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3"/>
  </p:sldMasterIdLst>
  <p:notesMasterIdLst>
    <p:notesMasterId r:id="rId46"/>
  </p:notesMasterIdLst>
  <p:handoutMasterIdLst>
    <p:handoutMasterId r:id="rId47"/>
  </p:handoutMasterIdLst>
  <p:sldIdLst>
    <p:sldId id="5227" r:id="rId4"/>
    <p:sldId id="5216" r:id="rId5"/>
    <p:sldId id="5202" r:id="rId6"/>
    <p:sldId id="5224" r:id="rId7"/>
    <p:sldId id="5228" r:id="rId8"/>
    <p:sldId id="5162" r:id="rId9"/>
    <p:sldId id="5225" r:id="rId10"/>
    <p:sldId id="5220" r:id="rId11"/>
    <p:sldId id="5218" r:id="rId12"/>
    <p:sldId id="5229" r:id="rId13"/>
    <p:sldId id="5230" r:id="rId14"/>
    <p:sldId id="5223" r:id="rId15"/>
    <p:sldId id="5222" r:id="rId16"/>
    <p:sldId id="5231" r:id="rId17"/>
    <p:sldId id="5232" r:id="rId18"/>
    <p:sldId id="5233" r:id="rId19"/>
    <p:sldId id="5234" r:id="rId20"/>
    <p:sldId id="5235" r:id="rId21"/>
    <p:sldId id="5236" r:id="rId22"/>
    <p:sldId id="5237" r:id="rId23"/>
    <p:sldId id="5238" r:id="rId24"/>
    <p:sldId id="5241" r:id="rId25"/>
    <p:sldId id="5242" r:id="rId26"/>
    <p:sldId id="5239" r:id="rId27"/>
    <p:sldId id="5240" r:id="rId28"/>
    <p:sldId id="5244" r:id="rId29"/>
    <p:sldId id="5245" r:id="rId30"/>
    <p:sldId id="5246" r:id="rId31"/>
    <p:sldId id="5247" r:id="rId32"/>
    <p:sldId id="5248" r:id="rId33"/>
    <p:sldId id="5249" r:id="rId34"/>
    <p:sldId id="5250" r:id="rId35"/>
    <p:sldId id="5251" r:id="rId36"/>
    <p:sldId id="5252" r:id="rId37"/>
    <p:sldId id="5253" r:id="rId38"/>
    <p:sldId id="5254" r:id="rId39"/>
    <p:sldId id="5259" r:id="rId40"/>
    <p:sldId id="5255" r:id="rId41"/>
    <p:sldId id="5256" r:id="rId42"/>
    <p:sldId id="5257" r:id="rId43"/>
    <p:sldId id="5258" r:id="rId44"/>
    <p:sldId id="4277"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3737"/>
    <a:srgbClr val="AD1C2A"/>
    <a:srgbClr val="71C9D3"/>
    <a:srgbClr val="00B6CA"/>
    <a:srgbClr val="D0565D"/>
    <a:srgbClr val="C32830"/>
    <a:srgbClr val="B7434F"/>
    <a:srgbClr val="00B4C7"/>
    <a:srgbClr val="6FC8D2"/>
    <a:srgbClr val="01B1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74" autoAdjust="0"/>
    <p:restoredTop sz="86385" autoAdjust="0"/>
  </p:normalViewPr>
  <p:slideViewPr>
    <p:cSldViewPr snapToGrid="0">
      <p:cViewPr varScale="1">
        <p:scale>
          <a:sx n="98" d="100"/>
          <a:sy n="98" d="100"/>
        </p:scale>
        <p:origin x="498" y="114"/>
      </p:cViewPr>
      <p:guideLst/>
    </p:cSldViewPr>
  </p:slideViewPr>
  <p:outlineViewPr>
    <p:cViewPr>
      <p:scale>
        <a:sx n="33" d="100"/>
        <a:sy n="33" d="100"/>
      </p:scale>
      <p:origin x="0" y="-1782"/>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8972F65B-D40A-36B8-70B3-449D5CDBB5C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3F13099E-A73D-1940-20A7-0345071E0B9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53E145-27B9-224D-8FCE-188DEDB233E0}" type="datetimeFigureOut">
              <a:rPr lang="es-CO" smtClean="0"/>
              <a:t>26/02/2025</a:t>
            </a:fld>
            <a:endParaRPr lang="es-CO"/>
          </a:p>
        </p:txBody>
      </p:sp>
      <p:sp>
        <p:nvSpPr>
          <p:cNvPr id="4" name="Marcador de pie de página 3">
            <a:extLst>
              <a:ext uri="{FF2B5EF4-FFF2-40B4-BE49-F238E27FC236}">
                <a16:creationId xmlns:a16="http://schemas.microsoft.com/office/drawing/2014/main" id="{50FA4D1F-3739-3962-D608-C4621F8132E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986157F0-EBE6-5840-0D50-68B6F7C80D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F70D73-B3CE-0142-83A6-9017AF5E8A65}" type="slidenum">
              <a:rPr lang="es-CO" smtClean="0"/>
              <a:t>‹Nº›</a:t>
            </a:fld>
            <a:endParaRPr lang="es-CO"/>
          </a:p>
        </p:txBody>
      </p:sp>
    </p:spTree>
    <p:extLst>
      <p:ext uri="{BB962C8B-B14F-4D97-AF65-F5344CB8AC3E}">
        <p14:creationId xmlns:p14="http://schemas.microsoft.com/office/powerpoint/2010/main" val="10094703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E99C5E-5707-D640-A016-087900215432}" type="datetimeFigureOut">
              <a:rPr lang="es-CO" smtClean="0"/>
              <a:t>26/02/2025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0E35C0-96C0-F14E-A419-FCD2D0809925}" type="slidenum">
              <a:rPr lang="es-CO" smtClean="0"/>
              <a:t>‹Nº›</a:t>
            </a:fld>
            <a:endParaRPr lang="es-CO"/>
          </a:p>
        </p:txBody>
      </p:sp>
    </p:spTree>
    <p:extLst>
      <p:ext uri="{BB962C8B-B14F-4D97-AF65-F5344CB8AC3E}">
        <p14:creationId xmlns:p14="http://schemas.microsoft.com/office/powerpoint/2010/main" val="2313573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960E35C0-96C0-F14E-A419-FCD2D0809925}" type="slidenum">
              <a:rPr lang="es-CO" smtClean="0"/>
              <a:t>7</a:t>
            </a:fld>
            <a:endParaRPr lang="es-CO"/>
          </a:p>
        </p:txBody>
      </p:sp>
    </p:spTree>
    <p:extLst>
      <p:ext uri="{BB962C8B-B14F-4D97-AF65-F5344CB8AC3E}">
        <p14:creationId xmlns:p14="http://schemas.microsoft.com/office/powerpoint/2010/main" val="2731624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960E35C0-96C0-F14E-A419-FCD2D0809925}" type="slidenum">
              <a:rPr lang="es-CO" smtClean="0"/>
              <a:t>33</a:t>
            </a:fld>
            <a:endParaRPr lang="es-CO"/>
          </a:p>
        </p:txBody>
      </p:sp>
    </p:spTree>
    <p:extLst>
      <p:ext uri="{BB962C8B-B14F-4D97-AF65-F5344CB8AC3E}">
        <p14:creationId xmlns:p14="http://schemas.microsoft.com/office/powerpoint/2010/main" val="4068336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960E35C0-96C0-F14E-A419-FCD2D0809925}" type="slidenum">
              <a:rPr lang="es-CO" smtClean="0"/>
              <a:t>34</a:t>
            </a:fld>
            <a:endParaRPr lang="es-CO"/>
          </a:p>
        </p:txBody>
      </p:sp>
    </p:spTree>
    <p:extLst>
      <p:ext uri="{BB962C8B-B14F-4D97-AF65-F5344CB8AC3E}">
        <p14:creationId xmlns:p14="http://schemas.microsoft.com/office/powerpoint/2010/main" val="1322738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960E35C0-96C0-F14E-A419-FCD2D0809925}" type="slidenum">
              <a:rPr lang="es-CO" smtClean="0"/>
              <a:t>35</a:t>
            </a:fld>
            <a:endParaRPr lang="es-CO"/>
          </a:p>
        </p:txBody>
      </p:sp>
    </p:spTree>
    <p:extLst>
      <p:ext uri="{BB962C8B-B14F-4D97-AF65-F5344CB8AC3E}">
        <p14:creationId xmlns:p14="http://schemas.microsoft.com/office/powerpoint/2010/main" val="412008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960E35C0-96C0-F14E-A419-FCD2D0809925}" type="slidenum">
              <a:rPr lang="es-CO" smtClean="0"/>
              <a:t>36</a:t>
            </a:fld>
            <a:endParaRPr lang="es-CO"/>
          </a:p>
        </p:txBody>
      </p:sp>
    </p:spTree>
    <p:extLst>
      <p:ext uri="{BB962C8B-B14F-4D97-AF65-F5344CB8AC3E}">
        <p14:creationId xmlns:p14="http://schemas.microsoft.com/office/powerpoint/2010/main" val="151628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960E35C0-96C0-F14E-A419-FCD2D0809925}" type="slidenum">
              <a:rPr lang="es-CO" smtClean="0"/>
              <a:t>37</a:t>
            </a:fld>
            <a:endParaRPr lang="es-CO"/>
          </a:p>
        </p:txBody>
      </p:sp>
    </p:spTree>
    <p:extLst>
      <p:ext uri="{BB962C8B-B14F-4D97-AF65-F5344CB8AC3E}">
        <p14:creationId xmlns:p14="http://schemas.microsoft.com/office/powerpoint/2010/main" val="1880718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960E35C0-96C0-F14E-A419-FCD2D0809925}" type="slidenum">
              <a:rPr lang="es-CO" smtClean="0"/>
              <a:t>38</a:t>
            </a:fld>
            <a:endParaRPr lang="es-CO"/>
          </a:p>
        </p:txBody>
      </p:sp>
    </p:spTree>
    <p:extLst>
      <p:ext uri="{BB962C8B-B14F-4D97-AF65-F5344CB8AC3E}">
        <p14:creationId xmlns:p14="http://schemas.microsoft.com/office/powerpoint/2010/main" val="235801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960E35C0-96C0-F14E-A419-FCD2D0809925}" type="slidenum">
              <a:rPr lang="es-CO" smtClean="0"/>
              <a:t>39</a:t>
            </a:fld>
            <a:endParaRPr lang="es-CO"/>
          </a:p>
        </p:txBody>
      </p:sp>
    </p:spTree>
    <p:extLst>
      <p:ext uri="{BB962C8B-B14F-4D97-AF65-F5344CB8AC3E}">
        <p14:creationId xmlns:p14="http://schemas.microsoft.com/office/powerpoint/2010/main" val="1141170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960E35C0-96C0-F14E-A419-FCD2D0809925}" type="slidenum">
              <a:rPr lang="es-CO" smtClean="0"/>
              <a:t>40</a:t>
            </a:fld>
            <a:endParaRPr lang="es-CO"/>
          </a:p>
        </p:txBody>
      </p:sp>
    </p:spTree>
    <p:extLst>
      <p:ext uri="{BB962C8B-B14F-4D97-AF65-F5344CB8AC3E}">
        <p14:creationId xmlns:p14="http://schemas.microsoft.com/office/powerpoint/2010/main" val="3475001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960E35C0-96C0-F14E-A419-FCD2D0809925}" type="slidenum">
              <a:rPr lang="es-CO" smtClean="0"/>
              <a:t>41</a:t>
            </a:fld>
            <a:endParaRPr lang="es-CO"/>
          </a:p>
        </p:txBody>
      </p:sp>
    </p:spTree>
    <p:extLst>
      <p:ext uri="{BB962C8B-B14F-4D97-AF65-F5344CB8AC3E}">
        <p14:creationId xmlns:p14="http://schemas.microsoft.com/office/powerpoint/2010/main" val="97182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960E35C0-96C0-F14E-A419-FCD2D0809925}" type="slidenum">
              <a:rPr lang="es-CO" smtClean="0"/>
              <a:t>25</a:t>
            </a:fld>
            <a:endParaRPr lang="es-CO"/>
          </a:p>
        </p:txBody>
      </p:sp>
    </p:spTree>
    <p:extLst>
      <p:ext uri="{BB962C8B-B14F-4D97-AF65-F5344CB8AC3E}">
        <p14:creationId xmlns:p14="http://schemas.microsoft.com/office/powerpoint/2010/main" val="1826231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960E35C0-96C0-F14E-A419-FCD2D0809925}" type="slidenum">
              <a:rPr lang="es-CO" smtClean="0"/>
              <a:t>26</a:t>
            </a:fld>
            <a:endParaRPr lang="es-CO"/>
          </a:p>
        </p:txBody>
      </p:sp>
    </p:spTree>
    <p:extLst>
      <p:ext uri="{BB962C8B-B14F-4D97-AF65-F5344CB8AC3E}">
        <p14:creationId xmlns:p14="http://schemas.microsoft.com/office/powerpoint/2010/main" val="2357221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960E35C0-96C0-F14E-A419-FCD2D0809925}" type="slidenum">
              <a:rPr lang="es-CO" smtClean="0"/>
              <a:t>27</a:t>
            </a:fld>
            <a:endParaRPr lang="es-CO"/>
          </a:p>
        </p:txBody>
      </p:sp>
    </p:spTree>
    <p:extLst>
      <p:ext uri="{BB962C8B-B14F-4D97-AF65-F5344CB8AC3E}">
        <p14:creationId xmlns:p14="http://schemas.microsoft.com/office/powerpoint/2010/main" val="2572761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960E35C0-96C0-F14E-A419-FCD2D0809925}" type="slidenum">
              <a:rPr lang="es-CO" smtClean="0"/>
              <a:t>28</a:t>
            </a:fld>
            <a:endParaRPr lang="es-CO"/>
          </a:p>
        </p:txBody>
      </p:sp>
    </p:spTree>
    <p:extLst>
      <p:ext uri="{BB962C8B-B14F-4D97-AF65-F5344CB8AC3E}">
        <p14:creationId xmlns:p14="http://schemas.microsoft.com/office/powerpoint/2010/main" val="1730590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960E35C0-96C0-F14E-A419-FCD2D0809925}" type="slidenum">
              <a:rPr lang="es-CO" smtClean="0"/>
              <a:t>29</a:t>
            </a:fld>
            <a:endParaRPr lang="es-CO"/>
          </a:p>
        </p:txBody>
      </p:sp>
    </p:spTree>
    <p:extLst>
      <p:ext uri="{BB962C8B-B14F-4D97-AF65-F5344CB8AC3E}">
        <p14:creationId xmlns:p14="http://schemas.microsoft.com/office/powerpoint/2010/main" val="92237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960E35C0-96C0-F14E-A419-FCD2D0809925}" type="slidenum">
              <a:rPr lang="es-CO" smtClean="0"/>
              <a:t>30</a:t>
            </a:fld>
            <a:endParaRPr lang="es-CO"/>
          </a:p>
        </p:txBody>
      </p:sp>
    </p:spTree>
    <p:extLst>
      <p:ext uri="{BB962C8B-B14F-4D97-AF65-F5344CB8AC3E}">
        <p14:creationId xmlns:p14="http://schemas.microsoft.com/office/powerpoint/2010/main" val="2482403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960E35C0-96C0-F14E-A419-FCD2D0809925}" type="slidenum">
              <a:rPr lang="es-CO" smtClean="0"/>
              <a:t>31</a:t>
            </a:fld>
            <a:endParaRPr lang="es-CO"/>
          </a:p>
        </p:txBody>
      </p:sp>
    </p:spTree>
    <p:extLst>
      <p:ext uri="{BB962C8B-B14F-4D97-AF65-F5344CB8AC3E}">
        <p14:creationId xmlns:p14="http://schemas.microsoft.com/office/powerpoint/2010/main" val="4188494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960E35C0-96C0-F14E-A419-FCD2D0809925}" type="slidenum">
              <a:rPr lang="es-CO" smtClean="0"/>
              <a:t>32</a:t>
            </a:fld>
            <a:endParaRPr lang="es-CO"/>
          </a:p>
        </p:txBody>
      </p:sp>
    </p:spTree>
    <p:extLst>
      <p:ext uri="{BB962C8B-B14F-4D97-AF65-F5344CB8AC3E}">
        <p14:creationId xmlns:p14="http://schemas.microsoft.com/office/powerpoint/2010/main" val="13698008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0.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0.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C89FBE-4496-C875-42FD-CA9429819B00}"/>
              </a:ext>
            </a:extLst>
          </p:cNvPr>
          <p:cNvPicPr>
            <a:picLocks noChangeAspect="1"/>
          </p:cNvPicPr>
          <p:nvPr userDrawn="1"/>
        </p:nvPicPr>
        <p:blipFill>
          <a:blip r:embed="rId2"/>
          <a:stretch>
            <a:fillRect/>
          </a:stretch>
        </p:blipFill>
        <p:spPr>
          <a:xfrm>
            <a:off x="8145648" y="2055324"/>
            <a:ext cx="3822880" cy="2309122"/>
          </a:xfrm>
          <a:prstGeom prst="rect">
            <a:avLst/>
          </a:prstGeom>
        </p:spPr>
      </p:pic>
      <p:pic>
        <p:nvPicPr>
          <p:cNvPr id="3" name="Imagen 2">
            <a:extLst>
              <a:ext uri="{FF2B5EF4-FFF2-40B4-BE49-F238E27FC236}">
                <a16:creationId xmlns:a16="http://schemas.microsoft.com/office/drawing/2014/main" id="{868A3BE6-53EF-C4FE-8A81-482A43E57B32}"/>
              </a:ext>
            </a:extLst>
          </p:cNvPr>
          <p:cNvPicPr>
            <a:picLocks noChangeAspect="1"/>
          </p:cNvPicPr>
          <p:nvPr userDrawn="1"/>
        </p:nvPicPr>
        <p:blipFill>
          <a:blip r:embed="rId3"/>
          <a:stretch>
            <a:fillRect/>
          </a:stretch>
        </p:blipFill>
        <p:spPr>
          <a:xfrm>
            <a:off x="-15499" y="-39229"/>
            <a:ext cx="8198603" cy="6917571"/>
          </a:xfrm>
          <a:prstGeom prst="rect">
            <a:avLst/>
          </a:prstGeom>
        </p:spPr>
      </p:pic>
    </p:spTree>
    <p:extLst>
      <p:ext uri="{BB962C8B-B14F-4D97-AF65-F5344CB8AC3E}">
        <p14:creationId xmlns:p14="http://schemas.microsoft.com/office/powerpoint/2010/main" val="2932633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Encabezado de sección">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AD1EFBF-DA1F-F2DD-CEAD-A02A6657B911}"/>
              </a:ext>
            </a:extLst>
          </p:cNvPr>
          <p:cNvPicPr>
            <a:picLocks noChangeAspect="1"/>
          </p:cNvPicPr>
          <p:nvPr userDrawn="1"/>
        </p:nvPicPr>
        <p:blipFill rotWithShape="1">
          <a:blip r:embed="rId2"/>
          <a:srcRect t="10903" r="2139" b="7522"/>
          <a:stretch/>
        </p:blipFill>
        <p:spPr>
          <a:xfrm>
            <a:off x="0" y="1"/>
            <a:ext cx="12317259" cy="6841900"/>
          </a:xfrm>
          <a:prstGeom prst="rect">
            <a:avLst/>
          </a:prstGeom>
        </p:spPr>
      </p:pic>
      <p:sp>
        <p:nvSpPr>
          <p:cNvPr id="2" name="Rectángulo 1">
            <a:extLst>
              <a:ext uri="{FF2B5EF4-FFF2-40B4-BE49-F238E27FC236}">
                <a16:creationId xmlns:a16="http://schemas.microsoft.com/office/drawing/2014/main" id="{FF120585-801E-97AC-14A4-89FEE3892B89}"/>
              </a:ext>
            </a:extLst>
          </p:cNvPr>
          <p:cNvSpPr/>
          <p:nvPr userDrawn="1"/>
        </p:nvSpPr>
        <p:spPr>
          <a:xfrm>
            <a:off x="-59031" y="6703175"/>
            <a:ext cx="12310066" cy="180000"/>
          </a:xfrm>
          <a:prstGeom prst="rect">
            <a:avLst/>
          </a:prstGeom>
          <a:solidFill>
            <a:srgbClr val="B43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801"/>
          </a:p>
        </p:txBody>
      </p:sp>
      <p:pic>
        <p:nvPicPr>
          <p:cNvPr id="4" name="Imagen 3">
            <a:extLst>
              <a:ext uri="{FF2B5EF4-FFF2-40B4-BE49-F238E27FC236}">
                <a16:creationId xmlns:a16="http://schemas.microsoft.com/office/drawing/2014/main" id="{C018A7BD-A196-BE69-4BDE-54C65ECD7999}"/>
              </a:ext>
            </a:extLst>
          </p:cNvPr>
          <p:cNvPicPr>
            <a:picLocks noChangeAspect="1"/>
          </p:cNvPicPr>
          <p:nvPr userDrawn="1"/>
        </p:nvPicPr>
        <p:blipFill>
          <a:blip r:embed="rId3"/>
          <a:stretch>
            <a:fillRect/>
          </a:stretch>
        </p:blipFill>
        <p:spPr>
          <a:xfrm>
            <a:off x="5622929" y="6745355"/>
            <a:ext cx="946149" cy="96546"/>
          </a:xfrm>
          <a:prstGeom prst="rect">
            <a:avLst/>
          </a:prstGeom>
        </p:spPr>
      </p:pic>
      <p:sp>
        <p:nvSpPr>
          <p:cNvPr id="9" name="Rectángulo 8">
            <a:extLst>
              <a:ext uri="{FF2B5EF4-FFF2-40B4-BE49-F238E27FC236}">
                <a16:creationId xmlns:a16="http://schemas.microsoft.com/office/drawing/2014/main" id="{F9D49318-29C6-898F-1512-28BE21233F84}"/>
              </a:ext>
            </a:extLst>
          </p:cNvPr>
          <p:cNvSpPr/>
          <p:nvPr userDrawn="1"/>
        </p:nvSpPr>
        <p:spPr>
          <a:xfrm>
            <a:off x="0" y="1"/>
            <a:ext cx="12317259" cy="6703175"/>
          </a:xfrm>
          <a:prstGeom prst="rect">
            <a:avLst/>
          </a:prstGeom>
          <a:solidFill>
            <a:schemeClr val="tx1">
              <a:lumMod val="85000"/>
              <a:lumOff val="15000"/>
              <a:alpha val="6364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801"/>
          </a:p>
        </p:txBody>
      </p:sp>
      <p:pic>
        <p:nvPicPr>
          <p:cNvPr id="5" name="Imagen 4">
            <a:extLst>
              <a:ext uri="{FF2B5EF4-FFF2-40B4-BE49-F238E27FC236}">
                <a16:creationId xmlns:a16="http://schemas.microsoft.com/office/drawing/2014/main" id="{CB0455E0-62C5-7F97-969E-35F672F74919}"/>
              </a:ext>
            </a:extLst>
          </p:cNvPr>
          <p:cNvPicPr>
            <a:picLocks noChangeAspect="1"/>
          </p:cNvPicPr>
          <p:nvPr userDrawn="1"/>
        </p:nvPicPr>
        <p:blipFill>
          <a:blip r:embed="rId4">
            <a:biLevel thresh="25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0573387" y="-90178"/>
            <a:ext cx="1743874" cy="1053346"/>
          </a:xfrm>
          <a:prstGeom prst="rect">
            <a:avLst/>
          </a:prstGeom>
        </p:spPr>
      </p:pic>
    </p:spTree>
    <p:extLst>
      <p:ext uri="{BB962C8B-B14F-4D97-AF65-F5344CB8AC3E}">
        <p14:creationId xmlns:p14="http://schemas.microsoft.com/office/powerpoint/2010/main" val="1394486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Encabezado de sección">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DB00983-6D73-B704-72D3-2E399A82B00F}"/>
              </a:ext>
            </a:extLst>
          </p:cNvPr>
          <p:cNvPicPr>
            <a:picLocks noChangeAspect="1"/>
          </p:cNvPicPr>
          <p:nvPr userDrawn="1"/>
        </p:nvPicPr>
        <p:blipFill rotWithShape="1">
          <a:blip r:embed="rId2"/>
          <a:srcRect t="5459" b="12325"/>
          <a:stretch/>
        </p:blipFill>
        <p:spPr>
          <a:xfrm>
            <a:off x="3" y="-131451"/>
            <a:ext cx="12317257" cy="6855717"/>
          </a:xfrm>
          <a:prstGeom prst="rect">
            <a:avLst/>
          </a:prstGeom>
        </p:spPr>
      </p:pic>
      <p:sp>
        <p:nvSpPr>
          <p:cNvPr id="2" name="Rectángulo 1">
            <a:extLst>
              <a:ext uri="{FF2B5EF4-FFF2-40B4-BE49-F238E27FC236}">
                <a16:creationId xmlns:a16="http://schemas.microsoft.com/office/drawing/2014/main" id="{FF120585-801E-97AC-14A4-89FEE3892B89}"/>
              </a:ext>
            </a:extLst>
          </p:cNvPr>
          <p:cNvSpPr/>
          <p:nvPr userDrawn="1"/>
        </p:nvSpPr>
        <p:spPr>
          <a:xfrm>
            <a:off x="-59031" y="6703175"/>
            <a:ext cx="12310066" cy="180000"/>
          </a:xfrm>
          <a:prstGeom prst="rect">
            <a:avLst/>
          </a:prstGeom>
          <a:solidFill>
            <a:srgbClr val="B43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801"/>
          </a:p>
        </p:txBody>
      </p:sp>
      <p:pic>
        <p:nvPicPr>
          <p:cNvPr id="4" name="Imagen 3">
            <a:extLst>
              <a:ext uri="{FF2B5EF4-FFF2-40B4-BE49-F238E27FC236}">
                <a16:creationId xmlns:a16="http://schemas.microsoft.com/office/drawing/2014/main" id="{C018A7BD-A196-BE69-4BDE-54C65ECD7999}"/>
              </a:ext>
            </a:extLst>
          </p:cNvPr>
          <p:cNvPicPr>
            <a:picLocks noChangeAspect="1"/>
          </p:cNvPicPr>
          <p:nvPr userDrawn="1"/>
        </p:nvPicPr>
        <p:blipFill>
          <a:blip r:embed="rId3"/>
          <a:stretch>
            <a:fillRect/>
          </a:stretch>
        </p:blipFill>
        <p:spPr>
          <a:xfrm>
            <a:off x="5622929" y="6745355"/>
            <a:ext cx="946149" cy="96546"/>
          </a:xfrm>
          <a:prstGeom prst="rect">
            <a:avLst/>
          </a:prstGeom>
        </p:spPr>
      </p:pic>
      <p:sp>
        <p:nvSpPr>
          <p:cNvPr id="9" name="Rectángulo 8">
            <a:extLst>
              <a:ext uri="{FF2B5EF4-FFF2-40B4-BE49-F238E27FC236}">
                <a16:creationId xmlns:a16="http://schemas.microsoft.com/office/drawing/2014/main" id="{F9D49318-29C6-898F-1512-28BE21233F84}"/>
              </a:ext>
            </a:extLst>
          </p:cNvPr>
          <p:cNvSpPr/>
          <p:nvPr userDrawn="1"/>
        </p:nvSpPr>
        <p:spPr>
          <a:xfrm>
            <a:off x="-3" y="-194720"/>
            <a:ext cx="12310064" cy="6897896"/>
          </a:xfrm>
          <a:prstGeom prst="rect">
            <a:avLst/>
          </a:prstGeom>
          <a:solidFill>
            <a:schemeClr val="bg1">
              <a:alpha val="4502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801"/>
          </a:p>
        </p:txBody>
      </p:sp>
      <p:pic>
        <p:nvPicPr>
          <p:cNvPr id="5" name="Imagen 4">
            <a:extLst>
              <a:ext uri="{FF2B5EF4-FFF2-40B4-BE49-F238E27FC236}">
                <a16:creationId xmlns:a16="http://schemas.microsoft.com/office/drawing/2014/main" id="{CB0455E0-62C5-7F97-969E-35F672F74919}"/>
              </a:ext>
            </a:extLst>
          </p:cNvPr>
          <p:cNvPicPr>
            <a:picLocks noChangeAspect="1"/>
          </p:cNvPicPr>
          <p:nvPr userDrawn="1"/>
        </p:nvPicPr>
        <p:blipFill>
          <a:blip r:embed="rId4">
            <a:biLevel thresh="25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0573387" y="-90178"/>
            <a:ext cx="1743874" cy="1053346"/>
          </a:xfrm>
          <a:prstGeom prst="rect">
            <a:avLst/>
          </a:prstGeom>
        </p:spPr>
      </p:pic>
    </p:spTree>
    <p:extLst>
      <p:ext uri="{BB962C8B-B14F-4D97-AF65-F5344CB8AC3E}">
        <p14:creationId xmlns:p14="http://schemas.microsoft.com/office/powerpoint/2010/main" val="1913553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BD83527E-D9A8-AA28-0DCA-F69544005B4C}"/>
              </a:ext>
            </a:extLst>
          </p:cNvPr>
          <p:cNvSpPr/>
          <p:nvPr userDrawn="1"/>
        </p:nvSpPr>
        <p:spPr>
          <a:xfrm>
            <a:off x="3" y="6678000"/>
            <a:ext cx="12191995" cy="180000"/>
          </a:xfrm>
          <a:prstGeom prst="rect">
            <a:avLst/>
          </a:prstGeom>
          <a:solidFill>
            <a:srgbClr val="B43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801"/>
          </a:p>
        </p:txBody>
      </p:sp>
      <p:sp>
        <p:nvSpPr>
          <p:cNvPr id="10" name="CuadroTexto 9">
            <a:extLst>
              <a:ext uri="{FF2B5EF4-FFF2-40B4-BE49-F238E27FC236}">
                <a16:creationId xmlns:a16="http://schemas.microsoft.com/office/drawing/2014/main" id="{6A667B5C-E7C5-9F76-24B4-BDBD53501BF6}"/>
              </a:ext>
            </a:extLst>
          </p:cNvPr>
          <p:cNvSpPr txBox="1"/>
          <p:nvPr userDrawn="1"/>
        </p:nvSpPr>
        <p:spPr>
          <a:xfrm>
            <a:off x="5318758" y="6662759"/>
            <a:ext cx="1554480" cy="215444"/>
          </a:xfrm>
          <a:prstGeom prst="rect">
            <a:avLst/>
          </a:prstGeom>
          <a:noFill/>
        </p:spPr>
        <p:txBody>
          <a:bodyPr wrap="square" rtlCol="0">
            <a:spAutoFit/>
          </a:bodyPr>
          <a:lstStyle/>
          <a:p>
            <a:pPr algn="ctr"/>
            <a:r>
              <a:rPr lang="es-CO" sz="800" b="1">
                <a:solidFill>
                  <a:schemeClr val="bg1"/>
                </a:solidFill>
                <a:latin typeface="Montserrat" panose="00000500000000000000" pitchFamily="2" charset="0"/>
              </a:rPr>
              <a:t>www.icfes.gov.co</a:t>
            </a:r>
          </a:p>
        </p:txBody>
      </p:sp>
      <p:pic>
        <p:nvPicPr>
          <p:cNvPr id="11" name="Gráfico 10">
            <a:extLst>
              <a:ext uri="{FF2B5EF4-FFF2-40B4-BE49-F238E27FC236}">
                <a16:creationId xmlns:a16="http://schemas.microsoft.com/office/drawing/2014/main" id="{06DD8ADD-518F-B17E-A65C-210D3C1F690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4439" b="14357"/>
          <a:stretch/>
        </p:blipFill>
        <p:spPr>
          <a:xfrm>
            <a:off x="5741749" y="221512"/>
            <a:ext cx="6450251" cy="6456488"/>
          </a:xfrm>
          <a:prstGeom prst="rect">
            <a:avLst/>
          </a:prstGeom>
        </p:spPr>
      </p:pic>
      <p:pic>
        <p:nvPicPr>
          <p:cNvPr id="4" name="Imagen 3">
            <a:extLst>
              <a:ext uri="{FF2B5EF4-FFF2-40B4-BE49-F238E27FC236}">
                <a16:creationId xmlns:a16="http://schemas.microsoft.com/office/drawing/2014/main" id="{A03688C7-B228-02F5-73FF-CC9F9DE3AA5C}"/>
              </a:ext>
            </a:extLst>
          </p:cNvPr>
          <p:cNvPicPr>
            <a:picLocks noChangeAspect="1"/>
          </p:cNvPicPr>
          <p:nvPr userDrawn="1"/>
        </p:nvPicPr>
        <p:blipFill>
          <a:blip r:embed="rId4"/>
          <a:stretch>
            <a:fillRect/>
          </a:stretch>
        </p:blipFill>
        <p:spPr>
          <a:xfrm>
            <a:off x="346089" y="255097"/>
            <a:ext cx="1408284" cy="489983"/>
          </a:xfrm>
          <a:prstGeom prst="rect">
            <a:avLst/>
          </a:prstGeom>
        </p:spPr>
      </p:pic>
      <p:pic>
        <p:nvPicPr>
          <p:cNvPr id="2" name="Imagen 1">
            <a:extLst>
              <a:ext uri="{FF2B5EF4-FFF2-40B4-BE49-F238E27FC236}">
                <a16:creationId xmlns:a16="http://schemas.microsoft.com/office/drawing/2014/main" id="{0000F403-68D4-333E-1277-A41C2347CDA2}"/>
              </a:ext>
            </a:extLst>
          </p:cNvPr>
          <p:cNvPicPr>
            <a:picLocks noChangeAspect="1"/>
          </p:cNvPicPr>
          <p:nvPr userDrawn="1"/>
        </p:nvPicPr>
        <p:blipFill>
          <a:blip r:embed="rId5"/>
          <a:stretch>
            <a:fillRect/>
          </a:stretch>
        </p:blipFill>
        <p:spPr>
          <a:xfrm>
            <a:off x="10573387" y="-90178"/>
            <a:ext cx="1743874" cy="1053346"/>
          </a:xfrm>
          <a:prstGeom prst="rect">
            <a:avLst/>
          </a:prstGeom>
        </p:spPr>
      </p:pic>
    </p:spTree>
    <p:extLst>
      <p:ext uri="{BB962C8B-B14F-4D97-AF65-F5344CB8AC3E}">
        <p14:creationId xmlns:p14="http://schemas.microsoft.com/office/powerpoint/2010/main" val="4259660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BD83527E-D9A8-AA28-0DCA-F69544005B4C}"/>
              </a:ext>
            </a:extLst>
          </p:cNvPr>
          <p:cNvSpPr/>
          <p:nvPr userDrawn="1"/>
        </p:nvSpPr>
        <p:spPr>
          <a:xfrm>
            <a:off x="4" y="6678000"/>
            <a:ext cx="12191995" cy="180000"/>
          </a:xfrm>
          <a:prstGeom prst="rect">
            <a:avLst/>
          </a:prstGeom>
          <a:solidFill>
            <a:srgbClr val="B43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1"/>
          </a:p>
        </p:txBody>
      </p:sp>
      <p:sp>
        <p:nvSpPr>
          <p:cNvPr id="10" name="CuadroTexto 9">
            <a:extLst>
              <a:ext uri="{FF2B5EF4-FFF2-40B4-BE49-F238E27FC236}">
                <a16:creationId xmlns:a16="http://schemas.microsoft.com/office/drawing/2014/main" id="{6A667B5C-E7C5-9F76-24B4-BDBD53501BF6}"/>
              </a:ext>
            </a:extLst>
          </p:cNvPr>
          <p:cNvSpPr txBox="1"/>
          <p:nvPr userDrawn="1"/>
        </p:nvSpPr>
        <p:spPr>
          <a:xfrm>
            <a:off x="5318758" y="6662759"/>
            <a:ext cx="1554480" cy="215444"/>
          </a:xfrm>
          <a:prstGeom prst="rect">
            <a:avLst/>
          </a:prstGeom>
          <a:noFill/>
        </p:spPr>
        <p:txBody>
          <a:bodyPr wrap="square" rtlCol="0">
            <a:spAutoFit/>
          </a:bodyPr>
          <a:lstStyle/>
          <a:p>
            <a:pPr algn="ctr"/>
            <a:r>
              <a:rPr lang="es-CO" sz="800" b="1">
                <a:solidFill>
                  <a:schemeClr val="bg1"/>
                </a:solidFill>
                <a:latin typeface="Montserrat" panose="00000500000000000000" pitchFamily="2" charset="0"/>
              </a:rPr>
              <a:t>www.icfes.gov.co</a:t>
            </a:r>
          </a:p>
        </p:txBody>
      </p:sp>
      <p:pic>
        <p:nvPicPr>
          <p:cNvPr id="11" name="Gráfico 10">
            <a:extLst>
              <a:ext uri="{FF2B5EF4-FFF2-40B4-BE49-F238E27FC236}">
                <a16:creationId xmlns:a16="http://schemas.microsoft.com/office/drawing/2014/main" id="{06DD8ADD-518F-B17E-A65C-210D3C1F690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4439" b="14357"/>
          <a:stretch/>
        </p:blipFill>
        <p:spPr>
          <a:xfrm>
            <a:off x="5741749" y="221512"/>
            <a:ext cx="6450251" cy="6456488"/>
          </a:xfrm>
          <a:prstGeom prst="rect">
            <a:avLst/>
          </a:prstGeom>
        </p:spPr>
      </p:pic>
      <p:pic>
        <p:nvPicPr>
          <p:cNvPr id="4" name="Imagen 3">
            <a:extLst>
              <a:ext uri="{FF2B5EF4-FFF2-40B4-BE49-F238E27FC236}">
                <a16:creationId xmlns:a16="http://schemas.microsoft.com/office/drawing/2014/main" id="{4039C7E9-B4F5-F464-0A16-6402F8FF120E}"/>
              </a:ext>
            </a:extLst>
          </p:cNvPr>
          <p:cNvPicPr>
            <a:picLocks noChangeAspect="1"/>
          </p:cNvPicPr>
          <p:nvPr userDrawn="1"/>
        </p:nvPicPr>
        <p:blipFill>
          <a:blip r:embed="rId4"/>
          <a:stretch>
            <a:fillRect/>
          </a:stretch>
        </p:blipFill>
        <p:spPr>
          <a:xfrm>
            <a:off x="346089" y="255097"/>
            <a:ext cx="1408284" cy="489983"/>
          </a:xfrm>
          <a:prstGeom prst="rect">
            <a:avLst/>
          </a:prstGeom>
        </p:spPr>
      </p:pic>
      <p:pic>
        <p:nvPicPr>
          <p:cNvPr id="2" name="Imagen 1">
            <a:extLst>
              <a:ext uri="{FF2B5EF4-FFF2-40B4-BE49-F238E27FC236}">
                <a16:creationId xmlns:a16="http://schemas.microsoft.com/office/drawing/2014/main" id="{F194FC34-2C44-2D20-6336-BF2914626597}"/>
              </a:ext>
            </a:extLst>
          </p:cNvPr>
          <p:cNvPicPr>
            <a:picLocks noChangeAspect="1"/>
          </p:cNvPicPr>
          <p:nvPr userDrawn="1"/>
        </p:nvPicPr>
        <p:blipFill>
          <a:blip r:embed="rId5"/>
          <a:stretch>
            <a:fillRect/>
          </a:stretch>
        </p:blipFill>
        <p:spPr>
          <a:xfrm>
            <a:off x="10573387" y="-90178"/>
            <a:ext cx="1743874" cy="1053346"/>
          </a:xfrm>
          <a:prstGeom prst="rect">
            <a:avLst/>
          </a:prstGeom>
        </p:spPr>
      </p:pic>
    </p:spTree>
    <p:extLst>
      <p:ext uri="{BB962C8B-B14F-4D97-AF65-F5344CB8AC3E}">
        <p14:creationId xmlns:p14="http://schemas.microsoft.com/office/powerpoint/2010/main" val="671883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Encabezado de sección">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1A4D6AD-2622-8DC2-8F8F-48329FBCBE3D}"/>
              </a:ext>
            </a:extLst>
          </p:cNvPr>
          <p:cNvPicPr>
            <a:picLocks noChangeAspect="1"/>
          </p:cNvPicPr>
          <p:nvPr userDrawn="1"/>
        </p:nvPicPr>
        <p:blipFill>
          <a:blip r:embed="rId2"/>
          <a:stretch>
            <a:fillRect/>
          </a:stretch>
        </p:blipFill>
        <p:spPr>
          <a:xfrm>
            <a:off x="-6218" y="2702"/>
            <a:ext cx="12187070" cy="6860775"/>
          </a:xfrm>
          <a:prstGeom prst="rect">
            <a:avLst/>
          </a:prstGeom>
        </p:spPr>
      </p:pic>
      <p:sp>
        <p:nvSpPr>
          <p:cNvPr id="3" name="Rectángulo 2">
            <a:extLst>
              <a:ext uri="{FF2B5EF4-FFF2-40B4-BE49-F238E27FC236}">
                <a16:creationId xmlns:a16="http://schemas.microsoft.com/office/drawing/2014/main" id="{9DCBC9E9-44BB-8755-F720-4116AF24483E}"/>
              </a:ext>
            </a:extLst>
          </p:cNvPr>
          <p:cNvSpPr/>
          <p:nvPr userDrawn="1"/>
        </p:nvSpPr>
        <p:spPr>
          <a:xfrm>
            <a:off x="4" y="6678000"/>
            <a:ext cx="12191995" cy="180000"/>
          </a:xfrm>
          <a:prstGeom prst="rect">
            <a:avLst/>
          </a:prstGeom>
          <a:solidFill>
            <a:srgbClr val="B43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1"/>
          </a:p>
        </p:txBody>
      </p:sp>
      <p:sp>
        <p:nvSpPr>
          <p:cNvPr id="6" name="CuadroTexto 5">
            <a:extLst>
              <a:ext uri="{FF2B5EF4-FFF2-40B4-BE49-F238E27FC236}">
                <a16:creationId xmlns:a16="http://schemas.microsoft.com/office/drawing/2014/main" id="{D1CFAD65-4E53-F3F5-541A-EA9FE39B68A0}"/>
              </a:ext>
            </a:extLst>
          </p:cNvPr>
          <p:cNvSpPr txBox="1"/>
          <p:nvPr userDrawn="1"/>
        </p:nvSpPr>
        <p:spPr>
          <a:xfrm>
            <a:off x="5318758" y="6662759"/>
            <a:ext cx="1554480" cy="215444"/>
          </a:xfrm>
          <a:prstGeom prst="rect">
            <a:avLst/>
          </a:prstGeom>
          <a:noFill/>
        </p:spPr>
        <p:txBody>
          <a:bodyPr wrap="square" rtlCol="0">
            <a:spAutoFit/>
          </a:bodyPr>
          <a:lstStyle/>
          <a:p>
            <a:pPr algn="ctr"/>
            <a:r>
              <a:rPr lang="es-CO" sz="800" b="1">
                <a:solidFill>
                  <a:schemeClr val="bg1"/>
                </a:solidFill>
                <a:latin typeface="Montserrat" panose="00000500000000000000" pitchFamily="2" charset="0"/>
              </a:rPr>
              <a:t>www.icfes.gov.co</a:t>
            </a:r>
          </a:p>
        </p:txBody>
      </p:sp>
      <p:pic>
        <p:nvPicPr>
          <p:cNvPr id="2" name="Imagen 1">
            <a:extLst>
              <a:ext uri="{FF2B5EF4-FFF2-40B4-BE49-F238E27FC236}">
                <a16:creationId xmlns:a16="http://schemas.microsoft.com/office/drawing/2014/main" id="{91898A36-FAC5-04A8-6F33-9B745FABA4DD}"/>
              </a:ext>
            </a:extLst>
          </p:cNvPr>
          <p:cNvPicPr>
            <a:picLocks noChangeAspect="1"/>
          </p:cNvPicPr>
          <p:nvPr userDrawn="1"/>
        </p:nvPicPr>
        <p:blipFill>
          <a:blip r:embed="rId3"/>
          <a:stretch>
            <a:fillRect/>
          </a:stretch>
        </p:blipFill>
        <p:spPr>
          <a:xfrm>
            <a:off x="10573387" y="-90178"/>
            <a:ext cx="1743874" cy="1053346"/>
          </a:xfrm>
          <a:prstGeom prst="rect">
            <a:avLst/>
          </a:prstGeom>
        </p:spPr>
      </p:pic>
    </p:spTree>
    <p:extLst>
      <p:ext uri="{BB962C8B-B14F-4D97-AF65-F5344CB8AC3E}">
        <p14:creationId xmlns:p14="http://schemas.microsoft.com/office/powerpoint/2010/main" val="1044128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DA019DD-9DBA-3371-EB86-33142C52824D}"/>
              </a:ext>
            </a:extLst>
          </p:cNvPr>
          <p:cNvPicPr>
            <a:picLocks noChangeAspect="1"/>
          </p:cNvPicPr>
          <p:nvPr userDrawn="1"/>
        </p:nvPicPr>
        <p:blipFill>
          <a:blip r:embed="rId2"/>
          <a:stretch>
            <a:fillRect/>
          </a:stretch>
        </p:blipFill>
        <p:spPr>
          <a:xfrm>
            <a:off x="10573387" y="-90178"/>
            <a:ext cx="1743874" cy="1053346"/>
          </a:xfrm>
          <a:prstGeom prst="rect">
            <a:avLst/>
          </a:prstGeom>
        </p:spPr>
      </p:pic>
      <p:sp>
        <p:nvSpPr>
          <p:cNvPr id="5" name="Rectángulo 4">
            <a:extLst>
              <a:ext uri="{FF2B5EF4-FFF2-40B4-BE49-F238E27FC236}">
                <a16:creationId xmlns:a16="http://schemas.microsoft.com/office/drawing/2014/main" id="{D6B59C9B-3965-75A6-1913-8EAC67AA6861}"/>
              </a:ext>
            </a:extLst>
          </p:cNvPr>
          <p:cNvSpPr/>
          <p:nvPr userDrawn="1"/>
        </p:nvSpPr>
        <p:spPr>
          <a:xfrm>
            <a:off x="4" y="6678000"/>
            <a:ext cx="12191995" cy="180000"/>
          </a:xfrm>
          <a:prstGeom prst="rect">
            <a:avLst/>
          </a:prstGeom>
          <a:solidFill>
            <a:srgbClr val="B43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1"/>
          </a:p>
        </p:txBody>
      </p:sp>
      <p:sp>
        <p:nvSpPr>
          <p:cNvPr id="6" name="CuadroTexto 5">
            <a:extLst>
              <a:ext uri="{FF2B5EF4-FFF2-40B4-BE49-F238E27FC236}">
                <a16:creationId xmlns:a16="http://schemas.microsoft.com/office/drawing/2014/main" id="{84A8006C-145D-EA92-3760-6CF1715F9294}"/>
              </a:ext>
            </a:extLst>
          </p:cNvPr>
          <p:cNvSpPr txBox="1"/>
          <p:nvPr userDrawn="1"/>
        </p:nvSpPr>
        <p:spPr>
          <a:xfrm>
            <a:off x="5318758" y="6662759"/>
            <a:ext cx="1554480" cy="215444"/>
          </a:xfrm>
          <a:prstGeom prst="rect">
            <a:avLst/>
          </a:prstGeom>
          <a:noFill/>
        </p:spPr>
        <p:txBody>
          <a:bodyPr wrap="square" rtlCol="0">
            <a:spAutoFit/>
          </a:bodyPr>
          <a:lstStyle/>
          <a:p>
            <a:pPr algn="ctr"/>
            <a:r>
              <a:rPr lang="es-CO" sz="800" b="1">
                <a:solidFill>
                  <a:schemeClr val="bg1"/>
                </a:solidFill>
                <a:latin typeface="Montserrat" panose="00000500000000000000" pitchFamily="2" charset="0"/>
              </a:rPr>
              <a:t>www.icfes.gov.co</a:t>
            </a:r>
          </a:p>
        </p:txBody>
      </p:sp>
    </p:spTree>
    <p:extLst>
      <p:ext uri="{BB962C8B-B14F-4D97-AF65-F5344CB8AC3E}">
        <p14:creationId xmlns:p14="http://schemas.microsoft.com/office/powerpoint/2010/main" val="3585907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771A906-2295-DA84-1E05-2626EBBB4FF6}"/>
              </a:ext>
            </a:extLst>
          </p:cNvPr>
          <p:cNvSpPr/>
          <p:nvPr userDrawn="1"/>
        </p:nvSpPr>
        <p:spPr>
          <a:xfrm>
            <a:off x="4" y="6678000"/>
            <a:ext cx="12191995" cy="180000"/>
          </a:xfrm>
          <a:prstGeom prst="rect">
            <a:avLst/>
          </a:prstGeom>
          <a:solidFill>
            <a:srgbClr val="B43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1"/>
          </a:p>
        </p:txBody>
      </p:sp>
      <p:sp>
        <p:nvSpPr>
          <p:cNvPr id="5" name="CuadroTexto 4">
            <a:extLst>
              <a:ext uri="{FF2B5EF4-FFF2-40B4-BE49-F238E27FC236}">
                <a16:creationId xmlns:a16="http://schemas.microsoft.com/office/drawing/2014/main" id="{E482535A-5331-ADE4-13C2-1E9DF9334F73}"/>
              </a:ext>
            </a:extLst>
          </p:cNvPr>
          <p:cNvSpPr txBox="1"/>
          <p:nvPr userDrawn="1"/>
        </p:nvSpPr>
        <p:spPr>
          <a:xfrm>
            <a:off x="5318758" y="6662759"/>
            <a:ext cx="1554480" cy="215444"/>
          </a:xfrm>
          <a:prstGeom prst="rect">
            <a:avLst/>
          </a:prstGeom>
          <a:noFill/>
        </p:spPr>
        <p:txBody>
          <a:bodyPr wrap="square" rtlCol="0">
            <a:spAutoFit/>
          </a:bodyPr>
          <a:lstStyle/>
          <a:p>
            <a:pPr algn="ctr"/>
            <a:r>
              <a:rPr lang="es-CO" sz="800" b="1">
                <a:solidFill>
                  <a:schemeClr val="bg1"/>
                </a:solidFill>
                <a:latin typeface="Montserrat" panose="00000500000000000000" pitchFamily="2" charset="0"/>
              </a:rPr>
              <a:t>www.icfes.gov.co</a:t>
            </a:r>
          </a:p>
        </p:txBody>
      </p:sp>
    </p:spTree>
    <p:extLst>
      <p:ext uri="{BB962C8B-B14F-4D97-AF65-F5344CB8AC3E}">
        <p14:creationId xmlns:p14="http://schemas.microsoft.com/office/powerpoint/2010/main" val="3387588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Diseño personalizado">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771A906-2295-DA84-1E05-2626EBBB4FF6}"/>
              </a:ext>
            </a:extLst>
          </p:cNvPr>
          <p:cNvSpPr/>
          <p:nvPr userDrawn="1"/>
        </p:nvSpPr>
        <p:spPr>
          <a:xfrm>
            <a:off x="4" y="6678000"/>
            <a:ext cx="12191995" cy="180000"/>
          </a:xfrm>
          <a:prstGeom prst="rect">
            <a:avLst/>
          </a:prstGeom>
          <a:solidFill>
            <a:srgbClr val="01B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1"/>
          </a:p>
        </p:txBody>
      </p:sp>
      <p:sp>
        <p:nvSpPr>
          <p:cNvPr id="5" name="CuadroTexto 4">
            <a:extLst>
              <a:ext uri="{FF2B5EF4-FFF2-40B4-BE49-F238E27FC236}">
                <a16:creationId xmlns:a16="http://schemas.microsoft.com/office/drawing/2014/main" id="{E482535A-5331-ADE4-13C2-1E9DF9334F73}"/>
              </a:ext>
            </a:extLst>
          </p:cNvPr>
          <p:cNvSpPr txBox="1"/>
          <p:nvPr userDrawn="1"/>
        </p:nvSpPr>
        <p:spPr>
          <a:xfrm>
            <a:off x="5318758" y="6662759"/>
            <a:ext cx="1554480" cy="215444"/>
          </a:xfrm>
          <a:prstGeom prst="rect">
            <a:avLst/>
          </a:prstGeom>
          <a:noFill/>
        </p:spPr>
        <p:txBody>
          <a:bodyPr wrap="square" rtlCol="0">
            <a:spAutoFit/>
          </a:bodyPr>
          <a:lstStyle/>
          <a:p>
            <a:pPr algn="ctr"/>
            <a:r>
              <a:rPr lang="es-CO" sz="800" b="1">
                <a:solidFill>
                  <a:schemeClr val="bg1"/>
                </a:solidFill>
                <a:latin typeface="Montserrat" panose="00000500000000000000" pitchFamily="2" charset="0"/>
              </a:rPr>
              <a:t>www.icfes.gov.co</a:t>
            </a:r>
          </a:p>
        </p:txBody>
      </p:sp>
      <p:pic>
        <p:nvPicPr>
          <p:cNvPr id="3" name="Imagen 2">
            <a:extLst>
              <a:ext uri="{FF2B5EF4-FFF2-40B4-BE49-F238E27FC236}">
                <a16:creationId xmlns:a16="http://schemas.microsoft.com/office/drawing/2014/main" id="{2044E050-D387-92D7-72CA-F77FD5765BF6}"/>
              </a:ext>
            </a:extLst>
          </p:cNvPr>
          <p:cNvPicPr>
            <a:picLocks noChangeAspect="1"/>
          </p:cNvPicPr>
          <p:nvPr userDrawn="1"/>
        </p:nvPicPr>
        <p:blipFill>
          <a:blip r:embed="rId2"/>
          <a:stretch>
            <a:fillRect/>
          </a:stretch>
        </p:blipFill>
        <p:spPr>
          <a:xfrm>
            <a:off x="10573387" y="-90178"/>
            <a:ext cx="1743874" cy="1053346"/>
          </a:xfrm>
          <a:prstGeom prst="rect">
            <a:avLst/>
          </a:prstGeom>
        </p:spPr>
      </p:pic>
    </p:spTree>
    <p:extLst>
      <p:ext uri="{BB962C8B-B14F-4D97-AF65-F5344CB8AC3E}">
        <p14:creationId xmlns:p14="http://schemas.microsoft.com/office/powerpoint/2010/main" val="800543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Diseño personalizado">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771A906-2295-DA84-1E05-2626EBBB4FF6}"/>
              </a:ext>
            </a:extLst>
          </p:cNvPr>
          <p:cNvSpPr/>
          <p:nvPr userDrawn="1"/>
        </p:nvSpPr>
        <p:spPr>
          <a:xfrm>
            <a:off x="4" y="6678000"/>
            <a:ext cx="12191995" cy="180000"/>
          </a:xfrm>
          <a:prstGeom prst="rect">
            <a:avLst/>
          </a:prstGeom>
          <a:solidFill>
            <a:srgbClr val="6FC8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1"/>
          </a:p>
        </p:txBody>
      </p:sp>
      <p:sp>
        <p:nvSpPr>
          <p:cNvPr id="5" name="CuadroTexto 4">
            <a:extLst>
              <a:ext uri="{FF2B5EF4-FFF2-40B4-BE49-F238E27FC236}">
                <a16:creationId xmlns:a16="http://schemas.microsoft.com/office/drawing/2014/main" id="{E482535A-5331-ADE4-13C2-1E9DF9334F73}"/>
              </a:ext>
            </a:extLst>
          </p:cNvPr>
          <p:cNvSpPr txBox="1"/>
          <p:nvPr userDrawn="1"/>
        </p:nvSpPr>
        <p:spPr>
          <a:xfrm>
            <a:off x="5318758" y="6662759"/>
            <a:ext cx="1554480" cy="215444"/>
          </a:xfrm>
          <a:prstGeom prst="rect">
            <a:avLst/>
          </a:prstGeom>
          <a:noFill/>
        </p:spPr>
        <p:txBody>
          <a:bodyPr wrap="square" rtlCol="0">
            <a:spAutoFit/>
          </a:bodyPr>
          <a:lstStyle/>
          <a:p>
            <a:pPr algn="ctr"/>
            <a:r>
              <a:rPr lang="es-CO" sz="800" b="1">
                <a:solidFill>
                  <a:schemeClr val="bg1"/>
                </a:solidFill>
                <a:latin typeface="Montserrat" panose="00000500000000000000" pitchFamily="2" charset="0"/>
              </a:rPr>
              <a:t>www.icfes.gov.co</a:t>
            </a:r>
          </a:p>
        </p:txBody>
      </p:sp>
      <p:pic>
        <p:nvPicPr>
          <p:cNvPr id="3" name="Imagen 2">
            <a:extLst>
              <a:ext uri="{FF2B5EF4-FFF2-40B4-BE49-F238E27FC236}">
                <a16:creationId xmlns:a16="http://schemas.microsoft.com/office/drawing/2014/main" id="{E724A7E5-6E96-B109-0ADA-DE6C45019AAD}"/>
              </a:ext>
            </a:extLst>
          </p:cNvPr>
          <p:cNvPicPr>
            <a:picLocks noChangeAspect="1"/>
          </p:cNvPicPr>
          <p:nvPr userDrawn="1"/>
        </p:nvPicPr>
        <p:blipFill>
          <a:blip r:embed="rId2"/>
          <a:stretch>
            <a:fillRect/>
          </a:stretch>
        </p:blipFill>
        <p:spPr>
          <a:xfrm>
            <a:off x="10573387" y="-90178"/>
            <a:ext cx="1743874" cy="1053346"/>
          </a:xfrm>
          <a:prstGeom prst="rect">
            <a:avLst/>
          </a:prstGeom>
        </p:spPr>
      </p:pic>
    </p:spTree>
    <p:extLst>
      <p:ext uri="{BB962C8B-B14F-4D97-AF65-F5344CB8AC3E}">
        <p14:creationId xmlns:p14="http://schemas.microsoft.com/office/powerpoint/2010/main" val="3450050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xt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9778AA7-D699-9363-80A9-33C827A02AB6}"/>
              </a:ext>
            </a:extLst>
          </p:cNvPr>
          <p:cNvPicPr>
            <a:picLocks noChangeAspect="1"/>
          </p:cNvPicPr>
          <p:nvPr userDrawn="1"/>
        </p:nvPicPr>
        <p:blipFill rotWithShape="1">
          <a:blip r:embed="rId2">
            <a:alphaModFix amt="60000"/>
          </a:blip>
          <a:srcRect r="26472" b="28573"/>
          <a:stretch/>
        </p:blipFill>
        <p:spPr>
          <a:xfrm>
            <a:off x="7506846" y="2086680"/>
            <a:ext cx="4685157" cy="4771321"/>
          </a:xfrm>
          <a:prstGeom prst="rect">
            <a:avLst/>
          </a:prstGeom>
        </p:spPr>
      </p:pic>
    </p:spTree>
    <p:extLst>
      <p:ext uri="{BB962C8B-B14F-4D97-AF65-F5344CB8AC3E}">
        <p14:creationId xmlns:p14="http://schemas.microsoft.com/office/powerpoint/2010/main" val="2778271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DC36794-656E-4B8A-B157-69282A7A2210}"/>
              </a:ext>
            </a:extLst>
          </p:cNvPr>
          <p:cNvSpPr/>
          <p:nvPr userDrawn="1"/>
        </p:nvSpPr>
        <p:spPr>
          <a:xfrm>
            <a:off x="3" y="6678000"/>
            <a:ext cx="12191995" cy="180000"/>
          </a:xfrm>
          <a:prstGeom prst="rect">
            <a:avLst/>
          </a:prstGeom>
          <a:solidFill>
            <a:srgbClr val="B43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801"/>
          </a:p>
        </p:txBody>
      </p:sp>
      <p:sp>
        <p:nvSpPr>
          <p:cNvPr id="7" name="CuadroTexto 6">
            <a:extLst>
              <a:ext uri="{FF2B5EF4-FFF2-40B4-BE49-F238E27FC236}">
                <a16:creationId xmlns:a16="http://schemas.microsoft.com/office/drawing/2014/main" id="{4C03FD5D-DA6C-D803-BA40-82142A7D7010}"/>
              </a:ext>
            </a:extLst>
          </p:cNvPr>
          <p:cNvSpPr txBox="1"/>
          <p:nvPr userDrawn="1"/>
        </p:nvSpPr>
        <p:spPr>
          <a:xfrm>
            <a:off x="5318758" y="6662759"/>
            <a:ext cx="1554480" cy="215444"/>
          </a:xfrm>
          <a:prstGeom prst="rect">
            <a:avLst/>
          </a:prstGeom>
          <a:noFill/>
        </p:spPr>
        <p:txBody>
          <a:bodyPr wrap="square" rtlCol="0">
            <a:spAutoFit/>
          </a:bodyPr>
          <a:lstStyle/>
          <a:p>
            <a:pPr algn="ctr"/>
            <a:r>
              <a:rPr lang="es-CO" sz="800" b="1">
                <a:solidFill>
                  <a:schemeClr val="bg1"/>
                </a:solidFill>
                <a:latin typeface="Montserrat" panose="00000500000000000000" pitchFamily="2" charset="0"/>
              </a:rPr>
              <a:t>www.icfes.gov.co</a:t>
            </a:r>
          </a:p>
        </p:txBody>
      </p:sp>
      <p:pic>
        <p:nvPicPr>
          <p:cNvPr id="2" name="Imagen 1">
            <a:extLst>
              <a:ext uri="{FF2B5EF4-FFF2-40B4-BE49-F238E27FC236}">
                <a16:creationId xmlns:a16="http://schemas.microsoft.com/office/drawing/2014/main" id="{4C34BA9A-B601-02FE-8216-0092CED29CA9}"/>
              </a:ext>
            </a:extLst>
          </p:cNvPr>
          <p:cNvPicPr>
            <a:picLocks noChangeAspect="1"/>
          </p:cNvPicPr>
          <p:nvPr userDrawn="1"/>
        </p:nvPicPr>
        <p:blipFill>
          <a:blip r:embed="rId2"/>
          <a:stretch>
            <a:fillRect/>
          </a:stretch>
        </p:blipFill>
        <p:spPr>
          <a:xfrm>
            <a:off x="10573387" y="-90178"/>
            <a:ext cx="1743874" cy="1053346"/>
          </a:xfrm>
          <a:prstGeom prst="rect">
            <a:avLst/>
          </a:prstGeom>
        </p:spPr>
      </p:pic>
    </p:spTree>
    <p:extLst>
      <p:ext uri="{BB962C8B-B14F-4D97-AF65-F5344CB8AC3E}">
        <p14:creationId xmlns:p14="http://schemas.microsoft.com/office/powerpoint/2010/main" val="2128902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Diseño personalizad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51A2D5B-50D4-EE1D-2813-11A496DD304A}"/>
              </a:ext>
            </a:extLst>
          </p:cNvPr>
          <p:cNvSpPr/>
          <p:nvPr userDrawn="1"/>
        </p:nvSpPr>
        <p:spPr>
          <a:xfrm>
            <a:off x="2" y="0"/>
            <a:ext cx="12192000" cy="6858007"/>
          </a:xfrm>
          <a:prstGeom prst="rect">
            <a:avLst/>
          </a:prstGeom>
          <a:solidFill>
            <a:srgbClr val="C32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1"/>
          </a:p>
        </p:txBody>
      </p:sp>
      <p:pic>
        <p:nvPicPr>
          <p:cNvPr id="4" name="Imagen 3">
            <a:extLst>
              <a:ext uri="{FF2B5EF4-FFF2-40B4-BE49-F238E27FC236}">
                <a16:creationId xmlns:a16="http://schemas.microsoft.com/office/drawing/2014/main" id="{3B0162EE-4E94-10A4-3FC9-0A0563B11425}"/>
              </a:ext>
            </a:extLst>
          </p:cNvPr>
          <p:cNvPicPr>
            <a:picLocks noChangeAspect="1"/>
          </p:cNvPicPr>
          <p:nvPr userDrawn="1"/>
        </p:nvPicPr>
        <p:blipFill rotWithShape="1">
          <a:blip r:embed="rId2">
            <a:alphaModFix amt="70000"/>
          </a:blip>
          <a:srcRect r="26472" b="28573"/>
          <a:stretch/>
        </p:blipFill>
        <p:spPr>
          <a:xfrm>
            <a:off x="7506846" y="2086680"/>
            <a:ext cx="4685157" cy="4771321"/>
          </a:xfrm>
          <a:prstGeom prst="rect">
            <a:avLst/>
          </a:prstGeom>
        </p:spPr>
      </p:pic>
    </p:spTree>
    <p:extLst>
      <p:ext uri="{BB962C8B-B14F-4D97-AF65-F5344CB8AC3E}">
        <p14:creationId xmlns:p14="http://schemas.microsoft.com/office/powerpoint/2010/main" val="2781098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_Diseño personalizad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51A2D5B-50D4-EE1D-2813-11A496DD304A}"/>
              </a:ext>
            </a:extLst>
          </p:cNvPr>
          <p:cNvSpPr/>
          <p:nvPr userDrawn="1"/>
        </p:nvSpPr>
        <p:spPr>
          <a:xfrm>
            <a:off x="2" y="0"/>
            <a:ext cx="12192000" cy="6858007"/>
          </a:xfrm>
          <a:prstGeom prst="rect">
            <a:avLst/>
          </a:prstGeom>
          <a:solidFill>
            <a:srgbClr val="C32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1"/>
          </a:p>
        </p:txBody>
      </p:sp>
      <p:pic>
        <p:nvPicPr>
          <p:cNvPr id="4" name="Imagen 3">
            <a:extLst>
              <a:ext uri="{FF2B5EF4-FFF2-40B4-BE49-F238E27FC236}">
                <a16:creationId xmlns:a16="http://schemas.microsoft.com/office/drawing/2014/main" id="{3B0162EE-4E94-10A4-3FC9-0A0563B11425}"/>
              </a:ext>
            </a:extLst>
          </p:cNvPr>
          <p:cNvPicPr>
            <a:picLocks noChangeAspect="1"/>
          </p:cNvPicPr>
          <p:nvPr userDrawn="1"/>
        </p:nvPicPr>
        <p:blipFill rotWithShape="1">
          <a:blip r:embed="rId2">
            <a:alphaModFix amt="70000"/>
          </a:blip>
          <a:srcRect r="26472" b="28573"/>
          <a:stretch/>
        </p:blipFill>
        <p:spPr>
          <a:xfrm>
            <a:off x="7506846" y="2086680"/>
            <a:ext cx="4685157" cy="4771321"/>
          </a:xfrm>
          <a:prstGeom prst="rect">
            <a:avLst/>
          </a:prstGeom>
        </p:spPr>
      </p:pic>
      <p:pic>
        <p:nvPicPr>
          <p:cNvPr id="2" name="Imagen 1" descr="Imagen que contiene Texto&#10;&#10;Descripción generada automáticamente">
            <a:extLst>
              <a:ext uri="{FF2B5EF4-FFF2-40B4-BE49-F238E27FC236}">
                <a16:creationId xmlns:a16="http://schemas.microsoft.com/office/drawing/2014/main" id="{58040FD1-AFEB-755B-1492-3FEDD680C42A}"/>
              </a:ext>
            </a:extLst>
          </p:cNvPr>
          <p:cNvPicPr>
            <a:picLocks noChangeAspect="1"/>
          </p:cNvPicPr>
          <p:nvPr userDrawn="1"/>
        </p:nvPicPr>
        <p:blipFill>
          <a:blip r:embed="rId3"/>
          <a:stretch>
            <a:fillRect/>
          </a:stretch>
        </p:blipFill>
        <p:spPr>
          <a:xfrm>
            <a:off x="7709298" y="3628179"/>
            <a:ext cx="2140126" cy="844161"/>
          </a:xfrm>
          <a:prstGeom prst="rect">
            <a:avLst/>
          </a:prstGeom>
        </p:spPr>
      </p:pic>
    </p:spTree>
    <p:extLst>
      <p:ext uri="{BB962C8B-B14F-4D97-AF65-F5344CB8AC3E}">
        <p14:creationId xmlns:p14="http://schemas.microsoft.com/office/powerpoint/2010/main" val="835791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Diseño personalizad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51A2D5B-50D4-EE1D-2813-11A496DD304A}"/>
              </a:ext>
            </a:extLst>
          </p:cNvPr>
          <p:cNvSpPr/>
          <p:nvPr userDrawn="1"/>
        </p:nvSpPr>
        <p:spPr>
          <a:xfrm>
            <a:off x="2" y="0"/>
            <a:ext cx="12192000" cy="6858007"/>
          </a:xfrm>
          <a:prstGeom prst="rect">
            <a:avLst/>
          </a:prstGeom>
          <a:solidFill>
            <a:srgbClr val="C32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1"/>
          </a:p>
        </p:txBody>
      </p:sp>
      <p:pic>
        <p:nvPicPr>
          <p:cNvPr id="4" name="Imagen 3">
            <a:extLst>
              <a:ext uri="{FF2B5EF4-FFF2-40B4-BE49-F238E27FC236}">
                <a16:creationId xmlns:a16="http://schemas.microsoft.com/office/drawing/2014/main" id="{3B0162EE-4E94-10A4-3FC9-0A0563B11425}"/>
              </a:ext>
            </a:extLst>
          </p:cNvPr>
          <p:cNvPicPr>
            <a:picLocks noChangeAspect="1"/>
          </p:cNvPicPr>
          <p:nvPr userDrawn="1"/>
        </p:nvPicPr>
        <p:blipFill rotWithShape="1">
          <a:blip r:embed="rId2">
            <a:alphaModFix amt="70000"/>
          </a:blip>
          <a:srcRect r="26472" b="28573"/>
          <a:stretch/>
        </p:blipFill>
        <p:spPr>
          <a:xfrm>
            <a:off x="7506846" y="2086680"/>
            <a:ext cx="4685157" cy="4771321"/>
          </a:xfrm>
          <a:prstGeom prst="rect">
            <a:avLst/>
          </a:prstGeom>
        </p:spPr>
      </p:pic>
      <p:pic>
        <p:nvPicPr>
          <p:cNvPr id="6" name="Imagen 5" descr="Imagen que contiene Texto&#10;&#10;Descripción generada automáticamente">
            <a:extLst>
              <a:ext uri="{FF2B5EF4-FFF2-40B4-BE49-F238E27FC236}">
                <a16:creationId xmlns:a16="http://schemas.microsoft.com/office/drawing/2014/main" id="{366D0124-1934-C270-C2F8-63EA4DEB4469}"/>
              </a:ext>
            </a:extLst>
          </p:cNvPr>
          <p:cNvPicPr>
            <a:picLocks noChangeAspect="1"/>
          </p:cNvPicPr>
          <p:nvPr userDrawn="1"/>
        </p:nvPicPr>
        <p:blipFill>
          <a:blip r:embed="rId3"/>
          <a:stretch>
            <a:fillRect/>
          </a:stretch>
        </p:blipFill>
        <p:spPr>
          <a:xfrm>
            <a:off x="10029371" y="259494"/>
            <a:ext cx="1815036" cy="715931"/>
          </a:xfrm>
          <a:prstGeom prst="rect">
            <a:avLst/>
          </a:prstGeom>
        </p:spPr>
      </p:pic>
    </p:spTree>
    <p:extLst>
      <p:ext uri="{BB962C8B-B14F-4D97-AF65-F5344CB8AC3E}">
        <p14:creationId xmlns:p14="http://schemas.microsoft.com/office/powerpoint/2010/main" val="3545312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Diseño personalizad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51A2D5B-50D4-EE1D-2813-11A496DD304A}"/>
              </a:ext>
            </a:extLst>
          </p:cNvPr>
          <p:cNvSpPr/>
          <p:nvPr userDrawn="1"/>
        </p:nvSpPr>
        <p:spPr>
          <a:xfrm>
            <a:off x="2" y="0"/>
            <a:ext cx="12192000" cy="6858007"/>
          </a:xfrm>
          <a:prstGeom prst="rect">
            <a:avLst/>
          </a:prstGeom>
          <a:solidFill>
            <a:srgbClr val="B4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1"/>
          </a:p>
        </p:txBody>
      </p:sp>
      <p:pic>
        <p:nvPicPr>
          <p:cNvPr id="4" name="Imagen 3">
            <a:extLst>
              <a:ext uri="{FF2B5EF4-FFF2-40B4-BE49-F238E27FC236}">
                <a16:creationId xmlns:a16="http://schemas.microsoft.com/office/drawing/2014/main" id="{3B0162EE-4E94-10A4-3FC9-0A0563B11425}"/>
              </a:ext>
            </a:extLst>
          </p:cNvPr>
          <p:cNvPicPr>
            <a:picLocks noChangeAspect="1"/>
          </p:cNvPicPr>
          <p:nvPr userDrawn="1"/>
        </p:nvPicPr>
        <p:blipFill rotWithShape="1">
          <a:blip r:embed="rId2">
            <a:alphaModFix amt="70000"/>
          </a:blip>
          <a:srcRect r="26472" b="28573"/>
          <a:stretch/>
        </p:blipFill>
        <p:spPr>
          <a:xfrm>
            <a:off x="7506846" y="2086680"/>
            <a:ext cx="4685157" cy="4771321"/>
          </a:xfrm>
          <a:prstGeom prst="rect">
            <a:avLst/>
          </a:prstGeom>
        </p:spPr>
      </p:pic>
    </p:spTree>
    <p:extLst>
      <p:ext uri="{BB962C8B-B14F-4D97-AF65-F5344CB8AC3E}">
        <p14:creationId xmlns:p14="http://schemas.microsoft.com/office/powerpoint/2010/main" val="1346003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Diseño personalizad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51A2D5B-50D4-EE1D-2813-11A496DD304A}"/>
              </a:ext>
            </a:extLst>
          </p:cNvPr>
          <p:cNvSpPr/>
          <p:nvPr userDrawn="1"/>
        </p:nvSpPr>
        <p:spPr>
          <a:xfrm>
            <a:off x="2" y="0"/>
            <a:ext cx="12192000" cy="6858007"/>
          </a:xfrm>
          <a:prstGeom prst="rect">
            <a:avLst/>
          </a:prstGeom>
          <a:solidFill>
            <a:srgbClr val="B4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1"/>
          </a:p>
        </p:txBody>
      </p:sp>
      <p:pic>
        <p:nvPicPr>
          <p:cNvPr id="4" name="Imagen 3">
            <a:extLst>
              <a:ext uri="{FF2B5EF4-FFF2-40B4-BE49-F238E27FC236}">
                <a16:creationId xmlns:a16="http://schemas.microsoft.com/office/drawing/2014/main" id="{3B0162EE-4E94-10A4-3FC9-0A0563B11425}"/>
              </a:ext>
            </a:extLst>
          </p:cNvPr>
          <p:cNvPicPr>
            <a:picLocks noChangeAspect="1"/>
          </p:cNvPicPr>
          <p:nvPr userDrawn="1"/>
        </p:nvPicPr>
        <p:blipFill rotWithShape="1">
          <a:blip r:embed="rId2">
            <a:alphaModFix amt="70000"/>
          </a:blip>
          <a:srcRect r="26472" b="28573"/>
          <a:stretch/>
        </p:blipFill>
        <p:spPr>
          <a:xfrm>
            <a:off x="7506846" y="2086680"/>
            <a:ext cx="4685157" cy="4771321"/>
          </a:xfrm>
          <a:prstGeom prst="rect">
            <a:avLst/>
          </a:prstGeom>
        </p:spPr>
      </p:pic>
      <p:pic>
        <p:nvPicPr>
          <p:cNvPr id="5" name="Imagen 4" descr="Imagen que contiene Texto&#10;&#10;Descripción generada automáticamente">
            <a:extLst>
              <a:ext uri="{FF2B5EF4-FFF2-40B4-BE49-F238E27FC236}">
                <a16:creationId xmlns:a16="http://schemas.microsoft.com/office/drawing/2014/main" id="{78D448CB-EF89-E04F-88CA-7E6685ABF2B7}"/>
              </a:ext>
            </a:extLst>
          </p:cNvPr>
          <p:cNvPicPr>
            <a:picLocks noChangeAspect="1"/>
          </p:cNvPicPr>
          <p:nvPr userDrawn="1"/>
        </p:nvPicPr>
        <p:blipFill>
          <a:blip r:embed="rId3"/>
          <a:stretch>
            <a:fillRect/>
          </a:stretch>
        </p:blipFill>
        <p:spPr>
          <a:xfrm>
            <a:off x="7709298" y="3628179"/>
            <a:ext cx="2140126" cy="844161"/>
          </a:xfrm>
          <a:prstGeom prst="rect">
            <a:avLst/>
          </a:prstGeom>
        </p:spPr>
      </p:pic>
    </p:spTree>
    <p:extLst>
      <p:ext uri="{BB962C8B-B14F-4D97-AF65-F5344CB8AC3E}">
        <p14:creationId xmlns:p14="http://schemas.microsoft.com/office/powerpoint/2010/main" val="3681403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Diseño personalizad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51A2D5B-50D4-EE1D-2813-11A496DD304A}"/>
              </a:ext>
            </a:extLst>
          </p:cNvPr>
          <p:cNvSpPr/>
          <p:nvPr userDrawn="1"/>
        </p:nvSpPr>
        <p:spPr>
          <a:xfrm>
            <a:off x="2" y="0"/>
            <a:ext cx="12192000" cy="6858007"/>
          </a:xfrm>
          <a:prstGeom prst="rect">
            <a:avLst/>
          </a:prstGeom>
          <a:solidFill>
            <a:srgbClr val="B4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1"/>
          </a:p>
        </p:txBody>
      </p:sp>
      <p:pic>
        <p:nvPicPr>
          <p:cNvPr id="4" name="Imagen 3">
            <a:extLst>
              <a:ext uri="{FF2B5EF4-FFF2-40B4-BE49-F238E27FC236}">
                <a16:creationId xmlns:a16="http://schemas.microsoft.com/office/drawing/2014/main" id="{3B0162EE-4E94-10A4-3FC9-0A0563B11425}"/>
              </a:ext>
            </a:extLst>
          </p:cNvPr>
          <p:cNvPicPr>
            <a:picLocks noChangeAspect="1"/>
          </p:cNvPicPr>
          <p:nvPr userDrawn="1"/>
        </p:nvPicPr>
        <p:blipFill rotWithShape="1">
          <a:blip r:embed="rId2">
            <a:alphaModFix amt="70000"/>
          </a:blip>
          <a:srcRect r="26472" b="28573"/>
          <a:stretch/>
        </p:blipFill>
        <p:spPr>
          <a:xfrm>
            <a:off x="7506846" y="2086680"/>
            <a:ext cx="4685157" cy="4771321"/>
          </a:xfrm>
          <a:prstGeom prst="rect">
            <a:avLst/>
          </a:prstGeom>
        </p:spPr>
      </p:pic>
      <p:pic>
        <p:nvPicPr>
          <p:cNvPr id="5" name="Imagen 4" descr="Imagen que contiene Texto&#10;&#10;Descripción generada automáticamente">
            <a:extLst>
              <a:ext uri="{FF2B5EF4-FFF2-40B4-BE49-F238E27FC236}">
                <a16:creationId xmlns:a16="http://schemas.microsoft.com/office/drawing/2014/main" id="{78D448CB-EF89-E04F-88CA-7E6685ABF2B7}"/>
              </a:ext>
            </a:extLst>
          </p:cNvPr>
          <p:cNvPicPr>
            <a:picLocks noChangeAspect="1"/>
          </p:cNvPicPr>
          <p:nvPr userDrawn="1"/>
        </p:nvPicPr>
        <p:blipFill>
          <a:blip r:embed="rId3"/>
          <a:stretch>
            <a:fillRect/>
          </a:stretch>
        </p:blipFill>
        <p:spPr>
          <a:xfrm>
            <a:off x="10029371" y="259494"/>
            <a:ext cx="1815036" cy="715931"/>
          </a:xfrm>
          <a:prstGeom prst="rect">
            <a:avLst/>
          </a:prstGeom>
        </p:spPr>
      </p:pic>
    </p:spTree>
    <p:extLst>
      <p:ext uri="{BB962C8B-B14F-4D97-AF65-F5344CB8AC3E}">
        <p14:creationId xmlns:p14="http://schemas.microsoft.com/office/powerpoint/2010/main" val="4087141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Diseño personalizad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51A2D5B-50D4-EE1D-2813-11A496DD304A}"/>
              </a:ext>
            </a:extLst>
          </p:cNvPr>
          <p:cNvSpPr/>
          <p:nvPr userDrawn="1"/>
        </p:nvSpPr>
        <p:spPr>
          <a:xfrm>
            <a:off x="2" y="0"/>
            <a:ext cx="12192000" cy="6858007"/>
          </a:xfrm>
          <a:prstGeom prst="rect">
            <a:avLst/>
          </a:prstGeom>
          <a:solidFill>
            <a:srgbClr val="6FC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1"/>
          </a:p>
        </p:txBody>
      </p:sp>
      <p:pic>
        <p:nvPicPr>
          <p:cNvPr id="4" name="Imagen 3">
            <a:extLst>
              <a:ext uri="{FF2B5EF4-FFF2-40B4-BE49-F238E27FC236}">
                <a16:creationId xmlns:a16="http://schemas.microsoft.com/office/drawing/2014/main" id="{3B0162EE-4E94-10A4-3FC9-0A0563B11425}"/>
              </a:ext>
            </a:extLst>
          </p:cNvPr>
          <p:cNvPicPr>
            <a:picLocks noChangeAspect="1"/>
          </p:cNvPicPr>
          <p:nvPr userDrawn="1"/>
        </p:nvPicPr>
        <p:blipFill rotWithShape="1">
          <a:blip r:embed="rId2">
            <a:alphaModFix amt="70000"/>
          </a:blip>
          <a:srcRect r="26472" b="28573"/>
          <a:stretch/>
        </p:blipFill>
        <p:spPr>
          <a:xfrm>
            <a:off x="7506846" y="2086680"/>
            <a:ext cx="4685157" cy="4771321"/>
          </a:xfrm>
          <a:prstGeom prst="rect">
            <a:avLst/>
          </a:prstGeom>
        </p:spPr>
      </p:pic>
    </p:spTree>
    <p:extLst>
      <p:ext uri="{BB962C8B-B14F-4D97-AF65-F5344CB8AC3E}">
        <p14:creationId xmlns:p14="http://schemas.microsoft.com/office/powerpoint/2010/main" val="2839716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Diseño personalizad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51A2D5B-50D4-EE1D-2813-11A496DD304A}"/>
              </a:ext>
            </a:extLst>
          </p:cNvPr>
          <p:cNvSpPr/>
          <p:nvPr userDrawn="1"/>
        </p:nvSpPr>
        <p:spPr>
          <a:xfrm>
            <a:off x="2" y="0"/>
            <a:ext cx="12192000" cy="6858007"/>
          </a:xfrm>
          <a:prstGeom prst="rect">
            <a:avLst/>
          </a:prstGeom>
          <a:solidFill>
            <a:srgbClr val="6FC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1"/>
          </a:p>
        </p:txBody>
      </p:sp>
      <p:pic>
        <p:nvPicPr>
          <p:cNvPr id="4" name="Imagen 3">
            <a:extLst>
              <a:ext uri="{FF2B5EF4-FFF2-40B4-BE49-F238E27FC236}">
                <a16:creationId xmlns:a16="http://schemas.microsoft.com/office/drawing/2014/main" id="{3B0162EE-4E94-10A4-3FC9-0A0563B11425}"/>
              </a:ext>
            </a:extLst>
          </p:cNvPr>
          <p:cNvPicPr>
            <a:picLocks noChangeAspect="1"/>
          </p:cNvPicPr>
          <p:nvPr userDrawn="1"/>
        </p:nvPicPr>
        <p:blipFill rotWithShape="1">
          <a:blip r:embed="rId2">
            <a:alphaModFix amt="70000"/>
          </a:blip>
          <a:srcRect r="26472" b="28573"/>
          <a:stretch/>
        </p:blipFill>
        <p:spPr>
          <a:xfrm>
            <a:off x="7506846" y="2086680"/>
            <a:ext cx="4685157" cy="4771321"/>
          </a:xfrm>
          <a:prstGeom prst="rect">
            <a:avLst/>
          </a:prstGeom>
        </p:spPr>
      </p:pic>
      <p:pic>
        <p:nvPicPr>
          <p:cNvPr id="2" name="Imagen 1" descr="Imagen que contiene Texto&#10;&#10;Descripción generada automáticamente">
            <a:extLst>
              <a:ext uri="{FF2B5EF4-FFF2-40B4-BE49-F238E27FC236}">
                <a16:creationId xmlns:a16="http://schemas.microsoft.com/office/drawing/2014/main" id="{8A466F9F-A301-CF74-0959-595BA3AFF7E8}"/>
              </a:ext>
            </a:extLst>
          </p:cNvPr>
          <p:cNvPicPr>
            <a:picLocks noChangeAspect="1"/>
          </p:cNvPicPr>
          <p:nvPr userDrawn="1"/>
        </p:nvPicPr>
        <p:blipFill>
          <a:blip r:embed="rId3"/>
          <a:stretch>
            <a:fillRect/>
          </a:stretch>
        </p:blipFill>
        <p:spPr>
          <a:xfrm>
            <a:off x="7709298" y="3628179"/>
            <a:ext cx="2140126" cy="844161"/>
          </a:xfrm>
          <a:prstGeom prst="rect">
            <a:avLst/>
          </a:prstGeom>
        </p:spPr>
      </p:pic>
    </p:spTree>
    <p:extLst>
      <p:ext uri="{BB962C8B-B14F-4D97-AF65-F5344CB8AC3E}">
        <p14:creationId xmlns:p14="http://schemas.microsoft.com/office/powerpoint/2010/main" val="2951815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Diseño personalizad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51A2D5B-50D4-EE1D-2813-11A496DD304A}"/>
              </a:ext>
            </a:extLst>
          </p:cNvPr>
          <p:cNvSpPr/>
          <p:nvPr userDrawn="1"/>
        </p:nvSpPr>
        <p:spPr>
          <a:xfrm>
            <a:off x="2" y="0"/>
            <a:ext cx="12192000" cy="6858007"/>
          </a:xfrm>
          <a:prstGeom prst="rect">
            <a:avLst/>
          </a:prstGeom>
          <a:solidFill>
            <a:srgbClr val="6FC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1"/>
          </a:p>
        </p:txBody>
      </p:sp>
      <p:pic>
        <p:nvPicPr>
          <p:cNvPr id="4" name="Imagen 3">
            <a:extLst>
              <a:ext uri="{FF2B5EF4-FFF2-40B4-BE49-F238E27FC236}">
                <a16:creationId xmlns:a16="http://schemas.microsoft.com/office/drawing/2014/main" id="{3B0162EE-4E94-10A4-3FC9-0A0563B11425}"/>
              </a:ext>
            </a:extLst>
          </p:cNvPr>
          <p:cNvPicPr>
            <a:picLocks noChangeAspect="1"/>
          </p:cNvPicPr>
          <p:nvPr userDrawn="1"/>
        </p:nvPicPr>
        <p:blipFill rotWithShape="1">
          <a:blip r:embed="rId2">
            <a:alphaModFix amt="70000"/>
          </a:blip>
          <a:srcRect r="26472" b="28573"/>
          <a:stretch/>
        </p:blipFill>
        <p:spPr>
          <a:xfrm>
            <a:off x="7506846" y="2086680"/>
            <a:ext cx="4685157" cy="4771321"/>
          </a:xfrm>
          <a:prstGeom prst="rect">
            <a:avLst/>
          </a:prstGeom>
        </p:spPr>
      </p:pic>
      <p:pic>
        <p:nvPicPr>
          <p:cNvPr id="5" name="Imagen 4" descr="Imagen que contiene Texto&#10;&#10;Descripción generada automáticamente">
            <a:extLst>
              <a:ext uri="{FF2B5EF4-FFF2-40B4-BE49-F238E27FC236}">
                <a16:creationId xmlns:a16="http://schemas.microsoft.com/office/drawing/2014/main" id="{70C1D036-79DF-498D-D859-ADA2F0BD30B8}"/>
              </a:ext>
            </a:extLst>
          </p:cNvPr>
          <p:cNvPicPr>
            <a:picLocks noChangeAspect="1"/>
          </p:cNvPicPr>
          <p:nvPr userDrawn="1"/>
        </p:nvPicPr>
        <p:blipFill>
          <a:blip r:embed="rId3"/>
          <a:stretch>
            <a:fillRect/>
          </a:stretch>
        </p:blipFill>
        <p:spPr>
          <a:xfrm>
            <a:off x="10029371" y="259494"/>
            <a:ext cx="1815036" cy="715931"/>
          </a:xfrm>
          <a:prstGeom prst="rect">
            <a:avLst/>
          </a:prstGeom>
        </p:spPr>
      </p:pic>
    </p:spTree>
    <p:extLst>
      <p:ext uri="{BB962C8B-B14F-4D97-AF65-F5344CB8AC3E}">
        <p14:creationId xmlns:p14="http://schemas.microsoft.com/office/powerpoint/2010/main" val="315824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51A2D5B-50D4-EE1D-2813-11A496DD304A}"/>
              </a:ext>
            </a:extLst>
          </p:cNvPr>
          <p:cNvSpPr/>
          <p:nvPr userDrawn="1"/>
        </p:nvSpPr>
        <p:spPr>
          <a:xfrm>
            <a:off x="2" y="0"/>
            <a:ext cx="12192000" cy="6858007"/>
          </a:xfrm>
          <a:prstGeom prst="rect">
            <a:avLst/>
          </a:prstGeom>
          <a:solidFill>
            <a:srgbClr val="01B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1"/>
          </a:p>
        </p:txBody>
      </p:sp>
      <p:pic>
        <p:nvPicPr>
          <p:cNvPr id="4" name="Imagen 3">
            <a:extLst>
              <a:ext uri="{FF2B5EF4-FFF2-40B4-BE49-F238E27FC236}">
                <a16:creationId xmlns:a16="http://schemas.microsoft.com/office/drawing/2014/main" id="{3B0162EE-4E94-10A4-3FC9-0A0563B11425}"/>
              </a:ext>
            </a:extLst>
          </p:cNvPr>
          <p:cNvPicPr>
            <a:picLocks noChangeAspect="1"/>
          </p:cNvPicPr>
          <p:nvPr userDrawn="1"/>
        </p:nvPicPr>
        <p:blipFill rotWithShape="1">
          <a:blip r:embed="rId2">
            <a:alphaModFix amt="70000"/>
          </a:blip>
          <a:srcRect r="26472" b="28573"/>
          <a:stretch/>
        </p:blipFill>
        <p:spPr>
          <a:xfrm>
            <a:off x="7506846" y="2086680"/>
            <a:ext cx="4685157" cy="4771321"/>
          </a:xfrm>
          <a:prstGeom prst="rect">
            <a:avLst/>
          </a:prstGeom>
        </p:spPr>
      </p:pic>
    </p:spTree>
    <p:extLst>
      <p:ext uri="{BB962C8B-B14F-4D97-AF65-F5344CB8AC3E}">
        <p14:creationId xmlns:p14="http://schemas.microsoft.com/office/powerpoint/2010/main" val="3288056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Diseño personalizado">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DC36794-656E-4B8A-B157-69282A7A2210}"/>
              </a:ext>
            </a:extLst>
          </p:cNvPr>
          <p:cNvSpPr/>
          <p:nvPr userDrawn="1"/>
        </p:nvSpPr>
        <p:spPr>
          <a:xfrm>
            <a:off x="3" y="6678000"/>
            <a:ext cx="12191995" cy="180000"/>
          </a:xfrm>
          <a:prstGeom prst="rect">
            <a:avLst/>
          </a:prstGeom>
          <a:solidFill>
            <a:srgbClr val="B43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801"/>
          </a:p>
        </p:txBody>
      </p:sp>
      <p:sp>
        <p:nvSpPr>
          <p:cNvPr id="7" name="CuadroTexto 6">
            <a:extLst>
              <a:ext uri="{FF2B5EF4-FFF2-40B4-BE49-F238E27FC236}">
                <a16:creationId xmlns:a16="http://schemas.microsoft.com/office/drawing/2014/main" id="{4C03FD5D-DA6C-D803-BA40-82142A7D7010}"/>
              </a:ext>
            </a:extLst>
          </p:cNvPr>
          <p:cNvSpPr txBox="1"/>
          <p:nvPr userDrawn="1"/>
        </p:nvSpPr>
        <p:spPr>
          <a:xfrm>
            <a:off x="5318758" y="6662759"/>
            <a:ext cx="1554480" cy="215444"/>
          </a:xfrm>
          <a:prstGeom prst="rect">
            <a:avLst/>
          </a:prstGeom>
          <a:noFill/>
        </p:spPr>
        <p:txBody>
          <a:bodyPr wrap="square" rtlCol="0">
            <a:spAutoFit/>
          </a:bodyPr>
          <a:lstStyle/>
          <a:p>
            <a:pPr algn="ctr"/>
            <a:r>
              <a:rPr lang="es-CO" sz="800" b="1">
                <a:solidFill>
                  <a:schemeClr val="bg1"/>
                </a:solidFill>
                <a:latin typeface="Montserrat" panose="00000500000000000000" pitchFamily="2" charset="0"/>
              </a:rPr>
              <a:t>www.icfes.gov.co</a:t>
            </a:r>
          </a:p>
        </p:txBody>
      </p:sp>
      <p:pic>
        <p:nvPicPr>
          <p:cNvPr id="2" name="Imagen 1">
            <a:extLst>
              <a:ext uri="{FF2B5EF4-FFF2-40B4-BE49-F238E27FC236}">
                <a16:creationId xmlns:a16="http://schemas.microsoft.com/office/drawing/2014/main" id="{4C34BA9A-B601-02FE-8216-0092CED29CA9}"/>
              </a:ext>
            </a:extLst>
          </p:cNvPr>
          <p:cNvPicPr>
            <a:picLocks noChangeAspect="1"/>
          </p:cNvPicPr>
          <p:nvPr userDrawn="1"/>
        </p:nvPicPr>
        <p:blipFill rotWithShape="1">
          <a:blip r:embed="rId2"/>
          <a:srcRect t="8561"/>
          <a:stretch/>
        </p:blipFill>
        <p:spPr>
          <a:xfrm>
            <a:off x="10203543" y="37475"/>
            <a:ext cx="2017485" cy="1114287"/>
          </a:xfrm>
          <a:prstGeom prst="rect">
            <a:avLst/>
          </a:prstGeom>
        </p:spPr>
      </p:pic>
      <p:pic>
        <p:nvPicPr>
          <p:cNvPr id="4" name="Imagen 3">
            <a:extLst>
              <a:ext uri="{FF2B5EF4-FFF2-40B4-BE49-F238E27FC236}">
                <a16:creationId xmlns:a16="http://schemas.microsoft.com/office/drawing/2014/main" id="{BD17A68C-E10C-E1F7-3D69-15FA6CDDE0FF}"/>
              </a:ext>
            </a:extLst>
          </p:cNvPr>
          <p:cNvPicPr>
            <a:picLocks noChangeAspect="1"/>
          </p:cNvPicPr>
          <p:nvPr userDrawn="1"/>
        </p:nvPicPr>
        <p:blipFill>
          <a:blip r:embed="rId3"/>
          <a:srcRect/>
          <a:stretch/>
        </p:blipFill>
        <p:spPr>
          <a:xfrm>
            <a:off x="277652" y="226428"/>
            <a:ext cx="1766702" cy="696417"/>
          </a:xfrm>
          <a:prstGeom prst="rect">
            <a:avLst/>
          </a:prstGeom>
        </p:spPr>
      </p:pic>
    </p:spTree>
    <p:extLst>
      <p:ext uri="{BB962C8B-B14F-4D97-AF65-F5344CB8AC3E}">
        <p14:creationId xmlns:p14="http://schemas.microsoft.com/office/powerpoint/2010/main" val="3912260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Diseño personalizad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51A2D5B-50D4-EE1D-2813-11A496DD304A}"/>
              </a:ext>
            </a:extLst>
          </p:cNvPr>
          <p:cNvSpPr/>
          <p:nvPr userDrawn="1"/>
        </p:nvSpPr>
        <p:spPr>
          <a:xfrm>
            <a:off x="2" y="0"/>
            <a:ext cx="12192000" cy="6858007"/>
          </a:xfrm>
          <a:prstGeom prst="rect">
            <a:avLst/>
          </a:prstGeom>
          <a:solidFill>
            <a:srgbClr val="01B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1"/>
          </a:p>
        </p:txBody>
      </p:sp>
      <p:pic>
        <p:nvPicPr>
          <p:cNvPr id="4" name="Imagen 3">
            <a:extLst>
              <a:ext uri="{FF2B5EF4-FFF2-40B4-BE49-F238E27FC236}">
                <a16:creationId xmlns:a16="http://schemas.microsoft.com/office/drawing/2014/main" id="{3B0162EE-4E94-10A4-3FC9-0A0563B11425}"/>
              </a:ext>
            </a:extLst>
          </p:cNvPr>
          <p:cNvPicPr>
            <a:picLocks noChangeAspect="1"/>
          </p:cNvPicPr>
          <p:nvPr userDrawn="1"/>
        </p:nvPicPr>
        <p:blipFill rotWithShape="1">
          <a:blip r:embed="rId2">
            <a:alphaModFix amt="70000"/>
          </a:blip>
          <a:srcRect r="26472" b="28573"/>
          <a:stretch/>
        </p:blipFill>
        <p:spPr>
          <a:xfrm>
            <a:off x="7506846" y="2086680"/>
            <a:ext cx="4685157" cy="4771321"/>
          </a:xfrm>
          <a:prstGeom prst="rect">
            <a:avLst/>
          </a:prstGeom>
        </p:spPr>
      </p:pic>
      <p:pic>
        <p:nvPicPr>
          <p:cNvPr id="2" name="Imagen 1" descr="Imagen que contiene Texto&#10;&#10;Descripción generada automáticamente">
            <a:extLst>
              <a:ext uri="{FF2B5EF4-FFF2-40B4-BE49-F238E27FC236}">
                <a16:creationId xmlns:a16="http://schemas.microsoft.com/office/drawing/2014/main" id="{1E59D595-B8C1-6FA1-4040-7CEA3B722C4E}"/>
              </a:ext>
            </a:extLst>
          </p:cNvPr>
          <p:cNvPicPr>
            <a:picLocks noChangeAspect="1"/>
          </p:cNvPicPr>
          <p:nvPr userDrawn="1"/>
        </p:nvPicPr>
        <p:blipFill>
          <a:blip r:embed="rId3"/>
          <a:stretch>
            <a:fillRect/>
          </a:stretch>
        </p:blipFill>
        <p:spPr>
          <a:xfrm>
            <a:off x="7709298" y="3628179"/>
            <a:ext cx="2140126" cy="844161"/>
          </a:xfrm>
          <a:prstGeom prst="rect">
            <a:avLst/>
          </a:prstGeom>
        </p:spPr>
      </p:pic>
    </p:spTree>
    <p:extLst>
      <p:ext uri="{BB962C8B-B14F-4D97-AF65-F5344CB8AC3E}">
        <p14:creationId xmlns:p14="http://schemas.microsoft.com/office/powerpoint/2010/main" val="2936116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Diseño personalizad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51A2D5B-50D4-EE1D-2813-11A496DD304A}"/>
              </a:ext>
            </a:extLst>
          </p:cNvPr>
          <p:cNvSpPr/>
          <p:nvPr userDrawn="1"/>
        </p:nvSpPr>
        <p:spPr>
          <a:xfrm>
            <a:off x="2" y="0"/>
            <a:ext cx="12192000" cy="6858007"/>
          </a:xfrm>
          <a:prstGeom prst="rect">
            <a:avLst/>
          </a:prstGeom>
          <a:solidFill>
            <a:srgbClr val="01B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1"/>
          </a:p>
        </p:txBody>
      </p:sp>
      <p:pic>
        <p:nvPicPr>
          <p:cNvPr id="4" name="Imagen 3">
            <a:extLst>
              <a:ext uri="{FF2B5EF4-FFF2-40B4-BE49-F238E27FC236}">
                <a16:creationId xmlns:a16="http://schemas.microsoft.com/office/drawing/2014/main" id="{3B0162EE-4E94-10A4-3FC9-0A0563B11425}"/>
              </a:ext>
            </a:extLst>
          </p:cNvPr>
          <p:cNvPicPr>
            <a:picLocks noChangeAspect="1"/>
          </p:cNvPicPr>
          <p:nvPr userDrawn="1"/>
        </p:nvPicPr>
        <p:blipFill rotWithShape="1">
          <a:blip r:embed="rId2">
            <a:alphaModFix amt="70000"/>
          </a:blip>
          <a:srcRect r="26472" b="28573"/>
          <a:stretch/>
        </p:blipFill>
        <p:spPr>
          <a:xfrm>
            <a:off x="7506846" y="2086680"/>
            <a:ext cx="4685157" cy="4771321"/>
          </a:xfrm>
          <a:prstGeom prst="rect">
            <a:avLst/>
          </a:prstGeom>
        </p:spPr>
      </p:pic>
      <p:pic>
        <p:nvPicPr>
          <p:cNvPr id="5" name="Imagen 4" descr="Imagen que contiene Texto&#10;&#10;Descripción generada automáticamente">
            <a:extLst>
              <a:ext uri="{FF2B5EF4-FFF2-40B4-BE49-F238E27FC236}">
                <a16:creationId xmlns:a16="http://schemas.microsoft.com/office/drawing/2014/main" id="{E2585B58-BC0E-7AB1-6B59-A3173C29E529}"/>
              </a:ext>
            </a:extLst>
          </p:cNvPr>
          <p:cNvPicPr>
            <a:picLocks noChangeAspect="1"/>
          </p:cNvPicPr>
          <p:nvPr userDrawn="1"/>
        </p:nvPicPr>
        <p:blipFill>
          <a:blip r:embed="rId3"/>
          <a:stretch>
            <a:fillRect/>
          </a:stretch>
        </p:blipFill>
        <p:spPr>
          <a:xfrm>
            <a:off x="10029371" y="259494"/>
            <a:ext cx="1815036" cy="715931"/>
          </a:xfrm>
          <a:prstGeom prst="rect">
            <a:avLst/>
          </a:prstGeom>
        </p:spPr>
      </p:pic>
    </p:spTree>
    <p:extLst>
      <p:ext uri="{BB962C8B-B14F-4D97-AF65-F5344CB8AC3E}">
        <p14:creationId xmlns:p14="http://schemas.microsoft.com/office/powerpoint/2010/main" val="2608615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4_Diseño personalizado">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DC36794-656E-4B8A-B157-69282A7A2210}"/>
              </a:ext>
            </a:extLst>
          </p:cNvPr>
          <p:cNvSpPr/>
          <p:nvPr userDrawn="1"/>
        </p:nvSpPr>
        <p:spPr>
          <a:xfrm>
            <a:off x="3" y="6678000"/>
            <a:ext cx="12191995" cy="180000"/>
          </a:xfrm>
          <a:prstGeom prst="rect">
            <a:avLst/>
          </a:prstGeom>
          <a:solidFill>
            <a:srgbClr val="B43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801"/>
          </a:p>
        </p:txBody>
      </p:sp>
      <p:sp>
        <p:nvSpPr>
          <p:cNvPr id="7" name="CuadroTexto 6">
            <a:extLst>
              <a:ext uri="{FF2B5EF4-FFF2-40B4-BE49-F238E27FC236}">
                <a16:creationId xmlns:a16="http://schemas.microsoft.com/office/drawing/2014/main" id="{4C03FD5D-DA6C-D803-BA40-82142A7D7010}"/>
              </a:ext>
            </a:extLst>
          </p:cNvPr>
          <p:cNvSpPr txBox="1"/>
          <p:nvPr userDrawn="1"/>
        </p:nvSpPr>
        <p:spPr>
          <a:xfrm>
            <a:off x="5318758" y="6662759"/>
            <a:ext cx="1554480" cy="215444"/>
          </a:xfrm>
          <a:prstGeom prst="rect">
            <a:avLst/>
          </a:prstGeom>
          <a:noFill/>
        </p:spPr>
        <p:txBody>
          <a:bodyPr wrap="square" rtlCol="0">
            <a:spAutoFit/>
          </a:bodyPr>
          <a:lstStyle/>
          <a:p>
            <a:pPr algn="ctr"/>
            <a:r>
              <a:rPr lang="es-CO" sz="800" b="1">
                <a:solidFill>
                  <a:schemeClr val="bg1"/>
                </a:solidFill>
                <a:latin typeface="Montserrat" panose="00000500000000000000" pitchFamily="2" charset="0"/>
              </a:rPr>
              <a:t>www.icfes.gov.co</a:t>
            </a:r>
          </a:p>
        </p:txBody>
      </p:sp>
      <p:pic>
        <p:nvPicPr>
          <p:cNvPr id="2" name="Imagen 1">
            <a:extLst>
              <a:ext uri="{FF2B5EF4-FFF2-40B4-BE49-F238E27FC236}">
                <a16:creationId xmlns:a16="http://schemas.microsoft.com/office/drawing/2014/main" id="{4C34BA9A-B601-02FE-8216-0092CED29CA9}"/>
              </a:ext>
            </a:extLst>
          </p:cNvPr>
          <p:cNvPicPr>
            <a:picLocks noChangeAspect="1"/>
          </p:cNvPicPr>
          <p:nvPr userDrawn="1"/>
        </p:nvPicPr>
        <p:blipFill rotWithShape="1">
          <a:blip r:embed="rId2"/>
          <a:srcRect t="8561"/>
          <a:stretch/>
        </p:blipFill>
        <p:spPr>
          <a:xfrm>
            <a:off x="10203543" y="66503"/>
            <a:ext cx="2017485" cy="1114287"/>
          </a:xfrm>
          <a:prstGeom prst="rect">
            <a:avLst/>
          </a:prstGeom>
        </p:spPr>
      </p:pic>
      <p:pic>
        <p:nvPicPr>
          <p:cNvPr id="4" name="Imagen 3">
            <a:extLst>
              <a:ext uri="{FF2B5EF4-FFF2-40B4-BE49-F238E27FC236}">
                <a16:creationId xmlns:a16="http://schemas.microsoft.com/office/drawing/2014/main" id="{BD17A68C-E10C-E1F7-3D69-15FA6CDDE0FF}"/>
              </a:ext>
            </a:extLst>
          </p:cNvPr>
          <p:cNvPicPr>
            <a:picLocks noChangeAspect="1"/>
          </p:cNvPicPr>
          <p:nvPr userDrawn="1"/>
        </p:nvPicPr>
        <p:blipFill>
          <a:blip r:embed="rId3"/>
          <a:srcRect/>
          <a:stretch/>
        </p:blipFill>
        <p:spPr>
          <a:xfrm>
            <a:off x="8304052" y="226428"/>
            <a:ext cx="1766702" cy="696417"/>
          </a:xfrm>
          <a:prstGeom prst="rect">
            <a:avLst/>
          </a:prstGeom>
        </p:spPr>
      </p:pic>
      <p:cxnSp>
        <p:nvCxnSpPr>
          <p:cNvPr id="5" name="Conector recto 4">
            <a:extLst>
              <a:ext uri="{FF2B5EF4-FFF2-40B4-BE49-F238E27FC236}">
                <a16:creationId xmlns:a16="http://schemas.microsoft.com/office/drawing/2014/main" id="{BD36E125-5FF7-3A71-5BB7-37F0BB4D87EE}"/>
              </a:ext>
            </a:extLst>
          </p:cNvPr>
          <p:cNvCxnSpPr>
            <a:cxnSpLocks/>
          </p:cNvCxnSpPr>
          <p:nvPr userDrawn="1"/>
        </p:nvCxnSpPr>
        <p:spPr>
          <a:xfrm>
            <a:off x="10290629" y="240942"/>
            <a:ext cx="0" cy="696417"/>
          </a:xfrm>
          <a:prstGeom prst="line">
            <a:avLst/>
          </a:prstGeom>
          <a:ln w="3175">
            <a:solidFill>
              <a:srgbClr val="AD1C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8893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Diseño personalizad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C703980-CF95-D417-809E-6F89E900FDE4}"/>
              </a:ext>
            </a:extLst>
          </p:cNvPr>
          <p:cNvPicPr>
            <a:picLocks noChangeAspect="1"/>
          </p:cNvPicPr>
          <p:nvPr userDrawn="1"/>
        </p:nvPicPr>
        <p:blipFill>
          <a:blip r:embed="rId2"/>
          <a:srcRect/>
          <a:stretch/>
        </p:blipFill>
        <p:spPr>
          <a:xfrm>
            <a:off x="217716" y="5811750"/>
            <a:ext cx="1642961" cy="647640"/>
          </a:xfrm>
          <a:prstGeom prst="rect">
            <a:avLst/>
          </a:prstGeom>
        </p:spPr>
      </p:pic>
      <p:sp>
        <p:nvSpPr>
          <p:cNvPr id="6" name="Rectángulo 5">
            <a:extLst>
              <a:ext uri="{FF2B5EF4-FFF2-40B4-BE49-F238E27FC236}">
                <a16:creationId xmlns:a16="http://schemas.microsoft.com/office/drawing/2014/main" id="{2DC36794-656E-4B8A-B157-69282A7A2210}"/>
              </a:ext>
            </a:extLst>
          </p:cNvPr>
          <p:cNvSpPr/>
          <p:nvPr userDrawn="1"/>
        </p:nvSpPr>
        <p:spPr>
          <a:xfrm>
            <a:off x="3" y="6678000"/>
            <a:ext cx="12191995" cy="180000"/>
          </a:xfrm>
          <a:prstGeom prst="rect">
            <a:avLst/>
          </a:prstGeom>
          <a:solidFill>
            <a:srgbClr val="B43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801"/>
          </a:p>
        </p:txBody>
      </p:sp>
      <p:sp>
        <p:nvSpPr>
          <p:cNvPr id="7" name="CuadroTexto 6">
            <a:extLst>
              <a:ext uri="{FF2B5EF4-FFF2-40B4-BE49-F238E27FC236}">
                <a16:creationId xmlns:a16="http://schemas.microsoft.com/office/drawing/2014/main" id="{4C03FD5D-DA6C-D803-BA40-82142A7D7010}"/>
              </a:ext>
            </a:extLst>
          </p:cNvPr>
          <p:cNvSpPr txBox="1"/>
          <p:nvPr userDrawn="1"/>
        </p:nvSpPr>
        <p:spPr>
          <a:xfrm>
            <a:off x="5318758" y="6662759"/>
            <a:ext cx="1554480" cy="215444"/>
          </a:xfrm>
          <a:prstGeom prst="rect">
            <a:avLst/>
          </a:prstGeom>
          <a:noFill/>
        </p:spPr>
        <p:txBody>
          <a:bodyPr wrap="square" rtlCol="0">
            <a:spAutoFit/>
          </a:bodyPr>
          <a:lstStyle/>
          <a:p>
            <a:pPr algn="ctr"/>
            <a:r>
              <a:rPr lang="es-CO" sz="800" b="1">
                <a:solidFill>
                  <a:schemeClr val="bg1"/>
                </a:solidFill>
                <a:latin typeface="Montserrat" panose="00000500000000000000" pitchFamily="2" charset="0"/>
              </a:rPr>
              <a:t>www.icfes.gov.co</a:t>
            </a:r>
          </a:p>
        </p:txBody>
      </p:sp>
      <p:pic>
        <p:nvPicPr>
          <p:cNvPr id="2" name="Imagen 1">
            <a:extLst>
              <a:ext uri="{FF2B5EF4-FFF2-40B4-BE49-F238E27FC236}">
                <a16:creationId xmlns:a16="http://schemas.microsoft.com/office/drawing/2014/main" id="{4C34BA9A-B601-02FE-8216-0092CED29CA9}"/>
              </a:ext>
            </a:extLst>
          </p:cNvPr>
          <p:cNvPicPr>
            <a:picLocks noChangeAspect="1"/>
          </p:cNvPicPr>
          <p:nvPr userDrawn="1"/>
        </p:nvPicPr>
        <p:blipFill rotWithShape="1">
          <a:blip r:embed="rId3"/>
          <a:srcRect t="8561"/>
          <a:stretch/>
        </p:blipFill>
        <p:spPr>
          <a:xfrm>
            <a:off x="10551886" y="29028"/>
            <a:ext cx="1743874" cy="963168"/>
          </a:xfrm>
          <a:prstGeom prst="rect">
            <a:avLst/>
          </a:prstGeom>
        </p:spPr>
      </p:pic>
    </p:spTree>
    <p:extLst>
      <p:ext uri="{BB962C8B-B14F-4D97-AF65-F5344CB8AC3E}">
        <p14:creationId xmlns:p14="http://schemas.microsoft.com/office/powerpoint/2010/main" val="3003117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Diseño personalizado">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DC36794-656E-4B8A-B157-69282A7A2210}"/>
              </a:ext>
            </a:extLst>
          </p:cNvPr>
          <p:cNvSpPr/>
          <p:nvPr userDrawn="1"/>
        </p:nvSpPr>
        <p:spPr>
          <a:xfrm>
            <a:off x="3" y="6678000"/>
            <a:ext cx="12191995" cy="180000"/>
          </a:xfrm>
          <a:prstGeom prst="rect">
            <a:avLst/>
          </a:prstGeom>
          <a:solidFill>
            <a:srgbClr val="B43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801"/>
          </a:p>
        </p:txBody>
      </p:sp>
      <p:sp>
        <p:nvSpPr>
          <p:cNvPr id="7" name="CuadroTexto 6">
            <a:extLst>
              <a:ext uri="{FF2B5EF4-FFF2-40B4-BE49-F238E27FC236}">
                <a16:creationId xmlns:a16="http://schemas.microsoft.com/office/drawing/2014/main" id="{4C03FD5D-DA6C-D803-BA40-82142A7D7010}"/>
              </a:ext>
            </a:extLst>
          </p:cNvPr>
          <p:cNvSpPr txBox="1"/>
          <p:nvPr userDrawn="1"/>
        </p:nvSpPr>
        <p:spPr>
          <a:xfrm>
            <a:off x="5318758" y="6662759"/>
            <a:ext cx="1554480" cy="215444"/>
          </a:xfrm>
          <a:prstGeom prst="rect">
            <a:avLst/>
          </a:prstGeom>
          <a:noFill/>
        </p:spPr>
        <p:txBody>
          <a:bodyPr wrap="square" rtlCol="0">
            <a:spAutoFit/>
          </a:bodyPr>
          <a:lstStyle/>
          <a:p>
            <a:pPr algn="ctr"/>
            <a:r>
              <a:rPr lang="es-CO" sz="800" b="1">
                <a:solidFill>
                  <a:schemeClr val="bg1"/>
                </a:solidFill>
                <a:latin typeface="Montserrat" panose="00000500000000000000" pitchFamily="2" charset="0"/>
              </a:rPr>
              <a:t>www.icfes.gov.co</a:t>
            </a:r>
          </a:p>
        </p:txBody>
      </p:sp>
      <p:pic>
        <p:nvPicPr>
          <p:cNvPr id="2" name="Imagen 1">
            <a:extLst>
              <a:ext uri="{FF2B5EF4-FFF2-40B4-BE49-F238E27FC236}">
                <a16:creationId xmlns:a16="http://schemas.microsoft.com/office/drawing/2014/main" id="{4C34BA9A-B601-02FE-8216-0092CED29CA9}"/>
              </a:ext>
            </a:extLst>
          </p:cNvPr>
          <p:cNvPicPr>
            <a:picLocks noChangeAspect="1"/>
          </p:cNvPicPr>
          <p:nvPr userDrawn="1"/>
        </p:nvPicPr>
        <p:blipFill>
          <a:blip r:embed="rId2"/>
          <a:stretch>
            <a:fillRect/>
          </a:stretch>
        </p:blipFill>
        <p:spPr>
          <a:xfrm>
            <a:off x="0" y="-29028"/>
            <a:ext cx="1743874" cy="1053346"/>
          </a:xfrm>
          <a:prstGeom prst="rect">
            <a:avLst/>
          </a:prstGeom>
        </p:spPr>
      </p:pic>
      <p:pic>
        <p:nvPicPr>
          <p:cNvPr id="4" name="Imagen 3">
            <a:extLst>
              <a:ext uri="{FF2B5EF4-FFF2-40B4-BE49-F238E27FC236}">
                <a16:creationId xmlns:a16="http://schemas.microsoft.com/office/drawing/2014/main" id="{377D1AE1-0352-B448-B43F-651F89166BB0}"/>
              </a:ext>
            </a:extLst>
          </p:cNvPr>
          <p:cNvPicPr>
            <a:picLocks noChangeAspect="1"/>
          </p:cNvPicPr>
          <p:nvPr userDrawn="1"/>
        </p:nvPicPr>
        <p:blipFill>
          <a:blip r:embed="rId3"/>
          <a:srcRect/>
          <a:stretch/>
        </p:blipFill>
        <p:spPr>
          <a:xfrm>
            <a:off x="10261600" y="5829183"/>
            <a:ext cx="1642961" cy="647640"/>
          </a:xfrm>
          <a:prstGeom prst="rect">
            <a:avLst/>
          </a:prstGeom>
        </p:spPr>
      </p:pic>
    </p:spTree>
    <p:extLst>
      <p:ext uri="{BB962C8B-B14F-4D97-AF65-F5344CB8AC3E}">
        <p14:creationId xmlns:p14="http://schemas.microsoft.com/office/powerpoint/2010/main" val="3101240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570507C4-4BEF-5D9E-6D90-91FD03355AC5}"/>
              </a:ext>
            </a:extLst>
          </p:cNvPr>
          <p:cNvSpPr/>
          <p:nvPr userDrawn="1"/>
        </p:nvSpPr>
        <p:spPr>
          <a:xfrm>
            <a:off x="-59031" y="6703175"/>
            <a:ext cx="12310066" cy="180000"/>
          </a:xfrm>
          <a:prstGeom prst="rect">
            <a:avLst/>
          </a:prstGeom>
          <a:solidFill>
            <a:srgbClr val="B43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801"/>
          </a:p>
        </p:txBody>
      </p:sp>
      <p:pic>
        <p:nvPicPr>
          <p:cNvPr id="11" name="Imagen 10">
            <a:extLst>
              <a:ext uri="{FF2B5EF4-FFF2-40B4-BE49-F238E27FC236}">
                <a16:creationId xmlns:a16="http://schemas.microsoft.com/office/drawing/2014/main" id="{05CC18EB-044F-23D1-0992-35E3DB99988A}"/>
              </a:ext>
            </a:extLst>
          </p:cNvPr>
          <p:cNvPicPr>
            <a:picLocks noChangeAspect="1"/>
          </p:cNvPicPr>
          <p:nvPr userDrawn="1"/>
        </p:nvPicPr>
        <p:blipFill>
          <a:blip r:embed="rId2"/>
          <a:stretch>
            <a:fillRect/>
          </a:stretch>
        </p:blipFill>
        <p:spPr>
          <a:xfrm>
            <a:off x="5622929" y="6745355"/>
            <a:ext cx="946149" cy="96546"/>
          </a:xfrm>
          <a:prstGeom prst="rect">
            <a:avLst/>
          </a:prstGeom>
        </p:spPr>
      </p:pic>
      <p:pic>
        <p:nvPicPr>
          <p:cNvPr id="2" name="Imagen 1">
            <a:extLst>
              <a:ext uri="{FF2B5EF4-FFF2-40B4-BE49-F238E27FC236}">
                <a16:creationId xmlns:a16="http://schemas.microsoft.com/office/drawing/2014/main" id="{A225F0EB-45DD-E1F7-5DC4-76A14654ACD4}"/>
              </a:ext>
            </a:extLst>
          </p:cNvPr>
          <p:cNvPicPr>
            <a:picLocks noChangeAspect="1"/>
          </p:cNvPicPr>
          <p:nvPr userDrawn="1"/>
        </p:nvPicPr>
        <p:blipFill>
          <a:blip r:embed="rId3"/>
          <a:stretch>
            <a:fillRect/>
          </a:stretch>
        </p:blipFill>
        <p:spPr>
          <a:xfrm>
            <a:off x="10573387" y="-90178"/>
            <a:ext cx="1743874" cy="1053346"/>
          </a:xfrm>
          <a:prstGeom prst="rect">
            <a:avLst/>
          </a:prstGeom>
        </p:spPr>
      </p:pic>
      <p:pic>
        <p:nvPicPr>
          <p:cNvPr id="3" name="Imagen 2">
            <a:extLst>
              <a:ext uri="{FF2B5EF4-FFF2-40B4-BE49-F238E27FC236}">
                <a16:creationId xmlns:a16="http://schemas.microsoft.com/office/drawing/2014/main" id="{1AB18201-A503-8917-13F1-E4D7D6742490}"/>
              </a:ext>
            </a:extLst>
          </p:cNvPr>
          <p:cNvPicPr>
            <a:picLocks noChangeAspect="1"/>
          </p:cNvPicPr>
          <p:nvPr userDrawn="1"/>
        </p:nvPicPr>
        <p:blipFill rotWithShape="1">
          <a:blip r:embed="rId3"/>
          <a:srcRect l="67749" b="58084"/>
          <a:stretch/>
        </p:blipFill>
        <p:spPr>
          <a:xfrm>
            <a:off x="0" y="4492189"/>
            <a:ext cx="2816352" cy="2210987"/>
          </a:xfrm>
          <a:prstGeom prst="rect">
            <a:avLst/>
          </a:prstGeom>
        </p:spPr>
      </p:pic>
    </p:spTree>
    <p:extLst>
      <p:ext uri="{BB962C8B-B14F-4D97-AF65-F5344CB8AC3E}">
        <p14:creationId xmlns:p14="http://schemas.microsoft.com/office/powerpoint/2010/main" val="3136421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A6F0759E-94F4-0CCA-734E-E4B098CDF8EE}"/>
              </a:ext>
            </a:extLst>
          </p:cNvPr>
          <p:cNvSpPr/>
          <p:nvPr userDrawn="1"/>
        </p:nvSpPr>
        <p:spPr>
          <a:xfrm>
            <a:off x="-59031" y="6703175"/>
            <a:ext cx="12310066" cy="180000"/>
          </a:xfrm>
          <a:prstGeom prst="rect">
            <a:avLst/>
          </a:prstGeom>
          <a:solidFill>
            <a:srgbClr val="B43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801"/>
          </a:p>
        </p:txBody>
      </p:sp>
      <p:pic>
        <p:nvPicPr>
          <p:cNvPr id="4" name="Imagen 3">
            <a:extLst>
              <a:ext uri="{FF2B5EF4-FFF2-40B4-BE49-F238E27FC236}">
                <a16:creationId xmlns:a16="http://schemas.microsoft.com/office/drawing/2014/main" id="{232975D4-CD0E-5EB0-CBB3-0263DD8504C3}"/>
              </a:ext>
            </a:extLst>
          </p:cNvPr>
          <p:cNvPicPr>
            <a:picLocks noChangeAspect="1"/>
          </p:cNvPicPr>
          <p:nvPr userDrawn="1"/>
        </p:nvPicPr>
        <p:blipFill>
          <a:blip r:embed="rId2"/>
          <a:stretch>
            <a:fillRect/>
          </a:stretch>
        </p:blipFill>
        <p:spPr>
          <a:xfrm>
            <a:off x="5622929" y="6745355"/>
            <a:ext cx="946149" cy="96546"/>
          </a:xfrm>
          <a:prstGeom prst="rect">
            <a:avLst/>
          </a:prstGeom>
        </p:spPr>
      </p:pic>
    </p:spTree>
    <p:extLst>
      <p:ext uri="{BB962C8B-B14F-4D97-AF65-F5344CB8AC3E}">
        <p14:creationId xmlns:p14="http://schemas.microsoft.com/office/powerpoint/2010/main" val="3622804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Encabezado de sección">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5915DED-B7E5-9E6D-23CE-E1FE21B949A2}"/>
              </a:ext>
            </a:extLst>
          </p:cNvPr>
          <p:cNvSpPr/>
          <p:nvPr userDrawn="1"/>
        </p:nvSpPr>
        <p:spPr>
          <a:xfrm>
            <a:off x="-59031" y="6703175"/>
            <a:ext cx="12310066" cy="180000"/>
          </a:xfrm>
          <a:prstGeom prst="rect">
            <a:avLst/>
          </a:prstGeom>
          <a:solidFill>
            <a:srgbClr val="B43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801"/>
          </a:p>
        </p:txBody>
      </p:sp>
      <p:pic>
        <p:nvPicPr>
          <p:cNvPr id="6" name="Imagen 5">
            <a:extLst>
              <a:ext uri="{FF2B5EF4-FFF2-40B4-BE49-F238E27FC236}">
                <a16:creationId xmlns:a16="http://schemas.microsoft.com/office/drawing/2014/main" id="{5F3894B0-919E-97E4-B414-1CD45E977118}"/>
              </a:ext>
            </a:extLst>
          </p:cNvPr>
          <p:cNvPicPr>
            <a:picLocks noChangeAspect="1"/>
          </p:cNvPicPr>
          <p:nvPr userDrawn="1"/>
        </p:nvPicPr>
        <p:blipFill>
          <a:blip r:embed="rId2"/>
          <a:stretch>
            <a:fillRect/>
          </a:stretch>
        </p:blipFill>
        <p:spPr>
          <a:xfrm>
            <a:off x="5622929" y="6745355"/>
            <a:ext cx="946149" cy="96546"/>
          </a:xfrm>
          <a:prstGeom prst="rect">
            <a:avLst/>
          </a:prstGeom>
        </p:spPr>
      </p:pic>
      <p:pic>
        <p:nvPicPr>
          <p:cNvPr id="4" name="Imagen 3">
            <a:extLst>
              <a:ext uri="{FF2B5EF4-FFF2-40B4-BE49-F238E27FC236}">
                <a16:creationId xmlns:a16="http://schemas.microsoft.com/office/drawing/2014/main" id="{7374C031-9A8D-F626-D498-D60988F9CDA5}"/>
              </a:ext>
            </a:extLst>
          </p:cNvPr>
          <p:cNvPicPr>
            <a:picLocks noChangeAspect="1"/>
          </p:cNvPicPr>
          <p:nvPr userDrawn="1"/>
        </p:nvPicPr>
        <p:blipFill>
          <a:blip r:embed="rId3"/>
          <a:stretch>
            <a:fillRect/>
          </a:stretch>
        </p:blipFill>
        <p:spPr>
          <a:xfrm>
            <a:off x="10573387" y="-90178"/>
            <a:ext cx="1743874" cy="1053346"/>
          </a:xfrm>
          <a:prstGeom prst="rect">
            <a:avLst/>
          </a:prstGeom>
        </p:spPr>
      </p:pic>
      <p:pic>
        <p:nvPicPr>
          <p:cNvPr id="9" name="Imagen 8">
            <a:extLst>
              <a:ext uri="{FF2B5EF4-FFF2-40B4-BE49-F238E27FC236}">
                <a16:creationId xmlns:a16="http://schemas.microsoft.com/office/drawing/2014/main" id="{ABAE74AE-3F79-322E-84F2-5E5B1B230373}"/>
              </a:ext>
            </a:extLst>
          </p:cNvPr>
          <p:cNvPicPr>
            <a:picLocks noChangeAspect="1"/>
          </p:cNvPicPr>
          <p:nvPr userDrawn="1"/>
        </p:nvPicPr>
        <p:blipFill rotWithShape="1">
          <a:blip r:embed="rId3"/>
          <a:srcRect l="67749" b="58084"/>
          <a:stretch/>
        </p:blipFill>
        <p:spPr>
          <a:xfrm>
            <a:off x="0" y="4492189"/>
            <a:ext cx="2816352" cy="2210987"/>
          </a:xfrm>
          <a:prstGeom prst="rect">
            <a:avLst/>
          </a:prstGeom>
        </p:spPr>
      </p:pic>
    </p:spTree>
    <p:extLst>
      <p:ext uri="{BB962C8B-B14F-4D97-AF65-F5344CB8AC3E}">
        <p14:creationId xmlns:p14="http://schemas.microsoft.com/office/powerpoint/2010/main" val="529823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106F9AB-0D56-EE36-4ED1-204717AF6A8B}"/>
              </a:ext>
            </a:extLst>
          </p:cNvPr>
          <p:cNvSpPr txBox="1"/>
          <p:nvPr userDrawn="1">
            <p:extLst>
              <p:ext uri="{1162E1C5-73C7-4A58-AE30-91384D911F3F}">
                <p184:classification xmlns:p184="http://schemas.microsoft.com/office/powerpoint/2018/4/main" val="hdr"/>
              </p:ext>
            </p:extLst>
          </p:nvPr>
        </p:nvSpPr>
        <p:spPr>
          <a:xfrm>
            <a:off x="3" y="1"/>
            <a:ext cx="2449513" cy="230832"/>
          </a:xfrm>
          <a:prstGeom prst="rect">
            <a:avLst/>
          </a:prstGeom>
        </p:spPr>
        <p:txBody>
          <a:bodyPr horzOverflow="overflow" lIns="0" tIns="0" rIns="0" bIns="0">
            <a:spAutoFit/>
          </a:bodyPr>
          <a:lstStyle/>
          <a:p>
            <a:pPr algn="l"/>
            <a:r>
              <a:rPr lang="es-CO" sz="1500">
                <a:solidFill>
                  <a:schemeClr val="bg1"/>
                </a:solidFill>
                <a:latin typeface="Calibri" panose="020F0502020204030204" pitchFamily="34" charset="0"/>
                <a:cs typeface="Calibri" panose="020F0502020204030204" pitchFamily="34" charset="0"/>
              </a:rPr>
              <a:t>Información Pública Clasificada</a:t>
            </a:r>
          </a:p>
        </p:txBody>
      </p:sp>
    </p:spTree>
    <p:extLst>
      <p:ext uri="{BB962C8B-B14F-4D97-AF65-F5344CB8AC3E}">
        <p14:creationId xmlns:p14="http://schemas.microsoft.com/office/powerpoint/2010/main" val="1663577538"/>
      </p:ext>
    </p:extLst>
  </p:cSld>
  <p:clrMap bg1="lt1" tx1="dk1" bg2="lt2" tx2="dk2" accent1="accent1" accent2="accent2" accent3="accent3" accent4="accent4" accent5="accent5" accent6="accent6" hlink="hlink" folHlink="folHlink"/>
  <p:sldLayoutIdLst>
    <p:sldLayoutId id="2147483686" r:id="rId1"/>
    <p:sldLayoutId id="2147483706" r:id="rId2"/>
    <p:sldLayoutId id="2147483724" r:id="rId3"/>
    <p:sldLayoutId id="2147483735" r:id="rId4"/>
    <p:sldLayoutId id="2147483725" r:id="rId5"/>
    <p:sldLayoutId id="2147483723" r:id="rId6"/>
    <p:sldLayoutId id="2147483707" r:id="rId7"/>
    <p:sldLayoutId id="2147483688" r:id="rId8"/>
    <p:sldLayoutId id="2147483704" r:id="rId9"/>
    <p:sldLayoutId id="2147483705" r:id="rId10"/>
    <p:sldLayoutId id="2147483720" r:id="rId11"/>
    <p:sldLayoutId id="2147483710" r:id="rId12"/>
    <p:sldLayoutId id="2147483711" r:id="rId13"/>
    <p:sldLayoutId id="2147483712" r:id="rId14"/>
    <p:sldLayoutId id="2147483713" r:id="rId15"/>
    <p:sldLayoutId id="2147483714" r:id="rId16"/>
    <p:sldLayoutId id="2147483721" r:id="rId17"/>
    <p:sldLayoutId id="2147483722" r:id="rId18"/>
    <p:sldLayoutId id="2147483715" r:id="rId19"/>
    <p:sldLayoutId id="2147483732" r:id="rId20"/>
    <p:sldLayoutId id="2147483733" r:id="rId21"/>
    <p:sldLayoutId id="2147483734" r:id="rId22"/>
    <p:sldLayoutId id="2147483717" r:id="rId23"/>
    <p:sldLayoutId id="2147483726" r:id="rId24"/>
    <p:sldLayoutId id="2147483727" r:id="rId25"/>
    <p:sldLayoutId id="2147483718" r:id="rId26"/>
    <p:sldLayoutId id="2147483730" r:id="rId27"/>
    <p:sldLayoutId id="2147483728" r:id="rId28"/>
    <p:sldLayoutId id="2147483719" r:id="rId29"/>
    <p:sldLayoutId id="2147483731" r:id="rId30"/>
    <p:sldLayoutId id="2147483729" r:id="rId3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9.xml"/><Relationship Id="rId4" Type="http://schemas.openxmlformats.org/officeDocument/2006/relationships/image" Target="../media/image15.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1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svg"/><Relationship Id="rId7" Type="http://schemas.openxmlformats.org/officeDocument/2006/relationships/image" Target="../media/image20.emf"/><Relationship Id="rId2" Type="http://schemas.openxmlformats.org/officeDocument/2006/relationships/image" Target="../media/image16.png"/><Relationship Id="rId1" Type="http://schemas.openxmlformats.org/officeDocument/2006/relationships/slideLayout" Target="../slideLayouts/slideLayout19.xml"/><Relationship Id="rId6" Type="http://schemas.openxmlformats.org/officeDocument/2006/relationships/image" Target="../media/image1.png"/><Relationship Id="rId5" Type="http://schemas.openxmlformats.org/officeDocument/2006/relationships/image" Target="../media/image19.sv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1.svg"/><Relationship Id="rId2" Type="http://schemas.openxmlformats.org/officeDocument/2006/relationships/image" Target="../media/image42.png"/><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icfescol/shorts"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hyperlink" Target="https://www.youtube.com/watch?v=3cWDEHz2rzg&amp;t=815s" TargetMode="External"/><Relationship Id="rId3" Type="http://schemas.openxmlformats.org/officeDocument/2006/relationships/hyperlink" Target="https://www.youtube.com/@icfescol/videos?view=2&amp;sort=dd&amp;live_view=503&amp;shelf_id=0" TargetMode="External"/><Relationship Id="rId7" Type="http://schemas.openxmlformats.org/officeDocument/2006/relationships/hyperlink" Target="https://www.youtube.com/watch?v=lWFqSNrNco4"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www.youtube.com/watch?v=dBfu8zTTsPo" TargetMode="External"/><Relationship Id="rId5" Type="http://schemas.openxmlformats.org/officeDocument/2006/relationships/hyperlink" Target="https://www.youtube.com/watch?v=ubZ_A1NqdhY" TargetMode="External"/><Relationship Id="rId4" Type="http://schemas.openxmlformats.org/officeDocument/2006/relationships/hyperlink" Target="https://www.youtube.com/watch?v=69f1sWBjEvw"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o8G3kBBQK4w&amp;list=PLt6EW-86jCHWhrrNuWtlUeJhHXqQMMWNu&amp;index=9"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i-lHUnZslWY&amp;list=UULFfKOJWvJ1QXrAp6pCG0pUFw&amp;index=7"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icfes.gov.co/web/guest/canales-de-atencion"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www.icfes.gov.co/documents/39286/8172057/Informe+de+PQRSD+II+trimestre+2023.pdf/2bd80d13-35e7-c66e-8696-88a5fdc80ef0?version=1.0&amp;t=1694534776143" TargetMode="External"/><Relationship Id="rId5" Type="http://schemas.openxmlformats.org/officeDocument/2006/relationships/hyperlink" Target="https://www.icfes.gov.co/documents/39286/8172057/Informe+de+PQRSD+I+trimestre+2023+%281%29.pdf/af33de69-7f48-5867-a9ed-cb34dab15db8?version=1.1&amp;t=1692975969718" TargetMode="External"/><Relationship Id="rId4" Type="http://schemas.openxmlformats.org/officeDocument/2006/relationships/hyperlink" Target="https://www.icfes.gov.co/informes-trimestrales-sobre-acceso-a-informaci%C3%B3n-quejas-y-reclamos"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wsp.presidencia.gov.co/Normativa/Leyes/Documents/LEY%201712%20DEL%2006%20DE%20MARZO%20DE%202014.pdf"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www.mineducacion.gov.co/1759/articles-349495_PactoXT_01.pdf" TargetMode="External"/><Relationship Id="rId4" Type="http://schemas.openxmlformats.org/officeDocument/2006/relationships/hyperlink" Target="https://www.icfes.gov.co/documents/39286/463740/Resolucion+1519+2020+y+anexos.pdf"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sp.presidencia.gov.co/Normativa/Leyes/Documents/LEY%201712%20DEL%2006%20DE%20MARZO%20DE%202014.pdf"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hyperlink" Target="https://www.icfes.gov.co/web/guest/transparencia_y_acceso_a_la-ia_informacion_publica" TargetMode="External"/><Relationship Id="rId5" Type="http://schemas.openxmlformats.org/officeDocument/2006/relationships/hyperlink" Target="https://www.mineducacion.gov.co/1759/articles-349495_PactoXT_01.pdf" TargetMode="External"/><Relationship Id="rId4" Type="http://schemas.openxmlformats.org/officeDocument/2006/relationships/hyperlink" Target="https://www.icfes.gov.co/documents/39286/463740/Resolucion+1519+2020+y+anexos.pdf"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icfes.gov.co/documents/39286/9303931/202330003833+Inf+de+seguimiento+ITA+2023.pdf/fddfe95e-2b8c-8762-964d-1ae0e473e5cf?version=1.0&amp;t=1694533077373"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www.icfes.gov.co/documents/39286/9303950/Informe+auditoria+externa+ICONTEC+SGC+2023.pdf/85228142-ad5e-6ed4-8d3d-c3e7660edece?version=1.0&amp;t=1701445871148"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www.icfes.gov.co/documents/39286/24343906/Informe+de+Asesoria+Control+Interno+Plexi+2023.pdf/a2997d29-9155-f9d7-ecb9-c6fdfb4d74b4?version=1.0&amp;t=1691427070353"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hyperlink" Target="https://www.icfes.gov.co/documents/39286/23858105/Informe+Final+de+Audit+al+Proceso+Gesti%C3%B3n+de+Proyectos.pdf/468b70fe-87d6-a627-d572-a5303443c25d?version=1.0&amp;t=1693413225384" TargetMode="External"/><Relationship Id="rId3" Type="http://schemas.openxmlformats.org/officeDocument/2006/relationships/hyperlink" Target="https://www.icfes.gov.co/documents/39286/23858105/Informe+final+de+Auditoria+Divulgaci%C3%B3n+y+Comunicaciones+%281%29.pdf/4f392084-7d38-3f41-4614-6466ee4ede0c?version=1.0&amp;t=1701964281256" TargetMode="External"/><Relationship Id="rId7" Type="http://schemas.openxmlformats.org/officeDocument/2006/relationships/hyperlink" Target="https://www.icfes.gov.co/documents/39286/23858105/Informe+de+auditoria+interna+al+SGC+2023.pdf/437e2ffb-e30d-9ff4-c50d-b097b1febb00?version=1.1&amp;t=1695656579188"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hyperlink" Target="https://www.icfes.gov.co/documents/39286/23858105/Informe+final+Gestio%CC%81n+del+Conocimiento+y+la+Innovacio%CC%81n+%281%29.pdf/18138f2e-4476-442d-b32b-4a4da32f1754?version=1.0&amp;t=1700486449480" TargetMode="External"/><Relationship Id="rId5" Type="http://schemas.openxmlformats.org/officeDocument/2006/relationships/hyperlink" Target="https://www.icfes.gov.co/documents/39286/23858105/Informe+Final+Auditor%C3%ADa+AGI+%281%29.pdf/8b1c512c-f208-b7eb-ef6f-e7119487b2f7?version=1.1&amp;t=1700488250973" TargetMode="External"/><Relationship Id="rId10" Type="http://schemas.openxmlformats.org/officeDocument/2006/relationships/hyperlink" Target="https://www.icfes.gov.co/documents/39286/23858105/Informe+Auditoria+Prueba+Concurso+de+Patrulleros.pdf/cf0d906f-1562-2483-93ff-329c0c986465?version=1.1&amp;t=1685461827071" TargetMode="External"/><Relationship Id="rId4" Type="http://schemas.openxmlformats.org/officeDocument/2006/relationships/hyperlink" Target="https://www.icfes.gov.co/documents/39286/23858105/Informe+final+de+Auditor%C3%ADa+Interna+Gesti%C3%B3n+Financiera+%282%29.pdf/a6d6f702-2ba0-4e04-d22a-660dee20971f?version=1.1&amp;t=1700488236386" TargetMode="External"/><Relationship Id="rId9" Type="http://schemas.openxmlformats.org/officeDocument/2006/relationships/hyperlink" Target="https://www.icfes.gov.co/documents/39286/23858105/Informe+Final+Auditor%C3%ADa+Gesti%C3%B3n+contractual+2023.pdf/01b2e504-00d7-23c4-da12-702c32d40836?version=1.0&amp;t=1692391401479"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icfes.gov.co/documents/39286/25432423/202330003816+Inf+Seguimiento+Programa+Formalizaci%C3%B3n+Laboral.pdf/2dcf335b-0c9a-9c05-783b-ccaf07490e54?version=1.0&amp;t=1694533578212"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hyperlink" Target="https://www.icfes.gov.co/estrategia-de-rendici%C3%B3n-de-cuentas" TargetMode="External"/><Relationship Id="rId2" Type="http://schemas.openxmlformats.org/officeDocument/2006/relationships/image" Target="../media/image2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Logotipo&#10;&#10;Descripción generada automáticamente">
            <a:extLst>
              <a:ext uri="{FF2B5EF4-FFF2-40B4-BE49-F238E27FC236}">
                <a16:creationId xmlns:a16="http://schemas.microsoft.com/office/drawing/2014/main" id="{3EC56539-F66C-AF45-A7D2-FE5EF787C143}"/>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8148563" y="2052680"/>
            <a:ext cx="3819440" cy="2307044"/>
          </a:xfrm>
          <a:prstGeom prst="rect">
            <a:avLst/>
          </a:prstGeom>
        </p:spPr>
      </p:pic>
      <p:pic>
        <p:nvPicPr>
          <p:cNvPr id="3" name="Gráfico 2" descr="Imagen decorativa &#10;">
            <a:extLst>
              <a:ext uri="{FF2B5EF4-FFF2-40B4-BE49-F238E27FC236}">
                <a16:creationId xmlns:a16="http://schemas.microsoft.com/office/drawing/2014/main" id="{FFF46131-E49F-0D3B-CD59-CB4651050815}"/>
              </a:ext>
              <a:ext uri="{C183D7F6-B498-43B3-948B-1728B52AA6E4}">
                <adec:decorative xmlns:adec="http://schemas.microsoft.com/office/drawing/2017/decorative" val="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1425" t="11792" b="6410"/>
          <a:stretch/>
        </p:blipFill>
        <p:spPr>
          <a:xfrm>
            <a:off x="1" y="-1"/>
            <a:ext cx="8101263" cy="6858001"/>
          </a:xfrm>
          <a:prstGeom prst="rect">
            <a:avLst/>
          </a:prstGeom>
        </p:spPr>
      </p:pic>
      <p:sp>
        <p:nvSpPr>
          <p:cNvPr id="4" name="Título 3">
            <a:extLst>
              <a:ext uri="{FF2B5EF4-FFF2-40B4-BE49-F238E27FC236}">
                <a16:creationId xmlns:a16="http://schemas.microsoft.com/office/drawing/2014/main" id="{45D78749-6709-F16E-31AE-0C3BEF9EEA2F}"/>
              </a:ext>
            </a:extLst>
          </p:cNvPr>
          <p:cNvSpPr>
            <a:spLocks noGrp="1"/>
          </p:cNvSpPr>
          <p:nvPr>
            <p:ph type="title" idx="4294967295"/>
          </p:nvPr>
        </p:nvSpPr>
        <p:spPr>
          <a:xfrm>
            <a:off x="838200" y="365125"/>
            <a:ext cx="10515600" cy="1325563"/>
          </a:xfrm>
          <a:prstGeom prst="rect">
            <a:avLst/>
          </a:prstGeom>
        </p:spPr>
        <p:txBody>
          <a:bodyPr/>
          <a:lstStyle/>
          <a:p>
            <a:r>
              <a:rPr lang="es-MX" dirty="0">
                <a:solidFill>
                  <a:srgbClr val="B43737"/>
                </a:solidFill>
              </a:rPr>
              <a:t>.</a:t>
            </a:r>
            <a:endParaRPr lang="es-CO" dirty="0">
              <a:solidFill>
                <a:srgbClr val="B43737"/>
              </a:solidFill>
            </a:endParaRPr>
          </a:p>
        </p:txBody>
      </p:sp>
    </p:spTree>
    <p:extLst>
      <p:ext uri="{BB962C8B-B14F-4D97-AF65-F5344CB8AC3E}">
        <p14:creationId xmlns:p14="http://schemas.microsoft.com/office/powerpoint/2010/main" val="3974471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E0FEC65-4DCA-0BAF-A45B-86403A3EDDD2}"/>
              </a:ext>
            </a:extLst>
          </p:cNvPr>
          <p:cNvSpPr txBox="1"/>
          <p:nvPr/>
        </p:nvSpPr>
        <p:spPr>
          <a:xfrm>
            <a:off x="1034610" y="1311163"/>
            <a:ext cx="10486830" cy="4770537"/>
          </a:xfrm>
          <a:prstGeom prst="rect">
            <a:avLst/>
          </a:prstGeom>
          <a:noFill/>
        </p:spPr>
        <p:txBody>
          <a:bodyPr wrap="square">
            <a:spAutoFit/>
          </a:bodyPr>
          <a:lstStyle/>
          <a:p>
            <a:r>
              <a:rPr lang="es-MX" sz="1600">
                <a:latin typeface="Montserrat" panose="00000500000000000000" pitchFamily="2" charset="0"/>
              </a:rPr>
              <a:t>Para la ejecución de la estrategia de Rendición de Cuentas, se contempló la identificación de los grupos de interés o grupos de valor del Icfes, así:</a:t>
            </a:r>
          </a:p>
          <a:p>
            <a:endParaRPr lang="es-MX" sz="1600">
              <a:latin typeface="Montserrat" panose="00000500000000000000" pitchFamily="2" charset="0"/>
            </a:endParaRPr>
          </a:p>
          <a:p>
            <a:pPr marL="285750" indent="-285750">
              <a:buFont typeface="Arial" panose="020B0604020202020204" pitchFamily="34" charset="0"/>
              <a:buChar char="•"/>
            </a:pPr>
            <a:r>
              <a:rPr lang="es-MX" sz="1600" b="1">
                <a:solidFill>
                  <a:srgbClr val="71C9D3"/>
                </a:solidFill>
                <a:latin typeface="Montserrat" panose="00000500000000000000" pitchFamily="2" charset="0"/>
              </a:rPr>
              <a:t>Evaluados:</a:t>
            </a:r>
            <a:r>
              <a:rPr lang="es-MX" sz="1600">
                <a:solidFill>
                  <a:srgbClr val="71C9D3"/>
                </a:solidFill>
                <a:latin typeface="Montserrat" panose="00000500000000000000" pitchFamily="2" charset="0"/>
              </a:rPr>
              <a:t> </a:t>
            </a:r>
            <a:r>
              <a:rPr lang="es-MX" sz="1600">
                <a:latin typeface="Montserrat" panose="00000500000000000000" pitchFamily="2" charset="0"/>
              </a:rPr>
              <a:t>corresponde a ciudadanos que han presentado alguna de las pruebas que ofrece el Icfes.</a:t>
            </a:r>
          </a:p>
          <a:p>
            <a:pPr marL="285750" indent="-285750">
              <a:buFont typeface="Arial" panose="020B0604020202020204" pitchFamily="34" charset="0"/>
              <a:buChar char="•"/>
            </a:pPr>
            <a:endParaRPr lang="es-MX" sz="1600">
              <a:latin typeface="Montserrat" panose="00000500000000000000" pitchFamily="2" charset="0"/>
            </a:endParaRPr>
          </a:p>
          <a:p>
            <a:pPr marL="285750" indent="-285750">
              <a:buFont typeface="Arial" panose="020B0604020202020204" pitchFamily="34" charset="0"/>
              <a:buChar char="•"/>
            </a:pPr>
            <a:r>
              <a:rPr lang="es-MX" sz="1600" b="1">
                <a:solidFill>
                  <a:srgbClr val="71C9D3"/>
                </a:solidFill>
                <a:latin typeface="Montserrat" panose="00000500000000000000" pitchFamily="2" charset="0"/>
              </a:rPr>
              <a:t>Clientes institucionales: </a:t>
            </a:r>
            <a:r>
              <a:rPr lang="es-MX" sz="1600">
                <a:latin typeface="Montserrat" panose="00000500000000000000" pitchFamily="2" charset="0"/>
              </a:rPr>
              <a:t>corresponde a personas o entidades que hacen uso de información de las pruebas, investigaciones, gestión administrativa y financiera de la entidad y/o han presentado algún requerimiento, solicitud o aclaración de la información.</a:t>
            </a:r>
          </a:p>
          <a:p>
            <a:endParaRPr lang="es-MX" sz="1600">
              <a:latin typeface="Montserrat" panose="00000500000000000000" pitchFamily="2" charset="0"/>
            </a:endParaRPr>
          </a:p>
          <a:p>
            <a:pPr marL="285750" indent="-285750">
              <a:buFont typeface="Arial" panose="020B0604020202020204" pitchFamily="34" charset="0"/>
              <a:buChar char="•"/>
            </a:pPr>
            <a:r>
              <a:rPr lang="es-MX" sz="1600" b="1">
                <a:solidFill>
                  <a:srgbClr val="71C9D3"/>
                </a:solidFill>
                <a:latin typeface="Montserrat" panose="00000500000000000000" pitchFamily="2" charset="0"/>
              </a:rPr>
              <a:t>Proveedores: </a:t>
            </a:r>
            <a:r>
              <a:rPr lang="es-MX" sz="1600">
                <a:latin typeface="Montserrat" panose="00000500000000000000" pitchFamily="2" charset="0"/>
              </a:rPr>
              <a:t>personas naturales o jurídicas que proveen o abastecen de bienes y servicios al Instituto. También se encuentran, las áreas o procesos internos que proveen insumos en la cadena de producción.</a:t>
            </a:r>
          </a:p>
          <a:p>
            <a:pPr marL="285750" indent="-285750">
              <a:buFont typeface="Arial" panose="020B0604020202020204" pitchFamily="34" charset="0"/>
              <a:buChar char="•"/>
            </a:pPr>
            <a:endParaRPr lang="es-MX" sz="1600">
              <a:latin typeface="Montserrat" panose="00000500000000000000" pitchFamily="2" charset="0"/>
            </a:endParaRPr>
          </a:p>
          <a:p>
            <a:pPr marL="285750" indent="-285750">
              <a:buFont typeface="Arial" panose="020B0604020202020204" pitchFamily="34" charset="0"/>
              <a:buChar char="•"/>
            </a:pPr>
            <a:r>
              <a:rPr lang="es-MX" sz="1600" b="1">
                <a:solidFill>
                  <a:srgbClr val="71C9D3"/>
                </a:solidFill>
                <a:latin typeface="Montserrat" panose="00000500000000000000" pitchFamily="2" charset="0"/>
              </a:rPr>
              <a:t>Gobierno y órganos de control:</a:t>
            </a:r>
            <a:r>
              <a:rPr lang="es-MX" sz="1600">
                <a:solidFill>
                  <a:srgbClr val="71C9D3"/>
                </a:solidFill>
                <a:latin typeface="Montserrat" panose="00000500000000000000" pitchFamily="2" charset="0"/>
              </a:rPr>
              <a:t> </a:t>
            </a:r>
            <a:r>
              <a:rPr lang="es-MX" sz="1600">
                <a:latin typeface="Montserrat" panose="00000500000000000000" pitchFamily="2" charset="0"/>
              </a:rPr>
              <a:t>son las autoridades que tienen por objeto dirigir, controlar y administrar las instituciones del Estado.</a:t>
            </a:r>
          </a:p>
          <a:p>
            <a:endParaRPr lang="es-MX" sz="1600">
              <a:latin typeface="Montserrat" panose="00000500000000000000" pitchFamily="2" charset="0"/>
            </a:endParaRPr>
          </a:p>
          <a:p>
            <a:pPr marL="285750" indent="-285750">
              <a:buFont typeface="Arial" panose="020B0604020202020204" pitchFamily="34" charset="0"/>
              <a:buChar char="•"/>
            </a:pPr>
            <a:r>
              <a:rPr lang="es-MX" sz="1600" b="1">
                <a:solidFill>
                  <a:srgbClr val="71C9D3"/>
                </a:solidFill>
                <a:latin typeface="Montserrat" panose="00000500000000000000" pitchFamily="2" charset="0"/>
              </a:rPr>
              <a:t>Instituciones internacionales homólogas:</a:t>
            </a:r>
            <a:r>
              <a:rPr lang="es-MX" sz="1600">
                <a:solidFill>
                  <a:srgbClr val="71C9D3"/>
                </a:solidFill>
                <a:latin typeface="Montserrat" panose="00000500000000000000" pitchFamily="2" charset="0"/>
              </a:rPr>
              <a:t> </a:t>
            </a:r>
            <a:r>
              <a:rPr lang="es-MX" sz="1600">
                <a:latin typeface="Montserrat" panose="00000500000000000000" pitchFamily="2" charset="0"/>
              </a:rPr>
              <a:t>entidades internacionales cuyas funciones se asemejan a las del Icfes.</a:t>
            </a:r>
          </a:p>
        </p:txBody>
      </p:sp>
      <p:sp>
        <p:nvSpPr>
          <p:cNvPr id="5" name="Rectángulo 4">
            <a:extLst>
              <a:ext uri="{FF2B5EF4-FFF2-40B4-BE49-F238E27FC236}">
                <a16:creationId xmlns:a16="http://schemas.microsoft.com/office/drawing/2014/main" id="{EBD6D0F3-92A7-D790-1ACC-A8191F142531}"/>
              </a:ext>
              <a:ext uri="{C183D7F6-B498-43B3-948B-1728B52AA6E4}">
                <adec:decorative xmlns:adec="http://schemas.microsoft.com/office/drawing/2017/decorative" val="1"/>
              </a:ext>
            </a:extLst>
          </p:cNvPr>
          <p:cNvSpPr/>
          <p:nvPr/>
        </p:nvSpPr>
        <p:spPr>
          <a:xfrm>
            <a:off x="304109" y="432752"/>
            <a:ext cx="9771873" cy="626676"/>
          </a:xfrm>
          <a:prstGeom prst="rect">
            <a:avLst/>
          </a:prstGeom>
          <a:noFill/>
          <a:ln w="9525">
            <a:solidFill>
              <a:srgbClr val="71C9D3"/>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CuadroTexto 5">
            <a:extLst>
              <a:ext uri="{FF2B5EF4-FFF2-40B4-BE49-F238E27FC236}">
                <a16:creationId xmlns:a16="http://schemas.microsoft.com/office/drawing/2014/main" id="{7720DAA0-FC85-216E-C2DA-B2562EAA9453}"/>
              </a:ext>
            </a:extLst>
          </p:cNvPr>
          <p:cNvSpPr txBox="1"/>
          <p:nvPr/>
        </p:nvSpPr>
        <p:spPr>
          <a:xfrm>
            <a:off x="479467" y="515257"/>
            <a:ext cx="9596515" cy="461665"/>
          </a:xfrm>
          <a:prstGeom prst="rect">
            <a:avLst/>
          </a:prstGeom>
          <a:noFill/>
        </p:spPr>
        <p:txBody>
          <a:bodyPr wrap="square">
            <a:spAutoFit/>
          </a:bodyPr>
          <a:lstStyle/>
          <a:p>
            <a:r>
              <a:rPr lang="es-MX" sz="2400" b="1">
                <a:solidFill>
                  <a:srgbClr val="71C9D3"/>
                </a:solidFill>
                <a:latin typeface="Montserrat" pitchFamily="2" charset="77"/>
              </a:rPr>
              <a:t>2.2. Partes </a:t>
            </a:r>
            <a:r>
              <a:rPr lang="es-MX" sz="2400">
                <a:solidFill>
                  <a:srgbClr val="71C9D3"/>
                </a:solidFill>
                <a:latin typeface="Montserrat" pitchFamily="2" charset="77"/>
              </a:rPr>
              <a:t>interesadas</a:t>
            </a:r>
          </a:p>
        </p:txBody>
      </p:sp>
      <p:sp>
        <p:nvSpPr>
          <p:cNvPr id="3" name="Título 2">
            <a:extLst>
              <a:ext uri="{FF2B5EF4-FFF2-40B4-BE49-F238E27FC236}">
                <a16:creationId xmlns:a16="http://schemas.microsoft.com/office/drawing/2014/main" id="{D7FE3B94-3DFB-7305-572B-61018975B829}"/>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698881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60B3875-2D0C-4E21-9CA6-B978802D8BE9}"/>
              </a:ext>
              <a:ext uri="{C183D7F6-B498-43B3-948B-1728B52AA6E4}">
                <adec:decorative xmlns:adec="http://schemas.microsoft.com/office/drawing/2017/decorative" val="1"/>
              </a:ext>
            </a:extLst>
          </p:cNvPr>
          <p:cNvSpPr txBox="1"/>
          <p:nvPr/>
        </p:nvSpPr>
        <p:spPr>
          <a:xfrm>
            <a:off x="1322927" y="1152432"/>
            <a:ext cx="5593262" cy="1159188"/>
          </a:xfrm>
          <a:prstGeom prst="rect">
            <a:avLst/>
          </a:prstGeom>
          <a:noFill/>
        </p:spPr>
        <p:txBody>
          <a:bodyPr wrap="square" lIns="0" tIns="0" rIns="0" bIns="0" anchor="t">
            <a:noAutofit/>
          </a:bodyPr>
          <a:lstStyle/>
          <a:p>
            <a:pPr defTabSz="914411">
              <a:lnSpc>
                <a:spcPts val="2400"/>
              </a:lnSpc>
              <a:defRPr/>
            </a:pPr>
            <a:endParaRPr lang="es-ES" sz="1600" b="1">
              <a:solidFill>
                <a:srgbClr val="B43534"/>
              </a:solidFill>
              <a:latin typeface="Montserrat" pitchFamily="2" charset="77"/>
            </a:endParaRPr>
          </a:p>
        </p:txBody>
      </p:sp>
      <p:sp>
        <p:nvSpPr>
          <p:cNvPr id="2" name="CuadroTexto 1">
            <a:extLst>
              <a:ext uri="{FF2B5EF4-FFF2-40B4-BE49-F238E27FC236}">
                <a16:creationId xmlns:a16="http://schemas.microsoft.com/office/drawing/2014/main" id="{8E0FEC65-4DCA-0BAF-A45B-86403A3EDDD2}"/>
              </a:ext>
            </a:extLst>
          </p:cNvPr>
          <p:cNvSpPr txBox="1"/>
          <p:nvPr/>
        </p:nvSpPr>
        <p:spPr>
          <a:xfrm>
            <a:off x="1067862" y="1373572"/>
            <a:ext cx="10486830" cy="2062103"/>
          </a:xfrm>
          <a:prstGeom prst="rect">
            <a:avLst/>
          </a:prstGeom>
          <a:noFill/>
        </p:spPr>
        <p:txBody>
          <a:bodyPr wrap="square">
            <a:spAutoFit/>
          </a:bodyPr>
          <a:lstStyle/>
          <a:p>
            <a:pPr marL="285750" indent="-285750">
              <a:buFont typeface="Arial" panose="020B0604020202020204" pitchFamily="34" charset="0"/>
              <a:buChar char="•"/>
            </a:pPr>
            <a:r>
              <a:rPr lang="es-MX" sz="1600" b="1">
                <a:solidFill>
                  <a:srgbClr val="71C9D3"/>
                </a:solidFill>
                <a:latin typeface="Montserrat" panose="00000500000000000000" pitchFamily="2" charset="0"/>
              </a:rPr>
              <a:t>Funcionarios de planta del Icfes: </a:t>
            </a:r>
            <a:r>
              <a:rPr lang="es-MX" sz="1600">
                <a:latin typeface="Montserrat" panose="00000500000000000000" pitchFamily="2" charset="0"/>
              </a:rPr>
              <a:t>funcionarios del Icfes, que están al servicio de la entidad, el Estado y la comunidad.</a:t>
            </a:r>
          </a:p>
          <a:p>
            <a:endParaRPr lang="es-MX" sz="1600">
              <a:latin typeface="Montserrat" panose="00000500000000000000" pitchFamily="2" charset="0"/>
            </a:endParaRPr>
          </a:p>
          <a:p>
            <a:pPr marL="285750" indent="-285750">
              <a:buFont typeface="Arial" panose="020B0604020202020204" pitchFamily="34" charset="0"/>
              <a:buChar char="•"/>
            </a:pPr>
            <a:r>
              <a:rPr lang="es-MX" sz="1600" b="1">
                <a:solidFill>
                  <a:srgbClr val="71C9D3"/>
                </a:solidFill>
                <a:latin typeface="Montserrat" panose="00000500000000000000" pitchFamily="2" charset="0"/>
              </a:rPr>
              <a:t>Usuarios de información: </a:t>
            </a:r>
            <a:r>
              <a:rPr lang="es-MX" sz="1600">
                <a:latin typeface="Montserrat" panose="00000500000000000000" pitchFamily="2" charset="0"/>
              </a:rPr>
              <a:t>se encuentran las personas, empresas o entidades que hacen uso de información de las pruebas, investigaciones, gestión administrativa y financiera del Instituto y/o han presentado algún requerimiento, solicitud o aclaración de la información. La caracterización de los grupos de valor se encuentra disponible en el link de transparencia y acceso a la información pública.</a:t>
            </a:r>
          </a:p>
        </p:txBody>
      </p:sp>
      <p:sp>
        <p:nvSpPr>
          <p:cNvPr id="5" name="Rectángulo 4">
            <a:extLst>
              <a:ext uri="{FF2B5EF4-FFF2-40B4-BE49-F238E27FC236}">
                <a16:creationId xmlns:a16="http://schemas.microsoft.com/office/drawing/2014/main" id="{8B6C2F29-5779-3C8C-741E-B1C083C5B165}"/>
              </a:ext>
              <a:ext uri="{C183D7F6-B498-43B3-948B-1728B52AA6E4}">
                <adec:decorative xmlns:adec="http://schemas.microsoft.com/office/drawing/2017/decorative" val="1"/>
              </a:ext>
            </a:extLst>
          </p:cNvPr>
          <p:cNvSpPr/>
          <p:nvPr/>
        </p:nvSpPr>
        <p:spPr>
          <a:xfrm>
            <a:off x="304109" y="432752"/>
            <a:ext cx="9771873" cy="626676"/>
          </a:xfrm>
          <a:prstGeom prst="rect">
            <a:avLst/>
          </a:prstGeom>
          <a:noFill/>
          <a:ln w="9525">
            <a:solidFill>
              <a:srgbClr val="71C9D3"/>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CuadroTexto 5">
            <a:extLst>
              <a:ext uri="{FF2B5EF4-FFF2-40B4-BE49-F238E27FC236}">
                <a16:creationId xmlns:a16="http://schemas.microsoft.com/office/drawing/2014/main" id="{55473209-14A5-9896-EC7D-017F999345B8}"/>
              </a:ext>
            </a:extLst>
          </p:cNvPr>
          <p:cNvSpPr txBox="1"/>
          <p:nvPr/>
        </p:nvSpPr>
        <p:spPr>
          <a:xfrm>
            <a:off x="479467" y="515257"/>
            <a:ext cx="9596515" cy="461665"/>
          </a:xfrm>
          <a:prstGeom prst="rect">
            <a:avLst/>
          </a:prstGeom>
          <a:noFill/>
        </p:spPr>
        <p:txBody>
          <a:bodyPr wrap="square">
            <a:spAutoFit/>
          </a:bodyPr>
          <a:lstStyle/>
          <a:p>
            <a:r>
              <a:rPr lang="es-MX" sz="2400" b="1">
                <a:solidFill>
                  <a:srgbClr val="71C9D3"/>
                </a:solidFill>
                <a:latin typeface="Montserrat" pitchFamily="2" charset="77"/>
              </a:rPr>
              <a:t>2.2. Partes </a:t>
            </a:r>
            <a:r>
              <a:rPr lang="es-MX" sz="2400">
                <a:solidFill>
                  <a:srgbClr val="71C9D3"/>
                </a:solidFill>
                <a:latin typeface="Montserrat" pitchFamily="2" charset="77"/>
              </a:rPr>
              <a:t>interesadas</a:t>
            </a:r>
          </a:p>
        </p:txBody>
      </p:sp>
      <p:sp>
        <p:nvSpPr>
          <p:cNvPr id="3" name="Título 2">
            <a:extLst>
              <a:ext uri="{FF2B5EF4-FFF2-40B4-BE49-F238E27FC236}">
                <a16:creationId xmlns:a16="http://schemas.microsoft.com/office/drawing/2014/main" id="{DBF0800E-5634-D7F0-AACE-2FDE24004493}"/>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3186596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E610DE3-9D0F-FFFB-98E2-967AD1F7CED2}"/>
              </a:ext>
              <a:ext uri="{C183D7F6-B498-43B3-948B-1728B52AA6E4}">
                <adec:decorative xmlns:adec="http://schemas.microsoft.com/office/drawing/2017/decorative" val="1"/>
              </a:ext>
            </a:extLst>
          </p:cNvPr>
          <p:cNvSpPr/>
          <p:nvPr/>
        </p:nvSpPr>
        <p:spPr>
          <a:xfrm>
            <a:off x="2352372" y="3388535"/>
            <a:ext cx="297180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1"/>
          </a:p>
        </p:txBody>
      </p:sp>
      <p:pic>
        <p:nvPicPr>
          <p:cNvPr id="3" name="Imagen 2" descr="Un par de personas sentadas en una oficina&#10;&#10;Descripción generada automáticamente con confianza media">
            <a:extLst>
              <a:ext uri="{FF2B5EF4-FFF2-40B4-BE49-F238E27FC236}">
                <a16:creationId xmlns:a16="http://schemas.microsoft.com/office/drawing/2014/main" id="{651575E7-5321-7A41-262F-A93A1E261DBE}"/>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33907" t="4140" r="31358" b="8536"/>
          <a:stretch/>
        </p:blipFill>
        <p:spPr>
          <a:xfrm flipH="1">
            <a:off x="0" y="-63501"/>
            <a:ext cx="3977640" cy="6921501"/>
          </a:xfrm>
          <a:prstGeom prst="rect">
            <a:avLst/>
          </a:prstGeom>
          <a:effectLst/>
        </p:spPr>
      </p:pic>
      <p:sp>
        <p:nvSpPr>
          <p:cNvPr id="4" name="CuadroTexto 3">
            <a:extLst>
              <a:ext uri="{FF2B5EF4-FFF2-40B4-BE49-F238E27FC236}">
                <a16:creationId xmlns:a16="http://schemas.microsoft.com/office/drawing/2014/main" id="{5AF5D79D-D258-6AE5-D86F-F1B16B24A5BA}"/>
              </a:ext>
            </a:extLst>
          </p:cNvPr>
          <p:cNvSpPr txBox="1"/>
          <p:nvPr/>
        </p:nvSpPr>
        <p:spPr>
          <a:xfrm>
            <a:off x="5570563" y="3199130"/>
            <a:ext cx="4921956" cy="492443"/>
          </a:xfrm>
          <a:prstGeom prst="rect">
            <a:avLst/>
          </a:prstGeom>
          <a:noFill/>
        </p:spPr>
        <p:txBody>
          <a:bodyPr wrap="square" lIns="0" tIns="0" rIns="0" bIns="0" rtlCol="0">
            <a:spAutoFit/>
          </a:bodyPr>
          <a:lstStyle/>
          <a:p>
            <a:pPr defTabSz="914411">
              <a:defRPr/>
            </a:pPr>
            <a:r>
              <a:rPr lang="es-ES" sz="3200" b="1" i="1">
                <a:solidFill>
                  <a:schemeClr val="bg1"/>
                </a:solidFill>
                <a:latin typeface="Montserrat" panose="00000500000000000000" pitchFamily="2" charset="0"/>
              </a:rPr>
              <a:t>3. Generalidades</a:t>
            </a:r>
            <a:endParaRPr lang="es-ES" sz="4400" i="1">
              <a:solidFill>
                <a:schemeClr val="bg1"/>
              </a:solidFill>
              <a:latin typeface="Montserrat" panose="00000500000000000000" pitchFamily="2" charset="0"/>
            </a:endParaRPr>
          </a:p>
        </p:txBody>
      </p:sp>
      <p:sp>
        <p:nvSpPr>
          <p:cNvPr id="5" name="Título 4">
            <a:extLst>
              <a:ext uri="{FF2B5EF4-FFF2-40B4-BE49-F238E27FC236}">
                <a16:creationId xmlns:a16="http://schemas.microsoft.com/office/drawing/2014/main" id="{9B20F823-0222-D01B-0C12-C15DDF0A36AB}"/>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4009764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FFB23E25-0E87-539A-5EEB-FAEC1C22FAE5}"/>
              </a:ext>
              <a:ext uri="{C183D7F6-B498-43B3-948B-1728B52AA6E4}">
                <adec:decorative xmlns:adec="http://schemas.microsoft.com/office/drawing/2017/decorative" val="1"/>
              </a:ext>
            </a:extLst>
          </p:cNvPr>
          <p:cNvSpPr txBox="1"/>
          <p:nvPr/>
        </p:nvSpPr>
        <p:spPr>
          <a:xfrm>
            <a:off x="1455931" y="3429000"/>
            <a:ext cx="9566746" cy="382509"/>
          </a:xfrm>
          <a:prstGeom prst="rect">
            <a:avLst/>
          </a:prstGeom>
          <a:noFill/>
        </p:spPr>
        <p:txBody>
          <a:bodyPr wrap="square" lIns="0" tIns="0" rIns="0" bIns="0" anchor="t">
            <a:noAutofit/>
          </a:bodyPr>
          <a:lstStyle/>
          <a:p>
            <a:pPr defTabSz="914411">
              <a:defRPr/>
            </a:pPr>
            <a:endParaRPr lang="es-ES" sz="1600" b="1">
              <a:solidFill>
                <a:srgbClr val="01B1C4"/>
              </a:solidFill>
              <a:latin typeface="Montserrat" pitchFamily="2" charset="77"/>
            </a:endParaRPr>
          </a:p>
        </p:txBody>
      </p:sp>
      <p:sp>
        <p:nvSpPr>
          <p:cNvPr id="7" name="CuadroTexto 6" descr="Imagen de Modelo Integrado de Planeación y Gestión – MIPG">
            <a:extLst>
              <a:ext uri="{FF2B5EF4-FFF2-40B4-BE49-F238E27FC236}">
                <a16:creationId xmlns:a16="http://schemas.microsoft.com/office/drawing/2014/main" id="{CAF94E98-787D-FFC5-5598-AD03587A0E20}"/>
              </a:ext>
            </a:extLst>
          </p:cNvPr>
          <p:cNvSpPr txBox="1"/>
          <p:nvPr/>
        </p:nvSpPr>
        <p:spPr>
          <a:xfrm>
            <a:off x="5636030" y="1367453"/>
            <a:ext cx="5918662" cy="5262979"/>
          </a:xfrm>
          <a:prstGeom prst="rect">
            <a:avLst/>
          </a:prstGeom>
          <a:noFill/>
        </p:spPr>
        <p:txBody>
          <a:bodyPr wrap="square">
            <a:spAutoFit/>
          </a:bodyPr>
          <a:lstStyle/>
          <a:p>
            <a:r>
              <a:rPr lang="es-MX" sz="1600" dirty="0">
                <a:latin typeface="Montserrat" panose="00000500000000000000" pitchFamily="2" charset="0"/>
              </a:rPr>
              <a:t>La Estrategia de Rendición de Cuentas del </a:t>
            </a:r>
            <a:r>
              <a:rPr lang="es-MX" sz="1600" dirty="0" err="1">
                <a:latin typeface="Montserrat" panose="00000500000000000000" pitchFamily="2" charset="0"/>
              </a:rPr>
              <a:t>Icfes</a:t>
            </a:r>
            <a:r>
              <a:rPr lang="es-MX" sz="1600" dirty="0">
                <a:latin typeface="Montserrat" panose="00000500000000000000" pitchFamily="2" charset="0"/>
              </a:rPr>
              <a:t> se enmarca en el Modelo Integrado de Planeación y Gestión – MIPG, que busca focalizar los procesos de gestión en la consecución de resultados que permitan garantizar los derechos, satisfacer las necesidades y atender los problemas de los ciudadanos y grupos de valor.</a:t>
            </a:r>
          </a:p>
          <a:p>
            <a:endParaRPr lang="es-MX" sz="1600" dirty="0">
              <a:latin typeface="Montserrat" panose="00000500000000000000" pitchFamily="2" charset="0"/>
            </a:endParaRPr>
          </a:p>
          <a:p>
            <a:r>
              <a:rPr lang="es-MX" sz="1600" dirty="0">
                <a:latin typeface="Montserrat" panose="00000500000000000000" pitchFamily="2" charset="0"/>
              </a:rPr>
              <a:t>En este sentido, el MIPG busca facilitar la gestión y orientarla hacia el logro de resultados mediante la tercera dimensión del Modelo, Gestión con Valores para Resultados, que busca poner en marcha las trayectorias de implementación de políticas definidas en la dimensión de Direccionamiento Estratégico.</a:t>
            </a:r>
          </a:p>
          <a:p>
            <a:endParaRPr lang="es-MX" sz="1600" dirty="0">
              <a:latin typeface="Montserrat" panose="00000500000000000000" pitchFamily="2" charset="0"/>
            </a:endParaRPr>
          </a:p>
          <a:p>
            <a:r>
              <a:rPr lang="es-MX" sz="1600" dirty="0">
                <a:latin typeface="Montserrat" panose="00000500000000000000" pitchFamily="2" charset="0"/>
              </a:rPr>
              <a:t>Adicionalmente, uno de los elementos transversales a las políticas que buscan mejorar la relación entre el Estado y el ciudadano es el proceso de Rendición de Cuentas encaminado a facilitar la evaluación y la retroalimentación ciudadana sobre la gestión pública.</a:t>
            </a:r>
          </a:p>
          <a:p>
            <a:endParaRPr lang="es-MX" sz="1600" dirty="0">
              <a:latin typeface="Montserrat" panose="00000500000000000000" pitchFamily="2" charset="0"/>
            </a:endParaRPr>
          </a:p>
        </p:txBody>
      </p:sp>
      <p:pic>
        <p:nvPicPr>
          <p:cNvPr id="8" name="object 10" descr="Imagen de Modelo Integrado de Planeación y Gestión – MIPG">
            <a:extLst>
              <a:ext uri="{FF2B5EF4-FFF2-40B4-BE49-F238E27FC236}">
                <a16:creationId xmlns:a16="http://schemas.microsoft.com/office/drawing/2014/main" id="{686C7D9F-D7CC-2C49-BF6D-685F44207E57}"/>
              </a:ext>
            </a:extLst>
          </p:cNvPr>
          <p:cNvPicPr/>
          <p:nvPr/>
        </p:nvPicPr>
        <p:blipFill>
          <a:blip r:embed="rId2" cstate="print"/>
          <a:stretch>
            <a:fillRect/>
          </a:stretch>
        </p:blipFill>
        <p:spPr>
          <a:xfrm>
            <a:off x="504305" y="2227811"/>
            <a:ext cx="4817556" cy="3038089"/>
          </a:xfrm>
          <a:prstGeom prst="rect">
            <a:avLst/>
          </a:prstGeom>
        </p:spPr>
      </p:pic>
      <p:sp>
        <p:nvSpPr>
          <p:cNvPr id="9" name="Rectángulo 8">
            <a:extLst>
              <a:ext uri="{FF2B5EF4-FFF2-40B4-BE49-F238E27FC236}">
                <a16:creationId xmlns:a16="http://schemas.microsoft.com/office/drawing/2014/main" id="{E83D79D9-CE9E-4FD8-37E7-75BC85E7707C}"/>
              </a:ext>
              <a:ext uri="{C183D7F6-B498-43B3-948B-1728B52AA6E4}">
                <adec:decorative xmlns:adec="http://schemas.microsoft.com/office/drawing/2017/decorative" val="1"/>
              </a:ext>
            </a:extLst>
          </p:cNvPr>
          <p:cNvSpPr/>
          <p:nvPr/>
        </p:nvSpPr>
        <p:spPr>
          <a:xfrm>
            <a:off x="304109" y="432752"/>
            <a:ext cx="9771873" cy="626676"/>
          </a:xfrm>
          <a:prstGeom prst="rect">
            <a:avLst/>
          </a:prstGeom>
          <a:noFill/>
          <a:ln w="9525">
            <a:solidFill>
              <a:srgbClr val="00B6C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CuadroTexto 9">
            <a:extLst>
              <a:ext uri="{FF2B5EF4-FFF2-40B4-BE49-F238E27FC236}">
                <a16:creationId xmlns:a16="http://schemas.microsoft.com/office/drawing/2014/main" id="{42A9E16B-2F77-0B99-26E2-30C0F44A27D8}"/>
              </a:ext>
            </a:extLst>
          </p:cNvPr>
          <p:cNvSpPr txBox="1"/>
          <p:nvPr/>
        </p:nvSpPr>
        <p:spPr>
          <a:xfrm>
            <a:off x="479467" y="515257"/>
            <a:ext cx="9596515" cy="461665"/>
          </a:xfrm>
          <a:prstGeom prst="rect">
            <a:avLst/>
          </a:prstGeom>
          <a:noFill/>
        </p:spPr>
        <p:txBody>
          <a:bodyPr wrap="square">
            <a:spAutoFit/>
          </a:bodyPr>
          <a:lstStyle/>
          <a:p>
            <a:r>
              <a:rPr lang="es-MX" sz="2400" b="1">
                <a:solidFill>
                  <a:srgbClr val="00B6CA"/>
                </a:solidFill>
                <a:latin typeface="Montserrat" pitchFamily="2" charset="77"/>
              </a:rPr>
              <a:t>3.1. Política de Rendición de Cuentas </a:t>
            </a:r>
            <a:r>
              <a:rPr lang="es-MX" sz="2400">
                <a:solidFill>
                  <a:srgbClr val="00B6CA"/>
                </a:solidFill>
                <a:latin typeface="Montserrat" pitchFamily="2" charset="77"/>
              </a:rPr>
              <a:t>en el marco de MIPG II</a:t>
            </a:r>
            <a:endParaRPr lang="es-CO" sz="2400">
              <a:solidFill>
                <a:srgbClr val="00B6CA"/>
              </a:solidFill>
              <a:latin typeface="Montserrat Light" panose="00000400000000000000" pitchFamily="2" charset="0"/>
            </a:endParaRPr>
          </a:p>
        </p:txBody>
      </p:sp>
      <p:sp>
        <p:nvSpPr>
          <p:cNvPr id="2" name="Título 1">
            <a:extLst>
              <a:ext uri="{FF2B5EF4-FFF2-40B4-BE49-F238E27FC236}">
                <a16:creationId xmlns:a16="http://schemas.microsoft.com/office/drawing/2014/main" id="{E643AE22-43C3-3D2C-B2AA-9C26A2EDC69C}"/>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152589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FFB23E25-0E87-539A-5EEB-FAEC1C22FAE5}"/>
              </a:ext>
              <a:ext uri="{C183D7F6-B498-43B3-948B-1728B52AA6E4}">
                <adec:decorative xmlns:adec="http://schemas.microsoft.com/office/drawing/2017/decorative" val="1"/>
              </a:ext>
            </a:extLst>
          </p:cNvPr>
          <p:cNvSpPr txBox="1"/>
          <p:nvPr/>
        </p:nvSpPr>
        <p:spPr>
          <a:xfrm>
            <a:off x="1455931" y="3429000"/>
            <a:ext cx="9566746" cy="382509"/>
          </a:xfrm>
          <a:prstGeom prst="rect">
            <a:avLst/>
          </a:prstGeom>
          <a:noFill/>
        </p:spPr>
        <p:txBody>
          <a:bodyPr wrap="square" lIns="0" tIns="0" rIns="0" bIns="0" anchor="t">
            <a:noAutofit/>
          </a:bodyPr>
          <a:lstStyle/>
          <a:p>
            <a:pPr defTabSz="914411">
              <a:defRPr/>
            </a:pPr>
            <a:endParaRPr lang="es-ES" sz="1600" b="1">
              <a:solidFill>
                <a:srgbClr val="01B1C4"/>
              </a:solidFill>
              <a:latin typeface="Montserrat" pitchFamily="2" charset="77"/>
            </a:endParaRPr>
          </a:p>
        </p:txBody>
      </p:sp>
      <p:sp>
        <p:nvSpPr>
          <p:cNvPr id="7" name="CuadroTexto 6">
            <a:extLst>
              <a:ext uri="{FF2B5EF4-FFF2-40B4-BE49-F238E27FC236}">
                <a16:creationId xmlns:a16="http://schemas.microsoft.com/office/drawing/2014/main" id="{CAF94E98-787D-FFC5-5598-AD03587A0E20}"/>
              </a:ext>
            </a:extLst>
          </p:cNvPr>
          <p:cNvSpPr txBox="1"/>
          <p:nvPr/>
        </p:nvSpPr>
        <p:spPr>
          <a:xfrm>
            <a:off x="995889" y="1410852"/>
            <a:ext cx="10486830" cy="4801314"/>
          </a:xfrm>
          <a:prstGeom prst="rect">
            <a:avLst/>
          </a:prstGeom>
          <a:noFill/>
        </p:spPr>
        <p:txBody>
          <a:bodyPr wrap="square">
            <a:spAutoFit/>
          </a:bodyPr>
          <a:lstStyle/>
          <a:p>
            <a:r>
              <a:rPr lang="es-MX" sz="1600">
                <a:latin typeface="Montserrat" panose="00000500000000000000" pitchFamily="2" charset="0"/>
              </a:rPr>
              <a:t>El procedimiento de Rendición de Cuentas Institucional, a cargo de la Oficina Asesora de Comunicaciones, tiene en cuenta las orientaciones y lineamientos establecidos en: </a:t>
            </a:r>
          </a:p>
          <a:p>
            <a:endParaRPr lang="es-MX" sz="1600">
              <a:latin typeface="Montserrat" panose="00000500000000000000" pitchFamily="2" charset="0"/>
            </a:endParaRPr>
          </a:p>
          <a:p>
            <a:pPr marL="285750" indent="-285750">
              <a:buFont typeface="Arial" panose="020B0604020202020204" pitchFamily="34" charset="0"/>
              <a:buChar char="•"/>
            </a:pPr>
            <a:r>
              <a:rPr lang="es-MX" sz="1600">
                <a:latin typeface="Montserrat" panose="00000500000000000000" pitchFamily="2" charset="0"/>
              </a:rPr>
              <a:t>Manual Único de Rendición de Cuentas – MURC - versión 2 del 2019, en el marco de los lineamientos definidos en el Plan Anticorrupción y de Atención al Ciudadano en concordancia con la dimensión de valores para resultados del Modelo Integrado de Planeación y Gestión – MIPG. </a:t>
            </a:r>
          </a:p>
          <a:p>
            <a:pPr marL="285750" indent="-285750">
              <a:buFont typeface="Arial" panose="020B0604020202020204" pitchFamily="34" charset="0"/>
              <a:buChar char="•"/>
            </a:pPr>
            <a:endParaRPr lang="es-MX" sz="1600">
              <a:latin typeface="Montserrat" panose="00000500000000000000" pitchFamily="2" charset="0"/>
            </a:endParaRPr>
          </a:p>
          <a:p>
            <a:pPr marL="285750" indent="-285750">
              <a:buFont typeface="Arial" panose="020B0604020202020204" pitchFamily="34" charset="0"/>
              <a:buChar char="•"/>
            </a:pPr>
            <a:r>
              <a:rPr lang="es-MX" sz="1600">
                <a:latin typeface="Montserrat" panose="00000500000000000000" pitchFamily="2" charset="0"/>
              </a:rPr>
              <a:t>Todo lo que se derive de la Rendición de Cuentas será parte integral del componente de rendición de cuentas del Plan Anticorrupción y Atención al Ciudadano - PAAC.</a:t>
            </a:r>
          </a:p>
          <a:p>
            <a:pPr marL="285750" indent="-285750">
              <a:buFont typeface="Arial" panose="020B0604020202020204" pitchFamily="34" charset="0"/>
              <a:buChar char="•"/>
            </a:pPr>
            <a:endParaRPr lang="es-MX" sz="1600">
              <a:latin typeface="Montserrat" panose="00000500000000000000" pitchFamily="2" charset="0"/>
            </a:endParaRPr>
          </a:p>
          <a:p>
            <a:pPr marL="285750" indent="-285750">
              <a:buFont typeface="Arial" panose="020B0604020202020204" pitchFamily="34" charset="0"/>
              <a:buChar char="•"/>
            </a:pPr>
            <a:r>
              <a:rPr lang="es-MX" sz="1600">
                <a:latin typeface="Montserrat" panose="00000500000000000000" pitchFamily="2" charset="0"/>
              </a:rPr>
              <a:t>Recomendaciones señaladas en el artículo 51 de la Ley 1757 de 2015.</a:t>
            </a:r>
          </a:p>
          <a:p>
            <a:pPr marL="285750" indent="-285750">
              <a:buFont typeface="Arial" panose="020B0604020202020204" pitchFamily="34" charset="0"/>
              <a:buChar char="•"/>
            </a:pPr>
            <a:endParaRPr lang="es-MX" sz="1600">
              <a:latin typeface="Montserrat" panose="00000500000000000000" pitchFamily="2" charset="0"/>
            </a:endParaRPr>
          </a:p>
          <a:p>
            <a:pPr marL="285750" indent="-285750">
              <a:buFont typeface="Arial" panose="020B0604020202020204" pitchFamily="34" charset="0"/>
              <a:buChar char="•"/>
            </a:pPr>
            <a:r>
              <a:rPr lang="es-MX" sz="1600">
                <a:latin typeface="Montserrat" panose="00000500000000000000" pitchFamily="2" charset="0"/>
              </a:rPr>
              <a:t>Política de Rendición de Cuentas de la Rama Ejecutiva a los ciudadanos fijada en el Conpes 3654 de abril de 2010.</a:t>
            </a:r>
          </a:p>
          <a:p>
            <a:pPr marL="285750" indent="-285750">
              <a:buFont typeface="Arial" panose="020B0604020202020204" pitchFamily="34" charset="0"/>
              <a:buChar char="•"/>
            </a:pPr>
            <a:endParaRPr lang="es-MX" sz="1600">
              <a:latin typeface="Montserrat" panose="00000500000000000000" pitchFamily="2" charset="0"/>
            </a:endParaRPr>
          </a:p>
          <a:p>
            <a:pPr marL="285750" indent="-285750">
              <a:buFont typeface="Arial" panose="020B0604020202020204" pitchFamily="34" charset="0"/>
              <a:buChar char="•"/>
            </a:pPr>
            <a:r>
              <a:rPr lang="es-MX" sz="1600">
                <a:latin typeface="Montserrat" panose="00000500000000000000" pitchFamily="2" charset="0"/>
              </a:rPr>
              <a:t>Resolución 268 del 11 de abril de 2019 expedida por el Icfes </a:t>
            </a:r>
            <a:r>
              <a:rPr lang="es-MX" sz="1800">
                <a:solidFill>
                  <a:srgbClr val="404040"/>
                </a:solidFill>
                <a:latin typeface="Montserrat" pitchFamily="2" charset="0"/>
                <a:cs typeface="Arial"/>
              </a:rPr>
              <a:t>“</a:t>
            </a:r>
            <a:r>
              <a:rPr lang="es-MX" sz="1600" i="1">
                <a:solidFill>
                  <a:srgbClr val="404040"/>
                </a:solidFill>
                <a:latin typeface="Montserrat" pitchFamily="2" charset="0"/>
                <a:cs typeface="Arial"/>
              </a:rPr>
              <a:t>Por la cual se actualiza el Modelo Integrado de Planeación y Gestión (MIPG) en el Instituto Colombiano para la Evaluación de la Educación (Icfes) y se crea el Comité Institucional de Gestión y Desempeño”.</a:t>
            </a:r>
            <a:endParaRPr lang="es-MX" sz="1600">
              <a:latin typeface="Montserrat" panose="00000500000000000000" pitchFamily="2" charset="0"/>
            </a:endParaRPr>
          </a:p>
          <a:p>
            <a:endParaRPr lang="es-MX" sz="1600">
              <a:latin typeface="Montserrat" panose="00000500000000000000" pitchFamily="2" charset="0"/>
            </a:endParaRPr>
          </a:p>
        </p:txBody>
      </p:sp>
      <p:sp>
        <p:nvSpPr>
          <p:cNvPr id="2" name="Rectángulo 1">
            <a:extLst>
              <a:ext uri="{FF2B5EF4-FFF2-40B4-BE49-F238E27FC236}">
                <a16:creationId xmlns:a16="http://schemas.microsoft.com/office/drawing/2014/main" id="{6ECB188D-0235-CDED-3588-53F276ED5877}"/>
              </a:ext>
              <a:ext uri="{C183D7F6-B498-43B3-948B-1728B52AA6E4}">
                <adec:decorative xmlns:adec="http://schemas.microsoft.com/office/drawing/2017/decorative" val="1"/>
              </a:ext>
            </a:extLst>
          </p:cNvPr>
          <p:cNvSpPr/>
          <p:nvPr/>
        </p:nvSpPr>
        <p:spPr>
          <a:xfrm>
            <a:off x="304109" y="432752"/>
            <a:ext cx="9771873" cy="626676"/>
          </a:xfrm>
          <a:prstGeom prst="rect">
            <a:avLst/>
          </a:prstGeom>
          <a:noFill/>
          <a:ln w="9525">
            <a:solidFill>
              <a:srgbClr val="00B6C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09E01A10-9EDF-0C91-ECB1-95ABD3ACDE57}"/>
              </a:ext>
            </a:extLst>
          </p:cNvPr>
          <p:cNvSpPr txBox="1"/>
          <p:nvPr/>
        </p:nvSpPr>
        <p:spPr>
          <a:xfrm>
            <a:off x="479467" y="515257"/>
            <a:ext cx="9596515" cy="461665"/>
          </a:xfrm>
          <a:prstGeom prst="rect">
            <a:avLst/>
          </a:prstGeom>
          <a:noFill/>
        </p:spPr>
        <p:txBody>
          <a:bodyPr wrap="square">
            <a:spAutoFit/>
          </a:bodyPr>
          <a:lstStyle/>
          <a:p>
            <a:r>
              <a:rPr lang="es-MX" sz="2400" b="1">
                <a:solidFill>
                  <a:srgbClr val="00B6CA"/>
                </a:solidFill>
                <a:latin typeface="Montserrat" pitchFamily="2" charset="77"/>
              </a:rPr>
              <a:t>3.1. Política de Rendición de Cuentas </a:t>
            </a:r>
            <a:r>
              <a:rPr lang="es-MX" sz="2400">
                <a:solidFill>
                  <a:srgbClr val="00B6CA"/>
                </a:solidFill>
                <a:latin typeface="Montserrat" pitchFamily="2" charset="77"/>
              </a:rPr>
              <a:t>en el marco de MIPG II</a:t>
            </a:r>
            <a:endParaRPr lang="es-CO" sz="2400">
              <a:solidFill>
                <a:srgbClr val="00B6CA"/>
              </a:solidFill>
              <a:latin typeface="Montserrat Light" panose="00000400000000000000" pitchFamily="2" charset="0"/>
            </a:endParaRPr>
          </a:p>
        </p:txBody>
      </p:sp>
      <p:sp>
        <p:nvSpPr>
          <p:cNvPr id="4" name="Título 3">
            <a:extLst>
              <a:ext uri="{FF2B5EF4-FFF2-40B4-BE49-F238E27FC236}">
                <a16:creationId xmlns:a16="http://schemas.microsoft.com/office/drawing/2014/main" id="{D06D0D9B-84B8-ED02-D829-7198DFD47F33}"/>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1779405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84B859F-A018-5612-D84B-619F149DC89C}"/>
              </a:ext>
            </a:extLst>
          </p:cNvPr>
          <p:cNvSpPr txBox="1"/>
          <p:nvPr/>
        </p:nvSpPr>
        <p:spPr>
          <a:xfrm>
            <a:off x="479467" y="2056180"/>
            <a:ext cx="3037397" cy="400110"/>
          </a:xfrm>
          <a:prstGeom prst="rect">
            <a:avLst/>
          </a:prstGeom>
          <a:noFill/>
        </p:spPr>
        <p:txBody>
          <a:bodyPr wrap="square" rtlCol="0">
            <a:spAutoFit/>
          </a:bodyPr>
          <a:lstStyle/>
          <a:p>
            <a:r>
              <a:rPr lang="es-CO" altLang="es-CO" sz="2000" b="1">
                <a:solidFill>
                  <a:srgbClr val="404040"/>
                </a:solidFill>
                <a:latin typeface="Montserrat" pitchFamily="2" charset="0"/>
                <a:ea typeface="Verdana" panose="020B0604030504040204" pitchFamily="34" charset="0"/>
                <a:cs typeface="Calibri" panose="020F0502020204030204" pitchFamily="34" charset="0"/>
              </a:rPr>
              <a:t>Debilidades</a:t>
            </a:r>
            <a:endParaRPr lang="es-CO" altLang="es-CO" sz="2000">
              <a:solidFill>
                <a:srgbClr val="404040"/>
              </a:solidFill>
              <a:latin typeface="Montserrat" pitchFamily="2" charset="0"/>
              <a:ea typeface="Verdana" panose="020B0604030504040204" pitchFamily="34" charset="0"/>
              <a:cs typeface="Calibri" panose="020F0502020204030204" pitchFamily="34" charset="0"/>
            </a:endParaRPr>
          </a:p>
        </p:txBody>
      </p:sp>
      <p:sp>
        <p:nvSpPr>
          <p:cNvPr id="4" name="CuadroTexto 3">
            <a:extLst>
              <a:ext uri="{FF2B5EF4-FFF2-40B4-BE49-F238E27FC236}">
                <a16:creationId xmlns:a16="http://schemas.microsoft.com/office/drawing/2014/main" id="{251E368B-AE23-E026-F751-C3513A34C6EA}"/>
              </a:ext>
            </a:extLst>
          </p:cNvPr>
          <p:cNvSpPr txBox="1"/>
          <p:nvPr/>
        </p:nvSpPr>
        <p:spPr>
          <a:xfrm>
            <a:off x="615464" y="2457778"/>
            <a:ext cx="5100366" cy="3600986"/>
          </a:xfrm>
          <a:prstGeom prst="rect">
            <a:avLst/>
          </a:prstGeom>
          <a:noFill/>
        </p:spPr>
        <p:txBody>
          <a:bodyPr wrap="square" rtlCol="0">
            <a:spAutoFit/>
          </a:bodyPr>
          <a:lstStyle/>
          <a:p>
            <a:pPr marL="179388" marR="6765" indent="-179388">
              <a:buClr>
                <a:srgbClr val="00B6CA"/>
              </a:buClr>
              <a:buFont typeface="Wingdings" panose="05000000000000000000" pitchFamily="2" charset="2"/>
              <a:buChar char="§"/>
            </a:pPr>
            <a:r>
              <a:rPr lang="es-MX" sz="1200" spc="-7">
                <a:solidFill>
                  <a:schemeClr val="tx1">
                    <a:lumMod val="75000"/>
                    <a:lumOff val="25000"/>
                  </a:schemeClr>
                </a:solidFill>
                <a:latin typeface="Montserrat Light" panose="00000400000000000000" pitchFamily="2" charset="0"/>
                <a:cs typeface="Arial MT"/>
              </a:rPr>
              <a:t>A nivel institucional la Rendición de Cuentas no es considerada como un proceso estratégico de desempeño en la función pública, sino como una obligación administrativa que se debe cumplir, por lo que nos ceñimos a ejecutar según lo normativo sin proponer nuevos espacios y canales de participación.</a:t>
            </a:r>
          </a:p>
          <a:p>
            <a:pPr marL="179388" marR="6765" indent="-179388">
              <a:buClr>
                <a:srgbClr val="00B6CA"/>
              </a:buClr>
              <a:buFont typeface="Wingdings" panose="05000000000000000000" pitchFamily="2" charset="2"/>
              <a:buChar char="§"/>
            </a:pPr>
            <a:endParaRPr lang="es-MX" sz="1200" spc="-7">
              <a:solidFill>
                <a:schemeClr val="tx1">
                  <a:lumMod val="75000"/>
                  <a:lumOff val="25000"/>
                </a:schemeClr>
              </a:solidFill>
              <a:latin typeface="Montserrat Light" panose="00000400000000000000" pitchFamily="2" charset="0"/>
              <a:cs typeface="Arial MT"/>
            </a:endParaRPr>
          </a:p>
          <a:p>
            <a:pPr marL="179388" marR="6765" indent="-179388">
              <a:buClr>
                <a:srgbClr val="00B6CA"/>
              </a:buClr>
              <a:buFont typeface="Wingdings" panose="05000000000000000000" pitchFamily="2" charset="2"/>
              <a:buChar char="§"/>
            </a:pPr>
            <a:r>
              <a:rPr lang="es-MX" sz="1200" spc="-7">
                <a:solidFill>
                  <a:schemeClr val="tx1">
                    <a:lumMod val="75000"/>
                    <a:lumOff val="25000"/>
                  </a:schemeClr>
                </a:solidFill>
                <a:latin typeface="Montserrat Light" panose="00000400000000000000" pitchFamily="2" charset="0"/>
                <a:cs typeface="Arial MT"/>
              </a:rPr>
              <a:t>Si bien la convocatoria de algunos espacios de diálogo de la Rendición de Cuentas se divulga a través de las redes sociales, nos falta un mayor trabajo de relacionamiento y movilización con enfoque territorial y diferencial.</a:t>
            </a:r>
          </a:p>
          <a:p>
            <a:pPr marL="171450" marR="6765" indent="-171450">
              <a:buClr>
                <a:srgbClr val="00B6CA"/>
              </a:buClr>
              <a:buFont typeface="Wingdings" panose="05000000000000000000" pitchFamily="2" charset="2"/>
              <a:buChar char="§"/>
            </a:pPr>
            <a:endParaRPr lang="es-MX" sz="1200" spc="-7">
              <a:solidFill>
                <a:schemeClr val="tx1">
                  <a:lumMod val="75000"/>
                  <a:lumOff val="25000"/>
                </a:schemeClr>
              </a:solidFill>
              <a:latin typeface="Montserrat Light" panose="00000400000000000000" pitchFamily="2" charset="0"/>
              <a:cs typeface="Arial MT"/>
            </a:endParaRPr>
          </a:p>
          <a:p>
            <a:pPr marL="179388" marR="6765" indent="-179388">
              <a:buClr>
                <a:srgbClr val="00B6CA"/>
              </a:buClr>
              <a:buFont typeface="Wingdings" panose="05000000000000000000" pitchFamily="2" charset="2"/>
              <a:buChar char="§"/>
            </a:pPr>
            <a:r>
              <a:rPr lang="es-MX" sz="1200" spc="-7">
                <a:solidFill>
                  <a:schemeClr val="tx1">
                    <a:lumMod val="75000"/>
                    <a:lumOff val="25000"/>
                  </a:schemeClr>
                </a:solidFill>
                <a:latin typeface="Montserrat Light" panose="00000400000000000000" pitchFamily="2" charset="0"/>
                <a:cs typeface="Arial MT"/>
              </a:rPr>
              <a:t>Los recursos institucionales para ejecutar la estrategia de la Rendición de Cuentas no están especificados en todas las áreas que participan.</a:t>
            </a:r>
          </a:p>
          <a:p>
            <a:pPr marL="179388" marR="6765" indent="-179388">
              <a:buClr>
                <a:srgbClr val="00B6CA"/>
              </a:buClr>
              <a:buFont typeface="Wingdings" panose="05000000000000000000" pitchFamily="2" charset="2"/>
              <a:buChar char="§"/>
            </a:pPr>
            <a:endParaRPr lang="es-MX" sz="1200" spc="-7">
              <a:solidFill>
                <a:schemeClr val="tx1">
                  <a:lumMod val="75000"/>
                  <a:lumOff val="25000"/>
                </a:schemeClr>
              </a:solidFill>
              <a:latin typeface="Montserrat Light" panose="00000400000000000000" pitchFamily="2" charset="0"/>
              <a:cs typeface="Arial MT"/>
            </a:endParaRPr>
          </a:p>
          <a:p>
            <a:pPr marL="179388" marR="6765" indent="-179388">
              <a:buClr>
                <a:srgbClr val="00B6CA"/>
              </a:buClr>
              <a:buFont typeface="Wingdings" panose="05000000000000000000" pitchFamily="2" charset="2"/>
              <a:buChar char="§"/>
            </a:pPr>
            <a:r>
              <a:rPr lang="es-MX" sz="1200" spc="-7">
                <a:solidFill>
                  <a:schemeClr val="tx1">
                    <a:lumMod val="75000"/>
                    <a:lumOff val="25000"/>
                  </a:schemeClr>
                </a:solidFill>
                <a:latin typeface="Montserrat Light" panose="00000400000000000000" pitchFamily="2" charset="0"/>
                <a:cs typeface="Arial MT"/>
              </a:rPr>
              <a:t>A nivel interno del Instituto una gran parte de los funcionarios entienden la Rendición de Cuentas como el evento público (Audiencia Pública) y no como el conjunto de acciones que se desarrollan dentro de la estratégica a lo largo de la vigencia.</a:t>
            </a:r>
          </a:p>
        </p:txBody>
      </p:sp>
      <p:cxnSp>
        <p:nvCxnSpPr>
          <p:cNvPr id="8" name="Conector recto 7">
            <a:extLst>
              <a:ext uri="{FF2B5EF4-FFF2-40B4-BE49-F238E27FC236}">
                <a16:creationId xmlns:a16="http://schemas.microsoft.com/office/drawing/2014/main" id="{9961582C-F12B-A510-AA7F-E4799B579C61}"/>
              </a:ext>
              <a:ext uri="{C183D7F6-B498-43B3-948B-1728B52AA6E4}">
                <adec:decorative xmlns:adec="http://schemas.microsoft.com/office/drawing/2017/decorative" val="1"/>
              </a:ext>
            </a:extLst>
          </p:cNvPr>
          <p:cNvCxnSpPr>
            <a:cxnSpLocks/>
          </p:cNvCxnSpPr>
          <p:nvPr/>
        </p:nvCxnSpPr>
        <p:spPr>
          <a:xfrm flipV="1">
            <a:off x="6096000" y="2528010"/>
            <a:ext cx="0" cy="3816195"/>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CuadroTexto 3">
            <a:extLst>
              <a:ext uri="{FF2B5EF4-FFF2-40B4-BE49-F238E27FC236}">
                <a16:creationId xmlns:a16="http://schemas.microsoft.com/office/drawing/2014/main" id="{49853E23-C14F-423A-B043-C1AC41419C64}"/>
              </a:ext>
            </a:extLst>
          </p:cNvPr>
          <p:cNvSpPr txBox="1">
            <a:spLocks noChangeArrowheads="1"/>
          </p:cNvSpPr>
          <p:nvPr/>
        </p:nvSpPr>
        <p:spPr bwMode="auto">
          <a:xfrm>
            <a:off x="479467" y="1242389"/>
            <a:ext cx="111615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6765">
              <a:spcBef>
                <a:spcPts val="140"/>
              </a:spcBef>
            </a:pPr>
            <a:r>
              <a:rPr lang="es-MX" sz="1200" spc="27">
                <a:solidFill>
                  <a:srgbClr val="404040"/>
                </a:solidFill>
                <a:latin typeface="Montserrat" pitchFamily="2" charset="0"/>
                <a:cs typeface="Arial"/>
              </a:rPr>
              <a:t>El </a:t>
            </a:r>
            <a:r>
              <a:rPr lang="es-MX" sz="1200" b="1" spc="27">
                <a:solidFill>
                  <a:srgbClr val="404040"/>
                </a:solidFill>
                <a:latin typeface="Montserrat" pitchFamily="2" charset="0"/>
                <a:cs typeface="Arial"/>
              </a:rPr>
              <a:t>Análisis DOFA</a:t>
            </a:r>
            <a:r>
              <a:rPr lang="es-MX" sz="1200" spc="27">
                <a:solidFill>
                  <a:srgbClr val="404040"/>
                </a:solidFill>
                <a:latin typeface="Montserrat" pitchFamily="2" charset="0"/>
                <a:cs typeface="Arial"/>
              </a:rPr>
              <a:t>, también conocido como Matriz DOFA, es una metodología que permite conocer la situación de la entidad, analizando sus cuestiones internas (debilidades y fortalezas) y su situación externa (amenazas y oportunidades). Durante la ejecución de la </a:t>
            </a:r>
            <a:r>
              <a:rPr lang="es-MX" sz="1200" b="1" spc="27">
                <a:solidFill>
                  <a:srgbClr val="404040"/>
                </a:solidFill>
                <a:latin typeface="Montserrat" pitchFamily="2" charset="0"/>
                <a:cs typeface="Arial"/>
              </a:rPr>
              <a:t>estrategia de Rendición de Cuentas 2022-2023 </a:t>
            </a:r>
            <a:r>
              <a:rPr lang="es-MX" sz="1200" spc="27">
                <a:solidFill>
                  <a:srgbClr val="404040"/>
                </a:solidFill>
                <a:latin typeface="Montserrat" pitchFamily="2" charset="0"/>
                <a:cs typeface="Arial"/>
              </a:rPr>
              <a:t>se han identificado los siguientes componentes:</a:t>
            </a:r>
            <a:endParaRPr lang="es-ES" sz="1200">
              <a:solidFill>
                <a:srgbClr val="404040"/>
              </a:solidFill>
              <a:latin typeface="Montserrat" pitchFamily="2" charset="0"/>
              <a:cs typeface="Arial"/>
            </a:endParaRPr>
          </a:p>
        </p:txBody>
      </p:sp>
      <p:sp>
        <p:nvSpPr>
          <p:cNvPr id="10" name="CuadroTexto 9">
            <a:extLst>
              <a:ext uri="{FF2B5EF4-FFF2-40B4-BE49-F238E27FC236}">
                <a16:creationId xmlns:a16="http://schemas.microsoft.com/office/drawing/2014/main" id="{0DC0FCC7-436A-D505-BA6F-2F942EE413E9}"/>
              </a:ext>
            </a:extLst>
          </p:cNvPr>
          <p:cNvSpPr txBox="1"/>
          <p:nvPr/>
        </p:nvSpPr>
        <p:spPr>
          <a:xfrm>
            <a:off x="6274260" y="2054820"/>
            <a:ext cx="3037397" cy="400110"/>
          </a:xfrm>
          <a:prstGeom prst="rect">
            <a:avLst/>
          </a:prstGeom>
          <a:noFill/>
        </p:spPr>
        <p:txBody>
          <a:bodyPr wrap="square" rtlCol="0">
            <a:spAutoFit/>
          </a:bodyPr>
          <a:lstStyle/>
          <a:p>
            <a:r>
              <a:rPr lang="es-CO" altLang="es-CO" sz="2000" b="1">
                <a:solidFill>
                  <a:srgbClr val="404040"/>
                </a:solidFill>
                <a:latin typeface="Montserrat" pitchFamily="2" charset="0"/>
                <a:ea typeface="Verdana" panose="020B0604030504040204" pitchFamily="34" charset="0"/>
                <a:cs typeface="Calibri" panose="020F0502020204030204" pitchFamily="34" charset="0"/>
              </a:rPr>
              <a:t>Oportunidades</a:t>
            </a:r>
            <a:endParaRPr lang="es-CO" altLang="es-CO" sz="2000">
              <a:solidFill>
                <a:srgbClr val="404040"/>
              </a:solidFill>
              <a:latin typeface="Montserrat" pitchFamily="2" charset="0"/>
              <a:ea typeface="Verdana" panose="020B0604030504040204" pitchFamily="34" charset="0"/>
              <a:cs typeface="Calibri" panose="020F0502020204030204" pitchFamily="34" charset="0"/>
            </a:endParaRPr>
          </a:p>
        </p:txBody>
      </p:sp>
      <p:sp>
        <p:nvSpPr>
          <p:cNvPr id="11" name="CuadroTexto 10">
            <a:extLst>
              <a:ext uri="{FF2B5EF4-FFF2-40B4-BE49-F238E27FC236}">
                <a16:creationId xmlns:a16="http://schemas.microsoft.com/office/drawing/2014/main" id="{9514D2DB-848C-F62E-1144-270EB63FAFC0}"/>
              </a:ext>
            </a:extLst>
          </p:cNvPr>
          <p:cNvSpPr txBox="1"/>
          <p:nvPr/>
        </p:nvSpPr>
        <p:spPr>
          <a:xfrm>
            <a:off x="6375604" y="2454930"/>
            <a:ext cx="5336926" cy="3970318"/>
          </a:xfrm>
          <a:prstGeom prst="rect">
            <a:avLst/>
          </a:prstGeom>
          <a:noFill/>
        </p:spPr>
        <p:txBody>
          <a:bodyPr wrap="square" rtlCol="0">
            <a:spAutoFit/>
          </a:bodyPr>
          <a:lstStyle/>
          <a:p>
            <a:pPr marL="179388" marR="6765" indent="-179388">
              <a:buClr>
                <a:srgbClr val="00B6CA"/>
              </a:buClr>
              <a:buFont typeface="Wingdings" panose="05000000000000000000" pitchFamily="2" charset="2"/>
              <a:buChar char="§"/>
            </a:pPr>
            <a:r>
              <a:rPr lang="es-MX" sz="1200" spc="-7">
                <a:solidFill>
                  <a:schemeClr val="tx1">
                    <a:lumMod val="75000"/>
                    <a:lumOff val="25000"/>
                  </a:schemeClr>
                </a:solidFill>
                <a:latin typeface="Montserrat Light" panose="00000400000000000000" pitchFamily="2" charset="0"/>
                <a:cs typeface="Arial MT"/>
              </a:rPr>
              <a:t>La Rendición de Cuentas promueve el ejercicio de retroalimentación por parte de la Ciudadanía respecto a la Gestión Institucional y favorece nuestra mejora continua.</a:t>
            </a:r>
          </a:p>
          <a:p>
            <a:pPr marL="179388" marR="6765" indent="-179388">
              <a:buClr>
                <a:srgbClr val="00B6CA"/>
              </a:buClr>
              <a:buFont typeface="Wingdings" panose="05000000000000000000" pitchFamily="2" charset="2"/>
              <a:buChar char="§"/>
            </a:pPr>
            <a:endParaRPr lang="es-MX" sz="1200" spc="-7">
              <a:solidFill>
                <a:schemeClr val="tx1">
                  <a:lumMod val="75000"/>
                  <a:lumOff val="25000"/>
                </a:schemeClr>
              </a:solidFill>
              <a:latin typeface="Montserrat Light" panose="00000400000000000000" pitchFamily="2" charset="0"/>
              <a:cs typeface="Arial MT"/>
            </a:endParaRPr>
          </a:p>
          <a:p>
            <a:pPr marL="179388" marR="6765" indent="-179388">
              <a:buClr>
                <a:srgbClr val="00B6CA"/>
              </a:buClr>
              <a:buFont typeface="Wingdings" panose="05000000000000000000" pitchFamily="2" charset="2"/>
              <a:buChar char="§"/>
            </a:pPr>
            <a:r>
              <a:rPr lang="es-MX" sz="1200" spc="-7">
                <a:solidFill>
                  <a:schemeClr val="tx1">
                    <a:lumMod val="75000"/>
                    <a:lumOff val="25000"/>
                  </a:schemeClr>
                </a:solidFill>
                <a:latin typeface="Montserrat Light" panose="00000400000000000000" pitchFamily="2" charset="0"/>
                <a:cs typeface="Arial MT"/>
              </a:rPr>
              <a:t>Existen cartillas pedagógicas elaboradas por el DNP, la Contraloría General de la República, Departamento Administrativo de la Función Pública - DAFP y otros órganos de control sobre los mecanismos de promoción del control social que sirven como insumo de lineamientos y buenas prácticas replicables por el Instituto en el ejercicio de RdeC.</a:t>
            </a:r>
          </a:p>
          <a:p>
            <a:pPr marL="179388" marR="6765" indent="-179388">
              <a:buClr>
                <a:srgbClr val="00B6CA"/>
              </a:buClr>
              <a:buFont typeface="Wingdings" panose="05000000000000000000" pitchFamily="2" charset="2"/>
              <a:buChar char="§"/>
            </a:pPr>
            <a:endParaRPr lang="es-MX" sz="1200" spc="-7">
              <a:solidFill>
                <a:schemeClr val="tx1">
                  <a:lumMod val="75000"/>
                  <a:lumOff val="25000"/>
                </a:schemeClr>
              </a:solidFill>
              <a:latin typeface="Montserrat Light" panose="00000400000000000000" pitchFamily="2" charset="0"/>
              <a:cs typeface="Arial MT"/>
            </a:endParaRPr>
          </a:p>
          <a:p>
            <a:pPr marL="179388" marR="6765" indent="-179388">
              <a:buClr>
                <a:srgbClr val="00B6CA"/>
              </a:buClr>
              <a:buFont typeface="Wingdings" panose="05000000000000000000" pitchFamily="2" charset="2"/>
              <a:buChar char="§"/>
            </a:pPr>
            <a:r>
              <a:rPr lang="es-MX" sz="1200" spc="-7">
                <a:solidFill>
                  <a:schemeClr val="tx1">
                    <a:lumMod val="75000"/>
                    <a:lumOff val="25000"/>
                  </a:schemeClr>
                </a:solidFill>
                <a:latin typeface="Montserrat Light" panose="00000400000000000000" pitchFamily="2" charset="0"/>
                <a:cs typeface="Arial MT"/>
              </a:rPr>
              <a:t>Reformulación de la Estrategia de RdeC en favor de las necesidades y expectativas de los grupos de interés, desde un aspecto estratégico, en lugar de un listado de actividades por cumplir una normativa.</a:t>
            </a:r>
          </a:p>
          <a:p>
            <a:pPr marL="179388" marR="6765" indent="-179388">
              <a:buClr>
                <a:srgbClr val="00B6CA"/>
              </a:buClr>
              <a:buFont typeface="Wingdings" panose="05000000000000000000" pitchFamily="2" charset="2"/>
              <a:buChar char="§"/>
            </a:pPr>
            <a:endParaRPr lang="es-MX" sz="1200" spc="-7">
              <a:solidFill>
                <a:schemeClr val="tx1">
                  <a:lumMod val="75000"/>
                  <a:lumOff val="25000"/>
                </a:schemeClr>
              </a:solidFill>
              <a:latin typeface="Montserrat Light" panose="00000400000000000000" pitchFamily="2" charset="0"/>
              <a:cs typeface="Arial MT"/>
            </a:endParaRPr>
          </a:p>
          <a:p>
            <a:pPr marL="179388" marR="6765" indent="-179388">
              <a:buClr>
                <a:srgbClr val="00B6CA"/>
              </a:buClr>
              <a:buFont typeface="Wingdings" panose="05000000000000000000" pitchFamily="2" charset="2"/>
              <a:buChar char="§"/>
            </a:pPr>
            <a:r>
              <a:rPr lang="es-MX" sz="1200" spc="-7">
                <a:solidFill>
                  <a:schemeClr val="tx1">
                    <a:lumMod val="75000"/>
                    <a:lumOff val="25000"/>
                  </a:schemeClr>
                </a:solidFill>
                <a:latin typeface="Montserrat Light" panose="00000400000000000000" pitchFamily="2" charset="0"/>
                <a:cs typeface="Arial MT"/>
              </a:rPr>
              <a:t>La Rendición de Cuentas nos permite dar a conocer a las comunidades y a las organizaciones sociales, el desarrollo de nuestras actividades desde un enfoque territorial y diferencial, y así, promover el acceso y uso de la información, herramientas y servicios del Icfes.</a:t>
            </a:r>
          </a:p>
        </p:txBody>
      </p:sp>
      <p:sp>
        <p:nvSpPr>
          <p:cNvPr id="14" name="Rectángulo 13">
            <a:extLst>
              <a:ext uri="{FF2B5EF4-FFF2-40B4-BE49-F238E27FC236}">
                <a16:creationId xmlns:a16="http://schemas.microsoft.com/office/drawing/2014/main" id="{D7314557-7F00-992D-B231-EE45DE89FBE4}"/>
              </a:ext>
              <a:ext uri="{C183D7F6-B498-43B3-948B-1728B52AA6E4}">
                <adec:decorative xmlns:adec="http://schemas.microsoft.com/office/drawing/2017/decorative" val="1"/>
              </a:ext>
            </a:extLst>
          </p:cNvPr>
          <p:cNvSpPr/>
          <p:nvPr/>
        </p:nvSpPr>
        <p:spPr>
          <a:xfrm>
            <a:off x="304109" y="432752"/>
            <a:ext cx="9771873" cy="626676"/>
          </a:xfrm>
          <a:prstGeom prst="rect">
            <a:avLst/>
          </a:prstGeom>
          <a:noFill/>
          <a:ln w="9525">
            <a:solidFill>
              <a:srgbClr val="00B6C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CuadroTexto 15">
            <a:extLst>
              <a:ext uri="{FF2B5EF4-FFF2-40B4-BE49-F238E27FC236}">
                <a16:creationId xmlns:a16="http://schemas.microsoft.com/office/drawing/2014/main" id="{31C4D226-E0A2-6CF3-B09E-79317916DBC4}"/>
              </a:ext>
            </a:extLst>
          </p:cNvPr>
          <p:cNvSpPr txBox="1"/>
          <p:nvPr/>
        </p:nvSpPr>
        <p:spPr>
          <a:xfrm>
            <a:off x="479467" y="515257"/>
            <a:ext cx="9596515" cy="461665"/>
          </a:xfrm>
          <a:prstGeom prst="rect">
            <a:avLst/>
          </a:prstGeom>
          <a:noFill/>
        </p:spPr>
        <p:txBody>
          <a:bodyPr wrap="square">
            <a:spAutoFit/>
          </a:bodyPr>
          <a:lstStyle/>
          <a:p>
            <a:r>
              <a:rPr lang="es-MX" sz="2400" b="1">
                <a:solidFill>
                  <a:srgbClr val="00B6CA"/>
                </a:solidFill>
                <a:latin typeface="Montserrat" pitchFamily="2" charset="77"/>
              </a:rPr>
              <a:t>3.2. Análisis de contexto de la </a:t>
            </a:r>
            <a:r>
              <a:rPr lang="es-MX" sz="2400">
                <a:solidFill>
                  <a:srgbClr val="00B6CA"/>
                </a:solidFill>
                <a:latin typeface="Montserrat Light" panose="00000400000000000000" pitchFamily="2" charset="0"/>
              </a:rPr>
              <a:t>Rendición de Cuentas 2023</a:t>
            </a:r>
            <a:endParaRPr lang="es-CO" sz="2400">
              <a:solidFill>
                <a:srgbClr val="00B6CA"/>
              </a:solidFill>
              <a:latin typeface="Montserrat Light" panose="00000400000000000000" pitchFamily="2" charset="0"/>
            </a:endParaRPr>
          </a:p>
        </p:txBody>
      </p:sp>
      <p:sp>
        <p:nvSpPr>
          <p:cNvPr id="2" name="Título 1">
            <a:extLst>
              <a:ext uri="{FF2B5EF4-FFF2-40B4-BE49-F238E27FC236}">
                <a16:creationId xmlns:a16="http://schemas.microsoft.com/office/drawing/2014/main" id="{C0052DB1-DD33-EB91-1062-082D4F03125D}"/>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3387791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D7314557-7F00-992D-B231-EE45DE89FBE4}"/>
              </a:ext>
              <a:ext uri="{C183D7F6-B498-43B3-948B-1728B52AA6E4}">
                <adec:decorative xmlns:adec="http://schemas.microsoft.com/office/drawing/2017/decorative" val="1"/>
              </a:ext>
            </a:extLst>
          </p:cNvPr>
          <p:cNvSpPr/>
          <p:nvPr/>
        </p:nvSpPr>
        <p:spPr>
          <a:xfrm>
            <a:off x="304109" y="432752"/>
            <a:ext cx="9771873" cy="626676"/>
          </a:xfrm>
          <a:prstGeom prst="rect">
            <a:avLst/>
          </a:prstGeom>
          <a:noFill/>
          <a:ln w="9525">
            <a:solidFill>
              <a:srgbClr val="00B6C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CuadroTexto 15">
            <a:extLst>
              <a:ext uri="{FF2B5EF4-FFF2-40B4-BE49-F238E27FC236}">
                <a16:creationId xmlns:a16="http://schemas.microsoft.com/office/drawing/2014/main" id="{31C4D226-E0A2-6CF3-B09E-79317916DBC4}"/>
              </a:ext>
            </a:extLst>
          </p:cNvPr>
          <p:cNvSpPr txBox="1"/>
          <p:nvPr/>
        </p:nvSpPr>
        <p:spPr>
          <a:xfrm>
            <a:off x="479467" y="515257"/>
            <a:ext cx="9596515" cy="461665"/>
          </a:xfrm>
          <a:prstGeom prst="rect">
            <a:avLst/>
          </a:prstGeom>
          <a:noFill/>
        </p:spPr>
        <p:txBody>
          <a:bodyPr wrap="square">
            <a:spAutoFit/>
          </a:bodyPr>
          <a:lstStyle/>
          <a:p>
            <a:r>
              <a:rPr lang="es-MX" sz="2400" b="1">
                <a:solidFill>
                  <a:srgbClr val="00B6CA"/>
                </a:solidFill>
                <a:latin typeface="Montserrat" pitchFamily="2" charset="77"/>
              </a:rPr>
              <a:t>3.2. Análisis de contexto de la </a:t>
            </a:r>
            <a:r>
              <a:rPr lang="es-MX" sz="2400">
                <a:solidFill>
                  <a:srgbClr val="00B6CA"/>
                </a:solidFill>
                <a:latin typeface="Montserrat Light" panose="00000400000000000000" pitchFamily="2" charset="0"/>
              </a:rPr>
              <a:t>Rendición de Cuentas 2023</a:t>
            </a:r>
            <a:endParaRPr lang="es-CO" sz="2400">
              <a:solidFill>
                <a:srgbClr val="00B6CA"/>
              </a:solidFill>
              <a:latin typeface="Montserrat Light" panose="00000400000000000000" pitchFamily="2" charset="0"/>
            </a:endParaRPr>
          </a:p>
        </p:txBody>
      </p:sp>
      <p:cxnSp>
        <p:nvCxnSpPr>
          <p:cNvPr id="2" name="Conector recto 1">
            <a:extLst>
              <a:ext uri="{FF2B5EF4-FFF2-40B4-BE49-F238E27FC236}">
                <a16:creationId xmlns:a16="http://schemas.microsoft.com/office/drawing/2014/main" id="{49ABF409-F51D-2A06-9309-4E628F949855}"/>
              </a:ext>
              <a:ext uri="{C183D7F6-B498-43B3-948B-1728B52AA6E4}">
                <adec:decorative xmlns:adec="http://schemas.microsoft.com/office/drawing/2017/decorative" val="1"/>
              </a:ext>
            </a:extLst>
          </p:cNvPr>
          <p:cNvCxnSpPr>
            <a:cxnSpLocks/>
          </p:cNvCxnSpPr>
          <p:nvPr/>
        </p:nvCxnSpPr>
        <p:spPr>
          <a:xfrm flipV="1">
            <a:off x="6030694" y="1520902"/>
            <a:ext cx="0" cy="4587154"/>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1245E67D-4312-A797-E481-EC49FE46B1EE}"/>
              </a:ext>
            </a:extLst>
          </p:cNvPr>
          <p:cNvSpPr txBox="1"/>
          <p:nvPr/>
        </p:nvSpPr>
        <p:spPr>
          <a:xfrm>
            <a:off x="6338704" y="1368296"/>
            <a:ext cx="3037397" cy="400110"/>
          </a:xfrm>
          <a:prstGeom prst="rect">
            <a:avLst/>
          </a:prstGeom>
          <a:noFill/>
        </p:spPr>
        <p:txBody>
          <a:bodyPr wrap="square" rtlCol="0">
            <a:spAutoFit/>
          </a:bodyPr>
          <a:lstStyle/>
          <a:p>
            <a:r>
              <a:rPr lang="es-CO" altLang="es-CO" sz="2000" b="1">
                <a:solidFill>
                  <a:srgbClr val="404040"/>
                </a:solidFill>
                <a:latin typeface="Montserrat" pitchFamily="2" charset="0"/>
                <a:ea typeface="Verdana" panose="020B0604030504040204" pitchFamily="34" charset="0"/>
                <a:cs typeface="Calibri" panose="020F0502020204030204" pitchFamily="34" charset="0"/>
              </a:rPr>
              <a:t>Amenazas</a:t>
            </a:r>
            <a:endParaRPr lang="es-CO" altLang="es-CO" sz="2000">
              <a:solidFill>
                <a:srgbClr val="404040"/>
              </a:solidFill>
              <a:latin typeface="Montserrat" pitchFamily="2" charset="0"/>
              <a:ea typeface="Verdana" panose="020B0604030504040204" pitchFamily="34" charset="0"/>
              <a:cs typeface="Calibri" panose="020F0502020204030204" pitchFamily="34" charset="0"/>
            </a:endParaRPr>
          </a:p>
        </p:txBody>
      </p:sp>
      <p:sp>
        <p:nvSpPr>
          <p:cNvPr id="6" name="CuadroTexto 5">
            <a:extLst>
              <a:ext uri="{FF2B5EF4-FFF2-40B4-BE49-F238E27FC236}">
                <a16:creationId xmlns:a16="http://schemas.microsoft.com/office/drawing/2014/main" id="{A71F9958-6F08-F8EC-AB4A-F12448AB2B9D}"/>
              </a:ext>
            </a:extLst>
          </p:cNvPr>
          <p:cNvSpPr txBox="1"/>
          <p:nvPr/>
        </p:nvSpPr>
        <p:spPr>
          <a:xfrm>
            <a:off x="6345560" y="1768406"/>
            <a:ext cx="5165260" cy="4339650"/>
          </a:xfrm>
          <a:prstGeom prst="rect">
            <a:avLst/>
          </a:prstGeom>
          <a:noFill/>
        </p:spPr>
        <p:txBody>
          <a:bodyPr wrap="square" rtlCol="0">
            <a:spAutoFit/>
          </a:bodyPr>
          <a:lstStyle>
            <a:defPPr>
              <a:defRPr lang="es-CO"/>
            </a:defPPr>
            <a:lvl1pPr marL="179388" marR="6765" indent="-179388">
              <a:buClr>
                <a:srgbClr val="B43737"/>
              </a:buClr>
              <a:buFont typeface="Wingdings" panose="05000000000000000000" pitchFamily="2" charset="2"/>
              <a:buChar char="§"/>
              <a:defRPr sz="1200" spc="-7">
                <a:solidFill>
                  <a:schemeClr val="tx1">
                    <a:lumMod val="75000"/>
                    <a:lumOff val="25000"/>
                  </a:schemeClr>
                </a:solidFill>
                <a:latin typeface="Montserrat Light" panose="00000400000000000000" pitchFamily="2" charset="0"/>
                <a:cs typeface="Arial MT"/>
              </a:defRPr>
            </a:lvl1pPr>
          </a:lstStyle>
          <a:p>
            <a:pPr>
              <a:buClr>
                <a:srgbClr val="00B6CA"/>
              </a:buClr>
            </a:pPr>
            <a:r>
              <a:rPr lang="es-MX"/>
              <a:t>Desconocimiento conceptual de la Rendición de Cuentas por parte de los grupos de interés.</a:t>
            </a:r>
          </a:p>
          <a:p>
            <a:pPr>
              <a:buClr>
                <a:srgbClr val="00B6CA"/>
              </a:buClr>
            </a:pPr>
            <a:endParaRPr lang="es-MX"/>
          </a:p>
          <a:p>
            <a:pPr>
              <a:buClr>
                <a:srgbClr val="00B6CA"/>
              </a:buClr>
            </a:pPr>
            <a:r>
              <a:rPr lang="es-MX"/>
              <a:t>Desinterés de los ciudadanos por las actividades de control social.</a:t>
            </a:r>
          </a:p>
          <a:p>
            <a:pPr>
              <a:buClr>
                <a:srgbClr val="00B6CA"/>
              </a:buClr>
            </a:pPr>
            <a:endParaRPr lang="es-MX"/>
          </a:p>
          <a:p>
            <a:pPr>
              <a:buClr>
                <a:srgbClr val="00B6CA"/>
              </a:buClr>
            </a:pPr>
            <a:r>
              <a:rPr lang="es-MX" sz="1200" spc="-7">
                <a:solidFill>
                  <a:schemeClr val="tx1">
                    <a:lumMod val="75000"/>
                    <a:lumOff val="25000"/>
                  </a:schemeClr>
                </a:solidFill>
                <a:latin typeface="Montserrat Light" panose="00000400000000000000" pitchFamily="2" charset="0"/>
                <a:cs typeface="Arial MT"/>
              </a:rPr>
              <a:t>La ciudadanía entiende la Rendición de Cuentas como el evento público y no como el conjunto de acciones que se desarrollan dentro de la estratégica a lo largo de la vigencia.</a:t>
            </a:r>
            <a:endParaRPr lang="es-MX"/>
          </a:p>
          <a:p>
            <a:pPr>
              <a:buClr>
                <a:srgbClr val="00B6CA"/>
              </a:buClr>
            </a:pPr>
            <a:endParaRPr lang="es-MX"/>
          </a:p>
          <a:p>
            <a:pPr>
              <a:buClr>
                <a:srgbClr val="00B6CA"/>
              </a:buClr>
            </a:pPr>
            <a:r>
              <a:rPr lang="es-MX"/>
              <a:t>Desconfianza de la ciudadanía ante las instituciones públicas en procesos en los que no se observan resultados concretos.</a:t>
            </a:r>
          </a:p>
          <a:p>
            <a:pPr>
              <a:buClr>
                <a:srgbClr val="00B6CA"/>
              </a:buClr>
            </a:pPr>
            <a:endParaRPr lang="es-MX"/>
          </a:p>
          <a:p>
            <a:pPr>
              <a:buClr>
                <a:srgbClr val="00B6CA"/>
              </a:buClr>
            </a:pPr>
            <a:r>
              <a:rPr lang="es-MX"/>
              <a:t>Los ciudadanos tienden a confundir el nombre del </a:t>
            </a:r>
            <a:r>
              <a:rPr lang="es-MX" i="1"/>
              <a:t>Icfes</a:t>
            </a:r>
            <a:r>
              <a:rPr lang="es-MX"/>
              <a:t> con el de </a:t>
            </a:r>
            <a:r>
              <a:rPr lang="es-MX" i="1"/>
              <a:t>Icetex</a:t>
            </a:r>
            <a:r>
              <a:rPr lang="es-MX"/>
              <a:t>, por tanto, gran parte de la participación ciudadana se pierde al constatar que no se trata de la entidad sobre la que requieren información o respuestas.</a:t>
            </a:r>
          </a:p>
          <a:p>
            <a:pPr>
              <a:buClr>
                <a:srgbClr val="00B6CA"/>
              </a:buClr>
            </a:pPr>
            <a:endParaRPr lang="es-MX"/>
          </a:p>
          <a:p>
            <a:pPr>
              <a:buClr>
                <a:srgbClr val="00B6CA"/>
              </a:buClr>
            </a:pPr>
            <a:r>
              <a:rPr lang="es-MX"/>
              <a:t>Las partes interesadas utilizan los canales de la Rendición de Cuentas para interponer PQRSD específicas sobre temas relacionados con la aplicación de pruebas y no para consultar o participar en los espacios de diálogo participativo y las demás actividades de la Rendición de Cuentas.</a:t>
            </a:r>
          </a:p>
        </p:txBody>
      </p:sp>
      <p:sp>
        <p:nvSpPr>
          <p:cNvPr id="7" name="CuadroTexto 6">
            <a:extLst>
              <a:ext uri="{FF2B5EF4-FFF2-40B4-BE49-F238E27FC236}">
                <a16:creationId xmlns:a16="http://schemas.microsoft.com/office/drawing/2014/main" id="{7484A584-F3E4-3726-B79A-53E14AE6D6F1}"/>
              </a:ext>
            </a:extLst>
          </p:cNvPr>
          <p:cNvSpPr txBox="1"/>
          <p:nvPr/>
        </p:nvSpPr>
        <p:spPr>
          <a:xfrm>
            <a:off x="479467" y="1320847"/>
            <a:ext cx="3037397" cy="400110"/>
          </a:xfrm>
          <a:prstGeom prst="rect">
            <a:avLst/>
          </a:prstGeom>
          <a:noFill/>
        </p:spPr>
        <p:txBody>
          <a:bodyPr wrap="square" rtlCol="0">
            <a:spAutoFit/>
          </a:bodyPr>
          <a:lstStyle/>
          <a:p>
            <a:r>
              <a:rPr lang="es-CO" altLang="es-CO" sz="2000" b="1">
                <a:solidFill>
                  <a:srgbClr val="404040"/>
                </a:solidFill>
                <a:latin typeface="Montserrat" pitchFamily="2" charset="0"/>
                <a:ea typeface="Verdana" panose="020B0604030504040204" pitchFamily="34" charset="0"/>
                <a:cs typeface="Calibri" panose="020F0502020204030204" pitchFamily="34" charset="0"/>
              </a:rPr>
              <a:t>Fortalezas</a:t>
            </a:r>
            <a:endParaRPr lang="es-CO" altLang="es-CO" sz="2000">
              <a:solidFill>
                <a:srgbClr val="404040"/>
              </a:solidFill>
              <a:latin typeface="Montserrat" pitchFamily="2" charset="0"/>
              <a:ea typeface="Verdana" panose="020B0604030504040204" pitchFamily="34" charset="0"/>
              <a:cs typeface="Calibri" panose="020F0502020204030204" pitchFamily="34" charset="0"/>
            </a:endParaRPr>
          </a:p>
        </p:txBody>
      </p:sp>
      <p:sp>
        <p:nvSpPr>
          <p:cNvPr id="12" name="CuadroTexto 11">
            <a:extLst>
              <a:ext uri="{FF2B5EF4-FFF2-40B4-BE49-F238E27FC236}">
                <a16:creationId xmlns:a16="http://schemas.microsoft.com/office/drawing/2014/main" id="{98CE4B88-559C-F129-F10A-FC544A3182F0}"/>
              </a:ext>
            </a:extLst>
          </p:cNvPr>
          <p:cNvSpPr txBox="1"/>
          <p:nvPr/>
        </p:nvSpPr>
        <p:spPr>
          <a:xfrm>
            <a:off x="681179" y="1768406"/>
            <a:ext cx="5034650" cy="4524315"/>
          </a:xfrm>
          <a:prstGeom prst="rect">
            <a:avLst/>
          </a:prstGeom>
          <a:noFill/>
        </p:spPr>
        <p:txBody>
          <a:bodyPr wrap="square" rtlCol="0">
            <a:spAutoFit/>
          </a:bodyPr>
          <a:lstStyle>
            <a:defPPr>
              <a:defRPr lang="es-CO"/>
            </a:defPPr>
            <a:lvl1pPr marL="179388" marR="6765" indent="-179388">
              <a:buClr>
                <a:srgbClr val="B43737"/>
              </a:buClr>
              <a:buFont typeface="Wingdings" panose="05000000000000000000" pitchFamily="2" charset="2"/>
              <a:buChar char="§"/>
              <a:defRPr sz="1200" spc="-7">
                <a:solidFill>
                  <a:schemeClr val="tx1">
                    <a:lumMod val="75000"/>
                    <a:lumOff val="25000"/>
                  </a:schemeClr>
                </a:solidFill>
                <a:latin typeface="Montserrat Light" panose="00000400000000000000" pitchFamily="2" charset="0"/>
                <a:cs typeface="Arial MT"/>
              </a:defRPr>
            </a:lvl1pPr>
          </a:lstStyle>
          <a:p>
            <a:pPr>
              <a:buClr>
                <a:srgbClr val="00B6CA"/>
              </a:buClr>
            </a:pPr>
            <a:r>
              <a:rPr lang="es-MX"/>
              <a:t>Contamos con herramientas y recursos TIC que nos permiten habilitar procesos y servicios, y de esta forma, fortalecer el proceso de Rendición de Cuentas.</a:t>
            </a:r>
          </a:p>
          <a:p>
            <a:pPr>
              <a:buClr>
                <a:srgbClr val="00B6CA"/>
              </a:buClr>
            </a:pPr>
            <a:endParaRPr lang="es-MX"/>
          </a:p>
          <a:p>
            <a:pPr>
              <a:buClr>
                <a:srgbClr val="00B6CA"/>
              </a:buClr>
            </a:pPr>
            <a:r>
              <a:rPr lang="es-MX"/>
              <a:t>El Icfes cuenta con un equipo que lidera la estrategia de RdeC que se ha preparado e informado para desarrollar las actividades en cumplimiento de la normativa y, además, está en capacidad técnica de proponer nuevas y mejores actividades y productos para la pedagogía y la movilización social.</a:t>
            </a:r>
          </a:p>
          <a:p>
            <a:pPr>
              <a:buClr>
                <a:srgbClr val="00B6CA"/>
              </a:buClr>
            </a:pPr>
            <a:endParaRPr lang="es-MX"/>
          </a:p>
          <a:p>
            <a:pPr>
              <a:buClr>
                <a:srgbClr val="00B6CA"/>
              </a:buClr>
            </a:pPr>
            <a:r>
              <a:rPr lang="es-MX"/>
              <a:t>Venimos fortaleciendo las acciones de comunicación y los espacios de participación ciudadana, aprovechando en mayor medida la página web institucional, los comunicados de prensa, las redes sociales, correos electrónicos y demás medios de comunicación para lograr un mayor alcance a la ciudadanía en la divulgación del avance de la estrategia de RdeC en cada una de las etapas.</a:t>
            </a:r>
          </a:p>
          <a:p>
            <a:pPr>
              <a:buClr>
                <a:srgbClr val="00B6CA"/>
              </a:buClr>
            </a:pPr>
            <a:endParaRPr lang="es-MX"/>
          </a:p>
          <a:p>
            <a:pPr>
              <a:buClr>
                <a:srgbClr val="00B6CA"/>
              </a:buClr>
            </a:pPr>
            <a:r>
              <a:rPr lang="es-MX"/>
              <a:t>Buena tasa de respuesta a las encuestas y procesos de consulta pública que se envían a las partes interesadas.</a:t>
            </a:r>
          </a:p>
          <a:p>
            <a:pPr>
              <a:buClr>
                <a:srgbClr val="00B6CA"/>
              </a:buClr>
            </a:pPr>
            <a:endParaRPr lang="es-MX"/>
          </a:p>
          <a:p>
            <a:pPr>
              <a:buClr>
                <a:srgbClr val="00B6CA"/>
              </a:buClr>
            </a:pPr>
            <a:r>
              <a:rPr lang="es-MX"/>
              <a:t>Realizamos seguimiento y monitoreo periódico al proceso de Rendición de Cuentas, lo que favorece la mejora continua.</a:t>
            </a:r>
          </a:p>
        </p:txBody>
      </p:sp>
      <p:sp>
        <p:nvSpPr>
          <p:cNvPr id="3" name="Título 2">
            <a:extLst>
              <a:ext uri="{FF2B5EF4-FFF2-40B4-BE49-F238E27FC236}">
                <a16:creationId xmlns:a16="http://schemas.microsoft.com/office/drawing/2014/main" id="{3E9A887D-FB3E-6856-541C-593F7FBA0B79}"/>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696018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D7314557-7F00-992D-B231-EE45DE89FBE4}"/>
              </a:ext>
              <a:ext uri="{C183D7F6-B498-43B3-948B-1728B52AA6E4}">
                <adec:decorative xmlns:adec="http://schemas.microsoft.com/office/drawing/2017/decorative" val="1"/>
              </a:ext>
            </a:extLst>
          </p:cNvPr>
          <p:cNvSpPr/>
          <p:nvPr/>
        </p:nvSpPr>
        <p:spPr>
          <a:xfrm>
            <a:off x="304109" y="432752"/>
            <a:ext cx="9771873" cy="626676"/>
          </a:xfrm>
          <a:prstGeom prst="rect">
            <a:avLst/>
          </a:prstGeom>
          <a:noFill/>
          <a:ln w="9525">
            <a:solidFill>
              <a:srgbClr val="00B6C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CuadroTexto 15">
            <a:extLst>
              <a:ext uri="{FF2B5EF4-FFF2-40B4-BE49-F238E27FC236}">
                <a16:creationId xmlns:a16="http://schemas.microsoft.com/office/drawing/2014/main" id="{31C4D226-E0A2-6CF3-B09E-79317916DBC4}"/>
              </a:ext>
            </a:extLst>
          </p:cNvPr>
          <p:cNvSpPr txBox="1"/>
          <p:nvPr/>
        </p:nvSpPr>
        <p:spPr>
          <a:xfrm>
            <a:off x="479467" y="515257"/>
            <a:ext cx="9596515" cy="461665"/>
          </a:xfrm>
          <a:prstGeom prst="rect">
            <a:avLst/>
          </a:prstGeom>
          <a:noFill/>
        </p:spPr>
        <p:txBody>
          <a:bodyPr wrap="square">
            <a:spAutoFit/>
          </a:bodyPr>
          <a:lstStyle/>
          <a:p>
            <a:r>
              <a:rPr lang="es-MX" sz="2400" b="1">
                <a:solidFill>
                  <a:srgbClr val="00B6CA"/>
                </a:solidFill>
                <a:latin typeface="Montserrat" pitchFamily="2" charset="77"/>
              </a:rPr>
              <a:t>3.2. Análisis de contexto de la </a:t>
            </a:r>
            <a:r>
              <a:rPr lang="es-MX" sz="2400">
                <a:solidFill>
                  <a:srgbClr val="00B6CA"/>
                </a:solidFill>
                <a:latin typeface="Montserrat Light" panose="00000400000000000000" pitchFamily="2" charset="0"/>
              </a:rPr>
              <a:t>Rendición de Cuentas 2023</a:t>
            </a:r>
            <a:endParaRPr lang="es-CO" sz="2400">
              <a:solidFill>
                <a:srgbClr val="00B6CA"/>
              </a:solidFill>
              <a:latin typeface="Montserrat Light" panose="00000400000000000000" pitchFamily="2" charset="0"/>
            </a:endParaRPr>
          </a:p>
        </p:txBody>
      </p:sp>
      <p:sp>
        <p:nvSpPr>
          <p:cNvPr id="10" name="CuadroTexto 3">
            <a:extLst>
              <a:ext uri="{FF2B5EF4-FFF2-40B4-BE49-F238E27FC236}">
                <a16:creationId xmlns:a16="http://schemas.microsoft.com/office/drawing/2014/main" id="{588607AB-D061-9700-36F4-8E296E815A40}"/>
              </a:ext>
            </a:extLst>
          </p:cNvPr>
          <p:cNvSpPr txBox="1">
            <a:spLocks noChangeArrowheads="1"/>
          </p:cNvSpPr>
          <p:nvPr/>
        </p:nvSpPr>
        <p:spPr bwMode="auto">
          <a:xfrm>
            <a:off x="479467" y="1242389"/>
            <a:ext cx="111615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6765">
              <a:spcBef>
                <a:spcPts val="140"/>
              </a:spcBef>
            </a:pPr>
            <a:r>
              <a:rPr lang="es-MX" sz="1200" spc="27">
                <a:solidFill>
                  <a:srgbClr val="404040"/>
                </a:solidFill>
                <a:latin typeface="Montserrat" pitchFamily="2" charset="0"/>
                <a:cs typeface="Arial"/>
              </a:rPr>
              <a:t>De igual forma se tuvo en cuenta un análisis PESTEL, encontrando otros factores que afectan la estrategia de Rendición de Cuentas::</a:t>
            </a:r>
            <a:endParaRPr lang="es-ES" sz="1200">
              <a:solidFill>
                <a:srgbClr val="404040"/>
              </a:solidFill>
              <a:latin typeface="Montserrat" pitchFamily="2" charset="0"/>
              <a:cs typeface="Arial"/>
            </a:endParaRPr>
          </a:p>
        </p:txBody>
      </p:sp>
      <p:graphicFrame>
        <p:nvGraphicFramePr>
          <p:cNvPr id="17" name="Tabla 16">
            <a:extLst>
              <a:ext uri="{FF2B5EF4-FFF2-40B4-BE49-F238E27FC236}">
                <a16:creationId xmlns:a16="http://schemas.microsoft.com/office/drawing/2014/main" id="{B22F9908-29DC-90A6-EAAF-77A2DF3B032B}"/>
              </a:ext>
            </a:extLst>
          </p:cNvPr>
          <p:cNvGraphicFramePr>
            <a:graphicFrameLocks noGrp="1"/>
          </p:cNvGraphicFramePr>
          <p:nvPr>
            <p:extLst>
              <p:ext uri="{D42A27DB-BD31-4B8C-83A1-F6EECF244321}">
                <p14:modId xmlns:p14="http://schemas.microsoft.com/office/powerpoint/2010/main" val="1513006122"/>
              </p:ext>
            </p:extLst>
          </p:nvPr>
        </p:nvGraphicFramePr>
        <p:xfrm>
          <a:off x="515227" y="1695583"/>
          <a:ext cx="11125786" cy="4647160"/>
        </p:xfrm>
        <a:graphic>
          <a:graphicData uri="http://schemas.openxmlformats.org/drawingml/2006/table">
            <a:tbl>
              <a:tblPr firstRow="1" bandRow="1">
                <a:tableStyleId>{5C22544A-7EE6-4342-B048-85BDC9FD1C3A}</a:tableStyleId>
              </a:tblPr>
              <a:tblGrid>
                <a:gridCol w="2408456">
                  <a:extLst>
                    <a:ext uri="{9D8B030D-6E8A-4147-A177-3AD203B41FA5}">
                      <a16:colId xmlns:a16="http://schemas.microsoft.com/office/drawing/2014/main" val="40000130"/>
                    </a:ext>
                  </a:extLst>
                </a:gridCol>
                <a:gridCol w="8717330">
                  <a:extLst>
                    <a:ext uri="{9D8B030D-6E8A-4147-A177-3AD203B41FA5}">
                      <a16:colId xmlns:a16="http://schemas.microsoft.com/office/drawing/2014/main" val="3815126636"/>
                    </a:ext>
                  </a:extLst>
                </a:gridCol>
              </a:tblGrid>
              <a:tr h="370840">
                <a:tc gridSpan="2">
                  <a:txBody>
                    <a:bodyPr/>
                    <a:lstStyle/>
                    <a:p>
                      <a:pPr algn="ctr"/>
                      <a:r>
                        <a:rPr lang="es-CO" sz="1800">
                          <a:latin typeface="Montserrat" panose="00000500000000000000" pitchFamily="2" charset="0"/>
                        </a:rPr>
                        <a:t>PESTEL</a:t>
                      </a:r>
                    </a:p>
                  </a:txBody>
                  <a:tcPr>
                    <a:solidFill>
                      <a:srgbClr val="00B6CA"/>
                    </a:solidFill>
                  </a:tcPr>
                </a:tc>
                <a:tc hMerge="1">
                  <a:txBody>
                    <a:bodyPr/>
                    <a:lstStyle/>
                    <a:p>
                      <a:endParaRPr lang="es-CO"/>
                    </a:p>
                  </a:txBody>
                  <a:tcPr/>
                </a:tc>
                <a:extLst>
                  <a:ext uri="{0D108BD9-81ED-4DB2-BD59-A6C34878D82A}">
                    <a16:rowId xmlns:a16="http://schemas.microsoft.com/office/drawing/2014/main" val="732467026"/>
                  </a:ext>
                </a:extLst>
              </a:tr>
              <a:tr h="324000">
                <a:tc rowSpan="2">
                  <a:txBody>
                    <a:bodyPr/>
                    <a:lstStyle/>
                    <a:p>
                      <a:r>
                        <a:rPr lang="es-CO" sz="1600" b="1">
                          <a:solidFill>
                            <a:schemeClr val="bg1"/>
                          </a:solidFill>
                          <a:latin typeface="Montserrat" panose="00000500000000000000" pitchFamily="2" charset="0"/>
                        </a:rPr>
                        <a:t>Económicos </a:t>
                      </a:r>
                    </a:p>
                  </a:txBody>
                  <a:tcPr>
                    <a:solidFill>
                      <a:srgbClr val="00B6CA"/>
                    </a:solidFill>
                  </a:tcPr>
                </a:tc>
                <a:tc>
                  <a:txBody>
                    <a:bodyPr/>
                    <a:lstStyle/>
                    <a:p>
                      <a:pPr algn="just">
                        <a:lnSpc>
                          <a:spcPct val="100000"/>
                        </a:lnSpc>
                      </a:pPr>
                      <a:r>
                        <a:rPr lang="es-CO" sz="1200">
                          <a:solidFill>
                            <a:srgbClr val="000000"/>
                          </a:solidFill>
                          <a:effectLst/>
                          <a:latin typeface="Montserrat" panose="00000500000000000000" pitchFamily="2" charset="0"/>
                          <a:ea typeface="Arial" panose="020B0604020202020204" pitchFamily="34" charset="0"/>
                          <a:cs typeface="Arial" panose="020B0604020202020204" pitchFamily="34" charset="0"/>
                        </a:rPr>
                        <a:t>Austeridad en el gasto que disminuya recursos para la Rendición de Cuentas. </a:t>
                      </a:r>
                      <a:endParaRPr lang="es-CO" sz="1200">
                        <a:effectLst/>
                        <a:latin typeface="Montserrat" panose="00000500000000000000" pitchFamily="2" charset="0"/>
                        <a:ea typeface="Times New Roman" panose="02020603050405020304" pitchFamily="18" charset="0"/>
                      </a:endParaRPr>
                    </a:p>
                  </a:txBody>
                  <a:tcPr marL="18415" marR="2329815" marT="0" marB="0" anchor="ctr">
                    <a:solidFill>
                      <a:schemeClr val="accent5">
                        <a:lumMod val="20000"/>
                        <a:lumOff val="80000"/>
                      </a:schemeClr>
                    </a:solidFill>
                  </a:tcPr>
                </a:tc>
                <a:extLst>
                  <a:ext uri="{0D108BD9-81ED-4DB2-BD59-A6C34878D82A}">
                    <a16:rowId xmlns:a16="http://schemas.microsoft.com/office/drawing/2014/main" val="1911145218"/>
                  </a:ext>
                </a:extLst>
              </a:tr>
              <a:tr h="324000">
                <a:tc vMerge="1">
                  <a:txBody>
                    <a:bodyPr/>
                    <a:lstStyle/>
                    <a:p>
                      <a:endParaRPr lang="es-CO">
                        <a:latin typeface="Montserrat" panose="00000500000000000000" pitchFamily="2" charset="0"/>
                      </a:endParaRPr>
                    </a:p>
                  </a:txBody>
                  <a:tcPr>
                    <a:solidFill>
                      <a:schemeClr val="accent5">
                        <a:lumMod val="40000"/>
                        <a:lumOff val="60000"/>
                      </a:schemeClr>
                    </a:solidFill>
                  </a:tcPr>
                </a:tc>
                <a:tc>
                  <a:txBody>
                    <a:bodyPr/>
                    <a:lstStyle/>
                    <a:p>
                      <a:pPr algn="just">
                        <a:lnSpc>
                          <a:spcPct val="100000"/>
                        </a:lnSpc>
                      </a:pPr>
                      <a:r>
                        <a:rPr lang="es-CO" sz="1200">
                          <a:solidFill>
                            <a:srgbClr val="000000"/>
                          </a:solidFill>
                          <a:effectLst/>
                          <a:latin typeface="Montserrat" panose="00000500000000000000" pitchFamily="2" charset="0"/>
                          <a:ea typeface="Arial" panose="020B0604020202020204" pitchFamily="34" charset="0"/>
                          <a:cs typeface="Arial" panose="020B0604020202020204" pitchFamily="34" charset="0"/>
                        </a:rPr>
                        <a:t>No asignación de presupuesto para la Rendición de Cuentas.</a:t>
                      </a:r>
                      <a:endParaRPr lang="es-CO" sz="1200">
                        <a:effectLst/>
                        <a:latin typeface="Montserrat" panose="00000500000000000000" pitchFamily="2" charset="0"/>
                        <a:ea typeface="Times New Roman" panose="02020603050405020304" pitchFamily="18" charset="0"/>
                      </a:endParaRPr>
                    </a:p>
                  </a:txBody>
                  <a:tcPr marL="18415" marR="3383280" marT="0" marB="0" anchor="ctr">
                    <a:solidFill>
                      <a:schemeClr val="accent5">
                        <a:lumMod val="20000"/>
                        <a:lumOff val="80000"/>
                      </a:schemeClr>
                    </a:solidFill>
                  </a:tcPr>
                </a:tc>
                <a:extLst>
                  <a:ext uri="{0D108BD9-81ED-4DB2-BD59-A6C34878D82A}">
                    <a16:rowId xmlns:a16="http://schemas.microsoft.com/office/drawing/2014/main" val="3005631397"/>
                  </a:ext>
                </a:extLst>
              </a:tr>
              <a:tr h="324000">
                <a:tc rowSpan="3">
                  <a:txBody>
                    <a:bodyPr/>
                    <a:lstStyle/>
                    <a:p>
                      <a:r>
                        <a:rPr lang="es-CO" sz="1600" b="1">
                          <a:solidFill>
                            <a:schemeClr val="bg1"/>
                          </a:solidFill>
                          <a:latin typeface="Montserrat" panose="00000500000000000000" pitchFamily="2" charset="0"/>
                        </a:rPr>
                        <a:t>Políticos</a:t>
                      </a:r>
                    </a:p>
                  </a:txBody>
                  <a:tcPr>
                    <a:solidFill>
                      <a:srgbClr val="00B6CA"/>
                    </a:solidFill>
                  </a:tcPr>
                </a:tc>
                <a:tc>
                  <a:txBody>
                    <a:bodyPr/>
                    <a:lstStyle/>
                    <a:p>
                      <a:pPr algn="just">
                        <a:lnSpc>
                          <a:spcPct val="100000"/>
                        </a:lnSpc>
                      </a:pPr>
                      <a:r>
                        <a:rPr lang="es-CO" sz="1200">
                          <a:solidFill>
                            <a:srgbClr val="000000"/>
                          </a:solidFill>
                          <a:effectLst/>
                          <a:latin typeface="Montserrat" panose="00000500000000000000" pitchFamily="2" charset="0"/>
                          <a:ea typeface="Arial" panose="020B0604020202020204" pitchFamily="34" charset="0"/>
                          <a:cs typeface="Arial" panose="020B0604020202020204" pitchFamily="34" charset="0"/>
                        </a:rPr>
                        <a:t>No reconocimiento de la entidad por parte de otras entidades del Gobierno.</a:t>
                      </a:r>
                      <a:endParaRPr lang="es-CO" sz="1200">
                        <a:effectLst/>
                        <a:latin typeface="Montserrat" panose="00000500000000000000" pitchFamily="2" charset="0"/>
                        <a:ea typeface="Times New Roman" panose="02020603050405020304" pitchFamily="18" charset="0"/>
                      </a:endParaRPr>
                    </a:p>
                  </a:txBody>
                  <a:tcPr marL="18415" marR="2527300" marT="0" marB="0" anchor="ctr">
                    <a:solidFill>
                      <a:schemeClr val="accent5">
                        <a:lumMod val="20000"/>
                        <a:lumOff val="80000"/>
                      </a:schemeClr>
                    </a:solidFill>
                  </a:tcPr>
                </a:tc>
                <a:extLst>
                  <a:ext uri="{0D108BD9-81ED-4DB2-BD59-A6C34878D82A}">
                    <a16:rowId xmlns:a16="http://schemas.microsoft.com/office/drawing/2014/main" val="2763110329"/>
                  </a:ext>
                </a:extLst>
              </a:tr>
              <a:tr h="324000">
                <a:tc vMerge="1">
                  <a:txBody>
                    <a:bodyPr/>
                    <a:lstStyle/>
                    <a:p>
                      <a:endParaRPr lang="es-CO">
                        <a:latin typeface="Montserrat" panose="00000500000000000000" pitchFamily="2" charset="0"/>
                      </a:endParaRPr>
                    </a:p>
                  </a:txBody>
                  <a:tcPr>
                    <a:solidFill>
                      <a:schemeClr val="accent5">
                        <a:lumMod val="40000"/>
                        <a:lumOff val="60000"/>
                      </a:schemeClr>
                    </a:solidFill>
                  </a:tcPr>
                </a:tc>
                <a:tc>
                  <a:txBody>
                    <a:bodyPr/>
                    <a:lstStyle/>
                    <a:p>
                      <a:pPr algn="just">
                        <a:lnSpc>
                          <a:spcPct val="100000"/>
                        </a:lnSpc>
                      </a:pPr>
                      <a:r>
                        <a:rPr lang="es-CO" sz="1200">
                          <a:solidFill>
                            <a:srgbClr val="000000"/>
                          </a:solidFill>
                          <a:effectLst/>
                          <a:latin typeface="Montserrat" panose="00000500000000000000" pitchFamily="2" charset="0"/>
                          <a:ea typeface="Arial" panose="020B0604020202020204" pitchFamily="34" charset="0"/>
                          <a:cs typeface="Arial" panose="020B0604020202020204" pitchFamily="34" charset="0"/>
                        </a:rPr>
                        <a:t>Cambio de Gobierno y por ende de directrices de la Rendición de Cuentas.</a:t>
                      </a:r>
                      <a:endParaRPr lang="es-CO" sz="1200">
                        <a:effectLst/>
                        <a:latin typeface="Montserrat" panose="00000500000000000000" pitchFamily="2" charset="0"/>
                        <a:ea typeface="Times New Roman" panose="02020603050405020304" pitchFamily="18" charset="0"/>
                      </a:endParaRPr>
                    </a:p>
                  </a:txBody>
                  <a:tcPr marL="18415" marR="2540000" marT="0" marB="0" anchor="ctr">
                    <a:solidFill>
                      <a:schemeClr val="accent5">
                        <a:lumMod val="20000"/>
                        <a:lumOff val="80000"/>
                      </a:schemeClr>
                    </a:solidFill>
                  </a:tcPr>
                </a:tc>
                <a:extLst>
                  <a:ext uri="{0D108BD9-81ED-4DB2-BD59-A6C34878D82A}">
                    <a16:rowId xmlns:a16="http://schemas.microsoft.com/office/drawing/2014/main" val="2901075458"/>
                  </a:ext>
                </a:extLst>
              </a:tr>
              <a:tr h="324000">
                <a:tc vMerge="1">
                  <a:txBody>
                    <a:bodyPr/>
                    <a:lstStyle/>
                    <a:p>
                      <a:endParaRPr lang="es-CO">
                        <a:latin typeface="Montserrat" panose="00000500000000000000" pitchFamily="2" charset="0"/>
                      </a:endParaRPr>
                    </a:p>
                  </a:txBody>
                  <a:tcPr>
                    <a:solidFill>
                      <a:schemeClr val="accent5">
                        <a:lumMod val="20000"/>
                        <a:lumOff val="80000"/>
                      </a:schemeClr>
                    </a:solidFill>
                  </a:tcPr>
                </a:tc>
                <a:tc>
                  <a:txBody>
                    <a:bodyPr/>
                    <a:lstStyle/>
                    <a:p>
                      <a:pPr algn="just">
                        <a:lnSpc>
                          <a:spcPct val="100000"/>
                        </a:lnSpc>
                      </a:pPr>
                      <a:r>
                        <a:rPr lang="es-CO" sz="1200">
                          <a:solidFill>
                            <a:srgbClr val="000000"/>
                          </a:solidFill>
                          <a:effectLst/>
                          <a:latin typeface="Montserrat" panose="00000500000000000000" pitchFamily="2" charset="0"/>
                          <a:ea typeface="Arial" panose="020B0604020202020204" pitchFamily="34" charset="0"/>
                          <a:cs typeface="Arial" panose="020B0604020202020204" pitchFamily="34" charset="0"/>
                        </a:rPr>
                        <a:t>Cambio en las políticas de Gobierno (sistema educativo).</a:t>
                      </a:r>
                      <a:endParaRPr lang="es-CO" sz="1200">
                        <a:effectLst/>
                        <a:latin typeface="Montserrat" panose="00000500000000000000" pitchFamily="2" charset="0"/>
                        <a:ea typeface="Times New Roman" panose="02020603050405020304" pitchFamily="18" charset="0"/>
                      </a:endParaRPr>
                    </a:p>
                  </a:txBody>
                  <a:tcPr marL="18415" marR="3650615" marT="0" marB="0" anchor="ctr">
                    <a:solidFill>
                      <a:schemeClr val="accent5">
                        <a:lumMod val="20000"/>
                        <a:lumOff val="80000"/>
                      </a:schemeClr>
                    </a:solidFill>
                  </a:tcPr>
                </a:tc>
                <a:extLst>
                  <a:ext uri="{0D108BD9-81ED-4DB2-BD59-A6C34878D82A}">
                    <a16:rowId xmlns:a16="http://schemas.microsoft.com/office/drawing/2014/main" val="3282318154"/>
                  </a:ext>
                </a:extLst>
              </a:tr>
              <a:tr h="324000">
                <a:tc rowSpan="2">
                  <a:txBody>
                    <a:bodyPr/>
                    <a:lstStyle/>
                    <a:p>
                      <a:r>
                        <a:rPr lang="es-CO" sz="1600" b="1">
                          <a:solidFill>
                            <a:schemeClr val="bg1"/>
                          </a:solidFill>
                          <a:latin typeface="Montserrat" panose="00000500000000000000" pitchFamily="2" charset="0"/>
                        </a:rPr>
                        <a:t>Sociales</a:t>
                      </a:r>
                    </a:p>
                  </a:txBody>
                  <a:tcPr>
                    <a:solidFill>
                      <a:srgbClr val="00B6CA"/>
                    </a:solidFill>
                  </a:tcPr>
                </a:tc>
                <a:tc>
                  <a:txBody>
                    <a:bodyPr/>
                    <a:lstStyle/>
                    <a:p>
                      <a:pPr algn="just">
                        <a:lnSpc>
                          <a:spcPct val="100000"/>
                        </a:lnSpc>
                        <a:spcBef>
                          <a:spcPts val="550"/>
                        </a:spcBef>
                      </a:pPr>
                      <a:r>
                        <a:rPr lang="es-CO" sz="1200">
                          <a:solidFill>
                            <a:srgbClr val="000000"/>
                          </a:solidFill>
                          <a:effectLst/>
                          <a:latin typeface="Montserrat" panose="00000500000000000000" pitchFamily="2" charset="0"/>
                          <a:ea typeface="Arial" panose="020B0604020202020204" pitchFamily="34" charset="0"/>
                          <a:cs typeface="Arial" panose="020B0604020202020204" pitchFamily="34" charset="0"/>
                        </a:rPr>
                        <a:t>Desconocimiento de la función de la Rendición de Cuentas por parte de la ciudadanía.</a:t>
                      </a:r>
                      <a:endParaRPr lang="es-CO" sz="1200">
                        <a:effectLst/>
                        <a:latin typeface="Montserrat" panose="00000500000000000000" pitchFamily="2" charset="0"/>
                        <a:ea typeface="Times New Roman" panose="02020603050405020304" pitchFamily="18" charset="0"/>
                      </a:endParaRPr>
                    </a:p>
                  </a:txBody>
                  <a:tcPr marL="18415" marR="1832610" marT="0" marB="0" anchor="ctr">
                    <a:solidFill>
                      <a:schemeClr val="accent5">
                        <a:lumMod val="20000"/>
                        <a:lumOff val="80000"/>
                      </a:schemeClr>
                    </a:solidFill>
                  </a:tcPr>
                </a:tc>
                <a:extLst>
                  <a:ext uri="{0D108BD9-81ED-4DB2-BD59-A6C34878D82A}">
                    <a16:rowId xmlns:a16="http://schemas.microsoft.com/office/drawing/2014/main" val="482706477"/>
                  </a:ext>
                </a:extLst>
              </a:tr>
              <a:tr h="324000">
                <a:tc vMerge="1">
                  <a:txBody>
                    <a:bodyPr/>
                    <a:lstStyle/>
                    <a:p>
                      <a:endParaRPr lang="es-CO">
                        <a:latin typeface="Montserrat" panose="00000500000000000000" pitchFamily="2" charset="0"/>
                      </a:endParaRPr>
                    </a:p>
                  </a:txBody>
                  <a:tcPr>
                    <a:solidFill>
                      <a:schemeClr val="accent5">
                        <a:lumMod val="20000"/>
                        <a:lumOff val="80000"/>
                      </a:schemeClr>
                    </a:solidFill>
                  </a:tcPr>
                </a:tc>
                <a:tc>
                  <a:txBody>
                    <a:bodyPr/>
                    <a:lstStyle/>
                    <a:p>
                      <a:pPr algn="just">
                        <a:lnSpc>
                          <a:spcPct val="100000"/>
                        </a:lnSpc>
                      </a:pPr>
                      <a:r>
                        <a:rPr lang="es-CO" sz="1200">
                          <a:solidFill>
                            <a:srgbClr val="000000"/>
                          </a:solidFill>
                          <a:effectLst/>
                          <a:latin typeface="Montserrat" panose="00000500000000000000" pitchFamily="2" charset="0"/>
                          <a:ea typeface="Arial" panose="020B0604020202020204" pitchFamily="34" charset="0"/>
                          <a:cs typeface="Arial" panose="020B0604020202020204" pitchFamily="34" charset="0"/>
                        </a:rPr>
                        <a:t>Indiferencia a la importancia de la Rendición de Cuentas por parte de la ciudadanía.</a:t>
                      </a:r>
                      <a:endParaRPr lang="es-CO" sz="1200">
                        <a:effectLst/>
                        <a:latin typeface="Montserrat" panose="00000500000000000000" pitchFamily="2" charset="0"/>
                        <a:ea typeface="Times New Roman" panose="02020603050405020304" pitchFamily="18" charset="0"/>
                      </a:endParaRPr>
                    </a:p>
                  </a:txBody>
                  <a:tcPr marL="18415" marR="1989455" marT="0" marB="0" anchor="ctr">
                    <a:solidFill>
                      <a:schemeClr val="accent5">
                        <a:lumMod val="20000"/>
                        <a:lumOff val="80000"/>
                      </a:schemeClr>
                    </a:solidFill>
                  </a:tcPr>
                </a:tc>
                <a:extLst>
                  <a:ext uri="{0D108BD9-81ED-4DB2-BD59-A6C34878D82A}">
                    <a16:rowId xmlns:a16="http://schemas.microsoft.com/office/drawing/2014/main" val="3705863948"/>
                  </a:ext>
                </a:extLst>
              </a:tr>
              <a:tr h="324000">
                <a:tc rowSpan="4">
                  <a:txBody>
                    <a:bodyPr/>
                    <a:lstStyle/>
                    <a:p>
                      <a:r>
                        <a:rPr lang="es-CO" sz="1600" b="1">
                          <a:solidFill>
                            <a:schemeClr val="bg1"/>
                          </a:solidFill>
                          <a:latin typeface="Montserrat" panose="00000500000000000000" pitchFamily="2" charset="0"/>
                        </a:rPr>
                        <a:t>Tecnológicos</a:t>
                      </a:r>
                    </a:p>
                  </a:txBody>
                  <a:tcPr>
                    <a:solidFill>
                      <a:srgbClr val="00B6CA"/>
                    </a:solidFill>
                  </a:tcPr>
                </a:tc>
                <a:tc>
                  <a:txBody>
                    <a:bodyPr/>
                    <a:lstStyle/>
                    <a:p>
                      <a:pPr algn="just">
                        <a:lnSpc>
                          <a:spcPct val="100000"/>
                        </a:lnSpc>
                        <a:spcBef>
                          <a:spcPts val="290"/>
                        </a:spcBef>
                      </a:pPr>
                      <a:r>
                        <a:rPr lang="es-CO" sz="1200">
                          <a:solidFill>
                            <a:srgbClr val="000000"/>
                          </a:solidFill>
                          <a:effectLst/>
                          <a:latin typeface="Montserrat" panose="00000500000000000000" pitchFamily="2" charset="0"/>
                          <a:ea typeface="Arial" panose="020B0604020202020204" pitchFamily="34" charset="0"/>
                          <a:cs typeface="Arial" panose="020B0604020202020204" pitchFamily="34" charset="0"/>
                        </a:rPr>
                        <a:t>Impacto TIC en la Rendición de Cuentas.</a:t>
                      </a:r>
                      <a:endParaRPr lang="es-CO" sz="1200">
                        <a:effectLst/>
                        <a:latin typeface="Montserrat" panose="00000500000000000000" pitchFamily="2" charset="0"/>
                        <a:ea typeface="Times New Roman" panose="02020603050405020304" pitchFamily="18" charset="0"/>
                      </a:endParaRPr>
                    </a:p>
                  </a:txBody>
                  <a:tcPr marL="18415" marR="4634865" marT="0" marB="0" anchor="ctr">
                    <a:solidFill>
                      <a:schemeClr val="accent5">
                        <a:lumMod val="20000"/>
                        <a:lumOff val="80000"/>
                      </a:schemeClr>
                    </a:solidFill>
                  </a:tcPr>
                </a:tc>
                <a:extLst>
                  <a:ext uri="{0D108BD9-81ED-4DB2-BD59-A6C34878D82A}">
                    <a16:rowId xmlns:a16="http://schemas.microsoft.com/office/drawing/2014/main" val="2000615588"/>
                  </a:ext>
                </a:extLst>
              </a:tr>
              <a:tr h="324000">
                <a:tc vMerge="1">
                  <a:txBody>
                    <a:bodyPr/>
                    <a:lstStyle/>
                    <a:p>
                      <a:endParaRPr lang="es-CO">
                        <a:latin typeface="Montserrat" panose="00000500000000000000" pitchFamily="2" charset="0"/>
                      </a:endParaRPr>
                    </a:p>
                  </a:txBody>
                  <a:tcPr>
                    <a:solidFill>
                      <a:schemeClr val="accent5">
                        <a:lumMod val="20000"/>
                        <a:lumOff val="80000"/>
                      </a:schemeClr>
                    </a:solidFill>
                  </a:tcPr>
                </a:tc>
                <a:tc>
                  <a:txBody>
                    <a:bodyPr/>
                    <a:lstStyle/>
                    <a:p>
                      <a:pPr algn="just">
                        <a:lnSpc>
                          <a:spcPct val="100000"/>
                        </a:lnSpc>
                      </a:pPr>
                      <a:r>
                        <a:rPr lang="es-CO" sz="1200">
                          <a:solidFill>
                            <a:srgbClr val="000000"/>
                          </a:solidFill>
                          <a:effectLst/>
                          <a:latin typeface="Montserrat" panose="00000500000000000000" pitchFamily="2" charset="0"/>
                          <a:ea typeface="Arial" panose="020B0604020202020204" pitchFamily="34" charset="0"/>
                          <a:cs typeface="Arial" panose="020B0604020202020204" pitchFamily="34" charset="0"/>
                        </a:rPr>
                        <a:t>Infraestructura tecnológica de la entidad para la Rendición de Cuentas.</a:t>
                      </a:r>
                      <a:endParaRPr lang="es-CO" sz="1200">
                        <a:effectLst/>
                        <a:latin typeface="Montserrat" panose="00000500000000000000" pitchFamily="2" charset="0"/>
                        <a:ea typeface="Times New Roman" panose="02020603050405020304" pitchFamily="18" charset="0"/>
                      </a:endParaRPr>
                    </a:p>
                  </a:txBody>
                  <a:tcPr marL="18415" marR="2788920" marT="0" marB="0" anchor="ctr">
                    <a:solidFill>
                      <a:schemeClr val="accent5">
                        <a:lumMod val="20000"/>
                        <a:lumOff val="80000"/>
                      </a:schemeClr>
                    </a:solidFill>
                  </a:tcPr>
                </a:tc>
                <a:extLst>
                  <a:ext uri="{0D108BD9-81ED-4DB2-BD59-A6C34878D82A}">
                    <a16:rowId xmlns:a16="http://schemas.microsoft.com/office/drawing/2014/main" val="2360036792"/>
                  </a:ext>
                </a:extLst>
              </a:tr>
              <a:tr h="324000">
                <a:tc vMerge="1">
                  <a:txBody>
                    <a:bodyPr/>
                    <a:lstStyle/>
                    <a:p>
                      <a:endParaRPr lang="es-CO">
                        <a:latin typeface="Montserrat" panose="00000500000000000000" pitchFamily="2" charset="0"/>
                      </a:endParaRPr>
                    </a:p>
                  </a:txBody>
                  <a:tcPr>
                    <a:solidFill>
                      <a:schemeClr val="accent5">
                        <a:lumMod val="40000"/>
                        <a:lumOff val="60000"/>
                      </a:schemeClr>
                    </a:solidFill>
                  </a:tcPr>
                </a:tc>
                <a:tc>
                  <a:txBody>
                    <a:bodyPr/>
                    <a:lstStyle/>
                    <a:p>
                      <a:pPr algn="just">
                        <a:lnSpc>
                          <a:spcPct val="100000"/>
                        </a:lnSpc>
                      </a:pPr>
                      <a:r>
                        <a:rPr lang="es-CO" sz="1200">
                          <a:solidFill>
                            <a:srgbClr val="000000"/>
                          </a:solidFill>
                          <a:effectLst/>
                          <a:latin typeface="Montserrat" panose="00000500000000000000" pitchFamily="2" charset="0"/>
                          <a:ea typeface="Arial" panose="020B0604020202020204" pitchFamily="34" charset="0"/>
                          <a:cs typeface="Arial" panose="020B0604020202020204" pitchFamily="34" charset="0"/>
                        </a:rPr>
                        <a:t>Seguridad de la información divulgada (parámetros de información que puede o no ser divulgada).</a:t>
                      </a:r>
                      <a:endParaRPr lang="es-CO" sz="1200">
                        <a:effectLst/>
                        <a:latin typeface="Montserrat" panose="00000500000000000000" pitchFamily="2" charset="0"/>
                        <a:ea typeface="Times New Roman" panose="02020603050405020304" pitchFamily="18" charset="0"/>
                      </a:endParaRPr>
                    </a:p>
                  </a:txBody>
                  <a:tcPr marL="18415" marR="1107440" marT="0" marB="0" anchor="ctr">
                    <a:solidFill>
                      <a:schemeClr val="accent5">
                        <a:lumMod val="20000"/>
                        <a:lumOff val="80000"/>
                      </a:schemeClr>
                    </a:solidFill>
                  </a:tcPr>
                </a:tc>
                <a:extLst>
                  <a:ext uri="{0D108BD9-81ED-4DB2-BD59-A6C34878D82A}">
                    <a16:rowId xmlns:a16="http://schemas.microsoft.com/office/drawing/2014/main" val="2979785973"/>
                  </a:ext>
                </a:extLst>
              </a:tr>
              <a:tr h="324000">
                <a:tc vMerge="1">
                  <a:txBody>
                    <a:bodyPr/>
                    <a:lstStyle/>
                    <a:p>
                      <a:endParaRPr lang="es-CO">
                        <a:latin typeface="Montserrat" panose="00000500000000000000" pitchFamily="2" charset="0"/>
                      </a:endParaRPr>
                    </a:p>
                  </a:txBody>
                  <a:tcPr>
                    <a:solidFill>
                      <a:schemeClr val="accent5">
                        <a:lumMod val="20000"/>
                        <a:lumOff val="80000"/>
                      </a:schemeClr>
                    </a:solidFill>
                  </a:tcPr>
                </a:tc>
                <a:tc>
                  <a:txBody>
                    <a:bodyPr/>
                    <a:lstStyle/>
                    <a:p>
                      <a:pPr>
                        <a:lnSpc>
                          <a:spcPct val="100000"/>
                        </a:lnSpc>
                        <a:spcBef>
                          <a:spcPts val="355"/>
                        </a:spcBef>
                      </a:pPr>
                      <a:r>
                        <a:rPr lang="es-CO" sz="1200">
                          <a:solidFill>
                            <a:srgbClr val="000000"/>
                          </a:solidFill>
                          <a:effectLst/>
                          <a:latin typeface="Montserrat" panose="00000500000000000000" pitchFamily="2" charset="0"/>
                          <a:ea typeface="Arial" panose="020B0604020202020204" pitchFamily="34" charset="0"/>
                          <a:cs typeface="Arial" panose="020B0604020202020204" pitchFamily="34" charset="0"/>
                        </a:rPr>
                        <a:t>Incremento en la demanda de servicios tecnológicos que generaría baja capacidad de respuesta en Rendición de Cuentas.</a:t>
                      </a:r>
                      <a:endParaRPr lang="es-CO" sz="1200">
                        <a:effectLst/>
                        <a:latin typeface="Montserrat" panose="00000500000000000000" pitchFamily="2" charset="0"/>
                        <a:ea typeface="Times New Roman" panose="02020603050405020304" pitchFamily="18" charset="0"/>
                      </a:endParaRPr>
                    </a:p>
                  </a:txBody>
                  <a:tcPr marL="18415" marR="120015" marT="0" marB="0" anchor="ctr">
                    <a:solidFill>
                      <a:schemeClr val="accent5">
                        <a:lumMod val="20000"/>
                        <a:lumOff val="80000"/>
                      </a:schemeClr>
                    </a:solidFill>
                  </a:tcPr>
                </a:tc>
                <a:extLst>
                  <a:ext uri="{0D108BD9-81ED-4DB2-BD59-A6C34878D82A}">
                    <a16:rowId xmlns:a16="http://schemas.microsoft.com/office/drawing/2014/main" val="2618742401"/>
                  </a:ext>
                </a:extLst>
              </a:tr>
              <a:tr h="324000">
                <a:tc>
                  <a:txBody>
                    <a:bodyPr/>
                    <a:lstStyle/>
                    <a:p>
                      <a:r>
                        <a:rPr lang="es-CO" sz="1600" b="1">
                          <a:solidFill>
                            <a:schemeClr val="bg1"/>
                          </a:solidFill>
                          <a:latin typeface="Montserrat" panose="00000500000000000000" pitchFamily="2" charset="0"/>
                        </a:rPr>
                        <a:t>Medioambientales</a:t>
                      </a:r>
                    </a:p>
                  </a:txBody>
                  <a:tcPr>
                    <a:solidFill>
                      <a:srgbClr val="00B6CA"/>
                    </a:solidFill>
                  </a:tcPr>
                </a:tc>
                <a:tc>
                  <a:txBody>
                    <a:bodyPr/>
                    <a:lstStyle/>
                    <a:p>
                      <a:pPr algn="just">
                        <a:lnSpc>
                          <a:spcPct val="100000"/>
                        </a:lnSpc>
                        <a:spcBef>
                          <a:spcPts val="605"/>
                        </a:spcBef>
                      </a:pPr>
                      <a:r>
                        <a:rPr lang="es-CO" sz="1200">
                          <a:solidFill>
                            <a:srgbClr val="000000"/>
                          </a:solidFill>
                          <a:effectLst/>
                          <a:latin typeface="Montserrat" panose="00000500000000000000" pitchFamily="2" charset="0"/>
                          <a:ea typeface="Arial" panose="020B0604020202020204" pitchFamily="34" charset="0"/>
                          <a:cs typeface="Arial" panose="020B0604020202020204" pitchFamily="34" charset="0"/>
                        </a:rPr>
                        <a:t>Políticas de ´</a:t>
                      </a:r>
                      <a:r>
                        <a:rPr lang="es-CO" sz="1200" i="1">
                          <a:solidFill>
                            <a:srgbClr val="000000"/>
                          </a:solidFill>
                          <a:effectLst/>
                          <a:latin typeface="Montserrat" panose="00000500000000000000" pitchFamily="2" charset="0"/>
                          <a:ea typeface="Arial" panose="020B0604020202020204" pitchFamily="34" charset="0"/>
                          <a:cs typeface="Arial" panose="020B0604020202020204" pitchFamily="34" charset="0"/>
                        </a:rPr>
                        <a:t>cero papel</a:t>
                      </a:r>
                      <a:r>
                        <a:rPr lang="es-CO" sz="1200">
                          <a:solidFill>
                            <a:srgbClr val="000000"/>
                          </a:solidFill>
                          <a:effectLst/>
                          <a:latin typeface="Montserrat" panose="00000500000000000000" pitchFamily="2" charset="0"/>
                          <a:ea typeface="Arial" panose="020B0604020202020204" pitchFamily="34" charset="0"/>
                          <a:cs typeface="Arial" panose="020B0604020202020204" pitchFamily="34" charset="0"/>
                        </a:rPr>
                        <a:t>´ que contribuyen a divulgación por medios digitales.</a:t>
                      </a:r>
                      <a:endParaRPr lang="es-CO" sz="1200">
                        <a:effectLst/>
                        <a:latin typeface="Montserrat" panose="00000500000000000000" pitchFamily="2" charset="0"/>
                        <a:ea typeface="Times New Roman" panose="02020603050405020304" pitchFamily="18" charset="0"/>
                      </a:endParaRPr>
                    </a:p>
                  </a:txBody>
                  <a:tcPr marL="18415" marR="2477135" marT="0" marB="0" anchor="ctr">
                    <a:solidFill>
                      <a:schemeClr val="accent5">
                        <a:lumMod val="20000"/>
                        <a:lumOff val="80000"/>
                      </a:schemeClr>
                    </a:solidFill>
                  </a:tcPr>
                </a:tc>
                <a:extLst>
                  <a:ext uri="{0D108BD9-81ED-4DB2-BD59-A6C34878D82A}">
                    <a16:rowId xmlns:a16="http://schemas.microsoft.com/office/drawing/2014/main" val="2070339245"/>
                  </a:ext>
                </a:extLst>
              </a:tr>
              <a:tr h="324000">
                <a:tc>
                  <a:txBody>
                    <a:bodyPr/>
                    <a:lstStyle/>
                    <a:p>
                      <a:r>
                        <a:rPr lang="es-CO" sz="1600" b="1">
                          <a:solidFill>
                            <a:schemeClr val="bg1"/>
                          </a:solidFill>
                          <a:latin typeface="Montserrat" panose="00000500000000000000" pitchFamily="2" charset="0"/>
                        </a:rPr>
                        <a:t>Legales</a:t>
                      </a:r>
                    </a:p>
                  </a:txBody>
                  <a:tcPr>
                    <a:solidFill>
                      <a:srgbClr val="00B6CA"/>
                    </a:solidFill>
                  </a:tcPr>
                </a:tc>
                <a:tc>
                  <a:txBody>
                    <a:bodyPr/>
                    <a:lstStyle/>
                    <a:p>
                      <a:pPr algn="just">
                        <a:lnSpc>
                          <a:spcPct val="100000"/>
                        </a:lnSpc>
                      </a:pPr>
                      <a:r>
                        <a:rPr lang="es-CO" sz="1200">
                          <a:solidFill>
                            <a:srgbClr val="000000"/>
                          </a:solidFill>
                          <a:effectLst/>
                          <a:latin typeface="Montserrat" panose="00000500000000000000" pitchFamily="2" charset="0"/>
                          <a:ea typeface="Arial" panose="020B0604020202020204" pitchFamily="34" charset="0"/>
                          <a:cs typeface="Arial" panose="020B0604020202020204" pitchFamily="34" charset="0"/>
                        </a:rPr>
                        <a:t>Cambios constantes en la normatividad que regula la Rendición de Cuentas.</a:t>
                      </a:r>
                      <a:endParaRPr lang="es-CO" sz="1200">
                        <a:effectLst/>
                        <a:latin typeface="Montserrat" panose="00000500000000000000" pitchFamily="2" charset="0"/>
                        <a:ea typeface="Times New Roman" panose="02020603050405020304" pitchFamily="18" charset="0"/>
                      </a:endParaRPr>
                    </a:p>
                  </a:txBody>
                  <a:tcPr marL="18415" marR="2444750" marT="0" marB="0" anchor="ctr">
                    <a:solidFill>
                      <a:schemeClr val="accent5">
                        <a:lumMod val="20000"/>
                        <a:lumOff val="80000"/>
                      </a:schemeClr>
                    </a:solidFill>
                  </a:tcPr>
                </a:tc>
                <a:extLst>
                  <a:ext uri="{0D108BD9-81ED-4DB2-BD59-A6C34878D82A}">
                    <a16:rowId xmlns:a16="http://schemas.microsoft.com/office/drawing/2014/main" val="2365182054"/>
                  </a:ext>
                </a:extLst>
              </a:tr>
            </a:tbl>
          </a:graphicData>
        </a:graphic>
      </p:graphicFrame>
      <p:sp>
        <p:nvSpPr>
          <p:cNvPr id="2" name="Título 1">
            <a:extLst>
              <a:ext uri="{FF2B5EF4-FFF2-40B4-BE49-F238E27FC236}">
                <a16:creationId xmlns:a16="http://schemas.microsoft.com/office/drawing/2014/main" id="{9642266C-27BB-C70D-9C5F-69F50B4B90E5}"/>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2633446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5E1FE8B-BB6B-21DB-43B9-998E671A6C01}"/>
              </a:ext>
              <a:ext uri="{C183D7F6-B498-43B3-948B-1728B52AA6E4}">
                <adec:decorative xmlns:adec="http://schemas.microsoft.com/office/drawing/2017/decorative" val="1"/>
              </a:ext>
            </a:extLst>
          </p:cNvPr>
          <p:cNvSpPr/>
          <p:nvPr/>
        </p:nvSpPr>
        <p:spPr>
          <a:xfrm>
            <a:off x="304109" y="432752"/>
            <a:ext cx="9771873" cy="626676"/>
          </a:xfrm>
          <a:prstGeom prst="rect">
            <a:avLst/>
          </a:prstGeom>
          <a:noFill/>
          <a:ln w="9525">
            <a:solidFill>
              <a:srgbClr val="00B6C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CDB65769-56E9-EF74-7B21-E69363E59006}"/>
              </a:ext>
            </a:extLst>
          </p:cNvPr>
          <p:cNvSpPr txBox="1"/>
          <p:nvPr/>
        </p:nvSpPr>
        <p:spPr>
          <a:xfrm>
            <a:off x="479467" y="515257"/>
            <a:ext cx="9596515" cy="461665"/>
          </a:xfrm>
          <a:prstGeom prst="rect">
            <a:avLst/>
          </a:prstGeom>
          <a:noFill/>
        </p:spPr>
        <p:txBody>
          <a:bodyPr wrap="square">
            <a:spAutoFit/>
          </a:bodyPr>
          <a:lstStyle/>
          <a:p>
            <a:r>
              <a:rPr lang="es-MX" sz="2400" b="1">
                <a:solidFill>
                  <a:srgbClr val="00B6CA"/>
                </a:solidFill>
                <a:latin typeface="Montserrat" pitchFamily="2" charset="77"/>
              </a:rPr>
              <a:t>3.3. Desarrollo de la Estrategia </a:t>
            </a:r>
            <a:r>
              <a:rPr lang="es-MX" sz="2400">
                <a:solidFill>
                  <a:srgbClr val="00B6CA"/>
                </a:solidFill>
                <a:latin typeface="Montserrat" pitchFamily="2" charset="77"/>
              </a:rPr>
              <a:t>de Rendición de Cuentas</a:t>
            </a:r>
            <a:endParaRPr lang="es-CO" sz="2400">
              <a:solidFill>
                <a:srgbClr val="00B6CA"/>
              </a:solidFill>
              <a:latin typeface="Montserrat Light" panose="00000400000000000000" pitchFamily="2" charset="0"/>
            </a:endParaRPr>
          </a:p>
        </p:txBody>
      </p:sp>
      <p:sp>
        <p:nvSpPr>
          <p:cNvPr id="7" name="CuadroTexto 6">
            <a:extLst>
              <a:ext uri="{FF2B5EF4-FFF2-40B4-BE49-F238E27FC236}">
                <a16:creationId xmlns:a16="http://schemas.microsoft.com/office/drawing/2014/main" id="{74B11A32-76C4-68FD-6138-7C071E3D7C0F}"/>
              </a:ext>
            </a:extLst>
          </p:cNvPr>
          <p:cNvSpPr txBox="1"/>
          <p:nvPr/>
        </p:nvSpPr>
        <p:spPr>
          <a:xfrm>
            <a:off x="479467" y="1303451"/>
            <a:ext cx="10925595" cy="584775"/>
          </a:xfrm>
          <a:prstGeom prst="rect">
            <a:avLst/>
          </a:prstGeom>
          <a:noFill/>
        </p:spPr>
        <p:txBody>
          <a:bodyPr wrap="square">
            <a:spAutoFit/>
          </a:bodyPr>
          <a:lstStyle/>
          <a:p>
            <a:r>
              <a:rPr lang="es-MX" sz="1600">
                <a:latin typeface="Montserrat" panose="00000500000000000000" pitchFamily="2" charset="0"/>
              </a:rPr>
              <a:t>Durante la vigencia 2023 el Icfes desarrolló la estrategia de Rendición de Cuentas y realizó las actividades correspondientes de acuerdo con los componentes de información, diálogo y responsabilidad, así:</a:t>
            </a:r>
            <a:endParaRPr lang="es-CO" sz="1600">
              <a:latin typeface="Montserrat" panose="00000500000000000000" pitchFamily="2" charset="0"/>
            </a:endParaRPr>
          </a:p>
        </p:txBody>
      </p:sp>
      <p:sp>
        <p:nvSpPr>
          <p:cNvPr id="19" name="CuadroTexto 18">
            <a:extLst>
              <a:ext uri="{FF2B5EF4-FFF2-40B4-BE49-F238E27FC236}">
                <a16:creationId xmlns:a16="http://schemas.microsoft.com/office/drawing/2014/main" id="{B0A67B8C-0D05-4ACD-E9EA-8480FF5CFBC2}"/>
              </a:ext>
            </a:extLst>
          </p:cNvPr>
          <p:cNvSpPr txBox="1"/>
          <p:nvPr/>
        </p:nvSpPr>
        <p:spPr>
          <a:xfrm>
            <a:off x="479467" y="3429000"/>
            <a:ext cx="2759826" cy="1569660"/>
          </a:xfrm>
          <a:prstGeom prst="rect">
            <a:avLst/>
          </a:prstGeom>
          <a:noFill/>
        </p:spPr>
        <p:txBody>
          <a:bodyPr wrap="square">
            <a:spAutoFit/>
          </a:bodyPr>
          <a:lstStyle/>
          <a:p>
            <a:r>
              <a:rPr lang="es-MX" sz="1600" b="1">
                <a:latin typeface="Montserrat" panose="00000500000000000000" pitchFamily="2" charset="0"/>
              </a:rPr>
              <a:t>Informar públicamente:</a:t>
            </a:r>
          </a:p>
          <a:p>
            <a:pPr marL="285750" indent="-285750">
              <a:buFont typeface="Arial" panose="020B0604020202020204" pitchFamily="34" charset="0"/>
              <a:buChar char="•"/>
            </a:pPr>
            <a:r>
              <a:rPr lang="es-MX" sz="1600">
                <a:latin typeface="Montserrat" panose="00000500000000000000" pitchFamily="2" charset="0"/>
              </a:rPr>
              <a:t>Decisiones.</a:t>
            </a:r>
          </a:p>
          <a:p>
            <a:pPr marL="285750" indent="-285750">
              <a:buFont typeface="Arial" panose="020B0604020202020204" pitchFamily="34" charset="0"/>
              <a:buChar char="•"/>
            </a:pPr>
            <a:r>
              <a:rPr lang="es-MX" sz="1600">
                <a:latin typeface="Montserrat" panose="00000500000000000000" pitchFamily="2" charset="0"/>
              </a:rPr>
              <a:t>Gestión pública.</a:t>
            </a:r>
          </a:p>
          <a:p>
            <a:pPr marL="285750" indent="-285750">
              <a:buFont typeface="Arial" panose="020B0604020202020204" pitchFamily="34" charset="0"/>
              <a:buChar char="•"/>
            </a:pPr>
            <a:r>
              <a:rPr lang="es-MX" sz="1600">
                <a:latin typeface="Montserrat" panose="00000500000000000000" pitchFamily="2" charset="0"/>
              </a:rPr>
              <a:t>Resultados.</a:t>
            </a:r>
          </a:p>
          <a:p>
            <a:pPr marL="285750" indent="-285750">
              <a:buFont typeface="Arial" panose="020B0604020202020204" pitchFamily="34" charset="0"/>
              <a:buChar char="•"/>
            </a:pPr>
            <a:r>
              <a:rPr lang="es-MX" sz="1600">
                <a:latin typeface="Montserrat" panose="00000500000000000000" pitchFamily="2" charset="0"/>
              </a:rPr>
              <a:t>Avances en la garantía de derechos</a:t>
            </a:r>
          </a:p>
        </p:txBody>
      </p:sp>
      <p:sp>
        <p:nvSpPr>
          <p:cNvPr id="20" name="CuadroTexto 19">
            <a:extLst>
              <a:ext uri="{FF2B5EF4-FFF2-40B4-BE49-F238E27FC236}">
                <a16:creationId xmlns:a16="http://schemas.microsoft.com/office/drawing/2014/main" id="{7ECCC072-A6BB-7EE7-1595-F00F15EBF690}"/>
              </a:ext>
            </a:extLst>
          </p:cNvPr>
          <p:cNvSpPr txBox="1"/>
          <p:nvPr/>
        </p:nvSpPr>
        <p:spPr>
          <a:xfrm>
            <a:off x="3990906" y="3429000"/>
            <a:ext cx="3407421" cy="2308324"/>
          </a:xfrm>
          <a:prstGeom prst="rect">
            <a:avLst/>
          </a:prstGeom>
          <a:noFill/>
        </p:spPr>
        <p:txBody>
          <a:bodyPr wrap="square">
            <a:spAutoFit/>
          </a:bodyPr>
          <a:lstStyle/>
          <a:p>
            <a:r>
              <a:rPr lang="es-MX" sz="1600" b="1">
                <a:latin typeface="Montserrat" panose="00000500000000000000" pitchFamily="2" charset="0"/>
              </a:rPr>
              <a:t>Dialogar con los grupos de valor y de interés: </a:t>
            </a:r>
          </a:p>
          <a:p>
            <a:pPr marL="285750" indent="-285750">
              <a:buFont typeface="Arial" panose="020B0604020202020204" pitchFamily="34" charset="0"/>
              <a:buChar char="•"/>
            </a:pPr>
            <a:r>
              <a:rPr lang="es-MX" sz="1600">
                <a:latin typeface="Montserrat" panose="00000500000000000000" pitchFamily="2" charset="0"/>
              </a:rPr>
              <a:t>Explicando y justificando la gestión.</a:t>
            </a:r>
          </a:p>
          <a:p>
            <a:pPr marL="285750" indent="-285750">
              <a:buFont typeface="Arial" panose="020B0604020202020204" pitchFamily="34" charset="0"/>
              <a:buChar char="•"/>
            </a:pPr>
            <a:r>
              <a:rPr lang="es-MX" sz="1600">
                <a:latin typeface="Montserrat" panose="00000500000000000000" pitchFamily="2" charset="0"/>
              </a:rPr>
              <a:t>Permitiendo preguntas y cuestionamientos.</a:t>
            </a:r>
          </a:p>
          <a:p>
            <a:pPr marL="285750" indent="-285750">
              <a:buFont typeface="Arial" panose="020B0604020202020204" pitchFamily="34" charset="0"/>
              <a:buChar char="•"/>
            </a:pPr>
            <a:r>
              <a:rPr lang="es-MX" sz="1600">
                <a:latin typeface="Montserrat" panose="00000500000000000000" pitchFamily="2" charset="0"/>
              </a:rPr>
              <a:t>En escenarios presenciales.</a:t>
            </a:r>
          </a:p>
          <a:p>
            <a:pPr marL="285750" indent="-285750">
              <a:buFont typeface="Arial" panose="020B0604020202020204" pitchFamily="34" charset="0"/>
              <a:buChar char="•"/>
            </a:pPr>
            <a:r>
              <a:rPr lang="es-MX" sz="1600">
                <a:latin typeface="Montserrat" panose="00000500000000000000" pitchFamily="2" charset="0"/>
              </a:rPr>
              <a:t>Complementando con medios virtuales.</a:t>
            </a:r>
          </a:p>
        </p:txBody>
      </p:sp>
      <p:sp>
        <p:nvSpPr>
          <p:cNvPr id="22" name="CuadroTexto 21">
            <a:extLst>
              <a:ext uri="{FF2B5EF4-FFF2-40B4-BE49-F238E27FC236}">
                <a16:creationId xmlns:a16="http://schemas.microsoft.com/office/drawing/2014/main" id="{CFF46844-1FB4-D4B5-8024-C7275857893A}"/>
              </a:ext>
            </a:extLst>
          </p:cNvPr>
          <p:cNvSpPr txBox="1"/>
          <p:nvPr/>
        </p:nvSpPr>
        <p:spPr>
          <a:xfrm>
            <a:off x="7855427" y="3433156"/>
            <a:ext cx="3857106" cy="2862322"/>
          </a:xfrm>
          <a:prstGeom prst="rect">
            <a:avLst/>
          </a:prstGeom>
          <a:noFill/>
        </p:spPr>
        <p:txBody>
          <a:bodyPr wrap="square">
            <a:spAutoFit/>
          </a:bodyPr>
          <a:lstStyle>
            <a:defPPr>
              <a:defRPr lang="en-US"/>
            </a:defPPr>
            <a:lvl1pPr marL="285750" indent="-285750">
              <a:buFont typeface="Arial" panose="020B0604020202020204" pitchFamily="34" charset="0"/>
              <a:buChar char="•"/>
              <a:defRPr sz="1600">
                <a:latin typeface="Montserrat" panose="00000500000000000000" pitchFamily="2" charset="0"/>
              </a:defRPr>
            </a:lvl1pPr>
          </a:lstStyle>
          <a:p>
            <a:pPr marL="0" indent="0">
              <a:buNone/>
            </a:pPr>
            <a:r>
              <a:rPr lang="es-MX" b="1"/>
              <a:t>Responder por los resultados de la gestión:</a:t>
            </a:r>
          </a:p>
          <a:p>
            <a:r>
              <a:rPr lang="es-MX"/>
              <a:t>Definir mecanismos de corrección o mejora.</a:t>
            </a:r>
          </a:p>
          <a:p>
            <a:r>
              <a:rPr lang="es-MX"/>
              <a:t>Atender los compromisos y evaluaciones identificadas.</a:t>
            </a:r>
          </a:p>
          <a:p>
            <a:r>
              <a:rPr lang="es-MX"/>
              <a:t>Imponer sanciones si la gestión no es satisfactoria.</a:t>
            </a:r>
          </a:p>
          <a:p>
            <a:r>
              <a:rPr lang="es-MX"/>
              <a:t>Facilitar la petición de información sobre la Rendición de Cuentas.</a:t>
            </a:r>
          </a:p>
        </p:txBody>
      </p:sp>
      <p:sp>
        <p:nvSpPr>
          <p:cNvPr id="23" name="Elipse 22">
            <a:extLst>
              <a:ext uri="{FF2B5EF4-FFF2-40B4-BE49-F238E27FC236}">
                <a16:creationId xmlns:a16="http://schemas.microsoft.com/office/drawing/2014/main" id="{DCC0680A-DDF1-B875-7F2B-66A46B05E74A}"/>
              </a:ext>
              <a:ext uri="{C183D7F6-B498-43B3-948B-1728B52AA6E4}">
                <adec:decorative xmlns:adec="http://schemas.microsoft.com/office/drawing/2017/decorative" val="1"/>
              </a:ext>
            </a:extLst>
          </p:cNvPr>
          <p:cNvSpPr/>
          <p:nvPr/>
        </p:nvSpPr>
        <p:spPr>
          <a:xfrm>
            <a:off x="1402180" y="2353980"/>
            <a:ext cx="914400" cy="914400"/>
          </a:xfrm>
          <a:prstGeom prst="ellipse">
            <a:avLst/>
          </a:prstGeom>
          <a:solidFill>
            <a:srgbClr val="00B6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Elipse 23">
            <a:extLst>
              <a:ext uri="{FF2B5EF4-FFF2-40B4-BE49-F238E27FC236}">
                <a16:creationId xmlns:a16="http://schemas.microsoft.com/office/drawing/2014/main" id="{02EAC94D-D355-A8E9-DD25-66BF003E373C}"/>
              </a:ext>
              <a:ext uri="{C183D7F6-B498-43B3-948B-1728B52AA6E4}">
                <adec:decorative xmlns:adec="http://schemas.microsoft.com/office/drawing/2017/decorative" val="1"/>
              </a:ext>
            </a:extLst>
          </p:cNvPr>
          <p:cNvSpPr/>
          <p:nvPr/>
        </p:nvSpPr>
        <p:spPr>
          <a:xfrm>
            <a:off x="5101154" y="2353980"/>
            <a:ext cx="914400" cy="914400"/>
          </a:xfrm>
          <a:prstGeom prst="ellipse">
            <a:avLst/>
          </a:prstGeom>
          <a:solidFill>
            <a:srgbClr val="00B6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Elipse 24">
            <a:extLst>
              <a:ext uri="{FF2B5EF4-FFF2-40B4-BE49-F238E27FC236}">
                <a16:creationId xmlns:a16="http://schemas.microsoft.com/office/drawing/2014/main" id="{3E0BA34F-8308-732B-0BC2-7C259C835159}"/>
              </a:ext>
              <a:ext uri="{C183D7F6-B498-43B3-948B-1728B52AA6E4}">
                <adec:decorative xmlns:adec="http://schemas.microsoft.com/office/drawing/2017/decorative" val="1"/>
              </a:ext>
            </a:extLst>
          </p:cNvPr>
          <p:cNvSpPr/>
          <p:nvPr/>
        </p:nvSpPr>
        <p:spPr>
          <a:xfrm>
            <a:off x="9326780" y="2353980"/>
            <a:ext cx="914400" cy="914400"/>
          </a:xfrm>
          <a:prstGeom prst="ellipse">
            <a:avLst/>
          </a:prstGeom>
          <a:solidFill>
            <a:srgbClr val="00B6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41" name="Grupo 40">
            <a:extLst>
              <a:ext uri="{FF2B5EF4-FFF2-40B4-BE49-F238E27FC236}">
                <a16:creationId xmlns:a16="http://schemas.microsoft.com/office/drawing/2014/main" id="{636528DA-CD6B-F236-0BD6-F324713570C6}"/>
              </a:ext>
              <a:ext uri="{C183D7F6-B498-43B3-948B-1728B52AA6E4}">
                <adec:decorative xmlns:adec="http://schemas.microsoft.com/office/drawing/2017/decorative" val="1"/>
              </a:ext>
            </a:extLst>
          </p:cNvPr>
          <p:cNvGrpSpPr/>
          <p:nvPr/>
        </p:nvGrpSpPr>
        <p:grpSpPr>
          <a:xfrm>
            <a:off x="1030163" y="2139258"/>
            <a:ext cx="1380622" cy="1204847"/>
            <a:chOff x="1058687" y="2339013"/>
            <a:chExt cx="1047802" cy="914400"/>
          </a:xfrm>
        </p:grpSpPr>
        <p:pic>
          <p:nvPicPr>
            <p:cNvPr id="31" name="Gráfico 30" descr="Información con relleno sólido">
              <a:extLst>
                <a:ext uri="{FF2B5EF4-FFF2-40B4-BE49-F238E27FC236}">
                  <a16:creationId xmlns:a16="http://schemas.microsoft.com/office/drawing/2014/main" id="{ADD9964F-8D04-4168-5E22-793071B1D5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56805" y="2494491"/>
              <a:ext cx="449684" cy="449684"/>
            </a:xfrm>
            <a:prstGeom prst="rect">
              <a:avLst/>
            </a:prstGeom>
          </p:spPr>
        </p:pic>
        <p:pic>
          <p:nvPicPr>
            <p:cNvPr id="33" name="Gráfico 32" descr="Periódico contorno">
              <a:extLst>
                <a:ext uri="{FF2B5EF4-FFF2-40B4-BE49-F238E27FC236}">
                  <a16:creationId xmlns:a16="http://schemas.microsoft.com/office/drawing/2014/main" id="{B6CB0DF8-4C11-ED5F-2B15-A3C123B029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8687" y="2339013"/>
              <a:ext cx="914400" cy="914400"/>
            </a:xfrm>
            <a:prstGeom prst="rect">
              <a:avLst/>
            </a:prstGeom>
          </p:spPr>
        </p:pic>
      </p:grpSp>
      <p:grpSp>
        <p:nvGrpSpPr>
          <p:cNvPr id="40" name="Grupo 39">
            <a:extLst>
              <a:ext uri="{FF2B5EF4-FFF2-40B4-BE49-F238E27FC236}">
                <a16:creationId xmlns:a16="http://schemas.microsoft.com/office/drawing/2014/main" id="{13887507-C867-FEE1-0488-9B856D4C8DD0}"/>
              </a:ext>
              <a:ext uri="{C183D7F6-B498-43B3-948B-1728B52AA6E4}">
                <adec:decorative xmlns:adec="http://schemas.microsoft.com/office/drawing/2017/decorative" val="1"/>
              </a:ext>
            </a:extLst>
          </p:cNvPr>
          <p:cNvGrpSpPr/>
          <p:nvPr/>
        </p:nvGrpSpPr>
        <p:grpSpPr>
          <a:xfrm>
            <a:off x="4759262" y="2192052"/>
            <a:ext cx="1471312" cy="1152053"/>
            <a:chOff x="3954954" y="2143618"/>
            <a:chExt cx="1361220" cy="1065850"/>
          </a:xfrm>
        </p:grpSpPr>
        <p:pic>
          <p:nvPicPr>
            <p:cNvPr id="35" name="Gráfico 34" descr="Burbuja de chat contorno">
              <a:extLst>
                <a:ext uri="{FF2B5EF4-FFF2-40B4-BE49-F238E27FC236}">
                  <a16:creationId xmlns:a16="http://schemas.microsoft.com/office/drawing/2014/main" id="{B7615832-BE57-E9C7-2AC1-6D1372C690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54954" y="2143618"/>
              <a:ext cx="914400" cy="914400"/>
            </a:xfrm>
            <a:prstGeom prst="rect">
              <a:avLst/>
            </a:prstGeom>
          </p:spPr>
        </p:pic>
        <p:pic>
          <p:nvPicPr>
            <p:cNvPr id="39" name="Gráfico 38" descr="Subtítulos con relleno sólido">
              <a:extLst>
                <a:ext uri="{FF2B5EF4-FFF2-40B4-BE49-F238E27FC236}">
                  <a16:creationId xmlns:a16="http://schemas.microsoft.com/office/drawing/2014/main" id="{96CFECFD-DBDC-0BBE-55B8-3354AAF444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36961" y="2295068"/>
              <a:ext cx="779213" cy="914400"/>
            </a:xfrm>
            <a:prstGeom prst="rect">
              <a:avLst/>
            </a:prstGeom>
          </p:spPr>
        </p:pic>
      </p:grpSp>
      <p:grpSp>
        <p:nvGrpSpPr>
          <p:cNvPr id="48" name="Grupo 47">
            <a:extLst>
              <a:ext uri="{FF2B5EF4-FFF2-40B4-BE49-F238E27FC236}">
                <a16:creationId xmlns:a16="http://schemas.microsoft.com/office/drawing/2014/main" id="{A257590E-6DA9-984D-016E-298FACD31D6F}"/>
              </a:ext>
              <a:ext uri="{C183D7F6-B498-43B3-948B-1728B52AA6E4}">
                <adec:decorative xmlns:adec="http://schemas.microsoft.com/office/drawing/2017/decorative" val="1"/>
              </a:ext>
            </a:extLst>
          </p:cNvPr>
          <p:cNvGrpSpPr/>
          <p:nvPr/>
        </p:nvGrpSpPr>
        <p:grpSpPr>
          <a:xfrm>
            <a:off x="9150335" y="2174215"/>
            <a:ext cx="1510869" cy="1250629"/>
            <a:chOff x="7503928" y="2121473"/>
            <a:chExt cx="1510869" cy="1250629"/>
          </a:xfrm>
        </p:grpSpPr>
        <p:pic>
          <p:nvPicPr>
            <p:cNvPr id="43" name="Gráfico 42" descr="Portapapeles mezclado contorno">
              <a:extLst>
                <a:ext uri="{FF2B5EF4-FFF2-40B4-BE49-F238E27FC236}">
                  <a16:creationId xmlns:a16="http://schemas.microsoft.com/office/drawing/2014/main" id="{1F57808B-9911-6671-111B-503F46BE91E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03928" y="2121473"/>
              <a:ext cx="914400" cy="914400"/>
            </a:xfrm>
            <a:prstGeom prst="rect">
              <a:avLst/>
            </a:prstGeom>
          </p:spPr>
        </p:pic>
        <p:pic>
          <p:nvPicPr>
            <p:cNvPr id="47" name="Gráfico 46" descr="Investigación con relleno sólido">
              <a:extLst>
                <a:ext uri="{FF2B5EF4-FFF2-40B4-BE49-F238E27FC236}">
                  <a16:creationId xmlns:a16="http://schemas.microsoft.com/office/drawing/2014/main" id="{2964A394-0626-C282-8CB7-35CB7E72B15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100397" y="2457702"/>
              <a:ext cx="914400" cy="914400"/>
            </a:xfrm>
            <a:prstGeom prst="rect">
              <a:avLst/>
            </a:prstGeom>
          </p:spPr>
        </p:pic>
      </p:grpSp>
      <p:sp>
        <p:nvSpPr>
          <p:cNvPr id="4" name="Título 3">
            <a:extLst>
              <a:ext uri="{FF2B5EF4-FFF2-40B4-BE49-F238E27FC236}">
                <a16:creationId xmlns:a16="http://schemas.microsoft.com/office/drawing/2014/main" id="{6549C6A0-B101-B9A0-F7E3-EFA3B0D73A7E}"/>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3628150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5E1FE8B-BB6B-21DB-43B9-998E671A6C01}"/>
              </a:ext>
              <a:ext uri="{C183D7F6-B498-43B3-948B-1728B52AA6E4}">
                <adec:decorative xmlns:adec="http://schemas.microsoft.com/office/drawing/2017/decorative" val="1"/>
              </a:ext>
            </a:extLst>
          </p:cNvPr>
          <p:cNvSpPr/>
          <p:nvPr/>
        </p:nvSpPr>
        <p:spPr>
          <a:xfrm>
            <a:off x="304109" y="432752"/>
            <a:ext cx="9771873" cy="626676"/>
          </a:xfrm>
          <a:prstGeom prst="rect">
            <a:avLst/>
          </a:prstGeom>
          <a:noFill/>
          <a:ln w="9525">
            <a:solidFill>
              <a:srgbClr val="00B6C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CDB65769-56E9-EF74-7B21-E69363E59006}"/>
              </a:ext>
            </a:extLst>
          </p:cNvPr>
          <p:cNvSpPr txBox="1"/>
          <p:nvPr/>
        </p:nvSpPr>
        <p:spPr>
          <a:xfrm>
            <a:off x="479467" y="515257"/>
            <a:ext cx="9596515" cy="461665"/>
          </a:xfrm>
          <a:prstGeom prst="rect">
            <a:avLst/>
          </a:prstGeom>
          <a:noFill/>
        </p:spPr>
        <p:txBody>
          <a:bodyPr wrap="square">
            <a:spAutoFit/>
          </a:bodyPr>
          <a:lstStyle/>
          <a:p>
            <a:r>
              <a:rPr lang="es-MX" sz="2400" b="1">
                <a:solidFill>
                  <a:srgbClr val="00B6CA"/>
                </a:solidFill>
                <a:latin typeface="Montserrat" pitchFamily="2" charset="77"/>
              </a:rPr>
              <a:t>3.3. Desarrollo de la Estrategia </a:t>
            </a:r>
            <a:r>
              <a:rPr lang="es-MX" sz="2400">
                <a:solidFill>
                  <a:srgbClr val="00B6CA"/>
                </a:solidFill>
                <a:latin typeface="Montserrat" pitchFamily="2" charset="77"/>
              </a:rPr>
              <a:t>de Rendición de Cuentas</a:t>
            </a:r>
            <a:endParaRPr lang="es-CO" sz="2400">
              <a:solidFill>
                <a:srgbClr val="00B6CA"/>
              </a:solidFill>
              <a:latin typeface="Montserrat Light" panose="00000400000000000000" pitchFamily="2" charset="0"/>
            </a:endParaRPr>
          </a:p>
        </p:txBody>
      </p:sp>
      <p:sp>
        <p:nvSpPr>
          <p:cNvPr id="7" name="CuadroTexto 6">
            <a:extLst>
              <a:ext uri="{FF2B5EF4-FFF2-40B4-BE49-F238E27FC236}">
                <a16:creationId xmlns:a16="http://schemas.microsoft.com/office/drawing/2014/main" id="{74B11A32-76C4-68FD-6138-7C071E3D7C0F}"/>
              </a:ext>
            </a:extLst>
          </p:cNvPr>
          <p:cNvSpPr txBox="1"/>
          <p:nvPr/>
        </p:nvSpPr>
        <p:spPr>
          <a:xfrm>
            <a:off x="479467" y="1303451"/>
            <a:ext cx="10925595" cy="584775"/>
          </a:xfrm>
          <a:prstGeom prst="rect">
            <a:avLst/>
          </a:prstGeom>
          <a:noFill/>
        </p:spPr>
        <p:txBody>
          <a:bodyPr wrap="square">
            <a:spAutoFit/>
          </a:bodyPr>
          <a:lstStyle/>
          <a:p>
            <a:r>
              <a:rPr lang="es-MX" sz="1600">
                <a:latin typeface="Montserrat" panose="00000500000000000000" pitchFamily="2" charset="0"/>
              </a:rPr>
              <a:t>La Rendición de Cuentas, como proceso transversal y permanente, se fundamenta en cuatro elementos o dimensiones:</a:t>
            </a:r>
            <a:endParaRPr lang="es-CO" sz="1600">
              <a:latin typeface="Montserrat" panose="00000500000000000000" pitchFamily="2" charset="0"/>
            </a:endParaRPr>
          </a:p>
        </p:txBody>
      </p:sp>
      <p:sp>
        <p:nvSpPr>
          <p:cNvPr id="4" name="Rectángulo 3">
            <a:extLst>
              <a:ext uri="{FF2B5EF4-FFF2-40B4-BE49-F238E27FC236}">
                <a16:creationId xmlns:a16="http://schemas.microsoft.com/office/drawing/2014/main" id="{A9B2E049-B2D1-2814-5F94-CEE55797143E}"/>
              </a:ext>
              <a:ext uri="{C183D7F6-B498-43B3-948B-1728B52AA6E4}">
                <adec:decorative xmlns:adec="http://schemas.microsoft.com/office/drawing/2017/decorative" val="1"/>
              </a:ext>
            </a:extLst>
          </p:cNvPr>
          <p:cNvSpPr/>
          <p:nvPr/>
        </p:nvSpPr>
        <p:spPr>
          <a:xfrm>
            <a:off x="1379913" y="2321229"/>
            <a:ext cx="4322039" cy="1761062"/>
          </a:xfrm>
          <a:prstGeom prst="rect">
            <a:avLst/>
          </a:prstGeom>
          <a:solidFill>
            <a:srgbClr val="00B6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ángulo 5">
            <a:extLst>
              <a:ext uri="{FF2B5EF4-FFF2-40B4-BE49-F238E27FC236}">
                <a16:creationId xmlns:a16="http://schemas.microsoft.com/office/drawing/2014/main" id="{6E6CD910-A9C5-F793-A07F-683B3AC81B17}"/>
              </a:ext>
              <a:ext uri="{C183D7F6-B498-43B3-948B-1728B52AA6E4}">
                <adec:decorative xmlns:adec="http://schemas.microsoft.com/office/drawing/2017/decorative" val="1"/>
              </a:ext>
            </a:extLst>
          </p:cNvPr>
          <p:cNvSpPr/>
          <p:nvPr/>
        </p:nvSpPr>
        <p:spPr>
          <a:xfrm>
            <a:off x="5968491" y="2321229"/>
            <a:ext cx="4421038" cy="1761062"/>
          </a:xfrm>
          <a:prstGeom prst="rect">
            <a:avLst/>
          </a:prstGeom>
          <a:solidFill>
            <a:srgbClr val="00B6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8AD0A171-DE7D-66F1-5301-A223460E1F1E}"/>
              </a:ext>
              <a:ext uri="{C183D7F6-B498-43B3-948B-1728B52AA6E4}">
                <adec:decorative xmlns:adec="http://schemas.microsoft.com/office/drawing/2017/decorative" val="1"/>
              </a:ext>
            </a:extLst>
          </p:cNvPr>
          <p:cNvSpPr/>
          <p:nvPr/>
        </p:nvSpPr>
        <p:spPr>
          <a:xfrm>
            <a:off x="1379912" y="4300964"/>
            <a:ext cx="4322039" cy="2124284"/>
          </a:xfrm>
          <a:prstGeom prst="rect">
            <a:avLst/>
          </a:prstGeom>
          <a:solidFill>
            <a:srgbClr val="00B6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a16="http://schemas.microsoft.com/office/drawing/2014/main" id="{3765A1ED-9B00-5371-3877-6E75EBC147E6}"/>
              </a:ext>
              <a:ext uri="{C183D7F6-B498-43B3-948B-1728B52AA6E4}">
                <adec:decorative xmlns:adec="http://schemas.microsoft.com/office/drawing/2017/decorative" val="1"/>
              </a:ext>
            </a:extLst>
          </p:cNvPr>
          <p:cNvSpPr/>
          <p:nvPr/>
        </p:nvSpPr>
        <p:spPr>
          <a:xfrm>
            <a:off x="5968488" y="4300963"/>
            <a:ext cx="4421041" cy="2124285"/>
          </a:xfrm>
          <a:prstGeom prst="rect">
            <a:avLst/>
          </a:prstGeom>
          <a:solidFill>
            <a:srgbClr val="00B6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2" name="Gráfico 11" descr="Insignia 4 con relleno sólido">
            <a:extLst>
              <a:ext uri="{FF2B5EF4-FFF2-40B4-BE49-F238E27FC236}">
                <a16:creationId xmlns:a16="http://schemas.microsoft.com/office/drawing/2014/main" id="{CC1462A7-23A0-5AB0-162B-D5B514617A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93198" y="4049988"/>
            <a:ext cx="914400" cy="914400"/>
          </a:xfrm>
          <a:prstGeom prst="rect">
            <a:avLst/>
          </a:prstGeom>
        </p:spPr>
      </p:pic>
      <p:pic>
        <p:nvPicPr>
          <p:cNvPr id="14" name="Gráfico 13" descr="Insignia con relleno sólido">
            <a:extLst>
              <a:ext uri="{FF2B5EF4-FFF2-40B4-BE49-F238E27FC236}">
                <a16:creationId xmlns:a16="http://schemas.microsoft.com/office/drawing/2014/main" id="{2C07F6C9-D529-3F7F-122C-FF3A56A2B8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93198" y="2077206"/>
            <a:ext cx="914400" cy="914400"/>
          </a:xfrm>
          <a:prstGeom prst="rect">
            <a:avLst/>
          </a:prstGeom>
        </p:spPr>
      </p:pic>
      <p:pic>
        <p:nvPicPr>
          <p:cNvPr id="16" name="Gráfico 15" descr="Insignia 3 con relleno sólido">
            <a:extLst>
              <a:ext uri="{FF2B5EF4-FFF2-40B4-BE49-F238E27FC236}">
                <a16:creationId xmlns:a16="http://schemas.microsoft.com/office/drawing/2014/main" id="{68AE747A-0DE3-E6C5-FFE8-43656B1AB6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1258" y="4049988"/>
            <a:ext cx="914400" cy="914400"/>
          </a:xfrm>
          <a:prstGeom prst="rect">
            <a:avLst/>
          </a:prstGeom>
        </p:spPr>
      </p:pic>
      <p:pic>
        <p:nvPicPr>
          <p:cNvPr id="18" name="Gráfico 17" descr="Insignia 1 con relleno sólido">
            <a:extLst>
              <a:ext uri="{FF2B5EF4-FFF2-40B4-BE49-F238E27FC236}">
                <a16:creationId xmlns:a16="http://schemas.microsoft.com/office/drawing/2014/main" id="{088F6CE7-92B8-F0CD-D8C2-99B39CA28E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1258" y="2077206"/>
            <a:ext cx="914400" cy="914400"/>
          </a:xfrm>
          <a:prstGeom prst="rect">
            <a:avLst/>
          </a:prstGeom>
        </p:spPr>
      </p:pic>
      <p:sp>
        <p:nvSpPr>
          <p:cNvPr id="26" name="CuadroTexto 25">
            <a:extLst>
              <a:ext uri="{FF2B5EF4-FFF2-40B4-BE49-F238E27FC236}">
                <a16:creationId xmlns:a16="http://schemas.microsoft.com/office/drawing/2014/main" id="{C67B480B-643E-F846-631D-3383F14D3385}"/>
              </a:ext>
            </a:extLst>
          </p:cNvPr>
          <p:cNvSpPr txBox="1"/>
          <p:nvPr/>
        </p:nvSpPr>
        <p:spPr>
          <a:xfrm>
            <a:off x="1940726" y="2472700"/>
            <a:ext cx="3612175" cy="1415772"/>
          </a:xfrm>
          <a:prstGeom prst="rect">
            <a:avLst/>
          </a:prstGeom>
          <a:noFill/>
        </p:spPr>
        <p:txBody>
          <a:bodyPr wrap="square">
            <a:spAutoFit/>
          </a:bodyPr>
          <a:lstStyle/>
          <a:p>
            <a:r>
              <a:rPr lang="es-CO" sz="1600" b="1">
                <a:solidFill>
                  <a:schemeClr val="bg1"/>
                </a:solidFill>
                <a:latin typeface="Montserrat" panose="00000500000000000000" pitchFamily="2" charset="0"/>
              </a:rPr>
              <a:t>Preparación:</a:t>
            </a:r>
          </a:p>
          <a:p>
            <a:r>
              <a:rPr lang="es-CO" sz="1400">
                <a:solidFill>
                  <a:schemeClr val="bg1"/>
                </a:solidFill>
                <a:latin typeface="Montserrat" panose="00000500000000000000" pitchFamily="2" charset="0"/>
              </a:rPr>
              <a:t>• Definición de responsables.</a:t>
            </a:r>
          </a:p>
          <a:p>
            <a:r>
              <a:rPr lang="es-CO" sz="1400">
                <a:solidFill>
                  <a:schemeClr val="bg1"/>
                </a:solidFill>
                <a:latin typeface="Montserrat" panose="00000500000000000000" pitchFamily="2" charset="0"/>
              </a:rPr>
              <a:t>• Identificación de necesidades de información de los grupos de interés. </a:t>
            </a:r>
          </a:p>
          <a:p>
            <a:r>
              <a:rPr lang="es-CO" sz="1400">
                <a:solidFill>
                  <a:schemeClr val="bg1"/>
                </a:solidFill>
                <a:latin typeface="Montserrat" panose="00000500000000000000" pitchFamily="2" charset="0"/>
              </a:rPr>
              <a:t>• Debilidades y fortalezas de la Rendición de Cuentas.</a:t>
            </a:r>
          </a:p>
        </p:txBody>
      </p:sp>
      <p:sp>
        <p:nvSpPr>
          <p:cNvPr id="27" name="CuadroTexto 26">
            <a:extLst>
              <a:ext uri="{FF2B5EF4-FFF2-40B4-BE49-F238E27FC236}">
                <a16:creationId xmlns:a16="http://schemas.microsoft.com/office/drawing/2014/main" id="{3EE84A1A-2D85-4253-2A44-96EB175B26C8}"/>
              </a:ext>
            </a:extLst>
          </p:cNvPr>
          <p:cNvSpPr txBox="1"/>
          <p:nvPr/>
        </p:nvSpPr>
        <p:spPr>
          <a:xfrm>
            <a:off x="6210326" y="2534406"/>
            <a:ext cx="3798276" cy="1231106"/>
          </a:xfrm>
          <a:prstGeom prst="rect">
            <a:avLst/>
          </a:prstGeom>
          <a:noFill/>
        </p:spPr>
        <p:txBody>
          <a:bodyPr wrap="square">
            <a:spAutoFit/>
          </a:bodyPr>
          <a:lstStyle/>
          <a:p>
            <a:r>
              <a:rPr lang="es-MX" sz="1600" b="1">
                <a:solidFill>
                  <a:schemeClr val="bg1"/>
                </a:solidFill>
                <a:latin typeface="Montserrat" panose="00000500000000000000" pitchFamily="2" charset="0"/>
              </a:rPr>
              <a:t>Producción y divulgación de la </a:t>
            </a:r>
          </a:p>
          <a:p>
            <a:r>
              <a:rPr lang="es-MX" sz="1600" b="1">
                <a:solidFill>
                  <a:schemeClr val="bg1"/>
                </a:solidFill>
                <a:latin typeface="Montserrat" panose="00000500000000000000" pitchFamily="2" charset="0"/>
              </a:rPr>
              <a:t>información relacionada con:</a:t>
            </a:r>
          </a:p>
          <a:p>
            <a:r>
              <a:rPr lang="es-MX" sz="1400">
                <a:solidFill>
                  <a:schemeClr val="bg1"/>
                </a:solidFill>
                <a:latin typeface="Montserrat" panose="00000500000000000000" pitchFamily="2" charset="0"/>
              </a:rPr>
              <a:t>• La gestión pública y sus resultados.</a:t>
            </a:r>
          </a:p>
          <a:p>
            <a:r>
              <a:rPr lang="es-MX" sz="1400">
                <a:solidFill>
                  <a:schemeClr val="bg1"/>
                </a:solidFill>
                <a:latin typeface="Montserrat" panose="00000500000000000000" pitchFamily="2" charset="0"/>
              </a:rPr>
              <a:t>• Avance en la atención y garantía de los derechos de los ciudadanos.</a:t>
            </a:r>
            <a:endParaRPr lang="es-CO" sz="1200">
              <a:solidFill>
                <a:schemeClr val="bg1"/>
              </a:solidFill>
              <a:latin typeface="Montserrat" panose="00000500000000000000" pitchFamily="2" charset="0"/>
            </a:endParaRPr>
          </a:p>
        </p:txBody>
      </p:sp>
      <p:sp>
        <p:nvSpPr>
          <p:cNvPr id="28" name="CuadroTexto 27">
            <a:extLst>
              <a:ext uri="{FF2B5EF4-FFF2-40B4-BE49-F238E27FC236}">
                <a16:creationId xmlns:a16="http://schemas.microsoft.com/office/drawing/2014/main" id="{98647E8D-0DDB-B7F1-0641-2CEBC8F25D34}"/>
              </a:ext>
            </a:extLst>
          </p:cNvPr>
          <p:cNvSpPr txBox="1"/>
          <p:nvPr/>
        </p:nvSpPr>
        <p:spPr>
          <a:xfrm>
            <a:off x="1869337" y="4451418"/>
            <a:ext cx="3754952" cy="1877437"/>
          </a:xfrm>
          <a:prstGeom prst="rect">
            <a:avLst/>
          </a:prstGeom>
          <a:noFill/>
        </p:spPr>
        <p:txBody>
          <a:bodyPr wrap="square">
            <a:spAutoFit/>
          </a:bodyPr>
          <a:lstStyle/>
          <a:p>
            <a:r>
              <a:rPr lang="es-CO" sz="1600" b="1">
                <a:solidFill>
                  <a:schemeClr val="bg1"/>
                </a:solidFill>
                <a:latin typeface="Montserrat" panose="00000500000000000000" pitchFamily="2" charset="0"/>
              </a:rPr>
              <a:t>Formulación de actividades de diálogo:</a:t>
            </a:r>
          </a:p>
          <a:p>
            <a:r>
              <a:rPr lang="es-CO" sz="1400">
                <a:solidFill>
                  <a:schemeClr val="bg1"/>
                </a:solidFill>
                <a:latin typeface="Montserrat" panose="00000500000000000000" pitchFamily="2" charset="0"/>
              </a:rPr>
              <a:t>• Definir cronograma con los responsables, para realizar actividades que involucren </a:t>
            </a:r>
            <a:r>
              <a:rPr lang="es-MX" sz="1400">
                <a:solidFill>
                  <a:schemeClr val="bg1"/>
                </a:solidFill>
                <a:latin typeface="Montserrat" panose="00000500000000000000" pitchFamily="2" charset="0"/>
              </a:rPr>
              <a:t>a la ciudadanía y  diferentes grupos de interés del Instituto en espacios de diálogo y construcción colaborativa </a:t>
            </a:r>
            <a:endParaRPr lang="es-CO" sz="1200">
              <a:solidFill>
                <a:schemeClr val="bg1"/>
              </a:solidFill>
              <a:latin typeface="Montserrat" panose="00000500000000000000" pitchFamily="2" charset="0"/>
            </a:endParaRPr>
          </a:p>
        </p:txBody>
      </p:sp>
      <p:sp>
        <p:nvSpPr>
          <p:cNvPr id="29" name="CuadroTexto 28">
            <a:extLst>
              <a:ext uri="{FF2B5EF4-FFF2-40B4-BE49-F238E27FC236}">
                <a16:creationId xmlns:a16="http://schemas.microsoft.com/office/drawing/2014/main" id="{4A0ABDC3-C96D-5380-B500-CD40C7ECDABF}"/>
              </a:ext>
            </a:extLst>
          </p:cNvPr>
          <p:cNvSpPr txBox="1"/>
          <p:nvPr/>
        </p:nvSpPr>
        <p:spPr>
          <a:xfrm>
            <a:off x="6191377" y="4451418"/>
            <a:ext cx="3884606" cy="1877437"/>
          </a:xfrm>
          <a:prstGeom prst="rect">
            <a:avLst/>
          </a:prstGeom>
          <a:noFill/>
        </p:spPr>
        <p:txBody>
          <a:bodyPr wrap="square">
            <a:spAutoFit/>
          </a:bodyPr>
          <a:lstStyle/>
          <a:p>
            <a:r>
              <a:rPr lang="es-MX" sz="1600" b="1">
                <a:solidFill>
                  <a:schemeClr val="bg1"/>
                </a:solidFill>
                <a:latin typeface="Montserrat" panose="00000500000000000000" pitchFamily="2" charset="0"/>
              </a:rPr>
              <a:t>Definición de actividades de </a:t>
            </a:r>
          </a:p>
          <a:p>
            <a:r>
              <a:rPr lang="es-MX" sz="1600" b="1">
                <a:solidFill>
                  <a:schemeClr val="bg1"/>
                </a:solidFill>
                <a:latin typeface="Montserrat" panose="00000500000000000000" pitchFamily="2" charset="0"/>
              </a:rPr>
              <a:t>responsabilidad:</a:t>
            </a:r>
          </a:p>
          <a:p>
            <a:r>
              <a:rPr lang="es-MX" sz="1400">
                <a:solidFill>
                  <a:schemeClr val="bg1"/>
                </a:solidFill>
                <a:latin typeface="Montserrat" panose="00000500000000000000" pitchFamily="2" charset="0"/>
              </a:rPr>
              <a:t>• Seguimiento a los acuerdos o compromisos asumidos en las actividades de diálogo.</a:t>
            </a:r>
          </a:p>
          <a:p>
            <a:r>
              <a:rPr lang="es-MX" sz="1400">
                <a:solidFill>
                  <a:schemeClr val="bg1"/>
                </a:solidFill>
                <a:latin typeface="Montserrat" panose="00000500000000000000" pitchFamily="2" charset="0"/>
              </a:rPr>
              <a:t>• Seguimiento cuatrimestral de la Oficina de Control Interno en el marco del Plan Anticorrupción y Atención al Ciudadano.</a:t>
            </a:r>
            <a:endParaRPr lang="es-CO" sz="1200">
              <a:solidFill>
                <a:schemeClr val="bg1"/>
              </a:solidFill>
              <a:latin typeface="Montserrat" panose="00000500000000000000" pitchFamily="2" charset="0"/>
            </a:endParaRPr>
          </a:p>
        </p:txBody>
      </p:sp>
      <p:sp>
        <p:nvSpPr>
          <p:cNvPr id="5" name="Título 4">
            <a:extLst>
              <a:ext uri="{FF2B5EF4-FFF2-40B4-BE49-F238E27FC236}">
                <a16:creationId xmlns:a16="http://schemas.microsoft.com/office/drawing/2014/main" id="{EEB20E2F-A86C-D1B4-BB76-4E6AB7E20A64}"/>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1536587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40000"/>
          </a:schemeClr>
        </a:solidFill>
        <a:effectLst/>
      </p:bgPr>
    </p:bg>
    <p:spTree>
      <p:nvGrpSpPr>
        <p:cNvPr id="1" name=""/>
        <p:cNvGrpSpPr/>
        <p:nvPr/>
      </p:nvGrpSpPr>
      <p:grpSpPr>
        <a:xfrm>
          <a:off x="0" y="0"/>
          <a:ext cx="0" cy="0"/>
          <a:chOff x="0" y="0"/>
          <a:chExt cx="0" cy="0"/>
        </a:xfrm>
      </p:grpSpPr>
      <p:pic>
        <p:nvPicPr>
          <p:cNvPr id="2" name="Gráfico 1" descr="Logo Icfes">
            <a:extLst>
              <a:ext uri="{FF2B5EF4-FFF2-40B4-BE49-F238E27FC236}">
                <a16:creationId xmlns:a16="http://schemas.microsoft.com/office/drawing/2014/main" id="{A3286AA6-E0F8-9E78-6110-4C2EFE112D2C}"/>
              </a:ext>
            </a:extLst>
          </p:cNvPr>
          <p:cNvPicPr>
            <a:picLocks noChangeAspect="1"/>
          </p:cNvPicPr>
          <p:nvPr/>
        </p:nvPicPr>
        <p:blipFill rotWithShape="1">
          <a:blip r:embed="rId2">
            <a:alphaModFix amt="60000"/>
            <a:extLst>
              <a:ext uri="{96DAC541-7B7A-43D3-8B79-37D633B846F1}">
                <asvg:svgBlip xmlns:asvg="http://schemas.microsoft.com/office/drawing/2016/SVG/main" r:embed="rId3"/>
              </a:ext>
            </a:extLst>
          </a:blip>
          <a:srcRect l="47551" t="3576" r="-1" b="5386"/>
          <a:stretch/>
        </p:blipFill>
        <p:spPr>
          <a:xfrm>
            <a:off x="0" y="2"/>
            <a:ext cx="4310400" cy="6858000"/>
          </a:xfrm>
          <a:prstGeom prst="rect">
            <a:avLst/>
          </a:prstGeom>
        </p:spPr>
      </p:pic>
      <p:pic>
        <p:nvPicPr>
          <p:cNvPr id="3" name="Gráfico 2" descr="Logo Ministerio de Educación">
            <a:extLst>
              <a:ext uri="{FF2B5EF4-FFF2-40B4-BE49-F238E27FC236}">
                <a16:creationId xmlns:a16="http://schemas.microsoft.com/office/drawing/2014/main" id="{9796A785-83D3-579E-5EDF-6DAFE4A71C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31007" y="354818"/>
            <a:ext cx="1474028" cy="441836"/>
          </a:xfrm>
          <a:prstGeom prst="rect">
            <a:avLst/>
          </a:prstGeom>
        </p:spPr>
      </p:pic>
      <p:cxnSp>
        <p:nvCxnSpPr>
          <p:cNvPr id="5" name="Conector recto 4">
            <a:extLst>
              <a:ext uri="{FF2B5EF4-FFF2-40B4-BE49-F238E27FC236}">
                <a16:creationId xmlns:a16="http://schemas.microsoft.com/office/drawing/2014/main" id="{E3E8CB6E-D25C-5865-0D32-E4BC942B5454}"/>
              </a:ext>
              <a:ext uri="{C183D7F6-B498-43B3-948B-1728B52AA6E4}">
                <adec:decorative xmlns:adec="http://schemas.microsoft.com/office/drawing/2017/decorative" val="1"/>
              </a:ext>
            </a:extLst>
          </p:cNvPr>
          <p:cNvCxnSpPr>
            <a:cxnSpLocks/>
          </p:cNvCxnSpPr>
          <p:nvPr/>
        </p:nvCxnSpPr>
        <p:spPr>
          <a:xfrm>
            <a:off x="5336100" y="2370460"/>
            <a:ext cx="0" cy="196444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E27ACC0D-F3F6-B8C9-9939-5D8027CCEA23}"/>
              </a:ext>
            </a:extLst>
          </p:cNvPr>
          <p:cNvSpPr txBox="1"/>
          <p:nvPr/>
        </p:nvSpPr>
        <p:spPr>
          <a:xfrm>
            <a:off x="5848822" y="2391533"/>
            <a:ext cx="5756217" cy="874496"/>
          </a:xfrm>
          <a:prstGeom prst="rect">
            <a:avLst/>
          </a:prstGeom>
          <a:noFill/>
        </p:spPr>
        <p:txBody>
          <a:bodyPr wrap="square" lIns="0" tIns="0" rIns="0" bIns="0">
            <a:noAutofit/>
          </a:bodyPr>
          <a:lstStyle/>
          <a:p>
            <a:pPr>
              <a:lnSpc>
                <a:spcPts val="4500"/>
              </a:lnSpc>
            </a:pPr>
            <a:r>
              <a:rPr lang="es-ES" sz="4800" b="1">
                <a:solidFill>
                  <a:srgbClr val="71C9D3"/>
                </a:solidFill>
                <a:latin typeface="Montserrat" panose="00000500000000000000" pitchFamily="2" charset="0"/>
                <a:cs typeface="Mongolian Baiti" panose="03000500000000000000" pitchFamily="66" charset="0"/>
              </a:rPr>
              <a:t>Informe</a:t>
            </a:r>
          </a:p>
        </p:txBody>
      </p:sp>
      <p:sp>
        <p:nvSpPr>
          <p:cNvPr id="7" name="CuadroTexto 6">
            <a:extLst>
              <a:ext uri="{FF2B5EF4-FFF2-40B4-BE49-F238E27FC236}">
                <a16:creationId xmlns:a16="http://schemas.microsoft.com/office/drawing/2014/main" id="{DA16E8D3-B19E-51EE-3EF7-DC01F3F1C57B}"/>
              </a:ext>
            </a:extLst>
          </p:cNvPr>
          <p:cNvSpPr txBox="1"/>
          <p:nvPr/>
        </p:nvSpPr>
        <p:spPr>
          <a:xfrm>
            <a:off x="5607595" y="5746458"/>
            <a:ext cx="5997440" cy="260498"/>
          </a:xfrm>
          <a:prstGeom prst="rect">
            <a:avLst/>
          </a:prstGeom>
          <a:noFill/>
        </p:spPr>
        <p:txBody>
          <a:bodyPr wrap="square" lIns="0" tIns="0" rIns="0" bIns="0">
            <a:noAutofit/>
          </a:bodyPr>
          <a:lstStyle/>
          <a:p>
            <a:pPr algn="r"/>
            <a:r>
              <a:rPr lang="es-ES" sz="1401" b="1" i="1">
                <a:solidFill>
                  <a:srgbClr val="B43637"/>
                </a:solidFill>
                <a:latin typeface="Montserrat" panose="00000500000000000000" pitchFamily="2" charset="0"/>
                <a:cs typeface="Mongolian Baiti" panose="03000500000000000000" pitchFamily="66" charset="0"/>
              </a:rPr>
              <a:t>Oficina Asesora de Comunicaciones y Mercadeo - OACM</a:t>
            </a:r>
          </a:p>
          <a:p>
            <a:pPr algn="r"/>
            <a:endParaRPr lang="es-ES" sz="1401" b="1" i="1">
              <a:solidFill>
                <a:srgbClr val="B43637"/>
              </a:solidFill>
              <a:latin typeface="Montserrat" panose="00000500000000000000" pitchFamily="2" charset="0"/>
              <a:cs typeface="Mongolian Baiti" panose="03000500000000000000" pitchFamily="66" charset="0"/>
            </a:endParaRPr>
          </a:p>
        </p:txBody>
      </p:sp>
      <p:sp>
        <p:nvSpPr>
          <p:cNvPr id="8" name="CuadroTexto 7">
            <a:extLst>
              <a:ext uri="{FF2B5EF4-FFF2-40B4-BE49-F238E27FC236}">
                <a16:creationId xmlns:a16="http://schemas.microsoft.com/office/drawing/2014/main" id="{6F4106DE-CB21-0935-893A-2F2946B3A824}"/>
              </a:ext>
            </a:extLst>
          </p:cNvPr>
          <p:cNvSpPr txBox="1"/>
          <p:nvPr/>
        </p:nvSpPr>
        <p:spPr>
          <a:xfrm>
            <a:off x="8255999" y="6006956"/>
            <a:ext cx="3349033" cy="260500"/>
          </a:xfrm>
          <a:prstGeom prst="rect">
            <a:avLst/>
          </a:prstGeom>
          <a:noFill/>
        </p:spPr>
        <p:txBody>
          <a:bodyPr wrap="square" lIns="0" tIns="0" rIns="0" bIns="0">
            <a:noAutofit/>
          </a:bodyPr>
          <a:lstStyle/>
          <a:p>
            <a:pPr algn="r"/>
            <a:r>
              <a:rPr lang="es-ES" sz="1200" i="1">
                <a:solidFill>
                  <a:schemeClr val="bg2">
                    <a:lumMod val="50000"/>
                  </a:schemeClr>
                </a:solidFill>
                <a:latin typeface="Montserrat" panose="00000500000000000000" pitchFamily="2" charset="0"/>
                <a:cs typeface="Mongolian Baiti" panose="03000500000000000000" pitchFamily="66" charset="0"/>
              </a:rPr>
              <a:t>Bogotá D. C., diciembre de 2023</a:t>
            </a:r>
          </a:p>
        </p:txBody>
      </p:sp>
      <p:pic>
        <p:nvPicPr>
          <p:cNvPr id="4" name="Imagen 3" descr="Logo Icfes">
            <a:extLst>
              <a:ext uri="{FF2B5EF4-FFF2-40B4-BE49-F238E27FC236}">
                <a16:creationId xmlns:a16="http://schemas.microsoft.com/office/drawing/2014/main" id="{20B5E7D0-190F-7F94-49B6-3ED3FFD1B578}"/>
              </a:ext>
            </a:extLst>
          </p:cNvPr>
          <p:cNvPicPr>
            <a:picLocks noChangeAspect="1"/>
          </p:cNvPicPr>
          <p:nvPr/>
        </p:nvPicPr>
        <p:blipFill>
          <a:blip r:embed="rId6"/>
          <a:stretch>
            <a:fillRect/>
          </a:stretch>
        </p:blipFill>
        <p:spPr>
          <a:xfrm>
            <a:off x="1716086" y="2061108"/>
            <a:ext cx="3819440" cy="2307044"/>
          </a:xfrm>
          <a:prstGeom prst="rect">
            <a:avLst/>
          </a:prstGeom>
        </p:spPr>
      </p:pic>
      <p:pic>
        <p:nvPicPr>
          <p:cNvPr id="9" name="Imagen 8" descr="Logo Gobierno ">
            <a:extLst>
              <a:ext uri="{FF2B5EF4-FFF2-40B4-BE49-F238E27FC236}">
                <a16:creationId xmlns:a16="http://schemas.microsoft.com/office/drawing/2014/main" id="{0AEBF047-3F01-ECBD-F09E-CC63C42836D2}"/>
              </a:ext>
            </a:extLst>
          </p:cNvPr>
          <p:cNvPicPr>
            <a:picLocks noChangeAspect="1"/>
          </p:cNvPicPr>
          <p:nvPr/>
        </p:nvPicPr>
        <p:blipFill>
          <a:blip r:embed="rId7"/>
          <a:stretch>
            <a:fillRect/>
          </a:stretch>
        </p:blipFill>
        <p:spPr>
          <a:xfrm>
            <a:off x="412948" y="354815"/>
            <a:ext cx="1357980" cy="472715"/>
          </a:xfrm>
          <a:prstGeom prst="rect">
            <a:avLst/>
          </a:prstGeom>
        </p:spPr>
      </p:pic>
      <p:pic>
        <p:nvPicPr>
          <p:cNvPr id="15" name="Imagen 14" descr="Imagen que contiene botella, firmar, parada, estacionado&#10;&#10;Descripción generada automáticamente">
            <a:extLst>
              <a:ext uri="{FF2B5EF4-FFF2-40B4-BE49-F238E27FC236}">
                <a16:creationId xmlns:a16="http://schemas.microsoft.com/office/drawing/2014/main" id="{F0D4637E-8268-AA42-881D-B34D0F049680}"/>
              </a:ext>
            </a:extLst>
          </p:cNvPr>
          <p:cNvPicPr>
            <a:picLocks noChangeAspect="1"/>
          </p:cNvPicPr>
          <p:nvPr/>
        </p:nvPicPr>
        <p:blipFill>
          <a:blip r:embed="rId8"/>
          <a:stretch>
            <a:fillRect/>
          </a:stretch>
        </p:blipFill>
        <p:spPr>
          <a:xfrm>
            <a:off x="5882072" y="2853145"/>
            <a:ext cx="3843333" cy="1515007"/>
          </a:xfrm>
          <a:prstGeom prst="rect">
            <a:avLst/>
          </a:prstGeom>
        </p:spPr>
      </p:pic>
      <p:sp>
        <p:nvSpPr>
          <p:cNvPr id="10" name="Título 9">
            <a:extLst>
              <a:ext uri="{FF2B5EF4-FFF2-40B4-BE49-F238E27FC236}">
                <a16:creationId xmlns:a16="http://schemas.microsoft.com/office/drawing/2014/main" id="{66EC19F9-2F2A-26ED-C2AE-967AD72ABBFB}"/>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786865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5E1FE8B-BB6B-21DB-43B9-998E671A6C01}"/>
              </a:ext>
              <a:ext uri="{C183D7F6-B498-43B3-948B-1728B52AA6E4}">
                <adec:decorative xmlns:adec="http://schemas.microsoft.com/office/drawing/2017/decorative" val="1"/>
              </a:ext>
            </a:extLst>
          </p:cNvPr>
          <p:cNvSpPr/>
          <p:nvPr/>
        </p:nvSpPr>
        <p:spPr>
          <a:xfrm>
            <a:off x="304109" y="432752"/>
            <a:ext cx="9771873" cy="626676"/>
          </a:xfrm>
          <a:prstGeom prst="rect">
            <a:avLst/>
          </a:prstGeom>
          <a:noFill/>
          <a:ln w="9525">
            <a:solidFill>
              <a:srgbClr val="00B6C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CDB65769-56E9-EF74-7B21-E69363E59006}"/>
              </a:ext>
            </a:extLst>
          </p:cNvPr>
          <p:cNvSpPr txBox="1"/>
          <p:nvPr/>
        </p:nvSpPr>
        <p:spPr>
          <a:xfrm>
            <a:off x="479467" y="515257"/>
            <a:ext cx="9596515" cy="461665"/>
          </a:xfrm>
          <a:prstGeom prst="rect">
            <a:avLst/>
          </a:prstGeom>
          <a:noFill/>
        </p:spPr>
        <p:txBody>
          <a:bodyPr wrap="square">
            <a:spAutoFit/>
          </a:bodyPr>
          <a:lstStyle/>
          <a:p>
            <a:r>
              <a:rPr lang="es-MX" sz="2400" b="1">
                <a:solidFill>
                  <a:srgbClr val="00B6CA"/>
                </a:solidFill>
                <a:latin typeface="Montserrat" pitchFamily="2" charset="77"/>
              </a:rPr>
              <a:t>3.3. Desarrollo de la Estrategia </a:t>
            </a:r>
            <a:r>
              <a:rPr lang="es-MX" sz="2400">
                <a:solidFill>
                  <a:srgbClr val="00B6CA"/>
                </a:solidFill>
                <a:latin typeface="Montserrat" pitchFamily="2" charset="77"/>
              </a:rPr>
              <a:t>de Rendición de Cuentas</a:t>
            </a:r>
            <a:endParaRPr lang="es-CO" sz="2400">
              <a:solidFill>
                <a:srgbClr val="00B6CA"/>
              </a:solidFill>
              <a:latin typeface="Montserrat Light" panose="00000400000000000000" pitchFamily="2" charset="0"/>
            </a:endParaRPr>
          </a:p>
        </p:txBody>
      </p:sp>
      <p:sp>
        <p:nvSpPr>
          <p:cNvPr id="7" name="CuadroTexto 6">
            <a:extLst>
              <a:ext uri="{FF2B5EF4-FFF2-40B4-BE49-F238E27FC236}">
                <a16:creationId xmlns:a16="http://schemas.microsoft.com/office/drawing/2014/main" id="{74B11A32-76C4-68FD-6138-7C071E3D7C0F}"/>
              </a:ext>
            </a:extLst>
          </p:cNvPr>
          <p:cNvSpPr txBox="1"/>
          <p:nvPr/>
        </p:nvSpPr>
        <p:spPr>
          <a:xfrm>
            <a:off x="1393868" y="1443019"/>
            <a:ext cx="10027820" cy="830997"/>
          </a:xfrm>
          <a:prstGeom prst="rect">
            <a:avLst/>
          </a:prstGeom>
          <a:noFill/>
        </p:spPr>
        <p:txBody>
          <a:bodyPr wrap="square">
            <a:spAutoFit/>
          </a:bodyPr>
          <a:lstStyle/>
          <a:p>
            <a:r>
              <a:rPr lang="es-MX" sz="1600">
                <a:latin typeface="Montserrat" panose="00000500000000000000" pitchFamily="2" charset="0"/>
              </a:rPr>
              <a:t>En el paso 1 de </a:t>
            </a:r>
            <a:r>
              <a:rPr lang="es-MX" sz="1600" i="1">
                <a:latin typeface="Montserrat" panose="00000500000000000000" pitchFamily="2" charset="0"/>
              </a:rPr>
              <a:t>”preparación” </a:t>
            </a:r>
            <a:r>
              <a:rPr lang="es-MX" sz="1600">
                <a:latin typeface="Montserrat" panose="00000500000000000000" pitchFamily="2" charset="0"/>
              </a:rPr>
              <a:t>se revisan los responsables de la estrategia, la caracterización de usuarios o partes interesadas y las fortalezas y debilidades, como lecciones aprendidas de las Rendiciones de Cuentas de vigencias anteriores.</a:t>
            </a:r>
            <a:endParaRPr lang="es-CO" sz="1600">
              <a:latin typeface="Montserrat" panose="00000500000000000000" pitchFamily="2" charset="0"/>
            </a:endParaRPr>
          </a:p>
        </p:txBody>
      </p:sp>
      <p:pic>
        <p:nvPicPr>
          <p:cNvPr id="18" name="Gráfico 17" descr="Insignia 1 con relleno sólido">
            <a:extLst>
              <a:ext uri="{FF2B5EF4-FFF2-40B4-BE49-F238E27FC236}">
                <a16:creationId xmlns:a16="http://schemas.microsoft.com/office/drawing/2014/main" id="{088F6CE7-92B8-F0CD-D8C2-99B39CA28E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9467" y="1278207"/>
            <a:ext cx="914400" cy="914400"/>
          </a:xfrm>
          <a:prstGeom prst="rect">
            <a:avLst/>
          </a:prstGeom>
        </p:spPr>
      </p:pic>
      <p:sp>
        <p:nvSpPr>
          <p:cNvPr id="5" name="CuadroTexto 4">
            <a:extLst>
              <a:ext uri="{FF2B5EF4-FFF2-40B4-BE49-F238E27FC236}">
                <a16:creationId xmlns:a16="http://schemas.microsoft.com/office/drawing/2014/main" id="{88335849-76B2-AB9A-9B0A-01474B526BD5}"/>
              </a:ext>
            </a:extLst>
          </p:cNvPr>
          <p:cNvSpPr txBox="1"/>
          <p:nvPr/>
        </p:nvSpPr>
        <p:spPr>
          <a:xfrm>
            <a:off x="1393867" y="2657607"/>
            <a:ext cx="10027820" cy="1569660"/>
          </a:xfrm>
          <a:prstGeom prst="rect">
            <a:avLst/>
          </a:prstGeom>
          <a:noFill/>
        </p:spPr>
        <p:txBody>
          <a:bodyPr wrap="square">
            <a:spAutoFit/>
          </a:bodyPr>
          <a:lstStyle/>
          <a:p>
            <a:r>
              <a:rPr lang="es-MX" sz="1600">
                <a:latin typeface="Montserrat" panose="00000500000000000000" pitchFamily="2" charset="0"/>
              </a:rPr>
              <a:t>En el paso 2 de </a:t>
            </a:r>
            <a:r>
              <a:rPr lang="es-MX" sz="1600" i="1">
                <a:latin typeface="Montserrat" panose="00000500000000000000" pitchFamily="2" charset="0"/>
              </a:rPr>
              <a:t>“producción y divulgación” </a:t>
            </a:r>
            <a:r>
              <a:rPr lang="es-MX" sz="1600">
                <a:latin typeface="Montserrat" panose="00000500000000000000" pitchFamily="2" charset="0"/>
              </a:rPr>
              <a:t>de la información se realizaron actividades como:</a:t>
            </a:r>
          </a:p>
          <a:p>
            <a:r>
              <a:rPr lang="es-MX" sz="1600">
                <a:latin typeface="Montserrat" panose="00000500000000000000" pitchFamily="2" charset="0"/>
              </a:rPr>
              <a:t>• Actualización página web www.icfes.gov.co </a:t>
            </a:r>
          </a:p>
          <a:p>
            <a:r>
              <a:rPr lang="es-MX" sz="1600">
                <a:latin typeface="Montserrat" panose="00000500000000000000" pitchFamily="2" charset="0"/>
              </a:rPr>
              <a:t>• Informes de gestión, auditoría y ejecución presupuestal. </a:t>
            </a:r>
          </a:p>
          <a:p>
            <a:r>
              <a:rPr lang="es-MX" sz="1600">
                <a:latin typeface="Montserrat" panose="00000500000000000000" pitchFamily="2" charset="0"/>
              </a:rPr>
              <a:t>• Boletines virtuales. </a:t>
            </a:r>
          </a:p>
          <a:p>
            <a:r>
              <a:rPr lang="es-MX" sz="1600">
                <a:latin typeface="Montserrat" panose="00000500000000000000" pitchFamily="2" charset="0"/>
              </a:rPr>
              <a:t>• Redes sociales. </a:t>
            </a:r>
          </a:p>
          <a:p>
            <a:r>
              <a:rPr lang="es-MX" sz="1600">
                <a:latin typeface="Montserrat" panose="00000500000000000000" pitchFamily="2" charset="0"/>
              </a:rPr>
              <a:t>• Datos abiertos.</a:t>
            </a:r>
            <a:endParaRPr lang="es-CO" sz="1600">
              <a:latin typeface="Montserrat" panose="00000500000000000000" pitchFamily="2" charset="0"/>
            </a:endParaRPr>
          </a:p>
        </p:txBody>
      </p:sp>
      <p:pic>
        <p:nvPicPr>
          <p:cNvPr id="10" name="Gráfico 9" descr="Insignia con relleno sólido">
            <a:extLst>
              <a:ext uri="{FF2B5EF4-FFF2-40B4-BE49-F238E27FC236}">
                <a16:creationId xmlns:a16="http://schemas.microsoft.com/office/drawing/2014/main" id="{BB9E5A1B-D369-C79D-08DC-1062DC6911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9468" y="2576198"/>
            <a:ext cx="914400" cy="914400"/>
          </a:xfrm>
          <a:prstGeom prst="rect">
            <a:avLst/>
          </a:prstGeom>
        </p:spPr>
      </p:pic>
      <p:pic>
        <p:nvPicPr>
          <p:cNvPr id="11" name="Gráfico 10" descr="Insignia 3 con relleno sólido">
            <a:extLst>
              <a:ext uri="{FF2B5EF4-FFF2-40B4-BE49-F238E27FC236}">
                <a16:creationId xmlns:a16="http://schemas.microsoft.com/office/drawing/2014/main" id="{B538B0BE-1F8C-5D20-13A9-991700EBA0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9468" y="4425527"/>
            <a:ext cx="914400" cy="914400"/>
          </a:xfrm>
          <a:prstGeom prst="rect">
            <a:avLst/>
          </a:prstGeom>
        </p:spPr>
      </p:pic>
      <p:sp>
        <p:nvSpPr>
          <p:cNvPr id="13" name="CuadroTexto 12">
            <a:extLst>
              <a:ext uri="{FF2B5EF4-FFF2-40B4-BE49-F238E27FC236}">
                <a16:creationId xmlns:a16="http://schemas.microsoft.com/office/drawing/2014/main" id="{F15BA540-3160-2EC9-1BCE-5173C65A9204}"/>
              </a:ext>
            </a:extLst>
          </p:cNvPr>
          <p:cNvSpPr txBox="1"/>
          <p:nvPr/>
        </p:nvSpPr>
        <p:spPr>
          <a:xfrm>
            <a:off x="1393868" y="4555097"/>
            <a:ext cx="10027820" cy="1569660"/>
          </a:xfrm>
          <a:prstGeom prst="rect">
            <a:avLst/>
          </a:prstGeom>
          <a:noFill/>
        </p:spPr>
        <p:txBody>
          <a:bodyPr wrap="square">
            <a:spAutoFit/>
          </a:bodyPr>
          <a:lstStyle/>
          <a:p>
            <a:r>
              <a:rPr lang="es-MX" sz="1600">
                <a:latin typeface="Montserrat" panose="00000500000000000000" pitchFamily="2" charset="0"/>
              </a:rPr>
              <a:t>En el paso 3 de </a:t>
            </a:r>
            <a:r>
              <a:rPr lang="es-MX" sz="1600" i="1">
                <a:latin typeface="Montserrat" panose="00000500000000000000" pitchFamily="2" charset="0"/>
              </a:rPr>
              <a:t>“actividades de diálogo” </a:t>
            </a:r>
            <a:r>
              <a:rPr lang="es-MX" sz="1600">
                <a:latin typeface="Montserrat" panose="00000500000000000000" pitchFamily="2" charset="0"/>
              </a:rPr>
              <a:t>se realizaron algunas actividades como: </a:t>
            </a:r>
          </a:p>
          <a:p>
            <a:r>
              <a:rPr lang="es-MX" sz="1600">
                <a:latin typeface="Montserrat" panose="00000500000000000000" pitchFamily="2" charset="0"/>
              </a:rPr>
              <a:t>• Grupos focales. </a:t>
            </a:r>
          </a:p>
          <a:p>
            <a:r>
              <a:rPr lang="es-MX" sz="1600">
                <a:latin typeface="Montserrat" panose="00000500000000000000" pitchFamily="2" charset="0"/>
              </a:rPr>
              <a:t>• Encuentros con regiones.</a:t>
            </a:r>
          </a:p>
          <a:p>
            <a:r>
              <a:rPr lang="es-MX" sz="1600">
                <a:latin typeface="Montserrat" panose="00000500000000000000" pitchFamily="2" charset="0"/>
              </a:rPr>
              <a:t>• Talleres y jornadas de divulgación. </a:t>
            </a:r>
          </a:p>
          <a:p>
            <a:r>
              <a:rPr lang="es-MX" sz="1600">
                <a:latin typeface="Montserrat" panose="00000500000000000000" pitchFamily="2" charset="0"/>
              </a:rPr>
              <a:t>• Ferias de servicio al ciudadano. </a:t>
            </a:r>
          </a:p>
          <a:p>
            <a:r>
              <a:rPr lang="es-MX" sz="1600">
                <a:latin typeface="Montserrat" panose="00000500000000000000" pitchFamily="2" charset="0"/>
              </a:rPr>
              <a:t>• Audiencia pública del Sector Educación.</a:t>
            </a:r>
            <a:endParaRPr lang="es-CO" sz="1600">
              <a:latin typeface="Montserrat" panose="00000500000000000000" pitchFamily="2" charset="0"/>
            </a:endParaRPr>
          </a:p>
        </p:txBody>
      </p:sp>
      <p:sp>
        <p:nvSpPr>
          <p:cNvPr id="4" name="Título 3">
            <a:extLst>
              <a:ext uri="{FF2B5EF4-FFF2-40B4-BE49-F238E27FC236}">
                <a16:creationId xmlns:a16="http://schemas.microsoft.com/office/drawing/2014/main" id="{2EF29275-F4E8-4593-BAEF-DDED03A26116}"/>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2723134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5E1FE8B-BB6B-21DB-43B9-998E671A6C01}"/>
              </a:ext>
              <a:ext uri="{C183D7F6-B498-43B3-948B-1728B52AA6E4}">
                <adec:decorative xmlns:adec="http://schemas.microsoft.com/office/drawing/2017/decorative" val="1"/>
              </a:ext>
            </a:extLst>
          </p:cNvPr>
          <p:cNvSpPr/>
          <p:nvPr/>
        </p:nvSpPr>
        <p:spPr>
          <a:xfrm>
            <a:off x="304109" y="432752"/>
            <a:ext cx="9771873" cy="626676"/>
          </a:xfrm>
          <a:prstGeom prst="rect">
            <a:avLst/>
          </a:prstGeom>
          <a:noFill/>
          <a:ln w="9525">
            <a:solidFill>
              <a:srgbClr val="00B6C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CDB65769-56E9-EF74-7B21-E69363E59006}"/>
              </a:ext>
            </a:extLst>
          </p:cNvPr>
          <p:cNvSpPr txBox="1"/>
          <p:nvPr/>
        </p:nvSpPr>
        <p:spPr>
          <a:xfrm>
            <a:off x="479467" y="515257"/>
            <a:ext cx="9596515" cy="461665"/>
          </a:xfrm>
          <a:prstGeom prst="rect">
            <a:avLst/>
          </a:prstGeom>
          <a:noFill/>
        </p:spPr>
        <p:txBody>
          <a:bodyPr wrap="square">
            <a:spAutoFit/>
          </a:bodyPr>
          <a:lstStyle/>
          <a:p>
            <a:r>
              <a:rPr lang="es-MX" sz="2400" b="1">
                <a:solidFill>
                  <a:srgbClr val="00B6CA"/>
                </a:solidFill>
                <a:latin typeface="Montserrat" pitchFamily="2" charset="77"/>
              </a:rPr>
              <a:t>3.3. Desarrollo de la Estrategia </a:t>
            </a:r>
            <a:r>
              <a:rPr lang="es-MX" sz="2400">
                <a:solidFill>
                  <a:srgbClr val="00B6CA"/>
                </a:solidFill>
                <a:latin typeface="Montserrat" pitchFamily="2" charset="77"/>
              </a:rPr>
              <a:t>de Rendición de Cuentas</a:t>
            </a:r>
            <a:endParaRPr lang="es-CO" sz="2400">
              <a:solidFill>
                <a:srgbClr val="00B6CA"/>
              </a:solidFill>
              <a:latin typeface="Montserrat Light" panose="00000400000000000000" pitchFamily="2" charset="0"/>
            </a:endParaRPr>
          </a:p>
        </p:txBody>
      </p:sp>
      <p:sp>
        <p:nvSpPr>
          <p:cNvPr id="7" name="CuadroTexto 6">
            <a:extLst>
              <a:ext uri="{FF2B5EF4-FFF2-40B4-BE49-F238E27FC236}">
                <a16:creationId xmlns:a16="http://schemas.microsoft.com/office/drawing/2014/main" id="{74B11A32-76C4-68FD-6138-7C071E3D7C0F}"/>
              </a:ext>
            </a:extLst>
          </p:cNvPr>
          <p:cNvSpPr txBox="1"/>
          <p:nvPr/>
        </p:nvSpPr>
        <p:spPr>
          <a:xfrm>
            <a:off x="1393868" y="1443019"/>
            <a:ext cx="10027820" cy="1815882"/>
          </a:xfrm>
          <a:prstGeom prst="rect">
            <a:avLst/>
          </a:prstGeom>
          <a:noFill/>
        </p:spPr>
        <p:txBody>
          <a:bodyPr wrap="square">
            <a:spAutoFit/>
          </a:bodyPr>
          <a:lstStyle/>
          <a:p>
            <a:r>
              <a:rPr lang="es-MX" sz="1600">
                <a:latin typeface="Montserrat" panose="00000500000000000000" pitchFamily="2" charset="0"/>
              </a:rPr>
              <a:t>Respecto a las </a:t>
            </a:r>
            <a:r>
              <a:rPr lang="es-MX" sz="1600" i="1">
                <a:latin typeface="Montserrat" panose="00000500000000000000" pitchFamily="2" charset="0"/>
              </a:rPr>
              <a:t>“actividades de responsabilidad”</a:t>
            </a:r>
            <a:r>
              <a:rPr lang="es-MX" sz="1600">
                <a:latin typeface="Montserrat" panose="00000500000000000000" pitchFamily="2" charset="0"/>
              </a:rPr>
              <a:t>, en el paso 4 se realizaron actividades como: </a:t>
            </a:r>
          </a:p>
          <a:p>
            <a:r>
              <a:rPr lang="es-MX" sz="1600">
                <a:latin typeface="Montserrat" panose="00000500000000000000" pitchFamily="2" charset="0"/>
              </a:rPr>
              <a:t>• Campaña de sensibilización interna y externa.</a:t>
            </a:r>
          </a:p>
          <a:p>
            <a:r>
              <a:rPr lang="es-MX" sz="1600">
                <a:latin typeface="Montserrat" panose="00000500000000000000" pitchFamily="2" charset="0"/>
              </a:rPr>
              <a:t>• Capacitación de Rendición de Cuentas. </a:t>
            </a:r>
          </a:p>
          <a:p>
            <a:r>
              <a:rPr lang="es-MX" sz="1600">
                <a:latin typeface="Montserrat" panose="00000500000000000000" pitchFamily="2" charset="0"/>
              </a:rPr>
              <a:t>• Encuesta de temas de interés. </a:t>
            </a:r>
          </a:p>
          <a:p>
            <a:r>
              <a:rPr lang="es-MX" sz="1600">
                <a:latin typeface="Montserrat" panose="00000500000000000000" pitchFamily="2" charset="0"/>
              </a:rPr>
              <a:t>• Priorización de temas de interés. </a:t>
            </a:r>
          </a:p>
          <a:p>
            <a:r>
              <a:rPr lang="es-MX" sz="1600">
                <a:latin typeface="Montserrat" panose="00000500000000000000" pitchFamily="2" charset="0"/>
              </a:rPr>
              <a:t>• Encuesta de evaluación de la Rendición de Cuentas. </a:t>
            </a:r>
          </a:p>
          <a:p>
            <a:r>
              <a:rPr lang="es-MX" sz="1600">
                <a:latin typeface="Montserrat" panose="00000500000000000000" pitchFamily="2" charset="0"/>
              </a:rPr>
              <a:t>• Acciones de mejora a partir de los informes de la Oficina de Control Interno.</a:t>
            </a:r>
            <a:endParaRPr lang="es-CO" sz="1600">
              <a:latin typeface="Montserrat" panose="00000500000000000000" pitchFamily="2" charset="0"/>
            </a:endParaRPr>
          </a:p>
        </p:txBody>
      </p:sp>
      <p:pic>
        <p:nvPicPr>
          <p:cNvPr id="6" name="Gráfico 5" descr="Insignia 4 con relleno sólido">
            <a:extLst>
              <a:ext uri="{FF2B5EF4-FFF2-40B4-BE49-F238E27FC236}">
                <a16:creationId xmlns:a16="http://schemas.microsoft.com/office/drawing/2014/main" id="{715505F3-2DE3-0773-A08E-CCD5B9F719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9468" y="1257688"/>
            <a:ext cx="914400" cy="914400"/>
          </a:xfrm>
          <a:prstGeom prst="rect">
            <a:avLst/>
          </a:prstGeom>
        </p:spPr>
      </p:pic>
      <p:sp>
        <p:nvSpPr>
          <p:cNvPr id="4" name="Título 3">
            <a:extLst>
              <a:ext uri="{FF2B5EF4-FFF2-40B4-BE49-F238E27FC236}">
                <a16:creationId xmlns:a16="http://schemas.microsoft.com/office/drawing/2014/main" id="{A92B4794-91D8-D49D-0DD4-333581DD12CA}"/>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28063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5E1FE8B-BB6B-21DB-43B9-998E671A6C01}"/>
              </a:ext>
              <a:ext uri="{C183D7F6-B498-43B3-948B-1728B52AA6E4}">
                <adec:decorative xmlns:adec="http://schemas.microsoft.com/office/drawing/2017/decorative" val="1"/>
              </a:ext>
            </a:extLst>
          </p:cNvPr>
          <p:cNvSpPr/>
          <p:nvPr/>
        </p:nvSpPr>
        <p:spPr>
          <a:xfrm>
            <a:off x="304109" y="432752"/>
            <a:ext cx="9771873" cy="626676"/>
          </a:xfrm>
          <a:prstGeom prst="rect">
            <a:avLst/>
          </a:prstGeom>
          <a:noFill/>
          <a:ln w="9525">
            <a:solidFill>
              <a:srgbClr val="00B6C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CDB65769-56E9-EF74-7B21-E69363E59006}"/>
              </a:ext>
            </a:extLst>
          </p:cNvPr>
          <p:cNvSpPr txBox="1"/>
          <p:nvPr/>
        </p:nvSpPr>
        <p:spPr>
          <a:xfrm>
            <a:off x="479467" y="515257"/>
            <a:ext cx="9596515" cy="461665"/>
          </a:xfrm>
          <a:prstGeom prst="rect">
            <a:avLst/>
          </a:prstGeom>
          <a:noFill/>
        </p:spPr>
        <p:txBody>
          <a:bodyPr wrap="square">
            <a:spAutoFit/>
          </a:bodyPr>
          <a:lstStyle/>
          <a:p>
            <a:r>
              <a:rPr lang="es-MX" sz="2400" b="1">
                <a:solidFill>
                  <a:srgbClr val="00B6CA"/>
                </a:solidFill>
                <a:latin typeface="Montserrat" pitchFamily="2" charset="77"/>
              </a:rPr>
              <a:t>3.4. Estrategia </a:t>
            </a:r>
            <a:r>
              <a:rPr lang="es-MX" sz="2400">
                <a:solidFill>
                  <a:srgbClr val="00B6CA"/>
                </a:solidFill>
                <a:latin typeface="Montserrat" pitchFamily="2" charset="77"/>
              </a:rPr>
              <a:t>de Rendición de Cuentas Icfes 2023</a:t>
            </a:r>
            <a:endParaRPr lang="es-CO" sz="2400">
              <a:solidFill>
                <a:srgbClr val="00B6CA"/>
              </a:solidFill>
              <a:latin typeface="Montserrat Light" panose="00000400000000000000" pitchFamily="2" charset="0"/>
            </a:endParaRPr>
          </a:p>
        </p:txBody>
      </p:sp>
      <p:graphicFrame>
        <p:nvGraphicFramePr>
          <p:cNvPr id="4" name="Tabla 3">
            <a:extLst>
              <a:ext uri="{FF2B5EF4-FFF2-40B4-BE49-F238E27FC236}">
                <a16:creationId xmlns:a16="http://schemas.microsoft.com/office/drawing/2014/main" id="{DE2D90DB-4ACC-E993-98A4-92E3F909C164}"/>
              </a:ext>
            </a:extLst>
          </p:cNvPr>
          <p:cNvGraphicFramePr>
            <a:graphicFrameLocks noGrp="1"/>
          </p:cNvGraphicFramePr>
          <p:nvPr>
            <p:extLst>
              <p:ext uri="{D42A27DB-BD31-4B8C-83A1-F6EECF244321}">
                <p14:modId xmlns:p14="http://schemas.microsoft.com/office/powerpoint/2010/main" val="2335846471"/>
              </p:ext>
            </p:extLst>
          </p:nvPr>
        </p:nvGraphicFramePr>
        <p:xfrm>
          <a:off x="304109" y="1346728"/>
          <a:ext cx="11437232" cy="5097376"/>
        </p:xfrm>
        <a:graphic>
          <a:graphicData uri="http://schemas.openxmlformats.org/drawingml/2006/table">
            <a:tbl>
              <a:tblPr firstRow="1"/>
              <a:tblGrid>
                <a:gridCol w="449681">
                  <a:extLst>
                    <a:ext uri="{9D8B030D-6E8A-4147-A177-3AD203B41FA5}">
                      <a16:colId xmlns:a16="http://schemas.microsoft.com/office/drawing/2014/main" val="2235867221"/>
                    </a:ext>
                  </a:extLst>
                </a:gridCol>
                <a:gridCol w="1357643">
                  <a:extLst>
                    <a:ext uri="{9D8B030D-6E8A-4147-A177-3AD203B41FA5}">
                      <a16:colId xmlns:a16="http://schemas.microsoft.com/office/drawing/2014/main" val="2260061045"/>
                    </a:ext>
                  </a:extLst>
                </a:gridCol>
                <a:gridCol w="315883">
                  <a:extLst>
                    <a:ext uri="{9D8B030D-6E8A-4147-A177-3AD203B41FA5}">
                      <a16:colId xmlns:a16="http://schemas.microsoft.com/office/drawing/2014/main" val="2005619158"/>
                    </a:ext>
                  </a:extLst>
                </a:gridCol>
                <a:gridCol w="2942720">
                  <a:extLst>
                    <a:ext uri="{9D8B030D-6E8A-4147-A177-3AD203B41FA5}">
                      <a16:colId xmlns:a16="http://schemas.microsoft.com/office/drawing/2014/main" val="73593723"/>
                    </a:ext>
                  </a:extLst>
                </a:gridCol>
                <a:gridCol w="3392129">
                  <a:extLst>
                    <a:ext uri="{9D8B030D-6E8A-4147-A177-3AD203B41FA5}">
                      <a16:colId xmlns:a16="http://schemas.microsoft.com/office/drawing/2014/main" val="3126293159"/>
                    </a:ext>
                  </a:extLst>
                </a:gridCol>
                <a:gridCol w="2979176">
                  <a:extLst>
                    <a:ext uri="{9D8B030D-6E8A-4147-A177-3AD203B41FA5}">
                      <a16:colId xmlns:a16="http://schemas.microsoft.com/office/drawing/2014/main" val="3403249504"/>
                    </a:ext>
                  </a:extLst>
                </a:gridCol>
              </a:tblGrid>
              <a:tr h="221331">
                <a:tc rowSpan="8">
                  <a:txBody>
                    <a:bodyPr/>
                    <a:lstStyle/>
                    <a:p>
                      <a:pPr algn="ctr" fontAlgn="ctr"/>
                      <a:r>
                        <a:rPr lang="es-CO" sz="1100" b="1" i="0" u="none" strike="noStrike">
                          <a:solidFill>
                            <a:srgbClr val="FFFFFF"/>
                          </a:solidFill>
                          <a:effectLst/>
                          <a:latin typeface="Montserrat" panose="00000500000000000000" pitchFamily="2" charset="0"/>
                        </a:rPr>
                        <a:t>INFORMACIÓN</a:t>
                      </a:r>
                    </a:p>
                  </a:txBody>
                  <a:tcPr marL="1063" marR="1063" marT="1063" marB="5102" vert="vert270" anchor="ctr">
                    <a:lnL w="12700" cap="flat" cmpd="sng" algn="ctr">
                      <a:solidFill>
                        <a:srgbClr val="000000"/>
                      </a:solidFill>
                      <a:prstDash val="solid"/>
                      <a:round/>
                      <a:headEnd type="none" w="med" len="med"/>
                      <a:tailEnd type="none" w="med" len="med"/>
                    </a:lnL>
                    <a:lnR w="6350" cap="flat" cmpd="sng" algn="ctr">
                      <a:solidFill>
                        <a:srgbClr val="AEAAAA"/>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6CA"/>
                    </a:solidFill>
                  </a:tcPr>
                </a:tc>
                <a:tc rowSpan="2">
                  <a:txBody>
                    <a:bodyPr/>
                    <a:lstStyle/>
                    <a:p>
                      <a:pPr algn="l" fontAlgn="ctr"/>
                      <a:r>
                        <a:rPr lang="es-MX" sz="1100" b="1" i="0" u="none" strike="noStrike">
                          <a:solidFill>
                            <a:schemeClr val="bg1"/>
                          </a:solidFill>
                          <a:effectLst/>
                          <a:latin typeface="Montserrat" panose="00000500000000000000" pitchFamily="2" charset="0"/>
                        </a:rPr>
                        <a:t>Elaborar la estrategia de rendición de cuentas  de la gestión</a:t>
                      </a:r>
                    </a:p>
                  </a:txBody>
                  <a:tcPr marL="108000" marR="1063" marT="1063"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71C9D3"/>
                    </a:solidFill>
                  </a:tcPr>
                </a:tc>
                <a:tc>
                  <a:txBody>
                    <a:bodyPr/>
                    <a:lstStyle/>
                    <a:p>
                      <a:pPr algn="ctr" fontAlgn="ctr"/>
                      <a:r>
                        <a:rPr lang="es-CO" sz="1100" b="0" i="0" u="none" strike="noStrike">
                          <a:solidFill>
                            <a:srgbClr val="000000"/>
                          </a:solidFill>
                          <a:effectLst/>
                          <a:latin typeface="Montserrat" panose="00000500000000000000" pitchFamily="2" charset="0"/>
                        </a:rPr>
                        <a:t>1</a:t>
                      </a:r>
                    </a:p>
                  </a:txBody>
                  <a:tcPr marL="1063" marR="1063" marT="1063"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Conformar equipo de trabajo del Icfes 2023 que lidera la estrategia de rendición de cuentas.</a:t>
                      </a:r>
                    </a:p>
                  </a:txBody>
                  <a:tcPr marL="72000" marR="72000" marT="72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Conformar del equipo de trabajo institucional responsable de la estrategia de planeación e implementación de los ejercicios participación ciudadana y rendición de cuentas.</a:t>
                      </a:r>
                    </a:p>
                  </a:txBody>
                  <a:tcPr marL="72000" marR="72000" marT="72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Matriz  equipo de trabajo con responsabilidades </a:t>
                      </a:r>
                    </a:p>
                  </a:txBody>
                  <a:tcPr marL="72000" marR="72000" marT="72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extLst>
                  <a:ext uri="{0D108BD9-81ED-4DB2-BD59-A6C34878D82A}">
                    <a16:rowId xmlns:a16="http://schemas.microsoft.com/office/drawing/2014/main" val="3707515911"/>
                  </a:ext>
                </a:extLst>
              </a:tr>
              <a:tr h="276666">
                <a:tc vMerge="1">
                  <a:txBody>
                    <a:bodyPr/>
                    <a:lstStyle/>
                    <a:p>
                      <a:endParaRPr lang="es-CO"/>
                    </a:p>
                  </a:txBody>
                  <a:tcPr/>
                </a:tc>
                <a:tc vMerge="1">
                  <a:txBody>
                    <a:bodyPr/>
                    <a:lstStyle/>
                    <a:p>
                      <a:endParaRPr lang="es-CO"/>
                    </a:p>
                  </a:txBody>
                  <a:tcPr/>
                </a:tc>
                <a:tc>
                  <a:txBody>
                    <a:bodyPr/>
                    <a:lstStyle/>
                    <a:p>
                      <a:pPr algn="ctr" fontAlgn="ctr"/>
                      <a:r>
                        <a:rPr lang="es-CO" sz="1100" b="0" i="0" u="none" strike="noStrike">
                          <a:solidFill>
                            <a:srgbClr val="000000"/>
                          </a:solidFill>
                          <a:effectLst/>
                          <a:latin typeface="Montserrat" panose="00000500000000000000" pitchFamily="2" charset="0"/>
                        </a:rPr>
                        <a:t>2</a:t>
                      </a:r>
                    </a:p>
                  </a:txBody>
                  <a:tcPr marL="1063" marR="1063" marT="1063"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Estructurar el documento de la estrategia de Rendición de Cuentas - Anexo 3 de la vigencia 2023.</a:t>
                      </a:r>
                    </a:p>
                  </a:txBody>
                  <a:tcPr marL="72000" marR="72000" marT="72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Diseñar la estrategia de rendición de cuentas especificando los componentes sugeridos por el MURC (Manual único de Rendición de Cuentas) y las actividades de desarrollo, de acuerdo con los grupos de interés del instituto.</a:t>
                      </a:r>
                    </a:p>
                  </a:txBody>
                  <a:tcPr marL="72000" marR="72000" marT="72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CO" sz="1050" b="0" i="0" u="none" strike="noStrike">
                          <a:solidFill>
                            <a:srgbClr val="000000"/>
                          </a:solidFill>
                          <a:effectLst/>
                          <a:latin typeface="Montserrat" panose="00000500000000000000" pitchFamily="2" charset="0"/>
                        </a:rPr>
                        <a:t>Estrategia de Rendición de Cuentas - Anexo 3, publicada.</a:t>
                      </a:r>
                    </a:p>
                  </a:txBody>
                  <a:tcPr marL="72000" marR="72000" marT="72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extLst>
                  <a:ext uri="{0D108BD9-81ED-4DB2-BD59-A6C34878D82A}">
                    <a16:rowId xmlns:a16="http://schemas.microsoft.com/office/drawing/2014/main" val="1491999010"/>
                  </a:ext>
                </a:extLst>
              </a:tr>
              <a:tr h="138332">
                <a:tc vMerge="1">
                  <a:txBody>
                    <a:bodyPr/>
                    <a:lstStyle/>
                    <a:p>
                      <a:endParaRPr lang="es-CO"/>
                    </a:p>
                  </a:txBody>
                  <a:tcPr/>
                </a:tc>
                <a:tc rowSpan="3">
                  <a:txBody>
                    <a:bodyPr/>
                    <a:lstStyle/>
                    <a:p>
                      <a:pPr algn="l" fontAlgn="ctr"/>
                      <a:r>
                        <a:rPr lang="es-MX" sz="1100" b="1" i="0" u="none" strike="noStrike">
                          <a:solidFill>
                            <a:schemeClr val="bg1"/>
                          </a:solidFill>
                          <a:effectLst/>
                          <a:latin typeface="Montserrat" panose="00000500000000000000" pitchFamily="2" charset="0"/>
                        </a:rPr>
                        <a:t>Elaborar el informe de gestión institucional </a:t>
                      </a:r>
                    </a:p>
                  </a:txBody>
                  <a:tcPr marL="108000" marR="1063" marT="1063"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71C9D3"/>
                    </a:solidFill>
                  </a:tcPr>
                </a:tc>
                <a:tc>
                  <a:txBody>
                    <a:bodyPr/>
                    <a:lstStyle/>
                    <a:p>
                      <a:pPr algn="ctr" fontAlgn="ctr"/>
                      <a:r>
                        <a:rPr lang="es-CO" sz="1100" b="0" i="0" u="none" strike="noStrike">
                          <a:solidFill>
                            <a:srgbClr val="000000"/>
                          </a:solidFill>
                          <a:effectLst/>
                          <a:latin typeface="Montserrat" panose="00000500000000000000" pitchFamily="2" charset="0"/>
                        </a:rPr>
                        <a:t>3</a:t>
                      </a:r>
                    </a:p>
                  </a:txBody>
                  <a:tcPr marL="1063" marR="1063" marT="1063"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Definir el contenido del informe de gestión de la vigencia 2023.</a:t>
                      </a:r>
                    </a:p>
                  </a:txBody>
                  <a:tcPr marL="72000" marR="72000" marT="72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Definición de los temas y tiempos a rendir cuentas de las áreas involucradas.</a:t>
                      </a:r>
                    </a:p>
                  </a:txBody>
                  <a:tcPr marL="72000" marR="72000" marT="72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CO" sz="1050" b="0" i="0" u="sng" strike="noStrike">
                          <a:solidFill>
                            <a:srgbClr val="000000"/>
                          </a:solidFill>
                          <a:effectLst/>
                          <a:latin typeface="Montserrat" panose="00000500000000000000" pitchFamily="2" charset="0"/>
                        </a:rPr>
                        <a:t>Informe de gestión consolidado</a:t>
                      </a:r>
                    </a:p>
                  </a:txBody>
                  <a:tcPr marL="72000" marR="72000" marT="72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extLst>
                  <a:ext uri="{0D108BD9-81ED-4DB2-BD59-A6C34878D82A}">
                    <a16:rowId xmlns:a16="http://schemas.microsoft.com/office/drawing/2014/main" val="1211587296"/>
                  </a:ext>
                </a:extLst>
              </a:tr>
              <a:tr h="165999">
                <a:tc vMerge="1">
                  <a:txBody>
                    <a:bodyPr/>
                    <a:lstStyle/>
                    <a:p>
                      <a:endParaRPr lang="es-CO"/>
                    </a:p>
                  </a:txBody>
                  <a:tcPr/>
                </a:tc>
                <a:tc vMerge="1">
                  <a:txBody>
                    <a:bodyPr/>
                    <a:lstStyle/>
                    <a:p>
                      <a:endParaRPr lang="es-CO"/>
                    </a:p>
                  </a:txBody>
                  <a:tcPr/>
                </a:tc>
                <a:tc>
                  <a:txBody>
                    <a:bodyPr/>
                    <a:lstStyle/>
                    <a:p>
                      <a:pPr algn="ctr" fontAlgn="ctr"/>
                      <a:r>
                        <a:rPr lang="es-CO" sz="1100" b="0" i="0" u="none" strike="noStrike">
                          <a:solidFill>
                            <a:srgbClr val="000000"/>
                          </a:solidFill>
                          <a:effectLst/>
                          <a:latin typeface="Montserrat" panose="00000500000000000000" pitchFamily="2" charset="0"/>
                        </a:rPr>
                        <a:t>4</a:t>
                      </a:r>
                    </a:p>
                  </a:txBody>
                  <a:tcPr marL="1063" marR="1063" marT="1063"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Consolidar y publicar el informe de gestión de la vigencia 2023.</a:t>
                      </a:r>
                    </a:p>
                  </a:txBody>
                  <a:tcPr marL="72000" marR="72000" marT="72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Consolidación de la información a rendir cuentas por parte de las áreas involucradas y publicar en el sitio web institucional.</a:t>
                      </a:r>
                    </a:p>
                  </a:txBody>
                  <a:tcPr marL="72000" marR="72000" marT="72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Informe de gestión aprobado y publicado</a:t>
                      </a:r>
                    </a:p>
                  </a:txBody>
                  <a:tcPr marL="72000" marR="72000" marT="72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extLst>
                  <a:ext uri="{0D108BD9-81ED-4DB2-BD59-A6C34878D82A}">
                    <a16:rowId xmlns:a16="http://schemas.microsoft.com/office/drawing/2014/main" val="1996999905"/>
                  </a:ext>
                </a:extLst>
              </a:tr>
              <a:tr h="193665">
                <a:tc vMerge="1">
                  <a:txBody>
                    <a:bodyPr/>
                    <a:lstStyle/>
                    <a:p>
                      <a:endParaRPr lang="es-CO"/>
                    </a:p>
                  </a:txBody>
                  <a:tcPr/>
                </a:tc>
                <a:tc vMerge="1">
                  <a:txBody>
                    <a:bodyPr/>
                    <a:lstStyle/>
                    <a:p>
                      <a:endParaRPr lang="es-CO"/>
                    </a:p>
                  </a:txBody>
                  <a:tcPr/>
                </a:tc>
                <a:tc>
                  <a:txBody>
                    <a:bodyPr/>
                    <a:lstStyle/>
                    <a:p>
                      <a:pPr algn="ctr" fontAlgn="ctr"/>
                      <a:r>
                        <a:rPr lang="es-CO" sz="1100" b="0" i="0" u="none" strike="noStrike">
                          <a:solidFill>
                            <a:srgbClr val="000000"/>
                          </a:solidFill>
                          <a:effectLst/>
                          <a:latin typeface="Montserrat" panose="00000500000000000000" pitchFamily="2" charset="0"/>
                        </a:rPr>
                        <a:t>5</a:t>
                      </a:r>
                    </a:p>
                  </a:txBody>
                  <a:tcPr marL="1063" marR="1063" marT="1063"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Divulgar el informe de los resultados de la gestión institucional 2023.</a:t>
                      </a:r>
                    </a:p>
                  </a:txBody>
                  <a:tcPr marL="72000" marR="72000" marT="72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Implementación de estrategia de divulgación de los resultados de la gestión 2023 a grupos de valor internos y externos.</a:t>
                      </a:r>
                    </a:p>
                  </a:txBody>
                  <a:tcPr marL="72000" marR="72000" marT="72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Piezas gráficas, piezas audiovisuales, transmisiones en vivo y demás productos de comunicación.</a:t>
                      </a:r>
                    </a:p>
                  </a:txBody>
                  <a:tcPr marL="72000" marR="72000" marT="72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extLst>
                  <a:ext uri="{0D108BD9-81ED-4DB2-BD59-A6C34878D82A}">
                    <a16:rowId xmlns:a16="http://schemas.microsoft.com/office/drawing/2014/main" val="3619108900"/>
                  </a:ext>
                </a:extLst>
              </a:tr>
              <a:tr h="228627">
                <a:tc vMerge="1">
                  <a:txBody>
                    <a:bodyPr/>
                    <a:lstStyle/>
                    <a:p>
                      <a:endParaRPr lang="es-CO"/>
                    </a:p>
                  </a:txBody>
                  <a:tcPr/>
                </a:tc>
                <a:tc rowSpan="3">
                  <a:txBody>
                    <a:bodyPr/>
                    <a:lstStyle/>
                    <a:p>
                      <a:pPr algn="l" fontAlgn="ctr"/>
                      <a:r>
                        <a:rPr lang="es-CO" sz="1100" b="1" i="0" u="none" strike="noStrike">
                          <a:solidFill>
                            <a:schemeClr val="bg1"/>
                          </a:solidFill>
                          <a:effectLst/>
                          <a:latin typeface="Montserrat" panose="00000500000000000000" pitchFamily="2" charset="0"/>
                        </a:rPr>
                        <a:t>Información institucional </a:t>
                      </a:r>
                    </a:p>
                  </a:txBody>
                  <a:tcPr marL="108000" marR="1063" marT="1063"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1C9D3"/>
                    </a:solidFill>
                  </a:tcPr>
                </a:tc>
                <a:tc>
                  <a:txBody>
                    <a:bodyPr/>
                    <a:lstStyle/>
                    <a:p>
                      <a:pPr algn="ctr" fontAlgn="ctr"/>
                      <a:r>
                        <a:rPr lang="es-CO" sz="1100" b="0" i="0" u="none" strike="noStrike">
                          <a:solidFill>
                            <a:srgbClr val="000000"/>
                          </a:solidFill>
                          <a:effectLst/>
                          <a:latin typeface="Montserrat" panose="00000500000000000000" pitchFamily="2" charset="0"/>
                        </a:rPr>
                        <a:t>6</a:t>
                      </a:r>
                    </a:p>
                  </a:txBody>
                  <a:tcPr marL="1063" marR="1063" marT="1063"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Publicar Ejecución presupuestal histórica anual.</a:t>
                      </a:r>
                    </a:p>
                  </a:txBody>
                  <a:tcPr marL="72000" marR="72000" marT="72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Publicar Estados Financieros y ejecución presupuestal.</a:t>
                      </a:r>
                    </a:p>
                  </a:txBody>
                  <a:tcPr marL="72000" marR="72000" marT="72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Informe mensual de ejecución presupuestal diciembre / Informe mensual de ejecución presupuestal diciembre</a:t>
                      </a:r>
                    </a:p>
                  </a:txBody>
                  <a:tcPr marL="72000" marR="72000" marT="72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extLst>
                  <a:ext uri="{0D108BD9-81ED-4DB2-BD59-A6C34878D82A}">
                    <a16:rowId xmlns:a16="http://schemas.microsoft.com/office/drawing/2014/main" val="565053838"/>
                  </a:ext>
                </a:extLst>
              </a:tr>
              <a:tr h="221331">
                <a:tc vMerge="1">
                  <a:txBody>
                    <a:bodyPr/>
                    <a:lstStyle/>
                    <a:p>
                      <a:endParaRPr lang="es-CO"/>
                    </a:p>
                  </a:txBody>
                  <a:tcPr/>
                </a:tc>
                <a:tc vMerge="1">
                  <a:txBody>
                    <a:bodyPr/>
                    <a:lstStyle/>
                    <a:p>
                      <a:endParaRPr lang="es-CO"/>
                    </a:p>
                  </a:txBody>
                  <a:tcPr/>
                </a:tc>
                <a:tc>
                  <a:txBody>
                    <a:bodyPr/>
                    <a:lstStyle/>
                    <a:p>
                      <a:pPr algn="ctr" fontAlgn="ctr"/>
                      <a:r>
                        <a:rPr lang="es-CO" sz="1100" b="0" i="0" u="none" strike="noStrike">
                          <a:solidFill>
                            <a:srgbClr val="000000"/>
                          </a:solidFill>
                          <a:effectLst/>
                          <a:latin typeface="Montserrat" panose="00000500000000000000" pitchFamily="2" charset="0"/>
                        </a:rPr>
                        <a:t>7</a:t>
                      </a:r>
                    </a:p>
                  </a:txBody>
                  <a:tcPr marL="1063" marR="1063" marT="1063"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CO" sz="1050" b="0" i="0" u="none" strike="noStrike">
                          <a:solidFill>
                            <a:srgbClr val="000000"/>
                          </a:solidFill>
                          <a:effectLst/>
                          <a:latin typeface="Montserrat" panose="00000500000000000000" pitchFamily="2" charset="0"/>
                        </a:rPr>
                        <a:t>Publicar informe de indicadores de desempeño.</a:t>
                      </a:r>
                    </a:p>
                  </a:txBody>
                  <a:tcPr marL="72000" marR="72000" marT="72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CO" sz="1050" b="0" i="0" u="none" strike="noStrike">
                          <a:solidFill>
                            <a:srgbClr val="000000"/>
                          </a:solidFill>
                          <a:effectLst/>
                          <a:latin typeface="Montserrat" panose="00000500000000000000" pitchFamily="2" charset="0"/>
                        </a:rPr>
                        <a:t>4 Informes de indicadores.</a:t>
                      </a:r>
                    </a:p>
                  </a:txBody>
                  <a:tcPr marL="72000" marR="72000" marT="72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CO" sz="1050" b="0" i="0" u="none" strike="noStrike">
                          <a:solidFill>
                            <a:srgbClr val="000000"/>
                          </a:solidFill>
                          <a:effectLst/>
                          <a:latin typeface="Montserrat" panose="00000500000000000000" pitchFamily="2" charset="0"/>
                        </a:rPr>
                        <a:t>(Número de informes de indicadores publicados / Total de informes de indicadores proyectados publicar)*100</a:t>
                      </a:r>
                    </a:p>
                  </a:txBody>
                  <a:tcPr marL="72000" marR="72000" marT="72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extLst>
                  <a:ext uri="{0D108BD9-81ED-4DB2-BD59-A6C34878D82A}">
                    <a16:rowId xmlns:a16="http://schemas.microsoft.com/office/drawing/2014/main" val="297068045"/>
                  </a:ext>
                </a:extLst>
              </a:tr>
              <a:tr h="250257">
                <a:tc vMerge="1">
                  <a:txBody>
                    <a:bodyPr/>
                    <a:lstStyle/>
                    <a:p>
                      <a:endParaRPr lang="es-CO"/>
                    </a:p>
                  </a:txBody>
                  <a:tcPr/>
                </a:tc>
                <a:tc vMerge="1">
                  <a:txBody>
                    <a:bodyPr/>
                    <a:lstStyle/>
                    <a:p>
                      <a:endParaRPr lang="es-CO"/>
                    </a:p>
                  </a:txBody>
                  <a:tcPr/>
                </a:tc>
                <a:tc>
                  <a:txBody>
                    <a:bodyPr/>
                    <a:lstStyle/>
                    <a:p>
                      <a:pPr algn="ctr" fontAlgn="ctr"/>
                      <a:r>
                        <a:rPr lang="es-CO" sz="1100" b="0" i="0" u="none" strike="noStrike">
                          <a:solidFill>
                            <a:srgbClr val="000000"/>
                          </a:solidFill>
                          <a:effectLst/>
                          <a:latin typeface="Montserrat" panose="00000500000000000000" pitchFamily="2" charset="0"/>
                        </a:rPr>
                        <a:t>8</a:t>
                      </a:r>
                    </a:p>
                  </a:txBody>
                  <a:tcPr marL="1063" marR="1063" marT="1063"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Publicar presupuesto desagregado (Ejecución Mensual del Presupuesto) y/o modificaciones. </a:t>
                      </a:r>
                    </a:p>
                  </a:txBody>
                  <a:tcPr marL="72000" marR="72000" marT="72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050" b="0" i="0" u="none" strike="noStrike">
                          <a:solidFill>
                            <a:srgbClr val="000000"/>
                          </a:solidFill>
                          <a:effectLst/>
                          <a:latin typeface="Montserrat" panose="00000500000000000000" pitchFamily="2" charset="0"/>
                        </a:rPr>
                        <a:t> Presupuesto desagregado.</a:t>
                      </a:r>
                    </a:p>
                  </a:txBody>
                  <a:tcPr marL="72000" marR="72000" marT="72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s-MX" sz="1050" b="0" i="0" u="none" strike="noStrike" dirty="0">
                          <a:solidFill>
                            <a:srgbClr val="000000"/>
                          </a:solidFill>
                          <a:effectLst/>
                          <a:latin typeface="Montserrat" panose="00000500000000000000" pitchFamily="2" charset="0"/>
                        </a:rPr>
                        <a:t>Ejecuciones mensuales (ene + feb + mar + abr + </a:t>
                      </a:r>
                      <a:r>
                        <a:rPr lang="es-MX" sz="1050" b="0" i="0" u="none" strike="noStrike" dirty="0" err="1">
                          <a:solidFill>
                            <a:srgbClr val="000000"/>
                          </a:solidFill>
                          <a:effectLst/>
                          <a:latin typeface="Montserrat" panose="00000500000000000000" pitchFamily="2" charset="0"/>
                        </a:rPr>
                        <a:t>may</a:t>
                      </a:r>
                      <a:r>
                        <a:rPr lang="es-MX" sz="1050" b="0" i="0" u="none" strike="noStrike" dirty="0">
                          <a:solidFill>
                            <a:srgbClr val="000000"/>
                          </a:solidFill>
                          <a:effectLst/>
                          <a:latin typeface="Montserrat" panose="00000500000000000000" pitchFamily="2" charset="0"/>
                        </a:rPr>
                        <a:t> + jun + jul + </a:t>
                      </a:r>
                      <a:r>
                        <a:rPr lang="es-MX" sz="1050" b="0" i="0" u="none" strike="noStrike" dirty="0" err="1">
                          <a:solidFill>
                            <a:srgbClr val="000000"/>
                          </a:solidFill>
                          <a:effectLst/>
                          <a:latin typeface="Montserrat" panose="00000500000000000000" pitchFamily="2" charset="0"/>
                        </a:rPr>
                        <a:t>ago</a:t>
                      </a:r>
                      <a:r>
                        <a:rPr lang="es-MX" sz="1050" b="0" i="0" u="none" strike="noStrike" dirty="0">
                          <a:solidFill>
                            <a:srgbClr val="000000"/>
                          </a:solidFill>
                          <a:effectLst/>
                          <a:latin typeface="Montserrat" panose="00000500000000000000" pitchFamily="2" charset="0"/>
                        </a:rPr>
                        <a:t> + </a:t>
                      </a:r>
                      <a:r>
                        <a:rPr lang="es-MX" sz="1050" b="0" i="0" u="none" strike="noStrike" dirty="0" err="1">
                          <a:solidFill>
                            <a:srgbClr val="000000"/>
                          </a:solidFill>
                          <a:effectLst/>
                          <a:latin typeface="Montserrat" panose="00000500000000000000" pitchFamily="2" charset="0"/>
                        </a:rPr>
                        <a:t>sep</a:t>
                      </a:r>
                      <a:r>
                        <a:rPr lang="es-MX" sz="1050" b="0" i="0" u="none" strike="noStrike" dirty="0">
                          <a:solidFill>
                            <a:srgbClr val="000000"/>
                          </a:solidFill>
                          <a:effectLst/>
                          <a:latin typeface="Montserrat" panose="00000500000000000000" pitchFamily="2" charset="0"/>
                        </a:rPr>
                        <a:t> + oct + nov + dic ) /Total de informes de enero a diciembre </a:t>
                      </a:r>
                    </a:p>
                  </a:txBody>
                  <a:tcPr marL="72000" marR="72000" marT="72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4670465"/>
                  </a:ext>
                </a:extLst>
              </a:tr>
            </a:tbl>
          </a:graphicData>
        </a:graphic>
      </p:graphicFrame>
      <p:sp>
        <p:nvSpPr>
          <p:cNvPr id="5" name="Título 4">
            <a:extLst>
              <a:ext uri="{FF2B5EF4-FFF2-40B4-BE49-F238E27FC236}">
                <a16:creationId xmlns:a16="http://schemas.microsoft.com/office/drawing/2014/main" id="{CCCF5023-CD3A-B42E-B460-5EAAFBBAF563}"/>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3140961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5E1FE8B-BB6B-21DB-43B9-998E671A6C01}"/>
              </a:ext>
              <a:ext uri="{C183D7F6-B498-43B3-948B-1728B52AA6E4}">
                <adec:decorative xmlns:adec="http://schemas.microsoft.com/office/drawing/2017/decorative" val="1"/>
              </a:ext>
            </a:extLst>
          </p:cNvPr>
          <p:cNvSpPr/>
          <p:nvPr/>
        </p:nvSpPr>
        <p:spPr>
          <a:xfrm>
            <a:off x="304109" y="432752"/>
            <a:ext cx="9771873" cy="626676"/>
          </a:xfrm>
          <a:prstGeom prst="rect">
            <a:avLst/>
          </a:prstGeom>
          <a:noFill/>
          <a:ln w="9525">
            <a:solidFill>
              <a:srgbClr val="00B6C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CDB65769-56E9-EF74-7B21-E69363E59006}"/>
              </a:ext>
            </a:extLst>
          </p:cNvPr>
          <p:cNvSpPr txBox="1"/>
          <p:nvPr/>
        </p:nvSpPr>
        <p:spPr>
          <a:xfrm>
            <a:off x="479467" y="515257"/>
            <a:ext cx="9596515" cy="461665"/>
          </a:xfrm>
          <a:prstGeom prst="rect">
            <a:avLst/>
          </a:prstGeom>
          <a:noFill/>
        </p:spPr>
        <p:txBody>
          <a:bodyPr wrap="square">
            <a:spAutoFit/>
          </a:bodyPr>
          <a:lstStyle/>
          <a:p>
            <a:r>
              <a:rPr lang="es-MX" sz="2400" b="1">
                <a:solidFill>
                  <a:srgbClr val="00B6CA"/>
                </a:solidFill>
                <a:latin typeface="Montserrat" pitchFamily="2" charset="77"/>
              </a:rPr>
              <a:t>3.4. Estrategia </a:t>
            </a:r>
            <a:r>
              <a:rPr lang="es-MX" sz="2400">
                <a:solidFill>
                  <a:srgbClr val="00B6CA"/>
                </a:solidFill>
                <a:latin typeface="Montserrat" pitchFamily="2" charset="77"/>
              </a:rPr>
              <a:t>de Rendición de Cuentas Icfes 2023</a:t>
            </a:r>
            <a:endParaRPr lang="es-CO" sz="2400">
              <a:solidFill>
                <a:srgbClr val="00B6CA"/>
              </a:solidFill>
              <a:latin typeface="Montserrat Light" panose="00000400000000000000" pitchFamily="2" charset="0"/>
            </a:endParaRPr>
          </a:p>
        </p:txBody>
      </p:sp>
      <p:graphicFrame>
        <p:nvGraphicFramePr>
          <p:cNvPr id="5" name="Tabla 4">
            <a:extLst>
              <a:ext uri="{FF2B5EF4-FFF2-40B4-BE49-F238E27FC236}">
                <a16:creationId xmlns:a16="http://schemas.microsoft.com/office/drawing/2014/main" id="{5A262F71-6AB5-C60A-DD11-D40E7C90A9A8}"/>
              </a:ext>
            </a:extLst>
          </p:cNvPr>
          <p:cNvGraphicFramePr>
            <a:graphicFrameLocks noGrp="1"/>
          </p:cNvGraphicFramePr>
          <p:nvPr>
            <p:extLst>
              <p:ext uri="{D42A27DB-BD31-4B8C-83A1-F6EECF244321}">
                <p14:modId xmlns:p14="http://schemas.microsoft.com/office/powerpoint/2010/main" val="4063928400"/>
              </p:ext>
            </p:extLst>
          </p:nvPr>
        </p:nvGraphicFramePr>
        <p:xfrm>
          <a:off x="304109" y="1142090"/>
          <a:ext cx="11437232" cy="5481740"/>
        </p:xfrm>
        <a:graphic>
          <a:graphicData uri="http://schemas.openxmlformats.org/drawingml/2006/table">
            <a:tbl>
              <a:tblPr firstRow="1"/>
              <a:tblGrid>
                <a:gridCol w="449681">
                  <a:extLst>
                    <a:ext uri="{9D8B030D-6E8A-4147-A177-3AD203B41FA5}">
                      <a16:colId xmlns:a16="http://schemas.microsoft.com/office/drawing/2014/main" val="2235867221"/>
                    </a:ext>
                  </a:extLst>
                </a:gridCol>
                <a:gridCol w="1440770">
                  <a:extLst>
                    <a:ext uri="{9D8B030D-6E8A-4147-A177-3AD203B41FA5}">
                      <a16:colId xmlns:a16="http://schemas.microsoft.com/office/drawing/2014/main" val="2260061045"/>
                    </a:ext>
                  </a:extLst>
                </a:gridCol>
                <a:gridCol w="315884">
                  <a:extLst>
                    <a:ext uri="{9D8B030D-6E8A-4147-A177-3AD203B41FA5}">
                      <a16:colId xmlns:a16="http://schemas.microsoft.com/office/drawing/2014/main" val="2005619158"/>
                    </a:ext>
                  </a:extLst>
                </a:gridCol>
                <a:gridCol w="3325091">
                  <a:extLst>
                    <a:ext uri="{9D8B030D-6E8A-4147-A177-3AD203B41FA5}">
                      <a16:colId xmlns:a16="http://schemas.microsoft.com/office/drawing/2014/main" val="73593723"/>
                    </a:ext>
                  </a:extLst>
                </a:gridCol>
                <a:gridCol w="3341716">
                  <a:extLst>
                    <a:ext uri="{9D8B030D-6E8A-4147-A177-3AD203B41FA5}">
                      <a16:colId xmlns:a16="http://schemas.microsoft.com/office/drawing/2014/main" val="3126293159"/>
                    </a:ext>
                  </a:extLst>
                </a:gridCol>
                <a:gridCol w="2564090">
                  <a:extLst>
                    <a:ext uri="{9D8B030D-6E8A-4147-A177-3AD203B41FA5}">
                      <a16:colId xmlns:a16="http://schemas.microsoft.com/office/drawing/2014/main" val="3403249504"/>
                    </a:ext>
                  </a:extLst>
                </a:gridCol>
              </a:tblGrid>
              <a:tr h="249000">
                <a:tc rowSpan="10">
                  <a:txBody>
                    <a:bodyPr/>
                    <a:lstStyle/>
                    <a:p>
                      <a:pPr algn="ctr" fontAlgn="ctr"/>
                      <a:r>
                        <a:rPr lang="es-CO" sz="1100" b="1" i="0" u="none" strike="noStrike">
                          <a:solidFill>
                            <a:srgbClr val="FFFFFF"/>
                          </a:solidFill>
                          <a:effectLst/>
                          <a:latin typeface="Montserrat" panose="00000500000000000000" pitchFamily="2" charset="0"/>
                        </a:rPr>
                        <a:t>DIÁLOGO</a:t>
                      </a:r>
                    </a:p>
                  </a:txBody>
                  <a:tcPr marL="1063" marR="1063" marT="1063" marB="5102" vert="vert270" anchor="ctr">
                    <a:lnL w="12700" cap="flat" cmpd="sng" algn="ctr">
                      <a:solidFill>
                        <a:srgbClr val="000000"/>
                      </a:solidFill>
                      <a:prstDash val="solid"/>
                      <a:round/>
                      <a:headEnd type="none" w="med" len="med"/>
                      <a:tailEnd type="none" w="med" len="med"/>
                    </a:lnL>
                    <a:lnR w="6350" cap="flat" cmpd="sng" algn="ctr">
                      <a:solidFill>
                        <a:srgbClr val="AEAAAA"/>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6CA"/>
                    </a:solidFill>
                  </a:tcPr>
                </a:tc>
                <a:tc>
                  <a:txBody>
                    <a:bodyPr/>
                    <a:lstStyle/>
                    <a:p>
                      <a:pPr algn="l" fontAlgn="ctr"/>
                      <a:r>
                        <a:rPr lang="es-MX" sz="1100" b="1" i="0" u="none" strike="noStrike">
                          <a:solidFill>
                            <a:schemeClr val="bg1"/>
                          </a:solidFill>
                          <a:effectLst/>
                          <a:latin typeface="Montserrat" panose="00000500000000000000" pitchFamily="2" charset="0"/>
                        </a:rPr>
                        <a:t>Encuesta de interés de la ciudadanía sobre los temas a rendir cuentas.</a:t>
                      </a:r>
                    </a:p>
                  </a:txBody>
                  <a:tcPr marL="72000" marR="1063" marT="108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71C9D3"/>
                    </a:solidFill>
                  </a:tcPr>
                </a:tc>
                <a:tc>
                  <a:txBody>
                    <a:bodyPr/>
                    <a:lstStyle/>
                    <a:p>
                      <a:pPr algn="ctr" fontAlgn="ctr"/>
                      <a:r>
                        <a:rPr lang="es-CO" sz="1100" b="0" i="0" u="none" strike="noStrike">
                          <a:solidFill>
                            <a:srgbClr val="000000"/>
                          </a:solidFill>
                          <a:effectLst/>
                          <a:latin typeface="Montserrat" panose="00000500000000000000" pitchFamily="2" charset="0"/>
                        </a:rPr>
                        <a:t>9</a:t>
                      </a:r>
                    </a:p>
                  </a:txBody>
                  <a:tcPr marL="1063" marR="1063" marT="1063"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Desarrollar y aplicar una encuesta a los grupos de valor, para conocer los temas de interés a rendir cuentas.</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Diseñar y aplicar una encuesta a la ciudadanía y demás grupos de interés, para conocer los temas de interés para la Rendición de Cuentas 2023.</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Encuesta aplicada y tabulación de resultados</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extLst>
                  <a:ext uri="{0D108BD9-81ED-4DB2-BD59-A6C34878D82A}">
                    <a16:rowId xmlns:a16="http://schemas.microsoft.com/office/drawing/2014/main" val="2783734566"/>
                  </a:ext>
                </a:extLst>
              </a:tr>
              <a:tr h="221331">
                <a:tc vMerge="1">
                  <a:txBody>
                    <a:bodyPr/>
                    <a:lstStyle/>
                    <a:p>
                      <a:endParaRPr lang="es-CO"/>
                    </a:p>
                  </a:txBody>
                  <a:tcPr/>
                </a:tc>
                <a:tc rowSpan="3">
                  <a:txBody>
                    <a:bodyPr/>
                    <a:lstStyle/>
                    <a:p>
                      <a:pPr algn="l" fontAlgn="ctr"/>
                      <a:r>
                        <a:rPr lang="es-MX" sz="1100" b="1" i="0" u="none" strike="noStrike">
                          <a:solidFill>
                            <a:schemeClr val="bg1"/>
                          </a:solidFill>
                          <a:effectLst/>
                          <a:latin typeface="Montserrat" panose="00000500000000000000" pitchFamily="2" charset="0"/>
                        </a:rPr>
                        <a:t>Relacionamiento con grupos de valor</a:t>
                      </a:r>
                    </a:p>
                  </a:txBody>
                  <a:tcPr marL="72000" marR="1063" marT="108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71C9D3"/>
                    </a:solidFill>
                  </a:tcPr>
                </a:tc>
                <a:tc>
                  <a:txBody>
                    <a:bodyPr/>
                    <a:lstStyle/>
                    <a:p>
                      <a:pPr algn="ctr" fontAlgn="ctr"/>
                      <a:r>
                        <a:rPr lang="es-CO" sz="1100" b="0" i="0" u="none" strike="noStrike">
                          <a:solidFill>
                            <a:srgbClr val="000000"/>
                          </a:solidFill>
                          <a:effectLst/>
                          <a:latin typeface="Montserrat" panose="00000500000000000000" pitchFamily="2" charset="0"/>
                        </a:rPr>
                        <a:t>10</a:t>
                      </a:r>
                    </a:p>
                  </a:txBody>
                  <a:tcPr marL="1063" marR="1063" marT="1063"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Establecer un espacio virtual para difundir los principales logros y retos de operación y gestión del Icfes 2023.</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tcPr>
                </a:tc>
                <a:tc>
                  <a:txBody>
                    <a:bodyPr/>
                    <a:lstStyle/>
                    <a:p>
                      <a:pPr algn="l" fontAlgn="ctr"/>
                      <a:r>
                        <a:rPr lang="es-MX" sz="1050" b="0" i="0" u="none" strike="noStrike">
                          <a:solidFill>
                            <a:srgbClr val="000000"/>
                          </a:solidFill>
                          <a:effectLst/>
                          <a:latin typeface="Montserrat" panose="00000500000000000000" pitchFamily="2" charset="0"/>
                        </a:rPr>
                        <a:t>Espacios virtuales de comunicación de doble vía con los grupos de valor.</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tcPr>
                </a:tc>
                <a:tc>
                  <a:txBody>
                    <a:bodyPr/>
                    <a:lstStyle/>
                    <a:p>
                      <a:pPr algn="l" fontAlgn="ctr"/>
                      <a:r>
                        <a:rPr lang="es-CO" sz="1050" b="0" i="0" u="none" strike="noStrike">
                          <a:solidFill>
                            <a:srgbClr val="000000"/>
                          </a:solidFill>
                          <a:effectLst/>
                          <a:latin typeface="Montserrat" panose="00000500000000000000" pitchFamily="2" charset="0"/>
                        </a:rPr>
                        <a:t>4 sesiones virtuales </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tcPr>
                </a:tc>
                <a:extLst>
                  <a:ext uri="{0D108BD9-81ED-4DB2-BD59-A6C34878D82A}">
                    <a16:rowId xmlns:a16="http://schemas.microsoft.com/office/drawing/2014/main" val="2867888105"/>
                  </a:ext>
                </a:extLst>
              </a:tr>
              <a:tr h="331998">
                <a:tc vMerge="1">
                  <a:txBody>
                    <a:bodyPr/>
                    <a:lstStyle/>
                    <a:p>
                      <a:endParaRPr lang="es-CO"/>
                    </a:p>
                  </a:txBody>
                  <a:tcPr/>
                </a:tc>
                <a:tc vMerge="1">
                  <a:txBody>
                    <a:bodyPr/>
                    <a:lstStyle/>
                    <a:p>
                      <a:endParaRPr lang="es-CO"/>
                    </a:p>
                  </a:txBody>
                  <a:tcPr/>
                </a:tc>
                <a:tc>
                  <a:txBody>
                    <a:bodyPr/>
                    <a:lstStyle/>
                    <a:p>
                      <a:pPr algn="ctr" fontAlgn="ctr"/>
                      <a:r>
                        <a:rPr lang="es-CO" sz="1100" b="0" i="0" u="none" strike="noStrike">
                          <a:solidFill>
                            <a:srgbClr val="000000"/>
                          </a:solidFill>
                          <a:effectLst/>
                          <a:latin typeface="Montserrat" panose="00000500000000000000" pitchFamily="2" charset="0"/>
                        </a:rPr>
                        <a:t>11</a:t>
                      </a:r>
                    </a:p>
                  </a:txBody>
                  <a:tcPr marL="1063" marR="1063" marT="1063"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Desarrollar sesiones de relacionamiento con los colaboradores del Icfes,  para dar a conocer los principales logros y retos de operación y gestión del Icfes 2023.</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Encuentro virtual y/o presencial para dar a conocer los principales logros y retos de operación y gestión del Icfes 2023 a los colaboradores del Instituto.</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2 sesiones virtuales o presenciales</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extLst>
                  <a:ext uri="{0D108BD9-81ED-4DB2-BD59-A6C34878D82A}">
                    <a16:rowId xmlns:a16="http://schemas.microsoft.com/office/drawing/2014/main" val="2467965346"/>
                  </a:ext>
                </a:extLst>
              </a:tr>
              <a:tr h="193665">
                <a:tc vMerge="1">
                  <a:txBody>
                    <a:bodyPr/>
                    <a:lstStyle/>
                    <a:p>
                      <a:endParaRPr lang="es-CO"/>
                    </a:p>
                  </a:txBody>
                  <a:tcPr/>
                </a:tc>
                <a:tc vMerge="1">
                  <a:txBody>
                    <a:bodyPr/>
                    <a:lstStyle/>
                    <a:p>
                      <a:endParaRPr lang="es-CO"/>
                    </a:p>
                  </a:txBody>
                  <a:tcPr/>
                </a:tc>
                <a:tc>
                  <a:txBody>
                    <a:bodyPr/>
                    <a:lstStyle/>
                    <a:p>
                      <a:pPr algn="ctr" fontAlgn="ctr"/>
                      <a:r>
                        <a:rPr lang="es-CO" sz="1100" b="0" i="0" u="none" strike="noStrike">
                          <a:solidFill>
                            <a:srgbClr val="000000"/>
                          </a:solidFill>
                          <a:effectLst/>
                          <a:latin typeface="Montserrat" panose="00000500000000000000" pitchFamily="2" charset="0"/>
                        </a:rPr>
                        <a:t>12</a:t>
                      </a:r>
                    </a:p>
                  </a:txBody>
                  <a:tcPr marL="1063" marR="1063" marT="1063"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Actividades de fortalecimiento del ejercicio de rendición de cuentas interno</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Estrategia de comunicación para sensibilizar a los colaboradores del Instituto sobre la importancia de la rendición de cuentas</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Estrategia de comunicación diseñada y aplicada</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extLst>
                  <a:ext uri="{0D108BD9-81ED-4DB2-BD59-A6C34878D82A}">
                    <a16:rowId xmlns:a16="http://schemas.microsoft.com/office/drawing/2014/main" val="1162001241"/>
                  </a:ext>
                </a:extLst>
              </a:tr>
              <a:tr h="359666">
                <a:tc vMerge="1">
                  <a:txBody>
                    <a:bodyPr/>
                    <a:lstStyle/>
                    <a:p>
                      <a:endParaRPr lang="es-CO"/>
                    </a:p>
                  </a:txBody>
                  <a:tcPr/>
                </a:tc>
                <a:tc rowSpan="3">
                  <a:txBody>
                    <a:bodyPr/>
                    <a:lstStyle/>
                    <a:p>
                      <a:pPr algn="l" fontAlgn="ctr"/>
                      <a:r>
                        <a:rPr lang="es-MX" sz="1100" b="1" i="0" u="none" strike="noStrike">
                          <a:solidFill>
                            <a:schemeClr val="bg1"/>
                          </a:solidFill>
                          <a:effectLst/>
                          <a:latin typeface="Montserrat" panose="00000500000000000000" pitchFamily="2" charset="0"/>
                        </a:rPr>
                        <a:t>Fortalecimiento de canales de rendición de cuentas</a:t>
                      </a:r>
                    </a:p>
                  </a:txBody>
                  <a:tcPr marL="72000" marR="1063" marT="108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71C9D3"/>
                    </a:solidFill>
                  </a:tcPr>
                </a:tc>
                <a:tc>
                  <a:txBody>
                    <a:bodyPr/>
                    <a:lstStyle/>
                    <a:p>
                      <a:pPr algn="ctr" fontAlgn="ctr"/>
                      <a:r>
                        <a:rPr lang="es-CO" sz="1100" b="0" i="0" u="none" strike="noStrike">
                          <a:solidFill>
                            <a:srgbClr val="000000"/>
                          </a:solidFill>
                          <a:effectLst/>
                          <a:latin typeface="Montserrat" panose="00000500000000000000" pitchFamily="2" charset="0"/>
                        </a:rPr>
                        <a:t>13</a:t>
                      </a:r>
                    </a:p>
                  </a:txBody>
                  <a:tcPr marL="1063" marR="1063" marT="1063"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tcPr>
                </a:tc>
                <a:tc>
                  <a:txBody>
                    <a:bodyPr/>
                    <a:lstStyle/>
                    <a:p>
                      <a:pPr algn="l" fontAlgn="ctr"/>
                      <a:r>
                        <a:rPr lang="es-MX" sz="1050" b="0" i="0" u="none" strike="noStrike">
                          <a:solidFill>
                            <a:srgbClr val="000000"/>
                          </a:solidFill>
                          <a:effectLst/>
                          <a:latin typeface="Montserrat" panose="00000500000000000000" pitchFamily="2" charset="0"/>
                        </a:rPr>
                        <a:t>Establecer un correo electrónico y/o espacios en redes sociales para que la ciudadanía haga llegar sus preguntas sobre el ejercicio de Rendición de Cuentas.</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tcPr>
                </a:tc>
                <a:tc>
                  <a:txBody>
                    <a:bodyPr/>
                    <a:lstStyle/>
                    <a:p>
                      <a:pPr algn="l" fontAlgn="ctr"/>
                      <a:r>
                        <a:rPr lang="es-MX" sz="1050" b="0" i="0" u="none" strike="noStrike">
                          <a:solidFill>
                            <a:srgbClr val="000000"/>
                          </a:solidFill>
                          <a:effectLst/>
                          <a:latin typeface="Montserrat" panose="00000500000000000000" pitchFamily="2" charset="0"/>
                        </a:rPr>
                        <a:t>Establecer un correo electrónico y/o redes sociales, para que la ciudadanía haga llegar sus preguntas sobre el ejercicio de rendición de cuentas.</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Correo electrónico y/o espacios en redes sociales</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extLst>
                  <a:ext uri="{0D108BD9-81ED-4DB2-BD59-A6C34878D82A}">
                    <a16:rowId xmlns:a16="http://schemas.microsoft.com/office/drawing/2014/main" val="1799845134"/>
                  </a:ext>
                </a:extLst>
              </a:tr>
              <a:tr h="221331">
                <a:tc vMerge="1">
                  <a:txBody>
                    <a:bodyPr/>
                    <a:lstStyle/>
                    <a:p>
                      <a:endParaRPr lang="es-CO"/>
                    </a:p>
                  </a:txBody>
                  <a:tcPr/>
                </a:tc>
                <a:tc vMerge="1">
                  <a:txBody>
                    <a:bodyPr/>
                    <a:lstStyle/>
                    <a:p>
                      <a:endParaRPr lang="es-CO"/>
                    </a:p>
                  </a:txBody>
                  <a:tcPr/>
                </a:tc>
                <a:tc>
                  <a:txBody>
                    <a:bodyPr/>
                    <a:lstStyle/>
                    <a:p>
                      <a:pPr algn="ctr" fontAlgn="ctr"/>
                      <a:r>
                        <a:rPr lang="es-CO" sz="1100" b="0" i="0" u="none" strike="noStrike">
                          <a:solidFill>
                            <a:srgbClr val="000000"/>
                          </a:solidFill>
                          <a:effectLst/>
                          <a:latin typeface="Montserrat" panose="00000500000000000000" pitchFamily="2" charset="0"/>
                        </a:rPr>
                        <a:t>14</a:t>
                      </a:r>
                    </a:p>
                  </a:txBody>
                  <a:tcPr marL="1063" marR="1063" marT="1063"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Fomento de uso de herramientas tecnológicas para visualizar la información de las pruebas de estado </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Fomentar el uso de herramientas tecnológicas para la visualización de la información de las pruebas de Estado.</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Informe de las herramientas de visualización de los resultados de las pruebas de Estado</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extLst>
                  <a:ext uri="{0D108BD9-81ED-4DB2-BD59-A6C34878D82A}">
                    <a16:rowId xmlns:a16="http://schemas.microsoft.com/office/drawing/2014/main" val="161181682"/>
                  </a:ext>
                </a:extLst>
              </a:tr>
              <a:tr h="165999">
                <a:tc vMerge="1">
                  <a:txBody>
                    <a:bodyPr/>
                    <a:lstStyle/>
                    <a:p>
                      <a:endParaRPr lang="es-CO"/>
                    </a:p>
                  </a:txBody>
                  <a:tcPr/>
                </a:tc>
                <a:tc vMerge="1">
                  <a:txBody>
                    <a:bodyPr/>
                    <a:lstStyle/>
                    <a:p>
                      <a:endParaRPr lang="es-CO"/>
                    </a:p>
                  </a:txBody>
                  <a:tcPr/>
                </a:tc>
                <a:tc>
                  <a:txBody>
                    <a:bodyPr/>
                    <a:lstStyle/>
                    <a:p>
                      <a:pPr algn="ctr" fontAlgn="ctr"/>
                      <a:r>
                        <a:rPr lang="es-CO" sz="1100" b="0" i="0" u="none" strike="noStrike">
                          <a:solidFill>
                            <a:srgbClr val="000000"/>
                          </a:solidFill>
                          <a:effectLst/>
                          <a:latin typeface="Montserrat" panose="00000500000000000000" pitchFamily="2" charset="0"/>
                        </a:rPr>
                        <a:t>15</a:t>
                      </a:r>
                    </a:p>
                  </a:txBody>
                  <a:tcPr marL="1063" marR="1063" marT="1063"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Actualización de los espacios de Rendición de Cuentas y sección "Participa" en la página web.</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Actualización de contenidos en los espacios definidos en página web para Rendición de Cuentas.</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Contenidos publicados y actualizados en página web</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extLst>
                  <a:ext uri="{0D108BD9-81ED-4DB2-BD59-A6C34878D82A}">
                    <a16:rowId xmlns:a16="http://schemas.microsoft.com/office/drawing/2014/main" val="1614148629"/>
                  </a:ext>
                </a:extLst>
              </a:tr>
              <a:tr h="221331">
                <a:tc vMerge="1">
                  <a:txBody>
                    <a:bodyPr/>
                    <a:lstStyle/>
                    <a:p>
                      <a:endParaRPr lang="es-CO"/>
                    </a:p>
                  </a:txBody>
                  <a:tcPr/>
                </a:tc>
                <a:tc rowSpan="3">
                  <a:txBody>
                    <a:bodyPr/>
                    <a:lstStyle/>
                    <a:p>
                      <a:pPr algn="l" fontAlgn="ctr"/>
                      <a:r>
                        <a:rPr lang="es-CO" sz="1100" b="1" i="0" u="none" strike="noStrike">
                          <a:solidFill>
                            <a:schemeClr val="bg1"/>
                          </a:solidFill>
                          <a:effectLst/>
                          <a:latin typeface="Montserrat" panose="00000500000000000000" pitchFamily="2" charset="0"/>
                        </a:rPr>
                        <a:t>Visor Clasificación de planteles</a:t>
                      </a:r>
                    </a:p>
                  </a:txBody>
                  <a:tcPr marL="72000" marR="1063" marT="108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1C9D3"/>
                    </a:solidFill>
                  </a:tcPr>
                </a:tc>
                <a:tc>
                  <a:txBody>
                    <a:bodyPr/>
                    <a:lstStyle/>
                    <a:p>
                      <a:pPr algn="ctr" fontAlgn="ctr"/>
                      <a:r>
                        <a:rPr lang="es-CO" sz="1100" b="0" i="0" u="none" strike="noStrike">
                          <a:solidFill>
                            <a:srgbClr val="000000"/>
                          </a:solidFill>
                          <a:effectLst/>
                          <a:latin typeface="Montserrat" panose="00000500000000000000" pitchFamily="2" charset="0"/>
                        </a:rPr>
                        <a:t>16</a:t>
                      </a:r>
                    </a:p>
                  </a:txBody>
                  <a:tcPr marL="1063" marR="1063" marT="1063"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Actualización  de herramienta tecnológica para visualizar resultados de las pruebas Saber</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Actualización  de herramienta tecnológica para visualizar resultados de las pruebas Saber.</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CO" sz="1050" b="0" i="0" u="none" strike="noStrike">
                          <a:solidFill>
                            <a:srgbClr val="000000"/>
                          </a:solidFill>
                          <a:effectLst/>
                          <a:latin typeface="Montserrat" panose="00000500000000000000" pitchFamily="2" charset="0"/>
                        </a:rPr>
                        <a:t>Herramienta estructurada</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extLst>
                  <a:ext uri="{0D108BD9-81ED-4DB2-BD59-A6C34878D82A}">
                    <a16:rowId xmlns:a16="http://schemas.microsoft.com/office/drawing/2014/main" val="1490159659"/>
                  </a:ext>
                </a:extLst>
              </a:tr>
              <a:tr h="165999">
                <a:tc vMerge="1">
                  <a:txBody>
                    <a:bodyPr/>
                    <a:lstStyle/>
                    <a:p>
                      <a:endParaRPr lang="es-CO"/>
                    </a:p>
                  </a:txBody>
                  <a:tcPr/>
                </a:tc>
                <a:tc vMerge="1">
                  <a:txBody>
                    <a:bodyPr/>
                    <a:lstStyle/>
                    <a:p>
                      <a:endParaRPr lang="es-CO"/>
                    </a:p>
                  </a:txBody>
                  <a:tcPr/>
                </a:tc>
                <a:tc>
                  <a:txBody>
                    <a:bodyPr/>
                    <a:lstStyle/>
                    <a:p>
                      <a:pPr algn="ctr" fontAlgn="ctr"/>
                      <a:r>
                        <a:rPr lang="es-CO" sz="1100" b="0" i="0" u="none" strike="noStrike">
                          <a:solidFill>
                            <a:srgbClr val="000000"/>
                          </a:solidFill>
                          <a:effectLst/>
                          <a:latin typeface="Montserrat" panose="00000500000000000000" pitchFamily="2" charset="0"/>
                        </a:rPr>
                        <a:t>17</a:t>
                      </a:r>
                    </a:p>
                  </a:txBody>
                  <a:tcPr marL="1063" marR="1063" marT="1063"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Implementación del visor como herramienta tecnológica en la página web</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Publicación de la herramienta en página web.</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Herramienta publicada en página web</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FFFFFF"/>
                    </a:solidFill>
                  </a:tcPr>
                </a:tc>
                <a:extLst>
                  <a:ext uri="{0D108BD9-81ED-4DB2-BD59-A6C34878D82A}">
                    <a16:rowId xmlns:a16="http://schemas.microsoft.com/office/drawing/2014/main" val="1712444810"/>
                  </a:ext>
                </a:extLst>
              </a:tr>
              <a:tr h="111923">
                <a:tc vMerge="1">
                  <a:txBody>
                    <a:bodyPr/>
                    <a:lstStyle/>
                    <a:p>
                      <a:endParaRPr lang="es-CO"/>
                    </a:p>
                  </a:txBody>
                  <a:tcPr/>
                </a:tc>
                <a:tc vMerge="1">
                  <a:txBody>
                    <a:bodyPr/>
                    <a:lstStyle/>
                    <a:p>
                      <a:endParaRPr lang="es-CO"/>
                    </a:p>
                  </a:txBody>
                  <a:tcPr/>
                </a:tc>
                <a:tc>
                  <a:txBody>
                    <a:bodyPr/>
                    <a:lstStyle/>
                    <a:p>
                      <a:pPr algn="ctr" fontAlgn="ctr"/>
                      <a:r>
                        <a:rPr lang="es-CO" sz="1100" b="0" i="0" u="none" strike="noStrike">
                          <a:solidFill>
                            <a:srgbClr val="000000"/>
                          </a:solidFill>
                          <a:effectLst/>
                          <a:latin typeface="Montserrat" panose="00000500000000000000" pitchFamily="2" charset="0"/>
                        </a:rPr>
                        <a:t>18</a:t>
                      </a:r>
                    </a:p>
                  </a:txBody>
                  <a:tcPr marL="1063" marR="1063" marT="1063"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Difusión y fomento de la herramienta </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s-MX" sz="1050" b="0" i="0" u="none" strike="noStrike">
                          <a:solidFill>
                            <a:srgbClr val="000000"/>
                          </a:solidFill>
                          <a:effectLst/>
                          <a:latin typeface="Montserrat" panose="00000500000000000000" pitchFamily="2" charset="0"/>
                        </a:rPr>
                        <a:t>Estrategia de comunicación para difundir y fomentar la herramienta.</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s-MX" sz="1050" b="0" i="0" u="none" strike="noStrike" dirty="0">
                          <a:solidFill>
                            <a:srgbClr val="000000"/>
                          </a:solidFill>
                          <a:effectLst/>
                          <a:latin typeface="Montserrat" panose="00000500000000000000" pitchFamily="2" charset="0"/>
                        </a:rPr>
                        <a:t>Estrategia de comunicación diseñada y aplicada</a:t>
                      </a:r>
                    </a:p>
                  </a:txBody>
                  <a:tcPr marL="72000" marR="72000" marT="36000" marB="5102"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18848547"/>
                  </a:ext>
                </a:extLst>
              </a:tr>
            </a:tbl>
          </a:graphicData>
        </a:graphic>
      </p:graphicFrame>
      <p:sp>
        <p:nvSpPr>
          <p:cNvPr id="4" name="Título 3">
            <a:extLst>
              <a:ext uri="{FF2B5EF4-FFF2-40B4-BE49-F238E27FC236}">
                <a16:creationId xmlns:a16="http://schemas.microsoft.com/office/drawing/2014/main" id="{E08D1E82-D191-A22D-CBCF-957D1E351FC8}"/>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518345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82CC91B-74F7-63E3-3760-A101EC682FCA}"/>
              </a:ext>
              <a:ext uri="{C183D7F6-B498-43B3-948B-1728B52AA6E4}">
                <adec:decorative xmlns:adec="http://schemas.microsoft.com/office/drawing/2017/decorative" val="1"/>
              </a:ext>
            </a:extLst>
          </p:cNvPr>
          <p:cNvSpPr/>
          <p:nvPr/>
        </p:nvSpPr>
        <p:spPr>
          <a:xfrm>
            <a:off x="2352372" y="3388535"/>
            <a:ext cx="297180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1"/>
          </a:p>
        </p:txBody>
      </p:sp>
      <p:pic>
        <p:nvPicPr>
          <p:cNvPr id="6" name="Imagen 5" descr="Un par de personas sentadas en una oficina&#10;&#10;Descripción generada automáticamente con confianza media">
            <a:extLst>
              <a:ext uri="{FF2B5EF4-FFF2-40B4-BE49-F238E27FC236}">
                <a16:creationId xmlns:a16="http://schemas.microsoft.com/office/drawing/2014/main" id="{E4241FBE-CD39-9C4B-6A7B-EA1BE6C82E27}"/>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33907" t="4941" r="31358" b="8536"/>
          <a:stretch/>
        </p:blipFill>
        <p:spPr>
          <a:xfrm flipH="1">
            <a:off x="0" y="0"/>
            <a:ext cx="3977640" cy="6858000"/>
          </a:xfrm>
          <a:prstGeom prst="rect">
            <a:avLst/>
          </a:prstGeom>
          <a:effectLst/>
        </p:spPr>
      </p:pic>
      <p:sp>
        <p:nvSpPr>
          <p:cNvPr id="3" name="CuadroTexto 2">
            <a:extLst>
              <a:ext uri="{FF2B5EF4-FFF2-40B4-BE49-F238E27FC236}">
                <a16:creationId xmlns:a16="http://schemas.microsoft.com/office/drawing/2014/main" id="{51B91CC2-DB87-77AA-4E3A-21997328409D}"/>
              </a:ext>
            </a:extLst>
          </p:cNvPr>
          <p:cNvSpPr txBox="1"/>
          <p:nvPr/>
        </p:nvSpPr>
        <p:spPr>
          <a:xfrm>
            <a:off x="5570563" y="3199130"/>
            <a:ext cx="4921956" cy="1169551"/>
          </a:xfrm>
          <a:prstGeom prst="rect">
            <a:avLst/>
          </a:prstGeom>
          <a:noFill/>
        </p:spPr>
        <p:txBody>
          <a:bodyPr wrap="square" lIns="0" tIns="0" rIns="0" bIns="0" rtlCol="0">
            <a:spAutoFit/>
          </a:bodyPr>
          <a:lstStyle/>
          <a:p>
            <a:pPr defTabSz="914411">
              <a:defRPr/>
            </a:pPr>
            <a:r>
              <a:rPr lang="es-ES" sz="3200" b="1" i="1">
                <a:solidFill>
                  <a:schemeClr val="bg1"/>
                </a:solidFill>
                <a:latin typeface="Montserrat" panose="00000500000000000000" pitchFamily="2" charset="0"/>
              </a:rPr>
              <a:t>4. Resultados</a:t>
            </a:r>
            <a:br>
              <a:rPr lang="es-ES" sz="4400" b="1">
                <a:solidFill>
                  <a:schemeClr val="bg1"/>
                </a:solidFill>
                <a:latin typeface="Montserrat" panose="00000500000000000000" pitchFamily="2" charset="0"/>
              </a:rPr>
            </a:br>
            <a:endParaRPr lang="es-ES" sz="4400" i="1">
              <a:solidFill>
                <a:schemeClr val="bg1"/>
              </a:solidFill>
              <a:latin typeface="Montserrat" panose="00000500000000000000" pitchFamily="2" charset="0"/>
            </a:endParaRPr>
          </a:p>
        </p:txBody>
      </p:sp>
      <p:sp>
        <p:nvSpPr>
          <p:cNvPr id="4" name="Título 3">
            <a:extLst>
              <a:ext uri="{FF2B5EF4-FFF2-40B4-BE49-F238E27FC236}">
                <a16:creationId xmlns:a16="http://schemas.microsoft.com/office/drawing/2014/main" id="{87455D50-55F0-7B12-D3DC-704DAC6E103B}"/>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2986775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18084482-1730-B7D2-9D99-23ADFD510CBF}"/>
              </a:ext>
            </a:extLst>
          </p:cNvPr>
          <p:cNvSpPr txBox="1"/>
          <p:nvPr/>
        </p:nvSpPr>
        <p:spPr>
          <a:xfrm>
            <a:off x="479467" y="570231"/>
            <a:ext cx="7284379" cy="523220"/>
          </a:xfrm>
          <a:prstGeom prst="rect">
            <a:avLst/>
          </a:prstGeom>
          <a:noFill/>
        </p:spPr>
        <p:txBody>
          <a:bodyPr wrap="square" rtlCol="0">
            <a:spAutoFit/>
          </a:bodyPr>
          <a:lstStyle/>
          <a:p>
            <a:r>
              <a:rPr lang="es-CO" sz="2800" b="1">
                <a:solidFill>
                  <a:srgbClr val="AD1C2A"/>
                </a:solidFill>
                <a:latin typeface="Montserrat" pitchFamily="2" charset="77"/>
              </a:rPr>
              <a:t>4.1. Actividades </a:t>
            </a:r>
            <a:r>
              <a:rPr lang="es-CO" sz="2800">
                <a:solidFill>
                  <a:srgbClr val="AD1C2A"/>
                </a:solidFill>
                <a:latin typeface="Montserrat" pitchFamily="2" charset="77"/>
              </a:rPr>
              <a:t>de información</a:t>
            </a:r>
            <a:endParaRPr lang="es-CO" sz="2800">
              <a:solidFill>
                <a:srgbClr val="AD1C2A"/>
              </a:solidFill>
              <a:latin typeface="Montserrat Light" pitchFamily="2" charset="77"/>
            </a:endParaRPr>
          </a:p>
        </p:txBody>
      </p:sp>
      <p:sp>
        <p:nvSpPr>
          <p:cNvPr id="19" name="Rectángulo 18">
            <a:extLst>
              <a:ext uri="{FF2B5EF4-FFF2-40B4-BE49-F238E27FC236}">
                <a16:creationId xmlns:a16="http://schemas.microsoft.com/office/drawing/2014/main" id="{919057B7-12E2-2C1A-89A3-A605A9B22B84}"/>
              </a:ext>
              <a:ext uri="{C183D7F6-B498-43B3-948B-1728B52AA6E4}">
                <adec:decorative xmlns:adec="http://schemas.microsoft.com/office/drawing/2017/decorative" val="1"/>
              </a:ext>
            </a:extLst>
          </p:cNvPr>
          <p:cNvSpPr/>
          <p:nvPr/>
        </p:nvSpPr>
        <p:spPr>
          <a:xfrm>
            <a:off x="390894" y="495345"/>
            <a:ext cx="7145356" cy="626676"/>
          </a:xfrm>
          <a:prstGeom prst="rect">
            <a:avLst/>
          </a:prstGeom>
          <a:noFill/>
          <a:ln w="9525">
            <a:solidFill>
              <a:srgbClr val="AD1C2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494DDF84-51C3-84B2-048F-5DAD06454C71}"/>
              </a:ext>
            </a:extLst>
          </p:cNvPr>
          <p:cNvSpPr txBox="1"/>
          <p:nvPr/>
        </p:nvSpPr>
        <p:spPr>
          <a:xfrm>
            <a:off x="598516" y="1443019"/>
            <a:ext cx="10823172" cy="4851969"/>
          </a:xfrm>
          <a:prstGeom prst="rect">
            <a:avLst/>
          </a:prstGeom>
          <a:noFill/>
        </p:spPr>
        <p:txBody>
          <a:bodyPr wrap="square">
            <a:spAutoFit/>
          </a:bodyPr>
          <a:lstStyle/>
          <a:p>
            <a:pPr defTabSz="182563">
              <a:lnSpc>
                <a:spcPct val="150000"/>
              </a:lnSpc>
              <a:tabLst>
                <a:tab pos="182563" algn="l"/>
              </a:tabLst>
            </a:pPr>
            <a:r>
              <a:rPr lang="es-MX" sz="1600">
                <a:latin typeface="Montserrat" panose="00000500000000000000" pitchFamily="2" charset="0"/>
              </a:rPr>
              <a:t>•	Publicar informe de indicadores de desempeño.</a:t>
            </a:r>
          </a:p>
          <a:p>
            <a:pPr defTabSz="182563">
              <a:lnSpc>
                <a:spcPct val="150000"/>
              </a:lnSpc>
              <a:tabLst>
                <a:tab pos="182563" algn="l"/>
              </a:tabLst>
            </a:pPr>
            <a:r>
              <a:rPr lang="es-MX" sz="1600">
                <a:latin typeface="Montserrat" panose="00000500000000000000" pitchFamily="2" charset="0"/>
              </a:rPr>
              <a:t>•	Publicar el Plan de Participación Ciudadana.</a:t>
            </a:r>
          </a:p>
          <a:p>
            <a:pPr defTabSz="182563">
              <a:lnSpc>
                <a:spcPct val="150000"/>
              </a:lnSpc>
              <a:tabLst>
                <a:tab pos="182563" algn="l"/>
              </a:tabLst>
            </a:pPr>
            <a:r>
              <a:rPr lang="es-MX" sz="1600">
                <a:latin typeface="Montserrat" panose="00000500000000000000" pitchFamily="2" charset="0"/>
              </a:rPr>
              <a:t>•	Mantener actualizados los procedimientos para la toma de las decisiones en las diferentes áreas.</a:t>
            </a:r>
          </a:p>
          <a:p>
            <a:pPr defTabSz="182563">
              <a:lnSpc>
                <a:spcPct val="150000"/>
              </a:lnSpc>
              <a:tabLst>
                <a:tab pos="182563" algn="l"/>
              </a:tabLst>
            </a:pPr>
            <a:r>
              <a:rPr lang="es-MX" sz="1600">
                <a:latin typeface="Montserrat" panose="00000500000000000000" pitchFamily="2" charset="0"/>
              </a:rPr>
              <a:t>•	Publicar el contenido de las decisiones o políticas adoptadas que afecten al público, con fundamentos e interpretación autorizados.</a:t>
            </a:r>
          </a:p>
          <a:p>
            <a:pPr defTabSz="182563">
              <a:lnSpc>
                <a:spcPct val="150000"/>
              </a:lnSpc>
              <a:tabLst>
                <a:tab pos="182563" algn="l"/>
              </a:tabLst>
            </a:pPr>
            <a:r>
              <a:rPr lang="es-MX" sz="1600">
                <a:latin typeface="Montserrat" panose="00000500000000000000" pitchFamily="2" charset="0"/>
              </a:rPr>
              <a:t>•	Publicar Plan Anual de Adquisiciones (PAA).</a:t>
            </a:r>
          </a:p>
          <a:p>
            <a:pPr defTabSz="182563">
              <a:lnSpc>
                <a:spcPct val="150000"/>
              </a:lnSpc>
              <a:tabLst>
                <a:tab pos="182563" algn="l"/>
              </a:tabLst>
            </a:pPr>
            <a:r>
              <a:rPr lang="es-MX" sz="1600">
                <a:latin typeface="Montserrat" panose="00000500000000000000" pitchFamily="2" charset="0"/>
              </a:rPr>
              <a:t>•	Actualizar y publicar el Índice de Información Clasificada y Reservada.</a:t>
            </a:r>
          </a:p>
          <a:p>
            <a:pPr defTabSz="182563">
              <a:lnSpc>
                <a:spcPct val="150000"/>
              </a:lnSpc>
              <a:tabLst>
                <a:tab pos="182563" algn="l"/>
              </a:tabLst>
            </a:pPr>
            <a:r>
              <a:rPr lang="es-MX" sz="1600">
                <a:latin typeface="Montserrat" panose="00000500000000000000" pitchFamily="2" charset="0"/>
              </a:rPr>
              <a:t>•	Mantener el vínculo SECOP para evidenciar las contrataciones adjudicadas para la correspondiente vigencia.</a:t>
            </a:r>
          </a:p>
          <a:p>
            <a:pPr defTabSz="182563">
              <a:lnSpc>
                <a:spcPct val="150000"/>
              </a:lnSpc>
              <a:tabLst>
                <a:tab pos="182563" algn="l"/>
              </a:tabLst>
            </a:pPr>
            <a:r>
              <a:rPr lang="es-MX" sz="1600">
                <a:latin typeface="Montserrat" panose="00000500000000000000" pitchFamily="2" charset="0"/>
              </a:rPr>
              <a:t>•	Tramitar en SECOP II la adjudicación y ejecución de contratos, incluidos concursos, licitaciones y demás modalidades de contratación pública. El sujeto obligado debe publicar las aprobaciones, autorizaciones, requerimientos o informes del supervisor o del interventor, que prueben la ejecución del contrato.</a:t>
            </a:r>
          </a:p>
        </p:txBody>
      </p:sp>
      <p:sp>
        <p:nvSpPr>
          <p:cNvPr id="3" name="Título 2">
            <a:extLst>
              <a:ext uri="{FF2B5EF4-FFF2-40B4-BE49-F238E27FC236}">
                <a16:creationId xmlns:a16="http://schemas.microsoft.com/office/drawing/2014/main" id="{16CFF43E-7E84-6143-6425-0D7777786F66}"/>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2575716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18084482-1730-B7D2-9D99-23ADFD510CBF}"/>
              </a:ext>
            </a:extLst>
          </p:cNvPr>
          <p:cNvSpPr txBox="1"/>
          <p:nvPr/>
        </p:nvSpPr>
        <p:spPr>
          <a:xfrm>
            <a:off x="479467" y="570231"/>
            <a:ext cx="7284379" cy="523220"/>
          </a:xfrm>
          <a:prstGeom prst="rect">
            <a:avLst/>
          </a:prstGeom>
          <a:noFill/>
        </p:spPr>
        <p:txBody>
          <a:bodyPr wrap="square" rtlCol="0">
            <a:spAutoFit/>
          </a:bodyPr>
          <a:lstStyle/>
          <a:p>
            <a:r>
              <a:rPr lang="es-CO" sz="2800" b="1">
                <a:solidFill>
                  <a:srgbClr val="AD1C2A"/>
                </a:solidFill>
                <a:latin typeface="Montserrat" pitchFamily="2" charset="77"/>
              </a:rPr>
              <a:t>4.1. Actividades </a:t>
            </a:r>
            <a:r>
              <a:rPr lang="es-CO" sz="2800">
                <a:solidFill>
                  <a:srgbClr val="AD1C2A"/>
                </a:solidFill>
                <a:latin typeface="Montserrat" pitchFamily="2" charset="77"/>
              </a:rPr>
              <a:t>de información</a:t>
            </a:r>
            <a:endParaRPr lang="es-CO" sz="2800">
              <a:solidFill>
                <a:srgbClr val="AD1C2A"/>
              </a:solidFill>
              <a:latin typeface="Montserrat Light" pitchFamily="2" charset="77"/>
            </a:endParaRPr>
          </a:p>
        </p:txBody>
      </p:sp>
      <p:sp>
        <p:nvSpPr>
          <p:cNvPr id="19" name="Rectángulo 18">
            <a:extLst>
              <a:ext uri="{FF2B5EF4-FFF2-40B4-BE49-F238E27FC236}">
                <a16:creationId xmlns:a16="http://schemas.microsoft.com/office/drawing/2014/main" id="{919057B7-12E2-2C1A-89A3-A605A9B22B84}"/>
              </a:ext>
              <a:ext uri="{C183D7F6-B498-43B3-948B-1728B52AA6E4}">
                <adec:decorative xmlns:adec="http://schemas.microsoft.com/office/drawing/2017/decorative" val="1"/>
              </a:ext>
            </a:extLst>
          </p:cNvPr>
          <p:cNvSpPr/>
          <p:nvPr/>
        </p:nvSpPr>
        <p:spPr>
          <a:xfrm>
            <a:off x="390894" y="495345"/>
            <a:ext cx="7145356" cy="626676"/>
          </a:xfrm>
          <a:prstGeom prst="rect">
            <a:avLst/>
          </a:prstGeom>
          <a:noFill/>
          <a:ln w="9525">
            <a:solidFill>
              <a:srgbClr val="AD1C2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494DDF84-51C3-84B2-048F-5DAD06454C71}"/>
              </a:ext>
            </a:extLst>
          </p:cNvPr>
          <p:cNvSpPr txBox="1"/>
          <p:nvPr/>
        </p:nvSpPr>
        <p:spPr>
          <a:xfrm>
            <a:off x="598516" y="1443019"/>
            <a:ext cx="11222182" cy="4851969"/>
          </a:xfrm>
          <a:prstGeom prst="rect">
            <a:avLst/>
          </a:prstGeom>
          <a:noFill/>
        </p:spPr>
        <p:txBody>
          <a:bodyPr wrap="square">
            <a:spAutoFit/>
          </a:bodyPr>
          <a:lstStyle/>
          <a:p>
            <a:pPr defTabSz="182563">
              <a:lnSpc>
                <a:spcPct val="150000"/>
              </a:lnSpc>
              <a:tabLst>
                <a:tab pos="182563" algn="l"/>
              </a:tabLst>
            </a:pPr>
            <a:r>
              <a:rPr lang="es-MX" sz="1600">
                <a:latin typeface="Montserrat" panose="00000500000000000000" pitchFamily="2" charset="0"/>
              </a:rPr>
              <a:t>•	Mantener actualizado el Manual de Contratación.</a:t>
            </a:r>
          </a:p>
          <a:p>
            <a:pPr defTabSz="182563">
              <a:lnSpc>
                <a:spcPct val="150000"/>
              </a:lnSpc>
              <a:tabLst>
                <a:tab pos="182563" algn="l"/>
              </a:tabLst>
            </a:pPr>
            <a:r>
              <a:rPr lang="es-MX" sz="1600">
                <a:latin typeface="Montserrat" panose="00000500000000000000" pitchFamily="2" charset="0"/>
              </a:rPr>
              <a:t>•	Presentar y publicar los informes de gestión, evaluación y auditoría.</a:t>
            </a:r>
          </a:p>
          <a:p>
            <a:pPr defTabSz="182563">
              <a:lnSpc>
                <a:spcPct val="150000"/>
              </a:lnSpc>
              <a:tabLst>
                <a:tab pos="182563" algn="l"/>
              </a:tabLst>
            </a:pPr>
            <a:r>
              <a:rPr lang="es-MX" sz="1600">
                <a:latin typeface="Montserrat" panose="00000500000000000000" pitchFamily="2" charset="0"/>
              </a:rPr>
              <a:t>•	Reportar a organismos de control la información que se solicite.</a:t>
            </a:r>
          </a:p>
          <a:p>
            <a:pPr defTabSz="182563">
              <a:lnSpc>
                <a:spcPct val="150000"/>
              </a:lnSpc>
              <a:tabLst>
                <a:tab pos="182563" algn="l"/>
              </a:tabLst>
            </a:pPr>
            <a:r>
              <a:rPr lang="es-MX" sz="1600">
                <a:latin typeface="Montserrat" panose="00000500000000000000" pitchFamily="2" charset="0"/>
              </a:rPr>
              <a:t>•	Publicar y mantener actualizados los detalles de los trámites y servicios brindados directamente al público o que se pueden agotar en la entidad.</a:t>
            </a:r>
          </a:p>
          <a:p>
            <a:pPr defTabSz="182563">
              <a:lnSpc>
                <a:spcPct val="150000"/>
              </a:lnSpc>
              <a:tabLst>
                <a:tab pos="182563" algn="l"/>
              </a:tabLst>
            </a:pPr>
            <a:r>
              <a:rPr lang="es-MX" sz="1600">
                <a:latin typeface="Montserrat" panose="00000500000000000000" pitchFamily="2" charset="0"/>
              </a:rPr>
              <a:t>•	Publicar y mantener actualizados el mecanismo de presentación directa de solicitudes, quejas y reclamos.</a:t>
            </a:r>
          </a:p>
          <a:p>
            <a:pPr defTabSz="182563">
              <a:lnSpc>
                <a:spcPct val="150000"/>
              </a:lnSpc>
              <a:tabLst>
                <a:tab pos="182563" algn="l"/>
              </a:tabLst>
            </a:pPr>
            <a:r>
              <a:rPr lang="es-MX" sz="1600">
                <a:latin typeface="Montserrat" panose="00000500000000000000" pitchFamily="2" charset="0"/>
              </a:rPr>
              <a:t>•	Publicar informe de resultados de la gestión de PQRS.</a:t>
            </a:r>
          </a:p>
          <a:p>
            <a:pPr defTabSz="182563">
              <a:lnSpc>
                <a:spcPct val="150000"/>
              </a:lnSpc>
              <a:tabLst>
                <a:tab pos="182563" algn="l"/>
              </a:tabLst>
            </a:pPr>
            <a:r>
              <a:rPr lang="es-MX" sz="1600">
                <a:latin typeface="Montserrat" panose="00000500000000000000" pitchFamily="2" charset="0"/>
              </a:rPr>
              <a:t>•	Publicar datos abiertos en (www.datos.gov.co)</a:t>
            </a:r>
          </a:p>
          <a:p>
            <a:pPr defTabSz="182563">
              <a:lnSpc>
                <a:spcPct val="150000"/>
              </a:lnSpc>
              <a:tabLst>
                <a:tab pos="182563" algn="l"/>
              </a:tabLst>
            </a:pPr>
            <a:r>
              <a:rPr lang="es-MX" sz="1600">
                <a:latin typeface="Montserrat" panose="00000500000000000000" pitchFamily="2" charset="0"/>
              </a:rPr>
              <a:t>•	Actualizar y publicar el Registro de Activos de Información (RAI)</a:t>
            </a:r>
          </a:p>
          <a:p>
            <a:pPr defTabSz="182563">
              <a:lnSpc>
                <a:spcPct val="150000"/>
              </a:lnSpc>
              <a:tabLst>
                <a:tab pos="182563" algn="l"/>
              </a:tabLst>
            </a:pPr>
            <a:r>
              <a:rPr lang="es-MX" sz="1600">
                <a:latin typeface="Montserrat" panose="00000500000000000000" pitchFamily="2" charset="0"/>
              </a:rPr>
              <a:t>•	Actualizar y publicar el Índice de Información Clasificada y Reservada.</a:t>
            </a:r>
          </a:p>
          <a:p>
            <a:pPr defTabSz="182563">
              <a:lnSpc>
                <a:spcPct val="150000"/>
              </a:lnSpc>
              <a:tabLst>
                <a:tab pos="182563" algn="l"/>
              </a:tabLst>
            </a:pPr>
            <a:r>
              <a:rPr lang="es-MX" sz="1600">
                <a:latin typeface="Montserrat" panose="00000500000000000000" pitchFamily="2" charset="0"/>
              </a:rPr>
              <a:t>•	Actualizar y publicar el Esquema de Publicación.</a:t>
            </a:r>
          </a:p>
          <a:p>
            <a:pPr defTabSz="182563">
              <a:lnSpc>
                <a:spcPct val="150000"/>
              </a:lnSpc>
              <a:tabLst>
                <a:tab pos="182563" algn="l"/>
              </a:tabLst>
            </a:pPr>
            <a:r>
              <a:rPr lang="es-MX" sz="1600">
                <a:latin typeface="Montserrat" panose="00000500000000000000" pitchFamily="2" charset="0"/>
              </a:rPr>
              <a:t>•	</a:t>
            </a:r>
            <a:r>
              <a:rPr lang="es-MX" sz="1600">
                <a:latin typeface="Montserrat" panose="00000500000000000000" pitchFamily="2" charset="0"/>
                <a:hlinkClick r:id="rId3"/>
              </a:rPr>
              <a:t>Vídeos cortos con información</a:t>
            </a:r>
            <a:r>
              <a:rPr lang="es-MX" sz="1600">
                <a:latin typeface="Montserrat" panose="00000500000000000000" pitchFamily="2" charset="0"/>
              </a:rPr>
              <a:t> sobre las diferentes etapas de las Pruebas, las generalidades, las conductas prohibidas y demás información de interés sobre el desarrollo de las Pruebas aplicadas por el Instituto</a:t>
            </a:r>
          </a:p>
        </p:txBody>
      </p:sp>
      <p:sp>
        <p:nvSpPr>
          <p:cNvPr id="3" name="Título 2">
            <a:extLst>
              <a:ext uri="{FF2B5EF4-FFF2-40B4-BE49-F238E27FC236}">
                <a16:creationId xmlns:a16="http://schemas.microsoft.com/office/drawing/2014/main" id="{006A2C22-686F-70C7-D8ED-E3B4BF5BDC9E}"/>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3752579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18084482-1730-B7D2-9D99-23ADFD510CBF}"/>
              </a:ext>
            </a:extLst>
          </p:cNvPr>
          <p:cNvSpPr txBox="1"/>
          <p:nvPr/>
        </p:nvSpPr>
        <p:spPr>
          <a:xfrm>
            <a:off x="479467" y="570231"/>
            <a:ext cx="7284379" cy="523220"/>
          </a:xfrm>
          <a:prstGeom prst="rect">
            <a:avLst/>
          </a:prstGeom>
          <a:noFill/>
        </p:spPr>
        <p:txBody>
          <a:bodyPr wrap="square" rtlCol="0">
            <a:spAutoFit/>
          </a:bodyPr>
          <a:lstStyle/>
          <a:p>
            <a:r>
              <a:rPr lang="es-CO" sz="2800" b="1">
                <a:solidFill>
                  <a:srgbClr val="AD1C2A"/>
                </a:solidFill>
                <a:latin typeface="Montserrat" pitchFamily="2" charset="77"/>
              </a:rPr>
              <a:t>4.1. Actividades </a:t>
            </a:r>
            <a:r>
              <a:rPr lang="es-CO" sz="2800">
                <a:solidFill>
                  <a:srgbClr val="AD1C2A"/>
                </a:solidFill>
                <a:latin typeface="Montserrat" pitchFamily="2" charset="77"/>
              </a:rPr>
              <a:t>de información</a:t>
            </a:r>
            <a:endParaRPr lang="es-CO" sz="2800">
              <a:solidFill>
                <a:srgbClr val="AD1C2A"/>
              </a:solidFill>
              <a:latin typeface="Montserrat Light" pitchFamily="2" charset="77"/>
            </a:endParaRPr>
          </a:p>
        </p:txBody>
      </p:sp>
      <p:sp>
        <p:nvSpPr>
          <p:cNvPr id="19" name="Rectángulo 18">
            <a:extLst>
              <a:ext uri="{FF2B5EF4-FFF2-40B4-BE49-F238E27FC236}">
                <a16:creationId xmlns:a16="http://schemas.microsoft.com/office/drawing/2014/main" id="{919057B7-12E2-2C1A-89A3-A605A9B22B84}"/>
              </a:ext>
              <a:ext uri="{C183D7F6-B498-43B3-948B-1728B52AA6E4}">
                <adec:decorative xmlns:adec="http://schemas.microsoft.com/office/drawing/2017/decorative" val="1"/>
              </a:ext>
            </a:extLst>
          </p:cNvPr>
          <p:cNvSpPr/>
          <p:nvPr/>
        </p:nvSpPr>
        <p:spPr>
          <a:xfrm>
            <a:off x="390894" y="495345"/>
            <a:ext cx="7145356" cy="626676"/>
          </a:xfrm>
          <a:prstGeom prst="rect">
            <a:avLst/>
          </a:prstGeom>
          <a:noFill/>
          <a:ln w="9525">
            <a:solidFill>
              <a:srgbClr val="AD1C2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494DDF84-51C3-84B2-048F-5DAD06454C71}"/>
              </a:ext>
            </a:extLst>
          </p:cNvPr>
          <p:cNvSpPr txBox="1"/>
          <p:nvPr/>
        </p:nvSpPr>
        <p:spPr>
          <a:xfrm>
            <a:off x="598516" y="1443019"/>
            <a:ext cx="11055928" cy="5139869"/>
          </a:xfrm>
          <a:prstGeom prst="rect">
            <a:avLst/>
          </a:prstGeom>
          <a:noFill/>
        </p:spPr>
        <p:txBody>
          <a:bodyPr wrap="square">
            <a:spAutoFit/>
          </a:bodyPr>
          <a:lstStyle/>
          <a:p>
            <a:pPr defTabSz="182563">
              <a:lnSpc>
                <a:spcPct val="150000"/>
              </a:lnSpc>
              <a:tabLst>
                <a:tab pos="182563" algn="l"/>
              </a:tabLst>
            </a:pPr>
            <a:r>
              <a:rPr lang="es-MX" sz="1600">
                <a:latin typeface="Montserrat" panose="00000500000000000000" pitchFamily="2" charset="0"/>
              </a:rPr>
              <a:t>•	Actualizar y publicar un plan para facilitar la identificación, gestión, clasificación, organización, conservación y disposición de la información pública, desde su creación hasta su disposición final, con fines de conservación permanente o eliminación.</a:t>
            </a:r>
          </a:p>
          <a:p>
            <a:pPr defTabSz="182563">
              <a:lnSpc>
                <a:spcPct val="150000"/>
              </a:lnSpc>
              <a:tabLst>
                <a:tab pos="182563" algn="l"/>
              </a:tabLst>
            </a:pPr>
            <a:r>
              <a:rPr lang="es-MX" sz="1600">
                <a:latin typeface="Montserrat" panose="00000500000000000000" pitchFamily="2" charset="0"/>
              </a:rPr>
              <a:t>•	Implementar y actualizar si se requiere el Plan Institucional de Archivos.</a:t>
            </a:r>
          </a:p>
          <a:p>
            <a:pPr defTabSz="182563">
              <a:lnSpc>
                <a:spcPct val="150000"/>
              </a:lnSpc>
              <a:tabLst>
                <a:tab pos="182563" algn="l"/>
              </a:tabLst>
            </a:pPr>
            <a:r>
              <a:rPr lang="es-MX" sz="1600">
                <a:latin typeface="Montserrat" panose="00000500000000000000" pitchFamily="2" charset="0"/>
              </a:rPr>
              <a:t>•	Mantener actualizadas las listas de series documentales con sus correspondientes tipos de documentos, a los cuales se les asigna el tiempo de permanencia en cada etapa del ciclo vital de los documentos.</a:t>
            </a:r>
          </a:p>
          <a:p>
            <a:pPr defTabSz="182563">
              <a:lnSpc>
                <a:spcPct val="150000"/>
              </a:lnSpc>
              <a:tabLst>
                <a:tab pos="182563" algn="l"/>
              </a:tabLst>
            </a:pPr>
            <a:r>
              <a:rPr lang="es-MX" sz="1600">
                <a:latin typeface="Montserrat" panose="00000500000000000000" pitchFamily="2" charset="0"/>
              </a:rPr>
              <a:t>•	Apoyar la actualización de la página web bajo los requerimientos de Gobierno. Hacer las publicaciones o actualizaciones en el sitio web de acuerdo con los lineamientos de Gobierno Digital (GEL)</a:t>
            </a:r>
          </a:p>
          <a:p>
            <a:pPr defTabSz="182563">
              <a:lnSpc>
                <a:spcPct val="150000"/>
              </a:lnSpc>
              <a:tabLst>
                <a:tab pos="182563" algn="l"/>
              </a:tabLst>
            </a:pPr>
            <a:r>
              <a:rPr lang="es-MX" sz="1600">
                <a:latin typeface="Montserrat" panose="00000500000000000000" pitchFamily="2" charset="0"/>
              </a:rPr>
              <a:t>•	Mantener actualizado el micrositio de Rendición de Cuentas en la web.</a:t>
            </a:r>
          </a:p>
          <a:p>
            <a:pPr defTabSz="182563">
              <a:lnSpc>
                <a:spcPct val="150000"/>
              </a:lnSpc>
              <a:tabLst>
                <a:tab pos="182563" algn="l"/>
              </a:tabLst>
            </a:pPr>
            <a:r>
              <a:rPr lang="es-MX" sz="1600">
                <a:latin typeface="Montserrat" panose="00000500000000000000" pitchFamily="2" charset="0"/>
              </a:rPr>
              <a:t>•	Publicar resultados de las encuestas realizadas a la ciudadanía sobre Rendición de Cuentas.</a:t>
            </a:r>
          </a:p>
          <a:p>
            <a:pPr defTabSz="182563">
              <a:lnSpc>
                <a:spcPct val="150000"/>
              </a:lnSpc>
              <a:tabLst>
                <a:tab pos="182563" algn="l"/>
              </a:tabLst>
            </a:pPr>
            <a:r>
              <a:rPr lang="es-MX" sz="1600">
                <a:latin typeface="Montserrat" panose="00000500000000000000" pitchFamily="2" charset="0"/>
              </a:rPr>
              <a:t>•	Mantener a la ciudadanía informada sobre la gestión del Icfes a través de redes sociales.</a:t>
            </a:r>
          </a:p>
          <a:p>
            <a:pPr defTabSz="182563">
              <a:lnSpc>
                <a:spcPct val="150000"/>
              </a:lnSpc>
              <a:tabLst>
                <a:tab pos="182563" algn="l"/>
              </a:tabLst>
            </a:pPr>
            <a:r>
              <a:rPr lang="es-MX" sz="1600">
                <a:latin typeface="Montserrat" panose="00000500000000000000" pitchFamily="2" charset="0"/>
              </a:rPr>
              <a:t>•	Boletín de Gestión.</a:t>
            </a:r>
          </a:p>
          <a:p>
            <a:pPr defTabSz="182563">
              <a:lnSpc>
                <a:spcPct val="150000"/>
              </a:lnSpc>
              <a:tabLst>
                <a:tab pos="182563" algn="l"/>
              </a:tabLst>
            </a:pPr>
            <a:r>
              <a:rPr lang="es-MX" sz="1600">
                <a:latin typeface="Montserrat" panose="00000500000000000000" pitchFamily="2" charset="0"/>
              </a:rPr>
              <a:t>•	Revisar y actualizar la caracterización de ciudadanos, usuarios y grupos de interés.</a:t>
            </a:r>
          </a:p>
          <a:p>
            <a:pPr defTabSz="182563">
              <a:tabLst>
                <a:tab pos="182563" algn="l"/>
              </a:tabLst>
            </a:pPr>
            <a:endParaRPr lang="es-MX" sz="1600">
              <a:latin typeface="Montserrat" panose="00000500000000000000" pitchFamily="2" charset="0"/>
            </a:endParaRPr>
          </a:p>
        </p:txBody>
      </p:sp>
      <p:sp>
        <p:nvSpPr>
          <p:cNvPr id="3" name="Título 2">
            <a:extLst>
              <a:ext uri="{FF2B5EF4-FFF2-40B4-BE49-F238E27FC236}">
                <a16:creationId xmlns:a16="http://schemas.microsoft.com/office/drawing/2014/main" id="{8BB61125-091D-AC71-9E9D-E924D7C84BCC}"/>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2206035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18084482-1730-B7D2-9D99-23ADFD510CBF}"/>
              </a:ext>
            </a:extLst>
          </p:cNvPr>
          <p:cNvSpPr txBox="1"/>
          <p:nvPr/>
        </p:nvSpPr>
        <p:spPr>
          <a:xfrm>
            <a:off x="479467" y="570231"/>
            <a:ext cx="7284379" cy="523220"/>
          </a:xfrm>
          <a:prstGeom prst="rect">
            <a:avLst/>
          </a:prstGeom>
          <a:noFill/>
        </p:spPr>
        <p:txBody>
          <a:bodyPr wrap="square" rtlCol="0">
            <a:spAutoFit/>
          </a:bodyPr>
          <a:lstStyle/>
          <a:p>
            <a:r>
              <a:rPr lang="es-CO" sz="2800" b="1">
                <a:solidFill>
                  <a:srgbClr val="AD1C2A"/>
                </a:solidFill>
                <a:latin typeface="Montserrat" pitchFamily="2" charset="77"/>
              </a:rPr>
              <a:t>4.2. Actividades </a:t>
            </a:r>
            <a:r>
              <a:rPr lang="es-CO" sz="2800">
                <a:solidFill>
                  <a:srgbClr val="AD1C2A"/>
                </a:solidFill>
                <a:latin typeface="Montserrat" pitchFamily="2" charset="77"/>
              </a:rPr>
              <a:t>de diálogo</a:t>
            </a:r>
            <a:endParaRPr lang="es-CO" sz="2800">
              <a:solidFill>
                <a:srgbClr val="AD1C2A"/>
              </a:solidFill>
              <a:latin typeface="Montserrat Light" pitchFamily="2" charset="77"/>
            </a:endParaRPr>
          </a:p>
        </p:txBody>
      </p:sp>
      <p:sp>
        <p:nvSpPr>
          <p:cNvPr id="19" name="Rectángulo 18">
            <a:extLst>
              <a:ext uri="{FF2B5EF4-FFF2-40B4-BE49-F238E27FC236}">
                <a16:creationId xmlns:a16="http://schemas.microsoft.com/office/drawing/2014/main" id="{919057B7-12E2-2C1A-89A3-A605A9B22B84}"/>
              </a:ext>
              <a:ext uri="{C183D7F6-B498-43B3-948B-1728B52AA6E4}">
                <adec:decorative xmlns:adec="http://schemas.microsoft.com/office/drawing/2017/decorative" val="1"/>
              </a:ext>
            </a:extLst>
          </p:cNvPr>
          <p:cNvSpPr/>
          <p:nvPr/>
        </p:nvSpPr>
        <p:spPr>
          <a:xfrm>
            <a:off x="390894" y="495345"/>
            <a:ext cx="7145356" cy="626676"/>
          </a:xfrm>
          <a:prstGeom prst="rect">
            <a:avLst/>
          </a:prstGeom>
          <a:noFill/>
          <a:ln w="9525">
            <a:solidFill>
              <a:srgbClr val="AD1C2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494DDF84-51C3-84B2-048F-5DAD06454C71}"/>
              </a:ext>
            </a:extLst>
          </p:cNvPr>
          <p:cNvSpPr txBox="1"/>
          <p:nvPr/>
        </p:nvSpPr>
        <p:spPr>
          <a:xfrm>
            <a:off x="609600" y="1422998"/>
            <a:ext cx="10972800" cy="5386090"/>
          </a:xfrm>
          <a:prstGeom prst="rect">
            <a:avLst/>
          </a:prstGeom>
          <a:noFill/>
        </p:spPr>
        <p:txBody>
          <a:bodyPr wrap="square">
            <a:spAutoFit/>
          </a:bodyPr>
          <a:lstStyle/>
          <a:p>
            <a:pPr defTabSz="182563">
              <a:tabLst>
                <a:tab pos="182563" algn="l"/>
              </a:tabLst>
            </a:pPr>
            <a:r>
              <a:rPr lang="es-MX" sz="1600">
                <a:latin typeface="Montserrat" panose="00000500000000000000" pitchFamily="2" charset="0"/>
              </a:rPr>
              <a:t>Como eje fundamental de la nueva etapa del retorno a la presencialidad, se diseñaron y fortalecieron diferentes iniciativas de evaluación y uso y apropiación de los resultados para generar insumos que le sean útiles para el diseño de herramientas que fortalezcan los aprendizajes de los estudiantes. Se establecieron espacios de diálogo con la reactivación de ferias presenciales, en las cuales tuvimos participación. Así mismo, se desarrollaron diversas actividades de diálogo a través de espacios virtuales y presenciales como:</a:t>
            </a:r>
          </a:p>
          <a:p>
            <a:pPr defTabSz="182563">
              <a:tabLst>
                <a:tab pos="182563" algn="l"/>
              </a:tabLst>
            </a:pPr>
            <a:endParaRPr lang="es-MX" sz="1600">
              <a:latin typeface="Montserrat" panose="00000500000000000000" pitchFamily="2" charset="0"/>
            </a:endParaRPr>
          </a:p>
          <a:p>
            <a:pPr defTabSz="182563">
              <a:lnSpc>
                <a:spcPct val="150000"/>
              </a:lnSpc>
              <a:tabLst>
                <a:tab pos="182563" algn="l"/>
              </a:tabLst>
            </a:pPr>
            <a:r>
              <a:rPr lang="es-MX" sz="1600">
                <a:latin typeface="Montserrat" panose="00000500000000000000" pitchFamily="2" charset="0"/>
              </a:rPr>
              <a:t>•	Talleres de apropiación social en territorio para utilizar los resultados de las Pruebas Saber.</a:t>
            </a:r>
          </a:p>
          <a:p>
            <a:pPr defTabSz="182563">
              <a:lnSpc>
                <a:spcPct val="150000"/>
              </a:lnSpc>
              <a:tabLst>
                <a:tab pos="182563" algn="l"/>
              </a:tabLst>
            </a:pPr>
            <a:r>
              <a:rPr lang="es-MX" sz="1600">
                <a:latin typeface="Montserrat" panose="00000500000000000000" pitchFamily="2" charset="0"/>
              </a:rPr>
              <a:t>•	Espacios de involucramiento parental en el ámbito de la evaluación con madres, padres y cuidadores.</a:t>
            </a:r>
          </a:p>
          <a:p>
            <a:pPr defTabSz="182563">
              <a:lnSpc>
                <a:spcPct val="150000"/>
              </a:lnSpc>
              <a:tabLst>
                <a:tab pos="182563" algn="l"/>
              </a:tabLst>
            </a:pPr>
            <a:r>
              <a:rPr lang="es-MX" sz="1600">
                <a:latin typeface="Montserrat" panose="00000500000000000000" pitchFamily="2" charset="0"/>
              </a:rPr>
              <a:t>•  14° Seminario Internacional de Investigación sobre la Calidad de la Educación – </a:t>
            </a:r>
            <a:r>
              <a:rPr lang="es-MX" sz="1600" err="1">
                <a:latin typeface="Montserrat" panose="00000500000000000000" pitchFamily="2" charset="0"/>
              </a:rPr>
              <a:t>SiiCE</a:t>
            </a:r>
            <a:endParaRPr lang="es-MX" sz="1600">
              <a:latin typeface="Montserrat" panose="00000500000000000000" pitchFamily="2" charset="0"/>
            </a:endParaRPr>
          </a:p>
          <a:p>
            <a:pPr defTabSz="182563">
              <a:lnSpc>
                <a:spcPct val="150000"/>
              </a:lnSpc>
              <a:tabLst>
                <a:tab pos="182563" algn="l"/>
              </a:tabLst>
            </a:pPr>
            <a:r>
              <a:rPr lang="es-MX" sz="1600">
                <a:latin typeface="Montserrat" panose="00000500000000000000" pitchFamily="2" charset="0"/>
              </a:rPr>
              <a:t>•	Encuentro Nacional de Lideresas y Líderes de Evaluación – ENLE 2023.</a:t>
            </a:r>
          </a:p>
          <a:p>
            <a:pPr defTabSz="182563">
              <a:lnSpc>
                <a:spcPct val="150000"/>
              </a:lnSpc>
              <a:tabLst>
                <a:tab pos="182563" algn="l"/>
              </a:tabLst>
            </a:pPr>
            <a:r>
              <a:rPr lang="es-MX" sz="1600">
                <a:latin typeface="Montserrat" panose="00000500000000000000" pitchFamily="2" charset="0"/>
              </a:rPr>
              <a:t>•	</a:t>
            </a:r>
            <a:r>
              <a:rPr lang="es-MX" sz="1600">
                <a:latin typeface="Montserrat" panose="00000500000000000000" pitchFamily="2" charset="0"/>
                <a:hlinkClick r:id="rId3"/>
              </a:rPr>
              <a:t>Emisiones en vivo sobre temas de interés para la comunidad educativa</a:t>
            </a:r>
            <a:endParaRPr lang="es-MX" sz="1600">
              <a:latin typeface="Montserrat" panose="00000500000000000000" pitchFamily="2" charset="0"/>
            </a:endParaRPr>
          </a:p>
          <a:p>
            <a:pPr defTabSz="182563">
              <a:lnSpc>
                <a:spcPct val="150000"/>
              </a:lnSpc>
              <a:tabLst>
                <a:tab pos="182563" algn="l"/>
              </a:tabLst>
            </a:pPr>
            <a:r>
              <a:rPr lang="es-MX" sz="1600">
                <a:latin typeface="Montserrat" panose="00000500000000000000" pitchFamily="2" charset="0"/>
              </a:rPr>
              <a:t>•	</a:t>
            </a:r>
            <a:r>
              <a:rPr lang="es-MX" sz="1600">
                <a:latin typeface="Montserrat" panose="00000500000000000000" pitchFamily="2" charset="0"/>
                <a:hlinkClick r:id="rId4"/>
              </a:rPr>
              <a:t>Curso de estimaciones de Valor Agregado y Aporte Relativo usando </a:t>
            </a:r>
            <a:r>
              <a:rPr lang="es-MX" sz="1600" err="1">
                <a:latin typeface="Montserrat" panose="00000500000000000000" pitchFamily="2" charset="0"/>
                <a:hlinkClick r:id="rId4"/>
              </a:rPr>
              <a:t>DataIcfes</a:t>
            </a:r>
            <a:r>
              <a:rPr lang="es-MX" sz="1600">
                <a:latin typeface="Montserrat" panose="00000500000000000000" pitchFamily="2" charset="0"/>
                <a:hlinkClick r:id="rId4"/>
              </a:rPr>
              <a:t> y R</a:t>
            </a:r>
            <a:endParaRPr lang="es-MX" sz="1600">
              <a:latin typeface="Montserrat" panose="00000500000000000000" pitchFamily="2" charset="0"/>
            </a:endParaRPr>
          </a:p>
          <a:p>
            <a:pPr defTabSz="182563">
              <a:lnSpc>
                <a:spcPct val="150000"/>
              </a:lnSpc>
              <a:tabLst>
                <a:tab pos="182563" algn="l"/>
              </a:tabLst>
            </a:pPr>
            <a:r>
              <a:rPr lang="es-MX" sz="1600">
                <a:latin typeface="Montserrat" panose="00000500000000000000" pitchFamily="2" charset="0"/>
              </a:rPr>
              <a:t>•  Socialización de las buenas prácticas implementadas en territorio sobre la Estrategia </a:t>
            </a:r>
            <a:r>
              <a:rPr lang="es-MX" sz="1600">
                <a:latin typeface="Montserrat" panose="00000500000000000000" pitchFamily="2" charset="0"/>
                <a:hlinkClick r:id="rId5"/>
              </a:rPr>
              <a:t>Evaluar para Avanzar</a:t>
            </a:r>
            <a:r>
              <a:rPr lang="es-MX" sz="1600">
                <a:latin typeface="Montserrat" panose="00000500000000000000" pitchFamily="2" charset="0"/>
              </a:rPr>
              <a:t>, </a:t>
            </a:r>
            <a:r>
              <a:rPr lang="es-MX" sz="1600">
                <a:latin typeface="Montserrat" panose="00000500000000000000" pitchFamily="2" charset="0"/>
                <a:hlinkClick r:id="rId6"/>
              </a:rPr>
              <a:t>uso de resultados IE Raíces del Futuro</a:t>
            </a:r>
            <a:r>
              <a:rPr lang="es-MX" sz="1600">
                <a:latin typeface="Montserrat" panose="00000500000000000000" pitchFamily="2" charset="0"/>
              </a:rPr>
              <a:t>, </a:t>
            </a:r>
            <a:r>
              <a:rPr lang="es-MX" sz="1600">
                <a:latin typeface="Montserrat" panose="00000500000000000000" pitchFamily="2" charset="0"/>
                <a:hlinkClick r:id="rId7"/>
              </a:rPr>
              <a:t>Experiencia exitosa implementación ExA</a:t>
            </a:r>
            <a:endParaRPr lang="es-MX" sz="1600">
              <a:latin typeface="Montserrat" panose="00000500000000000000" pitchFamily="2" charset="0"/>
            </a:endParaRPr>
          </a:p>
          <a:p>
            <a:pPr defTabSz="182563">
              <a:lnSpc>
                <a:spcPct val="150000"/>
              </a:lnSpc>
              <a:tabLst>
                <a:tab pos="182563" algn="l"/>
              </a:tabLst>
            </a:pPr>
            <a:r>
              <a:rPr lang="es-MX" sz="1600">
                <a:latin typeface="Montserrat" panose="00000500000000000000" pitchFamily="2" charset="0"/>
              </a:rPr>
              <a:t> •  Socialización de </a:t>
            </a:r>
            <a:r>
              <a:rPr lang="es-MX" sz="1600" i="1">
                <a:latin typeface="Montserrat" panose="00000500000000000000" pitchFamily="2" charset="0"/>
                <a:hlinkClick r:id="rId8"/>
              </a:rPr>
              <a:t>’Apuntes con el Icfes para la política educativa’</a:t>
            </a:r>
            <a:endParaRPr lang="es-MX" sz="1600" i="1">
              <a:latin typeface="Montserrat" panose="00000500000000000000" pitchFamily="2" charset="0"/>
            </a:endParaRPr>
          </a:p>
          <a:p>
            <a:pPr defTabSz="182563">
              <a:tabLst>
                <a:tab pos="182563" algn="l"/>
              </a:tabLst>
            </a:pPr>
            <a:endParaRPr lang="es-MX" sz="1600">
              <a:latin typeface="Montserrat" panose="00000500000000000000" pitchFamily="2" charset="0"/>
            </a:endParaRPr>
          </a:p>
        </p:txBody>
      </p:sp>
      <p:sp>
        <p:nvSpPr>
          <p:cNvPr id="3" name="Título 2">
            <a:extLst>
              <a:ext uri="{FF2B5EF4-FFF2-40B4-BE49-F238E27FC236}">
                <a16:creationId xmlns:a16="http://schemas.microsoft.com/office/drawing/2014/main" id="{DD9ECEE1-5228-5FE7-8838-8512FD1FC971}"/>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1764707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18084482-1730-B7D2-9D99-23ADFD510CBF}"/>
              </a:ext>
            </a:extLst>
          </p:cNvPr>
          <p:cNvSpPr txBox="1"/>
          <p:nvPr/>
        </p:nvSpPr>
        <p:spPr>
          <a:xfrm>
            <a:off x="479467" y="570231"/>
            <a:ext cx="7284379" cy="954107"/>
          </a:xfrm>
          <a:prstGeom prst="rect">
            <a:avLst/>
          </a:prstGeom>
          <a:noFill/>
        </p:spPr>
        <p:txBody>
          <a:bodyPr wrap="square" rtlCol="0">
            <a:spAutoFit/>
          </a:bodyPr>
          <a:lstStyle/>
          <a:p>
            <a:r>
              <a:rPr lang="es-MX" sz="2800" b="1">
                <a:solidFill>
                  <a:srgbClr val="AD1C2A"/>
                </a:solidFill>
                <a:latin typeface="Montserrat" pitchFamily="2" charset="77"/>
              </a:rPr>
              <a:t>4.2.1.	Audiencia pública </a:t>
            </a:r>
            <a:r>
              <a:rPr lang="es-MX" sz="2800">
                <a:solidFill>
                  <a:srgbClr val="AD1C2A"/>
                </a:solidFill>
                <a:latin typeface="Montserrat" pitchFamily="2" charset="77"/>
              </a:rPr>
              <a:t>de Rendición de Cuentas con el Sector Educación</a:t>
            </a:r>
            <a:endParaRPr lang="es-CO" sz="2800">
              <a:solidFill>
                <a:srgbClr val="AD1C2A"/>
              </a:solidFill>
              <a:latin typeface="Montserrat Light" pitchFamily="2" charset="77"/>
            </a:endParaRPr>
          </a:p>
        </p:txBody>
      </p:sp>
      <p:sp>
        <p:nvSpPr>
          <p:cNvPr id="19" name="Rectángulo 18">
            <a:extLst>
              <a:ext uri="{FF2B5EF4-FFF2-40B4-BE49-F238E27FC236}">
                <a16:creationId xmlns:a16="http://schemas.microsoft.com/office/drawing/2014/main" id="{919057B7-12E2-2C1A-89A3-A605A9B22B84}"/>
              </a:ext>
              <a:ext uri="{C183D7F6-B498-43B3-948B-1728B52AA6E4}">
                <adec:decorative xmlns:adec="http://schemas.microsoft.com/office/drawing/2017/decorative" val="1"/>
              </a:ext>
            </a:extLst>
          </p:cNvPr>
          <p:cNvSpPr/>
          <p:nvPr/>
        </p:nvSpPr>
        <p:spPr>
          <a:xfrm>
            <a:off x="390894" y="495344"/>
            <a:ext cx="7145356" cy="1028993"/>
          </a:xfrm>
          <a:prstGeom prst="rect">
            <a:avLst/>
          </a:prstGeom>
          <a:noFill/>
          <a:ln w="9525">
            <a:solidFill>
              <a:srgbClr val="AD1C2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494DDF84-51C3-84B2-048F-5DAD06454C71}"/>
              </a:ext>
            </a:extLst>
          </p:cNvPr>
          <p:cNvSpPr txBox="1"/>
          <p:nvPr/>
        </p:nvSpPr>
        <p:spPr>
          <a:xfrm>
            <a:off x="479466" y="2074787"/>
            <a:ext cx="3976155" cy="1815882"/>
          </a:xfrm>
          <a:prstGeom prst="rect">
            <a:avLst/>
          </a:prstGeom>
          <a:noFill/>
        </p:spPr>
        <p:txBody>
          <a:bodyPr wrap="square">
            <a:spAutoFit/>
          </a:bodyPr>
          <a:lstStyle/>
          <a:p>
            <a:pPr defTabSz="182563">
              <a:tabLst>
                <a:tab pos="182563" algn="l"/>
              </a:tabLst>
            </a:pPr>
            <a:r>
              <a:rPr lang="es-MX" sz="1600">
                <a:latin typeface="Montserrat" panose="00000500000000000000" pitchFamily="2" charset="0"/>
              </a:rPr>
              <a:t>Se continuó con el espacio virtual liderado por el Ministerio de Educación Nacional desde el 2020 para el desarrollo de la </a:t>
            </a:r>
            <a:r>
              <a:rPr lang="es-MX" sz="1600">
                <a:latin typeface="Montserrat" panose="00000500000000000000" pitchFamily="2" charset="0"/>
                <a:hlinkClick r:id="rId3"/>
              </a:rPr>
              <a:t>Audiencia Pública</a:t>
            </a:r>
            <a:r>
              <a:rPr lang="es-MX" sz="1600">
                <a:latin typeface="Montserrat" panose="00000500000000000000" pitchFamily="2" charset="0"/>
              </a:rPr>
              <a:t> </a:t>
            </a:r>
            <a:r>
              <a:rPr lang="es-MX" sz="1600">
                <a:latin typeface="Montserrat" panose="00000500000000000000" pitchFamily="2" charset="0"/>
                <a:hlinkClick r:id="rId3"/>
              </a:rPr>
              <a:t>de Rendición de Cuentas Sector Educación</a:t>
            </a:r>
            <a:r>
              <a:rPr lang="es-MX" sz="1600">
                <a:latin typeface="Montserrat" panose="00000500000000000000" pitchFamily="2" charset="0"/>
              </a:rPr>
              <a:t> realizada el día 22 de noviembre de 2023.</a:t>
            </a:r>
          </a:p>
        </p:txBody>
      </p:sp>
      <p:pic>
        <p:nvPicPr>
          <p:cNvPr id="4" name="Imagen 3" descr="Imagen de la transmisión de la Audiencia pública">
            <a:extLst>
              <a:ext uri="{FF2B5EF4-FFF2-40B4-BE49-F238E27FC236}">
                <a16:creationId xmlns:a16="http://schemas.microsoft.com/office/drawing/2014/main" id="{1088D300-1DBA-5791-7174-9DFA0E77B5DB}"/>
              </a:ext>
            </a:extLst>
          </p:cNvPr>
          <p:cNvPicPr>
            <a:picLocks noChangeAspect="1"/>
          </p:cNvPicPr>
          <p:nvPr/>
        </p:nvPicPr>
        <p:blipFill rotWithShape="1">
          <a:blip r:embed="rId4"/>
          <a:srcRect r="4700"/>
          <a:stretch/>
        </p:blipFill>
        <p:spPr>
          <a:xfrm>
            <a:off x="4854633" y="2074787"/>
            <a:ext cx="6517178" cy="3036563"/>
          </a:xfrm>
          <a:prstGeom prst="rect">
            <a:avLst/>
          </a:prstGeom>
        </p:spPr>
      </p:pic>
      <p:sp>
        <p:nvSpPr>
          <p:cNvPr id="6" name="CuadroTexto 5">
            <a:extLst>
              <a:ext uri="{FF2B5EF4-FFF2-40B4-BE49-F238E27FC236}">
                <a16:creationId xmlns:a16="http://schemas.microsoft.com/office/drawing/2014/main" id="{C923132B-9E30-FB98-8AF1-699FC092F3E5}"/>
              </a:ext>
            </a:extLst>
          </p:cNvPr>
          <p:cNvSpPr txBox="1"/>
          <p:nvPr/>
        </p:nvSpPr>
        <p:spPr>
          <a:xfrm>
            <a:off x="479467" y="3954858"/>
            <a:ext cx="3510643" cy="923330"/>
          </a:xfrm>
          <a:prstGeom prst="rect">
            <a:avLst/>
          </a:prstGeom>
          <a:noFill/>
        </p:spPr>
        <p:txBody>
          <a:bodyPr wrap="square">
            <a:spAutoFit/>
          </a:bodyPr>
          <a:lstStyle/>
          <a:p>
            <a:pPr algn="l"/>
            <a:r>
              <a:rPr lang="es-MX" b="1" i="0">
                <a:solidFill>
                  <a:srgbClr val="AD1C2A"/>
                </a:solidFill>
                <a:effectLst/>
                <a:latin typeface="Montserrat" panose="00000500000000000000" pitchFamily="2" charset="0"/>
              </a:rPr>
              <a:t>Audiencia Pública de Rendición de Cuentas del Sector Educación 2023</a:t>
            </a:r>
          </a:p>
        </p:txBody>
      </p:sp>
      <p:pic>
        <p:nvPicPr>
          <p:cNvPr id="10" name="Gráfico 9" descr="Presentación con elemento multimedia con relleno sólido">
            <a:hlinkClick r:id="rId3"/>
            <a:extLst>
              <a:ext uri="{FF2B5EF4-FFF2-40B4-BE49-F238E27FC236}">
                <a16:creationId xmlns:a16="http://schemas.microsoft.com/office/drawing/2014/main" id="{4CF894E5-182B-D9E6-B1B0-485CC8C573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9467" y="4878188"/>
            <a:ext cx="914400" cy="914400"/>
          </a:xfrm>
          <a:prstGeom prst="rect">
            <a:avLst/>
          </a:prstGeom>
        </p:spPr>
      </p:pic>
      <p:sp>
        <p:nvSpPr>
          <p:cNvPr id="3" name="Título 2">
            <a:extLst>
              <a:ext uri="{FF2B5EF4-FFF2-40B4-BE49-F238E27FC236}">
                <a16:creationId xmlns:a16="http://schemas.microsoft.com/office/drawing/2014/main" id="{B18835CE-3409-6F0C-2565-922C283DE28E}"/>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4268260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AB0F39C6-0D04-0DC9-76CB-DF3BAAED90A8}"/>
              </a:ext>
              <a:ext uri="{C183D7F6-B498-43B3-948B-1728B52AA6E4}">
                <adec:decorative xmlns:adec="http://schemas.microsoft.com/office/drawing/2017/decorative" val="1"/>
              </a:ext>
            </a:extLst>
          </p:cNvPr>
          <p:cNvSpPr/>
          <p:nvPr/>
        </p:nvSpPr>
        <p:spPr>
          <a:xfrm flipV="1">
            <a:off x="3" y="1238411"/>
            <a:ext cx="1200862" cy="45719"/>
          </a:xfrm>
          <a:prstGeom prst="rect">
            <a:avLst/>
          </a:prstGeom>
          <a:solidFill>
            <a:srgbClr val="B437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801"/>
          </a:p>
        </p:txBody>
      </p:sp>
      <p:sp>
        <p:nvSpPr>
          <p:cNvPr id="15" name="CuadroTexto 14">
            <a:extLst>
              <a:ext uri="{FF2B5EF4-FFF2-40B4-BE49-F238E27FC236}">
                <a16:creationId xmlns:a16="http://schemas.microsoft.com/office/drawing/2014/main" id="{FFB23E25-0E87-539A-5EEB-FAEC1C22FAE5}"/>
              </a:ext>
            </a:extLst>
          </p:cNvPr>
          <p:cNvSpPr txBox="1"/>
          <p:nvPr/>
        </p:nvSpPr>
        <p:spPr>
          <a:xfrm>
            <a:off x="1322927" y="1152432"/>
            <a:ext cx="3300350" cy="379075"/>
          </a:xfrm>
          <a:prstGeom prst="rect">
            <a:avLst/>
          </a:prstGeom>
          <a:noFill/>
        </p:spPr>
        <p:txBody>
          <a:bodyPr wrap="square" lIns="0" tIns="0" rIns="0" bIns="0" anchor="t">
            <a:noAutofit/>
          </a:bodyPr>
          <a:lstStyle/>
          <a:p>
            <a:pPr defTabSz="914411">
              <a:lnSpc>
                <a:spcPts val="2400"/>
              </a:lnSpc>
              <a:defRPr/>
            </a:pPr>
            <a:r>
              <a:rPr lang="es-ES" sz="3200" b="1">
                <a:solidFill>
                  <a:srgbClr val="B43534"/>
                </a:solidFill>
                <a:latin typeface="Montserrat" pitchFamily="2" charset="77"/>
              </a:rPr>
              <a:t>Contenido</a:t>
            </a:r>
            <a:endParaRPr lang="es-ES" sz="1600" b="1">
              <a:solidFill>
                <a:srgbClr val="B43534"/>
              </a:solidFill>
              <a:latin typeface="Montserrat" pitchFamily="2" charset="77"/>
            </a:endParaRPr>
          </a:p>
        </p:txBody>
      </p:sp>
      <p:sp>
        <p:nvSpPr>
          <p:cNvPr id="18" name="CuadroTexto 17">
            <a:extLst>
              <a:ext uri="{FF2B5EF4-FFF2-40B4-BE49-F238E27FC236}">
                <a16:creationId xmlns:a16="http://schemas.microsoft.com/office/drawing/2014/main" id="{30E0C081-19C5-81BD-13CE-5D53E707F57A}"/>
              </a:ext>
            </a:extLst>
          </p:cNvPr>
          <p:cNvSpPr txBox="1"/>
          <p:nvPr/>
        </p:nvSpPr>
        <p:spPr>
          <a:xfrm>
            <a:off x="1322926" y="1775012"/>
            <a:ext cx="10082135" cy="4616648"/>
          </a:xfrm>
          <a:prstGeom prst="rect">
            <a:avLst/>
          </a:prstGeom>
          <a:noFill/>
        </p:spPr>
        <p:txBody>
          <a:bodyPr wrap="square">
            <a:spAutoFit/>
          </a:bodyPr>
          <a:lstStyle/>
          <a:p>
            <a:r>
              <a:rPr lang="es-MX" sz="2400" b="1">
                <a:solidFill>
                  <a:srgbClr val="AD1C2A"/>
                </a:solidFill>
                <a:latin typeface="Montserrat" panose="00000500000000000000" pitchFamily="2" charset="0"/>
              </a:rPr>
              <a:t>Introducción</a:t>
            </a:r>
          </a:p>
          <a:p>
            <a:endParaRPr lang="es-MX">
              <a:latin typeface="Montserrat" panose="00000500000000000000" pitchFamily="2" charset="0"/>
            </a:endParaRPr>
          </a:p>
          <a:p>
            <a:r>
              <a:rPr lang="es-MX" b="1">
                <a:solidFill>
                  <a:srgbClr val="AD1C2A"/>
                </a:solidFill>
                <a:latin typeface="Montserrat" panose="00000500000000000000" pitchFamily="2" charset="0"/>
              </a:rPr>
              <a:t>1. Objetivos</a:t>
            </a:r>
          </a:p>
          <a:p>
            <a:r>
              <a:rPr lang="es-MX">
                <a:latin typeface="Montserrat" panose="00000500000000000000" pitchFamily="2" charset="0"/>
              </a:rPr>
              <a:t>1.1.	Objetivo general </a:t>
            </a:r>
          </a:p>
          <a:p>
            <a:r>
              <a:rPr lang="es-MX">
                <a:latin typeface="Montserrat" panose="00000500000000000000" pitchFamily="2" charset="0"/>
              </a:rPr>
              <a:t>1.2.	Objetivos específicos </a:t>
            </a:r>
          </a:p>
          <a:p>
            <a:r>
              <a:rPr lang="es-MX">
                <a:latin typeface="Montserrat" panose="00000500000000000000" pitchFamily="2" charset="0"/>
              </a:rPr>
              <a:t>1.3.	Alcance</a:t>
            </a:r>
          </a:p>
          <a:p>
            <a:endParaRPr lang="es-MX" b="1">
              <a:solidFill>
                <a:srgbClr val="00B4C7"/>
              </a:solidFill>
              <a:latin typeface="Montserrat" panose="00000500000000000000" pitchFamily="2" charset="0"/>
            </a:endParaRPr>
          </a:p>
          <a:p>
            <a:r>
              <a:rPr lang="es-MX" b="1">
                <a:solidFill>
                  <a:srgbClr val="71C9D3"/>
                </a:solidFill>
                <a:latin typeface="Montserrat" panose="00000500000000000000" pitchFamily="2" charset="0"/>
              </a:rPr>
              <a:t>2.	Antecedentes </a:t>
            </a:r>
          </a:p>
          <a:p>
            <a:r>
              <a:rPr lang="es-MX">
                <a:latin typeface="Montserrat" panose="00000500000000000000" pitchFamily="2" charset="0"/>
              </a:rPr>
              <a:t>2.1.	Planeación</a:t>
            </a:r>
          </a:p>
          <a:p>
            <a:r>
              <a:rPr lang="es-MX">
                <a:latin typeface="Montserrat" panose="00000500000000000000" pitchFamily="2" charset="0"/>
              </a:rPr>
              <a:t>2.2.	Partes interesadas</a:t>
            </a:r>
          </a:p>
          <a:p>
            <a:endParaRPr lang="es-MX">
              <a:latin typeface="Montserrat" panose="00000500000000000000" pitchFamily="2" charset="0"/>
            </a:endParaRPr>
          </a:p>
          <a:p>
            <a:r>
              <a:rPr lang="es-MX" b="1">
                <a:solidFill>
                  <a:srgbClr val="00B6CA"/>
                </a:solidFill>
                <a:latin typeface="Montserrat" panose="00000500000000000000" pitchFamily="2" charset="0"/>
              </a:rPr>
              <a:t>3.	Generalidades</a:t>
            </a:r>
          </a:p>
          <a:p>
            <a:r>
              <a:rPr lang="es-MX">
                <a:latin typeface="Montserrat" panose="00000500000000000000" pitchFamily="2" charset="0"/>
              </a:rPr>
              <a:t>3.1.	Política de Rendición de Cuentas en el marco de MIPG II</a:t>
            </a:r>
          </a:p>
          <a:p>
            <a:r>
              <a:rPr lang="es-MX">
                <a:latin typeface="Montserrat" panose="00000500000000000000" pitchFamily="2" charset="0"/>
              </a:rPr>
              <a:t>3.2.	Análisis de contexto de la Rendición de Cuentas </a:t>
            </a:r>
          </a:p>
          <a:p>
            <a:r>
              <a:rPr lang="es-MX">
                <a:latin typeface="Montserrat" panose="00000500000000000000" pitchFamily="2" charset="0"/>
              </a:rPr>
              <a:t>3.3.	Desarrollo de la estrategia de Rendición de Cuentas </a:t>
            </a:r>
          </a:p>
          <a:p>
            <a:r>
              <a:rPr lang="es-MX">
                <a:latin typeface="Montserrat" panose="00000500000000000000" pitchFamily="2" charset="0"/>
              </a:rPr>
              <a:t>3.4. Estrategia de Rendición de Cuentas Icfes 2023 </a:t>
            </a:r>
          </a:p>
        </p:txBody>
      </p:sp>
      <p:sp>
        <p:nvSpPr>
          <p:cNvPr id="2" name="Título 1">
            <a:extLst>
              <a:ext uri="{FF2B5EF4-FFF2-40B4-BE49-F238E27FC236}">
                <a16:creationId xmlns:a16="http://schemas.microsoft.com/office/drawing/2014/main" id="{6981AEE2-D4A3-A94D-3F9D-6A2453EC6D72}"/>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1587657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18084482-1730-B7D2-9D99-23ADFD510CBF}"/>
              </a:ext>
            </a:extLst>
          </p:cNvPr>
          <p:cNvSpPr txBox="1"/>
          <p:nvPr/>
        </p:nvSpPr>
        <p:spPr>
          <a:xfrm>
            <a:off x="479467" y="570231"/>
            <a:ext cx="7284379" cy="954107"/>
          </a:xfrm>
          <a:prstGeom prst="rect">
            <a:avLst/>
          </a:prstGeom>
          <a:noFill/>
        </p:spPr>
        <p:txBody>
          <a:bodyPr wrap="square" rtlCol="0">
            <a:spAutoFit/>
          </a:bodyPr>
          <a:lstStyle/>
          <a:p>
            <a:r>
              <a:rPr lang="es-MX" sz="2800" b="1">
                <a:solidFill>
                  <a:srgbClr val="AD1C2A"/>
                </a:solidFill>
                <a:latin typeface="Montserrat" pitchFamily="2" charset="77"/>
              </a:rPr>
              <a:t>4.2.1.	Audiencia pública </a:t>
            </a:r>
            <a:r>
              <a:rPr lang="es-MX" sz="2800">
                <a:solidFill>
                  <a:srgbClr val="AD1C2A"/>
                </a:solidFill>
                <a:latin typeface="Montserrat" pitchFamily="2" charset="77"/>
              </a:rPr>
              <a:t>de Rendición de Cuentas con el Sector Educación</a:t>
            </a:r>
            <a:endParaRPr lang="es-CO" sz="2800">
              <a:solidFill>
                <a:srgbClr val="AD1C2A"/>
              </a:solidFill>
              <a:latin typeface="Montserrat Light" pitchFamily="2" charset="77"/>
            </a:endParaRPr>
          </a:p>
        </p:txBody>
      </p:sp>
      <p:sp>
        <p:nvSpPr>
          <p:cNvPr id="19" name="Rectángulo 18">
            <a:extLst>
              <a:ext uri="{FF2B5EF4-FFF2-40B4-BE49-F238E27FC236}">
                <a16:creationId xmlns:a16="http://schemas.microsoft.com/office/drawing/2014/main" id="{919057B7-12E2-2C1A-89A3-A605A9B22B84}"/>
              </a:ext>
              <a:ext uri="{C183D7F6-B498-43B3-948B-1728B52AA6E4}">
                <adec:decorative xmlns:adec="http://schemas.microsoft.com/office/drawing/2017/decorative" val="1"/>
              </a:ext>
            </a:extLst>
          </p:cNvPr>
          <p:cNvSpPr/>
          <p:nvPr/>
        </p:nvSpPr>
        <p:spPr>
          <a:xfrm>
            <a:off x="390894" y="495344"/>
            <a:ext cx="7145356" cy="1028993"/>
          </a:xfrm>
          <a:prstGeom prst="rect">
            <a:avLst/>
          </a:prstGeom>
          <a:noFill/>
          <a:ln w="9525">
            <a:solidFill>
              <a:srgbClr val="AD1C2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494DDF84-51C3-84B2-048F-5DAD06454C71}"/>
              </a:ext>
            </a:extLst>
          </p:cNvPr>
          <p:cNvSpPr txBox="1"/>
          <p:nvPr/>
        </p:nvSpPr>
        <p:spPr>
          <a:xfrm>
            <a:off x="407519" y="1838341"/>
            <a:ext cx="3976155" cy="4524315"/>
          </a:xfrm>
          <a:prstGeom prst="rect">
            <a:avLst/>
          </a:prstGeom>
          <a:noFill/>
        </p:spPr>
        <p:txBody>
          <a:bodyPr wrap="square">
            <a:spAutoFit/>
          </a:bodyPr>
          <a:lstStyle/>
          <a:p>
            <a:pPr defTabSz="182563">
              <a:tabLst>
                <a:tab pos="182563" algn="l"/>
              </a:tabLst>
            </a:pPr>
            <a:r>
              <a:rPr lang="es-MX" sz="1600">
                <a:latin typeface="Montserrat" panose="00000500000000000000" pitchFamily="2" charset="0"/>
              </a:rPr>
              <a:t>En este espacio, todas las entidades adscritas y vinculadas al Sector de Educación, presentamos las acciones adelantadas durante la vigencia 2023, donde </a:t>
            </a:r>
            <a:r>
              <a:rPr lang="es-MX" sz="1600">
                <a:latin typeface="Montserrat" panose="00000500000000000000" pitchFamily="2" charset="0"/>
                <a:hlinkClick r:id="rId3"/>
              </a:rPr>
              <a:t>el Icfes destacó sus logros </a:t>
            </a:r>
            <a:r>
              <a:rPr lang="es-MX" sz="1600">
                <a:latin typeface="Montserrat" panose="00000500000000000000" pitchFamily="2" charset="0"/>
              </a:rPr>
              <a:t>más representativos que se alinean con aspectos cruciales del Plan Nacional de Desarrollo de Colombia 2022-2026: Colombia potencia mundial de la vida. Nuestra labor refleja el compromiso del gobierno nacional con la inclusión, el enfoque territorial, la educación integral, la atención a la primera infancia, el desarrollo humano y el aporte a la construcción de una paz total y justicia social en nuestro país.</a:t>
            </a:r>
          </a:p>
          <a:p>
            <a:pPr defTabSz="182563">
              <a:tabLst>
                <a:tab pos="182563" algn="l"/>
              </a:tabLst>
            </a:pPr>
            <a:endParaRPr lang="es-MX" sz="1600">
              <a:latin typeface="Montserrat" panose="00000500000000000000" pitchFamily="2" charset="0"/>
            </a:endParaRPr>
          </a:p>
        </p:txBody>
      </p:sp>
      <p:sp>
        <p:nvSpPr>
          <p:cNvPr id="3" name="CuadroTexto 2">
            <a:extLst>
              <a:ext uri="{FF2B5EF4-FFF2-40B4-BE49-F238E27FC236}">
                <a16:creationId xmlns:a16="http://schemas.microsoft.com/office/drawing/2014/main" id="{CEDCF860-7D25-53C3-3F51-FCAE39A1EF20}"/>
              </a:ext>
            </a:extLst>
          </p:cNvPr>
          <p:cNvSpPr txBox="1"/>
          <p:nvPr/>
        </p:nvSpPr>
        <p:spPr>
          <a:xfrm>
            <a:off x="5844188" y="5237572"/>
            <a:ext cx="3510643" cy="923330"/>
          </a:xfrm>
          <a:prstGeom prst="rect">
            <a:avLst/>
          </a:prstGeom>
          <a:noFill/>
        </p:spPr>
        <p:txBody>
          <a:bodyPr wrap="square">
            <a:spAutoFit/>
          </a:bodyPr>
          <a:lstStyle/>
          <a:p>
            <a:pPr algn="l"/>
            <a:r>
              <a:rPr lang="es-MX" b="1" i="0">
                <a:solidFill>
                  <a:srgbClr val="AD1C2A"/>
                </a:solidFill>
                <a:effectLst/>
                <a:latin typeface="Montserrat" panose="00000500000000000000" pitchFamily="2" charset="0"/>
              </a:rPr>
              <a:t>Rendición de Cuentas Sector Educación 2023 Logros Icfes</a:t>
            </a:r>
          </a:p>
        </p:txBody>
      </p:sp>
      <p:pic>
        <p:nvPicPr>
          <p:cNvPr id="5" name="Gráfico 4" descr="Presentación con elemento multimedia con relleno sólido">
            <a:hlinkClick r:id="rId3"/>
            <a:extLst>
              <a:ext uri="{FF2B5EF4-FFF2-40B4-BE49-F238E27FC236}">
                <a16:creationId xmlns:a16="http://schemas.microsoft.com/office/drawing/2014/main" id="{CC5D3796-C000-F94C-35BD-67FAC79F12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26677" y="5237572"/>
            <a:ext cx="958882" cy="958882"/>
          </a:xfrm>
          <a:prstGeom prst="rect">
            <a:avLst/>
          </a:prstGeom>
        </p:spPr>
      </p:pic>
      <p:pic>
        <p:nvPicPr>
          <p:cNvPr id="7" name="Imagen 6">
            <a:extLst>
              <a:ext uri="{FF2B5EF4-FFF2-40B4-BE49-F238E27FC236}">
                <a16:creationId xmlns:a16="http://schemas.microsoft.com/office/drawing/2014/main" id="{ADB8B626-BA57-A38B-7EB0-A2609A4D9E4C}"/>
              </a:ext>
              <a:ext uri="{C183D7F6-B498-43B3-948B-1728B52AA6E4}">
                <adec:decorative xmlns:adec="http://schemas.microsoft.com/office/drawing/2017/decorative" val="1"/>
              </a:ext>
            </a:extLst>
          </p:cNvPr>
          <p:cNvPicPr>
            <a:picLocks noChangeAspect="1"/>
          </p:cNvPicPr>
          <p:nvPr/>
        </p:nvPicPr>
        <p:blipFill rotWithShape="1">
          <a:blip r:embed="rId6"/>
          <a:srcRect r="5091"/>
          <a:stretch/>
        </p:blipFill>
        <p:spPr>
          <a:xfrm>
            <a:off x="4926677" y="1893849"/>
            <a:ext cx="6550429" cy="3070302"/>
          </a:xfrm>
          <a:prstGeom prst="rect">
            <a:avLst/>
          </a:prstGeom>
        </p:spPr>
      </p:pic>
      <p:sp>
        <p:nvSpPr>
          <p:cNvPr id="4" name="Título 3">
            <a:extLst>
              <a:ext uri="{FF2B5EF4-FFF2-40B4-BE49-F238E27FC236}">
                <a16:creationId xmlns:a16="http://schemas.microsoft.com/office/drawing/2014/main" id="{41EAE09B-2BA5-902F-DE6F-D0FB7FD0654E}"/>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2287157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18084482-1730-B7D2-9D99-23ADFD510CBF}"/>
              </a:ext>
            </a:extLst>
          </p:cNvPr>
          <p:cNvSpPr txBox="1"/>
          <p:nvPr/>
        </p:nvSpPr>
        <p:spPr>
          <a:xfrm>
            <a:off x="479467" y="570231"/>
            <a:ext cx="7284379" cy="954107"/>
          </a:xfrm>
          <a:prstGeom prst="rect">
            <a:avLst/>
          </a:prstGeom>
          <a:noFill/>
        </p:spPr>
        <p:txBody>
          <a:bodyPr wrap="square" rtlCol="0">
            <a:spAutoFit/>
          </a:bodyPr>
          <a:lstStyle/>
          <a:p>
            <a:r>
              <a:rPr lang="es-MX" sz="2800" b="1">
                <a:solidFill>
                  <a:srgbClr val="AD1C2A"/>
                </a:solidFill>
                <a:latin typeface="Montserrat" pitchFamily="2" charset="77"/>
              </a:rPr>
              <a:t>4.2.1.	Audiencia pública </a:t>
            </a:r>
            <a:r>
              <a:rPr lang="es-MX" sz="2800">
                <a:solidFill>
                  <a:srgbClr val="AD1C2A"/>
                </a:solidFill>
                <a:latin typeface="Montserrat" pitchFamily="2" charset="77"/>
              </a:rPr>
              <a:t>de Rendición de Cuentas con el Sector Educación</a:t>
            </a:r>
            <a:endParaRPr lang="es-CO" sz="2800">
              <a:solidFill>
                <a:srgbClr val="AD1C2A"/>
              </a:solidFill>
              <a:latin typeface="Montserrat Light" pitchFamily="2" charset="77"/>
            </a:endParaRPr>
          </a:p>
        </p:txBody>
      </p:sp>
      <p:sp>
        <p:nvSpPr>
          <p:cNvPr id="19" name="Rectángulo 18">
            <a:extLst>
              <a:ext uri="{FF2B5EF4-FFF2-40B4-BE49-F238E27FC236}">
                <a16:creationId xmlns:a16="http://schemas.microsoft.com/office/drawing/2014/main" id="{919057B7-12E2-2C1A-89A3-A605A9B22B84}"/>
              </a:ext>
              <a:ext uri="{C183D7F6-B498-43B3-948B-1728B52AA6E4}">
                <adec:decorative xmlns:adec="http://schemas.microsoft.com/office/drawing/2017/decorative" val="1"/>
              </a:ext>
            </a:extLst>
          </p:cNvPr>
          <p:cNvSpPr/>
          <p:nvPr/>
        </p:nvSpPr>
        <p:spPr>
          <a:xfrm>
            <a:off x="390894" y="495344"/>
            <a:ext cx="7145356" cy="1028993"/>
          </a:xfrm>
          <a:prstGeom prst="rect">
            <a:avLst/>
          </a:prstGeom>
          <a:noFill/>
          <a:ln w="9525">
            <a:solidFill>
              <a:srgbClr val="AD1C2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494DDF84-51C3-84B2-048F-5DAD06454C71}"/>
              </a:ext>
            </a:extLst>
          </p:cNvPr>
          <p:cNvSpPr txBox="1"/>
          <p:nvPr/>
        </p:nvSpPr>
        <p:spPr>
          <a:xfrm>
            <a:off x="479466" y="2074787"/>
            <a:ext cx="11191603" cy="3785652"/>
          </a:xfrm>
          <a:prstGeom prst="rect">
            <a:avLst/>
          </a:prstGeom>
          <a:noFill/>
        </p:spPr>
        <p:txBody>
          <a:bodyPr wrap="square">
            <a:spAutoFit/>
          </a:bodyPr>
          <a:lstStyle/>
          <a:p>
            <a:pPr defTabSz="182563">
              <a:tabLst>
                <a:tab pos="182563" algn="l"/>
              </a:tabLst>
            </a:pPr>
            <a:r>
              <a:rPr lang="es-MX" sz="1600">
                <a:latin typeface="Montserrat" panose="00000500000000000000" pitchFamily="2" charset="0"/>
              </a:rPr>
              <a:t>A lo largo de 2023 llevamos a cabo importantes iniciativas que impactan directamente en la toma de decisiones y en la mejora constante de la educación en nuestro país, y durante la Audiencia Pública Sectorial presentamos los logros más importantes de nuestra gestión:</a:t>
            </a:r>
          </a:p>
          <a:p>
            <a:pPr defTabSz="182563">
              <a:tabLst>
                <a:tab pos="182563" algn="l"/>
              </a:tabLst>
            </a:pPr>
            <a:endParaRPr lang="es-MX" sz="1600">
              <a:latin typeface="Montserrat" panose="00000500000000000000" pitchFamily="2" charset="0"/>
            </a:endParaRPr>
          </a:p>
          <a:p>
            <a:pPr marL="285750" indent="-285750" defTabSz="182563">
              <a:buFont typeface="Arial" panose="020B0604020202020204" pitchFamily="34" charset="0"/>
              <a:buChar char="•"/>
              <a:tabLst>
                <a:tab pos="182563" algn="l"/>
              </a:tabLst>
            </a:pPr>
            <a:r>
              <a:rPr lang="es-MX" sz="1600">
                <a:latin typeface="Montserrat" panose="00000500000000000000" pitchFamily="2" charset="0"/>
              </a:rPr>
              <a:t>Destacamos la aplicación y calificación exitosa de las pruebas Saber 3, 5, 7, y 9, llegando a un total de 154,311 estudiantes de educación básica. Estas pruebas no solo aseguran la continuidad de los ciclos de evaluación, sino que también generan información crucial para tomar decisiones informadas sobre la calidad de la educación en nuestros establecimientos educativos.</a:t>
            </a:r>
          </a:p>
          <a:p>
            <a:pPr defTabSz="182563">
              <a:tabLst>
                <a:tab pos="182563" algn="l"/>
              </a:tabLst>
            </a:pPr>
            <a:endParaRPr lang="es-MX" sz="1600">
              <a:latin typeface="Montserrat" panose="00000500000000000000" pitchFamily="2" charset="0"/>
            </a:endParaRPr>
          </a:p>
          <a:p>
            <a:pPr marL="285750" indent="-285750" defTabSz="182563">
              <a:buFont typeface="Arial" panose="020B0604020202020204" pitchFamily="34" charset="0"/>
              <a:buChar char="•"/>
              <a:tabLst>
                <a:tab pos="182563" algn="l"/>
              </a:tabLst>
            </a:pPr>
            <a:r>
              <a:rPr lang="es-MX" sz="1600">
                <a:latin typeface="Montserrat" panose="00000500000000000000" pitchFamily="2" charset="0"/>
              </a:rPr>
              <a:t>Llevamos  a cabo la aplicación y calificación de las pruebas Saber 11 en sus calendarios B y A, alcanzando un total de 683.749 aplicantes. Adicionalmente 7.399 personas aplicaron el examen de validación del bachillerato y otras 45.394 participaron en la aplicación del examen </a:t>
            </a:r>
            <a:r>
              <a:rPr lang="es-MX" sz="1600" i="1">
                <a:latin typeface="Montserrat" panose="00000500000000000000" pitchFamily="2" charset="0"/>
              </a:rPr>
              <a:t>pre - Saber </a:t>
            </a:r>
            <a:r>
              <a:rPr lang="es-MX" sz="1600">
                <a:latin typeface="Montserrat" panose="00000500000000000000" pitchFamily="2" charset="0"/>
              </a:rPr>
              <a:t>que les permite prepararse y familiarizarse con el examen. Los resultados de estas pruebas nos permiten generar información de calidad sobre la educación media en el país, contribuyendo así al diseño de políticas públicas que permitan el desarrollo de trayectorias educativas completas." </a:t>
            </a:r>
          </a:p>
        </p:txBody>
      </p:sp>
      <p:sp>
        <p:nvSpPr>
          <p:cNvPr id="3" name="Título 2">
            <a:extLst>
              <a:ext uri="{FF2B5EF4-FFF2-40B4-BE49-F238E27FC236}">
                <a16:creationId xmlns:a16="http://schemas.microsoft.com/office/drawing/2014/main" id="{647736F0-405D-6261-7BA7-B91FB5FFF983}"/>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877844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18084482-1730-B7D2-9D99-23ADFD510CBF}"/>
              </a:ext>
            </a:extLst>
          </p:cNvPr>
          <p:cNvSpPr txBox="1"/>
          <p:nvPr/>
        </p:nvSpPr>
        <p:spPr>
          <a:xfrm>
            <a:off x="479467" y="570231"/>
            <a:ext cx="7284379" cy="954107"/>
          </a:xfrm>
          <a:prstGeom prst="rect">
            <a:avLst/>
          </a:prstGeom>
          <a:noFill/>
        </p:spPr>
        <p:txBody>
          <a:bodyPr wrap="square" rtlCol="0">
            <a:spAutoFit/>
          </a:bodyPr>
          <a:lstStyle/>
          <a:p>
            <a:r>
              <a:rPr lang="es-MX" sz="2800" b="1">
                <a:solidFill>
                  <a:srgbClr val="AD1C2A"/>
                </a:solidFill>
                <a:latin typeface="Montserrat" pitchFamily="2" charset="77"/>
              </a:rPr>
              <a:t>4.2.1.	Audiencia pública </a:t>
            </a:r>
            <a:r>
              <a:rPr lang="es-MX" sz="2800">
                <a:solidFill>
                  <a:srgbClr val="AD1C2A"/>
                </a:solidFill>
                <a:latin typeface="Montserrat" pitchFamily="2" charset="77"/>
              </a:rPr>
              <a:t>de Rendición de Cuentas con el Sector Educación</a:t>
            </a:r>
            <a:endParaRPr lang="es-CO" sz="2800">
              <a:solidFill>
                <a:srgbClr val="AD1C2A"/>
              </a:solidFill>
              <a:latin typeface="Montserrat Light" pitchFamily="2" charset="77"/>
            </a:endParaRPr>
          </a:p>
        </p:txBody>
      </p:sp>
      <p:sp>
        <p:nvSpPr>
          <p:cNvPr id="19" name="Rectángulo 18">
            <a:extLst>
              <a:ext uri="{FF2B5EF4-FFF2-40B4-BE49-F238E27FC236}">
                <a16:creationId xmlns:a16="http://schemas.microsoft.com/office/drawing/2014/main" id="{919057B7-12E2-2C1A-89A3-A605A9B22B84}"/>
              </a:ext>
              <a:ext uri="{C183D7F6-B498-43B3-948B-1728B52AA6E4}">
                <adec:decorative xmlns:adec="http://schemas.microsoft.com/office/drawing/2017/decorative" val="1"/>
              </a:ext>
            </a:extLst>
          </p:cNvPr>
          <p:cNvSpPr/>
          <p:nvPr/>
        </p:nvSpPr>
        <p:spPr>
          <a:xfrm>
            <a:off x="390894" y="495344"/>
            <a:ext cx="7145356" cy="1028993"/>
          </a:xfrm>
          <a:prstGeom prst="rect">
            <a:avLst/>
          </a:prstGeom>
          <a:noFill/>
          <a:ln w="9525">
            <a:solidFill>
              <a:srgbClr val="AD1C2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494DDF84-51C3-84B2-048F-5DAD06454C71}"/>
              </a:ext>
            </a:extLst>
          </p:cNvPr>
          <p:cNvSpPr txBox="1"/>
          <p:nvPr/>
        </p:nvSpPr>
        <p:spPr>
          <a:xfrm>
            <a:off x="479466" y="1612455"/>
            <a:ext cx="11191603" cy="4031873"/>
          </a:xfrm>
          <a:prstGeom prst="rect">
            <a:avLst/>
          </a:prstGeom>
          <a:noFill/>
        </p:spPr>
        <p:txBody>
          <a:bodyPr wrap="square">
            <a:spAutoFit/>
          </a:bodyPr>
          <a:lstStyle/>
          <a:p>
            <a:pPr defTabSz="182563">
              <a:tabLst>
                <a:tab pos="182563" algn="l"/>
              </a:tabLst>
            </a:pPr>
            <a:endParaRPr lang="es-MX" sz="1600">
              <a:latin typeface="Montserrat" panose="00000500000000000000" pitchFamily="2" charset="0"/>
            </a:endParaRPr>
          </a:p>
          <a:p>
            <a:pPr marL="285750" indent="-285750" defTabSz="182563">
              <a:buFont typeface="Arial" panose="020B0604020202020204" pitchFamily="34" charset="0"/>
              <a:buChar char="•"/>
              <a:tabLst>
                <a:tab pos="182563" algn="l"/>
              </a:tabLst>
            </a:pPr>
            <a:r>
              <a:rPr lang="es-MX" sz="1600">
                <a:latin typeface="Montserrat" panose="00000500000000000000" pitchFamily="2" charset="0"/>
              </a:rPr>
              <a:t>En un esfuerzo por comprender mejor el entorno educativo, implementamos la encuesta de clima escolar a estudiantes que realizaron las pruebas Saber 11 en el segundo semestre de 2023. Los resultados de esta encuesta nos brindarán valiosa información sobre la percepción de los estudiantes en relación con sus pares, docentes, directivos y las condiciones de los ambientes de aprendizaje; esto será muy relevante desde la perspectiva de la formación integral y la educación ciudadana, para la reconciliación, socioemocional, antirracista y para el cambio climático. </a:t>
            </a:r>
          </a:p>
          <a:p>
            <a:pPr marL="285750" indent="-285750" defTabSz="182563">
              <a:buFont typeface="Arial" panose="020B0604020202020204" pitchFamily="34" charset="0"/>
              <a:buChar char="•"/>
              <a:tabLst>
                <a:tab pos="182563" algn="l"/>
              </a:tabLst>
            </a:pPr>
            <a:endParaRPr lang="es-MX" sz="1600">
              <a:latin typeface="Montserrat" panose="00000500000000000000" pitchFamily="2" charset="0"/>
            </a:endParaRPr>
          </a:p>
          <a:p>
            <a:pPr marL="285750" indent="-285750" defTabSz="182563">
              <a:buFont typeface="Arial" panose="020B0604020202020204" pitchFamily="34" charset="0"/>
              <a:buChar char="•"/>
              <a:tabLst>
                <a:tab pos="182563" algn="l"/>
              </a:tabLst>
            </a:pPr>
            <a:r>
              <a:rPr lang="es-MX" sz="1600">
                <a:latin typeface="Montserrat" panose="00000500000000000000" pitchFamily="2" charset="0"/>
              </a:rPr>
              <a:t>En el ámbito de la primera infancia, hemos llevado a cabo la aplicación de instrumentos IDELA con 231 niños de 10 municipios PDET, enfocándonos en el desarrollo socioemocional, matemática y aritmética emergente, lenguaje y alfabetización emergente, así como en el desarrollo motor fino y grueso y funciones ejecutivas. Así mismo, se aplicaron se aplicaron instrumentos de lenguaje y matemáticas de las pruebas saber a 2.664 niños de 3ro y 5to de los municipios PDET. Esto se ha realizado con niños de primera infancia desescolarizados en el programa de apoyo para la mejora de las trayectorias educativas en zonas focalizadas por los municipios PDET, asegurando una evaluación integral.</a:t>
            </a:r>
          </a:p>
          <a:p>
            <a:pPr defTabSz="182563">
              <a:tabLst>
                <a:tab pos="182563" algn="l"/>
              </a:tabLst>
            </a:pPr>
            <a:endParaRPr lang="es-MX" sz="1600">
              <a:latin typeface="Montserrat" panose="00000500000000000000" pitchFamily="2" charset="0"/>
            </a:endParaRPr>
          </a:p>
        </p:txBody>
      </p:sp>
      <p:sp>
        <p:nvSpPr>
          <p:cNvPr id="3" name="Título 2">
            <a:extLst>
              <a:ext uri="{FF2B5EF4-FFF2-40B4-BE49-F238E27FC236}">
                <a16:creationId xmlns:a16="http://schemas.microsoft.com/office/drawing/2014/main" id="{6354174D-9298-9FA8-B935-AE2A8630F716}"/>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604918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18084482-1730-B7D2-9D99-23ADFD510CBF}"/>
              </a:ext>
            </a:extLst>
          </p:cNvPr>
          <p:cNvSpPr txBox="1"/>
          <p:nvPr/>
        </p:nvSpPr>
        <p:spPr>
          <a:xfrm>
            <a:off x="479467" y="570231"/>
            <a:ext cx="7284379" cy="523220"/>
          </a:xfrm>
          <a:prstGeom prst="rect">
            <a:avLst/>
          </a:prstGeom>
          <a:noFill/>
        </p:spPr>
        <p:txBody>
          <a:bodyPr wrap="square" rtlCol="0">
            <a:spAutoFit/>
          </a:bodyPr>
          <a:lstStyle/>
          <a:p>
            <a:r>
              <a:rPr lang="es-MX" sz="2800" b="1">
                <a:solidFill>
                  <a:srgbClr val="AD1C2A"/>
                </a:solidFill>
                <a:latin typeface="Montserrat" pitchFamily="2" charset="77"/>
              </a:rPr>
              <a:t>4.2.3. Reporte </a:t>
            </a:r>
            <a:r>
              <a:rPr lang="es-MX" sz="2800">
                <a:solidFill>
                  <a:srgbClr val="AD1C2A"/>
                </a:solidFill>
                <a:latin typeface="Montserrat" pitchFamily="2" charset="77"/>
              </a:rPr>
              <a:t>en redes sociales</a:t>
            </a:r>
            <a:endParaRPr lang="es-CO" sz="2800">
              <a:solidFill>
                <a:srgbClr val="AD1C2A"/>
              </a:solidFill>
              <a:latin typeface="Montserrat Light" pitchFamily="2" charset="77"/>
            </a:endParaRPr>
          </a:p>
        </p:txBody>
      </p:sp>
      <p:sp>
        <p:nvSpPr>
          <p:cNvPr id="19" name="Rectángulo 18">
            <a:extLst>
              <a:ext uri="{FF2B5EF4-FFF2-40B4-BE49-F238E27FC236}">
                <a16:creationId xmlns:a16="http://schemas.microsoft.com/office/drawing/2014/main" id="{919057B7-12E2-2C1A-89A3-A605A9B22B84}"/>
              </a:ext>
              <a:ext uri="{C183D7F6-B498-43B3-948B-1728B52AA6E4}">
                <adec:decorative xmlns:adec="http://schemas.microsoft.com/office/drawing/2017/decorative" val="1"/>
              </a:ext>
            </a:extLst>
          </p:cNvPr>
          <p:cNvSpPr/>
          <p:nvPr/>
        </p:nvSpPr>
        <p:spPr>
          <a:xfrm>
            <a:off x="390893" y="495344"/>
            <a:ext cx="7489571" cy="718314"/>
          </a:xfrm>
          <a:prstGeom prst="rect">
            <a:avLst/>
          </a:prstGeom>
          <a:noFill/>
          <a:ln w="9525">
            <a:solidFill>
              <a:srgbClr val="AD1C2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494DDF84-51C3-84B2-048F-5DAD06454C71}"/>
              </a:ext>
            </a:extLst>
          </p:cNvPr>
          <p:cNvSpPr txBox="1"/>
          <p:nvPr/>
        </p:nvSpPr>
        <p:spPr>
          <a:xfrm>
            <a:off x="390893" y="1429948"/>
            <a:ext cx="11191603" cy="2800767"/>
          </a:xfrm>
          <a:prstGeom prst="rect">
            <a:avLst/>
          </a:prstGeom>
          <a:noFill/>
        </p:spPr>
        <p:txBody>
          <a:bodyPr wrap="square" lIns="91440" tIns="45720" rIns="91440" bIns="45720" anchor="t">
            <a:spAutoFit/>
          </a:bodyPr>
          <a:lstStyle/>
          <a:p>
            <a:pPr defTabSz="182563">
              <a:tabLst>
                <a:tab pos="182563" algn="l"/>
              </a:tabLst>
            </a:pPr>
            <a:endParaRPr lang="es-MX" sz="1600">
              <a:latin typeface="Montserrat" panose="00000500000000000000" pitchFamily="2" charset="0"/>
            </a:endParaRPr>
          </a:p>
          <a:p>
            <a:pPr marL="285750" indent="-285750" defTabSz="182563">
              <a:buFont typeface="Arial" panose="020B0604020202020204" pitchFamily="34" charset="0"/>
              <a:buChar char="•"/>
              <a:tabLst>
                <a:tab pos="182563" algn="l"/>
              </a:tabLst>
            </a:pPr>
            <a:r>
              <a:rPr lang="es-MX" sz="1600">
                <a:latin typeface="Montserrat" panose="00000500000000000000" pitchFamily="2" charset="0"/>
              </a:rPr>
              <a:t>En cumplimiento de las actividades relacionadas con la Rendición de Cuentas de la vigencia 2023, el Icfes, a través de sus redes sociales, divulgó constantemente información sobre la gestión del Instituto, generando incluso diálogos directos con ciudadanos interesados en obtener más información. En esta vigencia las redes sociales alcanzaron gran importancia dada la posibilidad de establecer comunicación directa y casi inmediata con los públicos de interés del Instituto. En este informe se detalla el comportamiento de los usuarios en las diferentes redes sociales del Instituto, relacionado con las publicaciones que se hicieron usando la etiqueta </a:t>
            </a:r>
            <a:r>
              <a:rPr lang="es-MX" sz="1600" i="1">
                <a:latin typeface="Montserrat" panose="00000500000000000000" pitchFamily="2" charset="0"/>
              </a:rPr>
              <a:t>#IcfesRindeCuentas</a:t>
            </a:r>
          </a:p>
          <a:p>
            <a:pPr marL="285750" indent="-285750" defTabSz="182563">
              <a:buFont typeface="Arial" panose="020B0604020202020204" pitchFamily="34" charset="0"/>
              <a:buChar char="•"/>
              <a:tabLst>
                <a:tab pos="182563" algn="l"/>
              </a:tabLst>
            </a:pPr>
            <a:endParaRPr lang="es-MX" sz="1600" i="1">
              <a:latin typeface="Montserrat" panose="00000500000000000000" pitchFamily="2" charset="0"/>
            </a:endParaRPr>
          </a:p>
          <a:p>
            <a:pPr defTabSz="182563">
              <a:tabLst>
                <a:tab pos="182563" algn="l"/>
              </a:tabLst>
            </a:pPr>
            <a:endParaRPr lang="es-MX" sz="1600" i="1">
              <a:solidFill>
                <a:srgbClr val="AD1C2A"/>
              </a:solidFill>
              <a:latin typeface="Montserrat" panose="00000500000000000000" pitchFamily="2" charset="0"/>
            </a:endParaRPr>
          </a:p>
          <a:p>
            <a:pPr defTabSz="182563">
              <a:tabLst>
                <a:tab pos="182563" algn="l"/>
              </a:tabLst>
            </a:pPr>
            <a:endParaRPr lang="es-MX" sz="1600" i="1">
              <a:solidFill>
                <a:srgbClr val="AD1C2A"/>
              </a:solidFill>
              <a:highlight>
                <a:srgbClr val="FFFF00"/>
              </a:highlight>
              <a:latin typeface="Montserrat" panose="00000500000000000000" pitchFamily="2" charset="0"/>
            </a:endParaRPr>
          </a:p>
        </p:txBody>
      </p:sp>
      <p:sp>
        <p:nvSpPr>
          <p:cNvPr id="3" name="Título 2">
            <a:extLst>
              <a:ext uri="{FF2B5EF4-FFF2-40B4-BE49-F238E27FC236}">
                <a16:creationId xmlns:a16="http://schemas.microsoft.com/office/drawing/2014/main" id="{A51CC465-5AB9-A12B-32EB-28DC65F70E6D}"/>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3432240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18084482-1730-B7D2-9D99-23ADFD510CBF}"/>
              </a:ext>
            </a:extLst>
          </p:cNvPr>
          <p:cNvSpPr txBox="1"/>
          <p:nvPr/>
        </p:nvSpPr>
        <p:spPr>
          <a:xfrm>
            <a:off x="479467" y="570231"/>
            <a:ext cx="7284379" cy="954107"/>
          </a:xfrm>
          <a:prstGeom prst="rect">
            <a:avLst/>
          </a:prstGeom>
          <a:noFill/>
        </p:spPr>
        <p:txBody>
          <a:bodyPr wrap="square" rtlCol="0">
            <a:spAutoFit/>
          </a:bodyPr>
          <a:lstStyle/>
          <a:p>
            <a:r>
              <a:rPr lang="es-MX" sz="2800" b="1">
                <a:solidFill>
                  <a:srgbClr val="AD1C2A"/>
                </a:solidFill>
                <a:latin typeface="Montserrat" pitchFamily="2" charset="77"/>
              </a:rPr>
              <a:t>4.3. Acciones de </a:t>
            </a:r>
            <a:r>
              <a:rPr lang="es-MX" sz="2800">
                <a:solidFill>
                  <a:srgbClr val="AD1C2A"/>
                </a:solidFill>
                <a:latin typeface="Montserrat" pitchFamily="2" charset="77"/>
              </a:rPr>
              <a:t>responsabilidad de la información </a:t>
            </a:r>
          </a:p>
        </p:txBody>
      </p:sp>
      <p:sp>
        <p:nvSpPr>
          <p:cNvPr id="19" name="Rectángulo 18">
            <a:extLst>
              <a:ext uri="{FF2B5EF4-FFF2-40B4-BE49-F238E27FC236}">
                <a16:creationId xmlns:a16="http://schemas.microsoft.com/office/drawing/2014/main" id="{919057B7-12E2-2C1A-89A3-A605A9B22B84}"/>
              </a:ext>
              <a:ext uri="{C183D7F6-B498-43B3-948B-1728B52AA6E4}">
                <adec:decorative xmlns:adec="http://schemas.microsoft.com/office/drawing/2017/decorative" val="1"/>
              </a:ext>
            </a:extLst>
          </p:cNvPr>
          <p:cNvSpPr/>
          <p:nvPr/>
        </p:nvSpPr>
        <p:spPr>
          <a:xfrm>
            <a:off x="390893" y="495344"/>
            <a:ext cx="7489571" cy="1028994"/>
          </a:xfrm>
          <a:prstGeom prst="rect">
            <a:avLst/>
          </a:prstGeom>
          <a:noFill/>
          <a:ln w="9525">
            <a:solidFill>
              <a:srgbClr val="AD1C2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494DDF84-51C3-84B2-048F-5DAD06454C71}"/>
              </a:ext>
            </a:extLst>
          </p:cNvPr>
          <p:cNvSpPr txBox="1"/>
          <p:nvPr/>
        </p:nvSpPr>
        <p:spPr>
          <a:xfrm>
            <a:off x="390893" y="1429948"/>
            <a:ext cx="11191603" cy="4801314"/>
          </a:xfrm>
          <a:prstGeom prst="rect">
            <a:avLst/>
          </a:prstGeom>
          <a:noFill/>
        </p:spPr>
        <p:txBody>
          <a:bodyPr wrap="square">
            <a:spAutoFit/>
          </a:bodyPr>
          <a:lstStyle/>
          <a:p>
            <a:pPr defTabSz="182563">
              <a:tabLst>
                <a:tab pos="182563" algn="l"/>
              </a:tabLst>
            </a:pPr>
            <a:endParaRPr lang="es-MX" sz="1600">
              <a:latin typeface="Montserrat" panose="00000500000000000000" pitchFamily="2" charset="0"/>
            </a:endParaRPr>
          </a:p>
          <a:p>
            <a:pPr defTabSz="182563">
              <a:tabLst>
                <a:tab pos="182563" algn="l"/>
              </a:tabLst>
            </a:pPr>
            <a:r>
              <a:rPr lang="es-MX" b="1">
                <a:solidFill>
                  <a:srgbClr val="AD1C2A"/>
                </a:solidFill>
                <a:latin typeface="Montserrat" panose="00000500000000000000" pitchFamily="2" charset="0"/>
              </a:rPr>
              <a:t>Canales de atención </a:t>
            </a:r>
          </a:p>
          <a:p>
            <a:pPr defTabSz="182563">
              <a:tabLst>
                <a:tab pos="182563" algn="l"/>
              </a:tabLst>
            </a:pPr>
            <a:endParaRPr lang="es-MX" sz="1600" b="1">
              <a:solidFill>
                <a:srgbClr val="AD1C2A"/>
              </a:solidFill>
              <a:latin typeface="Montserrat" panose="00000500000000000000" pitchFamily="2" charset="0"/>
            </a:endParaRPr>
          </a:p>
          <a:p>
            <a:pPr marL="285750" indent="-285750" defTabSz="182563">
              <a:buFont typeface="Arial" panose="020B0604020202020204" pitchFamily="34" charset="0"/>
              <a:buChar char="•"/>
              <a:tabLst>
                <a:tab pos="182563" algn="l"/>
              </a:tabLst>
            </a:pPr>
            <a:r>
              <a:rPr lang="es-MX" sz="1600">
                <a:latin typeface="Montserrat" panose="00000500000000000000" pitchFamily="2" charset="0"/>
              </a:rPr>
              <a:t>Dimos respuesta oportuna a las necesidades de los grupos de interés a través de los canales de atención. </a:t>
            </a:r>
          </a:p>
          <a:p>
            <a:pPr marL="285750" indent="-285750" defTabSz="182563">
              <a:buFont typeface="Arial" panose="020B0604020202020204" pitchFamily="34" charset="0"/>
              <a:buChar char="•"/>
              <a:tabLst>
                <a:tab pos="182563" algn="l"/>
              </a:tabLst>
            </a:pPr>
            <a:endParaRPr lang="es-MX" sz="1600">
              <a:latin typeface="Montserrat" panose="00000500000000000000" pitchFamily="2" charset="0"/>
            </a:endParaRPr>
          </a:p>
          <a:p>
            <a:pPr marL="285750" indent="-285750" defTabSz="182563">
              <a:buFont typeface="Arial" panose="020B0604020202020204" pitchFamily="34" charset="0"/>
              <a:buChar char="•"/>
              <a:tabLst>
                <a:tab pos="182563" algn="l"/>
              </a:tabLst>
            </a:pPr>
            <a:r>
              <a:rPr lang="es-MX" sz="1600">
                <a:latin typeface="Montserrat" panose="00000500000000000000" pitchFamily="2" charset="0"/>
              </a:rPr>
              <a:t>Las peticiones, quejas, reclamos y sugerencias (PQRS) que ingresaron por los diferentes </a:t>
            </a:r>
            <a:r>
              <a:rPr lang="es-MX" sz="1600">
                <a:latin typeface="Montserrat" panose="00000500000000000000" pitchFamily="2" charset="0"/>
                <a:hlinkClick r:id="rId3"/>
              </a:rPr>
              <a:t>canales de la Unidad de Atención al Ciudadano</a:t>
            </a:r>
            <a:r>
              <a:rPr lang="es-MX" sz="1600">
                <a:latin typeface="Montserrat" panose="00000500000000000000" pitchFamily="2" charset="0"/>
              </a:rPr>
              <a:t> fueron debidamente atendidos por el proveedor del centro de gestión del servicio que a su vez garantizó la respuesta oportuna a las necesidades y solicitudes de los usuarios. </a:t>
            </a:r>
          </a:p>
          <a:p>
            <a:pPr marL="285750" indent="-285750" defTabSz="182563">
              <a:buFont typeface="Arial" panose="020B0604020202020204" pitchFamily="34" charset="0"/>
              <a:buChar char="•"/>
              <a:tabLst>
                <a:tab pos="182563" algn="l"/>
              </a:tabLst>
            </a:pPr>
            <a:endParaRPr lang="es-MX" sz="1600">
              <a:latin typeface="Montserrat" panose="00000500000000000000" pitchFamily="2" charset="0"/>
            </a:endParaRPr>
          </a:p>
          <a:p>
            <a:pPr marL="285750" indent="-285750" defTabSz="182563">
              <a:buFont typeface="Arial" panose="020B0604020202020204" pitchFamily="34" charset="0"/>
              <a:buChar char="•"/>
              <a:tabLst>
                <a:tab pos="182563" algn="l"/>
              </a:tabLst>
            </a:pPr>
            <a:r>
              <a:rPr lang="es-MX" sz="1600">
                <a:latin typeface="Montserrat" panose="00000500000000000000" pitchFamily="2" charset="0"/>
              </a:rPr>
              <a:t>Se cuenta con Informes trimestrales sobre acceso a información, quejas y reclamos que reposan en el link de transparencia y acceso a la información pública: </a:t>
            </a:r>
            <a:r>
              <a:rPr lang="es-MX" sz="1600">
                <a:latin typeface="Montserrat" panose="00000500000000000000" pitchFamily="2" charset="0"/>
                <a:hlinkClick r:id="rId4"/>
              </a:rPr>
              <a:t>https://www.icfes.gov.co/informes-trimestrales-sobre-acceso-a-informaci%C3%B3n-quejas-y-reclamos</a:t>
            </a:r>
            <a:r>
              <a:rPr lang="es-MX" sz="1600">
                <a:latin typeface="Montserrat" panose="00000500000000000000" pitchFamily="2" charset="0"/>
              </a:rPr>
              <a:t> </a:t>
            </a:r>
          </a:p>
          <a:p>
            <a:pPr defTabSz="182563">
              <a:tabLst>
                <a:tab pos="182563" algn="l"/>
              </a:tabLst>
            </a:pPr>
            <a:endParaRPr lang="es-CO" sz="1600" b="0" i="0" u="none" strike="noStrike">
              <a:solidFill>
                <a:srgbClr val="007BFF"/>
              </a:solidFill>
              <a:effectLst/>
              <a:latin typeface="Montserrat" panose="00000500000000000000" pitchFamily="2" charset="0"/>
              <a:hlinkClick r:id="rId5"/>
            </a:endParaRPr>
          </a:p>
          <a:p>
            <a:pPr marL="1100138" indent="-285750" defTabSz="182563">
              <a:buFont typeface="Courier New" panose="02070309020205020404" pitchFamily="49" charset="0"/>
              <a:buChar char="o"/>
              <a:tabLst>
                <a:tab pos="182563" algn="l"/>
              </a:tabLst>
            </a:pPr>
            <a:r>
              <a:rPr lang="es-CO" sz="1600" i="0" u="none" strike="noStrike">
                <a:solidFill>
                  <a:srgbClr val="007BFF"/>
                </a:solidFill>
                <a:effectLst/>
                <a:latin typeface="Montserrat" panose="00000500000000000000" pitchFamily="2" charset="0"/>
                <a:hlinkClick r:id="rId5"/>
              </a:rPr>
              <a:t>I Informe Trimestral PQRSD 2023</a:t>
            </a:r>
            <a:endParaRPr lang="es-CO" sz="1600" i="0" u="none" strike="noStrike">
              <a:solidFill>
                <a:srgbClr val="007BFF"/>
              </a:solidFill>
              <a:effectLst/>
              <a:latin typeface="Montserrat" panose="00000500000000000000" pitchFamily="2" charset="0"/>
            </a:endParaRPr>
          </a:p>
          <a:p>
            <a:pPr marL="1100138" indent="-285750" defTabSz="182563">
              <a:buFont typeface="Courier New" panose="02070309020205020404" pitchFamily="49" charset="0"/>
              <a:buChar char="o"/>
              <a:tabLst>
                <a:tab pos="182563" algn="l"/>
              </a:tabLst>
            </a:pPr>
            <a:endParaRPr lang="es-CO" sz="1600" i="0" u="none" strike="noStrike">
              <a:solidFill>
                <a:srgbClr val="007BFF"/>
              </a:solidFill>
              <a:effectLst/>
              <a:latin typeface="Montserrat" panose="00000500000000000000" pitchFamily="2" charset="0"/>
              <a:hlinkClick r:id="rId6"/>
            </a:endParaRPr>
          </a:p>
          <a:p>
            <a:pPr marL="1100138" indent="-285750" defTabSz="182563">
              <a:buFont typeface="Courier New" panose="02070309020205020404" pitchFamily="49" charset="0"/>
              <a:buChar char="o"/>
              <a:tabLst>
                <a:tab pos="182563" algn="l"/>
              </a:tabLst>
            </a:pPr>
            <a:r>
              <a:rPr lang="es-CO" sz="1600" i="0" u="none" strike="noStrike">
                <a:solidFill>
                  <a:srgbClr val="007BFF"/>
                </a:solidFill>
                <a:effectLst/>
                <a:latin typeface="Montserrat" panose="00000500000000000000" pitchFamily="2" charset="0"/>
                <a:hlinkClick r:id="rId6"/>
              </a:rPr>
              <a:t>II Informe Trimestral PQRSD 2023</a:t>
            </a:r>
            <a:endParaRPr lang="es-CO" sz="1600" i="0" u="none" strike="noStrike">
              <a:solidFill>
                <a:srgbClr val="007BFF"/>
              </a:solidFill>
              <a:effectLst/>
              <a:latin typeface="Montserrat" panose="00000500000000000000" pitchFamily="2" charset="0"/>
            </a:endParaRPr>
          </a:p>
          <a:p>
            <a:pPr marL="1100138" indent="-285750" defTabSz="182563">
              <a:buFont typeface="Courier New" panose="02070309020205020404" pitchFamily="49" charset="0"/>
              <a:buChar char="o"/>
              <a:tabLst>
                <a:tab pos="182563" algn="l"/>
              </a:tabLst>
            </a:pPr>
            <a:endParaRPr lang="es-CO" sz="1600">
              <a:solidFill>
                <a:srgbClr val="007BFF"/>
              </a:solidFill>
              <a:latin typeface="Montserrat" panose="00000500000000000000" pitchFamily="2" charset="0"/>
            </a:endParaRPr>
          </a:p>
          <a:p>
            <a:pPr defTabSz="182563">
              <a:tabLst>
                <a:tab pos="182563" algn="l"/>
              </a:tabLst>
            </a:pPr>
            <a:endParaRPr lang="es-MX" sz="1600" i="1">
              <a:latin typeface="Montserrat" panose="00000500000000000000" pitchFamily="2" charset="0"/>
            </a:endParaRPr>
          </a:p>
          <a:p>
            <a:pPr defTabSz="182563">
              <a:tabLst>
                <a:tab pos="182563" algn="l"/>
              </a:tabLst>
            </a:pPr>
            <a:endParaRPr lang="es-MX" sz="1600" i="1">
              <a:solidFill>
                <a:srgbClr val="AD1C2A"/>
              </a:solidFill>
              <a:latin typeface="Montserrat" panose="00000500000000000000" pitchFamily="2" charset="0"/>
            </a:endParaRPr>
          </a:p>
        </p:txBody>
      </p:sp>
      <p:sp>
        <p:nvSpPr>
          <p:cNvPr id="3" name="Título 2">
            <a:extLst>
              <a:ext uri="{FF2B5EF4-FFF2-40B4-BE49-F238E27FC236}">
                <a16:creationId xmlns:a16="http://schemas.microsoft.com/office/drawing/2014/main" id="{652FE62F-099B-5C48-B1BA-841B40C15BB4}"/>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903651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18084482-1730-B7D2-9D99-23ADFD510CBF}"/>
              </a:ext>
            </a:extLst>
          </p:cNvPr>
          <p:cNvSpPr txBox="1"/>
          <p:nvPr/>
        </p:nvSpPr>
        <p:spPr>
          <a:xfrm>
            <a:off x="479467" y="570231"/>
            <a:ext cx="7284379" cy="954107"/>
          </a:xfrm>
          <a:prstGeom prst="rect">
            <a:avLst/>
          </a:prstGeom>
          <a:noFill/>
        </p:spPr>
        <p:txBody>
          <a:bodyPr wrap="square" rtlCol="0">
            <a:spAutoFit/>
          </a:bodyPr>
          <a:lstStyle/>
          <a:p>
            <a:r>
              <a:rPr lang="es-MX" sz="2800" b="1">
                <a:solidFill>
                  <a:srgbClr val="AD1C2A"/>
                </a:solidFill>
                <a:latin typeface="Montserrat" pitchFamily="2" charset="77"/>
              </a:rPr>
              <a:t>4.3. Acciones de </a:t>
            </a:r>
            <a:r>
              <a:rPr lang="es-MX" sz="2800">
                <a:solidFill>
                  <a:srgbClr val="AD1C2A"/>
                </a:solidFill>
                <a:latin typeface="Montserrat" pitchFamily="2" charset="77"/>
              </a:rPr>
              <a:t>responsabilidad de la información </a:t>
            </a:r>
          </a:p>
        </p:txBody>
      </p:sp>
      <p:sp>
        <p:nvSpPr>
          <p:cNvPr id="19" name="Rectángulo 18">
            <a:extLst>
              <a:ext uri="{FF2B5EF4-FFF2-40B4-BE49-F238E27FC236}">
                <a16:creationId xmlns:a16="http://schemas.microsoft.com/office/drawing/2014/main" id="{919057B7-12E2-2C1A-89A3-A605A9B22B84}"/>
              </a:ext>
              <a:ext uri="{C183D7F6-B498-43B3-948B-1728B52AA6E4}">
                <adec:decorative xmlns:adec="http://schemas.microsoft.com/office/drawing/2017/decorative" val="1"/>
              </a:ext>
            </a:extLst>
          </p:cNvPr>
          <p:cNvSpPr/>
          <p:nvPr/>
        </p:nvSpPr>
        <p:spPr>
          <a:xfrm>
            <a:off x="390893" y="495344"/>
            <a:ext cx="7489571" cy="1028994"/>
          </a:xfrm>
          <a:prstGeom prst="rect">
            <a:avLst/>
          </a:prstGeom>
          <a:noFill/>
          <a:ln w="9525">
            <a:solidFill>
              <a:srgbClr val="AD1C2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494DDF84-51C3-84B2-048F-5DAD06454C71}"/>
              </a:ext>
            </a:extLst>
          </p:cNvPr>
          <p:cNvSpPr txBox="1"/>
          <p:nvPr/>
        </p:nvSpPr>
        <p:spPr>
          <a:xfrm>
            <a:off x="390893" y="1429948"/>
            <a:ext cx="11191603" cy="2800767"/>
          </a:xfrm>
          <a:prstGeom prst="rect">
            <a:avLst/>
          </a:prstGeom>
          <a:noFill/>
        </p:spPr>
        <p:txBody>
          <a:bodyPr wrap="square" lIns="91440" tIns="45720" rIns="91440" bIns="45720" anchor="t">
            <a:spAutoFit/>
          </a:bodyPr>
          <a:lstStyle/>
          <a:p>
            <a:pPr defTabSz="182563">
              <a:tabLst>
                <a:tab pos="182563" algn="l"/>
              </a:tabLst>
            </a:pPr>
            <a:endParaRPr lang="es-MX" sz="1600">
              <a:latin typeface="Montserrat" panose="00000500000000000000" pitchFamily="2" charset="0"/>
            </a:endParaRPr>
          </a:p>
          <a:p>
            <a:pPr defTabSz="182563">
              <a:tabLst>
                <a:tab pos="182563" algn="l"/>
              </a:tabLst>
            </a:pPr>
            <a:endParaRPr lang="es-MX" sz="1600" b="1">
              <a:solidFill>
                <a:srgbClr val="AD1C2A"/>
              </a:solidFill>
              <a:latin typeface="Montserrat" panose="00000500000000000000" pitchFamily="2" charset="0"/>
            </a:endParaRPr>
          </a:p>
          <a:p>
            <a:pPr defTabSz="182563">
              <a:tabLst>
                <a:tab pos="182563" algn="l"/>
              </a:tabLst>
            </a:pPr>
            <a:r>
              <a:rPr lang="es-MX" sz="1600">
                <a:latin typeface="Montserrat" panose="00000500000000000000" pitchFamily="2" charset="0"/>
              </a:rPr>
              <a:t>Con el fin de promover comportamientos que contribuyan a interiorizar la cultura de la Rendición de Cuentas mediante acompañamiento y capacitación a los ciudadanos y servidores públicos, se realizaron las siguientes actividades en 2023:</a:t>
            </a:r>
          </a:p>
          <a:p>
            <a:pPr defTabSz="182563">
              <a:tabLst>
                <a:tab pos="182563" algn="l"/>
              </a:tabLst>
            </a:pPr>
            <a:endParaRPr lang="es-MX" sz="1600">
              <a:solidFill>
                <a:srgbClr val="007BFF"/>
              </a:solidFill>
              <a:latin typeface="Montserrat" panose="00000500000000000000" pitchFamily="2" charset="0"/>
            </a:endParaRPr>
          </a:p>
          <a:p>
            <a:pPr defTabSz="182563">
              <a:tabLst>
                <a:tab pos="182563" algn="l"/>
              </a:tabLst>
            </a:pPr>
            <a:r>
              <a:rPr lang="es-MX" sz="1600">
                <a:latin typeface="Montserrat" panose="00000500000000000000" pitchFamily="2" charset="0"/>
              </a:rPr>
              <a:t>•	Capacitación a colaboradores - gestores sobre el Plan Anticorrupción y Atención al Ciudadano</a:t>
            </a:r>
          </a:p>
          <a:p>
            <a:pPr defTabSz="182563">
              <a:tabLst>
                <a:tab pos="182563" algn="l"/>
              </a:tabLst>
            </a:pPr>
            <a:r>
              <a:rPr lang="es-MX" sz="1600">
                <a:latin typeface="Montserrat" panose="00000500000000000000" pitchFamily="2" charset="0"/>
              </a:rPr>
              <a:t>Dentro del Plan Institucional de Capacitación se realizaron las siguientes capacitaciones asociadas a la rendición de cuentas:</a:t>
            </a:r>
          </a:p>
          <a:p>
            <a:pPr defTabSz="182563">
              <a:tabLst>
                <a:tab pos="182563" algn="l"/>
              </a:tabLst>
            </a:pPr>
            <a:endParaRPr lang="es-CO" sz="1600">
              <a:solidFill>
                <a:srgbClr val="007BFF"/>
              </a:solidFill>
              <a:latin typeface="Montserrat" panose="00000500000000000000" pitchFamily="2" charset="0"/>
            </a:endParaRPr>
          </a:p>
          <a:p>
            <a:pPr defTabSz="182563">
              <a:tabLst>
                <a:tab pos="182563" algn="l"/>
              </a:tabLst>
            </a:pPr>
            <a:endParaRPr lang="es-MX" sz="1600" i="1">
              <a:solidFill>
                <a:srgbClr val="AD1C2A"/>
              </a:solidFill>
              <a:latin typeface="Montserrat" panose="00000500000000000000" pitchFamily="2" charset="0"/>
            </a:endParaRPr>
          </a:p>
        </p:txBody>
      </p:sp>
      <p:sp>
        <p:nvSpPr>
          <p:cNvPr id="3" name="Título 2">
            <a:extLst>
              <a:ext uri="{FF2B5EF4-FFF2-40B4-BE49-F238E27FC236}">
                <a16:creationId xmlns:a16="http://schemas.microsoft.com/office/drawing/2014/main" id="{2D07AB26-2AA1-B6B7-7A2A-D728F32BCE8B}"/>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2622624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18084482-1730-B7D2-9D99-23ADFD510CBF}"/>
              </a:ext>
            </a:extLst>
          </p:cNvPr>
          <p:cNvSpPr txBox="1"/>
          <p:nvPr/>
        </p:nvSpPr>
        <p:spPr>
          <a:xfrm>
            <a:off x="479467" y="570231"/>
            <a:ext cx="7284379" cy="954107"/>
          </a:xfrm>
          <a:prstGeom prst="rect">
            <a:avLst/>
          </a:prstGeom>
          <a:noFill/>
        </p:spPr>
        <p:txBody>
          <a:bodyPr wrap="square" rtlCol="0">
            <a:spAutoFit/>
          </a:bodyPr>
          <a:lstStyle/>
          <a:p>
            <a:r>
              <a:rPr lang="es-MX" sz="2800" b="1">
                <a:solidFill>
                  <a:srgbClr val="AD1C2A"/>
                </a:solidFill>
                <a:latin typeface="Montserrat" pitchFamily="2" charset="77"/>
              </a:rPr>
              <a:t>4.3. Acciones de </a:t>
            </a:r>
            <a:r>
              <a:rPr lang="es-MX" sz="2800">
                <a:solidFill>
                  <a:srgbClr val="AD1C2A"/>
                </a:solidFill>
                <a:latin typeface="Montserrat" pitchFamily="2" charset="77"/>
              </a:rPr>
              <a:t>responsabilidad de la información </a:t>
            </a:r>
          </a:p>
        </p:txBody>
      </p:sp>
      <p:sp>
        <p:nvSpPr>
          <p:cNvPr id="19" name="Rectángulo 18">
            <a:extLst>
              <a:ext uri="{FF2B5EF4-FFF2-40B4-BE49-F238E27FC236}">
                <a16:creationId xmlns:a16="http://schemas.microsoft.com/office/drawing/2014/main" id="{919057B7-12E2-2C1A-89A3-A605A9B22B84}"/>
              </a:ext>
              <a:ext uri="{C183D7F6-B498-43B3-948B-1728B52AA6E4}">
                <adec:decorative xmlns:adec="http://schemas.microsoft.com/office/drawing/2017/decorative" val="1"/>
              </a:ext>
            </a:extLst>
          </p:cNvPr>
          <p:cNvSpPr/>
          <p:nvPr/>
        </p:nvSpPr>
        <p:spPr>
          <a:xfrm>
            <a:off x="390893" y="495344"/>
            <a:ext cx="7489571" cy="1028994"/>
          </a:xfrm>
          <a:prstGeom prst="rect">
            <a:avLst/>
          </a:prstGeom>
          <a:noFill/>
          <a:ln w="9525">
            <a:solidFill>
              <a:srgbClr val="AD1C2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494DDF84-51C3-84B2-048F-5DAD06454C71}"/>
              </a:ext>
            </a:extLst>
          </p:cNvPr>
          <p:cNvSpPr txBox="1"/>
          <p:nvPr/>
        </p:nvSpPr>
        <p:spPr>
          <a:xfrm>
            <a:off x="390893" y="1429948"/>
            <a:ext cx="11191603" cy="3077766"/>
          </a:xfrm>
          <a:prstGeom prst="rect">
            <a:avLst/>
          </a:prstGeom>
          <a:noFill/>
        </p:spPr>
        <p:txBody>
          <a:bodyPr wrap="square">
            <a:spAutoFit/>
          </a:bodyPr>
          <a:lstStyle/>
          <a:p>
            <a:pPr defTabSz="182563">
              <a:tabLst>
                <a:tab pos="182563" algn="l"/>
              </a:tabLst>
            </a:pPr>
            <a:endParaRPr lang="es-MX" sz="1600">
              <a:latin typeface="Montserrat" panose="00000500000000000000" pitchFamily="2" charset="0"/>
            </a:endParaRPr>
          </a:p>
          <a:p>
            <a:pPr defTabSz="182563">
              <a:tabLst>
                <a:tab pos="182563" algn="l"/>
              </a:tabLst>
            </a:pPr>
            <a:r>
              <a:rPr lang="es-MX" sz="1600" b="0" i="0">
                <a:solidFill>
                  <a:srgbClr val="4B4B4B"/>
                </a:solidFill>
                <a:effectLst/>
                <a:latin typeface="Montserrat" panose="00000500000000000000" pitchFamily="2" charset="0"/>
              </a:rPr>
              <a:t>De acuerdo a la </a:t>
            </a:r>
            <a:r>
              <a:rPr lang="es-MX" sz="1600" b="0" i="0" u="none" strike="noStrike">
                <a:solidFill>
                  <a:srgbClr val="007BFF"/>
                </a:solidFill>
                <a:effectLst/>
                <a:latin typeface="Montserrat" panose="00000500000000000000" pitchFamily="2" charset="0"/>
                <a:hlinkClick r:id="rId3"/>
              </a:rPr>
              <a:t>Ley 1712 de 2014</a:t>
            </a:r>
            <a:r>
              <a:rPr lang="es-MX" sz="1600" b="0" i="0">
                <a:solidFill>
                  <a:srgbClr val="4B4B4B"/>
                </a:solidFill>
                <a:effectLst/>
                <a:latin typeface="Montserrat" panose="00000500000000000000" pitchFamily="2" charset="0"/>
              </a:rPr>
              <a:t>, la </a:t>
            </a:r>
            <a:r>
              <a:rPr lang="es-MX" sz="1600" b="0" i="0" u="none" strike="noStrike">
                <a:solidFill>
                  <a:srgbClr val="007BFF"/>
                </a:solidFill>
                <a:effectLst/>
                <a:latin typeface="Montserrat" panose="00000500000000000000" pitchFamily="2" charset="0"/>
                <a:hlinkClick r:id="rId4"/>
              </a:rPr>
              <a:t>Resolución 1519 de 2020</a:t>
            </a:r>
            <a:r>
              <a:rPr lang="es-MX" sz="1600" b="0" i="0">
                <a:solidFill>
                  <a:srgbClr val="4B4B4B"/>
                </a:solidFill>
                <a:effectLst/>
                <a:latin typeface="Montserrat" panose="00000500000000000000" pitchFamily="2" charset="0"/>
              </a:rPr>
              <a:t>, el </a:t>
            </a:r>
            <a:r>
              <a:rPr lang="es-MX" sz="1600" b="0" i="0" u="none" strike="noStrike">
                <a:solidFill>
                  <a:srgbClr val="007BFF"/>
                </a:solidFill>
                <a:effectLst/>
                <a:latin typeface="Montserrat" panose="00000500000000000000" pitchFamily="2" charset="0"/>
                <a:hlinkClick r:id="rId5"/>
              </a:rPr>
              <a:t>Pacto por la transparencia y la integridad representantes de entidades adscritas y vinculadas al sector administrativo de educación y fondo de financiamiento de la infraestructura escolar, el Decreto 103 de 2015</a:t>
            </a:r>
            <a:r>
              <a:rPr lang="es-MX" sz="1600" b="0" i="0">
                <a:solidFill>
                  <a:srgbClr val="4B4B4B"/>
                </a:solidFill>
                <a:effectLst/>
                <a:latin typeface="Montserrat" panose="00000500000000000000" pitchFamily="2" charset="0"/>
              </a:rPr>
              <a:t> y las Directivas emitidas por la Procuraduría General de la Nación sobre el diligenciamiento del Índice de Transparencia y Acceso a la Información – ITA, el Icfes pone a disposición de la ciudadanía, sus grupos de interés y de valor la sección web de Transparencia y Acceso a la Información Pública, donde pueden conocer de primera mano la información del Instituto en los términos más amplios posibles en el momento.</a:t>
            </a:r>
            <a:br>
              <a:rPr lang="es-MX" sz="1600"/>
            </a:br>
            <a:br>
              <a:rPr lang="es-MX" sz="1600"/>
            </a:br>
            <a:r>
              <a:rPr lang="es-MX" sz="1600" b="0" i="0">
                <a:solidFill>
                  <a:srgbClr val="4B4B4B"/>
                </a:solidFill>
                <a:effectLst/>
                <a:latin typeface="Montserrat" panose="00000500000000000000" pitchFamily="2" charset="0"/>
              </a:rPr>
              <a:t>Con el propósito de facilitar el acceso y consulta, en esta sección la información institucional se agrupa en un menú desplegable de nueve (9) categorías.</a:t>
            </a:r>
            <a:endParaRPr lang="es-MX" sz="1600" b="1">
              <a:solidFill>
                <a:srgbClr val="AD1C2A"/>
              </a:solidFill>
              <a:latin typeface="Montserrat" panose="00000500000000000000" pitchFamily="2" charset="0"/>
            </a:endParaRPr>
          </a:p>
          <a:p>
            <a:pPr defTabSz="182563">
              <a:tabLst>
                <a:tab pos="182563" algn="l"/>
              </a:tabLst>
            </a:pPr>
            <a:endParaRPr lang="es-MX" b="1">
              <a:solidFill>
                <a:srgbClr val="AD1C2A"/>
              </a:solidFill>
              <a:latin typeface="Montserrat" panose="00000500000000000000" pitchFamily="2" charset="0"/>
            </a:endParaRPr>
          </a:p>
        </p:txBody>
      </p:sp>
      <p:sp>
        <p:nvSpPr>
          <p:cNvPr id="3" name="Título 2">
            <a:extLst>
              <a:ext uri="{FF2B5EF4-FFF2-40B4-BE49-F238E27FC236}">
                <a16:creationId xmlns:a16="http://schemas.microsoft.com/office/drawing/2014/main" id="{59F4F7F1-6AFE-9E45-B34D-1E888635C1CF}"/>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3981615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18084482-1730-B7D2-9D99-23ADFD510CBF}"/>
              </a:ext>
            </a:extLst>
          </p:cNvPr>
          <p:cNvSpPr txBox="1"/>
          <p:nvPr/>
        </p:nvSpPr>
        <p:spPr>
          <a:xfrm>
            <a:off x="479467" y="570231"/>
            <a:ext cx="7284379" cy="954107"/>
          </a:xfrm>
          <a:prstGeom prst="rect">
            <a:avLst/>
          </a:prstGeom>
          <a:noFill/>
        </p:spPr>
        <p:txBody>
          <a:bodyPr wrap="square" rtlCol="0">
            <a:spAutoFit/>
          </a:bodyPr>
          <a:lstStyle/>
          <a:p>
            <a:r>
              <a:rPr lang="es-MX" sz="2800" b="1">
                <a:solidFill>
                  <a:srgbClr val="AD1C2A"/>
                </a:solidFill>
                <a:latin typeface="Montserrat" pitchFamily="2" charset="77"/>
              </a:rPr>
              <a:t>4.3. Acciones de </a:t>
            </a:r>
            <a:r>
              <a:rPr lang="es-MX" sz="2800">
                <a:solidFill>
                  <a:srgbClr val="AD1C2A"/>
                </a:solidFill>
                <a:latin typeface="Montserrat" pitchFamily="2" charset="77"/>
              </a:rPr>
              <a:t>responsabilidad de la información </a:t>
            </a:r>
          </a:p>
        </p:txBody>
      </p:sp>
      <p:sp>
        <p:nvSpPr>
          <p:cNvPr id="19" name="Rectángulo 18">
            <a:extLst>
              <a:ext uri="{FF2B5EF4-FFF2-40B4-BE49-F238E27FC236}">
                <a16:creationId xmlns:a16="http://schemas.microsoft.com/office/drawing/2014/main" id="{919057B7-12E2-2C1A-89A3-A605A9B22B84}"/>
              </a:ext>
              <a:ext uri="{C183D7F6-B498-43B3-948B-1728B52AA6E4}">
                <adec:decorative xmlns:adec="http://schemas.microsoft.com/office/drawing/2017/decorative" val="1"/>
              </a:ext>
            </a:extLst>
          </p:cNvPr>
          <p:cNvSpPr/>
          <p:nvPr/>
        </p:nvSpPr>
        <p:spPr>
          <a:xfrm>
            <a:off x="390893" y="495344"/>
            <a:ext cx="7489571" cy="1028994"/>
          </a:xfrm>
          <a:prstGeom prst="rect">
            <a:avLst/>
          </a:prstGeom>
          <a:noFill/>
          <a:ln w="9525">
            <a:solidFill>
              <a:srgbClr val="AD1C2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494DDF84-51C3-84B2-048F-5DAD06454C71}"/>
              </a:ext>
            </a:extLst>
          </p:cNvPr>
          <p:cNvSpPr txBox="1"/>
          <p:nvPr/>
        </p:nvSpPr>
        <p:spPr>
          <a:xfrm>
            <a:off x="390893" y="1779082"/>
            <a:ext cx="11191603" cy="3847207"/>
          </a:xfrm>
          <a:prstGeom prst="rect">
            <a:avLst/>
          </a:prstGeom>
          <a:noFill/>
        </p:spPr>
        <p:txBody>
          <a:bodyPr wrap="square">
            <a:spAutoFit/>
          </a:bodyPr>
          <a:lstStyle/>
          <a:p>
            <a:pPr defTabSz="182563">
              <a:tabLst>
                <a:tab pos="182563" algn="l"/>
              </a:tabLst>
            </a:pPr>
            <a:endParaRPr lang="es-MX" sz="1600">
              <a:latin typeface="Montserrat" panose="00000500000000000000" pitchFamily="2" charset="0"/>
            </a:endParaRPr>
          </a:p>
          <a:p>
            <a:pPr defTabSz="182563">
              <a:tabLst>
                <a:tab pos="182563" algn="l"/>
              </a:tabLst>
            </a:pPr>
            <a:r>
              <a:rPr lang="es-MX" b="1" i="0">
                <a:solidFill>
                  <a:srgbClr val="AD1C2A"/>
                </a:solidFill>
                <a:effectLst/>
                <a:latin typeface="Montserrat" panose="00000500000000000000" pitchFamily="2" charset="0"/>
              </a:rPr>
              <a:t>Transparencia y Acceso a la Información Pública</a:t>
            </a:r>
          </a:p>
          <a:p>
            <a:pPr defTabSz="182563">
              <a:tabLst>
                <a:tab pos="182563" algn="l"/>
              </a:tabLst>
            </a:pPr>
            <a:endParaRPr lang="es-MX" sz="1600" b="0" i="0">
              <a:solidFill>
                <a:srgbClr val="4B4B4B"/>
              </a:solidFill>
              <a:effectLst/>
              <a:latin typeface="Montserrat" panose="00000500000000000000" pitchFamily="2" charset="0"/>
            </a:endParaRPr>
          </a:p>
          <a:p>
            <a:pPr defTabSz="182563">
              <a:tabLst>
                <a:tab pos="182563" algn="l"/>
              </a:tabLst>
            </a:pPr>
            <a:r>
              <a:rPr lang="es-MX" sz="1600" b="0" i="0">
                <a:solidFill>
                  <a:srgbClr val="4B4B4B"/>
                </a:solidFill>
                <a:effectLst/>
                <a:latin typeface="Montserrat" panose="00000500000000000000" pitchFamily="2" charset="0"/>
              </a:rPr>
              <a:t>De acuerdo a la </a:t>
            </a:r>
            <a:r>
              <a:rPr lang="es-MX" sz="1600" b="0" i="0" u="none" strike="noStrike">
                <a:solidFill>
                  <a:srgbClr val="007BFF"/>
                </a:solidFill>
                <a:effectLst/>
                <a:latin typeface="Montserrat" panose="00000500000000000000" pitchFamily="2" charset="0"/>
                <a:hlinkClick r:id="rId3"/>
              </a:rPr>
              <a:t>Ley 1712 de 2014</a:t>
            </a:r>
            <a:r>
              <a:rPr lang="es-MX" sz="1600" b="0" i="0">
                <a:solidFill>
                  <a:srgbClr val="4B4B4B"/>
                </a:solidFill>
                <a:effectLst/>
                <a:latin typeface="Montserrat" panose="00000500000000000000" pitchFamily="2" charset="0"/>
              </a:rPr>
              <a:t>, la </a:t>
            </a:r>
            <a:r>
              <a:rPr lang="es-MX" sz="1600" b="0" i="0" u="none" strike="noStrike">
                <a:solidFill>
                  <a:srgbClr val="007BFF"/>
                </a:solidFill>
                <a:effectLst/>
                <a:latin typeface="Montserrat" panose="00000500000000000000" pitchFamily="2" charset="0"/>
                <a:hlinkClick r:id="rId4"/>
              </a:rPr>
              <a:t>Resolución 1519 de 2020</a:t>
            </a:r>
            <a:r>
              <a:rPr lang="es-MX" sz="1600" b="0" i="0">
                <a:solidFill>
                  <a:srgbClr val="4B4B4B"/>
                </a:solidFill>
                <a:effectLst/>
                <a:latin typeface="Montserrat" panose="00000500000000000000" pitchFamily="2" charset="0"/>
              </a:rPr>
              <a:t>, el </a:t>
            </a:r>
            <a:r>
              <a:rPr lang="es-MX" sz="1600" b="0" i="0" u="none" strike="noStrike">
                <a:solidFill>
                  <a:srgbClr val="007BFF"/>
                </a:solidFill>
                <a:effectLst/>
                <a:latin typeface="Montserrat" panose="00000500000000000000" pitchFamily="2" charset="0"/>
                <a:hlinkClick r:id="rId5"/>
              </a:rPr>
              <a:t>Pacto por la transparencia y la integridad representantes de entidades adscritas y vinculadas al sector administrativo de educación y fondo de financiamiento de la infraestructura escolar, el Decreto 103 de 2015</a:t>
            </a:r>
            <a:r>
              <a:rPr lang="es-MX" sz="1600" b="0" i="0">
                <a:solidFill>
                  <a:srgbClr val="4B4B4B"/>
                </a:solidFill>
                <a:effectLst/>
                <a:latin typeface="Montserrat" panose="00000500000000000000" pitchFamily="2" charset="0"/>
              </a:rPr>
              <a:t> y las Directivas emitidas por la Procuraduría General de la Nación sobre el diligenciamiento del Índice de Transparencia y Acceso a la Información – ITA, el Icfes pone a disposición de la ciudadanía, sus grupos de interés y de valor la sección web de Transparencia y Acceso a la Información Pública, donde pueden conocer de primera mano la información del Instituto en los términos más amplios posibles en el momento.</a:t>
            </a:r>
            <a:br>
              <a:rPr lang="es-MX" sz="1600"/>
            </a:br>
            <a:br>
              <a:rPr lang="es-MX" sz="1600"/>
            </a:br>
            <a:r>
              <a:rPr lang="es-MX" sz="1600" b="0" i="0">
                <a:solidFill>
                  <a:srgbClr val="4B4B4B"/>
                </a:solidFill>
                <a:effectLst/>
                <a:latin typeface="Montserrat" panose="00000500000000000000" pitchFamily="2" charset="0"/>
              </a:rPr>
              <a:t>Con el propósito de facilitar el acceso y consulta, en esta sección la información institucional se agrupa en un menú desplegable de nueve (9) categorías y se puede acceder a través del siguiente enlace: </a:t>
            </a:r>
            <a:r>
              <a:rPr lang="es-MX" sz="1600" b="0" i="0">
                <a:solidFill>
                  <a:srgbClr val="4B4B4B"/>
                </a:solidFill>
                <a:effectLst/>
                <a:latin typeface="Montserrat" panose="00000500000000000000" pitchFamily="2" charset="0"/>
                <a:hlinkClick r:id="rId6"/>
              </a:rPr>
              <a:t>https://www.icfes.gov.co/web/guest/transparencia_y_acceso_a_la-ia_informacion_publica</a:t>
            </a:r>
            <a:r>
              <a:rPr lang="es-MX" sz="1600" b="0" i="0">
                <a:solidFill>
                  <a:srgbClr val="4B4B4B"/>
                </a:solidFill>
                <a:effectLst/>
                <a:latin typeface="Montserrat" panose="00000500000000000000" pitchFamily="2" charset="0"/>
              </a:rPr>
              <a:t> </a:t>
            </a:r>
            <a:endParaRPr lang="es-MX" sz="1600" b="1">
              <a:solidFill>
                <a:srgbClr val="AD1C2A"/>
              </a:solidFill>
              <a:latin typeface="Montserrat" panose="00000500000000000000" pitchFamily="2" charset="0"/>
            </a:endParaRPr>
          </a:p>
          <a:p>
            <a:pPr defTabSz="182563">
              <a:tabLst>
                <a:tab pos="182563" algn="l"/>
              </a:tabLst>
            </a:pPr>
            <a:endParaRPr lang="es-MX" b="1">
              <a:solidFill>
                <a:srgbClr val="AD1C2A"/>
              </a:solidFill>
              <a:latin typeface="Montserrat" panose="00000500000000000000" pitchFamily="2" charset="0"/>
            </a:endParaRPr>
          </a:p>
        </p:txBody>
      </p:sp>
      <p:sp>
        <p:nvSpPr>
          <p:cNvPr id="3" name="Título 2">
            <a:extLst>
              <a:ext uri="{FF2B5EF4-FFF2-40B4-BE49-F238E27FC236}">
                <a16:creationId xmlns:a16="http://schemas.microsoft.com/office/drawing/2014/main" id="{C6278336-C68E-EDD0-1A47-D766BAACC766}"/>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601713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18084482-1730-B7D2-9D99-23ADFD510CBF}"/>
              </a:ext>
            </a:extLst>
          </p:cNvPr>
          <p:cNvSpPr txBox="1"/>
          <p:nvPr/>
        </p:nvSpPr>
        <p:spPr>
          <a:xfrm>
            <a:off x="479467" y="570231"/>
            <a:ext cx="7284379" cy="954107"/>
          </a:xfrm>
          <a:prstGeom prst="rect">
            <a:avLst/>
          </a:prstGeom>
          <a:noFill/>
        </p:spPr>
        <p:txBody>
          <a:bodyPr wrap="square" rtlCol="0">
            <a:spAutoFit/>
          </a:bodyPr>
          <a:lstStyle/>
          <a:p>
            <a:r>
              <a:rPr lang="es-MX" sz="2800" b="1">
                <a:solidFill>
                  <a:srgbClr val="AD1C2A"/>
                </a:solidFill>
                <a:latin typeface="Montserrat" pitchFamily="2" charset="77"/>
              </a:rPr>
              <a:t>4.3. Acciones de </a:t>
            </a:r>
            <a:r>
              <a:rPr lang="es-MX" sz="2800">
                <a:solidFill>
                  <a:srgbClr val="AD1C2A"/>
                </a:solidFill>
                <a:latin typeface="Montserrat" pitchFamily="2" charset="77"/>
              </a:rPr>
              <a:t>responsabilidad de la información </a:t>
            </a:r>
          </a:p>
        </p:txBody>
      </p:sp>
      <p:sp>
        <p:nvSpPr>
          <p:cNvPr id="19" name="Rectángulo 18">
            <a:extLst>
              <a:ext uri="{FF2B5EF4-FFF2-40B4-BE49-F238E27FC236}">
                <a16:creationId xmlns:a16="http://schemas.microsoft.com/office/drawing/2014/main" id="{919057B7-12E2-2C1A-89A3-A605A9B22B84}"/>
              </a:ext>
              <a:ext uri="{C183D7F6-B498-43B3-948B-1728B52AA6E4}">
                <adec:decorative xmlns:adec="http://schemas.microsoft.com/office/drawing/2017/decorative" val="1"/>
              </a:ext>
            </a:extLst>
          </p:cNvPr>
          <p:cNvSpPr/>
          <p:nvPr/>
        </p:nvSpPr>
        <p:spPr>
          <a:xfrm>
            <a:off x="390893" y="495344"/>
            <a:ext cx="7489571" cy="1028994"/>
          </a:xfrm>
          <a:prstGeom prst="rect">
            <a:avLst/>
          </a:prstGeom>
          <a:noFill/>
          <a:ln w="9525">
            <a:solidFill>
              <a:srgbClr val="AD1C2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494DDF84-51C3-84B2-048F-5DAD06454C71}"/>
              </a:ext>
            </a:extLst>
          </p:cNvPr>
          <p:cNvSpPr txBox="1"/>
          <p:nvPr/>
        </p:nvSpPr>
        <p:spPr>
          <a:xfrm>
            <a:off x="390893" y="1429948"/>
            <a:ext cx="11191603" cy="4832092"/>
          </a:xfrm>
          <a:prstGeom prst="rect">
            <a:avLst/>
          </a:prstGeom>
          <a:noFill/>
        </p:spPr>
        <p:txBody>
          <a:bodyPr wrap="square">
            <a:spAutoFit/>
          </a:bodyPr>
          <a:lstStyle/>
          <a:p>
            <a:pPr defTabSz="182563">
              <a:tabLst>
                <a:tab pos="182563" algn="l"/>
              </a:tabLst>
            </a:pPr>
            <a:endParaRPr lang="es-MX" sz="1600">
              <a:latin typeface="Montserrat" panose="00000500000000000000" pitchFamily="2" charset="0"/>
            </a:endParaRPr>
          </a:p>
          <a:p>
            <a:pPr defTabSz="182563">
              <a:tabLst>
                <a:tab pos="182563" algn="l"/>
              </a:tabLst>
            </a:pPr>
            <a:endParaRPr lang="es-MX" sz="1600" b="1">
              <a:solidFill>
                <a:srgbClr val="AD1C2A"/>
              </a:solidFill>
              <a:latin typeface="Montserrat" panose="00000500000000000000" pitchFamily="2" charset="0"/>
            </a:endParaRPr>
          </a:p>
          <a:p>
            <a:pPr defTabSz="182563">
              <a:tabLst>
                <a:tab pos="182563" algn="l"/>
              </a:tabLst>
            </a:pPr>
            <a:r>
              <a:rPr lang="es-MX" b="1">
                <a:solidFill>
                  <a:srgbClr val="AD1C2A"/>
                </a:solidFill>
                <a:latin typeface="Montserrat" panose="00000500000000000000" pitchFamily="2" charset="0"/>
              </a:rPr>
              <a:t>Seguimiento de la oficina de Control Interno</a:t>
            </a:r>
          </a:p>
          <a:p>
            <a:pPr defTabSz="182563">
              <a:tabLst>
                <a:tab pos="182563" algn="l"/>
              </a:tabLst>
            </a:pPr>
            <a:endParaRPr lang="es-MX" b="1">
              <a:solidFill>
                <a:srgbClr val="AD1C2A"/>
              </a:solidFill>
              <a:latin typeface="Montserrat" panose="00000500000000000000" pitchFamily="2" charset="0"/>
            </a:endParaRPr>
          </a:p>
          <a:p>
            <a:pPr defTabSz="182563">
              <a:tabLst>
                <a:tab pos="182563" algn="l"/>
              </a:tabLst>
            </a:pPr>
            <a:r>
              <a:rPr lang="es-MX" sz="1600">
                <a:latin typeface="Montserrat" panose="00000500000000000000" pitchFamily="2" charset="0"/>
              </a:rPr>
              <a:t>La Directiva 011 de 2023 expedida por la Procuraduría General de la Nación estableció que todos</a:t>
            </a:r>
          </a:p>
          <a:p>
            <a:pPr defTabSz="182563">
              <a:tabLst>
                <a:tab pos="182563" algn="l"/>
              </a:tabLst>
            </a:pPr>
            <a:r>
              <a:rPr lang="es-MX" sz="1600">
                <a:latin typeface="Montserrat" panose="00000500000000000000" pitchFamily="2" charset="0"/>
              </a:rPr>
              <a:t>los sujetos responsables del cumplimiento de las obligaciones de transparencia previstas en la Ley</a:t>
            </a:r>
          </a:p>
          <a:p>
            <a:pPr defTabSz="182563">
              <a:tabLst>
                <a:tab pos="182563" algn="l"/>
              </a:tabLst>
            </a:pPr>
            <a:r>
              <a:rPr lang="es-MX" sz="1600">
                <a:latin typeface="Montserrat" panose="00000500000000000000" pitchFamily="2" charset="0"/>
              </a:rPr>
              <a:t>1712 de 2014, debían con fecha máxima el 31 de agosto de 2023, diligenciar el formulario de</a:t>
            </a:r>
          </a:p>
          <a:p>
            <a:pPr defTabSz="182563">
              <a:tabLst>
                <a:tab pos="182563" algn="l"/>
              </a:tabLst>
            </a:pPr>
            <a:r>
              <a:rPr lang="es-MX" sz="1600">
                <a:latin typeface="Montserrat" panose="00000500000000000000" pitchFamily="2" charset="0"/>
              </a:rPr>
              <a:t>autodiagnóstico que permite determinar el grado de cumplimiento normativo de sus obligaciones</a:t>
            </a:r>
          </a:p>
          <a:p>
            <a:pPr defTabSz="182563">
              <a:tabLst>
                <a:tab pos="182563" algn="l"/>
              </a:tabLst>
            </a:pPr>
            <a:r>
              <a:rPr lang="es-MX" sz="1600">
                <a:latin typeface="Montserrat" panose="00000500000000000000" pitchFamily="2" charset="0"/>
              </a:rPr>
              <a:t>(transparencia) y también calcular automáticamente el Índice de Transparencia y Acceso a la</a:t>
            </a:r>
          </a:p>
          <a:p>
            <a:pPr defTabSz="182563">
              <a:tabLst>
                <a:tab pos="182563" algn="l"/>
              </a:tabLst>
            </a:pPr>
            <a:r>
              <a:rPr lang="es-MX" sz="1600">
                <a:latin typeface="Montserrat" panose="00000500000000000000" pitchFamily="2" charset="0"/>
              </a:rPr>
              <a:t>Información – ITA para la vigencia 2023; de acuerdo con lo anterior, la Oficina de Control Interno</a:t>
            </a:r>
          </a:p>
          <a:p>
            <a:pPr defTabSz="182563">
              <a:tabLst>
                <a:tab pos="182563" algn="l"/>
              </a:tabLst>
            </a:pPr>
            <a:r>
              <a:rPr lang="es-MX" sz="1600">
                <a:latin typeface="Montserrat" panose="00000500000000000000" pitchFamily="2" charset="0"/>
              </a:rPr>
              <a:t>durante el mes de agosto, realizó verificación del cumplimiento de todos los criterios definidos en la Matriz de cumplimiento ITA y el día 30 de este mismo mes, realizó el diligenciamiento en el aplicativo</a:t>
            </a:r>
          </a:p>
          <a:p>
            <a:pPr defTabSz="182563">
              <a:tabLst>
                <a:tab pos="182563" algn="l"/>
              </a:tabLst>
            </a:pPr>
            <a:r>
              <a:rPr lang="es-MX" sz="1600">
                <a:latin typeface="Montserrat" panose="00000500000000000000" pitchFamily="2" charset="0"/>
              </a:rPr>
              <a:t>dispuesto por la PGN.</a:t>
            </a:r>
          </a:p>
          <a:p>
            <a:pPr defTabSz="182563">
              <a:tabLst>
                <a:tab pos="182563" algn="l"/>
              </a:tabLst>
            </a:pPr>
            <a:endParaRPr lang="es-MX" sz="1600">
              <a:latin typeface="Montserrat" panose="00000500000000000000" pitchFamily="2" charset="0"/>
            </a:endParaRPr>
          </a:p>
          <a:p>
            <a:pPr defTabSz="182563">
              <a:tabLst>
                <a:tab pos="182563" algn="l"/>
              </a:tabLst>
            </a:pPr>
            <a:r>
              <a:rPr lang="es-MX" sz="1600">
                <a:latin typeface="Montserrat" panose="00000500000000000000" pitchFamily="2" charset="0"/>
              </a:rPr>
              <a:t>Como resultado del anterior ejercicio, el reporte de cumplimiento ITA en el periodo 2023 para el</a:t>
            </a:r>
          </a:p>
          <a:p>
            <a:pPr defTabSz="182563">
              <a:tabLst>
                <a:tab pos="182563" algn="l"/>
              </a:tabLst>
            </a:pPr>
            <a:r>
              <a:rPr lang="es-MX" sz="1600">
                <a:latin typeface="Montserrat" panose="00000500000000000000" pitchFamily="2" charset="0"/>
              </a:rPr>
              <a:t>Instituto se estableció en 95 de 100 puntos (Reporte anexo de Cumplimiento ITA para el Periodo</a:t>
            </a:r>
          </a:p>
          <a:p>
            <a:pPr defTabSz="182563">
              <a:tabLst>
                <a:tab pos="182563" algn="l"/>
              </a:tabLst>
            </a:pPr>
            <a:r>
              <a:rPr lang="es-MX" sz="1600">
                <a:latin typeface="Montserrat" panose="00000500000000000000" pitchFamily="2" charset="0"/>
              </a:rPr>
              <a:t>2023); con un cumplimento de 251 ítems de 263. </a:t>
            </a:r>
            <a:endParaRPr lang="es-CO" sz="1600">
              <a:solidFill>
                <a:srgbClr val="007BFF"/>
              </a:solidFill>
              <a:latin typeface="Montserrat" panose="00000500000000000000" pitchFamily="2" charset="0"/>
            </a:endParaRPr>
          </a:p>
          <a:p>
            <a:pPr defTabSz="182563">
              <a:tabLst>
                <a:tab pos="182563" algn="l"/>
              </a:tabLst>
            </a:pPr>
            <a:endParaRPr lang="es-CO" sz="1600">
              <a:solidFill>
                <a:srgbClr val="007BFF"/>
              </a:solidFill>
              <a:latin typeface="Montserrat" panose="00000500000000000000" pitchFamily="2" charset="0"/>
            </a:endParaRPr>
          </a:p>
          <a:p>
            <a:pPr marL="814388" defTabSz="182563">
              <a:tabLst>
                <a:tab pos="182563" algn="l"/>
              </a:tabLst>
            </a:pPr>
            <a:r>
              <a:rPr lang="es-MX" sz="1600" b="0" i="0" u="sng">
                <a:solidFill>
                  <a:srgbClr val="0056B3"/>
                </a:solidFill>
                <a:effectLst/>
                <a:latin typeface="Montserrat" panose="00000500000000000000" pitchFamily="2" charset="0"/>
                <a:hlinkClick r:id="rId3"/>
              </a:rPr>
              <a:t>Informe de Seguimiento – Diligenciamiento de la Información en la Matriz ITA 2023</a:t>
            </a:r>
            <a:r>
              <a:rPr lang="es-MX" sz="1600" b="0" i="0" u="sng">
                <a:solidFill>
                  <a:srgbClr val="0056B3"/>
                </a:solidFill>
                <a:effectLst/>
                <a:latin typeface="Montserrat" panose="00000500000000000000" pitchFamily="2" charset="0"/>
              </a:rPr>
              <a:t> </a:t>
            </a:r>
            <a:endParaRPr lang="es-MX" sz="1600">
              <a:latin typeface="Montserrat" panose="00000500000000000000" pitchFamily="2" charset="0"/>
            </a:endParaRPr>
          </a:p>
        </p:txBody>
      </p:sp>
      <p:sp>
        <p:nvSpPr>
          <p:cNvPr id="3" name="Título 2">
            <a:extLst>
              <a:ext uri="{FF2B5EF4-FFF2-40B4-BE49-F238E27FC236}">
                <a16:creationId xmlns:a16="http://schemas.microsoft.com/office/drawing/2014/main" id="{5BFA952E-2BB4-1E8F-A6C8-0C722E244D5F}"/>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26388000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18084482-1730-B7D2-9D99-23ADFD510CBF}"/>
              </a:ext>
            </a:extLst>
          </p:cNvPr>
          <p:cNvSpPr txBox="1"/>
          <p:nvPr/>
        </p:nvSpPr>
        <p:spPr>
          <a:xfrm>
            <a:off x="479467" y="570231"/>
            <a:ext cx="7284379" cy="954107"/>
          </a:xfrm>
          <a:prstGeom prst="rect">
            <a:avLst/>
          </a:prstGeom>
          <a:noFill/>
        </p:spPr>
        <p:txBody>
          <a:bodyPr wrap="square" rtlCol="0">
            <a:spAutoFit/>
          </a:bodyPr>
          <a:lstStyle/>
          <a:p>
            <a:r>
              <a:rPr lang="es-MX" sz="2800" b="1">
                <a:solidFill>
                  <a:srgbClr val="AD1C2A"/>
                </a:solidFill>
                <a:latin typeface="Montserrat" pitchFamily="2" charset="77"/>
              </a:rPr>
              <a:t>4.3. Acciones de </a:t>
            </a:r>
            <a:r>
              <a:rPr lang="es-MX" sz="2800">
                <a:solidFill>
                  <a:srgbClr val="AD1C2A"/>
                </a:solidFill>
                <a:latin typeface="Montserrat" pitchFamily="2" charset="77"/>
              </a:rPr>
              <a:t>responsabilidad de la información </a:t>
            </a:r>
          </a:p>
        </p:txBody>
      </p:sp>
      <p:sp>
        <p:nvSpPr>
          <p:cNvPr id="19" name="Rectángulo 18">
            <a:extLst>
              <a:ext uri="{FF2B5EF4-FFF2-40B4-BE49-F238E27FC236}">
                <a16:creationId xmlns:a16="http://schemas.microsoft.com/office/drawing/2014/main" id="{919057B7-12E2-2C1A-89A3-A605A9B22B84}"/>
              </a:ext>
              <a:ext uri="{C183D7F6-B498-43B3-948B-1728B52AA6E4}">
                <adec:decorative xmlns:adec="http://schemas.microsoft.com/office/drawing/2017/decorative" val="1"/>
              </a:ext>
            </a:extLst>
          </p:cNvPr>
          <p:cNvSpPr/>
          <p:nvPr/>
        </p:nvSpPr>
        <p:spPr>
          <a:xfrm>
            <a:off x="390893" y="495344"/>
            <a:ext cx="7489571" cy="1028994"/>
          </a:xfrm>
          <a:prstGeom prst="rect">
            <a:avLst/>
          </a:prstGeom>
          <a:noFill/>
          <a:ln w="9525">
            <a:solidFill>
              <a:srgbClr val="AD1C2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494DDF84-51C3-84B2-048F-5DAD06454C71}"/>
              </a:ext>
            </a:extLst>
          </p:cNvPr>
          <p:cNvSpPr txBox="1"/>
          <p:nvPr/>
        </p:nvSpPr>
        <p:spPr>
          <a:xfrm>
            <a:off x="390893" y="1429948"/>
            <a:ext cx="11191603" cy="4708981"/>
          </a:xfrm>
          <a:prstGeom prst="rect">
            <a:avLst/>
          </a:prstGeom>
          <a:noFill/>
        </p:spPr>
        <p:txBody>
          <a:bodyPr wrap="square">
            <a:spAutoFit/>
          </a:bodyPr>
          <a:lstStyle/>
          <a:p>
            <a:pPr defTabSz="182563">
              <a:tabLst>
                <a:tab pos="182563" algn="l"/>
              </a:tabLst>
            </a:pPr>
            <a:endParaRPr lang="es-MX" sz="1600">
              <a:latin typeface="Montserrat" panose="00000500000000000000" pitchFamily="2" charset="0"/>
            </a:endParaRPr>
          </a:p>
          <a:p>
            <a:pPr defTabSz="182563">
              <a:tabLst>
                <a:tab pos="182563" algn="l"/>
              </a:tabLst>
            </a:pPr>
            <a:endParaRPr lang="es-MX" sz="1600" b="1">
              <a:solidFill>
                <a:srgbClr val="AD1C2A"/>
              </a:solidFill>
              <a:latin typeface="Montserrat" panose="00000500000000000000" pitchFamily="2" charset="0"/>
            </a:endParaRPr>
          </a:p>
          <a:p>
            <a:pPr defTabSz="182563">
              <a:tabLst>
                <a:tab pos="182563" algn="l"/>
              </a:tabLst>
            </a:pPr>
            <a:r>
              <a:rPr lang="es-MX" b="1">
                <a:solidFill>
                  <a:srgbClr val="AD1C2A"/>
                </a:solidFill>
                <a:latin typeface="Montserrat" panose="00000500000000000000" pitchFamily="2" charset="0"/>
              </a:rPr>
              <a:t>Auditoría Externa al Sistema de Gestión de Calidad – ICONTEC</a:t>
            </a:r>
          </a:p>
          <a:p>
            <a:pPr defTabSz="182563">
              <a:tabLst>
                <a:tab pos="182563" algn="l"/>
              </a:tabLst>
            </a:pPr>
            <a:r>
              <a:rPr lang="es-MX" b="1">
                <a:solidFill>
                  <a:srgbClr val="AD1C2A"/>
                </a:solidFill>
                <a:latin typeface="Montserrat" panose="00000500000000000000" pitchFamily="2" charset="0"/>
              </a:rPr>
              <a:t>2023</a:t>
            </a:r>
          </a:p>
          <a:p>
            <a:pPr defTabSz="182563">
              <a:tabLst>
                <a:tab pos="182563" algn="l"/>
              </a:tabLst>
            </a:pPr>
            <a:endParaRPr lang="es-MX" b="1">
              <a:solidFill>
                <a:srgbClr val="AD1C2A"/>
              </a:solidFill>
              <a:latin typeface="Montserrat" panose="00000500000000000000" pitchFamily="2" charset="0"/>
            </a:endParaRPr>
          </a:p>
          <a:p>
            <a:pPr defTabSz="182563">
              <a:tabLst>
                <a:tab pos="182563" algn="l"/>
              </a:tabLst>
            </a:pPr>
            <a:r>
              <a:rPr lang="es-MX" sz="1600">
                <a:latin typeface="Montserrat" panose="00000500000000000000" pitchFamily="2" charset="0"/>
              </a:rPr>
              <a:t>En cumplimiento al Plan Anual de Auditoría y de acuerdo con el</a:t>
            </a:r>
          </a:p>
          <a:p>
            <a:pPr defTabSz="182563">
              <a:tabLst>
                <a:tab pos="182563" algn="l"/>
              </a:tabLst>
            </a:pPr>
            <a:r>
              <a:rPr lang="es-MX" sz="1600">
                <a:latin typeface="Montserrat" panose="00000500000000000000" pitchFamily="2" charset="0"/>
              </a:rPr>
              <a:t>procedimiento de Auditoría Interna CSE-PR002, se emite el Informe Final de Auditoría practicada por</a:t>
            </a:r>
          </a:p>
          <a:p>
            <a:pPr defTabSz="182563">
              <a:tabLst>
                <a:tab pos="182563" algn="l"/>
              </a:tabLst>
            </a:pPr>
            <a:r>
              <a:rPr lang="es-MX" sz="1600">
                <a:latin typeface="Montserrat" panose="00000500000000000000" pitchFamily="2" charset="0"/>
              </a:rPr>
              <a:t>ICONTEC al Sistema de Gestión de Calidad.</a:t>
            </a:r>
          </a:p>
          <a:p>
            <a:pPr defTabSz="182563">
              <a:tabLst>
                <a:tab pos="182563" algn="l"/>
              </a:tabLst>
            </a:pPr>
            <a:endParaRPr lang="es-CO" sz="1600">
              <a:solidFill>
                <a:srgbClr val="007BFF"/>
              </a:solidFill>
              <a:latin typeface="Montserrat" panose="00000500000000000000" pitchFamily="2" charset="0"/>
            </a:endParaRPr>
          </a:p>
          <a:p>
            <a:pPr marL="814388" defTabSz="182563">
              <a:tabLst>
                <a:tab pos="182563" algn="l"/>
              </a:tabLst>
            </a:pPr>
            <a:r>
              <a:rPr lang="es-CO" sz="1600" b="0" i="0" u="none" strike="noStrike">
                <a:solidFill>
                  <a:srgbClr val="007BFF"/>
                </a:solidFill>
                <a:effectLst/>
                <a:latin typeface="Montserrat" panose="00000500000000000000" pitchFamily="2" charset="0"/>
                <a:hlinkClick r:id="rId3"/>
              </a:rPr>
              <a:t>Informe Auditoria Externa ICONTEC Sistema de Gestión de Calidad 2023</a:t>
            </a:r>
            <a:endParaRPr lang="es-CO" sz="1600" b="0" i="0" u="none" strike="noStrike">
              <a:solidFill>
                <a:srgbClr val="007BFF"/>
              </a:solidFill>
              <a:effectLst/>
              <a:latin typeface="Montserrat" panose="00000500000000000000" pitchFamily="2" charset="0"/>
            </a:endParaRPr>
          </a:p>
          <a:p>
            <a:pPr marL="814388" defTabSz="182563">
              <a:tabLst>
                <a:tab pos="182563" algn="l"/>
              </a:tabLst>
            </a:pPr>
            <a:endParaRPr lang="es-CO" sz="1600">
              <a:solidFill>
                <a:srgbClr val="007BFF"/>
              </a:solidFill>
              <a:latin typeface="Montserrat" panose="00000500000000000000" pitchFamily="2" charset="0"/>
            </a:endParaRPr>
          </a:p>
          <a:p>
            <a:pPr marL="814388" defTabSz="182563">
              <a:tabLst>
                <a:tab pos="182563" algn="l"/>
              </a:tabLst>
            </a:pPr>
            <a:endParaRPr lang="es-CO" sz="1600" b="0" i="0" u="none" strike="noStrike">
              <a:solidFill>
                <a:srgbClr val="007BFF"/>
              </a:solidFill>
              <a:effectLst/>
              <a:latin typeface="Montserrat" panose="00000500000000000000" pitchFamily="2" charset="0"/>
            </a:endParaRPr>
          </a:p>
          <a:p>
            <a:pPr defTabSz="182563">
              <a:tabLst>
                <a:tab pos="182563" algn="l"/>
              </a:tabLst>
            </a:pPr>
            <a:r>
              <a:rPr lang="es-MX" b="1">
                <a:solidFill>
                  <a:srgbClr val="AD1C2A"/>
                </a:solidFill>
                <a:latin typeface="Montserrat" panose="00000500000000000000" pitchFamily="2" charset="0"/>
              </a:rPr>
              <a:t>Informe de asesoría en el proceso de Gestión de Tecnología e Información (GTI), frente al incidente reportado en el aplicativo PLEXI durante la realización de la prueba Saber PRO y T&amp;T primer semestre 2023</a:t>
            </a:r>
            <a:endParaRPr lang="es-CO" b="1">
              <a:solidFill>
                <a:srgbClr val="AD1C2A"/>
              </a:solidFill>
              <a:latin typeface="Montserrat" panose="00000500000000000000" pitchFamily="2" charset="0"/>
            </a:endParaRPr>
          </a:p>
          <a:p>
            <a:pPr marL="814388" defTabSz="182563">
              <a:tabLst>
                <a:tab pos="182563" algn="l"/>
              </a:tabLst>
            </a:pPr>
            <a:endParaRPr lang="es-CO" sz="1600">
              <a:solidFill>
                <a:srgbClr val="007BFF"/>
              </a:solidFill>
              <a:latin typeface="Montserrat" panose="00000500000000000000" pitchFamily="2" charset="0"/>
            </a:endParaRPr>
          </a:p>
          <a:p>
            <a:pPr marL="814388" defTabSz="182563">
              <a:tabLst>
                <a:tab pos="182563" algn="l"/>
              </a:tabLst>
            </a:pPr>
            <a:r>
              <a:rPr lang="es-MX" sz="1600" b="0" i="0" u="none" strike="noStrike">
                <a:solidFill>
                  <a:srgbClr val="007BFF"/>
                </a:solidFill>
                <a:effectLst/>
                <a:latin typeface="Montserrat" panose="00000500000000000000" pitchFamily="2" charset="0"/>
                <a:hlinkClick r:id="rId4"/>
              </a:rPr>
              <a:t>Informe de Asesoría Control Interno </a:t>
            </a:r>
            <a:r>
              <a:rPr lang="es-MX" sz="1600" b="0" i="0" u="none" strike="noStrike" err="1">
                <a:solidFill>
                  <a:srgbClr val="007BFF"/>
                </a:solidFill>
                <a:effectLst/>
                <a:latin typeface="Montserrat" panose="00000500000000000000" pitchFamily="2" charset="0"/>
                <a:hlinkClick r:id="rId4"/>
              </a:rPr>
              <a:t>Plexi</a:t>
            </a:r>
            <a:r>
              <a:rPr lang="es-MX" sz="1600" b="0" i="0" u="none" strike="noStrike">
                <a:solidFill>
                  <a:srgbClr val="007BFF"/>
                </a:solidFill>
                <a:effectLst/>
                <a:latin typeface="Montserrat" panose="00000500000000000000" pitchFamily="2" charset="0"/>
                <a:hlinkClick r:id="rId4"/>
              </a:rPr>
              <a:t> 2023</a:t>
            </a:r>
            <a:endParaRPr lang="es-CO" sz="1600">
              <a:solidFill>
                <a:srgbClr val="007BFF"/>
              </a:solidFill>
              <a:latin typeface="Montserrat" panose="00000500000000000000" pitchFamily="2" charset="0"/>
            </a:endParaRPr>
          </a:p>
          <a:p>
            <a:pPr marL="814388" defTabSz="182563">
              <a:tabLst>
                <a:tab pos="182563" algn="l"/>
              </a:tabLst>
            </a:pPr>
            <a:endParaRPr lang="es-CO" sz="1600">
              <a:solidFill>
                <a:srgbClr val="007BFF"/>
              </a:solidFill>
              <a:latin typeface="Montserrat" panose="00000500000000000000" pitchFamily="2" charset="0"/>
            </a:endParaRPr>
          </a:p>
        </p:txBody>
      </p:sp>
      <p:sp>
        <p:nvSpPr>
          <p:cNvPr id="3" name="Título 2">
            <a:extLst>
              <a:ext uri="{FF2B5EF4-FFF2-40B4-BE49-F238E27FC236}">
                <a16:creationId xmlns:a16="http://schemas.microsoft.com/office/drawing/2014/main" id="{3845044F-9E33-6469-D9C8-42D160F39894}"/>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1701403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AB0F39C6-0D04-0DC9-76CB-DF3BAAED90A8}"/>
              </a:ext>
              <a:ext uri="{C183D7F6-B498-43B3-948B-1728B52AA6E4}">
                <adec:decorative xmlns:adec="http://schemas.microsoft.com/office/drawing/2017/decorative" val="1"/>
              </a:ext>
            </a:extLst>
          </p:cNvPr>
          <p:cNvSpPr/>
          <p:nvPr/>
        </p:nvSpPr>
        <p:spPr>
          <a:xfrm flipV="1">
            <a:off x="3" y="1238411"/>
            <a:ext cx="1200862" cy="45719"/>
          </a:xfrm>
          <a:prstGeom prst="rect">
            <a:avLst/>
          </a:prstGeom>
          <a:solidFill>
            <a:srgbClr val="B437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801"/>
          </a:p>
        </p:txBody>
      </p:sp>
      <p:sp>
        <p:nvSpPr>
          <p:cNvPr id="15" name="CuadroTexto 14">
            <a:extLst>
              <a:ext uri="{FF2B5EF4-FFF2-40B4-BE49-F238E27FC236}">
                <a16:creationId xmlns:a16="http://schemas.microsoft.com/office/drawing/2014/main" id="{FFB23E25-0E87-539A-5EEB-FAEC1C22FAE5}"/>
              </a:ext>
            </a:extLst>
          </p:cNvPr>
          <p:cNvSpPr txBox="1"/>
          <p:nvPr/>
        </p:nvSpPr>
        <p:spPr>
          <a:xfrm>
            <a:off x="1322927" y="1152432"/>
            <a:ext cx="3300350" cy="379075"/>
          </a:xfrm>
          <a:prstGeom prst="rect">
            <a:avLst/>
          </a:prstGeom>
          <a:noFill/>
        </p:spPr>
        <p:txBody>
          <a:bodyPr wrap="square" lIns="0" tIns="0" rIns="0" bIns="0" anchor="t">
            <a:noAutofit/>
          </a:bodyPr>
          <a:lstStyle/>
          <a:p>
            <a:pPr defTabSz="914411">
              <a:lnSpc>
                <a:spcPts val="2400"/>
              </a:lnSpc>
              <a:defRPr/>
            </a:pPr>
            <a:r>
              <a:rPr lang="es-ES" sz="3200" b="1">
                <a:solidFill>
                  <a:srgbClr val="B43534"/>
                </a:solidFill>
                <a:latin typeface="Montserrat" pitchFamily="2" charset="77"/>
              </a:rPr>
              <a:t>Contenido</a:t>
            </a:r>
            <a:endParaRPr lang="es-ES" sz="1600" b="1">
              <a:solidFill>
                <a:srgbClr val="B43534"/>
              </a:solidFill>
              <a:latin typeface="Montserrat" pitchFamily="2" charset="77"/>
            </a:endParaRPr>
          </a:p>
        </p:txBody>
      </p:sp>
      <p:sp>
        <p:nvSpPr>
          <p:cNvPr id="18" name="CuadroTexto 17">
            <a:extLst>
              <a:ext uri="{FF2B5EF4-FFF2-40B4-BE49-F238E27FC236}">
                <a16:creationId xmlns:a16="http://schemas.microsoft.com/office/drawing/2014/main" id="{30E0C081-19C5-81BD-13CE-5D53E707F57A}"/>
              </a:ext>
            </a:extLst>
          </p:cNvPr>
          <p:cNvSpPr txBox="1"/>
          <p:nvPr/>
        </p:nvSpPr>
        <p:spPr>
          <a:xfrm>
            <a:off x="1322926" y="1775012"/>
            <a:ext cx="10082135" cy="2585323"/>
          </a:xfrm>
          <a:prstGeom prst="rect">
            <a:avLst/>
          </a:prstGeom>
          <a:noFill/>
        </p:spPr>
        <p:txBody>
          <a:bodyPr wrap="square">
            <a:spAutoFit/>
          </a:bodyPr>
          <a:lstStyle/>
          <a:p>
            <a:r>
              <a:rPr lang="es-MX" b="1">
                <a:solidFill>
                  <a:srgbClr val="AD1C2A"/>
                </a:solidFill>
                <a:latin typeface="Montserrat" panose="00000500000000000000" pitchFamily="2" charset="0"/>
              </a:rPr>
              <a:t>4.	Resultados</a:t>
            </a:r>
          </a:p>
          <a:p>
            <a:r>
              <a:rPr lang="es-MX">
                <a:latin typeface="Montserrat" panose="00000500000000000000" pitchFamily="2" charset="0"/>
              </a:rPr>
              <a:t>4.1. Actividades de información</a:t>
            </a:r>
          </a:p>
          <a:p>
            <a:r>
              <a:rPr lang="es-MX">
                <a:latin typeface="Montserrat" panose="00000500000000000000" pitchFamily="2" charset="0"/>
              </a:rPr>
              <a:t>4.2. Actividades de diálogo</a:t>
            </a:r>
          </a:p>
          <a:p>
            <a:pPr marL="449263"/>
            <a:r>
              <a:rPr lang="es-MX">
                <a:latin typeface="Montserrat" panose="00000500000000000000" pitchFamily="2" charset="0"/>
              </a:rPr>
              <a:t>4.2.1. Audiencia pública de rendición de cuentas con el Sector Educación</a:t>
            </a:r>
          </a:p>
          <a:p>
            <a:pPr marL="449263"/>
            <a:r>
              <a:rPr lang="es-MX">
                <a:latin typeface="Montserrat" panose="00000500000000000000" pitchFamily="2" charset="0"/>
              </a:rPr>
              <a:t>4.2.2. Otros espacios de diálogo con la ciudadanía</a:t>
            </a:r>
          </a:p>
          <a:p>
            <a:pPr marL="449263"/>
            <a:r>
              <a:rPr lang="es-MX">
                <a:latin typeface="Montserrat" panose="00000500000000000000" pitchFamily="2" charset="0"/>
              </a:rPr>
              <a:t>4.2.3. Reporte en redes sociales </a:t>
            </a:r>
          </a:p>
          <a:p>
            <a:r>
              <a:rPr lang="es-MX">
                <a:latin typeface="Montserrat" panose="00000500000000000000" pitchFamily="2" charset="0"/>
              </a:rPr>
              <a:t>4.3. Acciones de responsabilidad de la información </a:t>
            </a:r>
          </a:p>
          <a:p>
            <a:endParaRPr lang="es-MX" b="1">
              <a:latin typeface="Montserrat" panose="00000500000000000000" pitchFamily="2" charset="0"/>
            </a:endParaRPr>
          </a:p>
          <a:p>
            <a:r>
              <a:rPr lang="es-MX" b="1">
                <a:solidFill>
                  <a:srgbClr val="71C9D3"/>
                </a:solidFill>
                <a:latin typeface="Montserrat" panose="00000500000000000000" pitchFamily="2" charset="0"/>
              </a:rPr>
              <a:t>5.	Conclusiones</a:t>
            </a:r>
            <a:endParaRPr lang="es-MX">
              <a:solidFill>
                <a:srgbClr val="71C9D3"/>
              </a:solidFill>
              <a:latin typeface="Montserrat" panose="00000500000000000000" pitchFamily="2" charset="0"/>
            </a:endParaRPr>
          </a:p>
        </p:txBody>
      </p:sp>
      <p:sp>
        <p:nvSpPr>
          <p:cNvPr id="2" name="Título 1">
            <a:extLst>
              <a:ext uri="{FF2B5EF4-FFF2-40B4-BE49-F238E27FC236}">
                <a16:creationId xmlns:a16="http://schemas.microsoft.com/office/drawing/2014/main" id="{EBB7EEEE-FCAE-383C-9385-682E6A8C2D43}"/>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872520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18084482-1730-B7D2-9D99-23ADFD510CBF}"/>
              </a:ext>
            </a:extLst>
          </p:cNvPr>
          <p:cNvSpPr txBox="1"/>
          <p:nvPr/>
        </p:nvSpPr>
        <p:spPr>
          <a:xfrm>
            <a:off x="479467" y="570231"/>
            <a:ext cx="7284379" cy="954107"/>
          </a:xfrm>
          <a:prstGeom prst="rect">
            <a:avLst/>
          </a:prstGeom>
          <a:noFill/>
        </p:spPr>
        <p:txBody>
          <a:bodyPr wrap="square" rtlCol="0">
            <a:spAutoFit/>
          </a:bodyPr>
          <a:lstStyle/>
          <a:p>
            <a:r>
              <a:rPr lang="es-MX" sz="2800" b="1">
                <a:solidFill>
                  <a:srgbClr val="AD1C2A"/>
                </a:solidFill>
                <a:latin typeface="Montserrat" pitchFamily="2" charset="77"/>
              </a:rPr>
              <a:t>4.3. Acciones de </a:t>
            </a:r>
            <a:r>
              <a:rPr lang="es-MX" sz="2800">
                <a:solidFill>
                  <a:srgbClr val="AD1C2A"/>
                </a:solidFill>
                <a:latin typeface="Montserrat" pitchFamily="2" charset="77"/>
              </a:rPr>
              <a:t>responsabilidad de la información </a:t>
            </a:r>
          </a:p>
        </p:txBody>
      </p:sp>
      <p:sp>
        <p:nvSpPr>
          <p:cNvPr id="19" name="Rectángulo 18">
            <a:extLst>
              <a:ext uri="{FF2B5EF4-FFF2-40B4-BE49-F238E27FC236}">
                <a16:creationId xmlns:a16="http://schemas.microsoft.com/office/drawing/2014/main" id="{919057B7-12E2-2C1A-89A3-A605A9B22B84}"/>
              </a:ext>
              <a:ext uri="{C183D7F6-B498-43B3-948B-1728B52AA6E4}">
                <adec:decorative xmlns:adec="http://schemas.microsoft.com/office/drawing/2017/decorative" val="1"/>
              </a:ext>
            </a:extLst>
          </p:cNvPr>
          <p:cNvSpPr/>
          <p:nvPr/>
        </p:nvSpPr>
        <p:spPr>
          <a:xfrm>
            <a:off x="390893" y="495344"/>
            <a:ext cx="7489571" cy="1028994"/>
          </a:xfrm>
          <a:prstGeom prst="rect">
            <a:avLst/>
          </a:prstGeom>
          <a:noFill/>
          <a:ln w="9525">
            <a:solidFill>
              <a:srgbClr val="AD1C2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494DDF84-51C3-84B2-048F-5DAD06454C71}"/>
              </a:ext>
            </a:extLst>
          </p:cNvPr>
          <p:cNvSpPr txBox="1"/>
          <p:nvPr/>
        </p:nvSpPr>
        <p:spPr>
          <a:xfrm>
            <a:off x="399401" y="1701898"/>
            <a:ext cx="11191603" cy="4585871"/>
          </a:xfrm>
          <a:prstGeom prst="rect">
            <a:avLst/>
          </a:prstGeom>
          <a:noFill/>
        </p:spPr>
        <p:txBody>
          <a:bodyPr wrap="square">
            <a:spAutoFit/>
          </a:bodyPr>
          <a:lstStyle/>
          <a:p>
            <a:pPr defTabSz="182563">
              <a:tabLst>
                <a:tab pos="182563" algn="l"/>
              </a:tabLst>
            </a:pPr>
            <a:endParaRPr lang="es-MX" sz="1600">
              <a:latin typeface="Montserrat" panose="00000500000000000000" pitchFamily="2" charset="0"/>
            </a:endParaRPr>
          </a:p>
          <a:p>
            <a:pPr defTabSz="182563">
              <a:tabLst>
                <a:tab pos="182563" algn="l"/>
              </a:tabLst>
            </a:pPr>
            <a:r>
              <a:rPr lang="es-MX" b="1">
                <a:solidFill>
                  <a:srgbClr val="AD1C2A"/>
                </a:solidFill>
                <a:latin typeface="Montserrat" panose="00000500000000000000" pitchFamily="2" charset="0"/>
              </a:rPr>
              <a:t>Auditoría Interna 2023</a:t>
            </a:r>
          </a:p>
          <a:p>
            <a:pPr defTabSz="182563">
              <a:tabLst>
                <a:tab pos="182563" algn="l"/>
              </a:tabLst>
            </a:pPr>
            <a:endParaRPr lang="es-MX" b="1">
              <a:solidFill>
                <a:srgbClr val="AD1C2A"/>
              </a:solidFill>
              <a:latin typeface="Montserrat" panose="00000500000000000000" pitchFamily="2" charset="0"/>
            </a:endParaRPr>
          </a:p>
          <a:p>
            <a:pPr defTabSz="182563">
              <a:tabLst>
                <a:tab pos="182563" algn="l"/>
              </a:tabLst>
            </a:pPr>
            <a:r>
              <a:rPr lang="es-MX" sz="1600" b="0" i="0" u="none" strike="noStrike">
                <a:solidFill>
                  <a:srgbClr val="007BFF"/>
                </a:solidFill>
                <a:effectLst/>
                <a:latin typeface="Montserrat" panose="00000500000000000000" pitchFamily="2" charset="0"/>
                <a:hlinkClick r:id="rId3"/>
              </a:rPr>
              <a:t>Informe Final de Auditoría Proceso de Gestión de Divulgación y Comunicaciones</a:t>
            </a:r>
            <a:endParaRPr lang="es-MX" sz="1600" b="1">
              <a:solidFill>
                <a:srgbClr val="AD1C2A"/>
              </a:solidFill>
              <a:latin typeface="Montserrat" panose="00000500000000000000" pitchFamily="2" charset="0"/>
            </a:endParaRPr>
          </a:p>
          <a:p>
            <a:pPr defTabSz="182563">
              <a:tabLst>
                <a:tab pos="182563" algn="l"/>
              </a:tabLst>
            </a:pPr>
            <a:endParaRPr lang="es-MX" sz="1600" b="1">
              <a:solidFill>
                <a:srgbClr val="AD1C2A"/>
              </a:solidFill>
              <a:latin typeface="Montserrat" panose="00000500000000000000" pitchFamily="2" charset="0"/>
            </a:endParaRPr>
          </a:p>
          <a:p>
            <a:pPr defTabSz="182563">
              <a:tabLst>
                <a:tab pos="182563" algn="l"/>
              </a:tabLst>
            </a:pPr>
            <a:r>
              <a:rPr lang="es-MX" sz="1600" b="0" i="0" u="none" strike="noStrike">
                <a:solidFill>
                  <a:srgbClr val="007BFF"/>
                </a:solidFill>
                <a:effectLst/>
                <a:latin typeface="Montserrat" panose="00000500000000000000" pitchFamily="2" charset="0"/>
                <a:hlinkClick r:id="rId4"/>
              </a:rPr>
              <a:t>Informe Final de Auditoría a la Gestión Financiera</a:t>
            </a:r>
            <a:endParaRPr lang="es-MX" sz="1600" b="0" i="0" u="none" strike="noStrike">
              <a:solidFill>
                <a:srgbClr val="007BFF"/>
              </a:solidFill>
              <a:effectLst/>
              <a:latin typeface="Montserrat" panose="00000500000000000000" pitchFamily="2" charset="0"/>
            </a:endParaRPr>
          </a:p>
          <a:p>
            <a:pPr defTabSz="182563">
              <a:tabLst>
                <a:tab pos="182563" algn="l"/>
              </a:tabLst>
            </a:pPr>
            <a:endParaRPr lang="es-MX" sz="1600">
              <a:solidFill>
                <a:srgbClr val="007BFF"/>
              </a:solidFill>
              <a:latin typeface="Montserrat" panose="00000500000000000000" pitchFamily="2" charset="0"/>
            </a:endParaRPr>
          </a:p>
          <a:p>
            <a:pPr defTabSz="182563">
              <a:tabLst>
                <a:tab pos="182563" algn="l"/>
              </a:tabLst>
            </a:pPr>
            <a:r>
              <a:rPr lang="es-MX" sz="1600" b="0" i="0" u="none" strike="noStrike">
                <a:solidFill>
                  <a:srgbClr val="007BFF"/>
                </a:solidFill>
                <a:effectLst/>
                <a:latin typeface="Montserrat" panose="00000500000000000000" pitchFamily="2" charset="0"/>
                <a:hlinkClick r:id="rId5"/>
              </a:rPr>
              <a:t>Informe Final de Auditoría Atención a Grupos de Interés</a:t>
            </a:r>
            <a:endParaRPr lang="es-MX" sz="1600" b="0" i="0" u="none" strike="noStrike">
              <a:solidFill>
                <a:srgbClr val="007BFF"/>
              </a:solidFill>
              <a:effectLst/>
              <a:latin typeface="Montserrat" panose="00000500000000000000" pitchFamily="2" charset="0"/>
            </a:endParaRPr>
          </a:p>
          <a:p>
            <a:pPr defTabSz="182563">
              <a:tabLst>
                <a:tab pos="182563" algn="l"/>
              </a:tabLst>
            </a:pPr>
            <a:endParaRPr lang="es-MX" sz="1600">
              <a:solidFill>
                <a:srgbClr val="007BFF"/>
              </a:solidFill>
              <a:latin typeface="Montserrat" panose="00000500000000000000" pitchFamily="2" charset="0"/>
            </a:endParaRPr>
          </a:p>
          <a:p>
            <a:pPr defTabSz="182563">
              <a:tabLst>
                <a:tab pos="182563" algn="l"/>
              </a:tabLst>
            </a:pPr>
            <a:r>
              <a:rPr lang="es-MX" sz="1600" b="0" i="0" u="none" strike="noStrike">
                <a:solidFill>
                  <a:srgbClr val="007BFF"/>
                </a:solidFill>
                <a:effectLst/>
                <a:latin typeface="Montserrat" panose="00000500000000000000" pitchFamily="2" charset="0"/>
                <a:hlinkClick r:id="rId6"/>
              </a:rPr>
              <a:t>Informe Final de Auditoría a la Gestión del Conocimiento y la Innovación</a:t>
            </a:r>
            <a:endParaRPr lang="es-MX" sz="1600" b="0" i="0" u="none" strike="noStrike">
              <a:solidFill>
                <a:srgbClr val="007BFF"/>
              </a:solidFill>
              <a:effectLst/>
              <a:latin typeface="Montserrat" panose="00000500000000000000" pitchFamily="2" charset="0"/>
            </a:endParaRPr>
          </a:p>
          <a:p>
            <a:pPr defTabSz="182563">
              <a:tabLst>
                <a:tab pos="182563" algn="l"/>
              </a:tabLst>
            </a:pPr>
            <a:endParaRPr lang="es-MX" sz="1600">
              <a:solidFill>
                <a:srgbClr val="007BFF"/>
              </a:solidFill>
              <a:latin typeface="Montserrat" panose="00000500000000000000" pitchFamily="2" charset="0"/>
            </a:endParaRPr>
          </a:p>
          <a:p>
            <a:pPr defTabSz="182563">
              <a:tabLst>
                <a:tab pos="182563" algn="l"/>
              </a:tabLst>
            </a:pPr>
            <a:r>
              <a:rPr lang="es-MX" sz="1600" b="0" i="0" u="none" strike="noStrike">
                <a:solidFill>
                  <a:srgbClr val="007BFF"/>
                </a:solidFill>
                <a:effectLst/>
                <a:latin typeface="Montserrat" panose="00000500000000000000" pitchFamily="2" charset="0"/>
                <a:hlinkClick r:id="rId7"/>
              </a:rPr>
              <a:t>Informe de Auditoría Interna al Sistema de Gestión de Calidad</a:t>
            </a:r>
            <a:endParaRPr lang="es-MX" sz="1600" b="0" i="0" u="none" strike="noStrike">
              <a:solidFill>
                <a:srgbClr val="007BFF"/>
              </a:solidFill>
              <a:effectLst/>
              <a:latin typeface="Montserrat" panose="00000500000000000000" pitchFamily="2" charset="0"/>
            </a:endParaRPr>
          </a:p>
          <a:p>
            <a:pPr defTabSz="182563">
              <a:tabLst>
                <a:tab pos="182563" algn="l"/>
              </a:tabLst>
            </a:pPr>
            <a:endParaRPr lang="es-MX" sz="1600">
              <a:solidFill>
                <a:srgbClr val="007BFF"/>
              </a:solidFill>
              <a:latin typeface="Montserrat" panose="00000500000000000000" pitchFamily="2" charset="0"/>
            </a:endParaRPr>
          </a:p>
          <a:p>
            <a:pPr defTabSz="182563">
              <a:tabLst>
                <a:tab pos="182563" algn="l"/>
              </a:tabLst>
            </a:pPr>
            <a:r>
              <a:rPr lang="es-MX" sz="1600" b="0" i="0" u="none" strike="noStrike">
                <a:solidFill>
                  <a:srgbClr val="007BFF"/>
                </a:solidFill>
                <a:effectLst/>
                <a:latin typeface="Montserrat" panose="00000500000000000000" pitchFamily="2" charset="0"/>
                <a:hlinkClick r:id="rId8"/>
              </a:rPr>
              <a:t>Informe Final de Auditoría al Proceso Gestión de Proyectos.</a:t>
            </a:r>
            <a:endParaRPr lang="es-MX" sz="1600" b="0" i="0" u="none" strike="noStrike">
              <a:solidFill>
                <a:srgbClr val="007BFF"/>
              </a:solidFill>
              <a:effectLst/>
              <a:latin typeface="Montserrat" panose="00000500000000000000" pitchFamily="2" charset="0"/>
            </a:endParaRPr>
          </a:p>
          <a:p>
            <a:pPr defTabSz="182563">
              <a:tabLst>
                <a:tab pos="182563" algn="l"/>
              </a:tabLst>
            </a:pPr>
            <a:endParaRPr lang="es-MX" sz="1600">
              <a:solidFill>
                <a:srgbClr val="007BFF"/>
              </a:solidFill>
              <a:latin typeface="Montserrat" panose="00000500000000000000" pitchFamily="2" charset="0"/>
            </a:endParaRPr>
          </a:p>
          <a:p>
            <a:pPr defTabSz="182563">
              <a:tabLst>
                <a:tab pos="182563" algn="l"/>
              </a:tabLst>
            </a:pPr>
            <a:r>
              <a:rPr lang="es-MX" sz="1600" b="0" i="0" u="none" strike="noStrike">
                <a:solidFill>
                  <a:srgbClr val="007BFF"/>
                </a:solidFill>
                <a:effectLst/>
                <a:latin typeface="Montserrat" panose="00000500000000000000" pitchFamily="2" charset="0"/>
                <a:hlinkClick r:id="rId9"/>
              </a:rPr>
              <a:t>Informe Final Auditoría Gestión contractual 2023</a:t>
            </a:r>
            <a:endParaRPr lang="es-MX" sz="1600" b="0" i="0" u="none" strike="noStrike">
              <a:solidFill>
                <a:srgbClr val="007BFF"/>
              </a:solidFill>
              <a:effectLst/>
              <a:latin typeface="Montserrat" panose="00000500000000000000" pitchFamily="2" charset="0"/>
            </a:endParaRPr>
          </a:p>
          <a:p>
            <a:pPr defTabSz="182563">
              <a:tabLst>
                <a:tab pos="182563" algn="l"/>
              </a:tabLst>
            </a:pPr>
            <a:endParaRPr lang="es-MX" sz="1600">
              <a:solidFill>
                <a:srgbClr val="007BFF"/>
              </a:solidFill>
              <a:latin typeface="Montserrat" panose="00000500000000000000" pitchFamily="2" charset="0"/>
            </a:endParaRPr>
          </a:p>
          <a:p>
            <a:pPr defTabSz="182563">
              <a:tabLst>
                <a:tab pos="182563" algn="l"/>
              </a:tabLst>
            </a:pPr>
            <a:r>
              <a:rPr lang="es-MX" sz="1600" b="0" i="0" u="sng">
                <a:solidFill>
                  <a:srgbClr val="0056B3"/>
                </a:solidFill>
                <a:effectLst/>
                <a:latin typeface="Montserrat" panose="00000500000000000000" pitchFamily="2" charset="0"/>
                <a:hlinkClick r:id="rId10"/>
              </a:rPr>
              <a:t>Informe Auditoría a la Prueba del Concurso de Patrulleros</a:t>
            </a:r>
            <a:endParaRPr lang="es-MX" sz="1600" b="1">
              <a:solidFill>
                <a:srgbClr val="AD1C2A"/>
              </a:solidFill>
              <a:latin typeface="Montserrat" panose="00000500000000000000" pitchFamily="2" charset="0"/>
            </a:endParaRPr>
          </a:p>
        </p:txBody>
      </p:sp>
      <p:sp>
        <p:nvSpPr>
          <p:cNvPr id="3" name="Título 2">
            <a:extLst>
              <a:ext uri="{FF2B5EF4-FFF2-40B4-BE49-F238E27FC236}">
                <a16:creationId xmlns:a16="http://schemas.microsoft.com/office/drawing/2014/main" id="{1CECACAB-260F-BC8F-7193-411B42225D9B}"/>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618673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18084482-1730-B7D2-9D99-23ADFD510CBF}"/>
              </a:ext>
            </a:extLst>
          </p:cNvPr>
          <p:cNvSpPr txBox="1"/>
          <p:nvPr/>
        </p:nvSpPr>
        <p:spPr>
          <a:xfrm>
            <a:off x="479467" y="570231"/>
            <a:ext cx="7284379" cy="954107"/>
          </a:xfrm>
          <a:prstGeom prst="rect">
            <a:avLst/>
          </a:prstGeom>
          <a:noFill/>
        </p:spPr>
        <p:txBody>
          <a:bodyPr wrap="square" rtlCol="0">
            <a:spAutoFit/>
          </a:bodyPr>
          <a:lstStyle/>
          <a:p>
            <a:r>
              <a:rPr lang="es-MX" sz="2800" b="1">
                <a:solidFill>
                  <a:srgbClr val="AD1C2A"/>
                </a:solidFill>
                <a:latin typeface="Montserrat" pitchFamily="2" charset="77"/>
              </a:rPr>
              <a:t>4.3. Acciones de </a:t>
            </a:r>
            <a:r>
              <a:rPr lang="es-MX" sz="2800">
                <a:solidFill>
                  <a:srgbClr val="AD1C2A"/>
                </a:solidFill>
                <a:latin typeface="Montserrat" pitchFamily="2" charset="77"/>
              </a:rPr>
              <a:t>responsabilidad de la información </a:t>
            </a:r>
          </a:p>
        </p:txBody>
      </p:sp>
      <p:sp>
        <p:nvSpPr>
          <p:cNvPr id="19" name="Rectángulo 18">
            <a:extLst>
              <a:ext uri="{FF2B5EF4-FFF2-40B4-BE49-F238E27FC236}">
                <a16:creationId xmlns:a16="http://schemas.microsoft.com/office/drawing/2014/main" id="{919057B7-12E2-2C1A-89A3-A605A9B22B84}"/>
              </a:ext>
              <a:ext uri="{C183D7F6-B498-43B3-948B-1728B52AA6E4}">
                <adec:decorative xmlns:adec="http://schemas.microsoft.com/office/drawing/2017/decorative" val="1"/>
              </a:ext>
            </a:extLst>
          </p:cNvPr>
          <p:cNvSpPr/>
          <p:nvPr/>
        </p:nvSpPr>
        <p:spPr>
          <a:xfrm>
            <a:off x="390893" y="495344"/>
            <a:ext cx="7489571" cy="1028994"/>
          </a:xfrm>
          <a:prstGeom prst="rect">
            <a:avLst/>
          </a:prstGeom>
          <a:noFill/>
          <a:ln w="9525">
            <a:solidFill>
              <a:srgbClr val="AD1C2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494DDF84-51C3-84B2-048F-5DAD06454C71}"/>
              </a:ext>
            </a:extLst>
          </p:cNvPr>
          <p:cNvSpPr txBox="1"/>
          <p:nvPr/>
        </p:nvSpPr>
        <p:spPr>
          <a:xfrm>
            <a:off x="390893" y="1429948"/>
            <a:ext cx="11191603" cy="3785652"/>
          </a:xfrm>
          <a:prstGeom prst="rect">
            <a:avLst/>
          </a:prstGeom>
          <a:noFill/>
        </p:spPr>
        <p:txBody>
          <a:bodyPr wrap="square">
            <a:spAutoFit/>
          </a:bodyPr>
          <a:lstStyle/>
          <a:p>
            <a:pPr defTabSz="182563">
              <a:tabLst>
                <a:tab pos="182563" algn="l"/>
              </a:tabLst>
            </a:pPr>
            <a:endParaRPr lang="es-MX" sz="1600">
              <a:latin typeface="Montserrat" panose="00000500000000000000" pitchFamily="2" charset="0"/>
            </a:endParaRPr>
          </a:p>
          <a:p>
            <a:pPr defTabSz="182563">
              <a:tabLst>
                <a:tab pos="182563" algn="l"/>
              </a:tabLst>
            </a:pPr>
            <a:endParaRPr lang="es-MX" sz="1600" b="1">
              <a:solidFill>
                <a:srgbClr val="AD1C2A"/>
              </a:solidFill>
              <a:latin typeface="Montserrat" panose="00000500000000000000" pitchFamily="2" charset="0"/>
            </a:endParaRPr>
          </a:p>
          <a:p>
            <a:pPr defTabSz="182563">
              <a:tabLst>
                <a:tab pos="182563" algn="l"/>
              </a:tabLst>
            </a:pPr>
            <a:r>
              <a:rPr lang="es-MX" sz="1600">
                <a:latin typeface="Montserrat" panose="00000500000000000000" pitchFamily="2" charset="0"/>
              </a:rPr>
              <a:t>Dando seguimiento al avance del cumplimiento del programa de formalización laboral proyectado por el Icfes, en virtud del proyecto </a:t>
            </a:r>
            <a:r>
              <a:rPr lang="es-MX" sz="1600" i="1">
                <a:latin typeface="Montserrat" panose="00000500000000000000" pitchFamily="2" charset="0"/>
              </a:rPr>
              <a:t>de “formalización del empleo público a través de plantas temporales, con criterios meritocráticos y con vocación de permanencia”, </a:t>
            </a:r>
            <a:r>
              <a:rPr lang="es-MX" sz="1600">
                <a:latin typeface="Montserrat" panose="00000500000000000000" pitchFamily="2" charset="0"/>
              </a:rPr>
              <a:t>previsto en el Plan Nacional de Desarrollo; de conformidad con lo establecido en la comunicación del Departamento Administrativo de la Función Pública dirigido a los Jefes de Control Interno de la Rama Ejecutiva del orden Nacional y Territorial denominado: </a:t>
            </a:r>
            <a:r>
              <a:rPr lang="es-MX" sz="1600" i="1">
                <a:latin typeface="Montserrat" panose="00000500000000000000" pitchFamily="2" charset="0"/>
              </a:rPr>
              <a:t>“Solicitud de Intervención para el cumplimiento lineamientos Circular Conjunta 100-006-2023: diligenciamiento formulario de formalización”.</a:t>
            </a:r>
          </a:p>
          <a:p>
            <a:pPr defTabSz="182563">
              <a:tabLst>
                <a:tab pos="182563" algn="l"/>
              </a:tabLst>
            </a:pPr>
            <a:endParaRPr lang="es-MX" sz="1600" i="1">
              <a:solidFill>
                <a:srgbClr val="007BFF"/>
              </a:solidFill>
              <a:latin typeface="Montserrat" panose="00000500000000000000" pitchFamily="2" charset="0"/>
            </a:endParaRPr>
          </a:p>
          <a:p>
            <a:pPr marL="631825" defTabSz="182563">
              <a:tabLst>
                <a:tab pos="182563" algn="l"/>
              </a:tabLst>
            </a:pPr>
            <a:r>
              <a:rPr lang="es-MX" sz="1600" b="0" i="0" u="none" strike="noStrike">
                <a:solidFill>
                  <a:srgbClr val="007BFF"/>
                </a:solidFill>
                <a:effectLst/>
                <a:latin typeface="Montserrat" panose="00000500000000000000" pitchFamily="2" charset="0"/>
                <a:hlinkClick r:id="rId3"/>
              </a:rPr>
              <a:t>Informe Seguimiento Programa Formalización Laboral -Solicitud de Intervención para el Cumplimiento lineamientos Circular Conjunta 100-006-2023.</a:t>
            </a:r>
            <a:endParaRPr lang="es-MX" sz="1600" b="0" i="0" u="none" strike="noStrike">
              <a:solidFill>
                <a:srgbClr val="007BFF"/>
              </a:solidFill>
              <a:effectLst/>
              <a:latin typeface="Montserrat" panose="00000500000000000000" pitchFamily="2" charset="0"/>
            </a:endParaRPr>
          </a:p>
          <a:p>
            <a:pPr marL="631825" defTabSz="182563">
              <a:tabLst>
                <a:tab pos="182563" algn="l"/>
              </a:tabLst>
            </a:pPr>
            <a:endParaRPr lang="es-MX" sz="1600">
              <a:solidFill>
                <a:srgbClr val="007BFF"/>
              </a:solidFill>
              <a:latin typeface="Montserrat" panose="00000500000000000000" pitchFamily="2" charset="0"/>
            </a:endParaRPr>
          </a:p>
          <a:p>
            <a:pPr marL="631825" defTabSz="182563">
              <a:tabLst>
                <a:tab pos="182563" algn="l"/>
              </a:tabLst>
            </a:pPr>
            <a:endParaRPr lang="es-MX" sz="1600" i="1">
              <a:solidFill>
                <a:srgbClr val="007BFF"/>
              </a:solidFill>
              <a:latin typeface="Montserrat" panose="00000500000000000000" pitchFamily="2" charset="0"/>
            </a:endParaRPr>
          </a:p>
          <a:p>
            <a:pPr marL="631825" defTabSz="182563">
              <a:tabLst>
                <a:tab pos="182563" algn="l"/>
              </a:tabLst>
            </a:pPr>
            <a:endParaRPr lang="es-MX" sz="1600" i="1">
              <a:solidFill>
                <a:srgbClr val="007BFF"/>
              </a:solidFill>
              <a:latin typeface="Montserrat" panose="00000500000000000000" pitchFamily="2" charset="0"/>
            </a:endParaRPr>
          </a:p>
        </p:txBody>
      </p:sp>
      <p:sp>
        <p:nvSpPr>
          <p:cNvPr id="3" name="Título 2">
            <a:extLst>
              <a:ext uri="{FF2B5EF4-FFF2-40B4-BE49-F238E27FC236}">
                <a16:creationId xmlns:a16="http://schemas.microsoft.com/office/drawing/2014/main" id="{A12B9881-FE0F-E767-0EC7-8455DD12F4D6}"/>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1375796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Un par de personas sentadas en una oficina&#10;&#10;Descripción generada automáticamente con confianza media">
            <a:extLst>
              <a:ext uri="{FF2B5EF4-FFF2-40B4-BE49-F238E27FC236}">
                <a16:creationId xmlns:a16="http://schemas.microsoft.com/office/drawing/2014/main" id="{E73E5900-C2F8-48FB-9EB4-07B468AA743A}"/>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20136" t="4140" r="31358" b="8536"/>
          <a:stretch/>
        </p:blipFill>
        <p:spPr>
          <a:xfrm flipH="1">
            <a:off x="0" y="-63501"/>
            <a:ext cx="5554638" cy="6769101"/>
          </a:xfrm>
          <a:prstGeom prst="rect">
            <a:avLst/>
          </a:prstGeom>
          <a:effectLst/>
        </p:spPr>
      </p:pic>
      <p:pic>
        <p:nvPicPr>
          <p:cNvPr id="6" name="Gráfico 5" descr="Logo símbolo de gobierno">
            <a:extLst>
              <a:ext uri="{FF2B5EF4-FFF2-40B4-BE49-F238E27FC236}">
                <a16:creationId xmlns:a16="http://schemas.microsoft.com/office/drawing/2014/main" id="{B6C00A56-0A4A-F483-AC3A-501D87CC66D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5670" t="6793" r="-1" b="4612"/>
          <a:stretch/>
        </p:blipFill>
        <p:spPr>
          <a:xfrm>
            <a:off x="2366361" y="0"/>
            <a:ext cx="6108580" cy="6673833"/>
          </a:xfrm>
          <a:prstGeom prst="rect">
            <a:avLst/>
          </a:prstGeom>
        </p:spPr>
      </p:pic>
      <p:sp>
        <p:nvSpPr>
          <p:cNvPr id="3" name="Título 2">
            <a:extLst>
              <a:ext uri="{FF2B5EF4-FFF2-40B4-BE49-F238E27FC236}">
                <a16:creationId xmlns:a16="http://schemas.microsoft.com/office/drawing/2014/main" id="{94FAF9B7-3513-2389-47D4-3B92BD049926}"/>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2254333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AB0F39C6-0D04-0DC9-76CB-DF3BAAED90A8}"/>
              </a:ext>
              <a:ext uri="{C183D7F6-B498-43B3-948B-1728B52AA6E4}">
                <adec:decorative xmlns:adec="http://schemas.microsoft.com/office/drawing/2017/decorative" val="1"/>
              </a:ext>
            </a:extLst>
          </p:cNvPr>
          <p:cNvSpPr/>
          <p:nvPr/>
        </p:nvSpPr>
        <p:spPr>
          <a:xfrm flipV="1">
            <a:off x="3" y="1238411"/>
            <a:ext cx="1200862" cy="45719"/>
          </a:xfrm>
          <a:prstGeom prst="rect">
            <a:avLst/>
          </a:prstGeom>
          <a:solidFill>
            <a:srgbClr val="B437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801"/>
          </a:p>
        </p:txBody>
      </p:sp>
      <p:sp>
        <p:nvSpPr>
          <p:cNvPr id="2" name="CuadroTexto 1">
            <a:extLst>
              <a:ext uri="{FF2B5EF4-FFF2-40B4-BE49-F238E27FC236}">
                <a16:creationId xmlns:a16="http://schemas.microsoft.com/office/drawing/2014/main" id="{7C55232C-C84A-FFDF-9357-107D9503038B}"/>
              </a:ext>
            </a:extLst>
          </p:cNvPr>
          <p:cNvSpPr txBox="1"/>
          <p:nvPr/>
        </p:nvSpPr>
        <p:spPr>
          <a:xfrm>
            <a:off x="1322927" y="1152432"/>
            <a:ext cx="3300350" cy="1159188"/>
          </a:xfrm>
          <a:prstGeom prst="rect">
            <a:avLst/>
          </a:prstGeom>
          <a:noFill/>
        </p:spPr>
        <p:txBody>
          <a:bodyPr wrap="square" lIns="0" tIns="0" rIns="0" bIns="0" anchor="t">
            <a:noAutofit/>
          </a:bodyPr>
          <a:lstStyle/>
          <a:p>
            <a:pPr defTabSz="914411">
              <a:lnSpc>
                <a:spcPts val="2400"/>
              </a:lnSpc>
              <a:defRPr/>
            </a:pPr>
            <a:r>
              <a:rPr lang="es-ES" sz="3200" b="1">
                <a:solidFill>
                  <a:srgbClr val="AD1C2A"/>
                </a:solidFill>
                <a:latin typeface="Montserrat" pitchFamily="2" charset="77"/>
              </a:rPr>
              <a:t>Introducción</a:t>
            </a:r>
            <a:endParaRPr lang="es-ES" sz="1600" b="1">
              <a:solidFill>
                <a:srgbClr val="B43534"/>
              </a:solidFill>
              <a:latin typeface="Montserrat" pitchFamily="2" charset="77"/>
            </a:endParaRPr>
          </a:p>
        </p:txBody>
      </p:sp>
      <p:sp>
        <p:nvSpPr>
          <p:cNvPr id="6" name="CuadroTexto 5">
            <a:extLst>
              <a:ext uri="{FF2B5EF4-FFF2-40B4-BE49-F238E27FC236}">
                <a16:creationId xmlns:a16="http://schemas.microsoft.com/office/drawing/2014/main" id="{8365C38B-75D0-E07F-A0C2-945F718D0984}"/>
              </a:ext>
            </a:extLst>
          </p:cNvPr>
          <p:cNvSpPr txBox="1"/>
          <p:nvPr/>
        </p:nvSpPr>
        <p:spPr>
          <a:xfrm>
            <a:off x="1200865" y="1914906"/>
            <a:ext cx="10486830" cy="4278094"/>
          </a:xfrm>
          <a:prstGeom prst="rect">
            <a:avLst/>
          </a:prstGeom>
          <a:noFill/>
        </p:spPr>
        <p:txBody>
          <a:bodyPr wrap="square">
            <a:spAutoFit/>
          </a:bodyPr>
          <a:lstStyle/>
          <a:p>
            <a:r>
              <a:rPr lang="es-MX" sz="1600">
                <a:latin typeface="Montserrat" panose="00000500000000000000" pitchFamily="2" charset="0"/>
              </a:rPr>
              <a:t>El Instituto Colombiano para la Evaluación de la Educación - Icfes además de cumplir con todos los estatutos de ley, se compromete de forma continua en  acciones de rendición de cuentas y transparencia dirigidas a la ciudadanía y  diferentes grupos de interés. Estas acciones no solo contemplan información  sobre su gestión y operación, sino que también procuran la creación de espacios  de diálogo y retroalimentación con la comunidad, fomentando así el control social  y la transparencia en la gestión pública.</a:t>
            </a:r>
          </a:p>
          <a:p>
            <a:endParaRPr lang="es-MX" sz="1600">
              <a:latin typeface="Montserrat" panose="00000500000000000000" pitchFamily="2" charset="0"/>
            </a:endParaRPr>
          </a:p>
          <a:p>
            <a:r>
              <a:rPr lang="es-MX" sz="1600">
                <a:latin typeface="Montserrat" panose="00000500000000000000" pitchFamily="2" charset="0"/>
              </a:rPr>
              <a:t>Cada año, el Instituto define su estrategia de rendición de cuentas, que  establece las acciones a desarrollar de forma interna y externa, los mecanismos y módulos de forma que promuevan el ejercicio de control social,  transparencia y diálogo con la ciudadanía, es así como la Estrategia de Rendición de Cuentas 2023 del Icfes tiene como objetivo principal fomentar el diálogo y la retroalimentación con la ciudadanía, así como divulgar los  resultados de su gestión. Además, busca facilitar un seguimiento más completo de la información proporcionada, tanto a la ciudadanía como a los organismos de control y supervisión.</a:t>
            </a:r>
          </a:p>
          <a:p>
            <a:endParaRPr lang="es-MX" sz="1600">
              <a:latin typeface="Montserrat" panose="00000500000000000000" pitchFamily="2" charset="0"/>
            </a:endParaRPr>
          </a:p>
          <a:p>
            <a:r>
              <a:rPr lang="es-MX" sz="1600">
                <a:latin typeface="Montserrat" panose="00000500000000000000" pitchFamily="2" charset="0"/>
              </a:rPr>
              <a:t>El presente informe detalla las actividades llevadas a cabo en el marco de la Rendición de Cuentas del Icfes para la vigencia 2023.</a:t>
            </a:r>
          </a:p>
        </p:txBody>
      </p:sp>
      <p:sp>
        <p:nvSpPr>
          <p:cNvPr id="3" name="Título 2">
            <a:extLst>
              <a:ext uri="{FF2B5EF4-FFF2-40B4-BE49-F238E27FC236}">
                <a16:creationId xmlns:a16="http://schemas.microsoft.com/office/drawing/2014/main" id="{B71123AF-7692-93D7-F306-397191B5C375}"/>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3713721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82CC91B-74F7-63E3-3760-A101EC682FCA}"/>
              </a:ext>
              <a:ext uri="{C183D7F6-B498-43B3-948B-1728B52AA6E4}">
                <adec:decorative xmlns:adec="http://schemas.microsoft.com/office/drawing/2017/decorative" val="1"/>
              </a:ext>
            </a:extLst>
          </p:cNvPr>
          <p:cNvSpPr/>
          <p:nvPr/>
        </p:nvSpPr>
        <p:spPr>
          <a:xfrm>
            <a:off x="2352372" y="3388535"/>
            <a:ext cx="297180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1"/>
          </a:p>
        </p:txBody>
      </p:sp>
      <p:pic>
        <p:nvPicPr>
          <p:cNvPr id="6" name="Imagen 5" descr="Un par de personas sentadas en una oficina&#10;&#10;Descripción generada automáticamente con confianza media">
            <a:extLst>
              <a:ext uri="{FF2B5EF4-FFF2-40B4-BE49-F238E27FC236}">
                <a16:creationId xmlns:a16="http://schemas.microsoft.com/office/drawing/2014/main" id="{E4241FBE-CD39-9C4B-6A7B-EA1BE6C82E27}"/>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33907" t="4941" r="31358" b="8536"/>
          <a:stretch/>
        </p:blipFill>
        <p:spPr>
          <a:xfrm flipH="1">
            <a:off x="0" y="0"/>
            <a:ext cx="3977640" cy="6858000"/>
          </a:xfrm>
          <a:prstGeom prst="rect">
            <a:avLst/>
          </a:prstGeom>
          <a:effectLst/>
        </p:spPr>
      </p:pic>
      <p:sp>
        <p:nvSpPr>
          <p:cNvPr id="3" name="CuadroTexto 2">
            <a:extLst>
              <a:ext uri="{FF2B5EF4-FFF2-40B4-BE49-F238E27FC236}">
                <a16:creationId xmlns:a16="http://schemas.microsoft.com/office/drawing/2014/main" id="{51B91CC2-DB87-77AA-4E3A-21997328409D}"/>
              </a:ext>
            </a:extLst>
          </p:cNvPr>
          <p:cNvSpPr txBox="1"/>
          <p:nvPr/>
        </p:nvSpPr>
        <p:spPr>
          <a:xfrm>
            <a:off x="5570563" y="3199130"/>
            <a:ext cx="4921956" cy="1169551"/>
          </a:xfrm>
          <a:prstGeom prst="rect">
            <a:avLst/>
          </a:prstGeom>
          <a:noFill/>
        </p:spPr>
        <p:txBody>
          <a:bodyPr wrap="square" lIns="0" tIns="0" rIns="0" bIns="0" rtlCol="0">
            <a:spAutoFit/>
          </a:bodyPr>
          <a:lstStyle/>
          <a:p>
            <a:pPr defTabSz="914411">
              <a:defRPr/>
            </a:pPr>
            <a:r>
              <a:rPr lang="es-ES" sz="3200" b="1" i="1">
                <a:solidFill>
                  <a:schemeClr val="bg1"/>
                </a:solidFill>
                <a:latin typeface="Montserrat" panose="00000500000000000000" pitchFamily="2" charset="0"/>
              </a:rPr>
              <a:t>1. Objetivos</a:t>
            </a:r>
            <a:br>
              <a:rPr lang="es-ES" sz="4400" b="1">
                <a:solidFill>
                  <a:schemeClr val="bg1"/>
                </a:solidFill>
                <a:latin typeface="Montserrat" panose="00000500000000000000" pitchFamily="2" charset="0"/>
              </a:rPr>
            </a:br>
            <a:endParaRPr lang="es-ES" sz="4400" i="1">
              <a:solidFill>
                <a:schemeClr val="bg1"/>
              </a:solidFill>
              <a:latin typeface="Montserrat" panose="00000500000000000000" pitchFamily="2" charset="0"/>
            </a:endParaRPr>
          </a:p>
        </p:txBody>
      </p:sp>
      <p:sp>
        <p:nvSpPr>
          <p:cNvPr id="4" name="Título 3">
            <a:extLst>
              <a:ext uri="{FF2B5EF4-FFF2-40B4-BE49-F238E27FC236}">
                <a16:creationId xmlns:a16="http://schemas.microsoft.com/office/drawing/2014/main" id="{405D50A6-4BD8-6B87-AD16-FB64FD5714CD}"/>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248131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6">
            <a:extLst>
              <a:ext uri="{FF2B5EF4-FFF2-40B4-BE49-F238E27FC236}">
                <a16:creationId xmlns:a16="http://schemas.microsoft.com/office/drawing/2014/main" id="{653280C7-212E-72CF-CFBB-CEC2E06C944F}"/>
              </a:ext>
            </a:extLst>
          </p:cNvPr>
          <p:cNvSpPr txBox="1"/>
          <p:nvPr/>
        </p:nvSpPr>
        <p:spPr>
          <a:xfrm>
            <a:off x="4241444" y="2343616"/>
            <a:ext cx="3173533" cy="4037960"/>
          </a:xfrm>
          <a:prstGeom prst="rect">
            <a:avLst/>
          </a:prstGeom>
        </p:spPr>
        <p:txBody>
          <a:bodyPr vert="horz" wrap="square" lIns="0" tIns="21141" rIns="0" bIns="0" rtlCol="0">
            <a:spAutoFit/>
          </a:bodyPr>
          <a:lstStyle/>
          <a:p>
            <a:pPr marL="302663" marR="6765" indent="-285750">
              <a:lnSpc>
                <a:spcPts val="1700"/>
              </a:lnSpc>
              <a:spcBef>
                <a:spcPts val="166"/>
              </a:spcBef>
              <a:buClr>
                <a:srgbClr val="B43737"/>
              </a:buClr>
              <a:buFont typeface="Wingdings" panose="05000000000000000000" pitchFamily="2" charset="2"/>
              <a:buChar char="§"/>
            </a:pPr>
            <a:r>
              <a:rPr lang="es-MX" sz="1400">
                <a:latin typeface="Montserrat Light" pitchFamily="2" charset="77"/>
              </a:rPr>
              <a:t>Evidenciar la forma cómo desde el Instituto se promueve la participación ciudadana y el control social en aras de fortalecer la transparencia. </a:t>
            </a:r>
          </a:p>
          <a:p>
            <a:pPr marL="302663" marR="6765" indent="-285750">
              <a:lnSpc>
                <a:spcPts val="1700"/>
              </a:lnSpc>
              <a:spcBef>
                <a:spcPts val="166"/>
              </a:spcBef>
              <a:buClr>
                <a:srgbClr val="B43737"/>
              </a:buClr>
              <a:buFont typeface="Wingdings" panose="05000000000000000000" pitchFamily="2" charset="2"/>
              <a:buChar char="§"/>
            </a:pPr>
            <a:endParaRPr lang="es-MX" sz="1400">
              <a:latin typeface="Montserrat Light" pitchFamily="2" charset="77"/>
            </a:endParaRPr>
          </a:p>
          <a:p>
            <a:pPr marL="302663" marR="6765" indent="-285750">
              <a:lnSpc>
                <a:spcPts val="1700"/>
              </a:lnSpc>
              <a:spcBef>
                <a:spcPts val="166"/>
              </a:spcBef>
              <a:buClr>
                <a:srgbClr val="B43737"/>
              </a:buClr>
              <a:buFont typeface="Wingdings" panose="05000000000000000000" pitchFamily="2" charset="2"/>
              <a:buChar char="§"/>
            </a:pPr>
            <a:r>
              <a:rPr lang="es-MX" sz="1400">
                <a:latin typeface="Montserrat Light" pitchFamily="2" charset="77"/>
              </a:rPr>
              <a:t>Dar a conocer los espacios de interacción generados entre el Instituto y sus públicos de interés, garantizando su participación. </a:t>
            </a:r>
          </a:p>
          <a:p>
            <a:pPr marL="302663" marR="6765" indent="-285750">
              <a:lnSpc>
                <a:spcPts val="1700"/>
              </a:lnSpc>
              <a:spcBef>
                <a:spcPts val="166"/>
              </a:spcBef>
              <a:buClr>
                <a:srgbClr val="B43737"/>
              </a:buClr>
              <a:buFont typeface="Wingdings" panose="05000000000000000000" pitchFamily="2" charset="2"/>
              <a:buChar char="§"/>
            </a:pPr>
            <a:endParaRPr lang="es-MX" sz="1400">
              <a:latin typeface="Montserrat Light" pitchFamily="2" charset="77"/>
            </a:endParaRPr>
          </a:p>
          <a:p>
            <a:pPr marL="302663" marR="6765" indent="-285750">
              <a:lnSpc>
                <a:spcPts val="1700"/>
              </a:lnSpc>
              <a:spcBef>
                <a:spcPts val="166"/>
              </a:spcBef>
              <a:buClr>
                <a:srgbClr val="B43737"/>
              </a:buClr>
              <a:buFont typeface="Wingdings" panose="05000000000000000000" pitchFamily="2" charset="2"/>
              <a:buChar char="§"/>
            </a:pPr>
            <a:r>
              <a:rPr lang="es-MX" sz="1400">
                <a:latin typeface="Montserrat Light" pitchFamily="2" charset="77"/>
              </a:rPr>
              <a:t>Presentar los resultados de las actividades planeadas desde cada área del Instituto para el cumplimiento de los objetivos trazados en la estrategia de Rendición de Cuentas. </a:t>
            </a:r>
          </a:p>
        </p:txBody>
      </p:sp>
      <p:sp>
        <p:nvSpPr>
          <p:cNvPr id="17" name="CuadroTexto 16">
            <a:extLst>
              <a:ext uri="{FF2B5EF4-FFF2-40B4-BE49-F238E27FC236}">
                <a16:creationId xmlns:a16="http://schemas.microsoft.com/office/drawing/2014/main" id="{18084482-1730-B7D2-9D99-23ADFD510CBF}"/>
              </a:ext>
            </a:extLst>
          </p:cNvPr>
          <p:cNvSpPr txBox="1"/>
          <p:nvPr/>
        </p:nvSpPr>
        <p:spPr>
          <a:xfrm>
            <a:off x="479467" y="570231"/>
            <a:ext cx="7284379" cy="523220"/>
          </a:xfrm>
          <a:prstGeom prst="rect">
            <a:avLst/>
          </a:prstGeom>
          <a:noFill/>
        </p:spPr>
        <p:txBody>
          <a:bodyPr wrap="square" rtlCol="0">
            <a:spAutoFit/>
          </a:bodyPr>
          <a:lstStyle/>
          <a:p>
            <a:r>
              <a:rPr lang="es-CO" sz="2800" b="1">
                <a:solidFill>
                  <a:srgbClr val="AD1C2A"/>
                </a:solidFill>
                <a:latin typeface="Montserrat" pitchFamily="2" charset="77"/>
              </a:rPr>
              <a:t>1. Objetivos</a:t>
            </a:r>
            <a:endParaRPr lang="es-CO" sz="2800">
              <a:solidFill>
                <a:srgbClr val="AD1C2A"/>
              </a:solidFill>
              <a:latin typeface="Montserrat Light" pitchFamily="2" charset="77"/>
            </a:endParaRPr>
          </a:p>
        </p:txBody>
      </p:sp>
      <p:sp>
        <p:nvSpPr>
          <p:cNvPr id="19" name="Rectángulo 18">
            <a:extLst>
              <a:ext uri="{FF2B5EF4-FFF2-40B4-BE49-F238E27FC236}">
                <a16:creationId xmlns:a16="http://schemas.microsoft.com/office/drawing/2014/main" id="{919057B7-12E2-2C1A-89A3-A605A9B22B84}"/>
              </a:ext>
              <a:ext uri="{C183D7F6-B498-43B3-948B-1728B52AA6E4}">
                <adec:decorative xmlns:adec="http://schemas.microsoft.com/office/drawing/2017/decorative" val="1"/>
              </a:ext>
            </a:extLst>
          </p:cNvPr>
          <p:cNvSpPr/>
          <p:nvPr/>
        </p:nvSpPr>
        <p:spPr>
          <a:xfrm>
            <a:off x="390894" y="495345"/>
            <a:ext cx="7145356" cy="626676"/>
          </a:xfrm>
          <a:prstGeom prst="rect">
            <a:avLst/>
          </a:prstGeom>
          <a:noFill/>
          <a:ln w="9525">
            <a:solidFill>
              <a:srgbClr val="AD1C2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CuadroTexto 19">
            <a:extLst>
              <a:ext uri="{FF2B5EF4-FFF2-40B4-BE49-F238E27FC236}">
                <a16:creationId xmlns:a16="http://schemas.microsoft.com/office/drawing/2014/main" id="{F21126BF-B100-8DFB-C434-2DCA2F57E13D}"/>
              </a:ext>
            </a:extLst>
          </p:cNvPr>
          <p:cNvSpPr txBox="1"/>
          <p:nvPr/>
        </p:nvSpPr>
        <p:spPr>
          <a:xfrm>
            <a:off x="627112" y="1713417"/>
            <a:ext cx="3487355" cy="369332"/>
          </a:xfrm>
          <a:prstGeom prst="rect">
            <a:avLst/>
          </a:prstGeom>
          <a:noFill/>
        </p:spPr>
        <p:txBody>
          <a:bodyPr wrap="square" rtlCol="0">
            <a:spAutoFit/>
          </a:bodyPr>
          <a:lstStyle/>
          <a:p>
            <a:r>
              <a:rPr lang="es-CO" b="1">
                <a:solidFill>
                  <a:srgbClr val="C00000"/>
                </a:solidFill>
                <a:latin typeface="Montserrat" pitchFamily="2" charset="77"/>
              </a:rPr>
              <a:t>1.1. Objetivo </a:t>
            </a:r>
            <a:r>
              <a:rPr lang="es-CO">
                <a:solidFill>
                  <a:srgbClr val="C00000"/>
                </a:solidFill>
                <a:latin typeface="Montserrat" pitchFamily="2" charset="77"/>
              </a:rPr>
              <a:t>general</a:t>
            </a:r>
            <a:endParaRPr lang="es-CO">
              <a:solidFill>
                <a:srgbClr val="C00000"/>
              </a:solidFill>
              <a:latin typeface="Montserrat Light" pitchFamily="2" charset="77"/>
            </a:endParaRPr>
          </a:p>
        </p:txBody>
      </p:sp>
      <p:sp>
        <p:nvSpPr>
          <p:cNvPr id="21" name="CuadroTexto 20">
            <a:extLst>
              <a:ext uri="{FF2B5EF4-FFF2-40B4-BE49-F238E27FC236}">
                <a16:creationId xmlns:a16="http://schemas.microsoft.com/office/drawing/2014/main" id="{E46767A8-943A-EE7A-41BD-E058F31DB1BF}"/>
              </a:ext>
            </a:extLst>
          </p:cNvPr>
          <p:cNvSpPr txBox="1"/>
          <p:nvPr/>
        </p:nvSpPr>
        <p:spPr>
          <a:xfrm>
            <a:off x="4246390" y="1681715"/>
            <a:ext cx="3168587" cy="369332"/>
          </a:xfrm>
          <a:prstGeom prst="rect">
            <a:avLst/>
          </a:prstGeom>
          <a:noFill/>
        </p:spPr>
        <p:txBody>
          <a:bodyPr wrap="square" rtlCol="0">
            <a:spAutoFit/>
          </a:bodyPr>
          <a:lstStyle>
            <a:defPPr>
              <a:defRPr lang="en-US"/>
            </a:defPPr>
            <a:lvl1pPr>
              <a:defRPr sz="1600" b="1">
                <a:solidFill>
                  <a:srgbClr val="C00000"/>
                </a:solidFill>
                <a:latin typeface="Montserrat" pitchFamily="2" charset="77"/>
              </a:defRPr>
            </a:lvl1pPr>
          </a:lstStyle>
          <a:p>
            <a:r>
              <a:rPr lang="es-ES" sz="1800"/>
              <a:t>1.2. Objetivos </a:t>
            </a:r>
            <a:r>
              <a:rPr lang="es-ES" sz="1800" b="0"/>
              <a:t>específicos</a:t>
            </a:r>
            <a:endParaRPr lang="es-CO" sz="1800" b="0"/>
          </a:p>
        </p:txBody>
      </p:sp>
      <p:sp>
        <p:nvSpPr>
          <p:cNvPr id="22" name="CuadroTexto 21">
            <a:extLst>
              <a:ext uri="{FF2B5EF4-FFF2-40B4-BE49-F238E27FC236}">
                <a16:creationId xmlns:a16="http://schemas.microsoft.com/office/drawing/2014/main" id="{F635DB3C-46CD-90B1-2653-F4B72CFC4038}"/>
              </a:ext>
            </a:extLst>
          </p:cNvPr>
          <p:cNvSpPr txBox="1"/>
          <p:nvPr/>
        </p:nvSpPr>
        <p:spPr>
          <a:xfrm>
            <a:off x="8085489" y="1713417"/>
            <a:ext cx="3333287" cy="369332"/>
          </a:xfrm>
          <a:prstGeom prst="rect">
            <a:avLst/>
          </a:prstGeom>
          <a:noFill/>
        </p:spPr>
        <p:txBody>
          <a:bodyPr wrap="square" rtlCol="0">
            <a:spAutoFit/>
          </a:bodyPr>
          <a:lstStyle/>
          <a:p>
            <a:r>
              <a:rPr lang="es-CO" b="1">
                <a:solidFill>
                  <a:srgbClr val="C00000"/>
                </a:solidFill>
                <a:latin typeface="Montserrat" pitchFamily="2" charset="77"/>
              </a:rPr>
              <a:t>1.3. Alcance </a:t>
            </a:r>
            <a:endParaRPr lang="es-CO">
              <a:solidFill>
                <a:srgbClr val="C00000"/>
              </a:solidFill>
              <a:latin typeface="Montserrat Light" panose="00000400000000000000" pitchFamily="2" charset="0"/>
            </a:endParaRPr>
          </a:p>
        </p:txBody>
      </p:sp>
      <p:sp>
        <p:nvSpPr>
          <p:cNvPr id="23" name="CuadroTexto 22">
            <a:extLst>
              <a:ext uri="{FF2B5EF4-FFF2-40B4-BE49-F238E27FC236}">
                <a16:creationId xmlns:a16="http://schemas.microsoft.com/office/drawing/2014/main" id="{D497AC36-3656-FAE0-71DB-988BA1B9E620}"/>
              </a:ext>
            </a:extLst>
          </p:cNvPr>
          <p:cNvSpPr txBox="1"/>
          <p:nvPr/>
        </p:nvSpPr>
        <p:spPr>
          <a:xfrm>
            <a:off x="641638" y="2266490"/>
            <a:ext cx="2894912" cy="2044278"/>
          </a:xfrm>
          <a:prstGeom prst="rect">
            <a:avLst/>
          </a:prstGeom>
          <a:noFill/>
        </p:spPr>
        <p:txBody>
          <a:bodyPr wrap="square" rtlCol="0">
            <a:spAutoFit/>
          </a:bodyPr>
          <a:lstStyle/>
          <a:p>
            <a:pPr marL="285750" indent="-285750">
              <a:lnSpc>
                <a:spcPts val="1700"/>
              </a:lnSpc>
              <a:buClr>
                <a:srgbClr val="B43737"/>
              </a:buClr>
              <a:buFont typeface="Wingdings" panose="05000000000000000000" pitchFamily="2" charset="2"/>
              <a:buChar char="§"/>
            </a:pPr>
            <a:r>
              <a:rPr lang="es-MX" sz="1400">
                <a:latin typeface="Montserrat Light" pitchFamily="2" charset="77"/>
              </a:rPr>
              <a:t>Presentar el desarrollo de la Estrategia de Rendición de Cuentas de la vigencia 2023, a través de la que se dio a conocer la gestión del Instituto a los grupos de interés y partes interesadas. </a:t>
            </a:r>
          </a:p>
          <a:p>
            <a:pPr marL="285750" indent="-285750">
              <a:lnSpc>
                <a:spcPts val="1700"/>
              </a:lnSpc>
              <a:buClr>
                <a:srgbClr val="B43737"/>
              </a:buClr>
              <a:buFont typeface="Wingdings" panose="05000000000000000000" pitchFamily="2" charset="2"/>
              <a:buChar char="§"/>
            </a:pPr>
            <a:endParaRPr lang="es-MX" sz="1400">
              <a:latin typeface="Montserrat Light" pitchFamily="2" charset="77"/>
            </a:endParaRPr>
          </a:p>
        </p:txBody>
      </p:sp>
      <p:sp>
        <p:nvSpPr>
          <p:cNvPr id="24" name="object 26">
            <a:extLst>
              <a:ext uri="{FF2B5EF4-FFF2-40B4-BE49-F238E27FC236}">
                <a16:creationId xmlns:a16="http://schemas.microsoft.com/office/drawing/2014/main" id="{F7E907B6-6A33-8513-60B2-127099102CD1}"/>
              </a:ext>
            </a:extLst>
          </p:cNvPr>
          <p:cNvSpPr txBox="1"/>
          <p:nvPr/>
        </p:nvSpPr>
        <p:spPr>
          <a:xfrm>
            <a:off x="8156141" y="2298192"/>
            <a:ext cx="3173533" cy="1316125"/>
          </a:xfrm>
          <a:prstGeom prst="rect">
            <a:avLst/>
          </a:prstGeom>
        </p:spPr>
        <p:txBody>
          <a:bodyPr vert="horz" wrap="square" lIns="0" tIns="21141" rIns="0" bIns="0" rtlCol="0">
            <a:spAutoFit/>
          </a:bodyPr>
          <a:lstStyle/>
          <a:p>
            <a:pPr marL="302663" marR="6765" indent="-285750">
              <a:lnSpc>
                <a:spcPts val="1700"/>
              </a:lnSpc>
              <a:spcBef>
                <a:spcPts val="166"/>
              </a:spcBef>
              <a:buClr>
                <a:srgbClr val="B43737"/>
              </a:buClr>
              <a:buFont typeface="Wingdings" panose="05000000000000000000" pitchFamily="2" charset="2"/>
              <a:buChar char="§"/>
            </a:pPr>
            <a:r>
              <a:rPr lang="es-MX" sz="1400">
                <a:latin typeface="Montserrat Light" pitchFamily="2" charset="77"/>
              </a:rPr>
              <a:t>Inicia con la formulación de la estrategia de Rendición de Cuentas del Icfes y finaliza con la publicación del informe de Evaluación de la Rendición de Cuentas.</a:t>
            </a:r>
          </a:p>
        </p:txBody>
      </p:sp>
      <p:cxnSp>
        <p:nvCxnSpPr>
          <p:cNvPr id="25" name="Conector recto 24">
            <a:extLst>
              <a:ext uri="{FF2B5EF4-FFF2-40B4-BE49-F238E27FC236}">
                <a16:creationId xmlns:a16="http://schemas.microsoft.com/office/drawing/2014/main" id="{A8CBA88C-724B-7CCE-4B3D-7EA225EC4D3E}"/>
              </a:ext>
              <a:ext uri="{C183D7F6-B498-43B3-948B-1728B52AA6E4}">
                <adec:decorative xmlns:adec="http://schemas.microsoft.com/office/drawing/2017/decorative" val="1"/>
              </a:ext>
            </a:extLst>
          </p:cNvPr>
          <p:cNvCxnSpPr>
            <a:cxnSpLocks/>
          </p:cNvCxnSpPr>
          <p:nvPr/>
        </p:nvCxnSpPr>
        <p:spPr>
          <a:xfrm>
            <a:off x="3773307" y="2298192"/>
            <a:ext cx="0" cy="40833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66B45659-D6B3-0993-ABFF-0FA262047F5B}"/>
              </a:ext>
              <a:ext uri="{C183D7F6-B498-43B3-948B-1728B52AA6E4}">
                <adec:decorative xmlns:adec="http://schemas.microsoft.com/office/drawing/2017/decorative" val="1"/>
              </a:ext>
            </a:extLst>
          </p:cNvPr>
          <p:cNvCxnSpPr>
            <a:cxnSpLocks/>
          </p:cNvCxnSpPr>
          <p:nvPr/>
        </p:nvCxnSpPr>
        <p:spPr>
          <a:xfrm>
            <a:off x="7763846" y="2343616"/>
            <a:ext cx="0" cy="40833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3C2818A7-D979-2936-4D51-147FB9431834}"/>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2718954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E214CB-11C0-A8F5-6800-191EED7AE9ED}"/>
              </a:ext>
              <a:ext uri="{C183D7F6-B498-43B3-948B-1728B52AA6E4}">
                <adec:decorative xmlns:adec="http://schemas.microsoft.com/office/drawing/2017/decorative" val="1"/>
              </a:ext>
            </a:extLst>
          </p:cNvPr>
          <p:cNvSpPr/>
          <p:nvPr/>
        </p:nvSpPr>
        <p:spPr>
          <a:xfrm>
            <a:off x="2352372" y="3388535"/>
            <a:ext cx="297180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1"/>
          </a:p>
        </p:txBody>
      </p:sp>
      <p:pic>
        <p:nvPicPr>
          <p:cNvPr id="3" name="Imagen 2" descr="Un par de personas sentadas en una oficina&#10;&#10;Descripción generada automáticamente con confianza media">
            <a:extLst>
              <a:ext uri="{FF2B5EF4-FFF2-40B4-BE49-F238E27FC236}">
                <a16:creationId xmlns:a16="http://schemas.microsoft.com/office/drawing/2014/main" id="{86A03429-3E43-2E09-5B73-99F6AB1D604E}"/>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33907" t="4140" r="31358" b="8536"/>
          <a:stretch/>
        </p:blipFill>
        <p:spPr>
          <a:xfrm flipH="1">
            <a:off x="0" y="-63501"/>
            <a:ext cx="3977640" cy="6921501"/>
          </a:xfrm>
          <a:prstGeom prst="rect">
            <a:avLst/>
          </a:prstGeom>
          <a:effectLst/>
        </p:spPr>
      </p:pic>
      <p:sp>
        <p:nvSpPr>
          <p:cNvPr id="4" name="CuadroTexto 3">
            <a:extLst>
              <a:ext uri="{FF2B5EF4-FFF2-40B4-BE49-F238E27FC236}">
                <a16:creationId xmlns:a16="http://schemas.microsoft.com/office/drawing/2014/main" id="{FB1D6393-AF8A-4E5A-FCFC-843E2D057FF9}"/>
              </a:ext>
            </a:extLst>
          </p:cNvPr>
          <p:cNvSpPr txBox="1"/>
          <p:nvPr/>
        </p:nvSpPr>
        <p:spPr>
          <a:xfrm>
            <a:off x="5570563" y="3199130"/>
            <a:ext cx="4921956" cy="1169551"/>
          </a:xfrm>
          <a:prstGeom prst="rect">
            <a:avLst/>
          </a:prstGeom>
          <a:noFill/>
        </p:spPr>
        <p:txBody>
          <a:bodyPr wrap="square" lIns="0" tIns="0" rIns="0" bIns="0" rtlCol="0">
            <a:spAutoFit/>
          </a:bodyPr>
          <a:lstStyle/>
          <a:p>
            <a:pPr defTabSz="914411">
              <a:defRPr/>
            </a:pPr>
            <a:r>
              <a:rPr lang="es-ES" sz="3200" b="1" i="1">
                <a:solidFill>
                  <a:schemeClr val="bg1"/>
                </a:solidFill>
                <a:latin typeface="Montserrat" panose="00000500000000000000" pitchFamily="2" charset="0"/>
              </a:rPr>
              <a:t>2. Antecedentes</a:t>
            </a:r>
            <a:br>
              <a:rPr lang="es-ES" sz="4400" b="1">
                <a:solidFill>
                  <a:schemeClr val="bg1"/>
                </a:solidFill>
                <a:latin typeface="Montserrat" panose="00000500000000000000" pitchFamily="2" charset="0"/>
              </a:rPr>
            </a:br>
            <a:endParaRPr lang="es-ES" sz="4400" i="1">
              <a:solidFill>
                <a:schemeClr val="bg1"/>
              </a:solidFill>
              <a:latin typeface="Montserrat" panose="00000500000000000000" pitchFamily="2" charset="0"/>
            </a:endParaRPr>
          </a:p>
        </p:txBody>
      </p:sp>
      <p:sp>
        <p:nvSpPr>
          <p:cNvPr id="5" name="Título 4">
            <a:extLst>
              <a:ext uri="{FF2B5EF4-FFF2-40B4-BE49-F238E27FC236}">
                <a16:creationId xmlns:a16="http://schemas.microsoft.com/office/drawing/2014/main" id="{63042765-5D8E-D29A-15A7-1C6862AA547E}"/>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1379859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E0FEC65-4DCA-0BAF-A45B-86403A3EDDD2}"/>
              </a:ext>
            </a:extLst>
          </p:cNvPr>
          <p:cNvSpPr txBox="1"/>
          <p:nvPr/>
        </p:nvSpPr>
        <p:spPr>
          <a:xfrm>
            <a:off x="1067861" y="1416143"/>
            <a:ext cx="5028139" cy="5262979"/>
          </a:xfrm>
          <a:prstGeom prst="rect">
            <a:avLst/>
          </a:prstGeom>
          <a:noFill/>
        </p:spPr>
        <p:txBody>
          <a:bodyPr wrap="square">
            <a:spAutoFit/>
          </a:bodyPr>
          <a:lstStyle/>
          <a:p>
            <a:r>
              <a:rPr lang="es-MX" sz="1600">
                <a:latin typeface="Montserrat" panose="00000500000000000000" pitchFamily="2" charset="0"/>
              </a:rPr>
              <a:t>En atención a la dimensión de valores para resultados del Modelo Integrado de Planeación y Gestión (MIPG) como parte de los anexos del Plan Anticorrupción y Atención al Ciudadano - PAAC 2023, la OACM elaboró el </a:t>
            </a:r>
            <a:r>
              <a:rPr lang="es-MX" sz="1600" b="1" i="1">
                <a:latin typeface="Montserrat" panose="00000500000000000000" pitchFamily="2" charset="0"/>
              </a:rPr>
              <a:t>Anexo 3. Estrategia de Rendición de Cuentas</a:t>
            </a:r>
            <a:r>
              <a:rPr lang="es-MX" sz="1600">
                <a:latin typeface="Montserrat" panose="00000500000000000000" pitchFamily="2" charset="0"/>
              </a:rPr>
              <a:t> de manera conjunta con las diferentes dependencias del Instituto.</a:t>
            </a:r>
          </a:p>
          <a:p>
            <a:endParaRPr lang="es-MX" sz="1600">
              <a:latin typeface="Montserrat" panose="00000500000000000000" pitchFamily="2" charset="0"/>
            </a:endParaRPr>
          </a:p>
          <a:p>
            <a:r>
              <a:rPr lang="es-MX" sz="1600">
                <a:latin typeface="Montserrat" panose="00000500000000000000" pitchFamily="2" charset="0"/>
              </a:rPr>
              <a:t>Esta estrategia estableció 23 actividades puntuales que fueron desarrolladas de manera regular a lo largo de la vigencia, acogiendo las orientaciones y los lineamientos metodológicos para desarrollar la rendición de cuentas establecido por el Manual Único de Rendición de Cuentas con enfoque basado en derechos humanos y paz (MURC versión 2), así como, los aspectos a fortalecer que fueron identificados en el Autodiagnóstico de la gestión de Rendición de Cuentas en la vigencia 2022. </a:t>
            </a:r>
          </a:p>
          <a:p>
            <a:endParaRPr lang="es-MX" sz="1600">
              <a:latin typeface="Montserrat" panose="00000500000000000000" pitchFamily="2" charset="0"/>
            </a:endParaRPr>
          </a:p>
        </p:txBody>
      </p:sp>
      <p:sp>
        <p:nvSpPr>
          <p:cNvPr id="5" name="Rectángulo 4">
            <a:extLst>
              <a:ext uri="{FF2B5EF4-FFF2-40B4-BE49-F238E27FC236}">
                <a16:creationId xmlns:a16="http://schemas.microsoft.com/office/drawing/2014/main" id="{6E7BFB02-14C7-999E-D514-6369509C4B4B}"/>
              </a:ext>
              <a:ext uri="{C183D7F6-B498-43B3-948B-1728B52AA6E4}">
                <adec:decorative xmlns:adec="http://schemas.microsoft.com/office/drawing/2017/decorative" val="1"/>
              </a:ext>
            </a:extLst>
          </p:cNvPr>
          <p:cNvSpPr/>
          <p:nvPr/>
        </p:nvSpPr>
        <p:spPr>
          <a:xfrm>
            <a:off x="304109" y="432752"/>
            <a:ext cx="9771873" cy="626676"/>
          </a:xfrm>
          <a:prstGeom prst="rect">
            <a:avLst/>
          </a:prstGeom>
          <a:noFill/>
          <a:ln w="9525">
            <a:solidFill>
              <a:srgbClr val="71C9D3"/>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CuadroTexto 5">
            <a:extLst>
              <a:ext uri="{FF2B5EF4-FFF2-40B4-BE49-F238E27FC236}">
                <a16:creationId xmlns:a16="http://schemas.microsoft.com/office/drawing/2014/main" id="{9C8F892D-94D4-00A9-0E93-D7C665235744}"/>
              </a:ext>
            </a:extLst>
          </p:cNvPr>
          <p:cNvSpPr txBox="1"/>
          <p:nvPr/>
        </p:nvSpPr>
        <p:spPr>
          <a:xfrm>
            <a:off x="479467" y="515257"/>
            <a:ext cx="9596515" cy="461665"/>
          </a:xfrm>
          <a:prstGeom prst="rect">
            <a:avLst/>
          </a:prstGeom>
          <a:noFill/>
        </p:spPr>
        <p:txBody>
          <a:bodyPr wrap="square">
            <a:spAutoFit/>
          </a:bodyPr>
          <a:lstStyle/>
          <a:p>
            <a:r>
              <a:rPr lang="es-MX" sz="2400" b="1">
                <a:solidFill>
                  <a:srgbClr val="71C9D3"/>
                </a:solidFill>
                <a:latin typeface="Montserrat" pitchFamily="2" charset="77"/>
              </a:rPr>
              <a:t>2.1. Planeación</a:t>
            </a:r>
            <a:endParaRPr lang="es-MX" sz="2400">
              <a:solidFill>
                <a:srgbClr val="71C9D3"/>
              </a:solidFill>
              <a:latin typeface="Montserrat" pitchFamily="2" charset="77"/>
            </a:endParaRPr>
          </a:p>
        </p:txBody>
      </p:sp>
      <p:pic>
        <p:nvPicPr>
          <p:cNvPr id="8" name="Imagen 7" descr="Pantallazo del portal web institucional, sección Rendición de Cuentas">
            <a:extLst>
              <a:ext uri="{FF2B5EF4-FFF2-40B4-BE49-F238E27FC236}">
                <a16:creationId xmlns:a16="http://schemas.microsoft.com/office/drawing/2014/main" id="{AEABD704-AFE0-D0AF-68A7-EC6E17F3D1F5}"/>
              </a:ext>
            </a:extLst>
          </p:cNvPr>
          <p:cNvPicPr>
            <a:picLocks noChangeAspect="1"/>
          </p:cNvPicPr>
          <p:nvPr/>
        </p:nvPicPr>
        <p:blipFill rotWithShape="1">
          <a:blip r:embed="rId2"/>
          <a:srcRect l="2404"/>
          <a:stretch/>
        </p:blipFill>
        <p:spPr>
          <a:xfrm>
            <a:off x="6302866" y="2169836"/>
            <a:ext cx="5451330" cy="2461594"/>
          </a:xfrm>
          <a:prstGeom prst="rect">
            <a:avLst/>
          </a:prstGeom>
        </p:spPr>
      </p:pic>
      <p:sp>
        <p:nvSpPr>
          <p:cNvPr id="10" name="CuadroTexto 9">
            <a:extLst>
              <a:ext uri="{FF2B5EF4-FFF2-40B4-BE49-F238E27FC236}">
                <a16:creationId xmlns:a16="http://schemas.microsoft.com/office/drawing/2014/main" id="{70DBB87D-1385-F738-B241-820A1244404C}"/>
              </a:ext>
            </a:extLst>
          </p:cNvPr>
          <p:cNvSpPr txBox="1"/>
          <p:nvPr/>
        </p:nvSpPr>
        <p:spPr>
          <a:xfrm>
            <a:off x="6302866" y="4840435"/>
            <a:ext cx="5634210" cy="830997"/>
          </a:xfrm>
          <a:prstGeom prst="rect">
            <a:avLst/>
          </a:prstGeom>
          <a:noFill/>
        </p:spPr>
        <p:txBody>
          <a:bodyPr wrap="square">
            <a:spAutoFit/>
          </a:bodyPr>
          <a:lstStyle/>
          <a:p>
            <a:pPr marL="285750" indent="-285750">
              <a:buFont typeface="Arial" panose="020B0604020202020204" pitchFamily="34" charset="0"/>
              <a:buChar char="•"/>
            </a:pPr>
            <a:r>
              <a:rPr lang="es-MX" sz="1600" b="1">
                <a:solidFill>
                  <a:srgbClr val="71C9D3"/>
                </a:solidFill>
                <a:latin typeface="Montserrat" panose="00000500000000000000" pitchFamily="2" charset="0"/>
              </a:rPr>
              <a:t>Sección web: Estrategia de Rendición de Cuentas 2023</a:t>
            </a:r>
            <a:r>
              <a:rPr lang="es-MX" sz="1600">
                <a:latin typeface="Montserrat" panose="00000500000000000000" pitchFamily="2" charset="0"/>
              </a:rPr>
              <a:t> </a:t>
            </a:r>
            <a:r>
              <a:rPr lang="es-MX" sz="1600">
                <a:latin typeface="Montserrat" panose="00000500000000000000" pitchFamily="2" charset="0"/>
                <a:hlinkClick r:id="rId3"/>
              </a:rPr>
              <a:t>https://www.icfes.gov.co/estrategia-de-rendici%C3%B3n-de-cuentas</a:t>
            </a:r>
            <a:r>
              <a:rPr lang="es-MX" sz="1600">
                <a:latin typeface="Montserrat" panose="00000500000000000000" pitchFamily="2" charset="0"/>
              </a:rPr>
              <a:t>. </a:t>
            </a:r>
          </a:p>
        </p:txBody>
      </p:sp>
      <p:sp>
        <p:nvSpPr>
          <p:cNvPr id="3" name="Título 2">
            <a:extLst>
              <a:ext uri="{FF2B5EF4-FFF2-40B4-BE49-F238E27FC236}">
                <a16:creationId xmlns:a16="http://schemas.microsoft.com/office/drawing/2014/main" id="{2C2213B2-C693-82BA-0F47-0A9F818CFBEB}"/>
              </a:ext>
            </a:extLst>
          </p:cNvPr>
          <p:cNvSpPr>
            <a:spLocks noGrp="1"/>
          </p:cNvSpPr>
          <p:nvPr>
            <p:ph type="title" idx="4294967295"/>
          </p:nvPr>
        </p:nvSpPr>
        <p:spPr>
          <a:xfrm>
            <a:off x="838200" y="-1325563"/>
            <a:ext cx="10515600" cy="1325563"/>
          </a:xfrm>
          <a:prstGeom prst="rect">
            <a:avLst/>
          </a:prstGeom>
        </p:spPr>
        <p:txBody>
          <a:bodyPr anchor="b"/>
          <a:lstStyle/>
          <a:p>
            <a:r>
              <a:rPr lang="es-MX" dirty="0"/>
              <a:t>.</a:t>
            </a:r>
            <a:endParaRPr lang="es-CO" dirty="0"/>
          </a:p>
        </p:txBody>
      </p:sp>
    </p:spTree>
    <p:extLst>
      <p:ext uri="{BB962C8B-B14F-4D97-AF65-F5344CB8AC3E}">
        <p14:creationId xmlns:p14="http://schemas.microsoft.com/office/powerpoint/2010/main" val="3571460724"/>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0175E733A21644ABBB18BDB9181BCAD" ma:contentTypeVersion="3" ma:contentTypeDescription="Crear nuevo documento." ma:contentTypeScope="" ma:versionID="03dd6a6a62664c86ff8336863da0bbe1">
  <xsd:schema xmlns:xsd="http://www.w3.org/2001/XMLSchema" xmlns:xs="http://www.w3.org/2001/XMLSchema" xmlns:p="http://schemas.microsoft.com/office/2006/metadata/properties" xmlns:ns2="385eaced-e36b-4ec0-b773-5b5af70890f8" targetNamespace="http://schemas.microsoft.com/office/2006/metadata/properties" ma:root="true" ma:fieldsID="3be1bb7af1223c1a316f630c63b5768d" ns2:_="">
    <xsd:import namespace="385eaced-e36b-4ec0-b773-5b5af70890f8"/>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5eaced-e36b-4ec0-b773-5b5af70890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00F0B4-BA3E-4D9C-B650-7F7CE184157B}">
  <ds:schemaRefs>
    <ds:schemaRef ds:uri="385eaced-e36b-4ec0-b773-5b5af70890f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1A243822-F0E8-4429-B156-2E095BDDF5A5}">
  <ds:schemaRefs>
    <ds:schemaRef ds:uri="http://schemas.microsoft.com/sharepoint/v3/contenttype/forms"/>
  </ds:schemaRefs>
</ds:datastoreItem>
</file>

<file path=docMetadata/LabelInfo.xml><?xml version="1.0" encoding="utf-8"?>
<clbl:labelList xmlns:clbl="http://schemas.microsoft.com/office/2020/mipLabelMetadata">
  <clbl:label id="{52b498cd-7a81-4486-9103-65b5717baee6}" enabled="1" method="Standard" siteId="{27864e10-5be4-4d4f-adb5-bbab512029e8}" contentBits="1" removed="0"/>
</clbl:labelList>
</file>

<file path=docProps/app.xml><?xml version="1.0" encoding="utf-8"?>
<Properties xmlns="http://schemas.openxmlformats.org/officeDocument/2006/extended-properties" xmlns:vt="http://schemas.openxmlformats.org/officeDocument/2006/docPropsVTypes">
  <Template>Office 2013 - 2022 Theme</Template>
  <TotalTime>9</TotalTime>
  <Words>6280</Words>
  <Application>Microsoft Office PowerPoint</Application>
  <PresentationFormat>Panorámica</PresentationFormat>
  <Paragraphs>504</Paragraphs>
  <Slides>42</Slides>
  <Notes>18</Notes>
  <HiddenSlides>0</HiddenSlides>
  <MMClips>0</MMClips>
  <ScaleCrop>false</ScaleCrop>
  <HeadingPairs>
    <vt:vector size="4" baseType="variant">
      <vt:variant>
        <vt:lpstr>Tema</vt:lpstr>
      </vt:variant>
      <vt:variant>
        <vt:i4>1</vt:i4>
      </vt:variant>
      <vt:variant>
        <vt:lpstr>Títulos de diapositiva</vt:lpstr>
      </vt:variant>
      <vt:variant>
        <vt:i4>42</vt:i4>
      </vt:variant>
    </vt:vector>
  </HeadingPairs>
  <TitlesOfParts>
    <vt:vector size="43" baseType="lpstr">
      <vt:lpstr>Tema de Office</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Gerardo Andres Acero Castillo</dc:creator>
  <cp:lastModifiedBy>Johana Marcela Bahamón Carmona</cp:lastModifiedBy>
  <cp:revision>5</cp:revision>
  <dcterms:created xsi:type="dcterms:W3CDTF">2022-05-12T16:36:14Z</dcterms:created>
  <dcterms:modified xsi:type="dcterms:W3CDTF">2025-02-26T12:37:32Z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2b498cd-7a81-4486-9103-65b5717baee6_Enabled">
    <vt:lpwstr>true</vt:lpwstr>
  </property>
  <property fmtid="{D5CDD505-2E9C-101B-9397-08002B2CF9AE}" pid="3" name="MSIP_Label_52b498cd-7a81-4486-9103-65b5717baee6_SetDate">
    <vt:lpwstr>2023-06-19T16:24:58Z</vt:lpwstr>
  </property>
  <property fmtid="{D5CDD505-2E9C-101B-9397-08002B2CF9AE}" pid="4" name="MSIP_Label_52b498cd-7a81-4486-9103-65b5717baee6_Method">
    <vt:lpwstr>Standard</vt:lpwstr>
  </property>
  <property fmtid="{D5CDD505-2E9C-101B-9397-08002B2CF9AE}" pid="5" name="MSIP_Label_52b498cd-7a81-4486-9103-65b5717baee6_Name">
    <vt:lpwstr>Información Pública Clasificada</vt:lpwstr>
  </property>
  <property fmtid="{D5CDD505-2E9C-101B-9397-08002B2CF9AE}" pid="6" name="MSIP_Label_52b498cd-7a81-4486-9103-65b5717baee6_SiteId">
    <vt:lpwstr>27864e10-5be4-4d4f-adb5-bbab512029e8</vt:lpwstr>
  </property>
  <property fmtid="{D5CDD505-2E9C-101B-9397-08002B2CF9AE}" pid="7" name="MSIP_Label_52b498cd-7a81-4486-9103-65b5717baee6_ActionId">
    <vt:lpwstr>6a0a51f6-c4e9-4564-9b2f-1ea4b4788452</vt:lpwstr>
  </property>
  <property fmtid="{D5CDD505-2E9C-101B-9397-08002B2CF9AE}" pid="8" name="MSIP_Label_52b498cd-7a81-4486-9103-65b5717baee6_ContentBits">
    <vt:lpwstr>1</vt:lpwstr>
  </property>
  <property fmtid="{D5CDD505-2E9C-101B-9397-08002B2CF9AE}" pid="9" name="ClassificationContentMarkingHeaderLocations">
    <vt:lpwstr>Tema de Office:3</vt:lpwstr>
  </property>
  <property fmtid="{D5CDD505-2E9C-101B-9397-08002B2CF9AE}" pid="10" name="ClassificationContentMarkingHeaderText">
    <vt:lpwstr>Información Pública Clasificada</vt:lpwstr>
  </property>
</Properties>
</file>