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7.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4.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23.xml" ContentType="application/vnd.openxmlformats-officedocument.drawingml.chart+xml"/>
  <Override PartName="/ppt/charts/chart24.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25.xml" ContentType="application/vnd.openxmlformats-officedocument.drawingml.chart+xml"/>
  <Override PartName="/ppt/notesSlides/notesSlide5.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notesSlides/notesSlide7.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8.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61.xml" ContentType="application/vnd.openxmlformats-officedocument.drawingml.chart+xml"/>
  <Override PartName="/ppt/notesSlides/notesSlide9.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drawings/drawing2.xml" ContentType="application/vnd.openxmlformats-officedocument.drawingml.chartshape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10.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charts/chart92.xml" ContentType="application/vnd.openxmlformats-officedocument.drawingml.chart+xml"/>
  <Override PartName="/ppt/notesSlides/notesSlide11.xml" ContentType="application/vnd.openxmlformats-officedocument.presentationml.notesSlide+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charts/chart100.xml" ContentType="application/vnd.openxmlformats-officedocument.drawingml.chart+xml"/>
  <Override PartName="/ppt/charts/chart101.xml" ContentType="application/vnd.openxmlformats-officedocument.drawingml.chart+xml"/>
  <Override PartName="/ppt/charts/chart102.xml" ContentType="application/vnd.openxmlformats-officedocument.drawingml.chart+xml"/>
  <Override PartName="/ppt/charts/chart103.xml" ContentType="application/vnd.openxmlformats-officedocument.drawingml.chart+xml"/>
  <Override PartName="/ppt/charts/chart104.xml" ContentType="application/vnd.openxmlformats-officedocument.drawingml.chart+xml"/>
  <Override PartName="/ppt/charts/chart105.xml" ContentType="application/vnd.openxmlformats-officedocument.drawingml.chart+xml"/>
  <Override PartName="/ppt/charts/chart106.xml" ContentType="application/vnd.openxmlformats-officedocument.drawingml.chart+xml"/>
  <Override PartName="/ppt/charts/chart107.xml" ContentType="application/vnd.openxmlformats-officedocument.drawingml.chart+xml"/>
  <Override PartName="/ppt/theme/themeOverride1.xml" ContentType="application/vnd.openxmlformats-officedocument.themeOverride+xml"/>
  <Override PartName="/ppt/charts/chart108.xml" ContentType="application/vnd.openxmlformats-officedocument.drawingml.chart+xml"/>
  <Override PartName="/ppt/theme/themeOverride2.xml" ContentType="application/vnd.openxmlformats-officedocument.themeOverride+xml"/>
  <Override PartName="/ppt/charts/chart109.xml" ContentType="application/vnd.openxmlformats-officedocument.drawingml.chart+xml"/>
  <Override PartName="/ppt/theme/themeOverride3.xml" ContentType="application/vnd.openxmlformats-officedocument.themeOverride+xml"/>
  <Override PartName="/ppt/charts/chart110.xml" ContentType="application/vnd.openxmlformats-officedocument.drawingml.chart+xml"/>
  <Override PartName="/ppt/theme/themeOverride4.xml" ContentType="application/vnd.openxmlformats-officedocument.themeOverride+xml"/>
  <Override PartName="/ppt/notesSlides/notesSlide12.xml" ContentType="application/vnd.openxmlformats-officedocument.presentationml.notesSlide+xml"/>
  <Override PartName="/ppt/charts/chart111.xml" ContentType="application/vnd.openxmlformats-officedocument.drawingml.chart+xml"/>
  <Override PartName="/ppt/charts/chart112.xml" ContentType="application/vnd.openxmlformats-officedocument.drawingml.chart+xml"/>
  <Override PartName="/ppt/charts/chart113.xml" ContentType="application/vnd.openxmlformats-officedocument.drawingml.chart+xml"/>
  <Override PartName="/ppt/charts/chart114.xml" ContentType="application/vnd.openxmlformats-officedocument.drawingml.chart+xml"/>
  <Override PartName="/ppt/charts/chart115.xml" ContentType="application/vnd.openxmlformats-officedocument.drawingml.chart+xml"/>
  <Override PartName="/ppt/charts/chart116.xml" ContentType="application/vnd.openxmlformats-officedocument.drawingml.chart+xml"/>
  <Override PartName="/ppt/charts/chart117.xml" ContentType="application/vnd.openxmlformats-officedocument.drawingml.chart+xml"/>
  <Override PartName="/ppt/theme/themeOverride5.xml" ContentType="application/vnd.openxmlformats-officedocument.themeOverride+xml"/>
  <Override PartName="/ppt/charts/chart118.xml" ContentType="application/vnd.openxmlformats-officedocument.drawingml.chart+xml"/>
  <Override PartName="/ppt/theme/themeOverride6.xml" ContentType="application/vnd.openxmlformats-officedocument.themeOverride+xml"/>
  <Override PartName="/ppt/charts/chart119.xml" ContentType="application/vnd.openxmlformats-officedocument.drawingml.chart+xml"/>
  <Override PartName="/ppt/theme/themeOverride7.xml" ContentType="application/vnd.openxmlformats-officedocument.themeOverride+xml"/>
  <Override PartName="/ppt/charts/chart12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121.xml" ContentType="application/vnd.openxmlformats-officedocument.drawingml.chart+xml"/>
  <Override PartName="/ppt/charts/chart122.xml" ContentType="application/vnd.openxmlformats-officedocument.drawingml.chart+xml"/>
  <Override PartName="/ppt/charts/chart123.xml" ContentType="application/vnd.openxmlformats-officedocument.drawingml.chart+xml"/>
  <Override PartName="/ppt/charts/chart124.xml" ContentType="application/vnd.openxmlformats-officedocument.drawingml.chart+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chart129.xml" ContentType="application/vnd.openxmlformats-officedocument.drawingml.chart+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rts/chart130.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9.xml" ContentType="application/vnd.openxmlformats-officedocument.themeOverride+xml"/>
  <Override PartName="/ppt/charts/chart131.xml" ContentType="application/vnd.openxmlformats-officedocument.drawingml.chart+xml"/>
  <Override PartName="/ppt/charts/style2.xml" ContentType="application/vnd.ms-office.chartstyle+xml"/>
  <Override PartName="/ppt/charts/colors2.xml" ContentType="application/vnd.ms-office.chartcolorstyl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40" r:id="rId5"/>
    <p:sldMasterId id="2147483750" r:id="rId6"/>
    <p:sldMasterId id="2147483755" r:id="rId7"/>
    <p:sldMasterId id="2147483760" r:id="rId8"/>
    <p:sldMasterId id="2147483775" r:id="rId9"/>
    <p:sldMasterId id="2147483787" r:id="rId10"/>
    <p:sldMasterId id="2147483792" r:id="rId11"/>
  </p:sldMasterIdLst>
  <p:notesMasterIdLst>
    <p:notesMasterId r:id="rId111"/>
  </p:notesMasterIdLst>
  <p:sldIdLst>
    <p:sldId id="471" r:id="rId12"/>
    <p:sldId id="532" r:id="rId13"/>
    <p:sldId id="533" r:id="rId14"/>
    <p:sldId id="2439" r:id="rId15"/>
    <p:sldId id="534" r:id="rId16"/>
    <p:sldId id="535" r:id="rId17"/>
    <p:sldId id="2411" r:id="rId18"/>
    <p:sldId id="617" r:id="rId19"/>
    <p:sldId id="387" r:id="rId20"/>
    <p:sldId id="386" r:id="rId21"/>
    <p:sldId id="2397" r:id="rId22"/>
    <p:sldId id="391" r:id="rId23"/>
    <p:sldId id="392" r:id="rId24"/>
    <p:sldId id="2442" r:id="rId25"/>
    <p:sldId id="472" r:id="rId26"/>
    <p:sldId id="2398" r:id="rId27"/>
    <p:sldId id="515" r:id="rId28"/>
    <p:sldId id="2399" r:id="rId29"/>
    <p:sldId id="563" r:id="rId30"/>
    <p:sldId id="2400" r:id="rId31"/>
    <p:sldId id="567" r:id="rId32"/>
    <p:sldId id="569" r:id="rId33"/>
    <p:sldId id="620" r:id="rId34"/>
    <p:sldId id="696" r:id="rId35"/>
    <p:sldId id="258" r:id="rId36"/>
    <p:sldId id="318" r:id="rId37"/>
    <p:sldId id="2401" r:id="rId38"/>
    <p:sldId id="580" r:id="rId39"/>
    <p:sldId id="582" r:id="rId40"/>
    <p:sldId id="2432" r:id="rId41"/>
    <p:sldId id="586" r:id="rId42"/>
    <p:sldId id="588" r:id="rId43"/>
    <p:sldId id="694" r:id="rId44"/>
    <p:sldId id="589" r:id="rId45"/>
    <p:sldId id="508" r:id="rId46"/>
    <p:sldId id="2421" r:id="rId47"/>
    <p:sldId id="509" r:id="rId48"/>
    <p:sldId id="678" r:id="rId49"/>
    <p:sldId id="510" r:id="rId50"/>
    <p:sldId id="599" r:id="rId51"/>
    <p:sldId id="359" r:id="rId52"/>
    <p:sldId id="697" r:id="rId53"/>
    <p:sldId id="514" r:id="rId54"/>
    <p:sldId id="352" r:id="rId55"/>
    <p:sldId id="287" r:id="rId56"/>
    <p:sldId id="324" r:id="rId57"/>
    <p:sldId id="353" r:id="rId58"/>
    <p:sldId id="698" r:id="rId59"/>
    <p:sldId id="600" r:id="rId60"/>
    <p:sldId id="518" r:id="rId61"/>
    <p:sldId id="519" r:id="rId62"/>
    <p:sldId id="521" r:id="rId63"/>
    <p:sldId id="343" r:id="rId64"/>
    <p:sldId id="2423" r:id="rId65"/>
    <p:sldId id="2424" r:id="rId66"/>
    <p:sldId id="363" r:id="rId67"/>
    <p:sldId id="2425" r:id="rId68"/>
    <p:sldId id="699" r:id="rId69"/>
    <p:sldId id="583" r:id="rId70"/>
    <p:sldId id="512" r:id="rId71"/>
    <p:sldId id="349" r:id="rId72"/>
    <p:sldId id="350" r:id="rId73"/>
    <p:sldId id="606" r:id="rId74"/>
    <p:sldId id="426" r:id="rId75"/>
    <p:sldId id="607" r:id="rId76"/>
    <p:sldId id="428" r:id="rId77"/>
    <p:sldId id="700" r:id="rId78"/>
    <p:sldId id="2426" r:id="rId79"/>
    <p:sldId id="608" r:id="rId80"/>
    <p:sldId id="442" r:id="rId81"/>
    <p:sldId id="609" r:id="rId82"/>
    <p:sldId id="610" r:id="rId83"/>
    <p:sldId id="432" r:id="rId84"/>
    <p:sldId id="612" r:id="rId85"/>
    <p:sldId id="441" r:id="rId86"/>
    <p:sldId id="611" r:id="rId87"/>
    <p:sldId id="316" r:id="rId88"/>
    <p:sldId id="661" r:id="rId89"/>
    <p:sldId id="265" r:id="rId90"/>
    <p:sldId id="266" r:id="rId91"/>
    <p:sldId id="2440" r:id="rId92"/>
    <p:sldId id="665" r:id="rId93"/>
    <p:sldId id="666" r:id="rId94"/>
    <p:sldId id="667" r:id="rId95"/>
    <p:sldId id="2433" r:id="rId96"/>
    <p:sldId id="621" r:id="rId97"/>
    <p:sldId id="595" r:id="rId98"/>
    <p:sldId id="649" r:id="rId99"/>
    <p:sldId id="2409" r:id="rId100"/>
    <p:sldId id="573" r:id="rId101"/>
    <p:sldId id="2445" r:id="rId102"/>
    <p:sldId id="1472" r:id="rId103"/>
    <p:sldId id="2855" r:id="rId104"/>
    <p:sldId id="2856" r:id="rId105"/>
    <p:sldId id="2857" r:id="rId106"/>
    <p:sldId id="348" r:id="rId107"/>
    <p:sldId id="2443" r:id="rId108"/>
    <p:sldId id="2444" r:id="rId109"/>
    <p:sldId id="1432" r:id="rId110"/>
  </p:sldIdLst>
  <p:sldSz cx="9144000" cy="5145088"/>
  <p:notesSz cx="6858000" cy="9144000"/>
  <p:defaultTextStyle>
    <a:defPPr>
      <a:defRPr lang="es-CO"/>
    </a:defPPr>
    <a:lvl1pPr algn="l" rtl="0" fontAlgn="base">
      <a:spcBef>
        <a:spcPct val="0"/>
      </a:spcBef>
      <a:spcAft>
        <a:spcPct val="0"/>
      </a:spcAft>
      <a:defRPr sz="1000" b="1" kern="1200">
        <a:solidFill>
          <a:schemeClr val="tx1"/>
        </a:solidFill>
        <a:latin typeface="Calibri" pitchFamily="34" charset="0"/>
        <a:ea typeface="+mn-ea"/>
        <a:cs typeface="Arial" charset="0"/>
      </a:defRPr>
    </a:lvl1pPr>
    <a:lvl2pPr marL="457200" algn="l" rtl="0" fontAlgn="base">
      <a:spcBef>
        <a:spcPct val="0"/>
      </a:spcBef>
      <a:spcAft>
        <a:spcPct val="0"/>
      </a:spcAft>
      <a:defRPr sz="1000" b="1" kern="1200">
        <a:solidFill>
          <a:schemeClr val="tx1"/>
        </a:solidFill>
        <a:latin typeface="Calibri" pitchFamily="34" charset="0"/>
        <a:ea typeface="+mn-ea"/>
        <a:cs typeface="Arial" charset="0"/>
      </a:defRPr>
    </a:lvl2pPr>
    <a:lvl3pPr marL="914400" algn="l" rtl="0" fontAlgn="base">
      <a:spcBef>
        <a:spcPct val="0"/>
      </a:spcBef>
      <a:spcAft>
        <a:spcPct val="0"/>
      </a:spcAft>
      <a:defRPr sz="1000" b="1" kern="1200">
        <a:solidFill>
          <a:schemeClr val="tx1"/>
        </a:solidFill>
        <a:latin typeface="Calibri" pitchFamily="34" charset="0"/>
        <a:ea typeface="+mn-ea"/>
        <a:cs typeface="Arial" charset="0"/>
      </a:defRPr>
    </a:lvl3pPr>
    <a:lvl4pPr marL="1371600" algn="l" rtl="0" fontAlgn="base">
      <a:spcBef>
        <a:spcPct val="0"/>
      </a:spcBef>
      <a:spcAft>
        <a:spcPct val="0"/>
      </a:spcAft>
      <a:defRPr sz="1000" b="1" kern="1200">
        <a:solidFill>
          <a:schemeClr val="tx1"/>
        </a:solidFill>
        <a:latin typeface="Calibri" pitchFamily="34" charset="0"/>
        <a:ea typeface="+mn-ea"/>
        <a:cs typeface="Arial" charset="0"/>
      </a:defRPr>
    </a:lvl4pPr>
    <a:lvl5pPr marL="1828800" algn="l" rtl="0" fontAlgn="base">
      <a:spcBef>
        <a:spcPct val="0"/>
      </a:spcBef>
      <a:spcAft>
        <a:spcPct val="0"/>
      </a:spcAft>
      <a:defRPr sz="1000" b="1" kern="1200">
        <a:solidFill>
          <a:schemeClr val="tx1"/>
        </a:solidFill>
        <a:latin typeface="Calibri" pitchFamily="34" charset="0"/>
        <a:ea typeface="+mn-ea"/>
        <a:cs typeface="Arial" charset="0"/>
      </a:defRPr>
    </a:lvl5pPr>
    <a:lvl6pPr marL="2286000" algn="l" defTabSz="914400" rtl="0" eaLnBrk="1" latinLnBrk="0" hangingPunct="1">
      <a:defRPr sz="1000" b="1" kern="1200">
        <a:solidFill>
          <a:schemeClr val="tx1"/>
        </a:solidFill>
        <a:latin typeface="Calibri" pitchFamily="34" charset="0"/>
        <a:ea typeface="+mn-ea"/>
        <a:cs typeface="Arial" charset="0"/>
      </a:defRPr>
    </a:lvl6pPr>
    <a:lvl7pPr marL="2743200" algn="l" defTabSz="914400" rtl="0" eaLnBrk="1" latinLnBrk="0" hangingPunct="1">
      <a:defRPr sz="1000" b="1" kern="1200">
        <a:solidFill>
          <a:schemeClr val="tx1"/>
        </a:solidFill>
        <a:latin typeface="Calibri" pitchFamily="34" charset="0"/>
        <a:ea typeface="+mn-ea"/>
        <a:cs typeface="Arial" charset="0"/>
      </a:defRPr>
    </a:lvl7pPr>
    <a:lvl8pPr marL="3200400" algn="l" defTabSz="914400" rtl="0" eaLnBrk="1" latinLnBrk="0" hangingPunct="1">
      <a:defRPr sz="1000" b="1" kern="1200">
        <a:solidFill>
          <a:schemeClr val="tx1"/>
        </a:solidFill>
        <a:latin typeface="Calibri" pitchFamily="34" charset="0"/>
        <a:ea typeface="+mn-ea"/>
        <a:cs typeface="Arial" charset="0"/>
      </a:defRPr>
    </a:lvl8pPr>
    <a:lvl9pPr marL="3657600" algn="l" defTabSz="914400" rtl="0" eaLnBrk="1" latinLnBrk="0" hangingPunct="1">
      <a:defRPr sz="1000" b="1"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NC" initials="C" lastIdx="5" clrIdx="0">
    <p:extLst>
      <p:ext uri="{19B8F6BF-5375-455C-9EA6-DF929625EA0E}">
        <p15:presenceInfo xmlns:p15="http://schemas.microsoft.com/office/powerpoint/2012/main" userId="CN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7BBB"/>
    <a:srgbClr val="1877B8"/>
    <a:srgbClr val="6F971F"/>
    <a:srgbClr val="4D803B"/>
    <a:srgbClr val="006600"/>
    <a:srgbClr val="FFFFFF"/>
    <a:srgbClr val="035178"/>
    <a:srgbClr val="262626"/>
    <a:srgbClr val="404040"/>
    <a:srgbClr val="6E6D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46" autoAdjust="0"/>
    <p:restoredTop sz="93383" autoAdjust="0"/>
  </p:normalViewPr>
  <p:slideViewPr>
    <p:cSldViewPr snapToGrid="0" showGuides="1">
      <p:cViewPr varScale="1">
        <p:scale>
          <a:sx n="135" d="100"/>
          <a:sy n="135" d="100"/>
        </p:scale>
        <p:origin x="120" y="168"/>
      </p:cViewPr>
      <p:guideLst>
        <p:guide orient="horz"/>
        <p:guide pos="2880"/>
      </p:guideLst>
    </p:cSldViewPr>
  </p:slideViewPr>
  <p:notesTextViewPr>
    <p:cViewPr>
      <p:scale>
        <a:sx n="66" d="100"/>
        <a:sy n="66"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12" Type="http://schemas.openxmlformats.org/officeDocument/2006/relationships/commentAuthors" Target="commentAuthors.xml"/><Relationship Id="rId16" Type="http://schemas.openxmlformats.org/officeDocument/2006/relationships/slide" Target="slides/slide5.xml"/><Relationship Id="rId107" Type="http://schemas.openxmlformats.org/officeDocument/2006/relationships/slide" Target="slides/slide96.xml"/><Relationship Id="rId11" Type="http://schemas.openxmlformats.org/officeDocument/2006/relationships/slideMaster" Target="slideMasters/slideMaster8.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slide" Target="slides/slide91.xml"/><Relationship Id="rId5" Type="http://schemas.openxmlformats.org/officeDocument/2006/relationships/slideMaster" Target="slideMasters/slideMaster2.xml"/><Relationship Id="rId90" Type="http://schemas.openxmlformats.org/officeDocument/2006/relationships/slide" Target="slides/slide79.xml"/><Relationship Id="rId95" Type="http://schemas.openxmlformats.org/officeDocument/2006/relationships/slide" Target="slides/slide84.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113" Type="http://schemas.openxmlformats.org/officeDocument/2006/relationships/presProps" Target="presProps.xml"/><Relationship Id="rId80" Type="http://schemas.openxmlformats.org/officeDocument/2006/relationships/slide" Target="slides/slide69.xml"/><Relationship Id="rId85" Type="http://schemas.openxmlformats.org/officeDocument/2006/relationships/slide" Target="slides/slide74.xml"/><Relationship Id="rId12" Type="http://schemas.openxmlformats.org/officeDocument/2006/relationships/slide" Target="slides/slide1.xml"/><Relationship Id="rId17" Type="http://schemas.openxmlformats.org/officeDocument/2006/relationships/slide" Target="slides/slide6.xml"/><Relationship Id="rId33" Type="http://schemas.openxmlformats.org/officeDocument/2006/relationships/slide" Target="slides/slide22.xml"/><Relationship Id="rId38" Type="http://schemas.openxmlformats.org/officeDocument/2006/relationships/slide" Target="slides/slide27.xml"/><Relationship Id="rId59" Type="http://schemas.openxmlformats.org/officeDocument/2006/relationships/slide" Target="slides/slide48.xml"/><Relationship Id="rId103" Type="http://schemas.openxmlformats.org/officeDocument/2006/relationships/slide" Target="slides/slide92.xml"/><Relationship Id="rId108" Type="http://schemas.openxmlformats.org/officeDocument/2006/relationships/slide" Target="slides/slide97.xml"/><Relationship Id="rId54" Type="http://schemas.openxmlformats.org/officeDocument/2006/relationships/slide" Target="slides/slide43.xml"/><Relationship Id="rId70" Type="http://schemas.openxmlformats.org/officeDocument/2006/relationships/slide" Target="slides/slide59.xml"/><Relationship Id="rId75" Type="http://schemas.openxmlformats.org/officeDocument/2006/relationships/slide" Target="slides/slide64.xml"/><Relationship Id="rId91" Type="http://schemas.openxmlformats.org/officeDocument/2006/relationships/slide" Target="slides/slide80.xml"/><Relationship Id="rId96" Type="http://schemas.openxmlformats.org/officeDocument/2006/relationships/slide" Target="slides/slide8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6" Type="http://schemas.openxmlformats.org/officeDocument/2006/relationships/slide" Target="slides/slide95.xml"/><Relationship Id="rId114" Type="http://schemas.openxmlformats.org/officeDocument/2006/relationships/viewProps" Target="viewProps.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slide" Target="slides/slide9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7" Type="http://schemas.openxmlformats.org/officeDocument/2006/relationships/slideMaster" Target="slideMasters/slideMaster4.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customXml" Target="../customXml/item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110" Type="http://schemas.openxmlformats.org/officeDocument/2006/relationships/slide" Target="slides/slide99.xml"/><Relationship Id="rId115" Type="http://schemas.openxmlformats.org/officeDocument/2006/relationships/theme" Target="theme/theme1.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slide" Target="slides/slide87.xml"/><Relationship Id="rId3" Type="http://schemas.openxmlformats.org/officeDocument/2006/relationships/customXml" Target="../customXml/item3.xml"/><Relationship Id="rId25" Type="http://schemas.openxmlformats.org/officeDocument/2006/relationships/slide" Target="slides/slide14.xml"/><Relationship Id="rId46" Type="http://schemas.openxmlformats.org/officeDocument/2006/relationships/slide" Target="slides/slide35.xml"/><Relationship Id="rId67" Type="http://schemas.openxmlformats.org/officeDocument/2006/relationships/slide" Target="slides/slide56.xml"/><Relationship Id="rId116" Type="http://schemas.openxmlformats.org/officeDocument/2006/relationships/tableStyles" Target="tableStyles.xml"/><Relationship Id="rId20" Type="http://schemas.openxmlformats.org/officeDocument/2006/relationships/slide" Target="slides/slide9.xml"/><Relationship Id="rId41" Type="http://schemas.openxmlformats.org/officeDocument/2006/relationships/slide" Target="slides/slide30.xml"/><Relationship Id="rId62" Type="http://schemas.openxmlformats.org/officeDocument/2006/relationships/slide" Target="slides/slide51.xml"/><Relationship Id="rId83" Type="http://schemas.openxmlformats.org/officeDocument/2006/relationships/slide" Target="slides/slide72.xml"/><Relationship Id="rId88" Type="http://schemas.openxmlformats.org/officeDocument/2006/relationships/slide" Target="slides/slide77.xml"/><Relationship Id="rId11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 Id="rId5" Type="http://schemas.openxmlformats.org/officeDocument/2006/relationships/package" Target="../embeddings/Microsoft_Excel_Worksheet9.xlsx"/><Relationship Id="rId4" Type="http://schemas.openxmlformats.org/officeDocument/2006/relationships/image" Target="../media/image33.png"/></Relationships>
</file>

<file path=ppt/charts/_rels/chart10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 Id="rId4" Type="http://schemas.openxmlformats.org/officeDocument/2006/relationships/package" Target="../embeddings/Microsoft_Excel_Worksheet99.xlsx"/></Relationships>
</file>

<file path=ppt/charts/_rels/chart10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 Id="rId5" Type="http://schemas.openxmlformats.org/officeDocument/2006/relationships/package" Target="../embeddings/Microsoft_Excel_Worksheet100.xlsx"/><Relationship Id="rId4" Type="http://schemas.openxmlformats.org/officeDocument/2006/relationships/image" Target="../media/image33.png"/></Relationships>
</file>

<file path=ppt/charts/_rels/chart10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 Id="rId5" Type="http://schemas.openxmlformats.org/officeDocument/2006/relationships/package" Target="../embeddings/Microsoft_Excel_Worksheet101.xlsx"/><Relationship Id="rId4" Type="http://schemas.openxmlformats.org/officeDocument/2006/relationships/image" Target="../media/image33.png"/></Relationships>
</file>

<file path=ppt/charts/_rels/chart10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9.png"/><Relationship Id="rId4" Type="http://schemas.openxmlformats.org/officeDocument/2006/relationships/package" Target="../embeddings/Microsoft_Excel_Worksheet102.xlsx"/></Relationships>
</file>

<file path=ppt/charts/_rels/chart10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 Id="rId4" Type="http://schemas.openxmlformats.org/officeDocument/2006/relationships/package" Target="../embeddings/Microsoft_Excel_Worksheet103.xlsx"/></Relationships>
</file>

<file path=ppt/charts/_rels/chart10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9.png"/><Relationship Id="rId4" Type="http://schemas.openxmlformats.org/officeDocument/2006/relationships/package" Target="../embeddings/Microsoft_Excel_Worksheet104.xlsx"/></Relationships>
</file>

<file path=ppt/charts/_rels/chart10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 Id="rId4" Type="http://schemas.openxmlformats.org/officeDocument/2006/relationships/package" Target="../embeddings/Microsoft_Excel_Worksheet105.xlsx"/></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themeOverride" Target="../theme/themeOverride1.xml"/></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themeOverride" Target="../theme/themeOverride2.xml"/></Relationships>
</file>

<file path=ppt/charts/_rels/chart109.xml.rels><?xml version="1.0" encoding="UTF-8" standalone="yes"?>
<Relationships xmlns="http://schemas.openxmlformats.org/package/2006/relationships"><Relationship Id="rId2" Type="http://schemas.openxmlformats.org/officeDocument/2006/relationships/package" Target="../embeddings/Microsoft_Excel_Worksheet108.xlsx"/><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 Id="rId5" Type="http://schemas.openxmlformats.org/officeDocument/2006/relationships/package" Target="../embeddings/Microsoft_Excel_Worksheet10.xlsx"/><Relationship Id="rId4" Type="http://schemas.openxmlformats.org/officeDocument/2006/relationships/image" Target="../media/image33.png"/></Relationships>
</file>

<file path=ppt/charts/_rels/chart110.xml.rels><?xml version="1.0" encoding="UTF-8" standalone="yes"?>
<Relationships xmlns="http://schemas.openxmlformats.org/package/2006/relationships"><Relationship Id="rId2" Type="http://schemas.openxmlformats.org/officeDocument/2006/relationships/package" Target="../embeddings/Microsoft_Excel_Worksheet109.xlsx"/><Relationship Id="rId1" Type="http://schemas.openxmlformats.org/officeDocument/2006/relationships/themeOverride" Target="../theme/themeOverride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openxmlformats.org/officeDocument/2006/relationships/image" Target="../media/image40.png"/><Relationship Id="rId1" Type="http://schemas.openxmlformats.org/officeDocument/2006/relationships/image" Target="../media/image36.png"/></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openxmlformats.org/officeDocument/2006/relationships/image" Target="../media/image38.png"/><Relationship Id="rId1" Type="http://schemas.openxmlformats.org/officeDocument/2006/relationships/image" Target="../media/image36.png"/></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openxmlformats.org/officeDocument/2006/relationships/image" Target="../media/image40.png"/><Relationship Id="rId1" Type="http://schemas.openxmlformats.org/officeDocument/2006/relationships/image" Target="../media/image36.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openxmlformats.org/officeDocument/2006/relationships/image" Target="../media/image38.png"/><Relationship Id="rId1" Type="http://schemas.openxmlformats.org/officeDocument/2006/relationships/image" Target="../media/image36.png"/></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openxmlformats.org/officeDocument/2006/relationships/image" Target="../media/image40.png"/><Relationship Id="rId1" Type="http://schemas.openxmlformats.org/officeDocument/2006/relationships/image" Target="../media/image36.png"/></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openxmlformats.org/officeDocument/2006/relationships/image" Target="../media/image38.png"/><Relationship Id="rId1" Type="http://schemas.openxmlformats.org/officeDocument/2006/relationships/image" Target="../media/image36.png"/></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themeOverride" Target="../theme/themeOverride5.xml"/></Relationships>
</file>

<file path=ppt/charts/_rels/chart118.xml.rels><?xml version="1.0" encoding="UTF-8" standalone="yes"?>
<Relationships xmlns="http://schemas.openxmlformats.org/package/2006/relationships"><Relationship Id="rId2" Type="http://schemas.openxmlformats.org/officeDocument/2006/relationships/package" Target="../embeddings/Microsoft_Excel_Worksheet117.xlsx"/><Relationship Id="rId1" Type="http://schemas.openxmlformats.org/officeDocument/2006/relationships/themeOverride" Target="../theme/themeOverride6.xml"/></Relationships>
</file>

<file path=ppt/charts/_rels/chart119.xml.rels><?xml version="1.0" encoding="UTF-8" standalone="yes"?>
<Relationships xmlns="http://schemas.openxmlformats.org/package/2006/relationships"><Relationship Id="rId2" Type="http://schemas.openxmlformats.org/officeDocument/2006/relationships/package" Target="../embeddings/Microsoft_Excel_Worksheet118.xlsx"/><Relationship Id="rId1" Type="http://schemas.openxmlformats.org/officeDocument/2006/relationships/themeOverride" Target="../theme/themeOverride7.xml"/></Relationships>
</file>

<file path=ppt/charts/_rels/chart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 Id="rId5" Type="http://schemas.openxmlformats.org/officeDocument/2006/relationships/package" Target="../embeddings/Microsoft_Excel_Worksheet11.xlsx"/><Relationship Id="rId4" Type="http://schemas.openxmlformats.org/officeDocument/2006/relationships/image" Target="../media/image33.png"/></Relationships>
</file>

<file path=ppt/charts/_rels/chart120.xml.rels><?xml version="1.0" encoding="UTF-8" standalone="yes"?>
<Relationships xmlns="http://schemas.openxmlformats.org/package/2006/relationships"><Relationship Id="rId2" Type="http://schemas.openxmlformats.org/officeDocument/2006/relationships/package" Target="../embeddings/Microsoft_Excel_Worksheet119.xlsx"/><Relationship Id="rId1" Type="http://schemas.openxmlformats.org/officeDocument/2006/relationships/themeOverride" Target="../theme/themeOverride8.xml"/></Relationships>
</file>

<file path=ppt/charts/_rels/chart1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 Id="rId4" Type="http://schemas.openxmlformats.org/officeDocument/2006/relationships/package" Target="../embeddings/Microsoft_Excel_Worksheet120.xlsx"/></Relationships>
</file>

<file path=ppt/charts/_rels/chart1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9.png"/><Relationship Id="rId4" Type="http://schemas.openxmlformats.org/officeDocument/2006/relationships/package" Target="../embeddings/Microsoft_Excel_Worksheet121.xlsx"/></Relationships>
</file>

<file path=ppt/charts/_rels/chart1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9.png"/><Relationship Id="rId4" Type="http://schemas.openxmlformats.org/officeDocument/2006/relationships/package" Target="../embeddings/Microsoft_Excel_Worksheet122.xlsx"/></Relationships>
</file>

<file path=ppt/charts/_rels/chart1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 Id="rId4" Type="http://schemas.openxmlformats.org/officeDocument/2006/relationships/package" Target="../embeddings/Microsoft_Excel_Worksheet123.xlsx"/></Relationships>
</file>

<file path=ppt/charts/_rels/chart1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 Id="rId4" Type="http://schemas.openxmlformats.org/officeDocument/2006/relationships/package" Target="../embeddings/Microsoft_Excel_Worksheet124.xlsx"/></Relationships>
</file>

<file path=ppt/charts/_rels/chart1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9.png"/><Relationship Id="rId4" Type="http://schemas.openxmlformats.org/officeDocument/2006/relationships/package" Target="../embeddings/Microsoft_Excel_Worksheet125.xlsx"/></Relationships>
</file>

<file path=ppt/charts/_rels/chart1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 Id="rId4"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9.png"/><Relationship Id="rId4"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 Id="rId4"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 Id="rId5" Type="http://schemas.openxmlformats.org/officeDocument/2006/relationships/package" Target="../embeddings/Microsoft_Excel_Worksheet12.xlsx"/><Relationship Id="rId4" Type="http://schemas.openxmlformats.org/officeDocument/2006/relationships/image" Target="../media/image33.png"/></Relationships>
</file>

<file path=ppt/charts/_rels/chart13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2.xml"/><Relationship Id="rId1" Type="http://schemas.microsoft.com/office/2011/relationships/chartStyle" Target="style2.xml"/></Relationships>
</file>

<file path=ppt/charts/_rels/chart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 Id="rId5" Type="http://schemas.openxmlformats.org/officeDocument/2006/relationships/package" Target="../embeddings/Microsoft_Excel_Worksheet13.xlsx"/><Relationship Id="rId4" Type="http://schemas.openxmlformats.org/officeDocument/2006/relationships/image" Target="../media/image33.png"/></Relationships>
</file>

<file path=ppt/charts/_rels/chart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 Id="rId5" Type="http://schemas.openxmlformats.org/officeDocument/2006/relationships/package" Target="../embeddings/Microsoft_Excel_Worksheet14.xlsx"/><Relationship Id="rId4" Type="http://schemas.openxmlformats.org/officeDocument/2006/relationships/image" Target="../media/image33.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36.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36.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36.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36.png"/></Relationships>
</file>

<file path=ppt/charts/_rels/chart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 Id="rId5" Type="http://schemas.openxmlformats.org/officeDocument/2006/relationships/package" Target="../embeddings/Microsoft_Excel_Worksheet1.xlsx"/><Relationship Id="rId4" Type="http://schemas.openxmlformats.org/officeDocument/2006/relationships/image" Target="../media/image33.png"/></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3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3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36.png"/></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openxmlformats.org/officeDocument/2006/relationships/image" Target="../media/image33.png"/><Relationship Id="rId1" Type="http://schemas.openxmlformats.org/officeDocument/2006/relationships/image" Target="../media/image32.png"/></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openxmlformats.org/officeDocument/2006/relationships/image" Target="../media/image33.png"/><Relationship Id="rId1" Type="http://schemas.openxmlformats.org/officeDocument/2006/relationships/image" Target="../media/image32.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32.png"/></Relationships>
</file>

<file path=ppt/charts/_rels/chart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6.png"/><Relationship Id="rId4"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openxmlformats.org/officeDocument/2006/relationships/image" Target="../media/image40.png"/><Relationship Id="rId1" Type="http://schemas.openxmlformats.org/officeDocument/2006/relationships/image" Target="../media/image36.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openxmlformats.org/officeDocument/2006/relationships/image" Target="../media/image40.png"/><Relationship Id="rId1" Type="http://schemas.openxmlformats.org/officeDocument/2006/relationships/image" Target="../media/image36.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openxmlformats.org/officeDocument/2006/relationships/image" Target="../media/image40.png"/><Relationship Id="rId1" Type="http://schemas.openxmlformats.org/officeDocument/2006/relationships/image" Target="../media/image36.png"/></Relationships>
</file>

<file path=ppt/charts/_rels/chart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 Id="rId5" Type="http://schemas.openxmlformats.org/officeDocument/2006/relationships/package" Target="../embeddings/Microsoft_Excel_Worksheet2.xlsx"/><Relationship Id="rId4" Type="http://schemas.openxmlformats.org/officeDocument/2006/relationships/image" Target="../media/image33.png"/></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openxmlformats.org/officeDocument/2006/relationships/image" Target="../media/image38.png"/><Relationship Id="rId1" Type="http://schemas.openxmlformats.org/officeDocument/2006/relationships/image" Target="../media/image36.png"/></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openxmlformats.org/officeDocument/2006/relationships/image" Target="../media/image38.png"/><Relationship Id="rId1" Type="http://schemas.openxmlformats.org/officeDocument/2006/relationships/image" Target="../media/image36.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openxmlformats.org/officeDocument/2006/relationships/image" Target="../media/image40.png"/><Relationship Id="rId1" Type="http://schemas.openxmlformats.org/officeDocument/2006/relationships/image" Target="../media/image36.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openxmlformats.org/officeDocument/2006/relationships/image" Target="../media/image38.png"/><Relationship Id="rId1" Type="http://schemas.openxmlformats.org/officeDocument/2006/relationships/image" Target="../media/image36.png"/></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openxmlformats.org/officeDocument/2006/relationships/image" Target="../media/image40.png"/><Relationship Id="rId1" Type="http://schemas.openxmlformats.org/officeDocument/2006/relationships/image" Target="../media/image3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openxmlformats.org/officeDocument/2006/relationships/image" Target="../media/image38.png"/><Relationship Id="rId1" Type="http://schemas.openxmlformats.org/officeDocument/2006/relationships/image" Target="../media/image36.png"/></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openxmlformats.org/officeDocument/2006/relationships/image" Target="../media/image38.png"/><Relationship Id="rId1" Type="http://schemas.openxmlformats.org/officeDocument/2006/relationships/image" Target="../media/image36.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36.png"/></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openxmlformats.org/officeDocument/2006/relationships/image" Target="../media/image38.png"/><Relationship Id="rId1" Type="http://schemas.openxmlformats.org/officeDocument/2006/relationships/image" Target="../media/image36.png"/></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openxmlformats.org/officeDocument/2006/relationships/image" Target="../media/image38.png"/><Relationship Id="rId1" Type="http://schemas.openxmlformats.org/officeDocument/2006/relationships/image" Target="../media/image36.png"/></Relationships>
</file>

<file path=ppt/charts/_rels/chart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 Id="rId5" Type="http://schemas.openxmlformats.org/officeDocument/2006/relationships/package" Target="../embeddings/Microsoft_Excel_Worksheet3.xlsx"/><Relationship Id="rId4" Type="http://schemas.openxmlformats.org/officeDocument/2006/relationships/image" Target="../media/image33.png"/></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openxmlformats.org/officeDocument/2006/relationships/image" Target="../media/image38.png"/><Relationship Id="rId1" Type="http://schemas.openxmlformats.org/officeDocument/2006/relationships/image" Target="../media/image3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openxmlformats.org/officeDocument/2006/relationships/image" Target="../media/image38.png"/><Relationship Id="rId1" Type="http://schemas.openxmlformats.org/officeDocument/2006/relationships/image" Target="../media/image36.png"/></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openxmlformats.org/officeDocument/2006/relationships/image" Target="../media/image38.png"/><Relationship Id="rId1" Type="http://schemas.openxmlformats.org/officeDocument/2006/relationships/image" Target="../media/image36.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32.png"/></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openxmlformats.org/officeDocument/2006/relationships/image" Target="../media/image40.png"/><Relationship Id="rId1" Type="http://schemas.openxmlformats.org/officeDocument/2006/relationships/image" Target="../media/image36.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openxmlformats.org/officeDocument/2006/relationships/image" Target="../media/image38.png"/><Relationship Id="rId1" Type="http://schemas.openxmlformats.org/officeDocument/2006/relationships/image" Target="../media/image36.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openxmlformats.org/officeDocument/2006/relationships/image" Target="../media/image40.png"/><Relationship Id="rId1" Type="http://schemas.openxmlformats.org/officeDocument/2006/relationships/image" Target="../media/image36.png"/></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openxmlformats.org/officeDocument/2006/relationships/image" Target="../media/image38.png"/><Relationship Id="rId1" Type="http://schemas.openxmlformats.org/officeDocument/2006/relationships/image" Target="../media/image3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openxmlformats.org/officeDocument/2006/relationships/image" Target="../media/image40.png"/><Relationship Id="rId1" Type="http://schemas.openxmlformats.org/officeDocument/2006/relationships/image" Target="../media/image36.png"/></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openxmlformats.org/officeDocument/2006/relationships/image" Target="../media/image38.png"/><Relationship Id="rId1" Type="http://schemas.openxmlformats.org/officeDocument/2006/relationships/image" Target="../media/image36.png"/></Relationships>
</file>

<file path=ppt/charts/_rels/chart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 Id="rId5" Type="http://schemas.openxmlformats.org/officeDocument/2006/relationships/package" Target="../embeddings/Microsoft_Excel_Worksheet4.xlsx"/><Relationship Id="rId4" Type="http://schemas.openxmlformats.org/officeDocument/2006/relationships/image" Target="../media/image33.png"/></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openxmlformats.org/officeDocument/2006/relationships/image" Target="../media/image40.png"/><Relationship Id="rId1" Type="http://schemas.openxmlformats.org/officeDocument/2006/relationships/image" Target="../media/image36.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openxmlformats.org/officeDocument/2006/relationships/image" Target="../media/image38.png"/><Relationship Id="rId1" Type="http://schemas.openxmlformats.org/officeDocument/2006/relationships/image" Target="../media/image36.png"/></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openxmlformats.org/officeDocument/2006/relationships/image" Target="../media/image40.png"/><Relationship Id="rId1" Type="http://schemas.openxmlformats.org/officeDocument/2006/relationships/image" Target="../media/image36.png"/></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openxmlformats.org/officeDocument/2006/relationships/image" Target="../media/image38.png"/><Relationship Id="rId1" Type="http://schemas.openxmlformats.org/officeDocument/2006/relationships/image" Target="../media/image36.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openxmlformats.org/officeDocument/2006/relationships/image" Target="../media/image38.png"/><Relationship Id="rId1" Type="http://schemas.openxmlformats.org/officeDocument/2006/relationships/image" Target="../media/image36.png"/></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openxmlformats.org/officeDocument/2006/relationships/image" Target="../media/image38.png"/><Relationship Id="rId1" Type="http://schemas.openxmlformats.org/officeDocument/2006/relationships/image" Target="../media/image36.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openxmlformats.org/officeDocument/2006/relationships/image" Target="../media/image38.png"/><Relationship Id="rId1" Type="http://schemas.openxmlformats.org/officeDocument/2006/relationships/image" Target="../media/image36.png"/></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openxmlformats.org/officeDocument/2006/relationships/image" Target="../media/image38.png"/><Relationship Id="rId1" Type="http://schemas.openxmlformats.org/officeDocument/2006/relationships/image" Target="../media/image3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openxmlformats.org/officeDocument/2006/relationships/image" Target="../media/image38.png"/><Relationship Id="rId1" Type="http://schemas.openxmlformats.org/officeDocument/2006/relationships/image" Target="../media/image36.png"/></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openxmlformats.org/officeDocument/2006/relationships/image" Target="../media/image38.png"/><Relationship Id="rId1" Type="http://schemas.openxmlformats.org/officeDocument/2006/relationships/image" Target="../media/image36.png"/></Relationships>
</file>

<file path=ppt/charts/_rels/chart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 Id="rId5" Type="http://schemas.openxmlformats.org/officeDocument/2006/relationships/package" Target="../embeddings/Microsoft_Excel_Worksheet5.xlsx"/><Relationship Id="rId4" Type="http://schemas.openxmlformats.org/officeDocument/2006/relationships/image" Target="../media/image33.png"/></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openxmlformats.org/officeDocument/2006/relationships/image" Target="../media/image38.png"/><Relationship Id="rId1" Type="http://schemas.openxmlformats.org/officeDocument/2006/relationships/image" Target="../media/image36.png"/></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openxmlformats.org/officeDocument/2006/relationships/image" Target="../media/image32.png"/><Relationship Id="rId1" Type="http://schemas.openxmlformats.org/officeDocument/2006/relationships/image" Target="../media/image30.png"/></Relationships>
</file>

<file path=ppt/charts/_rels/chart6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 Id="rId4"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 Id="rId4"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 Id="rId4"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 Id="rId4"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openxmlformats.org/officeDocument/2006/relationships/image" Target="../media/image33.png"/><Relationship Id="rId1" Type="http://schemas.openxmlformats.org/officeDocument/2006/relationships/image" Target="../media/image32.png"/></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openxmlformats.org/officeDocument/2006/relationships/image" Target="../media/image33.png"/><Relationship Id="rId1" Type="http://schemas.openxmlformats.org/officeDocument/2006/relationships/image" Target="../media/image32.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openxmlformats.org/officeDocument/2006/relationships/image" Target="../media/image33.png"/><Relationship Id="rId1" Type="http://schemas.openxmlformats.org/officeDocument/2006/relationships/image" Target="../media/image32.png"/><Relationship Id="rId4" Type="http://schemas.openxmlformats.org/officeDocument/2006/relationships/chartUserShapes" Target="../drawings/drawing2.xml"/></Relationships>
</file>

<file path=ppt/charts/_rels/chart6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 Id="rId4"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 Id="rId5" Type="http://schemas.openxmlformats.org/officeDocument/2006/relationships/package" Target="../embeddings/Microsoft_Excel_Worksheet6.xlsx"/><Relationship Id="rId4" Type="http://schemas.openxmlformats.org/officeDocument/2006/relationships/image" Target="../media/image33.png"/></Relationships>
</file>

<file path=ppt/charts/_rels/chart7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 Id="rId4"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 Id="rId4"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openxmlformats.org/officeDocument/2006/relationships/image" Target="../media/image33.png"/><Relationship Id="rId1" Type="http://schemas.openxmlformats.org/officeDocument/2006/relationships/image" Target="../media/image32.png"/></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openxmlformats.org/officeDocument/2006/relationships/image" Target="../media/image33.png"/><Relationship Id="rId1" Type="http://schemas.openxmlformats.org/officeDocument/2006/relationships/image" Target="../media/image32.png"/></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openxmlformats.org/officeDocument/2006/relationships/image" Target="../media/image38.png"/><Relationship Id="rId1" Type="http://schemas.openxmlformats.org/officeDocument/2006/relationships/image" Target="../media/image36.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openxmlformats.org/officeDocument/2006/relationships/image" Target="../media/image40.png"/><Relationship Id="rId1" Type="http://schemas.openxmlformats.org/officeDocument/2006/relationships/image" Target="../media/image36.png"/></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openxmlformats.org/officeDocument/2006/relationships/image" Target="../media/image38.png"/><Relationship Id="rId1" Type="http://schemas.openxmlformats.org/officeDocument/2006/relationships/image" Target="../media/image36.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openxmlformats.org/officeDocument/2006/relationships/image" Target="../media/image40.png"/><Relationship Id="rId1" Type="http://schemas.openxmlformats.org/officeDocument/2006/relationships/image" Target="../media/image36.png"/></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openxmlformats.org/officeDocument/2006/relationships/image" Target="../media/image38.png"/><Relationship Id="rId1" Type="http://schemas.openxmlformats.org/officeDocument/2006/relationships/image" Target="../media/image36.png"/></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openxmlformats.org/officeDocument/2006/relationships/image" Target="../media/image40.png"/><Relationship Id="rId1" Type="http://schemas.openxmlformats.org/officeDocument/2006/relationships/image" Target="../media/image36.png"/></Relationships>
</file>

<file path=ppt/charts/_rels/chart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 Id="rId5" Type="http://schemas.openxmlformats.org/officeDocument/2006/relationships/package" Target="../embeddings/Microsoft_Excel_Worksheet7.xlsx"/><Relationship Id="rId4" Type="http://schemas.openxmlformats.org/officeDocument/2006/relationships/image" Target="../media/image33.png"/></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36.png"/></Relationships>
</file>

<file path=ppt/charts/_rels/chart81.xml.rels><?xml version="1.0" encoding="UTF-8" standalone="yes"?>
<Relationships xmlns="http://schemas.openxmlformats.org/package/2006/relationships"><Relationship Id="rId3" Type="http://schemas.openxmlformats.org/officeDocument/2006/relationships/package" Target="../embeddings/Microsoft_Excel_Worksheet80.xlsx"/><Relationship Id="rId2" Type="http://schemas.openxmlformats.org/officeDocument/2006/relationships/image" Target="../media/image33.png"/><Relationship Id="rId1" Type="http://schemas.openxmlformats.org/officeDocument/2006/relationships/image" Target="../media/image32.png"/></Relationships>
</file>

<file path=ppt/charts/_rels/chart8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 Id="rId4"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9.png"/><Relationship Id="rId4"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9.png"/><Relationship Id="rId4"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 Id="rId4"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 Id="rId4"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 Id="rId4"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 Id="rId4" Type="http://schemas.openxmlformats.org/officeDocument/2006/relationships/package" Target="../embeddings/Microsoft_Excel_Worksheet87.xlsx"/></Relationships>
</file>

<file path=ppt/charts/_rels/chart8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 Id="rId4"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 Id="rId5" Type="http://schemas.openxmlformats.org/officeDocument/2006/relationships/package" Target="../embeddings/Microsoft_Excel_Worksheet8.xlsx"/><Relationship Id="rId4" Type="http://schemas.openxmlformats.org/officeDocument/2006/relationships/image" Target="../media/image33.png"/></Relationships>
</file>

<file path=ppt/charts/_rels/chart9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 Id="rId4" Type="http://schemas.openxmlformats.org/officeDocument/2006/relationships/package" Target="../embeddings/Microsoft_Excel_Worksheet89.xlsx"/></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openxmlformats.org/officeDocument/2006/relationships/image" Target="../media/image33.png"/><Relationship Id="rId1" Type="http://schemas.openxmlformats.org/officeDocument/2006/relationships/image" Target="../media/image32.png"/></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openxmlformats.org/officeDocument/2006/relationships/image" Target="../media/image33.png"/><Relationship Id="rId1" Type="http://schemas.openxmlformats.org/officeDocument/2006/relationships/image" Target="../media/image32.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openxmlformats.org/officeDocument/2006/relationships/image" Target="../media/image40.png"/><Relationship Id="rId1" Type="http://schemas.openxmlformats.org/officeDocument/2006/relationships/image" Target="../media/image36.png"/></Relationships>
</file>

<file path=ppt/charts/_rels/chart9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6.png"/><Relationship Id="rId4"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openxmlformats.org/officeDocument/2006/relationships/image" Target="../media/image40.png"/><Relationship Id="rId1" Type="http://schemas.openxmlformats.org/officeDocument/2006/relationships/image" Target="../media/image36.png"/></Relationships>
</file>

<file path=ppt/charts/_rels/chart9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6.png"/><Relationship Id="rId4" Type="http://schemas.openxmlformats.org/officeDocument/2006/relationships/package" Target="../embeddings/Microsoft_Excel_Worksheet95.xlsx"/></Relationships>
</file>

<file path=ppt/charts/_rels/chart9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6.png"/><Relationship Id="rId4"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 Id="rId4" Type="http://schemas.openxmlformats.org/officeDocument/2006/relationships/package" Target="../embeddings/Microsoft_Excel_Worksheet97.xlsx"/></Relationships>
</file>

<file path=ppt/charts/_rels/chart9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 Id="rId4" Type="http://schemas.openxmlformats.org/officeDocument/2006/relationships/package" Target="../embeddings/Microsoft_Excel_Worksheet9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Hoja1!$B$1</c:f>
              <c:strCache>
                <c:ptCount val="1"/>
                <c:pt idx="0">
                  <c:v>Serie 1</c:v>
                </c:pt>
              </c:strCache>
            </c:strRef>
          </c:tx>
          <c:spPr>
            <a:ln>
              <a:solidFill>
                <a:srgbClr val="006600"/>
              </a:solidFill>
            </a:ln>
          </c:spPr>
          <c:marker>
            <c:symbol val="circle"/>
            <c:size val="10"/>
            <c:spPr>
              <a:solidFill>
                <a:schemeClr val="bg1"/>
              </a:solidFill>
              <a:ln>
                <a:solidFill>
                  <a:srgbClr val="006600"/>
                </a:solidFill>
              </a:ln>
            </c:spPr>
          </c:marker>
          <c:dLbls>
            <c:numFmt formatCode="General\%" sourceLinked="0"/>
            <c:spPr>
              <a:solidFill>
                <a:srgbClr val="FFFFFF">
                  <a:alpha val="60000"/>
                </a:srgbClr>
              </a:solidFill>
            </c:spPr>
            <c:txPr>
              <a:bodyPr/>
              <a:lstStyle/>
              <a:p>
                <a:pPr>
                  <a:defRPr sz="1200" b="0">
                    <a:solidFill>
                      <a:srgbClr val="006600"/>
                    </a:solidFill>
                    <a:latin typeface="Century Gothic" panose="020B0502020202020204" pitchFamily="34" charset="0"/>
                    <a:cs typeface="Calibri" panose="020F0502020204030204" pitchFamily="34" charset="0"/>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Variable 1</c:v>
                </c:pt>
                <c:pt idx="1">
                  <c:v>Variable 2</c:v>
                </c:pt>
                <c:pt idx="2">
                  <c:v>Variable 3</c:v>
                </c:pt>
                <c:pt idx="3">
                  <c:v>Variable 4</c:v>
                </c:pt>
              </c:strCache>
            </c:strRef>
          </c:cat>
          <c:val>
            <c:numRef>
              <c:f>Hoja1!$B$2:$B$5</c:f>
              <c:numCache>
                <c:formatCode>General</c:formatCode>
                <c:ptCount val="4"/>
                <c:pt idx="0">
                  <c:v>79</c:v>
                </c:pt>
                <c:pt idx="1">
                  <c:v>76</c:v>
                </c:pt>
                <c:pt idx="2">
                  <c:v>75</c:v>
                </c:pt>
                <c:pt idx="3">
                  <c:v>77</c:v>
                </c:pt>
              </c:numCache>
            </c:numRef>
          </c:val>
          <c:smooth val="0"/>
          <c:extLst>
            <c:ext xmlns:c16="http://schemas.microsoft.com/office/drawing/2014/chart" uri="{C3380CC4-5D6E-409C-BE32-E72D297353CC}">
              <c16:uniqueId val="{00000001-2E1D-441E-8E9C-0A8074F2FA5C}"/>
            </c:ext>
          </c:extLst>
        </c:ser>
        <c:ser>
          <c:idx val="1"/>
          <c:order val="1"/>
          <c:tx>
            <c:strRef>
              <c:f>Hoja1!$C$1</c:f>
              <c:strCache>
                <c:ptCount val="1"/>
                <c:pt idx="0">
                  <c:v>Serie 2</c:v>
                </c:pt>
              </c:strCache>
            </c:strRef>
          </c:tx>
          <c:spPr>
            <a:ln>
              <a:solidFill>
                <a:schemeClr val="bg1">
                  <a:lumMod val="65000"/>
                </a:schemeClr>
              </a:solidFill>
            </a:ln>
          </c:spPr>
          <c:marker>
            <c:symbol val="circle"/>
            <c:size val="10"/>
            <c:spPr>
              <a:solidFill>
                <a:schemeClr val="bg1"/>
              </a:solidFill>
              <a:ln>
                <a:solidFill>
                  <a:schemeClr val="bg1">
                    <a:lumMod val="65000"/>
                  </a:schemeClr>
                </a:solidFill>
              </a:ln>
            </c:spPr>
          </c:marker>
          <c:dLbls>
            <c:dLbl>
              <c:idx val="3"/>
              <c:layout>
                <c:manualLayout>
                  <c:x val="-4.2271994004231773E-3"/>
                  <c:y val="3.49001569474972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350-4BF0-9B5B-DA7ECEA8AA75}"/>
                </c:ext>
              </c:extLst>
            </c:dLbl>
            <c:dLbl>
              <c:idx val="7"/>
              <c:layout>
                <c:manualLayout>
                  <c:x val="-4.001495651768798E-2"/>
                  <c:y val="-5.28816766042432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E1D-441E-8E9C-0A8074F2FA5C}"/>
                </c:ext>
              </c:extLst>
            </c:dLbl>
            <c:numFmt formatCode="General\%" sourceLinked="0"/>
            <c:spPr>
              <a:solidFill>
                <a:srgbClr val="FFFFFF">
                  <a:alpha val="60000"/>
                </a:srgbClr>
              </a:solidFill>
            </c:spPr>
            <c:txPr>
              <a:bodyPr/>
              <a:lstStyle/>
              <a:p>
                <a:pPr>
                  <a:defRPr sz="1200" b="0">
                    <a:solidFill>
                      <a:schemeClr val="tx1"/>
                    </a:solidFill>
                    <a:latin typeface="Century Gothic" panose="020B0502020202020204" pitchFamily="34" charset="0"/>
                    <a:cs typeface="Calibri" panose="020F0502020204030204" pitchFamily="34" charset="0"/>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Variable 1</c:v>
                </c:pt>
                <c:pt idx="1">
                  <c:v>Variable 2</c:v>
                </c:pt>
                <c:pt idx="2">
                  <c:v>Variable 3</c:v>
                </c:pt>
                <c:pt idx="3">
                  <c:v>Variable 4</c:v>
                </c:pt>
              </c:strCache>
            </c:strRef>
          </c:cat>
          <c:val>
            <c:numRef>
              <c:f>Hoja1!$C$2:$C$5</c:f>
              <c:numCache>
                <c:formatCode>General</c:formatCode>
                <c:ptCount val="4"/>
                <c:pt idx="0">
                  <c:v>40</c:v>
                </c:pt>
                <c:pt idx="1">
                  <c:v>45</c:v>
                </c:pt>
                <c:pt idx="2">
                  <c:v>50</c:v>
                </c:pt>
                <c:pt idx="3">
                  <c:v>48</c:v>
                </c:pt>
              </c:numCache>
            </c:numRef>
          </c:val>
          <c:smooth val="0"/>
          <c:extLst>
            <c:ext xmlns:c16="http://schemas.microsoft.com/office/drawing/2014/chart" uri="{C3380CC4-5D6E-409C-BE32-E72D297353CC}">
              <c16:uniqueId val="{00000003-2E1D-441E-8E9C-0A8074F2FA5C}"/>
            </c:ext>
          </c:extLst>
        </c:ser>
        <c:ser>
          <c:idx val="2"/>
          <c:order val="2"/>
          <c:tx>
            <c:strRef>
              <c:f>Hoja1!$D$1</c:f>
              <c:strCache>
                <c:ptCount val="1"/>
                <c:pt idx="0">
                  <c:v>Serie 3</c:v>
                </c:pt>
              </c:strCache>
            </c:strRef>
          </c:tx>
          <c:spPr>
            <a:ln>
              <a:solidFill>
                <a:srgbClr val="C00000"/>
              </a:solidFill>
            </a:ln>
          </c:spPr>
          <c:marker>
            <c:symbol val="circle"/>
            <c:size val="10"/>
            <c:spPr>
              <a:ln>
                <a:solidFill>
                  <a:srgbClr val="C00000"/>
                </a:solidFill>
              </a:ln>
            </c:spPr>
          </c:marker>
          <c:dLbls>
            <c:dLbl>
              <c:idx val="3"/>
              <c:layout>
                <c:manualLayout>
                  <c:x val="-4.1207196749854902E-2"/>
                  <c:y val="6.33575124306684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350-4BF0-9B5B-DA7ECEA8AA75}"/>
                </c:ext>
              </c:extLst>
            </c:dLbl>
            <c:numFmt formatCode="General\%" sourceLinked="0"/>
            <c:spPr>
              <a:solidFill>
                <a:srgbClr val="FFFFFF">
                  <a:alpha val="60000"/>
                </a:srgbClr>
              </a:solidFill>
            </c:spPr>
            <c:txPr>
              <a:bodyPr/>
              <a:lstStyle/>
              <a:p>
                <a:pPr>
                  <a:defRPr sz="1200" b="0">
                    <a:solidFill>
                      <a:srgbClr val="C00000"/>
                    </a:solidFill>
                    <a:latin typeface="Century Gothic" panose="020B0502020202020204" pitchFamily="34" charset="0"/>
                    <a:cs typeface="Calibri" panose="020F0502020204030204" pitchFamily="34" charset="0"/>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Variable 1</c:v>
                </c:pt>
                <c:pt idx="1">
                  <c:v>Variable 2</c:v>
                </c:pt>
                <c:pt idx="2">
                  <c:v>Variable 3</c:v>
                </c:pt>
                <c:pt idx="3">
                  <c:v>Variable 4</c:v>
                </c:pt>
              </c:strCache>
            </c:strRef>
          </c:cat>
          <c:val>
            <c:numRef>
              <c:f>Hoja1!$D$2:$D$5</c:f>
              <c:numCache>
                <c:formatCode>General</c:formatCode>
                <c:ptCount val="4"/>
                <c:pt idx="0">
                  <c:v>20</c:v>
                </c:pt>
                <c:pt idx="1">
                  <c:v>15</c:v>
                </c:pt>
                <c:pt idx="2">
                  <c:v>25</c:v>
                </c:pt>
                <c:pt idx="3">
                  <c:v>18</c:v>
                </c:pt>
              </c:numCache>
            </c:numRef>
          </c:val>
          <c:smooth val="0"/>
          <c:extLst>
            <c:ext xmlns:c16="http://schemas.microsoft.com/office/drawing/2014/chart" uri="{C3380CC4-5D6E-409C-BE32-E72D297353CC}">
              <c16:uniqueId val="{00000004-2E1D-441E-8E9C-0A8074F2FA5C}"/>
            </c:ext>
          </c:extLst>
        </c:ser>
        <c:ser>
          <c:idx val="3"/>
          <c:order val="3"/>
          <c:tx>
            <c:strRef>
              <c:f>Hoja1!$E$1</c:f>
              <c:strCache>
                <c:ptCount val="1"/>
                <c:pt idx="0">
                  <c:v>Serie 4</c:v>
                </c:pt>
              </c:strCache>
            </c:strRef>
          </c:tx>
          <c:spPr>
            <a:ln>
              <a:noFill/>
            </a:ln>
          </c:spPr>
          <c:marker>
            <c:spPr>
              <a:ln>
                <a:noFill/>
              </a:ln>
            </c:spPr>
          </c:marker>
          <c:dLbls>
            <c:dLbl>
              <c:idx val="0"/>
              <c:layout>
                <c:manualLayout>
                  <c:x val="-8.6041863745557626E-2"/>
                  <c:y val="-2.97381557020053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F53-4BFF-9F84-08A43E85562D}"/>
                </c:ext>
              </c:extLst>
            </c:dLbl>
            <c:dLbl>
              <c:idx val="1"/>
              <c:layout>
                <c:manualLayout>
                  <c:x val="-2.0265117759873746E-2"/>
                  <c:y val="-1.4955214672748024E-2"/>
                </c:manualLayout>
              </c:layout>
              <c:spPr>
                <a:noFill/>
                <a:ln>
                  <a:noFill/>
                </a:ln>
                <a:effectLst/>
              </c:spPr>
              <c:txPr>
                <a:bodyPr wrap="square" lIns="38100" tIns="19050" rIns="38100" bIns="19050" anchor="ctr">
                  <a:spAutoFit/>
                </a:bodyPr>
                <a:lstStyle/>
                <a:p>
                  <a:pPr>
                    <a:defRPr sz="1200">
                      <a:solidFill>
                        <a:srgbClr val="0070C0"/>
                      </a:solidFill>
                    </a:defRPr>
                  </a:pPr>
                  <a:endParaRPr lang="es-CO"/>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F53-4BFF-9F84-08A43E85562D}"/>
                </c:ext>
              </c:extLst>
            </c:dLbl>
            <c:dLbl>
              <c:idx val="2"/>
              <c:layout>
                <c:manualLayout>
                  <c:x val="-1.3832462758754112E-2"/>
                  <c:y val="-1.7615368050611655E-3"/>
                </c:manualLayout>
              </c:layout>
              <c:spPr>
                <a:noFill/>
                <a:ln>
                  <a:noFill/>
                </a:ln>
                <a:effectLst/>
              </c:spPr>
              <c:txPr>
                <a:bodyPr wrap="square" lIns="38100" tIns="19050" rIns="38100" bIns="19050" anchor="ctr">
                  <a:spAutoFit/>
                </a:bodyPr>
                <a:lstStyle/>
                <a:p>
                  <a:pPr>
                    <a:defRPr sz="1200">
                      <a:solidFill>
                        <a:srgbClr val="0070C0"/>
                      </a:solidFill>
                    </a:defRPr>
                  </a:pPr>
                  <a:endParaRPr lang="es-CO"/>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F53-4BFF-9F84-08A43E85562D}"/>
                </c:ext>
              </c:extLst>
            </c:dLbl>
            <c:dLbl>
              <c:idx val="3"/>
              <c:layout>
                <c:manualLayout>
                  <c:x val="1.6444186496420972E-3"/>
                  <c:y val="-6.0893300922090748E-2"/>
                </c:manualLayout>
              </c:layout>
              <c:spPr>
                <a:noFill/>
                <a:ln>
                  <a:noFill/>
                </a:ln>
                <a:effectLst/>
              </c:spPr>
              <c:txPr>
                <a:bodyPr wrap="square" lIns="38100" tIns="19050" rIns="38100" bIns="19050" anchor="ctr">
                  <a:spAutoFit/>
                </a:bodyPr>
                <a:lstStyle/>
                <a:p>
                  <a:pPr>
                    <a:defRPr sz="1200">
                      <a:solidFill>
                        <a:srgbClr val="0070C0"/>
                      </a:solidFill>
                    </a:defRPr>
                  </a:pPr>
                  <a:endParaRPr lang="es-CO"/>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F53-4BFF-9F84-08A43E85562D}"/>
                </c:ext>
              </c:extLst>
            </c:dLbl>
            <c:spPr>
              <a:noFill/>
              <a:ln>
                <a:noFill/>
              </a:ln>
              <a:effectLst/>
            </c:spPr>
            <c:txPr>
              <a:bodyPr wrap="square" lIns="38100" tIns="19050" rIns="38100" bIns="19050" anchor="ctr">
                <a:spAutoFit/>
              </a:bodyPr>
              <a:lstStyle/>
              <a:p>
                <a:pPr>
                  <a:defRPr>
                    <a:solidFill>
                      <a:srgbClr val="0070C0"/>
                    </a:solidFill>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Hoja1!$A$2:$A$5</c:f>
              <c:strCache>
                <c:ptCount val="4"/>
                <c:pt idx="0">
                  <c:v>Variable 1</c:v>
                </c:pt>
                <c:pt idx="1">
                  <c:v>Variable 2</c:v>
                </c:pt>
                <c:pt idx="2">
                  <c:v>Variable 3</c:v>
                </c:pt>
                <c:pt idx="3">
                  <c:v>Variable 4</c:v>
                </c:pt>
              </c:strCache>
            </c:strRef>
          </c:cat>
          <c:val>
            <c:numRef>
              <c:f>Hoja1!$E$2:$E$5</c:f>
              <c:numCache>
                <c:formatCode>General</c:formatCode>
                <c:ptCount val="4"/>
              </c:numCache>
            </c:numRef>
          </c:val>
          <c:smooth val="0"/>
          <c:extLst>
            <c:ext xmlns:c16="http://schemas.microsoft.com/office/drawing/2014/chart" uri="{C3380CC4-5D6E-409C-BE32-E72D297353CC}">
              <c16:uniqueId val="{00000000-A350-4BF0-9B5B-DA7ECEA8AA75}"/>
            </c:ext>
          </c:extLst>
        </c:ser>
        <c:ser>
          <c:idx val="4"/>
          <c:order val="4"/>
          <c:tx>
            <c:strRef>
              <c:f>Hoja1!$F$1</c:f>
              <c:strCache>
                <c:ptCount val="1"/>
                <c:pt idx="0">
                  <c:v>Serie 5</c:v>
                </c:pt>
              </c:strCache>
            </c:strRef>
          </c:tx>
          <c:spPr>
            <a:ln>
              <a:solidFill>
                <a:srgbClr val="214390"/>
              </a:solidFill>
            </a:ln>
          </c:spPr>
          <c:marker>
            <c:symbol val="circle"/>
            <c:size val="10"/>
            <c:spPr>
              <a:ln>
                <a:solidFill>
                  <a:srgbClr val="214390"/>
                </a:solidFill>
              </a:ln>
            </c:spPr>
          </c:marker>
          <c:dLbls>
            <c:dLbl>
              <c:idx val="1"/>
              <c:layout>
                <c:manualLayout>
                  <c:x val="-6.0256291195184282E-2"/>
                  <c:y val="-4.60414349541605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7FC-4E55-85FD-827186C6E782}"/>
                </c:ext>
              </c:extLst>
            </c:dLbl>
            <c:numFmt formatCode="General\%" sourceLinked="0"/>
            <c:spPr>
              <a:noFill/>
              <a:ln>
                <a:noFill/>
              </a:ln>
              <a:effectLst/>
            </c:spPr>
            <c:txPr>
              <a:bodyPr wrap="square" lIns="38100" tIns="19050" rIns="38100" bIns="19050" anchor="ctr">
                <a:spAutoFit/>
              </a:bodyPr>
              <a:lstStyle/>
              <a:p>
                <a:pPr>
                  <a:defRPr sz="1200" b="0">
                    <a:solidFill>
                      <a:srgbClr val="214390"/>
                    </a:solidFill>
                    <a:latin typeface="Century Gothic" panose="020B0502020202020204" pitchFamily="34" charset="0"/>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Hoja1!$A$2:$A$5</c:f>
              <c:strCache>
                <c:ptCount val="4"/>
                <c:pt idx="0">
                  <c:v>Variable 1</c:v>
                </c:pt>
                <c:pt idx="1">
                  <c:v>Variable 2</c:v>
                </c:pt>
                <c:pt idx="2">
                  <c:v>Variable 3</c:v>
                </c:pt>
                <c:pt idx="3">
                  <c:v>Variable 4</c:v>
                </c:pt>
              </c:strCache>
            </c:strRef>
          </c:cat>
          <c:val>
            <c:numRef>
              <c:f>Hoja1!$F$2:$F$5</c:f>
              <c:numCache>
                <c:formatCode>General</c:formatCode>
                <c:ptCount val="4"/>
                <c:pt idx="0">
                  <c:v>50</c:v>
                </c:pt>
                <c:pt idx="1">
                  <c:v>65</c:v>
                </c:pt>
                <c:pt idx="2">
                  <c:v>60</c:v>
                </c:pt>
                <c:pt idx="3">
                  <c:v>58</c:v>
                </c:pt>
              </c:numCache>
            </c:numRef>
          </c:val>
          <c:smooth val="0"/>
          <c:extLst>
            <c:ext xmlns:c16="http://schemas.microsoft.com/office/drawing/2014/chart" uri="{C3380CC4-5D6E-409C-BE32-E72D297353CC}">
              <c16:uniqueId val="{00000001-A350-4BF0-9B5B-DA7ECEA8AA75}"/>
            </c:ext>
          </c:extLst>
        </c:ser>
        <c:dLbls>
          <c:dLblPos val="t"/>
          <c:showLegendKey val="0"/>
          <c:showVal val="1"/>
          <c:showCatName val="0"/>
          <c:showSerName val="0"/>
          <c:showPercent val="0"/>
          <c:showBubbleSize val="0"/>
        </c:dLbls>
        <c:marker val="1"/>
        <c:smooth val="0"/>
        <c:axId val="1075476384"/>
        <c:axId val="1075486720"/>
      </c:lineChart>
      <c:catAx>
        <c:axId val="1075476384"/>
        <c:scaling>
          <c:orientation val="minMax"/>
        </c:scaling>
        <c:delete val="0"/>
        <c:axPos val="b"/>
        <c:numFmt formatCode="General" sourceLinked="0"/>
        <c:majorTickMark val="out"/>
        <c:minorTickMark val="none"/>
        <c:tickLblPos val="nextTo"/>
        <c:txPr>
          <a:bodyPr/>
          <a:lstStyle/>
          <a:p>
            <a:pPr>
              <a:defRPr sz="700">
                <a:latin typeface="+mj-lt"/>
                <a:cs typeface="Calibri" panose="020F0502020204030204" pitchFamily="34" charset="0"/>
              </a:defRPr>
            </a:pPr>
            <a:endParaRPr lang="es-CO"/>
          </a:p>
        </c:txPr>
        <c:crossAx val="1075486720"/>
        <c:crosses val="autoZero"/>
        <c:auto val="1"/>
        <c:lblAlgn val="ctr"/>
        <c:lblOffset val="100"/>
        <c:noMultiLvlLbl val="0"/>
      </c:catAx>
      <c:valAx>
        <c:axId val="1075486720"/>
        <c:scaling>
          <c:orientation val="minMax"/>
          <c:max val="100"/>
          <c:min val="0"/>
        </c:scaling>
        <c:delete val="0"/>
        <c:axPos val="l"/>
        <c:majorGridlines>
          <c:spPr>
            <a:ln>
              <a:solidFill>
                <a:schemeClr val="bg1">
                  <a:lumMod val="95000"/>
                </a:schemeClr>
              </a:solidFill>
            </a:ln>
          </c:spPr>
        </c:majorGridlines>
        <c:numFmt formatCode="General" sourceLinked="1"/>
        <c:majorTickMark val="out"/>
        <c:minorTickMark val="none"/>
        <c:tickLblPos val="nextTo"/>
        <c:txPr>
          <a:bodyPr/>
          <a:lstStyle/>
          <a:p>
            <a:pPr>
              <a:defRPr sz="400">
                <a:solidFill>
                  <a:schemeClr val="bg1">
                    <a:lumMod val="50000"/>
                  </a:schemeClr>
                </a:solidFill>
              </a:defRPr>
            </a:pPr>
            <a:endParaRPr lang="es-CO"/>
          </a:p>
        </c:txPr>
        <c:crossAx val="1075476384"/>
        <c:crosses val="autoZero"/>
        <c:crossBetween val="between"/>
        <c:majorUnit val="50"/>
        <c:minorUnit val="2"/>
      </c:valAx>
    </c:plotArea>
    <c:plotVisOnly val="1"/>
    <c:dispBlanksAs val="gap"/>
    <c:showDLblsOverMax val="0"/>
  </c:chart>
  <c:txPr>
    <a:bodyPr/>
    <a:lstStyle/>
    <a:p>
      <a:pPr>
        <a:defRPr sz="1800"/>
      </a:pPr>
      <a:endParaRPr lang="es-CO"/>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711191335740074E-2"/>
          <c:y val="6.8709761507778411E-2"/>
          <c:w val="0.68231046931407946"/>
          <c:h val="0.86258047698444318"/>
        </c:manualLayout>
      </c:layout>
      <c:barChart>
        <c:barDir val="col"/>
        <c:grouping val="stacked"/>
        <c:varyColors val="0"/>
        <c:ser>
          <c:idx val="0"/>
          <c:order val="0"/>
          <c:tx>
            <c:strRef>
              <c:f>Hoja1!$B$1</c:f>
              <c:strCache>
                <c:ptCount val="1"/>
                <c:pt idx="0">
                  <c:v>T3B</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Pt>
            <c:idx val="0"/>
            <c:invertIfNegative val="0"/>
            <c:bubble3D val="0"/>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extLst>
              <c:ext xmlns:c16="http://schemas.microsoft.com/office/drawing/2014/chart" uri="{C3380CC4-5D6E-409C-BE32-E72D297353CC}">
                <c16:uniqueId val="{00000001-0B8A-4D08-9330-579DFD4840D6}"/>
              </c:ext>
            </c:extLst>
          </c:dPt>
          <c:dLbls>
            <c:numFmt formatCode="General\%" sourceLinked="0"/>
            <c:spPr>
              <a:noFill/>
              <a:ln>
                <a:noFill/>
              </a:ln>
              <a:effectLst/>
            </c:spPr>
            <c:txPr>
              <a:bodyPr/>
              <a:lstStyle/>
              <a:p>
                <a:pPr>
                  <a:defRPr sz="1600" b="1">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1"/>
                <c:pt idx="0">
                  <c:v>Categoría 1</c:v>
                </c:pt>
              </c:strCache>
            </c:strRef>
          </c:cat>
          <c:val>
            <c:numRef>
              <c:f>Hoja1!$B$2:$B$3</c:f>
              <c:numCache>
                <c:formatCode>General\%</c:formatCode>
                <c:ptCount val="2"/>
                <c:pt idx="1">
                  <c:v>77</c:v>
                </c:pt>
              </c:numCache>
            </c:numRef>
          </c:val>
          <c:extLst>
            <c:ext xmlns:c16="http://schemas.microsoft.com/office/drawing/2014/chart" uri="{C3380CC4-5D6E-409C-BE32-E72D297353CC}">
              <c16:uniqueId val="{00000002-0B8A-4D08-9330-579DFD4840D6}"/>
            </c:ext>
          </c:extLst>
        </c:ser>
        <c:ser>
          <c:idx val="1"/>
          <c:order val="1"/>
          <c:tx>
            <c:strRef>
              <c:f>Hoja1!$C$1</c:f>
              <c:strCache>
                <c:ptCount val="1"/>
                <c:pt idx="0">
                  <c:v>T2B</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dPt>
            <c:idx val="0"/>
            <c:invertIfNegative val="0"/>
            <c:bubble3D val="0"/>
            <c:extLst>
              <c:ext xmlns:c16="http://schemas.microsoft.com/office/drawing/2014/chart" uri="{C3380CC4-5D6E-409C-BE32-E72D297353CC}">
                <c16:uniqueId val="{00000003-0B8A-4D08-9330-579DFD4840D6}"/>
              </c:ext>
            </c:extLst>
          </c:dPt>
          <c:dPt>
            <c:idx val="1"/>
            <c:invertIfNegative val="0"/>
            <c:bubble3D val="0"/>
            <c:extLst>
              <c:ext xmlns:c16="http://schemas.microsoft.com/office/drawing/2014/chart" uri="{C3380CC4-5D6E-409C-BE32-E72D297353CC}">
                <c16:uniqueId val="{00000004-0B8A-4D08-9330-579DFD4840D6}"/>
              </c:ext>
            </c:extLst>
          </c:dPt>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B8A-4D08-9330-579DFD4840D6}"/>
                </c:ext>
              </c:extLst>
            </c:dLbl>
            <c:numFmt formatCode="General\%" sourceLinked="0"/>
            <c:spPr>
              <a:noFill/>
              <a:ln>
                <a:noFill/>
              </a:ln>
              <a:effectLst/>
            </c:spPr>
            <c:txPr>
              <a:bodyPr/>
              <a:lstStyle/>
              <a:p>
                <a:pPr>
                  <a:defRPr sz="1600" b="1">
                    <a:latin typeface="Calibri" panose="020F0502020204030204" pitchFamily="34" charset="0"/>
                    <a:cs typeface="Calibri" panose="020F0502020204030204" pitchFamily="34" charset="0"/>
                  </a:defRPr>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Hoja1!$A$2:$A$3</c:f>
              <c:strCache>
                <c:ptCount val="1"/>
                <c:pt idx="0">
                  <c:v>Categoría 1</c:v>
                </c:pt>
              </c:strCache>
            </c:strRef>
          </c:cat>
          <c:val>
            <c:numRef>
              <c:f>Hoja1!$C$2:$C$3</c:f>
              <c:numCache>
                <c:formatCode>General\%</c:formatCode>
                <c:ptCount val="2"/>
                <c:pt idx="1">
                  <c:v>21</c:v>
                </c:pt>
              </c:numCache>
            </c:numRef>
          </c:val>
          <c:extLst>
            <c:ext xmlns:c16="http://schemas.microsoft.com/office/drawing/2014/chart" uri="{C3380CC4-5D6E-409C-BE32-E72D297353CC}">
              <c16:uniqueId val="{00000005-0B8A-4D08-9330-579DFD4840D6}"/>
            </c:ext>
          </c:extLst>
        </c:ser>
        <c:ser>
          <c:idx val="2"/>
          <c:order val="2"/>
          <c:tx>
            <c:strRef>
              <c:f>Hoja1!$D$1</c:f>
              <c:strCache>
                <c:ptCount val="1"/>
                <c:pt idx="0">
                  <c:v>Columna1</c:v>
                </c:pt>
              </c:strCache>
            </c:strRef>
          </c:tx>
          <c: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c:spPr>
          <c:invertIfNegative val="0"/>
          <c:cat>
            <c:strRef>
              <c:f>Hoja1!$A$2:$A$3</c:f>
              <c:strCache>
                <c:ptCount val="1"/>
                <c:pt idx="0">
                  <c:v>Categoría 1</c:v>
                </c:pt>
              </c:strCache>
            </c:strRef>
          </c:cat>
          <c:val>
            <c:numRef>
              <c:f>Hoja1!$D$2:$D$3</c:f>
              <c:numCache>
                <c:formatCode>General\%</c:formatCode>
                <c:ptCount val="2"/>
                <c:pt idx="1">
                  <c:v>2</c:v>
                </c:pt>
              </c:numCache>
            </c:numRef>
          </c:val>
          <c:extLst>
            <c:ext xmlns:c16="http://schemas.microsoft.com/office/drawing/2014/chart" uri="{C3380CC4-5D6E-409C-BE32-E72D297353CC}">
              <c16:uniqueId val="{00000006-0B8A-4D08-9330-579DFD4840D6}"/>
            </c:ext>
          </c:extLst>
        </c:ser>
        <c:dLbls>
          <c:showLegendKey val="0"/>
          <c:showVal val="0"/>
          <c:showCatName val="0"/>
          <c:showSerName val="0"/>
          <c:showPercent val="0"/>
          <c:showBubbleSize val="0"/>
        </c:dLbls>
        <c:gapWidth val="128"/>
        <c:overlap val="100"/>
        <c:axId val="626758656"/>
        <c:axId val="126431168"/>
      </c:barChart>
      <c:catAx>
        <c:axId val="626758656"/>
        <c:scaling>
          <c:orientation val="minMax"/>
        </c:scaling>
        <c:delete val="1"/>
        <c:axPos val="b"/>
        <c:numFmt formatCode="General" sourceLinked="0"/>
        <c:majorTickMark val="out"/>
        <c:minorTickMark val="none"/>
        <c:tickLblPos val="nextTo"/>
        <c:crossAx val="126431168"/>
        <c:crosses val="autoZero"/>
        <c:auto val="1"/>
        <c:lblAlgn val="ctr"/>
        <c:lblOffset val="100"/>
        <c:noMultiLvlLbl val="0"/>
      </c:catAx>
      <c:valAx>
        <c:axId val="126431168"/>
        <c:scaling>
          <c:orientation val="minMax"/>
          <c:max val="103"/>
          <c:min val="0"/>
        </c:scaling>
        <c:delete val="1"/>
        <c:axPos val="l"/>
        <c:numFmt formatCode="General\%" sourceLinked="1"/>
        <c:majorTickMark val="out"/>
        <c:minorTickMark val="none"/>
        <c:tickLblPos val="nextTo"/>
        <c:crossAx val="626758656"/>
        <c:crosses val="autoZero"/>
        <c:crossBetween val="between"/>
      </c:valAx>
    </c:plotArea>
    <c:plotVisOnly val="1"/>
    <c:dispBlanksAs val="gap"/>
    <c:showDLblsOverMax val="0"/>
  </c:chart>
  <c:txPr>
    <a:bodyPr/>
    <a:lstStyle/>
    <a:p>
      <a:pPr>
        <a:defRPr sz="1800"/>
      </a:pPr>
      <a:endParaRPr lang="es-CO"/>
    </a:p>
  </c:txPr>
  <c:externalData r:id="rId5">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669188417110198E-2"/>
          <c:y val="5.6847545219638203E-2"/>
          <c:w val="0.70993001553601309"/>
          <c:h val="0.92316377369311198"/>
        </c:manualLayout>
      </c:layout>
      <c:barChart>
        <c:barDir val="bar"/>
        <c:grouping val="stack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400">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Hoja1!$A$2:$A$10</c:f>
              <c:strCache>
                <c:ptCount val="6"/>
                <c:pt idx="0">
                  <c:v>¿Cómo califica la calidad de los resultados de la prueba Saber 11°? </c:v>
                </c:pt>
                <c:pt idx="2">
                  <c:v> Pertinencia de la  información</c:v>
                </c:pt>
                <c:pt idx="4">
                  <c:v> Utilidad de los resultados </c:v>
                </c:pt>
                <c:pt idx="5">
                  <c:v> Oportunidad en la publicación de la información </c:v>
                </c:pt>
              </c:strCache>
            </c:strRef>
          </c:cat>
          <c:val>
            <c:numRef>
              <c:f>Hoja1!$B$2:$B$10</c:f>
              <c:numCache>
                <c:formatCode>General</c:formatCode>
                <c:ptCount val="9"/>
                <c:pt idx="0">
                  <c:v>55</c:v>
                </c:pt>
                <c:pt idx="2">
                  <c:v>61</c:v>
                </c:pt>
                <c:pt idx="4">
                  <c:v>59</c:v>
                </c:pt>
                <c:pt idx="5">
                  <c:v>46</c:v>
                </c:pt>
              </c:numCache>
            </c:numRef>
          </c:val>
          <c:extLst>
            <c:ext xmlns:c16="http://schemas.microsoft.com/office/drawing/2014/chart" uri="{C3380CC4-5D6E-409C-BE32-E72D297353CC}">
              <c16:uniqueId val="{00000000-9F51-4377-BA3C-5CDA235CAB4D}"/>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400">
                    <a:latin typeface="Calibri" panose="020F0502020204030204" pitchFamily="34" charset="0"/>
                    <a:cs typeface="Calibri" panose="020F050202020403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Hoja1!$A$2:$A$10</c:f>
              <c:strCache>
                <c:ptCount val="6"/>
                <c:pt idx="0">
                  <c:v>¿Cómo califica la calidad de los resultados de la prueba Saber 11°? </c:v>
                </c:pt>
                <c:pt idx="2">
                  <c:v> Pertinencia de la  información</c:v>
                </c:pt>
                <c:pt idx="4">
                  <c:v> Utilidad de los resultados </c:v>
                </c:pt>
                <c:pt idx="5">
                  <c:v> Oportunidad en la publicación de la información </c:v>
                </c:pt>
              </c:strCache>
            </c:strRef>
          </c:cat>
          <c:val>
            <c:numRef>
              <c:f>Hoja1!$C$2:$C$10</c:f>
              <c:numCache>
                <c:formatCode>General</c:formatCode>
                <c:ptCount val="9"/>
                <c:pt idx="0">
                  <c:v>39</c:v>
                </c:pt>
                <c:pt idx="2">
                  <c:v>32</c:v>
                </c:pt>
                <c:pt idx="4">
                  <c:v>36</c:v>
                </c:pt>
                <c:pt idx="5">
                  <c:v>40</c:v>
                </c:pt>
              </c:numCache>
            </c:numRef>
          </c:val>
          <c:extLst>
            <c:ext xmlns:c16="http://schemas.microsoft.com/office/drawing/2014/chart" uri="{C3380CC4-5D6E-409C-BE32-E72D297353CC}">
              <c16:uniqueId val="{00000001-9F51-4377-BA3C-5CDA235CAB4D}"/>
            </c:ext>
          </c:extLst>
        </c:ser>
        <c:ser>
          <c:idx val="2"/>
          <c:order val="2"/>
          <c:tx>
            <c:strRef>
              <c:f>Hoja1!$D$1</c:f>
              <c:strCache>
                <c:ptCount val="1"/>
                <c:pt idx="0">
                  <c:v>Serie 3</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cat>
            <c:strRef>
              <c:f>Hoja1!$A$2:$A$10</c:f>
              <c:strCache>
                <c:ptCount val="6"/>
                <c:pt idx="0">
                  <c:v>¿Cómo califica la calidad de los resultados de la prueba Saber 11°? </c:v>
                </c:pt>
                <c:pt idx="2">
                  <c:v> Pertinencia de la  información</c:v>
                </c:pt>
                <c:pt idx="4">
                  <c:v> Utilidad de los resultados </c:v>
                </c:pt>
                <c:pt idx="5">
                  <c:v> Oportunidad en la publicación de la información </c:v>
                </c:pt>
              </c:strCache>
            </c:strRef>
          </c:cat>
          <c:val>
            <c:numRef>
              <c:f>Hoja1!$D$2:$D$10</c:f>
              <c:numCache>
                <c:formatCode>General</c:formatCode>
                <c:ptCount val="9"/>
                <c:pt idx="0">
                  <c:v>6</c:v>
                </c:pt>
                <c:pt idx="2">
                  <c:v>7</c:v>
                </c:pt>
                <c:pt idx="4">
                  <c:v>5</c:v>
                </c:pt>
                <c:pt idx="5">
                  <c:v>14</c:v>
                </c:pt>
              </c:numCache>
            </c:numRef>
          </c:val>
          <c:extLst>
            <c:ext xmlns:c16="http://schemas.microsoft.com/office/drawing/2014/chart" uri="{C3380CC4-5D6E-409C-BE32-E72D297353CC}">
              <c16:uniqueId val="{00000002-9F51-4377-BA3C-5CDA235CAB4D}"/>
            </c:ext>
          </c:extLst>
        </c:ser>
        <c:ser>
          <c:idx val="3"/>
          <c:order val="3"/>
          <c:tx>
            <c:strRef>
              <c:f>Hoja1!$E$1</c:f>
              <c:strCache>
                <c:ptCount val="1"/>
                <c:pt idx="0">
                  <c:v>Serie 4</c:v>
                </c:pt>
              </c:strCache>
            </c:strRef>
          </c:tx>
          <c:invertIfNegative val="0"/>
          <c:cat>
            <c:strRef>
              <c:f>Hoja1!$A$2:$A$10</c:f>
              <c:strCache>
                <c:ptCount val="6"/>
                <c:pt idx="0">
                  <c:v>¿Cómo califica la calidad de los resultados de la prueba Saber 11°? </c:v>
                </c:pt>
                <c:pt idx="2">
                  <c:v> Pertinencia de la  información</c:v>
                </c:pt>
                <c:pt idx="4">
                  <c:v> Utilidad de los resultados </c:v>
                </c:pt>
                <c:pt idx="5">
                  <c:v> Oportunidad en la publicación de la información </c:v>
                </c:pt>
              </c:strCache>
            </c:strRef>
          </c:cat>
          <c:val>
            <c:numRef>
              <c:f>Hoja1!$E$2:$E$10</c:f>
              <c:numCache>
                <c:formatCode>General</c:formatCode>
                <c:ptCount val="9"/>
              </c:numCache>
            </c:numRef>
          </c:val>
          <c:extLst>
            <c:ext xmlns:c16="http://schemas.microsoft.com/office/drawing/2014/chart" uri="{C3380CC4-5D6E-409C-BE32-E72D297353CC}">
              <c16:uniqueId val="{00000003-9F51-4377-BA3C-5CDA235CAB4D}"/>
            </c:ext>
          </c:extLst>
        </c:ser>
        <c:dLbls>
          <c:showLegendKey val="0"/>
          <c:showVal val="0"/>
          <c:showCatName val="0"/>
          <c:showSerName val="0"/>
          <c:showPercent val="0"/>
          <c:showBubbleSize val="0"/>
        </c:dLbls>
        <c:gapWidth val="77"/>
        <c:overlap val="100"/>
        <c:axId val="876936192"/>
        <c:axId val="876827136"/>
      </c:barChart>
      <c:catAx>
        <c:axId val="876936192"/>
        <c:scaling>
          <c:orientation val="maxMin"/>
        </c:scaling>
        <c:delete val="1"/>
        <c:axPos val="l"/>
        <c:numFmt formatCode="General" sourceLinked="0"/>
        <c:majorTickMark val="out"/>
        <c:minorTickMark val="none"/>
        <c:tickLblPos val="nextTo"/>
        <c:crossAx val="876827136"/>
        <c:crosses val="autoZero"/>
        <c:auto val="1"/>
        <c:lblAlgn val="ctr"/>
        <c:lblOffset val="100"/>
        <c:noMultiLvlLbl val="0"/>
      </c:catAx>
      <c:valAx>
        <c:axId val="876827136"/>
        <c:scaling>
          <c:orientation val="minMax"/>
          <c:max val="100"/>
        </c:scaling>
        <c:delete val="1"/>
        <c:axPos val="t"/>
        <c:numFmt formatCode="General" sourceLinked="1"/>
        <c:majorTickMark val="out"/>
        <c:minorTickMark val="none"/>
        <c:tickLblPos val="nextTo"/>
        <c:crossAx val="876936192"/>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711191335740074E-2"/>
          <c:y val="6.8709761507778411E-2"/>
          <c:w val="0.68231046931407946"/>
          <c:h val="0.86258047698444318"/>
        </c:manualLayout>
      </c:layout>
      <c:barChart>
        <c:barDir val="col"/>
        <c:grouping val="stacked"/>
        <c:varyColors val="0"/>
        <c:ser>
          <c:idx val="0"/>
          <c:order val="0"/>
          <c:tx>
            <c:strRef>
              <c:f>Hoja1!$B$1</c:f>
              <c:strCache>
                <c:ptCount val="1"/>
                <c:pt idx="0">
                  <c:v>T3B</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Pt>
            <c:idx val="0"/>
            <c:invertIfNegative val="0"/>
            <c:bubble3D val="0"/>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extLst>
              <c:ext xmlns:c16="http://schemas.microsoft.com/office/drawing/2014/chart" uri="{C3380CC4-5D6E-409C-BE32-E72D297353CC}">
                <c16:uniqueId val="{00000001-0DBE-478B-8F55-2F20DFBE55A7}"/>
              </c:ext>
            </c:extLst>
          </c:dPt>
          <c:dLbls>
            <c:numFmt formatCode="General\%" sourceLinked="0"/>
            <c:spPr>
              <a:noFill/>
              <a:ln>
                <a:noFill/>
              </a:ln>
              <a:effectLst/>
            </c:spPr>
            <c:txPr>
              <a:bodyPr/>
              <a:lstStyle/>
              <a:p>
                <a:pPr>
                  <a:defRPr sz="1600" b="1">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1"/>
                <c:pt idx="0">
                  <c:v>Categoría 1</c:v>
                </c:pt>
              </c:strCache>
            </c:strRef>
          </c:cat>
          <c:val>
            <c:numRef>
              <c:f>Hoja1!$B$2:$B$3</c:f>
              <c:numCache>
                <c:formatCode>General</c:formatCode>
                <c:ptCount val="2"/>
                <c:pt idx="1">
                  <c:v>88</c:v>
                </c:pt>
              </c:numCache>
            </c:numRef>
          </c:val>
          <c:extLst>
            <c:ext xmlns:c16="http://schemas.microsoft.com/office/drawing/2014/chart" uri="{C3380CC4-5D6E-409C-BE32-E72D297353CC}">
              <c16:uniqueId val="{00000000-8944-4A7C-9188-9E0E17334F56}"/>
            </c:ext>
          </c:extLst>
        </c:ser>
        <c:ser>
          <c:idx val="1"/>
          <c:order val="1"/>
          <c:tx>
            <c:strRef>
              <c:f>Hoja1!$C$1</c:f>
              <c:strCache>
                <c:ptCount val="1"/>
                <c:pt idx="0">
                  <c:v>T2B</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dPt>
            <c:idx val="0"/>
            <c:invertIfNegative val="0"/>
            <c:bubble3D val="0"/>
            <c:extLst>
              <c:ext xmlns:c16="http://schemas.microsoft.com/office/drawing/2014/chart" uri="{C3380CC4-5D6E-409C-BE32-E72D297353CC}">
                <c16:uniqueId val="{00000002-0DBE-478B-8F55-2F20DFBE55A7}"/>
              </c:ext>
            </c:extLst>
          </c:dPt>
          <c:dPt>
            <c:idx val="1"/>
            <c:invertIfNegative val="0"/>
            <c:bubble3D val="0"/>
            <c:extLst>
              <c:ext xmlns:c16="http://schemas.microsoft.com/office/drawing/2014/chart" uri="{C3380CC4-5D6E-409C-BE32-E72D297353CC}">
                <c16:uniqueId val="{00000003-0DBE-478B-8F55-2F20DFBE55A7}"/>
              </c:ext>
            </c:extLst>
          </c:dPt>
          <c:cat>
            <c:strRef>
              <c:f>Hoja1!$A$2:$A$3</c:f>
              <c:strCache>
                <c:ptCount val="1"/>
                <c:pt idx="0">
                  <c:v>Categoría 1</c:v>
                </c:pt>
              </c:strCache>
            </c:strRef>
          </c:cat>
          <c:val>
            <c:numRef>
              <c:f>Hoja1!$C$2:$C$3</c:f>
              <c:numCache>
                <c:formatCode>General</c:formatCode>
                <c:ptCount val="2"/>
                <c:pt idx="1">
                  <c:v>12</c:v>
                </c:pt>
              </c:numCache>
            </c:numRef>
          </c:val>
          <c:extLst>
            <c:ext xmlns:c16="http://schemas.microsoft.com/office/drawing/2014/chart" uri="{C3380CC4-5D6E-409C-BE32-E72D297353CC}">
              <c16:uniqueId val="{00000002-8944-4A7C-9188-9E0E17334F56}"/>
            </c:ext>
          </c:extLst>
        </c:ser>
        <c:ser>
          <c:idx val="2"/>
          <c:order val="2"/>
          <c:tx>
            <c:strRef>
              <c:f>Hoja1!$D$1</c:f>
              <c:strCache>
                <c:ptCount val="1"/>
                <c:pt idx="0">
                  <c:v>Columna1</c:v>
                </c:pt>
              </c:strCache>
            </c:strRef>
          </c:tx>
          <c: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c:spPr>
          <c:invertIfNegative val="0"/>
          <c:cat>
            <c:strRef>
              <c:f>Hoja1!$A$2:$A$3</c:f>
              <c:strCache>
                <c:ptCount val="1"/>
                <c:pt idx="0">
                  <c:v>Categoría 1</c:v>
                </c:pt>
              </c:strCache>
            </c:strRef>
          </c:cat>
          <c:val>
            <c:numRef>
              <c:f>Hoja1!$D$2:$D$3</c:f>
              <c:numCache>
                <c:formatCode>General</c:formatCode>
                <c:ptCount val="2"/>
              </c:numCache>
            </c:numRef>
          </c:val>
          <c:extLst>
            <c:ext xmlns:c16="http://schemas.microsoft.com/office/drawing/2014/chart" uri="{C3380CC4-5D6E-409C-BE32-E72D297353CC}">
              <c16:uniqueId val="{00000004-0DBE-478B-8F55-2F20DFBE55A7}"/>
            </c:ext>
          </c:extLst>
        </c:ser>
        <c:dLbls>
          <c:showLegendKey val="0"/>
          <c:showVal val="0"/>
          <c:showCatName val="0"/>
          <c:showSerName val="0"/>
          <c:showPercent val="0"/>
          <c:showBubbleSize val="0"/>
        </c:dLbls>
        <c:gapWidth val="128"/>
        <c:overlap val="100"/>
        <c:axId val="142779392"/>
        <c:axId val="827222848"/>
      </c:barChart>
      <c:catAx>
        <c:axId val="142779392"/>
        <c:scaling>
          <c:orientation val="minMax"/>
        </c:scaling>
        <c:delete val="1"/>
        <c:axPos val="b"/>
        <c:numFmt formatCode="General" sourceLinked="0"/>
        <c:majorTickMark val="out"/>
        <c:minorTickMark val="none"/>
        <c:tickLblPos val="nextTo"/>
        <c:crossAx val="827222848"/>
        <c:crosses val="autoZero"/>
        <c:auto val="1"/>
        <c:lblAlgn val="ctr"/>
        <c:lblOffset val="100"/>
        <c:noMultiLvlLbl val="0"/>
      </c:catAx>
      <c:valAx>
        <c:axId val="827222848"/>
        <c:scaling>
          <c:orientation val="minMax"/>
          <c:max val="103"/>
          <c:min val="0"/>
        </c:scaling>
        <c:delete val="1"/>
        <c:axPos val="l"/>
        <c:numFmt formatCode="General" sourceLinked="1"/>
        <c:majorTickMark val="out"/>
        <c:minorTickMark val="none"/>
        <c:tickLblPos val="nextTo"/>
        <c:crossAx val="142779392"/>
        <c:crosses val="autoZero"/>
        <c:crossBetween val="between"/>
      </c:valAx>
    </c:plotArea>
    <c:plotVisOnly val="1"/>
    <c:dispBlanksAs val="gap"/>
    <c:showDLblsOverMax val="0"/>
  </c:chart>
  <c:txPr>
    <a:bodyPr/>
    <a:lstStyle/>
    <a:p>
      <a:pPr>
        <a:defRPr sz="1800"/>
      </a:pPr>
      <a:endParaRPr lang="es-CO"/>
    </a:p>
  </c:txPr>
  <c:externalData r:id="rId5">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711191335740074E-2"/>
          <c:y val="6.8709761507778411E-2"/>
          <c:w val="0.68231046931407946"/>
          <c:h val="0.86258047698444318"/>
        </c:manualLayout>
      </c:layout>
      <c:barChart>
        <c:barDir val="col"/>
        <c:grouping val="stacked"/>
        <c:varyColors val="0"/>
        <c:ser>
          <c:idx val="0"/>
          <c:order val="0"/>
          <c:tx>
            <c:strRef>
              <c:f>Hoja1!$B$1</c:f>
              <c:strCache>
                <c:ptCount val="1"/>
                <c:pt idx="0">
                  <c:v>T3B</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Pt>
            <c:idx val="0"/>
            <c:invertIfNegative val="0"/>
            <c:bubble3D val="0"/>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extLst>
              <c:ext xmlns:c16="http://schemas.microsoft.com/office/drawing/2014/chart" uri="{C3380CC4-5D6E-409C-BE32-E72D297353CC}">
                <c16:uniqueId val="{00000001-197B-4E0E-B88B-6903544304D7}"/>
              </c:ext>
            </c:extLst>
          </c:dPt>
          <c:dLbls>
            <c:numFmt formatCode="General\%" sourceLinked="0"/>
            <c:spPr>
              <a:noFill/>
              <a:ln>
                <a:noFill/>
              </a:ln>
              <a:effectLst/>
            </c:spPr>
            <c:txPr>
              <a:bodyPr/>
              <a:lstStyle/>
              <a:p>
                <a:pPr>
                  <a:defRPr sz="1600" b="1">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1"/>
                <c:pt idx="0">
                  <c:v>Categoría 1</c:v>
                </c:pt>
              </c:strCache>
            </c:strRef>
          </c:cat>
          <c:val>
            <c:numRef>
              <c:f>Hoja1!$B$2:$B$3</c:f>
              <c:numCache>
                <c:formatCode>General</c:formatCode>
                <c:ptCount val="2"/>
                <c:pt idx="1">
                  <c:v>71</c:v>
                </c:pt>
              </c:numCache>
            </c:numRef>
          </c:val>
          <c:extLst>
            <c:ext xmlns:c16="http://schemas.microsoft.com/office/drawing/2014/chart" uri="{C3380CC4-5D6E-409C-BE32-E72D297353CC}">
              <c16:uniqueId val="{00000002-197B-4E0E-B88B-6903544304D7}"/>
            </c:ext>
          </c:extLst>
        </c:ser>
        <c:ser>
          <c:idx val="1"/>
          <c:order val="1"/>
          <c:tx>
            <c:strRef>
              <c:f>Hoja1!$C$1</c:f>
              <c:strCache>
                <c:ptCount val="1"/>
                <c:pt idx="0">
                  <c:v>T2B</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dPt>
            <c:idx val="0"/>
            <c:invertIfNegative val="0"/>
            <c:bubble3D val="0"/>
            <c:extLst>
              <c:ext xmlns:c16="http://schemas.microsoft.com/office/drawing/2014/chart" uri="{C3380CC4-5D6E-409C-BE32-E72D297353CC}">
                <c16:uniqueId val="{00000003-197B-4E0E-B88B-6903544304D7}"/>
              </c:ext>
            </c:extLst>
          </c:dPt>
          <c:dPt>
            <c:idx val="1"/>
            <c:invertIfNegative val="0"/>
            <c:bubble3D val="0"/>
            <c:extLst>
              <c:ext xmlns:c16="http://schemas.microsoft.com/office/drawing/2014/chart" uri="{C3380CC4-5D6E-409C-BE32-E72D297353CC}">
                <c16:uniqueId val="{00000004-197B-4E0E-B88B-6903544304D7}"/>
              </c:ext>
            </c:extLst>
          </c:dPt>
          <c:cat>
            <c:strRef>
              <c:f>Hoja1!$A$2:$A$3</c:f>
              <c:strCache>
                <c:ptCount val="1"/>
                <c:pt idx="0">
                  <c:v>Categoría 1</c:v>
                </c:pt>
              </c:strCache>
            </c:strRef>
          </c:cat>
          <c:val>
            <c:numRef>
              <c:f>Hoja1!$C$2:$C$3</c:f>
              <c:numCache>
                <c:formatCode>General</c:formatCode>
                <c:ptCount val="2"/>
                <c:pt idx="1">
                  <c:v>29</c:v>
                </c:pt>
              </c:numCache>
            </c:numRef>
          </c:val>
          <c:extLst>
            <c:ext xmlns:c16="http://schemas.microsoft.com/office/drawing/2014/chart" uri="{C3380CC4-5D6E-409C-BE32-E72D297353CC}">
              <c16:uniqueId val="{00000005-197B-4E0E-B88B-6903544304D7}"/>
            </c:ext>
          </c:extLst>
        </c:ser>
        <c:ser>
          <c:idx val="2"/>
          <c:order val="2"/>
          <c:tx>
            <c:strRef>
              <c:f>Hoja1!$D$1</c:f>
              <c:strCache>
                <c:ptCount val="1"/>
                <c:pt idx="0">
                  <c:v>Columna1</c:v>
                </c:pt>
              </c:strCache>
            </c:strRef>
          </c:tx>
          <c: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c:spPr>
          <c:invertIfNegative val="0"/>
          <c:cat>
            <c:strRef>
              <c:f>Hoja1!$A$2:$A$3</c:f>
              <c:strCache>
                <c:ptCount val="1"/>
                <c:pt idx="0">
                  <c:v>Categoría 1</c:v>
                </c:pt>
              </c:strCache>
            </c:strRef>
          </c:cat>
          <c:val>
            <c:numRef>
              <c:f>Hoja1!$D$2:$D$3</c:f>
              <c:numCache>
                <c:formatCode>General</c:formatCode>
                <c:ptCount val="2"/>
              </c:numCache>
            </c:numRef>
          </c:val>
          <c:extLst>
            <c:ext xmlns:c16="http://schemas.microsoft.com/office/drawing/2014/chart" uri="{C3380CC4-5D6E-409C-BE32-E72D297353CC}">
              <c16:uniqueId val="{00000006-197B-4E0E-B88B-6903544304D7}"/>
            </c:ext>
          </c:extLst>
        </c:ser>
        <c:dLbls>
          <c:showLegendKey val="0"/>
          <c:showVal val="0"/>
          <c:showCatName val="0"/>
          <c:showSerName val="0"/>
          <c:showPercent val="0"/>
          <c:showBubbleSize val="0"/>
        </c:dLbls>
        <c:gapWidth val="128"/>
        <c:overlap val="100"/>
        <c:axId val="876936704"/>
        <c:axId val="876829440"/>
      </c:barChart>
      <c:catAx>
        <c:axId val="876936704"/>
        <c:scaling>
          <c:orientation val="minMax"/>
        </c:scaling>
        <c:delete val="1"/>
        <c:axPos val="b"/>
        <c:numFmt formatCode="General" sourceLinked="0"/>
        <c:majorTickMark val="out"/>
        <c:minorTickMark val="none"/>
        <c:tickLblPos val="nextTo"/>
        <c:crossAx val="876829440"/>
        <c:crosses val="autoZero"/>
        <c:auto val="1"/>
        <c:lblAlgn val="ctr"/>
        <c:lblOffset val="100"/>
        <c:noMultiLvlLbl val="0"/>
      </c:catAx>
      <c:valAx>
        <c:axId val="876829440"/>
        <c:scaling>
          <c:orientation val="minMax"/>
          <c:max val="103"/>
          <c:min val="0"/>
        </c:scaling>
        <c:delete val="1"/>
        <c:axPos val="l"/>
        <c:numFmt formatCode="General" sourceLinked="1"/>
        <c:majorTickMark val="out"/>
        <c:minorTickMark val="none"/>
        <c:tickLblPos val="nextTo"/>
        <c:crossAx val="876936704"/>
        <c:crosses val="autoZero"/>
        <c:crossBetween val="between"/>
      </c:valAx>
    </c:plotArea>
    <c:plotVisOnly val="1"/>
    <c:dispBlanksAs val="gap"/>
    <c:showDLblsOverMax val="0"/>
  </c:chart>
  <c:txPr>
    <a:bodyPr/>
    <a:lstStyle/>
    <a:p>
      <a:pPr>
        <a:defRPr sz="1800"/>
      </a:pPr>
      <a:endParaRPr lang="es-CO"/>
    </a:p>
  </c:txPr>
  <c:externalData r:id="rId5">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669188417110198E-2"/>
          <c:y val="5.6847545219638203E-2"/>
          <c:w val="0.70993001553601309"/>
          <c:h val="0.92316377369311198"/>
        </c:manualLayout>
      </c:layout>
      <c:barChart>
        <c:barDir val="bar"/>
        <c:grouping val="stack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200">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Hoja1!$A$2:$A$10</c:f>
              <c:strCache>
                <c:ptCount val="1"/>
                <c:pt idx="0">
                  <c:v>Categoría 1</c:v>
                </c:pt>
              </c:strCache>
            </c:strRef>
          </c:cat>
          <c:val>
            <c:numRef>
              <c:f>Hoja1!$B$2:$B$10</c:f>
              <c:numCache>
                <c:formatCode>General</c:formatCode>
                <c:ptCount val="9"/>
                <c:pt idx="0" formatCode="General\%">
                  <c:v>56</c:v>
                </c:pt>
                <c:pt idx="2" formatCode="General\%">
                  <c:v>67</c:v>
                </c:pt>
              </c:numCache>
            </c:numRef>
          </c:val>
          <c:extLst>
            <c:ext xmlns:c16="http://schemas.microsoft.com/office/drawing/2014/chart" uri="{C3380CC4-5D6E-409C-BE32-E72D297353CC}">
              <c16:uniqueId val="{00000000-83C8-4029-98D1-7D63490F6166}"/>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cat>
            <c:strRef>
              <c:f>Hoja1!$A$2:$A$10</c:f>
              <c:strCache>
                <c:ptCount val="1"/>
                <c:pt idx="0">
                  <c:v>Categoría 1</c:v>
                </c:pt>
              </c:strCache>
            </c:strRef>
          </c:cat>
          <c:val>
            <c:numRef>
              <c:f>Hoja1!$C$2:$C$10</c:f>
              <c:numCache>
                <c:formatCode>General</c:formatCode>
                <c:ptCount val="9"/>
                <c:pt idx="0">
                  <c:v>44</c:v>
                </c:pt>
                <c:pt idx="2">
                  <c:v>33</c:v>
                </c:pt>
              </c:numCache>
            </c:numRef>
          </c:val>
          <c:extLst>
            <c:ext xmlns:c16="http://schemas.microsoft.com/office/drawing/2014/chart" uri="{C3380CC4-5D6E-409C-BE32-E72D297353CC}">
              <c16:uniqueId val="{00000001-83C8-4029-98D1-7D63490F6166}"/>
            </c:ext>
          </c:extLst>
        </c:ser>
        <c:ser>
          <c:idx val="2"/>
          <c:order val="2"/>
          <c:tx>
            <c:strRef>
              <c:f>Hoja1!$D$1</c:f>
              <c:strCache>
                <c:ptCount val="1"/>
                <c:pt idx="0">
                  <c:v>Serie 3</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cat>
            <c:strRef>
              <c:f>Hoja1!$A$2:$A$10</c:f>
              <c:strCache>
                <c:ptCount val="1"/>
                <c:pt idx="0">
                  <c:v>Categoría 1</c:v>
                </c:pt>
              </c:strCache>
            </c:strRef>
          </c:cat>
          <c:val>
            <c:numRef>
              <c:f>Hoja1!$D$2:$D$10</c:f>
              <c:numCache>
                <c:formatCode>General</c:formatCode>
                <c:ptCount val="9"/>
              </c:numCache>
            </c:numRef>
          </c:val>
          <c:extLst>
            <c:ext xmlns:c16="http://schemas.microsoft.com/office/drawing/2014/chart" uri="{C3380CC4-5D6E-409C-BE32-E72D297353CC}">
              <c16:uniqueId val="{00000002-83C8-4029-98D1-7D63490F6166}"/>
            </c:ext>
          </c:extLst>
        </c:ser>
        <c:ser>
          <c:idx val="3"/>
          <c:order val="3"/>
          <c:tx>
            <c:strRef>
              <c:f>Hoja1!$E$1</c:f>
              <c:strCache>
                <c:ptCount val="1"/>
                <c:pt idx="0">
                  <c:v>Serie 4</c:v>
                </c:pt>
              </c:strCache>
            </c:strRef>
          </c:tx>
          <c:invertIfNegative val="0"/>
          <c:cat>
            <c:strRef>
              <c:f>Hoja1!$A$2:$A$10</c:f>
              <c:strCache>
                <c:ptCount val="1"/>
                <c:pt idx="0">
                  <c:v>Categoría 1</c:v>
                </c:pt>
              </c:strCache>
            </c:strRef>
          </c:cat>
          <c:val>
            <c:numRef>
              <c:f>Hoja1!$E$2:$E$10</c:f>
              <c:numCache>
                <c:formatCode>General</c:formatCode>
                <c:ptCount val="9"/>
              </c:numCache>
            </c:numRef>
          </c:val>
          <c:extLst>
            <c:ext xmlns:c16="http://schemas.microsoft.com/office/drawing/2014/chart" uri="{C3380CC4-5D6E-409C-BE32-E72D297353CC}">
              <c16:uniqueId val="{00000003-83C8-4029-98D1-7D63490F6166}"/>
            </c:ext>
          </c:extLst>
        </c:ser>
        <c:dLbls>
          <c:showLegendKey val="0"/>
          <c:showVal val="0"/>
          <c:showCatName val="0"/>
          <c:showSerName val="0"/>
          <c:showPercent val="0"/>
          <c:showBubbleSize val="0"/>
        </c:dLbls>
        <c:gapWidth val="77"/>
        <c:overlap val="100"/>
        <c:axId val="142819328"/>
        <c:axId val="827226304"/>
      </c:barChart>
      <c:catAx>
        <c:axId val="142819328"/>
        <c:scaling>
          <c:orientation val="maxMin"/>
        </c:scaling>
        <c:delete val="1"/>
        <c:axPos val="l"/>
        <c:numFmt formatCode="General" sourceLinked="0"/>
        <c:majorTickMark val="out"/>
        <c:minorTickMark val="none"/>
        <c:tickLblPos val="nextTo"/>
        <c:crossAx val="827226304"/>
        <c:crosses val="autoZero"/>
        <c:auto val="1"/>
        <c:lblAlgn val="ctr"/>
        <c:lblOffset val="100"/>
        <c:noMultiLvlLbl val="0"/>
      </c:catAx>
      <c:valAx>
        <c:axId val="827226304"/>
        <c:scaling>
          <c:orientation val="minMax"/>
          <c:max val="100"/>
        </c:scaling>
        <c:delete val="1"/>
        <c:axPos val="t"/>
        <c:numFmt formatCode="General\%" sourceLinked="1"/>
        <c:majorTickMark val="out"/>
        <c:minorTickMark val="none"/>
        <c:tickLblPos val="nextTo"/>
        <c:crossAx val="142819328"/>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669188417110198E-2"/>
          <c:y val="5.6847545219638203E-2"/>
          <c:w val="0.70993001553601309"/>
          <c:h val="0.92316377369311198"/>
        </c:manualLayout>
      </c:layout>
      <c:barChart>
        <c:barDir val="bar"/>
        <c:grouping val="stack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200">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Hoja1!$A$2:$A$10</c:f>
              <c:strCache>
                <c:ptCount val="1"/>
                <c:pt idx="0">
                  <c:v>Categoría 1</c:v>
                </c:pt>
              </c:strCache>
            </c:strRef>
          </c:cat>
          <c:val>
            <c:numRef>
              <c:f>Hoja1!$B$2:$B$10</c:f>
              <c:numCache>
                <c:formatCode>General</c:formatCode>
                <c:ptCount val="9"/>
                <c:pt idx="0" formatCode="General\%">
                  <c:v>50</c:v>
                </c:pt>
                <c:pt idx="2" formatCode="General\%">
                  <c:v>71</c:v>
                </c:pt>
              </c:numCache>
            </c:numRef>
          </c:val>
          <c:extLst>
            <c:ext xmlns:c16="http://schemas.microsoft.com/office/drawing/2014/chart" uri="{C3380CC4-5D6E-409C-BE32-E72D297353CC}">
              <c16:uniqueId val="{00000000-83C8-4029-98D1-7D63490F6166}"/>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cat>
            <c:strRef>
              <c:f>Hoja1!$A$2:$A$10</c:f>
              <c:strCache>
                <c:ptCount val="1"/>
                <c:pt idx="0">
                  <c:v>Categoría 1</c:v>
                </c:pt>
              </c:strCache>
            </c:strRef>
          </c:cat>
          <c:val>
            <c:numRef>
              <c:f>Hoja1!$C$2:$C$10</c:f>
              <c:numCache>
                <c:formatCode>General</c:formatCode>
                <c:ptCount val="9"/>
                <c:pt idx="0">
                  <c:v>50</c:v>
                </c:pt>
                <c:pt idx="2">
                  <c:v>29</c:v>
                </c:pt>
              </c:numCache>
            </c:numRef>
          </c:val>
          <c:extLst>
            <c:ext xmlns:c16="http://schemas.microsoft.com/office/drawing/2014/chart" uri="{C3380CC4-5D6E-409C-BE32-E72D297353CC}">
              <c16:uniqueId val="{00000001-83C8-4029-98D1-7D63490F6166}"/>
            </c:ext>
          </c:extLst>
        </c:ser>
        <c:ser>
          <c:idx val="2"/>
          <c:order val="2"/>
          <c:tx>
            <c:strRef>
              <c:f>Hoja1!$D$1</c:f>
              <c:strCache>
                <c:ptCount val="1"/>
                <c:pt idx="0">
                  <c:v>Serie 3</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cat>
            <c:strRef>
              <c:f>Hoja1!$A$2:$A$10</c:f>
              <c:strCache>
                <c:ptCount val="1"/>
                <c:pt idx="0">
                  <c:v>Categoría 1</c:v>
                </c:pt>
              </c:strCache>
            </c:strRef>
          </c:cat>
          <c:val>
            <c:numRef>
              <c:f>Hoja1!$D$2:$D$10</c:f>
              <c:numCache>
                <c:formatCode>General</c:formatCode>
                <c:ptCount val="9"/>
              </c:numCache>
            </c:numRef>
          </c:val>
          <c:extLst>
            <c:ext xmlns:c16="http://schemas.microsoft.com/office/drawing/2014/chart" uri="{C3380CC4-5D6E-409C-BE32-E72D297353CC}">
              <c16:uniqueId val="{00000002-83C8-4029-98D1-7D63490F6166}"/>
            </c:ext>
          </c:extLst>
        </c:ser>
        <c:ser>
          <c:idx val="3"/>
          <c:order val="3"/>
          <c:tx>
            <c:strRef>
              <c:f>Hoja1!$E$1</c:f>
              <c:strCache>
                <c:ptCount val="1"/>
                <c:pt idx="0">
                  <c:v>Serie 4</c:v>
                </c:pt>
              </c:strCache>
            </c:strRef>
          </c:tx>
          <c:invertIfNegative val="0"/>
          <c:cat>
            <c:strRef>
              <c:f>Hoja1!$A$2:$A$10</c:f>
              <c:strCache>
                <c:ptCount val="1"/>
                <c:pt idx="0">
                  <c:v>Categoría 1</c:v>
                </c:pt>
              </c:strCache>
            </c:strRef>
          </c:cat>
          <c:val>
            <c:numRef>
              <c:f>Hoja1!$E$2:$E$10</c:f>
              <c:numCache>
                <c:formatCode>General</c:formatCode>
                <c:ptCount val="9"/>
              </c:numCache>
            </c:numRef>
          </c:val>
          <c:extLst>
            <c:ext xmlns:c16="http://schemas.microsoft.com/office/drawing/2014/chart" uri="{C3380CC4-5D6E-409C-BE32-E72D297353CC}">
              <c16:uniqueId val="{00000003-83C8-4029-98D1-7D63490F6166}"/>
            </c:ext>
          </c:extLst>
        </c:ser>
        <c:dLbls>
          <c:showLegendKey val="0"/>
          <c:showVal val="0"/>
          <c:showCatName val="0"/>
          <c:showSerName val="0"/>
          <c:showPercent val="0"/>
          <c:showBubbleSize val="0"/>
        </c:dLbls>
        <c:gapWidth val="77"/>
        <c:overlap val="100"/>
        <c:axId val="142824448"/>
        <c:axId val="827932672"/>
      </c:barChart>
      <c:catAx>
        <c:axId val="142824448"/>
        <c:scaling>
          <c:orientation val="maxMin"/>
        </c:scaling>
        <c:delete val="1"/>
        <c:axPos val="l"/>
        <c:numFmt formatCode="General" sourceLinked="0"/>
        <c:majorTickMark val="out"/>
        <c:minorTickMark val="none"/>
        <c:tickLblPos val="nextTo"/>
        <c:crossAx val="827932672"/>
        <c:crosses val="autoZero"/>
        <c:auto val="1"/>
        <c:lblAlgn val="ctr"/>
        <c:lblOffset val="100"/>
        <c:noMultiLvlLbl val="0"/>
      </c:catAx>
      <c:valAx>
        <c:axId val="827932672"/>
        <c:scaling>
          <c:orientation val="minMax"/>
          <c:max val="100"/>
        </c:scaling>
        <c:delete val="1"/>
        <c:axPos val="t"/>
        <c:numFmt formatCode="General\%" sourceLinked="1"/>
        <c:majorTickMark val="out"/>
        <c:minorTickMark val="none"/>
        <c:tickLblPos val="nextTo"/>
        <c:crossAx val="142824448"/>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669188417110198E-2"/>
          <c:y val="5.6847545219638203E-2"/>
          <c:w val="0.70993001553601309"/>
          <c:h val="0.92316377369311198"/>
        </c:manualLayout>
      </c:layout>
      <c:barChart>
        <c:barDir val="bar"/>
        <c:grouping val="stack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200">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Hoja1!$A$2:$A$10</c:f>
              <c:strCache>
                <c:ptCount val="1"/>
                <c:pt idx="0">
                  <c:v>Categoría 1</c:v>
                </c:pt>
              </c:strCache>
            </c:strRef>
          </c:cat>
          <c:val>
            <c:numRef>
              <c:f>Hoja1!$B$2:$B$10</c:f>
              <c:numCache>
                <c:formatCode>General</c:formatCode>
                <c:ptCount val="9"/>
                <c:pt idx="0">
                  <c:v>44</c:v>
                </c:pt>
                <c:pt idx="2">
                  <c:v>62</c:v>
                </c:pt>
              </c:numCache>
            </c:numRef>
          </c:val>
          <c:extLst>
            <c:ext xmlns:c16="http://schemas.microsoft.com/office/drawing/2014/chart" uri="{C3380CC4-5D6E-409C-BE32-E72D297353CC}">
              <c16:uniqueId val="{00000000-F58D-4E93-99F2-2A98DCDB4B0A}"/>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cat>
            <c:strRef>
              <c:f>Hoja1!$A$2:$A$10</c:f>
              <c:strCache>
                <c:ptCount val="1"/>
                <c:pt idx="0">
                  <c:v>Categoría 1</c:v>
                </c:pt>
              </c:strCache>
            </c:strRef>
          </c:cat>
          <c:val>
            <c:numRef>
              <c:f>Hoja1!$C$2:$C$10</c:f>
              <c:numCache>
                <c:formatCode>General</c:formatCode>
                <c:ptCount val="9"/>
                <c:pt idx="0">
                  <c:v>56</c:v>
                </c:pt>
                <c:pt idx="2">
                  <c:v>38</c:v>
                </c:pt>
              </c:numCache>
            </c:numRef>
          </c:val>
          <c:extLst>
            <c:ext xmlns:c16="http://schemas.microsoft.com/office/drawing/2014/chart" uri="{C3380CC4-5D6E-409C-BE32-E72D297353CC}">
              <c16:uniqueId val="{00000001-F58D-4E93-99F2-2A98DCDB4B0A}"/>
            </c:ext>
          </c:extLst>
        </c:ser>
        <c:ser>
          <c:idx val="2"/>
          <c:order val="2"/>
          <c:tx>
            <c:strRef>
              <c:f>Hoja1!$D$1</c:f>
              <c:strCache>
                <c:ptCount val="1"/>
                <c:pt idx="0">
                  <c:v>Serie 3</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cat>
            <c:strRef>
              <c:f>Hoja1!$A$2:$A$10</c:f>
              <c:strCache>
                <c:ptCount val="1"/>
                <c:pt idx="0">
                  <c:v>Categoría 1</c:v>
                </c:pt>
              </c:strCache>
            </c:strRef>
          </c:cat>
          <c:val>
            <c:numRef>
              <c:f>Hoja1!$D$2:$D$10</c:f>
              <c:numCache>
                <c:formatCode>General</c:formatCode>
                <c:ptCount val="9"/>
              </c:numCache>
            </c:numRef>
          </c:val>
          <c:extLst>
            <c:ext xmlns:c16="http://schemas.microsoft.com/office/drawing/2014/chart" uri="{C3380CC4-5D6E-409C-BE32-E72D297353CC}">
              <c16:uniqueId val="{00000002-F58D-4E93-99F2-2A98DCDB4B0A}"/>
            </c:ext>
          </c:extLst>
        </c:ser>
        <c:ser>
          <c:idx val="3"/>
          <c:order val="3"/>
          <c:tx>
            <c:strRef>
              <c:f>Hoja1!$E$1</c:f>
              <c:strCache>
                <c:ptCount val="1"/>
                <c:pt idx="0">
                  <c:v>Serie 4</c:v>
                </c:pt>
              </c:strCache>
            </c:strRef>
          </c:tx>
          <c:invertIfNegative val="0"/>
          <c:cat>
            <c:strRef>
              <c:f>Hoja1!$A$2:$A$10</c:f>
              <c:strCache>
                <c:ptCount val="1"/>
                <c:pt idx="0">
                  <c:v>Categoría 1</c:v>
                </c:pt>
              </c:strCache>
            </c:strRef>
          </c:cat>
          <c:val>
            <c:numRef>
              <c:f>Hoja1!$E$2:$E$10</c:f>
              <c:numCache>
                <c:formatCode>General</c:formatCode>
                <c:ptCount val="9"/>
              </c:numCache>
            </c:numRef>
          </c:val>
          <c:extLst>
            <c:ext xmlns:c16="http://schemas.microsoft.com/office/drawing/2014/chart" uri="{C3380CC4-5D6E-409C-BE32-E72D297353CC}">
              <c16:uniqueId val="{00000003-F58D-4E93-99F2-2A98DCDB4B0A}"/>
            </c:ext>
          </c:extLst>
        </c:ser>
        <c:dLbls>
          <c:showLegendKey val="0"/>
          <c:showVal val="0"/>
          <c:showCatName val="0"/>
          <c:showSerName val="0"/>
          <c:showPercent val="0"/>
          <c:showBubbleSize val="0"/>
        </c:dLbls>
        <c:gapWidth val="77"/>
        <c:overlap val="100"/>
        <c:axId val="877005824"/>
        <c:axId val="876635264"/>
      </c:barChart>
      <c:catAx>
        <c:axId val="877005824"/>
        <c:scaling>
          <c:orientation val="maxMin"/>
        </c:scaling>
        <c:delete val="1"/>
        <c:axPos val="l"/>
        <c:numFmt formatCode="General" sourceLinked="0"/>
        <c:majorTickMark val="out"/>
        <c:minorTickMark val="none"/>
        <c:tickLblPos val="nextTo"/>
        <c:crossAx val="876635264"/>
        <c:crosses val="autoZero"/>
        <c:auto val="1"/>
        <c:lblAlgn val="ctr"/>
        <c:lblOffset val="100"/>
        <c:noMultiLvlLbl val="0"/>
      </c:catAx>
      <c:valAx>
        <c:axId val="876635264"/>
        <c:scaling>
          <c:orientation val="minMax"/>
          <c:max val="100"/>
        </c:scaling>
        <c:delete val="1"/>
        <c:axPos val="t"/>
        <c:numFmt formatCode="General" sourceLinked="1"/>
        <c:majorTickMark val="out"/>
        <c:minorTickMark val="none"/>
        <c:tickLblPos val="nextTo"/>
        <c:crossAx val="877005824"/>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669188417110198E-2"/>
          <c:y val="5.6847545219638203E-2"/>
          <c:w val="0.70993001553601309"/>
          <c:h val="0.92316377369311198"/>
        </c:manualLayout>
      </c:layout>
      <c:barChart>
        <c:barDir val="bar"/>
        <c:grouping val="stack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Lbls>
            <c:spPr>
              <a:noFill/>
              <a:ln>
                <a:noFill/>
              </a:ln>
              <a:effectLst/>
            </c:spPr>
            <c:txPr>
              <a:bodyPr/>
              <a:lstStyle/>
              <a:p>
                <a:pPr>
                  <a:defRPr sz="1200">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Hoja1!$A$2:$A$10</c:f>
              <c:strCache>
                <c:ptCount val="1"/>
                <c:pt idx="0">
                  <c:v>Categoría 1</c:v>
                </c:pt>
              </c:strCache>
            </c:strRef>
          </c:cat>
          <c:val>
            <c:numRef>
              <c:f>Hoja1!$B$2:$B$10</c:f>
              <c:numCache>
                <c:formatCode>General</c:formatCode>
                <c:ptCount val="9"/>
                <c:pt idx="0" formatCode="General\%">
                  <c:v>56</c:v>
                </c:pt>
                <c:pt idx="2" formatCode="General\%">
                  <c:v>64</c:v>
                </c:pt>
              </c:numCache>
            </c:numRef>
          </c:val>
          <c:extLst>
            <c:ext xmlns:c16="http://schemas.microsoft.com/office/drawing/2014/chart" uri="{C3380CC4-5D6E-409C-BE32-E72D297353CC}">
              <c16:uniqueId val="{00000000-1322-471C-AEDB-9485289BD6AE}"/>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cat>
            <c:strRef>
              <c:f>Hoja1!$A$2:$A$10</c:f>
              <c:strCache>
                <c:ptCount val="1"/>
                <c:pt idx="0">
                  <c:v>Categoría 1</c:v>
                </c:pt>
              </c:strCache>
            </c:strRef>
          </c:cat>
          <c:val>
            <c:numRef>
              <c:f>Hoja1!$C$2:$C$10</c:f>
              <c:numCache>
                <c:formatCode>General</c:formatCode>
                <c:ptCount val="9"/>
                <c:pt idx="0">
                  <c:v>44</c:v>
                </c:pt>
                <c:pt idx="2">
                  <c:v>62</c:v>
                </c:pt>
              </c:numCache>
            </c:numRef>
          </c:val>
          <c:extLst>
            <c:ext xmlns:c16="http://schemas.microsoft.com/office/drawing/2014/chart" uri="{C3380CC4-5D6E-409C-BE32-E72D297353CC}">
              <c16:uniqueId val="{00000001-1322-471C-AEDB-9485289BD6AE}"/>
            </c:ext>
          </c:extLst>
        </c:ser>
        <c:ser>
          <c:idx val="2"/>
          <c:order val="2"/>
          <c:tx>
            <c:strRef>
              <c:f>Hoja1!$D$1</c:f>
              <c:strCache>
                <c:ptCount val="1"/>
                <c:pt idx="0">
                  <c:v>Serie 3</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cat>
            <c:strRef>
              <c:f>Hoja1!$A$2:$A$10</c:f>
              <c:strCache>
                <c:ptCount val="1"/>
                <c:pt idx="0">
                  <c:v>Categoría 1</c:v>
                </c:pt>
              </c:strCache>
            </c:strRef>
          </c:cat>
          <c:val>
            <c:numRef>
              <c:f>Hoja1!$D$2:$D$10</c:f>
              <c:numCache>
                <c:formatCode>General</c:formatCode>
                <c:ptCount val="9"/>
              </c:numCache>
            </c:numRef>
          </c:val>
          <c:extLst>
            <c:ext xmlns:c16="http://schemas.microsoft.com/office/drawing/2014/chart" uri="{C3380CC4-5D6E-409C-BE32-E72D297353CC}">
              <c16:uniqueId val="{00000002-1322-471C-AEDB-9485289BD6AE}"/>
            </c:ext>
          </c:extLst>
        </c:ser>
        <c:ser>
          <c:idx val="3"/>
          <c:order val="3"/>
          <c:tx>
            <c:strRef>
              <c:f>Hoja1!$E$1</c:f>
              <c:strCache>
                <c:ptCount val="1"/>
                <c:pt idx="0">
                  <c:v>Serie 4</c:v>
                </c:pt>
              </c:strCache>
            </c:strRef>
          </c:tx>
          <c:invertIfNegative val="0"/>
          <c:cat>
            <c:strRef>
              <c:f>Hoja1!$A$2:$A$10</c:f>
              <c:strCache>
                <c:ptCount val="1"/>
                <c:pt idx="0">
                  <c:v>Categoría 1</c:v>
                </c:pt>
              </c:strCache>
            </c:strRef>
          </c:cat>
          <c:val>
            <c:numRef>
              <c:f>Hoja1!$E$2:$E$10</c:f>
              <c:numCache>
                <c:formatCode>General</c:formatCode>
                <c:ptCount val="9"/>
              </c:numCache>
            </c:numRef>
          </c:val>
          <c:extLst>
            <c:ext xmlns:c16="http://schemas.microsoft.com/office/drawing/2014/chart" uri="{C3380CC4-5D6E-409C-BE32-E72D297353CC}">
              <c16:uniqueId val="{00000003-1322-471C-AEDB-9485289BD6AE}"/>
            </c:ext>
          </c:extLst>
        </c:ser>
        <c:dLbls>
          <c:showLegendKey val="0"/>
          <c:showVal val="0"/>
          <c:showCatName val="0"/>
          <c:showSerName val="0"/>
          <c:showPercent val="0"/>
          <c:showBubbleSize val="0"/>
        </c:dLbls>
        <c:gapWidth val="77"/>
        <c:overlap val="100"/>
        <c:axId val="877113856"/>
        <c:axId val="876636992"/>
      </c:barChart>
      <c:catAx>
        <c:axId val="877113856"/>
        <c:scaling>
          <c:orientation val="maxMin"/>
        </c:scaling>
        <c:delete val="1"/>
        <c:axPos val="l"/>
        <c:numFmt formatCode="General" sourceLinked="0"/>
        <c:majorTickMark val="out"/>
        <c:minorTickMark val="none"/>
        <c:tickLblPos val="nextTo"/>
        <c:crossAx val="876636992"/>
        <c:crosses val="autoZero"/>
        <c:auto val="1"/>
        <c:lblAlgn val="ctr"/>
        <c:lblOffset val="100"/>
        <c:noMultiLvlLbl val="0"/>
      </c:catAx>
      <c:valAx>
        <c:axId val="876636992"/>
        <c:scaling>
          <c:orientation val="minMax"/>
          <c:max val="100"/>
        </c:scaling>
        <c:delete val="1"/>
        <c:axPos val="t"/>
        <c:numFmt formatCode="General\%" sourceLinked="1"/>
        <c:majorTickMark val="out"/>
        <c:minorTickMark val="none"/>
        <c:tickLblPos val="nextTo"/>
        <c:crossAx val="877113856"/>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Hoja1!$B$1</c:f>
              <c:strCache>
                <c:ptCount val="1"/>
                <c:pt idx="0">
                  <c:v>Ventas</c:v>
                </c:pt>
              </c:strCache>
            </c:strRef>
          </c:tx>
          <c:spPr>
            <a:ln w="12700">
              <a:solidFill>
                <a:schemeClr val="bg1"/>
              </a:solidFill>
            </a:ln>
          </c:spPr>
          <c:dPt>
            <c:idx val="0"/>
            <c:bubble3D val="0"/>
            <c:spPr>
              <a:solidFill>
                <a:srgbClr val="90BD47"/>
              </a:solidFill>
              <a:ln w="12700">
                <a:solidFill>
                  <a:schemeClr val="bg1"/>
                </a:solidFill>
              </a:ln>
            </c:spPr>
            <c:extLst>
              <c:ext xmlns:c16="http://schemas.microsoft.com/office/drawing/2014/chart" uri="{C3380CC4-5D6E-409C-BE32-E72D297353CC}">
                <c16:uniqueId val="{00000001-376D-4388-90CB-33192DDA7766}"/>
              </c:ext>
            </c:extLst>
          </c:dPt>
          <c:dPt>
            <c:idx val="1"/>
            <c:bubble3D val="0"/>
            <c:spPr>
              <a:solidFill>
                <a:schemeClr val="bg1">
                  <a:lumMod val="85000"/>
                </a:schemeClr>
              </a:solidFill>
              <a:ln w="12700">
                <a:solidFill>
                  <a:schemeClr val="bg1"/>
                </a:solidFill>
              </a:ln>
            </c:spPr>
            <c:extLst>
              <c:ext xmlns:c16="http://schemas.microsoft.com/office/drawing/2014/chart" uri="{C3380CC4-5D6E-409C-BE32-E72D297353CC}">
                <c16:uniqueId val="{00000003-376D-4388-90CB-33192DDA7766}"/>
              </c:ext>
            </c:extLst>
          </c:dPt>
          <c:dPt>
            <c:idx val="2"/>
            <c:bubble3D val="0"/>
            <c:spPr>
              <a:solidFill>
                <a:schemeClr val="tx1">
                  <a:lumMod val="75000"/>
                  <a:lumOff val="25000"/>
                </a:schemeClr>
              </a:solidFill>
              <a:ln w="12700">
                <a:solidFill>
                  <a:schemeClr val="bg1"/>
                </a:solidFill>
              </a:ln>
            </c:spPr>
            <c:extLst>
              <c:ext xmlns:c16="http://schemas.microsoft.com/office/drawing/2014/chart" uri="{C3380CC4-5D6E-409C-BE32-E72D297353CC}">
                <c16:uniqueId val="{00000005-376D-4388-90CB-33192DDA7766}"/>
              </c:ext>
            </c:extLst>
          </c:dPt>
          <c:dPt>
            <c:idx val="3"/>
            <c:bubble3D val="0"/>
            <c:extLst>
              <c:ext xmlns:c16="http://schemas.microsoft.com/office/drawing/2014/chart" uri="{C3380CC4-5D6E-409C-BE32-E72D297353CC}">
                <c16:uniqueId val="{00000006-376D-4388-90CB-33192DDA7766}"/>
              </c:ext>
            </c:extLst>
          </c:dPt>
          <c:cat>
            <c:strRef>
              <c:f>Hoja1!$A$2:$A$4</c:f>
              <c:strCache>
                <c:ptCount val="3"/>
                <c:pt idx="0">
                  <c:v>1er trim.</c:v>
                </c:pt>
                <c:pt idx="1">
                  <c:v>2º trim.</c:v>
                </c:pt>
                <c:pt idx="2">
                  <c:v>4º trim.</c:v>
                </c:pt>
              </c:strCache>
            </c:strRef>
          </c:cat>
          <c:val>
            <c:numRef>
              <c:f>Hoja1!$B$2:$B$4</c:f>
              <c:numCache>
                <c:formatCode>General</c:formatCode>
                <c:ptCount val="3"/>
                <c:pt idx="0">
                  <c:v>25</c:v>
                </c:pt>
                <c:pt idx="1">
                  <c:v>75</c:v>
                </c:pt>
              </c:numCache>
            </c:numRef>
          </c:val>
          <c:extLst>
            <c:ext xmlns:c16="http://schemas.microsoft.com/office/drawing/2014/chart" uri="{C3380CC4-5D6E-409C-BE32-E72D297353CC}">
              <c16:uniqueId val="{00000007-376D-4388-90CB-33192DDA7766}"/>
            </c:ext>
          </c:extLst>
        </c:ser>
        <c:dLbls>
          <c:showLegendKey val="0"/>
          <c:showVal val="0"/>
          <c:showCatName val="0"/>
          <c:showSerName val="0"/>
          <c:showPercent val="0"/>
          <c:showBubbleSize val="0"/>
          <c:showLeaderLines val="1"/>
        </c:dLbls>
        <c:firstSliceAng val="0"/>
      </c:pieChart>
      <c:spPr>
        <a:noFill/>
        <a:ln w="25351">
          <a:noFill/>
        </a:ln>
      </c:spPr>
    </c:plotArea>
    <c:plotVisOnly val="1"/>
    <c:dispBlanksAs val="gap"/>
    <c:showDLblsOverMax val="0"/>
  </c:chart>
  <c:spPr>
    <a:ln>
      <a:noFill/>
    </a:ln>
  </c:spPr>
  <c:txPr>
    <a:bodyPr/>
    <a:lstStyle/>
    <a:p>
      <a:pPr>
        <a:defRPr sz="1792"/>
      </a:pPr>
      <a:endParaRPr lang="es-CO"/>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Hoja1!$B$1</c:f>
              <c:strCache>
                <c:ptCount val="1"/>
                <c:pt idx="0">
                  <c:v>Ventas</c:v>
                </c:pt>
              </c:strCache>
            </c:strRef>
          </c:tx>
          <c:spPr>
            <a:ln w="12700">
              <a:solidFill>
                <a:schemeClr val="bg1"/>
              </a:solidFill>
            </a:ln>
          </c:spPr>
          <c:dPt>
            <c:idx val="0"/>
            <c:bubble3D val="0"/>
            <c:spPr>
              <a:solidFill>
                <a:srgbClr val="126D9A"/>
              </a:solidFill>
              <a:ln w="12700">
                <a:solidFill>
                  <a:schemeClr val="bg1"/>
                </a:solidFill>
              </a:ln>
            </c:spPr>
            <c:extLst>
              <c:ext xmlns:c16="http://schemas.microsoft.com/office/drawing/2014/chart" uri="{C3380CC4-5D6E-409C-BE32-E72D297353CC}">
                <c16:uniqueId val="{00000001-18F7-449E-A278-07ADB40266F6}"/>
              </c:ext>
            </c:extLst>
          </c:dPt>
          <c:dPt>
            <c:idx val="1"/>
            <c:bubble3D val="0"/>
            <c:spPr>
              <a:solidFill>
                <a:schemeClr val="bg1">
                  <a:lumMod val="85000"/>
                </a:schemeClr>
              </a:solidFill>
              <a:ln w="12700">
                <a:solidFill>
                  <a:schemeClr val="bg1"/>
                </a:solidFill>
              </a:ln>
            </c:spPr>
            <c:extLst>
              <c:ext xmlns:c16="http://schemas.microsoft.com/office/drawing/2014/chart" uri="{C3380CC4-5D6E-409C-BE32-E72D297353CC}">
                <c16:uniqueId val="{00000003-18F7-449E-A278-07ADB40266F6}"/>
              </c:ext>
            </c:extLst>
          </c:dPt>
          <c:dPt>
            <c:idx val="2"/>
            <c:bubble3D val="0"/>
            <c:spPr>
              <a:solidFill>
                <a:schemeClr val="tx1">
                  <a:lumMod val="75000"/>
                  <a:lumOff val="25000"/>
                </a:schemeClr>
              </a:solidFill>
              <a:ln w="12700">
                <a:solidFill>
                  <a:schemeClr val="bg1"/>
                </a:solidFill>
              </a:ln>
            </c:spPr>
            <c:extLst>
              <c:ext xmlns:c16="http://schemas.microsoft.com/office/drawing/2014/chart" uri="{C3380CC4-5D6E-409C-BE32-E72D297353CC}">
                <c16:uniqueId val="{00000005-18F7-449E-A278-07ADB40266F6}"/>
              </c:ext>
            </c:extLst>
          </c:dPt>
          <c:dPt>
            <c:idx val="3"/>
            <c:bubble3D val="0"/>
            <c:extLst>
              <c:ext xmlns:c16="http://schemas.microsoft.com/office/drawing/2014/chart" uri="{C3380CC4-5D6E-409C-BE32-E72D297353CC}">
                <c16:uniqueId val="{00000006-18F7-449E-A278-07ADB40266F6}"/>
              </c:ext>
            </c:extLst>
          </c:dPt>
          <c:cat>
            <c:strRef>
              <c:f>Hoja1!$A$2:$A$4</c:f>
              <c:strCache>
                <c:ptCount val="3"/>
                <c:pt idx="0">
                  <c:v>1er trim.</c:v>
                </c:pt>
                <c:pt idx="1">
                  <c:v>2º trim.</c:v>
                </c:pt>
                <c:pt idx="2">
                  <c:v>4º trim.</c:v>
                </c:pt>
              </c:strCache>
            </c:strRef>
          </c:cat>
          <c:val>
            <c:numRef>
              <c:f>Hoja1!$B$2:$B$4</c:f>
              <c:numCache>
                <c:formatCode>General</c:formatCode>
                <c:ptCount val="3"/>
                <c:pt idx="0">
                  <c:v>14</c:v>
                </c:pt>
                <c:pt idx="1">
                  <c:v>86</c:v>
                </c:pt>
              </c:numCache>
            </c:numRef>
          </c:val>
          <c:extLst>
            <c:ext xmlns:c16="http://schemas.microsoft.com/office/drawing/2014/chart" uri="{C3380CC4-5D6E-409C-BE32-E72D297353CC}">
              <c16:uniqueId val="{00000007-18F7-449E-A278-07ADB40266F6}"/>
            </c:ext>
          </c:extLst>
        </c:ser>
        <c:dLbls>
          <c:showLegendKey val="0"/>
          <c:showVal val="0"/>
          <c:showCatName val="0"/>
          <c:showSerName val="0"/>
          <c:showPercent val="0"/>
          <c:showBubbleSize val="0"/>
          <c:showLeaderLines val="1"/>
        </c:dLbls>
        <c:firstSliceAng val="0"/>
      </c:pieChart>
      <c:spPr>
        <a:noFill/>
        <a:ln w="25351">
          <a:noFill/>
        </a:ln>
      </c:spPr>
    </c:plotArea>
    <c:plotVisOnly val="1"/>
    <c:dispBlanksAs val="gap"/>
    <c:showDLblsOverMax val="0"/>
  </c:chart>
  <c:spPr>
    <a:ln>
      <a:noFill/>
    </a:ln>
  </c:spPr>
  <c:txPr>
    <a:bodyPr/>
    <a:lstStyle/>
    <a:p>
      <a:pPr>
        <a:defRPr sz="1792"/>
      </a:pPr>
      <a:endParaRPr lang="es-CO"/>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Hoja1!$B$1</c:f>
              <c:strCache>
                <c:ptCount val="1"/>
                <c:pt idx="0">
                  <c:v>Ventas</c:v>
                </c:pt>
              </c:strCache>
            </c:strRef>
          </c:tx>
          <c:spPr>
            <a:ln w="12700">
              <a:solidFill>
                <a:schemeClr val="bg1"/>
              </a:solidFill>
            </a:ln>
          </c:spPr>
          <c:dPt>
            <c:idx val="0"/>
            <c:bubble3D val="0"/>
            <c:spPr>
              <a:solidFill>
                <a:srgbClr val="90BD47"/>
              </a:solidFill>
              <a:ln w="12700">
                <a:solidFill>
                  <a:schemeClr val="bg1"/>
                </a:solidFill>
              </a:ln>
            </c:spPr>
            <c:extLst>
              <c:ext xmlns:c16="http://schemas.microsoft.com/office/drawing/2014/chart" uri="{C3380CC4-5D6E-409C-BE32-E72D297353CC}">
                <c16:uniqueId val="{00000001-FFB3-4B6C-96C6-CA16ACD490FF}"/>
              </c:ext>
            </c:extLst>
          </c:dPt>
          <c:dPt>
            <c:idx val="1"/>
            <c:bubble3D val="0"/>
            <c:spPr>
              <a:solidFill>
                <a:schemeClr val="bg1">
                  <a:lumMod val="85000"/>
                </a:schemeClr>
              </a:solidFill>
              <a:ln w="12700">
                <a:solidFill>
                  <a:schemeClr val="bg1"/>
                </a:solidFill>
              </a:ln>
            </c:spPr>
            <c:extLst>
              <c:ext xmlns:c16="http://schemas.microsoft.com/office/drawing/2014/chart" uri="{C3380CC4-5D6E-409C-BE32-E72D297353CC}">
                <c16:uniqueId val="{00000003-FFB3-4B6C-96C6-CA16ACD490FF}"/>
              </c:ext>
            </c:extLst>
          </c:dPt>
          <c:dPt>
            <c:idx val="2"/>
            <c:bubble3D val="0"/>
            <c:spPr>
              <a:solidFill>
                <a:schemeClr val="tx1">
                  <a:lumMod val="75000"/>
                  <a:lumOff val="25000"/>
                </a:schemeClr>
              </a:solidFill>
              <a:ln w="12700">
                <a:solidFill>
                  <a:schemeClr val="bg1"/>
                </a:solidFill>
              </a:ln>
            </c:spPr>
            <c:extLst>
              <c:ext xmlns:c16="http://schemas.microsoft.com/office/drawing/2014/chart" uri="{C3380CC4-5D6E-409C-BE32-E72D297353CC}">
                <c16:uniqueId val="{00000005-FFB3-4B6C-96C6-CA16ACD490FF}"/>
              </c:ext>
            </c:extLst>
          </c:dPt>
          <c:dPt>
            <c:idx val="3"/>
            <c:bubble3D val="0"/>
            <c:extLst>
              <c:ext xmlns:c16="http://schemas.microsoft.com/office/drawing/2014/chart" uri="{C3380CC4-5D6E-409C-BE32-E72D297353CC}">
                <c16:uniqueId val="{00000006-FFB3-4B6C-96C6-CA16ACD490FF}"/>
              </c:ext>
            </c:extLst>
          </c:dPt>
          <c:cat>
            <c:strRef>
              <c:f>Hoja1!$A$2:$A$4</c:f>
              <c:strCache>
                <c:ptCount val="3"/>
                <c:pt idx="0">
                  <c:v>1er trim.</c:v>
                </c:pt>
                <c:pt idx="1">
                  <c:v>2º trim.</c:v>
                </c:pt>
                <c:pt idx="2">
                  <c:v>4º trim.</c:v>
                </c:pt>
              </c:strCache>
            </c:strRef>
          </c:cat>
          <c:val>
            <c:numRef>
              <c:f>Hoja1!$B$2:$B$4</c:f>
              <c:numCache>
                <c:formatCode>General</c:formatCode>
                <c:ptCount val="3"/>
                <c:pt idx="0">
                  <c:v>45</c:v>
                </c:pt>
                <c:pt idx="1">
                  <c:v>55</c:v>
                </c:pt>
              </c:numCache>
            </c:numRef>
          </c:val>
          <c:extLst>
            <c:ext xmlns:c16="http://schemas.microsoft.com/office/drawing/2014/chart" uri="{C3380CC4-5D6E-409C-BE32-E72D297353CC}">
              <c16:uniqueId val="{00000007-FFB3-4B6C-96C6-CA16ACD490FF}"/>
            </c:ext>
          </c:extLst>
        </c:ser>
        <c:dLbls>
          <c:showLegendKey val="0"/>
          <c:showVal val="0"/>
          <c:showCatName val="0"/>
          <c:showSerName val="0"/>
          <c:showPercent val="0"/>
          <c:showBubbleSize val="0"/>
          <c:showLeaderLines val="1"/>
        </c:dLbls>
        <c:firstSliceAng val="0"/>
      </c:pieChart>
      <c:spPr>
        <a:noFill/>
        <a:ln w="25351">
          <a:noFill/>
        </a:ln>
      </c:spPr>
    </c:plotArea>
    <c:plotVisOnly val="1"/>
    <c:dispBlanksAs val="gap"/>
    <c:showDLblsOverMax val="0"/>
  </c:chart>
  <c:spPr>
    <a:ln>
      <a:noFill/>
    </a:ln>
  </c:spPr>
  <c:txPr>
    <a:bodyPr/>
    <a:lstStyle/>
    <a:p>
      <a:pPr>
        <a:defRPr sz="1792"/>
      </a:pPr>
      <a:endParaRPr lang="es-CO"/>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711191335740074E-2"/>
          <c:y val="6.8709761507778411E-2"/>
          <c:w val="0.68231046931407946"/>
          <c:h val="0.86258047698444318"/>
        </c:manualLayout>
      </c:layout>
      <c:barChart>
        <c:barDir val="col"/>
        <c:grouping val="stacked"/>
        <c:varyColors val="0"/>
        <c:ser>
          <c:idx val="0"/>
          <c:order val="0"/>
          <c:tx>
            <c:strRef>
              <c:f>Hoja1!$B$1</c:f>
              <c:strCache>
                <c:ptCount val="1"/>
                <c:pt idx="0">
                  <c:v>T3B</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Pt>
            <c:idx val="0"/>
            <c:invertIfNegative val="0"/>
            <c:bubble3D val="0"/>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extLst>
              <c:ext xmlns:c16="http://schemas.microsoft.com/office/drawing/2014/chart" uri="{C3380CC4-5D6E-409C-BE32-E72D297353CC}">
                <c16:uniqueId val="{00000001-4AAC-4872-AC25-8A7EF883DBD2}"/>
              </c:ext>
            </c:extLst>
          </c:dPt>
          <c:dLbls>
            <c:numFmt formatCode="General\%" sourceLinked="0"/>
            <c:spPr>
              <a:noFill/>
              <a:ln>
                <a:noFill/>
              </a:ln>
              <a:effectLst/>
            </c:spPr>
            <c:txPr>
              <a:bodyPr/>
              <a:lstStyle/>
              <a:p>
                <a:pPr>
                  <a:defRPr sz="1600" b="1">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1"/>
                <c:pt idx="0">
                  <c:v>Categoría 1</c:v>
                </c:pt>
              </c:strCache>
            </c:strRef>
          </c:cat>
          <c:val>
            <c:numRef>
              <c:f>Hoja1!$B$2:$B$3</c:f>
              <c:numCache>
                <c:formatCode>General</c:formatCode>
                <c:ptCount val="2"/>
                <c:pt idx="1">
                  <c:v>93</c:v>
                </c:pt>
              </c:numCache>
            </c:numRef>
          </c:val>
          <c:extLst>
            <c:ext xmlns:c16="http://schemas.microsoft.com/office/drawing/2014/chart" uri="{C3380CC4-5D6E-409C-BE32-E72D297353CC}">
              <c16:uniqueId val="{00000002-4AAC-4872-AC25-8A7EF883DBD2}"/>
            </c:ext>
          </c:extLst>
        </c:ser>
        <c:ser>
          <c:idx val="1"/>
          <c:order val="1"/>
          <c:tx>
            <c:strRef>
              <c:f>Hoja1!$C$1</c:f>
              <c:strCache>
                <c:ptCount val="1"/>
                <c:pt idx="0">
                  <c:v>T2B</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dPt>
            <c:idx val="0"/>
            <c:invertIfNegative val="0"/>
            <c:bubble3D val="0"/>
            <c:extLst>
              <c:ext xmlns:c16="http://schemas.microsoft.com/office/drawing/2014/chart" uri="{C3380CC4-5D6E-409C-BE32-E72D297353CC}">
                <c16:uniqueId val="{00000003-4AAC-4872-AC25-8A7EF883DBD2}"/>
              </c:ext>
            </c:extLst>
          </c:dPt>
          <c:dPt>
            <c:idx val="1"/>
            <c:invertIfNegative val="0"/>
            <c:bubble3D val="0"/>
            <c:extLst>
              <c:ext xmlns:c16="http://schemas.microsoft.com/office/drawing/2014/chart" uri="{C3380CC4-5D6E-409C-BE32-E72D297353CC}">
                <c16:uniqueId val="{00000004-4AAC-4872-AC25-8A7EF883DBD2}"/>
              </c:ext>
            </c:extLst>
          </c:dPt>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AAC-4872-AC25-8A7EF883DBD2}"/>
                </c:ext>
              </c:extLst>
            </c:dLbl>
            <c:numFmt formatCode="General\%" sourceLinked="0"/>
            <c:spPr>
              <a:noFill/>
              <a:ln>
                <a:noFill/>
              </a:ln>
              <a:effectLst/>
            </c:spPr>
            <c:txPr>
              <a:bodyPr/>
              <a:lstStyle/>
              <a:p>
                <a:pPr>
                  <a:defRPr sz="1600" b="1">
                    <a:latin typeface="Calibri" panose="020F0502020204030204" pitchFamily="34" charset="0"/>
                    <a:cs typeface="Calibri" panose="020F0502020204030204" pitchFamily="34" charset="0"/>
                  </a:defRPr>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Hoja1!$A$2:$A$3</c:f>
              <c:strCache>
                <c:ptCount val="1"/>
                <c:pt idx="0">
                  <c:v>Categoría 1</c:v>
                </c:pt>
              </c:strCache>
            </c:strRef>
          </c:cat>
          <c:val>
            <c:numRef>
              <c:f>Hoja1!$C$2:$C$3</c:f>
              <c:numCache>
                <c:formatCode>General</c:formatCode>
                <c:ptCount val="2"/>
                <c:pt idx="1">
                  <c:v>7</c:v>
                </c:pt>
              </c:numCache>
            </c:numRef>
          </c:val>
          <c:extLst>
            <c:ext xmlns:c16="http://schemas.microsoft.com/office/drawing/2014/chart" uri="{C3380CC4-5D6E-409C-BE32-E72D297353CC}">
              <c16:uniqueId val="{00000005-4AAC-4872-AC25-8A7EF883DBD2}"/>
            </c:ext>
          </c:extLst>
        </c:ser>
        <c:ser>
          <c:idx val="2"/>
          <c:order val="2"/>
          <c:tx>
            <c:strRef>
              <c:f>Hoja1!$D$1</c:f>
              <c:strCache>
                <c:ptCount val="1"/>
                <c:pt idx="0">
                  <c:v>Columna1</c:v>
                </c:pt>
              </c:strCache>
            </c:strRef>
          </c:tx>
          <c: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c:spPr>
          <c:invertIfNegative val="0"/>
          <c:cat>
            <c:strRef>
              <c:f>Hoja1!$A$2:$A$3</c:f>
              <c:strCache>
                <c:ptCount val="1"/>
                <c:pt idx="0">
                  <c:v>Categoría 1</c:v>
                </c:pt>
              </c:strCache>
            </c:strRef>
          </c:cat>
          <c:val>
            <c:numRef>
              <c:f>Hoja1!$D$2:$D$3</c:f>
              <c:numCache>
                <c:formatCode>General</c:formatCode>
                <c:ptCount val="2"/>
                <c:pt idx="1">
                  <c:v>8</c:v>
                </c:pt>
              </c:numCache>
            </c:numRef>
          </c:val>
          <c:extLst>
            <c:ext xmlns:c16="http://schemas.microsoft.com/office/drawing/2014/chart" uri="{C3380CC4-5D6E-409C-BE32-E72D297353CC}">
              <c16:uniqueId val="{00000006-4AAC-4872-AC25-8A7EF883DBD2}"/>
            </c:ext>
          </c:extLst>
        </c:ser>
        <c:dLbls>
          <c:showLegendKey val="0"/>
          <c:showVal val="0"/>
          <c:showCatName val="0"/>
          <c:showSerName val="0"/>
          <c:showPercent val="0"/>
          <c:showBubbleSize val="0"/>
        </c:dLbls>
        <c:gapWidth val="128"/>
        <c:overlap val="100"/>
        <c:axId val="631446528"/>
        <c:axId val="49630592"/>
      </c:barChart>
      <c:catAx>
        <c:axId val="631446528"/>
        <c:scaling>
          <c:orientation val="minMax"/>
        </c:scaling>
        <c:delete val="1"/>
        <c:axPos val="b"/>
        <c:numFmt formatCode="General" sourceLinked="0"/>
        <c:majorTickMark val="out"/>
        <c:minorTickMark val="none"/>
        <c:tickLblPos val="nextTo"/>
        <c:crossAx val="49630592"/>
        <c:crosses val="autoZero"/>
        <c:auto val="1"/>
        <c:lblAlgn val="ctr"/>
        <c:lblOffset val="100"/>
        <c:noMultiLvlLbl val="0"/>
      </c:catAx>
      <c:valAx>
        <c:axId val="49630592"/>
        <c:scaling>
          <c:orientation val="minMax"/>
          <c:max val="103"/>
          <c:min val="0"/>
        </c:scaling>
        <c:delete val="1"/>
        <c:axPos val="l"/>
        <c:numFmt formatCode="General" sourceLinked="1"/>
        <c:majorTickMark val="out"/>
        <c:minorTickMark val="none"/>
        <c:tickLblPos val="nextTo"/>
        <c:crossAx val="631446528"/>
        <c:crosses val="autoZero"/>
        <c:crossBetween val="between"/>
      </c:valAx>
    </c:plotArea>
    <c:plotVisOnly val="1"/>
    <c:dispBlanksAs val="gap"/>
    <c:showDLblsOverMax val="0"/>
  </c:chart>
  <c:txPr>
    <a:bodyPr/>
    <a:lstStyle/>
    <a:p>
      <a:pPr>
        <a:defRPr sz="1800"/>
      </a:pPr>
      <a:endParaRPr lang="es-CO"/>
    </a:p>
  </c:txPr>
  <c:externalData r:id="rId5">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Hoja1!$B$1</c:f>
              <c:strCache>
                <c:ptCount val="1"/>
                <c:pt idx="0">
                  <c:v>Ventas</c:v>
                </c:pt>
              </c:strCache>
            </c:strRef>
          </c:tx>
          <c:spPr>
            <a:ln w="12700">
              <a:solidFill>
                <a:schemeClr val="bg1"/>
              </a:solidFill>
            </a:ln>
          </c:spPr>
          <c:dPt>
            <c:idx val="0"/>
            <c:bubble3D val="0"/>
            <c:spPr>
              <a:solidFill>
                <a:srgbClr val="126D9A"/>
              </a:solidFill>
              <a:ln w="12700">
                <a:solidFill>
                  <a:schemeClr val="bg1"/>
                </a:solidFill>
              </a:ln>
            </c:spPr>
            <c:extLst>
              <c:ext xmlns:c16="http://schemas.microsoft.com/office/drawing/2014/chart" uri="{C3380CC4-5D6E-409C-BE32-E72D297353CC}">
                <c16:uniqueId val="{00000001-6BDB-4155-B20E-36392D4D1D16}"/>
              </c:ext>
            </c:extLst>
          </c:dPt>
          <c:dPt>
            <c:idx val="1"/>
            <c:bubble3D val="0"/>
            <c:spPr>
              <a:solidFill>
                <a:schemeClr val="bg1">
                  <a:lumMod val="85000"/>
                </a:schemeClr>
              </a:solidFill>
              <a:ln w="12700">
                <a:solidFill>
                  <a:schemeClr val="bg1"/>
                </a:solidFill>
              </a:ln>
            </c:spPr>
            <c:extLst>
              <c:ext xmlns:c16="http://schemas.microsoft.com/office/drawing/2014/chart" uri="{C3380CC4-5D6E-409C-BE32-E72D297353CC}">
                <c16:uniqueId val="{00000003-6BDB-4155-B20E-36392D4D1D16}"/>
              </c:ext>
            </c:extLst>
          </c:dPt>
          <c:dPt>
            <c:idx val="2"/>
            <c:bubble3D val="0"/>
            <c:spPr>
              <a:solidFill>
                <a:schemeClr val="tx1">
                  <a:lumMod val="75000"/>
                  <a:lumOff val="25000"/>
                </a:schemeClr>
              </a:solidFill>
              <a:ln w="12700">
                <a:solidFill>
                  <a:schemeClr val="bg1"/>
                </a:solidFill>
              </a:ln>
            </c:spPr>
            <c:extLst>
              <c:ext xmlns:c16="http://schemas.microsoft.com/office/drawing/2014/chart" uri="{C3380CC4-5D6E-409C-BE32-E72D297353CC}">
                <c16:uniqueId val="{00000005-6BDB-4155-B20E-36392D4D1D16}"/>
              </c:ext>
            </c:extLst>
          </c:dPt>
          <c:dPt>
            <c:idx val="3"/>
            <c:bubble3D val="0"/>
            <c:extLst>
              <c:ext xmlns:c16="http://schemas.microsoft.com/office/drawing/2014/chart" uri="{C3380CC4-5D6E-409C-BE32-E72D297353CC}">
                <c16:uniqueId val="{00000006-6BDB-4155-B20E-36392D4D1D16}"/>
              </c:ext>
            </c:extLst>
          </c:dPt>
          <c:cat>
            <c:strRef>
              <c:f>Hoja1!$A$2:$A$4</c:f>
              <c:strCache>
                <c:ptCount val="3"/>
                <c:pt idx="0">
                  <c:v>1er trim.</c:v>
                </c:pt>
                <c:pt idx="1">
                  <c:v>2º trim.</c:v>
                </c:pt>
                <c:pt idx="2">
                  <c:v>4º trim.</c:v>
                </c:pt>
              </c:strCache>
            </c:strRef>
          </c:cat>
          <c:val>
            <c:numRef>
              <c:f>Hoja1!$B$2:$B$4</c:f>
              <c:numCache>
                <c:formatCode>General</c:formatCode>
                <c:ptCount val="3"/>
                <c:pt idx="0">
                  <c:v>40</c:v>
                </c:pt>
                <c:pt idx="1">
                  <c:v>60</c:v>
                </c:pt>
              </c:numCache>
            </c:numRef>
          </c:val>
          <c:extLst>
            <c:ext xmlns:c16="http://schemas.microsoft.com/office/drawing/2014/chart" uri="{C3380CC4-5D6E-409C-BE32-E72D297353CC}">
              <c16:uniqueId val="{00000007-6BDB-4155-B20E-36392D4D1D16}"/>
            </c:ext>
          </c:extLst>
        </c:ser>
        <c:dLbls>
          <c:showLegendKey val="0"/>
          <c:showVal val="0"/>
          <c:showCatName val="0"/>
          <c:showSerName val="0"/>
          <c:showPercent val="0"/>
          <c:showBubbleSize val="0"/>
          <c:showLeaderLines val="1"/>
        </c:dLbls>
        <c:firstSliceAng val="0"/>
      </c:pieChart>
      <c:spPr>
        <a:noFill/>
        <a:ln w="25351">
          <a:noFill/>
        </a:ln>
      </c:spPr>
    </c:plotArea>
    <c:plotVisOnly val="1"/>
    <c:dispBlanksAs val="gap"/>
    <c:showDLblsOverMax val="0"/>
  </c:chart>
  <c:spPr>
    <a:ln>
      <a:noFill/>
    </a:ln>
  </c:spPr>
  <c:txPr>
    <a:bodyPr/>
    <a:lstStyle/>
    <a:p>
      <a:pPr>
        <a:defRPr sz="1792"/>
      </a:pPr>
      <a:endParaRPr lang="es-CO"/>
    </a:p>
  </c:txPr>
  <c:externalData r:id="rId2">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51445935525950925"/>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Hoja1!$A$2:$A$8</c:f>
              <c:strCache>
                <c:ptCount val="4"/>
                <c:pt idx="0">
                  <c:v> Facebook</c:v>
                </c:pt>
                <c:pt idx="1">
                  <c:v> YouTube</c:v>
                </c:pt>
                <c:pt idx="2">
                  <c:v> Instagram</c:v>
                </c:pt>
                <c:pt idx="3">
                  <c:v> Twitter</c:v>
                </c:pt>
              </c:strCache>
            </c:strRef>
          </c:cat>
          <c:val>
            <c:numRef>
              <c:f>Hoja1!$B$2:$B$8</c:f>
              <c:numCache>
                <c:formatCode>General</c:formatCode>
                <c:ptCount val="7"/>
                <c:pt idx="0">
                  <c:v>100</c:v>
                </c:pt>
                <c:pt idx="1">
                  <c:v>100</c:v>
                </c:pt>
                <c:pt idx="2">
                  <c:v>100</c:v>
                </c:pt>
                <c:pt idx="3">
                  <c:v>100</c:v>
                </c:pt>
              </c:numCache>
            </c:numRef>
          </c:val>
          <c:extLst>
            <c:ext xmlns:c16="http://schemas.microsoft.com/office/drawing/2014/chart" uri="{C3380CC4-5D6E-409C-BE32-E72D297353CC}">
              <c16:uniqueId val="{00000000-2C02-414D-9FD6-F52D57C13B98}"/>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dPt>
            <c:idx val="5"/>
            <c:invertIfNegative val="0"/>
            <c:bubble3D val="0"/>
            <c:extLst>
              <c:ext xmlns:c16="http://schemas.microsoft.com/office/drawing/2014/chart" uri="{C3380CC4-5D6E-409C-BE32-E72D297353CC}">
                <c16:uniqueId val="{00000001-2C02-414D-9FD6-F52D57C13B98}"/>
              </c:ext>
            </c:extLst>
          </c:dPt>
          <c:dPt>
            <c:idx val="6"/>
            <c:invertIfNegative val="0"/>
            <c:bubble3D val="0"/>
            <c:extLst>
              <c:ext xmlns:c16="http://schemas.microsoft.com/office/drawing/2014/chart" uri="{C3380CC4-5D6E-409C-BE32-E72D297353CC}">
                <c16:uniqueId val="{00000002-2C02-414D-9FD6-F52D57C13B98}"/>
              </c:ext>
            </c:extLst>
          </c:dPt>
          <c:dPt>
            <c:idx val="7"/>
            <c:invertIfNegative val="0"/>
            <c:bubble3D val="0"/>
            <c:extLst>
              <c:ext xmlns:c16="http://schemas.microsoft.com/office/drawing/2014/chart" uri="{C3380CC4-5D6E-409C-BE32-E72D297353CC}">
                <c16:uniqueId val="{00000003-2C02-414D-9FD6-F52D57C13B98}"/>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40887728459530032"/>
                      <c:h val="0.13367089386399625"/>
                    </c:manualLayout>
                  </c15:layout>
                </c:ext>
                <c:ext xmlns:c16="http://schemas.microsoft.com/office/drawing/2014/chart" uri="{C3380CC4-5D6E-409C-BE32-E72D297353CC}">
                  <c16:uniqueId val="{00000003-ED7A-4AB1-A672-377D41B39E3B}"/>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0.44369016536118366"/>
                      <c:h val="0.13367089386399625"/>
                    </c:manualLayout>
                  </c15:layout>
                </c:ext>
                <c:ext xmlns:c16="http://schemas.microsoft.com/office/drawing/2014/chart" uri="{C3380CC4-5D6E-409C-BE32-E72D297353CC}">
                  <c16:uniqueId val="{00000004-ED7A-4AB1-A672-377D41B39E3B}"/>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49590948651000871"/>
                      <c:h val="0.13367089386399625"/>
                    </c:manualLayout>
                  </c15:layout>
                </c:ext>
                <c:ext xmlns:c16="http://schemas.microsoft.com/office/drawing/2014/chart" uri="{C3380CC4-5D6E-409C-BE32-E72D297353CC}">
                  <c16:uniqueId val="{00000005-ED7A-4AB1-A672-377D41B39E3B}"/>
                </c:ext>
              </c:extLst>
            </c:dLbl>
            <c:dLbl>
              <c:idx val="3"/>
              <c:dLblPos val="outEnd"/>
              <c:showLegendKey val="0"/>
              <c:showVal val="1"/>
              <c:showCatName val="0"/>
              <c:showSerName val="0"/>
              <c:showPercent val="0"/>
              <c:showBubbleSize val="0"/>
              <c:extLst>
                <c:ext xmlns:c15="http://schemas.microsoft.com/office/drawing/2012/chart" uri="{CE6537A1-D6FC-4f65-9D91-7224C49458BB}">
                  <c15:layout>
                    <c:manualLayout>
                      <c:w val="0.53072236727589206"/>
                      <c:h val="0.13367089386399625"/>
                    </c:manualLayout>
                  </c15:layout>
                </c:ext>
                <c:ext xmlns:c16="http://schemas.microsoft.com/office/drawing/2014/chart" uri="{C3380CC4-5D6E-409C-BE32-E72D297353CC}">
                  <c16:uniqueId val="{00000006-ED7A-4AB1-A672-377D41B39E3B}"/>
                </c:ext>
              </c:extLst>
            </c:dLbl>
            <c:dLbl>
              <c:idx val="7"/>
              <c:tx>
                <c:rich>
                  <a:bodyPr/>
                  <a:lstStyle/>
                  <a:p>
                    <a:pPr>
                      <a:defRPr sz="700" b="1">
                        <a:solidFill>
                          <a:schemeClr val="bg2">
                            <a:lumMod val="50000"/>
                          </a:schemeClr>
                        </a:solidFill>
                        <a:latin typeface="+mj-lt"/>
                      </a:defRPr>
                    </a:pPr>
                    <a:r>
                      <a:rPr lang="en-US" sz="700" b="1" dirty="0">
                        <a:solidFill>
                          <a:schemeClr val="bg2">
                            <a:lumMod val="50000"/>
                          </a:schemeClr>
                        </a:solidFill>
                        <a:latin typeface="+mj-lt"/>
                      </a:rPr>
                      <a:t>1%</a:t>
                    </a: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C02-414D-9FD6-F52D57C13B98}"/>
                </c:ext>
              </c:extLst>
            </c:dLbl>
            <c:numFmt formatCode="General\%" sourceLinked="0"/>
            <c:spPr>
              <a:noFill/>
              <a:ln>
                <a:noFill/>
              </a:ln>
              <a:effectLst/>
            </c:spPr>
            <c:txPr>
              <a:bodyPr/>
              <a:lstStyle/>
              <a:p>
                <a:pPr>
                  <a:defRPr sz="700" b="1">
                    <a:solidFill>
                      <a:schemeClr val="bg2">
                        <a:lumMod val="50000"/>
                      </a:schemeClr>
                    </a:solidFill>
                    <a:latin typeface="+mj-lt"/>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4"/>
                <c:pt idx="0">
                  <c:v> Facebook</c:v>
                </c:pt>
                <c:pt idx="1">
                  <c:v> YouTube</c:v>
                </c:pt>
                <c:pt idx="2">
                  <c:v> Instagram</c:v>
                </c:pt>
                <c:pt idx="3">
                  <c:v> Twitter</c:v>
                </c:pt>
              </c:strCache>
            </c:strRef>
          </c:cat>
          <c:val>
            <c:numRef>
              <c:f>Hoja1!$C$2:$C$8</c:f>
              <c:numCache>
                <c:formatCode>General</c:formatCode>
                <c:ptCount val="7"/>
                <c:pt idx="0">
                  <c:v>74</c:v>
                </c:pt>
                <c:pt idx="1">
                  <c:v>69</c:v>
                </c:pt>
                <c:pt idx="2">
                  <c:v>59</c:v>
                </c:pt>
                <c:pt idx="3">
                  <c:v>14</c:v>
                </c:pt>
              </c:numCache>
            </c:numRef>
          </c:val>
          <c:extLst>
            <c:ext xmlns:c16="http://schemas.microsoft.com/office/drawing/2014/chart" uri="{C3380CC4-5D6E-409C-BE32-E72D297353CC}">
              <c16:uniqueId val="{00000007-2C02-414D-9FD6-F52D57C13B98}"/>
            </c:ext>
          </c:extLst>
        </c:ser>
        <c:dLbls>
          <c:showLegendKey val="0"/>
          <c:showVal val="0"/>
          <c:showCatName val="0"/>
          <c:showSerName val="0"/>
          <c:showPercent val="0"/>
          <c:showBubbleSize val="0"/>
        </c:dLbls>
        <c:gapWidth val="70"/>
        <c:overlap val="100"/>
        <c:axId val="148152320"/>
        <c:axId val="53522368"/>
      </c:barChart>
      <c:catAx>
        <c:axId val="148152320"/>
        <c:scaling>
          <c:orientation val="maxMin"/>
        </c:scaling>
        <c:delete val="1"/>
        <c:axPos val="l"/>
        <c:numFmt formatCode="General" sourceLinked="0"/>
        <c:majorTickMark val="out"/>
        <c:minorTickMark val="none"/>
        <c:tickLblPos val="nextTo"/>
        <c:crossAx val="53522368"/>
        <c:crosses val="autoZero"/>
        <c:auto val="1"/>
        <c:lblAlgn val="ctr"/>
        <c:lblOffset val="100"/>
        <c:noMultiLvlLbl val="0"/>
      </c:catAx>
      <c:valAx>
        <c:axId val="53522368"/>
        <c:scaling>
          <c:orientation val="minMax"/>
          <c:max val="102"/>
          <c:min val="0"/>
        </c:scaling>
        <c:delete val="1"/>
        <c:axPos val="t"/>
        <c:numFmt formatCode="General" sourceLinked="1"/>
        <c:majorTickMark val="out"/>
        <c:minorTickMark val="none"/>
        <c:tickLblPos val="nextTo"/>
        <c:crossAx val="148152320"/>
        <c:crosses val="autoZero"/>
        <c:crossBetween val="between"/>
      </c:valAx>
    </c:plotArea>
    <c:plotVisOnly val="1"/>
    <c:dispBlanksAs val="gap"/>
    <c:showDLblsOverMax val="0"/>
  </c:chart>
  <c:txPr>
    <a:bodyPr/>
    <a:lstStyle/>
    <a:p>
      <a:pPr>
        <a:defRPr lang="en-US" sz="1100" b="0" i="0" u="none" strike="noStrike" kern="1200">
          <a:solidFill>
            <a:srgbClr val="000000"/>
          </a:solidFill>
          <a:effectLst/>
          <a:latin typeface="Calibri" panose="020F0502020204030204" pitchFamily="34" charset="0"/>
          <a:ea typeface="+mn-ea"/>
          <a:cs typeface="+mn-cs"/>
        </a:defRPr>
      </a:pPr>
      <a:endParaRPr lang="es-CO"/>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51445935525950925"/>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Hoja1!$A$2:$A$5</c:f>
              <c:strCache>
                <c:ptCount val="4"/>
                <c:pt idx="0">
                  <c:v>Trato amable y respetuoso  de la persona encargada </c:v>
                </c:pt>
                <c:pt idx="1">
                  <c:v>El cuidado y manejo responsable de las  instalaciones, muebles y equipos </c:v>
                </c:pt>
                <c:pt idx="2">
                  <c:v>La logística de préstamos de las instalaciones de la  institución educativa? </c:v>
                </c:pt>
                <c:pt idx="3">
                  <c:v>La claridad de las comunicaciones e instrucciones dadas en  cuanto al préstamo de las instalaciones </c:v>
                </c:pt>
              </c:strCache>
            </c:strRef>
          </c:cat>
          <c:val>
            <c:numRef>
              <c:f>Hoja1!$B$2:$B$5</c:f>
              <c:numCache>
                <c:formatCode>General</c:formatCode>
                <c:ptCount val="4"/>
                <c:pt idx="0">
                  <c:v>100</c:v>
                </c:pt>
                <c:pt idx="1">
                  <c:v>100</c:v>
                </c:pt>
                <c:pt idx="2">
                  <c:v>100</c:v>
                </c:pt>
                <c:pt idx="3">
                  <c:v>100</c:v>
                </c:pt>
              </c:numCache>
            </c:numRef>
          </c:val>
          <c:extLst>
            <c:ext xmlns:c16="http://schemas.microsoft.com/office/drawing/2014/chart" uri="{C3380CC4-5D6E-409C-BE32-E72D297353CC}">
              <c16:uniqueId val="{00000000-3746-46D1-90C0-B2EC2CAAB99C}"/>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dPt>
            <c:idx val="4"/>
            <c:invertIfNegative val="0"/>
            <c:bubble3D val="0"/>
            <c:spPr>
              <a:solidFill>
                <a:srgbClr val="1D7BBB"/>
              </a:solidFill>
            </c:spPr>
            <c:extLst>
              <c:ext xmlns:c16="http://schemas.microsoft.com/office/drawing/2014/chart" uri="{C3380CC4-5D6E-409C-BE32-E72D297353CC}">
                <c16:uniqueId val="{0000000A-3746-46D1-90C0-B2EC2CAAB99C}"/>
              </c:ext>
            </c:extLst>
          </c:dPt>
          <c:dPt>
            <c:idx val="5"/>
            <c:invertIfNegative val="0"/>
            <c:bubble3D val="0"/>
            <c:spPr>
              <a:solidFill>
                <a:srgbClr val="1D7BBB"/>
              </a:solidFill>
            </c:spPr>
            <c:extLst>
              <c:ext xmlns:c16="http://schemas.microsoft.com/office/drawing/2014/chart" uri="{C3380CC4-5D6E-409C-BE32-E72D297353CC}">
                <c16:uniqueId val="{00000002-3746-46D1-90C0-B2EC2CAAB99C}"/>
              </c:ext>
            </c:extLst>
          </c:dPt>
          <c:dPt>
            <c:idx val="6"/>
            <c:invertIfNegative val="0"/>
            <c:bubble3D val="0"/>
            <c:spPr>
              <a:solidFill>
                <a:srgbClr val="1D7BBB"/>
              </a:solidFill>
            </c:spPr>
            <c:extLst>
              <c:ext xmlns:c16="http://schemas.microsoft.com/office/drawing/2014/chart" uri="{C3380CC4-5D6E-409C-BE32-E72D297353CC}">
                <c16:uniqueId val="{00000004-3746-46D1-90C0-B2EC2CAAB99C}"/>
              </c:ext>
            </c:extLst>
          </c:dPt>
          <c:dPt>
            <c:idx val="7"/>
            <c:invertIfNegative val="0"/>
            <c:bubble3D val="0"/>
            <c:extLst>
              <c:ext xmlns:c16="http://schemas.microsoft.com/office/drawing/2014/chart" uri="{C3380CC4-5D6E-409C-BE32-E72D297353CC}">
                <c16:uniqueId val="{00000005-3746-46D1-90C0-B2EC2CAAB99C}"/>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52786817530538743"/>
                      <c:h val="0.23501875975091738"/>
                    </c:manualLayout>
                  </c15:layout>
                </c:ext>
                <c:ext xmlns:c16="http://schemas.microsoft.com/office/drawing/2014/chart" uri="{C3380CC4-5D6E-409C-BE32-E72D297353CC}">
                  <c16:uniqueId val="{00000007-CDA7-445B-AAD1-9899F51657C7}"/>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0.5096532129329101"/>
                      <c:h val="0.23501875975091738"/>
                    </c:manualLayout>
                  </c15:layout>
                </c:ext>
                <c:ext xmlns:c16="http://schemas.microsoft.com/office/drawing/2014/chart" uri="{C3380CC4-5D6E-409C-BE32-E72D297353CC}">
                  <c16:uniqueId val="{00000008-CDA7-445B-AAD1-9899F51657C7}"/>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54608313767786476"/>
                      <c:h val="0.23501875975091738"/>
                    </c:manualLayout>
                  </c15:layout>
                </c:ext>
                <c:ext xmlns:c16="http://schemas.microsoft.com/office/drawing/2014/chart" uri="{C3380CC4-5D6E-409C-BE32-E72D297353CC}">
                  <c16:uniqueId val="{00000009-CDA7-445B-AAD1-9899F51657C7}"/>
                </c:ext>
              </c:extLst>
            </c:dLbl>
            <c:dLbl>
              <c:idx val="3"/>
              <c:dLblPos val="outEnd"/>
              <c:showLegendKey val="0"/>
              <c:showVal val="1"/>
              <c:showCatName val="0"/>
              <c:showSerName val="0"/>
              <c:showPercent val="0"/>
              <c:showBubbleSize val="0"/>
              <c:extLst>
                <c:ext xmlns:c15="http://schemas.microsoft.com/office/drawing/2012/chart" uri="{CE6537A1-D6FC-4f65-9D91-7224C49458BB}">
                  <c15:layout>
                    <c:manualLayout>
                      <c:w val="0.54608313767786476"/>
                      <c:h val="0.23501875975091738"/>
                    </c:manualLayout>
                  </c15:layout>
                </c:ext>
                <c:ext xmlns:c16="http://schemas.microsoft.com/office/drawing/2014/chart" uri="{C3380CC4-5D6E-409C-BE32-E72D297353CC}">
                  <c16:uniqueId val="{0000000A-CDA7-445B-AAD1-9899F51657C7}"/>
                </c:ext>
              </c:extLst>
            </c:dLbl>
            <c:dLbl>
              <c:idx val="7"/>
              <c:tx>
                <c:rich>
                  <a:bodyPr/>
                  <a:lstStyle/>
                  <a:p>
                    <a:pPr>
                      <a:defRPr sz="700" b="1">
                        <a:solidFill>
                          <a:schemeClr val="tx1"/>
                        </a:solidFill>
                      </a:defRPr>
                    </a:pPr>
                    <a:r>
                      <a:rPr lang="en-US" sz="700" dirty="0">
                        <a:latin typeface="Calibri" panose="020F0502020204030204" pitchFamily="34" charset="0"/>
                      </a:rPr>
                      <a:t>1%</a:t>
                    </a: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746-46D1-90C0-B2EC2CAAB99C}"/>
                </c:ext>
              </c:extLst>
            </c:dLbl>
            <c:numFmt formatCode="General\%" sourceLinked="0"/>
            <c:spPr>
              <a:noFill/>
              <a:ln>
                <a:noFill/>
              </a:ln>
              <a:effectLst/>
            </c:spPr>
            <c:txPr>
              <a:bodyPr/>
              <a:lstStyle/>
              <a:p>
                <a:pPr>
                  <a:defRPr sz="700" b="1">
                    <a:solidFill>
                      <a:schemeClr val="bg2">
                        <a:lumMod val="50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Trato amable y respetuoso  de la persona encargada </c:v>
                </c:pt>
                <c:pt idx="1">
                  <c:v>El cuidado y manejo responsable de las  instalaciones, muebles y equipos </c:v>
                </c:pt>
                <c:pt idx="2">
                  <c:v>La logística de préstamos de las instalaciones de la  institución educativa? </c:v>
                </c:pt>
                <c:pt idx="3">
                  <c:v>La claridad de las comunicaciones e instrucciones dadas en  cuanto al préstamo de las instalaciones </c:v>
                </c:pt>
              </c:strCache>
            </c:strRef>
          </c:cat>
          <c:val>
            <c:numRef>
              <c:f>Hoja1!$C$2:$C$5</c:f>
              <c:numCache>
                <c:formatCode>General</c:formatCode>
                <c:ptCount val="4"/>
                <c:pt idx="0">
                  <c:v>65</c:v>
                </c:pt>
                <c:pt idx="1">
                  <c:v>63</c:v>
                </c:pt>
                <c:pt idx="2">
                  <c:v>56</c:v>
                </c:pt>
                <c:pt idx="3">
                  <c:v>58</c:v>
                </c:pt>
              </c:numCache>
            </c:numRef>
          </c:val>
          <c:extLst>
            <c:ext xmlns:c16="http://schemas.microsoft.com/office/drawing/2014/chart" uri="{C3380CC4-5D6E-409C-BE32-E72D297353CC}">
              <c16:uniqueId val="{0000000B-3746-46D1-90C0-B2EC2CAAB99C}"/>
            </c:ext>
          </c:extLst>
        </c:ser>
        <c:dLbls>
          <c:showLegendKey val="0"/>
          <c:showVal val="0"/>
          <c:showCatName val="0"/>
          <c:showSerName val="0"/>
          <c:showPercent val="0"/>
          <c:showBubbleSize val="0"/>
        </c:dLbls>
        <c:gapWidth val="70"/>
        <c:overlap val="100"/>
        <c:axId val="147880448"/>
        <c:axId val="147948096"/>
      </c:barChart>
      <c:catAx>
        <c:axId val="147880448"/>
        <c:scaling>
          <c:orientation val="maxMin"/>
        </c:scaling>
        <c:delete val="1"/>
        <c:axPos val="l"/>
        <c:numFmt formatCode="General" sourceLinked="0"/>
        <c:majorTickMark val="out"/>
        <c:minorTickMark val="none"/>
        <c:tickLblPos val="nextTo"/>
        <c:crossAx val="147948096"/>
        <c:crosses val="autoZero"/>
        <c:auto val="1"/>
        <c:lblAlgn val="ctr"/>
        <c:lblOffset val="100"/>
        <c:noMultiLvlLbl val="0"/>
      </c:catAx>
      <c:valAx>
        <c:axId val="147948096"/>
        <c:scaling>
          <c:orientation val="minMax"/>
          <c:max val="102"/>
          <c:min val="0"/>
        </c:scaling>
        <c:delete val="1"/>
        <c:axPos val="t"/>
        <c:numFmt formatCode="General" sourceLinked="1"/>
        <c:majorTickMark val="out"/>
        <c:minorTickMark val="none"/>
        <c:tickLblPos val="nextTo"/>
        <c:crossAx val="147880448"/>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51445935525950925"/>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Hoja1!$A$2:$A$8</c:f>
              <c:strCache>
                <c:ptCount val="4"/>
                <c:pt idx="0">
                  <c:v>El trato amable y respetuoso  de la persona encargada </c:v>
                </c:pt>
                <c:pt idx="1">
                  <c:v>El cuidado y manejo responsable de las  instalaciones, muebles y equipos </c:v>
                </c:pt>
                <c:pt idx="2">
                  <c:v>La logística de préstamos de las instalaciones de la  institución educativa </c:v>
                </c:pt>
                <c:pt idx="3">
                  <c:v>La claridad de las comunicaciones e instrucciones dadas en  cuanto al préstamo de las instalaciones </c:v>
                </c:pt>
              </c:strCache>
            </c:strRef>
          </c:cat>
          <c:val>
            <c:numRef>
              <c:f>Hoja1!$B$2:$B$8</c:f>
              <c:numCache>
                <c:formatCode>General</c:formatCode>
                <c:ptCount val="7"/>
                <c:pt idx="0">
                  <c:v>100</c:v>
                </c:pt>
                <c:pt idx="1">
                  <c:v>100</c:v>
                </c:pt>
                <c:pt idx="2">
                  <c:v>100</c:v>
                </c:pt>
                <c:pt idx="3">
                  <c:v>100</c:v>
                </c:pt>
              </c:numCache>
            </c:numRef>
          </c:val>
          <c:extLst>
            <c:ext xmlns:c16="http://schemas.microsoft.com/office/drawing/2014/chart" uri="{C3380CC4-5D6E-409C-BE32-E72D297353CC}">
              <c16:uniqueId val="{00000000-F948-4C7E-BEE0-EB8649DD5134}"/>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dPt>
            <c:idx val="5"/>
            <c:invertIfNegative val="0"/>
            <c:bubble3D val="0"/>
            <c:extLst>
              <c:ext xmlns:c16="http://schemas.microsoft.com/office/drawing/2014/chart" uri="{C3380CC4-5D6E-409C-BE32-E72D297353CC}">
                <c16:uniqueId val="{00000001-F948-4C7E-BEE0-EB8649DD5134}"/>
              </c:ext>
            </c:extLst>
          </c:dPt>
          <c:dPt>
            <c:idx val="6"/>
            <c:invertIfNegative val="0"/>
            <c:bubble3D val="0"/>
            <c:extLst>
              <c:ext xmlns:c16="http://schemas.microsoft.com/office/drawing/2014/chart" uri="{C3380CC4-5D6E-409C-BE32-E72D297353CC}">
                <c16:uniqueId val="{00000002-F948-4C7E-BEE0-EB8649DD5134}"/>
              </c:ext>
            </c:extLst>
          </c:dPt>
          <c:dPt>
            <c:idx val="7"/>
            <c:invertIfNegative val="0"/>
            <c:bubble3D val="0"/>
            <c:extLst>
              <c:ext xmlns:c16="http://schemas.microsoft.com/office/drawing/2014/chart" uri="{C3380CC4-5D6E-409C-BE32-E72D297353CC}">
                <c16:uniqueId val="{00000003-F948-4C7E-BEE0-EB8649DD5134}"/>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46109660574412531"/>
                      <c:h val="0.13367089386399625"/>
                    </c:manualLayout>
                  </c15:layout>
                </c:ext>
                <c:ext xmlns:c16="http://schemas.microsoft.com/office/drawing/2014/chart" uri="{C3380CC4-5D6E-409C-BE32-E72D297353CC}">
                  <c16:uniqueId val="{00000003-E2B3-4FE4-B877-F5F03C75DAA0}"/>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0.49590948651000871"/>
                      <c:h val="0.13367089386399625"/>
                    </c:manualLayout>
                  </c15:layout>
                </c:ext>
                <c:ext xmlns:c16="http://schemas.microsoft.com/office/drawing/2014/chart" uri="{C3380CC4-5D6E-409C-BE32-E72D297353CC}">
                  <c16:uniqueId val="{00000004-E2B3-4FE4-B877-F5F03C75DAA0}"/>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51331592689295036"/>
                      <c:h val="0.13367089386399625"/>
                    </c:manualLayout>
                  </c15:layout>
                </c:ext>
                <c:ext xmlns:c16="http://schemas.microsoft.com/office/drawing/2014/chart" uri="{C3380CC4-5D6E-409C-BE32-E72D297353CC}">
                  <c16:uniqueId val="{00000005-E2B3-4FE4-B877-F5F03C75DAA0}"/>
                </c:ext>
              </c:extLst>
            </c:dLbl>
            <c:dLbl>
              <c:idx val="3"/>
              <c:dLblPos val="outEnd"/>
              <c:showLegendKey val="0"/>
              <c:showVal val="1"/>
              <c:showCatName val="0"/>
              <c:showSerName val="0"/>
              <c:showPercent val="0"/>
              <c:showBubbleSize val="0"/>
              <c:extLst>
                <c:ext xmlns:c15="http://schemas.microsoft.com/office/drawing/2012/chart" uri="{CE6537A1-D6FC-4f65-9D91-7224C49458BB}">
                  <c15:layout>
                    <c:manualLayout>
                      <c:w val="0.53072236727589206"/>
                      <c:h val="0.13367089386399625"/>
                    </c:manualLayout>
                  </c15:layout>
                </c:ext>
                <c:ext xmlns:c16="http://schemas.microsoft.com/office/drawing/2014/chart" uri="{C3380CC4-5D6E-409C-BE32-E72D297353CC}">
                  <c16:uniqueId val="{00000006-E2B3-4FE4-B877-F5F03C75DAA0}"/>
                </c:ext>
              </c:extLst>
            </c:dLbl>
            <c:dLbl>
              <c:idx val="7"/>
              <c:tx>
                <c:rich>
                  <a:bodyPr/>
                  <a:lstStyle/>
                  <a:p>
                    <a:pPr>
                      <a:defRPr sz="700" b="1">
                        <a:solidFill>
                          <a:schemeClr val="bg2">
                            <a:lumMod val="50000"/>
                          </a:schemeClr>
                        </a:solidFill>
                        <a:latin typeface="+mj-lt"/>
                      </a:defRPr>
                    </a:pPr>
                    <a:r>
                      <a:rPr lang="en-US" sz="700" b="1" dirty="0">
                        <a:solidFill>
                          <a:schemeClr val="bg2">
                            <a:lumMod val="50000"/>
                          </a:schemeClr>
                        </a:solidFill>
                        <a:latin typeface="+mj-lt"/>
                      </a:rPr>
                      <a:t>1%</a:t>
                    </a: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948-4C7E-BEE0-EB8649DD5134}"/>
                </c:ext>
              </c:extLst>
            </c:dLbl>
            <c:numFmt formatCode="General\%" sourceLinked="0"/>
            <c:spPr>
              <a:noFill/>
              <a:ln>
                <a:noFill/>
              </a:ln>
              <a:effectLst/>
            </c:spPr>
            <c:txPr>
              <a:bodyPr/>
              <a:lstStyle/>
              <a:p>
                <a:pPr>
                  <a:defRPr sz="700" b="1">
                    <a:solidFill>
                      <a:schemeClr val="bg2">
                        <a:lumMod val="50000"/>
                      </a:schemeClr>
                    </a:solidFill>
                    <a:latin typeface="+mj-lt"/>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4"/>
                <c:pt idx="0">
                  <c:v>El trato amable y respetuoso  de la persona encargada </c:v>
                </c:pt>
                <c:pt idx="1">
                  <c:v>El cuidado y manejo responsable de las  instalaciones, muebles y equipos </c:v>
                </c:pt>
                <c:pt idx="2">
                  <c:v>La logística de préstamos de las instalaciones de la  institución educativa </c:v>
                </c:pt>
                <c:pt idx="3">
                  <c:v>La claridad de las comunicaciones e instrucciones dadas en  cuanto al préstamo de las instalaciones </c:v>
                </c:pt>
              </c:strCache>
            </c:strRef>
          </c:cat>
          <c:val>
            <c:numRef>
              <c:f>Hoja1!$C$2:$C$8</c:f>
              <c:numCache>
                <c:formatCode>General</c:formatCode>
                <c:ptCount val="7"/>
                <c:pt idx="0">
                  <c:v>66</c:v>
                </c:pt>
                <c:pt idx="1">
                  <c:v>59</c:v>
                </c:pt>
                <c:pt idx="2">
                  <c:v>53</c:v>
                </c:pt>
                <c:pt idx="3">
                  <c:v>52</c:v>
                </c:pt>
              </c:numCache>
            </c:numRef>
          </c:val>
          <c:extLst>
            <c:ext xmlns:c16="http://schemas.microsoft.com/office/drawing/2014/chart" uri="{C3380CC4-5D6E-409C-BE32-E72D297353CC}">
              <c16:uniqueId val="{00000009-F948-4C7E-BEE0-EB8649DD5134}"/>
            </c:ext>
          </c:extLst>
        </c:ser>
        <c:dLbls>
          <c:showLegendKey val="0"/>
          <c:showVal val="0"/>
          <c:showCatName val="0"/>
          <c:showSerName val="0"/>
          <c:showPercent val="0"/>
          <c:showBubbleSize val="0"/>
        </c:dLbls>
        <c:gapWidth val="70"/>
        <c:overlap val="100"/>
        <c:axId val="148152320"/>
        <c:axId val="53522368"/>
      </c:barChart>
      <c:catAx>
        <c:axId val="148152320"/>
        <c:scaling>
          <c:orientation val="maxMin"/>
        </c:scaling>
        <c:delete val="1"/>
        <c:axPos val="l"/>
        <c:numFmt formatCode="General" sourceLinked="0"/>
        <c:majorTickMark val="out"/>
        <c:minorTickMark val="none"/>
        <c:tickLblPos val="nextTo"/>
        <c:crossAx val="53522368"/>
        <c:crosses val="autoZero"/>
        <c:auto val="1"/>
        <c:lblAlgn val="ctr"/>
        <c:lblOffset val="100"/>
        <c:noMultiLvlLbl val="0"/>
      </c:catAx>
      <c:valAx>
        <c:axId val="53522368"/>
        <c:scaling>
          <c:orientation val="minMax"/>
          <c:max val="102"/>
          <c:min val="0"/>
        </c:scaling>
        <c:delete val="1"/>
        <c:axPos val="t"/>
        <c:numFmt formatCode="General" sourceLinked="1"/>
        <c:majorTickMark val="out"/>
        <c:minorTickMark val="none"/>
        <c:tickLblPos val="nextTo"/>
        <c:crossAx val="148152320"/>
        <c:crosses val="autoZero"/>
        <c:crossBetween val="between"/>
      </c:valAx>
    </c:plotArea>
    <c:plotVisOnly val="1"/>
    <c:dispBlanksAs val="gap"/>
    <c:showDLblsOverMax val="0"/>
  </c:chart>
  <c:txPr>
    <a:bodyPr/>
    <a:lstStyle/>
    <a:p>
      <a:pPr>
        <a:defRPr lang="en-US" sz="1100" b="0" i="0" u="none" strike="noStrike" kern="1200">
          <a:solidFill>
            <a:srgbClr val="000000"/>
          </a:solidFill>
          <a:effectLst/>
          <a:latin typeface="Calibri" panose="020F0502020204030204" pitchFamily="34" charset="0"/>
          <a:ea typeface="+mn-ea"/>
          <a:cs typeface="+mn-cs"/>
        </a:defRPr>
      </a:pPr>
      <a:endParaRPr lang="es-CO"/>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51445935525950925"/>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Hoja1!$A$2:$A$5</c:f>
              <c:strCache>
                <c:ptCount val="4"/>
                <c:pt idx="0">
                  <c:v>Trato amable y respetuoso  de la persona encargada </c:v>
                </c:pt>
                <c:pt idx="1">
                  <c:v>El cuidado y manejo responsable de las  instalaciones, muebles y equipos </c:v>
                </c:pt>
                <c:pt idx="2">
                  <c:v>La logística de préstamos de las instalaciones de la  institución educativa? </c:v>
                </c:pt>
                <c:pt idx="3">
                  <c:v>La claridad de las comunicaciones e instrucciones dadas en  cuanto al préstamo de las instalaciones </c:v>
                </c:pt>
              </c:strCache>
            </c:strRef>
          </c:cat>
          <c:val>
            <c:numRef>
              <c:f>Hoja1!$B$2:$B$5</c:f>
              <c:numCache>
                <c:formatCode>General</c:formatCode>
                <c:ptCount val="4"/>
                <c:pt idx="0">
                  <c:v>100</c:v>
                </c:pt>
                <c:pt idx="1">
                  <c:v>100</c:v>
                </c:pt>
                <c:pt idx="2">
                  <c:v>100</c:v>
                </c:pt>
                <c:pt idx="3">
                  <c:v>100</c:v>
                </c:pt>
              </c:numCache>
            </c:numRef>
          </c:val>
          <c:extLst>
            <c:ext xmlns:c16="http://schemas.microsoft.com/office/drawing/2014/chart" uri="{C3380CC4-5D6E-409C-BE32-E72D297353CC}">
              <c16:uniqueId val="{00000000-A377-48E0-9D83-7947B4B7FE1A}"/>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dPt>
            <c:idx val="4"/>
            <c:invertIfNegative val="0"/>
            <c:bubble3D val="0"/>
            <c:spPr>
              <a:solidFill>
                <a:srgbClr val="1D7BBB"/>
              </a:solidFill>
            </c:spPr>
            <c:extLst>
              <c:ext xmlns:c16="http://schemas.microsoft.com/office/drawing/2014/chart" uri="{C3380CC4-5D6E-409C-BE32-E72D297353CC}">
                <c16:uniqueId val="{00000002-A377-48E0-9D83-7947B4B7FE1A}"/>
              </c:ext>
            </c:extLst>
          </c:dPt>
          <c:dPt>
            <c:idx val="5"/>
            <c:invertIfNegative val="0"/>
            <c:bubble3D val="0"/>
            <c:spPr>
              <a:solidFill>
                <a:srgbClr val="1D7BBB"/>
              </a:solidFill>
            </c:spPr>
            <c:extLst>
              <c:ext xmlns:c16="http://schemas.microsoft.com/office/drawing/2014/chart" uri="{C3380CC4-5D6E-409C-BE32-E72D297353CC}">
                <c16:uniqueId val="{00000004-A377-48E0-9D83-7947B4B7FE1A}"/>
              </c:ext>
            </c:extLst>
          </c:dPt>
          <c:dPt>
            <c:idx val="6"/>
            <c:invertIfNegative val="0"/>
            <c:bubble3D val="0"/>
            <c:spPr>
              <a:solidFill>
                <a:srgbClr val="1D7BBB"/>
              </a:solidFill>
            </c:spPr>
            <c:extLst>
              <c:ext xmlns:c16="http://schemas.microsoft.com/office/drawing/2014/chart" uri="{C3380CC4-5D6E-409C-BE32-E72D297353CC}">
                <c16:uniqueId val="{00000006-A377-48E0-9D83-7947B4B7FE1A}"/>
              </c:ext>
            </c:extLst>
          </c:dPt>
          <c:dPt>
            <c:idx val="7"/>
            <c:invertIfNegative val="0"/>
            <c:bubble3D val="0"/>
            <c:extLst>
              <c:ext xmlns:c16="http://schemas.microsoft.com/office/drawing/2014/chart" uri="{C3380CC4-5D6E-409C-BE32-E72D297353CC}">
                <c16:uniqueId val="{00000007-A377-48E0-9D83-7947B4B7FE1A}"/>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45500832581547812"/>
                      <c:h val="0.23501875975091738"/>
                    </c:manualLayout>
                  </c15:layout>
                </c:ext>
                <c:ext xmlns:c16="http://schemas.microsoft.com/office/drawing/2014/chart" uri="{C3380CC4-5D6E-409C-BE32-E72D297353CC}">
                  <c16:uniqueId val="{00000007-3AAC-41A3-B66D-4A4987C39B8D}"/>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0.43679336344300079"/>
                      <c:h val="0.23501875975091738"/>
                    </c:manualLayout>
                  </c15:layout>
                </c:ext>
                <c:ext xmlns:c16="http://schemas.microsoft.com/office/drawing/2014/chart" uri="{C3380CC4-5D6E-409C-BE32-E72D297353CC}">
                  <c16:uniqueId val="{00000008-3AAC-41A3-B66D-4A4987C39B8D}"/>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45500832581547812"/>
                      <c:h val="0.23501875975091738"/>
                    </c:manualLayout>
                  </c15:layout>
                </c:ext>
                <c:ext xmlns:c16="http://schemas.microsoft.com/office/drawing/2014/chart" uri="{C3380CC4-5D6E-409C-BE32-E72D297353CC}">
                  <c16:uniqueId val="{00000009-3AAC-41A3-B66D-4A4987C39B8D}"/>
                </c:ext>
              </c:extLst>
            </c:dLbl>
            <c:dLbl>
              <c:idx val="3"/>
              <c:dLblPos val="outEnd"/>
              <c:showLegendKey val="0"/>
              <c:showVal val="1"/>
              <c:showCatName val="0"/>
              <c:showSerName val="0"/>
              <c:showPercent val="0"/>
              <c:showBubbleSize val="0"/>
              <c:extLst>
                <c:ext xmlns:c15="http://schemas.microsoft.com/office/drawing/2012/chart" uri="{CE6537A1-D6FC-4f65-9D91-7224C49458BB}">
                  <c15:layout>
                    <c:manualLayout>
                      <c:w val="0.49143825056043278"/>
                      <c:h val="0.23501875975091738"/>
                    </c:manualLayout>
                  </c15:layout>
                </c:ext>
                <c:ext xmlns:c16="http://schemas.microsoft.com/office/drawing/2014/chart" uri="{C3380CC4-5D6E-409C-BE32-E72D297353CC}">
                  <c16:uniqueId val="{0000000A-3AAC-41A3-B66D-4A4987C39B8D}"/>
                </c:ext>
              </c:extLst>
            </c:dLbl>
            <c:dLbl>
              <c:idx val="7"/>
              <c:tx>
                <c:rich>
                  <a:bodyPr/>
                  <a:lstStyle/>
                  <a:p>
                    <a:pPr>
                      <a:defRPr sz="700" b="1">
                        <a:solidFill>
                          <a:schemeClr val="tx1"/>
                        </a:solidFill>
                      </a:defRPr>
                    </a:pPr>
                    <a:r>
                      <a:rPr lang="en-US" sz="700" dirty="0">
                        <a:latin typeface="Calibri" panose="020F0502020204030204" pitchFamily="34" charset="0"/>
                      </a:rPr>
                      <a:t>1%</a:t>
                    </a: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377-48E0-9D83-7947B4B7FE1A}"/>
                </c:ext>
              </c:extLst>
            </c:dLbl>
            <c:numFmt formatCode="General\%" sourceLinked="0"/>
            <c:spPr>
              <a:noFill/>
              <a:ln>
                <a:noFill/>
              </a:ln>
              <a:effectLst/>
            </c:spPr>
            <c:txPr>
              <a:bodyPr/>
              <a:lstStyle/>
              <a:p>
                <a:pPr>
                  <a:defRPr sz="700" b="1">
                    <a:solidFill>
                      <a:schemeClr val="bg2">
                        <a:lumMod val="50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Trato amable y respetuoso  de la persona encargada </c:v>
                </c:pt>
                <c:pt idx="1">
                  <c:v>El cuidado y manejo responsable de las  instalaciones, muebles y equipos </c:v>
                </c:pt>
                <c:pt idx="2">
                  <c:v>La logística de préstamos de las instalaciones de la  institución educativa? </c:v>
                </c:pt>
                <c:pt idx="3">
                  <c:v>La claridad de las comunicaciones e instrucciones dadas en  cuanto al préstamo de las instalaciones </c:v>
                </c:pt>
              </c:strCache>
            </c:strRef>
          </c:cat>
          <c:val>
            <c:numRef>
              <c:f>Hoja1!$C$2:$C$5</c:f>
              <c:numCache>
                <c:formatCode>General</c:formatCode>
                <c:ptCount val="4"/>
                <c:pt idx="0">
                  <c:v>62</c:v>
                </c:pt>
                <c:pt idx="1">
                  <c:v>64</c:v>
                </c:pt>
                <c:pt idx="2">
                  <c:v>56</c:v>
                </c:pt>
                <c:pt idx="3">
                  <c:v>54</c:v>
                </c:pt>
              </c:numCache>
            </c:numRef>
          </c:val>
          <c:extLst>
            <c:ext xmlns:c16="http://schemas.microsoft.com/office/drawing/2014/chart" uri="{C3380CC4-5D6E-409C-BE32-E72D297353CC}">
              <c16:uniqueId val="{0000000C-A377-48E0-9D83-7947B4B7FE1A}"/>
            </c:ext>
          </c:extLst>
        </c:ser>
        <c:dLbls>
          <c:showLegendKey val="0"/>
          <c:showVal val="0"/>
          <c:showCatName val="0"/>
          <c:showSerName val="0"/>
          <c:showPercent val="0"/>
          <c:showBubbleSize val="0"/>
        </c:dLbls>
        <c:gapWidth val="70"/>
        <c:overlap val="100"/>
        <c:axId val="147880448"/>
        <c:axId val="147948096"/>
      </c:barChart>
      <c:catAx>
        <c:axId val="147880448"/>
        <c:scaling>
          <c:orientation val="maxMin"/>
        </c:scaling>
        <c:delete val="1"/>
        <c:axPos val="l"/>
        <c:numFmt formatCode="General" sourceLinked="0"/>
        <c:majorTickMark val="out"/>
        <c:minorTickMark val="none"/>
        <c:tickLblPos val="nextTo"/>
        <c:crossAx val="147948096"/>
        <c:crosses val="autoZero"/>
        <c:auto val="1"/>
        <c:lblAlgn val="ctr"/>
        <c:lblOffset val="100"/>
        <c:noMultiLvlLbl val="0"/>
      </c:catAx>
      <c:valAx>
        <c:axId val="147948096"/>
        <c:scaling>
          <c:orientation val="minMax"/>
          <c:max val="102"/>
          <c:min val="0"/>
        </c:scaling>
        <c:delete val="1"/>
        <c:axPos val="t"/>
        <c:numFmt formatCode="General" sourceLinked="1"/>
        <c:majorTickMark val="out"/>
        <c:minorTickMark val="none"/>
        <c:tickLblPos val="nextTo"/>
        <c:crossAx val="147880448"/>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51445935525950925"/>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Hoja1!$A$2:$A$8</c:f>
              <c:strCache>
                <c:ptCount val="4"/>
                <c:pt idx="0">
                  <c:v> Facebook</c:v>
                </c:pt>
                <c:pt idx="1">
                  <c:v> YouTube</c:v>
                </c:pt>
                <c:pt idx="2">
                  <c:v> Instagram</c:v>
                </c:pt>
                <c:pt idx="3">
                  <c:v> Twitter</c:v>
                </c:pt>
              </c:strCache>
            </c:strRef>
          </c:cat>
          <c:val>
            <c:numRef>
              <c:f>Hoja1!$B$2:$B$8</c:f>
              <c:numCache>
                <c:formatCode>General</c:formatCode>
                <c:ptCount val="7"/>
                <c:pt idx="0">
                  <c:v>100</c:v>
                </c:pt>
                <c:pt idx="1">
                  <c:v>100</c:v>
                </c:pt>
                <c:pt idx="2">
                  <c:v>100</c:v>
                </c:pt>
                <c:pt idx="3">
                  <c:v>100</c:v>
                </c:pt>
              </c:numCache>
            </c:numRef>
          </c:val>
          <c:extLst>
            <c:ext xmlns:c16="http://schemas.microsoft.com/office/drawing/2014/chart" uri="{C3380CC4-5D6E-409C-BE32-E72D297353CC}">
              <c16:uniqueId val="{00000000-F08F-4987-B930-E69BA78BC0B7}"/>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dPt>
            <c:idx val="5"/>
            <c:invertIfNegative val="0"/>
            <c:bubble3D val="0"/>
            <c:extLst>
              <c:ext xmlns:c16="http://schemas.microsoft.com/office/drawing/2014/chart" uri="{C3380CC4-5D6E-409C-BE32-E72D297353CC}">
                <c16:uniqueId val="{00000001-F08F-4987-B930-E69BA78BC0B7}"/>
              </c:ext>
            </c:extLst>
          </c:dPt>
          <c:dPt>
            <c:idx val="6"/>
            <c:invertIfNegative val="0"/>
            <c:bubble3D val="0"/>
            <c:extLst>
              <c:ext xmlns:c16="http://schemas.microsoft.com/office/drawing/2014/chart" uri="{C3380CC4-5D6E-409C-BE32-E72D297353CC}">
                <c16:uniqueId val="{00000002-F08F-4987-B930-E69BA78BC0B7}"/>
              </c:ext>
            </c:extLst>
          </c:dPt>
          <c:dPt>
            <c:idx val="7"/>
            <c:invertIfNegative val="0"/>
            <c:bubble3D val="0"/>
            <c:extLst>
              <c:ext xmlns:c16="http://schemas.microsoft.com/office/drawing/2014/chart" uri="{C3380CC4-5D6E-409C-BE32-E72D297353CC}">
                <c16:uniqueId val="{00000003-F08F-4987-B930-E69BA78BC0B7}"/>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37406440382941686"/>
                      <c:h val="0.13367089386399625"/>
                    </c:manualLayout>
                  </c15:layout>
                </c:ext>
                <c:ext xmlns:c16="http://schemas.microsoft.com/office/drawing/2014/chart" uri="{C3380CC4-5D6E-409C-BE32-E72D297353CC}">
                  <c16:uniqueId val="{00000003-BAD0-40D4-A118-8CAFF4DF9C60}"/>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0.40887728459530032"/>
                      <c:h val="0.13367089386399625"/>
                    </c:manualLayout>
                  </c15:layout>
                </c:ext>
                <c:ext xmlns:c16="http://schemas.microsoft.com/office/drawing/2014/chart" uri="{C3380CC4-5D6E-409C-BE32-E72D297353CC}">
                  <c16:uniqueId val="{00000004-BAD0-40D4-A118-8CAFF4DF9C60}"/>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42628372497824202"/>
                      <c:h val="0.13367089386399625"/>
                    </c:manualLayout>
                  </c15:layout>
                </c:ext>
                <c:ext xmlns:c16="http://schemas.microsoft.com/office/drawing/2014/chart" uri="{C3380CC4-5D6E-409C-BE32-E72D297353CC}">
                  <c16:uniqueId val="{00000005-BAD0-40D4-A118-8CAFF4DF9C60}"/>
                </c:ext>
              </c:extLst>
            </c:dLbl>
            <c:dLbl>
              <c:idx val="3"/>
              <c:dLblPos val="outEnd"/>
              <c:showLegendKey val="0"/>
              <c:showVal val="1"/>
              <c:showCatName val="0"/>
              <c:showSerName val="0"/>
              <c:showPercent val="0"/>
              <c:showBubbleSize val="0"/>
              <c:extLst>
                <c:ext xmlns:c15="http://schemas.microsoft.com/office/drawing/2012/chart" uri="{CE6537A1-D6FC-4f65-9D91-7224C49458BB}">
                  <c15:layout>
                    <c:manualLayout>
                      <c:w val="0.51331592689295036"/>
                      <c:h val="0.13367089386399625"/>
                    </c:manualLayout>
                  </c15:layout>
                </c:ext>
                <c:ext xmlns:c16="http://schemas.microsoft.com/office/drawing/2014/chart" uri="{C3380CC4-5D6E-409C-BE32-E72D297353CC}">
                  <c16:uniqueId val="{00000006-BAD0-40D4-A118-8CAFF4DF9C60}"/>
                </c:ext>
              </c:extLst>
            </c:dLbl>
            <c:dLbl>
              <c:idx val="7"/>
              <c:tx>
                <c:rich>
                  <a:bodyPr/>
                  <a:lstStyle/>
                  <a:p>
                    <a:pPr>
                      <a:defRPr sz="700" b="1">
                        <a:solidFill>
                          <a:schemeClr val="bg2">
                            <a:lumMod val="50000"/>
                          </a:schemeClr>
                        </a:solidFill>
                        <a:latin typeface="+mj-lt"/>
                      </a:defRPr>
                    </a:pPr>
                    <a:r>
                      <a:rPr lang="en-US" sz="700" b="1" dirty="0">
                        <a:solidFill>
                          <a:schemeClr val="bg2">
                            <a:lumMod val="50000"/>
                          </a:schemeClr>
                        </a:solidFill>
                        <a:latin typeface="+mj-lt"/>
                      </a:rPr>
                      <a:t>1%</a:t>
                    </a: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08F-4987-B930-E69BA78BC0B7}"/>
                </c:ext>
              </c:extLst>
            </c:dLbl>
            <c:numFmt formatCode="General\%" sourceLinked="0"/>
            <c:spPr>
              <a:noFill/>
              <a:ln>
                <a:noFill/>
              </a:ln>
              <a:effectLst/>
            </c:spPr>
            <c:txPr>
              <a:bodyPr/>
              <a:lstStyle/>
              <a:p>
                <a:pPr>
                  <a:defRPr sz="700" b="1">
                    <a:solidFill>
                      <a:schemeClr val="bg2">
                        <a:lumMod val="50000"/>
                      </a:schemeClr>
                    </a:solidFill>
                    <a:latin typeface="+mj-lt"/>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4"/>
                <c:pt idx="0">
                  <c:v> Facebook</c:v>
                </c:pt>
                <c:pt idx="1">
                  <c:v> YouTube</c:v>
                </c:pt>
                <c:pt idx="2">
                  <c:v> Instagram</c:v>
                </c:pt>
                <c:pt idx="3">
                  <c:v> Twitter</c:v>
                </c:pt>
              </c:strCache>
            </c:strRef>
          </c:cat>
          <c:val>
            <c:numRef>
              <c:f>Hoja1!$C$2:$C$8</c:f>
              <c:numCache>
                <c:formatCode>General</c:formatCode>
                <c:ptCount val="7"/>
                <c:pt idx="0">
                  <c:v>70</c:v>
                </c:pt>
                <c:pt idx="1">
                  <c:v>64</c:v>
                </c:pt>
                <c:pt idx="2">
                  <c:v>56</c:v>
                </c:pt>
                <c:pt idx="3">
                  <c:v>33</c:v>
                </c:pt>
              </c:numCache>
            </c:numRef>
          </c:val>
          <c:extLst>
            <c:ext xmlns:c16="http://schemas.microsoft.com/office/drawing/2014/chart" uri="{C3380CC4-5D6E-409C-BE32-E72D297353CC}">
              <c16:uniqueId val="{00000009-F08F-4987-B930-E69BA78BC0B7}"/>
            </c:ext>
          </c:extLst>
        </c:ser>
        <c:dLbls>
          <c:showLegendKey val="0"/>
          <c:showVal val="0"/>
          <c:showCatName val="0"/>
          <c:showSerName val="0"/>
          <c:showPercent val="0"/>
          <c:showBubbleSize val="0"/>
        </c:dLbls>
        <c:gapWidth val="70"/>
        <c:overlap val="100"/>
        <c:axId val="148152320"/>
        <c:axId val="53522368"/>
      </c:barChart>
      <c:catAx>
        <c:axId val="148152320"/>
        <c:scaling>
          <c:orientation val="maxMin"/>
        </c:scaling>
        <c:delete val="1"/>
        <c:axPos val="l"/>
        <c:numFmt formatCode="General" sourceLinked="0"/>
        <c:majorTickMark val="out"/>
        <c:minorTickMark val="none"/>
        <c:tickLblPos val="nextTo"/>
        <c:crossAx val="53522368"/>
        <c:crosses val="autoZero"/>
        <c:auto val="1"/>
        <c:lblAlgn val="ctr"/>
        <c:lblOffset val="100"/>
        <c:noMultiLvlLbl val="0"/>
      </c:catAx>
      <c:valAx>
        <c:axId val="53522368"/>
        <c:scaling>
          <c:orientation val="minMax"/>
          <c:max val="102"/>
          <c:min val="0"/>
        </c:scaling>
        <c:delete val="1"/>
        <c:axPos val="t"/>
        <c:numFmt formatCode="General" sourceLinked="1"/>
        <c:majorTickMark val="out"/>
        <c:minorTickMark val="none"/>
        <c:tickLblPos val="nextTo"/>
        <c:crossAx val="148152320"/>
        <c:crosses val="autoZero"/>
        <c:crossBetween val="between"/>
      </c:valAx>
    </c:plotArea>
    <c:plotVisOnly val="1"/>
    <c:dispBlanksAs val="gap"/>
    <c:showDLblsOverMax val="0"/>
  </c:chart>
  <c:txPr>
    <a:bodyPr/>
    <a:lstStyle/>
    <a:p>
      <a:pPr>
        <a:defRPr lang="en-US" sz="1100" b="0" i="0" u="none" strike="noStrike" kern="1200">
          <a:solidFill>
            <a:srgbClr val="000000"/>
          </a:solidFill>
          <a:effectLst/>
          <a:latin typeface="Calibri" panose="020F0502020204030204" pitchFamily="34" charset="0"/>
          <a:ea typeface="+mn-ea"/>
          <a:cs typeface="+mn-cs"/>
        </a:defRPr>
      </a:pPr>
      <a:endParaRPr lang="es-CO"/>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51445935525950925"/>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Hoja1!$A$2:$A$5</c:f>
              <c:strCache>
                <c:ptCount val="4"/>
                <c:pt idx="0">
                  <c:v>Trato amable y respetuoso  de la persona encargada </c:v>
                </c:pt>
                <c:pt idx="1">
                  <c:v>El cuidado y manejo responsable de las  instalaciones, muebles y equipos </c:v>
                </c:pt>
                <c:pt idx="2">
                  <c:v>La logística de préstamos de las instalaciones de la  institución educativa? </c:v>
                </c:pt>
                <c:pt idx="3">
                  <c:v>La claridad de las comunicaciones e instrucciones dadas en  cuanto al préstamo de las instalaciones </c:v>
                </c:pt>
              </c:strCache>
            </c:strRef>
          </c:cat>
          <c:val>
            <c:numRef>
              <c:f>Hoja1!$B$2:$B$5</c:f>
              <c:numCache>
                <c:formatCode>General</c:formatCode>
                <c:ptCount val="4"/>
                <c:pt idx="0">
                  <c:v>100</c:v>
                </c:pt>
                <c:pt idx="1">
                  <c:v>100</c:v>
                </c:pt>
                <c:pt idx="2">
                  <c:v>100</c:v>
                </c:pt>
                <c:pt idx="3">
                  <c:v>100</c:v>
                </c:pt>
              </c:numCache>
            </c:numRef>
          </c:val>
          <c:extLst>
            <c:ext xmlns:c16="http://schemas.microsoft.com/office/drawing/2014/chart" uri="{C3380CC4-5D6E-409C-BE32-E72D297353CC}">
              <c16:uniqueId val="{00000000-B2D0-4572-A478-ADB9558C761B}"/>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dPt>
            <c:idx val="4"/>
            <c:invertIfNegative val="0"/>
            <c:bubble3D val="0"/>
            <c:spPr>
              <a:solidFill>
                <a:srgbClr val="1D7BBB"/>
              </a:solidFill>
            </c:spPr>
            <c:extLst>
              <c:ext xmlns:c16="http://schemas.microsoft.com/office/drawing/2014/chart" uri="{C3380CC4-5D6E-409C-BE32-E72D297353CC}">
                <c16:uniqueId val="{00000002-B2D0-4572-A478-ADB9558C761B}"/>
              </c:ext>
            </c:extLst>
          </c:dPt>
          <c:dPt>
            <c:idx val="5"/>
            <c:invertIfNegative val="0"/>
            <c:bubble3D val="0"/>
            <c:spPr>
              <a:solidFill>
                <a:srgbClr val="1D7BBB"/>
              </a:solidFill>
            </c:spPr>
            <c:extLst>
              <c:ext xmlns:c16="http://schemas.microsoft.com/office/drawing/2014/chart" uri="{C3380CC4-5D6E-409C-BE32-E72D297353CC}">
                <c16:uniqueId val="{00000004-B2D0-4572-A478-ADB9558C761B}"/>
              </c:ext>
            </c:extLst>
          </c:dPt>
          <c:dPt>
            <c:idx val="6"/>
            <c:invertIfNegative val="0"/>
            <c:bubble3D val="0"/>
            <c:spPr>
              <a:solidFill>
                <a:srgbClr val="1D7BBB"/>
              </a:solidFill>
            </c:spPr>
            <c:extLst>
              <c:ext xmlns:c16="http://schemas.microsoft.com/office/drawing/2014/chart" uri="{C3380CC4-5D6E-409C-BE32-E72D297353CC}">
                <c16:uniqueId val="{00000006-B2D0-4572-A478-ADB9558C761B}"/>
              </c:ext>
            </c:extLst>
          </c:dPt>
          <c:dPt>
            <c:idx val="7"/>
            <c:invertIfNegative val="0"/>
            <c:bubble3D val="0"/>
            <c:extLst>
              <c:ext xmlns:c16="http://schemas.microsoft.com/office/drawing/2014/chart" uri="{C3380CC4-5D6E-409C-BE32-E72D297353CC}">
                <c16:uniqueId val="{00000007-B2D0-4572-A478-ADB9558C761B}"/>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45500832581547812"/>
                      <c:h val="0.23501875975091738"/>
                    </c:manualLayout>
                  </c15:layout>
                </c:ext>
                <c:ext xmlns:c16="http://schemas.microsoft.com/office/drawing/2014/chart" uri="{C3380CC4-5D6E-409C-BE32-E72D297353CC}">
                  <c16:uniqueId val="{00000007-9706-42B6-9A62-54D1B963C378}"/>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0.43679336344300079"/>
                      <c:h val="0.23501875975091738"/>
                    </c:manualLayout>
                  </c15:layout>
                </c:ext>
                <c:ext xmlns:c16="http://schemas.microsoft.com/office/drawing/2014/chart" uri="{C3380CC4-5D6E-409C-BE32-E72D297353CC}">
                  <c16:uniqueId val="{00000008-9706-42B6-9A62-54D1B963C378}"/>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49143825056043278"/>
                      <c:h val="0.23501875975091738"/>
                    </c:manualLayout>
                  </c15:layout>
                </c:ext>
                <c:ext xmlns:c16="http://schemas.microsoft.com/office/drawing/2014/chart" uri="{C3380CC4-5D6E-409C-BE32-E72D297353CC}">
                  <c16:uniqueId val="{00000009-9706-42B6-9A62-54D1B963C378}"/>
                </c:ext>
              </c:extLst>
            </c:dLbl>
            <c:dLbl>
              <c:idx val="3"/>
              <c:dLblPos val="outEnd"/>
              <c:showLegendKey val="0"/>
              <c:showVal val="1"/>
              <c:showCatName val="0"/>
              <c:showSerName val="0"/>
              <c:showPercent val="0"/>
              <c:showBubbleSize val="0"/>
              <c:extLst>
                <c:ext xmlns:c15="http://schemas.microsoft.com/office/drawing/2012/chart" uri="{CE6537A1-D6FC-4f65-9D91-7224C49458BB}">
                  <c15:layout>
                    <c:manualLayout>
                      <c:w val="0.47322328818795545"/>
                      <c:h val="0.23501875975091738"/>
                    </c:manualLayout>
                  </c15:layout>
                </c:ext>
                <c:ext xmlns:c16="http://schemas.microsoft.com/office/drawing/2014/chart" uri="{C3380CC4-5D6E-409C-BE32-E72D297353CC}">
                  <c16:uniqueId val="{0000000A-9706-42B6-9A62-54D1B963C378}"/>
                </c:ext>
              </c:extLst>
            </c:dLbl>
            <c:dLbl>
              <c:idx val="7"/>
              <c:tx>
                <c:rich>
                  <a:bodyPr/>
                  <a:lstStyle/>
                  <a:p>
                    <a:pPr>
                      <a:defRPr sz="700" b="1">
                        <a:solidFill>
                          <a:schemeClr val="tx1"/>
                        </a:solidFill>
                      </a:defRPr>
                    </a:pPr>
                    <a:r>
                      <a:rPr lang="en-US" sz="700" dirty="0">
                        <a:latin typeface="Calibri" panose="020F0502020204030204" pitchFamily="34" charset="0"/>
                      </a:rPr>
                      <a:t>1%</a:t>
                    </a: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B2D0-4572-A478-ADB9558C761B}"/>
                </c:ext>
              </c:extLst>
            </c:dLbl>
            <c:numFmt formatCode="General\%" sourceLinked="0"/>
            <c:spPr>
              <a:noFill/>
              <a:ln>
                <a:noFill/>
              </a:ln>
              <a:effectLst/>
            </c:spPr>
            <c:txPr>
              <a:bodyPr/>
              <a:lstStyle/>
              <a:p>
                <a:pPr>
                  <a:defRPr sz="700" b="1">
                    <a:solidFill>
                      <a:schemeClr val="bg2">
                        <a:lumMod val="50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Trato amable y respetuoso  de la persona encargada </c:v>
                </c:pt>
                <c:pt idx="1">
                  <c:v>El cuidado y manejo responsable de las  instalaciones, muebles y equipos </c:v>
                </c:pt>
                <c:pt idx="2">
                  <c:v>La logística de préstamos de las instalaciones de la  institución educativa? </c:v>
                </c:pt>
                <c:pt idx="3">
                  <c:v>La claridad de las comunicaciones e instrucciones dadas en  cuanto al préstamo de las instalaciones </c:v>
                </c:pt>
              </c:strCache>
            </c:strRef>
          </c:cat>
          <c:val>
            <c:numRef>
              <c:f>Hoja1!$C$2:$C$5</c:f>
              <c:numCache>
                <c:formatCode>General</c:formatCode>
                <c:ptCount val="4"/>
                <c:pt idx="0">
                  <c:v>64</c:v>
                </c:pt>
                <c:pt idx="1">
                  <c:v>64</c:v>
                </c:pt>
                <c:pt idx="2">
                  <c:v>56</c:v>
                </c:pt>
                <c:pt idx="3">
                  <c:v>56</c:v>
                </c:pt>
              </c:numCache>
            </c:numRef>
          </c:val>
          <c:extLst>
            <c:ext xmlns:c16="http://schemas.microsoft.com/office/drawing/2014/chart" uri="{C3380CC4-5D6E-409C-BE32-E72D297353CC}">
              <c16:uniqueId val="{0000000C-B2D0-4572-A478-ADB9558C761B}"/>
            </c:ext>
          </c:extLst>
        </c:ser>
        <c:dLbls>
          <c:showLegendKey val="0"/>
          <c:showVal val="0"/>
          <c:showCatName val="0"/>
          <c:showSerName val="0"/>
          <c:showPercent val="0"/>
          <c:showBubbleSize val="0"/>
        </c:dLbls>
        <c:gapWidth val="70"/>
        <c:overlap val="100"/>
        <c:axId val="147880448"/>
        <c:axId val="147948096"/>
      </c:barChart>
      <c:catAx>
        <c:axId val="147880448"/>
        <c:scaling>
          <c:orientation val="maxMin"/>
        </c:scaling>
        <c:delete val="1"/>
        <c:axPos val="l"/>
        <c:numFmt formatCode="General" sourceLinked="0"/>
        <c:majorTickMark val="out"/>
        <c:minorTickMark val="none"/>
        <c:tickLblPos val="nextTo"/>
        <c:crossAx val="147948096"/>
        <c:crosses val="autoZero"/>
        <c:auto val="1"/>
        <c:lblAlgn val="ctr"/>
        <c:lblOffset val="100"/>
        <c:noMultiLvlLbl val="0"/>
      </c:catAx>
      <c:valAx>
        <c:axId val="147948096"/>
        <c:scaling>
          <c:orientation val="minMax"/>
          <c:max val="102"/>
          <c:min val="0"/>
        </c:scaling>
        <c:delete val="1"/>
        <c:axPos val="t"/>
        <c:numFmt formatCode="General" sourceLinked="1"/>
        <c:majorTickMark val="out"/>
        <c:minorTickMark val="none"/>
        <c:tickLblPos val="nextTo"/>
        <c:crossAx val="147880448"/>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Hoja1!$B$1</c:f>
              <c:strCache>
                <c:ptCount val="1"/>
                <c:pt idx="0">
                  <c:v>Ventas</c:v>
                </c:pt>
              </c:strCache>
            </c:strRef>
          </c:tx>
          <c:spPr>
            <a:ln w="12700">
              <a:solidFill>
                <a:schemeClr val="bg1"/>
              </a:solidFill>
            </a:ln>
          </c:spPr>
          <c:dPt>
            <c:idx val="0"/>
            <c:bubble3D val="0"/>
            <c:spPr>
              <a:solidFill>
                <a:srgbClr val="90BD47"/>
              </a:solidFill>
              <a:ln w="12700">
                <a:solidFill>
                  <a:schemeClr val="bg1"/>
                </a:solidFill>
              </a:ln>
            </c:spPr>
            <c:extLst>
              <c:ext xmlns:c16="http://schemas.microsoft.com/office/drawing/2014/chart" uri="{C3380CC4-5D6E-409C-BE32-E72D297353CC}">
                <c16:uniqueId val="{00000001-404C-4CDD-8459-B56864CC65AD}"/>
              </c:ext>
            </c:extLst>
          </c:dPt>
          <c:dPt>
            <c:idx val="1"/>
            <c:bubble3D val="0"/>
            <c:spPr>
              <a:solidFill>
                <a:schemeClr val="bg1">
                  <a:lumMod val="85000"/>
                </a:schemeClr>
              </a:solidFill>
              <a:ln w="12700">
                <a:solidFill>
                  <a:schemeClr val="bg1"/>
                </a:solidFill>
              </a:ln>
            </c:spPr>
            <c:extLst>
              <c:ext xmlns:c16="http://schemas.microsoft.com/office/drawing/2014/chart" uri="{C3380CC4-5D6E-409C-BE32-E72D297353CC}">
                <c16:uniqueId val="{00000003-404C-4CDD-8459-B56864CC65AD}"/>
              </c:ext>
            </c:extLst>
          </c:dPt>
          <c:dPt>
            <c:idx val="2"/>
            <c:bubble3D val="0"/>
            <c:spPr>
              <a:solidFill>
                <a:schemeClr val="tx1">
                  <a:lumMod val="75000"/>
                  <a:lumOff val="25000"/>
                </a:schemeClr>
              </a:solidFill>
              <a:ln w="12700">
                <a:solidFill>
                  <a:schemeClr val="bg1"/>
                </a:solidFill>
              </a:ln>
            </c:spPr>
            <c:extLst>
              <c:ext xmlns:c16="http://schemas.microsoft.com/office/drawing/2014/chart" uri="{C3380CC4-5D6E-409C-BE32-E72D297353CC}">
                <c16:uniqueId val="{00000005-404C-4CDD-8459-B56864CC65AD}"/>
              </c:ext>
            </c:extLst>
          </c:dPt>
          <c:dPt>
            <c:idx val="3"/>
            <c:bubble3D val="0"/>
            <c:extLst>
              <c:ext xmlns:c16="http://schemas.microsoft.com/office/drawing/2014/chart" uri="{C3380CC4-5D6E-409C-BE32-E72D297353CC}">
                <c16:uniqueId val="{00000006-404C-4CDD-8459-B56864CC65AD}"/>
              </c:ext>
            </c:extLst>
          </c:dPt>
          <c:cat>
            <c:strRef>
              <c:f>Hoja1!$A$2:$A$5</c:f>
              <c:strCache>
                <c:ptCount val="4"/>
                <c:pt idx="0">
                  <c:v>1er trim.</c:v>
                </c:pt>
                <c:pt idx="1">
                  <c:v>2º trim.</c:v>
                </c:pt>
                <c:pt idx="2">
                  <c:v>3er trim.</c:v>
                </c:pt>
                <c:pt idx="3">
                  <c:v>4º trim.</c:v>
                </c:pt>
              </c:strCache>
            </c:strRef>
          </c:cat>
          <c:val>
            <c:numRef>
              <c:f>Hoja1!$B$2:$B$5</c:f>
              <c:numCache>
                <c:formatCode>General\%</c:formatCode>
                <c:ptCount val="4"/>
                <c:pt idx="0">
                  <c:v>73</c:v>
                </c:pt>
                <c:pt idx="1">
                  <c:v>27</c:v>
                </c:pt>
              </c:numCache>
            </c:numRef>
          </c:val>
          <c:extLst>
            <c:ext xmlns:c16="http://schemas.microsoft.com/office/drawing/2014/chart" uri="{C3380CC4-5D6E-409C-BE32-E72D297353CC}">
              <c16:uniqueId val="{00000007-404C-4CDD-8459-B56864CC65AD}"/>
            </c:ext>
          </c:extLst>
        </c:ser>
        <c:dLbls>
          <c:showLegendKey val="0"/>
          <c:showVal val="0"/>
          <c:showCatName val="0"/>
          <c:showSerName val="0"/>
          <c:showPercent val="0"/>
          <c:showBubbleSize val="0"/>
          <c:showLeaderLines val="1"/>
        </c:dLbls>
        <c:firstSliceAng val="0"/>
      </c:pieChart>
      <c:spPr>
        <a:noFill/>
        <a:ln w="25351">
          <a:noFill/>
        </a:ln>
      </c:spPr>
    </c:plotArea>
    <c:plotVisOnly val="1"/>
    <c:dispBlanksAs val="gap"/>
    <c:showDLblsOverMax val="0"/>
  </c:chart>
  <c:spPr>
    <a:ln>
      <a:noFill/>
    </a:ln>
  </c:spPr>
  <c:txPr>
    <a:bodyPr/>
    <a:lstStyle/>
    <a:p>
      <a:pPr>
        <a:defRPr sz="1792"/>
      </a:pPr>
      <a:endParaRPr lang="es-CO"/>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Hoja1!$B$1</c:f>
              <c:strCache>
                <c:ptCount val="1"/>
                <c:pt idx="0">
                  <c:v>Ventas</c:v>
                </c:pt>
              </c:strCache>
            </c:strRef>
          </c:tx>
          <c:spPr>
            <a:ln w="12700">
              <a:solidFill>
                <a:schemeClr val="bg1"/>
              </a:solidFill>
            </a:ln>
          </c:spPr>
          <c:dPt>
            <c:idx val="0"/>
            <c:bubble3D val="0"/>
            <c:spPr>
              <a:solidFill>
                <a:srgbClr val="90BD47"/>
              </a:solidFill>
              <a:ln w="12700">
                <a:solidFill>
                  <a:schemeClr val="bg1"/>
                </a:solidFill>
              </a:ln>
            </c:spPr>
            <c:extLst>
              <c:ext xmlns:c16="http://schemas.microsoft.com/office/drawing/2014/chart" uri="{C3380CC4-5D6E-409C-BE32-E72D297353CC}">
                <c16:uniqueId val="{00000001-049E-4530-8624-1670272E0237}"/>
              </c:ext>
            </c:extLst>
          </c:dPt>
          <c:dPt>
            <c:idx val="1"/>
            <c:bubble3D val="0"/>
            <c:spPr>
              <a:solidFill>
                <a:schemeClr val="bg1">
                  <a:lumMod val="85000"/>
                </a:schemeClr>
              </a:solidFill>
              <a:ln w="12700">
                <a:solidFill>
                  <a:schemeClr val="bg1"/>
                </a:solidFill>
              </a:ln>
            </c:spPr>
            <c:extLst>
              <c:ext xmlns:c16="http://schemas.microsoft.com/office/drawing/2014/chart" uri="{C3380CC4-5D6E-409C-BE32-E72D297353CC}">
                <c16:uniqueId val="{00000003-049E-4530-8624-1670272E0237}"/>
              </c:ext>
            </c:extLst>
          </c:dPt>
          <c:dPt>
            <c:idx val="2"/>
            <c:bubble3D val="0"/>
            <c:spPr>
              <a:solidFill>
                <a:schemeClr val="tx1">
                  <a:lumMod val="75000"/>
                  <a:lumOff val="25000"/>
                </a:schemeClr>
              </a:solidFill>
              <a:ln w="12700">
                <a:solidFill>
                  <a:schemeClr val="bg1"/>
                </a:solidFill>
              </a:ln>
            </c:spPr>
            <c:extLst>
              <c:ext xmlns:c16="http://schemas.microsoft.com/office/drawing/2014/chart" uri="{C3380CC4-5D6E-409C-BE32-E72D297353CC}">
                <c16:uniqueId val="{00000005-049E-4530-8624-1670272E0237}"/>
              </c:ext>
            </c:extLst>
          </c:dPt>
          <c:dPt>
            <c:idx val="3"/>
            <c:bubble3D val="0"/>
            <c:extLst>
              <c:ext xmlns:c16="http://schemas.microsoft.com/office/drawing/2014/chart" uri="{C3380CC4-5D6E-409C-BE32-E72D297353CC}">
                <c16:uniqueId val="{00000006-049E-4530-8624-1670272E0237}"/>
              </c:ext>
            </c:extLst>
          </c:dPt>
          <c:cat>
            <c:strRef>
              <c:f>Hoja1!$A$2:$A$5</c:f>
              <c:strCache>
                <c:ptCount val="4"/>
                <c:pt idx="0">
                  <c:v>1er trim.</c:v>
                </c:pt>
                <c:pt idx="1">
                  <c:v>2º trim.</c:v>
                </c:pt>
                <c:pt idx="2">
                  <c:v>3er trim.</c:v>
                </c:pt>
                <c:pt idx="3">
                  <c:v>4º trim.</c:v>
                </c:pt>
              </c:strCache>
            </c:strRef>
          </c:cat>
          <c:val>
            <c:numRef>
              <c:f>Hoja1!$B$2:$B$5</c:f>
              <c:numCache>
                <c:formatCode>General\%</c:formatCode>
                <c:ptCount val="4"/>
                <c:pt idx="0">
                  <c:v>8</c:v>
                </c:pt>
                <c:pt idx="1">
                  <c:v>92</c:v>
                </c:pt>
              </c:numCache>
            </c:numRef>
          </c:val>
          <c:extLst>
            <c:ext xmlns:c16="http://schemas.microsoft.com/office/drawing/2014/chart" uri="{C3380CC4-5D6E-409C-BE32-E72D297353CC}">
              <c16:uniqueId val="{00000007-049E-4530-8624-1670272E0237}"/>
            </c:ext>
          </c:extLst>
        </c:ser>
        <c:dLbls>
          <c:showLegendKey val="0"/>
          <c:showVal val="0"/>
          <c:showCatName val="0"/>
          <c:showSerName val="0"/>
          <c:showPercent val="0"/>
          <c:showBubbleSize val="0"/>
          <c:showLeaderLines val="1"/>
        </c:dLbls>
        <c:firstSliceAng val="0"/>
      </c:pieChart>
      <c:spPr>
        <a:noFill/>
        <a:ln w="25351">
          <a:noFill/>
        </a:ln>
      </c:spPr>
    </c:plotArea>
    <c:plotVisOnly val="1"/>
    <c:dispBlanksAs val="gap"/>
    <c:showDLblsOverMax val="0"/>
  </c:chart>
  <c:spPr>
    <a:ln>
      <a:noFill/>
    </a:ln>
  </c:spPr>
  <c:txPr>
    <a:bodyPr/>
    <a:lstStyle/>
    <a:p>
      <a:pPr>
        <a:defRPr sz="1792"/>
      </a:pPr>
      <a:endParaRPr lang="es-CO"/>
    </a:p>
  </c:txPr>
  <c:externalData r:id="rId2">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Hoja1!$B$1</c:f>
              <c:strCache>
                <c:ptCount val="1"/>
                <c:pt idx="0">
                  <c:v>Ventas</c:v>
                </c:pt>
              </c:strCache>
            </c:strRef>
          </c:tx>
          <c:spPr>
            <a:ln w="12700">
              <a:solidFill>
                <a:schemeClr val="bg1"/>
              </a:solidFill>
            </a:ln>
          </c:spPr>
          <c:dPt>
            <c:idx val="0"/>
            <c:bubble3D val="0"/>
            <c:spPr>
              <a:solidFill>
                <a:srgbClr val="126D9A"/>
              </a:solidFill>
              <a:ln w="12700">
                <a:solidFill>
                  <a:schemeClr val="bg1"/>
                </a:solidFill>
              </a:ln>
            </c:spPr>
            <c:extLst>
              <c:ext xmlns:c16="http://schemas.microsoft.com/office/drawing/2014/chart" uri="{C3380CC4-5D6E-409C-BE32-E72D297353CC}">
                <c16:uniqueId val="{00000001-2282-40B6-BEB9-17F2005C494C}"/>
              </c:ext>
            </c:extLst>
          </c:dPt>
          <c:dPt>
            <c:idx val="1"/>
            <c:bubble3D val="0"/>
            <c:spPr>
              <a:solidFill>
                <a:schemeClr val="bg1">
                  <a:lumMod val="85000"/>
                </a:schemeClr>
              </a:solidFill>
              <a:ln w="12700">
                <a:solidFill>
                  <a:schemeClr val="bg1"/>
                </a:solidFill>
              </a:ln>
            </c:spPr>
            <c:extLst>
              <c:ext xmlns:c16="http://schemas.microsoft.com/office/drawing/2014/chart" uri="{C3380CC4-5D6E-409C-BE32-E72D297353CC}">
                <c16:uniqueId val="{00000003-2282-40B6-BEB9-17F2005C494C}"/>
              </c:ext>
            </c:extLst>
          </c:dPt>
          <c:dPt>
            <c:idx val="2"/>
            <c:bubble3D val="0"/>
            <c:spPr>
              <a:solidFill>
                <a:schemeClr val="tx1">
                  <a:lumMod val="75000"/>
                  <a:lumOff val="25000"/>
                </a:schemeClr>
              </a:solidFill>
              <a:ln w="12700">
                <a:solidFill>
                  <a:schemeClr val="bg1"/>
                </a:solidFill>
              </a:ln>
            </c:spPr>
            <c:extLst>
              <c:ext xmlns:c16="http://schemas.microsoft.com/office/drawing/2014/chart" uri="{C3380CC4-5D6E-409C-BE32-E72D297353CC}">
                <c16:uniqueId val="{00000005-2282-40B6-BEB9-17F2005C494C}"/>
              </c:ext>
            </c:extLst>
          </c:dPt>
          <c:dPt>
            <c:idx val="3"/>
            <c:bubble3D val="0"/>
            <c:extLst>
              <c:ext xmlns:c16="http://schemas.microsoft.com/office/drawing/2014/chart" uri="{C3380CC4-5D6E-409C-BE32-E72D297353CC}">
                <c16:uniqueId val="{00000006-2282-40B6-BEB9-17F2005C494C}"/>
              </c:ext>
            </c:extLst>
          </c:dPt>
          <c:cat>
            <c:strRef>
              <c:f>Hoja1!$A$2:$A$5</c:f>
              <c:strCache>
                <c:ptCount val="4"/>
                <c:pt idx="0">
                  <c:v>1er trim.</c:v>
                </c:pt>
                <c:pt idx="1">
                  <c:v>2º trim.</c:v>
                </c:pt>
                <c:pt idx="2">
                  <c:v>3er trim.</c:v>
                </c:pt>
                <c:pt idx="3">
                  <c:v>4º trim.</c:v>
                </c:pt>
              </c:strCache>
            </c:strRef>
          </c:cat>
          <c:val>
            <c:numRef>
              <c:f>Hoja1!$B$2:$B$5</c:f>
              <c:numCache>
                <c:formatCode>General\%</c:formatCode>
                <c:ptCount val="4"/>
                <c:pt idx="0">
                  <c:v>48</c:v>
                </c:pt>
                <c:pt idx="1">
                  <c:v>52</c:v>
                </c:pt>
              </c:numCache>
            </c:numRef>
          </c:val>
          <c:extLst>
            <c:ext xmlns:c16="http://schemas.microsoft.com/office/drawing/2014/chart" uri="{C3380CC4-5D6E-409C-BE32-E72D297353CC}">
              <c16:uniqueId val="{00000007-2282-40B6-BEB9-17F2005C494C}"/>
            </c:ext>
          </c:extLst>
        </c:ser>
        <c:dLbls>
          <c:showLegendKey val="0"/>
          <c:showVal val="0"/>
          <c:showCatName val="0"/>
          <c:showSerName val="0"/>
          <c:showPercent val="0"/>
          <c:showBubbleSize val="0"/>
          <c:showLeaderLines val="1"/>
        </c:dLbls>
        <c:firstSliceAng val="0"/>
      </c:pieChart>
      <c:spPr>
        <a:noFill/>
        <a:ln w="25351">
          <a:noFill/>
        </a:ln>
      </c:spPr>
    </c:plotArea>
    <c:plotVisOnly val="1"/>
    <c:dispBlanksAs val="gap"/>
    <c:showDLblsOverMax val="0"/>
  </c:chart>
  <c:spPr>
    <a:ln>
      <a:noFill/>
    </a:ln>
  </c:spPr>
  <c:txPr>
    <a:bodyPr/>
    <a:lstStyle/>
    <a:p>
      <a:pPr>
        <a:defRPr sz="1792"/>
      </a:pPr>
      <a:endParaRPr lang="es-CO"/>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711191335740074E-2"/>
          <c:y val="6.8709761507778411E-2"/>
          <c:w val="0.68231046931407946"/>
          <c:h val="0.86258047698444318"/>
        </c:manualLayout>
      </c:layout>
      <c:barChart>
        <c:barDir val="col"/>
        <c:grouping val="stacked"/>
        <c:varyColors val="0"/>
        <c:ser>
          <c:idx val="0"/>
          <c:order val="0"/>
          <c:tx>
            <c:strRef>
              <c:f>Hoja1!$B$1</c:f>
              <c:strCache>
                <c:ptCount val="1"/>
                <c:pt idx="0">
                  <c:v>T3B</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Pt>
            <c:idx val="0"/>
            <c:invertIfNegative val="0"/>
            <c:bubble3D val="0"/>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extLst>
              <c:ext xmlns:c16="http://schemas.microsoft.com/office/drawing/2014/chart" uri="{C3380CC4-5D6E-409C-BE32-E72D297353CC}">
                <c16:uniqueId val="{00000001-C3F1-4516-8B73-3DBE3733A9D6}"/>
              </c:ext>
            </c:extLst>
          </c:dPt>
          <c:dLbls>
            <c:numFmt formatCode="General\%" sourceLinked="0"/>
            <c:spPr>
              <a:noFill/>
              <a:ln>
                <a:noFill/>
              </a:ln>
              <a:effectLst/>
            </c:spPr>
            <c:txPr>
              <a:bodyPr/>
              <a:lstStyle/>
              <a:p>
                <a:pPr>
                  <a:defRPr sz="1600" b="1">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1"/>
                <c:pt idx="0">
                  <c:v>Categoría 1</c:v>
                </c:pt>
              </c:strCache>
            </c:strRef>
          </c:cat>
          <c:val>
            <c:numRef>
              <c:f>Hoja1!$B$2:$B$3</c:f>
              <c:numCache>
                <c:formatCode>General\%</c:formatCode>
                <c:ptCount val="2"/>
                <c:pt idx="1">
                  <c:v>83</c:v>
                </c:pt>
              </c:numCache>
            </c:numRef>
          </c:val>
          <c:extLst>
            <c:ext xmlns:c16="http://schemas.microsoft.com/office/drawing/2014/chart" uri="{C3380CC4-5D6E-409C-BE32-E72D297353CC}">
              <c16:uniqueId val="{00000002-C3F1-4516-8B73-3DBE3733A9D6}"/>
            </c:ext>
          </c:extLst>
        </c:ser>
        <c:ser>
          <c:idx val="1"/>
          <c:order val="1"/>
          <c:tx>
            <c:strRef>
              <c:f>Hoja1!$C$1</c:f>
              <c:strCache>
                <c:ptCount val="1"/>
                <c:pt idx="0">
                  <c:v>T2B</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dPt>
            <c:idx val="0"/>
            <c:invertIfNegative val="0"/>
            <c:bubble3D val="0"/>
            <c:extLst>
              <c:ext xmlns:c16="http://schemas.microsoft.com/office/drawing/2014/chart" uri="{C3380CC4-5D6E-409C-BE32-E72D297353CC}">
                <c16:uniqueId val="{00000003-C3F1-4516-8B73-3DBE3733A9D6}"/>
              </c:ext>
            </c:extLst>
          </c:dPt>
          <c:dPt>
            <c:idx val="1"/>
            <c:invertIfNegative val="0"/>
            <c:bubble3D val="0"/>
            <c:extLst>
              <c:ext xmlns:c16="http://schemas.microsoft.com/office/drawing/2014/chart" uri="{C3380CC4-5D6E-409C-BE32-E72D297353CC}">
                <c16:uniqueId val="{00000004-C3F1-4516-8B73-3DBE3733A9D6}"/>
              </c:ext>
            </c:extLst>
          </c:dPt>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3F1-4516-8B73-3DBE3733A9D6}"/>
                </c:ext>
              </c:extLst>
            </c:dLbl>
            <c:numFmt formatCode="General\%" sourceLinked="0"/>
            <c:spPr>
              <a:noFill/>
              <a:ln>
                <a:noFill/>
              </a:ln>
              <a:effectLst/>
            </c:spPr>
            <c:txPr>
              <a:bodyPr/>
              <a:lstStyle/>
              <a:p>
                <a:pPr>
                  <a:defRPr sz="1600" b="1">
                    <a:latin typeface="Calibri" panose="020F0502020204030204" pitchFamily="34" charset="0"/>
                    <a:cs typeface="Calibri" panose="020F0502020204030204" pitchFamily="34" charset="0"/>
                  </a:defRPr>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Hoja1!$A$2:$A$3</c:f>
              <c:strCache>
                <c:ptCount val="1"/>
                <c:pt idx="0">
                  <c:v>Categoría 1</c:v>
                </c:pt>
              </c:strCache>
            </c:strRef>
          </c:cat>
          <c:val>
            <c:numRef>
              <c:f>Hoja1!$C$2:$C$3</c:f>
              <c:numCache>
                <c:formatCode>General\%</c:formatCode>
                <c:ptCount val="2"/>
                <c:pt idx="1">
                  <c:v>15</c:v>
                </c:pt>
              </c:numCache>
            </c:numRef>
          </c:val>
          <c:extLst>
            <c:ext xmlns:c16="http://schemas.microsoft.com/office/drawing/2014/chart" uri="{C3380CC4-5D6E-409C-BE32-E72D297353CC}">
              <c16:uniqueId val="{00000005-C3F1-4516-8B73-3DBE3733A9D6}"/>
            </c:ext>
          </c:extLst>
        </c:ser>
        <c:ser>
          <c:idx val="2"/>
          <c:order val="2"/>
          <c:tx>
            <c:strRef>
              <c:f>Hoja1!$D$1</c:f>
              <c:strCache>
                <c:ptCount val="1"/>
                <c:pt idx="0">
                  <c:v>Columna1</c:v>
                </c:pt>
              </c:strCache>
            </c:strRef>
          </c:tx>
          <c: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c:spPr>
          <c:invertIfNegative val="0"/>
          <c:cat>
            <c:strRef>
              <c:f>Hoja1!$A$2:$A$3</c:f>
              <c:strCache>
                <c:ptCount val="1"/>
                <c:pt idx="0">
                  <c:v>Categoría 1</c:v>
                </c:pt>
              </c:strCache>
            </c:strRef>
          </c:cat>
          <c:val>
            <c:numRef>
              <c:f>Hoja1!$D$2:$D$3</c:f>
              <c:numCache>
                <c:formatCode>General\%</c:formatCode>
                <c:ptCount val="2"/>
                <c:pt idx="1">
                  <c:v>2</c:v>
                </c:pt>
              </c:numCache>
            </c:numRef>
          </c:val>
          <c:extLst>
            <c:ext xmlns:c16="http://schemas.microsoft.com/office/drawing/2014/chart" uri="{C3380CC4-5D6E-409C-BE32-E72D297353CC}">
              <c16:uniqueId val="{00000006-C3F1-4516-8B73-3DBE3733A9D6}"/>
            </c:ext>
          </c:extLst>
        </c:ser>
        <c:dLbls>
          <c:showLegendKey val="0"/>
          <c:showVal val="0"/>
          <c:showCatName val="0"/>
          <c:showSerName val="0"/>
          <c:showPercent val="0"/>
          <c:showBubbleSize val="0"/>
        </c:dLbls>
        <c:gapWidth val="128"/>
        <c:overlap val="100"/>
        <c:axId val="626758656"/>
        <c:axId val="126431168"/>
      </c:barChart>
      <c:catAx>
        <c:axId val="626758656"/>
        <c:scaling>
          <c:orientation val="minMax"/>
        </c:scaling>
        <c:delete val="1"/>
        <c:axPos val="b"/>
        <c:numFmt formatCode="General" sourceLinked="0"/>
        <c:majorTickMark val="out"/>
        <c:minorTickMark val="none"/>
        <c:tickLblPos val="nextTo"/>
        <c:crossAx val="126431168"/>
        <c:crosses val="autoZero"/>
        <c:auto val="1"/>
        <c:lblAlgn val="ctr"/>
        <c:lblOffset val="100"/>
        <c:noMultiLvlLbl val="0"/>
      </c:catAx>
      <c:valAx>
        <c:axId val="126431168"/>
        <c:scaling>
          <c:orientation val="minMax"/>
          <c:max val="103"/>
          <c:min val="0"/>
        </c:scaling>
        <c:delete val="1"/>
        <c:axPos val="l"/>
        <c:numFmt formatCode="General\%" sourceLinked="1"/>
        <c:majorTickMark val="out"/>
        <c:minorTickMark val="none"/>
        <c:tickLblPos val="nextTo"/>
        <c:crossAx val="626758656"/>
        <c:crosses val="autoZero"/>
        <c:crossBetween val="between"/>
      </c:valAx>
    </c:plotArea>
    <c:plotVisOnly val="1"/>
    <c:dispBlanksAs val="gap"/>
    <c:showDLblsOverMax val="0"/>
  </c:chart>
  <c:txPr>
    <a:bodyPr/>
    <a:lstStyle/>
    <a:p>
      <a:pPr>
        <a:defRPr sz="1800"/>
      </a:pPr>
      <a:endParaRPr lang="es-CO"/>
    </a:p>
  </c:txPr>
  <c:externalData r:id="rId5">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Hoja1!$B$1</c:f>
              <c:strCache>
                <c:ptCount val="1"/>
                <c:pt idx="0">
                  <c:v>Ventas</c:v>
                </c:pt>
              </c:strCache>
            </c:strRef>
          </c:tx>
          <c:spPr>
            <a:ln w="12700">
              <a:solidFill>
                <a:schemeClr val="bg1"/>
              </a:solidFill>
            </a:ln>
          </c:spPr>
          <c:dPt>
            <c:idx val="0"/>
            <c:bubble3D val="0"/>
            <c:spPr>
              <a:solidFill>
                <a:srgbClr val="126D9A"/>
              </a:solidFill>
              <a:ln w="12700">
                <a:solidFill>
                  <a:schemeClr val="bg1"/>
                </a:solidFill>
              </a:ln>
            </c:spPr>
            <c:extLst>
              <c:ext xmlns:c16="http://schemas.microsoft.com/office/drawing/2014/chart" uri="{C3380CC4-5D6E-409C-BE32-E72D297353CC}">
                <c16:uniqueId val="{00000001-90CF-47D1-B86B-2E6134E60EDD}"/>
              </c:ext>
            </c:extLst>
          </c:dPt>
          <c:dPt>
            <c:idx val="1"/>
            <c:bubble3D val="0"/>
            <c:spPr>
              <a:solidFill>
                <a:schemeClr val="bg1">
                  <a:lumMod val="85000"/>
                </a:schemeClr>
              </a:solidFill>
              <a:ln w="12700">
                <a:solidFill>
                  <a:schemeClr val="bg1"/>
                </a:solidFill>
              </a:ln>
            </c:spPr>
            <c:extLst>
              <c:ext xmlns:c16="http://schemas.microsoft.com/office/drawing/2014/chart" uri="{C3380CC4-5D6E-409C-BE32-E72D297353CC}">
                <c16:uniqueId val="{00000003-90CF-47D1-B86B-2E6134E60EDD}"/>
              </c:ext>
            </c:extLst>
          </c:dPt>
          <c:dPt>
            <c:idx val="2"/>
            <c:bubble3D val="0"/>
            <c:spPr>
              <a:solidFill>
                <a:schemeClr val="tx1">
                  <a:lumMod val="75000"/>
                  <a:lumOff val="25000"/>
                </a:schemeClr>
              </a:solidFill>
              <a:ln w="12700">
                <a:solidFill>
                  <a:schemeClr val="bg1"/>
                </a:solidFill>
              </a:ln>
            </c:spPr>
            <c:extLst>
              <c:ext xmlns:c16="http://schemas.microsoft.com/office/drawing/2014/chart" uri="{C3380CC4-5D6E-409C-BE32-E72D297353CC}">
                <c16:uniqueId val="{00000005-90CF-47D1-B86B-2E6134E60EDD}"/>
              </c:ext>
            </c:extLst>
          </c:dPt>
          <c:dPt>
            <c:idx val="3"/>
            <c:bubble3D val="0"/>
            <c:extLst>
              <c:ext xmlns:c16="http://schemas.microsoft.com/office/drawing/2014/chart" uri="{C3380CC4-5D6E-409C-BE32-E72D297353CC}">
                <c16:uniqueId val="{00000006-90CF-47D1-B86B-2E6134E60EDD}"/>
              </c:ext>
            </c:extLst>
          </c:dPt>
          <c:cat>
            <c:strRef>
              <c:f>Hoja1!$A$2:$A$5</c:f>
              <c:strCache>
                <c:ptCount val="4"/>
                <c:pt idx="0">
                  <c:v>1er trim.</c:v>
                </c:pt>
                <c:pt idx="1">
                  <c:v>2º trim.</c:v>
                </c:pt>
                <c:pt idx="2">
                  <c:v>3er trim.</c:v>
                </c:pt>
                <c:pt idx="3">
                  <c:v>4º trim.</c:v>
                </c:pt>
              </c:strCache>
            </c:strRef>
          </c:cat>
          <c:val>
            <c:numRef>
              <c:f>Hoja1!$B$2:$B$5</c:f>
              <c:numCache>
                <c:formatCode>General\%</c:formatCode>
                <c:ptCount val="4"/>
                <c:pt idx="0">
                  <c:v>11</c:v>
                </c:pt>
                <c:pt idx="1">
                  <c:v>89</c:v>
                </c:pt>
              </c:numCache>
            </c:numRef>
          </c:val>
          <c:extLst>
            <c:ext xmlns:c16="http://schemas.microsoft.com/office/drawing/2014/chart" uri="{C3380CC4-5D6E-409C-BE32-E72D297353CC}">
              <c16:uniqueId val="{00000007-90CF-47D1-B86B-2E6134E60EDD}"/>
            </c:ext>
          </c:extLst>
        </c:ser>
        <c:dLbls>
          <c:showLegendKey val="0"/>
          <c:showVal val="0"/>
          <c:showCatName val="0"/>
          <c:showSerName val="0"/>
          <c:showPercent val="0"/>
          <c:showBubbleSize val="0"/>
          <c:showLeaderLines val="1"/>
        </c:dLbls>
        <c:firstSliceAng val="0"/>
      </c:pieChart>
      <c:spPr>
        <a:noFill/>
        <a:ln w="25351">
          <a:noFill/>
        </a:ln>
      </c:spPr>
    </c:plotArea>
    <c:plotVisOnly val="1"/>
    <c:dispBlanksAs val="gap"/>
    <c:showDLblsOverMax val="0"/>
  </c:chart>
  <c:spPr>
    <a:ln>
      <a:noFill/>
    </a:ln>
  </c:spPr>
  <c:txPr>
    <a:bodyPr/>
    <a:lstStyle/>
    <a:p>
      <a:pPr>
        <a:defRPr sz="1792"/>
      </a:pPr>
      <a:endParaRPr lang="es-CO"/>
    </a:p>
  </c:txPr>
  <c:externalData r:id="rId2">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669188417110198E-2"/>
          <c:y val="5.6847545219638203E-2"/>
          <c:w val="0.70993001553601309"/>
          <c:h val="0.92316377369311198"/>
        </c:manualLayout>
      </c:layout>
      <c:barChart>
        <c:barDir val="bar"/>
        <c:grouping val="stack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400">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Hoja1!$A$2:$A$7</c:f>
              <c:strCache>
                <c:ptCount val="1"/>
                <c:pt idx="0">
                  <c:v>Categoría 1</c:v>
                </c:pt>
              </c:strCache>
            </c:strRef>
          </c:cat>
          <c:val>
            <c:numRef>
              <c:f>Hoja1!$B$2:$B$7</c:f>
              <c:numCache>
                <c:formatCode>General</c:formatCode>
                <c:ptCount val="6"/>
                <c:pt idx="0">
                  <c:v>45</c:v>
                </c:pt>
                <c:pt idx="2">
                  <c:v>39</c:v>
                </c:pt>
                <c:pt idx="3">
                  <c:v>57</c:v>
                </c:pt>
              </c:numCache>
            </c:numRef>
          </c:val>
          <c:extLst>
            <c:ext xmlns:c16="http://schemas.microsoft.com/office/drawing/2014/chart" uri="{C3380CC4-5D6E-409C-BE32-E72D297353CC}">
              <c16:uniqueId val="{00000000-316E-46EE-966B-33FBE52E6194}"/>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400">
                    <a:latin typeface="Calibri" panose="020F0502020204030204" pitchFamily="34" charset="0"/>
                    <a:cs typeface="Calibri" panose="020F050202020403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Hoja1!$A$2:$A$7</c:f>
              <c:strCache>
                <c:ptCount val="1"/>
                <c:pt idx="0">
                  <c:v>Categoría 1</c:v>
                </c:pt>
              </c:strCache>
            </c:strRef>
          </c:cat>
          <c:val>
            <c:numRef>
              <c:f>Hoja1!$C$2:$C$7</c:f>
              <c:numCache>
                <c:formatCode>General</c:formatCode>
                <c:ptCount val="6"/>
                <c:pt idx="0">
                  <c:v>47</c:v>
                </c:pt>
                <c:pt idx="2">
                  <c:v>55</c:v>
                </c:pt>
                <c:pt idx="3">
                  <c:v>43</c:v>
                </c:pt>
              </c:numCache>
            </c:numRef>
          </c:val>
          <c:extLst>
            <c:ext xmlns:c16="http://schemas.microsoft.com/office/drawing/2014/chart" uri="{C3380CC4-5D6E-409C-BE32-E72D297353CC}">
              <c16:uniqueId val="{00000001-316E-46EE-966B-33FBE52E6194}"/>
            </c:ext>
          </c:extLst>
        </c:ser>
        <c:ser>
          <c:idx val="2"/>
          <c:order val="2"/>
          <c:tx>
            <c:strRef>
              <c:f>Hoja1!$D$1</c:f>
              <c:strCache>
                <c:ptCount val="1"/>
                <c:pt idx="0">
                  <c:v>Serie 3</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cat>
            <c:strRef>
              <c:f>Hoja1!$A$2:$A$7</c:f>
              <c:strCache>
                <c:ptCount val="1"/>
                <c:pt idx="0">
                  <c:v>Categoría 1</c:v>
                </c:pt>
              </c:strCache>
            </c:strRef>
          </c:cat>
          <c:val>
            <c:numRef>
              <c:f>Hoja1!$D$2:$D$7</c:f>
              <c:numCache>
                <c:formatCode>General</c:formatCode>
                <c:ptCount val="6"/>
                <c:pt idx="0">
                  <c:v>8</c:v>
                </c:pt>
                <c:pt idx="2">
                  <c:v>6</c:v>
                </c:pt>
                <c:pt idx="3">
                  <c:v>7</c:v>
                </c:pt>
              </c:numCache>
            </c:numRef>
          </c:val>
          <c:extLst>
            <c:ext xmlns:c16="http://schemas.microsoft.com/office/drawing/2014/chart" uri="{C3380CC4-5D6E-409C-BE32-E72D297353CC}">
              <c16:uniqueId val="{00000002-316E-46EE-966B-33FBE52E6194}"/>
            </c:ext>
          </c:extLst>
        </c:ser>
        <c:ser>
          <c:idx val="3"/>
          <c:order val="3"/>
          <c:tx>
            <c:strRef>
              <c:f>Hoja1!$E$1</c:f>
              <c:strCache>
                <c:ptCount val="1"/>
                <c:pt idx="0">
                  <c:v>Serie 4</c:v>
                </c:pt>
              </c:strCache>
            </c:strRef>
          </c:tx>
          <c:invertIfNegative val="0"/>
          <c:cat>
            <c:strRef>
              <c:f>Hoja1!$A$2:$A$7</c:f>
              <c:strCache>
                <c:ptCount val="1"/>
                <c:pt idx="0">
                  <c:v>Categoría 1</c:v>
                </c:pt>
              </c:strCache>
            </c:strRef>
          </c:cat>
          <c:val>
            <c:numRef>
              <c:f>Hoja1!$E$2:$E$7</c:f>
              <c:numCache>
                <c:formatCode>General</c:formatCode>
                <c:ptCount val="6"/>
              </c:numCache>
            </c:numRef>
          </c:val>
          <c:extLst>
            <c:ext xmlns:c16="http://schemas.microsoft.com/office/drawing/2014/chart" uri="{C3380CC4-5D6E-409C-BE32-E72D297353CC}">
              <c16:uniqueId val="{00000003-316E-46EE-966B-33FBE52E6194}"/>
            </c:ext>
          </c:extLst>
        </c:ser>
        <c:dLbls>
          <c:showLegendKey val="0"/>
          <c:showVal val="0"/>
          <c:showCatName val="0"/>
          <c:showSerName val="0"/>
          <c:showPercent val="0"/>
          <c:showBubbleSize val="0"/>
        </c:dLbls>
        <c:gapWidth val="100"/>
        <c:overlap val="100"/>
        <c:axId val="795585024"/>
        <c:axId val="795526272"/>
      </c:barChart>
      <c:catAx>
        <c:axId val="795585024"/>
        <c:scaling>
          <c:orientation val="maxMin"/>
        </c:scaling>
        <c:delete val="1"/>
        <c:axPos val="l"/>
        <c:numFmt formatCode="General" sourceLinked="0"/>
        <c:majorTickMark val="out"/>
        <c:minorTickMark val="none"/>
        <c:tickLblPos val="nextTo"/>
        <c:crossAx val="795526272"/>
        <c:crosses val="autoZero"/>
        <c:auto val="1"/>
        <c:lblAlgn val="ctr"/>
        <c:lblOffset val="100"/>
        <c:noMultiLvlLbl val="0"/>
      </c:catAx>
      <c:valAx>
        <c:axId val="795526272"/>
        <c:scaling>
          <c:orientation val="minMax"/>
          <c:max val="100"/>
        </c:scaling>
        <c:delete val="1"/>
        <c:axPos val="t"/>
        <c:numFmt formatCode="General" sourceLinked="1"/>
        <c:majorTickMark val="out"/>
        <c:minorTickMark val="none"/>
        <c:tickLblPos val="nextTo"/>
        <c:crossAx val="795585024"/>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669188417110198E-2"/>
          <c:y val="5.6847545219638203E-2"/>
          <c:w val="0.70993001553601309"/>
          <c:h val="0.92316377369311198"/>
        </c:manualLayout>
      </c:layout>
      <c:barChart>
        <c:barDir val="bar"/>
        <c:grouping val="stack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400">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Hoja1!$A$2:$A$7</c:f>
              <c:strCache>
                <c:ptCount val="1"/>
                <c:pt idx="0">
                  <c:v>Categoría 1</c:v>
                </c:pt>
              </c:strCache>
            </c:strRef>
          </c:cat>
          <c:val>
            <c:numRef>
              <c:f>Hoja1!$B$2:$B$7</c:f>
              <c:numCache>
                <c:formatCode>General</c:formatCode>
                <c:ptCount val="6"/>
                <c:pt idx="0">
                  <c:v>53</c:v>
                </c:pt>
                <c:pt idx="2">
                  <c:v>53</c:v>
                </c:pt>
                <c:pt idx="3">
                  <c:v>51</c:v>
                </c:pt>
              </c:numCache>
            </c:numRef>
          </c:val>
          <c:extLst>
            <c:ext xmlns:c16="http://schemas.microsoft.com/office/drawing/2014/chart" uri="{C3380CC4-5D6E-409C-BE32-E72D297353CC}">
              <c16:uniqueId val="{00000000-AC3E-4E2B-9DF7-FA3901BFADAE}"/>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400">
                    <a:latin typeface="Calibri" panose="020F0502020204030204" pitchFamily="34" charset="0"/>
                    <a:cs typeface="Calibri" panose="020F050202020403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Hoja1!$A$2:$A$7</c:f>
              <c:strCache>
                <c:ptCount val="1"/>
                <c:pt idx="0">
                  <c:v>Categoría 1</c:v>
                </c:pt>
              </c:strCache>
            </c:strRef>
          </c:cat>
          <c:val>
            <c:numRef>
              <c:f>Hoja1!$C$2:$C$7</c:f>
              <c:numCache>
                <c:formatCode>General</c:formatCode>
                <c:ptCount val="6"/>
                <c:pt idx="0">
                  <c:v>40</c:v>
                </c:pt>
                <c:pt idx="2">
                  <c:v>36</c:v>
                </c:pt>
                <c:pt idx="3">
                  <c:v>42</c:v>
                </c:pt>
              </c:numCache>
            </c:numRef>
          </c:val>
          <c:extLst>
            <c:ext xmlns:c16="http://schemas.microsoft.com/office/drawing/2014/chart" uri="{C3380CC4-5D6E-409C-BE32-E72D297353CC}">
              <c16:uniqueId val="{00000001-AC3E-4E2B-9DF7-FA3901BFADAE}"/>
            </c:ext>
          </c:extLst>
        </c:ser>
        <c:ser>
          <c:idx val="2"/>
          <c:order val="2"/>
          <c:tx>
            <c:strRef>
              <c:f>Hoja1!$D$1</c:f>
              <c:strCache>
                <c:ptCount val="1"/>
                <c:pt idx="0">
                  <c:v>Serie 3</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cat>
            <c:strRef>
              <c:f>Hoja1!$A$2:$A$7</c:f>
              <c:strCache>
                <c:ptCount val="1"/>
                <c:pt idx="0">
                  <c:v>Categoría 1</c:v>
                </c:pt>
              </c:strCache>
            </c:strRef>
          </c:cat>
          <c:val>
            <c:numRef>
              <c:f>Hoja1!$D$2:$D$7</c:f>
              <c:numCache>
                <c:formatCode>General</c:formatCode>
                <c:ptCount val="6"/>
                <c:pt idx="0">
                  <c:v>7</c:v>
                </c:pt>
                <c:pt idx="2">
                  <c:v>11</c:v>
                </c:pt>
                <c:pt idx="3">
                  <c:v>7</c:v>
                </c:pt>
              </c:numCache>
            </c:numRef>
          </c:val>
          <c:extLst>
            <c:ext xmlns:c16="http://schemas.microsoft.com/office/drawing/2014/chart" uri="{C3380CC4-5D6E-409C-BE32-E72D297353CC}">
              <c16:uniqueId val="{00000002-AC3E-4E2B-9DF7-FA3901BFADAE}"/>
            </c:ext>
          </c:extLst>
        </c:ser>
        <c:ser>
          <c:idx val="3"/>
          <c:order val="3"/>
          <c:tx>
            <c:strRef>
              <c:f>Hoja1!$E$1</c:f>
              <c:strCache>
                <c:ptCount val="1"/>
                <c:pt idx="0">
                  <c:v>Serie 4</c:v>
                </c:pt>
              </c:strCache>
            </c:strRef>
          </c:tx>
          <c:invertIfNegative val="0"/>
          <c:cat>
            <c:strRef>
              <c:f>Hoja1!$A$2:$A$7</c:f>
              <c:strCache>
                <c:ptCount val="1"/>
                <c:pt idx="0">
                  <c:v>Categoría 1</c:v>
                </c:pt>
              </c:strCache>
            </c:strRef>
          </c:cat>
          <c:val>
            <c:numRef>
              <c:f>Hoja1!$E$2:$E$7</c:f>
              <c:numCache>
                <c:formatCode>General</c:formatCode>
                <c:ptCount val="6"/>
              </c:numCache>
            </c:numRef>
          </c:val>
          <c:extLst>
            <c:ext xmlns:c16="http://schemas.microsoft.com/office/drawing/2014/chart" uri="{C3380CC4-5D6E-409C-BE32-E72D297353CC}">
              <c16:uniqueId val="{00000003-AC3E-4E2B-9DF7-FA3901BFADAE}"/>
            </c:ext>
          </c:extLst>
        </c:ser>
        <c:dLbls>
          <c:showLegendKey val="0"/>
          <c:showVal val="0"/>
          <c:showCatName val="0"/>
          <c:showSerName val="0"/>
          <c:showPercent val="0"/>
          <c:showBubbleSize val="0"/>
        </c:dLbls>
        <c:gapWidth val="100"/>
        <c:overlap val="100"/>
        <c:axId val="795584000"/>
        <c:axId val="772848960"/>
      </c:barChart>
      <c:catAx>
        <c:axId val="795584000"/>
        <c:scaling>
          <c:orientation val="maxMin"/>
        </c:scaling>
        <c:delete val="1"/>
        <c:axPos val="l"/>
        <c:numFmt formatCode="General" sourceLinked="0"/>
        <c:majorTickMark val="out"/>
        <c:minorTickMark val="none"/>
        <c:tickLblPos val="nextTo"/>
        <c:crossAx val="772848960"/>
        <c:crosses val="autoZero"/>
        <c:auto val="1"/>
        <c:lblAlgn val="ctr"/>
        <c:lblOffset val="100"/>
        <c:noMultiLvlLbl val="0"/>
      </c:catAx>
      <c:valAx>
        <c:axId val="772848960"/>
        <c:scaling>
          <c:orientation val="minMax"/>
          <c:max val="100"/>
        </c:scaling>
        <c:delete val="1"/>
        <c:axPos val="t"/>
        <c:numFmt formatCode="General" sourceLinked="1"/>
        <c:majorTickMark val="out"/>
        <c:minorTickMark val="none"/>
        <c:tickLblPos val="nextTo"/>
        <c:crossAx val="795584000"/>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669188417110198E-2"/>
          <c:y val="5.6847545219638203E-2"/>
          <c:w val="0.70993001553601309"/>
          <c:h val="0.92316377369311198"/>
        </c:manualLayout>
      </c:layout>
      <c:barChart>
        <c:barDir val="bar"/>
        <c:grouping val="stack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400">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Hoja1!$A$2:$A$7</c:f>
              <c:strCache>
                <c:ptCount val="1"/>
                <c:pt idx="0">
                  <c:v>Categoría 1</c:v>
                </c:pt>
              </c:strCache>
            </c:strRef>
          </c:cat>
          <c:val>
            <c:numRef>
              <c:f>Hoja1!$B$2:$B$7</c:f>
              <c:numCache>
                <c:formatCode>General</c:formatCode>
                <c:ptCount val="6"/>
                <c:pt idx="0">
                  <c:v>33</c:v>
                </c:pt>
                <c:pt idx="2">
                  <c:v>33</c:v>
                </c:pt>
                <c:pt idx="3">
                  <c:v>27</c:v>
                </c:pt>
              </c:numCache>
            </c:numRef>
          </c:val>
          <c:extLst>
            <c:ext xmlns:c16="http://schemas.microsoft.com/office/drawing/2014/chart" uri="{C3380CC4-5D6E-409C-BE32-E72D297353CC}">
              <c16:uniqueId val="{00000000-5053-43C7-817E-8A1F73F8B8ED}"/>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400">
                    <a:latin typeface="Calibri" panose="020F0502020204030204" pitchFamily="34" charset="0"/>
                    <a:cs typeface="Calibri" panose="020F050202020403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Hoja1!$A$2:$A$7</c:f>
              <c:strCache>
                <c:ptCount val="1"/>
                <c:pt idx="0">
                  <c:v>Categoría 1</c:v>
                </c:pt>
              </c:strCache>
            </c:strRef>
          </c:cat>
          <c:val>
            <c:numRef>
              <c:f>Hoja1!$C$2:$C$7</c:f>
              <c:numCache>
                <c:formatCode>General</c:formatCode>
                <c:ptCount val="6"/>
                <c:pt idx="0">
                  <c:v>53</c:v>
                </c:pt>
                <c:pt idx="2">
                  <c:v>53</c:v>
                </c:pt>
                <c:pt idx="3">
                  <c:v>67</c:v>
                </c:pt>
              </c:numCache>
            </c:numRef>
          </c:val>
          <c:extLst>
            <c:ext xmlns:c16="http://schemas.microsoft.com/office/drawing/2014/chart" uri="{C3380CC4-5D6E-409C-BE32-E72D297353CC}">
              <c16:uniqueId val="{00000001-5053-43C7-817E-8A1F73F8B8ED}"/>
            </c:ext>
          </c:extLst>
        </c:ser>
        <c:ser>
          <c:idx val="2"/>
          <c:order val="2"/>
          <c:tx>
            <c:strRef>
              <c:f>Hoja1!$D$1</c:f>
              <c:strCache>
                <c:ptCount val="1"/>
                <c:pt idx="0">
                  <c:v>Serie 3</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cat>
            <c:strRef>
              <c:f>Hoja1!$A$2:$A$7</c:f>
              <c:strCache>
                <c:ptCount val="1"/>
                <c:pt idx="0">
                  <c:v>Categoría 1</c:v>
                </c:pt>
              </c:strCache>
            </c:strRef>
          </c:cat>
          <c:val>
            <c:numRef>
              <c:f>Hoja1!$D$2:$D$7</c:f>
              <c:numCache>
                <c:formatCode>General</c:formatCode>
                <c:ptCount val="6"/>
                <c:pt idx="0">
                  <c:v>8</c:v>
                </c:pt>
                <c:pt idx="2">
                  <c:v>4</c:v>
                </c:pt>
                <c:pt idx="3">
                  <c:v>7</c:v>
                </c:pt>
              </c:numCache>
            </c:numRef>
          </c:val>
          <c:extLst>
            <c:ext xmlns:c16="http://schemas.microsoft.com/office/drawing/2014/chart" uri="{C3380CC4-5D6E-409C-BE32-E72D297353CC}">
              <c16:uniqueId val="{00000002-5053-43C7-817E-8A1F73F8B8ED}"/>
            </c:ext>
          </c:extLst>
        </c:ser>
        <c:ser>
          <c:idx val="3"/>
          <c:order val="3"/>
          <c:tx>
            <c:strRef>
              <c:f>Hoja1!$E$1</c:f>
              <c:strCache>
                <c:ptCount val="1"/>
                <c:pt idx="0">
                  <c:v>Serie 4</c:v>
                </c:pt>
              </c:strCache>
            </c:strRef>
          </c:tx>
          <c:invertIfNegative val="0"/>
          <c:cat>
            <c:strRef>
              <c:f>Hoja1!$A$2:$A$7</c:f>
              <c:strCache>
                <c:ptCount val="1"/>
                <c:pt idx="0">
                  <c:v>Categoría 1</c:v>
                </c:pt>
              </c:strCache>
            </c:strRef>
          </c:cat>
          <c:val>
            <c:numRef>
              <c:f>Hoja1!$E$2:$E$7</c:f>
              <c:numCache>
                <c:formatCode>General</c:formatCode>
                <c:ptCount val="6"/>
              </c:numCache>
            </c:numRef>
          </c:val>
          <c:extLst>
            <c:ext xmlns:c16="http://schemas.microsoft.com/office/drawing/2014/chart" uri="{C3380CC4-5D6E-409C-BE32-E72D297353CC}">
              <c16:uniqueId val="{00000003-5053-43C7-817E-8A1F73F8B8ED}"/>
            </c:ext>
          </c:extLst>
        </c:ser>
        <c:dLbls>
          <c:showLegendKey val="0"/>
          <c:showVal val="0"/>
          <c:showCatName val="0"/>
          <c:showSerName val="0"/>
          <c:showPercent val="0"/>
          <c:showBubbleSize val="0"/>
        </c:dLbls>
        <c:gapWidth val="100"/>
        <c:overlap val="100"/>
        <c:axId val="795584000"/>
        <c:axId val="772848960"/>
      </c:barChart>
      <c:catAx>
        <c:axId val="795584000"/>
        <c:scaling>
          <c:orientation val="maxMin"/>
        </c:scaling>
        <c:delete val="1"/>
        <c:axPos val="l"/>
        <c:numFmt formatCode="General" sourceLinked="0"/>
        <c:majorTickMark val="out"/>
        <c:minorTickMark val="none"/>
        <c:tickLblPos val="nextTo"/>
        <c:crossAx val="772848960"/>
        <c:crosses val="autoZero"/>
        <c:auto val="1"/>
        <c:lblAlgn val="ctr"/>
        <c:lblOffset val="100"/>
        <c:noMultiLvlLbl val="0"/>
      </c:catAx>
      <c:valAx>
        <c:axId val="772848960"/>
        <c:scaling>
          <c:orientation val="minMax"/>
          <c:max val="100"/>
        </c:scaling>
        <c:delete val="1"/>
        <c:axPos val="t"/>
        <c:numFmt formatCode="General" sourceLinked="1"/>
        <c:majorTickMark val="out"/>
        <c:minorTickMark val="none"/>
        <c:tickLblPos val="nextTo"/>
        <c:crossAx val="795584000"/>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669188417110198E-2"/>
          <c:y val="5.6847545219638203E-2"/>
          <c:w val="0.70993001553601309"/>
          <c:h val="0.92316377369311198"/>
        </c:manualLayout>
      </c:layout>
      <c:barChart>
        <c:barDir val="bar"/>
        <c:grouping val="stack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400">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Hoja1!$A$2:$A$7</c:f>
              <c:strCache>
                <c:ptCount val="1"/>
                <c:pt idx="0">
                  <c:v>Categoría 1</c:v>
                </c:pt>
              </c:strCache>
            </c:strRef>
          </c:cat>
          <c:val>
            <c:numRef>
              <c:f>Hoja1!$B$2:$B$7</c:f>
              <c:numCache>
                <c:formatCode>General</c:formatCode>
                <c:ptCount val="6"/>
                <c:pt idx="0">
                  <c:v>52</c:v>
                </c:pt>
                <c:pt idx="2">
                  <c:v>44</c:v>
                </c:pt>
                <c:pt idx="3">
                  <c:v>52</c:v>
                </c:pt>
              </c:numCache>
            </c:numRef>
          </c:val>
          <c:extLst>
            <c:ext xmlns:c16="http://schemas.microsoft.com/office/drawing/2014/chart" uri="{C3380CC4-5D6E-409C-BE32-E72D297353CC}">
              <c16:uniqueId val="{00000000-6862-4560-962C-00DAF414915A}"/>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400">
                    <a:latin typeface="Calibri" panose="020F0502020204030204" pitchFamily="34" charset="0"/>
                    <a:cs typeface="Calibri" panose="020F050202020403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Hoja1!$A$2:$A$7</c:f>
              <c:strCache>
                <c:ptCount val="1"/>
                <c:pt idx="0">
                  <c:v>Categoría 1</c:v>
                </c:pt>
              </c:strCache>
            </c:strRef>
          </c:cat>
          <c:val>
            <c:numRef>
              <c:f>Hoja1!$C$2:$C$7</c:f>
              <c:numCache>
                <c:formatCode>General</c:formatCode>
                <c:ptCount val="6"/>
                <c:pt idx="0">
                  <c:v>41</c:v>
                </c:pt>
                <c:pt idx="2">
                  <c:v>48</c:v>
                </c:pt>
                <c:pt idx="3">
                  <c:v>88</c:v>
                </c:pt>
              </c:numCache>
            </c:numRef>
          </c:val>
          <c:extLst>
            <c:ext xmlns:c16="http://schemas.microsoft.com/office/drawing/2014/chart" uri="{C3380CC4-5D6E-409C-BE32-E72D297353CC}">
              <c16:uniqueId val="{00000001-6862-4560-962C-00DAF414915A}"/>
            </c:ext>
          </c:extLst>
        </c:ser>
        <c:ser>
          <c:idx val="2"/>
          <c:order val="2"/>
          <c:tx>
            <c:strRef>
              <c:f>Hoja1!$D$1</c:f>
              <c:strCache>
                <c:ptCount val="1"/>
                <c:pt idx="0">
                  <c:v>Serie 3</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cat>
            <c:strRef>
              <c:f>Hoja1!$A$2:$A$7</c:f>
              <c:strCache>
                <c:ptCount val="1"/>
                <c:pt idx="0">
                  <c:v>Categoría 1</c:v>
                </c:pt>
              </c:strCache>
            </c:strRef>
          </c:cat>
          <c:val>
            <c:numRef>
              <c:f>Hoja1!$D$2:$D$7</c:f>
              <c:numCache>
                <c:formatCode>General</c:formatCode>
                <c:ptCount val="6"/>
                <c:pt idx="0">
                  <c:v>7</c:v>
                </c:pt>
                <c:pt idx="2">
                  <c:v>8</c:v>
                </c:pt>
                <c:pt idx="3">
                  <c:v>2</c:v>
                </c:pt>
              </c:numCache>
            </c:numRef>
          </c:val>
          <c:extLst>
            <c:ext xmlns:c16="http://schemas.microsoft.com/office/drawing/2014/chart" uri="{C3380CC4-5D6E-409C-BE32-E72D297353CC}">
              <c16:uniqueId val="{00000002-6862-4560-962C-00DAF414915A}"/>
            </c:ext>
          </c:extLst>
        </c:ser>
        <c:ser>
          <c:idx val="3"/>
          <c:order val="3"/>
          <c:tx>
            <c:strRef>
              <c:f>Hoja1!$E$1</c:f>
              <c:strCache>
                <c:ptCount val="1"/>
                <c:pt idx="0">
                  <c:v>Serie 4</c:v>
                </c:pt>
              </c:strCache>
            </c:strRef>
          </c:tx>
          <c:invertIfNegative val="0"/>
          <c:cat>
            <c:strRef>
              <c:f>Hoja1!$A$2:$A$7</c:f>
              <c:strCache>
                <c:ptCount val="1"/>
                <c:pt idx="0">
                  <c:v>Categoría 1</c:v>
                </c:pt>
              </c:strCache>
            </c:strRef>
          </c:cat>
          <c:val>
            <c:numRef>
              <c:f>Hoja1!$E$2:$E$7</c:f>
              <c:numCache>
                <c:formatCode>General</c:formatCode>
                <c:ptCount val="6"/>
              </c:numCache>
            </c:numRef>
          </c:val>
          <c:extLst>
            <c:ext xmlns:c16="http://schemas.microsoft.com/office/drawing/2014/chart" uri="{C3380CC4-5D6E-409C-BE32-E72D297353CC}">
              <c16:uniqueId val="{00000003-6862-4560-962C-00DAF414915A}"/>
            </c:ext>
          </c:extLst>
        </c:ser>
        <c:dLbls>
          <c:showLegendKey val="0"/>
          <c:showVal val="0"/>
          <c:showCatName val="0"/>
          <c:showSerName val="0"/>
          <c:showPercent val="0"/>
          <c:showBubbleSize val="0"/>
        </c:dLbls>
        <c:gapWidth val="100"/>
        <c:overlap val="100"/>
        <c:axId val="795585024"/>
        <c:axId val="795526272"/>
      </c:barChart>
      <c:catAx>
        <c:axId val="795585024"/>
        <c:scaling>
          <c:orientation val="maxMin"/>
        </c:scaling>
        <c:delete val="1"/>
        <c:axPos val="l"/>
        <c:numFmt formatCode="General" sourceLinked="0"/>
        <c:majorTickMark val="out"/>
        <c:minorTickMark val="none"/>
        <c:tickLblPos val="nextTo"/>
        <c:crossAx val="795526272"/>
        <c:crosses val="autoZero"/>
        <c:auto val="1"/>
        <c:lblAlgn val="ctr"/>
        <c:lblOffset val="100"/>
        <c:noMultiLvlLbl val="0"/>
      </c:catAx>
      <c:valAx>
        <c:axId val="795526272"/>
        <c:scaling>
          <c:orientation val="minMax"/>
          <c:max val="100"/>
        </c:scaling>
        <c:delete val="1"/>
        <c:axPos val="t"/>
        <c:numFmt formatCode="General" sourceLinked="1"/>
        <c:majorTickMark val="out"/>
        <c:minorTickMark val="none"/>
        <c:tickLblPos val="nextTo"/>
        <c:crossAx val="795585024"/>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160182294737411E-2"/>
          <c:y val="5.9767957152830217E-2"/>
          <c:w val="0.84129310933339951"/>
          <c:h val="0.92316377369311198"/>
        </c:manualLayout>
      </c:layout>
      <c:barChart>
        <c:barDir val="bar"/>
        <c:grouping val="stack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400">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Hoja1!$A$2:$A$10</c:f>
              <c:strCache>
                <c:ptCount val="1"/>
                <c:pt idx="0">
                  <c:v>Categoría 1</c:v>
                </c:pt>
              </c:strCache>
            </c:strRef>
          </c:cat>
          <c:val>
            <c:numRef>
              <c:f>Hoja1!$B$2:$B$10</c:f>
              <c:numCache>
                <c:formatCode>General</c:formatCode>
                <c:ptCount val="9"/>
                <c:pt idx="0">
                  <c:v>59</c:v>
                </c:pt>
                <c:pt idx="2">
                  <c:v>65</c:v>
                </c:pt>
                <c:pt idx="3">
                  <c:v>65</c:v>
                </c:pt>
              </c:numCache>
            </c:numRef>
          </c:val>
          <c:extLst>
            <c:ext xmlns:c16="http://schemas.microsoft.com/office/drawing/2014/chart" uri="{C3380CC4-5D6E-409C-BE32-E72D297353CC}">
              <c16:uniqueId val="{00000000-83C8-4029-98D1-7D63490F6166}"/>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400">
                    <a:latin typeface="Calibri" panose="020F0502020204030204" pitchFamily="34" charset="0"/>
                    <a:cs typeface="Calibri" panose="020F050202020403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Hoja1!$A$2:$A$10</c:f>
              <c:strCache>
                <c:ptCount val="1"/>
                <c:pt idx="0">
                  <c:v>Categoría 1</c:v>
                </c:pt>
              </c:strCache>
            </c:strRef>
          </c:cat>
          <c:val>
            <c:numRef>
              <c:f>Hoja1!$C$2:$C$10</c:f>
              <c:numCache>
                <c:formatCode>General</c:formatCode>
                <c:ptCount val="9"/>
                <c:pt idx="0">
                  <c:v>29</c:v>
                </c:pt>
                <c:pt idx="2">
                  <c:v>18</c:v>
                </c:pt>
                <c:pt idx="3">
                  <c:v>29</c:v>
                </c:pt>
              </c:numCache>
            </c:numRef>
          </c:val>
          <c:extLst>
            <c:ext xmlns:c16="http://schemas.microsoft.com/office/drawing/2014/chart" uri="{C3380CC4-5D6E-409C-BE32-E72D297353CC}">
              <c16:uniqueId val="{00000001-83C8-4029-98D1-7D63490F6166}"/>
            </c:ext>
          </c:extLst>
        </c:ser>
        <c:ser>
          <c:idx val="2"/>
          <c:order val="2"/>
          <c:tx>
            <c:strRef>
              <c:f>Hoja1!$D$1</c:f>
              <c:strCache>
                <c:ptCount val="1"/>
                <c:pt idx="0">
                  <c:v>Serie 3</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cat>
            <c:strRef>
              <c:f>Hoja1!$A$2:$A$10</c:f>
              <c:strCache>
                <c:ptCount val="1"/>
                <c:pt idx="0">
                  <c:v>Categoría 1</c:v>
                </c:pt>
              </c:strCache>
            </c:strRef>
          </c:cat>
          <c:val>
            <c:numRef>
              <c:f>Hoja1!$D$2:$D$10</c:f>
              <c:numCache>
                <c:formatCode>General</c:formatCode>
                <c:ptCount val="9"/>
                <c:pt idx="0">
                  <c:v>12</c:v>
                </c:pt>
                <c:pt idx="2">
                  <c:v>18</c:v>
                </c:pt>
                <c:pt idx="3">
                  <c:v>6</c:v>
                </c:pt>
              </c:numCache>
            </c:numRef>
          </c:val>
          <c:extLst>
            <c:ext xmlns:c16="http://schemas.microsoft.com/office/drawing/2014/chart" uri="{C3380CC4-5D6E-409C-BE32-E72D297353CC}">
              <c16:uniqueId val="{00000002-83C8-4029-98D1-7D63490F6166}"/>
            </c:ext>
          </c:extLst>
        </c:ser>
        <c:ser>
          <c:idx val="3"/>
          <c:order val="3"/>
          <c:tx>
            <c:strRef>
              <c:f>Hoja1!$E$1</c:f>
              <c:strCache>
                <c:ptCount val="1"/>
                <c:pt idx="0">
                  <c:v>Serie 4</c:v>
                </c:pt>
              </c:strCache>
            </c:strRef>
          </c:tx>
          <c:invertIfNegative val="0"/>
          <c:cat>
            <c:strRef>
              <c:f>Hoja1!$A$2:$A$10</c:f>
              <c:strCache>
                <c:ptCount val="1"/>
                <c:pt idx="0">
                  <c:v>Categoría 1</c:v>
                </c:pt>
              </c:strCache>
            </c:strRef>
          </c:cat>
          <c:val>
            <c:numRef>
              <c:f>Hoja1!$E$2:$E$10</c:f>
              <c:numCache>
                <c:formatCode>General</c:formatCode>
                <c:ptCount val="9"/>
              </c:numCache>
            </c:numRef>
          </c:val>
          <c:extLst>
            <c:ext xmlns:c16="http://schemas.microsoft.com/office/drawing/2014/chart" uri="{C3380CC4-5D6E-409C-BE32-E72D297353CC}">
              <c16:uniqueId val="{00000003-83C8-4029-98D1-7D63490F6166}"/>
            </c:ext>
          </c:extLst>
        </c:ser>
        <c:dLbls>
          <c:showLegendKey val="0"/>
          <c:showVal val="0"/>
          <c:showCatName val="0"/>
          <c:showSerName val="0"/>
          <c:showPercent val="0"/>
          <c:showBubbleSize val="0"/>
        </c:dLbls>
        <c:gapWidth val="97"/>
        <c:overlap val="100"/>
        <c:axId val="165763072"/>
        <c:axId val="1046324352"/>
      </c:barChart>
      <c:catAx>
        <c:axId val="165763072"/>
        <c:scaling>
          <c:orientation val="maxMin"/>
        </c:scaling>
        <c:delete val="1"/>
        <c:axPos val="l"/>
        <c:numFmt formatCode="General" sourceLinked="0"/>
        <c:majorTickMark val="out"/>
        <c:minorTickMark val="none"/>
        <c:tickLblPos val="nextTo"/>
        <c:crossAx val="1046324352"/>
        <c:crosses val="autoZero"/>
        <c:auto val="1"/>
        <c:lblAlgn val="ctr"/>
        <c:lblOffset val="100"/>
        <c:noMultiLvlLbl val="0"/>
      </c:catAx>
      <c:valAx>
        <c:axId val="1046324352"/>
        <c:scaling>
          <c:orientation val="minMax"/>
          <c:max val="100"/>
        </c:scaling>
        <c:delete val="1"/>
        <c:axPos val="t"/>
        <c:numFmt formatCode="General" sourceLinked="1"/>
        <c:majorTickMark val="out"/>
        <c:minorTickMark val="none"/>
        <c:tickLblPos val="nextTo"/>
        <c:crossAx val="165763072"/>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669188417110198E-2"/>
          <c:y val="5.6847545219638203E-2"/>
          <c:w val="0.70993001553601309"/>
          <c:h val="0.92316377369311198"/>
        </c:manualLayout>
      </c:layout>
      <c:barChart>
        <c:barDir val="bar"/>
        <c:grouping val="stack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050">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Hoja1!$A$2:$A$11</c:f>
              <c:strCache>
                <c:ptCount val="1"/>
                <c:pt idx="0">
                  <c:v>Categoría 1</c:v>
                </c:pt>
              </c:strCache>
            </c:strRef>
          </c:cat>
          <c:val>
            <c:numRef>
              <c:f>Hoja1!$B$2:$B$11</c:f>
              <c:numCache>
                <c:formatCode>General</c:formatCode>
                <c:ptCount val="10"/>
                <c:pt idx="0" formatCode="General\%">
                  <c:v>39</c:v>
                </c:pt>
                <c:pt idx="2" formatCode="General\%">
                  <c:v>55</c:v>
                </c:pt>
                <c:pt idx="3" formatCode="General\%">
                  <c:v>52</c:v>
                </c:pt>
                <c:pt idx="4" formatCode="General\%">
                  <c:v>47</c:v>
                </c:pt>
                <c:pt idx="5" formatCode="General\%">
                  <c:v>46</c:v>
                </c:pt>
                <c:pt idx="6" formatCode="General\%">
                  <c:v>31</c:v>
                </c:pt>
                <c:pt idx="7" formatCode="General\%">
                  <c:v>23</c:v>
                </c:pt>
                <c:pt idx="8" formatCode="General\%">
                  <c:v>29</c:v>
                </c:pt>
                <c:pt idx="9" formatCode="General\%">
                  <c:v>14</c:v>
                </c:pt>
              </c:numCache>
            </c:numRef>
          </c:val>
          <c:extLst>
            <c:ext xmlns:c16="http://schemas.microsoft.com/office/drawing/2014/chart" uri="{C3380CC4-5D6E-409C-BE32-E72D297353CC}">
              <c16:uniqueId val="{00000000-83C8-4029-98D1-7D63490F6166}"/>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050">
                    <a:latin typeface="Calibri" panose="020F0502020204030204" pitchFamily="34" charset="0"/>
                    <a:cs typeface="Calibri" panose="020F050202020403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Hoja1!$A$2:$A$11</c:f>
              <c:strCache>
                <c:ptCount val="1"/>
                <c:pt idx="0">
                  <c:v>Categoría 1</c:v>
                </c:pt>
              </c:strCache>
            </c:strRef>
          </c:cat>
          <c:val>
            <c:numRef>
              <c:f>Hoja1!$C$2:$C$11</c:f>
              <c:numCache>
                <c:formatCode>General</c:formatCode>
                <c:ptCount val="10"/>
                <c:pt idx="0" formatCode="General\%">
                  <c:v>48</c:v>
                </c:pt>
                <c:pt idx="2" formatCode="General\%">
                  <c:v>42</c:v>
                </c:pt>
                <c:pt idx="3" formatCode="General\%">
                  <c:v>42</c:v>
                </c:pt>
                <c:pt idx="4" formatCode="General\%">
                  <c:v>43</c:v>
                </c:pt>
                <c:pt idx="5" formatCode="General\%">
                  <c:v>44</c:v>
                </c:pt>
                <c:pt idx="6" formatCode="General\%">
                  <c:v>61</c:v>
                </c:pt>
                <c:pt idx="7" formatCode="General\%">
                  <c:v>54</c:v>
                </c:pt>
                <c:pt idx="8" formatCode="General\%">
                  <c:v>53</c:v>
                </c:pt>
                <c:pt idx="9" formatCode="General\%">
                  <c:v>38</c:v>
                </c:pt>
              </c:numCache>
            </c:numRef>
          </c:val>
          <c:extLst>
            <c:ext xmlns:c16="http://schemas.microsoft.com/office/drawing/2014/chart" uri="{C3380CC4-5D6E-409C-BE32-E72D297353CC}">
              <c16:uniqueId val="{00000001-83C8-4029-98D1-7D63490F6166}"/>
            </c:ext>
          </c:extLst>
        </c:ser>
        <c:ser>
          <c:idx val="2"/>
          <c:order val="2"/>
          <c:tx>
            <c:strRef>
              <c:f>Hoja1!$D$1</c:f>
              <c:strCache>
                <c:ptCount val="1"/>
                <c:pt idx="0">
                  <c:v>Serie 3</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cat>
            <c:strRef>
              <c:f>Hoja1!$A$2:$A$11</c:f>
              <c:strCache>
                <c:ptCount val="1"/>
                <c:pt idx="0">
                  <c:v>Categoría 1</c:v>
                </c:pt>
              </c:strCache>
            </c:strRef>
          </c:cat>
          <c:val>
            <c:numRef>
              <c:f>Hoja1!$D$2:$D$11</c:f>
              <c:numCache>
                <c:formatCode>General</c:formatCode>
                <c:ptCount val="10"/>
                <c:pt idx="0" formatCode="General\%">
                  <c:v>13</c:v>
                </c:pt>
                <c:pt idx="2" formatCode="General\%">
                  <c:v>3</c:v>
                </c:pt>
                <c:pt idx="3" formatCode="General\%">
                  <c:v>7</c:v>
                </c:pt>
                <c:pt idx="4" formatCode="General\%">
                  <c:v>10</c:v>
                </c:pt>
                <c:pt idx="5" formatCode="General\%">
                  <c:v>9</c:v>
                </c:pt>
                <c:pt idx="6" formatCode="General\%">
                  <c:v>8</c:v>
                </c:pt>
                <c:pt idx="7" formatCode="General\%">
                  <c:v>23</c:v>
                </c:pt>
                <c:pt idx="8" formatCode="General\%">
                  <c:v>17</c:v>
                </c:pt>
                <c:pt idx="9" formatCode="General\%">
                  <c:v>48</c:v>
                </c:pt>
              </c:numCache>
            </c:numRef>
          </c:val>
          <c:extLst>
            <c:ext xmlns:c16="http://schemas.microsoft.com/office/drawing/2014/chart" uri="{C3380CC4-5D6E-409C-BE32-E72D297353CC}">
              <c16:uniqueId val="{00000002-83C8-4029-98D1-7D63490F6166}"/>
            </c:ext>
          </c:extLst>
        </c:ser>
        <c:ser>
          <c:idx val="3"/>
          <c:order val="3"/>
          <c:tx>
            <c:strRef>
              <c:f>Hoja1!$E$1</c:f>
              <c:strCache>
                <c:ptCount val="1"/>
                <c:pt idx="0">
                  <c:v>Serie 4</c:v>
                </c:pt>
              </c:strCache>
            </c:strRef>
          </c:tx>
          <c:invertIfNegative val="0"/>
          <c:cat>
            <c:strRef>
              <c:f>Hoja1!$A$2:$A$11</c:f>
              <c:strCache>
                <c:ptCount val="1"/>
                <c:pt idx="0">
                  <c:v>Categoría 1</c:v>
                </c:pt>
              </c:strCache>
            </c:strRef>
          </c:cat>
          <c:val>
            <c:numRef>
              <c:f>Hoja1!$E$2:$E$11</c:f>
              <c:numCache>
                <c:formatCode>General</c:formatCode>
                <c:ptCount val="10"/>
              </c:numCache>
            </c:numRef>
          </c:val>
          <c:extLst>
            <c:ext xmlns:c16="http://schemas.microsoft.com/office/drawing/2014/chart" uri="{C3380CC4-5D6E-409C-BE32-E72D297353CC}">
              <c16:uniqueId val="{00000003-83C8-4029-98D1-7D63490F6166}"/>
            </c:ext>
          </c:extLst>
        </c:ser>
        <c:dLbls>
          <c:showLegendKey val="0"/>
          <c:showVal val="0"/>
          <c:showCatName val="0"/>
          <c:showSerName val="0"/>
          <c:showPercent val="0"/>
          <c:showBubbleSize val="0"/>
        </c:dLbls>
        <c:gapWidth val="77"/>
        <c:overlap val="100"/>
        <c:axId val="146085376"/>
        <c:axId val="858695936"/>
      </c:barChart>
      <c:catAx>
        <c:axId val="146085376"/>
        <c:scaling>
          <c:orientation val="maxMin"/>
        </c:scaling>
        <c:delete val="1"/>
        <c:axPos val="l"/>
        <c:numFmt formatCode="General" sourceLinked="0"/>
        <c:majorTickMark val="out"/>
        <c:minorTickMark val="none"/>
        <c:tickLblPos val="nextTo"/>
        <c:crossAx val="858695936"/>
        <c:crosses val="autoZero"/>
        <c:auto val="1"/>
        <c:lblAlgn val="ctr"/>
        <c:lblOffset val="100"/>
        <c:noMultiLvlLbl val="0"/>
      </c:catAx>
      <c:valAx>
        <c:axId val="858695936"/>
        <c:scaling>
          <c:orientation val="minMax"/>
          <c:max val="100"/>
        </c:scaling>
        <c:delete val="1"/>
        <c:axPos val="t"/>
        <c:numFmt formatCode="General\%" sourceLinked="1"/>
        <c:majorTickMark val="out"/>
        <c:minorTickMark val="none"/>
        <c:tickLblPos val="nextTo"/>
        <c:crossAx val="146085376"/>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669188417110198E-2"/>
          <c:y val="5.6847545219638203E-2"/>
          <c:w val="0.70993001553601309"/>
          <c:h val="0.92316377369311198"/>
        </c:manualLayout>
      </c:layout>
      <c:barChart>
        <c:barDir val="bar"/>
        <c:grouping val="stack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050">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Hoja1!$A$2:$A$11</c:f>
              <c:strCache>
                <c:ptCount val="1"/>
                <c:pt idx="0">
                  <c:v>Categoría 1</c:v>
                </c:pt>
              </c:strCache>
            </c:strRef>
          </c:cat>
          <c:val>
            <c:numRef>
              <c:f>Hoja1!$B$2:$B$11</c:f>
              <c:numCache>
                <c:formatCode>General</c:formatCode>
                <c:ptCount val="10"/>
                <c:pt idx="0" formatCode="General\%">
                  <c:v>53</c:v>
                </c:pt>
                <c:pt idx="2" formatCode="General\%">
                  <c:v>63</c:v>
                </c:pt>
                <c:pt idx="3" formatCode="General\%">
                  <c:v>58</c:v>
                </c:pt>
                <c:pt idx="4" formatCode="General\%">
                  <c:v>56</c:v>
                </c:pt>
                <c:pt idx="5" formatCode="General\%">
                  <c:v>44</c:v>
                </c:pt>
                <c:pt idx="6" formatCode="General\%">
                  <c:v>31</c:v>
                </c:pt>
                <c:pt idx="7" formatCode="General\%">
                  <c:v>31</c:v>
                </c:pt>
                <c:pt idx="8" formatCode="General\%">
                  <c:v>29</c:v>
                </c:pt>
                <c:pt idx="9" formatCode="General\%">
                  <c:v>22</c:v>
                </c:pt>
              </c:numCache>
            </c:numRef>
          </c:val>
          <c:extLst>
            <c:ext xmlns:c16="http://schemas.microsoft.com/office/drawing/2014/chart" uri="{C3380CC4-5D6E-409C-BE32-E72D297353CC}">
              <c16:uniqueId val="{00000000-83C8-4029-98D1-7D63490F6166}"/>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050">
                    <a:latin typeface="Calibri" panose="020F0502020204030204" pitchFamily="34" charset="0"/>
                    <a:cs typeface="Calibri" panose="020F050202020403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Hoja1!$A$2:$A$11</c:f>
              <c:strCache>
                <c:ptCount val="1"/>
                <c:pt idx="0">
                  <c:v>Categoría 1</c:v>
                </c:pt>
              </c:strCache>
            </c:strRef>
          </c:cat>
          <c:val>
            <c:numRef>
              <c:f>Hoja1!$C$2:$C$11</c:f>
              <c:numCache>
                <c:formatCode>General</c:formatCode>
                <c:ptCount val="10"/>
                <c:pt idx="0" formatCode="General\%">
                  <c:v>40</c:v>
                </c:pt>
                <c:pt idx="2" formatCode="General\%">
                  <c:v>35</c:v>
                </c:pt>
                <c:pt idx="3" formatCode="General\%">
                  <c:v>37</c:v>
                </c:pt>
                <c:pt idx="4" formatCode="General\%">
                  <c:v>39</c:v>
                </c:pt>
                <c:pt idx="5" formatCode="General\%">
                  <c:v>46</c:v>
                </c:pt>
                <c:pt idx="6" formatCode="General\%">
                  <c:v>64</c:v>
                </c:pt>
                <c:pt idx="7" formatCode="General\%">
                  <c:v>60</c:v>
                </c:pt>
                <c:pt idx="8" formatCode="General\%">
                  <c:v>57</c:v>
                </c:pt>
                <c:pt idx="9" formatCode="General\%">
                  <c:v>50</c:v>
                </c:pt>
              </c:numCache>
            </c:numRef>
          </c:val>
          <c:extLst>
            <c:ext xmlns:c16="http://schemas.microsoft.com/office/drawing/2014/chart" uri="{C3380CC4-5D6E-409C-BE32-E72D297353CC}">
              <c16:uniqueId val="{00000001-83C8-4029-98D1-7D63490F6166}"/>
            </c:ext>
          </c:extLst>
        </c:ser>
        <c:ser>
          <c:idx val="2"/>
          <c:order val="2"/>
          <c:tx>
            <c:strRef>
              <c:f>Hoja1!$D$1</c:f>
              <c:strCache>
                <c:ptCount val="1"/>
                <c:pt idx="0">
                  <c:v>Serie 3</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cat>
            <c:strRef>
              <c:f>Hoja1!$A$2:$A$11</c:f>
              <c:strCache>
                <c:ptCount val="1"/>
                <c:pt idx="0">
                  <c:v>Categoría 1</c:v>
                </c:pt>
              </c:strCache>
            </c:strRef>
          </c:cat>
          <c:val>
            <c:numRef>
              <c:f>Hoja1!$D$2:$D$11</c:f>
              <c:numCache>
                <c:formatCode>General</c:formatCode>
                <c:ptCount val="10"/>
                <c:pt idx="0" formatCode="General\%">
                  <c:v>7</c:v>
                </c:pt>
                <c:pt idx="2" formatCode="General\%">
                  <c:v>2</c:v>
                </c:pt>
                <c:pt idx="3" formatCode="General\%">
                  <c:v>5</c:v>
                </c:pt>
                <c:pt idx="4" formatCode="General\%">
                  <c:v>5</c:v>
                </c:pt>
                <c:pt idx="5" formatCode="General\%">
                  <c:v>10</c:v>
                </c:pt>
                <c:pt idx="6" formatCode="General\%">
                  <c:v>5</c:v>
                </c:pt>
                <c:pt idx="7" formatCode="General\%">
                  <c:v>9</c:v>
                </c:pt>
                <c:pt idx="8" formatCode="General\%">
                  <c:v>13</c:v>
                </c:pt>
                <c:pt idx="9" formatCode="General\%">
                  <c:v>28</c:v>
                </c:pt>
              </c:numCache>
            </c:numRef>
          </c:val>
          <c:extLst>
            <c:ext xmlns:c16="http://schemas.microsoft.com/office/drawing/2014/chart" uri="{C3380CC4-5D6E-409C-BE32-E72D297353CC}">
              <c16:uniqueId val="{00000002-83C8-4029-98D1-7D63490F6166}"/>
            </c:ext>
          </c:extLst>
        </c:ser>
        <c:ser>
          <c:idx val="3"/>
          <c:order val="3"/>
          <c:tx>
            <c:strRef>
              <c:f>Hoja1!$E$1</c:f>
              <c:strCache>
                <c:ptCount val="1"/>
                <c:pt idx="0">
                  <c:v>Serie 4</c:v>
                </c:pt>
              </c:strCache>
            </c:strRef>
          </c:tx>
          <c:invertIfNegative val="0"/>
          <c:cat>
            <c:strRef>
              <c:f>Hoja1!$A$2:$A$11</c:f>
              <c:strCache>
                <c:ptCount val="1"/>
                <c:pt idx="0">
                  <c:v>Categoría 1</c:v>
                </c:pt>
              </c:strCache>
            </c:strRef>
          </c:cat>
          <c:val>
            <c:numRef>
              <c:f>Hoja1!$E$2:$E$11</c:f>
              <c:numCache>
                <c:formatCode>General</c:formatCode>
                <c:ptCount val="10"/>
              </c:numCache>
            </c:numRef>
          </c:val>
          <c:extLst>
            <c:ext xmlns:c16="http://schemas.microsoft.com/office/drawing/2014/chart" uri="{C3380CC4-5D6E-409C-BE32-E72D297353CC}">
              <c16:uniqueId val="{00000003-83C8-4029-98D1-7D63490F6166}"/>
            </c:ext>
          </c:extLst>
        </c:ser>
        <c:dLbls>
          <c:showLegendKey val="0"/>
          <c:showVal val="0"/>
          <c:showCatName val="0"/>
          <c:showSerName val="0"/>
          <c:showPercent val="0"/>
          <c:showBubbleSize val="0"/>
        </c:dLbls>
        <c:gapWidth val="77"/>
        <c:overlap val="100"/>
        <c:axId val="146093056"/>
        <c:axId val="858697664"/>
      </c:barChart>
      <c:catAx>
        <c:axId val="146093056"/>
        <c:scaling>
          <c:orientation val="maxMin"/>
        </c:scaling>
        <c:delete val="1"/>
        <c:axPos val="l"/>
        <c:numFmt formatCode="General" sourceLinked="0"/>
        <c:majorTickMark val="out"/>
        <c:minorTickMark val="none"/>
        <c:tickLblPos val="nextTo"/>
        <c:crossAx val="858697664"/>
        <c:crosses val="autoZero"/>
        <c:auto val="1"/>
        <c:lblAlgn val="ctr"/>
        <c:lblOffset val="100"/>
        <c:noMultiLvlLbl val="0"/>
      </c:catAx>
      <c:valAx>
        <c:axId val="858697664"/>
        <c:scaling>
          <c:orientation val="minMax"/>
          <c:max val="100"/>
        </c:scaling>
        <c:delete val="1"/>
        <c:axPos val="t"/>
        <c:numFmt formatCode="General\%" sourceLinked="1"/>
        <c:majorTickMark val="out"/>
        <c:minorTickMark val="none"/>
        <c:tickLblPos val="nextTo"/>
        <c:crossAx val="146093056"/>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669188417110198E-2"/>
          <c:y val="5.6847545219638203E-2"/>
          <c:w val="0.70993001553601309"/>
          <c:h val="0.92316377369311198"/>
        </c:manualLayout>
      </c:layout>
      <c:barChart>
        <c:barDir val="bar"/>
        <c:grouping val="stack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050">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Hoja1!$A$2:$A$11</c:f>
              <c:strCache>
                <c:ptCount val="10"/>
                <c:pt idx="0">
                  <c:v>Categoría 1</c:v>
                </c:pt>
                <c:pt idx="2">
                  <c:v> El conocimiento y experiencia del  conferencista </c:v>
                </c:pt>
                <c:pt idx="3">
                  <c:v> Los temas tratados </c:v>
                </c:pt>
                <c:pt idx="4">
                  <c:v> El cumplimiento de la  programación </c:v>
                </c:pt>
                <c:pt idx="5">
                  <c:v>El material de apoyo  utilizado y entregado </c:v>
                </c:pt>
                <c:pt idx="6">
                  <c:v> El horario </c:v>
                </c:pt>
                <c:pt idx="7">
                  <c:v>La duración del  entrenamiento </c:v>
                </c:pt>
                <c:pt idx="8">
                  <c:v> La ubicación y locaciones </c:v>
                </c:pt>
                <c:pt idx="9">
                  <c:v>La frecuencia con que se realizan las capacitaciones  y/o talleres </c:v>
                </c:pt>
              </c:strCache>
            </c:strRef>
          </c:cat>
          <c:val>
            <c:numRef>
              <c:f>Hoja1!$B$2:$B$11</c:f>
              <c:numCache>
                <c:formatCode>General</c:formatCode>
                <c:ptCount val="10"/>
                <c:pt idx="0" formatCode="General\%">
                  <c:v>33</c:v>
                </c:pt>
                <c:pt idx="2" formatCode="General\%">
                  <c:v>51</c:v>
                </c:pt>
                <c:pt idx="3" formatCode="General\%">
                  <c:v>40</c:v>
                </c:pt>
                <c:pt idx="4" formatCode="General\%">
                  <c:v>49</c:v>
                </c:pt>
                <c:pt idx="5" formatCode="General\%">
                  <c:v>23</c:v>
                </c:pt>
                <c:pt idx="6" formatCode="General\%">
                  <c:v>31</c:v>
                </c:pt>
                <c:pt idx="7" formatCode="General\%">
                  <c:v>30</c:v>
                </c:pt>
                <c:pt idx="8" formatCode="General\%">
                  <c:v>32</c:v>
                </c:pt>
                <c:pt idx="9" formatCode="General\%">
                  <c:v>19</c:v>
                </c:pt>
              </c:numCache>
            </c:numRef>
          </c:val>
          <c:extLst>
            <c:ext xmlns:c16="http://schemas.microsoft.com/office/drawing/2014/chart" uri="{C3380CC4-5D6E-409C-BE32-E72D297353CC}">
              <c16:uniqueId val="{00000000-C38D-432C-AFF5-1B60756C92AC}"/>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050">
                    <a:latin typeface="Calibri" panose="020F0502020204030204" pitchFamily="34" charset="0"/>
                    <a:cs typeface="Calibri" panose="020F050202020403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Hoja1!$A$2:$A$11</c:f>
              <c:strCache>
                <c:ptCount val="10"/>
                <c:pt idx="0">
                  <c:v>Categoría 1</c:v>
                </c:pt>
                <c:pt idx="2">
                  <c:v> El conocimiento y experiencia del  conferencista </c:v>
                </c:pt>
                <c:pt idx="3">
                  <c:v> Los temas tratados </c:v>
                </c:pt>
                <c:pt idx="4">
                  <c:v> El cumplimiento de la  programación </c:v>
                </c:pt>
                <c:pt idx="5">
                  <c:v>El material de apoyo  utilizado y entregado </c:v>
                </c:pt>
                <c:pt idx="6">
                  <c:v> El horario </c:v>
                </c:pt>
                <c:pt idx="7">
                  <c:v>La duración del  entrenamiento </c:v>
                </c:pt>
                <c:pt idx="8">
                  <c:v> La ubicación y locaciones </c:v>
                </c:pt>
                <c:pt idx="9">
                  <c:v>La frecuencia con que se realizan las capacitaciones  y/o talleres </c:v>
                </c:pt>
              </c:strCache>
            </c:strRef>
          </c:cat>
          <c:val>
            <c:numRef>
              <c:f>Hoja1!$C$2:$C$11</c:f>
              <c:numCache>
                <c:formatCode>General</c:formatCode>
                <c:ptCount val="10"/>
                <c:pt idx="0" formatCode="General\%">
                  <c:v>60</c:v>
                </c:pt>
                <c:pt idx="2" formatCode="General\%">
                  <c:v>43</c:v>
                </c:pt>
                <c:pt idx="3" formatCode="General\%">
                  <c:v>51</c:v>
                </c:pt>
                <c:pt idx="4" formatCode="General\%">
                  <c:v>42</c:v>
                </c:pt>
                <c:pt idx="5" formatCode="General\%">
                  <c:v>60</c:v>
                </c:pt>
                <c:pt idx="6" formatCode="General\%">
                  <c:v>63</c:v>
                </c:pt>
                <c:pt idx="7" formatCode="General\%">
                  <c:v>55</c:v>
                </c:pt>
                <c:pt idx="8" formatCode="General\%">
                  <c:v>61</c:v>
                </c:pt>
                <c:pt idx="9" formatCode="General\%">
                  <c:v>38</c:v>
                </c:pt>
              </c:numCache>
            </c:numRef>
          </c:val>
          <c:extLst>
            <c:ext xmlns:c16="http://schemas.microsoft.com/office/drawing/2014/chart" uri="{C3380CC4-5D6E-409C-BE32-E72D297353CC}">
              <c16:uniqueId val="{00000001-C38D-432C-AFF5-1B60756C92AC}"/>
            </c:ext>
          </c:extLst>
        </c:ser>
        <c:ser>
          <c:idx val="2"/>
          <c:order val="2"/>
          <c:tx>
            <c:strRef>
              <c:f>Hoja1!$D$1</c:f>
              <c:strCache>
                <c:ptCount val="1"/>
                <c:pt idx="0">
                  <c:v>Serie 3</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cat>
            <c:strRef>
              <c:f>Hoja1!$A$2:$A$11</c:f>
              <c:strCache>
                <c:ptCount val="10"/>
                <c:pt idx="0">
                  <c:v>Categoría 1</c:v>
                </c:pt>
                <c:pt idx="2">
                  <c:v> El conocimiento y experiencia del  conferencista </c:v>
                </c:pt>
                <c:pt idx="3">
                  <c:v> Los temas tratados </c:v>
                </c:pt>
                <c:pt idx="4">
                  <c:v> El cumplimiento de la  programación </c:v>
                </c:pt>
                <c:pt idx="5">
                  <c:v>El material de apoyo  utilizado y entregado </c:v>
                </c:pt>
                <c:pt idx="6">
                  <c:v> El horario </c:v>
                </c:pt>
                <c:pt idx="7">
                  <c:v>La duración del  entrenamiento </c:v>
                </c:pt>
                <c:pt idx="8">
                  <c:v> La ubicación y locaciones </c:v>
                </c:pt>
                <c:pt idx="9">
                  <c:v>La frecuencia con que se realizan las capacitaciones  y/o talleres </c:v>
                </c:pt>
              </c:strCache>
            </c:strRef>
          </c:cat>
          <c:val>
            <c:numRef>
              <c:f>Hoja1!$D$2:$D$11</c:f>
              <c:numCache>
                <c:formatCode>General</c:formatCode>
                <c:ptCount val="10"/>
                <c:pt idx="0" formatCode="General\%">
                  <c:v>7</c:v>
                </c:pt>
                <c:pt idx="2" formatCode="General\%">
                  <c:v>6</c:v>
                </c:pt>
                <c:pt idx="3" formatCode="General\%">
                  <c:v>7</c:v>
                </c:pt>
                <c:pt idx="4" formatCode="General\%">
                  <c:v>10</c:v>
                </c:pt>
                <c:pt idx="5" formatCode="General\%">
                  <c:v>9</c:v>
                </c:pt>
                <c:pt idx="6" formatCode="General\%">
                  <c:v>8</c:v>
                </c:pt>
                <c:pt idx="7" formatCode="General\%">
                  <c:v>23</c:v>
                </c:pt>
                <c:pt idx="8" formatCode="General\%">
                  <c:v>17</c:v>
                </c:pt>
                <c:pt idx="9" formatCode="General\%">
                  <c:v>48</c:v>
                </c:pt>
              </c:numCache>
            </c:numRef>
          </c:val>
          <c:extLst>
            <c:ext xmlns:c16="http://schemas.microsoft.com/office/drawing/2014/chart" uri="{C3380CC4-5D6E-409C-BE32-E72D297353CC}">
              <c16:uniqueId val="{00000002-C38D-432C-AFF5-1B60756C92AC}"/>
            </c:ext>
          </c:extLst>
        </c:ser>
        <c:ser>
          <c:idx val="3"/>
          <c:order val="3"/>
          <c:tx>
            <c:strRef>
              <c:f>Hoja1!$E$1</c:f>
              <c:strCache>
                <c:ptCount val="1"/>
                <c:pt idx="0">
                  <c:v>Serie 4</c:v>
                </c:pt>
              </c:strCache>
            </c:strRef>
          </c:tx>
          <c:invertIfNegative val="0"/>
          <c:cat>
            <c:strRef>
              <c:f>Hoja1!$A$2:$A$11</c:f>
              <c:strCache>
                <c:ptCount val="10"/>
                <c:pt idx="0">
                  <c:v>Categoría 1</c:v>
                </c:pt>
                <c:pt idx="2">
                  <c:v> El conocimiento y experiencia del  conferencista </c:v>
                </c:pt>
                <c:pt idx="3">
                  <c:v> Los temas tratados </c:v>
                </c:pt>
                <c:pt idx="4">
                  <c:v> El cumplimiento de la  programación </c:v>
                </c:pt>
                <c:pt idx="5">
                  <c:v>El material de apoyo  utilizado y entregado </c:v>
                </c:pt>
                <c:pt idx="6">
                  <c:v> El horario </c:v>
                </c:pt>
                <c:pt idx="7">
                  <c:v>La duración del  entrenamiento </c:v>
                </c:pt>
                <c:pt idx="8">
                  <c:v> La ubicación y locaciones </c:v>
                </c:pt>
                <c:pt idx="9">
                  <c:v>La frecuencia con que se realizan las capacitaciones  y/o talleres </c:v>
                </c:pt>
              </c:strCache>
            </c:strRef>
          </c:cat>
          <c:val>
            <c:numRef>
              <c:f>Hoja1!$E$2:$E$11</c:f>
              <c:numCache>
                <c:formatCode>General</c:formatCode>
                <c:ptCount val="10"/>
              </c:numCache>
            </c:numRef>
          </c:val>
          <c:extLst>
            <c:ext xmlns:c16="http://schemas.microsoft.com/office/drawing/2014/chart" uri="{C3380CC4-5D6E-409C-BE32-E72D297353CC}">
              <c16:uniqueId val="{00000003-C38D-432C-AFF5-1B60756C92AC}"/>
            </c:ext>
          </c:extLst>
        </c:ser>
        <c:dLbls>
          <c:showLegendKey val="0"/>
          <c:showVal val="0"/>
          <c:showCatName val="0"/>
          <c:showSerName val="0"/>
          <c:showPercent val="0"/>
          <c:showBubbleSize val="0"/>
        </c:dLbls>
        <c:gapWidth val="77"/>
        <c:overlap val="100"/>
        <c:axId val="146085376"/>
        <c:axId val="858695936"/>
      </c:barChart>
      <c:catAx>
        <c:axId val="146085376"/>
        <c:scaling>
          <c:orientation val="maxMin"/>
        </c:scaling>
        <c:delete val="1"/>
        <c:axPos val="l"/>
        <c:numFmt formatCode="General" sourceLinked="0"/>
        <c:majorTickMark val="out"/>
        <c:minorTickMark val="none"/>
        <c:tickLblPos val="nextTo"/>
        <c:crossAx val="858695936"/>
        <c:crosses val="autoZero"/>
        <c:auto val="1"/>
        <c:lblAlgn val="ctr"/>
        <c:lblOffset val="100"/>
        <c:noMultiLvlLbl val="0"/>
      </c:catAx>
      <c:valAx>
        <c:axId val="858695936"/>
        <c:scaling>
          <c:orientation val="minMax"/>
          <c:max val="100"/>
        </c:scaling>
        <c:delete val="1"/>
        <c:axPos val="t"/>
        <c:numFmt formatCode="General\%" sourceLinked="1"/>
        <c:majorTickMark val="out"/>
        <c:minorTickMark val="none"/>
        <c:tickLblPos val="nextTo"/>
        <c:crossAx val="146085376"/>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669188417110198E-2"/>
          <c:y val="5.6847545219638203E-2"/>
          <c:w val="0.70993001553601309"/>
          <c:h val="0.92316377369311198"/>
        </c:manualLayout>
      </c:layout>
      <c:barChart>
        <c:barDir val="bar"/>
        <c:grouping val="stack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050">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Hoja1!$A$2:$A$11</c:f>
              <c:strCache>
                <c:ptCount val="10"/>
                <c:pt idx="0">
                  <c:v>Categoría 1</c:v>
                </c:pt>
                <c:pt idx="2">
                  <c:v> El conocimiento y experiencia del  conferencista </c:v>
                </c:pt>
                <c:pt idx="3">
                  <c:v> Los temas tratados </c:v>
                </c:pt>
                <c:pt idx="4">
                  <c:v> El cumplimiento de la  programación </c:v>
                </c:pt>
                <c:pt idx="5">
                  <c:v>El material de apoyo  utilizado y entregado </c:v>
                </c:pt>
                <c:pt idx="6">
                  <c:v> El horario </c:v>
                </c:pt>
                <c:pt idx="7">
                  <c:v>La duración del  entrenamiento </c:v>
                </c:pt>
                <c:pt idx="8">
                  <c:v> La ubicación y locaciones </c:v>
                </c:pt>
                <c:pt idx="9">
                  <c:v>La frecuencia con que se realizan las capacitaciones  y/o talleres </c:v>
                </c:pt>
              </c:strCache>
            </c:strRef>
          </c:cat>
          <c:val>
            <c:numRef>
              <c:f>Hoja1!$B$2:$B$11</c:f>
              <c:numCache>
                <c:formatCode>General</c:formatCode>
                <c:ptCount val="10"/>
                <c:pt idx="0" formatCode="General\%">
                  <c:v>46</c:v>
                </c:pt>
                <c:pt idx="2" formatCode="General\%">
                  <c:v>60</c:v>
                </c:pt>
                <c:pt idx="3" formatCode="General\%">
                  <c:v>56</c:v>
                </c:pt>
                <c:pt idx="4" formatCode="General\%">
                  <c:v>53</c:v>
                </c:pt>
                <c:pt idx="5" formatCode="General\%">
                  <c:v>46</c:v>
                </c:pt>
                <c:pt idx="6" formatCode="General\%">
                  <c:v>35</c:v>
                </c:pt>
                <c:pt idx="7" formatCode="General\%">
                  <c:v>31</c:v>
                </c:pt>
                <c:pt idx="8" formatCode="General\%">
                  <c:v>39</c:v>
                </c:pt>
                <c:pt idx="9" formatCode="General\%">
                  <c:v>24</c:v>
                </c:pt>
              </c:numCache>
            </c:numRef>
          </c:val>
          <c:extLst>
            <c:ext xmlns:c16="http://schemas.microsoft.com/office/drawing/2014/chart" uri="{C3380CC4-5D6E-409C-BE32-E72D297353CC}">
              <c16:uniqueId val="{00000000-EF51-489E-906C-DF10071473A8}"/>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050">
                    <a:latin typeface="Calibri" panose="020F0502020204030204" pitchFamily="34" charset="0"/>
                    <a:cs typeface="Calibri" panose="020F050202020403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Hoja1!$A$2:$A$11</c:f>
              <c:strCache>
                <c:ptCount val="10"/>
                <c:pt idx="0">
                  <c:v>Categoría 1</c:v>
                </c:pt>
                <c:pt idx="2">
                  <c:v> El conocimiento y experiencia del  conferencista </c:v>
                </c:pt>
                <c:pt idx="3">
                  <c:v> Los temas tratados </c:v>
                </c:pt>
                <c:pt idx="4">
                  <c:v> El cumplimiento de la  programación </c:v>
                </c:pt>
                <c:pt idx="5">
                  <c:v>El material de apoyo  utilizado y entregado </c:v>
                </c:pt>
                <c:pt idx="6">
                  <c:v> El horario </c:v>
                </c:pt>
                <c:pt idx="7">
                  <c:v>La duración del  entrenamiento </c:v>
                </c:pt>
                <c:pt idx="8">
                  <c:v> La ubicación y locaciones </c:v>
                </c:pt>
                <c:pt idx="9">
                  <c:v>La frecuencia con que se realizan las capacitaciones  y/o talleres </c:v>
                </c:pt>
              </c:strCache>
            </c:strRef>
          </c:cat>
          <c:val>
            <c:numRef>
              <c:f>Hoja1!$C$2:$C$11</c:f>
              <c:numCache>
                <c:formatCode>General</c:formatCode>
                <c:ptCount val="10"/>
                <c:pt idx="0" formatCode="General\%">
                  <c:v>48</c:v>
                </c:pt>
                <c:pt idx="2" formatCode="General\%">
                  <c:v>38</c:v>
                </c:pt>
                <c:pt idx="3" formatCode="General\%">
                  <c:v>39</c:v>
                </c:pt>
                <c:pt idx="4" formatCode="General\%">
                  <c:v>46</c:v>
                </c:pt>
                <c:pt idx="5" formatCode="General\%">
                  <c:v>44</c:v>
                </c:pt>
                <c:pt idx="6" formatCode="General\%">
                  <c:v>61</c:v>
                </c:pt>
                <c:pt idx="7" formatCode="General\%">
                  <c:v>60</c:v>
                </c:pt>
                <c:pt idx="8" formatCode="General\%">
                  <c:v>58</c:v>
                </c:pt>
                <c:pt idx="9" formatCode="General\%">
                  <c:v>51</c:v>
                </c:pt>
              </c:numCache>
            </c:numRef>
          </c:val>
          <c:extLst>
            <c:ext xmlns:c16="http://schemas.microsoft.com/office/drawing/2014/chart" uri="{C3380CC4-5D6E-409C-BE32-E72D297353CC}">
              <c16:uniqueId val="{00000001-EF51-489E-906C-DF10071473A8}"/>
            </c:ext>
          </c:extLst>
        </c:ser>
        <c:ser>
          <c:idx val="2"/>
          <c:order val="2"/>
          <c:tx>
            <c:strRef>
              <c:f>Hoja1!$D$1</c:f>
              <c:strCache>
                <c:ptCount val="1"/>
                <c:pt idx="0">
                  <c:v>Serie 3</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cat>
            <c:strRef>
              <c:f>Hoja1!$A$2:$A$11</c:f>
              <c:strCache>
                <c:ptCount val="10"/>
                <c:pt idx="0">
                  <c:v>Categoría 1</c:v>
                </c:pt>
                <c:pt idx="2">
                  <c:v> El conocimiento y experiencia del  conferencista </c:v>
                </c:pt>
                <c:pt idx="3">
                  <c:v> Los temas tratados </c:v>
                </c:pt>
                <c:pt idx="4">
                  <c:v> El cumplimiento de la  programación </c:v>
                </c:pt>
                <c:pt idx="5">
                  <c:v>El material de apoyo  utilizado y entregado </c:v>
                </c:pt>
                <c:pt idx="6">
                  <c:v> El horario </c:v>
                </c:pt>
                <c:pt idx="7">
                  <c:v>La duración del  entrenamiento </c:v>
                </c:pt>
                <c:pt idx="8">
                  <c:v> La ubicación y locaciones </c:v>
                </c:pt>
                <c:pt idx="9">
                  <c:v>La frecuencia con que se realizan las capacitaciones  y/o talleres </c:v>
                </c:pt>
              </c:strCache>
            </c:strRef>
          </c:cat>
          <c:val>
            <c:numRef>
              <c:f>Hoja1!$D$2:$D$11</c:f>
              <c:numCache>
                <c:formatCode>General</c:formatCode>
                <c:ptCount val="10"/>
                <c:pt idx="0" formatCode="General\%">
                  <c:v>2</c:v>
                </c:pt>
                <c:pt idx="2" formatCode="General\%">
                  <c:v>2</c:v>
                </c:pt>
                <c:pt idx="3" formatCode="General\%">
                  <c:v>5</c:v>
                </c:pt>
                <c:pt idx="4" formatCode="General\%">
                  <c:v>5</c:v>
                </c:pt>
                <c:pt idx="5" formatCode="General\%">
                  <c:v>4</c:v>
                </c:pt>
                <c:pt idx="6" formatCode="General\%">
                  <c:v>4</c:v>
                </c:pt>
                <c:pt idx="7" formatCode="General\%">
                  <c:v>9</c:v>
                </c:pt>
                <c:pt idx="8" formatCode="General\%">
                  <c:v>7</c:v>
                </c:pt>
                <c:pt idx="9" formatCode="General\%">
                  <c:v>25</c:v>
                </c:pt>
              </c:numCache>
            </c:numRef>
          </c:val>
          <c:extLst>
            <c:ext xmlns:c16="http://schemas.microsoft.com/office/drawing/2014/chart" uri="{C3380CC4-5D6E-409C-BE32-E72D297353CC}">
              <c16:uniqueId val="{00000002-EF51-489E-906C-DF10071473A8}"/>
            </c:ext>
          </c:extLst>
        </c:ser>
        <c:ser>
          <c:idx val="3"/>
          <c:order val="3"/>
          <c:tx>
            <c:strRef>
              <c:f>Hoja1!$E$1</c:f>
              <c:strCache>
                <c:ptCount val="1"/>
                <c:pt idx="0">
                  <c:v>Serie 4</c:v>
                </c:pt>
              </c:strCache>
            </c:strRef>
          </c:tx>
          <c:invertIfNegative val="0"/>
          <c:cat>
            <c:strRef>
              <c:f>Hoja1!$A$2:$A$11</c:f>
              <c:strCache>
                <c:ptCount val="10"/>
                <c:pt idx="0">
                  <c:v>Categoría 1</c:v>
                </c:pt>
                <c:pt idx="2">
                  <c:v> El conocimiento y experiencia del  conferencista </c:v>
                </c:pt>
                <c:pt idx="3">
                  <c:v> Los temas tratados </c:v>
                </c:pt>
                <c:pt idx="4">
                  <c:v> El cumplimiento de la  programación </c:v>
                </c:pt>
                <c:pt idx="5">
                  <c:v>El material de apoyo  utilizado y entregado </c:v>
                </c:pt>
                <c:pt idx="6">
                  <c:v> El horario </c:v>
                </c:pt>
                <c:pt idx="7">
                  <c:v>La duración del  entrenamiento </c:v>
                </c:pt>
                <c:pt idx="8">
                  <c:v> La ubicación y locaciones </c:v>
                </c:pt>
                <c:pt idx="9">
                  <c:v>La frecuencia con que se realizan las capacitaciones  y/o talleres </c:v>
                </c:pt>
              </c:strCache>
            </c:strRef>
          </c:cat>
          <c:val>
            <c:numRef>
              <c:f>Hoja1!$E$2:$E$11</c:f>
              <c:numCache>
                <c:formatCode>General</c:formatCode>
                <c:ptCount val="10"/>
              </c:numCache>
            </c:numRef>
          </c:val>
          <c:extLst>
            <c:ext xmlns:c16="http://schemas.microsoft.com/office/drawing/2014/chart" uri="{C3380CC4-5D6E-409C-BE32-E72D297353CC}">
              <c16:uniqueId val="{00000003-EF51-489E-906C-DF10071473A8}"/>
            </c:ext>
          </c:extLst>
        </c:ser>
        <c:dLbls>
          <c:showLegendKey val="0"/>
          <c:showVal val="0"/>
          <c:showCatName val="0"/>
          <c:showSerName val="0"/>
          <c:showPercent val="0"/>
          <c:showBubbleSize val="0"/>
        </c:dLbls>
        <c:gapWidth val="77"/>
        <c:overlap val="100"/>
        <c:axId val="146093056"/>
        <c:axId val="858697664"/>
      </c:barChart>
      <c:catAx>
        <c:axId val="146093056"/>
        <c:scaling>
          <c:orientation val="maxMin"/>
        </c:scaling>
        <c:delete val="1"/>
        <c:axPos val="l"/>
        <c:numFmt formatCode="General" sourceLinked="0"/>
        <c:majorTickMark val="out"/>
        <c:minorTickMark val="none"/>
        <c:tickLblPos val="nextTo"/>
        <c:crossAx val="858697664"/>
        <c:crosses val="autoZero"/>
        <c:auto val="1"/>
        <c:lblAlgn val="ctr"/>
        <c:lblOffset val="100"/>
        <c:noMultiLvlLbl val="0"/>
      </c:catAx>
      <c:valAx>
        <c:axId val="858697664"/>
        <c:scaling>
          <c:orientation val="minMax"/>
          <c:max val="100"/>
        </c:scaling>
        <c:delete val="1"/>
        <c:axPos val="t"/>
        <c:numFmt formatCode="General\%" sourceLinked="1"/>
        <c:majorTickMark val="out"/>
        <c:minorTickMark val="none"/>
        <c:tickLblPos val="nextTo"/>
        <c:crossAx val="146093056"/>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711191335740074E-2"/>
          <c:y val="6.8709761507778411E-2"/>
          <c:w val="0.68231046931407946"/>
          <c:h val="0.86258047698444318"/>
        </c:manualLayout>
      </c:layout>
      <c:barChart>
        <c:barDir val="col"/>
        <c:grouping val="stacked"/>
        <c:varyColors val="0"/>
        <c:ser>
          <c:idx val="0"/>
          <c:order val="0"/>
          <c:tx>
            <c:strRef>
              <c:f>Hoja1!$B$1</c:f>
              <c:strCache>
                <c:ptCount val="1"/>
                <c:pt idx="0">
                  <c:v>T3B</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Pt>
            <c:idx val="0"/>
            <c:invertIfNegative val="0"/>
            <c:bubble3D val="0"/>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extLst>
              <c:ext xmlns:c16="http://schemas.microsoft.com/office/drawing/2014/chart" uri="{C3380CC4-5D6E-409C-BE32-E72D297353CC}">
                <c16:uniqueId val="{00000001-6D02-4497-B436-FD74C9E56275}"/>
              </c:ext>
            </c:extLst>
          </c:dPt>
          <c:dLbls>
            <c:numFmt formatCode="General\%" sourceLinked="0"/>
            <c:spPr>
              <a:noFill/>
              <a:ln>
                <a:noFill/>
              </a:ln>
              <a:effectLst/>
            </c:spPr>
            <c:txPr>
              <a:bodyPr/>
              <a:lstStyle/>
              <a:p>
                <a:pPr>
                  <a:defRPr sz="1600" b="1">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1"/>
                <c:pt idx="0">
                  <c:v>Categoría 1</c:v>
                </c:pt>
              </c:strCache>
            </c:strRef>
          </c:cat>
          <c:val>
            <c:numRef>
              <c:f>Hoja1!$B$2:$B$3</c:f>
              <c:numCache>
                <c:formatCode>General\%</c:formatCode>
                <c:ptCount val="2"/>
                <c:pt idx="1">
                  <c:v>75</c:v>
                </c:pt>
              </c:numCache>
            </c:numRef>
          </c:val>
          <c:extLst>
            <c:ext xmlns:c16="http://schemas.microsoft.com/office/drawing/2014/chart" uri="{C3380CC4-5D6E-409C-BE32-E72D297353CC}">
              <c16:uniqueId val="{00000002-6D02-4497-B436-FD74C9E56275}"/>
            </c:ext>
          </c:extLst>
        </c:ser>
        <c:ser>
          <c:idx val="1"/>
          <c:order val="1"/>
          <c:tx>
            <c:strRef>
              <c:f>Hoja1!$C$1</c:f>
              <c:strCache>
                <c:ptCount val="1"/>
                <c:pt idx="0">
                  <c:v>T2B</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dPt>
            <c:idx val="0"/>
            <c:invertIfNegative val="0"/>
            <c:bubble3D val="0"/>
            <c:extLst>
              <c:ext xmlns:c16="http://schemas.microsoft.com/office/drawing/2014/chart" uri="{C3380CC4-5D6E-409C-BE32-E72D297353CC}">
                <c16:uniqueId val="{00000003-6D02-4497-B436-FD74C9E56275}"/>
              </c:ext>
            </c:extLst>
          </c:dPt>
          <c:dPt>
            <c:idx val="1"/>
            <c:invertIfNegative val="0"/>
            <c:bubble3D val="0"/>
            <c:extLst>
              <c:ext xmlns:c16="http://schemas.microsoft.com/office/drawing/2014/chart" uri="{C3380CC4-5D6E-409C-BE32-E72D297353CC}">
                <c16:uniqueId val="{00000004-6D02-4497-B436-FD74C9E56275}"/>
              </c:ext>
            </c:extLst>
          </c:dPt>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02-4497-B436-FD74C9E56275}"/>
                </c:ext>
              </c:extLst>
            </c:dLbl>
            <c:numFmt formatCode="General\%" sourceLinked="0"/>
            <c:spPr>
              <a:noFill/>
              <a:ln>
                <a:noFill/>
              </a:ln>
              <a:effectLst/>
            </c:spPr>
            <c:txPr>
              <a:bodyPr/>
              <a:lstStyle/>
              <a:p>
                <a:pPr>
                  <a:defRPr sz="1600" b="1">
                    <a:latin typeface="Calibri" panose="020F0502020204030204" pitchFamily="34" charset="0"/>
                    <a:cs typeface="Calibri" panose="020F0502020204030204" pitchFamily="34" charset="0"/>
                  </a:defRPr>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Hoja1!$A$2:$A$3</c:f>
              <c:strCache>
                <c:ptCount val="1"/>
                <c:pt idx="0">
                  <c:v>Categoría 1</c:v>
                </c:pt>
              </c:strCache>
            </c:strRef>
          </c:cat>
          <c:val>
            <c:numRef>
              <c:f>Hoja1!$C$2:$C$3</c:f>
              <c:numCache>
                <c:formatCode>General\%</c:formatCode>
                <c:ptCount val="2"/>
                <c:pt idx="1">
                  <c:v>23</c:v>
                </c:pt>
              </c:numCache>
            </c:numRef>
          </c:val>
          <c:extLst>
            <c:ext xmlns:c16="http://schemas.microsoft.com/office/drawing/2014/chart" uri="{C3380CC4-5D6E-409C-BE32-E72D297353CC}">
              <c16:uniqueId val="{00000005-6D02-4497-B436-FD74C9E56275}"/>
            </c:ext>
          </c:extLst>
        </c:ser>
        <c:ser>
          <c:idx val="2"/>
          <c:order val="2"/>
          <c:tx>
            <c:strRef>
              <c:f>Hoja1!$D$1</c:f>
              <c:strCache>
                <c:ptCount val="1"/>
                <c:pt idx="0">
                  <c:v>Columna1</c:v>
                </c:pt>
              </c:strCache>
            </c:strRef>
          </c:tx>
          <c: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c:spPr>
          <c:invertIfNegative val="0"/>
          <c:cat>
            <c:strRef>
              <c:f>Hoja1!$A$2:$A$3</c:f>
              <c:strCache>
                <c:ptCount val="1"/>
                <c:pt idx="0">
                  <c:v>Categoría 1</c:v>
                </c:pt>
              </c:strCache>
            </c:strRef>
          </c:cat>
          <c:val>
            <c:numRef>
              <c:f>Hoja1!$D$2:$D$3</c:f>
              <c:numCache>
                <c:formatCode>General\%</c:formatCode>
                <c:ptCount val="2"/>
                <c:pt idx="1">
                  <c:v>2</c:v>
                </c:pt>
              </c:numCache>
            </c:numRef>
          </c:val>
          <c:extLst>
            <c:ext xmlns:c16="http://schemas.microsoft.com/office/drawing/2014/chart" uri="{C3380CC4-5D6E-409C-BE32-E72D297353CC}">
              <c16:uniqueId val="{00000006-6D02-4497-B436-FD74C9E56275}"/>
            </c:ext>
          </c:extLst>
        </c:ser>
        <c:dLbls>
          <c:showLegendKey val="0"/>
          <c:showVal val="0"/>
          <c:showCatName val="0"/>
          <c:showSerName val="0"/>
          <c:showPercent val="0"/>
          <c:showBubbleSize val="0"/>
        </c:dLbls>
        <c:gapWidth val="128"/>
        <c:overlap val="100"/>
        <c:axId val="146366464"/>
        <c:axId val="137175040"/>
      </c:barChart>
      <c:catAx>
        <c:axId val="146366464"/>
        <c:scaling>
          <c:orientation val="minMax"/>
        </c:scaling>
        <c:delete val="1"/>
        <c:axPos val="b"/>
        <c:numFmt formatCode="General" sourceLinked="0"/>
        <c:majorTickMark val="out"/>
        <c:minorTickMark val="none"/>
        <c:tickLblPos val="nextTo"/>
        <c:crossAx val="137175040"/>
        <c:crosses val="autoZero"/>
        <c:auto val="1"/>
        <c:lblAlgn val="ctr"/>
        <c:lblOffset val="100"/>
        <c:noMultiLvlLbl val="0"/>
      </c:catAx>
      <c:valAx>
        <c:axId val="137175040"/>
        <c:scaling>
          <c:orientation val="minMax"/>
          <c:max val="103"/>
          <c:min val="0"/>
        </c:scaling>
        <c:delete val="1"/>
        <c:axPos val="l"/>
        <c:numFmt formatCode="General\%" sourceLinked="1"/>
        <c:majorTickMark val="out"/>
        <c:minorTickMark val="none"/>
        <c:tickLblPos val="nextTo"/>
        <c:crossAx val="146366464"/>
        <c:crosses val="autoZero"/>
        <c:crossBetween val="between"/>
      </c:valAx>
    </c:plotArea>
    <c:plotVisOnly val="1"/>
    <c:dispBlanksAs val="gap"/>
    <c:showDLblsOverMax val="0"/>
  </c:chart>
  <c:txPr>
    <a:bodyPr/>
    <a:lstStyle/>
    <a:p>
      <a:pPr>
        <a:defRPr sz="1800"/>
      </a:pPr>
      <a:endParaRPr lang="es-CO"/>
    </a:p>
  </c:txPr>
  <c:externalData r:id="rId5">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Hoja1!$B$1</c:f>
              <c:strCache>
                <c:ptCount val="1"/>
                <c:pt idx="0">
                  <c:v>La mejor</c:v>
                </c:pt>
              </c:strCache>
            </c:strRef>
          </c:tx>
          <c:spPr>
            <a:ln w="28575" cap="rnd">
              <a:solidFill>
                <a:srgbClr val="4D803B"/>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Calidad</c:v>
                </c:pt>
                <c:pt idx="1">
                  <c:v>Reputación</c:v>
                </c:pt>
                <c:pt idx="2">
                  <c:v>Claridad de la información</c:v>
                </c:pt>
                <c:pt idx="3">
                  <c:v>Pertinencia de la información</c:v>
                </c:pt>
                <c:pt idx="4">
                  <c:v>Atención recibida</c:v>
                </c:pt>
              </c:strCache>
            </c:strRef>
          </c:cat>
          <c:val>
            <c:numRef>
              <c:f>Hoja1!$B$2:$B$6</c:f>
              <c:numCache>
                <c:formatCode>General</c:formatCode>
                <c:ptCount val="5"/>
                <c:pt idx="0">
                  <c:v>83</c:v>
                </c:pt>
                <c:pt idx="1">
                  <c:v>94</c:v>
                </c:pt>
                <c:pt idx="2">
                  <c:v>68</c:v>
                </c:pt>
                <c:pt idx="3">
                  <c:v>54</c:v>
                </c:pt>
                <c:pt idx="4">
                  <c:v>65</c:v>
                </c:pt>
              </c:numCache>
            </c:numRef>
          </c:val>
          <c:smooth val="0"/>
          <c:extLst>
            <c:ext xmlns:c16="http://schemas.microsoft.com/office/drawing/2014/chart" uri="{C3380CC4-5D6E-409C-BE32-E72D297353CC}">
              <c16:uniqueId val="{00000000-CDF8-4E45-A784-6CF26E6BBC7C}"/>
            </c:ext>
          </c:extLst>
        </c:ser>
        <c:ser>
          <c:idx val="1"/>
          <c:order val="1"/>
          <c:tx>
            <c:strRef>
              <c:f>Hoja1!$C$1</c:f>
              <c:strCache>
                <c:ptCount val="1"/>
                <c:pt idx="0">
                  <c:v>Promedio</c:v>
                </c:pt>
              </c:strCache>
            </c:strRef>
          </c:tx>
          <c:spPr>
            <a:ln w="28575" cap="rnd">
              <a:solidFill>
                <a:srgbClr val="FFFFFF">
                  <a:lumMod val="50000"/>
                </a:srgb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Calidad</c:v>
                </c:pt>
                <c:pt idx="1">
                  <c:v>Reputación</c:v>
                </c:pt>
                <c:pt idx="2">
                  <c:v>Claridad de la información</c:v>
                </c:pt>
                <c:pt idx="3">
                  <c:v>Pertinencia de la información</c:v>
                </c:pt>
                <c:pt idx="4">
                  <c:v>Atención recibida</c:v>
                </c:pt>
              </c:strCache>
            </c:strRef>
          </c:cat>
          <c:val>
            <c:numRef>
              <c:f>Hoja1!$C$2:$C$6</c:f>
              <c:numCache>
                <c:formatCode>General</c:formatCode>
                <c:ptCount val="5"/>
                <c:pt idx="0">
                  <c:v>51</c:v>
                </c:pt>
                <c:pt idx="1">
                  <c:v>49</c:v>
                </c:pt>
                <c:pt idx="2">
                  <c:v>41</c:v>
                </c:pt>
                <c:pt idx="3">
                  <c:v>36</c:v>
                </c:pt>
                <c:pt idx="4">
                  <c:v>44</c:v>
                </c:pt>
              </c:numCache>
            </c:numRef>
          </c:val>
          <c:smooth val="0"/>
          <c:extLst>
            <c:ext xmlns:c16="http://schemas.microsoft.com/office/drawing/2014/chart" uri="{C3380CC4-5D6E-409C-BE32-E72D297353CC}">
              <c16:uniqueId val="{00000001-CDF8-4E45-A784-6CF26E6BBC7C}"/>
            </c:ext>
          </c:extLst>
        </c:ser>
        <c:ser>
          <c:idx val="2"/>
          <c:order val="2"/>
          <c:tx>
            <c:strRef>
              <c:f>Hoja1!$D$1</c:f>
              <c:strCache>
                <c:ptCount val="1"/>
                <c:pt idx="0">
                  <c:v>La menor</c:v>
                </c:pt>
              </c:strCache>
            </c:strRef>
          </c:tx>
          <c:spPr>
            <a:ln w="28575" cap="rnd">
              <a:solidFill>
                <a:srgbClr val="C0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Calidad</c:v>
                </c:pt>
                <c:pt idx="1">
                  <c:v>Reputación</c:v>
                </c:pt>
                <c:pt idx="2">
                  <c:v>Claridad de la información</c:v>
                </c:pt>
                <c:pt idx="3">
                  <c:v>Pertinencia de la información</c:v>
                </c:pt>
                <c:pt idx="4">
                  <c:v>Atención recibida</c:v>
                </c:pt>
              </c:strCache>
            </c:strRef>
          </c:cat>
          <c:val>
            <c:numRef>
              <c:f>Hoja1!$D$2:$D$6</c:f>
              <c:numCache>
                <c:formatCode>General</c:formatCode>
                <c:ptCount val="5"/>
                <c:pt idx="0">
                  <c:v>4</c:v>
                </c:pt>
                <c:pt idx="1">
                  <c:v>19</c:v>
                </c:pt>
                <c:pt idx="2">
                  <c:v>25</c:v>
                </c:pt>
                <c:pt idx="3">
                  <c:v>29</c:v>
                </c:pt>
                <c:pt idx="4">
                  <c:v>32</c:v>
                </c:pt>
              </c:numCache>
            </c:numRef>
          </c:val>
          <c:smooth val="0"/>
          <c:extLst>
            <c:ext xmlns:c16="http://schemas.microsoft.com/office/drawing/2014/chart" uri="{C3380CC4-5D6E-409C-BE32-E72D297353CC}">
              <c16:uniqueId val="{00000002-CDF8-4E45-A784-6CF26E6BBC7C}"/>
            </c:ext>
          </c:extLst>
        </c:ser>
        <c:ser>
          <c:idx val="3"/>
          <c:order val="3"/>
          <c:tx>
            <c:strRef>
              <c:f>Hoja1!$E$1</c:f>
              <c:strCache>
                <c:ptCount val="1"/>
                <c:pt idx="0">
                  <c:v>ICFES</c:v>
                </c:pt>
              </c:strCache>
            </c:strRef>
          </c:tx>
          <c:spPr>
            <a:ln w="28575" cap="rnd">
              <a:solidFill>
                <a:srgbClr val="1877B8"/>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Calidad</c:v>
                </c:pt>
                <c:pt idx="1">
                  <c:v>Reputación</c:v>
                </c:pt>
                <c:pt idx="2">
                  <c:v>Claridad de la información</c:v>
                </c:pt>
                <c:pt idx="3">
                  <c:v>Pertinencia de la información</c:v>
                </c:pt>
                <c:pt idx="4">
                  <c:v>Atención recibida</c:v>
                </c:pt>
              </c:strCache>
            </c:strRef>
          </c:cat>
          <c:val>
            <c:numRef>
              <c:f>Hoja1!$E$2:$E$6</c:f>
              <c:numCache>
                <c:formatCode>General</c:formatCode>
                <c:ptCount val="5"/>
                <c:pt idx="0">
                  <c:v>45</c:v>
                </c:pt>
                <c:pt idx="1">
                  <c:v>83</c:v>
                </c:pt>
                <c:pt idx="2">
                  <c:v>48</c:v>
                </c:pt>
                <c:pt idx="3">
                  <c:v>50</c:v>
                </c:pt>
                <c:pt idx="4">
                  <c:v>47</c:v>
                </c:pt>
              </c:numCache>
            </c:numRef>
          </c:val>
          <c:smooth val="0"/>
          <c:extLst>
            <c:ext xmlns:c16="http://schemas.microsoft.com/office/drawing/2014/chart" uri="{C3380CC4-5D6E-409C-BE32-E72D297353CC}">
              <c16:uniqueId val="{00000003-CDF8-4E45-A784-6CF26E6BBC7C}"/>
            </c:ext>
          </c:extLst>
        </c:ser>
        <c:dLbls>
          <c:showLegendKey val="0"/>
          <c:showVal val="0"/>
          <c:showCatName val="0"/>
          <c:showSerName val="0"/>
          <c:showPercent val="0"/>
          <c:showBubbleSize val="0"/>
        </c:dLbls>
        <c:smooth val="0"/>
        <c:axId val="469732280"/>
        <c:axId val="469737200"/>
      </c:lineChart>
      <c:catAx>
        <c:axId val="469732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69737200"/>
        <c:crosses val="autoZero"/>
        <c:auto val="1"/>
        <c:lblAlgn val="ctr"/>
        <c:lblOffset val="100"/>
        <c:noMultiLvlLbl val="0"/>
      </c:catAx>
      <c:valAx>
        <c:axId val="469737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69732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4">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449170515945367E-2"/>
          <c:y val="3.9807239370273959E-2"/>
          <c:w val="0.91842045785943427"/>
          <c:h val="0.84618169726100945"/>
        </c:manualLayout>
      </c:layout>
      <c:barChart>
        <c:barDir val="col"/>
        <c:grouping val="clustered"/>
        <c:varyColors val="0"/>
        <c:ser>
          <c:idx val="0"/>
          <c:order val="0"/>
          <c:tx>
            <c:strRef>
              <c:f>Hoja1!$B$1</c:f>
              <c:strCache>
                <c:ptCount val="1"/>
                <c:pt idx="0">
                  <c:v>Interacciones</c:v>
                </c:pt>
              </c:strCache>
            </c:strRef>
          </c:tx>
          <c:spPr>
            <a:solidFill>
              <a:schemeClr val="accent2"/>
            </a:solidFill>
            <a:ln>
              <a:noFill/>
            </a:ln>
            <a:effectLst/>
          </c:spPr>
          <c:invertIfNegative val="0"/>
          <c:dPt>
            <c:idx val="7"/>
            <c:invertIfNegative val="0"/>
            <c:bubble3D val="0"/>
            <c:spPr>
              <a:solidFill>
                <a:schemeClr val="accent6">
                  <a:lumMod val="50000"/>
                </a:schemeClr>
              </a:solidFill>
              <a:ln>
                <a:noFill/>
              </a:ln>
              <a:effectLst/>
            </c:spPr>
            <c:extLst>
              <c:ext xmlns:c16="http://schemas.microsoft.com/office/drawing/2014/chart" uri="{C3380CC4-5D6E-409C-BE32-E72D297353CC}">
                <c16:uniqueId val="{00000001-C78A-47C4-ABAD-C9BD0DD097DF}"/>
              </c:ext>
            </c:extLst>
          </c:dPt>
          <c:dPt>
            <c:idx val="8"/>
            <c:invertIfNegative val="0"/>
            <c:bubble3D val="0"/>
            <c:spPr>
              <a:solidFill>
                <a:srgbClr val="006495"/>
              </a:solidFill>
              <a:ln>
                <a:noFill/>
              </a:ln>
              <a:effectLst/>
            </c:spPr>
            <c:extLst>
              <c:ext xmlns:c16="http://schemas.microsoft.com/office/drawing/2014/chart" uri="{C3380CC4-5D6E-409C-BE32-E72D297353CC}">
                <c16:uniqueId val="{00000003-C78A-47C4-ABAD-C9BD0DD097DF}"/>
              </c:ext>
            </c:extLst>
          </c:dPt>
          <c:dPt>
            <c:idx val="9"/>
            <c:invertIfNegative val="0"/>
            <c:bubble3D val="0"/>
            <c:spPr>
              <a:solidFill>
                <a:srgbClr val="006495"/>
              </a:solidFill>
              <a:ln>
                <a:noFill/>
              </a:ln>
              <a:effectLst/>
            </c:spPr>
            <c:extLst>
              <c:ext xmlns:c16="http://schemas.microsoft.com/office/drawing/2014/chart" uri="{C3380CC4-5D6E-409C-BE32-E72D297353CC}">
                <c16:uniqueId val="{00000005-C78A-47C4-ABAD-C9BD0DD097DF}"/>
              </c:ext>
            </c:extLst>
          </c:dPt>
          <c:dPt>
            <c:idx val="10"/>
            <c:invertIfNegative val="0"/>
            <c:bubble3D val="0"/>
            <c:spPr>
              <a:solidFill>
                <a:srgbClr val="006495"/>
              </a:solidFill>
              <a:ln>
                <a:noFill/>
              </a:ln>
              <a:effectLst/>
            </c:spPr>
            <c:extLst>
              <c:ext xmlns:c16="http://schemas.microsoft.com/office/drawing/2014/chart" uri="{C3380CC4-5D6E-409C-BE32-E72D297353CC}">
                <c16:uniqueId val="{00000007-C78A-47C4-ABAD-C9BD0DD097DF}"/>
              </c:ext>
            </c:extLst>
          </c:dPt>
          <c:dPt>
            <c:idx val="11"/>
            <c:invertIfNegative val="0"/>
            <c:bubble3D val="0"/>
            <c:spPr>
              <a:solidFill>
                <a:schemeClr val="accent6">
                  <a:lumMod val="75000"/>
                </a:schemeClr>
              </a:solidFill>
              <a:ln>
                <a:noFill/>
              </a:ln>
              <a:effectLst/>
            </c:spPr>
            <c:extLst>
              <c:ext xmlns:c16="http://schemas.microsoft.com/office/drawing/2014/chart" uri="{C3380CC4-5D6E-409C-BE32-E72D297353CC}">
                <c16:uniqueId val="{00000009-C78A-47C4-ABAD-C9BD0DD097DF}"/>
              </c:ext>
            </c:extLst>
          </c:dPt>
          <c:dPt>
            <c:idx val="12"/>
            <c:invertIfNegative val="0"/>
            <c:bubble3D val="0"/>
            <c:spPr>
              <a:solidFill>
                <a:schemeClr val="accent6">
                  <a:lumMod val="75000"/>
                </a:schemeClr>
              </a:solidFill>
              <a:ln>
                <a:noFill/>
              </a:ln>
              <a:effectLst/>
            </c:spPr>
            <c:extLst>
              <c:ext xmlns:c16="http://schemas.microsoft.com/office/drawing/2014/chart" uri="{C3380CC4-5D6E-409C-BE32-E72D297353CC}">
                <c16:uniqueId val="{0000000B-C78A-47C4-ABAD-C9BD0DD097DF}"/>
              </c:ext>
            </c:extLst>
          </c:dPt>
          <c:dPt>
            <c:idx val="13"/>
            <c:invertIfNegative val="0"/>
            <c:bubble3D val="0"/>
            <c:spPr>
              <a:solidFill>
                <a:schemeClr val="accent6">
                  <a:lumMod val="75000"/>
                </a:schemeClr>
              </a:solidFill>
              <a:ln>
                <a:noFill/>
              </a:ln>
              <a:effectLst/>
            </c:spPr>
            <c:extLst>
              <c:ext xmlns:c16="http://schemas.microsoft.com/office/drawing/2014/chart" uri="{C3380CC4-5D6E-409C-BE32-E72D297353CC}">
                <c16:uniqueId val="{0000000D-C78A-47C4-ABAD-C9BD0DD097D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Hoja1!$A$2:$A$15</c:f>
              <c:strCache>
                <c:ptCount val="14"/>
                <c:pt idx="0">
                  <c:v>2018-3</c:v>
                </c:pt>
                <c:pt idx="1">
                  <c:v>2018-4</c:v>
                </c:pt>
                <c:pt idx="2">
                  <c:v>2019-1</c:v>
                </c:pt>
                <c:pt idx="3">
                  <c:v>2019-2</c:v>
                </c:pt>
                <c:pt idx="4">
                  <c:v>2019-3</c:v>
                </c:pt>
                <c:pt idx="5">
                  <c:v>2019-4</c:v>
                </c:pt>
                <c:pt idx="6">
                  <c:v>2020-1</c:v>
                </c:pt>
                <c:pt idx="7">
                  <c:v>2020-2</c:v>
                </c:pt>
                <c:pt idx="8">
                  <c:v>2020-3</c:v>
                </c:pt>
                <c:pt idx="9">
                  <c:v>2020-4</c:v>
                </c:pt>
                <c:pt idx="10">
                  <c:v>2021-1</c:v>
                </c:pt>
                <c:pt idx="11">
                  <c:v>2021-2</c:v>
                </c:pt>
                <c:pt idx="12">
                  <c:v>2021-3</c:v>
                </c:pt>
                <c:pt idx="13">
                  <c:v>2021-4</c:v>
                </c:pt>
              </c:strCache>
            </c:strRef>
          </c:cat>
          <c:val>
            <c:numRef>
              <c:f>Hoja1!$B$2:$B$15</c:f>
              <c:numCache>
                <c:formatCode>General</c:formatCode>
                <c:ptCount val="14"/>
                <c:pt idx="0">
                  <c:v>1</c:v>
                </c:pt>
                <c:pt idx="1">
                  <c:v>1</c:v>
                </c:pt>
                <c:pt idx="2">
                  <c:v>2</c:v>
                </c:pt>
                <c:pt idx="3">
                  <c:v>6</c:v>
                </c:pt>
                <c:pt idx="4">
                  <c:v>18</c:v>
                </c:pt>
                <c:pt idx="5">
                  <c:v>2</c:v>
                </c:pt>
                <c:pt idx="6">
                  <c:v>3</c:v>
                </c:pt>
                <c:pt idx="7">
                  <c:v>1</c:v>
                </c:pt>
                <c:pt idx="8">
                  <c:v>1</c:v>
                </c:pt>
                <c:pt idx="9">
                  <c:v>19</c:v>
                </c:pt>
                <c:pt idx="10">
                  <c:v>3</c:v>
                </c:pt>
                <c:pt idx="11">
                  <c:v>7</c:v>
                </c:pt>
                <c:pt idx="12">
                  <c:v>19</c:v>
                </c:pt>
                <c:pt idx="13">
                  <c:v>58</c:v>
                </c:pt>
              </c:numCache>
            </c:numRef>
          </c:val>
          <c:extLst>
            <c:ext xmlns:c16="http://schemas.microsoft.com/office/drawing/2014/chart" uri="{C3380CC4-5D6E-409C-BE32-E72D297353CC}">
              <c16:uniqueId val="{0000000E-C78A-47C4-ABAD-C9BD0DD097DF}"/>
            </c:ext>
          </c:extLst>
        </c:ser>
        <c:dLbls>
          <c:showLegendKey val="0"/>
          <c:showVal val="1"/>
          <c:showCatName val="0"/>
          <c:showSerName val="0"/>
          <c:showPercent val="0"/>
          <c:showBubbleSize val="0"/>
        </c:dLbls>
        <c:gapWidth val="75"/>
        <c:axId val="150163456"/>
        <c:axId val="148429568"/>
      </c:barChart>
      <c:catAx>
        <c:axId val="150163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148429568"/>
        <c:crosses val="autoZero"/>
        <c:auto val="1"/>
        <c:lblAlgn val="ctr"/>
        <c:lblOffset val="100"/>
        <c:noMultiLvlLbl val="0"/>
      </c:catAx>
      <c:valAx>
        <c:axId val="1484295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15016345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711191335740074E-2"/>
          <c:y val="6.8709761507778411E-2"/>
          <c:w val="0.68231046931407946"/>
          <c:h val="0.86258047698444318"/>
        </c:manualLayout>
      </c:layout>
      <c:barChart>
        <c:barDir val="col"/>
        <c:grouping val="stacked"/>
        <c:varyColors val="0"/>
        <c:ser>
          <c:idx val="0"/>
          <c:order val="0"/>
          <c:tx>
            <c:strRef>
              <c:f>Hoja1!$B$1</c:f>
              <c:strCache>
                <c:ptCount val="1"/>
                <c:pt idx="0">
                  <c:v>T3B</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Pt>
            <c:idx val="0"/>
            <c:invertIfNegative val="0"/>
            <c:bubble3D val="0"/>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extLst>
              <c:ext xmlns:c16="http://schemas.microsoft.com/office/drawing/2014/chart" uri="{C3380CC4-5D6E-409C-BE32-E72D297353CC}">
                <c16:uniqueId val="{00000001-E3B2-40AD-BC69-6B5229DA5462}"/>
              </c:ext>
            </c:extLst>
          </c:dPt>
          <c:dLbls>
            <c:numFmt formatCode="General\%" sourceLinked="0"/>
            <c:spPr>
              <a:noFill/>
              <a:ln>
                <a:noFill/>
              </a:ln>
              <a:effectLst/>
            </c:spPr>
            <c:txPr>
              <a:bodyPr/>
              <a:lstStyle/>
              <a:p>
                <a:pPr>
                  <a:defRPr sz="1600" b="1">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1"/>
                <c:pt idx="0">
                  <c:v>Categoría 1</c:v>
                </c:pt>
              </c:strCache>
            </c:strRef>
          </c:cat>
          <c:val>
            <c:numRef>
              <c:f>Hoja1!$B$2:$B$3</c:f>
              <c:numCache>
                <c:formatCode>General\%</c:formatCode>
                <c:ptCount val="2"/>
                <c:pt idx="1">
                  <c:v>84</c:v>
                </c:pt>
              </c:numCache>
            </c:numRef>
          </c:val>
          <c:extLst>
            <c:ext xmlns:c16="http://schemas.microsoft.com/office/drawing/2014/chart" uri="{C3380CC4-5D6E-409C-BE32-E72D297353CC}">
              <c16:uniqueId val="{00000002-E3B2-40AD-BC69-6B5229DA5462}"/>
            </c:ext>
          </c:extLst>
        </c:ser>
        <c:ser>
          <c:idx val="1"/>
          <c:order val="1"/>
          <c:tx>
            <c:strRef>
              <c:f>Hoja1!$C$1</c:f>
              <c:strCache>
                <c:ptCount val="1"/>
                <c:pt idx="0">
                  <c:v>T2B</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dPt>
            <c:idx val="0"/>
            <c:invertIfNegative val="0"/>
            <c:bubble3D val="0"/>
            <c:extLst>
              <c:ext xmlns:c16="http://schemas.microsoft.com/office/drawing/2014/chart" uri="{C3380CC4-5D6E-409C-BE32-E72D297353CC}">
                <c16:uniqueId val="{00000003-E3B2-40AD-BC69-6B5229DA5462}"/>
              </c:ext>
            </c:extLst>
          </c:dPt>
          <c:dPt>
            <c:idx val="1"/>
            <c:invertIfNegative val="0"/>
            <c:bubble3D val="0"/>
            <c:extLst>
              <c:ext xmlns:c16="http://schemas.microsoft.com/office/drawing/2014/chart" uri="{C3380CC4-5D6E-409C-BE32-E72D297353CC}">
                <c16:uniqueId val="{00000004-E3B2-40AD-BC69-6B5229DA5462}"/>
              </c:ext>
            </c:extLst>
          </c:dPt>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3B2-40AD-BC69-6B5229DA5462}"/>
                </c:ext>
              </c:extLst>
            </c:dLbl>
            <c:numFmt formatCode="General\%" sourceLinked="0"/>
            <c:spPr>
              <a:noFill/>
              <a:ln>
                <a:noFill/>
              </a:ln>
              <a:effectLst/>
            </c:spPr>
            <c:txPr>
              <a:bodyPr/>
              <a:lstStyle/>
              <a:p>
                <a:pPr>
                  <a:defRPr sz="1600" b="1">
                    <a:latin typeface="Calibri" panose="020F0502020204030204" pitchFamily="34" charset="0"/>
                    <a:cs typeface="Calibri" panose="020F0502020204030204" pitchFamily="34" charset="0"/>
                  </a:defRPr>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Hoja1!$A$2:$A$3</c:f>
              <c:strCache>
                <c:ptCount val="1"/>
                <c:pt idx="0">
                  <c:v>Categoría 1</c:v>
                </c:pt>
              </c:strCache>
            </c:strRef>
          </c:cat>
          <c:val>
            <c:numRef>
              <c:f>Hoja1!$C$2:$C$3</c:f>
              <c:numCache>
                <c:formatCode>General\%</c:formatCode>
                <c:ptCount val="2"/>
                <c:pt idx="1">
                  <c:v>16</c:v>
                </c:pt>
              </c:numCache>
            </c:numRef>
          </c:val>
          <c:extLst>
            <c:ext xmlns:c16="http://schemas.microsoft.com/office/drawing/2014/chart" uri="{C3380CC4-5D6E-409C-BE32-E72D297353CC}">
              <c16:uniqueId val="{00000005-E3B2-40AD-BC69-6B5229DA5462}"/>
            </c:ext>
          </c:extLst>
        </c:ser>
        <c:ser>
          <c:idx val="2"/>
          <c:order val="2"/>
          <c:tx>
            <c:strRef>
              <c:f>Hoja1!$D$1</c:f>
              <c:strCache>
                <c:ptCount val="1"/>
                <c:pt idx="0">
                  <c:v>Columna1</c:v>
                </c:pt>
              </c:strCache>
            </c:strRef>
          </c:tx>
          <c: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c:spPr>
          <c:invertIfNegative val="0"/>
          <c:cat>
            <c:strRef>
              <c:f>Hoja1!$A$2:$A$3</c:f>
              <c:strCache>
                <c:ptCount val="1"/>
                <c:pt idx="0">
                  <c:v>Categoría 1</c:v>
                </c:pt>
              </c:strCache>
            </c:strRef>
          </c:cat>
          <c:val>
            <c:numRef>
              <c:f>Hoja1!$D$2:$D$3</c:f>
              <c:numCache>
                <c:formatCode>General\%</c:formatCode>
                <c:ptCount val="2"/>
                <c:pt idx="1">
                  <c:v>0</c:v>
                </c:pt>
              </c:numCache>
            </c:numRef>
          </c:val>
          <c:extLst>
            <c:ext xmlns:c16="http://schemas.microsoft.com/office/drawing/2014/chart" uri="{C3380CC4-5D6E-409C-BE32-E72D297353CC}">
              <c16:uniqueId val="{00000006-E3B2-40AD-BC69-6B5229DA5462}"/>
            </c:ext>
          </c:extLst>
        </c:ser>
        <c:dLbls>
          <c:showLegendKey val="0"/>
          <c:showVal val="0"/>
          <c:showCatName val="0"/>
          <c:showSerName val="0"/>
          <c:showPercent val="0"/>
          <c:showBubbleSize val="0"/>
        </c:dLbls>
        <c:gapWidth val="128"/>
        <c:overlap val="100"/>
        <c:axId val="146366464"/>
        <c:axId val="137175040"/>
      </c:barChart>
      <c:catAx>
        <c:axId val="146366464"/>
        <c:scaling>
          <c:orientation val="minMax"/>
        </c:scaling>
        <c:delete val="1"/>
        <c:axPos val="b"/>
        <c:numFmt formatCode="General" sourceLinked="0"/>
        <c:majorTickMark val="out"/>
        <c:minorTickMark val="none"/>
        <c:tickLblPos val="nextTo"/>
        <c:crossAx val="137175040"/>
        <c:crosses val="autoZero"/>
        <c:auto val="1"/>
        <c:lblAlgn val="ctr"/>
        <c:lblOffset val="100"/>
        <c:noMultiLvlLbl val="0"/>
      </c:catAx>
      <c:valAx>
        <c:axId val="137175040"/>
        <c:scaling>
          <c:orientation val="minMax"/>
          <c:max val="103"/>
          <c:min val="0"/>
        </c:scaling>
        <c:delete val="1"/>
        <c:axPos val="l"/>
        <c:numFmt formatCode="General\%" sourceLinked="1"/>
        <c:majorTickMark val="out"/>
        <c:minorTickMark val="none"/>
        <c:tickLblPos val="nextTo"/>
        <c:crossAx val="146366464"/>
        <c:crosses val="autoZero"/>
        <c:crossBetween val="between"/>
      </c:valAx>
    </c:plotArea>
    <c:plotVisOnly val="1"/>
    <c:dispBlanksAs val="gap"/>
    <c:showDLblsOverMax val="0"/>
  </c:chart>
  <c:txPr>
    <a:bodyPr/>
    <a:lstStyle/>
    <a:p>
      <a:pPr>
        <a:defRPr sz="1800"/>
      </a:pPr>
      <a:endParaRPr lang="es-CO"/>
    </a:p>
  </c:txPr>
  <c:externalData r:id="rId5">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711191335740074E-2"/>
          <c:y val="6.8709761507778411E-2"/>
          <c:w val="0.68231046931407946"/>
          <c:h val="0.86258047698444318"/>
        </c:manualLayout>
      </c:layout>
      <c:barChart>
        <c:barDir val="col"/>
        <c:grouping val="stacked"/>
        <c:varyColors val="0"/>
        <c:ser>
          <c:idx val="0"/>
          <c:order val="0"/>
          <c:tx>
            <c:strRef>
              <c:f>Hoja1!$B$1</c:f>
              <c:strCache>
                <c:ptCount val="1"/>
                <c:pt idx="0">
                  <c:v>T3B</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Pt>
            <c:idx val="0"/>
            <c:invertIfNegative val="0"/>
            <c:bubble3D val="0"/>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extLst>
              <c:ext xmlns:c16="http://schemas.microsoft.com/office/drawing/2014/chart" uri="{C3380CC4-5D6E-409C-BE32-E72D297353CC}">
                <c16:uniqueId val="{00000001-0953-4AAC-AD2D-3ED582B46CAB}"/>
              </c:ext>
            </c:extLst>
          </c:dPt>
          <c:dLbls>
            <c:numFmt formatCode="General\%" sourceLinked="0"/>
            <c:spPr>
              <a:noFill/>
              <a:ln>
                <a:noFill/>
              </a:ln>
              <a:effectLst/>
            </c:spPr>
            <c:txPr>
              <a:bodyPr/>
              <a:lstStyle/>
              <a:p>
                <a:pPr>
                  <a:defRPr sz="1600" b="1">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1"/>
                <c:pt idx="0">
                  <c:v>Categoría 1</c:v>
                </c:pt>
              </c:strCache>
            </c:strRef>
          </c:cat>
          <c:val>
            <c:numRef>
              <c:f>Hoja1!$B$2:$B$3</c:f>
              <c:numCache>
                <c:formatCode>General</c:formatCode>
                <c:ptCount val="2"/>
                <c:pt idx="1">
                  <c:v>92</c:v>
                </c:pt>
              </c:numCache>
            </c:numRef>
          </c:val>
          <c:extLst>
            <c:ext xmlns:c16="http://schemas.microsoft.com/office/drawing/2014/chart" uri="{C3380CC4-5D6E-409C-BE32-E72D297353CC}">
              <c16:uniqueId val="{00000002-0953-4AAC-AD2D-3ED582B46CAB}"/>
            </c:ext>
          </c:extLst>
        </c:ser>
        <c:ser>
          <c:idx val="1"/>
          <c:order val="1"/>
          <c:tx>
            <c:strRef>
              <c:f>Hoja1!$C$1</c:f>
              <c:strCache>
                <c:ptCount val="1"/>
                <c:pt idx="0">
                  <c:v>T2B</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dPt>
            <c:idx val="0"/>
            <c:invertIfNegative val="0"/>
            <c:bubble3D val="0"/>
            <c:extLst>
              <c:ext xmlns:c16="http://schemas.microsoft.com/office/drawing/2014/chart" uri="{C3380CC4-5D6E-409C-BE32-E72D297353CC}">
                <c16:uniqueId val="{00000003-0953-4AAC-AD2D-3ED582B46CAB}"/>
              </c:ext>
            </c:extLst>
          </c:dPt>
          <c:dPt>
            <c:idx val="1"/>
            <c:invertIfNegative val="0"/>
            <c:bubble3D val="0"/>
            <c:extLst>
              <c:ext xmlns:c16="http://schemas.microsoft.com/office/drawing/2014/chart" uri="{C3380CC4-5D6E-409C-BE32-E72D297353CC}">
                <c16:uniqueId val="{00000004-0953-4AAC-AD2D-3ED582B46CAB}"/>
              </c:ext>
            </c:extLst>
          </c:dPt>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53-4AAC-AD2D-3ED582B46CAB}"/>
                </c:ext>
              </c:extLst>
            </c:dLbl>
            <c:numFmt formatCode="General\%" sourceLinked="0"/>
            <c:spPr>
              <a:noFill/>
              <a:ln>
                <a:noFill/>
              </a:ln>
              <a:effectLst/>
            </c:spPr>
            <c:txPr>
              <a:bodyPr/>
              <a:lstStyle/>
              <a:p>
                <a:pPr>
                  <a:defRPr sz="1600" b="1">
                    <a:latin typeface="Calibri" panose="020F0502020204030204" pitchFamily="34" charset="0"/>
                    <a:cs typeface="Calibri" panose="020F0502020204030204" pitchFamily="34" charset="0"/>
                  </a:defRPr>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Hoja1!$A$2:$A$3</c:f>
              <c:strCache>
                <c:ptCount val="1"/>
                <c:pt idx="0">
                  <c:v>Categoría 1</c:v>
                </c:pt>
              </c:strCache>
            </c:strRef>
          </c:cat>
          <c:val>
            <c:numRef>
              <c:f>Hoja1!$C$2:$C$3</c:f>
              <c:numCache>
                <c:formatCode>General</c:formatCode>
                <c:ptCount val="2"/>
                <c:pt idx="1">
                  <c:v>8</c:v>
                </c:pt>
              </c:numCache>
            </c:numRef>
          </c:val>
          <c:extLst>
            <c:ext xmlns:c16="http://schemas.microsoft.com/office/drawing/2014/chart" uri="{C3380CC4-5D6E-409C-BE32-E72D297353CC}">
              <c16:uniqueId val="{00000005-0953-4AAC-AD2D-3ED582B46CAB}"/>
            </c:ext>
          </c:extLst>
        </c:ser>
        <c:ser>
          <c:idx val="2"/>
          <c:order val="2"/>
          <c:tx>
            <c:strRef>
              <c:f>Hoja1!$D$1</c:f>
              <c:strCache>
                <c:ptCount val="1"/>
                <c:pt idx="0">
                  <c:v>Columna1</c:v>
                </c:pt>
              </c:strCache>
            </c:strRef>
          </c:tx>
          <c: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c:spPr>
          <c:invertIfNegative val="0"/>
          <c:cat>
            <c:strRef>
              <c:f>Hoja1!$A$2:$A$3</c:f>
              <c:strCache>
                <c:ptCount val="1"/>
                <c:pt idx="0">
                  <c:v>Categoría 1</c:v>
                </c:pt>
              </c:strCache>
            </c:strRef>
          </c:cat>
          <c:val>
            <c:numRef>
              <c:f>Hoja1!$D$2:$D$3</c:f>
              <c:numCache>
                <c:formatCode>General</c:formatCode>
                <c:ptCount val="2"/>
              </c:numCache>
            </c:numRef>
          </c:val>
          <c:extLst>
            <c:ext xmlns:c16="http://schemas.microsoft.com/office/drawing/2014/chart" uri="{C3380CC4-5D6E-409C-BE32-E72D297353CC}">
              <c16:uniqueId val="{00000006-0953-4AAC-AD2D-3ED582B46CAB}"/>
            </c:ext>
          </c:extLst>
        </c:ser>
        <c:dLbls>
          <c:showLegendKey val="0"/>
          <c:showVal val="0"/>
          <c:showCatName val="0"/>
          <c:showSerName val="0"/>
          <c:showPercent val="0"/>
          <c:showBubbleSize val="0"/>
        </c:dLbls>
        <c:gapWidth val="128"/>
        <c:overlap val="100"/>
        <c:axId val="719225856"/>
        <c:axId val="719372288"/>
      </c:barChart>
      <c:catAx>
        <c:axId val="719225856"/>
        <c:scaling>
          <c:orientation val="minMax"/>
        </c:scaling>
        <c:delete val="1"/>
        <c:axPos val="b"/>
        <c:numFmt formatCode="General" sourceLinked="0"/>
        <c:majorTickMark val="out"/>
        <c:minorTickMark val="none"/>
        <c:tickLblPos val="nextTo"/>
        <c:crossAx val="719372288"/>
        <c:crosses val="autoZero"/>
        <c:auto val="1"/>
        <c:lblAlgn val="ctr"/>
        <c:lblOffset val="100"/>
        <c:noMultiLvlLbl val="0"/>
      </c:catAx>
      <c:valAx>
        <c:axId val="719372288"/>
        <c:scaling>
          <c:orientation val="minMax"/>
          <c:max val="103"/>
          <c:min val="0"/>
        </c:scaling>
        <c:delete val="1"/>
        <c:axPos val="l"/>
        <c:numFmt formatCode="General" sourceLinked="1"/>
        <c:majorTickMark val="out"/>
        <c:minorTickMark val="none"/>
        <c:tickLblPos val="nextTo"/>
        <c:crossAx val="719225856"/>
        <c:crosses val="autoZero"/>
        <c:crossBetween val="between"/>
      </c:valAx>
    </c:plotArea>
    <c:plotVisOnly val="1"/>
    <c:dispBlanksAs val="gap"/>
    <c:showDLblsOverMax val="0"/>
  </c:chart>
  <c:txPr>
    <a:bodyPr/>
    <a:lstStyle/>
    <a:p>
      <a:pPr>
        <a:defRPr sz="1800"/>
      </a:pPr>
      <a:endParaRPr lang="es-CO"/>
    </a:p>
  </c:txPr>
  <c:externalData r:id="rId5">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61975732640804948"/>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Hoja1!$A$2:$A$14</c:f>
              <c:strCache>
                <c:ptCount val="4"/>
                <c:pt idx="0">
                  <c:v>Categoría 1</c:v>
                </c:pt>
                <c:pt idx="1">
                  <c:v>Categoría 2</c:v>
                </c:pt>
                <c:pt idx="2">
                  <c:v>Categoría 3</c:v>
                </c:pt>
                <c:pt idx="3">
                  <c:v>Categoría 4</c:v>
                </c:pt>
              </c:strCache>
            </c:strRef>
          </c:cat>
          <c:val>
            <c:numRef>
              <c:f>Hoja1!$B$2:$B$14</c:f>
              <c:numCache>
                <c:formatCode>General</c:formatCode>
                <c:ptCount val="13"/>
                <c:pt idx="0">
                  <c:v>100</c:v>
                </c:pt>
                <c:pt idx="1">
                  <c:v>100</c:v>
                </c:pt>
                <c:pt idx="2">
                  <c:v>100</c:v>
                </c:pt>
                <c:pt idx="3">
                  <c:v>100</c:v>
                </c:pt>
                <c:pt idx="4">
                  <c:v>100</c:v>
                </c:pt>
                <c:pt idx="5">
                  <c:v>100</c:v>
                </c:pt>
                <c:pt idx="6">
                  <c:v>100</c:v>
                </c:pt>
                <c:pt idx="7">
                  <c:v>100</c:v>
                </c:pt>
                <c:pt idx="8">
                  <c:v>100</c:v>
                </c:pt>
                <c:pt idx="9">
                  <c:v>100</c:v>
                </c:pt>
                <c:pt idx="10">
                  <c:v>100</c:v>
                </c:pt>
                <c:pt idx="11">
                  <c:v>100</c:v>
                </c:pt>
                <c:pt idx="12">
                  <c:v>100</c:v>
                </c:pt>
              </c:numCache>
            </c:numRef>
          </c:val>
          <c:extLst>
            <c:ext xmlns:c16="http://schemas.microsoft.com/office/drawing/2014/chart" uri="{C3380CC4-5D6E-409C-BE32-E72D297353CC}">
              <c16:uniqueId val="{00000000-4C15-4651-8D1A-B77A37974C74}"/>
            </c:ext>
          </c:extLst>
        </c:ser>
        <c:ser>
          <c:idx val="1"/>
          <c:order val="1"/>
          <c:tx>
            <c:strRef>
              <c:f>Hoja1!$C$1</c:f>
              <c:strCache>
                <c:ptCount val="1"/>
                <c:pt idx="0">
                  <c:v>Serie 2</c:v>
                </c:pt>
              </c:strCache>
            </c:strRef>
          </c:tx>
          <c:spPr>
            <a:solidFill>
              <a:srgbClr val="1877B8"/>
            </a:solidFill>
          </c:spPr>
          <c:invertIfNegative val="0"/>
          <c:dPt>
            <c:idx val="7"/>
            <c:invertIfNegative val="0"/>
            <c:bubble3D val="0"/>
            <c:extLst>
              <c:ext xmlns:c16="http://schemas.microsoft.com/office/drawing/2014/chart" uri="{C3380CC4-5D6E-409C-BE32-E72D297353CC}">
                <c16:uniqueId val="{00000001-4C15-4651-8D1A-B77A37974C74}"/>
              </c:ext>
            </c:extLst>
          </c:dPt>
          <c:dLbls>
            <c:dLbl>
              <c:idx val="7"/>
              <c:tx>
                <c:rich>
                  <a:bodyPr/>
                  <a:lstStyle/>
                  <a:p>
                    <a:pPr>
                      <a:defRPr sz="900" b="1">
                        <a:solidFill>
                          <a:srgbClr val="404040"/>
                        </a:solidFill>
                        <a:latin typeface="+mj-lt"/>
                      </a:defRPr>
                    </a:pPr>
                    <a:r>
                      <a:rPr lang="en-US" sz="900" dirty="0">
                        <a:solidFill>
                          <a:srgbClr val="404040"/>
                        </a:solidFill>
                        <a:latin typeface="+mj-lt"/>
                      </a:rPr>
                      <a:t>1%</a:t>
                    </a: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C15-4651-8D1A-B77A37974C74}"/>
                </c:ext>
              </c:extLst>
            </c:dLbl>
            <c:numFmt formatCode="General\%" sourceLinked="0"/>
            <c:spPr>
              <a:noFill/>
              <a:ln>
                <a:noFill/>
              </a:ln>
              <a:effectLst/>
            </c:spPr>
            <c:txPr>
              <a:bodyPr/>
              <a:lstStyle/>
              <a:p>
                <a:pPr>
                  <a:defRPr sz="900" b="1">
                    <a:solidFill>
                      <a:srgbClr val="404040"/>
                    </a:solidFill>
                    <a:latin typeface="+mj-lt"/>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Hoja1!$A$2:$A$14</c:f>
              <c:strCache>
                <c:ptCount val="4"/>
                <c:pt idx="0">
                  <c:v>Categoría 1</c:v>
                </c:pt>
                <c:pt idx="1">
                  <c:v>Categoría 2</c:v>
                </c:pt>
                <c:pt idx="2">
                  <c:v>Categoría 3</c:v>
                </c:pt>
                <c:pt idx="3">
                  <c:v>Categoría 4</c:v>
                </c:pt>
              </c:strCache>
            </c:strRef>
          </c:cat>
          <c:val>
            <c:numRef>
              <c:f>Hoja1!$C$2:$C$14</c:f>
              <c:numCache>
                <c:formatCode>General</c:formatCode>
                <c:ptCount val="13"/>
                <c:pt idx="0">
                  <c:v>31</c:v>
                </c:pt>
                <c:pt idx="1">
                  <c:v>28</c:v>
                </c:pt>
                <c:pt idx="2">
                  <c:v>21</c:v>
                </c:pt>
                <c:pt idx="3">
                  <c:v>17</c:v>
                </c:pt>
                <c:pt idx="4">
                  <c:v>16</c:v>
                </c:pt>
                <c:pt idx="5">
                  <c:v>14</c:v>
                </c:pt>
                <c:pt idx="6">
                  <c:v>7</c:v>
                </c:pt>
                <c:pt idx="7">
                  <c:v>5</c:v>
                </c:pt>
                <c:pt idx="8">
                  <c:v>3</c:v>
                </c:pt>
                <c:pt idx="9">
                  <c:v>2</c:v>
                </c:pt>
                <c:pt idx="10">
                  <c:v>2</c:v>
                </c:pt>
                <c:pt idx="11">
                  <c:v>1</c:v>
                </c:pt>
                <c:pt idx="12">
                  <c:v>1</c:v>
                </c:pt>
              </c:numCache>
            </c:numRef>
          </c:val>
          <c:extLst>
            <c:ext xmlns:c16="http://schemas.microsoft.com/office/drawing/2014/chart" uri="{C3380CC4-5D6E-409C-BE32-E72D297353CC}">
              <c16:uniqueId val="{00000002-4C15-4651-8D1A-B77A37974C74}"/>
            </c:ext>
          </c:extLst>
        </c:ser>
        <c:dLbls>
          <c:showLegendKey val="0"/>
          <c:showVal val="0"/>
          <c:showCatName val="0"/>
          <c:showSerName val="0"/>
          <c:showPercent val="0"/>
          <c:showBubbleSize val="0"/>
        </c:dLbls>
        <c:gapWidth val="45"/>
        <c:overlap val="100"/>
        <c:axId val="788759552"/>
        <c:axId val="791460032"/>
      </c:barChart>
      <c:catAx>
        <c:axId val="788759552"/>
        <c:scaling>
          <c:orientation val="maxMin"/>
        </c:scaling>
        <c:delete val="1"/>
        <c:axPos val="l"/>
        <c:numFmt formatCode="General" sourceLinked="0"/>
        <c:majorTickMark val="out"/>
        <c:minorTickMark val="none"/>
        <c:tickLblPos val="nextTo"/>
        <c:crossAx val="791460032"/>
        <c:crosses val="autoZero"/>
        <c:auto val="1"/>
        <c:lblAlgn val="ctr"/>
        <c:lblOffset val="100"/>
        <c:noMultiLvlLbl val="0"/>
      </c:catAx>
      <c:valAx>
        <c:axId val="791460032"/>
        <c:scaling>
          <c:orientation val="minMax"/>
          <c:max val="102"/>
          <c:min val="0"/>
        </c:scaling>
        <c:delete val="1"/>
        <c:axPos val="t"/>
        <c:numFmt formatCode="General" sourceLinked="1"/>
        <c:majorTickMark val="out"/>
        <c:minorTickMark val="none"/>
        <c:tickLblPos val="nextTo"/>
        <c:crossAx val="788759552"/>
        <c:crosses val="autoZero"/>
        <c:crossBetween val="between"/>
      </c:valAx>
    </c:plotArea>
    <c:plotVisOnly val="1"/>
    <c:dispBlanksAs val="gap"/>
    <c:showDLblsOverMax val="0"/>
  </c:chart>
  <c:txPr>
    <a:bodyPr/>
    <a:lstStyle/>
    <a:p>
      <a:pPr>
        <a:defRPr sz="1800"/>
      </a:pPr>
      <a:endParaRPr lang="es-CO"/>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61975732640804948"/>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Hoja1!$A$2:$A$14</c:f>
              <c:strCache>
                <c:ptCount val="4"/>
                <c:pt idx="0">
                  <c:v>Categoría 1</c:v>
                </c:pt>
                <c:pt idx="1">
                  <c:v>Categoría 2</c:v>
                </c:pt>
                <c:pt idx="2">
                  <c:v>Categoría 3</c:v>
                </c:pt>
                <c:pt idx="3">
                  <c:v>Categoría 4</c:v>
                </c:pt>
              </c:strCache>
            </c:strRef>
          </c:cat>
          <c:val>
            <c:numRef>
              <c:f>Hoja1!$B$2:$B$14</c:f>
              <c:numCache>
                <c:formatCode>General</c:formatCode>
                <c:ptCount val="13"/>
                <c:pt idx="0">
                  <c:v>100</c:v>
                </c:pt>
                <c:pt idx="1">
                  <c:v>100</c:v>
                </c:pt>
                <c:pt idx="2">
                  <c:v>100</c:v>
                </c:pt>
                <c:pt idx="3">
                  <c:v>100</c:v>
                </c:pt>
                <c:pt idx="4">
                  <c:v>100</c:v>
                </c:pt>
                <c:pt idx="5">
                  <c:v>100</c:v>
                </c:pt>
                <c:pt idx="6">
                  <c:v>100</c:v>
                </c:pt>
                <c:pt idx="7">
                  <c:v>100</c:v>
                </c:pt>
                <c:pt idx="8">
                  <c:v>100</c:v>
                </c:pt>
                <c:pt idx="9">
                  <c:v>100</c:v>
                </c:pt>
                <c:pt idx="10">
                  <c:v>100</c:v>
                </c:pt>
                <c:pt idx="11">
                  <c:v>100</c:v>
                </c:pt>
                <c:pt idx="12">
                  <c:v>100</c:v>
                </c:pt>
              </c:numCache>
            </c:numRef>
          </c:val>
          <c:extLst>
            <c:ext xmlns:c16="http://schemas.microsoft.com/office/drawing/2014/chart" uri="{C3380CC4-5D6E-409C-BE32-E72D297353CC}">
              <c16:uniqueId val="{00000000-B676-4050-9C39-F44D48CABAE9}"/>
            </c:ext>
          </c:extLst>
        </c:ser>
        <c:ser>
          <c:idx val="1"/>
          <c:order val="1"/>
          <c:tx>
            <c:strRef>
              <c:f>Hoja1!$C$1</c:f>
              <c:strCache>
                <c:ptCount val="1"/>
                <c:pt idx="0">
                  <c:v>Serie 2</c:v>
                </c:pt>
              </c:strCache>
            </c:strRef>
          </c:tx>
          <c:spPr>
            <a:solidFill>
              <a:srgbClr val="1877B8"/>
            </a:solidFill>
          </c:spPr>
          <c:invertIfNegative val="0"/>
          <c:dPt>
            <c:idx val="7"/>
            <c:invertIfNegative val="0"/>
            <c:bubble3D val="0"/>
            <c:extLst>
              <c:ext xmlns:c16="http://schemas.microsoft.com/office/drawing/2014/chart" uri="{C3380CC4-5D6E-409C-BE32-E72D297353CC}">
                <c16:uniqueId val="{00000001-B676-4050-9C39-F44D48CABAE9}"/>
              </c:ext>
            </c:extLst>
          </c:dPt>
          <c:dLbls>
            <c:dLbl>
              <c:idx val="7"/>
              <c:tx>
                <c:rich>
                  <a:bodyPr/>
                  <a:lstStyle/>
                  <a:p>
                    <a:pPr>
                      <a:defRPr sz="900" b="1">
                        <a:solidFill>
                          <a:srgbClr val="404040"/>
                        </a:solidFill>
                        <a:latin typeface="+mj-lt"/>
                      </a:defRPr>
                    </a:pPr>
                    <a:r>
                      <a:rPr lang="en-US" sz="900" dirty="0">
                        <a:solidFill>
                          <a:srgbClr val="404040"/>
                        </a:solidFill>
                        <a:latin typeface="+mj-lt"/>
                      </a:rPr>
                      <a:t>1%</a:t>
                    </a: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676-4050-9C39-F44D48CABAE9}"/>
                </c:ext>
              </c:extLst>
            </c:dLbl>
            <c:numFmt formatCode="General\%" sourceLinked="0"/>
            <c:spPr>
              <a:noFill/>
              <a:ln>
                <a:noFill/>
              </a:ln>
              <a:effectLst/>
            </c:spPr>
            <c:txPr>
              <a:bodyPr/>
              <a:lstStyle/>
              <a:p>
                <a:pPr>
                  <a:defRPr sz="900" b="1">
                    <a:solidFill>
                      <a:srgbClr val="404040"/>
                    </a:solidFill>
                    <a:latin typeface="+mj-lt"/>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Hoja1!$A$2:$A$14</c:f>
              <c:strCache>
                <c:ptCount val="4"/>
                <c:pt idx="0">
                  <c:v>Categoría 1</c:v>
                </c:pt>
                <c:pt idx="1">
                  <c:v>Categoría 2</c:v>
                </c:pt>
                <c:pt idx="2">
                  <c:v>Categoría 3</c:v>
                </c:pt>
                <c:pt idx="3">
                  <c:v>Categoría 4</c:v>
                </c:pt>
              </c:strCache>
            </c:strRef>
          </c:cat>
          <c:val>
            <c:numRef>
              <c:f>Hoja1!$C$2:$C$14</c:f>
              <c:numCache>
                <c:formatCode>General</c:formatCode>
                <c:ptCount val="13"/>
                <c:pt idx="0">
                  <c:v>25</c:v>
                </c:pt>
                <c:pt idx="1">
                  <c:v>19</c:v>
                </c:pt>
                <c:pt idx="2">
                  <c:v>8</c:v>
                </c:pt>
                <c:pt idx="3">
                  <c:v>10</c:v>
                </c:pt>
                <c:pt idx="4">
                  <c:v>25</c:v>
                </c:pt>
                <c:pt idx="5">
                  <c:v>30</c:v>
                </c:pt>
                <c:pt idx="6">
                  <c:v>22</c:v>
                </c:pt>
                <c:pt idx="8">
                  <c:v>3</c:v>
                </c:pt>
                <c:pt idx="9">
                  <c:v>3</c:v>
                </c:pt>
                <c:pt idx="10">
                  <c:v>1</c:v>
                </c:pt>
                <c:pt idx="11">
                  <c:v>2</c:v>
                </c:pt>
              </c:numCache>
            </c:numRef>
          </c:val>
          <c:extLst>
            <c:ext xmlns:c16="http://schemas.microsoft.com/office/drawing/2014/chart" uri="{C3380CC4-5D6E-409C-BE32-E72D297353CC}">
              <c16:uniqueId val="{00000002-B676-4050-9C39-F44D48CABAE9}"/>
            </c:ext>
          </c:extLst>
        </c:ser>
        <c:ser>
          <c:idx val="2"/>
          <c:order val="2"/>
          <c:tx>
            <c:strRef>
              <c:f>Hoja1!$D$1</c:f>
              <c:strCache>
                <c:ptCount val="1"/>
                <c:pt idx="0">
                  <c:v>Serie 3</c:v>
                </c:pt>
              </c:strCache>
            </c:strRef>
          </c:tx>
          <c:invertIfNegative val="0"/>
          <c:cat>
            <c:strRef>
              <c:f>Hoja1!$A$2:$A$14</c:f>
              <c:strCache>
                <c:ptCount val="4"/>
                <c:pt idx="0">
                  <c:v>Categoría 1</c:v>
                </c:pt>
                <c:pt idx="1">
                  <c:v>Categoría 2</c:v>
                </c:pt>
                <c:pt idx="2">
                  <c:v>Categoría 3</c:v>
                </c:pt>
                <c:pt idx="3">
                  <c:v>Categoría 4</c:v>
                </c:pt>
              </c:strCache>
            </c:strRef>
          </c:cat>
          <c:val>
            <c:numRef>
              <c:f>Hoja1!$D$2:$D$14</c:f>
              <c:numCache>
                <c:formatCode>0%</c:formatCode>
                <c:ptCount val="13"/>
                <c:pt idx="0">
                  <c:v>0.25</c:v>
                </c:pt>
                <c:pt idx="1">
                  <c:v>0.19</c:v>
                </c:pt>
                <c:pt idx="2">
                  <c:v>0.08</c:v>
                </c:pt>
                <c:pt idx="3">
                  <c:v>0.1</c:v>
                </c:pt>
                <c:pt idx="4">
                  <c:v>0.25</c:v>
                </c:pt>
                <c:pt idx="5">
                  <c:v>0.3</c:v>
                </c:pt>
                <c:pt idx="6">
                  <c:v>0.22</c:v>
                </c:pt>
                <c:pt idx="7">
                  <c:v>0</c:v>
                </c:pt>
                <c:pt idx="8">
                  <c:v>0.03</c:v>
                </c:pt>
                <c:pt idx="9">
                  <c:v>0.03</c:v>
                </c:pt>
                <c:pt idx="10">
                  <c:v>0.01</c:v>
                </c:pt>
                <c:pt idx="11">
                  <c:v>0.02</c:v>
                </c:pt>
                <c:pt idx="12">
                  <c:v>0</c:v>
                </c:pt>
              </c:numCache>
            </c:numRef>
          </c:val>
          <c:extLst>
            <c:ext xmlns:c16="http://schemas.microsoft.com/office/drawing/2014/chart" uri="{C3380CC4-5D6E-409C-BE32-E72D297353CC}">
              <c16:uniqueId val="{00000004-B676-4050-9C39-F44D48CABAE9}"/>
            </c:ext>
          </c:extLst>
        </c:ser>
        <c:dLbls>
          <c:showLegendKey val="0"/>
          <c:showVal val="0"/>
          <c:showCatName val="0"/>
          <c:showSerName val="0"/>
          <c:showPercent val="0"/>
          <c:showBubbleSize val="0"/>
        </c:dLbls>
        <c:gapWidth val="45"/>
        <c:overlap val="100"/>
        <c:axId val="788759552"/>
        <c:axId val="791460032"/>
      </c:barChart>
      <c:catAx>
        <c:axId val="788759552"/>
        <c:scaling>
          <c:orientation val="maxMin"/>
        </c:scaling>
        <c:delete val="1"/>
        <c:axPos val="l"/>
        <c:numFmt formatCode="General" sourceLinked="0"/>
        <c:majorTickMark val="out"/>
        <c:minorTickMark val="none"/>
        <c:tickLblPos val="nextTo"/>
        <c:crossAx val="791460032"/>
        <c:crosses val="autoZero"/>
        <c:auto val="1"/>
        <c:lblAlgn val="ctr"/>
        <c:lblOffset val="100"/>
        <c:noMultiLvlLbl val="0"/>
      </c:catAx>
      <c:valAx>
        <c:axId val="791460032"/>
        <c:scaling>
          <c:orientation val="minMax"/>
          <c:max val="102"/>
          <c:min val="0"/>
        </c:scaling>
        <c:delete val="1"/>
        <c:axPos val="t"/>
        <c:numFmt formatCode="General" sourceLinked="1"/>
        <c:majorTickMark val="out"/>
        <c:minorTickMark val="none"/>
        <c:tickLblPos val="nextTo"/>
        <c:crossAx val="788759552"/>
        <c:crosses val="autoZero"/>
        <c:crossBetween val="between"/>
      </c:valAx>
    </c:plotArea>
    <c:plotVisOnly val="1"/>
    <c:dispBlanksAs val="gap"/>
    <c:showDLblsOverMax val="0"/>
  </c:chart>
  <c:txPr>
    <a:bodyPr/>
    <a:lstStyle/>
    <a:p>
      <a:pPr>
        <a:defRPr sz="1800"/>
      </a:pPr>
      <a:endParaRPr lang="es-CO"/>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61975732640804948"/>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Hoja1!$A$2:$A$14</c:f>
              <c:strCache>
                <c:ptCount val="4"/>
                <c:pt idx="0">
                  <c:v>Categoría 1</c:v>
                </c:pt>
                <c:pt idx="1">
                  <c:v>Categoría 2</c:v>
                </c:pt>
                <c:pt idx="2">
                  <c:v>Categoría 3</c:v>
                </c:pt>
                <c:pt idx="3">
                  <c:v>Categoría 4</c:v>
                </c:pt>
              </c:strCache>
            </c:strRef>
          </c:cat>
          <c:val>
            <c:numRef>
              <c:f>Hoja1!$B$2:$B$14</c:f>
              <c:numCache>
                <c:formatCode>General</c:formatCode>
                <c:ptCount val="13"/>
                <c:pt idx="0">
                  <c:v>100</c:v>
                </c:pt>
                <c:pt idx="1">
                  <c:v>100</c:v>
                </c:pt>
                <c:pt idx="2">
                  <c:v>100</c:v>
                </c:pt>
                <c:pt idx="3">
                  <c:v>100</c:v>
                </c:pt>
                <c:pt idx="4">
                  <c:v>100</c:v>
                </c:pt>
                <c:pt idx="5">
                  <c:v>100</c:v>
                </c:pt>
                <c:pt idx="6">
                  <c:v>100</c:v>
                </c:pt>
                <c:pt idx="7">
                  <c:v>100</c:v>
                </c:pt>
                <c:pt idx="8">
                  <c:v>100</c:v>
                </c:pt>
                <c:pt idx="9">
                  <c:v>100</c:v>
                </c:pt>
                <c:pt idx="10">
                  <c:v>100</c:v>
                </c:pt>
                <c:pt idx="11">
                  <c:v>100</c:v>
                </c:pt>
                <c:pt idx="12">
                  <c:v>100</c:v>
                </c:pt>
              </c:numCache>
            </c:numRef>
          </c:val>
          <c:extLst>
            <c:ext xmlns:c16="http://schemas.microsoft.com/office/drawing/2014/chart" uri="{C3380CC4-5D6E-409C-BE32-E72D297353CC}">
              <c16:uniqueId val="{00000000-EBBA-41DC-A753-F33CF97BD78D}"/>
            </c:ext>
          </c:extLst>
        </c:ser>
        <c:ser>
          <c:idx val="1"/>
          <c:order val="1"/>
          <c:tx>
            <c:strRef>
              <c:f>Hoja1!$C$1</c:f>
              <c:strCache>
                <c:ptCount val="1"/>
                <c:pt idx="0">
                  <c:v>Serie 2</c:v>
                </c:pt>
              </c:strCache>
            </c:strRef>
          </c:tx>
          <c:spPr>
            <a:solidFill>
              <a:srgbClr val="1877B8"/>
            </a:solidFill>
          </c:spPr>
          <c:invertIfNegative val="0"/>
          <c:dPt>
            <c:idx val="7"/>
            <c:invertIfNegative val="0"/>
            <c:bubble3D val="0"/>
            <c:extLst>
              <c:ext xmlns:c16="http://schemas.microsoft.com/office/drawing/2014/chart" uri="{C3380CC4-5D6E-409C-BE32-E72D297353CC}">
                <c16:uniqueId val="{00000001-EBBA-41DC-A753-F33CF97BD78D}"/>
              </c:ext>
            </c:extLst>
          </c:dPt>
          <c:dLbls>
            <c:dLbl>
              <c:idx val="7"/>
              <c:tx>
                <c:rich>
                  <a:bodyPr/>
                  <a:lstStyle/>
                  <a:p>
                    <a:pPr>
                      <a:defRPr sz="900" b="1">
                        <a:solidFill>
                          <a:srgbClr val="404040"/>
                        </a:solidFill>
                        <a:latin typeface="+mj-lt"/>
                      </a:defRPr>
                    </a:pPr>
                    <a:r>
                      <a:rPr lang="en-US" sz="900" dirty="0">
                        <a:solidFill>
                          <a:srgbClr val="404040"/>
                        </a:solidFill>
                        <a:latin typeface="+mj-lt"/>
                      </a:rPr>
                      <a:t>1%</a:t>
                    </a: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BBA-41DC-A753-F33CF97BD78D}"/>
                </c:ext>
              </c:extLst>
            </c:dLbl>
            <c:numFmt formatCode="General\%" sourceLinked="0"/>
            <c:spPr>
              <a:noFill/>
              <a:ln>
                <a:noFill/>
              </a:ln>
              <a:effectLst/>
            </c:spPr>
            <c:txPr>
              <a:bodyPr/>
              <a:lstStyle/>
              <a:p>
                <a:pPr>
                  <a:defRPr sz="900" b="1">
                    <a:solidFill>
                      <a:srgbClr val="404040"/>
                    </a:solidFill>
                    <a:latin typeface="+mj-lt"/>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Hoja1!$A$2:$A$14</c:f>
              <c:strCache>
                <c:ptCount val="4"/>
                <c:pt idx="0">
                  <c:v>Categoría 1</c:v>
                </c:pt>
                <c:pt idx="1">
                  <c:v>Categoría 2</c:v>
                </c:pt>
                <c:pt idx="2">
                  <c:v>Categoría 3</c:v>
                </c:pt>
                <c:pt idx="3">
                  <c:v>Categoría 4</c:v>
                </c:pt>
              </c:strCache>
            </c:strRef>
          </c:cat>
          <c:val>
            <c:numRef>
              <c:f>Hoja1!$C$2:$C$14</c:f>
              <c:numCache>
                <c:formatCode>General</c:formatCode>
                <c:ptCount val="13"/>
                <c:pt idx="0">
                  <c:v>31</c:v>
                </c:pt>
                <c:pt idx="1">
                  <c:v>40</c:v>
                </c:pt>
                <c:pt idx="2">
                  <c:v>20</c:v>
                </c:pt>
                <c:pt idx="3">
                  <c:v>6</c:v>
                </c:pt>
                <c:pt idx="4">
                  <c:v>9</c:v>
                </c:pt>
                <c:pt idx="5">
                  <c:v>9</c:v>
                </c:pt>
                <c:pt idx="6">
                  <c:v>3</c:v>
                </c:pt>
                <c:pt idx="8">
                  <c:v>5</c:v>
                </c:pt>
                <c:pt idx="9">
                  <c:v>1</c:v>
                </c:pt>
                <c:pt idx="10">
                  <c:v>3</c:v>
                </c:pt>
                <c:pt idx="11">
                  <c:v>1</c:v>
                </c:pt>
              </c:numCache>
            </c:numRef>
          </c:val>
          <c:extLst>
            <c:ext xmlns:c16="http://schemas.microsoft.com/office/drawing/2014/chart" uri="{C3380CC4-5D6E-409C-BE32-E72D297353CC}">
              <c16:uniqueId val="{00000002-EBBA-41DC-A753-F33CF97BD78D}"/>
            </c:ext>
          </c:extLst>
        </c:ser>
        <c:dLbls>
          <c:showLegendKey val="0"/>
          <c:showVal val="0"/>
          <c:showCatName val="0"/>
          <c:showSerName val="0"/>
          <c:showPercent val="0"/>
          <c:showBubbleSize val="0"/>
        </c:dLbls>
        <c:gapWidth val="45"/>
        <c:overlap val="100"/>
        <c:axId val="788759552"/>
        <c:axId val="791460032"/>
      </c:barChart>
      <c:catAx>
        <c:axId val="788759552"/>
        <c:scaling>
          <c:orientation val="maxMin"/>
        </c:scaling>
        <c:delete val="1"/>
        <c:axPos val="l"/>
        <c:numFmt formatCode="General" sourceLinked="0"/>
        <c:majorTickMark val="out"/>
        <c:minorTickMark val="none"/>
        <c:tickLblPos val="nextTo"/>
        <c:crossAx val="791460032"/>
        <c:crosses val="autoZero"/>
        <c:auto val="1"/>
        <c:lblAlgn val="ctr"/>
        <c:lblOffset val="100"/>
        <c:noMultiLvlLbl val="0"/>
      </c:catAx>
      <c:valAx>
        <c:axId val="791460032"/>
        <c:scaling>
          <c:orientation val="minMax"/>
          <c:max val="102"/>
          <c:min val="0"/>
        </c:scaling>
        <c:delete val="1"/>
        <c:axPos val="t"/>
        <c:numFmt formatCode="General" sourceLinked="1"/>
        <c:majorTickMark val="out"/>
        <c:minorTickMark val="none"/>
        <c:tickLblPos val="nextTo"/>
        <c:crossAx val="788759552"/>
        <c:crosses val="autoZero"/>
        <c:crossBetween val="between"/>
      </c:valAx>
    </c:plotArea>
    <c:plotVisOnly val="1"/>
    <c:dispBlanksAs val="gap"/>
    <c:showDLblsOverMax val="0"/>
  </c:chart>
  <c:txPr>
    <a:bodyPr/>
    <a:lstStyle/>
    <a:p>
      <a:pPr>
        <a:defRPr sz="1800"/>
      </a:pPr>
      <a:endParaRPr lang="es-CO"/>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61975732640804948"/>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Hoja1!$A$2:$A$14</c:f>
              <c:strCache>
                <c:ptCount val="4"/>
                <c:pt idx="0">
                  <c:v>Categoría 1</c:v>
                </c:pt>
                <c:pt idx="1">
                  <c:v>Categoría 2</c:v>
                </c:pt>
                <c:pt idx="2">
                  <c:v>Categoría 3</c:v>
                </c:pt>
                <c:pt idx="3">
                  <c:v>Categoría 4</c:v>
                </c:pt>
              </c:strCache>
            </c:strRef>
          </c:cat>
          <c:val>
            <c:numRef>
              <c:f>Hoja1!$B$2:$B$14</c:f>
              <c:numCache>
                <c:formatCode>General</c:formatCode>
                <c:ptCount val="13"/>
                <c:pt idx="0">
                  <c:v>100</c:v>
                </c:pt>
                <c:pt idx="1">
                  <c:v>100</c:v>
                </c:pt>
                <c:pt idx="2">
                  <c:v>100</c:v>
                </c:pt>
                <c:pt idx="3">
                  <c:v>100</c:v>
                </c:pt>
                <c:pt idx="4">
                  <c:v>100</c:v>
                </c:pt>
                <c:pt idx="5">
                  <c:v>100</c:v>
                </c:pt>
                <c:pt idx="6">
                  <c:v>100</c:v>
                </c:pt>
                <c:pt idx="7">
                  <c:v>100</c:v>
                </c:pt>
                <c:pt idx="8">
                  <c:v>100</c:v>
                </c:pt>
                <c:pt idx="9">
                  <c:v>100</c:v>
                </c:pt>
                <c:pt idx="10">
                  <c:v>100</c:v>
                </c:pt>
                <c:pt idx="11">
                  <c:v>100</c:v>
                </c:pt>
                <c:pt idx="12">
                  <c:v>100</c:v>
                </c:pt>
              </c:numCache>
            </c:numRef>
          </c:val>
          <c:extLst>
            <c:ext xmlns:c16="http://schemas.microsoft.com/office/drawing/2014/chart" uri="{C3380CC4-5D6E-409C-BE32-E72D297353CC}">
              <c16:uniqueId val="{00000000-0039-4671-8E63-E6D827FF121A}"/>
            </c:ext>
          </c:extLst>
        </c:ser>
        <c:ser>
          <c:idx val="1"/>
          <c:order val="1"/>
          <c:tx>
            <c:strRef>
              <c:f>Hoja1!$C$1</c:f>
              <c:strCache>
                <c:ptCount val="1"/>
                <c:pt idx="0">
                  <c:v>Serie 2</c:v>
                </c:pt>
              </c:strCache>
            </c:strRef>
          </c:tx>
          <c:spPr>
            <a:solidFill>
              <a:srgbClr val="1877B8"/>
            </a:solidFill>
          </c:spPr>
          <c:invertIfNegative val="0"/>
          <c:dPt>
            <c:idx val="7"/>
            <c:invertIfNegative val="0"/>
            <c:bubble3D val="0"/>
            <c:extLst>
              <c:ext xmlns:c16="http://schemas.microsoft.com/office/drawing/2014/chart" uri="{C3380CC4-5D6E-409C-BE32-E72D297353CC}">
                <c16:uniqueId val="{00000001-0039-4671-8E63-E6D827FF121A}"/>
              </c:ext>
            </c:extLst>
          </c:dPt>
          <c:dLbls>
            <c:dLbl>
              <c:idx val="7"/>
              <c:tx>
                <c:rich>
                  <a:bodyPr/>
                  <a:lstStyle/>
                  <a:p>
                    <a:pPr>
                      <a:defRPr sz="900" b="1">
                        <a:solidFill>
                          <a:srgbClr val="404040"/>
                        </a:solidFill>
                        <a:latin typeface="+mj-lt"/>
                      </a:defRPr>
                    </a:pPr>
                    <a:r>
                      <a:rPr lang="en-US" sz="900" dirty="0">
                        <a:solidFill>
                          <a:srgbClr val="404040"/>
                        </a:solidFill>
                        <a:latin typeface="+mj-lt"/>
                      </a:rPr>
                      <a:t>1%</a:t>
                    </a: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039-4671-8E63-E6D827FF121A}"/>
                </c:ext>
              </c:extLst>
            </c:dLbl>
            <c:numFmt formatCode="General\%" sourceLinked="0"/>
            <c:spPr>
              <a:noFill/>
              <a:ln>
                <a:noFill/>
              </a:ln>
              <a:effectLst/>
            </c:spPr>
            <c:txPr>
              <a:bodyPr/>
              <a:lstStyle/>
              <a:p>
                <a:pPr>
                  <a:defRPr sz="900" b="1">
                    <a:solidFill>
                      <a:srgbClr val="404040"/>
                    </a:solidFill>
                    <a:latin typeface="+mj-lt"/>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Hoja1!$A$2:$A$14</c:f>
              <c:strCache>
                <c:ptCount val="4"/>
                <c:pt idx="0">
                  <c:v>Categoría 1</c:v>
                </c:pt>
                <c:pt idx="1">
                  <c:v>Categoría 2</c:v>
                </c:pt>
                <c:pt idx="2">
                  <c:v>Categoría 3</c:v>
                </c:pt>
                <c:pt idx="3">
                  <c:v>Categoría 4</c:v>
                </c:pt>
              </c:strCache>
            </c:strRef>
          </c:cat>
          <c:val>
            <c:numRef>
              <c:f>Hoja1!$C$2:$C$14</c:f>
              <c:numCache>
                <c:formatCode>General</c:formatCode>
                <c:ptCount val="13"/>
                <c:pt idx="0">
                  <c:v>27</c:v>
                </c:pt>
                <c:pt idx="1">
                  <c:v>21</c:v>
                </c:pt>
                <c:pt idx="2">
                  <c:v>25</c:v>
                </c:pt>
                <c:pt idx="3">
                  <c:v>12</c:v>
                </c:pt>
                <c:pt idx="4">
                  <c:v>12</c:v>
                </c:pt>
                <c:pt idx="5">
                  <c:v>15</c:v>
                </c:pt>
                <c:pt idx="7">
                  <c:v>27</c:v>
                </c:pt>
                <c:pt idx="8">
                  <c:v>1</c:v>
                </c:pt>
                <c:pt idx="10">
                  <c:v>1</c:v>
                </c:pt>
                <c:pt idx="11">
                  <c:v>2</c:v>
                </c:pt>
                <c:pt idx="12">
                  <c:v>1</c:v>
                </c:pt>
              </c:numCache>
            </c:numRef>
          </c:val>
          <c:extLst>
            <c:ext xmlns:c16="http://schemas.microsoft.com/office/drawing/2014/chart" uri="{C3380CC4-5D6E-409C-BE32-E72D297353CC}">
              <c16:uniqueId val="{00000002-0039-4671-8E63-E6D827FF121A}"/>
            </c:ext>
          </c:extLst>
        </c:ser>
        <c:ser>
          <c:idx val="2"/>
          <c:order val="2"/>
          <c:tx>
            <c:strRef>
              <c:f>Hoja1!$D$1</c:f>
              <c:strCache>
                <c:ptCount val="1"/>
                <c:pt idx="0">
                  <c:v>Serie 3</c:v>
                </c:pt>
              </c:strCache>
            </c:strRef>
          </c:tx>
          <c:invertIfNegative val="0"/>
          <c:cat>
            <c:strRef>
              <c:f>Hoja1!$A$2:$A$14</c:f>
              <c:strCache>
                <c:ptCount val="4"/>
                <c:pt idx="0">
                  <c:v>Categoría 1</c:v>
                </c:pt>
                <c:pt idx="1">
                  <c:v>Categoría 2</c:v>
                </c:pt>
                <c:pt idx="2">
                  <c:v>Categoría 3</c:v>
                </c:pt>
                <c:pt idx="3">
                  <c:v>Categoría 4</c:v>
                </c:pt>
              </c:strCache>
            </c:strRef>
          </c:cat>
          <c:val>
            <c:numRef>
              <c:f>Hoja1!$D$2:$D$14</c:f>
              <c:numCache>
                <c:formatCode>0%</c:formatCode>
                <c:ptCount val="13"/>
                <c:pt idx="0">
                  <c:v>0.27</c:v>
                </c:pt>
                <c:pt idx="1">
                  <c:v>0.21</c:v>
                </c:pt>
                <c:pt idx="2">
                  <c:v>0.25</c:v>
                </c:pt>
                <c:pt idx="3">
                  <c:v>0.12</c:v>
                </c:pt>
                <c:pt idx="4">
                  <c:v>0.12</c:v>
                </c:pt>
                <c:pt idx="5">
                  <c:v>0.15</c:v>
                </c:pt>
                <c:pt idx="7">
                  <c:v>0.27</c:v>
                </c:pt>
                <c:pt idx="8">
                  <c:v>0.01</c:v>
                </c:pt>
                <c:pt idx="10">
                  <c:v>0.01</c:v>
                </c:pt>
                <c:pt idx="11">
                  <c:v>0.02</c:v>
                </c:pt>
                <c:pt idx="12">
                  <c:v>0.01</c:v>
                </c:pt>
              </c:numCache>
            </c:numRef>
          </c:val>
          <c:extLst>
            <c:ext xmlns:c16="http://schemas.microsoft.com/office/drawing/2014/chart" uri="{C3380CC4-5D6E-409C-BE32-E72D297353CC}">
              <c16:uniqueId val="{00000004-0039-4671-8E63-E6D827FF121A}"/>
            </c:ext>
          </c:extLst>
        </c:ser>
        <c:dLbls>
          <c:showLegendKey val="0"/>
          <c:showVal val="0"/>
          <c:showCatName val="0"/>
          <c:showSerName val="0"/>
          <c:showPercent val="0"/>
          <c:showBubbleSize val="0"/>
        </c:dLbls>
        <c:gapWidth val="45"/>
        <c:overlap val="100"/>
        <c:axId val="788759552"/>
        <c:axId val="791460032"/>
      </c:barChart>
      <c:catAx>
        <c:axId val="788759552"/>
        <c:scaling>
          <c:orientation val="maxMin"/>
        </c:scaling>
        <c:delete val="1"/>
        <c:axPos val="l"/>
        <c:numFmt formatCode="General" sourceLinked="0"/>
        <c:majorTickMark val="out"/>
        <c:minorTickMark val="none"/>
        <c:tickLblPos val="nextTo"/>
        <c:crossAx val="791460032"/>
        <c:crosses val="autoZero"/>
        <c:auto val="1"/>
        <c:lblAlgn val="ctr"/>
        <c:lblOffset val="100"/>
        <c:noMultiLvlLbl val="0"/>
      </c:catAx>
      <c:valAx>
        <c:axId val="791460032"/>
        <c:scaling>
          <c:orientation val="minMax"/>
          <c:max val="102"/>
          <c:min val="0"/>
        </c:scaling>
        <c:delete val="1"/>
        <c:axPos val="t"/>
        <c:numFmt formatCode="General" sourceLinked="1"/>
        <c:majorTickMark val="out"/>
        <c:minorTickMark val="none"/>
        <c:tickLblPos val="nextTo"/>
        <c:crossAx val="788759552"/>
        <c:crosses val="autoZero"/>
        <c:crossBetween val="between"/>
      </c:valAx>
    </c:plotArea>
    <c:plotVisOnly val="1"/>
    <c:dispBlanksAs val="gap"/>
    <c:showDLblsOverMax val="0"/>
  </c:chart>
  <c:txPr>
    <a:bodyPr/>
    <a:lstStyle/>
    <a:p>
      <a:pPr>
        <a:defRPr sz="1800"/>
      </a:pPr>
      <a:endParaRPr lang="es-CO"/>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711191335740074E-2"/>
          <c:y val="6.8709761507778411E-2"/>
          <c:w val="0.68231046931407946"/>
          <c:h val="0.86258047698444318"/>
        </c:manualLayout>
      </c:layout>
      <c:barChart>
        <c:barDir val="col"/>
        <c:grouping val="stacked"/>
        <c:varyColors val="0"/>
        <c:ser>
          <c:idx val="0"/>
          <c:order val="0"/>
          <c:tx>
            <c:strRef>
              <c:f>Hoja1!$B$1</c:f>
              <c:strCache>
                <c:ptCount val="1"/>
                <c:pt idx="0">
                  <c:v>T3B</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Pt>
            <c:idx val="0"/>
            <c:invertIfNegative val="0"/>
            <c:bubble3D val="0"/>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extLst>
              <c:ext xmlns:c16="http://schemas.microsoft.com/office/drawing/2014/chart" uri="{C3380CC4-5D6E-409C-BE32-E72D297353CC}">
                <c16:uniqueId val="{00000001-5132-4E95-B3A5-9C8E7DD91D01}"/>
              </c:ext>
            </c:extLst>
          </c:dPt>
          <c:dLbls>
            <c:numFmt formatCode="General\%" sourceLinked="0"/>
            <c:spPr>
              <a:noFill/>
              <a:ln>
                <a:noFill/>
              </a:ln>
              <a:effectLst/>
            </c:spPr>
            <c:txPr>
              <a:bodyPr/>
              <a:lstStyle/>
              <a:p>
                <a:pPr>
                  <a:defRPr sz="1600" b="1">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1"/>
                <c:pt idx="0">
                  <c:v>Categoría 1</c:v>
                </c:pt>
              </c:strCache>
            </c:strRef>
          </c:cat>
          <c:val>
            <c:numRef>
              <c:f>Hoja1!$B$2:$B$3</c:f>
              <c:numCache>
                <c:formatCode>General</c:formatCode>
                <c:ptCount val="2"/>
                <c:pt idx="1">
                  <c:v>66</c:v>
                </c:pt>
              </c:numCache>
            </c:numRef>
          </c:val>
          <c:extLst>
            <c:ext xmlns:c16="http://schemas.microsoft.com/office/drawing/2014/chart" uri="{C3380CC4-5D6E-409C-BE32-E72D297353CC}">
              <c16:uniqueId val="{00000002-5132-4E95-B3A5-9C8E7DD91D01}"/>
            </c:ext>
          </c:extLst>
        </c:ser>
        <c:ser>
          <c:idx val="1"/>
          <c:order val="1"/>
          <c:tx>
            <c:strRef>
              <c:f>Hoja1!$C$1</c:f>
              <c:strCache>
                <c:ptCount val="1"/>
                <c:pt idx="0">
                  <c:v>T2B</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dPt>
            <c:idx val="0"/>
            <c:invertIfNegative val="0"/>
            <c:bubble3D val="0"/>
            <c:extLst>
              <c:ext xmlns:c16="http://schemas.microsoft.com/office/drawing/2014/chart" uri="{C3380CC4-5D6E-409C-BE32-E72D297353CC}">
                <c16:uniqueId val="{00000003-5132-4E95-B3A5-9C8E7DD91D01}"/>
              </c:ext>
            </c:extLst>
          </c:dPt>
          <c:dPt>
            <c:idx val="1"/>
            <c:invertIfNegative val="0"/>
            <c:bubble3D val="0"/>
            <c:extLst>
              <c:ext xmlns:c16="http://schemas.microsoft.com/office/drawing/2014/chart" uri="{C3380CC4-5D6E-409C-BE32-E72D297353CC}">
                <c16:uniqueId val="{00000004-5132-4E95-B3A5-9C8E7DD91D01}"/>
              </c:ext>
            </c:extLst>
          </c:dPt>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132-4E95-B3A5-9C8E7DD91D01}"/>
                </c:ext>
              </c:extLst>
            </c:dLbl>
            <c:numFmt formatCode="General\%" sourceLinked="0"/>
            <c:spPr>
              <a:noFill/>
              <a:ln>
                <a:noFill/>
              </a:ln>
              <a:effectLst/>
            </c:spPr>
            <c:txPr>
              <a:bodyPr/>
              <a:lstStyle/>
              <a:p>
                <a:pPr>
                  <a:defRPr sz="1600" b="1">
                    <a:latin typeface="Calibri" panose="020F0502020204030204" pitchFamily="34" charset="0"/>
                    <a:cs typeface="Calibri" panose="020F0502020204030204" pitchFamily="34" charset="0"/>
                  </a:defRPr>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Hoja1!$A$2:$A$3</c:f>
              <c:strCache>
                <c:ptCount val="1"/>
                <c:pt idx="0">
                  <c:v>Categoría 1</c:v>
                </c:pt>
              </c:strCache>
            </c:strRef>
          </c:cat>
          <c:val>
            <c:numRef>
              <c:f>Hoja1!$C$2:$C$3</c:f>
              <c:numCache>
                <c:formatCode>General</c:formatCode>
                <c:ptCount val="2"/>
                <c:pt idx="1">
                  <c:v>27</c:v>
                </c:pt>
              </c:numCache>
            </c:numRef>
          </c:val>
          <c:extLst>
            <c:ext xmlns:c16="http://schemas.microsoft.com/office/drawing/2014/chart" uri="{C3380CC4-5D6E-409C-BE32-E72D297353CC}">
              <c16:uniqueId val="{00000005-5132-4E95-B3A5-9C8E7DD91D01}"/>
            </c:ext>
          </c:extLst>
        </c:ser>
        <c:ser>
          <c:idx val="2"/>
          <c:order val="2"/>
          <c:tx>
            <c:strRef>
              <c:f>Hoja1!$D$1</c:f>
              <c:strCache>
                <c:ptCount val="1"/>
                <c:pt idx="0">
                  <c:v>Columna1</c:v>
                </c:pt>
              </c:strCache>
            </c:strRef>
          </c:tx>
          <c: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c:spPr>
          <c:invertIfNegative val="0"/>
          <c:cat>
            <c:strRef>
              <c:f>Hoja1!$A$2:$A$3</c:f>
              <c:strCache>
                <c:ptCount val="1"/>
                <c:pt idx="0">
                  <c:v>Categoría 1</c:v>
                </c:pt>
              </c:strCache>
            </c:strRef>
          </c:cat>
          <c:val>
            <c:numRef>
              <c:f>Hoja1!$D$2:$D$3</c:f>
              <c:numCache>
                <c:formatCode>General</c:formatCode>
                <c:ptCount val="2"/>
                <c:pt idx="1">
                  <c:v>7.0000000000000009</c:v>
                </c:pt>
              </c:numCache>
            </c:numRef>
          </c:val>
          <c:extLst>
            <c:ext xmlns:c16="http://schemas.microsoft.com/office/drawing/2014/chart" uri="{C3380CC4-5D6E-409C-BE32-E72D297353CC}">
              <c16:uniqueId val="{00000006-5132-4E95-B3A5-9C8E7DD91D01}"/>
            </c:ext>
          </c:extLst>
        </c:ser>
        <c:dLbls>
          <c:showLegendKey val="0"/>
          <c:showVal val="0"/>
          <c:showCatName val="0"/>
          <c:showSerName val="0"/>
          <c:showPercent val="0"/>
          <c:showBubbleSize val="0"/>
        </c:dLbls>
        <c:gapWidth val="128"/>
        <c:overlap val="100"/>
        <c:axId val="639748096"/>
        <c:axId val="622601920"/>
      </c:barChart>
      <c:catAx>
        <c:axId val="639748096"/>
        <c:scaling>
          <c:orientation val="minMax"/>
        </c:scaling>
        <c:delete val="1"/>
        <c:axPos val="b"/>
        <c:numFmt formatCode="General" sourceLinked="0"/>
        <c:majorTickMark val="out"/>
        <c:minorTickMark val="none"/>
        <c:tickLblPos val="nextTo"/>
        <c:crossAx val="622601920"/>
        <c:crosses val="autoZero"/>
        <c:auto val="1"/>
        <c:lblAlgn val="ctr"/>
        <c:lblOffset val="100"/>
        <c:noMultiLvlLbl val="0"/>
      </c:catAx>
      <c:valAx>
        <c:axId val="622601920"/>
        <c:scaling>
          <c:orientation val="minMax"/>
          <c:max val="103"/>
          <c:min val="0"/>
        </c:scaling>
        <c:delete val="1"/>
        <c:axPos val="l"/>
        <c:numFmt formatCode="General" sourceLinked="1"/>
        <c:majorTickMark val="out"/>
        <c:minorTickMark val="none"/>
        <c:tickLblPos val="nextTo"/>
        <c:crossAx val="639748096"/>
        <c:crosses val="autoZero"/>
        <c:crossBetween val="between"/>
      </c:valAx>
    </c:plotArea>
    <c:plotVisOnly val="1"/>
    <c:dispBlanksAs val="gap"/>
    <c:showDLblsOverMax val="0"/>
  </c:chart>
  <c:txPr>
    <a:bodyPr/>
    <a:lstStyle/>
    <a:p>
      <a:pPr>
        <a:defRPr sz="1800"/>
      </a:pPr>
      <a:endParaRPr lang="es-CO"/>
    </a:p>
  </c:txPr>
  <c:externalData r:id="rId5">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61975732640804948"/>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Hoja1!$A$2:$A$14</c:f>
              <c:strCache>
                <c:ptCount val="4"/>
                <c:pt idx="0">
                  <c:v>Categoría 1</c:v>
                </c:pt>
                <c:pt idx="1">
                  <c:v>Categoría 2</c:v>
                </c:pt>
                <c:pt idx="2">
                  <c:v>Categoría 3</c:v>
                </c:pt>
                <c:pt idx="3">
                  <c:v>Categoría 4</c:v>
                </c:pt>
              </c:strCache>
            </c:strRef>
          </c:cat>
          <c:val>
            <c:numRef>
              <c:f>Hoja1!$B$2:$B$14</c:f>
              <c:numCache>
                <c:formatCode>General</c:formatCode>
                <c:ptCount val="13"/>
                <c:pt idx="0">
                  <c:v>100</c:v>
                </c:pt>
                <c:pt idx="1">
                  <c:v>100</c:v>
                </c:pt>
                <c:pt idx="2">
                  <c:v>100</c:v>
                </c:pt>
                <c:pt idx="3">
                  <c:v>100</c:v>
                </c:pt>
                <c:pt idx="4">
                  <c:v>100</c:v>
                </c:pt>
                <c:pt idx="5">
                  <c:v>100</c:v>
                </c:pt>
                <c:pt idx="6">
                  <c:v>100</c:v>
                </c:pt>
                <c:pt idx="7">
                  <c:v>100</c:v>
                </c:pt>
                <c:pt idx="8">
                  <c:v>100</c:v>
                </c:pt>
                <c:pt idx="9">
                  <c:v>100</c:v>
                </c:pt>
                <c:pt idx="10">
                  <c:v>100</c:v>
                </c:pt>
                <c:pt idx="11">
                  <c:v>100</c:v>
                </c:pt>
                <c:pt idx="12">
                  <c:v>100</c:v>
                </c:pt>
              </c:numCache>
            </c:numRef>
          </c:val>
          <c:extLst>
            <c:ext xmlns:c16="http://schemas.microsoft.com/office/drawing/2014/chart" uri="{C3380CC4-5D6E-409C-BE32-E72D297353CC}">
              <c16:uniqueId val="{00000000-B46C-429C-A906-B6D614225A70}"/>
            </c:ext>
          </c:extLst>
        </c:ser>
        <c:ser>
          <c:idx val="1"/>
          <c:order val="1"/>
          <c:tx>
            <c:strRef>
              <c:f>Hoja1!$C$1</c:f>
              <c:strCache>
                <c:ptCount val="1"/>
                <c:pt idx="0">
                  <c:v>Serie 2</c:v>
                </c:pt>
              </c:strCache>
            </c:strRef>
          </c:tx>
          <c:spPr>
            <a:solidFill>
              <a:srgbClr val="1877B8"/>
            </a:solidFill>
          </c:spPr>
          <c:invertIfNegative val="0"/>
          <c:dPt>
            <c:idx val="7"/>
            <c:invertIfNegative val="0"/>
            <c:bubble3D val="0"/>
            <c:extLst>
              <c:ext xmlns:c16="http://schemas.microsoft.com/office/drawing/2014/chart" uri="{C3380CC4-5D6E-409C-BE32-E72D297353CC}">
                <c16:uniqueId val="{00000001-B46C-429C-A906-B6D614225A70}"/>
              </c:ext>
            </c:extLst>
          </c:dPt>
          <c:dLbls>
            <c:dLbl>
              <c:idx val="7"/>
              <c:tx>
                <c:rich>
                  <a:bodyPr/>
                  <a:lstStyle/>
                  <a:p>
                    <a:pPr>
                      <a:defRPr sz="900" b="1">
                        <a:solidFill>
                          <a:srgbClr val="404040"/>
                        </a:solidFill>
                        <a:latin typeface="+mj-lt"/>
                      </a:defRPr>
                    </a:pPr>
                    <a:r>
                      <a:rPr lang="en-US" sz="900" dirty="0">
                        <a:solidFill>
                          <a:srgbClr val="404040"/>
                        </a:solidFill>
                        <a:latin typeface="+mj-lt"/>
                      </a:rPr>
                      <a:t>1%</a:t>
                    </a: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46C-429C-A906-B6D614225A70}"/>
                </c:ext>
              </c:extLst>
            </c:dLbl>
            <c:numFmt formatCode="General\%" sourceLinked="0"/>
            <c:spPr>
              <a:noFill/>
              <a:ln>
                <a:noFill/>
              </a:ln>
              <a:effectLst/>
            </c:spPr>
            <c:txPr>
              <a:bodyPr/>
              <a:lstStyle/>
              <a:p>
                <a:pPr>
                  <a:defRPr sz="900" b="1">
                    <a:solidFill>
                      <a:srgbClr val="404040"/>
                    </a:solidFill>
                    <a:latin typeface="+mj-lt"/>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Hoja1!$A$2:$A$14</c:f>
              <c:strCache>
                <c:ptCount val="4"/>
                <c:pt idx="0">
                  <c:v>Categoría 1</c:v>
                </c:pt>
                <c:pt idx="1">
                  <c:v>Categoría 2</c:v>
                </c:pt>
                <c:pt idx="2">
                  <c:v>Categoría 3</c:v>
                </c:pt>
                <c:pt idx="3">
                  <c:v>Categoría 4</c:v>
                </c:pt>
              </c:strCache>
            </c:strRef>
          </c:cat>
          <c:val>
            <c:numRef>
              <c:f>Hoja1!$C$2:$C$14</c:f>
              <c:numCache>
                <c:formatCode>General</c:formatCode>
                <c:ptCount val="13"/>
                <c:pt idx="0">
                  <c:v>18</c:v>
                </c:pt>
                <c:pt idx="1">
                  <c:v>26</c:v>
                </c:pt>
                <c:pt idx="2">
                  <c:v>19</c:v>
                </c:pt>
                <c:pt idx="3">
                  <c:v>15</c:v>
                </c:pt>
                <c:pt idx="4">
                  <c:v>7</c:v>
                </c:pt>
                <c:pt idx="5">
                  <c:v>21</c:v>
                </c:pt>
                <c:pt idx="6">
                  <c:v>6</c:v>
                </c:pt>
                <c:pt idx="8">
                  <c:v>6</c:v>
                </c:pt>
                <c:pt idx="9">
                  <c:v>4</c:v>
                </c:pt>
                <c:pt idx="10">
                  <c:v>5</c:v>
                </c:pt>
                <c:pt idx="11">
                  <c:v>1</c:v>
                </c:pt>
                <c:pt idx="12">
                  <c:v>1</c:v>
                </c:pt>
              </c:numCache>
            </c:numRef>
          </c:val>
          <c:extLst>
            <c:ext xmlns:c16="http://schemas.microsoft.com/office/drawing/2014/chart" uri="{C3380CC4-5D6E-409C-BE32-E72D297353CC}">
              <c16:uniqueId val="{00000002-B46C-429C-A906-B6D614225A70}"/>
            </c:ext>
          </c:extLst>
        </c:ser>
        <c:ser>
          <c:idx val="2"/>
          <c:order val="2"/>
          <c:tx>
            <c:strRef>
              <c:f>Hoja1!$D$1</c:f>
              <c:strCache>
                <c:ptCount val="1"/>
                <c:pt idx="0">
                  <c:v>Serie 3</c:v>
                </c:pt>
              </c:strCache>
            </c:strRef>
          </c:tx>
          <c:invertIfNegative val="0"/>
          <c:cat>
            <c:strRef>
              <c:f>Hoja1!$A$2:$A$14</c:f>
              <c:strCache>
                <c:ptCount val="4"/>
                <c:pt idx="0">
                  <c:v>Categoría 1</c:v>
                </c:pt>
                <c:pt idx="1">
                  <c:v>Categoría 2</c:v>
                </c:pt>
                <c:pt idx="2">
                  <c:v>Categoría 3</c:v>
                </c:pt>
                <c:pt idx="3">
                  <c:v>Categoría 4</c:v>
                </c:pt>
              </c:strCache>
            </c:strRef>
          </c:cat>
          <c:val>
            <c:numRef>
              <c:f>Hoja1!$D$2:$D$14</c:f>
              <c:numCache>
                <c:formatCode>0%</c:formatCode>
                <c:ptCount val="13"/>
                <c:pt idx="0">
                  <c:v>0.18</c:v>
                </c:pt>
                <c:pt idx="1">
                  <c:v>0.26</c:v>
                </c:pt>
                <c:pt idx="2">
                  <c:v>0.19</c:v>
                </c:pt>
                <c:pt idx="3">
                  <c:v>0.15</c:v>
                </c:pt>
                <c:pt idx="4">
                  <c:v>7.0000000000000007E-2</c:v>
                </c:pt>
                <c:pt idx="5">
                  <c:v>0.21</c:v>
                </c:pt>
                <c:pt idx="6">
                  <c:v>0.06</c:v>
                </c:pt>
                <c:pt idx="7">
                  <c:v>0</c:v>
                </c:pt>
                <c:pt idx="8">
                  <c:v>0.06</c:v>
                </c:pt>
                <c:pt idx="9">
                  <c:v>0.04</c:v>
                </c:pt>
                <c:pt idx="10">
                  <c:v>0.05</c:v>
                </c:pt>
                <c:pt idx="11">
                  <c:v>0.01</c:v>
                </c:pt>
                <c:pt idx="12">
                  <c:v>0.01</c:v>
                </c:pt>
              </c:numCache>
            </c:numRef>
          </c:val>
          <c:extLst>
            <c:ext xmlns:c16="http://schemas.microsoft.com/office/drawing/2014/chart" uri="{C3380CC4-5D6E-409C-BE32-E72D297353CC}">
              <c16:uniqueId val="{00000003-B46C-429C-A906-B6D614225A70}"/>
            </c:ext>
          </c:extLst>
        </c:ser>
        <c:dLbls>
          <c:showLegendKey val="0"/>
          <c:showVal val="0"/>
          <c:showCatName val="0"/>
          <c:showSerName val="0"/>
          <c:showPercent val="0"/>
          <c:showBubbleSize val="0"/>
        </c:dLbls>
        <c:gapWidth val="45"/>
        <c:overlap val="100"/>
        <c:axId val="788759552"/>
        <c:axId val="791460032"/>
      </c:barChart>
      <c:catAx>
        <c:axId val="788759552"/>
        <c:scaling>
          <c:orientation val="maxMin"/>
        </c:scaling>
        <c:delete val="1"/>
        <c:axPos val="l"/>
        <c:numFmt formatCode="General" sourceLinked="0"/>
        <c:majorTickMark val="out"/>
        <c:minorTickMark val="none"/>
        <c:tickLblPos val="nextTo"/>
        <c:crossAx val="791460032"/>
        <c:crosses val="autoZero"/>
        <c:auto val="1"/>
        <c:lblAlgn val="ctr"/>
        <c:lblOffset val="100"/>
        <c:noMultiLvlLbl val="0"/>
      </c:catAx>
      <c:valAx>
        <c:axId val="791460032"/>
        <c:scaling>
          <c:orientation val="minMax"/>
          <c:max val="102"/>
          <c:min val="0"/>
        </c:scaling>
        <c:delete val="1"/>
        <c:axPos val="t"/>
        <c:numFmt formatCode="General" sourceLinked="1"/>
        <c:majorTickMark val="out"/>
        <c:minorTickMark val="none"/>
        <c:tickLblPos val="nextTo"/>
        <c:crossAx val="788759552"/>
        <c:crosses val="autoZero"/>
        <c:crossBetween val="between"/>
      </c:valAx>
    </c:plotArea>
    <c:plotVisOnly val="1"/>
    <c:dispBlanksAs val="gap"/>
    <c:showDLblsOverMax val="0"/>
  </c:chart>
  <c:txPr>
    <a:bodyPr/>
    <a:lstStyle/>
    <a:p>
      <a:pPr>
        <a:defRPr sz="1800"/>
      </a:pPr>
      <a:endParaRPr lang="es-CO"/>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61975732640804948"/>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Hoja1!$A$2:$A$14</c:f>
              <c:strCache>
                <c:ptCount val="4"/>
                <c:pt idx="0">
                  <c:v>Categoría 1</c:v>
                </c:pt>
                <c:pt idx="1">
                  <c:v>Categoría 2</c:v>
                </c:pt>
                <c:pt idx="2">
                  <c:v>Categoría 3</c:v>
                </c:pt>
                <c:pt idx="3">
                  <c:v>Categoría 4</c:v>
                </c:pt>
              </c:strCache>
            </c:strRef>
          </c:cat>
          <c:val>
            <c:numRef>
              <c:f>Hoja1!$B$2:$B$14</c:f>
              <c:numCache>
                <c:formatCode>General</c:formatCode>
                <c:ptCount val="13"/>
                <c:pt idx="0">
                  <c:v>100</c:v>
                </c:pt>
                <c:pt idx="1">
                  <c:v>100</c:v>
                </c:pt>
                <c:pt idx="2">
                  <c:v>100</c:v>
                </c:pt>
                <c:pt idx="3">
                  <c:v>100</c:v>
                </c:pt>
                <c:pt idx="4">
                  <c:v>100</c:v>
                </c:pt>
                <c:pt idx="5">
                  <c:v>100</c:v>
                </c:pt>
                <c:pt idx="6">
                  <c:v>100</c:v>
                </c:pt>
                <c:pt idx="7">
                  <c:v>100</c:v>
                </c:pt>
                <c:pt idx="8">
                  <c:v>100</c:v>
                </c:pt>
                <c:pt idx="9">
                  <c:v>100</c:v>
                </c:pt>
                <c:pt idx="10">
                  <c:v>100</c:v>
                </c:pt>
                <c:pt idx="11">
                  <c:v>100</c:v>
                </c:pt>
                <c:pt idx="12">
                  <c:v>100</c:v>
                </c:pt>
              </c:numCache>
            </c:numRef>
          </c:val>
          <c:extLst>
            <c:ext xmlns:c16="http://schemas.microsoft.com/office/drawing/2014/chart" uri="{C3380CC4-5D6E-409C-BE32-E72D297353CC}">
              <c16:uniqueId val="{00000000-D575-49AA-B459-5FEFD01DDFE2}"/>
            </c:ext>
          </c:extLst>
        </c:ser>
        <c:ser>
          <c:idx val="1"/>
          <c:order val="1"/>
          <c:tx>
            <c:strRef>
              <c:f>Hoja1!$C$1</c:f>
              <c:strCache>
                <c:ptCount val="1"/>
                <c:pt idx="0">
                  <c:v>Serie 2</c:v>
                </c:pt>
              </c:strCache>
            </c:strRef>
          </c:tx>
          <c:spPr>
            <a:solidFill>
              <a:srgbClr val="1877B8"/>
            </a:solidFill>
          </c:spPr>
          <c:invertIfNegative val="0"/>
          <c:dPt>
            <c:idx val="7"/>
            <c:invertIfNegative val="0"/>
            <c:bubble3D val="0"/>
            <c:extLst>
              <c:ext xmlns:c16="http://schemas.microsoft.com/office/drawing/2014/chart" uri="{C3380CC4-5D6E-409C-BE32-E72D297353CC}">
                <c16:uniqueId val="{00000001-D575-49AA-B459-5FEFD01DDFE2}"/>
              </c:ext>
            </c:extLst>
          </c:dPt>
          <c:dLbls>
            <c:dLbl>
              <c:idx val="7"/>
              <c:tx>
                <c:rich>
                  <a:bodyPr/>
                  <a:lstStyle/>
                  <a:p>
                    <a:pPr>
                      <a:defRPr sz="900" b="1">
                        <a:solidFill>
                          <a:srgbClr val="404040"/>
                        </a:solidFill>
                        <a:latin typeface="+mj-lt"/>
                      </a:defRPr>
                    </a:pPr>
                    <a:r>
                      <a:rPr lang="en-US" sz="900" dirty="0">
                        <a:solidFill>
                          <a:srgbClr val="404040"/>
                        </a:solidFill>
                        <a:latin typeface="+mj-lt"/>
                      </a:rPr>
                      <a:t>1%</a:t>
                    </a: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575-49AA-B459-5FEFD01DDFE2}"/>
                </c:ext>
              </c:extLst>
            </c:dLbl>
            <c:numFmt formatCode="General\%" sourceLinked="0"/>
            <c:spPr>
              <a:noFill/>
              <a:ln>
                <a:noFill/>
              </a:ln>
              <a:effectLst/>
            </c:spPr>
            <c:txPr>
              <a:bodyPr/>
              <a:lstStyle/>
              <a:p>
                <a:pPr>
                  <a:defRPr sz="900" b="1">
                    <a:solidFill>
                      <a:srgbClr val="404040"/>
                    </a:solidFill>
                    <a:latin typeface="+mj-lt"/>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Hoja1!$A$2:$A$14</c:f>
              <c:strCache>
                <c:ptCount val="4"/>
                <c:pt idx="0">
                  <c:v>Categoría 1</c:v>
                </c:pt>
                <c:pt idx="1">
                  <c:v>Categoría 2</c:v>
                </c:pt>
                <c:pt idx="2">
                  <c:v>Categoría 3</c:v>
                </c:pt>
                <c:pt idx="3">
                  <c:v>Categoría 4</c:v>
                </c:pt>
              </c:strCache>
            </c:strRef>
          </c:cat>
          <c:val>
            <c:numRef>
              <c:f>Hoja1!$C$2:$C$14</c:f>
              <c:numCache>
                <c:formatCode>General</c:formatCode>
                <c:ptCount val="13"/>
                <c:pt idx="0">
                  <c:v>30</c:v>
                </c:pt>
                <c:pt idx="1">
                  <c:v>29</c:v>
                </c:pt>
                <c:pt idx="2">
                  <c:v>30</c:v>
                </c:pt>
                <c:pt idx="3">
                  <c:v>21</c:v>
                </c:pt>
                <c:pt idx="4">
                  <c:v>10</c:v>
                </c:pt>
                <c:pt idx="5">
                  <c:v>8</c:v>
                </c:pt>
                <c:pt idx="6">
                  <c:v>5</c:v>
                </c:pt>
                <c:pt idx="9">
                  <c:v>3</c:v>
                </c:pt>
                <c:pt idx="10">
                  <c:v>1</c:v>
                </c:pt>
                <c:pt idx="11">
                  <c:v>1</c:v>
                </c:pt>
                <c:pt idx="12">
                  <c:v>1</c:v>
                </c:pt>
              </c:numCache>
            </c:numRef>
          </c:val>
          <c:extLst>
            <c:ext xmlns:c16="http://schemas.microsoft.com/office/drawing/2014/chart" uri="{C3380CC4-5D6E-409C-BE32-E72D297353CC}">
              <c16:uniqueId val="{00000002-D575-49AA-B459-5FEFD01DDFE2}"/>
            </c:ext>
          </c:extLst>
        </c:ser>
        <c:ser>
          <c:idx val="2"/>
          <c:order val="2"/>
          <c:tx>
            <c:strRef>
              <c:f>Hoja1!$D$1</c:f>
              <c:strCache>
                <c:ptCount val="1"/>
                <c:pt idx="0">
                  <c:v>Serie 3</c:v>
                </c:pt>
              </c:strCache>
            </c:strRef>
          </c:tx>
          <c:invertIfNegative val="0"/>
          <c:cat>
            <c:strRef>
              <c:f>Hoja1!$A$2:$A$14</c:f>
              <c:strCache>
                <c:ptCount val="4"/>
                <c:pt idx="0">
                  <c:v>Categoría 1</c:v>
                </c:pt>
                <c:pt idx="1">
                  <c:v>Categoría 2</c:v>
                </c:pt>
                <c:pt idx="2">
                  <c:v>Categoría 3</c:v>
                </c:pt>
                <c:pt idx="3">
                  <c:v>Categoría 4</c:v>
                </c:pt>
              </c:strCache>
            </c:strRef>
          </c:cat>
          <c:val>
            <c:numRef>
              <c:f>Hoja1!$D$2:$D$14</c:f>
              <c:numCache>
                <c:formatCode>0%</c:formatCode>
                <c:ptCount val="13"/>
                <c:pt idx="0">
                  <c:v>0.3</c:v>
                </c:pt>
                <c:pt idx="1">
                  <c:v>0.28999999999999998</c:v>
                </c:pt>
                <c:pt idx="2">
                  <c:v>0.3</c:v>
                </c:pt>
                <c:pt idx="3">
                  <c:v>0.21</c:v>
                </c:pt>
                <c:pt idx="4">
                  <c:v>0.1</c:v>
                </c:pt>
                <c:pt idx="5">
                  <c:v>0.08</c:v>
                </c:pt>
                <c:pt idx="6">
                  <c:v>0.05</c:v>
                </c:pt>
                <c:pt idx="7">
                  <c:v>0</c:v>
                </c:pt>
                <c:pt idx="8">
                  <c:v>0</c:v>
                </c:pt>
                <c:pt idx="9">
                  <c:v>0.03</c:v>
                </c:pt>
                <c:pt idx="10">
                  <c:v>0.01</c:v>
                </c:pt>
                <c:pt idx="11">
                  <c:v>0.01</c:v>
                </c:pt>
                <c:pt idx="12">
                  <c:v>0.01</c:v>
                </c:pt>
              </c:numCache>
            </c:numRef>
          </c:val>
          <c:extLst>
            <c:ext xmlns:c16="http://schemas.microsoft.com/office/drawing/2014/chart" uri="{C3380CC4-5D6E-409C-BE32-E72D297353CC}">
              <c16:uniqueId val="{00000003-D575-49AA-B459-5FEFD01DDFE2}"/>
            </c:ext>
          </c:extLst>
        </c:ser>
        <c:dLbls>
          <c:showLegendKey val="0"/>
          <c:showVal val="0"/>
          <c:showCatName val="0"/>
          <c:showSerName val="0"/>
          <c:showPercent val="0"/>
          <c:showBubbleSize val="0"/>
        </c:dLbls>
        <c:gapWidth val="45"/>
        <c:overlap val="100"/>
        <c:axId val="788759552"/>
        <c:axId val="791460032"/>
      </c:barChart>
      <c:catAx>
        <c:axId val="788759552"/>
        <c:scaling>
          <c:orientation val="maxMin"/>
        </c:scaling>
        <c:delete val="1"/>
        <c:axPos val="l"/>
        <c:numFmt formatCode="General" sourceLinked="0"/>
        <c:majorTickMark val="out"/>
        <c:minorTickMark val="none"/>
        <c:tickLblPos val="nextTo"/>
        <c:crossAx val="791460032"/>
        <c:crosses val="autoZero"/>
        <c:auto val="1"/>
        <c:lblAlgn val="ctr"/>
        <c:lblOffset val="100"/>
        <c:noMultiLvlLbl val="0"/>
      </c:catAx>
      <c:valAx>
        <c:axId val="791460032"/>
        <c:scaling>
          <c:orientation val="minMax"/>
          <c:max val="102"/>
          <c:min val="0"/>
        </c:scaling>
        <c:delete val="1"/>
        <c:axPos val="t"/>
        <c:numFmt formatCode="General" sourceLinked="1"/>
        <c:majorTickMark val="out"/>
        <c:minorTickMark val="none"/>
        <c:tickLblPos val="nextTo"/>
        <c:crossAx val="788759552"/>
        <c:crosses val="autoZero"/>
        <c:crossBetween val="between"/>
      </c:valAx>
    </c:plotArea>
    <c:plotVisOnly val="1"/>
    <c:dispBlanksAs val="gap"/>
    <c:showDLblsOverMax val="0"/>
  </c:chart>
  <c:txPr>
    <a:bodyPr/>
    <a:lstStyle/>
    <a:p>
      <a:pPr>
        <a:defRPr sz="1800"/>
      </a:pPr>
      <a:endParaRPr lang="es-CO"/>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61975732640804948"/>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Hoja1!$A$2:$A$14</c:f>
              <c:strCache>
                <c:ptCount val="4"/>
                <c:pt idx="0">
                  <c:v>Categoría 1</c:v>
                </c:pt>
                <c:pt idx="1">
                  <c:v>Categoría 2</c:v>
                </c:pt>
                <c:pt idx="2">
                  <c:v>Categoría 3</c:v>
                </c:pt>
                <c:pt idx="3">
                  <c:v>Categoría 4</c:v>
                </c:pt>
              </c:strCache>
            </c:strRef>
          </c:cat>
          <c:val>
            <c:numRef>
              <c:f>Hoja1!$B$2:$B$14</c:f>
              <c:numCache>
                <c:formatCode>General</c:formatCode>
                <c:ptCount val="13"/>
                <c:pt idx="0">
                  <c:v>100</c:v>
                </c:pt>
                <c:pt idx="1">
                  <c:v>100</c:v>
                </c:pt>
                <c:pt idx="2">
                  <c:v>100</c:v>
                </c:pt>
                <c:pt idx="3">
                  <c:v>100</c:v>
                </c:pt>
                <c:pt idx="4">
                  <c:v>100</c:v>
                </c:pt>
                <c:pt idx="5">
                  <c:v>100</c:v>
                </c:pt>
                <c:pt idx="6">
                  <c:v>100</c:v>
                </c:pt>
                <c:pt idx="7">
                  <c:v>100</c:v>
                </c:pt>
                <c:pt idx="8">
                  <c:v>100</c:v>
                </c:pt>
                <c:pt idx="9">
                  <c:v>100</c:v>
                </c:pt>
                <c:pt idx="10">
                  <c:v>100</c:v>
                </c:pt>
                <c:pt idx="11">
                  <c:v>100</c:v>
                </c:pt>
                <c:pt idx="12">
                  <c:v>100</c:v>
                </c:pt>
              </c:numCache>
            </c:numRef>
          </c:val>
          <c:extLst>
            <c:ext xmlns:c16="http://schemas.microsoft.com/office/drawing/2014/chart" uri="{C3380CC4-5D6E-409C-BE32-E72D297353CC}">
              <c16:uniqueId val="{00000000-26EF-4F13-9603-A5749830FD4E}"/>
            </c:ext>
          </c:extLst>
        </c:ser>
        <c:ser>
          <c:idx val="1"/>
          <c:order val="1"/>
          <c:tx>
            <c:strRef>
              <c:f>Hoja1!$C$1</c:f>
              <c:strCache>
                <c:ptCount val="1"/>
                <c:pt idx="0">
                  <c:v>Serie 2</c:v>
                </c:pt>
              </c:strCache>
            </c:strRef>
          </c:tx>
          <c:spPr>
            <a:solidFill>
              <a:srgbClr val="1877B8"/>
            </a:solidFill>
          </c:spPr>
          <c:invertIfNegative val="0"/>
          <c:dPt>
            <c:idx val="7"/>
            <c:invertIfNegative val="0"/>
            <c:bubble3D val="0"/>
            <c:extLst>
              <c:ext xmlns:c16="http://schemas.microsoft.com/office/drawing/2014/chart" uri="{C3380CC4-5D6E-409C-BE32-E72D297353CC}">
                <c16:uniqueId val="{00000001-26EF-4F13-9603-A5749830FD4E}"/>
              </c:ext>
            </c:extLst>
          </c:dPt>
          <c:dLbls>
            <c:dLbl>
              <c:idx val="7"/>
              <c:tx>
                <c:rich>
                  <a:bodyPr/>
                  <a:lstStyle/>
                  <a:p>
                    <a:pPr>
                      <a:defRPr sz="900" b="1">
                        <a:solidFill>
                          <a:srgbClr val="404040"/>
                        </a:solidFill>
                        <a:latin typeface="+mj-lt"/>
                      </a:defRPr>
                    </a:pPr>
                    <a:r>
                      <a:rPr lang="en-US" sz="900" dirty="0">
                        <a:solidFill>
                          <a:srgbClr val="404040"/>
                        </a:solidFill>
                        <a:latin typeface="+mj-lt"/>
                      </a:rPr>
                      <a:t>1%</a:t>
                    </a: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6EF-4F13-9603-A5749830FD4E}"/>
                </c:ext>
              </c:extLst>
            </c:dLbl>
            <c:numFmt formatCode="General\%" sourceLinked="0"/>
            <c:spPr>
              <a:noFill/>
              <a:ln>
                <a:noFill/>
              </a:ln>
              <a:effectLst/>
            </c:spPr>
            <c:txPr>
              <a:bodyPr/>
              <a:lstStyle/>
              <a:p>
                <a:pPr>
                  <a:defRPr sz="900" b="1">
                    <a:solidFill>
                      <a:srgbClr val="404040"/>
                    </a:solidFill>
                    <a:latin typeface="+mj-lt"/>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Hoja1!$A$2:$A$14</c:f>
              <c:strCache>
                <c:ptCount val="4"/>
                <c:pt idx="0">
                  <c:v>Categoría 1</c:v>
                </c:pt>
                <c:pt idx="1">
                  <c:v>Categoría 2</c:v>
                </c:pt>
                <c:pt idx="2">
                  <c:v>Categoría 3</c:v>
                </c:pt>
                <c:pt idx="3">
                  <c:v>Categoría 4</c:v>
                </c:pt>
              </c:strCache>
            </c:strRef>
          </c:cat>
          <c:val>
            <c:numRef>
              <c:f>Hoja1!$C$2:$C$14</c:f>
              <c:numCache>
                <c:formatCode>General</c:formatCode>
                <c:ptCount val="13"/>
                <c:pt idx="0">
                  <c:v>52</c:v>
                </c:pt>
                <c:pt idx="1">
                  <c:v>34</c:v>
                </c:pt>
                <c:pt idx="2">
                  <c:v>26</c:v>
                </c:pt>
                <c:pt idx="3">
                  <c:v>40</c:v>
                </c:pt>
                <c:pt idx="4">
                  <c:v>34</c:v>
                </c:pt>
                <c:pt idx="5">
                  <c:v>3</c:v>
                </c:pt>
                <c:pt idx="6">
                  <c:v>1</c:v>
                </c:pt>
                <c:pt idx="7">
                  <c:v>2</c:v>
                </c:pt>
                <c:pt idx="9">
                  <c:v>1</c:v>
                </c:pt>
              </c:numCache>
            </c:numRef>
          </c:val>
          <c:extLst>
            <c:ext xmlns:c16="http://schemas.microsoft.com/office/drawing/2014/chart" uri="{C3380CC4-5D6E-409C-BE32-E72D297353CC}">
              <c16:uniqueId val="{00000002-26EF-4F13-9603-A5749830FD4E}"/>
            </c:ext>
          </c:extLst>
        </c:ser>
        <c:ser>
          <c:idx val="2"/>
          <c:order val="2"/>
          <c:tx>
            <c:strRef>
              <c:f>Hoja1!$D$1</c:f>
              <c:strCache>
                <c:ptCount val="1"/>
                <c:pt idx="0">
                  <c:v>Serie 3</c:v>
                </c:pt>
              </c:strCache>
            </c:strRef>
          </c:tx>
          <c:invertIfNegative val="0"/>
          <c:cat>
            <c:strRef>
              <c:f>Hoja1!$A$2:$A$14</c:f>
              <c:strCache>
                <c:ptCount val="4"/>
                <c:pt idx="0">
                  <c:v>Categoría 1</c:v>
                </c:pt>
                <c:pt idx="1">
                  <c:v>Categoría 2</c:v>
                </c:pt>
                <c:pt idx="2">
                  <c:v>Categoría 3</c:v>
                </c:pt>
                <c:pt idx="3">
                  <c:v>Categoría 4</c:v>
                </c:pt>
              </c:strCache>
            </c:strRef>
          </c:cat>
          <c:val>
            <c:numRef>
              <c:f>Hoja1!$D$2:$D$14</c:f>
              <c:numCache>
                <c:formatCode>0%</c:formatCode>
                <c:ptCount val="13"/>
                <c:pt idx="0">
                  <c:v>0.52</c:v>
                </c:pt>
                <c:pt idx="1">
                  <c:v>0.34</c:v>
                </c:pt>
                <c:pt idx="2">
                  <c:v>0.26</c:v>
                </c:pt>
                <c:pt idx="3">
                  <c:v>0.4</c:v>
                </c:pt>
                <c:pt idx="4">
                  <c:v>0.34</c:v>
                </c:pt>
                <c:pt idx="5">
                  <c:v>0.03</c:v>
                </c:pt>
                <c:pt idx="6">
                  <c:v>0.01</c:v>
                </c:pt>
                <c:pt idx="7">
                  <c:v>0.02</c:v>
                </c:pt>
                <c:pt idx="8" formatCode="General">
                  <c:v>0</c:v>
                </c:pt>
                <c:pt idx="9">
                  <c:v>0.01</c:v>
                </c:pt>
                <c:pt idx="10" formatCode="General">
                  <c:v>0</c:v>
                </c:pt>
                <c:pt idx="11" formatCode="General">
                  <c:v>0</c:v>
                </c:pt>
                <c:pt idx="12" formatCode="General">
                  <c:v>0</c:v>
                </c:pt>
              </c:numCache>
            </c:numRef>
          </c:val>
          <c:extLst>
            <c:ext xmlns:c16="http://schemas.microsoft.com/office/drawing/2014/chart" uri="{C3380CC4-5D6E-409C-BE32-E72D297353CC}">
              <c16:uniqueId val="{00000003-26EF-4F13-9603-A5749830FD4E}"/>
            </c:ext>
          </c:extLst>
        </c:ser>
        <c:dLbls>
          <c:showLegendKey val="0"/>
          <c:showVal val="0"/>
          <c:showCatName val="0"/>
          <c:showSerName val="0"/>
          <c:showPercent val="0"/>
          <c:showBubbleSize val="0"/>
        </c:dLbls>
        <c:gapWidth val="45"/>
        <c:overlap val="100"/>
        <c:axId val="788759552"/>
        <c:axId val="791460032"/>
      </c:barChart>
      <c:catAx>
        <c:axId val="788759552"/>
        <c:scaling>
          <c:orientation val="maxMin"/>
        </c:scaling>
        <c:delete val="1"/>
        <c:axPos val="l"/>
        <c:numFmt formatCode="General" sourceLinked="0"/>
        <c:majorTickMark val="out"/>
        <c:minorTickMark val="none"/>
        <c:tickLblPos val="nextTo"/>
        <c:crossAx val="791460032"/>
        <c:crosses val="autoZero"/>
        <c:auto val="1"/>
        <c:lblAlgn val="ctr"/>
        <c:lblOffset val="100"/>
        <c:noMultiLvlLbl val="0"/>
      </c:catAx>
      <c:valAx>
        <c:axId val="791460032"/>
        <c:scaling>
          <c:orientation val="minMax"/>
          <c:max val="102"/>
          <c:min val="0"/>
        </c:scaling>
        <c:delete val="1"/>
        <c:axPos val="t"/>
        <c:numFmt formatCode="General" sourceLinked="1"/>
        <c:majorTickMark val="out"/>
        <c:minorTickMark val="none"/>
        <c:tickLblPos val="nextTo"/>
        <c:crossAx val="788759552"/>
        <c:crosses val="autoZero"/>
        <c:crossBetween val="between"/>
      </c:valAx>
    </c:plotArea>
    <c:plotVisOnly val="1"/>
    <c:dispBlanksAs val="gap"/>
    <c:showDLblsOverMax val="0"/>
  </c:chart>
  <c:txPr>
    <a:bodyPr/>
    <a:lstStyle/>
    <a:p>
      <a:pPr>
        <a:defRPr sz="1800"/>
      </a:pPr>
      <a:endParaRPr lang="es-CO"/>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711191335740074E-2"/>
          <c:y val="6.8709761507778411E-2"/>
          <c:w val="0.68231046931407946"/>
          <c:h val="0.86258047698444318"/>
        </c:manualLayout>
      </c:layout>
      <c:barChart>
        <c:barDir val="col"/>
        <c:grouping val="stacked"/>
        <c:varyColors val="0"/>
        <c:ser>
          <c:idx val="0"/>
          <c:order val="0"/>
          <c:tx>
            <c:strRef>
              <c:f>Hoja1!$B$1</c:f>
              <c:strCache>
                <c:ptCount val="1"/>
                <c:pt idx="0">
                  <c:v>T3B</c:v>
                </c:pt>
              </c:strCache>
            </c:strRef>
          </c:tx>
          <c:spPr>
            <a:solidFill>
              <a:srgbClr val="6F971F"/>
            </a:solidFill>
          </c:spPr>
          <c:invertIfNegative val="0"/>
          <c:dPt>
            <c:idx val="0"/>
            <c:invertIfNegative val="0"/>
            <c:bubble3D val="0"/>
            <c:extLst>
              <c:ext xmlns:c16="http://schemas.microsoft.com/office/drawing/2014/chart" uri="{C3380CC4-5D6E-409C-BE32-E72D297353CC}">
                <c16:uniqueId val="{00000001-8475-444B-8EE8-A6BAAFC096B5}"/>
              </c:ext>
            </c:extLst>
          </c:dPt>
          <c:dPt>
            <c:idx val="1"/>
            <c:invertIfNegative val="0"/>
            <c:bubble3D val="0"/>
            <c:spPr>
              <a:solidFill>
                <a:srgbClr val="1877B8"/>
              </a:solidFill>
            </c:spPr>
            <c:extLst>
              <c:ext xmlns:c16="http://schemas.microsoft.com/office/drawing/2014/chart" uri="{C3380CC4-5D6E-409C-BE32-E72D297353CC}">
                <c16:uniqueId val="{00000005-6717-4256-86A3-A80290AF9B87}"/>
              </c:ext>
            </c:extLst>
          </c:dPt>
          <c:dLbls>
            <c:numFmt formatCode="General\%" sourceLinked="0"/>
            <c:spPr>
              <a:noFill/>
              <a:ln>
                <a:noFill/>
              </a:ln>
              <a:effectLst/>
            </c:spPr>
            <c:txPr>
              <a:bodyPr/>
              <a:lstStyle/>
              <a:p>
                <a:pPr>
                  <a:defRPr sz="1600" b="1">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1"/>
                <c:pt idx="0">
                  <c:v>Categoría 1</c:v>
                </c:pt>
              </c:strCache>
            </c:strRef>
          </c:cat>
          <c:val>
            <c:numRef>
              <c:f>Hoja1!$B$2:$B$3</c:f>
              <c:numCache>
                <c:formatCode>General</c:formatCode>
                <c:ptCount val="2"/>
                <c:pt idx="0">
                  <c:v>44</c:v>
                </c:pt>
                <c:pt idx="1">
                  <c:v>53</c:v>
                </c:pt>
              </c:numCache>
            </c:numRef>
          </c:val>
          <c:extLst>
            <c:ext xmlns:c16="http://schemas.microsoft.com/office/drawing/2014/chart" uri="{C3380CC4-5D6E-409C-BE32-E72D297353CC}">
              <c16:uniqueId val="{00000000-8944-4A7C-9188-9E0E17334F56}"/>
            </c:ext>
          </c:extLst>
        </c:ser>
        <c:ser>
          <c:idx val="1"/>
          <c:order val="1"/>
          <c:tx>
            <c:strRef>
              <c:f>Hoja1!$C$1</c:f>
              <c:strCache>
                <c:ptCount val="1"/>
                <c:pt idx="0">
                  <c:v>T2B</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Pt>
            <c:idx val="0"/>
            <c:invertIfNegative val="0"/>
            <c:bubble3D val="0"/>
            <c:extLst>
              <c:ext xmlns:c16="http://schemas.microsoft.com/office/drawing/2014/chart" uri="{C3380CC4-5D6E-409C-BE32-E72D297353CC}">
                <c16:uniqueId val="{00000002-8475-444B-8EE8-A6BAAFC096B5}"/>
              </c:ext>
            </c:extLst>
          </c:dPt>
          <c:dPt>
            <c:idx val="1"/>
            <c:invertIfNegative val="0"/>
            <c:bubble3D val="0"/>
            <c:extLst>
              <c:ext xmlns:c16="http://schemas.microsoft.com/office/drawing/2014/chart" uri="{C3380CC4-5D6E-409C-BE32-E72D297353CC}">
                <c16:uniqueId val="{00000003-8475-444B-8EE8-A6BAAFC096B5}"/>
              </c:ext>
            </c:extLst>
          </c:dPt>
          <c:dLbls>
            <c:dLbl>
              <c:idx val="0"/>
              <c:numFmt formatCode="General\%" sourceLinked="0"/>
              <c:spPr/>
              <c:txPr>
                <a:bodyPr/>
                <a:lstStyle/>
                <a:p>
                  <a:pPr>
                    <a:defRPr sz="1600" b="1">
                      <a:solidFill>
                        <a:schemeClr val="tx1">
                          <a:lumMod val="95000"/>
                          <a:lumOff val="5000"/>
                        </a:schemeClr>
                      </a:solidFill>
                      <a:latin typeface="Calibri" panose="020F0502020204030204" pitchFamily="34" charset="0"/>
                      <a:cs typeface="Calibri" panose="020F0502020204030204" pitchFamily="34" charset="0"/>
                    </a:defRPr>
                  </a:pPr>
                  <a:endParaRPr lang="es-CO"/>
                </a:p>
              </c:txPr>
              <c:dLblPos val="ctr"/>
              <c:showLegendKey val="0"/>
              <c:showVal val="1"/>
              <c:showCatName val="0"/>
              <c:showSerName val="0"/>
              <c:showPercent val="0"/>
              <c:showBubbleSize val="0"/>
              <c:extLst>
                <c:ext xmlns:c16="http://schemas.microsoft.com/office/drawing/2014/chart" uri="{C3380CC4-5D6E-409C-BE32-E72D297353CC}">
                  <c16:uniqueId val="{00000002-8475-444B-8EE8-A6BAAFC096B5}"/>
                </c:ext>
              </c:extLst>
            </c:dLbl>
            <c:dLbl>
              <c:idx val="1"/>
              <c:numFmt formatCode="General\%" sourceLinked="0"/>
              <c:spPr>
                <a:noFill/>
                <a:ln>
                  <a:noFill/>
                </a:ln>
                <a:effectLst/>
              </c:spPr>
              <c:txPr>
                <a:bodyPr/>
                <a:lstStyle/>
                <a:p>
                  <a:pPr>
                    <a:defRPr sz="1600" b="1">
                      <a:solidFill>
                        <a:schemeClr val="tx1">
                          <a:lumMod val="95000"/>
                          <a:lumOff val="5000"/>
                        </a:schemeClr>
                      </a:solidFill>
                      <a:latin typeface="Calibri" panose="020F0502020204030204" pitchFamily="34" charset="0"/>
                      <a:cs typeface="Calibri" panose="020F0502020204030204" pitchFamily="34" charset="0"/>
                    </a:defRPr>
                  </a:pPr>
                  <a:endParaRPr lang="es-CO"/>
                </a:p>
              </c:txPr>
              <c:dLblPos val="ctr"/>
              <c:showLegendKey val="0"/>
              <c:showVal val="1"/>
              <c:showCatName val="0"/>
              <c:showSerName val="0"/>
              <c:showPercent val="0"/>
              <c:showBubbleSize val="0"/>
              <c:extLst>
                <c:ext xmlns:c16="http://schemas.microsoft.com/office/drawing/2014/chart" uri="{C3380CC4-5D6E-409C-BE32-E72D297353CC}">
                  <c16:uniqueId val="{00000003-8475-444B-8EE8-A6BAAFC096B5}"/>
                </c:ext>
              </c:extLst>
            </c:dLbl>
            <c:spPr>
              <a:noFill/>
              <a:ln>
                <a:noFill/>
              </a:ln>
              <a:effectLst/>
            </c:spPr>
            <c:txPr>
              <a:bodyPr/>
              <a:lstStyle/>
              <a:p>
                <a:pPr>
                  <a:defRPr sz="1600" b="1">
                    <a:solidFill>
                      <a:schemeClr val="tx1">
                        <a:lumMod val="95000"/>
                        <a:lumOff val="5000"/>
                      </a:schemeClr>
                    </a:solidFill>
                    <a:latin typeface="Calibri" panose="020F0502020204030204" pitchFamily="34" charset="0"/>
                    <a:cs typeface="Calibri" panose="020F050202020403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1"/>
                <c:pt idx="0">
                  <c:v>Categoría 1</c:v>
                </c:pt>
              </c:strCache>
            </c:strRef>
          </c:cat>
          <c:val>
            <c:numRef>
              <c:f>Hoja1!$C$2:$C$3</c:f>
              <c:numCache>
                <c:formatCode>General</c:formatCode>
                <c:ptCount val="2"/>
                <c:pt idx="0">
                  <c:v>44</c:v>
                </c:pt>
                <c:pt idx="1">
                  <c:v>38</c:v>
                </c:pt>
              </c:numCache>
            </c:numRef>
          </c:val>
          <c:extLst>
            <c:ext xmlns:c16="http://schemas.microsoft.com/office/drawing/2014/chart" uri="{C3380CC4-5D6E-409C-BE32-E72D297353CC}">
              <c16:uniqueId val="{00000002-8944-4A7C-9188-9E0E17334F56}"/>
            </c:ext>
          </c:extLst>
        </c:ser>
        <c:ser>
          <c:idx val="2"/>
          <c:order val="2"/>
          <c:tx>
            <c:strRef>
              <c:f>Hoja1!$D$1</c:f>
              <c:strCache>
                <c:ptCount val="1"/>
                <c:pt idx="0">
                  <c:v>Columna1</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cat>
            <c:strRef>
              <c:f>Hoja1!$A$2:$A$3</c:f>
              <c:strCache>
                <c:ptCount val="1"/>
                <c:pt idx="0">
                  <c:v>Categoría 1</c:v>
                </c:pt>
              </c:strCache>
            </c:strRef>
          </c:cat>
          <c:val>
            <c:numRef>
              <c:f>Hoja1!$D$2:$D$3</c:f>
              <c:numCache>
                <c:formatCode>General</c:formatCode>
                <c:ptCount val="2"/>
                <c:pt idx="0">
                  <c:v>12</c:v>
                </c:pt>
                <c:pt idx="1">
                  <c:v>9</c:v>
                </c:pt>
              </c:numCache>
            </c:numRef>
          </c:val>
          <c:extLst>
            <c:ext xmlns:c16="http://schemas.microsoft.com/office/drawing/2014/chart" uri="{C3380CC4-5D6E-409C-BE32-E72D297353CC}">
              <c16:uniqueId val="{00000004-8475-444B-8EE8-A6BAAFC096B5}"/>
            </c:ext>
          </c:extLst>
        </c:ser>
        <c:dLbls>
          <c:showLegendKey val="0"/>
          <c:showVal val="0"/>
          <c:showCatName val="0"/>
          <c:showSerName val="0"/>
          <c:showPercent val="0"/>
          <c:showBubbleSize val="0"/>
        </c:dLbls>
        <c:gapWidth val="128"/>
        <c:overlap val="100"/>
        <c:axId val="632498176"/>
        <c:axId val="632087104"/>
      </c:barChart>
      <c:catAx>
        <c:axId val="632498176"/>
        <c:scaling>
          <c:orientation val="minMax"/>
        </c:scaling>
        <c:delete val="1"/>
        <c:axPos val="b"/>
        <c:numFmt formatCode="General" sourceLinked="0"/>
        <c:majorTickMark val="out"/>
        <c:minorTickMark val="none"/>
        <c:tickLblPos val="nextTo"/>
        <c:crossAx val="632087104"/>
        <c:crosses val="autoZero"/>
        <c:auto val="1"/>
        <c:lblAlgn val="ctr"/>
        <c:lblOffset val="100"/>
        <c:noMultiLvlLbl val="0"/>
      </c:catAx>
      <c:valAx>
        <c:axId val="632087104"/>
        <c:scaling>
          <c:orientation val="minMax"/>
          <c:max val="103"/>
          <c:min val="0"/>
        </c:scaling>
        <c:delete val="1"/>
        <c:axPos val="l"/>
        <c:numFmt formatCode="General" sourceLinked="1"/>
        <c:majorTickMark val="out"/>
        <c:minorTickMark val="none"/>
        <c:tickLblPos val="nextTo"/>
        <c:crossAx val="632498176"/>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711191335740074E-2"/>
          <c:y val="6.8709761507778411E-2"/>
          <c:w val="0.68231046931407946"/>
          <c:h val="0.86258047698444318"/>
        </c:manualLayout>
      </c:layout>
      <c:barChart>
        <c:barDir val="col"/>
        <c:grouping val="stacked"/>
        <c:varyColors val="0"/>
        <c:ser>
          <c:idx val="0"/>
          <c:order val="0"/>
          <c:tx>
            <c:strRef>
              <c:f>Hoja1!$B$1</c:f>
              <c:strCache>
                <c:ptCount val="1"/>
                <c:pt idx="0">
                  <c:v>T3B</c:v>
                </c:pt>
              </c:strCache>
            </c:strRef>
          </c:tx>
          <c:spPr>
            <a:solidFill>
              <a:srgbClr val="1877B8"/>
            </a:solidFill>
          </c:spPr>
          <c:invertIfNegative val="0"/>
          <c:dPt>
            <c:idx val="0"/>
            <c:invertIfNegative val="0"/>
            <c:bubble3D val="0"/>
            <c:spPr>
              <a:solidFill>
                <a:srgbClr val="6F971F"/>
              </a:solidFill>
            </c:spPr>
            <c:extLst>
              <c:ext xmlns:c16="http://schemas.microsoft.com/office/drawing/2014/chart" uri="{C3380CC4-5D6E-409C-BE32-E72D297353CC}">
                <c16:uniqueId val="{00000001-ECDA-47A4-A8C3-B1E8D137CF9A}"/>
              </c:ext>
            </c:extLst>
          </c:dPt>
          <c:dPt>
            <c:idx val="1"/>
            <c:invertIfNegative val="0"/>
            <c:bubble3D val="0"/>
            <c:extLst>
              <c:ext xmlns:c16="http://schemas.microsoft.com/office/drawing/2014/chart" uri="{C3380CC4-5D6E-409C-BE32-E72D297353CC}">
                <c16:uniqueId val="{00000005-F42A-4F14-A7B6-7C33B4A2132D}"/>
              </c:ext>
            </c:extLst>
          </c:dPt>
          <c:dLbls>
            <c:numFmt formatCode="General\%" sourceLinked="0"/>
            <c:spPr>
              <a:noFill/>
              <a:ln>
                <a:noFill/>
              </a:ln>
              <a:effectLst/>
            </c:spPr>
            <c:txPr>
              <a:bodyPr/>
              <a:lstStyle/>
              <a:p>
                <a:pPr>
                  <a:defRPr sz="1600" b="1">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1"/>
                <c:pt idx="0">
                  <c:v>Categoría 1</c:v>
                </c:pt>
              </c:strCache>
            </c:strRef>
          </c:cat>
          <c:val>
            <c:numRef>
              <c:f>Hoja1!$B$2:$B$3</c:f>
              <c:numCache>
                <c:formatCode>General</c:formatCode>
                <c:ptCount val="2"/>
                <c:pt idx="0">
                  <c:v>40</c:v>
                </c:pt>
                <c:pt idx="1">
                  <c:v>36</c:v>
                </c:pt>
              </c:numCache>
            </c:numRef>
          </c:val>
          <c:extLst>
            <c:ext xmlns:c16="http://schemas.microsoft.com/office/drawing/2014/chart" uri="{C3380CC4-5D6E-409C-BE32-E72D297353CC}">
              <c16:uniqueId val="{00000002-ECDA-47A4-A8C3-B1E8D137CF9A}"/>
            </c:ext>
          </c:extLst>
        </c:ser>
        <c:ser>
          <c:idx val="1"/>
          <c:order val="1"/>
          <c:tx>
            <c:strRef>
              <c:f>Hoja1!$C$1</c:f>
              <c:strCache>
                <c:ptCount val="1"/>
                <c:pt idx="0">
                  <c:v>T2B</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Pt>
            <c:idx val="0"/>
            <c:invertIfNegative val="0"/>
            <c:bubble3D val="0"/>
            <c:extLst>
              <c:ext xmlns:c16="http://schemas.microsoft.com/office/drawing/2014/chart" uri="{C3380CC4-5D6E-409C-BE32-E72D297353CC}">
                <c16:uniqueId val="{00000003-ECDA-47A4-A8C3-B1E8D137CF9A}"/>
              </c:ext>
            </c:extLst>
          </c:dPt>
          <c:dPt>
            <c:idx val="1"/>
            <c:invertIfNegative val="0"/>
            <c:bubble3D val="0"/>
            <c:extLst>
              <c:ext xmlns:c16="http://schemas.microsoft.com/office/drawing/2014/chart" uri="{C3380CC4-5D6E-409C-BE32-E72D297353CC}">
                <c16:uniqueId val="{00000004-ECDA-47A4-A8C3-B1E8D137CF9A}"/>
              </c:ext>
            </c:extLst>
          </c:dPt>
          <c:dLbls>
            <c:dLbl>
              <c:idx val="0"/>
              <c:numFmt formatCode="General\%" sourceLinked="0"/>
              <c:spPr/>
              <c:txPr>
                <a:bodyPr/>
                <a:lstStyle/>
                <a:p>
                  <a:pPr>
                    <a:defRPr sz="1600" b="1">
                      <a:solidFill>
                        <a:schemeClr val="tx1">
                          <a:lumMod val="95000"/>
                          <a:lumOff val="5000"/>
                        </a:schemeClr>
                      </a:solidFill>
                      <a:latin typeface="Calibri" panose="020F0502020204030204" pitchFamily="34" charset="0"/>
                      <a:cs typeface="Calibri" panose="020F0502020204030204" pitchFamily="34" charset="0"/>
                    </a:defRPr>
                  </a:pPr>
                  <a:endParaRPr lang="es-CO"/>
                </a:p>
              </c:txPr>
              <c:dLblPos val="ctr"/>
              <c:showLegendKey val="0"/>
              <c:showVal val="1"/>
              <c:showCatName val="0"/>
              <c:showSerName val="0"/>
              <c:showPercent val="0"/>
              <c:showBubbleSize val="0"/>
              <c:extLst>
                <c:ext xmlns:c16="http://schemas.microsoft.com/office/drawing/2014/chart" uri="{C3380CC4-5D6E-409C-BE32-E72D297353CC}">
                  <c16:uniqueId val="{00000003-ECDA-47A4-A8C3-B1E8D137CF9A}"/>
                </c:ext>
              </c:extLst>
            </c:dLbl>
            <c:dLbl>
              <c:idx val="1"/>
              <c:numFmt formatCode="General\%" sourceLinked="0"/>
              <c:spPr>
                <a:noFill/>
                <a:ln>
                  <a:noFill/>
                </a:ln>
                <a:effectLst/>
              </c:spPr>
              <c:txPr>
                <a:bodyPr/>
                <a:lstStyle/>
                <a:p>
                  <a:pPr>
                    <a:defRPr sz="1600" b="1">
                      <a:solidFill>
                        <a:schemeClr val="tx1">
                          <a:lumMod val="95000"/>
                          <a:lumOff val="5000"/>
                        </a:schemeClr>
                      </a:solidFill>
                      <a:latin typeface="Calibri" panose="020F0502020204030204" pitchFamily="34" charset="0"/>
                      <a:cs typeface="Calibri" panose="020F0502020204030204" pitchFamily="34" charset="0"/>
                    </a:defRPr>
                  </a:pPr>
                  <a:endParaRPr lang="es-CO"/>
                </a:p>
              </c:txPr>
              <c:dLblPos val="ctr"/>
              <c:showLegendKey val="0"/>
              <c:showVal val="1"/>
              <c:showCatName val="0"/>
              <c:showSerName val="0"/>
              <c:showPercent val="0"/>
              <c:showBubbleSize val="0"/>
              <c:extLst>
                <c:ext xmlns:c16="http://schemas.microsoft.com/office/drawing/2014/chart" uri="{C3380CC4-5D6E-409C-BE32-E72D297353CC}">
                  <c16:uniqueId val="{00000004-ECDA-47A4-A8C3-B1E8D137CF9A}"/>
                </c:ext>
              </c:extLst>
            </c:dLbl>
            <c:spPr>
              <a:noFill/>
              <a:ln>
                <a:noFill/>
              </a:ln>
              <a:effectLst/>
            </c:spPr>
            <c:txPr>
              <a:bodyPr/>
              <a:lstStyle/>
              <a:p>
                <a:pPr>
                  <a:defRPr sz="1600" b="1">
                    <a:solidFill>
                      <a:schemeClr val="tx1">
                        <a:lumMod val="95000"/>
                        <a:lumOff val="5000"/>
                      </a:schemeClr>
                    </a:solidFill>
                    <a:latin typeface="Calibri" panose="020F0502020204030204" pitchFamily="34" charset="0"/>
                    <a:cs typeface="Calibri" panose="020F050202020403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1"/>
                <c:pt idx="0">
                  <c:v>Categoría 1</c:v>
                </c:pt>
              </c:strCache>
            </c:strRef>
          </c:cat>
          <c:val>
            <c:numRef>
              <c:f>Hoja1!$C$2:$C$3</c:f>
              <c:numCache>
                <c:formatCode>General</c:formatCode>
                <c:ptCount val="2"/>
                <c:pt idx="0">
                  <c:v>49</c:v>
                </c:pt>
                <c:pt idx="1">
                  <c:v>43</c:v>
                </c:pt>
              </c:numCache>
            </c:numRef>
          </c:val>
          <c:extLst>
            <c:ext xmlns:c16="http://schemas.microsoft.com/office/drawing/2014/chart" uri="{C3380CC4-5D6E-409C-BE32-E72D297353CC}">
              <c16:uniqueId val="{00000005-ECDA-47A4-A8C3-B1E8D137CF9A}"/>
            </c:ext>
          </c:extLst>
        </c:ser>
        <c:ser>
          <c:idx val="2"/>
          <c:order val="2"/>
          <c:tx>
            <c:strRef>
              <c:f>Hoja1!$D$1</c:f>
              <c:strCache>
                <c:ptCount val="1"/>
                <c:pt idx="0">
                  <c:v>Columna1</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cat>
            <c:strRef>
              <c:f>Hoja1!$A$2:$A$3</c:f>
              <c:strCache>
                <c:ptCount val="1"/>
                <c:pt idx="0">
                  <c:v>Categoría 1</c:v>
                </c:pt>
              </c:strCache>
            </c:strRef>
          </c:cat>
          <c:val>
            <c:numRef>
              <c:f>Hoja1!$D$2:$D$3</c:f>
              <c:numCache>
                <c:formatCode>General</c:formatCode>
                <c:ptCount val="2"/>
                <c:pt idx="0">
                  <c:v>11</c:v>
                </c:pt>
                <c:pt idx="1">
                  <c:v>21</c:v>
                </c:pt>
              </c:numCache>
            </c:numRef>
          </c:val>
          <c:extLst>
            <c:ext xmlns:c16="http://schemas.microsoft.com/office/drawing/2014/chart" uri="{C3380CC4-5D6E-409C-BE32-E72D297353CC}">
              <c16:uniqueId val="{00000006-ECDA-47A4-A8C3-B1E8D137CF9A}"/>
            </c:ext>
          </c:extLst>
        </c:ser>
        <c:dLbls>
          <c:showLegendKey val="0"/>
          <c:showVal val="0"/>
          <c:showCatName val="0"/>
          <c:showSerName val="0"/>
          <c:showPercent val="0"/>
          <c:showBubbleSize val="0"/>
        </c:dLbls>
        <c:gapWidth val="128"/>
        <c:overlap val="100"/>
        <c:axId val="801825792"/>
        <c:axId val="801635648"/>
      </c:barChart>
      <c:catAx>
        <c:axId val="801825792"/>
        <c:scaling>
          <c:orientation val="minMax"/>
        </c:scaling>
        <c:delete val="1"/>
        <c:axPos val="b"/>
        <c:numFmt formatCode="General" sourceLinked="0"/>
        <c:majorTickMark val="out"/>
        <c:minorTickMark val="none"/>
        <c:tickLblPos val="nextTo"/>
        <c:crossAx val="801635648"/>
        <c:crosses val="autoZero"/>
        <c:auto val="1"/>
        <c:lblAlgn val="ctr"/>
        <c:lblOffset val="100"/>
        <c:noMultiLvlLbl val="0"/>
      </c:catAx>
      <c:valAx>
        <c:axId val="801635648"/>
        <c:scaling>
          <c:orientation val="minMax"/>
          <c:max val="103"/>
          <c:min val="0"/>
        </c:scaling>
        <c:delete val="1"/>
        <c:axPos val="l"/>
        <c:numFmt formatCode="General" sourceLinked="1"/>
        <c:majorTickMark val="out"/>
        <c:minorTickMark val="none"/>
        <c:tickLblPos val="nextTo"/>
        <c:crossAx val="801825792"/>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711191335740074E-2"/>
          <c:y val="6.8709761507778411E-2"/>
          <c:w val="0.68231046931407946"/>
          <c:h val="0.86258047698444318"/>
        </c:manualLayout>
      </c:layout>
      <c:barChart>
        <c:barDir val="col"/>
        <c:grouping val="stacked"/>
        <c:varyColors val="0"/>
        <c:ser>
          <c:idx val="0"/>
          <c:order val="0"/>
          <c:tx>
            <c:strRef>
              <c:f>Hoja1!$B$1</c:f>
              <c:strCache>
                <c:ptCount val="1"/>
                <c:pt idx="0">
                  <c:v>T3B</c:v>
                </c:pt>
              </c:strCache>
            </c:strRef>
          </c:tx>
          <c:spPr>
            <a:solidFill>
              <a:srgbClr val="6F971F"/>
            </a:solidFill>
          </c:spPr>
          <c:invertIfNegative val="0"/>
          <c:dPt>
            <c:idx val="0"/>
            <c:invertIfNegative val="0"/>
            <c:bubble3D val="0"/>
            <c:extLst>
              <c:ext xmlns:c16="http://schemas.microsoft.com/office/drawing/2014/chart" uri="{C3380CC4-5D6E-409C-BE32-E72D297353CC}">
                <c16:uniqueId val="{00000001-1034-490E-909D-83E50CEAFF5C}"/>
              </c:ext>
            </c:extLst>
          </c:dPt>
          <c:dPt>
            <c:idx val="1"/>
            <c:invertIfNegative val="0"/>
            <c:bubble3D val="0"/>
            <c:spPr>
              <a:solidFill>
                <a:srgbClr val="1877B8"/>
              </a:solidFill>
            </c:spPr>
            <c:extLst>
              <c:ext xmlns:c16="http://schemas.microsoft.com/office/drawing/2014/chart" uri="{C3380CC4-5D6E-409C-BE32-E72D297353CC}">
                <c16:uniqueId val="{00000000-BBAF-4585-B738-A90521CC00DD}"/>
              </c:ext>
            </c:extLst>
          </c:dPt>
          <c:dPt>
            <c:idx val="2"/>
            <c:invertIfNegative val="0"/>
            <c:bubble3D val="0"/>
            <c:extLst>
              <c:ext xmlns:c16="http://schemas.microsoft.com/office/drawing/2014/chart" uri="{C3380CC4-5D6E-409C-BE32-E72D297353CC}">
                <c16:uniqueId val="{00000001-3AD1-432B-AA7E-658DF52F6B4A}"/>
              </c:ext>
            </c:extLst>
          </c:dPt>
          <c:dPt>
            <c:idx val="3"/>
            <c:invertIfNegative val="0"/>
            <c:bubble3D val="0"/>
            <c:spPr>
              <a:solidFill>
                <a:srgbClr val="1877B8"/>
              </a:solidFill>
            </c:spPr>
            <c:extLst>
              <c:ext xmlns:c16="http://schemas.microsoft.com/office/drawing/2014/chart" uri="{C3380CC4-5D6E-409C-BE32-E72D297353CC}">
                <c16:uniqueId val="{00000001-BBAF-4585-B738-A90521CC00DD}"/>
              </c:ext>
            </c:extLst>
          </c:dPt>
          <c:dPt>
            <c:idx val="4"/>
            <c:invertIfNegative val="0"/>
            <c:bubble3D val="0"/>
            <c:extLst>
              <c:ext xmlns:c16="http://schemas.microsoft.com/office/drawing/2014/chart" uri="{C3380CC4-5D6E-409C-BE32-E72D297353CC}">
                <c16:uniqueId val="{00000002-3AD1-432B-AA7E-658DF52F6B4A}"/>
              </c:ext>
            </c:extLst>
          </c:dPt>
          <c:dPt>
            <c:idx val="5"/>
            <c:invertIfNegative val="0"/>
            <c:bubble3D val="0"/>
            <c:spPr>
              <a:solidFill>
                <a:srgbClr val="1877B8"/>
              </a:solidFill>
            </c:spPr>
            <c:extLst>
              <c:ext xmlns:c16="http://schemas.microsoft.com/office/drawing/2014/chart" uri="{C3380CC4-5D6E-409C-BE32-E72D297353CC}">
                <c16:uniqueId val="{00000003-BBAF-4585-B738-A90521CC00DD}"/>
              </c:ext>
            </c:extLst>
          </c:dPt>
          <c:dPt>
            <c:idx val="6"/>
            <c:invertIfNegative val="0"/>
            <c:bubble3D val="0"/>
            <c:extLst>
              <c:ext xmlns:c16="http://schemas.microsoft.com/office/drawing/2014/chart" uri="{C3380CC4-5D6E-409C-BE32-E72D297353CC}">
                <c16:uniqueId val="{00000003-3AD1-432B-AA7E-658DF52F6B4A}"/>
              </c:ext>
            </c:extLst>
          </c:dPt>
          <c:dPt>
            <c:idx val="7"/>
            <c:invertIfNegative val="0"/>
            <c:bubble3D val="0"/>
            <c:spPr>
              <a:solidFill>
                <a:srgbClr val="1877B8"/>
              </a:solidFill>
            </c:spPr>
            <c:extLst>
              <c:ext xmlns:c16="http://schemas.microsoft.com/office/drawing/2014/chart" uri="{C3380CC4-5D6E-409C-BE32-E72D297353CC}">
                <c16:uniqueId val="{00000002-BBAF-4585-B738-A90521CC00DD}"/>
              </c:ext>
            </c:extLst>
          </c:dPt>
          <c:dPt>
            <c:idx val="8"/>
            <c:invertIfNegative val="0"/>
            <c:bubble3D val="0"/>
            <c:extLst>
              <c:ext xmlns:c16="http://schemas.microsoft.com/office/drawing/2014/chart" uri="{C3380CC4-5D6E-409C-BE32-E72D297353CC}">
                <c16:uniqueId val="{00000004-3AD1-432B-AA7E-658DF52F6B4A}"/>
              </c:ext>
            </c:extLst>
          </c:dPt>
          <c:dPt>
            <c:idx val="9"/>
            <c:invertIfNegative val="0"/>
            <c:bubble3D val="0"/>
            <c:spPr>
              <a:solidFill>
                <a:srgbClr val="1877B8"/>
              </a:solidFill>
            </c:spPr>
            <c:extLst>
              <c:ext xmlns:c16="http://schemas.microsoft.com/office/drawing/2014/chart" uri="{C3380CC4-5D6E-409C-BE32-E72D297353CC}">
                <c16:uniqueId val="{00000004-BBAF-4585-B738-A90521CC00DD}"/>
              </c:ext>
            </c:extLst>
          </c:dPt>
          <c:dPt>
            <c:idx val="10"/>
            <c:invertIfNegative val="0"/>
            <c:bubble3D val="0"/>
            <c:spPr>
              <a:solidFill>
                <a:srgbClr val="1877B8"/>
              </a:solidFill>
            </c:spPr>
            <c:extLst>
              <c:ext xmlns:c16="http://schemas.microsoft.com/office/drawing/2014/chart" uri="{C3380CC4-5D6E-409C-BE32-E72D297353CC}">
                <c16:uniqueId val="{00000017-FCF2-4948-9188-23CD315ED476}"/>
              </c:ext>
            </c:extLst>
          </c:dPt>
          <c:dLbls>
            <c:numFmt formatCode="General\%" sourceLinked="0"/>
            <c:spPr>
              <a:noFill/>
              <a:ln>
                <a:noFill/>
              </a:ln>
              <a:effectLst/>
            </c:spPr>
            <c:txPr>
              <a:bodyPr/>
              <a:lstStyle/>
              <a:p>
                <a:pPr>
                  <a:defRPr sz="1600" b="1">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Hoja1!$A$2:$A$12</c:f>
              <c:strCache>
                <c:ptCount val="11"/>
                <c:pt idx="0">
                  <c:v>2017</c:v>
                </c:pt>
                <c:pt idx="1">
                  <c:v>2021</c:v>
                </c:pt>
                <c:pt idx="2">
                  <c:v>Estudiantes 11 2017</c:v>
                </c:pt>
                <c:pt idx="3">
                  <c:v>Estudiantes 11 2021</c:v>
                </c:pt>
                <c:pt idx="4">
                  <c:v>Estudiantes u 2017</c:v>
                </c:pt>
                <c:pt idx="5">
                  <c:v>Estudiantes u 2021</c:v>
                </c:pt>
                <c:pt idx="6">
                  <c:v>Rectores cole 2017</c:v>
                </c:pt>
                <c:pt idx="7">
                  <c:v>Rectores cole 2021</c:v>
                </c:pt>
                <c:pt idx="8">
                  <c:v>Rectores u 2017</c:v>
                </c:pt>
                <c:pt idx="9">
                  <c:v>Rectores u 2021</c:v>
                </c:pt>
                <c:pt idx="10">
                  <c:v>Secretrios</c:v>
                </c:pt>
              </c:strCache>
            </c:strRef>
          </c:cat>
          <c:val>
            <c:numRef>
              <c:f>Hoja1!$B$2:$B$12</c:f>
              <c:numCache>
                <c:formatCode>General</c:formatCode>
                <c:ptCount val="11"/>
                <c:pt idx="0">
                  <c:v>49</c:v>
                </c:pt>
                <c:pt idx="1">
                  <c:v>56</c:v>
                </c:pt>
                <c:pt idx="2">
                  <c:v>21</c:v>
                </c:pt>
                <c:pt idx="3">
                  <c:v>11</c:v>
                </c:pt>
                <c:pt idx="4">
                  <c:v>20</c:v>
                </c:pt>
                <c:pt idx="5">
                  <c:v>30</c:v>
                </c:pt>
                <c:pt idx="6">
                  <c:v>76</c:v>
                </c:pt>
                <c:pt idx="7">
                  <c:v>75</c:v>
                </c:pt>
                <c:pt idx="8">
                  <c:v>78</c:v>
                </c:pt>
                <c:pt idx="9">
                  <c:v>81</c:v>
                </c:pt>
                <c:pt idx="10">
                  <c:v>84</c:v>
                </c:pt>
              </c:numCache>
            </c:numRef>
          </c:val>
          <c:extLst>
            <c:ext xmlns:c16="http://schemas.microsoft.com/office/drawing/2014/chart" uri="{C3380CC4-5D6E-409C-BE32-E72D297353CC}">
              <c16:uniqueId val="{00000002-1034-490E-909D-83E50CEAFF5C}"/>
            </c:ext>
          </c:extLst>
        </c:ser>
        <c:ser>
          <c:idx val="1"/>
          <c:order val="1"/>
          <c:tx>
            <c:strRef>
              <c:f>Hoja1!$C$1</c:f>
              <c:strCache>
                <c:ptCount val="1"/>
                <c:pt idx="0">
                  <c:v>T2B</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Pt>
            <c:idx val="0"/>
            <c:invertIfNegative val="0"/>
            <c:bubble3D val="0"/>
            <c:extLst>
              <c:ext xmlns:c16="http://schemas.microsoft.com/office/drawing/2014/chart" uri="{C3380CC4-5D6E-409C-BE32-E72D297353CC}">
                <c16:uniqueId val="{00000003-1034-490E-909D-83E50CEAFF5C}"/>
              </c:ext>
            </c:extLst>
          </c:dPt>
          <c:dPt>
            <c:idx val="1"/>
            <c:invertIfNegative val="0"/>
            <c:bubble3D val="0"/>
            <c:extLst>
              <c:ext xmlns:c16="http://schemas.microsoft.com/office/drawing/2014/chart" uri="{C3380CC4-5D6E-409C-BE32-E72D297353CC}">
                <c16:uniqueId val="{00000004-1034-490E-909D-83E50CEAFF5C}"/>
              </c:ext>
            </c:extLst>
          </c:dPt>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034-490E-909D-83E50CEAFF5C}"/>
                </c:ext>
              </c:extLst>
            </c:dLbl>
            <c:numFmt formatCode="General\%" sourceLinked="0"/>
            <c:spPr>
              <a:noFill/>
              <a:ln>
                <a:noFill/>
              </a:ln>
              <a:effectLst/>
            </c:spPr>
            <c:txPr>
              <a:bodyPr/>
              <a:lstStyle/>
              <a:p>
                <a:pPr>
                  <a:defRPr sz="1600" b="1">
                    <a:latin typeface="Calibri" panose="020F0502020204030204" pitchFamily="34" charset="0"/>
                    <a:cs typeface="Calibri" panose="020F0502020204030204" pitchFamily="34" charset="0"/>
                  </a:defRPr>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Hoja1!$A$2:$A$12</c:f>
              <c:strCache>
                <c:ptCount val="11"/>
                <c:pt idx="0">
                  <c:v>2017</c:v>
                </c:pt>
                <c:pt idx="1">
                  <c:v>2021</c:v>
                </c:pt>
                <c:pt idx="2">
                  <c:v>Estudiantes 11 2017</c:v>
                </c:pt>
                <c:pt idx="3">
                  <c:v>Estudiantes 11 2021</c:v>
                </c:pt>
                <c:pt idx="4">
                  <c:v>Estudiantes u 2017</c:v>
                </c:pt>
                <c:pt idx="5">
                  <c:v>Estudiantes u 2021</c:v>
                </c:pt>
                <c:pt idx="6">
                  <c:v>Rectores cole 2017</c:v>
                </c:pt>
                <c:pt idx="7">
                  <c:v>Rectores cole 2021</c:v>
                </c:pt>
                <c:pt idx="8">
                  <c:v>Rectores u 2017</c:v>
                </c:pt>
                <c:pt idx="9">
                  <c:v>Rectores u 2021</c:v>
                </c:pt>
                <c:pt idx="10">
                  <c:v>Secretrios</c:v>
                </c:pt>
              </c:strCache>
            </c:strRef>
          </c:cat>
          <c:val>
            <c:numRef>
              <c:f>Hoja1!$C$2:$C$12</c:f>
              <c:numCache>
                <c:formatCode>General</c:formatCode>
                <c:ptCount val="11"/>
              </c:numCache>
            </c:numRef>
          </c:val>
          <c:extLst>
            <c:ext xmlns:c16="http://schemas.microsoft.com/office/drawing/2014/chart" uri="{C3380CC4-5D6E-409C-BE32-E72D297353CC}">
              <c16:uniqueId val="{00000005-1034-490E-909D-83E50CEAFF5C}"/>
            </c:ext>
          </c:extLst>
        </c:ser>
        <c:ser>
          <c:idx val="2"/>
          <c:order val="2"/>
          <c:tx>
            <c:strRef>
              <c:f>Hoja1!$D$1</c:f>
              <c:strCache>
                <c:ptCount val="1"/>
                <c:pt idx="0">
                  <c:v>Columna1</c:v>
                </c:pt>
              </c:strCache>
            </c:strRef>
          </c:tx>
          <c:spPr>
            <a:solidFill>
              <a:schemeClr val="bg1">
                <a:lumMod val="75000"/>
              </a:schemeClr>
            </a:solidFill>
          </c:spPr>
          <c:invertIfNegative val="0"/>
          <c:dLbls>
            <c:dLbl>
              <c:idx val="0"/>
              <c:tx>
                <c:rich>
                  <a:bodyPr/>
                  <a:lstStyle/>
                  <a:p>
                    <a:fld id="{A8D27401-AF49-4504-819C-EAA1F418E03F}"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AD1-432B-AA7E-658DF52F6B4A}"/>
                </c:ext>
              </c:extLst>
            </c:dLbl>
            <c:dLbl>
              <c:idx val="1"/>
              <c:tx>
                <c:rich>
                  <a:bodyPr/>
                  <a:lstStyle/>
                  <a:p>
                    <a:fld id="{AA00EBB2-A5EE-4D6B-9CCC-76975134D404}"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3AD1-432B-AA7E-658DF52F6B4A}"/>
                </c:ext>
              </c:extLst>
            </c:dLbl>
            <c:dLbl>
              <c:idx val="2"/>
              <c:tx>
                <c:rich>
                  <a:bodyPr/>
                  <a:lstStyle/>
                  <a:p>
                    <a:fld id="{9F402E0C-AF8E-4E43-BED5-AAD679F83638}"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AD1-432B-AA7E-658DF52F6B4A}"/>
                </c:ext>
              </c:extLst>
            </c:dLbl>
            <c:dLbl>
              <c:idx val="3"/>
              <c:tx>
                <c:rich>
                  <a:bodyPr/>
                  <a:lstStyle/>
                  <a:p>
                    <a:fld id="{A050722A-35E3-4BE2-8A34-0576DE15D5D2}"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3AD1-432B-AA7E-658DF52F6B4A}"/>
                </c:ext>
              </c:extLst>
            </c:dLbl>
            <c:dLbl>
              <c:idx val="4"/>
              <c:tx>
                <c:rich>
                  <a:bodyPr/>
                  <a:lstStyle/>
                  <a:p>
                    <a:fld id="{7F6800B8-40E9-43D7-9B9E-770EE5543FF7}"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3AD1-432B-AA7E-658DF52F6B4A}"/>
                </c:ext>
              </c:extLst>
            </c:dLbl>
            <c:dLbl>
              <c:idx val="5"/>
              <c:tx>
                <c:rich>
                  <a:bodyPr/>
                  <a:lstStyle/>
                  <a:p>
                    <a:fld id="{037FCB66-BECF-4A34-844E-6C966ACA5A21}"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3AD1-432B-AA7E-658DF52F6B4A}"/>
                </c:ext>
              </c:extLst>
            </c:dLbl>
            <c:dLbl>
              <c:idx val="6"/>
              <c:tx>
                <c:rich>
                  <a:bodyPr/>
                  <a:lstStyle/>
                  <a:p>
                    <a:fld id="{FBFE5570-7353-43D0-8B12-30C9937BF497}"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3AD1-432B-AA7E-658DF52F6B4A}"/>
                </c:ext>
              </c:extLst>
            </c:dLbl>
            <c:dLbl>
              <c:idx val="7"/>
              <c:tx>
                <c:rich>
                  <a:bodyPr/>
                  <a:lstStyle/>
                  <a:p>
                    <a:fld id="{9F353AC0-66DC-4863-8F81-971FE3A24617}"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3AD1-432B-AA7E-658DF52F6B4A}"/>
                </c:ext>
              </c:extLst>
            </c:dLbl>
            <c:dLbl>
              <c:idx val="8"/>
              <c:tx>
                <c:rich>
                  <a:bodyPr/>
                  <a:lstStyle/>
                  <a:p>
                    <a:fld id="{F9816BDF-1F8A-4379-A75B-EC1247B2E9F9}"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3AD1-432B-AA7E-658DF52F6B4A}"/>
                </c:ext>
              </c:extLst>
            </c:dLbl>
            <c:dLbl>
              <c:idx val="9"/>
              <c:tx>
                <c:rich>
                  <a:bodyPr/>
                  <a:lstStyle/>
                  <a:p>
                    <a:fld id="{E28C58B4-0C0A-4F6E-B297-C125CE1C108B}"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3AD1-432B-AA7E-658DF52F6B4A}"/>
                </c:ext>
              </c:extLst>
            </c:dLbl>
            <c:dLbl>
              <c:idx val="10"/>
              <c:tx>
                <c:rich>
                  <a:bodyPr/>
                  <a:lstStyle/>
                  <a:p>
                    <a:fld id="{623CF714-25DC-443A-BEC9-9CC9E6C6F4B9}"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BAF-4585-B738-A90521CC00DD}"/>
                </c:ext>
              </c:extLst>
            </c:dLbl>
            <c:spPr>
              <a:noFill/>
              <a:ln>
                <a:noFill/>
              </a:ln>
              <a:effectLst/>
            </c:spPr>
            <c:txPr>
              <a:bodyPr wrap="square" lIns="38100" tIns="19050" rIns="38100" bIns="19050" anchor="ctr">
                <a:spAutoFit/>
              </a:bodyPr>
              <a:lstStyle/>
              <a:p>
                <a:pPr>
                  <a:defRPr sz="1600" b="1">
                    <a:solidFill>
                      <a:schemeClr val="bg1"/>
                    </a:solidFill>
                    <a:latin typeface="Calibri" panose="020F0502020204030204" pitchFamily="34" charset="0"/>
                    <a:cs typeface="Calibri" panose="020F050202020403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Hoja1!$A$2:$A$12</c:f>
              <c:strCache>
                <c:ptCount val="11"/>
                <c:pt idx="0">
                  <c:v>2017</c:v>
                </c:pt>
                <c:pt idx="1">
                  <c:v>2021</c:v>
                </c:pt>
                <c:pt idx="2">
                  <c:v>Estudiantes 11 2017</c:v>
                </c:pt>
                <c:pt idx="3">
                  <c:v>Estudiantes 11 2021</c:v>
                </c:pt>
                <c:pt idx="4">
                  <c:v>Estudiantes u 2017</c:v>
                </c:pt>
                <c:pt idx="5">
                  <c:v>Estudiantes u 2021</c:v>
                </c:pt>
                <c:pt idx="6">
                  <c:v>Rectores cole 2017</c:v>
                </c:pt>
                <c:pt idx="7">
                  <c:v>Rectores cole 2021</c:v>
                </c:pt>
                <c:pt idx="8">
                  <c:v>Rectores u 2017</c:v>
                </c:pt>
                <c:pt idx="9">
                  <c:v>Rectores u 2021</c:v>
                </c:pt>
                <c:pt idx="10">
                  <c:v>Secretrios</c:v>
                </c:pt>
              </c:strCache>
            </c:strRef>
          </c:cat>
          <c:val>
            <c:numRef>
              <c:f>Hoja1!$D$2:$D$12</c:f>
              <c:numCache>
                <c:formatCode>General</c:formatCode>
                <c:ptCount val="11"/>
                <c:pt idx="0">
                  <c:v>51</c:v>
                </c:pt>
                <c:pt idx="1">
                  <c:v>44</c:v>
                </c:pt>
                <c:pt idx="2">
                  <c:v>79</c:v>
                </c:pt>
                <c:pt idx="3">
                  <c:v>89</c:v>
                </c:pt>
                <c:pt idx="4">
                  <c:v>80</c:v>
                </c:pt>
                <c:pt idx="5">
                  <c:v>70</c:v>
                </c:pt>
                <c:pt idx="6">
                  <c:v>24</c:v>
                </c:pt>
                <c:pt idx="7">
                  <c:v>25</c:v>
                </c:pt>
                <c:pt idx="8">
                  <c:v>22</c:v>
                </c:pt>
                <c:pt idx="9">
                  <c:v>19</c:v>
                </c:pt>
                <c:pt idx="10">
                  <c:v>16</c:v>
                </c:pt>
              </c:numCache>
            </c:numRef>
          </c:val>
          <c:extLst>
            <c:ext xmlns:c16="http://schemas.microsoft.com/office/drawing/2014/chart" uri="{C3380CC4-5D6E-409C-BE32-E72D297353CC}">
              <c16:uniqueId val="{00000006-1034-490E-909D-83E50CEAFF5C}"/>
            </c:ext>
          </c:extLst>
        </c:ser>
        <c:dLbls>
          <c:showLegendKey val="0"/>
          <c:showVal val="0"/>
          <c:showCatName val="0"/>
          <c:showSerName val="0"/>
          <c:showPercent val="0"/>
          <c:showBubbleSize val="0"/>
        </c:dLbls>
        <c:gapWidth val="128"/>
        <c:overlap val="100"/>
        <c:axId val="801018368"/>
        <c:axId val="802568384"/>
      </c:barChart>
      <c:catAx>
        <c:axId val="801018368"/>
        <c:scaling>
          <c:orientation val="minMax"/>
        </c:scaling>
        <c:delete val="1"/>
        <c:axPos val="b"/>
        <c:numFmt formatCode="General" sourceLinked="0"/>
        <c:majorTickMark val="out"/>
        <c:minorTickMark val="none"/>
        <c:tickLblPos val="nextTo"/>
        <c:crossAx val="802568384"/>
        <c:crosses val="autoZero"/>
        <c:auto val="1"/>
        <c:lblAlgn val="ctr"/>
        <c:lblOffset val="100"/>
        <c:noMultiLvlLbl val="0"/>
      </c:catAx>
      <c:valAx>
        <c:axId val="802568384"/>
        <c:scaling>
          <c:orientation val="minMax"/>
          <c:max val="103"/>
          <c:min val="0"/>
        </c:scaling>
        <c:delete val="1"/>
        <c:axPos val="l"/>
        <c:numFmt formatCode="General" sourceLinked="1"/>
        <c:majorTickMark val="out"/>
        <c:minorTickMark val="none"/>
        <c:tickLblPos val="nextTo"/>
        <c:crossAx val="801018368"/>
        <c:crosses val="autoZero"/>
        <c:crossBetween val="between"/>
      </c:valAx>
    </c:plotArea>
    <c:plotVisOnly val="1"/>
    <c:dispBlanksAs val="gap"/>
    <c:showDLblsOverMax val="0"/>
  </c:chart>
  <c:txPr>
    <a:bodyPr/>
    <a:lstStyle/>
    <a:p>
      <a:pPr>
        <a:defRPr sz="1800"/>
      </a:pPr>
      <a:endParaRPr lang="es-CO"/>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51445935525950925"/>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Hoja1!$A$2:$A$8</c:f>
              <c:strCache>
                <c:ptCount val="7"/>
                <c:pt idx="0">
                  <c:v> Teléfono</c:v>
                </c:pt>
                <c:pt idx="1">
                  <c:v> Correo electrónico</c:v>
                </c:pt>
                <c:pt idx="2">
                  <c:v> Chat</c:v>
                </c:pt>
                <c:pt idx="3">
                  <c:v> Escrito formulario de PQRSDF</c:v>
                </c:pt>
                <c:pt idx="4">
                  <c:v> Llamada virtual</c:v>
                </c:pt>
                <c:pt idx="5">
                  <c:v> ChatBot</c:v>
                </c:pt>
                <c:pt idx="6">
                  <c:v> Presencial en las oficinas</c:v>
                </c:pt>
              </c:strCache>
            </c:strRef>
          </c:cat>
          <c:val>
            <c:numRef>
              <c:f>Hoja1!$B$2:$B$8</c:f>
              <c:numCache>
                <c:formatCode>General</c:formatCode>
                <c:ptCount val="7"/>
                <c:pt idx="0">
                  <c:v>100</c:v>
                </c:pt>
                <c:pt idx="1">
                  <c:v>100</c:v>
                </c:pt>
                <c:pt idx="2">
                  <c:v>100</c:v>
                </c:pt>
                <c:pt idx="3">
                  <c:v>100</c:v>
                </c:pt>
                <c:pt idx="4">
                  <c:v>100</c:v>
                </c:pt>
                <c:pt idx="5">
                  <c:v>100</c:v>
                </c:pt>
                <c:pt idx="6">
                  <c:v>100</c:v>
                </c:pt>
              </c:numCache>
            </c:numRef>
          </c:val>
          <c:extLst>
            <c:ext xmlns:c16="http://schemas.microsoft.com/office/drawing/2014/chart" uri="{C3380CC4-5D6E-409C-BE32-E72D297353CC}">
              <c16:uniqueId val="{00000000-9321-4720-84DB-B1BA9574B4F7}"/>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dPt>
            <c:idx val="5"/>
            <c:invertIfNegative val="0"/>
            <c:bubble3D val="0"/>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pictureOptions>
              <c:pictureFormat val="stackScale"/>
              <c:pictureStackUnit val="100"/>
            </c:pictureOptions>
            <c:extLst>
              <c:ext xmlns:c16="http://schemas.microsoft.com/office/drawing/2014/chart" uri="{C3380CC4-5D6E-409C-BE32-E72D297353CC}">
                <c16:uniqueId val="{00000002-9321-4720-84DB-B1BA9574B4F7}"/>
              </c:ext>
            </c:extLst>
          </c:dPt>
          <c:dPt>
            <c:idx val="6"/>
            <c:invertIfNegative val="0"/>
            <c:bubble3D val="0"/>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pictureOptions>
              <c:pictureFormat val="stackScale"/>
              <c:pictureStackUnit val="100"/>
            </c:pictureOptions>
            <c:extLst>
              <c:ext xmlns:c16="http://schemas.microsoft.com/office/drawing/2014/chart" uri="{C3380CC4-5D6E-409C-BE32-E72D297353CC}">
                <c16:uniqueId val="{00000004-9321-4720-84DB-B1BA9574B4F7}"/>
              </c:ext>
            </c:extLst>
          </c:dPt>
          <c:dPt>
            <c:idx val="7"/>
            <c:invertIfNegative val="0"/>
            <c:bubble3D val="0"/>
            <c:extLst>
              <c:ext xmlns:c16="http://schemas.microsoft.com/office/drawing/2014/chart" uri="{C3380CC4-5D6E-409C-BE32-E72D297353CC}">
                <c16:uniqueId val="{00000005-9321-4720-84DB-B1BA9574B4F7}"/>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47322328818795545"/>
                      <c:h val="0.13367094281745467"/>
                    </c:manualLayout>
                  </c15:layout>
                </c:ext>
                <c:ext xmlns:c16="http://schemas.microsoft.com/office/drawing/2014/chart" uri="{C3380CC4-5D6E-409C-BE32-E72D297353CC}">
                  <c16:uniqueId val="{00000005-96BA-4989-BE28-EDD13EBFBE53}"/>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0.43679336344300079"/>
                      <c:h val="0.13367094281745467"/>
                    </c:manualLayout>
                  </c15:layout>
                </c:ext>
                <c:ext xmlns:c16="http://schemas.microsoft.com/office/drawing/2014/chart" uri="{C3380CC4-5D6E-409C-BE32-E72D297353CC}">
                  <c16:uniqueId val="{00000006-96BA-4989-BE28-EDD13EBFBE53}"/>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47322328818795545"/>
                      <c:h val="0.13367094281745467"/>
                    </c:manualLayout>
                  </c15:layout>
                </c:ext>
                <c:ext xmlns:c16="http://schemas.microsoft.com/office/drawing/2014/chart" uri="{C3380CC4-5D6E-409C-BE32-E72D297353CC}">
                  <c16:uniqueId val="{00000007-96BA-4989-BE28-EDD13EBFBE53}"/>
                </c:ext>
              </c:extLst>
            </c:dLbl>
            <c:dLbl>
              <c:idx val="3"/>
              <c:dLblPos val="outEnd"/>
              <c:showLegendKey val="0"/>
              <c:showVal val="1"/>
              <c:showCatName val="0"/>
              <c:showSerName val="0"/>
              <c:showPercent val="0"/>
              <c:showBubbleSize val="0"/>
              <c:extLst>
                <c:ext xmlns:c15="http://schemas.microsoft.com/office/drawing/2012/chart" uri="{CE6537A1-D6FC-4f65-9D91-7224C49458BB}">
                  <c15:layout>
                    <c:manualLayout>
                      <c:w val="0.41857840107052346"/>
                      <c:h val="9.3765003729989083E-2"/>
                    </c:manualLayout>
                  </c15:layout>
                </c:ext>
                <c:ext xmlns:c16="http://schemas.microsoft.com/office/drawing/2014/chart" uri="{C3380CC4-5D6E-409C-BE32-E72D297353CC}">
                  <c16:uniqueId val="{00000008-96BA-4989-BE28-EDD13EBFBE53}"/>
                </c:ext>
              </c:extLst>
            </c:dLbl>
            <c:dLbl>
              <c:idx val="4"/>
              <c:dLblPos val="outEnd"/>
              <c:showLegendKey val="0"/>
              <c:showVal val="1"/>
              <c:showCatName val="0"/>
              <c:showSerName val="0"/>
              <c:showPercent val="0"/>
              <c:showBubbleSize val="0"/>
              <c:extLst>
                <c:ext xmlns:c15="http://schemas.microsoft.com/office/drawing/2012/chart" uri="{CE6537A1-D6FC-4f65-9D91-7224C49458BB}">
                  <c15:layout>
                    <c:manualLayout>
                      <c:w val="0.45500832581547812"/>
                      <c:h val="9.3765003729989083E-2"/>
                    </c:manualLayout>
                  </c15:layout>
                </c:ext>
                <c:ext xmlns:c16="http://schemas.microsoft.com/office/drawing/2014/chart" uri="{C3380CC4-5D6E-409C-BE32-E72D297353CC}">
                  <c16:uniqueId val="{00000009-96BA-4989-BE28-EDD13EBFBE53}"/>
                </c:ext>
              </c:extLst>
            </c:dLbl>
            <c:dLbl>
              <c:idx val="5"/>
              <c:dLblPos val="outEnd"/>
              <c:showLegendKey val="0"/>
              <c:showVal val="1"/>
              <c:showCatName val="0"/>
              <c:showSerName val="0"/>
              <c:showPercent val="0"/>
              <c:showBubbleSize val="0"/>
              <c:extLst>
                <c:ext xmlns:c15="http://schemas.microsoft.com/office/drawing/2012/chart" uri="{CE6537A1-D6FC-4f65-9D91-7224C49458BB}">
                  <c15:layout>
                    <c:manualLayout>
                      <c:w val="0.38214847632556881"/>
                      <c:h val="9.3765003729989083E-2"/>
                    </c:manualLayout>
                  </c15:layout>
                </c:ext>
                <c:ext xmlns:c16="http://schemas.microsoft.com/office/drawing/2014/chart" uri="{C3380CC4-5D6E-409C-BE32-E72D297353CC}">
                  <c16:uniqueId val="{00000002-9321-4720-84DB-B1BA9574B4F7}"/>
                </c:ext>
              </c:extLst>
            </c:dLbl>
            <c:dLbl>
              <c:idx val="6"/>
              <c:dLblPos val="outEnd"/>
              <c:showLegendKey val="0"/>
              <c:showVal val="1"/>
              <c:showCatName val="0"/>
              <c:showSerName val="0"/>
              <c:showPercent val="0"/>
              <c:showBubbleSize val="0"/>
              <c:extLst>
                <c:ext xmlns:c15="http://schemas.microsoft.com/office/drawing/2012/chart" uri="{CE6537A1-D6FC-4f65-9D91-7224C49458BB}">
                  <c15:layout>
                    <c:manualLayout>
                      <c:w val="0.40036343869804614"/>
                      <c:h val="9.3765003729989083E-2"/>
                    </c:manualLayout>
                  </c15:layout>
                </c:ext>
                <c:ext xmlns:c16="http://schemas.microsoft.com/office/drawing/2014/chart" uri="{C3380CC4-5D6E-409C-BE32-E72D297353CC}">
                  <c16:uniqueId val="{00000004-9321-4720-84DB-B1BA9574B4F7}"/>
                </c:ext>
              </c:extLst>
            </c:dLbl>
            <c:dLbl>
              <c:idx val="7"/>
              <c:tx>
                <c:rich>
                  <a:bodyPr/>
                  <a:lstStyle/>
                  <a:p>
                    <a:pPr>
                      <a:defRPr>
                        <a:solidFill>
                          <a:schemeClr val="bg2">
                            <a:lumMod val="50000"/>
                          </a:schemeClr>
                        </a:solidFill>
                        <a:latin typeface="+mj-lt"/>
                      </a:defRPr>
                    </a:pPr>
                    <a:r>
                      <a:rPr lang="en-US" dirty="0">
                        <a:solidFill>
                          <a:schemeClr val="bg2">
                            <a:lumMod val="50000"/>
                          </a:schemeClr>
                        </a:solidFill>
                        <a:latin typeface="+mj-lt"/>
                      </a:rPr>
                      <a:t>1%</a:t>
                    </a: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9321-4720-84DB-B1BA9574B4F7}"/>
                </c:ext>
              </c:extLst>
            </c:dLbl>
            <c:numFmt formatCode="General\%" sourceLinked="0"/>
            <c:spPr>
              <a:noFill/>
              <a:ln>
                <a:noFill/>
              </a:ln>
              <a:effectLst/>
            </c:spPr>
            <c:txPr>
              <a:bodyPr/>
              <a:lstStyle/>
              <a:p>
                <a:pPr>
                  <a:defRPr>
                    <a:solidFill>
                      <a:schemeClr val="bg2">
                        <a:lumMod val="50000"/>
                      </a:schemeClr>
                    </a:solidFill>
                    <a:latin typeface="+mj-lt"/>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7"/>
                <c:pt idx="0">
                  <c:v> Teléfono</c:v>
                </c:pt>
                <c:pt idx="1">
                  <c:v> Correo electrónico</c:v>
                </c:pt>
                <c:pt idx="2">
                  <c:v> Chat</c:v>
                </c:pt>
                <c:pt idx="3">
                  <c:v> Escrito formulario de PQRSDF</c:v>
                </c:pt>
                <c:pt idx="4">
                  <c:v> Llamada virtual</c:v>
                </c:pt>
                <c:pt idx="5">
                  <c:v> ChatBot</c:v>
                </c:pt>
                <c:pt idx="6">
                  <c:v> Presencial en las oficinas</c:v>
                </c:pt>
              </c:strCache>
            </c:strRef>
          </c:cat>
          <c:val>
            <c:numRef>
              <c:f>Hoja1!$C$2:$C$8</c:f>
              <c:numCache>
                <c:formatCode>General</c:formatCode>
                <c:ptCount val="7"/>
                <c:pt idx="0">
                  <c:v>23</c:v>
                </c:pt>
                <c:pt idx="1">
                  <c:v>45</c:v>
                </c:pt>
                <c:pt idx="2">
                  <c:v>41</c:v>
                </c:pt>
                <c:pt idx="3">
                  <c:v>8</c:v>
                </c:pt>
                <c:pt idx="4">
                  <c:v>3</c:v>
                </c:pt>
                <c:pt idx="5">
                  <c:v>3</c:v>
                </c:pt>
                <c:pt idx="6">
                  <c:v>3</c:v>
                </c:pt>
              </c:numCache>
            </c:numRef>
          </c:val>
          <c:extLst>
            <c:ext xmlns:c16="http://schemas.microsoft.com/office/drawing/2014/chart" uri="{C3380CC4-5D6E-409C-BE32-E72D297353CC}">
              <c16:uniqueId val="{0000000B-9321-4720-84DB-B1BA9574B4F7}"/>
            </c:ext>
          </c:extLst>
        </c:ser>
        <c:dLbls>
          <c:showLegendKey val="0"/>
          <c:showVal val="0"/>
          <c:showCatName val="0"/>
          <c:showSerName val="0"/>
          <c:showPercent val="0"/>
          <c:showBubbleSize val="0"/>
        </c:dLbls>
        <c:gapWidth val="70"/>
        <c:overlap val="100"/>
        <c:axId val="147880448"/>
        <c:axId val="147948096"/>
      </c:barChart>
      <c:catAx>
        <c:axId val="147880448"/>
        <c:scaling>
          <c:orientation val="maxMin"/>
        </c:scaling>
        <c:delete val="1"/>
        <c:axPos val="l"/>
        <c:numFmt formatCode="General" sourceLinked="0"/>
        <c:majorTickMark val="out"/>
        <c:minorTickMark val="none"/>
        <c:tickLblPos val="nextTo"/>
        <c:crossAx val="147948096"/>
        <c:crosses val="autoZero"/>
        <c:auto val="1"/>
        <c:lblAlgn val="ctr"/>
        <c:lblOffset val="100"/>
        <c:noMultiLvlLbl val="0"/>
      </c:catAx>
      <c:valAx>
        <c:axId val="147948096"/>
        <c:scaling>
          <c:orientation val="minMax"/>
          <c:max val="102"/>
          <c:min val="0"/>
        </c:scaling>
        <c:delete val="1"/>
        <c:axPos val="t"/>
        <c:numFmt formatCode="General" sourceLinked="1"/>
        <c:majorTickMark val="out"/>
        <c:minorTickMark val="none"/>
        <c:tickLblPos val="nextTo"/>
        <c:crossAx val="147880448"/>
        <c:crosses val="autoZero"/>
        <c:crossBetween val="between"/>
      </c:valAx>
    </c:plotArea>
    <c:plotVisOnly val="1"/>
    <c:dispBlanksAs val="gap"/>
    <c:showDLblsOverMax val="0"/>
  </c:chart>
  <c:txPr>
    <a:bodyPr/>
    <a:lstStyle/>
    <a:p>
      <a:pPr>
        <a:defRPr lang="en-US" sz="700" b="1" i="0" u="none" strike="noStrike" kern="1200">
          <a:solidFill>
            <a:srgbClr val="262626"/>
          </a:solidFill>
          <a:effectLst/>
          <a:latin typeface="Calibri"/>
          <a:ea typeface="+mn-ea"/>
          <a:cs typeface="+mn-cs"/>
        </a:defRPr>
      </a:pPr>
      <a:endParaRPr lang="es-CO"/>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51445935525950925"/>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Hoja1!$A$2:$A$8</c:f>
              <c:strCache>
                <c:ptCount val="7"/>
                <c:pt idx="0">
                  <c:v> Teléfono</c:v>
                </c:pt>
                <c:pt idx="1">
                  <c:v> Correo electrónico</c:v>
                </c:pt>
                <c:pt idx="2">
                  <c:v> Chat</c:v>
                </c:pt>
                <c:pt idx="3">
                  <c:v> Escrito formulario de PQRSDF</c:v>
                </c:pt>
                <c:pt idx="4">
                  <c:v> Llamada virtual</c:v>
                </c:pt>
                <c:pt idx="5">
                  <c:v> ChatBot</c:v>
                </c:pt>
                <c:pt idx="6">
                  <c:v> Presencial en las oficinas</c:v>
                </c:pt>
              </c:strCache>
            </c:strRef>
          </c:cat>
          <c:val>
            <c:numRef>
              <c:f>Hoja1!$B$2:$B$8</c:f>
              <c:numCache>
                <c:formatCode>General</c:formatCode>
                <c:ptCount val="7"/>
                <c:pt idx="0">
                  <c:v>100</c:v>
                </c:pt>
                <c:pt idx="1">
                  <c:v>100</c:v>
                </c:pt>
                <c:pt idx="2">
                  <c:v>100</c:v>
                </c:pt>
                <c:pt idx="3">
                  <c:v>100</c:v>
                </c:pt>
                <c:pt idx="4">
                  <c:v>100</c:v>
                </c:pt>
                <c:pt idx="5">
                  <c:v>100</c:v>
                </c:pt>
                <c:pt idx="6">
                  <c:v>100</c:v>
                </c:pt>
              </c:numCache>
            </c:numRef>
          </c:val>
          <c:extLst>
            <c:ext xmlns:c16="http://schemas.microsoft.com/office/drawing/2014/chart" uri="{C3380CC4-5D6E-409C-BE32-E72D297353CC}">
              <c16:uniqueId val="{00000000-2C02-414D-9FD6-F52D57C13B98}"/>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dPt>
            <c:idx val="5"/>
            <c:invertIfNegative val="0"/>
            <c:bubble3D val="0"/>
            <c:extLst>
              <c:ext xmlns:c16="http://schemas.microsoft.com/office/drawing/2014/chart" uri="{C3380CC4-5D6E-409C-BE32-E72D297353CC}">
                <c16:uniqueId val="{00000001-2C02-414D-9FD6-F52D57C13B98}"/>
              </c:ext>
            </c:extLst>
          </c:dPt>
          <c:dPt>
            <c:idx val="6"/>
            <c:invertIfNegative val="0"/>
            <c:bubble3D val="0"/>
            <c:extLst>
              <c:ext xmlns:c16="http://schemas.microsoft.com/office/drawing/2014/chart" uri="{C3380CC4-5D6E-409C-BE32-E72D297353CC}">
                <c16:uniqueId val="{00000002-2C02-414D-9FD6-F52D57C13B98}"/>
              </c:ext>
            </c:extLst>
          </c:dPt>
          <c:dPt>
            <c:idx val="7"/>
            <c:invertIfNegative val="0"/>
            <c:bubble3D val="0"/>
            <c:extLst>
              <c:ext xmlns:c16="http://schemas.microsoft.com/office/drawing/2014/chart" uri="{C3380CC4-5D6E-409C-BE32-E72D297353CC}">
                <c16:uniqueId val="{00000003-2C02-414D-9FD6-F52D57C13B98}"/>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42628372497824202"/>
                      <c:h val="0.13367089386399625"/>
                    </c:manualLayout>
                  </c15:layout>
                </c:ext>
                <c:ext xmlns:c16="http://schemas.microsoft.com/office/drawing/2014/chart" uri="{C3380CC4-5D6E-409C-BE32-E72D297353CC}">
                  <c16:uniqueId val="{00000007-DBD7-462B-9AF9-88667B3DB0C0}"/>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0.56553524804177535"/>
                      <c:h val="0.13367089386399625"/>
                    </c:manualLayout>
                  </c15:layout>
                </c:ext>
                <c:ext xmlns:c16="http://schemas.microsoft.com/office/drawing/2014/chart" uri="{C3380CC4-5D6E-409C-BE32-E72D297353CC}">
                  <c16:uniqueId val="{00000006-DBD7-462B-9AF9-88667B3DB0C0}"/>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39147084421235856"/>
                      <c:h val="0.13367089386399625"/>
                    </c:manualLayout>
                  </c15:layout>
                </c:ext>
                <c:ext xmlns:c16="http://schemas.microsoft.com/office/drawing/2014/chart" uri="{C3380CC4-5D6E-409C-BE32-E72D297353CC}">
                  <c16:uniqueId val="{00000005-DBD7-462B-9AF9-88667B3DB0C0}"/>
                </c:ext>
              </c:extLst>
            </c:dLbl>
            <c:dLbl>
              <c:idx val="3"/>
              <c:dLblPos val="outEnd"/>
              <c:showLegendKey val="0"/>
              <c:showVal val="1"/>
              <c:showCatName val="0"/>
              <c:showSerName val="0"/>
              <c:showPercent val="0"/>
              <c:showBubbleSize val="0"/>
              <c:extLst>
                <c:ext xmlns:c15="http://schemas.microsoft.com/office/drawing/2012/chart" uri="{CE6537A1-D6FC-4f65-9D91-7224C49458BB}">
                  <c15:layout>
                    <c:manualLayout>
                      <c:w val="0.46109660574412531"/>
                      <c:h val="9.3764969391028699E-2"/>
                    </c:manualLayout>
                  </c15:layout>
                </c:ext>
                <c:ext xmlns:c16="http://schemas.microsoft.com/office/drawing/2014/chart" uri="{C3380CC4-5D6E-409C-BE32-E72D297353CC}">
                  <c16:uniqueId val="{00000004-DBD7-462B-9AF9-88667B3DB0C0}"/>
                </c:ext>
              </c:extLst>
            </c:dLbl>
            <c:dLbl>
              <c:idx val="4"/>
              <c:dLblPos val="outEnd"/>
              <c:showLegendKey val="0"/>
              <c:showVal val="1"/>
              <c:showCatName val="0"/>
              <c:showSerName val="0"/>
              <c:showPercent val="0"/>
              <c:showBubbleSize val="0"/>
              <c:extLst>
                <c:ext xmlns:c15="http://schemas.microsoft.com/office/drawing/2012/chart" uri="{CE6537A1-D6FC-4f65-9D91-7224C49458BB}">
                  <c15:layout>
                    <c:manualLayout>
                      <c:w val="0.35665796344647521"/>
                      <c:h val="9.3764969391028699E-2"/>
                    </c:manualLayout>
                  </c15:layout>
                </c:ext>
                <c:ext xmlns:c16="http://schemas.microsoft.com/office/drawing/2014/chart" uri="{C3380CC4-5D6E-409C-BE32-E72D297353CC}">
                  <c16:uniqueId val="{00000003-DBD7-462B-9AF9-88667B3DB0C0}"/>
                </c:ext>
              </c:extLst>
            </c:dLbl>
            <c:dLbl>
              <c:idx val="6"/>
              <c:dLblPos val="outEnd"/>
              <c:showLegendKey val="0"/>
              <c:showVal val="1"/>
              <c:showCatName val="0"/>
              <c:showSerName val="0"/>
              <c:showPercent val="0"/>
              <c:showBubbleSize val="0"/>
              <c:extLst>
                <c:ext xmlns:c15="http://schemas.microsoft.com/office/drawing/2012/chart" uri="{CE6537A1-D6FC-4f65-9D91-7224C49458BB}">
                  <c15:layout>
                    <c:manualLayout>
                      <c:w val="0.42628372497824202"/>
                      <c:h val="9.3764969391028699E-2"/>
                    </c:manualLayout>
                  </c15:layout>
                </c:ext>
                <c:ext xmlns:c16="http://schemas.microsoft.com/office/drawing/2014/chart" uri="{C3380CC4-5D6E-409C-BE32-E72D297353CC}">
                  <c16:uniqueId val="{00000002-2C02-414D-9FD6-F52D57C13B98}"/>
                </c:ext>
              </c:extLst>
            </c:dLbl>
            <c:dLbl>
              <c:idx val="7"/>
              <c:tx>
                <c:rich>
                  <a:bodyPr/>
                  <a:lstStyle/>
                  <a:p>
                    <a:pPr>
                      <a:defRPr sz="700" b="1">
                        <a:solidFill>
                          <a:schemeClr val="bg2">
                            <a:lumMod val="50000"/>
                          </a:schemeClr>
                        </a:solidFill>
                        <a:latin typeface="+mj-lt"/>
                      </a:defRPr>
                    </a:pPr>
                    <a:r>
                      <a:rPr lang="en-US" sz="700" b="1" dirty="0">
                        <a:solidFill>
                          <a:schemeClr val="bg2">
                            <a:lumMod val="50000"/>
                          </a:schemeClr>
                        </a:solidFill>
                        <a:latin typeface="+mj-lt"/>
                      </a:rPr>
                      <a:t>1%</a:t>
                    </a: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C02-414D-9FD6-F52D57C13B98}"/>
                </c:ext>
              </c:extLst>
            </c:dLbl>
            <c:numFmt formatCode="General\%" sourceLinked="0"/>
            <c:spPr>
              <a:noFill/>
              <a:ln>
                <a:noFill/>
              </a:ln>
              <a:effectLst/>
            </c:spPr>
            <c:txPr>
              <a:bodyPr/>
              <a:lstStyle/>
              <a:p>
                <a:pPr>
                  <a:defRPr sz="700" b="1">
                    <a:solidFill>
                      <a:schemeClr val="bg2">
                        <a:lumMod val="50000"/>
                      </a:schemeClr>
                    </a:solidFill>
                    <a:latin typeface="+mj-lt"/>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7"/>
                <c:pt idx="0">
                  <c:v> Teléfono</c:v>
                </c:pt>
                <c:pt idx="1">
                  <c:v> Correo electrónico</c:v>
                </c:pt>
                <c:pt idx="2">
                  <c:v> Chat</c:v>
                </c:pt>
                <c:pt idx="3">
                  <c:v> Escrito formulario de PQRSDF</c:v>
                </c:pt>
                <c:pt idx="4">
                  <c:v> Llamada virtual</c:v>
                </c:pt>
                <c:pt idx="5">
                  <c:v> ChatBot</c:v>
                </c:pt>
                <c:pt idx="6">
                  <c:v> Presencial en las oficinas</c:v>
                </c:pt>
              </c:strCache>
            </c:strRef>
          </c:cat>
          <c:val>
            <c:numRef>
              <c:f>Hoja1!$C$2:$C$8</c:f>
              <c:numCache>
                <c:formatCode>General</c:formatCode>
                <c:ptCount val="7"/>
                <c:pt idx="0">
                  <c:v>65</c:v>
                </c:pt>
                <c:pt idx="1">
                  <c:v>60</c:v>
                </c:pt>
                <c:pt idx="2">
                  <c:v>68</c:v>
                </c:pt>
                <c:pt idx="3">
                  <c:v>9</c:v>
                </c:pt>
                <c:pt idx="4">
                  <c:v>4</c:v>
                </c:pt>
                <c:pt idx="6">
                  <c:v>6</c:v>
                </c:pt>
              </c:numCache>
            </c:numRef>
          </c:val>
          <c:extLst>
            <c:ext xmlns:c16="http://schemas.microsoft.com/office/drawing/2014/chart" uri="{C3380CC4-5D6E-409C-BE32-E72D297353CC}">
              <c16:uniqueId val="{00000007-2C02-414D-9FD6-F52D57C13B98}"/>
            </c:ext>
          </c:extLst>
        </c:ser>
        <c:dLbls>
          <c:showLegendKey val="0"/>
          <c:showVal val="0"/>
          <c:showCatName val="0"/>
          <c:showSerName val="0"/>
          <c:showPercent val="0"/>
          <c:showBubbleSize val="0"/>
        </c:dLbls>
        <c:gapWidth val="70"/>
        <c:overlap val="100"/>
        <c:axId val="148152320"/>
        <c:axId val="53522368"/>
      </c:barChart>
      <c:catAx>
        <c:axId val="148152320"/>
        <c:scaling>
          <c:orientation val="maxMin"/>
        </c:scaling>
        <c:delete val="1"/>
        <c:axPos val="l"/>
        <c:numFmt formatCode="General" sourceLinked="0"/>
        <c:majorTickMark val="out"/>
        <c:minorTickMark val="none"/>
        <c:tickLblPos val="nextTo"/>
        <c:crossAx val="53522368"/>
        <c:crosses val="autoZero"/>
        <c:auto val="1"/>
        <c:lblAlgn val="ctr"/>
        <c:lblOffset val="100"/>
        <c:noMultiLvlLbl val="0"/>
      </c:catAx>
      <c:valAx>
        <c:axId val="53522368"/>
        <c:scaling>
          <c:orientation val="minMax"/>
          <c:max val="102"/>
          <c:min val="0"/>
        </c:scaling>
        <c:delete val="1"/>
        <c:axPos val="t"/>
        <c:numFmt formatCode="General" sourceLinked="1"/>
        <c:majorTickMark val="out"/>
        <c:minorTickMark val="none"/>
        <c:tickLblPos val="nextTo"/>
        <c:crossAx val="148152320"/>
        <c:crosses val="autoZero"/>
        <c:crossBetween val="between"/>
      </c:valAx>
    </c:plotArea>
    <c:plotVisOnly val="1"/>
    <c:dispBlanksAs val="gap"/>
    <c:showDLblsOverMax val="0"/>
  </c:chart>
  <c:txPr>
    <a:bodyPr/>
    <a:lstStyle/>
    <a:p>
      <a:pPr>
        <a:defRPr lang="en-US" sz="1100" b="0" i="0" u="none" strike="noStrike" kern="1200">
          <a:solidFill>
            <a:srgbClr val="000000"/>
          </a:solidFill>
          <a:effectLst/>
          <a:latin typeface="Calibri" panose="020F0502020204030204" pitchFamily="34" charset="0"/>
          <a:ea typeface="+mn-ea"/>
          <a:cs typeface="+mn-cs"/>
        </a:defRPr>
      </a:pPr>
      <a:endParaRPr lang="es-CO"/>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51445935525950925"/>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Hoja1!$A$2:$A$11</c:f>
              <c:strCache>
                <c:ptCount val="7"/>
                <c:pt idx="0">
                  <c:v> Teléfono</c:v>
                </c:pt>
                <c:pt idx="1">
                  <c:v> Correo electrónico</c:v>
                </c:pt>
                <c:pt idx="2">
                  <c:v> Chat</c:v>
                </c:pt>
                <c:pt idx="3">
                  <c:v> Escrito formulario de PQRSDF</c:v>
                </c:pt>
                <c:pt idx="4">
                  <c:v> Llamada virtual</c:v>
                </c:pt>
                <c:pt idx="5">
                  <c:v> ChatBot</c:v>
                </c:pt>
                <c:pt idx="6">
                  <c:v> Presencial en las oficinas</c:v>
                </c:pt>
              </c:strCache>
            </c:strRef>
          </c:cat>
          <c:val>
            <c:numRef>
              <c:f>Hoja1!$B$2:$B$11</c:f>
              <c:numCache>
                <c:formatCode>General</c:formatCode>
                <c:ptCount val="10"/>
                <c:pt idx="0">
                  <c:v>100</c:v>
                </c:pt>
                <c:pt idx="1">
                  <c:v>100</c:v>
                </c:pt>
                <c:pt idx="2">
                  <c:v>100</c:v>
                </c:pt>
                <c:pt idx="3">
                  <c:v>100</c:v>
                </c:pt>
                <c:pt idx="4">
                  <c:v>100</c:v>
                </c:pt>
                <c:pt idx="5">
                  <c:v>100</c:v>
                </c:pt>
                <c:pt idx="6">
                  <c:v>100</c:v>
                </c:pt>
              </c:numCache>
            </c:numRef>
          </c:val>
          <c:extLst>
            <c:ext xmlns:c16="http://schemas.microsoft.com/office/drawing/2014/chart" uri="{C3380CC4-5D6E-409C-BE32-E72D297353CC}">
              <c16:uniqueId val="{00000000-A8B4-4B82-A81D-B0A3A77FDF12}"/>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dPt>
            <c:idx val="5"/>
            <c:invertIfNegative val="0"/>
            <c:bubble3D val="0"/>
            <c:extLst>
              <c:ext xmlns:c16="http://schemas.microsoft.com/office/drawing/2014/chart" uri="{C3380CC4-5D6E-409C-BE32-E72D297353CC}">
                <c16:uniqueId val="{00000001-A8B4-4B82-A81D-B0A3A77FDF12}"/>
              </c:ext>
            </c:extLst>
          </c:dPt>
          <c:dPt>
            <c:idx val="6"/>
            <c:invertIfNegative val="0"/>
            <c:bubble3D val="0"/>
            <c:extLst>
              <c:ext xmlns:c16="http://schemas.microsoft.com/office/drawing/2014/chart" uri="{C3380CC4-5D6E-409C-BE32-E72D297353CC}">
                <c16:uniqueId val="{00000002-A8B4-4B82-A81D-B0A3A77FDF12}"/>
              </c:ext>
            </c:extLst>
          </c:dPt>
          <c:dPt>
            <c:idx val="7"/>
            <c:invertIfNegative val="0"/>
            <c:bubble3D val="0"/>
            <c:extLst>
              <c:ext xmlns:c16="http://schemas.microsoft.com/office/drawing/2014/chart" uri="{C3380CC4-5D6E-409C-BE32-E72D297353CC}">
                <c16:uniqueId val="{00000003-A8B4-4B82-A81D-B0A3A77FDF12}"/>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39147084421235867"/>
                      <c:h val="9.3639676143481398E-2"/>
                    </c:manualLayout>
                  </c15:layout>
                </c:ext>
                <c:ext xmlns:c16="http://schemas.microsoft.com/office/drawing/2014/chart" uri="{C3380CC4-5D6E-409C-BE32-E72D297353CC}">
                  <c16:uniqueId val="{00000005-A1C4-426E-A422-C5E913440DC0}"/>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37406440382941686"/>
                      <c:h val="9.3639676143481398E-2"/>
                    </c:manualLayout>
                  </c15:layout>
                </c:ext>
                <c:ext xmlns:c16="http://schemas.microsoft.com/office/drawing/2014/chart" uri="{C3380CC4-5D6E-409C-BE32-E72D297353CC}">
                  <c16:uniqueId val="{00000004-A1C4-426E-A422-C5E913440DC0}"/>
                </c:ext>
              </c:extLst>
            </c:dLbl>
            <c:dLbl>
              <c:idx val="3"/>
              <c:dLblPos val="outEnd"/>
              <c:showLegendKey val="0"/>
              <c:showVal val="1"/>
              <c:showCatName val="0"/>
              <c:showSerName val="0"/>
              <c:showPercent val="0"/>
              <c:showBubbleSize val="0"/>
              <c:extLst>
                <c:ext xmlns:c15="http://schemas.microsoft.com/office/drawing/2012/chart" uri="{CE6537A1-D6FC-4f65-9D91-7224C49458BB}">
                  <c15:layout>
                    <c:manualLayout>
                      <c:w val="0.44369016536118372"/>
                      <c:h val="6.5684616250959824E-2"/>
                    </c:manualLayout>
                  </c15:layout>
                </c:ext>
                <c:ext xmlns:c16="http://schemas.microsoft.com/office/drawing/2014/chart" uri="{C3380CC4-5D6E-409C-BE32-E72D297353CC}">
                  <c16:uniqueId val="{00000003-A1C4-426E-A422-C5E913440DC0}"/>
                </c:ext>
              </c:extLst>
            </c:dLbl>
            <c:dLbl>
              <c:idx val="6"/>
              <c:dLblPos val="outEnd"/>
              <c:showLegendKey val="0"/>
              <c:showVal val="1"/>
              <c:showCatName val="0"/>
              <c:showSerName val="0"/>
              <c:showPercent val="0"/>
              <c:showBubbleSize val="0"/>
              <c:extLst>
                <c:ext xmlns:c15="http://schemas.microsoft.com/office/drawing/2012/chart" uri="{CE6537A1-D6FC-4f65-9D91-7224C49458BB}">
                  <c15:layout>
                    <c:manualLayout>
                      <c:w val="0.33925152306353351"/>
                      <c:h val="6.5684616250959824E-2"/>
                    </c:manualLayout>
                  </c15:layout>
                </c:ext>
                <c:ext xmlns:c16="http://schemas.microsoft.com/office/drawing/2014/chart" uri="{C3380CC4-5D6E-409C-BE32-E72D297353CC}">
                  <c16:uniqueId val="{00000002-A8B4-4B82-A81D-B0A3A77FDF12}"/>
                </c:ext>
              </c:extLst>
            </c:dLbl>
            <c:dLbl>
              <c:idx val="7"/>
              <c:tx>
                <c:rich>
                  <a:bodyPr/>
                  <a:lstStyle/>
                  <a:p>
                    <a:pPr>
                      <a:defRPr sz="700" b="1">
                        <a:solidFill>
                          <a:schemeClr val="tx1"/>
                        </a:solidFill>
                      </a:defRPr>
                    </a:pPr>
                    <a:r>
                      <a:rPr lang="en-US" sz="700" dirty="0">
                        <a:latin typeface="Calibri" panose="020F0502020204030204" pitchFamily="34" charset="0"/>
                      </a:rPr>
                      <a:t>1%</a:t>
                    </a: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8B4-4B82-A81D-B0A3A77FDF12}"/>
                </c:ext>
              </c:extLst>
            </c:dLbl>
            <c:numFmt formatCode="General\%" sourceLinked="0"/>
            <c:spPr>
              <a:noFill/>
              <a:ln>
                <a:noFill/>
              </a:ln>
              <a:effectLst/>
            </c:spPr>
            <c:txPr>
              <a:bodyPr/>
              <a:lstStyle/>
              <a:p>
                <a:pPr>
                  <a:defRPr sz="700" b="1">
                    <a:solidFill>
                      <a:schemeClr val="bg2">
                        <a:lumMod val="50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Hoja1!$A$2:$A$11</c:f>
              <c:strCache>
                <c:ptCount val="7"/>
                <c:pt idx="0">
                  <c:v> Teléfono</c:v>
                </c:pt>
                <c:pt idx="1">
                  <c:v> Correo electrónico</c:v>
                </c:pt>
                <c:pt idx="2">
                  <c:v> Chat</c:v>
                </c:pt>
                <c:pt idx="3">
                  <c:v> Escrito formulario de PQRSDF</c:v>
                </c:pt>
                <c:pt idx="4">
                  <c:v> Llamada virtual</c:v>
                </c:pt>
                <c:pt idx="5">
                  <c:v> ChatBot</c:v>
                </c:pt>
                <c:pt idx="6">
                  <c:v> Presencial en las oficinas</c:v>
                </c:pt>
              </c:strCache>
            </c:strRef>
          </c:cat>
          <c:val>
            <c:numRef>
              <c:f>Hoja1!$C$2:$C$11</c:f>
              <c:numCache>
                <c:formatCode>General</c:formatCode>
                <c:ptCount val="10"/>
                <c:pt idx="0">
                  <c:v>57</c:v>
                </c:pt>
                <c:pt idx="2">
                  <c:v>62</c:v>
                </c:pt>
                <c:pt idx="3">
                  <c:v>3</c:v>
                </c:pt>
                <c:pt idx="6">
                  <c:v>2</c:v>
                </c:pt>
              </c:numCache>
            </c:numRef>
          </c:val>
          <c:extLst>
            <c:ext xmlns:c16="http://schemas.microsoft.com/office/drawing/2014/chart" uri="{C3380CC4-5D6E-409C-BE32-E72D297353CC}">
              <c16:uniqueId val="{00000007-A8B4-4B82-A81D-B0A3A77FDF12}"/>
            </c:ext>
          </c:extLst>
        </c:ser>
        <c:dLbls>
          <c:showLegendKey val="0"/>
          <c:showVal val="0"/>
          <c:showCatName val="0"/>
          <c:showSerName val="0"/>
          <c:showPercent val="0"/>
          <c:showBubbleSize val="0"/>
        </c:dLbls>
        <c:gapWidth val="70"/>
        <c:overlap val="100"/>
        <c:axId val="148152320"/>
        <c:axId val="53522368"/>
      </c:barChart>
      <c:catAx>
        <c:axId val="148152320"/>
        <c:scaling>
          <c:orientation val="maxMin"/>
        </c:scaling>
        <c:delete val="1"/>
        <c:axPos val="l"/>
        <c:numFmt formatCode="General" sourceLinked="0"/>
        <c:majorTickMark val="out"/>
        <c:minorTickMark val="none"/>
        <c:tickLblPos val="nextTo"/>
        <c:crossAx val="53522368"/>
        <c:crosses val="autoZero"/>
        <c:auto val="1"/>
        <c:lblAlgn val="ctr"/>
        <c:lblOffset val="100"/>
        <c:noMultiLvlLbl val="0"/>
      </c:catAx>
      <c:valAx>
        <c:axId val="53522368"/>
        <c:scaling>
          <c:orientation val="minMax"/>
          <c:max val="102"/>
          <c:min val="0"/>
        </c:scaling>
        <c:delete val="1"/>
        <c:axPos val="t"/>
        <c:numFmt formatCode="General" sourceLinked="1"/>
        <c:majorTickMark val="out"/>
        <c:minorTickMark val="none"/>
        <c:tickLblPos val="nextTo"/>
        <c:crossAx val="148152320"/>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51445935525950925"/>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Hoja1!$A$2:$A$8</c:f>
              <c:strCache>
                <c:ptCount val="7"/>
                <c:pt idx="0">
                  <c:v> Teléfono</c:v>
                </c:pt>
                <c:pt idx="1">
                  <c:v> Correo electrónico</c:v>
                </c:pt>
                <c:pt idx="2">
                  <c:v> Chat</c:v>
                </c:pt>
                <c:pt idx="3">
                  <c:v> Escrito formulario de PQRSDF</c:v>
                </c:pt>
                <c:pt idx="4">
                  <c:v> Llamada virtual</c:v>
                </c:pt>
                <c:pt idx="5">
                  <c:v> ChatBot</c:v>
                </c:pt>
                <c:pt idx="6">
                  <c:v> Presencial en las oficinas</c:v>
                </c:pt>
              </c:strCache>
            </c:strRef>
          </c:cat>
          <c:val>
            <c:numRef>
              <c:f>Hoja1!$B$2:$B$8</c:f>
              <c:numCache>
                <c:formatCode>General</c:formatCode>
                <c:ptCount val="7"/>
                <c:pt idx="0">
                  <c:v>100</c:v>
                </c:pt>
                <c:pt idx="1">
                  <c:v>100</c:v>
                </c:pt>
                <c:pt idx="2">
                  <c:v>100</c:v>
                </c:pt>
                <c:pt idx="3">
                  <c:v>100</c:v>
                </c:pt>
                <c:pt idx="4">
                  <c:v>100</c:v>
                </c:pt>
              </c:numCache>
            </c:numRef>
          </c:val>
          <c:extLst>
            <c:ext xmlns:c16="http://schemas.microsoft.com/office/drawing/2014/chart" uri="{C3380CC4-5D6E-409C-BE32-E72D297353CC}">
              <c16:uniqueId val="{00000000-A78A-4785-9CA9-51CFDA6B0664}"/>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dPt>
            <c:idx val="5"/>
            <c:invertIfNegative val="0"/>
            <c:bubble3D val="0"/>
            <c:extLst>
              <c:ext xmlns:c16="http://schemas.microsoft.com/office/drawing/2014/chart" uri="{C3380CC4-5D6E-409C-BE32-E72D297353CC}">
                <c16:uniqueId val="{00000001-A78A-4785-9CA9-51CFDA6B0664}"/>
              </c:ext>
            </c:extLst>
          </c:dPt>
          <c:dPt>
            <c:idx val="6"/>
            <c:invertIfNegative val="0"/>
            <c:bubble3D val="0"/>
            <c:extLst>
              <c:ext xmlns:c16="http://schemas.microsoft.com/office/drawing/2014/chart" uri="{C3380CC4-5D6E-409C-BE32-E72D297353CC}">
                <c16:uniqueId val="{00000002-A78A-4785-9CA9-51CFDA6B0664}"/>
              </c:ext>
            </c:extLst>
          </c:dPt>
          <c:dPt>
            <c:idx val="7"/>
            <c:invertIfNegative val="0"/>
            <c:bubble3D val="0"/>
            <c:extLst>
              <c:ext xmlns:c16="http://schemas.microsoft.com/office/drawing/2014/chart" uri="{C3380CC4-5D6E-409C-BE32-E72D297353CC}">
                <c16:uniqueId val="{00000003-A78A-4785-9CA9-51CFDA6B0664}"/>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40887728459530032"/>
                      <c:h val="0.13367089386399625"/>
                    </c:manualLayout>
                  </c15:layout>
                </c:ext>
                <c:ext xmlns:c16="http://schemas.microsoft.com/office/drawing/2014/chart" uri="{C3380CC4-5D6E-409C-BE32-E72D297353CC}">
                  <c16:uniqueId val="{00000003-69F5-4514-B589-898E3365795A}"/>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0.46109660574412531"/>
                      <c:h val="0.13367089386399625"/>
                    </c:manualLayout>
                  </c15:layout>
                </c:ext>
                <c:ext xmlns:c16="http://schemas.microsoft.com/office/drawing/2014/chart" uri="{C3380CC4-5D6E-409C-BE32-E72D297353CC}">
                  <c16:uniqueId val="{00000004-69F5-4514-B589-898E3365795A}"/>
                </c:ext>
              </c:extLst>
            </c:dLbl>
            <c:dLbl>
              <c:idx val="3"/>
              <c:dLblPos val="outEnd"/>
              <c:showLegendKey val="0"/>
              <c:showVal val="1"/>
              <c:showCatName val="0"/>
              <c:showSerName val="0"/>
              <c:showPercent val="0"/>
              <c:showBubbleSize val="0"/>
              <c:extLst>
                <c:ext xmlns:c15="http://schemas.microsoft.com/office/drawing/2012/chart" uri="{CE6537A1-D6FC-4f65-9D91-7224C49458BB}">
                  <c15:layout>
                    <c:manualLayout>
                      <c:w val="0.54812880765883387"/>
                      <c:h val="9.3764969391028699E-2"/>
                    </c:manualLayout>
                  </c15:layout>
                </c:ext>
                <c:ext xmlns:c16="http://schemas.microsoft.com/office/drawing/2014/chart" uri="{C3380CC4-5D6E-409C-BE32-E72D297353CC}">
                  <c16:uniqueId val="{00000005-69F5-4514-B589-898E3365795A}"/>
                </c:ext>
              </c:extLst>
            </c:dLbl>
            <c:dLbl>
              <c:idx val="4"/>
              <c:dLblPos val="outEnd"/>
              <c:showLegendKey val="0"/>
              <c:showVal val="1"/>
              <c:showCatName val="0"/>
              <c:showSerName val="0"/>
              <c:showPercent val="0"/>
              <c:showBubbleSize val="0"/>
              <c:extLst>
                <c:ext xmlns:c15="http://schemas.microsoft.com/office/drawing/2012/chart" uri="{CE6537A1-D6FC-4f65-9D91-7224C49458BB}">
                  <c15:layout>
                    <c:manualLayout>
                      <c:w val="0.35665796344647521"/>
                      <c:h val="9.3764969391028699E-2"/>
                    </c:manualLayout>
                  </c15:layout>
                </c:ext>
                <c:ext xmlns:c16="http://schemas.microsoft.com/office/drawing/2014/chart" uri="{C3380CC4-5D6E-409C-BE32-E72D297353CC}">
                  <c16:uniqueId val="{00000006-69F5-4514-B589-898E3365795A}"/>
                </c:ext>
              </c:extLst>
            </c:dLbl>
            <c:dLbl>
              <c:idx val="7"/>
              <c:tx>
                <c:rich>
                  <a:bodyPr/>
                  <a:lstStyle/>
                  <a:p>
                    <a:pPr>
                      <a:defRPr sz="700" b="1">
                        <a:solidFill>
                          <a:schemeClr val="tx1"/>
                        </a:solidFill>
                      </a:defRPr>
                    </a:pPr>
                    <a:r>
                      <a:rPr lang="en-US" sz="700" dirty="0">
                        <a:latin typeface="Calibri" panose="020F0502020204030204" pitchFamily="34" charset="0"/>
                      </a:rPr>
                      <a:t>1%</a:t>
                    </a: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78A-4785-9CA9-51CFDA6B0664}"/>
                </c:ext>
              </c:extLst>
            </c:dLbl>
            <c:numFmt formatCode="General\%" sourceLinked="0"/>
            <c:spPr>
              <a:noFill/>
              <a:ln>
                <a:noFill/>
              </a:ln>
              <a:effectLst/>
            </c:spPr>
            <c:txPr>
              <a:bodyPr/>
              <a:lstStyle/>
              <a:p>
                <a:pPr>
                  <a:defRPr sz="700" b="1">
                    <a:solidFill>
                      <a:schemeClr val="bg2">
                        <a:lumMod val="50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7"/>
                <c:pt idx="0">
                  <c:v> Teléfono</c:v>
                </c:pt>
                <c:pt idx="1">
                  <c:v> Correo electrónico</c:v>
                </c:pt>
                <c:pt idx="2">
                  <c:v> Chat</c:v>
                </c:pt>
                <c:pt idx="3">
                  <c:v> Escrito formulario de PQRSDF</c:v>
                </c:pt>
                <c:pt idx="4">
                  <c:v> Llamada virtual</c:v>
                </c:pt>
                <c:pt idx="5">
                  <c:v> ChatBot</c:v>
                </c:pt>
                <c:pt idx="6">
                  <c:v> Presencial en las oficinas</c:v>
                </c:pt>
              </c:strCache>
            </c:strRef>
          </c:cat>
          <c:val>
            <c:numRef>
              <c:f>Hoja1!$C$2:$C$8</c:f>
              <c:numCache>
                <c:formatCode>General</c:formatCode>
                <c:ptCount val="7"/>
                <c:pt idx="0">
                  <c:v>64</c:v>
                </c:pt>
                <c:pt idx="1">
                  <c:v>43</c:v>
                </c:pt>
                <c:pt idx="3">
                  <c:v>5</c:v>
                </c:pt>
                <c:pt idx="4">
                  <c:v>2</c:v>
                </c:pt>
              </c:numCache>
            </c:numRef>
          </c:val>
          <c:extLst>
            <c:ext xmlns:c16="http://schemas.microsoft.com/office/drawing/2014/chart" uri="{C3380CC4-5D6E-409C-BE32-E72D297353CC}">
              <c16:uniqueId val="{00000009-A78A-4785-9CA9-51CFDA6B0664}"/>
            </c:ext>
          </c:extLst>
        </c:ser>
        <c:dLbls>
          <c:showLegendKey val="0"/>
          <c:showVal val="0"/>
          <c:showCatName val="0"/>
          <c:showSerName val="0"/>
          <c:showPercent val="0"/>
          <c:showBubbleSize val="0"/>
        </c:dLbls>
        <c:gapWidth val="70"/>
        <c:overlap val="100"/>
        <c:axId val="148152320"/>
        <c:axId val="53522368"/>
      </c:barChart>
      <c:catAx>
        <c:axId val="148152320"/>
        <c:scaling>
          <c:orientation val="maxMin"/>
        </c:scaling>
        <c:delete val="1"/>
        <c:axPos val="l"/>
        <c:numFmt formatCode="General" sourceLinked="0"/>
        <c:majorTickMark val="out"/>
        <c:minorTickMark val="none"/>
        <c:tickLblPos val="nextTo"/>
        <c:crossAx val="53522368"/>
        <c:crosses val="autoZero"/>
        <c:auto val="1"/>
        <c:lblAlgn val="ctr"/>
        <c:lblOffset val="100"/>
        <c:noMultiLvlLbl val="0"/>
      </c:catAx>
      <c:valAx>
        <c:axId val="53522368"/>
        <c:scaling>
          <c:orientation val="minMax"/>
          <c:max val="102"/>
          <c:min val="0"/>
        </c:scaling>
        <c:delete val="1"/>
        <c:axPos val="t"/>
        <c:numFmt formatCode="General" sourceLinked="1"/>
        <c:majorTickMark val="out"/>
        <c:minorTickMark val="none"/>
        <c:tickLblPos val="nextTo"/>
        <c:crossAx val="148152320"/>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711191335740074E-2"/>
          <c:y val="6.8709761507778411E-2"/>
          <c:w val="0.68231046931407946"/>
          <c:h val="0.86258047698444318"/>
        </c:manualLayout>
      </c:layout>
      <c:barChart>
        <c:barDir val="col"/>
        <c:grouping val="stacked"/>
        <c:varyColors val="0"/>
        <c:ser>
          <c:idx val="0"/>
          <c:order val="0"/>
          <c:tx>
            <c:strRef>
              <c:f>Hoja1!$B$1</c:f>
              <c:strCache>
                <c:ptCount val="1"/>
                <c:pt idx="0">
                  <c:v>T3B</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Pt>
            <c:idx val="0"/>
            <c:invertIfNegative val="0"/>
            <c:bubble3D val="0"/>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extLst>
              <c:ext xmlns:c16="http://schemas.microsoft.com/office/drawing/2014/chart" uri="{C3380CC4-5D6E-409C-BE32-E72D297353CC}">
                <c16:uniqueId val="{00000001-1034-490E-909D-83E50CEAFF5C}"/>
              </c:ext>
            </c:extLst>
          </c:dPt>
          <c:dLbls>
            <c:numFmt formatCode="General\%" sourceLinked="0"/>
            <c:spPr>
              <a:noFill/>
              <a:ln>
                <a:noFill/>
              </a:ln>
              <a:effectLst/>
            </c:spPr>
            <c:txPr>
              <a:bodyPr/>
              <a:lstStyle/>
              <a:p>
                <a:pPr>
                  <a:defRPr sz="1600" b="1">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1"/>
                <c:pt idx="0">
                  <c:v>Categoría 1</c:v>
                </c:pt>
              </c:strCache>
            </c:strRef>
          </c:cat>
          <c:val>
            <c:numRef>
              <c:f>Hoja1!$B$2:$B$3</c:f>
              <c:numCache>
                <c:formatCode>General</c:formatCode>
                <c:ptCount val="2"/>
                <c:pt idx="1">
                  <c:v>52</c:v>
                </c:pt>
              </c:numCache>
            </c:numRef>
          </c:val>
          <c:extLst>
            <c:ext xmlns:c16="http://schemas.microsoft.com/office/drawing/2014/chart" uri="{C3380CC4-5D6E-409C-BE32-E72D297353CC}">
              <c16:uniqueId val="{00000002-1034-490E-909D-83E50CEAFF5C}"/>
            </c:ext>
          </c:extLst>
        </c:ser>
        <c:ser>
          <c:idx val="1"/>
          <c:order val="1"/>
          <c:tx>
            <c:strRef>
              <c:f>Hoja1!$C$1</c:f>
              <c:strCache>
                <c:ptCount val="1"/>
                <c:pt idx="0">
                  <c:v>T2B</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dPt>
            <c:idx val="0"/>
            <c:invertIfNegative val="0"/>
            <c:bubble3D val="0"/>
            <c:extLst>
              <c:ext xmlns:c16="http://schemas.microsoft.com/office/drawing/2014/chart" uri="{C3380CC4-5D6E-409C-BE32-E72D297353CC}">
                <c16:uniqueId val="{00000003-1034-490E-909D-83E50CEAFF5C}"/>
              </c:ext>
            </c:extLst>
          </c:dPt>
          <c:dPt>
            <c:idx val="1"/>
            <c:invertIfNegative val="0"/>
            <c:bubble3D val="0"/>
            <c:extLst>
              <c:ext xmlns:c16="http://schemas.microsoft.com/office/drawing/2014/chart" uri="{C3380CC4-5D6E-409C-BE32-E72D297353CC}">
                <c16:uniqueId val="{00000004-1034-490E-909D-83E50CEAFF5C}"/>
              </c:ext>
            </c:extLst>
          </c:dPt>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034-490E-909D-83E50CEAFF5C}"/>
                </c:ext>
              </c:extLst>
            </c:dLbl>
            <c:numFmt formatCode="General\%" sourceLinked="0"/>
            <c:spPr>
              <a:noFill/>
              <a:ln>
                <a:noFill/>
              </a:ln>
              <a:effectLst/>
            </c:spPr>
            <c:txPr>
              <a:bodyPr/>
              <a:lstStyle/>
              <a:p>
                <a:pPr>
                  <a:defRPr sz="1600" b="1">
                    <a:latin typeface="Calibri" panose="020F0502020204030204" pitchFamily="34" charset="0"/>
                    <a:cs typeface="Calibri" panose="020F0502020204030204" pitchFamily="34" charset="0"/>
                  </a:defRPr>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Hoja1!$A$2:$A$3</c:f>
              <c:strCache>
                <c:ptCount val="1"/>
                <c:pt idx="0">
                  <c:v>Categoría 1</c:v>
                </c:pt>
              </c:strCache>
            </c:strRef>
          </c:cat>
          <c:val>
            <c:numRef>
              <c:f>Hoja1!$C$2:$C$3</c:f>
              <c:numCache>
                <c:formatCode>General</c:formatCode>
                <c:ptCount val="2"/>
                <c:pt idx="1">
                  <c:v>36</c:v>
                </c:pt>
              </c:numCache>
            </c:numRef>
          </c:val>
          <c:extLst>
            <c:ext xmlns:c16="http://schemas.microsoft.com/office/drawing/2014/chart" uri="{C3380CC4-5D6E-409C-BE32-E72D297353CC}">
              <c16:uniqueId val="{00000005-1034-490E-909D-83E50CEAFF5C}"/>
            </c:ext>
          </c:extLst>
        </c:ser>
        <c:ser>
          <c:idx val="2"/>
          <c:order val="2"/>
          <c:tx>
            <c:strRef>
              <c:f>Hoja1!$D$1</c:f>
              <c:strCache>
                <c:ptCount val="1"/>
                <c:pt idx="0">
                  <c:v>Columna1</c:v>
                </c:pt>
              </c:strCache>
            </c:strRef>
          </c:tx>
          <c: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c:spPr>
          <c:invertIfNegative val="0"/>
          <c:cat>
            <c:strRef>
              <c:f>Hoja1!$A$2:$A$3</c:f>
              <c:strCache>
                <c:ptCount val="1"/>
                <c:pt idx="0">
                  <c:v>Categoría 1</c:v>
                </c:pt>
              </c:strCache>
            </c:strRef>
          </c:cat>
          <c:val>
            <c:numRef>
              <c:f>Hoja1!$D$2:$D$3</c:f>
              <c:numCache>
                <c:formatCode>General</c:formatCode>
                <c:ptCount val="2"/>
                <c:pt idx="1">
                  <c:v>13</c:v>
                </c:pt>
              </c:numCache>
            </c:numRef>
          </c:val>
          <c:extLst>
            <c:ext xmlns:c16="http://schemas.microsoft.com/office/drawing/2014/chart" uri="{C3380CC4-5D6E-409C-BE32-E72D297353CC}">
              <c16:uniqueId val="{00000006-1034-490E-909D-83E50CEAFF5C}"/>
            </c:ext>
          </c:extLst>
        </c:ser>
        <c:dLbls>
          <c:showLegendKey val="0"/>
          <c:showVal val="0"/>
          <c:showCatName val="0"/>
          <c:showSerName val="0"/>
          <c:showPercent val="0"/>
          <c:showBubbleSize val="0"/>
        </c:dLbls>
        <c:gapWidth val="128"/>
        <c:overlap val="100"/>
        <c:axId val="801018368"/>
        <c:axId val="802568384"/>
      </c:barChart>
      <c:catAx>
        <c:axId val="801018368"/>
        <c:scaling>
          <c:orientation val="minMax"/>
        </c:scaling>
        <c:delete val="1"/>
        <c:axPos val="b"/>
        <c:numFmt formatCode="General" sourceLinked="0"/>
        <c:majorTickMark val="out"/>
        <c:minorTickMark val="none"/>
        <c:tickLblPos val="nextTo"/>
        <c:crossAx val="802568384"/>
        <c:crosses val="autoZero"/>
        <c:auto val="1"/>
        <c:lblAlgn val="ctr"/>
        <c:lblOffset val="100"/>
        <c:noMultiLvlLbl val="0"/>
      </c:catAx>
      <c:valAx>
        <c:axId val="802568384"/>
        <c:scaling>
          <c:orientation val="minMax"/>
          <c:max val="103"/>
          <c:min val="0"/>
        </c:scaling>
        <c:delete val="1"/>
        <c:axPos val="l"/>
        <c:numFmt formatCode="General" sourceLinked="1"/>
        <c:majorTickMark val="out"/>
        <c:minorTickMark val="none"/>
        <c:tickLblPos val="nextTo"/>
        <c:crossAx val="801018368"/>
        <c:crosses val="autoZero"/>
        <c:crossBetween val="between"/>
      </c:valAx>
    </c:plotArea>
    <c:plotVisOnly val="1"/>
    <c:dispBlanksAs val="gap"/>
    <c:showDLblsOverMax val="0"/>
  </c:chart>
  <c:txPr>
    <a:bodyPr/>
    <a:lstStyle/>
    <a:p>
      <a:pPr>
        <a:defRPr sz="1800"/>
      </a:pPr>
      <a:endParaRPr lang="es-CO"/>
    </a:p>
  </c:txPr>
  <c:externalData r:id="rId5">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51445935525950925"/>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Hoja1!$A$2:$A$8</c:f>
              <c:strCache>
                <c:ptCount val="7"/>
                <c:pt idx="0">
                  <c:v> Teléfono</c:v>
                </c:pt>
                <c:pt idx="1">
                  <c:v> Correo electrónico</c:v>
                </c:pt>
                <c:pt idx="2">
                  <c:v> Chat</c:v>
                </c:pt>
                <c:pt idx="3">
                  <c:v> Escrito formulario de PQRSDF</c:v>
                </c:pt>
                <c:pt idx="4">
                  <c:v> Llamada virtual</c:v>
                </c:pt>
                <c:pt idx="5">
                  <c:v> ChatBot</c:v>
                </c:pt>
                <c:pt idx="6">
                  <c:v> Presencial en las oficinas</c:v>
                </c:pt>
              </c:strCache>
            </c:strRef>
          </c:cat>
          <c:val>
            <c:numRef>
              <c:f>Hoja1!$B$2:$B$8</c:f>
              <c:numCache>
                <c:formatCode>General</c:formatCode>
                <c:ptCount val="7"/>
                <c:pt idx="0">
                  <c:v>100</c:v>
                </c:pt>
                <c:pt idx="1">
                  <c:v>100</c:v>
                </c:pt>
                <c:pt idx="2">
                  <c:v>100</c:v>
                </c:pt>
                <c:pt idx="3">
                  <c:v>100</c:v>
                </c:pt>
                <c:pt idx="4">
                  <c:v>100</c:v>
                </c:pt>
                <c:pt idx="5">
                  <c:v>100</c:v>
                </c:pt>
                <c:pt idx="6">
                  <c:v>100</c:v>
                </c:pt>
              </c:numCache>
            </c:numRef>
          </c:val>
          <c:extLst>
            <c:ext xmlns:c16="http://schemas.microsoft.com/office/drawing/2014/chart" uri="{C3380CC4-5D6E-409C-BE32-E72D297353CC}">
              <c16:uniqueId val="{00000000-3746-46D1-90C0-B2EC2CAAB99C}"/>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dPt>
            <c:idx val="4"/>
            <c:invertIfNegative val="0"/>
            <c:bubble3D val="0"/>
            <c:spPr>
              <a:solidFill>
                <a:srgbClr val="1D7BBB"/>
              </a:solidFill>
            </c:spPr>
            <c:extLst>
              <c:ext xmlns:c16="http://schemas.microsoft.com/office/drawing/2014/chart" uri="{C3380CC4-5D6E-409C-BE32-E72D297353CC}">
                <c16:uniqueId val="{0000000A-3746-46D1-90C0-B2EC2CAAB99C}"/>
              </c:ext>
            </c:extLst>
          </c:dPt>
          <c:dPt>
            <c:idx val="5"/>
            <c:invertIfNegative val="0"/>
            <c:bubble3D val="0"/>
            <c:spPr>
              <a:solidFill>
                <a:srgbClr val="1D7BBB"/>
              </a:solidFill>
            </c:spPr>
            <c:extLst>
              <c:ext xmlns:c16="http://schemas.microsoft.com/office/drawing/2014/chart" uri="{C3380CC4-5D6E-409C-BE32-E72D297353CC}">
                <c16:uniqueId val="{00000002-3746-46D1-90C0-B2EC2CAAB99C}"/>
              </c:ext>
            </c:extLst>
          </c:dPt>
          <c:dPt>
            <c:idx val="6"/>
            <c:invertIfNegative val="0"/>
            <c:bubble3D val="0"/>
            <c:spPr>
              <a:solidFill>
                <a:srgbClr val="1D7BBB"/>
              </a:solidFill>
            </c:spPr>
            <c:extLst>
              <c:ext xmlns:c16="http://schemas.microsoft.com/office/drawing/2014/chart" uri="{C3380CC4-5D6E-409C-BE32-E72D297353CC}">
                <c16:uniqueId val="{00000004-3746-46D1-90C0-B2EC2CAAB99C}"/>
              </c:ext>
            </c:extLst>
          </c:dPt>
          <c:dPt>
            <c:idx val="7"/>
            <c:invertIfNegative val="0"/>
            <c:bubble3D val="0"/>
            <c:extLst>
              <c:ext xmlns:c16="http://schemas.microsoft.com/office/drawing/2014/chart" uri="{C3380CC4-5D6E-409C-BE32-E72D297353CC}">
                <c16:uniqueId val="{00000005-3746-46D1-90C0-B2EC2CAAB99C}"/>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36393351395309143"/>
                      <c:h val="0.13367094281745467"/>
                    </c:manualLayout>
                  </c15:layout>
                </c:ext>
                <c:ext xmlns:c16="http://schemas.microsoft.com/office/drawing/2014/chart" uri="{C3380CC4-5D6E-409C-BE32-E72D297353CC}">
                  <c16:uniqueId val="{00000007-19B7-4241-A480-BF9C0B105053}"/>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0.43679336344300079"/>
                      <c:h val="0.13367094281745467"/>
                    </c:manualLayout>
                  </c15:layout>
                </c:ext>
                <c:ext xmlns:c16="http://schemas.microsoft.com/office/drawing/2014/chart" uri="{C3380CC4-5D6E-409C-BE32-E72D297353CC}">
                  <c16:uniqueId val="{00000008-19B7-4241-A480-BF9C0B105053}"/>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38214847632556881"/>
                      <c:h val="0.13367094281745467"/>
                    </c:manualLayout>
                  </c15:layout>
                </c:ext>
                <c:ext xmlns:c16="http://schemas.microsoft.com/office/drawing/2014/chart" uri="{C3380CC4-5D6E-409C-BE32-E72D297353CC}">
                  <c16:uniqueId val="{00000009-19B7-4241-A480-BF9C0B105053}"/>
                </c:ext>
              </c:extLst>
            </c:dLbl>
            <c:dLbl>
              <c:idx val="3"/>
              <c:dLblPos val="outEnd"/>
              <c:showLegendKey val="0"/>
              <c:showVal val="1"/>
              <c:showCatName val="0"/>
              <c:showSerName val="0"/>
              <c:showPercent val="0"/>
              <c:showBubbleSize val="0"/>
              <c:extLst>
                <c:ext xmlns:c15="http://schemas.microsoft.com/office/drawing/2012/chart" uri="{CE6537A1-D6FC-4f65-9D91-7224C49458BB}">
                  <c15:layout>
                    <c:manualLayout>
                      <c:w val="0.41857840107052346"/>
                      <c:h val="0.13367094281745467"/>
                    </c:manualLayout>
                  </c15:layout>
                </c:ext>
                <c:ext xmlns:c16="http://schemas.microsoft.com/office/drawing/2014/chart" uri="{C3380CC4-5D6E-409C-BE32-E72D297353CC}">
                  <c16:uniqueId val="{0000000A-19B7-4241-A480-BF9C0B105053}"/>
                </c:ext>
              </c:extLst>
            </c:dLbl>
            <c:dLbl>
              <c:idx val="4"/>
              <c:dLblPos val="outEnd"/>
              <c:showLegendKey val="0"/>
              <c:showVal val="1"/>
              <c:showCatName val="0"/>
              <c:showSerName val="0"/>
              <c:showPercent val="0"/>
              <c:showBubbleSize val="0"/>
              <c:extLst>
                <c:ext xmlns:c15="http://schemas.microsoft.com/office/drawing/2012/chart" uri="{CE6537A1-D6FC-4f65-9D91-7224C49458BB}">
                  <c15:layout>
                    <c:manualLayout>
                      <c:w val="0.5096532129329101"/>
                      <c:h val="9.3765003729989083E-2"/>
                    </c:manualLayout>
                  </c15:layout>
                </c:ext>
                <c:ext xmlns:c16="http://schemas.microsoft.com/office/drawing/2014/chart" uri="{C3380CC4-5D6E-409C-BE32-E72D297353CC}">
                  <c16:uniqueId val="{0000000A-3746-46D1-90C0-B2EC2CAAB99C}"/>
                </c:ext>
              </c:extLst>
            </c:dLbl>
            <c:dLbl>
              <c:idx val="5"/>
              <c:dLblPos val="outEnd"/>
              <c:showLegendKey val="0"/>
              <c:showVal val="1"/>
              <c:showCatName val="0"/>
              <c:showSerName val="0"/>
              <c:showPercent val="0"/>
              <c:showBubbleSize val="0"/>
              <c:extLst>
                <c:ext xmlns:c15="http://schemas.microsoft.com/office/drawing/2012/chart" uri="{CE6537A1-D6FC-4f65-9D91-7224C49458BB}">
                  <c15:layout>
                    <c:manualLayout>
                      <c:w val="0.41857840107052346"/>
                      <c:h val="9.3765003729989083E-2"/>
                    </c:manualLayout>
                  </c15:layout>
                </c:ext>
                <c:ext xmlns:c16="http://schemas.microsoft.com/office/drawing/2014/chart" uri="{C3380CC4-5D6E-409C-BE32-E72D297353CC}">
                  <c16:uniqueId val="{00000002-3746-46D1-90C0-B2EC2CAAB99C}"/>
                </c:ext>
              </c:extLst>
            </c:dLbl>
            <c:dLbl>
              <c:idx val="6"/>
              <c:dLblPos val="outEnd"/>
              <c:showLegendKey val="0"/>
              <c:showVal val="1"/>
              <c:showCatName val="0"/>
              <c:showSerName val="0"/>
              <c:showPercent val="0"/>
              <c:showBubbleSize val="0"/>
              <c:extLst>
                <c:ext xmlns:c15="http://schemas.microsoft.com/office/drawing/2012/chart" uri="{CE6537A1-D6FC-4f65-9D91-7224C49458BB}">
                  <c15:layout>
                    <c:manualLayout>
                      <c:w val="0.41857840107052346"/>
                      <c:h val="9.3765003729989083E-2"/>
                    </c:manualLayout>
                  </c15:layout>
                </c:ext>
                <c:ext xmlns:c16="http://schemas.microsoft.com/office/drawing/2014/chart" uri="{C3380CC4-5D6E-409C-BE32-E72D297353CC}">
                  <c16:uniqueId val="{00000004-3746-46D1-90C0-B2EC2CAAB99C}"/>
                </c:ext>
              </c:extLst>
            </c:dLbl>
            <c:dLbl>
              <c:idx val="7"/>
              <c:tx>
                <c:rich>
                  <a:bodyPr/>
                  <a:lstStyle/>
                  <a:p>
                    <a:pPr>
                      <a:defRPr sz="700" b="1">
                        <a:solidFill>
                          <a:schemeClr val="tx1"/>
                        </a:solidFill>
                      </a:defRPr>
                    </a:pPr>
                    <a:r>
                      <a:rPr lang="en-US" sz="700" dirty="0">
                        <a:latin typeface="Calibri" panose="020F0502020204030204" pitchFamily="34" charset="0"/>
                      </a:rPr>
                      <a:t>1%</a:t>
                    </a: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746-46D1-90C0-B2EC2CAAB99C}"/>
                </c:ext>
              </c:extLst>
            </c:dLbl>
            <c:numFmt formatCode="General\%" sourceLinked="0"/>
            <c:spPr>
              <a:noFill/>
              <a:ln>
                <a:noFill/>
              </a:ln>
              <a:effectLst/>
            </c:spPr>
            <c:txPr>
              <a:bodyPr/>
              <a:lstStyle/>
              <a:p>
                <a:pPr>
                  <a:defRPr sz="700" b="1">
                    <a:solidFill>
                      <a:schemeClr val="bg2">
                        <a:lumMod val="50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7"/>
                <c:pt idx="0">
                  <c:v> Teléfono</c:v>
                </c:pt>
                <c:pt idx="1">
                  <c:v> Correo electrónico</c:v>
                </c:pt>
                <c:pt idx="2">
                  <c:v> Chat</c:v>
                </c:pt>
                <c:pt idx="3">
                  <c:v> Escrito formulario de PQRSDF</c:v>
                </c:pt>
                <c:pt idx="4">
                  <c:v> Llamada virtual</c:v>
                </c:pt>
                <c:pt idx="5">
                  <c:v> ChatBot</c:v>
                </c:pt>
                <c:pt idx="6">
                  <c:v> Presencial en las oficinas</c:v>
                </c:pt>
              </c:strCache>
            </c:strRef>
          </c:cat>
          <c:val>
            <c:numRef>
              <c:f>Hoja1!$C$2:$C$8</c:f>
              <c:numCache>
                <c:formatCode>General</c:formatCode>
                <c:ptCount val="7"/>
                <c:pt idx="0">
                  <c:v>53</c:v>
                </c:pt>
                <c:pt idx="1">
                  <c:v>51</c:v>
                </c:pt>
                <c:pt idx="2">
                  <c:v>31</c:v>
                </c:pt>
                <c:pt idx="3">
                  <c:v>25</c:v>
                </c:pt>
                <c:pt idx="4">
                  <c:v>8</c:v>
                </c:pt>
                <c:pt idx="5">
                  <c:v>5</c:v>
                </c:pt>
                <c:pt idx="6">
                  <c:v>4</c:v>
                </c:pt>
              </c:numCache>
            </c:numRef>
          </c:val>
          <c:extLst>
            <c:ext xmlns:c16="http://schemas.microsoft.com/office/drawing/2014/chart" uri="{C3380CC4-5D6E-409C-BE32-E72D297353CC}">
              <c16:uniqueId val="{0000000B-3746-46D1-90C0-B2EC2CAAB99C}"/>
            </c:ext>
          </c:extLst>
        </c:ser>
        <c:dLbls>
          <c:showLegendKey val="0"/>
          <c:showVal val="0"/>
          <c:showCatName val="0"/>
          <c:showSerName val="0"/>
          <c:showPercent val="0"/>
          <c:showBubbleSize val="0"/>
        </c:dLbls>
        <c:gapWidth val="70"/>
        <c:overlap val="100"/>
        <c:axId val="147880448"/>
        <c:axId val="147948096"/>
      </c:barChart>
      <c:catAx>
        <c:axId val="147880448"/>
        <c:scaling>
          <c:orientation val="maxMin"/>
        </c:scaling>
        <c:delete val="1"/>
        <c:axPos val="l"/>
        <c:numFmt formatCode="General" sourceLinked="0"/>
        <c:majorTickMark val="out"/>
        <c:minorTickMark val="none"/>
        <c:tickLblPos val="nextTo"/>
        <c:crossAx val="147948096"/>
        <c:crosses val="autoZero"/>
        <c:auto val="1"/>
        <c:lblAlgn val="ctr"/>
        <c:lblOffset val="100"/>
        <c:noMultiLvlLbl val="0"/>
      </c:catAx>
      <c:valAx>
        <c:axId val="147948096"/>
        <c:scaling>
          <c:orientation val="minMax"/>
          <c:max val="102"/>
          <c:min val="0"/>
        </c:scaling>
        <c:delete val="1"/>
        <c:axPos val="t"/>
        <c:numFmt formatCode="General" sourceLinked="1"/>
        <c:majorTickMark val="out"/>
        <c:minorTickMark val="none"/>
        <c:tickLblPos val="nextTo"/>
        <c:crossAx val="147880448"/>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51445935525950925"/>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Hoja1!$A$2:$A$8</c:f>
              <c:strCache>
                <c:ptCount val="7"/>
                <c:pt idx="0">
                  <c:v> Teléfono</c:v>
                </c:pt>
                <c:pt idx="1">
                  <c:v> Correo electrónico</c:v>
                </c:pt>
                <c:pt idx="2">
                  <c:v> Chat</c:v>
                </c:pt>
                <c:pt idx="3">
                  <c:v> Escrito formulario de PQRSDF</c:v>
                </c:pt>
                <c:pt idx="4">
                  <c:v> Llamada virtual</c:v>
                </c:pt>
                <c:pt idx="5">
                  <c:v> ChatBot</c:v>
                </c:pt>
                <c:pt idx="6">
                  <c:v> Presencial en las oficinas</c:v>
                </c:pt>
              </c:strCache>
            </c:strRef>
          </c:cat>
          <c:val>
            <c:numRef>
              <c:f>Hoja1!$B$2:$B$8</c:f>
              <c:numCache>
                <c:formatCode>General</c:formatCode>
                <c:ptCount val="7"/>
                <c:pt idx="0">
                  <c:v>100</c:v>
                </c:pt>
                <c:pt idx="1">
                  <c:v>100</c:v>
                </c:pt>
                <c:pt idx="2">
                  <c:v>100</c:v>
                </c:pt>
                <c:pt idx="3">
                  <c:v>100</c:v>
                </c:pt>
                <c:pt idx="4">
                  <c:v>100</c:v>
                </c:pt>
                <c:pt idx="5">
                  <c:v>100</c:v>
                </c:pt>
                <c:pt idx="6">
                  <c:v>100</c:v>
                </c:pt>
              </c:numCache>
            </c:numRef>
          </c:val>
          <c:extLst>
            <c:ext xmlns:c16="http://schemas.microsoft.com/office/drawing/2014/chart" uri="{C3380CC4-5D6E-409C-BE32-E72D297353CC}">
              <c16:uniqueId val="{00000000-BE71-42E5-A967-D65997E066E1}"/>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dPt>
            <c:idx val="4"/>
            <c:invertIfNegative val="0"/>
            <c:bubble3D val="0"/>
            <c:spPr>
              <a:solidFill>
                <a:srgbClr val="1D7BBB"/>
              </a:solidFill>
            </c:spPr>
            <c:extLst>
              <c:ext xmlns:c16="http://schemas.microsoft.com/office/drawing/2014/chart" uri="{C3380CC4-5D6E-409C-BE32-E72D297353CC}">
                <c16:uniqueId val="{00000002-BE71-42E5-A967-D65997E066E1}"/>
              </c:ext>
            </c:extLst>
          </c:dPt>
          <c:dPt>
            <c:idx val="5"/>
            <c:invertIfNegative val="0"/>
            <c:bubble3D val="0"/>
            <c:spPr>
              <a:solidFill>
                <a:srgbClr val="1D7BBB"/>
              </a:solidFill>
            </c:spPr>
            <c:extLst>
              <c:ext xmlns:c16="http://schemas.microsoft.com/office/drawing/2014/chart" uri="{C3380CC4-5D6E-409C-BE32-E72D297353CC}">
                <c16:uniqueId val="{00000004-BE71-42E5-A967-D65997E066E1}"/>
              </c:ext>
            </c:extLst>
          </c:dPt>
          <c:dPt>
            <c:idx val="6"/>
            <c:invertIfNegative val="0"/>
            <c:bubble3D val="0"/>
            <c:spPr>
              <a:solidFill>
                <a:srgbClr val="1D7BBB"/>
              </a:solidFill>
            </c:spPr>
            <c:extLst>
              <c:ext xmlns:c16="http://schemas.microsoft.com/office/drawing/2014/chart" uri="{C3380CC4-5D6E-409C-BE32-E72D297353CC}">
                <c16:uniqueId val="{00000006-BE71-42E5-A967-D65997E066E1}"/>
              </c:ext>
            </c:extLst>
          </c:dPt>
          <c:dPt>
            <c:idx val="7"/>
            <c:invertIfNegative val="0"/>
            <c:bubble3D val="0"/>
            <c:extLst>
              <c:ext xmlns:c16="http://schemas.microsoft.com/office/drawing/2014/chart" uri="{C3380CC4-5D6E-409C-BE32-E72D297353CC}">
                <c16:uniqueId val="{00000007-BE71-42E5-A967-D65997E066E1}"/>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40036343869804614"/>
                      <c:h val="0.13367094281745467"/>
                    </c:manualLayout>
                  </c15:layout>
                </c:ext>
                <c:ext xmlns:c16="http://schemas.microsoft.com/office/drawing/2014/chart" uri="{C3380CC4-5D6E-409C-BE32-E72D297353CC}">
                  <c16:uniqueId val="{00000007-18F9-40BF-9DE2-1189ACA14138}"/>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0.36393351395309143"/>
                      <c:h val="0.13367094281745467"/>
                    </c:manualLayout>
                  </c15:layout>
                </c:ext>
                <c:ext xmlns:c16="http://schemas.microsoft.com/office/drawing/2014/chart" uri="{C3380CC4-5D6E-409C-BE32-E72D297353CC}">
                  <c16:uniqueId val="{00000008-18F9-40BF-9DE2-1189ACA14138}"/>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41857840107052346"/>
                      <c:h val="0.13367094281745467"/>
                    </c:manualLayout>
                  </c15:layout>
                </c:ext>
                <c:ext xmlns:c16="http://schemas.microsoft.com/office/drawing/2014/chart" uri="{C3380CC4-5D6E-409C-BE32-E72D297353CC}">
                  <c16:uniqueId val="{00000009-18F9-40BF-9DE2-1189ACA14138}"/>
                </c:ext>
              </c:extLst>
            </c:dLbl>
            <c:dLbl>
              <c:idx val="3"/>
              <c:dLblPos val="outEnd"/>
              <c:showLegendKey val="0"/>
              <c:showVal val="1"/>
              <c:showCatName val="0"/>
              <c:showSerName val="0"/>
              <c:showPercent val="0"/>
              <c:showBubbleSize val="0"/>
              <c:extLst>
                <c:ext xmlns:c15="http://schemas.microsoft.com/office/drawing/2012/chart" uri="{CE6537A1-D6FC-4f65-9D91-7224C49458BB}">
                  <c15:layout>
                    <c:manualLayout>
                      <c:w val="0.40036343869804614"/>
                      <c:h val="9.3765003729989083E-2"/>
                    </c:manualLayout>
                  </c15:layout>
                </c:ext>
                <c:ext xmlns:c16="http://schemas.microsoft.com/office/drawing/2014/chart" uri="{C3380CC4-5D6E-409C-BE32-E72D297353CC}">
                  <c16:uniqueId val="{0000000A-18F9-40BF-9DE2-1189ACA14138}"/>
                </c:ext>
              </c:extLst>
            </c:dLbl>
            <c:dLbl>
              <c:idx val="4"/>
              <c:dLblPos val="outEnd"/>
              <c:showLegendKey val="0"/>
              <c:showVal val="1"/>
              <c:showCatName val="0"/>
              <c:showSerName val="0"/>
              <c:showPercent val="0"/>
              <c:showBubbleSize val="0"/>
              <c:extLst>
                <c:ext xmlns:c15="http://schemas.microsoft.com/office/drawing/2012/chart" uri="{CE6537A1-D6FC-4f65-9D91-7224C49458BB}">
                  <c15:layout>
                    <c:manualLayout>
                      <c:w val="0.43679336344300079"/>
                      <c:h val="9.3765003729989083E-2"/>
                    </c:manualLayout>
                  </c15:layout>
                </c:ext>
                <c:ext xmlns:c16="http://schemas.microsoft.com/office/drawing/2014/chart" uri="{C3380CC4-5D6E-409C-BE32-E72D297353CC}">
                  <c16:uniqueId val="{00000002-BE71-42E5-A967-D65997E066E1}"/>
                </c:ext>
              </c:extLst>
            </c:dLbl>
            <c:dLbl>
              <c:idx val="5"/>
              <c:dLblPos val="outEnd"/>
              <c:showLegendKey val="0"/>
              <c:showVal val="1"/>
              <c:showCatName val="0"/>
              <c:showSerName val="0"/>
              <c:showPercent val="0"/>
              <c:showBubbleSize val="0"/>
              <c:extLst>
                <c:ext xmlns:c15="http://schemas.microsoft.com/office/drawing/2012/chart" uri="{CE6537A1-D6FC-4f65-9D91-7224C49458BB}">
                  <c15:layout>
                    <c:manualLayout>
                      <c:w val="0.5096532129329101"/>
                      <c:h val="9.3765003729989083E-2"/>
                    </c:manualLayout>
                  </c15:layout>
                </c:ext>
                <c:ext xmlns:c16="http://schemas.microsoft.com/office/drawing/2014/chart" uri="{C3380CC4-5D6E-409C-BE32-E72D297353CC}">
                  <c16:uniqueId val="{00000004-BE71-42E5-A967-D65997E066E1}"/>
                </c:ext>
              </c:extLst>
            </c:dLbl>
            <c:dLbl>
              <c:idx val="7"/>
              <c:tx>
                <c:rich>
                  <a:bodyPr/>
                  <a:lstStyle/>
                  <a:p>
                    <a:pPr>
                      <a:defRPr sz="700" b="1">
                        <a:solidFill>
                          <a:schemeClr val="tx1"/>
                        </a:solidFill>
                      </a:defRPr>
                    </a:pPr>
                    <a:r>
                      <a:rPr lang="en-US" sz="700" dirty="0">
                        <a:latin typeface="Calibri" panose="020F0502020204030204" pitchFamily="34" charset="0"/>
                      </a:rPr>
                      <a:t>1%</a:t>
                    </a: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BE71-42E5-A967-D65997E066E1}"/>
                </c:ext>
              </c:extLst>
            </c:dLbl>
            <c:numFmt formatCode="General\%" sourceLinked="0"/>
            <c:spPr>
              <a:noFill/>
              <a:ln>
                <a:noFill/>
              </a:ln>
              <a:effectLst/>
            </c:spPr>
            <c:txPr>
              <a:bodyPr/>
              <a:lstStyle/>
              <a:p>
                <a:pPr>
                  <a:defRPr sz="700" b="1">
                    <a:solidFill>
                      <a:schemeClr val="bg2">
                        <a:lumMod val="50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7"/>
                <c:pt idx="0">
                  <c:v> Teléfono</c:v>
                </c:pt>
                <c:pt idx="1">
                  <c:v> Correo electrónico</c:v>
                </c:pt>
                <c:pt idx="2">
                  <c:v> Chat</c:v>
                </c:pt>
                <c:pt idx="3">
                  <c:v> Escrito formulario de PQRSDF</c:v>
                </c:pt>
                <c:pt idx="4">
                  <c:v> Llamada virtual</c:v>
                </c:pt>
                <c:pt idx="5">
                  <c:v> ChatBot</c:v>
                </c:pt>
                <c:pt idx="6">
                  <c:v> Presencial en las oficinas</c:v>
                </c:pt>
              </c:strCache>
            </c:strRef>
          </c:cat>
          <c:val>
            <c:numRef>
              <c:f>Hoja1!$C$2:$C$8</c:f>
              <c:numCache>
                <c:formatCode>General</c:formatCode>
                <c:ptCount val="7"/>
                <c:pt idx="0">
                  <c:v>39</c:v>
                </c:pt>
                <c:pt idx="1">
                  <c:v>61</c:v>
                </c:pt>
                <c:pt idx="2">
                  <c:v>21</c:v>
                </c:pt>
                <c:pt idx="3">
                  <c:v>5</c:v>
                </c:pt>
                <c:pt idx="4">
                  <c:v>3</c:v>
                </c:pt>
                <c:pt idx="5">
                  <c:v>4</c:v>
                </c:pt>
              </c:numCache>
            </c:numRef>
          </c:val>
          <c:extLst>
            <c:ext xmlns:c16="http://schemas.microsoft.com/office/drawing/2014/chart" uri="{C3380CC4-5D6E-409C-BE32-E72D297353CC}">
              <c16:uniqueId val="{0000000C-BE71-42E5-A967-D65997E066E1}"/>
            </c:ext>
          </c:extLst>
        </c:ser>
        <c:dLbls>
          <c:showLegendKey val="0"/>
          <c:showVal val="0"/>
          <c:showCatName val="0"/>
          <c:showSerName val="0"/>
          <c:showPercent val="0"/>
          <c:showBubbleSize val="0"/>
        </c:dLbls>
        <c:gapWidth val="70"/>
        <c:overlap val="100"/>
        <c:axId val="147880448"/>
        <c:axId val="147948096"/>
      </c:barChart>
      <c:catAx>
        <c:axId val="147880448"/>
        <c:scaling>
          <c:orientation val="maxMin"/>
        </c:scaling>
        <c:delete val="1"/>
        <c:axPos val="l"/>
        <c:numFmt formatCode="General" sourceLinked="0"/>
        <c:majorTickMark val="out"/>
        <c:minorTickMark val="none"/>
        <c:tickLblPos val="nextTo"/>
        <c:crossAx val="147948096"/>
        <c:crosses val="autoZero"/>
        <c:auto val="1"/>
        <c:lblAlgn val="ctr"/>
        <c:lblOffset val="100"/>
        <c:noMultiLvlLbl val="0"/>
      </c:catAx>
      <c:valAx>
        <c:axId val="147948096"/>
        <c:scaling>
          <c:orientation val="minMax"/>
          <c:max val="102"/>
          <c:min val="0"/>
        </c:scaling>
        <c:delete val="1"/>
        <c:axPos val="t"/>
        <c:numFmt formatCode="General" sourceLinked="1"/>
        <c:majorTickMark val="out"/>
        <c:minorTickMark val="none"/>
        <c:tickLblPos val="nextTo"/>
        <c:crossAx val="147880448"/>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51445935525950925"/>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Hoja1!$A$2:$A$8</c:f>
              <c:strCache>
                <c:ptCount val="7"/>
                <c:pt idx="0">
                  <c:v> Teléfono</c:v>
                </c:pt>
                <c:pt idx="1">
                  <c:v> Correo electrónico</c:v>
                </c:pt>
                <c:pt idx="2">
                  <c:v> Chat</c:v>
                </c:pt>
                <c:pt idx="3">
                  <c:v> Escrito formulario de PQRSDF</c:v>
                </c:pt>
                <c:pt idx="4">
                  <c:v> Llamada virtual</c:v>
                </c:pt>
                <c:pt idx="5">
                  <c:v> ChatBot</c:v>
                </c:pt>
                <c:pt idx="6">
                  <c:v> Presencial en las oficinas</c:v>
                </c:pt>
              </c:strCache>
            </c:strRef>
          </c:cat>
          <c:val>
            <c:numRef>
              <c:f>Hoja1!$B$2:$B$8</c:f>
              <c:numCache>
                <c:formatCode>General</c:formatCode>
                <c:ptCount val="7"/>
                <c:pt idx="0">
                  <c:v>100</c:v>
                </c:pt>
                <c:pt idx="1">
                  <c:v>100</c:v>
                </c:pt>
                <c:pt idx="2">
                  <c:v>100</c:v>
                </c:pt>
                <c:pt idx="3">
                  <c:v>100</c:v>
                </c:pt>
                <c:pt idx="4">
                  <c:v>100</c:v>
                </c:pt>
                <c:pt idx="5">
                  <c:v>100</c:v>
                </c:pt>
                <c:pt idx="6">
                  <c:v>100</c:v>
                </c:pt>
              </c:numCache>
            </c:numRef>
          </c:val>
          <c:extLst>
            <c:ext xmlns:c16="http://schemas.microsoft.com/office/drawing/2014/chart" uri="{C3380CC4-5D6E-409C-BE32-E72D297353CC}">
              <c16:uniqueId val="{00000000-9EF4-4763-9AD6-D3F188054B4B}"/>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dPt>
            <c:idx val="5"/>
            <c:invertIfNegative val="0"/>
            <c:bubble3D val="0"/>
            <c:extLst>
              <c:ext xmlns:c16="http://schemas.microsoft.com/office/drawing/2014/chart" uri="{C3380CC4-5D6E-409C-BE32-E72D297353CC}">
                <c16:uniqueId val="{00000001-9EF4-4763-9AD6-D3F188054B4B}"/>
              </c:ext>
            </c:extLst>
          </c:dPt>
          <c:dPt>
            <c:idx val="6"/>
            <c:invertIfNegative val="0"/>
            <c:bubble3D val="0"/>
            <c:extLst>
              <c:ext xmlns:c16="http://schemas.microsoft.com/office/drawing/2014/chart" uri="{C3380CC4-5D6E-409C-BE32-E72D297353CC}">
                <c16:uniqueId val="{00000002-9EF4-4763-9AD6-D3F188054B4B}"/>
              </c:ext>
            </c:extLst>
          </c:dPt>
          <c:dPt>
            <c:idx val="7"/>
            <c:invertIfNegative val="0"/>
            <c:bubble3D val="0"/>
            <c:extLst>
              <c:ext xmlns:c16="http://schemas.microsoft.com/office/drawing/2014/chart" uri="{C3380CC4-5D6E-409C-BE32-E72D297353CC}">
                <c16:uniqueId val="{00000003-9EF4-4763-9AD6-D3F188054B4B}"/>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40887728459530032"/>
                      <c:h val="0.13367089386399625"/>
                    </c:manualLayout>
                  </c15:layout>
                </c:ext>
                <c:ext xmlns:c16="http://schemas.microsoft.com/office/drawing/2014/chart" uri="{C3380CC4-5D6E-409C-BE32-E72D297353CC}">
                  <c16:uniqueId val="{00000003-7B45-48D2-A6EC-E78DE8BFE243}"/>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0.39147084421235856"/>
                      <c:h val="0.13367089386399625"/>
                    </c:manualLayout>
                  </c15:layout>
                </c:ext>
                <c:ext xmlns:c16="http://schemas.microsoft.com/office/drawing/2014/chart" uri="{C3380CC4-5D6E-409C-BE32-E72D297353CC}">
                  <c16:uniqueId val="{00000004-7B45-48D2-A6EC-E78DE8BFE243}"/>
                </c:ext>
              </c:extLst>
            </c:dLbl>
            <c:dLbl>
              <c:idx val="3"/>
              <c:dLblPos val="outEnd"/>
              <c:showLegendKey val="0"/>
              <c:showVal val="1"/>
              <c:showCatName val="0"/>
              <c:showSerName val="0"/>
              <c:showPercent val="0"/>
              <c:showBubbleSize val="0"/>
              <c:extLst>
                <c:ext xmlns:c15="http://schemas.microsoft.com/office/drawing/2012/chart" uri="{CE6537A1-D6FC-4f65-9D91-7224C49458BB}">
                  <c15:layout>
                    <c:manualLayout>
                      <c:w val="0.46109660574412531"/>
                      <c:h val="0.13367089386399625"/>
                    </c:manualLayout>
                  </c15:layout>
                </c:ext>
                <c:ext xmlns:c16="http://schemas.microsoft.com/office/drawing/2014/chart" uri="{C3380CC4-5D6E-409C-BE32-E72D297353CC}">
                  <c16:uniqueId val="{00000005-7B45-48D2-A6EC-E78DE8BFE243}"/>
                </c:ext>
              </c:extLst>
            </c:dLbl>
            <c:dLbl>
              <c:idx val="4"/>
              <c:dLblPos val="outEnd"/>
              <c:showLegendKey val="0"/>
              <c:showVal val="1"/>
              <c:showCatName val="0"/>
              <c:showSerName val="0"/>
              <c:showPercent val="0"/>
              <c:showBubbleSize val="0"/>
              <c:extLst>
                <c:ext xmlns:c15="http://schemas.microsoft.com/office/drawing/2012/chart" uri="{CE6537A1-D6FC-4f65-9D91-7224C49458BB}">
                  <c15:layout>
                    <c:manualLayout>
                      <c:w val="0.33925152306353351"/>
                      <c:h val="9.3764969391028699E-2"/>
                    </c:manualLayout>
                  </c15:layout>
                </c:ext>
                <c:ext xmlns:c16="http://schemas.microsoft.com/office/drawing/2014/chart" uri="{C3380CC4-5D6E-409C-BE32-E72D297353CC}">
                  <c16:uniqueId val="{00000006-7B45-48D2-A6EC-E78DE8BFE243}"/>
                </c:ext>
              </c:extLst>
            </c:dLbl>
            <c:dLbl>
              <c:idx val="7"/>
              <c:tx>
                <c:rich>
                  <a:bodyPr/>
                  <a:lstStyle/>
                  <a:p>
                    <a:pPr>
                      <a:defRPr sz="700" b="1">
                        <a:solidFill>
                          <a:schemeClr val="tx1"/>
                        </a:solidFill>
                      </a:defRPr>
                    </a:pPr>
                    <a:r>
                      <a:rPr lang="en-US" sz="700" dirty="0">
                        <a:latin typeface="Calibri" panose="020F0502020204030204" pitchFamily="34" charset="0"/>
                      </a:rPr>
                      <a:t>1%</a:t>
                    </a: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EF4-4763-9AD6-D3F188054B4B}"/>
                </c:ext>
              </c:extLst>
            </c:dLbl>
            <c:numFmt formatCode="General\%" sourceLinked="0"/>
            <c:spPr>
              <a:noFill/>
              <a:ln>
                <a:noFill/>
              </a:ln>
              <a:effectLst/>
            </c:spPr>
            <c:txPr>
              <a:bodyPr/>
              <a:lstStyle/>
              <a:p>
                <a:pPr>
                  <a:defRPr sz="700" b="1">
                    <a:solidFill>
                      <a:schemeClr val="bg2">
                        <a:lumMod val="50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7"/>
                <c:pt idx="0">
                  <c:v> Teléfono</c:v>
                </c:pt>
                <c:pt idx="1">
                  <c:v> Correo electrónico</c:v>
                </c:pt>
                <c:pt idx="2">
                  <c:v> Chat</c:v>
                </c:pt>
                <c:pt idx="3">
                  <c:v> Escrito formulario de PQRSDF</c:v>
                </c:pt>
                <c:pt idx="4">
                  <c:v> Llamada virtual</c:v>
                </c:pt>
                <c:pt idx="5">
                  <c:v> ChatBot</c:v>
                </c:pt>
                <c:pt idx="6">
                  <c:v> Presencial en las oficinas</c:v>
                </c:pt>
              </c:strCache>
            </c:strRef>
          </c:cat>
          <c:val>
            <c:numRef>
              <c:f>Hoja1!$C$2:$C$8</c:f>
              <c:numCache>
                <c:formatCode>General</c:formatCode>
                <c:ptCount val="7"/>
                <c:pt idx="0">
                  <c:v>68</c:v>
                </c:pt>
                <c:pt idx="1">
                  <c:v>77</c:v>
                </c:pt>
                <c:pt idx="3">
                  <c:v>10</c:v>
                </c:pt>
                <c:pt idx="4">
                  <c:v>5</c:v>
                </c:pt>
              </c:numCache>
            </c:numRef>
          </c:val>
          <c:extLst>
            <c:ext xmlns:c16="http://schemas.microsoft.com/office/drawing/2014/chart" uri="{C3380CC4-5D6E-409C-BE32-E72D297353CC}">
              <c16:uniqueId val="{00000009-9EF4-4763-9AD6-D3F188054B4B}"/>
            </c:ext>
          </c:extLst>
        </c:ser>
        <c:dLbls>
          <c:showLegendKey val="0"/>
          <c:showVal val="0"/>
          <c:showCatName val="0"/>
          <c:showSerName val="0"/>
          <c:showPercent val="0"/>
          <c:showBubbleSize val="0"/>
        </c:dLbls>
        <c:gapWidth val="70"/>
        <c:overlap val="100"/>
        <c:axId val="148152320"/>
        <c:axId val="53522368"/>
      </c:barChart>
      <c:catAx>
        <c:axId val="148152320"/>
        <c:scaling>
          <c:orientation val="maxMin"/>
        </c:scaling>
        <c:delete val="1"/>
        <c:axPos val="l"/>
        <c:numFmt formatCode="General" sourceLinked="0"/>
        <c:majorTickMark val="out"/>
        <c:minorTickMark val="none"/>
        <c:tickLblPos val="nextTo"/>
        <c:crossAx val="53522368"/>
        <c:crosses val="autoZero"/>
        <c:auto val="1"/>
        <c:lblAlgn val="ctr"/>
        <c:lblOffset val="100"/>
        <c:noMultiLvlLbl val="0"/>
      </c:catAx>
      <c:valAx>
        <c:axId val="53522368"/>
        <c:scaling>
          <c:orientation val="minMax"/>
          <c:max val="102"/>
          <c:min val="0"/>
        </c:scaling>
        <c:delete val="1"/>
        <c:axPos val="t"/>
        <c:numFmt formatCode="General" sourceLinked="1"/>
        <c:majorTickMark val="out"/>
        <c:minorTickMark val="none"/>
        <c:tickLblPos val="nextTo"/>
        <c:crossAx val="148152320"/>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51445935525950925"/>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Hoja1!$A$2:$A$8</c:f>
              <c:strCache>
                <c:ptCount val="7"/>
                <c:pt idx="0">
                  <c:v> Teléfono</c:v>
                </c:pt>
                <c:pt idx="1">
                  <c:v> Correo electrónico</c:v>
                </c:pt>
                <c:pt idx="2">
                  <c:v> Chat</c:v>
                </c:pt>
                <c:pt idx="3">
                  <c:v> Escrito formulario de PQRSDF</c:v>
                </c:pt>
                <c:pt idx="4">
                  <c:v> Llamada virtual</c:v>
                </c:pt>
                <c:pt idx="5">
                  <c:v> ChatBot</c:v>
                </c:pt>
                <c:pt idx="6">
                  <c:v> Presencial en las oficinas</c:v>
                </c:pt>
              </c:strCache>
            </c:strRef>
          </c:cat>
          <c:val>
            <c:numRef>
              <c:f>Hoja1!$B$2:$B$8</c:f>
              <c:numCache>
                <c:formatCode>General</c:formatCode>
                <c:ptCount val="7"/>
                <c:pt idx="0">
                  <c:v>100</c:v>
                </c:pt>
                <c:pt idx="1">
                  <c:v>100</c:v>
                </c:pt>
                <c:pt idx="2">
                  <c:v>100</c:v>
                </c:pt>
                <c:pt idx="3">
                  <c:v>100</c:v>
                </c:pt>
                <c:pt idx="4">
                  <c:v>100</c:v>
                </c:pt>
                <c:pt idx="5">
                  <c:v>100</c:v>
                </c:pt>
                <c:pt idx="6">
                  <c:v>100</c:v>
                </c:pt>
              </c:numCache>
            </c:numRef>
          </c:val>
          <c:extLst>
            <c:ext xmlns:c16="http://schemas.microsoft.com/office/drawing/2014/chart" uri="{C3380CC4-5D6E-409C-BE32-E72D297353CC}">
              <c16:uniqueId val="{00000000-21FC-479D-952F-BF73697E63C5}"/>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dPt>
            <c:idx val="4"/>
            <c:invertIfNegative val="0"/>
            <c:bubble3D val="0"/>
            <c:spPr>
              <a:solidFill>
                <a:srgbClr val="1D7BBB"/>
              </a:solidFill>
            </c:spPr>
            <c:extLst>
              <c:ext xmlns:c16="http://schemas.microsoft.com/office/drawing/2014/chart" uri="{C3380CC4-5D6E-409C-BE32-E72D297353CC}">
                <c16:uniqueId val="{00000002-21FC-479D-952F-BF73697E63C5}"/>
              </c:ext>
            </c:extLst>
          </c:dPt>
          <c:dPt>
            <c:idx val="5"/>
            <c:invertIfNegative val="0"/>
            <c:bubble3D val="0"/>
            <c:spPr>
              <a:solidFill>
                <a:srgbClr val="1D7BBB"/>
              </a:solidFill>
            </c:spPr>
            <c:extLst>
              <c:ext xmlns:c16="http://schemas.microsoft.com/office/drawing/2014/chart" uri="{C3380CC4-5D6E-409C-BE32-E72D297353CC}">
                <c16:uniqueId val="{00000004-21FC-479D-952F-BF73697E63C5}"/>
              </c:ext>
            </c:extLst>
          </c:dPt>
          <c:dPt>
            <c:idx val="6"/>
            <c:invertIfNegative val="0"/>
            <c:bubble3D val="0"/>
            <c:spPr>
              <a:solidFill>
                <a:srgbClr val="1D7BBB"/>
              </a:solidFill>
            </c:spPr>
            <c:extLst>
              <c:ext xmlns:c16="http://schemas.microsoft.com/office/drawing/2014/chart" uri="{C3380CC4-5D6E-409C-BE32-E72D297353CC}">
                <c16:uniqueId val="{00000006-21FC-479D-952F-BF73697E63C5}"/>
              </c:ext>
            </c:extLst>
          </c:dPt>
          <c:dPt>
            <c:idx val="7"/>
            <c:invertIfNegative val="0"/>
            <c:bubble3D val="0"/>
            <c:extLst>
              <c:ext xmlns:c16="http://schemas.microsoft.com/office/drawing/2014/chart" uri="{C3380CC4-5D6E-409C-BE32-E72D297353CC}">
                <c16:uniqueId val="{00000007-21FC-479D-952F-BF73697E63C5}"/>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36393351395309143"/>
                      <c:h val="0.13367094281745467"/>
                    </c:manualLayout>
                  </c15:layout>
                </c:ext>
                <c:ext xmlns:c16="http://schemas.microsoft.com/office/drawing/2014/chart" uri="{C3380CC4-5D6E-409C-BE32-E72D297353CC}">
                  <c16:uniqueId val="{00000007-6B03-447F-9C60-2E5E2BC40B5D}"/>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0.36393351395309143"/>
                      <c:h val="0.13367094281745467"/>
                    </c:manualLayout>
                  </c15:layout>
                </c:ext>
                <c:ext xmlns:c16="http://schemas.microsoft.com/office/drawing/2014/chart" uri="{C3380CC4-5D6E-409C-BE32-E72D297353CC}">
                  <c16:uniqueId val="{00000008-6B03-447F-9C60-2E5E2BC40B5D}"/>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65537291191272884"/>
                      <c:h val="0.13367094281745467"/>
                    </c:manualLayout>
                  </c15:layout>
                </c:ext>
                <c:ext xmlns:c16="http://schemas.microsoft.com/office/drawing/2014/chart" uri="{C3380CC4-5D6E-409C-BE32-E72D297353CC}">
                  <c16:uniqueId val="{00000009-6B03-447F-9C60-2E5E2BC40B5D}"/>
                </c:ext>
              </c:extLst>
            </c:dLbl>
            <c:dLbl>
              <c:idx val="3"/>
              <c:dLblPos val="outEnd"/>
              <c:showLegendKey val="0"/>
              <c:showVal val="1"/>
              <c:showCatName val="0"/>
              <c:showSerName val="0"/>
              <c:showPercent val="0"/>
              <c:showBubbleSize val="0"/>
              <c:extLst>
                <c:ext xmlns:c15="http://schemas.microsoft.com/office/drawing/2012/chart" uri="{CE6537A1-D6FC-4f65-9D91-7224C49458BB}">
                  <c15:layout>
                    <c:manualLayout>
                      <c:w val="0.43679336344300079"/>
                      <c:h val="0.13367094281745467"/>
                    </c:manualLayout>
                  </c15:layout>
                </c:ext>
                <c:ext xmlns:c16="http://schemas.microsoft.com/office/drawing/2014/chart" uri="{C3380CC4-5D6E-409C-BE32-E72D297353CC}">
                  <c16:uniqueId val="{0000000A-6B03-447F-9C60-2E5E2BC40B5D}"/>
                </c:ext>
              </c:extLst>
            </c:dLbl>
            <c:dLbl>
              <c:idx val="4"/>
              <c:dLblPos val="outEnd"/>
              <c:showLegendKey val="0"/>
              <c:showVal val="1"/>
              <c:showCatName val="0"/>
              <c:showSerName val="0"/>
              <c:showPercent val="0"/>
              <c:showBubbleSize val="0"/>
              <c:extLst>
                <c:ext xmlns:c15="http://schemas.microsoft.com/office/drawing/2012/chart" uri="{CE6537A1-D6FC-4f65-9D91-7224C49458BB}">
                  <c15:layout>
                    <c:manualLayout>
                      <c:w val="0.47322328818795545"/>
                      <c:h val="9.3765003729989083E-2"/>
                    </c:manualLayout>
                  </c15:layout>
                </c:ext>
                <c:ext xmlns:c16="http://schemas.microsoft.com/office/drawing/2014/chart" uri="{C3380CC4-5D6E-409C-BE32-E72D297353CC}">
                  <c16:uniqueId val="{00000002-21FC-479D-952F-BF73697E63C5}"/>
                </c:ext>
              </c:extLst>
            </c:dLbl>
            <c:dLbl>
              <c:idx val="5"/>
              <c:dLblPos val="outEnd"/>
              <c:showLegendKey val="0"/>
              <c:showVal val="1"/>
              <c:showCatName val="0"/>
              <c:showSerName val="0"/>
              <c:showPercent val="0"/>
              <c:showBubbleSize val="0"/>
              <c:extLst>
                <c:ext xmlns:c15="http://schemas.microsoft.com/office/drawing/2012/chart" uri="{CE6537A1-D6FC-4f65-9D91-7224C49458BB}">
                  <c15:layout>
                    <c:manualLayout>
                      <c:w val="0.47322328818795545"/>
                      <c:h val="9.3765003729989083E-2"/>
                    </c:manualLayout>
                  </c15:layout>
                </c:ext>
                <c:ext xmlns:c16="http://schemas.microsoft.com/office/drawing/2014/chart" uri="{C3380CC4-5D6E-409C-BE32-E72D297353CC}">
                  <c16:uniqueId val="{00000004-21FC-479D-952F-BF73697E63C5}"/>
                </c:ext>
              </c:extLst>
            </c:dLbl>
            <c:dLbl>
              <c:idx val="6"/>
              <c:dLblPos val="outEnd"/>
              <c:showLegendKey val="0"/>
              <c:showVal val="1"/>
              <c:showCatName val="0"/>
              <c:showSerName val="0"/>
              <c:showPercent val="0"/>
              <c:showBubbleSize val="0"/>
              <c:extLst>
                <c:ext xmlns:c15="http://schemas.microsoft.com/office/drawing/2012/chart" uri="{CE6537A1-D6FC-4f65-9D91-7224C49458BB}">
                  <c15:layout>
                    <c:manualLayout>
                      <c:w val="0.32750358920813677"/>
                      <c:h val="9.3765003729989083E-2"/>
                    </c:manualLayout>
                  </c15:layout>
                </c:ext>
                <c:ext xmlns:c16="http://schemas.microsoft.com/office/drawing/2014/chart" uri="{C3380CC4-5D6E-409C-BE32-E72D297353CC}">
                  <c16:uniqueId val="{00000006-21FC-479D-952F-BF73697E63C5}"/>
                </c:ext>
              </c:extLst>
            </c:dLbl>
            <c:dLbl>
              <c:idx val="7"/>
              <c:tx>
                <c:rich>
                  <a:bodyPr/>
                  <a:lstStyle/>
                  <a:p>
                    <a:pPr>
                      <a:defRPr sz="700" b="1">
                        <a:solidFill>
                          <a:schemeClr val="tx1"/>
                        </a:solidFill>
                      </a:defRPr>
                    </a:pPr>
                    <a:r>
                      <a:rPr lang="en-US" sz="700" dirty="0">
                        <a:latin typeface="Calibri" panose="020F0502020204030204" pitchFamily="34" charset="0"/>
                      </a:rPr>
                      <a:t>1%</a:t>
                    </a: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21FC-479D-952F-BF73697E63C5}"/>
                </c:ext>
              </c:extLst>
            </c:dLbl>
            <c:numFmt formatCode="General\%" sourceLinked="0"/>
            <c:spPr>
              <a:noFill/>
              <a:ln>
                <a:noFill/>
              </a:ln>
              <a:effectLst/>
            </c:spPr>
            <c:txPr>
              <a:bodyPr/>
              <a:lstStyle/>
              <a:p>
                <a:pPr>
                  <a:defRPr sz="700" b="1">
                    <a:solidFill>
                      <a:schemeClr val="bg2">
                        <a:lumMod val="50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7"/>
                <c:pt idx="0">
                  <c:v> Teléfono</c:v>
                </c:pt>
                <c:pt idx="1">
                  <c:v> Correo electrónico</c:v>
                </c:pt>
                <c:pt idx="2">
                  <c:v> Chat</c:v>
                </c:pt>
                <c:pt idx="3">
                  <c:v> Escrito formulario de PQRSDF</c:v>
                </c:pt>
                <c:pt idx="4">
                  <c:v> Llamada virtual</c:v>
                </c:pt>
                <c:pt idx="5">
                  <c:v> ChatBot</c:v>
                </c:pt>
                <c:pt idx="6">
                  <c:v> Presencial en las oficinas</c:v>
                </c:pt>
              </c:strCache>
            </c:strRef>
          </c:cat>
          <c:val>
            <c:numRef>
              <c:f>Hoja1!$C$2:$C$8</c:f>
              <c:numCache>
                <c:formatCode>General</c:formatCode>
                <c:ptCount val="7"/>
                <c:pt idx="0">
                  <c:v>59</c:v>
                </c:pt>
                <c:pt idx="1">
                  <c:v>55</c:v>
                </c:pt>
                <c:pt idx="2">
                  <c:v>26</c:v>
                </c:pt>
                <c:pt idx="3">
                  <c:v>25</c:v>
                </c:pt>
                <c:pt idx="4">
                  <c:v>7</c:v>
                </c:pt>
                <c:pt idx="5">
                  <c:v>4</c:v>
                </c:pt>
                <c:pt idx="6">
                  <c:v>1</c:v>
                </c:pt>
              </c:numCache>
            </c:numRef>
          </c:val>
          <c:extLst>
            <c:ext xmlns:c16="http://schemas.microsoft.com/office/drawing/2014/chart" uri="{C3380CC4-5D6E-409C-BE32-E72D297353CC}">
              <c16:uniqueId val="{0000000C-21FC-479D-952F-BF73697E63C5}"/>
            </c:ext>
          </c:extLst>
        </c:ser>
        <c:dLbls>
          <c:showLegendKey val="0"/>
          <c:showVal val="0"/>
          <c:showCatName val="0"/>
          <c:showSerName val="0"/>
          <c:showPercent val="0"/>
          <c:showBubbleSize val="0"/>
        </c:dLbls>
        <c:gapWidth val="70"/>
        <c:overlap val="100"/>
        <c:axId val="147880448"/>
        <c:axId val="147948096"/>
      </c:barChart>
      <c:catAx>
        <c:axId val="147880448"/>
        <c:scaling>
          <c:orientation val="maxMin"/>
        </c:scaling>
        <c:delete val="1"/>
        <c:axPos val="l"/>
        <c:numFmt formatCode="General" sourceLinked="0"/>
        <c:majorTickMark val="out"/>
        <c:minorTickMark val="none"/>
        <c:tickLblPos val="nextTo"/>
        <c:crossAx val="147948096"/>
        <c:crosses val="autoZero"/>
        <c:auto val="1"/>
        <c:lblAlgn val="ctr"/>
        <c:lblOffset val="100"/>
        <c:noMultiLvlLbl val="0"/>
      </c:catAx>
      <c:valAx>
        <c:axId val="147948096"/>
        <c:scaling>
          <c:orientation val="minMax"/>
          <c:max val="102"/>
          <c:min val="0"/>
        </c:scaling>
        <c:delete val="1"/>
        <c:axPos val="t"/>
        <c:numFmt formatCode="General" sourceLinked="1"/>
        <c:majorTickMark val="out"/>
        <c:minorTickMark val="none"/>
        <c:tickLblPos val="nextTo"/>
        <c:crossAx val="147880448"/>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51445935525950925"/>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Hoja1!$A$2:$A$8</c:f>
              <c:strCache>
                <c:ptCount val="7"/>
                <c:pt idx="0">
                  <c:v> Teléfono</c:v>
                </c:pt>
                <c:pt idx="1">
                  <c:v> Correo electrónico</c:v>
                </c:pt>
                <c:pt idx="2">
                  <c:v> Chat</c:v>
                </c:pt>
                <c:pt idx="3">
                  <c:v> Escrito formulario de PQRSDF</c:v>
                </c:pt>
                <c:pt idx="4">
                  <c:v> Llamada virtual</c:v>
                </c:pt>
                <c:pt idx="5">
                  <c:v> ChatBot</c:v>
                </c:pt>
                <c:pt idx="6">
                  <c:v> Presencial en las oficinas</c:v>
                </c:pt>
              </c:strCache>
            </c:strRef>
          </c:cat>
          <c:val>
            <c:numRef>
              <c:f>Hoja1!$B$2:$B$8</c:f>
              <c:numCache>
                <c:formatCode>General</c:formatCode>
                <c:ptCount val="7"/>
                <c:pt idx="0">
                  <c:v>100</c:v>
                </c:pt>
                <c:pt idx="1">
                  <c:v>100</c:v>
                </c:pt>
                <c:pt idx="2">
                  <c:v>100</c:v>
                </c:pt>
                <c:pt idx="3">
                  <c:v>100</c:v>
                </c:pt>
                <c:pt idx="4">
                  <c:v>100</c:v>
                </c:pt>
                <c:pt idx="5">
                  <c:v>100</c:v>
                </c:pt>
                <c:pt idx="6">
                  <c:v>100</c:v>
                </c:pt>
              </c:numCache>
            </c:numRef>
          </c:val>
          <c:extLst>
            <c:ext xmlns:c16="http://schemas.microsoft.com/office/drawing/2014/chart" uri="{C3380CC4-5D6E-409C-BE32-E72D297353CC}">
              <c16:uniqueId val="{00000000-B3A2-4EC7-8452-69562A34D308}"/>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dPt>
            <c:idx val="5"/>
            <c:invertIfNegative val="0"/>
            <c:bubble3D val="0"/>
            <c:extLst>
              <c:ext xmlns:c16="http://schemas.microsoft.com/office/drawing/2014/chart" uri="{C3380CC4-5D6E-409C-BE32-E72D297353CC}">
                <c16:uniqueId val="{00000001-B3A2-4EC7-8452-69562A34D308}"/>
              </c:ext>
            </c:extLst>
          </c:dPt>
          <c:dPt>
            <c:idx val="6"/>
            <c:invertIfNegative val="0"/>
            <c:bubble3D val="0"/>
            <c:extLst>
              <c:ext xmlns:c16="http://schemas.microsoft.com/office/drawing/2014/chart" uri="{C3380CC4-5D6E-409C-BE32-E72D297353CC}">
                <c16:uniqueId val="{00000002-B3A2-4EC7-8452-69562A34D308}"/>
              </c:ext>
            </c:extLst>
          </c:dPt>
          <c:dPt>
            <c:idx val="7"/>
            <c:invertIfNegative val="0"/>
            <c:bubble3D val="0"/>
            <c:extLst>
              <c:ext xmlns:c16="http://schemas.microsoft.com/office/drawing/2014/chart" uri="{C3380CC4-5D6E-409C-BE32-E72D297353CC}">
                <c16:uniqueId val="{00000003-B3A2-4EC7-8452-69562A34D308}"/>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46109660574412531"/>
                      <c:h val="0.13367089386399625"/>
                    </c:manualLayout>
                  </c15:layout>
                </c:ext>
                <c:ext xmlns:c16="http://schemas.microsoft.com/office/drawing/2014/chart" uri="{C3380CC4-5D6E-409C-BE32-E72D297353CC}">
                  <c16:uniqueId val="{00000003-7886-4979-A057-B7FC76190945}"/>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0.41436785153813999"/>
                      <c:h val="0.13367089386399625"/>
                    </c:manualLayout>
                  </c15:layout>
                </c:ext>
                <c:ext xmlns:c16="http://schemas.microsoft.com/office/drawing/2014/chart" uri="{C3380CC4-5D6E-409C-BE32-E72D297353CC}">
                  <c16:uniqueId val="{00000004-7886-4979-A057-B7FC76190945}"/>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40887728459530032"/>
                      <c:h val="0.13367089386399625"/>
                    </c:manualLayout>
                  </c15:layout>
                </c:ext>
                <c:ext xmlns:c16="http://schemas.microsoft.com/office/drawing/2014/chart" uri="{C3380CC4-5D6E-409C-BE32-E72D297353CC}">
                  <c16:uniqueId val="{00000005-7886-4979-A057-B7FC76190945}"/>
                </c:ext>
              </c:extLst>
            </c:dLbl>
            <c:dLbl>
              <c:idx val="3"/>
              <c:dLblPos val="outEnd"/>
              <c:showLegendKey val="0"/>
              <c:showVal val="1"/>
              <c:showCatName val="0"/>
              <c:showSerName val="0"/>
              <c:showPercent val="0"/>
              <c:showBubbleSize val="0"/>
              <c:extLst>
                <c:ext xmlns:c15="http://schemas.microsoft.com/office/drawing/2012/chart" uri="{CE6537A1-D6FC-4f65-9D91-7224C49458BB}">
                  <c15:layout>
                    <c:manualLayout>
                      <c:w val="0.51331592689295036"/>
                      <c:h val="0.13367089386399625"/>
                    </c:manualLayout>
                  </c15:layout>
                </c:ext>
                <c:ext xmlns:c16="http://schemas.microsoft.com/office/drawing/2014/chart" uri="{C3380CC4-5D6E-409C-BE32-E72D297353CC}">
                  <c16:uniqueId val="{00000006-7886-4979-A057-B7FC76190945}"/>
                </c:ext>
              </c:extLst>
            </c:dLbl>
            <c:dLbl>
              <c:idx val="6"/>
              <c:dLblPos val="outEnd"/>
              <c:showLegendKey val="0"/>
              <c:showVal val="1"/>
              <c:showCatName val="0"/>
              <c:showSerName val="0"/>
              <c:showPercent val="0"/>
              <c:showBubbleSize val="0"/>
              <c:extLst>
                <c:ext xmlns:c15="http://schemas.microsoft.com/office/drawing/2012/chart" uri="{CE6537A1-D6FC-4f65-9D91-7224C49458BB}">
                  <c15:layout>
                    <c:manualLayout>
                      <c:w val="0.56553524804177557"/>
                      <c:h val="9.3764969391028699E-2"/>
                    </c:manualLayout>
                  </c15:layout>
                </c:ext>
                <c:ext xmlns:c16="http://schemas.microsoft.com/office/drawing/2014/chart" uri="{C3380CC4-5D6E-409C-BE32-E72D297353CC}">
                  <c16:uniqueId val="{00000002-B3A2-4EC7-8452-69562A34D308}"/>
                </c:ext>
              </c:extLst>
            </c:dLbl>
            <c:dLbl>
              <c:idx val="7"/>
              <c:tx>
                <c:rich>
                  <a:bodyPr/>
                  <a:lstStyle/>
                  <a:p>
                    <a:pPr>
                      <a:defRPr sz="700" b="1">
                        <a:solidFill>
                          <a:schemeClr val="tx1"/>
                        </a:solidFill>
                      </a:defRPr>
                    </a:pPr>
                    <a:r>
                      <a:rPr lang="en-US" sz="700" dirty="0">
                        <a:latin typeface="Calibri" panose="020F0502020204030204" pitchFamily="34" charset="0"/>
                      </a:rPr>
                      <a:t>1%</a:t>
                    </a: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3A2-4EC7-8452-69562A34D308}"/>
                </c:ext>
              </c:extLst>
            </c:dLbl>
            <c:numFmt formatCode="General\%" sourceLinked="0"/>
            <c:spPr>
              <a:noFill/>
              <a:ln>
                <a:noFill/>
              </a:ln>
              <a:effectLst/>
            </c:spPr>
            <c:txPr>
              <a:bodyPr/>
              <a:lstStyle/>
              <a:p>
                <a:pPr>
                  <a:defRPr sz="700" b="1">
                    <a:solidFill>
                      <a:schemeClr val="bg2">
                        <a:lumMod val="50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7"/>
                <c:pt idx="0">
                  <c:v> Teléfono</c:v>
                </c:pt>
                <c:pt idx="1">
                  <c:v> Correo electrónico</c:v>
                </c:pt>
                <c:pt idx="2">
                  <c:v> Chat</c:v>
                </c:pt>
                <c:pt idx="3">
                  <c:v> Escrito formulario de PQRSDF</c:v>
                </c:pt>
                <c:pt idx="4">
                  <c:v> Llamada virtual</c:v>
                </c:pt>
                <c:pt idx="5">
                  <c:v> ChatBot</c:v>
                </c:pt>
                <c:pt idx="6">
                  <c:v> Presencial en las oficinas</c:v>
                </c:pt>
              </c:strCache>
            </c:strRef>
          </c:cat>
          <c:val>
            <c:numRef>
              <c:f>Hoja1!$C$2:$C$8</c:f>
              <c:numCache>
                <c:formatCode>General</c:formatCode>
                <c:ptCount val="7"/>
                <c:pt idx="0">
                  <c:v>70</c:v>
                </c:pt>
                <c:pt idx="1">
                  <c:v>93</c:v>
                </c:pt>
                <c:pt idx="2">
                  <c:v>73</c:v>
                </c:pt>
                <c:pt idx="3">
                  <c:v>18</c:v>
                </c:pt>
                <c:pt idx="6">
                  <c:v>9</c:v>
                </c:pt>
              </c:numCache>
            </c:numRef>
          </c:val>
          <c:extLst>
            <c:ext xmlns:c16="http://schemas.microsoft.com/office/drawing/2014/chart" uri="{C3380CC4-5D6E-409C-BE32-E72D297353CC}">
              <c16:uniqueId val="{00000009-B3A2-4EC7-8452-69562A34D308}"/>
            </c:ext>
          </c:extLst>
        </c:ser>
        <c:dLbls>
          <c:showLegendKey val="0"/>
          <c:showVal val="0"/>
          <c:showCatName val="0"/>
          <c:showSerName val="0"/>
          <c:showPercent val="0"/>
          <c:showBubbleSize val="0"/>
        </c:dLbls>
        <c:gapWidth val="70"/>
        <c:overlap val="100"/>
        <c:axId val="148152320"/>
        <c:axId val="53522368"/>
      </c:barChart>
      <c:catAx>
        <c:axId val="148152320"/>
        <c:scaling>
          <c:orientation val="maxMin"/>
        </c:scaling>
        <c:delete val="1"/>
        <c:axPos val="l"/>
        <c:numFmt formatCode="General" sourceLinked="0"/>
        <c:majorTickMark val="out"/>
        <c:minorTickMark val="none"/>
        <c:tickLblPos val="nextTo"/>
        <c:crossAx val="53522368"/>
        <c:crosses val="autoZero"/>
        <c:auto val="1"/>
        <c:lblAlgn val="ctr"/>
        <c:lblOffset val="100"/>
        <c:noMultiLvlLbl val="0"/>
      </c:catAx>
      <c:valAx>
        <c:axId val="53522368"/>
        <c:scaling>
          <c:orientation val="minMax"/>
          <c:max val="102"/>
          <c:min val="0"/>
        </c:scaling>
        <c:delete val="1"/>
        <c:axPos val="t"/>
        <c:numFmt formatCode="General" sourceLinked="1"/>
        <c:majorTickMark val="out"/>
        <c:minorTickMark val="none"/>
        <c:tickLblPos val="nextTo"/>
        <c:crossAx val="148152320"/>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51445935525950925"/>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Hoja1!$A$2:$A$8</c:f>
              <c:strCache>
                <c:ptCount val="7"/>
                <c:pt idx="0">
                  <c:v> Teléfono</c:v>
                </c:pt>
                <c:pt idx="1">
                  <c:v> Correo electrónico</c:v>
                </c:pt>
                <c:pt idx="2">
                  <c:v> Chat</c:v>
                </c:pt>
                <c:pt idx="3">
                  <c:v> Escrito formulario de PQRSDF</c:v>
                </c:pt>
                <c:pt idx="4">
                  <c:v> Llamada virtual</c:v>
                </c:pt>
                <c:pt idx="5">
                  <c:v> ChatBot</c:v>
                </c:pt>
                <c:pt idx="6">
                  <c:v> Presencial en las oficinas</c:v>
                </c:pt>
              </c:strCache>
            </c:strRef>
          </c:cat>
          <c:val>
            <c:numRef>
              <c:f>Hoja1!$B$2:$B$8</c:f>
              <c:numCache>
                <c:formatCode>General</c:formatCode>
                <c:ptCount val="7"/>
                <c:pt idx="0">
                  <c:v>100</c:v>
                </c:pt>
                <c:pt idx="1">
                  <c:v>100</c:v>
                </c:pt>
                <c:pt idx="2">
                  <c:v>100</c:v>
                </c:pt>
                <c:pt idx="3">
                  <c:v>100</c:v>
                </c:pt>
                <c:pt idx="4">
                  <c:v>100</c:v>
                </c:pt>
                <c:pt idx="5">
                  <c:v>100</c:v>
                </c:pt>
                <c:pt idx="6">
                  <c:v>100</c:v>
                </c:pt>
              </c:numCache>
            </c:numRef>
          </c:val>
          <c:extLst>
            <c:ext xmlns:c16="http://schemas.microsoft.com/office/drawing/2014/chart" uri="{C3380CC4-5D6E-409C-BE32-E72D297353CC}">
              <c16:uniqueId val="{00000000-BBCB-400E-AEFF-F7141464A5A5}"/>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dPt>
            <c:idx val="4"/>
            <c:invertIfNegative val="0"/>
            <c:bubble3D val="0"/>
            <c:spPr>
              <a:solidFill>
                <a:srgbClr val="1D7BBB"/>
              </a:solidFill>
            </c:spPr>
            <c:extLst>
              <c:ext xmlns:c16="http://schemas.microsoft.com/office/drawing/2014/chart" uri="{C3380CC4-5D6E-409C-BE32-E72D297353CC}">
                <c16:uniqueId val="{00000002-BBCB-400E-AEFF-F7141464A5A5}"/>
              </c:ext>
            </c:extLst>
          </c:dPt>
          <c:dPt>
            <c:idx val="5"/>
            <c:invertIfNegative val="0"/>
            <c:bubble3D val="0"/>
            <c:spPr>
              <a:solidFill>
                <a:srgbClr val="1D7BBB"/>
              </a:solidFill>
            </c:spPr>
            <c:extLst>
              <c:ext xmlns:c16="http://schemas.microsoft.com/office/drawing/2014/chart" uri="{C3380CC4-5D6E-409C-BE32-E72D297353CC}">
                <c16:uniqueId val="{00000004-BBCB-400E-AEFF-F7141464A5A5}"/>
              </c:ext>
            </c:extLst>
          </c:dPt>
          <c:dPt>
            <c:idx val="6"/>
            <c:invertIfNegative val="0"/>
            <c:bubble3D val="0"/>
            <c:spPr>
              <a:solidFill>
                <a:srgbClr val="1D7BBB"/>
              </a:solidFill>
            </c:spPr>
            <c:extLst>
              <c:ext xmlns:c16="http://schemas.microsoft.com/office/drawing/2014/chart" uri="{C3380CC4-5D6E-409C-BE32-E72D297353CC}">
                <c16:uniqueId val="{00000006-BBCB-400E-AEFF-F7141464A5A5}"/>
              </c:ext>
            </c:extLst>
          </c:dPt>
          <c:dPt>
            <c:idx val="7"/>
            <c:invertIfNegative val="0"/>
            <c:bubble3D val="0"/>
            <c:extLst>
              <c:ext xmlns:c16="http://schemas.microsoft.com/office/drawing/2014/chart" uri="{C3380CC4-5D6E-409C-BE32-E72D297353CC}">
                <c16:uniqueId val="{00000007-BBCB-400E-AEFF-F7141464A5A5}"/>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40036343869804614"/>
                      <c:h val="0.13367094281745467"/>
                    </c:manualLayout>
                  </c15:layout>
                </c:ext>
                <c:ext xmlns:c16="http://schemas.microsoft.com/office/drawing/2014/chart" uri="{C3380CC4-5D6E-409C-BE32-E72D297353CC}">
                  <c16:uniqueId val="{00000007-4098-4AF8-9D3F-C59490F73A81}"/>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0.40036343869804614"/>
                      <c:h val="0.13367094281745467"/>
                    </c:manualLayout>
                  </c15:layout>
                </c:ext>
                <c:ext xmlns:c16="http://schemas.microsoft.com/office/drawing/2014/chart" uri="{C3380CC4-5D6E-409C-BE32-E72D297353CC}">
                  <c16:uniqueId val="{00000008-4098-4AF8-9D3F-C59490F73A81}"/>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47322328818795545"/>
                      <c:h val="0.13367094281745467"/>
                    </c:manualLayout>
                  </c15:layout>
                </c:ext>
                <c:ext xmlns:c16="http://schemas.microsoft.com/office/drawing/2014/chart" uri="{C3380CC4-5D6E-409C-BE32-E72D297353CC}">
                  <c16:uniqueId val="{00000009-4098-4AF8-9D3F-C59490F73A81}"/>
                </c:ext>
              </c:extLst>
            </c:dLbl>
            <c:dLbl>
              <c:idx val="3"/>
              <c:dLblPos val="outEnd"/>
              <c:showLegendKey val="0"/>
              <c:showVal val="1"/>
              <c:showCatName val="0"/>
              <c:showSerName val="0"/>
              <c:showPercent val="0"/>
              <c:showBubbleSize val="0"/>
              <c:extLst>
                <c:ext xmlns:c15="http://schemas.microsoft.com/office/drawing/2012/chart" uri="{CE6537A1-D6FC-4f65-9D91-7224C49458BB}">
                  <c15:layout>
                    <c:manualLayout>
                      <c:w val="0.54608313767786476"/>
                      <c:h val="0.13367094281745467"/>
                    </c:manualLayout>
                  </c15:layout>
                </c:ext>
                <c:ext xmlns:c16="http://schemas.microsoft.com/office/drawing/2014/chart" uri="{C3380CC4-5D6E-409C-BE32-E72D297353CC}">
                  <c16:uniqueId val="{0000000A-4098-4AF8-9D3F-C59490F73A81}"/>
                </c:ext>
              </c:extLst>
            </c:dLbl>
            <c:dLbl>
              <c:idx val="4"/>
              <c:dLblPos val="outEnd"/>
              <c:showLegendKey val="0"/>
              <c:showVal val="1"/>
              <c:showCatName val="0"/>
              <c:showSerName val="0"/>
              <c:showPercent val="0"/>
              <c:showBubbleSize val="0"/>
              <c:extLst>
                <c:ext xmlns:c15="http://schemas.microsoft.com/office/drawing/2012/chart" uri="{CE6537A1-D6FC-4f65-9D91-7224C49458BB}">
                  <c15:layout>
                    <c:manualLayout>
                      <c:w val="0.58251306242281953"/>
                      <c:h val="0.13367094281745467"/>
                    </c:manualLayout>
                  </c15:layout>
                </c:ext>
                <c:ext xmlns:c16="http://schemas.microsoft.com/office/drawing/2014/chart" uri="{C3380CC4-5D6E-409C-BE32-E72D297353CC}">
                  <c16:uniqueId val="{00000002-BBCB-400E-AEFF-F7141464A5A5}"/>
                </c:ext>
              </c:extLst>
            </c:dLbl>
            <c:dLbl>
              <c:idx val="5"/>
              <c:dLblPos val="outEnd"/>
              <c:showLegendKey val="0"/>
              <c:showVal val="1"/>
              <c:showCatName val="0"/>
              <c:showSerName val="0"/>
              <c:showPercent val="0"/>
              <c:showBubbleSize val="0"/>
              <c:extLst>
                <c:ext xmlns:c15="http://schemas.microsoft.com/office/drawing/2012/chart" uri="{CE6537A1-D6FC-4f65-9D91-7224C49458BB}">
                  <c15:layout>
                    <c:manualLayout>
                      <c:w val="0.40036343869804614"/>
                      <c:h val="0.13367094281745467"/>
                    </c:manualLayout>
                  </c15:layout>
                </c:ext>
                <c:ext xmlns:c16="http://schemas.microsoft.com/office/drawing/2014/chart" uri="{C3380CC4-5D6E-409C-BE32-E72D297353CC}">
                  <c16:uniqueId val="{00000004-BBCB-400E-AEFF-F7141464A5A5}"/>
                </c:ext>
              </c:extLst>
            </c:dLbl>
            <c:dLbl>
              <c:idx val="6"/>
              <c:dLblPos val="outEnd"/>
              <c:showLegendKey val="0"/>
              <c:showVal val="1"/>
              <c:showCatName val="0"/>
              <c:showSerName val="0"/>
              <c:showPercent val="0"/>
              <c:showBubbleSize val="0"/>
              <c:extLst>
                <c:ext xmlns:c15="http://schemas.microsoft.com/office/drawing/2012/chart" uri="{CE6537A1-D6FC-4f65-9D91-7224C49458BB}">
                  <c15:layout>
                    <c:manualLayout>
                      <c:w val="0.41857840107052346"/>
                      <c:h val="9.3765003729989083E-2"/>
                    </c:manualLayout>
                  </c15:layout>
                </c:ext>
                <c:ext xmlns:c16="http://schemas.microsoft.com/office/drawing/2014/chart" uri="{C3380CC4-5D6E-409C-BE32-E72D297353CC}">
                  <c16:uniqueId val="{00000006-BBCB-400E-AEFF-F7141464A5A5}"/>
                </c:ext>
              </c:extLst>
            </c:dLbl>
            <c:dLbl>
              <c:idx val="7"/>
              <c:tx>
                <c:rich>
                  <a:bodyPr/>
                  <a:lstStyle/>
                  <a:p>
                    <a:pPr>
                      <a:defRPr sz="700" b="1">
                        <a:solidFill>
                          <a:schemeClr val="tx1"/>
                        </a:solidFill>
                      </a:defRPr>
                    </a:pPr>
                    <a:r>
                      <a:rPr lang="en-US" sz="700" dirty="0">
                        <a:latin typeface="Calibri" panose="020F0502020204030204" pitchFamily="34" charset="0"/>
                      </a:rPr>
                      <a:t>1%</a:t>
                    </a: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BBCB-400E-AEFF-F7141464A5A5}"/>
                </c:ext>
              </c:extLst>
            </c:dLbl>
            <c:numFmt formatCode="General\%" sourceLinked="0"/>
            <c:spPr>
              <a:noFill/>
              <a:ln>
                <a:noFill/>
              </a:ln>
              <a:effectLst/>
            </c:spPr>
            <c:txPr>
              <a:bodyPr/>
              <a:lstStyle/>
              <a:p>
                <a:pPr>
                  <a:defRPr sz="700" b="1">
                    <a:solidFill>
                      <a:schemeClr val="bg2">
                        <a:lumMod val="50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7"/>
                <c:pt idx="0">
                  <c:v> Teléfono</c:v>
                </c:pt>
                <c:pt idx="1">
                  <c:v> Correo electrónico</c:v>
                </c:pt>
                <c:pt idx="2">
                  <c:v> Chat</c:v>
                </c:pt>
                <c:pt idx="3">
                  <c:v> Escrito formulario de PQRSDF</c:v>
                </c:pt>
                <c:pt idx="4">
                  <c:v> Llamada virtual</c:v>
                </c:pt>
                <c:pt idx="5">
                  <c:v> ChatBot</c:v>
                </c:pt>
                <c:pt idx="6">
                  <c:v> Presencial en las oficinas</c:v>
                </c:pt>
              </c:strCache>
            </c:strRef>
          </c:cat>
          <c:val>
            <c:numRef>
              <c:f>Hoja1!$C$2:$C$8</c:f>
              <c:numCache>
                <c:formatCode>General</c:formatCode>
                <c:ptCount val="7"/>
                <c:pt idx="0">
                  <c:v>78</c:v>
                </c:pt>
                <c:pt idx="1">
                  <c:v>43</c:v>
                </c:pt>
                <c:pt idx="2">
                  <c:v>35</c:v>
                </c:pt>
                <c:pt idx="3">
                  <c:v>55</c:v>
                </c:pt>
                <c:pt idx="4">
                  <c:v>12</c:v>
                </c:pt>
                <c:pt idx="5">
                  <c:v>11</c:v>
                </c:pt>
                <c:pt idx="6">
                  <c:v>2</c:v>
                </c:pt>
              </c:numCache>
            </c:numRef>
          </c:val>
          <c:extLst>
            <c:ext xmlns:c16="http://schemas.microsoft.com/office/drawing/2014/chart" uri="{C3380CC4-5D6E-409C-BE32-E72D297353CC}">
              <c16:uniqueId val="{0000000C-BBCB-400E-AEFF-F7141464A5A5}"/>
            </c:ext>
          </c:extLst>
        </c:ser>
        <c:dLbls>
          <c:showLegendKey val="0"/>
          <c:showVal val="0"/>
          <c:showCatName val="0"/>
          <c:showSerName val="0"/>
          <c:showPercent val="0"/>
          <c:showBubbleSize val="0"/>
        </c:dLbls>
        <c:gapWidth val="70"/>
        <c:overlap val="100"/>
        <c:axId val="147880448"/>
        <c:axId val="147948096"/>
      </c:barChart>
      <c:catAx>
        <c:axId val="147880448"/>
        <c:scaling>
          <c:orientation val="maxMin"/>
        </c:scaling>
        <c:delete val="1"/>
        <c:axPos val="l"/>
        <c:numFmt formatCode="General" sourceLinked="0"/>
        <c:majorTickMark val="out"/>
        <c:minorTickMark val="none"/>
        <c:tickLblPos val="nextTo"/>
        <c:crossAx val="147948096"/>
        <c:crosses val="autoZero"/>
        <c:auto val="1"/>
        <c:lblAlgn val="ctr"/>
        <c:lblOffset val="100"/>
        <c:noMultiLvlLbl val="0"/>
      </c:catAx>
      <c:valAx>
        <c:axId val="147948096"/>
        <c:scaling>
          <c:orientation val="minMax"/>
          <c:max val="102"/>
          <c:min val="0"/>
        </c:scaling>
        <c:delete val="1"/>
        <c:axPos val="t"/>
        <c:numFmt formatCode="General" sourceLinked="1"/>
        <c:majorTickMark val="out"/>
        <c:minorTickMark val="none"/>
        <c:tickLblPos val="nextTo"/>
        <c:crossAx val="147880448"/>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51445935525950925"/>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Hoja1!$A$2:$A$8</c:f>
              <c:strCache>
                <c:ptCount val="7"/>
                <c:pt idx="0">
                  <c:v> Teléfono</c:v>
                </c:pt>
                <c:pt idx="1">
                  <c:v> Correo electrónico</c:v>
                </c:pt>
                <c:pt idx="2">
                  <c:v> Chat</c:v>
                </c:pt>
                <c:pt idx="3">
                  <c:v> Escrito formulario de PQRSDF</c:v>
                </c:pt>
                <c:pt idx="4">
                  <c:v> Llamada virtual</c:v>
                </c:pt>
                <c:pt idx="5">
                  <c:v> ChatBot</c:v>
                </c:pt>
                <c:pt idx="6">
                  <c:v> Presencial en las oficinas</c:v>
                </c:pt>
              </c:strCache>
            </c:strRef>
          </c:cat>
          <c:val>
            <c:numRef>
              <c:f>Hoja1!$B$2:$B$8</c:f>
              <c:numCache>
                <c:formatCode>General</c:formatCode>
                <c:ptCount val="7"/>
                <c:pt idx="0">
                  <c:v>100</c:v>
                </c:pt>
                <c:pt idx="1">
                  <c:v>100</c:v>
                </c:pt>
                <c:pt idx="2">
                  <c:v>100</c:v>
                </c:pt>
                <c:pt idx="3">
                  <c:v>100</c:v>
                </c:pt>
                <c:pt idx="4">
                  <c:v>100</c:v>
                </c:pt>
                <c:pt idx="5">
                  <c:v>100</c:v>
                </c:pt>
                <c:pt idx="6">
                  <c:v>100</c:v>
                </c:pt>
              </c:numCache>
            </c:numRef>
          </c:val>
          <c:extLst>
            <c:ext xmlns:c16="http://schemas.microsoft.com/office/drawing/2014/chart" uri="{C3380CC4-5D6E-409C-BE32-E72D297353CC}">
              <c16:uniqueId val="{00000000-4CDC-4977-B09C-4D0C16C16DC7}"/>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dPt>
            <c:idx val="4"/>
            <c:invertIfNegative val="0"/>
            <c:bubble3D val="0"/>
            <c:spPr>
              <a:solidFill>
                <a:srgbClr val="1D7BBB"/>
              </a:solidFill>
            </c:spPr>
            <c:extLst>
              <c:ext xmlns:c16="http://schemas.microsoft.com/office/drawing/2014/chart" uri="{C3380CC4-5D6E-409C-BE32-E72D297353CC}">
                <c16:uniqueId val="{00000002-4CDC-4977-B09C-4D0C16C16DC7}"/>
              </c:ext>
            </c:extLst>
          </c:dPt>
          <c:dPt>
            <c:idx val="5"/>
            <c:invertIfNegative val="0"/>
            <c:bubble3D val="0"/>
            <c:spPr>
              <a:solidFill>
                <a:srgbClr val="1D7BBB"/>
              </a:solidFill>
            </c:spPr>
            <c:extLst>
              <c:ext xmlns:c16="http://schemas.microsoft.com/office/drawing/2014/chart" uri="{C3380CC4-5D6E-409C-BE32-E72D297353CC}">
                <c16:uniqueId val="{00000004-4CDC-4977-B09C-4D0C16C16DC7}"/>
              </c:ext>
            </c:extLst>
          </c:dPt>
          <c:dPt>
            <c:idx val="6"/>
            <c:invertIfNegative val="0"/>
            <c:bubble3D val="0"/>
            <c:spPr>
              <a:solidFill>
                <a:srgbClr val="1D7BBB"/>
              </a:solidFill>
            </c:spPr>
            <c:extLst>
              <c:ext xmlns:c16="http://schemas.microsoft.com/office/drawing/2014/chart" uri="{C3380CC4-5D6E-409C-BE32-E72D297353CC}">
                <c16:uniqueId val="{00000006-4CDC-4977-B09C-4D0C16C16DC7}"/>
              </c:ext>
            </c:extLst>
          </c:dPt>
          <c:dPt>
            <c:idx val="7"/>
            <c:invertIfNegative val="0"/>
            <c:bubble3D val="0"/>
            <c:extLst>
              <c:ext xmlns:c16="http://schemas.microsoft.com/office/drawing/2014/chart" uri="{C3380CC4-5D6E-409C-BE32-E72D297353CC}">
                <c16:uniqueId val="{00000007-4CDC-4977-B09C-4D0C16C16DC7}"/>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49143825056043278"/>
                      <c:h val="0.13367094281745467"/>
                    </c:manualLayout>
                  </c15:layout>
                </c:ext>
                <c:ext xmlns:c16="http://schemas.microsoft.com/office/drawing/2014/chart" uri="{C3380CC4-5D6E-409C-BE32-E72D297353CC}">
                  <c16:uniqueId val="{00000007-5151-4A51-A774-BF4D784CF2C1}"/>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0.43679336344300079"/>
                      <c:h val="0.13367094281745467"/>
                    </c:manualLayout>
                  </c15:layout>
                </c:ext>
                <c:ext xmlns:c16="http://schemas.microsoft.com/office/drawing/2014/chart" uri="{C3380CC4-5D6E-409C-BE32-E72D297353CC}">
                  <c16:uniqueId val="{00000008-5151-4A51-A774-BF4D784CF2C1}"/>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41857840107052346"/>
                      <c:h val="0.13367094281745467"/>
                    </c:manualLayout>
                  </c15:layout>
                </c:ext>
                <c:ext xmlns:c16="http://schemas.microsoft.com/office/drawing/2014/chart" uri="{C3380CC4-5D6E-409C-BE32-E72D297353CC}">
                  <c16:uniqueId val="{00000009-5151-4A51-A774-BF4D784CF2C1}"/>
                </c:ext>
              </c:extLst>
            </c:dLbl>
            <c:dLbl>
              <c:idx val="3"/>
              <c:dLblPos val="outEnd"/>
              <c:showLegendKey val="0"/>
              <c:showVal val="1"/>
              <c:showCatName val="0"/>
              <c:showSerName val="0"/>
              <c:showPercent val="0"/>
              <c:showBubbleSize val="0"/>
              <c:extLst>
                <c:ext xmlns:c15="http://schemas.microsoft.com/office/drawing/2012/chart" uri="{CE6537A1-D6FC-4f65-9D91-7224C49458BB}">
                  <c15:layout>
                    <c:manualLayout>
                      <c:w val="0.49143825056043278"/>
                      <c:h val="0.13367094281745467"/>
                    </c:manualLayout>
                  </c15:layout>
                </c:ext>
                <c:ext xmlns:c16="http://schemas.microsoft.com/office/drawing/2014/chart" uri="{C3380CC4-5D6E-409C-BE32-E72D297353CC}">
                  <c16:uniqueId val="{0000000A-5151-4A51-A774-BF4D784CF2C1}"/>
                </c:ext>
              </c:extLst>
            </c:dLbl>
            <c:dLbl>
              <c:idx val="4"/>
              <c:dLblPos val="outEnd"/>
              <c:showLegendKey val="0"/>
              <c:showVal val="1"/>
              <c:showCatName val="0"/>
              <c:showSerName val="0"/>
              <c:showPercent val="0"/>
              <c:showBubbleSize val="0"/>
              <c:extLst>
                <c:ext xmlns:c15="http://schemas.microsoft.com/office/drawing/2012/chart" uri="{CE6537A1-D6FC-4f65-9D91-7224C49458BB}">
                  <c15:layout>
                    <c:manualLayout>
                      <c:w val="0.45500832581547812"/>
                      <c:h val="0.13367094281745467"/>
                    </c:manualLayout>
                  </c15:layout>
                </c:ext>
                <c:ext xmlns:c16="http://schemas.microsoft.com/office/drawing/2014/chart" uri="{C3380CC4-5D6E-409C-BE32-E72D297353CC}">
                  <c16:uniqueId val="{00000002-4CDC-4977-B09C-4D0C16C16DC7}"/>
                </c:ext>
              </c:extLst>
            </c:dLbl>
            <c:dLbl>
              <c:idx val="5"/>
              <c:dLblPos val="outEnd"/>
              <c:showLegendKey val="0"/>
              <c:showVal val="1"/>
              <c:showCatName val="0"/>
              <c:showSerName val="0"/>
              <c:showPercent val="0"/>
              <c:showBubbleSize val="0"/>
              <c:extLst>
                <c:ext xmlns:c15="http://schemas.microsoft.com/office/drawing/2012/chart" uri="{CE6537A1-D6FC-4f65-9D91-7224C49458BB}">
                  <c15:layout>
                    <c:manualLayout>
                      <c:w val="0.36393351395309143"/>
                      <c:h val="9.3765003729989083E-2"/>
                    </c:manualLayout>
                  </c15:layout>
                </c:ext>
                <c:ext xmlns:c16="http://schemas.microsoft.com/office/drawing/2014/chart" uri="{C3380CC4-5D6E-409C-BE32-E72D297353CC}">
                  <c16:uniqueId val="{00000004-4CDC-4977-B09C-4D0C16C16DC7}"/>
                </c:ext>
              </c:extLst>
            </c:dLbl>
            <c:dLbl>
              <c:idx val="6"/>
              <c:dLblPos val="outEnd"/>
              <c:showLegendKey val="0"/>
              <c:showVal val="1"/>
              <c:showCatName val="0"/>
              <c:showSerName val="0"/>
              <c:showPercent val="0"/>
              <c:showBubbleSize val="0"/>
              <c:extLst>
                <c:ext xmlns:c15="http://schemas.microsoft.com/office/drawing/2012/chart" uri="{CE6537A1-D6FC-4f65-9D91-7224C49458BB}">
                  <c15:layout>
                    <c:manualLayout>
                      <c:w val="0.45500832581547812"/>
                      <c:h val="0.13367094281745467"/>
                    </c:manualLayout>
                  </c15:layout>
                </c:ext>
                <c:ext xmlns:c16="http://schemas.microsoft.com/office/drawing/2014/chart" uri="{C3380CC4-5D6E-409C-BE32-E72D297353CC}">
                  <c16:uniqueId val="{00000006-4CDC-4977-B09C-4D0C16C16DC7}"/>
                </c:ext>
              </c:extLst>
            </c:dLbl>
            <c:dLbl>
              <c:idx val="7"/>
              <c:tx>
                <c:rich>
                  <a:bodyPr/>
                  <a:lstStyle/>
                  <a:p>
                    <a:pPr>
                      <a:defRPr sz="700" b="1">
                        <a:solidFill>
                          <a:schemeClr val="tx1"/>
                        </a:solidFill>
                      </a:defRPr>
                    </a:pPr>
                    <a:r>
                      <a:rPr lang="en-US" sz="700" dirty="0">
                        <a:latin typeface="Calibri" panose="020F0502020204030204" pitchFamily="34" charset="0"/>
                      </a:rPr>
                      <a:t>1%</a:t>
                    </a: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4CDC-4977-B09C-4D0C16C16DC7}"/>
                </c:ext>
              </c:extLst>
            </c:dLbl>
            <c:numFmt formatCode="General\%" sourceLinked="0"/>
            <c:spPr>
              <a:noFill/>
              <a:ln>
                <a:noFill/>
              </a:ln>
              <a:effectLst/>
            </c:spPr>
            <c:txPr>
              <a:bodyPr/>
              <a:lstStyle/>
              <a:p>
                <a:pPr>
                  <a:defRPr sz="700" b="1">
                    <a:solidFill>
                      <a:schemeClr val="bg2">
                        <a:lumMod val="50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7"/>
                <c:pt idx="0">
                  <c:v> Teléfono</c:v>
                </c:pt>
                <c:pt idx="1">
                  <c:v> Correo electrónico</c:v>
                </c:pt>
                <c:pt idx="2">
                  <c:v> Chat</c:v>
                </c:pt>
                <c:pt idx="3">
                  <c:v> Escrito formulario de PQRSDF</c:v>
                </c:pt>
                <c:pt idx="4">
                  <c:v> Llamada virtual</c:v>
                </c:pt>
                <c:pt idx="5">
                  <c:v> ChatBot</c:v>
                </c:pt>
                <c:pt idx="6">
                  <c:v> Presencial en las oficinas</c:v>
                </c:pt>
              </c:strCache>
            </c:strRef>
          </c:cat>
          <c:val>
            <c:numRef>
              <c:f>Hoja1!$C$2:$C$8</c:f>
              <c:numCache>
                <c:formatCode>General</c:formatCode>
                <c:ptCount val="7"/>
                <c:pt idx="0">
                  <c:v>67</c:v>
                </c:pt>
                <c:pt idx="1">
                  <c:v>52</c:v>
                </c:pt>
                <c:pt idx="2">
                  <c:v>30</c:v>
                </c:pt>
                <c:pt idx="3">
                  <c:v>31</c:v>
                </c:pt>
                <c:pt idx="4">
                  <c:v>13</c:v>
                </c:pt>
                <c:pt idx="5">
                  <c:v>3</c:v>
                </c:pt>
                <c:pt idx="6">
                  <c:v>15</c:v>
                </c:pt>
              </c:numCache>
            </c:numRef>
          </c:val>
          <c:extLst>
            <c:ext xmlns:c16="http://schemas.microsoft.com/office/drawing/2014/chart" uri="{C3380CC4-5D6E-409C-BE32-E72D297353CC}">
              <c16:uniqueId val="{0000000C-4CDC-4977-B09C-4D0C16C16DC7}"/>
            </c:ext>
          </c:extLst>
        </c:ser>
        <c:dLbls>
          <c:showLegendKey val="0"/>
          <c:showVal val="0"/>
          <c:showCatName val="0"/>
          <c:showSerName val="0"/>
          <c:showPercent val="0"/>
          <c:showBubbleSize val="0"/>
        </c:dLbls>
        <c:gapWidth val="70"/>
        <c:overlap val="100"/>
        <c:axId val="147880448"/>
        <c:axId val="147948096"/>
      </c:barChart>
      <c:catAx>
        <c:axId val="147880448"/>
        <c:scaling>
          <c:orientation val="maxMin"/>
        </c:scaling>
        <c:delete val="1"/>
        <c:axPos val="l"/>
        <c:numFmt formatCode="General" sourceLinked="0"/>
        <c:majorTickMark val="out"/>
        <c:minorTickMark val="none"/>
        <c:tickLblPos val="nextTo"/>
        <c:crossAx val="147948096"/>
        <c:crosses val="autoZero"/>
        <c:auto val="1"/>
        <c:lblAlgn val="ctr"/>
        <c:lblOffset val="100"/>
        <c:noMultiLvlLbl val="0"/>
      </c:catAx>
      <c:valAx>
        <c:axId val="147948096"/>
        <c:scaling>
          <c:orientation val="minMax"/>
          <c:max val="102"/>
          <c:min val="0"/>
        </c:scaling>
        <c:delete val="1"/>
        <c:axPos val="t"/>
        <c:numFmt formatCode="General" sourceLinked="1"/>
        <c:majorTickMark val="out"/>
        <c:minorTickMark val="none"/>
        <c:tickLblPos val="nextTo"/>
        <c:crossAx val="147880448"/>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51445935525950925"/>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Hoja1!$A$2:$A$8</c:f>
              <c:strCache>
                <c:ptCount val="7"/>
                <c:pt idx="0">
                  <c:v> Teléfono</c:v>
                </c:pt>
                <c:pt idx="1">
                  <c:v> Correo electrónico</c:v>
                </c:pt>
                <c:pt idx="2">
                  <c:v> Chat</c:v>
                </c:pt>
                <c:pt idx="3">
                  <c:v> Escrito formulario de PQRSDF</c:v>
                </c:pt>
                <c:pt idx="4">
                  <c:v> Llamada virtual</c:v>
                </c:pt>
                <c:pt idx="5">
                  <c:v> ChatBot</c:v>
                </c:pt>
                <c:pt idx="6">
                  <c:v> Presencial en las oficinas</c:v>
                </c:pt>
              </c:strCache>
            </c:strRef>
          </c:cat>
          <c:val>
            <c:numRef>
              <c:f>Hoja1!$B$2:$B$8</c:f>
              <c:numCache>
                <c:formatCode>General</c:formatCode>
                <c:ptCount val="7"/>
                <c:pt idx="0">
                  <c:v>100</c:v>
                </c:pt>
                <c:pt idx="1">
                  <c:v>100</c:v>
                </c:pt>
                <c:pt idx="2">
                  <c:v>100</c:v>
                </c:pt>
                <c:pt idx="3">
                  <c:v>100</c:v>
                </c:pt>
                <c:pt idx="4">
                  <c:v>100</c:v>
                </c:pt>
                <c:pt idx="5">
                  <c:v>100</c:v>
                </c:pt>
                <c:pt idx="6">
                  <c:v>100</c:v>
                </c:pt>
              </c:numCache>
            </c:numRef>
          </c:val>
          <c:extLst>
            <c:ext xmlns:c16="http://schemas.microsoft.com/office/drawing/2014/chart" uri="{C3380CC4-5D6E-409C-BE32-E72D297353CC}">
              <c16:uniqueId val="{00000000-9321-4720-84DB-B1BA9574B4F7}"/>
            </c:ext>
          </c:extLst>
        </c:ser>
        <c:ser>
          <c:idx val="1"/>
          <c:order val="1"/>
          <c:tx>
            <c:strRef>
              <c:f>Hoja1!$C$1</c:f>
              <c:strCache>
                <c:ptCount val="1"/>
                <c:pt idx="0">
                  <c:v>Serie 2</c:v>
                </c:pt>
              </c:strCache>
            </c:strRef>
          </c:tx>
          <c:spPr>
            <a:solidFill>
              <a:srgbClr val="1D7BBB"/>
            </a:solidFill>
          </c:spPr>
          <c:invertIfNegative val="0"/>
          <c:dPt>
            <c:idx val="5"/>
            <c:invertIfNegative val="0"/>
            <c:bubble3D val="0"/>
            <c:extLst>
              <c:ext xmlns:c16="http://schemas.microsoft.com/office/drawing/2014/chart" uri="{C3380CC4-5D6E-409C-BE32-E72D297353CC}">
                <c16:uniqueId val="{00000002-9321-4720-84DB-B1BA9574B4F7}"/>
              </c:ext>
            </c:extLst>
          </c:dPt>
          <c:dPt>
            <c:idx val="6"/>
            <c:invertIfNegative val="0"/>
            <c:bubble3D val="0"/>
            <c:extLst>
              <c:ext xmlns:c16="http://schemas.microsoft.com/office/drawing/2014/chart" uri="{C3380CC4-5D6E-409C-BE32-E72D297353CC}">
                <c16:uniqueId val="{00000004-9321-4720-84DB-B1BA9574B4F7}"/>
              </c:ext>
            </c:extLst>
          </c:dPt>
          <c:dPt>
            <c:idx val="7"/>
            <c:invertIfNegative val="0"/>
            <c:bubble3D val="0"/>
            <c:extLst>
              <c:ext xmlns:c16="http://schemas.microsoft.com/office/drawing/2014/chart" uri="{C3380CC4-5D6E-409C-BE32-E72D297353CC}">
                <c16:uniqueId val="{00000005-9321-4720-84DB-B1BA9574B4F7}"/>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49143825056043278"/>
                      <c:h val="0.13367094281745467"/>
                    </c:manualLayout>
                  </c15:layout>
                </c:ext>
                <c:ext xmlns:c16="http://schemas.microsoft.com/office/drawing/2014/chart" uri="{C3380CC4-5D6E-409C-BE32-E72D297353CC}">
                  <c16:uniqueId val="{00000003-E39C-4EA4-8270-6F18CBE0CA00}"/>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0.45500832581547812"/>
                      <c:h val="0.13367094281745467"/>
                    </c:manualLayout>
                  </c15:layout>
                </c:ext>
                <c:ext xmlns:c16="http://schemas.microsoft.com/office/drawing/2014/chart" uri="{C3380CC4-5D6E-409C-BE32-E72D297353CC}">
                  <c16:uniqueId val="{00000004-E39C-4EA4-8270-6F18CBE0CA00}"/>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54608313767786476"/>
                      <c:h val="0.13367094281745467"/>
                    </c:manualLayout>
                  </c15:layout>
                </c:ext>
                <c:ext xmlns:c16="http://schemas.microsoft.com/office/drawing/2014/chart" uri="{C3380CC4-5D6E-409C-BE32-E72D297353CC}">
                  <c16:uniqueId val="{00000005-E39C-4EA4-8270-6F18CBE0CA00}"/>
                </c:ext>
              </c:extLst>
            </c:dLbl>
            <c:dLbl>
              <c:idx val="3"/>
              <c:dLblPos val="outEnd"/>
              <c:showLegendKey val="0"/>
              <c:showVal val="1"/>
              <c:showCatName val="0"/>
              <c:showSerName val="0"/>
              <c:showPercent val="0"/>
              <c:showBubbleSize val="0"/>
              <c:extLst>
                <c:ext xmlns:c15="http://schemas.microsoft.com/office/drawing/2012/chart" uri="{CE6537A1-D6FC-4f65-9D91-7224C49458BB}">
                  <c15:layout>
                    <c:manualLayout>
                      <c:w val="0.43679336344300079"/>
                      <c:h val="0.13367094281745467"/>
                    </c:manualLayout>
                  </c15:layout>
                </c:ext>
                <c:ext xmlns:c16="http://schemas.microsoft.com/office/drawing/2014/chart" uri="{C3380CC4-5D6E-409C-BE32-E72D297353CC}">
                  <c16:uniqueId val="{00000006-E39C-4EA4-8270-6F18CBE0CA00}"/>
                </c:ext>
              </c:extLst>
            </c:dLbl>
            <c:dLbl>
              <c:idx val="4"/>
              <c:dLblPos val="outEnd"/>
              <c:showLegendKey val="0"/>
              <c:showVal val="1"/>
              <c:showCatName val="0"/>
              <c:showSerName val="0"/>
              <c:showPercent val="0"/>
              <c:showBubbleSize val="0"/>
              <c:extLst>
                <c:ext xmlns:c15="http://schemas.microsoft.com/office/drawing/2012/chart" uri="{CE6537A1-D6FC-4f65-9D91-7224C49458BB}">
                  <c15:layout>
                    <c:manualLayout>
                      <c:w val="0.52786817530538743"/>
                      <c:h val="0.13367094281745467"/>
                    </c:manualLayout>
                  </c15:layout>
                </c:ext>
                <c:ext xmlns:c16="http://schemas.microsoft.com/office/drawing/2014/chart" uri="{C3380CC4-5D6E-409C-BE32-E72D297353CC}">
                  <c16:uniqueId val="{00000007-E39C-4EA4-8270-6F18CBE0CA00}"/>
                </c:ext>
              </c:extLst>
            </c:dLbl>
            <c:dLbl>
              <c:idx val="5"/>
              <c:dLblPos val="outEnd"/>
              <c:showLegendKey val="0"/>
              <c:showVal val="1"/>
              <c:showCatName val="0"/>
              <c:showSerName val="0"/>
              <c:showPercent val="0"/>
              <c:showBubbleSize val="0"/>
              <c:extLst>
                <c:ext xmlns:c15="http://schemas.microsoft.com/office/drawing/2012/chart" uri="{CE6537A1-D6FC-4f65-9D91-7224C49458BB}">
                  <c15:layout>
                    <c:manualLayout>
                      <c:w val="0.52786817530538743"/>
                      <c:h val="0.13367094281745467"/>
                    </c:manualLayout>
                  </c15:layout>
                </c:ext>
                <c:ext xmlns:c16="http://schemas.microsoft.com/office/drawing/2014/chart" uri="{C3380CC4-5D6E-409C-BE32-E72D297353CC}">
                  <c16:uniqueId val="{00000002-9321-4720-84DB-B1BA9574B4F7}"/>
                </c:ext>
              </c:extLst>
            </c:dLbl>
            <c:dLbl>
              <c:idx val="6"/>
              <c:dLblPos val="outEnd"/>
              <c:showLegendKey val="0"/>
              <c:showVal val="1"/>
              <c:showCatName val="0"/>
              <c:showSerName val="0"/>
              <c:showPercent val="0"/>
              <c:showBubbleSize val="0"/>
              <c:extLst>
                <c:ext xmlns:c15="http://schemas.microsoft.com/office/drawing/2012/chart" uri="{CE6537A1-D6FC-4f65-9D91-7224C49458BB}">
                  <c15:layout>
                    <c:manualLayout>
                      <c:w val="0.45500832581547812"/>
                      <c:h val="0.13367094281745467"/>
                    </c:manualLayout>
                  </c15:layout>
                </c:ext>
                <c:ext xmlns:c16="http://schemas.microsoft.com/office/drawing/2014/chart" uri="{C3380CC4-5D6E-409C-BE32-E72D297353CC}">
                  <c16:uniqueId val="{00000004-9321-4720-84DB-B1BA9574B4F7}"/>
                </c:ext>
              </c:extLst>
            </c:dLbl>
            <c:dLbl>
              <c:idx val="7"/>
              <c:tx>
                <c:rich>
                  <a:bodyPr/>
                  <a:lstStyle/>
                  <a:p>
                    <a:pPr>
                      <a:defRPr>
                        <a:solidFill>
                          <a:schemeClr val="bg2">
                            <a:lumMod val="50000"/>
                          </a:schemeClr>
                        </a:solidFill>
                        <a:latin typeface="+mj-lt"/>
                      </a:defRPr>
                    </a:pPr>
                    <a:r>
                      <a:rPr lang="en-US" dirty="0">
                        <a:solidFill>
                          <a:schemeClr val="bg2">
                            <a:lumMod val="50000"/>
                          </a:schemeClr>
                        </a:solidFill>
                        <a:latin typeface="+mj-lt"/>
                      </a:rPr>
                      <a:t>1%</a:t>
                    </a: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9321-4720-84DB-B1BA9574B4F7}"/>
                </c:ext>
              </c:extLst>
            </c:dLbl>
            <c:numFmt formatCode="General\%" sourceLinked="0"/>
            <c:spPr>
              <a:noFill/>
              <a:ln>
                <a:noFill/>
              </a:ln>
              <a:effectLst/>
            </c:spPr>
            <c:txPr>
              <a:bodyPr/>
              <a:lstStyle/>
              <a:p>
                <a:pPr>
                  <a:defRPr>
                    <a:solidFill>
                      <a:schemeClr val="bg2">
                        <a:lumMod val="50000"/>
                      </a:schemeClr>
                    </a:solidFill>
                    <a:latin typeface="+mj-lt"/>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7"/>
                <c:pt idx="0">
                  <c:v> Teléfono</c:v>
                </c:pt>
                <c:pt idx="1">
                  <c:v> Correo electrónico</c:v>
                </c:pt>
                <c:pt idx="2">
                  <c:v> Chat</c:v>
                </c:pt>
                <c:pt idx="3">
                  <c:v> Escrito formulario de PQRSDF</c:v>
                </c:pt>
                <c:pt idx="4">
                  <c:v> Llamada virtual</c:v>
                </c:pt>
                <c:pt idx="5">
                  <c:v> ChatBot</c:v>
                </c:pt>
                <c:pt idx="6">
                  <c:v> Presencial en las oficinas</c:v>
                </c:pt>
              </c:strCache>
            </c:strRef>
          </c:cat>
          <c:val>
            <c:numRef>
              <c:f>Hoja1!$C$2:$C$8</c:f>
              <c:numCache>
                <c:formatCode>General</c:formatCode>
                <c:ptCount val="7"/>
                <c:pt idx="0">
                  <c:v>73</c:v>
                </c:pt>
                <c:pt idx="1">
                  <c:v>79</c:v>
                </c:pt>
                <c:pt idx="2">
                  <c:v>63</c:v>
                </c:pt>
                <c:pt idx="3">
                  <c:v>83</c:v>
                </c:pt>
                <c:pt idx="4">
                  <c:v>67</c:v>
                </c:pt>
                <c:pt idx="5">
                  <c:v>67</c:v>
                </c:pt>
                <c:pt idx="6">
                  <c:v>20</c:v>
                </c:pt>
              </c:numCache>
            </c:numRef>
          </c:val>
          <c:extLst>
            <c:ext xmlns:c16="http://schemas.microsoft.com/office/drawing/2014/chart" uri="{C3380CC4-5D6E-409C-BE32-E72D297353CC}">
              <c16:uniqueId val="{0000000B-9321-4720-84DB-B1BA9574B4F7}"/>
            </c:ext>
          </c:extLst>
        </c:ser>
        <c:dLbls>
          <c:showLegendKey val="0"/>
          <c:showVal val="0"/>
          <c:showCatName val="0"/>
          <c:showSerName val="0"/>
          <c:showPercent val="0"/>
          <c:showBubbleSize val="0"/>
        </c:dLbls>
        <c:gapWidth val="70"/>
        <c:overlap val="100"/>
        <c:axId val="147880448"/>
        <c:axId val="147948096"/>
      </c:barChart>
      <c:catAx>
        <c:axId val="147880448"/>
        <c:scaling>
          <c:orientation val="maxMin"/>
        </c:scaling>
        <c:delete val="1"/>
        <c:axPos val="l"/>
        <c:numFmt formatCode="General" sourceLinked="0"/>
        <c:majorTickMark val="out"/>
        <c:minorTickMark val="none"/>
        <c:tickLblPos val="nextTo"/>
        <c:crossAx val="147948096"/>
        <c:crosses val="autoZero"/>
        <c:auto val="1"/>
        <c:lblAlgn val="ctr"/>
        <c:lblOffset val="100"/>
        <c:noMultiLvlLbl val="0"/>
      </c:catAx>
      <c:valAx>
        <c:axId val="147948096"/>
        <c:scaling>
          <c:orientation val="minMax"/>
          <c:max val="102"/>
          <c:min val="0"/>
        </c:scaling>
        <c:delete val="1"/>
        <c:axPos val="t"/>
        <c:numFmt formatCode="General" sourceLinked="1"/>
        <c:majorTickMark val="out"/>
        <c:minorTickMark val="none"/>
        <c:tickLblPos val="nextTo"/>
        <c:crossAx val="147880448"/>
        <c:crosses val="autoZero"/>
        <c:crossBetween val="between"/>
      </c:valAx>
    </c:plotArea>
    <c:plotVisOnly val="1"/>
    <c:dispBlanksAs val="gap"/>
    <c:showDLblsOverMax val="0"/>
  </c:chart>
  <c:txPr>
    <a:bodyPr/>
    <a:lstStyle/>
    <a:p>
      <a:pPr>
        <a:defRPr lang="en-US" sz="700" b="1" i="0" u="none" strike="noStrike" kern="1200">
          <a:solidFill>
            <a:srgbClr val="262626"/>
          </a:solidFill>
          <a:effectLst/>
          <a:latin typeface="Calibri"/>
          <a:ea typeface="+mn-ea"/>
          <a:cs typeface="+mn-cs"/>
        </a:defRPr>
      </a:pPr>
      <a:endParaRPr lang="es-CO"/>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51445935525950925"/>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Hoja1!$A$2:$A$8</c:f>
              <c:strCache>
                <c:ptCount val="7"/>
                <c:pt idx="0">
                  <c:v> Teléfono</c:v>
                </c:pt>
                <c:pt idx="1">
                  <c:v> Correo electrónico</c:v>
                </c:pt>
                <c:pt idx="2">
                  <c:v> Chat</c:v>
                </c:pt>
                <c:pt idx="3">
                  <c:v> Escrito formulario de PQRSDF</c:v>
                </c:pt>
                <c:pt idx="4">
                  <c:v> Llamada virtual</c:v>
                </c:pt>
                <c:pt idx="5">
                  <c:v> ChatBot</c:v>
                </c:pt>
                <c:pt idx="6">
                  <c:v> Presencial en las oficinas</c:v>
                </c:pt>
              </c:strCache>
            </c:strRef>
          </c:cat>
          <c:val>
            <c:numRef>
              <c:f>Hoja1!$B$2:$B$8</c:f>
              <c:numCache>
                <c:formatCode>General</c:formatCode>
                <c:ptCount val="7"/>
                <c:pt idx="0">
                  <c:v>100</c:v>
                </c:pt>
                <c:pt idx="1">
                  <c:v>100</c:v>
                </c:pt>
                <c:pt idx="2">
                  <c:v>100</c:v>
                </c:pt>
                <c:pt idx="3">
                  <c:v>100</c:v>
                </c:pt>
                <c:pt idx="4">
                  <c:v>100</c:v>
                </c:pt>
                <c:pt idx="5">
                  <c:v>100</c:v>
                </c:pt>
                <c:pt idx="6">
                  <c:v>100</c:v>
                </c:pt>
              </c:numCache>
            </c:numRef>
          </c:val>
          <c:extLst>
            <c:ext xmlns:c16="http://schemas.microsoft.com/office/drawing/2014/chart" uri="{C3380CC4-5D6E-409C-BE32-E72D297353CC}">
              <c16:uniqueId val="{00000000-3746-46D1-90C0-B2EC2CAAB99C}"/>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dPt>
            <c:idx val="4"/>
            <c:invertIfNegative val="0"/>
            <c:bubble3D val="0"/>
            <c:spPr>
              <a:solidFill>
                <a:srgbClr val="1D7BBB"/>
              </a:solidFill>
            </c:spPr>
            <c:extLst>
              <c:ext xmlns:c16="http://schemas.microsoft.com/office/drawing/2014/chart" uri="{C3380CC4-5D6E-409C-BE32-E72D297353CC}">
                <c16:uniqueId val="{0000000A-3746-46D1-90C0-B2EC2CAAB99C}"/>
              </c:ext>
            </c:extLst>
          </c:dPt>
          <c:dPt>
            <c:idx val="5"/>
            <c:invertIfNegative val="0"/>
            <c:bubble3D val="0"/>
            <c:spPr>
              <a:solidFill>
                <a:srgbClr val="1D7BBB"/>
              </a:solidFill>
            </c:spPr>
            <c:extLst>
              <c:ext xmlns:c16="http://schemas.microsoft.com/office/drawing/2014/chart" uri="{C3380CC4-5D6E-409C-BE32-E72D297353CC}">
                <c16:uniqueId val="{00000002-3746-46D1-90C0-B2EC2CAAB99C}"/>
              </c:ext>
            </c:extLst>
          </c:dPt>
          <c:dPt>
            <c:idx val="6"/>
            <c:invertIfNegative val="0"/>
            <c:bubble3D val="0"/>
            <c:spPr>
              <a:solidFill>
                <a:srgbClr val="1D7BBB"/>
              </a:solidFill>
            </c:spPr>
            <c:extLst>
              <c:ext xmlns:c16="http://schemas.microsoft.com/office/drawing/2014/chart" uri="{C3380CC4-5D6E-409C-BE32-E72D297353CC}">
                <c16:uniqueId val="{00000004-3746-46D1-90C0-B2EC2CAAB99C}"/>
              </c:ext>
            </c:extLst>
          </c:dPt>
          <c:dPt>
            <c:idx val="7"/>
            <c:invertIfNegative val="0"/>
            <c:bubble3D val="0"/>
            <c:extLst>
              <c:ext xmlns:c16="http://schemas.microsoft.com/office/drawing/2014/chart" uri="{C3380CC4-5D6E-409C-BE32-E72D297353CC}">
                <c16:uniqueId val="{00000005-3746-46D1-90C0-B2EC2CAAB99C}"/>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56429810005034209"/>
                      <c:h val="0.13367094281745467"/>
                    </c:manualLayout>
                  </c15:layout>
                </c:ext>
                <c:ext xmlns:c16="http://schemas.microsoft.com/office/drawing/2014/chart" uri="{C3380CC4-5D6E-409C-BE32-E72D297353CC}">
                  <c16:uniqueId val="{00000007-B7B6-464C-BA23-AAA14FFBEBCA}"/>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0.52786817530538743"/>
                      <c:h val="0.13367094281745467"/>
                    </c:manualLayout>
                  </c15:layout>
                </c:ext>
                <c:ext xmlns:c16="http://schemas.microsoft.com/office/drawing/2014/chart" uri="{C3380CC4-5D6E-409C-BE32-E72D297353CC}">
                  <c16:uniqueId val="{00000008-B7B6-464C-BA23-AAA14FFBEBCA}"/>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54608313767786476"/>
                      <c:h val="0.13367094281745467"/>
                    </c:manualLayout>
                  </c15:layout>
                </c:ext>
                <c:ext xmlns:c16="http://schemas.microsoft.com/office/drawing/2014/chart" uri="{C3380CC4-5D6E-409C-BE32-E72D297353CC}">
                  <c16:uniqueId val="{00000009-B7B6-464C-BA23-AAA14FFBEBCA}"/>
                </c:ext>
              </c:extLst>
            </c:dLbl>
            <c:dLbl>
              <c:idx val="3"/>
              <c:dLblPos val="outEnd"/>
              <c:showLegendKey val="0"/>
              <c:showVal val="1"/>
              <c:showCatName val="0"/>
              <c:showSerName val="0"/>
              <c:showPercent val="0"/>
              <c:showBubbleSize val="0"/>
              <c:extLst>
                <c:ext xmlns:c15="http://schemas.microsoft.com/office/drawing/2012/chart" uri="{CE6537A1-D6FC-4f65-9D91-7224C49458BB}">
                  <c15:layout>
                    <c:manualLayout>
                      <c:w val="0.40036343869804614"/>
                      <c:h val="0.13367094281745467"/>
                    </c:manualLayout>
                  </c15:layout>
                </c:ext>
                <c:ext xmlns:c16="http://schemas.microsoft.com/office/drawing/2014/chart" uri="{C3380CC4-5D6E-409C-BE32-E72D297353CC}">
                  <c16:uniqueId val="{0000000A-B7B6-464C-BA23-AAA14FFBEBCA}"/>
                </c:ext>
              </c:extLst>
            </c:dLbl>
            <c:dLbl>
              <c:idx val="4"/>
              <c:dLblPos val="outEnd"/>
              <c:showLegendKey val="0"/>
              <c:showVal val="1"/>
              <c:showCatName val="0"/>
              <c:showSerName val="0"/>
              <c:showPercent val="0"/>
              <c:showBubbleSize val="0"/>
              <c:extLst>
                <c:ext xmlns:c15="http://schemas.microsoft.com/office/drawing/2012/chart" uri="{CE6537A1-D6FC-4f65-9D91-7224C49458BB}">
                  <c15:layout>
                    <c:manualLayout>
                      <c:w val="0.43679336344300079"/>
                      <c:h val="0.13367094281745467"/>
                    </c:manualLayout>
                  </c15:layout>
                </c:ext>
                <c:ext xmlns:c16="http://schemas.microsoft.com/office/drawing/2014/chart" uri="{C3380CC4-5D6E-409C-BE32-E72D297353CC}">
                  <c16:uniqueId val="{0000000A-3746-46D1-90C0-B2EC2CAAB99C}"/>
                </c:ext>
              </c:extLst>
            </c:dLbl>
            <c:dLbl>
              <c:idx val="5"/>
              <c:dLblPos val="outEnd"/>
              <c:showLegendKey val="0"/>
              <c:showVal val="1"/>
              <c:showCatName val="0"/>
              <c:showSerName val="0"/>
              <c:showPercent val="0"/>
              <c:showBubbleSize val="0"/>
              <c:extLst>
                <c:ext xmlns:c15="http://schemas.microsoft.com/office/drawing/2012/chart" uri="{CE6537A1-D6FC-4f65-9D91-7224C49458BB}">
                  <c15:layout>
                    <c:manualLayout>
                      <c:w val="0.45500832581547812"/>
                      <c:h val="0.13367094281745467"/>
                    </c:manualLayout>
                  </c15:layout>
                </c:ext>
                <c:ext xmlns:c16="http://schemas.microsoft.com/office/drawing/2014/chart" uri="{C3380CC4-5D6E-409C-BE32-E72D297353CC}">
                  <c16:uniqueId val="{00000002-3746-46D1-90C0-B2EC2CAAB99C}"/>
                </c:ext>
              </c:extLst>
            </c:dLbl>
            <c:dLbl>
              <c:idx val="6"/>
              <c:dLblPos val="outEnd"/>
              <c:showLegendKey val="0"/>
              <c:showVal val="1"/>
              <c:showCatName val="0"/>
              <c:showSerName val="0"/>
              <c:showPercent val="0"/>
              <c:showBubbleSize val="0"/>
              <c:extLst>
                <c:ext xmlns:c15="http://schemas.microsoft.com/office/drawing/2012/chart" uri="{CE6537A1-D6FC-4f65-9D91-7224C49458BB}">
                  <c15:layout>
                    <c:manualLayout>
                      <c:w val="0.47322328818795545"/>
                      <c:h val="0.13367094281745467"/>
                    </c:manualLayout>
                  </c15:layout>
                </c:ext>
                <c:ext xmlns:c16="http://schemas.microsoft.com/office/drawing/2014/chart" uri="{C3380CC4-5D6E-409C-BE32-E72D297353CC}">
                  <c16:uniqueId val="{00000004-3746-46D1-90C0-B2EC2CAAB99C}"/>
                </c:ext>
              </c:extLst>
            </c:dLbl>
            <c:dLbl>
              <c:idx val="7"/>
              <c:tx>
                <c:rich>
                  <a:bodyPr/>
                  <a:lstStyle/>
                  <a:p>
                    <a:pPr>
                      <a:defRPr sz="700" b="1">
                        <a:solidFill>
                          <a:schemeClr val="tx1"/>
                        </a:solidFill>
                      </a:defRPr>
                    </a:pPr>
                    <a:r>
                      <a:rPr lang="en-US" sz="700" dirty="0">
                        <a:latin typeface="Calibri" panose="020F0502020204030204" pitchFamily="34" charset="0"/>
                      </a:rPr>
                      <a:t>1%</a:t>
                    </a: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746-46D1-90C0-B2EC2CAAB99C}"/>
                </c:ext>
              </c:extLst>
            </c:dLbl>
            <c:numFmt formatCode="General\%" sourceLinked="0"/>
            <c:spPr>
              <a:noFill/>
              <a:ln>
                <a:noFill/>
              </a:ln>
              <a:effectLst/>
            </c:spPr>
            <c:txPr>
              <a:bodyPr/>
              <a:lstStyle/>
              <a:p>
                <a:pPr>
                  <a:defRPr sz="700" b="1">
                    <a:solidFill>
                      <a:schemeClr val="bg2">
                        <a:lumMod val="50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7"/>
                <c:pt idx="0">
                  <c:v> Teléfono</c:v>
                </c:pt>
                <c:pt idx="1">
                  <c:v> Correo electrónico</c:v>
                </c:pt>
                <c:pt idx="2">
                  <c:v> Chat</c:v>
                </c:pt>
                <c:pt idx="3">
                  <c:v> Escrito formulario de PQRSDF</c:v>
                </c:pt>
                <c:pt idx="4">
                  <c:v> Llamada virtual</c:v>
                </c:pt>
                <c:pt idx="5">
                  <c:v> ChatBot</c:v>
                </c:pt>
                <c:pt idx="6">
                  <c:v> Presencial en las oficinas</c:v>
                </c:pt>
              </c:strCache>
            </c:strRef>
          </c:cat>
          <c:val>
            <c:numRef>
              <c:f>Hoja1!$C$2:$C$8</c:f>
              <c:numCache>
                <c:formatCode>General</c:formatCode>
                <c:ptCount val="7"/>
                <c:pt idx="0">
                  <c:v>51</c:v>
                </c:pt>
                <c:pt idx="1">
                  <c:v>56</c:v>
                </c:pt>
                <c:pt idx="2">
                  <c:v>53</c:v>
                </c:pt>
                <c:pt idx="3">
                  <c:v>51</c:v>
                </c:pt>
                <c:pt idx="4">
                  <c:v>45</c:v>
                </c:pt>
                <c:pt idx="5">
                  <c:v>43</c:v>
                </c:pt>
                <c:pt idx="6">
                  <c:v>33</c:v>
                </c:pt>
              </c:numCache>
            </c:numRef>
          </c:val>
          <c:extLst>
            <c:ext xmlns:c16="http://schemas.microsoft.com/office/drawing/2014/chart" uri="{C3380CC4-5D6E-409C-BE32-E72D297353CC}">
              <c16:uniqueId val="{0000000B-3746-46D1-90C0-B2EC2CAAB99C}"/>
            </c:ext>
          </c:extLst>
        </c:ser>
        <c:dLbls>
          <c:showLegendKey val="0"/>
          <c:showVal val="0"/>
          <c:showCatName val="0"/>
          <c:showSerName val="0"/>
          <c:showPercent val="0"/>
          <c:showBubbleSize val="0"/>
        </c:dLbls>
        <c:gapWidth val="70"/>
        <c:overlap val="100"/>
        <c:axId val="147880448"/>
        <c:axId val="147948096"/>
      </c:barChart>
      <c:catAx>
        <c:axId val="147880448"/>
        <c:scaling>
          <c:orientation val="maxMin"/>
        </c:scaling>
        <c:delete val="1"/>
        <c:axPos val="l"/>
        <c:numFmt formatCode="General" sourceLinked="0"/>
        <c:majorTickMark val="out"/>
        <c:minorTickMark val="none"/>
        <c:tickLblPos val="nextTo"/>
        <c:crossAx val="147948096"/>
        <c:crosses val="autoZero"/>
        <c:auto val="1"/>
        <c:lblAlgn val="ctr"/>
        <c:lblOffset val="100"/>
        <c:noMultiLvlLbl val="0"/>
      </c:catAx>
      <c:valAx>
        <c:axId val="147948096"/>
        <c:scaling>
          <c:orientation val="minMax"/>
          <c:max val="102"/>
          <c:min val="0"/>
        </c:scaling>
        <c:delete val="1"/>
        <c:axPos val="t"/>
        <c:numFmt formatCode="General" sourceLinked="1"/>
        <c:majorTickMark val="out"/>
        <c:minorTickMark val="none"/>
        <c:tickLblPos val="nextTo"/>
        <c:crossAx val="147880448"/>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51445935525950925"/>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Hoja1!$A$2:$A$8</c:f>
              <c:strCache>
                <c:ptCount val="7"/>
                <c:pt idx="0">
                  <c:v> Teléfono</c:v>
                </c:pt>
                <c:pt idx="1">
                  <c:v> Correo electrónico</c:v>
                </c:pt>
                <c:pt idx="2">
                  <c:v> Chat</c:v>
                </c:pt>
                <c:pt idx="3">
                  <c:v> Escrito formulario de PQRSDF</c:v>
                </c:pt>
                <c:pt idx="4">
                  <c:v> Llamada virtual</c:v>
                </c:pt>
                <c:pt idx="5">
                  <c:v> ChatBot</c:v>
                </c:pt>
                <c:pt idx="6">
                  <c:v> Presencial en las oficinas</c:v>
                </c:pt>
              </c:strCache>
            </c:strRef>
          </c:cat>
          <c:val>
            <c:numRef>
              <c:f>Hoja1!$B$2:$B$8</c:f>
              <c:numCache>
                <c:formatCode>General</c:formatCode>
                <c:ptCount val="7"/>
                <c:pt idx="0">
                  <c:v>100</c:v>
                </c:pt>
                <c:pt idx="1">
                  <c:v>100</c:v>
                </c:pt>
                <c:pt idx="2">
                  <c:v>100</c:v>
                </c:pt>
                <c:pt idx="3">
                  <c:v>100</c:v>
                </c:pt>
                <c:pt idx="4">
                  <c:v>100</c:v>
                </c:pt>
                <c:pt idx="5">
                  <c:v>100</c:v>
                </c:pt>
                <c:pt idx="6">
                  <c:v>100</c:v>
                </c:pt>
              </c:numCache>
            </c:numRef>
          </c:val>
          <c:extLst>
            <c:ext xmlns:c16="http://schemas.microsoft.com/office/drawing/2014/chart" uri="{C3380CC4-5D6E-409C-BE32-E72D297353CC}">
              <c16:uniqueId val="{00000000-BE71-42E5-A967-D65997E066E1}"/>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dPt>
            <c:idx val="4"/>
            <c:invertIfNegative val="0"/>
            <c:bubble3D val="0"/>
            <c:spPr>
              <a:solidFill>
                <a:srgbClr val="1D7BBB"/>
              </a:solidFill>
            </c:spPr>
            <c:extLst>
              <c:ext xmlns:c16="http://schemas.microsoft.com/office/drawing/2014/chart" uri="{C3380CC4-5D6E-409C-BE32-E72D297353CC}">
                <c16:uniqueId val="{00000002-BE71-42E5-A967-D65997E066E1}"/>
              </c:ext>
            </c:extLst>
          </c:dPt>
          <c:dPt>
            <c:idx val="5"/>
            <c:invertIfNegative val="0"/>
            <c:bubble3D val="0"/>
            <c:spPr>
              <a:solidFill>
                <a:srgbClr val="1D7BBB"/>
              </a:solidFill>
            </c:spPr>
            <c:extLst>
              <c:ext xmlns:c16="http://schemas.microsoft.com/office/drawing/2014/chart" uri="{C3380CC4-5D6E-409C-BE32-E72D297353CC}">
                <c16:uniqueId val="{00000004-BE71-42E5-A967-D65997E066E1}"/>
              </c:ext>
            </c:extLst>
          </c:dPt>
          <c:dPt>
            <c:idx val="6"/>
            <c:invertIfNegative val="0"/>
            <c:bubble3D val="0"/>
            <c:spPr>
              <a:solidFill>
                <a:srgbClr val="1D7BBB"/>
              </a:solidFill>
            </c:spPr>
            <c:extLst>
              <c:ext xmlns:c16="http://schemas.microsoft.com/office/drawing/2014/chart" uri="{C3380CC4-5D6E-409C-BE32-E72D297353CC}">
                <c16:uniqueId val="{00000006-BE71-42E5-A967-D65997E066E1}"/>
              </c:ext>
            </c:extLst>
          </c:dPt>
          <c:dPt>
            <c:idx val="7"/>
            <c:invertIfNegative val="0"/>
            <c:bubble3D val="0"/>
            <c:extLst>
              <c:ext xmlns:c16="http://schemas.microsoft.com/office/drawing/2014/chart" uri="{C3380CC4-5D6E-409C-BE32-E72D297353CC}">
                <c16:uniqueId val="{00000007-BE71-42E5-A967-D65997E066E1}"/>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52786817530538743"/>
                      <c:h val="0.13367094281745467"/>
                    </c:manualLayout>
                  </c15:layout>
                </c:ext>
                <c:ext xmlns:c16="http://schemas.microsoft.com/office/drawing/2014/chart" uri="{C3380CC4-5D6E-409C-BE32-E72D297353CC}">
                  <c16:uniqueId val="{00000007-C827-4A6F-BA25-38963BC61D69}"/>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0.45500832581547812"/>
                      <c:h val="0.13367094281745467"/>
                    </c:manualLayout>
                  </c15:layout>
                </c:ext>
                <c:ext xmlns:c16="http://schemas.microsoft.com/office/drawing/2014/chart" uri="{C3380CC4-5D6E-409C-BE32-E72D297353CC}">
                  <c16:uniqueId val="{00000008-C827-4A6F-BA25-38963BC61D69}"/>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36393351395309143"/>
                      <c:h val="0.13367094281745467"/>
                    </c:manualLayout>
                  </c15:layout>
                </c:ext>
                <c:ext xmlns:c16="http://schemas.microsoft.com/office/drawing/2014/chart" uri="{C3380CC4-5D6E-409C-BE32-E72D297353CC}">
                  <c16:uniqueId val="{00000009-C827-4A6F-BA25-38963BC61D69}"/>
                </c:ext>
              </c:extLst>
            </c:dLbl>
            <c:dLbl>
              <c:idx val="3"/>
              <c:dLblPos val="outEnd"/>
              <c:showLegendKey val="0"/>
              <c:showVal val="1"/>
              <c:showCatName val="0"/>
              <c:showSerName val="0"/>
              <c:showPercent val="0"/>
              <c:showBubbleSize val="0"/>
              <c:extLst>
                <c:ext xmlns:c15="http://schemas.microsoft.com/office/drawing/2012/chart" uri="{CE6537A1-D6FC-4f65-9D91-7224C49458BB}">
                  <c15:layout>
                    <c:manualLayout>
                      <c:w val="0.45500832581547812"/>
                      <c:h val="0.13367094281745467"/>
                    </c:manualLayout>
                  </c15:layout>
                </c:ext>
                <c:ext xmlns:c16="http://schemas.microsoft.com/office/drawing/2014/chart" uri="{C3380CC4-5D6E-409C-BE32-E72D297353CC}">
                  <c16:uniqueId val="{0000000A-C827-4A6F-BA25-38963BC61D69}"/>
                </c:ext>
              </c:extLst>
            </c:dLbl>
            <c:dLbl>
              <c:idx val="4"/>
              <c:dLblPos val="outEnd"/>
              <c:showLegendKey val="0"/>
              <c:showVal val="1"/>
              <c:showCatName val="0"/>
              <c:showSerName val="0"/>
              <c:showPercent val="0"/>
              <c:showBubbleSize val="0"/>
              <c:extLst>
                <c:ext xmlns:c15="http://schemas.microsoft.com/office/drawing/2012/chart" uri="{CE6537A1-D6FC-4f65-9D91-7224C49458BB}">
                  <c15:layout>
                    <c:manualLayout>
                      <c:w val="0.54608313767786476"/>
                      <c:h val="0.13367094281745467"/>
                    </c:manualLayout>
                  </c15:layout>
                </c:ext>
                <c:ext xmlns:c16="http://schemas.microsoft.com/office/drawing/2014/chart" uri="{C3380CC4-5D6E-409C-BE32-E72D297353CC}">
                  <c16:uniqueId val="{00000002-BE71-42E5-A967-D65997E066E1}"/>
                </c:ext>
              </c:extLst>
            </c:dLbl>
            <c:dLbl>
              <c:idx val="5"/>
              <c:dLblPos val="outEnd"/>
              <c:showLegendKey val="0"/>
              <c:showVal val="1"/>
              <c:showCatName val="0"/>
              <c:showSerName val="0"/>
              <c:showPercent val="0"/>
              <c:showBubbleSize val="0"/>
              <c:extLst>
                <c:ext xmlns:c15="http://schemas.microsoft.com/office/drawing/2012/chart" uri="{CE6537A1-D6FC-4f65-9D91-7224C49458BB}">
                  <c15:layout>
                    <c:manualLayout>
                      <c:w val="0.40036343869804614"/>
                      <c:h val="0.13367094281745467"/>
                    </c:manualLayout>
                  </c15:layout>
                </c:ext>
                <c:ext xmlns:c16="http://schemas.microsoft.com/office/drawing/2014/chart" uri="{C3380CC4-5D6E-409C-BE32-E72D297353CC}">
                  <c16:uniqueId val="{00000004-BE71-42E5-A967-D65997E066E1}"/>
                </c:ext>
              </c:extLst>
            </c:dLbl>
            <c:dLbl>
              <c:idx val="6"/>
              <c:dLblPos val="outEnd"/>
              <c:showLegendKey val="0"/>
              <c:showVal val="1"/>
              <c:showCatName val="0"/>
              <c:showSerName val="0"/>
              <c:showPercent val="0"/>
              <c:showBubbleSize val="0"/>
              <c:extLst>
                <c:ext xmlns:c15="http://schemas.microsoft.com/office/drawing/2012/chart" uri="{CE6537A1-D6FC-4f65-9D91-7224C49458BB}">
                  <c15:layout>
                    <c:manualLayout>
                      <c:w val="0.41857840107052346"/>
                      <c:h val="0.13367094281745467"/>
                    </c:manualLayout>
                  </c15:layout>
                </c:ext>
                <c:ext xmlns:c16="http://schemas.microsoft.com/office/drawing/2014/chart" uri="{C3380CC4-5D6E-409C-BE32-E72D297353CC}">
                  <c16:uniqueId val="{00000006-BE71-42E5-A967-D65997E066E1}"/>
                </c:ext>
              </c:extLst>
            </c:dLbl>
            <c:dLbl>
              <c:idx val="7"/>
              <c:tx>
                <c:rich>
                  <a:bodyPr/>
                  <a:lstStyle/>
                  <a:p>
                    <a:pPr>
                      <a:defRPr sz="700" b="1">
                        <a:solidFill>
                          <a:schemeClr val="tx1"/>
                        </a:solidFill>
                      </a:defRPr>
                    </a:pPr>
                    <a:r>
                      <a:rPr lang="en-US" sz="700" dirty="0">
                        <a:latin typeface="Calibri" panose="020F0502020204030204" pitchFamily="34" charset="0"/>
                      </a:rPr>
                      <a:t>1%</a:t>
                    </a: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BE71-42E5-A967-D65997E066E1}"/>
                </c:ext>
              </c:extLst>
            </c:dLbl>
            <c:numFmt formatCode="General\%" sourceLinked="0"/>
            <c:spPr>
              <a:noFill/>
              <a:ln>
                <a:noFill/>
              </a:ln>
              <a:effectLst/>
            </c:spPr>
            <c:txPr>
              <a:bodyPr/>
              <a:lstStyle/>
              <a:p>
                <a:pPr>
                  <a:defRPr sz="700" b="1">
                    <a:solidFill>
                      <a:schemeClr val="bg2">
                        <a:lumMod val="50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7"/>
                <c:pt idx="0">
                  <c:v> Teléfono</c:v>
                </c:pt>
                <c:pt idx="1">
                  <c:v> Correo electrónico</c:v>
                </c:pt>
                <c:pt idx="2">
                  <c:v> Chat</c:v>
                </c:pt>
                <c:pt idx="3">
                  <c:v> Escrito formulario de PQRSDF</c:v>
                </c:pt>
                <c:pt idx="4">
                  <c:v> Llamada virtual</c:v>
                </c:pt>
                <c:pt idx="5">
                  <c:v> ChatBot</c:v>
                </c:pt>
                <c:pt idx="6">
                  <c:v> Presencial en las oficinas</c:v>
                </c:pt>
              </c:strCache>
            </c:strRef>
          </c:cat>
          <c:val>
            <c:numRef>
              <c:f>Hoja1!$C$2:$C$8</c:f>
              <c:numCache>
                <c:formatCode>General</c:formatCode>
                <c:ptCount val="7"/>
                <c:pt idx="0">
                  <c:v>62</c:v>
                </c:pt>
                <c:pt idx="1">
                  <c:v>76</c:v>
                </c:pt>
                <c:pt idx="2">
                  <c:v>51</c:v>
                </c:pt>
                <c:pt idx="3">
                  <c:v>33</c:v>
                </c:pt>
                <c:pt idx="4">
                  <c:v>64</c:v>
                </c:pt>
                <c:pt idx="5">
                  <c:v>22</c:v>
                </c:pt>
                <c:pt idx="6">
                  <c:v>61</c:v>
                </c:pt>
              </c:numCache>
            </c:numRef>
          </c:val>
          <c:extLst>
            <c:ext xmlns:c16="http://schemas.microsoft.com/office/drawing/2014/chart" uri="{C3380CC4-5D6E-409C-BE32-E72D297353CC}">
              <c16:uniqueId val="{0000000C-BE71-42E5-A967-D65997E066E1}"/>
            </c:ext>
          </c:extLst>
        </c:ser>
        <c:dLbls>
          <c:showLegendKey val="0"/>
          <c:showVal val="0"/>
          <c:showCatName val="0"/>
          <c:showSerName val="0"/>
          <c:showPercent val="0"/>
          <c:showBubbleSize val="0"/>
        </c:dLbls>
        <c:gapWidth val="70"/>
        <c:overlap val="100"/>
        <c:axId val="147880448"/>
        <c:axId val="147948096"/>
      </c:barChart>
      <c:catAx>
        <c:axId val="147880448"/>
        <c:scaling>
          <c:orientation val="maxMin"/>
        </c:scaling>
        <c:delete val="1"/>
        <c:axPos val="l"/>
        <c:numFmt formatCode="General" sourceLinked="0"/>
        <c:majorTickMark val="out"/>
        <c:minorTickMark val="none"/>
        <c:tickLblPos val="nextTo"/>
        <c:crossAx val="147948096"/>
        <c:crosses val="autoZero"/>
        <c:auto val="1"/>
        <c:lblAlgn val="ctr"/>
        <c:lblOffset val="100"/>
        <c:noMultiLvlLbl val="0"/>
      </c:catAx>
      <c:valAx>
        <c:axId val="147948096"/>
        <c:scaling>
          <c:orientation val="minMax"/>
          <c:max val="102"/>
          <c:min val="0"/>
        </c:scaling>
        <c:delete val="1"/>
        <c:axPos val="t"/>
        <c:numFmt formatCode="General" sourceLinked="1"/>
        <c:majorTickMark val="out"/>
        <c:minorTickMark val="none"/>
        <c:tickLblPos val="nextTo"/>
        <c:crossAx val="147880448"/>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711191335740074E-2"/>
          <c:y val="6.8709761507778411E-2"/>
          <c:w val="0.68231046931407946"/>
          <c:h val="0.86258047698444318"/>
        </c:manualLayout>
      </c:layout>
      <c:barChart>
        <c:barDir val="col"/>
        <c:grouping val="stacked"/>
        <c:varyColors val="0"/>
        <c:ser>
          <c:idx val="0"/>
          <c:order val="0"/>
          <c:tx>
            <c:strRef>
              <c:f>Hoja1!$B$1</c:f>
              <c:strCache>
                <c:ptCount val="1"/>
                <c:pt idx="0">
                  <c:v>T3B</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Pt>
            <c:idx val="0"/>
            <c:invertIfNegative val="0"/>
            <c:bubble3D val="0"/>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extLst>
              <c:ext xmlns:c16="http://schemas.microsoft.com/office/drawing/2014/chart" uri="{C3380CC4-5D6E-409C-BE32-E72D297353CC}">
                <c16:uniqueId val="{00000001-1034-490E-909D-83E50CEAFF5C}"/>
              </c:ext>
            </c:extLst>
          </c:dPt>
          <c:dLbls>
            <c:numFmt formatCode="General\%" sourceLinked="0"/>
            <c:spPr>
              <a:noFill/>
              <a:ln>
                <a:noFill/>
              </a:ln>
              <a:effectLst/>
            </c:spPr>
            <c:txPr>
              <a:bodyPr/>
              <a:lstStyle/>
              <a:p>
                <a:pPr>
                  <a:defRPr sz="1600" b="1">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1"/>
                <c:pt idx="0">
                  <c:v>Categoría 1</c:v>
                </c:pt>
              </c:strCache>
            </c:strRef>
          </c:cat>
          <c:val>
            <c:numRef>
              <c:f>Hoja1!$B$2:$B$3</c:f>
              <c:numCache>
                <c:formatCode>General</c:formatCode>
                <c:ptCount val="2"/>
                <c:pt idx="1">
                  <c:v>46</c:v>
                </c:pt>
              </c:numCache>
            </c:numRef>
          </c:val>
          <c:extLst>
            <c:ext xmlns:c16="http://schemas.microsoft.com/office/drawing/2014/chart" uri="{C3380CC4-5D6E-409C-BE32-E72D297353CC}">
              <c16:uniqueId val="{00000002-1034-490E-909D-83E50CEAFF5C}"/>
            </c:ext>
          </c:extLst>
        </c:ser>
        <c:ser>
          <c:idx val="1"/>
          <c:order val="1"/>
          <c:tx>
            <c:strRef>
              <c:f>Hoja1!$C$1</c:f>
              <c:strCache>
                <c:ptCount val="1"/>
                <c:pt idx="0">
                  <c:v>T2B</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dPt>
            <c:idx val="0"/>
            <c:invertIfNegative val="0"/>
            <c:bubble3D val="0"/>
            <c:extLst>
              <c:ext xmlns:c16="http://schemas.microsoft.com/office/drawing/2014/chart" uri="{C3380CC4-5D6E-409C-BE32-E72D297353CC}">
                <c16:uniqueId val="{00000003-1034-490E-909D-83E50CEAFF5C}"/>
              </c:ext>
            </c:extLst>
          </c:dPt>
          <c:dPt>
            <c:idx val="1"/>
            <c:invertIfNegative val="0"/>
            <c:bubble3D val="0"/>
            <c:extLst>
              <c:ext xmlns:c16="http://schemas.microsoft.com/office/drawing/2014/chart" uri="{C3380CC4-5D6E-409C-BE32-E72D297353CC}">
                <c16:uniqueId val="{00000004-1034-490E-909D-83E50CEAFF5C}"/>
              </c:ext>
            </c:extLst>
          </c:dPt>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034-490E-909D-83E50CEAFF5C}"/>
                </c:ext>
              </c:extLst>
            </c:dLbl>
            <c:numFmt formatCode="General\%" sourceLinked="0"/>
            <c:spPr>
              <a:noFill/>
              <a:ln>
                <a:noFill/>
              </a:ln>
              <a:effectLst/>
            </c:spPr>
            <c:txPr>
              <a:bodyPr/>
              <a:lstStyle/>
              <a:p>
                <a:pPr>
                  <a:defRPr sz="1600" b="1">
                    <a:latin typeface="Calibri" panose="020F0502020204030204" pitchFamily="34" charset="0"/>
                    <a:cs typeface="Calibri" panose="020F0502020204030204" pitchFamily="34" charset="0"/>
                  </a:defRPr>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Hoja1!$A$2:$A$3</c:f>
              <c:strCache>
                <c:ptCount val="1"/>
                <c:pt idx="0">
                  <c:v>Categoría 1</c:v>
                </c:pt>
              </c:strCache>
            </c:strRef>
          </c:cat>
          <c:val>
            <c:numRef>
              <c:f>Hoja1!$C$2:$C$3</c:f>
              <c:numCache>
                <c:formatCode>General</c:formatCode>
                <c:ptCount val="2"/>
                <c:pt idx="1">
                  <c:v>35</c:v>
                </c:pt>
              </c:numCache>
            </c:numRef>
          </c:val>
          <c:extLst>
            <c:ext xmlns:c16="http://schemas.microsoft.com/office/drawing/2014/chart" uri="{C3380CC4-5D6E-409C-BE32-E72D297353CC}">
              <c16:uniqueId val="{00000005-1034-490E-909D-83E50CEAFF5C}"/>
            </c:ext>
          </c:extLst>
        </c:ser>
        <c:ser>
          <c:idx val="2"/>
          <c:order val="2"/>
          <c:tx>
            <c:strRef>
              <c:f>Hoja1!$D$1</c:f>
              <c:strCache>
                <c:ptCount val="1"/>
                <c:pt idx="0">
                  <c:v>Columna1</c:v>
                </c:pt>
              </c:strCache>
            </c:strRef>
          </c:tx>
          <c: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c:spPr>
          <c:invertIfNegative val="0"/>
          <c:cat>
            <c:strRef>
              <c:f>Hoja1!$A$2:$A$3</c:f>
              <c:strCache>
                <c:ptCount val="1"/>
                <c:pt idx="0">
                  <c:v>Categoría 1</c:v>
                </c:pt>
              </c:strCache>
            </c:strRef>
          </c:cat>
          <c:val>
            <c:numRef>
              <c:f>Hoja1!$D$2:$D$3</c:f>
              <c:numCache>
                <c:formatCode>General</c:formatCode>
                <c:ptCount val="2"/>
                <c:pt idx="1">
                  <c:v>19</c:v>
                </c:pt>
              </c:numCache>
            </c:numRef>
          </c:val>
          <c:extLst>
            <c:ext xmlns:c16="http://schemas.microsoft.com/office/drawing/2014/chart" uri="{C3380CC4-5D6E-409C-BE32-E72D297353CC}">
              <c16:uniqueId val="{00000006-1034-490E-909D-83E50CEAFF5C}"/>
            </c:ext>
          </c:extLst>
        </c:ser>
        <c:dLbls>
          <c:showLegendKey val="0"/>
          <c:showVal val="0"/>
          <c:showCatName val="0"/>
          <c:showSerName val="0"/>
          <c:showPercent val="0"/>
          <c:showBubbleSize val="0"/>
        </c:dLbls>
        <c:gapWidth val="128"/>
        <c:overlap val="100"/>
        <c:axId val="801018368"/>
        <c:axId val="802568384"/>
      </c:barChart>
      <c:catAx>
        <c:axId val="801018368"/>
        <c:scaling>
          <c:orientation val="minMax"/>
        </c:scaling>
        <c:delete val="1"/>
        <c:axPos val="b"/>
        <c:numFmt formatCode="General" sourceLinked="0"/>
        <c:majorTickMark val="out"/>
        <c:minorTickMark val="none"/>
        <c:tickLblPos val="nextTo"/>
        <c:crossAx val="802568384"/>
        <c:crosses val="autoZero"/>
        <c:auto val="1"/>
        <c:lblAlgn val="ctr"/>
        <c:lblOffset val="100"/>
        <c:noMultiLvlLbl val="0"/>
      </c:catAx>
      <c:valAx>
        <c:axId val="802568384"/>
        <c:scaling>
          <c:orientation val="minMax"/>
          <c:max val="103"/>
          <c:min val="0"/>
        </c:scaling>
        <c:delete val="1"/>
        <c:axPos val="l"/>
        <c:numFmt formatCode="General" sourceLinked="1"/>
        <c:majorTickMark val="out"/>
        <c:minorTickMark val="none"/>
        <c:tickLblPos val="nextTo"/>
        <c:crossAx val="801018368"/>
        <c:crosses val="autoZero"/>
        <c:crossBetween val="between"/>
      </c:valAx>
    </c:plotArea>
    <c:plotVisOnly val="1"/>
    <c:dispBlanksAs val="gap"/>
    <c:showDLblsOverMax val="0"/>
  </c:chart>
  <c:txPr>
    <a:bodyPr/>
    <a:lstStyle/>
    <a:p>
      <a:pPr>
        <a:defRPr sz="1800"/>
      </a:pPr>
      <a:endParaRPr lang="es-CO"/>
    </a:p>
  </c:txPr>
  <c:externalData r:id="rId5">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51445935525950925"/>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Hoja1!$A$2:$A$8</c:f>
              <c:strCache>
                <c:ptCount val="7"/>
                <c:pt idx="0">
                  <c:v> Teléfono</c:v>
                </c:pt>
                <c:pt idx="1">
                  <c:v> Correo electrónico</c:v>
                </c:pt>
                <c:pt idx="2">
                  <c:v> Chat</c:v>
                </c:pt>
                <c:pt idx="3">
                  <c:v> Escrito formulario de PQRSDF</c:v>
                </c:pt>
                <c:pt idx="4">
                  <c:v> Llamada virtual</c:v>
                </c:pt>
                <c:pt idx="5">
                  <c:v> ChatBot</c:v>
                </c:pt>
                <c:pt idx="6">
                  <c:v> Presencial en las oficinas</c:v>
                </c:pt>
              </c:strCache>
            </c:strRef>
          </c:cat>
          <c:val>
            <c:numRef>
              <c:f>Hoja1!$B$2:$B$8</c:f>
              <c:numCache>
                <c:formatCode>General</c:formatCode>
                <c:ptCount val="7"/>
                <c:pt idx="0">
                  <c:v>100</c:v>
                </c:pt>
                <c:pt idx="1">
                  <c:v>100</c:v>
                </c:pt>
                <c:pt idx="2">
                  <c:v>100</c:v>
                </c:pt>
                <c:pt idx="3">
                  <c:v>100</c:v>
                </c:pt>
                <c:pt idx="4">
                  <c:v>100</c:v>
                </c:pt>
                <c:pt idx="5">
                  <c:v>100</c:v>
                </c:pt>
                <c:pt idx="6">
                  <c:v>100</c:v>
                </c:pt>
              </c:numCache>
            </c:numRef>
          </c:val>
          <c:extLst>
            <c:ext xmlns:c16="http://schemas.microsoft.com/office/drawing/2014/chart" uri="{C3380CC4-5D6E-409C-BE32-E72D297353CC}">
              <c16:uniqueId val="{00000000-21FC-479D-952F-BF73697E63C5}"/>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dPt>
            <c:idx val="4"/>
            <c:invertIfNegative val="0"/>
            <c:bubble3D val="0"/>
            <c:spPr>
              <a:solidFill>
                <a:srgbClr val="1D7BBB"/>
              </a:solidFill>
            </c:spPr>
            <c:extLst>
              <c:ext xmlns:c16="http://schemas.microsoft.com/office/drawing/2014/chart" uri="{C3380CC4-5D6E-409C-BE32-E72D297353CC}">
                <c16:uniqueId val="{00000002-21FC-479D-952F-BF73697E63C5}"/>
              </c:ext>
            </c:extLst>
          </c:dPt>
          <c:dPt>
            <c:idx val="5"/>
            <c:invertIfNegative val="0"/>
            <c:bubble3D val="0"/>
            <c:spPr>
              <a:solidFill>
                <a:srgbClr val="1D7BBB"/>
              </a:solidFill>
            </c:spPr>
            <c:extLst>
              <c:ext xmlns:c16="http://schemas.microsoft.com/office/drawing/2014/chart" uri="{C3380CC4-5D6E-409C-BE32-E72D297353CC}">
                <c16:uniqueId val="{00000004-21FC-479D-952F-BF73697E63C5}"/>
              </c:ext>
            </c:extLst>
          </c:dPt>
          <c:dPt>
            <c:idx val="6"/>
            <c:invertIfNegative val="0"/>
            <c:bubble3D val="0"/>
            <c:spPr>
              <a:solidFill>
                <a:srgbClr val="1D7BBB"/>
              </a:solidFill>
            </c:spPr>
            <c:extLst>
              <c:ext xmlns:c16="http://schemas.microsoft.com/office/drawing/2014/chart" uri="{C3380CC4-5D6E-409C-BE32-E72D297353CC}">
                <c16:uniqueId val="{00000006-21FC-479D-952F-BF73697E63C5}"/>
              </c:ext>
            </c:extLst>
          </c:dPt>
          <c:dPt>
            <c:idx val="7"/>
            <c:invertIfNegative val="0"/>
            <c:bubble3D val="0"/>
            <c:extLst>
              <c:ext xmlns:c16="http://schemas.microsoft.com/office/drawing/2014/chart" uri="{C3380CC4-5D6E-409C-BE32-E72D297353CC}">
                <c16:uniqueId val="{00000007-21FC-479D-952F-BF73697E63C5}"/>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49143825056043278"/>
                      <c:h val="0.13367094281745467"/>
                    </c:manualLayout>
                  </c15:layout>
                </c:ext>
                <c:ext xmlns:c16="http://schemas.microsoft.com/office/drawing/2014/chart" uri="{C3380CC4-5D6E-409C-BE32-E72D297353CC}">
                  <c16:uniqueId val="{00000007-D692-44ED-9091-69FC9E98932F}"/>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0.45500832581547812"/>
                      <c:h val="0.13367094281745467"/>
                    </c:manualLayout>
                  </c15:layout>
                </c:ext>
                <c:ext xmlns:c16="http://schemas.microsoft.com/office/drawing/2014/chart" uri="{C3380CC4-5D6E-409C-BE32-E72D297353CC}">
                  <c16:uniqueId val="{00000008-D692-44ED-9091-69FC9E98932F}"/>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43679336344300079"/>
                      <c:h val="0.13367094281745467"/>
                    </c:manualLayout>
                  </c15:layout>
                </c:ext>
                <c:ext xmlns:c16="http://schemas.microsoft.com/office/drawing/2014/chart" uri="{C3380CC4-5D6E-409C-BE32-E72D297353CC}">
                  <c16:uniqueId val="{00000009-D692-44ED-9091-69FC9E98932F}"/>
                </c:ext>
              </c:extLst>
            </c:dLbl>
            <c:dLbl>
              <c:idx val="3"/>
              <c:dLblPos val="outEnd"/>
              <c:showLegendKey val="0"/>
              <c:showVal val="1"/>
              <c:showCatName val="0"/>
              <c:showSerName val="0"/>
              <c:showPercent val="0"/>
              <c:showBubbleSize val="0"/>
              <c:extLst>
                <c:ext xmlns:c15="http://schemas.microsoft.com/office/drawing/2012/chart" uri="{CE6537A1-D6FC-4f65-9D91-7224C49458BB}">
                  <c15:layout>
                    <c:manualLayout>
                      <c:w val="0.49143825056043278"/>
                      <c:h val="0.13367094281745467"/>
                    </c:manualLayout>
                  </c15:layout>
                </c:ext>
                <c:ext xmlns:c16="http://schemas.microsoft.com/office/drawing/2014/chart" uri="{C3380CC4-5D6E-409C-BE32-E72D297353CC}">
                  <c16:uniqueId val="{0000000A-D692-44ED-9091-69FC9E98932F}"/>
                </c:ext>
              </c:extLst>
            </c:dLbl>
            <c:dLbl>
              <c:idx val="4"/>
              <c:dLblPos val="outEnd"/>
              <c:showLegendKey val="0"/>
              <c:showVal val="1"/>
              <c:showCatName val="0"/>
              <c:showSerName val="0"/>
              <c:showPercent val="0"/>
              <c:showBubbleSize val="0"/>
              <c:extLst>
                <c:ext xmlns:c15="http://schemas.microsoft.com/office/drawing/2012/chart" uri="{CE6537A1-D6FC-4f65-9D91-7224C49458BB}">
                  <c15:layout>
                    <c:manualLayout>
                      <c:w val="0.45500832581547812"/>
                      <c:h val="0.13367094281745467"/>
                    </c:manualLayout>
                  </c15:layout>
                </c:ext>
                <c:ext xmlns:c16="http://schemas.microsoft.com/office/drawing/2014/chart" uri="{C3380CC4-5D6E-409C-BE32-E72D297353CC}">
                  <c16:uniqueId val="{00000002-21FC-479D-952F-BF73697E63C5}"/>
                </c:ext>
              </c:extLst>
            </c:dLbl>
            <c:dLbl>
              <c:idx val="5"/>
              <c:dLblPos val="outEnd"/>
              <c:showLegendKey val="0"/>
              <c:showVal val="1"/>
              <c:showCatName val="0"/>
              <c:showSerName val="0"/>
              <c:showPercent val="0"/>
              <c:showBubbleSize val="0"/>
              <c:extLst>
                <c:ext xmlns:c15="http://schemas.microsoft.com/office/drawing/2012/chart" uri="{CE6537A1-D6FC-4f65-9D91-7224C49458BB}">
                  <c15:layout>
                    <c:manualLayout>
                      <c:w val="0.54608313767786476"/>
                      <c:h val="0.13367094281745467"/>
                    </c:manualLayout>
                  </c15:layout>
                </c:ext>
                <c:ext xmlns:c16="http://schemas.microsoft.com/office/drawing/2014/chart" uri="{C3380CC4-5D6E-409C-BE32-E72D297353CC}">
                  <c16:uniqueId val="{00000004-21FC-479D-952F-BF73697E63C5}"/>
                </c:ext>
              </c:extLst>
            </c:dLbl>
            <c:dLbl>
              <c:idx val="6"/>
              <c:dLblPos val="outEnd"/>
              <c:showLegendKey val="0"/>
              <c:showVal val="1"/>
              <c:showCatName val="0"/>
              <c:showSerName val="0"/>
              <c:showPercent val="0"/>
              <c:showBubbleSize val="0"/>
              <c:extLst>
                <c:ext xmlns:c15="http://schemas.microsoft.com/office/drawing/2012/chart" uri="{CE6537A1-D6FC-4f65-9D91-7224C49458BB}">
                  <c15:layout>
                    <c:manualLayout>
                      <c:w val="0.52786817530538743"/>
                      <c:h val="0.13367094281745467"/>
                    </c:manualLayout>
                  </c15:layout>
                </c:ext>
                <c:ext xmlns:c16="http://schemas.microsoft.com/office/drawing/2014/chart" uri="{C3380CC4-5D6E-409C-BE32-E72D297353CC}">
                  <c16:uniqueId val="{00000006-21FC-479D-952F-BF73697E63C5}"/>
                </c:ext>
              </c:extLst>
            </c:dLbl>
            <c:dLbl>
              <c:idx val="7"/>
              <c:tx>
                <c:rich>
                  <a:bodyPr/>
                  <a:lstStyle/>
                  <a:p>
                    <a:pPr>
                      <a:defRPr sz="700" b="1">
                        <a:solidFill>
                          <a:schemeClr val="tx1"/>
                        </a:solidFill>
                      </a:defRPr>
                    </a:pPr>
                    <a:r>
                      <a:rPr lang="en-US" sz="700" dirty="0">
                        <a:latin typeface="Calibri" panose="020F0502020204030204" pitchFamily="34" charset="0"/>
                      </a:rPr>
                      <a:t>1%</a:t>
                    </a: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21FC-479D-952F-BF73697E63C5}"/>
                </c:ext>
              </c:extLst>
            </c:dLbl>
            <c:numFmt formatCode="General\%" sourceLinked="0"/>
            <c:spPr>
              <a:noFill/>
              <a:ln>
                <a:noFill/>
              </a:ln>
              <a:effectLst/>
            </c:spPr>
            <c:txPr>
              <a:bodyPr/>
              <a:lstStyle/>
              <a:p>
                <a:pPr>
                  <a:defRPr sz="700" b="1">
                    <a:solidFill>
                      <a:schemeClr val="bg2">
                        <a:lumMod val="50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7"/>
                <c:pt idx="0">
                  <c:v> Teléfono</c:v>
                </c:pt>
                <c:pt idx="1">
                  <c:v> Correo electrónico</c:v>
                </c:pt>
                <c:pt idx="2">
                  <c:v> Chat</c:v>
                </c:pt>
                <c:pt idx="3">
                  <c:v> Escrito formulario de PQRSDF</c:v>
                </c:pt>
                <c:pt idx="4">
                  <c:v> Llamada virtual</c:v>
                </c:pt>
                <c:pt idx="5">
                  <c:v> ChatBot</c:v>
                </c:pt>
                <c:pt idx="6">
                  <c:v> Presencial en las oficinas</c:v>
                </c:pt>
              </c:strCache>
            </c:strRef>
          </c:cat>
          <c:val>
            <c:numRef>
              <c:f>Hoja1!$C$2:$C$8</c:f>
              <c:numCache>
                <c:formatCode>General</c:formatCode>
                <c:ptCount val="7"/>
                <c:pt idx="0">
                  <c:v>29</c:v>
                </c:pt>
                <c:pt idx="1">
                  <c:v>39</c:v>
                </c:pt>
                <c:pt idx="2">
                  <c:v>43</c:v>
                </c:pt>
                <c:pt idx="3">
                  <c:v>32</c:v>
                </c:pt>
                <c:pt idx="4">
                  <c:v>39</c:v>
                </c:pt>
                <c:pt idx="5">
                  <c:v>20</c:v>
                </c:pt>
                <c:pt idx="6">
                  <c:v>23</c:v>
                </c:pt>
              </c:numCache>
            </c:numRef>
          </c:val>
          <c:extLst>
            <c:ext xmlns:c16="http://schemas.microsoft.com/office/drawing/2014/chart" uri="{C3380CC4-5D6E-409C-BE32-E72D297353CC}">
              <c16:uniqueId val="{0000000C-21FC-479D-952F-BF73697E63C5}"/>
            </c:ext>
          </c:extLst>
        </c:ser>
        <c:dLbls>
          <c:showLegendKey val="0"/>
          <c:showVal val="0"/>
          <c:showCatName val="0"/>
          <c:showSerName val="0"/>
          <c:showPercent val="0"/>
          <c:showBubbleSize val="0"/>
        </c:dLbls>
        <c:gapWidth val="70"/>
        <c:overlap val="100"/>
        <c:axId val="147880448"/>
        <c:axId val="147948096"/>
      </c:barChart>
      <c:catAx>
        <c:axId val="147880448"/>
        <c:scaling>
          <c:orientation val="maxMin"/>
        </c:scaling>
        <c:delete val="1"/>
        <c:axPos val="l"/>
        <c:numFmt formatCode="General" sourceLinked="0"/>
        <c:majorTickMark val="out"/>
        <c:minorTickMark val="none"/>
        <c:tickLblPos val="nextTo"/>
        <c:crossAx val="147948096"/>
        <c:crosses val="autoZero"/>
        <c:auto val="1"/>
        <c:lblAlgn val="ctr"/>
        <c:lblOffset val="100"/>
        <c:noMultiLvlLbl val="0"/>
      </c:catAx>
      <c:valAx>
        <c:axId val="147948096"/>
        <c:scaling>
          <c:orientation val="minMax"/>
          <c:max val="102"/>
          <c:min val="0"/>
        </c:scaling>
        <c:delete val="1"/>
        <c:axPos val="t"/>
        <c:numFmt formatCode="General" sourceLinked="1"/>
        <c:majorTickMark val="out"/>
        <c:minorTickMark val="none"/>
        <c:tickLblPos val="nextTo"/>
        <c:crossAx val="147880448"/>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51445935525950925"/>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Hoja1!$A$2:$A$8</c:f>
              <c:strCache>
                <c:ptCount val="7"/>
                <c:pt idx="0">
                  <c:v> Teléfono</c:v>
                </c:pt>
                <c:pt idx="1">
                  <c:v> Correo electrónico</c:v>
                </c:pt>
                <c:pt idx="2">
                  <c:v> Chat</c:v>
                </c:pt>
                <c:pt idx="3">
                  <c:v> Escrito formulario de PQRSDF</c:v>
                </c:pt>
                <c:pt idx="4">
                  <c:v> Llamada virtual</c:v>
                </c:pt>
                <c:pt idx="5">
                  <c:v> ChatBot</c:v>
                </c:pt>
                <c:pt idx="6">
                  <c:v> Presencial en las oficinas</c:v>
                </c:pt>
              </c:strCache>
            </c:strRef>
          </c:cat>
          <c:val>
            <c:numRef>
              <c:f>Hoja1!$B$2:$B$8</c:f>
              <c:numCache>
                <c:formatCode>General</c:formatCode>
                <c:ptCount val="7"/>
                <c:pt idx="0">
                  <c:v>100</c:v>
                </c:pt>
                <c:pt idx="1">
                  <c:v>100</c:v>
                </c:pt>
                <c:pt idx="2">
                  <c:v>100</c:v>
                </c:pt>
                <c:pt idx="3">
                  <c:v>100</c:v>
                </c:pt>
                <c:pt idx="4">
                  <c:v>100</c:v>
                </c:pt>
                <c:pt idx="5">
                  <c:v>100</c:v>
                </c:pt>
                <c:pt idx="6">
                  <c:v>100</c:v>
                </c:pt>
              </c:numCache>
            </c:numRef>
          </c:val>
          <c:extLst>
            <c:ext xmlns:c16="http://schemas.microsoft.com/office/drawing/2014/chart" uri="{C3380CC4-5D6E-409C-BE32-E72D297353CC}">
              <c16:uniqueId val="{00000000-BBCB-400E-AEFF-F7141464A5A5}"/>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dPt>
            <c:idx val="4"/>
            <c:invertIfNegative val="0"/>
            <c:bubble3D val="0"/>
            <c:spPr>
              <a:solidFill>
                <a:srgbClr val="1D7BBB"/>
              </a:solidFill>
            </c:spPr>
            <c:extLst>
              <c:ext xmlns:c16="http://schemas.microsoft.com/office/drawing/2014/chart" uri="{C3380CC4-5D6E-409C-BE32-E72D297353CC}">
                <c16:uniqueId val="{00000002-BBCB-400E-AEFF-F7141464A5A5}"/>
              </c:ext>
            </c:extLst>
          </c:dPt>
          <c:dPt>
            <c:idx val="5"/>
            <c:invertIfNegative val="0"/>
            <c:bubble3D val="0"/>
            <c:spPr>
              <a:solidFill>
                <a:srgbClr val="1D7BBB"/>
              </a:solidFill>
            </c:spPr>
            <c:extLst>
              <c:ext xmlns:c16="http://schemas.microsoft.com/office/drawing/2014/chart" uri="{C3380CC4-5D6E-409C-BE32-E72D297353CC}">
                <c16:uniqueId val="{00000004-BBCB-400E-AEFF-F7141464A5A5}"/>
              </c:ext>
            </c:extLst>
          </c:dPt>
          <c:dPt>
            <c:idx val="6"/>
            <c:invertIfNegative val="0"/>
            <c:bubble3D val="0"/>
            <c:spPr>
              <a:solidFill>
                <a:srgbClr val="1D7BBB"/>
              </a:solidFill>
            </c:spPr>
            <c:extLst>
              <c:ext xmlns:c16="http://schemas.microsoft.com/office/drawing/2014/chart" uri="{C3380CC4-5D6E-409C-BE32-E72D297353CC}">
                <c16:uniqueId val="{00000006-BBCB-400E-AEFF-F7141464A5A5}"/>
              </c:ext>
            </c:extLst>
          </c:dPt>
          <c:dPt>
            <c:idx val="7"/>
            <c:invertIfNegative val="0"/>
            <c:bubble3D val="0"/>
            <c:extLst>
              <c:ext xmlns:c16="http://schemas.microsoft.com/office/drawing/2014/chart" uri="{C3380CC4-5D6E-409C-BE32-E72D297353CC}">
                <c16:uniqueId val="{00000007-BBCB-400E-AEFF-F7141464A5A5}"/>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38214847632556881"/>
                      <c:h val="0.13367094281745467"/>
                    </c:manualLayout>
                  </c15:layout>
                </c:ext>
                <c:ext xmlns:c16="http://schemas.microsoft.com/office/drawing/2014/chart" uri="{C3380CC4-5D6E-409C-BE32-E72D297353CC}">
                  <c16:uniqueId val="{00000007-9793-477F-9E64-E33EA993950B}"/>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0.58251306242281953"/>
                      <c:h val="0.13367094281745467"/>
                    </c:manualLayout>
                  </c15:layout>
                </c:ext>
                <c:ext xmlns:c16="http://schemas.microsoft.com/office/drawing/2014/chart" uri="{C3380CC4-5D6E-409C-BE32-E72D297353CC}">
                  <c16:uniqueId val="{00000008-9793-477F-9E64-E33EA993950B}"/>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56429810005034209"/>
                      <c:h val="0.13367094281745467"/>
                    </c:manualLayout>
                  </c15:layout>
                </c:ext>
                <c:ext xmlns:c16="http://schemas.microsoft.com/office/drawing/2014/chart" uri="{C3380CC4-5D6E-409C-BE32-E72D297353CC}">
                  <c16:uniqueId val="{00000009-9793-477F-9E64-E33EA993950B}"/>
                </c:ext>
              </c:extLst>
            </c:dLbl>
            <c:dLbl>
              <c:idx val="3"/>
              <c:dLblPos val="outEnd"/>
              <c:showLegendKey val="0"/>
              <c:showVal val="1"/>
              <c:showCatName val="0"/>
              <c:showSerName val="0"/>
              <c:showPercent val="0"/>
              <c:showBubbleSize val="0"/>
              <c:extLst>
                <c:ext xmlns:c15="http://schemas.microsoft.com/office/drawing/2012/chart" uri="{CE6537A1-D6FC-4f65-9D91-7224C49458BB}">
                  <c15:layout>
                    <c:manualLayout>
                      <c:w val="0.54608313767786476"/>
                      <c:h val="0.13367094281745467"/>
                    </c:manualLayout>
                  </c15:layout>
                </c:ext>
                <c:ext xmlns:c16="http://schemas.microsoft.com/office/drawing/2014/chart" uri="{C3380CC4-5D6E-409C-BE32-E72D297353CC}">
                  <c16:uniqueId val="{0000000A-9793-477F-9E64-E33EA993950B}"/>
                </c:ext>
              </c:extLst>
            </c:dLbl>
            <c:dLbl>
              <c:idx val="4"/>
              <c:dLblPos val="outEnd"/>
              <c:showLegendKey val="0"/>
              <c:showVal val="1"/>
              <c:showCatName val="0"/>
              <c:showSerName val="0"/>
              <c:showPercent val="0"/>
              <c:showBubbleSize val="0"/>
              <c:extLst>
                <c:ext xmlns:c15="http://schemas.microsoft.com/office/drawing/2012/chart" uri="{CE6537A1-D6FC-4f65-9D91-7224C49458BB}">
                  <c15:layout>
                    <c:manualLayout>
                      <c:w val="0.61894298716777418"/>
                      <c:h val="0.13367094281745467"/>
                    </c:manualLayout>
                  </c15:layout>
                </c:ext>
                <c:ext xmlns:c16="http://schemas.microsoft.com/office/drawing/2014/chart" uri="{C3380CC4-5D6E-409C-BE32-E72D297353CC}">
                  <c16:uniqueId val="{00000002-BBCB-400E-AEFF-F7141464A5A5}"/>
                </c:ext>
              </c:extLst>
            </c:dLbl>
            <c:dLbl>
              <c:idx val="5"/>
              <c:dLblPos val="outEnd"/>
              <c:showLegendKey val="0"/>
              <c:showVal val="1"/>
              <c:showCatName val="0"/>
              <c:showSerName val="0"/>
              <c:showPercent val="0"/>
              <c:showBubbleSize val="0"/>
              <c:extLst>
                <c:ext xmlns:c15="http://schemas.microsoft.com/office/drawing/2012/chart" uri="{CE6537A1-D6FC-4f65-9D91-7224C49458BB}">
                  <c15:layout>
                    <c:manualLayout>
                      <c:w val="0.5096532129329101"/>
                      <c:h val="0.13367094281745467"/>
                    </c:manualLayout>
                  </c15:layout>
                </c:ext>
                <c:ext xmlns:c16="http://schemas.microsoft.com/office/drawing/2014/chart" uri="{C3380CC4-5D6E-409C-BE32-E72D297353CC}">
                  <c16:uniqueId val="{00000004-BBCB-400E-AEFF-F7141464A5A5}"/>
                </c:ext>
              </c:extLst>
            </c:dLbl>
            <c:dLbl>
              <c:idx val="6"/>
              <c:dLblPos val="outEnd"/>
              <c:showLegendKey val="0"/>
              <c:showVal val="1"/>
              <c:showCatName val="0"/>
              <c:showSerName val="0"/>
              <c:showPercent val="0"/>
              <c:showBubbleSize val="0"/>
              <c:extLst>
                <c:ext xmlns:c15="http://schemas.microsoft.com/office/drawing/2012/chart" uri="{CE6537A1-D6FC-4f65-9D91-7224C49458BB}">
                  <c15:layout>
                    <c:manualLayout>
                      <c:w val="0.56429810005034209"/>
                      <c:h val="0.13367094281745467"/>
                    </c:manualLayout>
                  </c15:layout>
                </c:ext>
                <c:ext xmlns:c16="http://schemas.microsoft.com/office/drawing/2014/chart" uri="{C3380CC4-5D6E-409C-BE32-E72D297353CC}">
                  <c16:uniqueId val="{00000006-BBCB-400E-AEFF-F7141464A5A5}"/>
                </c:ext>
              </c:extLst>
            </c:dLbl>
            <c:dLbl>
              <c:idx val="7"/>
              <c:tx>
                <c:rich>
                  <a:bodyPr/>
                  <a:lstStyle/>
                  <a:p>
                    <a:pPr>
                      <a:defRPr sz="700" b="1">
                        <a:solidFill>
                          <a:schemeClr val="tx1"/>
                        </a:solidFill>
                      </a:defRPr>
                    </a:pPr>
                    <a:r>
                      <a:rPr lang="en-US" sz="700" dirty="0">
                        <a:latin typeface="Calibri" panose="020F0502020204030204" pitchFamily="34" charset="0"/>
                      </a:rPr>
                      <a:t>1%</a:t>
                    </a: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BBCB-400E-AEFF-F7141464A5A5}"/>
                </c:ext>
              </c:extLst>
            </c:dLbl>
            <c:numFmt formatCode="General\%" sourceLinked="0"/>
            <c:spPr>
              <a:noFill/>
              <a:ln>
                <a:noFill/>
              </a:ln>
              <a:effectLst/>
            </c:spPr>
            <c:txPr>
              <a:bodyPr/>
              <a:lstStyle/>
              <a:p>
                <a:pPr>
                  <a:defRPr sz="700" b="1">
                    <a:solidFill>
                      <a:schemeClr val="bg2">
                        <a:lumMod val="50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7"/>
                <c:pt idx="0">
                  <c:v> Teléfono</c:v>
                </c:pt>
                <c:pt idx="1">
                  <c:v> Correo electrónico</c:v>
                </c:pt>
                <c:pt idx="2">
                  <c:v> Chat</c:v>
                </c:pt>
                <c:pt idx="3">
                  <c:v> Escrito formulario de PQRSDF</c:v>
                </c:pt>
                <c:pt idx="4">
                  <c:v> Llamada virtual</c:v>
                </c:pt>
                <c:pt idx="5">
                  <c:v> ChatBot</c:v>
                </c:pt>
                <c:pt idx="6">
                  <c:v> Presencial en las oficinas</c:v>
                </c:pt>
              </c:strCache>
            </c:strRef>
          </c:cat>
          <c:val>
            <c:numRef>
              <c:f>Hoja1!$C$2:$C$8</c:f>
              <c:numCache>
                <c:formatCode>General</c:formatCode>
                <c:ptCount val="7"/>
                <c:pt idx="0">
                  <c:v>49</c:v>
                </c:pt>
                <c:pt idx="1">
                  <c:v>34</c:v>
                </c:pt>
                <c:pt idx="2">
                  <c:v>42</c:v>
                </c:pt>
                <c:pt idx="3">
                  <c:v>43</c:v>
                </c:pt>
                <c:pt idx="4">
                  <c:v>37</c:v>
                </c:pt>
                <c:pt idx="5">
                  <c:v>50</c:v>
                </c:pt>
                <c:pt idx="6">
                  <c:v>11</c:v>
                </c:pt>
              </c:numCache>
            </c:numRef>
          </c:val>
          <c:extLst>
            <c:ext xmlns:c16="http://schemas.microsoft.com/office/drawing/2014/chart" uri="{C3380CC4-5D6E-409C-BE32-E72D297353CC}">
              <c16:uniqueId val="{0000000C-BBCB-400E-AEFF-F7141464A5A5}"/>
            </c:ext>
          </c:extLst>
        </c:ser>
        <c:dLbls>
          <c:showLegendKey val="0"/>
          <c:showVal val="0"/>
          <c:showCatName val="0"/>
          <c:showSerName val="0"/>
          <c:showPercent val="0"/>
          <c:showBubbleSize val="0"/>
        </c:dLbls>
        <c:gapWidth val="70"/>
        <c:overlap val="100"/>
        <c:axId val="147880448"/>
        <c:axId val="147948096"/>
      </c:barChart>
      <c:catAx>
        <c:axId val="147880448"/>
        <c:scaling>
          <c:orientation val="maxMin"/>
        </c:scaling>
        <c:delete val="1"/>
        <c:axPos val="l"/>
        <c:numFmt formatCode="General" sourceLinked="0"/>
        <c:majorTickMark val="out"/>
        <c:minorTickMark val="none"/>
        <c:tickLblPos val="nextTo"/>
        <c:crossAx val="147948096"/>
        <c:crosses val="autoZero"/>
        <c:auto val="1"/>
        <c:lblAlgn val="ctr"/>
        <c:lblOffset val="100"/>
        <c:noMultiLvlLbl val="0"/>
      </c:catAx>
      <c:valAx>
        <c:axId val="147948096"/>
        <c:scaling>
          <c:orientation val="minMax"/>
          <c:max val="102"/>
          <c:min val="0"/>
        </c:scaling>
        <c:delete val="1"/>
        <c:axPos val="t"/>
        <c:numFmt formatCode="General" sourceLinked="1"/>
        <c:majorTickMark val="out"/>
        <c:minorTickMark val="none"/>
        <c:tickLblPos val="nextTo"/>
        <c:crossAx val="147880448"/>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51445935525950925"/>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Hoja1!$A$2:$A$8</c:f>
              <c:strCache>
                <c:ptCount val="7"/>
                <c:pt idx="0">
                  <c:v> Teléfono</c:v>
                </c:pt>
                <c:pt idx="1">
                  <c:v> Correo electrónico</c:v>
                </c:pt>
                <c:pt idx="2">
                  <c:v> Chat</c:v>
                </c:pt>
                <c:pt idx="3">
                  <c:v> Escrito formulario de PQRSDF</c:v>
                </c:pt>
                <c:pt idx="4">
                  <c:v> Llamada virtual</c:v>
                </c:pt>
                <c:pt idx="5">
                  <c:v> ChatBot</c:v>
                </c:pt>
                <c:pt idx="6">
                  <c:v> Presencial en las oficinas</c:v>
                </c:pt>
              </c:strCache>
            </c:strRef>
          </c:cat>
          <c:val>
            <c:numRef>
              <c:f>Hoja1!$B$2:$B$8</c:f>
              <c:numCache>
                <c:formatCode>General</c:formatCode>
                <c:ptCount val="7"/>
                <c:pt idx="0">
                  <c:v>100</c:v>
                </c:pt>
                <c:pt idx="1">
                  <c:v>100</c:v>
                </c:pt>
                <c:pt idx="2">
                  <c:v>100</c:v>
                </c:pt>
                <c:pt idx="3">
                  <c:v>100</c:v>
                </c:pt>
                <c:pt idx="4">
                  <c:v>100</c:v>
                </c:pt>
                <c:pt idx="5">
                  <c:v>100</c:v>
                </c:pt>
                <c:pt idx="6">
                  <c:v>100</c:v>
                </c:pt>
              </c:numCache>
            </c:numRef>
          </c:val>
          <c:extLst>
            <c:ext xmlns:c16="http://schemas.microsoft.com/office/drawing/2014/chart" uri="{C3380CC4-5D6E-409C-BE32-E72D297353CC}">
              <c16:uniqueId val="{00000000-4CDC-4977-B09C-4D0C16C16DC7}"/>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dPt>
            <c:idx val="4"/>
            <c:invertIfNegative val="0"/>
            <c:bubble3D val="0"/>
            <c:spPr>
              <a:solidFill>
                <a:srgbClr val="1D7BBB"/>
              </a:solidFill>
            </c:spPr>
            <c:extLst>
              <c:ext xmlns:c16="http://schemas.microsoft.com/office/drawing/2014/chart" uri="{C3380CC4-5D6E-409C-BE32-E72D297353CC}">
                <c16:uniqueId val="{00000002-4CDC-4977-B09C-4D0C16C16DC7}"/>
              </c:ext>
            </c:extLst>
          </c:dPt>
          <c:dPt>
            <c:idx val="5"/>
            <c:invertIfNegative val="0"/>
            <c:bubble3D val="0"/>
            <c:spPr>
              <a:solidFill>
                <a:srgbClr val="1D7BBB"/>
              </a:solidFill>
            </c:spPr>
            <c:extLst>
              <c:ext xmlns:c16="http://schemas.microsoft.com/office/drawing/2014/chart" uri="{C3380CC4-5D6E-409C-BE32-E72D297353CC}">
                <c16:uniqueId val="{00000004-4CDC-4977-B09C-4D0C16C16DC7}"/>
              </c:ext>
            </c:extLst>
          </c:dPt>
          <c:dPt>
            <c:idx val="6"/>
            <c:invertIfNegative val="0"/>
            <c:bubble3D val="0"/>
            <c:spPr>
              <a:solidFill>
                <a:srgbClr val="1D7BBB"/>
              </a:solidFill>
            </c:spPr>
            <c:extLst>
              <c:ext xmlns:c16="http://schemas.microsoft.com/office/drawing/2014/chart" uri="{C3380CC4-5D6E-409C-BE32-E72D297353CC}">
                <c16:uniqueId val="{00000006-4CDC-4977-B09C-4D0C16C16DC7}"/>
              </c:ext>
            </c:extLst>
          </c:dPt>
          <c:dPt>
            <c:idx val="7"/>
            <c:invertIfNegative val="0"/>
            <c:bubble3D val="0"/>
            <c:extLst>
              <c:ext xmlns:c16="http://schemas.microsoft.com/office/drawing/2014/chart" uri="{C3380CC4-5D6E-409C-BE32-E72D297353CC}">
                <c16:uniqueId val="{00000007-4CDC-4977-B09C-4D0C16C16DC7}"/>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60072802479529686"/>
                      <c:h val="0.13367094281745467"/>
                    </c:manualLayout>
                  </c15:layout>
                </c:ext>
                <c:ext xmlns:c16="http://schemas.microsoft.com/office/drawing/2014/chart" uri="{C3380CC4-5D6E-409C-BE32-E72D297353CC}">
                  <c16:uniqueId val="{00000007-613E-49F0-9838-886DAD6DC9E7}"/>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0.56429810005034209"/>
                      <c:h val="0.13367094281745467"/>
                    </c:manualLayout>
                  </c15:layout>
                </c:ext>
                <c:ext xmlns:c16="http://schemas.microsoft.com/office/drawing/2014/chart" uri="{C3380CC4-5D6E-409C-BE32-E72D297353CC}">
                  <c16:uniqueId val="{00000008-613E-49F0-9838-886DAD6DC9E7}"/>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45500832581547812"/>
                      <c:h val="0.13367094281745467"/>
                    </c:manualLayout>
                  </c15:layout>
                </c:ext>
                <c:ext xmlns:c16="http://schemas.microsoft.com/office/drawing/2014/chart" uri="{C3380CC4-5D6E-409C-BE32-E72D297353CC}">
                  <c16:uniqueId val="{00000009-613E-49F0-9838-886DAD6DC9E7}"/>
                </c:ext>
              </c:extLst>
            </c:dLbl>
            <c:dLbl>
              <c:idx val="3"/>
              <c:dLblPos val="outEnd"/>
              <c:showLegendKey val="0"/>
              <c:showVal val="1"/>
              <c:showCatName val="0"/>
              <c:showSerName val="0"/>
              <c:showPercent val="0"/>
              <c:showBubbleSize val="0"/>
              <c:extLst>
                <c:ext xmlns:c15="http://schemas.microsoft.com/office/drawing/2012/chart" uri="{CE6537A1-D6FC-4f65-9D91-7224C49458BB}">
                  <c15:layout>
                    <c:manualLayout>
                      <c:w val="0.49143825056043278"/>
                      <c:h val="0.13367094281745467"/>
                    </c:manualLayout>
                  </c15:layout>
                </c:ext>
                <c:ext xmlns:c16="http://schemas.microsoft.com/office/drawing/2014/chart" uri="{C3380CC4-5D6E-409C-BE32-E72D297353CC}">
                  <c16:uniqueId val="{0000000A-613E-49F0-9838-886DAD6DC9E7}"/>
                </c:ext>
              </c:extLst>
            </c:dLbl>
            <c:dLbl>
              <c:idx val="4"/>
              <c:dLblPos val="outEnd"/>
              <c:showLegendKey val="0"/>
              <c:showVal val="1"/>
              <c:showCatName val="0"/>
              <c:showSerName val="0"/>
              <c:showPercent val="0"/>
              <c:showBubbleSize val="0"/>
              <c:extLst>
                <c:ext xmlns:c15="http://schemas.microsoft.com/office/drawing/2012/chart" uri="{CE6537A1-D6FC-4f65-9D91-7224C49458BB}">
                  <c15:layout>
                    <c:manualLayout>
                      <c:w val="0.49143825056043278"/>
                      <c:h val="0.13367094281745467"/>
                    </c:manualLayout>
                  </c15:layout>
                </c:ext>
                <c:ext xmlns:c16="http://schemas.microsoft.com/office/drawing/2014/chart" uri="{C3380CC4-5D6E-409C-BE32-E72D297353CC}">
                  <c16:uniqueId val="{00000002-4CDC-4977-B09C-4D0C16C16DC7}"/>
                </c:ext>
              </c:extLst>
            </c:dLbl>
            <c:dLbl>
              <c:idx val="5"/>
              <c:dLblPos val="outEnd"/>
              <c:showLegendKey val="0"/>
              <c:showVal val="1"/>
              <c:showCatName val="0"/>
              <c:showSerName val="0"/>
              <c:showPercent val="0"/>
              <c:showBubbleSize val="0"/>
              <c:extLst>
                <c:ext xmlns:c15="http://schemas.microsoft.com/office/drawing/2012/chart" uri="{CE6537A1-D6FC-4f65-9D91-7224C49458BB}">
                  <c15:layout>
                    <c:manualLayout>
                      <c:w val="0.59855800604966236"/>
                      <c:h val="0.13367094281745467"/>
                    </c:manualLayout>
                  </c15:layout>
                </c:ext>
                <c:ext xmlns:c16="http://schemas.microsoft.com/office/drawing/2014/chart" uri="{C3380CC4-5D6E-409C-BE32-E72D297353CC}">
                  <c16:uniqueId val="{00000004-4CDC-4977-B09C-4D0C16C16DC7}"/>
                </c:ext>
              </c:extLst>
            </c:dLbl>
            <c:dLbl>
              <c:idx val="6"/>
              <c:dLblPos val="outEnd"/>
              <c:showLegendKey val="0"/>
              <c:showVal val="1"/>
              <c:showCatName val="0"/>
              <c:showSerName val="0"/>
              <c:showPercent val="0"/>
              <c:showBubbleSize val="0"/>
              <c:extLst>
                <c:ext xmlns:c15="http://schemas.microsoft.com/office/drawing/2012/chart" uri="{CE6537A1-D6FC-4f65-9D91-7224C49458BB}">
                  <c15:layout>
                    <c:manualLayout>
                      <c:w val="0.60072802479529686"/>
                      <c:h val="0.13367094281745467"/>
                    </c:manualLayout>
                  </c15:layout>
                </c:ext>
                <c:ext xmlns:c16="http://schemas.microsoft.com/office/drawing/2014/chart" uri="{C3380CC4-5D6E-409C-BE32-E72D297353CC}">
                  <c16:uniqueId val="{00000006-4CDC-4977-B09C-4D0C16C16DC7}"/>
                </c:ext>
              </c:extLst>
            </c:dLbl>
            <c:dLbl>
              <c:idx val="7"/>
              <c:tx>
                <c:rich>
                  <a:bodyPr/>
                  <a:lstStyle/>
                  <a:p>
                    <a:pPr>
                      <a:defRPr sz="700" b="1">
                        <a:solidFill>
                          <a:schemeClr val="tx1"/>
                        </a:solidFill>
                      </a:defRPr>
                    </a:pPr>
                    <a:r>
                      <a:rPr lang="en-US" sz="700" dirty="0">
                        <a:latin typeface="Calibri" panose="020F0502020204030204" pitchFamily="34" charset="0"/>
                      </a:rPr>
                      <a:t>1%</a:t>
                    </a: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4CDC-4977-B09C-4D0C16C16DC7}"/>
                </c:ext>
              </c:extLst>
            </c:dLbl>
            <c:numFmt formatCode="General\%" sourceLinked="0"/>
            <c:spPr>
              <a:noFill/>
              <a:ln>
                <a:noFill/>
              </a:ln>
              <a:effectLst/>
            </c:spPr>
            <c:txPr>
              <a:bodyPr/>
              <a:lstStyle/>
              <a:p>
                <a:pPr>
                  <a:defRPr sz="700" b="1">
                    <a:solidFill>
                      <a:schemeClr val="bg2">
                        <a:lumMod val="50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7"/>
                <c:pt idx="0">
                  <c:v> Teléfono</c:v>
                </c:pt>
                <c:pt idx="1">
                  <c:v> Correo electrónico</c:v>
                </c:pt>
                <c:pt idx="2">
                  <c:v> Chat</c:v>
                </c:pt>
                <c:pt idx="3">
                  <c:v> Escrito formulario de PQRSDF</c:v>
                </c:pt>
                <c:pt idx="4">
                  <c:v> Llamada virtual</c:v>
                </c:pt>
                <c:pt idx="5">
                  <c:v> ChatBot</c:v>
                </c:pt>
                <c:pt idx="6">
                  <c:v> Presencial en las oficinas</c:v>
                </c:pt>
              </c:strCache>
            </c:strRef>
          </c:cat>
          <c:val>
            <c:numRef>
              <c:f>Hoja1!$C$2:$C$8</c:f>
              <c:numCache>
                <c:formatCode>General</c:formatCode>
                <c:ptCount val="7"/>
                <c:pt idx="0">
                  <c:v>44</c:v>
                </c:pt>
                <c:pt idx="1">
                  <c:v>53</c:v>
                </c:pt>
                <c:pt idx="2">
                  <c:v>68</c:v>
                </c:pt>
                <c:pt idx="3">
                  <c:v>63</c:v>
                </c:pt>
                <c:pt idx="4">
                  <c:v>17</c:v>
                </c:pt>
                <c:pt idx="5">
                  <c:v>56</c:v>
                </c:pt>
                <c:pt idx="6">
                  <c:v>50</c:v>
                </c:pt>
              </c:numCache>
            </c:numRef>
          </c:val>
          <c:extLst>
            <c:ext xmlns:c16="http://schemas.microsoft.com/office/drawing/2014/chart" uri="{C3380CC4-5D6E-409C-BE32-E72D297353CC}">
              <c16:uniqueId val="{0000000C-4CDC-4977-B09C-4D0C16C16DC7}"/>
            </c:ext>
          </c:extLst>
        </c:ser>
        <c:dLbls>
          <c:showLegendKey val="0"/>
          <c:showVal val="0"/>
          <c:showCatName val="0"/>
          <c:showSerName val="0"/>
          <c:showPercent val="0"/>
          <c:showBubbleSize val="0"/>
        </c:dLbls>
        <c:gapWidth val="70"/>
        <c:overlap val="100"/>
        <c:axId val="147880448"/>
        <c:axId val="147948096"/>
      </c:barChart>
      <c:catAx>
        <c:axId val="147880448"/>
        <c:scaling>
          <c:orientation val="maxMin"/>
        </c:scaling>
        <c:delete val="1"/>
        <c:axPos val="l"/>
        <c:numFmt formatCode="General" sourceLinked="0"/>
        <c:majorTickMark val="out"/>
        <c:minorTickMark val="none"/>
        <c:tickLblPos val="nextTo"/>
        <c:crossAx val="147948096"/>
        <c:crosses val="autoZero"/>
        <c:auto val="1"/>
        <c:lblAlgn val="ctr"/>
        <c:lblOffset val="100"/>
        <c:noMultiLvlLbl val="0"/>
      </c:catAx>
      <c:valAx>
        <c:axId val="147948096"/>
        <c:scaling>
          <c:orientation val="minMax"/>
          <c:max val="102"/>
          <c:min val="0"/>
        </c:scaling>
        <c:delete val="1"/>
        <c:axPos val="t"/>
        <c:numFmt formatCode="General" sourceLinked="1"/>
        <c:majorTickMark val="out"/>
        <c:minorTickMark val="none"/>
        <c:tickLblPos val="nextTo"/>
        <c:crossAx val="147880448"/>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711191335740074E-2"/>
          <c:y val="6.8709761507778411E-2"/>
          <c:w val="0.68231046931407946"/>
          <c:h val="0.86258047698444318"/>
        </c:manualLayout>
      </c:layout>
      <c:barChart>
        <c:barDir val="col"/>
        <c:grouping val="stacked"/>
        <c:varyColors val="0"/>
        <c:ser>
          <c:idx val="0"/>
          <c:order val="0"/>
          <c:tx>
            <c:strRef>
              <c:f>Hoja1!$B$1</c:f>
              <c:strCache>
                <c:ptCount val="1"/>
                <c:pt idx="0">
                  <c:v>T3B</c:v>
                </c:pt>
              </c:strCache>
            </c:strRef>
          </c:tx>
          <c:spPr>
            <a:solidFill>
              <a:srgbClr val="1877B8"/>
            </a:solidFill>
          </c:spPr>
          <c:invertIfNegative val="0"/>
          <c:dPt>
            <c:idx val="0"/>
            <c:invertIfNegative val="0"/>
            <c:bubble3D val="0"/>
            <c:spPr>
              <a:solidFill>
                <a:srgbClr val="6F971F"/>
              </a:solidFill>
            </c:spPr>
            <c:extLst>
              <c:ext xmlns:c16="http://schemas.microsoft.com/office/drawing/2014/chart" uri="{C3380CC4-5D6E-409C-BE32-E72D297353CC}">
                <c16:uniqueId val="{00000001-1034-490E-909D-83E50CEAFF5C}"/>
              </c:ext>
            </c:extLst>
          </c:dPt>
          <c:dPt>
            <c:idx val="1"/>
            <c:invertIfNegative val="0"/>
            <c:bubble3D val="0"/>
            <c:extLst>
              <c:ext xmlns:c16="http://schemas.microsoft.com/office/drawing/2014/chart" uri="{C3380CC4-5D6E-409C-BE32-E72D297353CC}">
                <c16:uniqueId val="{00000000-BBAF-4585-B738-A90521CC00DD}"/>
              </c:ext>
            </c:extLst>
          </c:dPt>
          <c:dPt>
            <c:idx val="2"/>
            <c:invertIfNegative val="0"/>
            <c:bubble3D val="0"/>
            <c:extLst>
              <c:ext xmlns:c16="http://schemas.microsoft.com/office/drawing/2014/chart" uri="{C3380CC4-5D6E-409C-BE32-E72D297353CC}">
                <c16:uniqueId val="{00000001-3AD1-432B-AA7E-658DF52F6B4A}"/>
              </c:ext>
            </c:extLst>
          </c:dPt>
          <c:dPt>
            <c:idx val="3"/>
            <c:invertIfNegative val="0"/>
            <c:bubble3D val="0"/>
            <c:extLst>
              <c:ext xmlns:c16="http://schemas.microsoft.com/office/drawing/2014/chart" uri="{C3380CC4-5D6E-409C-BE32-E72D297353CC}">
                <c16:uniqueId val="{00000001-BBAF-4585-B738-A90521CC00DD}"/>
              </c:ext>
            </c:extLst>
          </c:dPt>
          <c:dPt>
            <c:idx val="4"/>
            <c:invertIfNegative val="0"/>
            <c:bubble3D val="0"/>
            <c:spPr>
              <a:solidFill>
                <a:srgbClr val="6F971F"/>
              </a:solidFill>
            </c:spPr>
            <c:extLst>
              <c:ext xmlns:c16="http://schemas.microsoft.com/office/drawing/2014/chart" uri="{C3380CC4-5D6E-409C-BE32-E72D297353CC}">
                <c16:uniqueId val="{00000002-3AD1-432B-AA7E-658DF52F6B4A}"/>
              </c:ext>
            </c:extLst>
          </c:dPt>
          <c:dPt>
            <c:idx val="5"/>
            <c:invertIfNegative val="0"/>
            <c:bubble3D val="0"/>
            <c:extLst>
              <c:ext xmlns:c16="http://schemas.microsoft.com/office/drawing/2014/chart" uri="{C3380CC4-5D6E-409C-BE32-E72D297353CC}">
                <c16:uniqueId val="{00000003-BBAF-4585-B738-A90521CC00DD}"/>
              </c:ext>
            </c:extLst>
          </c:dPt>
          <c:dPt>
            <c:idx val="6"/>
            <c:invertIfNegative val="0"/>
            <c:bubble3D val="0"/>
            <c:extLst>
              <c:ext xmlns:c16="http://schemas.microsoft.com/office/drawing/2014/chart" uri="{C3380CC4-5D6E-409C-BE32-E72D297353CC}">
                <c16:uniqueId val="{00000003-3AD1-432B-AA7E-658DF52F6B4A}"/>
              </c:ext>
            </c:extLst>
          </c:dPt>
          <c:dPt>
            <c:idx val="7"/>
            <c:invertIfNegative val="0"/>
            <c:bubble3D val="0"/>
            <c:extLst>
              <c:ext xmlns:c16="http://schemas.microsoft.com/office/drawing/2014/chart" uri="{C3380CC4-5D6E-409C-BE32-E72D297353CC}">
                <c16:uniqueId val="{00000002-BBAF-4585-B738-A90521CC00DD}"/>
              </c:ext>
            </c:extLst>
          </c:dPt>
          <c:dPt>
            <c:idx val="8"/>
            <c:invertIfNegative val="0"/>
            <c:bubble3D val="0"/>
            <c:extLst>
              <c:ext xmlns:c16="http://schemas.microsoft.com/office/drawing/2014/chart" uri="{C3380CC4-5D6E-409C-BE32-E72D297353CC}">
                <c16:uniqueId val="{00000004-3AD1-432B-AA7E-658DF52F6B4A}"/>
              </c:ext>
            </c:extLst>
          </c:dPt>
          <c:dPt>
            <c:idx val="9"/>
            <c:invertIfNegative val="0"/>
            <c:bubble3D val="0"/>
            <c:extLst>
              <c:ext xmlns:c16="http://schemas.microsoft.com/office/drawing/2014/chart" uri="{C3380CC4-5D6E-409C-BE32-E72D297353CC}">
                <c16:uniqueId val="{00000004-BBAF-4585-B738-A90521CC00DD}"/>
              </c:ext>
            </c:extLst>
          </c:dPt>
          <c:dLbls>
            <c:numFmt formatCode="General\%" sourceLinked="0"/>
            <c:spPr>
              <a:noFill/>
              <a:ln>
                <a:noFill/>
              </a:ln>
              <a:effectLst/>
            </c:spPr>
            <c:txPr>
              <a:bodyPr/>
              <a:lstStyle/>
              <a:p>
                <a:pPr>
                  <a:defRPr sz="1600" b="1">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Hoja1!$A$2:$A$12</c:f>
              <c:strCache>
                <c:ptCount val="11"/>
                <c:pt idx="0">
                  <c:v>Total 2017</c:v>
                </c:pt>
                <c:pt idx="1">
                  <c:v>Total 2021</c:v>
                </c:pt>
                <c:pt idx="2">
                  <c:v>Estudiantes 11 2017</c:v>
                </c:pt>
                <c:pt idx="3">
                  <c:v>Estudiantes 11 2021</c:v>
                </c:pt>
                <c:pt idx="4">
                  <c:v>Estudiantes u 2017</c:v>
                </c:pt>
                <c:pt idx="5">
                  <c:v>Estudiantes u 2021</c:v>
                </c:pt>
                <c:pt idx="6">
                  <c:v>Rectores cole 2017</c:v>
                </c:pt>
                <c:pt idx="7">
                  <c:v>Rectores cole 2021</c:v>
                </c:pt>
                <c:pt idx="8">
                  <c:v>Rectores u 2017</c:v>
                </c:pt>
                <c:pt idx="9">
                  <c:v>Rectores u 2021</c:v>
                </c:pt>
                <c:pt idx="10">
                  <c:v>Secretrios</c:v>
                </c:pt>
              </c:strCache>
            </c:strRef>
          </c:cat>
          <c:val>
            <c:numRef>
              <c:f>Hoja1!$B$2:$B$12</c:f>
              <c:numCache>
                <c:formatCode>General</c:formatCode>
                <c:ptCount val="11"/>
                <c:pt idx="0">
                  <c:v>29</c:v>
                </c:pt>
                <c:pt idx="1">
                  <c:v>41</c:v>
                </c:pt>
                <c:pt idx="3">
                  <c:v>44</c:v>
                </c:pt>
                <c:pt idx="4">
                  <c:v>29</c:v>
                </c:pt>
                <c:pt idx="5">
                  <c:v>29</c:v>
                </c:pt>
                <c:pt idx="7">
                  <c:v>53</c:v>
                </c:pt>
                <c:pt idx="9">
                  <c:v>38</c:v>
                </c:pt>
                <c:pt idx="10">
                  <c:v>66</c:v>
                </c:pt>
              </c:numCache>
            </c:numRef>
          </c:val>
          <c:extLst>
            <c:ext xmlns:c16="http://schemas.microsoft.com/office/drawing/2014/chart" uri="{C3380CC4-5D6E-409C-BE32-E72D297353CC}">
              <c16:uniqueId val="{00000002-1034-490E-909D-83E50CEAFF5C}"/>
            </c:ext>
          </c:extLst>
        </c:ser>
        <c:ser>
          <c:idx val="1"/>
          <c:order val="1"/>
          <c:tx>
            <c:strRef>
              <c:f>Hoja1!$C$1</c:f>
              <c:strCache>
                <c:ptCount val="1"/>
                <c:pt idx="0">
                  <c:v>T2B</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Pt>
            <c:idx val="0"/>
            <c:invertIfNegative val="0"/>
            <c:bubble3D val="0"/>
            <c:extLst>
              <c:ext xmlns:c16="http://schemas.microsoft.com/office/drawing/2014/chart" uri="{C3380CC4-5D6E-409C-BE32-E72D297353CC}">
                <c16:uniqueId val="{00000003-1034-490E-909D-83E50CEAFF5C}"/>
              </c:ext>
            </c:extLst>
          </c:dPt>
          <c:dPt>
            <c:idx val="1"/>
            <c:invertIfNegative val="0"/>
            <c:bubble3D val="0"/>
            <c:extLst>
              <c:ext xmlns:c16="http://schemas.microsoft.com/office/drawing/2014/chart" uri="{C3380CC4-5D6E-409C-BE32-E72D297353CC}">
                <c16:uniqueId val="{00000004-1034-490E-909D-83E50CEAFF5C}"/>
              </c:ext>
            </c:extLst>
          </c:dPt>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034-490E-909D-83E50CEAFF5C}"/>
                </c:ext>
              </c:extLst>
            </c:dLbl>
            <c:numFmt formatCode="General\%" sourceLinked="0"/>
            <c:spPr>
              <a:noFill/>
              <a:ln>
                <a:noFill/>
              </a:ln>
              <a:effectLst/>
            </c:spPr>
            <c:txPr>
              <a:bodyPr/>
              <a:lstStyle/>
              <a:p>
                <a:pPr>
                  <a:defRPr sz="1600" b="1">
                    <a:latin typeface="Calibri" panose="020F0502020204030204" pitchFamily="34" charset="0"/>
                    <a:cs typeface="Calibri" panose="020F0502020204030204" pitchFamily="34" charset="0"/>
                  </a:defRPr>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Hoja1!$A$2:$A$12</c:f>
              <c:strCache>
                <c:ptCount val="11"/>
                <c:pt idx="0">
                  <c:v>Total 2017</c:v>
                </c:pt>
                <c:pt idx="1">
                  <c:v>Total 2021</c:v>
                </c:pt>
                <c:pt idx="2">
                  <c:v>Estudiantes 11 2017</c:v>
                </c:pt>
                <c:pt idx="3">
                  <c:v>Estudiantes 11 2021</c:v>
                </c:pt>
                <c:pt idx="4">
                  <c:v>Estudiantes u 2017</c:v>
                </c:pt>
                <c:pt idx="5">
                  <c:v>Estudiantes u 2021</c:v>
                </c:pt>
                <c:pt idx="6">
                  <c:v>Rectores cole 2017</c:v>
                </c:pt>
                <c:pt idx="7">
                  <c:v>Rectores cole 2021</c:v>
                </c:pt>
                <c:pt idx="8">
                  <c:v>Rectores u 2017</c:v>
                </c:pt>
                <c:pt idx="9">
                  <c:v>Rectores u 2021</c:v>
                </c:pt>
                <c:pt idx="10">
                  <c:v>Secretrios</c:v>
                </c:pt>
              </c:strCache>
            </c:strRef>
          </c:cat>
          <c:val>
            <c:numRef>
              <c:f>Hoja1!$C$2:$C$12</c:f>
              <c:numCache>
                <c:formatCode>General</c:formatCode>
                <c:ptCount val="11"/>
              </c:numCache>
            </c:numRef>
          </c:val>
          <c:extLst>
            <c:ext xmlns:c16="http://schemas.microsoft.com/office/drawing/2014/chart" uri="{C3380CC4-5D6E-409C-BE32-E72D297353CC}">
              <c16:uniqueId val="{00000005-1034-490E-909D-83E50CEAFF5C}"/>
            </c:ext>
          </c:extLst>
        </c:ser>
        <c:ser>
          <c:idx val="2"/>
          <c:order val="2"/>
          <c:tx>
            <c:strRef>
              <c:f>Hoja1!$D$1</c:f>
              <c:strCache>
                <c:ptCount val="1"/>
                <c:pt idx="0">
                  <c:v>Columna1</c:v>
                </c:pt>
              </c:strCache>
            </c:strRef>
          </c:tx>
          <c:spPr>
            <a:solidFill>
              <a:schemeClr val="bg1">
                <a:lumMod val="75000"/>
              </a:schemeClr>
            </a:solidFill>
          </c:spPr>
          <c:invertIfNegative val="0"/>
          <c:dLbls>
            <c:dLbl>
              <c:idx val="0"/>
              <c:tx>
                <c:rich>
                  <a:bodyPr/>
                  <a:lstStyle/>
                  <a:p>
                    <a:fld id="{A8D27401-AF49-4504-819C-EAA1F418E03F}"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AD1-432B-AA7E-658DF52F6B4A}"/>
                </c:ext>
              </c:extLst>
            </c:dLbl>
            <c:dLbl>
              <c:idx val="1"/>
              <c:tx>
                <c:rich>
                  <a:bodyPr/>
                  <a:lstStyle/>
                  <a:p>
                    <a:fld id="{AA00EBB2-A5EE-4D6B-9CCC-76975134D404}"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3AD1-432B-AA7E-658DF52F6B4A}"/>
                </c:ext>
              </c:extLst>
            </c:dLbl>
            <c:dLbl>
              <c:idx val="2"/>
              <c:tx>
                <c:rich>
                  <a:bodyPr/>
                  <a:lstStyle/>
                  <a:p>
                    <a:fld id="{9F402E0C-AF8E-4E43-BED5-AAD679F83638}"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AD1-432B-AA7E-658DF52F6B4A}"/>
                </c:ext>
              </c:extLst>
            </c:dLbl>
            <c:dLbl>
              <c:idx val="3"/>
              <c:tx>
                <c:rich>
                  <a:bodyPr/>
                  <a:lstStyle/>
                  <a:p>
                    <a:fld id="{A050722A-35E3-4BE2-8A34-0576DE15D5D2}"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3AD1-432B-AA7E-658DF52F6B4A}"/>
                </c:ext>
              </c:extLst>
            </c:dLbl>
            <c:dLbl>
              <c:idx val="4"/>
              <c:tx>
                <c:rich>
                  <a:bodyPr/>
                  <a:lstStyle/>
                  <a:p>
                    <a:fld id="{7F6800B8-40E9-43D7-9B9E-770EE5543FF7}"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3AD1-432B-AA7E-658DF52F6B4A}"/>
                </c:ext>
              </c:extLst>
            </c:dLbl>
            <c:dLbl>
              <c:idx val="5"/>
              <c:tx>
                <c:rich>
                  <a:bodyPr/>
                  <a:lstStyle/>
                  <a:p>
                    <a:fld id="{037FCB66-BECF-4A34-844E-6C966ACA5A21}"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3AD1-432B-AA7E-658DF52F6B4A}"/>
                </c:ext>
              </c:extLst>
            </c:dLbl>
            <c:dLbl>
              <c:idx val="6"/>
              <c:tx>
                <c:rich>
                  <a:bodyPr/>
                  <a:lstStyle/>
                  <a:p>
                    <a:fld id="{FBFE5570-7353-43D0-8B12-30C9937BF497}"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3AD1-432B-AA7E-658DF52F6B4A}"/>
                </c:ext>
              </c:extLst>
            </c:dLbl>
            <c:dLbl>
              <c:idx val="7"/>
              <c:tx>
                <c:rich>
                  <a:bodyPr/>
                  <a:lstStyle/>
                  <a:p>
                    <a:fld id="{9F353AC0-66DC-4863-8F81-971FE3A24617}"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3AD1-432B-AA7E-658DF52F6B4A}"/>
                </c:ext>
              </c:extLst>
            </c:dLbl>
            <c:dLbl>
              <c:idx val="8"/>
              <c:tx>
                <c:rich>
                  <a:bodyPr/>
                  <a:lstStyle/>
                  <a:p>
                    <a:fld id="{F9816BDF-1F8A-4379-A75B-EC1247B2E9F9}"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3AD1-432B-AA7E-658DF52F6B4A}"/>
                </c:ext>
              </c:extLst>
            </c:dLbl>
            <c:dLbl>
              <c:idx val="9"/>
              <c:tx>
                <c:rich>
                  <a:bodyPr/>
                  <a:lstStyle/>
                  <a:p>
                    <a:fld id="{E28C58B4-0C0A-4F6E-B297-C125CE1C108B}"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3AD1-432B-AA7E-658DF52F6B4A}"/>
                </c:ext>
              </c:extLst>
            </c:dLbl>
            <c:dLbl>
              <c:idx val="10"/>
              <c:tx>
                <c:rich>
                  <a:bodyPr/>
                  <a:lstStyle/>
                  <a:p>
                    <a:fld id="{623CF714-25DC-443A-BEC9-9CC9E6C6F4B9}"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BAF-4585-B738-A90521CC00DD}"/>
                </c:ext>
              </c:extLst>
            </c:dLbl>
            <c:spPr>
              <a:noFill/>
              <a:ln>
                <a:noFill/>
              </a:ln>
              <a:effectLst/>
            </c:spPr>
            <c:txPr>
              <a:bodyPr wrap="square" lIns="38100" tIns="19050" rIns="38100" bIns="19050" anchor="ctr">
                <a:spAutoFit/>
              </a:bodyPr>
              <a:lstStyle/>
              <a:p>
                <a:pPr>
                  <a:defRPr sz="1600" b="1">
                    <a:solidFill>
                      <a:schemeClr val="bg1"/>
                    </a:solidFill>
                    <a:latin typeface="Calibri" panose="020F0502020204030204" pitchFamily="34" charset="0"/>
                    <a:cs typeface="Calibri" panose="020F050202020403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Hoja1!$A$2:$A$12</c:f>
              <c:strCache>
                <c:ptCount val="11"/>
                <c:pt idx="0">
                  <c:v>Total 2017</c:v>
                </c:pt>
                <c:pt idx="1">
                  <c:v>Total 2021</c:v>
                </c:pt>
                <c:pt idx="2">
                  <c:v>Estudiantes 11 2017</c:v>
                </c:pt>
                <c:pt idx="3">
                  <c:v>Estudiantes 11 2021</c:v>
                </c:pt>
                <c:pt idx="4">
                  <c:v>Estudiantes u 2017</c:v>
                </c:pt>
                <c:pt idx="5">
                  <c:v>Estudiantes u 2021</c:v>
                </c:pt>
                <c:pt idx="6">
                  <c:v>Rectores cole 2017</c:v>
                </c:pt>
                <c:pt idx="7">
                  <c:v>Rectores cole 2021</c:v>
                </c:pt>
                <c:pt idx="8">
                  <c:v>Rectores u 2017</c:v>
                </c:pt>
                <c:pt idx="9">
                  <c:v>Rectores u 2021</c:v>
                </c:pt>
                <c:pt idx="10">
                  <c:v>Secretrios</c:v>
                </c:pt>
              </c:strCache>
            </c:strRef>
          </c:cat>
          <c:val>
            <c:numRef>
              <c:f>Hoja1!$D$2:$D$12</c:f>
              <c:numCache>
                <c:formatCode>General</c:formatCode>
                <c:ptCount val="11"/>
                <c:pt idx="0">
                  <c:v>71</c:v>
                </c:pt>
                <c:pt idx="1">
                  <c:v>59</c:v>
                </c:pt>
                <c:pt idx="3">
                  <c:v>56</c:v>
                </c:pt>
                <c:pt idx="4">
                  <c:v>71</c:v>
                </c:pt>
                <c:pt idx="5">
                  <c:v>71</c:v>
                </c:pt>
                <c:pt idx="7">
                  <c:v>47</c:v>
                </c:pt>
                <c:pt idx="9">
                  <c:v>62</c:v>
                </c:pt>
                <c:pt idx="10">
                  <c:v>34</c:v>
                </c:pt>
              </c:numCache>
            </c:numRef>
          </c:val>
          <c:extLst>
            <c:ext xmlns:c16="http://schemas.microsoft.com/office/drawing/2014/chart" uri="{C3380CC4-5D6E-409C-BE32-E72D297353CC}">
              <c16:uniqueId val="{00000006-1034-490E-909D-83E50CEAFF5C}"/>
            </c:ext>
          </c:extLst>
        </c:ser>
        <c:dLbls>
          <c:showLegendKey val="0"/>
          <c:showVal val="0"/>
          <c:showCatName val="0"/>
          <c:showSerName val="0"/>
          <c:showPercent val="0"/>
          <c:showBubbleSize val="0"/>
        </c:dLbls>
        <c:gapWidth val="128"/>
        <c:overlap val="100"/>
        <c:axId val="801018368"/>
        <c:axId val="802568384"/>
      </c:barChart>
      <c:catAx>
        <c:axId val="801018368"/>
        <c:scaling>
          <c:orientation val="minMax"/>
        </c:scaling>
        <c:delete val="1"/>
        <c:axPos val="b"/>
        <c:numFmt formatCode="General" sourceLinked="0"/>
        <c:majorTickMark val="out"/>
        <c:minorTickMark val="none"/>
        <c:tickLblPos val="nextTo"/>
        <c:crossAx val="802568384"/>
        <c:crosses val="autoZero"/>
        <c:auto val="1"/>
        <c:lblAlgn val="ctr"/>
        <c:lblOffset val="100"/>
        <c:noMultiLvlLbl val="0"/>
      </c:catAx>
      <c:valAx>
        <c:axId val="802568384"/>
        <c:scaling>
          <c:orientation val="minMax"/>
          <c:max val="103"/>
          <c:min val="0"/>
        </c:scaling>
        <c:delete val="1"/>
        <c:axPos val="l"/>
        <c:numFmt formatCode="General" sourceLinked="1"/>
        <c:majorTickMark val="out"/>
        <c:minorTickMark val="none"/>
        <c:tickLblPos val="nextTo"/>
        <c:crossAx val="801018368"/>
        <c:crosses val="autoZero"/>
        <c:crossBetween val="between"/>
      </c:valAx>
    </c:plotArea>
    <c:plotVisOnly val="1"/>
    <c:dispBlanksAs val="gap"/>
    <c:showDLblsOverMax val="0"/>
  </c:chart>
  <c:txPr>
    <a:bodyPr/>
    <a:lstStyle/>
    <a:p>
      <a:pPr>
        <a:defRPr sz="1800"/>
      </a:pPr>
      <a:endParaRPr lang="es-CO"/>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51445935525950925"/>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Hoja1!$A$2:$A$8</c:f>
              <c:strCache>
                <c:ptCount val="4"/>
                <c:pt idx="0">
                  <c:v> Facebook</c:v>
                </c:pt>
                <c:pt idx="1">
                  <c:v> YouTube</c:v>
                </c:pt>
                <c:pt idx="2">
                  <c:v> Instagram</c:v>
                </c:pt>
                <c:pt idx="3">
                  <c:v> Twitter</c:v>
                </c:pt>
              </c:strCache>
            </c:strRef>
          </c:cat>
          <c:val>
            <c:numRef>
              <c:f>Hoja1!$B$2:$B$8</c:f>
              <c:numCache>
                <c:formatCode>General</c:formatCode>
                <c:ptCount val="7"/>
                <c:pt idx="0">
                  <c:v>100</c:v>
                </c:pt>
                <c:pt idx="1">
                  <c:v>100</c:v>
                </c:pt>
                <c:pt idx="2">
                  <c:v>100</c:v>
                </c:pt>
                <c:pt idx="3">
                  <c:v>100</c:v>
                </c:pt>
              </c:numCache>
            </c:numRef>
          </c:val>
          <c:extLst>
            <c:ext xmlns:c16="http://schemas.microsoft.com/office/drawing/2014/chart" uri="{C3380CC4-5D6E-409C-BE32-E72D297353CC}">
              <c16:uniqueId val="{00000000-2C02-414D-9FD6-F52D57C13B98}"/>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dPt>
            <c:idx val="5"/>
            <c:invertIfNegative val="0"/>
            <c:bubble3D val="0"/>
            <c:extLst>
              <c:ext xmlns:c16="http://schemas.microsoft.com/office/drawing/2014/chart" uri="{C3380CC4-5D6E-409C-BE32-E72D297353CC}">
                <c16:uniqueId val="{00000001-2C02-414D-9FD6-F52D57C13B98}"/>
              </c:ext>
            </c:extLst>
          </c:dPt>
          <c:dPt>
            <c:idx val="6"/>
            <c:invertIfNegative val="0"/>
            <c:bubble3D val="0"/>
            <c:extLst>
              <c:ext xmlns:c16="http://schemas.microsoft.com/office/drawing/2014/chart" uri="{C3380CC4-5D6E-409C-BE32-E72D297353CC}">
                <c16:uniqueId val="{00000002-2C02-414D-9FD6-F52D57C13B98}"/>
              </c:ext>
            </c:extLst>
          </c:dPt>
          <c:dPt>
            <c:idx val="7"/>
            <c:invertIfNegative val="0"/>
            <c:bubble3D val="0"/>
            <c:extLst>
              <c:ext xmlns:c16="http://schemas.microsoft.com/office/drawing/2014/chart" uri="{C3380CC4-5D6E-409C-BE32-E72D297353CC}">
                <c16:uniqueId val="{00000003-2C02-414D-9FD6-F52D57C13B98}"/>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4959094865100086"/>
                      <c:h val="0.13367089386399625"/>
                    </c:manualLayout>
                  </c15:layout>
                </c:ext>
                <c:ext xmlns:c16="http://schemas.microsoft.com/office/drawing/2014/chart" uri="{C3380CC4-5D6E-409C-BE32-E72D297353CC}">
                  <c16:uniqueId val="{00000003-2AE1-44BD-BF1A-30E8A369044D}"/>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0.46109660574412531"/>
                      <c:h val="0.13367089386399625"/>
                    </c:manualLayout>
                  </c15:layout>
                </c:ext>
                <c:ext xmlns:c16="http://schemas.microsoft.com/office/drawing/2014/chart" uri="{C3380CC4-5D6E-409C-BE32-E72D297353CC}">
                  <c16:uniqueId val="{00000004-2AE1-44BD-BF1A-30E8A369044D}"/>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42628372497824202"/>
                      <c:h val="9.3764969391028699E-2"/>
                    </c:manualLayout>
                  </c15:layout>
                </c:ext>
                <c:ext xmlns:c16="http://schemas.microsoft.com/office/drawing/2014/chart" uri="{C3380CC4-5D6E-409C-BE32-E72D297353CC}">
                  <c16:uniqueId val="{00000005-2AE1-44BD-BF1A-30E8A369044D}"/>
                </c:ext>
              </c:extLst>
            </c:dLbl>
            <c:dLbl>
              <c:idx val="3"/>
              <c:dLblPos val="outEnd"/>
              <c:showLegendKey val="0"/>
              <c:showVal val="1"/>
              <c:showCatName val="0"/>
              <c:showSerName val="0"/>
              <c:showPercent val="0"/>
              <c:showBubbleSize val="0"/>
              <c:extLst>
                <c:ext xmlns:c15="http://schemas.microsoft.com/office/drawing/2012/chart" uri="{CE6537A1-D6FC-4f65-9D91-7224C49458BB}">
                  <c15:layout>
                    <c:manualLayout>
                      <c:w val="0.35665796344647521"/>
                      <c:h val="0.13367089386399625"/>
                    </c:manualLayout>
                  </c15:layout>
                </c:ext>
                <c:ext xmlns:c16="http://schemas.microsoft.com/office/drawing/2014/chart" uri="{C3380CC4-5D6E-409C-BE32-E72D297353CC}">
                  <c16:uniqueId val="{00000006-2AE1-44BD-BF1A-30E8A369044D}"/>
                </c:ext>
              </c:extLst>
            </c:dLbl>
            <c:dLbl>
              <c:idx val="7"/>
              <c:tx>
                <c:rich>
                  <a:bodyPr/>
                  <a:lstStyle/>
                  <a:p>
                    <a:pPr>
                      <a:defRPr sz="700" b="1">
                        <a:solidFill>
                          <a:schemeClr val="bg2">
                            <a:lumMod val="50000"/>
                          </a:schemeClr>
                        </a:solidFill>
                        <a:latin typeface="+mj-lt"/>
                      </a:defRPr>
                    </a:pPr>
                    <a:r>
                      <a:rPr lang="en-US" sz="700" b="1" dirty="0">
                        <a:solidFill>
                          <a:schemeClr val="bg2">
                            <a:lumMod val="50000"/>
                          </a:schemeClr>
                        </a:solidFill>
                        <a:latin typeface="+mj-lt"/>
                      </a:rPr>
                      <a:t>1%</a:t>
                    </a: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C02-414D-9FD6-F52D57C13B98}"/>
                </c:ext>
              </c:extLst>
            </c:dLbl>
            <c:numFmt formatCode="General\%" sourceLinked="0"/>
            <c:spPr>
              <a:noFill/>
              <a:ln>
                <a:noFill/>
              </a:ln>
              <a:effectLst/>
            </c:spPr>
            <c:txPr>
              <a:bodyPr/>
              <a:lstStyle/>
              <a:p>
                <a:pPr>
                  <a:defRPr sz="700" b="1">
                    <a:solidFill>
                      <a:schemeClr val="bg2">
                        <a:lumMod val="50000"/>
                      </a:schemeClr>
                    </a:solidFill>
                    <a:latin typeface="+mj-lt"/>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4"/>
                <c:pt idx="0">
                  <c:v> Facebook</c:v>
                </c:pt>
                <c:pt idx="1">
                  <c:v> YouTube</c:v>
                </c:pt>
                <c:pt idx="2">
                  <c:v> Instagram</c:v>
                </c:pt>
                <c:pt idx="3">
                  <c:v> Twitter</c:v>
                </c:pt>
              </c:strCache>
            </c:strRef>
          </c:cat>
          <c:val>
            <c:numRef>
              <c:f>Hoja1!$C$2:$C$8</c:f>
              <c:numCache>
                <c:formatCode>General</c:formatCode>
                <c:ptCount val="7"/>
                <c:pt idx="0">
                  <c:v>71</c:v>
                </c:pt>
                <c:pt idx="1">
                  <c:v>29</c:v>
                </c:pt>
                <c:pt idx="2">
                  <c:v>8</c:v>
                </c:pt>
                <c:pt idx="3">
                  <c:v>14</c:v>
                </c:pt>
              </c:numCache>
            </c:numRef>
          </c:val>
          <c:extLst>
            <c:ext xmlns:c16="http://schemas.microsoft.com/office/drawing/2014/chart" uri="{C3380CC4-5D6E-409C-BE32-E72D297353CC}">
              <c16:uniqueId val="{00000007-2C02-414D-9FD6-F52D57C13B98}"/>
            </c:ext>
          </c:extLst>
        </c:ser>
        <c:dLbls>
          <c:showLegendKey val="0"/>
          <c:showVal val="0"/>
          <c:showCatName val="0"/>
          <c:showSerName val="0"/>
          <c:showPercent val="0"/>
          <c:showBubbleSize val="0"/>
        </c:dLbls>
        <c:gapWidth val="70"/>
        <c:overlap val="100"/>
        <c:axId val="148152320"/>
        <c:axId val="53522368"/>
      </c:barChart>
      <c:catAx>
        <c:axId val="148152320"/>
        <c:scaling>
          <c:orientation val="maxMin"/>
        </c:scaling>
        <c:delete val="1"/>
        <c:axPos val="l"/>
        <c:numFmt formatCode="General" sourceLinked="0"/>
        <c:majorTickMark val="out"/>
        <c:minorTickMark val="none"/>
        <c:tickLblPos val="nextTo"/>
        <c:crossAx val="53522368"/>
        <c:crosses val="autoZero"/>
        <c:auto val="1"/>
        <c:lblAlgn val="ctr"/>
        <c:lblOffset val="100"/>
        <c:noMultiLvlLbl val="0"/>
      </c:catAx>
      <c:valAx>
        <c:axId val="53522368"/>
        <c:scaling>
          <c:orientation val="minMax"/>
          <c:max val="102"/>
          <c:min val="0"/>
        </c:scaling>
        <c:delete val="1"/>
        <c:axPos val="t"/>
        <c:numFmt formatCode="General" sourceLinked="1"/>
        <c:majorTickMark val="out"/>
        <c:minorTickMark val="none"/>
        <c:tickLblPos val="nextTo"/>
        <c:crossAx val="148152320"/>
        <c:crosses val="autoZero"/>
        <c:crossBetween val="between"/>
      </c:valAx>
    </c:plotArea>
    <c:plotVisOnly val="1"/>
    <c:dispBlanksAs val="gap"/>
    <c:showDLblsOverMax val="0"/>
  </c:chart>
  <c:txPr>
    <a:bodyPr/>
    <a:lstStyle/>
    <a:p>
      <a:pPr>
        <a:defRPr lang="en-US" sz="1100" b="0" i="0" u="none" strike="noStrike" kern="1200">
          <a:solidFill>
            <a:srgbClr val="000000"/>
          </a:solidFill>
          <a:effectLst/>
          <a:latin typeface="Calibri" panose="020F0502020204030204" pitchFamily="34" charset="0"/>
          <a:ea typeface="+mn-ea"/>
          <a:cs typeface="+mn-cs"/>
        </a:defRPr>
      </a:pPr>
      <a:endParaRPr lang="es-CO"/>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51445935525950925"/>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Hoja1!$A$2:$A$5</c:f>
              <c:strCache>
                <c:ptCount val="4"/>
                <c:pt idx="0">
                  <c:v> Facebook</c:v>
                </c:pt>
                <c:pt idx="1">
                  <c:v> YouTube</c:v>
                </c:pt>
                <c:pt idx="2">
                  <c:v> Instagram</c:v>
                </c:pt>
                <c:pt idx="3">
                  <c:v> Twitter</c:v>
                </c:pt>
              </c:strCache>
            </c:strRef>
          </c:cat>
          <c:val>
            <c:numRef>
              <c:f>Hoja1!$B$2:$B$5</c:f>
              <c:numCache>
                <c:formatCode>General</c:formatCode>
                <c:ptCount val="4"/>
                <c:pt idx="0">
                  <c:v>100</c:v>
                </c:pt>
                <c:pt idx="1">
                  <c:v>100</c:v>
                </c:pt>
                <c:pt idx="2">
                  <c:v>100</c:v>
                </c:pt>
                <c:pt idx="3">
                  <c:v>100</c:v>
                </c:pt>
              </c:numCache>
            </c:numRef>
          </c:val>
          <c:extLst>
            <c:ext xmlns:c16="http://schemas.microsoft.com/office/drawing/2014/chart" uri="{C3380CC4-5D6E-409C-BE32-E72D297353CC}">
              <c16:uniqueId val="{00000000-3746-46D1-90C0-B2EC2CAAB99C}"/>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dPt>
            <c:idx val="4"/>
            <c:invertIfNegative val="0"/>
            <c:bubble3D val="0"/>
            <c:spPr>
              <a:solidFill>
                <a:srgbClr val="1D7BBB"/>
              </a:solidFill>
            </c:spPr>
            <c:extLst>
              <c:ext xmlns:c16="http://schemas.microsoft.com/office/drawing/2014/chart" uri="{C3380CC4-5D6E-409C-BE32-E72D297353CC}">
                <c16:uniqueId val="{0000000A-3746-46D1-90C0-B2EC2CAAB99C}"/>
              </c:ext>
            </c:extLst>
          </c:dPt>
          <c:dPt>
            <c:idx val="5"/>
            <c:invertIfNegative val="0"/>
            <c:bubble3D val="0"/>
            <c:spPr>
              <a:solidFill>
                <a:srgbClr val="1D7BBB"/>
              </a:solidFill>
            </c:spPr>
            <c:extLst>
              <c:ext xmlns:c16="http://schemas.microsoft.com/office/drawing/2014/chart" uri="{C3380CC4-5D6E-409C-BE32-E72D297353CC}">
                <c16:uniqueId val="{00000002-3746-46D1-90C0-B2EC2CAAB99C}"/>
              </c:ext>
            </c:extLst>
          </c:dPt>
          <c:dPt>
            <c:idx val="6"/>
            <c:invertIfNegative val="0"/>
            <c:bubble3D val="0"/>
            <c:spPr>
              <a:solidFill>
                <a:srgbClr val="1D7BBB"/>
              </a:solidFill>
            </c:spPr>
            <c:extLst>
              <c:ext xmlns:c16="http://schemas.microsoft.com/office/drawing/2014/chart" uri="{C3380CC4-5D6E-409C-BE32-E72D297353CC}">
                <c16:uniqueId val="{00000004-3746-46D1-90C0-B2EC2CAAB99C}"/>
              </c:ext>
            </c:extLst>
          </c:dPt>
          <c:dPt>
            <c:idx val="7"/>
            <c:invertIfNegative val="0"/>
            <c:bubble3D val="0"/>
            <c:extLst>
              <c:ext xmlns:c16="http://schemas.microsoft.com/office/drawing/2014/chart" uri="{C3380CC4-5D6E-409C-BE32-E72D297353CC}">
                <c16:uniqueId val="{00000005-3746-46D1-90C0-B2EC2CAAB99C}"/>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38214847632556881"/>
                      <c:h val="0.23501875975091738"/>
                    </c:manualLayout>
                  </c15:layout>
                </c:ext>
                <c:ext xmlns:c16="http://schemas.microsoft.com/office/drawing/2014/chart" uri="{C3380CC4-5D6E-409C-BE32-E72D297353CC}">
                  <c16:uniqueId val="{00000007-87E7-44F8-88A1-D2AC06D12363}"/>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0.41857840107052346"/>
                      <c:h val="0.23501875975091738"/>
                    </c:manualLayout>
                  </c15:layout>
                </c:ext>
                <c:ext xmlns:c16="http://schemas.microsoft.com/office/drawing/2014/chart" uri="{C3380CC4-5D6E-409C-BE32-E72D297353CC}">
                  <c16:uniqueId val="{00000008-87E7-44F8-88A1-D2AC06D12363}"/>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38214847632556881"/>
                      <c:h val="0.23501875975091738"/>
                    </c:manualLayout>
                  </c15:layout>
                </c:ext>
                <c:ext xmlns:c16="http://schemas.microsoft.com/office/drawing/2014/chart" uri="{C3380CC4-5D6E-409C-BE32-E72D297353CC}">
                  <c16:uniqueId val="{00000009-87E7-44F8-88A1-D2AC06D12363}"/>
                </c:ext>
              </c:extLst>
            </c:dLbl>
            <c:dLbl>
              <c:idx val="3"/>
              <c:dLblPos val="outEnd"/>
              <c:showLegendKey val="0"/>
              <c:showVal val="1"/>
              <c:showCatName val="0"/>
              <c:showSerName val="0"/>
              <c:showPercent val="0"/>
              <c:showBubbleSize val="0"/>
              <c:extLst>
                <c:ext xmlns:c15="http://schemas.microsoft.com/office/drawing/2012/chart" uri="{CE6537A1-D6FC-4f65-9D91-7224C49458BB}">
                  <c15:layout>
                    <c:manualLayout>
                      <c:w val="0.41857840107052346"/>
                      <c:h val="0.23501875975091738"/>
                    </c:manualLayout>
                  </c15:layout>
                </c:ext>
                <c:ext xmlns:c16="http://schemas.microsoft.com/office/drawing/2014/chart" uri="{C3380CC4-5D6E-409C-BE32-E72D297353CC}">
                  <c16:uniqueId val="{0000000A-87E7-44F8-88A1-D2AC06D12363}"/>
                </c:ext>
              </c:extLst>
            </c:dLbl>
            <c:dLbl>
              <c:idx val="7"/>
              <c:tx>
                <c:rich>
                  <a:bodyPr/>
                  <a:lstStyle/>
                  <a:p>
                    <a:pPr>
                      <a:defRPr sz="700" b="1">
                        <a:solidFill>
                          <a:schemeClr val="tx1"/>
                        </a:solidFill>
                      </a:defRPr>
                    </a:pPr>
                    <a:r>
                      <a:rPr lang="en-US" sz="700" dirty="0">
                        <a:latin typeface="Calibri" panose="020F0502020204030204" pitchFamily="34" charset="0"/>
                      </a:rPr>
                      <a:t>1%</a:t>
                    </a: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746-46D1-90C0-B2EC2CAAB99C}"/>
                </c:ext>
              </c:extLst>
            </c:dLbl>
            <c:numFmt formatCode="General\%" sourceLinked="0"/>
            <c:spPr>
              <a:noFill/>
              <a:ln>
                <a:noFill/>
              </a:ln>
              <a:effectLst/>
            </c:spPr>
            <c:txPr>
              <a:bodyPr/>
              <a:lstStyle/>
              <a:p>
                <a:pPr>
                  <a:defRPr sz="700" b="1">
                    <a:solidFill>
                      <a:schemeClr val="bg2">
                        <a:lumMod val="50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 Facebook</c:v>
                </c:pt>
                <c:pt idx="1">
                  <c:v> YouTube</c:v>
                </c:pt>
                <c:pt idx="2">
                  <c:v> Instagram</c:v>
                </c:pt>
                <c:pt idx="3">
                  <c:v> Twitter</c:v>
                </c:pt>
              </c:strCache>
            </c:strRef>
          </c:cat>
          <c:val>
            <c:numRef>
              <c:f>Hoja1!$C$2:$C$5</c:f>
              <c:numCache>
                <c:formatCode>General</c:formatCode>
                <c:ptCount val="4"/>
                <c:pt idx="0">
                  <c:v>70</c:v>
                </c:pt>
                <c:pt idx="1">
                  <c:v>35</c:v>
                </c:pt>
                <c:pt idx="2">
                  <c:v>25</c:v>
                </c:pt>
                <c:pt idx="3">
                  <c:v>19</c:v>
                </c:pt>
              </c:numCache>
            </c:numRef>
          </c:val>
          <c:extLst>
            <c:ext xmlns:c16="http://schemas.microsoft.com/office/drawing/2014/chart" uri="{C3380CC4-5D6E-409C-BE32-E72D297353CC}">
              <c16:uniqueId val="{0000000B-3746-46D1-90C0-B2EC2CAAB99C}"/>
            </c:ext>
          </c:extLst>
        </c:ser>
        <c:dLbls>
          <c:showLegendKey val="0"/>
          <c:showVal val="0"/>
          <c:showCatName val="0"/>
          <c:showSerName val="0"/>
          <c:showPercent val="0"/>
          <c:showBubbleSize val="0"/>
        </c:dLbls>
        <c:gapWidth val="70"/>
        <c:overlap val="100"/>
        <c:axId val="147880448"/>
        <c:axId val="147948096"/>
      </c:barChart>
      <c:catAx>
        <c:axId val="147880448"/>
        <c:scaling>
          <c:orientation val="maxMin"/>
        </c:scaling>
        <c:delete val="1"/>
        <c:axPos val="l"/>
        <c:numFmt formatCode="General" sourceLinked="0"/>
        <c:majorTickMark val="out"/>
        <c:minorTickMark val="none"/>
        <c:tickLblPos val="nextTo"/>
        <c:crossAx val="147948096"/>
        <c:crosses val="autoZero"/>
        <c:auto val="1"/>
        <c:lblAlgn val="ctr"/>
        <c:lblOffset val="100"/>
        <c:noMultiLvlLbl val="0"/>
      </c:catAx>
      <c:valAx>
        <c:axId val="147948096"/>
        <c:scaling>
          <c:orientation val="minMax"/>
          <c:max val="102"/>
          <c:min val="0"/>
        </c:scaling>
        <c:delete val="1"/>
        <c:axPos val="t"/>
        <c:numFmt formatCode="General" sourceLinked="1"/>
        <c:majorTickMark val="out"/>
        <c:minorTickMark val="none"/>
        <c:tickLblPos val="nextTo"/>
        <c:crossAx val="147880448"/>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51445935525950925"/>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Hoja1!$A$2:$A$8</c:f>
              <c:strCache>
                <c:ptCount val="4"/>
                <c:pt idx="0">
                  <c:v> Facebook</c:v>
                </c:pt>
                <c:pt idx="1">
                  <c:v> YouTube</c:v>
                </c:pt>
                <c:pt idx="2">
                  <c:v> Instagram</c:v>
                </c:pt>
                <c:pt idx="3">
                  <c:v> Twitter</c:v>
                </c:pt>
              </c:strCache>
            </c:strRef>
          </c:cat>
          <c:val>
            <c:numRef>
              <c:f>Hoja1!$B$2:$B$8</c:f>
              <c:numCache>
                <c:formatCode>General</c:formatCode>
                <c:ptCount val="7"/>
                <c:pt idx="0">
                  <c:v>100</c:v>
                </c:pt>
                <c:pt idx="1">
                  <c:v>100</c:v>
                </c:pt>
                <c:pt idx="2">
                  <c:v>100</c:v>
                </c:pt>
                <c:pt idx="3">
                  <c:v>100</c:v>
                </c:pt>
              </c:numCache>
            </c:numRef>
          </c:val>
          <c:extLst>
            <c:ext xmlns:c16="http://schemas.microsoft.com/office/drawing/2014/chart" uri="{C3380CC4-5D6E-409C-BE32-E72D297353CC}">
              <c16:uniqueId val="{00000000-6119-468C-BAE9-FB068FC4AF93}"/>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dPt>
            <c:idx val="5"/>
            <c:invertIfNegative val="0"/>
            <c:bubble3D val="0"/>
            <c:extLst>
              <c:ext xmlns:c16="http://schemas.microsoft.com/office/drawing/2014/chart" uri="{C3380CC4-5D6E-409C-BE32-E72D297353CC}">
                <c16:uniqueId val="{00000001-6119-468C-BAE9-FB068FC4AF93}"/>
              </c:ext>
            </c:extLst>
          </c:dPt>
          <c:dPt>
            <c:idx val="6"/>
            <c:invertIfNegative val="0"/>
            <c:bubble3D val="0"/>
            <c:extLst>
              <c:ext xmlns:c16="http://schemas.microsoft.com/office/drawing/2014/chart" uri="{C3380CC4-5D6E-409C-BE32-E72D297353CC}">
                <c16:uniqueId val="{00000002-6119-468C-BAE9-FB068FC4AF93}"/>
              </c:ext>
            </c:extLst>
          </c:dPt>
          <c:dPt>
            <c:idx val="7"/>
            <c:invertIfNegative val="0"/>
            <c:bubble3D val="0"/>
            <c:extLst>
              <c:ext xmlns:c16="http://schemas.microsoft.com/office/drawing/2014/chart" uri="{C3380CC4-5D6E-409C-BE32-E72D297353CC}">
                <c16:uniqueId val="{00000003-6119-468C-BAE9-FB068FC4AF93}"/>
              </c:ext>
            </c:extLst>
          </c:dPt>
          <c:dLbls>
            <c:dLbl>
              <c:idx val="7"/>
              <c:tx>
                <c:rich>
                  <a:bodyPr/>
                  <a:lstStyle/>
                  <a:p>
                    <a:pPr>
                      <a:defRPr sz="700" b="1">
                        <a:solidFill>
                          <a:schemeClr val="bg2">
                            <a:lumMod val="50000"/>
                          </a:schemeClr>
                        </a:solidFill>
                        <a:latin typeface="+mj-lt"/>
                      </a:defRPr>
                    </a:pPr>
                    <a:r>
                      <a:rPr lang="en-US" sz="700" b="1" dirty="0">
                        <a:solidFill>
                          <a:schemeClr val="bg2">
                            <a:lumMod val="50000"/>
                          </a:schemeClr>
                        </a:solidFill>
                        <a:latin typeface="+mj-lt"/>
                      </a:rPr>
                      <a:t>1%</a:t>
                    </a: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119-468C-BAE9-FB068FC4AF93}"/>
                </c:ext>
              </c:extLst>
            </c:dLbl>
            <c:numFmt formatCode="General\%" sourceLinked="0"/>
            <c:spPr>
              <a:noFill/>
              <a:ln>
                <a:noFill/>
              </a:ln>
              <a:effectLst/>
            </c:spPr>
            <c:txPr>
              <a:bodyPr/>
              <a:lstStyle/>
              <a:p>
                <a:pPr>
                  <a:defRPr sz="700" b="1">
                    <a:solidFill>
                      <a:schemeClr val="bg2">
                        <a:lumMod val="50000"/>
                      </a:schemeClr>
                    </a:solidFill>
                    <a:latin typeface="+mj-lt"/>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4"/>
                <c:pt idx="0">
                  <c:v> Facebook</c:v>
                </c:pt>
                <c:pt idx="1">
                  <c:v> YouTube</c:v>
                </c:pt>
                <c:pt idx="2">
                  <c:v> Instagram</c:v>
                </c:pt>
                <c:pt idx="3">
                  <c:v> Twitter</c:v>
                </c:pt>
              </c:strCache>
            </c:strRef>
          </c:cat>
          <c:val>
            <c:numRef>
              <c:f>Hoja1!$C$2:$C$8</c:f>
              <c:numCache>
                <c:formatCode>General</c:formatCode>
                <c:ptCount val="7"/>
              </c:numCache>
            </c:numRef>
          </c:val>
          <c:extLst>
            <c:ext xmlns:c16="http://schemas.microsoft.com/office/drawing/2014/chart" uri="{C3380CC4-5D6E-409C-BE32-E72D297353CC}">
              <c16:uniqueId val="{00000009-6119-468C-BAE9-FB068FC4AF93}"/>
            </c:ext>
          </c:extLst>
        </c:ser>
        <c:dLbls>
          <c:showLegendKey val="0"/>
          <c:showVal val="0"/>
          <c:showCatName val="0"/>
          <c:showSerName val="0"/>
          <c:showPercent val="0"/>
          <c:showBubbleSize val="0"/>
        </c:dLbls>
        <c:gapWidth val="70"/>
        <c:overlap val="100"/>
        <c:axId val="148152320"/>
        <c:axId val="53522368"/>
      </c:barChart>
      <c:catAx>
        <c:axId val="148152320"/>
        <c:scaling>
          <c:orientation val="maxMin"/>
        </c:scaling>
        <c:delete val="1"/>
        <c:axPos val="l"/>
        <c:numFmt formatCode="General" sourceLinked="0"/>
        <c:majorTickMark val="out"/>
        <c:minorTickMark val="none"/>
        <c:tickLblPos val="nextTo"/>
        <c:crossAx val="53522368"/>
        <c:crosses val="autoZero"/>
        <c:auto val="1"/>
        <c:lblAlgn val="ctr"/>
        <c:lblOffset val="100"/>
        <c:noMultiLvlLbl val="0"/>
      </c:catAx>
      <c:valAx>
        <c:axId val="53522368"/>
        <c:scaling>
          <c:orientation val="minMax"/>
          <c:max val="102"/>
          <c:min val="0"/>
        </c:scaling>
        <c:delete val="1"/>
        <c:axPos val="t"/>
        <c:numFmt formatCode="General" sourceLinked="1"/>
        <c:majorTickMark val="out"/>
        <c:minorTickMark val="none"/>
        <c:tickLblPos val="nextTo"/>
        <c:crossAx val="148152320"/>
        <c:crosses val="autoZero"/>
        <c:crossBetween val="between"/>
      </c:valAx>
    </c:plotArea>
    <c:plotVisOnly val="1"/>
    <c:dispBlanksAs val="gap"/>
    <c:showDLblsOverMax val="0"/>
  </c:chart>
  <c:txPr>
    <a:bodyPr/>
    <a:lstStyle/>
    <a:p>
      <a:pPr>
        <a:defRPr lang="en-US" sz="1100" b="0" i="0" u="none" strike="noStrike" kern="1200">
          <a:solidFill>
            <a:srgbClr val="000000"/>
          </a:solidFill>
          <a:effectLst/>
          <a:latin typeface="Calibri" panose="020F0502020204030204" pitchFamily="34" charset="0"/>
          <a:ea typeface="+mn-ea"/>
          <a:cs typeface="+mn-cs"/>
        </a:defRPr>
      </a:pPr>
      <a:endParaRPr lang="es-CO"/>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51445935525950925"/>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Hoja1!$A$2:$A$5</c:f>
              <c:strCache>
                <c:ptCount val="4"/>
                <c:pt idx="0">
                  <c:v> Facebook</c:v>
                </c:pt>
                <c:pt idx="1">
                  <c:v> YouTube</c:v>
                </c:pt>
                <c:pt idx="2">
                  <c:v> Instagram</c:v>
                </c:pt>
                <c:pt idx="3">
                  <c:v> Twitter</c:v>
                </c:pt>
              </c:strCache>
            </c:strRef>
          </c:cat>
          <c:val>
            <c:numRef>
              <c:f>Hoja1!$B$2:$B$5</c:f>
              <c:numCache>
                <c:formatCode>General</c:formatCode>
                <c:ptCount val="4"/>
                <c:pt idx="0">
                  <c:v>100</c:v>
                </c:pt>
                <c:pt idx="1">
                  <c:v>100</c:v>
                </c:pt>
                <c:pt idx="2">
                  <c:v>100</c:v>
                </c:pt>
                <c:pt idx="3">
                  <c:v>100</c:v>
                </c:pt>
              </c:numCache>
            </c:numRef>
          </c:val>
          <c:extLst>
            <c:ext xmlns:c16="http://schemas.microsoft.com/office/drawing/2014/chart" uri="{C3380CC4-5D6E-409C-BE32-E72D297353CC}">
              <c16:uniqueId val="{00000000-883A-4779-960F-7598A1DB4DA3}"/>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dPt>
            <c:idx val="4"/>
            <c:invertIfNegative val="0"/>
            <c:bubble3D val="0"/>
            <c:spPr>
              <a:solidFill>
                <a:srgbClr val="1D7BBB"/>
              </a:solidFill>
            </c:spPr>
            <c:extLst>
              <c:ext xmlns:c16="http://schemas.microsoft.com/office/drawing/2014/chart" uri="{C3380CC4-5D6E-409C-BE32-E72D297353CC}">
                <c16:uniqueId val="{00000002-883A-4779-960F-7598A1DB4DA3}"/>
              </c:ext>
            </c:extLst>
          </c:dPt>
          <c:dPt>
            <c:idx val="5"/>
            <c:invertIfNegative val="0"/>
            <c:bubble3D val="0"/>
            <c:spPr>
              <a:solidFill>
                <a:srgbClr val="1D7BBB"/>
              </a:solidFill>
            </c:spPr>
            <c:extLst>
              <c:ext xmlns:c16="http://schemas.microsoft.com/office/drawing/2014/chart" uri="{C3380CC4-5D6E-409C-BE32-E72D297353CC}">
                <c16:uniqueId val="{00000004-883A-4779-960F-7598A1DB4DA3}"/>
              </c:ext>
            </c:extLst>
          </c:dPt>
          <c:dPt>
            <c:idx val="6"/>
            <c:invertIfNegative val="0"/>
            <c:bubble3D val="0"/>
            <c:spPr>
              <a:solidFill>
                <a:srgbClr val="1D7BBB"/>
              </a:solidFill>
            </c:spPr>
            <c:extLst>
              <c:ext xmlns:c16="http://schemas.microsoft.com/office/drawing/2014/chart" uri="{C3380CC4-5D6E-409C-BE32-E72D297353CC}">
                <c16:uniqueId val="{00000006-883A-4779-960F-7598A1DB4DA3}"/>
              </c:ext>
            </c:extLst>
          </c:dPt>
          <c:dPt>
            <c:idx val="7"/>
            <c:invertIfNegative val="0"/>
            <c:bubble3D val="0"/>
            <c:extLst>
              <c:ext xmlns:c16="http://schemas.microsoft.com/office/drawing/2014/chart" uri="{C3380CC4-5D6E-409C-BE32-E72D297353CC}">
                <c16:uniqueId val="{00000007-883A-4779-960F-7598A1DB4DA3}"/>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38214847632556881"/>
                      <c:h val="0.23501875975091738"/>
                    </c:manualLayout>
                  </c15:layout>
                </c:ext>
                <c:ext xmlns:c16="http://schemas.microsoft.com/office/drawing/2014/chart" uri="{C3380CC4-5D6E-409C-BE32-E72D297353CC}">
                  <c16:uniqueId val="{00000007-A251-48CB-9A36-1A2D5229BAF2}"/>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0.41857840107052346"/>
                      <c:h val="0.23501875975091738"/>
                    </c:manualLayout>
                  </c15:layout>
                </c:ext>
                <c:ext xmlns:c16="http://schemas.microsoft.com/office/drawing/2014/chart" uri="{C3380CC4-5D6E-409C-BE32-E72D297353CC}">
                  <c16:uniqueId val="{00000008-A251-48CB-9A36-1A2D5229BAF2}"/>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41857840107052346"/>
                      <c:h val="0.23501875975091738"/>
                    </c:manualLayout>
                  </c15:layout>
                </c:ext>
                <c:ext xmlns:c16="http://schemas.microsoft.com/office/drawing/2014/chart" uri="{C3380CC4-5D6E-409C-BE32-E72D297353CC}">
                  <c16:uniqueId val="{00000009-A251-48CB-9A36-1A2D5229BAF2}"/>
                </c:ext>
              </c:extLst>
            </c:dLbl>
            <c:dLbl>
              <c:idx val="3"/>
              <c:tx>
                <c:rich>
                  <a:bodyPr/>
                  <a:lstStyle/>
                  <a:p>
                    <a:r>
                      <a:rPr lang="en-US" dirty="0"/>
                      <a:t>16%</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47322328818795545"/>
                      <c:h val="0.23501875975091738"/>
                    </c:manualLayout>
                  </c15:layout>
                  <c15:showDataLabelsRange val="0"/>
                </c:ext>
                <c:ext xmlns:c16="http://schemas.microsoft.com/office/drawing/2014/chart" uri="{C3380CC4-5D6E-409C-BE32-E72D297353CC}">
                  <c16:uniqueId val="{0000000B-883A-4779-960F-7598A1DB4DA3}"/>
                </c:ext>
              </c:extLst>
            </c:dLbl>
            <c:dLbl>
              <c:idx val="7"/>
              <c:tx>
                <c:rich>
                  <a:bodyPr/>
                  <a:lstStyle/>
                  <a:p>
                    <a:pPr>
                      <a:defRPr sz="700" b="1">
                        <a:solidFill>
                          <a:schemeClr val="tx1"/>
                        </a:solidFill>
                      </a:defRPr>
                    </a:pPr>
                    <a:r>
                      <a:rPr lang="en-US" sz="700" dirty="0">
                        <a:latin typeface="Calibri" panose="020F0502020204030204" pitchFamily="34" charset="0"/>
                      </a:rPr>
                      <a:t>1%</a:t>
                    </a: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83A-4779-960F-7598A1DB4DA3}"/>
                </c:ext>
              </c:extLst>
            </c:dLbl>
            <c:numFmt formatCode="General\%" sourceLinked="0"/>
            <c:spPr>
              <a:noFill/>
              <a:ln>
                <a:noFill/>
              </a:ln>
              <a:effectLst/>
            </c:spPr>
            <c:txPr>
              <a:bodyPr/>
              <a:lstStyle/>
              <a:p>
                <a:pPr>
                  <a:defRPr sz="700" b="1">
                    <a:solidFill>
                      <a:schemeClr val="bg2">
                        <a:lumMod val="50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 Facebook</c:v>
                </c:pt>
                <c:pt idx="1">
                  <c:v> YouTube</c:v>
                </c:pt>
                <c:pt idx="2">
                  <c:v> Instagram</c:v>
                </c:pt>
                <c:pt idx="3">
                  <c:v> Twitter</c:v>
                </c:pt>
              </c:strCache>
            </c:strRef>
          </c:cat>
          <c:val>
            <c:numRef>
              <c:f>Hoja1!$C$2:$C$5</c:f>
              <c:numCache>
                <c:formatCode>General</c:formatCode>
                <c:ptCount val="4"/>
                <c:pt idx="0">
                  <c:v>71</c:v>
                </c:pt>
                <c:pt idx="1">
                  <c:v>35</c:v>
                </c:pt>
                <c:pt idx="2">
                  <c:v>24</c:v>
                </c:pt>
                <c:pt idx="3">
                  <c:v>19</c:v>
                </c:pt>
              </c:numCache>
            </c:numRef>
          </c:val>
          <c:extLst>
            <c:ext xmlns:c16="http://schemas.microsoft.com/office/drawing/2014/chart" uri="{C3380CC4-5D6E-409C-BE32-E72D297353CC}">
              <c16:uniqueId val="{0000000C-883A-4779-960F-7598A1DB4DA3}"/>
            </c:ext>
          </c:extLst>
        </c:ser>
        <c:dLbls>
          <c:showLegendKey val="0"/>
          <c:showVal val="0"/>
          <c:showCatName val="0"/>
          <c:showSerName val="0"/>
          <c:showPercent val="0"/>
          <c:showBubbleSize val="0"/>
        </c:dLbls>
        <c:gapWidth val="70"/>
        <c:overlap val="100"/>
        <c:axId val="147880448"/>
        <c:axId val="147948096"/>
      </c:barChart>
      <c:catAx>
        <c:axId val="147880448"/>
        <c:scaling>
          <c:orientation val="maxMin"/>
        </c:scaling>
        <c:delete val="1"/>
        <c:axPos val="l"/>
        <c:numFmt formatCode="General" sourceLinked="0"/>
        <c:majorTickMark val="out"/>
        <c:minorTickMark val="none"/>
        <c:tickLblPos val="nextTo"/>
        <c:crossAx val="147948096"/>
        <c:crosses val="autoZero"/>
        <c:auto val="1"/>
        <c:lblAlgn val="ctr"/>
        <c:lblOffset val="100"/>
        <c:noMultiLvlLbl val="0"/>
      </c:catAx>
      <c:valAx>
        <c:axId val="147948096"/>
        <c:scaling>
          <c:orientation val="minMax"/>
          <c:max val="102"/>
          <c:min val="0"/>
        </c:scaling>
        <c:delete val="1"/>
        <c:axPos val="t"/>
        <c:numFmt formatCode="General" sourceLinked="1"/>
        <c:majorTickMark val="out"/>
        <c:minorTickMark val="none"/>
        <c:tickLblPos val="nextTo"/>
        <c:crossAx val="147880448"/>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51445935525950925"/>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Hoja1!$A$2:$A$8</c:f>
              <c:strCache>
                <c:ptCount val="4"/>
                <c:pt idx="0">
                  <c:v> Facebook</c:v>
                </c:pt>
                <c:pt idx="1">
                  <c:v> YouTube</c:v>
                </c:pt>
                <c:pt idx="2">
                  <c:v> Instagram</c:v>
                </c:pt>
                <c:pt idx="3">
                  <c:v> Twitter</c:v>
                </c:pt>
              </c:strCache>
            </c:strRef>
          </c:cat>
          <c:val>
            <c:numRef>
              <c:f>Hoja1!$B$2:$B$8</c:f>
              <c:numCache>
                <c:formatCode>General</c:formatCode>
                <c:ptCount val="7"/>
                <c:pt idx="0">
                  <c:v>100</c:v>
                </c:pt>
                <c:pt idx="1">
                  <c:v>100</c:v>
                </c:pt>
                <c:pt idx="2">
                  <c:v>100</c:v>
                </c:pt>
                <c:pt idx="3">
                  <c:v>100</c:v>
                </c:pt>
              </c:numCache>
            </c:numRef>
          </c:val>
          <c:extLst>
            <c:ext xmlns:c16="http://schemas.microsoft.com/office/drawing/2014/chart" uri="{C3380CC4-5D6E-409C-BE32-E72D297353CC}">
              <c16:uniqueId val="{00000000-1E47-4A42-B179-FA253F4FE9A0}"/>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dPt>
            <c:idx val="5"/>
            <c:invertIfNegative val="0"/>
            <c:bubble3D val="0"/>
            <c:extLst>
              <c:ext xmlns:c16="http://schemas.microsoft.com/office/drawing/2014/chart" uri="{C3380CC4-5D6E-409C-BE32-E72D297353CC}">
                <c16:uniqueId val="{00000001-1E47-4A42-B179-FA253F4FE9A0}"/>
              </c:ext>
            </c:extLst>
          </c:dPt>
          <c:dPt>
            <c:idx val="6"/>
            <c:invertIfNegative val="0"/>
            <c:bubble3D val="0"/>
            <c:extLst>
              <c:ext xmlns:c16="http://schemas.microsoft.com/office/drawing/2014/chart" uri="{C3380CC4-5D6E-409C-BE32-E72D297353CC}">
                <c16:uniqueId val="{00000002-1E47-4A42-B179-FA253F4FE9A0}"/>
              </c:ext>
            </c:extLst>
          </c:dPt>
          <c:dPt>
            <c:idx val="7"/>
            <c:invertIfNegative val="0"/>
            <c:bubble3D val="0"/>
            <c:extLst>
              <c:ext xmlns:c16="http://schemas.microsoft.com/office/drawing/2014/chart" uri="{C3380CC4-5D6E-409C-BE32-E72D297353CC}">
                <c16:uniqueId val="{00000003-1E47-4A42-B179-FA253F4FE9A0}"/>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40887728459530032"/>
                      <c:h val="0.13367089386399625"/>
                    </c:manualLayout>
                  </c15:layout>
                </c:ext>
                <c:ext xmlns:c16="http://schemas.microsoft.com/office/drawing/2014/chart" uri="{C3380CC4-5D6E-409C-BE32-E72D297353CC}">
                  <c16:uniqueId val="{00000003-ABC4-44A5-BF98-B5CDC2412B38}"/>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0.39147084421235867"/>
                      <c:h val="0.13367089386399625"/>
                    </c:manualLayout>
                  </c15:layout>
                </c:ext>
                <c:ext xmlns:c16="http://schemas.microsoft.com/office/drawing/2014/chart" uri="{C3380CC4-5D6E-409C-BE32-E72D297353CC}">
                  <c16:uniqueId val="{00000004-ABC4-44A5-BF98-B5CDC2412B38}"/>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37406440382941686"/>
                      <c:h val="9.3764969391028699E-2"/>
                    </c:manualLayout>
                  </c15:layout>
                </c:ext>
                <c:ext xmlns:c16="http://schemas.microsoft.com/office/drawing/2014/chart" uri="{C3380CC4-5D6E-409C-BE32-E72D297353CC}">
                  <c16:uniqueId val="{00000005-ABC4-44A5-BF98-B5CDC2412B38}"/>
                </c:ext>
              </c:extLst>
            </c:dLbl>
            <c:dLbl>
              <c:idx val="3"/>
              <c:dLblPos val="outEnd"/>
              <c:showLegendKey val="0"/>
              <c:showVal val="1"/>
              <c:showCatName val="0"/>
              <c:showSerName val="0"/>
              <c:showPercent val="0"/>
              <c:showBubbleSize val="0"/>
              <c:extLst>
                <c:ext xmlns:c15="http://schemas.microsoft.com/office/drawing/2012/chart" uri="{CE6537A1-D6FC-4f65-9D91-7224C49458BB}">
                  <c15:layout>
                    <c:manualLayout>
                      <c:w val="0.37406440382941686"/>
                      <c:h val="0.13367089386399625"/>
                    </c:manualLayout>
                  </c15:layout>
                </c:ext>
                <c:ext xmlns:c16="http://schemas.microsoft.com/office/drawing/2014/chart" uri="{C3380CC4-5D6E-409C-BE32-E72D297353CC}">
                  <c16:uniqueId val="{00000006-ABC4-44A5-BF98-B5CDC2412B38}"/>
                </c:ext>
              </c:extLst>
            </c:dLbl>
            <c:dLbl>
              <c:idx val="7"/>
              <c:tx>
                <c:rich>
                  <a:bodyPr/>
                  <a:lstStyle/>
                  <a:p>
                    <a:pPr>
                      <a:defRPr sz="700" b="1">
                        <a:solidFill>
                          <a:schemeClr val="bg2">
                            <a:lumMod val="50000"/>
                          </a:schemeClr>
                        </a:solidFill>
                        <a:latin typeface="+mj-lt"/>
                      </a:defRPr>
                    </a:pPr>
                    <a:r>
                      <a:rPr lang="en-US" sz="700" b="1" dirty="0">
                        <a:solidFill>
                          <a:schemeClr val="bg2">
                            <a:lumMod val="50000"/>
                          </a:schemeClr>
                        </a:solidFill>
                        <a:latin typeface="+mj-lt"/>
                      </a:rPr>
                      <a:t>1%</a:t>
                    </a: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E47-4A42-B179-FA253F4FE9A0}"/>
                </c:ext>
              </c:extLst>
            </c:dLbl>
            <c:numFmt formatCode="General\%" sourceLinked="0"/>
            <c:spPr>
              <a:noFill/>
              <a:ln>
                <a:noFill/>
              </a:ln>
              <a:effectLst/>
            </c:spPr>
            <c:txPr>
              <a:bodyPr/>
              <a:lstStyle/>
              <a:p>
                <a:pPr>
                  <a:defRPr sz="700" b="1">
                    <a:solidFill>
                      <a:schemeClr val="bg2">
                        <a:lumMod val="50000"/>
                      </a:schemeClr>
                    </a:solidFill>
                    <a:latin typeface="+mj-lt"/>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4"/>
                <c:pt idx="0">
                  <c:v> Facebook</c:v>
                </c:pt>
                <c:pt idx="1">
                  <c:v> YouTube</c:v>
                </c:pt>
                <c:pt idx="2">
                  <c:v> Instagram</c:v>
                </c:pt>
                <c:pt idx="3">
                  <c:v> Twitter</c:v>
                </c:pt>
              </c:strCache>
            </c:strRef>
          </c:cat>
          <c:val>
            <c:numRef>
              <c:f>Hoja1!$C$2:$C$8</c:f>
              <c:numCache>
                <c:formatCode>General</c:formatCode>
                <c:ptCount val="7"/>
                <c:pt idx="0">
                  <c:v>71</c:v>
                </c:pt>
                <c:pt idx="1">
                  <c:v>29</c:v>
                </c:pt>
                <c:pt idx="2">
                  <c:v>8</c:v>
                </c:pt>
                <c:pt idx="3">
                  <c:v>14</c:v>
                </c:pt>
              </c:numCache>
            </c:numRef>
          </c:val>
          <c:extLst>
            <c:ext xmlns:c16="http://schemas.microsoft.com/office/drawing/2014/chart" uri="{C3380CC4-5D6E-409C-BE32-E72D297353CC}">
              <c16:uniqueId val="{00000009-1E47-4A42-B179-FA253F4FE9A0}"/>
            </c:ext>
          </c:extLst>
        </c:ser>
        <c:dLbls>
          <c:showLegendKey val="0"/>
          <c:showVal val="0"/>
          <c:showCatName val="0"/>
          <c:showSerName val="0"/>
          <c:showPercent val="0"/>
          <c:showBubbleSize val="0"/>
        </c:dLbls>
        <c:gapWidth val="70"/>
        <c:overlap val="100"/>
        <c:axId val="148152320"/>
        <c:axId val="53522368"/>
      </c:barChart>
      <c:catAx>
        <c:axId val="148152320"/>
        <c:scaling>
          <c:orientation val="maxMin"/>
        </c:scaling>
        <c:delete val="1"/>
        <c:axPos val="l"/>
        <c:numFmt formatCode="General" sourceLinked="0"/>
        <c:majorTickMark val="out"/>
        <c:minorTickMark val="none"/>
        <c:tickLblPos val="nextTo"/>
        <c:crossAx val="53522368"/>
        <c:crosses val="autoZero"/>
        <c:auto val="1"/>
        <c:lblAlgn val="ctr"/>
        <c:lblOffset val="100"/>
        <c:noMultiLvlLbl val="0"/>
      </c:catAx>
      <c:valAx>
        <c:axId val="53522368"/>
        <c:scaling>
          <c:orientation val="minMax"/>
          <c:max val="102"/>
          <c:min val="0"/>
        </c:scaling>
        <c:delete val="1"/>
        <c:axPos val="t"/>
        <c:numFmt formatCode="General" sourceLinked="1"/>
        <c:majorTickMark val="out"/>
        <c:minorTickMark val="none"/>
        <c:tickLblPos val="nextTo"/>
        <c:crossAx val="148152320"/>
        <c:crosses val="autoZero"/>
        <c:crossBetween val="between"/>
      </c:valAx>
    </c:plotArea>
    <c:plotVisOnly val="1"/>
    <c:dispBlanksAs val="gap"/>
    <c:showDLblsOverMax val="0"/>
  </c:chart>
  <c:txPr>
    <a:bodyPr/>
    <a:lstStyle/>
    <a:p>
      <a:pPr>
        <a:defRPr lang="en-US" sz="1100" b="0" i="0" u="none" strike="noStrike" kern="1200">
          <a:solidFill>
            <a:srgbClr val="000000"/>
          </a:solidFill>
          <a:effectLst/>
          <a:latin typeface="Calibri" panose="020F0502020204030204" pitchFamily="34" charset="0"/>
          <a:ea typeface="+mn-ea"/>
          <a:cs typeface="+mn-cs"/>
        </a:defRPr>
      </a:pPr>
      <a:endParaRPr lang="es-CO"/>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51445935525950925"/>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Hoja1!$A$2:$A$5</c:f>
              <c:strCache>
                <c:ptCount val="4"/>
                <c:pt idx="0">
                  <c:v> Facebook</c:v>
                </c:pt>
                <c:pt idx="1">
                  <c:v> YouTube</c:v>
                </c:pt>
                <c:pt idx="2">
                  <c:v> Instagram</c:v>
                </c:pt>
                <c:pt idx="3">
                  <c:v> Twitter</c:v>
                </c:pt>
              </c:strCache>
            </c:strRef>
          </c:cat>
          <c:val>
            <c:numRef>
              <c:f>Hoja1!$B$2:$B$5</c:f>
              <c:numCache>
                <c:formatCode>General</c:formatCode>
                <c:ptCount val="4"/>
                <c:pt idx="0">
                  <c:v>100</c:v>
                </c:pt>
                <c:pt idx="1">
                  <c:v>100</c:v>
                </c:pt>
                <c:pt idx="2">
                  <c:v>100</c:v>
                </c:pt>
                <c:pt idx="3">
                  <c:v>100</c:v>
                </c:pt>
              </c:numCache>
            </c:numRef>
          </c:val>
          <c:extLst>
            <c:ext xmlns:c16="http://schemas.microsoft.com/office/drawing/2014/chart" uri="{C3380CC4-5D6E-409C-BE32-E72D297353CC}">
              <c16:uniqueId val="{00000000-D189-4EC3-A255-3F0DC17EC8B1}"/>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dPt>
            <c:idx val="4"/>
            <c:invertIfNegative val="0"/>
            <c:bubble3D val="0"/>
            <c:spPr>
              <a:solidFill>
                <a:srgbClr val="1D7BBB"/>
              </a:solidFill>
            </c:spPr>
            <c:extLst>
              <c:ext xmlns:c16="http://schemas.microsoft.com/office/drawing/2014/chart" uri="{C3380CC4-5D6E-409C-BE32-E72D297353CC}">
                <c16:uniqueId val="{00000002-D189-4EC3-A255-3F0DC17EC8B1}"/>
              </c:ext>
            </c:extLst>
          </c:dPt>
          <c:dPt>
            <c:idx val="5"/>
            <c:invertIfNegative val="0"/>
            <c:bubble3D val="0"/>
            <c:spPr>
              <a:solidFill>
                <a:srgbClr val="1D7BBB"/>
              </a:solidFill>
            </c:spPr>
            <c:extLst>
              <c:ext xmlns:c16="http://schemas.microsoft.com/office/drawing/2014/chart" uri="{C3380CC4-5D6E-409C-BE32-E72D297353CC}">
                <c16:uniqueId val="{00000004-D189-4EC3-A255-3F0DC17EC8B1}"/>
              </c:ext>
            </c:extLst>
          </c:dPt>
          <c:dPt>
            <c:idx val="6"/>
            <c:invertIfNegative val="0"/>
            <c:bubble3D val="0"/>
            <c:spPr>
              <a:solidFill>
                <a:srgbClr val="1D7BBB"/>
              </a:solidFill>
            </c:spPr>
            <c:extLst>
              <c:ext xmlns:c16="http://schemas.microsoft.com/office/drawing/2014/chart" uri="{C3380CC4-5D6E-409C-BE32-E72D297353CC}">
                <c16:uniqueId val="{00000006-D189-4EC3-A255-3F0DC17EC8B1}"/>
              </c:ext>
            </c:extLst>
          </c:dPt>
          <c:dPt>
            <c:idx val="7"/>
            <c:invertIfNegative val="0"/>
            <c:bubble3D val="0"/>
            <c:extLst>
              <c:ext xmlns:c16="http://schemas.microsoft.com/office/drawing/2014/chart" uri="{C3380CC4-5D6E-409C-BE32-E72D297353CC}">
                <c16:uniqueId val="{00000007-D189-4EC3-A255-3F0DC17EC8B1}"/>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41857840107052346"/>
                      <c:h val="0.23501875975091738"/>
                    </c:manualLayout>
                  </c15:layout>
                </c:ext>
                <c:ext xmlns:c16="http://schemas.microsoft.com/office/drawing/2014/chart" uri="{C3380CC4-5D6E-409C-BE32-E72D297353CC}">
                  <c16:uniqueId val="{00000007-4F58-415E-AF12-0F119216E07C}"/>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0.38214847632556881"/>
                      <c:h val="0.23501875975091738"/>
                    </c:manualLayout>
                  </c15:layout>
                </c:ext>
                <c:ext xmlns:c16="http://schemas.microsoft.com/office/drawing/2014/chart" uri="{C3380CC4-5D6E-409C-BE32-E72D297353CC}">
                  <c16:uniqueId val="{00000008-4F58-415E-AF12-0F119216E07C}"/>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43679336344300079"/>
                      <c:h val="0.23501875975091738"/>
                    </c:manualLayout>
                  </c15:layout>
                </c:ext>
                <c:ext xmlns:c16="http://schemas.microsoft.com/office/drawing/2014/chart" uri="{C3380CC4-5D6E-409C-BE32-E72D297353CC}">
                  <c16:uniqueId val="{00000009-4F58-415E-AF12-0F119216E07C}"/>
                </c:ext>
              </c:extLst>
            </c:dLbl>
            <c:dLbl>
              <c:idx val="3"/>
              <c:tx>
                <c:rich>
                  <a:bodyPr/>
                  <a:lstStyle/>
                  <a:p>
                    <a:r>
                      <a:rPr lang="en-US" dirty="0"/>
                      <a:t>22%</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47322328818795545"/>
                      <c:h val="0.23501875975091738"/>
                    </c:manualLayout>
                  </c15:layout>
                  <c15:showDataLabelsRange val="0"/>
                </c:ext>
                <c:ext xmlns:c16="http://schemas.microsoft.com/office/drawing/2014/chart" uri="{C3380CC4-5D6E-409C-BE32-E72D297353CC}">
                  <c16:uniqueId val="{0000000B-D189-4EC3-A255-3F0DC17EC8B1}"/>
                </c:ext>
              </c:extLst>
            </c:dLbl>
            <c:dLbl>
              <c:idx val="7"/>
              <c:tx>
                <c:rich>
                  <a:bodyPr/>
                  <a:lstStyle/>
                  <a:p>
                    <a:pPr>
                      <a:defRPr sz="700" b="1">
                        <a:solidFill>
                          <a:schemeClr val="tx1"/>
                        </a:solidFill>
                      </a:defRPr>
                    </a:pPr>
                    <a:r>
                      <a:rPr lang="en-US" sz="700" dirty="0">
                        <a:latin typeface="Calibri" panose="020F0502020204030204" pitchFamily="34" charset="0"/>
                      </a:rPr>
                      <a:t>1%</a:t>
                    </a: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D189-4EC3-A255-3F0DC17EC8B1}"/>
                </c:ext>
              </c:extLst>
            </c:dLbl>
            <c:numFmt formatCode="General\%" sourceLinked="0"/>
            <c:spPr>
              <a:noFill/>
              <a:ln>
                <a:noFill/>
              </a:ln>
              <a:effectLst/>
            </c:spPr>
            <c:txPr>
              <a:bodyPr/>
              <a:lstStyle/>
              <a:p>
                <a:pPr>
                  <a:defRPr sz="700" b="1">
                    <a:solidFill>
                      <a:schemeClr val="bg2">
                        <a:lumMod val="50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 Facebook</c:v>
                </c:pt>
                <c:pt idx="1">
                  <c:v> YouTube</c:v>
                </c:pt>
                <c:pt idx="2">
                  <c:v> Instagram</c:v>
                </c:pt>
                <c:pt idx="3">
                  <c:v> Twitter</c:v>
                </c:pt>
              </c:strCache>
            </c:strRef>
          </c:cat>
          <c:val>
            <c:numRef>
              <c:f>Hoja1!$C$2:$C$5</c:f>
              <c:numCache>
                <c:formatCode>General</c:formatCode>
                <c:ptCount val="4"/>
                <c:pt idx="0">
                  <c:v>68</c:v>
                </c:pt>
                <c:pt idx="1">
                  <c:v>35</c:v>
                </c:pt>
                <c:pt idx="2">
                  <c:v>26</c:v>
                </c:pt>
                <c:pt idx="3">
                  <c:v>19</c:v>
                </c:pt>
              </c:numCache>
            </c:numRef>
          </c:val>
          <c:extLst>
            <c:ext xmlns:c16="http://schemas.microsoft.com/office/drawing/2014/chart" uri="{C3380CC4-5D6E-409C-BE32-E72D297353CC}">
              <c16:uniqueId val="{0000000C-D189-4EC3-A255-3F0DC17EC8B1}"/>
            </c:ext>
          </c:extLst>
        </c:ser>
        <c:dLbls>
          <c:showLegendKey val="0"/>
          <c:showVal val="0"/>
          <c:showCatName val="0"/>
          <c:showSerName val="0"/>
          <c:showPercent val="0"/>
          <c:showBubbleSize val="0"/>
        </c:dLbls>
        <c:gapWidth val="70"/>
        <c:overlap val="100"/>
        <c:axId val="147880448"/>
        <c:axId val="147948096"/>
      </c:barChart>
      <c:catAx>
        <c:axId val="147880448"/>
        <c:scaling>
          <c:orientation val="maxMin"/>
        </c:scaling>
        <c:delete val="1"/>
        <c:axPos val="l"/>
        <c:numFmt formatCode="General" sourceLinked="0"/>
        <c:majorTickMark val="out"/>
        <c:minorTickMark val="none"/>
        <c:tickLblPos val="nextTo"/>
        <c:crossAx val="147948096"/>
        <c:crosses val="autoZero"/>
        <c:auto val="1"/>
        <c:lblAlgn val="ctr"/>
        <c:lblOffset val="100"/>
        <c:noMultiLvlLbl val="0"/>
      </c:catAx>
      <c:valAx>
        <c:axId val="147948096"/>
        <c:scaling>
          <c:orientation val="minMax"/>
          <c:max val="102"/>
          <c:min val="0"/>
        </c:scaling>
        <c:delete val="1"/>
        <c:axPos val="t"/>
        <c:numFmt formatCode="General" sourceLinked="1"/>
        <c:majorTickMark val="out"/>
        <c:minorTickMark val="none"/>
        <c:tickLblPos val="nextTo"/>
        <c:crossAx val="147880448"/>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711191335740074E-2"/>
          <c:y val="6.8709761507778411E-2"/>
          <c:w val="0.68231046931407946"/>
          <c:h val="0.86258047698444318"/>
        </c:manualLayout>
      </c:layout>
      <c:barChart>
        <c:barDir val="col"/>
        <c:grouping val="stacked"/>
        <c:varyColors val="0"/>
        <c:ser>
          <c:idx val="0"/>
          <c:order val="0"/>
          <c:tx>
            <c:strRef>
              <c:f>Hoja1!$B$1</c:f>
              <c:strCache>
                <c:ptCount val="1"/>
                <c:pt idx="0">
                  <c:v>T3B</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Pt>
            <c:idx val="0"/>
            <c:invertIfNegative val="0"/>
            <c:bubble3D val="0"/>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extLst>
              <c:ext xmlns:c16="http://schemas.microsoft.com/office/drawing/2014/chart" uri="{C3380CC4-5D6E-409C-BE32-E72D297353CC}">
                <c16:uniqueId val="{00000001-1034-490E-909D-83E50CEAFF5C}"/>
              </c:ext>
            </c:extLst>
          </c:dPt>
          <c:dLbls>
            <c:numFmt formatCode="General\%" sourceLinked="0"/>
            <c:spPr>
              <a:noFill/>
              <a:ln>
                <a:noFill/>
              </a:ln>
              <a:effectLst/>
            </c:spPr>
            <c:txPr>
              <a:bodyPr/>
              <a:lstStyle/>
              <a:p>
                <a:pPr>
                  <a:defRPr sz="1600" b="1">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1"/>
                <c:pt idx="0">
                  <c:v>Categoría 1</c:v>
                </c:pt>
              </c:strCache>
            </c:strRef>
          </c:cat>
          <c:val>
            <c:numRef>
              <c:f>Hoja1!$B$2:$B$3</c:f>
              <c:numCache>
                <c:formatCode>General</c:formatCode>
                <c:ptCount val="2"/>
                <c:pt idx="1">
                  <c:v>52</c:v>
                </c:pt>
              </c:numCache>
            </c:numRef>
          </c:val>
          <c:extLst>
            <c:ext xmlns:c16="http://schemas.microsoft.com/office/drawing/2014/chart" uri="{C3380CC4-5D6E-409C-BE32-E72D297353CC}">
              <c16:uniqueId val="{00000002-1034-490E-909D-83E50CEAFF5C}"/>
            </c:ext>
          </c:extLst>
        </c:ser>
        <c:ser>
          <c:idx val="1"/>
          <c:order val="1"/>
          <c:tx>
            <c:strRef>
              <c:f>Hoja1!$C$1</c:f>
              <c:strCache>
                <c:ptCount val="1"/>
                <c:pt idx="0">
                  <c:v>T2B</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dPt>
            <c:idx val="0"/>
            <c:invertIfNegative val="0"/>
            <c:bubble3D val="0"/>
            <c:extLst>
              <c:ext xmlns:c16="http://schemas.microsoft.com/office/drawing/2014/chart" uri="{C3380CC4-5D6E-409C-BE32-E72D297353CC}">
                <c16:uniqueId val="{00000003-1034-490E-909D-83E50CEAFF5C}"/>
              </c:ext>
            </c:extLst>
          </c:dPt>
          <c:dPt>
            <c:idx val="1"/>
            <c:invertIfNegative val="0"/>
            <c:bubble3D val="0"/>
            <c:extLst>
              <c:ext xmlns:c16="http://schemas.microsoft.com/office/drawing/2014/chart" uri="{C3380CC4-5D6E-409C-BE32-E72D297353CC}">
                <c16:uniqueId val="{00000004-1034-490E-909D-83E50CEAFF5C}"/>
              </c:ext>
            </c:extLst>
          </c:dPt>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034-490E-909D-83E50CEAFF5C}"/>
                </c:ext>
              </c:extLst>
            </c:dLbl>
            <c:numFmt formatCode="General\%" sourceLinked="0"/>
            <c:spPr>
              <a:noFill/>
              <a:ln>
                <a:noFill/>
              </a:ln>
              <a:effectLst/>
            </c:spPr>
            <c:txPr>
              <a:bodyPr/>
              <a:lstStyle/>
              <a:p>
                <a:pPr>
                  <a:defRPr sz="1600" b="1">
                    <a:latin typeface="Calibri" panose="020F0502020204030204" pitchFamily="34" charset="0"/>
                    <a:cs typeface="Calibri" panose="020F0502020204030204" pitchFamily="34" charset="0"/>
                  </a:defRPr>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Hoja1!$A$2:$A$3</c:f>
              <c:strCache>
                <c:ptCount val="1"/>
                <c:pt idx="0">
                  <c:v>Categoría 1</c:v>
                </c:pt>
              </c:strCache>
            </c:strRef>
          </c:cat>
          <c:val>
            <c:numRef>
              <c:f>Hoja1!$C$2:$C$3</c:f>
              <c:numCache>
                <c:formatCode>General</c:formatCode>
                <c:ptCount val="2"/>
                <c:pt idx="1">
                  <c:v>37</c:v>
                </c:pt>
              </c:numCache>
            </c:numRef>
          </c:val>
          <c:extLst>
            <c:ext xmlns:c16="http://schemas.microsoft.com/office/drawing/2014/chart" uri="{C3380CC4-5D6E-409C-BE32-E72D297353CC}">
              <c16:uniqueId val="{00000005-1034-490E-909D-83E50CEAFF5C}"/>
            </c:ext>
          </c:extLst>
        </c:ser>
        <c:ser>
          <c:idx val="2"/>
          <c:order val="2"/>
          <c:tx>
            <c:strRef>
              <c:f>Hoja1!$D$1</c:f>
              <c:strCache>
                <c:ptCount val="1"/>
                <c:pt idx="0">
                  <c:v>Columna1</c:v>
                </c:pt>
              </c:strCache>
            </c:strRef>
          </c:tx>
          <c: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c:spPr>
          <c:invertIfNegative val="0"/>
          <c:cat>
            <c:strRef>
              <c:f>Hoja1!$A$2:$A$3</c:f>
              <c:strCache>
                <c:ptCount val="1"/>
                <c:pt idx="0">
                  <c:v>Categoría 1</c:v>
                </c:pt>
              </c:strCache>
            </c:strRef>
          </c:cat>
          <c:val>
            <c:numRef>
              <c:f>Hoja1!$D$2:$D$3</c:f>
              <c:numCache>
                <c:formatCode>General</c:formatCode>
                <c:ptCount val="2"/>
                <c:pt idx="1">
                  <c:v>11</c:v>
                </c:pt>
              </c:numCache>
            </c:numRef>
          </c:val>
          <c:extLst>
            <c:ext xmlns:c16="http://schemas.microsoft.com/office/drawing/2014/chart" uri="{C3380CC4-5D6E-409C-BE32-E72D297353CC}">
              <c16:uniqueId val="{00000006-1034-490E-909D-83E50CEAFF5C}"/>
            </c:ext>
          </c:extLst>
        </c:ser>
        <c:dLbls>
          <c:showLegendKey val="0"/>
          <c:showVal val="0"/>
          <c:showCatName val="0"/>
          <c:showSerName val="0"/>
          <c:showPercent val="0"/>
          <c:showBubbleSize val="0"/>
        </c:dLbls>
        <c:gapWidth val="128"/>
        <c:overlap val="100"/>
        <c:axId val="801018368"/>
        <c:axId val="802568384"/>
      </c:barChart>
      <c:catAx>
        <c:axId val="801018368"/>
        <c:scaling>
          <c:orientation val="minMax"/>
        </c:scaling>
        <c:delete val="1"/>
        <c:axPos val="b"/>
        <c:numFmt formatCode="General" sourceLinked="0"/>
        <c:majorTickMark val="out"/>
        <c:minorTickMark val="none"/>
        <c:tickLblPos val="nextTo"/>
        <c:crossAx val="802568384"/>
        <c:crosses val="autoZero"/>
        <c:auto val="1"/>
        <c:lblAlgn val="ctr"/>
        <c:lblOffset val="100"/>
        <c:noMultiLvlLbl val="0"/>
      </c:catAx>
      <c:valAx>
        <c:axId val="802568384"/>
        <c:scaling>
          <c:orientation val="minMax"/>
          <c:max val="103"/>
          <c:min val="0"/>
        </c:scaling>
        <c:delete val="1"/>
        <c:axPos val="l"/>
        <c:numFmt formatCode="General" sourceLinked="1"/>
        <c:majorTickMark val="out"/>
        <c:minorTickMark val="none"/>
        <c:tickLblPos val="nextTo"/>
        <c:crossAx val="801018368"/>
        <c:crosses val="autoZero"/>
        <c:crossBetween val="between"/>
      </c:valAx>
    </c:plotArea>
    <c:plotVisOnly val="1"/>
    <c:dispBlanksAs val="gap"/>
    <c:showDLblsOverMax val="0"/>
  </c:chart>
  <c:txPr>
    <a:bodyPr/>
    <a:lstStyle/>
    <a:p>
      <a:pPr>
        <a:defRPr sz="1800"/>
      </a:pPr>
      <a:endParaRPr lang="es-CO"/>
    </a:p>
  </c:txPr>
  <c:externalData r:id="rId5">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51445935525950925"/>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Hoja1!$A$2:$A$8</c:f>
              <c:strCache>
                <c:ptCount val="4"/>
                <c:pt idx="0">
                  <c:v> Facebook</c:v>
                </c:pt>
                <c:pt idx="1">
                  <c:v> YouTube</c:v>
                </c:pt>
                <c:pt idx="2">
                  <c:v> Instagram</c:v>
                </c:pt>
                <c:pt idx="3">
                  <c:v> Twitter</c:v>
                </c:pt>
              </c:strCache>
            </c:strRef>
          </c:cat>
          <c:val>
            <c:numRef>
              <c:f>Hoja1!$B$2:$B$8</c:f>
              <c:numCache>
                <c:formatCode>General</c:formatCode>
                <c:ptCount val="7"/>
                <c:pt idx="0">
                  <c:v>100</c:v>
                </c:pt>
                <c:pt idx="1">
                  <c:v>100</c:v>
                </c:pt>
                <c:pt idx="2">
                  <c:v>100</c:v>
                </c:pt>
                <c:pt idx="3">
                  <c:v>100</c:v>
                </c:pt>
              </c:numCache>
            </c:numRef>
          </c:val>
          <c:extLst>
            <c:ext xmlns:c16="http://schemas.microsoft.com/office/drawing/2014/chart" uri="{C3380CC4-5D6E-409C-BE32-E72D297353CC}">
              <c16:uniqueId val="{00000000-4DAC-418C-B9BD-44F5553FF70D}"/>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dPt>
            <c:idx val="5"/>
            <c:invertIfNegative val="0"/>
            <c:bubble3D val="0"/>
            <c:extLst>
              <c:ext xmlns:c16="http://schemas.microsoft.com/office/drawing/2014/chart" uri="{C3380CC4-5D6E-409C-BE32-E72D297353CC}">
                <c16:uniqueId val="{00000001-4DAC-418C-B9BD-44F5553FF70D}"/>
              </c:ext>
            </c:extLst>
          </c:dPt>
          <c:dPt>
            <c:idx val="6"/>
            <c:invertIfNegative val="0"/>
            <c:bubble3D val="0"/>
            <c:extLst>
              <c:ext xmlns:c16="http://schemas.microsoft.com/office/drawing/2014/chart" uri="{C3380CC4-5D6E-409C-BE32-E72D297353CC}">
                <c16:uniqueId val="{00000002-4DAC-418C-B9BD-44F5553FF70D}"/>
              </c:ext>
            </c:extLst>
          </c:dPt>
          <c:dPt>
            <c:idx val="7"/>
            <c:invertIfNegative val="0"/>
            <c:bubble3D val="0"/>
            <c:extLst>
              <c:ext xmlns:c16="http://schemas.microsoft.com/office/drawing/2014/chart" uri="{C3380CC4-5D6E-409C-BE32-E72D297353CC}">
                <c16:uniqueId val="{00000003-4DAC-418C-B9BD-44F5553FF70D}"/>
              </c:ext>
            </c:extLst>
          </c:dPt>
          <c:dLbls>
            <c:dLbl>
              <c:idx val="7"/>
              <c:tx>
                <c:rich>
                  <a:bodyPr/>
                  <a:lstStyle/>
                  <a:p>
                    <a:pPr>
                      <a:defRPr sz="700" b="1">
                        <a:solidFill>
                          <a:schemeClr val="bg2">
                            <a:lumMod val="50000"/>
                          </a:schemeClr>
                        </a:solidFill>
                        <a:latin typeface="+mj-lt"/>
                      </a:defRPr>
                    </a:pPr>
                    <a:r>
                      <a:rPr lang="en-US" sz="700" b="1" dirty="0">
                        <a:solidFill>
                          <a:schemeClr val="bg2">
                            <a:lumMod val="50000"/>
                          </a:schemeClr>
                        </a:solidFill>
                        <a:latin typeface="+mj-lt"/>
                      </a:rPr>
                      <a:t>1%</a:t>
                    </a: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DAC-418C-B9BD-44F5553FF70D}"/>
                </c:ext>
              </c:extLst>
            </c:dLbl>
            <c:numFmt formatCode="General\%" sourceLinked="0"/>
            <c:spPr>
              <a:noFill/>
              <a:ln>
                <a:noFill/>
              </a:ln>
              <a:effectLst/>
            </c:spPr>
            <c:txPr>
              <a:bodyPr/>
              <a:lstStyle/>
              <a:p>
                <a:pPr>
                  <a:defRPr sz="700" b="1">
                    <a:solidFill>
                      <a:schemeClr val="bg2">
                        <a:lumMod val="50000"/>
                      </a:schemeClr>
                    </a:solidFill>
                    <a:latin typeface="+mj-lt"/>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4"/>
                <c:pt idx="0">
                  <c:v> Facebook</c:v>
                </c:pt>
                <c:pt idx="1">
                  <c:v> YouTube</c:v>
                </c:pt>
                <c:pt idx="2">
                  <c:v> Instagram</c:v>
                </c:pt>
                <c:pt idx="3">
                  <c:v> Twitter</c:v>
                </c:pt>
              </c:strCache>
            </c:strRef>
          </c:cat>
          <c:val>
            <c:numRef>
              <c:f>Hoja1!$C$2:$C$8</c:f>
              <c:numCache>
                <c:formatCode>General</c:formatCode>
                <c:ptCount val="7"/>
              </c:numCache>
            </c:numRef>
          </c:val>
          <c:extLst>
            <c:ext xmlns:c16="http://schemas.microsoft.com/office/drawing/2014/chart" uri="{C3380CC4-5D6E-409C-BE32-E72D297353CC}">
              <c16:uniqueId val="{00000009-4DAC-418C-B9BD-44F5553FF70D}"/>
            </c:ext>
          </c:extLst>
        </c:ser>
        <c:dLbls>
          <c:showLegendKey val="0"/>
          <c:showVal val="0"/>
          <c:showCatName val="0"/>
          <c:showSerName val="0"/>
          <c:showPercent val="0"/>
          <c:showBubbleSize val="0"/>
        </c:dLbls>
        <c:gapWidth val="70"/>
        <c:overlap val="100"/>
        <c:axId val="148152320"/>
        <c:axId val="53522368"/>
      </c:barChart>
      <c:catAx>
        <c:axId val="148152320"/>
        <c:scaling>
          <c:orientation val="maxMin"/>
        </c:scaling>
        <c:delete val="1"/>
        <c:axPos val="l"/>
        <c:numFmt formatCode="General" sourceLinked="0"/>
        <c:majorTickMark val="out"/>
        <c:minorTickMark val="none"/>
        <c:tickLblPos val="nextTo"/>
        <c:crossAx val="53522368"/>
        <c:crosses val="autoZero"/>
        <c:auto val="1"/>
        <c:lblAlgn val="ctr"/>
        <c:lblOffset val="100"/>
        <c:noMultiLvlLbl val="0"/>
      </c:catAx>
      <c:valAx>
        <c:axId val="53522368"/>
        <c:scaling>
          <c:orientation val="minMax"/>
          <c:max val="102"/>
          <c:min val="0"/>
        </c:scaling>
        <c:delete val="1"/>
        <c:axPos val="t"/>
        <c:numFmt formatCode="General" sourceLinked="1"/>
        <c:majorTickMark val="out"/>
        <c:minorTickMark val="none"/>
        <c:tickLblPos val="nextTo"/>
        <c:crossAx val="148152320"/>
        <c:crosses val="autoZero"/>
        <c:crossBetween val="between"/>
      </c:valAx>
    </c:plotArea>
    <c:plotVisOnly val="1"/>
    <c:dispBlanksAs val="gap"/>
    <c:showDLblsOverMax val="0"/>
  </c:chart>
  <c:txPr>
    <a:bodyPr/>
    <a:lstStyle/>
    <a:p>
      <a:pPr>
        <a:defRPr lang="en-US" sz="1100" b="0" i="0" u="none" strike="noStrike" kern="1200">
          <a:solidFill>
            <a:srgbClr val="000000"/>
          </a:solidFill>
          <a:effectLst/>
          <a:latin typeface="Calibri" panose="020F0502020204030204" pitchFamily="34" charset="0"/>
          <a:ea typeface="+mn-ea"/>
          <a:cs typeface="+mn-cs"/>
        </a:defRPr>
      </a:pPr>
      <a:endParaRPr lang="es-CO"/>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51445935525950925"/>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Hoja1!$A$2:$A$5</c:f>
              <c:strCache>
                <c:ptCount val="4"/>
                <c:pt idx="0">
                  <c:v> Facebook</c:v>
                </c:pt>
                <c:pt idx="1">
                  <c:v> YouTube</c:v>
                </c:pt>
                <c:pt idx="2">
                  <c:v> Instagram</c:v>
                </c:pt>
                <c:pt idx="3">
                  <c:v> Twitter</c:v>
                </c:pt>
              </c:strCache>
            </c:strRef>
          </c:cat>
          <c:val>
            <c:numRef>
              <c:f>Hoja1!$B$2:$B$5</c:f>
              <c:numCache>
                <c:formatCode>General</c:formatCode>
                <c:ptCount val="4"/>
                <c:pt idx="0">
                  <c:v>100</c:v>
                </c:pt>
                <c:pt idx="1">
                  <c:v>100</c:v>
                </c:pt>
                <c:pt idx="2">
                  <c:v>100</c:v>
                </c:pt>
                <c:pt idx="3">
                  <c:v>100</c:v>
                </c:pt>
              </c:numCache>
            </c:numRef>
          </c:val>
          <c:extLst>
            <c:ext xmlns:c16="http://schemas.microsoft.com/office/drawing/2014/chart" uri="{C3380CC4-5D6E-409C-BE32-E72D297353CC}">
              <c16:uniqueId val="{00000000-6DC7-482B-8679-8A172A8119AA}"/>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dPt>
            <c:idx val="4"/>
            <c:invertIfNegative val="0"/>
            <c:bubble3D val="0"/>
            <c:spPr>
              <a:solidFill>
                <a:srgbClr val="1D7BBB"/>
              </a:solidFill>
            </c:spPr>
            <c:extLst>
              <c:ext xmlns:c16="http://schemas.microsoft.com/office/drawing/2014/chart" uri="{C3380CC4-5D6E-409C-BE32-E72D297353CC}">
                <c16:uniqueId val="{00000002-6DC7-482B-8679-8A172A8119AA}"/>
              </c:ext>
            </c:extLst>
          </c:dPt>
          <c:dPt>
            <c:idx val="5"/>
            <c:invertIfNegative val="0"/>
            <c:bubble3D val="0"/>
            <c:spPr>
              <a:solidFill>
                <a:srgbClr val="1D7BBB"/>
              </a:solidFill>
            </c:spPr>
            <c:extLst>
              <c:ext xmlns:c16="http://schemas.microsoft.com/office/drawing/2014/chart" uri="{C3380CC4-5D6E-409C-BE32-E72D297353CC}">
                <c16:uniqueId val="{00000004-6DC7-482B-8679-8A172A8119AA}"/>
              </c:ext>
            </c:extLst>
          </c:dPt>
          <c:dPt>
            <c:idx val="6"/>
            <c:invertIfNegative val="0"/>
            <c:bubble3D val="0"/>
            <c:spPr>
              <a:solidFill>
                <a:srgbClr val="1D7BBB"/>
              </a:solidFill>
            </c:spPr>
            <c:extLst>
              <c:ext xmlns:c16="http://schemas.microsoft.com/office/drawing/2014/chart" uri="{C3380CC4-5D6E-409C-BE32-E72D297353CC}">
                <c16:uniqueId val="{00000006-6DC7-482B-8679-8A172A8119AA}"/>
              </c:ext>
            </c:extLst>
          </c:dPt>
          <c:dPt>
            <c:idx val="7"/>
            <c:invertIfNegative val="0"/>
            <c:bubble3D val="0"/>
            <c:extLst>
              <c:ext xmlns:c16="http://schemas.microsoft.com/office/drawing/2014/chart" uri="{C3380CC4-5D6E-409C-BE32-E72D297353CC}">
                <c16:uniqueId val="{00000007-6DC7-482B-8679-8A172A8119AA}"/>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47322328818795545"/>
                      <c:h val="0.23501875975091738"/>
                    </c:manualLayout>
                  </c15:layout>
                </c:ext>
                <c:ext xmlns:c16="http://schemas.microsoft.com/office/drawing/2014/chart" uri="{C3380CC4-5D6E-409C-BE32-E72D297353CC}">
                  <c16:uniqueId val="{00000007-F6B4-4414-82C2-4602F07794D3}"/>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0.49143825056043278"/>
                      <c:h val="0.23501875975091738"/>
                    </c:manualLayout>
                  </c15:layout>
                </c:ext>
                <c:ext xmlns:c16="http://schemas.microsoft.com/office/drawing/2014/chart" uri="{C3380CC4-5D6E-409C-BE32-E72D297353CC}">
                  <c16:uniqueId val="{00000008-F6B4-4414-82C2-4602F07794D3}"/>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36393351395309143"/>
                      <c:h val="0.16485658304030951"/>
                    </c:manualLayout>
                  </c15:layout>
                </c:ext>
                <c:ext xmlns:c16="http://schemas.microsoft.com/office/drawing/2014/chart" uri="{C3380CC4-5D6E-409C-BE32-E72D297353CC}">
                  <c16:uniqueId val="{00000009-F6B4-4414-82C2-4602F07794D3}"/>
                </c:ext>
              </c:extLst>
            </c:dLbl>
            <c:dLbl>
              <c:idx val="3"/>
              <c:dLblPos val="outEnd"/>
              <c:showLegendKey val="0"/>
              <c:showVal val="1"/>
              <c:showCatName val="0"/>
              <c:showSerName val="0"/>
              <c:showPercent val="0"/>
              <c:showBubbleSize val="0"/>
              <c:extLst>
                <c:ext xmlns:c15="http://schemas.microsoft.com/office/drawing/2012/chart" uri="{CE6537A1-D6FC-4f65-9D91-7224C49458BB}">
                  <c15:layout>
                    <c:manualLayout>
                      <c:w val="0.38214847632556881"/>
                      <c:h val="0.16485658304030951"/>
                    </c:manualLayout>
                  </c15:layout>
                </c:ext>
                <c:ext xmlns:c16="http://schemas.microsoft.com/office/drawing/2014/chart" uri="{C3380CC4-5D6E-409C-BE32-E72D297353CC}">
                  <c16:uniqueId val="{0000000A-F6B4-4414-82C2-4602F07794D3}"/>
                </c:ext>
              </c:extLst>
            </c:dLbl>
            <c:dLbl>
              <c:idx val="7"/>
              <c:tx>
                <c:rich>
                  <a:bodyPr/>
                  <a:lstStyle/>
                  <a:p>
                    <a:pPr>
                      <a:defRPr sz="700" b="1">
                        <a:solidFill>
                          <a:schemeClr val="tx1"/>
                        </a:solidFill>
                      </a:defRPr>
                    </a:pPr>
                    <a:r>
                      <a:rPr lang="en-US" sz="700" dirty="0">
                        <a:latin typeface="Calibri" panose="020F0502020204030204" pitchFamily="34" charset="0"/>
                      </a:rPr>
                      <a:t>1%</a:t>
                    </a: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6DC7-482B-8679-8A172A8119AA}"/>
                </c:ext>
              </c:extLst>
            </c:dLbl>
            <c:numFmt formatCode="General\%" sourceLinked="0"/>
            <c:spPr>
              <a:noFill/>
              <a:ln>
                <a:noFill/>
              </a:ln>
              <a:effectLst/>
            </c:spPr>
            <c:txPr>
              <a:bodyPr/>
              <a:lstStyle/>
              <a:p>
                <a:pPr>
                  <a:defRPr sz="700" b="1">
                    <a:solidFill>
                      <a:schemeClr val="bg2">
                        <a:lumMod val="50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 Facebook</c:v>
                </c:pt>
                <c:pt idx="1">
                  <c:v> YouTube</c:v>
                </c:pt>
                <c:pt idx="2">
                  <c:v> Instagram</c:v>
                </c:pt>
                <c:pt idx="3">
                  <c:v> Twitter</c:v>
                </c:pt>
              </c:strCache>
            </c:strRef>
          </c:cat>
          <c:val>
            <c:numRef>
              <c:f>Hoja1!$C$2:$C$5</c:f>
              <c:numCache>
                <c:formatCode>General</c:formatCode>
                <c:ptCount val="4"/>
                <c:pt idx="0">
                  <c:v>72</c:v>
                </c:pt>
                <c:pt idx="1">
                  <c:v>56</c:v>
                </c:pt>
                <c:pt idx="2">
                  <c:v>9</c:v>
                </c:pt>
                <c:pt idx="3">
                  <c:v>6</c:v>
                </c:pt>
              </c:numCache>
            </c:numRef>
          </c:val>
          <c:extLst>
            <c:ext xmlns:c16="http://schemas.microsoft.com/office/drawing/2014/chart" uri="{C3380CC4-5D6E-409C-BE32-E72D297353CC}">
              <c16:uniqueId val="{0000000C-6DC7-482B-8679-8A172A8119AA}"/>
            </c:ext>
          </c:extLst>
        </c:ser>
        <c:dLbls>
          <c:showLegendKey val="0"/>
          <c:showVal val="0"/>
          <c:showCatName val="0"/>
          <c:showSerName val="0"/>
          <c:showPercent val="0"/>
          <c:showBubbleSize val="0"/>
        </c:dLbls>
        <c:gapWidth val="70"/>
        <c:overlap val="100"/>
        <c:axId val="147880448"/>
        <c:axId val="147948096"/>
      </c:barChart>
      <c:catAx>
        <c:axId val="147880448"/>
        <c:scaling>
          <c:orientation val="maxMin"/>
        </c:scaling>
        <c:delete val="1"/>
        <c:axPos val="l"/>
        <c:numFmt formatCode="General" sourceLinked="0"/>
        <c:majorTickMark val="out"/>
        <c:minorTickMark val="none"/>
        <c:tickLblPos val="nextTo"/>
        <c:crossAx val="147948096"/>
        <c:crosses val="autoZero"/>
        <c:auto val="1"/>
        <c:lblAlgn val="ctr"/>
        <c:lblOffset val="100"/>
        <c:noMultiLvlLbl val="0"/>
      </c:catAx>
      <c:valAx>
        <c:axId val="147948096"/>
        <c:scaling>
          <c:orientation val="minMax"/>
          <c:max val="102"/>
          <c:min val="0"/>
        </c:scaling>
        <c:delete val="1"/>
        <c:axPos val="t"/>
        <c:numFmt formatCode="General" sourceLinked="1"/>
        <c:majorTickMark val="out"/>
        <c:minorTickMark val="none"/>
        <c:tickLblPos val="nextTo"/>
        <c:crossAx val="147880448"/>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51445935525950925"/>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Hoja1!$A$2:$A$8</c:f>
              <c:strCache>
                <c:ptCount val="4"/>
                <c:pt idx="0">
                  <c:v> Facebook</c:v>
                </c:pt>
                <c:pt idx="1">
                  <c:v> YouTube</c:v>
                </c:pt>
                <c:pt idx="2">
                  <c:v> Instagram</c:v>
                </c:pt>
                <c:pt idx="3">
                  <c:v> Twitter</c:v>
                </c:pt>
              </c:strCache>
            </c:strRef>
          </c:cat>
          <c:val>
            <c:numRef>
              <c:f>Hoja1!$B$2:$B$8</c:f>
              <c:numCache>
                <c:formatCode>General</c:formatCode>
                <c:ptCount val="7"/>
                <c:pt idx="0">
                  <c:v>100</c:v>
                </c:pt>
                <c:pt idx="1">
                  <c:v>100</c:v>
                </c:pt>
                <c:pt idx="2">
                  <c:v>100</c:v>
                </c:pt>
                <c:pt idx="3">
                  <c:v>100</c:v>
                </c:pt>
              </c:numCache>
            </c:numRef>
          </c:val>
          <c:extLst>
            <c:ext xmlns:c16="http://schemas.microsoft.com/office/drawing/2014/chart" uri="{C3380CC4-5D6E-409C-BE32-E72D297353CC}">
              <c16:uniqueId val="{00000000-EA9D-4260-A7CF-2D3A159E2C3F}"/>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dPt>
            <c:idx val="5"/>
            <c:invertIfNegative val="0"/>
            <c:bubble3D val="0"/>
            <c:extLst>
              <c:ext xmlns:c16="http://schemas.microsoft.com/office/drawing/2014/chart" uri="{C3380CC4-5D6E-409C-BE32-E72D297353CC}">
                <c16:uniqueId val="{00000001-EA9D-4260-A7CF-2D3A159E2C3F}"/>
              </c:ext>
            </c:extLst>
          </c:dPt>
          <c:dPt>
            <c:idx val="6"/>
            <c:invertIfNegative val="0"/>
            <c:bubble3D val="0"/>
            <c:extLst>
              <c:ext xmlns:c16="http://schemas.microsoft.com/office/drawing/2014/chart" uri="{C3380CC4-5D6E-409C-BE32-E72D297353CC}">
                <c16:uniqueId val="{00000002-EA9D-4260-A7CF-2D3A159E2C3F}"/>
              </c:ext>
            </c:extLst>
          </c:dPt>
          <c:dPt>
            <c:idx val="7"/>
            <c:invertIfNegative val="0"/>
            <c:bubble3D val="0"/>
            <c:extLst>
              <c:ext xmlns:c16="http://schemas.microsoft.com/office/drawing/2014/chart" uri="{C3380CC4-5D6E-409C-BE32-E72D297353CC}">
                <c16:uniqueId val="{00000003-EA9D-4260-A7CF-2D3A159E2C3F}"/>
              </c:ext>
            </c:extLst>
          </c:dPt>
          <c:dLbls>
            <c:dLbl>
              <c:idx val="7"/>
              <c:tx>
                <c:rich>
                  <a:bodyPr/>
                  <a:lstStyle/>
                  <a:p>
                    <a:pPr>
                      <a:defRPr sz="700" b="1">
                        <a:solidFill>
                          <a:schemeClr val="bg2">
                            <a:lumMod val="50000"/>
                          </a:schemeClr>
                        </a:solidFill>
                        <a:latin typeface="+mj-lt"/>
                      </a:defRPr>
                    </a:pPr>
                    <a:r>
                      <a:rPr lang="en-US" sz="700" b="1" dirty="0">
                        <a:solidFill>
                          <a:schemeClr val="bg2">
                            <a:lumMod val="50000"/>
                          </a:schemeClr>
                        </a:solidFill>
                        <a:latin typeface="+mj-lt"/>
                      </a:rPr>
                      <a:t>1%</a:t>
                    </a: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A9D-4260-A7CF-2D3A159E2C3F}"/>
                </c:ext>
              </c:extLst>
            </c:dLbl>
            <c:numFmt formatCode="General\%" sourceLinked="0"/>
            <c:spPr>
              <a:noFill/>
              <a:ln>
                <a:noFill/>
              </a:ln>
              <a:effectLst/>
            </c:spPr>
            <c:txPr>
              <a:bodyPr/>
              <a:lstStyle/>
              <a:p>
                <a:pPr>
                  <a:defRPr sz="700" b="1">
                    <a:solidFill>
                      <a:schemeClr val="bg2">
                        <a:lumMod val="50000"/>
                      </a:schemeClr>
                    </a:solidFill>
                    <a:latin typeface="+mj-lt"/>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4"/>
                <c:pt idx="0">
                  <c:v> Facebook</c:v>
                </c:pt>
                <c:pt idx="1">
                  <c:v> YouTube</c:v>
                </c:pt>
                <c:pt idx="2">
                  <c:v> Instagram</c:v>
                </c:pt>
                <c:pt idx="3">
                  <c:v> Twitter</c:v>
                </c:pt>
              </c:strCache>
            </c:strRef>
          </c:cat>
          <c:val>
            <c:numRef>
              <c:f>Hoja1!$C$2:$C$8</c:f>
              <c:numCache>
                <c:formatCode>General</c:formatCode>
                <c:ptCount val="7"/>
              </c:numCache>
            </c:numRef>
          </c:val>
          <c:extLst>
            <c:ext xmlns:c16="http://schemas.microsoft.com/office/drawing/2014/chart" uri="{C3380CC4-5D6E-409C-BE32-E72D297353CC}">
              <c16:uniqueId val="{00000009-EA9D-4260-A7CF-2D3A159E2C3F}"/>
            </c:ext>
          </c:extLst>
        </c:ser>
        <c:dLbls>
          <c:showLegendKey val="0"/>
          <c:showVal val="0"/>
          <c:showCatName val="0"/>
          <c:showSerName val="0"/>
          <c:showPercent val="0"/>
          <c:showBubbleSize val="0"/>
        </c:dLbls>
        <c:gapWidth val="70"/>
        <c:overlap val="100"/>
        <c:axId val="148152320"/>
        <c:axId val="53522368"/>
      </c:barChart>
      <c:catAx>
        <c:axId val="148152320"/>
        <c:scaling>
          <c:orientation val="maxMin"/>
        </c:scaling>
        <c:delete val="1"/>
        <c:axPos val="l"/>
        <c:numFmt formatCode="General" sourceLinked="0"/>
        <c:majorTickMark val="out"/>
        <c:minorTickMark val="none"/>
        <c:tickLblPos val="nextTo"/>
        <c:crossAx val="53522368"/>
        <c:crosses val="autoZero"/>
        <c:auto val="1"/>
        <c:lblAlgn val="ctr"/>
        <c:lblOffset val="100"/>
        <c:noMultiLvlLbl val="0"/>
      </c:catAx>
      <c:valAx>
        <c:axId val="53522368"/>
        <c:scaling>
          <c:orientation val="minMax"/>
          <c:max val="102"/>
          <c:min val="0"/>
        </c:scaling>
        <c:delete val="1"/>
        <c:axPos val="t"/>
        <c:numFmt formatCode="General" sourceLinked="1"/>
        <c:majorTickMark val="out"/>
        <c:minorTickMark val="none"/>
        <c:tickLblPos val="nextTo"/>
        <c:crossAx val="148152320"/>
        <c:crosses val="autoZero"/>
        <c:crossBetween val="between"/>
      </c:valAx>
    </c:plotArea>
    <c:plotVisOnly val="1"/>
    <c:dispBlanksAs val="gap"/>
    <c:showDLblsOverMax val="0"/>
  </c:chart>
  <c:txPr>
    <a:bodyPr/>
    <a:lstStyle/>
    <a:p>
      <a:pPr>
        <a:defRPr lang="en-US" sz="1100" b="0" i="0" u="none" strike="noStrike" kern="1200">
          <a:solidFill>
            <a:srgbClr val="000000"/>
          </a:solidFill>
          <a:effectLst/>
          <a:latin typeface="Calibri" panose="020F0502020204030204" pitchFamily="34" charset="0"/>
          <a:ea typeface="+mn-ea"/>
          <a:cs typeface="+mn-cs"/>
        </a:defRPr>
      </a:pPr>
      <a:endParaRPr lang="es-CO"/>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51445935525950925"/>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Hoja1!$A$2:$A$5</c:f>
              <c:strCache>
                <c:ptCount val="4"/>
                <c:pt idx="0">
                  <c:v> Facebook</c:v>
                </c:pt>
                <c:pt idx="1">
                  <c:v> YouTube</c:v>
                </c:pt>
                <c:pt idx="2">
                  <c:v> Instagram</c:v>
                </c:pt>
                <c:pt idx="3">
                  <c:v> Twitter</c:v>
                </c:pt>
              </c:strCache>
            </c:strRef>
          </c:cat>
          <c:val>
            <c:numRef>
              <c:f>Hoja1!$B$2:$B$5</c:f>
              <c:numCache>
                <c:formatCode>General</c:formatCode>
                <c:ptCount val="4"/>
                <c:pt idx="0">
                  <c:v>100</c:v>
                </c:pt>
                <c:pt idx="1">
                  <c:v>100</c:v>
                </c:pt>
                <c:pt idx="2">
                  <c:v>100</c:v>
                </c:pt>
                <c:pt idx="3">
                  <c:v>100</c:v>
                </c:pt>
              </c:numCache>
            </c:numRef>
          </c:val>
          <c:extLst>
            <c:ext xmlns:c16="http://schemas.microsoft.com/office/drawing/2014/chart" uri="{C3380CC4-5D6E-409C-BE32-E72D297353CC}">
              <c16:uniqueId val="{00000000-DA2E-412F-9BBA-3B05D05E0B7C}"/>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dPt>
            <c:idx val="4"/>
            <c:invertIfNegative val="0"/>
            <c:bubble3D val="0"/>
            <c:spPr>
              <a:solidFill>
                <a:srgbClr val="1D7BBB"/>
              </a:solidFill>
            </c:spPr>
            <c:extLst>
              <c:ext xmlns:c16="http://schemas.microsoft.com/office/drawing/2014/chart" uri="{C3380CC4-5D6E-409C-BE32-E72D297353CC}">
                <c16:uniqueId val="{00000002-DA2E-412F-9BBA-3B05D05E0B7C}"/>
              </c:ext>
            </c:extLst>
          </c:dPt>
          <c:dPt>
            <c:idx val="5"/>
            <c:invertIfNegative val="0"/>
            <c:bubble3D val="0"/>
            <c:spPr>
              <a:solidFill>
                <a:srgbClr val="1D7BBB"/>
              </a:solidFill>
            </c:spPr>
            <c:extLst>
              <c:ext xmlns:c16="http://schemas.microsoft.com/office/drawing/2014/chart" uri="{C3380CC4-5D6E-409C-BE32-E72D297353CC}">
                <c16:uniqueId val="{00000004-DA2E-412F-9BBA-3B05D05E0B7C}"/>
              </c:ext>
            </c:extLst>
          </c:dPt>
          <c:dPt>
            <c:idx val="6"/>
            <c:invertIfNegative val="0"/>
            <c:bubble3D val="0"/>
            <c:spPr>
              <a:solidFill>
                <a:srgbClr val="1D7BBB"/>
              </a:solidFill>
            </c:spPr>
            <c:extLst>
              <c:ext xmlns:c16="http://schemas.microsoft.com/office/drawing/2014/chart" uri="{C3380CC4-5D6E-409C-BE32-E72D297353CC}">
                <c16:uniqueId val="{00000006-DA2E-412F-9BBA-3B05D05E0B7C}"/>
              </c:ext>
            </c:extLst>
          </c:dPt>
          <c:dPt>
            <c:idx val="7"/>
            <c:invertIfNegative val="0"/>
            <c:bubble3D val="0"/>
            <c:extLst>
              <c:ext xmlns:c16="http://schemas.microsoft.com/office/drawing/2014/chart" uri="{C3380CC4-5D6E-409C-BE32-E72D297353CC}">
                <c16:uniqueId val="{00000007-DA2E-412F-9BBA-3B05D05E0B7C}"/>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36393351395309143"/>
                      <c:h val="0.23501875975091738"/>
                    </c:manualLayout>
                  </c15:layout>
                </c:ext>
                <c:ext xmlns:c16="http://schemas.microsoft.com/office/drawing/2014/chart" uri="{C3380CC4-5D6E-409C-BE32-E72D297353CC}">
                  <c16:uniqueId val="{00000007-8A7E-4BE3-801D-8C2353DA55C1}"/>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0.47322328818795545"/>
                      <c:h val="0.23501875975091738"/>
                    </c:manualLayout>
                  </c15:layout>
                </c:ext>
                <c:ext xmlns:c16="http://schemas.microsoft.com/office/drawing/2014/chart" uri="{C3380CC4-5D6E-409C-BE32-E72D297353CC}">
                  <c16:uniqueId val="{00000008-8A7E-4BE3-801D-8C2353DA55C1}"/>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52786817530538743"/>
                      <c:h val="0.23501875975091738"/>
                    </c:manualLayout>
                  </c15:layout>
                </c:ext>
                <c:ext xmlns:c16="http://schemas.microsoft.com/office/drawing/2014/chart" uri="{C3380CC4-5D6E-409C-BE32-E72D297353CC}">
                  <c16:uniqueId val="{00000009-8A7E-4BE3-801D-8C2353DA55C1}"/>
                </c:ext>
              </c:extLst>
            </c:dLbl>
            <c:dLbl>
              <c:idx val="3"/>
              <c:dLblPos val="outEnd"/>
              <c:showLegendKey val="0"/>
              <c:showVal val="1"/>
              <c:showCatName val="0"/>
              <c:showSerName val="0"/>
              <c:showPercent val="0"/>
              <c:showBubbleSize val="0"/>
              <c:extLst>
                <c:ext xmlns:c15="http://schemas.microsoft.com/office/drawing/2012/chart" uri="{CE6537A1-D6FC-4f65-9D91-7224C49458BB}">
                  <c15:layout>
                    <c:manualLayout>
                      <c:w val="0.56429810005034209"/>
                      <c:h val="0.23501875975091738"/>
                    </c:manualLayout>
                  </c15:layout>
                </c:ext>
                <c:ext xmlns:c16="http://schemas.microsoft.com/office/drawing/2014/chart" uri="{C3380CC4-5D6E-409C-BE32-E72D297353CC}">
                  <c16:uniqueId val="{0000000A-8A7E-4BE3-801D-8C2353DA55C1}"/>
                </c:ext>
              </c:extLst>
            </c:dLbl>
            <c:dLbl>
              <c:idx val="7"/>
              <c:tx>
                <c:rich>
                  <a:bodyPr/>
                  <a:lstStyle/>
                  <a:p>
                    <a:pPr>
                      <a:defRPr sz="700" b="1">
                        <a:solidFill>
                          <a:schemeClr val="tx1"/>
                        </a:solidFill>
                      </a:defRPr>
                    </a:pPr>
                    <a:r>
                      <a:rPr lang="en-US" sz="700" dirty="0">
                        <a:latin typeface="Calibri" panose="020F0502020204030204" pitchFamily="34" charset="0"/>
                      </a:rPr>
                      <a:t>1%</a:t>
                    </a: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DA2E-412F-9BBA-3B05D05E0B7C}"/>
                </c:ext>
              </c:extLst>
            </c:dLbl>
            <c:numFmt formatCode="General\%" sourceLinked="0"/>
            <c:spPr>
              <a:noFill/>
              <a:ln>
                <a:noFill/>
              </a:ln>
              <a:effectLst/>
            </c:spPr>
            <c:txPr>
              <a:bodyPr/>
              <a:lstStyle/>
              <a:p>
                <a:pPr>
                  <a:defRPr sz="700" b="1">
                    <a:solidFill>
                      <a:schemeClr val="bg2">
                        <a:lumMod val="50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 Facebook</c:v>
                </c:pt>
                <c:pt idx="1">
                  <c:v> YouTube</c:v>
                </c:pt>
                <c:pt idx="2">
                  <c:v> Instagram</c:v>
                </c:pt>
                <c:pt idx="3">
                  <c:v> Twitter</c:v>
                </c:pt>
              </c:strCache>
            </c:strRef>
          </c:cat>
          <c:val>
            <c:numRef>
              <c:f>Hoja1!$C$2:$C$5</c:f>
              <c:numCache>
                <c:formatCode>General</c:formatCode>
                <c:ptCount val="4"/>
                <c:pt idx="0">
                  <c:v>76</c:v>
                </c:pt>
                <c:pt idx="1">
                  <c:v>43</c:v>
                </c:pt>
                <c:pt idx="2">
                  <c:v>35</c:v>
                </c:pt>
                <c:pt idx="3">
                  <c:v>23</c:v>
                </c:pt>
              </c:numCache>
            </c:numRef>
          </c:val>
          <c:extLst>
            <c:ext xmlns:c16="http://schemas.microsoft.com/office/drawing/2014/chart" uri="{C3380CC4-5D6E-409C-BE32-E72D297353CC}">
              <c16:uniqueId val="{0000000C-DA2E-412F-9BBA-3B05D05E0B7C}"/>
            </c:ext>
          </c:extLst>
        </c:ser>
        <c:dLbls>
          <c:showLegendKey val="0"/>
          <c:showVal val="0"/>
          <c:showCatName val="0"/>
          <c:showSerName val="0"/>
          <c:showPercent val="0"/>
          <c:showBubbleSize val="0"/>
        </c:dLbls>
        <c:gapWidth val="70"/>
        <c:overlap val="100"/>
        <c:axId val="147880448"/>
        <c:axId val="147948096"/>
      </c:barChart>
      <c:catAx>
        <c:axId val="147880448"/>
        <c:scaling>
          <c:orientation val="maxMin"/>
        </c:scaling>
        <c:delete val="1"/>
        <c:axPos val="l"/>
        <c:numFmt formatCode="General" sourceLinked="0"/>
        <c:majorTickMark val="out"/>
        <c:minorTickMark val="none"/>
        <c:tickLblPos val="nextTo"/>
        <c:crossAx val="147948096"/>
        <c:crosses val="autoZero"/>
        <c:auto val="1"/>
        <c:lblAlgn val="ctr"/>
        <c:lblOffset val="100"/>
        <c:noMultiLvlLbl val="0"/>
      </c:catAx>
      <c:valAx>
        <c:axId val="147948096"/>
        <c:scaling>
          <c:orientation val="minMax"/>
          <c:max val="102"/>
          <c:min val="0"/>
        </c:scaling>
        <c:delete val="1"/>
        <c:axPos val="t"/>
        <c:numFmt formatCode="General" sourceLinked="1"/>
        <c:majorTickMark val="out"/>
        <c:minorTickMark val="none"/>
        <c:tickLblPos val="nextTo"/>
        <c:crossAx val="147880448"/>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51445935525950925"/>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Hoja1!$A$2:$A$5</c:f>
              <c:strCache>
                <c:ptCount val="4"/>
                <c:pt idx="0">
                  <c:v> Facebook</c:v>
                </c:pt>
                <c:pt idx="1">
                  <c:v> YouTube</c:v>
                </c:pt>
                <c:pt idx="2">
                  <c:v> Instagram</c:v>
                </c:pt>
                <c:pt idx="3">
                  <c:v> Twitter</c:v>
                </c:pt>
              </c:strCache>
            </c:strRef>
          </c:cat>
          <c:val>
            <c:numRef>
              <c:f>Hoja1!$B$2:$B$5</c:f>
              <c:numCache>
                <c:formatCode>General</c:formatCode>
                <c:ptCount val="4"/>
                <c:pt idx="0">
                  <c:v>100</c:v>
                </c:pt>
                <c:pt idx="1">
                  <c:v>100</c:v>
                </c:pt>
                <c:pt idx="2">
                  <c:v>100</c:v>
                </c:pt>
                <c:pt idx="3">
                  <c:v>100</c:v>
                </c:pt>
              </c:numCache>
            </c:numRef>
          </c:val>
          <c:extLst>
            <c:ext xmlns:c16="http://schemas.microsoft.com/office/drawing/2014/chart" uri="{C3380CC4-5D6E-409C-BE32-E72D297353CC}">
              <c16:uniqueId val="{00000000-CE2B-4EE3-8383-29AE5F0E32C5}"/>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dPt>
            <c:idx val="4"/>
            <c:invertIfNegative val="0"/>
            <c:bubble3D val="0"/>
            <c:spPr>
              <a:solidFill>
                <a:srgbClr val="1D7BBB"/>
              </a:solidFill>
            </c:spPr>
            <c:extLst>
              <c:ext xmlns:c16="http://schemas.microsoft.com/office/drawing/2014/chart" uri="{C3380CC4-5D6E-409C-BE32-E72D297353CC}">
                <c16:uniqueId val="{00000002-CE2B-4EE3-8383-29AE5F0E32C5}"/>
              </c:ext>
            </c:extLst>
          </c:dPt>
          <c:dPt>
            <c:idx val="5"/>
            <c:invertIfNegative val="0"/>
            <c:bubble3D val="0"/>
            <c:spPr>
              <a:solidFill>
                <a:srgbClr val="1D7BBB"/>
              </a:solidFill>
            </c:spPr>
            <c:extLst>
              <c:ext xmlns:c16="http://schemas.microsoft.com/office/drawing/2014/chart" uri="{C3380CC4-5D6E-409C-BE32-E72D297353CC}">
                <c16:uniqueId val="{00000004-CE2B-4EE3-8383-29AE5F0E32C5}"/>
              </c:ext>
            </c:extLst>
          </c:dPt>
          <c:dPt>
            <c:idx val="6"/>
            <c:invertIfNegative val="0"/>
            <c:bubble3D val="0"/>
            <c:spPr>
              <a:solidFill>
                <a:srgbClr val="1D7BBB"/>
              </a:solidFill>
            </c:spPr>
            <c:extLst>
              <c:ext xmlns:c16="http://schemas.microsoft.com/office/drawing/2014/chart" uri="{C3380CC4-5D6E-409C-BE32-E72D297353CC}">
                <c16:uniqueId val="{00000006-CE2B-4EE3-8383-29AE5F0E32C5}"/>
              </c:ext>
            </c:extLst>
          </c:dPt>
          <c:dPt>
            <c:idx val="7"/>
            <c:invertIfNegative val="0"/>
            <c:bubble3D val="0"/>
            <c:extLst>
              <c:ext xmlns:c16="http://schemas.microsoft.com/office/drawing/2014/chart" uri="{C3380CC4-5D6E-409C-BE32-E72D297353CC}">
                <c16:uniqueId val="{00000007-CE2B-4EE3-8383-29AE5F0E32C5}"/>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52786817530538743"/>
                      <c:h val="0.23501875975091738"/>
                    </c:manualLayout>
                  </c15:layout>
                </c:ext>
                <c:ext xmlns:c16="http://schemas.microsoft.com/office/drawing/2014/chart" uri="{C3380CC4-5D6E-409C-BE32-E72D297353CC}">
                  <c16:uniqueId val="{00000007-3651-4846-871F-A15251A770BD}"/>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0.54608313767786476"/>
                      <c:h val="0.23501875975091738"/>
                    </c:manualLayout>
                  </c15:layout>
                </c:ext>
                <c:ext xmlns:c16="http://schemas.microsoft.com/office/drawing/2014/chart" uri="{C3380CC4-5D6E-409C-BE32-E72D297353CC}">
                  <c16:uniqueId val="{00000008-3651-4846-871F-A15251A770BD}"/>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38214847632556881"/>
                      <c:h val="0.23501875975091738"/>
                    </c:manualLayout>
                  </c15:layout>
                </c:ext>
                <c:ext xmlns:c16="http://schemas.microsoft.com/office/drawing/2014/chart" uri="{C3380CC4-5D6E-409C-BE32-E72D297353CC}">
                  <c16:uniqueId val="{00000009-3651-4846-871F-A15251A770BD}"/>
                </c:ext>
              </c:extLst>
            </c:dLbl>
            <c:dLbl>
              <c:idx val="3"/>
              <c:dLblPos val="outEnd"/>
              <c:showLegendKey val="0"/>
              <c:showVal val="1"/>
              <c:showCatName val="0"/>
              <c:showSerName val="0"/>
              <c:showPercent val="0"/>
              <c:showBubbleSize val="0"/>
              <c:extLst>
                <c:ext xmlns:c15="http://schemas.microsoft.com/office/drawing/2012/chart" uri="{CE6537A1-D6FC-4f65-9D91-7224C49458BB}">
                  <c15:layout>
                    <c:manualLayout>
                      <c:w val="0.45500832581547812"/>
                      <c:h val="0.23501875975091738"/>
                    </c:manualLayout>
                  </c15:layout>
                </c:ext>
                <c:ext xmlns:c16="http://schemas.microsoft.com/office/drawing/2014/chart" uri="{C3380CC4-5D6E-409C-BE32-E72D297353CC}">
                  <c16:uniqueId val="{0000000A-3651-4846-871F-A15251A770BD}"/>
                </c:ext>
              </c:extLst>
            </c:dLbl>
            <c:dLbl>
              <c:idx val="7"/>
              <c:tx>
                <c:rich>
                  <a:bodyPr/>
                  <a:lstStyle/>
                  <a:p>
                    <a:pPr>
                      <a:defRPr sz="700" b="1">
                        <a:solidFill>
                          <a:schemeClr val="tx1"/>
                        </a:solidFill>
                      </a:defRPr>
                    </a:pPr>
                    <a:r>
                      <a:rPr lang="en-US" sz="700" dirty="0">
                        <a:latin typeface="Calibri" panose="020F0502020204030204" pitchFamily="34" charset="0"/>
                      </a:rPr>
                      <a:t>1%</a:t>
                    </a: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CE2B-4EE3-8383-29AE5F0E32C5}"/>
                </c:ext>
              </c:extLst>
            </c:dLbl>
            <c:numFmt formatCode="General\%" sourceLinked="0"/>
            <c:spPr>
              <a:noFill/>
              <a:ln>
                <a:noFill/>
              </a:ln>
              <a:effectLst/>
            </c:spPr>
            <c:txPr>
              <a:bodyPr/>
              <a:lstStyle/>
              <a:p>
                <a:pPr>
                  <a:defRPr sz="700" b="1">
                    <a:solidFill>
                      <a:schemeClr val="bg2">
                        <a:lumMod val="50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 Facebook</c:v>
                </c:pt>
                <c:pt idx="1">
                  <c:v> YouTube</c:v>
                </c:pt>
                <c:pt idx="2">
                  <c:v> Instagram</c:v>
                </c:pt>
                <c:pt idx="3">
                  <c:v> Twitter</c:v>
                </c:pt>
              </c:strCache>
            </c:strRef>
          </c:cat>
          <c:val>
            <c:numRef>
              <c:f>Hoja1!$C$2:$C$5</c:f>
              <c:numCache>
                <c:formatCode>General</c:formatCode>
                <c:ptCount val="4"/>
                <c:pt idx="0">
                  <c:v>69</c:v>
                </c:pt>
                <c:pt idx="1">
                  <c:v>65</c:v>
                </c:pt>
                <c:pt idx="2">
                  <c:v>21</c:v>
                </c:pt>
                <c:pt idx="3">
                  <c:v>19</c:v>
                </c:pt>
              </c:numCache>
            </c:numRef>
          </c:val>
          <c:extLst>
            <c:ext xmlns:c16="http://schemas.microsoft.com/office/drawing/2014/chart" uri="{C3380CC4-5D6E-409C-BE32-E72D297353CC}">
              <c16:uniqueId val="{0000000C-CE2B-4EE3-8383-29AE5F0E32C5}"/>
            </c:ext>
          </c:extLst>
        </c:ser>
        <c:dLbls>
          <c:showLegendKey val="0"/>
          <c:showVal val="0"/>
          <c:showCatName val="0"/>
          <c:showSerName val="0"/>
          <c:showPercent val="0"/>
          <c:showBubbleSize val="0"/>
        </c:dLbls>
        <c:gapWidth val="70"/>
        <c:overlap val="100"/>
        <c:axId val="147880448"/>
        <c:axId val="147948096"/>
      </c:barChart>
      <c:catAx>
        <c:axId val="147880448"/>
        <c:scaling>
          <c:orientation val="maxMin"/>
        </c:scaling>
        <c:delete val="1"/>
        <c:axPos val="l"/>
        <c:numFmt formatCode="General" sourceLinked="0"/>
        <c:majorTickMark val="out"/>
        <c:minorTickMark val="none"/>
        <c:tickLblPos val="nextTo"/>
        <c:crossAx val="147948096"/>
        <c:crosses val="autoZero"/>
        <c:auto val="1"/>
        <c:lblAlgn val="ctr"/>
        <c:lblOffset val="100"/>
        <c:noMultiLvlLbl val="0"/>
      </c:catAx>
      <c:valAx>
        <c:axId val="147948096"/>
        <c:scaling>
          <c:orientation val="minMax"/>
          <c:max val="102"/>
          <c:min val="0"/>
        </c:scaling>
        <c:delete val="1"/>
        <c:axPos val="t"/>
        <c:numFmt formatCode="General" sourceLinked="1"/>
        <c:majorTickMark val="out"/>
        <c:minorTickMark val="none"/>
        <c:tickLblPos val="nextTo"/>
        <c:crossAx val="147880448"/>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51445935525950925"/>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Hoja1!$A$2:$A$9</c:f>
              <c:strCache>
                <c:ptCount val="6"/>
                <c:pt idx="0">
                  <c:v>¿Cómo evalúa la Cómo evalúa la página institucional del Icfes?</c:v>
                </c:pt>
                <c:pt idx="2">
                  <c:v>La calidad de la información publicada </c:v>
                </c:pt>
                <c:pt idx="3">
                  <c:v>La relevancia de la información publicada </c:v>
                </c:pt>
                <c:pt idx="4">
                  <c:v>La facilidad de acceso a la información </c:v>
                </c:pt>
                <c:pt idx="5">
                  <c:v>La presentación de los contenidos y la navegación de la página </c:v>
                </c:pt>
              </c:strCache>
            </c:strRef>
          </c:cat>
          <c:val>
            <c:numRef>
              <c:f>Hoja1!$B$2:$B$9</c:f>
              <c:numCache>
                <c:formatCode>General</c:formatCode>
                <c:ptCount val="8"/>
                <c:pt idx="0">
                  <c:v>100</c:v>
                </c:pt>
                <c:pt idx="2">
                  <c:v>100</c:v>
                </c:pt>
                <c:pt idx="3">
                  <c:v>100</c:v>
                </c:pt>
                <c:pt idx="4">
                  <c:v>100</c:v>
                </c:pt>
                <c:pt idx="5">
                  <c:v>100</c:v>
                </c:pt>
              </c:numCache>
            </c:numRef>
          </c:val>
          <c:extLst>
            <c:ext xmlns:c16="http://schemas.microsoft.com/office/drawing/2014/chart" uri="{C3380CC4-5D6E-409C-BE32-E72D297353CC}">
              <c16:uniqueId val="{00000000-3746-46D1-90C0-B2EC2CAAB99C}"/>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dPt>
            <c:idx val="4"/>
            <c:invertIfNegative val="0"/>
            <c:bubble3D val="0"/>
            <c:spPr>
              <a:solidFill>
                <a:srgbClr val="1D7BBB"/>
              </a:solidFill>
            </c:spPr>
            <c:extLst>
              <c:ext xmlns:c16="http://schemas.microsoft.com/office/drawing/2014/chart" uri="{C3380CC4-5D6E-409C-BE32-E72D297353CC}">
                <c16:uniqueId val="{0000000A-3746-46D1-90C0-B2EC2CAAB99C}"/>
              </c:ext>
            </c:extLst>
          </c:dPt>
          <c:dPt>
            <c:idx val="5"/>
            <c:invertIfNegative val="0"/>
            <c:bubble3D val="0"/>
            <c:spPr>
              <a:solidFill>
                <a:srgbClr val="1D7BBB"/>
              </a:solidFill>
            </c:spPr>
            <c:extLst>
              <c:ext xmlns:c16="http://schemas.microsoft.com/office/drawing/2014/chart" uri="{C3380CC4-5D6E-409C-BE32-E72D297353CC}">
                <c16:uniqueId val="{00000002-3746-46D1-90C0-B2EC2CAAB99C}"/>
              </c:ext>
            </c:extLst>
          </c:dPt>
          <c:dPt>
            <c:idx val="6"/>
            <c:invertIfNegative val="0"/>
            <c:bubble3D val="0"/>
            <c:spPr>
              <a:solidFill>
                <a:srgbClr val="1D7BBB"/>
              </a:solidFill>
            </c:spPr>
            <c:extLst>
              <c:ext xmlns:c16="http://schemas.microsoft.com/office/drawing/2014/chart" uri="{C3380CC4-5D6E-409C-BE32-E72D297353CC}">
                <c16:uniqueId val="{00000004-3746-46D1-90C0-B2EC2CAAB99C}"/>
              </c:ext>
            </c:extLst>
          </c:dPt>
          <c:dPt>
            <c:idx val="7"/>
            <c:invertIfNegative val="0"/>
            <c:bubble3D val="0"/>
            <c:extLst>
              <c:ext xmlns:c16="http://schemas.microsoft.com/office/drawing/2014/chart" uri="{C3380CC4-5D6E-409C-BE32-E72D297353CC}">
                <c16:uniqueId val="{00000005-3746-46D1-90C0-B2EC2CAAB99C}"/>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43679336344300079"/>
                      <c:h val="0.11723920397677559"/>
                    </c:manualLayout>
                  </c15:layout>
                </c:ext>
                <c:ext xmlns:c16="http://schemas.microsoft.com/office/drawing/2014/chart" uri="{C3380CC4-5D6E-409C-BE32-E72D297353CC}">
                  <c16:uniqueId val="{00000007-254A-4BAC-9AD3-920B53C2A00B}"/>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5096532129329101"/>
                      <c:h val="0.11723920397677559"/>
                    </c:manualLayout>
                  </c15:layout>
                </c:ext>
                <c:ext xmlns:c16="http://schemas.microsoft.com/office/drawing/2014/chart" uri="{C3380CC4-5D6E-409C-BE32-E72D297353CC}">
                  <c16:uniqueId val="{00000008-254A-4BAC-9AD3-920B53C2A00B}"/>
                </c:ext>
              </c:extLst>
            </c:dLbl>
            <c:dLbl>
              <c:idx val="3"/>
              <c:dLblPos val="outEnd"/>
              <c:showLegendKey val="0"/>
              <c:showVal val="1"/>
              <c:showCatName val="0"/>
              <c:showSerName val="0"/>
              <c:showPercent val="0"/>
              <c:showBubbleSize val="0"/>
              <c:extLst>
                <c:ext xmlns:c15="http://schemas.microsoft.com/office/drawing/2012/chart" uri="{CE6537A1-D6FC-4f65-9D91-7224C49458BB}">
                  <c15:layout>
                    <c:manualLayout>
                      <c:w val="0.38214847632556881"/>
                      <c:h val="0.11723920397677559"/>
                    </c:manualLayout>
                  </c15:layout>
                </c:ext>
                <c:ext xmlns:c16="http://schemas.microsoft.com/office/drawing/2014/chart" uri="{C3380CC4-5D6E-409C-BE32-E72D297353CC}">
                  <c16:uniqueId val="{00000009-254A-4BAC-9AD3-920B53C2A00B}"/>
                </c:ext>
              </c:extLst>
            </c:dLbl>
            <c:dLbl>
              <c:idx val="4"/>
              <c:dLblPos val="outEnd"/>
              <c:showLegendKey val="0"/>
              <c:showVal val="1"/>
              <c:showCatName val="0"/>
              <c:showSerName val="0"/>
              <c:showPercent val="0"/>
              <c:showBubbleSize val="0"/>
              <c:extLst>
                <c:ext xmlns:c15="http://schemas.microsoft.com/office/drawing/2012/chart" uri="{CE6537A1-D6FC-4f65-9D91-7224C49458BB}">
                  <c15:layout>
                    <c:manualLayout>
                      <c:w val="0.5096532129329101"/>
                      <c:h val="0.11723920397677559"/>
                    </c:manualLayout>
                  </c15:layout>
                </c:ext>
                <c:ext xmlns:c16="http://schemas.microsoft.com/office/drawing/2014/chart" uri="{C3380CC4-5D6E-409C-BE32-E72D297353CC}">
                  <c16:uniqueId val="{0000000A-3746-46D1-90C0-B2EC2CAAB99C}"/>
                </c:ext>
              </c:extLst>
            </c:dLbl>
            <c:dLbl>
              <c:idx val="5"/>
              <c:tx>
                <c:rich>
                  <a:bodyPr/>
                  <a:lstStyle/>
                  <a:p>
                    <a:r>
                      <a:rPr lang="en-US" dirty="0"/>
                      <a:t>41%</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40036343869804614"/>
                      <c:h val="0.11723920397677559"/>
                    </c:manualLayout>
                  </c15:layout>
                  <c15:showDataLabelsRange val="0"/>
                </c:ext>
                <c:ext xmlns:c16="http://schemas.microsoft.com/office/drawing/2014/chart" uri="{C3380CC4-5D6E-409C-BE32-E72D297353CC}">
                  <c16:uniqueId val="{00000002-3746-46D1-90C0-B2EC2CAAB99C}"/>
                </c:ext>
              </c:extLst>
            </c:dLbl>
            <c:dLbl>
              <c:idx val="7"/>
              <c:tx>
                <c:rich>
                  <a:bodyPr/>
                  <a:lstStyle/>
                  <a:p>
                    <a:pPr>
                      <a:defRPr sz="700" b="1">
                        <a:solidFill>
                          <a:schemeClr val="bg2">
                            <a:lumMod val="50000"/>
                          </a:schemeClr>
                        </a:solidFill>
                        <a:latin typeface="+mj-lt"/>
                      </a:defRPr>
                    </a:pPr>
                    <a:r>
                      <a:rPr lang="en-US" sz="700" dirty="0">
                        <a:solidFill>
                          <a:schemeClr val="bg2">
                            <a:lumMod val="50000"/>
                          </a:schemeClr>
                        </a:solidFill>
                        <a:latin typeface="+mj-lt"/>
                      </a:rPr>
                      <a:t>29%</a:t>
                    </a: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746-46D1-90C0-B2EC2CAAB99C}"/>
                </c:ext>
              </c:extLst>
            </c:dLbl>
            <c:numFmt formatCode="General\%" sourceLinked="0"/>
            <c:spPr>
              <a:noFill/>
              <a:ln>
                <a:noFill/>
              </a:ln>
              <a:effectLst/>
            </c:spPr>
            <c:txPr>
              <a:bodyPr/>
              <a:lstStyle/>
              <a:p>
                <a:pPr>
                  <a:defRPr sz="700" b="1">
                    <a:solidFill>
                      <a:schemeClr val="bg2">
                        <a:lumMod val="50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Hoja1!$A$2:$A$9</c:f>
              <c:strCache>
                <c:ptCount val="6"/>
                <c:pt idx="0">
                  <c:v>¿Cómo evalúa la Cómo evalúa la página institucional del Icfes?</c:v>
                </c:pt>
                <c:pt idx="2">
                  <c:v>La calidad de la información publicada </c:v>
                </c:pt>
                <c:pt idx="3">
                  <c:v>La relevancia de la información publicada </c:v>
                </c:pt>
                <c:pt idx="4">
                  <c:v>La facilidad de acceso a la información </c:v>
                </c:pt>
                <c:pt idx="5">
                  <c:v>La presentación de los contenidos y la navegación de la página </c:v>
                </c:pt>
              </c:strCache>
            </c:strRef>
          </c:cat>
          <c:val>
            <c:numRef>
              <c:f>Hoja1!$C$2:$C$9</c:f>
              <c:numCache>
                <c:formatCode>General</c:formatCode>
                <c:ptCount val="8"/>
                <c:pt idx="0">
                  <c:v>46</c:v>
                </c:pt>
                <c:pt idx="2">
                  <c:v>48</c:v>
                </c:pt>
                <c:pt idx="3">
                  <c:v>47</c:v>
                </c:pt>
                <c:pt idx="4">
                  <c:v>43</c:v>
                </c:pt>
                <c:pt idx="5">
                  <c:v>40</c:v>
                </c:pt>
              </c:numCache>
            </c:numRef>
          </c:val>
          <c:extLst>
            <c:ext xmlns:c16="http://schemas.microsoft.com/office/drawing/2014/chart" uri="{C3380CC4-5D6E-409C-BE32-E72D297353CC}">
              <c16:uniqueId val="{0000000B-3746-46D1-90C0-B2EC2CAAB99C}"/>
            </c:ext>
          </c:extLst>
        </c:ser>
        <c:dLbls>
          <c:showLegendKey val="0"/>
          <c:showVal val="0"/>
          <c:showCatName val="0"/>
          <c:showSerName val="0"/>
          <c:showPercent val="0"/>
          <c:showBubbleSize val="0"/>
        </c:dLbls>
        <c:gapWidth val="70"/>
        <c:overlap val="100"/>
        <c:axId val="147880448"/>
        <c:axId val="147948096"/>
      </c:barChart>
      <c:catAx>
        <c:axId val="147880448"/>
        <c:scaling>
          <c:orientation val="maxMin"/>
        </c:scaling>
        <c:delete val="1"/>
        <c:axPos val="l"/>
        <c:numFmt formatCode="General" sourceLinked="0"/>
        <c:majorTickMark val="out"/>
        <c:minorTickMark val="none"/>
        <c:tickLblPos val="nextTo"/>
        <c:crossAx val="147948096"/>
        <c:crosses val="autoZero"/>
        <c:auto val="1"/>
        <c:lblAlgn val="ctr"/>
        <c:lblOffset val="100"/>
        <c:noMultiLvlLbl val="0"/>
      </c:catAx>
      <c:valAx>
        <c:axId val="147948096"/>
        <c:scaling>
          <c:orientation val="minMax"/>
          <c:max val="102"/>
          <c:min val="0"/>
        </c:scaling>
        <c:delete val="1"/>
        <c:axPos val="t"/>
        <c:numFmt formatCode="General" sourceLinked="1"/>
        <c:majorTickMark val="out"/>
        <c:minorTickMark val="none"/>
        <c:tickLblPos val="nextTo"/>
        <c:crossAx val="147880448"/>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51445935525950925"/>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Hoja1!$A$2:$A$9</c:f>
              <c:strCache>
                <c:ptCount val="6"/>
                <c:pt idx="0">
                  <c:v>¿Cómo evalúa la Cómo evalúa la página institucional del Icfes?</c:v>
                </c:pt>
                <c:pt idx="2">
                  <c:v>La calidad de la información publicada </c:v>
                </c:pt>
                <c:pt idx="3">
                  <c:v>La relevancia de la información publicada </c:v>
                </c:pt>
                <c:pt idx="4">
                  <c:v>La facilidad de acceso a la información </c:v>
                </c:pt>
                <c:pt idx="5">
                  <c:v>La presentación de los contenidos y la navegación de la página </c:v>
                </c:pt>
              </c:strCache>
            </c:strRef>
          </c:cat>
          <c:val>
            <c:numRef>
              <c:f>Hoja1!$B$2:$B$9</c:f>
              <c:numCache>
                <c:formatCode>General</c:formatCode>
                <c:ptCount val="8"/>
                <c:pt idx="0">
                  <c:v>100</c:v>
                </c:pt>
                <c:pt idx="2">
                  <c:v>100</c:v>
                </c:pt>
                <c:pt idx="3">
                  <c:v>100</c:v>
                </c:pt>
                <c:pt idx="4">
                  <c:v>100</c:v>
                </c:pt>
                <c:pt idx="5">
                  <c:v>100</c:v>
                </c:pt>
              </c:numCache>
            </c:numRef>
          </c:val>
          <c:extLst>
            <c:ext xmlns:c16="http://schemas.microsoft.com/office/drawing/2014/chart" uri="{C3380CC4-5D6E-409C-BE32-E72D297353CC}">
              <c16:uniqueId val="{00000000-2FD8-4B8C-B12E-E03D80248305}"/>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dPt>
            <c:idx val="4"/>
            <c:invertIfNegative val="0"/>
            <c:bubble3D val="0"/>
            <c:spPr>
              <a:solidFill>
                <a:srgbClr val="1D7BBB"/>
              </a:solidFill>
            </c:spPr>
            <c:extLst>
              <c:ext xmlns:c16="http://schemas.microsoft.com/office/drawing/2014/chart" uri="{C3380CC4-5D6E-409C-BE32-E72D297353CC}">
                <c16:uniqueId val="{00000002-2FD8-4B8C-B12E-E03D80248305}"/>
              </c:ext>
            </c:extLst>
          </c:dPt>
          <c:dPt>
            <c:idx val="5"/>
            <c:invertIfNegative val="0"/>
            <c:bubble3D val="0"/>
            <c:spPr>
              <a:solidFill>
                <a:srgbClr val="1D7BBB"/>
              </a:solidFill>
            </c:spPr>
            <c:extLst>
              <c:ext xmlns:c16="http://schemas.microsoft.com/office/drawing/2014/chart" uri="{C3380CC4-5D6E-409C-BE32-E72D297353CC}">
                <c16:uniqueId val="{00000004-2FD8-4B8C-B12E-E03D80248305}"/>
              </c:ext>
            </c:extLst>
          </c:dPt>
          <c:dPt>
            <c:idx val="6"/>
            <c:invertIfNegative val="0"/>
            <c:bubble3D val="0"/>
            <c:spPr>
              <a:solidFill>
                <a:srgbClr val="1D7BBB"/>
              </a:solidFill>
            </c:spPr>
            <c:extLst>
              <c:ext xmlns:c16="http://schemas.microsoft.com/office/drawing/2014/chart" uri="{C3380CC4-5D6E-409C-BE32-E72D297353CC}">
                <c16:uniqueId val="{00000006-2FD8-4B8C-B12E-E03D80248305}"/>
              </c:ext>
            </c:extLst>
          </c:dPt>
          <c:dPt>
            <c:idx val="7"/>
            <c:invertIfNegative val="0"/>
            <c:bubble3D val="0"/>
            <c:extLst>
              <c:ext xmlns:c16="http://schemas.microsoft.com/office/drawing/2014/chart" uri="{C3380CC4-5D6E-409C-BE32-E72D297353CC}">
                <c16:uniqueId val="{00000007-2FD8-4B8C-B12E-E03D80248305}"/>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49143825056043278"/>
                      <c:h val="0.11723920397677559"/>
                    </c:manualLayout>
                  </c15:layout>
                </c:ext>
                <c:ext xmlns:c16="http://schemas.microsoft.com/office/drawing/2014/chart" uri="{C3380CC4-5D6E-409C-BE32-E72D297353CC}">
                  <c16:uniqueId val="{00000007-7829-46F1-86CA-1026CEAD1324}"/>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38214847632556881"/>
                      <c:h val="0.11723920397677559"/>
                    </c:manualLayout>
                  </c15:layout>
                </c:ext>
                <c:ext xmlns:c16="http://schemas.microsoft.com/office/drawing/2014/chart" uri="{C3380CC4-5D6E-409C-BE32-E72D297353CC}">
                  <c16:uniqueId val="{00000008-7829-46F1-86CA-1026CEAD1324}"/>
                </c:ext>
              </c:extLst>
            </c:dLbl>
            <c:dLbl>
              <c:idx val="3"/>
              <c:dLblPos val="outEnd"/>
              <c:showLegendKey val="0"/>
              <c:showVal val="1"/>
              <c:showCatName val="0"/>
              <c:showSerName val="0"/>
              <c:showPercent val="0"/>
              <c:showBubbleSize val="0"/>
              <c:extLst>
                <c:ext xmlns:c15="http://schemas.microsoft.com/office/drawing/2012/chart" uri="{CE6537A1-D6FC-4f65-9D91-7224C49458BB}">
                  <c15:layout>
                    <c:manualLayout>
                      <c:w val="0.38214847632556881"/>
                      <c:h val="0.11723920397677559"/>
                    </c:manualLayout>
                  </c15:layout>
                </c:ext>
                <c:ext xmlns:c16="http://schemas.microsoft.com/office/drawing/2014/chart" uri="{C3380CC4-5D6E-409C-BE32-E72D297353CC}">
                  <c16:uniqueId val="{00000009-7829-46F1-86CA-1026CEAD1324}"/>
                </c:ext>
              </c:extLst>
            </c:dLbl>
            <c:dLbl>
              <c:idx val="4"/>
              <c:dLblPos val="outEnd"/>
              <c:showLegendKey val="0"/>
              <c:showVal val="1"/>
              <c:showCatName val="0"/>
              <c:showSerName val="0"/>
              <c:showPercent val="0"/>
              <c:showBubbleSize val="0"/>
              <c:extLst>
                <c:ext xmlns:c15="http://schemas.microsoft.com/office/drawing/2012/chart" uri="{CE6537A1-D6FC-4f65-9D91-7224C49458BB}">
                  <c15:layout>
                    <c:manualLayout>
                      <c:w val="0.43679336344300079"/>
                      <c:h val="0.11723920397677559"/>
                    </c:manualLayout>
                  </c15:layout>
                </c:ext>
                <c:ext xmlns:c16="http://schemas.microsoft.com/office/drawing/2014/chart" uri="{C3380CC4-5D6E-409C-BE32-E72D297353CC}">
                  <c16:uniqueId val="{00000002-2FD8-4B8C-B12E-E03D80248305}"/>
                </c:ext>
              </c:extLst>
            </c:dLbl>
            <c:dLbl>
              <c:idx val="5"/>
              <c:tx>
                <c:rich>
                  <a:bodyPr/>
                  <a:lstStyle/>
                  <a:p>
                    <a:r>
                      <a:rPr lang="en-US" dirty="0"/>
                      <a:t>42%</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47322328818795545"/>
                      <c:h val="0.11723920397677559"/>
                    </c:manualLayout>
                  </c15:layout>
                  <c15:showDataLabelsRange val="0"/>
                </c:ext>
                <c:ext xmlns:c16="http://schemas.microsoft.com/office/drawing/2014/chart" uri="{C3380CC4-5D6E-409C-BE32-E72D297353CC}">
                  <c16:uniqueId val="{00000004-2FD8-4B8C-B12E-E03D80248305}"/>
                </c:ext>
              </c:extLst>
            </c:dLbl>
            <c:dLbl>
              <c:idx val="7"/>
              <c:tx>
                <c:rich>
                  <a:bodyPr/>
                  <a:lstStyle/>
                  <a:p>
                    <a:pPr>
                      <a:defRPr sz="700" b="1">
                        <a:solidFill>
                          <a:schemeClr val="bg2">
                            <a:lumMod val="50000"/>
                          </a:schemeClr>
                        </a:solidFill>
                        <a:latin typeface="+mj-lt"/>
                      </a:defRPr>
                    </a:pPr>
                    <a:r>
                      <a:rPr lang="en-US" sz="700" dirty="0">
                        <a:solidFill>
                          <a:schemeClr val="bg2">
                            <a:lumMod val="50000"/>
                          </a:schemeClr>
                        </a:solidFill>
                        <a:latin typeface="+mj-lt"/>
                      </a:rPr>
                      <a:t>29%</a:t>
                    </a: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2FD8-4B8C-B12E-E03D80248305}"/>
                </c:ext>
              </c:extLst>
            </c:dLbl>
            <c:numFmt formatCode="General\%" sourceLinked="0"/>
            <c:spPr>
              <a:noFill/>
              <a:ln>
                <a:noFill/>
              </a:ln>
              <a:effectLst/>
            </c:spPr>
            <c:txPr>
              <a:bodyPr/>
              <a:lstStyle/>
              <a:p>
                <a:pPr>
                  <a:defRPr sz="700" b="1">
                    <a:solidFill>
                      <a:schemeClr val="bg2">
                        <a:lumMod val="50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Hoja1!$A$2:$A$9</c:f>
              <c:strCache>
                <c:ptCount val="6"/>
                <c:pt idx="0">
                  <c:v>¿Cómo evalúa la Cómo evalúa la página institucional del Icfes?</c:v>
                </c:pt>
                <c:pt idx="2">
                  <c:v>La calidad de la información publicada </c:v>
                </c:pt>
                <c:pt idx="3">
                  <c:v>La relevancia de la información publicada </c:v>
                </c:pt>
                <c:pt idx="4">
                  <c:v>La facilidad de acceso a la información </c:v>
                </c:pt>
                <c:pt idx="5">
                  <c:v>La presentación de los contenidos y la navegación de la página </c:v>
                </c:pt>
              </c:strCache>
            </c:strRef>
          </c:cat>
          <c:val>
            <c:numRef>
              <c:f>Hoja1!$C$2:$C$9</c:f>
              <c:numCache>
                <c:formatCode>General</c:formatCode>
                <c:ptCount val="8"/>
                <c:pt idx="0">
                  <c:v>49</c:v>
                </c:pt>
                <c:pt idx="2">
                  <c:v>47</c:v>
                </c:pt>
                <c:pt idx="3">
                  <c:v>42</c:v>
                </c:pt>
                <c:pt idx="4">
                  <c:v>45</c:v>
                </c:pt>
                <c:pt idx="5">
                  <c:v>42</c:v>
                </c:pt>
              </c:numCache>
            </c:numRef>
          </c:val>
          <c:extLst>
            <c:ext xmlns:c16="http://schemas.microsoft.com/office/drawing/2014/chart" uri="{C3380CC4-5D6E-409C-BE32-E72D297353CC}">
              <c16:uniqueId val="{0000000C-2FD8-4B8C-B12E-E03D80248305}"/>
            </c:ext>
          </c:extLst>
        </c:ser>
        <c:dLbls>
          <c:showLegendKey val="0"/>
          <c:showVal val="0"/>
          <c:showCatName val="0"/>
          <c:showSerName val="0"/>
          <c:showPercent val="0"/>
          <c:showBubbleSize val="0"/>
        </c:dLbls>
        <c:gapWidth val="70"/>
        <c:overlap val="100"/>
        <c:axId val="147880448"/>
        <c:axId val="147948096"/>
      </c:barChart>
      <c:catAx>
        <c:axId val="147880448"/>
        <c:scaling>
          <c:orientation val="maxMin"/>
        </c:scaling>
        <c:delete val="1"/>
        <c:axPos val="l"/>
        <c:numFmt formatCode="General" sourceLinked="0"/>
        <c:majorTickMark val="out"/>
        <c:minorTickMark val="none"/>
        <c:tickLblPos val="nextTo"/>
        <c:crossAx val="147948096"/>
        <c:crosses val="autoZero"/>
        <c:auto val="1"/>
        <c:lblAlgn val="ctr"/>
        <c:lblOffset val="100"/>
        <c:noMultiLvlLbl val="0"/>
      </c:catAx>
      <c:valAx>
        <c:axId val="147948096"/>
        <c:scaling>
          <c:orientation val="minMax"/>
          <c:max val="102"/>
          <c:min val="0"/>
        </c:scaling>
        <c:delete val="1"/>
        <c:axPos val="t"/>
        <c:numFmt formatCode="General" sourceLinked="1"/>
        <c:majorTickMark val="out"/>
        <c:minorTickMark val="none"/>
        <c:tickLblPos val="nextTo"/>
        <c:crossAx val="147880448"/>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51445935525950925"/>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Hoja1!$A$2:$A$9</c:f>
              <c:strCache>
                <c:ptCount val="6"/>
                <c:pt idx="0">
                  <c:v>¿Cómo evalúa la Cómo evalúa la página institucional del Icfes?</c:v>
                </c:pt>
                <c:pt idx="2">
                  <c:v>La calidad de la información publicada </c:v>
                </c:pt>
                <c:pt idx="3">
                  <c:v>La relevancia de la información publicada </c:v>
                </c:pt>
                <c:pt idx="4">
                  <c:v>La facilidad de acceso a la información </c:v>
                </c:pt>
                <c:pt idx="5">
                  <c:v>La presentación de los contenidos y la navegación de la página </c:v>
                </c:pt>
              </c:strCache>
            </c:strRef>
          </c:cat>
          <c:val>
            <c:numRef>
              <c:f>Hoja1!$B$2:$B$9</c:f>
              <c:numCache>
                <c:formatCode>General</c:formatCode>
                <c:ptCount val="8"/>
                <c:pt idx="0">
                  <c:v>100</c:v>
                </c:pt>
                <c:pt idx="2">
                  <c:v>100</c:v>
                </c:pt>
                <c:pt idx="3">
                  <c:v>100</c:v>
                </c:pt>
                <c:pt idx="4">
                  <c:v>100</c:v>
                </c:pt>
                <c:pt idx="5">
                  <c:v>100</c:v>
                </c:pt>
              </c:numCache>
            </c:numRef>
          </c:val>
          <c:extLst>
            <c:ext xmlns:c16="http://schemas.microsoft.com/office/drawing/2014/chart" uri="{C3380CC4-5D6E-409C-BE32-E72D297353CC}">
              <c16:uniqueId val="{00000000-319B-4E19-B339-E0AB95DD42A6}"/>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dPt>
            <c:idx val="4"/>
            <c:invertIfNegative val="0"/>
            <c:bubble3D val="0"/>
            <c:spPr>
              <a:solidFill>
                <a:srgbClr val="1D7BBB"/>
              </a:solidFill>
            </c:spPr>
            <c:extLst>
              <c:ext xmlns:c16="http://schemas.microsoft.com/office/drawing/2014/chart" uri="{C3380CC4-5D6E-409C-BE32-E72D297353CC}">
                <c16:uniqueId val="{00000002-319B-4E19-B339-E0AB95DD42A6}"/>
              </c:ext>
            </c:extLst>
          </c:dPt>
          <c:dPt>
            <c:idx val="5"/>
            <c:invertIfNegative val="0"/>
            <c:bubble3D val="0"/>
            <c:spPr>
              <a:solidFill>
                <a:srgbClr val="1D7BBB"/>
              </a:solidFill>
            </c:spPr>
            <c:extLst>
              <c:ext xmlns:c16="http://schemas.microsoft.com/office/drawing/2014/chart" uri="{C3380CC4-5D6E-409C-BE32-E72D297353CC}">
                <c16:uniqueId val="{00000004-319B-4E19-B339-E0AB95DD42A6}"/>
              </c:ext>
            </c:extLst>
          </c:dPt>
          <c:dPt>
            <c:idx val="6"/>
            <c:invertIfNegative val="0"/>
            <c:bubble3D val="0"/>
            <c:spPr>
              <a:solidFill>
                <a:srgbClr val="1D7BBB"/>
              </a:solidFill>
            </c:spPr>
            <c:extLst>
              <c:ext xmlns:c16="http://schemas.microsoft.com/office/drawing/2014/chart" uri="{C3380CC4-5D6E-409C-BE32-E72D297353CC}">
                <c16:uniqueId val="{00000006-319B-4E19-B339-E0AB95DD42A6}"/>
              </c:ext>
            </c:extLst>
          </c:dPt>
          <c:dPt>
            <c:idx val="7"/>
            <c:invertIfNegative val="0"/>
            <c:bubble3D val="0"/>
            <c:extLst>
              <c:ext xmlns:c16="http://schemas.microsoft.com/office/drawing/2014/chart" uri="{C3380CC4-5D6E-409C-BE32-E72D297353CC}">
                <c16:uniqueId val="{00000007-319B-4E19-B339-E0AB95DD42A6}"/>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43679336344300079"/>
                      <c:h val="0.11723920397677559"/>
                    </c:manualLayout>
                  </c15:layout>
                </c:ext>
                <c:ext xmlns:c16="http://schemas.microsoft.com/office/drawing/2014/chart" uri="{C3380CC4-5D6E-409C-BE32-E72D297353CC}">
                  <c16:uniqueId val="{00000007-8D92-48C5-BFDF-50DA5DFA5D0C}"/>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49143825056043278"/>
                      <c:h val="0.11723920397677559"/>
                    </c:manualLayout>
                  </c15:layout>
                </c:ext>
                <c:ext xmlns:c16="http://schemas.microsoft.com/office/drawing/2014/chart" uri="{C3380CC4-5D6E-409C-BE32-E72D297353CC}">
                  <c16:uniqueId val="{00000009-8D92-48C5-BFDF-50DA5DFA5D0C}"/>
                </c:ext>
              </c:extLst>
            </c:dLbl>
            <c:dLbl>
              <c:idx val="3"/>
              <c:dLblPos val="outEnd"/>
              <c:showLegendKey val="0"/>
              <c:showVal val="1"/>
              <c:showCatName val="0"/>
              <c:showSerName val="0"/>
              <c:showPercent val="0"/>
              <c:showBubbleSize val="0"/>
              <c:extLst>
                <c:ext xmlns:c15="http://schemas.microsoft.com/office/drawing/2012/chart" uri="{CE6537A1-D6FC-4f65-9D91-7224C49458BB}">
                  <c15:layout>
                    <c:manualLayout>
                      <c:w val="0.43679336344300079"/>
                      <c:h val="0.11723920397677559"/>
                    </c:manualLayout>
                  </c15:layout>
                </c:ext>
                <c:ext xmlns:c16="http://schemas.microsoft.com/office/drawing/2014/chart" uri="{C3380CC4-5D6E-409C-BE32-E72D297353CC}">
                  <c16:uniqueId val="{00000008-8D92-48C5-BFDF-50DA5DFA5D0C}"/>
                </c:ext>
              </c:extLst>
            </c:dLbl>
            <c:dLbl>
              <c:idx val="4"/>
              <c:dLblPos val="outEnd"/>
              <c:showLegendKey val="0"/>
              <c:showVal val="1"/>
              <c:showCatName val="0"/>
              <c:showSerName val="0"/>
              <c:showPercent val="0"/>
              <c:showBubbleSize val="0"/>
              <c:extLst>
                <c:ext xmlns:c15="http://schemas.microsoft.com/office/drawing/2012/chart" uri="{CE6537A1-D6FC-4f65-9D91-7224C49458BB}">
                  <c15:layout>
                    <c:manualLayout>
                      <c:w val="0.49143825056043278"/>
                      <c:h val="0.11723920397677559"/>
                    </c:manualLayout>
                  </c15:layout>
                </c:ext>
                <c:ext xmlns:c16="http://schemas.microsoft.com/office/drawing/2014/chart" uri="{C3380CC4-5D6E-409C-BE32-E72D297353CC}">
                  <c16:uniqueId val="{00000002-319B-4E19-B339-E0AB95DD42A6}"/>
                </c:ext>
              </c:extLst>
            </c:dLbl>
            <c:dLbl>
              <c:idx val="5"/>
              <c:tx>
                <c:rich>
                  <a:bodyPr/>
                  <a:lstStyle/>
                  <a:p>
                    <a:r>
                      <a:rPr lang="en-US" dirty="0"/>
                      <a:t>33%</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43679336344300079"/>
                      <c:h val="0.11723920397677559"/>
                    </c:manualLayout>
                  </c15:layout>
                  <c15:showDataLabelsRange val="0"/>
                </c:ext>
                <c:ext xmlns:c16="http://schemas.microsoft.com/office/drawing/2014/chart" uri="{C3380CC4-5D6E-409C-BE32-E72D297353CC}">
                  <c16:uniqueId val="{00000004-319B-4E19-B339-E0AB95DD42A6}"/>
                </c:ext>
              </c:extLst>
            </c:dLbl>
            <c:dLbl>
              <c:idx val="7"/>
              <c:tx>
                <c:rich>
                  <a:bodyPr/>
                  <a:lstStyle/>
                  <a:p>
                    <a:pPr>
                      <a:defRPr sz="700" b="1">
                        <a:solidFill>
                          <a:schemeClr val="bg2">
                            <a:lumMod val="50000"/>
                          </a:schemeClr>
                        </a:solidFill>
                        <a:latin typeface="+mj-lt"/>
                      </a:defRPr>
                    </a:pPr>
                    <a:r>
                      <a:rPr lang="en-US" sz="700" dirty="0">
                        <a:solidFill>
                          <a:schemeClr val="bg2">
                            <a:lumMod val="50000"/>
                          </a:schemeClr>
                        </a:solidFill>
                        <a:latin typeface="+mj-lt"/>
                      </a:rPr>
                      <a:t>29%</a:t>
                    </a: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319B-4E19-B339-E0AB95DD42A6}"/>
                </c:ext>
              </c:extLst>
            </c:dLbl>
            <c:numFmt formatCode="General\%" sourceLinked="0"/>
            <c:spPr>
              <a:noFill/>
              <a:ln>
                <a:noFill/>
              </a:ln>
              <a:effectLst/>
            </c:spPr>
            <c:txPr>
              <a:bodyPr/>
              <a:lstStyle/>
              <a:p>
                <a:pPr>
                  <a:defRPr sz="700" b="1">
                    <a:solidFill>
                      <a:schemeClr val="bg2">
                        <a:lumMod val="50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Hoja1!$A$2:$A$9</c:f>
              <c:strCache>
                <c:ptCount val="6"/>
                <c:pt idx="0">
                  <c:v>¿Cómo evalúa la Cómo evalúa la página institucional del Icfes?</c:v>
                </c:pt>
                <c:pt idx="2">
                  <c:v>La calidad de la información publicada </c:v>
                </c:pt>
                <c:pt idx="3">
                  <c:v>La relevancia de la información publicada </c:v>
                </c:pt>
                <c:pt idx="4">
                  <c:v>La facilidad de acceso a la información </c:v>
                </c:pt>
                <c:pt idx="5">
                  <c:v>La presentación de los contenidos y la navegación de la página </c:v>
                </c:pt>
              </c:strCache>
            </c:strRef>
          </c:cat>
          <c:val>
            <c:numRef>
              <c:f>Hoja1!$C$2:$C$9</c:f>
              <c:numCache>
                <c:formatCode>General</c:formatCode>
                <c:ptCount val="8"/>
                <c:pt idx="0">
                  <c:v>35</c:v>
                </c:pt>
                <c:pt idx="2">
                  <c:v>39</c:v>
                </c:pt>
                <c:pt idx="3">
                  <c:v>36</c:v>
                </c:pt>
                <c:pt idx="4">
                  <c:v>36</c:v>
                </c:pt>
                <c:pt idx="5">
                  <c:v>33</c:v>
                </c:pt>
              </c:numCache>
            </c:numRef>
          </c:val>
          <c:extLst>
            <c:ext xmlns:c16="http://schemas.microsoft.com/office/drawing/2014/chart" uri="{C3380CC4-5D6E-409C-BE32-E72D297353CC}">
              <c16:uniqueId val="{0000000C-319B-4E19-B339-E0AB95DD42A6}"/>
            </c:ext>
          </c:extLst>
        </c:ser>
        <c:dLbls>
          <c:showLegendKey val="0"/>
          <c:showVal val="0"/>
          <c:showCatName val="0"/>
          <c:showSerName val="0"/>
          <c:showPercent val="0"/>
          <c:showBubbleSize val="0"/>
        </c:dLbls>
        <c:gapWidth val="70"/>
        <c:overlap val="100"/>
        <c:axId val="147880448"/>
        <c:axId val="147948096"/>
      </c:barChart>
      <c:catAx>
        <c:axId val="147880448"/>
        <c:scaling>
          <c:orientation val="maxMin"/>
        </c:scaling>
        <c:delete val="1"/>
        <c:axPos val="l"/>
        <c:numFmt formatCode="General" sourceLinked="0"/>
        <c:majorTickMark val="out"/>
        <c:minorTickMark val="none"/>
        <c:tickLblPos val="nextTo"/>
        <c:crossAx val="147948096"/>
        <c:crosses val="autoZero"/>
        <c:auto val="1"/>
        <c:lblAlgn val="ctr"/>
        <c:lblOffset val="100"/>
        <c:noMultiLvlLbl val="0"/>
      </c:catAx>
      <c:valAx>
        <c:axId val="147948096"/>
        <c:scaling>
          <c:orientation val="minMax"/>
          <c:max val="102"/>
          <c:min val="0"/>
        </c:scaling>
        <c:delete val="1"/>
        <c:axPos val="t"/>
        <c:numFmt formatCode="General" sourceLinked="1"/>
        <c:majorTickMark val="out"/>
        <c:minorTickMark val="none"/>
        <c:tickLblPos val="nextTo"/>
        <c:crossAx val="147880448"/>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51445935525950925"/>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Hoja1!$A$2:$A$9</c:f>
              <c:strCache>
                <c:ptCount val="6"/>
                <c:pt idx="0">
                  <c:v>¿Cómo evalúa la Cómo evalúa la página institucional del Icfes?</c:v>
                </c:pt>
                <c:pt idx="2">
                  <c:v>La calidad de la información publicada </c:v>
                </c:pt>
                <c:pt idx="3">
                  <c:v>La relevancia de la información publicada </c:v>
                </c:pt>
                <c:pt idx="4">
                  <c:v>La facilidad de acceso a la información </c:v>
                </c:pt>
                <c:pt idx="5">
                  <c:v>La presentación de los contenidos y la navegación de la página </c:v>
                </c:pt>
              </c:strCache>
            </c:strRef>
          </c:cat>
          <c:val>
            <c:numRef>
              <c:f>Hoja1!$B$2:$B$9</c:f>
              <c:numCache>
                <c:formatCode>General</c:formatCode>
                <c:ptCount val="8"/>
                <c:pt idx="0">
                  <c:v>100</c:v>
                </c:pt>
                <c:pt idx="2">
                  <c:v>100</c:v>
                </c:pt>
                <c:pt idx="3">
                  <c:v>100</c:v>
                </c:pt>
                <c:pt idx="4">
                  <c:v>100</c:v>
                </c:pt>
                <c:pt idx="5">
                  <c:v>100</c:v>
                </c:pt>
              </c:numCache>
            </c:numRef>
          </c:val>
          <c:extLst>
            <c:ext xmlns:c16="http://schemas.microsoft.com/office/drawing/2014/chart" uri="{C3380CC4-5D6E-409C-BE32-E72D297353CC}">
              <c16:uniqueId val="{00000000-FD0E-477A-AE02-794F8B1A8816}"/>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dPt>
            <c:idx val="4"/>
            <c:invertIfNegative val="0"/>
            <c:bubble3D val="0"/>
            <c:spPr>
              <a:solidFill>
                <a:srgbClr val="1D7BBB"/>
              </a:solidFill>
            </c:spPr>
            <c:extLst>
              <c:ext xmlns:c16="http://schemas.microsoft.com/office/drawing/2014/chart" uri="{C3380CC4-5D6E-409C-BE32-E72D297353CC}">
                <c16:uniqueId val="{00000002-FD0E-477A-AE02-794F8B1A8816}"/>
              </c:ext>
            </c:extLst>
          </c:dPt>
          <c:dPt>
            <c:idx val="5"/>
            <c:invertIfNegative val="0"/>
            <c:bubble3D val="0"/>
            <c:spPr>
              <a:solidFill>
                <a:srgbClr val="1D7BBB"/>
              </a:solidFill>
            </c:spPr>
            <c:extLst>
              <c:ext xmlns:c16="http://schemas.microsoft.com/office/drawing/2014/chart" uri="{C3380CC4-5D6E-409C-BE32-E72D297353CC}">
                <c16:uniqueId val="{00000004-FD0E-477A-AE02-794F8B1A8816}"/>
              </c:ext>
            </c:extLst>
          </c:dPt>
          <c:dPt>
            <c:idx val="6"/>
            <c:invertIfNegative val="0"/>
            <c:bubble3D val="0"/>
            <c:spPr>
              <a:solidFill>
                <a:srgbClr val="1D7BBB"/>
              </a:solidFill>
            </c:spPr>
            <c:extLst>
              <c:ext xmlns:c16="http://schemas.microsoft.com/office/drawing/2014/chart" uri="{C3380CC4-5D6E-409C-BE32-E72D297353CC}">
                <c16:uniqueId val="{00000006-FD0E-477A-AE02-794F8B1A8816}"/>
              </c:ext>
            </c:extLst>
          </c:dPt>
          <c:dPt>
            <c:idx val="7"/>
            <c:invertIfNegative val="0"/>
            <c:bubble3D val="0"/>
            <c:extLst>
              <c:ext xmlns:c16="http://schemas.microsoft.com/office/drawing/2014/chart" uri="{C3380CC4-5D6E-409C-BE32-E72D297353CC}">
                <c16:uniqueId val="{00000007-FD0E-477A-AE02-794F8B1A8816}"/>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49143825056043278"/>
                      <c:h val="0.11723920397677559"/>
                    </c:manualLayout>
                  </c15:layout>
                </c:ext>
                <c:ext xmlns:c16="http://schemas.microsoft.com/office/drawing/2014/chart" uri="{C3380CC4-5D6E-409C-BE32-E72D297353CC}">
                  <c16:uniqueId val="{00000007-3926-49B1-B8EE-235025EA962A}"/>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49143825056043278"/>
                      <c:h val="0.11723920397677559"/>
                    </c:manualLayout>
                  </c15:layout>
                </c:ext>
                <c:ext xmlns:c16="http://schemas.microsoft.com/office/drawing/2014/chart" uri="{C3380CC4-5D6E-409C-BE32-E72D297353CC}">
                  <c16:uniqueId val="{00000008-3926-49B1-B8EE-235025EA962A}"/>
                </c:ext>
              </c:extLst>
            </c:dLbl>
            <c:dLbl>
              <c:idx val="3"/>
              <c:dLblPos val="outEnd"/>
              <c:showLegendKey val="0"/>
              <c:showVal val="1"/>
              <c:showCatName val="0"/>
              <c:showSerName val="0"/>
              <c:showPercent val="0"/>
              <c:showBubbleSize val="0"/>
              <c:extLst>
                <c:ext xmlns:c15="http://schemas.microsoft.com/office/drawing/2012/chart" uri="{CE6537A1-D6FC-4f65-9D91-7224C49458BB}">
                  <c15:layout>
                    <c:manualLayout>
                      <c:w val="0.40036343869804614"/>
                      <c:h val="0.11723920397677559"/>
                    </c:manualLayout>
                  </c15:layout>
                </c:ext>
                <c:ext xmlns:c16="http://schemas.microsoft.com/office/drawing/2014/chart" uri="{C3380CC4-5D6E-409C-BE32-E72D297353CC}">
                  <c16:uniqueId val="{00000009-3926-49B1-B8EE-235025EA962A}"/>
                </c:ext>
              </c:extLst>
            </c:dLbl>
            <c:dLbl>
              <c:idx val="4"/>
              <c:dLblPos val="outEnd"/>
              <c:showLegendKey val="0"/>
              <c:showVal val="1"/>
              <c:showCatName val="0"/>
              <c:showSerName val="0"/>
              <c:showPercent val="0"/>
              <c:showBubbleSize val="0"/>
              <c:extLst>
                <c:ext xmlns:c15="http://schemas.microsoft.com/office/drawing/2012/chart" uri="{CE6537A1-D6FC-4f65-9D91-7224C49458BB}">
                  <c15:layout>
                    <c:manualLayout>
                      <c:w val="0.5096532129329101"/>
                      <c:h val="0.11723920397677559"/>
                    </c:manualLayout>
                  </c15:layout>
                </c:ext>
                <c:ext xmlns:c16="http://schemas.microsoft.com/office/drawing/2014/chart" uri="{C3380CC4-5D6E-409C-BE32-E72D297353CC}">
                  <c16:uniqueId val="{00000002-FD0E-477A-AE02-794F8B1A8816}"/>
                </c:ext>
              </c:extLst>
            </c:dLbl>
            <c:dLbl>
              <c:idx val="5"/>
              <c:tx>
                <c:rich>
                  <a:bodyPr/>
                  <a:lstStyle/>
                  <a:p>
                    <a:r>
                      <a:rPr lang="en-US" dirty="0"/>
                      <a:t>47%</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47322328818795545"/>
                      <c:h val="0.11723920397677559"/>
                    </c:manualLayout>
                  </c15:layout>
                  <c15:showDataLabelsRange val="0"/>
                </c:ext>
                <c:ext xmlns:c16="http://schemas.microsoft.com/office/drawing/2014/chart" uri="{C3380CC4-5D6E-409C-BE32-E72D297353CC}">
                  <c16:uniqueId val="{00000004-FD0E-477A-AE02-794F8B1A8816}"/>
                </c:ext>
              </c:extLst>
            </c:dLbl>
            <c:dLbl>
              <c:idx val="7"/>
              <c:tx>
                <c:rich>
                  <a:bodyPr/>
                  <a:lstStyle/>
                  <a:p>
                    <a:pPr>
                      <a:defRPr sz="700" b="1">
                        <a:solidFill>
                          <a:schemeClr val="bg2">
                            <a:lumMod val="50000"/>
                          </a:schemeClr>
                        </a:solidFill>
                        <a:latin typeface="+mj-lt"/>
                      </a:defRPr>
                    </a:pPr>
                    <a:r>
                      <a:rPr lang="en-US" sz="700" dirty="0">
                        <a:solidFill>
                          <a:schemeClr val="bg2">
                            <a:lumMod val="50000"/>
                          </a:schemeClr>
                        </a:solidFill>
                        <a:latin typeface="+mj-lt"/>
                      </a:rPr>
                      <a:t>29%</a:t>
                    </a: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FD0E-477A-AE02-794F8B1A8816}"/>
                </c:ext>
              </c:extLst>
            </c:dLbl>
            <c:numFmt formatCode="General\%" sourceLinked="0"/>
            <c:spPr>
              <a:noFill/>
              <a:ln>
                <a:noFill/>
              </a:ln>
              <a:effectLst/>
            </c:spPr>
            <c:txPr>
              <a:bodyPr/>
              <a:lstStyle/>
              <a:p>
                <a:pPr>
                  <a:defRPr sz="700" b="1">
                    <a:solidFill>
                      <a:schemeClr val="bg2">
                        <a:lumMod val="50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Hoja1!$A$2:$A$9</c:f>
              <c:strCache>
                <c:ptCount val="6"/>
                <c:pt idx="0">
                  <c:v>¿Cómo evalúa la Cómo evalúa la página institucional del Icfes?</c:v>
                </c:pt>
                <c:pt idx="2">
                  <c:v>La calidad de la información publicada </c:v>
                </c:pt>
                <c:pt idx="3">
                  <c:v>La relevancia de la información publicada </c:v>
                </c:pt>
                <c:pt idx="4">
                  <c:v>La facilidad de acceso a la información </c:v>
                </c:pt>
                <c:pt idx="5">
                  <c:v>La presentación de los contenidos y la navegación de la página </c:v>
                </c:pt>
              </c:strCache>
            </c:strRef>
          </c:cat>
          <c:val>
            <c:numRef>
              <c:f>Hoja1!$C$2:$C$9</c:f>
              <c:numCache>
                <c:formatCode>General</c:formatCode>
                <c:ptCount val="8"/>
                <c:pt idx="0">
                  <c:v>54</c:v>
                </c:pt>
                <c:pt idx="2">
                  <c:v>54</c:v>
                </c:pt>
                <c:pt idx="3">
                  <c:v>54</c:v>
                </c:pt>
                <c:pt idx="4">
                  <c:v>46</c:v>
                </c:pt>
                <c:pt idx="5">
                  <c:v>47</c:v>
                </c:pt>
              </c:numCache>
            </c:numRef>
          </c:val>
          <c:extLst>
            <c:ext xmlns:c16="http://schemas.microsoft.com/office/drawing/2014/chart" uri="{C3380CC4-5D6E-409C-BE32-E72D297353CC}">
              <c16:uniqueId val="{0000000C-FD0E-477A-AE02-794F8B1A8816}"/>
            </c:ext>
          </c:extLst>
        </c:ser>
        <c:dLbls>
          <c:showLegendKey val="0"/>
          <c:showVal val="0"/>
          <c:showCatName val="0"/>
          <c:showSerName val="0"/>
          <c:showPercent val="0"/>
          <c:showBubbleSize val="0"/>
        </c:dLbls>
        <c:gapWidth val="70"/>
        <c:overlap val="100"/>
        <c:axId val="147880448"/>
        <c:axId val="147948096"/>
      </c:barChart>
      <c:catAx>
        <c:axId val="147880448"/>
        <c:scaling>
          <c:orientation val="maxMin"/>
        </c:scaling>
        <c:delete val="1"/>
        <c:axPos val="l"/>
        <c:numFmt formatCode="General" sourceLinked="0"/>
        <c:majorTickMark val="out"/>
        <c:minorTickMark val="none"/>
        <c:tickLblPos val="nextTo"/>
        <c:crossAx val="147948096"/>
        <c:crosses val="autoZero"/>
        <c:auto val="1"/>
        <c:lblAlgn val="ctr"/>
        <c:lblOffset val="100"/>
        <c:noMultiLvlLbl val="0"/>
      </c:catAx>
      <c:valAx>
        <c:axId val="147948096"/>
        <c:scaling>
          <c:orientation val="minMax"/>
          <c:max val="102"/>
          <c:min val="0"/>
        </c:scaling>
        <c:delete val="1"/>
        <c:axPos val="t"/>
        <c:numFmt formatCode="General" sourceLinked="1"/>
        <c:majorTickMark val="out"/>
        <c:minorTickMark val="none"/>
        <c:tickLblPos val="nextTo"/>
        <c:crossAx val="147880448"/>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51445935525950925"/>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Hoja1!$A$2:$A$9</c:f>
              <c:strCache>
                <c:ptCount val="6"/>
                <c:pt idx="0">
                  <c:v>¿Cómo evalúa la Cómo evalúa la página institucional del Icfes?</c:v>
                </c:pt>
                <c:pt idx="2">
                  <c:v>La calidad de la información publicada </c:v>
                </c:pt>
                <c:pt idx="3">
                  <c:v>La relevancia de la información publicada </c:v>
                </c:pt>
                <c:pt idx="4">
                  <c:v>La facilidad de acceso a la información </c:v>
                </c:pt>
                <c:pt idx="5">
                  <c:v>La presentación de los contenidos y la navegación de la página </c:v>
                </c:pt>
              </c:strCache>
            </c:strRef>
          </c:cat>
          <c:val>
            <c:numRef>
              <c:f>Hoja1!$B$2:$B$9</c:f>
              <c:numCache>
                <c:formatCode>General</c:formatCode>
                <c:ptCount val="8"/>
                <c:pt idx="0">
                  <c:v>100</c:v>
                </c:pt>
                <c:pt idx="2">
                  <c:v>100</c:v>
                </c:pt>
                <c:pt idx="3">
                  <c:v>100</c:v>
                </c:pt>
                <c:pt idx="4">
                  <c:v>100</c:v>
                </c:pt>
                <c:pt idx="5">
                  <c:v>100</c:v>
                </c:pt>
              </c:numCache>
            </c:numRef>
          </c:val>
          <c:extLst>
            <c:ext xmlns:c16="http://schemas.microsoft.com/office/drawing/2014/chart" uri="{C3380CC4-5D6E-409C-BE32-E72D297353CC}">
              <c16:uniqueId val="{00000000-0521-440E-A66B-80E4F36F8F79}"/>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dPt>
            <c:idx val="4"/>
            <c:invertIfNegative val="0"/>
            <c:bubble3D val="0"/>
            <c:spPr>
              <a:solidFill>
                <a:srgbClr val="1D7BBB"/>
              </a:solidFill>
            </c:spPr>
            <c:extLst>
              <c:ext xmlns:c16="http://schemas.microsoft.com/office/drawing/2014/chart" uri="{C3380CC4-5D6E-409C-BE32-E72D297353CC}">
                <c16:uniqueId val="{00000002-0521-440E-A66B-80E4F36F8F79}"/>
              </c:ext>
            </c:extLst>
          </c:dPt>
          <c:dPt>
            <c:idx val="5"/>
            <c:invertIfNegative val="0"/>
            <c:bubble3D val="0"/>
            <c:spPr>
              <a:solidFill>
                <a:srgbClr val="1D7BBB"/>
              </a:solidFill>
            </c:spPr>
            <c:extLst>
              <c:ext xmlns:c16="http://schemas.microsoft.com/office/drawing/2014/chart" uri="{C3380CC4-5D6E-409C-BE32-E72D297353CC}">
                <c16:uniqueId val="{00000004-0521-440E-A66B-80E4F36F8F79}"/>
              </c:ext>
            </c:extLst>
          </c:dPt>
          <c:dPt>
            <c:idx val="6"/>
            <c:invertIfNegative val="0"/>
            <c:bubble3D val="0"/>
            <c:spPr>
              <a:solidFill>
                <a:srgbClr val="1D7BBB"/>
              </a:solidFill>
            </c:spPr>
            <c:extLst>
              <c:ext xmlns:c16="http://schemas.microsoft.com/office/drawing/2014/chart" uri="{C3380CC4-5D6E-409C-BE32-E72D297353CC}">
                <c16:uniqueId val="{00000006-0521-440E-A66B-80E4F36F8F79}"/>
              </c:ext>
            </c:extLst>
          </c:dPt>
          <c:dPt>
            <c:idx val="7"/>
            <c:invertIfNegative val="0"/>
            <c:bubble3D val="0"/>
            <c:extLst>
              <c:ext xmlns:c16="http://schemas.microsoft.com/office/drawing/2014/chart" uri="{C3380CC4-5D6E-409C-BE32-E72D297353CC}">
                <c16:uniqueId val="{00000007-0521-440E-A66B-80E4F36F8F79}"/>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38214847632556881"/>
                      <c:h val="0.11723920397677559"/>
                    </c:manualLayout>
                  </c15:layout>
                </c:ext>
                <c:ext xmlns:c16="http://schemas.microsoft.com/office/drawing/2014/chart" uri="{C3380CC4-5D6E-409C-BE32-E72D297353CC}">
                  <c16:uniqueId val="{00000007-4163-4282-846F-805537C95F83}"/>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41857840107052346"/>
                      <c:h val="0.11723920397677559"/>
                    </c:manualLayout>
                  </c15:layout>
                </c:ext>
                <c:ext xmlns:c16="http://schemas.microsoft.com/office/drawing/2014/chart" uri="{C3380CC4-5D6E-409C-BE32-E72D297353CC}">
                  <c16:uniqueId val="{00000009-4163-4282-846F-805537C95F83}"/>
                </c:ext>
              </c:extLst>
            </c:dLbl>
            <c:dLbl>
              <c:idx val="3"/>
              <c:dLblPos val="outEnd"/>
              <c:showLegendKey val="0"/>
              <c:showVal val="1"/>
              <c:showCatName val="0"/>
              <c:showSerName val="0"/>
              <c:showPercent val="0"/>
              <c:showBubbleSize val="0"/>
              <c:extLst>
                <c:ext xmlns:c15="http://schemas.microsoft.com/office/drawing/2012/chart" uri="{CE6537A1-D6FC-4f65-9D91-7224C49458BB}">
                  <c15:layout>
                    <c:manualLayout>
                      <c:w val="0.47322328818795545"/>
                      <c:h val="0.11723920397677559"/>
                    </c:manualLayout>
                  </c15:layout>
                </c:ext>
                <c:ext xmlns:c16="http://schemas.microsoft.com/office/drawing/2014/chart" uri="{C3380CC4-5D6E-409C-BE32-E72D297353CC}">
                  <c16:uniqueId val="{00000008-4163-4282-846F-805537C95F83}"/>
                </c:ext>
              </c:extLst>
            </c:dLbl>
            <c:dLbl>
              <c:idx val="4"/>
              <c:dLblPos val="outEnd"/>
              <c:showLegendKey val="0"/>
              <c:showVal val="1"/>
              <c:showCatName val="0"/>
              <c:showSerName val="0"/>
              <c:showPercent val="0"/>
              <c:showBubbleSize val="0"/>
              <c:extLst>
                <c:ext xmlns:c15="http://schemas.microsoft.com/office/drawing/2012/chart" uri="{CE6537A1-D6FC-4f65-9D91-7224C49458BB}">
                  <c15:layout>
                    <c:manualLayout>
                      <c:w val="0.54608313767786476"/>
                      <c:h val="0.11723920397677559"/>
                    </c:manualLayout>
                  </c15:layout>
                </c:ext>
                <c:ext xmlns:c16="http://schemas.microsoft.com/office/drawing/2014/chart" uri="{C3380CC4-5D6E-409C-BE32-E72D297353CC}">
                  <c16:uniqueId val="{00000002-0521-440E-A66B-80E4F36F8F79}"/>
                </c:ext>
              </c:extLst>
            </c:dLbl>
            <c:dLbl>
              <c:idx val="5"/>
              <c:tx>
                <c:rich>
                  <a:bodyPr/>
                  <a:lstStyle/>
                  <a:p>
                    <a:r>
                      <a:rPr lang="en-US" dirty="0"/>
                      <a:t>32%</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43679336344300079"/>
                      <c:h val="0.11723920397677559"/>
                    </c:manualLayout>
                  </c15:layout>
                  <c15:showDataLabelsRange val="0"/>
                </c:ext>
                <c:ext xmlns:c16="http://schemas.microsoft.com/office/drawing/2014/chart" uri="{C3380CC4-5D6E-409C-BE32-E72D297353CC}">
                  <c16:uniqueId val="{00000004-0521-440E-A66B-80E4F36F8F79}"/>
                </c:ext>
              </c:extLst>
            </c:dLbl>
            <c:dLbl>
              <c:idx val="7"/>
              <c:tx>
                <c:rich>
                  <a:bodyPr/>
                  <a:lstStyle/>
                  <a:p>
                    <a:pPr>
                      <a:defRPr sz="700" b="1">
                        <a:solidFill>
                          <a:schemeClr val="bg2">
                            <a:lumMod val="50000"/>
                          </a:schemeClr>
                        </a:solidFill>
                        <a:latin typeface="+mj-lt"/>
                      </a:defRPr>
                    </a:pPr>
                    <a:r>
                      <a:rPr lang="en-US" sz="700" dirty="0">
                        <a:solidFill>
                          <a:schemeClr val="bg2">
                            <a:lumMod val="50000"/>
                          </a:schemeClr>
                        </a:solidFill>
                        <a:latin typeface="+mj-lt"/>
                      </a:rPr>
                      <a:t>29%</a:t>
                    </a: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0521-440E-A66B-80E4F36F8F79}"/>
                </c:ext>
              </c:extLst>
            </c:dLbl>
            <c:numFmt formatCode="General\%" sourceLinked="0"/>
            <c:spPr>
              <a:noFill/>
              <a:ln>
                <a:noFill/>
              </a:ln>
              <a:effectLst/>
            </c:spPr>
            <c:txPr>
              <a:bodyPr/>
              <a:lstStyle/>
              <a:p>
                <a:pPr>
                  <a:defRPr sz="700" b="1">
                    <a:solidFill>
                      <a:schemeClr val="bg2">
                        <a:lumMod val="50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Hoja1!$A$2:$A$9</c:f>
              <c:strCache>
                <c:ptCount val="6"/>
                <c:pt idx="0">
                  <c:v>¿Cómo evalúa la Cómo evalúa la página institucional del Icfes?</c:v>
                </c:pt>
                <c:pt idx="2">
                  <c:v>La calidad de la información publicada </c:v>
                </c:pt>
                <c:pt idx="3">
                  <c:v>La relevancia de la información publicada </c:v>
                </c:pt>
                <c:pt idx="4">
                  <c:v>La facilidad de acceso a la información </c:v>
                </c:pt>
                <c:pt idx="5">
                  <c:v>La presentación de los contenidos y la navegación de la página </c:v>
                </c:pt>
              </c:strCache>
            </c:strRef>
          </c:cat>
          <c:val>
            <c:numRef>
              <c:f>Hoja1!$C$2:$C$9</c:f>
              <c:numCache>
                <c:formatCode>General</c:formatCode>
                <c:ptCount val="8"/>
                <c:pt idx="0">
                  <c:v>36</c:v>
                </c:pt>
                <c:pt idx="2">
                  <c:v>41</c:v>
                </c:pt>
                <c:pt idx="3">
                  <c:v>49</c:v>
                </c:pt>
                <c:pt idx="4">
                  <c:v>36</c:v>
                </c:pt>
                <c:pt idx="5">
                  <c:v>32</c:v>
                </c:pt>
              </c:numCache>
            </c:numRef>
          </c:val>
          <c:extLst>
            <c:ext xmlns:c16="http://schemas.microsoft.com/office/drawing/2014/chart" uri="{C3380CC4-5D6E-409C-BE32-E72D297353CC}">
              <c16:uniqueId val="{0000000C-0521-440E-A66B-80E4F36F8F79}"/>
            </c:ext>
          </c:extLst>
        </c:ser>
        <c:dLbls>
          <c:showLegendKey val="0"/>
          <c:showVal val="0"/>
          <c:showCatName val="0"/>
          <c:showSerName val="0"/>
          <c:showPercent val="0"/>
          <c:showBubbleSize val="0"/>
        </c:dLbls>
        <c:gapWidth val="70"/>
        <c:overlap val="100"/>
        <c:axId val="147880448"/>
        <c:axId val="147948096"/>
      </c:barChart>
      <c:catAx>
        <c:axId val="147880448"/>
        <c:scaling>
          <c:orientation val="maxMin"/>
        </c:scaling>
        <c:delete val="1"/>
        <c:axPos val="l"/>
        <c:numFmt formatCode="General" sourceLinked="0"/>
        <c:majorTickMark val="out"/>
        <c:minorTickMark val="none"/>
        <c:tickLblPos val="nextTo"/>
        <c:crossAx val="147948096"/>
        <c:crosses val="autoZero"/>
        <c:auto val="1"/>
        <c:lblAlgn val="ctr"/>
        <c:lblOffset val="100"/>
        <c:noMultiLvlLbl val="0"/>
      </c:catAx>
      <c:valAx>
        <c:axId val="147948096"/>
        <c:scaling>
          <c:orientation val="minMax"/>
          <c:max val="102"/>
          <c:min val="0"/>
        </c:scaling>
        <c:delete val="1"/>
        <c:axPos val="t"/>
        <c:numFmt formatCode="General" sourceLinked="1"/>
        <c:majorTickMark val="out"/>
        <c:minorTickMark val="none"/>
        <c:tickLblPos val="nextTo"/>
        <c:crossAx val="147880448"/>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711191335740074E-2"/>
          <c:y val="6.8709761507778411E-2"/>
          <c:w val="0.68231046931407946"/>
          <c:h val="0.86258047698444318"/>
        </c:manualLayout>
      </c:layout>
      <c:barChart>
        <c:barDir val="col"/>
        <c:grouping val="stacked"/>
        <c:varyColors val="0"/>
        <c:ser>
          <c:idx val="0"/>
          <c:order val="0"/>
          <c:tx>
            <c:strRef>
              <c:f>Hoja1!$B$1</c:f>
              <c:strCache>
                <c:ptCount val="1"/>
                <c:pt idx="0">
                  <c:v>T3B</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Pt>
            <c:idx val="0"/>
            <c:invertIfNegative val="0"/>
            <c:bubble3D val="0"/>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extLst>
              <c:ext xmlns:c16="http://schemas.microsoft.com/office/drawing/2014/chart" uri="{C3380CC4-5D6E-409C-BE32-E72D297353CC}">
                <c16:uniqueId val="{00000001-1034-490E-909D-83E50CEAFF5C}"/>
              </c:ext>
            </c:extLst>
          </c:dPt>
          <c:dLbls>
            <c:numFmt formatCode="General\%" sourceLinked="0"/>
            <c:spPr>
              <a:noFill/>
              <a:ln>
                <a:noFill/>
              </a:ln>
              <a:effectLst/>
            </c:spPr>
            <c:txPr>
              <a:bodyPr/>
              <a:lstStyle/>
              <a:p>
                <a:pPr>
                  <a:defRPr sz="1600" b="1">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1"/>
                <c:pt idx="0">
                  <c:v>Categoría 1</c:v>
                </c:pt>
              </c:strCache>
            </c:strRef>
          </c:cat>
          <c:val>
            <c:numRef>
              <c:f>Hoja1!$B$2:$B$3</c:f>
              <c:numCache>
                <c:formatCode>General</c:formatCode>
                <c:ptCount val="2"/>
                <c:pt idx="1">
                  <c:v>40</c:v>
                </c:pt>
              </c:numCache>
            </c:numRef>
          </c:val>
          <c:extLst>
            <c:ext xmlns:c16="http://schemas.microsoft.com/office/drawing/2014/chart" uri="{C3380CC4-5D6E-409C-BE32-E72D297353CC}">
              <c16:uniqueId val="{00000002-1034-490E-909D-83E50CEAFF5C}"/>
            </c:ext>
          </c:extLst>
        </c:ser>
        <c:ser>
          <c:idx val="1"/>
          <c:order val="1"/>
          <c:tx>
            <c:strRef>
              <c:f>Hoja1!$C$1</c:f>
              <c:strCache>
                <c:ptCount val="1"/>
                <c:pt idx="0">
                  <c:v>T2B</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dPt>
            <c:idx val="0"/>
            <c:invertIfNegative val="0"/>
            <c:bubble3D val="0"/>
            <c:extLst>
              <c:ext xmlns:c16="http://schemas.microsoft.com/office/drawing/2014/chart" uri="{C3380CC4-5D6E-409C-BE32-E72D297353CC}">
                <c16:uniqueId val="{00000003-1034-490E-909D-83E50CEAFF5C}"/>
              </c:ext>
            </c:extLst>
          </c:dPt>
          <c:dPt>
            <c:idx val="1"/>
            <c:invertIfNegative val="0"/>
            <c:bubble3D val="0"/>
            <c:extLst>
              <c:ext xmlns:c16="http://schemas.microsoft.com/office/drawing/2014/chart" uri="{C3380CC4-5D6E-409C-BE32-E72D297353CC}">
                <c16:uniqueId val="{00000004-1034-490E-909D-83E50CEAFF5C}"/>
              </c:ext>
            </c:extLst>
          </c:dPt>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034-490E-909D-83E50CEAFF5C}"/>
                </c:ext>
              </c:extLst>
            </c:dLbl>
            <c:numFmt formatCode="General\%" sourceLinked="0"/>
            <c:spPr>
              <a:noFill/>
              <a:ln>
                <a:noFill/>
              </a:ln>
              <a:effectLst/>
            </c:spPr>
            <c:txPr>
              <a:bodyPr/>
              <a:lstStyle/>
              <a:p>
                <a:pPr>
                  <a:defRPr sz="1600" b="1">
                    <a:latin typeface="Calibri" panose="020F0502020204030204" pitchFamily="34" charset="0"/>
                    <a:cs typeface="Calibri" panose="020F0502020204030204" pitchFamily="34" charset="0"/>
                  </a:defRPr>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Hoja1!$A$2:$A$3</c:f>
              <c:strCache>
                <c:ptCount val="1"/>
                <c:pt idx="0">
                  <c:v>Categoría 1</c:v>
                </c:pt>
              </c:strCache>
            </c:strRef>
          </c:cat>
          <c:val>
            <c:numRef>
              <c:f>Hoja1!$C$2:$C$3</c:f>
              <c:numCache>
                <c:formatCode>General</c:formatCode>
                <c:ptCount val="2"/>
                <c:pt idx="1">
                  <c:v>40</c:v>
                </c:pt>
              </c:numCache>
            </c:numRef>
          </c:val>
          <c:extLst>
            <c:ext xmlns:c16="http://schemas.microsoft.com/office/drawing/2014/chart" uri="{C3380CC4-5D6E-409C-BE32-E72D297353CC}">
              <c16:uniqueId val="{00000005-1034-490E-909D-83E50CEAFF5C}"/>
            </c:ext>
          </c:extLst>
        </c:ser>
        <c:ser>
          <c:idx val="2"/>
          <c:order val="2"/>
          <c:tx>
            <c:strRef>
              <c:f>Hoja1!$D$1</c:f>
              <c:strCache>
                <c:ptCount val="1"/>
                <c:pt idx="0">
                  <c:v>Columna1</c:v>
                </c:pt>
              </c:strCache>
            </c:strRef>
          </c:tx>
          <c: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c:spPr>
          <c:invertIfNegative val="0"/>
          <c:cat>
            <c:strRef>
              <c:f>Hoja1!$A$2:$A$3</c:f>
              <c:strCache>
                <c:ptCount val="1"/>
                <c:pt idx="0">
                  <c:v>Categoría 1</c:v>
                </c:pt>
              </c:strCache>
            </c:strRef>
          </c:cat>
          <c:val>
            <c:numRef>
              <c:f>Hoja1!$D$2:$D$3</c:f>
              <c:numCache>
                <c:formatCode>General</c:formatCode>
                <c:ptCount val="2"/>
                <c:pt idx="1">
                  <c:v>20</c:v>
                </c:pt>
              </c:numCache>
            </c:numRef>
          </c:val>
          <c:extLst>
            <c:ext xmlns:c16="http://schemas.microsoft.com/office/drawing/2014/chart" uri="{C3380CC4-5D6E-409C-BE32-E72D297353CC}">
              <c16:uniqueId val="{00000006-1034-490E-909D-83E50CEAFF5C}"/>
            </c:ext>
          </c:extLst>
        </c:ser>
        <c:dLbls>
          <c:showLegendKey val="0"/>
          <c:showVal val="0"/>
          <c:showCatName val="0"/>
          <c:showSerName val="0"/>
          <c:showPercent val="0"/>
          <c:showBubbleSize val="0"/>
        </c:dLbls>
        <c:gapWidth val="128"/>
        <c:overlap val="100"/>
        <c:axId val="801018368"/>
        <c:axId val="802568384"/>
      </c:barChart>
      <c:catAx>
        <c:axId val="801018368"/>
        <c:scaling>
          <c:orientation val="minMax"/>
        </c:scaling>
        <c:delete val="1"/>
        <c:axPos val="b"/>
        <c:numFmt formatCode="General" sourceLinked="0"/>
        <c:majorTickMark val="out"/>
        <c:minorTickMark val="none"/>
        <c:tickLblPos val="nextTo"/>
        <c:crossAx val="802568384"/>
        <c:crosses val="autoZero"/>
        <c:auto val="1"/>
        <c:lblAlgn val="ctr"/>
        <c:lblOffset val="100"/>
        <c:noMultiLvlLbl val="0"/>
      </c:catAx>
      <c:valAx>
        <c:axId val="802568384"/>
        <c:scaling>
          <c:orientation val="minMax"/>
          <c:max val="103"/>
          <c:min val="0"/>
        </c:scaling>
        <c:delete val="1"/>
        <c:axPos val="l"/>
        <c:numFmt formatCode="General" sourceLinked="1"/>
        <c:majorTickMark val="out"/>
        <c:minorTickMark val="none"/>
        <c:tickLblPos val="nextTo"/>
        <c:crossAx val="801018368"/>
        <c:crosses val="autoZero"/>
        <c:crossBetween val="between"/>
      </c:valAx>
    </c:plotArea>
    <c:plotVisOnly val="1"/>
    <c:dispBlanksAs val="gap"/>
    <c:showDLblsOverMax val="0"/>
  </c:chart>
  <c:txPr>
    <a:bodyPr/>
    <a:lstStyle/>
    <a:p>
      <a:pPr>
        <a:defRPr sz="1800"/>
      </a:pPr>
      <a:endParaRPr lang="es-CO"/>
    </a:p>
  </c:txPr>
  <c:externalData r:id="rId5">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51445935525950925"/>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Hoja1!$A$2:$A$9</c:f>
              <c:strCache>
                <c:ptCount val="6"/>
                <c:pt idx="0">
                  <c:v>¿Cómo evalúa la Cómo evalúa la página institucional del Icfes?</c:v>
                </c:pt>
                <c:pt idx="2">
                  <c:v>La calidad de la información publicada </c:v>
                </c:pt>
                <c:pt idx="3">
                  <c:v>La relevancia de la información publicada </c:v>
                </c:pt>
                <c:pt idx="4">
                  <c:v>La facilidad de acceso a la información </c:v>
                </c:pt>
                <c:pt idx="5">
                  <c:v>La presentación de los contenidos y la navegación de la página </c:v>
                </c:pt>
              </c:strCache>
            </c:strRef>
          </c:cat>
          <c:val>
            <c:numRef>
              <c:f>Hoja1!$B$2:$B$9</c:f>
              <c:numCache>
                <c:formatCode>General</c:formatCode>
                <c:ptCount val="8"/>
                <c:pt idx="0">
                  <c:v>100</c:v>
                </c:pt>
                <c:pt idx="2">
                  <c:v>100</c:v>
                </c:pt>
                <c:pt idx="3">
                  <c:v>100</c:v>
                </c:pt>
                <c:pt idx="4">
                  <c:v>100</c:v>
                </c:pt>
                <c:pt idx="5">
                  <c:v>100</c:v>
                </c:pt>
              </c:numCache>
            </c:numRef>
          </c:val>
          <c:extLst>
            <c:ext xmlns:c16="http://schemas.microsoft.com/office/drawing/2014/chart" uri="{C3380CC4-5D6E-409C-BE32-E72D297353CC}">
              <c16:uniqueId val="{00000000-19A0-4AEE-A270-06DA4EA2A524}"/>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dPt>
            <c:idx val="4"/>
            <c:invertIfNegative val="0"/>
            <c:bubble3D val="0"/>
            <c:spPr>
              <a:solidFill>
                <a:srgbClr val="1D7BBB"/>
              </a:solidFill>
            </c:spPr>
            <c:extLst>
              <c:ext xmlns:c16="http://schemas.microsoft.com/office/drawing/2014/chart" uri="{C3380CC4-5D6E-409C-BE32-E72D297353CC}">
                <c16:uniqueId val="{00000002-19A0-4AEE-A270-06DA4EA2A524}"/>
              </c:ext>
            </c:extLst>
          </c:dPt>
          <c:dPt>
            <c:idx val="5"/>
            <c:invertIfNegative val="0"/>
            <c:bubble3D val="0"/>
            <c:spPr>
              <a:solidFill>
                <a:srgbClr val="1D7BBB"/>
              </a:solidFill>
            </c:spPr>
            <c:extLst>
              <c:ext xmlns:c16="http://schemas.microsoft.com/office/drawing/2014/chart" uri="{C3380CC4-5D6E-409C-BE32-E72D297353CC}">
                <c16:uniqueId val="{00000004-19A0-4AEE-A270-06DA4EA2A524}"/>
              </c:ext>
            </c:extLst>
          </c:dPt>
          <c:dPt>
            <c:idx val="6"/>
            <c:invertIfNegative val="0"/>
            <c:bubble3D val="0"/>
            <c:spPr>
              <a:solidFill>
                <a:srgbClr val="1D7BBB"/>
              </a:solidFill>
            </c:spPr>
            <c:extLst>
              <c:ext xmlns:c16="http://schemas.microsoft.com/office/drawing/2014/chart" uri="{C3380CC4-5D6E-409C-BE32-E72D297353CC}">
                <c16:uniqueId val="{00000006-19A0-4AEE-A270-06DA4EA2A524}"/>
              </c:ext>
            </c:extLst>
          </c:dPt>
          <c:dPt>
            <c:idx val="7"/>
            <c:invertIfNegative val="0"/>
            <c:bubble3D val="0"/>
            <c:extLst>
              <c:ext xmlns:c16="http://schemas.microsoft.com/office/drawing/2014/chart" uri="{C3380CC4-5D6E-409C-BE32-E72D297353CC}">
                <c16:uniqueId val="{00000007-19A0-4AEE-A270-06DA4EA2A524}"/>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58251306242281953"/>
                      <c:h val="0.11723920397677559"/>
                    </c:manualLayout>
                  </c15:layout>
                </c:ext>
                <c:ext xmlns:c16="http://schemas.microsoft.com/office/drawing/2014/chart" uri="{C3380CC4-5D6E-409C-BE32-E72D297353CC}">
                  <c16:uniqueId val="{00000007-5E51-4545-B577-130D2C1B9D9A}"/>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38214847632556881"/>
                      <c:h val="0.11723920397677559"/>
                    </c:manualLayout>
                  </c15:layout>
                </c:ext>
                <c:ext xmlns:c16="http://schemas.microsoft.com/office/drawing/2014/chart" uri="{C3380CC4-5D6E-409C-BE32-E72D297353CC}">
                  <c16:uniqueId val="{00000008-5E51-4545-B577-130D2C1B9D9A}"/>
                </c:ext>
              </c:extLst>
            </c:dLbl>
            <c:dLbl>
              <c:idx val="3"/>
              <c:dLblPos val="outEnd"/>
              <c:showLegendKey val="0"/>
              <c:showVal val="1"/>
              <c:showCatName val="0"/>
              <c:showSerName val="0"/>
              <c:showPercent val="0"/>
              <c:showBubbleSize val="0"/>
              <c:extLst>
                <c:ext xmlns:c15="http://schemas.microsoft.com/office/drawing/2012/chart" uri="{CE6537A1-D6FC-4f65-9D91-7224C49458BB}">
                  <c15:layout>
                    <c:manualLayout>
                      <c:w val="0.40036343869804614"/>
                      <c:h val="0.11723920397677559"/>
                    </c:manualLayout>
                  </c15:layout>
                </c:ext>
                <c:ext xmlns:c16="http://schemas.microsoft.com/office/drawing/2014/chart" uri="{C3380CC4-5D6E-409C-BE32-E72D297353CC}">
                  <c16:uniqueId val="{00000009-5E51-4545-B577-130D2C1B9D9A}"/>
                </c:ext>
              </c:extLst>
            </c:dLbl>
            <c:dLbl>
              <c:idx val="4"/>
              <c:dLblPos val="outEnd"/>
              <c:showLegendKey val="0"/>
              <c:showVal val="1"/>
              <c:showCatName val="0"/>
              <c:showSerName val="0"/>
              <c:showPercent val="0"/>
              <c:showBubbleSize val="0"/>
              <c:extLst>
                <c:ext xmlns:c15="http://schemas.microsoft.com/office/drawing/2012/chart" uri="{CE6537A1-D6FC-4f65-9D91-7224C49458BB}">
                  <c15:layout>
                    <c:manualLayout>
                      <c:w val="0.45500832581547812"/>
                      <c:h val="0.11723920397677559"/>
                    </c:manualLayout>
                  </c15:layout>
                </c:ext>
                <c:ext xmlns:c16="http://schemas.microsoft.com/office/drawing/2014/chart" uri="{C3380CC4-5D6E-409C-BE32-E72D297353CC}">
                  <c16:uniqueId val="{00000002-19A0-4AEE-A270-06DA4EA2A524}"/>
                </c:ext>
              </c:extLst>
            </c:dLbl>
            <c:dLbl>
              <c:idx val="5"/>
              <c:tx>
                <c:rich>
                  <a:bodyPr/>
                  <a:lstStyle/>
                  <a:p>
                    <a:r>
                      <a:rPr lang="en-US" dirty="0"/>
                      <a:t>53%</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40036343869804614"/>
                      <c:h val="0.11723920397677559"/>
                    </c:manualLayout>
                  </c15:layout>
                  <c15:showDataLabelsRange val="0"/>
                </c:ext>
                <c:ext xmlns:c16="http://schemas.microsoft.com/office/drawing/2014/chart" uri="{C3380CC4-5D6E-409C-BE32-E72D297353CC}">
                  <c16:uniqueId val="{00000004-19A0-4AEE-A270-06DA4EA2A524}"/>
                </c:ext>
              </c:extLst>
            </c:dLbl>
            <c:dLbl>
              <c:idx val="7"/>
              <c:tx>
                <c:rich>
                  <a:bodyPr/>
                  <a:lstStyle/>
                  <a:p>
                    <a:pPr>
                      <a:defRPr sz="700" b="1">
                        <a:solidFill>
                          <a:schemeClr val="bg2">
                            <a:lumMod val="50000"/>
                          </a:schemeClr>
                        </a:solidFill>
                        <a:latin typeface="+mj-lt"/>
                      </a:defRPr>
                    </a:pPr>
                    <a:r>
                      <a:rPr lang="en-US" sz="700" dirty="0">
                        <a:solidFill>
                          <a:schemeClr val="bg2">
                            <a:lumMod val="50000"/>
                          </a:schemeClr>
                        </a:solidFill>
                        <a:latin typeface="+mj-lt"/>
                      </a:rPr>
                      <a:t>29%</a:t>
                    </a: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9A0-4AEE-A270-06DA4EA2A524}"/>
                </c:ext>
              </c:extLst>
            </c:dLbl>
            <c:numFmt formatCode="General\%" sourceLinked="0"/>
            <c:spPr>
              <a:noFill/>
              <a:ln>
                <a:noFill/>
              </a:ln>
              <a:effectLst/>
            </c:spPr>
            <c:txPr>
              <a:bodyPr/>
              <a:lstStyle/>
              <a:p>
                <a:pPr>
                  <a:defRPr sz="700" b="1">
                    <a:solidFill>
                      <a:schemeClr val="bg2">
                        <a:lumMod val="50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Hoja1!$A$2:$A$9</c:f>
              <c:strCache>
                <c:ptCount val="6"/>
                <c:pt idx="0">
                  <c:v>¿Cómo evalúa la Cómo evalúa la página institucional del Icfes?</c:v>
                </c:pt>
                <c:pt idx="2">
                  <c:v>La calidad de la información publicada </c:v>
                </c:pt>
                <c:pt idx="3">
                  <c:v>La relevancia de la información publicada </c:v>
                </c:pt>
                <c:pt idx="4">
                  <c:v>La facilidad de acceso a la información </c:v>
                </c:pt>
                <c:pt idx="5">
                  <c:v>La presentación de los contenidos y la navegación de la página </c:v>
                </c:pt>
              </c:strCache>
            </c:strRef>
          </c:cat>
          <c:val>
            <c:numRef>
              <c:f>Hoja1!$C$2:$C$9</c:f>
              <c:numCache>
                <c:formatCode>General</c:formatCode>
                <c:ptCount val="8"/>
                <c:pt idx="0">
                  <c:v>57</c:v>
                </c:pt>
                <c:pt idx="2">
                  <c:v>57</c:v>
                </c:pt>
                <c:pt idx="3">
                  <c:v>54</c:v>
                </c:pt>
                <c:pt idx="4">
                  <c:v>52</c:v>
                </c:pt>
                <c:pt idx="5">
                  <c:v>53</c:v>
                </c:pt>
              </c:numCache>
            </c:numRef>
          </c:val>
          <c:extLst>
            <c:ext xmlns:c16="http://schemas.microsoft.com/office/drawing/2014/chart" uri="{C3380CC4-5D6E-409C-BE32-E72D297353CC}">
              <c16:uniqueId val="{0000000C-19A0-4AEE-A270-06DA4EA2A524}"/>
            </c:ext>
          </c:extLst>
        </c:ser>
        <c:dLbls>
          <c:showLegendKey val="0"/>
          <c:showVal val="0"/>
          <c:showCatName val="0"/>
          <c:showSerName val="0"/>
          <c:showPercent val="0"/>
          <c:showBubbleSize val="0"/>
        </c:dLbls>
        <c:gapWidth val="70"/>
        <c:overlap val="100"/>
        <c:axId val="147880448"/>
        <c:axId val="147948096"/>
      </c:barChart>
      <c:catAx>
        <c:axId val="147880448"/>
        <c:scaling>
          <c:orientation val="maxMin"/>
        </c:scaling>
        <c:delete val="1"/>
        <c:axPos val="l"/>
        <c:numFmt formatCode="General" sourceLinked="0"/>
        <c:majorTickMark val="out"/>
        <c:minorTickMark val="none"/>
        <c:tickLblPos val="nextTo"/>
        <c:crossAx val="147948096"/>
        <c:crosses val="autoZero"/>
        <c:auto val="1"/>
        <c:lblAlgn val="ctr"/>
        <c:lblOffset val="100"/>
        <c:noMultiLvlLbl val="0"/>
      </c:catAx>
      <c:valAx>
        <c:axId val="147948096"/>
        <c:scaling>
          <c:orientation val="minMax"/>
          <c:max val="102"/>
          <c:min val="0"/>
        </c:scaling>
        <c:delete val="1"/>
        <c:axPos val="t"/>
        <c:numFmt formatCode="General" sourceLinked="1"/>
        <c:majorTickMark val="out"/>
        <c:minorTickMark val="none"/>
        <c:tickLblPos val="nextTo"/>
        <c:crossAx val="147880448"/>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711191335740074E-2"/>
          <c:y val="6.8709761507778411E-2"/>
          <c:w val="0.68231046931407946"/>
          <c:h val="0.86258047698444318"/>
        </c:manualLayout>
      </c:layout>
      <c:barChart>
        <c:barDir val="col"/>
        <c:grouping val="stacked"/>
        <c:varyColors val="0"/>
        <c:ser>
          <c:idx val="0"/>
          <c:order val="0"/>
          <c:tx>
            <c:strRef>
              <c:f>Hoja1!$B$1</c:f>
              <c:strCache>
                <c:ptCount val="1"/>
                <c:pt idx="0">
                  <c:v>Si</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Pt>
            <c:idx val="0"/>
            <c:invertIfNegative val="0"/>
            <c:bubble3D val="0"/>
            <c:spPr>
              <a:solidFill>
                <a:srgbClr val="1372B5"/>
              </a:solidFill>
            </c:spPr>
            <c:extLst>
              <c:ext xmlns:c16="http://schemas.microsoft.com/office/drawing/2014/chart" uri="{C3380CC4-5D6E-409C-BE32-E72D297353CC}">
                <c16:uniqueId val="{00000001-1034-490E-909D-83E50CEAFF5C}"/>
              </c:ext>
            </c:extLst>
          </c:dPt>
          <c:dPt>
            <c:idx val="1"/>
            <c:invertIfNegative val="0"/>
            <c:bubble3D val="0"/>
            <c:spPr>
              <a:solidFill>
                <a:srgbClr val="1D7BBB"/>
              </a:solidFill>
            </c:spPr>
            <c:extLst>
              <c:ext xmlns:c16="http://schemas.microsoft.com/office/drawing/2014/chart" uri="{C3380CC4-5D6E-409C-BE32-E72D297353CC}">
                <c16:uniqueId val="{00000000-BBAF-4585-B738-A90521CC00DD}"/>
              </c:ext>
            </c:extLst>
          </c:dPt>
          <c:dPt>
            <c:idx val="2"/>
            <c:invertIfNegative val="0"/>
            <c:bubble3D val="0"/>
            <c:spPr>
              <a:solidFill>
                <a:srgbClr val="1D7BBB"/>
              </a:solidFill>
            </c:spPr>
            <c:extLst>
              <c:ext xmlns:c16="http://schemas.microsoft.com/office/drawing/2014/chart" uri="{C3380CC4-5D6E-409C-BE32-E72D297353CC}">
                <c16:uniqueId val="{00000001-3AD1-432B-AA7E-658DF52F6B4A}"/>
              </c:ext>
            </c:extLst>
          </c:dPt>
          <c:dPt>
            <c:idx val="3"/>
            <c:invertIfNegative val="0"/>
            <c:bubble3D val="0"/>
            <c:spPr>
              <a:solidFill>
                <a:srgbClr val="1D7BBB"/>
              </a:solidFill>
            </c:spPr>
            <c:extLst>
              <c:ext xmlns:c16="http://schemas.microsoft.com/office/drawing/2014/chart" uri="{C3380CC4-5D6E-409C-BE32-E72D297353CC}">
                <c16:uniqueId val="{00000001-BBAF-4585-B738-A90521CC00DD}"/>
              </c:ext>
            </c:extLst>
          </c:dPt>
          <c:dPt>
            <c:idx val="4"/>
            <c:invertIfNegative val="0"/>
            <c:bubble3D val="0"/>
            <c:spPr>
              <a:solidFill>
                <a:srgbClr val="1D7BBB"/>
              </a:solidFill>
            </c:spPr>
            <c:extLst>
              <c:ext xmlns:c16="http://schemas.microsoft.com/office/drawing/2014/chart" uri="{C3380CC4-5D6E-409C-BE32-E72D297353CC}">
                <c16:uniqueId val="{00000002-3AD1-432B-AA7E-658DF52F6B4A}"/>
              </c:ext>
            </c:extLst>
          </c:dPt>
          <c:dPt>
            <c:idx val="5"/>
            <c:invertIfNegative val="0"/>
            <c:bubble3D val="0"/>
            <c:spPr>
              <a:solidFill>
                <a:srgbClr val="6F971F"/>
              </a:solidFill>
            </c:spPr>
            <c:extLst>
              <c:ext xmlns:c16="http://schemas.microsoft.com/office/drawing/2014/chart" uri="{C3380CC4-5D6E-409C-BE32-E72D297353CC}">
                <c16:uniqueId val="{00000003-BBAF-4585-B738-A90521CC00DD}"/>
              </c:ext>
            </c:extLst>
          </c:dPt>
          <c:dPt>
            <c:idx val="6"/>
            <c:invertIfNegative val="0"/>
            <c:bubble3D val="0"/>
            <c:spPr>
              <a:solidFill>
                <a:srgbClr val="1D7BBB"/>
              </a:solidFill>
            </c:spPr>
            <c:extLst>
              <c:ext xmlns:c16="http://schemas.microsoft.com/office/drawing/2014/chart" uri="{C3380CC4-5D6E-409C-BE32-E72D297353CC}">
                <c16:uniqueId val="{00000003-3AD1-432B-AA7E-658DF52F6B4A}"/>
              </c:ext>
            </c:extLst>
          </c:dPt>
          <c:dPt>
            <c:idx val="7"/>
            <c:invertIfNegative val="0"/>
            <c:bubble3D val="0"/>
            <c:spPr>
              <a:solidFill>
                <a:srgbClr val="6F971F"/>
              </a:solidFill>
            </c:spPr>
            <c:extLst>
              <c:ext xmlns:c16="http://schemas.microsoft.com/office/drawing/2014/chart" uri="{C3380CC4-5D6E-409C-BE32-E72D297353CC}">
                <c16:uniqueId val="{00000002-BBAF-4585-B738-A90521CC00DD}"/>
              </c:ext>
            </c:extLst>
          </c:dPt>
          <c:dPt>
            <c:idx val="8"/>
            <c:invertIfNegative val="0"/>
            <c:bubble3D val="0"/>
            <c:spPr>
              <a:solidFill>
                <a:srgbClr val="1D7BBB"/>
              </a:solidFill>
            </c:spPr>
            <c:extLst>
              <c:ext xmlns:c16="http://schemas.microsoft.com/office/drawing/2014/chart" uri="{C3380CC4-5D6E-409C-BE32-E72D297353CC}">
                <c16:uniqueId val="{00000004-3AD1-432B-AA7E-658DF52F6B4A}"/>
              </c:ext>
            </c:extLst>
          </c:dPt>
          <c:dPt>
            <c:idx val="9"/>
            <c:invertIfNegative val="0"/>
            <c:bubble3D val="0"/>
            <c:spPr>
              <a:solidFill>
                <a:srgbClr val="6F971F"/>
              </a:solidFill>
            </c:spPr>
            <c:extLst>
              <c:ext xmlns:c16="http://schemas.microsoft.com/office/drawing/2014/chart" uri="{C3380CC4-5D6E-409C-BE32-E72D297353CC}">
                <c16:uniqueId val="{00000004-BBAF-4585-B738-A90521CC00DD}"/>
              </c:ext>
            </c:extLst>
          </c:dPt>
          <c:dLbls>
            <c:numFmt formatCode="General\%" sourceLinked="0"/>
            <c:spPr>
              <a:noFill/>
              <a:ln>
                <a:noFill/>
              </a:ln>
              <a:effectLst/>
            </c:spPr>
            <c:txPr>
              <a:bodyPr/>
              <a:lstStyle/>
              <a:p>
                <a:pPr>
                  <a:defRPr sz="1600" b="1">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Total 2021</c:v>
                </c:pt>
                <c:pt idx="1">
                  <c:v>Estudiantes 11 2021</c:v>
                </c:pt>
                <c:pt idx="2">
                  <c:v>Estudiante u 2021</c:v>
                </c:pt>
                <c:pt idx="3">
                  <c:v>Rectores c 2021</c:v>
                </c:pt>
              </c:strCache>
            </c:strRef>
          </c:cat>
          <c:val>
            <c:numRef>
              <c:f>Hoja1!$B$2:$B$5</c:f>
              <c:numCache>
                <c:formatCode>General</c:formatCode>
                <c:ptCount val="4"/>
                <c:pt idx="0">
                  <c:v>42</c:v>
                </c:pt>
                <c:pt idx="1">
                  <c:v>35</c:v>
                </c:pt>
                <c:pt idx="2">
                  <c:v>52</c:v>
                </c:pt>
                <c:pt idx="3">
                  <c:v>40</c:v>
                </c:pt>
              </c:numCache>
            </c:numRef>
          </c:val>
          <c:extLst>
            <c:ext xmlns:c16="http://schemas.microsoft.com/office/drawing/2014/chart" uri="{C3380CC4-5D6E-409C-BE32-E72D297353CC}">
              <c16:uniqueId val="{00000002-1034-490E-909D-83E50CEAFF5C}"/>
            </c:ext>
          </c:extLst>
        </c:ser>
        <c:ser>
          <c:idx val="1"/>
          <c:order val="1"/>
          <c:tx>
            <c:strRef>
              <c:f>Hoja1!$C$1</c:f>
              <c:strCache>
                <c:ptCount val="1"/>
                <c:pt idx="0">
                  <c:v>T2B</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Pt>
            <c:idx val="0"/>
            <c:invertIfNegative val="0"/>
            <c:bubble3D val="0"/>
            <c:extLst>
              <c:ext xmlns:c16="http://schemas.microsoft.com/office/drawing/2014/chart" uri="{C3380CC4-5D6E-409C-BE32-E72D297353CC}">
                <c16:uniqueId val="{00000003-1034-490E-909D-83E50CEAFF5C}"/>
              </c:ext>
            </c:extLst>
          </c:dPt>
          <c:dPt>
            <c:idx val="1"/>
            <c:invertIfNegative val="0"/>
            <c:bubble3D val="0"/>
            <c:extLst>
              <c:ext xmlns:c16="http://schemas.microsoft.com/office/drawing/2014/chart" uri="{C3380CC4-5D6E-409C-BE32-E72D297353CC}">
                <c16:uniqueId val="{00000004-1034-490E-909D-83E50CEAFF5C}"/>
              </c:ext>
            </c:extLst>
          </c:dPt>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034-490E-909D-83E50CEAFF5C}"/>
                </c:ext>
              </c:extLst>
            </c:dLbl>
            <c:numFmt formatCode="General\%" sourceLinked="0"/>
            <c:spPr>
              <a:noFill/>
              <a:ln>
                <a:noFill/>
              </a:ln>
              <a:effectLst/>
            </c:spPr>
            <c:txPr>
              <a:bodyPr/>
              <a:lstStyle/>
              <a:p>
                <a:pPr>
                  <a:defRPr sz="1600" b="1">
                    <a:latin typeface="Calibri" panose="020F0502020204030204" pitchFamily="34" charset="0"/>
                    <a:cs typeface="Calibri" panose="020F0502020204030204" pitchFamily="34" charset="0"/>
                  </a:defRPr>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Hoja1!$A$2:$A$5</c:f>
              <c:strCache>
                <c:ptCount val="4"/>
                <c:pt idx="0">
                  <c:v>Total 2021</c:v>
                </c:pt>
                <c:pt idx="1">
                  <c:v>Estudiantes 11 2021</c:v>
                </c:pt>
                <c:pt idx="2">
                  <c:v>Estudiante u 2021</c:v>
                </c:pt>
                <c:pt idx="3">
                  <c:v>Rectores c 2021</c:v>
                </c:pt>
              </c:strCache>
            </c:strRef>
          </c:cat>
          <c:val>
            <c:numRef>
              <c:f>Hoja1!$C$2:$C$5</c:f>
              <c:numCache>
                <c:formatCode>General</c:formatCode>
                <c:ptCount val="4"/>
              </c:numCache>
            </c:numRef>
          </c:val>
          <c:extLst>
            <c:ext xmlns:c16="http://schemas.microsoft.com/office/drawing/2014/chart" uri="{C3380CC4-5D6E-409C-BE32-E72D297353CC}">
              <c16:uniqueId val="{00000005-1034-490E-909D-83E50CEAFF5C}"/>
            </c:ext>
          </c:extLst>
        </c:ser>
        <c:ser>
          <c:idx val="2"/>
          <c:order val="2"/>
          <c:tx>
            <c:strRef>
              <c:f>Hoja1!$D$1</c:f>
              <c:strCache>
                <c:ptCount val="1"/>
                <c:pt idx="0">
                  <c:v>no</c:v>
                </c:pt>
              </c:strCache>
            </c:strRef>
          </c:tx>
          <c:spPr>
            <a:solidFill>
              <a:schemeClr val="bg1">
                <a:lumMod val="75000"/>
              </a:schemeClr>
            </a:solidFill>
          </c:spPr>
          <c:invertIfNegative val="0"/>
          <c:dLbls>
            <c:dLbl>
              <c:idx val="0"/>
              <c:tx>
                <c:rich>
                  <a:bodyPr/>
                  <a:lstStyle/>
                  <a:p>
                    <a:fld id="{A8D27401-AF49-4504-819C-EAA1F418E03F}"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AD1-432B-AA7E-658DF52F6B4A}"/>
                </c:ext>
              </c:extLst>
            </c:dLbl>
            <c:dLbl>
              <c:idx val="1"/>
              <c:tx>
                <c:rich>
                  <a:bodyPr/>
                  <a:lstStyle/>
                  <a:p>
                    <a:fld id="{AA00EBB2-A5EE-4D6B-9CCC-76975134D404}"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3AD1-432B-AA7E-658DF52F6B4A}"/>
                </c:ext>
              </c:extLst>
            </c:dLbl>
            <c:dLbl>
              <c:idx val="2"/>
              <c:tx>
                <c:rich>
                  <a:bodyPr/>
                  <a:lstStyle/>
                  <a:p>
                    <a:fld id="{9F402E0C-AF8E-4E43-BED5-AAD679F83638}"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AD1-432B-AA7E-658DF52F6B4A}"/>
                </c:ext>
              </c:extLst>
            </c:dLbl>
            <c:dLbl>
              <c:idx val="3"/>
              <c:tx>
                <c:rich>
                  <a:bodyPr/>
                  <a:lstStyle/>
                  <a:p>
                    <a:fld id="{A050722A-35E3-4BE2-8A34-0576DE15D5D2}"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3AD1-432B-AA7E-658DF52F6B4A}"/>
                </c:ext>
              </c:extLst>
            </c:dLbl>
            <c:dLbl>
              <c:idx val="4"/>
              <c:tx>
                <c:rich>
                  <a:bodyPr/>
                  <a:lstStyle/>
                  <a:p>
                    <a:fld id="{7F6800B8-40E9-43D7-9B9E-770EE5543FF7}"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3AD1-432B-AA7E-658DF52F6B4A}"/>
                </c:ext>
              </c:extLst>
            </c:dLbl>
            <c:dLbl>
              <c:idx val="5"/>
              <c:tx>
                <c:rich>
                  <a:bodyPr/>
                  <a:lstStyle/>
                  <a:p>
                    <a:fld id="{037FCB66-BECF-4A34-844E-6C966ACA5A21}"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3AD1-432B-AA7E-658DF52F6B4A}"/>
                </c:ext>
              </c:extLst>
            </c:dLbl>
            <c:dLbl>
              <c:idx val="6"/>
              <c:tx>
                <c:rich>
                  <a:bodyPr/>
                  <a:lstStyle/>
                  <a:p>
                    <a:fld id="{FBFE5570-7353-43D0-8B12-30C9937BF497}"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3AD1-432B-AA7E-658DF52F6B4A}"/>
                </c:ext>
              </c:extLst>
            </c:dLbl>
            <c:dLbl>
              <c:idx val="7"/>
              <c:tx>
                <c:rich>
                  <a:bodyPr/>
                  <a:lstStyle/>
                  <a:p>
                    <a:fld id="{9F353AC0-66DC-4863-8F81-971FE3A24617}"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3AD1-432B-AA7E-658DF52F6B4A}"/>
                </c:ext>
              </c:extLst>
            </c:dLbl>
            <c:dLbl>
              <c:idx val="8"/>
              <c:tx>
                <c:rich>
                  <a:bodyPr/>
                  <a:lstStyle/>
                  <a:p>
                    <a:fld id="{F9816BDF-1F8A-4379-A75B-EC1247B2E9F9}"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3AD1-432B-AA7E-658DF52F6B4A}"/>
                </c:ext>
              </c:extLst>
            </c:dLbl>
            <c:dLbl>
              <c:idx val="9"/>
              <c:tx>
                <c:rich>
                  <a:bodyPr/>
                  <a:lstStyle/>
                  <a:p>
                    <a:fld id="{E28C58B4-0C0A-4F6E-B297-C125CE1C108B}"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3AD1-432B-AA7E-658DF52F6B4A}"/>
                </c:ext>
              </c:extLst>
            </c:dLbl>
            <c:dLbl>
              <c:idx val="10"/>
              <c:tx>
                <c:rich>
                  <a:bodyPr/>
                  <a:lstStyle/>
                  <a:p>
                    <a:fld id="{623CF714-25DC-443A-BEC9-9CC9E6C6F4B9}"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BAF-4585-B738-A90521CC00DD}"/>
                </c:ext>
              </c:extLst>
            </c:dLbl>
            <c:spPr>
              <a:noFill/>
              <a:ln>
                <a:noFill/>
              </a:ln>
              <a:effectLst/>
            </c:spPr>
            <c:txPr>
              <a:bodyPr wrap="square" lIns="38100" tIns="19050" rIns="38100" bIns="19050" anchor="ctr">
                <a:spAutoFit/>
              </a:bodyPr>
              <a:lstStyle/>
              <a:p>
                <a:pPr>
                  <a:defRPr sz="1600" b="1">
                    <a:solidFill>
                      <a:schemeClr val="bg1"/>
                    </a:solidFill>
                    <a:latin typeface="Calibri" panose="020F0502020204030204" pitchFamily="34" charset="0"/>
                    <a:cs typeface="Calibri" panose="020F050202020403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Hoja1!$A$2:$A$5</c:f>
              <c:strCache>
                <c:ptCount val="4"/>
                <c:pt idx="0">
                  <c:v>Total 2021</c:v>
                </c:pt>
                <c:pt idx="1">
                  <c:v>Estudiantes 11 2021</c:v>
                </c:pt>
                <c:pt idx="2">
                  <c:v>Estudiante u 2021</c:v>
                </c:pt>
                <c:pt idx="3">
                  <c:v>Rectores c 2021</c:v>
                </c:pt>
              </c:strCache>
            </c:strRef>
          </c:cat>
          <c:val>
            <c:numRef>
              <c:f>Hoja1!$D$2:$D$5</c:f>
              <c:numCache>
                <c:formatCode>General</c:formatCode>
                <c:ptCount val="4"/>
                <c:pt idx="0">
                  <c:v>58</c:v>
                </c:pt>
                <c:pt idx="1">
                  <c:v>65</c:v>
                </c:pt>
                <c:pt idx="2">
                  <c:v>48</c:v>
                </c:pt>
                <c:pt idx="3">
                  <c:v>60</c:v>
                </c:pt>
              </c:numCache>
            </c:numRef>
          </c:val>
          <c:extLst>
            <c:ext xmlns:c16="http://schemas.microsoft.com/office/drawing/2014/chart" uri="{C3380CC4-5D6E-409C-BE32-E72D297353CC}">
              <c16:uniqueId val="{00000006-1034-490E-909D-83E50CEAFF5C}"/>
            </c:ext>
          </c:extLst>
        </c:ser>
        <c:dLbls>
          <c:showLegendKey val="0"/>
          <c:showVal val="0"/>
          <c:showCatName val="0"/>
          <c:showSerName val="0"/>
          <c:showPercent val="0"/>
          <c:showBubbleSize val="0"/>
        </c:dLbls>
        <c:gapWidth val="128"/>
        <c:overlap val="100"/>
        <c:axId val="801018368"/>
        <c:axId val="802568384"/>
      </c:barChart>
      <c:catAx>
        <c:axId val="801018368"/>
        <c:scaling>
          <c:orientation val="minMax"/>
        </c:scaling>
        <c:delete val="1"/>
        <c:axPos val="b"/>
        <c:numFmt formatCode="General" sourceLinked="0"/>
        <c:majorTickMark val="out"/>
        <c:minorTickMark val="none"/>
        <c:tickLblPos val="nextTo"/>
        <c:crossAx val="802568384"/>
        <c:crosses val="autoZero"/>
        <c:auto val="1"/>
        <c:lblAlgn val="ctr"/>
        <c:lblOffset val="100"/>
        <c:noMultiLvlLbl val="0"/>
      </c:catAx>
      <c:valAx>
        <c:axId val="802568384"/>
        <c:scaling>
          <c:orientation val="minMax"/>
          <c:max val="103"/>
          <c:min val="0"/>
        </c:scaling>
        <c:delete val="1"/>
        <c:axPos val="l"/>
        <c:numFmt formatCode="General" sourceLinked="1"/>
        <c:majorTickMark val="out"/>
        <c:minorTickMark val="none"/>
        <c:tickLblPos val="nextTo"/>
        <c:crossAx val="801018368"/>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687324806110141E-2"/>
          <c:y val="6.0152653637391397E-2"/>
          <c:w val="0.84129310933339951"/>
          <c:h val="0.92316377369311198"/>
        </c:manualLayout>
      </c:layout>
      <c:barChart>
        <c:barDir val="bar"/>
        <c:grouping val="stack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400">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Hoja1!$A$2:$A$10</c:f>
              <c:strCache>
                <c:ptCount val="1"/>
                <c:pt idx="0">
                  <c:v>Categoría 1</c:v>
                </c:pt>
              </c:strCache>
            </c:strRef>
          </c:cat>
          <c:val>
            <c:numRef>
              <c:f>Hoja1!$B$2:$B$10</c:f>
              <c:numCache>
                <c:formatCode>General</c:formatCode>
                <c:ptCount val="9"/>
                <c:pt idx="0">
                  <c:v>69</c:v>
                </c:pt>
                <c:pt idx="2">
                  <c:v>69</c:v>
                </c:pt>
                <c:pt idx="3">
                  <c:v>66</c:v>
                </c:pt>
              </c:numCache>
            </c:numRef>
          </c:val>
          <c:extLst>
            <c:ext xmlns:c16="http://schemas.microsoft.com/office/drawing/2014/chart" uri="{C3380CC4-5D6E-409C-BE32-E72D297353CC}">
              <c16:uniqueId val="{00000000-95B6-4829-A549-975F8A084769}"/>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400">
                    <a:latin typeface="Calibri" panose="020F0502020204030204" pitchFamily="34" charset="0"/>
                    <a:cs typeface="Calibri" panose="020F050202020403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Hoja1!$A$2:$A$10</c:f>
              <c:strCache>
                <c:ptCount val="1"/>
                <c:pt idx="0">
                  <c:v>Categoría 1</c:v>
                </c:pt>
              </c:strCache>
            </c:strRef>
          </c:cat>
          <c:val>
            <c:numRef>
              <c:f>Hoja1!$C$2:$C$10</c:f>
              <c:numCache>
                <c:formatCode>General</c:formatCode>
                <c:ptCount val="9"/>
                <c:pt idx="0">
                  <c:v>29</c:v>
                </c:pt>
                <c:pt idx="2">
                  <c:v>29</c:v>
                </c:pt>
                <c:pt idx="3">
                  <c:v>31</c:v>
                </c:pt>
              </c:numCache>
            </c:numRef>
          </c:val>
          <c:extLst>
            <c:ext xmlns:c16="http://schemas.microsoft.com/office/drawing/2014/chart" uri="{C3380CC4-5D6E-409C-BE32-E72D297353CC}">
              <c16:uniqueId val="{00000001-95B6-4829-A549-975F8A084769}"/>
            </c:ext>
          </c:extLst>
        </c:ser>
        <c:ser>
          <c:idx val="2"/>
          <c:order val="2"/>
          <c:tx>
            <c:strRef>
              <c:f>Hoja1!$D$1</c:f>
              <c:strCache>
                <c:ptCount val="1"/>
                <c:pt idx="0">
                  <c:v>Serie 3</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cat>
            <c:strRef>
              <c:f>Hoja1!$A$2:$A$10</c:f>
              <c:strCache>
                <c:ptCount val="1"/>
                <c:pt idx="0">
                  <c:v>Categoría 1</c:v>
                </c:pt>
              </c:strCache>
            </c:strRef>
          </c:cat>
          <c:val>
            <c:numRef>
              <c:f>Hoja1!$D$2:$D$10</c:f>
              <c:numCache>
                <c:formatCode>General</c:formatCode>
                <c:ptCount val="9"/>
                <c:pt idx="0">
                  <c:v>2</c:v>
                </c:pt>
                <c:pt idx="2">
                  <c:v>2</c:v>
                </c:pt>
                <c:pt idx="3">
                  <c:v>3</c:v>
                </c:pt>
              </c:numCache>
            </c:numRef>
          </c:val>
          <c:extLst>
            <c:ext xmlns:c16="http://schemas.microsoft.com/office/drawing/2014/chart" uri="{C3380CC4-5D6E-409C-BE32-E72D297353CC}">
              <c16:uniqueId val="{00000002-95B6-4829-A549-975F8A084769}"/>
            </c:ext>
          </c:extLst>
        </c:ser>
        <c:ser>
          <c:idx val="3"/>
          <c:order val="3"/>
          <c:tx>
            <c:strRef>
              <c:f>Hoja1!$E$1</c:f>
              <c:strCache>
                <c:ptCount val="1"/>
                <c:pt idx="0">
                  <c:v>Serie 4</c:v>
                </c:pt>
              </c:strCache>
            </c:strRef>
          </c:tx>
          <c:invertIfNegative val="0"/>
          <c:cat>
            <c:strRef>
              <c:f>Hoja1!$A$2:$A$10</c:f>
              <c:strCache>
                <c:ptCount val="1"/>
                <c:pt idx="0">
                  <c:v>Categoría 1</c:v>
                </c:pt>
              </c:strCache>
            </c:strRef>
          </c:cat>
          <c:val>
            <c:numRef>
              <c:f>Hoja1!$E$2:$E$10</c:f>
              <c:numCache>
                <c:formatCode>General</c:formatCode>
                <c:ptCount val="9"/>
              </c:numCache>
            </c:numRef>
          </c:val>
          <c:extLst>
            <c:ext xmlns:c16="http://schemas.microsoft.com/office/drawing/2014/chart" uri="{C3380CC4-5D6E-409C-BE32-E72D297353CC}">
              <c16:uniqueId val="{00000003-95B6-4829-A549-975F8A084769}"/>
            </c:ext>
          </c:extLst>
        </c:ser>
        <c:dLbls>
          <c:showLegendKey val="0"/>
          <c:showVal val="0"/>
          <c:showCatName val="0"/>
          <c:showSerName val="0"/>
          <c:showPercent val="0"/>
          <c:showBubbleSize val="0"/>
        </c:dLbls>
        <c:gapWidth val="59"/>
        <c:overlap val="100"/>
        <c:axId val="635181056"/>
        <c:axId val="632041984"/>
      </c:barChart>
      <c:catAx>
        <c:axId val="635181056"/>
        <c:scaling>
          <c:orientation val="maxMin"/>
        </c:scaling>
        <c:delete val="1"/>
        <c:axPos val="l"/>
        <c:numFmt formatCode="General" sourceLinked="0"/>
        <c:majorTickMark val="out"/>
        <c:minorTickMark val="none"/>
        <c:tickLblPos val="nextTo"/>
        <c:crossAx val="632041984"/>
        <c:crosses val="autoZero"/>
        <c:auto val="1"/>
        <c:lblAlgn val="ctr"/>
        <c:lblOffset val="100"/>
        <c:noMultiLvlLbl val="0"/>
      </c:catAx>
      <c:valAx>
        <c:axId val="632041984"/>
        <c:scaling>
          <c:orientation val="minMax"/>
          <c:max val="100"/>
        </c:scaling>
        <c:delete val="1"/>
        <c:axPos val="t"/>
        <c:numFmt formatCode="General" sourceLinked="1"/>
        <c:majorTickMark val="out"/>
        <c:minorTickMark val="none"/>
        <c:tickLblPos val="nextTo"/>
        <c:crossAx val="635181056"/>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687324806110141E-2"/>
          <c:y val="6.0152653637391397E-2"/>
          <c:w val="0.84129310933339951"/>
          <c:h val="0.92316377369311198"/>
        </c:manualLayout>
      </c:layout>
      <c:barChart>
        <c:barDir val="bar"/>
        <c:grouping val="stack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400">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Hoja1!$A$2:$A$10</c:f>
              <c:strCache>
                <c:ptCount val="1"/>
                <c:pt idx="0">
                  <c:v>Categoría 1</c:v>
                </c:pt>
              </c:strCache>
            </c:strRef>
          </c:cat>
          <c:val>
            <c:numRef>
              <c:f>Hoja1!$B$2:$B$10</c:f>
              <c:numCache>
                <c:formatCode>General</c:formatCode>
                <c:ptCount val="9"/>
                <c:pt idx="0">
                  <c:v>66</c:v>
                </c:pt>
                <c:pt idx="2">
                  <c:v>62</c:v>
                </c:pt>
                <c:pt idx="3">
                  <c:v>63</c:v>
                </c:pt>
              </c:numCache>
            </c:numRef>
          </c:val>
          <c:extLst>
            <c:ext xmlns:c16="http://schemas.microsoft.com/office/drawing/2014/chart" uri="{C3380CC4-5D6E-409C-BE32-E72D297353CC}">
              <c16:uniqueId val="{00000000-73FC-41B9-80FF-426A79BB692C}"/>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400">
                    <a:latin typeface="Calibri" panose="020F0502020204030204" pitchFamily="34" charset="0"/>
                    <a:cs typeface="Calibri" panose="020F050202020403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Hoja1!$A$2:$A$10</c:f>
              <c:strCache>
                <c:ptCount val="1"/>
                <c:pt idx="0">
                  <c:v>Categoría 1</c:v>
                </c:pt>
              </c:strCache>
            </c:strRef>
          </c:cat>
          <c:val>
            <c:numRef>
              <c:f>Hoja1!$C$2:$C$10</c:f>
              <c:numCache>
                <c:formatCode>General</c:formatCode>
                <c:ptCount val="9"/>
                <c:pt idx="0">
                  <c:v>31</c:v>
                </c:pt>
                <c:pt idx="2">
                  <c:v>34</c:v>
                </c:pt>
                <c:pt idx="3">
                  <c:v>33</c:v>
                </c:pt>
              </c:numCache>
            </c:numRef>
          </c:val>
          <c:extLst>
            <c:ext xmlns:c16="http://schemas.microsoft.com/office/drawing/2014/chart" uri="{C3380CC4-5D6E-409C-BE32-E72D297353CC}">
              <c16:uniqueId val="{00000001-73FC-41B9-80FF-426A79BB692C}"/>
            </c:ext>
          </c:extLst>
        </c:ser>
        <c:ser>
          <c:idx val="2"/>
          <c:order val="2"/>
          <c:tx>
            <c:strRef>
              <c:f>Hoja1!$D$1</c:f>
              <c:strCache>
                <c:ptCount val="1"/>
                <c:pt idx="0">
                  <c:v>Serie 3</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cat>
            <c:strRef>
              <c:f>Hoja1!$A$2:$A$10</c:f>
              <c:strCache>
                <c:ptCount val="1"/>
                <c:pt idx="0">
                  <c:v>Categoría 1</c:v>
                </c:pt>
              </c:strCache>
            </c:strRef>
          </c:cat>
          <c:val>
            <c:numRef>
              <c:f>Hoja1!$D$2:$D$10</c:f>
              <c:numCache>
                <c:formatCode>General</c:formatCode>
                <c:ptCount val="9"/>
                <c:pt idx="0">
                  <c:v>3</c:v>
                </c:pt>
                <c:pt idx="2">
                  <c:v>4</c:v>
                </c:pt>
                <c:pt idx="3">
                  <c:v>4</c:v>
                </c:pt>
              </c:numCache>
            </c:numRef>
          </c:val>
          <c:extLst>
            <c:ext xmlns:c16="http://schemas.microsoft.com/office/drawing/2014/chart" uri="{C3380CC4-5D6E-409C-BE32-E72D297353CC}">
              <c16:uniqueId val="{00000002-73FC-41B9-80FF-426A79BB692C}"/>
            </c:ext>
          </c:extLst>
        </c:ser>
        <c:ser>
          <c:idx val="3"/>
          <c:order val="3"/>
          <c:tx>
            <c:strRef>
              <c:f>Hoja1!$E$1</c:f>
              <c:strCache>
                <c:ptCount val="1"/>
                <c:pt idx="0">
                  <c:v>Serie 4</c:v>
                </c:pt>
              </c:strCache>
            </c:strRef>
          </c:tx>
          <c:invertIfNegative val="0"/>
          <c:cat>
            <c:strRef>
              <c:f>Hoja1!$A$2:$A$10</c:f>
              <c:strCache>
                <c:ptCount val="1"/>
                <c:pt idx="0">
                  <c:v>Categoría 1</c:v>
                </c:pt>
              </c:strCache>
            </c:strRef>
          </c:cat>
          <c:val>
            <c:numRef>
              <c:f>Hoja1!$E$2:$E$10</c:f>
              <c:numCache>
                <c:formatCode>General</c:formatCode>
                <c:ptCount val="9"/>
              </c:numCache>
            </c:numRef>
          </c:val>
          <c:extLst>
            <c:ext xmlns:c16="http://schemas.microsoft.com/office/drawing/2014/chart" uri="{C3380CC4-5D6E-409C-BE32-E72D297353CC}">
              <c16:uniqueId val="{00000003-73FC-41B9-80FF-426A79BB692C}"/>
            </c:ext>
          </c:extLst>
        </c:ser>
        <c:dLbls>
          <c:showLegendKey val="0"/>
          <c:showVal val="0"/>
          <c:showCatName val="0"/>
          <c:showSerName val="0"/>
          <c:showPercent val="0"/>
          <c:showBubbleSize val="0"/>
        </c:dLbls>
        <c:gapWidth val="59"/>
        <c:overlap val="100"/>
        <c:axId val="635181056"/>
        <c:axId val="632041984"/>
      </c:barChart>
      <c:catAx>
        <c:axId val="635181056"/>
        <c:scaling>
          <c:orientation val="maxMin"/>
        </c:scaling>
        <c:delete val="1"/>
        <c:axPos val="l"/>
        <c:numFmt formatCode="General" sourceLinked="0"/>
        <c:majorTickMark val="out"/>
        <c:minorTickMark val="none"/>
        <c:tickLblPos val="nextTo"/>
        <c:crossAx val="632041984"/>
        <c:crosses val="autoZero"/>
        <c:auto val="1"/>
        <c:lblAlgn val="ctr"/>
        <c:lblOffset val="100"/>
        <c:noMultiLvlLbl val="0"/>
      </c:catAx>
      <c:valAx>
        <c:axId val="632041984"/>
        <c:scaling>
          <c:orientation val="minMax"/>
          <c:max val="100"/>
        </c:scaling>
        <c:delete val="1"/>
        <c:axPos val="t"/>
        <c:numFmt formatCode="General" sourceLinked="1"/>
        <c:majorTickMark val="out"/>
        <c:minorTickMark val="none"/>
        <c:tickLblPos val="nextTo"/>
        <c:crossAx val="635181056"/>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669188417110198E-2"/>
          <c:y val="5.6847545219638203E-2"/>
          <c:w val="0.84129310933339951"/>
          <c:h val="0.92316377369311198"/>
        </c:manualLayout>
      </c:layout>
      <c:barChart>
        <c:barDir val="bar"/>
        <c:grouping val="stack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400">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Hoja1!$A$2:$A$10</c:f>
              <c:strCache>
                <c:ptCount val="1"/>
                <c:pt idx="0">
                  <c:v>Categoría 1</c:v>
                </c:pt>
              </c:strCache>
            </c:strRef>
          </c:cat>
          <c:val>
            <c:numRef>
              <c:f>Hoja1!$B$2:$B$10</c:f>
              <c:numCache>
                <c:formatCode>General</c:formatCode>
                <c:ptCount val="9"/>
                <c:pt idx="0">
                  <c:v>61</c:v>
                </c:pt>
                <c:pt idx="2">
                  <c:v>63</c:v>
                </c:pt>
                <c:pt idx="3">
                  <c:v>57</c:v>
                </c:pt>
              </c:numCache>
            </c:numRef>
          </c:val>
          <c:extLst>
            <c:ext xmlns:c16="http://schemas.microsoft.com/office/drawing/2014/chart" uri="{C3380CC4-5D6E-409C-BE32-E72D297353CC}">
              <c16:uniqueId val="{00000000-83C8-4029-98D1-7D63490F6166}"/>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400">
                    <a:latin typeface="Calibri" panose="020F0502020204030204" pitchFamily="34" charset="0"/>
                    <a:cs typeface="Calibri" panose="020F050202020403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Hoja1!$A$2:$A$10</c:f>
              <c:strCache>
                <c:ptCount val="1"/>
                <c:pt idx="0">
                  <c:v>Categoría 1</c:v>
                </c:pt>
              </c:strCache>
            </c:strRef>
          </c:cat>
          <c:val>
            <c:numRef>
              <c:f>Hoja1!$C$2:$C$10</c:f>
              <c:numCache>
                <c:formatCode>General</c:formatCode>
                <c:ptCount val="9"/>
                <c:pt idx="0">
                  <c:v>35</c:v>
                </c:pt>
                <c:pt idx="2">
                  <c:v>33</c:v>
                </c:pt>
                <c:pt idx="3">
                  <c:v>39</c:v>
                </c:pt>
              </c:numCache>
            </c:numRef>
          </c:val>
          <c:extLst>
            <c:ext xmlns:c16="http://schemas.microsoft.com/office/drawing/2014/chart" uri="{C3380CC4-5D6E-409C-BE32-E72D297353CC}">
              <c16:uniqueId val="{00000001-83C8-4029-98D1-7D63490F6166}"/>
            </c:ext>
          </c:extLst>
        </c:ser>
        <c:ser>
          <c:idx val="2"/>
          <c:order val="2"/>
          <c:tx>
            <c:strRef>
              <c:f>Hoja1!$D$1</c:f>
              <c:strCache>
                <c:ptCount val="1"/>
                <c:pt idx="0">
                  <c:v>Serie 3</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cat>
            <c:strRef>
              <c:f>Hoja1!$A$2:$A$10</c:f>
              <c:strCache>
                <c:ptCount val="1"/>
                <c:pt idx="0">
                  <c:v>Categoría 1</c:v>
                </c:pt>
              </c:strCache>
            </c:strRef>
          </c:cat>
          <c:val>
            <c:numRef>
              <c:f>Hoja1!$D$2:$D$10</c:f>
              <c:numCache>
                <c:formatCode>General</c:formatCode>
                <c:ptCount val="9"/>
                <c:pt idx="0">
                  <c:v>4</c:v>
                </c:pt>
                <c:pt idx="2">
                  <c:v>4</c:v>
                </c:pt>
                <c:pt idx="3">
                  <c:v>4</c:v>
                </c:pt>
              </c:numCache>
            </c:numRef>
          </c:val>
          <c:extLst>
            <c:ext xmlns:c16="http://schemas.microsoft.com/office/drawing/2014/chart" uri="{C3380CC4-5D6E-409C-BE32-E72D297353CC}">
              <c16:uniqueId val="{00000002-83C8-4029-98D1-7D63490F6166}"/>
            </c:ext>
          </c:extLst>
        </c:ser>
        <c:ser>
          <c:idx val="3"/>
          <c:order val="3"/>
          <c:tx>
            <c:strRef>
              <c:f>Hoja1!$E$1</c:f>
              <c:strCache>
                <c:ptCount val="1"/>
                <c:pt idx="0">
                  <c:v>Serie 4</c:v>
                </c:pt>
              </c:strCache>
            </c:strRef>
          </c:tx>
          <c:invertIfNegative val="0"/>
          <c:cat>
            <c:strRef>
              <c:f>Hoja1!$A$2:$A$10</c:f>
              <c:strCache>
                <c:ptCount val="1"/>
                <c:pt idx="0">
                  <c:v>Categoría 1</c:v>
                </c:pt>
              </c:strCache>
            </c:strRef>
          </c:cat>
          <c:val>
            <c:numRef>
              <c:f>Hoja1!$E$2:$E$10</c:f>
              <c:numCache>
                <c:formatCode>General</c:formatCode>
                <c:ptCount val="9"/>
              </c:numCache>
            </c:numRef>
          </c:val>
          <c:extLst>
            <c:ext xmlns:c16="http://schemas.microsoft.com/office/drawing/2014/chart" uri="{C3380CC4-5D6E-409C-BE32-E72D297353CC}">
              <c16:uniqueId val="{00000003-83C8-4029-98D1-7D63490F6166}"/>
            </c:ext>
          </c:extLst>
        </c:ser>
        <c:dLbls>
          <c:showLegendKey val="0"/>
          <c:showVal val="0"/>
          <c:showCatName val="0"/>
          <c:showSerName val="0"/>
          <c:showPercent val="0"/>
          <c:showBubbleSize val="0"/>
        </c:dLbls>
        <c:gapWidth val="59"/>
        <c:overlap val="100"/>
        <c:axId val="635181056"/>
        <c:axId val="632041984"/>
      </c:barChart>
      <c:catAx>
        <c:axId val="635181056"/>
        <c:scaling>
          <c:orientation val="maxMin"/>
        </c:scaling>
        <c:delete val="1"/>
        <c:axPos val="l"/>
        <c:numFmt formatCode="General" sourceLinked="0"/>
        <c:majorTickMark val="out"/>
        <c:minorTickMark val="none"/>
        <c:tickLblPos val="nextTo"/>
        <c:crossAx val="632041984"/>
        <c:crosses val="autoZero"/>
        <c:auto val="1"/>
        <c:lblAlgn val="ctr"/>
        <c:lblOffset val="100"/>
        <c:noMultiLvlLbl val="0"/>
      </c:catAx>
      <c:valAx>
        <c:axId val="632041984"/>
        <c:scaling>
          <c:orientation val="minMax"/>
          <c:max val="100"/>
        </c:scaling>
        <c:delete val="1"/>
        <c:axPos val="t"/>
        <c:numFmt formatCode="General" sourceLinked="1"/>
        <c:majorTickMark val="out"/>
        <c:minorTickMark val="none"/>
        <c:tickLblPos val="nextTo"/>
        <c:crossAx val="635181056"/>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669188417110198E-2"/>
          <c:y val="5.6847545219638203E-2"/>
          <c:w val="0.84129310933339951"/>
          <c:h val="0.92316377369311198"/>
        </c:manualLayout>
      </c:layout>
      <c:barChart>
        <c:barDir val="bar"/>
        <c:grouping val="stack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400">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Hoja1!$A$2:$A$10</c:f>
              <c:strCache>
                <c:ptCount val="1"/>
                <c:pt idx="0">
                  <c:v>Categoría 1</c:v>
                </c:pt>
              </c:strCache>
            </c:strRef>
          </c:cat>
          <c:val>
            <c:numRef>
              <c:f>Hoja1!$B$2:$B$10</c:f>
              <c:numCache>
                <c:formatCode>General</c:formatCode>
                <c:ptCount val="9"/>
                <c:pt idx="0">
                  <c:v>65</c:v>
                </c:pt>
                <c:pt idx="2">
                  <c:v>65</c:v>
                </c:pt>
                <c:pt idx="3">
                  <c:v>62</c:v>
                </c:pt>
              </c:numCache>
            </c:numRef>
          </c:val>
          <c:extLst>
            <c:ext xmlns:c16="http://schemas.microsoft.com/office/drawing/2014/chart" uri="{C3380CC4-5D6E-409C-BE32-E72D297353CC}">
              <c16:uniqueId val="{00000000-FB9C-4E76-8A3D-A6531E9F8546}"/>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400">
                    <a:latin typeface="Calibri" panose="020F0502020204030204" pitchFamily="34" charset="0"/>
                    <a:cs typeface="Calibri" panose="020F050202020403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Hoja1!$A$2:$A$10</c:f>
              <c:strCache>
                <c:ptCount val="1"/>
                <c:pt idx="0">
                  <c:v>Categoría 1</c:v>
                </c:pt>
              </c:strCache>
            </c:strRef>
          </c:cat>
          <c:val>
            <c:numRef>
              <c:f>Hoja1!$C$2:$C$10</c:f>
              <c:numCache>
                <c:formatCode>General</c:formatCode>
                <c:ptCount val="9"/>
                <c:pt idx="0">
                  <c:v>32</c:v>
                </c:pt>
                <c:pt idx="2">
                  <c:v>32</c:v>
                </c:pt>
                <c:pt idx="3">
                  <c:v>34</c:v>
                </c:pt>
              </c:numCache>
            </c:numRef>
          </c:val>
          <c:extLst>
            <c:ext xmlns:c16="http://schemas.microsoft.com/office/drawing/2014/chart" uri="{C3380CC4-5D6E-409C-BE32-E72D297353CC}">
              <c16:uniqueId val="{00000001-FB9C-4E76-8A3D-A6531E9F8546}"/>
            </c:ext>
          </c:extLst>
        </c:ser>
        <c:ser>
          <c:idx val="2"/>
          <c:order val="2"/>
          <c:tx>
            <c:strRef>
              <c:f>Hoja1!$D$1</c:f>
              <c:strCache>
                <c:ptCount val="1"/>
                <c:pt idx="0">
                  <c:v>Serie 3</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cat>
            <c:strRef>
              <c:f>Hoja1!$A$2:$A$10</c:f>
              <c:strCache>
                <c:ptCount val="1"/>
                <c:pt idx="0">
                  <c:v>Categoría 1</c:v>
                </c:pt>
              </c:strCache>
            </c:strRef>
          </c:cat>
          <c:val>
            <c:numRef>
              <c:f>Hoja1!$D$2:$D$10</c:f>
              <c:numCache>
                <c:formatCode>General</c:formatCode>
                <c:ptCount val="9"/>
                <c:pt idx="0">
                  <c:v>3</c:v>
                </c:pt>
                <c:pt idx="2">
                  <c:v>3</c:v>
                </c:pt>
                <c:pt idx="3">
                  <c:v>4</c:v>
                </c:pt>
              </c:numCache>
            </c:numRef>
          </c:val>
          <c:extLst>
            <c:ext xmlns:c16="http://schemas.microsoft.com/office/drawing/2014/chart" uri="{C3380CC4-5D6E-409C-BE32-E72D297353CC}">
              <c16:uniqueId val="{00000002-FB9C-4E76-8A3D-A6531E9F8546}"/>
            </c:ext>
          </c:extLst>
        </c:ser>
        <c:ser>
          <c:idx val="3"/>
          <c:order val="3"/>
          <c:tx>
            <c:strRef>
              <c:f>Hoja1!$E$1</c:f>
              <c:strCache>
                <c:ptCount val="1"/>
                <c:pt idx="0">
                  <c:v>Serie 4</c:v>
                </c:pt>
              </c:strCache>
            </c:strRef>
          </c:tx>
          <c:invertIfNegative val="0"/>
          <c:cat>
            <c:strRef>
              <c:f>Hoja1!$A$2:$A$10</c:f>
              <c:strCache>
                <c:ptCount val="1"/>
                <c:pt idx="0">
                  <c:v>Categoría 1</c:v>
                </c:pt>
              </c:strCache>
            </c:strRef>
          </c:cat>
          <c:val>
            <c:numRef>
              <c:f>Hoja1!$E$2:$E$10</c:f>
              <c:numCache>
                <c:formatCode>General</c:formatCode>
                <c:ptCount val="9"/>
              </c:numCache>
            </c:numRef>
          </c:val>
          <c:extLst>
            <c:ext xmlns:c16="http://schemas.microsoft.com/office/drawing/2014/chart" uri="{C3380CC4-5D6E-409C-BE32-E72D297353CC}">
              <c16:uniqueId val="{00000003-FB9C-4E76-8A3D-A6531E9F8546}"/>
            </c:ext>
          </c:extLst>
        </c:ser>
        <c:dLbls>
          <c:showLegendKey val="0"/>
          <c:showVal val="0"/>
          <c:showCatName val="0"/>
          <c:showSerName val="0"/>
          <c:showPercent val="0"/>
          <c:showBubbleSize val="0"/>
        </c:dLbls>
        <c:gapWidth val="59"/>
        <c:overlap val="100"/>
        <c:axId val="635181056"/>
        <c:axId val="632041984"/>
      </c:barChart>
      <c:catAx>
        <c:axId val="635181056"/>
        <c:scaling>
          <c:orientation val="maxMin"/>
        </c:scaling>
        <c:delete val="1"/>
        <c:axPos val="l"/>
        <c:numFmt formatCode="General" sourceLinked="0"/>
        <c:majorTickMark val="out"/>
        <c:minorTickMark val="none"/>
        <c:tickLblPos val="nextTo"/>
        <c:crossAx val="632041984"/>
        <c:crosses val="autoZero"/>
        <c:auto val="1"/>
        <c:lblAlgn val="ctr"/>
        <c:lblOffset val="100"/>
        <c:noMultiLvlLbl val="0"/>
      </c:catAx>
      <c:valAx>
        <c:axId val="632041984"/>
        <c:scaling>
          <c:orientation val="minMax"/>
          <c:max val="100"/>
        </c:scaling>
        <c:delete val="1"/>
        <c:axPos val="t"/>
        <c:numFmt formatCode="General" sourceLinked="1"/>
        <c:majorTickMark val="out"/>
        <c:minorTickMark val="none"/>
        <c:tickLblPos val="nextTo"/>
        <c:crossAx val="635181056"/>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711191335740074E-2"/>
          <c:y val="6.8709761507778411E-2"/>
          <c:w val="0.68231046931407946"/>
          <c:h val="0.86258047698444318"/>
        </c:manualLayout>
      </c:layout>
      <c:barChart>
        <c:barDir val="col"/>
        <c:grouping val="stacked"/>
        <c:varyColors val="0"/>
        <c:ser>
          <c:idx val="0"/>
          <c:order val="0"/>
          <c:tx>
            <c:strRef>
              <c:f>Hoja1!$B$1</c:f>
              <c:strCache>
                <c:ptCount val="1"/>
                <c:pt idx="0">
                  <c:v>T3B</c:v>
                </c:pt>
              </c:strCache>
            </c:strRef>
          </c:tx>
          <c:spPr>
            <a:solidFill>
              <a:srgbClr val="1877B8"/>
            </a:solidFill>
          </c:spPr>
          <c:invertIfNegative val="0"/>
          <c:dPt>
            <c:idx val="0"/>
            <c:invertIfNegative val="0"/>
            <c:bubble3D val="0"/>
            <c:spPr>
              <a:solidFill>
                <a:srgbClr val="6F971F"/>
              </a:solidFill>
            </c:spPr>
            <c:extLst>
              <c:ext xmlns:c16="http://schemas.microsoft.com/office/drawing/2014/chart" uri="{C3380CC4-5D6E-409C-BE32-E72D297353CC}">
                <c16:uniqueId val="{00000001-A71C-46E9-B27F-CA4E4C05987C}"/>
              </c:ext>
            </c:extLst>
          </c:dPt>
          <c:dPt>
            <c:idx val="1"/>
            <c:invertIfNegative val="0"/>
            <c:bubble3D val="0"/>
            <c:extLst>
              <c:ext xmlns:c16="http://schemas.microsoft.com/office/drawing/2014/chart" uri="{C3380CC4-5D6E-409C-BE32-E72D297353CC}">
                <c16:uniqueId val="{00000005-E06C-4090-B9B0-F25A9FF2765A}"/>
              </c:ext>
            </c:extLst>
          </c:dPt>
          <c:dLbls>
            <c:numFmt formatCode="General\%" sourceLinked="0"/>
            <c:spPr>
              <a:noFill/>
              <a:ln>
                <a:noFill/>
              </a:ln>
              <a:effectLst/>
            </c:spPr>
            <c:txPr>
              <a:bodyPr/>
              <a:lstStyle/>
              <a:p>
                <a:pPr>
                  <a:defRPr sz="1600" b="1">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Categoría 1</c:v>
                </c:pt>
                <c:pt idx="1">
                  <c:v>Categoria 2</c:v>
                </c:pt>
              </c:strCache>
            </c:strRef>
          </c:cat>
          <c:val>
            <c:numRef>
              <c:f>Hoja1!$B$2:$B$3</c:f>
              <c:numCache>
                <c:formatCode>General</c:formatCode>
                <c:ptCount val="2"/>
                <c:pt idx="0">
                  <c:v>68</c:v>
                </c:pt>
                <c:pt idx="1">
                  <c:v>76</c:v>
                </c:pt>
              </c:numCache>
            </c:numRef>
          </c:val>
          <c:extLst>
            <c:ext xmlns:c16="http://schemas.microsoft.com/office/drawing/2014/chart" uri="{C3380CC4-5D6E-409C-BE32-E72D297353CC}">
              <c16:uniqueId val="{00000002-A71C-46E9-B27F-CA4E4C05987C}"/>
            </c:ext>
          </c:extLst>
        </c:ser>
        <c:ser>
          <c:idx val="1"/>
          <c:order val="1"/>
          <c:tx>
            <c:strRef>
              <c:f>Hoja1!$C$1</c:f>
              <c:strCache>
                <c:ptCount val="1"/>
                <c:pt idx="0">
                  <c:v>T2B</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Pt>
            <c:idx val="0"/>
            <c:invertIfNegative val="0"/>
            <c:bubble3D val="0"/>
            <c:extLst>
              <c:ext xmlns:c16="http://schemas.microsoft.com/office/drawing/2014/chart" uri="{C3380CC4-5D6E-409C-BE32-E72D297353CC}">
                <c16:uniqueId val="{00000003-A71C-46E9-B27F-CA4E4C05987C}"/>
              </c:ext>
            </c:extLst>
          </c:dPt>
          <c:dPt>
            <c:idx val="1"/>
            <c:invertIfNegative val="0"/>
            <c:bubble3D val="0"/>
            <c:extLst>
              <c:ext xmlns:c16="http://schemas.microsoft.com/office/drawing/2014/chart" uri="{C3380CC4-5D6E-409C-BE32-E72D297353CC}">
                <c16:uniqueId val="{00000004-A71C-46E9-B27F-CA4E4C05987C}"/>
              </c:ext>
            </c:extLst>
          </c:dPt>
          <c:cat>
            <c:strRef>
              <c:f>Hoja1!$A$2:$A$3</c:f>
              <c:strCache>
                <c:ptCount val="2"/>
                <c:pt idx="0">
                  <c:v>Categoría 1</c:v>
                </c:pt>
                <c:pt idx="1">
                  <c:v>Categoria 2</c:v>
                </c:pt>
              </c:strCache>
            </c:strRef>
          </c:cat>
          <c:val>
            <c:numRef>
              <c:f>Hoja1!$C$2:$C$3</c:f>
              <c:numCache>
                <c:formatCode>General</c:formatCode>
                <c:ptCount val="2"/>
                <c:pt idx="0">
                  <c:v>32</c:v>
                </c:pt>
                <c:pt idx="1">
                  <c:v>24</c:v>
                </c:pt>
              </c:numCache>
            </c:numRef>
          </c:val>
          <c:extLst>
            <c:ext xmlns:c16="http://schemas.microsoft.com/office/drawing/2014/chart" uri="{C3380CC4-5D6E-409C-BE32-E72D297353CC}">
              <c16:uniqueId val="{00000005-A71C-46E9-B27F-CA4E4C05987C}"/>
            </c:ext>
          </c:extLst>
        </c:ser>
        <c:ser>
          <c:idx val="2"/>
          <c:order val="2"/>
          <c:tx>
            <c:strRef>
              <c:f>Hoja1!$D$1</c:f>
              <c:strCache>
                <c:ptCount val="1"/>
                <c:pt idx="0">
                  <c:v>Columna1</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cat>
            <c:strRef>
              <c:f>Hoja1!$A$2:$A$3</c:f>
              <c:strCache>
                <c:ptCount val="2"/>
                <c:pt idx="0">
                  <c:v>Categoría 1</c:v>
                </c:pt>
                <c:pt idx="1">
                  <c:v>Categoria 2</c:v>
                </c:pt>
              </c:strCache>
            </c:strRef>
          </c:cat>
          <c:val>
            <c:numRef>
              <c:f>Hoja1!$D$2:$D$3</c:f>
              <c:numCache>
                <c:formatCode>General</c:formatCode>
                <c:ptCount val="2"/>
              </c:numCache>
            </c:numRef>
          </c:val>
          <c:extLst>
            <c:ext xmlns:c16="http://schemas.microsoft.com/office/drawing/2014/chart" uri="{C3380CC4-5D6E-409C-BE32-E72D297353CC}">
              <c16:uniqueId val="{00000006-A71C-46E9-B27F-CA4E4C05987C}"/>
            </c:ext>
          </c:extLst>
        </c:ser>
        <c:dLbls>
          <c:showLegendKey val="0"/>
          <c:showVal val="0"/>
          <c:showCatName val="0"/>
          <c:showSerName val="0"/>
          <c:showPercent val="0"/>
          <c:showBubbleSize val="0"/>
        </c:dLbls>
        <c:gapWidth val="128"/>
        <c:overlap val="100"/>
        <c:axId val="633923072"/>
        <c:axId val="632093440"/>
      </c:barChart>
      <c:catAx>
        <c:axId val="633923072"/>
        <c:scaling>
          <c:orientation val="minMax"/>
        </c:scaling>
        <c:delete val="1"/>
        <c:axPos val="b"/>
        <c:numFmt formatCode="General" sourceLinked="0"/>
        <c:majorTickMark val="out"/>
        <c:minorTickMark val="none"/>
        <c:tickLblPos val="nextTo"/>
        <c:crossAx val="632093440"/>
        <c:crosses val="autoZero"/>
        <c:auto val="1"/>
        <c:lblAlgn val="ctr"/>
        <c:lblOffset val="100"/>
        <c:noMultiLvlLbl val="0"/>
      </c:catAx>
      <c:valAx>
        <c:axId val="632093440"/>
        <c:scaling>
          <c:orientation val="minMax"/>
          <c:max val="103"/>
          <c:min val="0"/>
        </c:scaling>
        <c:delete val="1"/>
        <c:axPos val="l"/>
        <c:numFmt formatCode="General" sourceLinked="1"/>
        <c:majorTickMark val="out"/>
        <c:minorTickMark val="none"/>
        <c:tickLblPos val="nextTo"/>
        <c:crossAx val="633923072"/>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711191335740074E-2"/>
          <c:y val="6.8709761507778411E-2"/>
          <c:w val="0.68231046931407946"/>
          <c:h val="0.86258047698444318"/>
        </c:manualLayout>
      </c:layout>
      <c:barChart>
        <c:barDir val="col"/>
        <c:grouping val="stacked"/>
        <c:varyColors val="0"/>
        <c:ser>
          <c:idx val="0"/>
          <c:order val="0"/>
          <c:tx>
            <c:strRef>
              <c:f>Hoja1!$B$1</c:f>
              <c:strCache>
                <c:ptCount val="1"/>
                <c:pt idx="0">
                  <c:v>T3B</c:v>
                </c:pt>
              </c:strCache>
            </c:strRef>
          </c:tx>
          <c:spPr>
            <a:solidFill>
              <a:srgbClr val="4D803B"/>
            </a:solidFill>
          </c:spPr>
          <c:invertIfNegative val="0"/>
          <c:dPt>
            <c:idx val="0"/>
            <c:invertIfNegative val="0"/>
            <c:bubble3D val="0"/>
            <c:spPr>
              <a:solidFill>
                <a:srgbClr val="6F971F"/>
              </a:solidFill>
            </c:spPr>
            <c:extLst>
              <c:ext xmlns:c16="http://schemas.microsoft.com/office/drawing/2014/chart" uri="{C3380CC4-5D6E-409C-BE32-E72D297353CC}">
                <c16:uniqueId val="{00000001-D57A-45DD-9B96-CA1C008E2D6E}"/>
              </c:ext>
            </c:extLst>
          </c:dPt>
          <c:dPt>
            <c:idx val="1"/>
            <c:invertIfNegative val="0"/>
            <c:bubble3D val="0"/>
            <c:spPr>
              <a:solidFill>
                <a:srgbClr val="1877B8"/>
              </a:solidFill>
            </c:spPr>
            <c:extLst>
              <c:ext xmlns:c16="http://schemas.microsoft.com/office/drawing/2014/chart" uri="{C3380CC4-5D6E-409C-BE32-E72D297353CC}">
                <c16:uniqueId val="{00000005-D046-47DF-A789-4877FAAA446D}"/>
              </c:ext>
            </c:extLst>
          </c:dPt>
          <c:dLbls>
            <c:numFmt formatCode="General\%" sourceLinked="0"/>
            <c:spPr>
              <a:noFill/>
              <a:ln>
                <a:noFill/>
              </a:ln>
              <a:effectLst/>
            </c:spPr>
            <c:txPr>
              <a:bodyPr/>
              <a:lstStyle/>
              <a:p>
                <a:pPr>
                  <a:defRPr sz="1600" b="1">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1"/>
                <c:pt idx="0">
                  <c:v>Categoria 2</c:v>
                </c:pt>
              </c:strCache>
            </c:strRef>
          </c:cat>
          <c:val>
            <c:numRef>
              <c:f>Hoja1!$B$2:$B$3</c:f>
              <c:numCache>
                <c:formatCode>General</c:formatCode>
                <c:ptCount val="2"/>
                <c:pt idx="0">
                  <c:v>67</c:v>
                </c:pt>
                <c:pt idx="1">
                  <c:v>69</c:v>
                </c:pt>
              </c:numCache>
            </c:numRef>
          </c:val>
          <c:extLst>
            <c:ext xmlns:c16="http://schemas.microsoft.com/office/drawing/2014/chart" uri="{C3380CC4-5D6E-409C-BE32-E72D297353CC}">
              <c16:uniqueId val="{00000002-D57A-45DD-9B96-CA1C008E2D6E}"/>
            </c:ext>
          </c:extLst>
        </c:ser>
        <c:ser>
          <c:idx val="1"/>
          <c:order val="1"/>
          <c:tx>
            <c:strRef>
              <c:f>Hoja1!$C$1</c:f>
              <c:strCache>
                <c:ptCount val="1"/>
                <c:pt idx="0">
                  <c:v>T2B</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Pt>
            <c:idx val="0"/>
            <c:invertIfNegative val="0"/>
            <c:bubble3D val="0"/>
            <c:extLst>
              <c:ext xmlns:c16="http://schemas.microsoft.com/office/drawing/2014/chart" uri="{C3380CC4-5D6E-409C-BE32-E72D297353CC}">
                <c16:uniqueId val="{00000003-D57A-45DD-9B96-CA1C008E2D6E}"/>
              </c:ext>
            </c:extLst>
          </c:dPt>
          <c:dPt>
            <c:idx val="1"/>
            <c:invertIfNegative val="0"/>
            <c:bubble3D val="0"/>
            <c:extLst>
              <c:ext xmlns:c16="http://schemas.microsoft.com/office/drawing/2014/chart" uri="{C3380CC4-5D6E-409C-BE32-E72D297353CC}">
                <c16:uniqueId val="{00000004-D57A-45DD-9B96-CA1C008E2D6E}"/>
              </c:ext>
            </c:extLst>
          </c:dPt>
          <c:cat>
            <c:strRef>
              <c:f>Hoja1!$A$2:$A$3</c:f>
              <c:strCache>
                <c:ptCount val="1"/>
                <c:pt idx="0">
                  <c:v>Categoria 2</c:v>
                </c:pt>
              </c:strCache>
            </c:strRef>
          </c:cat>
          <c:val>
            <c:numRef>
              <c:f>Hoja1!$C$2:$C$3</c:f>
              <c:numCache>
                <c:formatCode>General</c:formatCode>
                <c:ptCount val="2"/>
                <c:pt idx="0">
                  <c:v>33</c:v>
                </c:pt>
                <c:pt idx="1">
                  <c:v>31</c:v>
                </c:pt>
              </c:numCache>
            </c:numRef>
          </c:val>
          <c:extLst>
            <c:ext xmlns:c16="http://schemas.microsoft.com/office/drawing/2014/chart" uri="{C3380CC4-5D6E-409C-BE32-E72D297353CC}">
              <c16:uniqueId val="{00000005-D57A-45DD-9B96-CA1C008E2D6E}"/>
            </c:ext>
          </c:extLst>
        </c:ser>
        <c:ser>
          <c:idx val="2"/>
          <c:order val="2"/>
          <c:tx>
            <c:strRef>
              <c:f>Hoja1!$D$1</c:f>
              <c:strCache>
                <c:ptCount val="1"/>
                <c:pt idx="0">
                  <c:v>Columna1</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cat>
            <c:strRef>
              <c:f>Hoja1!$A$2:$A$3</c:f>
              <c:strCache>
                <c:ptCount val="1"/>
                <c:pt idx="0">
                  <c:v>Categoria 2</c:v>
                </c:pt>
              </c:strCache>
            </c:strRef>
          </c:cat>
          <c:val>
            <c:numRef>
              <c:f>Hoja1!$D$2:$D$3</c:f>
              <c:numCache>
                <c:formatCode>General</c:formatCode>
                <c:ptCount val="2"/>
              </c:numCache>
            </c:numRef>
          </c:val>
          <c:extLst>
            <c:ext xmlns:c16="http://schemas.microsoft.com/office/drawing/2014/chart" uri="{C3380CC4-5D6E-409C-BE32-E72D297353CC}">
              <c16:uniqueId val="{00000006-D57A-45DD-9B96-CA1C008E2D6E}"/>
            </c:ext>
          </c:extLst>
        </c:ser>
        <c:dLbls>
          <c:showLegendKey val="0"/>
          <c:showVal val="0"/>
          <c:showCatName val="0"/>
          <c:showSerName val="0"/>
          <c:showPercent val="0"/>
          <c:showBubbleSize val="0"/>
        </c:dLbls>
        <c:gapWidth val="128"/>
        <c:overlap val="100"/>
        <c:axId val="633923072"/>
        <c:axId val="632093440"/>
      </c:barChart>
      <c:catAx>
        <c:axId val="633923072"/>
        <c:scaling>
          <c:orientation val="minMax"/>
        </c:scaling>
        <c:delete val="1"/>
        <c:axPos val="b"/>
        <c:numFmt formatCode="General" sourceLinked="0"/>
        <c:majorTickMark val="out"/>
        <c:minorTickMark val="none"/>
        <c:tickLblPos val="nextTo"/>
        <c:crossAx val="632093440"/>
        <c:crosses val="autoZero"/>
        <c:auto val="1"/>
        <c:lblAlgn val="ctr"/>
        <c:lblOffset val="100"/>
        <c:noMultiLvlLbl val="0"/>
      </c:catAx>
      <c:valAx>
        <c:axId val="632093440"/>
        <c:scaling>
          <c:orientation val="minMax"/>
          <c:max val="103"/>
          <c:min val="0"/>
        </c:scaling>
        <c:delete val="1"/>
        <c:axPos val="l"/>
        <c:numFmt formatCode="General" sourceLinked="1"/>
        <c:majorTickMark val="out"/>
        <c:minorTickMark val="none"/>
        <c:tickLblPos val="nextTo"/>
        <c:crossAx val="633923072"/>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711191335740074E-2"/>
          <c:y val="6.8709761507778411E-2"/>
          <c:w val="0.68231046931407946"/>
          <c:h val="0.86258047698444318"/>
        </c:manualLayout>
      </c:layout>
      <c:barChart>
        <c:barDir val="col"/>
        <c:grouping val="stacked"/>
        <c:varyColors val="0"/>
        <c:ser>
          <c:idx val="0"/>
          <c:order val="0"/>
          <c:tx>
            <c:strRef>
              <c:f>Hoja1!$B$1</c:f>
              <c:strCache>
                <c:ptCount val="1"/>
                <c:pt idx="0">
                  <c:v>T3B</c:v>
                </c:pt>
              </c:strCache>
            </c:strRef>
          </c:tx>
          <c:spPr>
            <a:solidFill>
              <a:srgbClr val="4D803B"/>
            </a:solidFill>
          </c:spPr>
          <c:invertIfNegative val="0"/>
          <c:dPt>
            <c:idx val="0"/>
            <c:invertIfNegative val="0"/>
            <c:bubble3D val="0"/>
            <c:spPr>
              <a:solidFill>
                <a:srgbClr val="6F971F"/>
              </a:solidFill>
            </c:spPr>
            <c:extLst>
              <c:ext xmlns:c16="http://schemas.microsoft.com/office/drawing/2014/chart" uri="{C3380CC4-5D6E-409C-BE32-E72D297353CC}">
                <c16:uniqueId val="{00000001-D57A-45DD-9B96-CA1C008E2D6E}"/>
              </c:ext>
            </c:extLst>
          </c:dPt>
          <c:dPt>
            <c:idx val="1"/>
            <c:invertIfNegative val="0"/>
            <c:bubble3D val="0"/>
            <c:spPr>
              <a:solidFill>
                <a:srgbClr val="1877B8"/>
              </a:solidFill>
            </c:spPr>
            <c:extLst>
              <c:ext xmlns:c16="http://schemas.microsoft.com/office/drawing/2014/chart" uri="{C3380CC4-5D6E-409C-BE32-E72D297353CC}">
                <c16:uniqueId val="{00000005-D046-47DF-A789-4877FAAA446D}"/>
              </c:ext>
            </c:extLst>
          </c:dPt>
          <c:dLbls>
            <c:numFmt formatCode="General\%" sourceLinked="0"/>
            <c:spPr>
              <a:noFill/>
              <a:ln>
                <a:noFill/>
              </a:ln>
              <a:effectLst/>
            </c:spPr>
            <c:txPr>
              <a:bodyPr/>
              <a:lstStyle/>
              <a:p>
                <a:pPr>
                  <a:defRPr sz="1600" b="1">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1"/>
                <c:pt idx="0">
                  <c:v>Categoria 2</c:v>
                </c:pt>
              </c:strCache>
            </c:strRef>
          </c:cat>
          <c:val>
            <c:numRef>
              <c:f>Hoja1!$B$2:$B$3</c:f>
              <c:numCache>
                <c:formatCode>General</c:formatCode>
                <c:ptCount val="2"/>
                <c:pt idx="0">
                  <c:v>67</c:v>
                </c:pt>
                <c:pt idx="1">
                  <c:v>69</c:v>
                </c:pt>
              </c:numCache>
            </c:numRef>
          </c:val>
          <c:extLst>
            <c:ext xmlns:c16="http://schemas.microsoft.com/office/drawing/2014/chart" uri="{C3380CC4-5D6E-409C-BE32-E72D297353CC}">
              <c16:uniqueId val="{00000002-D57A-45DD-9B96-CA1C008E2D6E}"/>
            </c:ext>
          </c:extLst>
        </c:ser>
        <c:ser>
          <c:idx val="1"/>
          <c:order val="1"/>
          <c:tx>
            <c:strRef>
              <c:f>Hoja1!$C$1</c:f>
              <c:strCache>
                <c:ptCount val="1"/>
                <c:pt idx="0">
                  <c:v>T2B</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Pt>
            <c:idx val="0"/>
            <c:invertIfNegative val="0"/>
            <c:bubble3D val="0"/>
            <c:extLst>
              <c:ext xmlns:c16="http://schemas.microsoft.com/office/drawing/2014/chart" uri="{C3380CC4-5D6E-409C-BE32-E72D297353CC}">
                <c16:uniqueId val="{00000003-D57A-45DD-9B96-CA1C008E2D6E}"/>
              </c:ext>
            </c:extLst>
          </c:dPt>
          <c:dPt>
            <c:idx val="1"/>
            <c:invertIfNegative val="0"/>
            <c:bubble3D val="0"/>
            <c:extLst>
              <c:ext xmlns:c16="http://schemas.microsoft.com/office/drawing/2014/chart" uri="{C3380CC4-5D6E-409C-BE32-E72D297353CC}">
                <c16:uniqueId val="{00000004-D57A-45DD-9B96-CA1C008E2D6E}"/>
              </c:ext>
            </c:extLst>
          </c:dPt>
          <c:cat>
            <c:strRef>
              <c:f>Hoja1!$A$2:$A$3</c:f>
              <c:strCache>
                <c:ptCount val="1"/>
                <c:pt idx="0">
                  <c:v>Categoria 2</c:v>
                </c:pt>
              </c:strCache>
            </c:strRef>
          </c:cat>
          <c:val>
            <c:numRef>
              <c:f>Hoja1!$C$2:$C$3</c:f>
              <c:numCache>
                <c:formatCode>General</c:formatCode>
                <c:ptCount val="2"/>
                <c:pt idx="0">
                  <c:v>33</c:v>
                </c:pt>
                <c:pt idx="1">
                  <c:v>31</c:v>
                </c:pt>
              </c:numCache>
            </c:numRef>
          </c:val>
          <c:extLst>
            <c:ext xmlns:c16="http://schemas.microsoft.com/office/drawing/2014/chart" uri="{C3380CC4-5D6E-409C-BE32-E72D297353CC}">
              <c16:uniqueId val="{00000005-D57A-45DD-9B96-CA1C008E2D6E}"/>
            </c:ext>
          </c:extLst>
        </c:ser>
        <c:ser>
          <c:idx val="2"/>
          <c:order val="2"/>
          <c:tx>
            <c:strRef>
              <c:f>Hoja1!$D$1</c:f>
              <c:strCache>
                <c:ptCount val="1"/>
                <c:pt idx="0">
                  <c:v>Columna1</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cat>
            <c:strRef>
              <c:f>Hoja1!$A$2:$A$3</c:f>
              <c:strCache>
                <c:ptCount val="1"/>
                <c:pt idx="0">
                  <c:v>Categoria 2</c:v>
                </c:pt>
              </c:strCache>
            </c:strRef>
          </c:cat>
          <c:val>
            <c:numRef>
              <c:f>Hoja1!$D$2:$D$3</c:f>
              <c:numCache>
                <c:formatCode>General</c:formatCode>
                <c:ptCount val="2"/>
              </c:numCache>
            </c:numRef>
          </c:val>
          <c:extLst>
            <c:ext xmlns:c16="http://schemas.microsoft.com/office/drawing/2014/chart" uri="{C3380CC4-5D6E-409C-BE32-E72D297353CC}">
              <c16:uniqueId val="{00000006-D57A-45DD-9B96-CA1C008E2D6E}"/>
            </c:ext>
          </c:extLst>
        </c:ser>
        <c:dLbls>
          <c:showLegendKey val="0"/>
          <c:showVal val="0"/>
          <c:showCatName val="0"/>
          <c:showSerName val="0"/>
          <c:showPercent val="0"/>
          <c:showBubbleSize val="0"/>
        </c:dLbls>
        <c:gapWidth val="128"/>
        <c:overlap val="100"/>
        <c:axId val="633923072"/>
        <c:axId val="632093440"/>
      </c:barChart>
      <c:catAx>
        <c:axId val="633923072"/>
        <c:scaling>
          <c:orientation val="minMax"/>
        </c:scaling>
        <c:delete val="1"/>
        <c:axPos val="b"/>
        <c:numFmt formatCode="General" sourceLinked="0"/>
        <c:majorTickMark val="out"/>
        <c:minorTickMark val="none"/>
        <c:tickLblPos val="nextTo"/>
        <c:crossAx val="632093440"/>
        <c:crosses val="autoZero"/>
        <c:auto val="1"/>
        <c:lblAlgn val="ctr"/>
        <c:lblOffset val="100"/>
        <c:noMultiLvlLbl val="0"/>
      </c:catAx>
      <c:valAx>
        <c:axId val="632093440"/>
        <c:scaling>
          <c:orientation val="minMax"/>
          <c:max val="103"/>
          <c:min val="0"/>
        </c:scaling>
        <c:delete val="1"/>
        <c:axPos val="l"/>
        <c:numFmt formatCode="General" sourceLinked="1"/>
        <c:majorTickMark val="out"/>
        <c:minorTickMark val="none"/>
        <c:tickLblPos val="nextTo"/>
        <c:crossAx val="633923072"/>
        <c:crosses val="autoZero"/>
        <c:crossBetween val="between"/>
      </c:valAx>
    </c:plotArea>
    <c:plotVisOnly val="1"/>
    <c:dispBlanksAs val="gap"/>
    <c:showDLblsOverMax val="0"/>
  </c:chart>
  <c:txPr>
    <a:bodyPr/>
    <a:lstStyle/>
    <a:p>
      <a:pPr>
        <a:defRPr sz="1800"/>
      </a:pPr>
      <a:endParaRPr lang="es-CO"/>
    </a:p>
  </c:txPr>
  <c:externalData r:id="rId3">
    <c:autoUpdate val="0"/>
  </c:externalData>
  <c:userShapes r:id="rId4"/>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669188417110198E-2"/>
          <c:y val="5.6847545219638203E-2"/>
          <c:w val="0.84129310933339951"/>
          <c:h val="0.92316377369311198"/>
        </c:manualLayout>
      </c:layout>
      <c:barChart>
        <c:barDir val="bar"/>
        <c:grouping val="stack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400">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Hoja1!$A$2:$A$10</c:f>
              <c:strCache>
                <c:ptCount val="1"/>
                <c:pt idx="0">
                  <c:v>Categoría 1</c:v>
                </c:pt>
              </c:strCache>
            </c:strRef>
          </c:cat>
          <c:val>
            <c:numRef>
              <c:f>Hoja1!$B$2:$B$10</c:f>
              <c:numCache>
                <c:formatCode>General</c:formatCode>
                <c:ptCount val="9"/>
                <c:pt idx="0">
                  <c:v>92</c:v>
                </c:pt>
                <c:pt idx="1">
                  <c:v>88</c:v>
                </c:pt>
                <c:pt idx="2">
                  <c:v>37</c:v>
                </c:pt>
                <c:pt idx="3">
                  <c:v>18</c:v>
                </c:pt>
              </c:numCache>
            </c:numRef>
          </c:val>
          <c:extLst>
            <c:ext xmlns:c16="http://schemas.microsoft.com/office/drawing/2014/chart" uri="{C3380CC4-5D6E-409C-BE32-E72D297353CC}">
              <c16:uniqueId val="{00000000-83C8-4029-98D1-7D63490F6166}"/>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cat>
            <c:strRef>
              <c:f>Hoja1!$A$2:$A$10</c:f>
              <c:strCache>
                <c:ptCount val="1"/>
                <c:pt idx="0">
                  <c:v>Categoría 1</c:v>
                </c:pt>
              </c:strCache>
            </c:strRef>
          </c:cat>
          <c:val>
            <c:numRef>
              <c:f>Hoja1!$C$2:$C$10</c:f>
              <c:numCache>
                <c:formatCode>General</c:formatCode>
                <c:ptCount val="9"/>
                <c:pt idx="0">
                  <c:v>8</c:v>
                </c:pt>
                <c:pt idx="1">
                  <c:v>12</c:v>
                </c:pt>
                <c:pt idx="2">
                  <c:v>63</c:v>
                </c:pt>
                <c:pt idx="3">
                  <c:v>82</c:v>
                </c:pt>
              </c:numCache>
            </c:numRef>
          </c:val>
          <c:extLst>
            <c:ext xmlns:c16="http://schemas.microsoft.com/office/drawing/2014/chart" uri="{C3380CC4-5D6E-409C-BE32-E72D297353CC}">
              <c16:uniqueId val="{00000001-83C8-4029-98D1-7D63490F6166}"/>
            </c:ext>
          </c:extLst>
        </c:ser>
        <c:ser>
          <c:idx val="2"/>
          <c:order val="2"/>
          <c:tx>
            <c:strRef>
              <c:f>Hoja1!$D$1</c:f>
              <c:strCache>
                <c:ptCount val="1"/>
                <c:pt idx="0">
                  <c:v>Serie 3</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cat>
            <c:strRef>
              <c:f>Hoja1!$A$2:$A$10</c:f>
              <c:strCache>
                <c:ptCount val="1"/>
                <c:pt idx="0">
                  <c:v>Categoría 1</c:v>
                </c:pt>
              </c:strCache>
            </c:strRef>
          </c:cat>
          <c:val>
            <c:numRef>
              <c:f>Hoja1!$D$2:$D$10</c:f>
              <c:numCache>
                <c:formatCode>General</c:formatCode>
                <c:ptCount val="9"/>
              </c:numCache>
            </c:numRef>
          </c:val>
          <c:extLst>
            <c:ext xmlns:c16="http://schemas.microsoft.com/office/drawing/2014/chart" uri="{C3380CC4-5D6E-409C-BE32-E72D297353CC}">
              <c16:uniqueId val="{00000002-83C8-4029-98D1-7D63490F6166}"/>
            </c:ext>
          </c:extLst>
        </c:ser>
        <c:ser>
          <c:idx val="3"/>
          <c:order val="3"/>
          <c:tx>
            <c:strRef>
              <c:f>Hoja1!$E$1</c:f>
              <c:strCache>
                <c:ptCount val="1"/>
                <c:pt idx="0">
                  <c:v>Serie 4</c:v>
                </c:pt>
              </c:strCache>
            </c:strRef>
          </c:tx>
          <c:invertIfNegative val="0"/>
          <c:cat>
            <c:strRef>
              <c:f>Hoja1!$A$2:$A$10</c:f>
              <c:strCache>
                <c:ptCount val="1"/>
                <c:pt idx="0">
                  <c:v>Categoría 1</c:v>
                </c:pt>
              </c:strCache>
            </c:strRef>
          </c:cat>
          <c:val>
            <c:numRef>
              <c:f>Hoja1!$E$2:$E$10</c:f>
              <c:numCache>
                <c:formatCode>General</c:formatCode>
                <c:ptCount val="9"/>
              </c:numCache>
            </c:numRef>
          </c:val>
          <c:extLst>
            <c:ext xmlns:c16="http://schemas.microsoft.com/office/drawing/2014/chart" uri="{C3380CC4-5D6E-409C-BE32-E72D297353CC}">
              <c16:uniqueId val="{00000003-83C8-4029-98D1-7D63490F6166}"/>
            </c:ext>
          </c:extLst>
        </c:ser>
        <c:dLbls>
          <c:showLegendKey val="0"/>
          <c:showVal val="0"/>
          <c:showCatName val="0"/>
          <c:showSerName val="0"/>
          <c:showPercent val="0"/>
          <c:showBubbleSize val="0"/>
        </c:dLbls>
        <c:gapWidth val="77"/>
        <c:overlap val="100"/>
        <c:axId val="634046464"/>
        <c:axId val="634078336"/>
      </c:barChart>
      <c:catAx>
        <c:axId val="634046464"/>
        <c:scaling>
          <c:orientation val="maxMin"/>
        </c:scaling>
        <c:delete val="1"/>
        <c:axPos val="l"/>
        <c:numFmt formatCode="General" sourceLinked="0"/>
        <c:majorTickMark val="out"/>
        <c:minorTickMark val="none"/>
        <c:tickLblPos val="nextTo"/>
        <c:crossAx val="634078336"/>
        <c:crosses val="autoZero"/>
        <c:auto val="1"/>
        <c:lblAlgn val="ctr"/>
        <c:lblOffset val="100"/>
        <c:noMultiLvlLbl val="0"/>
      </c:catAx>
      <c:valAx>
        <c:axId val="634078336"/>
        <c:scaling>
          <c:orientation val="minMax"/>
          <c:max val="100"/>
        </c:scaling>
        <c:delete val="1"/>
        <c:axPos val="t"/>
        <c:numFmt formatCode="General" sourceLinked="1"/>
        <c:majorTickMark val="out"/>
        <c:minorTickMark val="none"/>
        <c:tickLblPos val="nextTo"/>
        <c:crossAx val="634046464"/>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711191335740074E-2"/>
          <c:y val="6.8709761507778411E-2"/>
          <c:w val="0.68231046931407946"/>
          <c:h val="0.86258047698444318"/>
        </c:manualLayout>
      </c:layout>
      <c:barChart>
        <c:barDir val="col"/>
        <c:grouping val="stacked"/>
        <c:varyColors val="0"/>
        <c:ser>
          <c:idx val="0"/>
          <c:order val="0"/>
          <c:tx>
            <c:strRef>
              <c:f>Hoja1!$B$1</c:f>
              <c:strCache>
                <c:ptCount val="1"/>
                <c:pt idx="0">
                  <c:v>T3B</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Pt>
            <c:idx val="0"/>
            <c:invertIfNegative val="0"/>
            <c:bubble3D val="0"/>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extLst>
              <c:ext xmlns:c16="http://schemas.microsoft.com/office/drawing/2014/chart" uri="{C3380CC4-5D6E-409C-BE32-E72D297353CC}">
                <c16:uniqueId val="{00000001-1034-490E-909D-83E50CEAFF5C}"/>
              </c:ext>
            </c:extLst>
          </c:dPt>
          <c:dLbls>
            <c:numFmt formatCode="General\%" sourceLinked="0"/>
            <c:spPr>
              <a:noFill/>
              <a:ln>
                <a:noFill/>
              </a:ln>
              <a:effectLst/>
            </c:spPr>
            <c:txPr>
              <a:bodyPr/>
              <a:lstStyle/>
              <a:p>
                <a:pPr>
                  <a:defRPr sz="1600" b="1">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1"/>
                <c:pt idx="0">
                  <c:v>Categoría 1</c:v>
                </c:pt>
              </c:strCache>
            </c:strRef>
          </c:cat>
          <c:val>
            <c:numRef>
              <c:f>Hoja1!$B$2:$B$3</c:f>
              <c:numCache>
                <c:formatCode>General</c:formatCode>
                <c:ptCount val="2"/>
                <c:pt idx="1">
                  <c:v>40</c:v>
                </c:pt>
              </c:numCache>
            </c:numRef>
          </c:val>
          <c:extLst>
            <c:ext xmlns:c16="http://schemas.microsoft.com/office/drawing/2014/chart" uri="{C3380CC4-5D6E-409C-BE32-E72D297353CC}">
              <c16:uniqueId val="{00000002-1034-490E-909D-83E50CEAFF5C}"/>
            </c:ext>
          </c:extLst>
        </c:ser>
        <c:ser>
          <c:idx val="1"/>
          <c:order val="1"/>
          <c:tx>
            <c:strRef>
              <c:f>Hoja1!$C$1</c:f>
              <c:strCache>
                <c:ptCount val="1"/>
                <c:pt idx="0">
                  <c:v>T2B</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dPt>
            <c:idx val="0"/>
            <c:invertIfNegative val="0"/>
            <c:bubble3D val="0"/>
            <c:extLst>
              <c:ext xmlns:c16="http://schemas.microsoft.com/office/drawing/2014/chart" uri="{C3380CC4-5D6E-409C-BE32-E72D297353CC}">
                <c16:uniqueId val="{00000003-1034-490E-909D-83E50CEAFF5C}"/>
              </c:ext>
            </c:extLst>
          </c:dPt>
          <c:dPt>
            <c:idx val="1"/>
            <c:invertIfNegative val="0"/>
            <c:bubble3D val="0"/>
            <c:extLst>
              <c:ext xmlns:c16="http://schemas.microsoft.com/office/drawing/2014/chart" uri="{C3380CC4-5D6E-409C-BE32-E72D297353CC}">
                <c16:uniqueId val="{00000004-1034-490E-909D-83E50CEAFF5C}"/>
              </c:ext>
            </c:extLst>
          </c:dPt>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034-490E-909D-83E50CEAFF5C}"/>
                </c:ext>
              </c:extLst>
            </c:dLbl>
            <c:numFmt formatCode="General\%" sourceLinked="0"/>
            <c:spPr>
              <a:noFill/>
              <a:ln>
                <a:noFill/>
              </a:ln>
              <a:effectLst/>
            </c:spPr>
            <c:txPr>
              <a:bodyPr/>
              <a:lstStyle/>
              <a:p>
                <a:pPr>
                  <a:defRPr sz="1600" b="1">
                    <a:latin typeface="Calibri" panose="020F0502020204030204" pitchFamily="34" charset="0"/>
                    <a:cs typeface="Calibri" panose="020F0502020204030204" pitchFamily="34" charset="0"/>
                  </a:defRPr>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Hoja1!$A$2:$A$3</c:f>
              <c:strCache>
                <c:ptCount val="1"/>
                <c:pt idx="0">
                  <c:v>Categoría 1</c:v>
                </c:pt>
              </c:strCache>
            </c:strRef>
          </c:cat>
          <c:val>
            <c:numRef>
              <c:f>Hoja1!$C$2:$C$3</c:f>
              <c:numCache>
                <c:formatCode>General</c:formatCode>
                <c:ptCount val="2"/>
                <c:pt idx="1">
                  <c:v>46</c:v>
                </c:pt>
              </c:numCache>
            </c:numRef>
          </c:val>
          <c:extLst>
            <c:ext xmlns:c16="http://schemas.microsoft.com/office/drawing/2014/chart" uri="{C3380CC4-5D6E-409C-BE32-E72D297353CC}">
              <c16:uniqueId val="{00000005-1034-490E-909D-83E50CEAFF5C}"/>
            </c:ext>
          </c:extLst>
        </c:ser>
        <c:ser>
          <c:idx val="2"/>
          <c:order val="2"/>
          <c:tx>
            <c:strRef>
              <c:f>Hoja1!$D$1</c:f>
              <c:strCache>
                <c:ptCount val="1"/>
                <c:pt idx="0">
                  <c:v>Columna1</c:v>
                </c:pt>
              </c:strCache>
            </c:strRef>
          </c:tx>
          <c: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c:spPr>
          <c:invertIfNegative val="0"/>
          <c:cat>
            <c:strRef>
              <c:f>Hoja1!$A$2:$A$3</c:f>
              <c:strCache>
                <c:ptCount val="1"/>
                <c:pt idx="0">
                  <c:v>Categoría 1</c:v>
                </c:pt>
              </c:strCache>
            </c:strRef>
          </c:cat>
          <c:val>
            <c:numRef>
              <c:f>Hoja1!$D$2:$D$3</c:f>
              <c:numCache>
                <c:formatCode>General</c:formatCode>
                <c:ptCount val="2"/>
                <c:pt idx="1">
                  <c:v>14.000000000000002</c:v>
                </c:pt>
              </c:numCache>
            </c:numRef>
          </c:val>
          <c:extLst>
            <c:ext xmlns:c16="http://schemas.microsoft.com/office/drawing/2014/chart" uri="{C3380CC4-5D6E-409C-BE32-E72D297353CC}">
              <c16:uniqueId val="{00000006-1034-490E-909D-83E50CEAFF5C}"/>
            </c:ext>
          </c:extLst>
        </c:ser>
        <c:dLbls>
          <c:showLegendKey val="0"/>
          <c:showVal val="0"/>
          <c:showCatName val="0"/>
          <c:showSerName val="0"/>
          <c:showPercent val="0"/>
          <c:showBubbleSize val="0"/>
        </c:dLbls>
        <c:gapWidth val="128"/>
        <c:overlap val="100"/>
        <c:axId val="801018368"/>
        <c:axId val="802568384"/>
      </c:barChart>
      <c:catAx>
        <c:axId val="801018368"/>
        <c:scaling>
          <c:orientation val="minMax"/>
        </c:scaling>
        <c:delete val="1"/>
        <c:axPos val="b"/>
        <c:numFmt formatCode="General" sourceLinked="0"/>
        <c:majorTickMark val="out"/>
        <c:minorTickMark val="none"/>
        <c:tickLblPos val="nextTo"/>
        <c:crossAx val="802568384"/>
        <c:crosses val="autoZero"/>
        <c:auto val="1"/>
        <c:lblAlgn val="ctr"/>
        <c:lblOffset val="100"/>
        <c:noMultiLvlLbl val="0"/>
      </c:catAx>
      <c:valAx>
        <c:axId val="802568384"/>
        <c:scaling>
          <c:orientation val="minMax"/>
          <c:max val="103"/>
          <c:min val="0"/>
        </c:scaling>
        <c:delete val="1"/>
        <c:axPos val="l"/>
        <c:numFmt formatCode="General" sourceLinked="1"/>
        <c:majorTickMark val="out"/>
        <c:minorTickMark val="none"/>
        <c:tickLblPos val="nextTo"/>
        <c:crossAx val="801018368"/>
        <c:crosses val="autoZero"/>
        <c:crossBetween val="between"/>
      </c:valAx>
    </c:plotArea>
    <c:plotVisOnly val="1"/>
    <c:dispBlanksAs val="gap"/>
    <c:showDLblsOverMax val="0"/>
  </c:chart>
  <c:txPr>
    <a:bodyPr/>
    <a:lstStyle/>
    <a:p>
      <a:pPr>
        <a:defRPr sz="1800"/>
      </a:pPr>
      <a:endParaRPr lang="es-CO"/>
    </a:p>
  </c:txPr>
  <c:externalData r:id="rId5">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669188417110198E-2"/>
          <c:y val="5.6847545219638203E-2"/>
          <c:w val="0.84129310933339951"/>
          <c:h val="0.92316377369311198"/>
        </c:manualLayout>
      </c:layout>
      <c:barChart>
        <c:barDir val="bar"/>
        <c:grouping val="stack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400">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Hoja1!$A$2:$A$10</c:f>
              <c:strCache>
                <c:ptCount val="1"/>
                <c:pt idx="0">
                  <c:v>Categoría 1</c:v>
                </c:pt>
              </c:strCache>
            </c:strRef>
          </c:cat>
          <c:val>
            <c:numRef>
              <c:f>Hoja1!$B$2:$B$10</c:f>
              <c:numCache>
                <c:formatCode>#,##0</c:formatCode>
                <c:ptCount val="9"/>
                <c:pt idx="0">
                  <c:v>57</c:v>
                </c:pt>
                <c:pt idx="1">
                  <c:v>56</c:v>
                </c:pt>
                <c:pt idx="2">
                  <c:v>55</c:v>
                </c:pt>
                <c:pt idx="3">
                  <c:v>51</c:v>
                </c:pt>
              </c:numCache>
            </c:numRef>
          </c:val>
          <c:extLst>
            <c:ext xmlns:c16="http://schemas.microsoft.com/office/drawing/2014/chart" uri="{C3380CC4-5D6E-409C-BE32-E72D297353CC}">
              <c16:uniqueId val="{00000000-F993-4DD9-BACD-801AB6174823}"/>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cat>
            <c:strRef>
              <c:f>Hoja1!$A$2:$A$10</c:f>
              <c:strCache>
                <c:ptCount val="1"/>
                <c:pt idx="0">
                  <c:v>Categoría 1</c:v>
                </c:pt>
              </c:strCache>
            </c:strRef>
          </c:cat>
          <c:val>
            <c:numRef>
              <c:f>Hoja1!$C$2:$C$10</c:f>
              <c:numCache>
                <c:formatCode>General</c:formatCode>
                <c:ptCount val="9"/>
                <c:pt idx="0">
                  <c:v>43</c:v>
                </c:pt>
                <c:pt idx="1">
                  <c:v>44</c:v>
                </c:pt>
                <c:pt idx="2">
                  <c:v>45</c:v>
                </c:pt>
                <c:pt idx="3">
                  <c:v>49</c:v>
                </c:pt>
              </c:numCache>
            </c:numRef>
          </c:val>
          <c:extLst>
            <c:ext xmlns:c16="http://schemas.microsoft.com/office/drawing/2014/chart" uri="{C3380CC4-5D6E-409C-BE32-E72D297353CC}">
              <c16:uniqueId val="{00000001-F993-4DD9-BACD-801AB6174823}"/>
            </c:ext>
          </c:extLst>
        </c:ser>
        <c:ser>
          <c:idx val="2"/>
          <c:order val="2"/>
          <c:tx>
            <c:strRef>
              <c:f>Hoja1!$D$1</c:f>
              <c:strCache>
                <c:ptCount val="1"/>
                <c:pt idx="0">
                  <c:v>Serie 3</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cat>
            <c:strRef>
              <c:f>Hoja1!$A$2:$A$10</c:f>
              <c:strCache>
                <c:ptCount val="1"/>
                <c:pt idx="0">
                  <c:v>Categoría 1</c:v>
                </c:pt>
              </c:strCache>
            </c:strRef>
          </c:cat>
          <c:val>
            <c:numRef>
              <c:f>Hoja1!$D$2:$D$10</c:f>
              <c:numCache>
                <c:formatCode>General</c:formatCode>
                <c:ptCount val="9"/>
              </c:numCache>
            </c:numRef>
          </c:val>
          <c:extLst>
            <c:ext xmlns:c16="http://schemas.microsoft.com/office/drawing/2014/chart" uri="{C3380CC4-5D6E-409C-BE32-E72D297353CC}">
              <c16:uniqueId val="{00000002-F993-4DD9-BACD-801AB6174823}"/>
            </c:ext>
          </c:extLst>
        </c:ser>
        <c:ser>
          <c:idx val="3"/>
          <c:order val="3"/>
          <c:tx>
            <c:strRef>
              <c:f>Hoja1!$E$1</c:f>
              <c:strCache>
                <c:ptCount val="1"/>
                <c:pt idx="0">
                  <c:v>Serie 4</c:v>
                </c:pt>
              </c:strCache>
            </c:strRef>
          </c:tx>
          <c:invertIfNegative val="0"/>
          <c:cat>
            <c:strRef>
              <c:f>Hoja1!$A$2:$A$10</c:f>
              <c:strCache>
                <c:ptCount val="1"/>
                <c:pt idx="0">
                  <c:v>Categoría 1</c:v>
                </c:pt>
              </c:strCache>
            </c:strRef>
          </c:cat>
          <c:val>
            <c:numRef>
              <c:f>Hoja1!$E$2:$E$10</c:f>
              <c:numCache>
                <c:formatCode>General</c:formatCode>
                <c:ptCount val="9"/>
              </c:numCache>
            </c:numRef>
          </c:val>
          <c:extLst>
            <c:ext xmlns:c16="http://schemas.microsoft.com/office/drawing/2014/chart" uri="{C3380CC4-5D6E-409C-BE32-E72D297353CC}">
              <c16:uniqueId val="{00000003-F993-4DD9-BACD-801AB6174823}"/>
            </c:ext>
          </c:extLst>
        </c:ser>
        <c:dLbls>
          <c:showLegendKey val="0"/>
          <c:showVal val="0"/>
          <c:showCatName val="0"/>
          <c:showSerName val="0"/>
          <c:showPercent val="0"/>
          <c:showBubbleSize val="0"/>
        </c:dLbls>
        <c:gapWidth val="77"/>
        <c:overlap val="100"/>
        <c:axId val="653101056"/>
        <c:axId val="623797376"/>
      </c:barChart>
      <c:catAx>
        <c:axId val="653101056"/>
        <c:scaling>
          <c:orientation val="maxMin"/>
        </c:scaling>
        <c:delete val="1"/>
        <c:axPos val="l"/>
        <c:numFmt formatCode="General" sourceLinked="0"/>
        <c:majorTickMark val="out"/>
        <c:minorTickMark val="none"/>
        <c:tickLblPos val="nextTo"/>
        <c:crossAx val="623797376"/>
        <c:crosses val="autoZero"/>
        <c:auto val="1"/>
        <c:lblAlgn val="ctr"/>
        <c:lblOffset val="100"/>
        <c:noMultiLvlLbl val="0"/>
      </c:catAx>
      <c:valAx>
        <c:axId val="623797376"/>
        <c:scaling>
          <c:orientation val="minMax"/>
          <c:max val="100"/>
        </c:scaling>
        <c:delete val="1"/>
        <c:axPos val="t"/>
        <c:numFmt formatCode="#,##0" sourceLinked="1"/>
        <c:majorTickMark val="out"/>
        <c:minorTickMark val="none"/>
        <c:tickLblPos val="nextTo"/>
        <c:crossAx val="653101056"/>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669188417110198E-2"/>
          <c:y val="5.6847545219638203E-2"/>
          <c:w val="0.84129310933339951"/>
          <c:h val="0.92316377369311198"/>
        </c:manualLayout>
      </c:layout>
      <c:barChart>
        <c:barDir val="bar"/>
        <c:grouping val="stack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400">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Hoja1!$A$2:$A$10</c:f>
              <c:strCache>
                <c:ptCount val="1"/>
                <c:pt idx="0">
                  <c:v>Categoría 1</c:v>
                </c:pt>
              </c:strCache>
            </c:strRef>
          </c:cat>
          <c:val>
            <c:numRef>
              <c:f>Hoja1!$B$2:$B$10</c:f>
              <c:numCache>
                <c:formatCode>#,##0</c:formatCode>
                <c:ptCount val="9"/>
                <c:pt idx="0">
                  <c:v>75</c:v>
                </c:pt>
                <c:pt idx="1">
                  <c:v>75</c:v>
                </c:pt>
                <c:pt idx="2">
                  <c:v>45</c:v>
                </c:pt>
                <c:pt idx="3">
                  <c:v>12</c:v>
                </c:pt>
              </c:numCache>
            </c:numRef>
          </c:val>
          <c:extLst>
            <c:ext xmlns:c16="http://schemas.microsoft.com/office/drawing/2014/chart" uri="{C3380CC4-5D6E-409C-BE32-E72D297353CC}">
              <c16:uniqueId val="{00000000-ACC1-466A-93EA-40951618135B}"/>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cat>
            <c:strRef>
              <c:f>Hoja1!$A$2:$A$10</c:f>
              <c:strCache>
                <c:ptCount val="1"/>
                <c:pt idx="0">
                  <c:v>Categoría 1</c:v>
                </c:pt>
              </c:strCache>
            </c:strRef>
          </c:cat>
          <c:val>
            <c:numRef>
              <c:f>Hoja1!$C$2:$C$10</c:f>
              <c:numCache>
                <c:formatCode>General</c:formatCode>
                <c:ptCount val="9"/>
                <c:pt idx="0">
                  <c:v>25</c:v>
                </c:pt>
                <c:pt idx="1">
                  <c:v>25</c:v>
                </c:pt>
                <c:pt idx="2">
                  <c:v>55</c:v>
                </c:pt>
                <c:pt idx="3">
                  <c:v>88</c:v>
                </c:pt>
              </c:numCache>
            </c:numRef>
          </c:val>
          <c:extLst>
            <c:ext xmlns:c16="http://schemas.microsoft.com/office/drawing/2014/chart" uri="{C3380CC4-5D6E-409C-BE32-E72D297353CC}">
              <c16:uniqueId val="{00000001-ACC1-466A-93EA-40951618135B}"/>
            </c:ext>
          </c:extLst>
        </c:ser>
        <c:ser>
          <c:idx val="2"/>
          <c:order val="2"/>
          <c:tx>
            <c:strRef>
              <c:f>Hoja1!$D$1</c:f>
              <c:strCache>
                <c:ptCount val="1"/>
                <c:pt idx="0">
                  <c:v>Serie 3</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cat>
            <c:strRef>
              <c:f>Hoja1!$A$2:$A$10</c:f>
              <c:strCache>
                <c:ptCount val="1"/>
                <c:pt idx="0">
                  <c:v>Categoría 1</c:v>
                </c:pt>
              </c:strCache>
            </c:strRef>
          </c:cat>
          <c:val>
            <c:numRef>
              <c:f>Hoja1!$D$2:$D$10</c:f>
              <c:numCache>
                <c:formatCode>General</c:formatCode>
                <c:ptCount val="9"/>
              </c:numCache>
            </c:numRef>
          </c:val>
          <c:extLst>
            <c:ext xmlns:c16="http://schemas.microsoft.com/office/drawing/2014/chart" uri="{C3380CC4-5D6E-409C-BE32-E72D297353CC}">
              <c16:uniqueId val="{00000002-ACC1-466A-93EA-40951618135B}"/>
            </c:ext>
          </c:extLst>
        </c:ser>
        <c:ser>
          <c:idx val="3"/>
          <c:order val="3"/>
          <c:tx>
            <c:strRef>
              <c:f>Hoja1!$E$1</c:f>
              <c:strCache>
                <c:ptCount val="1"/>
                <c:pt idx="0">
                  <c:v>Serie 4</c:v>
                </c:pt>
              </c:strCache>
            </c:strRef>
          </c:tx>
          <c:invertIfNegative val="0"/>
          <c:cat>
            <c:strRef>
              <c:f>Hoja1!$A$2:$A$10</c:f>
              <c:strCache>
                <c:ptCount val="1"/>
                <c:pt idx="0">
                  <c:v>Categoría 1</c:v>
                </c:pt>
              </c:strCache>
            </c:strRef>
          </c:cat>
          <c:val>
            <c:numRef>
              <c:f>Hoja1!$E$2:$E$10</c:f>
              <c:numCache>
                <c:formatCode>General</c:formatCode>
                <c:ptCount val="9"/>
              </c:numCache>
            </c:numRef>
          </c:val>
          <c:extLst>
            <c:ext xmlns:c16="http://schemas.microsoft.com/office/drawing/2014/chart" uri="{C3380CC4-5D6E-409C-BE32-E72D297353CC}">
              <c16:uniqueId val="{00000003-ACC1-466A-93EA-40951618135B}"/>
            </c:ext>
          </c:extLst>
        </c:ser>
        <c:dLbls>
          <c:showLegendKey val="0"/>
          <c:showVal val="0"/>
          <c:showCatName val="0"/>
          <c:showSerName val="0"/>
          <c:showPercent val="0"/>
          <c:showBubbleSize val="0"/>
        </c:dLbls>
        <c:gapWidth val="77"/>
        <c:overlap val="100"/>
        <c:axId val="797849088"/>
        <c:axId val="126751232"/>
      </c:barChart>
      <c:catAx>
        <c:axId val="797849088"/>
        <c:scaling>
          <c:orientation val="maxMin"/>
        </c:scaling>
        <c:delete val="1"/>
        <c:axPos val="l"/>
        <c:numFmt formatCode="General" sourceLinked="0"/>
        <c:majorTickMark val="out"/>
        <c:minorTickMark val="none"/>
        <c:tickLblPos val="nextTo"/>
        <c:crossAx val="126751232"/>
        <c:crosses val="autoZero"/>
        <c:auto val="1"/>
        <c:lblAlgn val="ctr"/>
        <c:lblOffset val="100"/>
        <c:noMultiLvlLbl val="0"/>
      </c:catAx>
      <c:valAx>
        <c:axId val="126751232"/>
        <c:scaling>
          <c:orientation val="minMax"/>
          <c:max val="100"/>
        </c:scaling>
        <c:delete val="1"/>
        <c:axPos val="t"/>
        <c:numFmt formatCode="#,##0" sourceLinked="1"/>
        <c:majorTickMark val="out"/>
        <c:minorTickMark val="none"/>
        <c:tickLblPos val="nextTo"/>
        <c:crossAx val="797849088"/>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711191335740074E-2"/>
          <c:y val="6.8709761507778411E-2"/>
          <c:w val="0.68231046931407946"/>
          <c:h val="0.86258047698444318"/>
        </c:manualLayout>
      </c:layout>
      <c:barChart>
        <c:barDir val="col"/>
        <c:grouping val="stacked"/>
        <c:varyColors val="0"/>
        <c:ser>
          <c:idx val="0"/>
          <c:order val="0"/>
          <c:tx>
            <c:strRef>
              <c:f>Hoja1!$B$1</c:f>
              <c:strCache>
                <c:ptCount val="1"/>
                <c:pt idx="0">
                  <c:v>Si</c:v>
                </c:pt>
              </c:strCache>
            </c:strRef>
          </c:tx>
          <c:spPr>
            <a:solidFill>
              <a:srgbClr val="1877B8"/>
            </a:solidFill>
          </c:spPr>
          <c:invertIfNegative val="0"/>
          <c:dPt>
            <c:idx val="0"/>
            <c:invertIfNegative val="0"/>
            <c:bubble3D val="0"/>
            <c:spPr>
              <a:solidFill>
                <a:srgbClr val="6F971F"/>
              </a:solidFill>
            </c:spPr>
            <c:extLst>
              <c:ext xmlns:c16="http://schemas.microsoft.com/office/drawing/2014/chart" uri="{C3380CC4-5D6E-409C-BE32-E72D297353CC}">
                <c16:uniqueId val="{00000001-69A8-495D-8A18-B8AEA824B363}"/>
              </c:ext>
            </c:extLst>
          </c:dPt>
          <c:dPt>
            <c:idx val="1"/>
            <c:invertIfNegative val="0"/>
            <c:bubble3D val="0"/>
            <c:extLst>
              <c:ext xmlns:c16="http://schemas.microsoft.com/office/drawing/2014/chart" uri="{C3380CC4-5D6E-409C-BE32-E72D297353CC}">
                <c16:uniqueId val="{00000005-48B7-41A4-9B6D-13F1A0D0E733}"/>
              </c:ext>
            </c:extLst>
          </c:dPt>
          <c:dLbls>
            <c:numFmt formatCode="General\%" sourceLinked="0"/>
            <c:spPr>
              <a:noFill/>
              <a:ln>
                <a:noFill/>
              </a:ln>
              <a:effectLst/>
            </c:spPr>
            <c:txPr>
              <a:bodyPr/>
              <a:lstStyle/>
              <a:p>
                <a:pPr>
                  <a:defRPr sz="1600" b="1">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Categoría 1</c:v>
                </c:pt>
                <c:pt idx="1">
                  <c:v>Categoria 2</c:v>
                </c:pt>
              </c:strCache>
            </c:strRef>
          </c:cat>
          <c:val>
            <c:numRef>
              <c:f>Hoja1!$B$2:$B$3</c:f>
              <c:numCache>
                <c:formatCode>General</c:formatCode>
                <c:ptCount val="2"/>
                <c:pt idx="0">
                  <c:v>54</c:v>
                </c:pt>
                <c:pt idx="1">
                  <c:v>49</c:v>
                </c:pt>
              </c:numCache>
            </c:numRef>
          </c:val>
          <c:extLst>
            <c:ext xmlns:c16="http://schemas.microsoft.com/office/drawing/2014/chart" uri="{C3380CC4-5D6E-409C-BE32-E72D297353CC}">
              <c16:uniqueId val="{00000000-8944-4A7C-9188-9E0E17334F56}"/>
            </c:ext>
          </c:extLst>
        </c:ser>
        <c:ser>
          <c:idx val="1"/>
          <c:order val="1"/>
          <c:tx>
            <c:strRef>
              <c:f>Hoja1!$C$1</c:f>
              <c:strCache>
                <c:ptCount val="1"/>
                <c:pt idx="0">
                  <c:v>No</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Pt>
            <c:idx val="0"/>
            <c:invertIfNegative val="0"/>
            <c:bubble3D val="0"/>
            <c:extLst>
              <c:ext xmlns:c16="http://schemas.microsoft.com/office/drawing/2014/chart" uri="{C3380CC4-5D6E-409C-BE32-E72D297353CC}">
                <c16:uniqueId val="{00000002-69A8-495D-8A18-B8AEA824B363}"/>
              </c:ext>
            </c:extLst>
          </c:dPt>
          <c:dPt>
            <c:idx val="1"/>
            <c:invertIfNegative val="0"/>
            <c:bubble3D val="0"/>
            <c:extLst>
              <c:ext xmlns:c16="http://schemas.microsoft.com/office/drawing/2014/chart" uri="{C3380CC4-5D6E-409C-BE32-E72D297353CC}">
                <c16:uniqueId val="{00000003-69A8-495D-8A18-B8AEA824B363}"/>
              </c:ext>
            </c:extLst>
          </c:dPt>
          <c:cat>
            <c:strRef>
              <c:f>Hoja1!$A$2:$A$3</c:f>
              <c:strCache>
                <c:ptCount val="2"/>
                <c:pt idx="0">
                  <c:v>Categoría 1</c:v>
                </c:pt>
                <c:pt idx="1">
                  <c:v>Categoria 2</c:v>
                </c:pt>
              </c:strCache>
            </c:strRef>
          </c:cat>
          <c:val>
            <c:numRef>
              <c:f>Hoja1!$C$2:$C$3</c:f>
              <c:numCache>
                <c:formatCode>General</c:formatCode>
                <c:ptCount val="2"/>
                <c:pt idx="0">
                  <c:v>46</c:v>
                </c:pt>
                <c:pt idx="1">
                  <c:v>51</c:v>
                </c:pt>
              </c:numCache>
            </c:numRef>
          </c:val>
          <c:extLst>
            <c:ext xmlns:c16="http://schemas.microsoft.com/office/drawing/2014/chart" uri="{C3380CC4-5D6E-409C-BE32-E72D297353CC}">
              <c16:uniqueId val="{00000002-8944-4A7C-9188-9E0E17334F56}"/>
            </c:ext>
          </c:extLst>
        </c:ser>
        <c:ser>
          <c:idx val="2"/>
          <c:order val="2"/>
          <c:tx>
            <c:strRef>
              <c:f>Hoja1!$D$1</c:f>
              <c:strCache>
                <c:ptCount val="1"/>
                <c:pt idx="0">
                  <c:v>Columna1</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cat>
            <c:strRef>
              <c:f>Hoja1!$A$2:$A$3</c:f>
              <c:strCache>
                <c:ptCount val="2"/>
                <c:pt idx="0">
                  <c:v>Categoría 1</c:v>
                </c:pt>
                <c:pt idx="1">
                  <c:v>Categoria 2</c:v>
                </c:pt>
              </c:strCache>
            </c:strRef>
          </c:cat>
          <c:val>
            <c:numRef>
              <c:f>Hoja1!$D$2:$D$3</c:f>
              <c:numCache>
                <c:formatCode>General</c:formatCode>
                <c:ptCount val="2"/>
              </c:numCache>
            </c:numRef>
          </c:val>
          <c:extLst>
            <c:ext xmlns:c16="http://schemas.microsoft.com/office/drawing/2014/chart" uri="{C3380CC4-5D6E-409C-BE32-E72D297353CC}">
              <c16:uniqueId val="{00000004-69A8-495D-8A18-B8AEA824B363}"/>
            </c:ext>
          </c:extLst>
        </c:ser>
        <c:dLbls>
          <c:showLegendKey val="0"/>
          <c:showVal val="0"/>
          <c:showCatName val="0"/>
          <c:showSerName val="0"/>
          <c:showPercent val="0"/>
          <c:showBubbleSize val="0"/>
        </c:dLbls>
        <c:gapWidth val="128"/>
        <c:overlap val="100"/>
        <c:axId val="633923072"/>
        <c:axId val="632093440"/>
      </c:barChart>
      <c:catAx>
        <c:axId val="633923072"/>
        <c:scaling>
          <c:orientation val="minMax"/>
        </c:scaling>
        <c:delete val="1"/>
        <c:axPos val="b"/>
        <c:numFmt formatCode="General" sourceLinked="0"/>
        <c:majorTickMark val="out"/>
        <c:minorTickMark val="none"/>
        <c:tickLblPos val="nextTo"/>
        <c:crossAx val="632093440"/>
        <c:crosses val="autoZero"/>
        <c:auto val="1"/>
        <c:lblAlgn val="ctr"/>
        <c:lblOffset val="100"/>
        <c:noMultiLvlLbl val="0"/>
      </c:catAx>
      <c:valAx>
        <c:axId val="632093440"/>
        <c:scaling>
          <c:orientation val="minMax"/>
          <c:max val="103"/>
          <c:min val="0"/>
        </c:scaling>
        <c:delete val="1"/>
        <c:axPos val="l"/>
        <c:numFmt formatCode="General" sourceLinked="1"/>
        <c:majorTickMark val="out"/>
        <c:minorTickMark val="none"/>
        <c:tickLblPos val="nextTo"/>
        <c:crossAx val="633923072"/>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711191335740074E-2"/>
          <c:y val="6.8709761507778411E-2"/>
          <c:w val="0.68231046931407946"/>
          <c:h val="0.86258047698444318"/>
        </c:manualLayout>
      </c:layout>
      <c:barChart>
        <c:barDir val="col"/>
        <c:grouping val="stacked"/>
        <c:varyColors val="0"/>
        <c:ser>
          <c:idx val="0"/>
          <c:order val="0"/>
          <c:tx>
            <c:strRef>
              <c:f>Hoja1!$B$1</c:f>
              <c:strCache>
                <c:ptCount val="1"/>
                <c:pt idx="0">
                  <c:v>Si</c:v>
                </c:pt>
              </c:strCache>
            </c:strRef>
          </c:tx>
          <c:spPr>
            <a:solidFill>
              <a:srgbClr val="4D803B"/>
            </a:solidFill>
          </c:spPr>
          <c:invertIfNegative val="0"/>
          <c:dPt>
            <c:idx val="0"/>
            <c:invertIfNegative val="0"/>
            <c:bubble3D val="0"/>
            <c:spPr>
              <a:solidFill>
                <a:srgbClr val="6F971F"/>
              </a:solidFill>
            </c:spPr>
            <c:extLst>
              <c:ext xmlns:c16="http://schemas.microsoft.com/office/drawing/2014/chart" uri="{C3380CC4-5D6E-409C-BE32-E72D297353CC}">
                <c16:uniqueId val="{00000001-DBD4-4420-9D24-4A213CEA935D}"/>
              </c:ext>
            </c:extLst>
          </c:dPt>
          <c:dPt>
            <c:idx val="1"/>
            <c:invertIfNegative val="0"/>
            <c:bubble3D val="0"/>
            <c:spPr>
              <a:solidFill>
                <a:srgbClr val="1877B8"/>
              </a:solidFill>
            </c:spPr>
            <c:extLst>
              <c:ext xmlns:c16="http://schemas.microsoft.com/office/drawing/2014/chart" uri="{C3380CC4-5D6E-409C-BE32-E72D297353CC}">
                <c16:uniqueId val="{00000005-0489-456A-944D-2A4A0F54BF1E}"/>
              </c:ext>
            </c:extLst>
          </c:dPt>
          <c:dLbls>
            <c:numFmt formatCode="General\%" sourceLinked="0"/>
            <c:spPr>
              <a:noFill/>
              <a:ln>
                <a:noFill/>
              </a:ln>
              <a:effectLst/>
            </c:spPr>
            <c:txPr>
              <a:bodyPr/>
              <a:lstStyle/>
              <a:p>
                <a:pPr>
                  <a:defRPr sz="1600" b="1">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1"/>
                <c:pt idx="0">
                  <c:v>Categoria 2</c:v>
                </c:pt>
              </c:strCache>
            </c:strRef>
          </c:cat>
          <c:val>
            <c:numRef>
              <c:f>Hoja1!$B$2:$B$3</c:f>
              <c:numCache>
                <c:formatCode>General</c:formatCode>
                <c:ptCount val="2"/>
                <c:pt idx="0">
                  <c:v>54</c:v>
                </c:pt>
                <c:pt idx="1">
                  <c:v>58</c:v>
                </c:pt>
              </c:numCache>
            </c:numRef>
          </c:val>
          <c:extLst>
            <c:ext xmlns:c16="http://schemas.microsoft.com/office/drawing/2014/chart" uri="{C3380CC4-5D6E-409C-BE32-E72D297353CC}">
              <c16:uniqueId val="{00000002-DBD4-4420-9D24-4A213CEA935D}"/>
            </c:ext>
          </c:extLst>
        </c:ser>
        <c:ser>
          <c:idx val="1"/>
          <c:order val="1"/>
          <c:tx>
            <c:strRef>
              <c:f>Hoja1!$C$1</c:f>
              <c:strCache>
                <c:ptCount val="1"/>
                <c:pt idx="0">
                  <c:v>No</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Pt>
            <c:idx val="0"/>
            <c:invertIfNegative val="0"/>
            <c:bubble3D val="0"/>
            <c:extLst>
              <c:ext xmlns:c16="http://schemas.microsoft.com/office/drawing/2014/chart" uri="{C3380CC4-5D6E-409C-BE32-E72D297353CC}">
                <c16:uniqueId val="{00000003-DBD4-4420-9D24-4A213CEA935D}"/>
              </c:ext>
            </c:extLst>
          </c:dPt>
          <c:dPt>
            <c:idx val="1"/>
            <c:invertIfNegative val="0"/>
            <c:bubble3D val="0"/>
            <c:extLst>
              <c:ext xmlns:c16="http://schemas.microsoft.com/office/drawing/2014/chart" uri="{C3380CC4-5D6E-409C-BE32-E72D297353CC}">
                <c16:uniqueId val="{00000004-DBD4-4420-9D24-4A213CEA935D}"/>
              </c:ext>
            </c:extLst>
          </c:dPt>
          <c:cat>
            <c:strRef>
              <c:f>Hoja1!$A$2:$A$3</c:f>
              <c:strCache>
                <c:ptCount val="1"/>
                <c:pt idx="0">
                  <c:v>Categoria 2</c:v>
                </c:pt>
              </c:strCache>
            </c:strRef>
          </c:cat>
          <c:val>
            <c:numRef>
              <c:f>Hoja1!$C$2:$C$3</c:f>
              <c:numCache>
                <c:formatCode>General</c:formatCode>
                <c:ptCount val="2"/>
                <c:pt idx="0">
                  <c:v>46</c:v>
                </c:pt>
                <c:pt idx="1">
                  <c:v>42</c:v>
                </c:pt>
              </c:numCache>
            </c:numRef>
          </c:val>
          <c:extLst>
            <c:ext xmlns:c16="http://schemas.microsoft.com/office/drawing/2014/chart" uri="{C3380CC4-5D6E-409C-BE32-E72D297353CC}">
              <c16:uniqueId val="{00000005-DBD4-4420-9D24-4A213CEA935D}"/>
            </c:ext>
          </c:extLst>
        </c:ser>
        <c:ser>
          <c:idx val="2"/>
          <c:order val="2"/>
          <c:tx>
            <c:strRef>
              <c:f>Hoja1!$D$1</c:f>
              <c:strCache>
                <c:ptCount val="1"/>
                <c:pt idx="0">
                  <c:v>Columna1</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cat>
            <c:strRef>
              <c:f>Hoja1!$A$2:$A$3</c:f>
              <c:strCache>
                <c:ptCount val="1"/>
                <c:pt idx="0">
                  <c:v>Categoria 2</c:v>
                </c:pt>
              </c:strCache>
            </c:strRef>
          </c:cat>
          <c:val>
            <c:numRef>
              <c:f>Hoja1!$D$2:$D$3</c:f>
              <c:numCache>
                <c:formatCode>General</c:formatCode>
                <c:ptCount val="2"/>
              </c:numCache>
            </c:numRef>
          </c:val>
          <c:extLst>
            <c:ext xmlns:c16="http://schemas.microsoft.com/office/drawing/2014/chart" uri="{C3380CC4-5D6E-409C-BE32-E72D297353CC}">
              <c16:uniqueId val="{00000006-DBD4-4420-9D24-4A213CEA935D}"/>
            </c:ext>
          </c:extLst>
        </c:ser>
        <c:dLbls>
          <c:showLegendKey val="0"/>
          <c:showVal val="0"/>
          <c:showCatName val="0"/>
          <c:showSerName val="0"/>
          <c:showPercent val="0"/>
          <c:showBubbleSize val="0"/>
        </c:dLbls>
        <c:gapWidth val="128"/>
        <c:overlap val="100"/>
        <c:axId val="633923072"/>
        <c:axId val="632093440"/>
      </c:barChart>
      <c:catAx>
        <c:axId val="633923072"/>
        <c:scaling>
          <c:orientation val="minMax"/>
        </c:scaling>
        <c:delete val="1"/>
        <c:axPos val="b"/>
        <c:numFmt formatCode="General" sourceLinked="0"/>
        <c:majorTickMark val="out"/>
        <c:minorTickMark val="none"/>
        <c:tickLblPos val="nextTo"/>
        <c:crossAx val="632093440"/>
        <c:crosses val="autoZero"/>
        <c:auto val="1"/>
        <c:lblAlgn val="ctr"/>
        <c:lblOffset val="100"/>
        <c:noMultiLvlLbl val="0"/>
      </c:catAx>
      <c:valAx>
        <c:axId val="632093440"/>
        <c:scaling>
          <c:orientation val="minMax"/>
          <c:max val="103"/>
          <c:min val="0"/>
        </c:scaling>
        <c:delete val="1"/>
        <c:axPos val="l"/>
        <c:numFmt formatCode="General" sourceLinked="1"/>
        <c:majorTickMark val="out"/>
        <c:minorTickMark val="none"/>
        <c:tickLblPos val="nextTo"/>
        <c:crossAx val="633923072"/>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51445935525950925"/>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Hoja1!$A$2:$A$8</c:f>
              <c:strCache>
                <c:ptCount val="4"/>
                <c:pt idx="0">
                  <c:v>Categoría 1</c:v>
                </c:pt>
                <c:pt idx="1">
                  <c:v>Categoría 2</c:v>
                </c:pt>
                <c:pt idx="2">
                  <c:v>Categoría 3</c:v>
                </c:pt>
                <c:pt idx="3">
                  <c:v>Categoría 4</c:v>
                </c:pt>
              </c:strCache>
            </c:strRef>
          </c:cat>
          <c:val>
            <c:numRef>
              <c:f>Hoja1!$B$2:$B$8</c:f>
              <c:numCache>
                <c:formatCode>General</c:formatCode>
                <c:ptCount val="7"/>
                <c:pt idx="0">
                  <c:v>100</c:v>
                </c:pt>
                <c:pt idx="1">
                  <c:v>100</c:v>
                </c:pt>
                <c:pt idx="2">
                  <c:v>100</c:v>
                </c:pt>
                <c:pt idx="3">
                  <c:v>100</c:v>
                </c:pt>
                <c:pt idx="4">
                  <c:v>100</c:v>
                </c:pt>
                <c:pt idx="5">
                  <c:v>100</c:v>
                </c:pt>
                <c:pt idx="6">
                  <c:v>100</c:v>
                </c:pt>
              </c:numCache>
            </c:numRef>
          </c:val>
          <c:extLst>
            <c:ext xmlns:c16="http://schemas.microsoft.com/office/drawing/2014/chart" uri="{C3380CC4-5D6E-409C-BE32-E72D297353CC}">
              <c16:uniqueId val="{00000000-1E33-44BD-8131-3E58C5B63F14}"/>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dPt>
            <c:idx val="7"/>
            <c:invertIfNegative val="0"/>
            <c:bubble3D val="0"/>
            <c:extLst>
              <c:ext xmlns:c16="http://schemas.microsoft.com/office/drawing/2014/chart" uri="{C3380CC4-5D6E-409C-BE32-E72D297353CC}">
                <c16:uniqueId val="{00000001-1E33-44BD-8131-3E58C5B63F14}"/>
              </c:ext>
            </c:extLst>
          </c:dPt>
          <c:dLbls>
            <c:dLbl>
              <c:idx val="7"/>
              <c:tx>
                <c:rich>
                  <a:bodyPr/>
                  <a:lstStyle/>
                  <a:p>
                    <a:pPr>
                      <a:defRPr sz="1200" b="1">
                        <a:solidFill>
                          <a:schemeClr val="tx1"/>
                        </a:solidFill>
                      </a:defRPr>
                    </a:pPr>
                    <a:r>
                      <a:rPr lang="en-US" sz="1200" dirty="0">
                        <a:latin typeface="Calibri" panose="020F0502020204030204" pitchFamily="34" charset="0"/>
                      </a:rPr>
                      <a:t>1%</a:t>
                    </a:r>
                    <a:endParaRPr lang="en-US" dirty="0">
                      <a:latin typeface="Calibri" panose="020F0502020204030204" pitchFamily="34" charset="0"/>
                    </a:endParaRP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E33-44BD-8131-3E58C5B63F14}"/>
                </c:ext>
              </c:extLst>
            </c:dLbl>
            <c:numFmt formatCode="General\%" sourceLinked="0"/>
            <c:spPr>
              <a:noFill/>
              <a:ln>
                <a:noFill/>
              </a:ln>
              <a:effectLst/>
            </c:spPr>
            <c:txPr>
              <a:bodyPr/>
              <a:lstStyle/>
              <a:p>
                <a:pPr>
                  <a:defRPr sz="1200" b="1">
                    <a:solidFill>
                      <a:schemeClr val="bg2">
                        <a:lumMod val="50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4"/>
                <c:pt idx="0">
                  <c:v>Categoría 1</c:v>
                </c:pt>
                <c:pt idx="1">
                  <c:v>Categoría 2</c:v>
                </c:pt>
                <c:pt idx="2">
                  <c:v>Categoría 3</c:v>
                </c:pt>
                <c:pt idx="3">
                  <c:v>Categoría 4</c:v>
                </c:pt>
              </c:strCache>
            </c:strRef>
          </c:cat>
          <c:val>
            <c:numRef>
              <c:f>Hoja1!$C$2:$C$8</c:f>
              <c:numCache>
                <c:formatCode>General</c:formatCode>
                <c:ptCount val="7"/>
                <c:pt idx="0">
                  <c:v>32</c:v>
                </c:pt>
                <c:pt idx="1">
                  <c:v>23</c:v>
                </c:pt>
                <c:pt idx="2">
                  <c:v>22</c:v>
                </c:pt>
                <c:pt idx="3">
                  <c:v>13</c:v>
                </c:pt>
                <c:pt idx="4">
                  <c:v>8</c:v>
                </c:pt>
                <c:pt idx="5">
                  <c:v>1</c:v>
                </c:pt>
                <c:pt idx="6">
                  <c:v>1</c:v>
                </c:pt>
              </c:numCache>
            </c:numRef>
          </c:val>
          <c:extLst>
            <c:ext xmlns:c16="http://schemas.microsoft.com/office/drawing/2014/chart" uri="{C3380CC4-5D6E-409C-BE32-E72D297353CC}">
              <c16:uniqueId val="{00000002-1E33-44BD-8131-3E58C5B63F14}"/>
            </c:ext>
          </c:extLst>
        </c:ser>
        <c:dLbls>
          <c:showLegendKey val="0"/>
          <c:showVal val="0"/>
          <c:showCatName val="0"/>
          <c:showSerName val="0"/>
          <c:showPercent val="0"/>
          <c:showBubbleSize val="0"/>
        </c:dLbls>
        <c:gapWidth val="45"/>
        <c:overlap val="100"/>
        <c:axId val="795599872"/>
        <c:axId val="778719744"/>
      </c:barChart>
      <c:catAx>
        <c:axId val="795599872"/>
        <c:scaling>
          <c:orientation val="maxMin"/>
        </c:scaling>
        <c:delete val="1"/>
        <c:axPos val="l"/>
        <c:numFmt formatCode="General" sourceLinked="0"/>
        <c:majorTickMark val="out"/>
        <c:minorTickMark val="none"/>
        <c:tickLblPos val="nextTo"/>
        <c:crossAx val="778719744"/>
        <c:crosses val="autoZero"/>
        <c:auto val="1"/>
        <c:lblAlgn val="ctr"/>
        <c:lblOffset val="100"/>
        <c:noMultiLvlLbl val="0"/>
      </c:catAx>
      <c:valAx>
        <c:axId val="778719744"/>
        <c:scaling>
          <c:orientation val="minMax"/>
          <c:max val="102"/>
          <c:min val="0"/>
        </c:scaling>
        <c:delete val="1"/>
        <c:axPos val="t"/>
        <c:numFmt formatCode="General" sourceLinked="1"/>
        <c:majorTickMark val="out"/>
        <c:minorTickMark val="none"/>
        <c:tickLblPos val="nextTo"/>
        <c:crossAx val="795599872"/>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61975732640804948"/>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Hoja1!$A$2:$A$8</c:f>
              <c:strCache>
                <c:ptCount val="4"/>
                <c:pt idx="0">
                  <c:v>Categoría 1</c:v>
                </c:pt>
                <c:pt idx="1">
                  <c:v>Categoría 2</c:v>
                </c:pt>
                <c:pt idx="2">
                  <c:v>Categoría 3</c:v>
                </c:pt>
                <c:pt idx="3">
                  <c:v>Categoría 4</c:v>
                </c:pt>
              </c:strCache>
            </c:strRef>
          </c:cat>
          <c:val>
            <c:numRef>
              <c:f>Hoja1!$B$2:$B$8</c:f>
              <c:numCache>
                <c:formatCode>General</c:formatCode>
                <c:ptCount val="7"/>
                <c:pt idx="0">
                  <c:v>100</c:v>
                </c:pt>
                <c:pt idx="1">
                  <c:v>100</c:v>
                </c:pt>
                <c:pt idx="2">
                  <c:v>100</c:v>
                </c:pt>
                <c:pt idx="3">
                  <c:v>100</c:v>
                </c:pt>
                <c:pt idx="4">
                  <c:v>100</c:v>
                </c:pt>
                <c:pt idx="5">
                  <c:v>100</c:v>
                </c:pt>
                <c:pt idx="6">
                  <c:v>100</c:v>
                </c:pt>
              </c:numCache>
            </c:numRef>
          </c:val>
          <c:extLst>
            <c:ext xmlns:c16="http://schemas.microsoft.com/office/drawing/2014/chart" uri="{C3380CC4-5D6E-409C-BE32-E72D297353CC}">
              <c16:uniqueId val="{00000000-D2DE-4AA1-9AEE-1C9BDBEAB907}"/>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dPt>
            <c:idx val="7"/>
            <c:invertIfNegative val="0"/>
            <c:bubble3D val="0"/>
            <c:extLst>
              <c:ext xmlns:c16="http://schemas.microsoft.com/office/drawing/2014/chart" uri="{C3380CC4-5D6E-409C-BE32-E72D297353CC}">
                <c16:uniqueId val="{00000001-D2DE-4AA1-9AEE-1C9BDBEAB907}"/>
              </c:ext>
            </c:extLst>
          </c:dPt>
          <c:dLbls>
            <c:dLbl>
              <c:idx val="7"/>
              <c:tx>
                <c:rich>
                  <a:bodyPr/>
                  <a:lstStyle/>
                  <a:p>
                    <a:pPr>
                      <a:defRPr sz="1200" b="1">
                        <a:solidFill>
                          <a:schemeClr val="tx1"/>
                        </a:solidFill>
                      </a:defRPr>
                    </a:pPr>
                    <a:r>
                      <a:rPr lang="en-US" sz="1200" dirty="0">
                        <a:latin typeface="Calibri" panose="020F0502020204030204" pitchFamily="34" charset="0"/>
                      </a:rPr>
                      <a:t>1%</a:t>
                    </a:r>
                    <a:endParaRPr lang="en-US" dirty="0">
                      <a:latin typeface="Calibri" panose="020F0502020204030204" pitchFamily="34" charset="0"/>
                    </a:endParaRP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2DE-4AA1-9AEE-1C9BDBEAB907}"/>
                </c:ext>
              </c:extLst>
            </c:dLbl>
            <c:numFmt formatCode="General\%" sourceLinked="0"/>
            <c:spPr>
              <a:noFill/>
              <a:ln>
                <a:noFill/>
              </a:ln>
              <a:effectLst/>
            </c:spPr>
            <c:txPr>
              <a:bodyPr/>
              <a:lstStyle/>
              <a:p>
                <a:pPr>
                  <a:defRPr sz="1200" b="1">
                    <a:solidFill>
                      <a:schemeClr val="bg2">
                        <a:lumMod val="50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4"/>
                <c:pt idx="0">
                  <c:v>Categoría 1</c:v>
                </c:pt>
                <c:pt idx="1">
                  <c:v>Categoría 2</c:v>
                </c:pt>
                <c:pt idx="2">
                  <c:v>Categoría 3</c:v>
                </c:pt>
                <c:pt idx="3">
                  <c:v>Categoría 4</c:v>
                </c:pt>
              </c:strCache>
            </c:strRef>
          </c:cat>
          <c:val>
            <c:numRef>
              <c:f>Hoja1!$C$2:$C$8</c:f>
              <c:numCache>
                <c:formatCode>General</c:formatCode>
                <c:ptCount val="7"/>
                <c:pt idx="0">
                  <c:v>39</c:v>
                </c:pt>
                <c:pt idx="1">
                  <c:v>35</c:v>
                </c:pt>
                <c:pt idx="2">
                  <c:v>38</c:v>
                </c:pt>
                <c:pt idx="3">
                  <c:v>18</c:v>
                </c:pt>
                <c:pt idx="4">
                  <c:v>21</c:v>
                </c:pt>
                <c:pt idx="5">
                  <c:v>1</c:v>
                </c:pt>
                <c:pt idx="6">
                  <c:v>8</c:v>
                </c:pt>
              </c:numCache>
            </c:numRef>
          </c:val>
          <c:extLst>
            <c:ext xmlns:c16="http://schemas.microsoft.com/office/drawing/2014/chart" uri="{C3380CC4-5D6E-409C-BE32-E72D297353CC}">
              <c16:uniqueId val="{00000002-D2DE-4AA1-9AEE-1C9BDBEAB907}"/>
            </c:ext>
          </c:extLst>
        </c:ser>
        <c:dLbls>
          <c:showLegendKey val="0"/>
          <c:showVal val="0"/>
          <c:showCatName val="0"/>
          <c:showSerName val="0"/>
          <c:showPercent val="0"/>
          <c:showBubbleSize val="0"/>
        </c:dLbls>
        <c:gapWidth val="45"/>
        <c:overlap val="100"/>
        <c:axId val="795240960"/>
        <c:axId val="790103744"/>
      </c:barChart>
      <c:catAx>
        <c:axId val="795240960"/>
        <c:scaling>
          <c:orientation val="maxMin"/>
        </c:scaling>
        <c:delete val="1"/>
        <c:axPos val="l"/>
        <c:numFmt formatCode="General" sourceLinked="0"/>
        <c:majorTickMark val="out"/>
        <c:minorTickMark val="none"/>
        <c:tickLblPos val="nextTo"/>
        <c:crossAx val="790103744"/>
        <c:crosses val="autoZero"/>
        <c:auto val="1"/>
        <c:lblAlgn val="ctr"/>
        <c:lblOffset val="100"/>
        <c:noMultiLvlLbl val="0"/>
      </c:catAx>
      <c:valAx>
        <c:axId val="790103744"/>
        <c:scaling>
          <c:orientation val="minMax"/>
          <c:max val="102"/>
          <c:min val="0"/>
        </c:scaling>
        <c:delete val="1"/>
        <c:axPos val="t"/>
        <c:numFmt formatCode="General" sourceLinked="1"/>
        <c:majorTickMark val="out"/>
        <c:minorTickMark val="none"/>
        <c:tickLblPos val="nextTo"/>
        <c:crossAx val="795240960"/>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51445935525950925"/>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Hoja1!$A$2:$A$8</c:f>
              <c:strCache>
                <c:ptCount val="4"/>
                <c:pt idx="0">
                  <c:v>Categoría 1</c:v>
                </c:pt>
                <c:pt idx="1">
                  <c:v>Categoría 2</c:v>
                </c:pt>
                <c:pt idx="2">
                  <c:v>Categoría 3</c:v>
                </c:pt>
                <c:pt idx="3">
                  <c:v>Categoría 4</c:v>
                </c:pt>
              </c:strCache>
            </c:strRef>
          </c:cat>
          <c:val>
            <c:numRef>
              <c:f>Hoja1!$B$2:$B$8</c:f>
              <c:numCache>
                <c:formatCode>General</c:formatCode>
                <c:ptCount val="7"/>
                <c:pt idx="0">
                  <c:v>100</c:v>
                </c:pt>
                <c:pt idx="1">
                  <c:v>100</c:v>
                </c:pt>
                <c:pt idx="2">
                  <c:v>100</c:v>
                </c:pt>
                <c:pt idx="3">
                  <c:v>100</c:v>
                </c:pt>
                <c:pt idx="4">
                  <c:v>100</c:v>
                </c:pt>
                <c:pt idx="5">
                  <c:v>100</c:v>
                </c:pt>
                <c:pt idx="6">
                  <c:v>100</c:v>
                </c:pt>
              </c:numCache>
            </c:numRef>
          </c:val>
          <c:extLst>
            <c:ext xmlns:c16="http://schemas.microsoft.com/office/drawing/2014/chart" uri="{C3380CC4-5D6E-409C-BE32-E72D297353CC}">
              <c16:uniqueId val="{00000000-BC46-43A7-8B2E-C1E675EA3D9A}"/>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dPt>
            <c:idx val="7"/>
            <c:invertIfNegative val="0"/>
            <c:bubble3D val="0"/>
            <c:extLst>
              <c:ext xmlns:c16="http://schemas.microsoft.com/office/drawing/2014/chart" uri="{C3380CC4-5D6E-409C-BE32-E72D297353CC}">
                <c16:uniqueId val="{00000001-BC46-43A7-8B2E-C1E675EA3D9A}"/>
              </c:ext>
            </c:extLst>
          </c:dPt>
          <c:dLbls>
            <c:dLbl>
              <c:idx val="7"/>
              <c:tx>
                <c:rich>
                  <a:bodyPr/>
                  <a:lstStyle/>
                  <a:p>
                    <a:pPr>
                      <a:defRPr sz="1200" b="1">
                        <a:solidFill>
                          <a:schemeClr val="tx1"/>
                        </a:solidFill>
                      </a:defRPr>
                    </a:pPr>
                    <a:r>
                      <a:rPr lang="en-US" sz="1200" dirty="0">
                        <a:latin typeface="Calibri" panose="020F0502020204030204" pitchFamily="34" charset="0"/>
                      </a:rPr>
                      <a:t>1%</a:t>
                    </a:r>
                    <a:endParaRPr lang="en-US" dirty="0">
                      <a:latin typeface="Calibri" panose="020F0502020204030204" pitchFamily="34" charset="0"/>
                    </a:endParaRP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C46-43A7-8B2E-C1E675EA3D9A}"/>
                </c:ext>
              </c:extLst>
            </c:dLbl>
            <c:numFmt formatCode="General\%" sourceLinked="0"/>
            <c:spPr>
              <a:noFill/>
              <a:ln>
                <a:noFill/>
              </a:ln>
              <a:effectLst/>
            </c:spPr>
            <c:txPr>
              <a:bodyPr/>
              <a:lstStyle/>
              <a:p>
                <a:pPr>
                  <a:defRPr sz="1200" b="1">
                    <a:solidFill>
                      <a:schemeClr val="bg2">
                        <a:lumMod val="50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4"/>
                <c:pt idx="0">
                  <c:v>Categoría 1</c:v>
                </c:pt>
                <c:pt idx="1">
                  <c:v>Categoría 2</c:v>
                </c:pt>
                <c:pt idx="2">
                  <c:v>Categoría 3</c:v>
                </c:pt>
                <c:pt idx="3">
                  <c:v>Categoría 4</c:v>
                </c:pt>
              </c:strCache>
            </c:strRef>
          </c:cat>
          <c:val>
            <c:numRef>
              <c:f>Hoja1!$C$2:$C$8</c:f>
              <c:numCache>
                <c:formatCode>General</c:formatCode>
                <c:ptCount val="7"/>
                <c:pt idx="0">
                  <c:v>61</c:v>
                </c:pt>
                <c:pt idx="1">
                  <c:v>12</c:v>
                </c:pt>
                <c:pt idx="2">
                  <c:v>10</c:v>
                </c:pt>
                <c:pt idx="3">
                  <c:v>5</c:v>
                </c:pt>
                <c:pt idx="4">
                  <c:v>5</c:v>
                </c:pt>
                <c:pt idx="5">
                  <c:v>2</c:v>
                </c:pt>
                <c:pt idx="6">
                  <c:v>5</c:v>
                </c:pt>
              </c:numCache>
            </c:numRef>
          </c:val>
          <c:extLst>
            <c:ext xmlns:c16="http://schemas.microsoft.com/office/drawing/2014/chart" uri="{C3380CC4-5D6E-409C-BE32-E72D297353CC}">
              <c16:uniqueId val="{00000002-BC46-43A7-8B2E-C1E675EA3D9A}"/>
            </c:ext>
          </c:extLst>
        </c:ser>
        <c:dLbls>
          <c:showLegendKey val="0"/>
          <c:showVal val="0"/>
          <c:showCatName val="0"/>
          <c:showSerName val="0"/>
          <c:showPercent val="0"/>
          <c:showBubbleSize val="0"/>
        </c:dLbls>
        <c:gapWidth val="45"/>
        <c:overlap val="100"/>
        <c:axId val="795599872"/>
        <c:axId val="778719744"/>
      </c:barChart>
      <c:catAx>
        <c:axId val="795599872"/>
        <c:scaling>
          <c:orientation val="maxMin"/>
        </c:scaling>
        <c:delete val="1"/>
        <c:axPos val="l"/>
        <c:numFmt formatCode="General" sourceLinked="0"/>
        <c:majorTickMark val="out"/>
        <c:minorTickMark val="none"/>
        <c:tickLblPos val="nextTo"/>
        <c:crossAx val="778719744"/>
        <c:crosses val="autoZero"/>
        <c:auto val="1"/>
        <c:lblAlgn val="ctr"/>
        <c:lblOffset val="100"/>
        <c:noMultiLvlLbl val="0"/>
      </c:catAx>
      <c:valAx>
        <c:axId val="778719744"/>
        <c:scaling>
          <c:orientation val="minMax"/>
          <c:max val="102"/>
          <c:min val="0"/>
        </c:scaling>
        <c:delete val="1"/>
        <c:axPos val="t"/>
        <c:numFmt formatCode="General" sourceLinked="1"/>
        <c:majorTickMark val="out"/>
        <c:minorTickMark val="none"/>
        <c:tickLblPos val="nextTo"/>
        <c:crossAx val="795599872"/>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61975732640804948"/>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Hoja1!$A$2:$A$8</c:f>
              <c:strCache>
                <c:ptCount val="4"/>
                <c:pt idx="0">
                  <c:v>Categoría 1</c:v>
                </c:pt>
                <c:pt idx="1">
                  <c:v>Categoría 2</c:v>
                </c:pt>
                <c:pt idx="2">
                  <c:v>Categoría 3</c:v>
                </c:pt>
                <c:pt idx="3">
                  <c:v>Categoría 4</c:v>
                </c:pt>
              </c:strCache>
            </c:strRef>
          </c:cat>
          <c:val>
            <c:numRef>
              <c:f>Hoja1!$B$2:$B$8</c:f>
              <c:numCache>
                <c:formatCode>General</c:formatCode>
                <c:ptCount val="7"/>
                <c:pt idx="0">
                  <c:v>100</c:v>
                </c:pt>
                <c:pt idx="1">
                  <c:v>100</c:v>
                </c:pt>
                <c:pt idx="2">
                  <c:v>100</c:v>
                </c:pt>
                <c:pt idx="3">
                  <c:v>100</c:v>
                </c:pt>
                <c:pt idx="4">
                  <c:v>100</c:v>
                </c:pt>
                <c:pt idx="5">
                  <c:v>100</c:v>
                </c:pt>
                <c:pt idx="6">
                  <c:v>100</c:v>
                </c:pt>
              </c:numCache>
            </c:numRef>
          </c:val>
          <c:extLst>
            <c:ext xmlns:c16="http://schemas.microsoft.com/office/drawing/2014/chart" uri="{C3380CC4-5D6E-409C-BE32-E72D297353CC}">
              <c16:uniqueId val="{00000000-D34F-4779-A9D3-FBA17AD2A805}"/>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dPt>
            <c:idx val="7"/>
            <c:invertIfNegative val="0"/>
            <c:bubble3D val="0"/>
            <c:extLst>
              <c:ext xmlns:c16="http://schemas.microsoft.com/office/drawing/2014/chart" uri="{C3380CC4-5D6E-409C-BE32-E72D297353CC}">
                <c16:uniqueId val="{00000001-D34F-4779-A9D3-FBA17AD2A805}"/>
              </c:ext>
            </c:extLst>
          </c:dPt>
          <c:dLbls>
            <c:dLbl>
              <c:idx val="7"/>
              <c:tx>
                <c:rich>
                  <a:bodyPr/>
                  <a:lstStyle/>
                  <a:p>
                    <a:pPr>
                      <a:defRPr sz="1200" b="1">
                        <a:solidFill>
                          <a:schemeClr val="tx1"/>
                        </a:solidFill>
                      </a:defRPr>
                    </a:pPr>
                    <a:r>
                      <a:rPr lang="en-US" sz="1200" dirty="0">
                        <a:latin typeface="Calibri" panose="020F0502020204030204" pitchFamily="34" charset="0"/>
                      </a:rPr>
                      <a:t>1%</a:t>
                    </a:r>
                    <a:endParaRPr lang="en-US" dirty="0">
                      <a:latin typeface="Calibri" panose="020F0502020204030204" pitchFamily="34" charset="0"/>
                    </a:endParaRP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34F-4779-A9D3-FBA17AD2A805}"/>
                </c:ext>
              </c:extLst>
            </c:dLbl>
            <c:numFmt formatCode="General\%" sourceLinked="0"/>
            <c:spPr>
              <a:noFill/>
              <a:ln>
                <a:noFill/>
              </a:ln>
              <a:effectLst/>
            </c:spPr>
            <c:txPr>
              <a:bodyPr/>
              <a:lstStyle/>
              <a:p>
                <a:pPr>
                  <a:defRPr sz="1200" b="1">
                    <a:solidFill>
                      <a:schemeClr val="bg2">
                        <a:lumMod val="50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4"/>
                <c:pt idx="0">
                  <c:v>Categoría 1</c:v>
                </c:pt>
                <c:pt idx="1">
                  <c:v>Categoría 2</c:v>
                </c:pt>
                <c:pt idx="2">
                  <c:v>Categoría 3</c:v>
                </c:pt>
                <c:pt idx="3">
                  <c:v>Categoría 4</c:v>
                </c:pt>
              </c:strCache>
            </c:strRef>
          </c:cat>
          <c:val>
            <c:numRef>
              <c:f>Hoja1!$C$2:$C$8</c:f>
              <c:numCache>
                <c:formatCode>General</c:formatCode>
                <c:ptCount val="7"/>
                <c:pt idx="0">
                  <c:v>56</c:v>
                </c:pt>
                <c:pt idx="1">
                  <c:v>14</c:v>
                </c:pt>
                <c:pt idx="2">
                  <c:v>17</c:v>
                </c:pt>
                <c:pt idx="3">
                  <c:v>15</c:v>
                </c:pt>
                <c:pt idx="4">
                  <c:v>8</c:v>
                </c:pt>
                <c:pt idx="5">
                  <c:v>2</c:v>
                </c:pt>
                <c:pt idx="6">
                  <c:v>4</c:v>
                </c:pt>
              </c:numCache>
            </c:numRef>
          </c:val>
          <c:extLst>
            <c:ext xmlns:c16="http://schemas.microsoft.com/office/drawing/2014/chart" uri="{C3380CC4-5D6E-409C-BE32-E72D297353CC}">
              <c16:uniqueId val="{00000002-D34F-4779-A9D3-FBA17AD2A805}"/>
            </c:ext>
          </c:extLst>
        </c:ser>
        <c:dLbls>
          <c:showLegendKey val="0"/>
          <c:showVal val="0"/>
          <c:showCatName val="0"/>
          <c:showSerName val="0"/>
          <c:showPercent val="0"/>
          <c:showBubbleSize val="0"/>
        </c:dLbls>
        <c:gapWidth val="45"/>
        <c:overlap val="100"/>
        <c:axId val="795240960"/>
        <c:axId val="790103744"/>
      </c:barChart>
      <c:catAx>
        <c:axId val="795240960"/>
        <c:scaling>
          <c:orientation val="maxMin"/>
        </c:scaling>
        <c:delete val="1"/>
        <c:axPos val="l"/>
        <c:numFmt formatCode="General" sourceLinked="0"/>
        <c:majorTickMark val="out"/>
        <c:minorTickMark val="none"/>
        <c:tickLblPos val="nextTo"/>
        <c:crossAx val="790103744"/>
        <c:crosses val="autoZero"/>
        <c:auto val="1"/>
        <c:lblAlgn val="ctr"/>
        <c:lblOffset val="100"/>
        <c:noMultiLvlLbl val="0"/>
      </c:catAx>
      <c:valAx>
        <c:axId val="790103744"/>
        <c:scaling>
          <c:orientation val="minMax"/>
          <c:max val="102"/>
          <c:min val="0"/>
        </c:scaling>
        <c:delete val="1"/>
        <c:axPos val="t"/>
        <c:numFmt formatCode="General" sourceLinked="1"/>
        <c:majorTickMark val="out"/>
        <c:minorTickMark val="none"/>
        <c:tickLblPos val="nextTo"/>
        <c:crossAx val="795240960"/>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51445935525950925"/>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Hoja1!$A$2:$A$8</c:f>
              <c:strCache>
                <c:ptCount val="4"/>
                <c:pt idx="0">
                  <c:v>Categoría 1</c:v>
                </c:pt>
                <c:pt idx="1">
                  <c:v>Categoría 2</c:v>
                </c:pt>
                <c:pt idx="2">
                  <c:v>Categoría 3</c:v>
                </c:pt>
                <c:pt idx="3">
                  <c:v>Categoría 4</c:v>
                </c:pt>
              </c:strCache>
            </c:strRef>
          </c:cat>
          <c:val>
            <c:numRef>
              <c:f>Hoja1!$B$2:$B$8</c:f>
              <c:numCache>
                <c:formatCode>General</c:formatCode>
                <c:ptCount val="7"/>
                <c:pt idx="0">
                  <c:v>100</c:v>
                </c:pt>
                <c:pt idx="1">
                  <c:v>100</c:v>
                </c:pt>
                <c:pt idx="2">
                  <c:v>100</c:v>
                </c:pt>
                <c:pt idx="3">
                  <c:v>100</c:v>
                </c:pt>
                <c:pt idx="4">
                  <c:v>100</c:v>
                </c:pt>
                <c:pt idx="5">
                  <c:v>100</c:v>
                </c:pt>
                <c:pt idx="6">
                  <c:v>100</c:v>
                </c:pt>
              </c:numCache>
            </c:numRef>
          </c:val>
          <c:extLst>
            <c:ext xmlns:c16="http://schemas.microsoft.com/office/drawing/2014/chart" uri="{C3380CC4-5D6E-409C-BE32-E72D297353CC}">
              <c16:uniqueId val="{00000000-1E33-44BD-8131-3E58C5B63F14}"/>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dPt>
            <c:idx val="7"/>
            <c:invertIfNegative val="0"/>
            <c:bubble3D val="0"/>
            <c:extLst>
              <c:ext xmlns:c16="http://schemas.microsoft.com/office/drawing/2014/chart" uri="{C3380CC4-5D6E-409C-BE32-E72D297353CC}">
                <c16:uniqueId val="{00000001-1E33-44BD-8131-3E58C5B63F14}"/>
              </c:ext>
            </c:extLst>
          </c:dPt>
          <c:dLbls>
            <c:dLbl>
              <c:idx val="7"/>
              <c:tx>
                <c:rich>
                  <a:bodyPr/>
                  <a:lstStyle/>
                  <a:p>
                    <a:pPr>
                      <a:defRPr sz="1200" b="1">
                        <a:solidFill>
                          <a:schemeClr val="tx1"/>
                        </a:solidFill>
                      </a:defRPr>
                    </a:pPr>
                    <a:r>
                      <a:rPr lang="en-US" sz="1200" dirty="0">
                        <a:latin typeface="Calibri" panose="020F0502020204030204" pitchFamily="34" charset="0"/>
                      </a:rPr>
                      <a:t>1%</a:t>
                    </a:r>
                    <a:endParaRPr lang="en-US" dirty="0">
                      <a:latin typeface="Calibri" panose="020F0502020204030204" pitchFamily="34" charset="0"/>
                    </a:endParaRP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E33-44BD-8131-3E58C5B63F14}"/>
                </c:ext>
              </c:extLst>
            </c:dLbl>
            <c:numFmt formatCode="General\%" sourceLinked="0"/>
            <c:spPr>
              <a:noFill/>
              <a:ln>
                <a:noFill/>
              </a:ln>
              <a:effectLst/>
            </c:spPr>
            <c:txPr>
              <a:bodyPr/>
              <a:lstStyle/>
              <a:p>
                <a:pPr>
                  <a:defRPr sz="1200" b="1">
                    <a:solidFill>
                      <a:schemeClr val="bg2">
                        <a:lumMod val="50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4"/>
                <c:pt idx="0">
                  <c:v>Categoría 1</c:v>
                </c:pt>
                <c:pt idx="1">
                  <c:v>Categoría 2</c:v>
                </c:pt>
                <c:pt idx="2">
                  <c:v>Categoría 3</c:v>
                </c:pt>
                <c:pt idx="3">
                  <c:v>Categoría 4</c:v>
                </c:pt>
              </c:strCache>
            </c:strRef>
          </c:cat>
          <c:val>
            <c:numRef>
              <c:f>Hoja1!$C$2:$C$8</c:f>
              <c:numCache>
                <c:formatCode>General</c:formatCode>
                <c:ptCount val="7"/>
                <c:pt idx="0">
                  <c:v>27</c:v>
                </c:pt>
                <c:pt idx="1">
                  <c:v>23</c:v>
                </c:pt>
                <c:pt idx="2">
                  <c:v>18</c:v>
                </c:pt>
                <c:pt idx="3">
                  <c:v>15</c:v>
                </c:pt>
                <c:pt idx="4">
                  <c:v>7</c:v>
                </c:pt>
                <c:pt idx="5">
                  <c:v>3</c:v>
                </c:pt>
                <c:pt idx="6">
                  <c:v>7</c:v>
                </c:pt>
              </c:numCache>
            </c:numRef>
          </c:val>
          <c:extLst>
            <c:ext xmlns:c16="http://schemas.microsoft.com/office/drawing/2014/chart" uri="{C3380CC4-5D6E-409C-BE32-E72D297353CC}">
              <c16:uniqueId val="{00000002-1E33-44BD-8131-3E58C5B63F14}"/>
            </c:ext>
          </c:extLst>
        </c:ser>
        <c:dLbls>
          <c:showLegendKey val="0"/>
          <c:showVal val="0"/>
          <c:showCatName val="0"/>
          <c:showSerName val="0"/>
          <c:showPercent val="0"/>
          <c:showBubbleSize val="0"/>
        </c:dLbls>
        <c:gapWidth val="45"/>
        <c:overlap val="100"/>
        <c:axId val="795599872"/>
        <c:axId val="778719744"/>
      </c:barChart>
      <c:catAx>
        <c:axId val="795599872"/>
        <c:scaling>
          <c:orientation val="maxMin"/>
        </c:scaling>
        <c:delete val="1"/>
        <c:axPos val="l"/>
        <c:numFmt formatCode="General" sourceLinked="0"/>
        <c:majorTickMark val="out"/>
        <c:minorTickMark val="none"/>
        <c:tickLblPos val="nextTo"/>
        <c:crossAx val="778719744"/>
        <c:crosses val="autoZero"/>
        <c:auto val="1"/>
        <c:lblAlgn val="ctr"/>
        <c:lblOffset val="100"/>
        <c:noMultiLvlLbl val="0"/>
      </c:catAx>
      <c:valAx>
        <c:axId val="778719744"/>
        <c:scaling>
          <c:orientation val="minMax"/>
          <c:max val="102"/>
          <c:min val="0"/>
        </c:scaling>
        <c:delete val="1"/>
        <c:axPos val="t"/>
        <c:numFmt formatCode="General" sourceLinked="1"/>
        <c:majorTickMark val="out"/>
        <c:minorTickMark val="none"/>
        <c:tickLblPos val="nextTo"/>
        <c:crossAx val="795599872"/>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61975732640804948"/>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Hoja1!$A$2:$A$8</c:f>
              <c:strCache>
                <c:ptCount val="4"/>
                <c:pt idx="0">
                  <c:v>Categoría 1</c:v>
                </c:pt>
                <c:pt idx="1">
                  <c:v>Categoría 2</c:v>
                </c:pt>
                <c:pt idx="2">
                  <c:v>Categoría 3</c:v>
                </c:pt>
                <c:pt idx="3">
                  <c:v>Categoría 4</c:v>
                </c:pt>
              </c:strCache>
            </c:strRef>
          </c:cat>
          <c:val>
            <c:numRef>
              <c:f>Hoja1!$B$2:$B$8</c:f>
              <c:numCache>
                <c:formatCode>General</c:formatCode>
                <c:ptCount val="7"/>
                <c:pt idx="0">
                  <c:v>100</c:v>
                </c:pt>
                <c:pt idx="1">
                  <c:v>100</c:v>
                </c:pt>
                <c:pt idx="2">
                  <c:v>100</c:v>
                </c:pt>
                <c:pt idx="3">
                  <c:v>100</c:v>
                </c:pt>
                <c:pt idx="4">
                  <c:v>100</c:v>
                </c:pt>
                <c:pt idx="5">
                  <c:v>100</c:v>
                </c:pt>
                <c:pt idx="6">
                  <c:v>100</c:v>
                </c:pt>
              </c:numCache>
            </c:numRef>
          </c:val>
          <c:extLst>
            <c:ext xmlns:c16="http://schemas.microsoft.com/office/drawing/2014/chart" uri="{C3380CC4-5D6E-409C-BE32-E72D297353CC}">
              <c16:uniqueId val="{00000000-D2DE-4AA1-9AEE-1C9BDBEAB907}"/>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dPt>
            <c:idx val="7"/>
            <c:invertIfNegative val="0"/>
            <c:bubble3D val="0"/>
            <c:extLst>
              <c:ext xmlns:c16="http://schemas.microsoft.com/office/drawing/2014/chart" uri="{C3380CC4-5D6E-409C-BE32-E72D297353CC}">
                <c16:uniqueId val="{00000001-D2DE-4AA1-9AEE-1C9BDBEAB907}"/>
              </c:ext>
            </c:extLst>
          </c:dPt>
          <c:dLbls>
            <c:dLbl>
              <c:idx val="7"/>
              <c:tx>
                <c:rich>
                  <a:bodyPr/>
                  <a:lstStyle/>
                  <a:p>
                    <a:pPr>
                      <a:defRPr sz="1200" b="1">
                        <a:solidFill>
                          <a:schemeClr val="tx1"/>
                        </a:solidFill>
                      </a:defRPr>
                    </a:pPr>
                    <a:r>
                      <a:rPr lang="en-US" sz="1200" dirty="0">
                        <a:latin typeface="Calibri" panose="020F0502020204030204" pitchFamily="34" charset="0"/>
                      </a:rPr>
                      <a:t>1%</a:t>
                    </a:r>
                    <a:endParaRPr lang="en-US" dirty="0">
                      <a:latin typeface="Calibri" panose="020F0502020204030204" pitchFamily="34" charset="0"/>
                    </a:endParaRP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2DE-4AA1-9AEE-1C9BDBEAB907}"/>
                </c:ext>
              </c:extLst>
            </c:dLbl>
            <c:numFmt formatCode="General\%" sourceLinked="0"/>
            <c:spPr>
              <a:noFill/>
              <a:ln>
                <a:noFill/>
              </a:ln>
              <a:effectLst/>
            </c:spPr>
            <c:txPr>
              <a:bodyPr/>
              <a:lstStyle/>
              <a:p>
                <a:pPr>
                  <a:defRPr sz="1200" b="1">
                    <a:solidFill>
                      <a:schemeClr val="bg2">
                        <a:lumMod val="50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4"/>
                <c:pt idx="0">
                  <c:v>Categoría 1</c:v>
                </c:pt>
                <c:pt idx="1">
                  <c:v>Categoría 2</c:v>
                </c:pt>
                <c:pt idx="2">
                  <c:v>Categoría 3</c:v>
                </c:pt>
                <c:pt idx="3">
                  <c:v>Categoría 4</c:v>
                </c:pt>
              </c:strCache>
            </c:strRef>
          </c:cat>
          <c:val>
            <c:numRef>
              <c:f>Hoja1!$C$2:$C$8</c:f>
              <c:numCache>
                <c:formatCode>General</c:formatCode>
                <c:ptCount val="7"/>
                <c:pt idx="0">
                  <c:v>16</c:v>
                </c:pt>
                <c:pt idx="1">
                  <c:v>18</c:v>
                </c:pt>
                <c:pt idx="2">
                  <c:v>59</c:v>
                </c:pt>
                <c:pt idx="3">
                  <c:v>14</c:v>
                </c:pt>
                <c:pt idx="5">
                  <c:v>9</c:v>
                </c:pt>
                <c:pt idx="6">
                  <c:v>11</c:v>
                </c:pt>
              </c:numCache>
            </c:numRef>
          </c:val>
          <c:extLst>
            <c:ext xmlns:c16="http://schemas.microsoft.com/office/drawing/2014/chart" uri="{C3380CC4-5D6E-409C-BE32-E72D297353CC}">
              <c16:uniqueId val="{00000002-D2DE-4AA1-9AEE-1C9BDBEAB907}"/>
            </c:ext>
          </c:extLst>
        </c:ser>
        <c:dLbls>
          <c:showLegendKey val="0"/>
          <c:showVal val="0"/>
          <c:showCatName val="0"/>
          <c:showSerName val="0"/>
          <c:showPercent val="0"/>
          <c:showBubbleSize val="0"/>
        </c:dLbls>
        <c:gapWidth val="45"/>
        <c:overlap val="100"/>
        <c:axId val="795240960"/>
        <c:axId val="790103744"/>
      </c:barChart>
      <c:catAx>
        <c:axId val="795240960"/>
        <c:scaling>
          <c:orientation val="maxMin"/>
        </c:scaling>
        <c:delete val="1"/>
        <c:axPos val="l"/>
        <c:numFmt formatCode="General" sourceLinked="0"/>
        <c:majorTickMark val="out"/>
        <c:minorTickMark val="none"/>
        <c:tickLblPos val="nextTo"/>
        <c:crossAx val="790103744"/>
        <c:crosses val="autoZero"/>
        <c:auto val="1"/>
        <c:lblAlgn val="ctr"/>
        <c:lblOffset val="100"/>
        <c:noMultiLvlLbl val="0"/>
      </c:catAx>
      <c:valAx>
        <c:axId val="790103744"/>
        <c:scaling>
          <c:orientation val="minMax"/>
          <c:max val="102"/>
          <c:min val="0"/>
        </c:scaling>
        <c:delete val="1"/>
        <c:axPos val="t"/>
        <c:numFmt formatCode="General" sourceLinked="1"/>
        <c:majorTickMark val="out"/>
        <c:minorTickMark val="none"/>
        <c:tickLblPos val="nextTo"/>
        <c:crossAx val="795240960"/>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711191335740074E-2"/>
          <c:y val="6.8709761507778411E-2"/>
          <c:w val="0.68231046931407946"/>
          <c:h val="0.86258047698444318"/>
        </c:manualLayout>
      </c:layout>
      <c:barChart>
        <c:barDir val="col"/>
        <c:grouping val="stacked"/>
        <c:varyColors val="0"/>
        <c:ser>
          <c:idx val="0"/>
          <c:order val="0"/>
          <c:tx>
            <c:strRef>
              <c:f>Hoja1!$B$1</c:f>
              <c:strCache>
                <c:ptCount val="1"/>
                <c:pt idx="0">
                  <c:v>T3B</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Pt>
            <c:idx val="0"/>
            <c:invertIfNegative val="0"/>
            <c:bubble3D val="0"/>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extLst>
              <c:ext xmlns:c16="http://schemas.microsoft.com/office/drawing/2014/chart" uri="{C3380CC4-5D6E-409C-BE32-E72D297353CC}">
                <c16:uniqueId val="{00000001-1034-490E-909D-83E50CEAFF5C}"/>
              </c:ext>
            </c:extLst>
          </c:dPt>
          <c:dLbls>
            <c:numFmt formatCode="General\%" sourceLinked="0"/>
            <c:spPr>
              <a:noFill/>
              <a:ln>
                <a:noFill/>
              </a:ln>
              <a:effectLst/>
            </c:spPr>
            <c:txPr>
              <a:bodyPr/>
              <a:lstStyle/>
              <a:p>
                <a:pPr>
                  <a:defRPr sz="1600" b="1">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1"/>
                <c:pt idx="0">
                  <c:v>Categoría 1</c:v>
                </c:pt>
              </c:strCache>
            </c:strRef>
          </c:cat>
          <c:val>
            <c:numRef>
              <c:f>Hoja1!$B$2:$B$3</c:f>
              <c:numCache>
                <c:formatCode>General</c:formatCode>
                <c:ptCount val="2"/>
                <c:pt idx="1">
                  <c:v>68</c:v>
                </c:pt>
              </c:numCache>
            </c:numRef>
          </c:val>
          <c:extLst>
            <c:ext xmlns:c16="http://schemas.microsoft.com/office/drawing/2014/chart" uri="{C3380CC4-5D6E-409C-BE32-E72D297353CC}">
              <c16:uniqueId val="{00000002-1034-490E-909D-83E50CEAFF5C}"/>
            </c:ext>
          </c:extLst>
        </c:ser>
        <c:ser>
          <c:idx val="1"/>
          <c:order val="1"/>
          <c:tx>
            <c:strRef>
              <c:f>Hoja1!$C$1</c:f>
              <c:strCache>
                <c:ptCount val="1"/>
                <c:pt idx="0">
                  <c:v>T2B</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dPt>
            <c:idx val="0"/>
            <c:invertIfNegative val="0"/>
            <c:bubble3D val="0"/>
            <c:extLst>
              <c:ext xmlns:c16="http://schemas.microsoft.com/office/drawing/2014/chart" uri="{C3380CC4-5D6E-409C-BE32-E72D297353CC}">
                <c16:uniqueId val="{00000003-1034-490E-909D-83E50CEAFF5C}"/>
              </c:ext>
            </c:extLst>
          </c:dPt>
          <c:dPt>
            <c:idx val="1"/>
            <c:invertIfNegative val="0"/>
            <c:bubble3D val="0"/>
            <c:extLst>
              <c:ext xmlns:c16="http://schemas.microsoft.com/office/drawing/2014/chart" uri="{C3380CC4-5D6E-409C-BE32-E72D297353CC}">
                <c16:uniqueId val="{00000004-1034-490E-909D-83E50CEAFF5C}"/>
              </c:ext>
            </c:extLst>
          </c:dPt>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034-490E-909D-83E50CEAFF5C}"/>
                </c:ext>
              </c:extLst>
            </c:dLbl>
            <c:numFmt formatCode="General\%" sourceLinked="0"/>
            <c:spPr>
              <a:noFill/>
              <a:ln>
                <a:noFill/>
              </a:ln>
              <a:effectLst/>
            </c:spPr>
            <c:txPr>
              <a:bodyPr/>
              <a:lstStyle/>
              <a:p>
                <a:pPr>
                  <a:defRPr sz="1600" b="1">
                    <a:latin typeface="Calibri" panose="020F0502020204030204" pitchFamily="34" charset="0"/>
                    <a:cs typeface="Calibri" panose="020F0502020204030204" pitchFamily="34" charset="0"/>
                  </a:defRPr>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Hoja1!$A$2:$A$3</c:f>
              <c:strCache>
                <c:ptCount val="1"/>
                <c:pt idx="0">
                  <c:v>Categoría 1</c:v>
                </c:pt>
              </c:strCache>
            </c:strRef>
          </c:cat>
          <c:val>
            <c:numRef>
              <c:f>Hoja1!$C$2:$C$3</c:f>
              <c:numCache>
                <c:formatCode>General</c:formatCode>
                <c:ptCount val="2"/>
                <c:pt idx="1">
                  <c:v>28.000000000000004</c:v>
                </c:pt>
              </c:numCache>
            </c:numRef>
          </c:val>
          <c:extLst>
            <c:ext xmlns:c16="http://schemas.microsoft.com/office/drawing/2014/chart" uri="{C3380CC4-5D6E-409C-BE32-E72D297353CC}">
              <c16:uniqueId val="{00000005-1034-490E-909D-83E50CEAFF5C}"/>
            </c:ext>
          </c:extLst>
        </c:ser>
        <c:ser>
          <c:idx val="2"/>
          <c:order val="2"/>
          <c:tx>
            <c:strRef>
              <c:f>Hoja1!$D$1</c:f>
              <c:strCache>
                <c:ptCount val="1"/>
                <c:pt idx="0">
                  <c:v>Columna1</c:v>
                </c:pt>
              </c:strCache>
            </c:strRef>
          </c:tx>
          <c: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c:spPr>
          <c:invertIfNegative val="0"/>
          <c:cat>
            <c:strRef>
              <c:f>Hoja1!$A$2:$A$3</c:f>
              <c:strCache>
                <c:ptCount val="1"/>
                <c:pt idx="0">
                  <c:v>Categoría 1</c:v>
                </c:pt>
              </c:strCache>
            </c:strRef>
          </c:cat>
          <c:val>
            <c:numRef>
              <c:f>Hoja1!$D$2:$D$3</c:f>
              <c:numCache>
                <c:formatCode>General</c:formatCode>
                <c:ptCount val="2"/>
                <c:pt idx="1">
                  <c:v>4</c:v>
                </c:pt>
              </c:numCache>
            </c:numRef>
          </c:val>
          <c:extLst>
            <c:ext xmlns:c16="http://schemas.microsoft.com/office/drawing/2014/chart" uri="{C3380CC4-5D6E-409C-BE32-E72D297353CC}">
              <c16:uniqueId val="{00000006-1034-490E-909D-83E50CEAFF5C}"/>
            </c:ext>
          </c:extLst>
        </c:ser>
        <c:dLbls>
          <c:showLegendKey val="0"/>
          <c:showVal val="0"/>
          <c:showCatName val="0"/>
          <c:showSerName val="0"/>
          <c:showPercent val="0"/>
          <c:showBubbleSize val="0"/>
        </c:dLbls>
        <c:gapWidth val="128"/>
        <c:overlap val="100"/>
        <c:axId val="801018368"/>
        <c:axId val="802568384"/>
      </c:barChart>
      <c:catAx>
        <c:axId val="801018368"/>
        <c:scaling>
          <c:orientation val="minMax"/>
        </c:scaling>
        <c:delete val="1"/>
        <c:axPos val="b"/>
        <c:numFmt formatCode="General" sourceLinked="0"/>
        <c:majorTickMark val="out"/>
        <c:minorTickMark val="none"/>
        <c:tickLblPos val="nextTo"/>
        <c:crossAx val="802568384"/>
        <c:crosses val="autoZero"/>
        <c:auto val="1"/>
        <c:lblAlgn val="ctr"/>
        <c:lblOffset val="100"/>
        <c:noMultiLvlLbl val="0"/>
      </c:catAx>
      <c:valAx>
        <c:axId val="802568384"/>
        <c:scaling>
          <c:orientation val="minMax"/>
          <c:max val="103"/>
          <c:min val="0"/>
        </c:scaling>
        <c:delete val="1"/>
        <c:axPos val="l"/>
        <c:numFmt formatCode="General" sourceLinked="1"/>
        <c:majorTickMark val="out"/>
        <c:minorTickMark val="none"/>
        <c:tickLblPos val="nextTo"/>
        <c:crossAx val="801018368"/>
        <c:crosses val="autoZero"/>
        <c:crossBetween val="between"/>
      </c:valAx>
    </c:plotArea>
    <c:plotVisOnly val="1"/>
    <c:dispBlanksAs val="gap"/>
    <c:showDLblsOverMax val="0"/>
  </c:chart>
  <c:txPr>
    <a:bodyPr/>
    <a:lstStyle/>
    <a:p>
      <a:pPr>
        <a:defRPr sz="1800"/>
      </a:pPr>
      <a:endParaRPr lang="es-CO"/>
    </a:p>
  </c:txPr>
  <c:externalData r:id="rId5">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61975732640804948"/>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Hoja1!$A$2:$A$8</c:f>
              <c:strCache>
                <c:ptCount val="4"/>
                <c:pt idx="0">
                  <c:v>Categoría 1</c:v>
                </c:pt>
                <c:pt idx="1">
                  <c:v>Categoría 2</c:v>
                </c:pt>
                <c:pt idx="2">
                  <c:v>Categoría 3</c:v>
                </c:pt>
                <c:pt idx="3">
                  <c:v>Categoría 4</c:v>
                </c:pt>
              </c:strCache>
            </c:strRef>
          </c:cat>
          <c:val>
            <c:numRef>
              <c:f>Hoja1!$B$2:$B$8</c:f>
              <c:numCache>
                <c:formatCode>General</c:formatCode>
                <c:ptCount val="7"/>
                <c:pt idx="0">
                  <c:v>100</c:v>
                </c:pt>
                <c:pt idx="1">
                  <c:v>100</c:v>
                </c:pt>
                <c:pt idx="2">
                  <c:v>100</c:v>
                </c:pt>
                <c:pt idx="3">
                  <c:v>100</c:v>
                </c:pt>
                <c:pt idx="4">
                  <c:v>100</c:v>
                </c:pt>
                <c:pt idx="5">
                  <c:v>100</c:v>
                </c:pt>
              </c:numCache>
            </c:numRef>
          </c:val>
          <c:extLst>
            <c:ext xmlns:c16="http://schemas.microsoft.com/office/drawing/2014/chart" uri="{C3380CC4-5D6E-409C-BE32-E72D297353CC}">
              <c16:uniqueId val="{00000000-0FC8-43F1-B063-F2664515F4AE}"/>
            </c:ext>
          </c:extLst>
        </c:ser>
        <c:ser>
          <c:idx val="1"/>
          <c:order val="1"/>
          <c:tx>
            <c:strRef>
              <c:f>Hoja1!$C$1</c:f>
              <c:strCache>
                <c:ptCount val="1"/>
                <c:pt idx="0">
                  <c:v>Serie 2</c:v>
                </c:pt>
              </c:strCache>
            </c:strRef>
          </c:tx>
          <c:spPr>
            <a:solidFill>
              <a:srgbClr val="1877B8"/>
            </a:solidFill>
          </c:spPr>
          <c:invertIfNegative val="0"/>
          <c:dPt>
            <c:idx val="7"/>
            <c:invertIfNegative val="0"/>
            <c:bubble3D val="0"/>
            <c:extLst>
              <c:ext xmlns:c16="http://schemas.microsoft.com/office/drawing/2014/chart" uri="{C3380CC4-5D6E-409C-BE32-E72D297353CC}">
                <c16:uniqueId val="{00000001-0FC8-43F1-B063-F2664515F4AE}"/>
              </c:ext>
            </c:extLst>
          </c:dPt>
          <c:dLbls>
            <c:dLbl>
              <c:idx val="7"/>
              <c:tx>
                <c:rich>
                  <a:bodyPr/>
                  <a:lstStyle/>
                  <a:p>
                    <a:pPr>
                      <a:defRPr sz="1200" b="1">
                        <a:solidFill>
                          <a:schemeClr val="tx1"/>
                        </a:solidFill>
                      </a:defRPr>
                    </a:pPr>
                    <a:r>
                      <a:rPr lang="en-US" sz="1200" dirty="0">
                        <a:latin typeface="Calibri" panose="020F0502020204030204" pitchFamily="34" charset="0"/>
                      </a:rPr>
                      <a:t>1%</a:t>
                    </a:r>
                    <a:endParaRPr lang="en-US" dirty="0">
                      <a:latin typeface="Calibri" panose="020F0502020204030204" pitchFamily="34" charset="0"/>
                    </a:endParaRP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FC8-43F1-B063-F2664515F4AE}"/>
                </c:ext>
              </c:extLst>
            </c:dLbl>
            <c:numFmt formatCode="General\%" sourceLinked="0"/>
            <c:spPr>
              <a:noFill/>
              <a:ln>
                <a:noFill/>
              </a:ln>
              <a:effectLst/>
            </c:spPr>
            <c:txPr>
              <a:bodyPr/>
              <a:lstStyle/>
              <a:p>
                <a:pPr>
                  <a:defRPr sz="1200" b="1">
                    <a:solidFill>
                      <a:schemeClr val="bg2">
                        <a:lumMod val="50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4"/>
                <c:pt idx="0">
                  <c:v>Categoría 1</c:v>
                </c:pt>
                <c:pt idx="1">
                  <c:v>Categoría 2</c:v>
                </c:pt>
                <c:pt idx="2">
                  <c:v>Categoría 3</c:v>
                </c:pt>
                <c:pt idx="3">
                  <c:v>Categoría 4</c:v>
                </c:pt>
              </c:strCache>
            </c:strRef>
          </c:cat>
          <c:val>
            <c:numRef>
              <c:f>Hoja1!$C$2:$C$8</c:f>
              <c:numCache>
                <c:formatCode>General</c:formatCode>
                <c:ptCount val="7"/>
                <c:pt idx="0">
                  <c:v>32</c:v>
                </c:pt>
                <c:pt idx="1">
                  <c:v>18</c:v>
                </c:pt>
                <c:pt idx="2">
                  <c:v>11</c:v>
                </c:pt>
                <c:pt idx="3">
                  <c:v>8</c:v>
                </c:pt>
                <c:pt idx="4">
                  <c:v>7</c:v>
                </c:pt>
                <c:pt idx="5">
                  <c:v>24</c:v>
                </c:pt>
              </c:numCache>
            </c:numRef>
          </c:val>
          <c:extLst>
            <c:ext xmlns:c16="http://schemas.microsoft.com/office/drawing/2014/chart" uri="{C3380CC4-5D6E-409C-BE32-E72D297353CC}">
              <c16:uniqueId val="{00000002-0FC8-43F1-B063-F2664515F4AE}"/>
            </c:ext>
          </c:extLst>
        </c:ser>
        <c:dLbls>
          <c:showLegendKey val="0"/>
          <c:showVal val="0"/>
          <c:showCatName val="0"/>
          <c:showSerName val="0"/>
          <c:showPercent val="0"/>
          <c:showBubbleSize val="0"/>
        </c:dLbls>
        <c:gapWidth val="45"/>
        <c:overlap val="100"/>
        <c:axId val="795240960"/>
        <c:axId val="790103744"/>
      </c:barChart>
      <c:catAx>
        <c:axId val="795240960"/>
        <c:scaling>
          <c:orientation val="maxMin"/>
        </c:scaling>
        <c:delete val="1"/>
        <c:axPos val="l"/>
        <c:numFmt formatCode="General" sourceLinked="0"/>
        <c:majorTickMark val="out"/>
        <c:minorTickMark val="none"/>
        <c:tickLblPos val="nextTo"/>
        <c:crossAx val="790103744"/>
        <c:crosses val="autoZero"/>
        <c:auto val="1"/>
        <c:lblAlgn val="ctr"/>
        <c:lblOffset val="100"/>
        <c:noMultiLvlLbl val="0"/>
      </c:catAx>
      <c:valAx>
        <c:axId val="790103744"/>
        <c:scaling>
          <c:orientation val="minMax"/>
          <c:max val="102"/>
          <c:min val="0"/>
        </c:scaling>
        <c:delete val="1"/>
        <c:axPos val="t"/>
        <c:numFmt formatCode="General" sourceLinked="1"/>
        <c:majorTickMark val="out"/>
        <c:minorTickMark val="none"/>
        <c:tickLblPos val="nextTo"/>
        <c:crossAx val="795240960"/>
        <c:crosses val="autoZero"/>
        <c:crossBetween val="between"/>
      </c:valAx>
    </c:plotArea>
    <c:plotVisOnly val="1"/>
    <c:dispBlanksAs val="gap"/>
    <c:showDLblsOverMax val="0"/>
  </c:chart>
  <c:txPr>
    <a:bodyPr/>
    <a:lstStyle/>
    <a:p>
      <a:pPr>
        <a:defRPr sz="1800"/>
      </a:pPr>
      <a:endParaRPr lang="es-CO"/>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711191335740074E-2"/>
          <c:y val="6.8709761507778411E-2"/>
          <c:w val="0.68231046931407946"/>
          <c:h val="0.86258047698444318"/>
        </c:manualLayout>
      </c:layout>
      <c:barChart>
        <c:barDir val="col"/>
        <c:grouping val="stacked"/>
        <c:varyColors val="0"/>
        <c:ser>
          <c:idx val="0"/>
          <c:order val="0"/>
          <c:tx>
            <c:strRef>
              <c:f>Hoja1!$B$1</c:f>
              <c:strCache>
                <c:ptCount val="1"/>
                <c:pt idx="0">
                  <c:v>T3B</c:v>
                </c:pt>
              </c:strCache>
            </c:strRef>
          </c:tx>
          <c:spPr>
            <a:solidFill>
              <a:srgbClr val="1877B8"/>
            </a:solidFill>
          </c:spPr>
          <c:invertIfNegative val="0"/>
          <c:dPt>
            <c:idx val="0"/>
            <c:invertIfNegative val="0"/>
            <c:bubble3D val="0"/>
            <c:spPr>
              <a:solidFill>
                <a:srgbClr val="6F971F"/>
              </a:solidFill>
            </c:spPr>
            <c:extLst>
              <c:ext xmlns:c16="http://schemas.microsoft.com/office/drawing/2014/chart" uri="{C3380CC4-5D6E-409C-BE32-E72D297353CC}">
                <c16:uniqueId val="{00000001-CF94-4358-AE36-F1965DE95322}"/>
              </c:ext>
            </c:extLst>
          </c:dPt>
          <c:dPt>
            <c:idx val="1"/>
            <c:invertIfNegative val="0"/>
            <c:bubble3D val="0"/>
            <c:extLst>
              <c:ext xmlns:c16="http://schemas.microsoft.com/office/drawing/2014/chart" uri="{C3380CC4-5D6E-409C-BE32-E72D297353CC}">
                <c16:uniqueId val="{00000005-2846-4C46-A55C-3424B5B3CE04}"/>
              </c:ext>
            </c:extLst>
          </c:dPt>
          <c:dLbls>
            <c:numFmt formatCode="General\%" sourceLinked="0"/>
            <c:spPr>
              <a:noFill/>
              <a:ln>
                <a:noFill/>
              </a:ln>
              <a:effectLst/>
            </c:spPr>
            <c:txPr>
              <a:bodyPr/>
              <a:lstStyle/>
              <a:p>
                <a:pPr>
                  <a:defRPr sz="1600" b="1">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c:f>
              <c:numCache>
                <c:formatCode>General</c:formatCode>
                <c:ptCount val="2"/>
              </c:numCache>
            </c:numRef>
          </c:cat>
          <c:val>
            <c:numRef>
              <c:f>Hoja1!$B$2:$B$3</c:f>
              <c:numCache>
                <c:formatCode>General</c:formatCode>
                <c:ptCount val="2"/>
                <c:pt idx="0">
                  <c:v>45</c:v>
                </c:pt>
                <c:pt idx="1">
                  <c:v>67</c:v>
                </c:pt>
              </c:numCache>
            </c:numRef>
          </c:val>
          <c:extLst>
            <c:ext xmlns:c16="http://schemas.microsoft.com/office/drawing/2014/chart" uri="{C3380CC4-5D6E-409C-BE32-E72D297353CC}">
              <c16:uniqueId val="{00000000-8944-4A7C-9188-9E0E17334F56}"/>
            </c:ext>
          </c:extLst>
        </c:ser>
        <c:ser>
          <c:idx val="1"/>
          <c:order val="1"/>
          <c:tx>
            <c:strRef>
              <c:f>Hoja1!$C$1</c:f>
              <c:strCache>
                <c:ptCount val="1"/>
                <c:pt idx="0">
                  <c:v>T2B</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Pt>
            <c:idx val="0"/>
            <c:invertIfNegative val="0"/>
            <c:bubble3D val="0"/>
            <c:extLst>
              <c:ext xmlns:c16="http://schemas.microsoft.com/office/drawing/2014/chart" uri="{C3380CC4-5D6E-409C-BE32-E72D297353CC}">
                <c16:uniqueId val="{00000002-CF94-4358-AE36-F1965DE95322}"/>
              </c:ext>
            </c:extLst>
          </c:dPt>
          <c:dPt>
            <c:idx val="1"/>
            <c:invertIfNegative val="0"/>
            <c:bubble3D val="0"/>
            <c:extLst>
              <c:ext xmlns:c16="http://schemas.microsoft.com/office/drawing/2014/chart" uri="{C3380CC4-5D6E-409C-BE32-E72D297353CC}">
                <c16:uniqueId val="{00000003-CF94-4358-AE36-F1965DE95322}"/>
              </c:ext>
            </c:extLst>
          </c:dPt>
          <c:dLbls>
            <c:dLbl>
              <c:idx val="0"/>
              <c:numFmt formatCode="General\%" sourceLinked="0"/>
              <c:spPr/>
              <c:txPr>
                <a:bodyPr/>
                <a:lstStyle/>
                <a:p>
                  <a:pPr>
                    <a:defRPr sz="1600" b="1">
                      <a:solidFill>
                        <a:schemeClr val="tx1">
                          <a:lumMod val="95000"/>
                          <a:lumOff val="5000"/>
                        </a:schemeClr>
                      </a:solidFill>
                      <a:latin typeface="Calibri" panose="020F0502020204030204" pitchFamily="34" charset="0"/>
                      <a:cs typeface="Calibri" panose="020F0502020204030204" pitchFamily="34" charset="0"/>
                    </a:defRPr>
                  </a:pPr>
                  <a:endParaRPr lang="es-CO"/>
                </a:p>
              </c:txPr>
              <c:dLblPos val="ctr"/>
              <c:showLegendKey val="0"/>
              <c:showVal val="1"/>
              <c:showCatName val="0"/>
              <c:showSerName val="0"/>
              <c:showPercent val="0"/>
              <c:showBubbleSize val="0"/>
              <c:extLst>
                <c:ext xmlns:c16="http://schemas.microsoft.com/office/drawing/2014/chart" uri="{C3380CC4-5D6E-409C-BE32-E72D297353CC}">
                  <c16:uniqueId val="{00000002-CF94-4358-AE36-F1965DE95322}"/>
                </c:ext>
              </c:extLst>
            </c:dLbl>
            <c:dLbl>
              <c:idx val="1"/>
              <c:numFmt formatCode="General\%" sourceLinked="0"/>
              <c:spPr>
                <a:noFill/>
                <a:ln>
                  <a:noFill/>
                </a:ln>
                <a:effectLst/>
              </c:spPr>
              <c:txPr>
                <a:bodyPr/>
                <a:lstStyle/>
                <a:p>
                  <a:pPr>
                    <a:defRPr sz="1600" b="1">
                      <a:solidFill>
                        <a:schemeClr val="tx1">
                          <a:lumMod val="95000"/>
                          <a:lumOff val="5000"/>
                        </a:schemeClr>
                      </a:solidFill>
                      <a:latin typeface="Calibri" panose="020F0502020204030204" pitchFamily="34" charset="0"/>
                      <a:cs typeface="Calibri" panose="020F0502020204030204" pitchFamily="34" charset="0"/>
                    </a:defRPr>
                  </a:pPr>
                  <a:endParaRPr lang="es-CO"/>
                </a:p>
              </c:txPr>
              <c:dLblPos val="ctr"/>
              <c:showLegendKey val="0"/>
              <c:showVal val="1"/>
              <c:showCatName val="0"/>
              <c:showSerName val="0"/>
              <c:showPercent val="0"/>
              <c:showBubbleSize val="0"/>
              <c:extLst>
                <c:ext xmlns:c16="http://schemas.microsoft.com/office/drawing/2014/chart" uri="{C3380CC4-5D6E-409C-BE32-E72D297353CC}">
                  <c16:uniqueId val="{00000003-CF94-4358-AE36-F1965DE95322}"/>
                </c:ext>
              </c:extLst>
            </c:dLbl>
            <c:spPr>
              <a:noFill/>
              <a:ln>
                <a:noFill/>
              </a:ln>
              <a:effectLst/>
            </c:spPr>
            <c:txPr>
              <a:bodyPr/>
              <a:lstStyle/>
              <a:p>
                <a:pPr>
                  <a:defRPr sz="1600" b="1">
                    <a:solidFill>
                      <a:schemeClr val="tx1">
                        <a:lumMod val="95000"/>
                        <a:lumOff val="5000"/>
                      </a:schemeClr>
                    </a:solidFill>
                    <a:latin typeface="Calibri" panose="020F0502020204030204" pitchFamily="34" charset="0"/>
                    <a:cs typeface="Calibri" panose="020F050202020403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c:f>
              <c:numCache>
                <c:formatCode>General</c:formatCode>
                <c:ptCount val="2"/>
              </c:numCache>
            </c:numRef>
          </c:cat>
          <c:val>
            <c:numRef>
              <c:f>Hoja1!$C$2:$C$3</c:f>
              <c:numCache>
                <c:formatCode>General</c:formatCode>
                <c:ptCount val="2"/>
                <c:pt idx="0">
                  <c:v>37</c:v>
                </c:pt>
                <c:pt idx="1">
                  <c:v>28</c:v>
                </c:pt>
              </c:numCache>
            </c:numRef>
          </c:val>
          <c:extLst>
            <c:ext xmlns:c16="http://schemas.microsoft.com/office/drawing/2014/chart" uri="{C3380CC4-5D6E-409C-BE32-E72D297353CC}">
              <c16:uniqueId val="{00000002-8944-4A7C-9188-9E0E17334F56}"/>
            </c:ext>
          </c:extLst>
        </c:ser>
        <c:ser>
          <c:idx val="2"/>
          <c:order val="2"/>
          <c:tx>
            <c:strRef>
              <c:f>Hoja1!$D$1</c:f>
              <c:strCache>
                <c:ptCount val="1"/>
                <c:pt idx="0">
                  <c:v>Columna1</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cat>
            <c:numRef>
              <c:f>Hoja1!$A$2:$A$3</c:f>
              <c:numCache>
                <c:formatCode>General</c:formatCode>
                <c:ptCount val="2"/>
              </c:numCache>
            </c:numRef>
          </c:cat>
          <c:val>
            <c:numRef>
              <c:f>Hoja1!$D$2:$D$3</c:f>
              <c:numCache>
                <c:formatCode>General</c:formatCode>
                <c:ptCount val="2"/>
                <c:pt idx="0">
                  <c:v>18</c:v>
                </c:pt>
                <c:pt idx="1">
                  <c:v>5</c:v>
                </c:pt>
              </c:numCache>
            </c:numRef>
          </c:val>
          <c:extLst>
            <c:ext xmlns:c16="http://schemas.microsoft.com/office/drawing/2014/chart" uri="{C3380CC4-5D6E-409C-BE32-E72D297353CC}">
              <c16:uniqueId val="{00000004-CF94-4358-AE36-F1965DE95322}"/>
            </c:ext>
          </c:extLst>
        </c:ser>
        <c:dLbls>
          <c:showLegendKey val="0"/>
          <c:showVal val="0"/>
          <c:showCatName val="0"/>
          <c:showSerName val="0"/>
          <c:showPercent val="0"/>
          <c:showBubbleSize val="0"/>
        </c:dLbls>
        <c:gapWidth val="128"/>
        <c:overlap val="100"/>
        <c:axId val="635929600"/>
        <c:axId val="632044288"/>
      </c:barChart>
      <c:catAx>
        <c:axId val="635929600"/>
        <c:scaling>
          <c:orientation val="minMax"/>
        </c:scaling>
        <c:delete val="1"/>
        <c:axPos val="b"/>
        <c:numFmt formatCode="General" sourceLinked="0"/>
        <c:majorTickMark val="out"/>
        <c:minorTickMark val="none"/>
        <c:tickLblPos val="nextTo"/>
        <c:crossAx val="632044288"/>
        <c:crosses val="autoZero"/>
        <c:auto val="1"/>
        <c:lblAlgn val="ctr"/>
        <c:lblOffset val="100"/>
        <c:noMultiLvlLbl val="0"/>
      </c:catAx>
      <c:valAx>
        <c:axId val="632044288"/>
        <c:scaling>
          <c:orientation val="minMax"/>
          <c:max val="103"/>
          <c:min val="0"/>
        </c:scaling>
        <c:delete val="1"/>
        <c:axPos val="l"/>
        <c:numFmt formatCode="General" sourceLinked="1"/>
        <c:majorTickMark val="out"/>
        <c:minorTickMark val="none"/>
        <c:tickLblPos val="nextTo"/>
        <c:crossAx val="635929600"/>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669188417110198E-2"/>
          <c:y val="5.6847545219638203E-2"/>
          <c:w val="0.70993001553601309"/>
          <c:h val="0.92316377369311198"/>
        </c:manualLayout>
      </c:layout>
      <c:barChart>
        <c:barDir val="bar"/>
        <c:grouping val="stack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400">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Hoja1!$A$2:$A$7</c:f>
              <c:strCache>
                <c:ptCount val="1"/>
                <c:pt idx="0">
                  <c:v>Categoría 1</c:v>
                </c:pt>
              </c:strCache>
            </c:strRef>
          </c:cat>
          <c:val>
            <c:numRef>
              <c:f>Hoja1!$B$2:$B$7</c:f>
              <c:numCache>
                <c:formatCode>General</c:formatCode>
                <c:ptCount val="6"/>
                <c:pt idx="0">
                  <c:v>68</c:v>
                </c:pt>
                <c:pt idx="2">
                  <c:v>75</c:v>
                </c:pt>
                <c:pt idx="3">
                  <c:v>67</c:v>
                </c:pt>
              </c:numCache>
            </c:numRef>
          </c:val>
          <c:extLst>
            <c:ext xmlns:c16="http://schemas.microsoft.com/office/drawing/2014/chart" uri="{C3380CC4-5D6E-409C-BE32-E72D297353CC}">
              <c16:uniqueId val="{00000000-6862-4560-962C-00DAF414915A}"/>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400">
                    <a:latin typeface="Calibri" panose="020F0502020204030204" pitchFamily="34" charset="0"/>
                    <a:cs typeface="Calibri" panose="020F050202020403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Hoja1!$A$2:$A$7</c:f>
              <c:strCache>
                <c:ptCount val="1"/>
                <c:pt idx="0">
                  <c:v>Categoría 1</c:v>
                </c:pt>
              </c:strCache>
            </c:strRef>
          </c:cat>
          <c:val>
            <c:numRef>
              <c:f>Hoja1!$C$2:$C$7</c:f>
              <c:numCache>
                <c:formatCode>General</c:formatCode>
                <c:ptCount val="6"/>
                <c:pt idx="0">
                  <c:v>25</c:v>
                </c:pt>
                <c:pt idx="2">
                  <c:v>21</c:v>
                </c:pt>
                <c:pt idx="3">
                  <c:v>28</c:v>
                </c:pt>
              </c:numCache>
            </c:numRef>
          </c:val>
          <c:extLst>
            <c:ext xmlns:c16="http://schemas.microsoft.com/office/drawing/2014/chart" uri="{C3380CC4-5D6E-409C-BE32-E72D297353CC}">
              <c16:uniqueId val="{00000001-6862-4560-962C-00DAF414915A}"/>
            </c:ext>
          </c:extLst>
        </c:ser>
        <c:ser>
          <c:idx val="2"/>
          <c:order val="2"/>
          <c:tx>
            <c:strRef>
              <c:f>Hoja1!$D$1</c:f>
              <c:strCache>
                <c:ptCount val="1"/>
                <c:pt idx="0">
                  <c:v>Serie 3</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cat>
            <c:strRef>
              <c:f>Hoja1!$A$2:$A$7</c:f>
              <c:strCache>
                <c:ptCount val="1"/>
                <c:pt idx="0">
                  <c:v>Categoría 1</c:v>
                </c:pt>
              </c:strCache>
            </c:strRef>
          </c:cat>
          <c:val>
            <c:numRef>
              <c:f>Hoja1!$D$2:$D$7</c:f>
              <c:numCache>
                <c:formatCode>General</c:formatCode>
                <c:ptCount val="6"/>
                <c:pt idx="0">
                  <c:v>8</c:v>
                </c:pt>
                <c:pt idx="2">
                  <c:v>2</c:v>
                </c:pt>
                <c:pt idx="3">
                  <c:v>7</c:v>
                </c:pt>
              </c:numCache>
            </c:numRef>
          </c:val>
          <c:extLst>
            <c:ext xmlns:c16="http://schemas.microsoft.com/office/drawing/2014/chart" uri="{C3380CC4-5D6E-409C-BE32-E72D297353CC}">
              <c16:uniqueId val="{00000002-6862-4560-962C-00DAF414915A}"/>
            </c:ext>
          </c:extLst>
        </c:ser>
        <c:ser>
          <c:idx val="3"/>
          <c:order val="3"/>
          <c:tx>
            <c:strRef>
              <c:f>Hoja1!$E$1</c:f>
              <c:strCache>
                <c:ptCount val="1"/>
                <c:pt idx="0">
                  <c:v>Serie 4</c:v>
                </c:pt>
              </c:strCache>
            </c:strRef>
          </c:tx>
          <c:invertIfNegative val="0"/>
          <c:cat>
            <c:strRef>
              <c:f>Hoja1!$A$2:$A$7</c:f>
              <c:strCache>
                <c:ptCount val="1"/>
                <c:pt idx="0">
                  <c:v>Categoría 1</c:v>
                </c:pt>
              </c:strCache>
            </c:strRef>
          </c:cat>
          <c:val>
            <c:numRef>
              <c:f>Hoja1!$E$2:$E$7</c:f>
              <c:numCache>
                <c:formatCode>General</c:formatCode>
                <c:ptCount val="6"/>
              </c:numCache>
            </c:numRef>
          </c:val>
          <c:extLst>
            <c:ext xmlns:c16="http://schemas.microsoft.com/office/drawing/2014/chart" uri="{C3380CC4-5D6E-409C-BE32-E72D297353CC}">
              <c16:uniqueId val="{00000003-6862-4560-962C-00DAF414915A}"/>
            </c:ext>
          </c:extLst>
        </c:ser>
        <c:dLbls>
          <c:showLegendKey val="0"/>
          <c:showVal val="0"/>
          <c:showCatName val="0"/>
          <c:showSerName val="0"/>
          <c:showPercent val="0"/>
          <c:showBubbleSize val="0"/>
        </c:dLbls>
        <c:gapWidth val="100"/>
        <c:overlap val="100"/>
        <c:axId val="795585024"/>
        <c:axId val="795526272"/>
      </c:barChart>
      <c:catAx>
        <c:axId val="795585024"/>
        <c:scaling>
          <c:orientation val="maxMin"/>
        </c:scaling>
        <c:delete val="1"/>
        <c:axPos val="l"/>
        <c:numFmt formatCode="General" sourceLinked="0"/>
        <c:majorTickMark val="out"/>
        <c:minorTickMark val="none"/>
        <c:tickLblPos val="nextTo"/>
        <c:crossAx val="795526272"/>
        <c:crosses val="autoZero"/>
        <c:auto val="1"/>
        <c:lblAlgn val="ctr"/>
        <c:lblOffset val="100"/>
        <c:noMultiLvlLbl val="0"/>
      </c:catAx>
      <c:valAx>
        <c:axId val="795526272"/>
        <c:scaling>
          <c:orientation val="minMax"/>
          <c:max val="100"/>
        </c:scaling>
        <c:delete val="1"/>
        <c:axPos val="t"/>
        <c:numFmt formatCode="General" sourceLinked="1"/>
        <c:majorTickMark val="out"/>
        <c:minorTickMark val="none"/>
        <c:tickLblPos val="nextTo"/>
        <c:crossAx val="795585024"/>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669188417110198E-2"/>
          <c:y val="5.6847545219638203E-2"/>
          <c:w val="0.70993001553601309"/>
          <c:h val="0.92316377369311198"/>
        </c:manualLayout>
      </c:layout>
      <c:barChart>
        <c:barDir val="bar"/>
        <c:grouping val="stack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400">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Hoja1!$A$2:$A$7</c:f>
              <c:strCache>
                <c:ptCount val="1"/>
                <c:pt idx="0">
                  <c:v>Categoría 1</c:v>
                </c:pt>
              </c:strCache>
            </c:strRef>
          </c:cat>
          <c:val>
            <c:numRef>
              <c:f>Hoja1!$B$2:$B$7</c:f>
              <c:numCache>
                <c:formatCode>General</c:formatCode>
                <c:ptCount val="6"/>
                <c:pt idx="0">
                  <c:v>59</c:v>
                </c:pt>
                <c:pt idx="2">
                  <c:v>68</c:v>
                </c:pt>
                <c:pt idx="3">
                  <c:v>61</c:v>
                </c:pt>
              </c:numCache>
            </c:numRef>
          </c:val>
          <c:extLst>
            <c:ext xmlns:c16="http://schemas.microsoft.com/office/drawing/2014/chart" uri="{C3380CC4-5D6E-409C-BE32-E72D297353CC}">
              <c16:uniqueId val="{00000000-C6B9-462B-BEEA-27621EAC6BB4}"/>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400">
                    <a:latin typeface="Calibri" panose="020F0502020204030204" pitchFamily="34" charset="0"/>
                    <a:cs typeface="Calibri" panose="020F050202020403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Hoja1!$A$2:$A$7</c:f>
              <c:strCache>
                <c:ptCount val="1"/>
                <c:pt idx="0">
                  <c:v>Categoría 1</c:v>
                </c:pt>
              </c:strCache>
            </c:strRef>
          </c:cat>
          <c:val>
            <c:numRef>
              <c:f>Hoja1!$C$2:$C$7</c:f>
              <c:numCache>
                <c:formatCode>General</c:formatCode>
                <c:ptCount val="6"/>
                <c:pt idx="0">
                  <c:v>33</c:v>
                </c:pt>
                <c:pt idx="2">
                  <c:v>27</c:v>
                </c:pt>
                <c:pt idx="3">
                  <c:v>32</c:v>
                </c:pt>
              </c:numCache>
            </c:numRef>
          </c:val>
          <c:extLst>
            <c:ext xmlns:c16="http://schemas.microsoft.com/office/drawing/2014/chart" uri="{C3380CC4-5D6E-409C-BE32-E72D297353CC}">
              <c16:uniqueId val="{00000001-C6B9-462B-BEEA-27621EAC6BB4}"/>
            </c:ext>
          </c:extLst>
        </c:ser>
        <c:ser>
          <c:idx val="2"/>
          <c:order val="2"/>
          <c:tx>
            <c:strRef>
              <c:f>Hoja1!$D$1</c:f>
              <c:strCache>
                <c:ptCount val="1"/>
                <c:pt idx="0">
                  <c:v>Serie 3</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cat>
            <c:strRef>
              <c:f>Hoja1!$A$2:$A$7</c:f>
              <c:strCache>
                <c:ptCount val="1"/>
                <c:pt idx="0">
                  <c:v>Categoría 1</c:v>
                </c:pt>
              </c:strCache>
            </c:strRef>
          </c:cat>
          <c:val>
            <c:numRef>
              <c:f>Hoja1!$D$2:$D$7</c:f>
              <c:numCache>
                <c:formatCode>General</c:formatCode>
                <c:ptCount val="6"/>
                <c:pt idx="0">
                  <c:v>8</c:v>
                </c:pt>
                <c:pt idx="2">
                  <c:v>5</c:v>
                </c:pt>
                <c:pt idx="3">
                  <c:v>7</c:v>
                </c:pt>
              </c:numCache>
            </c:numRef>
          </c:val>
          <c:extLst>
            <c:ext xmlns:c16="http://schemas.microsoft.com/office/drawing/2014/chart" uri="{C3380CC4-5D6E-409C-BE32-E72D297353CC}">
              <c16:uniqueId val="{00000002-C6B9-462B-BEEA-27621EAC6BB4}"/>
            </c:ext>
          </c:extLst>
        </c:ser>
        <c:ser>
          <c:idx val="3"/>
          <c:order val="3"/>
          <c:tx>
            <c:strRef>
              <c:f>Hoja1!$E$1</c:f>
              <c:strCache>
                <c:ptCount val="1"/>
                <c:pt idx="0">
                  <c:v>Serie 4</c:v>
                </c:pt>
              </c:strCache>
            </c:strRef>
          </c:tx>
          <c:invertIfNegative val="0"/>
          <c:cat>
            <c:strRef>
              <c:f>Hoja1!$A$2:$A$7</c:f>
              <c:strCache>
                <c:ptCount val="1"/>
                <c:pt idx="0">
                  <c:v>Categoría 1</c:v>
                </c:pt>
              </c:strCache>
            </c:strRef>
          </c:cat>
          <c:val>
            <c:numRef>
              <c:f>Hoja1!$E$2:$E$7</c:f>
              <c:numCache>
                <c:formatCode>General</c:formatCode>
                <c:ptCount val="6"/>
              </c:numCache>
            </c:numRef>
          </c:val>
          <c:extLst>
            <c:ext xmlns:c16="http://schemas.microsoft.com/office/drawing/2014/chart" uri="{C3380CC4-5D6E-409C-BE32-E72D297353CC}">
              <c16:uniqueId val="{00000003-C6B9-462B-BEEA-27621EAC6BB4}"/>
            </c:ext>
          </c:extLst>
        </c:ser>
        <c:dLbls>
          <c:showLegendKey val="0"/>
          <c:showVal val="0"/>
          <c:showCatName val="0"/>
          <c:showSerName val="0"/>
          <c:showPercent val="0"/>
          <c:showBubbleSize val="0"/>
        </c:dLbls>
        <c:gapWidth val="100"/>
        <c:overlap val="100"/>
        <c:axId val="795584000"/>
        <c:axId val="772848960"/>
      </c:barChart>
      <c:catAx>
        <c:axId val="795584000"/>
        <c:scaling>
          <c:orientation val="maxMin"/>
        </c:scaling>
        <c:delete val="1"/>
        <c:axPos val="l"/>
        <c:numFmt formatCode="General" sourceLinked="0"/>
        <c:majorTickMark val="out"/>
        <c:minorTickMark val="none"/>
        <c:tickLblPos val="nextTo"/>
        <c:crossAx val="772848960"/>
        <c:crosses val="autoZero"/>
        <c:auto val="1"/>
        <c:lblAlgn val="ctr"/>
        <c:lblOffset val="100"/>
        <c:noMultiLvlLbl val="0"/>
      </c:catAx>
      <c:valAx>
        <c:axId val="772848960"/>
        <c:scaling>
          <c:orientation val="minMax"/>
          <c:max val="100"/>
        </c:scaling>
        <c:delete val="1"/>
        <c:axPos val="t"/>
        <c:numFmt formatCode="General" sourceLinked="1"/>
        <c:majorTickMark val="out"/>
        <c:minorTickMark val="none"/>
        <c:tickLblPos val="nextTo"/>
        <c:crossAx val="795584000"/>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669188417110198E-2"/>
          <c:y val="5.6847545219638203E-2"/>
          <c:w val="0.70993001553601309"/>
          <c:h val="0.92316377369311198"/>
        </c:manualLayout>
      </c:layout>
      <c:barChart>
        <c:barDir val="bar"/>
        <c:grouping val="stack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400">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Hoja1!$A$2:$A$7</c:f>
              <c:strCache>
                <c:ptCount val="1"/>
                <c:pt idx="0">
                  <c:v>Categoría 1</c:v>
                </c:pt>
              </c:strCache>
            </c:strRef>
          </c:cat>
          <c:val>
            <c:numRef>
              <c:f>Hoja1!$B$2:$B$7</c:f>
              <c:numCache>
                <c:formatCode>General</c:formatCode>
                <c:ptCount val="6"/>
                <c:pt idx="0">
                  <c:v>68</c:v>
                </c:pt>
                <c:pt idx="2">
                  <c:v>68</c:v>
                </c:pt>
                <c:pt idx="3">
                  <c:v>63</c:v>
                </c:pt>
              </c:numCache>
            </c:numRef>
          </c:val>
          <c:extLst>
            <c:ext xmlns:c16="http://schemas.microsoft.com/office/drawing/2014/chart" uri="{C3380CC4-5D6E-409C-BE32-E72D297353CC}">
              <c16:uniqueId val="{00000000-5053-43C7-817E-8A1F73F8B8ED}"/>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400">
                    <a:latin typeface="Calibri" panose="020F0502020204030204" pitchFamily="34" charset="0"/>
                    <a:cs typeface="Calibri" panose="020F050202020403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Hoja1!$A$2:$A$7</c:f>
              <c:strCache>
                <c:ptCount val="1"/>
                <c:pt idx="0">
                  <c:v>Categoría 1</c:v>
                </c:pt>
              </c:strCache>
            </c:strRef>
          </c:cat>
          <c:val>
            <c:numRef>
              <c:f>Hoja1!$C$2:$C$7</c:f>
              <c:numCache>
                <c:formatCode>General</c:formatCode>
                <c:ptCount val="6"/>
                <c:pt idx="0">
                  <c:v>31</c:v>
                </c:pt>
                <c:pt idx="2">
                  <c:v>28</c:v>
                </c:pt>
                <c:pt idx="3">
                  <c:v>30</c:v>
                </c:pt>
              </c:numCache>
            </c:numRef>
          </c:val>
          <c:extLst>
            <c:ext xmlns:c16="http://schemas.microsoft.com/office/drawing/2014/chart" uri="{C3380CC4-5D6E-409C-BE32-E72D297353CC}">
              <c16:uniqueId val="{00000001-5053-43C7-817E-8A1F73F8B8ED}"/>
            </c:ext>
          </c:extLst>
        </c:ser>
        <c:ser>
          <c:idx val="2"/>
          <c:order val="2"/>
          <c:tx>
            <c:strRef>
              <c:f>Hoja1!$D$1</c:f>
              <c:strCache>
                <c:ptCount val="1"/>
                <c:pt idx="0">
                  <c:v>Serie 3</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cat>
            <c:strRef>
              <c:f>Hoja1!$A$2:$A$7</c:f>
              <c:strCache>
                <c:ptCount val="1"/>
                <c:pt idx="0">
                  <c:v>Categoría 1</c:v>
                </c:pt>
              </c:strCache>
            </c:strRef>
          </c:cat>
          <c:val>
            <c:numRef>
              <c:f>Hoja1!$D$2:$D$7</c:f>
              <c:numCache>
                <c:formatCode>General</c:formatCode>
                <c:ptCount val="6"/>
                <c:pt idx="0">
                  <c:v>8</c:v>
                </c:pt>
                <c:pt idx="2">
                  <c:v>4</c:v>
                </c:pt>
                <c:pt idx="3">
                  <c:v>7</c:v>
                </c:pt>
              </c:numCache>
            </c:numRef>
          </c:val>
          <c:extLst>
            <c:ext xmlns:c16="http://schemas.microsoft.com/office/drawing/2014/chart" uri="{C3380CC4-5D6E-409C-BE32-E72D297353CC}">
              <c16:uniqueId val="{00000002-5053-43C7-817E-8A1F73F8B8ED}"/>
            </c:ext>
          </c:extLst>
        </c:ser>
        <c:ser>
          <c:idx val="3"/>
          <c:order val="3"/>
          <c:tx>
            <c:strRef>
              <c:f>Hoja1!$E$1</c:f>
              <c:strCache>
                <c:ptCount val="1"/>
                <c:pt idx="0">
                  <c:v>Serie 4</c:v>
                </c:pt>
              </c:strCache>
            </c:strRef>
          </c:tx>
          <c:invertIfNegative val="0"/>
          <c:cat>
            <c:strRef>
              <c:f>Hoja1!$A$2:$A$7</c:f>
              <c:strCache>
                <c:ptCount val="1"/>
                <c:pt idx="0">
                  <c:v>Categoría 1</c:v>
                </c:pt>
              </c:strCache>
            </c:strRef>
          </c:cat>
          <c:val>
            <c:numRef>
              <c:f>Hoja1!$E$2:$E$7</c:f>
              <c:numCache>
                <c:formatCode>General</c:formatCode>
                <c:ptCount val="6"/>
              </c:numCache>
            </c:numRef>
          </c:val>
          <c:extLst>
            <c:ext xmlns:c16="http://schemas.microsoft.com/office/drawing/2014/chart" uri="{C3380CC4-5D6E-409C-BE32-E72D297353CC}">
              <c16:uniqueId val="{00000003-5053-43C7-817E-8A1F73F8B8ED}"/>
            </c:ext>
          </c:extLst>
        </c:ser>
        <c:dLbls>
          <c:showLegendKey val="0"/>
          <c:showVal val="0"/>
          <c:showCatName val="0"/>
          <c:showSerName val="0"/>
          <c:showPercent val="0"/>
          <c:showBubbleSize val="0"/>
        </c:dLbls>
        <c:gapWidth val="100"/>
        <c:overlap val="100"/>
        <c:axId val="795584000"/>
        <c:axId val="772848960"/>
      </c:barChart>
      <c:catAx>
        <c:axId val="795584000"/>
        <c:scaling>
          <c:orientation val="maxMin"/>
        </c:scaling>
        <c:delete val="1"/>
        <c:axPos val="l"/>
        <c:numFmt formatCode="General" sourceLinked="0"/>
        <c:majorTickMark val="out"/>
        <c:minorTickMark val="none"/>
        <c:tickLblPos val="nextTo"/>
        <c:crossAx val="772848960"/>
        <c:crosses val="autoZero"/>
        <c:auto val="1"/>
        <c:lblAlgn val="ctr"/>
        <c:lblOffset val="100"/>
        <c:noMultiLvlLbl val="0"/>
      </c:catAx>
      <c:valAx>
        <c:axId val="772848960"/>
        <c:scaling>
          <c:orientation val="minMax"/>
          <c:max val="100"/>
        </c:scaling>
        <c:delete val="1"/>
        <c:axPos val="t"/>
        <c:numFmt formatCode="General" sourceLinked="1"/>
        <c:majorTickMark val="out"/>
        <c:minorTickMark val="none"/>
        <c:tickLblPos val="nextTo"/>
        <c:crossAx val="795584000"/>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669188417110198E-2"/>
          <c:y val="5.6847545219638203E-2"/>
          <c:w val="0.70993001553601309"/>
          <c:h val="0.92316377369311198"/>
        </c:manualLayout>
      </c:layout>
      <c:barChart>
        <c:barDir val="bar"/>
        <c:grouping val="stack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400">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Hoja1!$A$2:$A$7</c:f>
              <c:strCache>
                <c:ptCount val="1"/>
                <c:pt idx="0">
                  <c:v>Categoría 1</c:v>
                </c:pt>
              </c:strCache>
            </c:strRef>
          </c:cat>
          <c:val>
            <c:numRef>
              <c:f>Hoja1!$B$2:$B$7</c:f>
              <c:numCache>
                <c:formatCode>General</c:formatCode>
                <c:ptCount val="6"/>
                <c:pt idx="0">
                  <c:v>60</c:v>
                </c:pt>
                <c:pt idx="2">
                  <c:v>74</c:v>
                </c:pt>
                <c:pt idx="3">
                  <c:v>67</c:v>
                </c:pt>
              </c:numCache>
            </c:numRef>
          </c:val>
          <c:extLst>
            <c:ext xmlns:c16="http://schemas.microsoft.com/office/drawing/2014/chart" uri="{C3380CC4-5D6E-409C-BE32-E72D297353CC}">
              <c16:uniqueId val="{00000000-316E-46EE-966B-33FBE52E6194}"/>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400">
                    <a:latin typeface="Calibri" panose="020F0502020204030204" pitchFamily="34" charset="0"/>
                    <a:cs typeface="Calibri" panose="020F050202020403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Hoja1!$A$2:$A$7</c:f>
              <c:strCache>
                <c:ptCount val="1"/>
                <c:pt idx="0">
                  <c:v>Categoría 1</c:v>
                </c:pt>
              </c:strCache>
            </c:strRef>
          </c:cat>
          <c:val>
            <c:numRef>
              <c:f>Hoja1!$C$2:$C$7</c:f>
              <c:numCache>
                <c:formatCode>General</c:formatCode>
                <c:ptCount val="6"/>
                <c:pt idx="0">
                  <c:v>32</c:v>
                </c:pt>
                <c:pt idx="2">
                  <c:v>25</c:v>
                </c:pt>
                <c:pt idx="3">
                  <c:v>26</c:v>
                </c:pt>
              </c:numCache>
            </c:numRef>
          </c:val>
          <c:extLst>
            <c:ext xmlns:c16="http://schemas.microsoft.com/office/drawing/2014/chart" uri="{C3380CC4-5D6E-409C-BE32-E72D297353CC}">
              <c16:uniqueId val="{00000001-316E-46EE-966B-33FBE52E6194}"/>
            </c:ext>
          </c:extLst>
        </c:ser>
        <c:ser>
          <c:idx val="2"/>
          <c:order val="2"/>
          <c:tx>
            <c:strRef>
              <c:f>Hoja1!$D$1</c:f>
              <c:strCache>
                <c:ptCount val="1"/>
                <c:pt idx="0">
                  <c:v>Serie 3</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cat>
            <c:strRef>
              <c:f>Hoja1!$A$2:$A$7</c:f>
              <c:strCache>
                <c:ptCount val="1"/>
                <c:pt idx="0">
                  <c:v>Categoría 1</c:v>
                </c:pt>
              </c:strCache>
            </c:strRef>
          </c:cat>
          <c:val>
            <c:numRef>
              <c:f>Hoja1!$D$2:$D$7</c:f>
              <c:numCache>
                <c:formatCode>General</c:formatCode>
                <c:ptCount val="6"/>
                <c:pt idx="0">
                  <c:v>8</c:v>
                </c:pt>
                <c:pt idx="2">
                  <c:v>2</c:v>
                </c:pt>
                <c:pt idx="3">
                  <c:v>7</c:v>
                </c:pt>
              </c:numCache>
            </c:numRef>
          </c:val>
          <c:extLst>
            <c:ext xmlns:c16="http://schemas.microsoft.com/office/drawing/2014/chart" uri="{C3380CC4-5D6E-409C-BE32-E72D297353CC}">
              <c16:uniqueId val="{00000002-316E-46EE-966B-33FBE52E6194}"/>
            </c:ext>
          </c:extLst>
        </c:ser>
        <c:ser>
          <c:idx val="3"/>
          <c:order val="3"/>
          <c:tx>
            <c:strRef>
              <c:f>Hoja1!$E$1</c:f>
              <c:strCache>
                <c:ptCount val="1"/>
                <c:pt idx="0">
                  <c:v>Serie 4</c:v>
                </c:pt>
              </c:strCache>
            </c:strRef>
          </c:tx>
          <c:invertIfNegative val="0"/>
          <c:cat>
            <c:strRef>
              <c:f>Hoja1!$A$2:$A$7</c:f>
              <c:strCache>
                <c:ptCount val="1"/>
                <c:pt idx="0">
                  <c:v>Categoría 1</c:v>
                </c:pt>
              </c:strCache>
            </c:strRef>
          </c:cat>
          <c:val>
            <c:numRef>
              <c:f>Hoja1!$E$2:$E$7</c:f>
              <c:numCache>
                <c:formatCode>General</c:formatCode>
                <c:ptCount val="6"/>
              </c:numCache>
            </c:numRef>
          </c:val>
          <c:extLst>
            <c:ext xmlns:c16="http://schemas.microsoft.com/office/drawing/2014/chart" uri="{C3380CC4-5D6E-409C-BE32-E72D297353CC}">
              <c16:uniqueId val="{00000003-316E-46EE-966B-33FBE52E6194}"/>
            </c:ext>
          </c:extLst>
        </c:ser>
        <c:dLbls>
          <c:showLegendKey val="0"/>
          <c:showVal val="0"/>
          <c:showCatName val="0"/>
          <c:showSerName val="0"/>
          <c:showPercent val="0"/>
          <c:showBubbleSize val="0"/>
        </c:dLbls>
        <c:gapWidth val="100"/>
        <c:overlap val="100"/>
        <c:axId val="795585024"/>
        <c:axId val="795526272"/>
      </c:barChart>
      <c:catAx>
        <c:axId val="795585024"/>
        <c:scaling>
          <c:orientation val="maxMin"/>
        </c:scaling>
        <c:delete val="1"/>
        <c:axPos val="l"/>
        <c:numFmt formatCode="General" sourceLinked="0"/>
        <c:majorTickMark val="out"/>
        <c:minorTickMark val="none"/>
        <c:tickLblPos val="nextTo"/>
        <c:crossAx val="795526272"/>
        <c:crosses val="autoZero"/>
        <c:auto val="1"/>
        <c:lblAlgn val="ctr"/>
        <c:lblOffset val="100"/>
        <c:noMultiLvlLbl val="0"/>
      </c:catAx>
      <c:valAx>
        <c:axId val="795526272"/>
        <c:scaling>
          <c:orientation val="minMax"/>
          <c:max val="100"/>
        </c:scaling>
        <c:delete val="1"/>
        <c:axPos val="t"/>
        <c:numFmt formatCode="General" sourceLinked="1"/>
        <c:majorTickMark val="out"/>
        <c:minorTickMark val="none"/>
        <c:tickLblPos val="nextTo"/>
        <c:crossAx val="795585024"/>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669188417110198E-2"/>
          <c:y val="5.6847545219638203E-2"/>
          <c:w val="0.84129310933339951"/>
          <c:h val="0.92316377369311198"/>
        </c:manualLayout>
      </c:layout>
      <c:barChart>
        <c:barDir val="bar"/>
        <c:grouping val="stack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400">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Hoja1!$A$2:$A$10</c:f>
              <c:strCache>
                <c:ptCount val="1"/>
                <c:pt idx="0">
                  <c:v>Categoría 1</c:v>
                </c:pt>
              </c:strCache>
            </c:strRef>
          </c:cat>
          <c:val>
            <c:numRef>
              <c:f>Hoja1!$B$2:$B$10</c:f>
              <c:numCache>
                <c:formatCode>General</c:formatCode>
                <c:ptCount val="9"/>
                <c:pt idx="0">
                  <c:v>52</c:v>
                </c:pt>
                <c:pt idx="2">
                  <c:v>54</c:v>
                </c:pt>
                <c:pt idx="3">
                  <c:v>53</c:v>
                </c:pt>
                <c:pt idx="4">
                  <c:v>50</c:v>
                </c:pt>
                <c:pt idx="5">
                  <c:v>49</c:v>
                </c:pt>
              </c:numCache>
            </c:numRef>
          </c:val>
          <c:extLst>
            <c:ext xmlns:c16="http://schemas.microsoft.com/office/drawing/2014/chart" uri="{C3380CC4-5D6E-409C-BE32-E72D297353CC}">
              <c16:uniqueId val="{00000000-83C8-4029-98D1-7D63490F6166}"/>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400">
                    <a:latin typeface="Calibri" panose="020F0502020204030204" pitchFamily="34" charset="0"/>
                    <a:cs typeface="Calibri" panose="020F050202020403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Hoja1!$A$2:$A$10</c:f>
              <c:strCache>
                <c:ptCount val="1"/>
                <c:pt idx="0">
                  <c:v>Categoría 1</c:v>
                </c:pt>
              </c:strCache>
            </c:strRef>
          </c:cat>
          <c:val>
            <c:numRef>
              <c:f>Hoja1!$C$2:$C$10</c:f>
              <c:numCache>
                <c:formatCode>General</c:formatCode>
                <c:ptCount val="9"/>
                <c:pt idx="0">
                  <c:v>38</c:v>
                </c:pt>
                <c:pt idx="2">
                  <c:v>35</c:v>
                </c:pt>
                <c:pt idx="3">
                  <c:v>36</c:v>
                </c:pt>
                <c:pt idx="4">
                  <c:v>36</c:v>
                </c:pt>
                <c:pt idx="5">
                  <c:v>39</c:v>
                </c:pt>
              </c:numCache>
            </c:numRef>
          </c:val>
          <c:extLst>
            <c:ext xmlns:c16="http://schemas.microsoft.com/office/drawing/2014/chart" uri="{C3380CC4-5D6E-409C-BE32-E72D297353CC}">
              <c16:uniqueId val="{00000001-83C8-4029-98D1-7D63490F6166}"/>
            </c:ext>
          </c:extLst>
        </c:ser>
        <c:ser>
          <c:idx val="2"/>
          <c:order val="2"/>
          <c:tx>
            <c:strRef>
              <c:f>Hoja1!$D$1</c:f>
              <c:strCache>
                <c:ptCount val="1"/>
                <c:pt idx="0">
                  <c:v>Serie 3</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cat>
            <c:strRef>
              <c:f>Hoja1!$A$2:$A$10</c:f>
              <c:strCache>
                <c:ptCount val="1"/>
                <c:pt idx="0">
                  <c:v>Categoría 1</c:v>
                </c:pt>
              </c:strCache>
            </c:strRef>
          </c:cat>
          <c:val>
            <c:numRef>
              <c:f>Hoja1!$D$2:$D$10</c:f>
              <c:numCache>
                <c:formatCode>General</c:formatCode>
                <c:ptCount val="9"/>
                <c:pt idx="0">
                  <c:v>10</c:v>
                </c:pt>
                <c:pt idx="2">
                  <c:v>11</c:v>
                </c:pt>
                <c:pt idx="3">
                  <c:v>11</c:v>
                </c:pt>
                <c:pt idx="4">
                  <c:v>15</c:v>
                </c:pt>
                <c:pt idx="5">
                  <c:v>11</c:v>
                </c:pt>
              </c:numCache>
            </c:numRef>
          </c:val>
          <c:extLst>
            <c:ext xmlns:c16="http://schemas.microsoft.com/office/drawing/2014/chart" uri="{C3380CC4-5D6E-409C-BE32-E72D297353CC}">
              <c16:uniqueId val="{00000002-83C8-4029-98D1-7D63490F6166}"/>
            </c:ext>
          </c:extLst>
        </c:ser>
        <c:ser>
          <c:idx val="3"/>
          <c:order val="3"/>
          <c:tx>
            <c:strRef>
              <c:f>Hoja1!$E$1</c:f>
              <c:strCache>
                <c:ptCount val="1"/>
                <c:pt idx="0">
                  <c:v>Serie 4</c:v>
                </c:pt>
              </c:strCache>
            </c:strRef>
          </c:tx>
          <c:invertIfNegative val="0"/>
          <c:cat>
            <c:strRef>
              <c:f>Hoja1!$A$2:$A$10</c:f>
              <c:strCache>
                <c:ptCount val="1"/>
                <c:pt idx="0">
                  <c:v>Categoría 1</c:v>
                </c:pt>
              </c:strCache>
            </c:strRef>
          </c:cat>
          <c:val>
            <c:numRef>
              <c:f>Hoja1!$E$2:$E$10</c:f>
              <c:numCache>
                <c:formatCode>General</c:formatCode>
                <c:ptCount val="9"/>
              </c:numCache>
            </c:numRef>
          </c:val>
          <c:extLst>
            <c:ext xmlns:c16="http://schemas.microsoft.com/office/drawing/2014/chart" uri="{C3380CC4-5D6E-409C-BE32-E72D297353CC}">
              <c16:uniqueId val="{00000003-83C8-4029-98D1-7D63490F6166}"/>
            </c:ext>
          </c:extLst>
        </c:ser>
        <c:dLbls>
          <c:showLegendKey val="0"/>
          <c:showVal val="0"/>
          <c:showCatName val="0"/>
          <c:showSerName val="0"/>
          <c:showPercent val="0"/>
          <c:showBubbleSize val="0"/>
        </c:dLbls>
        <c:gapWidth val="59"/>
        <c:overlap val="100"/>
        <c:axId val="637352960"/>
        <c:axId val="634670464"/>
      </c:barChart>
      <c:catAx>
        <c:axId val="637352960"/>
        <c:scaling>
          <c:orientation val="maxMin"/>
        </c:scaling>
        <c:delete val="1"/>
        <c:axPos val="l"/>
        <c:numFmt formatCode="General" sourceLinked="0"/>
        <c:majorTickMark val="out"/>
        <c:minorTickMark val="none"/>
        <c:tickLblPos val="nextTo"/>
        <c:crossAx val="634670464"/>
        <c:crosses val="autoZero"/>
        <c:auto val="1"/>
        <c:lblAlgn val="ctr"/>
        <c:lblOffset val="100"/>
        <c:noMultiLvlLbl val="0"/>
      </c:catAx>
      <c:valAx>
        <c:axId val="634670464"/>
        <c:scaling>
          <c:orientation val="minMax"/>
          <c:max val="100"/>
        </c:scaling>
        <c:delete val="1"/>
        <c:axPos val="t"/>
        <c:numFmt formatCode="General" sourceLinked="1"/>
        <c:majorTickMark val="out"/>
        <c:minorTickMark val="none"/>
        <c:tickLblPos val="nextTo"/>
        <c:crossAx val="637352960"/>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669188417110198E-2"/>
          <c:y val="5.6847545219638203E-2"/>
          <c:w val="0.84129310933339951"/>
          <c:h val="0.92316377369311198"/>
        </c:manualLayout>
      </c:layout>
      <c:barChart>
        <c:barDir val="bar"/>
        <c:grouping val="stack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Pt>
            <c:idx val="0"/>
            <c:invertIfNegative val="0"/>
            <c:bubble3D val="0"/>
            <c:spPr>
              <a:gradFill flip="none" rotWithShape="1">
                <a:gsLst>
                  <a:gs pos="0">
                    <a:srgbClr val="90BD47">
                      <a:shade val="30000"/>
                      <a:satMod val="115000"/>
                    </a:srgbClr>
                  </a:gs>
                  <a:gs pos="50000">
                    <a:srgbClr val="90BD47">
                      <a:shade val="67500"/>
                      <a:satMod val="115000"/>
                    </a:srgbClr>
                  </a:gs>
                  <a:gs pos="100000">
                    <a:srgbClr val="90BD47">
                      <a:shade val="100000"/>
                      <a:satMod val="115000"/>
                    </a:srgbClr>
                  </a:gs>
                </a:gsLst>
                <a:lin ang="16200000" scaled="1"/>
                <a:tileRect/>
              </a:gradFill>
            </c:spPr>
            <c:extLst>
              <c:ext xmlns:c16="http://schemas.microsoft.com/office/drawing/2014/chart" uri="{C3380CC4-5D6E-409C-BE32-E72D297353CC}">
                <c16:uniqueId val="{00000001-2840-4B0A-ABAF-2E79F7FDC591}"/>
              </c:ext>
            </c:extLst>
          </c:dPt>
          <c:dLbls>
            <c:numFmt formatCode="General\%" sourceLinked="0"/>
            <c:spPr>
              <a:noFill/>
              <a:ln>
                <a:noFill/>
              </a:ln>
              <a:effectLst/>
            </c:spPr>
            <c:txPr>
              <a:bodyPr/>
              <a:lstStyle/>
              <a:p>
                <a:pPr>
                  <a:defRPr sz="1400">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Hoja1!$A$2:$A$10</c:f>
              <c:strCache>
                <c:ptCount val="1"/>
                <c:pt idx="0">
                  <c:v>Categoría 1</c:v>
                </c:pt>
              </c:strCache>
            </c:strRef>
          </c:cat>
          <c:val>
            <c:numRef>
              <c:f>Hoja1!$B$2:$B$10</c:f>
              <c:numCache>
                <c:formatCode>General</c:formatCode>
                <c:ptCount val="9"/>
                <c:pt idx="0">
                  <c:v>50</c:v>
                </c:pt>
              </c:numCache>
            </c:numRef>
          </c:val>
          <c:extLst>
            <c:ext xmlns:c16="http://schemas.microsoft.com/office/drawing/2014/chart" uri="{C3380CC4-5D6E-409C-BE32-E72D297353CC}">
              <c16:uniqueId val="{00000002-2840-4B0A-ABAF-2E79F7FDC591}"/>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400">
                    <a:latin typeface="Calibri" panose="020F0502020204030204" pitchFamily="34" charset="0"/>
                    <a:cs typeface="Calibri" panose="020F050202020403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Hoja1!$A$2:$A$10</c:f>
              <c:strCache>
                <c:ptCount val="1"/>
                <c:pt idx="0">
                  <c:v>Categoría 1</c:v>
                </c:pt>
              </c:strCache>
            </c:strRef>
          </c:cat>
          <c:val>
            <c:numRef>
              <c:f>Hoja1!$C$2:$C$10</c:f>
              <c:numCache>
                <c:formatCode>General</c:formatCode>
                <c:ptCount val="9"/>
                <c:pt idx="0">
                  <c:v>35</c:v>
                </c:pt>
              </c:numCache>
            </c:numRef>
          </c:val>
          <c:extLst>
            <c:ext xmlns:c16="http://schemas.microsoft.com/office/drawing/2014/chart" uri="{C3380CC4-5D6E-409C-BE32-E72D297353CC}">
              <c16:uniqueId val="{00000003-2840-4B0A-ABAF-2E79F7FDC591}"/>
            </c:ext>
          </c:extLst>
        </c:ser>
        <c:ser>
          <c:idx val="2"/>
          <c:order val="2"/>
          <c:tx>
            <c:strRef>
              <c:f>Hoja1!$D$1</c:f>
              <c:strCache>
                <c:ptCount val="1"/>
                <c:pt idx="0">
                  <c:v>Serie 3</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cat>
            <c:strRef>
              <c:f>Hoja1!$A$2:$A$10</c:f>
              <c:strCache>
                <c:ptCount val="1"/>
                <c:pt idx="0">
                  <c:v>Categoría 1</c:v>
                </c:pt>
              </c:strCache>
            </c:strRef>
          </c:cat>
          <c:val>
            <c:numRef>
              <c:f>Hoja1!$D$2:$D$10</c:f>
              <c:numCache>
                <c:formatCode>General</c:formatCode>
                <c:ptCount val="9"/>
                <c:pt idx="0">
                  <c:v>15</c:v>
                </c:pt>
              </c:numCache>
            </c:numRef>
          </c:val>
          <c:extLst>
            <c:ext xmlns:c16="http://schemas.microsoft.com/office/drawing/2014/chart" uri="{C3380CC4-5D6E-409C-BE32-E72D297353CC}">
              <c16:uniqueId val="{00000004-2840-4B0A-ABAF-2E79F7FDC591}"/>
            </c:ext>
          </c:extLst>
        </c:ser>
        <c:ser>
          <c:idx val="3"/>
          <c:order val="3"/>
          <c:tx>
            <c:strRef>
              <c:f>Hoja1!$E$1</c:f>
              <c:strCache>
                <c:ptCount val="1"/>
                <c:pt idx="0">
                  <c:v>Serie 4</c:v>
                </c:pt>
              </c:strCache>
            </c:strRef>
          </c:tx>
          <c:invertIfNegative val="0"/>
          <c:cat>
            <c:strRef>
              <c:f>Hoja1!$A$2:$A$10</c:f>
              <c:strCache>
                <c:ptCount val="1"/>
                <c:pt idx="0">
                  <c:v>Categoría 1</c:v>
                </c:pt>
              </c:strCache>
            </c:strRef>
          </c:cat>
          <c:val>
            <c:numRef>
              <c:f>Hoja1!$E$2:$E$10</c:f>
              <c:numCache>
                <c:formatCode>General</c:formatCode>
                <c:ptCount val="9"/>
              </c:numCache>
            </c:numRef>
          </c:val>
          <c:extLst>
            <c:ext xmlns:c16="http://schemas.microsoft.com/office/drawing/2014/chart" uri="{C3380CC4-5D6E-409C-BE32-E72D297353CC}">
              <c16:uniqueId val="{00000005-2840-4B0A-ABAF-2E79F7FDC591}"/>
            </c:ext>
          </c:extLst>
        </c:ser>
        <c:dLbls>
          <c:showLegendKey val="0"/>
          <c:showVal val="0"/>
          <c:showCatName val="0"/>
          <c:showSerName val="0"/>
          <c:showPercent val="0"/>
          <c:showBubbleSize val="0"/>
        </c:dLbls>
        <c:gapWidth val="59"/>
        <c:overlap val="100"/>
        <c:axId val="637352960"/>
        <c:axId val="634670464"/>
      </c:barChart>
      <c:catAx>
        <c:axId val="637352960"/>
        <c:scaling>
          <c:orientation val="maxMin"/>
        </c:scaling>
        <c:delete val="1"/>
        <c:axPos val="l"/>
        <c:numFmt formatCode="General" sourceLinked="0"/>
        <c:majorTickMark val="out"/>
        <c:minorTickMark val="none"/>
        <c:tickLblPos val="nextTo"/>
        <c:crossAx val="634670464"/>
        <c:crosses val="autoZero"/>
        <c:auto val="1"/>
        <c:lblAlgn val="ctr"/>
        <c:lblOffset val="100"/>
        <c:noMultiLvlLbl val="0"/>
      </c:catAx>
      <c:valAx>
        <c:axId val="634670464"/>
        <c:scaling>
          <c:orientation val="minMax"/>
          <c:max val="100"/>
        </c:scaling>
        <c:delete val="1"/>
        <c:axPos val="t"/>
        <c:numFmt formatCode="General" sourceLinked="1"/>
        <c:majorTickMark val="out"/>
        <c:minorTickMark val="none"/>
        <c:tickLblPos val="nextTo"/>
        <c:crossAx val="637352960"/>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669188417110198E-2"/>
          <c:y val="5.6847545219638203E-2"/>
          <c:w val="0.70993001553601309"/>
          <c:h val="0.92316377369311198"/>
        </c:manualLayout>
      </c:layout>
      <c:barChart>
        <c:barDir val="bar"/>
        <c:grouping val="stack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400">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Hoja1!$A$2:$A$9</c:f>
              <c:strCache>
                <c:ptCount val="1"/>
                <c:pt idx="0">
                  <c:v>Categoría 1</c:v>
                </c:pt>
              </c:strCache>
            </c:strRef>
          </c:cat>
          <c:val>
            <c:numRef>
              <c:f>Hoja1!$B$2:$B$9</c:f>
              <c:numCache>
                <c:formatCode>General</c:formatCode>
                <c:ptCount val="8"/>
                <c:pt idx="0" formatCode="#,##0">
                  <c:v>53</c:v>
                </c:pt>
                <c:pt idx="2" formatCode="#,##0">
                  <c:v>61</c:v>
                </c:pt>
                <c:pt idx="3" formatCode="#,##0">
                  <c:v>60</c:v>
                </c:pt>
                <c:pt idx="4" formatCode="#,##0">
                  <c:v>49</c:v>
                </c:pt>
              </c:numCache>
            </c:numRef>
          </c:val>
          <c:extLst>
            <c:ext xmlns:c16="http://schemas.microsoft.com/office/drawing/2014/chart" uri="{C3380CC4-5D6E-409C-BE32-E72D297353CC}">
              <c16:uniqueId val="{00000000-BC79-4869-98E1-AFCBA2BDD41D}"/>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400">
                    <a:latin typeface="Calibri" panose="020F0502020204030204" pitchFamily="34" charset="0"/>
                    <a:cs typeface="Calibri" panose="020F050202020403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Hoja1!$A$2:$A$9</c:f>
              <c:strCache>
                <c:ptCount val="1"/>
                <c:pt idx="0">
                  <c:v>Categoría 1</c:v>
                </c:pt>
              </c:strCache>
            </c:strRef>
          </c:cat>
          <c:val>
            <c:numRef>
              <c:f>Hoja1!$C$2:$C$9</c:f>
              <c:numCache>
                <c:formatCode>General</c:formatCode>
                <c:ptCount val="8"/>
                <c:pt idx="0" formatCode="#,##0">
                  <c:v>41</c:v>
                </c:pt>
                <c:pt idx="2" formatCode="#,##0">
                  <c:v>33</c:v>
                </c:pt>
                <c:pt idx="3" formatCode="#,##0">
                  <c:v>35</c:v>
                </c:pt>
                <c:pt idx="4" formatCode="#,##0">
                  <c:v>37</c:v>
                </c:pt>
              </c:numCache>
            </c:numRef>
          </c:val>
          <c:extLst>
            <c:ext xmlns:c16="http://schemas.microsoft.com/office/drawing/2014/chart" uri="{C3380CC4-5D6E-409C-BE32-E72D297353CC}">
              <c16:uniqueId val="{00000001-BC79-4869-98E1-AFCBA2BDD41D}"/>
            </c:ext>
          </c:extLst>
        </c:ser>
        <c:ser>
          <c:idx val="2"/>
          <c:order val="2"/>
          <c:tx>
            <c:strRef>
              <c:f>Hoja1!$D$1</c:f>
              <c:strCache>
                <c:ptCount val="1"/>
                <c:pt idx="0">
                  <c:v>Serie 3</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cat>
            <c:strRef>
              <c:f>Hoja1!$A$2:$A$9</c:f>
              <c:strCache>
                <c:ptCount val="1"/>
                <c:pt idx="0">
                  <c:v>Categoría 1</c:v>
                </c:pt>
              </c:strCache>
            </c:strRef>
          </c:cat>
          <c:val>
            <c:numRef>
              <c:f>Hoja1!$D$2:$D$9</c:f>
              <c:numCache>
                <c:formatCode>General</c:formatCode>
                <c:ptCount val="8"/>
                <c:pt idx="0" formatCode="#,##0">
                  <c:v>6</c:v>
                </c:pt>
                <c:pt idx="2" formatCode="#,##0">
                  <c:v>6</c:v>
                </c:pt>
                <c:pt idx="3" formatCode="#,##0">
                  <c:v>6</c:v>
                </c:pt>
                <c:pt idx="4" formatCode="#,##0">
                  <c:v>14</c:v>
                </c:pt>
              </c:numCache>
            </c:numRef>
          </c:val>
          <c:extLst>
            <c:ext xmlns:c16="http://schemas.microsoft.com/office/drawing/2014/chart" uri="{C3380CC4-5D6E-409C-BE32-E72D297353CC}">
              <c16:uniqueId val="{00000002-BC79-4869-98E1-AFCBA2BDD41D}"/>
            </c:ext>
          </c:extLst>
        </c:ser>
        <c:ser>
          <c:idx val="3"/>
          <c:order val="3"/>
          <c:tx>
            <c:strRef>
              <c:f>Hoja1!$E$1</c:f>
              <c:strCache>
                <c:ptCount val="1"/>
                <c:pt idx="0">
                  <c:v>Serie 4</c:v>
                </c:pt>
              </c:strCache>
            </c:strRef>
          </c:tx>
          <c:invertIfNegative val="0"/>
          <c:cat>
            <c:strRef>
              <c:f>Hoja1!$A$2:$A$9</c:f>
              <c:strCache>
                <c:ptCount val="1"/>
                <c:pt idx="0">
                  <c:v>Categoría 1</c:v>
                </c:pt>
              </c:strCache>
            </c:strRef>
          </c:cat>
          <c:val>
            <c:numRef>
              <c:f>Hoja1!$E$2:$E$9</c:f>
              <c:numCache>
                <c:formatCode>General</c:formatCode>
                <c:ptCount val="8"/>
              </c:numCache>
            </c:numRef>
          </c:val>
          <c:extLst>
            <c:ext xmlns:c16="http://schemas.microsoft.com/office/drawing/2014/chart" uri="{C3380CC4-5D6E-409C-BE32-E72D297353CC}">
              <c16:uniqueId val="{00000003-BC79-4869-98E1-AFCBA2BDD41D}"/>
            </c:ext>
          </c:extLst>
        </c:ser>
        <c:dLbls>
          <c:showLegendKey val="0"/>
          <c:showVal val="0"/>
          <c:showCatName val="0"/>
          <c:showSerName val="0"/>
          <c:showPercent val="0"/>
          <c:showBubbleSize val="0"/>
        </c:dLbls>
        <c:gapWidth val="100"/>
        <c:overlap val="100"/>
        <c:axId val="837579776"/>
        <c:axId val="833331776"/>
      </c:barChart>
      <c:catAx>
        <c:axId val="837579776"/>
        <c:scaling>
          <c:orientation val="maxMin"/>
        </c:scaling>
        <c:delete val="1"/>
        <c:axPos val="l"/>
        <c:numFmt formatCode="General" sourceLinked="0"/>
        <c:majorTickMark val="out"/>
        <c:minorTickMark val="none"/>
        <c:tickLblPos val="nextTo"/>
        <c:crossAx val="833331776"/>
        <c:crosses val="autoZero"/>
        <c:auto val="1"/>
        <c:lblAlgn val="ctr"/>
        <c:lblOffset val="100"/>
        <c:noMultiLvlLbl val="0"/>
      </c:catAx>
      <c:valAx>
        <c:axId val="833331776"/>
        <c:scaling>
          <c:orientation val="minMax"/>
          <c:max val="100"/>
        </c:scaling>
        <c:delete val="1"/>
        <c:axPos val="t"/>
        <c:numFmt formatCode="#,##0" sourceLinked="1"/>
        <c:majorTickMark val="out"/>
        <c:minorTickMark val="none"/>
        <c:tickLblPos val="nextTo"/>
        <c:crossAx val="837579776"/>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669188417110198E-2"/>
          <c:y val="5.6847545219638203E-2"/>
          <c:w val="0.84129310933339951"/>
          <c:h val="0.92316377369311198"/>
        </c:manualLayout>
      </c:layout>
      <c:barChart>
        <c:barDir val="bar"/>
        <c:grouping val="stack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Pt>
            <c:idx val="0"/>
            <c:invertIfNegative val="0"/>
            <c:bubble3D val="0"/>
            <c:spPr>
              <a:gradFill flip="none" rotWithShape="1">
                <a:gsLst>
                  <a:gs pos="0">
                    <a:srgbClr val="90BD47">
                      <a:shade val="30000"/>
                      <a:satMod val="115000"/>
                    </a:srgbClr>
                  </a:gs>
                  <a:gs pos="50000">
                    <a:srgbClr val="90BD47">
                      <a:shade val="67500"/>
                      <a:satMod val="115000"/>
                    </a:srgbClr>
                  </a:gs>
                  <a:gs pos="100000">
                    <a:srgbClr val="90BD47">
                      <a:shade val="100000"/>
                      <a:satMod val="115000"/>
                    </a:srgbClr>
                  </a:gs>
                </a:gsLst>
                <a:lin ang="16200000" scaled="1"/>
                <a:tileRect/>
              </a:gradFill>
            </c:spPr>
            <c:extLst>
              <c:ext xmlns:c16="http://schemas.microsoft.com/office/drawing/2014/chart" uri="{C3380CC4-5D6E-409C-BE32-E72D297353CC}">
                <c16:uniqueId val="{00000001-F40B-4238-A91F-29CCA83AA992}"/>
              </c:ext>
            </c:extLst>
          </c:dPt>
          <c:dLbls>
            <c:numFmt formatCode="General\%" sourceLinked="0"/>
            <c:spPr>
              <a:noFill/>
              <a:ln>
                <a:noFill/>
              </a:ln>
              <a:effectLst/>
            </c:spPr>
            <c:txPr>
              <a:bodyPr/>
              <a:lstStyle/>
              <a:p>
                <a:pPr>
                  <a:defRPr sz="1400">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Hoja1!$A$2:$A$10</c:f>
              <c:strCache>
                <c:ptCount val="1"/>
                <c:pt idx="0">
                  <c:v>Categoría 1</c:v>
                </c:pt>
              </c:strCache>
            </c:strRef>
          </c:cat>
          <c:val>
            <c:numRef>
              <c:f>Hoja1!$B$2:$B$10</c:f>
              <c:numCache>
                <c:formatCode>General</c:formatCode>
                <c:ptCount val="9"/>
                <c:pt idx="0">
                  <c:v>46</c:v>
                </c:pt>
              </c:numCache>
            </c:numRef>
          </c:val>
          <c:extLst>
            <c:ext xmlns:c16="http://schemas.microsoft.com/office/drawing/2014/chart" uri="{C3380CC4-5D6E-409C-BE32-E72D297353CC}">
              <c16:uniqueId val="{00000002-F40B-4238-A91F-29CCA83AA992}"/>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400">
                    <a:latin typeface="Calibri" panose="020F0502020204030204" pitchFamily="34" charset="0"/>
                    <a:cs typeface="Calibri" panose="020F050202020403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Hoja1!$A$2:$A$10</c:f>
              <c:strCache>
                <c:ptCount val="1"/>
                <c:pt idx="0">
                  <c:v>Categoría 1</c:v>
                </c:pt>
              </c:strCache>
            </c:strRef>
          </c:cat>
          <c:val>
            <c:numRef>
              <c:f>Hoja1!$C$2:$C$10</c:f>
              <c:numCache>
                <c:formatCode>General</c:formatCode>
                <c:ptCount val="9"/>
                <c:pt idx="0">
                  <c:v>37</c:v>
                </c:pt>
              </c:numCache>
            </c:numRef>
          </c:val>
          <c:extLst>
            <c:ext xmlns:c16="http://schemas.microsoft.com/office/drawing/2014/chart" uri="{C3380CC4-5D6E-409C-BE32-E72D297353CC}">
              <c16:uniqueId val="{00000003-F40B-4238-A91F-29CCA83AA992}"/>
            </c:ext>
          </c:extLst>
        </c:ser>
        <c:ser>
          <c:idx val="2"/>
          <c:order val="2"/>
          <c:tx>
            <c:strRef>
              <c:f>Hoja1!$D$1</c:f>
              <c:strCache>
                <c:ptCount val="1"/>
                <c:pt idx="0">
                  <c:v>Serie 3</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cat>
            <c:strRef>
              <c:f>Hoja1!$A$2:$A$10</c:f>
              <c:strCache>
                <c:ptCount val="1"/>
                <c:pt idx="0">
                  <c:v>Categoría 1</c:v>
                </c:pt>
              </c:strCache>
            </c:strRef>
          </c:cat>
          <c:val>
            <c:numRef>
              <c:f>Hoja1!$D$2:$D$10</c:f>
              <c:numCache>
                <c:formatCode>General</c:formatCode>
                <c:ptCount val="9"/>
                <c:pt idx="0">
                  <c:v>17</c:v>
                </c:pt>
              </c:numCache>
            </c:numRef>
          </c:val>
          <c:extLst>
            <c:ext xmlns:c16="http://schemas.microsoft.com/office/drawing/2014/chart" uri="{C3380CC4-5D6E-409C-BE32-E72D297353CC}">
              <c16:uniqueId val="{00000004-F40B-4238-A91F-29CCA83AA992}"/>
            </c:ext>
          </c:extLst>
        </c:ser>
        <c:ser>
          <c:idx val="3"/>
          <c:order val="3"/>
          <c:tx>
            <c:strRef>
              <c:f>Hoja1!$E$1</c:f>
              <c:strCache>
                <c:ptCount val="1"/>
                <c:pt idx="0">
                  <c:v>Serie 4</c:v>
                </c:pt>
              </c:strCache>
            </c:strRef>
          </c:tx>
          <c:invertIfNegative val="0"/>
          <c:cat>
            <c:strRef>
              <c:f>Hoja1!$A$2:$A$10</c:f>
              <c:strCache>
                <c:ptCount val="1"/>
                <c:pt idx="0">
                  <c:v>Categoría 1</c:v>
                </c:pt>
              </c:strCache>
            </c:strRef>
          </c:cat>
          <c:val>
            <c:numRef>
              <c:f>Hoja1!$E$2:$E$10</c:f>
              <c:numCache>
                <c:formatCode>General</c:formatCode>
                <c:ptCount val="9"/>
              </c:numCache>
            </c:numRef>
          </c:val>
          <c:extLst>
            <c:ext xmlns:c16="http://schemas.microsoft.com/office/drawing/2014/chart" uri="{C3380CC4-5D6E-409C-BE32-E72D297353CC}">
              <c16:uniqueId val="{00000005-F40B-4238-A91F-29CCA83AA992}"/>
            </c:ext>
          </c:extLst>
        </c:ser>
        <c:dLbls>
          <c:showLegendKey val="0"/>
          <c:showVal val="0"/>
          <c:showCatName val="0"/>
          <c:showSerName val="0"/>
          <c:showPercent val="0"/>
          <c:showBubbleSize val="0"/>
        </c:dLbls>
        <c:gapWidth val="59"/>
        <c:overlap val="100"/>
        <c:axId val="637352960"/>
        <c:axId val="634670464"/>
      </c:barChart>
      <c:catAx>
        <c:axId val="637352960"/>
        <c:scaling>
          <c:orientation val="maxMin"/>
        </c:scaling>
        <c:delete val="1"/>
        <c:axPos val="l"/>
        <c:numFmt formatCode="General" sourceLinked="0"/>
        <c:majorTickMark val="out"/>
        <c:minorTickMark val="none"/>
        <c:tickLblPos val="nextTo"/>
        <c:crossAx val="634670464"/>
        <c:crosses val="autoZero"/>
        <c:auto val="1"/>
        <c:lblAlgn val="ctr"/>
        <c:lblOffset val="100"/>
        <c:noMultiLvlLbl val="0"/>
      </c:catAx>
      <c:valAx>
        <c:axId val="634670464"/>
        <c:scaling>
          <c:orientation val="minMax"/>
          <c:max val="100"/>
        </c:scaling>
        <c:delete val="1"/>
        <c:axPos val="t"/>
        <c:numFmt formatCode="General" sourceLinked="1"/>
        <c:majorTickMark val="out"/>
        <c:minorTickMark val="none"/>
        <c:tickLblPos val="nextTo"/>
        <c:crossAx val="637352960"/>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711191335740074E-2"/>
          <c:y val="6.8709761507778411E-2"/>
          <c:w val="0.68231046931407946"/>
          <c:h val="0.86258047698444318"/>
        </c:manualLayout>
      </c:layout>
      <c:barChart>
        <c:barDir val="col"/>
        <c:grouping val="stacked"/>
        <c:varyColors val="0"/>
        <c:ser>
          <c:idx val="0"/>
          <c:order val="0"/>
          <c:tx>
            <c:strRef>
              <c:f>Hoja1!$B$1</c:f>
              <c:strCache>
                <c:ptCount val="1"/>
                <c:pt idx="0">
                  <c:v>T3B</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Pt>
            <c:idx val="0"/>
            <c:invertIfNegative val="0"/>
            <c:bubble3D val="0"/>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extLst>
              <c:ext xmlns:c16="http://schemas.microsoft.com/office/drawing/2014/chart" uri="{C3380CC4-5D6E-409C-BE32-E72D297353CC}">
                <c16:uniqueId val="{00000001-6682-474D-884F-DFC403477A3C}"/>
              </c:ext>
            </c:extLst>
          </c:dPt>
          <c:dLbls>
            <c:numFmt formatCode="General\%" sourceLinked="0"/>
            <c:spPr>
              <a:noFill/>
              <a:ln>
                <a:noFill/>
              </a:ln>
              <a:effectLst/>
            </c:spPr>
            <c:txPr>
              <a:bodyPr/>
              <a:lstStyle/>
              <a:p>
                <a:pPr>
                  <a:defRPr sz="1600" b="1">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1"/>
                <c:pt idx="0">
                  <c:v>Categoría 1</c:v>
                </c:pt>
              </c:strCache>
            </c:strRef>
          </c:cat>
          <c:val>
            <c:numRef>
              <c:f>Hoja1!$B$2:$B$3</c:f>
              <c:numCache>
                <c:formatCode>General</c:formatCode>
                <c:ptCount val="2"/>
                <c:pt idx="1">
                  <c:v>79</c:v>
                </c:pt>
              </c:numCache>
            </c:numRef>
          </c:val>
          <c:extLst>
            <c:ext xmlns:c16="http://schemas.microsoft.com/office/drawing/2014/chart" uri="{C3380CC4-5D6E-409C-BE32-E72D297353CC}">
              <c16:uniqueId val="{00000002-6682-474D-884F-DFC403477A3C}"/>
            </c:ext>
          </c:extLst>
        </c:ser>
        <c:ser>
          <c:idx val="1"/>
          <c:order val="1"/>
          <c:tx>
            <c:strRef>
              <c:f>Hoja1!$C$1</c:f>
              <c:strCache>
                <c:ptCount val="1"/>
                <c:pt idx="0">
                  <c:v>T2B</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dPt>
            <c:idx val="0"/>
            <c:invertIfNegative val="0"/>
            <c:bubble3D val="0"/>
            <c:extLst>
              <c:ext xmlns:c16="http://schemas.microsoft.com/office/drawing/2014/chart" uri="{C3380CC4-5D6E-409C-BE32-E72D297353CC}">
                <c16:uniqueId val="{00000003-6682-474D-884F-DFC403477A3C}"/>
              </c:ext>
            </c:extLst>
          </c:dPt>
          <c:dPt>
            <c:idx val="1"/>
            <c:invertIfNegative val="0"/>
            <c:bubble3D val="0"/>
            <c:extLst>
              <c:ext xmlns:c16="http://schemas.microsoft.com/office/drawing/2014/chart" uri="{C3380CC4-5D6E-409C-BE32-E72D297353CC}">
                <c16:uniqueId val="{00000004-6682-474D-884F-DFC403477A3C}"/>
              </c:ext>
            </c:extLst>
          </c:dPt>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682-474D-884F-DFC403477A3C}"/>
                </c:ext>
              </c:extLst>
            </c:dLbl>
            <c:numFmt formatCode="General\%" sourceLinked="0"/>
            <c:spPr>
              <a:noFill/>
              <a:ln>
                <a:noFill/>
              </a:ln>
              <a:effectLst/>
            </c:spPr>
            <c:txPr>
              <a:bodyPr/>
              <a:lstStyle/>
              <a:p>
                <a:pPr>
                  <a:defRPr sz="1600" b="1">
                    <a:latin typeface="Calibri" panose="020F0502020204030204" pitchFamily="34" charset="0"/>
                    <a:cs typeface="Calibri" panose="020F0502020204030204" pitchFamily="34" charset="0"/>
                  </a:defRPr>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Hoja1!$A$2:$A$3</c:f>
              <c:strCache>
                <c:ptCount val="1"/>
                <c:pt idx="0">
                  <c:v>Categoría 1</c:v>
                </c:pt>
              </c:strCache>
            </c:strRef>
          </c:cat>
          <c:val>
            <c:numRef>
              <c:f>Hoja1!$C$2:$C$3</c:f>
              <c:numCache>
                <c:formatCode>General</c:formatCode>
                <c:ptCount val="2"/>
                <c:pt idx="1">
                  <c:v>19</c:v>
                </c:pt>
              </c:numCache>
            </c:numRef>
          </c:val>
          <c:extLst>
            <c:ext xmlns:c16="http://schemas.microsoft.com/office/drawing/2014/chart" uri="{C3380CC4-5D6E-409C-BE32-E72D297353CC}">
              <c16:uniqueId val="{00000005-6682-474D-884F-DFC403477A3C}"/>
            </c:ext>
          </c:extLst>
        </c:ser>
        <c:ser>
          <c:idx val="2"/>
          <c:order val="2"/>
          <c:tx>
            <c:strRef>
              <c:f>Hoja1!$D$1</c:f>
              <c:strCache>
                <c:ptCount val="1"/>
                <c:pt idx="0">
                  <c:v>Columna1</c:v>
                </c:pt>
              </c:strCache>
            </c:strRef>
          </c:tx>
          <c: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c:spPr>
          <c:invertIfNegative val="0"/>
          <c:cat>
            <c:strRef>
              <c:f>Hoja1!$A$2:$A$3</c:f>
              <c:strCache>
                <c:ptCount val="1"/>
                <c:pt idx="0">
                  <c:v>Categoría 1</c:v>
                </c:pt>
              </c:strCache>
            </c:strRef>
          </c:cat>
          <c:val>
            <c:numRef>
              <c:f>Hoja1!$D$2:$D$3</c:f>
              <c:numCache>
                <c:formatCode>General</c:formatCode>
                <c:ptCount val="2"/>
                <c:pt idx="1">
                  <c:v>2</c:v>
                </c:pt>
              </c:numCache>
            </c:numRef>
          </c:val>
          <c:extLst>
            <c:ext xmlns:c16="http://schemas.microsoft.com/office/drawing/2014/chart" uri="{C3380CC4-5D6E-409C-BE32-E72D297353CC}">
              <c16:uniqueId val="{00000006-6682-474D-884F-DFC403477A3C}"/>
            </c:ext>
          </c:extLst>
        </c:ser>
        <c:dLbls>
          <c:showLegendKey val="0"/>
          <c:showVal val="0"/>
          <c:showCatName val="0"/>
          <c:showSerName val="0"/>
          <c:showPercent val="0"/>
          <c:showBubbleSize val="0"/>
        </c:dLbls>
        <c:gapWidth val="128"/>
        <c:overlap val="100"/>
        <c:axId val="799581696"/>
        <c:axId val="764536512"/>
      </c:barChart>
      <c:catAx>
        <c:axId val="799581696"/>
        <c:scaling>
          <c:orientation val="minMax"/>
        </c:scaling>
        <c:delete val="1"/>
        <c:axPos val="b"/>
        <c:numFmt formatCode="General" sourceLinked="0"/>
        <c:majorTickMark val="out"/>
        <c:minorTickMark val="none"/>
        <c:tickLblPos val="nextTo"/>
        <c:crossAx val="764536512"/>
        <c:crosses val="autoZero"/>
        <c:auto val="1"/>
        <c:lblAlgn val="ctr"/>
        <c:lblOffset val="100"/>
        <c:noMultiLvlLbl val="0"/>
      </c:catAx>
      <c:valAx>
        <c:axId val="764536512"/>
        <c:scaling>
          <c:orientation val="minMax"/>
          <c:max val="103"/>
          <c:min val="0"/>
        </c:scaling>
        <c:delete val="1"/>
        <c:axPos val="l"/>
        <c:numFmt formatCode="General" sourceLinked="1"/>
        <c:majorTickMark val="out"/>
        <c:minorTickMark val="none"/>
        <c:tickLblPos val="nextTo"/>
        <c:crossAx val="799581696"/>
        <c:crosses val="autoZero"/>
        <c:crossBetween val="between"/>
      </c:valAx>
    </c:plotArea>
    <c:plotVisOnly val="1"/>
    <c:dispBlanksAs val="gap"/>
    <c:showDLblsOverMax val="0"/>
  </c:chart>
  <c:txPr>
    <a:bodyPr/>
    <a:lstStyle/>
    <a:p>
      <a:pPr>
        <a:defRPr sz="1800"/>
      </a:pPr>
      <a:endParaRPr lang="es-CO"/>
    </a:p>
  </c:txPr>
  <c:externalData r:id="rId5">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669188417110198E-2"/>
          <c:y val="5.6847545219638203E-2"/>
          <c:w val="0.70993001553601309"/>
          <c:h val="0.92316377369311198"/>
        </c:manualLayout>
      </c:layout>
      <c:barChart>
        <c:barDir val="bar"/>
        <c:grouping val="stack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400">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Hoja1!$A$2:$A$9</c:f>
              <c:strCache>
                <c:ptCount val="1"/>
                <c:pt idx="0">
                  <c:v>Categoría 1</c:v>
                </c:pt>
              </c:strCache>
            </c:strRef>
          </c:cat>
          <c:val>
            <c:numRef>
              <c:f>Hoja1!$B$2:$B$9</c:f>
              <c:numCache>
                <c:formatCode>General</c:formatCode>
                <c:ptCount val="8"/>
                <c:pt idx="0" formatCode="#,##0">
                  <c:v>33</c:v>
                </c:pt>
                <c:pt idx="2" formatCode="#,##0">
                  <c:v>43</c:v>
                </c:pt>
                <c:pt idx="3" formatCode="#,##0">
                  <c:v>38</c:v>
                </c:pt>
                <c:pt idx="4" formatCode="#,##0">
                  <c:v>37</c:v>
                </c:pt>
                <c:pt idx="5" formatCode="#,##0">
                  <c:v>35</c:v>
                </c:pt>
              </c:numCache>
            </c:numRef>
          </c:val>
          <c:extLst>
            <c:ext xmlns:c16="http://schemas.microsoft.com/office/drawing/2014/chart" uri="{C3380CC4-5D6E-409C-BE32-E72D297353CC}">
              <c16:uniqueId val="{00000000-A6D1-4C43-8DF1-101A4BDA53C2}"/>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400">
                    <a:latin typeface="Calibri" panose="020F0502020204030204" pitchFamily="34" charset="0"/>
                    <a:cs typeface="Calibri" panose="020F050202020403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Hoja1!$A$2:$A$9</c:f>
              <c:strCache>
                <c:ptCount val="1"/>
                <c:pt idx="0">
                  <c:v>Categoría 1</c:v>
                </c:pt>
              </c:strCache>
            </c:strRef>
          </c:cat>
          <c:val>
            <c:numRef>
              <c:f>Hoja1!$C$2:$C$9</c:f>
              <c:numCache>
                <c:formatCode>General</c:formatCode>
                <c:ptCount val="8"/>
                <c:pt idx="0" formatCode="#,##0">
                  <c:v>44</c:v>
                </c:pt>
                <c:pt idx="2" formatCode="#,##0">
                  <c:v>37</c:v>
                </c:pt>
                <c:pt idx="3" formatCode="#,##0">
                  <c:v>34</c:v>
                </c:pt>
                <c:pt idx="4" formatCode="#,##0">
                  <c:v>50</c:v>
                </c:pt>
                <c:pt idx="5" formatCode="#,##0">
                  <c:v>42</c:v>
                </c:pt>
              </c:numCache>
            </c:numRef>
          </c:val>
          <c:extLst>
            <c:ext xmlns:c16="http://schemas.microsoft.com/office/drawing/2014/chart" uri="{C3380CC4-5D6E-409C-BE32-E72D297353CC}">
              <c16:uniqueId val="{00000001-A6D1-4C43-8DF1-101A4BDA53C2}"/>
            </c:ext>
          </c:extLst>
        </c:ser>
        <c:ser>
          <c:idx val="2"/>
          <c:order val="2"/>
          <c:tx>
            <c:strRef>
              <c:f>Hoja1!$D$1</c:f>
              <c:strCache>
                <c:ptCount val="1"/>
                <c:pt idx="0">
                  <c:v>Serie 3</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cat>
            <c:strRef>
              <c:f>Hoja1!$A$2:$A$9</c:f>
              <c:strCache>
                <c:ptCount val="1"/>
                <c:pt idx="0">
                  <c:v>Categoría 1</c:v>
                </c:pt>
              </c:strCache>
            </c:strRef>
          </c:cat>
          <c:val>
            <c:numRef>
              <c:f>Hoja1!$D$2:$D$9</c:f>
              <c:numCache>
                <c:formatCode>General</c:formatCode>
                <c:ptCount val="8"/>
                <c:pt idx="0" formatCode="#,##0">
                  <c:v>23</c:v>
                </c:pt>
                <c:pt idx="2" formatCode="#,##0">
                  <c:v>20</c:v>
                </c:pt>
                <c:pt idx="3" formatCode="#,##0">
                  <c:v>28</c:v>
                </c:pt>
                <c:pt idx="4" formatCode="#,##0">
                  <c:v>14</c:v>
                </c:pt>
                <c:pt idx="5" formatCode="#,##0">
                  <c:v>23</c:v>
                </c:pt>
              </c:numCache>
            </c:numRef>
          </c:val>
          <c:extLst>
            <c:ext xmlns:c16="http://schemas.microsoft.com/office/drawing/2014/chart" uri="{C3380CC4-5D6E-409C-BE32-E72D297353CC}">
              <c16:uniqueId val="{00000002-A6D1-4C43-8DF1-101A4BDA53C2}"/>
            </c:ext>
          </c:extLst>
        </c:ser>
        <c:ser>
          <c:idx val="3"/>
          <c:order val="3"/>
          <c:tx>
            <c:strRef>
              <c:f>Hoja1!$E$1</c:f>
              <c:strCache>
                <c:ptCount val="1"/>
                <c:pt idx="0">
                  <c:v>Serie 4</c:v>
                </c:pt>
              </c:strCache>
            </c:strRef>
          </c:tx>
          <c:invertIfNegative val="0"/>
          <c:cat>
            <c:strRef>
              <c:f>Hoja1!$A$2:$A$9</c:f>
              <c:strCache>
                <c:ptCount val="1"/>
                <c:pt idx="0">
                  <c:v>Categoría 1</c:v>
                </c:pt>
              </c:strCache>
            </c:strRef>
          </c:cat>
          <c:val>
            <c:numRef>
              <c:f>Hoja1!$E$2:$E$9</c:f>
              <c:numCache>
                <c:formatCode>General</c:formatCode>
                <c:ptCount val="8"/>
              </c:numCache>
            </c:numRef>
          </c:val>
          <c:extLst>
            <c:ext xmlns:c16="http://schemas.microsoft.com/office/drawing/2014/chart" uri="{C3380CC4-5D6E-409C-BE32-E72D297353CC}">
              <c16:uniqueId val="{00000003-A6D1-4C43-8DF1-101A4BDA53C2}"/>
            </c:ext>
          </c:extLst>
        </c:ser>
        <c:dLbls>
          <c:showLegendKey val="0"/>
          <c:showVal val="0"/>
          <c:showCatName val="0"/>
          <c:showSerName val="0"/>
          <c:showPercent val="0"/>
          <c:showBubbleSize val="0"/>
        </c:dLbls>
        <c:gapWidth val="100"/>
        <c:overlap val="100"/>
        <c:axId val="837579776"/>
        <c:axId val="833331776"/>
      </c:barChart>
      <c:catAx>
        <c:axId val="837579776"/>
        <c:scaling>
          <c:orientation val="maxMin"/>
        </c:scaling>
        <c:delete val="1"/>
        <c:axPos val="l"/>
        <c:numFmt formatCode="General" sourceLinked="0"/>
        <c:majorTickMark val="out"/>
        <c:minorTickMark val="none"/>
        <c:tickLblPos val="nextTo"/>
        <c:crossAx val="833331776"/>
        <c:crosses val="autoZero"/>
        <c:auto val="1"/>
        <c:lblAlgn val="ctr"/>
        <c:lblOffset val="100"/>
        <c:noMultiLvlLbl val="0"/>
      </c:catAx>
      <c:valAx>
        <c:axId val="833331776"/>
        <c:scaling>
          <c:orientation val="minMax"/>
          <c:max val="100"/>
        </c:scaling>
        <c:delete val="1"/>
        <c:axPos val="t"/>
        <c:numFmt formatCode="#,##0" sourceLinked="1"/>
        <c:majorTickMark val="out"/>
        <c:minorTickMark val="none"/>
        <c:tickLblPos val="nextTo"/>
        <c:crossAx val="837579776"/>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711191335740074E-2"/>
          <c:y val="6.8709761507778411E-2"/>
          <c:w val="0.68231046931407946"/>
          <c:h val="0.86258047698444318"/>
        </c:manualLayout>
      </c:layout>
      <c:barChart>
        <c:barDir val="col"/>
        <c:grouping val="stacked"/>
        <c:varyColors val="0"/>
        <c:ser>
          <c:idx val="0"/>
          <c:order val="0"/>
          <c:tx>
            <c:strRef>
              <c:f>Hoja1!$B$1</c:f>
              <c:strCache>
                <c:ptCount val="1"/>
                <c:pt idx="0">
                  <c:v>T3B</c:v>
                </c:pt>
              </c:strCache>
            </c:strRef>
          </c:tx>
          <c:spPr>
            <a:solidFill>
              <a:srgbClr val="4D803B"/>
            </a:solidFill>
          </c:spPr>
          <c:invertIfNegative val="0"/>
          <c:dPt>
            <c:idx val="0"/>
            <c:invertIfNegative val="0"/>
            <c:bubble3D val="0"/>
            <c:spPr>
              <a:solidFill>
                <a:srgbClr val="6F971F"/>
              </a:solidFill>
            </c:spPr>
            <c:extLst>
              <c:ext xmlns:c16="http://schemas.microsoft.com/office/drawing/2014/chart" uri="{C3380CC4-5D6E-409C-BE32-E72D297353CC}">
                <c16:uniqueId val="{00000001-7758-440D-A9DD-A8543D599F6F}"/>
              </c:ext>
            </c:extLst>
          </c:dPt>
          <c:dPt>
            <c:idx val="1"/>
            <c:invertIfNegative val="0"/>
            <c:bubble3D val="0"/>
            <c:spPr>
              <a:solidFill>
                <a:srgbClr val="1877B8"/>
              </a:solidFill>
            </c:spPr>
            <c:extLst>
              <c:ext xmlns:c16="http://schemas.microsoft.com/office/drawing/2014/chart" uri="{C3380CC4-5D6E-409C-BE32-E72D297353CC}">
                <c16:uniqueId val="{00000005-358F-4DE2-B859-BD893150348A}"/>
              </c:ext>
            </c:extLst>
          </c:dPt>
          <c:dLbls>
            <c:numFmt formatCode="General\%" sourceLinked="0"/>
            <c:spPr>
              <a:noFill/>
              <a:ln>
                <a:noFill/>
              </a:ln>
              <a:effectLst/>
            </c:spPr>
            <c:txPr>
              <a:bodyPr/>
              <a:lstStyle/>
              <a:p>
                <a:pPr>
                  <a:defRPr sz="1600" b="1">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c:f>
              <c:numCache>
                <c:formatCode>General</c:formatCode>
                <c:ptCount val="2"/>
              </c:numCache>
            </c:numRef>
          </c:cat>
          <c:val>
            <c:numRef>
              <c:f>Hoja1!$B$2:$B$3</c:f>
              <c:numCache>
                <c:formatCode>General</c:formatCode>
                <c:ptCount val="2"/>
                <c:pt idx="0">
                  <c:v>49</c:v>
                </c:pt>
                <c:pt idx="1">
                  <c:v>52</c:v>
                </c:pt>
              </c:numCache>
            </c:numRef>
          </c:val>
          <c:extLst>
            <c:ext xmlns:c16="http://schemas.microsoft.com/office/drawing/2014/chart" uri="{C3380CC4-5D6E-409C-BE32-E72D297353CC}">
              <c16:uniqueId val="{00000000-8944-4A7C-9188-9E0E17334F56}"/>
            </c:ext>
          </c:extLst>
        </c:ser>
        <c:ser>
          <c:idx val="1"/>
          <c:order val="1"/>
          <c:tx>
            <c:strRef>
              <c:f>Hoja1!$C$1</c:f>
              <c:strCache>
                <c:ptCount val="1"/>
                <c:pt idx="0">
                  <c:v>T2B</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Pt>
            <c:idx val="0"/>
            <c:invertIfNegative val="0"/>
            <c:bubble3D val="0"/>
            <c:extLst>
              <c:ext xmlns:c16="http://schemas.microsoft.com/office/drawing/2014/chart" uri="{C3380CC4-5D6E-409C-BE32-E72D297353CC}">
                <c16:uniqueId val="{00000002-7758-440D-A9DD-A8543D599F6F}"/>
              </c:ext>
            </c:extLst>
          </c:dPt>
          <c:dPt>
            <c:idx val="1"/>
            <c:invertIfNegative val="0"/>
            <c:bubble3D val="0"/>
            <c:extLst>
              <c:ext xmlns:c16="http://schemas.microsoft.com/office/drawing/2014/chart" uri="{C3380CC4-5D6E-409C-BE32-E72D297353CC}">
                <c16:uniqueId val="{00000003-7758-440D-A9DD-A8543D599F6F}"/>
              </c:ext>
            </c:extLst>
          </c:dPt>
          <c:dLbls>
            <c:dLbl>
              <c:idx val="0"/>
              <c:numFmt formatCode="General\%" sourceLinked="0"/>
              <c:spPr/>
              <c:txPr>
                <a:bodyPr/>
                <a:lstStyle/>
                <a:p>
                  <a:pPr>
                    <a:defRPr sz="1600" b="1">
                      <a:solidFill>
                        <a:schemeClr val="tx1">
                          <a:lumMod val="95000"/>
                          <a:lumOff val="5000"/>
                        </a:schemeClr>
                      </a:solidFill>
                      <a:latin typeface="Calibri" panose="020F0502020204030204" pitchFamily="34" charset="0"/>
                      <a:cs typeface="Calibri" panose="020F0502020204030204" pitchFamily="34" charset="0"/>
                    </a:defRPr>
                  </a:pPr>
                  <a:endParaRPr lang="es-CO"/>
                </a:p>
              </c:txPr>
              <c:dLblPos val="ctr"/>
              <c:showLegendKey val="0"/>
              <c:showVal val="1"/>
              <c:showCatName val="0"/>
              <c:showSerName val="0"/>
              <c:showPercent val="0"/>
              <c:showBubbleSize val="0"/>
              <c:extLst>
                <c:ext xmlns:c16="http://schemas.microsoft.com/office/drawing/2014/chart" uri="{C3380CC4-5D6E-409C-BE32-E72D297353CC}">
                  <c16:uniqueId val="{00000002-7758-440D-A9DD-A8543D599F6F}"/>
                </c:ext>
              </c:extLst>
            </c:dLbl>
            <c:dLbl>
              <c:idx val="1"/>
              <c:numFmt formatCode="General\%" sourceLinked="0"/>
              <c:spPr>
                <a:noFill/>
                <a:ln>
                  <a:noFill/>
                </a:ln>
                <a:effectLst/>
              </c:spPr>
              <c:txPr>
                <a:bodyPr/>
                <a:lstStyle/>
                <a:p>
                  <a:pPr>
                    <a:defRPr sz="1600" b="1">
                      <a:solidFill>
                        <a:schemeClr val="tx1">
                          <a:lumMod val="95000"/>
                          <a:lumOff val="5000"/>
                        </a:schemeClr>
                      </a:solidFill>
                      <a:latin typeface="Calibri" panose="020F0502020204030204" pitchFamily="34" charset="0"/>
                      <a:cs typeface="Calibri" panose="020F0502020204030204" pitchFamily="34" charset="0"/>
                    </a:defRPr>
                  </a:pPr>
                  <a:endParaRPr lang="es-CO"/>
                </a:p>
              </c:txPr>
              <c:dLblPos val="ctr"/>
              <c:showLegendKey val="0"/>
              <c:showVal val="1"/>
              <c:showCatName val="0"/>
              <c:showSerName val="0"/>
              <c:showPercent val="0"/>
              <c:showBubbleSize val="0"/>
              <c:extLst>
                <c:ext xmlns:c16="http://schemas.microsoft.com/office/drawing/2014/chart" uri="{C3380CC4-5D6E-409C-BE32-E72D297353CC}">
                  <c16:uniqueId val="{00000003-7758-440D-A9DD-A8543D599F6F}"/>
                </c:ext>
              </c:extLst>
            </c:dLbl>
            <c:spPr>
              <a:noFill/>
              <a:ln>
                <a:noFill/>
              </a:ln>
              <a:effectLst/>
            </c:spPr>
            <c:txPr>
              <a:bodyPr/>
              <a:lstStyle/>
              <a:p>
                <a:pPr>
                  <a:defRPr sz="1600" b="1">
                    <a:solidFill>
                      <a:schemeClr val="tx1">
                        <a:lumMod val="95000"/>
                        <a:lumOff val="5000"/>
                      </a:schemeClr>
                    </a:solidFill>
                    <a:latin typeface="Calibri" panose="020F0502020204030204" pitchFamily="34" charset="0"/>
                    <a:cs typeface="Calibri" panose="020F050202020403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c:f>
              <c:numCache>
                <c:formatCode>General</c:formatCode>
                <c:ptCount val="2"/>
              </c:numCache>
            </c:numRef>
          </c:cat>
          <c:val>
            <c:numRef>
              <c:f>Hoja1!$C$2:$C$3</c:f>
              <c:numCache>
                <c:formatCode>General</c:formatCode>
                <c:ptCount val="2"/>
                <c:pt idx="0">
                  <c:v>35</c:v>
                </c:pt>
                <c:pt idx="1">
                  <c:v>40</c:v>
                </c:pt>
              </c:numCache>
            </c:numRef>
          </c:val>
          <c:extLst>
            <c:ext xmlns:c16="http://schemas.microsoft.com/office/drawing/2014/chart" uri="{C3380CC4-5D6E-409C-BE32-E72D297353CC}">
              <c16:uniqueId val="{00000002-8944-4A7C-9188-9E0E17334F56}"/>
            </c:ext>
          </c:extLst>
        </c:ser>
        <c:ser>
          <c:idx val="2"/>
          <c:order val="2"/>
          <c:tx>
            <c:strRef>
              <c:f>Hoja1!$D$1</c:f>
              <c:strCache>
                <c:ptCount val="1"/>
                <c:pt idx="0">
                  <c:v>Columna1</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cat>
            <c:numRef>
              <c:f>Hoja1!$A$2:$A$3</c:f>
              <c:numCache>
                <c:formatCode>General</c:formatCode>
                <c:ptCount val="2"/>
              </c:numCache>
            </c:numRef>
          </c:cat>
          <c:val>
            <c:numRef>
              <c:f>Hoja1!$D$2:$D$3</c:f>
              <c:numCache>
                <c:formatCode>General</c:formatCode>
                <c:ptCount val="2"/>
                <c:pt idx="0">
                  <c:v>16</c:v>
                </c:pt>
                <c:pt idx="1">
                  <c:v>8</c:v>
                </c:pt>
              </c:numCache>
            </c:numRef>
          </c:val>
          <c:extLst>
            <c:ext xmlns:c16="http://schemas.microsoft.com/office/drawing/2014/chart" uri="{C3380CC4-5D6E-409C-BE32-E72D297353CC}">
              <c16:uniqueId val="{00000004-7758-440D-A9DD-A8543D599F6F}"/>
            </c:ext>
          </c:extLst>
        </c:ser>
        <c:dLbls>
          <c:showLegendKey val="0"/>
          <c:showVal val="0"/>
          <c:showCatName val="0"/>
          <c:showSerName val="0"/>
          <c:showPercent val="0"/>
          <c:showBubbleSize val="0"/>
        </c:dLbls>
        <c:gapWidth val="128"/>
        <c:overlap val="100"/>
        <c:axId val="639888384"/>
        <c:axId val="639559360"/>
      </c:barChart>
      <c:catAx>
        <c:axId val="639888384"/>
        <c:scaling>
          <c:orientation val="minMax"/>
        </c:scaling>
        <c:delete val="1"/>
        <c:axPos val="b"/>
        <c:numFmt formatCode="General" sourceLinked="0"/>
        <c:majorTickMark val="out"/>
        <c:minorTickMark val="none"/>
        <c:tickLblPos val="nextTo"/>
        <c:crossAx val="639559360"/>
        <c:crosses val="autoZero"/>
        <c:auto val="1"/>
        <c:lblAlgn val="ctr"/>
        <c:lblOffset val="100"/>
        <c:noMultiLvlLbl val="0"/>
      </c:catAx>
      <c:valAx>
        <c:axId val="639559360"/>
        <c:scaling>
          <c:orientation val="minMax"/>
          <c:max val="103"/>
          <c:min val="0"/>
        </c:scaling>
        <c:delete val="1"/>
        <c:axPos val="l"/>
        <c:numFmt formatCode="General" sourceLinked="1"/>
        <c:majorTickMark val="out"/>
        <c:minorTickMark val="none"/>
        <c:tickLblPos val="nextTo"/>
        <c:crossAx val="639888384"/>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711191335740074E-2"/>
          <c:y val="6.8709761507778411E-2"/>
          <c:w val="0.68231046931407946"/>
          <c:h val="0.86258047698444318"/>
        </c:manualLayout>
      </c:layout>
      <c:barChart>
        <c:barDir val="col"/>
        <c:grouping val="stacked"/>
        <c:varyColors val="0"/>
        <c:ser>
          <c:idx val="0"/>
          <c:order val="0"/>
          <c:tx>
            <c:strRef>
              <c:f>Hoja1!$B$1</c:f>
              <c:strCache>
                <c:ptCount val="1"/>
                <c:pt idx="0">
                  <c:v>T3B</c:v>
                </c:pt>
              </c:strCache>
            </c:strRef>
          </c:tx>
          <c:spPr>
            <a:solidFill>
              <a:srgbClr val="1877B8"/>
            </a:solidFill>
          </c:spPr>
          <c:invertIfNegative val="0"/>
          <c:dPt>
            <c:idx val="0"/>
            <c:invertIfNegative val="0"/>
            <c:bubble3D val="0"/>
            <c:spPr>
              <a:solidFill>
                <a:srgbClr val="6F971F"/>
              </a:solidFill>
            </c:spPr>
            <c:extLst>
              <c:ext xmlns:c16="http://schemas.microsoft.com/office/drawing/2014/chart" uri="{C3380CC4-5D6E-409C-BE32-E72D297353CC}">
                <c16:uniqueId val="{00000001-6F9E-417D-9D90-AF9F2DEE38E7}"/>
              </c:ext>
            </c:extLst>
          </c:dPt>
          <c:dPt>
            <c:idx val="1"/>
            <c:invertIfNegative val="0"/>
            <c:bubble3D val="0"/>
            <c:extLst>
              <c:ext xmlns:c16="http://schemas.microsoft.com/office/drawing/2014/chart" uri="{C3380CC4-5D6E-409C-BE32-E72D297353CC}">
                <c16:uniqueId val="{00000005-810F-46BC-9E28-2B71A6D7435B}"/>
              </c:ext>
            </c:extLst>
          </c:dPt>
          <c:dLbls>
            <c:numFmt formatCode="General\%" sourceLinked="0"/>
            <c:spPr>
              <a:noFill/>
              <a:ln>
                <a:noFill/>
              </a:ln>
              <a:effectLst/>
            </c:spPr>
            <c:txPr>
              <a:bodyPr/>
              <a:lstStyle/>
              <a:p>
                <a:pPr>
                  <a:defRPr sz="1600" b="1">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c:f>
              <c:numCache>
                <c:formatCode>General</c:formatCode>
                <c:ptCount val="2"/>
              </c:numCache>
            </c:numRef>
          </c:cat>
          <c:val>
            <c:numRef>
              <c:f>Hoja1!$B$2:$B$3</c:f>
              <c:numCache>
                <c:formatCode>General</c:formatCode>
                <c:ptCount val="2"/>
                <c:pt idx="0">
                  <c:v>69</c:v>
                </c:pt>
                <c:pt idx="1">
                  <c:v>77</c:v>
                </c:pt>
              </c:numCache>
            </c:numRef>
          </c:val>
          <c:extLst>
            <c:ext xmlns:c16="http://schemas.microsoft.com/office/drawing/2014/chart" uri="{C3380CC4-5D6E-409C-BE32-E72D297353CC}">
              <c16:uniqueId val="{00000000-8944-4A7C-9188-9E0E17334F56}"/>
            </c:ext>
          </c:extLst>
        </c:ser>
        <c:ser>
          <c:idx val="1"/>
          <c:order val="1"/>
          <c:tx>
            <c:strRef>
              <c:f>Hoja1!$C$1</c:f>
              <c:strCache>
                <c:ptCount val="1"/>
                <c:pt idx="0">
                  <c:v>T2B</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Pt>
            <c:idx val="0"/>
            <c:invertIfNegative val="0"/>
            <c:bubble3D val="0"/>
            <c:extLst>
              <c:ext xmlns:c16="http://schemas.microsoft.com/office/drawing/2014/chart" uri="{C3380CC4-5D6E-409C-BE32-E72D297353CC}">
                <c16:uniqueId val="{00000002-6F9E-417D-9D90-AF9F2DEE38E7}"/>
              </c:ext>
            </c:extLst>
          </c:dPt>
          <c:dPt>
            <c:idx val="1"/>
            <c:invertIfNegative val="0"/>
            <c:bubble3D val="0"/>
            <c:extLst>
              <c:ext xmlns:c16="http://schemas.microsoft.com/office/drawing/2014/chart" uri="{C3380CC4-5D6E-409C-BE32-E72D297353CC}">
                <c16:uniqueId val="{00000003-6F9E-417D-9D90-AF9F2DEE38E7}"/>
              </c:ext>
            </c:extLst>
          </c:dPt>
          <c:cat>
            <c:numRef>
              <c:f>Hoja1!$A$2:$A$3</c:f>
              <c:numCache>
                <c:formatCode>General</c:formatCode>
                <c:ptCount val="2"/>
              </c:numCache>
            </c:numRef>
          </c:cat>
          <c:val>
            <c:numRef>
              <c:f>Hoja1!$C$2:$C$3</c:f>
              <c:numCache>
                <c:formatCode>General</c:formatCode>
                <c:ptCount val="2"/>
                <c:pt idx="0">
                  <c:v>31</c:v>
                </c:pt>
                <c:pt idx="1">
                  <c:v>23</c:v>
                </c:pt>
              </c:numCache>
            </c:numRef>
          </c:val>
          <c:extLst>
            <c:ext xmlns:c16="http://schemas.microsoft.com/office/drawing/2014/chart" uri="{C3380CC4-5D6E-409C-BE32-E72D297353CC}">
              <c16:uniqueId val="{00000002-8944-4A7C-9188-9E0E17334F56}"/>
            </c:ext>
          </c:extLst>
        </c:ser>
        <c:ser>
          <c:idx val="2"/>
          <c:order val="2"/>
          <c:tx>
            <c:strRef>
              <c:f>Hoja1!$D$1</c:f>
              <c:strCache>
                <c:ptCount val="1"/>
                <c:pt idx="0">
                  <c:v>Columna1</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cat>
            <c:numRef>
              <c:f>Hoja1!$A$2:$A$3</c:f>
              <c:numCache>
                <c:formatCode>General</c:formatCode>
                <c:ptCount val="2"/>
              </c:numCache>
            </c:numRef>
          </c:cat>
          <c:val>
            <c:numRef>
              <c:f>Hoja1!$D$2:$D$3</c:f>
              <c:numCache>
                <c:formatCode>General</c:formatCode>
                <c:ptCount val="2"/>
              </c:numCache>
            </c:numRef>
          </c:val>
          <c:extLst>
            <c:ext xmlns:c16="http://schemas.microsoft.com/office/drawing/2014/chart" uri="{C3380CC4-5D6E-409C-BE32-E72D297353CC}">
              <c16:uniqueId val="{00000004-6F9E-417D-9D90-AF9F2DEE38E7}"/>
            </c:ext>
          </c:extLst>
        </c:ser>
        <c:dLbls>
          <c:showLegendKey val="0"/>
          <c:showVal val="0"/>
          <c:showCatName val="0"/>
          <c:showSerName val="0"/>
          <c:showPercent val="0"/>
          <c:showBubbleSize val="0"/>
        </c:dLbls>
        <c:gapWidth val="128"/>
        <c:overlap val="100"/>
        <c:axId val="639964160"/>
        <c:axId val="639561664"/>
      </c:barChart>
      <c:catAx>
        <c:axId val="639964160"/>
        <c:scaling>
          <c:orientation val="minMax"/>
        </c:scaling>
        <c:delete val="1"/>
        <c:axPos val="b"/>
        <c:numFmt formatCode="General" sourceLinked="0"/>
        <c:majorTickMark val="out"/>
        <c:minorTickMark val="none"/>
        <c:tickLblPos val="nextTo"/>
        <c:crossAx val="639561664"/>
        <c:crosses val="autoZero"/>
        <c:auto val="1"/>
        <c:lblAlgn val="ctr"/>
        <c:lblOffset val="100"/>
        <c:noMultiLvlLbl val="0"/>
      </c:catAx>
      <c:valAx>
        <c:axId val="639561664"/>
        <c:scaling>
          <c:orientation val="minMax"/>
          <c:max val="103"/>
          <c:min val="0"/>
        </c:scaling>
        <c:delete val="1"/>
        <c:axPos val="l"/>
        <c:numFmt formatCode="General" sourceLinked="1"/>
        <c:majorTickMark val="out"/>
        <c:minorTickMark val="none"/>
        <c:tickLblPos val="nextTo"/>
        <c:crossAx val="639964160"/>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61975732640804948"/>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Hoja1!$A$2:$A$14</c:f>
              <c:strCache>
                <c:ptCount val="4"/>
                <c:pt idx="0">
                  <c:v>Categoría 1</c:v>
                </c:pt>
                <c:pt idx="1">
                  <c:v>Categoría 2</c:v>
                </c:pt>
                <c:pt idx="2">
                  <c:v>Categoría 3</c:v>
                </c:pt>
                <c:pt idx="3">
                  <c:v>Categoría 4</c:v>
                </c:pt>
              </c:strCache>
            </c:strRef>
          </c:cat>
          <c:val>
            <c:numRef>
              <c:f>Hoja1!$B$2:$B$14</c:f>
              <c:numCache>
                <c:formatCode>General</c:formatCode>
                <c:ptCount val="13"/>
                <c:pt idx="0">
                  <c:v>100</c:v>
                </c:pt>
                <c:pt idx="1">
                  <c:v>100</c:v>
                </c:pt>
                <c:pt idx="2">
                  <c:v>100</c:v>
                </c:pt>
                <c:pt idx="3">
                  <c:v>100</c:v>
                </c:pt>
                <c:pt idx="4">
                  <c:v>100</c:v>
                </c:pt>
                <c:pt idx="5">
                  <c:v>100</c:v>
                </c:pt>
                <c:pt idx="6">
                  <c:v>100</c:v>
                </c:pt>
                <c:pt idx="7">
                  <c:v>100</c:v>
                </c:pt>
                <c:pt idx="8">
                  <c:v>100</c:v>
                </c:pt>
              </c:numCache>
            </c:numRef>
          </c:val>
          <c:extLst>
            <c:ext xmlns:c16="http://schemas.microsoft.com/office/drawing/2014/chart" uri="{C3380CC4-5D6E-409C-BE32-E72D297353CC}">
              <c16:uniqueId val="{00000000-0117-45A6-A572-D61CE3F98495}"/>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dPt>
            <c:idx val="7"/>
            <c:invertIfNegative val="0"/>
            <c:bubble3D val="0"/>
            <c:extLst>
              <c:ext xmlns:c16="http://schemas.microsoft.com/office/drawing/2014/chart" uri="{C3380CC4-5D6E-409C-BE32-E72D297353CC}">
                <c16:uniqueId val="{00000001-0117-45A6-A572-D61CE3F98495}"/>
              </c:ext>
            </c:extLst>
          </c:dPt>
          <c:dPt>
            <c:idx val="11"/>
            <c:invertIfNegative val="0"/>
            <c:bubble3D val="0"/>
            <c:extLst>
              <c:ext xmlns:c16="http://schemas.microsoft.com/office/drawing/2014/chart" uri="{C3380CC4-5D6E-409C-BE32-E72D297353CC}">
                <c16:uniqueId val="{00000002-0117-45A6-A572-D61CE3F98495}"/>
              </c:ext>
            </c:extLst>
          </c:dPt>
          <c:dPt>
            <c:idx val="12"/>
            <c:invertIfNegative val="0"/>
            <c:bubble3D val="0"/>
            <c:extLst>
              <c:ext xmlns:c16="http://schemas.microsoft.com/office/drawing/2014/chart" uri="{C3380CC4-5D6E-409C-BE32-E72D297353CC}">
                <c16:uniqueId val="{00000003-0117-45A6-A572-D61CE3F98495}"/>
              </c:ext>
            </c:extLst>
          </c:dPt>
          <c:dLbls>
            <c:dLbl>
              <c:idx val="7"/>
              <c:tx>
                <c:rich>
                  <a:bodyPr/>
                  <a:lstStyle/>
                  <a:p>
                    <a:pPr>
                      <a:defRPr sz="1050" b="1">
                        <a:solidFill>
                          <a:schemeClr val="tx1"/>
                        </a:solidFill>
                      </a:defRPr>
                    </a:pPr>
                    <a:r>
                      <a:rPr lang="en-US" sz="1050" dirty="0">
                        <a:latin typeface="Calibri" panose="020F0502020204030204" pitchFamily="34" charset="0"/>
                      </a:rPr>
                      <a:t>1%</a:t>
                    </a: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117-45A6-A572-D61CE3F98495}"/>
                </c:ext>
              </c:extLst>
            </c:dLbl>
            <c:numFmt formatCode="General\%" sourceLinked="0"/>
            <c:spPr>
              <a:noFill/>
              <a:ln>
                <a:noFill/>
              </a:ln>
              <a:effectLst/>
            </c:spPr>
            <c:txPr>
              <a:bodyPr/>
              <a:lstStyle/>
              <a:p>
                <a:pPr>
                  <a:defRPr sz="1050" b="1">
                    <a:solidFill>
                      <a:schemeClr val="bg2">
                        <a:lumMod val="50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Hoja1!$A$2:$A$14</c:f>
              <c:strCache>
                <c:ptCount val="4"/>
                <c:pt idx="0">
                  <c:v>Categoría 1</c:v>
                </c:pt>
                <c:pt idx="1">
                  <c:v>Categoría 2</c:v>
                </c:pt>
                <c:pt idx="2">
                  <c:v>Categoría 3</c:v>
                </c:pt>
                <c:pt idx="3">
                  <c:v>Categoría 4</c:v>
                </c:pt>
              </c:strCache>
            </c:strRef>
          </c:cat>
          <c:val>
            <c:numRef>
              <c:f>Hoja1!$C$2:$C$14</c:f>
              <c:numCache>
                <c:formatCode>General\%</c:formatCode>
                <c:ptCount val="13"/>
                <c:pt idx="0">
                  <c:v>64</c:v>
                </c:pt>
                <c:pt idx="1">
                  <c:v>29</c:v>
                </c:pt>
                <c:pt idx="2">
                  <c:v>7</c:v>
                </c:pt>
              </c:numCache>
            </c:numRef>
          </c:val>
          <c:extLst>
            <c:ext xmlns:c16="http://schemas.microsoft.com/office/drawing/2014/chart" uri="{C3380CC4-5D6E-409C-BE32-E72D297353CC}">
              <c16:uniqueId val="{00000004-0117-45A6-A572-D61CE3F98495}"/>
            </c:ext>
          </c:extLst>
        </c:ser>
        <c:dLbls>
          <c:showLegendKey val="0"/>
          <c:showVal val="0"/>
          <c:showCatName val="0"/>
          <c:showSerName val="0"/>
          <c:showPercent val="0"/>
          <c:showBubbleSize val="0"/>
        </c:dLbls>
        <c:gapWidth val="45"/>
        <c:overlap val="100"/>
        <c:axId val="128999424"/>
        <c:axId val="801631040"/>
      </c:barChart>
      <c:catAx>
        <c:axId val="128999424"/>
        <c:scaling>
          <c:orientation val="maxMin"/>
        </c:scaling>
        <c:delete val="1"/>
        <c:axPos val="l"/>
        <c:numFmt formatCode="General" sourceLinked="0"/>
        <c:majorTickMark val="out"/>
        <c:minorTickMark val="none"/>
        <c:tickLblPos val="nextTo"/>
        <c:crossAx val="801631040"/>
        <c:crosses val="autoZero"/>
        <c:auto val="1"/>
        <c:lblAlgn val="ctr"/>
        <c:lblOffset val="100"/>
        <c:noMultiLvlLbl val="0"/>
      </c:catAx>
      <c:valAx>
        <c:axId val="801631040"/>
        <c:scaling>
          <c:orientation val="minMax"/>
          <c:max val="102"/>
          <c:min val="0"/>
        </c:scaling>
        <c:delete val="1"/>
        <c:axPos val="t"/>
        <c:numFmt formatCode="General" sourceLinked="1"/>
        <c:majorTickMark val="out"/>
        <c:minorTickMark val="none"/>
        <c:tickLblPos val="nextTo"/>
        <c:crossAx val="128999424"/>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61975732640804948"/>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Hoja1!$A$2:$A$14</c:f>
              <c:strCache>
                <c:ptCount val="4"/>
                <c:pt idx="0">
                  <c:v>Categoría 1</c:v>
                </c:pt>
                <c:pt idx="1">
                  <c:v>Categoría 2</c:v>
                </c:pt>
                <c:pt idx="2">
                  <c:v>Categoría 3</c:v>
                </c:pt>
                <c:pt idx="3">
                  <c:v>Categoría 4</c:v>
                </c:pt>
              </c:strCache>
            </c:strRef>
          </c:cat>
          <c:val>
            <c:numRef>
              <c:f>Hoja1!$B$2:$B$14</c:f>
              <c:numCache>
                <c:formatCode>General</c:formatCode>
                <c:ptCount val="13"/>
                <c:pt idx="0">
                  <c:v>100</c:v>
                </c:pt>
                <c:pt idx="1">
                  <c:v>100</c:v>
                </c:pt>
                <c:pt idx="2">
                  <c:v>100</c:v>
                </c:pt>
                <c:pt idx="3">
                  <c:v>100</c:v>
                </c:pt>
                <c:pt idx="4">
                  <c:v>100</c:v>
                </c:pt>
                <c:pt idx="5">
                  <c:v>100</c:v>
                </c:pt>
                <c:pt idx="6">
                  <c:v>100</c:v>
                </c:pt>
                <c:pt idx="7">
                  <c:v>100</c:v>
                </c:pt>
                <c:pt idx="8">
                  <c:v>100</c:v>
                </c:pt>
              </c:numCache>
            </c:numRef>
          </c:val>
          <c:extLst>
            <c:ext xmlns:c16="http://schemas.microsoft.com/office/drawing/2014/chart" uri="{C3380CC4-5D6E-409C-BE32-E72D297353CC}">
              <c16:uniqueId val="{00000000-2176-4633-8D4B-D2037677DDA5}"/>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dPt>
            <c:idx val="7"/>
            <c:invertIfNegative val="0"/>
            <c:bubble3D val="0"/>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pictureOptions>
              <c:pictureFormat val="stackScale"/>
              <c:pictureStackUnit val="100"/>
            </c:pictureOptions>
            <c:extLst>
              <c:ext xmlns:c16="http://schemas.microsoft.com/office/drawing/2014/chart" uri="{C3380CC4-5D6E-409C-BE32-E72D297353CC}">
                <c16:uniqueId val="{00000002-2176-4633-8D4B-D2037677DDA5}"/>
              </c:ext>
            </c:extLst>
          </c:dPt>
          <c:dPt>
            <c:idx val="8"/>
            <c:invertIfNegative val="0"/>
            <c:bubble3D val="0"/>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pictureOptions>
              <c:pictureFormat val="stackScale"/>
              <c:pictureStackUnit val="100"/>
            </c:pictureOptions>
            <c:extLst>
              <c:ext xmlns:c16="http://schemas.microsoft.com/office/drawing/2014/chart" uri="{C3380CC4-5D6E-409C-BE32-E72D297353CC}">
                <c16:uniqueId val="{00000004-2176-4633-8D4B-D2037677DDA5}"/>
              </c:ext>
            </c:extLst>
          </c:dPt>
          <c:dPt>
            <c:idx val="11"/>
            <c:invertIfNegative val="0"/>
            <c:bubble3D val="0"/>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pictureOptions>
              <c:pictureFormat val="stackScale"/>
              <c:pictureStackUnit val="100"/>
            </c:pictureOptions>
            <c:extLst>
              <c:ext xmlns:c16="http://schemas.microsoft.com/office/drawing/2014/chart" uri="{C3380CC4-5D6E-409C-BE32-E72D297353CC}">
                <c16:uniqueId val="{00000006-2176-4633-8D4B-D2037677DDA5}"/>
              </c:ext>
            </c:extLst>
          </c:dPt>
          <c:dPt>
            <c:idx val="12"/>
            <c:invertIfNegative val="0"/>
            <c:bubble3D val="0"/>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pictureOptions>
              <c:pictureFormat val="stackScale"/>
              <c:pictureStackUnit val="100"/>
            </c:pictureOptions>
            <c:extLst>
              <c:ext xmlns:c16="http://schemas.microsoft.com/office/drawing/2014/chart" uri="{C3380CC4-5D6E-409C-BE32-E72D297353CC}">
                <c16:uniqueId val="{00000008-2176-4633-8D4B-D2037677DDA5}"/>
              </c:ext>
            </c:extLst>
          </c:dPt>
          <c:dLbls>
            <c:dLbl>
              <c:idx val="7"/>
              <c:tx>
                <c:rich>
                  <a:bodyPr/>
                  <a:lstStyle/>
                  <a:p>
                    <a:pPr>
                      <a:defRPr sz="1050" b="1">
                        <a:solidFill>
                          <a:schemeClr val="tx1"/>
                        </a:solidFill>
                      </a:defRPr>
                    </a:pPr>
                    <a:r>
                      <a:rPr lang="en-US" sz="1050" dirty="0">
                        <a:latin typeface="Calibri" panose="020F0502020204030204" pitchFamily="34" charset="0"/>
                      </a:rPr>
                      <a:t>1%</a:t>
                    </a: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176-4633-8D4B-D2037677DDA5}"/>
                </c:ext>
              </c:extLst>
            </c:dLbl>
            <c:numFmt formatCode="General\%" sourceLinked="0"/>
            <c:spPr>
              <a:noFill/>
              <a:ln>
                <a:noFill/>
              </a:ln>
              <a:effectLst/>
            </c:spPr>
            <c:txPr>
              <a:bodyPr/>
              <a:lstStyle/>
              <a:p>
                <a:pPr>
                  <a:defRPr sz="1050" b="1">
                    <a:solidFill>
                      <a:schemeClr val="bg2">
                        <a:lumMod val="50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Hoja1!$A$2:$A$14</c:f>
              <c:strCache>
                <c:ptCount val="4"/>
                <c:pt idx="0">
                  <c:v>Categoría 1</c:v>
                </c:pt>
                <c:pt idx="1">
                  <c:v>Categoría 2</c:v>
                </c:pt>
                <c:pt idx="2">
                  <c:v>Categoría 3</c:v>
                </c:pt>
                <c:pt idx="3">
                  <c:v>Categoría 4</c:v>
                </c:pt>
              </c:strCache>
            </c:strRef>
          </c:cat>
          <c:val>
            <c:numRef>
              <c:f>Hoja1!$C$2:$C$14</c:f>
              <c:numCache>
                <c:formatCode>General\%</c:formatCode>
                <c:ptCount val="13"/>
                <c:pt idx="0">
                  <c:v>50</c:v>
                </c:pt>
                <c:pt idx="1">
                  <c:v>33</c:v>
                </c:pt>
                <c:pt idx="2">
                  <c:v>8</c:v>
                </c:pt>
                <c:pt idx="3">
                  <c:v>4</c:v>
                </c:pt>
                <c:pt idx="4">
                  <c:v>1</c:v>
                </c:pt>
                <c:pt idx="5">
                  <c:v>1</c:v>
                </c:pt>
                <c:pt idx="6">
                  <c:v>1</c:v>
                </c:pt>
                <c:pt idx="7">
                  <c:v>1</c:v>
                </c:pt>
                <c:pt idx="8">
                  <c:v>1</c:v>
                </c:pt>
              </c:numCache>
            </c:numRef>
          </c:val>
          <c:extLst>
            <c:ext xmlns:c16="http://schemas.microsoft.com/office/drawing/2014/chart" uri="{C3380CC4-5D6E-409C-BE32-E72D297353CC}">
              <c16:uniqueId val="{00000009-2176-4633-8D4B-D2037677DDA5}"/>
            </c:ext>
          </c:extLst>
        </c:ser>
        <c:dLbls>
          <c:showLegendKey val="0"/>
          <c:showVal val="0"/>
          <c:showCatName val="0"/>
          <c:showSerName val="0"/>
          <c:showPercent val="0"/>
          <c:showBubbleSize val="0"/>
        </c:dLbls>
        <c:gapWidth val="45"/>
        <c:overlap val="100"/>
        <c:axId val="129020416"/>
        <c:axId val="801632768"/>
      </c:barChart>
      <c:catAx>
        <c:axId val="129020416"/>
        <c:scaling>
          <c:orientation val="maxMin"/>
        </c:scaling>
        <c:delete val="1"/>
        <c:axPos val="l"/>
        <c:numFmt formatCode="General" sourceLinked="0"/>
        <c:majorTickMark val="out"/>
        <c:minorTickMark val="none"/>
        <c:tickLblPos val="nextTo"/>
        <c:crossAx val="801632768"/>
        <c:crosses val="autoZero"/>
        <c:auto val="1"/>
        <c:lblAlgn val="ctr"/>
        <c:lblOffset val="100"/>
        <c:noMultiLvlLbl val="0"/>
      </c:catAx>
      <c:valAx>
        <c:axId val="801632768"/>
        <c:scaling>
          <c:orientation val="minMax"/>
          <c:max val="102"/>
          <c:min val="0"/>
        </c:scaling>
        <c:delete val="1"/>
        <c:axPos val="t"/>
        <c:numFmt formatCode="General" sourceLinked="1"/>
        <c:majorTickMark val="out"/>
        <c:minorTickMark val="none"/>
        <c:tickLblPos val="nextTo"/>
        <c:crossAx val="129020416"/>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61975732640804948"/>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Hoja1!$A$2:$A$14</c:f>
              <c:strCache>
                <c:ptCount val="4"/>
                <c:pt idx="0">
                  <c:v>Categoría 1</c:v>
                </c:pt>
                <c:pt idx="1">
                  <c:v>Categoría 2</c:v>
                </c:pt>
                <c:pt idx="2">
                  <c:v>Categoría 3</c:v>
                </c:pt>
                <c:pt idx="3">
                  <c:v>Categoría 4</c:v>
                </c:pt>
              </c:strCache>
            </c:strRef>
          </c:cat>
          <c:val>
            <c:numRef>
              <c:f>Hoja1!$B$2:$B$14</c:f>
              <c:numCache>
                <c:formatCode>General</c:formatCode>
                <c:ptCount val="13"/>
                <c:pt idx="0">
                  <c:v>100</c:v>
                </c:pt>
                <c:pt idx="1">
                  <c:v>100</c:v>
                </c:pt>
                <c:pt idx="2">
                  <c:v>100</c:v>
                </c:pt>
                <c:pt idx="3">
                  <c:v>100</c:v>
                </c:pt>
                <c:pt idx="4">
                  <c:v>100</c:v>
                </c:pt>
                <c:pt idx="5">
                  <c:v>100</c:v>
                </c:pt>
                <c:pt idx="6">
                  <c:v>100</c:v>
                </c:pt>
                <c:pt idx="7">
                  <c:v>100</c:v>
                </c:pt>
                <c:pt idx="8">
                  <c:v>100</c:v>
                </c:pt>
              </c:numCache>
            </c:numRef>
          </c:val>
          <c:extLst>
            <c:ext xmlns:c16="http://schemas.microsoft.com/office/drawing/2014/chart" uri="{C3380CC4-5D6E-409C-BE32-E72D297353CC}">
              <c16:uniqueId val="{00000000-ADB3-4AC9-A919-98F58350143E}"/>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dPt>
            <c:idx val="7"/>
            <c:invertIfNegative val="0"/>
            <c:bubble3D val="0"/>
            <c:extLst>
              <c:ext xmlns:c16="http://schemas.microsoft.com/office/drawing/2014/chart" uri="{C3380CC4-5D6E-409C-BE32-E72D297353CC}">
                <c16:uniqueId val="{00000001-ADB3-4AC9-A919-98F58350143E}"/>
              </c:ext>
            </c:extLst>
          </c:dPt>
          <c:dPt>
            <c:idx val="11"/>
            <c:invertIfNegative val="0"/>
            <c:bubble3D val="0"/>
            <c:extLst>
              <c:ext xmlns:c16="http://schemas.microsoft.com/office/drawing/2014/chart" uri="{C3380CC4-5D6E-409C-BE32-E72D297353CC}">
                <c16:uniqueId val="{00000002-ADB3-4AC9-A919-98F58350143E}"/>
              </c:ext>
            </c:extLst>
          </c:dPt>
          <c:dPt>
            <c:idx val="12"/>
            <c:invertIfNegative val="0"/>
            <c:bubble3D val="0"/>
            <c:extLst>
              <c:ext xmlns:c16="http://schemas.microsoft.com/office/drawing/2014/chart" uri="{C3380CC4-5D6E-409C-BE32-E72D297353CC}">
                <c16:uniqueId val="{00000003-ADB3-4AC9-A919-98F58350143E}"/>
              </c:ext>
            </c:extLst>
          </c:dPt>
          <c:dLbls>
            <c:dLbl>
              <c:idx val="7"/>
              <c:tx>
                <c:rich>
                  <a:bodyPr/>
                  <a:lstStyle/>
                  <a:p>
                    <a:pPr>
                      <a:defRPr sz="1050" b="1">
                        <a:solidFill>
                          <a:schemeClr val="tx1"/>
                        </a:solidFill>
                      </a:defRPr>
                    </a:pPr>
                    <a:r>
                      <a:rPr lang="en-US" sz="1050" dirty="0">
                        <a:latin typeface="Calibri" panose="020F0502020204030204" pitchFamily="34" charset="0"/>
                      </a:rPr>
                      <a:t>1%</a:t>
                    </a: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DB3-4AC9-A919-98F58350143E}"/>
                </c:ext>
              </c:extLst>
            </c:dLbl>
            <c:numFmt formatCode="General\%" sourceLinked="0"/>
            <c:spPr>
              <a:noFill/>
              <a:ln>
                <a:noFill/>
              </a:ln>
              <a:effectLst/>
            </c:spPr>
            <c:txPr>
              <a:bodyPr/>
              <a:lstStyle/>
              <a:p>
                <a:pPr>
                  <a:defRPr sz="1050" b="1">
                    <a:solidFill>
                      <a:schemeClr val="bg2">
                        <a:lumMod val="50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Hoja1!$A$2:$A$14</c:f>
              <c:strCache>
                <c:ptCount val="4"/>
                <c:pt idx="0">
                  <c:v>Categoría 1</c:v>
                </c:pt>
                <c:pt idx="1">
                  <c:v>Categoría 2</c:v>
                </c:pt>
                <c:pt idx="2">
                  <c:v>Categoría 3</c:v>
                </c:pt>
                <c:pt idx="3">
                  <c:v>Categoría 4</c:v>
                </c:pt>
              </c:strCache>
            </c:strRef>
          </c:cat>
          <c:val>
            <c:numRef>
              <c:f>Hoja1!$C$2:$C$14</c:f>
              <c:numCache>
                <c:formatCode>General</c:formatCode>
                <c:ptCount val="13"/>
                <c:pt idx="0">
                  <c:v>64</c:v>
                </c:pt>
                <c:pt idx="1">
                  <c:v>22</c:v>
                </c:pt>
                <c:pt idx="2">
                  <c:v>14</c:v>
                </c:pt>
              </c:numCache>
            </c:numRef>
          </c:val>
          <c:extLst>
            <c:ext xmlns:c16="http://schemas.microsoft.com/office/drawing/2014/chart" uri="{C3380CC4-5D6E-409C-BE32-E72D297353CC}">
              <c16:uniqueId val="{00000004-ADB3-4AC9-A919-98F58350143E}"/>
            </c:ext>
          </c:extLst>
        </c:ser>
        <c:dLbls>
          <c:showLegendKey val="0"/>
          <c:showVal val="0"/>
          <c:showCatName val="0"/>
          <c:showSerName val="0"/>
          <c:showPercent val="0"/>
          <c:showBubbleSize val="0"/>
        </c:dLbls>
        <c:gapWidth val="45"/>
        <c:overlap val="100"/>
        <c:axId val="893996544"/>
        <c:axId val="824383104"/>
      </c:barChart>
      <c:catAx>
        <c:axId val="893996544"/>
        <c:scaling>
          <c:orientation val="maxMin"/>
        </c:scaling>
        <c:delete val="1"/>
        <c:axPos val="l"/>
        <c:numFmt formatCode="General" sourceLinked="0"/>
        <c:majorTickMark val="out"/>
        <c:minorTickMark val="none"/>
        <c:tickLblPos val="nextTo"/>
        <c:crossAx val="824383104"/>
        <c:crosses val="autoZero"/>
        <c:auto val="1"/>
        <c:lblAlgn val="ctr"/>
        <c:lblOffset val="100"/>
        <c:noMultiLvlLbl val="0"/>
      </c:catAx>
      <c:valAx>
        <c:axId val="824383104"/>
        <c:scaling>
          <c:orientation val="minMax"/>
          <c:max val="102"/>
          <c:min val="0"/>
        </c:scaling>
        <c:delete val="1"/>
        <c:axPos val="t"/>
        <c:numFmt formatCode="General" sourceLinked="1"/>
        <c:majorTickMark val="out"/>
        <c:minorTickMark val="none"/>
        <c:tickLblPos val="nextTo"/>
        <c:crossAx val="893996544"/>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61975732640804948"/>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Hoja1!$A$2:$A$14</c:f>
              <c:strCache>
                <c:ptCount val="4"/>
                <c:pt idx="0">
                  <c:v>Categoría 1</c:v>
                </c:pt>
                <c:pt idx="1">
                  <c:v>Categoría 2</c:v>
                </c:pt>
                <c:pt idx="2">
                  <c:v>Categoría 3</c:v>
                </c:pt>
                <c:pt idx="3">
                  <c:v>Categoría 4</c:v>
                </c:pt>
              </c:strCache>
            </c:strRef>
          </c:cat>
          <c:val>
            <c:numRef>
              <c:f>Hoja1!$B$2:$B$14</c:f>
              <c:numCache>
                <c:formatCode>General</c:formatCode>
                <c:ptCount val="13"/>
                <c:pt idx="0">
                  <c:v>100</c:v>
                </c:pt>
                <c:pt idx="1">
                  <c:v>100</c:v>
                </c:pt>
                <c:pt idx="2">
                  <c:v>100</c:v>
                </c:pt>
                <c:pt idx="3">
                  <c:v>100</c:v>
                </c:pt>
                <c:pt idx="4">
                  <c:v>100</c:v>
                </c:pt>
                <c:pt idx="5">
                  <c:v>100</c:v>
                </c:pt>
                <c:pt idx="6">
                  <c:v>100</c:v>
                </c:pt>
                <c:pt idx="7">
                  <c:v>100</c:v>
                </c:pt>
                <c:pt idx="8">
                  <c:v>100</c:v>
                </c:pt>
              </c:numCache>
            </c:numRef>
          </c:val>
          <c:extLst>
            <c:ext xmlns:c16="http://schemas.microsoft.com/office/drawing/2014/chart" uri="{C3380CC4-5D6E-409C-BE32-E72D297353CC}">
              <c16:uniqueId val="{00000000-4B1F-44A8-A435-D02E84E46E10}"/>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dPt>
            <c:idx val="7"/>
            <c:invertIfNegative val="0"/>
            <c:bubble3D val="0"/>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pictureOptions>
              <c:pictureFormat val="stackScale"/>
              <c:pictureStackUnit val="100"/>
            </c:pictureOptions>
            <c:extLst>
              <c:ext xmlns:c16="http://schemas.microsoft.com/office/drawing/2014/chart" uri="{C3380CC4-5D6E-409C-BE32-E72D297353CC}">
                <c16:uniqueId val="{00000002-4B1F-44A8-A435-D02E84E46E10}"/>
              </c:ext>
            </c:extLst>
          </c:dPt>
          <c:dPt>
            <c:idx val="8"/>
            <c:invertIfNegative val="0"/>
            <c:bubble3D val="0"/>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pictureOptions>
              <c:pictureFormat val="stackScale"/>
              <c:pictureStackUnit val="100"/>
            </c:pictureOptions>
            <c:extLst>
              <c:ext xmlns:c16="http://schemas.microsoft.com/office/drawing/2014/chart" uri="{C3380CC4-5D6E-409C-BE32-E72D297353CC}">
                <c16:uniqueId val="{00000004-4B1F-44A8-A435-D02E84E46E10}"/>
              </c:ext>
            </c:extLst>
          </c:dPt>
          <c:dPt>
            <c:idx val="11"/>
            <c:invertIfNegative val="0"/>
            <c:bubble3D val="0"/>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pictureOptions>
              <c:pictureFormat val="stackScale"/>
              <c:pictureStackUnit val="100"/>
            </c:pictureOptions>
            <c:extLst>
              <c:ext xmlns:c16="http://schemas.microsoft.com/office/drawing/2014/chart" uri="{C3380CC4-5D6E-409C-BE32-E72D297353CC}">
                <c16:uniqueId val="{00000006-4B1F-44A8-A435-D02E84E46E10}"/>
              </c:ext>
            </c:extLst>
          </c:dPt>
          <c:dPt>
            <c:idx val="12"/>
            <c:invertIfNegative val="0"/>
            <c:bubble3D val="0"/>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pictureOptions>
              <c:pictureFormat val="stackScale"/>
              <c:pictureStackUnit val="100"/>
            </c:pictureOptions>
            <c:extLst>
              <c:ext xmlns:c16="http://schemas.microsoft.com/office/drawing/2014/chart" uri="{C3380CC4-5D6E-409C-BE32-E72D297353CC}">
                <c16:uniqueId val="{00000008-4B1F-44A8-A435-D02E84E46E10}"/>
              </c:ext>
            </c:extLst>
          </c:dPt>
          <c:dLbls>
            <c:dLbl>
              <c:idx val="7"/>
              <c:tx>
                <c:rich>
                  <a:bodyPr/>
                  <a:lstStyle/>
                  <a:p>
                    <a:pPr>
                      <a:defRPr sz="1050" b="1">
                        <a:solidFill>
                          <a:schemeClr val="tx1"/>
                        </a:solidFill>
                      </a:defRPr>
                    </a:pPr>
                    <a:r>
                      <a:rPr lang="en-US" sz="1050" dirty="0">
                        <a:latin typeface="Calibri" panose="020F0502020204030204" pitchFamily="34" charset="0"/>
                      </a:rPr>
                      <a:t>1%</a:t>
                    </a: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B1F-44A8-A435-D02E84E46E10}"/>
                </c:ext>
              </c:extLst>
            </c:dLbl>
            <c:numFmt formatCode="General\%" sourceLinked="0"/>
            <c:spPr>
              <a:noFill/>
              <a:ln>
                <a:noFill/>
              </a:ln>
              <a:effectLst/>
            </c:spPr>
            <c:txPr>
              <a:bodyPr/>
              <a:lstStyle/>
              <a:p>
                <a:pPr>
                  <a:defRPr sz="1050" b="1">
                    <a:solidFill>
                      <a:schemeClr val="bg2">
                        <a:lumMod val="50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Hoja1!$A$2:$A$14</c:f>
              <c:strCache>
                <c:ptCount val="4"/>
                <c:pt idx="0">
                  <c:v>Categoría 1</c:v>
                </c:pt>
                <c:pt idx="1">
                  <c:v>Categoría 2</c:v>
                </c:pt>
                <c:pt idx="2">
                  <c:v>Categoría 3</c:v>
                </c:pt>
                <c:pt idx="3">
                  <c:v>Categoría 4</c:v>
                </c:pt>
              </c:strCache>
            </c:strRef>
          </c:cat>
          <c:val>
            <c:numRef>
              <c:f>Hoja1!$C$2:$C$14</c:f>
              <c:numCache>
                <c:formatCode>General</c:formatCode>
                <c:ptCount val="13"/>
                <c:pt idx="0">
                  <c:v>40</c:v>
                </c:pt>
                <c:pt idx="1">
                  <c:v>15</c:v>
                </c:pt>
                <c:pt idx="2">
                  <c:v>17</c:v>
                </c:pt>
                <c:pt idx="3">
                  <c:v>4</c:v>
                </c:pt>
                <c:pt idx="4">
                  <c:v>4</c:v>
                </c:pt>
                <c:pt idx="5">
                  <c:v>4</c:v>
                </c:pt>
                <c:pt idx="6">
                  <c:v>3</c:v>
                </c:pt>
                <c:pt idx="7">
                  <c:v>3</c:v>
                </c:pt>
                <c:pt idx="8">
                  <c:v>3</c:v>
                </c:pt>
              </c:numCache>
            </c:numRef>
          </c:val>
          <c:extLst>
            <c:ext xmlns:c16="http://schemas.microsoft.com/office/drawing/2014/chart" uri="{C3380CC4-5D6E-409C-BE32-E72D297353CC}">
              <c16:uniqueId val="{00000009-4B1F-44A8-A435-D02E84E46E10}"/>
            </c:ext>
          </c:extLst>
        </c:ser>
        <c:dLbls>
          <c:showLegendKey val="0"/>
          <c:showVal val="0"/>
          <c:showCatName val="0"/>
          <c:showSerName val="0"/>
          <c:showPercent val="0"/>
          <c:showBubbleSize val="0"/>
        </c:dLbls>
        <c:gapWidth val="45"/>
        <c:overlap val="100"/>
        <c:axId val="874413568"/>
        <c:axId val="876823104"/>
      </c:barChart>
      <c:catAx>
        <c:axId val="874413568"/>
        <c:scaling>
          <c:orientation val="maxMin"/>
        </c:scaling>
        <c:delete val="1"/>
        <c:axPos val="l"/>
        <c:numFmt formatCode="General" sourceLinked="0"/>
        <c:majorTickMark val="out"/>
        <c:minorTickMark val="none"/>
        <c:tickLblPos val="nextTo"/>
        <c:crossAx val="876823104"/>
        <c:crosses val="autoZero"/>
        <c:auto val="1"/>
        <c:lblAlgn val="ctr"/>
        <c:lblOffset val="100"/>
        <c:noMultiLvlLbl val="0"/>
      </c:catAx>
      <c:valAx>
        <c:axId val="876823104"/>
        <c:scaling>
          <c:orientation val="minMax"/>
          <c:max val="102"/>
          <c:min val="0"/>
        </c:scaling>
        <c:delete val="1"/>
        <c:axPos val="t"/>
        <c:numFmt formatCode="General" sourceLinked="1"/>
        <c:majorTickMark val="out"/>
        <c:minorTickMark val="none"/>
        <c:tickLblPos val="nextTo"/>
        <c:crossAx val="874413568"/>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48760146330092E-2"/>
          <c:y val="5.3333842365472353E-2"/>
          <c:w val="0.61975732640804948"/>
          <c:h val="0.89333231526905532"/>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Hoja1!$A$2:$A$14</c:f>
              <c:strCache>
                <c:ptCount val="7"/>
                <c:pt idx="0">
                  <c:v> Subsecretaria de calidad y pertinencia</c:v>
                </c:pt>
                <c:pt idx="1">
                  <c:v> Usted como secretario </c:v>
                </c:pt>
                <c:pt idx="2">
                  <c:v> La oficina asesora de planeación </c:v>
                </c:pt>
                <c:pt idx="3">
                  <c:v> Subsecretaria de gestión institucional </c:v>
                </c:pt>
                <c:pt idx="4">
                  <c:v> Subsecretaria de integración institucional</c:v>
                </c:pt>
                <c:pt idx="5">
                  <c:v> Subsecretaria de acceso y pertinencia</c:v>
                </c:pt>
                <c:pt idx="6">
                  <c:v> La oficina asesora de comunicación y prensa</c:v>
                </c:pt>
              </c:strCache>
            </c:strRef>
          </c:cat>
          <c:val>
            <c:numRef>
              <c:f>Hoja1!$B$2:$B$14</c:f>
              <c:numCache>
                <c:formatCode>General</c:formatCode>
                <c:ptCount val="13"/>
                <c:pt idx="0">
                  <c:v>100</c:v>
                </c:pt>
                <c:pt idx="1">
                  <c:v>100</c:v>
                </c:pt>
                <c:pt idx="2">
                  <c:v>100</c:v>
                </c:pt>
                <c:pt idx="3">
                  <c:v>100</c:v>
                </c:pt>
                <c:pt idx="4">
                  <c:v>100</c:v>
                </c:pt>
                <c:pt idx="5">
                  <c:v>100</c:v>
                </c:pt>
                <c:pt idx="6">
                  <c:v>100</c:v>
                </c:pt>
              </c:numCache>
            </c:numRef>
          </c:val>
          <c:extLst>
            <c:ext xmlns:c16="http://schemas.microsoft.com/office/drawing/2014/chart" uri="{C3380CC4-5D6E-409C-BE32-E72D297353CC}">
              <c16:uniqueId val="{00000000-DF50-4F8C-9426-87C2E1D4D946}"/>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dPt>
            <c:idx val="7"/>
            <c:invertIfNegative val="0"/>
            <c:bubble3D val="0"/>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pictureOptions>
              <c:pictureFormat val="stackScale"/>
              <c:pictureStackUnit val="100"/>
            </c:pictureOptions>
            <c:extLst>
              <c:ext xmlns:c16="http://schemas.microsoft.com/office/drawing/2014/chart" uri="{C3380CC4-5D6E-409C-BE32-E72D297353CC}">
                <c16:uniqueId val="{00000002-DF50-4F8C-9426-87C2E1D4D946}"/>
              </c:ext>
            </c:extLst>
          </c:dPt>
          <c:dPt>
            <c:idx val="8"/>
            <c:invertIfNegative val="0"/>
            <c:bubble3D val="0"/>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pictureOptions>
              <c:pictureFormat val="stackScale"/>
              <c:pictureStackUnit val="100"/>
            </c:pictureOptions>
            <c:extLst>
              <c:ext xmlns:c16="http://schemas.microsoft.com/office/drawing/2014/chart" uri="{C3380CC4-5D6E-409C-BE32-E72D297353CC}">
                <c16:uniqueId val="{00000004-DF50-4F8C-9426-87C2E1D4D946}"/>
              </c:ext>
            </c:extLst>
          </c:dPt>
          <c:dPt>
            <c:idx val="11"/>
            <c:invertIfNegative val="0"/>
            <c:bubble3D val="0"/>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pictureOptions>
              <c:pictureFormat val="stackScale"/>
              <c:pictureStackUnit val="100"/>
            </c:pictureOptions>
            <c:extLst>
              <c:ext xmlns:c16="http://schemas.microsoft.com/office/drawing/2014/chart" uri="{C3380CC4-5D6E-409C-BE32-E72D297353CC}">
                <c16:uniqueId val="{00000006-DF50-4F8C-9426-87C2E1D4D946}"/>
              </c:ext>
            </c:extLst>
          </c:dPt>
          <c:dPt>
            <c:idx val="12"/>
            <c:invertIfNegative val="0"/>
            <c:bubble3D val="0"/>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pictureOptions>
              <c:pictureFormat val="stackScale"/>
              <c:pictureStackUnit val="100"/>
            </c:pictureOptions>
            <c:extLst>
              <c:ext xmlns:c16="http://schemas.microsoft.com/office/drawing/2014/chart" uri="{C3380CC4-5D6E-409C-BE32-E72D297353CC}">
                <c16:uniqueId val="{00000008-DF50-4F8C-9426-87C2E1D4D946}"/>
              </c:ext>
            </c:extLst>
          </c:dPt>
          <c:dLbls>
            <c:dLbl>
              <c:idx val="7"/>
              <c:tx>
                <c:rich>
                  <a:bodyPr/>
                  <a:lstStyle/>
                  <a:p>
                    <a:pPr>
                      <a:defRPr sz="1050" b="1">
                        <a:solidFill>
                          <a:schemeClr val="tx1"/>
                        </a:solidFill>
                      </a:defRPr>
                    </a:pPr>
                    <a:r>
                      <a:rPr lang="en-US" sz="1050" dirty="0">
                        <a:latin typeface="Calibri" panose="020F0502020204030204" pitchFamily="34" charset="0"/>
                      </a:rPr>
                      <a:t>1%</a:t>
                    </a:r>
                  </a:p>
                </c:rich>
              </c:tx>
              <c:numFmt formatCode="General\%"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F50-4F8C-9426-87C2E1D4D946}"/>
                </c:ext>
              </c:extLst>
            </c:dLbl>
            <c:numFmt formatCode="General\%" sourceLinked="0"/>
            <c:spPr>
              <a:noFill/>
              <a:ln>
                <a:noFill/>
              </a:ln>
              <a:effectLst/>
            </c:spPr>
            <c:txPr>
              <a:bodyPr/>
              <a:lstStyle/>
              <a:p>
                <a:pPr>
                  <a:defRPr sz="1050" b="1">
                    <a:solidFill>
                      <a:schemeClr val="bg2">
                        <a:lumMod val="50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Hoja1!$A$2:$A$14</c:f>
              <c:strCache>
                <c:ptCount val="7"/>
                <c:pt idx="0">
                  <c:v> Subsecretaria de calidad y pertinencia</c:v>
                </c:pt>
                <c:pt idx="1">
                  <c:v> Usted como secretario </c:v>
                </c:pt>
                <c:pt idx="2">
                  <c:v> La oficina asesora de planeación </c:v>
                </c:pt>
                <c:pt idx="3">
                  <c:v> Subsecretaria de gestión institucional </c:v>
                </c:pt>
                <c:pt idx="4">
                  <c:v> Subsecretaria de integración institucional</c:v>
                </c:pt>
                <c:pt idx="5">
                  <c:v> Subsecretaria de acceso y pertinencia</c:v>
                </c:pt>
                <c:pt idx="6">
                  <c:v> La oficina asesora de comunicación y prensa</c:v>
                </c:pt>
              </c:strCache>
            </c:strRef>
          </c:cat>
          <c:val>
            <c:numRef>
              <c:f>Hoja1!$C$2:$C$14</c:f>
              <c:numCache>
                <c:formatCode>General\%</c:formatCode>
                <c:ptCount val="13"/>
                <c:pt idx="0">
                  <c:v>58</c:v>
                </c:pt>
                <c:pt idx="1">
                  <c:v>19</c:v>
                </c:pt>
                <c:pt idx="2">
                  <c:v>14</c:v>
                </c:pt>
                <c:pt idx="3">
                  <c:v>4</c:v>
                </c:pt>
                <c:pt idx="4">
                  <c:v>3</c:v>
                </c:pt>
                <c:pt idx="5">
                  <c:v>1</c:v>
                </c:pt>
                <c:pt idx="6">
                  <c:v>1</c:v>
                </c:pt>
              </c:numCache>
            </c:numRef>
          </c:val>
          <c:extLst>
            <c:ext xmlns:c16="http://schemas.microsoft.com/office/drawing/2014/chart" uri="{C3380CC4-5D6E-409C-BE32-E72D297353CC}">
              <c16:uniqueId val="{00000009-DF50-4F8C-9426-87C2E1D4D946}"/>
            </c:ext>
          </c:extLst>
        </c:ser>
        <c:dLbls>
          <c:showLegendKey val="0"/>
          <c:showVal val="0"/>
          <c:showCatName val="0"/>
          <c:showSerName val="0"/>
          <c:showPercent val="0"/>
          <c:showBubbleSize val="0"/>
        </c:dLbls>
        <c:gapWidth val="45"/>
        <c:overlap val="100"/>
        <c:axId val="129020416"/>
        <c:axId val="801632768"/>
      </c:barChart>
      <c:catAx>
        <c:axId val="129020416"/>
        <c:scaling>
          <c:orientation val="maxMin"/>
        </c:scaling>
        <c:delete val="1"/>
        <c:axPos val="l"/>
        <c:numFmt formatCode="General" sourceLinked="0"/>
        <c:majorTickMark val="out"/>
        <c:minorTickMark val="none"/>
        <c:tickLblPos val="nextTo"/>
        <c:crossAx val="801632768"/>
        <c:crosses val="autoZero"/>
        <c:auto val="1"/>
        <c:lblAlgn val="ctr"/>
        <c:lblOffset val="100"/>
        <c:noMultiLvlLbl val="0"/>
      </c:catAx>
      <c:valAx>
        <c:axId val="801632768"/>
        <c:scaling>
          <c:orientation val="minMax"/>
          <c:max val="102"/>
          <c:min val="0"/>
        </c:scaling>
        <c:delete val="1"/>
        <c:axPos val="t"/>
        <c:numFmt formatCode="General" sourceLinked="1"/>
        <c:majorTickMark val="out"/>
        <c:minorTickMark val="none"/>
        <c:tickLblPos val="nextTo"/>
        <c:crossAx val="129020416"/>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669188417110198E-2"/>
          <c:y val="5.6847545219638203E-2"/>
          <c:w val="0.70993001553601309"/>
          <c:h val="0.92316377369311198"/>
        </c:manualLayout>
      </c:layout>
      <c:barChart>
        <c:barDir val="bar"/>
        <c:grouping val="stack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400">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Hoja1!$A$2:$A$10</c:f>
              <c:strCache>
                <c:ptCount val="1"/>
                <c:pt idx="0">
                  <c:v>Categoría 1</c:v>
                </c:pt>
              </c:strCache>
            </c:strRef>
          </c:cat>
          <c:val>
            <c:numRef>
              <c:f>Hoja1!$B$2:$B$10</c:f>
              <c:numCache>
                <c:formatCode>General</c:formatCode>
                <c:ptCount val="9"/>
                <c:pt idx="0" formatCode="General\%">
                  <c:v>41</c:v>
                </c:pt>
                <c:pt idx="2" formatCode="General\%">
                  <c:v>51</c:v>
                </c:pt>
                <c:pt idx="3" formatCode="General\%">
                  <c:v>47</c:v>
                </c:pt>
                <c:pt idx="4" formatCode="General\%">
                  <c:v>45</c:v>
                </c:pt>
                <c:pt idx="5" formatCode="General\%">
                  <c:v>44</c:v>
                </c:pt>
                <c:pt idx="6" formatCode="General\%">
                  <c:v>43</c:v>
                </c:pt>
              </c:numCache>
            </c:numRef>
          </c:val>
          <c:extLst>
            <c:ext xmlns:c16="http://schemas.microsoft.com/office/drawing/2014/chart" uri="{C3380CC4-5D6E-409C-BE32-E72D297353CC}">
              <c16:uniqueId val="{00000000-83C8-4029-98D1-7D63490F6166}"/>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400">
                    <a:latin typeface="Calibri" panose="020F0502020204030204" pitchFamily="34" charset="0"/>
                    <a:cs typeface="Calibri" panose="020F050202020403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Hoja1!$A$2:$A$10</c:f>
              <c:strCache>
                <c:ptCount val="1"/>
                <c:pt idx="0">
                  <c:v>Categoría 1</c:v>
                </c:pt>
              </c:strCache>
            </c:strRef>
          </c:cat>
          <c:val>
            <c:numRef>
              <c:f>Hoja1!$C$2:$C$10</c:f>
              <c:numCache>
                <c:formatCode>General</c:formatCode>
                <c:ptCount val="9"/>
                <c:pt idx="0" formatCode="General\%">
                  <c:v>40</c:v>
                </c:pt>
                <c:pt idx="2" formatCode="General\%">
                  <c:v>43</c:v>
                </c:pt>
                <c:pt idx="3" formatCode="General\%">
                  <c:v>48</c:v>
                </c:pt>
                <c:pt idx="4" formatCode="General\%">
                  <c:v>43</c:v>
                </c:pt>
                <c:pt idx="5" formatCode="General\%">
                  <c:v>44</c:v>
                </c:pt>
                <c:pt idx="6" formatCode="General\%">
                  <c:v>45</c:v>
                </c:pt>
              </c:numCache>
            </c:numRef>
          </c:val>
          <c:extLst>
            <c:ext xmlns:c16="http://schemas.microsoft.com/office/drawing/2014/chart" uri="{C3380CC4-5D6E-409C-BE32-E72D297353CC}">
              <c16:uniqueId val="{00000001-83C8-4029-98D1-7D63490F6166}"/>
            </c:ext>
          </c:extLst>
        </c:ser>
        <c:ser>
          <c:idx val="2"/>
          <c:order val="2"/>
          <c:tx>
            <c:strRef>
              <c:f>Hoja1!$D$1</c:f>
              <c:strCache>
                <c:ptCount val="1"/>
                <c:pt idx="0">
                  <c:v>Serie 3</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cat>
            <c:strRef>
              <c:f>Hoja1!$A$2:$A$10</c:f>
              <c:strCache>
                <c:ptCount val="1"/>
                <c:pt idx="0">
                  <c:v>Categoría 1</c:v>
                </c:pt>
              </c:strCache>
            </c:strRef>
          </c:cat>
          <c:val>
            <c:numRef>
              <c:f>Hoja1!$D$2:$D$10</c:f>
              <c:numCache>
                <c:formatCode>General</c:formatCode>
                <c:ptCount val="9"/>
                <c:pt idx="0" formatCode="General\%">
                  <c:v>19</c:v>
                </c:pt>
                <c:pt idx="2" formatCode="General\%">
                  <c:v>6</c:v>
                </c:pt>
                <c:pt idx="3" formatCode="General\%">
                  <c:v>5</c:v>
                </c:pt>
                <c:pt idx="4" formatCode="General\%">
                  <c:v>12</c:v>
                </c:pt>
                <c:pt idx="5" formatCode="General\%">
                  <c:v>11</c:v>
                </c:pt>
                <c:pt idx="6" formatCode="General\%">
                  <c:v>12</c:v>
                </c:pt>
              </c:numCache>
            </c:numRef>
          </c:val>
          <c:extLst>
            <c:ext xmlns:c16="http://schemas.microsoft.com/office/drawing/2014/chart" uri="{C3380CC4-5D6E-409C-BE32-E72D297353CC}">
              <c16:uniqueId val="{00000002-83C8-4029-98D1-7D63490F6166}"/>
            </c:ext>
          </c:extLst>
        </c:ser>
        <c:ser>
          <c:idx val="3"/>
          <c:order val="3"/>
          <c:tx>
            <c:strRef>
              <c:f>Hoja1!$E$1</c:f>
              <c:strCache>
                <c:ptCount val="1"/>
                <c:pt idx="0">
                  <c:v>Serie 4</c:v>
                </c:pt>
              </c:strCache>
            </c:strRef>
          </c:tx>
          <c:invertIfNegative val="0"/>
          <c:cat>
            <c:strRef>
              <c:f>Hoja1!$A$2:$A$10</c:f>
              <c:strCache>
                <c:ptCount val="1"/>
                <c:pt idx="0">
                  <c:v>Categoría 1</c:v>
                </c:pt>
              </c:strCache>
            </c:strRef>
          </c:cat>
          <c:val>
            <c:numRef>
              <c:f>Hoja1!$E$2:$E$10</c:f>
              <c:numCache>
                <c:formatCode>General</c:formatCode>
                <c:ptCount val="9"/>
              </c:numCache>
            </c:numRef>
          </c:val>
          <c:extLst>
            <c:ext xmlns:c16="http://schemas.microsoft.com/office/drawing/2014/chart" uri="{C3380CC4-5D6E-409C-BE32-E72D297353CC}">
              <c16:uniqueId val="{00000003-83C8-4029-98D1-7D63490F6166}"/>
            </c:ext>
          </c:extLst>
        </c:ser>
        <c:dLbls>
          <c:showLegendKey val="0"/>
          <c:showVal val="0"/>
          <c:showCatName val="0"/>
          <c:showSerName val="0"/>
          <c:showPercent val="0"/>
          <c:showBubbleSize val="0"/>
        </c:dLbls>
        <c:gapWidth val="77"/>
        <c:overlap val="100"/>
        <c:axId val="129021440"/>
        <c:axId val="827220544"/>
      </c:barChart>
      <c:catAx>
        <c:axId val="129021440"/>
        <c:scaling>
          <c:orientation val="maxMin"/>
        </c:scaling>
        <c:delete val="1"/>
        <c:axPos val="l"/>
        <c:numFmt formatCode="General" sourceLinked="0"/>
        <c:majorTickMark val="out"/>
        <c:minorTickMark val="none"/>
        <c:tickLblPos val="nextTo"/>
        <c:crossAx val="827220544"/>
        <c:crosses val="autoZero"/>
        <c:auto val="1"/>
        <c:lblAlgn val="ctr"/>
        <c:lblOffset val="100"/>
        <c:noMultiLvlLbl val="0"/>
      </c:catAx>
      <c:valAx>
        <c:axId val="827220544"/>
        <c:scaling>
          <c:orientation val="minMax"/>
          <c:max val="100"/>
        </c:scaling>
        <c:delete val="1"/>
        <c:axPos val="t"/>
        <c:numFmt formatCode="General\%" sourceLinked="1"/>
        <c:majorTickMark val="out"/>
        <c:minorTickMark val="none"/>
        <c:tickLblPos val="nextTo"/>
        <c:crossAx val="129021440"/>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669188417110198E-2"/>
          <c:y val="5.6847545219638203E-2"/>
          <c:w val="0.70993001553601309"/>
          <c:h val="0.92316377369311198"/>
        </c:manualLayout>
      </c:layout>
      <c:barChart>
        <c:barDir val="bar"/>
        <c:grouping val="stack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400">
                    <a:solidFill>
                      <a:schemeClr val="bg1"/>
                    </a:solidFill>
                    <a:latin typeface="Calibri" panose="020F0502020204030204" pitchFamily="34" charset="0"/>
                    <a:cs typeface="Calibri" panose="020F0502020204030204" pitchFamily="34" charset="0"/>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Hoja1!$A$2:$A$10</c:f>
              <c:strCache>
                <c:ptCount val="7"/>
                <c:pt idx="0">
                  <c:v>¿Cómo califica la calidad de los  resultados de la prueba Saber Pro y/o TyT? </c:v>
                </c:pt>
                <c:pt idx="2">
                  <c:v> Pertinencia de la  información</c:v>
                </c:pt>
                <c:pt idx="3">
                  <c:v> La forma para mostrar los  resultados </c:v>
                </c:pt>
                <c:pt idx="4">
                  <c:v> Utilidad de los resultados </c:v>
                </c:pt>
                <c:pt idx="5">
                  <c:v> Oportunidad en la publicación de la información </c:v>
                </c:pt>
                <c:pt idx="6">
                  <c:v> Facilidad para entender los  resultados </c:v>
                </c:pt>
              </c:strCache>
            </c:strRef>
          </c:cat>
          <c:val>
            <c:numRef>
              <c:f>Hoja1!$B$2:$B$10</c:f>
              <c:numCache>
                <c:formatCode>General</c:formatCode>
                <c:ptCount val="9"/>
                <c:pt idx="0">
                  <c:v>39</c:v>
                </c:pt>
                <c:pt idx="2">
                  <c:v>48</c:v>
                </c:pt>
                <c:pt idx="3">
                  <c:v>41</c:v>
                </c:pt>
                <c:pt idx="4">
                  <c:v>52</c:v>
                </c:pt>
                <c:pt idx="5">
                  <c:v>35</c:v>
                </c:pt>
                <c:pt idx="6">
                  <c:v>40</c:v>
                </c:pt>
              </c:numCache>
            </c:numRef>
          </c:val>
          <c:extLst>
            <c:ext xmlns:c16="http://schemas.microsoft.com/office/drawing/2014/chart" uri="{C3380CC4-5D6E-409C-BE32-E72D297353CC}">
              <c16:uniqueId val="{00000000-9CB1-4F06-A8EC-E50845FCB526}"/>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400">
                    <a:latin typeface="Calibri" panose="020F0502020204030204" pitchFamily="34" charset="0"/>
                    <a:cs typeface="Calibri" panose="020F050202020403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Hoja1!$A$2:$A$10</c:f>
              <c:strCache>
                <c:ptCount val="7"/>
                <c:pt idx="0">
                  <c:v>¿Cómo califica la calidad de los  resultados de la prueba Saber Pro y/o TyT? </c:v>
                </c:pt>
                <c:pt idx="2">
                  <c:v> Pertinencia de la  información</c:v>
                </c:pt>
                <c:pt idx="3">
                  <c:v> La forma para mostrar los  resultados </c:v>
                </c:pt>
                <c:pt idx="4">
                  <c:v> Utilidad de los resultados </c:v>
                </c:pt>
                <c:pt idx="5">
                  <c:v> Oportunidad en la publicación de la información </c:v>
                </c:pt>
                <c:pt idx="6">
                  <c:v> Facilidad para entender los  resultados </c:v>
                </c:pt>
              </c:strCache>
            </c:strRef>
          </c:cat>
          <c:val>
            <c:numRef>
              <c:f>Hoja1!$C$2:$C$10</c:f>
              <c:numCache>
                <c:formatCode>General</c:formatCode>
                <c:ptCount val="9"/>
                <c:pt idx="0">
                  <c:v>51</c:v>
                </c:pt>
                <c:pt idx="2">
                  <c:v>44</c:v>
                </c:pt>
                <c:pt idx="3">
                  <c:v>48</c:v>
                </c:pt>
                <c:pt idx="4">
                  <c:v>38</c:v>
                </c:pt>
                <c:pt idx="5">
                  <c:v>47</c:v>
                </c:pt>
                <c:pt idx="6">
                  <c:v>42</c:v>
                </c:pt>
              </c:numCache>
            </c:numRef>
          </c:val>
          <c:extLst>
            <c:ext xmlns:c16="http://schemas.microsoft.com/office/drawing/2014/chart" uri="{C3380CC4-5D6E-409C-BE32-E72D297353CC}">
              <c16:uniqueId val="{00000001-9CB1-4F06-A8EC-E50845FCB526}"/>
            </c:ext>
          </c:extLst>
        </c:ser>
        <c:ser>
          <c:idx val="2"/>
          <c:order val="2"/>
          <c:tx>
            <c:strRef>
              <c:f>Hoja1!$D$1</c:f>
              <c:strCache>
                <c:ptCount val="1"/>
                <c:pt idx="0">
                  <c:v>Serie 3</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cat>
            <c:strRef>
              <c:f>Hoja1!$A$2:$A$10</c:f>
              <c:strCache>
                <c:ptCount val="7"/>
                <c:pt idx="0">
                  <c:v>¿Cómo califica la calidad de los  resultados de la prueba Saber Pro y/o TyT? </c:v>
                </c:pt>
                <c:pt idx="2">
                  <c:v> Pertinencia de la  información</c:v>
                </c:pt>
                <c:pt idx="3">
                  <c:v> La forma para mostrar los  resultados </c:v>
                </c:pt>
                <c:pt idx="4">
                  <c:v> Utilidad de los resultados </c:v>
                </c:pt>
                <c:pt idx="5">
                  <c:v> Oportunidad en la publicación de la información </c:v>
                </c:pt>
                <c:pt idx="6">
                  <c:v> Facilidad para entender los  resultados </c:v>
                </c:pt>
              </c:strCache>
            </c:strRef>
          </c:cat>
          <c:val>
            <c:numRef>
              <c:f>Hoja1!$D$2:$D$10</c:f>
              <c:numCache>
                <c:formatCode>General</c:formatCode>
                <c:ptCount val="9"/>
                <c:pt idx="0">
                  <c:v>10</c:v>
                </c:pt>
                <c:pt idx="2">
                  <c:v>8</c:v>
                </c:pt>
                <c:pt idx="3">
                  <c:v>11</c:v>
                </c:pt>
                <c:pt idx="4">
                  <c:v>10</c:v>
                </c:pt>
                <c:pt idx="5">
                  <c:v>18</c:v>
                </c:pt>
                <c:pt idx="6">
                  <c:v>18</c:v>
                </c:pt>
              </c:numCache>
            </c:numRef>
          </c:val>
          <c:extLst>
            <c:ext xmlns:c16="http://schemas.microsoft.com/office/drawing/2014/chart" uri="{C3380CC4-5D6E-409C-BE32-E72D297353CC}">
              <c16:uniqueId val="{00000002-9CB1-4F06-A8EC-E50845FCB526}"/>
            </c:ext>
          </c:extLst>
        </c:ser>
        <c:ser>
          <c:idx val="3"/>
          <c:order val="3"/>
          <c:tx>
            <c:strRef>
              <c:f>Hoja1!$E$1</c:f>
              <c:strCache>
                <c:ptCount val="1"/>
                <c:pt idx="0">
                  <c:v>Serie 4</c:v>
                </c:pt>
              </c:strCache>
            </c:strRef>
          </c:tx>
          <c:invertIfNegative val="0"/>
          <c:cat>
            <c:strRef>
              <c:f>Hoja1!$A$2:$A$10</c:f>
              <c:strCache>
                <c:ptCount val="7"/>
                <c:pt idx="0">
                  <c:v>¿Cómo califica la calidad de los  resultados de la prueba Saber Pro y/o TyT? </c:v>
                </c:pt>
                <c:pt idx="2">
                  <c:v> Pertinencia de la  información</c:v>
                </c:pt>
                <c:pt idx="3">
                  <c:v> La forma para mostrar los  resultados </c:v>
                </c:pt>
                <c:pt idx="4">
                  <c:v> Utilidad de los resultados </c:v>
                </c:pt>
                <c:pt idx="5">
                  <c:v> Oportunidad en la publicación de la información </c:v>
                </c:pt>
                <c:pt idx="6">
                  <c:v> Facilidad para entender los  resultados </c:v>
                </c:pt>
              </c:strCache>
            </c:strRef>
          </c:cat>
          <c:val>
            <c:numRef>
              <c:f>Hoja1!$E$2:$E$10</c:f>
              <c:numCache>
                <c:formatCode>General</c:formatCode>
                <c:ptCount val="9"/>
              </c:numCache>
            </c:numRef>
          </c:val>
          <c:extLst>
            <c:ext xmlns:c16="http://schemas.microsoft.com/office/drawing/2014/chart" uri="{C3380CC4-5D6E-409C-BE32-E72D297353CC}">
              <c16:uniqueId val="{00000003-9CB1-4F06-A8EC-E50845FCB526}"/>
            </c:ext>
          </c:extLst>
        </c:ser>
        <c:dLbls>
          <c:showLegendKey val="0"/>
          <c:showVal val="0"/>
          <c:showCatName val="0"/>
          <c:showSerName val="0"/>
          <c:showPercent val="0"/>
          <c:showBubbleSize val="0"/>
        </c:dLbls>
        <c:gapWidth val="77"/>
        <c:overlap val="100"/>
        <c:axId val="876936192"/>
        <c:axId val="876827136"/>
      </c:barChart>
      <c:catAx>
        <c:axId val="876936192"/>
        <c:scaling>
          <c:orientation val="maxMin"/>
        </c:scaling>
        <c:delete val="1"/>
        <c:axPos val="l"/>
        <c:numFmt formatCode="General" sourceLinked="0"/>
        <c:majorTickMark val="out"/>
        <c:minorTickMark val="none"/>
        <c:tickLblPos val="nextTo"/>
        <c:crossAx val="876827136"/>
        <c:crosses val="autoZero"/>
        <c:auto val="1"/>
        <c:lblAlgn val="ctr"/>
        <c:lblOffset val="100"/>
        <c:noMultiLvlLbl val="0"/>
      </c:catAx>
      <c:valAx>
        <c:axId val="876827136"/>
        <c:scaling>
          <c:orientation val="minMax"/>
          <c:max val="100"/>
        </c:scaling>
        <c:delete val="1"/>
        <c:axPos val="t"/>
        <c:numFmt formatCode="General" sourceLinked="1"/>
        <c:majorTickMark val="out"/>
        <c:minorTickMark val="none"/>
        <c:tickLblPos val="nextTo"/>
        <c:crossAx val="876936192"/>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576AFF-7CB4-43ED-982F-8994E117293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CO"/>
        </a:p>
      </dgm:t>
    </dgm:pt>
    <dgm:pt modelId="{DE688621-76E5-4353-8BEF-B5F67A9F8B63}">
      <dgm:prSet phldrT="[Texto]"/>
      <dgm:spPr>
        <a:solidFill>
          <a:srgbClr val="0070C0"/>
        </a:solidFill>
      </dgm:spPr>
      <dgm:t>
        <a:bodyPr/>
        <a:lstStyle/>
        <a:p>
          <a:r>
            <a:rPr lang="es-CO" dirty="0">
              <a:latin typeface="Century Gothic" panose="020B0502020202020204" pitchFamily="34" charset="0"/>
            </a:rPr>
            <a:t>Objetivos corporativos</a:t>
          </a:r>
        </a:p>
        <a:p>
          <a:r>
            <a:rPr lang="es-CO" dirty="0">
              <a:latin typeface="Century Gothic" panose="020B0502020202020204" pitchFamily="34" charset="0"/>
            </a:rPr>
            <a:t>Comportamientos deseados</a:t>
          </a:r>
        </a:p>
      </dgm:t>
    </dgm:pt>
    <dgm:pt modelId="{4759913F-6ED5-4257-B9E9-0EE5B5E1500E}" type="parTrans" cxnId="{F9390A59-8BE9-4F2C-A8E8-EA5D5ECD061E}">
      <dgm:prSet/>
      <dgm:spPr/>
      <dgm:t>
        <a:bodyPr/>
        <a:lstStyle/>
        <a:p>
          <a:endParaRPr lang="es-CO">
            <a:latin typeface="Century Gothic" panose="020B0502020202020204" pitchFamily="34" charset="0"/>
          </a:endParaRPr>
        </a:p>
      </dgm:t>
    </dgm:pt>
    <dgm:pt modelId="{58C53C9B-F826-46CC-B0D6-FFBBAF8E5D80}" type="sibTrans" cxnId="{F9390A59-8BE9-4F2C-A8E8-EA5D5ECD061E}">
      <dgm:prSet/>
      <dgm:spPr>
        <a:ln>
          <a:noFill/>
        </a:ln>
      </dgm:spPr>
      <dgm:t>
        <a:bodyPr/>
        <a:lstStyle/>
        <a:p>
          <a:endParaRPr lang="es-CO">
            <a:latin typeface="Century Gothic" panose="020B0502020202020204" pitchFamily="34" charset="0"/>
          </a:endParaRPr>
        </a:p>
      </dgm:t>
    </dgm:pt>
    <dgm:pt modelId="{048CEDC0-91C5-4AFE-A71A-FFCFF8CFF374}">
      <dgm:prSet phldrT="[Texto]"/>
      <dgm:spPr>
        <a:solidFill>
          <a:srgbClr val="00B0F0"/>
        </a:solidFill>
        <a:ln>
          <a:solidFill>
            <a:srgbClr val="00B0F0"/>
          </a:solidFill>
        </a:ln>
      </dgm:spPr>
      <dgm:t>
        <a:bodyPr/>
        <a:lstStyle/>
        <a:p>
          <a:r>
            <a:rPr lang="es-CO" dirty="0">
              <a:latin typeface="Century Gothic" panose="020B0502020202020204" pitchFamily="34" charset="0"/>
            </a:rPr>
            <a:t>Conceptos generales e imágenes</a:t>
          </a:r>
        </a:p>
      </dgm:t>
    </dgm:pt>
    <dgm:pt modelId="{A7F97765-E383-40FB-9CEE-DA6B0A227A22}" type="parTrans" cxnId="{2001EE57-D311-4957-B3B2-46D23DB21B38}">
      <dgm:prSet/>
      <dgm:spPr/>
      <dgm:t>
        <a:bodyPr/>
        <a:lstStyle/>
        <a:p>
          <a:endParaRPr lang="es-CO">
            <a:latin typeface="Century Gothic" panose="020B0502020202020204" pitchFamily="34" charset="0"/>
          </a:endParaRPr>
        </a:p>
      </dgm:t>
    </dgm:pt>
    <dgm:pt modelId="{2A6AB0CF-90DB-4693-A2EB-E4CCE46BC891}" type="sibTrans" cxnId="{2001EE57-D311-4957-B3B2-46D23DB21B38}">
      <dgm:prSet/>
      <dgm:spPr/>
      <dgm:t>
        <a:bodyPr/>
        <a:lstStyle/>
        <a:p>
          <a:endParaRPr lang="es-CO">
            <a:latin typeface="Century Gothic" panose="020B0502020202020204" pitchFamily="34" charset="0"/>
          </a:endParaRPr>
        </a:p>
      </dgm:t>
    </dgm:pt>
    <dgm:pt modelId="{0B3572BD-3F44-4FDF-A944-A20C0550B848}">
      <dgm:prSet phldrT="[Texto]"/>
      <dgm:spPr>
        <a:solidFill>
          <a:srgbClr val="CAD649"/>
        </a:solidFill>
        <a:ln>
          <a:solidFill>
            <a:srgbClr val="CAD649"/>
          </a:solidFill>
        </a:ln>
      </dgm:spPr>
      <dgm:t>
        <a:bodyPr/>
        <a:lstStyle/>
        <a:p>
          <a:r>
            <a:rPr lang="es-CO" dirty="0">
              <a:solidFill>
                <a:schemeClr val="tx1"/>
              </a:solidFill>
              <a:latin typeface="Century Gothic" panose="020B0502020202020204" pitchFamily="34" charset="0"/>
            </a:rPr>
            <a:t>Procesos de interacción</a:t>
          </a:r>
        </a:p>
      </dgm:t>
    </dgm:pt>
    <dgm:pt modelId="{9F08D40E-B1F8-4218-AAAF-BA25805F1EA6}" type="parTrans" cxnId="{0C46EB74-564B-4087-9DEF-9E5D7510A487}">
      <dgm:prSet/>
      <dgm:spPr/>
      <dgm:t>
        <a:bodyPr/>
        <a:lstStyle/>
        <a:p>
          <a:endParaRPr lang="es-CO">
            <a:latin typeface="Century Gothic" panose="020B0502020202020204" pitchFamily="34" charset="0"/>
          </a:endParaRPr>
        </a:p>
      </dgm:t>
    </dgm:pt>
    <dgm:pt modelId="{57FD1E2E-D3A7-4201-AEB1-CE4CF51488B3}" type="sibTrans" cxnId="{0C46EB74-564B-4087-9DEF-9E5D7510A487}">
      <dgm:prSet/>
      <dgm:spPr/>
      <dgm:t>
        <a:bodyPr/>
        <a:lstStyle/>
        <a:p>
          <a:endParaRPr lang="es-CO">
            <a:latin typeface="Century Gothic" panose="020B0502020202020204" pitchFamily="34" charset="0"/>
          </a:endParaRPr>
        </a:p>
      </dgm:t>
    </dgm:pt>
    <dgm:pt modelId="{88CF44D6-A10F-4568-948E-39B396535461}">
      <dgm:prSet phldrT="[Texto]"/>
      <dgm:spPr>
        <a:solidFill>
          <a:srgbClr val="006600"/>
        </a:solidFill>
      </dgm:spPr>
      <dgm:t>
        <a:bodyPr/>
        <a:lstStyle/>
        <a:p>
          <a:r>
            <a:rPr lang="es-CO" dirty="0">
              <a:solidFill>
                <a:schemeClr val="bg1"/>
              </a:solidFill>
              <a:latin typeface="Century Gothic" panose="020B0502020202020204" pitchFamily="34" charset="0"/>
            </a:rPr>
            <a:t>Atributos modificables</a:t>
          </a:r>
        </a:p>
      </dgm:t>
    </dgm:pt>
    <dgm:pt modelId="{C5B62F23-9C03-4839-85F6-A343B45E9E88}" type="parTrans" cxnId="{A63859DC-9535-4B18-ADBA-A5A2ACAE5150}">
      <dgm:prSet/>
      <dgm:spPr/>
      <dgm:t>
        <a:bodyPr/>
        <a:lstStyle/>
        <a:p>
          <a:endParaRPr lang="es-CO">
            <a:latin typeface="Century Gothic" panose="020B0502020202020204" pitchFamily="34" charset="0"/>
          </a:endParaRPr>
        </a:p>
      </dgm:t>
    </dgm:pt>
    <dgm:pt modelId="{80BA5B79-ABC1-4F72-8B6A-41CCFED6BD71}" type="sibTrans" cxnId="{A63859DC-9535-4B18-ADBA-A5A2ACAE5150}">
      <dgm:prSet/>
      <dgm:spPr/>
      <dgm:t>
        <a:bodyPr/>
        <a:lstStyle/>
        <a:p>
          <a:endParaRPr lang="es-CO">
            <a:latin typeface="Century Gothic" panose="020B0502020202020204" pitchFamily="34" charset="0"/>
          </a:endParaRPr>
        </a:p>
      </dgm:t>
    </dgm:pt>
    <dgm:pt modelId="{CD87AA15-4C7C-4150-8977-1D2A34C521F5}" type="pres">
      <dgm:prSet presAssocID="{A2576AFF-7CB4-43ED-982F-8994E1172932}" presName="Name0" presStyleCnt="0">
        <dgm:presLayoutVars>
          <dgm:chMax val="7"/>
          <dgm:chPref val="7"/>
          <dgm:dir/>
        </dgm:presLayoutVars>
      </dgm:prSet>
      <dgm:spPr/>
    </dgm:pt>
    <dgm:pt modelId="{BCB8C2DA-24DC-4438-816F-349D3FCC1A9F}" type="pres">
      <dgm:prSet presAssocID="{A2576AFF-7CB4-43ED-982F-8994E1172932}" presName="Name1" presStyleCnt="0"/>
      <dgm:spPr/>
    </dgm:pt>
    <dgm:pt modelId="{FBA19F06-9894-4FD1-83A4-3F7B45038F1E}" type="pres">
      <dgm:prSet presAssocID="{A2576AFF-7CB4-43ED-982F-8994E1172932}" presName="cycle" presStyleCnt="0"/>
      <dgm:spPr/>
    </dgm:pt>
    <dgm:pt modelId="{78F1845E-D042-4134-848D-E59906143B10}" type="pres">
      <dgm:prSet presAssocID="{A2576AFF-7CB4-43ED-982F-8994E1172932}" presName="srcNode" presStyleLbl="node1" presStyleIdx="0" presStyleCnt="4"/>
      <dgm:spPr/>
    </dgm:pt>
    <dgm:pt modelId="{9D02C63D-07B7-4D61-B333-F1EEE18D46E1}" type="pres">
      <dgm:prSet presAssocID="{A2576AFF-7CB4-43ED-982F-8994E1172932}" presName="conn" presStyleLbl="parChTrans1D2" presStyleIdx="0" presStyleCnt="1"/>
      <dgm:spPr/>
    </dgm:pt>
    <dgm:pt modelId="{C39665F7-A502-42A0-8E87-D593CCF9C1F1}" type="pres">
      <dgm:prSet presAssocID="{A2576AFF-7CB4-43ED-982F-8994E1172932}" presName="extraNode" presStyleLbl="node1" presStyleIdx="0" presStyleCnt="4"/>
      <dgm:spPr/>
    </dgm:pt>
    <dgm:pt modelId="{1B1086F3-D457-44B9-BD85-C1F4B062B583}" type="pres">
      <dgm:prSet presAssocID="{A2576AFF-7CB4-43ED-982F-8994E1172932}" presName="dstNode" presStyleLbl="node1" presStyleIdx="0" presStyleCnt="4"/>
      <dgm:spPr/>
    </dgm:pt>
    <dgm:pt modelId="{9748F846-0DD0-4AA8-91B3-95E08EC16578}" type="pres">
      <dgm:prSet presAssocID="{DE688621-76E5-4353-8BEF-B5F67A9F8B63}" presName="text_1" presStyleLbl="node1" presStyleIdx="0" presStyleCnt="4">
        <dgm:presLayoutVars>
          <dgm:bulletEnabled val="1"/>
        </dgm:presLayoutVars>
      </dgm:prSet>
      <dgm:spPr/>
    </dgm:pt>
    <dgm:pt modelId="{B284FA08-8799-4C45-A806-95158C96B66E}" type="pres">
      <dgm:prSet presAssocID="{DE688621-76E5-4353-8BEF-B5F67A9F8B63}" presName="accent_1" presStyleCnt="0"/>
      <dgm:spPr/>
    </dgm:pt>
    <dgm:pt modelId="{9A0CA220-8956-4C0B-9534-51F3B61EF83A}" type="pres">
      <dgm:prSet presAssocID="{DE688621-76E5-4353-8BEF-B5F67A9F8B63}" presName="accentRepeatNode" presStyleLbl="solidFgAcc1" presStyleIdx="0" presStyleCnt="4"/>
      <dgm:spPr>
        <a:ln>
          <a:solidFill>
            <a:srgbClr val="0070C0"/>
          </a:solidFill>
        </a:ln>
      </dgm:spPr>
    </dgm:pt>
    <dgm:pt modelId="{0AA2412D-F919-4A89-9D74-F7840FEEC065}" type="pres">
      <dgm:prSet presAssocID="{048CEDC0-91C5-4AFE-A71A-FFCFF8CFF374}" presName="text_2" presStyleLbl="node1" presStyleIdx="1" presStyleCnt="4">
        <dgm:presLayoutVars>
          <dgm:bulletEnabled val="1"/>
        </dgm:presLayoutVars>
      </dgm:prSet>
      <dgm:spPr/>
    </dgm:pt>
    <dgm:pt modelId="{51C95D6D-0749-4385-A074-98B801A9238E}" type="pres">
      <dgm:prSet presAssocID="{048CEDC0-91C5-4AFE-A71A-FFCFF8CFF374}" presName="accent_2" presStyleCnt="0"/>
      <dgm:spPr/>
    </dgm:pt>
    <dgm:pt modelId="{726D6605-C4C5-40A8-BFBA-23B23DA2C868}" type="pres">
      <dgm:prSet presAssocID="{048CEDC0-91C5-4AFE-A71A-FFCFF8CFF374}" presName="accentRepeatNode" presStyleLbl="solidFgAcc1" presStyleIdx="1" presStyleCnt="4"/>
      <dgm:spPr>
        <a:ln>
          <a:solidFill>
            <a:srgbClr val="00B0F0"/>
          </a:solidFill>
        </a:ln>
      </dgm:spPr>
    </dgm:pt>
    <dgm:pt modelId="{A435966D-846D-47D9-910E-7C1C055EC7E3}" type="pres">
      <dgm:prSet presAssocID="{0B3572BD-3F44-4FDF-A944-A20C0550B848}" presName="text_3" presStyleLbl="node1" presStyleIdx="2" presStyleCnt="4">
        <dgm:presLayoutVars>
          <dgm:bulletEnabled val="1"/>
        </dgm:presLayoutVars>
      </dgm:prSet>
      <dgm:spPr/>
    </dgm:pt>
    <dgm:pt modelId="{226947B7-E0ED-4E22-A06D-29846F887B00}" type="pres">
      <dgm:prSet presAssocID="{0B3572BD-3F44-4FDF-A944-A20C0550B848}" presName="accent_3" presStyleCnt="0"/>
      <dgm:spPr/>
    </dgm:pt>
    <dgm:pt modelId="{5A79EDD9-CFAE-4991-B800-5C3FD64C62B8}" type="pres">
      <dgm:prSet presAssocID="{0B3572BD-3F44-4FDF-A944-A20C0550B848}" presName="accentRepeatNode" presStyleLbl="solidFgAcc1" presStyleIdx="2" presStyleCnt="4"/>
      <dgm:spPr>
        <a:ln>
          <a:solidFill>
            <a:srgbClr val="CAD649"/>
          </a:solidFill>
        </a:ln>
      </dgm:spPr>
    </dgm:pt>
    <dgm:pt modelId="{BDAF3D59-B815-4B5A-8D71-FADE215694BE}" type="pres">
      <dgm:prSet presAssocID="{88CF44D6-A10F-4568-948E-39B396535461}" presName="text_4" presStyleLbl="node1" presStyleIdx="3" presStyleCnt="4">
        <dgm:presLayoutVars>
          <dgm:bulletEnabled val="1"/>
        </dgm:presLayoutVars>
      </dgm:prSet>
      <dgm:spPr/>
    </dgm:pt>
    <dgm:pt modelId="{5E6CA779-DF8C-49A4-BD15-E6200C7EBB4A}" type="pres">
      <dgm:prSet presAssocID="{88CF44D6-A10F-4568-948E-39B396535461}" presName="accent_4" presStyleCnt="0"/>
      <dgm:spPr/>
    </dgm:pt>
    <dgm:pt modelId="{591C8830-0D54-40D3-8E00-FAAD61C29254}" type="pres">
      <dgm:prSet presAssocID="{88CF44D6-A10F-4568-948E-39B396535461}" presName="accentRepeatNode" presStyleLbl="solidFgAcc1" presStyleIdx="3" presStyleCnt="4"/>
      <dgm:spPr>
        <a:ln>
          <a:solidFill>
            <a:srgbClr val="006600"/>
          </a:solidFill>
        </a:ln>
      </dgm:spPr>
    </dgm:pt>
  </dgm:ptLst>
  <dgm:cxnLst>
    <dgm:cxn modelId="{C0677208-E9A0-4E8D-A655-DAAB2C2C25C1}" type="presOf" srcId="{A2576AFF-7CB4-43ED-982F-8994E1172932}" destId="{CD87AA15-4C7C-4150-8977-1D2A34C521F5}" srcOrd="0" destOrd="0" presId="urn:microsoft.com/office/officeart/2008/layout/VerticalCurvedList"/>
    <dgm:cxn modelId="{8AD98B09-0638-426E-876C-E9E49758E82B}" type="presOf" srcId="{0B3572BD-3F44-4FDF-A944-A20C0550B848}" destId="{A435966D-846D-47D9-910E-7C1C055EC7E3}" srcOrd="0" destOrd="0" presId="urn:microsoft.com/office/officeart/2008/layout/VerticalCurvedList"/>
    <dgm:cxn modelId="{21157A44-810C-4985-9E2D-458CFD0F2A0F}" type="presOf" srcId="{048CEDC0-91C5-4AFE-A71A-FFCFF8CFF374}" destId="{0AA2412D-F919-4A89-9D74-F7840FEEC065}" srcOrd="0" destOrd="0" presId="urn:microsoft.com/office/officeart/2008/layout/VerticalCurvedList"/>
    <dgm:cxn modelId="{FEF8064A-0434-4917-8B0C-BB6B73CA79D5}" type="presOf" srcId="{88CF44D6-A10F-4568-948E-39B396535461}" destId="{BDAF3D59-B815-4B5A-8D71-FADE215694BE}" srcOrd="0" destOrd="0" presId="urn:microsoft.com/office/officeart/2008/layout/VerticalCurvedList"/>
    <dgm:cxn modelId="{0C46EB74-564B-4087-9DEF-9E5D7510A487}" srcId="{A2576AFF-7CB4-43ED-982F-8994E1172932}" destId="{0B3572BD-3F44-4FDF-A944-A20C0550B848}" srcOrd="2" destOrd="0" parTransId="{9F08D40E-B1F8-4218-AAAF-BA25805F1EA6}" sibTransId="{57FD1E2E-D3A7-4201-AEB1-CE4CF51488B3}"/>
    <dgm:cxn modelId="{2001EE57-D311-4957-B3B2-46D23DB21B38}" srcId="{A2576AFF-7CB4-43ED-982F-8994E1172932}" destId="{048CEDC0-91C5-4AFE-A71A-FFCFF8CFF374}" srcOrd="1" destOrd="0" parTransId="{A7F97765-E383-40FB-9CEE-DA6B0A227A22}" sibTransId="{2A6AB0CF-90DB-4693-A2EB-E4CCE46BC891}"/>
    <dgm:cxn modelId="{F9390A59-8BE9-4F2C-A8E8-EA5D5ECD061E}" srcId="{A2576AFF-7CB4-43ED-982F-8994E1172932}" destId="{DE688621-76E5-4353-8BEF-B5F67A9F8B63}" srcOrd="0" destOrd="0" parTransId="{4759913F-6ED5-4257-B9E9-0EE5B5E1500E}" sibTransId="{58C53C9B-F826-46CC-B0D6-FFBBAF8E5D80}"/>
    <dgm:cxn modelId="{436D9493-0885-468F-83B7-0DE5485403A2}" type="presOf" srcId="{DE688621-76E5-4353-8BEF-B5F67A9F8B63}" destId="{9748F846-0DD0-4AA8-91B3-95E08EC16578}" srcOrd="0" destOrd="0" presId="urn:microsoft.com/office/officeart/2008/layout/VerticalCurvedList"/>
    <dgm:cxn modelId="{A63859DC-9535-4B18-ADBA-A5A2ACAE5150}" srcId="{A2576AFF-7CB4-43ED-982F-8994E1172932}" destId="{88CF44D6-A10F-4568-948E-39B396535461}" srcOrd="3" destOrd="0" parTransId="{C5B62F23-9C03-4839-85F6-A343B45E9E88}" sibTransId="{80BA5B79-ABC1-4F72-8B6A-41CCFED6BD71}"/>
    <dgm:cxn modelId="{23825FF8-925B-48D8-B72B-CE01C633647B}" type="presOf" srcId="{58C53C9B-F826-46CC-B0D6-FFBBAF8E5D80}" destId="{9D02C63D-07B7-4D61-B333-F1EEE18D46E1}" srcOrd="0" destOrd="0" presId="urn:microsoft.com/office/officeart/2008/layout/VerticalCurvedList"/>
    <dgm:cxn modelId="{93FA7607-35C2-43FC-AEFE-2810918FC863}" type="presParOf" srcId="{CD87AA15-4C7C-4150-8977-1D2A34C521F5}" destId="{BCB8C2DA-24DC-4438-816F-349D3FCC1A9F}" srcOrd="0" destOrd="0" presId="urn:microsoft.com/office/officeart/2008/layout/VerticalCurvedList"/>
    <dgm:cxn modelId="{F613691C-C499-4071-9CB9-3C3F20AF36B1}" type="presParOf" srcId="{BCB8C2DA-24DC-4438-816F-349D3FCC1A9F}" destId="{FBA19F06-9894-4FD1-83A4-3F7B45038F1E}" srcOrd="0" destOrd="0" presId="urn:microsoft.com/office/officeart/2008/layout/VerticalCurvedList"/>
    <dgm:cxn modelId="{4A563168-D4FE-4383-892E-C39572F3913A}" type="presParOf" srcId="{FBA19F06-9894-4FD1-83A4-3F7B45038F1E}" destId="{78F1845E-D042-4134-848D-E59906143B10}" srcOrd="0" destOrd="0" presId="urn:microsoft.com/office/officeart/2008/layout/VerticalCurvedList"/>
    <dgm:cxn modelId="{A89A2BF4-B3E4-4DD7-85F9-BD8132900513}" type="presParOf" srcId="{FBA19F06-9894-4FD1-83A4-3F7B45038F1E}" destId="{9D02C63D-07B7-4D61-B333-F1EEE18D46E1}" srcOrd="1" destOrd="0" presId="urn:microsoft.com/office/officeart/2008/layout/VerticalCurvedList"/>
    <dgm:cxn modelId="{96707453-AD8F-4F86-A21F-6615253C4B41}" type="presParOf" srcId="{FBA19F06-9894-4FD1-83A4-3F7B45038F1E}" destId="{C39665F7-A502-42A0-8E87-D593CCF9C1F1}" srcOrd="2" destOrd="0" presId="urn:microsoft.com/office/officeart/2008/layout/VerticalCurvedList"/>
    <dgm:cxn modelId="{8D0FAA18-6188-4DC7-BF8D-680993EA18F4}" type="presParOf" srcId="{FBA19F06-9894-4FD1-83A4-3F7B45038F1E}" destId="{1B1086F3-D457-44B9-BD85-C1F4B062B583}" srcOrd="3" destOrd="0" presId="urn:microsoft.com/office/officeart/2008/layout/VerticalCurvedList"/>
    <dgm:cxn modelId="{77CE7DB7-6BE1-45B4-9D0F-C03B62EFC65E}" type="presParOf" srcId="{BCB8C2DA-24DC-4438-816F-349D3FCC1A9F}" destId="{9748F846-0DD0-4AA8-91B3-95E08EC16578}" srcOrd="1" destOrd="0" presId="urn:microsoft.com/office/officeart/2008/layout/VerticalCurvedList"/>
    <dgm:cxn modelId="{86E0603C-30E0-481D-B7AC-1724890EBDB8}" type="presParOf" srcId="{BCB8C2DA-24DC-4438-816F-349D3FCC1A9F}" destId="{B284FA08-8799-4C45-A806-95158C96B66E}" srcOrd="2" destOrd="0" presId="urn:microsoft.com/office/officeart/2008/layout/VerticalCurvedList"/>
    <dgm:cxn modelId="{94B336C3-88F1-48FF-B4F1-FB77828478A1}" type="presParOf" srcId="{B284FA08-8799-4C45-A806-95158C96B66E}" destId="{9A0CA220-8956-4C0B-9534-51F3B61EF83A}" srcOrd="0" destOrd="0" presId="urn:microsoft.com/office/officeart/2008/layout/VerticalCurvedList"/>
    <dgm:cxn modelId="{974AB2A1-5F72-455E-9FC2-79C1A995D678}" type="presParOf" srcId="{BCB8C2DA-24DC-4438-816F-349D3FCC1A9F}" destId="{0AA2412D-F919-4A89-9D74-F7840FEEC065}" srcOrd="3" destOrd="0" presId="urn:microsoft.com/office/officeart/2008/layout/VerticalCurvedList"/>
    <dgm:cxn modelId="{8B57DB2E-54D6-45A7-A60D-49FCF2788EEA}" type="presParOf" srcId="{BCB8C2DA-24DC-4438-816F-349D3FCC1A9F}" destId="{51C95D6D-0749-4385-A074-98B801A9238E}" srcOrd="4" destOrd="0" presId="urn:microsoft.com/office/officeart/2008/layout/VerticalCurvedList"/>
    <dgm:cxn modelId="{046C5617-4A3A-40F2-9D80-73E40448AB24}" type="presParOf" srcId="{51C95D6D-0749-4385-A074-98B801A9238E}" destId="{726D6605-C4C5-40A8-BFBA-23B23DA2C868}" srcOrd="0" destOrd="0" presId="urn:microsoft.com/office/officeart/2008/layout/VerticalCurvedList"/>
    <dgm:cxn modelId="{49F4ED8E-B47B-4741-9DAB-B9B1519E7D64}" type="presParOf" srcId="{BCB8C2DA-24DC-4438-816F-349D3FCC1A9F}" destId="{A435966D-846D-47D9-910E-7C1C055EC7E3}" srcOrd="5" destOrd="0" presId="urn:microsoft.com/office/officeart/2008/layout/VerticalCurvedList"/>
    <dgm:cxn modelId="{09CF9272-16FC-486B-A144-62100B77153B}" type="presParOf" srcId="{BCB8C2DA-24DC-4438-816F-349D3FCC1A9F}" destId="{226947B7-E0ED-4E22-A06D-29846F887B00}" srcOrd="6" destOrd="0" presId="urn:microsoft.com/office/officeart/2008/layout/VerticalCurvedList"/>
    <dgm:cxn modelId="{2E54C585-8C27-4271-846B-D6F38E55F0F6}" type="presParOf" srcId="{226947B7-E0ED-4E22-A06D-29846F887B00}" destId="{5A79EDD9-CFAE-4991-B800-5C3FD64C62B8}" srcOrd="0" destOrd="0" presId="urn:microsoft.com/office/officeart/2008/layout/VerticalCurvedList"/>
    <dgm:cxn modelId="{5E418667-F154-46EA-BF91-F064A456291E}" type="presParOf" srcId="{BCB8C2DA-24DC-4438-816F-349D3FCC1A9F}" destId="{BDAF3D59-B815-4B5A-8D71-FADE215694BE}" srcOrd="7" destOrd="0" presId="urn:microsoft.com/office/officeart/2008/layout/VerticalCurvedList"/>
    <dgm:cxn modelId="{C68DA158-F017-444E-8C9A-1ACF390FD997}" type="presParOf" srcId="{BCB8C2DA-24DC-4438-816F-349D3FCC1A9F}" destId="{5E6CA779-DF8C-49A4-BD15-E6200C7EBB4A}" srcOrd="8" destOrd="0" presId="urn:microsoft.com/office/officeart/2008/layout/VerticalCurvedList"/>
    <dgm:cxn modelId="{D453A444-7BEE-4B38-8F9C-DB47F3CCDAA4}" type="presParOf" srcId="{5E6CA779-DF8C-49A4-BD15-E6200C7EBB4A}" destId="{591C8830-0D54-40D3-8E00-FAAD61C29254}" srcOrd="0" destOrd="0" presId="urn:microsoft.com/office/officeart/2008/layout/VerticalCurvedList"/>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2606727-1C4D-BD49-988D-1F55F079DFEB}"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en-US"/>
        </a:p>
      </dgm:t>
    </dgm:pt>
    <dgm:pt modelId="{05CD2910-F050-314B-B620-B2C4BFFEAA82}">
      <dgm:prSet phldrT="[Text]" custT="1"/>
      <dgm:spPr>
        <a:solidFill>
          <a:srgbClr val="49682C"/>
        </a:solidFill>
      </dgm:spPr>
      <dgm:t>
        <a:bodyPr/>
        <a:lstStyle/>
        <a:p>
          <a:r>
            <a:rPr lang="es-ES" sz="1050" b="1" noProof="0" dirty="0">
              <a:solidFill>
                <a:schemeClr val="bg1"/>
              </a:solidFill>
              <a:latin typeface="Century Gothic"/>
              <a:cs typeface="Century Gothic"/>
            </a:rPr>
            <a:t>Institución cálida </a:t>
          </a:r>
        </a:p>
      </dgm:t>
    </dgm:pt>
    <dgm:pt modelId="{A154D118-8669-AB46-9502-AA8C0AB777A0}" type="parTrans" cxnId="{9CA72313-7799-DC46-8214-96441D15B079}">
      <dgm:prSet/>
      <dgm:spPr/>
      <dgm:t>
        <a:bodyPr/>
        <a:lstStyle/>
        <a:p>
          <a:endParaRPr lang="en-US"/>
        </a:p>
      </dgm:t>
    </dgm:pt>
    <dgm:pt modelId="{07B784E8-DC68-3946-B5E7-2069DB59E670}" type="sibTrans" cxnId="{9CA72313-7799-DC46-8214-96441D15B079}">
      <dgm:prSet/>
      <dgm:spPr>
        <a:ln>
          <a:solidFill>
            <a:schemeClr val="accent1">
              <a:hueOff val="0"/>
              <a:satOff val="0"/>
              <a:lumOff val="0"/>
              <a:alpha val="0"/>
            </a:schemeClr>
          </a:solidFill>
        </a:ln>
      </dgm:spPr>
      <dgm:t>
        <a:bodyPr/>
        <a:lstStyle/>
        <a:p>
          <a:endParaRPr lang="en-US"/>
        </a:p>
      </dgm:t>
    </dgm:pt>
    <dgm:pt modelId="{9B465B85-B8C4-2745-8330-231A8770961B}">
      <dgm:prSet phldrT="[Text]" custT="1"/>
      <dgm:spPr>
        <a:solidFill>
          <a:srgbClr val="49682C"/>
        </a:solidFill>
      </dgm:spPr>
      <dgm:t>
        <a:bodyPr/>
        <a:lstStyle/>
        <a:p>
          <a:r>
            <a:rPr lang="es-ES" sz="1050" b="1" noProof="0" dirty="0">
              <a:solidFill>
                <a:schemeClr val="bg1"/>
              </a:solidFill>
              <a:latin typeface="Century Gothic"/>
              <a:cs typeface="Century Gothic"/>
            </a:rPr>
            <a:t>Institución despolitizada</a:t>
          </a:r>
          <a:endParaRPr lang="es-CO" sz="1050" b="1" noProof="0" dirty="0">
            <a:solidFill>
              <a:schemeClr val="bg1"/>
            </a:solidFill>
            <a:latin typeface="Century Gothic"/>
            <a:cs typeface="Century Gothic"/>
          </a:endParaRPr>
        </a:p>
      </dgm:t>
    </dgm:pt>
    <dgm:pt modelId="{AB9D3855-B292-CE42-9BA4-92F1835CBE1C}" type="parTrans" cxnId="{4265F824-C893-2548-B509-CAE627116BDE}">
      <dgm:prSet/>
      <dgm:spPr/>
      <dgm:t>
        <a:bodyPr/>
        <a:lstStyle/>
        <a:p>
          <a:endParaRPr lang="en-US"/>
        </a:p>
      </dgm:t>
    </dgm:pt>
    <dgm:pt modelId="{9F87A1E0-8674-B74B-90AF-3F12D23B5A26}" type="sibTrans" cxnId="{4265F824-C893-2548-B509-CAE627116BDE}">
      <dgm:prSet/>
      <dgm:spPr>
        <a:ln>
          <a:solidFill>
            <a:schemeClr val="accent1">
              <a:hueOff val="0"/>
              <a:satOff val="0"/>
              <a:lumOff val="0"/>
              <a:alpha val="0"/>
            </a:schemeClr>
          </a:solidFill>
        </a:ln>
      </dgm:spPr>
      <dgm:t>
        <a:bodyPr/>
        <a:lstStyle/>
        <a:p>
          <a:endParaRPr lang="en-US"/>
        </a:p>
      </dgm:t>
    </dgm:pt>
    <dgm:pt modelId="{FA56AB95-9B15-0A46-9B3C-0C0AF234C4CD}">
      <dgm:prSet phldrT="[Text]" custT="1"/>
      <dgm:spPr>
        <a:solidFill>
          <a:srgbClr val="49682C"/>
        </a:solidFill>
      </dgm:spPr>
      <dgm:t>
        <a:bodyPr/>
        <a:lstStyle/>
        <a:p>
          <a:r>
            <a:rPr lang="es-ES" sz="1050" b="1" noProof="0" dirty="0">
              <a:solidFill>
                <a:schemeClr val="bg1"/>
              </a:solidFill>
              <a:latin typeface="Century Gothic"/>
              <a:cs typeface="Century Gothic"/>
            </a:rPr>
            <a:t>Comunicación</a:t>
          </a:r>
          <a:r>
            <a:rPr lang="es-ES" sz="1050" b="1" noProof="0" dirty="0">
              <a:solidFill>
                <a:srgbClr val="000000"/>
              </a:solidFill>
              <a:latin typeface="Century Gothic"/>
              <a:cs typeface="Century Gothic"/>
            </a:rPr>
            <a:t> </a:t>
          </a:r>
          <a:endParaRPr lang="es-CO" sz="1050" b="1" noProof="0" dirty="0">
            <a:solidFill>
              <a:srgbClr val="000000"/>
            </a:solidFill>
            <a:latin typeface="Century Gothic"/>
            <a:cs typeface="Century Gothic"/>
          </a:endParaRPr>
        </a:p>
      </dgm:t>
    </dgm:pt>
    <dgm:pt modelId="{BD124A2A-7711-FA42-9A8A-2C28C485228E}" type="parTrans" cxnId="{B84C6B7A-9B76-704B-8052-2D3178E6EBB0}">
      <dgm:prSet/>
      <dgm:spPr/>
      <dgm:t>
        <a:bodyPr/>
        <a:lstStyle/>
        <a:p>
          <a:endParaRPr lang="en-US"/>
        </a:p>
      </dgm:t>
    </dgm:pt>
    <dgm:pt modelId="{B0D2299D-61E9-D04F-BDE2-DB92CE00D952}" type="sibTrans" cxnId="{B84C6B7A-9B76-704B-8052-2D3178E6EBB0}">
      <dgm:prSet/>
      <dgm:spPr>
        <a:ln>
          <a:noFill/>
        </a:ln>
      </dgm:spPr>
      <dgm:t>
        <a:bodyPr/>
        <a:lstStyle/>
        <a:p>
          <a:endParaRPr lang="en-US"/>
        </a:p>
      </dgm:t>
    </dgm:pt>
    <dgm:pt modelId="{0468D59B-CA27-0442-9294-580217A5748B}">
      <dgm:prSet phldrT="[Text]" custT="1"/>
      <dgm:spPr>
        <a:solidFill>
          <a:srgbClr val="49682C"/>
        </a:solidFill>
      </dgm:spPr>
      <dgm:t>
        <a:bodyPr/>
        <a:lstStyle/>
        <a:p>
          <a:r>
            <a:rPr lang="es-ES" sz="1050" b="1" noProof="0" dirty="0">
              <a:solidFill>
                <a:schemeClr val="bg1"/>
              </a:solidFill>
              <a:latin typeface="Century Gothic"/>
              <a:cs typeface="Century Gothic"/>
            </a:rPr>
            <a:t>Satisfacción profesional</a:t>
          </a:r>
          <a:endParaRPr lang="es-CO" sz="1050" b="1" noProof="0" dirty="0">
            <a:solidFill>
              <a:schemeClr val="bg1"/>
            </a:solidFill>
            <a:latin typeface="Century Gothic"/>
            <a:cs typeface="Century Gothic"/>
          </a:endParaRPr>
        </a:p>
      </dgm:t>
    </dgm:pt>
    <dgm:pt modelId="{66544A74-C363-9949-A20A-83A07174BF2D}" type="parTrans" cxnId="{D03A38FD-74C0-CD4A-AF5F-A43448670DAD}">
      <dgm:prSet/>
      <dgm:spPr/>
      <dgm:t>
        <a:bodyPr/>
        <a:lstStyle/>
        <a:p>
          <a:endParaRPr lang="en-US"/>
        </a:p>
      </dgm:t>
    </dgm:pt>
    <dgm:pt modelId="{012A9E38-ECDE-3346-B4CB-C4676769E4B6}" type="sibTrans" cxnId="{D03A38FD-74C0-CD4A-AF5F-A43448670DAD}">
      <dgm:prSet/>
      <dgm:spPr>
        <a:ln>
          <a:solidFill>
            <a:schemeClr val="accent1">
              <a:hueOff val="0"/>
              <a:satOff val="0"/>
              <a:lumOff val="0"/>
              <a:alpha val="0"/>
            </a:schemeClr>
          </a:solidFill>
        </a:ln>
      </dgm:spPr>
      <dgm:t>
        <a:bodyPr/>
        <a:lstStyle/>
        <a:p>
          <a:endParaRPr lang="en-US"/>
        </a:p>
      </dgm:t>
    </dgm:pt>
    <dgm:pt modelId="{EA8A5965-7469-9447-8434-A275C590601C}">
      <dgm:prSet phldrT="[Text]" custT="1"/>
      <dgm:spPr>
        <a:solidFill>
          <a:srgbClr val="49682C"/>
        </a:solidFill>
      </dgm:spPr>
      <dgm:t>
        <a:bodyPr/>
        <a:lstStyle/>
        <a:p>
          <a:r>
            <a:rPr lang="es-ES" sz="1050" b="1" noProof="0" dirty="0">
              <a:solidFill>
                <a:schemeClr val="bg1"/>
              </a:solidFill>
              <a:latin typeface="Century Gothic"/>
              <a:cs typeface="Century Gothic"/>
            </a:rPr>
            <a:t>Autoevaluación</a:t>
          </a:r>
          <a:endParaRPr lang="es-CO" sz="1050" b="1" noProof="0" dirty="0">
            <a:solidFill>
              <a:schemeClr val="bg1"/>
            </a:solidFill>
            <a:latin typeface="Century Gothic"/>
            <a:cs typeface="Century Gothic"/>
          </a:endParaRPr>
        </a:p>
      </dgm:t>
    </dgm:pt>
    <dgm:pt modelId="{69370339-7D22-7D43-81B3-E252DDEBD285}" type="parTrans" cxnId="{5C11EBE1-384E-8042-BDA6-1ECF8CBC06A9}">
      <dgm:prSet/>
      <dgm:spPr/>
      <dgm:t>
        <a:bodyPr/>
        <a:lstStyle/>
        <a:p>
          <a:endParaRPr lang="en-US"/>
        </a:p>
      </dgm:t>
    </dgm:pt>
    <dgm:pt modelId="{C77533C1-4020-8745-90F3-E82048C65965}" type="sibTrans" cxnId="{5C11EBE1-384E-8042-BDA6-1ECF8CBC06A9}">
      <dgm:prSet/>
      <dgm:spPr>
        <a:ln>
          <a:solidFill>
            <a:schemeClr val="accent1">
              <a:hueOff val="0"/>
              <a:satOff val="0"/>
              <a:lumOff val="0"/>
              <a:alpha val="0"/>
            </a:schemeClr>
          </a:solidFill>
        </a:ln>
      </dgm:spPr>
      <dgm:t>
        <a:bodyPr/>
        <a:lstStyle/>
        <a:p>
          <a:endParaRPr lang="en-US"/>
        </a:p>
      </dgm:t>
    </dgm:pt>
    <dgm:pt modelId="{B3BA45A9-8537-364D-8C59-683FB738751C}" type="pres">
      <dgm:prSet presAssocID="{42606727-1C4D-BD49-988D-1F55F079DFEB}" presName="cycle" presStyleCnt="0">
        <dgm:presLayoutVars>
          <dgm:dir/>
          <dgm:resizeHandles val="exact"/>
        </dgm:presLayoutVars>
      </dgm:prSet>
      <dgm:spPr/>
    </dgm:pt>
    <dgm:pt modelId="{FB47C78D-0F47-2240-836F-428BD71DA7E4}" type="pres">
      <dgm:prSet presAssocID="{05CD2910-F050-314B-B620-B2C4BFFEAA82}" presName="node" presStyleLbl="node1" presStyleIdx="0" presStyleCnt="5" custScaleX="137151" custRadScaleRad="91772" custRadScaleInc="-1925">
        <dgm:presLayoutVars>
          <dgm:bulletEnabled val="1"/>
        </dgm:presLayoutVars>
      </dgm:prSet>
      <dgm:spPr/>
    </dgm:pt>
    <dgm:pt modelId="{9C27CBA6-96F9-6845-A382-12286F1D27E3}" type="pres">
      <dgm:prSet presAssocID="{05CD2910-F050-314B-B620-B2C4BFFEAA82}" presName="spNode" presStyleCnt="0"/>
      <dgm:spPr/>
    </dgm:pt>
    <dgm:pt modelId="{5A3AA2EE-700D-9743-8271-1FB60DFA6849}" type="pres">
      <dgm:prSet presAssocID="{07B784E8-DC68-3946-B5E7-2069DB59E670}" presName="sibTrans" presStyleLbl="sibTrans1D1" presStyleIdx="0" presStyleCnt="5"/>
      <dgm:spPr/>
    </dgm:pt>
    <dgm:pt modelId="{71C1F431-84E9-CA47-A623-E1531336737F}" type="pres">
      <dgm:prSet presAssocID="{9B465B85-B8C4-2745-8330-231A8770961B}" presName="node" presStyleLbl="node1" presStyleIdx="1" presStyleCnt="5" custScaleX="146272" custScaleY="110144">
        <dgm:presLayoutVars>
          <dgm:bulletEnabled val="1"/>
        </dgm:presLayoutVars>
      </dgm:prSet>
      <dgm:spPr/>
    </dgm:pt>
    <dgm:pt modelId="{ED59969B-4336-E646-B41E-0E8262C670D7}" type="pres">
      <dgm:prSet presAssocID="{9B465B85-B8C4-2745-8330-231A8770961B}" presName="spNode" presStyleCnt="0"/>
      <dgm:spPr/>
    </dgm:pt>
    <dgm:pt modelId="{BACE0DF8-2D7E-EF47-B10B-BFC67B4F225E}" type="pres">
      <dgm:prSet presAssocID="{9F87A1E0-8674-B74B-90AF-3F12D23B5A26}" presName="sibTrans" presStyleLbl="sibTrans1D1" presStyleIdx="1" presStyleCnt="5"/>
      <dgm:spPr/>
    </dgm:pt>
    <dgm:pt modelId="{50F4524C-8CFD-EC43-8BB6-0BCFED2B4201}" type="pres">
      <dgm:prSet presAssocID="{FA56AB95-9B15-0A46-9B3C-0C0AF234C4CD}" presName="node" presStyleLbl="node1" presStyleIdx="2" presStyleCnt="5" custScaleX="155198" custScaleY="107018" custRadScaleRad="100912" custRadScaleInc="-69353">
        <dgm:presLayoutVars>
          <dgm:bulletEnabled val="1"/>
        </dgm:presLayoutVars>
      </dgm:prSet>
      <dgm:spPr/>
    </dgm:pt>
    <dgm:pt modelId="{CEE8007B-DEE6-9349-A875-4EAF3BF925E7}" type="pres">
      <dgm:prSet presAssocID="{FA56AB95-9B15-0A46-9B3C-0C0AF234C4CD}" presName="spNode" presStyleCnt="0"/>
      <dgm:spPr/>
    </dgm:pt>
    <dgm:pt modelId="{982A6FBE-6779-B347-843D-B1EB30AA1749}" type="pres">
      <dgm:prSet presAssocID="{B0D2299D-61E9-D04F-BDE2-DB92CE00D952}" presName="sibTrans" presStyleLbl="sibTrans1D1" presStyleIdx="2" presStyleCnt="5"/>
      <dgm:spPr/>
    </dgm:pt>
    <dgm:pt modelId="{36F986AE-E606-EA4F-B278-9EC3A364C500}" type="pres">
      <dgm:prSet presAssocID="{0468D59B-CA27-0442-9294-580217A5748B}" presName="node" presStyleLbl="node1" presStyleIdx="3" presStyleCnt="5" custScaleX="145178" custScaleY="104202" custRadScaleRad="96884" custRadScaleInc="61572">
        <dgm:presLayoutVars>
          <dgm:bulletEnabled val="1"/>
        </dgm:presLayoutVars>
      </dgm:prSet>
      <dgm:spPr/>
    </dgm:pt>
    <dgm:pt modelId="{D13BC427-61A7-784E-9287-0A2884B415A9}" type="pres">
      <dgm:prSet presAssocID="{0468D59B-CA27-0442-9294-580217A5748B}" presName="spNode" presStyleCnt="0"/>
      <dgm:spPr/>
    </dgm:pt>
    <dgm:pt modelId="{82AF3F68-35CC-3F4A-A064-49554A953121}" type="pres">
      <dgm:prSet presAssocID="{012A9E38-ECDE-3346-B4CB-C4676769E4B6}" presName="sibTrans" presStyleLbl="sibTrans1D1" presStyleIdx="3" presStyleCnt="5"/>
      <dgm:spPr/>
    </dgm:pt>
    <dgm:pt modelId="{48F11084-E5EC-6841-9ADD-5BD4F8D6C30C}" type="pres">
      <dgm:prSet presAssocID="{EA8A5965-7469-9447-8434-A275C590601C}" presName="node" presStyleLbl="node1" presStyleIdx="4" presStyleCnt="5" custScaleX="137694" custRadScaleRad="111160" custRadScaleInc="-9475">
        <dgm:presLayoutVars>
          <dgm:bulletEnabled val="1"/>
        </dgm:presLayoutVars>
      </dgm:prSet>
      <dgm:spPr/>
    </dgm:pt>
    <dgm:pt modelId="{0C4C38E7-D14D-574C-9B3E-10C9E930B408}" type="pres">
      <dgm:prSet presAssocID="{EA8A5965-7469-9447-8434-A275C590601C}" presName="spNode" presStyleCnt="0"/>
      <dgm:spPr/>
    </dgm:pt>
    <dgm:pt modelId="{8B7172EE-B283-514E-8369-2030272AEB47}" type="pres">
      <dgm:prSet presAssocID="{C77533C1-4020-8745-90F3-E82048C65965}" presName="sibTrans" presStyleLbl="sibTrans1D1" presStyleIdx="4" presStyleCnt="5"/>
      <dgm:spPr/>
    </dgm:pt>
  </dgm:ptLst>
  <dgm:cxnLst>
    <dgm:cxn modelId="{45CDDF07-A057-A44F-9F84-D2FAA963602F}" type="presOf" srcId="{9F87A1E0-8674-B74B-90AF-3F12D23B5A26}" destId="{BACE0DF8-2D7E-EF47-B10B-BFC67B4F225E}" srcOrd="0" destOrd="0" presId="urn:microsoft.com/office/officeart/2005/8/layout/cycle6"/>
    <dgm:cxn modelId="{B955BB11-9C12-504D-B443-9276C35AF494}" type="presOf" srcId="{07B784E8-DC68-3946-B5E7-2069DB59E670}" destId="{5A3AA2EE-700D-9743-8271-1FB60DFA6849}" srcOrd="0" destOrd="0" presId="urn:microsoft.com/office/officeart/2005/8/layout/cycle6"/>
    <dgm:cxn modelId="{9CA72313-7799-DC46-8214-96441D15B079}" srcId="{42606727-1C4D-BD49-988D-1F55F079DFEB}" destId="{05CD2910-F050-314B-B620-B2C4BFFEAA82}" srcOrd="0" destOrd="0" parTransId="{A154D118-8669-AB46-9502-AA8C0AB777A0}" sibTransId="{07B784E8-DC68-3946-B5E7-2069DB59E670}"/>
    <dgm:cxn modelId="{E7A6F21D-18EA-F947-B6F6-C8EE8A09F723}" type="presOf" srcId="{42606727-1C4D-BD49-988D-1F55F079DFEB}" destId="{B3BA45A9-8537-364D-8C59-683FB738751C}" srcOrd="0" destOrd="0" presId="urn:microsoft.com/office/officeart/2005/8/layout/cycle6"/>
    <dgm:cxn modelId="{D2447C20-4BE2-B54D-B5F3-9CE1216D78AB}" type="presOf" srcId="{05CD2910-F050-314B-B620-B2C4BFFEAA82}" destId="{FB47C78D-0F47-2240-836F-428BD71DA7E4}" srcOrd="0" destOrd="0" presId="urn:microsoft.com/office/officeart/2005/8/layout/cycle6"/>
    <dgm:cxn modelId="{4265F824-C893-2548-B509-CAE627116BDE}" srcId="{42606727-1C4D-BD49-988D-1F55F079DFEB}" destId="{9B465B85-B8C4-2745-8330-231A8770961B}" srcOrd="1" destOrd="0" parTransId="{AB9D3855-B292-CE42-9BA4-92F1835CBE1C}" sibTransId="{9F87A1E0-8674-B74B-90AF-3F12D23B5A26}"/>
    <dgm:cxn modelId="{151F8926-D156-1D4F-A7CE-731EF92B30EB}" type="presOf" srcId="{EA8A5965-7469-9447-8434-A275C590601C}" destId="{48F11084-E5EC-6841-9ADD-5BD4F8D6C30C}" srcOrd="0" destOrd="0" presId="urn:microsoft.com/office/officeart/2005/8/layout/cycle6"/>
    <dgm:cxn modelId="{FEDCA637-623E-D84A-A0A4-CE848A3134F3}" type="presOf" srcId="{9B465B85-B8C4-2745-8330-231A8770961B}" destId="{71C1F431-84E9-CA47-A623-E1531336737F}" srcOrd="0" destOrd="0" presId="urn:microsoft.com/office/officeart/2005/8/layout/cycle6"/>
    <dgm:cxn modelId="{B84C6B7A-9B76-704B-8052-2D3178E6EBB0}" srcId="{42606727-1C4D-BD49-988D-1F55F079DFEB}" destId="{FA56AB95-9B15-0A46-9B3C-0C0AF234C4CD}" srcOrd="2" destOrd="0" parTransId="{BD124A2A-7711-FA42-9A8A-2C28C485228E}" sibTransId="{B0D2299D-61E9-D04F-BDE2-DB92CE00D952}"/>
    <dgm:cxn modelId="{3914C587-CC11-5E4E-BA5D-FD54EB2CAACE}" type="presOf" srcId="{C77533C1-4020-8745-90F3-E82048C65965}" destId="{8B7172EE-B283-514E-8369-2030272AEB47}" srcOrd="0" destOrd="0" presId="urn:microsoft.com/office/officeart/2005/8/layout/cycle6"/>
    <dgm:cxn modelId="{D4A63490-40AD-4F46-BB4C-4B31AF20ED73}" type="presOf" srcId="{0468D59B-CA27-0442-9294-580217A5748B}" destId="{36F986AE-E606-EA4F-B278-9EC3A364C500}" srcOrd="0" destOrd="0" presId="urn:microsoft.com/office/officeart/2005/8/layout/cycle6"/>
    <dgm:cxn modelId="{A41C489C-F782-A340-875C-2B540AC498C2}" type="presOf" srcId="{B0D2299D-61E9-D04F-BDE2-DB92CE00D952}" destId="{982A6FBE-6779-B347-843D-B1EB30AA1749}" srcOrd="0" destOrd="0" presId="urn:microsoft.com/office/officeart/2005/8/layout/cycle6"/>
    <dgm:cxn modelId="{A9F8ACA9-DD76-3A4F-8E3C-AC79BD5E16E4}" type="presOf" srcId="{012A9E38-ECDE-3346-B4CB-C4676769E4B6}" destId="{82AF3F68-35CC-3F4A-A064-49554A953121}" srcOrd="0" destOrd="0" presId="urn:microsoft.com/office/officeart/2005/8/layout/cycle6"/>
    <dgm:cxn modelId="{E1FCDFC7-26F3-4347-8A76-C8510CE8B6DC}" type="presOf" srcId="{FA56AB95-9B15-0A46-9B3C-0C0AF234C4CD}" destId="{50F4524C-8CFD-EC43-8BB6-0BCFED2B4201}" srcOrd="0" destOrd="0" presId="urn:microsoft.com/office/officeart/2005/8/layout/cycle6"/>
    <dgm:cxn modelId="{5C11EBE1-384E-8042-BDA6-1ECF8CBC06A9}" srcId="{42606727-1C4D-BD49-988D-1F55F079DFEB}" destId="{EA8A5965-7469-9447-8434-A275C590601C}" srcOrd="4" destOrd="0" parTransId="{69370339-7D22-7D43-81B3-E252DDEBD285}" sibTransId="{C77533C1-4020-8745-90F3-E82048C65965}"/>
    <dgm:cxn modelId="{D03A38FD-74C0-CD4A-AF5F-A43448670DAD}" srcId="{42606727-1C4D-BD49-988D-1F55F079DFEB}" destId="{0468D59B-CA27-0442-9294-580217A5748B}" srcOrd="3" destOrd="0" parTransId="{66544A74-C363-9949-A20A-83A07174BF2D}" sibTransId="{012A9E38-ECDE-3346-B4CB-C4676769E4B6}"/>
    <dgm:cxn modelId="{1F6EC208-AA6B-FF40-9581-17F9F4A3408E}" type="presParOf" srcId="{B3BA45A9-8537-364D-8C59-683FB738751C}" destId="{FB47C78D-0F47-2240-836F-428BD71DA7E4}" srcOrd="0" destOrd="0" presId="urn:microsoft.com/office/officeart/2005/8/layout/cycle6"/>
    <dgm:cxn modelId="{7E7E8754-1E0C-134D-B49E-BF7238C3D567}" type="presParOf" srcId="{B3BA45A9-8537-364D-8C59-683FB738751C}" destId="{9C27CBA6-96F9-6845-A382-12286F1D27E3}" srcOrd="1" destOrd="0" presId="urn:microsoft.com/office/officeart/2005/8/layout/cycle6"/>
    <dgm:cxn modelId="{D1F8A169-7180-D848-99A3-ED7210F992DE}" type="presParOf" srcId="{B3BA45A9-8537-364D-8C59-683FB738751C}" destId="{5A3AA2EE-700D-9743-8271-1FB60DFA6849}" srcOrd="2" destOrd="0" presId="urn:microsoft.com/office/officeart/2005/8/layout/cycle6"/>
    <dgm:cxn modelId="{5BB21E67-1C6E-5E46-B164-A131F7D1CE66}" type="presParOf" srcId="{B3BA45A9-8537-364D-8C59-683FB738751C}" destId="{71C1F431-84E9-CA47-A623-E1531336737F}" srcOrd="3" destOrd="0" presId="urn:microsoft.com/office/officeart/2005/8/layout/cycle6"/>
    <dgm:cxn modelId="{162FEB51-DA0E-2448-B3E4-816DC8435442}" type="presParOf" srcId="{B3BA45A9-8537-364D-8C59-683FB738751C}" destId="{ED59969B-4336-E646-B41E-0E8262C670D7}" srcOrd="4" destOrd="0" presId="urn:microsoft.com/office/officeart/2005/8/layout/cycle6"/>
    <dgm:cxn modelId="{E2CEC689-A5B4-FD41-9C91-B88E9D68791A}" type="presParOf" srcId="{B3BA45A9-8537-364D-8C59-683FB738751C}" destId="{BACE0DF8-2D7E-EF47-B10B-BFC67B4F225E}" srcOrd="5" destOrd="0" presId="urn:microsoft.com/office/officeart/2005/8/layout/cycle6"/>
    <dgm:cxn modelId="{1E706F63-9C60-D048-99BE-DC6C042FF0CC}" type="presParOf" srcId="{B3BA45A9-8537-364D-8C59-683FB738751C}" destId="{50F4524C-8CFD-EC43-8BB6-0BCFED2B4201}" srcOrd="6" destOrd="0" presId="urn:microsoft.com/office/officeart/2005/8/layout/cycle6"/>
    <dgm:cxn modelId="{BE39CE56-2F9B-014C-98AE-9D787D966FFE}" type="presParOf" srcId="{B3BA45A9-8537-364D-8C59-683FB738751C}" destId="{CEE8007B-DEE6-9349-A875-4EAF3BF925E7}" srcOrd="7" destOrd="0" presId="urn:microsoft.com/office/officeart/2005/8/layout/cycle6"/>
    <dgm:cxn modelId="{23C1112E-6150-394B-99EC-01213C8167A4}" type="presParOf" srcId="{B3BA45A9-8537-364D-8C59-683FB738751C}" destId="{982A6FBE-6779-B347-843D-B1EB30AA1749}" srcOrd="8" destOrd="0" presId="urn:microsoft.com/office/officeart/2005/8/layout/cycle6"/>
    <dgm:cxn modelId="{823A6B15-04F3-BA48-B83E-893739FD415A}" type="presParOf" srcId="{B3BA45A9-8537-364D-8C59-683FB738751C}" destId="{36F986AE-E606-EA4F-B278-9EC3A364C500}" srcOrd="9" destOrd="0" presId="urn:microsoft.com/office/officeart/2005/8/layout/cycle6"/>
    <dgm:cxn modelId="{619DC147-CDFB-0D49-98F7-F21DFE8316D1}" type="presParOf" srcId="{B3BA45A9-8537-364D-8C59-683FB738751C}" destId="{D13BC427-61A7-784E-9287-0A2884B415A9}" srcOrd="10" destOrd="0" presId="urn:microsoft.com/office/officeart/2005/8/layout/cycle6"/>
    <dgm:cxn modelId="{668BF8CB-30C1-5046-89A1-AC7A3B46854E}" type="presParOf" srcId="{B3BA45A9-8537-364D-8C59-683FB738751C}" destId="{82AF3F68-35CC-3F4A-A064-49554A953121}" srcOrd="11" destOrd="0" presId="urn:microsoft.com/office/officeart/2005/8/layout/cycle6"/>
    <dgm:cxn modelId="{944B797F-3BC9-C641-895E-37A8ECE1D5E2}" type="presParOf" srcId="{B3BA45A9-8537-364D-8C59-683FB738751C}" destId="{48F11084-E5EC-6841-9ADD-5BD4F8D6C30C}" srcOrd="12" destOrd="0" presId="urn:microsoft.com/office/officeart/2005/8/layout/cycle6"/>
    <dgm:cxn modelId="{F448497D-78F5-F242-839F-6BDE4A0B26D2}" type="presParOf" srcId="{B3BA45A9-8537-364D-8C59-683FB738751C}" destId="{0C4C38E7-D14D-574C-9B3E-10C9E930B408}" srcOrd="13" destOrd="0" presId="urn:microsoft.com/office/officeart/2005/8/layout/cycle6"/>
    <dgm:cxn modelId="{E6B440F5-0CBB-4A4C-9904-B6273E24C9D2}" type="presParOf" srcId="{B3BA45A9-8537-364D-8C59-683FB738751C}" destId="{8B7172EE-B283-514E-8369-2030272AEB47}"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0821904-6BC7-4FE8-B616-3D506BC76DAE}"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s-CO"/>
        </a:p>
      </dgm:t>
    </dgm:pt>
    <dgm:pt modelId="{7D7591AF-D9A3-41E5-AA2A-13734BDA9BD8}">
      <dgm:prSet phldrT="[Texto]" custT="1"/>
      <dgm:spPr/>
      <dgm:t>
        <a:bodyPr/>
        <a:lstStyle/>
        <a:p>
          <a:r>
            <a:rPr lang="es-MX" sz="1100" b="1" dirty="0">
              <a:effectLst>
                <a:outerShdw blurRad="38100" dist="38100" dir="2700000" algn="tl">
                  <a:srgbClr val="000000">
                    <a:alpha val="43137"/>
                  </a:srgbClr>
                </a:outerShdw>
              </a:effectLst>
            </a:rPr>
            <a:t>Pruebas académicas </a:t>
          </a:r>
          <a:endParaRPr lang="es-CO" sz="1100" b="1" dirty="0">
            <a:effectLst>
              <a:outerShdw blurRad="38100" dist="38100" dir="2700000" algn="tl">
                <a:srgbClr val="000000">
                  <a:alpha val="43137"/>
                </a:srgbClr>
              </a:outerShdw>
            </a:effectLst>
          </a:endParaRPr>
        </a:p>
      </dgm:t>
    </dgm:pt>
    <dgm:pt modelId="{31B31811-15BD-4758-B051-9CB81A9B181B}" type="parTrans" cxnId="{000D503C-A374-47DF-8BDB-8E442F366791}">
      <dgm:prSet/>
      <dgm:spPr/>
      <dgm:t>
        <a:bodyPr/>
        <a:lstStyle/>
        <a:p>
          <a:endParaRPr lang="es-CO"/>
        </a:p>
      </dgm:t>
    </dgm:pt>
    <dgm:pt modelId="{2F78D2DC-6115-4310-890F-6A0399D012E0}" type="sibTrans" cxnId="{000D503C-A374-47DF-8BDB-8E442F366791}">
      <dgm:prSet/>
      <dgm:spPr/>
      <dgm:t>
        <a:bodyPr/>
        <a:lstStyle/>
        <a:p>
          <a:endParaRPr lang="es-CO"/>
        </a:p>
      </dgm:t>
    </dgm:pt>
    <dgm:pt modelId="{C397F04A-B6BA-45C9-AD3F-CC74D285A56B}">
      <dgm:prSet phldrT="[Texto]" custT="1"/>
      <dgm:spPr/>
      <dgm:t>
        <a:bodyPr/>
        <a:lstStyle/>
        <a:p>
          <a:r>
            <a:rPr lang="es-MX" sz="1100" b="1" dirty="0">
              <a:effectLst>
                <a:outerShdw blurRad="38100" dist="38100" dir="2700000" algn="tl">
                  <a:srgbClr val="000000">
                    <a:alpha val="43137"/>
                  </a:srgbClr>
                </a:outerShdw>
              </a:effectLst>
            </a:rPr>
            <a:t>Experiencia en el sector educativo</a:t>
          </a:r>
          <a:endParaRPr lang="es-CO" sz="1100" b="1" dirty="0">
            <a:effectLst>
              <a:outerShdw blurRad="38100" dist="38100" dir="2700000" algn="tl">
                <a:srgbClr val="000000">
                  <a:alpha val="43137"/>
                </a:srgbClr>
              </a:outerShdw>
            </a:effectLst>
          </a:endParaRPr>
        </a:p>
      </dgm:t>
    </dgm:pt>
    <dgm:pt modelId="{1FE0C953-37A8-4C88-9F3C-CEF2B7665DE9}" type="parTrans" cxnId="{F144F01D-637B-4376-BFF0-F8830DF1B8C9}">
      <dgm:prSet/>
      <dgm:spPr/>
      <dgm:t>
        <a:bodyPr/>
        <a:lstStyle/>
        <a:p>
          <a:endParaRPr lang="es-CO"/>
        </a:p>
      </dgm:t>
    </dgm:pt>
    <dgm:pt modelId="{8CC46127-D0DC-480E-BD68-1869C4EFA128}" type="sibTrans" cxnId="{F144F01D-637B-4376-BFF0-F8830DF1B8C9}">
      <dgm:prSet/>
      <dgm:spPr/>
      <dgm:t>
        <a:bodyPr/>
        <a:lstStyle/>
        <a:p>
          <a:endParaRPr lang="es-CO"/>
        </a:p>
      </dgm:t>
    </dgm:pt>
    <dgm:pt modelId="{4AD03066-971F-449E-9B24-0D38F55B8E65}">
      <dgm:prSet phldrT="[Texto]" custT="1"/>
      <dgm:spPr/>
      <dgm:t>
        <a:bodyPr/>
        <a:lstStyle/>
        <a:p>
          <a:r>
            <a:rPr lang="es-MX" sz="1100" b="1" dirty="0">
              <a:effectLst>
                <a:outerShdw blurRad="38100" dist="38100" dir="2700000" algn="tl">
                  <a:srgbClr val="000000">
                    <a:alpha val="43137"/>
                  </a:srgbClr>
                </a:outerShdw>
              </a:effectLst>
            </a:rPr>
            <a:t>Conocimiento e investigación</a:t>
          </a:r>
          <a:endParaRPr lang="es-CO" sz="1100" b="1" dirty="0">
            <a:effectLst>
              <a:outerShdw blurRad="38100" dist="38100" dir="2700000" algn="tl">
                <a:srgbClr val="000000">
                  <a:alpha val="43137"/>
                </a:srgbClr>
              </a:outerShdw>
            </a:effectLst>
          </a:endParaRPr>
        </a:p>
      </dgm:t>
    </dgm:pt>
    <dgm:pt modelId="{9A9B39D6-9D4E-40A0-9E24-7DEECF657368}" type="parTrans" cxnId="{2CC70C52-90DC-4B1D-B503-00A3B4ACC7B8}">
      <dgm:prSet/>
      <dgm:spPr/>
      <dgm:t>
        <a:bodyPr/>
        <a:lstStyle/>
        <a:p>
          <a:endParaRPr lang="es-CO"/>
        </a:p>
      </dgm:t>
    </dgm:pt>
    <dgm:pt modelId="{9612C351-9DAB-40BF-A812-74D45D96F073}" type="sibTrans" cxnId="{2CC70C52-90DC-4B1D-B503-00A3B4ACC7B8}">
      <dgm:prSet/>
      <dgm:spPr/>
      <dgm:t>
        <a:bodyPr/>
        <a:lstStyle/>
        <a:p>
          <a:endParaRPr lang="es-CO"/>
        </a:p>
      </dgm:t>
    </dgm:pt>
    <dgm:pt modelId="{A000793E-AF6C-4DDB-9384-997DCCDA37BD}">
      <dgm:prSet phldrT="[Texto]" custT="1"/>
      <dgm:spPr/>
      <dgm:t>
        <a:bodyPr/>
        <a:lstStyle/>
        <a:p>
          <a:r>
            <a:rPr lang="es-MX" sz="1100" b="1" dirty="0">
              <a:effectLst>
                <a:outerShdw blurRad="38100" dist="38100" dir="2700000" algn="tl">
                  <a:srgbClr val="000000">
                    <a:alpha val="43137"/>
                  </a:srgbClr>
                </a:outerShdw>
              </a:effectLst>
            </a:rPr>
            <a:t>Calidad y medición de la educación </a:t>
          </a:r>
          <a:endParaRPr lang="es-CO" sz="1100" b="1" dirty="0">
            <a:effectLst>
              <a:outerShdw blurRad="38100" dist="38100" dir="2700000" algn="tl">
                <a:srgbClr val="000000">
                  <a:alpha val="43137"/>
                </a:srgbClr>
              </a:outerShdw>
            </a:effectLst>
          </a:endParaRPr>
        </a:p>
      </dgm:t>
    </dgm:pt>
    <dgm:pt modelId="{5C4E48FC-2BFB-4C7B-A0F6-530E572CF3D9}" type="parTrans" cxnId="{39F2D321-D5F3-482E-A722-2198302A168F}">
      <dgm:prSet/>
      <dgm:spPr/>
      <dgm:t>
        <a:bodyPr/>
        <a:lstStyle/>
        <a:p>
          <a:endParaRPr lang="es-CO"/>
        </a:p>
      </dgm:t>
    </dgm:pt>
    <dgm:pt modelId="{60B587D9-F0A4-460E-9EA2-146F7A303231}" type="sibTrans" cxnId="{39F2D321-D5F3-482E-A722-2198302A168F}">
      <dgm:prSet/>
      <dgm:spPr/>
      <dgm:t>
        <a:bodyPr/>
        <a:lstStyle/>
        <a:p>
          <a:endParaRPr lang="es-CO"/>
        </a:p>
      </dgm:t>
    </dgm:pt>
    <dgm:pt modelId="{6F8ECA90-6F88-42C7-9528-AC7B730B7C27}">
      <dgm:prSet phldrT="[Texto]" custT="1"/>
      <dgm:spPr/>
      <dgm:t>
        <a:bodyPr/>
        <a:lstStyle/>
        <a:p>
          <a:r>
            <a:rPr lang="es-MX" sz="1100" b="1" dirty="0">
              <a:effectLst>
                <a:outerShdw blurRad="38100" dist="38100" dir="2700000" algn="tl">
                  <a:srgbClr val="000000">
                    <a:alpha val="43137"/>
                  </a:srgbClr>
                </a:outerShdw>
              </a:effectLst>
            </a:rPr>
            <a:t>Asesoría y política pública</a:t>
          </a:r>
          <a:endParaRPr lang="es-CO" sz="1100" b="1" dirty="0">
            <a:effectLst>
              <a:outerShdw blurRad="38100" dist="38100" dir="2700000" algn="tl">
                <a:srgbClr val="000000">
                  <a:alpha val="43137"/>
                </a:srgbClr>
              </a:outerShdw>
            </a:effectLst>
          </a:endParaRPr>
        </a:p>
      </dgm:t>
    </dgm:pt>
    <dgm:pt modelId="{A4B4FA1E-EEF5-47BF-8243-292236FB0E02}" type="parTrans" cxnId="{B9823D37-DA7F-4E46-8155-6B7CDC3BC343}">
      <dgm:prSet/>
      <dgm:spPr/>
      <dgm:t>
        <a:bodyPr/>
        <a:lstStyle/>
        <a:p>
          <a:endParaRPr lang="es-CO"/>
        </a:p>
      </dgm:t>
    </dgm:pt>
    <dgm:pt modelId="{FA501136-6E89-40C6-A277-9062B924B0FE}" type="sibTrans" cxnId="{B9823D37-DA7F-4E46-8155-6B7CDC3BC343}">
      <dgm:prSet/>
      <dgm:spPr/>
      <dgm:t>
        <a:bodyPr/>
        <a:lstStyle/>
        <a:p>
          <a:endParaRPr lang="es-CO"/>
        </a:p>
      </dgm:t>
    </dgm:pt>
    <dgm:pt modelId="{9F280258-2BE7-49F8-A7E1-278BB426D0E9}" type="pres">
      <dgm:prSet presAssocID="{C0821904-6BC7-4FE8-B616-3D506BC76DAE}" presName="Name0" presStyleCnt="0">
        <dgm:presLayoutVars>
          <dgm:dir/>
          <dgm:resizeHandles val="exact"/>
        </dgm:presLayoutVars>
      </dgm:prSet>
      <dgm:spPr/>
    </dgm:pt>
    <dgm:pt modelId="{7288952C-28D5-4271-BC0B-2D1209C0099F}" type="pres">
      <dgm:prSet presAssocID="{7D7591AF-D9A3-41E5-AA2A-13734BDA9BD8}" presName="Name5" presStyleLbl="vennNode1" presStyleIdx="0" presStyleCnt="5">
        <dgm:presLayoutVars>
          <dgm:bulletEnabled val="1"/>
        </dgm:presLayoutVars>
      </dgm:prSet>
      <dgm:spPr/>
    </dgm:pt>
    <dgm:pt modelId="{9C2CB189-1562-4F39-A2E9-C259FC0FB787}" type="pres">
      <dgm:prSet presAssocID="{2F78D2DC-6115-4310-890F-6A0399D012E0}" presName="space" presStyleCnt="0"/>
      <dgm:spPr/>
    </dgm:pt>
    <dgm:pt modelId="{2E3E56AD-1144-4D2E-8E1F-D92B39897E83}" type="pres">
      <dgm:prSet presAssocID="{C397F04A-B6BA-45C9-AD3F-CC74D285A56B}" presName="Name5" presStyleLbl="vennNode1" presStyleIdx="1" presStyleCnt="5">
        <dgm:presLayoutVars>
          <dgm:bulletEnabled val="1"/>
        </dgm:presLayoutVars>
      </dgm:prSet>
      <dgm:spPr/>
    </dgm:pt>
    <dgm:pt modelId="{4A6A8E0E-9903-4E9A-A98D-290223AD51CF}" type="pres">
      <dgm:prSet presAssocID="{8CC46127-D0DC-480E-BD68-1869C4EFA128}" presName="space" presStyleCnt="0"/>
      <dgm:spPr/>
    </dgm:pt>
    <dgm:pt modelId="{F8F51CC5-0C1E-4B66-B177-CEAF15DC1F0A}" type="pres">
      <dgm:prSet presAssocID="{4AD03066-971F-449E-9B24-0D38F55B8E65}" presName="Name5" presStyleLbl="vennNode1" presStyleIdx="2" presStyleCnt="5">
        <dgm:presLayoutVars>
          <dgm:bulletEnabled val="1"/>
        </dgm:presLayoutVars>
      </dgm:prSet>
      <dgm:spPr/>
    </dgm:pt>
    <dgm:pt modelId="{AEC00F44-3700-4084-A86B-7C6E58359A37}" type="pres">
      <dgm:prSet presAssocID="{9612C351-9DAB-40BF-A812-74D45D96F073}" presName="space" presStyleCnt="0"/>
      <dgm:spPr/>
    </dgm:pt>
    <dgm:pt modelId="{35A062B5-2F54-47B6-B802-1B5D0FFEDF33}" type="pres">
      <dgm:prSet presAssocID="{A000793E-AF6C-4DDB-9384-997DCCDA37BD}" presName="Name5" presStyleLbl="vennNode1" presStyleIdx="3" presStyleCnt="5">
        <dgm:presLayoutVars>
          <dgm:bulletEnabled val="1"/>
        </dgm:presLayoutVars>
      </dgm:prSet>
      <dgm:spPr/>
    </dgm:pt>
    <dgm:pt modelId="{19F24F24-A37C-4C8A-A1CD-EF75EAF0496A}" type="pres">
      <dgm:prSet presAssocID="{60B587D9-F0A4-460E-9EA2-146F7A303231}" presName="space" presStyleCnt="0"/>
      <dgm:spPr/>
    </dgm:pt>
    <dgm:pt modelId="{DC885FD2-2487-4216-AE51-CC535EC41FB9}" type="pres">
      <dgm:prSet presAssocID="{6F8ECA90-6F88-42C7-9528-AC7B730B7C27}" presName="Name5" presStyleLbl="vennNode1" presStyleIdx="4" presStyleCnt="5">
        <dgm:presLayoutVars>
          <dgm:bulletEnabled val="1"/>
        </dgm:presLayoutVars>
      </dgm:prSet>
      <dgm:spPr/>
    </dgm:pt>
  </dgm:ptLst>
  <dgm:cxnLst>
    <dgm:cxn modelId="{385E3B17-CA4D-4D08-B0E9-C2638C068DD1}" type="presOf" srcId="{C0821904-6BC7-4FE8-B616-3D506BC76DAE}" destId="{9F280258-2BE7-49F8-A7E1-278BB426D0E9}" srcOrd="0" destOrd="0" presId="urn:microsoft.com/office/officeart/2005/8/layout/venn3"/>
    <dgm:cxn modelId="{F144F01D-637B-4376-BFF0-F8830DF1B8C9}" srcId="{C0821904-6BC7-4FE8-B616-3D506BC76DAE}" destId="{C397F04A-B6BA-45C9-AD3F-CC74D285A56B}" srcOrd="1" destOrd="0" parTransId="{1FE0C953-37A8-4C88-9F3C-CEF2B7665DE9}" sibTransId="{8CC46127-D0DC-480E-BD68-1869C4EFA128}"/>
    <dgm:cxn modelId="{39F2D321-D5F3-482E-A722-2198302A168F}" srcId="{C0821904-6BC7-4FE8-B616-3D506BC76DAE}" destId="{A000793E-AF6C-4DDB-9384-997DCCDA37BD}" srcOrd="3" destOrd="0" parTransId="{5C4E48FC-2BFB-4C7B-A0F6-530E572CF3D9}" sibTransId="{60B587D9-F0A4-460E-9EA2-146F7A303231}"/>
    <dgm:cxn modelId="{77FD7425-056D-415D-BFA0-AA438DDEA696}" type="presOf" srcId="{7D7591AF-D9A3-41E5-AA2A-13734BDA9BD8}" destId="{7288952C-28D5-4271-BC0B-2D1209C0099F}" srcOrd="0" destOrd="0" presId="urn:microsoft.com/office/officeart/2005/8/layout/venn3"/>
    <dgm:cxn modelId="{B9823D37-DA7F-4E46-8155-6B7CDC3BC343}" srcId="{C0821904-6BC7-4FE8-B616-3D506BC76DAE}" destId="{6F8ECA90-6F88-42C7-9528-AC7B730B7C27}" srcOrd="4" destOrd="0" parTransId="{A4B4FA1E-EEF5-47BF-8243-292236FB0E02}" sibTransId="{FA501136-6E89-40C6-A277-9062B924B0FE}"/>
    <dgm:cxn modelId="{000D503C-A374-47DF-8BDB-8E442F366791}" srcId="{C0821904-6BC7-4FE8-B616-3D506BC76DAE}" destId="{7D7591AF-D9A3-41E5-AA2A-13734BDA9BD8}" srcOrd="0" destOrd="0" parTransId="{31B31811-15BD-4758-B051-9CB81A9B181B}" sibTransId="{2F78D2DC-6115-4310-890F-6A0399D012E0}"/>
    <dgm:cxn modelId="{2CBBFC51-A662-45B6-A352-67F1C2515ED5}" type="presOf" srcId="{4AD03066-971F-449E-9B24-0D38F55B8E65}" destId="{F8F51CC5-0C1E-4B66-B177-CEAF15DC1F0A}" srcOrd="0" destOrd="0" presId="urn:microsoft.com/office/officeart/2005/8/layout/venn3"/>
    <dgm:cxn modelId="{2CC70C52-90DC-4B1D-B503-00A3B4ACC7B8}" srcId="{C0821904-6BC7-4FE8-B616-3D506BC76DAE}" destId="{4AD03066-971F-449E-9B24-0D38F55B8E65}" srcOrd="2" destOrd="0" parTransId="{9A9B39D6-9D4E-40A0-9E24-7DEECF657368}" sibTransId="{9612C351-9DAB-40BF-A812-74D45D96F073}"/>
    <dgm:cxn modelId="{D734177F-0277-45F4-89BE-56680202A944}" type="presOf" srcId="{A000793E-AF6C-4DDB-9384-997DCCDA37BD}" destId="{35A062B5-2F54-47B6-B802-1B5D0FFEDF33}" srcOrd="0" destOrd="0" presId="urn:microsoft.com/office/officeart/2005/8/layout/venn3"/>
    <dgm:cxn modelId="{5520D88D-3854-428D-8052-DD8B06E9C358}" type="presOf" srcId="{6F8ECA90-6F88-42C7-9528-AC7B730B7C27}" destId="{DC885FD2-2487-4216-AE51-CC535EC41FB9}" srcOrd="0" destOrd="0" presId="urn:microsoft.com/office/officeart/2005/8/layout/venn3"/>
    <dgm:cxn modelId="{24F31D9B-2DB4-42AA-8291-54BB197735DC}" type="presOf" srcId="{C397F04A-B6BA-45C9-AD3F-CC74D285A56B}" destId="{2E3E56AD-1144-4D2E-8E1F-D92B39897E83}" srcOrd="0" destOrd="0" presId="urn:microsoft.com/office/officeart/2005/8/layout/venn3"/>
    <dgm:cxn modelId="{06AB737C-75F3-4A21-81E1-082EDBE92600}" type="presParOf" srcId="{9F280258-2BE7-49F8-A7E1-278BB426D0E9}" destId="{7288952C-28D5-4271-BC0B-2D1209C0099F}" srcOrd="0" destOrd="0" presId="urn:microsoft.com/office/officeart/2005/8/layout/venn3"/>
    <dgm:cxn modelId="{8E64D555-E74E-4575-9A61-B7E34972D17F}" type="presParOf" srcId="{9F280258-2BE7-49F8-A7E1-278BB426D0E9}" destId="{9C2CB189-1562-4F39-A2E9-C259FC0FB787}" srcOrd="1" destOrd="0" presId="urn:microsoft.com/office/officeart/2005/8/layout/venn3"/>
    <dgm:cxn modelId="{DAAE2F62-E412-4A38-964F-DEA54C358A3A}" type="presParOf" srcId="{9F280258-2BE7-49F8-A7E1-278BB426D0E9}" destId="{2E3E56AD-1144-4D2E-8E1F-D92B39897E83}" srcOrd="2" destOrd="0" presId="urn:microsoft.com/office/officeart/2005/8/layout/venn3"/>
    <dgm:cxn modelId="{25CA9C09-DFCB-400C-A578-DC1CE3F91C0D}" type="presParOf" srcId="{9F280258-2BE7-49F8-A7E1-278BB426D0E9}" destId="{4A6A8E0E-9903-4E9A-A98D-290223AD51CF}" srcOrd="3" destOrd="0" presId="urn:microsoft.com/office/officeart/2005/8/layout/venn3"/>
    <dgm:cxn modelId="{50985E55-26DF-4B58-BF7B-34FD738A585F}" type="presParOf" srcId="{9F280258-2BE7-49F8-A7E1-278BB426D0E9}" destId="{F8F51CC5-0C1E-4B66-B177-CEAF15DC1F0A}" srcOrd="4" destOrd="0" presId="urn:microsoft.com/office/officeart/2005/8/layout/venn3"/>
    <dgm:cxn modelId="{CD712277-3D7F-4E85-B3D2-E79492D52A21}" type="presParOf" srcId="{9F280258-2BE7-49F8-A7E1-278BB426D0E9}" destId="{AEC00F44-3700-4084-A86B-7C6E58359A37}" srcOrd="5" destOrd="0" presId="urn:microsoft.com/office/officeart/2005/8/layout/venn3"/>
    <dgm:cxn modelId="{47AAF6B0-76D7-4911-9233-7BC85A7AAB39}" type="presParOf" srcId="{9F280258-2BE7-49F8-A7E1-278BB426D0E9}" destId="{35A062B5-2F54-47B6-B802-1B5D0FFEDF33}" srcOrd="6" destOrd="0" presId="urn:microsoft.com/office/officeart/2005/8/layout/venn3"/>
    <dgm:cxn modelId="{B799C52D-9C29-4A27-9199-9B675781BB64}" type="presParOf" srcId="{9F280258-2BE7-49F8-A7E1-278BB426D0E9}" destId="{19F24F24-A37C-4C8A-A1CD-EF75EAF0496A}" srcOrd="7" destOrd="0" presId="urn:microsoft.com/office/officeart/2005/8/layout/venn3"/>
    <dgm:cxn modelId="{41D80CF0-F0C3-4A65-8A3D-2B05FC0E0A6F}" type="presParOf" srcId="{9F280258-2BE7-49F8-A7E1-278BB426D0E9}" destId="{DC885FD2-2487-4216-AE51-CC535EC41FB9}"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F16B385-F8F7-44D0-9DB6-3D79D64A4792}" type="doc">
      <dgm:prSet loTypeId="urn:microsoft.com/office/officeart/2005/8/layout/radial4" loCatId="relationship" qsTypeId="urn:microsoft.com/office/officeart/2005/8/quickstyle/simple1" qsCatId="simple" csTypeId="urn:microsoft.com/office/officeart/2005/8/colors/accent2_3" csCatId="accent2" phldr="1"/>
      <dgm:spPr/>
      <dgm:t>
        <a:bodyPr/>
        <a:lstStyle/>
        <a:p>
          <a:endParaRPr lang="es-CO"/>
        </a:p>
      </dgm:t>
    </dgm:pt>
    <dgm:pt modelId="{285F35BF-90F9-4C15-BAD7-CBB0EB83A2FA}">
      <dgm:prSet phldrT="[Texto]"/>
      <dgm:spPr/>
      <dgm:t>
        <a:bodyPr/>
        <a:lstStyle/>
        <a:p>
          <a:r>
            <a:rPr lang="es-MX" b="1" dirty="0">
              <a:effectLst>
                <a:outerShdw blurRad="38100" dist="38100" dir="2700000" algn="tl">
                  <a:srgbClr val="000000">
                    <a:alpha val="43137"/>
                  </a:srgbClr>
                </a:outerShdw>
              </a:effectLst>
            </a:rPr>
            <a:t>MOMENTOS DE INTERACCIÓN</a:t>
          </a:r>
          <a:endParaRPr lang="es-CO" b="1" dirty="0">
            <a:effectLst>
              <a:outerShdw blurRad="38100" dist="38100" dir="2700000" algn="tl">
                <a:srgbClr val="000000">
                  <a:alpha val="43137"/>
                </a:srgbClr>
              </a:outerShdw>
            </a:effectLst>
          </a:endParaRPr>
        </a:p>
      </dgm:t>
    </dgm:pt>
    <dgm:pt modelId="{83EDA4DB-CAF1-4DA7-955D-DD7B20648325}" type="parTrans" cxnId="{02487EA0-915A-4A2E-9A41-05F04A1898A2}">
      <dgm:prSet/>
      <dgm:spPr/>
      <dgm:t>
        <a:bodyPr/>
        <a:lstStyle/>
        <a:p>
          <a:endParaRPr lang="es-CO"/>
        </a:p>
      </dgm:t>
    </dgm:pt>
    <dgm:pt modelId="{D7E6B91A-BFE7-4DC1-86AA-40DDAB2CD5FD}" type="sibTrans" cxnId="{02487EA0-915A-4A2E-9A41-05F04A1898A2}">
      <dgm:prSet/>
      <dgm:spPr/>
      <dgm:t>
        <a:bodyPr/>
        <a:lstStyle/>
        <a:p>
          <a:endParaRPr lang="es-CO"/>
        </a:p>
      </dgm:t>
    </dgm:pt>
    <dgm:pt modelId="{EF55F877-1745-428B-90FA-1C32C48B14FA}">
      <dgm:prSet phldrT="[Texto]" custT="1"/>
      <dgm:spPr/>
      <dgm:t>
        <a:bodyPr/>
        <a:lstStyle/>
        <a:p>
          <a:r>
            <a:rPr lang="es-MX" sz="1100" dirty="0"/>
            <a:t>Consulta de información</a:t>
          </a:r>
          <a:endParaRPr lang="es-CO" sz="1100" dirty="0"/>
        </a:p>
      </dgm:t>
    </dgm:pt>
    <dgm:pt modelId="{A4C53000-85C2-471B-A365-F9D7520C4B67}" type="parTrans" cxnId="{FDDC304E-1FAF-4DD8-9DBE-56D145EEF1FB}">
      <dgm:prSet/>
      <dgm:spPr/>
      <dgm:t>
        <a:bodyPr/>
        <a:lstStyle/>
        <a:p>
          <a:endParaRPr lang="es-CO"/>
        </a:p>
      </dgm:t>
    </dgm:pt>
    <dgm:pt modelId="{FE7798D6-F3FD-4588-9CD7-1EFD8C42F91F}" type="sibTrans" cxnId="{FDDC304E-1FAF-4DD8-9DBE-56D145EEF1FB}">
      <dgm:prSet/>
      <dgm:spPr/>
      <dgm:t>
        <a:bodyPr/>
        <a:lstStyle/>
        <a:p>
          <a:endParaRPr lang="es-CO"/>
        </a:p>
      </dgm:t>
    </dgm:pt>
    <dgm:pt modelId="{FBBD7B28-27E4-40C5-95E7-ACB0A58DC712}">
      <dgm:prSet phldrT="[Texto]" custT="1"/>
      <dgm:spPr/>
      <dgm:t>
        <a:bodyPr/>
        <a:lstStyle/>
        <a:p>
          <a:r>
            <a:rPr lang="es-MX" sz="1100" dirty="0"/>
            <a:t>Preparación de estudiantes para las pruebas </a:t>
          </a:r>
          <a:endParaRPr lang="es-CO" sz="1100" dirty="0"/>
        </a:p>
      </dgm:t>
    </dgm:pt>
    <dgm:pt modelId="{1B42E845-1388-442D-8D3D-96F963245D38}" type="parTrans" cxnId="{79B75432-AE28-4854-ACF4-FC0B9BA0EB0F}">
      <dgm:prSet/>
      <dgm:spPr/>
      <dgm:t>
        <a:bodyPr/>
        <a:lstStyle/>
        <a:p>
          <a:endParaRPr lang="es-CO"/>
        </a:p>
      </dgm:t>
    </dgm:pt>
    <dgm:pt modelId="{51D9AEA5-12FC-4270-9D35-3786AE840900}" type="sibTrans" cxnId="{79B75432-AE28-4854-ACF4-FC0B9BA0EB0F}">
      <dgm:prSet/>
      <dgm:spPr/>
      <dgm:t>
        <a:bodyPr/>
        <a:lstStyle/>
        <a:p>
          <a:endParaRPr lang="es-CO"/>
        </a:p>
      </dgm:t>
    </dgm:pt>
    <dgm:pt modelId="{42607E65-A59D-4811-8A03-323FCAE74E87}">
      <dgm:prSet phldrT="[Texto]" custT="1"/>
      <dgm:spPr/>
      <dgm:t>
        <a:bodyPr/>
        <a:lstStyle/>
        <a:p>
          <a:r>
            <a:rPr lang="es-MX" sz="1100" dirty="0"/>
            <a:t>Análisis de procesos y servicios</a:t>
          </a:r>
          <a:endParaRPr lang="es-CO" sz="1100" dirty="0"/>
        </a:p>
      </dgm:t>
    </dgm:pt>
    <dgm:pt modelId="{9A5B84CB-FA71-402E-B9D5-495513AB4D36}" type="parTrans" cxnId="{3FD235AA-BBEE-4B66-AADA-7B1C88CFF021}">
      <dgm:prSet/>
      <dgm:spPr/>
      <dgm:t>
        <a:bodyPr/>
        <a:lstStyle/>
        <a:p>
          <a:endParaRPr lang="es-CO"/>
        </a:p>
      </dgm:t>
    </dgm:pt>
    <dgm:pt modelId="{EE28362C-AF00-4EDC-A527-553E7701E1BF}" type="sibTrans" cxnId="{3FD235AA-BBEE-4B66-AADA-7B1C88CFF021}">
      <dgm:prSet/>
      <dgm:spPr/>
      <dgm:t>
        <a:bodyPr/>
        <a:lstStyle/>
        <a:p>
          <a:endParaRPr lang="es-CO"/>
        </a:p>
      </dgm:t>
    </dgm:pt>
    <dgm:pt modelId="{8CD0DDFF-F77E-46EB-BDD1-7D3243D885DC}">
      <dgm:prSet phldrT="[Texto]" custT="1"/>
      <dgm:spPr/>
      <dgm:t>
        <a:bodyPr/>
        <a:lstStyle/>
        <a:p>
          <a:r>
            <a:rPr lang="es-MX" sz="1100" dirty="0"/>
            <a:t>Análisis de las pruebas </a:t>
          </a:r>
          <a:endParaRPr lang="es-CO" sz="1100" dirty="0"/>
        </a:p>
      </dgm:t>
    </dgm:pt>
    <dgm:pt modelId="{3319644C-D8D2-41A3-8259-BC3B545E6723}" type="parTrans" cxnId="{B49C8752-CC06-46DE-B9B6-A91F2FFB3E01}">
      <dgm:prSet/>
      <dgm:spPr/>
      <dgm:t>
        <a:bodyPr/>
        <a:lstStyle/>
        <a:p>
          <a:endParaRPr lang="es-CO"/>
        </a:p>
      </dgm:t>
    </dgm:pt>
    <dgm:pt modelId="{11F2D4B4-426C-498D-B979-093EC1E0BB8A}" type="sibTrans" cxnId="{B49C8752-CC06-46DE-B9B6-A91F2FFB3E01}">
      <dgm:prSet/>
      <dgm:spPr/>
      <dgm:t>
        <a:bodyPr/>
        <a:lstStyle/>
        <a:p>
          <a:endParaRPr lang="es-CO"/>
        </a:p>
      </dgm:t>
    </dgm:pt>
    <dgm:pt modelId="{D769036B-71A4-415D-AE5A-5248A1311121}" type="pres">
      <dgm:prSet presAssocID="{CF16B385-F8F7-44D0-9DB6-3D79D64A4792}" presName="cycle" presStyleCnt="0">
        <dgm:presLayoutVars>
          <dgm:chMax val="1"/>
          <dgm:dir/>
          <dgm:animLvl val="ctr"/>
          <dgm:resizeHandles val="exact"/>
        </dgm:presLayoutVars>
      </dgm:prSet>
      <dgm:spPr/>
    </dgm:pt>
    <dgm:pt modelId="{11778C6F-1695-4C41-A515-B903B9EECC62}" type="pres">
      <dgm:prSet presAssocID="{285F35BF-90F9-4C15-BAD7-CBB0EB83A2FA}" presName="centerShape" presStyleLbl="node0" presStyleIdx="0" presStyleCnt="1"/>
      <dgm:spPr/>
    </dgm:pt>
    <dgm:pt modelId="{66F9A362-ECE7-4A28-99F4-27EBAC58D670}" type="pres">
      <dgm:prSet presAssocID="{A4C53000-85C2-471B-A365-F9D7520C4B67}" presName="parTrans" presStyleLbl="bgSibTrans2D1" presStyleIdx="0" presStyleCnt="4"/>
      <dgm:spPr/>
    </dgm:pt>
    <dgm:pt modelId="{6FB3EA11-B4C4-4349-A193-19EBCFBF0482}" type="pres">
      <dgm:prSet presAssocID="{EF55F877-1745-428B-90FA-1C32C48B14FA}" presName="node" presStyleLbl="node1" presStyleIdx="0" presStyleCnt="4">
        <dgm:presLayoutVars>
          <dgm:bulletEnabled val="1"/>
        </dgm:presLayoutVars>
      </dgm:prSet>
      <dgm:spPr/>
    </dgm:pt>
    <dgm:pt modelId="{AFE231BC-6330-437A-93EB-196A826A7E0D}" type="pres">
      <dgm:prSet presAssocID="{1B42E845-1388-442D-8D3D-96F963245D38}" presName="parTrans" presStyleLbl="bgSibTrans2D1" presStyleIdx="1" presStyleCnt="4"/>
      <dgm:spPr/>
    </dgm:pt>
    <dgm:pt modelId="{9E3A0826-6008-4D26-9A22-B5B292463A80}" type="pres">
      <dgm:prSet presAssocID="{FBBD7B28-27E4-40C5-95E7-ACB0A58DC712}" presName="node" presStyleLbl="node1" presStyleIdx="1" presStyleCnt="4">
        <dgm:presLayoutVars>
          <dgm:bulletEnabled val="1"/>
        </dgm:presLayoutVars>
      </dgm:prSet>
      <dgm:spPr/>
    </dgm:pt>
    <dgm:pt modelId="{1291E5FB-95EE-4EBF-A337-2A847FD1F7ED}" type="pres">
      <dgm:prSet presAssocID="{9A5B84CB-FA71-402E-B9D5-495513AB4D36}" presName="parTrans" presStyleLbl="bgSibTrans2D1" presStyleIdx="2" presStyleCnt="4"/>
      <dgm:spPr/>
    </dgm:pt>
    <dgm:pt modelId="{414D3ED6-D7D3-4193-B607-F7E6BCFBD43D}" type="pres">
      <dgm:prSet presAssocID="{42607E65-A59D-4811-8A03-323FCAE74E87}" presName="node" presStyleLbl="node1" presStyleIdx="2" presStyleCnt="4">
        <dgm:presLayoutVars>
          <dgm:bulletEnabled val="1"/>
        </dgm:presLayoutVars>
      </dgm:prSet>
      <dgm:spPr/>
    </dgm:pt>
    <dgm:pt modelId="{EE190FE6-A3D2-49CB-BD24-A8B17ED249C8}" type="pres">
      <dgm:prSet presAssocID="{3319644C-D8D2-41A3-8259-BC3B545E6723}" presName="parTrans" presStyleLbl="bgSibTrans2D1" presStyleIdx="3" presStyleCnt="4"/>
      <dgm:spPr/>
    </dgm:pt>
    <dgm:pt modelId="{DBB63797-493B-4C05-B756-E20917E36CB7}" type="pres">
      <dgm:prSet presAssocID="{8CD0DDFF-F77E-46EB-BDD1-7D3243D885DC}" presName="node" presStyleLbl="node1" presStyleIdx="3" presStyleCnt="4">
        <dgm:presLayoutVars>
          <dgm:bulletEnabled val="1"/>
        </dgm:presLayoutVars>
      </dgm:prSet>
      <dgm:spPr/>
    </dgm:pt>
  </dgm:ptLst>
  <dgm:cxnLst>
    <dgm:cxn modelId="{0293A807-3666-4522-B87B-BF6DD3CDE15B}" type="presOf" srcId="{EF55F877-1745-428B-90FA-1C32C48B14FA}" destId="{6FB3EA11-B4C4-4349-A193-19EBCFBF0482}" srcOrd="0" destOrd="0" presId="urn:microsoft.com/office/officeart/2005/8/layout/radial4"/>
    <dgm:cxn modelId="{36AD760F-91A1-49A7-B80A-46295A95DAFC}" type="presOf" srcId="{9A5B84CB-FA71-402E-B9D5-495513AB4D36}" destId="{1291E5FB-95EE-4EBF-A337-2A847FD1F7ED}" srcOrd="0" destOrd="0" presId="urn:microsoft.com/office/officeart/2005/8/layout/radial4"/>
    <dgm:cxn modelId="{85982926-3444-4412-8B08-CDB20DBAACD6}" type="presOf" srcId="{A4C53000-85C2-471B-A365-F9D7520C4B67}" destId="{66F9A362-ECE7-4A28-99F4-27EBAC58D670}" srcOrd="0" destOrd="0" presId="urn:microsoft.com/office/officeart/2005/8/layout/radial4"/>
    <dgm:cxn modelId="{9FA9EB26-665B-49EF-902C-BFAE5729B204}" type="presOf" srcId="{3319644C-D8D2-41A3-8259-BC3B545E6723}" destId="{EE190FE6-A3D2-49CB-BD24-A8B17ED249C8}" srcOrd="0" destOrd="0" presId="urn:microsoft.com/office/officeart/2005/8/layout/radial4"/>
    <dgm:cxn modelId="{79B75432-AE28-4854-ACF4-FC0B9BA0EB0F}" srcId="{285F35BF-90F9-4C15-BAD7-CBB0EB83A2FA}" destId="{FBBD7B28-27E4-40C5-95E7-ACB0A58DC712}" srcOrd="1" destOrd="0" parTransId="{1B42E845-1388-442D-8D3D-96F963245D38}" sibTransId="{51D9AEA5-12FC-4270-9D35-3786AE840900}"/>
    <dgm:cxn modelId="{7CF74E4B-BB51-4D56-903A-9BCFFBBE994E}" type="presOf" srcId="{FBBD7B28-27E4-40C5-95E7-ACB0A58DC712}" destId="{9E3A0826-6008-4D26-9A22-B5B292463A80}" srcOrd="0" destOrd="0" presId="urn:microsoft.com/office/officeart/2005/8/layout/radial4"/>
    <dgm:cxn modelId="{FDDC304E-1FAF-4DD8-9DBE-56D145EEF1FB}" srcId="{285F35BF-90F9-4C15-BAD7-CBB0EB83A2FA}" destId="{EF55F877-1745-428B-90FA-1C32C48B14FA}" srcOrd="0" destOrd="0" parTransId="{A4C53000-85C2-471B-A365-F9D7520C4B67}" sibTransId="{FE7798D6-F3FD-4588-9CD7-1EFD8C42F91F}"/>
    <dgm:cxn modelId="{B49C8752-CC06-46DE-B9B6-A91F2FFB3E01}" srcId="{285F35BF-90F9-4C15-BAD7-CBB0EB83A2FA}" destId="{8CD0DDFF-F77E-46EB-BDD1-7D3243D885DC}" srcOrd="3" destOrd="0" parTransId="{3319644C-D8D2-41A3-8259-BC3B545E6723}" sibTransId="{11F2D4B4-426C-498D-B979-093EC1E0BB8A}"/>
    <dgm:cxn modelId="{410FFC76-2D2B-4210-9E09-119C24F9C67C}" type="presOf" srcId="{285F35BF-90F9-4C15-BAD7-CBB0EB83A2FA}" destId="{11778C6F-1695-4C41-A515-B903B9EECC62}" srcOrd="0" destOrd="0" presId="urn:microsoft.com/office/officeart/2005/8/layout/radial4"/>
    <dgm:cxn modelId="{6431649A-A26C-459B-BD25-4DF5238AE7B6}" type="presOf" srcId="{42607E65-A59D-4811-8A03-323FCAE74E87}" destId="{414D3ED6-D7D3-4193-B607-F7E6BCFBD43D}" srcOrd="0" destOrd="0" presId="urn:microsoft.com/office/officeart/2005/8/layout/radial4"/>
    <dgm:cxn modelId="{02487EA0-915A-4A2E-9A41-05F04A1898A2}" srcId="{CF16B385-F8F7-44D0-9DB6-3D79D64A4792}" destId="{285F35BF-90F9-4C15-BAD7-CBB0EB83A2FA}" srcOrd="0" destOrd="0" parTransId="{83EDA4DB-CAF1-4DA7-955D-DD7B20648325}" sibTransId="{D7E6B91A-BFE7-4DC1-86AA-40DDAB2CD5FD}"/>
    <dgm:cxn modelId="{3FD235AA-BBEE-4B66-AADA-7B1C88CFF021}" srcId="{285F35BF-90F9-4C15-BAD7-CBB0EB83A2FA}" destId="{42607E65-A59D-4811-8A03-323FCAE74E87}" srcOrd="2" destOrd="0" parTransId="{9A5B84CB-FA71-402E-B9D5-495513AB4D36}" sibTransId="{EE28362C-AF00-4EDC-A527-553E7701E1BF}"/>
    <dgm:cxn modelId="{2B5F49E4-F613-47E8-8E7E-1EAF6C1120AD}" type="presOf" srcId="{8CD0DDFF-F77E-46EB-BDD1-7D3243D885DC}" destId="{DBB63797-493B-4C05-B756-E20917E36CB7}" srcOrd="0" destOrd="0" presId="urn:microsoft.com/office/officeart/2005/8/layout/radial4"/>
    <dgm:cxn modelId="{5645FDE5-EE8B-4BF1-9AF4-5DB705CB64B5}" type="presOf" srcId="{CF16B385-F8F7-44D0-9DB6-3D79D64A4792}" destId="{D769036B-71A4-415D-AE5A-5248A1311121}" srcOrd="0" destOrd="0" presId="urn:microsoft.com/office/officeart/2005/8/layout/radial4"/>
    <dgm:cxn modelId="{A7A4A3F8-1EFC-4910-8B39-C1160262B642}" type="presOf" srcId="{1B42E845-1388-442D-8D3D-96F963245D38}" destId="{AFE231BC-6330-437A-93EB-196A826A7E0D}" srcOrd="0" destOrd="0" presId="urn:microsoft.com/office/officeart/2005/8/layout/radial4"/>
    <dgm:cxn modelId="{A51BE8F2-3140-4EBB-9431-20568D4A4771}" type="presParOf" srcId="{D769036B-71A4-415D-AE5A-5248A1311121}" destId="{11778C6F-1695-4C41-A515-B903B9EECC62}" srcOrd="0" destOrd="0" presId="urn:microsoft.com/office/officeart/2005/8/layout/radial4"/>
    <dgm:cxn modelId="{8DA89553-3005-4E49-9E09-7C4FDD52EFBB}" type="presParOf" srcId="{D769036B-71A4-415D-AE5A-5248A1311121}" destId="{66F9A362-ECE7-4A28-99F4-27EBAC58D670}" srcOrd="1" destOrd="0" presId="urn:microsoft.com/office/officeart/2005/8/layout/radial4"/>
    <dgm:cxn modelId="{E3EB5BB1-086F-4276-BD89-8C8814C1CF8A}" type="presParOf" srcId="{D769036B-71A4-415D-AE5A-5248A1311121}" destId="{6FB3EA11-B4C4-4349-A193-19EBCFBF0482}" srcOrd="2" destOrd="0" presId="urn:microsoft.com/office/officeart/2005/8/layout/radial4"/>
    <dgm:cxn modelId="{131B695F-1E51-4A6F-9A94-C910F5E8B769}" type="presParOf" srcId="{D769036B-71A4-415D-AE5A-5248A1311121}" destId="{AFE231BC-6330-437A-93EB-196A826A7E0D}" srcOrd="3" destOrd="0" presId="urn:microsoft.com/office/officeart/2005/8/layout/radial4"/>
    <dgm:cxn modelId="{2FB9CFB5-4FE9-482B-BD70-982CDBBCF4C3}" type="presParOf" srcId="{D769036B-71A4-415D-AE5A-5248A1311121}" destId="{9E3A0826-6008-4D26-9A22-B5B292463A80}" srcOrd="4" destOrd="0" presId="urn:microsoft.com/office/officeart/2005/8/layout/radial4"/>
    <dgm:cxn modelId="{58DC9A9B-4F1B-481E-9E0E-DFA52184DF36}" type="presParOf" srcId="{D769036B-71A4-415D-AE5A-5248A1311121}" destId="{1291E5FB-95EE-4EBF-A337-2A847FD1F7ED}" srcOrd="5" destOrd="0" presId="urn:microsoft.com/office/officeart/2005/8/layout/radial4"/>
    <dgm:cxn modelId="{D3B2E649-8C1E-40D2-ACBA-C79F8414477F}" type="presParOf" srcId="{D769036B-71A4-415D-AE5A-5248A1311121}" destId="{414D3ED6-D7D3-4193-B607-F7E6BCFBD43D}" srcOrd="6" destOrd="0" presId="urn:microsoft.com/office/officeart/2005/8/layout/radial4"/>
    <dgm:cxn modelId="{744A4046-5C3B-4A22-8C9E-A2B8CABDD26B}" type="presParOf" srcId="{D769036B-71A4-415D-AE5A-5248A1311121}" destId="{EE190FE6-A3D2-49CB-BD24-A8B17ED249C8}" srcOrd="7" destOrd="0" presId="urn:microsoft.com/office/officeart/2005/8/layout/radial4"/>
    <dgm:cxn modelId="{992D8364-E50E-40FB-9B47-C60A41C8C4F2}" type="presParOf" srcId="{D769036B-71A4-415D-AE5A-5248A1311121}" destId="{DBB63797-493B-4C05-B756-E20917E36CB7}"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0821904-6BC7-4FE8-B616-3D506BC76DAE}"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s-CO"/>
        </a:p>
      </dgm:t>
    </dgm:pt>
    <dgm:pt modelId="{7D7591AF-D9A3-41E5-AA2A-13734BDA9BD8}">
      <dgm:prSet phldrT="[Texto]"/>
      <dgm:spPr/>
      <dgm:t>
        <a:bodyPr/>
        <a:lstStyle/>
        <a:p>
          <a:r>
            <a:rPr lang="es-MX" b="1" dirty="0">
              <a:effectLst>
                <a:outerShdw blurRad="38100" dist="38100" dir="2700000" algn="tl">
                  <a:srgbClr val="000000">
                    <a:alpha val="43137"/>
                  </a:srgbClr>
                </a:outerShdw>
              </a:effectLst>
            </a:rPr>
            <a:t>Procesos de certificación </a:t>
          </a:r>
          <a:endParaRPr lang="es-CO" b="1" dirty="0">
            <a:effectLst>
              <a:outerShdw blurRad="38100" dist="38100" dir="2700000" algn="tl">
                <a:srgbClr val="000000">
                  <a:alpha val="43137"/>
                </a:srgbClr>
              </a:outerShdw>
            </a:effectLst>
          </a:endParaRPr>
        </a:p>
      </dgm:t>
    </dgm:pt>
    <dgm:pt modelId="{31B31811-15BD-4758-B051-9CB81A9B181B}" type="parTrans" cxnId="{000D503C-A374-47DF-8BDB-8E442F366791}">
      <dgm:prSet/>
      <dgm:spPr/>
      <dgm:t>
        <a:bodyPr/>
        <a:lstStyle/>
        <a:p>
          <a:endParaRPr lang="es-CO"/>
        </a:p>
      </dgm:t>
    </dgm:pt>
    <dgm:pt modelId="{2F78D2DC-6115-4310-890F-6A0399D012E0}" type="sibTrans" cxnId="{000D503C-A374-47DF-8BDB-8E442F366791}">
      <dgm:prSet/>
      <dgm:spPr/>
      <dgm:t>
        <a:bodyPr/>
        <a:lstStyle/>
        <a:p>
          <a:endParaRPr lang="es-CO"/>
        </a:p>
      </dgm:t>
    </dgm:pt>
    <dgm:pt modelId="{C397F04A-B6BA-45C9-AD3F-CC74D285A56B}">
      <dgm:prSet phldrT="[Texto]"/>
      <dgm:spPr/>
      <dgm:t>
        <a:bodyPr/>
        <a:lstStyle/>
        <a:p>
          <a:r>
            <a:rPr lang="es-MX" b="1" dirty="0">
              <a:effectLst>
                <a:outerShdw blurRad="38100" dist="38100" dir="2700000" algn="tl">
                  <a:srgbClr val="000000">
                    <a:alpha val="43137"/>
                  </a:srgbClr>
                </a:outerShdw>
              </a:effectLst>
            </a:rPr>
            <a:t>Confianza en la evaluación</a:t>
          </a:r>
          <a:endParaRPr lang="es-CO" b="1" dirty="0">
            <a:effectLst>
              <a:outerShdw blurRad="38100" dist="38100" dir="2700000" algn="tl">
                <a:srgbClr val="000000">
                  <a:alpha val="43137"/>
                </a:srgbClr>
              </a:outerShdw>
            </a:effectLst>
          </a:endParaRPr>
        </a:p>
      </dgm:t>
    </dgm:pt>
    <dgm:pt modelId="{1FE0C953-37A8-4C88-9F3C-CEF2B7665DE9}" type="parTrans" cxnId="{F144F01D-637B-4376-BFF0-F8830DF1B8C9}">
      <dgm:prSet/>
      <dgm:spPr/>
      <dgm:t>
        <a:bodyPr/>
        <a:lstStyle/>
        <a:p>
          <a:endParaRPr lang="es-CO"/>
        </a:p>
      </dgm:t>
    </dgm:pt>
    <dgm:pt modelId="{8CC46127-D0DC-480E-BD68-1869C4EFA128}" type="sibTrans" cxnId="{F144F01D-637B-4376-BFF0-F8830DF1B8C9}">
      <dgm:prSet/>
      <dgm:spPr/>
      <dgm:t>
        <a:bodyPr/>
        <a:lstStyle/>
        <a:p>
          <a:endParaRPr lang="es-CO"/>
        </a:p>
      </dgm:t>
    </dgm:pt>
    <dgm:pt modelId="{4AD03066-971F-449E-9B24-0D38F55B8E65}">
      <dgm:prSet phldrT="[Texto]"/>
      <dgm:spPr/>
      <dgm:t>
        <a:bodyPr/>
        <a:lstStyle/>
        <a:p>
          <a:r>
            <a:rPr lang="es-MX" b="1" dirty="0">
              <a:effectLst>
                <a:outerShdw blurRad="38100" dist="38100" dir="2700000" algn="tl">
                  <a:srgbClr val="000000">
                    <a:alpha val="43137"/>
                  </a:srgbClr>
                </a:outerShdw>
              </a:effectLst>
            </a:rPr>
            <a:t>Evaluación de los colegios </a:t>
          </a:r>
          <a:endParaRPr lang="es-CO" b="1" dirty="0">
            <a:effectLst>
              <a:outerShdw blurRad="38100" dist="38100" dir="2700000" algn="tl">
                <a:srgbClr val="000000">
                  <a:alpha val="43137"/>
                </a:srgbClr>
              </a:outerShdw>
            </a:effectLst>
          </a:endParaRPr>
        </a:p>
      </dgm:t>
    </dgm:pt>
    <dgm:pt modelId="{9A9B39D6-9D4E-40A0-9E24-7DEECF657368}" type="parTrans" cxnId="{2CC70C52-90DC-4B1D-B503-00A3B4ACC7B8}">
      <dgm:prSet/>
      <dgm:spPr/>
      <dgm:t>
        <a:bodyPr/>
        <a:lstStyle/>
        <a:p>
          <a:endParaRPr lang="es-CO"/>
        </a:p>
      </dgm:t>
    </dgm:pt>
    <dgm:pt modelId="{9612C351-9DAB-40BF-A812-74D45D96F073}" type="sibTrans" cxnId="{2CC70C52-90DC-4B1D-B503-00A3B4ACC7B8}">
      <dgm:prSet/>
      <dgm:spPr/>
      <dgm:t>
        <a:bodyPr/>
        <a:lstStyle/>
        <a:p>
          <a:endParaRPr lang="es-CO"/>
        </a:p>
      </dgm:t>
    </dgm:pt>
    <dgm:pt modelId="{A000793E-AF6C-4DDB-9384-997DCCDA37BD}">
      <dgm:prSet phldrT="[Texto]"/>
      <dgm:spPr/>
      <dgm:t>
        <a:bodyPr/>
        <a:lstStyle/>
        <a:p>
          <a:r>
            <a:rPr lang="es-MX" b="1" dirty="0">
              <a:effectLst>
                <a:outerShdw blurRad="38100" dist="38100" dir="2700000" algn="tl">
                  <a:srgbClr val="000000">
                    <a:alpha val="43137"/>
                  </a:srgbClr>
                </a:outerShdw>
              </a:effectLst>
            </a:rPr>
            <a:t>Pruebas de conocimiento </a:t>
          </a:r>
          <a:endParaRPr lang="es-CO" b="1" dirty="0">
            <a:effectLst>
              <a:outerShdw blurRad="38100" dist="38100" dir="2700000" algn="tl">
                <a:srgbClr val="000000">
                  <a:alpha val="43137"/>
                </a:srgbClr>
              </a:outerShdw>
            </a:effectLst>
          </a:endParaRPr>
        </a:p>
      </dgm:t>
    </dgm:pt>
    <dgm:pt modelId="{5C4E48FC-2BFB-4C7B-A0F6-530E572CF3D9}" type="parTrans" cxnId="{39F2D321-D5F3-482E-A722-2198302A168F}">
      <dgm:prSet/>
      <dgm:spPr/>
      <dgm:t>
        <a:bodyPr/>
        <a:lstStyle/>
        <a:p>
          <a:endParaRPr lang="es-CO"/>
        </a:p>
      </dgm:t>
    </dgm:pt>
    <dgm:pt modelId="{60B587D9-F0A4-460E-9EA2-146F7A303231}" type="sibTrans" cxnId="{39F2D321-D5F3-482E-A722-2198302A168F}">
      <dgm:prSet/>
      <dgm:spPr/>
      <dgm:t>
        <a:bodyPr/>
        <a:lstStyle/>
        <a:p>
          <a:endParaRPr lang="es-CO"/>
        </a:p>
      </dgm:t>
    </dgm:pt>
    <dgm:pt modelId="{6F8ECA90-6F88-42C7-9528-AC7B730B7C27}">
      <dgm:prSet phldrT="[Texto]"/>
      <dgm:spPr/>
      <dgm:t>
        <a:bodyPr/>
        <a:lstStyle/>
        <a:p>
          <a:r>
            <a:rPr lang="es-MX" b="1" dirty="0">
              <a:effectLst>
                <a:outerShdw blurRad="38100" dist="38100" dir="2700000" algn="tl">
                  <a:srgbClr val="000000">
                    <a:alpha val="43137"/>
                  </a:srgbClr>
                </a:outerShdw>
              </a:effectLst>
            </a:rPr>
            <a:t>Adquisición de conocimientos </a:t>
          </a:r>
          <a:endParaRPr lang="es-CO" b="1" dirty="0">
            <a:effectLst>
              <a:outerShdw blurRad="38100" dist="38100" dir="2700000" algn="tl">
                <a:srgbClr val="000000">
                  <a:alpha val="43137"/>
                </a:srgbClr>
              </a:outerShdw>
            </a:effectLst>
          </a:endParaRPr>
        </a:p>
      </dgm:t>
    </dgm:pt>
    <dgm:pt modelId="{A4B4FA1E-EEF5-47BF-8243-292236FB0E02}" type="parTrans" cxnId="{B9823D37-DA7F-4E46-8155-6B7CDC3BC343}">
      <dgm:prSet/>
      <dgm:spPr/>
      <dgm:t>
        <a:bodyPr/>
        <a:lstStyle/>
        <a:p>
          <a:endParaRPr lang="es-CO"/>
        </a:p>
      </dgm:t>
    </dgm:pt>
    <dgm:pt modelId="{FA501136-6E89-40C6-A277-9062B924B0FE}" type="sibTrans" cxnId="{B9823D37-DA7F-4E46-8155-6B7CDC3BC343}">
      <dgm:prSet/>
      <dgm:spPr/>
      <dgm:t>
        <a:bodyPr/>
        <a:lstStyle/>
        <a:p>
          <a:endParaRPr lang="es-CO"/>
        </a:p>
      </dgm:t>
    </dgm:pt>
    <dgm:pt modelId="{9F280258-2BE7-49F8-A7E1-278BB426D0E9}" type="pres">
      <dgm:prSet presAssocID="{C0821904-6BC7-4FE8-B616-3D506BC76DAE}" presName="Name0" presStyleCnt="0">
        <dgm:presLayoutVars>
          <dgm:dir/>
          <dgm:resizeHandles val="exact"/>
        </dgm:presLayoutVars>
      </dgm:prSet>
      <dgm:spPr/>
    </dgm:pt>
    <dgm:pt modelId="{7288952C-28D5-4271-BC0B-2D1209C0099F}" type="pres">
      <dgm:prSet presAssocID="{7D7591AF-D9A3-41E5-AA2A-13734BDA9BD8}" presName="Name5" presStyleLbl="vennNode1" presStyleIdx="0" presStyleCnt="5">
        <dgm:presLayoutVars>
          <dgm:bulletEnabled val="1"/>
        </dgm:presLayoutVars>
      </dgm:prSet>
      <dgm:spPr/>
    </dgm:pt>
    <dgm:pt modelId="{9C2CB189-1562-4F39-A2E9-C259FC0FB787}" type="pres">
      <dgm:prSet presAssocID="{2F78D2DC-6115-4310-890F-6A0399D012E0}" presName="space" presStyleCnt="0"/>
      <dgm:spPr/>
    </dgm:pt>
    <dgm:pt modelId="{2E3E56AD-1144-4D2E-8E1F-D92B39897E83}" type="pres">
      <dgm:prSet presAssocID="{C397F04A-B6BA-45C9-AD3F-CC74D285A56B}" presName="Name5" presStyleLbl="vennNode1" presStyleIdx="1" presStyleCnt="5">
        <dgm:presLayoutVars>
          <dgm:bulletEnabled val="1"/>
        </dgm:presLayoutVars>
      </dgm:prSet>
      <dgm:spPr/>
    </dgm:pt>
    <dgm:pt modelId="{4A6A8E0E-9903-4E9A-A98D-290223AD51CF}" type="pres">
      <dgm:prSet presAssocID="{8CC46127-D0DC-480E-BD68-1869C4EFA128}" presName="space" presStyleCnt="0"/>
      <dgm:spPr/>
    </dgm:pt>
    <dgm:pt modelId="{F8F51CC5-0C1E-4B66-B177-CEAF15DC1F0A}" type="pres">
      <dgm:prSet presAssocID="{4AD03066-971F-449E-9B24-0D38F55B8E65}" presName="Name5" presStyleLbl="vennNode1" presStyleIdx="2" presStyleCnt="5">
        <dgm:presLayoutVars>
          <dgm:bulletEnabled val="1"/>
        </dgm:presLayoutVars>
      </dgm:prSet>
      <dgm:spPr/>
    </dgm:pt>
    <dgm:pt modelId="{AEC00F44-3700-4084-A86B-7C6E58359A37}" type="pres">
      <dgm:prSet presAssocID="{9612C351-9DAB-40BF-A812-74D45D96F073}" presName="space" presStyleCnt="0"/>
      <dgm:spPr/>
    </dgm:pt>
    <dgm:pt modelId="{35A062B5-2F54-47B6-B802-1B5D0FFEDF33}" type="pres">
      <dgm:prSet presAssocID="{A000793E-AF6C-4DDB-9384-997DCCDA37BD}" presName="Name5" presStyleLbl="vennNode1" presStyleIdx="3" presStyleCnt="5">
        <dgm:presLayoutVars>
          <dgm:bulletEnabled val="1"/>
        </dgm:presLayoutVars>
      </dgm:prSet>
      <dgm:spPr/>
    </dgm:pt>
    <dgm:pt modelId="{19F24F24-A37C-4C8A-A1CD-EF75EAF0496A}" type="pres">
      <dgm:prSet presAssocID="{60B587D9-F0A4-460E-9EA2-146F7A303231}" presName="space" presStyleCnt="0"/>
      <dgm:spPr/>
    </dgm:pt>
    <dgm:pt modelId="{DC885FD2-2487-4216-AE51-CC535EC41FB9}" type="pres">
      <dgm:prSet presAssocID="{6F8ECA90-6F88-42C7-9528-AC7B730B7C27}" presName="Name5" presStyleLbl="vennNode1" presStyleIdx="4" presStyleCnt="5">
        <dgm:presLayoutVars>
          <dgm:bulletEnabled val="1"/>
        </dgm:presLayoutVars>
      </dgm:prSet>
      <dgm:spPr/>
    </dgm:pt>
  </dgm:ptLst>
  <dgm:cxnLst>
    <dgm:cxn modelId="{385E3B17-CA4D-4D08-B0E9-C2638C068DD1}" type="presOf" srcId="{C0821904-6BC7-4FE8-B616-3D506BC76DAE}" destId="{9F280258-2BE7-49F8-A7E1-278BB426D0E9}" srcOrd="0" destOrd="0" presId="urn:microsoft.com/office/officeart/2005/8/layout/venn3"/>
    <dgm:cxn modelId="{F144F01D-637B-4376-BFF0-F8830DF1B8C9}" srcId="{C0821904-6BC7-4FE8-B616-3D506BC76DAE}" destId="{C397F04A-B6BA-45C9-AD3F-CC74D285A56B}" srcOrd="1" destOrd="0" parTransId="{1FE0C953-37A8-4C88-9F3C-CEF2B7665DE9}" sibTransId="{8CC46127-D0DC-480E-BD68-1869C4EFA128}"/>
    <dgm:cxn modelId="{39F2D321-D5F3-482E-A722-2198302A168F}" srcId="{C0821904-6BC7-4FE8-B616-3D506BC76DAE}" destId="{A000793E-AF6C-4DDB-9384-997DCCDA37BD}" srcOrd="3" destOrd="0" parTransId="{5C4E48FC-2BFB-4C7B-A0F6-530E572CF3D9}" sibTransId="{60B587D9-F0A4-460E-9EA2-146F7A303231}"/>
    <dgm:cxn modelId="{77FD7425-056D-415D-BFA0-AA438DDEA696}" type="presOf" srcId="{7D7591AF-D9A3-41E5-AA2A-13734BDA9BD8}" destId="{7288952C-28D5-4271-BC0B-2D1209C0099F}" srcOrd="0" destOrd="0" presId="urn:microsoft.com/office/officeart/2005/8/layout/venn3"/>
    <dgm:cxn modelId="{B9823D37-DA7F-4E46-8155-6B7CDC3BC343}" srcId="{C0821904-6BC7-4FE8-B616-3D506BC76DAE}" destId="{6F8ECA90-6F88-42C7-9528-AC7B730B7C27}" srcOrd="4" destOrd="0" parTransId="{A4B4FA1E-EEF5-47BF-8243-292236FB0E02}" sibTransId="{FA501136-6E89-40C6-A277-9062B924B0FE}"/>
    <dgm:cxn modelId="{000D503C-A374-47DF-8BDB-8E442F366791}" srcId="{C0821904-6BC7-4FE8-B616-3D506BC76DAE}" destId="{7D7591AF-D9A3-41E5-AA2A-13734BDA9BD8}" srcOrd="0" destOrd="0" parTransId="{31B31811-15BD-4758-B051-9CB81A9B181B}" sibTransId="{2F78D2DC-6115-4310-890F-6A0399D012E0}"/>
    <dgm:cxn modelId="{2CBBFC51-A662-45B6-A352-67F1C2515ED5}" type="presOf" srcId="{4AD03066-971F-449E-9B24-0D38F55B8E65}" destId="{F8F51CC5-0C1E-4B66-B177-CEAF15DC1F0A}" srcOrd="0" destOrd="0" presId="urn:microsoft.com/office/officeart/2005/8/layout/venn3"/>
    <dgm:cxn modelId="{2CC70C52-90DC-4B1D-B503-00A3B4ACC7B8}" srcId="{C0821904-6BC7-4FE8-B616-3D506BC76DAE}" destId="{4AD03066-971F-449E-9B24-0D38F55B8E65}" srcOrd="2" destOrd="0" parTransId="{9A9B39D6-9D4E-40A0-9E24-7DEECF657368}" sibTransId="{9612C351-9DAB-40BF-A812-74D45D96F073}"/>
    <dgm:cxn modelId="{D734177F-0277-45F4-89BE-56680202A944}" type="presOf" srcId="{A000793E-AF6C-4DDB-9384-997DCCDA37BD}" destId="{35A062B5-2F54-47B6-B802-1B5D0FFEDF33}" srcOrd="0" destOrd="0" presId="urn:microsoft.com/office/officeart/2005/8/layout/venn3"/>
    <dgm:cxn modelId="{5520D88D-3854-428D-8052-DD8B06E9C358}" type="presOf" srcId="{6F8ECA90-6F88-42C7-9528-AC7B730B7C27}" destId="{DC885FD2-2487-4216-AE51-CC535EC41FB9}" srcOrd="0" destOrd="0" presId="urn:microsoft.com/office/officeart/2005/8/layout/venn3"/>
    <dgm:cxn modelId="{24F31D9B-2DB4-42AA-8291-54BB197735DC}" type="presOf" srcId="{C397F04A-B6BA-45C9-AD3F-CC74D285A56B}" destId="{2E3E56AD-1144-4D2E-8E1F-D92B39897E83}" srcOrd="0" destOrd="0" presId="urn:microsoft.com/office/officeart/2005/8/layout/venn3"/>
    <dgm:cxn modelId="{06AB737C-75F3-4A21-81E1-082EDBE92600}" type="presParOf" srcId="{9F280258-2BE7-49F8-A7E1-278BB426D0E9}" destId="{7288952C-28D5-4271-BC0B-2D1209C0099F}" srcOrd="0" destOrd="0" presId="urn:microsoft.com/office/officeart/2005/8/layout/venn3"/>
    <dgm:cxn modelId="{8E64D555-E74E-4575-9A61-B7E34972D17F}" type="presParOf" srcId="{9F280258-2BE7-49F8-A7E1-278BB426D0E9}" destId="{9C2CB189-1562-4F39-A2E9-C259FC0FB787}" srcOrd="1" destOrd="0" presId="urn:microsoft.com/office/officeart/2005/8/layout/venn3"/>
    <dgm:cxn modelId="{DAAE2F62-E412-4A38-964F-DEA54C358A3A}" type="presParOf" srcId="{9F280258-2BE7-49F8-A7E1-278BB426D0E9}" destId="{2E3E56AD-1144-4D2E-8E1F-D92B39897E83}" srcOrd="2" destOrd="0" presId="urn:microsoft.com/office/officeart/2005/8/layout/venn3"/>
    <dgm:cxn modelId="{25CA9C09-DFCB-400C-A578-DC1CE3F91C0D}" type="presParOf" srcId="{9F280258-2BE7-49F8-A7E1-278BB426D0E9}" destId="{4A6A8E0E-9903-4E9A-A98D-290223AD51CF}" srcOrd="3" destOrd="0" presId="urn:microsoft.com/office/officeart/2005/8/layout/venn3"/>
    <dgm:cxn modelId="{50985E55-26DF-4B58-BF7B-34FD738A585F}" type="presParOf" srcId="{9F280258-2BE7-49F8-A7E1-278BB426D0E9}" destId="{F8F51CC5-0C1E-4B66-B177-CEAF15DC1F0A}" srcOrd="4" destOrd="0" presId="urn:microsoft.com/office/officeart/2005/8/layout/venn3"/>
    <dgm:cxn modelId="{CD712277-3D7F-4E85-B3D2-E79492D52A21}" type="presParOf" srcId="{9F280258-2BE7-49F8-A7E1-278BB426D0E9}" destId="{AEC00F44-3700-4084-A86B-7C6E58359A37}" srcOrd="5" destOrd="0" presId="urn:microsoft.com/office/officeart/2005/8/layout/venn3"/>
    <dgm:cxn modelId="{47AAF6B0-76D7-4911-9233-7BC85A7AAB39}" type="presParOf" srcId="{9F280258-2BE7-49F8-A7E1-278BB426D0E9}" destId="{35A062B5-2F54-47B6-B802-1B5D0FFEDF33}" srcOrd="6" destOrd="0" presId="urn:microsoft.com/office/officeart/2005/8/layout/venn3"/>
    <dgm:cxn modelId="{B799C52D-9C29-4A27-9199-9B675781BB64}" type="presParOf" srcId="{9F280258-2BE7-49F8-A7E1-278BB426D0E9}" destId="{19F24F24-A37C-4C8A-A1CD-EF75EAF0496A}" srcOrd="7" destOrd="0" presId="urn:microsoft.com/office/officeart/2005/8/layout/venn3"/>
    <dgm:cxn modelId="{41D80CF0-F0C3-4A65-8A3D-2B05FC0E0A6F}" type="presParOf" srcId="{9F280258-2BE7-49F8-A7E1-278BB426D0E9}" destId="{DC885FD2-2487-4216-AE51-CC535EC41FB9}"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F16B385-F8F7-44D0-9DB6-3D79D64A4792}" type="doc">
      <dgm:prSet loTypeId="urn:microsoft.com/office/officeart/2005/8/layout/radial4" loCatId="relationship" qsTypeId="urn:microsoft.com/office/officeart/2005/8/quickstyle/simple1" qsCatId="simple" csTypeId="urn:microsoft.com/office/officeart/2005/8/colors/accent2_3" csCatId="accent2" phldr="1"/>
      <dgm:spPr/>
      <dgm:t>
        <a:bodyPr/>
        <a:lstStyle/>
        <a:p>
          <a:endParaRPr lang="es-CO"/>
        </a:p>
      </dgm:t>
    </dgm:pt>
    <dgm:pt modelId="{285F35BF-90F9-4C15-BAD7-CBB0EB83A2FA}">
      <dgm:prSet phldrT="[Texto]" custT="1"/>
      <dgm:spPr/>
      <dgm:t>
        <a:bodyPr/>
        <a:lstStyle/>
        <a:p>
          <a:r>
            <a:rPr lang="es-MX" sz="1200" b="1" dirty="0">
              <a:effectLst>
                <a:outerShdw blurRad="38100" dist="38100" dir="2700000" algn="tl">
                  <a:srgbClr val="000000">
                    <a:alpha val="43137"/>
                  </a:srgbClr>
                </a:outerShdw>
              </a:effectLst>
            </a:rPr>
            <a:t>ÁREAS Y MOMENTOS DE INTERACCIÓN</a:t>
          </a:r>
          <a:endParaRPr lang="es-CO" sz="1200" b="1" dirty="0">
            <a:effectLst>
              <a:outerShdw blurRad="38100" dist="38100" dir="2700000" algn="tl">
                <a:srgbClr val="000000">
                  <a:alpha val="43137"/>
                </a:srgbClr>
              </a:outerShdw>
            </a:effectLst>
          </a:endParaRPr>
        </a:p>
      </dgm:t>
    </dgm:pt>
    <dgm:pt modelId="{83EDA4DB-CAF1-4DA7-955D-DD7B20648325}" type="parTrans" cxnId="{02487EA0-915A-4A2E-9A41-05F04A1898A2}">
      <dgm:prSet/>
      <dgm:spPr/>
      <dgm:t>
        <a:bodyPr/>
        <a:lstStyle/>
        <a:p>
          <a:endParaRPr lang="es-CO"/>
        </a:p>
      </dgm:t>
    </dgm:pt>
    <dgm:pt modelId="{D7E6B91A-BFE7-4DC1-86AA-40DDAB2CD5FD}" type="sibTrans" cxnId="{02487EA0-915A-4A2E-9A41-05F04A1898A2}">
      <dgm:prSet/>
      <dgm:spPr/>
      <dgm:t>
        <a:bodyPr/>
        <a:lstStyle/>
        <a:p>
          <a:endParaRPr lang="es-CO"/>
        </a:p>
      </dgm:t>
    </dgm:pt>
    <dgm:pt modelId="{EF55F877-1745-428B-90FA-1C32C48B14FA}">
      <dgm:prSet phldrT="[Texto]"/>
      <dgm:spPr/>
      <dgm:t>
        <a:bodyPr/>
        <a:lstStyle/>
        <a:p>
          <a:r>
            <a:rPr lang="es-MX" dirty="0"/>
            <a:t>Áreas misionales </a:t>
          </a:r>
          <a:endParaRPr lang="es-CO" dirty="0"/>
        </a:p>
      </dgm:t>
    </dgm:pt>
    <dgm:pt modelId="{A4C53000-85C2-471B-A365-F9D7520C4B67}" type="parTrans" cxnId="{FDDC304E-1FAF-4DD8-9DBE-56D145EEF1FB}">
      <dgm:prSet/>
      <dgm:spPr/>
      <dgm:t>
        <a:bodyPr/>
        <a:lstStyle/>
        <a:p>
          <a:endParaRPr lang="es-CO"/>
        </a:p>
      </dgm:t>
    </dgm:pt>
    <dgm:pt modelId="{FE7798D6-F3FD-4588-9CD7-1EFD8C42F91F}" type="sibTrans" cxnId="{FDDC304E-1FAF-4DD8-9DBE-56D145EEF1FB}">
      <dgm:prSet/>
      <dgm:spPr/>
      <dgm:t>
        <a:bodyPr/>
        <a:lstStyle/>
        <a:p>
          <a:endParaRPr lang="es-CO"/>
        </a:p>
      </dgm:t>
    </dgm:pt>
    <dgm:pt modelId="{FBBD7B28-27E4-40C5-95E7-ACB0A58DC712}">
      <dgm:prSet phldrT="[Texto]"/>
      <dgm:spPr/>
      <dgm:t>
        <a:bodyPr/>
        <a:lstStyle/>
        <a:p>
          <a:r>
            <a:rPr lang="es-MX" dirty="0"/>
            <a:t>Dependencias </a:t>
          </a:r>
          <a:endParaRPr lang="es-CO" dirty="0"/>
        </a:p>
      </dgm:t>
    </dgm:pt>
    <dgm:pt modelId="{1B42E845-1388-442D-8D3D-96F963245D38}" type="parTrans" cxnId="{79B75432-AE28-4854-ACF4-FC0B9BA0EB0F}">
      <dgm:prSet/>
      <dgm:spPr/>
      <dgm:t>
        <a:bodyPr/>
        <a:lstStyle/>
        <a:p>
          <a:endParaRPr lang="es-CO"/>
        </a:p>
      </dgm:t>
    </dgm:pt>
    <dgm:pt modelId="{51D9AEA5-12FC-4270-9D35-3786AE840900}" type="sibTrans" cxnId="{79B75432-AE28-4854-ACF4-FC0B9BA0EB0F}">
      <dgm:prSet/>
      <dgm:spPr/>
      <dgm:t>
        <a:bodyPr/>
        <a:lstStyle/>
        <a:p>
          <a:endParaRPr lang="es-CO"/>
        </a:p>
      </dgm:t>
    </dgm:pt>
    <dgm:pt modelId="{42607E65-A59D-4811-8A03-323FCAE74E87}">
      <dgm:prSet phldrT="[Texto]"/>
      <dgm:spPr/>
      <dgm:t>
        <a:bodyPr/>
        <a:lstStyle/>
        <a:p>
          <a:r>
            <a:rPr lang="es-MX" dirty="0"/>
            <a:t>Delegaciones </a:t>
          </a:r>
          <a:endParaRPr lang="es-CO" dirty="0"/>
        </a:p>
      </dgm:t>
    </dgm:pt>
    <dgm:pt modelId="{9A5B84CB-FA71-402E-B9D5-495513AB4D36}" type="parTrans" cxnId="{3FD235AA-BBEE-4B66-AADA-7B1C88CFF021}">
      <dgm:prSet/>
      <dgm:spPr/>
      <dgm:t>
        <a:bodyPr/>
        <a:lstStyle/>
        <a:p>
          <a:endParaRPr lang="es-CO"/>
        </a:p>
      </dgm:t>
    </dgm:pt>
    <dgm:pt modelId="{EE28362C-AF00-4EDC-A527-553E7701E1BF}" type="sibTrans" cxnId="{3FD235AA-BBEE-4B66-AADA-7B1C88CFF021}">
      <dgm:prSet/>
      <dgm:spPr/>
      <dgm:t>
        <a:bodyPr/>
        <a:lstStyle/>
        <a:p>
          <a:endParaRPr lang="es-CO"/>
        </a:p>
      </dgm:t>
    </dgm:pt>
    <dgm:pt modelId="{8CD0DDFF-F77E-46EB-BDD1-7D3243D885DC}">
      <dgm:prSet phldrT="[Texto]"/>
      <dgm:spPr/>
      <dgm:t>
        <a:bodyPr/>
        <a:lstStyle/>
        <a:p>
          <a:r>
            <a:rPr lang="es-MX" dirty="0"/>
            <a:t>Análisis de las pruebas </a:t>
          </a:r>
          <a:endParaRPr lang="es-CO" dirty="0"/>
        </a:p>
      </dgm:t>
    </dgm:pt>
    <dgm:pt modelId="{3319644C-D8D2-41A3-8259-BC3B545E6723}" type="parTrans" cxnId="{B49C8752-CC06-46DE-B9B6-A91F2FFB3E01}">
      <dgm:prSet/>
      <dgm:spPr/>
      <dgm:t>
        <a:bodyPr/>
        <a:lstStyle/>
        <a:p>
          <a:endParaRPr lang="es-CO"/>
        </a:p>
      </dgm:t>
    </dgm:pt>
    <dgm:pt modelId="{11F2D4B4-426C-498D-B979-093EC1E0BB8A}" type="sibTrans" cxnId="{B49C8752-CC06-46DE-B9B6-A91F2FFB3E01}">
      <dgm:prSet/>
      <dgm:spPr/>
      <dgm:t>
        <a:bodyPr/>
        <a:lstStyle/>
        <a:p>
          <a:endParaRPr lang="es-CO"/>
        </a:p>
      </dgm:t>
    </dgm:pt>
    <dgm:pt modelId="{D769036B-71A4-415D-AE5A-5248A1311121}" type="pres">
      <dgm:prSet presAssocID="{CF16B385-F8F7-44D0-9DB6-3D79D64A4792}" presName="cycle" presStyleCnt="0">
        <dgm:presLayoutVars>
          <dgm:chMax val="1"/>
          <dgm:dir/>
          <dgm:animLvl val="ctr"/>
          <dgm:resizeHandles val="exact"/>
        </dgm:presLayoutVars>
      </dgm:prSet>
      <dgm:spPr/>
    </dgm:pt>
    <dgm:pt modelId="{11778C6F-1695-4C41-A515-B903B9EECC62}" type="pres">
      <dgm:prSet presAssocID="{285F35BF-90F9-4C15-BAD7-CBB0EB83A2FA}" presName="centerShape" presStyleLbl="node0" presStyleIdx="0" presStyleCnt="1"/>
      <dgm:spPr/>
    </dgm:pt>
    <dgm:pt modelId="{66F9A362-ECE7-4A28-99F4-27EBAC58D670}" type="pres">
      <dgm:prSet presAssocID="{A4C53000-85C2-471B-A365-F9D7520C4B67}" presName="parTrans" presStyleLbl="bgSibTrans2D1" presStyleIdx="0" presStyleCnt="4"/>
      <dgm:spPr/>
    </dgm:pt>
    <dgm:pt modelId="{6FB3EA11-B4C4-4349-A193-19EBCFBF0482}" type="pres">
      <dgm:prSet presAssocID="{EF55F877-1745-428B-90FA-1C32C48B14FA}" presName="node" presStyleLbl="node1" presStyleIdx="0" presStyleCnt="4">
        <dgm:presLayoutVars>
          <dgm:bulletEnabled val="1"/>
        </dgm:presLayoutVars>
      </dgm:prSet>
      <dgm:spPr/>
    </dgm:pt>
    <dgm:pt modelId="{AFE231BC-6330-437A-93EB-196A826A7E0D}" type="pres">
      <dgm:prSet presAssocID="{1B42E845-1388-442D-8D3D-96F963245D38}" presName="parTrans" presStyleLbl="bgSibTrans2D1" presStyleIdx="1" presStyleCnt="4"/>
      <dgm:spPr/>
    </dgm:pt>
    <dgm:pt modelId="{9E3A0826-6008-4D26-9A22-B5B292463A80}" type="pres">
      <dgm:prSet presAssocID="{FBBD7B28-27E4-40C5-95E7-ACB0A58DC712}" presName="node" presStyleLbl="node1" presStyleIdx="1" presStyleCnt="4">
        <dgm:presLayoutVars>
          <dgm:bulletEnabled val="1"/>
        </dgm:presLayoutVars>
      </dgm:prSet>
      <dgm:spPr/>
    </dgm:pt>
    <dgm:pt modelId="{1291E5FB-95EE-4EBF-A337-2A847FD1F7ED}" type="pres">
      <dgm:prSet presAssocID="{9A5B84CB-FA71-402E-B9D5-495513AB4D36}" presName="parTrans" presStyleLbl="bgSibTrans2D1" presStyleIdx="2" presStyleCnt="4"/>
      <dgm:spPr/>
    </dgm:pt>
    <dgm:pt modelId="{414D3ED6-D7D3-4193-B607-F7E6BCFBD43D}" type="pres">
      <dgm:prSet presAssocID="{42607E65-A59D-4811-8A03-323FCAE74E87}" presName="node" presStyleLbl="node1" presStyleIdx="2" presStyleCnt="4">
        <dgm:presLayoutVars>
          <dgm:bulletEnabled val="1"/>
        </dgm:presLayoutVars>
      </dgm:prSet>
      <dgm:spPr/>
    </dgm:pt>
    <dgm:pt modelId="{EE190FE6-A3D2-49CB-BD24-A8B17ED249C8}" type="pres">
      <dgm:prSet presAssocID="{3319644C-D8D2-41A3-8259-BC3B545E6723}" presName="parTrans" presStyleLbl="bgSibTrans2D1" presStyleIdx="3" presStyleCnt="4"/>
      <dgm:spPr/>
    </dgm:pt>
    <dgm:pt modelId="{DBB63797-493B-4C05-B756-E20917E36CB7}" type="pres">
      <dgm:prSet presAssocID="{8CD0DDFF-F77E-46EB-BDD1-7D3243D885DC}" presName="node" presStyleLbl="node1" presStyleIdx="3" presStyleCnt="4">
        <dgm:presLayoutVars>
          <dgm:bulletEnabled val="1"/>
        </dgm:presLayoutVars>
      </dgm:prSet>
      <dgm:spPr/>
    </dgm:pt>
  </dgm:ptLst>
  <dgm:cxnLst>
    <dgm:cxn modelId="{0293A807-3666-4522-B87B-BF6DD3CDE15B}" type="presOf" srcId="{EF55F877-1745-428B-90FA-1C32C48B14FA}" destId="{6FB3EA11-B4C4-4349-A193-19EBCFBF0482}" srcOrd="0" destOrd="0" presId="urn:microsoft.com/office/officeart/2005/8/layout/radial4"/>
    <dgm:cxn modelId="{36AD760F-91A1-49A7-B80A-46295A95DAFC}" type="presOf" srcId="{9A5B84CB-FA71-402E-B9D5-495513AB4D36}" destId="{1291E5FB-95EE-4EBF-A337-2A847FD1F7ED}" srcOrd="0" destOrd="0" presId="urn:microsoft.com/office/officeart/2005/8/layout/radial4"/>
    <dgm:cxn modelId="{85982926-3444-4412-8B08-CDB20DBAACD6}" type="presOf" srcId="{A4C53000-85C2-471B-A365-F9D7520C4B67}" destId="{66F9A362-ECE7-4A28-99F4-27EBAC58D670}" srcOrd="0" destOrd="0" presId="urn:microsoft.com/office/officeart/2005/8/layout/radial4"/>
    <dgm:cxn modelId="{9FA9EB26-665B-49EF-902C-BFAE5729B204}" type="presOf" srcId="{3319644C-D8D2-41A3-8259-BC3B545E6723}" destId="{EE190FE6-A3D2-49CB-BD24-A8B17ED249C8}" srcOrd="0" destOrd="0" presId="urn:microsoft.com/office/officeart/2005/8/layout/radial4"/>
    <dgm:cxn modelId="{79B75432-AE28-4854-ACF4-FC0B9BA0EB0F}" srcId="{285F35BF-90F9-4C15-BAD7-CBB0EB83A2FA}" destId="{FBBD7B28-27E4-40C5-95E7-ACB0A58DC712}" srcOrd="1" destOrd="0" parTransId="{1B42E845-1388-442D-8D3D-96F963245D38}" sibTransId="{51D9AEA5-12FC-4270-9D35-3786AE840900}"/>
    <dgm:cxn modelId="{7CF74E4B-BB51-4D56-903A-9BCFFBBE994E}" type="presOf" srcId="{FBBD7B28-27E4-40C5-95E7-ACB0A58DC712}" destId="{9E3A0826-6008-4D26-9A22-B5B292463A80}" srcOrd="0" destOrd="0" presId="urn:microsoft.com/office/officeart/2005/8/layout/radial4"/>
    <dgm:cxn modelId="{FDDC304E-1FAF-4DD8-9DBE-56D145EEF1FB}" srcId="{285F35BF-90F9-4C15-BAD7-CBB0EB83A2FA}" destId="{EF55F877-1745-428B-90FA-1C32C48B14FA}" srcOrd="0" destOrd="0" parTransId="{A4C53000-85C2-471B-A365-F9D7520C4B67}" sibTransId="{FE7798D6-F3FD-4588-9CD7-1EFD8C42F91F}"/>
    <dgm:cxn modelId="{B49C8752-CC06-46DE-B9B6-A91F2FFB3E01}" srcId="{285F35BF-90F9-4C15-BAD7-CBB0EB83A2FA}" destId="{8CD0DDFF-F77E-46EB-BDD1-7D3243D885DC}" srcOrd="3" destOrd="0" parTransId="{3319644C-D8D2-41A3-8259-BC3B545E6723}" sibTransId="{11F2D4B4-426C-498D-B979-093EC1E0BB8A}"/>
    <dgm:cxn modelId="{410FFC76-2D2B-4210-9E09-119C24F9C67C}" type="presOf" srcId="{285F35BF-90F9-4C15-BAD7-CBB0EB83A2FA}" destId="{11778C6F-1695-4C41-A515-B903B9EECC62}" srcOrd="0" destOrd="0" presId="urn:microsoft.com/office/officeart/2005/8/layout/radial4"/>
    <dgm:cxn modelId="{6431649A-A26C-459B-BD25-4DF5238AE7B6}" type="presOf" srcId="{42607E65-A59D-4811-8A03-323FCAE74E87}" destId="{414D3ED6-D7D3-4193-B607-F7E6BCFBD43D}" srcOrd="0" destOrd="0" presId="urn:microsoft.com/office/officeart/2005/8/layout/radial4"/>
    <dgm:cxn modelId="{02487EA0-915A-4A2E-9A41-05F04A1898A2}" srcId="{CF16B385-F8F7-44D0-9DB6-3D79D64A4792}" destId="{285F35BF-90F9-4C15-BAD7-CBB0EB83A2FA}" srcOrd="0" destOrd="0" parTransId="{83EDA4DB-CAF1-4DA7-955D-DD7B20648325}" sibTransId="{D7E6B91A-BFE7-4DC1-86AA-40DDAB2CD5FD}"/>
    <dgm:cxn modelId="{3FD235AA-BBEE-4B66-AADA-7B1C88CFF021}" srcId="{285F35BF-90F9-4C15-BAD7-CBB0EB83A2FA}" destId="{42607E65-A59D-4811-8A03-323FCAE74E87}" srcOrd="2" destOrd="0" parTransId="{9A5B84CB-FA71-402E-B9D5-495513AB4D36}" sibTransId="{EE28362C-AF00-4EDC-A527-553E7701E1BF}"/>
    <dgm:cxn modelId="{2B5F49E4-F613-47E8-8E7E-1EAF6C1120AD}" type="presOf" srcId="{8CD0DDFF-F77E-46EB-BDD1-7D3243D885DC}" destId="{DBB63797-493B-4C05-B756-E20917E36CB7}" srcOrd="0" destOrd="0" presId="urn:microsoft.com/office/officeart/2005/8/layout/radial4"/>
    <dgm:cxn modelId="{5645FDE5-EE8B-4BF1-9AF4-5DB705CB64B5}" type="presOf" srcId="{CF16B385-F8F7-44D0-9DB6-3D79D64A4792}" destId="{D769036B-71A4-415D-AE5A-5248A1311121}" srcOrd="0" destOrd="0" presId="urn:microsoft.com/office/officeart/2005/8/layout/radial4"/>
    <dgm:cxn modelId="{A7A4A3F8-1EFC-4910-8B39-C1160262B642}" type="presOf" srcId="{1B42E845-1388-442D-8D3D-96F963245D38}" destId="{AFE231BC-6330-437A-93EB-196A826A7E0D}" srcOrd="0" destOrd="0" presId="urn:microsoft.com/office/officeart/2005/8/layout/radial4"/>
    <dgm:cxn modelId="{A51BE8F2-3140-4EBB-9431-20568D4A4771}" type="presParOf" srcId="{D769036B-71A4-415D-AE5A-5248A1311121}" destId="{11778C6F-1695-4C41-A515-B903B9EECC62}" srcOrd="0" destOrd="0" presId="urn:microsoft.com/office/officeart/2005/8/layout/radial4"/>
    <dgm:cxn modelId="{8DA89553-3005-4E49-9E09-7C4FDD52EFBB}" type="presParOf" srcId="{D769036B-71A4-415D-AE5A-5248A1311121}" destId="{66F9A362-ECE7-4A28-99F4-27EBAC58D670}" srcOrd="1" destOrd="0" presId="urn:microsoft.com/office/officeart/2005/8/layout/radial4"/>
    <dgm:cxn modelId="{E3EB5BB1-086F-4276-BD89-8C8814C1CF8A}" type="presParOf" srcId="{D769036B-71A4-415D-AE5A-5248A1311121}" destId="{6FB3EA11-B4C4-4349-A193-19EBCFBF0482}" srcOrd="2" destOrd="0" presId="urn:microsoft.com/office/officeart/2005/8/layout/radial4"/>
    <dgm:cxn modelId="{131B695F-1E51-4A6F-9A94-C910F5E8B769}" type="presParOf" srcId="{D769036B-71A4-415D-AE5A-5248A1311121}" destId="{AFE231BC-6330-437A-93EB-196A826A7E0D}" srcOrd="3" destOrd="0" presId="urn:microsoft.com/office/officeart/2005/8/layout/radial4"/>
    <dgm:cxn modelId="{2FB9CFB5-4FE9-482B-BD70-982CDBBCF4C3}" type="presParOf" srcId="{D769036B-71A4-415D-AE5A-5248A1311121}" destId="{9E3A0826-6008-4D26-9A22-B5B292463A80}" srcOrd="4" destOrd="0" presId="urn:microsoft.com/office/officeart/2005/8/layout/radial4"/>
    <dgm:cxn modelId="{58DC9A9B-4F1B-481E-9E0E-DFA52184DF36}" type="presParOf" srcId="{D769036B-71A4-415D-AE5A-5248A1311121}" destId="{1291E5FB-95EE-4EBF-A337-2A847FD1F7ED}" srcOrd="5" destOrd="0" presId="urn:microsoft.com/office/officeart/2005/8/layout/radial4"/>
    <dgm:cxn modelId="{D3B2E649-8C1E-40D2-ACBA-C79F8414477F}" type="presParOf" srcId="{D769036B-71A4-415D-AE5A-5248A1311121}" destId="{414D3ED6-D7D3-4193-B607-F7E6BCFBD43D}" srcOrd="6" destOrd="0" presId="urn:microsoft.com/office/officeart/2005/8/layout/radial4"/>
    <dgm:cxn modelId="{744A4046-5C3B-4A22-8C9E-A2B8CABDD26B}" type="presParOf" srcId="{D769036B-71A4-415D-AE5A-5248A1311121}" destId="{EE190FE6-A3D2-49CB-BD24-A8B17ED249C8}" srcOrd="7" destOrd="0" presId="urn:microsoft.com/office/officeart/2005/8/layout/radial4"/>
    <dgm:cxn modelId="{992D8364-E50E-40FB-9B47-C60A41C8C4F2}" type="presParOf" srcId="{D769036B-71A4-415D-AE5A-5248A1311121}" destId="{DBB63797-493B-4C05-B756-E20917E36CB7}"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576AFF-7CB4-43ED-982F-8994E117293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CO"/>
        </a:p>
      </dgm:t>
    </dgm:pt>
    <dgm:pt modelId="{DE688621-76E5-4353-8BEF-B5F67A9F8B63}">
      <dgm:prSet phldrT="[Texto]"/>
      <dgm:spPr>
        <a:solidFill>
          <a:srgbClr val="0070C0"/>
        </a:solidFill>
      </dgm:spPr>
      <dgm:t>
        <a:bodyPr/>
        <a:lstStyle/>
        <a:p>
          <a:r>
            <a:rPr lang="es-CO" dirty="0">
              <a:latin typeface="Century Gothic" panose="020B0502020202020204" pitchFamily="34" charset="0"/>
            </a:rPr>
            <a:t>Objetivos corporativos</a:t>
          </a:r>
        </a:p>
        <a:p>
          <a:r>
            <a:rPr lang="es-CO" dirty="0">
              <a:latin typeface="Century Gothic" panose="020B0502020202020204" pitchFamily="34" charset="0"/>
            </a:rPr>
            <a:t>Comportamientos deseados</a:t>
          </a:r>
        </a:p>
      </dgm:t>
    </dgm:pt>
    <dgm:pt modelId="{4759913F-6ED5-4257-B9E9-0EE5B5E1500E}" type="parTrans" cxnId="{F9390A59-8BE9-4F2C-A8E8-EA5D5ECD061E}">
      <dgm:prSet/>
      <dgm:spPr/>
      <dgm:t>
        <a:bodyPr/>
        <a:lstStyle/>
        <a:p>
          <a:endParaRPr lang="es-CO">
            <a:latin typeface="Century Gothic" panose="020B0502020202020204" pitchFamily="34" charset="0"/>
          </a:endParaRPr>
        </a:p>
      </dgm:t>
    </dgm:pt>
    <dgm:pt modelId="{58C53C9B-F826-46CC-B0D6-FFBBAF8E5D80}" type="sibTrans" cxnId="{F9390A59-8BE9-4F2C-A8E8-EA5D5ECD061E}">
      <dgm:prSet/>
      <dgm:spPr>
        <a:ln>
          <a:noFill/>
        </a:ln>
      </dgm:spPr>
      <dgm:t>
        <a:bodyPr/>
        <a:lstStyle/>
        <a:p>
          <a:endParaRPr lang="es-CO">
            <a:latin typeface="Century Gothic" panose="020B0502020202020204" pitchFamily="34" charset="0"/>
          </a:endParaRPr>
        </a:p>
      </dgm:t>
    </dgm:pt>
    <dgm:pt modelId="{048CEDC0-91C5-4AFE-A71A-FFCFF8CFF374}">
      <dgm:prSet phldrT="[Texto]"/>
      <dgm:spPr>
        <a:solidFill>
          <a:srgbClr val="00B0F0"/>
        </a:solidFill>
        <a:ln>
          <a:solidFill>
            <a:srgbClr val="00B0F0"/>
          </a:solidFill>
        </a:ln>
      </dgm:spPr>
      <dgm:t>
        <a:bodyPr/>
        <a:lstStyle/>
        <a:p>
          <a:r>
            <a:rPr lang="es-CO" dirty="0">
              <a:latin typeface="Century Gothic" panose="020B0502020202020204" pitchFamily="34" charset="0"/>
            </a:rPr>
            <a:t>Conceptos generales e imágenes</a:t>
          </a:r>
        </a:p>
      </dgm:t>
    </dgm:pt>
    <dgm:pt modelId="{A7F97765-E383-40FB-9CEE-DA6B0A227A22}" type="parTrans" cxnId="{2001EE57-D311-4957-B3B2-46D23DB21B38}">
      <dgm:prSet/>
      <dgm:spPr/>
      <dgm:t>
        <a:bodyPr/>
        <a:lstStyle/>
        <a:p>
          <a:endParaRPr lang="es-CO">
            <a:latin typeface="Century Gothic" panose="020B0502020202020204" pitchFamily="34" charset="0"/>
          </a:endParaRPr>
        </a:p>
      </dgm:t>
    </dgm:pt>
    <dgm:pt modelId="{2A6AB0CF-90DB-4693-A2EB-E4CCE46BC891}" type="sibTrans" cxnId="{2001EE57-D311-4957-B3B2-46D23DB21B38}">
      <dgm:prSet/>
      <dgm:spPr/>
      <dgm:t>
        <a:bodyPr/>
        <a:lstStyle/>
        <a:p>
          <a:endParaRPr lang="es-CO">
            <a:latin typeface="Century Gothic" panose="020B0502020202020204" pitchFamily="34" charset="0"/>
          </a:endParaRPr>
        </a:p>
      </dgm:t>
    </dgm:pt>
    <dgm:pt modelId="{0B3572BD-3F44-4FDF-A944-A20C0550B848}">
      <dgm:prSet phldrT="[Texto]"/>
      <dgm:spPr>
        <a:solidFill>
          <a:srgbClr val="CAD649"/>
        </a:solidFill>
        <a:ln>
          <a:solidFill>
            <a:srgbClr val="CAD649"/>
          </a:solidFill>
        </a:ln>
      </dgm:spPr>
      <dgm:t>
        <a:bodyPr/>
        <a:lstStyle/>
        <a:p>
          <a:r>
            <a:rPr lang="es-CO" dirty="0">
              <a:solidFill>
                <a:schemeClr val="tx1"/>
              </a:solidFill>
              <a:latin typeface="Century Gothic" panose="020B0502020202020204" pitchFamily="34" charset="0"/>
            </a:rPr>
            <a:t>Procesos de interacción</a:t>
          </a:r>
        </a:p>
      </dgm:t>
    </dgm:pt>
    <dgm:pt modelId="{9F08D40E-B1F8-4218-AAAF-BA25805F1EA6}" type="parTrans" cxnId="{0C46EB74-564B-4087-9DEF-9E5D7510A487}">
      <dgm:prSet/>
      <dgm:spPr/>
      <dgm:t>
        <a:bodyPr/>
        <a:lstStyle/>
        <a:p>
          <a:endParaRPr lang="es-CO">
            <a:latin typeface="Century Gothic" panose="020B0502020202020204" pitchFamily="34" charset="0"/>
          </a:endParaRPr>
        </a:p>
      </dgm:t>
    </dgm:pt>
    <dgm:pt modelId="{57FD1E2E-D3A7-4201-AEB1-CE4CF51488B3}" type="sibTrans" cxnId="{0C46EB74-564B-4087-9DEF-9E5D7510A487}">
      <dgm:prSet/>
      <dgm:spPr/>
      <dgm:t>
        <a:bodyPr/>
        <a:lstStyle/>
        <a:p>
          <a:endParaRPr lang="es-CO">
            <a:latin typeface="Century Gothic" panose="020B0502020202020204" pitchFamily="34" charset="0"/>
          </a:endParaRPr>
        </a:p>
      </dgm:t>
    </dgm:pt>
    <dgm:pt modelId="{88CF44D6-A10F-4568-948E-39B396535461}">
      <dgm:prSet phldrT="[Texto]"/>
      <dgm:spPr>
        <a:solidFill>
          <a:srgbClr val="006600"/>
        </a:solidFill>
      </dgm:spPr>
      <dgm:t>
        <a:bodyPr/>
        <a:lstStyle/>
        <a:p>
          <a:r>
            <a:rPr lang="es-CO" dirty="0">
              <a:solidFill>
                <a:schemeClr val="bg1"/>
              </a:solidFill>
              <a:latin typeface="Century Gothic" panose="020B0502020202020204" pitchFamily="34" charset="0"/>
            </a:rPr>
            <a:t>Atributos modificables</a:t>
          </a:r>
        </a:p>
      </dgm:t>
    </dgm:pt>
    <dgm:pt modelId="{C5B62F23-9C03-4839-85F6-A343B45E9E88}" type="parTrans" cxnId="{A63859DC-9535-4B18-ADBA-A5A2ACAE5150}">
      <dgm:prSet/>
      <dgm:spPr/>
      <dgm:t>
        <a:bodyPr/>
        <a:lstStyle/>
        <a:p>
          <a:endParaRPr lang="es-CO">
            <a:latin typeface="Century Gothic" panose="020B0502020202020204" pitchFamily="34" charset="0"/>
          </a:endParaRPr>
        </a:p>
      </dgm:t>
    </dgm:pt>
    <dgm:pt modelId="{80BA5B79-ABC1-4F72-8B6A-41CCFED6BD71}" type="sibTrans" cxnId="{A63859DC-9535-4B18-ADBA-A5A2ACAE5150}">
      <dgm:prSet/>
      <dgm:spPr/>
      <dgm:t>
        <a:bodyPr/>
        <a:lstStyle/>
        <a:p>
          <a:endParaRPr lang="es-CO">
            <a:latin typeface="Century Gothic" panose="020B0502020202020204" pitchFamily="34" charset="0"/>
          </a:endParaRPr>
        </a:p>
      </dgm:t>
    </dgm:pt>
    <dgm:pt modelId="{CD87AA15-4C7C-4150-8977-1D2A34C521F5}" type="pres">
      <dgm:prSet presAssocID="{A2576AFF-7CB4-43ED-982F-8994E1172932}" presName="Name0" presStyleCnt="0">
        <dgm:presLayoutVars>
          <dgm:chMax val="7"/>
          <dgm:chPref val="7"/>
          <dgm:dir/>
        </dgm:presLayoutVars>
      </dgm:prSet>
      <dgm:spPr/>
    </dgm:pt>
    <dgm:pt modelId="{BCB8C2DA-24DC-4438-816F-349D3FCC1A9F}" type="pres">
      <dgm:prSet presAssocID="{A2576AFF-7CB4-43ED-982F-8994E1172932}" presName="Name1" presStyleCnt="0"/>
      <dgm:spPr/>
    </dgm:pt>
    <dgm:pt modelId="{FBA19F06-9894-4FD1-83A4-3F7B45038F1E}" type="pres">
      <dgm:prSet presAssocID="{A2576AFF-7CB4-43ED-982F-8994E1172932}" presName="cycle" presStyleCnt="0"/>
      <dgm:spPr/>
    </dgm:pt>
    <dgm:pt modelId="{78F1845E-D042-4134-848D-E59906143B10}" type="pres">
      <dgm:prSet presAssocID="{A2576AFF-7CB4-43ED-982F-8994E1172932}" presName="srcNode" presStyleLbl="node1" presStyleIdx="0" presStyleCnt="4"/>
      <dgm:spPr/>
    </dgm:pt>
    <dgm:pt modelId="{9D02C63D-07B7-4D61-B333-F1EEE18D46E1}" type="pres">
      <dgm:prSet presAssocID="{A2576AFF-7CB4-43ED-982F-8994E1172932}" presName="conn" presStyleLbl="parChTrans1D2" presStyleIdx="0" presStyleCnt="1"/>
      <dgm:spPr/>
    </dgm:pt>
    <dgm:pt modelId="{C39665F7-A502-42A0-8E87-D593CCF9C1F1}" type="pres">
      <dgm:prSet presAssocID="{A2576AFF-7CB4-43ED-982F-8994E1172932}" presName="extraNode" presStyleLbl="node1" presStyleIdx="0" presStyleCnt="4"/>
      <dgm:spPr/>
    </dgm:pt>
    <dgm:pt modelId="{1B1086F3-D457-44B9-BD85-C1F4B062B583}" type="pres">
      <dgm:prSet presAssocID="{A2576AFF-7CB4-43ED-982F-8994E1172932}" presName="dstNode" presStyleLbl="node1" presStyleIdx="0" presStyleCnt="4"/>
      <dgm:spPr/>
    </dgm:pt>
    <dgm:pt modelId="{9748F846-0DD0-4AA8-91B3-95E08EC16578}" type="pres">
      <dgm:prSet presAssocID="{DE688621-76E5-4353-8BEF-B5F67A9F8B63}" presName="text_1" presStyleLbl="node1" presStyleIdx="0" presStyleCnt="4">
        <dgm:presLayoutVars>
          <dgm:bulletEnabled val="1"/>
        </dgm:presLayoutVars>
      </dgm:prSet>
      <dgm:spPr/>
    </dgm:pt>
    <dgm:pt modelId="{B284FA08-8799-4C45-A806-95158C96B66E}" type="pres">
      <dgm:prSet presAssocID="{DE688621-76E5-4353-8BEF-B5F67A9F8B63}" presName="accent_1" presStyleCnt="0"/>
      <dgm:spPr/>
    </dgm:pt>
    <dgm:pt modelId="{9A0CA220-8956-4C0B-9534-51F3B61EF83A}" type="pres">
      <dgm:prSet presAssocID="{DE688621-76E5-4353-8BEF-B5F67A9F8B63}" presName="accentRepeatNode" presStyleLbl="solidFgAcc1" presStyleIdx="0" presStyleCnt="4"/>
      <dgm:spPr>
        <a:ln>
          <a:solidFill>
            <a:srgbClr val="0070C0"/>
          </a:solidFill>
        </a:ln>
      </dgm:spPr>
    </dgm:pt>
    <dgm:pt modelId="{0AA2412D-F919-4A89-9D74-F7840FEEC065}" type="pres">
      <dgm:prSet presAssocID="{048CEDC0-91C5-4AFE-A71A-FFCFF8CFF374}" presName="text_2" presStyleLbl="node1" presStyleIdx="1" presStyleCnt="4">
        <dgm:presLayoutVars>
          <dgm:bulletEnabled val="1"/>
        </dgm:presLayoutVars>
      </dgm:prSet>
      <dgm:spPr/>
    </dgm:pt>
    <dgm:pt modelId="{51C95D6D-0749-4385-A074-98B801A9238E}" type="pres">
      <dgm:prSet presAssocID="{048CEDC0-91C5-4AFE-A71A-FFCFF8CFF374}" presName="accent_2" presStyleCnt="0"/>
      <dgm:spPr/>
    </dgm:pt>
    <dgm:pt modelId="{726D6605-C4C5-40A8-BFBA-23B23DA2C868}" type="pres">
      <dgm:prSet presAssocID="{048CEDC0-91C5-4AFE-A71A-FFCFF8CFF374}" presName="accentRepeatNode" presStyleLbl="solidFgAcc1" presStyleIdx="1" presStyleCnt="4"/>
      <dgm:spPr>
        <a:ln>
          <a:solidFill>
            <a:srgbClr val="00B0F0"/>
          </a:solidFill>
        </a:ln>
      </dgm:spPr>
    </dgm:pt>
    <dgm:pt modelId="{A435966D-846D-47D9-910E-7C1C055EC7E3}" type="pres">
      <dgm:prSet presAssocID="{0B3572BD-3F44-4FDF-A944-A20C0550B848}" presName="text_3" presStyleLbl="node1" presStyleIdx="2" presStyleCnt="4">
        <dgm:presLayoutVars>
          <dgm:bulletEnabled val="1"/>
        </dgm:presLayoutVars>
      </dgm:prSet>
      <dgm:spPr/>
    </dgm:pt>
    <dgm:pt modelId="{226947B7-E0ED-4E22-A06D-29846F887B00}" type="pres">
      <dgm:prSet presAssocID="{0B3572BD-3F44-4FDF-A944-A20C0550B848}" presName="accent_3" presStyleCnt="0"/>
      <dgm:spPr/>
    </dgm:pt>
    <dgm:pt modelId="{5A79EDD9-CFAE-4991-B800-5C3FD64C62B8}" type="pres">
      <dgm:prSet presAssocID="{0B3572BD-3F44-4FDF-A944-A20C0550B848}" presName="accentRepeatNode" presStyleLbl="solidFgAcc1" presStyleIdx="2" presStyleCnt="4"/>
      <dgm:spPr>
        <a:ln>
          <a:solidFill>
            <a:srgbClr val="CAD649"/>
          </a:solidFill>
        </a:ln>
      </dgm:spPr>
    </dgm:pt>
    <dgm:pt modelId="{BDAF3D59-B815-4B5A-8D71-FADE215694BE}" type="pres">
      <dgm:prSet presAssocID="{88CF44D6-A10F-4568-948E-39B396535461}" presName="text_4" presStyleLbl="node1" presStyleIdx="3" presStyleCnt="4">
        <dgm:presLayoutVars>
          <dgm:bulletEnabled val="1"/>
        </dgm:presLayoutVars>
      </dgm:prSet>
      <dgm:spPr/>
    </dgm:pt>
    <dgm:pt modelId="{5E6CA779-DF8C-49A4-BD15-E6200C7EBB4A}" type="pres">
      <dgm:prSet presAssocID="{88CF44D6-A10F-4568-948E-39B396535461}" presName="accent_4" presStyleCnt="0"/>
      <dgm:spPr/>
    </dgm:pt>
    <dgm:pt modelId="{591C8830-0D54-40D3-8E00-FAAD61C29254}" type="pres">
      <dgm:prSet presAssocID="{88CF44D6-A10F-4568-948E-39B396535461}" presName="accentRepeatNode" presStyleLbl="solidFgAcc1" presStyleIdx="3" presStyleCnt="4"/>
      <dgm:spPr>
        <a:ln>
          <a:solidFill>
            <a:srgbClr val="006600"/>
          </a:solidFill>
        </a:ln>
      </dgm:spPr>
    </dgm:pt>
  </dgm:ptLst>
  <dgm:cxnLst>
    <dgm:cxn modelId="{C0677208-E9A0-4E8D-A655-DAAB2C2C25C1}" type="presOf" srcId="{A2576AFF-7CB4-43ED-982F-8994E1172932}" destId="{CD87AA15-4C7C-4150-8977-1D2A34C521F5}" srcOrd="0" destOrd="0" presId="urn:microsoft.com/office/officeart/2008/layout/VerticalCurvedList"/>
    <dgm:cxn modelId="{8AD98B09-0638-426E-876C-E9E49758E82B}" type="presOf" srcId="{0B3572BD-3F44-4FDF-A944-A20C0550B848}" destId="{A435966D-846D-47D9-910E-7C1C055EC7E3}" srcOrd="0" destOrd="0" presId="urn:microsoft.com/office/officeart/2008/layout/VerticalCurvedList"/>
    <dgm:cxn modelId="{21157A44-810C-4985-9E2D-458CFD0F2A0F}" type="presOf" srcId="{048CEDC0-91C5-4AFE-A71A-FFCFF8CFF374}" destId="{0AA2412D-F919-4A89-9D74-F7840FEEC065}" srcOrd="0" destOrd="0" presId="urn:microsoft.com/office/officeart/2008/layout/VerticalCurvedList"/>
    <dgm:cxn modelId="{FEF8064A-0434-4917-8B0C-BB6B73CA79D5}" type="presOf" srcId="{88CF44D6-A10F-4568-948E-39B396535461}" destId="{BDAF3D59-B815-4B5A-8D71-FADE215694BE}" srcOrd="0" destOrd="0" presId="urn:microsoft.com/office/officeart/2008/layout/VerticalCurvedList"/>
    <dgm:cxn modelId="{0C46EB74-564B-4087-9DEF-9E5D7510A487}" srcId="{A2576AFF-7CB4-43ED-982F-8994E1172932}" destId="{0B3572BD-3F44-4FDF-A944-A20C0550B848}" srcOrd="2" destOrd="0" parTransId="{9F08D40E-B1F8-4218-AAAF-BA25805F1EA6}" sibTransId="{57FD1E2E-D3A7-4201-AEB1-CE4CF51488B3}"/>
    <dgm:cxn modelId="{2001EE57-D311-4957-B3B2-46D23DB21B38}" srcId="{A2576AFF-7CB4-43ED-982F-8994E1172932}" destId="{048CEDC0-91C5-4AFE-A71A-FFCFF8CFF374}" srcOrd="1" destOrd="0" parTransId="{A7F97765-E383-40FB-9CEE-DA6B0A227A22}" sibTransId="{2A6AB0CF-90DB-4693-A2EB-E4CCE46BC891}"/>
    <dgm:cxn modelId="{F9390A59-8BE9-4F2C-A8E8-EA5D5ECD061E}" srcId="{A2576AFF-7CB4-43ED-982F-8994E1172932}" destId="{DE688621-76E5-4353-8BEF-B5F67A9F8B63}" srcOrd="0" destOrd="0" parTransId="{4759913F-6ED5-4257-B9E9-0EE5B5E1500E}" sibTransId="{58C53C9B-F826-46CC-B0D6-FFBBAF8E5D80}"/>
    <dgm:cxn modelId="{436D9493-0885-468F-83B7-0DE5485403A2}" type="presOf" srcId="{DE688621-76E5-4353-8BEF-B5F67A9F8B63}" destId="{9748F846-0DD0-4AA8-91B3-95E08EC16578}" srcOrd="0" destOrd="0" presId="urn:microsoft.com/office/officeart/2008/layout/VerticalCurvedList"/>
    <dgm:cxn modelId="{A63859DC-9535-4B18-ADBA-A5A2ACAE5150}" srcId="{A2576AFF-7CB4-43ED-982F-8994E1172932}" destId="{88CF44D6-A10F-4568-948E-39B396535461}" srcOrd="3" destOrd="0" parTransId="{C5B62F23-9C03-4839-85F6-A343B45E9E88}" sibTransId="{80BA5B79-ABC1-4F72-8B6A-41CCFED6BD71}"/>
    <dgm:cxn modelId="{23825FF8-925B-48D8-B72B-CE01C633647B}" type="presOf" srcId="{58C53C9B-F826-46CC-B0D6-FFBBAF8E5D80}" destId="{9D02C63D-07B7-4D61-B333-F1EEE18D46E1}" srcOrd="0" destOrd="0" presId="urn:microsoft.com/office/officeart/2008/layout/VerticalCurvedList"/>
    <dgm:cxn modelId="{93FA7607-35C2-43FC-AEFE-2810918FC863}" type="presParOf" srcId="{CD87AA15-4C7C-4150-8977-1D2A34C521F5}" destId="{BCB8C2DA-24DC-4438-816F-349D3FCC1A9F}" srcOrd="0" destOrd="0" presId="urn:microsoft.com/office/officeart/2008/layout/VerticalCurvedList"/>
    <dgm:cxn modelId="{F613691C-C499-4071-9CB9-3C3F20AF36B1}" type="presParOf" srcId="{BCB8C2DA-24DC-4438-816F-349D3FCC1A9F}" destId="{FBA19F06-9894-4FD1-83A4-3F7B45038F1E}" srcOrd="0" destOrd="0" presId="urn:microsoft.com/office/officeart/2008/layout/VerticalCurvedList"/>
    <dgm:cxn modelId="{4A563168-D4FE-4383-892E-C39572F3913A}" type="presParOf" srcId="{FBA19F06-9894-4FD1-83A4-3F7B45038F1E}" destId="{78F1845E-D042-4134-848D-E59906143B10}" srcOrd="0" destOrd="0" presId="urn:microsoft.com/office/officeart/2008/layout/VerticalCurvedList"/>
    <dgm:cxn modelId="{A89A2BF4-B3E4-4DD7-85F9-BD8132900513}" type="presParOf" srcId="{FBA19F06-9894-4FD1-83A4-3F7B45038F1E}" destId="{9D02C63D-07B7-4D61-B333-F1EEE18D46E1}" srcOrd="1" destOrd="0" presId="urn:microsoft.com/office/officeart/2008/layout/VerticalCurvedList"/>
    <dgm:cxn modelId="{96707453-AD8F-4F86-A21F-6615253C4B41}" type="presParOf" srcId="{FBA19F06-9894-4FD1-83A4-3F7B45038F1E}" destId="{C39665F7-A502-42A0-8E87-D593CCF9C1F1}" srcOrd="2" destOrd="0" presId="urn:microsoft.com/office/officeart/2008/layout/VerticalCurvedList"/>
    <dgm:cxn modelId="{8D0FAA18-6188-4DC7-BF8D-680993EA18F4}" type="presParOf" srcId="{FBA19F06-9894-4FD1-83A4-3F7B45038F1E}" destId="{1B1086F3-D457-44B9-BD85-C1F4B062B583}" srcOrd="3" destOrd="0" presId="urn:microsoft.com/office/officeart/2008/layout/VerticalCurvedList"/>
    <dgm:cxn modelId="{77CE7DB7-6BE1-45B4-9D0F-C03B62EFC65E}" type="presParOf" srcId="{BCB8C2DA-24DC-4438-816F-349D3FCC1A9F}" destId="{9748F846-0DD0-4AA8-91B3-95E08EC16578}" srcOrd="1" destOrd="0" presId="urn:microsoft.com/office/officeart/2008/layout/VerticalCurvedList"/>
    <dgm:cxn modelId="{86E0603C-30E0-481D-B7AC-1724890EBDB8}" type="presParOf" srcId="{BCB8C2DA-24DC-4438-816F-349D3FCC1A9F}" destId="{B284FA08-8799-4C45-A806-95158C96B66E}" srcOrd="2" destOrd="0" presId="urn:microsoft.com/office/officeart/2008/layout/VerticalCurvedList"/>
    <dgm:cxn modelId="{94B336C3-88F1-48FF-B4F1-FB77828478A1}" type="presParOf" srcId="{B284FA08-8799-4C45-A806-95158C96B66E}" destId="{9A0CA220-8956-4C0B-9534-51F3B61EF83A}" srcOrd="0" destOrd="0" presId="urn:microsoft.com/office/officeart/2008/layout/VerticalCurvedList"/>
    <dgm:cxn modelId="{974AB2A1-5F72-455E-9FC2-79C1A995D678}" type="presParOf" srcId="{BCB8C2DA-24DC-4438-816F-349D3FCC1A9F}" destId="{0AA2412D-F919-4A89-9D74-F7840FEEC065}" srcOrd="3" destOrd="0" presId="urn:microsoft.com/office/officeart/2008/layout/VerticalCurvedList"/>
    <dgm:cxn modelId="{8B57DB2E-54D6-45A7-A60D-49FCF2788EEA}" type="presParOf" srcId="{BCB8C2DA-24DC-4438-816F-349D3FCC1A9F}" destId="{51C95D6D-0749-4385-A074-98B801A9238E}" srcOrd="4" destOrd="0" presId="urn:microsoft.com/office/officeart/2008/layout/VerticalCurvedList"/>
    <dgm:cxn modelId="{046C5617-4A3A-40F2-9D80-73E40448AB24}" type="presParOf" srcId="{51C95D6D-0749-4385-A074-98B801A9238E}" destId="{726D6605-C4C5-40A8-BFBA-23B23DA2C868}" srcOrd="0" destOrd="0" presId="urn:microsoft.com/office/officeart/2008/layout/VerticalCurvedList"/>
    <dgm:cxn modelId="{49F4ED8E-B47B-4741-9DAB-B9B1519E7D64}" type="presParOf" srcId="{BCB8C2DA-24DC-4438-816F-349D3FCC1A9F}" destId="{A435966D-846D-47D9-910E-7C1C055EC7E3}" srcOrd="5" destOrd="0" presId="urn:microsoft.com/office/officeart/2008/layout/VerticalCurvedList"/>
    <dgm:cxn modelId="{09CF9272-16FC-486B-A144-62100B77153B}" type="presParOf" srcId="{BCB8C2DA-24DC-4438-816F-349D3FCC1A9F}" destId="{226947B7-E0ED-4E22-A06D-29846F887B00}" srcOrd="6" destOrd="0" presId="urn:microsoft.com/office/officeart/2008/layout/VerticalCurvedList"/>
    <dgm:cxn modelId="{2E54C585-8C27-4271-846B-D6F38E55F0F6}" type="presParOf" srcId="{226947B7-E0ED-4E22-A06D-29846F887B00}" destId="{5A79EDD9-CFAE-4991-B800-5C3FD64C62B8}" srcOrd="0" destOrd="0" presId="urn:microsoft.com/office/officeart/2008/layout/VerticalCurvedList"/>
    <dgm:cxn modelId="{5E418667-F154-46EA-BF91-F064A456291E}" type="presParOf" srcId="{BCB8C2DA-24DC-4438-816F-349D3FCC1A9F}" destId="{BDAF3D59-B815-4B5A-8D71-FADE215694BE}" srcOrd="7" destOrd="0" presId="urn:microsoft.com/office/officeart/2008/layout/VerticalCurvedList"/>
    <dgm:cxn modelId="{C68DA158-F017-444E-8C9A-1ACF390FD997}" type="presParOf" srcId="{BCB8C2DA-24DC-4438-816F-349D3FCC1A9F}" destId="{5E6CA779-DF8C-49A4-BD15-E6200C7EBB4A}" srcOrd="8" destOrd="0" presId="urn:microsoft.com/office/officeart/2008/layout/VerticalCurvedList"/>
    <dgm:cxn modelId="{D453A444-7BEE-4B38-8F9C-DB47F3CCDAA4}" type="presParOf" srcId="{5E6CA779-DF8C-49A4-BD15-E6200C7EBB4A}" destId="{591C8830-0D54-40D3-8E00-FAAD61C29254}" srcOrd="0" destOrd="0" presId="urn:microsoft.com/office/officeart/2008/layout/VerticalCurvedList"/>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576AFF-7CB4-43ED-982F-8994E117293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CO"/>
        </a:p>
      </dgm:t>
    </dgm:pt>
    <dgm:pt modelId="{DE688621-76E5-4353-8BEF-B5F67A9F8B63}">
      <dgm:prSet phldrT="[Texto]"/>
      <dgm:spPr>
        <a:solidFill>
          <a:srgbClr val="0070C0"/>
        </a:solidFill>
      </dgm:spPr>
      <dgm:t>
        <a:bodyPr/>
        <a:lstStyle/>
        <a:p>
          <a:r>
            <a:rPr lang="es-CO" dirty="0">
              <a:latin typeface="Century Gothic" panose="020B0502020202020204" pitchFamily="34" charset="0"/>
            </a:rPr>
            <a:t>Objetivos corporativos</a:t>
          </a:r>
        </a:p>
        <a:p>
          <a:r>
            <a:rPr lang="es-CO" dirty="0">
              <a:latin typeface="Century Gothic" panose="020B0502020202020204" pitchFamily="34" charset="0"/>
            </a:rPr>
            <a:t>Comportamientos deseados</a:t>
          </a:r>
        </a:p>
      </dgm:t>
    </dgm:pt>
    <dgm:pt modelId="{4759913F-6ED5-4257-B9E9-0EE5B5E1500E}" type="parTrans" cxnId="{F9390A59-8BE9-4F2C-A8E8-EA5D5ECD061E}">
      <dgm:prSet/>
      <dgm:spPr/>
      <dgm:t>
        <a:bodyPr/>
        <a:lstStyle/>
        <a:p>
          <a:endParaRPr lang="es-CO">
            <a:latin typeface="Century Gothic" panose="020B0502020202020204" pitchFamily="34" charset="0"/>
          </a:endParaRPr>
        </a:p>
      </dgm:t>
    </dgm:pt>
    <dgm:pt modelId="{58C53C9B-F826-46CC-B0D6-FFBBAF8E5D80}" type="sibTrans" cxnId="{F9390A59-8BE9-4F2C-A8E8-EA5D5ECD061E}">
      <dgm:prSet/>
      <dgm:spPr>
        <a:ln>
          <a:noFill/>
        </a:ln>
      </dgm:spPr>
      <dgm:t>
        <a:bodyPr/>
        <a:lstStyle/>
        <a:p>
          <a:endParaRPr lang="es-CO">
            <a:latin typeface="Century Gothic" panose="020B0502020202020204" pitchFamily="34" charset="0"/>
          </a:endParaRPr>
        </a:p>
      </dgm:t>
    </dgm:pt>
    <dgm:pt modelId="{048CEDC0-91C5-4AFE-A71A-FFCFF8CFF374}">
      <dgm:prSet phldrT="[Texto]"/>
      <dgm:spPr>
        <a:solidFill>
          <a:srgbClr val="00B0F0"/>
        </a:solidFill>
        <a:ln>
          <a:solidFill>
            <a:srgbClr val="00B0F0"/>
          </a:solidFill>
        </a:ln>
      </dgm:spPr>
      <dgm:t>
        <a:bodyPr/>
        <a:lstStyle/>
        <a:p>
          <a:r>
            <a:rPr lang="es-CO" dirty="0">
              <a:latin typeface="Century Gothic" panose="020B0502020202020204" pitchFamily="34" charset="0"/>
            </a:rPr>
            <a:t>Conceptos generales e imágenes</a:t>
          </a:r>
        </a:p>
      </dgm:t>
    </dgm:pt>
    <dgm:pt modelId="{A7F97765-E383-40FB-9CEE-DA6B0A227A22}" type="parTrans" cxnId="{2001EE57-D311-4957-B3B2-46D23DB21B38}">
      <dgm:prSet/>
      <dgm:spPr/>
      <dgm:t>
        <a:bodyPr/>
        <a:lstStyle/>
        <a:p>
          <a:endParaRPr lang="es-CO">
            <a:latin typeface="Century Gothic" panose="020B0502020202020204" pitchFamily="34" charset="0"/>
          </a:endParaRPr>
        </a:p>
      </dgm:t>
    </dgm:pt>
    <dgm:pt modelId="{2A6AB0CF-90DB-4693-A2EB-E4CCE46BC891}" type="sibTrans" cxnId="{2001EE57-D311-4957-B3B2-46D23DB21B38}">
      <dgm:prSet/>
      <dgm:spPr/>
      <dgm:t>
        <a:bodyPr/>
        <a:lstStyle/>
        <a:p>
          <a:endParaRPr lang="es-CO">
            <a:latin typeface="Century Gothic" panose="020B0502020202020204" pitchFamily="34" charset="0"/>
          </a:endParaRPr>
        </a:p>
      </dgm:t>
    </dgm:pt>
    <dgm:pt modelId="{0B3572BD-3F44-4FDF-A944-A20C0550B848}">
      <dgm:prSet phldrT="[Texto]"/>
      <dgm:spPr>
        <a:solidFill>
          <a:srgbClr val="CAD649"/>
        </a:solidFill>
        <a:ln>
          <a:solidFill>
            <a:srgbClr val="CAD649"/>
          </a:solidFill>
        </a:ln>
      </dgm:spPr>
      <dgm:t>
        <a:bodyPr/>
        <a:lstStyle/>
        <a:p>
          <a:r>
            <a:rPr lang="es-CO" dirty="0">
              <a:solidFill>
                <a:schemeClr val="tx1"/>
              </a:solidFill>
              <a:latin typeface="Century Gothic" panose="020B0502020202020204" pitchFamily="34" charset="0"/>
            </a:rPr>
            <a:t>Procesos de interacción</a:t>
          </a:r>
        </a:p>
      </dgm:t>
    </dgm:pt>
    <dgm:pt modelId="{9F08D40E-B1F8-4218-AAAF-BA25805F1EA6}" type="parTrans" cxnId="{0C46EB74-564B-4087-9DEF-9E5D7510A487}">
      <dgm:prSet/>
      <dgm:spPr/>
      <dgm:t>
        <a:bodyPr/>
        <a:lstStyle/>
        <a:p>
          <a:endParaRPr lang="es-CO">
            <a:latin typeface="Century Gothic" panose="020B0502020202020204" pitchFamily="34" charset="0"/>
          </a:endParaRPr>
        </a:p>
      </dgm:t>
    </dgm:pt>
    <dgm:pt modelId="{57FD1E2E-D3A7-4201-AEB1-CE4CF51488B3}" type="sibTrans" cxnId="{0C46EB74-564B-4087-9DEF-9E5D7510A487}">
      <dgm:prSet/>
      <dgm:spPr/>
      <dgm:t>
        <a:bodyPr/>
        <a:lstStyle/>
        <a:p>
          <a:endParaRPr lang="es-CO">
            <a:latin typeface="Century Gothic" panose="020B0502020202020204" pitchFamily="34" charset="0"/>
          </a:endParaRPr>
        </a:p>
      </dgm:t>
    </dgm:pt>
    <dgm:pt modelId="{88CF44D6-A10F-4568-948E-39B396535461}">
      <dgm:prSet phldrT="[Texto]"/>
      <dgm:spPr>
        <a:solidFill>
          <a:srgbClr val="006600"/>
        </a:solidFill>
      </dgm:spPr>
      <dgm:t>
        <a:bodyPr/>
        <a:lstStyle/>
        <a:p>
          <a:r>
            <a:rPr lang="es-CO" dirty="0">
              <a:solidFill>
                <a:schemeClr val="bg1"/>
              </a:solidFill>
              <a:latin typeface="Century Gothic" panose="020B0502020202020204" pitchFamily="34" charset="0"/>
            </a:rPr>
            <a:t>Atributos modificables</a:t>
          </a:r>
        </a:p>
      </dgm:t>
    </dgm:pt>
    <dgm:pt modelId="{C5B62F23-9C03-4839-85F6-A343B45E9E88}" type="parTrans" cxnId="{A63859DC-9535-4B18-ADBA-A5A2ACAE5150}">
      <dgm:prSet/>
      <dgm:spPr/>
      <dgm:t>
        <a:bodyPr/>
        <a:lstStyle/>
        <a:p>
          <a:endParaRPr lang="es-CO">
            <a:latin typeface="Century Gothic" panose="020B0502020202020204" pitchFamily="34" charset="0"/>
          </a:endParaRPr>
        </a:p>
      </dgm:t>
    </dgm:pt>
    <dgm:pt modelId="{80BA5B79-ABC1-4F72-8B6A-41CCFED6BD71}" type="sibTrans" cxnId="{A63859DC-9535-4B18-ADBA-A5A2ACAE5150}">
      <dgm:prSet/>
      <dgm:spPr/>
      <dgm:t>
        <a:bodyPr/>
        <a:lstStyle/>
        <a:p>
          <a:endParaRPr lang="es-CO">
            <a:latin typeface="Century Gothic" panose="020B0502020202020204" pitchFamily="34" charset="0"/>
          </a:endParaRPr>
        </a:p>
      </dgm:t>
    </dgm:pt>
    <dgm:pt modelId="{CD87AA15-4C7C-4150-8977-1D2A34C521F5}" type="pres">
      <dgm:prSet presAssocID="{A2576AFF-7CB4-43ED-982F-8994E1172932}" presName="Name0" presStyleCnt="0">
        <dgm:presLayoutVars>
          <dgm:chMax val="7"/>
          <dgm:chPref val="7"/>
          <dgm:dir/>
        </dgm:presLayoutVars>
      </dgm:prSet>
      <dgm:spPr/>
    </dgm:pt>
    <dgm:pt modelId="{BCB8C2DA-24DC-4438-816F-349D3FCC1A9F}" type="pres">
      <dgm:prSet presAssocID="{A2576AFF-7CB4-43ED-982F-8994E1172932}" presName="Name1" presStyleCnt="0"/>
      <dgm:spPr/>
    </dgm:pt>
    <dgm:pt modelId="{FBA19F06-9894-4FD1-83A4-3F7B45038F1E}" type="pres">
      <dgm:prSet presAssocID="{A2576AFF-7CB4-43ED-982F-8994E1172932}" presName="cycle" presStyleCnt="0"/>
      <dgm:spPr/>
    </dgm:pt>
    <dgm:pt modelId="{78F1845E-D042-4134-848D-E59906143B10}" type="pres">
      <dgm:prSet presAssocID="{A2576AFF-7CB4-43ED-982F-8994E1172932}" presName="srcNode" presStyleLbl="node1" presStyleIdx="0" presStyleCnt="4"/>
      <dgm:spPr/>
    </dgm:pt>
    <dgm:pt modelId="{9D02C63D-07B7-4D61-B333-F1EEE18D46E1}" type="pres">
      <dgm:prSet presAssocID="{A2576AFF-7CB4-43ED-982F-8994E1172932}" presName="conn" presStyleLbl="parChTrans1D2" presStyleIdx="0" presStyleCnt="1"/>
      <dgm:spPr/>
    </dgm:pt>
    <dgm:pt modelId="{C39665F7-A502-42A0-8E87-D593CCF9C1F1}" type="pres">
      <dgm:prSet presAssocID="{A2576AFF-7CB4-43ED-982F-8994E1172932}" presName="extraNode" presStyleLbl="node1" presStyleIdx="0" presStyleCnt="4"/>
      <dgm:spPr/>
    </dgm:pt>
    <dgm:pt modelId="{1B1086F3-D457-44B9-BD85-C1F4B062B583}" type="pres">
      <dgm:prSet presAssocID="{A2576AFF-7CB4-43ED-982F-8994E1172932}" presName="dstNode" presStyleLbl="node1" presStyleIdx="0" presStyleCnt="4"/>
      <dgm:spPr/>
    </dgm:pt>
    <dgm:pt modelId="{9748F846-0DD0-4AA8-91B3-95E08EC16578}" type="pres">
      <dgm:prSet presAssocID="{DE688621-76E5-4353-8BEF-B5F67A9F8B63}" presName="text_1" presStyleLbl="node1" presStyleIdx="0" presStyleCnt="4">
        <dgm:presLayoutVars>
          <dgm:bulletEnabled val="1"/>
        </dgm:presLayoutVars>
      </dgm:prSet>
      <dgm:spPr/>
    </dgm:pt>
    <dgm:pt modelId="{B284FA08-8799-4C45-A806-95158C96B66E}" type="pres">
      <dgm:prSet presAssocID="{DE688621-76E5-4353-8BEF-B5F67A9F8B63}" presName="accent_1" presStyleCnt="0"/>
      <dgm:spPr/>
    </dgm:pt>
    <dgm:pt modelId="{9A0CA220-8956-4C0B-9534-51F3B61EF83A}" type="pres">
      <dgm:prSet presAssocID="{DE688621-76E5-4353-8BEF-B5F67A9F8B63}" presName="accentRepeatNode" presStyleLbl="solidFgAcc1" presStyleIdx="0" presStyleCnt="4"/>
      <dgm:spPr>
        <a:ln>
          <a:solidFill>
            <a:srgbClr val="0070C0"/>
          </a:solidFill>
        </a:ln>
      </dgm:spPr>
    </dgm:pt>
    <dgm:pt modelId="{0AA2412D-F919-4A89-9D74-F7840FEEC065}" type="pres">
      <dgm:prSet presAssocID="{048CEDC0-91C5-4AFE-A71A-FFCFF8CFF374}" presName="text_2" presStyleLbl="node1" presStyleIdx="1" presStyleCnt="4">
        <dgm:presLayoutVars>
          <dgm:bulletEnabled val="1"/>
        </dgm:presLayoutVars>
      </dgm:prSet>
      <dgm:spPr/>
    </dgm:pt>
    <dgm:pt modelId="{51C95D6D-0749-4385-A074-98B801A9238E}" type="pres">
      <dgm:prSet presAssocID="{048CEDC0-91C5-4AFE-A71A-FFCFF8CFF374}" presName="accent_2" presStyleCnt="0"/>
      <dgm:spPr/>
    </dgm:pt>
    <dgm:pt modelId="{726D6605-C4C5-40A8-BFBA-23B23DA2C868}" type="pres">
      <dgm:prSet presAssocID="{048CEDC0-91C5-4AFE-A71A-FFCFF8CFF374}" presName="accentRepeatNode" presStyleLbl="solidFgAcc1" presStyleIdx="1" presStyleCnt="4"/>
      <dgm:spPr>
        <a:ln>
          <a:solidFill>
            <a:srgbClr val="00B0F0"/>
          </a:solidFill>
        </a:ln>
      </dgm:spPr>
    </dgm:pt>
    <dgm:pt modelId="{A435966D-846D-47D9-910E-7C1C055EC7E3}" type="pres">
      <dgm:prSet presAssocID="{0B3572BD-3F44-4FDF-A944-A20C0550B848}" presName="text_3" presStyleLbl="node1" presStyleIdx="2" presStyleCnt="4">
        <dgm:presLayoutVars>
          <dgm:bulletEnabled val="1"/>
        </dgm:presLayoutVars>
      </dgm:prSet>
      <dgm:spPr/>
    </dgm:pt>
    <dgm:pt modelId="{226947B7-E0ED-4E22-A06D-29846F887B00}" type="pres">
      <dgm:prSet presAssocID="{0B3572BD-3F44-4FDF-A944-A20C0550B848}" presName="accent_3" presStyleCnt="0"/>
      <dgm:spPr/>
    </dgm:pt>
    <dgm:pt modelId="{5A79EDD9-CFAE-4991-B800-5C3FD64C62B8}" type="pres">
      <dgm:prSet presAssocID="{0B3572BD-3F44-4FDF-A944-A20C0550B848}" presName="accentRepeatNode" presStyleLbl="solidFgAcc1" presStyleIdx="2" presStyleCnt="4"/>
      <dgm:spPr>
        <a:ln>
          <a:solidFill>
            <a:srgbClr val="CAD649"/>
          </a:solidFill>
        </a:ln>
      </dgm:spPr>
    </dgm:pt>
    <dgm:pt modelId="{BDAF3D59-B815-4B5A-8D71-FADE215694BE}" type="pres">
      <dgm:prSet presAssocID="{88CF44D6-A10F-4568-948E-39B396535461}" presName="text_4" presStyleLbl="node1" presStyleIdx="3" presStyleCnt="4">
        <dgm:presLayoutVars>
          <dgm:bulletEnabled val="1"/>
        </dgm:presLayoutVars>
      </dgm:prSet>
      <dgm:spPr/>
    </dgm:pt>
    <dgm:pt modelId="{5E6CA779-DF8C-49A4-BD15-E6200C7EBB4A}" type="pres">
      <dgm:prSet presAssocID="{88CF44D6-A10F-4568-948E-39B396535461}" presName="accent_4" presStyleCnt="0"/>
      <dgm:spPr/>
    </dgm:pt>
    <dgm:pt modelId="{591C8830-0D54-40D3-8E00-FAAD61C29254}" type="pres">
      <dgm:prSet presAssocID="{88CF44D6-A10F-4568-948E-39B396535461}" presName="accentRepeatNode" presStyleLbl="solidFgAcc1" presStyleIdx="3" presStyleCnt="4"/>
      <dgm:spPr>
        <a:ln>
          <a:solidFill>
            <a:srgbClr val="006600"/>
          </a:solidFill>
        </a:ln>
      </dgm:spPr>
    </dgm:pt>
  </dgm:ptLst>
  <dgm:cxnLst>
    <dgm:cxn modelId="{C0677208-E9A0-4E8D-A655-DAAB2C2C25C1}" type="presOf" srcId="{A2576AFF-7CB4-43ED-982F-8994E1172932}" destId="{CD87AA15-4C7C-4150-8977-1D2A34C521F5}" srcOrd="0" destOrd="0" presId="urn:microsoft.com/office/officeart/2008/layout/VerticalCurvedList"/>
    <dgm:cxn modelId="{8AD98B09-0638-426E-876C-E9E49758E82B}" type="presOf" srcId="{0B3572BD-3F44-4FDF-A944-A20C0550B848}" destId="{A435966D-846D-47D9-910E-7C1C055EC7E3}" srcOrd="0" destOrd="0" presId="urn:microsoft.com/office/officeart/2008/layout/VerticalCurvedList"/>
    <dgm:cxn modelId="{21157A44-810C-4985-9E2D-458CFD0F2A0F}" type="presOf" srcId="{048CEDC0-91C5-4AFE-A71A-FFCFF8CFF374}" destId="{0AA2412D-F919-4A89-9D74-F7840FEEC065}" srcOrd="0" destOrd="0" presId="urn:microsoft.com/office/officeart/2008/layout/VerticalCurvedList"/>
    <dgm:cxn modelId="{FEF8064A-0434-4917-8B0C-BB6B73CA79D5}" type="presOf" srcId="{88CF44D6-A10F-4568-948E-39B396535461}" destId="{BDAF3D59-B815-4B5A-8D71-FADE215694BE}" srcOrd="0" destOrd="0" presId="urn:microsoft.com/office/officeart/2008/layout/VerticalCurvedList"/>
    <dgm:cxn modelId="{0C46EB74-564B-4087-9DEF-9E5D7510A487}" srcId="{A2576AFF-7CB4-43ED-982F-8994E1172932}" destId="{0B3572BD-3F44-4FDF-A944-A20C0550B848}" srcOrd="2" destOrd="0" parTransId="{9F08D40E-B1F8-4218-AAAF-BA25805F1EA6}" sibTransId="{57FD1E2E-D3A7-4201-AEB1-CE4CF51488B3}"/>
    <dgm:cxn modelId="{2001EE57-D311-4957-B3B2-46D23DB21B38}" srcId="{A2576AFF-7CB4-43ED-982F-8994E1172932}" destId="{048CEDC0-91C5-4AFE-A71A-FFCFF8CFF374}" srcOrd="1" destOrd="0" parTransId="{A7F97765-E383-40FB-9CEE-DA6B0A227A22}" sibTransId="{2A6AB0CF-90DB-4693-A2EB-E4CCE46BC891}"/>
    <dgm:cxn modelId="{F9390A59-8BE9-4F2C-A8E8-EA5D5ECD061E}" srcId="{A2576AFF-7CB4-43ED-982F-8994E1172932}" destId="{DE688621-76E5-4353-8BEF-B5F67A9F8B63}" srcOrd="0" destOrd="0" parTransId="{4759913F-6ED5-4257-B9E9-0EE5B5E1500E}" sibTransId="{58C53C9B-F826-46CC-B0D6-FFBBAF8E5D80}"/>
    <dgm:cxn modelId="{436D9493-0885-468F-83B7-0DE5485403A2}" type="presOf" srcId="{DE688621-76E5-4353-8BEF-B5F67A9F8B63}" destId="{9748F846-0DD0-4AA8-91B3-95E08EC16578}" srcOrd="0" destOrd="0" presId="urn:microsoft.com/office/officeart/2008/layout/VerticalCurvedList"/>
    <dgm:cxn modelId="{A63859DC-9535-4B18-ADBA-A5A2ACAE5150}" srcId="{A2576AFF-7CB4-43ED-982F-8994E1172932}" destId="{88CF44D6-A10F-4568-948E-39B396535461}" srcOrd="3" destOrd="0" parTransId="{C5B62F23-9C03-4839-85F6-A343B45E9E88}" sibTransId="{80BA5B79-ABC1-4F72-8B6A-41CCFED6BD71}"/>
    <dgm:cxn modelId="{23825FF8-925B-48D8-B72B-CE01C633647B}" type="presOf" srcId="{58C53C9B-F826-46CC-B0D6-FFBBAF8E5D80}" destId="{9D02C63D-07B7-4D61-B333-F1EEE18D46E1}" srcOrd="0" destOrd="0" presId="urn:microsoft.com/office/officeart/2008/layout/VerticalCurvedList"/>
    <dgm:cxn modelId="{93FA7607-35C2-43FC-AEFE-2810918FC863}" type="presParOf" srcId="{CD87AA15-4C7C-4150-8977-1D2A34C521F5}" destId="{BCB8C2DA-24DC-4438-816F-349D3FCC1A9F}" srcOrd="0" destOrd="0" presId="urn:microsoft.com/office/officeart/2008/layout/VerticalCurvedList"/>
    <dgm:cxn modelId="{F613691C-C499-4071-9CB9-3C3F20AF36B1}" type="presParOf" srcId="{BCB8C2DA-24DC-4438-816F-349D3FCC1A9F}" destId="{FBA19F06-9894-4FD1-83A4-3F7B45038F1E}" srcOrd="0" destOrd="0" presId="urn:microsoft.com/office/officeart/2008/layout/VerticalCurvedList"/>
    <dgm:cxn modelId="{4A563168-D4FE-4383-892E-C39572F3913A}" type="presParOf" srcId="{FBA19F06-9894-4FD1-83A4-3F7B45038F1E}" destId="{78F1845E-D042-4134-848D-E59906143B10}" srcOrd="0" destOrd="0" presId="urn:microsoft.com/office/officeart/2008/layout/VerticalCurvedList"/>
    <dgm:cxn modelId="{A89A2BF4-B3E4-4DD7-85F9-BD8132900513}" type="presParOf" srcId="{FBA19F06-9894-4FD1-83A4-3F7B45038F1E}" destId="{9D02C63D-07B7-4D61-B333-F1EEE18D46E1}" srcOrd="1" destOrd="0" presId="urn:microsoft.com/office/officeart/2008/layout/VerticalCurvedList"/>
    <dgm:cxn modelId="{96707453-AD8F-4F86-A21F-6615253C4B41}" type="presParOf" srcId="{FBA19F06-9894-4FD1-83A4-3F7B45038F1E}" destId="{C39665F7-A502-42A0-8E87-D593CCF9C1F1}" srcOrd="2" destOrd="0" presId="urn:microsoft.com/office/officeart/2008/layout/VerticalCurvedList"/>
    <dgm:cxn modelId="{8D0FAA18-6188-4DC7-BF8D-680993EA18F4}" type="presParOf" srcId="{FBA19F06-9894-4FD1-83A4-3F7B45038F1E}" destId="{1B1086F3-D457-44B9-BD85-C1F4B062B583}" srcOrd="3" destOrd="0" presId="urn:microsoft.com/office/officeart/2008/layout/VerticalCurvedList"/>
    <dgm:cxn modelId="{77CE7DB7-6BE1-45B4-9D0F-C03B62EFC65E}" type="presParOf" srcId="{BCB8C2DA-24DC-4438-816F-349D3FCC1A9F}" destId="{9748F846-0DD0-4AA8-91B3-95E08EC16578}" srcOrd="1" destOrd="0" presId="urn:microsoft.com/office/officeart/2008/layout/VerticalCurvedList"/>
    <dgm:cxn modelId="{86E0603C-30E0-481D-B7AC-1724890EBDB8}" type="presParOf" srcId="{BCB8C2DA-24DC-4438-816F-349D3FCC1A9F}" destId="{B284FA08-8799-4C45-A806-95158C96B66E}" srcOrd="2" destOrd="0" presId="urn:microsoft.com/office/officeart/2008/layout/VerticalCurvedList"/>
    <dgm:cxn modelId="{94B336C3-88F1-48FF-B4F1-FB77828478A1}" type="presParOf" srcId="{B284FA08-8799-4C45-A806-95158C96B66E}" destId="{9A0CA220-8956-4C0B-9534-51F3B61EF83A}" srcOrd="0" destOrd="0" presId="urn:microsoft.com/office/officeart/2008/layout/VerticalCurvedList"/>
    <dgm:cxn modelId="{974AB2A1-5F72-455E-9FC2-79C1A995D678}" type="presParOf" srcId="{BCB8C2DA-24DC-4438-816F-349D3FCC1A9F}" destId="{0AA2412D-F919-4A89-9D74-F7840FEEC065}" srcOrd="3" destOrd="0" presId="urn:microsoft.com/office/officeart/2008/layout/VerticalCurvedList"/>
    <dgm:cxn modelId="{8B57DB2E-54D6-45A7-A60D-49FCF2788EEA}" type="presParOf" srcId="{BCB8C2DA-24DC-4438-816F-349D3FCC1A9F}" destId="{51C95D6D-0749-4385-A074-98B801A9238E}" srcOrd="4" destOrd="0" presId="urn:microsoft.com/office/officeart/2008/layout/VerticalCurvedList"/>
    <dgm:cxn modelId="{046C5617-4A3A-40F2-9D80-73E40448AB24}" type="presParOf" srcId="{51C95D6D-0749-4385-A074-98B801A9238E}" destId="{726D6605-C4C5-40A8-BFBA-23B23DA2C868}" srcOrd="0" destOrd="0" presId="urn:microsoft.com/office/officeart/2008/layout/VerticalCurvedList"/>
    <dgm:cxn modelId="{49F4ED8E-B47B-4741-9DAB-B9B1519E7D64}" type="presParOf" srcId="{BCB8C2DA-24DC-4438-816F-349D3FCC1A9F}" destId="{A435966D-846D-47D9-910E-7C1C055EC7E3}" srcOrd="5" destOrd="0" presId="urn:microsoft.com/office/officeart/2008/layout/VerticalCurvedList"/>
    <dgm:cxn modelId="{09CF9272-16FC-486B-A144-62100B77153B}" type="presParOf" srcId="{BCB8C2DA-24DC-4438-816F-349D3FCC1A9F}" destId="{226947B7-E0ED-4E22-A06D-29846F887B00}" srcOrd="6" destOrd="0" presId="urn:microsoft.com/office/officeart/2008/layout/VerticalCurvedList"/>
    <dgm:cxn modelId="{2E54C585-8C27-4271-846B-D6F38E55F0F6}" type="presParOf" srcId="{226947B7-E0ED-4E22-A06D-29846F887B00}" destId="{5A79EDD9-CFAE-4991-B800-5C3FD64C62B8}" srcOrd="0" destOrd="0" presId="urn:microsoft.com/office/officeart/2008/layout/VerticalCurvedList"/>
    <dgm:cxn modelId="{5E418667-F154-46EA-BF91-F064A456291E}" type="presParOf" srcId="{BCB8C2DA-24DC-4438-816F-349D3FCC1A9F}" destId="{BDAF3D59-B815-4B5A-8D71-FADE215694BE}" srcOrd="7" destOrd="0" presId="urn:microsoft.com/office/officeart/2008/layout/VerticalCurvedList"/>
    <dgm:cxn modelId="{C68DA158-F017-444E-8C9A-1ACF390FD997}" type="presParOf" srcId="{BCB8C2DA-24DC-4438-816F-349D3FCC1A9F}" destId="{5E6CA779-DF8C-49A4-BD15-E6200C7EBB4A}" srcOrd="8" destOrd="0" presId="urn:microsoft.com/office/officeart/2008/layout/VerticalCurvedList"/>
    <dgm:cxn modelId="{D453A444-7BEE-4B38-8F9C-DB47F3CCDAA4}" type="presParOf" srcId="{5E6CA779-DF8C-49A4-BD15-E6200C7EBB4A}" destId="{591C8830-0D54-40D3-8E00-FAAD61C29254}" srcOrd="0" destOrd="0" presId="urn:microsoft.com/office/officeart/2008/layout/VerticalCurvedList"/>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BC55ED-CD8A-4DB6-8C1B-0A094308A7E4}" type="doc">
      <dgm:prSet loTypeId="urn:microsoft.com/office/officeart/2005/8/layout/pyramid2" loCatId="list" qsTypeId="urn:microsoft.com/office/officeart/2005/8/quickstyle/simple1" qsCatId="simple" csTypeId="urn:microsoft.com/office/officeart/2005/8/colors/accent1_2" csCatId="accent1" phldr="1"/>
      <dgm:spPr/>
    </dgm:pt>
    <dgm:pt modelId="{ADD66FF4-558F-4E6F-A815-5EF90D1F2D75}">
      <dgm:prSet phldrT="[Texto]"/>
      <dgm:spPr>
        <a:solidFill>
          <a:srgbClr val="1D7BBB">
            <a:alpha val="90000"/>
          </a:srgbClr>
        </a:solidFill>
        <a:ln>
          <a:solidFill>
            <a:srgbClr val="1D7BBB"/>
          </a:solidFill>
        </a:ln>
      </dgm:spPr>
      <dgm:t>
        <a:bodyPr/>
        <a:lstStyle/>
        <a:p>
          <a:r>
            <a:rPr lang="es-ES" b="1" dirty="0">
              <a:solidFill>
                <a:schemeClr val="bg1"/>
              </a:solidFill>
              <a:effectLst>
                <a:outerShdw blurRad="38100" dist="38100" dir="2700000" algn="tl">
                  <a:srgbClr val="000000">
                    <a:alpha val="43137"/>
                  </a:srgbClr>
                </a:outerShdw>
              </a:effectLst>
            </a:rPr>
            <a:t>Compromiso</a:t>
          </a:r>
          <a:endParaRPr lang="es-CO" b="1" dirty="0">
            <a:solidFill>
              <a:schemeClr val="bg1"/>
            </a:solidFill>
            <a:effectLst>
              <a:outerShdw blurRad="38100" dist="38100" dir="2700000" algn="tl">
                <a:srgbClr val="000000">
                  <a:alpha val="43137"/>
                </a:srgbClr>
              </a:outerShdw>
            </a:effectLst>
          </a:endParaRPr>
        </a:p>
      </dgm:t>
    </dgm:pt>
    <dgm:pt modelId="{DB26474D-CF30-43BC-8B11-4D6E19F60754}" type="parTrans" cxnId="{E9C23779-EF08-4571-A84E-33E79E8A5FF3}">
      <dgm:prSet/>
      <dgm:spPr/>
      <dgm:t>
        <a:bodyPr/>
        <a:lstStyle/>
        <a:p>
          <a:endParaRPr lang="es-CO"/>
        </a:p>
      </dgm:t>
    </dgm:pt>
    <dgm:pt modelId="{DF8E112B-BE6E-4102-BE58-C47A0D39B9ED}" type="sibTrans" cxnId="{E9C23779-EF08-4571-A84E-33E79E8A5FF3}">
      <dgm:prSet/>
      <dgm:spPr/>
      <dgm:t>
        <a:bodyPr/>
        <a:lstStyle/>
        <a:p>
          <a:endParaRPr lang="es-CO"/>
        </a:p>
      </dgm:t>
    </dgm:pt>
    <dgm:pt modelId="{A8E9F59C-BF55-4D56-B212-0629ED42BEB3}">
      <dgm:prSet phldrT="[Texto]"/>
      <dgm:spPr>
        <a:solidFill>
          <a:srgbClr val="1D7BBB">
            <a:alpha val="90000"/>
          </a:srgbClr>
        </a:solidFill>
        <a:ln>
          <a:solidFill>
            <a:srgbClr val="1D7BBB"/>
          </a:solidFill>
        </a:ln>
      </dgm:spPr>
      <dgm:t>
        <a:bodyPr/>
        <a:lstStyle/>
        <a:p>
          <a:r>
            <a:rPr lang="es-ES" b="1" dirty="0">
              <a:solidFill>
                <a:schemeClr val="bg1"/>
              </a:solidFill>
              <a:effectLst>
                <a:outerShdw blurRad="38100" dist="38100" dir="2700000" algn="tl">
                  <a:srgbClr val="000000">
                    <a:alpha val="43137"/>
                  </a:srgbClr>
                </a:outerShdw>
              </a:effectLst>
            </a:rPr>
            <a:t>Oportunidad</a:t>
          </a:r>
          <a:endParaRPr lang="es-CO" b="1" dirty="0">
            <a:solidFill>
              <a:schemeClr val="bg1"/>
            </a:solidFill>
            <a:effectLst>
              <a:outerShdw blurRad="38100" dist="38100" dir="2700000" algn="tl">
                <a:srgbClr val="000000">
                  <a:alpha val="43137"/>
                </a:srgbClr>
              </a:outerShdw>
            </a:effectLst>
          </a:endParaRPr>
        </a:p>
      </dgm:t>
    </dgm:pt>
    <dgm:pt modelId="{98EAA7BF-B6C2-483C-817D-CC3A28F2795E}" type="parTrans" cxnId="{F3DBA67F-1F68-4C0D-B753-00A80087E0E5}">
      <dgm:prSet/>
      <dgm:spPr/>
      <dgm:t>
        <a:bodyPr/>
        <a:lstStyle/>
        <a:p>
          <a:endParaRPr lang="es-CO"/>
        </a:p>
      </dgm:t>
    </dgm:pt>
    <dgm:pt modelId="{84A383B7-E5C1-4C6E-A476-FB570C5C25CF}" type="sibTrans" cxnId="{F3DBA67F-1F68-4C0D-B753-00A80087E0E5}">
      <dgm:prSet/>
      <dgm:spPr/>
      <dgm:t>
        <a:bodyPr/>
        <a:lstStyle/>
        <a:p>
          <a:endParaRPr lang="es-CO"/>
        </a:p>
      </dgm:t>
    </dgm:pt>
    <dgm:pt modelId="{A2732B02-F2CB-4587-8511-B6F1A05F762E}">
      <dgm:prSet phldrT="[Texto]"/>
      <dgm:spPr>
        <a:solidFill>
          <a:srgbClr val="1D7BBB">
            <a:alpha val="90000"/>
          </a:srgbClr>
        </a:solidFill>
        <a:ln>
          <a:solidFill>
            <a:srgbClr val="1D7BBB"/>
          </a:solidFill>
        </a:ln>
      </dgm:spPr>
      <dgm:t>
        <a:bodyPr/>
        <a:lstStyle/>
        <a:p>
          <a:r>
            <a:rPr lang="es-ES" b="1" dirty="0">
              <a:solidFill>
                <a:schemeClr val="bg1"/>
              </a:solidFill>
              <a:effectLst>
                <a:outerShdw blurRad="38100" dist="38100" dir="2700000" algn="tl">
                  <a:srgbClr val="000000">
                    <a:alpha val="43137"/>
                  </a:srgbClr>
                </a:outerShdw>
              </a:effectLst>
            </a:rPr>
            <a:t>Responsabilidad Social</a:t>
          </a:r>
          <a:endParaRPr lang="es-CO" b="1" dirty="0">
            <a:solidFill>
              <a:schemeClr val="bg1"/>
            </a:solidFill>
            <a:effectLst>
              <a:outerShdw blurRad="38100" dist="38100" dir="2700000" algn="tl">
                <a:srgbClr val="000000">
                  <a:alpha val="43137"/>
                </a:srgbClr>
              </a:outerShdw>
            </a:effectLst>
          </a:endParaRPr>
        </a:p>
      </dgm:t>
    </dgm:pt>
    <dgm:pt modelId="{2B9521FC-E5AD-4B03-A2F1-A12E7E39DEAE}" type="parTrans" cxnId="{A36E183A-C635-4388-9DAE-79B6D3F0AE55}">
      <dgm:prSet/>
      <dgm:spPr/>
      <dgm:t>
        <a:bodyPr/>
        <a:lstStyle/>
        <a:p>
          <a:endParaRPr lang="es-CO"/>
        </a:p>
      </dgm:t>
    </dgm:pt>
    <dgm:pt modelId="{5F6BD4D2-EE60-422E-B8FD-2E02455E7269}" type="sibTrans" cxnId="{A36E183A-C635-4388-9DAE-79B6D3F0AE55}">
      <dgm:prSet/>
      <dgm:spPr/>
      <dgm:t>
        <a:bodyPr/>
        <a:lstStyle/>
        <a:p>
          <a:endParaRPr lang="es-CO"/>
        </a:p>
      </dgm:t>
    </dgm:pt>
    <dgm:pt modelId="{00834CD8-835A-4CEB-AF50-CB41C6DA7B97}">
      <dgm:prSet phldrT="[Texto]"/>
      <dgm:spPr>
        <a:solidFill>
          <a:srgbClr val="1D7BBB">
            <a:alpha val="90000"/>
          </a:srgbClr>
        </a:solidFill>
        <a:ln>
          <a:solidFill>
            <a:srgbClr val="1D7BBB"/>
          </a:solidFill>
        </a:ln>
      </dgm:spPr>
      <dgm:t>
        <a:bodyPr/>
        <a:lstStyle/>
        <a:p>
          <a:r>
            <a:rPr lang="es-ES" b="1" dirty="0">
              <a:solidFill>
                <a:schemeClr val="bg1"/>
              </a:solidFill>
              <a:effectLst>
                <a:outerShdw blurRad="38100" dist="38100" dir="2700000" algn="tl">
                  <a:srgbClr val="000000">
                    <a:alpha val="43137"/>
                  </a:srgbClr>
                </a:outerShdw>
              </a:effectLst>
            </a:rPr>
            <a:t>Honestidad</a:t>
          </a:r>
          <a:endParaRPr lang="es-CO" b="1" dirty="0">
            <a:solidFill>
              <a:schemeClr val="bg1"/>
            </a:solidFill>
            <a:effectLst>
              <a:outerShdw blurRad="38100" dist="38100" dir="2700000" algn="tl">
                <a:srgbClr val="000000">
                  <a:alpha val="43137"/>
                </a:srgbClr>
              </a:outerShdw>
            </a:effectLst>
          </a:endParaRPr>
        </a:p>
      </dgm:t>
    </dgm:pt>
    <dgm:pt modelId="{2796DAAD-94E8-42F2-8BF5-44E7740B488C}" type="parTrans" cxnId="{4B0356A0-7F56-4B04-ACD8-D0DF2912BD40}">
      <dgm:prSet/>
      <dgm:spPr/>
      <dgm:t>
        <a:bodyPr/>
        <a:lstStyle/>
        <a:p>
          <a:endParaRPr lang="es-CO"/>
        </a:p>
      </dgm:t>
    </dgm:pt>
    <dgm:pt modelId="{45F17857-85B1-4247-9998-F922E847E3D6}" type="sibTrans" cxnId="{4B0356A0-7F56-4B04-ACD8-D0DF2912BD40}">
      <dgm:prSet/>
      <dgm:spPr/>
      <dgm:t>
        <a:bodyPr/>
        <a:lstStyle/>
        <a:p>
          <a:endParaRPr lang="es-CO"/>
        </a:p>
      </dgm:t>
    </dgm:pt>
    <dgm:pt modelId="{F7E6F150-B1D1-4A4D-A48E-8C7F97A7E66A}">
      <dgm:prSet phldrT="[Texto]"/>
      <dgm:spPr>
        <a:solidFill>
          <a:srgbClr val="1D7BBB">
            <a:alpha val="90000"/>
          </a:srgbClr>
        </a:solidFill>
        <a:ln>
          <a:solidFill>
            <a:srgbClr val="1D7BBB"/>
          </a:solidFill>
        </a:ln>
      </dgm:spPr>
      <dgm:t>
        <a:bodyPr/>
        <a:lstStyle/>
        <a:p>
          <a:r>
            <a:rPr lang="es-ES" b="1" dirty="0">
              <a:solidFill>
                <a:schemeClr val="bg1"/>
              </a:solidFill>
              <a:effectLst>
                <a:outerShdw blurRad="38100" dist="38100" dir="2700000" algn="tl">
                  <a:srgbClr val="000000">
                    <a:alpha val="43137"/>
                  </a:srgbClr>
                </a:outerShdw>
              </a:effectLst>
            </a:rPr>
            <a:t>Sentido de pertenencia</a:t>
          </a:r>
          <a:endParaRPr lang="es-CO" b="1" dirty="0">
            <a:solidFill>
              <a:schemeClr val="bg1"/>
            </a:solidFill>
            <a:effectLst>
              <a:outerShdw blurRad="38100" dist="38100" dir="2700000" algn="tl">
                <a:srgbClr val="000000">
                  <a:alpha val="43137"/>
                </a:srgbClr>
              </a:outerShdw>
            </a:effectLst>
          </a:endParaRPr>
        </a:p>
      </dgm:t>
    </dgm:pt>
    <dgm:pt modelId="{CD84975C-B597-4464-81F1-846FC76DA5F0}" type="parTrans" cxnId="{3730A997-4D3E-4FB3-8D72-2FD5A5773A59}">
      <dgm:prSet/>
      <dgm:spPr/>
      <dgm:t>
        <a:bodyPr/>
        <a:lstStyle/>
        <a:p>
          <a:endParaRPr lang="es-CO"/>
        </a:p>
      </dgm:t>
    </dgm:pt>
    <dgm:pt modelId="{E349C6A1-CE07-490D-AE96-807FE1973246}" type="sibTrans" cxnId="{3730A997-4D3E-4FB3-8D72-2FD5A5773A59}">
      <dgm:prSet/>
      <dgm:spPr/>
      <dgm:t>
        <a:bodyPr/>
        <a:lstStyle/>
        <a:p>
          <a:endParaRPr lang="es-CO"/>
        </a:p>
      </dgm:t>
    </dgm:pt>
    <dgm:pt modelId="{8F8076CE-9A40-4A9F-8563-71494023AECB}">
      <dgm:prSet phldrT="[Texto]"/>
      <dgm:spPr>
        <a:solidFill>
          <a:srgbClr val="1D7BBB">
            <a:alpha val="90000"/>
          </a:srgbClr>
        </a:solidFill>
        <a:ln>
          <a:solidFill>
            <a:srgbClr val="1D7BBB"/>
          </a:solidFill>
        </a:ln>
      </dgm:spPr>
      <dgm:t>
        <a:bodyPr/>
        <a:lstStyle/>
        <a:p>
          <a:r>
            <a:rPr lang="es-ES" b="1" dirty="0">
              <a:solidFill>
                <a:schemeClr val="bg1"/>
              </a:solidFill>
              <a:effectLst>
                <a:outerShdw blurRad="38100" dist="38100" dir="2700000" algn="tl">
                  <a:srgbClr val="000000">
                    <a:alpha val="43137"/>
                  </a:srgbClr>
                </a:outerShdw>
              </a:effectLst>
            </a:rPr>
            <a:t>Trabajo en equipo</a:t>
          </a:r>
          <a:endParaRPr lang="es-CO" b="1" dirty="0">
            <a:solidFill>
              <a:schemeClr val="bg1"/>
            </a:solidFill>
            <a:effectLst>
              <a:outerShdw blurRad="38100" dist="38100" dir="2700000" algn="tl">
                <a:srgbClr val="000000">
                  <a:alpha val="43137"/>
                </a:srgbClr>
              </a:outerShdw>
            </a:effectLst>
          </a:endParaRPr>
        </a:p>
      </dgm:t>
    </dgm:pt>
    <dgm:pt modelId="{A3345F46-4410-4E01-BF85-D7E7CAA183A7}" type="parTrans" cxnId="{FCDC060B-4C9C-4B07-85FE-DA80DB051093}">
      <dgm:prSet/>
      <dgm:spPr/>
      <dgm:t>
        <a:bodyPr/>
        <a:lstStyle/>
        <a:p>
          <a:endParaRPr lang="es-CO"/>
        </a:p>
      </dgm:t>
    </dgm:pt>
    <dgm:pt modelId="{C96DD3D0-74F3-421B-BE10-981749C24F3A}" type="sibTrans" cxnId="{FCDC060B-4C9C-4B07-85FE-DA80DB051093}">
      <dgm:prSet/>
      <dgm:spPr/>
      <dgm:t>
        <a:bodyPr/>
        <a:lstStyle/>
        <a:p>
          <a:endParaRPr lang="es-CO"/>
        </a:p>
      </dgm:t>
    </dgm:pt>
    <dgm:pt modelId="{A25C3719-5FD8-46CE-8C9F-9F9522089A28}">
      <dgm:prSet phldrT="[Texto]"/>
      <dgm:spPr>
        <a:solidFill>
          <a:srgbClr val="1D7BBB">
            <a:alpha val="90000"/>
          </a:srgbClr>
        </a:solidFill>
        <a:ln>
          <a:solidFill>
            <a:srgbClr val="1D7BBB"/>
          </a:solidFill>
        </a:ln>
      </dgm:spPr>
      <dgm:t>
        <a:bodyPr/>
        <a:lstStyle/>
        <a:p>
          <a:r>
            <a:rPr lang="es-ES" b="1" dirty="0">
              <a:solidFill>
                <a:schemeClr val="bg1"/>
              </a:solidFill>
              <a:effectLst>
                <a:outerShdw blurRad="38100" dist="38100" dir="2700000" algn="tl">
                  <a:srgbClr val="000000">
                    <a:alpha val="43137"/>
                  </a:srgbClr>
                </a:outerShdw>
              </a:effectLst>
            </a:rPr>
            <a:t>Mejora continua</a:t>
          </a:r>
          <a:endParaRPr lang="es-CO" b="1" dirty="0">
            <a:solidFill>
              <a:schemeClr val="bg1"/>
            </a:solidFill>
            <a:effectLst>
              <a:outerShdw blurRad="38100" dist="38100" dir="2700000" algn="tl">
                <a:srgbClr val="000000">
                  <a:alpha val="43137"/>
                </a:srgbClr>
              </a:outerShdw>
            </a:effectLst>
          </a:endParaRPr>
        </a:p>
      </dgm:t>
    </dgm:pt>
    <dgm:pt modelId="{3EC250F9-F9C1-4658-85A0-F36ECD0D8C8D}" type="parTrans" cxnId="{5FF536CD-94A3-443D-A7E8-66F62DEC2708}">
      <dgm:prSet/>
      <dgm:spPr/>
      <dgm:t>
        <a:bodyPr/>
        <a:lstStyle/>
        <a:p>
          <a:endParaRPr lang="es-CO"/>
        </a:p>
      </dgm:t>
    </dgm:pt>
    <dgm:pt modelId="{7DD274E6-20A4-4915-A6DC-72FCE72D1CBE}" type="sibTrans" cxnId="{5FF536CD-94A3-443D-A7E8-66F62DEC2708}">
      <dgm:prSet/>
      <dgm:spPr/>
      <dgm:t>
        <a:bodyPr/>
        <a:lstStyle/>
        <a:p>
          <a:endParaRPr lang="es-CO"/>
        </a:p>
      </dgm:t>
    </dgm:pt>
    <dgm:pt modelId="{FBC3DFA3-44C3-428B-84DB-FEDC1BB7B80B}">
      <dgm:prSet phldrT="[Texto]"/>
      <dgm:spPr>
        <a:solidFill>
          <a:srgbClr val="1D7BBB">
            <a:alpha val="90000"/>
          </a:srgbClr>
        </a:solidFill>
        <a:ln>
          <a:solidFill>
            <a:srgbClr val="1D7BBB"/>
          </a:solidFill>
        </a:ln>
      </dgm:spPr>
      <dgm:t>
        <a:bodyPr/>
        <a:lstStyle/>
        <a:p>
          <a:r>
            <a:rPr lang="es-ES" b="1" dirty="0">
              <a:solidFill>
                <a:schemeClr val="bg1"/>
              </a:solidFill>
              <a:effectLst>
                <a:outerShdw blurRad="38100" dist="38100" dir="2700000" algn="tl">
                  <a:srgbClr val="000000">
                    <a:alpha val="43137"/>
                  </a:srgbClr>
                </a:outerShdw>
              </a:effectLst>
            </a:rPr>
            <a:t>Transparencia</a:t>
          </a:r>
          <a:endParaRPr lang="es-CO" b="1" dirty="0">
            <a:solidFill>
              <a:schemeClr val="bg1"/>
            </a:solidFill>
            <a:effectLst>
              <a:outerShdw blurRad="38100" dist="38100" dir="2700000" algn="tl">
                <a:srgbClr val="000000">
                  <a:alpha val="43137"/>
                </a:srgbClr>
              </a:outerShdw>
            </a:effectLst>
          </a:endParaRPr>
        </a:p>
      </dgm:t>
    </dgm:pt>
    <dgm:pt modelId="{2B9EB103-AA70-4C95-953E-34454D90297C}" type="parTrans" cxnId="{BD7E8B92-E1D2-4F0F-9B67-C75E3BDE4CC6}">
      <dgm:prSet/>
      <dgm:spPr/>
      <dgm:t>
        <a:bodyPr/>
        <a:lstStyle/>
        <a:p>
          <a:endParaRPr lang="es-CO"/>
        </a:p>
      </dgm:t>
    </dgm:pt>
    <dgm:pt modelId="{B4A536E3-CB7A-4007-A516-B9AA9E58740A}" type="sibTrans" cxnId="{BD7E8B92-E1D2-4F0F-9B67-C75E3BDE4CC6}">
      <dgm:prSet/>
      <dgm:spPr/>
      <dgm:t>
        <a:bodyPr/>
        <a:lstStyle/>
        <a:p>
          <a:endParaRPr lang="es-CO"/>
        </a:p>
      </dgm:t>
    </dgm:pt>
    <dgm:pt modelId="{DB603B9D-94C0-481F-878C-D4B2B5AC2AD7}">
      <dgm:prSet phldrT="[Texto]"/>
      <dgm:spPr>
        <a:solidFill>
          <a:srgbClr val="1D7BBB">
            <a:alpha val="90000"/>
          </a:srgbClr>
        </a:solidFill>
        <a:ln>
          <a:solidFill>
            <a:srgbClr val="1D7BBB"/>
          </a:solidFill>
        </a:ln>
      </dgm:spPr>
      <dgm:t>
        <a:bodyPr/>
        <a:lstStyle/>
        <a:p>
          <a:r>
            <a:rPr lang="es-ES" b="1" dirty="0">
              <a:solidFill>
                <a:schemeClr val="bg1"/>
              </a:solidFill>
              <a:effectLst>
                <a:outerShdw blurRad="38100" dist="38100" dir="2700000" algn="tl">
                  <a:srgbClr val="000000">
                    <a:alpha val="43137"/>
                  </a:srgbClr>
                </a:outerShdw>
              </a:effectLst>
            </a:rPr>
            <a:t>Calidad</a:t>
          </a:r>
          <a:endParaRPr lang="es-CO" b="1" dirty="0">
            <a:solidFill>
              <a:schemeClr val="bg1"/>
            </a:solidFill>
            <a:effectLst>
              <a:outerShdw blurRad="38100" dist="38100" dir="2700000" algn="tl">
                <a:srgbClr val="000000">
                  <a:alpha val="43137"/>
                </a:srgbClr>
              </a:outerShdw>
            </a:effectLst>
          </a:endParaRPr>
        </a:p>
      </dgm:t>
    </dgm:pt>
    <dgm:pt modelId="{8B925E67-345B-4BAC-98ED-5D9224BE4BCD}" type="parTrans" cxnId="{081AF762-029F-4D37-BF84-5ED1314FF1B4}">
      <dgm:prSet/>
      <dgm:spPr/>
      <dgm:t>
        <a:bodyPr/>
        <a:lstStyle/>
        <a:p>
          <a:endParaRPr lang="es-CO"/>
        </a:p>
      </dgm:t>
    </dgm:pt>
    <dgm:pt modelId="{88F5A51E-2BDA-4198-A1F5-26D72CFDB7AA}" type="sibTrans" cxnId="{081AF762-029F-4D37-BF84-5ED1314FF1B4}">
      <dgm:prSet/>
      <dgm:spPr/>
      <dgm:t>
        <a:bodyPr/>
        <a:lstStyle/>
        <a:p>
          <a:endParaRPr lang="es-CO"/>
        </a:p>
      </dgm:t>
    </dgm:pt>
    <dgm:pt modelId="{0770EBDC-F141-45CE-B19E-253FE0A391BA}">
      <dgm:prSet phldrT="[Texto]"/>
      <dgm:spPr>
        <a:solidFill>
          <a:srgbClr val="1D7BBB">
            <a:alpha val="90000"/>
          </a:srgbClr>
        </a:solidFill>
        <a:ln>
          <a:solidFill>
            <a:srgbClr val="1D7BBB"/>
          </a:solidFill>
        </a:ln>
      </dgm:spPr>
      <dgm:t>
        <a:bodyPr/>
        <a:lstStyle/>
        <a:p>
          <a:r>
            <a:rPr lang="es-ES" b="1" dirty="0">
              <a:solidFill>
                <a:schemeClr val="bg1"/>
              </a:solidFill>
              <a:effectLst>
                <a:outerShdw blurRad="38100" dist="38100" dir="2700000" algn="tl">
                  <a:srgbClr val="000000">
                    <a:alpha val="43137"/>
                  </a:srgbClr>
                </a:outerShdw>
              </a:effectLst>
            </a:rPr>
            <a:t>Respeto</a:t>
          </a:r>
          <a:endParaRPr lang="es-CO" b="1" dirty="0">
            <a:solidFill>
              <a:schemeClr val="bg1"/>
            </a:solidFill>
            <a:effectLst>
              <a:outerShdw blurRad="38100" dist="38100" dir="2700000" algn="tl">
                <a:srgbClr val="000000">
                  <a:alpha val="43137"/>
                </a:srgbClr>
              </a:outerShdw>
            </a:effectLst>
          </a:endParaRPr>
        </a:p>
      </dgm:t>
    </dgm:pt>
    <dgm:pt modelId="{3F240573-31EF-42DA-B8D7-9C39950AEBF1}" type="parTrans" cxnId="{7F33D8A3-1932-4E16-BA4A-661341E353EA}">
      <dgm:prSet/>
      <dgm:spPr/>
      <dgm:t>
        <a:bodyPr/>
        <a:lstStyle/>
        <a:p>
          <a:endParaRPr lang="es-CO"/>
        </a:p>
      </dgm:t>
    </dgm:pt>
    <dgm:pt modelId="{55D7D516-F42D-41ED-A43D-B2A171652B91}" type="sibTrans" cxnId="{7F33D8A3-1932-4E16-BA4A-661341E353EA}">
      <dgm:prSet/>
      <dgm:spPr/>
      <dgm:t>
        <a:bodyPr/>
        <a:lstStyle/>
        <a:p>
          <a:endParaRPr lang="es-CO"/>
        </a:p>
      </dgm:t>
    </dgm:pt>
    <dgm:pt modelId="{D2277226-E195-4B0C-B069-8A8A5CA48D87}">
      <dgm:prSet phldrT="[Texto]"/>
      <dgm:spPr>
        <a:solidFill>
          <a:srgbClr val="1D7BBB">
            <a:alpha val="90000"/>
          </a:srgbClr>
        </a:solidFill>
        <a:ln>
          <a:solidFill>
            <a:srgbClr val="1D7BBB"/>
          </a:solidFill>
        </a:ln>
      </dgm:spPr>
      <dgm:t>
        <a:bodyPr/>
        <a:lstStyle/>
        <a:p>
          <a:r>
            <a:rPr lang="es-ES" b="1" dirty="0">
              <a:solidFill>
                <a:schemeClr val="bg1"/>
              </a:solidFill>
              <a:effectLst>
                <a:outerShdw blurRad="38100" dist="38100" dir="2700000" algn="tl">
                  <a:srgbClr val="000000">
                    <a:alpha val="43137"/>
                  </a:srgbClr>
                </a:outerShdw>
              </a:effectLst>
            </a:rPr>
            <a:t>Ética</a:t>
          </a:r>
          <a:endParaRPr lang="es-CO" b="1" dirty="0">
            <a:solidFill>
              <a:schemeClr val="bg1"/>
            </a:solidFill>
            <a:effectLst>
              <a:outerShdw blurRad="38100" dist="38100" dir="2700000" algn="tl">
                <a:srgbClr val="000000">
                  <a:alpha val="43137"/>
                </a:srgbClr>
              </a:outerShdw>
            </a:effectLst>
          </a:endParaRPr>
        </a:p>
      </dgm:t>
    </dgm:pt>
    <dgm:pt modelId="{E2F31DD6-500C-4D1C-B2CB-D56720890D70}" type="parTrans" cxnId="{6FB9F189-683F-41D1-85F7-A2D93B5CF42F}">
      <dgm:prSet/>
      <dgm:spPr/>
      <dgm:t>
        <a:bodyPr/>
        <a:lstStyle/>
        <a:p>
          <a:endParaRPr lang="es-CO"/>
        </a:p>
      </dgm:t>
    </dgm:pt>
    <dgm:pt modelId="{917A4EDD-3FA4-4D3B-8470-798D898B7130}" type="sibTrans" cxnId="{6FB9F189-683F-41D1-85F7-A2D93B5CF42F}">
      <dgm:prSet/>
      <dgm:spPr/>
      <dgm:t>
        <a:bodyPr/>
        <a:lstStyle/>
        <a:p>
          <a:endParaRPr lang="es-CO"/>
        </a:p>
      </dgm:t>
    </dgm:pt>
    <dgm:pt modelId="{1AD910F3-B9FE-4EED-9122-71404F4D52D2}">
      <dgm:prSet phldrT="[Texto]"/>
      <dgm:spPr>
        <a:solidFill>
          <a:srgbClr val="1D7BBB">
            <a:alpha val="90000"/>
          </a:srgbClr>
        </a:solidFill>
        <a:ln>
          <a:solidFill>
            <a:srgbClr val="1D7BBB"/>
          </a:solidFill>
        </a:ln>
      </dgm:spPr>
      <dgm:t>
        <a:bodyPr/>
        <a:lstStyle/>
        <a:p>
          <a:r>
            <a:rPr lang="es-ES" b="1" dirty="0">
              <a:solidFill>
                <a:schemeClr val="bg1"/>
              </a:solidFill>
              <a:effectLst>
                <a:outerShdw blurRad="38100" dist="38100" dir="2700000" algn="tl">
                  <a:srgbClr val="000000">
                    <a:alpha val="43137"/>
                  </a:srgbClr>
                </a:outerShdw>
              </a:effectLst>
            </a:rPr>
            <a:t>Cumplimiento</a:t>
          </a:r>
          <a:endParaRPr lang="es-CO" b="1" dirty="0">
            <a:solidFill>
              <a:schemeClr val="bg1"/>
            </a:solidFill>
            <a:effectLst>
              <a:outerShdw blurRad="38100" dist="38100" dir="2700000" algn="tl">
                <a:srgbClr val="000000">
                  <a:alpha val="43137"/>
                </a:srgbClr>
              </a:outerShdw>
            </a:effectLst>
          </a:endParaRPr>
        </a:p>
      </dgm:t>
    </dgm:pt>
    <dgm:pt modelId="{89FBBA70-9AC9-4D73-81C0-4338FC73F54B}" type="parTrans" cxnId="{16C8F34A-5EE5-4D4C-BF68-E93B8AF0858B}">
      <dgm:prSet/>
      <dgm:spPr/>
      <dgm:t>
        <a:bodyPr/>
        <a:lstStyle/>
        <a:p>
          <a:endParaRPr lang="es-CO"/>
        </a:p>
      </dgm:t>
    </dgm:pt>
    <dgm:pt modelId="{8D765F2F-3A66-458A-8246-F616A1E8112A}" type="sibTrans" cxnId="{16C8F34A-5EE5-4D4C-BF68-E93B8AF0858B}">
      <dgm:prSet/>
      <dgm:spPr/>
      <dgm:t>
        <a:bodyPr/>
        <a:lstStyle/>
        <a:p>
          <a:endParaRPr lang="es-CO"/>
        </a:p>
      </dgm:t>
    </dgm:pt>
    <dgm:pt modelId="{467D526C-D9AA-4588-A547-74BCAEDE752C}">
      <dgm:prSet phldrT="[Texto]"/>
      <dgm:spPr>
        <a:solidFill>
          <a:srgbClr val="1D7BBB">
            <a:alpha val="90000"/>
          </a:srgbClr>
        </a:solidFill>
        <a:ln>
          <a:solidFill>
            <a:srgbClr val="1D7BBB"/>
          </a:solidFill>
        </a:ln>
      </dgm:spPr>
      <dgm:t>
        <a:bodyPr/>
        <a:lstStyle/>
        <a:p>
          <a:r>
            <a:rPr lang="es-ES" b="1" dirty="0">
              <a:solidFill>
                <a:schemeClr val="bg1"/>
              </a:solidFill>
              <a:effectLst>
                <a:outerShdw blurRad="38100" dist="38100" dir="2700000" algn="tl">
                  <a:srgbClr val="000000">
                    <a:alpha val="43137"/>
                  </a:srgbClr>
                </a:outerShdw>
              </a:effectLst>
            </a:rPr>
            <a:t>Eficiencia</a:t>
          </a:r>
          <a:endParaRPr lang="es-CO" b="1" dirty="0">
            <a:solidFill>
              <a:schemeClr val="bg1"/>
            </a:solidFill>
            <a:effectLst>
              <a:outerShdw blurRad="38100" dist="38100" dir="2700000" algn="tl">
                <a:srgbClr val="000000">
                  <a:alpha val="43137"/>
                </a:srgbClr>
              </a:outerShdw>
            </a:effectLst>
          </a:endParaRPr>
        </a:p>
      </dgm:t>
    </dgm:pt>
    <dgm:pt modelId="{29D76E30-25E7-45F9-9E86-5897614F7FDF}" type="parTrans" cxnId="{CA13E40F-46C6-47B3-8224-054F8C31656D}">
      <dgm:prSet/>
      <dgm:spPr/>
      <dgm:t>
        <a:bodyPr/>
        <a:lstStyle/>
        <a:p>
          <a:endParaRPr lang="es-CO"/>
        </a:p>
      </dgm:t>
    </dgm:pt>
    <dgm:pt modelId="{B10B930C-12DB-4482-BE6C-1C0D74DA03BF}" type="sibTrans" cxnId="{CA13E40F-46C6-47B3-8224-054F8C31656D}">
      <dgm:prSet/>
      <dgm:spPr/>
      <dgm:t>
        <a:bodyPr/>
        <a:lstStyle/>
        <a:p>
          <a:endParaRPr lang="es-CO"/>
        </a:p>
      </dgm:t>
    </dgm:pt>
    <dgm:pt modelId="{5A1738B8-77DB-44F0-AB56-CDEBF4675885}" type="pres">
      <dgm:prSet presAssocID="{38BC55ED-CD8A-4DB6-8C1B-0A094308A7E4}" presName="compositeShape" presStyleCnt="0">
        <dgm:presLayoutVars>
          <dgm:dir/>
          <dgm:resizeHandles/>
        </dgm:presLayoutVars>
      </dgm:prSet>
      <dgm:spPr/>
    </dgm:pt>
    <dgm:pt modelId="{3F97C2CA-8EA2-4778-9C99-381E0FBC3EE1}" type="pres">
      <dgm:prSet presAssocID="{38BC55ED-CD8A-4DB6-8C1B-0A094308A7E4}" presName="pyramid" presStyleLbl="node1" presStyleIdx="0" presStyleCnt="1"/>
      <dgm:spPr>
        <a:solidFill>
          <a:srgbClr val="A1C86A"/>
        </a:solidFill>
      </dgm:spPr>
    </dgm:pt>
    <dgm:pt modelId="{44BC6ECE-BCD8-4F60-B4CF-BF99461FD0D0}" type="pres">
      <dgm:prSet presAssocID="{38BC55ED-CD8A-4DB6-8C1B-0A094308A7E4}" presName="theList" presStyleCnt="0"/>
      <dgm:spPr/>
    </dgm:pt>
    <dgm:pt modelId="{0035CBF4-442B-415A-8964-C00DF247AE8E}" type="pres">
      <dgm:prSet presAssocID="{ADD66FF4-558F-4E6F-A815-5EF90D1F2D75}" presName="aNode" presStyleLbl="fgAcc1" presStyleIdx="0" presStyleCnt="13">
        <dgm:presLayoutVars>
          <dgm:bulletEnabled val="1"/>
        </dgm:presLayoutVars>
      </dgm:prSet>
      <dgm:spPr/>
    </dgm:pt>
    <dgm:pt modelId="{1A4CC152-442B-4D44-B09E-CB1BDF68E078}" type="pres">
      <dgm:prSet presAssocID="{ADD66FF4-558F-4E6F-A815-5EF90D1F2D75}" presName="aSpace" presStyleCnt="0"/>
      <dgm:spPr/>
    </dgm:pt>
    <dgm:pt modelId="{67CC04C7-C0CF-4F44-B208-73B3470AD0B3}" type="pres">
      <dgm:prSet presAssocID="{00834CD8-835A-4CEB-AF50-CB41C6DA7B97}" presName="aNode" presStyleLbl="fgAcc1" presStyleIdx="1" presStyleCnt="13">
        <dgm:presLayoutVars>
          <dgm:bulletEnabled val="1"/>
        </dgm:presLayoutVars>
      </dgm:prSet>
      <dgm:spPr/>
    </dgm:pt>
    <dgm:pt modelId="{053E6EED-DAC6-4A9E-B356-D24D833139FD}" type="pres">
      <dgm:prSet presAssocID="{00834CD8-835A-4CEB-AF50-CB41C6DA7B97}" presName="aSpace" presStyleCnt="0"/>
      <dgm:spPr/>
    </dgm:pt>
    <dgm:pt modelId="{8F2C4A9A-2EBD-431A-B34F-9ADED06446E2}" type="pres">
      <dgm:prSet presAssocID="{F7E6F150-B1D1-4A4D-A48E-8C7F97A7E66A}" presName="aNode" presStyleLbl="fgAcc1" presStyleIdx="2" presStyleCnt="13">
        <dgm:presLayoutVars>
          <dgm:bulletEnabled val="1"/>
        </dgm:presLayoutVars>
      </dgm:prSet>
      <dgm:spPr/>
    </dgm:pt>
    <dgm:pt modelId="{D6DB48E4-45BC-4026-B3F3-9E13E94EFB6B}" type="pres">
      <dgm:prSet presAssocID="{F7E6F150-B1D1-4A4D-A48E-8C7F97A7E66A}" presName="aSpace" presStyleCnt="0"/>
      <dgm:spPr/>
    </dgm:pt>
    <dgm:pt modelId="{364910AA-240A-4067-8BAF-5A2A2FC3A902}" type="pres">
      <dgm:prSet presAssocID="{8F8076CE-9A40-4A9F-8563-71494023AECB}" presName="aNode" presStyleLbl="fgAcc1" presStyleIdx="3" presStyleCnt="13">
        <dgm:presLayoutVars>
          <dgm:bulletEnabled val="1"/>
        </dgm:presLayoutVars>
      </dgm:prSet>
      <dgm:spPr/>
    </dgm:pt>
    <dgm:pt modelId="{64CAAB3C-FEFF-4226-97CB-AD9E5AE36462}" type="pres">
      <dgm:prSet presAssocID="{8F8076CE-9A40-4A9F-8563-71494023AECB}" presName="aSpace" presStyleCnt="0"/>
      <dgm:spPr/>
    </dgm:pt>
    <dgm:pt modelId="{4376B122-35A4-4A96-9F81-A687422FDE3A}" type="pres">
      <dgm:prSet presAssocID="{A25C3719-5FD8-46CE-8C9F-9F9522089A28}" presName="aNode" presStyleLbl="fgAcc1" presStyleIdx="4" presStyleCnt="13">
        <dgm:presLayoutVars>
          <dgm:bulletEnabled val="1"/>
        </dgm:presLayoutVars>
      </dgm:prSet>
      <dgm:spPr/>
    </dgm:pt>
    <dgm:pt modelId="{1C87F547-F153-433D-B72C-8EEDDD58DD49}" type="pres">
      <dgm:prSet presAssocID="{A25C3719-5FD8-46CE-8C9F-9F9522089A28}" presName="aSpace" presStyleCnt="0"/>
      <dgm:spPr/>
    </dgm:pt>
    <dgm:pt modelId="{11B7AB5E-39D5-45FE-BC9E-2ECA1810006D}" type="pres">
      <dgm:prSet presAssocID="{FBC3DFA3-44C3-428B-84DB-FEDC1BB7B80B}" presName="aNode" presStyleLbl="fgAcc1" presStyleIdx="5" presStyleCnt="13">
        <dgm:presLayoutVars>
          <dgm:bulletEnabled val="1"/>
        </dgm:presLayoutVars>
      </dgm:prSet>
      <dgm:spPr/>
    </dgm:pt>
    <dgm:pt modelId="{34B3EEF6-81EF-4B2C-8EB8-F610EAF8A6FA}" type="pres">
      <dgm:prSet presAssocID="{FBC3DFA3-44C3-428B-84DB-FEDC1BB7B80B}" presName="aSpace" presStyleCnt="0"/>
      <dgm:spPr/>
    </dgm:pt>
    <dgm:pt modelId="{1B78F80E-E6AF-4E7D-9918-1D00DD080750}" type="pres">
      <dgm:prSet presAssocID="{DB603B9D-94C0-481F-878C-D4B2B5AC2AD7}" presName="aNode" presStyleLbl="fgAcc1" presStyleIdx="6" presStyleCnt="13">
        <dgm:presLayoutVars>
          <dgm:bulletEnabled val="1"/>
        </dgm:presLayoutVars>
      </dgm:prSet>
      <dgm:spPr/>
    </dgm:pt>
    <dgm:pt modelId="{21D66BD4-606F-43AC-B1EC-1558E7380F90}" type="pres">
      <dgm:prSet presAssocID="{DB603B9D-94C0-481F-878C-D4B2B5AC2AD7}" presName="aSpace" presStyleCnt="0"/>
      <dgm:spPr/>
    </dgm:pt>
    <dgm:pt modelId="{E6E6B6DC-39B4-4120-92EF-A15F7C865B81}" type="pres">
      <dgm:prSet presAssocID="{A8E9F59C-BF55-4D56-B212-0629ED42BEB3}" presName="aNode" presStyleLbl="fgAcc1" presStyleIdx="7" presStyleCnt="13">
        <dgm:presLayoutVars>
          <dgm:bulletEnabled val="1"/>
        </dgm:presLayoutVars>
      </dgm:prSet>
      <dgm:spPr/>
    </dgm:pt>
    <dgm:pt modelId="{51787902-380B-4C35-8647-CF5454C9265F}" type="pres">
      <dgm:prSet presAssocID="{A8E9F59C-BF55-4D56-B212-0629ED42BEB3}" presName="aSpace" presStyleCnt="0"/>
      <dgm:spPr/>
    </dgm:pt>
    <dgm:pt modelId="{9AAAD5D7-1CD4-4501-AAF1-CE3793F200F0}" type="pres">
      <dgm:prSet presAssocID="{A2732B02-F2CB-4587-8511-B6F1A05F762E}" presName="aNode" presStyleLbl="fgAcc1" presStyleIdx="8" presStyleCnt="13">
        <dgm:presLayoutVars>
          <dgm:bulletEnabled val="1"/>
        </dgm:presLayoutVars>
      </dgm:prSet>
      <dgm:spPr/>
    </dgm:pt>
    <dgm:pt modelId="{E11D899D-B624-42C4-B6F0-E3BA88A13682}" type="pres">
      <dgm:prSet presAssocID="{A2732B02-F2CB-4587-8511-B6F1A05F762E}" presName="aSpace" presStyleCnt="0"/>
      <dgm:spPr/>
    </dgm:pt>
    <dgm:pt modelId="{6ABDCA1F-2A3C-49C8-8D7B-039AC5C6D742}" type="pres">
      <dgm:prSet presAssocID="{0770EBDC-F141-45CE-B19E-253FE0A391BA}" presName="aNode" presStyleLbl="fgAcc1" presStyleIdx="9" presStyleCnt="13">
        <dgm:presLayoutVars>
          <dgm:bulletEnabled val="1"/>
        </dgm:presLayoutVars>
      </dgm:prSet>
      <dgm:spPr/>
    </dgm:pt>
    <dgm:pt modelId="{235CD23A-9F1C-411F-9CF7-F0D377CBA4A5}" type="pres">
      <dgm:prSet presAssocID="{0770EBDC-F141-45CE-B19E-253FE0A391BA}" presName="aSpace" presStyleCnt="0"/>
      <dgm:spPr/>
    </dgm:pt>
    <dgm:pt modelId="{7E5D3CD2-4913-4F33-B0BE-FEC1C7C45325}" type="pres">
      <dgm:prSet presAssocID="{D2277226-E195-4B0C-B069-8A8A5CA48D87}" presName="aNode" presStyleLbl="fgAcc1" presStyleIdx="10" presStyleCnt="13" custLinFactNeighborX="338">
        <dgm:presLayoutVars>
          <dgm:bulletEnabled val="1"/>
        </dgm:presLayoutVars>
      </dgm:prSet>
      <dgm:spPr/>
    </dgm:pt>
    <dgm:pt modelId="{288B78B3-13D6-4EB3-86D5-E4BFE63A0B0B}" type="pres">
      <dgm:prSet presAssocID="{D2277226-E195-4B0C-B069-8A8A5CA48D87}" presName="aSpace" presStyleCnt="0"/>
      <dgm:spPr/>
    </dgm:pt>
    <dgm:pt modelId="{D0A634FF-40C8-4C11-BA82-1ED2BAB64E82}" type="pres">
      <dgm:prSet presAssocID="{1AD910F3-B9FE-4EED-9122-71404F4D52D2}" presName="aNode" presStyleLbl="fgAcc1" presStyleIdx="11" presStyleCnt="13" custLinFactNeighborX="964" custLinFactNeighborY="14758">
        <dgm:presLayoutVars>
          <dgm:bulletEnabled val="1"/>
        </dgm:presLayoutVars>
      </dgm:prSet>
      <dgm:spPr/>
    </dgm:pt>
    <dgm:pt modelId="{48A41F4B-A559-4E8B-8A2C-84A20A34EFBD}" type="pres">
      <dgm:prSet presAssocID="{1AD910F3-B9FE-4EED-9122-71404F4D52D2}" presName="aSpace" presStyleCnt="0"/>
      <dgm:spPr/>
    </dgm:pt>
    <dgm:pt modelId="{9692A196-FB73-45D8-83FD-86825733ABFA}" type="pres">
      <dgm:prSet presAssocID="{467D526C-D9AA-4588-A547-74BCAEDE752C}" presName="aNode" presStyleLbl="fgAcc1" presStyleIdx="12" presStyleCnt="13" custLinFactNeighborX="964" custLinFactNeighborY="64262">
        <dgm:presLayoutVars>
          <dgm:bulletEnabled val="1"/>
        </dgm:presLayoutVars>
      </dgm:prSet>
      <dgm:spPr/>
    </dgm:pt>
    <dgm:pt modelId="{0EA7EE85-73EF-46F5-BBA3-84C62F76B7CE}" type="pres">
      <dgm:prSet presAssocID="{467D526C-D9AA-4588-A547-74BCAEDE752C}" presName="aSpace" presStyleCnt="0"/>
      <dgm:spPr/>
    </dgm:pt>
  </dgm:ptLst>
  <dgm:cxnLst>
    <dgm:cxn modelId="{0D93D309-6A66-4528-9882-D590CD8117BF}" type="presOf" srcId="{A25C3719-5FD8-46CE-8C9F-9F9522089A28}" destId="{4376B122-35A4-4A96-9F81-A687422FDE3A}" srcOrd="0" destOrd="0" presId="urn:microsoft.com/office/officeart/2005/8/layout/pyramid2"/>
    <dgm:cxn modelId="{FCDC060B-4C9C-4B07-85FE-DA80DB051093}" srcId="{38BC55ED-CD8A-4DB6-8C1B-0A094308A7E4}" destId="{8F8076CE-9A40-4A9F-8563-71494023AECB}" srcOrd="3" destOrd="0" parTransId="{A3345F46-4410-4E01-BF85-D7E7CAA183A7}" sibTransId="{C96DD3D0-74F3-421B-BE10-981749C24F3A}"/>
    <dgm:cxn modelId="{CA13E40F-46C6-47B3-8224-054F8C31656D}" srcId="{38BC55ED-CD8A-4DB6-8C1B-0A094308A7E4}" destId="{467D526C-D9AA-4588-A547-74BCAEDE752C}" srcOrd="12" destOrd="0" parTransId="{29D76E30-25E7-45F9-9E86-5897614F7FDF}" sibTransId="{B10B930C-12DB-4482-BE6C-1C0D74DA03BF}"/>
    <dgm:cxn modelId="{D0605F29-7240-4C95-9A25-7D066A9C8669}" type="presOf" srcId="{8F8076CE-9A40-4A9F-8563-71494023AECB}" destId="{364910AA-240A-4067-8BAF-5A2A2FC3A902}" srcOrd="0" destOrd="0" presId="urn:microsoft.com/office/officeart/2005/8/layout/pyramid2"/>
    <dgm:cxn modelId="{1D7C5D34-1674-426B-B1C8-6925BEF9FC2A}" type="presOf" srcId="{1AD910F3-B9FE-4EED-9122-71404F4D52D2}" destId="{D0A634FF-40C8-4C11-BA82-1ED2BAB64E82}" srcOrd="0" destOrd="0" presId="urn:microsoft.com/office/officeart/2005/8/layout/pyramid2"/>
    <dgm:cxn modelId="{A36E183A-C635-4388-9DAE-79B6D3F0AE55}" srcId="{38BC55ED-CD8A-4DB6-8C1B-0A094308A7E4}" destId="{A2732B02-F2CB-4587-8511-B6F1A05F762E}" srcOrd="8" destOrd="0" parTransId="{2B9521FC-E5AD-4B03-A2F1-A12E7E39DEAE}" sibTransId="{5F6BD4D2-EE60-422E-B8FD-2E02455E7269}"/>
    <dgm:cxn modelId="{F7A4823E-DC14-4FDC-82F6-FA1757CA8BFE}" type="presOf" srcId="{38BC55ED-CD8A-4DB6-8C1B-0A094308A7E4}" destId="{5A1738B8-77DB-44F0-AB56-CDEBF4675885}" srcOrd="0" destOrd="0" presId="urn:microsoft.com/office/officeart/2005/8/layout/pyramid2"/>
    <dgm:cxn modelId="{69E23B5C-9B70-45C5-9109-6804A2995ACE}" type="presOf" srcId="{00834CD8-835A-4CEB-AF50-CB41C6DA7B97}" destId="{67CC04C7-C0CF-4F44-B208-73B3470AD0B3}" srcOrd="0" destOrd="0" presId="urn:microsoft.com/office/officeart/2005/8/layout/pyramid2"/>
    <dgm:cxn modelId="{081AF762-029F-4D37-BF84-5ED1314FF1B4}" srcId="{38BC55ED-CD8A-4DB6-8C1B-0A094308A7E4}" destId="{DB603B9D-94C0-481F-878C-D4B2B5AC2AD7}" srcOrd="6" destOrd="0" parTransId="{8B925E67-345B-4BAC-98ED-5D9224BE4BCD}" sibTransId="{88F5A51E-2BDA-4198-A1F5-26D72CFDB7AA}"/>
    <dgm:cxn modelId="{16C8F34A-5EE5-4D4C-BF68-E93B8AF0858B}" srcId="{38BC55ED-CD8A-4DB6-8C1B-0A094308A7E4}" destId="{1AD910F3-B9FE-4EED-9122-71404F4D52D2}" srcOrd="11" destOrd="0" parTransId="{89FBBA70-9AC9-4D73-81C0-4338FC73F54B}" sibTransId="{8D765F2F-3A66-458A-8246-F616A1E8112A}"/>
    <dgm:cxn modelId="{10F75B52-CBED-47EB-8671-031B4AE27EDC}" type="presOf" srcId="{467D526C-D9AA-4588-A547-74BCAEDE752C}" destId="{9692A196-FB73-45D8-83FD-86825733ABFA}" srcOrd="0" destOrd="0" presId="urn:microsoft.com/office/officeart/2005/8/layout/pyramid2"/>
    <dgm:cxn modelId="{E9C23779-EF08-4571-A84E-33E79E8A5FF3}" srcId="{38BC55ED-CD8A-4DB6-8C1B-0A094308A7E4}" destId="{ADD66FF4-558F-4E6F-A815-5EF90D1F2D75}" srcOrd="0" destOrd="0" parTransId="{DB26474D-CF30-43BC-8B11-4D6E19F60754}" sibTransId="{DF8E112B-BE6E-4102-BE58-C47A0D39B9ED}"/>
    <dgm:cxn modelId="{9F10777E-9F1E-490D-ADB9-20E336605722}" type="presOf" srcId="{FBC3DFA3-44C3-428B-84DB-FEDC1BB7B80B}" destId="{11B7AB5E-39D5-45FE-BC9E-2ECA1810006D}" srcOrd="0" destOrd="0" presId="urn:microsoft.com/office/officeart/2005/8/layout/pyramid2"/>
    <dgm:cxn modelId="{F3DBA67F-1F68-4C0D-B753-00A80087E0E5}" srcId="{38BC55ED-CD8A-4DB6-8C1B-0A094308A7E4}" destId="{A8E9F59C-BF55-4D56-B212-0629ED42BEB3}" srcOrd="7" destOrd="0" parTransId="{98EAA7BF-B6C2-483C-817D-CC3A28F2795E}" sibTransId="{84A383B7-E5C1-4C6E-A476-FB570C5C25CF}"/>
    <dgm:cxn modelId="{6FB9F189-683F-41D1-85F7-A2D93B5CF42F}" srcId="{38BC55ED-CD8A-4DB6-8C1B-0A094308A7E4}" destId="{D2277226-E195-4B0C-B069-8A8A5CA48D87}" srcOrd="10" destOrd="0" parTransId="{E2F31DD6-500C-4D1C-B2CB-D56720890D70}" sibTransId="{917A4EDD-3FA4-4D3B-8470-798D898B7130}"/>
    <dgm:cxn modelId="{BD7E8B92-E1D2-4F0F-9B67-C75E3BDE4CC6}" srcId="{38BC55ED-CD8A-4DB6-8C1B-0A094308A7E4}" destId="{FBC3DFA3-44C3-428B-84DB-FEDC1BB7B80B}" srcOrd="5" destOrd="0" parTransId="{2B9EB103-AA70-4C95-953E-34454D90297C}" sibTransId="{B4A536E3-CB7A-4007-A516-B9AA9E58740A}"/>
    <dgm:cxn modelId="{D980BB93-2F73-474B-9D77-BDBA5AE812C0}" type="presOf" srcId="{DB603B9D-94C0-481F-878C-D4B2B5AC2AD7}" destId="{1B78F80E-E6AF-4E7D-9918-1D00DD080750}" srcOrd="0" destOrd="0" presId="urn:microsoft.com/office/officeart/2005/8/layout/pyramid2"/>
    <dgm:cxn modelId="{3730A997-4D3E-4FB3-8D72-2FD5A5773A59}" srcId="{38BC55ED-CD8A-4DB6-8C1B-0A094308A7E4}" destId="{F7E6F150-B1D1-4A4D-A48E-8C7F97A7E66A}" srcOrd="2" destOrd="0" parTransId="{CD84975C-B597-4464-81F1-846FC76DA5F0}" sibTransId="{E349C6A1-CE07-490D-AE96-807FE1973246}"/>
    <dgm:cxn modelId="{4860DA98-B1B2-49EB-9035-7F8F78BEA4F5}" type="presOf" srcId="{D2277226-E195-4B0C-B069-8A8A5CA48D87}" destId="{7E5D3CD2-4913-4F33-B0BE-FEC1C7C45325}" srcOrd="0" destOrd="0" presId="urn:microsoft.com/office/officeart/2005/8/layout/pyramid2"/>
    <dgm:cxn modelId="{4B0356A0-7F56-4B04-ACD8-D0DF2912BD40}" srcId="{38BC55ED-CD8A-4DB6-8C1B-0A094308A7E4}" destId="{00834CD8-835A-4CEB-AF50-CB41C6DA7B97}" srcOrd="1" destOrd="0" parTransId="{2796DAAD-94E8-42F2-8BF5-44E7740B488C}" sibTransId="{45F17857-85B1-4247-9998-F922E847E3D6}"/>
    <dgm:cxn modelId="{7F33D8A3-1932-4E16-BA4A-661341E353EA}" srcId="{38BC55ED-CD8A-4DB6-8C1B-0A094308A7E4}" destId="{0770EBDC-F141-45CE-B19E-253FE0A391BA}" srcOrd="9" destOrd="0" parTransId="{3F240573-31EF-42DA-B8D7-9C39950AEBF1}" sibTransId="{55D7D516-F42D-41ED-A43D-B2A171652B91}"/>
    <dgm:cxn modelId="{883541C0-C4D6-426E-9CAB-7EA538652A56}" type="presOf" srcId="{0770EBDC-F141-45CE-B19E-253FE0A391BA}" destId="{6ABDCA1F-2A3C-49C8-8D7B-039AC5C6D742}" srcOrd="0" destOrd="0" presId="urn:microsoft.com/office/officeart/2005/8/layout/pyramid2"/>
    <dgm:cxn modelId="{4E5456C9-ADC5-49AF-82B2-81010BEABD4B}" type="presOf" srcId="{ADD66FF4-558F-4E6F-A815-5EF90D1F2D75}" destId="{0035CBF4-442B-415A-8964-C00DF247AE8E}" srcOrd="0" destOrd="0" presId="urn:microsoft.com/office/officeart/2005/8/layout/pyramid2"/>
    <dgm:cxn modelId="{001305CB-AF1E-4B61-8595-1E4F5A274537}" type="presOf" srcId="{A2732B02-F2CB-4587-8511-B6F1A05F762E}" destId="{9AAAD5D7-1CD4-4501-AAF1-CE3793F200F0}" srcOrd="0" destOrd="0" presId="urn:microsoft.com/office/officeart/2005/8/layout/pyramid2"/>
    <dgm:cxn modelId="{5FF536CD-94A3-443D-A7E8-66F62DEC2708}" srcId="{38BC55ED-CD8A-4DB6-8C1B-0A094308A7E4}" destId="{A25C3719-5FD8-46CE-8C9F-9F9522089A28}" srcOrd="4" destOrd="0" parTransId="{3EC250F9-F9C1-4658-85A0-F36ECD0D8C8D}" sibTransId="{7DD274E6-20A4-4915-A6DC-72FCE72D1CBE}"/>
    <dgm:cxn modelId="{AD3ED8DC-6BCC-4531-A42B-BD52A185BBB1}" type="presOf" srcId="{A8E9F59C-BF55-4D56-B212-0629ED42BEB3}" destId="{E6E6B6DC-39B4-4120-92EF-A15F7C865B81}" srcOrd="0" destOrd="0" presId="urn:microsoft.com/office/officeart/2005/8/layout/pyramid2"/>
    <dgm:cxn modelId="{25D124E1-C410-44D3-89A1-8ED01831F956}" type="presOf" srcId="{F7E6F150-B1D1-4A4D-A48E-8C7F97A7E66A}" destId="{8F2C4A9A-2EBD-431A-B34F-9ADED06446E2}" srcOrd="0" destOrd="0" presId="urn:microsoft.com/office/officeart/2005/8/layout/pyramid2"/>
    <dgm:cxn modelId="{48442CD2-9526-4BFB-A6D4-5C81ECB997F3}" type="presParOf" srcId="{5A1738B8-77DB-44F0-AB56-CDEBF4675885}" destId="{3F97C2CA-8EA2-4778-9C99-381E0FBC3EE1}" srcOrd="0" destOrd="0" presId="urn:microsoft.com/office/officeart/2005/8/layout/pyramid2"/>
    <dgm:cxn modelId="{DDB28374-B3CE-4403-8C42-12932ACE571A}" type="presParOf" srcId="{5A1738B8-77DB-44F0-AB56-CDEBF4675885}" destId="{44BC6ECE-BCD8-4F60-B4CF-BF99461FD0D0}" srcOrd="1" destOrd="0" presId="urn:microsoft.com/office/officeart/2005/8/layout/pyramid2"/>
    <dgm:cxn modelId="{598D5774-C2EA-4F6D-AAB2-ECDE049A6665}" type="presParOf" srcId="{44BC6ECE-BCD8-4F60-B4CF-BF99461FD0D0}" destId="{0035CBF4-442B-415A-8964-C00DF247AE8E}" srcOrd="0" destOrd="0" presId="urn:microsoft.com/office/officeart/2005/8/layout/pyramid2"/>
    <dgm:cxn modelId="{AF5F67D8-63C9-4D8D-BC8B-B277BFCA5FD6}" type="presParOf" srcId="{44BC6ECE-BCD8-4F60-B4CF-BF99461FD0D0}" destId="{1A4CC152-442B-4D44-B09E-CB1BDF68E078}" srcOrd="1" destOrd="0" presId="urn:microsoft.com/office/officeart/2005/8/layout/pyramid2"/>
    <dgm:cxn modelId="{3C1CA7BA-E65D-4313-9BAF-3FAAF7B04BBF}" type="presParOf" srcId="{44BC6ECE-BCD8-4F60-B4CF-BF99461FD0D0}" destId="{67CC04C7-C0CF-4F44-B208-73B3470AD0B3}" srcOrd="2" destOrd="0" presId="urn:microsoft.com/office/officeart/2005/8/layout/pyramid2"/>
    <dgm:cxn modelId="{FE879704-A875-431A-8351-9BF01DAA87BE}" type="presParOf" srcId="{44BC6ECE-BCD8-4F60-B4CF-BF99461FD0D0}" destId="{053E6EED-DAC6-4A9E-B356-D24D833139FD}" srcOrd="3" destOrd="0" presId="urn:microsoft.com/office/officeart/2005/8/layout/pyramid2"/>
    <dgm:cxn modelId="{D8EBBF48-458A-4BAE-B602-A8C98706B882}" type="presParOf" srcId="{44BC6ECE-BCD8-4F60-B4CF-BF99461FD0D0}" destId="{8F2C4A9A-2EBD-431A-B34F-9ADED06446E2}" srcOrd="4" destOrd="0" presId="urn:microsoft.com/office/officeart/2005/8/layout/pyramid2"/>
    <dgm:cxn modelId="{C78F1A8A-A722-46C9-BA98-77B24301AECE}" type="presParOf" srcId="{44BC6ECE-BCD8-4F60-B4CF-BF99461FD0D0}" destId="{D6DB48E4-45BC-4026-B3F3-9E13E94EFB6B}" srcOrd="5" destOrd="0" presId="urn:microsoft.com/office/officeart/2005/8/layout/pyramid2"/>
    <dgm:cxn modelId="{1E98A976-82B9-469E-AB4B-C53AFC326C24}" type="presParOf" srcId="{44BC6ECE-BCD8-4F60-B4CF-BF99461FD0D0}" destId="{364910AA-240A-4067-8BAF-5A2A2FC3A902}" srcOrd="6" destOrd="0" presId="urn:microsoft.com/office/officeart/2005/8/layout/pyramid2"/>
    <dgm:cxn modelId="{30496CF5-7D5E-4A0A-A728-E0617DAE5A2D}" type="presParOf" srcId="{44BC6ECE-BCD8-4F60-B4CF-BF99461FD0D0}" destId="{64CAAB3C-FEFF-4226-97CB-AD9E5AE36462}" srcOrd="7" destOrd="0" presId="urn:microsoft.com/office/officeart/2005/8/layout/pyramid2"/>
    <dgm:cxn modelId="{6F249799-5627-4482-8A22-E9ABBEF131C9}" type="presParOf" srcId="{44BC6ECE-BCD8-4F60-B4CF-BF99461FD0D0}" destId="{4376B122-35A4-4A96-9F81-A687422FDE3A}" srcOrd="8" destOrd="0" presId="urn:microsoft.com/office/officeart/2005/8/layout/pyramid2"/>
    <dgm:cxn modelId="{F2780BA3-9251-4840-8EFB-1FB27228A8DC}" type="presParOf" srcId="{44BC6ECE-BCD8-4F60-B4CF-BF99461FD0D0}" destId="{1C87F547-F153-433D-B72C-8EEDDD58DD49}" srcOrd="9" destOrd="0" presId="urn:microsoft.com/office/officeart/2005/8/layout/pyramid2"/>
    <dgm:cxn modelId="{EF8DB860-B6EE-45DD-96DC-764A4E0DCA0B}" type="presParOf" srcId="{44BC6ECE-BCD8-4F60-B4CF-BF99461FD0D0}" destId="{11B7AB5E-39D5-45FE-BC9E-2ECA1810006D}" srcOrd="10" destOrd="0" presId="urn:microsoft.com/office/officeart/2005/8/layout/pyramid2"/>
    <dgm:cxn modelId="{B4A6941B-AF57-4A51-AF39-4C6E2365094F}" type="presParOf" srcId="{44BC6ECE-BCD8-4F60-B4CF-BF99461FD0D0}" destId="{34B3EEF6-81EF-4B2C-8EB8-F610EAF8A6FA}" srcOrd="11" destOrd="0" presId="urn:microsoft.com/office/officeart/2005/8/layout/pyramid2"/>
    <dgm:cxn modelId="{8FAFB5ED-4A2B-4294-A2FD-2D8EC3BA5583}" type="presParOf" srcId="{44BC6ECE-BCD8-4F60-B4CF-BF99461FD0D0}" destId="{1B78F80E-E6AF-4E7D-9918-1D00DD080750}" srcOrd="12" destOrd="0" presId="urn:microsoft.com/office/officeart/2005/8/layout/pyramid2"/>
    <dgm:cxn modelId="{53999725-0CBB-47D5-99F4-1635B1DA5CBD}" type="presParOf" srcId="{44BC6ECE-BCD8-4F60-B4CF-BF99461FD0D0}" destId="{21D66BD4-606F-43AC-B1EC-1558E7380F90}" srcOrd="13" destOrd="0" presId="urn:microsoft.com/office/officeart/2005/8/layout/pyramid2"/>
    <dgm:cxn modelId="{DA9AB2FF-6112-4AF1-8830-12F8019AC699}" type="presParOf" srcId="{44BC6ECE-BCD8-4F60-B4CF-BF99461FD0D0}" destId="{E6E6B6DC-39B4-4120-92EF-A15F7C865B81}" srcOrd="14" destOrd="0" presId="urn:microsoft.com/office/officeart/2005/8/layout/pyramid2"/>
    <dgm:cxn modelId="{17F1F53C-6DAC-4D2E-A358-C74B8BDF6BEC}" type="presParOf" srcId="{44BC6ECE-BCD8-4F60-B4CF-BF99461FD0D0}" destId="{51787902-380B-4C35-8647-CF5454C9265F}" srcOrd="15" destOrd="0" presId="urn:microsoft.com/office/officeart/2005/8/layout/pyramid2"/>
    <dgm:cxn modelId="{537D67BD-311F-4888-923D-917B55337AB9}" type="presParOf" srcId="{44BC6ECE-BCD8-4F60-B4CF-BF99461FD0D0}" destId="{9AAAD5D7-1CD4-4501-AAF1-CE3793F200F0}" srcOrd="16" destOrd="0" presId="urn:microsoft.com/office/officeart/2005/8/layout/pyramid2"/>
    <dgm:cxn modelId="{E8A636CA-1BAE-480C-83EC-64741D62EC63}" type="presParOf" srcId="{44BC6ECE-BCD8-4F60-B4CF-BF99461FD0D0}" destId="{E11D899D-B624-42C4-B6F0-E3BA88A13682}" srcOrd="17" destOrd="0" presId="urn:microsoft.com/office/officeart/2005/8/layout/pyramid2"/>
    <dgm:cxn modelId="{3B429CC1-99CD-49F5-BD2E-953CB3D1FF75}" type="presParOf" srcId="{44BC6ECE-BCD8-4F60-B4CF-BF99461FD0D0}" destId="{6ABDCA1F-2A3C-49C8-8D7B-039AC5C6D742}" srcOrd="18" destOrd="0" presId="urn:microsoft.com/office/officeart/2005/8/layout/pyramid2"/>
    <dgm:cxn modelId="{A1FD77D7-570E-4E36-9F75-3B12D91F2425}" type="presParOf" srcId="{44BC6ECE-BCD8-4F60-B4CF-BF99461FD0D0}" destId="{235CD23A-9F1C-411F-9CF7-F0D377CBA4A5}" srcOrd="19" destOrd="0" presId="urn:microsoft.com/office/officeart/2005/8/layout/pyramid2"/>
    <dgm:cxn modelId="{DEDE15DD-7A9F-4966-AA08-CE3FC33DDB96}" type="presParOf" srcId="{44BC6ECE-BCD8-4F60-B4CF-BF99461FD0D0}" destId="{7E5D3CD2-4913-4F33-B0BE-FEC1C7C45325}" srcOrd="20" destOrd="0" presId="urn:microsoft.com/office/officeart/2005/8/layout/pyramid2"/>
    <dgm:cxn modelId="{750417DC-6AF8-44E5-A9E2-E763CE0C1936}" type="presParOf" srcId="{44BC6ECE-BCD8-4F60-B4CF-BF99461FD0D0}" destId="{288B78B3-13D6-4EB3-86D5-E4BFE63A0B0B}" srcOrd="21" destOrd="0" presId="urn:microsoft.com/office/officeart/2005/8/layout/pyramid2"/>
    <dgm:cxn modelId="{56520B22-2587-4E91-9586-CB12BE2CDECD}" type="presParOf" srcId="{44BC6ECE-BCD8-4F60-B4CF-BF99461FD0D0}" destId="{D0A634FF-40C8-4C11-BA82-1ED2BAB64E82}" srcOrd="22" destOrd="0" presId="urn:microsoft.com/office/officeart/2005/8/layout/pyramid2"/>
    <dgm:cxn modelId="{16C5D17F-881D-4441-A84C-959563497C45}" type="presParOf" srcId="{44BC6ECE-BCD8-4F60-B4CF-BF99461FD0D0}" destId="{48A41F4B-A559-4E8B-8A2C-84A20A34EFBD}" srcOrd="23" destOrd="0" presId="urn:microsoft.com/office/officeart/2005/8/layout/pyramid2"/>
    <dgm:cxn modelId="{83A1F633-6E35-4129-BECD-4FE6842D062E}" type="presParOf" srcId="{44BC6ECE-BCD8-4F60-B4CF-BF99461FD0D0}" destId="{9692A196-FB73-45D8-83FD-86825733ABFA}" srcOrd="24" destOrd="0" presId="urn:microsoft.com/office/officeart/2005/8/layout/pyramid2"/>
    <dgm:cxn modelId="{53E406A4-6149-46BA-960F-E7036B94A112}" type="presParOf" srcId="{44BC6ECE-BCD8-4F60-B4CF-BF99461FD0D0}" destId="{0EA7EE85-73EF-46F5-BBA3-84C62F76B7CE}" srcOrd="2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576AFF-7CB4-43ED-982F-8994E117293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CO"/>
        </a:p>
      </dgm:t>
    </dgm:pt>
    <dgm:pt modelId="{DE688621-76E5-4353-8BEF-B5F67A9F8B63}">
      <dgm:prSet phldrT="[Texto]"/>
      <dgm:spPr>
        <a:solidFill>
          <a:srgbClr val="0070C0"/>
        </a:solidFill>
      </dgm:spPr>
      <dgm:t>
        <a:bodyPr/>
        <a:lstStyle/>
        <a:p>
          <a:r>
            <a:rPr lang="es-CO" dirty="0">
              <a:latin typeface="Century Gothic" panose="020B0502020202020204" pitchFamily="34" charset="0"/>
            </a:rPr>
            <a:t>Objetivos corporativos</a:t>
          </a:r>
        </a:p>
        <a:p>
          <a:r>
            <a:rPr lang="es-CO" dirty="0">
              <a:latin typeface="Century Gothic" panose="020B0502020202020204" pitchFamily="34" charset="0"/>
            </a:rPr>
            <a:t>Comportamientos deseados</a:t>
          </a:r>
        </a:p>
      </dgm:t>
    </dgm:pt>
    <dgm:pt modelId="{4759913F-6ED5-4257-B9E9-0EE5B5E1500E}" type="parTrans" cxnId="{F9390A59-8BE9-4F2C-A8E8-EA5D5ECD061E}">
      <dgm:prSet/>
      <dgm:spPr/>
      <dgm:t>
        <a:bodyPr/>
        <a:lstStyle/>
        <a:p>
          <a:endParaRPr lang="es-CO">
            <a:latin typeface="Century Gothic" panose="020B0502020202020204" pitchFamily="34" charset="0"/>
          </a:endParaRPr>
        </a:p>
      </dgm:t>
    </dgm:pt>
    <dgm:pt modelId="{58C53C9B-F826-46CC-B0D6-FFBBAF8E5D80}" type="sibTrans" cxnId="{F9390A59-8BE9-4F2C-A8E8-EA5D5ECD061E}">
      <dgm:prSet/>
      <dgm:spPr>
        <a:ln>
          <a:noFill/>
        </a:ln>
      </dgm:spPr>
      <dgm:t>
        <a:bodyPr/>
        <a:lstStyle/>
        <a:p>
          <a:endParaRPr lang="es-CO">
            <a:latin typeface="Century Gothic" panose="020B0502020202020204" pitchFamily="34" charset="0"/>
          </a:endParaRPr>
        </a:p>
      </dgm:t>
    </dgm:pt>
    <dgm:pt modelId="{048CEDC0-91C5-4AFE-A71A-FFCFF8CFF374}">
      <dgm:prSet phldrT="[Texto]"/>
      <dgm:spPr>
        <a:solidFill>
          <a:srgbClr val="00B0F0"/>
        </a:solidFill>
        <a:ln>
          <a:solidFill>
            <a:srgbClr val="00B0F0"/>
          </a:solidFill>
        </a:ln>
      </dgm:spPr>
      <dgm:t>
        <a:bodyPr/>
        <a:lstStyle/>
        <a:p>
          <a:r>
            <a:rPr lang="es-CO" dirty="0">
              <a:latin typeface="Century Gothic" panose="020B0502020202020204" pitchFamily="34" charset="0"/>
            </a:rPr>
            <a:t>Conceptos generales e imágenes</a:t>
          </a:r>
        </a:p>
      </dgm:t>
    </dgm:pt>
    <dgm:pt modelId="{A7F97765-E383-40FB-9CEE-DA6B0A227A22}" type="parTrans" cxnId="{2001EE57-D311-4957-B3B2-46D23DB21B38}">
      <dgm:prSet/>
      <dgm:spPr/>
      <dgm:t>
        <a:bodyPr/>
        <a:lstStyle/>
        <a:p>
          <a:endParaRPr lang="es-CO">
            <a:latin typeface="Century Gothic" panose="020B0502020202020204" pitchFamily="34" charset="0"/>
          </a:endParaRPr>
        </a:p>
      </dgm:t>
    </dgm:pt>
    <dgm:pt modelId="{2A6AB0CF-90DB-4693-A2EB-E4CCE46BC891}" type="sibTrans" cxnId="{2001EE57-D311-4957-B3B2-46D23DB21B38}">
      <dgm:prSet/>
      <dgm:spPr/>
      <dgm:t>
        <a:bodyPr/>
        <a:lstStyle/>
        <a:p>
          <a:endParaRPr lang="es-CO">
            <a:latin typeface="Century Gothic" panose="020B0502020202020204" pitchFamily="34" charset="0"/>
          </a:endParaRPr>
        </a:p>
      </dgm:t>
    </dgm:pt>
    <dgm:pt modelId="{0B3572BD-3F44-4FDF-A944-A20C0550B848}">
      <dgm:prSet phldrT="[Texto]"/>
      <dgm:spPr>
        <a:solidFill>
          <a:srgbClr val="CAD649"/>
        </a:solidFill>
        <a:ln>
          <a:solidFill>
            <a:srgbClr val="CAD649"/>
          </a:solidFill>
        </a:ln>
      </dgm:spPr>
      <dgm:t>
        <a:bodyPr/>
        <a:lstStyle/>
        <a:p>
          <a:r>
            <a:rPr lang="es-CO" dirty="0">
              <a:solidFill>
                <a:schemeClr val="tx1"/>
              </a:solidFill>
              <a:latin typeface="Century Gothic" panose="020B0502020202020204" pitchFamily="34" charset="0"/>
            </a:rPr>
            <a:t>Procesos de interacción</a:t>
          </a:r>
        </a:p>
      </dgm:t>
    </dgm:pt>
    <dgm:pt modelId="{9F08D40E-B1F8-4218-AAAF-BA25805F1EA6}" type="parTrans" cxnId="{0C46EB74-564B-4087-9DEF-9E5D7510A487}">
      <dgm:prSet/>
      <dgm:spPr/>
      <dgm:t>
        <a:bodyPr/>
        <a:lstStyle/>
        <a:p>
          <a:endParaRPr lang="es-CO">
            <a:latin typeface="Century Gothic" panose="020B0502020202020204" pitchFamily="34" charset="0"/>
          </a:endParaRPr>
        </a:p>
      </dgm:t>
    </dgm:pt>
    <dgm:pt modelId="{57FD1E2E-D3A7-4201-AEB1-CE4CF51488B3}" type="sibTrans" cxnId="{0C46EB74-564B-4087-9DEF-9E5D7510A487}">
      <dgm:prSet/>
      <dgm:spPr/>
      <dgm:t>
        <a:bodyPr/>
        <a:lstStyle/>
        <a:p>
          <a:endParaRPr lang="es-CO">
            <a:latin typeface="Century Gothic" panose="020B0502020202020204" pitchFamily="34" charset="0"/>
          </a:endParaRPr>
        </a:p>
      </dgm:t>
    </dgm:pt>
    <dgm:pt modelId="{88CF44D6-A10F-4568-948E-39B396535461}">
      <dgm:prSet phldrT="[Texto]"/>
      <dgm:spPr>
        <a:solidFill>
          <a:srgbClr val="006600"/>
        </a:solidFill>
      </dgm:spPr>
      <dgm:t>
        <a:bodyPr/>
        <a:lstStyle/>
        <a:p>
          <a:r>
            <a:rPr lang="es-CO" dirty="0">
              <a:solidFill>
                <a:schemeClr val="bg1"/>
              </a:solidFill>
              <a:latin typeface="Century Gothic" panose="020B0502020202020204" pitchFamily="34" charset="0"/>
            </a:rPr>
            <a:t>Atributos modificables</a:t>
          </a:r>
        </a:p>
      </dgm:t>
    </dgm:pt>
    <dgm:pt modelId="{C5B62F23-9C03-4839-85F6-A343B45E9E88}" type="parTrans" cxnId="{A63859DC-9535-4B18-ADBA-A5A2ACAE5150}">
      <dgm:prSet/>
      <dgm:spPr/>
      <dgm:t>
        <a:bodyPr/>
        <a:lstStyle/>
        <a:p>
          <a:endParaRPr lang="es-CO">
            <a:latin typeface="Century Gothic" panose="020B0502020202020204" pitchFamily="34" charset="0"/>
          </a:endParaRPr>
        </a:p>
      </dgm:t>
    </dgm:pt>
    <dgm:pt modelId="{80BA5B79-ABC1-4F72-8B6A-41CCFED6BD71}" type="sibTrans" cxnId="{A63859DC-9535-4B18-ADBA-A5A2ACAE5150}">
      <dgm:prSet/>
      <dgm:spPr/>
      <dgm:t>
        <a:bodyPr/>
        <a:lstStyle/>
        <a:p>
          <a:endParaRPr lang="es-CO">
            <a:latin typeface="Century Gothic" panose="020B0502020202020204" pitchFamily="34" charset="0"/>
          </a:endParaRPr>
        </a:p>
      </dgm:t>
    </dgm:pt>
    <dgm:pt modelId="{CD87AA15-4C7C-4150-8977-1D2A34C521F5}" type="pres">
      <dgm:prSet presAssocID="{A2576AFF-7CB4-43ED-982F-8994E1172932}" presName="Name0" presStyleCnt="0">
        <dgm:presLayoutVars>
          <dgm:chMax val="7"/>
          <dgm:chPref val="7"/>
          <dgm:dir/>
        </dgm:presLayoutVars>
      </dgm:prSet>
      <dgm:spPr/>
    </dgm:pt>
    <dgm:pt modelId="{BCB8C2DA-24DC-4438-816F-349D3FCC1A9F}" type="pres">
      <dgm:prSet presAssocID="{A2576AFF-7CB4-43ED-982F-8994E1172932}" presName="Name1" presStyleCnt="0"/>
      <dgm:spPr/>
    </dgm:pt>
    <dgm:pt modelId="{FBA19F06-9894-4FD1-83A4-3F7B45038F1E}" type="pres">
      <dgm:prSet presAssocID="{A2576AFF-7CB4-43ED-982F-8994E1172932}" presName="cycle" presStyleCnt="0"/>
      <dgm:spPr/>
    </dgm:pt>
    <dgm:pt modelId="{78F1845E-D042-4134-848D-E59906143B10}" type="pres">
      <dgm:prSet presAssocID="{A2576AFF-7CB4-43ED-982F-8994E1172932}" presName="srcNode" presStyleLbl="node1" presStyleIdx="0" presStyleCnt="4"/>
      <dgm:spPr/>
    </dgm:pt>
    <dgm:pt modelId="{9D02C63D-07B7-4D61-B333-F1EEE18D46E1}" type="pres">
      <dgm:prSet presAssocID="{A2576AFF-7CB4-43ED-982F-8994E1172932}" presName="conn" presStyleLbl="parChTrans1D2" presStyleIdx="0" presStyleCnt="1"/>
      <dgm:spPr/>
    </dgm:pt>
    <dgm:pt modelId="{C39665F7-A502-42A0-8E87-D593CCF9C1F1}" type="pres">
      <dgm:prSet presAssocID="{A2576AFF-7CB4-43ED-982F-8994E1172932}" presName="extraNode" presStyleLbl="node1" presStyleIdx="0" presStyleCnt="4"/>
      <dgm:spPr/>
    </dgm:pt>
    <dgm:pt modelId="{1B1086F3-D457-44B9-BD85-C1F4B062B583}" type="pres">
      <dgm:prSet presAssocID="{A2576AFF-7CB4-43ED-982F-8994E1172932}" presName="dstNode" presStyleLbl="node1" presStyleIdx="0" presStyleCnt="4"/>
      <dgm:spPr/>
    </dgm:pt>
    <dgm:pt modelId="{9748F846-0DD0-4AA8-91B3-95E08EC16578}" type="pres">
      <dgm:prSet presAssocID="{DE688621-76E5-4353-8BEF-B5F67A9F8B63}" presName="text_1" presStyleLbl="node1" presStyleIdx="0" presStyleCnt="4">
        <dgm:presLayoutVars>
          <dgm:bulletEnabled val="1"/>
        </dgm:presLayoutVars>
      </dgm:prSet>
      <dgm:spPr/>
    </dgm:pt>
    <dgm:pt modelId="{B284FA08-8799-4C45-A806-95158C96B66E}" type="pres">
      <dgm:prSet presAssocID="{DE688621-76E5-4353-8BEF-B5F67A9F8B63}" presName="accent_1" presStyleCnt="0"/>
      <dgm:spPr/>
    </dgm:pt>
    <dgm:pt modelId="{9A0CA220-8956-4C0B-9534-51F3B61EF83A}" type="pres">
      <dgm:prSet presAssocID="{DE688621-76E5-4353-8BEF-B5F67A9F8B63}" presName="accentRepeatNode" presStyleLbl="solidFgAcc1" presStyleIdx="0" presStyleCnt="4"/>
      <dgm:spPr>
        <a:ln>
          <a:solidFill>
            <a:srgbClr val="0070C0"/>
          </a:solidFill>
        </a:ln>
      </dgm:spPr>
    </dgm:pt>
    <dgm:pt modelId="{0AA2412D-F919-4A89-9D74-F7840FEEC065}" type="pres">
      <dgm:prSet presAssocID="{048CEDC0-91C5-4AFE-A71A-FFCFF8CFF374}" presName="text_2" presStyleLbl="node1" presStyleIdx="1" presStyleCnt="4">
        <dgm:presLayoutVars>
          <dgm:bulletEnabled val="1"/>
        </dgm:presLayoutVars>
      </dgm:prSet>
      <dgm:spPr/>
    </dgm:pt>
    <dgm:pt modelId="{51C95D6D-0749-4385-A074-98B801A9238E}" type="pres">
      <dgm:prSet presAssocID="{048CEDC0-91C5-4AFE-A71A-FFCFF8CFF374}" presName="accent_2" presStyleCnt="0"/>
      <dgm:spPr/>
    </dgm:pt>
    <dgm:pt modelId="{726D6605-C4C5-40A8-BFBA-23B23DA2C868}" type="pres">
      <dgm:prSet presAssocID="{048CEDC0-91C5-4AFE-A71A-FFCFF8CFF374}" presName="accentRepeatNode" presStyleLbl="solidFgAcc1" presStyleIdx="1" presStyleCnt="4"/>
      <dgm:spPr>
        <a:ln>
          <a:solidFill>
            <a:srgbClr val="00B0F0"/>
          </a:solidFill>
        </a:ln>
      </dgm:spPr>
    </dgm:pt>
    <dgm:pt modelId="{A435966D-846D-47D9-910E-7C1C055EC7E3}" type="pres">
      <dgm:prSet presAssocID="{0B3572BD-3F44-4FDF-A944-A20C0550B848}" presName="text_3" presStyleLbl="node1" presStyleIdx="2" presStyleCnt="4">
        <dgm:presLayoutVars>
          <dgm:bulletEnabled val="1"/>
        </dgm:presLayoutVars>
      </dgm:prSet>
      <dgm:spPr/>
    </dgm:pt>
    <dgm:pt modelId="{226947B7-E0ED-4E22-A06D-29846F887B00}" type="pres">
      <dgm:prSet presAssocID="{0B3572BD-3F44-4FDF-A944-A20C0550B848}" presName="accent_3" presStyleCnt="0"/>
      <dgm:spPr/>
    </dgm:pt>
    <dgm:pt modelId="{5A79EDD9-CFAE-4991-B800-5C3FD64C62B8}" type="pres">
      <dgm:prSet presAssocID="{0B3572BD-3F44-4FDF-A944-A20C0550B848}" presName="accentRepeatNode" presStyleLbl="solidFgAcc1" presStyleIdx="2" presStyleCnt="4"/>
      <dgm:spPr>
        <a:ln>
          <a:solidFill>
            <a:srgbClr val="CAD649"/>
          </a:solidFill>
        </a:ln>
      </dgm:spPr>
    </dgm:pt>
    <dgm:pt modelId="{BDAF3D59-B815-4B5A-8D71-FADE215694BE}" type="pres">
      <dgm:prSet presAssocID="{88CF44D6-A10F-4568-948E-39B396535461}" presName="text_4" presStyleLbl="node1" presStyleIdx="3" presStyleCnt="4">
        <dgm:presLayoutVars>
          <dgm:bulletEnabled val="1"/>
        </dgm:presLayoutVars>
      </dgm:prSet>
      <dgm:spPr/>
    </dgm:pt>
    <dgm:pt modelId="{5E6CA779-DF8C-49A4-BD15-E6200C7EBB4A}" type="pres">
      <dgm:prSet presAssocID="{88CF44D6-A10F-4568-948E-39B396535461}" presName="accent_4" presStyleCnt="0"/>
      <dgm:spPr/>
    </dgm:pt>
    <dgm:pt modelId="{591C8830-0D54-40D3-8E00-FAAD61C29254}" type="pres">
      <dgm:prSet presAssocID="{88CF44D6-A10F-4568-948E-39B396535461}" presName="accentRepeatNode" presStyleLbl="solidFgAcc1" presStyleIdx="3" presStyleCnt="4"/>
      <dgm:spPr>
        <a:ln>
          <a:solidFill>
            <a:srgbClr val="006600"/>
          </a:solidFill>
        </a:ln>
      </dgm:spPr>
    </dgm:pt>
  </dgm:ptLst>
  <dgm:cxnLst>
    <dgm:cxn modelId="{C0677208-E9A0-4E8D-A655-DAAB2C2C25C1}" type="presOf" srcId="{A2576AFF-7CB4-43ED-982F-8994E1172932}" destId="{CD87AA15-4C7C-4150-8977-1D2A34C521F5}" srcOrd="0" destOrd="0" presId="urn:microsoft.com/office/officeart/2008/layout/VerticalCurvedList"/>
    <dgm:cxn modelId="{8AD98B09-0638-426E-876C-E9E49758E82B}" type="presOf" srcId="{0B3572BD-3F44-4FDF-A944-A20C0550B848}" destId="{A435966D-846D-47D9-910E-7C1C055EC7E3}" srcOrd="0" destOrd="0" presId="urn:microsoft.com/office/officeart/2008/layout/VerticalCurvedList"/>
    <dgm:cxn modelId="{21157A44-810C-4985-9E2D-458CFD0F2A0F}" type="presOf" srcId="{048CEDC0-91C5-4AFE-A71A-FFCFF8CFF374}" destId="{0AA2412D-F919-4A89-9D74-F7840FEEC065}" srcOrd="0" destOrd="0" presId="urn:microsoft.com/office/officeart/2008/layout/VerticalCurvedList"/>
    <dgm:cxn modelId="{FEF8064A-0434-4917-8B0C-BB6B73CA79D5}" type="presOf" srcId="{88CF44D6-A10F-4568-948E-39B396535461}" destId="{BDAF3D59-B815-4B5A-8D71-FADE215694BE}" srcOrd="0" destOrd="0" presId="urn:microsoft.com/office/officeart/2008/layout/VerticalCurvedList"/>
    <dgm:cxn modelId="{0C46EB74-564B-4087-9DEF-9E5D7510A487}" srcId="{A2576AFF-7CB4-43ED-982F-8994E1172932}" destId="{0B3572BD-3F44-4FDF-A944-A20C0550B848}" srcOrd="2" destOrd="0" parTransId="{9F08D40E-B1F8-4218-AAAF-BA25805F1EA6}" sibTransId="{57FD1E2E-D3A7-4201-AEB1-CE4CF51488B3}"/>
    <dgm:cxn modelId="{2001EE57-D311-4957-B3B2-46D23DB21B38}" srcId="{A2576AFF-7CB4-43ED-982F-8994E1172932}" destId="{048CEDC0-91C5-4AFE-A71A-FFCFF8CFF374}" srcOrd="1" destOrd="0" parTransId="{A7F97765-E383-40FB-9CEE-DA6B0A227A22}" sibTransId="{2A6AB0CF-90DB-4693-A2EB-E4CCE46BC891}"/>
    <dgm:cxn modelId="{F9390A59-8BE9-4F2C-A8E8-EA5D5ECD061E}" srcId="{A2576AFF-7CB4-43ED-982F-8994E1172932}" destId="{DE688621-76E5-4353-8BEF-B5F67A9F8B63}" srcOrd="0" destOrd="0" parTransId="{4759913F-6ED5-4257-B9E9-0EE5B5E1500E}" sibTransId="{58C53C9B-F826-46CC-B0D6-FFBBAF8E5D80}"/>
    <dgm:cxn modelId="{436D9493-0885-468F-83B7-0DE5485403A2}" type="presOf" srcId="{DE688621-76E5-4353-8BEF-B5F67A9F8B63}" destId="{9748F846-0DD0-4AA8-91B3-95E08EC16578}" srcOrd="0" destOrd="0" presId="urn:microsoft.com/office/officeart/2008/layout/VerticalCurvedList"/>
    <dgm:cxn modelId="{A63859DC-9535-4B18-ADBA-A5A2ACAE5150}" srcId="{A2576AFF-7CB4-43ED-982F-8994E1172932}" destId="{88CF44D6-A10F-4568-948E-39B396535461}" srcOrd="3" destOrd="0" parTransId="{C5B62F23-9C03-4839-85F6-A343B45E9E88}" sibTransId="{80BA5B79-ABC1-4F72-8B6A-41CCFED6BD71}"/>
    <dgm:cxn modelId="{23825FF8-925B-48D8-B72B-CE01C633647B}" type="presOf" srcId="{58C53C9B-F826-46CC-B0D6-FFBBAF8E5D80}" destId="{9D02C63D-07B7-4D61-B333-F1EEE18D46E1}" srcOrd="0" destOrd="0" presId="urn:microsoft.com/office/officeart/2008/layout/VerticalCurvedList"/>
    <dgm:cxn modelId="{93FA7607-35C2-43FC-AEFE-2810918FC863}" type="presParOf" srcId="{CD87AA15-4C7C-4150-8977-1D2A34C521F5}" destId="{BCB8C2DA-24DC-4438-816F-349D3FCC1A9F}" srcOrd="0" destOrd="0" presId="urn:microsoft.com/office/officeart/2008/layout/VerticalCurvedList"/>
    <dgm:cxn modelId="{F613691C-C499-4071-9CB9-3C3F20AF36B1}" type="presParOf" srcId="{BCB8C2DA-24DC-4438-816F-349D3FCC1A9F}" destId="{FBA19F06-9894-4FD1-83A4-3F7B45038F1E}" srcOrd="0" destOrd="0" presId="urn:microsoft.com/office/officeart/2008/layout/VerticalCurvedList"/>
    <dgm:cxn modelId="{4A563168-D4FE-4383-892E-C39572F3913A}" type="presParOf" srcId="{FBA19F06-9894-4FD1-83A4-3F7B45038F1E}" destId="{78F1845E-D042-4134-848D-E59906143B10}" srcOrd="0" destOrd="0" presId="urn:microsoft.com/office/officeart/2008/layout/VerticalCurvedList"/>
    <dgm:cxn modelId="{A89A2BF4-B3E4-4DD7-85F9-BD8132900513}" type="presParOf" srcId="{FBA19F06-9894-4FD1-83A4-3F7B45038F1E}" destId="{9D02C63D-07B7-4D61-B333-F1EEE18D46E1}" srcOrd="1" destOrd="0" presId="urn:microsoft.com/office/officeart/2008/layout/VerticalCurvedList"/>
    <dgm:cxn modelId="{96707453-AD8F-4F86-A21F-6615253C4B41}" type="presParOf" srcId="{FBA19F06-9894-4FD1-83A4-3F7B45038F1E}" destId="{C39665F7-A502-42A0-8E87-D593CCF9C1F1}" srcOrd="2" destOrd="0" presId="urn:microsoft.com/office/officeart/2008/layout/VerticalCurvedList"/>
    <dgm:cxn modelId="{8D0FAA18-6188-4DC7-BF8D-680993EA18F4}" type="presParOf" srcId="{FBA19F06-9894-4FD1-83A4-3F7B45038F1E}" destId="{1B1086F3-D457-44B9-BD85-C1F4B062B583}" srcOrd="3" destOrd="0" presId="urn:microsoft.com/office/officeart/2008/layout/VerticalCurvedList"/>
    <dgm:cxn modelId="{77CE7DB7-6BE1-45B4-9D0F-C03B62EFC65E}" type="presParOf" srcId="{BCB8C2DA-24DC-4438-816F-349D3FCC1A9F}" destId="{9748F846-0DD0-4AA8-91B3-95E08EC16578}" srcOrd="1" destOrd="0" presId="urn:microsoft.com/office/officeart/2008/layout/VerticalCurvedList"/>
    <dgm:cxn modelId="{86E0603C-30E0-481D-B7AC-1724890EBDB8}" type="presParOf" srcId="{BCB8C2DA-24DC-4438-816F-349D3FCC1A9F}" destId="{B284FA08-8799-4C45-A806-95158C96B66E}" srcOrd="2" destOrd="0" presId="urn:microsoft.com/office/officeart/2008/layout/VerticalCurvedList"/>
    <dgm:cxn modelId="{94B336C3-88F1-48FF-B4F1-FB77828478A1}" type="presParOf" srcId="{B284FA08-8799-4C45-A806-95158C96B66E}" destId="{9A0CA220-8956-4C0B-9534-51F3B61EF83A}" srcOrd="0" destOrd="0" presId="urn:microsoft.com/office/officeart/2008/layout/VerticalCurvedList"/>
    <dgm:cxn modelId="{974AB2A1-5F72-455E-9FC2-79C1A995D678}" type="presParOf" srcId="{BCB8C2DA-24DC-4438-816F-349D3FCC1A9F}" destId="{0AA2412D-F919-4A89-9D74-F7840FEEC065}" srcOrd="3" destOrd="0" presId="urn:microsoft.com/office/officeart/2008/layout/VerticalCurvedList"/>
    <dgm:cxn modelId="{8B57DB2E-54D6-45A7-A60D-49FCF2788EEA}" type="presParOf" srcId="{BCB8C2DA-24DC-4438-816F-349D3FCC1A9F}" destId="{51C95D6D-0749-4385-A074-98B801A9238E}" srcOrd="4" destOrd="0" presId="urn:microsoft.com/office/officeart/2008/layout/VerticalCurvedList"/>
    <dgm:cxn modelId="{046C5617-4A3A-40F2-9D80-73E40448AB24}" type="presParOf" srcId="{51C95D6D-0749-4385-A074-98B801A9238E}" destId="{726D6605-C4C5-40A8-BFBA-23B23DA2C868}" srcOrd="0" destOrd="0" presId="urn:microsoft.com/office/officeart/2008/layout/VerticalCurvedList"/>
    <dgm:cxn modelId="{49F4ED8E-B47B-4741-9DAB-B9B1519E7D64}" type="presParOf" srcId="{BCB8C2DA-24DC-4438-816F-349D3FCC1A9F}" destId="{A435966D-846D-47D9-910E-7C1C055EC7E3}" srcOrd="5" destOrd="0" presId="urn:microsoft.com/office/officeart/2008/layout/VerticalCurvedList"/>
    <dgm:cxn modelId="{09CF9272-16FC-486B-A144-62100B77153B}" type="presParOf" srcId="{BCB8C2DA-24DC-4438-816F-349D3FCC1A9F}" destId="{226947B7-E0ED-4E22-A06D-29846F887B00}" srcOrd="6" destOrd="0" presId="urn:microsoft.com/office/officeart/2008/layout/VerticalCurvedList"/>
    <dgm:cxn modelId="{2E54C585-8C27-4271-846B-D6F38E55F0F6}" type="presParOf" srcId="{226947B7-E0ED-4E22-A06D-29846F887B00}" destId="{5A79EDD9-CFAE-4991-B800-5C3FD64C62B8}" srcOrd="0" destOrd="0" presId="urn:microsoft.com/office/officeart/2008/layout/VerticalCurvedList"/>
    <dgm:cxn modelId="{5E418667-F154-46EA-BF91-F064A456291E}" type="presParOf" srcId="{BCB8C2DA-24DC-4438-816F-349D3FCC1A9F}" destId="{BDAF3D59-B815-4B5A-8D71-FADE215694BE}" srcOrd="7" destOrd="0" presId="urn:microsoft.com/office/officeart/2008/layout/VerticalCurvedList"/>
    <dgm:cxn modelId="{C68DA158-F017-444E-8C9A-1ACF390FD997}" type="presParOf" srcId="{BCB8C2DA-24DC-4438-816F-349D3FCC1A9F}" destId="{5E6CA779-DF8C-49A4-BD15-E6200C7EBB4A}" srcOrd="8" destOrd="0" presId="urn:microsoft.com/office/officeart/2008/layout/VerticalCurvedList"/>
    <dgm:cxn modelId="{D453A444-7BEE-4B38-8F9C-DB47F3CCDAA4}" type="presParOf" srcId="{5E6CA779-DF8C-49A4-BD15-E6200C7EBB4A}" destId="{591C8830-0D54-40D3-8E00-FAAD61C29254}" srcOrd="0" destOrd="0" presId="urn:microsoft.com/office/officeart/2008/layout/VerticalCurvedList"/>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16B385-F8F7-44D0-9DB6-3D79D64A4792}" type="doc">
      <dgm:prSet loTypeId="urn:microsoft.com/office/officeart/2005/8/layout/radial4" loCatId="relationship" qsTypeId="urn:microsoft.com/office/officeart/2005/8/quickstyle/simple1" qsCatId="simple" csTypeId="urn:microsoft.com/office/officeart/2005/8/colors/accent2_3" csCatId="accent2" phldr="1"/>
      <dgm:spPr/>
      <dgm:t>
        <a:bodyPr/>
        <a:lstStyle/>
        <a:p>
          <a:endParaRPr lang="es-CO"/>
        </a:p>
      </dgm:t>
    </dgm:pt>
    <dgm:pt modelId="{285F35BF-90F9-4C15-BAD7-CBB0EB83A2FA}">
      <dgm:prSet phldrT="[Texto]"/>
      <dgm:spPr>
        <a:solidFill>
          <a:srgbClr val="6F971F"/>
        </a:solidFill>
      </dgm:spPr>
      <dgm:t>
        <a:bodyPr/>
        <a:lstStyle/>
        <a:p>
          <a:r>
            <a:rPr lang="es-MX" b="1" dirty="0">
              <a:effectLst>
                <a:outerShdw blurRad="38100" dist="38100" dir="2700000" algn="tl">
                  <a:srgbClr val="000000">
                    <a:alpha val="43137"/>
                  </a:srgbClr>
                </a:outerShdw>
              </a:effectLst>
            </a:rPr>
            <a:t>CANALES</a:t>
          </a:r>
          <a:endParaRPr lang="es-CO" b="1" dirty="0">
            <a:effectLst>
              <a:outerShdw blurRad="38100" dist="38100" dir="2700000" algn="tl">
                <a:srgbClr val="000000">
                  <a:alpha val="43137"/>
                </a:srgbClr>
              </a:outerShdw>
            </a:effectLst>
          </a:endParaRPr>
        </a:p>
      </dgm:t>
    </dgm:pt>
    <dgm:pt modelId="{83EDA4DB-CAF1-4DA7-955D-DD7B20648325}" type="parTrans" cxnId="{02487EA0-915A-4A2E-9A41-05F04A1898A2}">
      <dgm:prSet/>
      <dgm:spPr/>
      <dgm:t>
        <a:bodyPr/>
        <a:lstStyle/>
        <a:p>
          <a:endParaRPr lang="es-CO"/>
        </a:p>
      </dgm:t>
    </dgm:pt>
    <dgm:pt modelId="{D7E6B91A-BFE7-4DC1-86AA-40DDAB2CD5FD}" type="sibTrans" cxnId="{02487EA0-915A-4A2E-9A41-05F04A1898A2}">
      <dgm:prSet/>
      <dgm:spPr/>
      <dgm:t>
        <a:bodyPr/>
        <a:lstStyle/>
        <a:p>
          <a:endParaRPr lang="es-CO"/>
        </a:p>
      </dgm:t>
    </dgm:pt>
    <dgm:pt modelId="{EF55F877-1745-428B-90FA-1C32C48B14FA}">
      <dgm:prSet phldrT="[Texto]"/>
      <dgm:spPr/>
      <dgm:t>
        <a:bodyPr/>
        <a:lstStyle/>
        <a:p>
          <a:r>
            <a:rPr lang="es-MX" dirty="0"/>
            <a:t>Telefónico</a:t>
          </a:r>
          <a:endParaRPr lang="es-CO" dirty="0"/>
        </a:p>
      </dgm:t>
    </dgm:pt>
    <dgm:pt modelId="{A4C53000-85C2-471B-A365-F9D7520C4B67}" type="parTrans" cxnId="{FDDC304E-1FAF-4DD8-9DBE-56D145EEF1FB}">
      <dgm:prSet/>
      <dgm:spPr/>
      <dgm:t>
        <a:bodyPr/>
        <a:lstStyle/>
        <a:p>
          <a:endParaRPr lang="es-CO"/>
        </a:p>
      </dgm:t>
    </dgm:pt>
    <dgm:pt modelId="{FE7798D6-F3FD-4588-9CD7-1EFD8C42F91F}" type="sibTrans" cxnId="{FDDC304E-1FAF-4DD8-9DBE-56D145EEF1FB}">
      <dgm:prSet/>
      <dgm:spPr/>
      <dgm:t>
        <a:bodyPr/>
        <a:lstStyle/>
        <a:p>
          <a:endParaRPr lang="es-CO"/>
        </a:p>
      </dgm:t>
    </dgm:pt>
    <dgm:pt modelId="{FBBD7B28-27E4-40C5-95E7-ACB0A58DC712}">
      <dgm:prSet phldrT="[Texto]"/>
      <dgm:spPr/>
      <dgm:t>
        <a:bodyPr/>
        <a:lstStyle/>
        <a:p>
          <a:r>
            <a:rPr lang="es-MX" dirty="0"/>
            <a:t>Electrónico </a:t>
          </a:r>
          <a:endParaRPr lang="es-CO" dirty="0"/>
        </a:p>
      </dgm:t>
    </dgm:pt>
    <dgm:pt modelId="{1B42E845-1388-442D-8D3D-96F963245D38}" type="parTrans" cxnId="{79B75432-AE28-4854-ACF4-FC0B9BA0EB0F}">
      <dgm:prSet/>
      <dgm:spPr/>
      <dgm:t>
        <a:bodyPr/>
        <a:lstStyle/>
        <a:p>
          <a:endParaRPr lang="es-CO"/>
        </a:p>
      </dgm:t>
    </dgm:pt>
    <dgm:pt modelId="{51D9AEA5-12FC-4270-9D35-3786AE840900}" type="sibTrans" cxnId="{79B75432-AE28-4854-ACF4-FC0B9BA0EB0F}">
      <dgm:prSet/>
      <dgm:spPr/>
      <dgm:t>
        <a:bodyPr/>
        <a:lstStyle/>
        <a:p>
          <a:endParaRPr lang="es-CO"/>
        </a:p>
      </dgm:t>
    </dgm:pt>
    <dgm:pt modelId="{42607E65-A59D-4811-8A03-323FCAE74E87}">
      <dgm:prSet phldrT="[Texto]"/>
      <dgm:spPr/>
      <dgm:t>
        <a:bodyPr/>
        <a:lstStyle/>
        <a:p>
          <a:r>
            <a:rPr lang="es-MX" dirty="0"/>
            <a:t>Boletines informativos </a:t>
          </a:r>
          <a:endParaRPr lang="es-CO" dirty="0"/>
        </a:p>
      </dgm:t>
    </dgm:pt>
    <dgm:pt modelId="{9A5B84CB-FA71-402E-B9D5-495513AB4D36}" type="parTrans" cxnId="{3FD235AA-BBEE-4B66-AADA-7B1C88CFF021}">
      <dgm:prSet/>
      <dgm:spPr/>
      <dgm:t>
        <a:bodyPr/>
        <a:lstStyle/>
        <a:p>
          <a:endParaRPr lang="es-CO"/>
        </a:p>
      </dgm:t>
    </dgm:pt>
    <dgm:pt modelId="{EE28362C-AF00-4EDC-A527-553E7701E1BF}" type="sibTrans" cxnId="{3FD235AA-BBEE-4B66-AADA-7B1C88CFF021}">
      <dgm:prSet/>
      <dgm:spPr/>
      <dgm:t>
        <a:bodyPr/>
        <a:lstStyle/>
        <a:p>
          <a:endParaRPr lang="es-CO"/>
        </a:p>
      </dgm:t>
    </dgm:pt>
    <dgm:pt modelId="{8CD0DDFF-F77E-46EB-BDD1-7D3243D885DC}">
      <dgm:prSet phldrT="[Texto]"/>
      <dgm:spPr/>
      <dgm:t>
        <a:bodyPr/>
        <a:lstStyle/>
        <a:p>
          <a:r>
            <a:rPr lang="es-MX" dirty="0"/>
            <a:t>Área de comunicaciones</a:t>
          </a:r>
          <a:endParaRPr lang="es-CO" dirty="0"/>
        </a:p>
      </dgm:t>
    </dgm:pt>
    <dgm:pt modelId="{3319644C-D8D2-41A3-8259-BC3B545E6723}" type="parTrans" cxnId="{B49C8752-CC06-46DE-B9B6-A91F2FFB3E01}">
      <dgm:prSet/>
      <dgm:spPr/>
      <dgm:t>
        <a:bodyPr/>
        <a:lstStyle/>
        <a:p>
          <a:endParaRPr lang="es-CO"/>
        </a:p>
      </dgm:t>
    </dgm:pt>
    <dgm:pt modelId="{11F2D4B4-426C-498D-B979-093EC1E0BB8A}" type="sibTrans" cxnId="{B49C8752-CC06-46DE-B9B6-A91F2FFB3E01}">
      <dgm:prSet/>
      <dgm:spPr/>
      <dgm:t>
        <a:bodyPr/>
        <a:lstStyle/>
        <a:p>
          <a:endParaRPr lang="es-CO"/>
        </a:p>
      </dgm:t>
    </dgm:pt>
    <dgm:pt modelId="{D769036B-71A4-415D-AE5A-5248A1311121}" type="pres">
      <dgm:prSet presAssocID="{CF16B385-F8F7-44D0-9DB6-3D79D64A4792}" presName="cycle" presStyleCnt="0">
        <dgm:presLayoutVars>
          <dgm:chMax val="1"/>
          <dgm:dir/>
          <dgm:animLvl val="ctr"/>
          <dgm:resizeHandles val="exact"/>
        </dgm:presLayoutVars>
      </dgm:prSet>
      <dgm:spPr/>
    </dgm:pt>
    <dgm:pt modelId="{11778C6F-1695-4C41-A515-B903B9EECC62}" type="pres">
      <dgm:prSet presAssocID="{285F35BF-90F9-4C15-BAD7-CBB0EB83A2FA}" presName="centerShape" presStyleLbl="node0" presStyleIdx="0" presStyleCnt="1"/>
      <dgm:spPr/>
    </dgm:pt>
    <dgm:pt modelId="{66F9A362-ECE7-4A28-99F4-27EBAC58D670}" type="pres">
      <dgm:prSet presAssocID="{A4C53000-85C2-471B-A365-F9D7520C4B67}" presName="parTrans" presStyleLbl="bgSibTrans2D1" presStyleIdx="0" presStyleCnt="4"/>
      <dgm:spPr/>
    </dgm:pt>
    <dgm:pt modelId="{6FB3EA11-B4C4-4349-A193-19EBCFBF0482}" type="pres">
      <dgm:prSet presAssocID="{EF55F877-1745-428B-90FA-1C32C48B14FA}" presName="node" presStyleLbl="node1" presStyleIdx="0" presStyleCnt="4">
        <dgm:presLayoutVars>
          <dgm:bulletEnabled val="1"/>
        </dgm:presLayoutVars>
      </dgm:prSet>
      <dgm:spPr/>
    </dgm:pt>
    <dgm:pt modelId="{AFE231BC-6330-437A-93EB-196A826A7E0D}" type="pres">
      <dgm:prSet presAssocID="{1B42E845-1388-442D-8D3D-96F963245D38}" presName="parTrans" presStyleLbl="bgSibTrans2D1" presStyleIdx="1" presStyleCnt="4"/>
      <dgm:spPr/>
    </dgm:pt>
    <dgm:pt modelId="{9E3A0826-6008-4D26-9A22-B5B292463A80}" type="pres">
      <dgm:prSet presAssocID="{FBBD7B28-27E4-40C5-95E7-ACB0A58DC712}" presName="node" presStyleLbl="node1" presStyleIdx="1" presStyleCnt="4">
        <dgm:presLayoutVars>
          <dgm:bulletEnabled val="1"/>
        </dgm:presLayoutVars>
      </dgm:prSet>
      <dgm:spPr/>
    </dgm:pt>
    <dgm:pt modelId="{1291E5FB-95EE-4EBF-A337-2A847FD1F7ED}" type="pres">
      <dgm:prSet presAssocID="{9A5B84CB-FA71-402E-B9D5-495513AB4D36}" presName="parTrans" presStyleLbl="bgSibTrans2D1" presStyleIdx="2" presStyleCnt="4"/>
      <dgm:spPr/>
    </dgm:pt>
    <dgm:pt modelId="{414D3ED6-D7D3-4193-B607-F7E6BCFBD43D}" type="pres">
      <dgm:prSet presAssocID="{42607E65-A59D-4811-8A03-323FCAE74E87}" presName="node" presStyleLbl="node1" presStyleIdx="2" presStyleCnt="4">
        <dgm:presLayoutVars>
          <dgm:bulletEnabled val="1"/>
        </dgm:presLayoutVars>
      </dgm:prSet>
      <dgm:spPr/>
    </dgm:pt>
    <dgm:pt modelId="{EE190FE6-A3D2-49CB-BD24-A8B17ED249C8}" type="pres">
      <dgm:prSet presAssocID="{3319644C-D8D2-41A3-8259-BC3B545E6723}" presName="parTrans" presStyleLbl="bgSibTrans2D1" presStyleIdx="3" presStyleCnt="4"/>
      <dgm:spPr/>
    </dgm:pt>
    <dgm:pt modelId="{DBB63797-493B-4C05-B756-E20917E36CB7}" type="pres">
      <dgm:prSet presAssocID="{8CD0DDFF-F77E-46EB-BDD1-7D3243D885DC}" presName="node" presStyleLbl="node1" presStyleIdx="3" presStyleCnt="4">
        <dgm:presLayoutVars>
          <dgm:bulletEnabled val="1"/>
        </dgm:presLayoutVars>
      </dgm:prSet>
      <dgm:spPr/>
    </dgm:pt>
  </dgm:ptLst>
  <dgm:cxnLst>
    <dgm:cxn modelId="{0293A807-3666-4522-B87B-BF6DD3CDE15B}" type="presOf" srcId="{EF55F877-1745-428B-90FA-1C32C48B14FA}" destId="{6FB3EA11-B4C4-4349-A193-19EBCFBF0482}" srcOrd="0" destOrd="0" presId="urn:microsoft.com/office/officeart/2005/8/layout/radial4"/>
    <dgm:cxn modelId="{36AD760F-91A1-49A7-B80A-46295A95DAFC}" type="presOf" srcId="{9A5B84CB-FA71-402E-B9D5-495513AB4D36}" destId="{1291E5FB-95EE-4EBF-A337-2A847FD1F7ED}" srcOrd="0" destOrd="0" presId="urn:microsoft.com/office/officeart/2005/8/layout/radial4"/>
    <dgm:cxn modelId="{85982926-3444-4412-8B08-CDB20DBAACD6}" type="presOf" srcId="{A4C53000-85C2-471B-A365-F9D7520C4B67}" destId="{66F9A362-ECE7-4A28-99F4-27EBAC58D670}" srcOrd="0" destOrd="0" presId="urn:microsoft.com/office/officeart/2005/8/layout/radial4"/>
    <dgm:cxn modelId="{9FA9EB26-665B-49EF-902C-BFAE5729B204}" type="presOf" srcId="{3319644C-D8D2-41A3-8259-BC3B545E6723}" destId="{EE190FE6-A3D2-49CB-BD24-A8B17ED249C8}" srcOrd="0" destOrd="0" presId="urn:microsoft.com/office/officeart/2005/8/layout/radial4"/>
    <dgm:cxn modelId="{79B75432-AE28-4854-ACF4-FC0B9BA0EB0F}" srcId="{285F35BF-90F9-4C15-BAD7-CBB0EB83A2FA}" destId="{FBBD7B28-27E4-40C5-95E7-ACB0A58DC712}" srcOrd="1" destOrd="0" parTransId="{1B42E845-1388-442D-8D3D-96F963245D38}" sibTransId="{51D9AEA5-12FC-4270-9D35-3786AE840900}"/>
    <dgm:cxn modelId="{7CF74E4B-BB51-4D56-903A-9BCFFBBE994E}" type="presOf" srcId="{FBBD7B28-27E4-40C5-95E7-ACB0A58DC712}" destId="{9E3A0826-6008-4D26-9A22-B5B292463A80}" srcOrd="0" destOrd="0" presId="urn:microsoft.com/office/officeart/2005/8/layout/radial4"/>
    <dgm:cxn modelId="{FDDC304E-1FAF-4DD8-9DBE-56D145EEF1FB}" srcId="{285F35BF-90F9-4C15-BAD7-CBB0EB83A2FA}" destId="{EF55F877-1745-428B-90FA-1C32C48B14FA}" srcOrd="0" destOrd="0" parTransId="{A4C53000-85C2-471B-A365-F9D7520C4B67}" sibTransId="{FE7798D6-F3FD-4588-9CD7-1EFD8C42F91F}"/>
    <dgm:cxn modelId="{B49C8752-CC06-46DE-B9B6-A91F2FFB3E01}" srcId="{285F35BF-90F9-4C15-BAD7-CBB0EB83A2FA}" destId="{8CD0DDFF-F77E-46EB-BDD1-7D3243D885DC}" srcOrd="3" destOrd="0" parTransId="{3319644C-D8D2-41A3-8259-BC3B545E6723}" sibTransId="{11F2D4B4-426C-498D-B979-093EC1E0BB8A}"/>
    <dgm:cxn modelId="{410FFC76-2D2B-4210-9E09-119C24F9C67C}" type="presOf" srcId="{285F35BF-90F9-4C15-BAD7-CBB0EB83A2FA}" destId="{11778C6F-1695-4C41-A515-B903B9EECC62}" srcOrd="0" destOrd="0" presId="urn:microsoft.com/office/officeart/2005/8/layout/radial4"/>
    <dgm:cxn modelId="{6431649A-A26C-459B-BD25-4DF5238AE7B6}" type="presOf" srcId="{42607E65-A59D-4811-8A03-323FCAE74E87}" destId="{414D3ED6-D7D3-4193-B607-F7E6BCFBD43D}" srcOrd="0" destOrd="0" presId="urn:microsoft.com/office/officeart/2005/8/layout/radial4"/>
    <dgm:cxn modelId="{02487EA0-915A-4A2E-9A41-05F04A1898A2}" srcId="{CF16B385-F8F7-44D0-9DB6-3D79D64A4792}" destId="{285F35BF-90F9-4C15-BAD7-CBB0EB83A2FA}" srcOrd="0" destOrd="0" parTransId="{83EDA4DB-CAF1-4DA7-955D-DD7B20648325}" sibTransId="{D7E6B91A-BFE7-4DC1-86AA-40DDAB2CD5FD}"/>
    <dgm:cxn modelId="{3FD235AA-BBEE-4B66-AADA-7B1C88CFF021}" srcId="{285F35BF-90F9-4C15-BAD7-CBB0EB83A2FA}" destId="{42607E65-A59D-4811-8A03-323FCAE74E87}" srcOrd="2" destOrd="0" parTransId="{9A5B84CB-FA71-402E-B9D5-495513AB4D36}" sibTransId="{EE28362C-AF00-4EDC-A527-553E7701E1BF}"/>
    <dgm:cxn modelId="{2B5F49E4-F613-47E8-8E7E-1EAF6C1120AD}" type="presOf" srcId="{8CD0DDFF-F77E-46EB-BDD1-7D3243D885DC}" destId="{DBB63797-493B-4C05-B756-E20917E36CB7}" srcOrd="0" destOrd="0" presId="urn:microsoft.com/office/officeart/2005/8/layout/radial4"/>
    <dgm:cxn modelId="{5645FDE5-EE8B-4BF1-9AF4-5DB705CB64B5}" type="presOf" srcId="{CF16B385-F8F7-44D0-9DB6-3D79D64A4792}" destId="{D769036B-71A4-415D-AE5A-5248A1311121}" srcOrd="0" destOrd="0" presId="urn:microsoft.com/office/officeart/2005/8/layout/radial4"/>
    <dgm:cxn modelId="{A7A4A3F8-1EFC-4910-8B39-C1160262B642}" type="presOf" srcId="{1B42E845-1388-442D-8D3D-96F963245D38}" destId="{AFE231BC-6330-437A-93EB-196A826A7E0D}" srcOrd="0" destOrd="0" presId="urn:microsoft.com/office/officeart/2005/8/layout/radial4"/>
    <dgm:cxn modelId="{A51BE8F2-3140-4EBB-9431-20568D4A4771}" type="presParOf" srcId="{D769036B-71A4-415D-AE5A-5248A1311121}" destId="{11778C6F-1695-4C41-A515-B903B9EECC62}" srcOrd="0" destOrd="0" presId="urn:microsoft.com/office/officeart/2005/8/layout/radial4"/>
    <dgm:cxn modelId="{8DA89553-3005-4E49-9E09-7C4FDD52EFBB}" type="presParOf" srcId="{D769036B-71A4-415D-AE5A-5248A1311121}" destId="{66F9A362-ECE7-4A28-99F4-27EBAC58D670}" srcOrd="1" destOrd="0" presId="urn:microsoft.com/office/officeart/2005/8/layout/radial4"/>
    <dgm:cxn modelId="{E3EB5BB1-086F-4276-BD89-8C8814C1CF8A}" type="presParOf" srcId="{D769036B-71A4-415D-AE5A-5248A1311121}" destId="{6FB3EA11-B4C4-4349-A193-19EBCFBF0482}" srcOrd="2" destOrd="0" presId="urn:microsoft.com/office/officeart/2005/8/layout/radial4"/>
    <dgm:cxn modelId="{131B695F-1E51-4A6F-9A94-C910F5E8B769}" type="presParOf" srcId="{D769036B-71A4-415D-AE5A-5248A1311121}" destId="{AFE231BC-6330-437A-93EB-196A826A7E0D}" srcOrd="3" destOrd="0" presId="urn:microsoft.com/office/officeart/2005/8/layout/radial4"/>
    <dgm:cxn modelId="{2FB9CFB5-4FE9-482B-BD70-982CDBBCF4C3}" type="presParOf" srcId="{D769036B-71A4-415D-AE5A-5248A1311121}" destId="{9E3A0826-6008-4D26-9A22-B5B292463A80}" srcOrd="4" destOrd="0" presId="urn:microsoft.com/office/officeart/2005/8/layout/radial4"/>
    <dgm:cxn modelId="{58DC9A9B-4F1B-481E-9E0E-DFA52184DF36}" type="presParOf" srcId="{D769036B-71A4-415D-AE5A-5248A1311121}" destId="{1291E5FB-95EE-4EBF-A337-2A847FD1F7ED}" srcOrd="5" destOrd="0" presId="urn:microsoft.com/office/officeart/2005/8/layout/radial4"/>
    <dgm:cxn modelId="{D3B2E649-8C1E-40D2-ACBA-C79F8414477F}" type="presParOf" srcId="{D769036B-71A4-415D-AE5A-5248A1311121}" destId="{414D3ED6-D7D3-4193-B607-F7E6BCFBD43D}" srcOrd="6" destOrd="0" presId="urn:microsoft.com/office/officeart/2005/8/layout/radial4"/>
    <dgm:cxn modelId="{744A4046-5C3B-4A22-8C9E-A2B8CABDD26B}" type="presParOf" srcId="{D769036B-71A4-415D-AE5A-5248A1311121}" destId="{EE190FE6-A3D2-49CB-BD24-A8B17ED249C8}" srcOrd="7" destOrd="0" presId="urn:microsoft.com/office/officeart/2005/8/layout/radial4"/>
    <dgm:cxn modelId="{992D8364-E50E-40FB-9B47-C60A41C8C4F2}" type="presParOf" srcId="{D769036B-71A4-415D-AE5A-5248A1311121}" destId="{DBB63797-493B-4C05-B756-E20917E36CB7}"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B150E9-9514-4925-A8A9-8C57F9CC173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CO"/>
        </a:p>
      </dgm:t>
    </dgm:pt>
    <dgm:pt modelId="{492D9B04-04AB-4242-84BB-B4DCCE2E7E85}">
      <dgm:prSet phldrT="[Texto]" custT="1"/>
      <dgm:spPr>
        <a:solidFill>
          <a:srgbClr val="A1C86A"/>
        </a:solidFill>
      </dgm:spPr>
      <dgm:t>
        <a:bodyPr/>
        <a:lstStyle/>
        <a:p>
          <a:r>
            <a:rPr lang="es-ES" sz="1400" b="1" dirty="0">
              <a:effectLst>
                <a:outerShdw blurRad="38100" dist="38100" dir="2700000" algn="tl">
                  <a:srgbClr val="000000">
                    <a:alpha val="43137"/>
                  </a:srgbClr>
                </a:outerShdw>
              </a:effectLst>
            </a:rPr>
            <a:t>BARRERAS</a:t>
          </a:r>
          <a:endParaRPr lang="es-CO" sz="1400" b="1" dirty="0">
            <a:effectLst>
              <a:outerShdw blurRad="38100" dist="38100" dir="2700000" algn="tl">
                <a:srgbClr val="000000">
                  <a:alpha val="43137"/>
                </a:srgbClr>
              </a:outerShdw>
            </a:effectLst>
          </a:endParaRPr>
        </a:p>
      </dgm:t>
    </dgm:pt>
    <dgm:pt modelId="{CBDBE185-C03E-4EE8-9758-D7EA4A1A8635}" type="parTrans" cxnId="{1574C2F5-409A-4A8C-B9DD-318EECDF7754}">
      <dgm:prSet/>
      <dgm:spPr/>
      <dgm:t>
        <a:bodyPr/>
        <a:lstStyle/>
        <a:p>
          <a:endParaRPr lang="es-CO" sz="1100">
            <a:effectLst>
              <a:outerShdw blurRad="38100" dist="38100" dir="2700000" algn="tl">
                <a:srgbClr val="000000">
                  <a:alpha val="43137"/>
                </a:srgbClr>
              </a:outerShdw>
            </a:effectLst>
          </a:endParaRPr>
        </a:p>
      </dgm:t>
    </dgm:pt>
    <dgm:pt modelId="{2F0B834C-3374-4C62-B387-031B388016C9}" type="sibTrans" cxnId="{1574C2F5-409A-4A8C-B9DD-318EECDF7754}">
      <dgm:prSet/>
      <dgm:spPr/>
      <dgm:t>
        <a:bodyPr/>
        <a:lstStyle/>
        <a:p>
          <a:endParaRPr lang="es-CO" sz="1100">
            <a:effectLst>
              <a:outerShdw blurRad="38100" dist="38100" dir="2700000" algn="tl">
                <a:srgbClr val="000000">
                  <a:alpha val="43137"/>
                </a:srgbClr>
              </a:outerShdw>
            </a:effectLst>
          </a:endParaRPr>
        </a:p>
      </dgm:t>
    </dgm:pt>
    <dgm:pt modelId="{8EA6E5B5-3749-49E1-98A3-3DE11617BD3E}">
      <dgm:prSet phldrT="[Texto]" custT="1"/>
      <dgm:spPr>
        <a:solidFill>
          <a:srgbClr val="1D7BBB"/>
        </a:solidFill>
      </dgm:spPr>
      <dgm:t>
        <a:bodyPr/>
        <a:lstStyle/>
        <a:p>
          <a:r>
            <a:rPr lang="es-ES" sz="1100" dirty="0">
              <a:effectLst>
                <a:outerShdw blurRad="38100" dist="38100" dir="2700000" algn="tl">
                  <a:srgbClr val="000000">
                    <a:alpha val="43137"/>
                  </a:srgbClr>
                </a:outerShdw>
              </a:effectLst>
            </a:rPr>
            <a:t>Actualizar correo electrónico</a:t>
          </a:r>
          <a:endParaRPr lang="es-CO" sz="1100" dirty="0">
            <a:effectLst>
              <a:outerShdw blurRad="38100" dist="38100" dir="2700000" algn="tl">
                <a:srgbClr val="000000">
                  <a:alpha val="43137"/>
                </a:srgbClr>
              </a:outerShdw>
            </a:effectLst>
          </a:endParaRPr>
        </a:p>
      </dgm:t>
    </dgm:pt>
    <dgm:pt modelId="{C3279942-5389-4195-A6E7-616C886851B0}" type="parTrans" cxnId="{DB09EF38-DF48-408A-9CC3-B52C991148C2}">
      <dgm:prSet/>
      <dgm:spPr/>
      <dgm:t>
        <a:bodyPr/>
        <a:lstStyle/>
        <a:p>
          <a:endParaRPr lang="es-CO" sz="1100">
            <a:effectLst>
              <a:outerShdw blurRad="38100" dist="38100" dir="2700000" algn="tl">
                <a:srgbClr val="000000">
                  <a:alpha val="43137"/>
                </a:srgbClr>
              </a:outerShdw>
            </a:effectLst>
          </a:endParaRPr>
        </a:p>
      </dgm:t>
    </dgm:pt>
    <dgm:pt modelId="{5270C319-EEC4-423C-BF24-C4BEEC669C36}" type="sibTrans" cxnId="{DB09EF38-DF48-408A-9CC3-B52C991148C2}">
      <dgm:prSet/>
      <dgm:spPr/>
      <dgm:t>
        <a:bodyPr/>
        <a:lstStyle/>
        <a:p>
          <a:endParaRPr lang="es-CO" sz="1100">
            <a:effectLst>
              <a:outerShdw blurRad="38100" dist="38100" dir="2700000" algn="tl">
                <a:srgbClr val="000000">
                  <a:alpha val="43137"/>
                </a:srgbClr>
              </a:outerShdw>
            </a:effectLst>
          </a:endParaRPr>
        </a:p>
      </dgm:t>
    </dgm:pt>
    <dgm:pt modelId="{89C77B28-C99A-44FF-BE89-798EF07A658A}">
      <dgm:prSet phldrT="[Texto]" custT="1"/>
      <dgm:spPr>
        <a:solidFill>
          <a:srgbClr val="1D7BBB"/>
        </a:solidFill>
      </dgm:spPr>
      <dgm:t>
        <a:bodyPr/>
        <a:lstStyle/>
        <a:p>
          <a:r>
            <a:rPr lang="es-ES" sz="1100" dirty="0">
              <a:effectLst>
                <a:outerShdw blurRad="38100" dist="38100" dir="2700000" algn="tl">
                  <a:srgbClr val="000000">
                    <a:alpha val="43137"/>
                  </a:srgbClr>
                </a:outerShdw>
              </a:effectLst>
            </a:rPr>
            <a:t>Tiempo de actualización para modificar pagos</a:t>
          </a:r>
          <a:endParaRPr lang="es-CO" sz="1100" dirty="0">
            <a:effectLst>
              <a:outerShdw blurRad="38100" dist="38100" dir="2700000" algn="tl">
                <a:srgbClr val="000000">
                  <a:alpha val="43137"/>
                </a:srgbClr>
              </a:outerShdw>
            </a:effectLst>
          </a:endParaRPr>
        </a:p>
      </dgm:t>
    </dgm:pt>
    <dgm:pt modelId="{56163640-9B83-4A14-8DE2-8442AFF41BBE}" type="parTrans" cxnId="{965DF7A5-1A57-4D46-A141-52A71FB06230}">
      <dgm:prSet/>
      <dgm:spPr/>
      <dgm:t>
        <a:bodyPr/>
        <a:lstStyle/>
        <a:p>
          <a:endParaRPr lang="es-CO" sz="1100">
            <a:effectLst>
              <a:outerShdw blurRad="38100" dist="38100" dir="2700000" algn="tl">
                <a:srgbClr val="000000">
                  <a:alpha val="43137"/>
                </a:srgbClr>
              </a:outerShdw>
            </a:effectLst>
          </a:endParaRPr>
        </a:p>
      </dgm:t>
    </dgm:pt>
    <dgm:pt modelId="{2C0D6C0B-0041-4C23-9F9E-F0BF6B812A0B}" type="sibTrans" cxnId="{965DF7A5-1A57-4D46-A141-52A71FB06230}">
      <dgm:prSet/>
      <dgm:spPr/>
      <dgm:t>
        <a:bodyPr/>
        <a:lstStyle/>
        <a:p>
          <a:endParaRPr lang="es-CO" sz="1100">
            <a:effectLst>
              <a:outerShdw blurRad="38100" dist="38100" dir="2700000" algn="tl">
                <a:srgbClr val="000000">
                  <a:alpha val="43137"/>
                </a:srgbClr>
              </a:outerShdw>
            </a:effectLst>
          </a:endParaRPr>
        </a:p>
      </dgm:t>
    </dgm:pt>
    <dgm:pt modelId="{612D63D5-1281-4995-B73C-B3C332251019}">
      <dgm:prSet phldrT="[Texto]" custT="1"/>
      <dgm:spPr>
        <a:solidFill>
          <a:srgbClr val="1D7BBB"/>
        </a:solidFill>
      </dgm:spPr>
      <dgm:t>
        <a:bodyPr/>
        <a:lstStyle/>
        <a:p>
          <a:r>
            <a:rPr lang="es-ES" sz="1100" dirty="0">
              <a:effectLst>
                <a:outerShdw blurRad="38100" dist="38100" dir="2700000" algn="tl">
                  <a:srgbClr val="000000">
                    <a:alpha val="43137"/>
                  </a:srgbClr>
                </a:outerShdw>
              </a:effectLst>
            </a:rPr>
            <a:t>Acceso a internet en zona rural</a:t>
          </a:r>
          <a:endParaRPr lang="es-CO" sz="1100" dirty="0">
            <a:effectLst>
              <a:outerShdw blurRad="38100" dist="38100" dir="2700000" algn="tl">
                <a:srgbClr val="000000">
                  <a:alpha val="43137"/>
                </a:srgbClr>
              </a:outerShdw>
            </a:effectLst>
          </a:endParaRPr>
        </a:p>
      </dgm:t>
    </dgm:pt>
    <dgm:pt modelId="{C9DB6B5A-A6FB-4360-B38F-22CC57A2874B}" type="parTrans" cxnId="{1CC7456A-F6EB-4514-B538-FC7930A444F3}">
      <dgm:prSet/>
      <dgm:spPr/>
      <dgm:t>
        <a:bodyPr/>
        <a:lstStyle/>
        <a:p>
          <a:endParaRPr lang="es-CO" sz="1100">
            <a:effectLst>
              <a:outerShdw blurRad="38100" dist="38100" dir="2700000" algn="tl">
                <a:srgbClr val="000000">
                  <a:alpha val="43137"/>
                </a:srgbClr>
              </a:outerShdw>
            </a:effectLst>
          </a:endParaRPr>
        </a:p>
      </dgm:t>
    </dgm:pt>
    <dgm:pt modelId="{F8E8A939-FD7D-4CBE-A0D8-0B11A717D74A}" type="sibTrans" cxnId="{1CC7456A-F6EB-4514-B538-FC7930A444F3}">
      <dgm:prSet/>
      <dgm:spPr/>
      <dgm:t>
        <a:bodyPr/>
        <a:lstStyle/>
        <a:p>
          <a:endParaRPr lang="es-CO" sz="1100">
            <a:effectLst>
              <a:outerShdw blurRad="38100" dist="38100" dir="2700000" algn="tl">
                <a:srgbClr val="000000">
                  <a:alpha val="43137"/>
                </a:srgbClr>
              </a:outerShdw>
            </a:effectLst>
          </a:endParaRPr>
        </a:p>
      </dgm:t>
    </dgm:pt>
    <dgm:pt modelId="{5D4625A9-4A54-442D-A165-23FD70389E61}">
      <dgm:prSet phldrT="[Texto]" custT="1"/>
      <dgm:spPr>
        <a:solidFill>
          <a:srgbClr val="1D7BBB"/>
        </a:solidFill>
      </dgm:spPr>
      <dgm:t>
        <a:bodyPr/>
        <a:lstStyle/>
        <a:p>
          <a:r>
            <a:rPr lang="es-ES" sz="1100" dirty="0">
              <a:effectLst>
                <a:outerShdw blurRad="38100" dist="38100" dir="2700000" algn="tl">
                  <a:srgbClr val="000000">
                    <a:alpha val="43137"/>
                  </a:srgbClr>
                </a:outerShdw>
              </a:effectLst>
            </a:rPr>
            <a:t>Validación de correo electrónico</a:t>
          </a:r>
          <a:endParaRPr lang="es-CO" sz="1100" dirty="0">
            <a:effectLst>
              <a:outerShdw blurRad="38100" dist="38100" dir="2700000" algn="tl">
                <a:srgbClr val="000000">
                  <a:alpha val="43137"/>
                </a:srgbClr>
              </a:outerShdw>
            </a:effectLst>
          </a:endParaRPr>
        </a:p>
      </dgm:t>
    </dgm:pt>
    <dgm:pt modelId="{8E8F909E-284C-4B46-921E-4AD6A046719A}" type="parTrans" cxnId="{24D47CA4-B716-45DA-A5BB-93044500A6D3}">
      <dgm:prSet/>
      <dgm:spPr/>
      <dgm:t>
        <a:bodyPr/>
        <a:lstStyle/>
        <a:p>
          <a:endParaRPr lang="es-CO" sz="1100">
            <a:effectLst>
              <a:outerShdw blurRad="38100" dist="38100" dir="2700000" algn="tl">
                <a:srgbClr val="000000">
                  <a:alpha val="43137"/>
                </a:srgbClr>
              </a:outerShdw>
            </a:effectLst>
          </a:endParaRPr>
        </a:p>
      </dgm:t>
    </dgm:pt>
    <dgm:pt modelId="{A29E4E96-3854-40A9-8581-C8B5490500A6}" type="sibTrans" cxnId="{24D47CA4-B716-45DA-A5BB-93044500A6D3}">
      <dgm:prSet/>
      <dgm:spPr/>
      <dgm:t>
        <a:bodyPr/>
        <a:lstStyle/>
        <a:p>
          <a:endParaRPr lang="es-CO" sz="1100">
            <a:effectLst>
              <a:outerShdw blurRad="38100" dist="38100" dir="2700000" algn="tl">
                <a:srgbClr val="000000">
                  <a:alpha val="43137"/>
                </a:srgbClr>
              </a:outerShdw>
            </a:effectLst>
          </a:endParaRPr>
        </a:p>
      </dgm:t>
    </dgm:pt>
    <dgm:pt modelId="{14FFCC25-08DB-4F77-BAF5-AAA969D585D2}">
      <dgm:prSet phldrT="[Texto]" custT="1"/>
      <dgm:spPr>
        <a:solidFill>
          <a:srgbClr val="1D7BBB"/>
        </a:solidFill>
      </dgm:spPr>
      <dgm:t>
        <a:bodyPr/>
        <a:lstStyle/>
        <a:p>
          <a:r>
            <a:rPr lang="es-ES" sz="1100" dirty="0">
              <a:effectLst>
                <a:outerShdw blurRad="38100" dist="38100" dir="2700000" algn="tl">
                  <a:srgbClr val="000000">
                    <a:alpha val="43137"/>
                  </a:srgbClr>
                </a:outerShdw>
              </a:effectLst>
            </a:rPr>
            <a:t>Registro</a:t>
          </a:r>
          <a:endParaRPr lang="es-CO" sz="1100" dirty="0">
            <a:effectLst>
              <a:outerShdw blurRad="38100" dist="38100" dir="2700000" algn="tl">
                <a:srgbClr val="000000">
                  <a:alpha val="43137"/>
                </a:srgbClr>
              </a:outerShdw>
            </a:effectLst>
          </a:endParaRPr>
        </a:p>
      </dgm:t>
    </dgm:pt>
    <dgm:pt modelId="{499B4325-6BCE-4CE5-B316-99F56EE9CFB8}" type="parTrans" cxnId="{81BF48C7-27C3-4378-8CA7-33FD4260CDE8}">
      <dgm:prSet/>
      <dgm:spPr/>
      <dgm:t>
        <a:bodyPr/>
        <a:lstStyle/>
        <a:p>
          <a:endParaRPr lang="es-CO" sz="1100">
            <a:effectLst>
              <a:outerShdw blurRad="38100" dist="38100" dir="2700000" algn="tl">
                <a:srgbClr val="000000">
                  <a:alpha val="43137"/>
                </a:srgbClr>
              </a:outerShdw>
            </a:effectLst>
          </a:endParaRPr>
        </a:p>
      </dgm:t>
    </dgm:pt>
    <dgm:pt modelId="{A89F34A0-1FF1-4564-A83F-717C58A53AA9}" type="sibTrans" cxnId="{81BF48C7-27C3-4378-8CA7-33FD4260CDE8}">
      <dgm:prSet/>
      <dgm:spPr/>
      <dgm:t>
        <a:bodyPr/>
        <a:lstStyle/>
        <a:p>
          <a:endParaRPr lang="es-CO" sz="1100">
            <a:effectLst>
              <a:outerShdw blurRad="38100" dist="38100" dir="2700000" algn="tl">
                <a:srgbClr val="000000">
                  <a:alpha val="43137"/>
                </a:srgbClr>
              </a:outerShdw>
            </a:effectLst>
          </a:endParaRPr>
        </a:p>
      </dgm:t>
    </dgm:pt>
    <dgm:pt modelId="{AF59C5E8-B2DC-44C1-80D6-0EC9C0B94451}">
      <dgm:prSet phldrT="[Texto]" custT="1"/>
      <dgm:spPr>
        <a:solidFill>
          <a:srgbClr val="1D7BBB"/>
        </a:solidFill>
      </dgm:spPr>
      <dgm:t>
        <a:bodyPr/>
        <a:lstStyle/>
        <a:p>
          <a:r>
            <a:rPr lang="es-ES" sz="1100" dirty="0">
              <a:effectLst>
                <a:outerShdw blurRad="38100" dist="38100" dir="2700000" algn="tl">
                  <a:srgbClr val="000000">
                    <a:alpha val="43137"/>
                  </a:srgbClr>
                </a:outerShdw>
              </a:effectLst>
            </a:rPr>
            <a:t>Pago PSE</a:t>
          </a:r>
          <a:endParaRPr lang="es-CO" sz="1100" dirty="0">
            <a:effectLst>
              <a:outerShdw blurRad="38100" dist="38100" dir="2700000" algn="tl">
                <a:srgbClr val="000000">
                  <a:alpha val="43137"/>
                </a:srgbClr>
              </a:outerShdw>
            </a:effectLst>
          </a:endParaRPr>
        </a:p>
      </dgm:t>
    </dgm:pt>
    <dgm:pt modelId="{9517300D-83EC-4E7A-8971-76B6FFFE4BF1}" type="parTrans" cxnId="{D64AE435-32EE-4500-87CD-A23F3134DB9A}">
      <dgm:prSet/>
      <dgm:spPr/>
      <dgm:t>
        <a:bodyPr/>
        <a:lstStyle/>
        <a:p>
          <a:endParaRPr lang="es-CO" sz="1100">
            <a:effectLst>
              <a:outerShdw blurRad="38100" dist="38100" dir="2700000" algn="tl">
                <a:srgbClr val="000000">
                  <a:alpha val="43137"/>
                </a:srgbClr>
              </a:outerShdw>
            </a:effectLst>
          </a:endParaRPr>
        </a:p>
      </dgm:t>
    </dgm:pt>
    <dgm:pt modelId="{2E077220-7CDE-4C7B-9D9A-DF64D0823296}" type="sibTrans" cxnId="{D64AE435-32EE-4500-87CD-A23F3134DB9A}">
      <dgm:prSet/>
      <dgm:spPr/>
      <dgm:t>
        <a:bodyPr/>
        <a:lstStyle/>
        <a:p>
          <a:endParaRPr lang="es-CO" sz="1100">
            <a:effectLst>
              <a:outerShdw blurRad="38100" dist="38100" dir="2700000" algn="tl">
                <a:srgbClr val="000000">
                  <a:alpha val="43137"/>
                </a:srgbClr>
              </a:outerShdw>
            </a:effectLst>
          </a:endParaRPr>
        </a:p>
      </dgm:t>
    </dgm:pt>
    <dgm:pt modelId="{E9205D86-7688-4657-8F10-BF95BA8AC80A}" type="pres">
      <dgm:prSet presAssocID="{7EB150E9-9514-4925-A8A9-8C57F9CC1732}" presName="cycle" presStyleCnt="0">
        <dgm:presLayoutVars>
          <dgm:chMax val="1"/>
          <dgm:dir/>
          <dgm:animLvl val="ctr"/>
          <dgm:resizeHandles val="exact"/>
        </dgm:presLayoutVars>
      </dgm:prSet>
      <dgm:spPr/>
    </dgm:pt>
    <dgm:pt modelId="{13702646-DB0E-457F-BEFD-B9F86B04DC84}" type="pres">
      <dgm:prSet presAssocID="{492D9B04-04AB-4242-84BB-B4DCCE2E7E85}" presName="centerShape" presStyleLbl="node0" presStyleIdx="0" presStyleCnt="1"/>
      <dgm:spPr/>
    </dgm:pt>
    <dgm:pt modelId="{18CAE2F0-7129-4F23-9416-AF8C8D54F3C4}" type="pres">
      <dgm:prSet presAssocID="{C3279942-5389-4195-A6E7-616C886851B0}" presName="parTrans" presStyleLbl="bgSibTrans2D1" presStyleIdx="0" presStyleCnt="6"/>
      <dgm:spPr/>
    </dgm:pt>
    <dgm:pt modelId="{8D76426B-B0DD-454F-8179-2BD5FEDAC7EC}" type="pres">
      <dgm:prSet presAssocID="{8EA6E5B5-3749-49E1-98A3-3DE11617BD3E}" presName="node" presStyleLbl="node1" presStyleIdx="0" presStyleCnt="6">
        <dgm:presLayoutVars>
          <dgm:bulletEnabled val="1"/>
        </dgm:presLayoutVars>
      </dgm:prSet>
      <dgm:spPr/>
    </dgm:pt>
    <dgm:pt modelId="{2919A979-D765-4D55-BC9B-10A1D5BB6313}" type="pres">
      <dgm:prSet presAssocID="{56163640-9B83-4A14-8DE2-8442AFF41BBE}" presName="parTrans" presStyleLbl="bgSibTrans2D1" presStyleIdx="1" presStyleCnt="6"/>
      <dgm:spPr/>
    </dgm:pt>
    <dgm:pt modelId="{4FEF3A41-26C4-421A-8E78-24B07A82DC89}" type="pres">
      <dgm:prSet presAssocID="{89C77B28-C99A-44FF-BE89-798EF07A658A}" presName="node" presStyleLbl="node1" presStyleIdx="1" presStyleCnt="6" custScaleX="135014">
        <dgm:presLayoutVars>
          <dgm:bulletEnabled val="1"/>
        </dgm:presLayoutVars>
      </dgm:prSet>
      <dgm:spPr/>
    </dgm:pt>
    <dgm:pt modelId="{54187CA0-9ADE-47D5-9756-E85928D3D2B5}" type="pres">
      <dgm:prSet presAssocID="{C9DB6B5A-A6FB-4360-B38F-22CC57A2874B}" presName="parTrans" presStyleLbl="bgSibTrans2D1" presStyleIdx="2" presStyleCnt="6"/>
      <dgm:spPr/>
    </dgm:pt>
    <dgm:pt modelId="{94F79EA7-EA4A-44D4-8412-B975AD9CA77A}" type="pres">
      <dgm:prSet presAssocID="{612D63D5-1281-4995-B73C-B3C332251019}" presName="node" presStyleLbl="node1" presStyleIdx="2" presStyleCnt="6">
        <dgm:presLayoutVars>
          <dgm:bulletEnabled val="1"/>
        </dgm:presLayoutVars>
      </dgm:prSet>
      <dgm:spPr/>
    </dgm:pt>
    <dgm:pt modelId="{1C7957D6-C73B-42CB-AD2B-EFFBA5643A97}" type="pres">
      <dgm:prSet presAssocID="{8E8F909E-284C-4B46-921E-4AD6A046719A}" presName="parTrans" presStyleLbl="bgSibTrans2D1" presStyleIdx="3" presStyleCnt="6"/>
      <dgm:spPr/>
    </dgm:pt>
    <dgm:pt modelId="{5400AA2D-1F09-4D73-905E-56BDFAF769E5}" type="pres">
      <dgm:prSet presAssocID="{5D4625A9-4A54-442D-A165-23FD70389E61}" presName="node" presStyleLbl="node1" presStyleIdx="3" presStyleCnt="6">
        <dgm:presLayoutVars>
          <dgm:bulletEnabled val="1"/>
        </dgm:presLayoutVars>
      </dgm:prSet>
      <dgm:spPr/>
    </dgm:pt>
    <dgm:pt modelId="{FBBC1345-45B8-4878-AE22-989B091C1DB4}" type="pres">
      <dgm:prSet presAssocID="{499B4325-6BCE-4CE5-B316-99F56EE9CFB8}" presName="parTrans" presStyleLbl="bgSibTrans2D1" presStyleIdx="4" presStyleCnt="6"/>
      <dgm:spPr/>
    </dgm:pt>
    <dgm:pt modelId="{5C94C789-1771-44FE-802E-94DF53BE2FA0}" type="pres">
      <dgm:prSet presAssocID="{14FFCC25-08DB-4F77-BAF5-AAA969D585D2}" presName="node" presStyleLbl="node1" presStyleIdx="4" presStyleCnt="6">
        <dgm:presLayoutVars>
          <dgm:bulletEnabled val="1"/>
        </dgm:presLayoutVars>
      </dgm:prSet>
      <dgm:spPr/>
    </dgm:pt>
    <dgm:pt modelId="{84CCD3F2-B851-4754-951A-5E4BCC1A769F}" type="pres">
      <dgm:prSet presAssocID="{9517300D-83EC-4E7A-8971-76B6FFFE4BF1}" presName="parTrans" presStyleLbl="bgSibTrans2D1" presStyleIdx="5" presStyleCnt="6"/>
      <dgm:spPr/>
    </dgm:pt>
    <dgm:pt modelId="{5EB2724F-1F97-4A5B-8457-9467F9617164}" type="pres">
      <dgm:prSet presAssocID="{AF59C5E8-B2DC-44C1-80D6-0EC9C0B94451}" presName="node" presStyleLbl="node1" presStyleIdx="5" presStyleCnt="6">
        <dgm:presLayoutVars>
          <dgm:bulletEnabled val="1"/>
        </dgm:presLayoutVars>
      </dgm:prSet>
      <dgm:spPr/>
    </dgm:pt>
  </dgm:ptLst>
  <dgm:cxnLst>
    <dgm:cxn modelId="{7CEFBD32-8888-4721-9BF8-5E65D338C411}" type="presOf" srcId="{612D63D5-1281-4995-B73C-B3C332251019}" destId="{94F79EA7-EA4A-44D4-8412-B975AD9CA77A}" srcOrd="0" destOrd="0" presId="urn:microsoft.com/office/officeart/2005/8/layout/radial4"/>
    <dgm:cxn modelId="{D64AE435-32EE-4500-87CD-A23F3134DB9A}" srcId="{492D9B04-04AB-4242-84BB-B4DCCE2E7E85}" destId="{AF59C5E8-B2DC-44C1-80D6-0EC9C0B94451}" srcOrd="5" destOrd="0" parTransId="{9517300D-83EC-4E7A-8971-76B6FFFE4BF1}" sibTransId="{2E077220-7CDE-4C7B-9D9A-DF64D0823296}"/>
    <dgm:cxn modelId="{8C716936-F77F-4EF7-A2C5-C8252A77B428}" type="presOf" srcId="{8EA6E5B5-3749-49E1-98A3-3DE11617BD3E}" destId="{8D76426B-B0DD-454F-8179-2BD5FEDAC7EC}" srcOrd="0" destOrd="0" presId="urn:microsoft.com/office/officeart/2005/8/layout/radial4"/>
    <dgm:cxn modelId="{DB09EF38-DF48-408A-9CC3-B52C991148C2}" srcId="{492D9B04-04AB-4242-84BB-B4DCCE2E7E85}" destId="{8EA6E5B5-3749-49E1-98A3-3DE11617BD3E}" srcOrd="0" destOrd="0" parTransId="{C3279942-5389-4195-A6E7-616C886851B0}" sibTransId="{5270C319-EEC4-423C-BF24-C4BEEC669C36}"/>
    <dgm:cxn modelId="{45B8A35B-CBC7-4280-9F50-4CC1B8319B24}" type="presOf" srcId="{89C77B28-C99A-44FF-BE89-798EF07A658A}" destId="{4FEF3A41-26C4-421A-8E78-24B07A82DC89}" srcOrd="0" destOrd="0" presId="urn:microsoft.com/office/officeart/2005/8/layout/radial4"/>
    <dgm:cxn modelId="{30C26342-2F01-45F9-BFBB-779121A671DD}" type="presOf" srcId="{8E8F909E-284C-4B46-921E-4AD6A046719A}" destId="{1C7957D6-C73B-42CB-AD2B-EFFBA5643A97}" srcOrd="0" destOrd="0" presId="urn:microsoft.com/office/officeart/2005/8/layout/radial4"/>
    <dgm:cxn modelId="{B9B25644-20CD-43FE-B612-D6689F94817F}" type="presOf" srcId="{AF59C5E8-B2DC-44C1-80D6-0EC9C0B94451}" destId="{5EB2724F-1F97-4A5B-8457-9467F9617164}" srcOrd="0" destOrd="0" presId="urn:microsoft.com/office/officeart/2005/8/layout/radial4"/>
    <dgm:cxn modelId="{1CC7456A-F6EB-4514-B538-FC7930A444F3}" srcId="{492D9B04-04AB-4242-84BB-B4DCCE2E7E85}" destId="{612D63D5-1281-4995-B73C-B3C332251019}" srcOrd="2" destOrd="0" parTransId="{C9DB6B5A-A6FB-4360-B38F-22CC57A2874B}" sibTransId="{F8E8A939-FD7D-4CBE-A0D8-0B11A717D74A}"/>
    <dgm:cxn modelId="{F3EEDD53-5285-447B-8D5E-24FA9707A544}" type="presOf" srcId="{9517300D-83EC-4E7A-8971-76B6FFFE4BF1}" destId="{84CCD3F2-B851-4754-951A-5E4BCC1A769F}" srcOrd="0" destOrd="0" presId="urn:microsoft.com/office/officeart/2005/8/layout/radial4"/>
    <dgm:cxn modelId="{123D2A74-9D3D-481E-9995-67C0C2D21107}" type="presOf" srcId="{5D4625A9-4A54-442D-A165-23FD70389E61}" destId="{5400AA2D-1F09-4D73-905E-56BDFAF769E5}" srcOrd="0" destOrd="0" presId="urn:microsoft.com/office/officeart/2005/8/layout/radial4"/>
    <dgm:cxn modelId="{F6A4D390-832E-45A2-8C25-F361413EBDA7}" type="presOf" srcId="{C3279942-5389-4195-A6E7-616C886851B0}" destId="{18CAE2F0-7129-4F23-9416-AF8C8D54F3C4}" srcOrd="0" destOrd="0" presId="urn:microsoft.com/office/officeart/2005/8/layout/radial4"/>
    <dgm:cxn modelId="{BEEF2D96-F6DA-49FA-9D9D-821734BE5475}" type="presOf" srcId="{492D9B04-04AB-4242-84BB-B4DCCE2E7E85}" destId="{13702646-DB0E-457F-BEFD-B9F86B04DC84}" srcOrd="0" destOrd="0" presId="urn:microsoft.com/office/officeart/2005/8/layout/radial4"/>
    <dgm:cxn modelId="{2AA00599-7D1B-4546-A234-CEB9B36B3856}" type="presOf" srcId="{14FFCC25-08DB-4F77-BAF5-AAA969D585D2}" destId="{5C94C789-1771-44FE-802E-94DF53BE2FA0}" srcOrd="0" destOrd="0" presId="urn:microsoft.com/office/officeart/2005/8/layout/radial4"/>
    <dgm:cxn modelId="{EBB6BA9D-8857-4C7A-997A-8F0399758657}" type="presOf" srcId="{7EB150E9-9514-4925-A8A9-8C57F9CC1732}" destId="{E9205D86-7688-4657-8F10-BF95BA8AC80A}" srcOrd="0" destOrd="0" presId="urn:microsoft.com/office/officeart/2005/8/layout/radial4"/>
    <dgm:cxn modelId="{323BF4A2-39F0-45E4-9D04-90939A35FF62}" type="presOf" srcId="{C9DB6B5A-A6FB-4360-B38F-22CC57A2874B}" destId="{54187CA0-9ADE-47D5-9756-E85928D3D2B5}" srcOrd="0" destOrd="0" presId="urn:microsoft.com/office/officeart/2005/8/layout/radial4"/>
    <dgm:cxn modelId="{24D47CA4-B716-45DA-A5BB-93044500A6D3}" srcId="{492D9B04-04AB-4242-84BB-B4DCCE2E7E85}" destId="{5D4625A9-4A54-442D-A165-23FD70389E61}" srcOrd="3" destOrd="0" parTransId="{8E8F909E-284C-4B46-921E-4AD6A046719A}" sibTransId="{A29E4E96-3854-40A9-8581-C8B5490500A6}"/>
    <dgm:cxn modelId="{965DF7A5-1A57-4D46-A141-52A71FB06230}" srcId="{492D9B04-04AB-4242-84BB-B4DCCE2E7E85}" destId="{89C77B28-C99A-44FF-BE89-798EF07A658A}" srcOrd="1" destOrd="0" parTransId="{56163640-9B83-4A14-8DE2-8442AFF41BBE}" sibTransId="{2C0D6C0B-0041-4C23-9F9E-F0BF6B812A0B}"/>
    <dgm:cxn modelId="{81BF48C7-27C3-4378-8CA7-33FD4260CDE8}" srcId="{492D9B04-04AB-4242-84BB-B4DCCE2E7E85}" destId="{14FFCC25-08DB-4F77-BAF5-AAA969D585D2}" srcOrd="4" destOrd="0" parTransId="{499B4325-6BCE-4CE5-B316-99F56EE9CFB8}" sibTransId="{A89F34A0-1FF1-4564-A83F-717C58A53AA9}"/>
    <dgm:cxn modelId="{1D53CADB-2DD9-402D-B130-5874D4F4F58A}" type="presOf" srcId="{56163640-9B83-4A14-8DE2-8442AFF41BBE}" destId="{2919A979-D765-4D55-BC9B-10A1D5BB6313}" srcOrd="0" destOrd="0" presId="urn:microsoft.com/office/officeart/2005/8/layout/radial4"/>
    <dgm:cxn modelId="{6093F2E8-F9D3-4B3F-ACC1-0CE4753A51C7}" type="presOf" srcId="{499B4325-6BCE-4CE5-B316-99F56EE9CFB8}" destId="{FBBC1345-45B8-4878-AE22-989B091C1DB4}" srcOrd="0" destOrd="0" presId="urn:microsoft.com/office/officeart/2005/8/layout/radial4"/>
    <dgm:cxn modelId="{1574C2F5-409A-4A8C-B9DD-318EECDF7754}" srcId="{7EB150E9-9514-4925-A8A9-8C57F9CC1732}" destId="{492D9B04-04AB-4242-84BB-B4DCCE2E7E85}" srcOrd="0" destOrd="0" parTransId="{CBDBE185-C03E-4EE8-9758-D7EA4A1A8635}" sibTransId="{2F0B834C-3374-4C62-B387-031B388016C9}"/>
    <dgm:cxn modelId="{1A948A91-E220-48B2-9FAE-511E3D56FBF6}" type="presParOf" srcId="{E9205D86-7688-4657-8F10-BF95BA8AC80A}" destId="{13702646-DB0E-457F-BEFD-B9F86B04DC84}" srcOrd="0" destOrd="0" presId="urn:microsoft.com/office/officeart/2005/8/layout/radial4"/>
    <dgm:cxn modelId="{B5C1E642-458C-421C-9E1A-95E045831220}" type="presParOf" srcId="{E9205D86-7688-4657-8F10-BF95BA8AC80A}" destId="{18CAE2F0-7129-4F23-9416-AF8C8D54F3C4}" srcOrd="1" destOrd="0" presId="urn:microsoft.com/office/officeart/2005/8/layout/radial4"/>
    <dgm:cxn modelId="{20D711BC-7BC5-47B0-84AB-096AA655A4FC}" type="presParOf" srcId="{E9205D86-7688-4657-8F10-BF95BA8AC80A}" destId="{8D76426B-B0DD-454F-8179-2BD5FEDAC7EC}" srcOrd="2" destOrd="0" presId="urn:microsoft.com/office/officeart/2005/8/layout/radial4"/>
    <dgm:cxn modelId="{73F1B614-259F-4F15-B85E-2A3D29D4C6E8}" type="presParOf" srcId="{E9205D86-7688-4657-8F10-BF95BA8AC80A}" destId="{2919A979-D765-4D55-BC9B-10A1D5BB6313}" srcOrd="3" destOrd="0" presId="urn:microsoft.com/office/officeart/2005/8/layout/radial4"/>
    <dgm:cxn modelId="{A3422F1C-6EA5-45D0-9E6D-02DFCBBD5BE3}" type="presParOf" srcId="{E9205D86-7688-4657-8F10-BF95BA8AC80A}" destId="{4FEF3A41-26C4-421A-8E78-24B07A82DC89}" srcOrd="4" destOrd="0" presId="urn:microsoft.com/office/officeart/2005/8/layout/radial4"/>
    <dgm:cxn modelId="{E4E578C9-50E9-46F7-8113-B05B20BD9689}" type="presParOf" srcId="{E9205D86-7688-4657-8F10-BF95BA8AC80A}" destId="{54187CA0-9ADE-47D5-9756-E85928D3D2B5}" srcOrd="5" destOrd="0" presId="urn:microsoft.com/office/officeart/2005/8/layout/radial4"/>
    <dgm:cxn modelId="{56D5FCBF-86DA-4AEF-9AAA-00CA091C649A}" type="presParOf" srcId="{E9205D86-7688-4657-8F10-BF95BA8AC80A}" destId="{94F79EA7-EA4A-44D4-8412-B975AD9CA77A}" srcOrd="6" destOrd="0" presId="urn:microsoft.com/office/officeart/2005/8/layout/radial4"/>
    <dgm:cxn modelId="{A08C973F-4EAB-4403-88E7-FD08FBA1B3C3}" type="presParOf" srcId="{E9205D86-7688-4657-8F10-BF95BA8AC80A}" destId="{1C7957D6-C73B-42CB-AD2B-EFFBA5643A97}" srcOrd="7" destOrd="0" presId="urn:microsoft.com/office/officeart/2005/8/layout/radial4"/>
    <dgm:cxn modelId="{09101B01-BA12-4CCA-8951-2E49290772A7}" type="presParOf" srcId="{E9205D86-7688-4657-8F10-BF95BA8AC80A}" destId="{5400AA2D-1F09-4D73-905E-56BDFAF769E5}" srcOrd="8" destOrd="0" presId="urn:microsoft.com/office/officeart/2005/8/layout/radial4"/>
    <dgm:cxn modelId="{6DAA5A69-63DF-46FD-B4AB-A2459B16998C}" type="presParOf" srcId="{E9205D86-7688-4657-8F10-BF95BA8AC80A}" destId="{FBBC1345-45B8-4878-AE22-989B091C1DB4}" srcOrd="9" destOrd="0" presId="urn:microsoft.com/office/officeart/2005/8/layout/radial4"/>
    <dgm:cxn modelId="{8AB3FBCC-9CE2-4519-9A06-8CB3C40729F7}" type="presParOf" srcId="{E9205D86-7688-4657-8F10-BF95BA8AC80A}" destId="{5C94C789-1771-44FE-802E-94DF53BE2FA0}" srcOrd="10" destOrd="0" presId="urn:microsoft.com/office/officeart/2005/8/layout/radial4"/>
    <dgm:cxn modelId="{B7C37148-6FB0-4F6E-A5A9-0B9116932A70}" type="presParOf" srcId="{E9205D86-7688-4657-8F10-BF95BA8AC80A}" destId="{84CCD3F2-B851-4754-951A-5E4BCC1A769F}" srcOrd="11" destOrd="0" presId="urn:microsoft.com/office/officeart/2005/8/layout/radial4"/>
    <dgm:cxn modelId="{9B2FAD84-C361-432A-910E-DB5EEA51B0E6}" type="presParOf" srcId="{E9205D86-7688-4657-8F10-BF95BA8AC80A}" destId="{5EB2724F-1F97-4A5B-8457-9467F9617164}"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699252C-61C7-4DD0-906F-32DCF0BA3ABB}"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s-CO"/>
        </a:p>
      </dgm:t>
    </dgm:pt>
    <dgm:pt modelId="{A57337FC-306E-4E76-A174-538E082FD113}">
      <dgm:prSet phldrT="[Texto]" custT="1"/>
      <dgm:spPr>
        <a:solidFill>
          <a:srgbClr val="4D803B"/>
        </a:solidFill>
      </dgm:spPr>
      <dgm:t>
        <a:bodyPr/>
        <a:lstStyle/>
        <a:p>
          <a:r>
            <a:rPr lang="es-ES" sz="1300" b="1" dirty="0">
              <a:latin typeface="Century Gothic" panose="020B0502020202020204" pitchFamily="34" charset="0"/>
            </a:rPr>
            <a:t>Permite evitar filas y trámites presenciales “engorrosos”</a:t>
          </a:r>
          <a:endParaRPr lang="es-CO" sz="1300" b="1" dirty="0">
            <a:latin typeface="Century Gothic" panose="020B0502020202020204" pitchFamily="34" charset="0"/>
          </a:endParaRPr>
        </a:p>
      </dgm:t>
    </dgm:pt>
    <dgm:pt modelId="{F5A70CBA-2552-49F2-8F6D-590BF20D4E0B}" type="parTrans" cxnId="{DF331E88-BF8C-439A-8BEF-E5437B8E2A3F}">
      <dgm:prSet/>
      <dgm:spPr/>
      <dgm:t>
        <a:bodyPr/>
        <a:lstStyle/>
        <a:p>
          <a:endParaRPr lang="es-CO"/>
        </a:p>
      </dgm:t>
    </dgm:pt>
    <dgm:pt modelId="{B7211800-B06F-49D6-89F9-31A91316981B}" type="sibTrans" cxnId="{DF331E88-BF8C-439A-8BEF-E5437B8E2A3F}">
      <dgm:prSet/>
      <dgm:spPr/>
      <dgm:t>
        <a:bodyPr/>
        <a:lstStyle/>
        <a:p>
          <a:endParaRPr lang="es-CO"/>
        </a:p>
      </dgm:t>
    </dgm:pt>
    <dgm:pt modelId="{C052CC32-4063-400B-8390-42EB8DB75982}">
      <dgm:prSet phldrT="[Texto]" custT="1"/>
      <dgm:spPr>
        <a:solidFill>
          <a:srgbClr val="4D803B"/>
        </a:solidFill>
      </dgm:spPr>
      <dgm:t>
        <a:bodyPr/>
        <a:lstStyle/>
        <a:p>
          <a:r>
            <a:rPr lang="es-ES" sz="1300" b="1" dirty="0">
              <a:latin typeface="Century Gothic" panose="020B0502020202020204" pitchFamily="34" charset="0"/>
            </a:rPr>
            <a:t>Es una forma asequible y sencilla de realizar pagos </a:t>
          </a:r>
        </a:p>
      </dgm:t>
    </dgm:pt>
    <dgm:pt modelId="{676C8DA0-EAB3-400A-B7B6-CED62546FE61}" type="parTrans" cxnId="{31894B42-D053-4C7B-9A62-52D6C3308B54}">
      <dgm:prSet/>
      <dgm:spPr/>
      <dgm:t>
        <a:bodyPr/>
        <a:lstStyle/>
        <a:p>
          <a:endParaRPr lang="es-CO"/>
        </a:p>
      </dgm:t>
    </dgm:pt>
    <dgm:pt modelId="{4B2CAD82-2CC3-4236-8A9F-4BD70EBA0C77}" type="sibTrans" cxnId="{31894B42-D053-4C7B-9A62-52D6C3308B54}">
      <dgm:prSet/>
      <dgm:spPr/>
      <dgm:t>
        <a:bodyPr/>
        <a:lstStyle/>
        <a:p>
          <a:endParaRPr lang="es-CO"/>
        </a:p>
      </dgm:t>
    </dgm:pt>
    <dgm:pt modelId="{739E9AA9-DED6-4570-9C12-9E63D932DCF6}">
      <dgm:prSet phldrT="[Texto]" custT="1"/>
      <dgm:spPr>
        <a:solidFill>
          <a:srgbClr val="4D803B"/>
        </a:solidFill>
      </dgm:spPr>
      <dgm:t>
        <a:bodyPr/>
        <a:lstStyle/>
        <a:p>
          <a:r>
            <a:rPr lang="es-ES" sz="1300" b="1" dirty="0">
              <a:latin typeface="Century Gothic" panose="020B0502020202020204" pitchFamily="34" charset="0"/>
            </a:rPr>
            <a:t>La virtualidad permite unificar procesos de pago e inscripción</a:t>
          </a:r>
          <a:endParaRPr lang="es-CO" sz="1300" b="1" dirty="0">
            <a:latin typeface="Century Gothic" panose="020B0502020202020204" pitchFamily="34" charset="0"/>
          </a:endParaRPr>
        </a:p>
      </dgm:t>
    </dgm:pt>
    <dgm:pt modelId="{38B54356-B8C1-448C-8CE1-527B6BFD2C1D}" type="parTrans" cxnId="{BD0FF897-956D-4F3F-8DFC-60DAD4A28DDA}">
      <dgm:prSet/>
      <dgm:spPr/>
      <dgm:t>
        <a:bodyPr/>
        <a:lstStyle/>
        <a:p>
          <a:endParaRPr lang="es-CO"/>
        </a:p>
      </dgm:t>
    </dgm:pt>
    <dgm:pt modelId="{DF69E73B-DB0D-4B2A-9B1F-50EFCCB1EC46}" type="sibTrans" cxnId="{BD0FF897-956D-4F3F-8DFC-60DAD4A28DDA}">
      <dgm:prSet/>
      <dgm:spPr/>
      <dgm:t>
        <a:bodyPr/>
        <a:lstStyle/>
        <a:p>
          <a:endParaRPr lang="es-CO"/>
        </a:p>
      </dgm:t>
    </dgm:pt>
    <dgm:pt modelId="{C881E866-B7EC-4BBA-9EC1-AD2C3B037165}" type="pres">
      <dgm:prSet presAssocID="{9699252C-61C7-4DD0-906F-32DCF0BA3ABB}" presName="CompostProcess" presStyleCnt="0">
        <dgm:presLayoutVars>
          <dgm:dir/>
          <dgm:resizeHandles val="exact"/>
        </dgm:presLayoutVars>
      </dgm:prSet>
      <dgm:spPr/>
    </dgm:pt>
    <dgm:pt modelId="{F8DE9154-5972-45A3-BD9D-7625E38B2209}" type="pres">
      <dgm:prSet presAssocID="{9699252C-61C7-4DD0-906F-32DCF0BA3ABB}" presName="arrow" presStyleLbl="bgShp" presStyleIdx="0" presStyleCnt="1" custScaleX="112647" custLinFactNeighborX="3692" custLinFactNeighborY="-1641"/>
      <dgm:spPr>
        <a:solidFill>
          <a:schemeClr val="accent3">
            <a:lumMod val="75000"/>
          </a:schemeClr>
        </a:solidFill>
      </dgm:spPr>
    </dgm:pt>
    <dgm:pt modelId="{F1C8B97E-17BF-43C6-A383-10782D198D96}" type="pres">
      <dgm:prSet presAssocID="{9699252C-61C7-4DD0-906F-32DCF0BA3ABB}" presName="linearProcess" presStyleCnt="0"/>
      <dgm:spPr/>
    </dgm:pt>
    <dgm:pt modelId="{66334074-0B9E-4D84-8AFD-618259D3E494}" type="pres">
      <dgm:prSet presAssocID="{A57337FC-306E-4E76-A174-538E082FD113}" presName="textNode" presStyleLbl="node1" presStyleIdx="0" presStyleCnt="3" custScaleX="114513" custScaleY="80753" custLinFactX="-2049" custLinFactNeighborX="-100000" custLinFactNeighborY="3294">
        <dgm:presLayoutVars>
          <dgm:bulletEnabled val="1"/>
        </dgm:presLayoutVars>
      </dgm:prSet>
      <dgm:spPr/>
    </dgm:pt>
    <dgm:pt modelId="{DC907B24-9F02-4941-9A14-E63614BE8852}" type="pres">
      <dgm:prSet presAssocID="{B7211800-B06F-49D6-89F9-31A91316981B}" presName="sibTrans" presStyleCnt="0"/>
      <dgm:spPr/>
    </dgm:pt>
    <dgm:pt modelId="{189E9CD7-69DE-473E-B6EB-45B7AFD6BE6D}" type="pres">
      <dgm:prSet presAssocID="{C052CC32-4063-400B-8390-42EB8DB75982}" presName="textNode" presStyleLbl="node1" presStyleIdx="1" presStyleCnt="3" custScaleX="94503" custScaleY="82888" custLinFactNeighborX="537" custLinFactNeighborY="4160">
        <dgm:presLayoutVars>
          <dgm:bulletEnabled val="1"/>
        </dgm:presLayoutVars>
      </dgm:prSet>
      <dgm:spPr/>
    </dgm:pt>
    <dgm:pt modelId="{52DB47B9-F174-44BB-B789-41F28AACFA94}" type="pres">
      <dgm:prSet presAssocID="{4B2CAD82-2CC3-4236-8A9F-4BD70EBA0C77}" presName="sibTrans" presStyleCnt="0"/>
      <dgm:spPr/>
    </dgm:pt>
    <dgm:pt modelId="{CAD776C9-EF13-4709-A64B-9C3A6EBF5EFF}" type="pres">
      <dgm:prSet presAssocID="{739E9AA9-DED6-4570-9C12-9E63D932DCF6}" presName="textNode" presStyleLbl="node1" presStyleIdx="2" presStyleCnt="3" custScaleX="106305" custScaleY="80667" custLinFactX="3414" custLinFactNeighborX="100000" custLinFactNeighborY="995">
        <dgm:presLayoutVars>
          <dgm:bulletEnabled val="1"/>
        </dgm:presLayoutVars>
      </dgm:prSet>
      <dgm:spPr/>
    </dgm:pt>
  </dgm:ptLst>
  <dgm:cxnLst>
    <dgm:cxn modelId="{31894B42-D053-4C7B-9A62-52D6C3308B54}" srcId="{9699252C-61C7-4DD0-906F-32DCF0BA3ABB}" destId="{C052CC32-4063-400B-8390-42EB8DB75982}" srcOrd="1" destOrd="0" parTransId="{676C8DA0-EAB3-400A-B7B6-CED62546FE61}" sibTransId="{4B2CAD82-2CC3-4236-8A9F-4BD70EBA0C77}"/>
    <dgm:cxn modelId="{EBD4A548-412D-4C3C-8448-15FAABD9C3A3}" type="presOf" srcId="{C052CC32-4063-400B-8390-42EB8DB75982}" destId="{189E9CD7-69DE-473E-B6EB-45B7AFD6BE6D}" srcOrd="0" destOrd="0" presId="urn:microsoft.com/office/officeart/2005/8/layout/hProcess9"/>
    <dgm:cxn modelId="{DF331E88-BF8C-439A-8BEF-E5437B8E2A3F}" srcId="{9699252C-61C7-4DD0-906F-32DCF0BA3ABB}" destId="{A57337FC-306E-4E76-A174-538E082FD113}" srcOrd="0" destOrd="0" parTransId="{F5A70CBA-2552-49F2-8F6D-590BF20D4E0B}" sibTransId="{B7211800-B06F-49D6-89F9-31A91316981B}"/>
    <dgm:cxn modelId="{BD0FF897-956D-4F3F-8DFC-60DAD4A28DDA}" srcId="{9699252C-61C7-4DD0-906F-32DCF0BA3ABB}" destId="{739E9AA9-DED6-4570-9C12-9E63D932DCF6}" srcOrd="2" destOrd="0" parTransId="{38B54356-B8C1-448C-8CE1-527B6BFD2C1D}" sibTransId="{DF69E73B-DB0D-4B2A-9B1F-50EFCCB1EC46}"/>
    <dgm:cxn modelId="{47E07DAF-A913-4744-B132-4AC9A23845BB}" type="presOf" srcId="{739E9AA9-DED6-4570-9C12-9E63D932DCF6}" destId="{CAD776C9-EF13-4709-A64B-9C3A6EBF5EFF}" srcOrd="0" destOrd="0" presId="urn:microsoft.com/office/officeart/2005/8/layout/hProcess9"/>
    <dgm:cxn modelId="{561243CE-B55D-4390-9A02-6E07289F46CF}" type="presOf" srcId="{9699252C-61C7-4DD0-906F-32DCF0BA3ABB}" destId="{C881E866-B7EC-4BBA-9EC1-AD2C3B037165}" srcOrd="0" destOrd="0" presId="urn:microsoft.com/office/officeart/2005/8/layout/hProcess9"/>
    <dgm:cxn modelId="{8E4A75E1-7DA8-4C20-9D46-74253575B2B1}" type="presOf" srcId="{A57337FC-306E-4E76-A174-538E082FD113}" destId="{66334074-0B9E-4D84-8AFD-618259D3E494}" srcOrd="0" destOrd="0" presId="urn:microsoft.com/office/officeart/2005/8/layout/hProcess9"/>
    <dgm:cxn modelId="{530F0769-A632-41F0-BE58-CC9A88C23375}" type="presParOf" srcId="{C881E866-B7EC-4BBA-9EC1-AD2C3B037165}" destId="{F8DE9154-5972-45A3-BD9D-7625E38B2209}" srcOrd="0" destOrd="0" presId="urn:microsoft.com/office/officeart/2005/8/layout/hProcess9"/>
    <dgm:cxn modelId="{31447205-9893-44EF-9383-82FC77C2E0C0}" type="presParOf" srcId="{C881E866-B7EC-4BBA-9EC1-AD2C3B037165}" destId="{F1C8B97E-17BF-43C6-A383-10782D198D96}" srcOrd="1" destOrd="0" presId="urn:microsoft.com/office/officeart/2005/8/layout/hProcess9"/>
    <dgm:cxn modelId="{0DC3624B-C01F-418E-892B-833C36769928}" type="presParOf" srcId="{F1C8B97E-17BF-43C6-A383-10782D198D96}" destId="{66334074-0B9E-4D84-8AFD-618259D3E494}" srcOrd="0" destOrd="0" presId="urn:microsoft.com/office/officeart/2005/8/layout/hProcess9"/>
    <dgm:cxn modelId="{F60C8841-40C1-4118-B4A6-B12FC60632A4}" type="presParOf" srcId="{F1C8B97E-17BF-43C6-A383-10782D198D96}" destId="{DC907B24-9F02-4941-9A14-E63614BE8852}" srcOrd="1" destOrd="0" presId="urn:microsoft.com/office/officeart/2005/8/layout/hProcess9"/>
    <dgm:cxn modelId="{A62968C9-9EF3-46A2-8385-F347C4D69F8E}" type="presParOf" srcId="{F1C8B97E-17BF-43C6-A383-10782D198D96}" destId="{189E9CD7-69DE-473E-B6EB-45B7AFD6BE6D}" srcOrd="2" destOrd="0" presId="urn:microsoft.com/office/officeart/2005/8/layout/hProcess9"/>
    <dgm:cxn modelId="{9E00ABAD-A8B4-4AD7-BB9B-2ABD321FC019}" type="presParOf" srcId="{F1C8B97E-17BF-43C6-A383-10782D198D96}" destId="{52DB47B9-F174-44BB-B789-41F28AACFA94}" srcOrd="3" destOrd="0" presId="urn:microsoft.com/office/officeart/2005/8/layout/hProcess9"/>
    <dgm:cxn modelId="{9DC26216-EA31-4E9E-A10B-9530C66C32DF}" type="presParOf" srcId="{F1C8B97E-17BF-43C6-A383-10782D198D96}" destId="{CAD776C9-EF13-4709-A64B-9C3A6EBF5EFF}"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3DB5C0A-D79F-7B46-A919-258C98309782}" type="doc">
      <dgm:prSet loTypeId="urn:microsoft.com/office/officeart/2005/8/layout/hProcess9" loCatId="" qsTypeId="urn:microsoft.com/office/officeart/2005/8/quickstyle/simple4" qsCatId="simple" csTypeId="urn:microsoft.com/office/officeart/2005/8/colors/accent1_2" csCatId="accent1" phldr="1"/>
      <dgm:spPr/>
      <dgm:t>
        <a:bodyPr/>
        <a:lstStyle/>
        <a:p>
          <a:endParaRPr lang="en-US"/>
        </a:p>
      </dgm:t>
    </dgm:pt>
    <dgm:pt modelId="{32992773-A38A-FB45-AA0E-938D9F848E2C}">
      <dgm:prSet phldrT="[Text]" custT="1"/>
      <dgm:spPr>
        <a:solidFill>
          <a:srgbClr val="1877B8"/>
        </a:solidFill>
      </dgm:spPr>
      <dgm:t>
        <a:bodyPr/>
        <a:lstStyle/>
        <a:p>
          <a:pPr algn="ctr"/>
          <a:r>
            <a:rPr lang="es-CO" sz="1200" b="1" baseline="0" noProof="0" dirty="0">
              <a:latin typeface="Century Gothic"/>
              <a:cs typeface="Century Gothic"/>
            </a:rPr>
            <a:t>La importancia institucional del examen, hace que los colegios y las universidades ejerzan presión sobre los escolares</a:t>
          </a:r>
          <a:endParaRPr lang="es-CO" sz="1200" b="1" noProof="0" dirty="0">
            <a:latin typeface="Century Gothic"/>
            <a:cs typeface="Century Gothic"/>
          </a:endParaRPr>
        </a:p>
      </dgm:t>
    </dgm:pt>
    <dgm:pt modelId="{11F7718E-3F4F-D547-A053-B8D7EF6E4A5C}" type="parTrans" cxnId="{C56EB484-A259-4B40-B779-C5B607DA3A77}">
      <dgm:prSet/>
      <dgm:spPr/>
      <dgm:t>
        <a:bodyPr/>
        <a:lstStyle/>
        <a:p>
          <a:endParaRPr lang="en-US" sz="1600"/>
        </a:p>
      </dgm:t>
    </dgm:pt>
    <dgm:pt modelId="{11AC1951-EB54-4A4D-9F29-21FFC0F3C7D9}" type="sibTrans" cxnId="{C56EB484-A259-4B40-B779-C5B607DA3A77}">
      <dgm:prSet/>
      <dgm:spPr/>
      <dgm:t>
        <a:bodyPr/>
        <a:lstStyle/>
        <a:p>
          <a:endParaRPr lang="en-US" sz="1600"/>
        </a:p>
      </dgm:t>
    </dgm:pt>
    <dgm:pt modelId="{F23688F7-7EA9-4EBC-9632-A4F69F12904C}">
      <dgm:prSet phldrT="[Text]" custT="1"/>
      <dgm:spPr>
        <a:solidFill>
          <a:srgbClr val="1877B8"/>
        </a:solidFill>
      </dgm:spPr>
      <dgm:t>
        <a:bodyPr/>
        <a:lstStyle/>
        <a:p>
          <a:r>
            <a:rPr lang="es-CO" sz="1200" b="1" noProof="0" dirty="0">
              <a:latin typeface="Century Gothic"/>
              <a:cs typeface="Century Gothic"/>
            </a:rPr>
            <a:t>La realización de la prueba se ve como un requisito necesario, pero no relevante  durante la formación en el pregrado</a:t>
          </a:r>
        </a:p>
      </dgm:t>
    </dgm:pt>
    <dgm:pt modelId="{3FBC19C9-65AF-48AB-BB7D-F576FDD2E972}" type="parTrans" cxnId="{4F864BF2-AD2A-47C8-9E45-52FF65210C23}">
      <dgm:prSet/>
      <dgm:spPr/>
      <dgm:t>
        <a:bodyPr/>
        <a:lstStyle/>
        <a:p>
          <a:endParaRPr lang="es-CO" sz="1600"/>
        </a:p>
      </dgm:t>
    </dgm:pt>
    <dgm:pt modelId="{2F61DE07-6CF7-4735-AB31-070FA01203F7}" type="sibTrans" cxnId="{4F864BF2-AD2A-47C8-9E45-52FF65210C23}">
      <dgm:prSet/>
      <dgm:spPr/>
      <dgm:t>
        <a:bodyPr/>
        <a:lstStyle/>
        <a:p>
          <a:endParaRPr lang="es-CO" sz="1600"/>
        </a:p>
      </dgm:t>
    </dgm:pt>
    <dgm:pt modelId="{BF8D2421-9EDE-43E8-BD92-910DF5122B76}">
      <dgm:prSet phldrT="[Text]" custT="1"/>
      <dgm:spPr>
        <a:solidFill>
          <a:srgbClr val="1877B8"/>
        </a:solidFill>
      </dgm:spPr>
      <dgm:t>
        <a:bodyPr/>
        <a:lstStyle/>
        <a:p>
          <a:r>
            <a:rPr lang="es-CO" sz="1200" b="1" noProof="0" dirty="0">
              <a:latin typeface="Century Gothic"/>
              <a:cs typeface="Century Gothic"/>
            </a:rPr>
            <a:t>El único contacto que se tiene con la institución es el día de la presentación de la prueba y durante la revisión de resultados</a:t>
          </a:r>
        </a:p>
      </dgm:t>
    </dgm:pt>
    <dgm:pt modelId="{2CFA1895-953E-49A4-8D8F-FA73D4D9E7EB}" type="parTrans" cxnId="{8A3C5FD5-646F-49B3-85B4-D23EE2A08007}">
      <dgm:prSet/>
      <dgm:spPr/>
      <dgm:t>
        <a:bodyPr/>
        <a:lstStyle/>
        <a:p>
          <a:endParaRPr lang="es-CO" sz="1600"/>
        </a:p>
      </dgm:t>
    </dgm:pt>
    <dgm:pt modelId="{C10184EE-65AB-4D6D-A009-FC5FF292E4FD}" type="sibTrans" cxnId="{8A3C5FD5-646F-49B3-85B4-D23EE2A08007}">
      <dgm:prSet/>
      <dgm:spPr/>
      <dgm:t>
        <a:bodyPr/>
        <a:lstStyle/>
        <a:p>
          <a:endParaRPr lang="es-CO" sz="1600"/>
        </a:p>
      </dgm:t>
    </dgm:pt>
    <dgm:pt modelId="{840DF5A1-C4BE-394C-BD48-62F22ADA5159}" type="pres">
      <dgm:prSet presAssocID="{A3DB5C0A-D79F-7B46-A919-258C98309782}" presName="CompostProcess" presStyleCnt="0">
        <dgm:presLayoutVars>
          <dgm:dir/>
          <dgm:resizeHandles val="exact"/>
        </dgm:presLayoutVars>
      </dgm:prSet>
      <dgm:spPr/>
    </dgm:pt>
    <dgm:pt modelId="{98E546CE-4B11-1C4E-849A-C69905050802}" type="pres">
      <dgm:prSet presAssocID="{A3DB5C0A-D79F-7B46-A919-258C98309782}" presName="arrow" presStyleLbl="bgShp" presStyleIdx="0" presStyleCnt="1" custLinFactNeighborX="3226" custLinFactNeighborY="1272"/>
      <dgm:spPr>
        <a:solidFill>
          <a:schemeClr val="bg2">
            <a:lumMod val="40000"/>
            <a:lumOff val="60000"/>
          </a:schemeClr>
        </a:solidFill>
      </dgm:spPr>
    </dgm:pt>
    <dgm:pt modelId="{45245A95-D6F6-8442-8FBF-456C20C26019}" type="pres">
      <dgm:prSet presAssocID="{A3DB5C0A-D79F-7B46-A919-258C98309782}" presName="linearProcess" presStyleCnt="0"/>
      <dgm:spPr/>
    </dgm:pt>
    <dgm:pt modelId="{D1E1E931-B1C9-6D40-98AB-C5502266F00D}" type="pres">
      <dgm:prSet presAssocID="{32992773-A38A-FB45-AA0E-938D9F848E2C}" presName="textNode" presStyleLbl="node1" presStyleIdx="0" presStyleCnt="3" custScaleX="110403" custLinFactX="-962" custLinFactNeighborX="-100000" custLinFactNeighborY="206">
        <dgm:presLayoutVars>
          <dgm:bulletEnabled val="1"/>
        </dgm:presLayoutVars>
      </dgm:prSet>
      <dgm:spPr/>
    </dgm:pt>
    <dgm:pt modelId="{A5DB628E-8624-4376-8D67-822F4795B119}" type="pres">
      <dgm:prSet presAssocID="{11AC1951-EB54-4A4D-9F29-21FFC0F3C7D9}" presName="sibTrans" presStyleCnt="0"/>
      <dgm:spPr/>
    </dgm:pt>
    <dgm:pt modelId="{45B9A34C-A2BE-4582-8038-641F341A3F17}" type="pres">
      <dgm:prSet presAssocID="{BF8D2421-9EDE-43E8-BD92-910DF5122B76}" presName="textNode" presStyleLbl="node1" presStyleIdx="1" presStyleCnt="3" custScaleX="110403" custLinFactNeighborX="-1192" custLinFactNeighborY="2114">
        <dgm:presLayoutVars>
          <dgm:bulletEnabled val="1"/>
        </dgm:presLayoutVars>
      </dgm:prSet>
      <dgm:spPr/>
    </dgm:pt>
    <dgm:pt modelId="{1F0A4ACF-A7EB-48C6-B381-F971FC1AF08A}" type="pres">
      <dgm:prSet presAssocID="{C10184EE-65AB-4D6D-A009-FC5FF292E4FD}" presName="sibTrans" presStyleCnt="0"/>
      <dgm:spPr/>
    </dgm:pt>
    <dgm:pt modelId="{0EAD7492-A3E3-4357-8070-19F7DB098878}" type="pres">
      <dgm:prSet presAssocID="{F23688F7-7EA9-4EBC-9632-A4F69F12904C}" presName="textNode" presStyleLbl="node1" presStyleIdx="2" presStyleCnt="3">
        <dgm:presLayoutVars>
          <dgm:bulletEnabled val="1"/>
        </dgm:presLayoutVars>
      </dgm:prSet>
      <dgm:spPr/>
    </dgm:pt>
  </dgm:ptLst>
  <dgm:cxnLst>
    <dgm:cxn modelId="{A2AF003C-5823-1847-B105-284D8608EC4D}" type="presOf" srcId="{32992773-A38A-FB45-AA0E-938D9F848E2C}" destId="{D1E1E931-B1C9-6D40-98AB-C5502266F00D}" srcOrd="0" destOrd="0" presId="urn:microsoft.com/office/officeart/2005/8/layout/hProcess9"/>
    <dgm:cxn modelId="{C56EB484-A259-4B40-B779-C5B607DA3A77}" srcId="{A3DB5C0A-D79F-7B46-A919-258C98309782}" destId="{32992773-A38A-FB45-AA0E-938D9F848E2C}" srcOrd="0" destOrd="0" parTransId="{11F7718E-3F4F-D547-A053-B8D7EF6E4A5C}" sibTransId="{11AC1951-EB54-4A4D-9F29-21FFC0F3C7D9}"/>
    <dgm:cxn modelId="{FA47B596-631F-4E47-97C5-AD3C445B966D}" type="presOf" srcId="{F23688F7-7EA9-4EBC-9632-A4F69F12904C}" destId="{0EAD7492-A3E3-4357-8070-19F7DB098878}" srcOrd="0" destOrd="0" presId="urn:microsoft.com/office/officeart/2005/8/layout/hProcess9"/>
    <dgm:cxn modelId="{EDE9AEA9-17BA-294D-BB7F-E78DC57D08FF}" type="presOf" srcId="{A3DB5C0A-D79F-7B46-A919-258C98309782}" destId="{840DF5A1-C4BE-394C-BD48-62F22ADA5159}" srcOrd="0" destOrd="0" presId="urn:microsoft.com/office/officeart/2005/8/layout/hProcess9"/>
    <dgm:cxn modelId="{8A3C5FD5-646F-49B3-85B4-D23EE2A08007}" srcId="{A3DB5C0A-D79F-7B46-A919-258C98309782}" destId="{BF8D2421-9EDE-43E8-BD92-910DF5122B76}" srcOrd="1" destOrd="0" parTransId="{2CFA1895-953E-49A4-8D8F-FA73D4D9E7EB}" sibTransId="{C10184EE-65AB-4D6D-A009-FC5FF292E4FD}"/>
    <dgm:cxn modelId="{4F864BF2-AD2A-47C8-9E45-52FF65210C23}" srcId="{A3DB5C0A-D79F-7B46-A919-258C98309782}" destId="{F23688F7-7EA9-4EBC-9632-A4F69F12904C}" srcOrd="2" destOrd="0" parTransId="{3FBC19C9-65AF-48AB-BB7D-F576FDD2E972}" sibTransId="{2F61DE07-6CF7-4735-AB31-070FA01203F7}"/>
    <dgm:cxn modelId="{EB8ED5FE-8B90-4BE2-ABB6-D86E20337CBB}" type="presOf" srcId="{BF8D2421-9EDE-43E8-BD92-910DF5122B76}" destId="{45B9A34C-A2BE-4582-8038-641F341A3F17}" srcOrd="0" destOrd="0" presId="urn:microsoft.com/office/officeart/2005/8/layout/hProcess9"/>
    <dgm:cxn modelId="{61A70395-5877-2B49-827D-F64CC28EDB1C}" type="presParOf" srcId="{840DF5A1-C4BE-394C-BD48-62F22ADA5159}" destId="{98E546CE-4B11-1C4E-849A-C69905050802}" srcOrd="0" destOrd="0" presId="urn:microsoft.com/office/officeart/2005/8/layout/hProcess9"/>
    <dgm:cxn modelId="{36E81EB5-04EF-6A45-96D1-75BD0135E020}" type="presParOf" srcId="{840DF5A1-C4BE-394C-BD48-62F22ADA5159}" destId="{45245A95-D6F6-8442-8FBF-456C20C26019}" srcOrd="1" destOrd="0" presId="urn:microsoft.com/office/officeart/2005/8/layout/hProcess9"/>
    <dgm:cxn modelId="{34D0BA18-8D6F-104D-A27A-6061463A601B}" type="presParOf" srcId="{45245A95-D6F6-8442-8FBF-456C20C26019}" destId="{D1E1E931-B1C9-6D40-98AB-C5502266F00D}" srcOrd="0" destOrd="0" presId="urn:microsoft.com/office/officeart/2005/8/layout/hProcess9"/>
    <dgm:cxn modelId="{A840455F-5C78-40DF-AC54-B2CE6DA75C99}" type="presParOf" srcId="{45245A95-D6F6-8442-8FBF-456C20C26019}" destId="{A5DB628E-8624-4376-8D67-822F4795B119}" srcOrd="1" destOrd="0" presId="urn:microsoft.com/office/officeart/2005/8/layout/hProcess9"/>
    <dgm:cxn modelId="{E12D64B1-D803-4B5E-ABE9-32D5FE89A287}" type="presParOf" srcId="{45245A95-D6F6-8442-8FBF-456C20C26019}" destId="{45B9A34C-A2BE-4582-8038-641F341A3F17}" srcOrd="2" destOrd="0" presId="urn:microsoft.com/office/officeart/2005/8/layout/hProcess9"/>
    <dgm:cxn modelId="{A1DE1534-CA7E-483F-9E4F-34AE7DEDA7C7}" type="presParOf" srcId="{45245A95-D6F6-8442-8FBF-456C20C26019}" destId="{1F0A4ACF-A7EB-48C6-B381-F971FC1AF08A}" srcOrd="3" destOrd="0" presId="urn:microsoft.com/office/officeart/2005/8/layout/hProcess9"/>
    <dgm:cxn modelId="{8D8C2C30-87FB-44B0-B818-1462D905A7AD}" type="presParOf" srcId="{45245A95-D6F6-8442-8FBF-456C20C26019}" destId="{0EAD7492-A3E3-4357-8070-19F7DB09887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2C63D-07B7-4D61-B333-F1EEE18D46E1}">
      <dsp:nvSpPr>
        <dsp:cNvPr id="0" name=""/>
        <dsp:cNvSpPr/>
      </dsp:nvSpPr>
      <dsp:spPr>
        <a:xfrm>
          <a:off x="-4678120" y="-717145"/>
          <a:ext cx="5572345" cy="5572345"/>
        </a:xfrm>
        <a:prstGeom prst="blockArc">
          <a:avLst>
            <a:gd name="adj1" fmla="val 18900000"/>
            <a:gd name="adj2" fmla="val 2700000"/>
            <a:gd name="adj3" fmla="val 388"/>
          </a:avLst>
        </a:pr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9748F846-0DD0-4AA8-91B3-95E08EC16578}">
      <dsp:nvSpPr>
        <dsp:cNvPr id="0" name=""/>
        <dsp:cNvSpPr/>
      </dsp:nvSpPr>
      <dsp:spPr>
        <a:xfrm>
          <a:off x="468349" y="318133"/>
          <a:ext cx="3576840" cy="636598"/>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5300" tIns="40640" rIns="40640" bIns="40640" numCol="1" spcCol="1270" anchor="ctr" anchorCtr="0">
          <a:noAutofit/>
        </a:bodyPr>
        <a:lstStyle/>
        <a:p>
          <a:pPr marL="0" lvl="0" indent="0" algn="l" defTabSz="711200">
            <a:lnSpc>
              <a:spcPct val="90000"/>
            </a:lnSpc>
            <a:spcBef>
              <a:spcPct val="0"/>
            </a:spcBef>
            <a:spcAft>
              <a:spcPct val="35000"/>
            </a:spcAft>
            <a:buNone/>
          </a:pPr>
          <a:r>
            <a:rPr lang="es-CO" sz="1600" kern="1200" dirty="0">
              <a:latin typeface="Century Gothic" panose="020B0502020202020204" pitchFamily="34" charset="0"/>
            </a:rPr>
            <a:t>Objetivos corporativos</a:t>
          </a:r>
        </a:p>
        <a:p>
          <a:pPr marL="0" lvl="0" indent="0" algn="l" defTabSz="711200">
            <a:lnSpc>
              <a:spcPct val="90000"/>
            </a:lnSpc>
            <a:spcBef>
              <a:spcPct val="0"/>
            </a:spcBef>
            <a:spcAft>
              <a:spcPct val="35000"/>
            </a:spcAft>
            <a:buNone/>
          </a:pPr>
          <a:r>
            <a:rPr lang="es-CO" sz="1600" kern="1200" dirty="0">
              <a:latin typeface="Century Gothic" panose="020B0502020202020204" pitchFamily="34" charset="0"/>
            </a:rPr>
            <a:t>Comportamientos deseados</a:t>
          </a:r>
        </a:p>
      </dsp:txBody>
      <dsp:txXfrm>
        <a:off x="468349" y="318133"/>
        <a:ext cx="3576840" cy="636598"/>
      </dsp:txXfrm>
    </dsp:sp>
    <dsp:sp modelId="{9A0CA220-8956-4C0B-9534-51F3B61EF83A}">
      <dsp:nvSpPr>
        <dsp:cNvPr id="0" name=""/>
        <dsp:cNvSpPr/>
      </dsp:nvSpPr>
      <dsp:spPr>
        <a:xfrm>
          <a:off x="70475" y="238558"/>
          <a:ext cx="795747" cy="795747"/>
        </a:xfrm>
        <a:prstGeom prst="ellipse">
          <a:avLst/>
        </a:prstGeom>
        <a:solidFill>
          <a:schemeClr val="lt1">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0AA2412D-F919-4A89-9D74-F7840FEEC065}">
      <dsp:nvSpPr>
        <dsp:cNvPr id="0" name=""/>
        <dsp:cNvSpPr/>
      </dsp:nvSpPr>
      <dsp:spPr>
        <a:xfrm>
          <a:off x="833325" y="1273196"/>
          <a:ext cx="3211864" cy="636598"/>
        </a:xfrm>
        <a:prstGeom prst="rect">
          <a:avLst/>
        </a:prstGeom>
        <a:solidFill>
          <a:srgbClr val="00B0F0"/>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5300" tIns="40640" rIns="40640" bIns="40640" numCol="1" spcCol="1270" anchor="ctr" anchorCtr="0">
          <a:noAutofit/>
        </a:bodyPr>
        <a:lstStyle/>
        <a:p>
          <a:pPr marL="0" lvl="0" indent="0" algn="l" defTabSz="711200">
            <a:lnSpc>
              <a:spcPct val="90000"/>
            </a:lnSpc>
            <a:spcBef>
              <a:spcPct val="0"/>
            </a:spcBef>
            <a:spcAft>
              <a:spcPct val="35000"/>
            </a:spcAft>
            <a:buNone/>
          </a:pPr>
          <a:r>
            <a:rPr lang="es-CO" sz="1600" kern="1200" dirty="0">
              <a:latin typeface="Century Gothic" panose="020B0502020202020204" pitchFamily="34" charset="0"/>
            </a:rPr>
            <a:t>Conceptos generales e imágenes</a:t>
          </a:r>
        </a:p>
      </dsp:txBody>
      <dsp:txXfrm>
        <a:off x="833325" y="1273196"/>
        <a:ext cx="3211864" cy="636598"/>
      </dsp:txXfrm>
    </dsp:sp>
    <dsp:sp modelId="{726D6605-C4C5-40A8-BFBA-23B23DA2C868}">
      <dsp:nvSpPr>
        <dsp:cNvPr id="0" name=""/>
        <dsp:cNvSpPr/>
      </dsp:nvSpPr>
      <dsp:spPr>
        <a:xfrm>
          <a:off x="435451" y="1193621"/>
          <a:ext cx="795747" cy="795747"/>
        </a:xfrm>
        <a:prstGeom prst="ellipse">
          <a:avLst/>
        </a:prstGeom>
        <a:solidFill>
          <a:schemeClr val="lt1">
            <a:hueOff val="0"/>
            <a:satOff val="0"/>
            <a:lumOff val="0"/>
            <a:alphaOff val="0"/>
          </a:scheme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sp>
    <dsp:sp modelId="{A435966D-846D-47D9-910E-7C1C055EC7E3}">
      <dsp:nvSpPr>
        <dsp:cNvPr id="0" name=""/>
        <dsp:cNvSpPr/>
      </dsp:nvSpPr>
      <dsp:spPr>
        <a:xfrm>
          <a:off x="833325" y="2228259"/>
          <a:ext cx="3211864" cy="636598"/>
        </a:xfrm>
        <a:prstGeom prst="rect">
          <a:avLst/>
        </a:prstGeom>
        <a:solidFill>
          <a:srgbClr val="CAD649"/>
        </a:solidFill>
        <a:ln w="25400" cap="flat" cmpd="sng" algn="ctr">
          <a:solidFill>
            <a:srgbClr val="CAD64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5300" tIns="40640" rIns="40640" bIns="40640" numCol="1" spcCol="1270" anchor="ctr" anchorCtr="0">
          <a:noAutofit/>
        </a:bodyPr>
        <a:lstStyle/>
        <a:p>
          <a:pPr marL="0" lvl="0" indent="0" algn="l" defTabSz="711200">
            <a:lnSpc>
              <a:spcPct val="90000"/>
            </a:lnSpc>
            <a:spcBef>
              <a:spcPct val="0"/>
            </a:spcBef>
            <a:spcAft>
              <a:spcPct val="35000"/>
            </a:spcAft>
            <a:buNone/>
          </a:pPr>
          <a:r>
            <a:rPr lang="es-CO" sz="1600" kern="1200" dirty="0">
              <a:solidFill>
                <a:schemeClr val="tx1"/>
              </a:solidFill>
              <a:latin typeface="Century Gothic" panose="020B0502020202020204" pitchFamily="34" charset="0"/>
            </a:rPr>
            <a:t>Procesos de interacción</a:t>
          </a:r>
        </a:p>
      </dsp:txBody>
      <dsp:txXfrm>
        <a:off x="833325" y="2228259"/>
        <a:ext cx="3211864" cy="636598"/>
      </dsp:txXfrm>
    </dsp:sp>
    <dsp:sp modelId="{5A79EDD9-CFAE-4991-B800-5C3FD64C62B8}">
      <dsp:nvSpPr>
        <dsp:cNvPr id="0" name=""/>
        <dsp:cNvSpPr/>
      </dsp:nvSpPr>
      <dsp:spPr>
        <a:xfrm>
          <a:off x="435451" y="2148685"/>
          <a:ext cx="795747" cy="795747"/>
        </a:xfrm>
        <a:prstGeom prst="ellipse">
          <a:avLst/>
        </a:prstGeom>
        <a:solidFill>
          <a:schemeClr val="lt1">
            <a:hueOff val="0"/>
            <a:satOff val="0"/>
            <a:lumOff val="0"/>
            <a:alphaOff val="0"/>
          </a:schemeClr>
        </a:solidFill>
        <a:ln w="25400" cap="flat" cmpd="sng" algn="ctr">
          <a:solidFill>
            <a:srgbClr val="CAD649"/>
          </a:solidFill>
          <a:prstDash val="solid"/>
        </a:ln>
        <a:effectLst/>
      </dsp:spPr>
      <dsp:style>
        <a:lnRef idx="2">
          <a:scrgbClr r="0" g="0" b="0"/>
        </a:lnRef>
        <a:fillRef idx="1">
          <a:scrgbClr r="0" g="0" b="0"/>
        </a:fillRef>
        <a:effectRef idx="0">
          <a:scrgbClr r="0" g="0" b="0"/>
        </a:effectRef>
        <a:fontRef idx="minor"/>
      </dsp:style>
    </dsp:sp>
    <dsp:sp modelId="{BDAF3D59-B815-4B5A-8D71-FADE215694BE}">
      <dsp:nvSpPr>
        <dsp:cNvPr id="0" name=""/>
        <dsp:cNvSpPr/>
      </dsp:nvSpPr>
      <dsp:spPr>
        <a:xfrm>
          <a:off x="468349" y="3183322"/>
          <a:ext cx="3576840" cy="636598"/>
        </a:xfrm>
        <a:prstGeom prst="rect">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5300" tIns="40640" rIns="40640" bIns="40640" numCol="1" spcCol="1270" anchor="ctr" anchorCtr="0">
          <a:noAutofit/>
        </a:bodyPr>
        <a:lstStyle/>
        <a:p>
          <a:pPr marL="0" lvl="0" indent="0" algn="l" defTabSz="711200">
            <a:lnSpc>
              <a:spcPct val="90000"/>
            </a:lnSpc>
            <a:spcBef>
              <a:spcPct val="0"/>
            </a:spcBef>
            <a:spcAft>
              <a:spcPct val="35000"/>
            </a:spcAft>
            <a:buNone/>
          </a:pPr>
          <a:r>
            <a:rPr lang="es-CO" sz="1600" kern="1200" dirty="0">
              <a:solidFill>
                <a:schemeClr val="bg1"/>
              </a:solidFill>
              <a:latin typeface="Century Gothic" panose="020B0502020202020204" pitchFamily="34" charset="0"/>
            </a:rPr>
            <a:t>Atributos modificables</a:t>
          </a:r>
        </a:p>
      </dsp:txBody>
      <dsp:txXfrm>
        <a:off x="468349" y="3183322"/>
        <a:ext cx="3576840" cy="636598"/>
      </dsp:txXfrm>
    </dsp:sp>
    <dsp:sp modelId="{591C8830-0D54-40D3-8E00-FAAD61C29254}">
      <dsp:nvSpPr>
        <dsp:cNvPr id="0" name=""/>
        <dsp:cNvSpPr/>
      </dsp:nvSpPr>
      <dsp:spPr>
        <a:xfrm>
          <a:off x="70475" y="3103748"/>
          <a:ext cx="795747" cy="795747"/>
        </a:xfrm>
        <a:prstGeom prst="ellipse">
          <a:avLst/>
        </a:prstGeom>
        <a:solidFill>
          <a:schemeClr val="lt1">
            <a:hueOff val="0"/>
            <a:satOff val="0"/>
            <a:lumOff val="0"/>
            <a:alphaOff val="0"/>
          </a:schemeClr>
        </a:solidFill>
        <a:ln w="25400" cap="flat" cmpd="sng" algn="ctr">
          <a:solidFill>
            <a:srgbClr val="006600"/>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7C78D-0F47-2240-836F-428BD71DA7E4}">
      <dsp:nvSpPr>
        <dsp:cNvPr id="0" name=""/>
        <dsp:cNvSpPr/>
      </dsp:nvSpPr>
      <dsp:spPr>
        <a:xfrm>
          <a:off x="1246225" y="112326"/>
          <a:ext cx="1419142" cy="672574"/>
        </a:xfrm>
        <a:prstGeom prst="roundRect">
          <a:avLst/>
        </a:prstGeom>
        <a:solidFill>
          <a:srgbClr val="49682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ES" sz="1050" b="1" kern="1200" noProof="0" dirty="0">
              <a:solidFill>
                <a:schemeClr val="bg1"/>
              </a:solidFill>
              <a:latin typeface="Century Gothic"/>
              <a:cs typeface="Century Gothic"/>
            </a:rPr>
            <a:t>Institución cálida </a:t>
          </a:r>
        </a:p>
      </dsp:txBody>
      <dsp:txXfrm>
        <a:off x="1279057" y="145158"/>
        <a:ext cx="1353478" cy="606910"/>
      </dsp:txXfrm>
    </dsp:sp>
    <dsp:sp modelId="{5A3AA2EE-700D-9743-8271-1FB60DFA6849}">
      <dsp:nvSpPr>
        <dsp:cNvPr id="0" name=""/>
        <dsp:cNvSpPr/>
      </dsp:nvSpPr>
      <dsp:spPr>
        <a:xfrm>
          <a:off x="846228" y="579128"/>
          <a:ext cx="2685751" cy="2685751"/>
        </a:xfrm>
        <a:custGeom>
          <a:avLst/>
          <a:gdLst/>
          <a:ahLst/>
          <a:cxnLst/>
          <a:rect l="0" t="0" r="0" b="0"/>
          <a:pathLst>
            <a:path>
              <a:moveTo>
                <a:pt x="1823362" y="88902"/>
              </a:moveTo>
              <a:arcTo wR="1342875" hR="1342875" stAng="17457925" swAng="1139583"/>
            </a:path>
          </a:pathLst>
        </a:custGeom>
        <a:noFill/>
        <a:ln w="9525" cap="flat" cmpd="sng" algn="ctr">
          <a:solidFill>
            <a:schemeClr val="accent1">
              <a:hueOff val="0"/>
              <a:satOff val="0"/>
              <a:lumOff val="0"/>
              <a:alpha val="0"/>
            </a:schemeClr>
          </a:solidFill>
          <a:prstDash val="solid"/>
        </a:ln>
        <a:effectLst/>
      </dsp:spPr>
      <dsp:style>
        <a:lnRef idx="1">
          <a:scrgbClr r="0" g="0" b="0"/>
        </a:lnRef>
        <a:fillRef idx="0">
          <a:scrgbClr r="0" g="0" b="0"/>
        </a:fillRef>
        <a:effectRef idx="0">
          <a:scrgbClr r="0" g="0" b="0"/>
        </a:effectRef>
        <a:fontRef idx="minor"/>
      </dsp:style>
    </dsp:sp>
    <dsp:sp modelId="{71C1F431-84E9-CA47-A623-E1531336737F}">
      <dsp:nvSpPr>
        <dsp:cNvPr id="0" name=""/>
        <dsp:cNvSpPr/>
      </dsp:nvSpPr>
      <dsp:spPr>
        <a:xfrm>
          <a:off x="2486124" y="895585"/>
          <a:ext cx="1513519" cy="740800"/>
        </a:xfrm>
        <a:prstGeom prst="roundRect">
          <a:avLst/>
        </a:prstGeom>
        <a:solidFill>
          <a:srgbClr val="49682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ES" sz="1050" b="1" kern="1200" noProof="0" dirty="0">
              <a:solidFill>
                <a:schemeClr val="bg1"/>
              </a:solidFill>
              <a:latin typeface="Century Gothic"/>
              <a:cs typeface="Century Gothic"/>
            </a:rPr>
            <a:t>Institución despolitizada</a:t>
          </a:r>
          <a:endParaRPr lang="es-CO" sz="1050" b="1" kern="1200" noProof="0" dirty="0">
            <a:solidFill>
              <a:schemeClr val="bg1"/>
            </a:solidFill>
            <a:latin typeface="Century Gothic"/>
            <a:cs typeface="Century Gothic"/>
          </a:endParaRPr>
        </a:p>
      </dsp:txBody>
      <dsp:txXfrm>
        <a:off x="2522287" y="931748"/>
        <a:ext cx="1441193" cy="668474"/>
      </dsp:txXfrm>
    </dsp:sp>
    <dsp:sp modelId="{BACE0DF8-2D7E-EF47-B10B-BFC67B4F225E}">
      <dsp:nvSpPr>
        <dsp:cNvPr id="0" name=""/>
        <dsp:cNvSpPr/>
      </dsp:nvSpPr>
      <dsp:spPr>
        <a:xfrm>
          <a:off x="624348" y="370874"/>
          <a:ext cx="2685751" cy="2685751"/>
        </a:xfrm>
        <a:custGeom>
          <a:avLst/>
          <a:gdLst/>
          <a:ahLst/>
          <a:cxnLst/>
          <a:rect l="0" t="0" r="0" b="0"/>
          <a:pathLst>
            <a:path>
              <a:moveTo>
                <a:pt x="2683806" y="1270618"/>
              </a:moveTo>
              <a:arcTo wR="1342875" hR="1342875" stAng="21414933" swAng="1291282"/>
            </a:path>
          </a:pathLst>
        </a:custGeom>
        <a:noFill/>
        <a:ln w="9525" cap="flat" cmpd="sng" algn="ctr">
          <a:solidFill>
            <a:schemeClr val="accent1">
              <a:hueOff val="0"/>
              <a:satOff val="0"/>
              <a:lumOff val="0"/>
              <a:alpha val="0"/>
            </a:schemeClr>
          </a:solidFill>
          <a:prstDash val="solid"/>
        </a:ln>
        <a:effectLst/>
      </dsp:spPr>
      <dsp:style>
        <a:lnRef idx="1">
          <a:scrgbClr r="0" g="0" b="0"/>
        </a:lnRef>
        <a:fillRef idx="0">
          <a:scrgbClr r="0" g="0" b="0"/>
        </a:fillRef>
        <a:effectRef idx="0">
          <a:scrgbClr r="0" g="0" b="0"/>
        </a:effectRef>
        <a:fontRef idx="minor"/>
      </dsp:style>
    </dsp:sp>
    <dsp:sp modelId="{50F4524C-8CFD-EC43-8BB6-0BCFED2B4201}">
      <dsp:nvSpPr>
        <dsp:cNvPr id="0" name=""/>
        <dsp:cNvSpPr/>
      </dsp:nvSpPr>
      <dsp:spPr>
        <a:xfrm>
          <a:off x="2239965" y="2143297"/>
          <a:ext cx="1605879" cy="719775"/>
        </a:xfrm>
        <a:prstGeom prst="roundRect">
          <a:avLst/>
        </a:prstGeom>
        <a:solidFill>
          <a:srgbClr val="49682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ES" sz="1050" b="1" kern="1200" noProof="0" dirty="0">
              <a:solidFill>
                <a:schemeClr val="bg1"/>
              </a:solidFill>
              <a:latin typeface="Century Gothic"/>
              <a:cs typeface="Century Gothic"/>
            </a:rPr>
            <a:t>Comunicación</a:t>
          </a:r>
          <a:r>
            <a:rPr lang="es-ES" sz="1050" b="1" kern="1200" noProof="0" dirty="0">
              <a:solidFill>
                <a:srgbClr val="000000"/>
              </a:solidFill>
              <a:latin typeface="Century Gothic"/>
              <a:cs typeface="Century Gothic"/>
            </a:rPr>
            <a:t> </a:t>
          </a:r>
          <a:endParaRPr lang="es-CO" sz="1050" b="1" kern="1200" noProof="0" dirty="0">
            <a:solidFill>
              <a:srgbClr val="000000"/>
            </a:solidFill>
            <a:latin typeface="Century Gothic"/>
            <a:cs typeface="Century Gothic"/>
          </a:endParaRPr>
        </a:p>
      </dsp:txBody>
      <dsp:txXfrm>
        <a:off x="2275102" y="2178434"/>
        <a:ext cx="1535605" cy="649501"/>
      </dsp:txXfrm>
    </dsp:sp>
    <dsp:sp modelId="{982A6FBE-6779-B347-843D-B1EB30AA1749}">
      <dsp:nvSpPr>
        <dsp:cNvPr id="0" name=""/>
        <dsp:cNvSpPr/>
      </dsp:nvSpPr>
      <dsp:spPr>
        <a:xfrm>
          <a:off x="681622" y="320710"/>
          <a:ext cx="2685751" cy="2685751"/>
        </a:xfrm>
        <a:custGeom>
          <a:avLst/>
          <a:gdLst/>
          <a:ahLst/>
          <a:cxnLst/>
          <a:rect l="0" t="0" r="0" b="0"/>
          <a:pathLst>
            <a:path>
              <a:moveTo>
                <a:pt x="1935683" y="2547821"/>
              </a:moveTo>
              <a:arcTo wR="1342875" hR="1342875" stAng="3828229" swAng="3194097"/>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sp>
    <dsp:sp modelId="{36F986AE-E606-EA4F-B278-9EC3A364C500}">
      <dsp:nvSpPr>
        <dsp:cNvPr id="0" name=""/>
        <dsp:cNvSpPr/>
      </dsp:nvSpPr>
      <dsp:spPr>
        <a:xfrm>
          <a:off x="206732" y="2153229"/>
          <a:ext cx="1502199" cy="700835"/>
        </a:xfrm>
        <a:prstGeom prst="roundRect">
          <a:avLst/>
        </a:prstGeom>
        <a:solidFill>
          <a:srgbClr val="49682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ES" sz="1050" b="1" kern="1200" noProof="0" dirty="0">
              <a:solidFill>
                <a:schemeClr val="bg1"/>
              </a:solidFill>
              <a:latin typeface="Century Gothic"/>
              <a:cs typeface="Century Gothic"/>
            </a:rPr>
            <a:t>Satisfacción profesional</a:t>
          </a:r>
          <a:endParaRPr lang="es-CO" sz="1050" b="1" kern="1200" noProof="0" dirty="0">
            <a:solidFill>
              <a:schemeClr val="bg1"/>
            </a:solidFill>
            <a:latin typeface="Century Gothic"/>
            <a:cs typeface="Century Gothic"/>
          </a:endParaRPr>
        </a:p>
      </dsp:txBody>
      <dsp:txXfrm>
        <a:off x="240944" y="2187441"/>
        <a:ext cx="1433775" cy="632411"/>
      </dsp:txXfrm>
    </dsp:sp>
    <dsp:sp modelId="{82AF3F68-35CC-3F4A-A064-49554A953121}">
      <dsp:nvSpPr>
        <dsp:cNvPr id="0" name=""/>
        <dsp:cNvSpPr/>
      </dsp:nvSpPr>
      <dsp:spPr>
        <a:xfrm>
          <a:off x="627496" y="242545"/>
          <a:ext cx="2685751" cy="2685751"/>
        </a:xfrm>
        <a:custGeom>
          <a:avLst/>
          <a:gdLst/>
          <a:ahLst/>
          <a:cxnLst/>
          <a:rect l="0" t="0" r="0" b="0"/>
          <a:pathLst>
            <a:path>
              <a:moveTo>
                <a:pt x="123613" y="1905649"/>
              </a:moveTo>
              <a:arcTo wR="1342875" hR="1342875" stAng="9313406" swAng="1402662"/>
            </a:path>
          </a:pathLst>
        </a:custGeom>
        <a:noFill/>
        <a:ln w="9525" cap="flat" cmpd="sng" algn="ctr">
          <a:solidFill>
            <a:schemeClr val="accent1">
              <a:hueOff val="0"/>
              <a:satOff val="0"/>
              <a:lumOff val="0"/>
              <a:alpha val="0"/>
            </a:schemeClr>
          </a:solidFill>
          <a:prstDash val="solid"/>
        </a:ln>
        <a:effectLst/>
      </dsp:spPr>
      <dsp:style>
        <a:lnRef idx="1">
          <a:scrgbClr r="0" g="0" b="0"/>
        </a:lnRef>
        <a:fillRef idx="0">
          <a:scrgbClr r="0" g="0" b="0"/>
        </a:fillRef>
        <a:effectRef idx="0">
          <a:scrgbClr r="0" g="0" b="0"/>
        </a:effectRef>
        <a:fontRef idx="minor"/>
      </dsp:style>
    </dsp:sp>
    <dsp:sp modelId="{48F11084-E5EC-6841-9ADD-5BD4F8D6C30C}">
      <dsp:nvSpPr>
        <dsp:cNvPr id="0" name=""/>
        <dsp:cNvSpPr/>
      </dsp:nvSpPr>
      <dsp:spPr>
        <a:xfrm>
          <a:off x="-23797" y="940081"/>
          <a:ext cx="1424760" cy="672574"/>
        </a:xfrm>
        <a:prstGeom prst="roundRect">
          <a:avLst/>
        </a:prstGeom>
        <a:solidFill>
          <a:srgbClr val="49682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ES" sz="1050" b="1" kern="1200" noProof="0" dirty="0">
              <a:solidFill>
                <a:schemeClr val="bg1"/>
              </a:solidFill>
              <a:latin typeface="Century Gothic"/>
              <a:cs typeface="Century Gothic"/>
            </a:rPr>
            <a:t>Autoevaluación</a:t>
          </a:r>
          <a:endParaRPr lang="es-CO" sz="1050" b="1" kern="1200" noProof="0" dirty="0">
            <a:solidFill>
              <a:schemeClr val="bg1"/>
            </a:solidFill>
            <a:latin typeface="Century Gothic"/>
            <a:cs typeface="Century Gothic"/>
          </a:endParaRPr>
        </a:p>
      </dsp:txBody>
      <dsp:txXfrm>
        <a:off x="9035" y="972913"/>
        <a:ext cx="1359096" cy="606910"/>
      </dsp:txXfrm>
    </dsp:sp>
    <dsp:sp modelId="{8B7172EE-B283-514E-8369-2030272AEB47}">
      <dsp:nvSpPr>
        <dsp:cNvPr id="0" name=""/>
        <dsp:cNvSpPr/>
      </dsp:nvSpPr>
      <dsp:spPr>
        <a:xfrm>
          <a:off x="428907" y="573303"/>
          <a:ext cx="2685751" cy="2685751"/>
        </a:xfrm>
        <a:custGeom>
          <a:avLst/>
          <a:gdLst/>
          <a:ahLst/>
          <a:cxnLst/>
          <a:rect l="0" t="0" r="0" b="0"/>
          <a:pathLst>
            <a:path>
              <a:moveTo>
                <a:pt x="424075" y="363528"/>
              </a:moveTo>
              <a:arcTo wR="1342875" hR="1342875" stAng="13609620" swAng="1195867"/>
            </a:path>
          </a:pathLst>
        </a:custGeom>
        <a:noFill/>
        <a:ln w="9525" cap="flat" cmpd="sng" algn="ctr">
          <a:solidFill>
            <a:schemeClr val="accent1">
              <a:hueOff val="0"/>
              <a:satOff val="0"/>
              <a:lumOff val="0"/>
              <a:alpha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8952C-28D5-4271-BC0B-2D1209C0099F}">
      <dsp:nvSpPr>
        <dsp:cNvPr id="0" name=""/>
        <dsp:cNvSpPr/>
      </dsp:nvSpPr>
      <dsp:spPr>
        <a:xfrm>
          <a:off x="744" y="601984"/>
          <a:ext cx="1451074" cy="1451074"/>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9857" tIns="13970" rIns="79857" bIns="13970" numCol="1" spcCol="1270" anchor="ctr" anchorCtr="0">
          <a:noAutofit/>
        </a:bodyPr>
        <a:lstStyle/>
        <a:p>
          <a:pPr marL="0" lvl="0" indent="0" algn="ctr" defTabSz="488950">
            <a:lnSpc>
              <a:spcPct val="90000"/>
            </a:lnSpc>
            <a:spcBef>
              <a:spcPct val="0"/>
            </a:spcBef>
            <a:spcAft>
              <a:spcPct val="35000"/>
            </a:spcAft>
            <a:buNone/>
          </a:pPr>
          <a:r>
            <a:rPr lang="es-MX" sz="1100" b="1" kern="1200" dirty="0">
              <a:effectLst>
                <a:outerShdw blurRad="38100" dist="38100" dir="2700000" algn="tl">
                  <a:srgbClr val="000000">
                    <a:alpha val="43137"/>
                  </a:srgbClr>
                </a:outerShdw>
              </a:effectLst>
            </a:rPr>
            <a:t>Pruebas académicas </a:t>
          </a:r>
          <a:endParaRPr lang="es-CO" sz="1100" b="1" kern="1200" dirty="0">
            <a:effectLst>
              <a:outerShdw blurRad="38100" dist="38100" dir="2700000" algn="tl">
                <a:srgbClr val="000000">
                  <a:alpha val="43137"/>
                </a:srgbClr>
              </a:outerShdw>
            </a:effectLst>
          </a:endParaRPr>
        </a:p>
      </dsp:txBody>
      <dsp:txXfrm>
        <a:off x="213249" y="814489"/>
        <a:ext cx="1026064" cy="1026064"/>
      </dsp:txXfrm>
    </dsp:sp>
    <dsp:sp modelId="{2E3E56AD-1144-4D2E-8E1F-D92B39897E83}">
      <dsp:nvSpPr>
        <dsp:cNvPr id="0" name=""/>
        <dsp:cNvSpPr/>
      </dsp:nvSpPr>
      <dsp:spPr>
        <a:xfrm>
          <a:off x="1161603" y="601984"/>
          <a:ext cx="1451074" cy="1451074"/>
        </a:xfrm>
        <a:prstGeom prst="ellipse">
          <a:avLst/>
        </a:prstGeom>
        <a:solidFill>
          <a:schemeClr val="accent5">
            <a:alpha val="50000"/>
            <a:hueOff val="814257"/>
            <a:satOff val="2799"/>
            <a:lumOff val="-134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9857" tIns="13970" rIns="79857" bIns="13970" numCol="1" spcCol="1270" anchor="ctr" anchorCtr="0">
          <a:noAutofit/>
        </a:bodyPr>
        <a:lstStyle/>
        <a:p>
          <a:pPr marL="0" lvl="0" indent="0" algn="ctr" defTabSz="488950">
            <a:lnSpc>
              <a:spcPct val="90000"/>
            </a:lnSpc>
            <a:spcBef>
              <a:spcPct val="0"/>
            </a:spcBef>
            <a:spcAft>
              <a:spcPct val="35000"/>
            </a:spcAft>
            <a:buNone/>
          </a:pPr>
          <a:r>
            <a:rPr lang="es-MX" sz="1100" b="1" kern="1200" dirty="0">
              <a:effectLst>
                <a:outerShdw blurRad="38100" dist="38100" dir="2700000" algn="tl">
                  <a:srgbClr val="000000">
                    <a:alpha val="43137"/>
                  </a:srgbClr>
                </a:outerShdw>
              </a:effectLst>
            </a:rPr>
            <a:t>Experiencia en el sector educativo</a:t>
          </a:r>
          <a:endParaRPr lang="es-CO" sz="1100" b="1" kern="1200" dirty="0">
            <a:effectLst>
              <a:outerShdw blurRad="38100" dist="38100" dir="2700000" algn="tl">
                <a:srgbClr val="000000">
                  <a:alpha val="43137"/>
                </a:srgbClr>
              </a:outerShdw>
            </a:effectLst>
          </a:endParaRPr>
        </a:p>
      </dsp:txBody>
      <dsp:txXfrm>
        <a:off x="1374108" y="814489"/>
        <a:ext cx="1026064" cy="1026064"/>
      </dsp:txXfrm>
    </dsp:sp>
    <dsp:sp modelId="{F8F51CC5-0C1E-4B66-B177-CEAF15DC1F0A}">
      <dsp:nvSpPr>
        <dsp:cNvPr id="0" name=""/>
        <dsp:cNvSpPr/>
      </dsp:nvSpPr>
      <dsp:spPr>
        <a:xfrm>
          <a:off x="2322462" y="601984"/>
          <a:ext cx="1451074" cy="1451074"/>
        </a:xfrm>
        <a:prstGeom prst="ellipse">
          <a:avLst/>
        </a:prstGeom>
        <a:solidFill>
          <a:schemeClr val="accent5">
            <a:alpha val="50000"/>
            <a:hueOff val="1628513"/>
            <a:satOff val="5598"/>
            <a:lumOff val="-2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9857" tIns="13970" rIns="79857" bIns="13970" numCol="1" spcCol="1270" anchor="ctr" anchorCtr="0">
          <a:noAutofit/>
        </a:bodyPr>
        <a:lstStyle/>
        <a:p>
          <a:pPr marL="0" lvl="0" indent="0" algn="ctr" defTabSz="488950">
            <a:lnSpc>
              <a:spcPct val="90000"/>
            </a:lnSpc>
            <a:spcBef>
              <a:spcPct val="0"/>
            </a:spcBef>
            <a:spcAft>
              <a:spcPct val="35000"/>
            </a:spcAft>
            <a:buNone/>
          </a:pPr>
          <a:r>
            <a:rPr lang="es-MX" sz="1100" b="1" kern="1200" dirty="0">
              <a:effectLst>
                <a:outerShdw blurRad="38100" dist="38100" dir="2700000" algn="tl">
                  <a:srgbClr val="000000">
                    <a:alpha val="43137"/>
                  </a:srgbClr>
                </a:outerShdw>
              </a:effectLst>
            </a:rPr>
            <a:t>Conocimiento e investigación</a:t>
          </a:r>
          <a:endParaRPr lang="es-CO" sz="1100" b="1" kern="1200" dirty="0">
            <a:effectLst>
              <a:outerShdw blurRad="38100" dist="38100" dir="2700000" algn="tl">
                <a:srgbClr val="000000">
                  <a:alpha val="43137"/>
                </a:srgbClr>
              </a:outerShdw>
            </a:effectLst>
          </a:endParaRPr>
        </a:p>
      </dsp:txBody>
      <dsp:txXfrm>
        <a:off x="2534967" y="814489"/>
        <a:ext cx="1026064" cy="1026064"/>
      </dsp:txXfrm>
    </dsp:sp>
    <dsp:sp modelId="{35A062B5-2F54-47B6-B802-1B5D0FFEDF33}">
      <dsp:nvSpPr>
        <dsp:cNvPr id="0" name=""/>
        <dsp:cNvSpPr/>
      </dsp:nvSpPr>
      <dsp:spPr>
        <a:xfrm>
          <a:off x="3483322" y="601984"/>
          <a:ext cx="1451074" cy="1451074"/>
        </a:xfrm>
        <a:prstGeom prst="ellipse">
          <a:avLst/>
        </a:prstGeom>
        <a:solidFill>
          <a:schemeClr val="accent5">
            <a:alpha val="50000"/>
            <a:hueOff val="2442770"/>
            <a:satOff val="8397"/>
            <a:lumOff val="-402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9857" tIns="13970" rIns="79857" bIns="13970" numCol="1" spcCol="1270" anchor="ctr" anchorCtr="0">
          <a:noAutofit/>
        </a:bodyPr>
        <a:lstStyle/>
        <a:p>
          <a:pPr marL="0" lvl="0" indent="0" algn="ctr" defTabSz="488950">
            <a:lnSpc>
              <a:spcPct val="90000"/>
            </a:lnSpc>
            <a:spcBef>
              <a:spcPct val="0"/>
            </a:spcBef>
            <a:spcAft>
              <a:spcPct val="35000"/>
            </a:spcAft>
            <a:buNone/>
          </a:pPr>
          <a:r>
            <a:rPr lang="es-MX" sz="1100" b="1" kern="1200" dirty="0">
              <a:effectLst>
                <a:outerShdw blurRad="38100" dist="38100" dir="2700000" algn="tl">
                  <a:srgbClr val="000000">
                    <a:alpha val="43137"/>
                  </a:srgbClr>
                </a:outerShdw>
              </a:effectLst>
            </a:rPr>
            <a:t>Calidad y medición de la educación </a:t>
          </a:r>
          <a:endParaRPr lang="es-CO" sz="1100" b="1" kern="1200" dirty="0">
            <a:effectLst>
              <a:outerShdw blurRad="38100" dist="38100" dir="2700000" algn="tl">
                <a:srgbClr val="000000">
                  <a:alpha val="43137"/>
                </a:srgbClr>
              </a:outerShdw>
            </a:effectLst>
          </a:endParaRPr>
        </a:p>
      </dsp:txBody>
      <dsp:txXfrm>
        <a:off x="3695827" y="814489"/>
        <a:ext cx="1026064" cy="1026064"/>
      </dsp:txXfrm>
    </dsp:sp>
    <dsp:sp modelId="{DC885FD2-2487-4216-AE51-CC535EC41FB9}">
      <dsp:nvSpPr>
        <dsp:cNvPr id="0" name=""/>
        <dsp:cNvSpPr/>
      </dsp:nvSpPr>
      <dsp:spPr>
        <a:xfrm>
          <a:off x="4644181" y="601984"/>
          <a:ext cx="1451074" cy="1451074"/>
        </a:xfrm>
        <a:prstGeom prst="ellipse">
          <a:avLst/>
        </a:prstGeom>
        <a:solidFill>
          <a:schemeClr val="accent5">
            <a:alpha val="50000"/>
            <a:hueOff val="3257026"/>
            <a:satOff val="11196"/>
            <a:lumOff val="-5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9857" tIns="13970" rIns="79857" bIns="13970" numCol="1" spcCol="1270" anchor="ctr" anchorCtr="0">
          <a:noAutofit/>
        </a:bodyPr>
        <a:lstStyle/>
        <a:p>
          <a:pPr marL="0" lvl="0" indent="0" algn="ctr" defTabSz="488950">
            <a:lnSpc>
              <a:spcPct val="90000"/>
            </a:lnSpc>
            <a:spcBef>
              <a:spcPct val="0"/>
            </a:spcBef>
            <a:spcAft>
              <a:spcPct val="35000"/>
            </a:spcAft>
            <a:buNone/>
          </a:pPr>
          <a:r>
            <a:rPr lang="es-MX" sz="1100" b="1" kern="1200" dirty="0">
              <a:effectLst>
                <a:outerShdw blurRad="38100" dist="38100" dir="2700000" algn="tl">
                  <a:srgbClr val="000000">
                    <a:alpha val="43137"/>
                  </a:srgbClr>
                </a:outerShdw>
              </a:effectLst>
            </a:rPr>
            <a:t>Asesoría y política pública</a:t>
          </a:r>
          <a:endParaRPr lang="es-CO" sz="1100" b="1" kern="1200" dirty="0">
            <a:effectLst>
              <a:outerShdw blurRad="38100" dist="38100" dir="2700000" algn="tl">
                <a:srgbClr val="000000">
                  <a:alpha val="43137"/>
                </a:srgbClr>
              </a:outerShdw>
            </a:effectLst>
          </a:endParaRPr>
        </a:p>
      </dsp:txBody>
      <dsp:txXfrm>
        <a:off x="4856686" y="814489"/>
        <a:ext cx="1026064" cy="102606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78C6F-1695-4C41-A515-B903B9EECC62}">
      <dsp:nvSpPr>
        <dsp:cNvPr id="0" name=""/>
        <dsp:cNvSpPr/>
      </dsp:nvSpPr>
      <dsp:spPr>
        <a:xfrm>
          <a:off x="2781671" y="1542924"/>
          <a:ext cx="1473122" cy="1473122"/>
        </a:xfrm>
        <a:prstGeom prst="ellipse">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MX" sz="1200" b="1" kern="1200" dirty="0">
              <a:effectLst>
                <a:outerShdw blurRad="38100" dist="38100" dir="2700000" algn="tl">
                  <a:srgbClr val="000000">
                    <a:alpha val="43137"/>
                  </a:srgbClr>
                </a:outerShdw>
              </a:effectLst>
            </a:rPr>
            <a:t>MOMENTOS DE INTERACCIÓN</a:t>
          </a:r>
          <a:endParaRPr lang="es-CO" sz="1200" b="1" kern="1200" dirty="0">
            <a:effectLst>
              <a:outerShdw blurRad="38100" dist="38100" dir="2700000" algn="tl">
                <a:srgbClr val="000000">
                  <a:alpha val="43137"/>
                </a:srgbClr>
              </a:outerShdw>
            </a:effectLst>
          </a:endParaRPr>
        </a:p>
      </dsp:txBody>
      <dsp:txXfrm>
        <a:off x="2997405" y="1758658"/>
        <a:ext cx="1041654" cy="1041654"/>
      </dsp:txXfrm>
    </dsp:sp>
    <dsp:sp modelId="{66F9A362-ECE7-4A28-99F4-27EBAC58D670}">
      <dsp:nvSpPr>
        <dsp:cNvPr id="0" name=""/>
        <dsp:cNvSpPr/>
      </dsp:nvSpPr>
      <dsp:spPr>
        <a:xfrm rot="11700000">
          <a:off x="1667074" y="1720482"/>
          <a:ext cx="1096723" cy="419839"/>
        </a:xfrm>
        <a:prstGeom prst="lef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B3EA11-B4C4-4349-A193-19EBCFBF0482}">
      <dsp:nvSpPr>
        <dsp:cNvPr id="0" name=""/>
        <dsp:cNvSpPr/>
      </dsp:nvSpPr>
      <dsp:spPr>
        <a:xfrm>
          <a:off x="986026" y="1228689"/>
          <a:ext cx="1399466" cy="1119573"/>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s-MX" sz="1100" kern="1200" dirty="0"/>
            <a:t>Consulta de información</a:t>
          </a:r>
          <a:endParaRPr lang="es-CO" sz="1100" kern="1200" dirty="0"/>
        </a:p>
      </dsp:txBody>
      <dsp:txXfrm>
        <a:off x="1018817" y="1261480"/>
        <a:ext cx="1333884" cy="1053991"/>
      </dsp:txXfrm>
    </dsp:sp>
    <dsp:sp modelId="{AFE231BC-6330-437A-93EB-196A826A7E0D}">
      <dsp:nvSpPr>
        <dsp:cNvPr id="0" name=""/>
        <dsp:cNvSpPr/>
      </dsp:nvSpPr>
      <dsp:spPr>
        <a:xfrm rot="14700000">
          <a:off x="2399862" y="847180"/>
          <a:ext cx="1096723" cy="419839"/>
        </a:xfrm>
        <a:prstGeom prst="leftArrow">
          <a:avLst>
            <a:gd name="adj1" fmla="val 60000"/>
            <a:gd name="adj2" fmla="val 50000"/>
          </a:avLst>
        </a:prstGeom>
        <a:solidFill>
          <a:schemeClr val="accent2">
            <a:shade val="90000"/>
            <a:hueOff val="0"/>
            <a:satOff val="-9217"/>
            <a:lumOff val="988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3A0826-6008-4D26-9A22-B5B292463A80}">
      <dsp:nvSpPr>
        <dsp:cNvPr id="0" name=""/>
        <dsp:cNvSpPr/>
      </dsp:nvSpPr>
      <dsp:spPr>
        <a:xfrm>
          <a:off x="2016743" y="328"/>
          <a:ext cx="1399466" cy="1119573"/>
        </a:xfrm>
        <a:prstGeom prst="roundRect">
          <a:avLst>
            <a:gd name="adj" fmla="val 10000"/>
          </a:avLst>
        </a:prstGeom>
        <a:solidFill>
          <a:schemeClr val="accent2">
            <a:shade val="80000"/>
            <a:hueOff val="0"/>
            <a:satOff val="-9340"/>
            <a:lumOff val="105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s-MX" sz="1100" kern="1200" dirty="0"/>
            <a:t>Preparación de estudiantes para las pruebas </a:t>
          </a:r>
          <a:endParaRPr lang="es-CO" sz="1100" kern="1200" dirty="0"/>
        </a:p>
      </dsp:txBody>
      <dsp:txXfrm>
        <a:off x="2049534" y="33119"/>
        <a:ext cx="1333884" cy="1053991"/>
      </dsp:txXfrm>
    </dsp:sp>
    <dsp:sp modelId="{1291E5FB-95EE-4EBF-A337-2A847FD1F7ED}">
      <dsp:nvSpPr>
        <dsp:cNvPr id="0" name=""/>
        <dsp:cNvSpPr/>
      </dsp:nvSpPr>
      <dsp:spPr>
        <a:xfrm rot="17700000">
          <a:off x="3539878" y="847180"/>
          <a:ext cx="1096723" cy="419839"/>
        </a:xfrm>
        <a:prstGeom prst="leftArrow">
          <a:avLst>
            <a:gd name="adj1" fmla="val 60000"/>
            <a:gd name="adj2" fmla="val 50000"/>
          </a:avLst>
        </a:prstGeom>
        <a:solidFill>
          <a:schemeClr val="accent2">
            <a:shade val="90000"/>
            <a:hueOff val="0"/>
            <a:satOff val="-18433"/>
            <a:lumOff val="1977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4D3ED6-D7D3-4193-B607-F7E6BCFBD43D}">
      <dsp:nvSpPr>
        <dsp:cNvPr id="0" name=""/>
        <dsp:cNvSpPr/>
      </dsp:nvSpPr>
      <dsp:spPr>
        <a:xfrm>
          <a:off x="3620255" y="328"/>
          <a:ext cx="1399466" cy="1119573"/>
        </a:xfrm>
        <a:prstGeom prst="roundRect">
          <a:avLst>
            <a:gd name="adj" fmla="val 10000"/>
          </a:avLst>
        </a:prstGeom>
        <a:solidFill>
          <a:schemeClr val="accent2">
            <a:shade val="80000"/>
            <a:hueOff val="0"/>
            <a:satOff val="-18679"/>
            <a:lumOff val="211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s-MX" sz="1100" kern="1200" dirty="0"/>
            <a:t>Análisis de procesos y servicios</a:t>
          </a:r>
          <a:endParaRPr lang="es-CO" sz="1100" kern="1200" dirty="0"/>
        </a:p>
      </dsp:txBody>
      <dsp:txXfrm>
        <a:off x="3653046" y="33119"/>
        <a:ext cx="1333884" cy="1053991"/>
      </dsp:txXfrm>
    </dsp:sp>
    <dsp:sp modelId="{EE190FE6-A3D2-49CB-BD24-A8B17ED249C8}">
      <dsp:nvSpPr>
        <dsp:cNvPr id="0" name=""/>
        <dsp:cNvSpPr/>
      </dsp:nvSpPr>
      <dsp:spPr>
        <a:xfrm rot="20700000">
          <a:off x="4272666" y="1720482"/>
          <a:ext cx="1096723" cy="419839"/>
        </a:xfrm>
        <a:prstGeom prst="leftArrow">
          <a:avLst>
            <a:gd name="adj1" fmla="val 60000"/>
            <a:gd name="adj2" fmla="val 50000"/>
          </a:avLst>
        </a:prstGeom>
        <a:solidFill>
          <a:schemeClr val="accent2">
            <a:shade val="90000"/>
            <a:hueOff val="0"/>
            <a:satOff val="-27650"/>
            <a:lumOff val="2966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B63797-493B-4C05-B756-E20917E36CB7}">
      <dsp:nvSpPr>
        <dsp:cNvPr id="0" name=""/>
        <dsp:cNvSpPr/>
      </dsp:nvSpPr>
      <dsp:spPr>
        <a:xfrm>
          <a:off x="4650972" y="1228689"/>
          <a:ext cx="1399466" cy="1119573"/>
        </a:xfrm>
        <a:prstGeom prst="roundRect">
          <a:avLst>
            <a:gd name="adj" fmla="val 10000"/>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s-MX" sz="1100" kern="1200" dirty="0"/>
            <a:t>Análisis de las pruebas </a:t>
          </a:r>
          <a:endParaRPr lang="es-CO" sz="1100" kern="1200" dirty="0"/>
        </a:p>
      </dsp:txBody>
      <dsp:txXfrm>
        <a:off x="4683763" y="1261480"/>
        <a:ext cx="1333884" cy="105399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8952C-28D5-4271-BC0B-2D1209C0099F}">
      <dsp:nvSpPr>
        <dsp:cNvPr id="0" name=""/>
        <dsp:cNvSpPr/>
      </dsp:nvSpPr>
      <dsp:spPr>
        <a:xfrm>
          <a:off x="744" y="601984"/>
          <a:ext cx="1451074" cy="1451074"/>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9857" tIns="11430" rIns="79857" bIns="11430" numCol="1" spcCol="1270" anchor="ctr" anchorCtr="0">
          <a:noAutofit/>
        </a:bodyPr>
        <a:lstStyle/>
        <a:p>
          <a:pPr marL="0" lvl="0" indent="0" algn="ctr" defTabSz="400050">
            <a:lnSpc>
              <a:spcPct val="90000"/>
            </a:lnSpc>
            <a:spcBef>
              <a:spcPct val="0"/>
            </a:spcBef>
            <a:spcAft>
              <a:spcPct val="35000"/>
            </a:spcAft>
            <a:buNone/>
          </a:pPr>
          <a:r>
            <a:rPr lang="es-MX" sz="900" b="1" kern="1200" dirty="0">
              <a:effectLst>
                <a:outerShdw blurRad="38100" dist="38100" dir="2700000" algn="tl">
                  <a:srgbClr val="000000">
                    <a:alpha val="43137"/>
                  </a:srgbClr>
                </a:outerShdw>
              </a:effectLst>
            </a:rPr>
            <a:t>Procesos de certificación </a:t>
          </a:r>
          <a:endParaRPr lang="es-CO" sz="900" b="1" kern="1200" dirty="0">
            <a:effectLst>
              <a:outerShdw blurRad="38100" dist="38100" dir="2700000" algn="tl">
                <a:srgbClr val="000000">
                  <a:alpha val="43137"/>
                </a:srgbClr>
              </a:outerShdw>
            </a:effectLst>
          </a:endParaRPr>
        </a:p>
      </dsp:txBody>
      <dsp:txXfrm>
        <a:off x="213249" y="814489"/>
        <a:ext cx="1026064" cy="1026064"/>
      </dsp:txXfrm>
    </dsp:sp>
    <dsp:sp modelId="{2E3E56AD-1144-4D2E-8E1F-D92B39897E83}">
      <dsp:nvSpPr>
        <dsp:cNvPr id="0" name=""/>
        <dsp:cNvSpPr/>
      </dsp:nvSpPr>
      <dsp:spPr>
        <a:xfrm>
          <a:off x="1161603" y="601984"/>
          <a:ext cx="1451074" cy="1451074"/>
        </a:xfrm>
        <a:prstGeom prst="ellipse">
          <a:avLst/>
        </a:prstGeom>
        <a:solidFill>
          <a:schemeClr val="accent5">
            <a:alpha val="50000"/>
            <a:hueOff val="814257"/>
            <a:satOff val="2799"/>
            <a:lumOff val="-134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9857" tIns="11430" rIns="79857" bIns="11430" numCol="1" spcCol="1270" anchor="ctr" anchorCtr="0">
          <a:noAutofit/>
        </a:bodyPr>
        <a:lstStyle/>
        <a:p>
          <a:pPr marL="0" lvl="0" indent="0" algn="ctr" defTabSz="400050">
            <a:lnSpc>
              <a:spcPct val="90000"/>
            </a:lnSpc>
            <a:spcBef>
              <a:spcPct val="0"/>
            </a:spcBef>
            <a:spcAft>
              <a:spcPct val="35000"/>
            </a:spcAft>
            <a:buNone/>
          </a:pPr>
          <a:r>
            <a:rPr lang="es-MX" sz="900" b="1" kern="1200" dirty="0">
              <a:effectLst>
                <a:outerShdw blurRad="38100" dist="38100" dir="2700000" algn="tl">
                  <a:srgbClr val="000000">
                    <a:alpha val="43137"/>
                  </a:srgbClr>
                </a:outerShdw>
              </a:effectLst>
            </a:rPr>
            <a:t>Confianza en la evaluación</a:t>
          </a:r>
          <a:endParaRPr lang="es-CO" sz="900" b="1" kern="1200" dirty="0">
            <a:effectLst>
              <a:outerShdw blurRad="38100" dist="38100" dir="2700000" algn="tl">
                <a:srgbClr val="000000">
                  <a:alpha val="43137"/>
                </a:srgbClr>
              </a:outerShdw>
            </a:effectLst>
          </a:endParaRPr>
        </a:p>
      </dsp:txBody>
      <dsp:txXfrm>
        <a:off x="1374108" y="814489"/>
        <a:ext cx="1026064" cy="1026064"/>
      </dsp:txXfrm>
    </dsp:sp>
    <dsp:sp modelId="{F8F51CC5-0C1E-4B66-B177-CEAF15DC1F0A}">
      <dsp:nvSpPr>
        <dsp:cNvPr id="0" name=""/>
        <dsp:cNvSpPr/>
      </dsp:nvSpPr>
      <dsp:spPr>
        <a:xfrm>
          <a:off x="2322462" y="601984"/>
          <a:ext cx="1451074" cy="1451074"/>
        </a:xfrm>
        <a:prstGeom prst="ellipse">
          <a:avLst/>
        </a:prstGeom>
        <a:solidFill>
          <a:schemeClr val="accent5">
            <a:alpha val="50000"/>
            <a:hueOff val="1628513"/>
            <a:satOff val="5598"/>
            <a:lumOff val="-2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9857" tIns="11430" rIns="79857" bIns="11430" numCol="1" spcCol="1270" anchor="ctr" anchorCtr="0">
          <a:noAutofit/>
        </a:bodyPr>
        <a:lstStyle/>
        <a:p>
          <a:pPr marL="0" lvl="0" indent="0" algn="ctr" defTabSz="400050">
            <a:lnSpc>
              <a:spcPct val="90000"/>
            </a:lnSpc>
            <a:spcBef>
              <a:spcPct val="0"/>
            </a:spcBef>
            <a:spcAft>
              <a:spcPct val="35000"/>
            </a:spcAft>
            <a:buNone/>
          </a:pPr>
          <a:r>
            <a:rPr lang="es-MX" sz="900" b="1" kern="1200" dirty="0">
              <a:effectLst>
                <a:outerShdw blurRad="38100" dist="38100" dir="2700000" algn="tl">
                  <a:srgbClr val="000000">
                    <a:alpha val="43137"/>
                  </a:srgbClr>
                </a:outerShdw>
              </a:effectLst>
            </a:rPr>
            <a:t>Evaluación de los colegios </a:t>
          </a:r>
          <a:endParaRPr lang="es-CO" sz="900" b="1" kern="1200" dirty="0">
            <a:effectLst>
              <a:outerShdw blurRad="38100" dist="38100" dir="2700000" algn="tl">
                <a:srgbClr val="000000">
                  <a:alpha val="43137"/>
                </a:srgbClr>
              </a:outerShdw>
            </a:effectLst>
          </a:endParaRPr>
        </a:p>
      </dsp:txBody>
      <dsp:txXfrm>
        <a:off x="2534967" y="814489"/>
        <a:ext cx="1026064" cy="1026064"/>
      </dsp:txXfrm>
    </dsp:sp>
    <dsp:sp modelId="{35A062B5-2F54-47B6-B802-1B5D0FFEDF33}">
      <dsp:nvSpPr>
        <dsp:cNvPr id="0" name=""/>
        <dsp:cNvSpPr/>
      </dsp:nvSpPr>
      <dsp:spPr>
        <a:xfrm>
          <a:off x="3483322" y="601984"/>
          <a:ext cx="1451074" cy="1451074"/>
        </a:xfrm>
        <a:prstGeom prst="ellipse">
          <a:avLst/>
        </a:prstGeom>
        <a:solidFill>
          <a:schemeClr val="accent5">
            <a:alpha val="50000"/>
            <a:hueOff val="2442770"/>
            <a:satOff val="8397"/>
            <a:lumOff val="-402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9857" tIns="11430" rIns="79857" bIns="11430" numCol="1" spcCol="1270" anchor="ctr" anchorCtr="0">
          <a:noAutofit/>
        </a:bodyPr>
        <a:lstStyle/>
        <a:p>
          <a:pPr marL="0" lvl="0" indent="0" algn="ctr" defTabSz="400050">
            <a:lnSpc>
              <a:spcPct val="90000"/>
            </a:lnSpc>
            <a:spcBef>
              <a:spcPct val="0"/>
            </a:spcBef>
            <a:spcAft>
              <a:spcPct val="35000"/>
            </a:spcAft>
            <a:buNone/>
          </a:pPr>
          <a:r>
            <a:rPr lang="es-MX" sz="900" b="1" kern="1200" dirty="0">
              <a:effectLst>
                <a:outerShdw blurRad="38100" dist="38100" dir="2700000" algn="tl">
                  <a:srgbClr val="000000">
                    <a:alpha val="43137"/>
                  </a:srgbClr>
                </a:outerShdw>
              </a:effectLst>
            </a:rPr>
            <a:t>Pruebas de conocimiento </a:t>
          </a:r>
          <a:endParaRPr lang="es-CO" sz="900" b="1" kern="1200" dirty="0">
            <a:effectLst>
              <a:outerShdw blurRad="38100" dist="38100" dir="2700000" algn="tl">
                <a:srgbClr val="000000">
                  <a:alpha val="43137"/>
                </a:srgbClr>
              </a:outerShdw>
            </a:effectLst>
          </a:endParaRPr>
        </a:p>
      </dsp:txBody>
      <dsp:txXfrm>
        <a:off x="3695827" y="814489"/>
        <a:ext cx="1026064" cy="1026064"/>
      </dsp:txXfrm>
    </dsp:sp>
    <dsp:sp modelId="{DC885FD2-2487-4216-AE51-CC535EC41FB9}">
      <dsp:nvSpPr>
        <dsp:cNvPr id="0" name=""/>
        <dsp:cNvSpPr/>
      </dsp:nvSpPr>
      <dsp:spPr>
        <a:xfrm>
          <a:off x="4644181" y="601984"/>
          <a:ext cx="1451074" cy="1451074"/>
        </a:xfrm>
        <a:prstGeom prst="ellipse">
          <a:avLst/>
        </a:prstGeom>
        <a:solidFill>
          <a:schemeClr val="accent5">
            <a:alpha val="50000"/>
            <a:hueOff val="3257026"/>
            <a:satOff val="11196"/>
            <a:lumOff val="-5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9857" tIns="11430" rIns="79857" bIns="11430" numCol="1" spcCol="1270" anchor="ctr" anchorCtr="0">
          <a:noAutofit/>
        </a:bodyPr>
        <a:lstStyle/>
        <a:p>
          <a:pPr marL="0" lvl="0" indent="0" algn="ctr" defTabSz="400050">
            <a:lnSpc>
              <a:spcPct val="90000"/>
            </a:lnSpc>
            <a:spcBef>
              <a:spcPct val="0"/>
            </a:spcBef>
            <a:spcAft>
              <a:spcPct val="35000"/>
            </a:spcAft>
            <a:buNone/>
          </a:pPr>
          <a:r>
            <a:rPr lang="es-MX" sz="900" b="1" kern="1200" dirty="0">
              <a:effectLst>
                <a:outerShdw blurRad="38100" dist="38100" dir="2700000" algn="tl">
                  <a:srgbClr val="000000">
                    <a:alpha val="43137"/>
                  </a:srgbClr>
                </a:outerShdw>
              </a:effectLst>
            </a:rPr>
            <a:t>Adquisición de conocimientos </a:t>
          </a:r>
          <a:endParaRPr lang="es-CO" sz="900" b="1" kern="1200" dirty="0">
            <a:effectLst>
              <a:outerShdw blurRad="38100" dist="38100" dir="2700000" algn="tl">
                <a:srgbClr val="000000">
                  <a:alpha val="43137"/>
                </a:srgbClr>
              </a:outerShdw>
            </a:effectLst>
          </a:endParaRPr>
        </a:p>
      </dsp:txBody>
      <dsp:txXfrm>
        <a:off x="4856686" y="814489"/>
        <a:ext cx="1026064" cy="102606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78C6F-1695-4C41-A515-B903B9EECC62}">
      <dsp:nvSpPr>
        <dsp:cNvPr id="0" name=""/>
        <dsp:cNvSpPr/>
      </dsp:nvSpPr>
      <dsp:spPr>
        <a:xfrm>
          <a:off x="2781671" y="1542924"/>
          <a:ext cx="1473122" cy="1473122"/>
        </a:xfrm>
        <a:prstGeom prst="ellipse">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MX" sz="1200" b="1" kern="1200" dirty="0">
              <a:effectLst>
                <a:outerShdw blurRad="38100" dist="38100" dir="2700000" algn="tl">
                  <a:srgbClr val="000000">
                    <a:alpha val="43137"/>
                  </a:srgbClr>
                </a:outerShdw>
              </a:effectLst>
            </a:rPr>
            <a:t>ÁREAS Y MOMENTOS DE INTERACCIÓN</a:t>
          </a:r>
          <a:endParaRPr lang="es-CO" sz="1200" b="1" kern="1200" dirty="0">
            <a:effectLst>
              <a:outerShdw blurRad="38100" dist="38100" dir="2700000" algn="tl">
                <a:srgbClr val="000000">
                  <a:alpha val="43137"/>
                </a:srgbClr>
              </a:outerShdw>
            </a:effectLst>
          </a:endParaRPr>
        </a:p>
      </dsp:txBody>
      <dsp:txXfrm>
        <a:off x="2997405" y="1758658"/>
        <a:ext cx="1041654" cy="1041654"/>
      </dsp:txXfrm>
    </dsp:sp>
    <dsp:sp modelId="{66F9A362-ECE7-4A28-99F4-27EBAC58D670}">
      <dsp:nvSpPr>
        <dsp:cNvPr id="0" name=""/>
        <dsp:cNvSpPr/>
      </dsp:nvSpPr>
      <dsp:spPr>
        <a:xfrm rot="11700000">
          <a:off x="1667074" y="1720482"/>
          <a:ext cx="1096723" cy="419839"/>
        </a:xfrm>
        <a:prstGeom prst="lef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B3EA11-B4C4-4349-A193-19EBCFBF0482}">
      <dsp:nvSpPr>
        <dsp:cNvPr id="0" name=""/>
        <dsp:cNvSpPr/>
      </dsp:nvSpPr>
      <dsp:spPr>
        <a:xfrm>
          <a:off x="986026" y="1228689"/>
          <a:ext cx="1399466" cy="1119573"/>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s-MX" sz="1400" kern="1200" dirty="0"/>
            <a:t>Áreas misionales </a:t>
          </a:r>
          <a:endParaRPr lang="es-CO" sz="1400" kern="1200" dirty="0"/>
        </a:p>
      </dsp:txBody>
      <dsp:txXfrm>
        <a:off x="1018817" y="1261480"/>
        <a:ext cx="1333884" cy="1053991"/>
      </dsp:txXfrm>
    </dsp:sp>
    <dsp:sp modelId="{AFE231BC-6330-437A-93EB-196A826A7E0D}">
      <dsp:nvSpPr>
        <dsp:cNvPr id="0" name=""/>
        <dsp:cNvSpPr/>
      </dsp:nvSpPr>
      <dsp:spPr>
        <a:xfrm rot="14700000">
          <a:off x="2399862" y="847180"/>
          <a:ext cx="1096723" cy="419839"/>
        </a:xfrm>
        <a:prstGeom prst="leftArrow">
          <a:avLst>
            <a:gd name="adj1" fmla="val 60000"/>
            <a:gd name="adj2" fmla="val 50000"/>
          </a:avLst>
        </a:prstGeom>
        <a:solidFill>
          <a:schemeClr val="accent2">
            <a:shade val="90000"/>
            <a:hueOff val="0"/>
            <a:satOff val="-9217"/>
            <a:lumOff val="988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3A0826-6008-4D26-9A22-B5B292463A80}">
      <dsp:nvSpPr>
        <dsp:cNvPr id="0" name=""/>
        <dsp:cNvSpPr/>
      </dsp:nvSpPr>
      <dsp:spPr>
        <a:xfrm>
          <a:off x="2016743" y="328"/>
          <a:ext cx="1399466" cy="1119573"/>
        </a:xfrm>
        <a:prstGeom prst="roundRect">
          <a:avLst>
            <a:gd name="adj" fmla="val 10000"/>
          </a:avLst>
        </a:prstGeom>
        <a:solidFill>
          <a:schemeClr val="accent2">
            <a:shade val="80000"/>
            <a:hueOff val="0"/>
            <a:satOff val="-9340"/>
            <a:lumOff val="105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s-MX" sz="1400" kern="1200" dirty="0"/>
            <a:t>Dependencias </a:t>
          </a:r>
          <a:endParaRPr lang="es-CO" sz="1400" kern="1200" dirty="0"/>
        </a:p>
      </dsp:txBody>
      <dsp:txXfrm>
        <a:off x="2049534" y="33119"/>
        <a:ext cx="1333884" cy="1053991"/>
      </dsp:txXfrm>
    </dsp:sp>
    <dsp:sp modelId="{1291E5FB-95EE-4EBF-A337-2A847FD1F7ED}">
      <dsp:nvSpPr>
        <dsp:cNvPr id="0" name=""/>
        <dsp:cNvSpPr/>
      </dsp:nvSpPr>
      <dsp:spPr>
        <a:xfrm rot="17700000">
          <a:off x="3539878" y="847180"/>
          <a:ext cx="1096723" cy="419839"/>
        </a:xfrm>
        <a:prstGeom prst="leftArrow">
          <a:avLst>
            <a:gd name="adj1" fmla="val 60000"/>
            <a:gd name="adj2" fmla="val 50000"/>
          </a:avLst>
        </a:prstGeom>
        <a:solidFill>
          <a:schemeClr val="accent2">
            <a:shade val="90000"/>
            <a:hueOff val="0"/>
            <a:satOff val="-18433"/>
            <a:lumOff val="1977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4D3ED6-D7D3-4193-B607-F7E6BCFBD43D}">
      <dsp:nvSpPr>
        <dsp:cNvPr id="0" name=""/>
        <dsp:cNvSpPr/>
      </dsp:nvSpPr>
      <dsp:spPr>
        <a:xfrm>
          <a:off x="3620255" y="328"/>
          <a:ext cx="1399466" cy="1119573"/>
        </a:xfrm>
        <a:prstGeom prst="roundRect">
          <a:avLst>
            <a:gd name="adj" fmla="val 10000"/>
          </a:avLst>
        </a:prstGeom>
        <a:solidFill>
          <a:schemeClr val="accent2">
            <a:shade val="80000"/>
            <a:hueOff val="0"/>
            <a:satOff val="-18679"/>
            <a:lumOff val="211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s-MX" sz="1400" kern="1200" dirty="0"/>
            <a:t>Delegaciones </a:t>
          </a:r>
          <a:endParaRPr lang="es-CO" sz="1400" kern="1200" dirty="0"/>
        </a:p>
      </dsp:txBody>
      <dsp:txXfrm>
        <a:off x="3653046" y="33119"/>
        <a:ext cx="1333884" cy="1053991"/>
      </dsp:txXfrm>
    </dsp:sp>
    <dsp:sp modelId="{EE190FE6-A3D2-49CB-BD24-A8B17ED249C8}">
      <dsp:nvSpPr>
        <dsp:cNvPr id="0" name=""/>
        <dsp:cNvSpPr/>
      </dsp:nvSpPr>
      <dsp:spPr>
        <a:xfrm rot="20700000">
          <a:off x="4272666" y="1720482"/>
          <a:ext cx="1096723" cy="419839"/>
        </a:xfrm>
        <a:prstGeom prst="leftArrow">
          <a:avLst>
            <a:gd name="adj1" fmla="val 60000"/>
            <a:gd name="adj2" fmla="val 50000"/>
          </a:avLst>
        </a:prstGeom>
        <a:solidFill>
          <a:schemeClr val="accent2">
            <a:shade val="90000"/>
            <a:hueOff val="0"/>
            <a:satOff val="-27650"/>
            <a:lumOff val="2966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B63797-493B-4C05-B756-E20917E36CB7}">
      <dsp:nvSpPr>
        <dsp:cNvPr id="0" name=""/>
        <dsp:cNvSpPr/>
      </dsp:nvSpPr>
      <dsp:spPr>
        <a:xfrm>
          <a:off x="4650972" y="1228689"/>
          <a:ext cx="1399466" cy="1119573"/>
        </a:xfrm>
        <a:prstGeom prst="roundRect">
          <a:avLst>
            <a:gd name="adj" fmla="val 10000"/>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s-MX" sz="1400" kern="1200" dirty="0"/>
            <a:t>Análisis de las pruebas </a:t>
          </a:r>
          <a:endParaRPr lang="es-CO" sz="1400" kern="1200" dirty="0"/>
        </a:p>
      </dsp:txBody>
      <dsp:txXfrm>
        <a:off x="4683763" y="1261480"/>
        <a:ext cx="1333884" cy="10539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2C63D-07B7-4D61-B333-F1EEE18D46E1}">
      <dsp:nvSpPr>
        <dsp:cNvPr id="0" name=""/>
        <dsp:cNvSpPr/>
      </dsp:nvSpPr>
      <dsp:spPr>
        <a:xfrm>
          <a:off x="-4678120" y="-717145"/>
          <a:ext cx="5572345" cy="5572345"/>
        </a:xfrm>
        <a:prstGeom prst="blockArc">
          <a:avLst>
            <a:gd name="adj1" fmla="val 18900000"/>
            <a:gd name="adj2" fmla="val 2700000"/>
            <a:gd name="adj3" fmla="val 388"/>
          </a:avLst>
        </a:pr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9748F846-0DD0-4AA8-91B3-95E08EC16578}">
      <dsp:nvSpPr>
        <dsp:cNvPr id="0" name=""/>
        <dsp:cNvSpPr/>
      </dsp:nvSpPr>
      <dsp:spPr>
        <a:xfrm>
          <a:off x="468349" y="318133"/>
          <a:ext cx="3576840" cy="636598"/>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5300" tIns="40640" rIns="40640" bIns="40640" numCol="1" spcCol="1270" anchor="ctr" anchorCtr="0">
          <a:noAutofit/>
        </a:bodyPr>
        <a:lstStyle/>
        <a:p>
          <a:pPr marL="0" lvl="0" indent="0" algn="l" defTabSz="711200">
            <a:lnSpc>
              <a:spcPct val="90000"/>
            </a:lnSpc>
            <a:spcBef>
              <a:spcPct val="0"/>
            </a:spcBef>
            <a:spcAft>
              <a:spcPct val="35000"/>
            </a:spcAft>
            <a:buNone/>
          </a:pPr>
          <a:r>
            <a:rPr lang="es-CO" sz="1600" kern="1200" dirty="0">
              <a:latin typeface="Century Gothic" panose="020B0502020202020204" pitchFamily="34" charset="0"/>
            </a:rPr>
            <a:t>Objetivos corporativos</a:t>
          </a:r>
        </a:p>
        <a:p>
          <a:pPr marL="0" lvl="0" indent="0" algn="l" defTabSz="711200">
            <a:lnSpc>
              <a:spcPct val="90000"/>
            </a:lnSpc>
            <a:spcBef>
              <a:spcPct val="0"/>
            </a:spcBef>
            <a:spcAft>
              <a:spcPct val="35000"/>
            </a:spcAft>
            <a:buNone/>
          </a:pPr>
          <a:r>
            <a:rPr lang="es-CO" sz="1600" kern="1200" dirty="0">
              <a:latin typeface="Century Gothic" panose="020B0502020202020204" pitchFamily="34" charset="0"/>
            </a:rPr>
            <a:t>Comportamientos deseados</a:t>
          </a:r>
        </a:p>
      </dsp:txBody>
      <dsp:txXfrm>
        <a:off x="468349" y="318133"/>
        <a:ext cx="3576840" cy="636598"/>
      </dsp:txXfrm>
    </dsp:sp>
    <dsp:sp modelId="{9A0CA220-8956-4C0B-9534-51F3B61EF83A}">
      <dsp:nvSpPr>
        <dsp:cNvPr id="0" name=""/>
        <dsp:cNvSpPr/>
      </dsp:nvSpPr>
      <dsp:spPr>
        <a:xfrm>
          <a:off x="70475" y="238558"/>
          <a:ext cx="795747" cy="795747"/>
        </a:xfrm>
        <a:prstGeom prst="ellipse">
          <a:avLst/>
        </a:prstGeom>
        <a:solidFill>
          <a:schemeClr val="lt1">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0AA2412D-F919-4A89-9D74-F7840FEEC065}">
      <dsp:nvSpPr>
        <dsp:cNvPr id="0" name=""/>
        <dsp:cNvSpPr/>
      </dsp:nvSpPr>
      <dsp:spPr>
        <a:xfrm>
          <a:off x="833325" y="1273196"/>
          <a:ext cx="3211864" cy="636598"/>
        </a:xfrm>
        <a:prstGeom prst="rect">
          <a:avLst/>
        </a:prstGeom>
        <a:solidFill>
          <a:srgbClr val="00B0F0"/>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5300" tIns="40640" rIns="40640" bIns="40640" numCol="1" spcCol="1270" anchor="ctr" anchorCtr="0">
          <a:noAutofit/>
        </a:bodyPr>
        <a:lstStyle/>
        <a:p>
          <a:pPr marL="0" lvl="0" indent="0" algn="l" defTabSz="711200">
            <a:lnSpc>
              <a:spcPct val="90000"/>
            </a:lnSpc>
            <a:spcBef>
              <a:spcPct val="0"/>
            </a:spcBef>
            <a:spcAft>
              <a:spcPct val="35000"/>
            </a:spcAft>
            <a:buNone/>
          </a:pPr>
          <a:r>
            <a:rPr lang="es-CO" sz="1600" kern="1200" dirty="0">
              <a:latin typeface="Century Gothic" panose="020B0502020202020204" pitchFamily="34" charset="0"/>
            </a:rPr>
            <a:t>Conceptos generales e imágenes</a:t>
          </a:r>
        </a:p>
      </dsp:txBody>
      <dsp:txXfrm>
        <a:off x="833325" y="1273196"/>
        <a:ext cx="3211864" cy="636598"/>
      </dsp:txXfrm>
    </dsp:sp>
    <dsp:sp modelId="{726D6605-C4C5-40A8-BFBA-23B23DA2C868}">
      <dsp:nvSpPr>
        <dsp:cNvPr id="0" name=""/>
        <dsp:cNvSpPr/>
      </dsp:nvSpPr>
      <dsp:spPr>
        <a:xfrm>
          <a:off x="435451" y="1193621"/>
          <a:ext cx="795747" cy="795747"/>
        </a:xfrm>
        <a:prstGeom prst="ellipse">
          <a:avLst/>
        </a:prstGeom>
        <a:solidFill>
          <a:schemeClr val="lt1">
            <a:hueOff val="0"/>
            <a:satOff val="0"/>
            <a:lumOff val="0"/>
            <a:alphaOff val="0"/>
          </a:scheme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sp>
    <dsp:sp modelId="{A435966D-846D-47D9-910E-7C1C055EC7E3}">
      <dsp:nvSpPr>
        <dsp:cNvPr id="0" name=""/>
        <dsp:cNvSpPr/>
      </dsp:nvSpPr>
      <dsp:spPr>
        <a:xfrm>
          <a:off x="833325" y="2228259"/>
          <a:ext cx="3211864" cy="636598"/>
        </a:xfrm>
        <a:prstGeom prst="rect">
          <a:avLst/>
        </a:prstGeom>
        <a:solidFill>
          <a:srgbClr val="CAD649"/>
        </a:solidFill>
        <a:ln w="25400" cap="flat" cmpd="sng" algn="ctr">
          <a:solidFill>
            <a:srgbClr val="CAD64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5300" tIns="40640" rIns="40640" bIns="40640" numCol="1" spcCol="1270" anchor="ctr" anchorCtr="0">
          <a:noAutofit/>
        </a:bodyPr>
        <a:lstStyle/>
        <a:p>
          <a:pPr marL="0" lvl="0" indent="0" algn="l" defTabSz="711200">
            <a:lnSpc>
              <a:spcPct val="90000"/>
            </a:lnSpc>
            <a:spcBef>
              <a:spcPct val="0"/>
            </a:spcBef>
            <a:spcAft>
              <a:spcPct val="35000"/>
            </a:spcAft>
            <a:buNone/>
          </a:pPr>
          <a:r>
            <a:rPr lang="es-CO" sz="1600" kern="1200" dirty="0">
              <a:solidFill>
                <a:schemeClr val="tx1"/>
              </a:solidFill>
              <a:latin typeface="Century Gothic" panose="020B0502020202020204" pitchFamily="34" charset="0"/>
            </a:rPr>
            <a:t>Procesos de interacción</a:t>
          </a:r>
        </a:p>
      </dsp:txBody>
      <dsp:txXfrm>
        <a:off x="833325" y="2228259"/>
        <a:ext cx="3211864" cy="636598"/>
      </dsp:txXfrm>
    </dsp:sp>
    <dsp:sp modelId="{5A79EDD9-CFAE-4991-B800-5C3FD64C62B8}">
      <dsp:nvSpPr>
        <dsp:cNvPr id="0" name=""/>
        <dsp:cNvSpPr/>
      </dsp:nvSpPr>
      <dsp:spPr>
        <a:xfrm>
          <a:off x="435451" y="2148685"/>
          <a:ext cx="795747" cy="795747"/>
        </a:xfrm>
        <a:prstGeom prst="ellipse">
          <a:avLst/>
        </a:prstGeom>
        <a:solidFill>
          <a:schemeClr val="lt1">
            <a:hueOff val="0"/>
            <a:satOff val="0"/>
            <a:lumOff val="0"/>
            <a:alphaOff val="0"/>
          </a:schemeClr>
        </a:solidFill>
        <a:ln w="25400" cap="flat" cmpd="sng" algn="ctr">
          <a:solidFill>
            <a:srgbClr val="CAD649"/>
          </a:solidFill>
          <a:prstDash val="solid"/>
        </a:ln>
        <a:effectLst/>
      </dsp:spPr>
      <dsp:style>
        <a:lnRef idx="2">
          <a:scrgbClr r="0" g="0" b="0"/>
        </a:lnRef>
        <a:fillRef idx="1">
          <a:scrgbClr r="0" g="0" b="0"/>
        </a:fillRef>
        <a:effectRef idx="0">
          <a:scrgbClr r="0" g="0" b="0"/>
        </a:effectRef>
        <a:fontRef idx="minor"/>
      </dsp:style>
    </dsp:sp>
    <dsp:sp modelId="{BDAF3D59-B815-4B5A-8D71-FADE215694BE}">
      <dsp:nvSpPr>
        <dsp:cNvPr id="0" name=""/>
        <dsp:cNvSpPr/>
      </dsp:nvSpPr>
      <dsp:spPr>
        <a:xfrm>
          <a:off x="468349" y="3183322"/>
          <a:ext cx="3576840" cy="636598"/>
        </a:xfrm>
        <a:prstGeom prst="rect">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5300" tIns="40640" rIns="40640" bIns="40640" numCol="1" spcCol="1270" anchor="ctr" anchorCtr="0">
          <a:noAutofit/>
        </a:bodyPr>
        <a:lstStyle/>
        <a:p>
          <a:pPr marL="0" lvl="0" indent="0" algn="l" defTabSz="711200">
            <a:lnSpc>
              <a:spcPct val="90000"/>
            </a:lnSpc>
            <a:spcBef>
              <a:spcPct val="0"/>
            </a:spcBef>
            <a:spcAft>
              <a:spcPct val="35000"/>
            </a:spcAft>
            <a:buNone/>
          </a:pPr>
          <a:r>
            <a:rPr lang="es-CO" sz="1600" kern="1200" dirty="0">
              <a:solidFill>
                <a:schemeClr val="bg1"/>
              </a:solidFill>
              <a:latin typeface="Century Gothic" panose="020B0502020202020204" pitchFamily="34" charset="0"/>
            </a:rPr>
            <a:t>Atributos modificables</a:t>
          </a:r>
        </a:p>
      </dsp:txBody>
      <dsp:txXfrm>
        <a:off x="468349" y="3183322"/>
        <a:ext cx="3576840" cy="636598"/>
      </dsp:txXfrm>
    </dsp:sp>
    <dsp:sp modelId="{591C8830-0D54-40D3-8E00-FAAD61C29254}">
      <dsp:nvSpPr>
        <dsp:cNvPr id="0" name=""/>
        <dsp:cNvSpPr/>
      </dsp:nvSpPr>
      <dsp:spPr>
        <a:xfrm>
          <a:off x="70475" y="3103748"/>
          <a:ext cx="795747" cy="795747"/>
        </a:xfrm>
        <a:prstGeom prst="ellipse">
          <a:avLst/>
        </a:prstGeom>
        <a:solidFill>
          <a:schemeClr val="lt1">
            <a:hueOff val="0"/>
            <a:satOff val="0"/>
            <a:lumOff val="0"/>
            <a:alphaOff val="0"/>
          </a:schemeClr>
        </a:solidFill>
        <a:ln w="25400" cap="flat" cmpd="sng" algn="ctr">
          <a:solidFill>
            <a:srgbClr val="006600"/>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2C63D-07B7-4D61-B333-F1EEE18D46E1}">
      <dsp:nvSpPr>
        <dsp:cNvPr id="0" name=""/>
        <dsp:cNvSpPr/>
      </dsp:nvSpPr>
      <dsp:spPr>
        <a:xfrm>
          <a:off x="-4678120" y="-717145"/>
          <a:ext cx="5572345" cy="5572345"/>
        </a:xfrm>
        <a:prstGeom prst="blockArc">
          <a:avLst>
            <a:gd name="adj1" fmla="val 18900000"/>
            <a:gd name="adj2" fmla="val 2700000"/>
            <a:gd name="adj3" fmla="val 388"/>
          </a:avLst>
        </a:pr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9748F846-0DD0-4AA8-91B3-95E08EC16578}">
      <dsp:nvSpPr>
        <dsp:cNvPr id="0" name=""/>
        <dsp:cNvSpPr/>
      </dsp:nvSpPr>
      <dsp:spPr>
        <a:xfrm>
          <a:off x="468349" y="318133"/>
          <a:ext cx="3576840" cy="636598"/>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5300" tIns="40640" rIns="40640" bIns="40640" numCol="1" spcCol="1270" anchor="ctr" anchorCtr="0">
          <a:noAutofit/>
        </a:bodyPr>
        <a:lstStyle/>
        <a:p>
          <a:pPr marL="0" lvl="0" indent="0" algn="l" defTabSz="711200">
            <a:lnSpc>
              <a:spcPct val="90000"/>
            </a:lnSpc>
            <a:spcBef>
              <a:spcPct val="0"/>
            </a:spcBef>
            <a:spcAft>
              <a:spcPct val="35000"/>
            </a:spcAft>
            <a:buNone/>
          </a:pPr>
          <a:r>
            <a:rPr lang="es-CO" sz="1600" kern="1200" dirty="0">
              <a:latin typeface="Century Gothic" panose="020B0502020202020204" pitchFamily="34" charset="0"/>
            </a:rPr>
            <a:t>Objetivos corporativos</a:t>
          </a:r>
        </a:p>
        <a:p>
          <a:pPr marL="0" lvl="0" indent="0" algn="l" defTabSz="711200">
            <a:lnSpc>
              <a:spcPct val="90000"/>
            </a:lnSpc>
            <a:spcBef>
              <a:spcPct val="0"/>
            </a:spcBef>
            <a:spcAft>
              <a:spcPct val="35000"/>
            </a:spcAft>
            <a:buNone/>
          </a:pPr>
          <a:r>
            <a:rPr lang="es-CO" sz="1600" kern="1200" dirty="0">
              <a:latin typeface="Century Gothic" panose="020B0502020202020204" pitchFamily="34" charset="0"/>
            </a:rPr>
            <a:t>Comportamientos deseados</a:t>
          </a:r>
        </a:p>
      </dsp:txBody>
      <dsp:txXfrm>
        <a:off x="468349" y="318133"/>
        <a:ext cx="3576840" cy="636598"/>
      </dsp:txXfrm>
    </dsp:sp>
    <dsp:sp modelId="{9A0CA220-8956-4C0B-9534-51F3B61EF83A}">
      <dsp:nvSpPr>
        <dsp:cNvPr id="0" name=""/>
        <dsp:cNvSpPr/>
      </dsp:nvSpPr>
      <dsp:spPr>
        <a:xfrm>
          <a:off x="70475" y="238558"/>
          <a:ext cx="795747" cy="795747"/>
        </a:xfrm>
        <a:prstGeom prst="ellipse">
          <a:avLst/>
        </a:prstGeom>
        <a:solidFill>
          <a:schemeClr val="lt1">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0AA2412D-F919-4A89-9D74-F7840FEEC065}">
      <dsp:nvSpPr>
        <dsp:cNvPr id="0" name=""/>
        <dsp:cNvSpPr/>
      </dsp:nvSpPr>
      <dsp:spPr>
        <a:xfrm>
          <a:off x="833325" y="1273196"/>
          <a:ext cx="3211864" cy="636598"/>
        </a:xfrm>
        <a:prstGeom prst="rect">
          <a:avLst/>
        </a:prstGeom>
        <a:solidFill>
          <a:srgbClr val="00B0F0"/>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5300" tIns="40640" rIns="40640" bIns="40640" numCol="1" spcCol="1270" anchor="ctr" anchorCtr="0">
          <a:noAutofit/>
        </a:bodyPr>
        <a:lstStyle/>
        <a:p>
          <a:pPr marL="0" lvl="0" indent="0" algn="l" defTabSz="711200">
            <a:lnSpc>
              <a:spcPct val="90000"/>
            </a:lnSpc>
            <a:spcBef>
              <a:spcPct val="0"/>
            </a:spcBef>
            <a:spcAft>
              <a:spcPct val="35000"/>
            </a:spcAft>
            <a:buNone/>
          </a:pPr>
          <a:r>
            <a:rPr lang="es-CO" sz="1600" kern="1200" dirty="0">
              <a:latin typeface="Century Gothic" panose="020B0502020202020204" pitchFamily="34" charset="0"/>
            </a:rPr>
            <a:t>Conceptos generales e imágenes</a:t>
          </a:r>
        </a:p>
      </dsp:txBody>
      <dsp:txXfrm>
        <a:off x="833325" y="1273196"/>
        <a:ext cx="3211864" cy="636598"/>
      </dsp:txXfrm>
    </dsp:sp>
    <dsp:sp modelId="{726D6605-C4C5-40A8-BFBA-23B23DA2C868}">
      <dsp:nvSpPr>
        <dsp:cNvPr id="0" name=""/>
        <dsp:cNvSpPr/>
      </dsp:nvSpPr>
      <dsp:spPr>
        <a:xfrm>
          <a:off x="435451" y="1193621"/>
          <a:ext cx="795747" cy="795747"/>
        </a:xfrm>
        <a:prstGeom prst="ellipse">
          <a:avLst/>
        </a:prstGeom>
        <a:solidFill>
          <a:schemeClr val="lt1">
            <a:hueOff val="0"/>
            <a:satOff val="0"/>
            <a:lumOff val="0"/>
            <a:alphaOff val="0"/>
          </a:scheme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sp>
    <dsp:sp modelId="{A435966D-846D-47D9-910E-7C1C055EC7E3}">
      <dsp:nvSpPr>
        <dsp:cNvPr id="0" name=""/>
        <dsp:cNvSpPr/>
      </dsp:nvSpPr>
      <dsp:spPr>
        <a:xfrm>
          <a:off x="833325" y="2228259"/>
          <a:ext cx="3211864" cy="636598"/>
        </a:xfrm>
        <a:prstGeom prst="rect">
          <a:avLst/>
        </a:prstGeom>
        <a:solidFill>
          <a:srgbClr val="CAD649"/>
        </a:solidFill>
        <a:ln w="25400" cap="flat" cmpd="sng" algn="ctr">
          <a:solidFill>
            <a:srgbClr val="CAD64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5300" tIns="40640" rIns="40640" bIns="40640" numCol="1" spcCol="1270" anchor="ctr" anchorCtr="0">
          <a:noAutofit/>
        </a:bodyPr>
        <a:lstStyle/>
        <a:p>
          <a:pPr marL="0" lvl="0" indent="0" algn="l" defTabSz="711200">
            <a:lnSpc>
              <a:spcPct val="90000"/>
            </a:lnSpc>
            <a:spcBef>
              <a:spcPct val="0"/>
            </a:spcBef>
            <a:spcAft>
              <a:spcPct val="35000"/>
            </a:spcAft>
            <a:buNone/>
          </a:pPr>
          <a:r>
            <a:rPr lang="es-CO" sz="1600" kern="1200" dirty="0">
              <a:solidFill>
                <a:schemeClr val="tx1"/>
              </a:solidFill>
              <a:latin typeface="Century Gothic" panose="020B0502020202020204" pitchFamily="34" charset="0"/>
            </a:rPr>
            <a:t>Procesos de interacción</a:t>
          </a:r>
        </a:p>
      </dsp:txBody>
      <dsp:txXfrm>
        <a:off x="833325" y="2228259"/>
        <a:ext cx="3211864" cy="636598"/>
      </dsp:txXfrm>
    </dsp:sp>
    <dsp:sp modelId="{5A79EDD9-CFAE-4991-B800-5C3FD64C62B8}">
      <dsp:nvSpPr>
        <dsp:cNvPr id="0" name=""/>
        <dsp:cNvSpPr/>
      </dsp:nvSpPr>
      <dsp:spPr>
        <a:xfrm>
          <a:off x="435451" y="2148685"/>
          <a:ext cx="795747" cy="795747"/>
        </a:xfrm>
        <a:prstGeom prst="ellipse">
          <a:avLst/>
        </a:prstGeom>
        <a:solidFill>
          <a:schemeClr val="lt1">
            <a:hueOff val="0"/>
            <a:satOff val="0"/>
            <a:lumOff val="0"/>
            <a:alphaOff val="0"/>
          </a:schemeClr>
        </a:solidFill>
        <a:ln w="25400" cap="flat" cmpd="sng" algn="ctr">
          <a:solidFill>
            <a:srgbClr val="CAD649"/>
          </a:solidFill>
          <a:prstDash val="solid"/>
        </a:ln>
        <a:effectLst/>
      </dsp:spPr>
      <dsp:style>
        <a:lnRef idx="2">
          <a:scrgbClr r="0" g="0" b="0"/>
        </a:lnRef>
        <a:fillRef idx="1">
          <a:scrgbClr r="0" g="0" b="0"/>
        </a:fillRef>
        <a:effectRef idx="0">
          <a:scrgbClr r="0" g="0" b="0"/>
        </a:effectRef>
        <a:fontRef idx="minor"/>
      </dsp:style>
    </dsp:sp>
    <dsp:sp modelId="{BDAF3D59-B815-4B5A-8D71-FADE215694BE}">
      <dsp:nvSpPr>
        <dsp:cNvPr id="0" name=""/>
        <dsp:cNvSpPr/>
      </dsp:nvSpPr>
      <dsp:spPr>
        <a:xfrm>
          <a:off x="468349" y="3183322"/>
          <a:ext cx="3576840" cy="636598"/>
        </a:xfrm>
        <a:prstGeom prst="rect">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5300" tIns="40640" rIns="40640" bIns="40640" numCol="1" spcCol="1270" anchor="ctr" anchorCtr="0">
          <a:noAutofit/>
        </a:bodyPr>
        <a:lstStyle/>
        <a:p>
          <a:pPr marL="0" lvl="0" indent="0" algn="l" defTabSz="711200">
            <a:lnSpc>
              <a:spcPct val="90000"/>
            </a:lnSpc>
            <a:spcBef>
              <a:spcPct val="0"/>
            </a:spcBef>
            <a:spcAft>
              <a:spcPct val="35000"/>
            </a:spcAft>
            <a:buNone/>
          </a:pPr>
          <a:r>
            <a:rPr lang="es-CO" sz="1600" kern="1200" dirty="0">
              <a:solidFill>
                <a:schemeClr val="bg1"/>
              </a:solidFill>
              <a:latin typeface="Century Gothic" panose="020B0502020202020204" pitchFamily="34" charset="0"/>
            </a:rPr>
            <a:t>Atributos modificables</a:t>
          </a:r>
        </a:p>
      </dsp:txBody>
      <dsp:txXfrm>
        <a:off x="468349" y="3183322"/>
        <a:ext cx="3576840" cy="636598"/>
      </dsp:txXfrm>
    </dsp:sp>
    <dsp:sp modelId="{591C8830-0D54-40D3-8E00-FAAD61C29254}">
      <dsp:nvSpPr>
        <dsp:cNvPr id="0" name=""/>
        <dsp:cNvSpPr/>
      </dsp:nvSpPr>
      <dsp:spPr>
        <a:xfrm>
          <a:off x="70475" y="3103748"/>
          <a:ext cx="795747" cy="795747"/>
        </a:xfrm>
        <a:prstGeom prst="ellipse">
          <a:avLst/>
        </a:prstGeom>
        <a:solidFill>
          <a:schemeClr val="lt1">
            <a:hueOff val="0"/>
            <a:satOff val="0"/>
            <a:lumOff val="0"/>
            <a:alphaOff val="0"/>
          </a:schemeClr>
        </a:solidFill>
        <a:ln w="25400" cap="flat" cmpd="sng" algn="ctr">
          <a:solidFill>
            <a:srgbClr val="006600"/>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7C2CA-8EA2-4778-9C99-381E0FBC3EE1}">
      <dsp:nvSpPr>
        <dsp:cNvPr id="0" name=""/>
        <dsp:cNvSpPr/>
      </dsp:nvSpPr>
      <dsp:spPr>
        <a:xfrm>
          <a:off x="474124" y="0"/>
          <a:ext cx="4476305" cy="4476305"/>
        </a:xfrm>
        <a:prstGeom prst="triangle">
          <a:avLst/>
        </a:prstGeom>
        <a:solidFill>
          <a:srgbClr val="A1C86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35CBF4-442B-415A-8964-C00DF247AE8E}">
      <dsp:nvSpPr>
        <dsp:cNvPr id="0" name=""/>
        <dsp:cNvSpPr/>
      </dsp:nvSpPr>
      <dsp:spPr>
        <a:xfrm>
          <a:off x="2712277" y="448067"/>
          <a:ext cx="2909598" cy="244797"/>
        </a:xfrm>
        <a:prstGeom prst="roundRect">
          <a:avLst/>
        </a:prstGeom>
        <a:solidFill>
          <a:srgbClr val="1D7BBB">
            <a:alpha val="90000"/>
          </a:srgbClr>
        </a:solidFill>
        <a:ln w="25400" cap="flat" cmpd="sng" algn="ctr">
          <a:solidFill>
            <a:srgbClr val="1D7BBB"/>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b="1" kern="1200" dirty="0">
              <a:solidFill>
                <a:schemeClr val="bg1"/>
              </a:solidFill>
              <a:effectLst>
                <a:outerShdw blurRad="38100" dist="38100" dir="2700000" algn="tl">
                  <a:srgbClr val="000000">
                    <a:alpha val="43137"/>
                  </a:srgbClr>
                </a:outerShdw>
              </a:effectLst>
            </a:rPr>
            <a:t>Compromiso</a:t>
          </a:r>
          <a:endParaRPr lang="es-CO" sz="1000" b="1" kern="1200" dirty="0">
            <a:solidFill>
              <a:schemeClr val="bg1"/>
            </a:solidFill>
            <a:effectLst>
              <a:outerShdw blurRad="38100" dist="38100" dir="2700000" algn="tl">
                <a:srgbClr val="000000">
                  <a:alpha val="43137"/>
                </a:srgbClr>
              </a:outerShdw>
            </a:effectLst>
          </a:endParaRPr>
        </a:p>
      </dsp:txBody>
      <dsp:txXfrm>
        <a:off x="2724227" y="460017"/>
        <a:ext cx="2885698" cy="220897"/>
      </dsp:txXfrm>
    </dsp:sp>
    <dsp:sp modelId="{67CC04C7-C0CF-4F44-B208-73B3470AD0B3}">
      <dsp:nvSpPr>
        <dsp:cNvPr id="0" name=""/>
        <dsp:cNvSpPr/>
      </dsp:nvSpPr>
      <dsp:spPr>
        <a:xfrm>
          <a:off x="2712277" y="723465"/>
          <a:ext cx="2909598" cy="244797"/>
        </a:xfrm>
        <a:prstGeom prst="roundRect">
          <a:avLst/>
        </a:prstGeom>
        <a:solidFill>
          <a:srgbClr val="1D7BBB">
            <a:alpha val="90000"/>
          </a:srgbClr>
        </a:solidFill>
        <a:ln w="25400" cap="flat" cmpd="sng" algn="ctr">
          <a:solidFill>
            <a:srgbClr val="1D7BBB"/>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b="1" kern="1200" dirty="0">
              <a:solidFill>
                <a:schemeClr val="bg1"/>
              </a:solidFill>
              <a:effectLst>
                <a:outerShdw blurRad="38100" dist="38100" dir="2700000" algn="tl">
                  <a:srgbClr val="000000">
                    <a:alpha val="43137"/>
                  </a:srgbClr>
                </a:outerShdw>
              </a:effectLst>
            </a:rPr>
            <a:t>Honestidad</a:t>
          </a:r>
          <a:endParaRPr lang="es-CO" sz="1000" b="1" kern="1200" dirty="0">
            <a:solidFill>
              <a:schemeClr val="bg1"/>
            </a:solidFill>
            <a:effectLst>
              <a:outerShdw blurRad="38100" dist="38100" dir="2700000" algn="tl">
                <a:srgbClr val="000000">
                  <a:alpha val="43137"/>
                </a:srgbClr>
              </a:outerShdw>
            </a:effectLst>
          </a:endParaRPr>
        </a:p>
      </dsp:txBody>
      <dsp:txXfrm>
        <a:off x="2724227" y="735415"/>
        <a:ext cx="2885698" cy="220897"/>
      </dsp:txXfrm>
    </dsp:sp>
    <dsp:sp modelId="{8F2C4A9A-2EBD-431A-B34F-9ADED06446E2}">
      <dsp:nvSpPr>
        <dsp:cNvPr id="0" name=""/>
        <dsp:cNvSpPr/>
      </dsp:nvSpPr>
      <dsp:spPr>
        <a:xfrm>
          <a:off x="2712277" y="998862"/>
          <a:ext cx="2909598" cy="244797"/>
        </a:xfrm>
        <a:prstGeom prst="roundRect">
          <a:avLst/>
        </a:prstGeom>
        <a:solidFill>
          <a:srgbClr val="1D7BBB">
            <a:alpha val="90000"/>
          </a:srgbClr>
        </a:solidFill>
        <a:ln w="25400" cap="flat" cmpd="sng" algn="ctr">
          <a:solidFill>
            <a:srgbClr val="1D7BBB"/>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b="1" kern="1200" dirty="0">
              <a:solidFill>
                <a:schemeClr val="bg1"/>
              </a:solidFill>
              <a:effectLst>
                <a:outerShdw blurRad="38100" dist="38100" dir="2700000" algn="tl">
                  <a:srgbClr val="000000">
                    <a:alpha val="43137"/>
                  </a:srgbClr>
                </a:outerShdw>
              </a:effectLst>
            </a:rPr>
            <a:t>Sentido de pertenencia</a:t>
          </a:r>
          <a:endParaRPr lang="es-CO" sz="1000" b="1" kern="1200" dirty="0">
            <a:solidFill>
              <a:schemeClr val="bg1"/>
            </a:solidFill>
            <a:effectLst>
              <a:outerShdw blurRad="38100" dist="38100" dir="2700000" algn="tl">
                <a:srgbClr val="000000">
                  <a:alpha val="43137"/>
                </a:srgbClr>
              </a:outerShdw>
            </a:effectLst>
          </a:endParaRPr>
        </a:p>
      </dsp:txBody>
      <dsp:txXfrm>
        <a:off x="2724227" y="1010812"/>
        <a:ext cx="2885698" cy="220897"/>
      </dsp:txXfrm>
    </dsp:sp>
    <dsp:sp modelId="{364910AA-240A-4067-8BAF-5A2A2FC3A902}">
      <dsp:nvSpPr>
        <dsp:cNvPr id="0" name=""/>
        <dsp:cNvSpPr/>
      </dsp:nvSpPr>
      <dsp:spPr>
        <a:xfrm>
          <a:off x="2712277" y="1274260"/>
          <a:ext cx="2909598" cy="244797"/>
        </a:xfrm>
        <a:prstGeom prst="roundRect">
          <a:avLst/>
        </a:prstGeom>
        <a:solidFill>
          <a:srgbClr val="1D7BBB">
            <a:alpha val="90000"/>
          </a:srgbClr>
        </a:solidFill>
        <a:ln w="25400" cap="flat" cmpd="sng" algn="ctr">
          <a:solidFill>
            <a:srgbClr val="1D7BBB"/>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b="1" kern="1200" dirty="0">
              <a:solidFill>
                <a:schemeClr val="bg1"/>
              </a:solidFill>
              <a:effectLst>
                <a:outerShdw blurRad="38100" dist="38100" dir="2700000" algn="tl">
                  <a:srgbClr val="000000">
                    <a:alpha val="43137"/>
                  </a:srgbClr>
                </a:outerShdw>
              </a:effectLst>
            </a:rPr>
            <a:t>Trabajo en equipo</a:t>
          </a:r>
          <a:endParaRPr lang="es-CO" sz="1000" b="1" kern="1200" dirty="0">
            <a:solidFill>
              <a:schemeClr val="bg1"/>
            </a:solidFill>
            <a:effectLst>
              <a:outerShdw blurRad="38100" dist="38100" dir="2700000" algn="tl">
                <a:srgbClr val="000000">
                  <a:alpha val="43137"/>
                </a:srgbClr>
              </a:outerShdw>
            </a:effectLst>
          </a:endParaRPr>
        </a:p>
      </dsp:txBody>
      <dsp:txXfrm>
        <a:off x="2724227" y="1286210"/>
        <a:ext cx="2885698" cy="220897"/>
      </dsp:txXfrm>
    </dsp:sp>
    <dsp:sp modelId="{4376B122-35A4-4A96-9F81-A687422FDE3A}">
      <dsp:nvSpPr>
        <dsp:cNvPr id="0" name=""/>
        <dsp:cNvSpPr/>
      </dsp:nvSpPr>
      <dsp:spPr>
        <a:xfrm>
          <a:off x="2712277" y="1549658"/>
          <a:ext cx="2909598" cy="244797"/>
        </a:xfrm>
        <a:prstGeom prst="roundRect">
          <a:avLst/>
        </a:prstGeom>
        <a:solidFill>
          <a:srgbClr val="1D7BBB">
            <a:alpha val="90000"/>
          </a:srgbClr>
        </a:solidFill>
        <a:ln w="25400" cap="flat" cmpd="sng" algn="ctr">
          <a:solidFill>
            <a:srgbClr val="1D7BBB"/>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b="1" kern="1200" dirty="0">
              <a:solidFill>
                <a:schemeClr val="bg1"/>
              </a:solidFill>
              <a:effectLst>
                <a:outerShdw blurRad="38100" dist="38100" dir="2700000" algn="tl">
                  <a:srgbClr val="000000">
                    <a:alpha val="43137"/>
                  </a:srgbClr>
                </a:outerShdw>
              </a:effectLst>
            </a:rPr>
            <a:t>Mejora continua</a:t>
          </a:r>
          <a:endParaRPr lang="es-CO" sz="1000" b="1" kern="1200" dirty="0">
            <a:solidFill>
              <a:schemeClr val="bg1"/>
            </a:solidFill>
            <a:effectLst>
              <a:outerShdw blurRad="38100" dist="38100" dir="2700000" algn="tl">
                <a:srgbClr val="000000">
                  <a:alpha val="43137"/>
                </a:srgbClr>
              </a:outerShdw>
            </a:effectLst>
          </a:endParaRPr>
        </a:p>
      </dsp:txBody>
      <dsp:txXfrm>
        <a:off x="2724227" y="1561608"/>
        <a:ext cx="2885698" cy="220897"/>
      </dsp:txXfrm>
    </dsp:sp>
    <dsp:sp modelId="{11B7AB5E-39D5-45FE-BC9E-2ECA1810006D}">
      <dsp:nvSpPr>
        <dsp:cNvPr id="0" name=""/>
        <dsp:cNvSpPr/>
      </dsp:nvSpPr>
      <dsp:spPr>
        <a:xfrm>
          <a:off x="2712277" y="1825055"/>
          <a:ext cx="2909598" cy="244797"/>
        </a:xfrm>
        <a:prstGeom prst="roundRect">
          <a:avLst/>
        </a:prstGeom>
        <a:solidFill>
          <a:srgbClr val="1D7BBB">
            <a:alpha val="90000"/>
          </a:srgbClr>
        </a:solidFill>
        <a:ln w="25400" cap="flat" cmpd="sng" algn="ctr">
          <a:solidFill>
            <a:srgbClr val="1D7BBB"/>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b="1" kern="1200" dirty="0">
              <a:solidFill>
                <a:schemeClr val="bg1"/>
              </a:solidFill>
              <a:effectLst>
                <a:outerShdw blurRad="38100" dist="38100" dir="2700000" algn="tl">
                  <a:srgbClr val="000000">
                    <a:alpha val="43137"/>
                  </a:srgbClr>
                </a:outerShdw>
              </a:effectLst>
            </a:rPr>
            <a:t>Transparencia</a:t>
          </a:r>
          <a:endParaRPr lang="es-CO" sz="1000" b="1" kern="1200" dirty="0">
            <a:solidFill>
              <a:schemeClr val="bg1"/>
            </a:solidFill>
            <a:effectLst>
              <a:outerShdw blurRad="38100" dist="38100" dir="2700000" algn="tl">
                <a:srgbClr val="000000">
                  <a:alpha val="43137"/>
                </a:srgbClr>
              </a:outerShdw>
            </a:effectLst>
          </a:endParaRPr>
        </a:p>
      </dsp:txBody>
      <dsp:txXfrm>
        <a:off x="2724227" y="1837005"/>
        <a:ext cx="2885698" cy="220897"/>
      </dsp:txXfrm>
    </dsp:sp>
    <dsp:sp modelId="{1B78F80E-E6AF-4E7D-9918-1D00DD080750}">
      <dsp:nvSpPr>
        <dsp:cNvPr id="0" name=""/>
        <dsp:cNvSpPr/>
      </dsp:nvSpPr>
      <dsp:spPr>
        <a:xfrm>
          <a:off x="2712277" y="2100453"/>
          <a:ext cx="2909598" cy="244797"/>
        </a:xfrm>
        <a:prstGeom prst="roundRect">
          <a:avLst/>
        </a:prstGeom>
        <a:solidFill>
          <a:srgbClr val="1D7BBB">
            <a:alpha val="90000"/>
          </a:srgbClr>
        </a:solidFill>
        <a:ln w="25400" cap="flat" cmpd="sng" algn="ctr">
          <a:solidFill>
            <a:srgbClr val="1D7BBB"/>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b="1" kern="1200" dirty="0">
              <a:solidFill>
                <a:schemeClr val="bg1"/>
              </a:solidFill>
              <a:effectLst>
                <a:outerShdw blurRad="38100" dist="38100" dir="2700000" algn="tl">
                  <a:srgbClr val="000000">
                    <a:alpha val="43137"/>
                  </a:srgbClr>
                </a:outerShdw>
              </a:effectLst>
            </a:rPr>
            <a:t>Calidad</a:t>
          </a:r>
          <a:endParaRPr lang="es-CO" sz="1000" b="1" kern="1200" dirty="0">
            <a:solidFill>
              <a:schemeClr val="bg1"/>
            </a:solidFill>
            <a:effectLst>
              <a:outerShdw blurRad="38100" dist="38100" dir="2700000" algn="tl">
                <a:srgbClr val="000000">
                  <a:alpha val="43137"/>
                </a:srgbClr>
              </a:outerShdw>
            </a:effectLst>
          </a:endParaRPr>
        </a:p>
      </dsp:txBody>
      <dsp:txXfrm>
        <a:off x="2724227" y="2112403"/>
        <a:ext cx="2885698" cy="220897"/>
      </dsp:txXfrm>
    </dsp:sp>
    <dsp:sp modelId="{E6E6B6DC-39B4-4120-92EF-A15F7C865B81}">
      <dsp:nvSpPr>
        <dsp:cNvPr id="0" name=""/>
        <dsp:cNvSpPr/>
      </dsp:nvSpPr>
      <dsp:spPr>
        <a:xfrm>
          <a:off x="2712277" y="2375851"/>
          <a:ext cx="2909598" cy="244797"/>
        </a:xfrm>
        <a:prstGeom prst="roundRect">
          <a:avLst/>
        </a:prstGeom>
        <a:solidFill>
          <a:srgbClr val="1D7BBB">
            <a:alpha val="90000"/>
          </a:srgbClr>
        </a:solidFill>
        <a:ln w="25400" cap="flat" cmpd="sng" algn="ctr">
          <a:solidFill>
            <a:srgbClr val="1D7BBB"/>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b="1" kern="1200" dirty="0">
              <a:solidFill>
                <a:schemeClr val="bg1"/>
              </a:solidFill>
              <a:effectLst>
                <a:outerShdw blurRad="38100" dist="38100" dir="2700000" algn="tl">
                  <a:srgbClr val="000000">
                    <a:alpha val="43137"/>
                  </a:srgbClr>
                </a:outerShdw>
              </a:effectLst>
            </a:rPr>
            <a:t>Oportunidad</a:t>
          </a:r>
          <a:endParaRPr lang="es-CO" sz="1000" b="1" kern="1200" dirty="0">
            <a:solidFill>
              <a:schemeClr val="bg1"/>
            </a:solidFill>
            <a:effectLst>
              <a:outerShdw blurRad="38100" dist="38100" dir="2700000" algn="tl">
                <a:srgbClr val="000000">
                  <a:alpha val="43137"/>
                </a:srgbClr>
              </a:outerShdw>
            </a:effectLst>
          </a:endParaRPr>
        </a:p>
      </dsp:txBody>
      <dsp:txXfrm>
        <a:off x="2724227" y="2387801"/>
        <a:ext cx="2885698" cy="220897"/>
      </dsp:txXfrm>
    </dsp:sp>
    <dsp:sp modelId="{9AAAD5D7-1CD4-4501-AAF1-CE3793F200F0}">
      <dsp:nvSpPr>
        <dsp:cNvPr id="0" name=""/>
        <dsp:cNvSpPr/>
      </dsp:nvSpPr>
      <dsp:spPr>
        <a:xfrm>
          <a:off x="2712277" y="2651249"/>
          <a:ext cx="2909598" cy="244797"/>
        </a:xfrm>
        <a:prstGeom prst="roundRect">
          <a:avLst/>
        </a:prstGeom>
        <a:solidFill>
          <a:srgbClr val="1D7BBB">
            <a:alpha val="90000"/>
          </a:srgbClr>
        </a:solidFill>
        <a:ln w="25400" cap="flat" cmpd="sng" algn="ctr">
          <a:solidFill>
            <a:srgbClr val="1D7BBB"/>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b="1" kern="1200" dirty="0">
              <a:solidFill>
                <a:schemeClr val="bg1"/>
              </a:solidFill>
              <a:effectLst>
                <a:outerShdw blurRad="38100" dist="38100" dir="2700000" algn="tl">
                  <a:srgbClr val="000000">
                    <a:alpha val="43137"/>
                  </a:srgbClr>
                </a:outerShdw>
              </a:effectLst>
            </a:rPr>
            <a:t>Responsabilidad Social</a:t>
          </a:r>
          <a:endParaRPr lang="es-CO" sz="1000" b="1" kern="1200" dirty="0">
            <a:solidFill>
              <a:schemeClr val="bg1"/>
            </a:solidFill>
            <a:effectLst>
              <a:outerShdw blurRad="38100" dist="38100" dir="2700000" algn="tl">
                <a:srgbClr val="000000">
                  <a:alpha val="43137"/>
                </a:srgbClr>
              </a:outerShdw>
            </a:effectLst>
          </a:endParaRPr>
        </a:p>
      </dsp:txBody>
      <dsp:txXfrm>
        <a:off x="2724227" y="2663199"/>
        <a:ext cx="2885698" cy="220897"/>
      </dsp:txXfrm>
    </dsp:sp>
    <dsp:sp modelId="{6ABDCA1F-2A3C-49C8-8D7B-039AC5C6D742}">
      <dsp:nvSpPr>
        <dsp:cNvPr id="0" name=""/>
        <dsp:cNvSpPr/>
      </dsp:nvSpPr>
      <dsp:spPr>
        <a:xfrm>
          <a:off x="2712277" y="2926646"/>
          <a:ext cx="2909598" cy="244797"/>
        </a:xfrm>
        <a:prstGeom prst="roundRect">
          <a:avLst/>
        </a:prstGeom>
        <a:solidFill>
          <a:srgbClr val="1D7BBB">
            <a:alpha val="90000"/>
          </a:srgbClr>
        </a:solidFill>
        <a:ln w="25400" cap="flat" cmpd="sng" algn="ctr">
          <a:solidFill>
            <a:srgbClr val="1D7BBB"/>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b="1" kern="1200" dirty="0">
              <a:solidFill>
                <a:schemeClr val="bg1"/>
              </a:solidFill>
              <a:effectLst>
                <a:outerShdw blurRad="38100" dist="38100" dir="2700000" algn="tl">
                  <a:srgbClr val="000000">
                    <a:alpha val="43137"/>
                  </a:srgbClr>
                </a:outerShdw>
              </a:effectLst>
            </a:rPr>
            <a:t>Respeto</a:t>
          </a:r>
          <a:endParaRPr lang="es-CO" sz="1000" b="1" kern="1200" dirty="0">
            <a:solidFill>
              <a:schemeClr val="bg1"/>
            </a:solidFill>
            <a:effectLst>
              <a:outerShdw blurRad="38100" dist="38100" dir="2700000" algn="tl">
                <a:srgbClr val="000000">
                  <a:alpha val="43137"/>
                </a:srgbClr>
              </a:outerShdw>
            </a:effectLst>
          </a:endParaRPr>
        </a:p>
      </dsp:txBody>
      <dsp:txXfrm>
        <a:off x="2724227" y="2938596"/>
        <a:ext cx="2885698" cy="220897"/>
      </dsp:txXfrm>
    </dsp:sp>
    <dsp:sp modelId="{7E5D3CD2-4913-4F33-B0BE-FEC1C7C45325}">
      <dsp:nvSpPr>
        <dsp:cNvPr id="0" name=""/>
        <dsp:cNvSpPr/>
      </dsp:nvSpPr>
      <dsp:spPr>
        <a:xfrm>
          <a:off x="2722111" y="3202044"/>
          <a:ext cx="2909598" cy="244797"/>
        </a:xfrm>
        <a:prstGeom prst="roundRect">
          <a:avLst/>
        </a:prstGeom>
        <a:solidFill>
          <a:srgbClr val="1D7BBB">
            <a:alpha val="90000"/>
          </a:srgbClr>
        </a:solidFill>
        <a:ln w="25400" cap="flat" cmpd="sng" algn="ctr">
          <a:solidFill>
            <a:srgbClr val="1D7BBB"/>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b="1" kern="1200" dirty="0">
              <a:solidFill>
                <a:schemeClr val="bg1"/>
              </a:solidFill>
              <a:effectLst>
                <a:outerShdw blurRad="38100" dist="38100" dir="2700000" algn="tl">
                  <a:srgbClr val="000000">
                    <a:alpha val="43137"/>
                  </a:srgbClr>
                </a:outerShdw>
              </a:effectLst>
            </a:rPr>
            <a:t>Ética</a:t>
          </a:r>
          <a:endParaRPr lang="es-CO" sz="1000" b="1" kern="1200" dirty="0">
            <a:solidFill>
              <a:schemeClr val="bg1"/>
            </a:solidFill>
            <a:effectLst>
              <a:outerShdw blurRad="38100" dist="38100" dir="2700000" algn="tl">
                <a:srgbClr val="000000">
                  <a:alpha val="43137"/>
                </a:srgbClr>
              </a:outerShdw>
            </a:effectLst>
          </a:endParaRPr>
        </a:p>
      </dsp:txBody>
      <dsp:txXfrm>
        <a:off x="2734061" y="3213994"/>
        <a:ext cx="2885698" cy="220897"/>
      </dsp:txXfrm>
    </dsp:sp>
    <dsp:sp modelId="{D0A634FF-40C8-4C11-BA82-1ED2BAB64E82}">
      <dsp:nvSpPr>
        <dsp:cNvPr id="0" name=""/>
        <dsp:cNvSpPr/>
      </dsp:nvSpPr>
      <dsp:spPr>
        <a:xfrm>
          <a:off x="2740325" y="3481957"/>
          <a:ext cx="2909598" cy="244797"/>
        </a:xfrm>
        <a:prstGeom prst="roundRect">
          <a:avLst/>
        </a:prstGeom>
        <a:solidFill>
          <a:srgbClr val="1D7BBB">
            <a:alpha val="90000"/>
          </a:srgbClr>
        </a:solidFill>
        <a:ln w="25400" cap="flat" cmpd="sng" algn="ctr">
          <a:solidFill>
            <a:srgbClr val="1D7BBB"/>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b="1" kern="1200" dirty="0">
              <a:solidFill>
                <a:schemeClr val="bg1"/>
              </a:solidFill>
              <a:effectLst>
                <a:outerShdw blurRad="38100" dist="38100" dir="2700000" algn="tl">
                  <a:srgbClr val="000000">
                    <a:alpha val="43137"/>
                  </a:srgbClr>
                </a:outerShdw>
              </a:effectLst>
            </a:rPr>
            <a:t>Cumplimiento</a:t>
          </a:r>
          <a:endParaRPr lang="es-CO" sz="1000" b="1" kern="1200" dirty="0">
            <a:solidFill>
              <a:schemeClr val="bg1"/>
            </a:solidFill>
            <a:effectLst>
              <a:outerShdw blurRad="38100" dist="38100" dir="2700000" algn="tl">
                <a:srgbClr val="000000">
                  <a:alpha val="43137"/>
                </a:srgbClr>
              </a:outerShdw>
            </a:effectLst>
          </a:endParaRPr>
        </a:p>
      </dsp:txBody>
      <dsp:txXfrm>
        <a:off x="2752275" y="3493907"/>
        <a:ext cx="2885698" cy="220897"/>
      </dsp:txXfrm>
    </dsp:sp>
    <dsp:sp modelId="{9692A196-FB73-45D8-83FD-86825733ABFA}">
      <dsp:nvSpPr>
        <dsp:cNvPr id="0" name=""/>
        <dsp:cNvSpPr/>
      </dsp:nvSpPr>
      <dsp:spPr>
        <a:xfrm>
          <a:off x="2740325" y="3772503"/>
          <a:ext cx="2909598" cy="244797"/>
        </a:xfrm>
        <a:prstGeom prst="roundRect">
          <a:avLst/>
        </a:prstGeom>
        <a:solidFill>
          <a:srgbClr val="1D7BBB">
            <a:alpha val="90000"/>
          </a:srgbClr>
        </a:solidFill>
        <a:ln w="25400" cap="flat" cmpd="sng" algn="ctr">
          <a:solidFill>
            <a:srgbClr val="1D7BBB"/>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b="1" kern="1200" dirty="0">
              <a:solidFill>
                <a:schemeClr val="bg1"/>
              </a:solidFill>
              <a:effectLst>
                <a:outerShdw blurRad="38100" dist="38100" dir="2700000" algn="tl">
                  <a:srgbClr val="000000">
                    <a:alpha val="43137"/>
                  </a:srgbClr>
                </a:outerShdw>
              </a:effectLst>
            </a:rPr>
            <a:t>Eficiencia</a:t>
          </a:r>
          <a:endParaRPr lang="es-CO" sz="1000" b="1" kern="1200" dirty="0">
            <a:solidFill>
              <a:schemeClr val="bg1"/>
            </a:solidFill>
            <a:effectLst>
              <a:outerShdw blurRad="38100" dist="38100" dir="2700000" algn="tl">
                <a:srgbClr val="000000">
                  <a:alpha val="43137"/>
                </a:srgbClr>
              </a:outerShdw>
            </a:effectLst>
          </a:endParaRPr>
        </a:p>
      </dsp:txBody>
      <dsp:txXfrm>
        <a:off x="2752275" y="3784453"/>
        <a:ext cx="2885698" cy="2208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2C63D-07B7-4D61-B333-F1EEE18D46E1}">
      <dsp:nvSpPr>
        <dsp:cNvPr id="0" name=""/>
        <dsp:cNvSpPr/>
      </dsp:nvSpPr>
      <dsp:spPr>
        <a:xfrm>
          <a:off x="-4678120" y="-717145"/>
          <a:ext cx="5572345" cy="5572345"/>
        </a:xfrm>
        <a:prstGeom prst="blockArc">
          <a:avLst>
            <a:gd name="adj1" fmla="val 18900000"/>
            <a:gd name="adj2" fmla="val 2700000"/>
            <a:gd name="adj3" fmla="val 388"/>
          </a:avLst>
        </a:pr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9748F846-0DD0-4AA8-91B3-95E08EC16578}">
      <dsp:nvSpPr>
        <dsp:cNvPr id="0" name=""/>
        <dsp:cNvSpPr/>
      </dsp:nvSpPr>
      <dsp:spPr>
        <a:xfrm>
          <a:off x="468349" y="318133"/>
          <a:ext cx="3576840" cy="636598"/>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5300" tIns="40640" rIns="40640" bIns="40640" numCol="1" spcCol="1270" anchor="ctr" anchorCtr="0">
          <a:noAutofit/>
        </a:bodyPr>
        <a:lstStyle/>
        <a:p>
          <a:pPr marL="0" lvl="0" indent="0" algn="l" defTabSz="711200">
            <a:lnSpc>
              <a:spcPct val="90000"/>
            </a:lnSpc>
            <a:spcBef>
              <a:spcPct val="0"/>
            </a:spcBef>
            <a:spcAft>
              <a:spcPct val="35000"/>
            </a:spcAft>
            <a:buNone/>
          </a:pPr>
          <a:r>
            <a:rPr lang="es-CO" sz="1600" kern="1200" dirty="0">
              <a:latin typeface="Century Gothic" panose="020B0502020202020204" pitchFamily="34" charset="0"/>
            </a:rPr>
            <a:t>Objetivos corporativos</a:t>
          </a:r>
        </a:p>
        <a:p>
          <a:pPr marL="0" lvl="0" indent="0" algn="l" defTabSz="711200">
            <a:lnSpc>
              <a:spcPct val="90000"/>
            </a:lnSpc>
            <a:spcBef>
              <a:spcPct val="0"/>
            </a:spcBef>
            <a:spcAft>
              <a:spcPct val="35000"/>
            </a:spcAft>
            <a:buNone/>
          </a:pPr>
          <a:r>
            <a:rPr lang="es-CO" sz="1600" kern="1200" dirty="0">
              <a:latin typeface="Century Gothic" panose="020B0502020202020204" pitchFamily="34" charset="0"/>
            </a:rPr>
            <a:t>Comportamientos deseados</a:t>
          </a:r>
        </a:p>
      </dsp:txBody>
      <dsp:txXfrm>
        <a:off x="468349" y="318133"/>
        <a:ext cx="3576840" cy="636598"/>
      </dsp:txXfrm>
    </dsp:sp>
    <dsp:sp modelId="{9A0CA220-8956-4C0B-9534-51F3B61EF83A}">
      <dsp:nvSpPr>
        <dsp:cNvPr id="0" name=""/>
        <dsp:cNvSpPr/>
      </dsp:nvSpPr>
      <dsp:spPr>
        <a:xfrm>
          <a:off x="70475" y="238558"/>
          <a:ext cx="795747" cy="795747"/>
        </a:xfrm>
        <a:prstGeom prst="ellipse">
          <a:avLst/>
        </a:prstGeom>
        <a:solidFill>
          <a:schemeClr val="lt1">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0AA2412D-F919-4A89-9D74-F7840FEEC065}">
      <dsp:nvSpPr>
        <dsp:cNvPr id="0" name=""/>
        <dsp:cNvSpPr/>
      </dsp:nvSpPr>
      <dsp:spPr>
        <a:xfrm>
          <a:off x="833325" y="1273196"/>
          <a:ext cx="3211864" cy="636598"/>
        </a:xfrm>
        <a:prstGeom prst="rect">
          <a:avLst/>
        </a:prstGeom>
        <a:solidFill>
          <a:srgbClr val="00B0F0"/>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5300" tIns="40640" rIns="40640" bIns="40640" numCol="1" spcCol="1270" anchor="ctr" anchorCtr="0">
          <a:noAutofit/>
        </a:bodyPr>
        <a:lstStyle/>
        <a:p>
          <a:pPr marL="0" lvl="0" indent="0" algn="l" defTabSz="711200">
            <a:lnSpc>
              <a:spcPct val="90000"/>
            </a:lnSpc>
            <a:spcBef>
              <a:spcPct val="0"/>
            </a:spcBef>
            <a:spcAft>
              <a:spcPct val="35000"/>
            </a:spcAft>
            <a:buNone/>
          </a:pPr>
          <a:r>
            <a:rPr lang="es-CO" sz="1600" kern="1200" dirty="0">
              <a:latin typeface="Century Gothic" panose="020B0502020202020204" pitchFamily="34" charset="0"/>
            </a:rPr>
            <a:t>Conceptos generales e imágenes</a:t>
          </a:r>
        </a:p>
      </dsp:txBody>
      <dsp:txXfrm>
        <a:off x="833325" y="1273196"/>
        <a:ext cx="3211864" cy="636598"/>
      </dsp:txXfrm>
    </dsp:sp>
    <dsp:sp modelId="{726D6605-C4C5-40A8-BFBA-23B23DA2C868}">
      <dsp:nvSpPr>
        <dsp:cNvPr id="0" name=""/>
        <dsp:cNvSpPr/>
      </dsp:nvSpPr>
      <dsp:spPr>
        <a:xfrm>
          <a:off x="435451" y="1193621"/>
          <a:ext cx="795747" cy="795747"/>
        </a:xfrm>
        <a:prstGeom prst="ellipse">
          <a:avLst/>
        </a:prstGeom>
        <a:solidFill>
          <a:schemeClr val="lt1">
            <a:hueOff val="0"/>
            <a:satOff val="0"/>
            <a:lumOff val="0"/>
            <a:alphaOff val="0"/>
          </a:scheme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sp>
    <dsp:sp modelId="{A435966D-846D-47D9-910E-7C1C055EC7E3}">
      <dsp:nvSpPr>
        <dsp:cNvPr id="0" name=""/>
        <dsp:cNvSpPr/>
      </dsp:nvSpPr>
      <dsp:spPr>
        <a:xfrm>
          <a:off x="833325" y="2228259"/>
          <a:ext cx="3211864" cy="636598"/>
        </a:xfrm>
        <a:prstGeom prst="rect">
          <a:avLst/>
        </a:prstGeom>
        <a:solidFill>
          <a:srgbClr val="CAD649"/>
        </a:solidFill>
        <a:ln w="25400" cap="flat" cmpd="sng" algn="ctr">
          <a:solidFill>
            <a:srgbClr val="CAD64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5300" tIns="40640" rIns="40640" bIns="40640" numCol="1" spcCol="1270" anchor="ctr" anchorCtr="0">
          <a:noAutofit/>
        </a:bodyPr>
        <a:lstStyle/>
        <a:p>
          <a:pPr marL="0" lvl="0" indent="0" algn="l" defTabSz="711200">
            <a:lnSpc>
              <a:spcPct val="90000"/>
            </a:lnSpc>
            <a:spcBef>
              <a:spcPct val="0"/>
            </a:spcBef>
            <a:spcAft>
              <a:spcPct val="35000"/>
            </a:spcAft>
            <a:buNone/>
          </a:pPr>
          <a:r>
            <a:rPr lang="es-CO" sz="1600" kern="1200" dirty="0">
              <a:solidFill>
                <a:schemeClr val="tx1"/>
              </a:solidFill>
              <a:latin typeface="Century Gothic" panose="020B0502020202020204" pitchFamily="34" charset="0"/>
            </a:rPr>
            <a:t>Procesos de interacción</a:t>
          </a:r>
        </a:p>
      </dsp:txBody>
      <dsp:txXfrm>
        <a:off x="833325" y="2228259"/>
        <a:ext cx="3211864" cy="636598"/>
      </dsp:txXfrm>
    </dsp:sp>
    <dsp:sp modelId="{5A79EDD9-CFAE-4991-B800-5C3FD64C62B8}">
      <dsp:nvSpPr>
        <dsp:cNvPr id="0" name=""/>
        <dsp:cNvSpPr/>
      </dsp:nvSpPr>
      <dsp:spPr>
        <a:xfrm>
          <a:off x="435451" y="2148685"/>
          <a:ext cx="795747" cy="795747"/>
        </a:xfrm>
        <a:prstGeom prst="ellipse">
          <a:avLst/>
        </a:prstGeom>
        <a:solidFill>
          <a:schemeClr val="lt1">
            <a:hueOff val="0"/>
            <a:satOff val="0"/>
            <a:lumOff val="0"/>
            <a:alphaOff val="0"/>
          </a:schemeClr>
        </a:solidFill>
        <a:ln w="25400" cap="flat" cmpd="sng" algn="ctr">
          <a:solidFill>
            <a:srgbClr val="CAD649"/>
          </a:solidFill>
          <a:prstDash val="solid"/>
        </a:ln>
        <a:effectLst/>
      </dsp:spPr>
      <dsp:style>
        <a:lnRef idx="2">
          <a:scrgbClr r="0" g="0" b="0"/>
        </a:lnRef>
        <a:fillRef idx="1">
          <a:scrgbClr r="0" g="0" b="0"/>
        </a:fillRef>
        <a:effectRef idx="0">
          <a:scrgbClr r="0" g="0" b="0"/>
        </a:effectRef>
        <a:fontRef idx="minor"/>
      </dsp:style>
    </dsp:sp>
    <dsp:sp modelId="{BDAF3D59-B815-4B5A-8D71-FADE215694BE}">
      <dsp:nvSpPr>
        <dsp:cNvPr id="0" name=""/>
        <dsp:cNvSpPr/>
      </dsp:nvSpPr>
      <dsp:spPr>
        <a:xfrm>
          <a:off x="468349" y="3183322"/>
          <a:ext cx="3576840" cy="636598"/>
        </a:xfrm>
        <a:prstGeom prst="rect">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5300" tIns="40640" rIns="40640" bIns="40640" numCol="1" spcCol="1270" anchor="ctr" anchorCtr="0">
          <a:noAutofit/>
        </a:bodyPr>
        <a:lstStyle/>
        <a:p>
          <a:pPr marL="0" lvl="0" indent="0" algn="l" defTabSz="711200">
            <a:lnSpc>
              <a:spcPct val="90000"/>
            </a:lnSpc>
            <a:spcBef>
              <a:spcPct val="0"/>
            </a:spcBef>
            <a:spcAft>
              <a:spcPct val="35000"/>
            </a:spcAft>
            <a:buNone/>
          </a:pPr>
          <a:r>
            <a:rPr lang="es-CO" sz="1600" kern="1200" dirty="0">
              <a:solidFill>
                <a:schemeClr val="bg1"/>
              </a:solidFill>
              <a:latin typeface="Century Gothic" panose="020B0502020202020204" pitchFamily="34" charset="0"/>
            </a:rPr>
            <a:t>Atributos modificables</a:t>
          </a:r>
        </a:p>
      </dsp:txBody>
      <dsp:txXfrm>
        <a:off x="468349" y="3183322"/>
        <a:ext cx="3576840" cy="636598"/>
      </dsp:txXfrm>
    </dsp:sp>
    <dsp:sp modelId="{591C8830-0D54-40D3-8E00-FAAD61C29254}">
      <dsp:nvSpPr>
        <dsp:cNvPr id="0" name=""/>
        <dsp:cNvSpPr/>
      </dsp:nvSpPr>
      <dsp:spPr>
        <a:xfrm>
          <a:off x="70475" y="3103748"/>
          <a:ext cx="795747" cy="795747"/>
        </a:xfrm>
        <a:prstGeom prst="ellipse">
          <a:avLst/>
        </a:prstGeom>
        <a:solidFill>
          <a:schemeClr val="lt1">
            <a:hueOff val="0"/>
            <a:satOff val="0"/>
            <a:lumOff val="0"/>
            <a:alphaOff val="0"/>
          </a:schemeClr>
        </a:solidFill>
        <a:ln w="25400" cap="flat" cmpd="sng" algn="ctr">
          <a:solidFill>
            <a:srgbClr val="006600"/>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78C6F-1695-4C41-A515-B903B9EECC62}">
      <dsp:nvSpPr>
        <dsp:cNvPr id="0" name=""/>
        <dsp:cNvSpPr/>
      </dsp:nvSpPr>
      <dsp:spPr>
        <a:xfrm>
          <a:off x="1593831" y="1609161"/>
          <a:ext cx="1178998" cy="1178998"/>
        </a:xfrm>
        <a:prstGeom prst="ellipse">
          <a:avLst/>
        </a:prstGeom>
        <a:solidFill>
          <a:srgbClr val="6F971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b="1" kern="1200" dirty="0">
              <a:effectLst>
                <a:outerShdw blurRad="38100" dist="38100" dir="2700000" algn="tl">
                  <a:srgbClr val="000000">
                    <a:alpha val="43137"/>
                  </a:srgbClr>
                </a:outerShdw>
              </a:effectLst>
            </a:rPr>
            <a:t>CANALES</a:t>
          </a:r>
          <a:endParaRPr lang="es-CO" sz="1400" b="1" kern="1200" dirty="0">
            <a:effectLst>
              <a:outerShdw blurRad="38100" dist="38100" dir="2700000" algn="tl">
                <a:srgbClr val="000000">
                  <a:alpha val="43137"/>
                </a:srgbClr>
              </a:outerShdw>
            </a:effectLst>
          </a:endParaRPr>
        </a:p>
      </dsp:txBody>
      <dsp:txXfrm>
        <a:off x="1766491" y="1781821"/>
        <a:ext cx="833678" cy="833678"/>
      </dsp:txXfrm>
    </dsp:sp>
    <dsp:sp modelId="{66F9A362-ECE7-4A28-99F4-27EBAC58D670}">
      <dsp:nvSpPr>
        <dsp:cNvPr id="0" name=""/>
        <dsp:cNvSpPr/>
      </dsp:nvSpPr>
      <dsp:spPr>
        <a:xfrm rot="11700000">
          <a:off x="543203" y="1729223"/>
          <a:ext cx="1030344" cy="336014"/>
        </a:xfrm>
        <a:prstGeom prst="lef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B3EA11-B4C4-4349-A193-19EBCFBF0482}">
      <dsp:nvSpPr>
        <dsp:cNvPr id="0" name=""/>
        <dsp:cNvSpPr/>
      </dsp:nvSpPr>
      <dsp:spPr>
        <a:xfrm>
          <a:off x="733" y="1315874"/>
          <a:ext cx="1120048" cy="896038"/>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400050">
            <a:lnSpc>
              <a:spcPct val="90000"/>
            </a:lnSpc>
            <a:spcBef>
              <a:spcPct val="0"/>
            </a:spcBef>
            <a:spcAft>
              <a:spcPct val="35000"/>
            </a:spcAft>
            <a:buNone/>
          </a:pPr>
          <a:r>
            <a:rPr lang="es-MX" sz="900" kern="1200" dirty="0"/>
            <a:t>Telefónico</a:t>
          </a:r>
          <a:endParaRPr lang="es-CO" sz="900" kern="1200" dirty="0"/>
        </a:p>
      </dsp:txBody>
      <dsp:txXfrm>
        <a:off x="26977" y="1342118"/>
        <a:ext cx="1067560" cy="843550"/>
      </dsp:txXfrm>
    </dsp:sp>
    <dsp:sp modelId="{AFE231BC-6330-437A-93EB-196A826A7E0D}">
      <dsp:nvSpPr>
        <dsp:cNvPr id="0" name=""/>
        <dsp:cNvSpPr/>
      </dsp:nvSpPr>
      <dsp:spPr>
        <a:xfrm rot="14700000">
          <a:off x="1175960" y="975132"/>
          <a:ext cx="1030344" cy="336014"/>
        </a:xfrm>
        <a:prstGeom prst="leftArrow">
          <a:avLst>
            <a:gd name="adj1" fmla="val 60000"/>
            <a:gd name="adj2" fmla="val 50000"/>
          </a:avLst>
        </a:prstGeom>
        <a:solidFill>
          <a:schemeClr val="accent2">
            <a:shade val="90000"/>
            <a:hueOff val="0"/>
            <a:satOff val="-9217"/>
            <a:lumOff val="988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3A0826-6008-4D26-9A22-B5B292463A80}">
      <dsp:nvSpPr>
        <dsp:cNvPr id="0" name=""/>
        <dsp:cNvSpPr/>
      </dsp:nvSpPr>
      <dsp:spPr>
        <a:xfrm>
          <a:off x="913387" y="228215"/>
          <a:ext cx="1120048" cy="896038"/>
        </a:xfrm>
        <a:prstGeom prst="roundRect">
          <a:avLst>
            <a:gd name="adj" fmla="val 10000"/>
          </a:avLst>
        </a:prstGeom>
        <a:solidFill>
          <a:schemeClr val="accent2">
            <a:shade val="80000"/>
            <a:hueOff val="0"/>
            <a:satOff val="-9340"/>
            <a:lumOff val="105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400050">
            <a:lnSpc>
              <a:spcPct val="90000"/>
            </a:lnSpc>
            <a:spcBef>
              <a:spcPct val="0"/>
            </a:spcBef>
            <a:spcAft>
              <a:spcPct val="35000"/>
            </a:spcAft>
            <a:buNone/>
          </a:pPr>
          <a:r>
            <a:rPr lang="es-MX" sz="900" kern="1200" dirty="0"/>
            <a:t>Electrónico </a:t>
          </a:r>
          <a:endParaRPr lang="es-CO" sz="900" kern="1200" dirty="0"/>
        </a:p>
      </dsp:txBody>
      <dsp:txXfrm>
        <a:off x="939631" y="254459"/>
        <a:ext cx="1067560" cy="843550"/>
      </dsp:txXfrm>
    </dsp:sp>
    <dsp:sp modelId="{1291E5FB-95EE-4EBF-A337-2A847FD1F7ED}">
      <dsp:nvSpPr>
        <dsp:cNvPr id="0" name=""/>
        <dsp:cNvSpPr/>
      </dsp:nvSpPr>
      <dsp:spPr>
        <a:xfrm rot="17700000">
          <a:off x="2160355" y="975132"/>
          <a:ext cx="1030344" cy="336014"/>
        </a:xfrm>
        <a:prstGeom prst="leftArrow">
          <a:avLst>
            <a:gd name="adj1" fmla="val 60000"/>
            <a:gd name="adj2" fmla="val 50000"/>
          </a:avLst>
        </a:prstGeom>
        <a:solidFill>
          <a:schemeClr val="accent2">
            <a:shade val="90000"/>
            <a:hueOff val="0"/>
            <a:satOff val="-18433"/>
            <a:lumOff val="1977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4D3ED6-D7D3-4193-B607-F7E6BCFBD43D}">
      <dsp:nvSpPr>
        <dsp:cNvPr id="0" name=""/>
        <dsp:cNvSpPr/>
      </dsp:nvSpPr>
      <dsp:spPr>
        <a:xfrm>
          <a:off x="2333225" y="228215"/>
          <a:ext cx="1120048" cy="896038"/>
        </a:xfrm>
        <a:prstGeom prst="roundRect">
          <a:avLst>
            <a:gd name="adj" fmla="val 10000"/>
          </a:avLst>
        </a:prstGeom>
        <a:solidFill>
          <a:schemeClr val="accent2">
            <a:shade val="80000"/>
            <a:hueOff val="0"/>
            <a:satOff val="-18679"/>
            <a:lumOff val="211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400050">
            <a:lnSpc>
              <a:spcPct val="90000"/>
            </a:lnSpc>
            <a:spcBef>
              <a:spcPct val="0"/>
            </a:spcBef>
            <a:spcAft>
              <a:spcPct val="35000"/>
            </a:spcAft>
            <a:buNone/>
          </a:pPr>
          <a:r>
            <a:rPr lang="es-MX" sz="900" kern="1200" dirty="0"/>
            <a:t>Boletines informativos </a:t>
          </a:r>
          <a:endParaRPr lang="es-CO" sz="900" kern="1200" dirty="0"/>
        </a:p>
      </dsp:txBody>
      <dsp:txXfrm>
        <a:off x="2359469" y="254459"/>
        <a:ext cx="1067560" cy="843550"/>
      </dsp:txXfrm>
    </dsp:sp>
    <dsp:sp modelId="{EE190FE6-A3D2-49CB-BD24-A8B17ED249C8}">
      <dsp:nvSpPr>
        <dsp:cNvPr id="0" name=""/>
        <dsp:cNvSpPr/>
      </dsp:nvSpPr>
      <dsp:spPr>
        <a:xfrm rot="20700000">
          <a:off x="2793112" y="1729223"/>
          <a:ext cx="1030344" cy="336014"/>
        </a:xfrm>
        <a:prstGeom prst="leftArrow">
          <a:avLst>
            <a:gd name="adj1" fmla="val 60000"/>
            <a:gd name="adj2" fmla="val 50000"/>
          </a:avLst>
        </a:prstGeom>
        <a:solidFill>
          <a:schemeClr val="accent2">
            <a:shade val="90000"/>
            <a:hueOff val="0"/>
            <a:satOff val="-27650"/>
            <a:lumOff val="2966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B63797-493B-4C05-B756-E20917E36CB7}">
      <dsp:nvSpPr>
        <dsp:cNvPr id="0" name=""/>
        <dsp:cNvSpPr/>
      </dsp:nvSpPr>
      <dsp:spPr>
        <a:xfrm>
          <a:off x="3245878" y="1315874"/>
          <a:ext cx="1120048" cy="896038"/>
        </a:xfrm>
        <a:prstGeom prst="roundRect">
          <a:avLst>
            <a:gd name="adj" fmla="val 10000"/>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400050">
            <a:lnSpc>
              <a:spcPct val="90000"/>
            </a:lnSpc>
            <a:spcBef>
              <a:spcPct val="0"/>
            </a:spcBef>
            <a:spcAft>
              <a:spcPct val="35000"/>
            </a:spcAft>
            <a:buNone/>
          </a:pPr>
          <a:r>
            <a:rPr lang="es-MX" sz="900" kern="1200" dirty="0"/>
            <a:t>Área de comunicaciones</a:t>
          </a:r>
          <a:endParaRPr lang="es-CO" sz="900" kern="1200" dirty="0"/>
        </a:p>
      </dsp:txBody>
      <dsp:txXfrm>
        <a:off x="3272122" y="1342118"/>
        <a:ext cx="1067560" cy="8435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02646-DB0E-457F-BEFD-B9F86B04DC84}">
      <dsp:nvSpPr>
        <dsp:cNvPr id="0" name=""/>
        <dsp:cNvSpPr/>
      </dsp:nvSpPr>
      <dsp:spPr>
        <a:xfrm>
          <a:off x="1843556" y="1936788"/>
          <a:ext cx="1349174" cy="1349174"/>
        </a:xfrm>
        <a:prstGeom prst="ellipse">
          <a:avLst/>
        </a:prstGeom>
        <a:solidFill>
          <a:srgbClr val="A1C86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1" kern="1200" dirty="0">
              <a:effectLst>
                <a:outerShdw blurRad="38100" dist="38100" dir="2700000" algn="tl">
                  <a:srgbClr val="000000">
                    <a:alpha val="43137"/>
                  </a:srgbClr>
                </a:outerShdw>
              </a:effectLst>
            </a:rPr>
            <a:t>BARRERAS</a:t>
          </a:r>
          <a:endParaRPr lang="es-CO" sz="1400" b="1" kern="1200" dirty="0">
            <a:effectLst>
              <a:outerShdw blurRad="38100" dist="38100" dir="2700000" algn="tl">
                <a:srgbClr val="000000">
                  <a:alpha val="43137"/>
                </a:srgbClr>
              </a:outerShdw>
            </a:effectLst>
          </a:endParaRPr>
        </a:p>
      </dsp:txBody>
      <dsp:txXfrm>
        <a:off x="2041138" y="2134370"/>
        <a:ext cx="954010" cy="954010"/>
      </dsp:txXfrm>
    </dsp:sp>
    <dsp:sp modelId="{18CAE2F0-7129-4F23-9416-AF8C8D54F3C4}">
      <dsp:nvSpPr>
        <dsp:cNvPr id="0" name=""/>
        <dsp:cNvSpPr/>
      </dsp:nvSpPr>
      <dsp:spPr>
        <a:xfrm rot="10800000">
          <a:off x="472719" y="2419118"/>
          <a:ext cx="1295441" cy="38451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76426B-B0DD-454F-8179-2BD5FEDAC7EC}">
      <dsp:nvSpPr>
        <dsp:cNvPr id="0" name=""/>
        <dsp:cNvSpPr/>
      </dsp:nvSpPr>
      <dsp:spPr>
        <a:xfrm>
          <a:off x="508" y="2233607"/>
          <a:ext cx="944422" cy="755537"/>
        </a:xfrm>
        <a:prstGeom prst="roundRect">
          <a:avLst>
            <a:gd name="adj" fmla="val 10000"/>
          </a:avLst>
        </a:prstGeom>
        <a:solidFill>
          <a:srgbClr val="1D7BB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s-ES" sz="1100" kern="1200" dirty="0">
              <a:effectLst>
                <a:outerShdw blurRad="38100" dist="38100" dir="2700000" algn="tl">
                  <a:srgbClr val="000000">
                    <a:alpha val="43137"/>
                  </a:srgbClr>
                </a:outerShdw>
              </a:effectLst>
            </a:rPr>
            <a:t>Actualizar correo electrónico</a:t>
          </a:r>
          <a:endParaRPr lang="es-CO" sz="1100" kern="1200" dirty="0">
            <a:effectLst>
              <a:outerShdw blurRad="38100" dist="38100" dir="2700000" algn="tl">
                <a:srgbClr val="000000">
                  <a:alpha val="43137"/>
                </a:srgbClr>
              </a:outerShdw>
            </a:effectLst>
          </a:endParaRPr>
        </a:p>
      </dsp:txBody>
      <dsp:txXfrm>
        <a:off x="22637" y="2255736"/>
        <a:ext cx="900164" cy="711279"/>
      </dsp:txXfrm>
    </dsp:sp>
    <dsp:sp modelId="{2919A979-D765-4D55-BC9B-10A1D5BB6313}">
      <dsp:nvSpPr>
        <dsp:cNvPr id="0" name=""/>
        <dsp:cNvSpPr/>
      </dsp:nvSpPr>
      <dsp:spPr>
        <a:xfrm rot="12960000">
          <a:off x="739657" y="1597568"/>
          <a:ext cx="1295441" cy="38451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EF3A41-26C4-421A-8E78-24B07A82DC89}">
      <dsp:nvSpPr>
        <dsp:cNvPr id="0" name=""/>
        <dsp:cNvSpPr/>
      </dsp:nvSpPr>
      <dsp:spPr>
        <a:xfrm>
          <a:off x="225810" y="1031336"/>
          <a:ext cx="1275101" cy="755537"/>
        </a:xfrm>
        <a:prstGeom prst="roundRect">
          <a:avLst>
            <a:gd name="adj" fmla="val 10000"/>
          </a:avLst>
        </a:prstGeom>
        <a:solidFill>
          <a:srgbClr val="1D7BB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s-ES" sz="1100" kern="1200" dirty="0">
              <a:effectLst>
                <a:outerShdw blurRad="38100" dist="38100" dir="2700000" algn="tl">
                  <a:srgbClr val="000000">
                    <a:alpha val="43137"/>
                  </a:srgbClr>
                </a:outerShdw>
              </a:effectLst>
            </a:rPr>
            <a:t>Tiempo de actualización para modificar pagos</a:t>
          </a:r>
          <a:endParaRPr lang="es-CO" sz="1100" kern="1200" dirty="0">
            <a:effectLst>
              <a:outerShdw blurRad="38100" dist="38100" dir="2700000" algn="tl">
                <a:srgbClr val="000000">
                  <a:alpha val="43137"/>
                </a:srgbClr>
              </a:outerShdw>
            </a:effectLst>
          </a:endParaRPr>
        </a:p>
      </dsp:txBody>
      <dsp:txXfrm>
        <a:off x="247939" y="1053465"/>
        <a:ext cx="1230843" cy="711279"/>
      </dsp:txXfrm>
    </dsp:sp>
    <dsp:sp modelId="{54187CA0-9ADE-47D5-9756-E85928D3D2B5}">
      <dsp:nvSpPr>
        <dsp:cNvPr id="0" name=""/>
        <dsp:cNvSpPr/>
      </dsp:nvSpPr>
      <dsp:spPr>
        <a:xfrm rot="15120000">
          <a:off x="1438509" y="1089823"/>
          <a:ext cx="1295441" cy="38451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F79EA7-EA4A-44D4-8412-B975AD9CA77A}">
      <dsp:nvSpPr>
        <dsp:cNvPr id="0" name=""/>
        <dsp:cNvSpPr/>
      </dsp:nvSpPr>
      <dsp:spPr>
        <a:xfrm>
          <a:off x="1413862" y="288292"/>
          <a:ext cx="944422" cy="755537"/>
        </a:xfrm>
        <a:prstGeom prst="roundRect">
          <a:avLst>
            <a:gd name="adj" fmla="val 10000"/>
          </a:avLst>
        </a:prstGeom>
        <a:solidFill>
          <a:srgbClr val="1D7BB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s-ES" sz="1100" kern="1200" dirty="0">
              <a:effectLst>
                <a:outerShdw blurRad="38100" dist="38100" dir="2700000" algn="tl">
                  <a:srgbClr val="000000">
                    <a:alpha val="43137"/>
                  </a:srgbClr>
                </a:outerShdw>
              </a:effectLst>
            </a:rPr>
            <a:t>Acceso a internet en zona rural</a:t>
          </a:r>
          <a:endParaRPr lang="es-CO" sz="1100" kern="1200" dirty="0">
            <a:effectLst>
              <a:outerShdw blurRad="38100" dist="38100" dir="2700000" algn="tl">
                <a:srgbClr val="000000">
                  <a:alpha val="43137"/>
                </a:srgbClr>
              </a:outerShdw>
            </a:effectLst>
          </a:endParaRPr>
        </a:p>
      </dsp:txBody>
      <dsp:txXfrm>
        <a:off x="1435991" y="310421"/>
        <a:ext cx="900164" cy="711279"/>
      </dsp:txXfrm>
    </dsp:sp>
    <dsp:sp modelId="{1C7957D6-C73B-42CB-AD2B-EFFBA5643A97}">
      <dsp:nvSpPr>
        <dsp:cNvPr id="0" name=""/>
        <dsp:cNvSpPr/>
      </dsp:nvSpPr>
      <dsp:spPr>
        <a:xfrm rot="17280000">
          <a:off x="2302337" y="1089823"/>
          <a:ext cx="1295441" cy="38451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00AA2D-1F09-4D73-905E-56BDFAF769E5}">
      <dsp:nvSpPr>
        <dsp:cNvPr id="0" name=""/>
        <dsp:cNvSpPr/>
      </dsp:nvSpPr>
      <dsp:spPr>
        <a:xfrm>
          <a:off x="2678003" y="288292"/>
          <a:ext cx="944422" cy="755537"/>
        </a:xfrm>
        <a:prstGeom prst="roundRect">
          <a:avLst>
            <a:gd name="adj" fmla="val 10000"/>
          </a:avLst>
        </a:prstGeom>
        <a:solidFill>
          <a:srgbClr val="1D7BB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s-ES" sz="1100" kern="1200" dirty="0">
              <a:effectLst>
                <a:outerShdw blurRad="38100" dist="38100" dir="2700000" algn="tl">
                  <a:srgbClr val="000000">
                    <a:alpha val="43137"/>
                  </a:srgbClr>
                </a:outerShdw>
              </a:effectLst>
            </a:rPr>
            <a:t>Validación de correo electrónico</a:t>
          </a:r>
          <a:endParaRPr lang="es-CO" sz="1100" kern="1200" dirty="0">
            <a:effectLst>
              <a:outerShdw blurRad="38100" dist="38100" dir="2700000" algn="tl">
                <a:srgbClr val="000000">
                  <a:alpha val="43137"/>
                </a:srgbClr>
              </a:outerShdw>
            </a:effectLst>
          </a:endParaRPr>
        </a:p>
      </dsp:txBody>
      <dsp:txXfrm>
        <a:off x="2700132" y="310421"/>
        <a:ext cx="900164" cy="711279"/>
      </dsp:txXfrm>
    </dsp:sp>
    <dsp:sp modelId="{FBBC1345-45B8-4878-AE22-989B091C1DB4}">
      <dsp:nvSpPr>
        <dsp:cNvPr id="0" name=""/>
        <dsp:cNvSpPr/>
      </dsp:nvSpPr>
      <dsp:spPr>
        <a:xfrm rot="19440000">
          <a:off x="3001189" y="1597568"/>
          <a:ext cx="1295441" cy="38451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94C789-1771-44FE-802E-94DF53BE2FA0}">
      <dsp:nvSpPr>
        <dsp:cNvPr id="0" name=""/>
        <dsp:cNvSpPr/>
      </dsp:nvSpPr>
      <dsp:spPr>
        <a:xfrm>
          <a:off x="3700715" y="1031336"/>
          <a:ext cx="944422" cy="755537"/>
        </a:xfrm>
        <a:prstGeom prst="roundRect">
          <a:avLst>
            <a:gd name="adj" fmla="val 10000"/>
          </a:avLst>
        </a:prstGeom>
        <a:solidFill>
          <a:srgbClr val="1D7BB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s-ES" sz="1100" kern="1200" dirty="0">
              <a:effectLst>
                <a:outerShdw blurRad="38100" dist="38100" dir="2700000" algn="tl">
                  <a:srgbClr val="000000">
                    <a:alpha val="43137"/>
                  </a:srgbClr>
                </a:outerShdw>
              </a:effectLst>
            </a:rPr>
            <a:t>Registro</a:t>
          </a:r>
          <a:endParaRPr lang="es-CO" sz="1100" kern="1200" dirty="0">
            <a:effectLst>
              <a:outerShdw blurRad="38100" dist="38100" dir="2700000" algn="tl">
                <a:srgbClr val="000000">
                  <a:alpha val="43137"/>
                </a:srgbClr>
              </a:outerShdw>
            </a:effectLst>
          </a:endParaRPr>
        </a:p>
      </dsp:txBody>
      <dsp:txXfrm>
        <a:off x="3722844" y="1053465"/>
        <a:ext cx="900164" cy="711279"/>
      </dsp:txXfrm>
    </dsp:sp>
    <dsp:sp modelId="{84CCD3F2-B851-4754-951A-5E4BCC1A769F}">
      <dsp:nvSpPr>
        <dsp:cNvPr id="0" name=""/>
        <dsp:cNvSpPr/>
      </dsp:nvSpPr>
      <dsp:spPr>
        <a:xfrm>
          <a:off x="3268127" y="2419118"/>
          <a:ext cx="1295441" cy="38451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B2724F-1F97-4A5B-8457-9467F9617164}">
      <dsp:nvSpPr>
        <dsp:cNvPr id="0" name=""/>
        <dsp:cNvSpPr/>
      </dsp:nvSpPr>
      <dsp:spPr>
        <a:xfrm>
          <a:off x="4091357" y="2233607"/>
          <a:ext cx="944422" cy="755537"/>
        </a:xfrm>
        <a:prstGeom prst="roundRect">
          <a:avLst>
            <a:gd name="adj" fmla="val 10000"/>
          </a:avLst>
        </a:prstGeom>
        <a:solidFill>
          <a:srgbClr val="1D7BB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s-ES" sz="1100" kern="1200" dirty="0">
              <a:effectLst>
                <a:outerShdw blurRad="38100" dist="38100" dir="2700000" algn="tl">
                  <a:srgbClr val="000000">
                    <a:alpha val="43137"/>
                  </a:srgbClr>
                </a:outerShdw>
              </a:effectLst>
            </a:rPr>
            <a:t>Pago PSE</a:t>
          </a:r>
          <a:endParaRPr lang="es-CO" sz="1100" kern="1200" dirty="0">
            <a:effectLst>
              <a:outerShdw blurRad="38100" dist="38100" dir="2700000" algn="tl">
                <a:srgbClr val="000000">
                  <a:alpha val="43137"/>
                </a:srgbClr>
              </a:outerShdw>
            </a:effectLst>
          </a:endParaRPr>
        </a:p>
      </dsp:txBody>
      <dsp:txXfrm>
        <a:off x="4113486" y="2255736"/>
        <a:ext cx="900164" cy="71127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E9154-5972-45A3-BD9D-7625E38B2209}">
      <dsp:nvSpPr>
        <dsp:cNvPr id="0" name=""/>
        <dsp:cNvSpPr/>
      </dsp:nvSpPr>
      <dsp:spPr>
        <a:xfrm>
          <a:off x="372431" y="0"/>
          <a:ext cx="8390568" cy="2762518"/>
        </a:xfrm>
        <a:prstGeom prst="rightArrow">
          <a:avLst/>
        </a:prstGeom>
        <a:solidFill>
          <a:schemeClr val="accent3">
            <a:lumMod val="75000"/>
          </a:schemeClr>
        </a:solidFill>
        <a:ln>
          <a:noFill/>
        </a:ln>
        <a:effectLst/>
      </dsp:spPr>
      <dsp:style>
        <a:lnRef idx="0">
          <a:scrgbClr r="0" g="0" b="0"/>
        </a:lnRef>
        <a:fillRef idx="1">
          <a:scrgbClr r="0" g="0" b="0"/>
        </a:fillRef>
        <a:effectRef idx="0">
          <a:scrgbClr r="0" g="0" b="0"/>
        </a:effectRef>
        <a:fontRef idx="minor"/>
      </dsp:style>
    </dsp:sp>
    <dsp:sp modelId="{66334074-0B9E-4D84-8AFD-618259D3E494}">
      <dsp:nvSpPr>
        <dsp:cNvPr id="0" name=""/>
        <dsp:cNvSpPr/>
      </dsp:nvSpPr>
      <dsp:spPr>
        <a:xfrm>
          <a:off x="0" y="971494"/>
          <a:ext cx="2841599" cy="892326"/>
        </a:xfrm>
        <a:prstGeom prst="roundRect">
          <a:avLst/>
        </a:prstGeom>
        <a:solidFill>
          <a:srgbClr val="4D803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b="1" kern="1200" dirty="0">
              <a:latin typeface="Century Gothic" panose="020B0502020202020204" pitchFamily="34" charset="0"/>
            </a:rPr>
            <a:t>Permite evitar filas y trámites presenciales “engorrosos”</a:t>
          </a:r>
          <a:endParaRPr lang="es-CO" sz="1300" b="1" kern="1200" dirty="0">
            <a:latin typeface="Century Gothic" panose="020B0502020202020204" pitchFamily="34" charset="0"/>
          </a:endParaRPr>
        </a:p>
      </dsp:txBody>
      <dsp:txXfrm>
        <a:off x="43560" y="1015054"/>
        <a:ext cx="2754479" cy="805206"/>
      </dsp:txXfrm>
    </dsp:sp>
    <dsp:sp modelId="{189E9CD7-69DE-473E-B6EB-45B7AFD6BE6D}">
      <dsp:nvSpPr>
        <dsp:cNvPr id="0" name=""/>
        <dsp:cNvSpPr/>
      </dsp:nvSpPr>
      <dsp:spPr>
        <a:xfrm>
          <a:off x="3313031" y="969268"/>
          <a:ext cx="2345058" cy="915918"/>
        </a:xfrm>
        <a:prstGeom prst="roundRect">
          <a:avLst/>
        </a:prstGeom>
        <a:solidFill>
          <a:srgbClr val="4D803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b="1" kern="1200" dirty="0">
              <a:latin typeface="Century Gothic" panose="020B0502020202020204" pitchFamily="34" charset="0"/>
            </a:rPr>
            <a:t>Es una forma asequible y sencilla de realizar pagos </a:t>
          </a:r>
        </a:p>
      </dsp:txBody>
      <dsp:txXfrm>
        <a:off x="3357742" y="1013979"/>
        <a:ext cx="2255636" cy="826496"/>
      </dsp:txXfrm>
    </dsp:sp>
    <dsp:sp modelId="{CAD776C9-EF13-4709-A64B-9C3A6EBF5EFF}">
      <dsp:nvSpPr>
        <dsp:cNvPr id="0" name=""/>
        <dsp:cNvSpPr/>
      </dsp:nvSpPr>
      <dsp:spPr>
        <a:xfrm>
          <a:off x="6125079" y="946565"/>
          <a:ext cx="2637920" cy="891376"/>
        </a:xfrm>
        <a:prstGeom prst="roundRect">
          <a:avLst/>
        </a:prstGeom>
        <a:solidFill>
          <a:srgbClr val="4D803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b="1" kern="1200" dirty="0">
              <a:latin typeface="Century Gothic" panose="020B0502020202020204" pitchFamily="34" charset="0"/>
            </a:rPr>
            <a:t>La virtualidad permite unificar procesos de pago e inscripción</a:t>
          </a:r>
          <a:endParaRPr lang="es-CO" sz="1300" b="1" kern="1200" dirty="0">
            <a:latin typeface="Century Gothic" panose="020B0502020202020204" pitchFamily="34" charset="0"/>
          </a:endParaRPr>
        </a:p>
      </dsp:txBody>
      <dsp:txXfrm>
        <a:off x="6168592" y="990078"/>
        <a:ext cx="2550894" cy="8043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546CE-4B11-1C4E-849A-C69905050802}">
      <dsp:nvSpPr>
        <dsp:cNvPr id="0" name=""/>
        <dsp:cNvSpPr/>
      </dsp:nvSpPr>
      <dsp:spPr>
        <a:xfrm>
          <a:off x="853556" y="0"/>
          <a:ext cx="7083731" cy="3772577"/>
        </a:xfrm>
        <a:prstGeom prst="rightArrow">
          <a:avLst/>
        </a:prstGeom>
        <a:solidFill>
          <a:schemeClr val="bg2">
            <a:lumMod val="40000"/>
            <a:lumOff val="6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1E1E931-B1C9-6D40-98AB-C5502266F00D}">
      <dsp:nvSpPr>
        <dsp:cNvPr id="0" name=""/>
        <dsp:cNvSpPr/>
      </dsp:nvSpPr>
      <dsp:spPr>
        <a:xfrm>
          <a:off x="0" y="1134881"/>
          <a:ext cx="2595802" cy="1509030"/>
        </a:xfrm>
        <a:prstGeom prst="roundRect">
          <a:avLst/>
        </a:prstGeom>
        <a:solidFill>
          <a:srgbClr val="1877B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b="1" kern="1200" baseline="0" noProof="0" dirty="0">
              <a:latin typeface="Century Gothic"/>
              <a:cs typeface="Century Gothic"/>
            </a:rPr>
            <a:t>La importancia institucional del examen, hace que los colegios y las universidades ejerzan presión sobre los escolares</a:t>
          </a:r>
          <a:endParaRPr lang="es-CO" sz="1200" b="1" kern="1200" noProof="0" dirty="0">
            <a:latin typeface="Century Gothic"/>
            <a:cs typeface="Century Gothic"/>
          </a:endParaRPr>
        </a:p>
      </dsp:txBody>
      <dsp:txXfrm>
        <a:off x="73665" y="1208546"/>
        <a:ext cx="2448472" cy="1361700"/>
      </dsp:txXfrm>
    </dsp:sp>
    <dsp:sp modelId="{45B9A34C-A2BE-4582-8038-641F341A3F17}">
      <dsp:nvSpPr>
        <dsp:cNvPr id="0" name=""/>
        <dsp:cNvSpPr/>
      </dsp:nvSpPr>
      <dsp:spPr>
        <a:xfrm>
          <a:off x="2986626" y="1163674"/>
          <a:ext cx="2595802" cy="1509030"/>
        </a:xfrm>
        <a:prstGeom prst="roundRect">
          <a:avLst/>
        </a:prstGeom>
        <a:solidFill>
          <a:srgbClr val="1877B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b="1" kern="1200" noProof="0" dirty="0">
              <a:latin typeface="Century Gothic"/>
              <a:cs typeface="Century Gothic"/>
            </a:rPr>
            <a:t>El único contacto que se tiene con la institución es el día de la presentación de la prueba y durante la revisión de resultados</a:t>
          </a:r>
        </a:p>
      </dsp:txBody>
      <dsp:txXfrm>
        <a:off x="3060291" y="1237339"/>
        <a:ext cx="2448472" cy="1361700"/>
      </dsp:txXfrm>
    </dsp:sp>
    <dsp:sp modelId="{0EAD7492-A3E3-4357-8070-19F7DB098878}">
      <dsp:nvSpPr>
        <dsp:cNvPr id="0" name=""/>
        <dsp:cNvSpPr/>
      </dsp:nvSpPr>
      <dsp:spPr>
        <a:xfrm>
          <a:off x="5978967" y="1131773"/>
          <a:ext cx="2351206" cy="1509030"/>
        </a:xfrm>
        <a:prstGeom prst="roundRect">
          <a:avLst/>
        </a:prstGeom>
        <a:solidFill>
          <a:srgbClr val="1877B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b="1" kern="1200" noProof="0" dirty="0">
              <a:latin typeface="Century Gothic"/>
              <a:cs typeface="Century Gothic"/>
            </a:rPr>
            <a:t>La realización de la prueba se ve como un requisito necesario, pero no relevante  durante la formación en el pregrado</a:t>
          </a:r>
        </a:p>
      </dsp:txBody>
      <dsp:txXfrm>
        <a:off x="6052632" y="1205438"/>
        <a:ext cx="2203876" cy="136170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0.91493</cdr:x>
      <cdr:y>0.46501</cdr:y>
    </cdr:from>
    <cdr:to>
      <cdr:x>0.95734</cdr:x>
      <cdr:y>0.5</cdr:y>
    </cdr:to>
    <cdr:cxnSp macro="">
      <cdr:nvCxnSpPr>
        <cdr:cNvPr id="3" name="Conector: angular 2">
          <a:extLst xmlns:a="http://schemas.openxmlformats.org/drawingml/2006/main">
            <a:ext uri="{FF2B5EF4-FFF2-40B4-BE49-F238E27FC236}">
              <a16:creationId xmlns:a16="http://schemas.microsoft.com/office/drawing/2014/main" id="{1CAD0B96-1DE0-499E-8D5B-65E2E6F90426}"/>
            </a:ext>
          </a:extLst>
        </cdr:cNvPr>
        <cdr:cNvCxnSpPr/>
      </cdr:nvCxnSpPr>
      <cdr:spPr bwMode="auto">
        <a:xfrm xmlns:a="http://schemas.openxmlformats.org/drawingml/2006/main" flipV="1">
          <a:off x="6147600" y="1392670"/>
          <a:ext cx="285023" cy="104786"/>
        </a:xfrm>
        <a:prstGeom xmlns:a="http://schemas.openxmlformats.org/drawingml/2006/main" prst="bentConnector3">
          <a:avLst>
            <a:gd name="adj1" fmla="val 50000"/>
          </a:avLst>
        </a:prstGeom>
        <a:solidFill xmlns:a="http://schemas.openxmlformats.org/drawingml/2006/main">
          <a:schemeClr val="accent1"/>
        </a:solidFill>
        <a:ln xmlns:a="http://schemas.openxmlformats.org/drawingml/2006/main" w="3175" cap="flat" cmpd="sng" algn="ctr">
          <a:solidFill>
            <a:schemeClr val="bg1">
              <a:lumMod val="50000"/>
            </a:schemeClr>
          </a:solidFill>
          <a:prstDash val="solid"/>
          <a:round/>
          <a:headEnd type="none" w="sm" len="sm"/>
          <a:tailEnd type="triangle"/>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userShapes>
</file>

<file path=ppt/drawings/drawing2.xml><?xml version="1.0" encoding="utf-8"?>
<c:userShapes xmlns:c="http://schemas.openxmlformats.org/drawingml/2006/chart">
  <cdr:relSizeAnchor xmlns:cdr="http://schemas.openxmlformats.org/drawingml/2006/chartDrawing">
    <cdr:from>
      <cdr:x>0.66251</cdr:x>
      <cdr:y>0</cdr:y>
    </cdr:from>
    <cdr:to>
      <cdr:x>0.8096</cdr:x>
      <cdr:y>0.17737</cdr:y>
    </cdr:to>
    <cdr:sp macro="" textlink="">
      <cdr:nvSpPr>
        <cdr:cNvPr id="2" name="CuadroTexto 1">
          <a:extLst xmlns:a="http://schemas.openxmlformats.org/drawingml/2006/main">
            <a:ext uri="{FF2B5EF4-FFF2-40B4-BE49-F238E27FC236}">
              <a16:creationId xmlns:a16="http://schemas.microsoft.com/office/drawing/2014/main" id="{F26F05D0-31F2-48E3-BBB9-1B2288F9D39B}"/>
            </a:ext>
          </a:extLst>
        </cdr:cNvPr>
        <cdr:cNvSpPr txBox="1"/>
      </cdr:nvSpPr>
      <cdr:spPr>
        <a:xfrm xmlns:a="http://schemas.openxmlformats.org/drawingml/2006/main">
          <a:off x="2330657" y="-1484951"/>
          <a:ext cx="517451"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CO"/>
          </a:defPPr>
          <a:lvl1pPr algn="l" rtl="0" fontAlgn="base">
            <a:spcBef>
              <a:spcPct val="0"/>
            </a:spcBef>
            <a:spcAft>
              <a:spcPct val="0"/>
            </a:spcAft>
            <a:defRPr sz="1000" b="1" kern="1200">
              <a:solidFill>
                <a:schemeClr val="tx1"/>
              </a:solidFill>
              <a:latin typeface="Calibri" pitchFamily="34" charset="0"/>
              <a:ea typeface="+mn-ea"/>
              <a:cs typeface="Arial" charset="0"/>
            </a:defRPr>
          </a:lvl1pPr>
          <a:lvl2pPr marL="457200" algn="l" rtl="0" fontAlgn="base">
            <a:spcBef>
              <a:spcPct val="0"/>
            </a:spcBef>
            <a:spcAft>
              <a:spcPct val="0"/>
            </a:spcAft>
            <a:defRPr sz="1000" b="1" kern="1200">
              <a:solidFill>
                <a:schemeClr val="tx1"/>
              </a:solidFill>
              <a:latin typeface="Calibri" pitchFamily="34" charset="0"/>
              <a:ea typeface="+mn-ea"/>
              <a:cs typeface="Arial" charset="0"/>
            </a:defRPr>
          </a:lvl2pPr>
          <a:lvl3pPr marL="914400" algn="l" rtl="0" fontAlgn="base">
            <a:spcBef>
              <a:spcPct val="0"/>
            </a:spcBef>
            <a:spcAft>
              <a:spcPct val="0"/>
            </a:spcAft>
            <a:defRPr sz="1000" b="1" kern="1200">
              <a:solidFill>
                <a:schemeClr val="tx1"/>
              </a:solidFill>
              <a:latin typeface="Calibri" pitchFamily="34" charset="0"/>
              <a:ea typeface="+mn-ea"/>
              <a:cs typeface="Arial" charset="0"/>
            </a:defRPr>
          </a:lvl3pPr>
          <a:lvl4pPr marL="1371600" algn="l" rtl="0" fontAlgn="base">
            <a:spcBef>
              <a:spcPct val="0"/>
            </a:spcBef>
            <a:spcAft>
              <a:spcPct val="0"/>
            </a:spcAft>
            <a:defRPr sz="1000" b="1" kern="1200">
              <a:solidFill>
                <a:schemeClr val="tx1"/>
              </a:solidFill>
              <a:latin typeface="Calibri" pitchFamily="34" charset="0"/>
              <a:ea typeface="+mn-ea"/>
              <a:cs typeface="Arial" charset="0"/>
            </a:defRPr>
          </a:lvl4pPr>
          <a:lvl5pPr marL="1828800" algn="l" rtl="0" fontAlgn="base">
            <a:spcBef>
              <a:spcPct val="0"/>
            </a:spcBef>
            <a:spcAft>
              <a:spcPct val="0"/>
            </a:spcAft>
            <a:defRPr sz="1000" b="1" kern="1200">
              <a:solidFill>
                <a:schemeClr val="tx1"/>
              </a:solidFill>
              <a:latin typeface="Calibri" pitchFamily="34" charset="0"/>
              <a:ea typeface="+mn-ea"/>
              <a:cs typeface="Arial" charset="0"/>
            </a:defRPr>
          </a:lvl5pPr>
          <a:lvl6pPr marL="2286000" algn="l" defTabSz="914400" rtl="0" eaLnBrk="1" latinLnBrk="0" hangingPunct="1">
            <a:defRPr sz="1000" b="1" kern="1200">
              <a:solidFill>
                <a:schemeClr val="tx1"/>
              </a:solidFill>
              <a:latin typeface="Calibri" pitchFamily="34" charset="0"/>
              <a:ea typeface="+mn-ea"/>
              <a:cs typeface="Arial" charset="0"/>
            </a:defRPr>
          </a:lvl6pPr>
          <a:lvl7pPr marL="2743200" algn="l" defTabSz="914400" rtl="0" eaLnBrk="1" latinLnBrk="0" hangingPunct="1">
            <a:defRPr sz="1000" b="1" kern="1200">
              <a:solidFill>
                <a:schemeClr val="tx1"/>
              </a:solidFill>
              <a:latin typeface="Calibri" pitchFamily="34" charset="0"/>
              <a:ea typeface="+mn-ea"/>
              <a:cs typeface="Arial" charset="0"/>
            </a:defRPr>
          </a:lvl7pPr>
          <a:lvl8pPr marL="3200400" algn="l" defTabSz="914400" rtl="0" eaLnBrk="1" latinLnBrk="0" hangingPunct="1">
            <a:defRPr sz="1000" b="1" kern="1200">
              <a:solidFill>
                <a:schemeClr val="tx1"/>
              </a:solidFill>
              <a:latin typeface="Calibri" pitchFamily="34" charset="0"/>
              <a:ea typeface="+mn-ea"/>
              <a:cs typeface="Arial" charset="0"/>
            </a:defRPr>
          </a:lvl8pPr>
          <a:lvl9pPr marL="3657600" algn="l" defTabSz="914400" rtl="0" eaLnBrk="1" latinLnBrk="0" hangingPunct="1">
            <a:defRPr sz="1000" b="1" kern="1200">
              <a:solidFill>
                <a:schemeClr val="tx1"/>
              </a:solidFill>
              <a:latin typeface="Calibri" pitchFamily="34" charset="0"/>
              <a:ea typeface="+mn-ea"/>
              <a:cs typeface="Arial" charset="0"/>
            </a:defRPr>
          </a:lvl9pPr>
        </a:lstStyle>
        <a:p xmlns:a="http://schemas.openxmlformats.org/drawingml/2006/main">
          <a:r>
            <a:rPr lang="es-MX" sz="2000" dirty="0"/>
            <a:t>+2</a:t>
          </a:r>
          <a:endParaRPr lang="es-CO" sz="20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B54E63-651F-4C12-B2EC-AA0996A60A24}" type="datetimeFigureOut">
              <a:rPr lang="es-CO" smtClean="0"/>
              <a:t>17/02/2022</a:t>
            </a:fld>
            <a:endParaRPr lang="es-CO" dirty="0"/>
          </a:p>
        </p:txBody>
      </p:sp>
      <p:sp>
        <p:nvSpPr>
          <p:cNvPr id="4" name="Marcador de imagen de diapositiva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EFB7-93AB-4809-B740-5981A5E46087}" type="slidenum">
              <a:rPr lang="es-CO" smtClean="0"/>
              <a:t>‹Nº›</a:t>
            </a:fld>
            <a:endParaRPr lang="es-CO" dirty="0"/>
          </a:p>
        </p:txBody>
      </p:sp>
    </p:spTree>
    <p:extLst>
      <p:ext uri="{BB962C8B-B14F-4D97-AF65-F5344CB8AC3E}">
        <p14:creationId xmlns:p14="http://schemas.microsoft.com/office/powerpoint/2010/main" val="1769516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4204EFB7-93AB-4809-B740-5981A5E46087}" type="slidenum">
              <a:rPr lang="es-CO" smtClean="0"/>
              <a:t>4</a:t>
            </a:fld>
            <a:endParaRPr lang="es-CO" dirty="0"/>
          </a:p>
        </p:txBody>
      </p:sp>
    </p:spTree>
    <p:extLst>
      <p:ext uri="{BB962C8B-B14F-4D97-AF65-F5344CB8AC3E}">
        <p14:creationId xmlns:p14="http://schemas.microsoft.com/office/powerpoint/2010/main" val="716596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4204EFB7-93AB-4809-B740-5981A5E46087}" type="slidenum">
              <a:rPr lang="es-CO" smtClean="0"/>
              <a:t>55</a:t>
            </a:fld>
            <a:endParaRPr lang="es-CO" dirty="0"/>
          </a:p>
        </p:txBody>
      </p:sp>
    </p:spTree>
    <p:extLst>
      <p:ext uri="{BB962C8B-B14F-4D97-AF65-F5344CB8AC3E}">
        <p14:creationId xmlns:p14="http://schemas.microsoft.com/office/powerpoint/2010/main" val="1242771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4204EFB7-93AB-4809-B740-5981A5E46087}" type="slidenum">
              <a:rPr lang="es-CO" smtClean="0"/>
              <a:t>64</a:t>
            </a:fld>
            <a:endParaRPr lang="es-CO" dirty="0"/>
          </a:p>
        </p:txBody>
      </p:sp>
    </p:spTree>
    <p:extLst>
      <p:ext uri="{BB962C8B-B14F-4D97-AF65-F5344CB8AC3E}">
        <p14:creationId xmlns:p14="http://schemas.microsoft.com/office/powerpoint/2010/main" val="4036356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204EFB7-93AB-4809-B740-5981A5E46087}" type="slidenum">
              <a:rPr kumimoji="0" lang="es-CO" sz="1200" b="1"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s-CO" sz="1200" b="1"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4239940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4204EFB7-93AB-4809-B740-5981A5E46087}" type="slidenum">
              <a:rPr lang="es-CO" smtClean="0"/>
              <a:t>74</a:t>
            </a:fld>
            <a:endParaRPr lang="es-CO" dirty="0"/>
          </a:p>
        </p:txBody>
      </p:sp>
    </p:spTree>
    <p:extLst>
      <p:ext uri="{BB962C8B-B14F-4D97-AF65-F5344CB8AC3E}">
        <p14:creationId xmlns:p14="http://schemas.microsoft.com/office/powerpoint/2010/main" val="990958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E4026F-ADF6-4C25-AB0B-85BB429D7934}" type="slidenum">
              <a:rPr kumimoji="0" lang="es-CO" sz="1800" b="0" i="0" u="none" strike="noStrike" kern="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s-CO" sz="1800" b="0"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306417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4204EFB7-93AB-4809-B740-5981A5E46087}" type="slidenum">
              <a:rPr lang="es-CO" smtClean="0"/>
              <a:t>99</a:t>
            </a:fld>
            <a:endParaRPr lang="es-CO" dirty="0"/>
          </a:p>
        </p:txBody>
      </p:sp>
    </p:spTree>
    <p:extLst>
      <p:ext uri="{BB962C8B-B14F-4D97-AF65-F5344CB8AC3E}">
        <p14:creationId xmlns:p14="http://schemas.microsoft.com/office/powerpoint/2010/main" val="1436766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4204EFB7-93AB-4809-B740-5981A5E46087}" type="slidenum">
              <a:rPr lang="es-CO" smtClean="0"/>
              <a:t>7</a:t>
            </a:fld>
            <a:endParaRPr lang="es-CO" dirty="0"/>
          </a:p>
        </p:txBody>
      </p:sp>
    </p:spTree>
    <p:extLst>
      <p:ext uri="{BB962C8B-B14F-4D97-AF65-F5344CB8AC3E}">
        <p14:creationId xmlns:p14="http://schemas.microsoft.com/office/powerpoint/2010/main" val="1000047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4204EFB7-93AB-4809-B740-5981A5E46087}" type="slidenum">
              <a:rPr lang="es-CO" smtClean="0"/>
              <a:t>19</a:t>
            </a:fld>
            <a:endParaRPr lang="es-CO" dirty="0"/>
          </a:p>
        </p:txBody>
      </p:sp>
    </p:spTree>
    <p:extLst>
      <p:ext uri="{BB962C8B-B14F-4D97-AF65-F5344CB8AC3E}">
        <p14:creationId xmlns:p14="http://schemas.microsoft.com/office/powerpoint/2010/main" val="3798947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4204EFB7-93AB-4809-B740-5981A5E46087}" type="slidenum">
              <a:rPr lang="es-CO" smtClean="0"/>
              <a:t>22</a:t>
            </a:fld>
            <a:endParaRPr lang="es-CO" dirty="0"/>
          </a:p>
        </p:txBody>
      </p:sp>
    </p:spTree>
    <p:extLst>
      <p:ext uri="{BB962C8B-B14F-4D97-AF65-F5344CB8AC3E}">
        <p14:creationId xmlns:p14="http://schemas.microsoft.com/office/powerpoint/2010/main" val="3008885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4204EFB7-93AB-4809-B740-5981A5E46087}" type="slidenum">
              <a:rPr lang="es-CO" smtClean="0"/>
              <a:t>29</a:t>
            </a:fld>
            <a:endParaRPr lang="es-CO" dirty="0"/>
          </a:p>
        </p:txBody>
      </p:sp>
    </p:spTree>
    <p:extLst>
      <p:ext uri="{BB962C8B-B14F-4D97-AF65-F5344CB8AC3E}">
        <p14:creationId xmlns:p14="http://schemas.microsoft.com/office/powerpoint/2010/main" val="3674312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4204EFB7-93AB-4809-B740-5981A5E46087}" type="slidenum">
              <a:rPr lang="es-CO" smtClean="0"/>
              <a:t>31</a:t>
            </a:fld>
            <a:endParaRPr lang="es-CO" dirty="0"/>
          </a:p>
        </p:txBody>
      </p:sp>
    </p:spTree>
    <p:extLst>
      <p:ext uri="{BB962C8B-B14F-4D97-AF65-F5344CB8AC3E}">
        <p14:creationId xmlns:p14="http://schemas.microsoft.com/office/powerpoint/2010/main" val="2531054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4204EFB7-93AB-4809-B740-5981A5E46087}" type="slidenum">
              <a:rPr lang="es-CO" smtClean="0"/>
              <a:t>34</a:t>
            </a:fld>
            <a:endParaRPr lang="es-CO" dirty="0"/>
          </a:p>
        </p:txBody>
      </p:sp>
    </p:spTree>
    <p:extLst>
      <p:ext uri="{BB962C8B-B14F-4D97-AF65-F5344CB8AC3E}">
        <p14:creationId xmlns:p14="http://schemas.microsoft.com/office/powerpoint/2010/main" val="4239940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204EFB7-93AB-4809-B740-5981A5E46087}" type="slidenum">
              <a:rPr kumimoji="0" lang="es-CO" sz="1200" b="1"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s-CO" sz="1200" b="1"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084432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4204EFB7-93AB-4809-B740-5981A5E46087}" type="slidenum">
              <a:rPr lang="es-CO" smtClean="0"/>
              <a:t>41</a:t>
            </a:fld>
            <a:endParaRPr lang="es-CO" dirty="0"/>
          </a:p>
        </p:txBody>
      </p:sp>
    </p:spTree>
    <p:extLst>
      <p:ext uri="{BB962C8B-B14F-4D97-AF65-F5344CB8AC3E}">
        <p14:creationId xmlns:p14="http://schemas.microsoft.com/office/powerpoint/2010/main" val="25111428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82" y="1309"/>
            <a:ext cx="9142589" cy="514377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2"/>
          <p:cNvSpPr>
            <a:spLocks noGrp="1" noChangeArrowheads="1"/>
          </p:cNvSpPr>
          <p:nvPr>
            <p:ph type="ctrTitle" sz="quarter"/>
          </p:nvPr>
        </p:nvSpPr>
        <p:spPr>
          <a:xfrm>
            <a:off x="3281626" y="1882816"/>
            <a:ext cx="3769678" cy="1103312"/>
          </a:xfrm>
          <a:prstGeom prst="rect">
            <a:avLst/>
          </a:prstGeom>
        </p:spPr>
        <p:txBody>
          <a:bodyPr/>
          <a:lstStyle>
            <a:lvl1pPr algn="ctr">
              <a:defRPr sz="2400">
                <a:solidFill>
                  <a:srgbClr val="5F5F5F"/>
                </a:solidFill>
              </a:defRPr>
            </a:lvl1pPr>
          </a:lstStyle>
          <a:p>
            <a:pPr lvl="0"/>
            <a:r>
              <a:rPr lang="es-ES" altLang="es-CO" noProof="0" dirty="0"/>
              <a:t>Haga clic para cambiar el estilo de título	</a:t>
            </a:r>
          </a:p>
        </p:txBody>
      </p:sp>
      <p:sp>
        <p:nvSpPr>
          <p:cNvPr id="9" name="Rectangle 42"/>
          <p:cNvSpPr>
            <a:spLocks noGrp="1" noChangeArrowheads="1"/>
          </p:cNvSpPr>
          <p:nvPr>
            <p:ph type="subTitle" sz="quarter" idx="1"/>
          </p:nvPr>
        </p:nvSpPr>
        <p:spPr>
          <a:xfrm>
            <a:off x="3656251" y="3262272"/>
            <a:ext cx="3020429" cy="308776"/>
          </a:xfrm>
        </p:spPr>
        <p:txBody>
          <a:bodyPr/>
          <a:lstStyle>
            <a:lvl1pPr marL="0" indent="0" algn="ctr">
              <a:buFontTx/>
              <a:buNone/>
              <a:defRPr/>
            </a:lvl1pPr>
          </a:lstStyle>
          <a:p>
            <a:pPr lvl="0"/>
            <a:r>
              <a:rPr lang="es-ES" altLang="es-CO" noProof="0" dirty="0"/>
              <a:t>Haga clic para modificar el estilo de subtítulo del patrón</a:t>
            </a:r>
          </a:p>
        </p:txBody>
      </p:sp>
      <p:pic>
        <p:nvPicPr>
          <p:cNvPr id="10" name="Picture 2" descr="C:\Users\fangulo\OneDrive - Centro Nacional de Consultoria\!!Felipe_Teletrabajo\Engie\Plantilla\Recurso 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12571" y="2657844"/>
            <a:ext cx="3907788" cy="1039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600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3_Diapositiva de título">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82" y="1313"/>
            <a:ext cx="9142589" cy="51581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2"/>
          <p:cNvSpPr>
            <a:spLocks noGrp="1" noChangeArrowheads="1"/>
          </p:cNvSpPr>
          <p:nvPr>
            <p:ph type="ctrTitle" sz="quarter"/>
          </p:nvPr>
        </p:nvSpPr>
        <p:spPr>
          <a:xfrm>
            <a:off x="3281626" y="1888059"/>
            <a:ext cx="3769678" cy="1106384"/>
          </a:xfrm>
          <a:prstGeom prst="rect">
            <a:avLst/>
          </a:prstGeom>
        </p:spPr>
        <p:txBody>
          <a:bodyPr/>
          <a:lstStyle>
            <a:lvl1pPr algn="ctr">
              <a:defRPr sz="2400">
                <a:solidFill>
                  <a:srgbClr val="5F5F5F"/>
                </a:solidFill>
              </a:defRPr>
            </a:lvl1pPr>
          </a:lstStyle>
          <a:p>
            <a:pPr lvl="0"/>
            <a:r>
              <a:rPr lang="es-ES" altLang="es-CO" noProof="0" dirty="0"/>
              <a:t>Haga clic para cambiar el estilo de título	</a:t>
            </a:r>
          </a:p>
        </p:txBody>
      </p:sp>
      <p:pic>
        <p:nvPicPr>
          <p:cNvPr id="11" name="Picture 2" descr="C:\Users\fangulo\OneDrive - Centro Nacional de Consultoria\!!Felipe_Teletrabajo\Engie\Plantilla\Recurso 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12571" y="2665245"/>
            <a:ext cx="3907788" cy="104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364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6930080-3ABC-4097-A410-A230032FF0D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83" y="1309"/>
            <a:ext cx="9142591" cy="514377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E22EC52C-ACD7-44EC-BD6B-A5585DFDA897}"/>
              </a:ext>
            </a:extLst>
          </p:cNvPr>
          <p:cNvSpPr>
            <a:spLocks noGrp="1" noChangeArrowheads="1"/>
          </p:cNvSpPr>
          <p:nvPr>
            <p:ph idx="1"/>
          </p:nvPr>
        </p:nvSpPr>
        <p:spPr bwMode="auto">
          <a:xfrm>
            <a:off x="457200" y="1239838"/>
            <a:ext cx="8229600" cy="307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CO" altLang="es-CO"/>
              <a:t>Haga clic para modificar el estilo de texto del patrón</a:t>
            </a:r>
          </a:p>
          <a:p>
            <a:pPr lvl="1"/>
            <a:r>
              <a:rPr lang="es-CO" altLang="es-CO"/>
              <a:t>Segundo nivel</a:t>
            </a:r>
          </a:p>
          <a:p>
            <a:pPr lvl="2"/>
            <a:r>
              <a:rPr lang="es-CO" altLang="es-CO"/>
              <a:t>Tercer nivel</a:t>
            </a:r>
          </a:p>
          <a:p>
            <a:pPr lvl="3"/>
            <a:r>
              <a:rPr lang="es-CO" altLang="es-CO"/>
              <a:t>Cuarto nivel</a:t>
            </a:r>
          </a:p>
          <a:p>
            <a:pPr lvl="4"/>
            <a:r>
              <a:rPr lang="es-CO" altLang="es-CO"/>
              <a:t>Quinto nivel</a:t>
            </a:r>
          </a:p>
        </p:txBody>
      </p:sp>
      <p:sp>
        <p:nvSpPr>
          <p:cNvPr id="11" name="Rectangle 6">
            <a:extLst>
              <a:ext uri="{FF2B5EF4-FFF2-40B4-BE49-F238E27FC236}">
                <a16:creationId xmlns:a16="http://schemas.microsoft.com/office/drawing/2014/main" id="{D896ABFB-4365-4BF8-9CA6-570F3F02AD3D}"/>
              </a:ext>
            </a:extLst>
          </p:cNvPr>
          <p:cNvSpPr>
            <a:spLocks noGrp="1" noChangeArrowheads="1"/>
          </p:cNvSpPr>
          <p:nvPr>
            <p:ph type="sldNum" sz="quarter" idx="4"/>
          </p:nvPr>
        </p:nvSpPr>
        <p:spPr bwMode="auto">
          <a:xfrm>
            <a:off x="4146550" y="4930775"/>
            <a:ext cx="866775"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b="1">
                <a:solidFill>
                  <a:srgbClr val="204E93"/>
                </a:solidFill>
                <a:latin typeface="+mj-lt"/>
                <a:cs typeface="Arial" charset="0"/>
              </a:defRPr>
            </a:lvl1pPr>
          </a:lstStyle>
          <a:p>
            <a:pPr>
              <a:defRPr/>
            </a:pPr>
            <a:fld id="{D0AE95A2-70B1-4974-8E50-975CA7202948}" type="slidenum">
              <a:rPr lang="es-CO" altLang="es-CO"/>
              <a:pPr>
                <a:defRPr/>
              </a:pPr>
              <a:t>‹Nº›</a:t>
            </a:fld>
            <a:endParaRPr lang="es-CO" altLang="es-CO" dirty="0"/>
          </a:p>
        </p:txBody>
      </p:sp>
      <p:pic>
        <p:nvPicPr>
          <p:cNvPr id="12" name="Picture 2" descr="C:\Users\fangulo\OneDrive - Centro Nacional de Consultoria\!!Felipe_Teletrabajo\Engie\Plantilla\Recurso 2.png">
            <a:extLst>
              <a:ext uri="{FF2B5EF4-FFF2-40B4-BE49-F238E27FC236}">
                <a16:creationId xmlns:a16="http://schemas.microsoft.com/office/drawing/2014/main" id="{1BADA634-927F-4B9F-8A22-4DEE7344656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85937" y="-8731"/>
            <a:ext cx="6681788" cy="103981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
            <a:extLst>
              <a:ext uri="{FF2B5EF4-FFF2-40B4-BE49-F238E27FC236}">
                <a16:creationId xmlns:a16="http://schemas.microsoft.com/office/drawing/2014/main" id="{213BEBDE-1C68-4D3D-B62E-0B85365C7DE9}"/>
              </a:ext>
            </a:extLst>
          </p:cNvPr>
          <p:cNvSpPr>
            <a:spLocks noGrp="1" noChangeArrowheads="1"/>
          </p:cNvSpPr>
          <p:nvPr>
            <p:ph type="title"/>
          </p:nvPr>
        </p:nvSpPr>
        <p:spPr bwMode="auto">
          <a:xfrm>
            <a:off x="1556385" y="64453"/>
            <a:ext cx="70104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CO" altLang="es-CO"/>
              <a:t>Haga clic para cambiar el estilo de título	</a:t>
            </a:r>
          </a:p>
        </p:txBody>
      </p:sp>
    </p:spTree>
    <p:extLst>
      <p:ext uri="{BB962C8B-B14F-4D97-AF65-F5344CB8AC3E}">
        <p14:creationId xmlns:p14="http://schemas.microsoft.com/office/powerpoint/2010/main" val="2844629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Diapositiva de título">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5F3071-2456-4F08-B187-E60FD5207AE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83" y="1309"/>
            <a:ext cx="9142591" cy="514377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852B6409-ACF2-4501-8986-4012CC52E725}"/>
              </a:ext>
            </a:extLst>
          </p:cNvPr>
          <p:cNvSpPr>
            <a:spLocks noGrp="1" noChangeArrowheads="1"/>
          </p:cNvSpPr>
          <p:nvPr>
            <p:ph idx="1"/>
          </p:nvPr>
        </p:nvSpPr>
        <p:spPr bwMode="auto">
          <a:xfrm>
            <a:off x="457200" y="1239838"/>
            <a:ext cx="8229600" cy="307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CO" altLang="es-CO"/>
              <a:t>Haga clic para modificar el estilo de texto del patrón</a:t>
            </a:r>
          </a:p>
          <a:p>
            <a:pPr lvl="1"/>
            <a:r>
              <a:rPr lang="es-CO" altLang="es-CO"/>
              <a:t>Segundo nivel</a:t>
            </a:r>
          </a:p>
          <a:p>
            <a:pPr lvl="2"/>
            <a:r>
              <a:rPr lang="es-CO" altLang="es-CO"/>
              <a:t>Tercer nivel</a:t>
            </a:r>
          </a:p>
          <a:p>
            <a:pPr lvl="3"/>
            <a:r>
              <a:rPr lang="es-CO" altLang="es-CO"/>
              <a:t>Cuarto nivel</a:t>
            </a:r>
          </a:p>
          <a:p>
            <a:pPr lvl="4"/>
            <a:r>
              <a:rPr lang="es-CO" altLang="es-CO"/>
              <a:t>Quinto nivel</a:t>
            </a:r>
          </a:p>
        </p:txBody>
      </p:sp>
      <p:sp>
        <p:nvSpPr>
          <p:cNvPr id="11" name="Rectangle 6">
            <a:extLst>
              <a:ext uri="{FF2B5EF4-FFF2-40B4-BE49-F238E27FC236}">
                <a16:creationId xmlns:a16="http://schemas.microsoft.com/office/drawing/2014/main" id="{0B4E9E3C-BEDB-4FC4-8F03-79F061E68857}"/>
              </a:ext>
            </a:extLst>
          </p:cNvPr>
          <p:cNvSpPr>
            <a:spLocks noGrp="1" noChangeArrowheads="1"/>
          </p:cNvSpPr>
          <p:nvPr>
            <p:ph type="sldNum" sz="quarter" idx="4"/>
          </p:nvPr>
        </p:nvSpPr>
        <p:spPr bwMode="auto">
          <a:xfrm>
            <a:off x="4146550" y="4930775"/>
            <a:ext cx="866775"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b="1">
                <a:solidFill>
                  <a:srgbClr val="204E93"/>
                </a:solidFill>
                <a:latin typeface="+mj-lt"/>
                <a:cs typeface="Arial" charset="0"/>
              </a:defRPr>
            </a:lvl1pPr>
          </a:lstStyle>
          <a:p>
            <a:pPr>
              <a:defRPr/>
            </a:pPr>
            <a:fld id="{D0AE95A2-70B1-4974-8E50-975CA7202948}" type="slidenum">
              <a:rPr lang="es-CO" altLang="es-CO"/>
              <a:pPr>
                <a:defRPr/>
              </a:pPr>
              <a:t>‹Nº›</a:t>
            </a:fld>
            <a:endParaRPr lang="es-CO" altLang="es-CO" dirty="0"/>
          </a:p>
        </p:txBody>
      </p:sp>
      <p:pic>
        <p:nvPicPr>
          <p:cNvPr id="12" name="Picture 2" descr="C:\Users\fangulo\OneDrive - Centro Nacional de Consultoria\!!Felipe_Teletrabajo\Engie\Plantilla\Recurso 2.png">
            <a:extLst>
              <a:ext uri="{FF2B5EF4-FFF2-40B4-BE49-F238E27FC236}">
                <a16:creationId xmlns:a16="http://schemas.microsoft.com/office/drawing/2014/main" id="{674BE521-EA7D-4A81-A102-01832AD4BC7B}"/>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85937" y="-8731"/>
            <a:ext cx="6681788" cy="103981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
            <a:extLst>
              <a:ext uri="{FF2B5EF4-FFF2-40B4-BE49-F238E27FC236}">
                <a16:creationId xmlns:a16="http://schemas.microsoft.com/office/drawing/2014/main" id="{94C623D8-E777-426E-878B-6A3F2FCD014E}"/>
              </a:ext>
            </a:extLst>
          </p:cNvPr>
          <p:cNvSpPr>
            <a:spLocks noGrp="1" noChangeArrowheads="1"/>
          </p:cNvSpPr>
          <p:nvPr>
            <p:ph type="title"/>
          </p:nvPr>
        </p:nvSpPr>
        <p:spPr bwMode="auto">
          <a:xfrm>
            <a:off x="1556385" y="64453"/>
            <a:ext cx="70104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CO" altLang="es-CO"/>
              <a:t>Haga clic para cambiar el estilo de título	</a:t>
            </a:r>
          </a:p>
        </p:txBody>
      </p:sp>
    </p:spTree>
    <p:extLst>
      <p:ext uri="{BB962C8B-B14F-4D97-AF65-F5344CB8AC3E}">
        <p14:creationId xmlns:p14="http://schemas.microsoft.com/office/powerpoint/2010/main" val="2567314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sp>
        <p:nvSpPr>
          <p:cNvPr id="9" name="Rectangle 80">
            <a:extLst>
              <a:ext uri="{FF2B5EF4-FFF2-40B4-BE49-F238E27FC236}">
                <a16:creationId xmlns:a16="http://schemas.microsoft.com/office/drawing/2014/main" id="{5CF14FA4-2170-4DF9-B0A7-727AD9F219CA}"/>
              </a:ext>
            </a:extLst>
          </p:cNvPr>
          <p:cNvSpPr>
            <a:spLocks noGrp="1" noChangeArrowheads="1"/>
          </p:cNvSpPr>
          <p:nvPr>
            <p:ph type="sldNum" sz="quarter" idx="10"/>
          </p:nvPr>
        </p:nvSpPr>
        <p:spPr/>
        <p:txBody>
          <a:bodyPr/>
          <a:lstStyle>
            <a:lvl1pPr>
              <a:defRPr smtClean="0"/>
            </a:lvl1pPr>
          </a:lstStyle>
          <a:p>
            <a:pPr>
              <a:defRPr/>
            </a:pPr>
            <a:fld id="{0F6941BE-6BB6-4FAA-8DCB-CB5DDDB42925}" type="slidenum">
              <a:rPr lang="es-ES" altLang="es-CO" smtClean="0"/>
              <a:pPr>
                <a:defRPr/>
              </a:pPr>
              <a:t>‹Nº›</a:t>
            </a:fld>
            <a:endParaRPr lang="es-ES" altLang="es-CO" dirty="0"/>
          </a:p>
        </p:txBody>
      </p:sp>
    </p:spTree>
    <p:extLst>
      <p:ext uri="{BB962C8B-B14F-4D97-AF65-F5344CB8AC3E}">
        <p14:creationId xmlns:p14="http://schemas.microsoft.com/office/powerpoint/2010/main" val="279780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9433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6930080-3ABC-4097-A410-A230032FF0D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83" y="1309"/>
            <a:ext cx="9142591" cy="514377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E22EC52C-ACD7-44EC-BD6B-A5585DFDA897}"/>
              </a:ext>
            </a:extLst>
          </p:cNvPr>
          <p:cNvSpPr>
            <a:spLocks noGrp="1" noChangeArrowheads="1"/>
          </p:cNvSpPr>
          <p:nvPr>
            <p:ph idx="1"/>
          </p:nvPr>
        </p:nvSpPr>
        <p:spPr bwMode="auto">
          <a:xfrm>
            <a:off x="457200" y="1239838"/>
            <a:ext cx="8229600" cy="307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CO" altLang="es-CO"/>
              <a:t>Haga clic para modificar el estilo de texto del patrón</a:t>
            </a:r>
          </a:p>
          <a:p>
            <a:pPr lvl="1"/>
            <a:r>
              <a:rPr lang="es-CO" altLang="es-CO"/>
              <a:t>Segundo nivel</a:t>
            </a:r>
          </a:p>
          <a:p>
            <a:pPr lvl="2"/>
            <a:r>
              <a:rPr lang="es-CO" altLang="es-CO"/>
              <a:t>Tercer nivel</a:t>
            </a:r>
          </a:p>
          <a:p>
            <a:pPr lvl="3"/>
            <a:r>
              <a:rPr lang="es-CO" altLang="es-CO"/>
              <a:t>Cuarto nivel</a:t>
            </a:r>
          </a:p>
          <a:p>
            <a:pPr lvl="4"/>
            <a:r>
              <a:rPr lang="es-CO" altLang="es-CO"/>
              <a:t>Quinto nivel</a:t>
            </a:r>
          </a:p>
        </p:txBody>
      </p:sp>
      <p:sp>
        <p:nvSpPr>
          <p:cNvPr id="11" name="Rectangle 6">
            <a:extLst>
              <a:ext uri="{FF2B5EF4-FFF2-40B4-BE49-F238E27FC236}">
                <a16:creationId xmlns:a16="http://schemas.microsoft.com/office/drawing/2014/main" id="{D896ABFB-4365-4BF8-9CA6-570F3F02AD3D}"/>
              </a:ext>
            </a:extLst>
          </p:cNvPr>
          <p:cNvSpPr>
            <a:spLocks noGrp="1" noChangeArrowheads="1"/>
          </p:cNvSpPr>
          <p:nvPr>
            <p:ph type="sldNum" sz="quarter" idx="4"/>
          </p:nvPr>
        </p:nvSpPr>
        <p:spPr bwMode="auto">
          <a:xfrm>
            <a:off x="4146550" y="4930775"/>
            <a:ext cx="866775"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b="1">
                <a:solidFill>
                  <a:srgbClr val="204E93"/>
                </a:solidFill>
                <a:latin typeface="+mj-lt"/>
                <a:cs typeface="Arial" charset="0"/>
              </a:defRPr>
            </a:lvl1pPr>
          </a:lstStyle>
          <a:p>
            <a:pPr>
              <a:defRPr/>
            </a:pPr>
            <a:fld id="{D0AE95A2-70B1-4974-8E50-975CA7202948}" type="slidenum">
              <a:rPr lang="es-CO" altLang="es-CO"/>
              <a:pPr>
                <a:defRPr/>
              </a:pPr>
              <a:t>‹Nº›</a:t>
            </a:fld>
            <a:endParaRPr lang="es-CO" altLang="es-CO" dirty="0"/>
          </a:p>
        </p:txBody>
      </p:sp>
      <p:pic>
        <p:nvPicPr>
          <p:cNvPr id="12" name="Picture 2" descr="C:\Users\fangulo\OneDrive - Centro Nacional de Consultoria\!!Felipe_Teletrabajo\Engie\Plantilla\Recurso 2.png">
            <a:extLst>
              <a:ext uri="{FF2B5EF4-FFF2-40B4-BE49-F238E27FC236}">
                <a16:creationId xmlns:a16="http://schemas.microsoft.com/office/drawing/2014/main" id="{1BADA634-927F-4B9F-8A22-4DEE7344656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85937" y="-8731"/>
            <a:ext cx="6681788" cy="103981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
            <a:extLst>
              <a:ext uri="{FF2B5EF4-FFF2-40B4-BE49-F238E27FC236}">
                <a16:creationId xmlns:a16="http://schemas.microsoft.com/office/drawing/2014/main" id="{213BEBDE-1C68-4D3D-B62E-0B85365C7DE9}"/>
              </a:ext>
            </a:extLst>
          </p:cNvPr>
          <p:cNvSpPr>
            <a:spLocks noGrp="1" noChangeArrowheads="1"/>
          </p:cNvSpPr>
          <p:nvPr>
            <p:ph type="title"/>
          </p:nvPr>
        </p:nvSpPr>
        <p:spPr bwMode="auto">
          <a:xfrm>
            <a:off x="1556385" y="64453"/>
            <a:ext cx="70104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CO" altLang="es-CO"/>
              <a:t>Haga clic para cambiar el estilo de título	</a:t>
            </a:r>
          </a:p>
        </p:txBody>
      </p:sp>
    </p:spTree>
    <p:extLst>
      <p:ext uri="{BB962C8B-B14F-4D97-AF65-F5344CB8AC3E}">
        <p14:creationId xmlns:p14="http://schemas.microsoft.com/office/powerpoint/2010/main" val="816371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Diapositiva de título">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5F3071-2456-4F08-B187-E60FD5207AE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83" y="1309"/>
            <a:ext cx="9142591" cy="514377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852B6409-ACF2-4501-8986-4012CC52E725}"/>
              </a:ext>
            </a:extLst>
          </p:cNvPr>
          <p:cNvSpPr>
            <a:spLocks noGrp="1" noChangeArrowheads="1"/>
          </p:cNvSpPr>
          <p:nvPr>
            <p:ph idx="1"/>
          </p:nvPr>
        </p:nvSpPr>
        <p:spPr bwMode="auto">
          <a:xfrm>
            <a:off x="457200" y="1239838"/>
            <a:ext cx="8229600" cy="307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CO" altLang="es-CO"/>
              <a:t>Haga clic para modificar el estilo de texto del patrón</a:t>
            </a:r>
          </a:p>
          <a:p>
            <a:pPr lvl="1"/>
            <a:r>
              <a:rPr lang="es-CO" altLang="es-CO"/>
              <a:t>Segundo nivel</a:t>
            </a:r>
          </a:p>
          <a:p>
            <a:pPr lvl="2"/>
            <a:r>
              <a:rPr lang="es-CO" altLang="es-CO"/>
              <a:t>Tercer nivel</a:t>
            </a:r>
          </a:p>
          <a:p>
            <a:pPr lvl="3"/>
            <a:r>
              <a:rPr lang="es-CO" altLang="es-CO"/>
              <a:t>Cuarto nivel</a:t>
            </a:r>
          </a:p>
          <a:p>
            <a:pPr lvl="4"/>
            <a:r>
              <a:rPr lang="es-CO" altLang="es-CO"/>
              <a:t>Quinto nivel</a:t>
            </a:r>
          </a:p>
        </p:txBody>
      </p:sp>
      <p:sp>
        <p:nvSpPr>
          <p:cNvPr id="11" name="Rectangle 6">
            <a:extLst>
              <a:ext uri="{FF2B5EF4-FFF2-40B4-BE49-F238E27FC236}">
                <a16:creationId xmlns:a16="http://schemas.microsoft.com/office/drawing/2014/main" id="{0B4E9E3C-BEDB-4FC4-8F03-79F061E68857}"/>
              </a:ext>
            </a:extLst>
          </p:cNvPr>
          <p:cNvSpPr>
            <a:spLocks noGrp="1" noChangeArrowheads="1"/>
          </p:cNvSpPr>
          <p:nvPr>
            <p:ph type="sldNum" sz="quarter" idx="4"/>
          </p:nvPr>
        </p:nvSpPr>
        <p:spPr bwMode="auto">
          <a:xfrm>
            <a:off x="4146550" y="4930775"/>
            <a:ext cx="866775"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b="1">
                <a:solidFill>
                  <a:srgbClr val="204E93"/>
                </a:solidFill>
                <a:latin typeface="+mj-lt"/>
                <a:cs typeface="Arial" charset="0"/>
              </a:defRPr>
            </a:lvl1pPr>
          </a:lstStyle>
          <a:p>
            <a:pPr>
              <a:defRPr/>
            </a:pPr>
            <a:fld id="{D0AE95A2-70B1-4974-8E50-975CA7202948}" type="slidenum">
              <a:rPr lang="es-CO" altLang="es-CO"/>
              <a:pPr>
                <a:defRPr/>
              </a:pPr>
              <a:t>‹Nº›</a:t>
            </a:fld>
            <a:endParaRPr lang="es-CO" altLang="es-CO" dirty="0"/>
          </a:p>
        </p:txBody>
      </p:sp>
      <p:pic>
        <p:nvPicPr>
          <p:cNvPr id="12" name="Picture 2" descr="C:\Users\fangulo\OneDrive - Centro Nacional de Consultoria\!!Felipe_Teletrabajo\Engie\Plantilla\Recurso 2.png">
            <a:extLst>
              <a:ext uri="{FF2B5EF4-FFF2-40B4-BE49-F238E27FC236}">
                <a16:creationId xmlns:a16="http://schemas.microsoft.com/office/drawing/2014/main" id="{674BE521-EA7D-4A81-A102-01832AD4BC7B}"/>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85937" y="-8731"/>
            <a:ext cx="6681788" cy="103981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
            <a:extLst>
              <a:ext uri="{FF2B5EF4-FFF2-40B4-BE49-F238E27FC236}">
                <a16:creationId xmlns:a16="http://schemas.microsoft.com/office/drawing/2014/main" id="{94C623D8-E777-426E-878B-6A3F2FCD014E}"/>
              </a:ext>
            </a:extLst>
          </p:cNvPr>
          <p:cNvSpPr>
            <a:spLocks noGrp="1" noChangeArrowheads="1"/>
          </p:cNvSpPr>
          <p:nvPr>
            <p:ph type="title"/>
          </p:nvPr>
        </p:nvSpPr>
        <p:spPr bwMode="auto">
          <a:xfrm>
            <a:off x="1556385" y="64453"/>
            <a:ext cx="70104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CO" altLang="es-CO"/>
              <a:t>Haga clic para cambiar el estilo de título	</a:t>
            </a:r>
          </a:p>
        </p:txBody>
      </p:sp>
    </p:spTree>
    <p:extLst>
      <p:ext uri="{BB962C8B-B14F-4D97-AF65-F5344CB8AC3E}">
        <p14:creationId xmlns:p14="http://schemas.microsoft.com/office/powerpoint/2010/main" val="3835443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5 Marcador de número de diapositiva"/>
          <p:cNvSpPr txBox="1">
            <a:spLocks/>
          </p:cNvSpPr>
          <p:nvPr userDrawn="1"/>
        </p:nvSpPr>
        <p:spPr>
          <a:xfrm>
            <a:off x="8375650" y="141730"/>
            <a:ext cx="620712" cy="274722"/>
          </a:xfrm>
          <a:prstGeom prst="rect">
            <a:avLst/>
          </a:prstGeom>
        </p:spPr>
        <p:txBody>
          <a:bodyPr vert="horz" lIns="91440" tIns="45720" rIns="91440" bIns="45720" rtlCol="0" anchor="ctr"/>
          <a:lstStyle>
            <a:defPPr>
              <a:defRPr lang="es-CO"/>
            </a:defPPr>
            <a:lvl1pPr algn="r" rtl="0" eaLnBrk="0" fontAlgn="base" hangingPunct="0">
              <a:spcBef>
                <a:spcPct val="0"/>
              </a:spcBef>
              <a:spcAft>
                <a:spcPct val="0"/>
              </a:spcAft>
              <a:defRPr sz="1200" b="1" kern="1200">
                <a:solidFill>
                  <a:schemeClr val="bg1"/>
                </a:solidFill>
                <a:latin typeface="+mn-lt"/>
                <a:ea typeface="+mn-ea"/>
                <a:cs typeface="Arial" panose="020B0604020202020204" pitchFamily="34" charset="0"/>
              </a:defRPr>
            </a:lvl1pPr>
            <a:lvl2pPr marL="457200" algn="l" rtl="0" eaLnBrk="0" fontAlgn="base" hangingPunct="0">
              <a:spcBef>
                <a:spcPct val="0"/>
              </a:spcBef>
              <a:spcAft>
                <a:spcPct val="0"/>
              </a:spcAft>
              <a:defRPr sz="1000" b="1"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sz="1000" b="1"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sz="1000" b="1"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sz="1000" b="1"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sz="1000" b="1"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sz="1000" b="1"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sz="1000" b="1"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sz="1000" b="1" kern="1200">
                <a:solidFill>
                  <a:schemeClr val="tx1"/>
                </a:solidFill>
                <a:latin typeface="Calibri" panose="020F0502020204030204" pitchFamily="34" charset="0"/>
                <a:ea typeface="+mn-ea"/>
                <a:cs typeface="Arial" panose="020B0604020202020204" pitchFamily="34" charset="0"/>
              </a:defRPr>
            </a:lvl9pPr>
          </a:lstStyle>
          <a:p>
            <a:pPr algn="ctr"/>
            <a:fld id="{7F86E336-6E81-4E72-B4D8-E36D583DA63A}" type="slidenum">
              <a:rPr lang="es-CO" sz="1600" b="0" smtClean="0"/>
              <a:pPr algn="ctr"/>
              <a:t>‹Nº›</a:t>
            </a:fld>
            <a:endParaRPr lang="es-CO" sz="1600" b="0" dirty="0"/>
          </a:p>
        </p:txBody>
      </p:sp>
    </p:spTree>
    <p:extLst>
      <p:ext uri="{BB962C8B-B14F-4D97-AF65-F5344CB8AC3E}">
        <p14:creationId xmlns:p14="http://schemas.microsoft.com/office/powerpoint/2010/main" val="13846881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4567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82" y="1309"/>
            <a:ext cx="9142589" cy="514377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2"/>
          <p:cNvSpPr>
            <a:spLocks noGrp="1" noChangeArrowheads="1"/>
          </p:cNvSpPr>
          <p:nvPr>
            <p:ph type="ctrTitle" sz="quarter"/>
          </p:nvPr>
        </p:nvSpPr>
        <p:spPr>
          <a:xfrm>
            <a:off x="3281626" y="1882816"/>
            <a:ext cx="3769678" cy="1103312"/>
          </a:xfrm>
          <a:prstGeom prst="rect">
            <a:avLst/>
          </a:prstGeom>
        </p:spPr>
        <p:txBody>
          <a:bodyPr/>
          <a:lstStyle>
            <a:lvl1pPr algn="ctr">
              <a:defRPr sz="2400">
                <a:solidFill>
                  <a:srgbClr val="5F5F5F"/>
                </a:solidFill>
              </a:defRPr>
            </a:lvl1pPr>
          </a:lstStyle>
          <a:p>
            <a:pPr lvl="0"/>
            <a:r>
              <a:rPr lang="es-ES" altLang="es-CO" noProof="0" dirty="0"/>
              <a:t>Haga clic para cambiar el estilo de título	</a:t>
            </a:r>
          </a:p>
        </p:txBody>
      </p:sp>
      <p:sp>
        <p:nvSpPr>
          <p:cNvPr id="9" name="Rectangle 42"/>
          <p:cNvSpPr>
            <a:spLocks noGrp="1" noChangeArrowheads="1"/>
          </p:cNvSpPr>
          <p:nvPr>
            <p:ph type="subTitle" sz="quarter" idx="1"/>
          </p:nvPr>
        </p:nvSpPr>
        <p:spPr>
          <a:xfrm>
            <a:off x="3656251" y="3262272"/>
            <a:ext cx="3020429" cy="308776"/>
          </a:xfrm>
        </p:spPr>
        <p:txBody>
          <a:bodyPr/>
          <a:lstStyle>
            <a:lvl1pPr marL="0" indent="0" algn="ctr">
              <a:buFontTx/>
              <a:buNone/>
              <a:defRPr/>
            </a:lvl1pPr>
          </a:lstStyle>
          <a:p>
            <a:pPr lvl="0"/>
            <a:r>
              <a:rPr lang="es-ES" altLang="es-CO" noProof="0" dirty="0"/>
              <a:t>Haga clic para modificar el estilo de subtítulo del patrón</a:t>
            </a:r>
          </a:p>
        </p:txBody>
      </p:sp>
      <p:pic>
        <p:nvPicPr>
          <p:cNvPr id="10" name="Picture 2" descr="C:\Users\fangulo\OneDrive - Centro Nacional de Consultoria\!!Felipe_Teletrabajo\Engie\Plantilla\Recurso 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12571" y="2657844"/>
            <a:ext cx="3907788" cy="1039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726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de títul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81" y="1309"/>
            <a:ext cx="9142587" cy="514377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2"/>
          <p:cNvSpPr>
            <a:spLocks noGrp="1" noChangeArrowheads="1"/>
          </p:cNvSpPr>
          <p:nvPr>
            <p:ph type="ctrTitle" sz="quarter"/>
          </p:nvPr>
        </p:nvSpPr>
        <p:spPr>
          <a:xfrm>
            <a:off x="4897623" y="1882816"/>
            <a:ext cx="3769678" cy="1103312"/>
          </a:xfrm>
          <a:prstGeom prst="rect">
            <a:avLst/>
          </a:prstGeom>
        </p:spPr>
        <p:txBody>
          <a:bodyPr/>
          <a:lstStyle>
            <a:lvl1pPr algn="ctr">
              <a:defRPr sz="2400">
                <a:solidFill>
                  <a:srgbClr val="5F5F5F"/>
                </a:solidFill>
              </a:defRPr>
            </a:lvl1pPr>
          </a:lstStyle>
          <a:p>
            <a:pPr lvl="0"/>
            <a:r>
              <a:rPr lang="es-ES" altLang="es-CO" noProof="0" dirty="0"/>
              <a:t>Haga clic para cambiar el estilo de título	</a:t>
            </a:r>
          </a:p>
        </p:txBody>
      </p:sp>
      <p:sp>
        <p:nvSpPr>
          <p:cNvPr id="9" name="Rectangle 42"/>
          <p:cNvSpPr>
            <a:spLocks noGrp="1" noChangeArrowheads="1"/>
          </p:cNvSpPr>
          <p:nvPr>
            <p:ph type="subTitle" sz="quarter" idx="1"/>
          </p:nvPr>
        </p:nvSpPr>
        <p:spPr>
          <a:xfrm>
            <a:off x="5272248" y="3262272"/>
            <a:ext cx="3020429" cy="308776"/>
          </a:xfrm>
        </p:spPr>
        <p:txBody>
          <a:bodyPr/>
          <a:lstStyle>
            <a:lvl1pPr marL="0" indent="0" algn="ctr">
              <a:buFontTx/>
              <a:buNone/>
              <a:defRPr/>
            </a:lvl1pPr>
          </a:lstStyle>
          <a:p>
            <a:pPr lvl="0"/>
            <a:r>
              <a:rPr lang="es-ES" altLang="es-CO" noProof="0" dirty="0"/>
              <a:t>Haga clic para modificar el estilo de subtítulo del patrón</a:t>
            </a:r>
          </a:p>
        </p:txBody>
      </p:sp>
      <p:pic>
        <p:nvPicPr>
          <p:cNvPr id="10" name="Picture 2" descr="C:\Users\fangulo\OneDrive - Centro Nacional de Consultoria\!!Felipe_Teletrabajo\Engie\Plantilla\Recurso 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828568" y="2657844"/>
            <a:ext cx="3907788" cy="1039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3978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Diapositiva de títul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81" y="1309"/>
            <a:ext cx="9142587" cy="514377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2"/>
          <p:cNvSpPr>
            <a:spLocks noGrp="1" noChangeArrowheads="1"/>
          </p:cNvSpPr>
          <p:nvPr>
            <p:ph type="ctrTitle" sz="quarter"/>
          </p:nvPr>
        </p:nvSpPr>
        <p:spPr>
          <a:xfrm>
            <a:off x="4897623" y="1882816"/>
            <a:ext cx="3769678" cy="1103312"/>
          </a:xfrm>
          <a:prstGeom prst="rect">
            <a:avLst/>
          </a:prstGeom>
        </p:spPr>
        <p:txBody>
          <a:bodyPr/>
          <a:lstStyle>
            <a:lvl1pPr algn="ctr">
              <a:defRPr sz="2400">
                <a:solidFill>
                  <a:srgbClr val="5F5F5F"/>
                </a:solidFill>
              </a:defRPr>
            </a:lvl1pPr>
          </a:lstStyle>
          <a:p>
            <a:pPr lvl="0"/>
            <a:r>
              <a:rPr lang="es-ES" altLang="es-CO" noProof="0" dirty="0"/>
              <a:t>Haga clic para cambiar el estilo de título	</a:t>
            </a:r>
          </a:p>
        </p:txBody>
      </p:sp>
      <p:sp>
        <p:nvSpPr>
          <p:cNvPr id="9" name="Rectangle 42"/>
          <p:cNvSpPr>
            <a:spLocks noGrp="1" noChangeArrowheads="1"/>
          </p:cNvSpPr>
          <p:nvPr>
            <p:ph type="subTitle" sz="quarter" idx="1"/>
          </p:nvPr>
        </p:nvSpPr>
        <p:spPr>
          <a:xfrm>
            <a:off x="5272248" y="3262272"/>
            <a:ext cx="3020429" cy="308776"/>
          </a:xfrm>
        </p:spPr>
        <p:txBody>
          <a:bodyPr/>
          <a:lstStyle>
            <a:lvl1pPr marL="0" indent="0" algn="ctr">
              <a:buFontTx/>
              <a:buNone/>
              <a:defRPr/>
            </a:lvl1pPr>
          </a:lstStyle>
          <a:p>
            <a:pPr lvl="0"/>
            <a:r>
              <a:rPr lang="es-ES" altLang="es-CO" noProof="0" dirty="0"/>
              <a:t>Haga clic para modificar el estilo de subtítulo del patrón</a:t>
            </a:r>
          </a:p>
        </p:txBody>
      </p:sp>
      <p:pic>
        <p:nvPicPr>
          <p:cNvPr id="10" name="Picture 2" descr="C:\Users\fangulo\OneDrive - Centro Nacional de Consultoria\!!Felipe_Teletrabajo\Engie\Plantilla\Recurso 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828568" y="2657844"/>
            <a:ext cx="3907788" cy="1039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530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5 Marcador de número de diapositiva"/>
          <p:cNvSpPr txBox="1">
            <a:spLocks/>
          </p:cNvSpPr>
          <p:nvPr userDrawn="1"/>
        </p:nvSpPr>
        <p:spPr>
          <a:xfrm>
            <a:off x="8375650" y="141730"/>
            <a:ext cx="620712" cy="274722"/>
          </a:xfrm>
          <a:prstGeom prst="rect">
            <a:avLst/>
          </a:prstGeom>
        </p:spPr>
        <p:txBody>
          <a:bodyPr vert="horz" lIns="91440" tIns="45720" rIns="91440" bIns="45720" rtlCol="0" anchor="ctr"/>
          <a:lstStyle>
            <a:defPPr>
              <a:defRPr lang="es-CO"/>
            </a:defPPr>
            <a:lvl1pPr algn="r" rtl="0" eaLnBrk="0" fontAlgn="base" hangingPunct="0">
              <a:spcBef>
                <a:spcPct val="0"/>
              </a:spcBef>
              <a:spcAft>
                <a:spcPct val="0"/>
              </a:spcAft>
              <a:defRPr sz="1200" b="1" kern="1200">
                <a:solidFill>
                  <a:schemeClr val="bg1"/>
                </a:solidFill>
                <a:latin typeface="+mn-lt"/>
                <a:ea typeface="+mn-ea"/>
                <a:cs typeface="Arial" panose="020B0604020202020204" pitchFamily="34" charset="0"/>
              </a:defRPr>
            </a:lvl1pPr>
            <a:lvl2pPr marL="457200" algn="l" rtl="0" eaLnBrk="0" fontAlgn="base" hangingPunct="0">
              <a:spcBef>
                <a:spcPct val="0"/>
              </a:spcBef>
              <a:spcAft>
                <a:spcPct val="0"/>
              </a:spcAft>
              <a:defRPr sz="1000" b="1"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sz="1000" b="1"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sz="1000" b="1"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sz="1000" b="1"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sz="1000" b="1"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sz="1000" b="1"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sz="1000" b="1"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sz="1000" b="1" kern="1200">
                <a:solidFill>
                  <a:schemeClr val="tx1"/>
                </a:solidFill>
                <a:latin typeface="Calibri" panose="020F0502020204030204" pitchFamily="34" charset="0"/>
                <a:ea typeface="+mn-ea"/>
                <a:cs typeface="Arial" panose="020B0604020202020204" pitchFamily="34" charset="0"/>
              </a:defRPr>
            </a:lvl9pPr>
          </a:lstStyle>
          <a:p>
            <a:pPr algn="ctr"/>
            <a:fld id="{7F86E336-6E81-4E72-B4D8-E36D583DA63A}" type="slidenum">
              <a:rPr lang="es-CO" sz="1600" b="0" smtClean="0">
                <a:latin typeface="Calibri" panose="020F0502020204030204" pitchFamily="34" charset="0"/>
              </a:rPr>
              <a:pPr algn="ctr"/>
              <a:t>‹Nº›</a:t>
            </a:fld>
            <a:endParaRPr lang="es-CO" sz="1600" b="0" dirty="0">
              <a:latin typeface="Calibri" panose="020F0502020204030204" pitchFamily="34" charset="0"/>
            </a:endParaRPr>
          </a:p>
        </p:txBody>
      </p:sp>
    </p:spTree>
    <p:extLst>
      <p:ext uri="{BB962C8B-B14F-4D97-AF65-F5344CB8AC3E}">
        <p14:creationId xmlns:p14="http://schemas.microsoft.com/office/powerpoint/2010/main" val="2393814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bwMode="auto">
          <a:xfrm>
            <a:off x="8209802" y="4931410"/>
            <a:ext cx="811848"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700" b="1">
                <a:solidFill>
                  <a:schemeClr val="tx1">
                    <a:lumMod val="95000"/>
                    <a:lumOff val="5000"/>
                  </a:schemeClr>
                </a:solidFill>
                <a:latin typeface="Calibri" panose="020F0502020204030204" pitchFamily="34" charset="0"/>
                <a:cs typeface="Calibri" panose="020F0502020204030204" pitchFamily="34" charset="0"/>
              </a:defRPr>
            </a:lvl1pPr>
          </a:lstStyle>
          <a:p>
            <a:pPr>
              <a:defRPr/>
            </a:pPr>
            <a:fld id="{D0AE95A2-70B1-4974-8E50-975CA7202948}" type="slidenum">
              <a:rPr lang="es-CO" altLang="es-CO" smtClean="0"/>
              <a:pPr>
                <a:defRPr/>
              </a:pPr>
              <a:t>‹Nº›</a:t>
            </a:fld>
            <a:endParaRPr lang="es-CO" altLang="es-CO" dirty="0"/>
          </a:p>
        </p:txBody>
      </p:sp>
      <p:sp>
        <p:nvSpPr>
          <p:cNvPr id="5" name="Rectangle 2"/>
          <p:cNvSpPr>
            <a:spLocks noGrp="1" noChangeArrowheads="1"/>
          </p:cNvSpPr>
          <p:nvPr>
            <p:ph type="title"/>
          </p:nvPr>
        </p:nvSpPr>
        <p:spPr bwMode="auto">
          <a:xfrm>
            <a:off x="1347156" y="75883"/>
            <a:ext cx="7649474" cy="295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CO" altLang="es-CO" dirty="0"/>
              <a:t>Haga clic para cambiar el estilo de título	</a:t>
            </a:r>
          </a:p>
        </p:txBody>
      </p:sp>
    </p:spTree>
    <p:extLst>
      <p:ext uri="{BB962C8B-B14F-4D97-AF65-F5344CB8AC3E}">
        <p14:creationId xmlns:p14="http://schemas.microsoft.com/office/powerpoint/2010/main" val="13450067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95724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6930080-3ABC-4097-A410-A230032FF0D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83" y="1309"/>
            <a:ext cx="9142591" cy="514377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E22EC52C-ACD7-44EC-BD6B-A5585DFDA897}"/>
              </a:ext>
            </a:extLst>
          </p:cNvPr>
          <p:cNvSpPr>
            <a:spLocks noGrp="1" noChangeArrowheads="1"/>
          </p:cNvSpPr>
          <p:nvPr>
            <p:ph idx="1"/>
          </p:nvPr>
        </p:nvSpPr>
        <p:spPr bwMode="auto">
          <a:xfrm>
            <a:off x="457200" y="1239838"/>
            <a:ext cx="8229600" cy="307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CO" altLang="es-CO"/>
              <a:t>Haga clic para modificar el estilo de texto del patrón</a:t>
            </a:r>
          </a:p>
          <a:p>
            <a:pPr lvl="1"/>
            <a:r>
              <a:rPr lang="es-CO" altLang="es-CO"/>
              <a:t>Segundo nivel</a:t>
            </a:r>
          </a:p>
          <a:p>
            <a:pPr lvl="2"/>
            <a:r>
              <a:rPr lang="es-CO" altLang="es-CO"/>
              <a:t>Tercer nivel</a:t>
            </a:r>
          </a:p>
          <a:p>
            <a:pPr lvl="3"/>
            <a:r>
              <a:rPr lang="es-CO" altLang="es-CO"/>
              <a:t>Cuarto nivel</a:t>
            </a:r>
          </a:p>
          <a:p>
            <a:pPr lvl="4"/>
            <a:r>
              <a:rPr lang="es-CO" altLang="es-CO"/>
              <a:t>Quinto nivel</a:t>
            </a:r>
          </a:p>
        </p:txBody>
      </p:sp>
      <p:sp>
        <p:nvSpPr>
          <p:cNvPr id="11" name="Rectangle 6">
            <a:extLst>
              <a:ext uri="{FF2B5EF4-FFF2-40B4-BE49-F238E27FC236}">
                <a16:creationId xmlns:a16="http://schemas.microsoft.com/office/drawing/2014/main" id="{D896ABFB-4365-4BF8-9CA6-570F3F02AD3D}"/>
              </a:ext>
            </a:extLst>
          </p:cNvPr>
          <p:cNvSpPr>
            <a:spLocks noGrp="1" noChangeArrowheads="1"/>
          </p:cNvSpPr>
          <p:nvPr>
            <p:ph type="sldNum" sz="quarter" idx="4"/>
          </p:nvPr>
        </p:nvSpPr>
        <p:spPr bwMode="auto">
          <a:xfrm>
            <a:off x="4146550" y="4930775"/>
            <a:ext cx="866775"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b="1">
                <a:solidFill>
                  <a:srgbClr val="204E93"/>
                </a:solidFill>
                <a:latin typeface="+mj-lt"/>
                <a:cs typeface="Arial" charset="0"/>
              </a:defRPr>
            </a:lvl1pPr>
          </a:lstStyle>
          <a:p>
            <a:pPr>
              <a:defRPr/>
            </a:pPr>
            <a:fld id="{D0AE95A2-70B1-4974-8E50-975CA7202948}" type="slidenum">
              <a:rPr lang="es-CO" altLang="es-CO"/>
              <a:pPr>
                <a:defRPr/>
              </a:pPr>
              <a:t>‹Nº›</a:t>
            </a:fld>
            <a:endParaRPr lang="es-CO" altLang="es-CO" dirty="0"/>
          </a:p>
        </p:txBody>
      </p:sp>
      <p:pic>
        <p:nvPicPr>
          <p:cNvPr id="12" name="Picture 2" descr="C:\Users\fangulo\OneDrive - Centro Nacional de Consultoria\!!Felipe_Teletrabajo\Engie\Plantilla\Recurso 2.png">
            <a:extLst>
              <a:ext uri="{FF2B5EF4-FFF2-40B4-BE49-F238E27FC236}">
                <a16:creationId xmlns:a16="http://schemas.microsoft.com/office/drawing/2014/main" id="{1BADA634-927F-4B9F-8A22-4DEE7344656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85937" y="-8731"/>
            <a:ext cx="6681788" cy="103981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
            <a:extLst>
              <a:ext uri="{FF2B5EF4-FFF2-40B4-BE49-F238E27FC236}">
                <a16:creationId xmlns:a16="http://schemas.microsoft.com/office/drawing/2014/main" id="{213BEBDE-1C68-4D3D-B62E-0B85365C7DE9}"/>
              </a:ext>
            </a:extLst>
          </p:cNvPr>
          <p:cNvSpPr>
            <a:spLocks noGrp="1" noChangeArrowheads="1"/>
          </p:cNvSpPr>
          <p:nvPr>
            <p:ph type="title"/>
          </p:nvPr>
        </p:nvSpPr>
        <p:spPr bwMode="auto">
          <a:xfrm>
            <a:off x="1556385" y="64453"/>
            <a:ext cx="70104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CO" altLang="es-CO"/>
              <a:t>Haga clic para cambiar el estilo de título	</a:t>
            </a:r>
          </a:p>
        </p:txBody>
      </p:sp>
    </p:spTree>
    <p:extLst>
      <p:ext uri="{BB962C8B-B14F-4D97-AF65-F5344CB8AC3E}">
        <p14:creationId xmlns:p14="http://schemas.microsoft.com/office/powerpoint/2010/main" val="14675979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Diapositiva de título">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5F3071-2456-4F08-B187-E60FD5207AE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83" y="1309"/>
            <a:ext cx="9142591" cy="514377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852B6409-ACF2-4501-8986-4012CC52E725}"/>
              </a:ext>
            </a:extLst>
          </p:cNvPr>
          <p:cNvSpPr>
            <a:spLocks noGrp="1" noChangeArrowheads="1"/>
          </p:cNvSpPr>
          <p:nvPr>
            <p:ph idx="1"/>
          </p:nvPr>
        </p:nvSpPr>
        <p:spPr bwMode="auto">
          <a:xfrm>
            <a:off x="457200" y="1239838"/>
            <a:ext cx="8229600" cy="307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CO" altLang="es-CO"/>
              <a:t>Haga clic para modificar el estilo de texto del patrón</a:t>
            </a:r>
          </a:p>
          <a:p>
            <a:pPr lvl="1"/>
            <a:r>
              <a:rPr lang="es-CO" altLang="es-CO"/>
              <a:t>Segundo nivel</a:t>
            </a:r>
          </a:p>
          <a:p>
            <a:pPr lvl="2"/>
            <a:r>
              <a:rPr lang="es-CO" altLang="es-CO"/>
              <a:t>Tercer nivel</a:t>
            </a:r>
          </a:p>
          <a:p>
            <a:pPr lvl="3"/>
            <a:r>
              <a:rPr lang="es-CO" altLang="es-CO"/>
              <a:t>Cuarto nivel</a:t>
            </a:r>
          </a:p>
          <a:p>
            <a:pPr lvl="4"/>
            <a:r>
              <a:rPr lang="es-CO" altLang="es-CO"/>
              <a:t>Quinto nivel</a:t>
            </a:r>
          </a:p>
        </p:txBody>
      </p:sp>
      <p:sp>
        <p:nvSpPr>
          <p:cNvPr id="11" name="Rectangle 6">
            <a:extLst>
              <a:ext uri="{FF2B5EF4-FFF2-40B4-BE49-F238E27FC236}">
                <a16:creationId xmlns:a16="http://schemas.microsoft.com/office/drawing/2014/main" id="{0B4E9E3C-BEDB-4FC4-8F03-79F061E68857}"/>
              </a:ext>
            </a:extLst>
          </p:cNvPr>
          <p:cNvSpPr>
            <a:spLocks noGrp="1" noChangeArrowheads="1"/>
          </p:cNvSpPr>
          <p:nvPr>
            <p:ph type="sldNum" sz="quarter" idx="4"/>
          </p:nvPr>
        </p:nvSpPr>
        <p:spPr bwMode="auto">
          <a:xfrm>
            <a:off x="4146550" y="4930775"/>
            <a:ext cx="866775"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b="1">
                <a:solidFill>
                  <a:srgbClr val="204E93"/>
                </a:solidFill>
                <a:latin typeface="+mj-lt"/>
                <a:cs typeface="Arial" charset="0"/>
              </a:defRPr>
            </a:lvl1pPr>
          </a:lstStyle>
          <a:p>
            <a:pPr>
              <a:defRPr/>
            </a:pPr>
            <a:fld id="{D0AE95A2-70B1-4974-8E50-975CA7202948}" type="slidenum">
              <a:rPr lang="es-CO" altLang="es-CO"/>
              <a:pPr>
                <a:defRPr/>
              </a:pPr>
              <a:t>‹Nº›</a:t>
            </a:fld>
            <a:endParaRPr lang="es-CO" altLang="es-CO" dirty="0"/>
          </a:p>
        </p:txBody>
      </p:sp>
      <p:pic>
        <p:nvPicPr>
          <p:cNvPr id="12" name="Picture 2" descr="C:\Users\fangulo\OneDrive - Centro Nacional de Consultoria\!!Felipe_Teletrabajo\Engie\Plantilla\Recurso 2.png">
            <a:extLst>
              <a:ext uri="{FF2B5EF4-FFF2-40B4-BE49-F238E27FC236}">
                <a16:creationId xmlns:a16="http://schemas.microsoft.com/office/drawing/2014/main" id="{674BE521-EA7D-4A81-A102-01832AD4BC7B}"/>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85937" y="-8731"/>
            <a:ext cx="6681788" cy="103981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
            <a:extLst>
              <a:ext uri="{FF2B5EF4-FFF2-40B4-BE49-F238E27FC236}">
                <a16:creationId xmlns:a16="http://schemas.microsoft.com/office/drawing/2014/main" id="{94C623D8-E777-426E-878B-6A3F2FCD014E}"/>
              </a:ext>
            </a:extLst>
          </p:cNvPr>
          <p:cNvSpPr>
            <a:spLocks noGrp="1" noChangeArrowheads="1"/>
          </p:cNvSpPr>
          <p:nvPr>
            <p:ph type="title"/>
          </p:nvPr>
        </p:nvSpPr>
        <p:spPr bwMode="auto">
          <a:xfrm>
            <a:off x="1556385" y="64453"/>
            <a:ext cx="70104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CO" altLang="es-CO"/>
              <a:t>Haga clic para cambiar el estilo de título	</a:t>
            </a:r>
          </a:p>
        </p:txBody>
      </p:sp>
    </p:spTree>
    <p:extLst>
      <p:ext uri="{BB962C8B-B14F-4D97-AF65-F5344CB8AC3E}">
        <p14:creationId xmlns:p14="http://schemas.microsoft.com/office/powerpoint/2010/main" val="31313027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5 Marcador de número de diapositiva"/>
          <p:cNvSpPr txBox="1">
            <a:spLocks/>
          </p:cNvSpPr>
          <p:nvPr userDrawn="1"/>
        </p:nvSpPr>
        <p:spPr>
          <a:xfrm>
            <a:off x="8375650" y="141730"/>
            <a:ext cx="620712" cy="274722"/>
          </a:xfrm>
          <a:prstGeom prst="rect">
            <a:avLst/>
          </a:prstGeom>
        </p:spPr>
        <p:txBody>
          <a:bodyPr vert="horz" lIns="91440" tIns="45720" rIns="91440" bIns="45720" rtlCol="0" anchor="ctr"/>
          <a:lstStyle>
            <a:defPPr>
              <a:defRPr lang="es-CO"/>
            </a:defPPr>
            <a:lvl1pPr algn="r" rtl="0" eaLnBrk="0" fontAlgn="base" hangingPunct="0">
              <a:spcBef>
                <a:spcPct val="0"/>
              </a:spcBef>
              <a:spcAft>
                <a:spcPct val="0"/>
              </a:spcAft>
              <a:defRPr sz="1200" b="1" kern="1200">
                <a:solidFill>
                  <a:schemeClr val="bg1"/>
                </a:solidFill>
                <a:latin typeface="+mn-lt"/>
                <a:ea typeface="+mn-ea"/>
                <a:cs typeface="Arial" panose="020B0604020202020204" pitchFamily="34" charset="0"/>
              </a:defRPr>
            </a:lvl1pPr>
            <a:lvl2pPr marL="457200" algn="l" rtl="0" eaLnBrk="0" fontAlgn="base" hangingPunct="0">
              <a:spcBef>
                <a:spcPct val="0"/>
              </a:spcBef>
              <a:spcAft>
                <a:spcPct val="0"/>
              </a:spcAft>
              <a:defRPr sz="1000" b="1"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sz="1000" b="1"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sz="1000" b="1"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sz="1000" b="1"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sz="1000" b="1"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sz="1000" b="1"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sz="1000" b="1"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sz="1000" b="1" kern="1200">
                <a:solidFill>
                  <a:schemeClr val="tx1"/>
                </a:solidFill>
                <a:latin typeface="Calibri" panose="020F0502020204030204" pitchFamily="34" charset="0"/>
                <a:ea typeface="+mn-ea"/>
                <a:cs typeface="Arial" panose="020B0604020202020204" pitchFamily="34" charset="0"/>
              </a:defRPr>
            </a:lvl9pPr>
          </a:lstStyle>
          <a:p>
            <a:pPr algn="ctr"/>
            <a:fld id="{7F86E336-6E81-4E72-B4D8-E36D583DA63A}" type="slidenum">
              <a:rPr lang="es-CO" sz="1600" b="0" smtClean="0"/>
              <a:pPr algn="ctr"/>
              <a:t>‹Nº›</a:t>
            </a:fld>
            <a:endParaRPr lang="es-CO" sz="1600" b="0" dirty="0"/>
          </a:p>
        </p:txBody>
      </p:sp>
    </p:spTree>
    <p:extLst>
      <p:ext uri="{BB962C8B-B14F-4D97-AF65-F5344CB8AC3E}">
        <p14:creationId xmlns:p14="http://schemas.microsoft.com/office/powerpoint/2010/main" val="22113166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82" y="1310"/>
            <a:ext cx="9142589" cy="514377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2"/>
          <p:cNvSpPr>
            <a:spLocks noGrp="1" noChangeArrowheads="1"/>
          </p:cNvSpPr>
          <p:nvPr>
            <p:ph type="ctrTitle" sz="quarter"/>
          </p:nvPr>
        </p:nvSpPr>
        <p:spPr>
          <a:xfrm>
            <a:off x="3281627" y="1882816"/>
            <a:ext cx="3769678" cy="1103312"/>
          </a:xfrm>
          <a:prstGeom prst="rect">
            <a:avLst/>
          </a:prstGeom>
        </p:spPr>
        <p:txBody>
          <a:bodyPr/>
          <a:lstStyle>
            <a:lvl1pPr algn="ctr">
              <a:defRPr sz="2399">
                <a:solidFill>
                  <a:srgbClr val="5F5F5F"/>
                </a:solidFill>
              </a:defRPr>
            </a:lvl1pPr>
          </a:lstStyle>
          <a:p>
            <a:pPr lvl="0"/>
            <a:r>
              <a:rPr lang="es-ES" altLang="es-CO" noProof="0" dirty="0"/>
              <a:t>Haga clic para cambiar el estilo de título	</a:t>
            </a:r>
          </a:p>
        </p:txBody>
      </p:sp>
      <p:sp>
        <p:nvSpPr>
          <p:cNvPr id="9" name="Rectangle 42"/>
          <p:cNvSpPr>
            <a:spLocks noGrp="1" noChangeArrowheads="1"/>
          </p:cNvSpPr>
          <p:nvPr>
            <p:ph type="subTitle" sz="quarter" idx="1"/>
          </p:nvPr>
        </p:nvSpPr>
        <p:spPr>
          <a:xfrm>
            <a:off x="3656252" y="3262272"/>
            <a:ext cx="3020429" cy="308776"/>
          </a:xfrm>
        </p:spPr>
        <p:txBody>
          <a:bodyPr/>
          <a:lstStyle>
            <a:lvl1pPr marL="0" indent="0" algn="ctr">
              <a:buFontTx/>
              <a:buNone/>
              <a:defRPr/>
            </a:lvl1pPr>
          </a:lstStyle>
          <a:p>
            <a:pPr lvl="0"/>
            <a:r>
              <a:rPr lang="es-ES" altLang="es-CO" noProof="0" dirty="0"/>
              <a:t>Haga clic para modificar el estilo de subtítulo del patrón</a:t>
            </a:r>
          </a:p>
        </p:txBody>
      </p:sp>
      <p:pic>
        <p:nvPicPr>
          <p:cNvPr id="10" name="Picture 2" descr="C:\Users\fangulo\OneDrive - Centro Nacional de Consultoria\!!Felipe_Teletrabajo\Engie\Plantilla\Recurso 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12571" y="2657844"/>
            <a:ext cx="3907788" cy="1039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6063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Diapositiva de títul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81" y="1310"/>
            <a:ext cx="9142587" cy="514377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2"/>
          <p:cNvSpPr>
            <a:spLocks noGrp="1" noChangeArrowheads="1"/>
          </p:cNvSpPr>
          <p:nvPr>
            <p:ph type="ctrTitle" sz="quarter"/>
          </p:nvPr>
        </p:nvSpPr>
        <p:spPr>
          <a:xfrm>
            <a:off x="4897623" y="1882816"/>
            <a:ext cx="3769678" cy="1103312"/>
          </a:xfrm>
          <a:prstGeom prst="rect">
            <a:avLst/>
          </a:prstGeom>
        </p:spPr>
        <p:txBody>
          <a:bodyPr/>
          <a:lstStyle>
            <a:lvl1pPr algn="ctr">
              <a:defRPr sz="2399">
                <a:solidFill>
                  <a:srgbClr val="5F5F5F"/>
                </a:solidFill>
              </a:defRPr>
            </a:lvl1pPr>
          </a:lstStyle>
          <a:p>
            <a:pPr lvl="0"/>
            <a:r>
              <a:rPr lang="es-ES" altLang="es-CO" noProof="0" dirty="0"/>
              <a:t>Haga clic para cambiar el estilo de título	</a:t>
            </a:r>
          </a:p>
        </p:txBody>
      </p:sp>
      <p:sp>
        <p:nvSpPr>
          <p:cNvPr id="9" name="Rectangle 42"/>
          <p:cNvSpPr>
            <a:spLocks noGrp="1" noChangeArrowheads="1"/>
          </p:cNvSpPr>
          <p:nvPr>
            <p:ph type="subTitle" sz="quarter" idx="1"/>
          </p:nvPr>
        </p:nvSpPr>
        <p:spPr>
          <a:xfrm>
            <a:off x="5272249" y="3262272"/>
            <a:ext cx="3020429" cy="308776"/>
          </a:xfrm>
        </p:spPr>
        <p:txBody>
          <a:bodyPr/>
          <a:lstStyle>
            <a:lvl1pPr marL="0" indent="0" algn="ctr">
              <a:buFontTx/>
              <a:buNone/>
              <a:defRPr/>
            </a:lvl1pPr>
          </a:lstStyle>
          <a:p>
            <a:pPr lvl="0"/>
            <a:r>
              <a:rPr lang="es-ES" altLang="es-CO" noProof="0" dirty="0"/>
              <a:t>Haga clic para modificar el estilo de subtítulo del patrón</a:t>
            </a:r>
          </a:p>
        </p:txBody>
      </p:sp>
      <p:pic>
        <p:nvPicPr>
          <p:cNvPr id="10" name="Picture 2" descr="C:\Users\fangulo\OneDrive - Centro Nacional de Consultoria\!!Felipe_Teletrabajo\Engie\Plantilla\Recurso 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828568" y="2657844"/>
            <a:ext cx="3907788" cy="1039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8967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5 Marcador de número de diapositiva"/>
          <p:cNvSpPr txBox="1">
            <a:spLocks/>
          </p:cNvSpPr>
          <p:nvPr userDrawn="1"/>
        </p:nvSpPr>
        <p:spPr>
          <a:xfrm>
            <a:off x="8375650" y="141730"/>
            <a:ext cx="620712" cy="274722"/>
          </a:xfrm>
          <a:prstGeom prst="rect">
            <a:avLst/>
          </a:prstGeom>
        </p:spPr>
        <p:txBody>
          <a:bodyPr vert="horz" lIns="91412" tIns="45706" rIns="91412" bIns="45706" rtlCol="0" anchor="ctr"/>
          <a:lstStyle>
            <a:defPPr>
              <a:defRPr lang="es-CO"/>
            </a:defPPr>
            <a:lvl1pPr algn="r" rtl="0" eaLnBrk="0" fontAlgn="base" hangingPunct="0">
              <a:spcBef>
                <a:spcPct val="0"/>
              </a:spcBef>
              <a:spcAft>
                <a:spcPct val="0"/>
              </a:spcAft>
              <a:defRPr sz="1200" b="1" kern="1200">
                <a:solidFill>
                  <a:schemeClr val="bg1"/>
                </a:solidFill>
                <a:latin typeface="+mn-lt"/>
                <a:ea typeface="+mn-ea"/>
                <a:cs typeface="Arial" panose="020B0604020202020204" pitchFamily="34" charset="0"/>
              </a:defRPr>
            </a:lvl1pPr>
            <a:lvl2pPr marL="457200" algn="l" rtl="0" eaLnBrk="0" fontAlgn="base" hangingPunct="0">
              <a:spcBef>
                <a:spcPct val="0"/>
              </a:spcBef>
              <a:spcAft>
                <a:spcPct val="0"/>
              </a:spcAft>
              <a:defRPr sz="1000" b="1"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sz="1000" b="1"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sz="1000" b="1"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sz="1000" b="1"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sz="1000" b="1"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sz="1000" b="1"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sz="1000" b="1"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sz="1000" b="1" kern="1200">
                <a:solidFill>
                  <a:schemeClr val="tx1"/>
                </a:solidFill>
                <a:latin typeface="Calibri" panose="020F0502020204030204" pitchFamily="34" charset="0"/>
                <a:ea typeface="+mn-ea"/>
                <a:cs typeface="Arial" panose="020B0604020202020204" pitchFamily="34" charset="0"/>
              </a:defRPr>
            </a:lvl9pPr>
          </a:lstStyle>
          <a:p>
            <a:pPr marL="0" marR="0" lvl="0" indent="0" algn="ctr" defTabSz="914103" rtl="0" eaLnBrk="0" fontAlgn="base" latinLnBrk="0" hangingPunct="0">
              <a:lnSpc>
                <a:spcPct val="100000"/>
              </a:lnSpc>
              <a:spcBef>
                <a:spcPct val="0"/>
              </a:spcBef>
              <a:spcAft>
                <a:spcPct val="0"/>
              </a:spcAft>
              <a:buClrTx/>
              <a:buSzTx/>
              <a:buFontTx/>
              <a:buNone/>
              <a:tabLst/>
              <a:defRPr/>
            </a:pPr>
            <a:fld id="{7F86E336-6E81-4E72-B4D8-E36D583DA63A}" type="slidenum">
              <a:rPr kumimoji="0" lang="es-CO" sz="1600" b="0"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ctr" defTabSz="914103" rtl="0" eaLnBrk="0" fontAlgn="base" latinLnBrk="0" hangingPunct="0">
                <a:lnSpc>
                  <a:spcPct val="100000"/>
                </a:lnSpc>
                <a:spcBef>
                  <a:spcPct val="0"/>
                </a:spcBef>
                <a:spcAft>
                  <a:spcPct val="0"/>
                </a:spcAft>
                <a:buClrTx/>
                <a:buSzTx/>
                <a:buFontTx/>
                <a:buNone/>
                <a:tabLst/>
                <a:defRPr/>
              </a:pPr>
              <a:t>‹Nº›</a:t>
            </a:fld>
            <a:endParaRPr kumimoji="0" lang="es-CO"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70282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5 Marcador de número de diapositiva"/>
          <p:cNvSpPr txBox="1">
            <a:spLocks/>
          </p:cNvSpPr>
          <p:nvPr userDrawn="1"/>
        </p:nvSpPr>
        <p:spPr>
          <a:xfrm>
            <a:off x="8375650" y="141730"/>
            <a:ext cx="620712" cy="274722"/>
          </a:xfrm>
          <a:prstGeom prst="rect">
            <a:avLst/>
          </a:prstGeom>
        </p:spPr>
        <p:txBody>
          <a:bodyPr vert="horz" lIns="91440" tIns="45720" rIns="91440" bIns="45720" rtlCol="0" anchor="ctr"/>
          <a:lstStyle>
            <a:defPPr>
              <a:defRPr lang="es-CO"/>
            </a:defPPr>
            <a:lvl1pPr algn="r" rtl="0" eaLnBrk="0" fontAlgn="base" hangingPunct="0">
              <a:spcBef>
                <a:spcPct val="0"/>
              </a:spcBef>
              <a:spcAft>
                <a:spcPct val="0"/>
              </a:spcAft>
              <a:defRPr sz="1200" b="1" kern="1200">
                <a:solidFill>
                  <a:schemeClr val="bg1"/>
                </a:solidFill>
                <a:latin typeface="+mn-lt"/>
                <a:ea typeface="+mn-ea"/>
                <a:cs typeface="Arial" panose="020B0604020202020204" pitchFamily="34" charset="0"/>
              </a:defRPr>
            </a:lvl1pPr>
            <a:lvl2pPr marL="457200" algn="l" rtl="0" eaLnBrk="0" fontAlgn="base" hangingPunct="0">
              <a:spcBef>
                <a:spcPct val="0"/>
              </a:spcBef>
              <a:spcAft>
                <a:spcPct val="0"/>
              </a:spcAft>
              <a:defRPr sz="1000" b="1"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sz="1000" b="1"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sz="1000" b="1"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sz="1000" b="1"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sz="1000" b="1"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sz="1000" b="1"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sz="1000" b="1"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sz="1000" b="1" kern="1200">
                <a:solidFill>
                  <a:schemeClr val="tx1"/>
                </a:solidFill>
                <a:latin typeface="Calibri" panose="020F0502020204030204" pitchFamily="34" charset="0"/>
                <a:ea typeface="+mn-ea"/>
                <a:cs typeface="Arial" panose="020B0604020202020204" pitchFamily="34" charset="0"/>
              </a:defRPr>
            </a:lvl9pPr>
          </a:lstStyle>
          <a:p>
            <a:pPr algn="ctr"/>
            <a:fld id="{7F86E336-6E81-4E72-B4D8-E36D583DA63A}" type="slidenum">
              <a:rPr lang="es-CO" sz="1600" b="0" smtClean="0">
                <a:latin typeface="Calibri" panose="020F0502020204030204" pitchFamily="34" charset="0"/>
              </a:rPr>
              <a:pPr algn="ctr"/>
              <a:t>‹Nº›</a:t>
            </a:fld>
            <a:endParaRPr lang="es-CO" sz="1600" b="0" dirty="0">
              <a:latin typeface="Calibri" panose="020F0502020204030204" pitchFamily="34" charset="0"/>
            </a:endParaRPr>
          </a:p>
        </p:txBody>
      </p:sp>
    </p:spTree>
    <p:extLst>
      <p:ext uri="{BB962C8B-B14F-4D97-AF65-F5344CB8AC3E}">
        <p14:creationId xmlns:p14="http://schemas.microsoft.com/office/powerpoint/2010/main" val="13527862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6308302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58346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82" y="1309"/>
            <a:ext cx="9142589" cy="51437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2"/>
          <p:cNvSpPr>
            <a:spLocks noGrp="1" noChangeArrowheads="1"/>
          </p:cNvSpPr>
          <p:nvPr>
            <p:ph type="ctrTitle" sz="quarter"/>
          </p:nvPr>
        </p:nvSpPr>
        <p:spPr>
          <a:xfrm>
            <a:off x="4891220" y="1882816"/>
            <a:ext cx="3769678" cy="1103312"/>
          </a:xfrm>
          <a:prstGeom prst="rect">
            <a:avLst/>
          </a:prstGeom>
        </p:spPr>
        <p:txBody>
          <a:bodyPr/>
          <a:lstStyle>
            <a:lvl1pPr algn="ctr">
              <a:defRPr sz="2400">
                <a:solidFill>
                  <a:srgbClr val="5F5F5F"/>
                </a:solidFill>
              </a:defRPr>
            </a:lvl1pPr>
          </a:lstStyle>
          <a:p>
            <a:pPr lvl="0"/>
            <a:r>
              <a:rPr lang="es-ES" altLang="es-CO" noProof="0" dirty="0"/>
              <a:t>Haga clic para cambiar el estilo de título	</a:t>
            </a:r>
          </a:p>
        </p:txBody>
      </p:sp>
      <p:sp>
        <p:nvSpPr>
          <p:cNvPr id="9" name="Rectangle 42"/>
          <p:cNvSpPr>
            <a:spLocks noGrp="1" noChangeArrowheads="1"/>
          </p:cNvSpPr>
          <p:nvPr>
            <p:ph type="subTitle" sz="quarter" idx="1"/>
          </p:nvPr>
        </p:nvSpPr>
        <p:spPr>
          <a:xfrm>
            <a:off x="5265845" y="3262272"/>
            <a:ext cx="3020429" cy="308776"/>
          </a:xfrm>
        </p:spPr>
        <p:txBody>
          <a:bodyPr/>
          <a:lstStyle>
            <a:lvl1pPr marL="0" indent="0" algn="ctr">
              <a:buFontTx/>
              <a:buNone/>
              <a:defRPr/>
            </a:lvl1pPr>
          </a:lstStyle>
          <a:p>
            <a:pPr lvl="0"/>
            <a:r>
              <a:rPr lang="es-ES" altLang="es-CO" noProof="0" dirty="0"/>
              <a:t>Haga clic para modificar el estilo de subtítulo del patrón</a:t>
            </a:r>
          </a:p>
        </p:txBody>
      </p:sp>
      <p:pic>
        <p:nvPicPr>
          <p:cNvPr id="10" name="Picture 2" descr="C:\Users\fangulo\OneDrive - Centro Nacional de Consultoria\!!Felipe_Teletrabajo\Engie\Plantilla\Recurso 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822165" y="2657844"/>
            <a:ext cx="3907788" cy="1039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8070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Diapositiva de títul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82" y="1309"/>
            <a:ext cx="9142589" cy="514377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2"/>
          <p:cNvSpPr>
            <a:spLocks noGrp="1" noChangeArrowheads="1"/>
          </p:cNvSpPr>
          <p:nvPr>
            <p:ph type="ctrTitle" sz="quarter"/>
          </p:nvPr>
        </p:nvSpPr>
        <p:spPr>
          <a:xfrm>
            <a:off x="237940" y="1882816"/>
            <a:ext cx="3769678" cy="1103312"/>
          </a:xfrm>
          <a:prstGeom prst="rect">
            <a:avLst/>
          </a:prstGeom>
        </p:spPr>
        <p:txBody>
          <a:bodyPr/>
          <a:lstStyle>
            <a:lvl1pPr algn="ctr">
              <a:defRPr sz="2400">
                <a:solidFill>
                  <a:srgbClr val="5F5F5F"/>
                </a:solidFill>
              </a:defRPr>
            </a:lvl1pPr>
          </a:lstStyle>
          <a:p>
            <a:pPr lvl="0"/>
            <a:r>
              <a:rPr lang="es-ES" altLang="es-CO" noProof="0" dirty="0"/>
              <a:t>Haga clic para cambiar el estilo de título	</a:t>
            </a:r>
          </a:p>
        </p:txBody>
      </p:sp>
      <p:sp>
        <p:nvSpPr>
          <p:cNvPr id="9" name="Rectangle 42"/>
          <p:cNvSpPr>
            <a:spLocks noGrp="1" noChangeArrowheads="1"/>
          </p:cNvSpPr>
          <p:nvPr>
            <p:ph type="subTitle" sz="quarter" idx="1"/>
          </p:nvPr>
        </p:nvSpPr>
        <p:spPr>
          <a:xfrm>
            <a:off x="612565" y="3262272"/>
            <a:ext cx="3020429" cy="308776"/>
          </a:xfrm>
        </p:spPr>
        <p:txBody>
          <a:bodyPr/>
          <a:lstStyle>
            <a:lvl1pPr marL="0" indent="0" algn="ctr">
              <a:buFontTx/>
              <a:buNone/>
              <a:defRPr/>
            </a:lvl1pPr>
          </a:lstStyle>
          <a:p>
            <a:pPr lvl="0"/>
            <a:r>
              <a:rPr lang="es-ES" altLang="es-CO" noProof="0" dirty="0"/>
              <a:t>Haga clic para modificar el estilo de subtítulo del patrón</a:t>
            </a:r>
          </a:p>
        </p:txBody>
      </p:sp>
      <p:pic>
        <p:nvPicPr>
          <p:cNvPr id="10" name="Picture 2" descr="C:\Users\fangulo\OneDrive - Centro Nacional de Consultoria\!!Felipe_Teletrabajo\Engie\Plantilla\Recurso 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8885" y="2657844"/>
            <a:ext cx="3907788" cy="1039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8807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6" name="Rectangle 26"/>
          <p:cNvSpPr>
            <a:spLocks noGrp="1" noChangeArrowheads="1"/>
          </p:cNvSpPr>
          <p:nvPr>
            <p:ph type="sldNum" sz="quarter" idx="4"/>
          </p:nvPr>
        </p:nvSpPr>
        <p:spPr bwMode="auto">
          <a:xfrm>
            <a:off x="4337884" y="4937126"/>
            <a:ext cx="472993"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b="1">
                <a:solidFill>
                  <a:srgbClr val="0080AE"/>
                </a:solidFill>
                <a:latin typeface="Century Gothic" panose="020B0502020202020204" pitchFamily="34" charset="0"/>
              </a:defRPr>
            </a:lvl1pPr>
          </a:lstStyle>
          <a:p>
            <a:fld id="{22ACC686-8B81-47FF-8DA7-59FBEBDDCA10}" type="slidenum">
              <a:rPr lang="es-ES" altLang="es-CO" smtClean="0"/>
              <a:pPr/>
              <a:t>‹Nº›</a:t>
            </a:fld>
            <a:endParaRPr lang="es-ES" altLang="es-CO" dirty="0"/>
          </a:p>
        </p:txBody>
      </p:sp>
    </p:spTree>
    <p:extLst>
      <p:ext uri="{BB962C8B-B14F-4D97-AF65-F5344CB8AC3E}">
        <p14:creationId xmlns:p14="http://schemas.microsoft.com/office/powerpoint/2010/main" val="33287211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sp>
        <p:nvSpPr>
          <p:cNvPr id="9" name="Rectangle 80">
            <a:extLst>
              <a:ext uri="{FF2B5EF4-FFF2-40B4-BE49-F238E27FC236}">
                <a16:creationId xmlns:a16="http://schemas.microsoft.com/office/drawing/2014/main" id="{5CF14FA4-2170-4DF9-B0A7-727AD9F219CA}"/>
              </a:ext>
            </a:extLst>
          </p:cNvPr>
          <p:cNvSpPr>
            <a:spLocks noGrp="1" noChangeArrowheads="1"/>
          </p:cNvSpPr>
          <p:nvPr>
            <p:ph type="sldNum" sz="quarter" idx="10"/>
          </p:nvPr>
        </p:nvSpPr>
        <p:spPr/>
        <p:txBody>
          <a:bodyPr/>
          <a:lstStyle>
            <a:lvl1pPr>
              <a:defRPr smtClean="0"/>
            </a:lvl1pPr>
          </a:lstStyle>
          <a:p>
            <a:pPr>
              <a:defRPr/>
            </a:pPr>
            <a:fld id="{0F6941BE-6BB6-4FAA-8DCB-CB5DDDB42925}" type="slidenum">
              <a:rPr lang="es-ES" altLang="es-CO" smtClean="0"/>
              <a:pPr>
                <a:defRPr/>
              </a:pPr>
              <a:t>‹Nº›</a:t>
            </a:fld>
            <a:endParaRPr lang="es-ES" altLang="es-CO" dirty="0"/>
          </a:p>
        </p:txBody>
      </p:sp>
    </p:spTree>
    <p:extLst>
      <p:ext uri="{BB962C8B-B14F-4D97-AF65-F5344CB8AC3E}">
        <p14:creationId xmlns:p14="http://schemas.microsoft.com/office/powerpoint/2010/main" val="40203421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6930080-3ABC-4097-A410-A230032FF0D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83" y="1309"/>
            <a:ext cx="9142591" cy="514377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E22EC52C-ACD7-44EC-BD6B-A5585DFDA897}"/>
              </a:ext>
            </a:extLst>
          </p:cNvPr>
          <p:cNvSpPr>
            <a:spLocks noGrp="1" noChangeArrowheads="1"/>
          </p:cNvSpPr>
          <p:nvPr>
            <p:ph idx="1"/>
          </p:nvPr>
        </p:nvSpPr>
        <p:spPr bwMode="auto">
          <a:xfrm>
            <a:off x="457200" y="1239838"/>
            <a:ext cx="8229600" cy="307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CO" altLang="es-CO"/>
              <a:t>Haga clic para modificar el estilo de texto del patrón</a:t>
            </a:r>
          </a:p>
          <a:p>
            <a:pPr lvl="1"/>
            <a:r>
              <a:rPr lang="es-CO" altLang="es-CO"/>
              <a:t>Segundo nivel</a:t>
            </a:r>
          </a:p>
          <a:p>
            <a:pPr lvl="2"/>
            <a:r>
              <a:rPr lang="es-CO" altLang="es-CO"/>
              <a:t>Tercer nivel</a:t>
            </a:r>
          </a:p>
          <a:p>
            <a:pPr lvl="3"/>
            <a:r>
              <a:rPr lang="es-CO" altLang="es-CO"/>
              <a:t>Cuarto nivel</a:t>
            </a:r>
          </a:p>
          <a:p>
            <a:pPr lvl="4"/>
            <a:r>
              <a:rPr lang="es-CO" altLang="es-CO"/>
              <a:t>Quinto nivel</a:t>
            </a:r>
          </a:p>
        </p:txBody>
      </p:sp>
      <p:sp>
        <p:nvSpPr>
          <p:cNvPr id="11" name="Rectangle 6">
            <a:extLst>
              <a:ext uri="{FF2B5EF4-FFF2-40B4-BE49-F238E27FC236}">
                <a16:creationId xmlns:a16="http://schemas.microsoft.com/office/drawing/2014/main" id="{D896ABFB-4365-4BF8-9CA6-570F3F02AD3D}"/>
              </a:ext>
            </a:extLst>
          </p:cNvPr>
          <p:cNvSpPr>
            <a:spLocks noGrp="1" noChangeArrowheads="1"/>
          </p:cNvSpPr>
          <p:nvPr>
            <p:ph type="sldNum" sz="quarter" idx="4"/>
          </p:nvPr>
        </p:nvSpPr>
        <p:spPr bwMode="auto">
          <a:xfrm>
            <a:off x="4146550" y="4930775"/>
            <a:ext cx="866775"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b="1">
                <a:solidFill>
                  <a:srgbClr val="204E93"/>
                </a:solidFill>
                <a:latin typeface="+mj-lt"/>
                <a:cs typeface="Arial" charset="0"/>
              </a:defRPr>
            </a:lvl1pPr>
          </a:lstStyle>
          <a:p>
            <a:pPr>
              <a:defRPr/>
            </a:pPr>
            <a:fld id="{D0AE95A2-70B1-4974-8E50-975CA7202948}" type="slidenum">
              <a:rPr lang="es-CO" altLang="es-CO"/>
              <a:pPr>
                <a:defRPr/>
              </a:pPr>
              <a:t>‹Nº›</a:t>
            </a:fld>
            <a:endParaRPr lang="es-CO" altLang="es-CO" dirty="0"/>
          </a:p>
        </p:txBody>
      </p:sp>
      <p:pic>
        <p:nvPicPr>
          <p:cNvPr id="12" name="Picture 2" descr="C:\Users\fangulo\OneDrive - Centro Nacional de Consultoria\!!Felipe_Teletrabajo\Engie\Plantilla\Recurso 2.png">
            <a:extLst>
              <a:ext uri="{FF2B5EF4-FFF2-40B4-BE49-F238E27FC236}">
                <a16:creationId xmlns:a16="http://schemas.microsoft.com/office/drawing/2014/main" id="{1BADA634-927F-4B9F-8A22-4DEE7344656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85937" y="-8731"/>
            <a:ext cx="6681788" cy="103981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
            <a:extLst>
              <a:ext uri="{FF2B5EF4-FFF2-40B4-BE49-F238E27FC236}">
                <a16:creationId xmlns:a16="http://schemas.microsoft.com/office/drawing/2014/main" id="{213BEBDE-1C68-4D3D-B62E-0B85365C7DE9}"/>
              </a:ext>
            </a:extLst>
          </p:cNvPr>
          <p:cNvSpPr>
            <a:spLocks noGrp="1" noChangeArrowheads="1"/>
          </p:cNvSpPr>
          <p:nvPr>
            <p:ph type="title"/>
          </p:nvPr>
        </p:nvSpPr>
        <p:spPr bwMode="auto">
          <a:xfrm>
            <a:off x="1556385" y="64453"/>
            <a:ext cx="70104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CO" altLang="es-CO"/>
              <a:t>Haga clic para cambiar el estilo de título	</a:t>
            </a:r>
          </a:p>
        </p:txBody>
      </p:sp>
    </p:spTree>
    <p:extLst>
      <p:ext uri="{BB962C8B-B14F-4D97-AF65-F5344CB8AC3E}">
        <p14:creationId xmlns:p14="http://schemas.microsoft.com/office/powerpoint/2010/main" val="26590270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Diapositiva de título">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5F3071-2456-4F08-B187-E60FD5207AE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83" y="1309"/>
            <a:ext cx="9142591" cy="514377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852B6409-ACF2-4501-8986-4012CC52E725}"/>
              </a:ext>
            </a:extLst>
          </p:cNvPr>
          <p:cNvSpPr>
            <a:spLocks noGrp="1" noChangeArrowheads="1"/>
          </p:cNvSpPr>
          <p:nvPr>
            <p:ph idx="1"/>
          </p:nvPr>
        </p:nvSpPr>
        <p:spPr bwMode="auto">
          <a:xfrm>
            <a:off x="457200" y="1239838"/>
            <a:ext cx="8229600" cy="307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CO" altLang="es-CO"/>
              <a:t>Haga clic para modificar el estilo de texto del patrón</a:t>
            </a:r>
          </a:p>
          <a:p>
            <a:pPr lvl="1"/>
            <a:r>
              <a:rPr lang="es-CO" altLang="es-CO"/>
              <a:t>Segundo nivel</a:t>
            </a:r>
          </a:p>
          <a:p>
            <a:pPr lvl="2"/>
            <a:r>
              <a:rPr lang="es-CO" altLang="es-CO"/>
              <a:t>Tercer nivel</a:t>
            </a:r>
          </a:p>
          <a:p>
            <a:pPr lvl="3"/>
            <a:r>
              <a:rPr lang="es-CO" altLang="es-CO"/>
              <a:t>Cuarto nivel</a:t>
            </a:r>
          </a:p>
          <a:p>
            <a:pPr lvl="4"/>
            <a:r>
              <a:rPr lang="es-CO" altLang="es-CO"/>
              <a:t>Quinto nivel</a:t>
            </a:r>
          </a:p>
        </p:txBody>
      </p:sp>
      <p:sp>
        <p:nvSpPr>
          <p:cNvPr id="11" name="Rectangle 6">
            <a:extLst>
              <a:ext uri="{FF2B5EF4-FFF2-40B4-BE49-F238E27FC236}">
                <a16:creationId xmlns:a16="http://schemas.microsoft.com/office/drawing/2014/main" id="{0B4E9E3C-BEDB-4FC4-8F03-79F061E68857}"/>
              </a:ext>
            </a:extLst>
          </p:cNvPr>
          <p:cNvSpPr>
            <a:spLocks noGrp="1" noChangeArrowheads="1"/>
          </p:cNvSpPr>
          <p:nvPr>
            <p:ph type="sldNum" sz="quarter" idx="4"/>
          </p:nvPr>
        </p:nvSpPr>
        <p:spPr bwMode="auto">
          <a:xfrm>
            <a:off x="4146550" y="4930775"/>
            <a:ext cx="866775"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b="1">
                <a:solidFill>
                  <a:srgbClr val="204E93"/>
                </a:solidFill>
                <a:latin typeface="+mj-lt"/>
                <a:cs typeface="Arial" charset="0"/>
              </a:defRPr>
            </a:lvl1pPr>
          </a:lstStyle>
          <a:p>
            <a:pPr>
              <a:defRPr/>
            </a:pPr>
            <a:fld id="{D0AE95A2-70B1-4974-8E50-975CA7202948}" type="slidenum">
              <a:rPr lang="es-CO" altLang="es-CO"/>
              <a:pPr>
                <a:defRPr/>
              </a:pPr>
              <a:t>‹Nº›</a:t>
            </a:fld>
            <a:endParaRPr lang="es-CO" altLang="es-CO" dirty="0"/>
          </a:p>
        </p:txBody>
      </p:sp>
      <p:pic>
        <p:nvPicPr>
          <p:cNvPr id="12" name="Picture 2" descr="C:\Users\fangulo\OneDrive - Centro Nacional de Consultoria\!!Felipe_Teletrabajo\Engie\Plantilla\Recurso 2.png">
            <a:extLst>
              <a:ext uri="{FF2B5EF4-FFF2-40B4-BE49-F238E27FC236}">
                <a16:creationId xmlns:a16="http://schemas.microsoft.com/office/drawing/2014/main" id="{674BE521-EA7D-4A81-A102-01832AD4BC7B}"/>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85937" y="-8731"/>
            <a:ext cx="6681788" cy="103981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
            <a:extLst>
              <a:ext uri="{FF2B5EF4-FFF2-40B4-BE49-F238E27FC236}">
                <a16:creationId xmlns:a16="http://schemas.microsoft.com/office/drawing/2014/main" id="{94C623D8-E777-426E-878B-6A3F2FCD014E}"/>
              </a:ext>
            </a:extLst>
          </p:cNvPr>
          <p:cNvSpPr>
            <a:spLocks noGrp="1" noChangeArrowheads="1"/>
          </p:cNvSpPr>
          <p:nvPr>
            <p:ph type="title"/>
          </p:nvPr>
        </p:nvSpPr>
        <p:spPr bwMode="auto">
          <a:xfrm>
            <a:off x="1556385" y="64453"/>
            <a:ext cx="70104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CO" altLang="es-CO"/>
              <a:t>Haga clic para cambiar el estilo de título	</a:t>
            </a:r>
          </a:p>
        </p:txBody>
      </p:sp>
    </p:spTree>
    <p:extLst>
      <p:ext uri="{BB962C8B-B14F-4D97-AF65-F5344CB8AC3E}">
        <p14:creationId xmlns:p14="http://schemas.microsoft.com/office/powerpoint/2010/main" val="33244603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39838"/>
            <a:ext cx="8229600" cy="3079750"/>
          </a:xfrm>
          <a:prstGeom prst="rect">
            <a:avLst/>
          </a:prstGeom>
        </p:spPr>
        <p:txBody>
          <a:bodyPr/>
          <a:lstStyle>
            <a:lvl1pPr>
              <a:defRPr>
                <a:latin typeface="+mj-lt"/>
                <a:cs typeface="Calibri" panose="020F0502020204030204" pitchFamily="34" charset="0"/>
              </a:defRPr>
            </a:lvl1pPr>
            <a:lvl2pPr>
              <a:defRPr>
                <a:latin typeface="+mj-lt"/>
                <a:cs typeface="Calibri" panose="020F0502020204030204" pitchFamily="34" charset="0"/>
              </a:defRPr>
            </a:lvl2pPr>
            <a:lvl3pPr>
              <a:defRPr>
                <a:latin typeface="+mj-lt"/>
                <a:cs typeface="Calibri" panose="020F0502020204030204" pitchFamily="34" charset="0"/>
              </a:defRPr>
            </a:lvl3pPr>
            <a:lvl4pPr>
              <a:defRPr>
                <a:latin typeface="+mj-lt"/>
                <a:cs typeface="Calibri" panose="020F0502020204030204" pitchFamily="34" charset="0"/>
              </a:defRPr>
            </a:lvl4pPr>
            <a:lvl5pPr>
              <a:defRPr>
                <a:latin typeface="+mj-lt"/>
                <a:cs typeface="Calibri" panose="020F0502020204030204" pitchFamily="34" charset="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Rectangle 2"/>
          <p:cNvSpPr>
            <a:spLocks noGrp="1" noChangeArrowheads="1"/>
          </p:cNvSpPr>
          <p:nvPr>
            <p:ph type="title"/>
          </p:nvPr>
        </p:nvSpPr>
        <p:spPr bwMode="auto">
          <a:xfrm>
            <a:off x="1607820" y="64453"/>
            <a:ext cx="637032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CO" altLang="es-CO"/>
              <a:t>Haga clic para cambiar el estilo de título	</a:t>
            </a:r>
          </a:p>
        </p:txBody>
      </p:sp>
      <p:sp>
        <p:nvSpPr>
          <p:cNvPr id="6" name="Rectangle 6"/>
          <p:cNvSpPr>
            <a:spLocks noGrp="1" noChangeArrowheads="1"/>
          </p:cNvSpPr>
          <p:nvPr>
            <p:ph type="sldNum" sz="quarter" idx="4"/>
          </p:nvPr>
        </p:nvSpPr>
        <p:spPr bwMode="auto">
          <a:xfrm>
            <a:off x="8330566" y="4931410"/>
            <a:ext cx="811848"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700" b="1">
                <a:solidFill>
                  <a:schemeClr val="bg2">
                    <a:lumMod val="50000"/>
                  </a:schemeClr>
                </a:solidFill>
                <a:latin typeface="+mj-lt"/>
                <a:cs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0AE95A2-70B1-4974-8E50-975CA7202948}" type="slidenum">
              <a:rPr kumimoji="0" lang="es-CO" altLang="es-CO" sz="700" b="1" i="0" u="none" strike="noStrike" kern="1200" cap="none" spc="0" normalizeH="0" baseline="0" noProof="0" smtClean="0">
                <a:ln>
                  <a:noFill/>
                </a:ln>
                <a:solidFill>
                  <a:srgbClr val="808080">
                    <a:lumMod val="50000"/>
                  </a:srgbClr>
                </a:solidFill>
                <a:effectLst/>
                <a:uLnTx/>
                <a:uFillTx/>
                <a:latin typeface="Century Gothic"/>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CO" altLang="es-CO" sz="700" b="1" i="0" u="none" strike="noStrike" kern="1200" cap="none" spc="0" normalizeH="0" baseline="0" noProof="0" dirty="0">
              <a:ln>
                <a:noFill/>
              </a:ln>
              <a:solidFill>
                <a:srgbClr val="808080">
                  <a:lumMod val="50000"/>
                </a:srgbClr>
              </a:solidFill>
              <a:effectLst/>
              <a:uLnTx/>
              <a:uFillTx/>
              <a:latin typeface="Century Gothic"/>
              <a:ea typeface="+mn-ea"/>
              <a:cs typeface="Calibri" panose="020F0502020204030204" pitchFamily="34" charset="0"/>
            </a:endParaRPr>
          </a:p>
        </p:txBody>
      </p:sp>
    </p:spTree>
    <p:extLst>
      <p:ext uri="{BB962C8B-B14F-4D97-AF65-F5344CB8AC3E}">
        <p14:creationId xmlns:p14="http://schemas.microsoft.com/office/powerpoint/2010/main" val="2391263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4180283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807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782771" y="39773"/>
            <a:ext cx="6305725" cy="392113"/>
          </a:xfrm>
        </p:spPr>
        <p:txBody>
          <a:bodyPr/>
          <a:lstStyle/>
          <a:p>
            <a:r>
              <a:rPr lang="es-ES" dirty="0"/>
              <a:t>Haga clic para modificar el estilo de título del patrón</a:t>
            </a:r>
            <a:endParaRPr lang="es-CO" dirty="0"/>
          </a:p>
        </p:txBody>
      </p:sp>
      <p:sp>
        <p:nvSpPr>
          <p:cNvPr id="4" name="Rectangle 26"/>
          <p:cNvSpPr>
            <a:spLocks noGrp="1" noChangeArrowheads="1"/>
          </p:cNvSpPr>
          <p:nvPr>
            <p:ph type="sldNum" sz="quarter" idx="4"/>
          </p:nvPr>
        </p:nvSpPr>
        <p:spPr bwMode="auto">
          <a:xfrm>
            <a:off x="8482445" y="4937126"/>
            <a:ext cx="472993"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b="1">
                <a:solidFill>
                  <a:schemeClr val="bg1">
                    <a:lumMod val="50000"/>
                  </a:schemeClr>
                </a:solidFill>
                <a:latin typeface="Century Gothic" panose="020B0502020202020204" pitchFamily="34" charset="0"/>
              </a:defRPr>
            </a:lvl1pPr>
          </a:lstStyle>
          <a:p>
            <a:fld id="{22ACC686-8B81-47FF-8DA7-59FBEBDDCA10}" type="slidenum">
              <a:rPr lang="es-ES" altLang="es-CO" smtClean="0"/>
              <a:pPr/>
              <a:t>‹Nº›</a:t>
            </a:fld>
            <a:endParaRPr lang="es-ES" altLang="es-CO" dirty="0"/>
          </a:p>
        </p:txBody>
      </p:sp>
    </p:spTree>
    <p:extLst>
      <p:ext uri="{BB962C8B-B14F-4D97-AF65-F5344CB8AC3E}">
        <p14:creationId xmlns:p14="http://schemas.microsoft.com/office/powerpoint/2010/main" val="2279667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297FA01E-24AC-49D4-8C41-C51389DC6FF8}"/>
              </a:ext>
            </a:extLst>
          </p:cNvPr>
          <p:cNvSpPr/>
          <p:nvPr>
            <p:custDataLst>
              <p:tags r:id="rId1"/>
            </p:custDataLst>
          </p:nvPr>
        </p:nvSpPr>
        <p:spPr>
          <a:xfrm>
            <a:off x="1" y="1"/>
            <a:ext cx="9525" cy="9527"/>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1" tIns="34205" rIns="68411" bIns="34205" numCol="1" spcCol="0" rtlCol="0" fromWordArt="0" anchor="ctr" anchorCtr="0" forceAA="0" compatLnSpc="1">
            <a:prstTxWarp prst="textNoShape">
              <a:avLst/>
            </a:prstTxWarp>
            <a:noAutofit/>
          </a:bodyPr>
          <a:lstStyle/>
          <a:p>
            <a:pPr algn="ctr"/>
            <a:endParaRPr lang="en-US" sz="1000" dirty="0">
              <a:latin typeface="Century Gothic" panose="020B0502020202020204" pitchFamily="34" charset="0"/>
            </a:endParaRPr>
          </a:p>
        </p:txBody>
      </p:sp>
      <p:sp>
        <p:nvSpPr>
          <p:cNvPr id="6" name="Rectangle 11"/>
          <p:cNvSpPr>
            <a:spLocks noGrp="1" noChangeArrowheads="1"/>
          </p:cNvSpPr>
          <p:nvPr>
            <p:ph type="title"/>
          </p:nvPr>
        </p:nvSpPr>
        <p:spPr bwMode="auto">
          <a:xfrm>
            <a:off x="1331641" y="181479"/>
            <a:ext cx="7210425" cy="34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a:lvl1pPr>
          </a:lstStyle>
          <a:p>
            <a:pPr lvl="0"/>
            <a:r>
              <a:rPr lang="es-ES" altLang="es-CO" dirty="0"/>
              <a:t>Haga clic para cambiar el estilo de título	</a:t>
            </a:r>
          </a:p>
        </p:txBody>
      </p:sp>
      <p:sp>
        <p:nvSpPr>
          <p:cNvPr id="7" name="Rectangle 10"/>
          <p:cNvSpPr>
            <a:spLocks noGrp="1" noChangeArrowheads="1"/>
          </p:cNvSpPr>
          <p:nvPr>
            <p:ph idx="1"/>
          </p:nvPr>
        </p:nvSpPr>
        <p:spPr bwMode="auto">
          <a:xfrm>
            <a:off x="457200" y="1200308"/>
            <a:ext cx="8229600" cy="3395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lvl1pPr>
            <a:lvl2pPr>
              <a:defRPr/>
            </a:lvl2pPr>
            <a:lvl3pPr>
              <a:defRPr/>
            </a:lvl3pPr>
            <a:lvl4pPr>
              <a:defRPr/>
            </a:lvl4pPr>
            <a:lvl5pPr>
              <a:defRPr/>
            </a:lvl5pPr>
          </a:lstStyle>
          <a:p>
            <a:pPr lvl="0"/>
            <a:r>
              <a:rPr lang="es-ES" altLang="es-CO" dirty="0"/>
              <a:t>Haga clic para modificar el estilo de texto del patrón</a:t>
            </a:r>
          </a:p>
          <a:p>
            <a:pPr lvl="1"/>
            <a:r>
              <a:rPr lang="es-ES" altLang="es-CO" dirty="0"/>
              <a:t>Segundo nivel</a:t>
            </a:r>
          </a:p>
          <a:p>
            <a:pPr lvl="2"/>
            <a:r>
              <a:rPr lang="es-ES" altLang="es-CO" dirty="0"/>
              <a:t>Tercer nivel</a:t>
            </a:r>
          </a:p>
          <a:p>
            <a:pPr lvl="3"/>
            <a:r>
              <a:rPr lang="es-ES" altLang="es-CO" dirty="0"/>
              <a:t>Cuarto nivel</a:t>
            </a:r>
          </a:p>
          <a:p>
            <a:pPr lvl="4"/>
            <a:r>
              <a:rPr lang="es-ES" altLang="es-CO" dirty="0"/>
              <a:t>Quinto nivel</a:t>
            </a:r>
          </a:p>
        </p:txBody>
      </p:sp>
    </p:spTree>
    <p:extLst>
      <p:ext uri="{BB962C8B-B14F-4D97-AF65-F5344CB8AC3E}">
        <p14:creationId xmlns:p14="http://schemas.microsoft.com/office/powerpoint/2010/main" val="11048556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ólo el título">
    <p:spTree>
      <p:nvGrpSpPr>
        <p:cNvPr id="1" name=""/>
        <p:cNvGrpSpPr/>
        <p:nvPr/>
      </p:nvGrpSpPr>
      <p:grpSpPr>
        <a:xfrm>
          <a:off x="0" y="0"/>
          <a:ext cx="0" cy="0"/>
          <a:chOff x="0" y="0"/>
          <a:chExt cx="0" cy="0"/>
        </a:xfrm>
      </p:grpSpPr>
      <p:sp>
        <p:nvSpPr>
          <p:cNvPr id="5" name="Rectangle 11"/>
          <p:cNvSpPr>
            <a:spLocks noGrp="1" noChangeArrowheads="1"/>
          </p:cNvSpPr>
          <p:nvPr>
            <p:ph type="title"/>
          </p:nvPr>
        </p:nvSpPr>
        <p:spPr bwMode="auto">
          <a:xfrm>
            <a:off x="1331641" y="181479"/>
            <a:ext cx="7210425" cy="34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a:lvl1pPr>
          </a:lstStyle>
          <a:p>
            <a:pPr lvl="0"/>
            <a:r>
              <a:rPr lang="es-ES" altLang="es-CO" dirty="0"/>
              <a:t>Haga clic para cambiar el estilo de título	</a:t>
            </a:r>
          </a:p>
        </p:txBody>
      </p:sp>
      <p:sp>
        <p:nvSpPr>
          <p:cNvPr id="8" name="Rectangle 10"/>
          <p:cNvSpPr>
            <a:spLocks noGrp="1" noChangeArrowheads="1"/>
          </p:cNvSpPr>
          <p:nvPr>
            <p:ph idx="1"/>
          </p:nvPr>
        </p:nvSpPr>
        <p:spPr bwMode="auto">
          <a:xfrm>
            <a:off x="457200" y="1200308"/>
            <a:ext cx="8229600" cy="3395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lvl1pPr>
            <a:lvl2pPr>
              <a:defRPr/>
            </a:lvl2pPr>
            <a:lvl3pPr>
              <a:defRPr/>
            </a:lvl3pPr>
            <a:lvl4pPr>
              <a:defRPr/>
            </a:lvl4pPr>
            <a:lvl5pPr>
              <a:defRPr/>
            </a:lvl5pPr>
          </a:lstStyle>
          <a:p>
            <a:pPr lvl="0"/>
            <a:r>
              <a:rPr lang="es-ES" altLang="es-CO" dirty="0"/>
              <a:t>Haga clic para modificar el estilo de texto del patrón</a:t>
            </a:r>
          </a:p>
          <a:p>
            <a:pPr lvl="1"/>
            <a:r>
              <a:rPr lang="es-ES" altLang="es-CO" dirty="0"/>
              <a:t>Segundo nivel</a:t>
            </a:r>
          </a:p>
          <a:p>
            <a:pPr lvl="2"/>
            <a:r>
              <a:rPr lang="es-ES" altLang="es-CO" dirty="0"/>
              <a:t>Tercer nivel</a:t>
            </a:r>
          </a:p>
          <a:p>
            <a:pPr lvl="3"/>
            <a:r>
              <a:rPr lang="es-ES" altLang="es-CO" dirty="0"/>
              <a:t>Cuarto nivel</a:t>
            </a:r>
          </a:p>
          <a:p>
            <a:pPr lvl="4"/>
            <a:r>
              <a:rPr lang="es-ES" altLang="es-CO" dirty="0"/>
              <a:t>Quinto nivel</a:t>
            </a:r>
          </a:p>
        </p:txBody>
      </p:sp>
    </p:spTree>
    <p:extLst>
      <p:ext uri="{BB962C8B-B14F-4D97-AF65-F5344CB8AC3E}">
        <p14:creationId xmlns:p14="http://schemas.microsoft.com/office/powerpoint/2010/main" val="674667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sp>
        <p:nvSpPr>
          <p:cNvPr id="9" name="Rectangle 80">
            <a:extLst>
              <a:ext uri="{FF2B5EF4-FFF2-40B4-BE49-F238E27FC236}">
                <a16:creationId xmlns:a16="http://schemas.microsoft.com/office/drawing/2014/main" id="{5CF14FA4-2170-4DF9-B0A7-727AD9F219CA}"/>
              </a:ext>
            </a:extLst>
          </p:cNvPr>
          <p:cNvSpPr>
            <a:spLocks noGrp="1" noChangeArrowheads="1"/>
          </p:cNvSpPr>
          <p:nvPr>
            <p:ph type="sldNum" sz="quarter" idx="10"/>
          </p:nvPr>
        </p:nvSpPr>
        <p:spPr/>
        <p:txBody>
          <a:bodyPr/>
          <a:lstStyle>
            <a:lvl1pPr>
              <a:defRPr smtClean="0"/>
            </a:lvl1pPr>
          </a:lstStyle>
          <a:p>
            <a:pPr>
              <a:defRPr/>
            </a:pPr>
            <a:fld id="{0F6941BE-6BB6-4FAA-8DCB-CB5DDDB42925}" type="slidenum">
              <a:rPr lang="es-ES" altLang="es-CO" smtClean="0"/>
              <a:pPr>
                <a:defRPr/>
              </a:pPr>
              <a:t>‹Nº›</a:t>
            </a:fld>
            <a:endParaRPr lang="es-ES" altLang="es-CO" dirty="0"/>
          </a:p>
        </p:txBody>
      </p:sp>
    </p:spTree>
    <p:extLst>
      <p:ext uri="{BB962C8B-B14F-4D97-AF65-F5344CB8AC3E}">
        <p14:creationId xmlns:p14="http://schemas.microsoft.com/office/powerpoint/2010/main" val="2329893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2.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1.xml"/><Relationship Id="rId7"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image" Target="../media/image1.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6.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2.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image" Target="../media/image6.png"/><Relationship Id="rId5" Type="http://schemas.openxmlformats.org/officeDocument/2006/relationships/theme" Target="../theme/theme7.xml"/><Relationship Id="rId4" Type="http://schemas.openxmlformats.org/officeDocument/2006/relationships/slideLayout" Target="../slideLayouts/slideLayout35.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883" y="1309"/>
            <a:ext cx="9142591" cy="5143778"/>
          </a:xfrm>
          <a:prstGeom prst="rect">
            <a:avLst/>
          </a:prstGeom>
          <a:noFill/>
          <a:extLst>
            <a:ext uri="{909E8E84-426E-40DD-AFC4-6F175D3DCCD1}">
              <a14:hiddenFill xmlns:a14="http://schemas.microsoft.com/office/drawing/2010/main">
                <a:solidFill>
                  <a:srgbClr val="FFFFFF"/>
                </a:solidFill>
              </a14:hiddenFill>
            </a:ext>
          </a:extLst>
        </p:spPr>
      </p:pic>
      <p:sp>
        <p:nvSpPr>
          <p:cNvPr id="1028" name="Rectangle 3"/>
          <p:cNvSpPr>
            <a:spLocks noGrp="1" noChangeArrowheads="1"/>
          </p:cNvSpPr>
          <p:nvPr>
            <p:ph type="body" idx="1"/>
          </p:nvPr>
        </p:nvSpPr>
        <p:spPr bwMode="auto">
          <a:xfrm>
            <a:off x="457200" y="1239838"/>
            <a:ext cx="8229600" cy="307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CO" altLang="es-CO"/>
              <a:t>Haga clic para modificar el estilo de texto del patrón</a:t>
            </a:r>
          </a:p>
          <a:p>
            <a:pPr lvl="1"/>
            <a:r>
              <a:rPr lang="es-CO" altLang="es-CO"/>
              <a:t>Segundo nivel</a:t>
            </a:r>
          </a:p>
          <a:p>
            <a:pPr lvl="2"/>
            <a:r>
              <a:rPr lang="es-CO" altLang="es-CO"/>
              <a:t>Tercer nivel</a:t>
            </a:r>
          </a:p>
          <a:p>
            <a:pPr lvl="3"/>
            <a:r>
              <a:rPr lang="es-CO" altLang="es-CO"/>
              <a:t>Cuarto nivel</a:t>
            </a:r>
          </a:p>
          <a:p>
            <a:pPr lvl="4"/>
            <a:r>
              <a:rPr lang="es-CO" altLang="es-CO"/>
              <a:t>Quinto nivel</a:t>
            </a:r>
          </a:p>
        </p:txBody>
      </p:sp>
      <p:sp>
        <p:nvSpPr>
          <p:cNvPr id="1030" name="Rectangle 6"/>
          <p:cNvSpPr>
            <a:spLocks noGrp="1" noChangeArrowheads="1"/>
          </p:cNvSpPr>
          <p:nvPr>
            <p:ph type="sldNum" sz="quarter" idx="4"/>
          </p:nvPr>
        </p:nvSpPr>
        <p:spPr bwMode="auto">
          <a:xfrm>
            <a:off x="4146550" y="4930775"/>
            <a:ext cx="866775"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b="1">
                <a:solidFill>
                  <a:srgbClr val="204E93"/>
                </a:solidFill>
                <a:latin typeface="+mj-lt"/>
                <a:cs typeface="Arial" charset="0"/>
              </a:defRPr>
            </a:lvl1pPr>
          </a:lstStyle>
          <a:p>
            <a:pPr>
              <a:defRPr/>
            </a:pPr>
            <a:fld id="{D0AE95A2-70B1-4974-8E50-975CA7202948}" type="slidenum">
              <a:rPr lang="es-CO" altLang="es-CO"/>
              <a:pPr>
                <a:defRPr/>
              </a:pPr>
              <a:t>‹Nº›</a:t>
            </a:fld>
            <a:endParaRPr lang="es-CO" altLang="es-CO" dirty="0"/>
          </a:p>
        </p:txBody>
      </p:sp>
      <p:pic>
        <p:nvPicPr>
          <p:cNvPr id="6" name="Picture 2" descr="C:\Users\fangulo\OneDrive - Centro Nacional de Consultoria\!!Felipe_Teletrabajo\Engie\Plantilla\Recurso 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785937" y="-8731"/>
            <a:ext cx="6681788" cy="103981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a:spLocks noGrp="1" noChangeArrowheads="1"/>
          </p:cNvSpPr>
          <p:nvPr>
            <p:ph type="title"/>
          </p:nvPr>
        </p:nvSpPr>
        <p:spPr bwMode="auto">
          <a:xfrm>
            <a:off x="1556385" y="64453"/>
            <a:ext cx="70104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CO" altLang="es-CO"/>
              <a:t>Haga clic para cambiar el estilo de título	</a:t>
            </a:r>
          </a:p>
        </p:txBody>
      </p:sp>
    </p:spTree>
  </p:cSld>
  <p:clrMap bg1="lt1" tx1="dk1" bg2="lt2" tx2="dk2" accent1="accent1" accent2="accent2" accent3="accent3" accent4="accent4" accent5="accent5" accent6="accent6" hlink="hlink" folHlink="folHlink"/>
  <p:sldLayoutIdLst>
    <p:sldLayoutId id="2147483736" r:id="rId1"/>
    <p:sldLayoutId id="2147483739" r:id="rId2"/>
    <p:sldLayoutId id="2147483745" r:id="rId3"/>
    <p:sldLayoutId id="2147483748" r:id="rId4"/>
    <p:sldLayoutId id="2147483749" r:id="rId5"/>
    <p:sldLayoutId id="2147483765" r:id="rId6"/>
    <p:sldLayoutId id="2147483796" r:id="rId7"/>
    <p:sldLayoutId id="2147483797" r:id="rId8"/>
    <p:sldLayoutId id="2147483798" r:id="rId9"/>
    <p:sldLayoutId id="2147483799" r:id="rId10"/>
  </p:sldLayoutIdLst>
  <p:txStyles>
    <p:titleStyle>
      <a:lvl1pPr algn="ctr" rtl="0" eaLnBrk="0" fontAlgn="base" hangingPunct="0">
        <a:spcBef>
          <a:spcPct val="0"/>
        </a:spcBef>
        <a:spcAft>
          <a:spcPct val="0"/>
        </a:spcAft>
        <a:defRPr sz="2000" b="1">
          <a:solidFill>
            <a:srgbClr val="333333"/>
          </a:solidFill>
          <a:latin typeface="Century Gothic" panose="020B0502020202020204" pitchFamily="34" charset="0"/>
          <a:ea typeface="+mj-ea"/>
          <a:cs typeface="+mj-cs"/>
        </a:defRPr>
      </a:lvl1pPr>
      <a:lvl2pPr algn="ctr" rtl="0" eaLnBrk="0" fontAlgn="base" hangingPunct="0">
        <a:spcBef>
          <a:spcPct val="0"/>
        </a:spcBef>
        <a:spcAft>
          <a:spcPct val="0"/>
        </a:spcAft>
        <a:defRPr sz="2000" b="1">
          <a:solidFill>
            <a:srgbClr val="333333"/>
          </a:solidFill>
          <a:latin typeface="Candara" pitchFamily="34" charset="0"/>
          <a:cs typeface="Arial" charset="0"/>
        </a:defRPr>
      </a:lvl2pPr>
      <a:lvl3pPr algn="ctr" rtl="0" eaLnBrk="0" fontAlgn="base" hangingPunct="0">
        <a:spcBef>
          <a:spcPct val="0"/>
        </a:spcBef>
        <a:spcAft>
          <a:spcPct val="0"/>
        </a:spcAft>
        <a:defRPr sz="2000" b="1">
          <a:solidFill>
            <a:srgbClr val="333333"/>
          </a:solidFill>
          <a:latin typeface="Candara" pitchFamily="34" charset="0"/>
          <a:cs typeface="Arial" charset="0"/>
        </a:defRPr>
      </a:lvl3pPr>
      <a:lvl4pPr algn="ctr" rtl="0" eaLnBrk="0" fontAlgn="base" hangingPunct="0">
        <a:spcBef>
          <a:spcPct val="0"/>
        </a:spcBef>
        <a:spcAft>
          <a:spcPct val="0"/>
        </a:spcAft>
        <a:defRPr sz="2000" b="1">
          <a:solidFill>
            <a:srgbClr val="333333"/>
          </a:solidFill>
          <a:latin typeface="Candara" pitchFamily="34" charset="0"/>
          <a:cs typeface="Arial" charset="0"/>
        </a:defRPr>
      </a:lvl4pPr>
      <a:lvl5pPr algn="ctr" rtl="0" eaLnBrk="0" fontAlgn="base" hangingPunct="0">
        <a:spcBef>
          <a:spcPct val="0"/>
        </a:spcBef>
        <a:spcAft>
          <a:spcPct val="0"/>
        </a:spcAft>
        <a:defRPr sz="2000" b="1">
          <a:solidFill>
            <a:srgbClr val="333333"/>
          </a:solidFill>
          <a:latin typeface="Candara" pitchFamily="34" charset="0"/>
          <a:cs typeface="Arial" charset="0"/>
        </a:defRPr>
      </a:lvl5pPr>
      <a:lvl6pPr marL="457200" algn="ctr" rtl="0" fontAlgn="base">
        <a:spcBef>
          <a:spcPct val="0"/>
        </a:spcBef>
        <a:spcAft>
          <a:spcPct val="0"/>
        </a:spcAft>
        <a:defRPr sz="2000" b="1">
          <a:solidFill>
            <a:srgbClr val="333333"/>
          </a:solidFill>
          <a:latin typeface="Candara" pitchFamily="34" charset="0"/>
          <a:cs typeface="Arial" charset="0"/>
        </a:defRPr>
      </a:lvl6pPr>
      <a:lvl7pPr marL="914400" algn="ctr" rtl="0" fontAlgn="base">
        <a:spcBef>
          <a:spcPct val="0"/>
        </a:spcBef>
        <a:spcAft>
          <a:spcPct val="0"/>
        </a:spcAft>
        <a:defRPr sz="2000" b="1">
          <a:solidFill>
            <a:srgbClr val="333333"/>
          </a:solidFill>
          <a:latin typeface="Candara" pitchFamily="34" charset="0"/>
          <a:cs typeface="Arial" charset="0"/>
        </a:defRPr>
      </a:lvl7pPr>
      <a:lvl8pPr marL="1371600" algn="ctr" rtl="0" fontAlgn="base">
        <a:spcBef>
          <a:spcPct val="0"/>
        </a:spcBef>
        <a:spcAft>
          <a:spcPct val="0"/>
        </a:spcAft>
        <a:defRPr sz="2000" b="1">
          <a:solidFill>
            <a:srgbClr val="333333"/>
          </a:solidFill>
          <a:latin typeface="Candara" pitchFamily="34" charset="0"/>
          <a:cs typeface="Arial" charset="0"/>
        </a:defRPr>
      </a:lvl8pPr>
      <a:lvl9pPr marL="1828800" algn="ctr" rtl="0" fontAlgn="base">
        <a:spcBef>
          <a:spcPct val="0"/>
        </a:spcBef>
        <a:spcAft>
          <a:spcPct val="0"/>
        </a:spcAft>
        <a:defRPr sz="2000" b="1">
          <a:solidFill>
            <a:srgbClr val="333333"/>
          </a:solidFill>
          <a:latin typeface="Candara" pitchFamily="34" charset="0"/>
          <a:cs typeface="Arial" charset="0"/>
        </a:defRPr>
      </a:lvl9pPr>
    </p:titleStyle>
    <p:bodyStyle>
      <a:lvl1pPr marL="342900" indent="-342900" algn="l" rtl="0" eaLnBrk="0" fontAlgn="base" hangingPunct="0">
        <a:spcBef>
          <a:spcPct val="20000"/>
        </a:spcBef>
        <a:spcAft>
          <a:spcPct val="0"/>
        </a:spcAft>
        <a:buChar char="•"/>
        <a:defRPr sz="1200">
          <a:solidFill>
            <a:srgbClr val="333333"/>
          </a:solidFill>
          <a:latin typeface="Century Gothic" panose="020B0502020202020204" pitchFamily="34" charset="0"/>
          <a:ea typeface="+mn-ea"/>
          <a:cs typeface="+mn-cs"/>
        </a:defRPr>
      </a:lvl1pPr>
      <a:lvl2pPr marL="742950" indent="-285750" algn="l" rtl="0" eaLnBrk="0" fontAlgn="base" hangingPunct="0">
        <a:spcBef>
          <a:spcPct val="20000"/>
        </a:spcBef>
        <a:spcAft>
          <a:spcPct val="0"/>
        </a:spcAft>
        <a:buChar char="–"/>
        <a:defRPr sz="1200">
          <a:solidFill>
            <a:srgbClr val="333333"/>
          </a:solidFill>
          <a:latin typeface="Century Gothic" panose="020B0502020202020204" pitchFamily="34" charset="0"/>
          <a:cs typeface="+mn-cs"/>
        </a:defRPr>
      </a:lvl2pPr>
      <a:lvl3pPr marL="1143000" indent="-228600" algn="l" rtl="0" eaLnBrk="0" fontAlgn="base" hangingPunct="0">
        <a:spcBef>
          <a:spcPct val="20000"/>
        </a:spcBef>
        <a:spcAft>
          <a:spcPct val="0"/>
        </a:spcAft>
        <a:buChar char="•"/>
        <a:defRPr sz="1200">
          <a:solidFill>
            <a:srgbClr val="333333"/>
          </a:solidFill>
          <a:latin typeface="Century Gothic" panose="020B0502020202020204" pitchFamily="34" charset="0"/>
          <a:cs typeface="+mn-cs"/>
        </a:defRPr>
      </a:lvl3pPr>
      <a:lvl4pPr marL="1600200" indent="-228600" algn="l" rtl="0" eaLnBrk="0" fontAlgn="base" hangingPunct="0">
        <a:spcBef>
          <a:spcPct val="20000"/>
        </a:spcBef>
        <a:spcAft>
          <a:spcPct val="0"/>
        </a:spcAft>
        <a:buChar char="–"/>
        <a:defRPr sz="1200">
          <a:solidFill>
            <a:srgbClr val="333333"/>
          </a:solidFill>
          <a:latin typeface="Century Gothic" panose="020B0502020202020204" pitchFamily="34" charset="0"/>
          <a:cs typeface="+mn-cs"/>
        </a:defRPr>
      </a:lvl4pPr>
      <a:lvl5pPr marL="2057400" indent="-228600" algn="l" rtl="0" eaLnBrk="0" fontAlgn="base" hangingPunct="0">
        <a:spcBef>
          <a:spcPct val="20000"/>
        </a:spcBef>
        <a:spcAft>
          <a:spcPct val="0"/>
        </a:spcAft>
        <a:buChar char="»"/>
        <a:defRPr sz="1200">
          <a:solidFill>
            <a:srgbClr val="333333"/>
          </a:solidFill>
          <a:latin typeface="Century Gothic" panose="020B0502020202020204" pitchFamily="34" charset="0"/>
          <a:cs typeface="+mn-cs"/>
        </a:defRPr>
      </a:lvl5pPr>
      <a:lvl6pPr marL="2514600" indent="-228600" algn="l" rtl="0" fontAlgn="base">
        <a:spcBef>
          <a:spcPct val="20000"/>
        </a:spcBef>
        <a:spcAft>
          <a:spcPct val="0"/>
        </a:spcAft>
        <a:buChar char="»"/>
        <a:defRPr sz="1600">
          <a:solidFill>
            <a:srgbClr val="333333"/>
          </a:solidFill>
          <a:latin typeface="+mn-lt"/>
          <a:cs typeface="+mn-cs"/>
        </a:defRPr>
      </a:lvl6pPr>
      <a:lvl7pPr marL="2971800" indent="-228600" algn="l" rtl="0" fontAlgn="base">
        <a:spcBef>
          <a:spcPct val="20000"/>
        </a:spcBef>
        <a:spcAft>
          <a:spcPct val="0"/>
        </a:spcAft>
        <a:buChar char="»"/>
        <a:defRPr sz="1600">
          <a:solidFill>
            <a:srgbClr val="333333"/>
          </a:solidFill>
          <a:latin typeface="+mn-lt"/>
          <a:cs typeface="+mn-cs"/>
        </a:defRPr>
      </a:lvl7pPr>
      <a:lvl8pPr marL="3429000" indent="-228600" algn="l" rtl="0" fontAlgn="base">
        <a:spcBef>
          <a:spcPct val="20000"/>
        </a:spcBef>
        <a:spcAft>
          <a:spcPct val="0"/>
        </a:spcAft>
        <a:buChar char="»"/>
        <a:defRPr sz="1600">
          <a:solidFill>
            <a:srgbClr val="333333"/>
          </a:solidFill>
          <a:latin typeface="+mn-lt"/>
          <a:cs typeface="+mn-cs"/>
        </a:defRPr>
      </a:lvl8pPr>
      <a:lvl9pPr marL="3886200" indent="-228600" algn="l" rtl="0" fontAlgn="base">
        <a:spcBef>
          <a:spcPct val="20000"/>
        </a:spcBef>
        <a:spcAft>
          <a:spcPct val="0"/>
        </a:spcAft>
        <a:buChar char="»"/>
        <a:defRPr sz="1600">
          <a:solidFill>
            <a:srgbClr val="333333"/>
          </a:solidFill>
          <a:latin typeface="+mn-lt"/>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883" y="1309"/>
            <a:ext cx="9142591" cy="5143778"/>
          </a:xfrm>
          <a:prstGeom prst="rect">
            <a:avLst/>
          </a:prstGeom>
          <a:noFill/>
          <a:extLst>
            <a:ext uri="{909E8E84-426E-40DD-AFC4-6F175D3DCCD1}">
              <a14:hiddenFill xmlns:a14="http://schemas.microsoft.com/office/drawing/2010/main">
                <a:solidFill>
                  <a:srgbClr val="FFFFFF"/>
                </a:solidFill>
              </a14:hiddenFill>
            </a:ext>
          </a:extLst>
        </p:spPr>
      </p:pic>
      <p:sp>
        <p:nvSpPr>
          <p:cNvPr id="1028" name="Rectangle 3"/>
          <p:cNvSpPr>
            <a:spLocks noGrp="1" noChangeArrowheads="1"/>
          </p:cNvSpPr>
          <p:nvPr>
            <p:ph type="body" idx="1"/>
          </p:nvPr>
        </p:nvSpPr>
        <p:spPr bwMode="auto">
          <a:xfrm>
            <a:off x="457200" y="1239838"/>
            <a:ext cx="8229600" cy="307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CO" altLang="es-CO"/>
              <a:t>Haga clic para modificar el estilo de texto del patrón</a:t>
            </a:r>
          </a:p>
          <a:p>
            <a:pPr lvl="1"/>
            <a:r>
              <a:rPr lang="es-CO" altLang="es-CO"/>
              <a:t>Segundo nivel</a:t>
            </a:r>
          </a:p>
          <a:p>
            <a:pPr lvl="2"/>
            <a:r>
              <a:rPr lang="es-CO" altLang="es-CO"/>
              <a:t>Tercer nivel</a:t>
            </a:r>
          </a:p>
          <a:p>
            <a:pPr lvl="3"/>
            <a:r>
              <a:rPr lang="es-CO" altLang="es-CO"/>
              <a:t>Cuarto nivel</a:t>
            </a:r>
          </a:p>
          <a:p>
            <a:pPr lvl="4"/>
            <a:r>
              <a:rPr lang="es-CO" altLang="es-CO"/>
              <a:t>Quinto nivel</a:t>
            </a:r>
          </a:p>
        </p:txBody>
      </p:sp>
      <p:sp>
        <p:nvSpPr>
          <p:cNvPr id="1030" name="Rectangle 6"/>
          <p:cNvSpPr>
            <a:spLocks noGrp="1" noChangeArrowheads="1"/>
          </p:cNvSpPr>
          <p:nvPr>
            <p:ph type="sldNum" sz="quarter" idx="4"/>
          </p:nvPr>
        </p:nvSpPr>
        <p:spPr bwMode="auto">
          <a:xfrm>
            <a:off x="4146550" y="4930775"/>
            <a:ext cx="866775"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b="1">
                <a:solidFill>
                  <a:srgbClr val="204E93"/>
                </a:solidFill>
                <a:latin typeface="+mj-lt"/>
                <a:cs typeface="Arial" charset="0"/>
              </a:defRPr>
            </a:lvl1pPr>
          </a:lstStyle>
          <a:p>
            <a:pPr>
              <a:defRPr/>
            </a:pPr>
            <a:fld id="{D0AE95A2-70B1-4974-8E50-975CA7202948}" type="slidenum">
              <a:rPr lang="es-CO" altLang="es-CO"/>
              <a:pPr>
                <a:defRPr/>
              </a:pPr>
              <a:t>‹Nº›</a:t>
            </a:fld>
            <a:endParaRPr lang="es-CO" altLang="es-CO" dirty="0"/>
          </a:p>
        </p:txBody>
      </p:sp>
      <p:pic>
        <p:nvPicPr>
          <p:cNvPr id="6" name="Picture 2" descr="C:\Users\fangulo\OneDrive - Centro Nacional de Consultoria\!!Felipe_Teletrabajo\Engie\Plantilla\Recurso 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85937" y="-8731"/>
            <a:ext cx="6681788" cy="103981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a:spLocks noGrp="1" noChangeArrowheads="1"/>
          </p:cNvSpPr>
          <p:nvPr>
            <p:ph type="title"/>
          </p:nvPr>
        </p:nvSpPr>
        <p:spPr bwMode="auto">
          <a:xfrm>
            <a:off x="1556385" y="64453"/>
            <a:ext cx="70104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CO" altLang="es-CO"/>
              <a:t>Haga clic para cambiar el estilo de título	</a:t>
            </a:r>
          </a:p>
        </p:txBody>
      </p:sp>
    </p:spTree>
    <p:extLst>
      <p:ext uri="{BB962C8B-B14F-4D97-AF65-F5344CB8AC3E}">
        <p14:creationId xmlns:p14="http://schemas.microsoft.com/office/powerpoint/2010/main" val="87669129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67" r:id="rId3"/>
    <p:sldLayoutId id="2147483768" r:id="rId4"/>
  </p:sldLayoutIdLst>
  <p:txStyles>
    <p:titleStyle>
      <a:lvl1pPr algn="ctr" rtl="0" eaLnBrk="0" fontAlgn="base" hangingPunct="0">
        <a:spcBef>
          <a:spcPct val="0"/>
        </a:spcBef>
        <a:spcAft>
          <a:spcPct val="0"/>
        </a:spcAft>
        <a:defRPr sz="2000" b="1">
          <a:solidFill>
            <a:srgbClr val="333333"/>
          </a:solidFill>
          <a:latin typeface="Century Gothic" panose="020B0502020202020204" pitchFamily="34" charset="0"/>
          <a:ea typeface="+mj-ea"/>
          <a:cs typeface="+mj-cs"/>
        </a:defRPr>
      </a:lvl1pPr>
      <a:lvl2pPr algn="ctr" rtl="0" eaLnBrk="0" fontAlgn="base" hangingPunct="0">
        <a:spcBef>
          <a:spcPct val="0"/>
        </a:spcBef>
        <a:spcAft>
          <a:spcPct val="0"/>
        </a:spcAft>
        <a:defRPr sz="2000" b="1">
          <a:solidFill>
            <a:srgbClr val="333333"/>
          </a:solidFill>
          <a:latin typeface="Candara" pitchFamily="34" charset="0"/>
          <a:cs typeface="Arial" charset="0"/>
        </a:defRPr>
      </a:lvl2pPr>
      <a:lvl3pPr algn="ctr" rtl="0" eaLnBrk="0" fontAlgn="base" hangingPunct="0">
        <a:spcBef>
          <a:spcPct val="0"/>
        </a:spcBef>
        <a:spcAft>
          <a:spcPct val="0"/>
        </a:spcAft>
        <a:defRPr sz="2000" b="1">
          <a:solidFill>
            <a:srgbClr val="333333"/>
          </a:solidFill>
          <a:latin typeface="Candara" pitchFamily="34" charset="0"/>
          <a:cs typeface="Arial" charset="0"/>
        </a:defRPr>
      </a:lvl3pPr>
      <a:lvl4pPr algn="ctr" rtl="0" eaLnBrk="0" fontAlgn="base" hangingPunct="0">
        <a:spcBef>
          <a:spcPct val="0"/>
        </a:spcBef>
        <a:spcAft>
          <a:spcPct val="0"/>
        </a:spcAft>
        <a:defRPr sz="2000" b="1">
          <a:solidFill>
            <a:srgbClr val="333333"/>
          </a:solidFill>
          <a:latin typeface="Candara" pitchFamily="34" charset="0"/>
          <a:cs typeface="Arial" charset="0"/>
        </a:defRPr>
      </a:lvl4pPr>
      <a:lvl5pPr algn="ctr" rtl="0" eaLnBrk="0" fontAlgn="base" hangingPunct="0">
        <a:spcBef>
          <a:spcPct val="0"/>
        </a:spcBef>
        <a:spcAft>
          <a:spcPct val="0"/>
        </a:spcAft>
        <a:defRPr sz="2000" b="1">
          <a:solidFill>
            <a:srgbClr val="333333"/>
          </a:solidFill>
          <a:latin typeface="Candara" pitchFamily="34" charset="0"/>
          <a:cs typeface="Arial" charset="0"/>
        </a:defRPr>
      </a:lvl5pPr>
      <a:lvl6pPr marL="457200" algn="ctr" rtl="0" fontAlgn="base">
        <a:spcBef>
          <a:spcPct val="0"/>
        </a:spcBef>
        <a:spcAft>
          <a:spcPct val="0"/>
        </a:spcAft>
        <a:defRPr sz="2000" b="1">
          <a:solidFill>
            <a:srgbClr val="333333"/>
          </a:solidFill>
          <a:latin typeface="Candara" pitchFamily="34" charset="0"/>
          <a:cs typeface="Arial" charset="0"/>
        </a:defRPr>
      </a:lvl6pPr>
      <a:lvl7pPr marL="914400" algn="ctr" rtl="0" fontAlgn="base">
        <a:spcBef>
          <a:spcPct val="0"/>
        </a:spcBef>
        <a:spcAft>
          <a:spcPct val="0"/>
        </a:spcAft>
        <a:defRPr sz="2000" b="1">
          <a:solidFill>
            <a:srgbClr val="333333"/>
          </a:solidFill>
          <a:latin typeface="Candara" pitchFamily="34" charset="0"/>
          <a:cs typeface="Arial" charset="0"/>
        </a:defRPr>
      </a:lvl7pPr>
      <a:lvl8pPr marL="1371600" algn="ctr" rtl="0" fontAlgn="base">
        <a:spcBef>
          <a:spcPct val="0"/>
        </a:spcBef>
        <a:spcAft>
          <a:spcPct val="0"/>
        </a:spcAft>
        <a:defRPr sz="2000" b="1">
          <a:solidFill>
            <a:srgbClr val="333333"/>
          </a:solidFill>
          <a:latin typeface="Candara" pitchFamily="34" charset="0"/>
          <a:cs typeface="Arial" charset="0"/>
        </a:defRPr>
      </a:lvl8pPr>
      <a:lvl9pPr marL="1828800" algn="ctr" rtl="0" fontAlgn="base">
        <a:spcBef>
          <a:spcPct val="0"/>
        </a:spcBef>
        <a:spcAft>
          <a:spcPct val="0"/>
        </a:spcAft>
        <a:defRPr sz="2000" b="1">
          <a:solidFill>
            <a:srgbClr val="333333"/>
          </a:solidFill>
          <a:latin typeface="Candara" pitchFamily="34" charset="0"/>
          <a:cs typeface="Arial" charset="0"/>
        </a:defRPr>
      </a:lvl9pPr>
    </p:titleStyle>
    <p:bodyStyle>
      <a:lvl1pPr marL="342900" indent="-342900" algn="l" rtl="0" eaLnBrk="0" fontAlgn="base" hangingPunct="0">
        <a:spcBef>
          <a:spcPct val="20000"/>
        </a:spcBef>
        <a:spcAft>
          <a:spcPct val="0"/>
        </a:spcAft>
        <a:buChar char="•"/>
        <a:defRPr sz="1200">
          <a:solidFill>
            <a:srgbClr val="333333"/>
          </a:solidFill>
          <a:latin typeface="Century Gothic" panose="020B0502020202020204" pitchFamily="34" charset="0"/>
          <a:ea typeface="+mn-ea"/>
          <a:cs typeface="+mn-cs"/>
        </a:defRPr>
      </a:lvl1pPr>
      <a:lvl2pPr marL="742950" indent="-285750" algn="l" rtl="0" eaLnBrk="0" fontAlgn="base" hangingPunct="0">
        <a:spcBef>
          <a:spcPct val="20000"/>
        </a:spcBef>
        <a:spcAft>
          <a:spcPct val="0"/>
        </a:spcAft>
        <a:buChar char="–"/>
        <a:defRPr sz="1200">
          <a:solidFill>
            <a:srgbClr val="333333"/>
          </a:solidFill>
          <a:latin typeface="Century Gothic" panose="020B0502020202020204" pitchFamily="34" charset="0"/>
          <a:cs typeface="+mn-cs"/>
        </a:defRPr>
      </a:lvl2pPr>
      <a:lvl3pPr marL="1143000" indent="-228600" algn="l" rtl="0" eaLnBrk="0" fontAlgn="base" hangingPunct="0">
        <a:spcBef>
          <a:spcPct val="20000"/>
        </a:spcBef>
        <a:spcAft>
          <a:spcPct val="0"/>
        </a:spcAft>
        <a:buChar char="•"/>
        <a:defRPr sz="1200">
          <a:solidFill>
            <a:srgbClr val="333333"/>
          </a:solidFill>
          <a:latin typeface="Century Gothic" panose="020B0502020202020204" pitchFamily="34" charset="0"/>
          <a:cs typeface="+mn-cs"/>
        </a:defRPr>
      </a:lvl3pPr>
      <a:lvl4pPr marL="1600200" indent="-228600" algn="l" rtl="0" eaLnBrk="0" fontAlgn="base" hangingPunct="0">
        <a:spcBef>
          <a:spcPct val="20000"/>
        </a:spcBef>
        <a:spcAft>
          <a:spcPct val="0"/>
        </a:spcAft>
        <a:buChar char="–"/>
        <a:defRPr sz="1200">
          <a:solidFill>
            <a:srgbClr val="333333"/>
          </a:solidFill>
          <a:latin typeface="Century Gothic" panose="020B0502020202020204" pitchFamily="34" charset="0"/>
          <a:cs typeface="+mn-cs"/>
        </a:defRPr>
      </a:lvl4pPr>
      <a:lvl5pPr marL="2057400" indent="-228600" algn="l" rtl="0" eaLnBrk="0" fontAlgn="base" hangingPunct="0">
        <a:spcBef>
          <a:spcPct val="20000"/>
        </a:spcBef>
        <a:spcAft>
          <a:spcPct val="0"/>
        </a:spcAft>
        <a:buChar char="»"/>
        <a:defRPr sz="1200">
          <a:solidFill>
            <a:srgbClr val="333333"/>
          </a:solidFill>
          <a:latin typeface="Century Gothic" panose="020B0502020202020204" pitchFamily="34" charset="0"/>
          <a:cs typeface="+mn-cs"/>
        </a:defRPr>
      </a:lvl5pPr>
      <a:lvl6pPr marL="2514600" indent="-228600" algn="l" rtl="0" fontAlgn="base">
        <a:spcBef>
          <a:spcPct val="20000"/>
        </a:spcBef>
        <a:spcAft>
          <a:spcPct val="0"/>
        </a:spcAft>
        <a:buChar char="»"/>
        <a:defRPr sz="1600">
          <a:solidFill>
            <a:srgbClr val="333333"/>
          </a:solidFill>
          <a:latin typeface="+mn-lt"/>
          <a:cs typeface="+mn-cs"/>
        </a:defRPr>
      </a:lvl6pPr>
      <a:lvl7pPr marL="2971800" indent="-228600" algn="l" rtl="0" fontAlgn="base">
        <a:spcBef>
          <a:spcPct val="20000"/>
        </a:spcBef>
        <a:spcAft>
          <a:spcPct val="0"/>
        </a:spcAft>
        <a:buChar char="»"/>
        <a:defRPr sz="1600">
          <a:solidFill>
            <a:srgbClr val="333333"/>
          </a:solidFill>
          <a:latin typeface="+mn-lt"/>
          <a:cs typeface="+mn-cs"/>
        </a:defRPr>
      </a:lvl7pPr>
      <a:lvl8pPr marL="3429000" indent="-228600" algn="l" rtl="0" fontAlgn="base">
        <a:spcBef>
          <a:spcPct val="20000"/>
        </a:spcBef>
        <a:spcAft>
          <a:spcPct val="0"/>
        </a:spcAft>
        <a:buChar char="»"/>
        <a:defRPr sz="1600">
          <a:solidFill>
            <a:srgbClr val="333333"/>
          </a:solidFill>
          <a:latin typeface="+mn-lt"/>
          <a:cs typeface="+mn-cs"/>
        </a:defRPr>
      </a:lvl8pPr>
      <a:lvl9pPr marL="3886200" indent="-228600" algn="l" rtl="0" fontAlgn="base">
        <a:spcBef>
          <a:spcPct val="20000"/>
        </a:spcBef>
        <a:spcAft>
          <a:spcPct val="0"/>
        </a:spcAft>
        <a:buChar char="»"/>
        <a:defRPr sz="1600">
          <a:solidFill>
            <a:srgbClr val="333333"/>
          </a:solidFill>
          <a:latin typeface="+mn-lt"/>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883" y="1309"/>
            <a:ext cx="9142591" cy="5143778"/>
          </a:xfrm>
          <a:prstGeom prst="rect">
            <a:avLst/>
          </a:prstGeom>
          <a:noFill/>
          <a:extLst>
            <a:ext uri="{909E8E84-426E-40DD-AFC4-6F175D3DCCD1}">
              <a14:hiddenFill xmlns:a14="http://schemas.microsoft.com/office/drawing/2010/main">
                <a:solidFill>
                  <a:srgbClr val="FFFFFF"/>
                </a:solidFill>
              </a14:hiddenFill>
            </a:ext>
          </a:extLst>
        </p:spPr>
      </p:pic>
      <p:sp>
        <p:nvSpPr>
          <p:cNvPr id="1028" name="Rectangle 3"/>
          <p:cNvSpPr>
            <a:spLocks noGrp="1" noChangeArrowheads="1"/>
          </p:cNvSpPr>
          <p:nvPr>
            <p:ph type="body" idx="1"/>
          </p:nvPr>
        </p:nvSpPr>
        <p:spPr bwMode="auto">
          <a:xfrm>
            <a:off x="457200" y="1239838"/>
            <a:ext cx="8229600" cy="307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CO" altLang="es-CO"/>
              <a:t>Haga clic para modificar el estilo de texto del patrón</a:t>
            </a:r>
          </a:p>
          <a:p>
            <a:pPr lvl="1"/>
            <a:r>
              <a:rPr lang="es-CO" altLang="es-CO"/>
              <a:t>Segundo nivel</a:t>
            </a:r>
          </a:p>
          <a:p>
            <a:pPr lvl="2"/>
            <a:r>
              <a:rPr lang="es-CO" altLang="es-CO"/>
              <a:t>Tercer nivel</a:t>
            </a:r>
          </a:p>
          <a:p>
            <a:pPr lvl="3"/>
            <a:r>
              <a:rPr lang="es-CO" altLang="es-CO"/>
              <a:t>Cuarto nivel</a:t>
            </a:r>
          </a:p>
          <a:p>
            <a:pPr lvl="4"/>
            <a:r>
              <a:rPr lang="es-CO" altLang="es-CO"/>
              <a:t>Quinto nivel</a:t>
            </a:r>
          </a:p>
        </p:txBody>
      </p:sp>
      <p:sp>
        <p:nvSpPr>
          <p:cNvPr id="1030" name="Rectangle 6"/>
          <p:cNvSpPr>
            <a:spLocks noGrp="1" noChangeArrowheads="1"/>
          </p:cNvSpPr>
          <p:nvPr>
            <p:ph type="sldNum" sz="quarter" idx="4"/>
          </p:nvPr>
        </p:nvSpPr>
        <p:spPr bwMode="auto">
          <a:xfrm>
            <a:off x="4146550" y="4930775"/>
            <a:ext cx="866775"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b="1">
                <a:solidFill>
                  <a:srgbClr val="204E93"/>
                </a:solidFill>
                <a:latin typeface="+mj-lt"/>
                <a:cs typeface="Arial" charset="0"/>
              </a:defRPr>
            </a:lvl1pPr>
          </a:lstStyle>
          <a:p>
            <a:pPr>
              <a:defRPr/>
            </a:pPr>
            <a:fld id="{D0AE95A2-70B1-4974-8E50-975CA7202948}" type="slidenum">
              <a:rPr lang="es-CO" altLang="es-CO"/>
              <a:pPr>
                <a:defRPr/>
              </a:pPr>
              <a:t>‹Nº›</a:t>
            </a:fld>
            <a:endParaRPr lang="es-CO" altLang="es-CO" dirty="0"/>
          </a:p>
        </p:txBody>
      </p:sp>
      <p:pic>
        <p:nvPicPr>
          <p:cNvPr id="6" name="Picture 2" descr="C:\Users\fangulo\OneDrive - Centro Nacional de Consultoria\!!Felipe_Teletrabajo\Engie\Plantilla\Recurso 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85937" y="-8731"/>
            <a:ext cx="6681788" cy="103981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a:spLocks noGrp="1" noChangeArrowheads="1"/>
          </p:cNvSpPr>
          <p:nvPr>
            <p:ph type="title"/>
          </p:nvPr>
        </p:nvSpPr>
        <p:spPr bwMode="auto">
          <a:xfrm>
            <a:off x="1556385" y="64453"/>
            <a:ext cx="70104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CO" altLang="es-CO"/>
              <a:t>Haga clic para cambiar el estilo de título	</a:t>
            </a:r>
          </a:p>
        </p:txBody>
      </p:sp>
    </p:spTree>
    <p:extLst>
      <p:ext uri="{BB962C8B-B14F-4D97-AF65-F5344CB8AC3E}">
        <p14:creationId xmlns:p14="http://schemas.microsoft.com/office/powerpoint/2010/main" val="187536057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66" r:id="rId4"/>
  </p:sldLayoutIdLst>
  <p:txStyles>
    <p:titleStyle>
      <a:lvl1pPr algn="ctr" rtl="0" eaLnBrk="0" fontAlgn="base" hangingPunct="0">
        <a:spcBef>
          <a:spcPct val="0"/>
        </a:spcBef>
        <a:spcAft>
          <a:spcPct val="0"/>
        </a:spcAft>
        <a:defRPr sz="2000" b="1">
          <a:solidFill>
            <a:srgbClr val="333333"/>
          </a:solidFill>
          <a:latin typeface="Century Gothic" panose="020B0502020202020204" pitchFamily="34" charset="0"/>
          <a:ea typeface="+mj-ea"/>
          <a:cs typeface="+mj-cs"/>
        </a:defRPr>
      </a:lvl1pPr>
      <a:lvl2pPr algn="ctr" rtl="0" eaLnBrk="0" fontAlgn="base" hangingPunct="0">
        <a:spcBef>
          <a:spcPct val="0"/>
        </a:spcBef>
        <a:spcAft>
          <a:spcPct val="0"/>
        </a:spcAft>
        <a:defRPr sz="2000" b="1">
          <a:solidFill>
            <a:srgbClr val="333333"/>
          </a:solidFill>
          <a:latin typeface="Candara" pitchFamily="34" charset="0"/>
          <a:cs typeface="Arial" charset="0"/>
        </a:defRPr>
      </a:lvl2pPr>
      <a:lvl3pPr algn="ctr" rtl="0" eaLnBrk="0" fontAlgn="base" hangingPunct="0">
        <a:spcBef>
          <a:spcPct val="0"/>
        </a:spcBef>
        <a:spcAft>
          <a:spcPct val="0"/>
        </a:spcAft>
        <a:defRPr sz="2000" b="1">
          <a:solidFill>
            <a:srgbClr val="333333"/>
          </a:solidFill>
          <a:latin typeface="Candara" pitchFamily="34" charset="0"/>
          <a:cs typeface="Arial" charset="0"/>
        </a:defRPr>
      </a:lvl3pPr>
      <a:lvl4pPr algn="ctr" rtl="0" eaLnBrk="0" fontAlgn="base" hangingPunct="0">
        <a:spcBef>
          <a:spcPct val="0"/>
        </a:spcBef>
        <a:spcAft>
          <a:spcPct val="0"/>
        </a:spcAft>
        <a:defRPr sz="2000" b="1">
          <a:solidFill>
            <a:srgbClr val="333333"/>
          </a:solidFill>
          <a:latin typeface="Candara" pitchFamily="34" charset="0"/>
          <a:cs typeface="Arial" charset="0"/>
        </a:defRPr>
      </a:lvl4pPr>
      <a:lvl5pPr algn="ctr" rtl="0" eaLnBrk="0" fontAlgn="base" hangingPunct="0">
        <a:spcBef>
          <a:spcPct val="0"/>
        </a:spcBef>
        <a:spcAft>
          <a:spcPct val="0"/>
        </a:spcAft>
        <a:defRPr sz="2000" b="1">
          <a:solidFill>
            <a:srgbClr val="333333"/>
          </a:solidFill>
          <a:latin typeface="Candara" pitchFamily="34" charset="0"/>
          <a:cs typeface="Arial" charset="0"/>
        </a:defRPr>
      </a:lvl5pPr>
      <a:lvl6pPr marL="457200" algn="ctr" rtl="0" fontAlgn="base">
        <a:spcBef>
          <a:spcPct val="0"/>
        </a:spcBef>
        <a:spcAft>
          <a:spcPct val="0"/>
        </a:spcAft>
        <a:defRPr sz="2000" b="1">
          <a:solidFill>
            <a:srgbClr val="333333"/>
          </a:solidFill>
          <a:latin typeface="Candara" pitchFamily="34" charset="0"/>
          <a:cs typeface="Arial" charset="0"/>
        </a:defRPr>
      </a:lvl6pPr>
      <a:lvl7pPr marL="914400" algn="ctr" rtl="0" fontAlgn="base">
        <a:spcBef>
          <a:spcPct val="0"/>
        </a:spcBef>
        <a:spcAft>
          <a:spcPct val="0"/>
        </a:spcAft>
        <a:defRPr sz="2000" b="1">
          <a:solidFill>
            <a:srgbClr val="333333"/>
          </a:solidFill>
          <a:latin typeface="Candara" pitchFamily="34" charset="0"/>
          <a:cs typeface="Arial" charset="0"/>
        </a:defRPr>
      </a:lvl7pPr>
      <a:lvl8pPr marL="1371600" algn="ctr" rtl="0" fontAlgn="base">
        <a:spcBef>
          <a:spcPct val="0"/>
        </a:spcBef>
        <a:spcAft>
          <a:spcPct val="0"/>
        </a:spcAft>
        <a:defRPr sz="2000" b="1">
          <a:solidFill>
            <a:srgbClr val="333333"/>
          </a:solidFill>
          <a:latin typeface="Candara" pitchFamily="34" charset="0"/>
          <a:cs typeface="Arial" charset="0"/>
        </a:defRPr>
      </a:lvl8pPr>
      <a:lvl9pPr marL="1828800" algn="ctr" rtl="0" fontAlgn="base">
        <a:spcBef>
          <a:spcPct val="0"/>
        </a:spcBef>
        <a:spcAft>
          <a:spcPct val="0"/>
        </a:spcAft>
        <a:defRPr sz="2000" b="1">
          <a:solidFill>
            <a:srgbClr val="333333"/>
          </a:solidFill>
          <a:latin typeface="Candara" pitchFamily="34" charset="0"/>
          <a:cs typeface="Arial" charset="0"/>
        </a:defRPr>
      </a:lvl9pPr>
    </p:titleStyle>
    <p:bodyStyle>
      <a:lvl1pPr marL="342900" indent="-342900" algn="l" rtl="0" eaLnBrk="0" fontAlgn="base" hangingPunct="0">
        <a:spcBef>
          <a:spcPct val="20000"/>
        </a:spcBef>
        <a:spcAft>
          <a:spcPct val="0"/>
        </a:spcAft>
        <a:buChar char="•"/>
        <a:defRPr sz="1200">
          <a:solidFill>
            <a:srgbClr val="333333"/>
          </a:solidFill>
          <a:latin typeface="Century Gothic" panose="020B0502020202020204" pitchFamily="34" charset="0"/>
          <a:ea typeface="+mn-ea"/>
          <a:cs typeface="+mn-cs"/>
        </a:defRPr>
      </a:lvl1pPr>
      <a:lvl2pPr marL="742950" indent="-285750" algn="l" rtl="0" eaLnBrk="0" fontAlgn="base" hangingPunct="0">
        <a:spcBef>
          <a:spcPct val="20000"/>
        </a:spcBef>
        <a:spcAft>
          <a:spcPct val="0"/>
        </a:spcAft>
        <a:buChar char="–"/>
        <a:defRPr sz="1200">
          <a:solidFill>
            <a:srgbClr val="333333"/>
          </a:solidFill>
          <a:latin typeface="Century Gothic" panose="020B0502020202020204" pitchFamily="34" charset="0"/>
          <a:cs typeface="+mn-cs"/>
        </a:defRPr>
      </a:lvl2pPr>
      <a:lvl3pPr marL="1143000" indent="-228600" algn="l" rtl="0" eaLnBrk="0" fontAlgn="base" hangingPunct="0">
        <a:spcBef>
          <a:spcPct val="20000"/>
        </a:spcBef>
        <a:spcAft>
          <a:spcPct val="0"/>
        </a:spcAft>
        <a:buChar char="•"/>
        <a:defRPr sz="1200">
          <a:solidFill>
            <a:srgbClr val="333333"/>
          </a:solidFill>
          <a:latin typeface="Century Gothic" panose="020B0502020202020204" pitchFamily="34" charset="0"/>
          <a:cs typeface="+mn-cs"/>
        </a:defRPr>
      </a:lvl3pPr>
      <a:lvl4pPr marL="1600200" indent="-228600" algn="l" rtl="0" eaLnBrk="0" fontAlgn="base" hangingPunct="0">
        <a:spcBef>
          <a:spcPct val="20000"/>
        </a:spcBef>
        <a:spcAft>
          <a:spcPct val="0"/>
        </a:spcAft>
        <a:buChar char="–"/>
        <a:defRPr sz="1200">
          <a:solidFill>
            <a:srgbClr val="333333"/>
          </a:solidFill>
          <a:latin typeface="Century Gothic" panose="020B0502020202020204" pitchFamily="34" charset="0"/>
          <a:cs typeface="+mn-cs"/>
        </a:defRPr>
      </a:lvl4pPr>
      <a:lvl5pPr marL="2057400" indent="-228600" algn="l" rtl="0" eaLnBrk="0" fontAlgn="base" hangingPunct="0">
        <a:spcBef>
          <a:spcPct val="20000"/>
        </a:spcBef>
        <a:spcAft>
          <a:spcPct val="0"/>
        </a:spcAft>
        <a:buChar char="»"/>
        <a:defRPr sz="1200">
          <a:solidFill>
            <a:srgbClr val="333333"/>
          </a:solidFill>
          <a:latin typeface="Century Gothic" panose="020B0502020202020204" pitchFamily="34" charset="0"/>
          <a:cs typeface="+mn-cs"/>
        </a:defRPr>
      </a:lvl5pPr>
      <a:lvl6pPr marL="2514600" indent="-228600" algn="l" rtl="0" fontAlgn="base">
        <a:spcBef>
          <a:spcPct val="20000"/>
        </a:spcBef>
        <a:spcAft>
          <a:spcPct val="0"/>
        </a:spcAft>
        <a:buChar char="»"/>
        <a:defRPr sz="1600">
          <a:solidFill>
            <a:srgbClr val="333333"/>
          </a:solidFill>
          <a:latin typeface="+mn-lt"/>
          <a:cs typeface="+mn-cs"/>
        </a:defRPr>
      </a:lvl6pPr>
      <a:lvl7pPr marL="2971800" indent="-228600" algn="l" rtl="0" fontAlgn="base">
        <a:spcBef>
          <a:spcPct val="20000"/>
        </a:spcBef>
        <a:spcAft>
          <a:spcPct val="0"/>
        </a:spcAft>
        <a:buChar char="»"/>
        <a:defRPr sz="1600">
          <a:solidFill>
            <a:srgbClr val="333333"/>
          </a:solidFill>
          <a:latin typeface="+mn-lt"/>
          <a:cs typeface="+mn-cs"/>
        </a:defRPr>
      </a:lvl7pPr>
      <a:lvl8pPr marL="3429000" indent="-228600" algn="l" rtl="0" fontAlgn="base">
        <a:spcBef>
          <a:spcPct val="20000"/>
        </a:spcBef>
        <a:spcAft>
          <a:spcPct val="0"/>
        </a:spcAft>
        <a:buChar char="»"/>
        <a:defRPr sz="1600">
          <a:solidFill>
            <a:srgbClr val="333333"/>
          </a:solidFill>
          <a:latin typeface="+mn-lt"/>
          <a:cs typeface="+mn-cs"/>
        </a:defRPr>
      </a:lvl8pPr>
      <a:lvl9pPr marL="3886200" indent="-228600" algn="l" rtl="0" fontAlgn="base">
        <a:spcBef>
          <a:spcPct val="20000"/>
        </a:spcBef>
        <a:spcAft>
          <a:spcPct val="0"/>
        </a:spcAft>
        <a:buChar char="»"/>
        <a:defRPr sz="1600">
          <a:solidFill>
            <a:srgbClr val="333333"/>
          </a:solidFill>
          <a:latin typeface="+mn-lt"/>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883" y="1309"/>
            <a:ext cx="9142591" cy="5143778"/>
          </a:xfrm>
          <a:prstGeom prst="rect">
            <a:avLst/>
          </a:prstGeom>
          <a:noFill/>
          <a:extLst>
            <a:ext uri="{909E8E84-426E-40DD-AFC4-6F175D3DCCD1}">
              <a14:hiddenFill xmlns:a14="http://schemas.microsoft.com/office/drawing/2010/main">
                <a:solidFill>
                  <a:srgbClr val="FFFFFF"/>
                </a:solidFill>
              </a14:hiddenFill>
            </a:ext>
          </a:extLst>
        </p:spPr>
      </p:pic>
      <p:sp>
        <p:nvSpPr>
          <p:cNvPr id="1028" name="Rectangle 3"/>
          <p:cNvSpPr>
            <a:spLocks noGrp="1" noChangeArrowheads="1"/>
          </p:cNvSpPr>
          <p:nvPr>
            <p:ph type="body" idx="1"/>
          </p:nvPr>
        </p:nvSpPr>
        <p:spPr bwMode="auto">
          <a:xfrm>
            <a:off x="457200" y="1239838"/>
            <a:ext cx="8229600" cy="307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CO" altLang="es-CO" dirty="0"/>
              <a:t>Haga clic para modificar el estilo de texto del patrón</a:t>
            </a:r>
          </a:p>
          <a:p>
            <a:pPr lvl="1"/>
            <a:r>
              <a:rPr lang="es-CO" altLang="es-CO" dirty="0"/>
              <a:t>Segundo nivel</a:t>
            </a:r>
          </a:p>
          <a:p>
            <a:pPr lvl="2"/>
            <a:r>
              <a:rPr lang="es-CO" altLang="es-CO" dirty="0"/>
              <a:t>Tercer nivel</a:t>
            </a:r>
          </a:p>
          <a:p>
            <a:pPr lvl="3"/>
            <a:r>
              <a:rPr lang="es-CO" altLang="es-CO" dirty="0"/>
              <a:t>Cuarto nivel</a:t>
            </a:r>
          </a:p>
          <a:p>
            <a:pPr lvl="4"/>
            <a:r>
              <a:rPr lang="es-CO" altLang="es-CO" dirty="0"/>
              <a:t>Quinto nivel</a:t>
            </a:r>
          </a:p>
        </p:txBody>
      </p:sp>
      <p:sp>
        <p:nvSpPr>
          <p:cNvPr id="1030" name="Rectangle 6"/>
          <p:cNvSpPr>
            <a:spLocks noGrp="1" noChangeArrowheads="1"/>
          </p:cNvSpPr>
          <p:nvPr>
            <p:ph type="sldNum" sz="quarter" idx="4"/>
          </p:nvPr>
        </p:nvSpPr>
        <p:spPr bwMode="auto">
          <a:xfrm>
            <a:off x="4146550" y="4930775"/>
            <a:ext cx="866775"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b="1">
                <a:solidFill>
                  <a:srgbClr val="204E93"/>
                </a:solidFill>
                <a:latin typeface="Calibri" panose="020F0502020204030204" pitchFamily="34" charset="0"/>
                <a:cs typeface="Arial" charset="0"/>
              </a:defRPr>
            </a:lvl1pPr>
          </a:lstStyle>
          <a:p>
            <a:pPr>
              <a:defRPr/>
            </a:pPr>
            <a:fld id="{D0AE95A2-70B1-4974-8E50-975CA7202948}" type="slidenum">
              <a:rPr lang="es-CO" altLang="es-CO" smtClean="0"/>
              <a:pPr>
                <a:defRPr/>
              </a:pPr>
              <a:t>‹Nº›</a:t>
            </a:fld>
            <a:endParaRPr lang="es-CO" altLang="es-CO" dirty="0"/>
          </a:p>
        </p:txBody>
      </p:sp>
      <p:pic>
        <p:nvPicPr>
          <p:cNvPr id="6" name="Picture 2" descr="C:\Users\fangulo\OneDrive - Centro Nacional de Consultoria\!!Felipe_Teletrabajo\Engie\Plantilla\Recurso 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85937" y="-8731"/>
            <a:ext cx="6681788" cy="103981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a:spLocks noGrp="1" noChangeArrowheads="1"/>
          </p:cNvSpPr>
          <p:nvPr>
            <p:ph type="title"/>
          </p:nvPr>
        </p:nvSpPr>
        <p:spPr bwMode="auto">
          <a:xfrm>
            <a:off x="1556385" y="64453"/>
            <a:ext cx="70104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CO" altLang="es-CO" dirty="0"/>
              <a:t>Haga clic para cambiar el estilo de título	</a:t>
            </a:r>
          </a:p>
        </p:txBody>
      </p:sp>
    </p:spTree>
    <p:extLst>
      <p:ext uri="{BB962C8B-B14F-4D97-AF65-F5344CB8AC3E}">
        <p14:creationId xmlns:p14="http://schemas.microsoft.com/office/powerpoint/2010/main" val="3550896439"/>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4" r:id="rId5"/>
  </p:sldLayoutIdLst>
  <p:txStyles>
    <p:titleStyle>
      <a:lvl1pPr algn="ctr" rtl="0" eaLnBrk="0" fontAlgn="base" hangingPunct="0">
        <a:spcBef>
          <a:spcPct val="0"/>
        </a:spcBef>
        <a:spcAft>
          <a:spcPct val="0"/>
        </a:spcAft>
        <a:defRPr sz="2000" b="1">
          <a:solidFill>
            <a:srgbClr val="333333"/>
          </a:solidFill>
          <a:latin typeface="Calibri" panose="020F0502020204030204" pitchFamily="34" charset="0"/>
          <a:ea typeface="+mj-ea"/>
          <a:cs typeface="+mj-cs"/>
        </a:defRPr>
      </a:lvl1pPr>
      <a:lvl2pPr algn="ctr" rtl="0" eaLnBrk="0" fontAlgn="base" hangingPunct="0">
        <a:spcBef>
          <a:spcPct val="0"/>
        </a:spcBef>
        <a:spcAft>
          <a:spcPct val="0"/>
        </a:spcAft>
        <a:defRPr sz="2000" b="1">
          <a:solidFill>
            <a:srgbClr val="333333"/>
          </a:solidFill>
          <a:latin typeface="Candara" pitchFamily="34" charset="0"/>
          <a:cs typeface="Arial" charset="0"/>
        </a:defRPr>
      </a:lvl2pPr>
      <a:lvl3pPr algn="ctr" rtl="0" eaLnBrk="0" fontAlgn="base" hangingPunct="0">
        <a:spcBef>
          <a:spcPct val="0"/>
        </a:spcBef>
        <a:spcAft>
          <a:spcPct val="0"/>
        </a:spcAft>
        <a:defRPr sz="2000" b="1">
          <a:solidFill>
            <a:srgbClr val="333333"/>
          </a:solidFill>
          <a:latin typeface="Candara" pitchFamily="34" charset="0"/>
          <a:cs typeface="Arial" charset="0"/>
        </a:defRPr>
      </a:lvl3pPr>
      <a:lvl4pPr algn="ctr" rtl="0" eaLnBrk="0" fontAlgn="base" hangingPunct="0">
        <a:spcBef>
          <a:spcPct val="0"/>
        </a:spcBef>
        <a:spcAft>
          <a:spcPct val="0"/>
        </a:spcAft>
        <a:defRPr sz="2000" b="1">
          <a:solidFill>
            <a:srgbClr val="333333"/>
          </a:solidFill>
          <a:latin typeface="Candara" pitchFamily="34" charset="0"/>
          <a:cs typeface="Arial" charset="0"/>
        </a:defRPr>
      </a:lvl4pPr>
      <a:lvl5pPr algn="ctr" rtl="0" eaLnBrk="0" fontAlgn="base" hangingPunct="0">
        <a:spcBef>
          <a:spcPct val="0"/>
        </a:spcBef>
        <a:spcAft>
          <a:spcPct val="0"/>
        </a:spcAft>
        <a:defRPr sz="2000" b="1">
          <a:solidFill>
            <a:srgbClr val="333333"/>
          </a:solidFill>
          <a:latin typeface="Candara" pitchFamily="34" charset="0"/>
          <a:cs typeface="Arial" charset="0"/>
        </a:defRPr>
      </a:lvl5pPr>
      <a:lvl6pPr marL="457200" algn="ctr" rtl="0" fontAlgn="base">
        <a:spcBef>
          <a:spcPct val="0"/>
        </a:spcBef>
        <a:spcAft>
          <a:spcPct val="0"/>
        </a:spcAft>
        <a:defRPr sz="2000" b="1">
          <a:solidFill>
            <a:srgbClr val="333333"/>
          </a:solidFill>
          <a:latin typeface="Candara" pitchFamily="34" charset="0"/>
          <a:cs typeface="Arial" charset="0"/>
        </a:defRPr>
      </a:lvl6pPr>
      <a:lvl7pPr marL="914400" algn="ctr" rtl="0" fontAlgn="base">
        <a:spcBef>
          <a:spcPct val="0"/>
        </a:spcBef>
        <a:spcAft>
          <a:spcPct val="0"/>
        </a:spcAft>
        <a:defRPr sz="2000" b="1">
          <a:solidFill>
            <a:srgbClr val="333333"/>
          </a:solidFill>
          <a:latin typeface="Candara" pitchFamily="34" charset="0"/>
          <a:cs typeface="Arial" charset="0"/>
        </a:defRPr>
      </a:lvl7pPr>
      <a:lvl8pPr marL="1371600" algn="ctr" rtl="0" fontAlgn="base">
        <a:spcBef>
          <a:spcPct val="0"/>
        </a:spcBef>
        <a:spcAft>
          <a:spcPct val="0"/>
        </a:spcAft>
        <a:defRPr sz="2000" b="1">
          <a:solidFill>
            <a:srgbClr val="333333"/>
          </a:solidFill>
          <a:latin typeface="Candara" pitchFamily="34" charset="0"/>
          <a:cs typeface="Arial" charset="0"/>
        </a:defRPr>
      </a:lvl8pPr>
      <a:lvl9pPr marL="1828800" algn="ctr" rtl="0" fontAlgn="base">
        <a:spcBef>
          <a:spcPct val="0"/>
        </a:spcBef>
        <a:spcAft>
          <a:spcPct val="0"/>
        </a:spcAft>
        <a:defRPr sz="2000" b="1">
          <a:solidFill>
            <a:srgbClr val="333333"/>
          </a:solidFill>
          <a:latin typeface="Candara" pitchFamily="34" charset="0"/>
          <a:cs typeface="Arial" charset="0"/>
        </a:defRPr>
      </a:lvl9pPr>
    </p:titleStyle>
    <p:bodyStyle>
      <a:lvl1pPr marL="342900" indent="-342900" algn="l" rtl="0" eaLnBrk="0" fontAlgn="base" hangingPunct="0">
        <a:spcBef>
          <a:spcPct val="20000"/>
        </a:spcBef>
        <a:spcAft>
          <a:spcPct val="0"/>
        </a:spcAft>
        <a:buChar char="•"/>
        <a:defRPr sz="1200">
          <a:solidFill>
            <a:srgbClr val="333333"/>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1200">
          <a:solidFill>
            <a:srgbClr val="333333"/>
          </a:solidFill>
          <a:latin typeface="Calibri" panose="020F0502020204030204" pitchFamily="34" charset="0"/>
          <a:cs typeface="+mn-cs"/>
        </a:defRPr>
      </a:lvl2pPr>
      <a:lvl3pPr marL="1143000" indent="-228600" algn="l" rtl="0" eaLnBrk="0" fontAlgn="base" hangingPunct="0">
        <a:spcBef>
          <a:spcPct val="20000"/>
        </a:spcBef>
        <a:spcAft>
          <a:spcPct val="0"/>
        </a:spcAft>
        <a:buChar char="•"/>
        <a:defRPr sz="1200">
          <a:solidFill>
            <a:srgbClr val="333333"/>
          </a:solidFill>
          <a:latin typeface="Calibri" panose="020F0502020204030204" pitchFamily="34" charset="0"/>
          <a:cs typeface="+mn-cs"/>
        </a:defRPr>
      </a:lvl3pPr>
      <a:lvl4pPr marL="1600200" indent="-228600" algn="l" rtl="0" eaLnBrk="0" fontAlgn="base" hangingPunct="0">
        <a:spcBef>
          <a:spcPct val="20000"/>
        </a:spcBef>
        <a:spcAft>
          <a:spcPct val="0"/>
        </a:spcAft>
        <a:buChar char="–"/>
        <a:defRPr sz="1200">
          <a:solidFill>
            <a:srgbClr val="333333"/>
          </a:solidFill>
          <a:latin typeface="Calibri" panose="020F0502020204030204" pitchFamily="34" charset="0"/>
          <a:cs typeface="+mn-cs"/>
        </a:defRPr>
      </a:lvl4pPr>
      <a:lvl5pPr marL="2057400" indent="-228600" algn="l" rtl="0" eaLnBrk="0" fontAlgn="base" hangingPunct="0">
        <a:spcBef>
          <a:spcPct val="20000"/>
        </a:spcBef>
        <a:spcAft>
          <a:spcPct val="0"/>
        </a:spcAft>
        <a:buChar char="»"/>
        <a:defRPr sz="1200">
          <a:solidFill>
            <a:srgbClr val="333333"/>
          </a:solidFill>
          <a:latin typeface="Calibri" panose="020F0502020204030204" pitchFamily="34" charset="0"/>
          <a:cs typeface="+mn-cs"/>
        </a:defRPr>
      </a:lvl5pPr>
      <a:lvl6pPr marL="2514600" indent="-228600" algn="l" rtl="0" fontAlgn="base">
        <a:spcBef>
          <a:spcPct val="20000"/>
        </a:spcBef>
        <a:spcAft>
          <a:spcPct val="0"/>
        </a:spcAft>
        <a:buChar char="»"/>
        <a:defRPr sz="1600">
          <a:solidFill>
            <a:srgbClr val="333333"/>
          </a:solidFill>
          <a:latin typeface="+mn-lt"/>
          <a:cs typeface="+mn-cs"/>
        </a:defRPr>
      </a:lvl6pPr>
      <a:lvl7pPr marL="2971800" indent="-228600" algn="l" rtl="0" fontAlgn="base">
        <a:spcBef>
          <a:spcPct val="20000"/>
        </a:spcBef>
        <a:spcAft>
          <a:spcPct val="0"/>
        </a:spcAft>
        <a:buChar char="»"/>
        <a:defRPr sz="1600">
          <a:solidFill>
            <a:srgbClr val="333333"/>
          </a:solidFill>
          <a:latin typeface="+mn-lt"/>
          <a:cs typeface="+mn-cs"/>
        </a:defRPr>
      </a:lvl7pPr>
      <a:lvl8pPr marL="3429000" indent="-228600" algn="l" rtl="0" fontAlgn="base">
        <a:spcBef>
          <a:spcPct val="20000"/>
        </a:spcBef>
        <a:spcAft>
          <a:spcPct val="0"/>
        </a:spcAft>
        <a:buChar char="»"/>
        <a:defRPr sz="1600">
          <a:solidFill>
            <a:srgbClr val="333333"/>
          </a:solidFill>
          <a:latin typeface="+mn-lt"/>
          <a:cs typeface="+mn-cs"/>
        </a:defRPr>
      </a:lvl8pPr>
      <a:lvl9pPr marL="3886200" indent="-228600" algn="l" rtl="0" fontAlgn="base">
        <a:spcBef>
          <a:spcPct val="20000"/>
        </a:spcBef>
        <a:spcAft>
          <a:spcPct val="0"/>
        </a:spcAft>
        <a:buChar char="»"/>
        <a:defRPr sz="1600">
          <a:solidFill>
            <a:srgbClr val="333333"/>
          </a:solidFill>
          <a:latin typeface="+mn-lt"/>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83" y="1309"/>
            <a:ext cx="9142591" cy="5143778"/>
          </a:xfrm>
          <a:prstGeom prst="rect">
            <a:avLst/>
          </a:prstGeom>
          <a:noFill/>
          <a:extLst>
            <a:ext uri="{909E8E84-426E-40DD-AFC4-6F175D3DCCD1}">
              <a14:hiddenFill xmlns:a14="http://schemas.microsoft.com/office/drawing/2010/main">
                <a:solidFill>
                  <a:srgbClr val="FFFFFF"/>
                </a:solidFill>
              </a14:hiddenFill>
            </a:ext>
          </a:extLst>
        </p:spPr>
      </p:pic>
      <p:sp>
        <p:nvSpPr>
          <p:cNvPr id="1028" name="Rectangle 3"/>
          <p:cNvSpPr>
            <a:spLocks noGrp="1" noChangeArrowheads="1"/>
          </p:cNvSpPr>
          <p:nvPr>
            <p:ph type="body" idx="1"/>
          </p:nvPr>
        </p:nvSpPr>
        <p:spPr bwMode="auto">
          <a:xfrm>
            <a:off x="457200" y="1239838"/>
            <a:ext cx="8229600" cy="307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CO" altLang="es-CO"/>
              <a:t>Haga clic para modificar el estilo de texto del patrón</a:t>
            </a:r>
          </a:p>
          <a:p>
            <a:pPr lvl="1"/>
            <a:r>
              <a:rPr lang="es-CO" altLang="es-CO"/>
              <a:t>Segundo nivel</a:t>
            </a:r>
          </a:p>
          <a:p>
            <a:pPr lvl="2"/>
            <a:r>
              <a:rPr lang="es-CO" altLang="es-CO"/>
              <a:t>Tercer nivel</a:t>
            </a:r>
          </a:p>
          <a:p>
            <a:pPr lvl="3"/>
            <a:r>
              <a:rPr lang="es-CO" altLang="es-CO"/>
              <a:t>Cuarto nivel</a:t>
            </a:r>
          </a:p>
          <a:p>
            <a:pPr lvl="4"/>
            <a:r>
              <a:rPr lang="es-CO" altLang="es-CO"/>
              <a:t>Quinto nivel</a:t>
            </a:r>
          </a:p>
        </p:txBody>
      </p:sp>
      <p:sp>
        <p:nvSpPr>
          <p:cNvPr id="1030" name="Rectangle 6"/>
          <p:cNvSpPr>
            <a:spLocks noGrp="1" noChangeArrowheads="1"/>
          </p:cNvSpPr>
          <p:nvPr>
            <p:ph type="sldNum" sz="quarter" idx="4"/>
          </p:nvPr>
        </p:nvSpPr>
        <p:spPr bwMode="auto">
          <a:xfrm>
            <a:off x="4146550" y="4930775"/>
            <a:ext cx="866775"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b="1">
                <a:solidFill>
                  <a:srgbClr val="204E93"/>
                </a:solidFill>
                <a:latin typeface="+mj-lt"/>
                <a:cs typeface="Arial" charset="0"/>
              </a:defRPr>
            </a:lvl1pPr>
          </a:lstStyle>
          <a:p>
            <a:pPr>
              <a:defRPr/>
            </a:pPr>
            <a:fld id="{D0AE95A2-70B1-4974-8E50-975CA7202948}" type="slidenum">
              <a:rPr lang="es-CO" altLang="es-CO"/>
              <a:pPr>
                <a:defRPr/>
              </a:pPr>
              <a:t>‹Nº›</a:t>
            </a:fld>
            <a:endParaRPr lang="es-CO" altLang="es-CO" dirty="0"/>
          </a:p>
        </p:txBody>
      </p:sp>
      <p:pic>
        <p:nvPicPr>
          <p:cNvPr id="6" name="Picture 2" descr="C:\Users\fangulo\OneDrive - Centro Nacional de Consultoria\!!Felipe_Teletrabajo\Engie\Plantilla\Recurso 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85937" y="-8731"/>
            <a:ext cx="6681788" cy="103981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a:spLocks noGrp="1" noChangeArrowheads="1"/>
          </p:cNvSpPr>
          <p:nvPr>
            <p:ph type="title"/>
          </p:nvPr>
        </p:nvSpPr>
        <p:spPr bwMode="auto">
          <a:xfrm>
            <a:off x="1556385" y="64453"/>
            <a:ext cx="70104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CO" altLang="es-CO"/>
              <a:t>Haga clic para cambiar el estilo de título	</a:t>
            </a:r>
          </a:p>
        </p:txBody>
      </p:sp>
    </p:spTree>
    <p:extLst>
      <p:ext uri="{BB962C8B-B14F-4D97-AF65-F5344CB8AC3E}">
        <p14:creationId xmlns:p14="http://schemas.microsoft.com/office/powerpoint/2010/main" val="3884575439"/>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Lst>
  <p:txStyles>
    <p:titleStyle>
      <a:lvl1pPr algn="ctr" rtl="0" eaLnBrk="0" fontAlgn="base" hangingPunct="0">
        <a:spcBef>
          <a:spcPct val="0"/>
        </a:spcBef>
        <a:spcAft>
          <a:spcPct val="0"/>
        </a:spcAft>
        <a:defRPr sz="2000" b="1">
          <a:solidFill>
            <a:srgbClr val="333333"/>
          </a:solidFill>
          <a:latin typeface="Century Gothic" panose="020B0502020202020204" pitchFamily="34" charset="0"/>
          <a:ea typeface="+mj-ea"/>
          <a:cs typeface="+mj-cs"/>
        </a:defRPr>
      </a:lvl1pPr>
      <a:lvl2pPr algn="ctr" rtl="0" eaLnBrk="0" fontAlgn="base" hangingPunct="0">
        <a:spcBef>
          <a:spcPct val="0"/>
        </a:spcBef>
        <a:spcAft>
          <a:spcPct val="0"/>
        </a:spcAft>
        <a:defRPr sz="2000" b="1">
          <a:solidFill>
            <a:srgbClr val="333333"/>
          </a:solidFill>
          <a:latin typeface="Candara" pitchFamily="34" charset="0"/>
          <a:cs typeface="Arial" charset="0"/>
        </a:defRPr>
      </a:lvl2pPr>
      <a:lvl3pPr algn="ctr" rtl="0" eaLnBrk="0" fontAlgn="base" hangingPunct="0">
        <a:spcBef>
          <a:spcPct val="0"/>
        </a:spcBef>
        <a:spcAft>
          <a:spcPct val="0"/>
        </a:spcAft>
        <a:defRPr sz="2000" b="1">
          <a:solidFill>
            <a:srgbClr val="333333"/>
          </a:solidFill>
          <a:latin typeface="Candara" pitchFamily="34" charset="0"/>
          <a:cs typeface="Arial" charset="0"/>
        </a:defRPr>
      </a:lvl3pPr>
      <a:lvl4pPr algn="ctr" rtl="0" eaLnBrk="0" fontAlgn="base" hangingPunct="0">
        <a:spcBef>
          <a:spcPct val="0"/>
        </a:spcBef>
        <a:spcAft>
          <a:spcPct val="0"/>
        </a:spcAft>
        <a:defRPr sz="2000" b="1">
          <a:solidFill>
            <a:srgbClr val="333333"/>
          </a:solidFill>
          <a:latin typeface="Candara" pitchFamily="34" charset="0"/>
          <a:cs typeface="Arial" charset="0"/>
        </a:defRPr>
      </a:lvl4pPr>
      <a:lvl5pPr algn="ctr" rtl="0" eaLnBrk="0" fontAlgn="base" hangingPunct="0">
        <a:spcBef>
          <a:spcPct val="0"/>
        </a:spcBef>
        <a:spcAft>
          <a:spcPct val="0"/>
        </a:spcAft>
        <a:defRPr sz="2000" b="1">
          <a:solidFill>
            <a:srgbClr val="333333"/>
          </a:solidFill>
          <a:latin typeface="Candara" pitchFamily="34" charset="0"/>
          <a:cs typeface="Arial" charset="0"/>
        </a:defRPr>
      </a:lvl5pPr>
      <a:lvl6pPr marL="457200" algn="ctr" rtl="0" fontAlgn="base">
        <a:spcBef>
          <a:spcPct val="0"/>
        </a:spcBef>
        <a:spcAft>
          <a:spcPct val="0"/>
        </a:spcAft>
        <a:defRPr sz="2000" b="1">
          <a:solidFill>
            <a:srgbClr val="333333"/>
          </a:solidFill>
          <a:latin typeface="Candara" pitchFamily="34" charset="0"/>
          <a:cs typeface="Arial" charset="0"/>
        </a:defRPr>
      </a:lvl6pPr>
      <a:lvl7pPr marL="914400" algn="ctr" rtl="0" fontAlgn="base">
        <a:spcBef>
          <a:spcPct val="0"/>
        </a:spcBef>
        <a:spcAft>
          <a:spcPct val="0"/>
        </a:spcAft>
        <a:defRPr sz="2000" b="1">
          <a:solidFill>
            <a:srgbClr val="333333"/>
          </a:solidFill>
          <a:latin typeface="Candara" pitchFamily="34" charset="0"/>
          <a:cs typeface="Arial" charset="0"/>
        </a:defRPr>
      </a:lvl7pPr>
      <a:lvl8pPr marL="1371600" algn="ctr" rtl="0" fontAlgn="base">
        <a:spcBef>
          <a:spcPct val="0"/>
        </a:spcBef>
        <a:spcAft>
          <a:spcPct val="0"/>
        </a:spcAft>
        <a:defRPr sz="2000" b="1">
          <a:solidFill>
            <a:srgbClr val="333333"/>
          </a:solidFill>
          <a:latin typeface="Candara" pitchFamily="34" charset="0"/>
          <a:cs typeface="Arial" charset="0"/>
        </a:defRPr>
      </a:lvl8pPr>
      <a:lvl9pPr marL="1828800" algn="ctr" rtl="0" fontAlgn="base">
        <a:spcBef>
          <a:spcPct val="0"/>
        </a:spcBef>
        <a:spcAft>
          <a:spcPct val="0"/>
        </a:spcAft>
        <a:defRPr sz="2000" b="1">
          <a:solidFill>
            <a:srgbClr val="333333"/>
          </a:solidFill>
          <a:latin typeface="Candara" pitchFamily="34" charset="0"/>
          <a:cs typeface="Arial" charset="0"/>
        </a:defRPr>
      </a:lvl9pPr>
    </p:titleStyle>
    <p:bodyStyle>
      <a:lvl1pPr marL="342900" indent="-342900" algn="l" rtl="0" eaLnBrk="0" fontAlgn="base" hangingPunct="0">
        <a:spcBef>
          <a:spcPct val="20000"/>
        </a:spcBef>
        <a:spcAft>
          <a:spcPct val="0"/>
        </a:spcAft>
        <a:buChar char="•"/>
        <a:defRPr sz="1200">
          <a:solidFill>
            <a:srgbClr val="333333"/>
          </a:solidFill>
          <a:latin typeface="Century Gothic" panose="020B0502020202020204" pitchFamily="34" charset="0"/>
          <a:ea typeface="+mn-ea"/>
          <a:cs typeface="+mn-cs"/>
        </a:defRPr>
      </a:lvl1pPr>
      <a:lvl2pPr marL="742950" indent="-285750" algn="l" rtl="0" eaLnBrk="0" fontAlgn="base" hangingPunct="0">
        <a:spcBef>
          <a:spcPct val="20000"/>
        </a:spcBef>
        <a:spcAft>
          <a:spcPct val="0"/>
        </a:spcAft>
        <a:buChar char="–"/>
        <a:defRPr sz="1200">
          <a:solidFill>
            <a:srgbClr val="333333"/>
          </a:solidFill>
          <a:latin typeface="Century Gothic" panose="020B0502020202020204" pitchFamily="34" charset="0"/>
          <a:cs typeface="+mn-cs"/>
        </a:defRPr>
      </a:lvl2pPr>
      <a:lvl3pPr marL="1143000" indent="-228600" algn="l" rtl="0" eaLnBrk="0" fontAlgn="base" hangingPunct="0">
        <a:spcBef>
          <a:spcPct val="20000"/>
        </a:spcBef>
        <a:spcAft>
          <a:spcPct val="0"/>
        </a:spcAft>
        <a:buChar char="•"/>
        <a:defRPr sz="1200">
          <a:solidFill>
            <a:srgbClr val="333333"/>
          </a:solidFill>
          <a:latin typeface="Century Gothic" panose="020B0502020202020204" pitchFamily="34" charset="0"/>
          <a:cs typeface="+mn-cs"/>
        </a:defRPr>
      </a:lvl3pPr>
      <a:lvl4pPr marL="1600200" indent="-228600" algn="l" rtl="0" eaLnBrk="0" fontAlgn="base" hangingPunct="0">
        <a:spcBef>
          <a:spcPct val="20000"/>
        </a:spcBef>
        <a:spcAft>
          <a:spcPct val="0"/>
        </a:spcAft>
        <a:buChar char="–"/>
        <a:defRPr sz="1200">
          <a:solidFill>
            <a:srgbClr val="333333"/>
          </a:solidFill>
          <a:latin typeface="Century Gothic" panose="020B0502020202020204" pitchFamily="34" charset="0"/>
          <a:cs typeface="+mn-cs"/>
        </a:defRPr>
      </a:lvl4pPr>
      <a:lvl5pPr marL="2057400" indent="-228600" algn="l" rtl="0" eaLnBrk="0" fontAlgn="base" hangingPunct="0">
        <a:spcBef>
          <a:spcPct val="20000"/>
        </a:spcBef>
        <a:spcAft>
          <a:spcPct val="0"/>
        </a:spcAft>
        <a:buChar char="»"/>
        <a:defRPr sz="1200">
          <a:solidFill>
            <a:srgbClr val="333333"/>
          </a:solidFill>
          <a:latin typeface="Century Gothic" panose="020B0502020202020204" pitchFamily="34" charset="0"/>
          <a:cs typeface="+mn-cs"/>
        </a:defRPr>
      </a:lvl5pPr>
      <a:lvl6pPr marL="2514600" indent="-228600" algn="l" rtl="0" fontAlgn="base">
        <a:spcBef>
          <a:spcPct val="20000"/>
        </a:spcBef>
        <a:spcAft>
          <a:spcPct val="0"/>
        </a:spcAft>
        <a:buChar char="»"/>
        <a:defRPr sz="1600">
          <a:solidFill>
            <a:srgbClr val="333333"/>
          </a:solidFill>
          <a:latin typeface="+mn-lt"/>
          <a:cs typeface="+mn-cs"/>
        </a:defRPr>
      </a:lvl6pPr>
      <a:lvl7pPr marL="2971800" indent="-228600" algn="l" rtl="0" fontAlgn="base">
        <a:spcBef>
          <a:spcPct val="20000"/>
        </a:spcBef>
        <a:spcAft>
          <a:spcPct val="0"/>
        </a:spcAft>
        <a:buChar char="»"/>
        <a:defRPr sz="1600">
          <a:solidFill>
            <a:srgbClr val="333333"/>
          </a:solidFill>
          <a:latin typeface="+mn-lt"/>
          <a:cs typeface="+mn-cs"/>
        </a:defRPr>
      </a:lvl7pPr>
      <a:lvl8pPr marL="3429000" indent="-228600" algn="l" rtl="0" fontAlgn="base">
        <a:spcBef>
          <a:spcPct val="20000"/>
        </a:spcBef>
        <a:spcAft>
          <a:spcPct val="0"/>
        </a:spcAft>
        <a:buChar char="»"/>
        <a:defRPr sz="1600">
          <a:solidFill>
            <a:srgbClr val="333333"/>
          </a:solidFill>
          <a:latin typeface="+mn-lt"/>
          <a:cs typeface="+mn-cs"/>
        </a:defRPr>
      </a:lvl8pPr>
      <a:lvl9pPr marL="3886200" indent="-228600" algn="l" rtl="0" fontAlgn="base">
        <a:spcBef>
          <a:spcPct val="20000"/>
        </a:spcBef>
        <a:spcAft>
          <a:spcPct val="0"/>
        </a:spcAft>
        <a:buChar char="»"/>
        <a:defRPr sz="1600">
          <a:solidFill>
            <a:srgbClr val="333333"/>
          </a:solidFill>
          <a:latin typeface="+mn-lt"/>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883" y="1309"/>
            <a:ext cx="9142591" cy="5143778"/>
          </a:xfrm>
          <a:prstGeom prst="rect">
            <a:avLst/>
          </a:prstGeom>
          <a:noFill/>
          <a:extLst>
            <a:ext uri="{909E8E84-426E-40DD-AFC4-6F175D3DCCD1}">
              <a14:hiddenFill xmlns:a14="http://schemas.microsoft.com/office/drawing/2010/main">
                <a:solidFill>
                  <a:srgbClr val="FFFFFF"/>
                </a:solidFill>
              </a14:hiddenFill>
            </a:ext>
          </a:extLst>
        </p:spPr>
      </p:pic>
      <p:sp>
        <p:nvSpPr>
          <p:cNvPr id="1028" name="Rectangle 3"/>
          <p:cNvSpPr>
            <a:spLocks noGrp="1" noChangeArrowheads="1"/>
          </p:cNvSpPr>
          <p:nvPr>
            <p:ph type="body" idx="1"/>
          </p:nvPr>
        </p:nvSpPr>
        <p:spPr bwMode="auto">
          <a:xfrm>
            <a:off x="457200" y="1239838"/>
            <a:ext cx="8229600" cy="307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CO" altLang="es-CO"/>
              <a:t>Haga clic para modificar el estilo de texto del patrón</a:t>
            </a:r>
          </a:p>
          <a:p>
            <a:pPr lvl="1"/>
            <a:r>
              <a:rPr lang="es-CO" altLang="es-CO"/>
              <a:t>Segundo nivel</a:t>
            </a:r>
          </a:p>
          <a:p>
            <a:pPr lvl="2"/>
            <a:r>
              <a:rPr lang="es-CO" altLang="es-CO"/>
              <a:t>Tercer nivel</a:t>
            </a:r>
          </a:p>
          <a:p>
            <a:pPr lvl="3"/>
            <a:r>
              <a:rPr lang="es-CO" altLang="es-CO"/>
              <a:t>Cuarto nivel</a:t>
            </a:r>
          </a:p>
          <a:p>
            <a:pPr lvl="4"/>
            <a:r>
              <a:rPr lang="es-CO" altLang="es-CO"/>
              <a:t>Quinto nivel</a:t>
            </a:r>
          </a:p>
        </p:txBody>
      </p:sp>
      <p:sp>
        <p:nvSpPr>
          <p:cNvPr id="1030" name="Rectangle 6"/>
          <p:cNvSpPr>
            <a:spLocks noGrp="1" noChangeArrowheads="1"/>
          </p:cNvSpPr>
          <p:nvPr>
            <p:ph type="sldNum" sz="quarter" idx="4"/>
          </p:nvPr>
        </p:nvSpPr>
        <p:spPr bwMode="auto">
          <a:xfrm>
            <a:off x="4146551" y="4930776"/>
            <a:ext cx="866775"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b="1">
                <a:solidFill>
                  <a:srgbClr val="204E93"/>
                </a:solidFill>
                <a:latin typeface="+mj-lt"/>
                <a:cs typeface="Arial" charset="0"/>
              </a:defRPr>
            </a:lvl1pPr>
          </a:lstStyle>
          <a:p>
            <a:pPr defTabSz="914103">
              <a:defRPr/>
            </a:pPr>
            <a:fld id="{D0AE95A2-70B1-4974-8E50-975CA7202948}" type="slidenum">
              <a:rPr lang="es-CO" altLang="es-CO" smtClean="0"/>
              <a:pPr defTabSz="914103">
                <a:defRPr/>
              </a:pPr>
              <a:t>‹Nº›</a:t>
            </a:fld>
            <a:endParaRPr lang="es-CO" altLang="es-CO" dirty="0"/>
          </a:p>
        </p:txBody>
      </p:sp>
      <p:pic>
        <p:nvPicPr>
          <p:cNvPr id="6" name="Picture 2" descr="C:\Users\fangulo\OneDrive - Centro Nacional de Consultoria\!!Felipe_Teletrabajo\Engie\Plantilla\Recurso 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85937" y="-8731"/>
            <a:ext cx="6681788" cy="103981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a:spLocks noGrp="1" noChangeArrowheads="1"/>
          </p:cNvSpPr>
          <p:nvPr>
            <p:ph type="title"/>
          </p:nvPr>
        </p:nvSpPr>
        <p:spPr bwMode="auto">
          <a:xfrm>
            <a:off x="1556385" y="64454"/>
            <a:ext cx="70104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CO" altLang="es-CO"/>
              <a:t>Haga clic para cambiar el estilo de título	</a:t>
            </a:r>
          </a:p>
        </p:txBody>
      </p:sp>
    </p:spTree>
    <p:extLst>
      <p:ext uri="{BB962C8B-B14F-4D97-AF65-F5344CB8AC3E}">
        <p14:creationId xmlns:p14="http://schemas.microsoft.com/office/powerpoint/2010/main" val="707117730"/>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Lst>
  <p:txStyles>
    <p:titleStyle>
      <a:lvl1pPr algn="ctr" rtl="0" eaLnBrk="0" fontAlgn="base" hangingPunct="0">
        <a:spcBef>
          <a:spcPct val="0"/>
        </a:spcBef>
        <a:spcAft>
          <a:spcPct val="0"/>
        </a:spcAft>
        <a:defRPr sz="2000" b="1">
          <a:solidFill>
            <a:srgbClr val="333333"/>
          </a:solidFill>
          <a:latin typeface="Century Gothic" panose="020B0502020202020204" pitchFamily="34" charset="0"/>
          <a:ea typeface="+mj-ea"/>
          <a:cs typeface="+mj-cs"/>
        </a:defRPr>
      </a:lvl1pPr>
      <a:lvl2pPr algn="ctr" rtl="0" eaLnBrk="0" fontAlgn="base" hangingPunct="0">
        <a:spcBef>
          <a:spcPct val="0"/>
        </a:spcBef>
        <a:spcAft>
          <a:spcPct val="0"/>
        </a:spcAft>
        <a:defRPr sz="2000" b="1">
          <a:solidFill>
            <a:srgbClr val="333333"/>
          </a:solidFill>
          <a:latin typeface="Candara" pitchFamily="34" charset="0"/>
          <a:cs typeface="Arial" charset="0"/>
        </a:defRPr>
      </a:lvl2pPr>
      <a:lvl3pPr algn="ctr" rtl="0" eaLnBrk="0" fontAlgn="base" hangingPunct="0">
        <a:spcBef>
          <a:spcPct val="0"/>
        </a:spcBef>
        <a:spcAft>
          <a:spcPct val="0"/>
        </a:spcAft>
        <a:defRPr sz="2000" b="1">
          <a:solidFill>
            <a:srgbClr val="333333"/>
          </a:solidFill>
          <a:latin typeface="Candara" pitchFamily="34" charset="0"/>
          <a:cs typeface="Arial" charset="0"/>
        </a:defRPr>
      </a:lvl3pPr>
      <a:lvl4pPr algn="ctr" rtl="0" eaLnBrk="0" fontAlgn="base" hangingPunct="0">
        <a:spcBef>
          <a:spcPct val="0"/>
        </a:spcBef>
        <a:spcAft>
          <a:spcPct val="0"/>
        </a:spcAft>
        <a:defRPr sz="2000" b="1">
          <a:solidFill>
            <a:srgbClr val="333333"/>
          </a:solidFill>
          <a:latin typeface="Candara" pitchFamily="34" charset="0"/>
          <a:cs typeface="Arial" charset="0"/>
        </a:defRPr>
      </a:lvl4pPr>
      <a:lvl5pPr algn="ctr" rtl="0" eaLnBrk="0" fontAlgn="base" hangingPunct="0">
        <a:spcBef>
          <a:spcPct val="0"/>
        </a:spcBef>
        <a:spcAft>
          <a:spcPct val="0"/>
        </a:spcAft>
        <a:defRPr sz="2000" b="1">
          <a:solidFill>
            <a:srgbClr val="333333"/>
          </a:solidFill>
          <a:latin typeface="Candara" pitchFamily="34" charset="0"/>
          <a:cs typeface="Arial" charset="0"/>
        </a:defRPr>
      </a:lvl5pPr>
      <a:lvl6pPr marL="457052" algn="ctr" rtl="0" fontAlgn="base">
        <a:spcBef>
          <a:spcPct val="0"/>
        </a:spcBef>
        <a:spcAft>
          <a:spcPct val="0"/>
        </a:spcAft>
        <a:defRPr sz="2000" b="1">
          <a:solidFill>
            <a:srgbClr val="333333"/>
          </a:solidFill>
          <a:latin typeface="Candara" pitchFamily="34" charset="0"/>
          <a:cs typeface="Arial" charset="0"/>
        </a:defRPr>
      </a:lvl6pPr>
      <a:lvl7pPr marL="914103" algn="ctr" rtl="0" fontAlgn="base">
        <a:spcBef>
          <a:spcPct val="0"/>
        </a:spcBef>
        <a:spcAft>
          <a:spcPct val="0"/>
        </a:spcAft>
        <a:defRPr sz="2000" b="1">
          <a:solidFill>
            <a:srgbClr val="333333"/>
          </a:solidFill>
          <a:latin typeface="Candara" pitchFamily="34" charset="0"/>
          <a:cs typeface="Arial" charset="0"/>
        </a:defRPr>
      </a:lvl7pPr>
      <a:lvl8pPr marL="1371155" algn="ctr" rtl="0" fontAlgn="base">
        <a:spcBef>
          <a:spcPct val="0"/>
        </a:spcBef>
        <a:spcAft>
          <a:spcPct val="0"/>
        </a:spcAft>
        <a:defRPr sz="2000" b="1">
          <a:solidFill>
            <a:srgbClr val="333333"/>
          </a:solidFill>
          <a:latin typeface="Candara" pitchFamily="34" charset="0"/>
          <a:cs typeface="Arial" charset="0"/>
        </a:defRPr>
      </a:lvl8pPr>
      <a:lvl9pPr marL="1828206" algn="ctr" rtl="0" fontAlgn="base">
        <a:spcBef>
          <a:spcPct val="0"/>
        </a:spcBef>
        <a:spcAft>
          <a:spcPct val="0"/>
        </a:spcAft>
        <a:defRPr sz="2000" b="1">
          <a:solidFill>
            <a:srgbClr val="333333"/>
          </a:solidFill>
          <a:latin typeface="Candara" pitchFamily="34" charset="0"/>
          <a:cs typeface="Arial" charset="0"/>
        </a:defRPr>
      </a:lvl9pPr>
    </p:titleStyle>
    <p:bodyStyle>
      <a:lvl1pPr marL="342788" indent="-342788" algn="l" rtl="0" eaLnBrk="0" fontAlgn="base" hangingPunct="0">
        <a:spcBef>
          <a:spcPct val="20000"/>
        </a:spcBef>
        <a:spcAft>
          <a:spcPct val="0"/>
        </a:spcAft>
        <a:buChar char="•"/>
        <a:defRPr sz="1199">
          <a:solidFill>
            <a:srgbClr val="333333"/>
          </a:solidFill>
          <a:latin typeface="Century Gothic" panose="020B0502020202020204" pitchFamily="34" charset="0"/>
          <a:ea typeface="+mn-ea"/>
          <a:cs typeface="+mn-cs"/>
        </a:defRPr>
      </a:lvl1pPr>
      <a:lvl2pPr marL="742709" indent="-285657" algn="l" rtl="0" eaLnBrk="0" fontAlgn="base" hangingPunct="0">
        <a:spcBef>
          <a:spcPct val="20000"/>
        </a:spcBef>
        <a:spcAft>
          <a:spcPct val="0"/>
        </a:spcAft>
        <a:buChar char="–"/>
        <a:defRPr sz="1199">
          <a:solidFill>
            <a:srgbClr val="333333"/>
          </a:solidFill>
          <a:latin typeface="Century Gothic" panose="020B0502020202020204" pitchFamily="34" charset="0"/>
          <a:cs typeface="+mn-cs"/>
        </a:defRPr>
      </a:lvl2pPr>
      <a:lvl3pPr marL="1142629" indent="-228526" algn="l" rtl="0" eaLnBrk="0" fontAlgn="base" hangingPunct="0">
        <a:spcBef>
          <a:spcPct val="20000"/>
        </a:spcBef>
        <a:spcAft>
          <a:spcPct val="0"/>
        </a:spcAft>
        <a:buChar char="•"/>
        <a:defRPr sz="1199">
          <a:solidFill>
            <a:srgbClr val="333333"/>
          </a:solidFill>
          <a:latin typeface="Century Gothic" panose="020B0502020202020204" pitchFamily="34" charset="0"/>
          <a:cs typeface="+mn-cs"/>
        </a:defRPr>
      </a:lvl3pPr>
      <a:lvl4pPr marL="1599680" indent="-228526" algn="l" rtl="0" eaLnBrk="0" fontAlgn="base" hangingPunct="0">
        <a:spcBef>
          <a:spcPct val="20000"/>
        </a:spcBef>
        <a:spcAft>
          <a:spcPct val="0"/>
        </a:spcAft>
        <a:buChar char="–"/>
        <a:defRPr sz="1199">
          <a:solidFill>
            <a:srgbClr val="333333"/>
          </a:solidFill>
          <a:latin typeface="Century Gothic" panose="020B0502020202020204" pitchFamily="34" charset="0"/>
          <a:cs typeface="+mn-cs"/>
        </a:defRPr>
      </a:lvl4pPr>
      <a:lvl5pPr marL="2056731" indent="-228526" algn="l" rtl="0" eaLnBrk="0" fontAlgn="base" hangingPunct="0">
        <a:spcBef>
          <a:spcPct val="20000"/>
        </a:spcBef>
        <a:spcAft>
          <a:spcPct val="0"/>
        </a:spcAft>
        <a:buChar char="»"/>
        <a:defRPr sz="1199">
          <a:solidFill>
            <a:srgbClr val="333333"/>
          </a:solidFill>
          <a:latin typeface="Century Gothic" panose="020B0502020202020204" pitchFamily="34" charset="0"/>
          <a:cs typeface="+mn-cs"/>
        </a:defRPr>
      </a:lvl5pPr>
      <a:lvl6pPr marL="2513783" indent="-228526" algn="l" rtl="0" fontAlgn="base">
        <a:spcBef>
          <a:spcPct val="20000"/>
        </a:spcBef>
        <a:spcAft>
          <a:spcPct val="0"/>
        </a:spcAft>
        <a:buChar char="»"/>
        <a:defRPr sz="1600">
          <a:solidFill>
            <a:srgbClr val="333333"/>
          </a:solidFill>
          <a:latin typeface="+mn-lt"/>
          <a:cs typeface="+mn-cs"/>
        </a:defRPr>
      </a:lvl6pPr>
      <a:lvl7pPr marL="2970834" indent="-228526" algn="l" rtl="0" fontAlgn="base">
        <a:spcBef>
          <a:spcPct val="20000"/>
        </a:spcBef>
        <a:spcAft>
          <a:spcPct val="0"/>
        </a:spcAft>
        <a:buChar char="»"/>
        <a:defRPr sz="1600">
          <a:solidFill>
            <a:srgbClr val="333333"/>
          </a:solidFill>
          <a:latin typeface="+mn-lt"/>
          <a:cs typeface="+mn-cs"/>
        </a:defRPr>
      </a:lvl7pPr>
      <a:lvl8pPr marL="3427886" indent="-228526" algn="l" rtl="0" fontAlgn="base">
        <a:spcBef>
          <a:spcPct val="20000"/>
        </a:spcBef>
        <a:spcAft>
          <a:spcPct val="0"/>
        </a:spcAft>
        <a:buChar char="»"/>
        <a:defRPr sz="1600">
          <a:solidFill>
            <a:srgbClr val="333333"/>
          </a:solidFill>
          <a:latin typeface="+mn-lt"/>
          <a:cs typeface="+mn-cs"/>
        </a:defRPr>
      </a:lvl8pPr>
      <a:lvl9pPr marL="3884937" indent="-228526" algn="l" rtl="0" fontAlgn="base">
        <a:spcBef>
          <a:spcPct val="20000"/>
        </a:spcBef>
        <a:spcAft>
          <a:spcPct val="0"/>
        </a:spcAft>
        <a:buChar char="»"/>
        <a:defRPr sz="1600">
          <a:solidFill>
            <a:srgbClr val="333333"/>
          </a:solidFill>
          <a:latin typeface="+mn-lt"/>
          <a:cs typeface="+mn-cs"/>
        </a:defRPr>
      </a:lvl9pPr>
    </p:bodyStyle>
    <p:otherStyle>
      <a:defPPr>
        <a:defRPr lang="es-CO"/>
      </a:defPPr>
      <a:lvl1pPr marL="0" algn="l" defTabSz="914103" rtl="0" eaLnBrk="1" latinLnBrk="0" hangingPunct="1">
        <a:defRPr sz="1799" kern="1200">
          <a:solidFill>
            <a:schemeClr val="tx1"/>
          </a:solidFill>
          <a:latin typeface="+mn-lt"/>
          <a:ea typeface="+mn-ea"/>
          <a:cs typeface="+mn-cs"/>
        </a:defRPr>
      </a:lvl1pPr>
      <a:lvl2pPr marL="457052" algn="l" defTabSz="914103" rtl="0" eaLnBrk="1" latinLnBrk="0" hangingPunct="1">
        <a:defRPr sz="1799" kern="1200">
          <a:solidFill>
            <a:schemeClr val="tx1"/>
          </a:solidFill>
          <a:latin typeface="+mn-lt"/>
          <a:ea typeface="+mn-ea"/>
          <a:cs typeface="+mn-cs"/>
        </a:defRPr>
      </a:lvl2pPr>
      <a:lvl3pPr marL="914103" algn="l" defTabSz="914103" rtl="0" eaLnBrk="1" latinLnBrk="0" hangingPunct="1">
        <a:defRPr sz="1799" kern="1200">
          <a:solidFill>
            <a:schemeClr val="tx1"/>
          </a:solidFill>
          <a:latin typeface="+mn-lt"/>
          <a:ea typeface="+mn-ea"/>
          <a:cs typeface="+mn-cs"/>
        </a:defRPr>
      </a:lvl3pPr>
      <a:lvl4pPr marL="1371155" algn="l" defTabSz="914103" rtl="0" eaLnBrk="1" latinLnBrk="0" hangingPunct="1">
        <a:defRPr sz="1799" kern="1200">
          <a:solidFill>
            <a:schemeClr val="tx1"/>
          </a:solidFill>
          <a:latin typeface="+mn-lt"/>
          <a:ea typeface="+mn-ea"/>
          <a:cs typeface="+mn-cs"/>
        </a:defRPr>
      </a:lvl4pPr>
      <a:lvl5pPr marL="1828206" algn="l" defTabSz="914103" rtl="0" eaLnBrk="1" latinLnBrk="0" hangingPunct="1">
        <a:defRPr sz="1799" kern="1200">
          <a:solidFill>
            <a:schemeClr val="tx1"/>
          </a:solidFill>
          <a:latin typeface="+mn-lt"/>
          <a:ea typeface="+mn-ea"/>
          <a:cs typeface="+mn-cs"/>
        </a:defRPr>
      </a:lvl5pPr>
      <a:lvl6pPr marL="2285257" algn="l" defTabSz="914103" rtl="0" eaLnBrk="1" latinLnBrk="0" hangingPunct="1">
        <a:defRPr sz="1799" kern="1200">
          <a:solidFill>
            <a:schemeClr val="tx1"/>
          </a:solidFill>
          <a:latin typeface="+mn-lt"/>
          <a:ea typeface="+mn-ea"/>
          <a:cs typeface="+mn-cs"/>
        </a:defRPr>
      </a:lvl6pPr>
      <a:lvl7pPr marL="2742308" algn="l" defTabSz="914103" rtl="0" eaLnBrk="1" latinLnBrk="0" hangingPunct="1">
        <a:defRPr sz="1799" kern="1200">
          <a:solidFill>
            <a:schemeClr val="tx1"/>
          </a:solidFill>
          <a:latin typeface="+mn-lt"/>
          <a:ea typeface="+mn-ea"/>
          <a:cs typeface="+mn-cs"/>
        </a:defRPr>
      </a:lvl7pPr>
      <a:lvl8pPr marL="3199360" algn="l" defTabSz="914103" rtl="0" eaLnBrk="1" latinLnBrk="0" hangingPunct="1">
        <a:defRPr sz="1799" kern="1200">
          <a:solidFill>
            <a:schemeClr val="tx1"/>
          </a:solidFill>
          <a:latin typeface="+mn-lt"/>
          <a:ea typeface="+mn-ea"/>
          <a:cs typeface="+mn-cs"/>
        </a:defRPr>
      </a:lvl8pPr>
      <a:lvl9pPr marL="3656411" algn="l" defTabSz="914103" rtl="0" eaLnBrk="1" latinLnBrk="0" hangingPunct="1">
        <a:defRPr sz="1799"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883" y="1309"/>
            <a:ext cx="9142591" cy="5143779"/>
          </a:xfrm>
          <a:prstGeom prst="rect">
            <a:avLst/>
          </a:prstGeom>
          <a:noFill/>
          <a:extLst>
            <a:ext uri="{909E8E84-426E-40DD-AFC4-6F175D3DCCD1}">
              <a14:hiddenFill xmlns:a14="http://schemas.microsoft.com/office/drawing/2010/main">
                <a:solidFill>
                  <a:srgbClr val="FFFFFF"/>
                </a:solidFill>
              </a14:hiddenFill>
            </a:ext>
          </a:extLst>
        </p:spPr>
      </p:pic>
      <p:sp>
        <p:nvSpPr>
          <p:cNvPr id="1028" name="Rectangle 3"/>
          <p:cNvSpPr>
            <a:spLocks noGrp="1" noChangeArrowheads="1"/>
          </p:cNvSpPr>
          <p:nvPr>
            <p:ph type="body" idx="1"/>
          </p:nvPr>
        </p:nvSpPr>
        <p:spPr bwMode="auto">
          <a:xfrm>
            <a:off x="457200" y="1239838"/>
            <a:ext cx="8229600" cy="307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CO" altLang="es-CO"/>
              <a:t>Haga clic para modificar el estilo de texto del patrón</a:t>
            </a:r>
          </a:p>
          <a:p>
            <a:pPr lvl="1"/>
            <a:r>
              <a:rPr lang="es-CO" altLang="es-CO"/>
              <a:t>Segundo nivel</a:t>
            </a:r>
          </a:p>
          <a:p>
            <a:pPr lvl="2"/>
            <a:r>
              <a:rPr lang="es-CO" altLang="es-CO"/>
              <a:t>Tercer nivel</a:t>
            </a:r>
          </a:p>
          <a:p>
            <a:pPr lvl="3"/>
            <a:r>
              <a:rPr lang="es-CO" altLang="es-CO"/>
              <a:t>Cuarto nivel</a:t>
            </a:r>
          </a:p>
          <a:p>
            <a:pPr lvl="4"/>
            <a:r>
              <a:rPr lang="es-CO" altLang="es-CO"/>
              <a:t>Quinto nivel</a:t>
            </a:r>
          </a:p>
        </p:txBody>
      </p:sp>
      <p:sp>
        <p:nvSpPr>
          <p:cNvPr id="1030" name="Rectangle 6"/>
          <p:cNvSpPr>
            <a:spLocks noGrp="1" noChangeArrowheads="1"/>
          </p:cNvSpPr>
          <p:nvPr>
            <p:ph type="sldNum" sz="quarter" idx="4"/>
          </p:nvPr>
        </p:nvSpPr>
        <p:spPr bwMode="auto">
          <a:xfrm>
            <a:off x="4146550" y="4930775"/>
            <a:ext cx="866775"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b="1">
                <a:solidFill>
                  <a:srgbClr val="204E93"/>
                </a:solidFill>
                <a:latin typeface="+mj-lt"/>
                <a:cs typeface="Arial" charset="0"/>
              </a:defRPr>
            </a:lvl1pPr>
          </a:lstStyle>
          <a:p>
            <a:pPr>
              <a:defRPr/>
            </a:pPr>
            <a:fld id="{D0AE95A2-70B1-4974-8E50-975CA7202948}" type="slidenum">
              <a:rPr lang="es-CO" altLang="es-CO"/>
              <a:pPr>
                <a:defRPr/>
              </a:pPr>
              <a:t>‹Nº›</a:t>
            </a:fld>
            <a:endParaRPr lang="es-CO" altLang="es-CO" dirty="0"/>
          </a:p>
        </p:txBody>
      </p:sp>
      <p:pic>
        <p:nvPicPr>
          <p:cNvPr id="6" name="Picture 2" descr="C:\Users\fangulo\OneDrive - Centro Nacional de Consultoria\!!Felipe_Teletrabajo\Engie\Plantilla\Recurso 2.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785937" y="-8731"/>
            <a:ext cx="6681788" cy="103981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a:spLocks noGrp="1" noChangeArrowheads="1"/>
          </p:cNvSpPr>
          <p:nvPr>
            <p:ph type="title"/>
          </p:nvPr>
        </p:nvSpPr>
        <p:spPr bwMode="auto">
          <a:xfrm>
            <a:off x="1556385" y="64453"/>
            <a:ext cx="70104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CO" altLang="es-CO"/>
              <a:t>Haga clic para cambiar el estilo de título	</a:t>
            </a:r>
          </a:p>
        </p:txBody>
      </p:sp>
    </p:spTree>
    <p:extLst>
      <p:ext uri="{BB962C8B-B14F-4D97-AF65-F5344CB8AC3E}">
        <p14:creationId xmlns:p14="http://schemas.microsoft.com/office/powerpoint/2010/main" val="233386326"/>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Lst>
  <p:txStyles>
    <p:titleStyle>
      <a:lvl1pPr algn="ctr" rtl="0" eaLnBrk="0" fontAlgn="base" hangingPunct="0">
        <a:spcBef>
          <a:spcPct val="0"/>
        </a:spcBef>
        <a:spcAft>
          <a:spcPct val="0"/>
        </a:spcAft>
        <a:defRPr sz="2000" b="1">
          <a:solidFill>
            <a:srgbClr val="333333"/>
          </a:solidFill>
          <a:latin typeface="Century Gothic" panose="020B0502020202020204" pitchFamily="34" charset="0"/>
          <a:ea typeface="+mj-ea"/>
          <a:cs typeface="+mj-cs"/>
        </a:defRPr>
      </a:lvl1pPr>
      <a:lvl2pPr algn="ctr" rtl="0" eaLnBrk="0" fontAlgn="base" hangingPunct="0">
        <a:spcBef>
          <a:spcPct val="0"/>
        </a:spcBef>
        <a:spcAft>
          <a:spcPct val="0"/>
        </a:spcAft>
        <a:defRPr sz="2000" b="1">
          <a:solidFill>
            <a:srgbClr val="333333"/>
          </a:solidFill>
          <a:latin typeface="Candara" pitchFamily="34" charset="0"/>
          <a:cs typeface="Arial" charset="0"/>
        </a:defRPr>
      </a:lvl2pPr>
      <a:lvl3pPr algn="ctr" rtl="0" eaLnBrk="0" fontAlgn="base" hangingPunct="0">
        <a:spcBef>
          <a:spcPct val="0"/>
        </a:spcBef>
        <a:spcAft>
          <a:spcPct val="0"/>
        </a:spcAft>
        <a:defRPr sz="2000" b="1">
          <a:solidFill>
            <a:srgbClr val="333333"/>
          </a:solidFill>
          <a:latin typeface="Candara" pitchFamily="34" charset="0"/>
          <a:cs typeface="Arial" charset="0"/>
        </a:defRPr>
      </a:lvl3pPr>
      <a:lvl4pPr algn="ctr" rtl="0" eaLnBrk="0" fontAlgn="base" hangingPunct="0">
        <a:spcBef>
          <a:spcPct val="0"/>
        </a:spcBef>
        <a:spcAft>
          <a:spcPct val="0"/>
        </a:spcAft>
        <a:defRPr sz="2000" b="1">
          <a:solidFill>
            <a:srgbClr val="333333"/>
          </a:solidFill>
          <a:latin typeface="Candara" pitchFamily="34" charset="0"/>
          <a:cs typeface="Arial" charset="0"/>
        </a:defRPr>
      </a:lvl4pPr>
      <a:lvl5pPr algn="ctr" rtl="0" eaLnBrk="0" fontAlgn="base" hangingPunct="0">
        <a:spcBef>
          <a:spcPct val="0"/>
        </a:spcBef>
        <a:spcAft>
          <a:spcPct val="0"/>
        </a:spcAft>
        <a:defRPr sz="2000" b="1">
          <a:solidFill>
            <a:srgbClr val="333333"/>
          </a:solidFill>
          <a:latin typeface="Candara" pitchFamily="34" charset="0"/>
          <a:cs typeface="Arial" charset="0"/>
        </a:defRPr>
      </a:lvl5pPr>
      <a:lvl6pPr marL="457200" algn="ctr" rtl="0" fontAlgn="base">
        <a:spcBef>
          <a:spcPct val="0"/>
        </a:spcBef>
        <a:spcAft>
          <a:spcPct val="0"/>
        </a:spcAft>
        <a:defRPr sz="2000" b="1">
          <a:solidFill>
            <a:srgbClr val="333333"/>
          </a:solidFill>
          <a:latin typeface="Candara" pitchFamily="34" charset="0"/>
          <a:cs typeface="Arial" charset="0"/>
        </a:defRPr>
      </a:lvl6pPr>
      <a:lvl7pPr marL="914400" algn="ctr" rtl="0" fontAlgn="base">
        <a:spcBef>
          <a:spcPct val="0"/>
        </a:spcBef>
        <a:spcAft>
          <a:spcPct val="0"/>
        </a:spcAft>
        <a:defRPr sz="2000" b="1">
          <a:solidFill>
            <a:srgbClr val="333333"/>
          </a:solidFill>
          <a:latin typeface="Candara" pitchFamily="34" charset="0"/>
          <a:cs typeface="Arial" charset="0"/>
        </a:defRPr>
      </a:lvl7pPr>
      <a:lvl8pPr marL="1371600" algn="ctr" rtl="0" fontAlgn="base">
        <a:spcBef>
          <a:spcPct val="0"/>
        </a:spcBef>
        <a:spcAft>
          <a:spcPct val="0"/>
        </a:spcAft>
        <a:defRPr sz="2000" b="1">
          <a:solidFill>
            <a:srgbClr val="333333"/>
          </a:solidFill>
          <a:latin typeface="Candara" pitchFamily="34" charset="0"/>
          <a:cs typeface="Arial" charset="0"/>
        </a:defRPr>
      </a:lvl8pPr>
      <a:lvl9pPr marL="1828800" algn="ctr" rtl="0" fontAlgn="base">
        <a:spcBef>
          <a:spcPct val="0"/>
        </a:spcBef>
        <a:spcAft>
          <a:spcPct val="0"/>
        </a:spcAft>
        <a:defRPr sz="2000" b="1">
          <a:solidFill>
            <a:srgbClr val="333333"/>
          </a:solidFill>
          <a:latin typeface="Candara" pitchFamily="34" charset="0"/>
          <a:cs typeface="Arial" charset="0"/>
        </a:defRPr>
      </a:lvl9pPr>
    </p:titleStyle>
    <p:bodyStyle>
      <a:lvl1pPr marL="342900" indent="-342900" algn="l" rtl="0" eaLnBrk="0" fontAlgn="base" hangingPunct="0">
        <a:spcBef>
          <a:spcPct val="20000"/>
        </a:spcBef>
        <a:spcAft>
          <a:spcPct val="0"/>
        </a:spcAft>
        <a:buChar char="•"/>
        <a:defRPr sz="1200">
          <a:solidFill>
            <a:srgbClr val="333333"/>
          </a:solidFill>
          <a:latin typeface="Century Gothic" panose="020B0502020202020204" pitchFamily="34" charset="0"/>
          <a:ea typeface="+mn-ea"/>
          <a:cs typeface="+mn-cs"/>
        </a:defRPr>
      </a:lvl1pPr>
      <a:lvl2pPr marL="742950" indent="-285750" algn="l" rtl="0" eaLnBrk="0" fontAlgn="base" hangingPunct="0">
        <a:spcBef>
          <a:spcPct val="20000"/>
        </a:spcBef>
        <a:spcAft>
          <a:spcPct val="0"/>
        </a:spcAft>
        <a:buChar char="–"/>
        <a:defRPr sz="1200">
          <a:solidFill>
            <a:srgbClr val="333333"/>
          </a:solidFill>
          <a:latin typeface="Century Gothic" panose="020B0502020202020204" pitchFamily="34" charset="0"/>
          <a:cs typeface="+mn-cs"/>
        </a:defRPr>
      </a:lvl2pPr>
      <a:lvl3pPr marL="1143000" indent="-228600" algn="l" rtl="0" eaLnBrk="0" fontAlgn="base" hangingPunct="0">
        <a:spcBef>
          <a:spcPct val="20000"/>
        </a:spcBef>
        <a:spcAft>
          <a:spcPct val="0"/>
        </a:spcAft>
        <a:buChar char="•"/>
        <a:defRPr sz="1200">
          <a:solidFill>
            <a:srgbClr val="333333"/>
          </a:solidFill>
          <a:latin typeface="Century Gothic" panose="020B0502020202020204" pitchFamily="34" charset="0"/>
          <a:cs typeface="+mn-cs"/>
        </a:defRPr>
      </a:lvl3pPr>
      <a:lvl4pPr marL="1600200" indent="-228600" algn="l" rtl="0" eaLnBrk="0" fontAlgn="base" hangingPunct="0">
        <a:spcBef>
          <a:spcPct val="20000"/>
        </a:spcBef>
        <a:spcAft>
          <a:spcPct val="0"/>
        </a:spcAft>
        <a:buChar char="–"/>
        <a:defRPr sz="1200">
          <a:solidFill>
            <a:srgbClr val="333333"/>
          </a:solidFill>
          <a:latin typeface="Century Gothic" panose="020B0502020202020204" pitchFamily="34" charset="0"/>
          <a:cs typeface="+mn-cs"/>
        </a:defRPr>
      </a:lvl4pPr>
      <a:lvl5pPr marL="2057400" indent="-228600" algn="l" rtl="0" eaLnBrk="0" fontAlgn="base" hangingPunct="0">
        <a:spcBef>
          <a:spcPct val="20000"/>
        </a:spcBef>
        <a:spcAft>
          <a:spcPct val="0"/>
        </a:spcAft>
        <a:buChar char="»"/>
        <a:defRPr sz="1200">
          <a:solidFill>
            <a:srgbClr val="333333"/>
          </a:solidFill>
          <a:latin typeface="Century Gothic" panose="020B0502020202020204" pitchFamily="34" charset="0"/>
          <a:cs typeface="+mn-cs"/>
        </a:defRPr>
      </a:lvl5pPr>
      <a:lvl6pPr marL="2514600" indent="-228600" algn="l" rtl="0" fontAlgn="base">
        <a:spcBef>
          <a:spcPct val="20000"/>
        </a:spcBef>
        <a:spcAft>
          <a:spcPct val="0"/>
        </a:spcAft>
        <a:buChar char="»"/>
        <a:defRPr sz="1600">
          <a:solidFill>
            <a:srgbClr val="333333"/>
          </a:solidFill>
          <a:latin typeface="+mn-lt"/>
          <a:cs typeface="+mn-cs"/>
        </a:defRPr>
      </a:lvl6pPr>
      <a:lvl7pPr marL="2971800" indent="-228600" algn="l" rtl="0" fontAlgn="base">
        <a:spcBef>
          <a:spcPct val="20000"/>
        </a:spcBef>
        <a:spcAft>
          <a:spcPct val="0"/>
        </a:spcAft>
        <a:buChar char="»"/>
        <a:defRPr sz="1600">
          <a:solidFill>
            <a:srgbClr val="333333"/>
          </a:solidFill>
          <a:latin typeface="+mn-lt"/>
          <a:cs typeface="+mn-cs"/>
        </a:defRPr>
      </a:lvl7pPr>
      <a:lvl8pPr marL="3429000" indent="-228600" algn="l" rtl="0" fontAlgn="base">
        <a:spcBef>
          <a:spcPct val="20000"/>
        </a:spcBef>
        <a:spcAft>
          <a:spcPct val="0"/>
        </a:spcAft>
        <a:buChar char="»"/>
        <a:defRPr sz="1600">
          <a:solidFill>
            <a:srgbClr val="333333"/>
          </a:solidFill>
          <a:latin typeface="+mn-lt"/>
          <a:cs typeface="+mn-cs"/>
        </a:defRPr>
      </a:lvl8pPr>
      <a:lvl9pPr marL="3886200" indent="-228600" algn="l" rtl="0" fontAlgn="base">
        <a:spcBef>
          <a:spcPct val="20000"/>
        </a:spcBef>
        <a:spcAft>
          <a:spcPct val="0"/>
        </a:spcAft>
        <a:buChar char="»"/>
        <a:defRPr sz="1600">
          <a:solidFill>
            <a:srgbClr val="333333"/>
          </a:solidFill>
          <a:latin typeface="+mn-lt"/>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883" y="1309"/>
            <a:ext cx="9142591" cy="5143779"/>
          </a:xfrm>
          <a:prstGeom prst="rect">
            <a:avLst/>
          </a:prstGeom>
          <a:noFill/>
          <a:extLst>
            <a:ext uri="{909E8E84-426E-40DD-AFC4-6F175D3DCCD1}">
              <a14:hiddenFill xmlns:a14="http://schemas.microsoft.com/office/drawing/2010/main">
                <a:solidFill>
                  <a:srgbClr val="FFFFFF"/>
                </a:solidFill>
              </a14:hiddenFill>
            </a:ext>
          </a:extLst>
        </p:spPr>
      </p:pic>
      <p:sp>
        <p:nvSpPr>
          <p:cNvPr id="1028" name="Rectangle 3"/>
          <p:cNvSpPr>
            <a:spLocks noGrp="1" noChangeArrowheads="1"/>
          </p:cNvSpPr>
          <p:nvPr>
            <p:ph type="body" idx="1"/>
          </p:nvPr>
        </p:nvSpPr>
        <p:spPr bwMode="auto">
          <a:xfrm>
            <a:off x="457200" y="1239838"/>
            <a:ext cx="8229600" cy="307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CO" altLang="es-CO"/>
              <a:t>Haga clic para modificar el estilo de texto del patrón</a:t>
            </a:r>
          </a:p>
          <a:p>
            <a:pPr lvl="1"/>
            <a:r>
              <a:rPr lang="es-CO" altLang="es-CO"/>
              <a:t>Segundo nivel</a:t>
            </a:r>
          </a:p>
          <a:p>
            <a:pPr lvl="2"/>
            <a:r>
              <a:rPr lang="es-CO" altLang="es-CO"/>
              <a:t>Tercer nivel</a:t>
            </a:r>
          </a:p>
          <a:p>
            <a:pPr lvl="3"/>
            <a:r>
              <a:rPr lang="es-CO" altLang="es-CO"/>
              <a:t>Cuarto nivel</a:t>
            </a:r>
          </a:p>
          <a:p>
            <a:pPr lvl="4"/>
            <a:r>
              <a:rPr lang="es-CO" altLang="es-CO"/>
              <a:t>Quinto nivel</a:t>
            </a:r>
          </a:p>
        </p:txBody>
      </p:sp>
      <p:sp>
        <p:nvSpPr>
          <p:cNvPr id="1030" name="Rectangle 6"/>
          <p:cNvSpPr>
            <a:spLocks noGrp="1" noChangeArrowheads="1"/>
          </p:cNvSpPr>
          <p:nvPr>
            <p:ph type="sldNum" sz="quarter" idx="4"/>
          </p:nvPr>
        </p:nvSpPr>
        <p:spPr bwMode="auto">
          <a:xfrm>
            <a:off x="4146550" y="4930775"/>
            <a:ext cx="866775"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b="1">
                <a:solidFill>
                  <a:srgbClr val="204E93"/>
                </a:solidFill>
                <a:latin typeface="+mj-lt"/>
                <a:cs typeface="Arial" charset="0"/>
              </a:defRPr>
            </a:lvl1pPr>
          </a:lstStyle>
          <a:p>
            <a:pPr>
              <a:defRPr/>
            </a:pPr>
            <a:fld id="{D0AE95A2-70B1-4974-8E50-975CA7202948}" type="slidenum">
              <a:rPr lang="es-CO" altLang="es-CO"/>
              <a:pPr>
                <a:defRPr/>
              </a:pPr>
              <a:t>‹Nº›</a:t>
            </a:fld>
            <a:endParaRPr lang="es-CO" altLang="es-CO" dirty="0"/>
          </a:p>
        </p:txBody>
      </p:sp>
      <p:pic>
        <p:nvPicPr>
          <p:cNvPr id="6" name="Picture 2" descr="C:\Users\fangulo\OneDrive - Centro Nacional de Consultoria\!!Felipe_Teletrabajo\Engie\Plantilla\Recurso 2.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785937" y="-8731"/>
            <a:ext cx="6681788" cy="103981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a:spLocks noGrp="1" noChangeArrowheads="1"/>
          </p:cNvSpPr>
          <p:nvPr>
            <p:ph type="title"/>
          </p:nvPr>
        </p:nvSpPr>
        <p:spPr bwMode="auto">
          <a:xfrm>
            <a:off x="1556385" y="64453"/>
            <a:ext cx="70104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CO" altLang="es-CO"/>
              <a:t>Haga clic para cambiar el estilo de título	</a:t>
            </a:r>
          </a:p>
        </p:txBody>
      </p:sp>
    </p:spTree>
    <p:extLst>
      <p:ext uri="{BB962C8B-B14F-4D97-AF65-F5344CB8AC3E}">
        <p14:creationId xmlns:p14="http://schemas.microsoft.com/office/powerpoint/2010/main" val="198628710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Lst>
  <p:txStyles>
    <p:titleStyle>
      <a:lvl1pPr algn="ctr" rtl="0" eaLnBrk="0" fontAlgn="base" hangingPunct="0">
        <a:spcBef>
          <a:spcPct val="0"/>
        </a:spcBef>
        <a:spcAft>
          <a:spcPct val="0"/>
        </a:spcAft>
        <a:defRPr sz="2000" b="1">
          <a:solidFill>
            <a:srgbClr val="333333"/>
          </a:solidFill>
          <a:latin typeface="Century Gothic" panose="020B0502020202020204" pitchFamily="34" charset="0"/>
          <a:ea typeface="+mj-ea"/>
          <a:cs typeface="+mj-cs"/>
        </a:defRPr>
      </a:lvl1pPr>
      <a:lvl2pPr algn="ctr" rtl="0" eaLnBrk="0" fontAlgn="base" hangingPunct="0">
        <a:spcBef>
          <a:spcPct val="0"/>
        </a:spcBef>
        <a:spcAft>
          <a:spcPct val="0"/>
        </a:spcAft>
        <a:defRPr sz="2000" b="1">
          <a:solidFill>
            <a:srgbClr val="333333"/>
          </a:solidFill>
          <a:latin typeface="Candara" pitchFamily="34" charset="0"/>
          <a:cs typeface="Arial" charset="0"/>
        </a:defRPr>
      </a:lvl2pPr>
      <a:lvl3pPr algn="ctr" rtl="0" eaLnBrk="0" fontAlgn="base" hangingPunct="0">
        <a:spcBef>
          <a:spcPct val="0"/>
        </a:spcBef>
        <a:spcAft>
          <a:spcPct val="0"/>
        </a:spcAft>
        <a:defRPr sz="2000" b="1">
          <a:solidFill>
            <a:srgbClr val="333333"/>
          </a:solidFill>
          <a:latin typeface="Candara" pitchFamily="34" charset="0"/>
          <a:cs typeface="Arial" charset="0"/>
        </a:defRPr>
      </a:lvl3pPr>
      <a:lvl4pPr algn="ctr" rtl="0" eaLnBrk="0" fontAlgn="base" hangingPunct="0">
        <a:spcBef>
          <a:spcPct val="0"/>
        </a:spcBef>
        <a:spcAft>
          <a:spcPct val="0"/>
        </a:spcAft>
        <a:defRPr sz="2000" b="1">
          <a:solidFill>
            <a:srgbClr val="333333"/>
          </a:solidFill>
          <a:latin typeface="Candara" pitchFamily="34" charset="0"/>
          <a:cs typeface="Arial" charset="0"/>
        </a:defRPr>
      </a:lvl4pPr>
      <a:lvl5pPr algn="ctr" rtl="0" eaLnBrk="0" fontAlgn="base" hangingPunct="0">
        <a:spcBef>
          <a:spcPct val="0"/>
        </a:spcBef>
        <a:spcAft>
          <a:spcPct val="0"/>
        </a:spcAft>
        <a:defRPr sz="2000" b="1">
          <a:solidFill>
            <a:srgbClr val="333333"/>
          </a:solidFill>
          <a:latin typeface="Candara" pitchFamily="34" charset="0"/>
          <a:cs typeface="Arial" charset="0"/>
        </a:defRPr>
      </a:lvl5pPr>
      <a:lvl6pPr marL="457200" algn="ctr" rtl="0" fontAlgn="base">
        <a:spcBef>
          <a:spcPct val="0"/>
        </a:spcBef>
        <a:spcAft>
          <a:spcPct val="0"/>
        </a:spcAft>
        <a:defRPr sz="2000" b="1">
          <a:solidFill>
            <a:srgbClr val="333333"/>
          </a:solidFill>
          <a:latin typeface="Candara" pitchFamily="34" charset="0"/>
          <a:cs typeface="Arial" charset="0"/>
        </a:defRPr>
      </a:lvl6pPr>
      <a:lvl7pPr marL="914400" algn="ctr" rtl="0" fontAlgn="base">
        <a:spcBef>
          <a:spcPct val="0"/>
        </a:spcBef>
        <a:spcAft>
          <a:spcPct val="0"/>
        </a:spcAft>
        <a:defRPr sz="2000" b="1">
          <a:solidFill>
            <a:srgbClr val="333333"/>
          </a:solidFill>
          <a:latin typeface="Candara" pitchFamily="34" charset="0"/>
          <a:cs typeface="Arial" charset="0"/>
        </a:defRPr>
      </a:lvl7pPr>
      <a:lvl8pPr marL="1371600" algn="ctr" rtl="0" fontAlgn="base">
        <a:spcBef>
          <a:spcPct val="0"/>
        </a:spcBef>
        <a:spcAft>
          <a:spcPct val="0"/>
        </a:spcAft>
        <a:defRPr sz="2000" b="1">
          <a:solidFill>
            <a:srgbClr val="333333"/>
          </a:solidFill>
          <a:latin typeface="Candara" pitchFamily="34" charset="0"/>
          <a:cs typeface="Arial" charset="0"/>
        </a:defRPr>
      </a:lvl8pPr>
      <a:lvl9pPr marL="1828800" algn="ctr" rtl="0" fontAlgn="base">
        <a:spcBef>
          <a:spcPct val="0"/>
        </a:spcBef>
        <a:spcAft>
          <a:spcPct val="0"/>
        </a:spcAft>
        <a:defRPr sz="2000" b="1">
          <a:solidFill>
            <a:srgbClr val="333333"/>
          </a:solidFill>
          <a:latin typeface="Candara" pitchFamily="34" charset="0"/>
          <a:cs typeface="Arial" charset="0"/>
        </a:defRPr>
      </a:lvl9pPr>
    </p:titleStyle>
    <p:bodyStyle>
      <a:lvl1pPr marL="342900" indent="-342900" algn="l" rtl="0" eaLnBrk="0" fontAlgn="base" hangingPunct="0">
        <a:spcBef>
          <a:spcPct val="20000"/>
        </a:spcBef>
        <a:spcAft>
          <a:spcPct val="0"/>
        </a:spcAft>
        <a:buChar char="•"/>
        <a:defRPr sz="1200">
          <a:solidFill>
            <a:srgbClr val="333333"/>
          </a:solidFill>
          <a:latin typeface="Century Gothic" panose="020B0502020202020204" pitchFamily="34" charset="0"/>
          <a:ea typeface="+mn-ea"/>
          <a:cs typeface="+mn-cs"/>
        </a:defRPr>
      </a:lvl1pPr>
      <a:lvl2pPr marL="742950" indent="-285750" algn="l" rtl="0" eaLnBrk="0" fontAlgn="base" hangingPunct="0">
        <a:spcBef>
          <a:spcPct val="20000"/>
        </a:spcBef>
        <a:spcAft>
          <a:spcPct val="0"/>
        </a:spcAft>
        <a:buChar char="–"/>
        <a:defRPr sz="1200">
          <a:solidFill>
            <a:srgbClr val="333333"/>
          </a:solidFill>
          <a:latin typeface="Century Gothic" panose="020B0502020202020204" pitchFamily="34" charset="0"/>
          <a:cs typeface="+mn-cs"/>
        </a:defRPr>
      </a:lvl2pPr>
      <a:lvl3pPr marL="1143000" indent="-228600" algn="l" rtl="0" eaLnBrk="0" fontAlgn="base" hangingPunct="0">
        <a:spcBef>
          <a:spcPct val="20000"/>
        </a:spcBef>
        <a:spcAft>
          <a:spcPct val="0"/>
        </a:spcAft>
        <a:buChar char="•"/>
        <a:defRPr sz="1200">
          <a:solidFill>
            <a:srgbClr val="333333"/>
          </a:solidFill>
          <a:latin typeface="Century Gothic" panose="020B0502020202020204" pitchFamily="34" charset="0"/>
          <a:cs typeface="+mn-cs"/>
        </a:defRPr>
      </a:lvl3pPr>
      <a:lvl4pPr marL="1600200" indent="-228600" algn="l" rtl="0" eaLnBrk="0" fontAlgn="base" hangingPunct="0">
        <a:spcBef>
          <a:spcPct val="20000"/>
        </a:spcBef>
        <a:spcAft>
          <a:spcPct val="0"/>
        </a:spcAft>
        <a:buChar char="–"/>
        <a:defRPr sz="1200">
          <a:solidFill>
            <a:srgbClr val="333333"/>
          </a:solidFill>
          <a:latin typeface="Century Gothic" panose="020B0502020202020204" pitchFamily="34" charset="0"/>
          <a:cs typeface="+mn-cs"/>
        </a:defRPr>
      </a:lvl4pPr>
      <a:lvl5pPr marL="2057400" indent="-228600" algn="l" rtl="0" eaLnBrk="0" fontAlgn="base" hangingPunct="0">
        <a:spcBef>
          <a:spcPct val="20000"/>
        </a:spcBef>
        <a:spcAft>
          <a:spcPct val="0"/>
        </a:spcAft>
        <a:buChar char="»"/>
        <a:defRPr sz="1200">
          <a:solidFill>
            <a:srgbClr val="333333"/>
          </a:solidFill>
          <a:latin typeface="Century Gothic" panose="020B0502020202020204" pitchFamily="34" charset="0"/>
          <a:cs typeface="+mn-cs"/>
        </a:defRPr>
      </a:lvl5pPr>
      <a:lvl6pPr marL="2514600" indent="-228600" algn="l" rtl="0" fontAlgn="base">
        <a:spcBef>
          <a:spcPct val="20000"/>
        </a:spcBef>
        <a:spcAft>
          <a:spcPct val="0"/>
        </a:spcAft>
        <a:buChar char="»"/>
        <a:defRPr sz="1600">
          <a:solidFill>
            <a:srgbClr val="333333"/>
          </a:solidFill>
          <a:latin typeface="+mn-lt"/>
          <a:cs typeface="+mn-cs"/>
        </a:defRPr>
      </a:lvl6pPr>
      <a:lvl7pPr marL="2971800" indent="-228600" algn="l" rtl="0" fontAlgn="base">
        <a:spcBef>
          <a:spcPct val="20000"/>
        </a:spcBef>
        <a:spcAft>
          <a:spcPct val="0"/>
        </a:spcAft>
        <a:buChar char="»"/>
        <a:defRPr sz="1600">
          <a:solidFill>
            <a:srgbClr val="333333"/>
          </a:solidFill>
          <a:latin typeface="+mn-lt"/>
          <a:cs typeface="+mn-cs"/>
        </a:defRPr>
      </a:lvl7pPr>
      <a:lvl8pPr marL="3429000" indent="-228600" algn="l" rtl="0" fontAlgn="base">
        <a:spcBef>
          <a:spcPct val="20000"/>
        </a:spcBef>
        <a:spcAft>
          <a:spcPct val="0"/>
        </a:spcAft>
        <a:buChar char="»"/>
        <a:defRPr sz="1600">
          <a:solidFill>
            <a:srgbClr val="333333"/>
          </a:solidFill>
          <a:latin typeface="+mn-lt"/>
          <a:cs typeface="+mn-cs"/>
        </a:defRPr>
      </a:lvl8pPr>
      <a:lvl9pPr marL="3886200" indent="-228600" algn="l" rtl="0" fontAlgn="base">
        <a:spcBef>
          <a:spcPct val="20000"/>
        </a:spcBef>
        <a:spcAft>
          <a:spcPct val="0"/>
        </a:spcAft>
        <a:buChar char="»"/>
        <a:defRPr sz="1600">
          <a:solidFill>
            <a:srgbClr val="333333"/>
          </a:solidFill>
          <a:latin typeface="+mn-lt"/>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29.png"/><Relationship Id="rId7"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4.png"/><Relationship Id="rId11" Type="http://schemas.openxmlformats.org/officeDocument/2006/relationships/chart" Target="../charts/chart8.xml"/><Relationship Id="rId5" Type="http://schemas.openxmlformats.org/officeDocument/2006/relationships/chart" Target="../charts/chart3.xml"/><Relationship Id="rId10" Type="http://schemas.openxmlformats.org/officeDocument/2006/relationships/chart" Target="../charts/chart7.xml"/><Relationship Id="rId4" Type="http://schemas.openxmlformats.org/officeDocument/2006/relationships/chart" Target="../charts/chart2.xml"/><Relationship Id="rId9" Type="http://schemas.openxmlformats.org/officeDocument/2006/relationships/chart" Target="../charts/chart6.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1.wdp"/><Relationship Id="rId9" Type="http://schemas.openxmlformats.org/officeDocument/2006/relationships/image" Target="../media/image16.sv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chart" Target="../charts/chart10.xml"/><Relationship Id="rId7" Type="http://schemas.openxmlformats.org/officeDocument/2006/relationships/chart" Target="../charts/chart13.xml"/><Relationship Id="rId12" Type="http://schemas.openxmlformats.org/officeDocument/2006/relationships/chart" Target="../charts/chart15.xml"/><Relationship Id="rId2" Type="http://schemas.openxmlformats.org/officeDocument/2006/relationships/chart" Target="../charts/chart9.xml"/><Relationship Id="rId1" Type="http://schemas.openxmlformats.org/officeDocument/2006/relationships/slideLayout" Target="../slideLayouts/slideLayout3.xml"/><Relationship Id="rId6" Type="http://schemas.openxmlformats.org/officeDocument/2006/relationships/chart" Target="../charts/chart12.xml"/><Relationship Id="rId11" Type="http://schemas.openxmlformats.org/officeDocument/2006/relationships/image" Target="../media/image33.png"/><Relationship Id="rId5" Type="http://schemas.openxmlformats.org/officeDocument/2006/relationships/chart" Target="../charts/chart11.xml"/><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0.png"/></Relationships>
</file>

<file path=ppt/slides/_rels/slide22.xml.rels><?xml version="1.0" encoding="UTF-8" standalone="yes"?>
<Relationships xmlns="http://schemas.openxmlformats.org/package/2006/relationships"><Relationship Id="rId8" Type="http://schemas.openxmlformats.org/officeDocument/2006/relationships/chart" Target="../charts/chart21.xml"/><Relationship Id="rId3" Type="http://schemas.openxmlformats.org/officeDocument/2006/relationships/chart" Target="../charts/chart16.xml"/><Relationship Id="rId7" Type="http://schemas.openxmlformats.org/officeDocument/2006/relationships/chart" Target="../charts/chart20.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chart" Target="../charts/chart17.xml"/><Relationship Id="rId9"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11.xml"/><Relationship Id="rId6" Type="http://schemas.openxmlformats.org/officeDocument/2006/relationships/image" Target="../media/image33.png"/><Relationship Id="rId5" Type="http://schemas.openxmlformats.org/officeDocument/2006/relationships/image" Target="../media/image35.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29.png"/><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8" Type="http://schemas.openxmlformats.org/officeDocument/2006/relationships/chart" Target="../charts/chart31.xml"/><Relationship Id="rId13" Type="http://schemas.openxmlformats.org/officeDocument/2006/relationships/chart" Target="../charts/chart36.xml"/><Relationship Id="rId3" Type="http://schemas.openxmlformats.org/officeDocument/2006/relationships/chart" Target="../charts/chart26.xml"/><Relationship Id="rId7" Type="http://schemas.openxmlformats.org/officeDocument/2006/relationships/chart" Target="../charts/chart30.xml"/><Relationship Id="rId12" Type="http://schemas.openxmlformats.org/officeDocument/2006/relationships/chart" Target="../charts/chart35.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chart" Target="../charts/chart29.xml"/><Relationship Id="rId11" Type="http://schemas.openxmlformats.org/officeDocument/2006/relationships/chart" Target="../charts/chart34.xml"/><Relationship Id="rId5" Type="http://schemas.openxmlformats.org/officeDocument/2006/relationships/chart" Target="../charts/chart28.xml"/><Relationship Id="rId15" Type="http://schemas.openxmlformats.org/officeDocument/2006/relationships/image" Target="../media/image30.png"/><Relationship Id="rId10" Type="http://schemas.openxmlformats.org/officeDocument/2006/relationships/chart" Target="../charts/chart33.xml"/><Relationship Id="rId4" Type="http://schemas.openxmlformats.org/officeDocument/2006/relationships/chart" Target="../charts/chart27.xml"/><Relationship Id="rId9" Type="http://schemas.openxmlformats.org/officeDocument/2006/relationships/chart" Target="../charts/chart32.xml"/><Relationship Id="rId1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8" Type="http://schemas.openxmlformats.org/officeDocument/2006/relationships/chart" Target="../charts/chart42.xml"/><Relationship Id="rId3" Type="http://schemas.openxmlformats.org/officeDocument/2006/relationships/chart" Target="../charts/chart37.xml"/><Relationship Id="rId7" Type="http://schemas.openxmlformats.org/officeDocument/2006/relationships/chart" Target="../charts/chart4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chart" Target="../charts/chart40.xml"/><Relationship Id="rId5" Type="http://schemas.openxmlformats.org/officeDocument/2006/relationships/chart" Target="../charts/chart39.xml"/><Relationship Id="rId4" Type="http://schemas.openxmlformats.org/officeDocument/2006/relationships/chart" Target="../charts/chart38.xml"/><Relationship Id="rId9"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image" Target="../media/image29.png"/><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8" Type="http://schemas.openxmlformats.org/officeDocument/2006/relationships/chart" Target="../charts/chart47.xml"/><Relationship Id="rId13" Type="http://schemas.openxmlformats.org/officeDocument/2006/relationships/chart" Target="../charts/chart52.xml"/><Relationship Id="rId3" Type="http://schemas.openxmlformats.org/officeDocument/2006/relationships/chart" Target="../charts/chart44.xml"/><Relationship Id="rId7" Type="http://schemas.openxmlformats.org/officeDocument/2006/relationships/chart" Target="../charts/chart46.xml"/><Relationship Id="rId12" Type="http://schemas.openxmlformats.org/officeDocument/2006/relationships/chart" Target="../charts/chart5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0.png"/><Relationship Id="rId11" Type="http://schemas.openxmlformats.org/officeDocument/2006/relationships/chart" Target="../charts/chart50.xml"/><Relationship Id="rId5" Type="http://schemas.openxmlformats.org/officeDocument/2006/relationships/image" Target="../media/image31.png"/><Relationship Id="rId15" Type="http://schemas.openxmlformats.org/officeDocument/2006/relationships/chart" Target="../charts/chart54.xml"/><Relationship Id="rId10" Type="http://schemas.openxmlformats.org/officeDocument/2006/relationships/chart" Target="../charts/chart49.xml"/><Relationship Id="rId4" Type="http://schemas.openxmlformats.org/officeDocument/2006/relationships/chart" Target="../charts/chart45.xml"/><Relationship Id="rId9" Type="http://schemas.openxmlformats.org/officeDocument/2006/relationships/chart" Target="../charts/chart48.xml"/><Relationship Id="rId14" Type="http://schemas.openxmlformats.org/officeDocument/2006/relationships/chart" Target="../charts/chart5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chart" Target="../charts/chart59.xml"/><Relationship Id="rId3" Type="http://schemas.openxmlformats.org/officeDocument/2006/relationships/chart" Target="../charts/chart55.xml"/><Relationship Id="rId7" Type="http://schemas.openxmlformats.org/officeDocument/2006/relationships/chart" Target="../charts/chart58.xml"/><Relationship Id="rId2" Type="http://schemas.openxmlformats.org/officeDocument/2006/relationships/notesSlide" Target="../notesSlides/notesSlide8.xml"/><Relationship Id="rId1" Type="http://schemas.openxmlformats.org/officeDocument/2006/relationships/slideLayout" Target="../slideLayouts/slideLayout30.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image" Target="../media/image30.png"/><Relationship Id="rId9" Type="http://schemas.openxmlformats.org/officeDocument/2006/relationships/chart" Target="../charts/chart6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2.png"/><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0.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chart" Target="../charts/chart62.xml"/><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chart" Target="../charts/chart64.xml"/><Relationship Id="rId4" Type="http://schemas.openxmlformats.org/officeDocument/2006/relationships/chart" Target="../charts/chart63.xml"/><Relationship Id="rId9" Type="http://schemas.openxmlformats.org/officeDocument/2006/relationships/chart" Target="../charts/chart65.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66.xml"/><Relationship Id="rId1" Type="http://schemas.openxmlformats.org/officeDocument/2006/relationships/slideLayout" Target="../slideLayouts/slideLayout11.xml"/><Relationship Id="rId6" Type="http://schemas.openxmlformats.org/officeDocument/2006/relationships/chart" Target="../charts/chart68.xml"/><Relationship Id="rId5" Type="http://schemas.openxmlformats.org/officeDocument/2006/relationships/chart" Target="../charts/chart67.xml"/><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69.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image" Target="../media/image30.png"/><Relationship Id="rId1" Type="http://schemas.openxmlformats.org/officeDocument/2006/relationships/slideLayout" Target="../slideLayouts/slideLayout17.xml"/><Relationship Id="rId4" Type="http://schemas.openxmlformats.org/officeDocument/2006/relationships/chart" Target="../charts/chart71.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15.xml"/><Relationship Id="rId6" Type="http://schemas.openxmlformats.org/officeDocument/2006/relationships/chart" Target="../charts/chart73.xml"/><Relationship Id="rId5" Type="http://schemas.openxmlformats.org/officeDocument/2006/relationships/chart" Target="../charts/chart72.xml"/><Relationship Id="rId4" Type="http://schemas.openxmlformats.org/officeDocument/2006/relationships/image" Target="../media/image35.png"/></Relationships>
</file>

<file path=ppt/slides/_rels/slide5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chart" Target="../charts/chart74.xml"/><Relationship Id="rId1" Type="http://schemas.openxmlformats.org/officeDocument/2006/relationships/slideLayout" Target="../slideLayouts/slideLayout16.xml"/><Relationship Id="rId5" Type="http://schemas.openxmlformats.org/officeDocument/2006/relationships/chart" Target="../charts/chart77.xml"/><Relationship Id="rId4" Type="http://schemas.openxmlformats.org/officeDocument/2006/relationships/chart" Target="../charts/chart76.xml"/></Relationships>
</file>

<file path=ppt/slides/_rels/slide52.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chart" Target="../charts/chart78.xml"/><Relationship Id="rId1" Type="http://schemas.openxmlformats.org/officeDocument/2006/relationships/slideLayout" Target="../slideLayouts/slideLayout16.xml"/><Relationship Id="rId4" Type="http://schemas.openxmlformats.org/officeDocument/2006/relationships/chart" Target="../charts/chart80.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81.xml"/><Relationship Id="rId1" Type="http://schemas.openxmlformats.org/officeDocument/2006/relationships/slideLayout" Target="../slideLayouts/slideLayout15.xml"/><Relationship Id="rId6" Type="http://schemas.openxmlformats.org/officeDocument/2006/relationships/image" Target="../media/image33.png"/><Relationship Id="rId5" Type="http://schemas.openxmlformats.org/officeDocument/2006/relationships/image" Target="../media/image35.png"/><Relationship Id="rId4" Type="http://schemas.openxmlformats.org/officeDocument/2006/relationships/image" Target="../media/image30.png"/></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48.png"/><Relationship Id="rId2" Type="http://schemas.openxmlformats.org/officeDocument/2006/relationships/image" Target="../media/image31.png"/><Relationship Id="rId1" Type="http://schemas.openxmlformats.org/officeDocument/2006/relationships/slideLayout" Target="../slideLayouts/slideLayout17.xml"/><Relationship Id="rId6" Type="http://schemas.openxmlformats.org/officeDocument/2006/relationships/image" Target="../media/image47.png"/><Relationship Id="rId5" Type="http://schemas.openxmlformats.org/officeDocument/2006/relationships/image" Target="../media/image33.png"/><Relationship Id="rId4" Type="http://schemas.openxmlformats.org/officeDocument/2006/relationships/image" Target="../media/image35.png"/></Relationships>
</file>

<file path=ppt/slides/_rels/slide5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chart" Target="../charts/chart82.xml"/><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30.png"/><Relationship Id="rId5" Type="http://schemas.openxmlformats.org/officeDocument/2006/relationships/image" Target="../media/image31.png"/><Relationship Id="rId10" Type="http://schemas.openxmlformats.org/officeDocument/2006/relationships/chart" Target="../charts/chart85.xml"/><Relationship Id="rId4" Type="http://schemas.openxmlformats.org/officeDocument/2006/relationships/chart" Target="../charts/chart83.xml"/><Relationship Id="rId9" Type="http://schemas.openxmlformats.org/officeDocument/2006/relationships/chart" Target="../charts/chart84.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86.xml"/><Relationship Id="rId1" Type="http://schemas.openxmlformats.org/officeDocument/2006/relationships/slideLayout" Target="../slideLayouts/slideLayout17.xml"/><Relationship Id="rId6" Type="http://schemas.openxmlformats.org/officeDocument/2006/relationships/chart" Target="../charts/chart87.xml"/><Relationship Id="rId5" Type="http://schemas.openxmlformats.org/officeDocument/2006/relationships/image" Target="../media/image33.png"/><Relationship Id="rId4" Type="http://schemas.openxmlformats.org/officeDocument/2006/relationships/image" Target="../media/image35.png"/></Relationships>
</file>

<file path=ppt/slides/_rels/slide57.xml.rels><?xml version="1.0" encoding="UTF-8" standalone="yes"?>
<Relationships xmlns="http://schemas.openxmlformats.org/package/2006/relationships"><Relationship Id="rId8" Type="http://schemas.openxmlformats.org/officeDocument/2006/relationships/chart" Target="../charts/chart90.xml"/><Relationship Id="rId3" Type="http://schemas.openxmlformats.org/officeDocument/2006/relationships/image" Target="../media/image30.png"/><Relationship Id="rId7" Type="http://schemas.openxmlformats.org/officeDocument/2006/relationships/chart" Target="../charts/chart89.xml"/><Relationship Id="rId2" Type="http://schemas.openxmlformats.org/officeDocument/2006/relationships/image" Target="../media/image31.png"/><Relationship Id="rId1" Type="http://schemas.openxmlformats.org/officeDocument/2006/relationships/slideLayout" Target="../slideLayouts/slideLayout17.xml"/><Relationship Id="rId6" Type="http://schemas.openxmlformats.org/officeDocument/2006/relationships/chart" Target="../charts/chart88.xml"/><Relationship Id="rId5" Type="http://schemas.openxmlformats.org/officeDocument/2006/relationships/image" Target="../media/image33.png"/><Relationship Id="rId4" Type="http://schemas.openxmlformats.org/officeDocument/2006/relationships/image" Target="../media/image3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91.xml"/><Relationship Id="rId1" Type="http://schemas.openxmlformats.org/officeDocument/2006/relationships/slideLayout" Target="../slideLayouts/slideLayout11.xml"/><Relationship Id="rId6" Type="http://schemas.openxmlformats.org/officeDocument/2006/relationships/image" Target="../media/image33.png"/><Relationship Id="rId5" Type="http://schemas.openxmlformats.org/officeDocument/2006/relationships/image" Target="../media/image35.png"/><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92.xml"/><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3" Type="http://schemas.openxmlformats.org/officeDocument/2006/relationships/chart" Target="../charts/chart93.xml"/><Relationship Id="rId7" Type="http://schemas.openxmlformats.org/officeDocument/2006/relationships/chart" Target="../charts/chart97.xml"/><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chart" Target="../charts/chart96.xml"/><Relationship Id="rId5" Type="http://schemas.openxmlformats.org/officeDocument/2006/relationships/chart" Target="../charts/chart95.xml"/><Relationship Id="rId4" Type="http://schemas.openxmlformats.org/officeDocument/2006/relationships/chart" Target="../charts/chart94.xml"/></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chart" Target="../charts/chart100.xml"/><Relationship Id="rId2" Type="http://schemas.openxmlformats.org/officeDocument/2006/relationships/chart" Target="../charts/chart98.xml"/><Relationship Id="rId1" Type="http://schemas.openxmlformats.org/officeDocument/2006/relationships/slideLayout" Target="../slideLayouts/slideLayout21.xml"/><Relationship Id="rId6" Type="http://schemas.openxmlformats.org/officeDocument/2006/relationships/chart" Target="../charts/chart99.xml"/><Relationship Id="rId5" Type="http://schemas.openxmlformats.org/officeDocument/2006/relationships/image" Target="../media/image33.png"/><Relationship Id="rId4" Type="http://schemas.openxmlformats.org/officeDocument/2006/relationships/image" Target="../media/image35.png"/></Relationships>
</file>

<file path=ppt/slides/_rels/slide6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101.xml"/><Relationship Id="rId1" Type="http://schemas.openxmlformats.org/officeDocument/2006/relationships/slideLayout" Target="../slideLayouts/slideLayout21.xml"/><Relationship Id="rId4" Type="http://schemas.openxmlformats.org/officeDocument/2006/relationships/chart" Target="../charts/chart10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chart" Target="../charts/chart106.xml"/><Relationship Id="rId2" Type="http://schemas.openxmlformats.org/officeDocument/2006/relationships/chart" Target="../charts/chart103.xml"/><Relationship Id="rId1" Type="http://schemas.openxmlformats.org/officeDocument/2006/relationships/slideLayout" Target="../slideLayouts/slideLayout21.xml"/><Relationship Id="rId6" Type="http://schemas.openxmlformats.org/officeDocument/2006/relationships/chart" Target="../charts/chart105.xml"/><Relationship Id="rId5" Type="http://schemas.openxmlformats.org/officeDocument/2006/relationships/chart" Target="../charts/chart104.xml"/><Relationship Id="rId4" Type="http://schemas.openxmlformats.org/officeDocument/2006/relationships/image" Target="../media/image3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hart" Target="../charts/chart107.xml"/><Relationship Id="rId1" Type="http://schemas.openxmlformats.org/officeDocument/2006/relationships/slideLayout" Target="../slideLayouts/slideLayout21.xml"/><Relationship Id="rId6" Type="http://schemas.openxmlformats.org/officeDocument/2006/relationships/chart" Target="../charts/chart110.xml"/><Relationship Id="rId5" Type="http://schemas.openxmlformats.org/officeDocument/2006/relationships/chart" Target="../charts/chart109.xml"/><Relationship Id="rId4" Type="http://schemas.openxmlformats.org/officeDocument/2006/relationships/chart" Target="../charts/chart108.xml"/></Relationships>
</file>

<file path=ppt/slides/_rels/slide7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chart" Target="../charts/chart111.xml"/><Relationship Id="rId7" Type="http://schemas.openxmlformats.org/officeDocument/2006/relationships/image" Target="../media/image35.png"/><Relationship Id="rId12" Type="http://schemas.openxmlformats.org/officeDocument/2006/relationships/chart" Target="../charts/chart116.xml"/><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image" Target="../media/image30.png"/><Relationship Id="rId11" Type="http://schemas.openxmlformats.org/officeDocument/2006/relationships/chart" Target="../charts/chart115.xml"/><Relationship Id="rId5" Type="http://schemas.openxmlformats.org/officeDocument/2006/relationships/image" Target="../media/image31.png"/><Relationship Id="rId10" Type="http://schemas.openxmlformats.org/officeDocument/2006/relationships/chart" Target="../charts/chart114.xml"/><Relationship Id="rId4" Type="http://schemas.openxmlformats.org/officeDocument/2006/relationships/chart" Target="../charts/chart112.xml"/><Relationship Id="rId9" Type="http://schemas.openxmlformats.org/officeDocument/2006/relationships/chart" Target="../charts/chart1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hart" Target="../charts/chart117.xml"/><Relationship Id="rId1" Type="http://schemas.openxmlformats.org/officeDocument/2006/relationships/slideLayout" Target="../slideLayouts/slideLayout21.xml"/><Relationship Id="rId6" Type="http://schemas.openxmlformats.org/officeDocument/2006/relationships/chart" Target="../charts/chart120.xml"/><Relationship Id="rId5" Type="http://schemas.openxmlformats.org/officeDocument/2006/relationships/chart" Target="../charts/chart119.xml"/><Relationship Id="rId4" Type="http://schemas.openxmlformats.org/officeDocument/2006/relationships/chart" Target="../charts/chart118.xml"/></Relationships>
</file>

<file path=ppt/slides/_rels/slide7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chart" Target="../charts/chart121.xml"/><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30.png"/><Relationship Id="rId5" Type="http://schemas.openxmlformats.org/officeDocument/2006/relationships/image" Target="../media/image31.png"/><Relationship Id="rId10" Type="http://schemas.openxmlformats.org/officeDocument/2006/relationships/chart" Target="../charts/chart124.xml"/><Relationship Id="rId4" Type="http://schemas.openxmlformats.org/officeDocument/2006/relationships/chart" Target="../charts/chart122.xml"/><Relationship Id="rId9" Type="http://schemas.openxmlformats.org/officeDocument/2006/relationships/chart" Target="../charts/chart123.xml"/></Relationships>
</file>

<file path=ppt/slides/_rels/slide7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125.xml"/><Relationship Id="rId1" Type="http://schemas.openxmlformats.org/officeDocument/2006/relationships/slideLayout" Target="../slideLayouts/slideLayout17.xml"/><Relationship Id="rId5" Type="http://schemas.openxmlformats.org/officeDocument/2006/relationships/image" Target="../media/image33.png"/><Relationship Id="rId4" Type="http://schemas.openxmlformats.org/officeDocument/2006/relationships/image" Target="../media/image35.png"/></Relationships>
</file>

<file path=ppt/slides/_rels/slide76.xml.rels><?xml version="1.0" encoding="UTF-8" standalone="yes"?>
<Relationships xmlns="http://schemas.openxmlformats.org/package/2006/relationships"><Relationship Id="rId8" Type="http://schemas.openxmlformats.org/officeDocument/2006/relationships/chart" Target="../charts/chart128.xml"/><Relationship Id="rId3" Type="http://schemas.openxmlformats.org/officeDocument/2006/relationships/image" Target="../media/image31.png"/><Relationship Id="rId7" Type="http://schemas.openxmlformats.org/officeDocument/2006/relationships/chart" Target="../charts/chart127.xml"/><Relationship Id="rId2" Type="http://schemas.openxmlformats.org/officeDocument/2006/relationships/chart" Target="../charts/chart126.xml"/><Relationship Id="rId1" Type="http://schemas.openxmlformats.org/officeDocument/2006/relationships/slideLayout" Target="../slideLayouts/slideLayout21.xml"/><Relationship Id="rId6" Type="http://schemas.openxmlformats.org/officeDocument/2006/relationships/image" Target="../media/image33.png"/><Relationship Id="rId5" Type="http://schemas.openxmlformats.org/officeDocument/2006/relationships/image" Target="../media/image35.png"/><Relationship Id="rId4" Type="http://schemas.openxmlformats.org/officeDocument/2006/relationships/image" Target="../media/image30.png"/><Relationship Id="rId9" Type="http://schemas.openxmlformats.org/officeDocument/2006/relationships/chart" Target="../charts/chart12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5.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5.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5.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3.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0.xml.rels><?xml version="1.0" encoding="UTF-8" standalone="yes"?>
<Relationships xmlns="http://schemas.openxmlformats.org/package/2006/relationships"><Relationship Id="rId2" Type="http://schemas.openxmlformats.org/officeDocument/2006/relationships/chart" Target="../charts/chart13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xml"/><Relationship Id="rId5" Type="http://schemas.openxmlformats.org/officeDocument/2006/relationships/image" Target="../media/image54.jpeg"/><Relationship Id="rId4" Type="http://schemas.openxmlformats.org/officeDocument/2006/relationships/image" Target="../media/image53.jpeg"/></Relationships>
</file>

<file path=ppt/slides/_rels/slide9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chart" Target="../charts/chart131.xm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8.xml"/><Relationship Id="rId6" Type="http://schemas.openxmlformats.org/officeDocument/2006/relationships/image" Target="../media/image60.png"/><Relationship Id="rId5" Type="http://schemas.openxmlformats.org/officeDocument/2006/relationships/image" Target="../media/image59.jpeg"/><Relationship Id="rId4" Type="http://schemas.openxmlformats.org/officeDocument/2006/relationships/image" Target="../media/image58.pn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ctrTitle"/>
          </p:nvPr>
        </p:nvSpPr>
        <p:spPr>
          <a:xfrm>
            <a:off x="2763981" y="2028381"/>
            <a:ext cx="4671010" cy="1533525"/>
          </a:xfrm>
        </p:spPr>
        <p:txBody>
          <a:bodyPr/>
          <a:lstStyle/>
          <a:p>
            <a:pPr eaLnBrk="1" hangingPunct="1">
              <a:lnSpc>
                <a:spcPct val="80000"/>
              </a:lnSpc>
            </a:pPr>
            <a:r>
              <a:rPr lang="es-CO" altLang="es-CO" sz="2000" b="0" dirty="0"/>
              <a:t>Estudio de percepción de los servicios de evaluación del Icfes por parte de sus grupos de interés 2021</a:t>
            </a:r>
            <a:br>
              <a:rPr lang="es-CO" altLang="es-CO" sz="3200" b="0" dirty="0"/>
            </a:br>
            <a:br>
              <a:rPr lang="es-CO" altLang="es-CO" sz="3200" b="0" dirty="0"/>
            </a:br>
            <a:r>
              <a:rPr lang="es-CO" altLang="es-CO" dirty="0"/>
              <a:t>Resumen ejecutivo</a:t>
            </a:r>
            <a:endParaRPr lang="es-ES" altLang="es-CO"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DC317DE-F234-4933-9D2D-A90E6CBAB3A9}"/>
              </a:ext>
            </a:extLst>
          </p:cNvPr>
          <p:cNvSpPr>
            <a:spLocks noGrp="1"/>
          </p:cNvSpPr>
          <p:nvPr>
            <p:ph type="sldNum" sz="quarter" idx="4294967295"/>
          </p:nvPr>
        </p:nvSpPr>
        <p:spPr bwMode="auto">
          <a:xfrm>
            <a:off x="4329981" y="4950680"/>
            <a:ext cx="472929" cy="142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2" tIns="45706" rIns="91412" bIns="45706" numCol="1" anchor="t" anchorCtr="0" compatLnSpc="1">
            <a:prstTxWarp prst="textNoShape">
              <a:avLst/>
            </a:prstTxWarp>
          </a:bodyPr>
          <a:lstStyle>
            <a:defPPr>
              <a:defRPr lang="es-ES"/>
            </a:defPPr>
            <a:lvl1pPr algn="ctr" rtl="0" fontAlgn="base">
              <a:spcBef>
                <a:spcPct val="0"/>
              </a:spcBef>
              <a:spcAft>
                <a:spcPct val="0"/>
              </a:spcAft>
              <a:defRPr sz="900" b="1" kern="1200">
                <a:solidFill>
                  <a:srgbClr val="009999"/>
                </a:solidFill>
                <a:latin typeface="Century Gothic" panose="020B0502020202020204" pitchFamily="34" charset="0"/>
                <a:ea typeface="+mn-ea"/>
                <a:cs typeface="Arial" charset="0"/>
              </a:defRPr>
            </a:lvl1pPr>
            <a:lvl2pPr marL="457052" algn="l" rtl="0" fontAlgn="base">
              <a:spcBef>
                <a:spcPct val="0"/>
              </a:spcBef>
              <a:spcAft>
                <a:spcPct val="0"/>
              </a:spcAft>
              <a:defRPr b="1" kern="1200">
                <a:solidFill>
                  <a:schemeClr val="tx1"/>
                </a:solidFill>
                <a:latin typeface="Calibri" pitchFamily="34" charset="0"/>
                <a:ea typeface="+mn-ea"/>
                <a:cs typeface="Arial" charset="0"/>
              </a:defRPr>
            </a:lvl2pPr>
            <a:lvl3pPr marL="914103" algn="l" rtl="0" fontAlgn="base">
              <a:spcBef>
                <a:spcPct val="0"/>
              </a:spcBef>
              <a:spcAft>
                <a:spcPct val="0"/>
              </a:spcAft>
              <a:defRPr b="1" kern="1200">
                <a:solidFill>
                  <a:schemeClr val="tx1"/>
                </a:solidFill>
                <a:latin typeface="Calibri" pitchFamily="34" charset="0"/>
                <a:ea typeface="+mn-ea"/>
                <a:cs typeface="Arial" charset="0"/>
              </a:defRPr>
            </a:lvl3pPr>
            <a:lvl4pPr marL="1371155" algn="l" rtl="0" fontAlgn="base">
              <a:spcBef>
                <a:spcPct val="0"/>
              </a:spcBef>
              <a:spcAft>
                <a:spcPct val="0"/>
              </a:spcAft>
              <a:defRPr b="1" kern="1200">
                <a:solidFill>
                  <a:schemeClr val="tx1"/>
                </a:solidFill>
                <a:latin typeface="Calibri" pitchFamily="34" charset="0"/>
                <a:ea typeface="+mn-ea"/>
                <a:cs typeface="Arial" charset="0"/>
              </a:defRPr>
            </a:lvl4pPr>
            <a:lvl5pPr marL="1828206" algn="l" rtl="0" fontAlgn="base">
              <a:spcBef>
                <a:spcPct val="0"/>
              </a:spcBef>
              <a:spcAft>
                <a:spcPct val="0"/>
              </a:spcAft>
              <a:defRPr b="1" kern="1200">
                <a:solidFill>
                  <a:schemeClr val="tx1"/>
                </a:solidFill>
                <a:latin typeface="Calibri" pitchFamily="34" charset="0"/>
                <a:ea typeface="+mn-ea"/>
                <a:cs typeface="Arial" charset="0"/>
              </a:defRPr>
            </a:lvl5pPr>
            <a:lvl6pPr marL="2285257" algn="l" defTabSz="914103" rtl="0" eaLnBrk="1" latinLnBrk="0" hangingPunct="1">
              <a:defRPr b="1" kern="1200">
                <a:solidFill>
                  <a:schemeClr val="tx1"/>
                </a:solidFill>
                <a:latin typeface="Calibri" pitchFamily="34" charset="0"/>
                <a:ea typeface="+mn-ea"/>
                <a:cs typeface="Arial" charset="0"/>
              </a:defRPr>
            </a:lvl6pPr>
            <a:lvl7pPr marL="2742308" algn="l" defTabSz="914103" rtl="0" eaLnBrk="1" latinLnBrk="0" hangingPunct="1">
              <a:defRPr b="1" kern="1200">
                <a:solidFill>
                  <a:schemeClr val="tx1"/>
                </a:solidFill>
                <a:latin typeface="Calibri" pitchFamily="34" charset="0"/>
                <a:ea typeface="+mn-ea"/>
                <a:cs typeface="Arial" charset="0"/>
              </a:defRPr>
            </a:lvl7pPr>
            <a:lvl8pPr marL="3199360" algn="l" defTabSz="914103" rtl="0" eaLnBrk="1" latinLnBrk="0" hangingPunct="1">
              <a:defRPr b="1" kern="1200">
                <a:solidFill>
                  <a:schemeClr val="tx1"/>
                </a:solidFill>
                <a:latin typeface="Calibri" pitchFamily="34" charset="0"/>
                <a:ea typeface="+mn-ea"/>
                <a:cs typeface="Arial" charset="0"/>
              </a:defRPr>
            </a:lvl8pPr>
            <a:lvl9pPr marL="3656411" algn="l" defTabSz="914103" rtl="0" eaLnBrk="1" latinLnBrk="0" hangingPunct="1">
              <a:defRPr b="1" kern="1200">
                <a:solidFill>
                  <a:schemeClr val="tx1"/>
                </a:solidFill>
                <a:latin typeface="Calibri" pitchFamily="34" charset="0"/>
                <a:ea typeface="+mn-ea"/>
                <a:cs typeface="Arial" charset="0"/>
              </a:defRPr>
            </a:lvl9pPr>
          </a:lstStyle>
          <a:p>
            <a:pPr defTabSz="914103">
              <a:defRPr/>
            </a:pPr>
            <a:fld id="{1E52BA51-4136-4934-890B-C954B73F38F8}" type="slidenum">
              <a:rPr lang="es-ES" altLang="es-CO"/>
              <a:pPr defTabSz="914103">
                <a:defRPr/>
              </a:pPr>
              <a:t>10</a:t>
            </a:fld>
            <a:endParaRPr lang="es-ES" altLang="es-CO" dirty="0"/>
          </a:p>
        </p:txBody>
      </p:sp>
      <p:sp>
        <p:nvSpPr>
          <p:cNvPr id="3" name="Título 2">
            <a:extLst>
              <a:ext uri="{FF2B5EF4-FFF2-40B4-BE49-F238E27FC236}">
                <a16:creationId xmlns:a16="http://schemas.microsoft.com/office/drawing/2014/main" id="{A31CC37D-2C4A-4204-ADDA-CD1277374D0B}"/>
              </a:ext>
            </a:extLst>
          </p:cNvPr>
          <p:cNvSpPr>
            <a:spLocks noGrp="1"/>
          </p:cNvSpPr>
          <p:nvPr>
            <p:ph type="title"/>
          </p:nvPr>
        </p:nvSpPr>
        <p:spPr/>
        <p:txBody>
          <a:bodyPr/>
          <a:lstStyle/>
          <a:p>
            <a:r>
              <a:rPr lang="es-CO" dirty="0"/>
              <a:t>Plan de análisis</a:t>
            </a:r>
          </a:p>
        </p:txBody>
      </p:sp>
      <p:pic>
        <p:nvPicPr>
          <p:cNvPr id="5" name="7 Imagen">
            <a:extLst>
              <a:ext uri="{FF2B5EF4-FFF2-40B4-BE49-F238E27FC236}">
                <a16:creationId xmlns:a16="http://schemas.microsoft.com/office/drawing/2014/main" id="{C0E7D973-CF0E-4885-8B26-952DA0AA47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062" r="72544" b="10666"/>
          <a:stretch/>
        </p:blipFill>
        <p:spPr>
          <a:xfrm>
            <a:off x="428588" y="1657348"/>
            <a:ext cx="2260514" cy="1393721"/>
          </a:xfrm>
          <a:prstGeom prst="rect">
            <a:avLst/>
          </a:prstGeom>
        </p:spPr>
      </p:pic>
      <p:sp>
        <p:nvSpPr>
          <p:cNvPr id="6" name="8 CuadroTexto">
            <a:extLst>
              <a:ext uri="{FF2B5EF4-FFF2-40B4-BE49-F238E27FC236}">
                <a16:creationId xmlns:a16="http://schemas.microsoft.com/office/drawing/2014/main" id="{057B0EE7-3C6F-40C3-B1C6-7A04D9BD0985}"/>
              </a:ext>
            </a:extLst>
          </p:cNvPr>
          <p:cNvSpPr txBox="1"/>
          <p:nvPr/>
        </p:nvSpPr>
        <p:spPr>
          <a:xfrm>
            <a:off x="765077" y="2125731"/>
            <a:ext cx="1211869" cy="471156"/>
          </a:xfrm>
          <a:prstGeom prst="rect">
            <a:avLst/>
          </a:prstGeom>
          <a:noFill/>
        </p:spPr>
        <p:txBody>
          <a:bodyPr wrap="none" lIns="0" tIns="0" rIns="0" bIns="0" rtlCol="0">
            <a:spAutoFit/>
          </a:bodyPr>
          <a:lstStyle/>
          <a:p>
            <a:pPr defTabSz="685463">
              <a:lnSpc>
                <a:spcPts val="700"/>
              </a:lnSpc>
              <a:defRPr/>
            </a:pPr>
            <a:r>
              <a:rPr lang="es-CO" sz="1600" b="0" dirty="0">
                <a:solidFill>
                  <a:srgbClr val="000000"/>
                </a:solidFill>
                <a:latin typeface="Century Gothic" panose="020B0502020202020204" pitchFamily="34" charset="0"/>
                <a:cs typeface="Arial"/>
              </a:rPr>
              <a:t>Desempeño</a:t>
            </a:r>
          </a:p>
          <a:p>
            <a:pPr defTabSz="685463">
              <a:lnSpc>
                <a:spcPts val="700"/>
              </a:lnSpc>
              <a:defRPr/>
            </a:pPr>
            <a:endParaRPr lang="es-CO" sz="1600" b="0" dirty="0">
              <a:solidFill>
                <a:srgbClr val="000000"/>
              </a:solidFill>
              <a:latin typeface="Century Gothic" panose="020B0502020202020204" pitchFamily="34" charset="0"/>
              <a:cs typeface="Arial"/>
            </a:endParaRPr>
          </a:p>
          <a:p>
            <a:pPr defTabSz="685463">
              <a:lnSpc>
                <a:spcPts val="700"/>
              </a:lnSpc>
              <a:defRPr/>
            </a:pPr>
            <a:endParaRPr lang="es-CO" sz="1600" b="0" dirty="0">
              <a:solidFill>
                <a:srgbClr val="000000"/>
              </a:solidFill>
              <a:latin typeface="Century Gothic" panose="020B0502020202020204" pitchFamily="34" charset="0"/>
              <a:cs typeface="Arial"/>
            </a:endParaRPr>
          </a:p>
          <a:p>
            <a:pPr defTabSz="685463">
              <a:lnSpc>
                <a:spcPts val="700"/>
              </a:lnSpc>
              <a:defRPr/>
            </a:pPr>
            <a:endParaRPr lang="es-CO" sz="1600" b="0" dirty="0">
              <a:solidFill>
                <a:srgbClr val="000000"/>
              </a:solidFill>
              <a:latin typeface="Century Gothic" panose="020B0502020202020204" pitchFamily="34" charset="0"/>
              <a:cs typeface="Arial"/>
            </a:endParaRPr>
          </a:p>
          <a:p>
            <a:pPr defTabSz="685463">
              <a:lnSpc>
                <a:spcPts val="700"/>
              </a:lnSpc>
              <a:defRPr/>
            </a:pPr>
            <a:r>
              <a:rPr lang="es-CO" sz="1600" b="0" dirty="0">
                <a:solidFill>
                  <a:srgbClr val="000000"/>
                </a:solidFill>
                <a:latin typeface="Century Gothic" panose="020B0502020202020204" pitchFamily="34" charset="0"/>
                <a:cs typeface="Arial"/>
              </a:rPr>
              <a:t>(Actual)</a:t>
            </a:r>
          </a:p>
        </p:txBody>
      </p:sp>
      <p:pic>
        <p:nvPicPr>
          <p:cNvPr id="8" name="7 Imagen">
            <a:extLst>
              <a:ext uri="{FF2B5EF4-FFF2-40B4-BE49-F238E27FC236}">
                <a16:creationId xmlns:a16="http://schemas.microsoft.com/office/drawing/2014/main" id="{EDBB51AA-8402-4690-A665-33F2A67A6A3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404" t="11062" r="47408" b="10666"/>
          <a:stretch/>
        </p:blipFill>
        <p:spPr>
          <a:xfrm>
            <a:off x="2629079" y="1631530"/>
            <a:ext cx="2140466" cy="1407755"/>
          </a:xfrm>
          <a:prstGeom prst="rect">
            <a:avLst/>
          </a:prstGeom>
        </p:spPr>
      </p:pic>
      <p:sp>
        <p:nvSpPr>
          <p:cNvPr id="9" name="9 CuadroTexto">
            <a:extLst>
              <a:ext uri="{FF2B5EF4-FFF2-40B4-BE49-F238E27FC236}">
                <a16:creationId xmlns:a16="http://schemas.microsoft.com/office/drawing/2014/main" id="{710F2D32-3F6B-44B1-8D67-21EF3E82E4BC}"/>
              </a:ext>
            </a:extLst>
          </p:cNvPr>
          <p:cNvSpPr txBox="1"/>
          <p:nvPr/>
        </p:nvSpPr>
        <p:spPr>
          <a:xfrm>
            <a:off x="2803275" y="2144471"/>
            <a:ext cx="1700517" cy="492443"/>
          </a:xfrm>
          <a:prstGeom prst="rect">
            <a:avLst/>
          </a:prstGeom>
          <a:noFill/>
        </p:spPr>
        <p:txBody>
          <a:bodyPr wrap="square" lIns="0" tIns="0" rIns="0" bIns="0" rtlCol="0">
            <a:spAutoFit/>
          </a:bodyPr>
          <a:lstStyle/>
          <a:p>
            <a:pPr defTabSz="685463">
              <a:defRPr/>
            </a:pPr>
            <a:r>
              <a:rPr lang="es-CO" sz="1600" b="0" dirty="0">
                <a:solidFill>
                  <a:srgbClr val="000000"/>
                </a:solidFill>
                <a:latin typeface="Century Gothic" panose="020B0502020202020204" pitchFamily="34" charset="0"/>
                <a:cs typeface="Arial"/>
              </a:rPr>
              <a:t>Análisis estadísticos</a:t>
            </a:r>
          </a:p>
        </p:txBody>
      </p:sp>
      <p:pic>
        <p:nvPicPr>
          <p:cNvPr id="11" name="22 Imagen">
            <a:extLst>
              <a:ext uri="{FF2B5EF4-FFF2-40B4-BE49-F238E27FC236}">
                <a16:creationId xmlns:a16="http://schemas.microsoft.com/office/drawing/2014/main" id="{ECE5CC02-49FC-4A74-A6E1-8EFF768D400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2429" t="11062" r="21454" b="10666"/>
          <a:stretch/>
        </p:blipFill>
        <p:spPr>
          <a:xfrm>
            <a:off x="4769545" y="1647155"/>
            <a:ext cx="2140466" cy="1376500"/>
          </a:xfrm>
          <a:prstGeom prst="rect">
            <a:avLst/>
          </a:prstGeom>
        </p:spPr>
      </p:pic>
      <p:sp>
        <p:nvSpPr>
          <p:cNvPr id="12" name="25 CuadroTexto">
            <a:extLst>
              <a:ext uri="{FF2B5EF4-FFF2-40B4-BE49-F238E27FC236}">
                <a16:creationId xmlns:a16="http://schemas.microsoft.com/office/drawing/2014/main" id="{CB80629E-6B21-48EA-9C0B-F0A655E96491}"/>
              </a:ext>
            </a:extLst>
          </p:cNvPr>
          <p:cNvSpPr txBox="1"/>
          <p:nvPr/>
        </p:nvSpPr>
        <p:spPr>
          <a:xfrm>
            <a:off x="5115605" y="2177875"/>
            <a:ext cx="1251088" cy="246222"/>
          </a:xfrm>
          <a:prstGeom prst="rect">
            <a:avLst/>
          </a:prstGeom>
          <a:noFill/>
        </p:spPr>
        <p:txBody>
          <a:bodyPr wrap="square" lIns="0" tIns="0" rIns="0" bIns="0" rtlCol="0">
            <a:spAutoFit/>
          </a:bodyPr>
          <a:lstStyle/>
          <a:p>
            <a:pPr defTabSz="685463">
              <a:defRPr/>
            </a:pPr>
            <a:r>
              <a:rPr lang="es-CO" sz="1600" b="0" dirty="0">
                <a:solidFill>
                  <a:srgbClr val="000000"/>
                </a:solidFill>
                <a:latin typeface="Century Gothic" panose="020B0502020202020204" pitchFamily="34" charset="0"/>
                <a:cs typeface="Arial"/>
              </a:rPr>
              <a:t>Estándares</a:t>
            </a:r>
          </a:p>
        </p:txBody>
      </p:sp>
      <p:pic>
        <p:nvPicPr>
          <p:cNvPr id="14" name="22 Imagen">
            <a:extLst>
              <a:ext uri="{FF2B5EF4-FFF2-40B4-BE49-F238E27FC236}">
                <a16:creationId xmlns:a16="http://schemas.microsoft.com/office/drawing/2014/main" id="{982C4902-4AA9-4377-B4E9-455FE12D8D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089" t="11062" b="10666"/>
          <a:stretch/>
        </p:blipFill>
        <p:spPr>
          <a:xfrm>
            <a:off x="6864361" y="1647256"/>
            <a:ext cx="1992786" cy="1388704"/>
          </a:xfrm>
          <a:prstGeom prst="rect">
            <a:avLst/>
          </a:prstGeom>
        </p:spPr>
      </p:pic>
      <p:sp>
        <p:nvSpPr>
          <p:cNvPr id="16" name="9 CuadroTexto">
            <a:extLst>
              <a:ext uri="{FF2B5EF4-FFF2-40B4-BE49-F238E27FC236}">
                <a16:creationId xmlns:a16="http://schemas.microsoft.com/office/drawing/2014/main" id="{13555AAB-F3C3-4F9F-81E2-31C77DC144CC}"/>
              </a:ext>
            </a:extLst>
          </p:cNvPr>
          <p:cNvSpPr txBox="1"/>
          <p:nvPr/>
        </p:nvSpPr>
        <p:spPr>
          <a:xfrm>
            <a:off x="7238237" y="2054765"/>
            <a:ext cx="1700517" cy="738664"/>
          </a:xfrm>
          <a:prstGeom prst="rect">
            <a:avLst/>
          </a:prstGeom>
          <a:noFill/>
        </p:spPr>
        <p:txBody>
          <a:bodyPr wrap="square" lIns="0" tIns="0" rIns="0" bIns="0" rtlCol="0">
            <a:spAutoFit/>
          </a:bodyPr>
          <a:lstStyle/>
          <a:p>
            <a:pPr defTabSz="685463">
              <a:defRPr/>
            </a:pPr>
            <a:r>
              <a:rPr lang="es-CO" sz="1600" b="0" dirty="0">
                <a:solidFill>
                  <a:srgbClr val="000000"/>
                </a:solidFill>
                <a:latin typeface="Century Gothic" panose="020B0502020202020204" pitchFamily="34" charset="0"/>
                <a:cs typeface="Arial"/>
              </a:rPr>
              <a:t>Matriz de prioridades de acción</a:t>
            </a:r>
          </a:p>
        </p:txBody>
      </p:sp>
    </p:spTree>
    <p:extLst>
      <p:ext uri="{BB962C8B-B14F-4D97-AF65-F5344CB8AC3E}">
        <p14:creationId xmlns:p14="http://schemas.microsoft.com/office/powerpoint/2010/main" val="988801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6 Gráfico">
            <a:extLst>
              <a:ext uri="{FF2B5EF4-FFF2-40B4-BE49-F238E27FC236}">
                <a16:creationId xmlns:a16="http://schemas.microsoft.com/office/drawing/2014/main" id="{BFE857EF-9F2D-43BA-9EE0-CDDEA2E4556A}"/>
              </a:ext>
            </a:extLst>
          </p:cNvPr>
          <p:cNvGraphicFramePr/>
          <p:nvPr/>
        </p:nvGraphicFramePr>
        <p:xfrm>
          <a:off x="767144" y="1424109"/>
          <a:ext cx="6717159" cy="2993987"/>
        </p:xfrm>
        <a:graphic>
          <a:graphicData uri="http://schemas.openxmlformats.org/drawingml/2006/chart">
            <c:chart xmlns:c="http://schemas.openxmlformats.org/drawingml/2006/chart" xmlns:r="http://schemas.openxmlformats.org/officeDocument/2006/relationships" r:id="rId2"/>
          </a:graphicData>
        </a:graphic>
      </p:graphicFrame>
      <p:sp>
        <p:nvSpPr>
          <p:cNvPr id="43010" name="1 Título">
            <a:extLst>
              <a:ext uri="{FF2B5EF4-FFF2-40B4-BE49-F238E27FC236}">
                <a16:creationId xmlns:a16="http://schemas.microsoft.com/office/drawing/2014/main" id="{40EC7684-D693-46BC-AA1B-6492775392AF}"/>
              </a:ext>
            </a:extLst>
          </p:cNvPr>
          <p:cNvSpPr>
            <a:spLocks noGrp="1" noChangeArrowheads="1"/>
          </p:cNvSpPr>
          <p:nvPr>
            <p:ph type="title"/>
          </p:nvPr>
        </p:nvSpPr>
        <p:spPr/>
        <p:txBody>
          <a:bodyPr/>
          <a:lstStyle/>
          <a:p>
            <a:pPr eaLnBrk="1" hangingPunct="1"/>
            <a:r>
              <a:rPr lang="es-CO" altLang="es-CO" dirty="0"/>
              <a:t>Punto de referencia</a:t>
            </a:r>
          </a:p>
        </p:txBody>
      </p:sp>
      <p:sp>
        <p:nvSpPr>
          <p:cNvPr id="8" name="Marcador de contenido 2">
            <a:extLst>
              <a:ext uri="{FF2B5EF4-FFF2-40B4-BE49-F238E27FC236}">
                <a16:creationId xmlns:a16="http://schemas.microsoft.com/office/drawing/2014/main" id="{AC79D631-6448-4DC7-9D56-522E274E01C9}"/>
              </a:ext>
            </a:extLst>
          </p:cNvPr>
          <p:cNvSpPr>
            <a:spLocks noGrp="1" noChangeArrowheads="1"/>
          </p:cNvSpPr>
          <p:nvPr>
            <p:ph idx="1"/>
          </p:nvPr>
        </p:nvSpPr>
        <p:spPr/>
        <p:txBody>
          <a:bodyPr/>
          <a:lstStyle/>
          <a:p>
            <a:pPr marL="0" indent="0" eaLnBrk="1" hangingPunct="1">
              <a:buNone/>
            </a:pPr>
            <a:r>
              <a:rPr lang="es-CO" altLang="es-CO" dirty="0"/>
              <a:t>Se interpreta así:</a:t>
            </a:r>
          </a:p>
          <a:p>
            <a:endParaRPr lang="es-CO" altLang="es-CO" dirty="0"/>
          </a:p>
        </p:txBody>
      </p:sp>
      <p:grpSp>
        <p:nvGrpSpPr>
          <p:cNvPr id="7" name="21 Grupo">
            <a:extLst>
              <a:ext uri="{FF2B5EF4-FFF2-40B4-BE49-F238E27FC236}">
                <a16:creationId xmlns:a16="http://schemas.microsoft.com/office/drawing/2014/main" id="{4AC03699-9A09-421C-8E4B-E58CE64E207B}"/>
              </a:ext>
            </a:extLst>
          </p:cNvPr>
          <p:cNvGrpSpPr/>
          <p:nvPr/>
        </p:nvGrpSpPr>
        <p:grpSpPr>
          <a:xfrm>
            <a:off x="217381" y="654157"/>
            <a:ext cx="872487" cy="580846"/>
            <a:chOff x="4020529" y="566738"/>
            <a:chExt cx="872756" cy="581025"/>
          </a:xfrm>
        </p:grpSpPr>
        <p:pic>
          <p:nvPicPr>
            <p:cNvPr id="9" name="22 Imagen">
              <a:extLst>
                <a:ext uri="{FF2B5EF4-FFF2-40B4-BE49-F238E27FC236}">
                  <a16:creationId xmlns:a16="http://schemas.microsoft.com/office/drawing/2014/main" id="{E2DB64B5-756D-4180-8868-80EA19A2DC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429" t="11062" r="21454" b="10666"/>
            <a:stretch/>
          </p:blipFill>
          <p:spPr>
            <a:xfrm>
              <a:off x="4020529" y="566738"/>
              <a:ext cx="872756" cy="581025"/>
            </a:xfrm>
            <a:prstGeom prst="rect">
              <a:avLst/>
            </a:prstGeom>
          </p:spPr>
        </p:pic>
        <p:sp>
          <p:nvSpPr>
            <p:cNvPr id="12" name="25 CuadroTexto">
              <a:extLst>
                <a:ext uri="{FF2B5EF4-FFF2-40B4-BE49-F238E27FC236}">
                  <a16:creationId xmlns:a16="http://schemas.microsoft.com/office/drawing/2014/main" id="{F53FE282-0770-44FE-B8CD-989C147C4989}"/>
                </a:ext>
              </a:extLst>
            </p:cNvPr>
            <p:cNvSpPr txBox="1"/>
            <p:nvPr/>
          </p:nvSpPr>
          <p:spPr>
            <a:xfrm>
              <a:off x="4171424" y="759975"/>
              <a:ext cx="510120" cy="210314"/>
            </a:xfrm>
            <a:prstGeom prst="rect">
              <a:avLst/>
            </a:prstGeom>
            <a:noFill/>
          </p:spPr>
          <p:txBody>
            <a:bodyPr wrap="square" lIns="0" tIns="0" rIns="0" bIns="0" rtlCol="0" anchor="ctr">
              <a:spAutoFit/>
            </a:bodyPr>
            <a:lstStyle/>
            <a:p>
              <a:pPr>
                <a:lnSpc>
                  <a:spcPts val="700"/>
                </a:lnSpc>
              </a:pPr>
              <a:r>
                <a:rPr lang="es-CO" sz="700" b="0" dirty="0">
                  <a:latin typeface="Century Gothic" panose="020B0502020202020204" pitchFamily="34" charset="0"/>
                </a:rPr>
                <a:t>Puntos de </a:t>
              </a:r>
            </a:p>
            <a:p>
              <a:pPr>
                <a:lnSpc>
                  <a:spcPts val="700"/>
                </a:lnSpc>
              </a:pPr>
              <a:r>
                <a:rPr lang="es-CO" sz="700" b="0" dirty="0">
                  <a:latin typeface="Century Gothic" panose="020B0502020202020204" pitchFamily="34" charset="0"/>
                </a:rPr>
                <a:t>Referencia</a:t>
              </a:r>
            </a:p>
            <a:p>
              <a:endParaRPr lang="es-CO" sz="200" b="0" dirty="0">
                <a:latin typeface="Century Gothic" panose="020B0502020202020204" pitchFamily="34" charset="0"/>
              </a:endParaRPr>
            </a:p>
          </p:txBody>
        </p:sp>
      </p:grpSp>
      <p:sp>
        <p:nvSpPr>
          <p:cNvPr id="10" name="Rectángulo 9">
            <a:extLst>
              <a:ext uri="{FF2B5EF4-FFF2-40B4-BE49-F238E27FC236}">
                <a16:creationId xmlns:a16="http://schemas.microsoft.com/office/drawing/2014/main" id="{9ED242B4-8022-44A5-9B9F-D42E8BBFD38C}"/>
              </a:ext>
            </a:extLst>
          </p:cNvPr>
          <p:cNvSpPr/>
          <p:nvPr/>
        </p:nvSpPr>
        <p:spPr>
          <a:xfrm>
            <a:off x="1305771" y="4428888"/>
            <a:ext cx="5061783" cy="430887"/>
          </a:xfrm>
          <a:prstGeom prst="rect">
            <a:avLst/>
          </a:prstGeom>
        </p:spPr>
        <p:txBody>
          <a:bodyPr wrap="square">
            <a:spAutoFit/>
          </a:bodyPr>
          <a:lstStyle/>
          <a:p>
            <a:r>
              <a:rPr lang="es-CO" altLang="es-CO" sz="1100" b="0" dirty="0">
                <a:latin typeface="Century Gothic" panose="020B0502020202020204" pitchFamily="34" charset="0"/>
              </a:rPr>
              <a:t>Nombre de la variable a comparar: por ejemplo cumplimiento, amabilidad, productos.</a:t>
            </a:r>
            <a:endParaRPr lang="es-CO" sz="1100" b="0" dirty="0">
              <a:latin typeface="Century Gothic" panose="020B0502020202020204" pitchFamily="34" charset="0"/>
            </a:endParaRPr>
          </a:p>
        </p:txBody>
      </p:sp>
      <p:cxnSp>
        <p:nvCxnSpPr>
          <p:cNvPr id="3" name="Conector: angular 2">
            <a:extLst>
              <a:ext uri="{FF2B5EF4-FFF2-40B4-BE49-F238E27FC236}">
                <a16:creationId xmlns:a16="http://schemas.microsoft.com/office/drawing/2014/main" id="{E083B174-31DC-42B1-AE0D-52CFDD0B4AED}"/>
              </a:ext>
            </a:extLst>
          </p:cNvPr>
          <p:cNvCxnSpPr>
            <a:cxnSpLocks/>
            <a:endCxn id="10" idx="1"/>
          </p:cNvCxnSpPr>
          <p:nvPr/>
        </p:nvCxnSpPr>
        <p:spPr bwMode="auto">
          <a:xfrm rot="10800000" flipV="1">
            <a:off x="1305770" y="4428886"/>
            <a:ext cx="486152" cy="215445"/>
          </a:xfrm>
          <a:prstGeom prst="bentConnector3">
            <a:avLst>
              <a:gd name="adj1" fmla="val 147022"/>
            </a:avLst>
          </a:prstGeom>
          <a:solidFill>
            <a:schemeClr val="accent1"/>
          </a:solidFill>
          <a:ln w="3175" cap="flat" cmpd="sng" algn="ctr">
            <a:solidFill>
              <a:schemeClr val="bg1">
                <a:lumMod val="50000"/>
              </a:schemeClr>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Rectángulo 14">
            <a:extLst>
              <a:ext uri="{FF2B5EF4-FFF2-40B4-BE49-F238E27FC236}">
                <a16:creationId xmlns:a16="http://schemas.microsoft.com/office/drawing/2014/main" id="{F9CC5FD1-66A2-4A48-B53D-1D110B1D1380}"/>
              </a:ext>
            </a:extLst>
          </p:cNvPr>
          <p:cNvSpPr/>
          <p:nvPr/>
        </p:nvSpPr>
        <p:spPr>
          <a:xfrm>
            <a:off x="6303637" y="708793"/>
            <a:ext cx="2361330" cy="769441"/>
          </a:xfrm>
          <a:prstGeom prst="rect">
            <a:avLst/>
          </a:prstGeom>
        </p:spPr>
        <p:txBody>
          <a:bodyPr wrap="square">
            <a:spAutoFit/>
          </a:bodyPr>
          <a:lstStyle/>
          <a:p>
            <a:r>
              <a:rPr lang="es-CO" altLang="es-CO" sz="1100" b="0" dirty="0">
                <a:latin typeface="Century Gothic" panose="020B0502020202020204" pitchFamily="34" charset="0"/>
              </a:rPr>
              <a:t>La entidad  que obtuvo la mejor evaluación en esta variable, obtuvo este porcentaje</a:t>
            </a:r>
            <a:endParaRPr lang="es-CO" sz="1100" b="0" dirty="0">
              <a:latin typeface="Century Gothic" panose="020B0502020202020204" pitchFamily="34" charset="0"/>
            </a:endParaRPr>
          </a:p>
        </p:txBody>
      </p:sp>
      <p:sp>
        <p:nvSpPr>
          <p:cNvPr id="17" name="Rectángulo 16">
            <a:extLst>
              <a:ext uri="{FF2B5EF4-FFF2-40B4-BE49-F238E27FC236}">
                <a16:creationId xmlns:a16="http://schemas.microsoft.com/office/drawing/2014/main" id="{9B673EF7-DC35-45EB-901F-233ECA60C95D}"/>
              </a:ext>
            </a:extLst>
          </p:cNvPr>
          <p:cNvSpPr/>
          <p:nvPr/>
        </p:nvSpPr>
        <p:spPr>
          <a:xfrm>
            <a:off x="7197779" y="2585587"/>
            <a:ext cx="1763320" cy="430754"/>
          </a:xfrm>
          <a:prstGeom prst="rect">
            <a:avLst/>
          </a:prstGeom>
        </p:spPr>
        <p:txBody>
          <a:bodyPr wrap="square">
            <a:spAutoFit/>
          </a:bodyPr>
          <a:lstStyle/>
          <a:p>
            <a:r>
              <a:rPr lang="es-CO" altLang="es-CO" sz="1100" b="0" dirty="0">
                <a:latin typeface="Century Gothic" panose="020B0502020202020204" pitchFamily="34" charset="0"/>
              </a:rPr>
              <a:t>El promedio del sector está así</a:t>
            </a:r>
            <a:endParaRPr lang="es-CO" sz="1100" b="0" dirty="0">
              <a:latin typeface="Century Gothic" panose="020B0502020202020204" pitchFamily="34" charset="0"/>
            </a:endParaRPr>
          </a:p>
        </p:txBody>
      </p:sp>
      <p:sp>
        <p:nvSpPr>
          <p:cNvPr id="18" name="Rectángulo 17">
            <a:extLst>
              <a:ext uri="{FF2B5EF4-FFF2-40B4-BE49-F238E27FC236}">
                <a16:creationId xmlns:a16="http://schemas.microsoft.com/office/drawing/2014/main" id="{FEABE38A-8653-48BE-9D26-590D17AF5184}"/>
              </a:ext>
            </a:extLst>
          </p:cNvPr>
          <p:cNvSpPr/>
          <p:nvPr/>
        </p:nvSpPr>
        <p:spPr>
          <a:xfrm>
            <a:off x="7235636" y="3342187"/>
            <a:ext cx="1690983" cy="830997"/>
          </a:xfrm>
          <a:prstGeom prst="rect">
            <a:avLst/>
          </a:prstGeom>
        </p:spPr>
        <p:txBody>
          <a:bodyPr wrap="square">
            <a:spAutoFit/>
          </a:bodyPr>
          <a:lstStyle/>
          <a:p>
            <a:r>
              <a:rPr lang="es-CO" altLang="es-CO" sz="1200" b="0" dirty="0">
                <a:latin typeface="Century Gothic" panose="020B0502020202020204" pitchFamily="34" charset="0"/>
              </a:rPr>
              <a:t>La entidad  con la menor evaluación obtuvo este porcentaje</a:t>
            </a:r>
            <a:endParaRPr lang="es-CO" sz="1200" b="0" dirty="0">
              <a:latin typeface="Century Gothic" panose="020B0502020202020204" pitchFamily="34" charset="0"/>
            </a:endParaRPr>
          </a:p>
        </p:txBody>
      </p:sp>
      <p:cxnSp>
        <p:nvCxnSpPr>
          <p:cNvPr id="14" name="Conector: angular 13">
            <a:extLst>
              <a:ext uri="{FF2B5EF4-FFF2-40B4-BE49-F238E27FC236}">
                <a16:creationId xmlns:a16="http://schemas.microsoft.com/office/drawing/2014/main" id="{B4975ED2-1FE7-4B7D-8232-C32A74676DDD}"/>
              </a:ext>
            </a:extLst>
          </p:cNvPr>
          <p:cNvCxnSpPr/>
          <p:nvPr/>
        </p:nvCxnSpPr>
        <p:spPr bwMode="auto">
          <a:xfrm>
            <a:off x="6598165" y="3673528"/>
            <a:ext cx="637471" cy="81337"/>
          </a:xfrm>
          <a:prstGeom prst="bentConnector3">
            <a:avLst>
              <a:gd name="adj1" fmla="val 50000"/>
            </a:avLst>
          </a:prstGeom>
          <a:solidFill>
            <a:schemeClr val="accent1"/>
          </a:solidFill>
          <a:ln w="3175" cap="flat" cmpd="sng" algn="ctr">
            <a:solidFill>
              <a:schemeClr val="bg1">
                <a:lumMod val="50000"/>
              </a:schemeClr>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Rectángulo 18">
            <a:extLst>
              <a:ext uri="{FF2B5EF4-FFF2-40B4-BE49-F238E27FC236}">
                <a16:creationId xmlns:a16="http://schemas.microsoft.com/office/drawing/2014/main" id="{4118DDD6-3FF3-43C7-A46F-BB8C93211A85}"/>
              </a:ext>
            </a:extLst>
          </p:cNvPr>
          <p:cNvSpPr/>
          <p:nvPr/>
        </p:nvSpPr>
        <p:spPr>
          <a:xfrm>
            <a:off x="6971289" y="2039754"/>
            <a:ext cx="1989810" cy="261529"/>
          </a:xfrm>
          <a:prstGeom prst="rect">
            <a:avLst/>
          </a:prstGeom>
        </p:spPr>
        <p:txBody>
          <a:bodyPr wrap="square">
            <a:spAutoFit/>
          </a:bodyPr>
          <a:lstStyle/>
          <a:p>
            <a:r>
              <a:rPr lang="es-CO" altLang="es-CO" sz="1100" b="0" dirty="0">
                <a:latin typeface="Century Gothic" panose="020B0502020202020204" pitchFamily="34" charset="0"/>
              </a:rPr>
              <a:t>Resultado del ICFES</a:t>
            </a:r>
            <a:endParaRPr lang="es-CO" sz="1100" b="0" dirty="0">
              <a:latin typeface="Century Gothic" panose="020B0502020202020204" pitchFamily="34" charset="0"/>
            </a:endParaRPr>
          </a:p>
        </p:txBody>
      </p:sp>
      <p:cxnSp>
        <p:nvCxnSpPr>
          <p:cNvPr id="5" name="Conector: angular 4">
            <a:extLst>
              <a:ext uri="{FF2B5EF4-FFF2-40B4-BE49-F238E27FC236}">
                <a16:creationId xmlns:a16="http://schemas.microsoft.com/office/drawing/2014/main" id="{AA56837A-A74E-4C9D-BF2A-5B6BEFED6AE5}"/>
              </a:ext>
            </a:extLst>
          </p:cNvPr>
          <p:cNvCxnSpPr>
            <a:cxnSpLocks/>
            <a:endCxn id="19" idx="1"/>
          </p:cNvCxnSpPr>
          <p:nvPr/>
        </p:nvCxnSpPr>
        <p:spPr bwMode="auto">
          <a:xfrm rot="5400000" flipH="1" flipV="1">
            <a:off x="6551339" y="2217342"/>
            <a:ext cx="466774" cy="373126"/>
          </a:xfrm>
          <a:prstGeom prst="bentConnector2">
            <a:avLst/>
          </a:prstGeom>
          <a:solidFill>
            <a:schemeClr val="accent1"/>
          </a:solidFill>
          <a:ln w="3175" cap="flat" cmpd="sng" algn="ctr">
            <a:solidFill>
              <a:schemeClr val="bg1">
                <a:lumMod val="50000"/>
              </a:schemeClr>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Conector: angular 10">
            <a:extLst>
              <a:ext uri="{FF2B5EF4-FFF2-40B4-BE49-F238E27FC236}">
                <a16:creationId xmlns:a16="http://schemas.microsoft.com/office/drawing/2014/main" id="{231FDC83-E1D6-477F-8074-B81A7F337F0B}"/>
              </a:ext>
            </a:extLst>
          </p:cNvPr>
          <p:cNvCxnSpPr>
            <a:endCxn id="15" idx="1"/>
          </p:cNvCxnSpPr>
          <p:nvPr/>
        </p:nvCxnSpPr>
        <p:spPr bwMode="auto">
          <a:xfrm rot="16200000" flipV="1">
            <a:off x="5935046" y="1462106"/>
            <a:ext cx="801101" cy="63918"/>
          </a:xfrm>
          <a:prstGeom prst="bentConnector4">
            <a:avLst>
              <a:gd name="adj1" fmla="val 25988"/>
              <a:gd name="adj2" fmla="val 457646"/>
            </a:avLst>
          </a:prstGeom>
          <a:solidFill>
            <a:schemeClr val="accent1"/>
          </a:solidFill>
          <a:ln w="3175" cap="flat" cmpd="sng" algn="ctr">
            <a:solidFill>
              <a:srgbClr val="333333"/>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7453278"/>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n 31">
            <a:extLst>
              <a:ext uri="{FF2B5EF4-FFF2-40B4-BE49-F238E27FC236}">
                <a16:creationId xmlns:a16="http://schemas.microsoft.com/office/drawing/2014/main" id="{628A3F80-BC11-4E36-9922-585D1D1ACA81}"/>
              </a:ext>
            </a:extLst>
          </p:cNvPr>
          <p:cNvPicPr>
            <a:picLocks noChangeAspect="1"/>
          </p:cNvPicPr>
          <p:nvPr/>
        </p:nvPicPr>
        <p:blipFill rotWithShape="1">
          <a:blip r:embed="rId2">
            <a:clrChange>
              <a:clrFrom>
                <a:srgbClr val="FFFFFF"/>
              </a:clrFrom>
              <a:clrTo>
                <a:srgbClr val="FFFFFF">
                  <a:alpha val="0"/>
                </a:srgbClr>
              </a:clrTo>
            </a:clrChange>
          </a:blip>
          <a:srcRect t="22880"/>
          <a:stretch/>
        </p:blipFill>
        <p:spPr>
          <a:xfrm>
            <a:off x="671560" y="1196032"/>
            <a:ext cx="8007949" cy="3636444"/>
          </a:xfrm>
          <a:prstGeom prst="rect">
            <a:avLst/>
          </a:prstGeom>
        </p:spPr>
      </p:pic>
      <p:sp>
        <p:nvSpPr>
          <p:cNvPr id="29" name="16 Rectángulo">
            <a:extLst>
              <a:ext uri="{FF2B5EF4-FFF2-40B4-BE49-F238E27FC236}">
                <a16:creationId xmlns:a16="http://schemas.microsoft.com/office/drawing/2014/main" id="{1DA65C36-5866-4EFD-82A4-70A8DD1EB0C6}"/>
              </a:ext>
            </a:extLst>
          </p:cNvPr>
          <p:cNvSpPr/>
          <p:nvPr/>
        </p:nvSpPr>
        <p:spPr bwMode="auto">
          <a:xfrm>
            <a:off x="5255682" y="536638"/>
            <a:ext cx="1661953" cy="518684"/>
          </a:xfrm>
          <a:prstGeom prst="rect">
            <a:avLst/>
          </a:prstGeom>
          <a:solidFill>
            <a:srgbClr val="FFFFFF">
              <a:alpha val="80000"/>
            </a:srgbClr>
          </a:solidFill>
          <a:ln w="3175" cap="flat" cmpd="sng" algn="ctr">
            <a:noFill/>
            <a:prstDash val="solid"/>
            <a:round/>
            <a:headEnd type="none" w="sm" len="sm"/>
            <a:tailEnd type="none" w="sm" len="sm"/>
          </a:ln>
          <a:effectLst/>
        </p:spPr>
        <p:txBody>
          <a:bodyPr vert="horz" wrap="square" lIns="91387" tIns="45694" rIns="91387" bIns="45694" numCol="1" rtlCol="0" anchor="t" anchorCtr="0" compatLnSpc="1">
            <a:prstTxWarp prst="textNoShape">
              <a:avLst/>
            </a:prstTxWarp>
          </a:bodyPr>
          <a:lstStyle/>
          <a:p>
            <a:pPr defTabSz="913837">
              <a:defRPr/>
            </a:pPr>
            <a:endParaRPr lang="es-CO" sz="1798" dirty="0">
              <a:solidFill>
                <a:srgbClr val="000000"/>
              </a:solidFill>
              <a:latin typeface="Century Gothic" panose="020B0502020202020204" pitchFamily="34" charset="0"/>
            </a:endParaRPr>
          </a:p>
        </p:txBody>
      </p:sp>
      <p:sp>
        <p:nvSpPr>
          <p:cNvPr id="4" name="Título 3">
            <a:extLst>
              <a:ext uri="{FF2B5EF4-FFF2-40B4-BE49-F238E27FC236}">
                <a16:creationId xmlns:a16="http://schemas.microsoft.com/office/drawing/2014/main" id="{57C552F7-DEF6-4486-952A-191BBDF59D57}"/>
              </a:ext>
            </a:extLst>
          </p:cNvPr>
          <p:cNvSpPr>
            <a:spLocks noGrp="1"/>
          </p:cNvSpPr>
          <p:nvPr>
            <p:ph type="title"/>
          </p:nvPr>
        </p:nvSpPr>
        <p:spPr/>
        <p:txBody>
          <a:bodyPr/>
          <a:lstStyle/>
          <a:p>
            <a:r>
              <a:rPr lang="es-CO" dirty="0"/>
              <a:t>Efectos totales sobre la lealtad</a:t>
            </a:r>
          </a:p>
        </p:txBody>
      </p:sp>
      <p:pic>
        <p:nvPicPr>
          <p:cNvPr id="2" name="Imagen 1">
            <a:extLst>
              <a:ext uri="{FF2B5EF4-FFF2-40B4-BE49-F238E27FC236}">
                <a16:creationId xmlns:a16="http://schemas.microsoft.com/office/drawing/2014/main" id="{423EF911-6B18-4E1F-B02A-18A764D23FB4}"/>
              </a:ext>
            </a:extLst>
          </p:cNvPr>
          <p:cNvPicPr>
            <a:picLocks noChangeAspect="1"/>
          </p:cNvPicPr>
          <p:nvPr/>
        </p:nvPicPr>
        <p:blipFill>
          <a:blip r:embed="rId3"/>
          <a:stretch>
            <a:fillRect/>
          </a:stretch>
        </p:blipFill>
        <p:spPr>
          <a:xfrm>
            <a:off x="164875" y="584714"/>
            <a:ext cx="1013369" cy="665023"/>
          </a:xfrm>
          <a:prstGeom prst="rect">
            <a:avLst/>
          </a:prstGeom>
        </p:spPr>
      </p:pic>
      <p:sp>
        <p:nvSpPr>
          <p:cNvPr id="3" name="CuadroTexto 2">
            <a:extLst>
              <a:ext uri="{FF2B5EF4-FFF2-40B4-BE49-F238E27FC236}">
                <a16:creationId xmlns:a16="http://schemas.microsoft.com/office/drawing/2014/main" id="{391374A5-FA2E-4DA9-B3CE-3A7D68A88EBE}"/>
              </a:ext>
            </a:extLst>
          </p:cNvPr>
          <p:cNvSpPr txBox="1"/>
          <p:nvPr/>
        </p:nvSpPr>
        <p:spPr>
          <a:xfrm>
            <a:off x="1050131" y="2372489"/>
            <a:ext cx="1457325" cy="400110"/>
          </a:xfrm>
          <a:prstGeom prst="rect">
            <a:avLst/>
          </a:prstGeom>
          <a:solidFill>
            <a:schemeClr val="bg1"/>
          </a:solidFill>
        </p:spPr>
        <p:txBody>
          <a:bodyPr wrap="square" rtlCol="0">
            <a:spAutoFit/>
          </a:bodyPr>
          <a:lstStyle/>
          <a:p>
            <a:r>
              <a:rPr lang="es-ES" b="0" dirty="0">
                <a:latin typeface="+mj-lt"/>
              </a:rPr>
              <a:t>La que queremos explicar</a:t>
            </a:r>
            <a:endParaRPr lang="es-CO" b="0" dirty="0">
              <a:latin typeface="+mj-lt"/>
            </a:endParaRPr>
          </a:p>
        </p:txBody>
      </p:sp>
    </p:spTree>
    <p:extLst>
      <p:ext uri="{BB962C8B-B14F-4D97-AF65-F5344CB8AC3E}">
        <p14:creationId xmlns:p14="http://schemas.microsoft.com/office/powerpoint/2010/main" val="222444288"/>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número de diapositiva 2">
            <a:extLst>
              <a:ext uri="{FF2B5EF4-FFF2-40B4-BE49-F238E27FC236}">
                <a16:creationId xmlns:a16="http://schemas.microsoft.com/office/drawing/2014/main" id="{6B2F30EB-9B21-4388-A89B-CDD9FD5F923C}"/>
              </a:ext>
            </a:extLst>
          </p:cNvPr>
          <p:cNvSpPr>
            <a:spLocks noGrp="1"/>
          </p:cNvSpPr>
          <p:nvPr>
            <p:ph type="sldNum" sz="quarter" idx="10"/>
          </p:nvPr>
        </p:nvSpPr>
        <p:spPr bwMode="auto">
          <a:xfrm>
            <a:off x="5783846" y="6580802"/>
            <a:ext cx="630657" cy="190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s-CO"/>
            </a:defPPr>
            <a:lvl1pPr marL="0" algn="ctr" defTabSz="914400" rtl="0" eaLnBrk="1" latinLnBrk="0" hangingPunct="1">
              <a:defRPr sz="1200" b="0" kern="1200">
                <a:solidFill>
                  <a:srgbClr val="0070C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46">
              <a:defRPr/>
            </a:pPr>
            <a:fld id="{D5CCF2B6-03DE-4C5D-8DC5-C390E8293F98}" type="slidenum">
              <a:rPr lang="es-ES" altLang="es-CO" smtClean="0"/>
              <a:pPr defTabSz="913746">
                <a:defRPr/>
              </a:pPr>
              <a:t>13</a:t>
            </a:fld>
            <a:endParaRPr lang="es-ES" altLang="es-CO" dirty="0">
              <a:cs typeface="Calibri" pitchFamily="34" charset="0"/>
            </a:endParaRPr>
          </a:p>
        </p:txBody>
      </p:sp>
      <p:pic>
        <p:nvPicPr>
          <p:cNvPr id="2" name="Imagen 1">
            <a:extLst>
              <a:ext uri="{FF2B5EF4-FFF2-40B4-BE49-F238E27FC236}">
                <a16:creationId xmlns:a16="http://schemas.microsoft.com/office/drawing/2014/main" id="{8A666D2A-6973-449C-A0FF-3194B5085003}"/>
              </a:ext>
            </a:extLst>
          </p:cNvPr>
          <p:cNvPicPr>
            <a:picLocks noChangeAspect="1"/>
          </p:cNvPicPr>
          <p:nvPr/>
        </p:nvPicPr>
        <p:blipFill>
          <a:blip r:embed="rId2"/>
          <a:stretch>
            <a:fillRect/>
          </a:stretch>
        </p:blipFill>
        <p:spPr>
          <a:xfrm>
            <a:off x="1366504" y="751536"/>
            <a:ext cx="7267940" cy="3642015"/>
          </a:xfrm>
          <a:prstGeom prst="rect">
            <a:avLst/>
          </a:prstGeom>
        </p:spPr>
      </p:pic>
      <p:sp>
        <p:nvSpPr>
          <p:cNvPr id="23" name="CuadroTexto 22">
            <a:extLst>
              <a:ext uri="{FF2B5EF4-FFF2-40B4-BE49-F238E27FC236}">
                <a16:creationId xmlns:a16="http://schemas.microsoft.com/office/drawing/2014/main" id="{51651258-F579-444B-8EF9-17C3EDD55612}"/>
              </a:ext>
            </a:extLst>
          </p:cNvPr>
          <p:cNvSpPr txBox="1"/>
          <p:nvPr/>
        </p:nvSpPr>
        <p:spPr>
          <a:xfrm>
            <a:off x="1257127" y="4655518"/>
            <a:ext cx="7377317" cy="430887"/>
          </a:xfrm>
          <a:prstGeom prst="rect">
            <a:avLst/>
          </a:prstGeom>
          <a:noFill/>
        </p:spPr>
        <p:txBody>
          <a:bodyPr wrap="square" rtlCol="0">
            <a:spAutoFit/>
          </a:bodyPr>
          <a:lstStyle/>
          <a:p>
            <a:pPr defTabSz="913746" eaLnBrk="0" hangingPunct="0">
              <a:defRPr/>
            </a:pPr>
            <a:r>
              <a:rPr lang="es-MX" sz="1100" b="0" dirty="0">
                <a:solidFill>
                  <a:srgbClr val="000000"/>
                </a:solidFill>
                <a:latin typeface="Century Gothic" panose="020B0502020202020204" pitchFamily="34" charset="0"/>
              </a:rPr>
              <a:t>Resultado de la variable en TTB (excelente + muy bueno), es decir, el % de personas </a:t>
            </a:r>
          </a:p>
          <a:p>
            <a:pPr defTabSz="913746" eaLnBrk="0" hangingPunct="0">
              <a:defRPr/>
            </a:pPr>
            <a:r>
              <a:rPr lang="es-MX" sz="1100" b="0" dirty="0">
                <a:solidFill>
                  <a:srgbClr val="000000"/>
                </a:solidFill>
                <a:latin typeface="Century Gothic" panose="020B0502020202020204" pitchFamily="34" charset="0"/>
              </a:rPr>
              <a:t>en que se superan las expectativas</a:t>
            </a:r>
            <a:endParaRPr lang="es-CO" sz="1100" b="0" dirty="0">
              <a:solidFill>
                <a:srgbClr val="000000"/>
              </a:solidFill>
              <a:latin typeface="Century Gothic" panose="020B0502020202020204" pitchFamily="34" charset="0"/>
            </a:endParaRPr>
          </a:p>
        </p:txBody>
      </p:sp>
      <p:cxnSp>
        <p:nvCxnSpPr>
          <p:cNvPr id="24" name="Conector: angular 23">
            <a:extLst>
              <a:ext uri="{FF2B5EF4-FFF2-40B4-BE49-F238E27FC236}">
                <a16:creationId xmlns:a16="http://schemas.microsoft.com/office/drawing/2014/main" id="{4BE8FD05-3E55-4B43-B0FE-6B18DBCCEADA}"/>
              </a:ext>
            </a:extLst>
          </p:cNvPr>
          <p:cNvCxnSpPr>
            <a:cxnSpLocks/>
            <a:endCxn id="23" idx="0"/>
          </p:cNvCxnSpPr>
          <p:nvPr/>
        </p:nvCxnSpPr>
        <p:spPr>
          <a:xfrm rot="16200000" flipH="1">
            <a:off x="4793899" y="4503631"/>
            <a:ext cx="196134" cy="107640"/>
          </a:xfrm>
          <a:prstGeom prst="bentConnector3">
            <a:avLst>
              <a:gd name="adj1" fmla="val 50000"/>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CuadroTexto 37">
            <a:extLst>
              <a:ext uri="{FF2B5EF4-FFF2-40B4-BE49-F238E27FC236}">
                <a16:creationId xmlns:a16="http://schemas.microsoft.com/office/drawing/2014/main" id="{A71576B9-C6D2-48EC-A2C9-39860465F4C4}"/>
              </a:ext>
            </a:extLst>
          </p:cNvPr>
          <p:cNvSpPr txBox="1"/>
          <p:nvPr/>
        </p:nvSpPr>
        <p:spPr>
          <a:xfrm>
            <a:off x="6441346" y="1162187"/>
            <a:ext cx="2257349" cy="1199559"/>
          </a:xfrm>
          <a:prstGeom prst="rect">
            <a:avLst/>
          </a:prstGeom>
          <a:solidFill>
            <a:srgbClr val="006600"/>
          </a:solidFill>
        </p:spPr>
        <p:txBody>
          <a:bodyPr wrap="none" rtlCol="0">
            <a:spAutoFit/>
          </a:bodyPr>
          <a:lstStyle/>
          <a:p>
            <a:pPr defTabSz="913746" eaLnBrk="0" hangingPunct="0">
              <a:defRPr/>
            </a:pPr>
            <a:endParaRPr lang="es-MX" sz="1199" b="0" dirty="0">
              <a:solidFill>
                <a:srgbClr val="FFFFFF"/>
              </a:solidFill>
              <a:latin typeface="Century Gothic" panose="020B0502020202020204" pitchFamily="34" charset="0"/>
            </a:endParaRPr>
          </a:p>
          <a:p>
            <a:pPr defTabSz="913746" eaLnBrk="0" hangingPunct="0">
              <a:defRPr/>
            </a:pPr>
            <a:r>
              <a:rPr lang="es-MX" sz="1199" b="0" dirty="0">
                <a:solidFill>
                  <a:srgbClr val="FFFFFF"/>
                </a:solidFill>
                <a:latin typeface="Century Gothic" panose="020B0502020202020204" pitchFamily="34" charset="0"/>
              </a:rPr>
              <a:t>Cuadrante de las fortalezas</a:t>
            </a:r>
          </a:p>
          <a:p>
            <a:pPr defTabSz="913746" eaLnBrk="0" hangingPunct="0">
              <a:defRPr/>
            </a:pPr>
            <a:endParaRPr lang="es-MX" sz="1199" b="0" dirty="0">
              <a:solidFill>
                <a:srgbClr val="FFFFFF"/>
              </a:solidFill>
              <a:latin typeface="Century Gothic" panose="020B0502020202020204" pitchFamily="34" charset="0"/>
            </a:endParaRPr>
          </a:p>
          <a:p>
            <a:pPr defTabSz="913746" eaLnBrk="0" hangingPunct="0">
              <a:defRPr/>
            </a:pPr>
            <a:r>
              <a:rPr lang="es-MX" sz="1199" b="0" dirty="0">
                <a:solidFill>
                  <a:srgbClr val="FFFFFF"/>
                </a:solidFill>
                <a:latin typeface="Century Gothic" panose="020B0502020202020204" pitchFamily="34" charset="0"/>
                <a:sym typeface="Wingdings" panose="05000000000000000000" pitchFamily="2" charset="2"/>
              </a:rPr>
              <a:t> </a:t>
            </a:r>
            <a:r>
              <a:rPr lang="es-MX" sz="1199" b="0" dirty="0">
                <a:solidFill>
                  <a:srgbClr val="FFFFFF"/>
                </a:solidFill>
                <a:latin typeface="Century Gothic" panose="020B0502020202020204" pitchFamily="34" charset="0"/>
              </a:rPr>
              <a:t>Desempeño</a:t>
            </a:r>
          </a:p>
          <a:p>
            <a:pPr defTabSz="913746" eaLnBrk="0" hangingPunct="0">
              <a:defRPr/>
            </a:pPr>
            <a:r>
              <a:rPr lang="es-MX" sz="1199" b="0" dirty="0">
                <a:solidFill>
                  <a:srgbClr val="FFFFFF"/>
                </a:solidFill>
                <a:latin typeface="Century Gothic" panose="020B0502020202020204" pitchFamily="34" charset="0"/>
                <a:sym typeface="Wingdings" panose="05000000000000000000" pitchFamily="2" charset="2"/>
              </a:rPr>
              <a:t> </a:t>
            </a:r>
            <a:r>
              <a:rPr lang="es-MX" sz="1199" b="0" dirty="0">
                <a:solidFill>
                  <a:srgbClr val="FFFFFF"/>
                </a:solidFill>
                <a:latin typeface="Century Gothic" panose="020B0502020202020204" pitchFamily="34" charset="0"/>
              </a:rPr>
              <a:t>impacto</a:t>
            </a:r>
          </a:p>
          <a:p>
            <a:pPr defTabSz="913746" eaLnBrk="0" hangingPunct="0">
              <a:defRPr/>
            </a:pPr>
            <a:endParaRPr lang="es-CO" sz="1199" b="0" dirty="0">
              <a:solidFill>
                <a:srgbClr val="FFFFFF"/>
              </a:solidFill>
              <a:latin typeface="Century Gothic" panose="020B0502020202020204" pitchFamily="34" charset="0"/>
            </a:endParaRPr>
          </a:p>
        </p:txBody>
      </p:sp>
      <p:sp>
        <p:nvSpPr>
          <p:cNvPr id="39" name="CuadroTexto 38">
            <a:extLst>
              <a:ext uri="{FF2B5EF4-FFF2-40B4-BE49-F238E27FC236}">
                <a16:creationId xmlns:a16="http://schemas.microsoft.com/office/drawing/2014/main" id="{76D82177-9DF8-4DB7-8C13-B2085FDAAFE3}"/>
              </a:ext>
            </a:extLst>
          </p:cNvPr>
          <p:cNvSpPr txBox="1"/>
          <p:nvPr/>
        </p:nvSpPr>
        <p:spPr>
          <a:xfrm>
            <a:off x="2154502" y="1161455"/>
            <a:ext cx="4145687" cy="1199559"/>
          </a:xfrm>
          <a:prstGeom prst="rect">
            <a:avLst/>
          </a:prstGeom>
          <a:solidFill>
            <a:srgbClr val="FF0000"/>
          </a:solidFill>
          <a:ln>
            <a:noFill/>
          </a:ln>
        </p:spPr>
        <p:txBody>
          <a:bodyPr wrap="none" rtlCol="0">
            <a:spAutoFit/>
          </a:bodyPr>
          <a:lstStyle/>
          <a:p>
            <a:pPr defTabSz="913746" eaLnBrk="0" hangingPunct="0">
              <a:defRPr/>
            </a:pPr>
            <a:endParaRPr lang="es-MX" sz="1199" b="0" dirty="0">
              <a:solidFill>
                <a:srgbClr val="FFFFFF"/>
              </a:solidFill>
              <a:latin typeface="Century Gothic" panose="020B0502020202020204" pitchFamily="34" charset="0"/>
            </a:endParaRPr>
          </a:p>
          <a:p>
            <a:pPr defTabSz="913746" eaLnBrk="0" hangingPunct="0">
              <a:defRPr/>
            </a:pPr>
            <a:r>
              <a:rPr lang="es-MX" sz="1199" b="0" dirty="0">
                <a:solidFill>
                  <a:srgbClr val="FFFFFF"/>
                </a:solidFill>
                <a:latin typeface="Century Gothic" panose="020B0502020202020204" pitchFamily="34" charset="0"/>
              </a:rPr>
              <a:t>Cuadrante de las máximas oportunidades de mejora</a:t>
            </a:r>
          </a:p>
          <a:p>
            <a:pPr defTabSz="913746" eaLnBrk="0" hangingPunct="0">
              <a:defRPr/>
            </a:pPr>
            <a:endParaRPr lang="es-MX" sz="1199" b="0" dirty="0">
              <a:solidFill>
                <a:srgbClr val="FFFFFF"/>
              </a:solidFill>
              <a:latin typeface="Century Gothic" panose="020B0502020202020204" pitchFamily="34" charset="0"/>
            </a:endParaRPr>
          </a:p>
          <a:p>
            <a:pPr defTabSz="913746" eaLnBrk="0" hangingPunct="0">
              <a:defRPr/>
            </a:pPr>
            <a:r>
              <a:rPr lang="es-MX" sz="1199" b="0" dirty="0">
                <a:solidFill>
                  <a:srgbClr val="FFFFFF"/>
                </a:solidFill>
                <a:latin typeface="Century Gothic" panose="020B0502020202020204" pitchFamily="34" charset="0"/>
                <a:sym typeface="Wingdings" panose="05000000000000000000" pitchFamily="2" charset="2"/>
              </a:rPr>
              <a:t> D</a:t>
            </a:r>
            <a:r>
              <a:rPr lang="es-MX" sz="1199" b="0" dirty="0">
                <a:solidFill>
                  <a:srgbClr val="FFFFFF"/>
                </a:solidFill>
                <a:latin typeface="Century Gothic" panose="020B0502020202020204" pitchFamily="34" charset="0"/>
              </a:rPr>
              <a:t>esempeño</a:t>
            </a:r>
          </a:p>
          <a:p>
            <a:pPr defTabSz="913746" eaLnBrk="0" hangingPunct="0">
              <a:defRPr/>
            </a:pPr>
            <a:r>
              <a:rPr lang="es-MX" sz="1199" b="0" dirty="0">
                <a:solidFill>
                  <a:srgbClr val="FFFFFF"/>
                </a:solidFill>
                <a:latin typeface="Century Gothic" panose="020B0502020202020204" pitchFamily="34" charset="0"/>
                <a:sym typeface="Wingdings" panose="05000000000000000000" pitchFamily="2" charset="2"/>
              </a:rPr>
              <a:t> </a:t>
            </a:r>
            <a:r>
              <a:rPr lang="es-MX" sz="1199" b="0" dirty="0">
                <a:solidFill>
                  <a:srgbClr val="FFFFFF"/>
                </a:solidFill>
                <a:latin typeface="Century Gothic" panose="020B0502020202020204" pitchFamily="34" charset="0"/>
              </a:rPr>
              <a:t>Impacto</a:t>
            </a:r>
          </a:p>
          <a:p>
            <a:pPr defTabSz="913746" eaLnBrk="0" hangingPunct="0">
              <a:defRPr/>
            </a:pPr>
            <a:endParaRPr lang="es-CO" sz="1199" b="0" dirty="0">
              <a:solidFill>
                <a:srgbClr val="FFFFFF"/>
              </a:solidFill>
              <a:latin typeface="Century Gothic" panose="020B0502020202020204" pitchFamily="34" charset="0"/>
            </a:endParaRPr>
          </a:p>
        </p:txBody>
      </p:sp>
      <p:sp>
        <p:nvSpPr>
          <p:cNvPr id="40" name="CuadroTexto 39">
            <a:extLst>
              <a:ext uri="{FF2B5EF4-FFF2-40B4-BE49-F238E27FC236}">
                <a16:creationId xmlns:a16="http://schemas.microsoft.com/office/drawing/2014/main" id="{60B514B4-7A4E-47C2-9E03-B45112397777}"/>
              </a:ext>
            </a:extLst>
          </p:cNvPr>
          <p:cNvSpPr txBox="1"/>
          <p:nvPr/>
        </p:nvSpPr>
        <p:spPr>
          <a:xfrm>
            <a:off x="2154502" y="2571689"/>
            <a:ext cx="4126451" cy="1199559"/>
          </a:xfrm>
          <a:prstGeom prst="rect">
            <a:avLst/>
          </a:prstGeom>
          <a:solidFill>
            <a:srgbClr val="FFC000"/>
          </a:solidFill>
          <a:ln>
            <a:noFill/>
          </a:ln>
        </p:spPr>
        <p:txBody>
          <a:bodyPr wrap="none" rtlCol="0">
            <a:spAutoFit/>
          </a:bodyPr>
          <a:lstStyle/>
          <a:p>
            <a:pPr defTabSz="913746" eaLnBrk="0" hangingPunct="0">
              <a:defRPr/>
            </a:pPr>
            <a:endParaRPr lang="es-MX" sz="1199" b="0" dirty="0">
              <a:solidFill>
                <a:srgbClr val="000000"/>
              </a:solidFill>
              <a:latin typeface="Century Gothic" panose="020B0502020202020204" pitchFamily="34" charset="0"/>
            </a:endParaRPr>
          </a:p>
          <a:p>
            <a:pPr defTabSz="913746" eaLnBrk="0" hangingPunct="0">
              <a:defRPr/>
            </a:pPr>
            <a:r>
              <a:rPr lang="es-MX" sz="1199" b="0" dirty="0">
                <a:solidFill>
                  <a:srgbClr val="000000"/>
                </a:solidFill>
                <a:latin typeface="Century Gothic" panose="020B0502020202020204" pitchFamily="34" charset="0"/>
              </a:rPr>
              <a:t>Cuadrante de las prioridades secundarias de mejora</a:t>
            </a:r>
          </a:p>
          <a:p>
            <a:pPr defTabSz="913746" eaLnBrk="0" hangingPunct="0">
              <a:defRPr/>
            </a:pPr>
            <a:endParaRPr lang="es-MX" sz="1199" b="0" dirty="0">
              <a:solidFill>
                <a:srgbClr val="000000"/>
              </a:solidFill>
              <a:latin typeface="Century Gothic" panose="020B0502020202020204" pitchFamily="34" charset="0"/>
            </a:endParaRPr>
          </a:p>
          <a:p>
            <a:pPr defTabSz="913746" eaLnBrk="0" hangingPunct="0">
              <a:defRPr/>
            </a:pPr>
            <a:r>
              <a:rPr lang="es-MX" sz="1199" b="0" dirty="0">
                <a:solidFill>
                  <a:srgbClr val="000000"/>
                </a:solidFill>
                <a:latin typeface="Century Gothic" panose="020B0502020202020204" pitchFamily="34" charset="0"/>
                <a:sym typeface="Wingdings" panose="05000000000000000000" pitchFamily="2" charset="2"/>
              </a:rPr>
              <a:t> </a:t>
            </a:r>
            <a:r>
              <a:rPr lang="es-MX" sz="1199" b="0" dirty="0">
                <a:solidFill>
                  <a:srgbClr val="000000"/>
                </a:solidFill>
                <a:latin typeface="Century Gothic" panose="020B0502020202020204" pitchFamily="34" charset="0"/>
              </a:rPr>
              <a:t>Desempeño</a:t>
            </a:r>
          </a:p>
          <a:p>
            <a:pPr defTabSz="913746" eaLnBrk="0" hangingPunct="0">
              <a:defRPr/>
            </a:pPr>
            <a:r>
              <a:rPr lang="es-MX" sz="1199" b="0" dirty="0">
                <a:solidFill>
                  <a:srgbClr val="000000"/>
                </a:solidFill>
                <a:latin typeface="Century Gothic" panose="020B0502020202020204" pitchFamily="34" charset="0"/>
                <a:sym typeface="Wingdings" panose="05000000000000000000" pitchFamily="2" charset="2"/>
              </a:rPr>
              <a:t></a:t>
            </a:r>
            <a:r>
              <a:rPr lang="es-MX" sz="1199" b="0" dirty="0">
                <a:solidFill>
                  <a:srgbClr val="000000"/>
                </a:solidFill>
                <a:latin typeface="Century Gothic" panose="020B0502020202020204" pitchFamily="34" charset="0"/>
              </a:rPr>
              <a:t>Impacto</a:t>
            </a:r>
          </a:p>
          <a:p>
            <a:pPr defTabSz="913746" eaLnBrk="0" hangingPunct="0">
              <a:defRPr/>
            </a:pPr>
            <a:endParaRPr lang="es-CO" sz="1199" b="0" dirty="0">
              <a:solidFill>
                <a:srgbClr val="000000"/>
              </a:solidFill>
              <a:latin typeface="Century Gothic" panose="020B0502020202020204" pitchFamily="34" charset="0"/>
            </a:endParaRPr>
          </a:p>
        </p:txBody>
      </p:sp>
      <p:sp>
        <p:nvSpPr>
          <p:cNvPr id="41" name="CuadroTexto 40">
            <a:extLst>
              <a:ext uri="{FF2B5EF4-FFF2-40B4-BE49-F238E27FC236}">
                <a16:creationId xmlns:a16="http://schemas.microsoft.com/office/drawing/2014/main" id="{21BE58A3-BC8E-47FA-8130-0D74A5863F76}"/>
              </a:ext>
            </a:extLst>
          </p:cNvPr>
          <p:cNvSpPr txBox="1"/>
          <p:nvPr/>
        </p:nvSpPr>
        <p:spPr>
          <a:xfrm>
            <a:off x="6479482" y="2541246"/>
            <a:ext cx="2104276" cy="1015021"/>
          </a:xfrm>
          <a:prstGeom prst="rect">
            <a:avLst/>
          </a:prstGeom>
          <a:solidFill>
            <a:schemeClr val="bg1"/>
          </a:solidFill>
          <a:ln>
            <a:noFill/>
          </a:ln>
        </p:spPr>
        <p:txBody>
          <a:bodyPr wrap="square" rtlCol="0">
            <a:spAutoFit/>
          </a:bodyPr>
          <a:lstStyle/>
          <a:p>
            <a:pPr defTabSz="913746" eaLnBrk="0" hangingPunct="0">
              <a:defRPr/>
            </a:pPr>
            <a:r>
              <a:rPr lang="es-MX" sz="1199" b="0" dirty="0">
                <a:solidFill>
                  <a:srgbClr val="000000"/>
                </a:solidFill>
                <a:latin typeface="Century Gothic" panose="020B0502020202020204" pitchFamily="34" charset="0"/>
              </a:rPr>
              <a:t>Variables de transparentes</a:t>
            </a:r>
          </a:p>
          <a:p>
            <a:pPr defTabSz="913746" eaLnBrk="0" hangingPunct="0">
              <a:defRPr/>
            </a:pPr>
            <a:endParaRPr lang="es-MX" sz="1199" b="0" dirty="0">
              <a:solidFill>
                <a:srgbClr val="000000"/>
              </a:solidFill>
              <a:latin typeface="Century Gothic" panose="020B0502020202020204" pitchFamily="34" charset="0"/>
            </a:endParaRPr>
          </a:p>
          <a:p>
            <a:pPr defTabSz="913746" eaLnBrk="0" hangingPunct="0">
              <a:defRPr/>
            </a:pPr>
            <a:r>
              <a:rPr lang="es-MX" sz="1199" b="0" dirty="0">
                <a:solidFill>
                  <a:srgbClr val="000000"/>
                </a:solidFill>
                <a:latin typeface="Century Gothic" panose="020B0502020202020204" pitchFamily="34" charset="0"/>
                <a:sym typeface="Wingdings" panose="05000000000000000000" pitchFamily="2" charset="2"/>
              </a:rPr>
              <a:t> </a:t>
            </a:r>
            <a:r>
              <a:rPr lang="es-MX" sz="1199" b="0" dirty="0">
                <a:solidFill>
                  <a:srgbClr val="000000"/>
                </a:solidFill>
                <a:latin typeface="Century Gothic" panose="020B0502020202020204" pitchFamily="34" charset="0"/>
              </a:rPr>
              <a:t>Desempeño</a:t>
            </a:r>
          </a:p>
          <a:p>
            <a:pPr defTabSz="913746" eaLnBrk="0" hangingPunct="0">
              <a:defRPr/>
            </a:pPr>
            <a:r>
              <a:rPr lang="es-MX" sz="1199" b="0" dirty="0">
                <a:solidFill>
                  <a:srgbClr val="000000"/>
                </a:solidFill>
                <a:latin typeface="Century Gothic" panose="020B0502020202020204" pitchFamily="34" charset="0"/>
                <a:sym typeface="Wingdings" panose="05000000000000000000" pitchFamily="2" charset="2"/>
              </a:rPr>
              <a:t> </a:t>
            </a:r>
            <a:r>
              <a:rPr lang="es-MX" sz="1199" b="0" dirty="0">
                <a:solidFill>
                  <a:srgbClr val="000000"/>
                </a:solidFill>
                <a:latin typeface="Century Gothic" panose="020B0502020202020204" pitchFamily="34" charset="0"/>
              </a:rPr>
              <a:t>Impacto</a:t>
            </a:r>
            <a:endParaRPr lang="es-CO" sz="1199" b="0" dirty="0">
              <a:solidFill>
                <a:srgbClr val="000000"/>
              </a:solidFill>
              <a:latin typeface="Century Gothic" panose="020B0502020202020204" pitchFamily="34" charset="0"/>
            </a:endParaRPr>
          </a:p>
        </p:txBody>
      </p:sp>
      <p:pic>
        <p:nvPicPr>
          <p:cNvPr id="6" name="Imagen 5">
            <a:extLst>
              <a:ext uri="{FF2B5EF4-FFF2-40B4-BE49-F238E27FC236}">
                <a16:creationId xmlns:a16="http://schemas.microsoft.com/office/drawing/2014/main" id="{E565F6A4-56F0-4675-AD16-E4FF2D158E26}"/>
              </a:ext>
            </a:extLst>
          </p:cNvPr>
          <p:cNvPicPr>
            <a:picLocks noChangeAspect="1"/>
          </p:cNvPicPr>
          <p:nvPr/>
        </p:nvPicPr>
        <p:blipFill>
          <a:blip r:embed="rId3"/>
          <a:stretch>
            <a:fillRect/>
          </a:stretch>
        </p:blipFill>
        <p:spPr>
          <a:xfrm>
            <a:off x="262845" y="672960"/>
            <a:ext cx="731258" cy="578913"/>
          </a:xfrm>
          <a:prstGeom prst="rect">
            <a:avLst/>
          </a:prstGeom>
        </p:spPr>
      </p:pic>
      <p:sp>
        <p:nvSpPr>
          <p:cNvPr id="22" name="Título 3">
            <a:extLst>
              <a:ext uri="{FF2B5EF4-FFF2-40B4-BE49-F238E27FC236}">
                <a16:creationId xmlns:a16="http://schemas.microsoft.com/office/drawing/2014/main" id="{613CA9CB-6876-4510-9C26-126954400423}"/>
              </a:ext>
            </a:extLst>
          </p:cNvPr>
          <p:cNvSpPr txBox="1">
            <a:spLocks/>
          </p:cNvSpPr>
          <p:nvPr/>
        </p:nvSpPr>
        <p:spPr>
          <a:xfrm>
            <a:off x="1000916" y="88416"/>
            <a:ext cx="6854958" cy="422088"/>
          </a:xfrm>
          <a:prstGeom prst="rect">
            <a:avLst/>
          </a:prstGeom>
        </p:spPr>
        <p:txBody>
          <a:bodyPr/>
          <a:lstStyle>
            <a:lvl1pPr algn="ctr" rtl="0" eaLnBrk="0" fontAlgn="base" hangingPunct="0">
              <a:spcBef>
                <a:spcPct val="0"/>
              </a:spcBef>
              <a:spcAft>
                <a:spcPct val="0"/>
              </a:spcAft>
              <a:defRPr sz="1600" b="1">
                <a:solidFill>
                  <a:srgbClr val="4D4D4D"/>
                </a:solidFill>
                <a:latin typeface="+mj-lt"/>
                <a:ea typeface="+mj-ea"/>
                <a:cs typeface="+mj-cs"/>
              </a:defRPr>
            </a:lvl1pPr>
            <a:lvl2pPr algn="ctr" rtl="0" eaLnBrk="0" fontAlgn="base" hangingPunct="0">
              <a:spcBef>
                <a:spcPct val="0"/>
              </a:spcBef>
              <a:spcAft>
                <a:spcPct val="0"/>
              </a:spcAft>
              <a:defRPr sz="1600" b="1">
                <a:solidFill>
                  <a:srgbClr val="4D4D4D"/>
                </a:solidFill>
                <a:latin typeface="Arial" charset="0"/>
                <a:cs typeface="Arial" charset="0"/>
              </a:defRPr>
            </a:lvl2pPr>
            <a:lvl3pPr algn="ctr" rtl="0" eaLnBrk="0" fontAlgn="base" hangingPunct="0">
              <a:spcBef>
                <a:spcPct val="0"/>
              </a:spcBef>
              <a:spcAft>
                <a:spcPct val="0"/>
              </a:spcAft>
              <a:defRPr sz="1600" b="1">
                <a:solidFill>
                  <a:srgbClr val="4D4D4D"/>
                </a:solidFill>
                <a:latin typeface="Arial" charset="0"/>
                <a:cs typeface="Arial" charset="0"/>
              </a:defRPr>
            </a:lvl3pPr>
            <a:lvl4pPr algn="ctr" rtl="0" eaLnBrk="0" fontAlgn="base" hangingPunct="0">
              <a:spcBef>
                <a:spcPct val="0"/>
              </a:spcBef>
              <a:spcAft>
                <a:spcPct val="0"/>
              </a:spcAft>
              <a:defRPr sz="1600" b="1">
                <a:solidFill>
                  <a:srgbClr val="4D4D4D"/>
                </a:solidFill>
                <a:latin typeface="Arial" charset="0"/>
                <a:cs typeface="Arial" charset="0"/>
              </a:defRPr>
            </a:lvl4pPr>
            <a:lvl5pPr algn="ctr" rtl="0" eaLnBrk="0" fontAlgn="base" hangingPunct="0">
              <a:spcBef>
                <a:spcPct val="0"/>
              </a:spcBef>
              <a:spcAft>
                <a:spcPct val="0"/>
              </a:spcAft>
              <a:defRPr sz="1600" b="1">
                <a:solidFill>
                  <a:srgbClr val="4D4D4D"/>
                </a:solidFill>
                <a:latin typeface="Arial" charset="0"/>
                <a:cs typeface="Arial" charset="0"/>
              </a:defRPr>
            </a:lvl5pPr>
            <a:lvl6pPr marL="457200" algn="ctr" rtl="0" fontAlgn="base">
              <a:spcBef>
                <a:spcPct val="0"/>
              </a:spcBef>
              <a:spcAft>
                <a:spcPct val="0"/>
              </a:spcAft>
              <a:defRPr sz="1600" b="1">
                <a:solidFill>
                  <a:srgbClr val="4D4D4D"/>
                </a:solidFill>
                <a:latin typeface="Arial" charset="0"/>
                <a:cs typeface="Arial" charset="0"/>
              </a:defRPr>
            </a:lvl6pPr>
            <a:lvl7pPr marL="914400" algn="ctr" rtl="0" fontAlgn="base">
              <a:spcBef>
                <a:spcPct val="0"/>
              </a:spcBef>
              <a:spcAft>
                <a:spcPct val="0"/>
              </a:spcAft>
              <a:defRPr sz="1600" b="1">
                <a:solidFill>
                  <a:srgbClr val="4D4D4D"/>
                </a:solidFill>
                <a:latin typeface="Arial" charset="0"/>
                <a:cs typeface="Arial" charset="0"/>
              </a:defRPr>
            </a:lvl7pPr>
            <a:lvl8pPr marL="1371600" algn="ctr" rtl="0" fontAlgn="base">
              <a:spcBef>
                <a:spcPct val="0"/>
              </a:spcBef>
              <a:spcAft>
                <a:spcPct val="0"/>
              </a:spcAft>
              <a:defRPr sz="1600" b="1">
                <a:solidFill>
                  <a:srgbClr val="4D4D4D"/>
                </a:solidFill>
                <a:latin typeface="Arial" charset="0"/>
                <a:cs typeface="Arial" charset="0"/>
              </a:defRPr>
            </a:lvl8pPr>
            <a:lvl9pPr marL="1828800" algn="ctr" rtl="0" fontAlgn="base">
              <a:spcBef>
                <a:spcPct val="0"/>
              </a:spcBef>
              <a:spcAft>
                <a:spcPct val="0"/>
              </a:spcAft>
              <a:defRPr sz="1600" b="1">
                <a:solidFill>
                  <a:srgbClr val="4D4D4D"/>
                </a:solidFill>
                <a:latin typeface="Arial" charset="0"/>
                <a:cs typeface="Arial" charset="0"/>
              </a:defRPr>
            </a:lvl9pPr>
          </a:lstStyle>
          <a:p>
            <a:pPr defTabSz="914286">
              <a:defRPr/>
            </a:pPr>
            <a:r>
              <a:rPr lang="es-CO" sz="1799" kern="0" dirty="0">
                <a:latin typeface="Century Gothic" panose="020B0502020202020204" pitchFamily="34" charset="0"/>
                <a:cs typeface="Arial"/>
              </a:rPr>
              <a:t>Matriz de prioridades de acción</a:t>
            </a:r>
          </a:p>
        </p:txBody>
      </p:sp>
    </p:spTree>
    <p:extLst>
      <p:ext uri="{BB962C8B-B14F-4D97-AF65-F5344CB8AC3E}">
        <p14:creationId xmlns:p14="http://schemas.microsoft.com/office/powerpoint/2010/main" val="126034213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1"/>
          <p:cNvSpPr>
            <a:spLocks noGrp="1"/>
          </p:cNvSpPr>
          <p:nvPr>
            <p:ph type="title"/>
          </p:nvPr>
        </p:nvSpPr>
        <p:spPr/>
        <p:txBody>
          <a:bodyPr/>
          <a:lstStyle/>
          <a:p>
            <a:r>
              <a:rPr lang="es-CO" altLang="es-CO" dirty="0"/>
              <a:t>Convenciones</a:t>
            </a:r>
          </a:p>
        </p:txBody>
      </p:sp>
      <p:sp>
        <p:nvSpPr>
          <p:cNvPr id="14339" name="4 Elipse"/>
          <p:cNvSpPr>
            <a:spLocks noChangeArrowheads="1"/>
          </p:cNvSpPr>
          <p:nvPr/>
        </p:nvSpPr>
        <p:spPr bwMode="auto">
          <a:xfrm>
            <a:off x="454319" y="1483976"/>
            <a:ext cx="215900" cy="215900"/>
          </a:xfrm>
          <a:prstGeom prst="ellipse">
            <a:avLst/>
          </a:prstGeom>
          <a:solidFill>
            <a:srgbClr val="006600"/>
          </a:solidFill>
          <a:ln>
            <a:noFill/>
          </a:ln>
          <a:extLst>
            <a:ext uri="{91240B29-F687-4F45-9708-019B960494DF}">
              <a14:hiddenLine xmlns:a14="http://schemas.microsoft.com/office/drawing/2010/main" w="3175">
                <a:solidFill>
                  <a:srgbClr val="000000"/>
                </a:solidFill>
                <a:round/>
                <a:headEnd type="none" w="sm" len="sm"/>
                <a:tailEnd type="none" w="sm" len="sm"/>
              </a14:hiddenLine>
            </a:ext>
          </a:extLst>
        </p:spPr>
        <p:txBody>
          <a:bodyPr lIns="91413" tIns="45705" rIns="91413" bIns="45705"/>
          <a:lstStyle>
            <a:lvl1pPr defTabSz="912813">
              <a:spcBef>
                <a:spcPct val="20000"/>
              </a:spcBef>
              <a:buChar char="•"/>
              <a:defRPr sz="1000" b="1">
                <a:solidFill>
                  <a:schemeClr val="tx1"/>
                </a:solidFill>
                <a:latin typeface="Calibri" charset="0"/>
                <a:ea typeface="Arial" charset="0"/>
                <a:cs typeface="Arial" charset="0"/>
              </a:defRPr>
            </a:lvl1pPr>
            <a:lvl2pPr marL="742950" indent="-285750" defTabSz="912813">
              <a:spcBef>
                <a:spcPct val="20000"/>
              </a:spcBef>
              <a:buChar char="–"/>
              <a:defRPr sz="1000" b="1">
                <a:solidFill>
                  <a:schemeClr val="tx1"/>
                </a:solidFill>
                <a:latin typeface="Calibri" charset="0"/>
                <a:ea typeface="Arial" charset="0"/>
                <a:cs typeface="Arial" charset="0"/>
              </a:defRPr>
            </a:lvl2pPr>
            <a:lvl3pPr marL="1143000" indent="-228600" defTabSz="912813">
              <a:spcBef>
                <a:spcPct val="20000"/>
              </a:spcBef>
              <a:buChar char="•"/>
              <a:defRPr sz="1000" b="1">
                <a:solidFill>
                  <a:schemeClr val="tx1"/>
                </a:solidFill>
                <a:latin typeface="Calibri" charset="0"/>
                <a:ea typeface="Arial" charset="0"/>
                <a:cs typeface="Arial" charset="0"/>
              </a:defRPr>
            </a:lvl3pPr>
            <a:lvl4pPr marL="1600200" indent="-228600" defTabSz="912813">
              <a:spcBef>
                <a:spcPct val="20000"/>
              </a:spcBef>
              <a:buChar char="–"/>
              <a:defRPr sz="1000" b="1">
                <a:solidFill>
                  <a:schemeClr val="tx1"/>
                </a:solidFill>
                <a:latin typeface="Calibri" charset="0"/>
                <a:ea typeface="Arial" charset="0"/>
                <a:cs typeface="Arial" charset="0"/>
              </a:defRPr>
            </a:lvl4pPr>
            <a:lvl5pPr marL="2057400" indent="-228600" defTabSz="912813">
              <a:spcBef>
                <a:spcPct val="20000"/>
              </a:spcBef>
              <a:buChar char="»"/>
              <a:defRPr sz="1000" b="1">
                <a:solidFill>
                  <a:schemeClr val="tx1"/>
                </a:solidFill>
                <a:latin typeface="Calibri" charset="0"/>
                <a:ea typeface="Arial" charset="0"/>
                <a:cs typeface="Arial" charset="0"/>
              </a:defRPr>
            </a:lvl5pPr>
            <a:lvl6pPr marL="2514600" indent="-228600" defTabSz="912813" eaLnBrk="0" fontAlgn="base" hangingPunct="0">
              <a:spcBef>
                <a:spcPct val="20000"/>
              </a:spcBef>
              <a:spcAft>
                <a:spcPct val="0"/>
              </a:spcAft>
              <a:buChar char="»"/>
              <a:defRPr sz="1000" b="1">
                <a:solidFill>
                  <a:schemeClr val="tx1"/>
                </a:solidFill>
                <a:latin typeface="Calibri" charset="0"/>
                <a:ea typeface="Arial" charset="0"/>
                <a:cs typeface="Arial" charset="0"/>
              </a:defRPr>
            </a:lvl6pPr>
            <a:lvl7pPr marL="2971800" indent="-228600" defTabSz="912813" eaLnBrk="0" fontAlgn="base" hangingPunct="0">
              <a:spcBef>
                <a:spcPct val="20000"/>
              </a:spcBef>
              <a:spcAft>
                <a:spcPct val="0"/>
              </a:spcAft>
              <a:buChar char="»"/>
              <a:defRPr sz="1000" b="1">
                <a:solidFill>
                  <a:schemeClr val="tx1"/>
                </a:solidFill>
                <a:latin typeface="Calibri" charset="0"/>
                <a:ea typeface="Arial" charset="0"/>
                <a:cs typeface="Arial" charset="0"/>
              </a:defRPr>
            </a:lvl7pPr>
            <a:lvl8pPr marL="3429000" indent="-228600" defTabSz="912813" eaLnBrk="0" fontAlgn="base" hangingPunct="0">
              <a:spcBef>
                <a:spcPct val="20000"/>
              </a:spcBef>
              <a:spcAft>
                <a:spcPct val="0"/>
              </a:spcAft>
              <a:buChar char="»"/>
              <a:defRPr sz="1000" b="1">
                <a:solidFill>
                  <a:schemeClr val="tx1"/>
                </a:solidFill>
                <a:latin typeface="Calibri" charset="0"/>
                <a:ea typeface="Arial" charset="0"/>
                <a:cs typeface="Arial" charset="0"/>
              </a:defRPr>
            </a:lvl8pPr>
            <a:lvl9pPr marL="3886200" indent="-228600" defTabSz="912813" eaLnBrk="0" fontAlgn="base" hangingPunct="0">
              <a:spcBef>
                <a:spcPct val="20000"/>
              </a:spcBef>
              <a:spcAft>
                <a:spcPct val="0"/>
              </a:spcAft>
              <a:buChar char="»"/>
              <a:defRPr sz="1000" b="1">
                <a:solidFill>
                  <a:schemeClr val="tx1"/>
                </a:solidFill>
                <a:latin typeface="Calibri" charset="0"/>
                <a:ea typeface="Arial" charset="0"/>
                <a:cs typeface="Arial" charset="0"/>
              </a:defRPr>
            </a:lvl9pPr>
          </a:lstStyle>
          <a:p>
            <a:pPr eaLnBrk="1" hangingPunct="1">
              <a:spcBef>
                <a:spcPct val="0"/>
              </a:spcBef>
              <a:buFontTx/>
              <a:buNone/>
            </a:pPr>
            <a:endParaRPr lang="es-CO" altLang="es-CO" sz="3200" dirty="0">
              <a:latin typeface="Arial" charset="0"/>
            </a:endParaRPr>
          </a:p>
        </p:txBody>
      </p:sp>
      <p:sp>
        <p:nvSpPr>
          <p:cNvPr id="14340" name="5 Elipse"/>
          <p:cNvSpPr>
            <a:spLocks noChangeArrowheads="1"/>
          </p:cNvSpPr>
          <p:nvPr/>
        </p:nvSpPr>
        <p:spPr bwMode="auto">
          <a:xfrm>
            <a:off x="467948" y="2020597"/>
            <a:ext cx="215900" cy="215900"/>
          </a:xfrm>
          <a:prstGeom prst="ellipse">
            <a:avLst/>
          </a:prstGeom>
          <a:solidFill>
            <a:srgbClr val="FFC000"/>
          </a:solidFill>
          <a:ln>
            <a:noFill/>
          </a:ln>
          <a:extLst>
            <a:ext uri="{91240B29-F687-4F45-9708-019B960494DF}">
              <a14:hiddenLine xmlns:a14="http://schemas.microsoft.com/office/drawing/2010/main" w="3175">
                <a:solidFill>
                  <a:srgbClr val="000000"/>
                </a:solidFill>
                <a:round/>
                <a:headEnd type="none" w="sm" len="sm"/>
                <a:tailEnd type="none" w="sm" len="sm"/>
              </a14:hiddenLine>
            </a:ext>
          </a:extLst>
        </p:spPr>
        <p:txBody>
          <a:bodyPr lIns="91413" tIns="45705" rIns="91413" bIns="45705"/>
          <a:lstStyle>
            <a:lvl1pPr defTabSz="912813">
              <a:spcBef>
                <a:spcPct val="20000"/>
              </a:spcBef>
              <a:buChar char="•"/>
              <a:defRPr sz="1000" b="1">
                <a:solidFill>
                  <a:schemeClr val="tx1"/>
                </a:solidFill>
                <a:latin typeface="Calibri" charset="0"/>
                <a:ea typeface="Arial" charset="0"/>
                <a:cs typeface="Arial" charset="0"/>
              </a:defRPr>
            </a:lvl1pPr>
            <a:lvl2pPr marL="742950" indent="-285750" defTabSz="912813">
              <a:spcBef>
                <a:spcPct val="20000"/>
              </a:spcBef>
              <a:buChar char="–"/>
              <a:defRPr sz="1000" b="1">
                <a:solidFill>
                  <a:schemeClr val="tx1"/>
                </a:solidFill>
                <a:latin typeface="Calibri" charset="0"/>
                <a:ea typeface="Arial" charset="0"/>
                <a:cs typeface="Arial" charset="0"/>
              </a:defRPr>
            </a:lvl2pPr>
            <a:lvl3pPr marL="1143000" indent="-228600" defTabSz="912813">
              <a:spcBef>
                <a:spcPct val="20000"/>
              </a:spcBef>
              <a:buChar char="•"/>
              <a:defRPr sz="1000" b="1">
                <a:solidFill>
                  <a:schemeClr val="tx1"/>
                </a:solidFill>
                <a:latin typeface="Calibri" charset="0"/>
                <a:ea typeface="Arial" charset="0"/>
                <a:cs typeface="Arial" charset="0"/>
              </a:defRPr>
            </a:lvl3pPr>
            <a:lvl4pPr marL="1600200" indent="-228600" defTabSz="912813">
              <a:spcBef>
                <a:spcPct val="20000"/>
              </a:spcBef>
              <a:buChar char="–"/>
              <a:defRPr sz="1000" b="1">
                <a:solidFill>
                  <a:schemeClr val="tx1"/>
                </a:solidFill>
                <a:latin typeface="Calibri" charset="0"/>
                <a:ea typeface="Arial" charset="0"/>
                <a:cs typeface="Arial" charset="0"/>
              </a:defRPr>
            </a:lvl4pPr>
            <a:lvl5pPr marL="2057400" indent="-228600" defTabSz="912813">
              <a:spcBef>
                <a:spcPct val="20000"/>
              </a:spcBef>
              <a:buChar char="»"/>
              <a:defRPr sz="1000" b="1">
                <a:solidFill>
                  <a:schemeClr val="tx1"/>
                </a:solidFill>
                <a:latin typeface="Calibri" charset="0"/>
                <a:ea typeface="Arial" charset="0"/>
                <a:cs typeface="Arial" charset="0"/>
              </a:defRPr>
            </a:lvl5pPr>
            <a:lvl6pPr marL="2514600" indent="-228600" defTabSz="912813" eaLnBrk="0" fontAlgn="base" hangingPunct="0">
              <a:spcBef>
                <a:spcPct val="20000"/>
              </a:spcBef>
              <a:spcAft>
                <a:spcPct val="0"/>
              </a:spcAft>
              <a:buChar char="»"/>
              <a:defRPr sz="1000" b="1">
                <a:solidFill>
                  <a:schemeClr val="tx1"/>
                </a:solidFill>
                <a:latin typeface="Calibri" charset="0"/>
                <a:ea typeface="Arial" charset="0"/>
                <a:cs typeface="Arial" charset="0"/>
              </a:defRPr>
            </a:lvl6pPr>
            <a:lvl7pPr marL="2971800" indent="-228600" defTabSz="912813" eaLnBrk="0" fontAlgn="base" hangingPunct="0">
              <a:spcBef>
                <a:spcPct val="20000"/>
              </a:spcBef>
              <a:spcAft>
                <a:spcPct val="0"/>
              </a:spcAft>
              <a:buChar char="»"/>
              <a:defRPr sz="1000" b="1">
                <a:solidFill>
                  <a:schemeClr val="tx1"/>
                </a:solidFill>
                <a:latin typeface="Calibri" charset="0"/>
                <a:ea typeface="Arial" charset="0"/>
                <a:cs typeface="Arial" charset="0"/>
              </a:defRPr>
            </a:lvl7pPr>
            <a:lvl8pPr marL="3429000" indent="-228600" defTabSz="912813" eaLnBrk="0" fontAlgn="base" hangingPunct="0">
              <a:spcBef>
                <a:spcPct val="20000"/>
              </a:spcBef>
              <a:spcAft>
                <a:spcPct val="0"/>
              </a:spcAft>
              <a:buChar char="»"/>
              <a:defRPr sz="1000" b="1">
                <a:solidFill>
                  <a:schemeClr val="tx1"/>
                </a:solidFill>
                <a:latin typeface="Calibri" charset="0"/>
                <a:ea typeface="Arial" charset="0"/>
                <a:cs typeface="Arial" charset="0"/>
              </a:defRPr>
            </a:lvl8pPr>
            <a:lvl9pPr marL="3886200" indent="-228600" defTabSz="912813" eaLnBrk="0" fontAlgn="base" hangingPunct="0">
              <a:spcBef>
                <a:spcPct val="20000"/>
              </a:spcBef>
              <a:spcAft>
                <a:spcPct val="0"/>
              </a:spcAft>
              <a:buChar char="»"/>
              <a:defRPr sz="1000" b="1">
                <a:solidFill>
                  <a:schemeClr val="tx1"/>
                </a:solidFill>
                <a:latin typeface="Calibri" charset="0"/>
                <a:ea typeface="Arial" charset="0"/>
                <a:cs typeface="Arial" charset="0"/>
              </a:defRPr>
            </a:lvl9pPr>
          </a:lstStyle>
          <a:p>
            <a:pPr eaLnBrk="1" hangingPunct="1">
              <a:spcBef>
                <a:spcPct val="0"/>
              </a:spcBef>
              <a:buFontTx/>
              <a:buNone/>
            </a:pPr>
            <a:endParaRPr lang="es-CO" altLang="es-CO" sz="3200" dirty="0">
              <a:latin typeface="Arial" charset="0"/>
            </a:endParaRPr>
          </a:p>
        </p:txBody>
      </p:sp>
      <p:sp>
        <p:nvSpPr>
          <p:cNvPr id="14341" name="6 Elipse"/>
          <p:cNvSpPr>
            <a:spLocks noChangeArrowheads="1"/>
          </p:cNvSpPr>
          <p:nvPr/>
        </p:nvSpPr>
        <p:spPr bwMode="auto">
          <a:xfrm>
            <a:off x="467948" y="2569442"/>
            <a:ext cx="215900" cy="215900"/>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type="none" w="sm" len="sm"/>
                <a:tailEnd type="none" w="sm" len="sm"/>
              </a14:hiddenLine>
            </a:ext>
          </a:extLst>
        </p:spPr>
        <p:txBody>
          <a:bodyPr lIns="91413" tIns="45705" rIns="91413" bIns="45705"/>
          <a:lstStyle>
            <a:lvl1pPr defTabSz="912813">
              <a:spcBef>
                <a:spcPct val="20000"/>
              </a:spcBef>
              <a:buChar char="•"/>
              <a:defRPr sz="1000" b="1">
                <a:solidFill>
                  <a:schemeClr val="tx1"/>
                </a:solidFill>
                <a:latin typeface="Calibri" charset="0"/>
                <a:ea typeface="Arial" charset="0"/>
                <a:cs typeface="Arial" charset="0"/>
              </a:defRPr>
            </a:lvl1pPr>
            <a:lvl2pPr marL="742950" indent="-285750" defTabSz="912813">
              <a:spcBef>
                <a:spcPct val="20000"/>
              </a:spcBef>
              <a:buChar char="–"/>
              <a:defRPr sz="1000" b="1">
                <a:solidFill>
                  <a:schemeClr val="tx1"/>
                </a:solidFill>
                <a:latin typeface="Calibri" charset="0"/>
                <a:ea typeface="Arial" charset="0"/>
                <a:cs typeface="Arial" charset="0"/>
              </a:defRPr>
            </a:lvl2pPr>
            <a:lvl3pPr marL="1143000" indent="-228600" defTabSz="912813">
              <a:spcBef>
                <a:spcPct val="20000"/>
              </a:spcBef>
              <a:buChar char="•"/>
              <a:defRPr sz="1000" b="1">
                <a:solidFill>
                  <a:schemeClr val="tx1"/>
                </a:solidFill>
                <a:latin typeface="Calibri" charset="0"/>
                <a:ea typeface="Arial" charset="0"/>
                <a:cs typeface="Arial" charset="0"/>
              </a:defRPr>
            </a:lvl3pPr>
            <a:lvl4pPr marL="1600200" indent="-228600" defTabSz="912813">
              <a:spcBef>
                <a:spcPct val="20000"/>
              </a:spcBef>
              <a:buChar char="–"/>
              <a:defRPr sz="1000" b="1">
                <a:solidFill>
                  <a:schemeClr val="tx1"/>
                </a:solidFill>
                <a:latin typeface="Calibri" charset="0"/>
                <a:ea typeface="Arial" charset="0"/>
                <a:cs typeface="Arial" charset="0"/>
              </a:defRPr>
            </a:lvl4pPr>
            <a:lvl5pPr marL="2057400" indent="-228600" defTabSz="912813">
              <a:spcBef>
                <a:spcPct val="20000"/>
              </a:spcBef>
              <a:buChar char="»"/>
              <a:defRPr sz="1000" b="1">
                <a:solidFill>
                  <a:schemeClr val="tx1"/>
                </a:solidFill>
                <a:latin typeface="Calibri" charset="0"/>
                <a:ea typeface="Arial" charset="0"/>
                <a:cs typeface="Arial" charset="0"/>
              </a:defRPr>
            </a:lvl5pPr>
            <a:lvl6pPr marL="2514600" indent="-228600" defTabSz="912813" eaLnBrk="0" fontAlgn="base" hangingPunct="0">
              <a:spcBef>
                <a:spcPct val="20000"/>
              </a:spcBef>
              <a:spcAft>
                <a:spcPct val="0"/>
              </a:spcAft>
              <a:buChar char="»"/>
              <a:defRPr sz="1000" b="1">
                <a:solidFill>
                  <a:schemeClr val="tx1"/>
                </a:solidFill>
                <a:latin typeface="Calibri" charset="0"/>
                <a:ea typeface="Arial" charset="0"/>
                <a:cs typeface="Arial" charset="0"/>
              </a:defRPr>
            </a:lvl6pPr>
            <a:lvl7pPr marL="2971800" indent="-228600" defTabSz="912813" eaLnBrk="0" fontAlgn="base" hangingPunct="0">
              <a:spcBef>
                <a:spcPct val="20000"/>
              </a:spcBef>
              <a:spcAft>
                <a:spcPct val="0"/>
              </a:spcAft>
              <a:buChar char="»"/>
              <a:defRPr sz="1000" b="1">
                <a:solidFill>
                  <a:schemeClr val="tx1"/>
                </a:solidFill>
                <a:latin typeface="Calibri" charset="0"/>
                <a:ea typeface="Arial" charset="0"/>
                <a:cs typeface="Arial" charset="0"/>
              </a:defRPr>
            </a:lvl7pPr>
            <a:lvl8pPr marL="3429000" indent="-228600" defTabSz="912813" eaLnBrk="0" fontAlgn="base" hangingPunct="0">
              <a:spcBef>
                <a:spcPct val="20000"/>
              </a:spcBef>
              <a:spcAft>
                <a:spcPct val="0"/>
              </a:spcAft>
              <a:buChar char="»"/>
              <a:defRPr sz="1000" b="1">
                <a:solidFill>
                  <a:schemeClr val="tx1"/>
                </a:solidFill>
                <a:latin typeface="Calibri" charset="0"/>
                <a:ea typeface="Arial" charset="0"/>
                <a:cs typeface="Arial" charset="0"/>
              </a:defRPr>
            </a:lvl8pPr>
            <a:lvl9pPr marL="3886200" indent="-228600" defTabSz="912813" eaLnBrk="0" fontAlgn="base" hangingPunct="0">
              <a:spcBef>
                <a:spcPct val="20000"/>
              </a:spcBef>
              <a:spcAft>
                <a:spcPct val="0"/>
              </a:spcAft>
              <a:buChar char="»"/>
              <a:defRPr sz="1000" b="1">
                <a:solidFill>
                  <a:schemeClr val="tx1"/>
                </a:solidFill>
                <a:latin typeface="Calibri" charset="0"/>
                <a:ea typeface="Arial" charset="0"/>
                <a:cs typeface="Arial" charset="0"/>
              </a:defRPr>
            </a:lvl9pPr>
          </a:lstStyle>
          <a:p>
            <a:pPr eaLnBrk="1" hangingPunct="1">
              <a:spcBef>
                <a:spcPct val="0"/>
              </a:spcBef>
              <a:buFontTx/>
              <a:buNone/>
            </a:pPr>
            <a:endParaRPr lang="es-CO" altLang="es-CO" sz="3200" dirty="0">
              <a:latin typeface="Arial" charset="0"/>
            </a:endParaRPr>
          </a:p>
        </p:txBody>
      </p:sp>
      <p:sp>
        <p:nvSpPr>
          <p:cNvPr id="11" name="CuadroTexto 10"/>
          <p:cNvSpPr txBox="1"/>
          <p:nvPr/>
        </p:nvSpPr>
        <p:spPr>
          <a:xfrm>
            <a:off x="670219" y="1460967"/>
            <a:ext cx="8629568" cy="1569660"/>
          </a:xfrm>
          <a:prstGeom prst="rect">
            <a:avLst/>
          </a:prstGeom>
          <a:noFill/>
        </p:spPr>
        <p:txBody>
          <a:bodyPr wrap="square">
            <a:spAutoFit/>
          </a:bodyPr>
          <a:lstStyle/>
          <a:p>
            <a:pPr>
              <a:defRPr/>
            </a:pPr>
            <a:r>
              <a:rPr lang="es-CO" sz="1200" b="0" dirty="0">
                <a:solidFill>
                  <a:schemeClr val="dk1"/>
                </a:solidFill>
                <a:latin typeface="+mj-lt"/>
                <a:cs typeface="+mn-cs"/>
              </a:rPr>
              <a:t>Fortaleza de apalancamiento                            Desempeño ≥ 50% y </a:t>
            </a:r>
            <a:r>
              <a:rPr lang="es-CO" sz="1200" b="0" u="sng" dirty="0">
                <a:solidFill>
                  <a:schemeClr val="dk1"/>
                </a:solidFill>
                <a:latin typeface="+mj-lt"/>
                <a:cs typeface="+mn-cs"/>
              </a:rPr>
              <a:t>alto impacto</a:t>
            </a:r>
            <a:r>
              <a:rPr lang="es-CO" sz="1200" b="0" dirty="0">
                <a:solidFill>
                  <a:schemeClr val="dk1"/>
                </a:solidFill>
                <a:latin typeface="+mj-lt"/>
                <a:cs typeface="+mn-cs"/>
              </a:rPr>
              <a:t> sobre  la recomendación</a:t>
            </a:r>
          </a:p>
          <a:p>
            <a:pPr>
              <a:defRPr/>
            </a:pPr>
            <a:endParaRPr lang="es-CO" sz="1200" dirty="0">
              <a:latin typeface="+mj-lt"/>
              <a:cs typeface="Arial" panose="020B0604020202020204" pitchFamily="34" charset="0"/>
            </a:endParaRPr>
          </a:p>
          <a:p>
            <a:pPr>
              <a:defRPr/>
            </a:pPr>
            <a:endParaRPr lang="es-CO" sz="1200" dirty="0">
              <a:latin typeface="+mj-lt"/>
              <a:cs typeface="Arial" panose="020B0604020202020204" pitchFamily="34" charset="0"/>
            </a:endParaRPr>
          </a:p>
          <a:p>
            <a:pPr>
              <a:defRPr/>
            </a:pPr>
            <a:r>
              <a:rPr lang="es-CO" sz="1200" b="0" dirty="0">
                <a:solidFill>
                  <a:schemeClr val="dk1"/>
                </a:solidFill>
                <a:latin typeface="+mj-lt"/>
                <a:cs typeface="+mn-cs"/>
              </a:rPr>
              <a:t>Prioridad secundaria de mejoramiento             Desempeño &lt; 50% y </a:t>
            </a:r>
            <a:r>
              <a:rPr lang="es-CO" sz="1200" b="0" u="sng" dirty="0">
                <a:solidFill>
                  <a:schemeClr val="dk1"/>
                </a:solidFill>
                <a:latin typeface="+mj-lt"/>
                <a:cs typeface="+mn-cs"/>
              </a:rPr>
              <a:t>bajo impacto</a:t>
            </a:r>
            <a:r>
              <a:rPr lang="es-CO" sz="1200" b="0" dirty="0">
                <a:solidFill>
                  <a:schemeClr val="dk1"/>
                </a:solidFill>
                <a:latin typeface="+mj-lt"/>
                <a:cs typeface="+mn-cs"/>
              </a:rPr>
              <a:t> sobre la recomendación</a:t>
            </a:r>
          </a:p>
          <a:p>
            <a:pPr>
              <a:defRPr/>
            </a:pPr>
            <a:endParaRPr lang="es-CO" sz="1200" b="0" dirty="0">
              <a:solidFill>
                <a:schemeClr val="dk1"/>
              </a:solidFill>
              <a:latin typeface="+mj-lt"/>
              <a:cs typeface="+mn-cs"/>
            </a:endParaRPr>
          </a:p>
          <a:p>
            <a:pPr>
              <a:defRPr/>
            </a:pPr>
            <a:endParaRPr lang="es-CO" sz="1200" b="0" dirty="0">
              <a:solidFill>
                <a:schemeClr val="dk1"/>
              </a:solidFill>
              <a:latin typeface="+mj-lt"/>
              <a:cs typeface="+mn-cs"/>
            </a:endParaRPr>
          </a:p>
          <a:p>
            <a:pPr>
              <a:defRPr/>
            </a:pPr>
            <a:r>
              <a:rPr lang="es-CO" sz="1200" b="0" dirty="0">
                <a:solidFill>
                  <a:schemeClr val="dk1"/>
                </a:solidFill>
                <a:latin typeface="+mj-lt"/>
                <a:cs typeface="+mn-cs"/>
              </a:rPr>
              <a:t>Máxima oportunidad de mejoramiento             Desempeño &lt; 50% y </a:t>
            </a:r>
            <a:r>
              <a:rPr lang="es-CO" sz="1200" b="0" u="sng" dirty="0">
                <a:solidFill>
                  <a:schemeClr val="dk1"/>
                </a:solidFill>
                <a:latin typeface="+mj-lt"/>
                <a:cs typeface="+mn-cs"/>
              </a:rPr>
              <a:t>alto impacto</a:t>
            </a:r>
            <a:r>
              <a:rPr lang="es-CO" sz="1200" b="0" dirty="0">
                <a:solidFill>
                  <a:schemeClr val="dk1"/>
                </a:solidFill>
                <a:latin typeface="+mj-lt"/>
                <a:cs typeface="+mn-cs"/>
              </a:rPr>
              <a:t> sobre  la recomendación</a:t>
            </a:r>
          </a:p>
          <a:p>
            <a:pPr>
              <a:defRPr/>
            </a:pPr>
            <a:endParaRPr lang="es-CO" sz="1200" dirty="0">
              <a:latin typeface="+mj-lt"/>
              <a:cs typeface="Arial" panose="020B0604020202020204" pitchFamily="34" charset="0"/>
            </a:endParaRPr>
          </a:p>
        </p:txBody>
      </p:sp>
      <p:graphicFrame>
        <p:nvGraphicFramePr>
          <p:cNvPr id="7" name="Tabla 6">
            <a:extLst>
              <a:ext uri="{FF2B5EF4-FFF2-40B4-BE49-F238E27FC236}">
                <a16:creationId xmlns:a16="http://schemas.microsoft.com/office/drawing/2014/main" id="{1AD5D9BF-2515-40D0-9A49-8533B57CD4C0}"/>
              </a:ext>
            </a:extLst>
          </p:cNvPr>
          <p:cNvGraphicFramePr>
            <a:graphicFrameLocks noGrp="1"/>
          </p:cNvGraphicFramePr>
          <p:nvPr/>
        </p:nvGraphicFramePr>
        <p:xfrm>
          <a:off x="3298473" y="3620481"/>
          <a:ext cx="3876122" cy="692304"/>
        </p:xfrm>
        <a:graphic>
          <a:graphicData uri="http://schemas.openxmlformats.org/drawingml/2006/table">
            <a:tbl>
              <a:tblPr>
                <a:tableStyleId>{5C22544A-7EE6-4342-B048-85BDC9FD1C3A}</a:tableStyleId>
              </a:tblPr>
              <a:tblGrid>
                <a:gridCol w="673777">
                  <a:extLst>
                    <a:ext uri="{9D8B030D-6E8A-4147-A177-3AD203B41FA5}">
                      <a16:colId xmlns:a16="http://schemas.microsoft.com/office/drawing/2014/main" val="4176396698"/>
                    </a:ext>
                  </a:extLst>
                </a:gridCol>
                <a:gridCol w="3202345">
                  <a:extLst>
                    <a:ext uri="{9D8B030D-6E8A-4147-A177-3AD203B41FA5}">
                      <a16:colId xmlns:a16="http://schemas.microsoft.com/office/drawing/2014/main" val="3945855328"/>
                    </a:ext>
                  </a:extLst>
                </a:gridCol>
              </a:tblGrid>
              <a:tr h="232671">
                <a:tc>
                  <a:txBody>
                    <a:bodyPr/>
                    <a:lstStyle/>
                    <a:p>
                      <a:pPr algn="ctr" fontAlgn="ctr"/>
                      <a:r>
                        <a:rPr lang="es-CO" sz="1000" b="0" i="0" u="none" strike="noStrike" dirty="0">
                          <a:solidFill>
                            <a:schemeClr val="bg1"/>
                          </a:solidFill>
                          <a:effectLst/>
                          <a:latin typeface="Century Gothic" pitchFamily="34" charset="0"/>
                        </a:rPr>
                        <a:t>P</a:t>
                      </a:r>
                    </a:p>
                  </a:txBody>
                  <a:tcPr marL="1766" marR="1766" marT="1767"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FF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000" b="0" i="0" u="none" strike="noStrike" dirty="0">
                          <a:solidFill>
                            <a:schemeClr val="bg1"/>
                          </a:solidFill>
                          <a:effectLst/>
                          <a:latin typeface="Century Gothic" pitchFamily="34" charset="0"/>
                        </a:rPr>
                        <a:t>Prioridad – máxima oportunidad de mejoramiento  </a:t>
                      </a:r>
                    </a:p>
                  </a:txBody>
                  <a:tcPr marL="1766" marR="1766" marT="1767"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FF0000"/>
                    </a:solidFill>
                  </a:tcPr>
                </a:tc>
                <a:extLst>
                  <a:ext uri="{0D108BD9-81ED-4DB2-BD59-A6C34878D82A}">
                    <a16:rowId xmlns:a16="http://schemas.microsoft.com/office/drawing/2014/main" val="231578312"/>
                  </a:ext>
                </a:extLst>
              </a:tr>
              <a:tr h="166321">
                <a:tc>
                  <a:txBody>
                    <a:bodyPr/>
                    <a:lstStyle/>
                    <a:p>
                      <a:pPr algn="ctr" fontAlgn="ctr"/>
                      <a:r>
                        <a:rPr lang="es-CO" sz="1000" b="0" i="0" u="none" strike="noStrike" dirty="0">
                          <a:solidFill>
                            <a:schemeClr val="bg1"/>
                          </a:solidFill>
                          <a:effectLst/>
                          <a:latin typeface="Century Gothic" pitchFamily="34" charset="0"/>
                        </a:rPr>
                        <a:t>S</a:t>
                      </a:r>
                    </a:p>
                  </a:txBody>
                  <a:tcPr marL="1766" marR="1766" marT="1767"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FFC000"/>
                    </a:solidFill>
                  </a:tcPr>
                </a:tc>
                <a:tc>
                  <a:txBody>
                    <a:bodyPr/>
                    <a:lstStyle/>
                    <a:p>
                      <a:pPr algn="ctr" fontAlgn="ctr"/>
                      <a:r>
                        <a:rPr lang="es-CO" sz="1000" b="0" i="0" u="none" strike="noStrike" dirty="0">
                          <a:solidFill>
                            <a:schemeClr val="bg1"/>
                          </a:solidFill>
                          <a:effectLst/>
                          <a:latin typeface="Century Gothic" pitchFamily="34" charset="0"/>
                        </a:rPr>
                        <a:t>Prioridad secundaria de mejoramiento </a:t>
                      </a:r>
                    </a:p>
                  </a:txBody>
                  <a:tcPr marL="1766" marR="1766" marT="1767"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FFC000"/>
                    </a:solidFill>
                  </a:tcPr>
                </a:tc>
                <a:extLst>
                  <a:ext uri="{0D108BD9-81ED-4DB2-BD59-A6C34878D82A}">
                    <a16:rowId xmlns:a16="http://schemas.microsoft.com/office/drawing/2014/main" val="1244636400"/>
                  </a:ext>
                </a:extLst>
              </a:tr>
              <a:tr h="293312">
                <a:tc>
                  <a:txBody>
                    <a:bodyPr/>
                    <a:lstStyle/>
                    <a:p>
                      <a:pPr algn="ctr" fontAlgn="ctr"/>
                      <a:r>
                        <a:rPr lang="es-CO" sz="1000" b="0" i="0" u="none" strike="noStrike" dirty="0">
                          <a:solidFill>
                            <a:schemeClr val="bg1"/>
                          </a:solidFill>
                          <a:effectLst/>
                          <a:latin typeface="Century Gothic" pitchFamily="34" charset="0"/>
                        </a:rPr>
                        <a:t>F</a:t>
                      </a:r>
                    </a:p>
                  </a:txBody>
                  <a:tcPr marL="1766" marR="1766" marT="1767"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006600"/>
                    </a:solidFill>
                  </a:tcPr>
                </a:tc>
                <a:tc>
                  <a:txBody>
                    <a:bodyPr/>
                    <a:lstStyle/>
                    <a:p>
                      <a:pPr algn="ctr" fontAlgn="ctr"/>
                      <a:r>
                        <a:rPr lang="es-CO" sz="1000" b="0" i="0" u="none" strike="noStrike" dirty="0">
                          <a:solidFill>
                            <a:schemeClr val="bg1"/>
                          </a:solidFill>
                          <a:effectLst/>
                          <a:latin typeface="Century Gothic" pitchFamily="34" charset="0"/>
                        </a:rPr>
                        <a:t>Fortaleza de apalancamiento                                             </a:t>
                      </a:r>
                    </a:p>
                  </a:txBody>
                  <a:tcPr marL="1766" marR="1766" marT="1767" marB="0"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006600"/>
                    </a:solidFill>
                  </a:tcPr>
                </a:tc>
                <a:extLst>
                  <a:ext uri="{0D108BD9-81ED-4DB2-BD59-A6C34878D82A}">
                    <a16:rowId xmlns:a16="http://schemas.microsoft.com/office/drawing/2014/main" val="2090592075"/>
                  </a:ext>
                </a:extLst>
              </a:tr>
            </a:tbl>
          </a:graphicData>
        </a:graphic>
      </p:graphicFrame>
    </p:spTree>
    <p:extLst>
      <p:ext uri="{BB962C8B-B14F-4D97-AF65-F5344CB8AC3E}">
        <p14:creationId xmlns:p14="http://schemas.microsoft.com/office/powerpoint/2010/main" val="2630142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9E71E49-0CCA-4660-BB47-B7787DDCF46F}"/>
              </a:ext>
            </a:extLst>
          </p:cNvPr>
          <p:cNvSpPr>
            <a:spLocks noGrp="1"/>
          </p:cNvSpPr>
          <p:nvPr>
            <p:ph type="ctrTitle"/>
          </p:nvPr>
        </p:nvSpPr>
        <p:spPr/>
        <p:txBody>
          <a:bodyPr/>
          <a:lstStyle/>
          <a:p>
            <a:r>
              <a:rPr lang="es-CO" dirty="0"/>
              <a:t>Resultados del estudio</a:t>
            </a:r>
          </a:p>
        </p:txBody>
      </p:sp>
      <p:pic>
        <p:nvPicPr>
          <p:cNvPr id="4" name="7 Imagen">
            <a:extLst>
              <a:ext uri="{FF2B5EF4-FFF2-40B4-BE49-F238E27FC236}">
                <a16:creationId xmlns:a16="http://schemas.microsoft.com/office/drawing/2014/main" id="{DD1E1173-AAEF-4C8A-8D34-6E47379C5030}"/>
              </a:ext>
            </a:extLst>
          </p:cNvPr>
          <p:cNvPicPr>
            <a:picLocks noChangeAspect="1"/>
          </p:cNvPicPr>
          <p:nvPr/>
        </p:nvPicPr>
        <p:blipFill>
          <a:blip r:embed="rId2" cstate="print">
            <a:duotone>
              <a:prstClr val="black"/>
              <a:srgbClr val="FFFFFF">
                <a:tint val="45000"/>
                <a:satMod val="400000"/>
              </a:srgbClr>
            </a:duotone>
            <a:extLst>
              <a:ext uri="{28A0092B-C50C-407E-A947-70E740481C1C}">
                <a14:useLocalDpi xmlns:a14="http://schemas.microsoft.com/office/drawing/2010/main" val="0"/>
              </a:ext>
            </a:extLst>
          </a:blip>
          <a:stretch>
            <a:fillRect/>
          </a:stretch>
        </p:blipFill>
        <p:spPr>
          <a:xfrm>
            <a:off x="2788913" y="2147905"/>
            <a:ext cx="706864" cy="57313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DC317DE-F234-4933-9D2D-A90E6CBAB3A9}"/>
              </a:ext>
            </a:extLst>
          </p:cNvPr>
          <p:cNvSpPr>
            <a:spLocks noGrp="1"/>
          </p:cNvSpPr>
          <p:nvPr>
            <p:ph type="sldNum" sz="quarter" idx="4294967295"/>
          </p:nvPr>
        </p:nvSpPr>
        <p:spPr bwMode="auto">
          <a:xfrm>
            <a:off x="4329981" y="4950680"/>
            <a:ext cx="472929" cy="142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2" tIns="45706" rIns="91412" bIns="45706" numCol="1" anchor="t" anchorCtr="0" compatLnSpc="1">
            <a:prstTxWarp prst="textNoShape">
              <a:avLst/>
            </a:prstTxWarp>
          </a:bodyPr>
          <a:lstStyle>
            <a:defPPr>
              <a:defRPr lang="es-ES"/>
            </a:defPPr>
            <a:lvl1pPr algn="ctr" rtl="0" fontAlgn="base">
              <a:spcBef>
                <a:spcPct val="0"/>
              </a:spcBef>
              <a:spcAft>
                <a:spcPct val="0"/>
              </a:spcAft>
              <a:defRPr sz="900" b="1" kern="1200">
                <a:solidFill>
                  <a:srgbClr val="009999"/>
                </a:solidFill>
                <a:latin typeface="Century Gothic" panose="020B0502020202020204" pitchFamily="34" charset="0"/>
                <a:ea typeface="+mn-ea"/>
                <a:cs typeface="Arial" charset="0"/>
              </a:defRPr>
            </a:lvl1pPr>
            <a:lvl2pPr marL="457052" algn="l" rtl="0" fontAlgn="base">
              <a:spcBef>
                <a:spcPct val="0"/>
              </a:spcBef>
              <a:spcAft>
                <a:spcPct val="0"/>
              </a:spcAft>
              <a:defRPr b="1" kern="1200">
                <a:solidFill>
                  <a:schemeClr val="tx1"/>
                </a:solidFill>
                <a:latin typeface="Calibri" pitchFamily="34" charset="0"/>
                <a:ea typeface="+mn-ea"/>
                <a:cs typeface="Arial" charset="0"/>
              </a:defRPr>
            </a:lvl2pPr>
            <a:lvl3pPr marL="914103" algn="l" rtl="0" fontAlgn="base">
              <a:spcBef>
                <a:spcPct val="0"/>
              </a:spcBef>
              <a:spcAft>
                <a:spcPct val="0"/>
              </a:spcAft>
              <a:defRPr b="1" kern="1200">
                <a:solidFill>
                  <a:schemeClr val="tx1"/>
                </a:solidFill>
                <a:latin typeface="Calibri" pitchFamily="34" charset="0"/>
                <a:ea typeface="+mn-ea"/>
                <a:cs typeface="Arial" charset="0"/>
              </a:defRPr>
            </a:lvl3pPr>
            <a:lvl4pPr marL="1371155" algn="l" rtl="0" fontAlgn="base">
              <a:spcBef>
                <a:spcPct val="0"/>
              </a:spcBef>
              <a:spcAft>
                <a:spcPct val="0"/>
              </a:spcAft>
              <a:defRPr b="1" kern="1200">
                <a:solidFill>
                  <a:schemeClr val="tx1"/>
                </a:solidFill>
                <a:latin typeface="Calibri" pitchFamily="34" charset="0"/>
                <a:ea typeface="+mn-ea"/>
                <a:cs typeface="Arial" charset="0"/>
              </a:defRPr>
            </a:lvl4pPr>
            <a:lvl5pPr marL="1828206" algn="l" rtl="0" fontAlgn="base">
              <a:spcBef>
                <a:spcPct val="0"/>
              </a:spcBef>
              <a:spcAft>
                <a:spcPct val="0"/>
              </a:spcAft>
              <a:defRPr b="1" kern="1200">
                <a:solidFill>
                  <a:schemeClr val="tx1"/>
                </a:solidFill>
                <a:latin typeface="Calibri" pitchFamily="34" charset="0"/>
                <a:ea typeface="+mn-ea"/>
                <a:cs typeface="Arial" charset="0"/>
              </a:defRPr>
            </a:lvl5pPr>
            <a:lvl6pPr marL="2285257" algn="l" defTabSz="914103" rtl="0" eaLnBrk="1" latinLnBrk="0" hangingPunct="1">
              <a:defRPr b="1" kern="1200">
                <a:solidFill>
                  <a:schemeClr val="tx1"/>
                </a:solidFill>
                <a:latin typeface="Calibri" pitchFamily="34" charset="0"/>
                <a:ea typeface="+mn-ea"/>
                <a:cs typeface="Arial" charset="0"/>
              </a:defRPr>
            </a:lvl6pPr>
            <a:lvl7pPr marL="2742308" algn="l" defTabSz="914103" rtl="0" eaLnBrk="1" latinLnBrk="0" hangingPunct="1">
              <a:defRPr b="1" kern="1200">
                <a:solidFill>
                  <a:schemeClr val="tx1"/>
                </a:solidFill>
                <a:latin typeface="Calibri" pitchFamily="34" charset="0"/>
                <a:ea typeface="+mn-ea"/>
                <a:cs typeface="Arial" charset="0"/>
              </a:defRPr>
            </a:lvl7pPr>
            <a:lvl8pPr marL="3199360" algn="l" defTabSz="914103" rtl="0" eaLnBrk="1" latinLnBrk="0" hangingPunct="1">
              <a:defRPr b="1" kern="1200">
                <a:solidFill>
                  <a:schemeClr val="tx1"/>
                </a:solidFill>
                <a:latin typeface="Calibri" pitchFamily="34" charset="0"/>
                <a:ea typeface="+mn-ea"/>
                <a:cs typeface="Arial" charset="0"/>
              </a:defRPr>
            </a:lvl8pPr>
            <a:lvl9pPr marL="3656411" algn="l" defTabSz="914103" rtl="0" eaLnBrk="1" latinLnBrk="0" hangingPunct="1">
              <a:defRPr b="1" kern="1200">
                <a:solidFill>
                  <a:schemeClr val="tx1"/>
                </a:solidFill>
                <a:latin typeface="Calibri" pitchFamily="34" charset="0"/>
                <a:ea typeface="+mn-ea"/>
                <a:cs typeface="Arial" charset="0"/>
              </a:defRPr>
            </a:lvl9pPr>
          </a:lstStyle>
          <a:p>
            <a:pPr defTabSz="914103">
              <a:defRPr/>
            </a:pPr>
            <a:fld id="{1E52BA51-4136-4934-890B-C954B73F38F8}" type="slidenum">
              <a:rPr lang="es-ES" altLang="es-CO"/>
              <a:pPr defTabSz="914103">
                <a:defRPr/>
              </a:pPr>
              <a:t>16</a:t>
            </a:fld>
            <a:endParaRPr lang="es-ES" altLang="es-CO" dirty="0"/>
          </a:p>
        </p:txBody>
      </p:sp>
      <p:sp>
        <p:nvSpPr>
          <p:cNvPr id="3" name="Título 2">
            <a:extLst>
              <a:ext uri="{FF2B5EF4-FFF2-40B4-BE49-F238E27FC236}">
                <a16:creationId xmlns:a16="http://schemas.microsoft.com/office/drawing/2014/main" id="{A31CC37D-2C4A-4204-ADDA-CD1277374D0B}"/>
              </a:ext>
            </a:extLst>
          </p:cNvPr>
          <p:cNvSpPr>
            <a:spLocks noGrp="1"/>
          </p:cNvSpPr>
          <p:nvPr>
            <p:ph type="title"/>
          </p:nvPr>
        </p:nvSpPr>
        <p:spPr/>
        <p:txBody>
          <a:bodyPr/>
          <a:lstStyle/>
          <a:p>
            <a:r>
              <a:rPr lang="es-CO" dirty="0">
                <a:solidFill>
                  <a:schemeClr val="bg2">
                    <a:lumMod val="50000"/>
                  </a:schemeClr>
                </a:solidFill>
              </a:rPr>
              <a:t>Desempeño</a:t>
            </a:r>
          </a:p>
        </p:txBody>
      </p:sp>
      <p:pic>
        <p:nvPicPr>
          <p:cNvPr id="5" name="7 Imagen">
            <a:extLst>
              <a:ext uri="{FF2B5EF4-FFF2-40B4-BE49-F238E27FC236}">
                <a16:creationId xmlns:a16="http://schemas.microsoft.com/office/drawing/2014/main" id="{C0E7D973-CF0E-4885-8B26-952DA0AA47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062" r="72544" b="10666"/>
          <a:stretch/>
        </p:blipFill>
        <p:spPr>
          <a:xfrm>
            <a:off x="428588" y="1657348"/>
            <a:ext cx="2260514" cy="1393721"/>
          </a:xfrm>
          <a:prstGeom prst="rect">
            <a:avLst/>
          </a:prstGeom>
        </p:spPr>
      </p:pic>
      <p:sp>
        <p:nvSpPr>
          <p:cNvPr id="6" name="8 CuadroTexto">
            <a:extLst>
              <a:ext uri="{FF2B5EF4-FFF2-40B4-BE49-F238E27FC236}">
                <a16:creationId xmlns:a16="http://schemas.microsoft.com/office/drawing/2014/main" id="{057B0EE7-3C6F-40C3-B1C6-7A04D9BD0985}"/>
              </a:ext>
            </a:extLst>
          </p:cNvPr>
          <p:cNvSpPr txBox="1"/>
          <p:nvPr/>
        </p:nvSpPr>
        <p:spPr>
          <a:xfrm>
            <a:off x="765077" y="2125731"/>
            <a:ext cx="1211869" cy="471156"/>
          </a:xfrm>
          <a:prstGeom prst="rect">
            <a:avLst/>
          </a:prstGeom>
          <a:noFill/>
        </p:spPr>
        <p:txBody>
          <a:bodyPr wrap="none" lIns="0" tIns="0" rIns="0" bIns="0" rtlCol="0">
            <a:spAutoFit/>
          </a:bodyPr>
          <a:lstStyle/>
          <a:p>
            <a:pPr defTabSz="685463">
              <a:lnSpc>
                <a:spcPts val="700"/>
              </a:lnSpc>
              <a:defRPr/>
            </a:pPr>
            <a:r>
              <a:rPr lang="es-CO" sz="1600" b="0" dirty="0">
                <a:solidFill>
                  <a:srgbClr val="000000"/>
                </a:solidFill>
                <a:latin typeface="Century Gothic" panose="020B0502020202020204" pitchFamily="34" charset="0"/>
                <a:cs typeface="Arial"/>
              </a:rPr>
              <a:t>Desempeño</a:t>
            </a:r>
          </a:p>
          <a:p>
            <a:pPr defTabSz="685463">
              <a:lnSpc>
                <a:spcPts val="700"/>
              </a:lnSpc>
              <a:defRPr/>
            </a:pPr>
            <a:endParaRPr lang="es-CO" sz="1600" b="0" dirty="0">
              <a:solidFill>
                <a:srgbClr val="000000"/>
              </a:solidFill>
              <a:latin typeface="Century Gothic" panose="020B0502020202020204" pitchFamily="34" charset="0"/>
              <a:cs typeface="Arial"/>
            </a:endParaRPr>
          </a:p>
          <a:p>
            <a:pPr defTabSz="685463">
              <a:lnSpc>
                <a:spcPts val="700"/>
              </a:lnSpc>
              <a:defRPr/>
            </a:pPr>
            <a:endParaRPr lang="es-CO" sz="1600" b="0" dirty="0">
              <a:solidFill>
                <a:srgbClr val="000000"/>
              </a:solidFill>
              <a:latin typeface="Century Gothic" panose="020B0502020202020204" pitchFamily="34" charset="0"/>
              <a:cs typeface="Arial"/>
            </a:endParaRPr>
          </a:p>
          <a:p>
            <a:pPr defTabSz="685463">
              <a:lnSpc>
                <a:spcPts val="700"/>
              </a:lnSpc>
              <a:defRPr/>
            </a:pPr>
            <a:endParaRPr lang="es-CO" sz="1600" b="0" dirty="0">
              <a:solidFill>
                <a:srgbClr val="000000"/>
              </a:solidFill>
              <a:latin typeface="Century Gothic" panose="020B0502020202020204" pitchFamily="34" charset="0"/>
              <a:cs typeface="Arial"/>
            </a:endParaRPr>
          </a:p>
          <a:p>
            <a:pPr defTabSz="685463">
              <a:lnSpc>
                <a:spcPts val="700"/>
              </a:lnSpc>
              <a:defRPr/>
            </a:pPr>
            <a:r>
              <a:rPr lang="es-CO" sz="1600" b="0" dirty="0">
                <a:solidFill>
                  <a:srgbClr val="000000"/>
                </a:solidFill>
                <a:latin typeface="Century Gothic" panose="020B0502020202020204" pitchFamily="34" charset="0"/>
                <a:cs typeface="Arial"/>
              </a:rPr>
              <a:t>(Actual)</a:t>
            </a:r>
          </a:p>
        </p:txBody>
      </p:sp>
      <p:pic>
        <p:nvPicPr>
          <p:cNvPr id="8" name="7 Imagen">
            <a:extLst>
              <a:ext uri="{FF2B5EF4-FFF2-40B4-BE49-F238E27FC236}">
                <a16:creationId xmlns:a16="http://schemas.microsoft.com/office/drawing/2014/main" id="{EDBB51AA-8402-4690-A665-33F2A67A6A3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404" t="11062" r="47408" b="10666"/>
          <a:stretch/>
        </p:blipFill>
        <p:spPr>
          <a:xfrm>
            <a:off x="2629079" y="1631530"/>
            <a:ext cx="2140466" cy="1407755"/>
          </a:xfrm>
          <a:prstGeom prst="rect">
            <a:avLst/>
          </a:prstGeom>
        </p:spPr>
      </p:pic>
      <p:sp>
        <p:nvSpPr>
          <p:cNvPr id="9" name="9 CuadroTexto">
            <a:extLst>
              <a:ext uri="{FF2B5EF4-FFF2-40B4-BE49-F238E27FC236}">
                <a16:creationId xmlns:a16="http://schemas.microsoft.com/office/drawing/2014/main" id="{710F2D32-3F6B-44B1-8D67-21EF3E82E4BC}"/>
              </a:ext>
            </a:extLst>
          </p:cNvPr>
          <p:cNvSpPr txBox="1"/>
          <p:nvPr/>
        </p:nvSpPr>
        <p:spPr>
          <a:xfrm>
            <a:off x="2803275" y="2144471"/>
            <a:ext cx="1700517" cy="492443"/>
          </a:xfrm>
          <a:prstGeom prst="rect">
            <a:avLst/>
          </a:prstGeom>
          <a:noFill/>
        </p:spPr>
        <p:txBody>
          <a:bodyPr wrap="square" lIns="0" tIns="0" rIns="0" bIns="0" rtlCol="0">
            <a:spAutoFit/>
          </a:bodyPr>
          <a:lstStyle/>
          <a:p>
            <a:pPr defTabSz="685463">
              <a:defRPr/>
            </a:pPr>
            <a:r>
              <a:rPr lang="es-CO" sz="1600" b="0" dirty="0">
                <a:solidFill>
                  <a:srgbClr val="000000"/>
                </a:solidFill>
                <a:latin typeface="Century Gothic" panose="020B0502020202020204" pitchFamily="34" charset="0"/>
                <a:cs typeface="Arial"/>
              </a:rPr>
              <a:t>Análisis estadísticos</a:t>
            </a:r>
          </a:p>
        </p:txBody>
      </p:sp>
      <p:pic>
        <p:nvPicPr>
          <p:cNvPr id="11" name="22 Imagen">
            <a:extLst>
              <a:ext uri="{FF2B5EF4-FFF2-40B4-BE49-F238E27FC236}">
                <a16:creationId xmlns:a16="http://schemas.microsoft.com/office/drawing/2014/main" id="{ECE5CC02-49FC-4A74-A6E1-8EFF768D400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2429" t="11062" r="21454" b="10666"/>
          <a:stretch/>
        </p:blipFill>
        <p:spPr>
          <a:xfrm>
            <a:off x="4769545" y="1647155"/>
            <a:ext cx="2140466" cy="1376500"/>
          </a:xfrm>
          <a:prstGeom prst="rect">
            <a:avLst/>
          </a:prstGeom>
        </p:spPr>
      </p:pic>
      <p:sp>
        <p:nvSpPr>
          <p:cNvPr id="12" name="25 CuadroTexto">
            <a:extLst>
              <a:ext uri="{FF2B5EF4-FFF2-40B4-BE49-F238E27FC236}">
                <a16:creationId xmlns:a16="http://schemas.microsoft.com/office/drawing/2014/main" id="{CB80629E-6B21-48EA-9C0B-F0A655E96491}"/>
              </a:ext>
            </a:extLst>
          </p:cNvPr>
          <p:cNvSpPr txBox="1"/>
          <p:nvPr/>
        </p:nvSpPr>
        <p:spPr>
          <a:xfrm>
            <a:off x="5115605" y="2177875"/>
            <a:ext cx="1251088" cy="246222"/>
          </a:xfrm>
          <a:prstGeom prst="rect">
            <a:avLst/>
          </a:prstGeom>
          <a:noFill/>
        </p:spPr>
        <p:txBody>
          <a:bodyPr wrap="square" lIns="0" tIns="0" rIns="0" bIns="0" rtlCol="0">
            <a:spAutoFit/>
          </a:bodyPr>
          <a:lstStyle/>
          <a:p>
            <a:pPr defTabSz="685463">
              <a:defRPr/>
            </a:pPr>
            <a:r>
              <a:rPr lang="es-CO" sz="1600" b="0" dirty="0">
                <a:solidFill>
                  <a:srgbClr val="000000"/>
                </a:solidFill>
                <a:latin typeface="Century Gothic" panose="020B0502020202020204" pitchFamily="34" charset="0"/>
                <a:cs typeface="Arial"/>
              </a:rPr>
              <a:t>Estándares</a:t>
            </a:r>
          </a:p>
        </p:txBody>
      </p:sp>
      <p:pic>
        <p:nvPicPr>
          <p:cNvPr id="14" name="22 Imagen">
            <a:extLst>
              <a:ext uri="{FF2B5EF4-FFF2-40B4-BE49-F238E27FC236}">
                <a16:creationId xmlns:a16="http://schemas.microsoft.com/office/drawing/2014/main" id="{982C4902-4AA9-4377-B4E9-455FE12D8D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089" t="11062" b="10666"/>
          <a:stretch/>
        </p:blipFill>
        <p:spPr>
          <a:xfrm>
            <a:off x="6864361" y="1647256"/>
            <a:ext cx="1992786" cy="1388704"/>
          </a:xfrm>
          <a:prstGeom prst="rect">
            <a:avLst/>
          </a:prstGeom>
        </p:spPr>
      </p:pic>
      <p:sp>
        <p:nvSpPr>
          <p:cNvPr id="16" name="9 CuadroTexto">
            <a:extLst>
              <a:ext uri="{FF2B5EF4-FFF2-40B4-BE49-F238E27FC236}">
                <a16:creationId xmlns:a16="http://schemas.microsoft.com/office/drawing/2014/main" id="{13555AAB-F3C3-4F9F-81E2-31C77DC144CC}"/>
              </a:ext>
            </a:extLst>
          </p:cNvPr>
          <p:cNvSpPr txBox="1"/>
          <p:nvPr/>
        </p:nvSpPr>
        <p:spPr>
          <a:xfrm>
            <a:off x="7238237" y="2054765"/>
            <a:ext cx="1700517" cy="738664"/>
          </a:xfrm>
          <a:prstGeom prst="rect">
            <a:avLst/>
          </a:prstGeom>
          <a:noFill/>
        </p:spPr>
        <p:txBody>
          <a:bodyPr wrap="square" lIns="0" tIns="0" rIns="0" bIns="0" rtlCol="0">
            <a:spAutoFit/>
          </a:bodyPr>
          <a:lstStyle/>
          <a:p>
            <a:pPr defTabSz="685463">
              <a:defRPr/>
            </a:pPr>
            <a:r>
              <a:rPr lang="es-CO" sz="1600" b="0" dirty="0">
                <a:solidFill>
                  <a:srgbClr val="000000"/>
                </a:solidFill>
                <a:latin typeface="Century Gothic" panose="020B0502020202020204" pitchFamily="34" charset="0"/>
                <a:cs typeface="Arial"/>
              </a:rPr>
              <a:t>Matriz de prioridades de acción</a:t>
            </a:r>
          </a:p>
        </p:txBody>
      </p:sp>
      <p:sp>
        <p:nvSpPr>
          <p:cNvPr id="4" name="Rectángulo 3">
            <a:extLst>
              <a:ext uri="{FF2B5EF4-FFF2-40B4-BE49-F238E27FC236}">
                <a16:creationId xmlns:a16="http://schemas.microsoft.com/office/drawing/2014/main" id="{B32484F2-F783-4A4B-AE26-78A52A434E46}"/>
              </a:ext>
            </a:extLst>
          </p:cNvPr>
          <p:cNvSpPr/>
          <p:nvPr/>
        </p:nvSpPr>
        <p:spPr bwMode="auto">
          <a:xfrm>
            <a:off x="2629079" y="1588883"/>
            <a:ext cx="6514921" cy="1493044"/>
          </a:xfrm>
          <a:prstGeom prst="rect">
            <a:avLst/>
          </a:prstGeom>
          <a:solidFill>
            <a:srgbClr val="FFFFFF">
              <a:alpha val="80000"/>
            </a:srgb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1000" b="1" i="0" u="none" strike="noStrike" cap="none" normalizeH="0" baseline="0" dirty="0">
              <a:ln>
                <a:noFill/>
              </a:ln>
              <a:solidFill>
                <a:schemeClr val="tx1"/>
              </a:solidFill>
              <a:effectLst/>
              <a:latin typeface="Calibri" pitchFamily="34" charset="0"/>
              <a:cs typeface="Arial" charset="0"/>
            </a:endParaRPr>
          </a:p>
        </p:txBody>
      </p:sp>
    </p:spTree>
    <p:extLst>
      <p:ext uri="{BB962C8B-B14F-4D97-AF65-F5344CB8AC3E}">
        <p14:creationId xmlns:p14="http://schemas.microsoft.com/office/powerpoint/2010/main" val="791835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F81E7B-6E5F-4ACE-8848-891130EB79CB}"/>
              </a:ext>
            </a:extLst>
          </p:cNvPr>
          <p:cNvSpPr>
            <a:spLocks noGrp="1"/>
          </p:cNvSpPr>
          <p:nvPr>
            <p:ph type="title"/>
          </p:nvPr>
        </p:nvSpPr>
        <p:spPr/>
        <p:txBody>
          <a:bodyPr/>
          <a:lstStyle/>
          <a:p>
            <a:r>
              <a:rPr lang="es-ES" dirty="0">
                <a:solidFill>
                  <a:schemeClr val="bg2">
                    <a:lumMod val="50000"/>
                  </a:schemeClr>
                </a:solidFill>
              </a:rPr>
              <a:t>Modelo general Icfes</a:t>
            </a:r>
            <a:endParaRPr lang="es-CO" dirty="0">
              <a:solidFill>
                <a:schemeClr val="bg2">
                  <a:lumMod val="50000"/>
                </a:schemeClr>
              </a:solidFill>
            </a:endParaRPr>
          </a:p>
        </p:txBody>
      </p:sp>
      <p:sp>
        <p:nvSpPr>
          <p:cNvPr id="4" name="Rectángulo 3">
            <a:extLst>
              <a:ext uri="{FF2B5EF4-FFF2-40B4-BE49-F238E27FC236}">
                <a16:creationId xmlns:a16="http://schemas.microsoft.com/office/drawing/2014/main" id="{9F9FF408-A001-4D09-940B-1FFB3D4B478B}"/>
              </a:ext>
            </a:extLst>
          </p:cNvPr>
          <p:cNvSpPr/>
          <p:nvPr/>
        </p:nvSpPr>
        <p:spPr bwMode="auto">
          <a:xfrm>
            <a:off x="3514726" y="742026"/>
            <a:ext cx="1721644" cy="473472"/>
          </a:xfrm>
          <a:prstGeom prst="rect">
            <a:avLst/>
          </a:prstGeom>
          <a:solidFill>
            <a:srgbClr val="126D9A"/>
          </a:solidFill>
          <a:ln>
            <a:solidFill>
              <a:srgbClr val="126D9A"/>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bg1"/>
                </a:solidFill>
                <a:effectLst/>
                <a:latin typeface="+mj-lt"/>
                <a:cs typeface="Arial" charset="0"/>
              </a:rPr>
              <a:t>NPS General </a:t>
            </a:r>
          </a:p>
          <a:p>
            <a:pPr marL="0" marR="0" indent="0" algn="ctr" defTabSz="914400" rtl="0" eaLnBrk="1" fontAlgn="base" latinLnBrk="0" hangingPunct="1">
              <a:lnSpc>
                <a:spcPct val="100000"/>
              </a:lnSpc>
              <a:spcBef>
                <a:spcPct val="0"/>
              </a:spcBef>
              <a:spcAft>
                <a:spcPct val="0"/>
              </a:spcAft>
              <a:buClrTx/>
              <a:buSzTx/>
              <a:buFontTx/>
              <a:buNone/>
              <a:tabLst/>
            </a:pPr>
            <a:r>
              <a:rPr lang="es-ES" sz="1600" b="0" dirty="0">
                <a:solidFill>
                  <a:schemeClr val="bg1"/>
                </a:solidFill>
                <a:latin typeface="+mj-lt"/>
                <a:cs typeface="Arial" charset="0"/>
              </a:rPr>
              <a:t>39%</a:t>
            </a:r>
            <a:endParaRPr kumimoji="0" lang="es-CO" sz="1600" b="0" i="0" u="none" strike="noStrike" cap="none" normalizeH="0" baseline="0" dirty="0">
              <a:ln>
                <a:noFill/>
              </a:ln>
              <a:solidFill>
                <a:schemeClr val="bg1"/>
              </a:solidFill>
              <a:effectLst/>
              <a:latin typeface="+mj-lt"/>
              <a:cs typeface="Arial" charset="0"/>
            </a:endParaRPr>
          </a:p>
        </p:txBody>
      </p:sp>
      <p:sp>
        <p:nvSpPr>
          <p:cNvPr id="5" name="Rectángulo 4">
            <a:extLst>
              <a:ext uri="{FF2B5EF4-FFF2-40B4-BE49-F238E27FC236}">
                <a16:creationId xmlns:a16="http://schemas.microsoft.com/office/drawing/2014/main" id="{11C93044-625F-4AAB-BE3A-70836F7C2842}"/>
              </a:ext>
            </a:extLst>
          </p:cNvPr>
          <p:cNvSpPr/>
          <p:nvPr/>
        </p:nvSpPr>
        <p:spPr bwMode="auto">
          <a:xfrm>
            <a:off x="3514726" y="1693097"/>
            <a:ext cx="1721644" cy="384175"/>
          </a:xfrm>
          <a:prstGeom prst="rect">
            <a:avLst/>
          </a:prstGeom>
          <a:solidFill>
            <a:srgbClr val="90BD47"/>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bg1"/>
                </a:solidFill>
                <a:effectLst/>
                <a:latin typeface="+mj-lt"/>
                <a:cs typeface="Arial" charset="0"/>
              </a:rPr>
              <a:t>Calidad </a:t>
            </a:r>
          </a:p>
          <a:p>
            <a:pPr marL="0" marR="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bg1"/>
                </a:solidFill>
                <a:effectLst/>
                <a:latin typeface="+mj-lt"/>
                <a:cs typeface="Arial" charset="0"/>
              </a:rPr>
              <a:t>77%</a:t>
            </a:r>
            <a:endParaRPr kumimoji="0" lang="es-CO" sz="1200" b="0" i="0" u="none" strike="noStrike" cap="none" normalizeH="0" baseline="0" dirty="0">
              <a:ln>
                <a:noFill/>
              </a:ln>
              <a:solidFill>
                <a:schemeClr val="bg1"/>
              </a:solidFill>
              <a:effectLst/>
              <a:latin typeface="+mj-lt"/>
              <a:cs typeface="Arial" charset="0"/>
            </a:endParaRPr>
          </a:p>
        </p:txBody>
      </p:sp>
      <p:sp>
        <p:nvSpPr>
          <p:cNvPr id="8" name="Rectángulo 7">
            <a:extLst>
              <a:ext uri="{FF2B5EF4-FFF2-40B4-BE49-F238E27FC236}">
                <a16:creationId xmlns:a16="http://schemas.microsoft.com/office/drawing/2014/main" id="{3FD94374-5FD0-4995-85EF-9ECAFF3A72BF}"/>
              </a:ext>
            </a:extLst>
          </p:cNvPr>
          <p:cNvSpPr/>
          <p:nvPr/>
        </p:nvSpPr>
        <p:spPr bwMode="auto">
          <a:xfrm>
            <a:off x="2869701" y="3818910"/>
            <a:ext cx="1721644" cy="472185"/>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0"/>
              </a:spcBef>
              <a:spcAft>
                <a:spcPct val="0"/>
              </a:spcAft>
              <a:buClrTx/>
              <a:buSzTx/>
              <a:tabLst/>
            </a:pPr>
            <a:r>
              <a:rPr lang="es-ES" sz="1200" b="0" dirty="0">
                <a:solidFill>
                  <a:schemeClr val="bg1"/>
                </a:solidFill>
                <a:latin typeface="+mj-lt"/>
              </a:rPr>
              <a:t>Atención recibida</a:t>
            </a:r>
          </a:p>
          <a:p>
            <a:pPr marR="0" algn="ctr" defTabSz="914400" rtl="0" eaLnBrk="1" fontAlgn="base" latinLnBrk="0" hangingPunct="1">
              <a:lnSpc>
                <a:spcPct val="100000"/>
              </a:lnSpc>
              <a:spcBef>
                <a:spcPct val="0"/>
              </a:spcBef>
              <a:spcAft>
                <a:spcPct val="0"/>
              </a:spcAft>
              <a:buClrTx/>
              <a:buSzTx/>
              <a:tabLst/>
            </a:pPr>
            <a:r>
              <a:rPr kumimoji="0" lang="es-ES" sz="1200" b="0" i="0" u="none" strike="noStrike" cap="none" normalizeH="0" baseline="0" dirty="0">
                <a:ln>
                  <a:noFill/>
                </a:ln>
                <a:solidFill>
                  <a:schemeClr val="bg1"/>
                </a:solidFill>
                <a:effectLst/>
                <a:latin typeface="+mj-lt"/>
                <a:cs typeface="Arial" charset="0"/>
              </a:rPr>
              <a:t>47%</a:t>
            </a:r>
            <a:endParaRPr kumimoji="0" lang="es-CO" sz="1200" b="0" i="0" u="none" strike="noStrike" cap="none" normalizeH="0" baseline="0" dirty="0">
              <a:ln>
                <a:noFill/>
              </a:ln>
              <a:solidFill>
                <a:schemeClr val="bg1"/>
              </a:solidFill>
              <a:effectLst/>
              <a:latin typeface="+mj-lt"/>
              <a:cs typeface="Arial" charset="0"/>
            </a:endParaRPr>
          </a:p>
        </p:txBody>
      </p:sp>
      <p:sp>
        <p:nvSpPr>
          <p:cNvPr id="9" name="Rectángulo 8">
            <a:extLst>
              <a:ext uri="{FF2B5EF4-FFF2-40B4-BE49-F238E27FC236}">
                <a16:creationId xmlns:a16="http://schemas.microsoft.com/office/drawing/2014/main" id="{08CC030E-ED91-4C0E-897F-2B0506D666E5}"/>
              </a:ext>
            </a:extLst>
          </p:cNvPr>
          <p:cNvSpPr/>
          <p:nvPr/>
        </p:nvSpPr>
        <p:spPr bwMode="auto">
          <a:xfrm>
            <a:off x="4714275" y="3818910"/>
            <a:ext cx="1721644" cy="472185"/>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bg1"/>
                </a:solidFill>
                <a:effectLst/>
                <a:latin typeface="+mj-lt"/>
                <a:cs typeface="Arial" charset="0"/>
              </a:rPr>
              <a:t>PRISMA</a:t>
            </a:r>
          </a:p>
          <a:p>
            <a:pPr marR="0" algn="ctr" defTabSz="914400" rtl="0" eaLnBrk="1" fontAlgn="base" latinLnBrk="0" hangingPunct="1">
              <a:lnSpc>
                <a:spcPct val="100000"/>
              </a:lnSpc>
              <a:spcBef>
                <a:spcPct val="0"/>
              </a:spcBef>
              <a:spcAft>
                <a:spcPct val="0"/>
              </a:spcAft>
              <a:buClrTx/>
              <a:buSzTx/>
              <a:tabLst/>
            </a:pPr>
            <a:r>
              <a:rPr kumimoji="0" lang="es-CO" sz="1200" b="0" i="0" u="none" strike="noStrike" cap="none" normalizeH="0" baseline="0" dirty="0">
                <a:ln>
                  <a:noFill/>
                </a:ln>
                <a:solidFill>
                  <a:schemeClr val="bg1"/>
                </a:solidFill>
                <a:effectLst/>
                <a:latin typeface="+mj-lt"/>
                <a:cs typeface="Arial" charset="0"/>
              </a:rPr>
              <a:t>44%</a:t>
            </a:r>
          </a:p>
        </p:txBody>
      </p:sp>
      <p:sp>
        <p:nvSpPr>
          <p:cNvPr id="10" name="Rectángulo 9">
            <a:extLst>
              <a:ext uri="{FF2B5EF4-FFF2-40B4-BE49-F238E27FC236}">
                <a16:creationId xmlns:a16="http://schemas.microsoft.com/office/drawing/2014/main" id="{39F6D672-3902-44AB-9558-7790235FCACA}"/>
              </a:ext>
            </a:extLst>
          </p:cNvPr>
          <p:cNvSpPr/>
          <p:nvPr/>
        </p:nvSpPr>
        <p:spPr bwMode="auto">
          <a:xfrm>
            <a:off x="6558849" y="3818910"/>
            <a:ext cx="1721644" cy="472185"/>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bg1"/>
                </a:solidFill>
                <a:effectLst/>
                <a:latin typeface="+mj-lt"/>
                <a:cs typeface="Arial" charset="0"/>
              </a:rPr>
              <a:t>Botón de pagos</a:t>
            </a:r>
          </a:p>
          <a:p>
            <a:pPr marR="0" algn="ctr" defTabSz="914400" rtl="0" eaLnBrk="1" fontAlgn="base" latinLnBrk="0" hangingPunct="1">
              <a:lnSpc>
                <a:spcPct val="100000"/>
              </a:lnSpc>
              <a:spcBef>
                <a:spcPct val="0"/>
              </a:spcBef>
              <a:spcAft>
                <a:spcPct val="0"/>
              </a:spcAft>
              <a:buClrTx/>
              <a:buSzTx/>
              <a:tabLst/>
            </a:pPr>
            <a:r>
              <a:rPr kumimoji="0" lang="es-ES" sz="1200" b="0" i="0" u="none" strike="noStrike" cap="none" normalizeH="0" baseline="0" dirty="0">
                <a:ln>
                  <a:noFill/>
                </a:ln>
                <a:solidFill>
                  <a:schemeClr val="bg1"/>
                </a:solidFill>
                <a:effectLst/>
                <a:latin typeface="+mj-lt"/>
                <a:cs typeface="Arial" charset="0"/>
              </a:rPr>
              <a:t>65%</a:t>
            </a:r>
          </a:p>
        </p:txBody>
      </p:sp>
      <p:sp>
        <p:nvSpPr>
          <p:cNvPr id="28" name="Rectángulo 27">
            <a:extLst>
              <a:ext uri="{FF2B5EF4-FFF2-40B4-BE49-F238E27FC236}">
                <a16:creationId xmlns:a16="http://schemas.microsoft.com/office/drawing/2014/main" id="{30487D98-0BDB-47CF-9B3A-00299B67E555}"/>
              </a:ext>
            </a:extLst>
          </p:cNvPr>
          <p:cNvSpPr/>
          <p:nvPr/>
        </p:nvSpPr>
        <p:spPr bwMode="auto">
          <a:xfrm>
            <a:off x="6430352" y="1836049"/>
            <a:ext cx="2135982" cy="329493"/>
          </a:xfrm>
          <a:prstGeom prst="rect">
            <a:avLst/>
          </a:prstGeom>
          <a:solidFill>
            <a:srgbClr val="90BD47"/>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bg1"/>
                </a:solidFill>
                <a:effectLst/>
                <a:latin typeface="+mj-lt"/>
                <a:cs typeface="Arial" charset="0"/>
              </a:rPr>
              <a:t>Transparente </a:t>
            </a:r>
            <a:r>
              <a:rPr lang="es-ES" sz="1200" b="0" dirty="0">
                <a:solidFill>
                  <a:schemeClr val="bg1"/>
                </a:solidFill>
                <a:latin typeface="+mj-lt"/>
              </a:rPr>
              <a:t>86</a:t>
            </a:r>
            <a:r>
              <a:rPr kumimoji="0" lang="es-ES" sz="1200" b="0" i="0" u="none" strike="noStrike" cap="none" normalizeH="0" baseline="0" dirty="0">
                <a:ln>
                  <a:noFill/>
                </a:ln>
                <a:solidFill>
                  <a:schemeClr val="bg1"/>
                </a:solidFill>
                <a:effectLst/>
                <a:latin typeface="+mj-lt"/>
                <a:cs typeface="Arial" charset="0"/>
              </a:rPr>
              <a:t>%</a:t>
            </a:r>
            <a:endParaRPr kumimoji="0" lang="es-CO" sz="1200" b="0" i="0" u="none" strike="noStrike" cap="none" normalizeH="0" baseline="0" dirty="0">
              <a:ln>
                <a:noFill/>
              </a:ln>
              <a:solidFill>
                <a:schemeClr val="bg1"/>
              </a:solidFill>
              <a:effectLst/>
              <a:latin typeface="+mj-lt"/>
              <a:cs typeface="Arial" charset="0"/>
            </a:endParaRPr>
          </a:p>
        </p:txBody>
      </p:sp>
      <p:sp>
        <p:nvSpPr>
          <p:cNvPr id="30" name="Rectángulo 29">
            <a:extLst>
              <a:ext uri="{FF2B5EF4-FFF2-40B4-BE49-F238E27FC236}">
                <a16:creationId xmlns:a16="http://schemas.microsoft.com/office/drawing/2014/main" id="{88551636-E67A-4AB8-BC99-978D1877E8A2}"/>
              </a:ext>
            </a:extLst>
          </p:cNvPr>
          <p:cNvSpPr/>
          <p:nvPr/>
        </p:nvSpPr>
        <p:spPr bwMode="auto">
          <a:xfrm>
            <a:off x="6430352" y="2557890"/>
            <a:ext cx="2135982" cy="329493"/>
          </a:xfrm>
          <a:prstGeom prst="rect">
            <a:avLst/>
          </a:prstGeom>
          <a:solidFill>
            <a:srgbClr val="90BD47"/>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bg1"/>
                </a:solidFill>
                <a:effectLst/>
                <a:latin typeface="+mj-lt"/>
                <a:cs typeface="Arial" charset="0"/>
              </a:rPr>
              <a:t>Excelente </a:t>
            </a:r>
          </a:p>
          <a:p>
            <a:pPr marL="0" marR="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bg1"/>
                </a:solidFill>
                <a:effectLst/>
                <a:latin typeface="+mj-lt"/>
                <a:cs typeface="Arial" charset="0"/>
              </a:rPr>
              <a:t>reputación </a:t>
            </a:r>
            <a:r>
              <a:rPr lang="es-ES" sz="1200" b="0" dirty="0">
                <a:solidFill>
                  <a:schemeClr val="bg1"/>
                </a:solidFill>
                <a:latin typeface="+mj-lt"/>
              </a:rPr>
              <a:t>83</a:t>
            </a:r>
            <a:r>
              <a:rPr kumimoji="0" lang="es-ES" sz="1200" b="0" i="0" u="none" strike="noStrike" cap="none" normalizeH="0" baseline="0" dirty="0">
                <a:ln>
                  <a:noFill/>
                </a:ln>
                <a:solidFill>
                  <a:schemeClr val="bg1"/>
                </a:solidFill>
                <a:effectLst/>
                <a:latin typeface="+mj-lt"/>
                <a:cs typeface="Arial" charset="0"/>
              </a:rPr>
              <a:t>%</a:t>
            </a:r>
            <a:endParaRPr kumimoji="0" lang="es-CO" sz="1200" b="0" i="0" u="none" strike="noStrike" cap="none" normalizeH="0" baseline="0" dirty="0">
              <a:ln>
                <a:noFill/>
              </a:ln>
              <a:solidFill>
                <a:schemeClr val="bg1"/>
              </a:solidFill>
              <a:effectLst/>
              <a:latin typeface="+mj-lt"/>
              <a:cs typeface="Arial" charset="0"/>
            </a:endParaRPr>
          </a:p>
        </p:txBody>
      </p:sp>
      <p:sp>
        <p:nvSpPr>
          <p:cNvPr id="34" name="Rectángulo 33">
            <a:extLst>
              <a:ext uri="{FF2B5EF4-FFF2-40B4-BE49-F238E27FC236}">
                <a16:creationId xmlns:a16="http://schemas.microsoft.com/office/drawing/2014/main" id="{96739D28-30F0-4AA7-8315-DFD4E0EFA49E}"/>
              </a:ext>
            </a:extLst>
          </p:cNvPr>
          <p:cNvSpPr/>
          <p:nvPr/>
        </p:nvSpPr>
        <p:spPr bwMode="auto">
          <a:xfrm>
            <a:off x="6430352" y="1591711"/>
            <a:ext cx="2135982" cy="212055"/>
          </a:xfrm>
          <a:prstGeom prst="rect">
            <a:avLst/>
          </a:prstGeom>
          <a:solidFill>
            <a:srgbClr val="90BD47"/>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bg1"/>
                </a:solidFill>
                <a:effectLst/>
                <a:latin typeface="+mj-lt"/>
                <a:cs typeface="Arial" charset="0"/>
              </a:rPr>
              <a:t>Respeto 88%</a:t>
            </a:r>
            <a:endParaRPr kumimoji="0" lang="es-CO" sz="1200" b="0" i="0" u="none" strike="noStrike" cap="none" normalizeH="0" baseline="0" dirty="0">
              <a:ln>
                <a:noFill/>
              </a:ln>
              <a:solidFill>
                <a:schemeClr val="bg1"/>
              </a:solidFill>
              <a:effectLst/>
              <a:latin typeface="+mj-lt"/>
              <a:cs typeface="Arial" charset="0"/>
            </a:endParaRPr>
          </a:p>
        </p:txBody>
      </p:sp>
      <p:sp>
        <p:nvSpPr>
          <p:cNvPr id="36" name="Rectángulo 35">
            <a:extLst>
              <a:ext uri="{FF2B5EF4-FFF2-40B4-BE49-F238E27FC236}">
                <a16:creationId xmlns:a16="http://schemas.microsoft.com/office/drawing/2014/main" id="{C7678D66-42C3-45ED-A28A-E0A0E579423B}"/>
              </a:ext>
            </a:extLst>
          </p:cNvPr>
          <p:cNvSpPr/>
          <p:nvPr/>
        </p:nvSpPr>
        <p:spPr bwMode="auto">
          <a:xfrm>
            <a:off x="6430352" y="2917955"/>
            <a:ext cx="2135982" cy="452861"/>
          </a:xfrm>
          <a:prstGeom prst="rect">
            <a:avLst/>
          </a:prstGeom>
          <a:solidFill>
            <a:srgbClr val="90BD47"/>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bg1"/>
                </a:solidFill>
                <a:effectLst/>
                <a:latin typeface="+mj-lt"/>
                <a:cs typeface="Arial" charset="0"/>
              </a:rPr>
              <a:t>Aporta al mejoramiento 78%</a:t>
            </a:r>
            <a:endParaRPr kumimoji="0" lang="es-CO" sz="1200" b="0" i="0" u="none" strike="noStrike" cap="none" normalizeH="0" baseline="0" dirty="0">
              <a:ln>
                <a:noFill/>
              </a:ln>
              <a:solidFill>
                <a:schemeClr val="bg1"/>
              </a:solidFill>
              <a:effectLst/>
              <a:latin typeface="+mj-lt"/>
              <a:cs typeface="Arial" charset="0"/>
            </a:endParaRPr>
          </a:p>
        </p:txBody>
      </p:sp>
      <p:sp>
        <p:nvSpPr>
          <p:cNvPr id="38" name="Rectángulo 37">
            <a:extLst>
              <a:ext uri="{FF2B5EF4-FFF2-40B4-BE49-F238E27FC236}">
                <a16:creationId xmlns:a16="http://schemas.microsoft.com/office/drawing/2014/main" id="{0737BD36-EA70-4AED-8378-EA909257E17C}"/>
              </a:ext>
            </a:extLst>
          </p:cNvPr>
          <p:cNvSpPr/>
          <p:nvPr/>
        </p:nvSpPr>
        <p:spPr bwMode="auto">
          <a:xfrm>
            <a:off x="6430352" y="2197825"/>
            <a:ext cx="2135982" cy="329493"/>
          </a:xfrm>
          <a:prstGeom prst="rect">
            <a:avLst/>
          </a:prstGeom>
          <a:solidFill>
            <a:srgbClr val="90BD47"/>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bg1"/>
                </a:solidFill>
                <a:effectLst/>
                <a:latin typeface="+mj-lt"/>
                <a:cs typeface="Arial" charset="0"/>
              </a:rPr>
              <a:t>Confiable 86%</a:t>
            </a:r>
            <a:endParaRPr kumimoji="0" lang="es-CO" sz="1200" b="0" i="0" u="none" strike="noStrike" cap="none" normalizeH="0" baseline="0" dirty="0">
              <a:ln>
                <a:noFill/>
              </a:ln>
              <a:solidFill>
                <a:schemeClr val="bg1"/>
              </a:solidFill>
              <a:effectLst/>
              <a:latin typeface="+mj-lt"/>
              <a:cs typeface="Arial" charset="0"/>
            </a:endParaRPr>
          </a:p>
        </p:txBody>
      </p:sp>
      <p:sp>
        <p:nvSpPr>
          <p:cNvPr id="45" name="Rectángulo 44">
            <a:extLst>
              <a:ext uri="{FF2B5EF4-FFF2-40B4-BE49-F238E27FC236}">
                <a16:creationId xmlns:a16="http://schemas.microsoft.com/office/drawing/2014/main" id="{2F4E5BF8-41C1-4ECB-A1AE-4CF95CB189C5}"/>
              </a:ext>
            </a:extLst>
          </p:cNvPr>
          <p:cNvSpPr/>
          <p:nvPr/>
        </p:nvSpPr>
        <p:spPr bwMode="auto">
          <a:xfrm>
            <a:off x="2869701" y="4493910"/>
            <a:ext cx="1721644" cy="475200"/>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0"/>
              </a:spcBef>
              <a:spcAft>
                <a:spcPct val="0"/>
              </a:spcAft>
              <a:buClrTx/>
              <a:buSzTx/>
              <a:tabLst/>
            </a:pPr>
            <a:r>
              <a:rPr kumimoji="0" lang="es-ES" sz="1200" b="0" i="0" u="none" strike="noStrike" cap="none" normalizeH="0" baseline="0" dirty="0">
                <a:ln>
                  <a:noFill/>
                </a:ln>
                <a:solidFill>
                  <a:schemeClr val="bg1"/>
                </a:solidFill>
                <a:effectLst/>
                <a:latin typeface="+mj-lt"/>
                <a:cs typeface="Arial" charset="0"/>
              </a:rPr>
              <a:t>Página institucional</a:t>
            </a:r>
          </a:p>
          <a:p>
            <a:pPr marR="0" algn="ctr" defTabSz="914400" rtl="0" eaLnBrk="1" fontAlgn="base" latinLnBrk="0" hangingPunct="1">
              <a:lnSpc>
                <a:spcPct val="100000"/>
              </a:lnSpc>
              <a:spcBef>
                <a:spcPct val="0"/>
              </a:spcBef>
              <a:spcAft>
                <a:spcPct val="0"/>
              </a:spcAft>
              <a:buClrTx/>
              <a:buSzTx/>
              <a:tabLst/>
            </a:pPr>
            <a:r>
              <a:rPr lang="es-ES" sz="1200" b="0" dirty="0">
                <a:solidFill>
                  <a:schemeClr val="bg1"/>
                </a:solidFill>
                <a:latin typeface="+mj-lt"/>
              </a:rPr>
              <a:t>46%</a:t>
            </a:r>
            <a:endParaRPr kumimoji="0" lang="es-CO" sz="1200" b="0" i="0" u="none" strike="noStrike" cap="none" normalizeH="0" baseline="0" dirty="0">
              <a:ln>
                <a:noFill/>
              </a:ln>
              <a:solidFill>
                <a:schemeClr val="bg1"/>
              </a:solidFill>
              <a:effectLst/>
              <a:latin typeface="+mj-lt"/>
              <a:cs typeface="Arial" charset="0"/>
            </a:endParaRPr>
          </a:p>
        </p:txBody>
      </p:sp>
      <p:sp>
        <p:nvSpPr>
          <p:cNvPr id="33" name="Rectángulo 32">
            <a:extLst>
              <a:ext uri="{FF2B5EF4-FFF2-40B4-BE49-F238E27FC236}">
                <a16:creationId xmlns:a16="http://schemas.microsoft.com/office/drawing/2014/main" id="{6C938518-8CCC-4A93-B8A2-3989E4928D31}"/>
              </a:ext>
            </a:extLst>
          </p:cNvPr>
          <p:cNvSpPr/>
          <p:nvPr/>
        </p:nvSpPr>
        <p:spPr bwMode="auto">
          <a:xfrm>
            <a:off x="999881" y="3818910"/>
            <a:ext cx="1721644" cy="473472"/>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bg1"/>
                </a:solidFill>
                <a:effectLst/>
                <a:latin typeface="+mj-lt"/>
                <a:cs typeface="Arial" charset="0"/>
              </a:rPr>
              <a:t>Calidad prueba</a:t>
            </a:r>
          </a:p>
          <a:p>
            <a:pPr marL="0" marR="0" indent="0" algn="ctr" defTabSz="914400" rtl="0" eaLnBrk="1" fontAlgn="base" latinLnBrk="0" hangingPunct="1">
              <a:lnSpc>
                <a:spcPct val="100000"/>
              </a:lnSpc>
              <a:spcBef>
                <a:spcPct val="0"/>
              </a:spcBef>
              <a:spcAft>
                <a:spcPct val="0"/>
              </a:spcAft>
              <a:buClrTx/>
              <a:buSzTx/>
              <a:buFontTx/>
              <a:buNone/>
              <a:tabLst/>
            </a:pPr>
            <a:r>
              <a:rPr lang="es-ES" sz="1200" b="0" dirty="0">
                <a:solidFill>
                  <a:schemeClr val="bg1"/>
                </a:solidFill>
                <a:latin typeface="+mj-lt"/>
              </a:rPr>
              <a:t>45%</a:t>
            </a:r>
            <a:endParaRPr kumimoji="0" lang="es-CO" sz="1200" b="0" i="0" u="none" strike="noStrike" cap="none" normalizeH="0" baseline="0" dirty="0">
              <a:ln>
                <a:noFill/>
              </a:ln>
              <a:solidFill>
                <a:schemeClr val="bg1"/>
              </a:solidFill>
              <a:effectLst/>
              <a:latin typeface="+mj-lt"/>
              <a:cs typeface="Arial" charset="0"/>
            </a:endParaRPr>
          </a:p>
        </p:txBody>
      </p:sp>
      <p:sp>
        <p:nvSpPr>
          <p:cNvPr id="39" name="Rectángulo 38">
            <a:extLst>
              <a:ext uri="{FF2B5EF4-FFF2-40B4-BE49-F238E27FC236}">
                <a16:creationId xmlns:a16="http://schemas.microsoft.com/office/drawing/2014/main" id="{08837C01-90ED-43CA-873C-DA8A861111CC}"/>
              </a:ext>
            </a:extLst>
          </p:cNvPr>
          <p:cNvSpPr/>
          <p:nvPr/>
        </p:nvSpPr>
        <p:spPr bwMode="auto">
          <a:xfrm>
            <a:off x="999881" y="4494774"/>
            <a:ext cx="1721644" cy="473472"/>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bg1"/>
                </a:solidFill>
                <a:effectLst/>
                <a:latin typeface="+mj-lt"/>
                <a:cs typeface="Arial" charset="0"/>
              </a:rPr>
              <a:t>Lugar</a:t>
            </a:r>
          </a:p>
          <a:p>
            <a:pPr marR="0" algn="ctr" defTabSz="914400" rtl="0" eaLnBrk="1" fontAlgn="base" latinLnBrk="0" hangingPunct="1">
              <a:lnSpc>
                <a:spcPct val="100000"/>
              </a:lnSpc>
              <a:spcBef>
                <a:spcPct val="0"/>
              </a:spcBef>
              <a:spcAft>
                <a:spcPct val="0"/>
              </a:spcAft>
              <a:buClrTx/>
              <a:buSzTx/>
              <a:tabLst/>
            </a:pPr>
            <a:r>
              <a:rPr kumimoji="0" lang="es-ES" sz="1200" b="0" i="0" u="none" strike="noStrike" cap="none" normalizeH="0" baseline="0" dirty="0">
                <a:ln>
                  <a:noFill/>
                </a:ln>
                <a:solidFill>
                  <a:schemeClr val="bg1"/>
                </a:solidFill>
                <a:effectLst/>
                <a:latin typeface="+mj-lt"/>
                <a:cs typeface="Arial" charset="0"/>
              </a:rPr>
              <a:t>57%</a:t>
            </a:r>
          </a:p>
        </p:txBody>
      </p:sp>
      <p:sp>
        <p:nvSpPr>
          <p:cNvPr id="41" name="Rectángulo 40">
            <a:extLst>
              <a:ext uri="{FF2B5EF4-FFF2-40B4-BE49-F238E27FC236}">
                <a16:creationId xmlns:a16="http://schemas.microsoft.com/office/drawing/2014/main" id="{52457C4F-DC60-4B36-88E9-5930AE62DE99}"/>
              </a:ext>
            </a:extLst>
          </p:cNvPr>
          <p:cNvSpPr/>
          <p:nvPr/>
        </p:nvSpPr>
        <p:spPr bwMode="auto">
          <a:xfrm>
            <a:off x="4714275" y="4493910"/>
            <a:ext cx="1721644" cy="474336"/>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bg1"/>
                </a:solidFill>
                <a:effectLst/>
                <a:latin typeface="+mj-lt"/>
                <a:cs typeface="Arial" charset="0"/>
              </a:rPr>
              <a:t>Logística</a:t>
            </a:r>
          </a:p>
          <a:p>
            <a:pPr marR="0" algn="ctr" defTabSz="914400" rtl="0" eaLnBrk="1" fontAlgn="base" latinLnBrk="0" hangingPunct="1">
              <a:lnSpc>
                <a:spcPct val="100000"/>
              </a:lnSpc>
              <a:spcBef>
                <a:spcPct val="0"/>
              </a:spcBef>
              <a:spcAft>
                <a:spcPct val="0"/>
              </a:spcAft>
              <a:buClrTx/>
              <a:buSzTx/>
              <a:tabLst/>
            </a:pPr>
            <a:r>
              <a:rPr kumimoji="0" lang="es-ES" sz="1200" b="0" i="0" u="none" strike="noStrike" cap="none" normalizeH="0" baseline="0" dirty="0">
                <a:ln>
                  <a:noFill/>
                </a:ln>
                <a:solidFill>
                  <a:schemeClr val="bg1"/>
                </a:solidFill>
                <a:effectLst/>
                <a:latin typeface="+mj-lt"/>
                <a:cs typeface="Arial" charset="0"/>
              </a:rPr>
              <a:t>52%</a:t>
            </a:r>
          </a:p>
        </p:txBody>
      </p:sp>
      <p:sp>
        <p:nvSpPr>
          <p:cNvPr id="42" name="Rectángulo 41">
            <a:extLst>
              <a:ext uri="{FF2B5EF4-FFF2-40B4-BE49-F238E27FC236}">
                <a16:creationId xmlns:a16="http://schemas.microsoft.com/office/drawing/2014/main" id="{E2B370F2-E185-4E94-BE2C-CDBE032B0FE0}"/>
              </a:ext>
            </a:extLst>
          </p:cNvPr>
          <p:cNvSpPr/>
          <p:nvPr/>
        </p:nvSpPr>
        <p:spPr bwMode="auto">
          <a:xfrm>
            <a:off x="6558849" y="4493910"/>
            <a:ext cx="1721644" cy="474336"/>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1050" b="0" i="0" u="none" strike="noStrike" cap="none" normalizeH="0" baseline="0" dirty="0">
                <a:ln>
                  <a:noFill/>
                </a:ln>
                <a:solidFill>
                  <a:schemeClr val="bg1"/>
                </a:solidFill>
                <a:effectLst/>
                <a:latin typeface="+mj-lt"/>
                <a:cs typeface="Arial" charset="0"/>
              </a:rPr>
              <a:t>Personal que acompaña la prueba</a:t>
            </a:r>
          </a:p>
          <a:p>
            <a:pPr marR="0" algn="ctr" defTabSz="914400" rtl="0" eaLnBrk="1" fontAlgn="base" latinLnBrk="0" hangingPunct="1">
              <a:lnSpc>
                <a:spcPct val="100000"/>
              </a:lnSpc>
              <a:spcBef>
                <a:spcPct val="0"/>
              </a:spcBef>
              <a:spcAft>
                <a:spcPct val="0"/>
              </a:spcAft>
              <a:buClrTx/>
              <a:buSzTx/>
              <a:tabLst/>
            </a:pPr>
            <a:r>
              <a:rPr kumimoji="0" lang="es-ES" sz="1200" b="0" i="0" u="none" strike="noStrike" cap="none" normalizeH="0" baseline="0" dirty="0">
                <a:ln>
                  <a:noFill/>
                </a:ln>
                <a:solidFill>
                  <a:schemeClr val="bg1"/>
                </a:solidFill>
                <a:effectLst/>
                <a:latin typeface="+mj-lt"/>
                <a:cs typeface="Arial" charset="0"/>
              </a:rPr>
              <a:t>64%</a:t>
            </a:r>
          </a:p>
        </p:txBody>
      </p:sp>
      <p:cxnSp>
        <p:nvCxnSpPr>
          <p:cNvPr id="27" name="Conector recto 26"/>
          <p:cNvCxnSpPr/>
          <p:nvPr/>
        </p:nvCxnSpPr>
        <p:spPr bwMode="auto">
          <a:xfrm flipV="1">
            <a:off x="220792" y="3415100"/>
            <a:ext cx="8702416" cy="11570"/>
          </a:xfrm>
          <a:prstGeom prst="line">
            <a:avLst/>
          </a:prstGeom>
          <a:solidFill>
            <a:schemeClr val="accent1"/>
          </a:solidFill>
          <a:ln w="9525" cap="flat" cmpd="sng" algn="ctr">
            <a:solidFill>
              <a:srgbClr val="0066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CuadroTexto 2"/>
          <p:cNvSpPr txBox="1"/>
          <p:nvPr/>
        </p:nvSpPr>
        <p:spPr>
          <a:xfrm>
            <a:off x="7124683" y="1358340"/>
            <a:ext cx="747320" cy="230832"/>
          </a:xfrm>
          <a:prstGeom prst="rect">
            <a:avLst/>
          </a:prstGeom>
          <a:noFill/>
        </p:spPr>
        <p:txBody>
          <a:bodyPr wrap="none" rtlCol="0">
            <a:spAutoFit/>
          </a:bodyPr>
          <a:lstStyle/>
          <a:p>
            <a:r>
              <a:rPr lang="es-CO" sz="900" dirty="0">
                <a:solidFill>
                  <a:srgbClr val="006600"/>
                </a:solidFill>
                <a:latin typeface="+mj-lt"/>
              </a:rPr>
              <a:t>Imágenes</a:t>
            </a:r>
          </a:p>
        </p:txBody>
      </p:sp>
      <p:sp>
        <p:nvSpPr>
          <p:cNvPr id="20" name="Text Box 6">
            <a:extLst>
              <a:ext uri="{FF2B5EF4-FFF2-40B4-BE49-F238E27FC236}">
                <a16:creationId xmlns:a16="http://schemas.microsoft.com/office/drawing/2014/main" id="{13E58073-885A-4B4F-817F-4E4357200059}"/>
              </a:ext>
            </a:extLst>
          </p:cNvPr>
          <p:cNvSpPr txBox="1">
            <a:spLocks noChangeArrowheads="1"/>
          </p:cNvSpPr>
          <p:nvPr/>
        </p:nvSpPr>
        <p:spPr bwMode="auto">
          <a:xfrm>
            <a:off x="220792" y="522256"/>
            <a:ext cx="2634039" cy="276999"/>
          </a:xfrm>
          <a:prstGeom prst="rect">
            <a:avLst/>
          </a:prstGeom>
          <a:solidFill>
            <a:schemeClr val="bg1"/>
          </a:solidFill>
          <a:ln>
            <a:noFill/>
          </a:ln>
        </p:spPr>
        <p:txBody>
          <a:bodyPr wrap="square">
            <a:spAutoFit/>
          </a:bodyPr>
          <a:lstStyle>
            <a:lvl1pPr eaLnBrk="0" hangingPunct="0">
              <a:defRPr b="1">
                <a:solidFill>
                  <a:schemeClr val="tx1"/>
                </a:solidFill>
                <a:latin typeface="Calibri" panose="020F0502020204030204" pitchFamily="34" charset="0"/>
                <a:cs typeface="Calibri" panose="020F0502020204030204" pitchFamily="34" charset="0"/>
              </a:defRPr>
            </a:lvl1pPr>
            <a:lvl2pPr marL="742950" indent="-285750" eaLnBrk="0" hangingPunct="0">
              <a:defRPr b="1">
                <a:solidFill>
                  <a:schemeClr val="tx1"/>
                </a:solidFill>
                <a:latin typeface="Calibri" panose="020F0502020204030204" pitchFamily="34" charset="0"/>
                <a:cs typeface="Calibri" panose="020F0502020204030204" pitchFamily="34" charset="0"/>
              </a:defRPr>
            </a:lvl2pPr>
            <a:lvl3pPr marL="1143000" indent="-228600" eaLnBrk="0" hangingPunct="0">
              <a:defRPr b="1">
                <a:solidFill>
                  <a:schemeClr val="tx1"/>
                </a:solidFill>
                <a:latin typeface="Calibri" panose="020F0502020204030204" pitchFamily="34" charset="0"/>
                <a:cs typeface="Calibri" panose="020F0502020204030204" pitchFamily="34" charset="0"/>
              </a:defRPr>
            </a:lvl3pPr>
            <a:lvl4pPr marL="1600200" indent="-228600" eaLnBrk="0" hangingPunct="0">
              <a:defRPr b="1">
                <a:solidFill>
                  <a:schemeClr val="tx1"/>
                </a:solidFill>
                <a:latin typeface="Calibri" panose="020F0502020204030204" pitchFamily="34" charset="0"/>
                <a:cs typeface="Calibri" panose="020F0502020204030204" pitchFamily="34" charset="0"/>
              </a:defRPr>
            </a:lvl4pPr>
            <a:lvl5pPr marL="2057400" indent="-228600" eaLnBrk="0" hangingPunct="0">
              <a:defRPr b="1">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0"/>
              </a:spcBef>
              <a:spcAft>
                <a:spcPct val="0"/>
              </a:spcAft>
              <a:defRPr b="1">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0"/>
              </a:spcBef>
              <a:spcAft>
                <a:spcPct val="0"/>
              </a:spcAft>
              <a:defRPr b="1">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0"/>
              </a:spcBef>
              <a:spcAft>
                <a:spcPct val="0"/>
              </a:spcAft>
              <a:defRPr b="1">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0"/>
              </a:spcBef>
              <a:spcAft>
                <a:spcPct val="0"/>
              </a:spcAft>
              <a:defRPr b="1">
                <a:solidFill>
                  <a:schemeClr val="tx1"/>
                </a:solidFill>
                <a:latin typeface="Calibri" panose="020F0502020204030204" pitchFamily="34" charset="0"/>
                <a:cs typeface="Calibri" panose="020F0502020204030204" pitchFamily="34" charset="0"/>
              </a:defRPr>
            </a:lvl9pPr>
          </a:lstStyle>
          <a:p>
            <a:pPr eaLnBrk="1" hangingPunct="1">
              <a:defRPr/>
            </a:pPr>
            <a:r>
              <a:rPr lang="es-ES_tradnl" sz="1200" dirty="0">
                <a:solidFill>
                  <a:srgbClr val="006600"/>
                </a:solidFill>
                <a:latin typeface="+mj-lt"/>
              </a:rPr>
              <a:t>Comportamientos e intenciones</a:t>
            </a:r>
            <a:endParaRPr lang="es-ES" sz="1200" dirty="0">
              <a:solidFill>
                <a:srgbClr val="006600"/>
              </a:solidFill>
              <a:latin typeface="+mj-lt"/>
            </a:endParaRPr>
          </a:p>
        </p:txBody>
      </p:sp>
      <p:sp>
        <p:nvSpPr>
          <p:cNvPr id="21" name="Rectangle 8">
            <a:extLst>
              <a:ext uri="{FF2B5EF4-FFF2-40B4-BE49-F238E27FC236}">
                <a16:creationId xmlns:a16="http://schemas.microsoft.com/office/drawing/2014/main" id="{2B860AF5-3DCF-4188-97DB-219276B6C91A}"/>
              </a:ext>
            </a:extLst>
          </p:cNvPr>
          <p:cNvSpPr>
            <a:spLocks noChangeArrowheads="1"/>
          </p:cNvSpPr>
          <p:nvPr/>
        </p:nvSpPr>
        <p:spPr bwMode="auto">
          <a:xfrm>
            <a:off x="484292" y="1120589"/>
            <a:ext cx="2136775" cy="200055"/>
          </a:xfrm>
          <a:prstGeom prst="rect">
            <a:avLst/>
          </a:prstGeom>
          <a:noFill/>
          <a:ln w="9525">
            <a:noFill/>
            <a:miter lim="800000"/>
            <a:headEnd/>
            <a:tailEnd/>
          </a:ln>
        </p:spPr>
        <p:txBody>
          <a:bodyPr>
            <a:spAutoFit/>
          </a:bodyPr>
          <a:lstStyle/>
          <a:p>
            <a:pPr>
              <a:defRPr/>
            </a:pPr>
            <a:r>
              <a:rPr lang="es-MX" sz="700" dirty="0">
                <a:solidFill>
                  <a:schemeClr val="bg1">
                    <a:lumMod val="65000"/>
                  </a:schemeClr>
                </a:solidFill>
                <a:latin typeface="+mj-lt"/>
                <a:ea typeface="Calibri" pitchFamily="34" charset="0"/>
              </a:rPr>
              <a:t>T3B: TOTALMENTE DE ACUERDO + [4] </a:t>
            </a:r>
            <a:endParaRPr lang="es-ES" sz="700" dirty="0">
              <a:solidFill>
                <a:schemeClr val="bg1">
                  <a:lumMod val="65000"/>
                </a:schemeClr>
              </a:solidFill>
              <a:latin typeface="+mj-lt"/>
              <a:ea typeface="Calibri" pitchFamily="34" charset="0"/>
            </a:endParaRPr>
          </a:p>
        </p:txBody>
      </p:sp>
      <p:sp>
        <p:nvSpPr>
          <p:cNvPr id="22" name="Text Box 5">
            <a:extLst>
              <a:ext uri="{FF2B5EF4-FFF2-40B4-BE49-F238E27FC236}">
                <a16:creationId xmlns:a16="http://schemas.microsoft.com/office/drawing/2014/main" id="{16BCC012-7725-4139-944D-0842D97F331E}"/>
              </a:ext>
            </a:extLst>
          </p:cNvPr>
          <p:cNvSpPr txBox="1">
            <a:spLocks noChangeArrowheads="1"/>
          </p:cNvSpPr>
          <p:nvPr/>
        </p:nvSpPr>
        <p:spPr bwMode="auto">
          <a:xfrm>
            <a:off x="235661" y="1751879"/>
            <a:ext cx="2885911" cy="276999"/>
          </a:xfrm>
          <a:prstGeom prst="rect">
            <a:avLst/>
          </a:prstGeom>
          <a:noFill/>
          <a:ln>
            <a:noFill/>
          </a:ln>
        </p:spPr>
        <p:txBody>
          <a:bodyPr wrap="square">
            <a:spAutoFit/>
          </a:bodyPr>
          <a:lstStyle>
            <a:lvl1pPr eaLnBrk="0" hangingPunct="0">
              <a:defRPr b="1">
                <a:solidFill>
                  <a:schemeClr val="tx1"/>
                </a:solidFill>
                <a:latin typeface="Calibri" panose="020F0502020204030204" pitchFamily="34" charset="0"/>
                <a:cs typeface="Calibri" panose="020F0502020204030204" pitchFamily="34" charset="0"/>
              </a:defRPr>
            </a:lvl1pPr>
            <a:lvl2pPr marL="742950" indent="-285750" eaLnBrk="0" hangingPunct="0">
              <a:defRPr b="1">
                <a:solidFill>
                  <a:schemeClr val="tx1"/>
                </a:solidFill>
                <a:latin typeface="Calibri" panose="020F0502020204030204" pitchFamily="34" charset="0"/>
                <a:cs typeface="Calibri" panose="020F0502020204030204" pitchFamily="34" charset="0"/>
              </a:defRPr>
            </a:lvl2pPr>
            <a:lvl3pPr marL="1143000" indent="-228600" eaLnBrk="0" hangingPunct="0">
              <a:defRPr b="1">
                <a:solidFill>
                  <a:schemeClr val="tx1"/>
                </a:solidFill>
                <a:latin typeface="Calibri" panose="020F0502020204030204" pitchFamily="34" charset="0"/>
                <a:cs typeface="Calibri" panose="020F0502020204030204" pitchFamily="34" charset="0"/>
              </a:defRPr>
            </a:lvl3pPr>
            <a:lvl4pPr marL="1600200" indent="-228600" eaLnBrk="0" hangingPunct="0">
              <a:defRPr b="1">
                <a:solidFill>
                  <a:schemeClr val="tx1"/>
                </a:solidFill>
                <a:latin typeface="Calibri" panose="020F0502020204030204" pitchFamily="34" charset="0"/>
                <a:cs typeface="Calibri" panose="020F0502020204030204" pitchFamily="34" charset="0"/>
              </a:defRPr>
            </a:lvl4pPr>
            <a:lvl5pPr marL="2057400" indent="-228600" eaLnBrk="0" hangingPunct="0">
              <a:defRPr b="1">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0"/>
              </a:spcBef>
              <a:spcAft>
                <a:spcPct val="0"/>
              </a:spcAft>
              <a:defRPr b="1">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0"/>
              </a:spcBef>
              <a:spcAft>
                <a:spcPct val="0"/>
              </a:spcAft>
              <a:defRPr b="1">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0"/>
              </a:spcBef>
              <a:spcAft>
                <a:spcPct val="0"/>
              </a:spcAft>
              <a:defRPr b="1">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0"/>
              </a:spcBef>
              <a:spcAft>
                <a:spcPct val="0"/>
              </a:spcAft>
              <a:defRPr b="1">
                <a:solidFill>
                  <a:schemeClr val="tx1"/>
                </a:solidFill>
                <a:latin typeface="Calibri" panose="020F0502020204030204" pitchFamily="34" charset="0"/>
                <a:cs typeface="Calibri" panose="020F0502020204030204" pitchFamily="34" charset="0"/>
              </a:defRPr>
            </a:lvl9pPr>
          </a:lstStyle>
          <a:p>
            <a:pPr eaLnBrk="1" hangingPunct="1">
              <a:defRPr/>
            </a:pPr>
            <a:r>
              <a:rPr lang="es-ES_tradnl" sz="1200" dirty="0">
                <a:solidFill>
                  <a:srgbClr val="006600"/>
                </a:solidFill>
                <a:latin typeface="+mj-lt"/>
              </a:rPr>
              <a:t>Percepciones Generales</a:t>
            </a:r>
          </a:p>
        </p:txBody>
      </p:sp>
      <p:sp>
        <p:nvSpPr>
          <p:cNvPr id="23" name="Text Box 4">
            <a:extLst>
              <a:ext uri="{FF2B5EF4-FFF2-40B4-BE49-F238E27FC236}">
                <a16:creationId xmlns:a16="http://schemas.microsoft.com/office/drawing/2014/main" id="{9BAF4456-1154-4210-97CD-569D8549B8FB}"/>
              </a:ext>
            </a:extLst>
          </p:cNvPr>
          <p:cNvSpPr txBox="1">
            <a:spLocks noChangeArrowheads="1"/>
          </p:cNvSpPr>
          <p:nvPr/>
        </p:nvSpPr>
        <p:spPr bwMode="auto">
          <a:xfrm>
            <a:off x="220792" y="3415100"/>
            <a:ext cx="5517856" cy="276999"/>
          </a:xfrm>
          <a:prstGeom prst="rect">
            <a:avLst/>
          </a:prstGeom>
          <a:noFill/>
          <a:ln w="9525">
            <a:noFill/>
            <a:miter lim="800000"/>
            <a:headEnd/>
            <a:tailEnd/>
          </a:ln>
        </p:spPr>
        <p:txBody>
          <a:bodyPr wrap="square">
            <a:spAutoFit/>
          </a:bodyPr>
          <a:lstStyle/>
          <a:p>
            <a:pPr>
              <a:defRPr/>
            </a:pPr>
            <a:r>
              <a:rPr lang="es-ES_tradnl" sz="1200" dirty="0">
                <a:solidFill>
                  <a:srgbClr val="006600"/>
                </a:solidFill>
                <a:latin typeface="+mj-lt"/>
                <a:cs typeface="Tahoma" pitchFamily="34" charset="0"/>
              </a:rPr>
              <a:t>Interacciones y experiencias   -Procesos-</a:t>
            </a:r>
          </a:p>
        </p:txBody>
      </p:sp>
      <p:cxnSp>
        <p:nvCxnSpPr>
          <p:cNvPr id="24" name="Conector recto 23">
            <a:extLst>
              <a:ext uri="{FF2B5EF4-FFF2-40B4-BE49-F238E27FC236}">
                <a16:creationId xmlns:a16="http://schemas.microsoft.com/office/drawing/2014/main" id="{6E6D78C2-9178-4B82-8ABE-8860FD7BC561}"/>
              </a:ext>
            </a:extLst>
          </p:cNvPr>
          <p:cNvCxnSpPr/>
          <p:nvPr/>
        </p:nvCxnSpPr>
        <p:spPr bwMode="auto">
          <a:xfrm flipV="1">
            <a:off x="302596" y="1397230"/>
            <a:ext cx="8568135" cy="20351"/>
          </a:xfrm>
          <a:prstGeom prst="line">
            <a:avLst/>
          </a:prstGeom>
          <a:solidFill>
            <a:schemeClr val="accent1"/>
          </a:solidFill>
          <a:ln w="9525" cap="flat" cmpd="sng" algn="ctr">
            <a:solidFill>
              <a:srgbClr val="0066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Rectángulo 24">
            <a:extLst>
              <a:ext uri="{FF2B5EF4-FFF2-40B4-BE49-F238E27FC236}">
                <a16:creationId xmlns:a16="http://schemas.microsoft.com/office/drawing/2014/main" id="{C4E51FC3-9242-4927-BC77-E42E2B2B342F}"/>
              </a:ext>
            </a:extLst>
          </p:cNvPr>
          <p:cNvSpPr/>
          <p:nvPr/>
        </p:nvSpPr>
        <p:spPr bwMode="auto">
          <a:xfrm>
            <a:off x="5776699" y="733556"/>
            <a:ext cx="1721644" cy="473472"/>
          </a:xfrm>
          <a:prstGeom prst="rect">
            <a:avLst/>
          </a:prstGeom>
          <a:solidFill>
            <a:srgbClr val="126D9A"/>
          </a:solidFill>
          <a:ln>
            <a:solidFill>
              <a:srgbClr val="126D9A"/>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bg1"/>
                </a:solidFill>
                <a:effectLst/>
                <a:latin typeface="+mj-lt"/>
                <a:cs typeface="Arial" charset="0"/>
              </a:rPr>
              <a:t>NPS sin funcionarios </a:t>
            </a:r>
          </a:p>
          <a:p>
            <a:pPr marL="0" marR="0" indent="0" algn="ctr" defTabSz="914400" rtl="0" eaLnBrk="1" fontAlgn="base" latinLnBrk="0" hangingPunct="1">
              <a:lnSpc>
                <a:spcPct val="100000"/>
              </a:lnSpc>
              <a:spcBef>
                <a:spcPct val="0"/>
              </a:spcBef>
              <a:spcAft>
                <a:spcPct val="0"/>
              </a:spcAft>
              <a:buClrTx/>
              <a:buSzTx/>
              <a:buFontTx/>
              <a:buNone/>
              <a:tabLst/>
            </a:pPr>
            <a:r>
              <a:rPr lang="es-ES" sz="1600" b="0" dirty="0">
                <a:solidFill>
                  <a:schemeClr val="bg1"/>
                </a:solidFill>
                <a:latin typeface="+mj-lt"/>
                <a:cs typeface="Arial" charset="0"/>
              </a:rPr>
              <a:t>35%</a:t>
            </a:r>
            <a:endParaRPr kumimoji="0" lang="es-CO" sz="1600" b="0" i="0" u="none" strike="noStrike" cap="none" normalizeH="0" baseline="0" dirty="0">
              <a:ln>
                <a:noFill/>
              </a:ln>
              <a:solidFill>
                <a:schemeClr val="bg1"/>
              </a:solidFill>
              <a:effectLst/>
              <a:latin typeface="+mj-lt"/>
              <a:cs typeface="Arial" charset="0"/>
            </a:endParaRPr>
          </a:p>
        </p:txBody>
      </p:sp>
    </p:spTree>
    <p:extLst>
      <p:ext uri="{BB962C8B-B14F-4D97-AF65-F5344CB8AC3E}">
        <p14:creationId xmlns:p14="http://schemas.microsoft.com/office/powerpoint/2010/main" val="1178464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2">
            <a:extLst>
              <a:ext uri="{FF2B5EF4-FFF2-40B4-BE49-F238E27FC236}">
                <a16:creationId xmlns:a16="http://schemas.microsoft.com/office/drawing/2014/main" id="{56B5D3E1-BC86-42F4-8501-8C6006EC785A}"/>
              </a:ext>
            </a:extLst>
          </p:cNvPr>
          <p:cNvGraphicFramePr>
            <a:graphicFrameLocks noGrp="1"/>
          </p:cNvGraphicFramePr>
          <p:nvPr>
            <p:ph idx="4294967295"/>
            <p:extLst>
              <p:ext uri="{D42A27DB-BD31-4B8C-83A1-F6EECF244321}">
                <p14:modId xmlns:p14="http://schemas.microsoft.com/office/powerpoint/2010/main" val="1598453685"/>
              </p:ext>
            </p:extLst>
          </p:nvPr>
        </p:nvGraphicFramePr>
        <p:xfrm>
          <a:off x="2745518" y="634639"/>
          <a:ext cx="4101546" cy="4138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364" name="Título 1">
            <a:extLst>
              <a:ext uri="{FF2B5EF4-FFF2-40B4-BE49-F238E27FC236}">
                <a16:creationId xmlns:a16="http://schemas.microsoft.com/office/drawing/2014/main" id="{BFE80B3D-D6CF-44D8-A078-EAB06127E3FF}"/>
              </a:ext>
            </a:extLst>
          </p:cNvPr>
          <p:cNvSpPr txBox="1">
            <a:spLocks/>
          </p:cNvSpPr>
          <p:nvPr/>
        </p:nvSpPr>
        <p:spPr bwMode="auto">
          <a:xfrm>
            <a:off x="1126005" y="130792"/>
            <a:ext cx="7007866" cy="338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200">
                <a:solidFill>
                  <a:srgbClr val="333333"/>
                </a:solidFill>
                <a:latin typeface="Century Gothic" panose="020B0502020202020204" pitchFamily="34" charset="0"/>
                <a:cs typeface="Arial" panose="020B0604020202020204" pitchFamily="34" charset="0"/>
              </a:defRPr>
            </a:lvl1pPr>
            <a:lvl2pPr marL="742950" indent="-285750">
              <a:spcBef>
                <a:spcPct val="20000"/>
              </a:spcBef>
              <a:buChar char="–"/>
              <a:defRPr sz="1200">
                <a:solidFill>
                  <a:srgbClr val="333333"/>
                </a:solidFill>
                <a:latin typeface="Century Gothic" panose="020B0502020202020204" pitchFamily="34" charset="0"/>
                <a:cs typeface="Arial" panose="020B0604020202020204" pitchFamily="34" charset="0"/>
              </a:defRPr>
            </a:lvl2pPr>
            <a:lvl3pPr marL="1143000" indent="-228600">
              <a:spcBef>
                <a:spcPct val="20000"/>
              </a:spcBef>
              <a:buChar char="•"/>
              <a:defRPr sz="1200">
                <a:solidFill>
                  <a:srgbClr val="333333"/>
                </a:solidFill>
                <a:latin typeface="Century Gothic" panose="020B0502020202020204" pitchFamily="34" charset="0"/>
                <a:cs typeface="Arial" panose="020B0604020202020204" pitchFamily="34" charset="0"/>
              </a:defRPr>
            </a:lvl3pPr>
            <a:lvl4pPr marL="1600200" indent="-228600">
              <a:spcBef>
                <a:spcPct val="20000"/>
              </a:spcBef>
              <a:buChar char="–"/>
              <a:defRPr sz="1200">
                <a:solidFill>
                  <a:srgbClr val="333333"/>
                </a:solidFill>
                <a:latin typeface="Century Gothic" panose="020B0502020202020204" pitchFamily="34" charset="0"/>
                <a:cs typeface="Arial" panose="020B0604020202020204" pitchFamily="34" charset="0"/>
              </a:defRPr>
            </a:lvl4pPr>
            <a:lvl5pPr marL="2057400" indent="-228600">
              <a:spcBef>
                <a:spcPct val="20000"/>
              </a:spcBef>
              <a:buChar char="»"/>
              <a:defRPr sz="1200">
                <a:solidFill>
                  <a:srgbClr val="333333"/>
                </a:solidFill>
                <a:latin typeface="Century Gothic" panose="020B0502020202020204" pitchFamily="34" charset="0"/>
                <a:cs typeface="Arial" panose="020B0604020202020204" pitchFamily="34" charset="0"/>
              </a:defRPr>
            </a:lvl5pPr>
            <a:lvl6pPr marL="2514600" indent="-228600" eaLnBrk="0" fontAlgn="base" hangingPunct="0">
              <a:spcBef>
                <a:spcPct val="20000"/>
              </a:spcBef>
              <a:spcAft>
                <a:spcPct val="0"/>
              </a:spcAft>
              <a:buChar char="»"/>
              <a:defRPr sz="1200">
                <a:solidFill>
                  <a:srgbClr val="333333"/>
                </a:solidFill>
                <a:latin typeface="Century Gothic" panose="020B0502020202020204" pitchFamily="34" charset="0"/>
                <a:cs typeface="Arial" panose="020B0604020202020204" pitchFamily="34" charset="0"/>
              </a:defRPr>
            </a:lvl6pPr>
            <a:lvl7pPr marL="2971800" indent="-228600" eaLnBrk="0" fontAlgn="base" hangingPunct="0">
              <a:spcBef>
                <a:spcPct val="20000"/>
              </a:spcBef>
              <a:spcAft>
                <a:spcPct val="0"/>
              </a:spcAft>
              <a:buChar char="»"/>
              <a:defRPr sz="1200">
                <a:solidFill>
                  <a:srgbClr val="333333"/>
                </a:solidFill>
                <a:latin typeface="Century Gothic" panose="020B0502020202020204" pitchFamily="34" charset="0"/>
                <a:cs typeface="Arial" panose="020B0604020202020204" pitchFamily="34" charset="0"/>
              </a:defRPr>
            </a:lvl7pPr>
            <a:lvl8pPr marL="3429000" indent="-228600" eaLnBrk="0" fontAlgn="base" hangingPunct="0">
              <a:spcBef>
                <a:spcPct val="20000"/>
              </a:spcBef>
              <a:spcAft>
                <a:spcPct val="0"/>
              </a:spcAft>
              <a:buChar char="»"/>
              <a:defRPr sz="1200">
                <a:solidFill>
                  <a:srgbClr val="333333"/>
                </a:solidFill>
                <a:latin typeface="Century Gothic" panose="020B0502020202020204" pitchFamily="34" charset="0"/>
                <a:cs typeface="Arial" panose="020B0604020202020204" pitchFamily="34" charset="0"/>
              </a:defRPr>
            </a:lvl8pPr>
            <a:lvl9pPr marL="3886200" indent="-228600" eaLnBrk="0" fontAlgn="base" hangingPunct="0">
              <a:spcBef>
                <a:spcPct val="20000"/>
              </a:spcBef>
              <a:spcAft>
                <a:spcPct val="0"/>
              </a:spcAft>
              <a:buChar char="»"/>
              <a:defRPr sz="1200">
                <a:solidFill>
                  <a:srgbClr val="333333"/>
                </a:solidFill>
                <a:latin typeface="Century Gothic" panose="020B0502020202020204" pitchFamily="34" charset="0"/>
                <a:cs typeface="Arial" panose="020B0604020202020204" pitchFamily="34" charset="0"/>
              </a:defRPr>
            </a:lvl9pPr>
          </a:lstStyle>
          <a:p>
            <a:pPr algn="ctr" defTabSz="914103">
              <a:spcBef>
                <a:spcPct val="0"/>
              </a:spcBef>
              <a:buNone/>
              <a:defRPr/>
            </a:pPr>
            <a:r>
              <a:rPr lang="es-MX" altLang="es-CO" sz="1799" b="0" dirty="0">
                <a:solidFill>
                  <a:srgbClr val="000000"/>
                </a:solidFill>
              </a:rPr>
              <a:t>Comportamientos deseados</a:t>
            </a:r>
            <a:endParaRPr lang="es-CO" altLang="es-CO" sz="1799" b="0" dirty="0">
              <a:solidFill>
                <a:srgbClr val="000000"/>
              </a:solidFill>
            </a:endParaRPr>
          </a:p>
        </p:txBody>
      </p:sp>
      <p:sp>
        <p:nvSpPr>
          <p:cNvPr id="6" name="Rectángulo 5">
            <a:extLst>
              <a:ext uri="{FF2B5EF4-FFF2-40B4-BE49-F238E27FC236}">
                <a16:creationId xmlns:a16="http://schemas.microsoft.com/office/drawing/2014/main" id="{3A7BB6B6-1F96-4591-ABCC-E48FFA97E382}"/>
              </a:ext>
            </a:extLst>
          </p:cNvPr>
          <p:cNvSpPr/>
          <p:nvPr/>
        </p:nvSpPr>
        <p:spPr bwMode="auto">
          <a:xfrm>
            <a:off x="2293322" y="1738901"/>
            <a:ext cx="6514921" cy="3199547"/>
          </a:xfrm>
          <a:prstGeom prst="rect">
            <a:avLst/>
          </a:prstGeom>
          <a:solidFill>
            <a:srgbClr val="FFFFFF">
              <a:alpha val="80000"/>
            </a:srgb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1000" b="1" i="0" u="none" strike="noStrike" cap="none" normalizeH="0" baseline="0" dirty="0">
              <a:ln>
                <a:noFill/>
              </a:ln>
              <a:solidFill>
                <a:schemeClr val="tx1"/>
              </a:solidFill>
              <a:effectLst/>
              <a:latin typeface="Calibri" pitchFamily="34" charset="0"/>
              <a:cs typeface="Arial" charset="0"/>
            </a:endParaRPr>
          </a:p>
        </p:txBody>
      </p:sp>
    </p:spTree>
    <p:extLst>
      <p:ext uri="{BB962C8B-B14F-4D97-AF65-F5344CB8AC3E}">
        <p14:creationId xmlns:p14="http://schemas.microsoft.com/office/powerpoint/2010/main" val="3335409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p:txBody>
          <a:bodyPr/>
          <a:lstStyle/>
          <a:p>
            <a:pPr eaLnBrk="1" hangingPunct="1"/>
            <a:r>
              <a:rPr lang="es-ES" altLang="es-CO" dirty="0">
                <a:solidFill>
                  <a:schemeClr val="bg2">
                    <a:lumMod val="50000"/>
                  </a:schemeClr>
                </a:solidFill>
              </a:rPr>
              <a:t>NPS</a:t>
            </a:r>
          </a:p>
        </p:txBody>
      </p:sp>
      <p:pic>
        <p:nvPicPr>
          <p:cNvPr id="16416" name="Picture 128" descr="test"/>
          <p:cNvPicPr>
            <a:picLocks noChangeAspect="1" noChangeArrowheads="1"/>
          </p:cNvPicPr>
          <p:nvPr/>
        </p:nvPicPr>
        <p:blipFill>
          <a:blip r:embed="rId3">
            <a:lum bright="36000"/>
            <a:extLst>
              <a:ext uri="{28A0092B-C50C-407E-A947-70E740481C1C}">
                <a14:useLocalDpi xmlns:a14="http://schemas.microsoft.com/office/drawing/2010/main" val="0"/>
              </a:ext>
            </a:extLst>
          </a:blip>
          <a:srcRect/>
          <a:stretch>
            <a:fillRect/>
          </a:stretch>
        </p:blipFill>
        <p:spPr bwMode="auto">
          <a:xfrm>
            <a:off x="747897" y="591888"/>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 Box 33">
            <a:extLst>
              <a:ext uri="{FF2B5EF4-FFF2-40B4-BE49-F238E27FC236}">
                <a16:creationId xmlns:a16="http://schemas.microsoft.com/office/drawing/2014/main" id="{E07B633B-60FD-4C41-B71D-3976B93A5188}"/>
              </a:ext>
            </a:extLst>
          </p:cNvPr>
          <p:cNvSpPr txBox="1">
            <a:spLocks noChangeArrowheads="1"/>
          </p:cNvSpPr>
          <p:nvPr/>
        </p:nvSpPr>
        <p:spPr bwMode="auto">
          <a:xfrm>
            <a:off x="2005371" y="583040"/>
            <a:ext cx="5630912" cy="2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58" tIns="45729" rIns="91458" bIns="45729" anchor="ctr">
            <a:spAutoFit/>
          </a:bodyPr>
          <a:lstStyle>
            <a:defPPr>
              <a:defRPr lang="es-CO"/>
            </a:defPPr>
            <a:lvl1pPr algn="l" rtl="0" fontAlgn="base">
              <a:spcBef>
                <a:spcPct val="0"/>
              </a:spcBef>
              <a:spcAft>
                <a:spcPct val="0"/>
              </a:spcAft>
              <a:defRPr sz="1000" b="1" kern="1200">
                <a:solidFill>
                  <a:schemeClr val="tx1"/>
                </a:solidFill>
                <a:latin typeface="Calibri" pitchFamily="34" charset="0"/>
                <a:ea typeface="+mn-ea"/>
                <a:cs typeface="Arial" charset="0"/>
              </a:defRPr>
            </a:lvl1pPr>
            <a:lvl2pPr marL="457200" algn="l" rtl="0" fontAlgn="base">
              <a:spcBef>
                <a:spcPct val="0"/>
              </a:spcBef>
              <a:spcAft>
                <a:spcPct val="0"/>
              </a:spcAft>
              <a:defRPr sz="1000" b="1" kern="1200">
                <a:solidFill>
                  <a:schemeClr val="tx1"/>
                </a:solidFill>
                <a:latin typeface="Calibri" pitchFamily="34" charset="0"/>
                <a:ea typeface="+mn-ea"/>
                <a:cs typeface="Arial" charset="0"/>
              </a:defRPr>
            </a:lvl2pPr>
            <a:lvl3pPr marL="914400" algn="l" rtl="0" fontAlgn="base">
              <a:spcBef>
                <a:spcPct val="0"/>
              </a:spcBef>
              <a:spcAft>
                <a:spcPct val="0"/>
              </a:spcAft>
              <a:defRPr sz="1000" b="1" kern="1200">
                <a:solidFill>
                  <a:schemeClr val="tx1"/>
                </a:solidFill>
                <a:latin typeface="Calibri" pitchFamily="34" charset="0"/>
                <a:ea typeface="+mn-ea"/>
                <a:cs typeface="Arial" charset="0"/>
              </a:defRPr>
            </a:lvl3pPr>
            <a:lvl4pPr marL="1371600" algn="l" rtl="0" fontAlgn="base">
              <a:spcBef>
                <a:spcPct val="0"/>
              </a:spcBef>
              <a:spcAft>
                <a:spcPct val="0"/>
              </a:spcAft>
              <a:defRPr sz="1000" b="1" kern="1200">
                <a:solidFill>
                  <a:schemeClr val="tx1"/>
                </a:solidFill>
                <a:latin typeface="Calibri" pitchFamily="34" charset="0"/>
                <a:ea typeface="+mn-ea"/>
                <a:cs typeface="Arial" charset="0"/>
              </a:defRPr>
            </a:lvl4pPr>
            <a:lvl5pPr marL="1828800" algn="l" rtl="0" fontAlgn="base">
              <a:spcBef>
                <a:spcPct val="0"/>
              </a:spcBef>
              <a:spcAft>
                <a:spcPct val="0"/>
              </a:spcAft>
              <a:defRPr sz="1000" b="1" kern="1200">
                <a:solidFill>
                  <a:schemeClr val="tx1"/>
                </a:solidFill>
                <a:latin typeface="Calibri" pitchFamily="34" charset="0"/>
                <a:ea typeface="+mn-ea"/>
                <a:cs typeface="Arial" charset="0"/>
              </a:defRPr>
            </a:lvl5pPr>
            <a:lvl6pPr marL="2286000" algn="l" defTabSz="914400" rtl="0" eaLnBrk="1" latinLnBrk="0" hangingPunct="1">
              <a:defRPr sz="1000" b="1" kern="1200">
                <a:solidFill>
                  <a:schemeClr val="tx1"/>
                </a:solidFill>
                <a:latin typeface="Calibri" pitchFamily="34" charset="0"/>
                <a:ea typeface="+mn-ea"/>
                <a:cs typeface="Arial" charset="0"/>
              </a:defRPr>
            </a:lvl6pPr>
            <a:lvl7pPr marL="2743200" algn="l" defTabSz="914400" rtl="0" eaLnBrk="1" latinLnBrk="0" hangingPunct="1">
              <a:defRPr sz="1000" b="1" kern="1200">
                <a:solidFill>
                  <a:schemeClr val="tx1"/>
                </a:solidFill>
                <a:latin typeface="Calibri" pitchFamily="34" charset="0"/>
                <a:ea typeface="+mn-ea"/>
                <a:cs typeface="Arial" charset="0"/>
              </a:defRPr>
            </a:lvl7pPr>
            <a:lvl8pPr marL="3200400" algn="l" defTabSz="914400" rtl="0" eaLnBrk="1" latinLnBrk="0" hangingPunct="1">
              <a:defRPr sz="1000" b="1" kern="1200">
                <a:solidFill>
                  <a:schemeClr val="tx1"/>
                </a:solidFill>
                <a:latin typeface="Calibri" pitchFamily="34" charset="0"/>
                <a:ea typeface="+mn-ea"/>
                <a:cs typeface="Arial" charset="0"/>
              </a:defRPr>
            </a:lvl8pPr>
            <a:lvl9pPr marL="3657600" algn="l" defTabSz="914400" rtl="0" eaLnBrk="1" latinLnBrk="0" hangingPunct="1">
              <a:defRPr sz="1000" b="1" kern="1200">
                <a:solidFill>
                  <a:schemeClr val="tx1"/>
                </a:solidFill>
                <a:latin typeface="Calibri" pitchFamily="34" charset="0"/>
                <a:ea typeface="+mn-ea"/>
                <a:cs typeface="Arial" charset="0"/>
              </a:defRPr>
            </a:lvl9pPr>
          </a:lstStyle>
          <a:p>
            <a:pPr algn="ctr" eaLnBrk="1" hangingPunct="1">
              <a:spcBef>
                <a:spcPct val="0"/>
              </a:spcBef>
              <a:buFontTx/>
              <a:buNone/>
            </a:pPr>
            <a:r>
              <a:rPr lang="es-CO" altLang="es-MX" sz="1000" dirty="0">
                <a:solidFill>
                  <a:srgbClr val="4D4D4D"/>
                </a:solidFill>
                <a:latin typeface="+mj-lt"/>
                <a:cs typeface="Calibri" panose="020F0502020204030204" pitchFamily="34" charset="0"/>
              </a:rPr>
              <a:t>Probabilidad de recomendar los servicios de  evaluación que ofrece el Icfes</a:t>
            </a:r>
            <a:endParaRPr lang="es-ES" altLang="es-MX" sz="1000" dirty="0">
              <a:solidFill>
                <a:srgbClr val="4D4D4D"/>
              </a:solidFill>
              <a:latin typeface="+mj-lt"/>
              <a:cs typeface="Calibri" panose="020F0502020204030204" pitchFamily="34" charset="0"/>
            </a:endParaRPr>
          </a:p>
        </p:txBody>
      </p:sp>
      <p:graphicFrame>
        <p:nvGraphicFramePr>
          <p:cNvPr id="59" name="Group 412">
            <a:extLst>
              <a:ext uri="{FF2B5EF4-FFF2-40B4-BE49-F238E27FC236}">
                <a16:creationId xmlns:a16="http://schemas.microsoft.com/office/drawing/2014/main" id="{1F9D7140-A1A3-400B-ABE6-F048B31EC6DC}"/>
              </a:ext>
            </a:extLst>
          </p:cNvPr>
          <p:cNvGraphicFramePr>
            <a:graphicFrameLocks noGrp="1"/>
          </p:cNvGraphicFramePr>
          <p:nvPr>
            <p:extLst>
              <p:ext uri="{D42A27DB-BD31-4B8C-83A1-F6EECF244321}">
                <p14:modId xmlns:p14="http://schemas.microsoft.com/office/powerpoint/2010/main" val="1778290551"/>
              </p:ext>
            </p:extLst>
          </p:nvPr>
        </p:nvGraphicFramePr>
        <p:xfrm>
          <a:off x="169708" y="1925175"/>
          <a:ext cx="8853789" cy="2604678"/>
        </p:xfrm>
        <a:graphic>
          <a:graphicData uri="http://schemas.openxmlformats.org/drawingml/2006/table">
            <a:tbl>
              <a:tblPr/>
              <a:tblGrid>
                <a:gridCol w="1264827">
                  <a:extLst>
                    <a:ext uri="{9D8B030D-6E8A-4147-A177-3AD203B41FA5}">
                      <a16:colId xmlns:a16="http://schemas.microsoft.com/office/drawing/2014/main" val="4184135424"/>
                    </a:ext>
                  </a:extLst>
                </a:gridCol>
                <a:gridCol w="1264827">
                  <a:extLst>
                    <a:ext uri="{9D8B030D-6E8A-4147-A177-3AD203B41FA5}">
                      <a16:colId xmlns:a16="http://schemas.microsoft.com/office/drawing/2014/main" val="20000"/>
                    </a:ext>
                  </a:extLst>
                </a:gridCol>
                <a:gridCol w="1264827">
                  <a:extLst>
                    <a:ext uri="{9D8B030D-6E8A-4147-A177-3AD203B41FA5}">
                      <a16:colId xmlns:a16="http://schemas.microsoft.com/office/drawing/2014/main" val="1233862923"/>
                    </a:ext>
                  </a:extLst>
                </a:gridCol>
                <a:gridCol w="1264827">
                  <a:extLst>
                    <a:ext uri="{9D8B030D-6E8A-4147-A177-3AD203B41FA5}">
                      <a16:colId xmlns:a16="http://schemas.microsoft.com/office/drawing/2014/main" val="3630219309"/>
                    </a:ext>
                  </a:extLst>
                </a:gridCol>
                <a:gridCol w="1264827">
                  <a:extLst>
                    <a:ext uri="{9D8B030D-6E8A-4147-A177-3AD203B41FA5}">
                      <a16:colId xmlns:a16="http://schemas.microsoft.com/office/drawing/2014/main" val="1100904424"/>
                    </a:ext>
                  </a:extLst>
                </a:gridCol>
                <a:gridCol w="1264827">
                  <a:extLst>
                    <a:ext uri="{9D8B030D-6E8A-4147-A177-3AD203B41FA5}">
                      <a16:colId xmlns:a16="http://schemas.microsoft.com/office/drawing/2014/main" val="143583469"/>
                    </a:ext>
                  </a:extLst>
                </a:gridCol>
                <a:gridCol w="1264827">
                  <a:extLst>
                    <a:ext uri="{9D8B030D-6E8A-4147-A177-3AD203B41FA5}">
                      <a16:colId xmlns:a16="http://schemas.microsoft.com/office/drawing/2014/main" val="1020875697"/>
                    </a:ext>
                  </a:extLst>
                </a:gridCol>
              </a:tblGrid>
              <a:tr h="1876631">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mj-lt"/>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defRPr sz="1000">
                          <a:solidFill>
                            <a:srgbClr val="333333"/>
                          </a:solidFill>
                          <a:latin typeface="Century Gothic" pitchFamily="34" charset="0"/>
                          <a:cs typeface="Arial" charset="0"/>
                        </a:defRPr>
                      </a:lvl1pPr>
                      <a:lvl2pPr marL="742950" indent="-285750">
                        <a:spcBef>
                          <a:spcPct val="20000"/>
                        </a:spcBef>
                        <a:defRPr sz="1000">
                          <a:solidFill>
                            <a:srgbClr val="333333"/>
                          </a:solidFill>
                          <a:latin typeface="Century Gothic" pitchFamily="34" charset="0"/>
                          <a:cs typeface="Arial" charset="0"/>
                        </a:defRPr>
                      </a:lvl2pPr>
                      <a:lvl3pPr marL="1143000" indent="-228600">
                        <a:spcBef>
                          <a:spcPct val="20000"/>
                        </a:spcBef>
                        <a:defRPr sz="1000">
                          <a:solidFill>
                            <a:srgbClr val="333333"/>
                          </a:solidFill>
                          <a:latin typeface="Century Gothic" pitchFamily="34" charset="0"/>
                          <a:cs typeface="Arial" charset="0"/>
                        </a:defRPr>
                      </a:lvl3pPr>
                      <a:lvl4pPr marL="1600200" indent="-228600">
                        <a:spcBef>
                          <a:spcPct val="20000"/>
                        </a:spcBef>
                        <a:defRPr sz="1000">
                          <a:solidFill>
                            <a:srgbClr val="333333"/>
                          </a:solidFill>
                          <a:latin typeface="Century Gothic" pitchFamily="34" charset="0"/>
                          <a:cs typeface="Arial" charset="0"/>
                        </a:defRPr>
                      </a:lvl4pPr>
                      <a:lvl5pPr marL="2057400" indent="-228600">
                        <a:spcBef>
                          <a:spcPct val="20000"/>
                        </a:spcBef>
                        <a:defRPr sz="1000">
                          <a:solidFill>
                            <a:srgbClr val="333333"/>
                          </a:solidFill>
                          <a:latin typeface="Century Gothic" pitchFamily="34" charset="0"/>
                          <a:cs typeface="Arial" charset="0"/>
                        </a:defRPr>
                      </a:lvl5pPr>
                      <a:lvl6pPr marL="2514600" indent="-228600" eaLnBrk="0" fontAlgn="base" hangingPunct="0">
                        <a:spcBef>
                          <a:spcPct val="20000"/>
                        </a:spcBef>
                        <a:spcAft>
                          <a:spcPct val="0"/>
                        </a:spcAft>
                        <a:defRPr sz="1000">
                          <a:solidFill>
                            <a:srgbClr val="333333"/>
                          </a:solidFill>
                          <a:latin typeface="Century Gothic" pitchFamily="34" charset="0"/>
                          <a:cs typeface="Arial" charset="0"/>
                        </a:defRPr>
                      </a:lvl6pPr>
                      <a:lvl7pPr marL="2971800" indent="-228600" eaLnBrk="0" fontAlgn="base" hangingPunct="0">
                        <a:spcBef>
                          <a:spcPct val="20000"/>
                        </a:spcBef>
                        <a:spcAft>
                          <a:spcPct val="0"/>
                        </a:spcAft>
                        <a:defRPr sz="1000">
                          <a:solidFill>
                            <a:srgbClr val="333333"/>
                          </a:solidFill>
                          <a:latin typeface="Century Gothic" pitchFamily="34" charset="0"/>
                          <a:cs typeface="Arial" charset="0"/>
                        </a:defRPr>
                      </a:lvl7pPr>
                      <a:lvl8pPr marL="3429000" indent="-228600" eaLnBrk="0" fontAlgn="base" hangingPunct="0">
                        <a:spcBef>
                          <a:spcPct val="20000"/>
                        </a:spcBef>
                        <a:spcAft>
                          <a:spcPct val="0"/>
                        </a:spcAft>
                        <a:defRPr sz="1000">
                          <a:solidFill>
                            <a:srgbClr val="333333"/>
                          </a:solidFill>
                          <a:latin typeface="Century Gothic" pitchFamily="34" charset="0"/>
                          <a:cs typeface="Arial" charset="0"/>
                        </a:defRPr>
                      </a:lvl8pPr>
                      <a:lvl9pPr marL="3886200" indent="-228600" eaLnBrk="0" fontAlgn="base" hangingPunct="0">
                        <a:spcBef>
                          <a:spcPct val="20000"/>
                        </a:spcBef>
                        <a:spcAft>
                          <a:spcPct val="0"/>
                        </a:spcAft>
                        <a:defRPr sz="1000">
                          <a:solidFill>
                            <a:srgbClr val="333333"/>
                          </a:solidFill>
                          <a:latin typeface="Century Gothic" pitchFamily="34" charset="0"/>
                          <a:cs typeface="Arial" charset="0"/>
                        </a:defRPr>
                      </a:lvl9p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mj-lt"/>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mj-lt"/>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mj-lt"/>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mj-lt"/>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mj-lt"/>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mj-lt"/>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2915">
                <a:tc>
                  <a:txBody>
                    <a:bodyPr/>
                    <a:lstStyle/>
                    <a:p>
                      <a:pPr algn="ctr" fontAlgn="ctr"/>
                      <a:r>
                        <a:rPr lang="es-CO" sz="700" b="1" i="0" u="none" strike="noStrike" dirty="0">
                          <a:solidFill>
                            <a:srgbClr val="262626"/>
                          </a:solidFill>
                          <a:effectLst/>
                          <a:latin typeface="+mj-lt"/>
                        </a:rPr>
                        <a:t>3.970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ctr"/>
                      <a:r>
                        <a:rPr lang="es-CO" sz="700" b="1" i="0" u="none" strike="noStrike" dirty="0">
                          <a:solidFill>
                            <a:srgbClr val="262626"/>
                          </a:solidFill>
                          <a:effectLst/>
                          <a:latin typeface="+mj-lt"/>
                        </a:rPr>
                        <a:t>1.753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ctr"/>
                      <a:r>
                        <a:rPr lang="es-CO" sz="700" b="1" i="0" u="none" strike="noStrike" dirty="0">
                          <a:solidFill>
                            <a:srgbClr val="000000"/>
                          </a:solidFill>
                          <a:effectLst/>
                          <a:latin typeface="+mj-lt"/>
                        </a:rPr>
                        <a:t>1.368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ctr"/>
                      <a:r>
                        <a:rPr lang="es-CO" sz="700" b="1" i="0" u="none" strike="noStrike" dirty="0">
                          <a:solidFill>
                            <a:srgbClr val="262626"/>
                          </a:solidFill>
                          <a:effectLst/>
                          <a:latin typeface="+mj-lt"/>
                        </a:rPr>
                        <a:t>463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ctr"/>
                      <a:r>
                        <a:rPr lang="es-CO" sz="700" b="1" i="0" u="none" strike="noStrike" dirty="0">
                          <a:solidFill>
                            <a:srgbClr val="262626"/>
                          </a:solidFill>
                          <a:effectLst/>
                          <a:latin typeface="+mj-lt"/>
                        </a:rPr>
                        <a:t>217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ctr"/>
                      <a:r>
                        <a:rPr lang="es-CO" sz="700" b="1" i="0" u="none" strike="noStrike" dirty="0">
                          <a:solidFill>
                            <a:srgbClr val="262626"/>
                          </a:solidFill>
                          <a:effectLst/>
                          <a:latin typeface="+mj-lt"/>
                        </a:rPr>
                        <a:t>73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ctr"/>
                      <a:r>
                        <a:rPr lang="es-CO" sz="700" b="1" i="0" u="none" strike="noStrike" dirty="0">
                          <a:solidFill>
                            <a:srgbClr val="262626"/>
                          </a:solidFill>
                          <a:effectLst/>
                          <a:latin typeface="+mj-lt"/>
                        </a:rPr>
                        <a:t>96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2"/>
                  </a:ext>
                </a:extLst>
              </a:tr>
              <a:tr h="84251">
                <a:tc>
                  <a:txBody>
                    <a:bodyPr/>
                    <a:lstStyle/>
                    <a:p>
                      <a:pPr algn="ctr" fontAlgn="ctr"/>
                      <a:r>
                        <a:rPr kumimoji="0" lang="es-CO" sz="1100" b="1" i="0" u="none" strike="noStrike" kern="1200" cap="none" spc="0" normalizeH="0" baseline="0" dirty="0">
                          <a:ln>
                            <a:noFill/>
                          </a:ln>
                          <a:solidFill>
                            <a:srgbClr val="126D9A"/>
                          </a:solidFill>
                          <a:effectLst/>
                          <a:uLnTx/>
                          <a:uFillTx/>
                          <a:latin typeface="+mj-lt"/>
                          <a:ea typeface="+mn-ea"/>
                          <a:cs typeface="Calibri" panose="020F0502020204030204" pitchFamily="34" charset="0"/>
                        </a:rPr>
                        <a:t>Total</a:t>
                      </a:r>
                      <a:r>
                        <a:rPr lang="es-CO" sz="700" b="1" i="0" u="none" strike="noStrike" dirty="0">
                          <a:solidFill>
                            <a:srgbClr val="126D9A"/>
                          </a:solidFill>
                          <a:effectLst/>
                          <a:latin typeface="+mj-lt"/>
                          <a:cs typeface="Calibri" panose="020F0502020204030204" pitchFamily="34" charset="0"/>
                        </a:rPr>
                        <a:t> </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r>
                        <a:rPr kumimoji="0" lang="es-CO" sz="1100" b="1" i="0" u="none" strike="noStrike" kern="1200" cap="none" spc="0" normalizeH="0" baseline="0" noProof="0" dirty="0">
                          <a:ln>
                            <a:noFill/>
                          </a:ln>
                          <a:solidFill>
                            <a:srgbClr val="126D9A"/>
                          </a:solidFill>
                          <a:effectLst/>
                          <a:uLnTx/>
                          <a:uFillTx/>
                          <a:latin typeface="+mj-lt"/>
                          <a:cs typeface="Calibri" panose="020F0502020204030204" pitchFamily="34" charset="0"/>
                        </a:rPr>
                        <a:t>Estudiantes 11</a:t>
                      </a:r>
                      <a:endParaRPr lang="es-CO" sz="700" b="1" i="0" u="none" strike="noStrike" dirty="0">
                        <a:solidFill>
                          <a:srgbClr val="126D9A"/>
                        </a:solidFill>
                        <a:effectLst/>
                        <a:latin typeface="+mj-lt"/>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r>
                        <a:rPr kumimoji="0" lang="es-CO" sz="1100" b="1" i="0" u="none" strike="noStrike" kern="1200" cap="none" spc="0" normalizeH="0" baseline="0" noProof="0" dirty="0">
                          <a:ln>
                            <a:noFill/>
                          </a:ln>
                          <a:solidFill>
                            <a:srgbClr val="126D9A"/>
                          </a:solidFill>
                          <a:effectLst/>
                          <a:uLnTx/>
                          <a:uFillTx/>
                          <a:latin typeface="+mj-lt"/>
                          <a:cs typeface="Calibri" panose="020F0502020204030204" pitchFamily="34" charset="0"/>
                        </a:rPr>
                        <a:t>Estudiantes Universitarios</a:t>
                      </a:r>
                      <a:endParaRPr lang="es-CO" sz="700" b="1" i="0" u="none" strike="noStrike" dirty="0">
                        <a:solidFill>
                          <a:srgbClr val="126D9A"/>
                        </a:solidFill>
                        <a:effectLst/>
                        <a:latin typeface="+mj-lt"/>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srgbClr val="126D9A"/>
                          </a:solidFill>
                          <a:effectLst/>
                          <a:uLnTx/>
                          <a:uFillTx/>
                          <a:latin typeface="+mj-lt"/>
                          <a:ea typeface="+mn-ea"/>
                          <a:cs typeface="Calibri" panose="020F0502020204030204" pitchFamily="34" charset="0"/>
                        </a:rPr>
                        <a:t>Rectores Colegios</a:t>
                      </a:r>
                      <a:endParaRPr kumimoji="0" lang="es-CO" sz="700" b="1" i="0" u="none" strike="noStrike" kern="1200" cap="none" spc="0" normalizeH="0" baseline="0" noProof="0" dirty="0">
                        <a:ln>
                          <a:noFill/>
                        </a:ln>
                        <a:solidFill>
                          <a:srgbClr val="126D9A"/>
                        </a:solidFill>
                        <a:effectLst/>
                        <a:uLnTx/>
                        <a:uFillTx/>
                        <a:latin typeface="+mj-lt"/>
                        <a:ea typeface="+mn-ea"/>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srgbClr val="126D9A"/>
                          </a:solidFill>
                          <a:effectLst/>
                          <a:uLnTx/>
                          <a:uFillTx/>
                          <a:latin typeface="+mj-lt"/>
                          <a:ea typeface="+mn-ea"/>
                          <a:cs typeface="Calibri" panose="020F0502020204030204" pitchFamily="34" charset="0"/>
                        </a:rPr>
                        <a:t>Rectores Universidades</a:t>
                      </a:r>
                      <a:endParaRPr kumimoji="0" lang="es-CO" sz="700" b="1" i="0" u="none" strike="noStrike" kern="1200" cap="none" spc="0" normalizeH="0" baseline="0" noProof="0" dirty="0">
                        <a:ln>
                          <a:noFill/>
                        </a:ln>
                        <a:solidFill>
                          <a:srgbClr val="126D9A"/>
                        </a:solidFill>
                        <a:effectLst/>
                        <a:uLnTx/>
                        <a:uFillTx/>
                        <a:latin typeface="+mj-lt"/>
                        <a:ea typeface="+mn-ea"/>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srgbClr val="126D9A"/>
                          </a:solidFill>
                          <a:effectLst/>
                          <a:uLnTx/>
                          <a:uFillTx/>
                          <a:latin typeface="+mj-lt"/>
                          <a:ea typeface="+mn-ea"/>
                          <a:cs typeface="Calibri" panose="020F0502020204030204" pitchFamily="34" charset="0"/>
                        </a:rPr>
                        <a:t>Secretarios de Educación</a:t>
                      </a:r>
                      <a:endParaRPr kumimoji="0" lang="es-CO" sz="700" b="1" i="0" u="none" strike="noStrike" kern="1200" cap="none" spc="0" normalizeH="0" baseline="0" noProof="0" dirty="0">
                        <a:ln>
                          <a:noFill/>
                        </a:ln>
                        <a:solidFill>
                          <a:srgbClr val="126D9A"/>
                        </a:solidFill>
                        <a:effectLst/>
                        <a:uLnTx/>
                        <a:uFillTx/>
                        <a:latin typeface="+mj-lt"/>
                        <a:ea typeface="+mn-ea"/>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r>
                        <a:rPr kumimoji="0" lang="es-CO" sz="1100" b="1" i="0" u="none" strike="noStrike" kern="1200" cap="none" spc="0" normalizeH="0" baseline="0" dirty="0">
                          <a:ln>
                            <a:noFill/>
                          </a:ln>
                          <a:solidFill>
                            <a:srgbClr val="126D9A"/>
                          </a:solidFill>
                          <a:effectLst/>
                          <a:uLnTx/>
                          <a:uFillTx/>
                          <a:latin typeface="+mj-lt"/>
                          <a:ea typeface="+mn-ea"/>
                          <a:cs typeface="Calibri" panose="020F0502020204030204" pitchFamily="34" charset="0"/>
                        </a:rPr>
                        <a:t>Funcionarios</a:t>
                      </a:r>
                      <a:r>
                        <a:rPr lang="es-CO" sz="700" b="1" i="0" u="none" strike="noStrike" dirty="0">
                          <a:solidFill>
                            <a:srgbClr val="126D9A"/>
                          </a:solidFill>
                          <a:effectLst/>
                          <a:latin typeface="+mj-lt"/>
                          <a:cs typeface="Calibri" panose="020F0502020204030204" pitchFamily="34" charset="0"/>
                        </a:rPr>
                        <a:t> </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0327">
                <a:tc>
                  <a:txBody>
                    <a:bodyPr/>
                    <a:lstStyle/>
                    <a:p>
                      <a:pPr algn="ctr" eaLnBrk="1" hangingPunct="1">
                        <a:spcBef>
                          <a:spcPct val="0"/>
                        </a:spcBef>
                        <a:buFontTx/>
                        <a:buNone/>
                      </a:pPr>
                      <a:endParaRPr lang="es-ES" altLang="es-MX" sz="1000" dirty="0">
                        <a:solidFill>
                          <a:srgbClr val="4D4D4D"/>
                        </a:solidFill>
                        <a:latin typeface="+mj-lt"/>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gridSpan="6">
                  <a:txBody>
                    <a:bodyPr/>
                    <a:lstStyle/>
                    <a:p>
                      <a:pPr algn="ctr" eaLnBrk="1" hangingPunct="1">
                        <a:spcBef>
                          <a:spcPct val="0"/>
                        </a:spcBef>
                        <a:buFontTx/>
                        <a:buNone/>
                      </a:pPr>
                      <a:r>
                        <a:rPr lang="es-CO" altLang="es-MX" sz="900" dirty="0">
                          <a:solidFill>
                            <a:srgbClr val="4D4D4D"/>
                          </a:solidFill>
                          <a:latin typeface="+mj-lt"/>
                          <a:cs typeface="Calibri" panose="020F0502020204030204" pitchFamily="34" charset="0"/>
                        </a:rPr>
                        <a:t>Recomendación de los servicios del Icfes</a:t>
                      </a:r>
                      <a:endParaRPr lang="es-ES" altLang="es-MX" sz="900" dirty="0">
                        <a:solidFill>
                          <a:srgbClr val="4D4D4D"/>
                        </a:solidFill>
                        <a:latin typeface="+mj-lt"/>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pPr algn="ctr" eaLnBrk="1" hangingPunct="1">
                        <a:spcBef>
                          <a:spcPct val="0"/>
                        </a:spcBef>
                        <a:buFontTx/>
                        <a:buNone/>
                      </a:pPr>
                      <a:endParaRPr lang="es-ES" altLang="es-MX" sz="1000">
                        <a:solidFill>
                          <a:srgbClr val="4D4D4D"/>
                        </a:solidFill>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pPr algn="ctr" eaLnBrk="1" hangingPunct="1">
                        <a:spcBef>
                          <a:spcPct val="0"/>
                        </a:spcBef>
                        <a:buFontTx/>
                        <a:buNone/>
                      </a:pPr>
                      <a:endParaRPr lang="es-ES" altLang="es-MX" sz="1000">
                        <a:solidFill>
                          <a:srgbClr val="4D4D4D"/>
                        </a:solidFill>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pPr algn="ctr" eaLnBrk="1" hangingPunct="1">
                        <a:spcBef>
                          <a:spcPct val="0"/>
                        </a:spcBef>
                        <a:buFontTx/>
                        <a:buNone/>
                      </a:pPr>
                      <a:endParaRPr lang="es-ES" altLang="es-MX" sz="1000">
                        <a:solidFill>
                          <a:srgbClr val="4D4D4D"/>
                        </a:solidFill>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pPr algn="ctr" eaLnBrk="1" hangingPunct="1">
                        <a:spcBef>
                          <a:spcPct val="0"/>
                        </a:spcBef>
                        <a:buFontTx/>
                        <a:buNone/>
                      </a:pPr>
                      <a:endParaRPr lang="es-ES" altLang="es-MX" sz="1000">
                        <a:solidFill>
                          <a:srgbClr val="4D4D4D"/>
                        </a:solidFill>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pPr algn="ctr" eaLnBrk="1" hangingPunct="1">
                        <a:spcBef>
                          <a:spcPct val="0"/>
                        </a:spcBef>
                        <a:buFontTx/>
                        <a:buNone/>
                      </a:pPr>
                      <a:endParaRPr lang="es-ES" altLang="es-MX" sz="1000">
                        <a:solidFill>
                          <a:srgbClr val="4D4D4D"/>
                        </a:solidFill>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61" name="5 Gráfico">
            <a:extLst>
              <a:ext uri="{FF2B5EF4-FFF2-40B4-BE49-F238E27FC236}">
                <a16:creationId xmlns:a16="http://schemas.microsoft.com/office/drawing/2014/main" id="{0160D369-E4A5-4E7F-A726-66132F32495C}"/>
              </a:ext>
            </a:extLst>
          </p:cNvPr>
          <p:cNvGraphicFramePr/>
          <p:nvPr>
            <p:extLst>
              <p:ext uri="{D42A27DB-BD31-4B8C-83A1-F6EECF244321}">
                <p14:modId xmlns:p14="http://schemas.microsoft.com/office/powerpoint/2010/main" val="693516174"/>
              </p:ext>
            </p:extLst>
          </p:nvPr>
        </p:nvGraphicFramePr>
        <p:xfrm>
          <a:off x="208147" y="1548151"/>
          <a:ext cx="3517900" cy="2255764"/>
        </p:xfrm>
        <a:graphic>
          <a:graphicData uri="http://schemas.openxmlformats.org/drawingml/2006/chart">
            <c:chart xmlns:c="http://schemas.openxmlformats.org/drawingml/2006/chart" xmlns:r="http://schemas.openxmlformats.org/officeDocument/2006/relationships" r:id="rId4"/>
          </a:graphicData>
        </a:graphic>
      </p:graphicFrame>
      <p:sp>
        <p:nvSpPr>
          <p:cNvPr id="68" name="12 Rectángulo redondeado">
            <a:extLst>
              <a:ext uri="{FF2B5EF4-FFF2-40B4-BE49-F238E27FC236}">
                <a16:creationId xmlns:a16="http://schemas.microsoft.com/office/drawing/2014/main" id="{5D5377C1-280B-441D-B0C4-5E34A3B72DEF}"/>
              </a:ext>
            </a:extLst>
          </p:cNvPr>
          <p:cNvSpPr/>
          <p:nvPr/>
        </p:nvSpPr>
        <p:spPr bwMode="auto">
          <a:xfrm>
            <a:off x="1614995" y="844934"/>
            <a:ext cx="6204219" cy="314071"/>
          </a:xfrm>
          <a:prstGeom prst="roundRect">
            <a:avLst>
              <a:gd name="adj" fmla="val 21475"/>
            </a:avLst>
          </a:prstGeom>
          <a:noFill/>
          <a:ln w="63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s-CO"/>
            </a:defPPr>
            <a:lvl1pPr algn="l" rtl="0" fontAlgn="base">
              <a:spcBef>
                <a:spcPct val="0"/>
              </a:spcBef>
              <a:spcAft>
                <a:spcPct val="0"/>
              </a:spcAft>
              <a:defRPr sz="1000" b="1" kern="1200">
                <a:solidFill>
                  <a:schemeClr val="tx1"/>
                </a:solidFill>
                <a:latin typeface="Calibri" pitchFamily="34" charset="0"/>
                <a:ea typeface="+mn-ea"/>
                <a:cs typeface="Arial" charset="0"/>
              </a:defRPr>
            </a:lvl1pPr>
            <a:lvl2pPr marL="457200" algn="l" rtl="0" fontAlgn="base">
              <a:spcBef>
                <a:spcPct val="0"/>
              </a:spcBef>
              <a:spcAft>
                <a:spcPct val="0"/>
              </a:spcAft>
              <a:defRPr sz="1000" b="1" kern="1200">
                <a:solidFill>
                  <a:schemeClr val="tx1"/>
                </a:solidFill>
                <a:latin typeface="Calibri" pitchFamily="34" charset="0"/>
                <a:ea typeface="+mn-ea"/>
                <a:cs typeface="Arial" charset="0"/>
              </a:defRPr>
            </a:lvl2pPr>
            <a:lvl3pPr marL="914400" algn="l" rtl="0" fontAlgn="base">
              <a:spcBef>
                <a:spcPct val="0"/>
              </a:spcBef>
              <a:spcAft>
                <a:spcPct val="0"/>
              </a:spcAft>
              <a:defRPr sz="1000" b="1" kern="1200">
                <a:solidFill>
                  <a:schemeClr val="tx1"/>
                </a:solidFill>
                <a:latin typeface="Calibri" pitchFamily="34" charset="0"/>
                <a:ea typeface="+mn-ea"/>
                <a:cs typeface="Arial" charset="0"/>
              </a:defRPr>
            </a:lvl3pPr>
            <a:lvl4pPr marL="1371600" algn="l" rtl="0" fontAlgn="base">
              <a:spcBef>
                <a:spcPct val="0"/>
              </a:spcBef>
              <a:spcAft>
                <a:spcPct val="0"/>
              </a:spcAft>
              <a:defRPr sz="1000" b="1" kern="1200">
                <a:solidFill>
                  <a:schemeClr val="tx1"/>
                </a:solidFill>
                <a:latin typeface="Calibri" pitchFamily="34" charset="0"/>
                <a:ea typeface="+mn-ea"/>
                <a:cs typeface="Arial" charset="0"/>
              </a:defRPr>
            </a:lvl4pPr>
            <a:lvl5pPr marL="1828800" algn="l" rtl="0" fontAlgn="base">
              <a:spcBef>
                <a:spcPct val="0"/>
              </a:spcBef>
              <a:spcAft>
                <a:spcPct val="0"/>
              </a:spcAft>
              <a:defRPr sz="1000" b="1" kern="1200">
                <a:solidFill>
                  <a:schemeClr val="tx1"/>
                </a:solidFill>
                <a:latin typeface="Calibri" pitchFamily="34" charset="0"/>
                <a:ea typeface="+mn-ea"/>
                <a:cs typeface="Arial" charset="0"/>
              </a:defRPr>
            </a:lvl5pPr>
            <a:lvl6pPr marL="2286000" algn="l" defTabSz="914400" rtl="0" eaLnBrk="1" latinLnBrk="0" hangingPunct="1">
              <a:defRPr sz="1000" b="1" kern="1200">
                <a:solidFill>
                  <a:schemeClr val="tx1"/>
                </a:solidFill>
                <a:latin typeface="Calibri" pitchFamily="34" charset="0"/>
                <a:ea typeface="+mn-ea"/>
                <a:cs typeface="Arial" charset="0"/>
              </a:defRPr>
            </a:lvl6pPr>
            <a:lvl7pPr marL="2743200" algn="l" defTabSz="914400" rtl="0" eaLnBrk="1" latinLnBrk="0" hangingPunct="1">
              <a:defRPr sz="1000" b="1" kern="1200">
                <a:solidFill>
                  <a:schemeClr val="tx1"/>
                </a:solidFill>
                <a:latin typeface="Calibri" pitchFamily="34" charset="0"/>
                <a:ea typeface="+mn-ea"/>
                <a:cs typeface="Arial" charset="0"/>
              </a:defRPr>
            </a:lvl7pPr>
            <a:lvl8pPr marL="3200400" algn="l" defTabSz="914400" rtl="0" eaLnBrk="1" latinLnBrk="0" hangingPunct="1">
              <a:defRPr sz="1000" b="1" kern="1200">
                <a:solidFill>
                  <a:schemeClr val="tx1"/>
                </a:solidFill>
                <a:latin typeface="Calibri" pitchFamily="34" charset="0"/>
                <a:ea typeface="+mn-ea"/>
                <a:cs typeface="Arial" charset="0"/>
              </a:defRPr>
            </a:lvl8pPr>
            <a:lvl9pPr marL="3657600" algn="l" defTabSz="914400" rtl="0" eaLnBrk="1" latinLnBrk="0" hangingPunct="1">
              <a:defRPr sz="1000" b="1" kern="1200">
                <a:solidFill>
                  <a:schemeClr val="tx1"/>
                </a:solidFill>
                <a:latin typeface="Calibri" pitchFamily="34" charset="0"/>
                <a:ea typeface="+mn-ea"/>
                <a:cs typeface="Arial" charset="0"/>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1000" b="1" i="0" u="none" strike="noStrike" cap="none" normalizeH="0" baseline="0" dirty="0">
              <a:ln>
                <a:noFill/>
              </a:ln>
              <a:solidFill>
                <a:schemeClr val="tx1">
                  <a:lumMod val="95000"/>
                  <a:lumOff val="5000"/>
                </a:schemeClr>
              </a:solidFill>
              <a:effectLst/>
              <a:cs typeface="Calibri" panose="020F0502020204030204" pitchFamily="34" charset="0"/>
            </a:endParaRPr>
          </a:p>
        </p:txBody>
      </p:sp>
      <p:graphicFrame>
        <p:nvGraphicFramePr>
          <p:cNvPr id="70" name="5 Gráfico">
            <a:extLst>
              <a:ext uri="{FF2B5EF4-FFF2-40B4-BE49-F238E27FC236}">
                <a16:creationId xmlns:a16="http://schemas.microsoft.com/office/drawing/2014/main" id="{61C12C8A-D4A1-47C6-90EB-BBEFA61F2345}"/>
              </a:ext>
            </a:extLst>
          </p:cNvPr>
          <p:cNvGraphicFramePr/>
          <p:nvPr>
            <p:extLst>
              <p:ext uri="{D42A27DB-BD31-4B8C-83A1-F6EECF244321}">
                <p14:modId xmlns:p14="http://schemas.microsoft.com/office/powerpoint/2010/main" val="536262761"/>
              </p:ext>
            </p:extLst>
          </p:nvPr>
        </p:nvGraphicFramePr>
        <p:xfrm>
          <a:off x="-1106371" y="1532496"/>
          <a:ext cx="3517900" cy="2255764"/>
        </p:xfrm>
        <a:graphic>
          <a:graphicData uri="http://schemas.openxmlformats.org/drawingml/2006/chart">
            <c:chart xmlns:c="http://schemas.openxmlformats.org/drawingml/2006/chart" xmlns:r="http://schemas.openxmlformats.org/officeDocument/2006/relationships" r:id="rId5"/>
          </a:graphicData>
        </a:graphic>
      </p:graphicFrame>
      <p:pic>
        <p:nvPicPr>
          <p:cNvPr id="15" name="table">
            <a:extLst>
              <a:ext uri="{FF2B5EF4-FFF2-40B4-BE49-F238E27FC236}">
                <a16:creationId xmlns:a16="http://schemas.microsoft.com/office/drawing/2014/main" id="{19E16967-B0DF-46B9-A876-6542125C9831}"/>
              </a:ext>
            </a:extLst>
          </p:cNvPr>
          <p:cNvPicPr>
            <a:picLocks noChangeAspect="1"/>
          </p:cNvPicPr>
          <p:nvPr/>
        </p:nvPicPr>
        <p:blipFill>
          <a:blip r:embed="rId6"/>
          <a:stretch>
            <a:fillRect/>
          </a:stretch>
        </p:blipFill>
        <p:spPr>
          <a:xfrm>
            <a:off x="1967097" y="886619"/>
            <a:ext cx="5259955" cy="237857"/>
          </a:xfrm>
          <a:prstGeom prst="rect">
            <a:avLst/>
          </a:prstGeom>
        </p:spPr>
      </p:pic>
      <p:graphicFrame>
        <p:nvGraphicFramePr>
          <p:cNvPr id="26" name="5 Gráfico">
            <a:extLst>
              <a:ext uri="{FF2B5EF4-FFF2-40B4-BE49-F238E27FC236}">
                <a16:creationId xmlns:a16="http://schemas.microsoft.com/office/drawing/2014/main" id="{217A9749-9793-4BA1-AA99-911DCAD8523B}"/>
              </a:ext>
            </a:extLst>
          </p:cNvPr>
          <p:cNvGraphicFramePr/>
          <p:nvPr>
            <p:extLst>
              <p:ext uri="{D42A27DB-BD31-4B8C-83A1-F6EECF244321}">
                <p14:modId xmlns:p14="http://schemas.microsoft.com/office/powerpoint/2010/main" val="2124526800"/>
              </p:ext>
            </p:extLst>
          </p:nvPr>
        </p:nvGraphicFramePr>
        <p:xfrm>
          <a:off x="1416695" y="1532496"/>
          <a:ext cx="3517900" cy="225576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7" name="5 Gráfico">
            <a:extLst>
              <a:ext uri="{FF2B5EF4-FFF2-40B4-BE49-F238E27FC236}">
                <a16:creationId xmlns:a16="http://schemas.microsoft.com/office/drawing/2014/main" id="{8539ADA9-8F70-42AD-BEBE-82C4F9D914F4}"/>
              </a:ext>
            </a:extLst>
          </p:cNvPr>
          <p:cNvGraphicFramePr/>
          <p:nvPr>
            <p:extLst>
              <p:ext uri="{D42A27DB-BD31-4B8C-83A1-F6EECF244321}">
                <p14:modId xmlns:p14="http://schemas.microsoft.com/office/powerpoint/2010/main" val="3659068948"/>
              </p:ext>
            </p:extLst>
          </p:nvPr>
        </p:nvGraphicFramePr>
        <p:xfrm>
          <a:off x="2713276" y="1532496"/>
          <a:ext cx="3517900" cy="225576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8" name="5 Gráfico">
            <a:extLst>
              <a:ext uri="{FF2B5EF4-FFF2-40B4-BE49-F238E27FC236}">
                <a16:creationId xmlns:a16="http://schemas.microsoft.com/office/drawing/2014/main" id="{262E9535-4AA5-4D22-B530-720DEA07DC84}"/>
              </a:ext>
            </a:extLst>
          </p:cNvPr>
          <p:cNvGraphicFramePr/>
          <p:nvPr>
            <p:extLst>
              <p:ext uri="{D42A27DB-BD31-4B8C-83A1-F6EECF244321}">
                <p14:modId xmlns:p14="http://schemas.microsoft.com/office/powerpoint/2010/main" val="4289087512"/>
              </p:ext>
            </p:extLst>
          </p:nvPr>
        </p:nvGraphicFramePr>
        <p:xfrm>
          <a:off x="4015885" y="1521086"/>
          <a:ext cx="3517900" cy="2255764"/>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9" name="5 Gráfico">
            <a:extLst>
              <a:ext uri="{FF2B5EF4-FFF2-40B4-BE49-F238E27FC236}">
                <a16:creationId xmlns:a16="http://schemas.microsoft.com/office/drawing/2014/main" id="{0AD3E3D0-1E44-4DBC-BE93-02A262BA5DE2}"/>
              </a:ext>
            </a:extLst>
          </p:cNvPr>
          <p:cNvGraphicFramePr/>
          <p:nvPr>
            <p:extLst>
              <p:ext uri="{D42A27DB-BD31-4B8C-83A1-F6EECF244321}">
                <p14:modId xmlns:p14="http://schemas.microsoft.com/office/powerpoint/2010/main" val="4125617001"/>
              </p:ext>
            </p:extLst>
          </p:nvPr>
        </p:nvGraphicFramePr>
        <p:xfrm>
          <a:off x="5192488" y="1509676"/>
          <a:ext cx="3517900" cy="2255764"/>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0" name="5 Gráfico">
            <a:extLst>
              <a:ext uri="{FF2B5EF4-FFF2-40B4-BE49-F238E27FC236}">
                <a16:creationId xmlns:a16="http://schemas.microsoft.com/office/drawing/2014/main" id="{D8C3B81D-DC9D-47B6-AD48-1E48093CC320}"/>
              </a:ext>
            </a:extLst>
          </p:cNvPr>
          <p:cNvGraphicFramePr/>
          <p:nvPr>
            <p:extLst>
              <p:ext uri="{D42A27DB-BD31-4B8C-83A1-F6EECF244321}">
                <p14:modId xmlns:p14="http://schemas.microsoft.com/office/powerpoint/2010/main" val="1999164629"/>
              </p:ext>
            </p:extLst>
          </p:nvPr>
        </p:nvGraphicFramePr>
        <p:xfrm>
          <a:off x="6357182" y="1534878"/>
          <a:ext cx="3517900" cy="2255764"/>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1" name="Group 412">
            <a:extLst>
              <a:ext uri="{FF2B5EF4-FFF2-40B4-BE49-F238E27FC236}">
                <a16:creationId xmlns:a16="http://schemas.microsoft.com/office/drawing/2014/main" id="{F8680C2E-A6CF-487A-B451-018CCBEDD692}"/>
              </a:ext>
            </a:extLst>
          </p:cNvPr>
          <p:cNvGraphicFramePr>
            <a:graphicFrameLocks noGrp="1"/>
          </p:cNvGraphicFramePr>
          <p:nvPr>
            <p:extLst>
              <p:ext uri="{D42A27DB-BD31-4B8C-83A1-F6EECF244321}">
                <p14:modId xmlns:p14="http://schemas.microsoft.com/office/powerpoint/2010/main" val="4052809988"/>
              </p:ext>
            </p:extLst>
          </p:nvPr>
        </p:nvGraphicFramePr>
        <p:xfrm>
          <a:off x="290211" y="1308609"/>
          <a:ext cx="8853789" cy="311150"/>
        </p:xfrm>
        <a:graphic>
          <a:graphicData uri="http://schemas.openxmlformats.org/drawingml/2006/table">
            <a:tbl>
              <a:tblPr/>
              <a:tblGrid>
                <a:gridCol w="1264827">
                  <a:extLst>
                    <a:ext uri="{9D8B030D-6E8A-4147-A177-3AD203B41FA5}">
                      <a16:colId xmlns:a16="http://schemas.microsoft.com/office/drawing/2014/main" val="4184135424"/>
                    </a:ext>
                  </a:extLst>
                </a:gridCol>
                <a:gridCol w="1264827">
                  <a:extLst>
                    <a:ext uri="{9D8B030D-6E8A-4147-A177-3AD203B41FA5}">
                      <a16:colId xmlns:a16="http://schemas.microsoft.com/office/drawing/2014/main" val="20000"/>
                    </a:ext>
                  </a:extLst>
                </a:gridCol>
                <a:gridCol w="1264827">
                  <a:extLst>
                    <a:ext uri="{9D8B030D-6E8A-4147-A177-3AD203B41FA5}">
                      <a16:colId xmlns:a16="http://schemas.microsoft.com/office/drawing/2014/main" val="1233862923"/>
                    </a:ext>
                  </a:extLst>
                </a:gridCol>
                <a:gridCol w="1264827">
                  <a:extLst>
                    <a:ext uri="{9D8B030D-6E8A-4147-A177-3AD203B41FA5}">
                      <a16:colId xmlns:a16="http://schemas.microsoft.com/office/drawing/2014/main" val="3630219309"/>
                    </a:ext>
                  </a:extLst>
                </a:gridCol>
                <a:gridCol w="1264827">
                  <a:extLst>
                    <a:ext uri="{9D8B030D-6E8A-4147-A177-3AD203B41FA5}">
                      <a16:colId xmlns:a16="http://schemas.microsoft.com/office/drawing/2014/main" val="1100904424"/>
                    </a:ext>
                  </a:extLst>
                </a:gridCol>
                <a:gridCol w="1264827">
                  <a:extLst>
                    <a:ext uri="{9D8B030D-6E8A-4147-A177-3AD203B41FA5}">
                      <a16:colId xmlns:a16="http://schemas.microsoft.com/office/drawing/2014/main" val="143583469"/>
                    </a:ext>
                  </a:extLst>
                </a:gridCol>
                <a:gridCol w="1264827">
                  <a:extLst>
                    <a:ext uri="{9D8B030D-6E8A-4147-A177-3AD203B41FA5}">
                      <a16:colId xmlns:a16="http://schemas.microsoft.com/office/drawing/2014/main" val="1020875697"/>
                    </a:ext>
                  </a:extLst>
                </a:gridCol>
              </a:tblGrid>
              <a:tr h="84251">
                <a:tc>
                  <a:txBody>
                    <a:bodyPr/>
                    <a:lstStyle/>
                    <a:p>
                      <a:pPr algn="ctr" fontAlgn="b"/>
                      <a:r>
                        <a:rPr lang="es-CO" sz="2000" b="0" i="0" u="none" strike="noStrike" dirty="0">
                          <a:solidFill>
                            <a:srgbClr val="1D7BBB"/>
                          </a:solidFill>
                          <a:effectLst/>
                          <a:latin typeface="Calibri" panose="020F0502020204030204" pitchFamily="34" charset="0"/>
                        </a:rPr>
                        <a:t>39%</a:t>
                      </a:r>
                    </a:p>
                  </a:txBody>
                  <a:tcPr marL="6350" marR="6350" marT="635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algn="ctr" fontAlgn="b"/>
                      <a:r>
                        <a:rPr lang="es-CO" sz="2000" b="0" i="0" u="none" strike="noStrike" dirty="0">
                          <a:solidFill>
                            <a:srgbClr val="1D7BBB"/>
                          </a:solidFill>
                          <a:effectLst/>
                          <a:latin typeface="Calibri" panose="020F0502020204030204" pitchFamily="34" charset="0"/>
                        </a:rPr>
                        <a:t>59%</a:t>
                      </a:r>
                    </a:p>
                  </a:txBody>
                  <a:tcPr marL="6350" marR="6350" marT="635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algn="ctr" fontAlgn="b"/>
                      <a:r>
                        <a:rPr lang="es-CO" sz="2000" b="0" i="0" u="none" strike="noStrike" dirty="0">
                          <a:solidFill>
                            <a:srgbClr val="1D7BBB"/>
                          </a:solidFill>
                          <a:effectLst/>
                          <a:latin typeface="Calibri" panose="020F0502020204030204" pitchFamily="34" charset="0"/>
                        </a:rPr>
                        <a:t>27%</a:t>
                      </a:r>
                    </a:p>
                  </a:txBody>
                  <a:tcPr marL="6350" marR="6350" marT="635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algn="ctr" fontAlgn="b"/>
                      <a:r>
                        <a:rPr lang="es-CO" sz="2000" b="0" i="0" u="none" strike="noStrike" dirty="0">
                          <a:solidFill>
                            <a:srgbClr val="1D7BBB"/>
                          </a:solidFill>
                          <a:effectLst/>
                          <a:latin typeface="Calibri" panose="020F0502020204030204" pitchFamily="34" charset="0"/>
                        </a:rPr>
                        <a:t>41%</a:t>
                      </a:r>
                    </a:p>
                  </a:txBody>
                  <a:tcPr marL="6350" marR="6350" marT="635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algn="ctr" fontAlgn="b"/>
                      <a:r>
                        <a:rPr lang="es-CO" sz="2000" b="0" i="0" u="none" strike="noStrike" dirty="0">
                          <a:solidFill>
                            <a:srgbClr val="1D7BBB"/>
                          </a:solidFill>
                          <a:effectLst/>
                          <a:latin typeface="Calibri" panose="020F0502020204030204" pitchFamily="34" charset="0"/>
                        </a:rPr>
                        <a:t>20%</a:t>
                      </a:r>
                    </a:p>
                  </a:txBody>
                  <a:tcPr marL="6350" marR="6350" marT="635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algn="ctr" fontAlgn="b"/>
                      <a:r>
                        <a:rPr lang="es-CO" sz="2000" b="0" i="0" u="none" strike="noStrike" dirty="0">
                          <a:solidFill>
                            <a:srgbClr val="1D7BBB"/>
                          </a:solidFill>
                          <a:effectLst/>
                          <a:latin typeface="Calibri" panose="020F0502020204030204" pitchFamily="34" charset="0"/>
                        </a:rPr>
                        <a:t>26%</a:t>
                      </a:r>
                    </a:p>
                  </a:txBody>
                  <a:tcPr marL="6350" marR="6350" marT="635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algn="ctr" fontAlgn="b"/>
                      <a:r>
                        <a:rPr lang="es-CO" sz="2000" b="0" i="0" u="none" strike="noStrike" dirty="0">
                          <a:solidFill>
                            <a:srgbClr val="1D7BBB"/>
                          </a:solidFill>
                          <a:effectLst/>
                          <a:latin typeface="Calibri" panose="020F0502020204030204" pitchFamily="34" charset="0"/>
                        </a:rPr>
                        <a:t>64%</a:t>
                      </a:r>
                    </a:p>
                  </a:txBody>
                  <a:tcPr marL="6350" marR="6350" marT="635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3" name="CuadroTexto 32">
            <a:extLst>
              <a:ext uri="{FF2B5EF4-FFF2-40B4-BE49-F238E27FC236}">
                <a16:creationId xmlns:a16="http://schemas.microsoft.com/office/drawing/2014/main" id="{6EA43257-6B32-4FC4-A247-0708BD8D1D2B}"/>
              </a:ext>
            </a:extLst>
          </p:cNvPr>
          <p:cNvSpPr txBox="1"/>
          <p:nvPr/>
        </p:nvSpPr>
        <p:spPr>
          <a:xfrm>
            <a:off x="84289" y="1323776"/>
            <a:ext cx="1428749" cy="369332"/>
          </a:xfrm>
          <a:prstGeom prst="rect">
            <a:avLst/>
          </a:prstGeom>
          <a:noFill/>
        </p:spPr>
        <p:txBody>
          <a:bodyPr wrap="square">
            <a:spAutoFit/>
          </a:bodyPr>
          <a:lstStyle/>
          <a:p>
            <a:r>
              <a:rPr lang="es-CO" altLang="es-MX" sz="1800" dirty="0">
                <a:solidFill>
                  <a:srgbClr val="4D4D4D"/>
                </a:solidFill>
                <a:latin typeface="Calibri" panose="020F0502020204030204" pitchFamily="34" charset="0"/>
                <a:cs typeface="Calibri" panose="020F0502020204030204" pitchFamily="34" charset="0"/>
              </a:rPr>
              <a:t>NPS</a:t>
            </a:r>
            <a:endParaRPr lang="es-CO" sz="1200" dirty="0"/>
          </a:p>
        </p:txBody>
      </p:sp>
      <p:sp>
        <p:nvSpPr>
          <p:cNvPr id="34" name="Text Box 33">
            <a:extLst>
              <a:ext uri="{FF2B5EF4-FFF2-40B4-BE49-F238E27FC236}">
                <a16:creationId xmlns:a16="http://schemas.microsoft.com/office/drawing/2014/main" id="{483368DC-E256-41FD-BB23-909031B2BA71}"/>
              </a:ext>
            </a:extLst>
          </p:cNvPr>
          <p:cNvSpPr txBox="1">
            <a:spLocks noChangeArrowheads="1"/>
          </p:cNvSpPr>
          <p:nvPr/>
        </p:nvSpPr>
        <p:spPr bwMode="auto">
          <a:xfrm>
            <a:off x="7855530" y="572608"/>
            <a:ext cx="1288470" cy="2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58" tIns="45729" rIns="91458" bIns="45729" anchor="ctr">
            <a:spAutoFit/>
          </a:bodyPr>
          <a:lstStyle>
            <a:lvl1pPr>
              <a:spcBef>
                <a:spcPct val="20000"/>
              </a:spcBef>
              <a:buChar char="•"/>
              <a:defRPr sz="1200">
                <a:solidFill>
                  <a:srgbClr val="333333"/>
                </a:solidFill>
                <a:latin typeface="Century Gothic" pitchFamily="34" charset="0"/>
                <a:cs typeface="Arial" charset="0"/>
              </a:defRPr>
            </a:lvl1pPr>
            <a:lvl2pPr marL="742950" indent="-285750">
              <a:spcBef>
                <a:spcPct val="20000"/>
              </a:spcBef>
              <a:buChar char="–"/>
              <a:defRPr sz="1200">
                <a:solidFill>
                  <a:srgbClr val="333333"/>
                </a:solidFill>
                <a:latin typeface="Century Gothic" pitchFamily="34" charset="0"/>
                <a:cs typeface="Arial" charset="0"/>
              </a:defRPr>
            </a:lvl2pPr>
            <a:lvl3pPr marL="1143000" indent="-228600">
              <a:spcBef>
                <a:spcPct val="20000"/>
              </a:spcBef>
              <a:buChar char="•"/>
              <a:defRPr sz="1200">
                <a:solidFill>
                  <a:srgbClr val="333333"/>
                </a:solidFill>
                <a:latin typeface="Century Gothic" pitchFamily="34" charset="0"/>
                <a:cs typeface="Arial" charset="0"/>
              </a:defRPr>
            </a:lvl3pPr>
            <a:lvl4pPr marL="1600200" indent="-228600">
              <a:spcBef>
                <a:spcPct val="20000"/>
              </a:spcBef>
              <a:buChar char="–"/>
              <a:defRPr sz="1200">
                <a:solidFill>
                  <a:srgbClr val="333333"/>
                </a:solidFill>
                <a:latin typeface="Century Gothic" pitchFamily="34" charset="0"/>
                <a:cs typeface="Arial" charset="0"/>
              </a:defRPr>
            </a:lvl4pPr>
            <a:lvl5pPr marL="2057400" indent="-228600">
              <a:spcBef>
                <a:spcPct val="20000"/>
              </a:spcBef>
              <a:buChar char="»"/>
              <a:defRPr sz="1200">
                <a:solidFill>
                  <a:srgbClr val="333333"/>
                </a:solidFill>
                <a:latin typeface="Century Gothic" pitchFamily="34" charset="0"/>
                <a:cs typeface="Arial" charset="0"/>
              </a:defRPr>
            </a:lvl5pPr>
            <a:lvl6pPr marL="2514600" indent="-228600" eaLnBrk="0" fontAlgn="base" hangingPunct="0">
              <a:spcBef>
                <a:spcPct val="20000"/>
              </a:spcBef>
              <a:spcAft>
                <a:spcPct val="0"/>
              </a:spcAft>
              <a:buChar char="»"/>
              <a:defRPr sz="1200">
                <a:solidFill>
                  <a:srgbClr val="333333"/>
                </a:solidFill>
                <a:latin typeface="Century Gothic" pitchFamily="34" charset="0"/>
                <a:cs typeface="Arial" charset="0"/>
              </a:defRPr>
            </a:lvl6pPr>
            <a:lvl7pPr marL="2971800" indent="-228600" eaLnBrk="0" fontAlgn="base" hangingPunct="0">
              <a:spcBef>
                <a:spcPct val="20000"/>
              </a:spcBef>
              <a:spcAft>
                <a:spcPct val="0"/>
              </a:spcAft>
              <a:buChar char="»"/>
              <a:defRPr sz="1200">
                <a:solidFill>
                  <a:srgbClr val="333333"/>
                </a:solidFill>
                <a:latin typeface="Century Gothic" pitchFamily="34" charset="0"/>
                <a:cs typeface="Arial" charset="0"/>
              </a:defRPr>
            </a:lvl7pPr>
            <a:lvl8pPr marL="3429000" indent="-228600" eaLnBrk="0" fontAlgn="base" hangingPunct="0">
              <a:spcBef>
                <a:spcPct val="20000"/>
              </a:spcBef>
              <a:spcAft>
                <a:spcPct val="0"/>
              </a:spcAft>
              <a:buChar char="»"/>
              <a:defRPr sz="1200">
                <a:solidFill>
                  <a:srgbClr val="333333"/>
                </a:solidFill>
                <a:latin typeface="Century Gothic" pitchFamily="34" charset="0"/>
                <a:cs typeface="Arial" charset="0"/>
              </a:defRPr>
            </a:lvl8pPr>
            <a:lvl9pPr marL="3886200" indent="-228600" eaLnBrk="0" fontAlgn="base" hangingPunct="0">
              <a:spcBef>
                <a:spcPct val="20000"/>
              </a:spcBef>
              <a:spcAft>
                <a:spcPct val="0"/>
              </a:spcAft>
              <a:buChar char="»"/>
              <a:defRPr sz="1200">
                <a:solidFill>
                  <a:srgbClr val="333333"/>
                </a:solidFill>
                <a:latin typeface="Century Gothic" pitchFamily="34" charset="0"/>
                <a:cs typeface="Arial" charset="0"/>
              </a:defRPr>
            </a:lvl9pPr>
          </a:lstStyle>
          <a:p>
            <a:pPr algn="ctr" eaLnBrk="1" hangingPunct="1">
              <a:spcBef>
                <a:spcPct val="0"/>
              </a:spcBef>
              <a:buFontTx/>
              <a:buNone/>
            </a:pPr>
            <a:r>
              <a:rPr lang="es-CO" altLang="es-MX" sz="1000" b="0" dirty="0">
                <a:solidFill>
                  <a:srgbClr val="4D4D4D"/>
                </a:solidFill>
                <a:latin typeface="Calibri" panose="020F0502020204030204" pitchFamily="34" charset="0"/>
                <a:cs typeface="Calibri" panose="020F0502020204030204" pitchFamily="34" charset="0"/>
              </a:rPr>
              <a:t>Todos</a:t>
            </a:r>
            <a:endParaRPr lang="es-ES" altLang="es-MX" sz="1000" dirty="0">
              <a:solidFill>
                <a:srgbClr val="4D4D4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04367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eaLnBrk="1" hangingPunct="1">
              <a:defRPr/>
            </a:pPr>
            <a:r>
              <a:rPr lang="es-CO" dirty="0">
                <a:solidFill>
                  <a:schemeClr val="tx1">
                    <a:lumMod val="65000"/>
                    <a:lumOff val="35000"/>
                  </a:schemeClr>
                </a:solidFill>
                <a:ea typeface="+mj-ea"/>
              </a:rPr>
              <a:t>Contenido</a:t>
            </a:r>
          </a:p>
        </p:txBody>
      </p:sp>
      <p:sp>
        <p:nvSpPr>
          <p:cNvPr id="8195" name="Marcador de contenido 2"/>
          <p:cNvSpPr>
            <a:spLocks noGrp="1"/>
          </p:cNvSpPr>
          <p:nvPr>
            <p:ph idx="1"/>
          </p:nvPr>
        </p:nvSpPr>
        <p:spPr>
          <a:xfrm>
            <a:off x="1705543" y="1239838"/>
            <a:ext cx="7293769" cy="3079750"/>
          </a:xfrm>
        </p:spPr>
        <p:txBody>
          <a:bodyPr/>
          <a:lstStyle/>
          <a:p>
            <a:pPr marL="0" indent="0" eaLnBrk="1" hangingPunct="1">
              <a:lnSpc>
                <a:spcPct val="200000"/>
              </a:lnSpc>
              <a:buNone/>
              <a:defRPr/>
            </a:pPr>
            <a:r>
              <a:rPr lang="es-CO" altLang="es-CO" sz="1800" dirty="0">
                <a:latin typeface="+mj-lt"/>
              </a:rPr>
              <a:t>Contexto y Ficha Técnica</a:t>
            </a:r>
          </a:p>
          <a:p>
            <a:pPr marL="0" indent="0" eaLnBrk="1" hangingPunct="1">
              <a:lnSpc>
                <a:spcPct val="200000"/>
              </a:lnSpc>
              <a:buNone/>
              <a:defRPr/>
            </a:pPr>
            <a:r>
              <a:rPr lang="es-CO" altLang="es-CO" sz="1800" dirty="0">
                <a:latin typeface="+mj-lt"/>
              </a:rPr>
              <a:t>Metodología</a:t>
            </a:r>
          </a:p>
          <a:p>
            <a:pPr marL="0" indent="0" eaLnBrk="1" hangingPunct="1">
              <a:lnSpc>
                <a:spcPct val="200000"/>
              </a:lnSpc>
              <a:buNone/>
              <a:defRPr/>
            </a:pPr>
            <a:r>
              <a:rPr lang="es-CO" altLang="es-CO" sz="1800" dirty="0">
                <a:latin typeface="+mj-lt"/>
              </a:rPr>
              <a:t>Resultados del estudio</a:t>
            </a:r>
          </a:p>
          <a:p>
            <a:pPr marL="0" indent="0" eaLnBrk="1" hangingPunct="1">
              <a:lnSpc>
                <a:spcPct val="200000"/>
              </a:lnSpc>
              <a:buNone/>
              <a:defRPr/>
            </a:pPr>
            <a:r>
              <a:rPr lang="es-CO" altLang="es-CO" sz="1800" dirty="0">
                <a:latin typeface="+mj-lt"/>
              </a:rPr>
              <a:t>Resultados informe reputacional</a:t>
            </a:r>
          </a:p>
          <a:p>
            <a:pPr marL="0" indent="0" eaLnBrk="1" hangingPunct="1">
              <a:lnSpc>
                <a:spcPct val="200000"/>
              </a:lnSpc>
              <a:buNone/>
              <a:defRPr/>
            </a:pPr>
            <a:r>
              <a:rPr lang="es-CO" altLang="es-CO" sz="1800" dirty="0">
                <a:latin typeface="+mj-lt"/>
              </a:rPr>
              <a:t>Próximos Pasos</a:t>
            </a:r>
          </a:p>
          <a:p>
            <a:pPr eaLnBrk="1" hangingPunct="1">
              <a:lnSpc>
                <a:spcPct val="200000"/>
              </a:lnSpc>
              <a:buFontTx/>
              <a:buChar char="-"/>
              <a:defRPr/>
            </a:pPr>
            <a:endParaRPr lang="es-CO" altLang="es-CO" sz="1800" dirty="0">
              <a:latin typeface="+mj-lt"/>
            </a:endParaRPr>
          </a:p>
          <a:p>
            <a:pPr eaLnBrk="1" hangingPunct="1">
              <a:lnSpc>
                <a:spcPct val="200000"/>
              </a:lnSpc>
              <a:buFontTx/>
              <a:buChar char="-"/>
              <a:defRPr/>
            </a:pPr>
            <a:endParaRPr lang="es-CO" altLang="es-CO" sz="1800" dirty="0">
              <a:latin typeface="+mj-lt"/>
            </a:endParaRPr>
          </a:p>
          <a:p>
            <a:pPr eaLnBrk="1" hangingPunct="1">
              <a:lnSpc>
                <a:spcPct val="200000"/>
              </a:lnSpc>
              <a:buFontTx/>
              <a:buChar char="-"/>
              <a:defRPr/>
            </a:pPr>
            <a:endParaRPr lang="es-CO" altLang="es-CO" sz="1800" dirty="0">
              <a:latin typeface="+mj-lt"/>
            </a:endParaRPr>
          </a:p>
        </p:txBody>
      </p:sp>
      <p:sp>
        <p:nvSpPr>
          <p:cNvPr id="8196" name="Marcador de número de diapositiva 3"/>
          <p:cNvSpPr>
            <a:spLocks noGrp="1" noChangeArrowheads="1"/>
          </p:cNvSpPr>
          <p:nvPr>
            <p:ph type="sldNum" sz="quarter" idx="4294967295"/>
          </p:nvPr>
        </p:nvSpPr>
        <p:spPr bwMode="auto">
          <a:xfrm>
            <a:off x="0" y="794"/>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000" b="1">
                <a:solidFill>
                  <a:schemeClr val="tx1"/>
                </a:solidFill>
                <a:latin typeface="Calibri" charset="0"/>
                <a:ea typeface="Arial" charset="0"/>
                <a:cs typeface="Arial" charset="0"/>
              </a:defRPr>
            </a:lvl1pPr>
            <a:lvl2pPr marL="742950" indent="-285750">
              <a:spcBef>
                <a:spcPct val="20000"/>
              </a:spcBef>
              <a:buChar char="–"/>
              <a:defRPr sz="1000" b="1">
                <a:solidFill>
                  <a:schemeClr val="tx1"/>
                </a:solidFill>
                <a:latin typeface="Calibri" charset="0"/>
                <a:ea typeface="Arial" charset="0"/>
                <a:cs typeface="Arial" charset="0"/>
              </a:defRPr>
            </a:lvl2pPr>
            <a:lvl3pPr marL="1143000" indent="-228600">
              <a:spcBef>
                <a:spcPct val="20000"/>
              </a:spcBef>
              <a:buChar char="•"/>
              <a:defRPr sz="1000" b="1">
                <a:solidFill>
                  <a:schemeClr val="tx1"/>
                </a:solidFill>
                <a:latin typeface="Calibri" charset="0"/>
                <a:ea typeface="Arial" charset="0"/>
                <a:cs typeface="Arial" charset="0"/>
              </a:defRPr>
            </a:lvl3pPr>
            <a:lvl4pPr marL="1600200" indent="-228600">
              <a:spcBef>
                <a:spcPct val="20000"/>
              </a:spcBef>
              <a:buChar char="–"/>
              <a:defRPr sz="1000" b="1">
                <a:solidFill>
                  <a:schemeClr val="tx1"/>
                </a:solidFill>
                <a:latin typeface="Calibri" charset="0"/>
                <a:ea typeface="Arial" charset="0"/>
                <a:cs typeface="Arial" charset="0"/>
              </a:defRPr>
            </a:lvl4pPr>
            <a:lvl5pPr marL="2057400" indent="-228600">
              <a:spcBef>
                <a:spcPct val="20000"/>
              </a:spcBef>
              <a:buChar char="»"/>
              <a:defRPr sz="1000" b="1">
                <a:solidFill>
                  <a:schemeClr val="tx1"/>
                </a:solidFill>
                <a:latin typeface="Calibri" charset="0"/>
                <a:ea typeface="Arial" charset="0"/>
                <a:cs typeface="Arial" charset="0"/>
              </a:defRPr>
            </a:lvl5pPr>
            <a:lvl6pPr marL="2514600" indent="-228600" eaLnBrk="0" fontAlgn="base" hangingPunct="0">
              <a:spcBef>
                <a:spcPct val="20000"/>
              </a:spcBef>
              <a:spcAft>
                <a:spcPct val="0"/>
              </a:spcAft>
              <a:buChar char="»"/>
              <a:defRPr sz="1000" b="1">
                <a:solidFill>
                  <a:schemeClr val="tx1"/>
                </a:solidFill>
                <a:latin typeface="Calibri" charset="0"/>
                <a:ea typeface="Arial" charset="0"/>
                <a:cs typeface="Arial" charset="0"/>
              </a:defRPr>
            </a:lvl6pPr>
            <a:lvl7pPr marL="2971800" indent="-228600" eaLnBrk="0" fontAlgn="base" hangingPunct="0">
              <a:spcBef>
                <a:spcPct val="20000"/>
              </a:spcBef>
              <a:spcAft>
                <a:spcPct val="0"/>
              </a:spcAft>
              <a:buChar char="»"/>
              <a:defRPr sz="1000" b="1">
                <a:solidFill>
                  <a:schemeClr val="tx1"/>
                </a:solidFill>
                <a:latin typeface="Calibri" charset="0"/>
                <a:ea typeface="Arial" charset="0"/>
                <a:cs typeface="Arial" charset="0"/>
              </a:defRPr>
            </a:lvl7pPr>
            <a:lvl8pPr marL="3429000" indent="-228600" eaLnBrk="0" fontAlgn="base" hangingPunct="0">
              <a:spcBef>
                <a:spcPct val="20000"/>
              </a:spcBef>
              <a:spcAft>
                <a:spcPct val="0"/>
              </a:spcAft>
              <a:buChar char="»"/>
              <a:defRPr sz="1000" b="1">
                <a:solidFill>
                  <a:schemeClr val="tx1"/>
                </a:solidFill>
                <a:latin typeface="Calibri" charset="0"/>
                <a:ea typeface="Arial" charset="0"/>
                <a:cs typeface="Arial" charset="0"/>
              </a:defRPr>
            </a:lvl8pPr>
            <a:lvl9pPr marL="3886200" indent="-228600" eaLnBrk="0" fontAlgn="base" hangingPunct="0">
              <a:spcBef>
                <a:spcPct val="20000"/>
              </a:spcBef>
              <a:spcAft>
                <a:spcPct val="0"/>
              </a:spcAft>
              <a:buChar char="»"/>
              <a:defRPr sz="1000" b="1">
                <a:solidFill>
                  <a:schemeClr val="tx1"/>
                </a:solidFill>
                <a:latin typeface="Calibri" charset="0"/>
                <a:ea typeface="Arial" charset="0"/>
                <a:cs typeface="Arial" charset="0"/>
              </a:defRPr>
            </a:lvl9pPr>
          </a:lstStyle>
          <a:p>
            <a:pPr>
              <a:spcBef>
                <a:spcPct val="0"/>
              </a:spcBef>
              <a:buFontTx/>
              <a:buNone/>
            </a:pPr>
            <a:fld id="{28008FE1-4AC1-6B48-A92C-CD7BD278F372}" type="slidenum">
              <a:rPr lang="es-CO" altLang="es-CO">
                <a:latin typeface="Cambria" charset="0"/>
              </a:rPr>
              <a:pPr>
                <a:spcBef>
                  <a:spcPct val="0"/>
                </a:spcBef>
                <a:buFontTx/>
                <a:buNone/>
              </a:pPr>
              <a:t>2</a:t>
            </a:fld>
            <a:endParaRPr lang="es-CO" altLang="es-CO" dirty="0">
              <a:latin typeface="Cambria" charset="0"/>
            </a:endParaRPr>
          </a:p>
        </p:txBody>
      </p:sp>
      <p:pic>
        <p:nvPicPr>
          <p:cNvPr id="15" name="7 Imagen">
            <a:extLst>
              <a:ext uri="{FF2B5EF4-FFF2-40B4-BE49-F238E27FC236}">
                <a16:creationId xmlns:a16="http://schemas.microsoft.com/office/drawing/2014/main" id="{BF40AF41-493C-47C3-A130-09000A72B2D2}"/>
              </a:ext>
            </a:extLst>
          </p:cNvPr>
          <p:cNvPicPr>
            <a:picLocks noChangeAspect="1"/>
          </p:cNvPicPr>
          <p:nvPr/>
        </p:nvPicPr>
        <p:blipFill>
          <a:blip r:embed="rId2" cstate="print">
            <a:duotone>
              <a:prstClr val="black"/>
              <a:srgbClr val="FFFFFF">
                <a:tint val="45000"/>
                <a:satMod val="400000"/>
              </a:srgbClr>
            </a:duotone>
            <a:extLst>
              <a:ext uri="{28A0092B-C50C-407E-A947-70E740481C1C}">
                <a14:useLocalDpi xmlns:a14="http://schemas.microsoft.com/office/drawing/2010/main" val="0"/>
              </a:ext>
            </a:extLst>
          </a:blip>
          <a:stretch>
            <a:fillRect/>
          </a:stretch>
        </p:blipFill>
        <p:spPr>
          <a:xfrm>
            <a:off x="1167282" y="2677095"/>
            <a:ext cx="456866" cy="370433"/>
          </a:xfrm>
          <a:prstGeom prst="rect">
            <a:avLst/>
          </a:prstGeom>
        </p:spPr>
      </p:pic>
      <p:pic>
        <p:nvPicPr>
          <p:cNvPr id="16" name="Imagen 15">
            <a:extLst>
              <a:ext uri="{FF2B5EF4-FFF2-40B4-BE49-F238E27FC236}">
                <a16:creationId xmlns:a16="http://schemas.microsoft.com/office/drawing/2014/main" id="{6C271C71-AD0E-448C-9362-4AF0BF1B6289}"/>
              </a:ext>
            </a:extLst>
          </p:cNvPr>
          <p:cNvPicPr>
            <a:picLocks noChangeAspect="1"/>
          </p:cNvPicPr>
          <p:nvPr/>
        </p:nvPicPr>
        <p:blipFill>
          <a:blip r:embed="rId3" cstate="print">
            <a:duotone>
              <a:srgbClr val="FFFFFF">
                <a:shade val="45000"/>
                <a:satMod val="135000"/>
              </a:srgb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flipH="1">
            <a:off x="1239973" y="1312751"/>
            <a:ext cx="384175" cy="384175"/>
          </a:xfrm>
          <a:prstGeom prst="rect">
            <a:avLst/>
          </a:prstGeom>
        </p:spPr>
      </p:pic>
      <p:pic>
        <p:nvPicPr>
          <p:cNvPr id="19" name="Imagen 18">
            <a:extLst>
              <a:ext uri="{FF2B5EF4-FFF2-40B4-BE49-F238E27FC236}">
                <a16:creationId xmlns:a16="http://schemas.microsoft.com/office/drawing/2014/main" id="{2A54876A-EF8A-472D-AA51-431AB985247A}"/>
              </a:ext>
            </a:extLst>
          </p:cNvPr>
          <p:cNvPicPr>
            <a:picLocks noChangeAspect="1"/>
          </p:cNvPicPr>
          <p:nvPr/>
        </p:nvPicPr>
        <p:blipFill>
          <a:blip r:embed="rId5" cstate="print">
            <a:duotone>
              <a:srgbClr val="FFFFFF">
                <a:shade val="45000"/>
                <a:satMod val="135000"/>
              </a:srgbClr>
              <a:prstClr val="white"/>
            </a:duotone>
            <a:extLst>
              <a:ext uri="{28A0092B-C50C-407E-A947-70E740481C1C}">
                <a14:useLocalDpi xmlns:a14="http://schemas.microsoft.com/office/drawing/2010/main" val="0"/>
              </a:ext>
            </a:extLst>
          </a:blip>
          <a:stretch>
            <a:fillRect/>
          </a:stretch>
        </p:blipFill>
        <p:spPr>
          <a:xfrm>
            <a:off x="1228321" y="1998994"/>
            <a:ext cx="395827" cy="395827"/>
          </a:xfrm>
          <a:prstGeom prst="rect">
            <a:avLst/>
          </a:prstGeom>
        </p:spPr>
      </p:pic>
      <p:pic>
        <p:nvPicPr>
          <p:cNvPr id="4" name="Gráfico 3" descr="Pasos de baile">
            <a:extLst>
              <a:ext uri="{FF2B5EF4-FFF2-40B4-BE49-F238E27FC236}">
                <a16:creationId xmlns:a16="http://schemas.microsoft.com/office/drawing/2014/main" id="{E0BBF4DB-3DA0-4352-AC5B-4B6EDA2AD1D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6406" y="3654629"/>
            <a:ext cx="558618" cy="558618"/>
          </a:xfrm>
          <a:prstGeom prst="rect">
            <a:avLst/>
          </a:prstGeom>
        </p:spPr>
      </p:pic>
      <p:pic>
        <p:nvPicPr>
          <p:cNvPr id="6" name="Gráfico 5" descr="Marketing">
            <a:extLst>
              <a:ext uri="{FF2B5EF4-FFF2-40B4-BE49-F238E27FC236}">
                <a16:creationId xmlns:a16="http://schemas.microsoft.com/office/drawing/2014/main" id="{AA79FAED-AA9B-4E31-9D69-3046D06E78A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82542" y="3083248"/>
            <a:ext cx="507742" cy="50774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2">
            <a:extLst>
              <a:ext uri="{FF2B5EF4-FFF2-40B4-BE49-F238E27FC236}">
                <a16:creationId xmlns:a16="http://schemas.microsoft.com/office/drawing/2014/main" id="{56B5D3E1-BC86-42F4-8501-8C6006EC785A}"/>
              </a:ext>
            </a:extLst>
          </p:cNvPr>
          <p:cNvGraphicFramePr>
            <a:graphicFrameLocks noGrp="1"/>
          </p:cNvGraphicFramePr>
          <p:nvPr>
            <p:ph idx="4294967295"/>
          </p:nvPr>
        </p:nvGraphicFramePr>
        <p:xfrm>
          <a:off x="2745518" y="634639"/>
          <a:ext cx="4101546" cy="4138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364" name="Título 1">
            <a:extLst>
              <a:ext uri="{FF2B5EF4-FFF2-40B4-BE49-F238E27FC236}">
                <a16:creationId xmlns:a16="http://schemas.microsoft.com/office/drawing/2014/main" id="{BFE80B3D-D6CF-44D8-A078-EAB06127E3FF}"/>
              </a:ext>
            </a:extLst>
          </p:cNvPr>
          <p:cNvSpPr txBox="1">
            <a:spLocks/>
          </p:cNvSpPr>
          <p:nvPr/>
        </p:nvSpPr>
        <p:spPr bwMode="auto">
          <a:xfrm>
            <a:off x="1126005" y="130792"/>
            <a:ext cx="7007866" cy="338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200">
                <a:solidFill>
                  <a:srgbClr val="333333"/>
                </a:solidFill>
                <a:latin typeface="Century Gothic" panose="020B0502020202020204" pitchFamily="34" charset="0"/>
                <a:cs typeface="Arial" panose="020B0604020202020204" pitchFamily="34" charset="0"/>
              </a:defRPr>
            </a:lvl1pPr>
            <a:lvl2pPr marL="742950" indent="-285750">
              <a:spcBef>
                <a:spcPct val="20000"/>
              </a:spcBef>
              <a:buChar char="–"/>
              <a:defRPr sz="1200">
                <a:solidFill>
                  <a:srgbClr val="333333"/>
                </a:solidFill>
                <a:latin typeface="Century Gothic" panose="020B0502020202020204" pitchFamily="34" charset="0"/>
                <a:cs typeface="Arial" panose="020B0604020202020204" pitchFamily="34" charset="0"/>
              </a:defRPr>
            </a:lvl2pPr>
            <a:lvl3pPr marL="1143000" indent="-228600">
              <a:spcBef>
                <a:spcPct val="20000"/>
              </a:spcBef>
              <a:buChar char="•"/>
              <a:defRPr sz="1200">
                <a:solidFill>
                  <a:srgbClr val="333333"/>
                </a:solidFill>
                <a:latin typeface="Century Gothic" panose="020B0502020202020204" pitchFamily="34" charset="0"/>
                <a:cs typeface="Arial" panose="020B0604020202020204" pitchFamily="34" charset="0"/>
              </a:defRPr>
            </a:lvl3pPr>
            <a:lvl4pPr marL="1600200" indent="-228600">
              <a:spcBef>
                <a:spcPct val="20000"/>
              </a:spcBef>
              <a:buChar char="–"/>
              <a:defRPr sz="1200">
                <a:solidFill>
                  <a:srgbClr val="333333"/>
                </a:solidFill>
                <a:latin typeface="Century Gothic" panose="020B0502020202020204" pitchFamily="34" charset="0"/>
                <a:cs typeface="Arial" panose="020B0604020202020204" pitchFamily="34" charset="0"/>
              </a:defRPr>
            </a:lvl4pPr>
            <a:lvl5pPr marL="2057400" indent="-228600">
              <a:spcBef>
                <a:spcPct val="20000"/>
              </a:spcBef>
              <a:buChar char="»"/>
              <a:defRPr sz="1200">
                <a:solidFill>
                  <a:srgbClr val="333333"/>
                </a:solidFill>
                <a:latin typeface="Century Gothic" panose="020B0502020202020204" pitchFamily="34" charset="0"/>
                <a:cs typeface="Arial" panose="020B0604020202020204" pitchFamily="34" charset="0"/>
              </a:defRPr>
            </a:lvl5pPr>
            <a:lvl6pPr marL="2514600" indent="-228600" eaLnBrk="0" fontAlgn="base" hangingPunct="0">
              <a:spcBef>
                <a:spcPct val="20000"/>
              </a:spcBef>
              <a:spcAft>
                <a:spcPct val="0"/>
              </a:spcAft>
              <a:buChar char="»"/>
              <a:defRPr sz="1200">
                <a:solidFill>
                  <a:srgbClr val="333333"/>
                </a:solidFill>
                <a:latin typeface="Century Gothic" panose="020B0502020202020204" pitchFamily="34" charset="0"/>
                <a:cs typeface="Arial" panose="020B0604020202020204" pitchFamily="34" charset="0"/>
              </a:defRPr>
            </a:lvl6pPr>
            <a:lvl7pPr marL="2971800" indent="-228600" eaLnBrk="0" fontAlgn="base" hangingPunct="0">
              <a:spcBef>
                <a:spcPct val="20000"/>
              </a:spcBef>
              <a:spcAft>
                <a:spcPct val="0"/>
              </a:spcAft>
              <a:buChar char="»"/>
              <a:defRPr sz="1200">
                <a:solidFill>
                  <a:srgbClr val="333333"/>
                </a:solidFill>
                <a:latin typeface="Century Gothic" panose="020B0502020202020204" pitchFamily="34" charset="0"/>
                <a:cs typeface="Arial" panose="020B0604020202020204" pitchFamily="34" charset="0"/>
              </a:defRPr>
            </a:lvl7pPr>
            <a:lvl8pPr marL="3429000" indent="-228600" eaLnBrk="0" fontAlgn="base" hangingPunct="0">
              <a:spcBef>
                <a:spcPct val="20000"/>
              </a:spcBef>
              <a:spcAft>
                <a:spcPct val="0"/>
              </a:spcAft>
              <a:buChar char="»"/>
              <a:defRPr sz="1200">
                <a:solidFill>
                  <a:srgbClr val="333333"/>
                </a:solidFill>
                <a:latin typeface="Century Gothic" panose="020B0502020202020204" pitchFamily="34" charset="0"/>
                <a:cs typeface="Arial" panose="020B0604020202020204" pitchFamily="34" charset="0"/>
              </a:defRPr>
            </a:lvl8pPr>
            <a:lvl9pPr marL="3886200" indent="-228600" eaLnBrk="0" fontAlgn="base" hangingPunct="0">
              <a:spcBef>
                <a:spcPct val="20000"/>
              </a:spcBef>
              <a:spcAft>
                <a:spcPct val="0"/>
              </a:spcAft>
              <a:buChar char="»"/>
              <a:defRPr sz="1200">
                <a:solidFill>
                  <a:srgbClr val="333333"/>
                </a:solidFill>
                <a:latin typeface="Century Gothic" panose="020B0502020202020204" pitchFamily="34" charset="0"/>
                <a:cs typeface="Arial" panose="020B0604020202020204" pitchFamily="34" charset="0"/>
              </a:defRPr>
            </a:lvl9pPr>
          </a:lstStyle>
          <a:p>
            <a:pPr algn="ctr" defTabSz="914103">
              <a:spcBef>
                <a:spcPct val="0"/>
              </a:spcBef>
              <a:buNone/>
              <a:defRPr/>
            </a:pPr>
            <a:r>
              <a:rPr lang="es-MX" altLang="es-CO" sz="1799" b="0" dirty="0">
                <a:solidFill>
                  <a:srgbClr val="000000"/>
                </a:solidFill>
              </a:rPr>
              <a:t>Conceptos generales e imágenes</a:t>
            </a:r>
            <a:endParaRPr lang="es-CO" altLang="es-CO" sz="1799" b="0" dirty="0">
              <a:solidFill>
                <a:srgbClr val="000000"/>
              </a:solidFill>
            </a:endParaRPr>
          </a:p>
        </p:txBody>
      </p:sp>
      <p:sp>
        <p:nvSpPr>
          <p:cNvPr id="6" name="Rectángulo 5">
            <a:extLst>
              <a:ext uri="{FF2B5EF4-FFF2-40B4-BE49-F238E27FC236}">
                <a16:creationId xmlns:a16="http://schemas.microsoft.com/office/drawing/2014/main" id="{3A7BB6B6-1F96-4591-ABCC-E48FFA97E382}"/>
              </a:ext>
            </a:extLst>
          </p:cNvPr>
          <p:cNvSpPr/>
          <p:nvPr/>
        </p:nvSpPr>
        <p:spPr bwMode="auto">
          <a:xfrm>
            <a:off x="2293322" y="2764631"/>
            <a:ext cx="6514921" cy="2173817"/>
          </a:xfrm>
          <a:prstGeom prst="rect">
            <a:avLst/>
          </a:prstGeom>
          <a:solidFill>
            <a:srgbClr val="FFFFFF">
              <a:alpha val="80000"/>
            </a:srgb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1000" b="1" i="0" u="none" strike="noStrike" cap="none" normalizeH="0" baseline="0" dirty="0">
              <a:ln>
                <a:noFill/>
              </a:ln>
              <a:solidFill>
                <a:schemeClr val="tx1"/>
              </a:solidFill>
              <a:effectLst/>
              <a:latin typeface="Calibri" pitchFamily="34" charset="0"/>
              <a:cs typeface="Arial" charset="0"/>
            </a:endParaRPr>
          </a:p>
        </p:txBody>
      </p:sp>
      <p:sp>
        <p:nvSpPr>
          <p:cNvPr id="5" name="Rectángulo 4">
            <a:extLst>
              <a:ext uri="{FF2B5EF4-FFF2-40B4-BE49-F238E27FC236}">
                <a16:creationId xmlns:a16="http://schemas.microsoft.com/office/drawing/2014/main" id="{10C5DE79-7F4D-4781-BEAF-1EAD2B877E7F}"/>
              </a:ext>
            </a:extLst>
          </p:cNvPr>
          <p:cNvSpPr/>
          <p:nvPr/>
        </p:nvSpPr>
        <p:spPr bwMode="auto">
          <a:xfrm>
            <a:off x="2293322" y="828675"/>
            <a:ext cx="6514921" cy="878681"/>
          </a:xfrm>
          <a:prstGeom prst="rect">
            <a:avLst/>
          </a:prstGeom>
          <a:solidFill>
            <a:srgbClr val="FFFFFF">
              <a:alpha val="80000"/>
            </a:srgb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1000" b="1" i="0" u="none" strike="noStrike" cap="none" normalizeH="0" baseline="0" dirty="0">
              <a:ln>
                <a:noFill/>
              </a:ln>
              <a:solidFill>
                <a:schemeClr val="tx1"/>
              </a:solidFill>
              <a:effectLst/>
              <a:latin typeface="Calibri" pitchFamily="34" charset="0"/>
              <a:cs typeface="Arial" charset="0"/>
            </a:endParaRPr>
          </a:p>
        </p:txBody>
      </p:sp>
    </p:spTree>
    <p:extLst>
      <p:ext uri="{BB962C8B-B14F-4D97-AF65-F5344CB8AC3E}">
        <p14:creationId xmlns:p14="http://schemas.microsoft.com/office/powerpoint/2010/main" val="948923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5 Gráfico">
            <a:extLst>
              <a:ext uri="{FF2B5EF4-FFF2-40B4-BE49-F238E27FC236}">
                <a16:creationId xmlns:a16="http://schemas.microsoft.com/office/drawing/2014/main" id="{ACA18A2F-3454-48AA-8B35-966FB451C32E}"/>
              </a:ext>
            </a:extLst>
          </p:cNvPr>
          <p:cNvGraphicFramePr/>
          <p:nvPr>
            <p:extLst>
              <p:ext uri="{D42A27DB-BD31-4B8C-83A1-F6EECF244321}">
                <p14:modId xmlns:p14="http://schemas.microsoft.com/office/powerpoint/2010/main" val="2685973836"/>
              </p:ext>
            </p:extLst>
          </p:nvPr>
        </p:nvGraphicFramePr>
        <p:xfrm>
          <a:off x="1435907" y="1540577"/>
          <a:ext cx="3517900" cy="22557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5 Gráfico">
            <a:extLst>
              <a:ext uri="{FF2B5EF4-FFF2-40B4-BE49-F238E27FC236}">
                <a16:creationId xmlns:a16="http://schemas.microsoft.com/office/drawing/2014/main" id="{90A7ABBD-C582-4555-A2FD-EC44FDED6BBD}"/>
              </a:ext>
            </a:extLst>
          </p:cNvPr>
          <p:cNvGraphicFramePr/>
          <p:nvPr>
            <p:extLst>
              <p:ext uri="{D42A27DB-BD31-4B8C-83A1-F6EECF244321}">
                <p14:modId xmlns:p14="http://schemas.microsoft.com/office/powerpoint/2010/main" val="1036869615"/>
              </p:ext>
            </p:extLst>
          </p:nvPr>
        </p:nvGraphicFramePr>
        <p:xfrm>
          <a:off x="-1080146" y="1548148"/>
          <a:ext cx="3517900" cy="2255764"/>
        </p:xfrm>
        <a:graphic>
          <a:graphicData uri="http://schemas.openxmlformats.org/drawingml/2006/chart">
            <c:chart xmlns:c="http://schemas.openxmlformats.org/drawingml/2006/chart" xmlns:r="http://schemas.openxmlformats.org/officeDocument/2006/relationships" r:id="rId3"/>
          </a:graphicData>
        </a:graphic>
      </p:graphicFrame>
      <p:sp>
        <p:nvSpPr>
          <p:cNvPr id="16386" name="Rectangle 2"/>
          <p:cNvSpPr>
            <a:spLocks noGrp="1"/>
          </p:cNvSpPr>
          <p:nvPr>
            <p:ph type="title"/>
          </p:nvPr>
        </p:nvSpPr>
        <p:spPr/>
        <p:txBody>
          <a:bodyPr/>
          <a:lstStyle/>
          <a:p>
            <a:pPr eaLnBrk="1" hangingPunct="1"/>
            <a:r>
              <a:rPr lang="es-ES" altLang="es-CO" dirty="0">
                <a:solidFill>
                  <a:schemeClr val="bg2">
                    <a:lumMod val="50000"/>
                  </a:schemeClr>
                </a:solidFill>
              </a:rPr>
              <a:t>Calidad general de los servicios prestados</a:t>
            </a:r>
          </a:p>
        </p:txBody>
      </p:sp>
      <p:pic>
        <p:nvPicPr>
          <p:cNvPr id="16416" name="Picture 128" descr="test"/>
          <p:cNvPicPr>
            <a:picLocks noChangeAspect="1" noChangeArrowheads="1"/>
          </p:cNvPicPr>
          <p:nvPr/>
        </p:nvPicPr>
        <p:blipFill>
          <a:blip r:embed="rId4">
            <a:lum bright="36000"/>
            <a:extLst>
              <a:ext uri="{28A0092B-C50C-407E-A947-70E740481C1C}">
                <a14:useLocalDpi xmlns:a14="http://schemas.microsoft.com/office/drawing/2010/main" val="0"/>
              </a:ext>
            </a:extLst>
          </a:blip>
          <a:srcRect/>
          <a:stretch>
            <a:fillRect/>
          </a:stretch>
        </p:blipFill>
        <p:spPr bwMode="auto">
          <a:xfrm>
            <a:off x="747897" y="591888"/>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9" name="Group 412">
            <a:extLst>
              <a:ext uri="{FF2B5EF4-FFF2-40B4-BE49-F238E27FC236}">
                <a16:creationId xmlns:a16="http://schemas.microsoft.com/office/drawing/2014/main" id="{1F9D7140-A1A3-400B-ABE6-F048B31EC6DC}"/>
              </a:ext>
            </a:extLst>
          </p:cNvPr>
          <p:cNvGraphicFramePr>
            <a:graphicFrameLocks noGrp="1"/>
          </p:cNvGraphicFramePr>
          <p:nvPr>
            <p:extLst>
              <p:ext uri="{D42A27DB-BD31-4B8C-83A1-F6EECF244321}">
                <p14:modId xmlns:p14="http://schemas.microsoft.com/office/powerpoint/2010/main" val="64355666"/>
              </p:ext>
            </p:extLst>
          </p:nvPr>
        </p:nvGraphicFramePr>
        <p:xfrm>
          <a:off x="169708" y="1925175"/>
          <a:ext cx="8853789" cy="2604678"/>
        </p:xfrm>
        <a:graphic>
          <a:graphicData uri="http://schemas.openxmlformats.org/drawingml/2006/table">
            <a:tbl>
              <a:tblPr/>
              <a:tblGrid>
                <a:gridCol w="1264827">
                  <a:extLst>
                    <a:ext uri="{9D8B030D-6E8A-4147-A177-3AD203B41FA5}">
                      <a16:colId xmlns:a16="http://schemas.microsoft.com/office/drawing/2014/main" val="4184135424"/>
                    </a:ext>
                  </a:extLst>
                </a:gridCol>
                <a:gridCol w="1264827">
                  <a:extLst>
                    <a:ext uri="{9D8B030D-6E8A-4147-A177-3AD203B41FA5}">
                      <a16:colId xmlns:a16="http://schemas.microsoft.com/office/drawing/2014/main" val="20000"/>
                    </a:ext>
                  </a:extLst>
                </a:gridCol>
                <a:gridCol w="1264827">
                  <a:extLst>
                    <a:ext uri="{9D8B030D-6E8A-4147-A177-3AD203B41FA5}">
                      <a16:colId xmlns:a16="http://schemas.microsoft.com/office/drawing/2014/main" val="1233862923"/>
                    </a:ext>
                  </a:extLst>
                </a:gridCol>
                <a:gridCol w="1264827">
                  <a:extLst>
                    <a:ext uri="{9D8B030D-6E8A-4147-A177-3AD203B41FA5}">
                      <a16:colId xmlns:a16="http://schemas.microsoft.com/office/drawing/2014/main" val="3630219309"/>
                    </a:ext>
                  </a:extLst>
                </a:gridCol>
                <a:gridCol w="1264827">
                  <a:extLst>
                    <a:ext uri="{9D8B030D-6E8A-4147-A177-3AD203B41FA5}">
                      <a16:colId xmlns:a16="http://schemas.microsoft.com/office/drawing/2014/main" val="1100904424"/>
                    </a:ext>
                  </a:extLst>
                </a:gridCol>
                <a:gridCol w="1264827">
                  <a:extLst>
                    <a:ext uri="{9D8B030D-6E8A-4147-A177-3AD203B41FA5}">
                      <a16:colId xmlns:a16="http://schemas.microsoft.com/office/drawing/2014/main" val="143583469"/>
                    </a:ext>
                  </a:extLst>
                </a:gridCol>
                <a:gridCol w="1264827">
                  <a:extLst>
                    <a:ext uri="{9D8B030D-6E8A-4147-A177-3AD203B41FA5}">
                      <a16:colId xmlns:a16="http://schemas.microsoft.com/office/drawing/2014/main" val="1020875697"/>
                    </a:ext>
                  </a:extLst>
                </a:gridCol>
              </a:tblGrid>
              <a:tr h="1876631">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mj-lt"/>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defRPr sz="1000">
                          <a:solidFill>
                            <a:srgbClr val="333333"/>
                          </a:solidFill>
                          <a:latin typeface="Century Gothic" pitchFamily="34" charset="0"/>
                          <a:cs typeface="Arial" charset="0"/>
                        </a:defRPr>
                      </a:lvl1pPr>
                      <a:lvl2pPr marL="742950" indent="-285750">
                        <a:spcBef>
                          <a:spcPct val="20000"/>
                        </a:spcBef>
                        <a:defRPr sz="1000">
                          <a:solidFill>
                            <a:srgbClr val="333333"/>
                          </a:solidFill>
                          <a:latin typeface="Century Gothic" pitchFamily="34" charset="0"/>
                          <a:cs typeface="Arial" charset="0"/>
                        </a:defRPr>
                      </a:lvl2pPr>
                      <a:lvl3pPr marL="1143000" indent="-228600">
                        <a:spcBef>
                          <a:spcPct val="20000"/>
                        </a:spcBef>
                        <a:defRPr sz="1000">
                          <a:solidFill>
                            <a:srgbClr val="333333"/>
                          </a:solidFill>
                          <a:latin typeface="Century Gothic" pitchFamily="34" charset="0"/>
                          <a:cs typeface="Arial" charset="0"/>
                        </a:defRPr>
                      </a:lvl3pPr>
                      <a:lvl4pPr marL="1600200" indent="-228600">
                        <a:spcBef>
                          <a:spcPct val="20000"/>
                        </a:spcBef>
                        <a:defRPr sz="1000">
                          <a:solidFill>
                            <a:srgbClr val="333333"/>
                          </a:solidFill>
                          <a:latin typeface="Century Gothic" pitchFamily="34" charset="0"/>
                          <a:cs typeface="Arial" charset="0"/>
                        </a:defRPr>
                      </a:lvl4pPr>
                      <a:lvl5pPr marL="2057400" indent="-228600">
                        <a:spcBef>
                          <a:spcPct val="20000"/>
                        </a:spcBef>
                        <a:defRPr sz="1000">
                          <a:solidFill>
                            <a:srgbClr val="333333"/>
                          </a:solidFill>
                          <a:latin typeface="Century Gothic" pitchFamily="34" charset="0"/>
                          <a:cs typeface="Arial" charset="0"/>
                        </a:defRPr>
                      </a:lvl5pPr>
                      <a:lvl6pPr marL="2514600" indent="-228600" eaLnBrk="0" fontAlgn="base" hangingPunct="0">
                        <a:spcBef>
                          <a:spcPct val="20000"/>
                        </a:spcBef>
                        <a:spcAft>
                          <a:spcPct val="0"/>
                        </a:spcAft>
                        <a:defRPr sz="1000">
                          <a:solidFill>
                            <a:srgbClr val="333333"/>
                          </a:solidFill>
                          <a:latin typeface="Century Gothic" pitchFamily="34" charset="0"/>
                          <a:cs typeface="Arial" charset="0"/>
                        </a:defRPr>
                      </a:lvl6pPr>
                      <a:lvl7pPr marL="2971800" indent="-228600" eaLnBrk="0" fontAlgn="base" hangingPunct="0">
                        <a:spcBef>
                          <a:spcPct val="20000"/>
                        </a:spcBef>
                        <a:spcAft>
                          <a:spcPct val="0"/>
                        </a:spcAft>
                        <a:defRPr sz="1000">
                          <a:solidFill>
                            <a:srgbClr val="333333"/>
                          </a:solidFill>
                          <a:latin typeface="Century Gothic" pitchFamily="34" charset="0"/>
                          <a:cs typeface="Arial" charset="0"/>
                        </a:defRPr>
                      </a:lvl7pPr>
                      <a:lvl8pPr marL="3429000" indent="-228600" eaLnBrk="0" fontAlgn="base" hangingPunct="0">
                        <a:spcBef>
                          <a:spcPct val="20000"/>
                        </a:spcBef>
                        <a:spcAft>
                          <a:spcPct val="0"/>
                        </a:spcAft>
                        <a:defRPr sz="1000">
                          <a:solidFill>
                            <a:srgbClr val="333333"/>
                          </a:solidFill>
                          <a:latin typeface="Century Gothic" pitchFamily="34" charset="0"/>
                          <a:cs typeface="Arial" charset="0"/>
                        </a:defRPr>
                      </a:lvl8pPr>
                      <a:lvl9pPr marL="3886200" indent="-228600" eaLnBrk="0" fontAlgn="base" hangingPunct="0">
                        <a:spcBef>
                          <a:spcPct val="20000"/>
                        </a:spcBef>
                        <a:spcAft>
                          <a:spcPct val="0"/>
                        </a:spcAft>
                        <a:defRPr sz="1000">
                          <a:solidFill>
                            <a:srgbClr val="333333"/>
                          </a:solidFill>
                          <a:latin typeface="Century Gothic" pitchFamily="34" charset="0"/>
                          <a:cs typeface="Arial" charset="0"/>
                        </a:defRPr>
                      </a:lvl9p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mj-lt"/>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mj-lt"/>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mj-lt"/>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mj-lt"/>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mj-lt"/>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mj-lt"/>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2915">
                <a:tc>
                  <a:txBody>
                    <a:bodyPr/>
                    <a:lstStyle/>
                    <a:p>
                      <a:pPr algn="ctr" fontAlgn="ctr"/>
                      <a:r>
                        <a:rPr lang="es-CO" sz="700" b="1" i="0" u="none" strike="noStrike" dirty="0">
                          <a:solidFill>
                            <a:srgbClr val="262626"/>
                          </a:solidFill>
                          <a:effectLst/>
                          <a:latin typeface="+mj-lt"/>
                        </a:rPr>
                        <a:t>3.970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ctr"/>
                      <a:r>
                        <a:rPr lang="es-CO" sz="700" b="1" i="0" u="none" strike="noStrike" dirty="0">
                          <a:solidFill>
                            <a:srgbClr val="262626"/>
                          </a:solidFill>
                          <a:effectLst/>
                          <a:latin typeface="+mj-lt"/>
                        </a:rPr>
                        <a:t>1.753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ctr"/>
                      <a:r>
                        <a:rPr lang="es-CO" sz="700" b="1" i="0" u="none" strike="noStrike" dirty="0">
                          <a:solidFill>
                            <a:srgbClr val="000000"/>
                          </a:solidFill>
                          <a:effectLst/>
                          <a:latin typeface="+mj-lt"/>
                        </a:rPr>
                        <a:t>1.368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ctr"/>
                      <a:r>
                        <a:rPr lang="es-CO" sz="700" b="1" i="0" u="none" strike="noStrike" dirty="0">
                          <a:solidFill>
                            <a:srgbClr val="262626"/>
                          </a:solidFill>
                          <a:effectLst/>
                          <a:latin typeface="+mj-lt"/>
                        </a:rPr>
                        <a:t>463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ctr"/>
                      <a:r>
                        <a:rPr lang="es-CO" sz="700" b="1" i="0" u="none" strike="noStrike" dirty="0">
                          <a:solidFill>
                            <a:srgbClr val="262626"/>
                          </a:solidFill>
                          <a:effectLst/>
                          <a:latin typeface="+mj-lt"/>
                        </a:rPr>
                        <a:t>217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ctr"/>
                      <a:r>
                        <a:rPr lang="es-CO" sz="700" b="1" i="0" u="none" strike="noStrike" dirty="0">
                          <a:solidFill>
                            <a:srgbClr val="262626"/>
                          </a:solidFill>
                          <a:effectLst/>
                          <a:latin typeface="+mj-lt"/>
                        </a:rPr>
                        <a:t>73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ctr"/>
                      <a:r>
                        <a:rPr lang="es-CO" sz="700" b="1" i="0" u="none" strike="noStrike" dirty="0">
                          <a:solidFill>
                            <a:srgbClr val="262626"/>
                          </a:solidFill>
                          <a:effectLst/>
                          <a:latin typeface="+mj-lt"/>
                        </a:rPr>
                        <a:t>96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2"/>
                  </a:ext>
                </a:extLst>
              </a:tr>
              <a:tr h="84251">
                <a:tc>
                  <a:txBody>
                    <a:bodyPr/>
                    <a:lstStyle/>
                    <a:p>
                      <a:pPr algn="ctr" fontAlgn="ctr"/>
                      <a:r>
                        <a:rPr kumimoji="0" lang="es-CO" sz="1100" b="1" i="0" u="none" strike="noStrike" kern="1200" cap="none" spc="0" normalizeH="0" baseline="0" dirty="0">
                          <a:ln>
                            <a:noFill/>
                          </a:ln>
                          <a:solidFill>
                            <a:srgbClr val="126D9A"/>
                          </a:solidFill>
                          <a:effectLst/>
                          <a:uLnTx/>
                          <a:uFillTx/>
                          <a:latin typeface="+mj-lt"/>
                          <a:ea typeface="+mn-ea"/>
                          <a:cs typeface="Calibri" panose="020F0502020204030204" pitchFamily="34" charset="0"/>
                        </a:rPr>
                        <a:t>Total</a:t>
                      </a:r>
                      <a:r>
                        <a:rPr lang="es-CO" sz="700" b="1" i="0" u="none" strike="noStrike" dirty="0">
                          <a:solidFill>
                            <a:srgbClr val="126D9A"/>
                          </a:solidFill>
                          <a:effectLst/>
                          <a:latin typeface="+mj-lt"/>
                          <a:cs typeface="Calibri" panose="020F0502020204030204" pitchFamily="34" charset="0"/>
                        </a:rPr>
                        <a:t> </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r>
                        <a:rPr kumimoji="0" lang="es-CO" sz="1100" b="1" i="0" u="none" strike="noStrike" kern="1200" cap="none" spc="0" normalizeH="0" baseline="0" noProof="0" dirty="0">
                          <a:ln>
                            <a:noFill/>
                          </a:ln>
                          <a:solidFill>
                            <a:srgbClr val="126D9A"/>
                          </a:solidFill>
                          <a:effectLst/>
                          <a:uLnTx/>
                          <a:uFillTx/>
                          <a:latin typeface="+mj-lt"/>
                          <a:cs typeface="Calibri" panose="020F0502020204030204" pitchFamily="34" charset="0"/>
                        </a:rPr>
                        <a:t>Estudiantes 11</a:t>
                      </a:r>
                      <a:endParaRPr lang="es-CO" sz="700" b="1" i="0" u="none" strike="noStrike" dirty="0">
                        <a:solidFill>
                          <a:srgbClr val="126D9A"/>
                        </a:solidFill>
                        <a:effectLst/>
                        <a:latin typeface="+mj-lt"/>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r>
                        <a:rPr kumimoji="0" lang="es-CO" sz="1100" b="1" i="0" u="none" strike="noStrike" kern="1200" cap="none" spc="0" normalizeH="0" baseline="0" noProof="0" dirty="0">
                          <a:ln>
                            <a:noFill/>
                          </a:ln>
                          <a:solidFill>
                            <a:srgbClr val="126D9A"/>
                          </a:solidFill>
                          <a:effectLst/>
                          <a:uLnTx/>
                          <a:uFillTx/>
                          <a:latin typeface="+mj-lt"/>
                          <a:cs typeface="Calibri" panose="020F0502020204030204" pitchFamily="34" charset="0"/>
                        </a:rPr>
                        <a:t>Estudiantes Universitarios</a:t>
                      </a:r>
                      <a:endParaRPr lang="es-CO" sz="700" b="1" i="0" u="none" strike="noStrike" dirty="0">
                        <a:solidFill>
                          <a:srgbClr val="126D9A"/>
                        </a:solidFill>
                        <a:effectLst/>
                        <a:latin typeface="+mj-lt"/>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srgbClr val="126D9A"/>
                          </a:solidFill>
                          <a:effectLst/>
                          <a:uLnTx/>
                          <a:uFillTx/>
                          <a:latin typeface="+mj-lt"/>
                          <a:ea typeface="+mn-ea"/>
                          <a:cs typeface="Calibri" panose="020F0502020204030204" pitchFamily="34" charset="0"/>
                        </a:rPr>
                        <a:t>Rectores Colegios</a:t>
                      </a:r>
                      <a:endParaRPr kumimoji="0" lang="es-CO" sz="700" b="1" i="0" u="none" strike="noStrike" kern="1200" cap="none" spc="0" normalizeH="0" baseline="0" noProof="0" dirty="0">
                        <a:ln>
                          <a:noFill/>
                        </a:ln>
                        <a:solidFill>
                          <a:srgbClr val="126D9A"/>
                        </a:solidFill>
                        <a:effectLst/>
                        <a:uLnTx/>
                        <a:uFillTx/>
                        <a:latin typeface="+mj-lt"/>
                        <a:ea typeface="+mn-ea"/>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srgbClr val="126D9A"/>
                          </a:solidFill>
                          <a:effectLst/>
                          <a:uLnTx/>
                          <a:uFillTx/>
                          <a:latin typeface="+mj-lt"/>
                          <a:ea typeface="+mn-ea"/>
                          <a:cs typeface="Calibri" panose="020F0502020204030204" pitchFamily="34" charset="0"/>
                        </a:rPr>
                        <a:t>Rectores Universidades</a:t>
                      </a:r>
                      <a:endParaRPr kumimoji="0" lang="es-CO" sz="700" b="1" i="0" u="none" strike="noStrike" kern="1200" cap="none" spc="0" normalizeH="0" baseline="0" noProof="0" dirty="0">
                        <a:ln>
                          <a:noFill/>
                        </a:ln>
                        <a:solidFill>
                          <a:srgbClr val="126D9A"/>
                        </a:solidFill>
                        <a:effectLst/>
                        <a:uLnTx/>
                        <a:uFillTx/>
                        <a:latin typeface="+mj-lt"/>
                        <a:ea typeface="+mn-ea"/>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srgbClr val="126D9A"/>
                          </a:solidFill>
                          <a:effectLst/>
                          <a:uLnTx/>
                          <a:uFillTx/>
                          <a:latin typeface="+mj-lt"/>
                          <a:ea typeface="+mn-ea"/>
                          <a:cs typeface="Calibri" panose="020F0502020204030204" pitchFamily="34" charset="0"/>
                        </a:rPr>
                        <a:t>Secretarios de Educación</a:t>
                      </a:r>
                      <a:endParaRPr kumimoji="0" lang="es-CO" sz="700" b="1" i="0" u="none" strike="noStrike" kern="1200" cap="none" spc="0" normalizeH="0" baseline="0" noProof="0" dirty="0">
                        <a:ln>
                          <a:noFill/>
                        </a:ln>
                        <a:solidFill>
                          <a:srgbClr val="126D9A"/>
                        </a:solidFill>
                        <a:effectLst/>
                        <a:uLnTx/>
                        <a:uFillTx/>
                        <a:latin typeface="+mj-lt"/>
                        <a:ea typeface="+mn-ea"/>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r>
                        <a:rPr kumimoji="0" lang="es-CO" sz="1100" b="1" i="0" u="none" strike="noStrike" kern="1200" cap="none" spc="0" normalizeH="0" baseline="0" dirty="0">
                          <a:ln>
                            <a:noFill/>
                          </a:ln>
                          <a:solidFill>
                            <a:srgbClr val="126D9A"/>
                          </a:solidFill>
                          <a:effectLst/>
                          <a:uLnTx/>
                          <a:uFillTx/>
                          <a:latin typeface="+mj-lt"/>
                          <a:ea typeface="+mn-ea"/>
                          <a:cs typeface="Calibri" panose="020F0502020204030204" pitchFamily="34" charset="0"/>
                        </a:rPr>
                        <a:t>Funcionarios</a:t>
                      </a:r>
                      <a:r>
                        <a:rPr lang="es-CO" sz="700" b="1" i="0" u="none" strike="noStrike" dirty="0">
                          <a:solidFill>
                            <a:srgbClr val="126D9A"/>
                          </a:solidFill>
                          <a:effectLst/>
                          <a:latin typeface="+mj-lt"/>
                          <a:cs typeface="Calibri" panose="020F0502020204030204" pitchFamily="34" charset="0"/>
                        </a:rPr>
                        <a:t> </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0327">
                <a:tc>
                  <a:txBody>
                    <a:bodyPr/>
                    <a:lstStyle/>
                    <a:p>
                      <a:pPr algn="ctr" eaLnBrk="1" hangingPunct="1">
                        <a:spcBef>
                          <a:spcPct val="0"/>
                        </a:spcBef>
                        <a:buFontTx/>
                        <a:buNone/>
                      </a:pPr>
                      <a:endParaRPr lang="es-ES" altLang="es-MX" sz="1000" dirty="0">
                        <a:solidFill>
                          <a:srgbClr val="4D4D4D"/>
                        </a:solidFill>
                        <a:latin typeface="+mj-lt"/>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gridSpan="6">
                  <a:txBody>
                    <a:bodyPr/>
                    <a:lstStyle/>
                    <a:p>
                      <a:pPr algn="ctr" eaLnBrk="1" hangingPunct="1">
                        <a:spcBef>
                          <a:spcPct val="0"/>
                        </a:spcBef>
                        <a:buFontTx/>
                        <a:buNone/>
                      </a:pPr>
                      <a:r>
                        <a:rPr lang="es-CO" altLang="es-MX" sz="1000" dirty="0">
                          <a:solidFill>
                            <a:srgbClr val="4D4D4D"/>
                          </a:solidFill>
                          <a:latin typeface="+mj-lt"/>
                          <a:cs typeface="Calibri" panose="020F0502020204030204" pitchFamily="34" charset="0"/>
                        </a:rPr>
                        <a:t>Evaluación de los servicios del Icfes</a:t>
                      </a:r>
                      <a:endParaRPr lang="es-ES" altLang="es-MX" sz="1000" dirty="0">
                        <a:solidFill>
                          <a:srgbClr val="4D4D4D"/>
                        </a:solidFill>
                        <a:latin typeface="+mj-lt"/>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pPr algn="ctr" eaLnBrk="1" hangingPunct="1">
                        <a:spcBef>
                          <a:spcPct val="0"/>
                        </a:spcBef>
                        <a:buFontTx/>
                        <a:buNone/>
                      </a:pPr>
                      <a:endParaRPr lang="es-ES" altLang="es-MX" sz="1000">
                        <a:solidFill>
                          <a:srgbClr val="4D4D4D"/>
                        </a:solidFill>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pPr algn="ctr" eaLnBrk="1" hangingPunct="1">
                        <a:spcBef>
                          <a:spcPct val="0"/>
                        </a:spcBef>
                        <a:buFontTx/>
                        <a:buNone/>
                      </a:pPr>
                      <a:endParaRPr lang="es-ES" altLang="es-MX" sz="1000">
                        <a:solidFill>
                          <a:srgbClr val="4D4D4D"/>
                        </a:solidFill>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pPr algn="ctr" eaLnBrk="1" hangingPunct="1">
                        <a:spcBef>
                          <a:spcPct val="0"/>
                        </a:spcBef>
                        <a:buFontTx/>
                        <a:buNone/>
                      </a:pPr>
                      <a:endParaRPr lang="es-ES" altLang="es-MX" sz="1000">
                        <a:solidFill>
                          <a:srgbClr val="4D4D4D"/>
                        </a:solidFill>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pPr algn="ctr" eaLnBrk="1" hangingPunct="1">
                        <a:spcBef>
                          <a:spcPct val="0"/>
                        </a:spcBef>
                        <a:buFontTx/>
                        <a:buNone/>
                      </a:pPr>
                      <a:endParaRPr lang="es-ES" altLang="es-MX" sz="1000">
                        <a:solidFill>
                          <a:srgbClr val="4D4D4D"/>
                        </a:solidFill>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pPr algn="ctr" eaLnBrk="1" hangingPunct="1">
                        <a:spcBef>
                          <a:spcPct val="0"/>
                        </a:spcBef>
                        <a:buFontTx/>
                        <a:buNone/>
                      </a:pPr>
                      <a:endParaRPr lang="es-ES" altLang="es-MX" sz="1000">
                        <a:solidFill>
                          <a:srgbClr val="4D4D4D"/>
                        </a:solidFill>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5" name="Text Box 33">
            <a:extLst>
              <a:ext uri="{FF2B5EF4-FFF2-40B4-BE49-F238E27FC236}">
                <a16:creationId xmlns:a16="http://schemas.microsoft.com/office/drawing/2014/main" id="{58DE2D19-45EF-42EB-A59E-F9E009B56724}"/>
              </a:ext>
            </a:extLst>
          </p:cNvPr>
          <p:cNvSpPr txBox="1">
            <a:spLocks noChangeArrowheads="1"/>
          </p:cNvSpPr>
          <p:nvPr/>
        </p:nvSpPr>
        <p:spPr bwMode="auto">
          <a:xfrm>
            <a:off x="2262355" y="698433"/>
            <a:ext cx="5147143" cy="2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58" tIns="45729" rIns="91458" bIns="45729" anchor="ctr">
            <a:spAutoFit/>
          </a:bodyPr>
          <a:lstStyle>
            <a:lvl1pPr>
              <a:spcBef>
                <a:spcPct val="20000"/>
              </a:spcBef>
              <a:buChar char="•"/>
              <a:defRPr sz="1200">
                <a:solidFill>
                  <a:srgbClr val="333333"/>
                </a:solidFill>
                <a:latin typeface="Century Gothic" pitchFamily="34" charset="0"/>
                <a:cs typeface="Arial" charset="0"/>
              </a:defRPr>
            </a:lvl1pPr>
            <a:lvl2pPr marL="742950" indent="-285750">
              <a:spcBef>
                <a:spcPct val="20000"/>
              </a:spcBef>
              <a:buChar char="–"/>
              <a:defRPr sz="1200">
                <a:solidFill>
                  <a:srgbClr val="333333"/>
                </a:solidFill>
                <a:latin typeface="Century Gothic" pitchFamily="34" charset="0"/>
                <a:cs typeface="Arial" charset="0"/>
              </a:defRPr>
            </a:lvl2pPr>
            <a:lvl3pPr marL="1143000" indent="-228600">
              <a:spcBef>
                <a:spcPct val="20000"/>
              </a:spcBef>
              <a:buChar char="•"/>
              <a:defRPr sz="1200">
                <a:solidFill>
                  <a:srgbClr val="333333"/>
                </a:solidFill>
                <a:latin typeface="Century Gothic" pitchFamily="34" charset="0"/>
                <a:cs typeface="Arial" charset="0"/>
              </a:defRPr>
            </a:lvl3pPr>
            <a:lvl4pPr marL="1600200" indent="-228600">
              <a:spcBef>
                <a:spcPct val="20000"/>
              </a:spcBef>
              <a:buChar char="–"/>
              <a:defRPr sz="1200">
                <a:solidFill>
                  <a:srgbClr val="333333"/>
                </a:solidFill>
                <a:latin typeface="Century Gothic" pitchFamily="34" charset="0"/>
                <a:cs typeface="Arial" charset="0"/>
              </a:defRPr>
            </a:lvl4pPr>
            <a:lvl5pPr marL="2057400" indent="-228600">
              <a:spcBef>
                <a:spcPct val="20000"/>
              </a:spcBef>
              <a:buChar char="»"/>
              <a:defRPr sz="1200">
                <a:solidFill>
                  <a:srgbClr val="333333"/>
                </a:solidFill>
                <a:latin typeface="Century Gothic" pitchFamily="34" charset="0"/>
                <a:cs typeface="Arial" charset="0"/>
              </a:defRPr>
            </a:lvl5pPr>
            <a:lvl6pPr marL="2514600" indent="-228600" eaLnBrk="0" fontAlgn="base" hangingPunct="0">
              <a:spcBef>
                <a:spcPct val="20000"/>
              </a:spcBef>
              <a:spcAft>
                <a:spcPct val="0"/>
              </a:spcAft>
              <a:buChar char="»"/>
              <a:defRPr sz="1200">
                <a:solidFill>
                  <a:srgbClr val="333333"/>
                </a:solidFill>
                <a:latin typeface="Century Gothic" pitchFamily="34" charset="0"/>
                <a:cs typeface="Arial" charset="0"/>
              </a:defRPr>
            </a:lvl6pPr>
            <a:lvl7pPr marL="2971800" indent="-228600" eaLnBrk="0" fontAlgn="base" hangingPunct="0">
              <a:spcBef>
                <a:spcPct val="20000"/>
              </a:spcBef>
              <a:spcAft>
                <a:spcPct val="0"/>
              </a:spcAft>
              <a:buChar char="»"/>
              <a:defRPr sz="1200">
                <a:solidFill>
                  <a:srgbClr val="333333"/>
                </a:solidFill>
                <a:latin typeface="Century Gothic" pitchFamily="34" charset="0"/>
                <a:cs typeface="Arial" charset="0"/>
              </a:defRPr>
            </a:lvl7pPr>
            <a:lvl8pPr marL="3429000" indent="-228600" eaLnBrk="0" fontAlgn="base" hangingPunct="0">
              <a:spcBef>
                <a:spcPct val="20000"/>
              </a:spcBef>
              <a:spcAft>
                <a:spcPct val="0"/>
              </a:spcAft>
              <a:buChar char="»"/>
              <a:defRPr sz="1200">
                <a:solidFill>
                  <a:srgbClr val="333333"/>
                </a:solidFill>
                <a:latin typeface="Century Gothic" pitchFamily="34" charset="0"/>
                <a:cs typeface="Arial" charset="0"/>
              </a:defRPr>
            </a:lvl8pPr>
            <a:lvl9pPr marL="3886200" indent="-228600" eaLnBrk="0" fontAlgn="base" hangingPunct="0">
              <a:spcBef>
                <a:spcPct val="20000"/>
              </a:spcBef>
              <a:spcAft>
                <a:spcPct val="0"/>
              </a:spcAft>
              <a:buChar char="»"/>
              <a:defRPr sz="1200">
                <a:solidFill>
                  <a:srgbClr val="333333"/>
                </a:solidFill>
                <a:latin typeface="Century Gothic" pitchFamily="34" charset="0"/>
                <a:cs typeface="Arial" charset="0"/>
              </a:defRPr>
            </a:lvl9pPr>
          </a:lstStyle>
          <a:p>
            <a:pPr algn="ctr" eaLnBrk="1" hangingPunct="1">
              <a:spcBef>
                <a:spcPct val="0"/>
              </a:spcBef>
              <a:buFontTx/>
              <a:buNone/>
            </a:pPr>
            <a:r>
              <a:rPr lang="es-CO" altLang="es-MX" sz="1000" dirty="0">
                <a:solidFill>
                  <a:srgbClr val="4D4D4D"/>
                </a:solidFill>
                <a:latin typeface="+mj-lt"/>
                <a:cs typeface="Calibri" panose="020F0502020204030204" pitchFamily="34" charset="0"/>
              </a:rPr>
              <a:t>Evaluación general de los servicios prestados durante el  año 2021 por el Icfes</a:t>
            </a:r>
            <a:endParaRPr lang="es-ES" altLang="es-MX" sz="1000" dirty="0">
              <a:solidFill>
                <a:srgbClr val="4D4D4D"/>
              </a:solidFill>
              <a:latin typeface="+mj-lt"/>
              <a:cs typeface="Calibri" panose="020F0502020204030204" pitchFamily="34" charset="0"/>
            </a:endParaRPr>
          </a:p>
        </p:txBody>
      </p:sp>
      <p:graphicFrame>
        <p:nvGraphicFramePr>
          <p:cNvPr id="18" name="5 Gráfico">
            <a:extLst>
              <a:ext uri="{FF2B5EF4-FFF2-40B4-BE49-F238E27FC236}">
                <a16:creationId xmlns:a16="http://schemas.microsoft.com/office/drawing/2014/main" id="{035D9203-06E5-4B5F-8806-F3A56D2DBD0A}"/>
              </a:ext>
            </a:extLst>
          </p:cNvPr>
          <p:cNvGraphicFramePr/>
          <p:nvPr>
            <p:extLst>
              <p:ext uri="{D42A27DB-BD31-4B8C-83A1-F6EECF244321}">
                <p14:modId xmlns:p14="http://schemas.microsoft.com/office/powerpoint/2010/main" val="2940971925"/>
              </p:ext>
            </p:extLst>
          </p:nvPr>
        </p:nvGraphicFramePr>
        <p:xfrm>
          <a:off x="242453" y="1544045"/>
          <a:ext cx="3517900" cy="225576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5 Gráfico">
            <a:extLst>
              <a:ext uri="{FF2B5EF4-FFF2-40B4-BE49-F238E27FC236}">
                <a16:creationId xmlns:a16="http://schemas.microsoft.com/office/drawing/2014/main" id="{53FDB6B0-FED9-46AF-84A7-35AC7B6EF32F}"/>
              </a:ext>
            </a:extLst>
          </p:cNvPr>
          <p:cNvGraphicFramePr/>
          <p:nvPr>
            <p:extLst>
              <p:ext uri="{D42A27DB-BD31-4B8C-83A1-F6EECF244321}">
                <p14:modId xmlns:p14="http://schemas.microsoft.com/office/powerpoint/2010/main" val="4174691307"/>
              </p:ext>
            </p:extLst>
          </p:nvPr>
        </p:nvGraphicFramePr>
        <p:xfrm>
          <a:off x="2641253" y="1540578"/>
          <a:ext cx="3517900" cy="225576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5 Gráfico">
            <a:extLst>
              <a:ext uri="{FF2B5EF4-FFF2-40B4-BE49-F238E27FC236}">
                <a16:creationId xmlns:a16="http://schemas.microsoft.com/office/drawing/2014/main" id="{3B236C7C-BF52-4BBF-893A-CEF92DD3EBDF}"/>
              </a:ext>
            </a:extLst>
          </p:cNvPr>
          <p:cNvGraphicFramePr/>
          <p:nvPr>
            <p:extLst>
              <p:ext uri="{D42A27DB-BD31-4B8C-83A1-F6EECF244321}">
                <p14:modId xmlns:p14="http://schemas.microsoft.com/office/powerpoint/2010/main" val="2222232895"/>
              </p:ext>
            </p:extLst>
          </p:nvPr>
        </p:nvGraphicFramePr>
        <p:xfrm>
          <a:off x="3929723" y="1540577"/>
          <a:ext cx="3517900" cy="225576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2" name="5 Gráfico">
            <a:extLst>
              <a:ext uri="{FF2B5EF4-FFF2-40B4-BE49-F238E27FC236}">
                <a16:creationId xmlns:a16="http://schemas.microsoft.com/office/drawing/2014/main" id="{2D47D290-D8A9-4C96-902D-F736C4BB3102}"/>
              </a:ext>
            </a:extLst>
          </p:cNvPr>
          <p:cNvGraphicFramePr/>
          <p:nvPr>
            <p:extLst>
              <p:ext uri="{D42A27DB-BD31-4B8C-83A1-F6EECF244321}">
                <p14:modId xmlns:p14="http://schemas.microsoft.com/office/powerpoint/2010/main" val="4003998571"/>
              </p:ext>
            </p:extLst>
          </p:nvPr>
        </p:nvGraphicFramePr>
        <p:xfrm>
          <a:off x="5190494" y="1533650"/>
          <a:ext cx="3517900" cy="225576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4" name="8 Tabla">
            <a:extLst>
              <a:ext uri="{FF2B5EF4-FFF2-40B4-BE49-F238E27FC236}">
                <a16:creationId xmlns:a16="http://schemas.microsoft.com/office/drawing/2014/main" id="{9F5880A6-BD15-4C99-9923-157046CBB6A9}"/>
              </a:ext>
            </a:extLst>
          </p:cNvPr>
          <p:cNvGraphicFramePr>
            <a:graphicFrameLocks noGrp="1"/>
          </p:cNvGraphicFramePr>
          <p:nvPr>
            <p:extLst>
              <p:ext uri="{D42A27DB-BD31-4B8C-83A1-F6EECF244321}">
                <p14:modId xmlns:p14="http://schemas.microsoft.com/office/powerpoint/2010/main" val="867649739"/>
              </p:ext>
            </p:extLst>
          </p:nvPr>
        </p:nvGraphicFramePr>
        <p:xfrm>
          <a:off x="2380816" y="1069028"/>
          <a:ext cx="4654967" cy="237857"/>
        </p:xfrm>
        <a:graphic>
          <a:graphicData uri="http://schemas.openxmlformats.org/drawingml/2006/table">
            <a:tbl>
              <a:tblPr/>
              <a:tblGrid>
                <a:gridCol w="281576">
                  <a:extLst>
                    <a:ext uri="{9D8B030D-6E8A-4147-A177-3AD203B41FA5}">
                      <a16:colId xmlns:a16="http://schemas.microsoft.com/office/drawing/2014/main" val="20000"/>
                    </a:ext>
                  </a:extLst>
                </a:gridCol>
                <a:gridCol w="1239264">
                  <a:extLst>
                    <a:ext uri="{9D8B030D-6E8A-4147-A177-3AD203B41FA5}">
                      <a16:colId xmlns:a16="http://schemas.microsoft.com/office/drawing/2014/main" val="20001"/>
                    </a:ext>
                  </a:extLst>
                </a:gridCol>
                <a:gridCol w="281576">
                  <a:extLst>
                    <a:ext uri="{9D8B030D-6E8A-4147-A177-3AD203B41FA5}">
                      <a16:colId xmlns:a16="http://schemas.microsoft.com/office/drawing/2014/main" val="20004"/>
                    </a:ext>
                  </a:extLst>
                </a:gridCol>
                <a:gridCol w="1584393">
                  <a:extLst>
                    <a:ext uri="{9D8B030D-6E8A-4147-A177-3AD203B41FA5}">
                      <a16:colId xmlns:a16="http://schemas.microsoft.com/office/drawing/2014/main" val="20005"/>
                    </a:ext>
                  </a:extLst>
                </a:gridCol>
                <a:gridCol w="236506">
                  <a:extLst>
                    <a:ext uri="{9D8B030D-6E8A-4147-A177-3AD203B41FA5}">
                      <a16:colId xmlns:a16="http://schemas.microsoft.com/office/drawing/2014/main" val="20006"/>
                    </a:ext>
                  </a:extLst>
                </a:gridCol>
                <a:gridCol w="1031652">
                  <a:extLst>
                    <a:ext uri="{9D8B030D-6E8A-4147-A177-3AD203B41FA5}">
                      <a16:colId xmlns:a16="http://schemas.microsoft.com/office/drawing/2014/main" val="20007"/>
                    </a:ext>
                  </a:extLst>
                </a:gridCol>
              </a:tblGrid>
              <a:tr h="237857">
                <a:tc>
                  <a:txBody>
                    <a:bodyPr/>
                    <a:lstStyle/>
                    <a:p>
                      <a:pPr algn="l" fontAlgn="b"/>
                      <a:endParaRPr lang="es-CO" sz="700" b="0" i="0" u="none" strike="noStrike" dirty="0">
                        <a:solidFill>
                          <a:schemeClr val="tx1">
                            <a:lumMod val="85000"/>
                            <a:lumOff val="15000"/>
                          </a:schemeClr>
                        </a:solidFill>
                        <a:effectLst/>
                        <a:latin typeface="+mj-lt"/>
                      </a:endParaRPr>
                    </a:p>
                  </a:txBody>
                  <a:tcPr marL="9527" marR="9527" marT="9525" marB="0" anchor="ctr">
                    <a:lnL>
                      <a:noFill/>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9">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700" b="0" i="0" u="none" strike="noStrike" dirty="0">
                          <a:solidFill>
                            <a:schemeClr val="tx1">
                              <a:lumMod val="85000"/>
                              <a:lumOff val="15000"/>
                            </a:schemeClr>
                          </a:solidFill>
                          <a:effectLst/>
                          <a:latin typeface="+mj-lt"/>
                          <a:cs typeface="Calibri" panose="020F0502020204030204" pitchFamily="34" charset="0"/>
                        </a:rPr>
                        <a:t> </a:t>
                      </a:r>
                      <a:r>
                        <a:rPr lang="es-CO" sz="700" b="1" i="0" u="none" strike="noStrike" dirty="0">
                          <a:solidFill>
                            <a:schemeClr val="tx1">
                              <a:lumMod val="75000"/>
                              <a:lumOff val="25000"/>
                            </a:schemeClr>
                          </a:solidFill>
                          <a:effectLst/>
                          <a:latin typeface="+mj-lt"/>
                          <a:cs typeface="Calibri" panose="020F0502020204030204" pitchFamily="34" charset="0"/>
                        </a:rPr>
                        <a:t>T4B: </a:t>
                      </a:r>
                      <a:r>
                        <a:rPr lang="es-CO" altLang="es-CO" sz="700" b="0" dirty="0">
                          <a:solidFill>
                            <a:schemeClr val="tx1">
                              <a:lumMod val="75000"/>
                              <a:lumOff val="25000"/>
                            </a:schemeClr>
                          </a:solidFill>
                          <a:latin typeface="+mj-lt"/>
                          <a:cs typeface="Calibri" panose="020F0502020204030204" pitchFamily="34" charset="0"/>
                        </a:rPr>
                        <a:t>Excelente </a:t>
                      </a:r>
                      <a:r>
                        <a:rPr lang="es-CO" altLang="es-CO" sz="700" dirty="0">
                          <a:solidFill>
                            <a:schemeClr val="tx1">
                              <a:lumMod val="75000"/>
                              <a:lumOff val="25000"/>
                            </a:schemeClr>
                          </a:solidFill>
                          <a:latin typeface="+mj-lt"/>
                          <a:cs typeface="Calibri" panose="020F0502020204030204" pitchFamily="34" charset="0"/>
                        </a:rPr>
                        <a:t>+</a:t>
                      </a:r>
                      <a:r>
                        <a:rPr lang="es-CO" altLang="es-CO" sz="700" b="0" dirty="0">
                          <a:solidFill>
                            <a:schemeClr val="tx1">
                              <a:lumMod val="75000"/>
                              <a:lumOff val="25000"/>
                            </a:schemeClr>
                          </a:solidFill>
                          <a:latin typeface="+mj-lt"/>
                          <a:cs typeface="Calibri" panose="020F0502020204030204" pitchFamily="34" charset="0"/>
                        </a:rPr>
                        <a:t> 9 + 8 + 7</a:t>
                      </a: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s-CO" sz="700" b="0" i="0" u="none" strike="noStrike" dirty="0">
                        <a:solidFill>
                          <a:schemeClr val="tx1">
                            <a:lumMod val="85000"/>
                            <a:lumOff val="1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10">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700" b="1" i="0" u="none" strike="noStrike" dirty="0">
                          <a:solidFill>
                            <a:schemeClr val="tx1">
                              <a:lumMod val="85000"/>
                              <a:lumOff val="15000"/>
                            </a:schemeClr>
                          </a:solidFill>
                          <a:effectLst/>
                          <a:latin typeface="+mj-lt"/>
                          <a:cs typeface="Calibri" panose="020F0502020204030204" pitchFamily="34" charset="0"/>
                        </a:rPr>
                        <a:t>Media: </a:t>
                      </a:r>
                      <a:r>
                        <a:rPr lang="es-CO" sz="700" b="0" i="0" u="none" strike="noStrike" dirty="0">
                          <a:solidFill>
                            <a:schemeClr val="tx1">
                              <a:lumMod val="75000"/>
                              <a:lumOff val="25000"/>
                            </a:schemeClr>
                          </a:solidFill>
                          <a:effectLst/>
                          <a:latin typeface="+mj-lt"/>
                          <a:cs typeface="Calibri" panose="020F0502020204030204" pitchFamily="34" charset="0"/>
                        </a:rPr>
                        <a:t>6</a:t>
                      </a:r>
                      <a:r>
                        <a:rPr lang="es-CO" altLang="es-CO" sz="700" b="0" dirty="0">
                          <a:solidFill>
                            <a:schemeClr val="tx1">
                              <a:lumMod val="75000"/>
                              <a:lumOff val="25000"/>
                            </a:schemeClr>
                          </a:solidFill>
                          <a:latin typeface="+mj-lt"/>
                          <a:cs typeface="Calibri" panose="020F0502020204030204" pitchFamily="34" charset="0"/>
                        </a:rPr>
                        <a:t> + 5 + 4 + 3 + 2 </a:t>
                      </a: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11">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700" b="0" i="0" u="none" strike="noStrike" dirty="0">
                          <a:solidFill>
                            <a:schemeClr val="tx1">
                              <a:lumMod val="85000"/>
                              <a:lumOff val="15000"/>
                            </a:schemeClr>
                          </a:solidFill>
                          <a:effectLst/>
                          <a:latin typeface="+mj-lt"/>
                          <a:cs typeface="Calibri" panose="020F0502020204030204" pitchFamily="34" charset="0"/>
                        </a:rPr>
                        <a:t> </a:t>
                      </a:r>
                      <a:r>
                        <a:rPr lang="es-CO" sz="700" b="1" i="0" u="none" strike="noStrike" dirty="0">
                          <a:solidFill>
                            <a:schemeClr val="tx1">
                              <a:lumMod val="75000"/>
                              <a:lumOff val="25000"/>
                            </a:schemeClr>
                          </a:solidFill>
                          <a:effectLst/>
                          <a:latin typeface="+mj-lt"/>
                          <a:cs typeface="Calibri" panose="020F0502020204030204" pitchFamily="34" charset="0"/>
                        </a:rPr>
                        <a:t>B6B: </a:t>
                      </a:r>
                      <a:r>
                        <a:rPr lang="es-CO" sz="700" b="0" i="0" u="none" strike="noStrike" dirty="0">
                          <a:solidFill>
                            <a:schemeClr val="tx1">
                              <a:lumMod val="75000"/>
                              <a:lumOff val="25000"/>
                            </a:schemeClr>
                          </a:solidFill>
                          <a:effectLst/>
                          <a:latin typeface="+mj-lt"/>
                          <a:cs typeface="Calibri" panose="020F0502020204030204" pitchFamily="34" charset="0"/>
                        </a:rPr>
                        <a:t>1</a:t>
                      </a:r>
                      <a:r>
                        <a:rPr lang="es-CO" altLang="es-CO" sz="700" dirty="0">
                          <a:solidFill>
                            <a:schemeClr val="tx1">
                              <a:lumMod val="75000"/>
                              <a:lumOff val="25000"/>
                            </a:schemeClr>
                          </a:solidFill>
                          <a:latin typeface="+mj-lt"/>
                          <a:cs typeface="Calibri" panose="020F0502020204030204" pitchFamily="34" charset="0"/>
                        </a:rPr>
                        <a:t>+</a:t>
                      </a:r>
                      <a:r>
                        <a:rPr lang="es-CO" altLang="es-CO" sz="700" b="0" dirty="0">
                          <a:solidFill>
                            <a:schemeClr val="tx1">
                              <a:lumMod val="75000"/>
                              <a:lumOff val="25000"/>
                            </a:schemeClr>
                          </a:solidFill>
                          <a:latin typeface="+mj-lt"/>
                          <a:cs typeface="Calibri" panose="020F0502020204030204" pitchFamily="34" charset="0"/>
                        </a:rPr>
                        <a:t> Malo</a:t>
                      </a: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3175" cap="flat" cmpd="sng" algn="ctr">
                      <a:solidFill>
                        <a:schemeClr val="bg1"/>
                      </a:solidFill>
                      <a:prstDash val="solid"/>
                      <a:round/>
                      <a:headEnd type="none" w="med" len="med"/>
                      <a:tailEnd type="none" w="med" len="med"/>
                    </a:lnL>
                    <a:lnR>
                      <a:noFill/>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25" name="12 Rectángulo redondeado">
            <a:extLst>
              <a:ext uri="{FF2B5EF4-FFF2-40B4-BE49-F238E27FC236}">
                <a16:creationId xmlns:a16="http://schemas.microsoft.com/office/drawing/2014/main" id="{79F94C3F-AA27-48B5-B0D4-C3ADF04D5284}"/>
              </a:ext>
            </a:extLst>
          </p:cNvPr>
          <p:cNvSpPr/>
          <p:nvPr/>
        </p:nvSpPr>
        <p:spPr bwMode="auto">
          <a:xfrm>
            <a:off x="2239130" y="1030743"/>
            <a:ext cx="4879715" cy="314071"/>
          </a:xfrm>
          <a:prstGeom prst="roundRect">
            <a:avLst>
              <a:gd name="adj" fmla="val 21475"/>
            </a:avLst>
          </a:prstGeom>
          <a:noFill/>
          <a:ln w="63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1000" b="1" i="0" u="none" strike="noStrike" cap="none" normalizeH="0" baseline="0" dirty="0">
              <a:ln>
                <a:noFill/>
              </a:ln>
              <a:solidFill>
                <a:schemeClr val="tx1">
                  <a:lumMod val="95000"/>
                  <a:lumOff val="5000"/>
                </a:schemeClr>
              </a:solidFill>
              <a:effectLst/>
              <a:cs typeface="Calibri" panose="020F0502020204030204" pitchFamily="34" charset="0"/>
            </a:endParaRPr>
          </a:p>
        </p:txBody>
      </p:sp>
      <p:graphicFrame>
        <p:nvGraphicFramePr>
          <p:cNvPr id="26" name="5 Gráfico">
            <a:extLst>
              <a:ext uri="{FF2B5EF4-FFF2-40B4-BE49-F238E27FC236}">
                <a16:creationId xmlns:a16="http://schemas.microsoft.com/office/drawing/2014/main" id="{109E45A3-722F-41A4-BA15-FB10892CDC01}"/>
              </a:ext>
            </a:extLst>
          </p:cNvPr>
          <p:cNvGraphicFramePr/>
          <p:nvPr>
            <p:extLst>
              <p:ext uri="{D42A27DB-BD31-4B8C-83A1-F6EECF244321}">
                <p14:modId xmlns:p14="http://schemas.microsoft.com/office/powerpoint/2010/main" val="1926504094"/>
              </p:ext>
            </p:extLst>
          </p:nvPr>
        </p:nvGraphicFramePr>
        <p:xfrm>
          <a:off x="6389555" y="1533650"/>
          <a:ext cx="3517900" cy="2255764"/>
        </p:xfrm>
        <a:graphic>
          <a:graphicData uri="http://schemas.openxmlformats.org/drawingml/2006/chart">
            <c:chart xmlns:c="http://schemas.openxmlformats.org/drawingml/2006/chart" xmlns:r="http://schemas.openxmlformats.org/officeDocument/2006/relationships" r:id="rId12"/>
          </a:graphicData>
        </a:graphic>
      </p:graphicFrame>
      <p:sp>
        <p:nvSpPr>
          <p:cNvPr id="16" name="Text Box 33">
            <a:extLst>
              <a:ext uri="{FF2B5EF4-FFF2-40B4-BE49-F238E27FC236}">
                <a16:creationId xmlns:a16="http://schemas.microsoft.com/office/drawing/2014/main" id="{580A80AC-B613-4C36-96EC-D74BEAA0D969}"/>
              </a:ext>
            </a:extLst>
          </p:cNvPr>
          <p:cNvSpPr txBox="1">
            <a:spLocks noChangeArrowheads="1"/>
          </p:cNvSpPr>
          <p:nvPr/>
        </p:nvSpPr>
        <p:spPr bwMode="auto">
          <a:xfrm>
            <a:off x="7855530" y="598009"/>
            <a:ext cx="1288470" cy="2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58" tIns="45729" rIns="91458" bIns="45729" anchor="ctr">
            <a:spAutoFit/>
          </a:bodyPr>
          <a:lstStyle>
            <a:lvl1pPr>
              <a:spcBef>
                <a:spcPct val="20000"/>
              </a:spcBef>
              <a:buChar char="•"/>
              <a:defRPr sz="1200">
                <a:solidFill>
                  <a:srgbClr val="333333"/>
                </a:solidFill>
                <a:latin typeface="Century Gothic" pitchFamily="34" charset="0"/>
                <a:cs typeface="Arial" charset="0"/>
              </a:defRPr>
            </a:lvl1pPr>
            <a:lvl2pPr marL="742950" indent="-285750">
              <a:spcBef>
                <a:spcPct val="20000"/>
              </a:spcBef>
              <a:buChar char="–"/>
              <a:defRPr sz="1200">
                <a:solidFill>
                  <a:srgbClr val="333333"/>
                </a:solidFill>
                <a:latin typeface="Century Gothic" pitchFamily="34" charset="0"/>
                <a:cs typeface="Arial" charset="0"/>
              </a:defRPr>
            </a:lvl2pPr>
            <a:lvl3pPr marL="1143000" indent="-228600">
              <a:spcBef>
                <a:spcPct val="20000"/>
              </a:spcBef>
              <a:buChar char="•"/>
              <a:defRPr sz="1200">
                <a:solidFill>
                  <a:srgbClr val="333333"/>
                </a:solidFill>
                <a:latin typeface="Century Gothic" pitchFamily="34" charset="0"/>
                <a:cs typeface="Arial" charset="0"/>
              </a:defRPr>
            </a:lvl3pPr>
            <a:lvl4pPr marL="1600200" indent="-228600">
              <a:spcBef>
                <a:spcPct val="20000"/>
              </a:spcBef>
              <a:buChar char="–"/>
              <a:defRPr sz="1200">
                <a:solidFill>
                  <a:srgbClr val="333333"/>
                </a:solidFill>
                <a:latin typeface="Century Gothic" pitchFamily="34" charset="0"/>
                <a:cs typeface="Arial" charset="0"/>
              </a:defRPr>
            </a:lvl4pPr>
            <a:lvl5pPr marL="2057400" indent="-228600">
              <a:spcBef>
                <a:spcPct val="20000"/>
              </a:spcBef>
              <a:buChar char="»"/>
              <a:defRPr sz="1200">
                <a:solidFill>
                  <a:srgbClr val="333333"/>
                </a:solidFill>
                <a:latin typeface="Century Gothic" pitchFamily="34" charset="0"/>
                <a:cs typeface="Arial" charset="0"/>
              </a:defRPr>
            </a:lvl5pPr>
            <a:lvl6pPr marL="2514600" indent="-228600" eaLnBrk="0" fontAlgn="base" hangingPunct="0">
              <a:spcBef>
                <a:spcPct val="20000"/>
              </a:spcBef>
              <a:spcAft>
                <a:spcPct val="0"/>
              </a:spcAft>
              <a:buChar char="»"/>
              <a:defRPr sz="1200">
                <a:solidFill>
                  <a:srgbClr val="333333"/>
                </a:solidFill>
                <a:latin typeface="Century Gothic" pitchFamily="34" charset="0"/>
                <a:cs typeface="Arial" charset="0"/>
              </a:defRPr>
            </a:lvl6pPr>
            <a:lvl7pPr marL="2971800" indent="-228600" eaLnBrk="0" fontAlgn="base" hangingPunct="0">
              <a:spcBef>
                <a:spcPct val="20000"/>
              </a:spcBef>
              <a:spcAft>
                <a:spcPct val="0"/>
              </a:spcAft>
              <a:buChar char="»"/>
              <a:defRPr sz="1200">
                <a:solidFill>
                  <a:srgbClr val="333333"/>
                </a:solidFill>
                <a:latin typeface="Century Gothic" pitchFamily="34" charset="0"/>
                <a:cs typeface="Arial" charset="0"/>
              </a:defRPr>
            </a:lvl7pPr>
            <a:lvl8pPr marL="3429000" indent="-228600" eaLnBrk="0" fontAlgn="base" hangingPunct="0">
              <a:spcBef>
                <a:spcPct val="20000"/>
              </a:spcBef>
              <a:spcAft>
                <a:spcPct val="0"/>
              </a:spcAft>
              <a:buChar char="»"/>
              <a:defRPr sz="1200">
                <a:solidFill>
                  <a:srgbClr val="333333"/>
                </a:solidFill>
                <a:latin typeface="Century Gothic" pitchFamily="34" charset="0"/>
                <a:cs typeface="Arial" charset="0"/>
              </a:defRPr>
            </a:lvl8pPr>
            <a:lvl9pPr marL="3886200" indent="-228600" eaLnBrk="0" fontAlgn="base" hangingPunct="0">
              <a:spcBef>
                <a:spcPct val="20000"/>
              </a:spcBef>
              <a:spcAft>
                <a:spcPct val="0"/>
              </a:spcAft>
              <a:buChar char="»"/>
              <a:defRPr sz="1200">
                <a:solidFill>
                  <a:srgbClr val="333333"/>
                </a:solidFill>
                <a:latin typeface="Century Gothic" pitchFamily="34" charset="0"/>
                <a:cs typeface="Arial" charset="0"/>
              </a:defRPr>
            </a:lvl9pPr>
          </a:lstStyle>
          <a:p>
            <a:pPr algn="ctr" eaLnBrk="1" hangingPunct="1">
              <a:spcBef>
                <a:spcPct val="0"/>
              </a:spcBef>
              <a:buFontTx/>
              <a:buNone/>
            </a:pPr>
            <a:r>
              <a:rPr lang="es-CO" altLang="es-MX" sz="1000" b="0" dirty="0">
                <a:solidFill>
                  <a:srgbClr val="4D4D4D"/>
                </a:solidFill>
                <a:latin typeface="Calibri" panose="020F0502020204030204" pitchFamily="34" charset="0"/>
                <a:cs typeface="Calibri" panose="020F0502020204030204" pitchFamily="34" charset="0"/>
              </a:rPr>
              <a:t>Todos</a:t>
            </a:r>
            <a:endParaRPr lang="es-ES" altLang="es-MX" sz="1000" dirty="0">
              <a:solidFill>
                <a:srgbClr val="4D4D4D"/>
              </a:solidFill>
              <a:latin typeface="Calibri" panose="020F0502020204030204" pitchFamily="34" charset="0"/>
              <a:cs typeface="Calibri" panose="020F0502020204030204" pitchFamily="34" charset="0"/>
            </a:endParaRPr>
          </a:p>
        </p:txBody>
      </p:sp>
      <p:sp>
        <p:nvSpPr>
          <p:cNvPr id="17" name="4 Elipse">
            <a:extLst>
              <a:ext uri="{FF2B5EF4-FFF2-40B4-BE49-F238E27FC236}">
                <a16:creationId xmlns:a16="http://schemas.microsoft.com/office/drawing/2014/main" id="{44061A36-05EF-4F44-A2FA-813315591D0A}"/>
              </a:ext>
            </a:extLst>
          </p:cNvPr>
          <p:cNvSpPr>
            <a:spLocks noChangeArrowheads="1"/>
          </p:cNvSpPr>
          <p:nvPr/>
        </p:nvSpPr>
        <p:spPr bwMode="auto">
          <a:xfrm>
            <a:off x="3255050" y="1476148"/>
            <a:ext cx="144000" cy="144000"/>
          </a:xfrm>
          <a:prstGeom prst="ellipse">
            <a:avLst/>
          </a:prstGeom>
          <a:solidFill>
            <a:srgbClr val="006600"/>
          </a:solidFill>
          <a:ln>
            <a:noFill/>
          </a:ln>
          <a:extLst>
            <a:ext uri="{91240B29-F687-4F45-9708-019B960494DF}">
              <a14:hiddenLine xmlns:a14="http://schemas.microsoft.com/office/drawing/2010/main" w="3175" algn="ctr">
                <a:solidFill>
                  <a:srgbClr val="000000"/>
                </a:solidFill>
                <a:round/>
                <a:headEnd type="none" w="sm" len="sm"/>
                <a:tailEnd type="none" w="sm" len="sm"/>
              </a14:hiddenLine>
            </a:ext>
          </a:extLst>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23" name="4 Elipse">
            <a:extLst>
              <a:ext uri="{FF2B5EF4-FFF2-40B4-BE49-F238E27FC236}">
                <a16:creationId xmlns:a16="http://schemas.microsoft.com/office/drawing/2014/main" id="{44061A36-05EF-4F44-A2FA-813315591D0A}"/>
              </a:ext>
            </a:extLst>
          </p:cNvPr>
          <p:cNvSpPr>
            <a:spLocks noChangeArrowheads="1"/>
          </p:cNvSpPr>
          <p:nvPr/>
        </p:nvSpPr>
        <p:spPr bwMode="auto">
          <a:xfrm>
            <a:off x="4488109" y="1476148"/>
            <a:ext cx="144000" cy="144000"/>
          </a:xfrm>
          <a:prstGeom prst="ellipse">
            <a:avLst/>
          </a:prstGeom>
          <a:solidFill>
            <a:srgbClr val="006600"/>
          </a:solidFill>
          <a:ln>
            <a:noFill/>
          </a:ln>
          <a:extLst>
            <a:ext uri="{91240B29-F687-4F45-9708-019B960494DF}">
              <a14:hiddenLine xmlns:a14="http://schemas.microsoft.com/office/drawing/2010/main" w="3175" algn="ctr">
                <a:solidFill>
                  <a:srgbClr val="000000"/>
                </a:solidFill>
                <a:round/>
                <a:headEnd type="none" w="sm" len="sm"/>
                <a:tailEnd type="none" w="sm" len="sm"/>
              </a14:hiddenLine>
            </a:ext>
          </a:extLst>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28" name="4 Elipse">
            <a:extLst>
              <a:ext uri="{FF2B5EF4-FFF2-40B4-BE49-F238E27FC236}">
                <a16:creationId xmlns:a16="http://schemas.microsoft.com/office/drawing/2014/main" id="{44061A36-05EF-4F44-A2FA-813315591D0A}"/>
              </a:ext>
            </a:extLst>
          </p:cNvPr>
          <p:cNvSpPr>
            <a:spLocks noChangeArrowheads="1"/>
          </p:cNvSpPr>
          <p:nvPr/>
        </p:nvSpPr>
        <p:spPr bwMode="auto">
          <a:xfrm>
            <a:off x="5825229" y="1476148"/>
            <a:ext cx="144000" cy="144000"/>
          </a:xfrm>
          <a:prstGeom prst="ellipse">
            <a:avLst/>
          </a:prstGeom>
          <a:solidFill>
            <a:srgbClr val="006600"/>
          </a:solidFill>
          <a:ln>
            <a:noFill/>
          </a:ln>
          <a:extLst>
            <a:ext uri="{91240B29-F687-4F45-9708-019B960494DF}">
              <a14:hiddenLine xmlns:a14="http://schemas.microsoft.com/office/drawing/2010/main" w="3175" algn="ctr">
                <a:solidFill>
                  <a:srgbClr val="000000"/>
                </a:solidFill>
                <a:round/>
                <a:headEnd type="none" w="sm" len="sm"/>
                <a:tailEnd type="none" w="sm" len="sm"/>
              </a14:hiddenLine>
            </a:ext>
          </a:extLst>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29" name="4 Elipse">
            <a:extLst>
              <a:ext uri="{FF2B5EF4-FFF2-40B4-BE49-F238E27FC236}">
                <a16:creationId xmlns:a16="http://schemas.microsoft.com/office/drawing/2014/main" id="{44061A36-05EF-4F44-A2FA-813315591D0A}"/>
              </a:ext>
            </a:extLst>
          </p:cNvPr>
          <p:cNvSpPr>
            <a:spLocks noChangeArrowheads="1"/>
          </p:cNvSpPr>
          <p:nvPr/>
        </p:nvSpPr>
        <p:spPr bwMode="auto">
          <a:xfrm>
            <a:off x="7097375" y="1480287"/>
            <a:ext cx="144000" cy="144000"/>
          </a:xfrm>
          <a:prstGeom prst="ellipse">
            <a:avLst/>
          </a:prstGeom>
          <a:solidFill>
            <a:srgbClr val="006600"/>
          </a:solidFill>
          <a:ln>
            <a:noFill/>
          </a:ln>
          <a:extLst>
            <a:ext uri="{91240B29-F687-4F45-9708-019B960494DF}">
              <a14:hiddenLine xmlns:a14="http://schemas.microsoft.com/office/drawing/2010/main" w="3175" algn="ctr">
                <a:solidFill>
                  <a:srgbClr val="000000"/>
                </a:solidFill>
                <a:round/>
                <a:headEnd type="none" w="sm" len="sm"/>
                <a:tailEnd type="none" w="sm" len="sm"/>
              </a14:hiddenLine>
            </a:ext>
          </a:extLst>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30" name="4 Elipse">
            <a:extLst>
              <a:ext uri="{FF2B5EF4-FFF2-40B4-BE49-F238E27FC236}">
                <a16:creationId xmlns:a16="http://schemas.microsoft.com/office/drawing/2014/main" id="{44061A36-05EF-4F44-A2FA-813315591D0A}"/>
              </a:ext>
            </a:extLst>
          </p:cNvPr>
          <p:cNvSpPr>
            <a:spLocks noChangeArrowheads="1"/>
          </p:cNvSpPr>
          <p:nvPr/>
        </p:nvSpPr>
        <p:spPr bwMode="auto">
          <a:xfrm>
            <a:off x="8284980" y="1480287"/>
            <a:ext cx="144000" cy="144000"/>
          </a:xfrm>
          <a:prstGeom prst="ellipse">
            <a:avLst/>
          </a:prstGeom>
          <a:solidFill>
            <a:srgbClr val="006600"/>
          </a:solidFill>
          <a:ln>
            <a:noFill/>
          </a:ln>
          <a:extLst>
            <a:ext uri="{91240B29-F687-4F45-9708-019B960494DF}">
              <a14:hiddenLine xmlns:a14="http://schemas.microsoft.com/office/drawing/2010/main" w="3175" algn="ctr">
                <a:solidFill>
                  <a:srgbClr val="000000"/>
                </a:solidFill>
                <a:round/>
                <a:headEnd type="none" w="sm" len="sm"/>
                <a:tailEnd type="none" w="sm" len="sm"/>
              </a14:hiddenLine>
            </a:ext>
          </a:extLst>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31" name="4 Elipse">
            <a:extLst>
              <a:ext uri="{FF2B5EF4-FFF2-40B4-BE49-F238E27FC236}">
                <a16:creationId xmlns:a16="http://schemas.microsoft.com/office/drawing/2014/main" id="{44061A36-05EF-4F44-A2FA-813315591D0A}"/>
              </a:ext>
            </a:extLst>
          </p:cNvPr>
          <p:cNvSpPr>
            <a:spLocks noChangeArrowheads="1"/>
          </p:cNvSpPr>
          <p:nvPr/>
        </p:nvSpPr>
        <p:spPr bwMode="auto">
          <a:xfrm>
            <a:off x="2118355" y="1483660"/>
            <a:ext cx="144000" cy="144000"/>
          </a:xfrm>
          <a:prstGeom prst="ellipse">
            <a:avLst/>
          </a:prstGeom>
          <a:solidFill>
            <a:srgbClr val="006600"/>
          </a:solidFill>
          <a:ln>
            <a:noFill/>
          </a:ln>
          <a:extLst>
            <a:ext uri="{91240B29-F687-4F45-9708-019B960494DF}">
              <a14:hiddenLine xmlns:a14="http://schemas.microsoft.com/office/drawing/2010/main" w="3175" algn="ctr">
                <a:solidFill>
                  <a:srgbClr val="000000"/>
                </a:solidFill>
                <a:round/>
                <a:headEnd type="none" w="sm" len="sm"/>
                <a:tailEnd type="none" w="sm" len="sm"/>
              </a14:hiddenLine>
            </a:ext>
          </a:extLst>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Tree>
    <p:extLst>
      <p:ext uri="{BB962C8B-B14F-4D97-AF65-F5344CB8AC3E}">
        <p14:creationId xmlns:p14="http://schemas.microsoft.com/office/powerpoint/2010/main" val="919252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1"/>
          <p:cNvSpPr>
            <a:spLocks noGrp="1"/>
          </p:cNvSpPr>
          <p:nvPr>
            <p:ph type="title"/>
          </p:nvPr>
        </p:nvSpPr>
        <p:spPr/>
        <p:txBody>
          <a:bodyPr/>
          <a:lstStyle/>
          <a:p>
            <a:r>
              <a:rPr lang="es-CO" dirty="0">
                <a:solidFill>
                  <a:schemeClr val="bg2">
                    <a:lumMod val="50000"/>
                  </a:schemeClr>
                </a:solidFill>
              </a:rPr>
              <a:t>Sentimientos relacionados con la marca Icfes</a:t>
            </a:r>
            <a:endParaRPr lang="es-CO" altLang="es-CO" dirty="0">
              <a:solidFill>
                <a:schemeClr val="bg2">
                  <a:lumMod val="50000"/>
                </a:schemeClr>
              </a:solidFill>
            </a:endParaRPr>
          </a:p>
        </p:txBody>
      </p:sp>
      <p:graphicFrame>
        <p:nvGraphicFramePr>
          <p:cNvPr id="53" name="27 Tabla">
            <a:extLst>
              <a:ext uri="{FF2B5EF4-FFF2-40B4-BE49-F238E27FC236}">
                <a16:creationId xmlns:a16="http://schemas.microsoft.com/office/drawing/2014/main" id="{3E2390BA-16AB-4DC2-B917-5965B805FE06}"/>
              </a:ext>
            </a:extLst>
          </p:cNvPr>
          <p:cNvGraphicFramePr>
            <a:graphicFrameLocks noGrp="1"/>
          </p:cNvGraphicFramePr>
          <p:nvPr>
            <p:extLst>
              <p:ext uri="{D42A27DB-BD31-4B8C-83A1-F6EECF244321}">
                <p14:modId xmlns:p14="http://schemas.microsoft.com/office/powerpoint/2010/main" val="1555296343"/>
              </p:ext>
            </p:extLst>
          </p:nvPr>
        </p:nvGraphicFramePr>
        <p:xfrm>
          <a:off x="110020" y="734263"/>
          <a:ext cx="1514512" cy="3771794"/>
        </p:xfrm>
        <a:graphic>
          <a:graphicData uri="http://schemas.openxmlformats.org/drawingml/2006/table">
            <a:tbl>
              <a:tblPr/>
              <a:tblGrid>
                <a:gridCol w="1514512">
                  <a:extLst>
                    <a:ext uri="{9D8B030D-6E8A-4147-A177-3AD203B41FA5}">
                      <a16:colId xmlns:a16="http://schemas.microsoft.com/office/drawing/2014/main" val="20000"/>
                    </a:ext>
                  </a:extLst>
                </a:gridCol>
              </a:tblGrid>
              <a:tr h="290138">
                <a:tc>
                  <a:txBody>
                    <a:bodyPr/>
                    <a:lstStyle/>
                    <a:p>
                      <a:pPr algn="r" fontAlgn="b"/>
                      <a:r>
                        <a:rPr lang="es-CO" sz="1000" b="0" i="0" u="none" strike="noStrike" dirty="0">
                          <a:solidFill>
                            <a:srgbClr val="000000"/>
                          </a:solidFill>
                          <a:effectLst/>
                          <a:latin typeface="+mj-lt"/>
                        </a:rPr>
                        <a:t> Satisfacción</a:t>
                      </a:r>
                    </a:p>
                  </a:txBody>
                  <a:tcPr marL="9525" marR="9525" marT="9525" marB="0" anchor="b">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0"/>
                  </a:ext>
                </a:extLst>
              </a:tr>
              <a:tr h="290138">
                <a:tc>
                  <a:txBody>
                    <a:bodyPr/>
                    <a:lstStyle/>
                    <a:p>
                      <a:pPr algn="r" fontAlgn="b"/>
                      <a:r>
                        <a:rPr lang="es-CO" sz="1000" b="0" i="0" u="none" strike="noStrike" dirty="0">
                          <a:solidFill>
                            <a:srgbClr val="000000"/>
                          </a:solidFill>
                          <a:effectLst/>
                          <a:latin typeface="+mj-lt"/>
                        </a:rPr>
                        <a:t> Agrado</a:t>
                      </a:r>
                    </a:p>
                  </a:txBody>
                  <a:tcPr marL="9525" marR="9525" marT="9525" marB="0" anchor="b">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633077894"/>
                  </a:ext>
                </a:extLst>
              </a:tr>
              <a:tr h="290138">
                <a:tc>
                  <a:txBody>
                    <a:bodyPr/>
                    <a:lstStyle/>
                    <a:p>
                      <a:pPr algn="r" fontAlgn="b"/>
                      <a:r>
                        <a:rPr lang="es-CO" sz="1000" b="0" i="0" u="none" strike="noStrike" dirty="0">
                          <a:solidFill>
                            <a:srgbClr val="000000"/>
                          </a:solidFill>
                          <a:effectLst/>
                          <a:latin typeface="+mj-lt"/>
                        </a:rPr>
                        <a:t> Empatía</a:t>
                      </a:r>
                    </a:p>
                  </a:txBody>
                  <a:tcPr marL="9525" marR="9525" marT="9525" marB="0" anchor="b">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4245269493"/>
                  </a:ext>
                </a:extLst>
              </a:tr>
              <a:tr h="290138">
                <a:tc>
                  <a:txBody>
                    <a:bodyPr/>
                    <a:lstStyle/>
                    <a:p>
                      <a:pPr algn="r" fontAlgn="b"/>
                      <a:r>
                        <a:rPr lang="es-CO" sz="1000" b="0" i="0" u="none" strike="noStrike" dirty="0">
                          <a:solidFill>
                            <a:srgbClr val="000000"/>
                          </a:solidFill>
                          <a:effectLst/>
                          <a:latin typeface="+mj-lt"/>
                        </a:rPr>
                        <a:t> Admiración</a:t>
                      </a:r>
                    </a:p>
                  </a:txBody>
                  <a:tcPr marL="9525" marR="9525" marT="9525" marB="0" anchor="b">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3973569897"/>
                  </a:ext>
                </a:extLst>
              </a:tr>
              <a:tr h="290138">
                <a:tc>
                  <a:txBody>
                    <a:bodyPr/>
                    <a:lstStyle/>
                    <a:p>
                      <a:pPr algn="r" fontAlgn="b"/>
                      <a:r>
                        <a:rPr lang="es-CO" sz="1000" b="0" i="0" u="none" strike="noStrike" dirty="0">
                          <a:solidFill>
                            <a:srgbClr val="000000"/>
                          </a:solidFill>
                          <a:effectLst/>
                          <a:latin typeface="+mj-lt"/>
                        </a:rPr>
                        <a:t> Alegría</a:t>
                      </a:r>
                    </a:p>
                  </a:txBody>
                  <a:tcPr marL="9525" marR="9525" marT="9525" marB="0" anchor="b">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588093114"/>
                  </a:ext>
                </a:extLst>
              </a:tr>
              <a:tr h="290138">
                <a:tc>
                  <a:txBody>
                    <a:bodyPr/>
                    <a:lstStyle/>
                    <a:p>
                      <a:pPr algn="r" fontAlgn="b"/>
                      <a:r>
                        <a:rPr lang="es-CO" sz="1000" b="0" i="0" u="none" strike="noStrike" dirty="0">
                          <a:solidFill>
                            <a:srgbClr val="000000"/>
                          </a:solidFill>
                          <a:effectLst/>
                          <a:latin typeface="+mj-lt"/>
                        </a:rPr>
                        <a:t> Angustia</a:t>
                      </a:r>
                    </a:p>
                  </a:txBody>
                  <a:tcPr marL="9525" marR="9525" marT="9525" marB="0" anchor="b">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4081808145"/>
                  </a:ext>
                </a:extLst>
              </a:tr>
              <a:tr h="290138">
                <a:tc>
                  <a:txBody>
                    <a:bodyPr/>
                    <a:lstStyle/>
                    <a:p>
                      <a:pPr algn="r" fontAlgn="b"/>
                      <a:r>
                        <a:rPr lang="es-CO" sz="1000" b="0" i="0" u="none" strike="noStrike" dirty="0">
                          <a:solidFill>
                            <a:srgbClr val="000000"/>
                          </a:solidFill>
                          <a:effectLst/>
                          <a:latin typeface="+mj-lt"/>
                        </a:rPr>
                        <a:t> Temor</a:t>
                      </a:r>
                    </a:p>
                  </a:txBody>
                  <a:tcPr marL="9525" marR="9525" marT="9525" marB="0" anchor="b">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103759174"/>
                  </a:ext>
                </a:extLst>
              </a:tr>
              <a:tr h="290138">
                <a:tc>
                  <a:txBody>
                    <a:bodyPr/>
                    <a:lstStyle/>
                    <a:p>
                      <a:pPr algn="r" fontAlgn="b"/>
                      <a:r>
                        <a:rPr lang="es-CO" sz="1000" b="0" i="0" u="none" strike="noStrike" dirty="0">
                          <a:solidFill>
                            <a:srgbClr val="000000"/>
                          </a:solidFill>
                          <a:effectLst/>
                          <a:latin typeface="+mj-lt"/>
                        </a:rPr>
                        <a:t> Responsabilidad</a:t>
                      </a:r>
                    </a:p>
                  </a:txBody>
                  <a:tcPr marL="9525" marR="9525" marT="9525" marB="0" anchor="b">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2551224945"/>
                  </a:ext>
                </a:extLst>
              </a:tr>
              <a:tr h="290138">
                <a:tc>
                  <a:txBody>
                    <a:bodyPr/>
                    <a:lstStyle/>
                    <a:p>
                      <a:pPr algn="r" fontAlgn="b"/>
                      <a:r>
                        <a:rPr lang="es-CO" sz="1000" b="0" i="0" u="none" strike="noStrike" dirty="0">
                          <a:solidFill>
                            <a:srgbClr val="000000"/>
                          </a:solidFill>
                          <a:effectLst/>
                          <a:latin typeface="+mj-lt"/>
                        </a:rPr>
                        <a:t> Desagrado</a:t>
                      </a:r>
                    </a:p>
                  </a:txBody>
                  <a:tcPr marL="9525" marR="9525" marT="9525" marB="0" anchor="b">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1"/>
                  </a:ext>
                </a:extLst>
              </a:tr>
              <a:tr h="290138">
                <a:tc>
                  <a:txBody>
                    <a:bodyPr/>
                    <a:lstStyle/>
                    <a:p>
                      <a:pPr algn="r" fontAlgn="b"/>
                      <a:r>
                        <a:rPr lang="es-CO" sz="1000" b="0" i="0" u="none" strike="noStrike" dirty="0">
                          <a:solidFill>
                            <a:srgbClr val="000000"/>
                          </a:solidFill>
                          <a:effectLst/>
                          <a:latin typeface="+mj-lt"/>
                        </a:rPr>
                        <a:t> Tristeza</a:t>
                      </a:r>
                    </a:p>
                  </a:txBody>
                  <a:tcPr marL="9525" marR="9525" marT="9525" marB="0" anchor="b">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2"/>
                  </a:ext>
                </a:extLst>
              </a:tr>
              <a:tr h="290138">
                <a:tc>
                  <a:txBody>
                    <a:bodyPr/>
                    <a:lstStyle/>
                    <a:p>
                      <a:pPr algn="r" fontAlgn="b"/>
                      <a:r>
                        <a:rPr lang="es-CO" sz="1000" b="0" i="0" u="none" strike="noStrike" dirty="0">
                          <a:solidFill>
                            <a:srgbClr val="000000"/>
                          </a:solidFill>
                          <a:effectLst/>
                          <a:latin typeface="+mj-lt"/>
                        </a:rPr>
                        <a:t> Rechazo</a:t>
                      </a:r>
                    </a:p>
                  </a:txBody>
                  <a:tcPr marL="9525" marR="9525" marT="9525" marB="0" anchor="b">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3"/>
                  </a:ext>
                </a:extLst>
              </a:tr>
              <a:tr h="290138">
                <a:tc>
                  <a:txBody>
                    <a:bodyPr/>
                    <a:lstStyle/>
                    <a:p>
                      <a:pPr algn="r" fontAlgn="b"/>
                      <a:r>
                        <a:rPr lang="es-CO" sz="1000" b="0" i="0" u="none" strike="noStrike" dirty="0">
                          <a:solidFill>
                            <a:srgbClr val="000000"/>
                          </a:solidFill>
                          <a:effectLst/>
                          <a:latin typeface="+mj-lt"/>
                        </a:rPr>
                        <a:t> Ansiedad</a:t>
                      </a:r>
                    </a:p>
                  </a:txBody>
                  <a:tcPr marL="9525" marR="9525" marT="9525" marB="0" anchor="b">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4"/>
                  </a:ext>
                </a:extLst>
              </a:tr>
              <a:tr h="290138">
                <a:tc>
                  <a:txBody>
                    <a:bodyPr/>
                    <a:lstStyle/>
                    <a:p>
                      <a:pPr algn="r" fontAlgn="b"/>
                      <a:r>
                        <a:rPr lang="es-CO" sz="1000" b="0" i="0" u="none" strike="noStrike" dirty="0">
                          <a:solidFill>
                            <a:srgbClr val="000000"/>
                          </a:solidFill>
                          <a:effectLst/>
                          <a:latin typeface="+mj-lt"/>
                        </a:rPr>
                        <a:t> Respeto</a:t>
                      </a:r>
                    </a:p>
                  </a:txBody>
                  <a:tcPr marL="9525" marR="9525" marT="9525" marB="0" anchor="b">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55" name="Group 412">
            <a:extLst>
              <a:ext uri="{FF2B5EF4-FFF2-40B4-BE49-F238E27FC236}">
                <a16:creationId xmlns:a16="http://schemas.microsoft.com/office/drawing/2014/main" id="{2EAFEEFF-E9EA-4413-A5B2-CB5889EF542B}"/>
              </a:ext>
            </a:extLst>
          </p:cNvPr>
          <p:cNvGraphicFramePr>
            <a:graphicFrameLocks noGrp="1"/>
          </p:cNvGraphicFramePr>
          <p:nvPr>
            <p:extLst>
              <p:ext uri="{D42A27DB-BD31-4B8C-83A1-F6EECF244321}">
                <p14:modId xmlns:p14="http://schemas.microsoft.com/office/powerpoint/2010/main" val="1580082899"/>
              </p:ext>
            </p:extLst>
          </p:nvPr>
        </p:nvGraphicFramePr>
        <p:xfrm>
          <a:off x="1728009" y="4251370"/>
          <a:ext cx="7010402" cy="887155"/>
        </p:xfrm>
        <a:graphic>
          <a:graphicData uri="http://schemas.openxmlformats.org/drawingml/2006/table">
            <a:tbl>
              <a:tblPr/>
              <a:tblGrid>
                <a:gridCol w="1001486">
                  <a:extLst>
                    <a:ext uri="{9D8B030D-6E8A-4147-A177-3AD203B41FA5}">
                      <a16:colId xmlns:a16="http://schemas.microsoft.com/office/drawing/2014/main" val="4184135424"/>
                    </a:ext>
                  </a:extLst>
                </a:gridCol>
                <a:gridCol w="1001486">
                  <a:extLst>
                    <a:ext uri="{9D8B030D-6E8A-4147-A177-3AD203B41FA5}">
                      <a16:colId xmlns:a16="http://schemas.microsoft.com/office/drawing/2014/main" val="3941850503"/>
                    </a:ext>
                  </a:extLst>
                </a:gridCol>
                <a:gridCol w="1001486">
                  <a:extLst>
                    <a:ext uri="{9D8B030D-6E8A-4147-A177-3AD203B41FA5}">
                      <a16:colId xmlns:a16="http://schemas.microsoft.com/office/drawing/2014/main" val="20000"/>
                    </a:ext>
                  </a:extLst>
                </a:gridCol>
                <a:gridCol w="1001486">
                  <a:extLst>
                    <a:ext uri="{9D8B030D-6E8A-4147-A177-3AD203B41FA5}">
                      <a16:colId xmlns:a16="http://schemas.microsoft.com/office/drawing/2014/main" val="1233862923"/>
                    </a:ext>
                  </a:extLst>
                </a:gridCol>
                <a:gridCol w="1001486">
                  <a:extLst>
                    <a:ext uri="{9D8B030D-6E8A-4147-A177-3AD203B41FA5}">
                      <a16:colId xmlns:a16="http://schemas.microsoft.com/office/drawing/2014/main" val="3630219309"/>
                    </a:ext>
                  </a:extLst>
                </a:gridCol>
                <a:gridCol w="1001486">
                  <a:extLst>
                    <a:ext uri="{9D8B030D-6E8A-4147-A177-3AD203B41FA5}">
                      <a16:colId xmlns:a16="http://schemas.microsoft.com/office/drawing/2014/main" val="1100904424"/>
                    </a:ext>
                  </a:extLst>
                </a:gridCol>
                <a:gridCol w="1001486">
                  <a:extLst>
                    <a:ext uri="{9D8B030D-6E8A-4147-A177-3AD203B41FA5}">
                      <a16:colId xmlns:a16="http://schemas.microsoft.com/office/drawing/2014/main" val="143583469"/>
                    </a:ext>
                  </a:extLst>
                </a:gridCol>
              </a:tblGrid>
              <a:tr h="426145">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defRPr sz="1000">
                          <a:solidFill>
                            <a:srgbClr val="333333"/>
                          </a:solidFill>
                          <a:latin typeface="Century Gothic" pitchFamily="34" charset="0"/>
                          <a:cs typeface="Arial" charset="0"/>
                        </a:defRPr>
                      </a:lvl1pPr>
                      <a:lvl2pPr marL="742950" indent="-285750">
                        <a:spcBef>
                          <a:spcPct val="20000"/>
                        </a:spcBef>
                        <a:defRPr sz="1000">
                          <a:solidFill>
                            <a:srgbClr val="333333"/>
                          </a:solidFill>
                          <a:latin typeface="Century Gothic" pitchFamily="34" charset="0"/>
                          <a:cs typeface="Arial" charset="0"/>
                        </a:defRPr>
                      </a:lvl2pPr>
                      <a:lvl3pPr marL="1143000" indent="-228600">
                        <a:spcBef>
                          <a:spcPct val="20000"/>
                        </a:spcBef>
                        <a:defRPr sz="1000">
                          <a:solidFill>
                            <a:srgbClr val="333333"/>
                          </a:solidFill>
                          <a:latin typeface="Century Gothic" pitchFamily="34" charset="0"/>
                          <a:cs typeface="Arial" charset="0"/>
                        </a:defRPr>
                      </a:lvl3pPr>
                      <a:lvl4pPr marL="1600200" indent="-228600">
                        <a:spcBef>
                          <a:spcPct val="20000"/>
                        </a:spcBef>
                        <a:defRPr sz="1000">
                          <a:solidFill>
                            <a:srgbClr val="333333"/>
                          </a:solidFill>
                          <a:latin typeface="Century Gothic" pitchFamily="34" charset="0"/>
                          <a:cs typeface="Arial" charset="0"/>
                        </a:defRPr>
                      </a:lvl4pPr>
                      <a:lvl5pPr marL="2057400" indent="-228600">
                        <a:spcBef>
                          <a:spcPct val="20000"/>
                        </a:spcBef>
                        <a:defRPr sz="1000">
                          <a:solidFill>
                            <a:srgbClr val="333333"/>
                          </a:solidFill>
                          <a:latin typeface="Century Gothic" pitchFamily="34" charset="0"/>
                          <a:cs typeface="Arial" charset="0"/>
                        </a:defRPr>
                      </a:lvl5pPr>
                      <a:lvl6pPr marL="2514600" indent="-228600" eaLnBrk="0" fontAlgn="base" hangingPunct="0">
                        <a:spcBef>
                          <a:spcPct val="20000"/>
                        </a:spcBef>
                        <a:spcAft>
                          <a:spcPct val="0"/>
                        </a:spcAft>
                        <a:defRPr sz="1000">
                          <a:solidFill>
                            <a:srgbClr val="333333"/>
                          </a:solidFill>
                          <a:latin typeface="Century Gothic" pitchFamily="34" charset="0"/>
                          <a:cs typeface="Arial" charset="0"/>
                        </a:defRPr>
                      </a:lvl6pPr>
                      <a:lvl7pPr marL="2971800" indent="-228600" eaLnBrk="0" fontAlgn="base" hangingPunct="0">
                        <a:spcBef>
                          <a:spcPct val="20000"/>
                        </a:spcBef>
                        <a:spcAft>
                          <a:spcPct val="0"/>
                        </a:spcAft>
                        <a:defRPr sz="1000">
                          <a:solidFill>
                            <a:srgbClr val="333333"/>
                          </a:solidFill>
                          <a:latin typeface="Century Gothic" pitchFamily="34" charset="0"/>
                          <a:cs typeface="Arial" charset="0"/>
                        </a:defRPr>
                      </a:lvl7pPr>
                      <a:lvl8pPr marL="3429000" indent="-228600" eaLnBrk="0" fontAlgn="base" hangingPunct="0">
                        <a:spcBef>
                          <a:spcPct val="20000"/>
                        </a:spcBef>
                        <a:spcAft>
                          <a:spcPct val="0"/>
                        </a:spcAft>
                        <a:defRPr sz="1000">
                          <a:solidFill>
                            <a:srgbClr val="333333"/>
                          </a:solidFill>
                          <a:latin typeface="Century Gothic" pitchFamily="34" charset="0"/>
                          <a:cs typeface="Arial" charset="0"/>
                        </a:defRPr>
                      </a:lvl8pPr>
                      <a:lvl9pPr marL="3886200" indent="-228600" eaLnBrk="0" fontAlgn="base" hangingPunct="0">
                        <a:spcBef>
                          <a:spcPct val="20000"/>
                        </a:spcBef>
                        <a:spcAft>
                          <a:spcPct val="0"/>
                        </a:spcAft>
                        <a:defRPr sz="1000">
                          <a:solidFill>
                            <a:srgbClr val="333333"/>
                          </a:solidFill>
                          <a:latin typeface="Century Gothic" pitchFamily="34" charset="0"/>
                          <a:cs typeface="Arial" charset="0"/>
                        </a:defRPr>
                      </a:lvl9p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663">
                <a:tc>
                  <a:txBody>
                    <a:bodyPr/>
                    <a:lstStyle/>
                    <a:p>
                      <a:pPr algn="ctr" fontAlgn="ctr"/>
                      <a:r>
                        <a:rPr lang="es-CO" sz="700" b="1" i="0" u="none" strike="noStrike" dirty="0">
                          <a:solidFill>
                            <a:srgbClr val="262626"/>
                          </a:solidFill>
                          <a:effectLst/>
                          <a:latin typeface="Calibri"/>
                        </a:rPr>
                        <a:t>3.970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ctr"/>
                      <a:r>
                        <a:rPr lang="es-CO" sz="700" b="1" i="0" u="none" strike="noStrike" dirty="0">
                          <a:solidFill>
                            <a:srgbClr val="262626"/>
                          </a:solidFill>
                          <a:effectLst/>
                          <a:latin typeface="Calibri"/>
                        </a:rPr>
                        <a:t>1.753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ctr"/>
                      <a:r>
                        <a:rPr lang="es-CO" sz="700" b="1" i="0" u="none" strike="noStrike" dirty="0">
                          <a:solidFill>
                            <a:srgbClr val="000000"/>
                          </a:solidFill>
                          <a:effectLst/>
                          <a:latin typeface="Calibri"/>
                        </a:rPr>
                        <a:t>1.368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ctr"/>
                      <a:r>
                        <a:rPr lang="es-CO" sz="700" b="1" i="0" u="none" strike="noStrike" dirty="0">
                          <a:solidFill>
                            <a:srgbClr val="262626"/>
                          </a:solidFill>
                          <a:effectLst/>
                          <a:latin typeface="Calibri"/>
                        </a:rPr>
                        <a:t>463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ctr"/>
                      <a:r>
                        <a:rPr lang="es-CO" sz="700" b="1" i="0" u="none" strike="noStrike" dirty="0">
                          <a:solidFill>
                            <a:srgbClr val="262626"/>
                          </a:solidFill>
                          <a:effectLst/>
                          <a:latin typeface="Calibri"/>
                        </a:rPr>
                        <a:t>217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ctr"/>
                      <a:r>
                        <a:rPr lang="es-CO" sz="700" b="1" i="0" u="none" strike="noStrike" dirty="0">
                          <a:solidFill>
                            <a:srgbClr val="262626"/>
                          </a:solidFill>
                          <a:effectLst/>
                          <a:latin typeface="Calibri"/>
                        </a:rPr>
                        <a:t>73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ctr"/>
                      <a:r>
                        <a:rPr lang="es-CO" sz="700" b="1" i="0" u="none" strike="noStrike" dirty="0">
                          <a:solidFill>
                            <a:srgbClr val="262626"/>
                          </a:solidFill>
                          <a:effectLst/>
                          <a:latin typeface="Calibri"/>
                        </a:rPr>
                        <a:t>96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2"/>
                  </a:ext>
                </a:extLst>
              </a:tr>
              <a:tr h="154434">
                <a:tc>
                  <a:txBody>
                    <a:bodyPr/>
                    <a:lstStyle/>
                    <a:p>
                      <a:pPr algn="ctr" fontAlgn="ctr"/>
                      <a:r>
                        <a:rPr kumimoji="0" lang="es-CO" sz="1100" b="1" i="0" u="none" strike="noStrike" kern="1200" cap="none" spc="0" normalizeH="0" baseline="0" dirty="0">
                          <a:ln>
                            <a:noFill/>
                          </a:ln>
                          <a:solidFill>
                            <a:srgbClr val="126D9A"/>
                          </a:solidFill>
                          <a:effectLst/>
                          <a:uLnTx/>
                          <a:uFillTx/>
                          <a:latin typeface="Calibri" panose="020F0502020204030204" pitchFamily="34" charset="0"/>
                          <a:ea typeface="+mn-ea"/>
                          <a:cs typeface="Calibri" panose="020F0502020204030204" pitchFamily="34" charset="0"/>
                        </a:rPr>
                        <a:t>Total</a:t>
                      </a:r>
                      <a:r>
                        <a:rPr lang="es-CO" sz="700" b="1" i="0" u="none" strike="noStrike" dirty="0">
                          <a:solidFill>
                            <a:srgbClr val="126D9A"/>
                          </a:solidFill>
                          <a:effectLst/>
                          <a:latin typeface="Calibri" panose="020F0502020204030204" pitchFamily="34" charset="0"/>
                          <a:cs typeface="Calibri" panose="020F0502020204030204" pitchFamily="34" charset="0"/>
                        </a:rPr>
                        <a:t> </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r>
                        <a:rPr kumimoji="0" lang="es-CO" sz="1100" b="1" i="0" u="none" strike="noStrike" kern="1200" cap="none" spc="0" normalizeH="0" baseline="0" noProof="0" dirty="0">
                          <a:ln>
                            <a:noFill/>
                          </a:ln>
                          <a:solidFill>
                            <a:srgbClr val="126D9A"/>
                          </a:solidFill>
                          <a:effectLst/>
                          <a:uLnTx/>
                          <a:uFillTx/>
                          <a:latin typeface="Calibri" panose="020F0502020204030204" pitchFamily="34" charset="0"/>
                          <a:cs typeface="Calibri" panose="020F0502020204030204" pitchFamily="34" charset="0"/>
                        </a:rPr>
                        <a:t>Estudiantes 11</a:t>
                      </a:r>
                      <a:endParaRPr lang="es-CO" sz="700" b="1" i="0" u="none" strike="noStrike" dirty="0">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r>
                        <a:rPr kumimoji="0" lang="es-CO" sz="1100" b="1" i="0" u="none" strike="noStrike" kern="1200" cap="none" spc="0" normalizeH="0" baseline="0" noProof="0" dirty="0">
                          <a:ln>
                            <a:noFill/>
                          </a:ln>
                          <a:solidFill>
                            <a:srgbClr val="126D9A"/>
                          </a:solidFill>
                          <a:effectLst/>
                          <a:uLnTx/>
                          <a:uFillTx/>
                          <a:latin typeface="Calibri" panose="020F0502020204030204" pitchFamily="34" charset="0"/>
                          <a:cs typeface="Calibri" panose="020F0502020204030204" pitchFamily="34" charset="0"/>
                        </a:rPr>
                        <a:t>Estudiantes Universitarios</a:t>
                      </a:r>
                      <a:endParaRPr lang="es-CO" sz="700" b="1" i="0" u="none" strike="noStrike" dirty="0">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srgbClr val="126D9A"/>
                          </a:solidFill>
                          <a:effectLst/>
                          <a:uLnTx/>
                          <a:uFillTx/>
                          <a:latin typeface="Calibri" panose="020F0502020204030204" pitchFamily="34" charset="0"/>
                          <a:ea typeface="+mn-ea"/>
                          <a:cs typeface="Calibri" panose="020F0502020204030204" pitchFamily="34" charset="0"/>
                        </a:rPr>
                        <a:t>Rectores Colegios</a:t>
                      </a:r>
                      <a:endParaRPr kumimoji="0" lang="es-CO" sz="700" b="1" i="0" u="none" strike="noStrike" kern="1200" cap="none" spc="0" normalizeH="0" baseline="0" noProof="0" dirty="0">
                        <a:ln>
                          <a:noFill/>
                        </a:ln>
                        <a:solidFill>
                          <a:srgbClr val="126D9A"/>
                        </a:solidFill>
                        <a:effectLst/>
                        <a:uLnTx/>
                        <a:uFillTx/>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srgbClr val="126D9A"/>
                          </a:solidFill>
                          <a:effectLst/>
                          <a:uLnTx/>
                          <a:uFillTx/>
                          <a:latin typeface="Calibri" panose="020F0502020204030204" pitchFamily="34" charset="0"/>
                          <a:ea typeface="+mn-ea"/>
                          <a:cs typeface="Calibri" panose="020F0502020204030204" pitchFamily="34" charset="0"/>
                        </a:rPr>
                        <a:t>Rectores Universidades</a:t>
                      </a:r>
                      <a:endParaRPr kumimoji="0" lang="es-CO" sz="700" b="1" i="0" u="none" strike="noStrike" kern="1200" cap="none" spc="0" normalizeH="0" baseline="0" noProof="0" dirty="0">
                        <a:ln>
                          <a:noFill/>
                        </a:ln>
                        <a:solidFill>
                          <a:srgbClr val="126D9A"/>
                        </a:solidFill>
                        <a:effectLst/>
                        <a:uLnTx/>
                        <a:uFillTx/>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srgbClr val="126D9A"/>
                          </a:solidFill>
                          <a:effectLst/>
                          <a:uLnTx/>
                          <a:uFillTx/>
                          <a:latin typeface="Calibri" panose="020F0502020204030204" pitchFamily="34" charset="0"/>
                          <a:ea typeface="+mn-ea"/>
                          <a:cs typeface="Calibri" panose="020F0502020204030204" pitchFamily="34" charset="0"/>
                        </a:rPr>
                        <a:t>Secretarios de Educación</a:t>
                      </a:r>
                      <a:endParaRPr kumimoji="0" lang="es-CO" sz="700" b="1" i="0" u="none" strike="noStrike" kern="1200" cap="none" spc="0" normalizeH="0" baseline="0" noProof="0" dirty="0">
                        <a:ln>
                          <a:noFill/>
                        </a:ln>
                        <a:solidFill>
                          <a:srgbClr val="126D9A"/>
                        </a:solidFill>
                        <a:effectLst/>
                        <a:uLnTx/>
                        <a:uFillTx/>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r>
                        <a:rPr kumimoji="0" lang="es-CO" sz="1100" b="1" i="0" u="none" strike="noStrike" kern="1200" cap="none" spc="0" normalizeH="0" baseline="0" dirty="0">
                          <a:ln>
                            <a:noFill/>
                          </a:ln>
                          <a:solidFill>
                            <a:srgbClr val="126D9A"/>
                          </a:solidFill>
                          <a:effectLst/>
                          <a:uLnTx/>
                          <a:uFillTx/>
                          <a:latin typeface="Calibri" panose="020F0502020204030204" pitchFamily="34" charset="0"/>
                          <a:ea typeface="+mn-ea"/>
                          <a:cs typeface="Calibri" panose="020F0502020204030204" pitchFamily="34" charset="0"/>
                        </a:rPr>
                        <a:t>Funcionarios</a:t>
                      </a:r>
                      <a:r>
                        <a:rPr lang="es-CO" sz="700" b="1" i="0" u="none" strike="noStrike" dirty="0">
                          <a:solidFill>
                            <a:srgbClr val="126D9A"/>
                          </a:solidFill>
                          <a:effectLst/>
                          <a:latin typeface="Calibri" panose="020F0502020204030204" pitchFamily="34" charset="0"/>
                          <a:cs typeface="Calibri" panose="020F0502020204030204" pitchFamily="34" charset="0"/>
                        </a:rPr>
                        <a:t> </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9" name="8 Gráfico">
            <a:extLst>
              <a:ext uri="{FF2B5EF4-FFF2-40B4-BE49-F238E27FC236}">
                <a16:creationId xmlns:a16="http://schemas.microsoft.com/office/drawing/2014/main" id="{AD9FE0D3-D72C-431E-8E55-D6A879F043C8}"/>
              </a:ext>
            </a:extLst>
          </p:cNvPr>
          <p:cNvGraphicFramePr/>
          <p:nvPr>
            <p:extLst>
              <p:ext uri="{D42A27DB-BD31-4B8C-83A1-F6EECF244321}">
                <p14:modId xmlns:p14="http://schemas.microsoft.com/office/powerpoint/2010/main" val="102731081"/>
              </p:ext>
            </p:extLst>
          </p:nvPr>
        </p:nvGraphicFramePr>
        <p:xfrm>
          <a:off x="1572147" y="606994"/>
          <a:ext cx="1514512" cy="41924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8 Gráfico">
            <a:extLst>
              <a:ext uri="{FF2B5EF4-FFF2-40B4-BE49-F238E27FC236}">
                <a16:creationId xmlns:a16="http://schemas.microsoft.com/office/drawing/2014/main" id="{6D526836-A3EC-4B73-B57A-4B5046600201}"/>
              </a:ext>
            </a:extLst>
          </p:cNvPr>
          <p:cNvGraphicFramePr/>
          <p:nvPr>
            <p:extLst>
              <p:ext uri="{D42A27DB-BD31-4B8C-83A1-F6EECF244321}">
                <p14:modId xmlns:p14="http://schemas.microsoft.com/office/powerpoint/2010/main" val="2542525133"/>
              </p:ext>
            </p:extLst>
          </p:nvPr>
        </p:nvGraphicFramePr>
        <p:xfrm>
          <a:off x="2679590" y="606225"/>
          <a:ext cx="1514512" cy="41924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8 Gráfico">
            <a:extLst>
              <a:ext uri="{FF2B5EF4-FFF2-40B4-BE49-F238E27FC236}">
                <a16:creationId xmlns:a16="http://schemas.microsoft.com/office/drawing/2014/main" id="{C37C1DE5-3171-4343-90F4-55DF8A72E806}"/>
              </a:ext>
            </a:extLst>
          </p:cNvPr>
          <p:cNvGraphicFramePr/>
          <p:nvPr>
            <p:extLst>
              <p:ext uri="{D42A27DB-BD31-4B8C-83A1-F6EECF244321}">
                <p14:modId xmlns:p14="http://schemas.microsoft.com/office/powerpoint/2010/main" val="3611205294"/>
              </p:ext>
            </p:extLst>
          </p:nvPr>
        </p:nvGraphicFramePr>
        <p:xfrm>
          <a:off x="3684045" y="606224"/>
          <a:ext cx="1514512" cy="41924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8 Gráfico">
            <a:extLst>
              <a:ext uri="{FF2B5EF4-FFF2-40B4-BE49-F238E27FC236}">
                <a16:creationId xmlns:a16="http://schemas.microsoft.com/office/drawing/2014/main" id="{C6DA870F-31A6-4288-8E07-17AE3C4C2648}"/>
              </a:ext>
            </a:extLst>
          </p:cNvPr>
          <p:cNvGraphicFramePr/>
          <p:nvPr>
            <p:extLst>
              <p:ext uri="{D42A27DB-BD31-4B8C-83A1-F6EECF244321}">
                <p14:modId xmlns:p14="http://schemas.microsoft.com/office/powerpoint/2010/main" val="1465017065"/>
              </p:ext>
            </p:extLst>
          </p:nvPr>
        </p:nvGraphicFramePr>
        <p:xfrm>
          <a:off x="4688498" y="606227"/>
          <a:ext cx="1514512" cy="419249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8 Gráfico">
            <a:extLst>
              <a:ext uri="{FF2B5EF4-FFF2-40B4-BE49-F238E27FC236}">
                <a16:creationId xmlns:a16="http://schemas.microsoft.com/office/drawing/2014/main" id="{E92EDB09-B8AE-455B-A7A8-09F6F74319FA}"/>
              </a:ext>
            </a:extLst>
          </p:cNvPr>
          <p:cNvGraphicFramePr/>
          <p:nvPr>
            <p:extLst>
              <p:ext uri="{D42A27DB-BD31-4B8C-83A1-F6EECF244321}">
                <p14:modId xmlns:p14="http://schemas.microsoft.com/office/powerpoint/2010/main" val="2751605933"/>
              </p:ext>
            </p:extLst>
          </p:nvPr>
        </p:nvGraphicFramePr>
        <p:xfrm>
          <a:off x="5706807" y="606232"/>
          <a:ext cx="1514512" cy="419249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5" name="8 Gráfico">
            <a:extLst>
              <a:ext uri="{FF2B5EF4-FFF2-40B4-BE49-F238E27FC236}">
                <a16:creationId xmlns:a16="http://schemas.microsoft.com/office/drawing/2014/main" id="{9A984528-A88D-462C-9CE0-687DFCC5BA24}"/>
              </a:ext>
            </a:extLst>
          </p:cNvPr>
          <p:cNvGraphicFramePr/>
          <p:nvPr>
            <p:extLst>
              <p:ext uri="{D42A27DB-BD31-4B8C-83A1-F6EECF244321}">
                <p14:modId xmlns:p14="http://schemas.microsoft.com/office/powerpoint/2010/main" val="3439952589"/>
              </p:ext>
            </p:extLst>
          </p:nvPr>
        </p:nvGraphicFramePr>
        <p:xfrm>
          <a:off x="6718189" y="606231"/>
          <a:ext cx="1514512" cy="419249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6" name="8 Gráfico">
            <a:extLst>
              <a:ext uri="{FF2B5EF4-FFF2-40B4-BE49-F238E27FC236}">
                <a16:creationId xmlns:a16="http://schemas.microsoft.com/office/drawing/2014/main" id="{382BEB9C-651A-485B-BEF2-BA62C6E72291}"/>
              </a:ext>
            </a:extLst>
          </p:cNvPr>
          <p:cNvGraphicFramePr/>
          <p:nvPr>
            <p:extLst>
              <p:ext uri="{D42A27DB-BD31-4B8C-83A1-F6EECF244321}">
                <p14:modId xmlns:p14="http://schemas.microsoft.com/office/powerpoint/2010/main" val="1956308380"/>
              </p:ext>
            </p:extLst>
          </p:nvPr>
        </p:nvGraphicFramePr>
        <p:xfrm>
          <a:off x="7715715" y="599304"/>
          <a:ext cx="1514512" cy="4192498"/>
        </p:xfrm>
        <a:graphic>
          <a:graphicData uri="http://schemas.openxmlformats.org/drawingml/2006/chart">
            <c:chart xmlns:c="http://schemas.openxmlformats.org/drawingml/2006/chart" xmlns:r="http://schemas.openxmlformats.org/officeDocument/2006/relationships" r:id="rId9"/>
          </a:graphicData>
        </a:graphic>
      </p:graphicFrame>
      <p:sp>
        <p:nvSpPr>
          <p:cNvPr id="13" name="Text Box 33">
            <a:extLst>
              <a:ext uri="{FF2B5EF4-FFF2-40B4-BE49-F238E27FC236}">
                <a16:creationId xmlns:a16="http://schemas.microsoft.com/office/drawing/2014/main" id="{7661E40A-A7A2-4378-B48A-B9DA39BE6770}"/>
              </a:ext>
            </a:extLst>
          </p:cNvPr>
          <p:cNvSpPr txBox="1">
            <a:spLocks noChangeArrowheads="1"/>
          </p:cNvSpPr>
          <p:nvPr/>
        </p:nvSpPr>
        <p:spPr bwMode="auto">
          <a:xfrm>
            <a:off x="7855530" y="521806"/>
            <a:ext cx="1288470" cy="2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58" tIns="45729" rIns="91458" bIns="45729" anchor="ctr">
            <a:spAutoFit/>
          </a:bodyPr>
          <a:lstStyle>
            <a:lvl1pPr>
              <a:spcBef>
                <a:spcPct val="20000"/>
              </a:spcBef>
              <a:buChar char="•"/>
              <a:defRPr sz="1200">
                <a:solidFill>
                  <a:srgbClr val="333333"/>
                </a:solidFill>
                <a:latin typeface="Century Gothic" pitchFamily="34" charset="0"/>
                <a:cs typeface="Arial" charset="0"/>
              </a:defRPr>
            </a:lvl1pPr>
            <a:lvl2pPr marL="742950" indent="-285750">
              <a:spcBef>
                <a:spcPct val="20000"/>
              </a:spcBef>
              <a:buChar char="–"/>
              <a:defRPr sz="1200">
                <a:solidFill>
                  <a:srgbClr val="333333"/>
                </a:solidFill>
                <a:latin typeface="Century Gothic" pitchFamily="34" charset="0"/>
                <a:cs typeface="Arial" charset="0"/>
              </a:defRPr>
            </a:lvl2pPr>
            <a:lvl3pPr marL="1143000" indent="-228600">
              <a:spcBef>
                <a:spcPct val="20000"/>
              </a:spcBef>
              <a:buChar char="•"/>
              <a:defRPr sz="1200">
                <a:solidFill>
                  <a:srgbClr val="333333"/>
                </a:solidFill>
                <a:latin typeface="Century Gothic" pitchFamily="34" charset="0"/>
                <a:cs typeface="Arial" charset="0"/>
              </a:defRPr>
            </a:lvl3pPr>
            <a:lvl4pPr marL="1600200" indent="-228600">
              <a:spcBef>
                <a:spcPct val="20000"/>
              </a:spcBef>
              <a:buChar char="–"/>
              <a:defRPr sz="1200">
                <a:solidFill>
                  <a:srgbClr val="333333"/>
                </a:solidFill>
                <a:latin typeface="Century Gothic" pitchFamily="34" charset="0"/>
                <a:cs typeface="Arial" charset="0"/>
              </a:defRPr>
            </a:lvl4pPr>
            <a:lvl5pPr marL="2057400" indent="-228600">
              <a:spcBef>
                <a:spcPct val="20000"/>
              </a:spcBef>
              <a:buChar char="»"/>
              <a:defRPr sz="1200">
                <a:solidFill>
                  <a:srgbClr val="333333"/>
                </a:solidFill>
                <a:latin typeface="Century Gothic" pitchFamily="34" charset="0"/>
                <a:cs typeface="Arial" charset="0"/>
              </a:defRPr>
            </a:lvl5pPr>
            <a:lvl6pPr marL="2514600" indent="-228600" eaLnBrk="0" fontAlgn="base" hangingPunct="0">
              <a:spcBef>
                <a:spcPct val="20000"/>
              </a:spcBef>
              <a:spcAft>
                <a:spcPct val="0"/>
              </a:spcAft>
              <a:buChar char="»"/>
              <a:defRPr sz="1200">
                <a:solidFill>
                  <a:srgbClr val="333333"/>
                </a:solidFill>
                <a:latin typeface="Century Gothic" pitchFamily="34" charset="0"/>
                <a:cs typeface="Arial" charset="0"/>
              </a:defRPr>
            </a:lvl6pPr>
            <a:lvl7pPr marL="2971800" indent="-228600" eaLnBrk="0" fontAlgn="base" hangingPunct="0">
              <a:spcBef>
                <a:spcPct val="20000"/>
              </a:spcBef>
              <a:spcAft>
                <a:spcPct val="0"/>
              </a:spcAft>
              <a:buChar char="»"/>
              <a:defRPr sz="1200">
                <a:solidFill>
                  <a:srgbClr val="333333"/>
                </a:solidFill>
                <a:latin typeface="Century Gothic" pitchFamily="34" charset="0"/>
                <a:cs typeface="Arial" charset="0"/>
              </a:defRPr>
            </a:lvl7pPr>
            <a:lvl8pPr marL="3429000" indent="-228600" eaLnBrk="0" fontAlgn="base" hangingPunct="0">
              <a:spcBef>
                <a:spcPct val="20000"/>
              </a:spcBef>
              <a:spcAft>
                <a:spcPct val="0"/>
              </a:spcAft>
              <a:buChar char="»"/>
              <a:defRPr sz="1200">
                <a:solidFill>
                  <a:srgbClr val="333333"/>
                </a:solidFill>
                <a:latin typeface="Century Gothic" pitchFamily="34" charset="0"/>
                <a:cs typeface="Arial" charset="0"/>
              </a:defRPr>
            </a:lvl8pPr>
            <a:lvl9pPr marL="3886200" indent="-228600" eaLnBrk="0" fontAlgn="base" hangingPunct="0">
              <a:spcBef>
                <a:spcPct val="20000"/>
              </a:spcBef>
              <a:spcAft>
                <a:spcPct val="0"/>
              </a:spcAft>
              <a:buChar char="»"/>
              <a:defRPr sz="1200">
                <a:solidFill>
                  <a:srgbClr val="333333"/>
                </a:solidFill>
                <a:latin typeface="Century Gothic" pitchFamily="34" charset="0"/>
                <a:cs typeface="Arial" charset="0"/>
              </a:defRPr>
            </a:lvl9pPr>
          </a:lstStyle>
          <a:p>
            <a:pPr algn="ctr" eaLnBrk="1" hangingPunct="1">
              <a:spcBef>
                <a:spcPct val="0"/>
              </a:spcBef>
              <a:buFontTx/>
              <a:buNone/>
            </a:pPr>
            <a:r>
              <a:rPr lang="es-CO" altLang="es-MX" sz="1000" b="0" dirty="0">
                <a:solidFill>
                  <a:srgbClr val="4D4D4D"/>
                </a:solidFill>
                <a:latin typeface="Calibri" panose="020F0502020204030204" pitchFamily="34" charset="0"/>
                <a:cs typeface="Calibri" panose="020F0502020204030204" pitchFamily="34" charset="0"/>
              </a:rPr>
              <a:t>Todos</a:t>
            </a:r>
            <a:endParaRPr lang="es-ES" altLang="es-MX" sz="1000" dirty="0">
              <a:solidFill>
                <a:srgbClr val="4D4D4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5819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8C20C3-9D7E-4A68-8F21-4A6317E07EBC}"/>
              </a:ext>
            </a:extLst>
          </p:cNvPr>
          <p:cNvSpPr>
            <a:spLocks noGrp="1"/>
          </p:cNvSpPr>
          <p:nvPr>
            <p:ph type="title"/>
          </p:nvPr>
        </p:nvSpPr>
        <p:spPr/>
        <p:txBody>
          <a:bodyPr/>
          <a:lstStyle/>
          <a:p>
            <a:r>
              <a:rPr lang="es-ES" dirty="0">
                <a:solidFill>
                  <a:schemeClr val="bg2">
                    <a:lumMod val="50000"/>
                  </a:schemeClr>
                </a:solidFill>
              </a:rPr>
              <a:t>Valores  reconocidos de la marca</a:t>
            </a:r>
            <a:endParaRPr lang="es-CO" dirty="0">
              <a:solidFill>
                <a:schemeClr val="bg2">
                  <a:lumMod val="50000"/>
                </a:schemeClr>
              </a:solidFill>
            </a:endParaRPr>
          </a:p>
        </p:txBody>
      </p:sp>
      <p:sp>
        <p:nvSpPr>
          <p:cNvPr id="13" name="CuadroTexto 12">
            <a:extLst>
              <a:ext uri="{FF2B5EF4-FFF2-40B4-BE49-F238E27FC236}">
                <a16:creationId xmlns:a16="http://schemas.microsoft.com/office/drawing/2014/main" id="{A46E8DD4-BC53-4FD5-88AA-79DA907BDBB0}"/>
              </a:ext>
            </a:extLst>
          </p:cNvPr>
          <p:cNvSpPr txBox="1"/>
          <p:nvPr/>
        </p:nvSpPr>
        <p:spPr>
          <a:xfrm rot="10800000" flipV="1">
            <a:off x="452176" y="1480016"/>
            <a:ext cx="3003459" cy="1200329"/>
          </a:xfrm>
          <a:prstGeom prst="rect">
            <a:avLst/>
          </a:prstGeom>
          <a:noFill/>
          <a:ln w="19050">
            <a:solidFill>
              <a:srgbClr val="126D9A"/>
            </a:solidFill>
            <a:prstDash val="lgDashDotDot"/>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200" b="0" i="0" u="none" strike="noStrike" kern="1200" cap="none" spc="0" normalizeH="0" baseline="0" noProof="0" dirty="0">
                <a:ln>
                  <a:noFill/>
                </a:ln>
                <a:solidFill>
                  <a:srgbClr val="000000"/>
                </a:solidFill>
                <a:effectLst/>
                <a:uLnTx/>
                <a:uFillTx/>
                <a:latin typeface="Century Gothic"/>
                <a:ea typeface="+mn-ea"/>
                <a:cs typeface="Arial" charset="0"/>
              </a:rPr>
              <a:t>Si bien, se considera que hay oportunidades de mejora, cabe resaltar que la entidad es sinónimo de buenas prácticas, que a lo largo de los años han generado confianza en sus grupos de interés </a:t>
            </a:r>
          </a:p>
        </p:txBody>
      </p:sp>
      <p:sp>
        <p:nvSpPr>
          <p:cNvPr id="9" name="Flecha: a la derecha 8">
            <a:extLst>
              <a:ext uri="{FF2B5EF4-FFF2-40B4-BE49-F238E27FC236}">
                <a16:creationId xmlns:a16="http://schemas.microsoft.com/office/drawing/2014/main" id="{DF2A3E75-E984-4B5D-B9CF-EA0019846264}"/>
              </a:ext>
            </a:extLst>
          </p:cNvPr>
          <p:cNvSpPr/>
          <p:nvPr/>
        </p:nvSpPr>
        <p:spPr bwMode="auto">
          <a:xfrm rot="10800000">
            <a:off x="3622688" y="3822113"/>
            <a:ext cx="311499" cy="361740"/>
          </a:xfrm>
          <a:prstGeom prst="rightArrow">
            <a:avLst/>
          </a:prstGeom>
          <a:noFill/>
          <a:ln w="9525" cap="flat" cmpd="sng" algn="ctr">
            <a:solidFill>
              <a:srgbClr val="A1C86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dirty="0">
              <a:ln>
                <a:noFill/>
              </a:ln>
              <a:solidFill>
                <a:srgbClr val="000000"/>
              </a:solidFill>
              <a:effectLst/>
              <a:uLnTx/>
              <a:uFillTx/>
              <a:latin typeface="Calibri" pitchFamily="34" charset="0"/>
              <a:ea typeface="+mn-ea"/>
              <a:cs typeface="Arial" charset="0"/>
            </a:endParaRPr>
          </a:p>
        </p:txBody>
      </p:sp>
      <p:sp>
        <p:nvSpPr>
          <p:cNvPr id="17" name="CuadroTexto 16">
            <a:extLst>
              <a:ext uri="{FF2B5EF4-FFF2-40B4-BE49-F238E27FC236}">
                <a16:creationId xmlns:a16="http://schemas.microsoft.com/office/drawing/2014/main" id="{4E497393-14CB-4F06-BBA4-D01294C5CD1A}"/>
              </a:ext>
            </a:extLst>
          </p:cNvPr>
          <p:cNvSpPr txBox="1"/>
          <p:nvPr/>
        </p:nvSpPr>
        <p:spPr>
          <a:xfrm rot="10800000" flipV="1">
            <a:off x="445267" y="3566906"/>
            <a:ext cx="3003459" cy="646331"/>
          </a:xfrm>
          <a:prstGeom prst="rect">
            <a:avLst/>
          </a:prstGeom>
          <a:noFill/>
          <a:ln w="19050">
            <a:noFill/>
            <a:prstDash val="lgDashDotDot"/>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200" b="1" i="0" u="none" strike="noStrike" kern="1200" cap="none" spc="0" normalizeH="0" baseline="0" noProof="0" dirty="0">
                <a:ln>
                  <a:noFill/>
                </a:ln>
                <a:solidFill>
                  <a:srgbClr val="126D9A"/>
                </a:solidFill>
                <a:effectLst/>
                <a:uLnTx/>
                <a:uFillTx/>
                <a:latin typeface="Century Gothic"/>
                <a:ea typeface="+mn-ea"/>
                <a:cs typeface="Arial" charset="0"/>
              </a:rPr>
              <a:t>Resaltan, por su ausencia, valores como innovación y liderazgo en el sector educativo</a:t>
            </a:r>
          </a:p>
        </p:txBody>
      </p:sp>
      <p:cxnSp>
        <p:nvCxnSpPr>
          <p:cNvPr id="18" name="Conector recto 17">
            <a:extLst>
              <a:ext uri="{FF2B5EF4-FFF2-40B4-BE49-F238E27FC236}">
                <a16:creationId xmlns:a16="http://schemas.microsoft.com/office/drawing/2014/main" id="{DD09B0FA-489B-4941-8A91-375ADDE99479}"/>
              </a:ext>
            </a:extLst>
          </p:cNvPr>
          <p:cNvCxnSpPr/>
          <p:nvPr/>
        </p:nvCxnSpPr>
        <p:spPr bwMode="auto">
          <a:xfrm>
            <a:off x="452176" y="4310743"/>
            <a:ext cx="2989642" cy="0"/>
          </a:xfrm>
          <a:prstGeom prst="line">
            <a:avLst/>
          </a:prstGeom>
          <a:solidFill>
            <a:schemeClr val="accent1"/>
          </a:solidFill>
          <a:ln w="19050" cap="flat" cmpd="sng" algn="ctr">
            <a:solidFill>
              <a:srgbClr val="A1C86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3" name="Diagrama 2">
            <a:extLst>
              <a:ext uri="{FF2B5EF4-FFF2-40B4-BE49-F238E27FC236}">
                <a16:creationId xmlns:a16="http://schemas.microsoft.com/office/drawing/2014/main" id="{5CBBDF2D-F52A-4971-ADF5-8D91382604D0}"/>
              </a:ext>
            </a:extLst>
          </p:cNvPr>
          <p:cNvGraphicFramePr/>
          <p:nvPr>
            <p:extLst>
              <p:ext uri="{D42A27DB-BD31-4B8C-83A1-F6EECF244321}">
                <p14:modId xmlns:p14="http://schemas.microsoft.com/office/powerpoint/2010/main" val="2863424679"/>
              </p:ext>
            </p:extLst>
          </p:nvPr>
        </p:nvGraphicFramePr>
        <p:xfrm>
          <a:off x="2916864" y="628545"/>
          <a:ext cx="6096000" cy="4476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7545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1C7B76A-F29D-4A27-9FBE-A4A9554E32C6}"/>
              </a:ext>
            </a:extLst>
          </p:cNvPr>
          <p:cNvSpPr>
            <a:spLocks noGrp="1"/>
          </p:cNvSpPr>
          <p:nvPr>
            <p:ph type="title"/>
          </p:nvPr>
        </p:nvSpPr>
        <p:spPr>
          <a:xfrm>
            <a:off x="1386259" y="64453"/>
            <a:ext cx="7010400" cy="384175"/>
          </a:xfrm>
        </p:spPr>
        <p:txBody>
          <a:bodyPr/>
          <a:lstStyle/>
          <a:p>
            <a:r>
              <a:rPr lang="es-419" dirty="0">
                <a:solidFill>
                  <a:schemeClr val="bg2">
                    <a:lumMod val="50000"/>
                  </a:schemeClr>
                </a:solidFill>
              </a:rPr>
              <a:t>Lo primero que se viene a la mente</a:t>
            </a:r>
            <a:endParaRPr lang="es-CO" dirty="0">
              <a:solidFill>
                <a:schemeClr val="bg2">
                  <a:lumMod val="50000"/>
                </a:schemeClr>
              </a:solidFill>
            </a:endParaRPr>
          </a:p>
        </p:txBody>
      </p:sp>
      <p:sp>
        <p:nvSpPr>
          <p:cNvPr id="4" name="Marcador de número de diapositiva 3">
            <a:extLst>
              <a:ext uri="{FF2B5EF4-FFF2-40B4-BE49-F238E27FC236}">
                <a16:creationId xmlns:a16="http://schemas.microsoft.com/office/drawing/2014/main" id="{BB98372E-29B6-42DD-89DF-A0D941914566}"/>
              </a:ext>
            </a:extLst>
          </p:cNvPr>
          <p:cNvSpPr>
            <a:spLocks noGrp="1"/>
          </p:cNvSpPr>
          <p:nvPr>
            <p:ph type="sldNum" sz="quarter" idx="4"/>
          </p:nvPr>
        </p:nvSpPr>
        <p:spPr bwMode="auto">
          <a:xfrm>
            <a:off x="11107421" y="6573184"/>
            <a:ext cx="1082464" cy="249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s-CO"/>
            </a:defPPr>
            <a:lvl1pPr marL="0" algn="r" defTabSz="914400" rtl="0" eaLnBrk="1" latinLnBrk="0" hangingPunct="1">
              <a:defRPr sz="933" b="1" kern="1200">
                <a:solidFill>
                  <a:schemeClr val="bg2">
                    <a:lumMod val="50000"/>
                  </a:schemeClr>
                </a:solidFill>
                <a:latin typeface="+mj-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804" fontAlgn="base">
              <a:spcBef>
                <a:spcPct val="0"/>
              </a:spcBef>
              <a:spcAft>
                <a:spcPct val="0"/>
              </a:spcAft>
              <a:defRPr/>
            </a:pPr>
            <a:fld id="{D0AE95A2-70B1-4974-8E50-975CA7202948}" type="slidenum">
              <a:rPr lang="es-CO" altLang="es-CO" smtClean="0">
                <a:solidFill>
                  <a:srgbClr val="808080">
                    <a:lumMod val="50000"/>
                  </a:srgbClr>
                </a:solidFill>
              </a:rPr>
              <a:pPr defTabSz="1218804" fontAlgn="base">
                <a:spcBef>
                  <a:spcPct val="0"/>
                </a:spcBef>
                <a:spcAft>
                  <a:spcPct val="0"/>
                </a:spcAft>
                <a:defRPr/>
              </a:pPr>
              <a:t>24</a:t>
            </a:fld>
            <a:endParaRPr lang="es-CO" altLang="es-CO" dirty="0">
              <a:solidFill>
                <a:srgbClr val="808080">
                  <a:lumMod val="50000"/>
                </a:srgbClr>
              </a:solidFill>
              <a:latin typeface="Century Gothic"/>
            </a:endParaRPr>
          </a:p>
        </p:txBody>
      </p:sp>
      <p:sp>
        <p:nvSpPr>
          <p:cNvPr id="11" name="Rectángulo 10">
            <a:extLst>
              <a:ext uri="{FF2B5EF4-FFF2-40B4-BE49-F238E27FC236}">
                <a16:creationId xmlns:a16="http://schemas.microsoft.com/office/drawing/2014/main" id="{9BF0E289-15B7-4D28-A97C-7BE5D1D28488}"/>
              </a:ext>
            </a:extLst>
          </p:cNvPr>
          <p:cNvSpPr/>
          <p:nvPr/>
        </p:nvSpPr>
        <p:spPr bwMode="auto">
          <a:xfrm>
            <a:off x="1269149" y="1231538"/>
            <a:ext cx="1705170" cy="638382"/>
          </a:xfrm>
          <a:prstGeom prst="rect">
            <a:avLst/>
          </a:prstGeom>
          <a:noFill/>
          <a:ln w="28575" cap="flat" cmpd="sng" algn="ctr">
            <a:solidFill>
              <a:srgbClr val="A1C86A"/>
            </a:solidFill>
            <a:prstDash val="lgDashDot"/>
            <a:round/>
            <a:headEnd type="none" w="med" len="med"/>
            <a:tailEnd type="none" w="med" len="med"/>
          </a:ln>
          <a:effectLst/>
        </p:spPr>
        <p:txBody>
          <a:bodyPr vert="horz" wrap="square" lIns="91412" tIns="45706" rIns="91412" bIns="45706" numCol="1" rtlCol="0" anchor="ctr" anchorCtr="1" compatLnSpc="1">
            <a:prstTxWarp prst="textNoShape">
              <a:avLst/>
            </a:prstTxWarp>
          </a:bodyPr>
          <a:lstStyle/>
          <a:p>
            <a:pPr algn="ctr" defTabSz="914103">
              <a:defRPr/>
            </a:pPr>
            <a:r>
              <a:rPr lang="es-CO" altLang="es-ES" sz="1199" kern="0" dirty="0">
                <a:solidFill>
                  <a:srgbClr val="000000"/>
                </a:solidFill>
                <a:latin typeface="Century Gothic"/>
                <a:cs typeface="Tahoma" panose="020B0604030504040204" pitchFamily="34" charset="0"/>
              </a:rPr>
              <a:t>Segunda casa</a:t>
            </a:r>
            <a:endParaRPr lang="es-CO" sz="1199" dirty="0">
              <a:solidFill>
                <a:srgbClr val="000000"/>
              </a:solidFill>
              <a:latin typeface="Century Gothic"/>
            </a:endParaRPr>
          </a:p>
        </p:txBody>
      </p:sp>
      <p:sp>
        <p:nvSpPr>
          <p:cNvPr id="21" name="CuadroTexto 20">
            <a:extLst>
              <a:ext uri="{FF2B5EF4-FFF2-40B4-BE49-F238E27FC236}">
                <a16:creationId xmlns:a16="http://schemas.microsoft.com/office/drawing/2014/main" id="{9C9D0838-12B8-4264-AE3E-596A75A807A9}"/>
              </a:ext>
            </a:extLst>
          </p:cNvPr>
          <p:cNvSpPr txBox="1"/>
          <p:nvPr/>
        </p:nvSpPr>
        <p:spPr>
          <a:xfrm rot="10800000" flipV="1">
            <a:off x="770651" y="4381228"/>
            <a:ext cx="7662017" cy="553998"/>
          </a:xfrm>
          <a:prstGeom prst="rect">
            <a:avLst/>
          </a:prstGeom>
          <a:noFill/>
        </p:spPr>
        <p:txBody>
          <a:bodyPr wrap="square" rtlCol="0">
            <a:spAutoFit/>
          </a:bodyPr>
          <a:lstStyle/>
          <a:p>
            <a:pPr algn="ctr" defTabSz="914103">
              <a:defRPr/>
            </a:pPr>
            <a:r>
              <a:rPr lang="es-CO" b="0" i="1" dirty="0">
                <a:solidFill>
                  <a:srgbClr val="000000"/>
                </a:solidFill>
                <a:latin typeface="Century Gothic"/>
              </a:rPr>
              <a:t>“Antes de estar en el Icfes, la primera palabra que se me venía a la cabeza eran pruebas de estado, que es el referente que tenemos desde que estamos en el colegio, tanto así que la prueba la llamamos como se llama la entidad y, a pesar de que ha tenido dos nombres diferentes, seguimos llamándola prueba Icfes.”</a:t>
            </a:r>
          </a:p>
        </p:txBody>
      </p:sp>
      <p:sp>
        <p:nvSpPr>
          <p:cNvPr id="22" name="Rectángulo 21">
            <a:extLst>
              <a:ext uri="{FF2B5EF4-FFF2-40B4-BE49-F238E27FC236}">
                <a16:creationId xmlns:a16="http://schemas.microsoft.com/office/drawing/2014/main" id="{813A421F-4217-467C-B487-2982A1F7C487}"/>
              </a:ext>
            </a:extLst>
          </p:cNvPr>
          <p:cNvSpPr/>
          <p:nvPr/>
        </p:nvSpPr>
        <p:spPr bwMode="auto">
          <a:xfrm>
            <a:off x="1269149" y="2253354"/>
            <a:ext cx="1705170" cy="638382"/>
          </a:xfrm>
          <a:prstGeom prst="rect">
            <a:avLst/>
          </a:prstGeom>
          <a:noFill/>
          <a:ln w="28575" cap="flat" cmpd="sng" algn="ctr">
            <a:solidFill>
              <a:srgbClr val="A1C86A"/>
            </a:solidFill>
            <a:prstDash val="lgDashDot"/>
            <a:round/>
            <a:headEnd type="none" w="med" len="med"/>
            <a:tailEnd type="none" w="med" len="med"/>
          </a:ln>
          <a:effectLst/>
        </p:spPr>
        <p:txBody>
          <a:bodyPr vert="horz" wrap="square" lIns="91412" tIns="45706" rIns="91412" bIns="45706" numCol="1" rtlCol="0" anchor="ctr" anchorCtr="1" compatLnSpc="1">
            <a:prstTxWarp prst="textNoShape">
              <a:avLst/>
            </a:prstTxWarp>
          </a:bodyPr>
          <a:lstStyle/>
          <a:p>
            <a:pPr algn="ctr" defTabSz="914103">
              <a:defRPr/>
            </a:pPr>
            <a:r>
              <a:rPr lang="es-CO" altLang="es-ES" sz="1199" kern="0" dirty="0">
                <a:solidFill>
                  <a:srgbClr val="000000"/>
                </a:solidFill>
                <a:latin typeface="Century Gothic"/>
                <a:cs typeface="Tahoma" panose="020B0604030504040204" pitchFamily="34" charset="0"/>
              </a:rPr>
              <a:t>Evaluación</a:t>
            </a:r>
          </a:p>
          <a:p>
            <a:pPr algn="ctr" defTabSz="914103">
              <a:defRPr/>
            </a:pPr>
            <a:r>
              <a:rPr lang="es-CO" sz="1199" kern="0" dirty="0">
                <a:solidFill>
                  <a:srgbClr val="000000"/>
                </a:solidFill>
                <a:latin typeface="Century Gothic"/>
                <a:cs typeface="Tahoma" panose="020B0604030504040204" pitchFamily="34" charset="0"/>
              </a:rPr>
              <a:t>Estrategias</a:t>
            </a:r>
            <a:endParaRPr lang="es-CO" sz="1199" dirty="0">
              <a:solidFill>
                <a:srgbClr val="000000"/>
              </a:solidFill>
              <a:latin typeface="Century Gothic"/>
            </a:endParaRPr>
          </a:p>
        </p:txBody>
      </p:sp>
      <p:sp>
        <p:nvSpPr>
          <p:cNvPr id="23" name="Rectángulo 22">
            <a:extLst>
              <a:ext uri="{FF2B5EF4-FFF2-40B4-BE49-F238E27FC236}">
                <a16:creationId xmlns:a16="http://schemas.microsoft.com/office/drawing/2014/main" id="{AE850430-35C3-4285-A48E-41E68B31B5BA}"/>
              </a:ext>
            </a:extLst>
          </p:cNvPr>
          <p:cNvSpPr/>
          <p:nvPr/>
        </p:nvSpPr>
        <p:spPr bwMode="auto">
          <a:xfrm>
            <a:off x="1269149" y="3241654"/>
            <a:ext cx="1705170" cy="638382"/>
          </a:xfrm>
          <a:prstGeom prst="rect">
            <a:avLst/>
          </a:prstGeom>
          <a:noFill/>
          <a:ln w="28575" cap="flat" cmpd="sng" algn="ctr">
            <a:solidFill>
              <a:srgbClr val="A1C86A"/>
            </a:solidFill>
            <a:prstDash val="lgDashDot"/>
            <a:round/>
            <a:headEnd type="none" w="med" len="med"/>
            <a:tailEnd type="none" w="med" len="med"/>
          </a:ln>
          <a:effectLst/>
        </p:spPr>
        <p:txBody>
          <a:bodyPr vert="horz" wrap="square" lIns="91412" tIns="45706" rIns="91412" bIns="45706" numCol="1" rtlCol="0" anchor="ctr" anchorCtr="1" compatLnSpc="1">
            <a:prstTxWarp prst="textNoShape">
              <a:avLst/>
            </a:prstTxWarp>
          </a:bodyPr>
          <a:lstStyle/>
          <a:p>
            <a:pPr algn="ctr" defTabSz="914103">
              <a:defRPr/>
            </a:pPr>
            <a:r>
              <a:rPr lang="es-419" sz="1199" kern="0" dirty="0">
                <a:solidFill>
                  <a:srgbClr val="000000"/>
                </a:solidFill>
                <a:latin typeface="Century Gothic"/>
                <a:cs typeface="Tahoma" panose="020B0604030504040204" pitchFamily="34" charset="0"/>
              </a:rPr>
              <a:t>Educación</a:t>
            </a:r>
          </a:p>
          <a:p>
            <a:pPr algn="ctr" defTabSz="914103">
              <a:defRPr/>
            </a:pPr>
            <a:r>
              <a:rPr lang="es-419" sz="1199" kern="0" dirty="0">
                <a:solidFill>
                  <a:srgbClr val="000000"/>
                </a:solidFill>
                <a:latin typeface="Century Gothic"/>
                <a:cs typeface="Tahoma" panose="020B0604030504040204" pitchFamily="34" charset="0"/>
              </a:rPr>
              <a:t>Desempeño</a:t>
            </a:r>
          </a:p>
          <a:p>
            <a:pPr algn="ctr" defTabSz="914103">
              <a:defRPr/>
            </a:pPr>
            <a:r>
              <a:rPr lang="es-419" sz="1199" kern="0" dirty="0">
                <a:solidFill>
                  <a:srgbClr val="000000"/>
                </a:solidFill>
                <a:latin typeface="Century Gothic"/>
                <a:cs typeface="Tahoma" panose="020B0604030504040204" pitchFamily="34" charset="0"/>
              </a:rPr>
              <a:t>Negocio</a:t>
            </a:r>
            <a:endParaRPr lang="es-CO" sz="1199" dirty="0">
              <a:solidFill>
                <a:srgbClr val="000000"/>
              </a:solidFill>
              <a:latin typeface="Century Gothic"/>
            </a:endParaRPr>
          </a:p>
        </p:txBody>
      </p:sp>
      <p:sp>
        <p:nvSpPr>
          <p:cNvPr id="24" name="Rectángulo 23">
            <a:extLst>
              <a:ext uri="{FF2B5EF4-FFF2-40B4-BE49-F238E27FC236}">
                <a16:creationId xmlns:a16="http://schemas.microsoft.com/office/drawing/2014/main" id="{ADBF53D1-77FB-4234-90FD-4D084A90AAAE}"/>
              </a:ext>
            </a:extLst>
          </p:cNvPr>
          <p:cNvSpPr/>
          <p:nvPr/>
        </p:nvSpPr>
        <p:spPr bwMode="auto">
          <a:xfrm>
            <a:off x="3719415" y="1214851"/>
            <a:ext cx="1705170" cy="638382"/>
          </a:xfrm>
          <a:prstGeom prst="rect">
            <a:avLst/>
          </a:prstGeom>
          <a:noFill/>
          <a:ln w="28575" cap="flat" cmpd="sng" algn="ctr">
            <a:solidFill>
              <a:srgbClr val="A1C86A"/>
            </a:solidFill>
            <a:prstDash val="lgDashDot"/>
            <a:round/>
            <a:headEnd type="none" w="med" len="med"/>
            <a:tailEnd type="none" w="med" len="med"/>
          </a:ln>
          <a:effectLst/>
        </p:spPr>
        <p:txBody>
          <a:bodyPr vert="horz" wrap="square" lIns="91412" tIns="45706" rIns="91412" bIns="45706" numCol="1" rtlCol="0" anchor="ctr" anchorCtr="1" compatLnSpc="1">
            <a:prstTxWarp prst="textNoShape">
              <a:avLst/>
            </a:prstTxWarp>
          </a:bodyPr>
          <a:lstStyle/>
          <a:p>
            <a:pPr algn="ctr" defTabSz="914103">
              <a:defRPr/>
            </a:pPr>
            <a:r>
              <a:rPr lang="es-CO" altLang="es-ES" sz="1199" kern="0" dirty="0">
                <a:solidFill>
                  <a:srgbClr val="000000"/>
                </a:solidFill>
                <a:latin typeface="Century Gothic"/>
                <a:cs typeface="Tahoma" panose="020B0604030504040204" pitchFamily="34" charset="0"/>
              </a:rPr>
              <a:t>Pruebas</a:t>
            </a:r>
          </a:p>
          <a:p>
            <a:pPr algn="ctr" defTabSz="914103">
              <a:defRPr/>
            </a:pPr>
            <a:r>
              <a:rPr lang="es-CO" sz="1199" kern="0" dirty="0">
                <a:solidFill>
                  <a:srgbClr val="000000"/>
                </a:solidFill>
                <a:latin typeface="Century Gothic"/>
                <a:cs typeface="Tahoma" panose="020B0604030504040204" pitchFamily="34" charset="0"/>
              </a:rPr>
              <a:t>Medición</a:t>
            </a:r>
            <a:endParaRPr lang="es-CO" sz="1199" dirty="0">
              <a:solidFill>
                <a:srgbClr val="000000"/>
              </a:solidFill>
              <a:latin typeface="Century Gothic"/>
            </a:endParaRPr>
          </a:p>
        </p:txBody>
      </p:sp>
      <p:sp>
        <p:nvSpPr>
          <p:cNvPr id="26" name="Rectángulo 25">
            <a:extLst>
              <a:ext uri="{FF2B5EF4-FFF2-40B4-BE49-F238E27FC236}">
                <a16:creationId xmlns:a16="http://schemas.microsoft.com/office/drawing/2014/main" id="{1E93039E-1806-482D-A739-FC3346322D85}"/>
              </a:ext>
            </a:extLst>
          </p:cNvPr>
          <p:cNvSpPr/>
          <p:nvPr/>
        </p:nvSpPr>
        <p:spPr bwMode="auto">
          <a:xfrm>
            <a:off x="3719415" y="2253353"/>
            <a:ext cx="1705170" cy="638382"/>
          </a:xfrm>
          <a:prstGeom prst="rect">
            <a:avLst/>
          </a:prstGeom>
          <a:noFill/>
          <a:ln w="28575" cap="flat" cmpd="sng" algn="ctr">
            <a:solidFill>
              <a:srgbClr val="A1C86A"/>
            </a:solidFill>
            <a:prstDash val="lgDashDot"/>
            <a:round/>
            <a:headEnd type="none" w="med" len="med"/>
            <a:tailEnd type="none" w="med" len="med"/>
          </a:ln>
          <a:effectLst/>
        </p:spPr>
        <p:txBody>
          <a:bodyPr vert="horz" wrap="square" lIns="91412" tIns="45706" rIns="91412" bIns="45706" numCol="1" rtlCol="0" anchor="ctr" anchorCtr="1" compatLnSpc="1">
            <a:prstTxWarp prst="textNoShape">
              <a:avLst/>
            </a:prstTxWarp>
          </a:bodyPr>
          <a:lstStyle/>
          <a:p>
            <a:pPr algn="ctr" defTabSz="914103">
              <a:defRPr/>
            </a:pPr>
            <a:r>
              <a:rPr lang="es-CO" altLang="es-ES" sz="1199" kern="0" dirty="0">
                <a:solidFill>
                  <a:srgbClr val="000000"/>
                </a:solidFill>
                <a:latin typeface="Century Gothic"/>
                <a:cs typeface="Tahoma" panose="020B0604030504040204" pitchFamily="34" charset="0"/>
              </a:rPr>
              <a:t>Saber</a:t>
            </a:r>
          </a:p>
          <a:p>
            <a:pPr algn="ctr" defTabSz="914103">
              <a:defRPr/>
            </a:pPr>
            <a:r>
              <a:rPr lang="es-CO" sz="1199" kern="0" dirty="0">
                <a:solidFill>
                  <a:srgbClr val="000000"/>
                </a:solidFill>
                <a:latin typeface="Century Gothic"/>
                <a:cs typeface="Tahoma" panose="020B0604030504040204" pitchFamily="34" charset="0"/>
              </a:rPr>
              <a:t>Exámenes</a:t>
            </a:r>
            <a:endParaRPr lang="es-CO" sz="1199" dirty="0">
              <a:solidFill>
                <a:srgbClr val="000000"/>
              </a:solidFill>
              <a:latin typeface="Century Gothic"/>
            </a:endParaRPr>
          </a:p>
        </p:txBody>
      </p:sp>
      <p:sp>
        <p:nvSpPr>
          <p:cNvPr id="27" name="Rectángulo 26">
            <a:extLst>
              <a:ext uri="{FF2B5EF4-FFF2-40B4-BE49-F238E27FC236}">
                <a16:creationId xmlns:a16="http://schemas.microsoft.com/office/drawing/2014/main" id="{A2112C66-45D7-47C5-9D9F-E7B86908DD66}"/>
              </a:ext>
            </a:extLst>
          </p:cNvPr>
          <p:cNvSpPr/>
          <p:nvPr/>
        </p:nvSpPr>
        <p:spPr bwMode="auto">
          <a:xfrm>
            <a:off x="3719415" y="3241653"/>
            <a:ext cx="1705170" cy="638382"/>
          </a:xfrm>
          <a:prstGeom prst="rect">
            <a:avLst/>
          </a:prstGeom>
          <a:noFill/>
          <a:ln w="28575" cap="flat" cmpd="sng" algn="ctr">
            <a:solidFill>
              <a:srgbClr val="A1C86A"/>
            </a:solidFill>
            <a:prstDash val="lgDashDot"/>
            <a:round/>
            <a:headEnd type="none" w="med" len="med"/>
            <a:tailEnd type="none" w="med" len="med"/>
          </a:ln>
          <a:effectLst/>
        </p:spPr>
        <p:txBody>
          <a:bodyPr vert="horz" wrap="square" lIns="91412" tIns="45706" rIns="91412" bIns="45706" numCol="1" rtlCol="0" anchor="ctr" anchorCtr="1" compatLnSpc="1">
            <a:prstTxWarp prst="textNoShape">
              <a:avLst/>
            </a:prstTxWarp>
          </a:bodyPr>
          <a:lstStyle/>
          <a:p>
            <a:pPr algn="ctr" defTabSz="914103">
              <a:defRPr/>
            </a:pPr>
            <a:r>
              <a:rPr lang="es-CO" altLang="es-ES" sz="1199" kern="0" dirty="0">
                <a:solidFill>
                  <a:srgbClr val="000000"/>
                </a:solidFill>
                <a:latin typeface="Century Gothic"/>
                <a:cs typeface="Tahoma" panose="020B0604030504040204" pitchFamily="34" charset="0"/>
              </a:rPr>
              <a:t>Reputación en caída</a:t>
            </a:r>
            <a:endParaRPr lang="es-CO" sz="1199" dirty="0">
              <a:solidFill>
                <a:srgbClr val="000000"/>
              </a:solidFill>
              <a:latin typeface="Century Gothic"/>
            </a:endParaRPr>
          </a:p>
        </p:txBody>
      </p:sp>
      <p:sp>
        <p:nvSpPr>
          <p:cNvPr id="14" name="Rectángulo 13">
            <a:extLst>
              <a:ext uri="{FF2B5EF4-FFF2-40B4-BE49-F238E27FC236}">
                <a16:creationId xmlns:a16="http://schemas.microsoft.com/office/drawing/2014/main" id="{36E3CC81-06D4-4E0F-8336-7AA24216F5DF}"/>
              </a:ext>
            </a:extLst>
          </p:cNvPr>
          <p:cNvSpPr/>
          <p:nvPr/>
        </p:nvSpPr>
        <p:spPr bwMode="auto">
          <a:xfrm>
            <a:off x="6169681" y="1231538"/>
            <a:ext cx="1705170" cy="638382"/>
          </a:xfrm>
          <a:prstGeom prst="rect">
            <a:avLst/>
          </a:prstGeom>
          <a:noFill/>
          <a:ln w="28575" cap="flat" cmpd="sng" algn="ctr">
            <a:solidFill>
              <a:srgbClr val="A1C86A"/>
            </a:solidFill>
            <a:prstDash val="lgDashDot"/>
            <a:round/>
            <a:headEnd type="none" w="med" len="med"/>
            <a:tailEnd type="none" w="med" len="med"/>
          </a:ln>
          <a:effectLst/>
        </p:spPr>
        <p:txBody>
          <a:bodyPr vert="horz" wrap="square" lIns="91412" tIns="45706" rIns="91412" bIns="45706" numCol="1" rtlCol="0" anchor="ctr" anchorCtr="1" compatLnSpc="1">
            <a:prstTxWarp prst="textNoShape">
              <a:avLst/>
            </a:prstTxWarp>
          </a:bodyPr>
          <a:lstStyle/>
          <a:p>
            <a:pPr algn="ctr" defTabSz="914103">
              <a:defRPr/>
            </a:pPr>
            <a:r>
              <a:rPr lang="es-CO" altLang="es-ES" sz="1199" kern="0" dirty="0">
                <a:solidFill>
                  <a:srgbClr val="000000"/>
                </a:solidFill>
                <a:latin typeface="Century Gothic"/>
                <a:cs typeface="Tahoma" panose="020B0604030504040204" pitchFamily="34" charset="0"/>
              </a:rPr>
              <a:t>Calidad</a:t>
            </a:r>
          </a:p>
          <a:p>
            <a:pPr algn="ctr" defTabSz="914103">
              <a:defRPr/>
            </a:pPr>
            <a:r>
              <a:rPr lang="es-CO" sz="1199" kern="0" dirty="0">
                <a:solidFill>
                  <a:srgbClr val="000000"/>
                </a:solidFill>
                <a:latin typeface="Century Gothic"/>
                <a:cs typeface="Tahoma" panose="020B0604030504040204" pitchFamily="34" charset="0"/>
              </a:rPr>
              <a:t>Clasificación</a:t>
            </a:r>
            <a:endParaRPr lang="es-CO" sz="1199" dirty="0">
              <a:solidFill>
                <a:srgbClr val="000000"/>
              </a:solidFill>
              <a:latin typeface="Century Gothic"/>
            </a:endParaRPr>
          </a:p>
        </p:txBody>
      </p:sp>
      <p:sp>
        <p:nvSpPr>
          <p:cNvPr id="15" name="Rectángulo 14">
            <a:extLst>
              <a:ext uri="{FF2B5EF4-FFF2-40B4-BE49-F238E27FC236}">
                <a16:creationId xmlns:a16="http://schemas.microsoft.com/office/drawing/2014/main" id="{64D2922F-B7A2-49A3-88FC-27BBE941D88B}"/>
              </a:ext>
            </a:extLst>
          </p:cNvPr>
          <p:cNvSpPr/>
          <p:nvPr/>
        </p:nvSpPr>
        <p:spPr bwMode="auto">
          <a:xfrm>
            <a:off x="6169681" y="2270041"/>
            <a:ext cx="1705170" cy="638382"/>
          </a:xfrm>
          <a:prstGeom prst="rect">
            <a:avLst/>
          </a:prstGeom>
          <a:noFill/>
          <a:ln w="28575" cap="flat" cmpd="sng" algn="ctr">
            <a:solidFill>
              <a:srgbClr val="A1C86A"/>
            </a:solidFill>
            <a:prstDash val="lgDashDot"/>
            <a:round/>
            <a:headEnd type="none" w="med" len="med"/>
            <a:tailEnd type="none" w="med" len="med"/>
          </a:ln>
          <a:effectLst/>
        </p:spPr>
        <p:txBody>
          <a:bodyPr vert="horz" wrap="square" lIns="91412" tIns="45706" rIns="91412" bIns="45706" numCol="1" rtlCol="0" anchor="ctr" anchorCtr="1" compatLnSpc="1">
            <a:prstTxWarp prst="textNoShape">
              <a:avLst/>
            </a:prstTxWarp>
          </a:bodyPr>
          <a:lstStyle/>
          <a:p>
            <a:pPr algn="ctr" defTabSz="914103">
              <a:defRPr/>
            </a:pPr>
            <a:r>
              <a:rPr lang="es-CO" altLang="es-ES" sz="1199" kern="0" dirty="0">
                <a:solidFill>
                  <a:srgbClr val="000000"/>
                </a:solidFill>
                <a:latin typeface="Century Gothic"/>
                <a:cs typeface="Tahoma" panose="020B0604030504040204" pitchFamily="34" charset="0"/>
              </a:rPr>
              <a:t>Credibilidad</a:t>
            </a:r>
          </a:p>
          <a:p>
            <a:pPr algn="ctr" defTabSz="914103">
              <a:defRPr/>
            </a:pPr>
            <a:r>
              <a:rPr lang="es-CO" sz="1199" kern="0" dirty="0">
                <a:solidFill>
                  <a:srgbClr val="000000"/>
                </a:solidFill>
                <a:latin typeface="Century Gothic"/>
                <a:cs typeface="Tahoma" panose="020B0604030504040204" pitchFamily="34" charset="0"/>
              </a:rPr>
              <a:t>Curricular</a:t>
            </a:r>
            <a:endParaRPr lang="es-CO" sz="1199" dirty="0">
              <a:solidFill>
                <a:srgbClr val="000000"/>
              </a:solidFill>
              <a:latin typeface="Century Gothic"/>
            </a:endParaRPr>
          </a:p>
        </p:txBody>
      </p:sp>
      <p:sp>
        <p:nvSpPr>
          <p:cNvPr id="16" name="Rectángulo 15">
            <a:extLst>
              <a:ext uri="{FF2B5EF4-FFF2-40B4-BE49-F238E27FC236}">
                <a16:creationId xmlns:a16="http://schemas.microsoft.com/office/drawing/2014/main" id="{74A6DEDF-1C1C-4B6B-A7EF-7203939E76C9}"/>
              </a:ext>
            </a:extLst>
          </p:cNvPr>
          <p:cNvSpPr/>
          <p:nvPr/>
        </p:nvSpPr>
        <p:spPr bwMode="auto">
          <a:xfrm>
            <a:off x="6169681" y="3258341"/>
            <a:ext cx="1705170" cy="638382"/>
          </a:xfrm>
          <a:prstGeom prst="rect">
            <a:avLst/>
          </a:prstGeom>
          <a:noFill/>
          <a:ln w="28575" cap="flat" cmpd="sng" algn="ctr">
            <a:solidFill>
              <a:srgbClr val="A1C86A"/>
            </a:solidFill>
            <a:prstDash val="lgDashDot"/>
            <a:round/>
            <a:headEnd type="none" w="med" len="med"/>
            <a:tailEnd type="none" w="med" len="med"/>
          </a:ln>
          <a:effectLst/>
        </p:spPr>
        <p:txBody>
          <a:bodyPr vert="horz" wrap="square" lIns="91412" tIns="45706" rIns="91412" bIns="45706" numCol="1" rtlCol="0" anchor="ctr" anchorCtr="1" compatLnSpc="1">
            <a:prstTxWarp prst="textNoShape">
              <a:avLst/>
            </a:prstTxWarp>
          </a:bodyPr>
          <a:lstStyle/>
          <a:p>
            <a:pPr algn="ctr" defTabSz="914103">
              <a:defRPr/>
            </a:pPr>
            <a:r>
              <a:rPr lang="es-CO" altLang="es-ES" sz="1199" kern="0" dirty="0">
                <a:solidFill>
                  <a:srgbClr val="000000"/>
                </a:solidFill>
                <a:latin typeface="Century Gothic"/>
                <a:cs typeface="Tahoma" panose="020B0604030504040204" pitchFamily="34" charset="0"/>
              </a:rPr>
              <a:t>Familia</a:t>
            </a:r>
            <a:endParaRPr lang="es-CO" sz="1199" dirty="0">
              <a:solidFill>
                <a:srgbClr val="000000"/>
              </a:solidFill>
              <a:latin typeface="Century Gothic"/>
            </a:endParaRPr>
          </a:p>
        </p:txBody>
      </p:sp>
      <p:sp>
        <p:nvSpPr>
          <p:cNvPr id="2" name="CuadroTexto 1">
            <a:extLst>
              <a:ext uri="{FF2B5EF4-FFF2-40B4-BE49-F238E27FC236}">
                <a16:creationId xmlns:a16="http://schemas.microsoft.com/office/drawing/2014/main" id="{CA03AD57-5F72-4266-B4C5-684B0F99C014}"/>
              </a:ext>
            </a:extLst>
          </p:cNvPr>
          <p:cNvSpPr txBox="1"/>
          <p:nvPr/>
        </p:nvSpPr>
        <p:spPr>
          <a:xfrm>
            <a:off x="2121734" y="1853233"/>
            <a:ext cx="965329" cy="246221"/>
          </a:xfrm>
          <a:prstGeom prst="rect">
            <a:avLst/>
          </a:prstGeom>
          <a:noFill/>
        </p:spPr>
        <p:txBody>
          <a:bodyPr wrap="none" rtlCol="0">
            <a:spAutoFit/>
          </a:bodyPr>
          <a:lstStyle/>
          <a:p>
            <a:r>
              <a:rPr lang="es-ES" b="0" i="1" dirty="0">
                <a:latin typeface="+mj-lt"/>
              </a:rPr>
              <a:t>Funcionarios</a:t>
            </a:r>
            <a:endParaRPr lang="es-CO" b="0" i="1" dirty="0">
              <a:latin typeface="+mj-lt"/>
            </a:endParaRPr>
          </a:p>
        </p:txBody>
      </p:sp>
      <p:sp>
        <p:nvSpPr>
          <p:cNvPr id="17" name="CuadroTexto 16">
            <a:extLst>
              <a:ext uri="{FF2B5EF4-FFF2-40B4-BE49-F238E27FC236}">
                <a16:creationId xmlns:a16="http://schemas.microsoft.com/office/drawing/2014/main" id="{0272FCF6-44E5-453F-B30D-B47F948CEE2D}"/>
              </a:ext>
            </a:extLst>
          </p:cNvPr>
          <p:cNvSpPr txBox="1"/>
          <p:nvPr/>
        </p:nvSpPr>
        <p:spPr>
          <a:xfrm>
            <a:off x="6924884" y="3896723"/>
            <a:ext cx="965329" cy="246221"/>
          </a:xfrm>
          <a:prstGeom prst="rect">
            <a:avLst/>
          </a:prstGeom>
          <a:noFill/>
        </p:spPr>
        <p:txBody>
          <a:bodyPr wrap="none" rtlCol="0">
            <a:spAutoFit/>
          </a:bodyPr>
          <a:lstStyle/>
          <a:p>
            <a:r>
              <a:rPr lang="es-ES" b="0" i="1" dirty="0">
                <a:latin typeface="+mj-lt"/>
              </a:rPr>
              <a:t>Funcionarios</a:t>
            </a:r>
            <a:endParaRPr lang="es-CO" b="0" i="1" dirty="0">
              <a:latin typeface="+mj-lt"/>
            </a:endParaRPr>
          </a:p>
        </p:txBody>
      </p:sp>
      <p:sp>
        <p:nvSpPr>
          <p:cNvPr id="18" name="CuadroTexto 17">
            <a:extLst>
              <a:ext uri="{FF2B5EF4-FFF2-40B4-BE49-F238E27FC236}">
                <a16:creationId xmlns:a16="http://schemas.microsoft.com/office/drawing/2014/main" id="{A49D6F62-91E2-46ED-B3C0-E953F01D2B0F}"/>
              </a:ext>
            </a:extLst>
          </p:cNvPr>
          <p:cNvSpPr txBox="1"/>
          <p:nvPr/>
        </p:nvSpPr>
        <p:spPr>
          <a:xfrm>
            <a:off x="4510507" y="3896723"/>
            <a:ext cx="965329" cy="246221"/>
          </a:xfrm>
          <a:prstGeom prst="rect">
            <a:avLst/>
          </a:prstGeom>
          <a:noFill/>
        </p:spPr>
        <p:txBody>
          <a:bodyPr wrap="none" rtlCol="0">
            <a:spAutoFit/>
          </a:bodyPr>
          <a:lstStyle/>
          <a:p>
            <a:r>
              <a:rPr lang="es-ES" b="0" i="1" dirty="0">
                <a:latin typeface="+mj-lt"/>
              </a:rPr>
              <a:t>Funcionarios</a:t>
            </a:r>
            <a:endParaRPr lang="es-CO" b="0" i="1" dirty="0">
              <a:latin typeface="+mj-lt"/>
            </a:endParaRPr>
          </a:p>
        </p:txBody>
      </p:sp>
      <p:sp>
        <p:nvSpPr>
          <p:cNvPr id="19" name="CuadroTexto 18">
            <a:extLst>
              <a:ext uri="{FF2B5EF4-FFF2-40B4-BE49-F238E27FC236}">
                <a16:creationId xmlns:a16="http://schemas.microsoft.com/office/drawing/2014/main" id="{55F20609-C99B-45F5-BCFC-BD2DF20A254E}"/>
              </a:ext>
            </a:extLst>
          </p:cNvPr>
          <p:cNvSpPr txBox="1"/>
          <p:nvPr/>
        </p:nvSpPr>
        <p:spPr>
          <a:xfrm>
            <a:off x="4034416" y="1853233"/>
            <a:ext cx="1441420" cy="400110"/>
          </a:xfrm>
          <a:prstGeom prst="rect">
            <a:avLst/>
          </a:prstGeom>
          <a:noFill/>
        </p:spPr>
        <p:txBody>
          <a:bodyPr wrap="none" rtlCol="0">
            <a:spAutoFit/>
          </a:bodyPr>
          <a:lstStyle/>
          <a:p>
            <a:r>
              <a:rPr lang="es-ES" b="0" i="1" dirty="0">
                <a:latin typeface="+mj-lt"/>
              </a:rPr>
              <a:t>Rectores de colegio</a:t>
            </a:r>
          </a:p>
          <a:p>
            <a:r>
              <a:rPr lang="es-ES" b="0" i="1" dirty="0">
                <a:latin typeface="+mj-lt"/>
              </a:rPr>
              <a:t>Estudiantes</a:t>
            </a:r>
            <a:endParaRPr lang="es-CO" b="0" i="1" dirty="0">
              <a:latin typeface="+mj-lt"/>
            </a:endParaRPr>
          </a:p>
        </p:txBody>
      </p:sp>
      <p:sp>
        <p:nvSpPr>
          <p:cNvPr id="20" name="CuadroTexto 19">
            <a:extLst>
              <a:ext uri="{FF2B5EF4-FFF2-40B4-BE49-F238E27FC236}">
                <a16:creationId xmlns:a16="http://schemas.microsoft.com/office/drawing/2014/main" id="{053E6485-2FD4-4CC6-8519-5ABA5EA9CCD9}"/>
              </a:ext>
            </a:extLst>
          </p:cNvPr>
          <p:cNvSpPr txBox="1"/>
          <p:nvPr/>
        </p:nvSpPr>
        <p:spPr>
          <a:xfrm>
            <a:off x="6448793" y="2883104"/>
            <a:ext cx="1441420" cy="246221"/>
          </a:xfrm>
          <a:prstGeom prst="rect">
            <a:avLst/>
          </a:prstGeom>
          <a:noFill/>
        </p:spPr>
        <p:txBody>
          <a:bodyPr wrap="none" rtlCol="0">
            <a:spAutoFit/>
          </a:bodyPr>
          <a:lstStyle/>
          <a:p>
            <a:r>
              <a:rPr lang="es-ES" b="0" i="1" dirty="0">
                <a:latin typeface="+mj-lt"/>
              </a:rPr>
              <a:t>Rectores de colegio</a:t>
            </a:r>
          </a:p>
        </p:txBody>
      </p:sp>
      <p:sp>
        <p:nvSpPr>
          <p:cNvPr id="25" name="CuadroTexto 24">
            <a:extLst>
              <a:ext uri="{FF2B5EF4-FFF2-40B4-BE49-F238E27FC236}">
                <a16:creationId xmlns:a16="http://schemas.microsoft.com/office/drawing/2014/main" id="{6FCA8561-79EE-4BE4-9617-9518BBA97884}"/>
              </a:ext>
            </a:extLst>
          </p:cNvPr>
          <p:cNvSpPr txBox="1"/>
          <p:nvPr/>
        </p:nvSpPr>
        <p:spPr>
          <a:xfrm>
            <a:off x="1645643" y="3880035"/>
            <a:ext cx="1441420" cy="246221"/>
          </a:xfrm>
          <a:prstGeom prst="rect">
            <a:avLst/>
          </a:prstGeom>
          <a:noFill/>
        </p:spPr>
        <p:txBody>
          <a:bodyPr wrap="none" rtlCol="0">
            <a:spAutoFit/>
          </a:bodyPr>
          <a:lstStyle/>
          <a:p>
            <a:r>
              <a:rPr lang="es-ES" b="0" i="1" dirty="0">
                <a:latin typeface="+mj-lt"/>
              </a:rPr>
              <a:t>Rectores de colegio</a:t>
            </a:r>
          </a:p>
        </p:txBody>
      </p:sp>
      <p:sp>
        <p:nvSpPr>
          <p:cNvPr id="28" name="CuadroTexto 27">
            <a:extLst>
              <a:ext uri="{FF2B5EF4-FFF2-40B4-BE49-F238E27FC236}">
                <a16:creationId xmlns:a16="http://schemas.microsoft.com/office/drawing/2014/main" id="{B58E643E-610F-4EA0-804F-B843FC3A86F9}"/>
              </a:ext>
            </a:extLst>
          </p:cNvPr>
          <p:cNvSpPr txBox="1"/>
          <p:nvPr/>
        </p:nvSpPr>
        <p:spPr>
          <a:xfrm>
            <a:off x="2076682" y="4028583"/>
            <a:ext cx="965329" cy="246221"/>
          </a:xfrm>
          <a:prstGeom prst="rect">
            <a:avLst/>
          </a:prstGeom>
          <a:noFill/>
        </p:spPr>
        <p:txBody>
          <a:bodyPr wrap="none" rtlCol="0">
            <a:spAutoFit/>
          </a:bodyPr>
          <a:lstStyle/>
          <a:p>
            <a:r>
              <a:rPr lang="es-ES" b="0" i="1" dirty="0">
                <a:latin typeface="+mj-lt"/>
              </a:rPr>
              <a:t>Funcionarios</a:t>
            </a:r>
            <a:endParaRPr lang="es-CO" b="0" i="1" dirty="0">
              <a:latin typeface="+mj-lt"/>
            </a:endParaRPr>
          </a:p>
        </p:txBody>
      </p:sp>
      <p:sp>
        <p:nvSpPr>
          <p:cNvPr id="29" name="CuadroTexto 28">
            <a:extLst>
              <a:ext uri="{FF2B5EF4-FFF2-40B4-BE49-F238E27FC236}">
                <a16:creationId xmlns:a16="http://schemas.microsoft.com/office/drawing/2014/main" id="{C87618FF-3805-4244-890A-FA4FF4B9BFCF}"/>
              </a:ext>
            </a:extLst>
          </p:cNvPr>
          <p:cNvSpPr txBox="1"/>
          <p:nvPr/>
        </p:nvSpPr>
        <p:spPr>
          <a:xfrm>
            <a:off x="4593863" y="2900486"/>
            <a:ext cx="881973" cy="246221"/>
          </a:xfrm>
          <a:prstGeom prst="rect">
            <a:avLst/>
          </a:prstGeom>
          <a:noFill/>
        </p:spPr>
        <p:txBody>
          <a:bodyPr wrap="none" rtlCol="0">
            <a:spAutoFit/>
          </a:bodyPr>
          <a:lstStyle/>
          <a:p>
            <a:r>
              <a:rPr lang="es-ES" b="0" i="1" dirty="0">
                <a:latin typeface="+mj-lt"/>
              </a:rPr>
              <a:t>Estudiantes</a:t>
            </a:r>
            <a:endParaRPr lang="es-CO" b="0" i="1" dirty="0">
              <a:latin typeface="+mj-lt"/>
            </a:endParaRPr>
          </a:p>
        </p:txBody>
      </p:sp>
      <p:sp>
        <p:nvSpPr>
          <p:cNvPr id="30" name="CuadroTexto 29">
            <a:extLst>
              <a:ext uri="{FF2B5EF4-FFF2-40B4-BE49-F238E27FC236}">
                <a16:creationId xmlns:a16="http://schemas.microsoft.com/office/drawing/2014/main" id="{65DD623E-4547-429B-84CD-20021DAF246A}"/>
              </a:ext>
            </a:extLst>
          </p:cNvPr>
          <p:cNvSpPr txBox="1"/>
          <p:nvPr/>
        </p:nvSpPr>
        <p:spPr>
          <a:xfrm>
            <a:off x="6611231" y="1853233"/>
            <a:ext cx="1441420" cy="400110"/>
          </a:xfrm>
          <a:prstGeom prst="rect">
            <a:avLst/>
          </a:prstGeom>
          <a:noFill/>
        </p:spPr>
        <p:txBody>
          <a:bodyPr wrap="none" rtlCol="0">
            <a:spAutoFit/>
          </a:bodyPr>
          <a:lstStyle/>
          <a:p>
            <a:r>
              <a:rPr lang="es-ES" b="0" i="1" dirty="0">
                <a:latin typeface="+mj-lt"/>
              </a:rPr>
              <a:t>Funcionarios</a:t>
            </a:r>
          </a:p>
          <a:p>
            <a:r>
              <a:rPr lang="es-ES" b="0" i="1" dirty="0">
                <a:latin typeface="+mj-lt"/>
              </a:rPr>
              <a:t>Rectores de colegio</a:t>
            </a:r>
            <a:endParaRPr lang="es-CO" b="0" i="1" dirty="0">
              <a:latin typeface="+mj-lt"/>
            </a:endParaRPr>
          </a:p>
        </p:txBody>
      </p:sp>
      <p:sp>
        <p:nvSpPr>
          <p:cNvPr id="31" name="CuadroTexto 30">
            <a:extLst>
              <a:ext uri="{FF2B5EF4-FFF2-40B4-BE49-F238E27FC236}">
                <a16:creationId xmlns:a16="http://schemas.microsoft.com/office/drawing/2014/main" id="{1DABD70D-4F27-47A7-A414-0DEC3AB79EF8}"/>
              </a:ext>
            </a:extLst>
          </p:cNvPr>
          <p:cNvSpPr txBox="1"/>
          <p:nvPr/>
        </p:nvSpPr>
        <p:spPr>
          <a:xfrm>
            <a:off x="2060241" y="2858220"/>
            <a:ext cx="965329" cy="246221"/>
          </a:xfrm>
          <a:prstGeom prst="rect">
            <a:avLst/>
          </a:prstGeom>
          <a:noFill/>
        </p:spPr>
        <p:txBody>
          <a:bodyPr wrap="none" rtlCol="0">
            <a:spAutoFit/>
          </a:bodyPr>
          <a:lstStyle/>
          <a:p>
            <a:r>
              <a:rPr lang="es-ES" b="0" i="1" dirty="0">
                <a:latin typeface="+mj-lt"/>
              </a:rPr>
              <a:t>Funcionarios</a:t>
            </a:r>
            <a:endParaRPr lang="es-CO" b="0" i="1" dirty="0">
              <a:latin typeface="+mj-lt"/>
            </a:endParaRPr>
          </a:p>
        </p:txBody>
      </p:sp>
    </p:spTree>
    <p:extLst>
      <p:ext uri="{BB962C8B-B14F-4D97-AF65-F5344CB8AC3E}">
        <p14:creationId xmlns:p14="http://schemas.microsoft.com/office/powerpoint/2010/main" val="1792541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A4B0CEC-BCEB-4717-9111-DB56475C3F9F}"/>
              </a:ext>
            </a:extLst>
          </p:cNvPr>
          <p:cNvSpPr>
            <a:spLocks noGrp="1"/>
          </p:cNvSpPr>
          <p:nvPr>
            <p:ph type="title"/>
          </p:nvPr>
        </p:nvSpPr>
        <p:spPr/>
        <p:txBody>
          <a:bodyPr/>
          <a:lstStyle/>
          <a:p>
            <a:r>
              <a:rPr lang="es-ES" dirty="0">
                <a:solidFill>
                  <a:schemeClr val="bg2">
                    <a:lumMod val="50000"/>
                  </a:schemeClr>
                </a:solidFill>
              </a:rPr>
              <a:t>Calidad general de la prueba</a:t>
            </a:r>
            <a:endParaRPr lang="es-CO" dirty="0">
              <a:solidFill>
                <a:schemeClr val="bg2">
                  <a:lumMod val="50000"/>
                </a:schemeClr>
              </a:solidFill>
            </a:endParaRPr>
          </a:p>
        </p:txBody>
      </p:sp>
      <p:graphicFrame>
        <p:nvGraphicFramePr>
          <p:cNvPr id="3" name="Group 412"/>
          <p:cNvGraphicFramePr>
            <a:graphicFrameLocks noGrp="1"/>
          </p:cNvGraphicFramePr>
          <p:nvPr>
            <p:extLst>
              <p:ext uri="{D42A27DB-BD31-4B8C-83A1-F6EECF244321}">
                <p14:modId xmlns:p14="http://schemas.microsoft.com/office/powerpoint/2010/main" val="1199489246"/>
              </p:ext>
            </p:extLst>
          </p:nvPr>
        </p:nvGraphicFramePr>
        <p:xfrm>
          <a:off x="990864" y="1824970"/>
          <a:ext cx="2467346" cy="2511036"/>
        </p:xfrm>
        <a:graphic>
          <a:graphicData uri="http://schemas.openxmlformats.org/drawingml/2006/table">
            <a:tbl>
              <a:tblPr/>
              <a:tblGrid>
                <a:gridCol w="1233673">
                  <a:extLst>
                    <a:ext uri="{9D8B030D-6E8A-4147-A177-3AD203B41FA5}">
                      <a16:colId xmlns:a16="http://schemas.microsoft.com/office/drawing/2014/main" val="20000"/>
                    </a:ext>
                  </a:extLst>
                </a:gridCol>
                <a:gridCol w="1233673">
                  <a:extLst>
                    <a:ext uri="{9D8B030D-6E8A-4147-A177-3AD203B41FA5}">
                      <a16:colId xmlns:a16="http://schemas.microsoft.com/office/drawing/2014/main" val="20001"/>
                    </a:ext>
                  </a:extLst>
                </a:gridCol>
              </a:tblGrid>
              <a:tr h="1876631">
                <a:tc gridSpan="2">
                  <a:txBody>
                    <a:bodyPr/>
                    <a:lstStyle>
                      <a:lvl1pPr>
                        <a:spcBef>
                          <a:spcPct val="20000"/>
                        </a:spcBef>
                        <a:defRPr sz="1000">
                          <a:solidFill>
                            <a:srgbClr val="333333"/>
                          </a:solidFill>
                          <a:latin typeface="Century Gothic" pitchFamily="34" charset="0"/>
                          <a:cs typeface="Arial" charset="0"/>
                        </a:defRPr>
                      </a:lvl1pPr>
                      <a:lvl2pPr marL="742950" indent="-285750">
                        <a:spcBef>
                          <a:spcPct val="20000"/>
                        </a:spcBef>
                        <a:defRPr sz="1000">
                          <a:solidFill>
                            <a:srgbClr val="333333"/>
                          </a:solidFill>
                          <a:latin typeface="Century Gothic" pitchFamily="34" charset="0"/>
                          <a:cs typeface="Arial" charset="0"/>
                        </a:defRPr>
                      </a:lvl2pPr>
                      <a:lvl3pPr marL="1143000" indent="-228600">
                        <a:spcBef>
                          <a:spcPct val="20000"/>
                        </a:spcBef>
                        <a:defRPr sz="1000">
                          <a:solidFill>
                            <a:srgbClr val="333333"/>
                          </a:solidFill>
                          <a:latin typeface="Century Gothic" pitchFamily="34" charset="0"/>
                          <a:cs typeface="Arial" charset="0"/>
                        </a:defRPr>
                      </a:lvl3pPr>
                      <a:lvl4pPr marL="1600200" indent="-228600">
                        <a:spcBef>
                          <a:spcPct val="20000"/>
                        </a:spcBef>
                        <a:defRPr sz="1000">
                          <a:solidFill>
                            <a:srgbClr val="333333"/>
                          </a:solidFill>
                          <a:latin typeface="Century Gothic" pitchFamily="34" charset="0"/>
                          <a:cs typeface="Arial" charset="0"/>
                        </a:defRPr>
                      </a:lvl4pPr>
                      <a:lvl5pPr marL="2057400" indent="-228600">
                        <a:spcBef>
                          <a:spcPct val="20000"/>
                        </a:spcBef>
                        <a:defRPr sz="1000">
                          <a:solidFill>
                            <a:srgbClr val="333333"/>
                          </a:solidFill>
                          <a:latin typeface="Century Gothic" pitchFamily="34" charset="0"/>
                          <a:cs typeface="Arial" charset="0"/>
                        </a:defRPr>
                      </a:lvl5pPr>
                      <a:lvl6pPr marL="2514600" indent="-228600" eaLnBrk="0" fontAlgn="base" hangingPunct="0">
                        <a:spcBef>
                          <a:spcPct val="20000"/>
                        </a:spcBef>
                        <a:spcAft>
                          <a:spcPct val="0"/>
                        </a:spcAft>
                        <a:defRPr sz="1000">
                          <a:solidFill>
                            <a:srgbClr val="333333"/>
                          </a:solidFill>
                          <a:latin typeface="Century Gothic" pitchFamily="34" charset="0"/>
                          <a:cs typeface="Arial" charset="0"/>
                        </a:defRPr>
                      </a:lvl6pPr>
                      <a:lvl7pPr marL="2971800" indent="-228600" eaLnBrk="0" fontAlgn="base" hangingPunct="0">
                        <a:spcBef>
                          <a:spcPct val="20000"/>
                        </a:spcBef>
                        <a:spcAft>
                          <a:spcPct val="0"/>
                        </a:spcAft>
                        <a:defRPr sz="1000">
                          <a:solidFill>
                            <a:srgbClr val="333333"/>
                          </a:solidFill>
                          <a:latin typeface="Century Gothic" pitchFamily="34" charset="0"/>
                          <a:cs typeface="Arial" charset="0"/>
                        </a:defRPr>
                      </a:lvl7pPr>
                      <a:lvl8pPr marL="3429000" indent="-228600" eaLnBrk="0" fontAlgn="base" hangingPunct="0">
                        <a:spcBef>
                          <a:spcPct val="20000"/>
                        </a:spcBef>
                        <a:spcAft>
                          <a:spcPct val="0"/>
                        </a:spcAft>
                        <a:defRPr sz="1000">
                          <a:solidFill>
                            <a:srgbClr val="333333"/>
                          </a:solidFill>
                          <a:latin typeface="Century Gothic" pitchFamily="34" charset="0"/>
                          <a:cs typeface="Arial" charset="0"/>
                        </a:defRPr>
                      </a:lvl8pPr>
                      <a:lvl9pPr marL="3886200" indent="-228600" eaLnBrk="0" fontAlgn="base" hangingPunct="0">
                        <a:spcBef>
                          <a:spcPct val="20000"/>
                        </a:spcBef>
                        <a:spcAft>
                          <a:spcPct val="0"/>
                        </a:spcAft>
                        <a:defRPr sz="1000">
                          <a:solidFill>
                            <a:srgbClr val="333333"/>
                          </a:solidFill>
                          <a:latin typeface="Century Gothic" pitchFamily="34" charset="0"/>
                          <a:cs typeface="Arial" charset="0"/>
                        </a:defRPr>
                      </a:lvl9p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endParaRPr lang="es-CO"/>
                    </a:p>
                  </a:txBody>
                  <a:tcPr/>
                </a:tc>
                <a:extLst>
                  <a:ext uri="{0D108BD9-81ED-4DB2-BD59-A6C34878D82A}">
                    <a16:rowId xmlns:a16="http://schemas.microsoft.com/office/drawing/2014/main" val="10000"/>
                  </a:ext>
                </a:extLst>
              </a:tr>
              <a:tr h="142915">
                <a:tc>
                  <a:txBody>
                    <a:bodyPr/>
                    <a:lstStyle/>
                    <a:p>
                      <a:pPr algn="ctr" fontAlgn="ctr"/>
                      <a:r>
                        <a:rPr lang="es-CO" sz="700" b="1" i="0" u="none" strike="noStrike" dirty="0">
                          <a:solidFill>
                            <a:srgbClr val="000000"/>
                          </a:solidFill>
                          <a:effectLst/>
                          <a:latin typeface="Calibri"/>
                        </a:rPr>
                        <a:t>2.567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ctr"/>
                      <a:r>
                        <a:rPr lang="es-CO" sz="700" b="1" i="0" u="none" strike="noStrike" dirty="0">
                          <a:solidFill>
                            <a:srgbClr val="000000"/>
                          </a:solidFill>
                          <a:effectLst/>
                          <a:latin typeface="Calibri"/>
                        </a:rPr>
                        <a:t>1.753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2"/>
                  </a:ext>
                </a:extLst>
              </a:tr>
              <a:tr h="84251">
                <a:tc>
                  <a:txBody>
                    <a:bodyPr/>
                    <a:lstStyle/>
                    <a:p>
                      <a:pPr algn="ctr" fontAlgn="ctr"/>
                      <a:r>
                        <a:rPr lang="es-CO" sz="1100" b="0" i="0" u="none" strike="noStrike" dirty="0">
                          <a:solidFill>
                            <a:srgbClr val="006600"/>
                          </a:solidFill>
                          <a:effectLst/>
                          <a:latin typeface="Calibri" panose="020F0502020204030204" pitchFamily="34" charset="0"/>
                          <a:cs typeface="Calibri" panose="020F0502020204030204" pitchFamily="34" charset="0"/>
                        </a:rPr>
                        <a:t>2017</a:t>
                      </a:r>
                      <a:endParaRPr lang="es-CO" sz="700" b="0" i="0" u="none" strike="noStrike" dirty="0">
                        <a:solidFill>
                          <a:srgbClr val="006600"/>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r>
                        <a:rPr kumimoji="0" lang="es-CO" sz="1100" b="1" i="0" u="none" strike="noStrike" kern="1200" cap="none" spc="0" normalizeH="0" baseline="0" noProof="0" dirty="0">
                          <a:ln>
                            <a:noFill/>
                          </a:ln>
                          <a:solidFill>
                            <a:srgbClr val="126D9A"/>
                          </a:solidFill>
                          <a:effectLst/>
                          <a:uLnTx/>
                          <a:uFillTx/>
                          <a:latin typeface="Calibri" panose="020F0502020204030204" pitchFamily="34" charset="0"/>
                          <a:cs typeface="Calibri" panose="020F0502020204030204" pitchFamily="34" charset="0"/>
                        </a:rPr>
                        <a:t>2021</a:t>
                      </a:r>
                      <a:endParaRPr lang="es-CO" sz="700" b="1" i="0" u="none" strike="noStrike" dirty="0">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0327">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altLang="es-MX" sz="1000" b="1" dirty="0">
                          <a:solidFill>
                            <a:srgbClr val="4D4D4D"/>
                          </a:solidFill>
                          <a:latin typeface="Calibri" panose="020F0502020204030204" pitchFamily="34" charset="0"/>
                          <a:cs typeface="Calibri" panose="020F0502020204030204" pitchFamily="34" charset="0"/>
                        </a:rPr>
                        <a:t>Calidad general de la prueba de estado Saber</a:t>
                      </a:r>
                      <a:r>
                        <a:rPr lang="es-CO" altLang="es-MX" sz="1000" b="1" baseline="0" dirty="0">
                          <a:solidFill>
                            <a:srgbClr val="4D4D4D"/>
                          </a:solidFill>
                          <a:latin typeface="Calibri" panose="020F0502020204030204" pitchFamily="34" charset="0"/>
                          <a:cs typeface="Calibri" panose="020F0502020204030204" pitchFamily="34" charset="0"/>
                        </a:rPr>
                        <a:t> 11</a:t>
                      </a:r>
                      <a:endParaRPr lang="es-CO" sz="10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pPr algn="ctr" fontAlgn="ctr"/>
                      <a:endParaRPr lang="es-CO" sz="700" b="1" i="0" u="none" strike="noStrike">
                        <a:solidFill>
                          <a:srgbClr val="AC4600"/>
                        </a:solidFill>
                        <a:effectLst/>
                        <a:latin typeface="Century Gothic"/>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6600">
                        <a:alpha val="10196"/>
                      </a:srgbClr>
                    </a:solidFill>
                  </a:tcPr>
                </a:tc>
                <a:extLst>
                  <a:ext uri="{0D108BD9-81ED-4DB2-BD59-A6C34878D82A}">
                    <a16:rowId xmlns:a16="http://schemas.microsoft.com/office/drawing/2014/main" val="10004"/>
                  </a:ext>
                </a:extLst>
              </a:tr>
            </a:tbl>
          </a:graphicData>
        </a:graphic>
      </p:graphicFrame>
      <p:graphicFrame>
        <p:nvGraphicFramePr>
          <p:cNvPr id="6" name="5 Gráfico"/>
          <p:cNvGraphicFramePr/>
          <p:nvPr>
            <p:extLst>
              <p:ext uri="{D42A27DB-BD31-4B8C-83A1-F6EECF244321}">
                <p14:modId xmlns:p14="http://schemas.microsoft.com/office/powerpoint/2010/main" val="3918115079"/>
              </p:ext>
            </p:extLst>
          </p:nvPr>
        </p:nvGraphicFramePr>
        <p:xfrm>
          <a:off x="909805" y="1519796"/>
          <a:ext cx="3517900" cy="2255764"/>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129"/>
          <p:cNvSpPr>
            <a:spLocks noChangeArrowheads="1"/>
          </p:cNvSpPr>
          <p:nvPr/>
        </p:nvSpPr>
        <p:spPr bwMode="auto">
          <a:xfrm>
            <a:off x="712943" y="3672075"/>
            <a:ext cx="415925"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b="1">
                <a:solidFill>
                  <a:schemeClr val="tx1"/>
                </a:solidFill>
                <a:latin typeface="Calibri" pitchFamily="34" charset="0"/>
                <a:cs typeface="Arial" charset="0"/>
              </a:defRPr>
            </a:lvl1pPr>
            <a:lvl2pPr marL="742950" indent="-285750">
              <a:defRPr sz="1000" b="1">
                <a:solidFill>
                  <a:schemeClr val="tx1"/>
                </a:solidFill>
                <a:latin typeface="Calibri" pitchFamily="34" charset="0"/>
                <a:cs typeface="Arial" charset="0"/>
              </a:defRPr>
            </a:lvl2pPr>
            <a:lvl3pPr marL="1143000" indent="-228600">
              <a:defRPr sz="1000" b="1">
                <a:solidFill>
                  <a:schemeClr val="tx1"/>
                </a:solidFill>
                <a:latin typeface="Calibri" pitchFamily="34" charset="0"/>
                <a:cs typeface="Arial" charset="0"/>
              </a:defRPr>
            </a:lvl3pPr>
            <a:lvl4pPr marL="1600200" indent="-228600">
              <a:defRPr sz="1000" b="1">
                <a:solidFill>
                  <a:schemeClr val="tx1"/>
                </a:solidFill>
                <a:latin typeface="Calibri" pitchFamily="34" charset="0"/>
                <a:cs typeface="Arial" charset="0"/>
              </a:defRPr>
            </a:lvl4pPr>
            <a:lvl5pPr marL="2057400" indent="-228600">
              <a:defRPr sz="1000" b="1">
                <a:solidFill>
                  <a:schemeClr val="tx1"/>
                </a:solidFill>
                <a:latin typeface="Calibri" pitchFamily="34" charset="0"/>
                <a:cs typeface="Arial" charset="0"/>
              </a:defRPr>
            </a:lvl5pPr>
            <a:lvl6pPr marL="2514600" indent="-228600" eaLnBrk="0" fontAlgn="base" hangingPunct="0">
              <a:spcBef>
                <a:spcPct val="0"/>
              </a:spcBef>
              <a:spcAft>
                <a:spcPct val="0"/>
              </a:spcAft>
              <a:defRPr sz="1000" b="1">
                <a:solidFill>
                  <a:schemeClr val="tx1"/>
                </a:solidFill>
                <a:latin typeface="Calibri" pitchFamily="34" charset="0"/>
                <a:cs typeface="Arial" charset="0"/>
              </a:defRPr>
            </a:lvl6pPr>
            <a:lvl7pPr marL="2971800" indent="-228600" eaLnBrk="0" fontAlgn="base" hangingPunct="0">
              <a:spcBef>
                <a:spcPct val="0"/>
              </a:spcBef>
              <a:spcAft>
                <a:spcPct val="0"/>
              </a:spcAft>
              <a:defRPr sz="1000" b="1">
                <a:solidFill>
                  <a:schemeClr val="tx1"/>
                </a:solidFill>
                <a:latin typeface="Calibri" pitchFamily="34" charset="0"/>
                <a:cs typeface="Arial" charset="0"/>
              </a:defRPr>
            </a:lvl7pPr>
            <a:lvl8pPr marL="3429000" indent="-228600" eaLnBrk="0" fontAlgn="base" hangingPunct="0">
              <a:spcBef>
                <a:spcPct val="0"/>
              </a:spcBef>
              <a:spcAft>
                <a:spcPct val="0"/>
              </a:spcAft>
              <a:defRPr sz="1000" b="1">
                <a:solidFill>
                  <a:schemeClr val="tx1"/>
                </a:solidFill>
                <a:latin typeface="Calibri" pitchFamily="34" charset="0"/>
                <a:cs typeface="Arial" charset="0"/>
              </a:defRPr>
            </a:lvl8pPr>
            <a:lvl9pPr marL="3886200" indent="-228600" eaLnBrk="0" fontAlgn="base" hangingPunct="0">
              <a:spcBef>
                <a:spcPct val="0"/>
              </a:spcBef>
              <a:spcAft>
                <a:spcPct val="0"/>
              </a:spcAft>
              <a:defRPr sz="1000" b="1">
                <a:solidFill>
                  <a:schemeClr val="tx1"/>
                </a:solidFill>
                <a:latin typeface="Calibri" pitchFamily="34"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CO" altLang="es-CO" sz="700" b="1" i="0" u="none" strike="noStrike" kern="1200" cap="none" spc="0" normalizeH="0" baseline="0" noProof="0" dirty="0">
                <a:ln>
                  <a:noFill/>
                </a:ln>
                <a:solidFill>
                  <a:srgbClr val="000000"/>
                </a:solidFill>
                <a:effectLst/>
                <a:uLnTx/>
                <a:uFillTx/>
                <a:latin typeface="Calibri" pitchFamily="34" charset="0"/>
                <a:ea typeface="+mn-ea"/>
                <a:cs typeface="Calibri" panose="020F0502020204030204" pitchFamily="34" charset="0"/>
              </a:rPr>
              <a:t>Base:</a:t>
            </a:r>
            <a:endParaRPr kumimoji="0" lang="es-ES" altLang="es-CO" sz="700" b="1" i="0" u="none" strike="noStrike" kern="1200" cap="none" spc="0" normalizeH="0" baseline="0" noProof="0" dirty="0">
              <a:ln>
                <a:noFill/>
              </a:ln>
              <a:solidFill>
                <a:srgbClr val="000000"/>
              </a:solidFill>
              <a:effectLst/>
              <a:uLnTx/>
              <a:uFillTx/>
              <a:latin typeface="Calibri" pitchFamily="34" charset="0"/>
              <a:ea typeface="+mn-ea"/>
              <a:cs typeface="Calibri" panose="020F0502020204030204" pitchFamily="34" charset="0"/>
            </a:endParaRPr>
          </a:p>
        </p:txBody>
      </p:sp>
      <p:sp>
        <p:nvSpPr>
          <p:cNvPr id="10" name="Text Box 33"/>
          <p:cNvSpPr txBox="1">
            <a:spLocks noChangeArrowheads="1"/>
          </p:cNvSpPr>
          <p:nvPr/>
        </p:nvSpPr>
        <p:spPr bwMode="auto">
          <a:xfrm>
            <a:off x="-250825" y="706127"/>
            <a:ext cx="4945063" cy="23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nchor="ctr">
            <a:spAutoFit/>
          </a:bodyPr>
          <a:lstStyle>
            <a:lvl1pPr>
              <a:spcBef>
                <a:spcPct val="20000"/>
              </a:spcBef>
              <a:buChar char="•"/>
              <a:defRPr sz="1200">
                <a:solidFill>
                  <a:srgbClr val="333333"/>
                </a:solidFill>
                <a:latin typeface="Century Gothic" pitchFamily="34" charset="0"/>
                <a:cs typeface="Arial" charset="0"/>
              </a:defRPr>
            </a:lvl1pPr>
            <a:lvl2pPr marL="742950" indent="-285750">
              <a:spcBef>
                <a:spcPct val="20000"/>
              </a:spcBef>
              <a:buChar char="–"/>
              <a:defRPr sz="1200">
                <a:solidFill>
                  <a:srgbClr val="333333"/>
                </a:solidFill>
                <a:latin typeface="Century Gothic" pitchFamily="34" charset="0"/>
                <a:cs typeface="Arial" charset="0"/>
              </a:defRPr>
            </a:lvl2pPr>
            <a:lvl3pPr marL="1143000" indent="-228600">
              <a:spcBef>
                <a:spcPct val="20000"/>
              </a:spcBef>
              <a:buChar char="•"/>
              <a:defRPr sz="1200">
                <a:solidFill>
                  <a:srgbClr val="333333"/>
                </a:solidFill>
                <a:latin typeface="Century Gothic" pitchFamily="34" charset="0"/>
                <a:cs typeface="Arial" charset="0"/>
              </a:defRPr>
            </a:lvl3pPr>
            <a:lvl4pPr marL="1600200" indent="-228600">
              <a:spcBef>
                <a:spcPct val="20000"/>
              </a:spcBef>
              <a:buChar char="–"/>
              <a:defRPr sz="1200">
                <a:solidFill>
                  <a:srgbClr val="333333"/>
                </a:solidFill>
                <a:latin typeface="Century Gothic" pitchFamily="34" charset="0"/>
                <a:cs typeface="Arial" charset="0"/>
              </a:defRPr>
            </a:lvl4pPr>
            <a:lvl5pPr marL="2057400" indent="-228600">
              <a:spcBef>
                <a:spcPct val="20000"/>
              </a:spcBef>
              <a:buChar char="»"/>
              <a:defRPr sz="1200">
                <a:solidFill>
                  <a:srgbClr val="333333"/>
                </a:solidFill>
                <a:latin typeface="Century Gothic" pitchFamily="34" charset="0"/>
                <a:cs typeface="Arial" charset="0"/>
              </a:defRPr>
            </a:lvl5pPr>
            <a:lvl6pPr marL="2514600" indent="-228600" eaLnBrk="0" fontAlgn="base" hangingPunct="0">
              <a:spcBef>
                <a:spcPct val="20000"/>
              </a:spcBef>
              <a:spcAft>
                <a:spcPct val="0"/>
              </a:spcAft>
              <a:buChar char="»"/>
              <a:defRPr sz="1200">
                <a:solidFill>
                  <a:srgbClr val="333333"/>
                </a:solidFill>
                <a:latin typeface="Century Gothic" pitchFamily="34" charset="0"/>
                <a:cs typeface="Arial" charset="0"/>
              </a:defRPr>
            </a:lvl6pPr>
            <a:lvl7pPr marL="2971800" indent="-228600" eaLnBrk="0" fontAlgn="base" hangingPunct="0">
              <a:spcBef>
                <a:spcPct val="20000"/>
              </a:spcBef>
              <a:spcAft>
                <a:spcPct val="0"/>
              </a:spcAft>
              <a:buChar char="»"/>
              <a:defRPr sz="1200">
                <a:solidFill>
                  <a:srgbClr val="333333"/>
                </a:solidFill>
                <a:latin typeface="Century Gothic" pitchFamily="34" charset="0"/>
                <a:cs typeface="Arial" charset="0"/>
              </a:defRPr>
            </a:lvl7pPr>
            <a:lvl8pPr marL="3429000" indent="-228600" eaLnBrk="0" fontAlgn="base" hangingPunct="0">
              <a:spcBef>
                <a:spcPct val="20000"/>
              </a:spcBef>
              <a:spcAft>
                <a:spcPct val="0"/>
              </a:spcAft>
              <a:buChar char="»"/>
              <a:defRPr sz="1200">
                <a:solidFill>
                  <a:srgbClr val="333333"/>
                </a:solidFill>
                <a:latin typeface="Century Gothic" pitchFamily="34" charset="0"/>
                <a:cs typeface="Arial" charset="0"/>
              </a:defRPr>
            </a:lvl8pPr>
            <a:lvl9pPr marL="3886200" indent="-228600" eaLnBrk="0" fontAlgn="base" hangingPunct="0">
              <a:spcBef>
                <a:spcPct val="20000"/>
              </a:spcBef>
              <a:spcAft>
                <a:spcPct val="0"/>
              </a:spcAft>
              <a:buChar char="»"/>
              <a:defRPr sz="1200">
                <a:solidFill>
                  <a:srgbClr val="333333"/>
                </a:solidFill>
                <a:latin typeface="Century Gothic" pitchFamily="34"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altLang="es-MX" sz="900" b="0" i="0" u="none" strike="noStrike" kern="1200" cap="none" spc="0" normalizeH="0" baseline="0" noProof="0" dirty="0">
                <a:ln>
                  <a:noFill/>
                </a:ln>
                <a:solidFill>
                  <a:srgbClr val="4D4D4D"/>
                </a:solidFill>
                <a:effectLst/>
                <a:uLnTx/>
                <a:uFillTx/>
                <a:latin typeface="+mj-lt"/>
                <a:ea typeface="+mn-ea"/>
                <a:cs typeface="Calibri" panose="020F0502020204030204" pitchFamily="34" charset="0"/>
              </a:rPr>
              <a:t>Calidad general de la prueba de  estado Saber 11°</a:t>
            </a:r>
            <a:endParaRPr kumimoji="0" lang="es-ES" altLang="es-MX" sz="900" b="1" i="0" u="none" strike="noStrike" kern="1200" cap="none" spc="0" normalizeH="0" baseline="0" noProof="0" dirty="0">
              <a:ln>
                <a:noFill/>
              </a:ln>
              <a:solidFill>
                <a:srgbClr val="4D4D4D"/>
              </a:solidFill>
              <a:effectLst/>
              <a:uLnTx/>
              <a:uFillTx/>
              <a:latin typeface="+mj-lt"/>
              <a:ea typeface="+mn-ea"/>
              <a:cs typeface="Calibri" panose="020F0502020204030204" pitchFamily="34" charset="0"/>
            </a:endParaRPr>
          </a:p>
        </p:txBody>
      </p:sp>
      <p:graphicFrame>
        <p:nvGraphicFramePr>
          <p:cNvPr id="11" name="10 Tabla"/>
          <p:cNvGraphicFramePr>
            <a:graphicFrameLocks noGrp="1"/>
          </p:cNvGraphicFramePr>
          <p:nvPr>
            <p:extLst>
              <p:ext uri="{D42A27DB-BD31-4B8C-83A1-F6EECF244321}">
                <p14:modId xmlns:p14="http://schemas.microsoft.com/office/powerpoint/2010/main" val="1346835569"/>
              </p:ext>
            </p:extLst>
          </p:nvPr>
        </p:nvGraphicFramePr>
        <p:xfrm>
          <a:off x="186814" y="1162470"/>
          <a:ext cx="4120628" cy="237857"/>
        </p:xfrm>
        <a:graphic>
          <a:graphicData uri="http://schemas.openxmlformats.org/drawingml/2006/table">
            <a:tbl>
              <a:tblPr/>
              <a:tblGrid>
                <a:gridCol w="214038">
                  <a:extLst>
                    <a:ext uri="{9D8B030D-6E8A-4147-A177-3AD203B41FA5}">
                      <a16:colId xmlns:a16="http://schemas.microsoft.com/office/drawing/2014/main" val="20000"/>
                    </a:ext>
                  </a:extLst>
                </a:gridCol>
                <a:gridCol w="214038">
                  <a:extLst>
                    <a:ext uri="{9D8B030D-6E8A-4147-A177-3AD203B41FA5}">
                      <a16:colId xmlns:a16="http://schemas.microsoft.com/office/drawing/2014/main" val="20002"/>
                    </a:ext>
                  </a:extLst>
                </a:gridCol>
                <a:gridCol w="1428532">
                  <a:extLst>
                    <a:ext uri="{9D8B030D-6E8A-4147-A177-3AD203B41FA5}">
                      <a16:colId xmlns:a16="http://schemas.microsoft.com/office/drawing/2014/main" val="20001"/>
                    </a:ext>
                  </a:extLst>
                </a:gridCol>
                <a:gridCol w="214038">
                  <a:extLst>
                    <a:ext uri="{9D8B030D-6E8A-4147-A177-3AD203B41FA5}">
                      <a16:colId xmlns:a16="http://schemas.microsoft.com/office/drawing/2014/main" val="20004"/>
                    </a:ext>
                  </a:extLst>
                </a:gridCol>
                <a:gridCol w="817126">
                  <a:extLst>
                    <a:ext uri="{9D8B030D-6E8A-4147-A177-3AD203B41FA5}">
                      <a16:colId xmlns:a16="http://schemas.microsoft.com/office/drawing/2014/main" val="20005"/>
                    </a:ext>
                  </a:extLst>
                </a:gridCol>
                <a:gridCol w="201047">
                  <a:extLst>
                    <a:ext uri="{9D8B030D-6E8A-4147-A177-3AD203B41FA5}">
                      <a16:colId xmlns:a16="http://schemas.microsoft.com/office/drawing/2014/main" val="20006"/>
                    </a:ext>
                  </a:extLst>
                </a:gridCol>
                <a:gridCol w="1031809">
                  <a:extLst>
                    <a:ext uri="{9D8B030D-6E8A-4147-A177-3AD203B41FA5}">
                      <a16:colId xmlns:a16="http://schemas.microsoft.com/office/drawing/2014/main" val="20007"/>
                    </a:ext>
                  </a:extLst>
                </a:gridCol>
              </a:tblGrid>
              <a:tr h="237857">
                <a:tc>
                  <a:txBody>
                    <a:bodyPr/>
                    <a:lstStyle/>
                    <a:p>
                      <a:pPr algn="l" fontAlgn="b"/>
                      <a:endParaRPr lang="es-CO" sz="700" b="0" i="0" u="none" strike="noStrike" dirty="0">
                        <a:solidFill>
                          <a:schemeClr val="tx1">
                            <a:lumMod val="85000"/>
                            <a:lumOff val="15000"/>
                          </a:schemeClr>
                        </a:solidFill>
                        <a:effectLst/>
                        <a:latin typeface="+mj-lt"/>
                      </a:endParaRPr>
                    </a:p>
                  </a:txBody>
                  <a:tcPr marL="9527" marR="9527" marT="9525" marB="0" anchor="ctr">
                    <a:lnL>
                      <a:noFill/>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l" fontAlgn="b"/>
                      <a:endParaRPr lang="es-CO" sz="700" b="0" i="0" u="none" strike="noStrike" dirty="0">
                        <a:solidFill>
                          <a:schemeClr val="tx1">
                            <a:lumMod val="85000"/>
                            <a:lumOff val="15000"/>
                          </a:schemeClr>
                        </a:solidFill>
                        <a:effectLst/>
                        <a:latin typeface="+mj-lt"/>
                      </a:endParaRPr>
                    </a:p>
                  </a:txBody>
                  <a:tcPr marL="9527" marR="9527" marT="9525" marB="0" anchor="ctr">
                    <a:lnL>
                      <a:noFill/>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700" b="0" i="0" u="none" strike="noStrike" dirty="0">
                          <a:solidFill>
                            <a:schemeClr val="tx1">
                              <a:lumMod val="85000"/>
                              <a:lumOff val="15000"/>
                            </a:schemeClr>
                          </a:solidFill>
                          <a:effectLst/>
                          <a:latin typeface="+mj-lt"/>
                          <a:cs typeface="Calibri" panose="020F0502020204030204" pitchFamily="34" charset="0"/>
                        </a:rPr>
                        <a:t> </a:t>
                      </a:r>
                      <a:r>
                        <a:rPr lang="es-CO" sz="800" b="1" i="0" u="none" strike="noStrike" dirty="0">
                          <a:solidFill>
                            <a:schemeClr val="tx1">
                              <a:lumMod val="75000"/>
                              <a:lumOff val="25000"/>
                            </a:schemeClr>
                          </a:solidFill>
                          <a:effectLst/>
                          <a:latin typeface="+mj-lt"/>
                          <a:cs typeface="Calibri" panose="020F0502020204030204" pitchFamily="34" charset="0"/>
                        </a:rPr>
                        <a:t>T2B: </a:t>
                      </a:r>
                      <a:r>
                        <a:rPr lang="es-CO" altLang="es-CO" sz="800" b="0" dirty="0">
                          <a:solidFill>
                            <a:schemeClr val="tx1">
                              <a:lumMod val="75000"/>
                              <a:lumOff val="25000"/>
                            </a:schemeClr>
                          </a:solidFill>
                          <a:latin typeface="+mj-lt"/>
                          <a:cs typeface="Calibri" panose="020F0502020204030204" pitchFamily="34" charset="0"/>
                        </a:rPr>
                        <a:t>Excelente </a:t>
                      </a:r>
                      <a:r>
                        <a:rPr lang="es-CO" altLang="es-CO" sz="800" dirty="0">
                          <a:solidFill>
                            <a:schemeClr val="tx1">
                              <a:lumMod val="75000"/>
                              <a:lumOff val="25000"/>
                            </a:schemeClr>
                          </a:solidFill>
                          <a:latin typeface="+mj-lt"/>
                          <a:cs typeface="Calibri" panose="020F0502020204030204" pitchFamily="34" charset="0"/>
                        </a:rPr>
                        <a:t>+</a:t>
                      </a:r>
                      <a:r>
                        <a:rPr lang="es-CO" altLang="es-CO" sz="800" b="0" dirty="0">
                          <a:solidFill>
                            <a:schemeClr val="tx1">
                              <a:lumMod val="75000"/>
                              <a:lumOff val="25000"/>
                            </a:schemeClr>
                          </a:solidFill>
                          <a:latin typeface="+mj-lt"/>
                          <a:cs typeface="Calibri" panose="020F0502020204030204" pitchFamily="34" charset="0"/>
                        </a:rPr>
                        <a:t> Muy Buena</a:t>
                      </a: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s-CO" sz="700" b="0" i="0" u="none" strike="noStrike" dirty="0">
                        <a:solidFill>
                          <a:schemeClr val="tx1">
                            <a:lumMod val="85000"/>
                            <a:lumOff val="1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800" b="1" i="0" u="none" strike="noStrike" dirty="0">
                          <a:solidFill>
                            <a:schemeClr val="tx1">
                              <a:lumMod val="85000"/>
                              <a:lumOff val="15000"/>
                            </a:schemeClr>
                          </a:solidFill>
                          <a:effectLst/>
                          <a:latin typeface="+mj-lt"/>
                          <a:cs typeface="Calibri" panose="020F0502020204030204" pitchFamily="34" charset="0"/>
                        </a:rPr>
                        <a:t>Media: </a:t>
                      </a:r>
                      <a:r>
                        <a:rPr lang="es-CO" altLang="es-CO" sz="800" b="0" dirty="0">
                          <a:solidFill>
                            <a:schemeClr val="tx1">
                              <a:lumMod val="75000"/>
                              <a:lumOff val="25000"/>
                            </a:schemeClr>
                          </a:solidFill>
                          <a:latin typeface="+mj-lt"/>
                          <a:cs typeface="Calibri" panose="020F0502020204030204" pitchFamily="34" charset="0"/>
                        </a:rPr>
                        <a:t>Buena</a:t>
                      </a:r>
                      <a:endParaRPr lang="es-CO" sz="8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8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6">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700" b="0" i="0" u="none" strike="noStrike" dirty="0">
                          <a:solidFill>
                            <a:schemeClr val="tx1">
                              <a:lumMod val="85000"/>
                              <a:lumOff val="15000"/>
                            </a:schemeClr>
                          </a:solidFill>
                          <a:effectLst/>
                          <a:latin typeface="+mj-lt"/>
                          <a:cs typeface="Calibri" panose="020F0502020204030204" pitchFamily="34" charset="0"/>
                        </a:rPr>
                        <a:t> </a:t>
                      </a:r>
                      <a:r>
                        <a:rPr lang="es-CO" sz="800" b="1" i="0" u="none" strike="noStrike" dirty="0">
                          <a:solidFill>
                            <a:schemeClr val="tx1">
                              <a:lumMod val="75000"/>
                              <a:lumOff val="25000"/>
                            </a:schemeClr>
                          </a:solidFill>
                          <a:effectLst/>
                          <a:latin typeface="+mj-lt"/>
                          <a:cs typeface="Calibri" panose="020F0502020204030204" pitchFamily="34" charset="0"/>
                        </a:rPr>
                        <a:t>B2B: </a:t>
                      </a:r>
                      <a:r>
                        <a:rPr lang="es-CO" sz="800" b="0" i="0" u="none" strike="noStrike" dirty="0">
                          <a:solidFill>
                            <a:schemeClr val="tx1">
                              <a:lumMod val="75000"/>
                              <a:lumOff val="25000"/>
                            </a:schemeClr>
                          </a:solidFill>
                          <a:effectLst/>
                          <a:latin typeface="+mj-lt"/>
                          <a:cs typeface="Calibri" panose="020F0502020204030204" pitchFamily="34" charset="0"/>
                        </a:rPr>
                        <a:t>R</a:t>
                      </a:r>
                      <a:r>
                        <a:rPr lang="es-CO" altLang="es-CO" sz="800" b="0" dirty="0">
                          <a:solidFill>
                            <a:schemeClr val="tx1">
                              <a:lumMod val="75000"/>
                              <a:lumOff val="25000"/>
                            </a:schemeClr>
                          </a:solidFill>
                          <a:latin typeface="+mj-lt"/>
                          <a:cs typeface="Calibri" panose="020F0502020204030204" pitchFamily="34" charset="0"/>
                        </a:rPr>
                        <a:t>egular </a:t>
                      </a:r>
                      <a:r>
                        <a:rPr lang="es-CO" altLang="es-CO" sz="800" dirty="0">
                          <a:solidFill>
                            <a:schemeClr val="tx1">
                              <a:lumMod val="75000"/>
                              <a:lumOff val="25000"/>
                            </a:schemeClr>
                          </a:solidFill>
                          <a:latin typeface="+mj-lt"/>
                          <a:cs typeface="Calibri" panose="020F0502020204030204" pitchFamily="34" charset="0"/>
                        </a:rPr>
                        <a:t>+</a:t>
                      </a:r>
                      <a:r>
                        <a:rPr lang="es-CO" altLang="es-CO" sz="800" b="0" dirty="0">
                          <a:solidFill>
                            <a:schemeClr val="tx1">
                              <a:lumMod val="75000"/>
                              <a:lumOff val="25000"/>
                            </a:schemeClr>
                          </a:solidFill>
                          <a:latin typeface="+mj-lt"/>
                          <a:cs typeface="Calibri" panose="020F0502020204030204" pitchFamily="34" charset="0"/>
                        </a:rPr>
                        <a:t> Mala</a:t>
                      </a:r>
                      <a:endParaRPr lang="es-CO" sz="8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3175" cap="flat" cmpd="sng" algn="ctr">
                      <a:solidFill>
                        <a:schemeClr val="bg1"/>
                      </a:solidFill>
                      <a:prstDash val="solid"/>
                      <a:round/>
                      <a:headEnd type="none" w="med" len="med"/>
                      <a:tailEnd type="none" w="med" len="med"/>
                    </a:lnL>
                    <a:lnR>
                      <a:noFill/>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12" name="11 Rectángulo redondeado"/>
          <p:cNvSpPr/>
          <p:nvPr/>
        </p:nvSpPr>
        <p:spPr bwMode="auto">
          <a:xfrm>
            <a:off x="67360" y="1124185"/>
            <a:ext cx="4386529" cy="314071"/>
          </a:xfrm>
          <a:prstGeom prst="roundRect">
            <a:avLst>
              <a:gd name="adj" fmla="val 21475"/>
            </a:avLst>
          </a:prstGeom>
          <a:noFill/>
          <a:ln w="63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dirty="0">
              <a:ln>
                <a:noFill/>
              </a:ln>
              <a:solidFill>
                <a:srgbClr val="000000">
                  <a:lumMod val="95000"/>
                  <a:lumOff val="5000"/>
                </a:srgbClr>
              </a:solidFill>
              <a:effectLst/>
              <a:uLnTx/>
              <a:uFillTx/>
              <a:latin typeface="Calibri" pitchFamily="34" charset="0"/>
              <a:ea typeface="+mn-ea"/>
              <a:cs typeface="Calibri" panose="020F0502020204030204" pitchFamily="34" charset="0"/>
            </a:endParaRPr>
          </a:p>
        </p:txBody>
      </p:sp>
      <p:cxnSp>
        <p:nvCxnSpPr>
          <p:cNvPr id="9" name="10 Conector recto">
            <a:extLst>
              <a:ext uri="{FF2B5EF4-FFF2-40B4-BE49-F238E27FC236}">
                <a16:creationId xmlns:a16="http://schemas.microsoft.com/office/drawing/2014/main" id="{AB7BFAE6-AD03-4BD2-970B-9BBAD396BBAA}"/>
              </a:ext>
            </a:extLst>
          </p:cNvPr>
          <p:cNvCxnSpPr/>
          <p:nvPr/>
        </p:nvCxnSpPr>
        <p:spPr bwMode="auto">
          <a:xfrm flipH="1">
            <a:off x="4572000" y="997226"/>
            <a:ext cx="5751" cy="3661039"/>
          </a:xfrm>
          <a:prstGeom prst="line">
            <a:avLst/>
          </a:prstGeom>
          <a:solidFill>
            <a:schemeClr val="accent1"/>
          </a:solidFill>
          <a:ln w="3175" cap="flat" cmpd="sng" algn="ctr">
            <a:solidFill>
              <a:srgbClr val="0070C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3" name="Group 412">
            <a:extLst>
              <a:ext uri="{FF2B5EF4-FFF2-40B4-BE49-F238E27FC236}">
                <a16:creationId xmlns:a16="http://schemas.microsoft.com/office/drawing/2014/main" id="{0A6F6332-FED4-405A-981A-70DFE07B236F}"/>
              </a:ext>
            </a:extLst>
          </p:cNvPr>
          <p:cNvGraphicFramePr>
            <a:graphicFrameLocks noGrp="1"/>
          </p:cNvGraphicFramePr>
          <p:nvPr>
            <p:extLst>
              <p:ext uri="{D42A27DB-BD31-4B8C-83A1-F6EECF244321}">
                <p14:modId xmlns:p14="http://schemas.microsoft.com/office/powerpoint/2010/main" val="3382503936"/>
              </p:ext>
            </p:extLst>
          </p:nvPr>
        </p:nvGraphicFramePr>
        <p:xfrm>
          <a:off x="5372364" y="1824970"/>
          <a:ext cx="2467346" cy="2511036"/>
        </p:xfrm>
        <a:graphic>
          <a:graphicData uri="http://schemas.openxmlformats.org/drawingml/2006/table">
            <a:tbl>
              <a:tblPr/>
              <a:tblGrid>
                <a:gridCol w="1233673">
                  <a:extLst>
                    <a:ext uri="{9D8B030D-6E8A-4147-A177-3AD203B41FA5}">
                      <a16:colId xmlns:a16="http://schemas.microsoft.com/office/drawing/2014/main" val="20000"/>
                    </a:ext>
                  </a:extLst>
                </a:gridCol>
                <a:gridCol w="1233673">
                  <a:extLst>
                    <a:ext uri="{9D8B030D-6E8A-4147-A177-3AD203B41FA5}">
                      <a16:colId xmlns:a16="http://schemas.microsoft.com/office/drawing/2014/main" val="20001"/>
                    </a:ext>
                  </a:extLst>
                </a:gridCol>
              </a:tblGrid>
              <a:tr h="1876631">
                <a:tc gridSpan="2">
                  <a:txBody>
                    <a:bodyPr/>
                    <a:lstStyle>
                      <a:lvl1pPr>
                        <a:spcBef>
                          <a:spcPct val="20000"/>
                        </a:spcBef>
                        <a:defRPr sz="1000">
                          <a:solidFill>
                            <a:srgbClr val="333333"/>
                          </a:solidFill>
                          <a:latin typeface="Century Gothic" pitchFamily="34" charset="0"/>
                          <a:cs typeface="Arial" charset="0"/>
                        </a:defRPr>
                      </a:lvl1pPr>
                      <a:lvl2pPr marL="742950" indent="-285750">
                        <a:spcBef>
                          <a:spcPct val="20000"/>
                        </a:spcBef>
                        <a:defRPr sz="1000">
                          <a:solidFill>
                            <a:srgbClr val="333333"/>
                          </a:solidFill>
                          <a:latin typeface="Century Gothic" pitchFamily="34" charset="0"/>
                          <a:cs typeface="Arial" charset="0"/>
                        </a:defRPr>
                      </a:lvl2pPr>
                      <a:lvl3pPr marL="1143000" indent="-228600">
                        <a:spcBef>
                          <a:spcPct val="20000"/>
                        </a:spcBef>
                        <a:defRPr sz="1000">
                          <a:solidFill>
                            <a:srgbClr val="333333"/>
                          </a:solidFill>
                          <a:latin typeface="Century Gothic" pitchFamily="34" charset="0"/>
                          <a:cs typeface="Arial" charset="0"/>
                        </a:defRPr>
                      </a:lvl3pPr>
                      <a:lvl4pPr marL="1600200" indent="-228600">
                        <a:spcBef>
                          <a:spcPct val="20000"/>
                        </a:spcBef>
                        <a:defRPr sz="1000">
                          <a:solidFill>
                            <a:srgbClr val="333333"/>
                          </a:solidFill>
                          <a:latin typeface="Century Gothic" pitchFamily="34" charset="0"/>
                          <a:cs typeface="Arial" charset="0"/>
                        </a:defRPr>
                      </a:lvl4pPr>
                      <a:lvl5pPr marL="2057400" indent="-228600">
                        <a:spcBef>
                          <a:spcPct val="20000"/>
                        </a:spcBef>
                        <a:defRPr sz="1000">
                          <a:solidFill>
                            <a:srgbClr val="333333"/>
                          </a:solidFill>
                          <a:latin typeface="Century Gothic" pitchFamily="34" charset="0"/>
                          <a:cs typeface="Arial" charset="0"/>
                        </a:defRPr>
                      </a:lvl5pPr>
                      <a:lvl6pPr marL="2514600" indent="-228600" eaLnBrk="0" fontAlgn="base" hangingPunct="0">
                        <a:spcBef>
                          <a:spcPct val="20000"/>
                        </a:spcBef>
                        <a:spcAft>
                          <a:spcPct val="0"/>
                        </a:spcAft>
                        <a:defRPr sz="1000">
                          <a:solidFill>
                            <a:srgbClr val="333333"/>
                          </a:solidFill>
                          <a:latin typeface="Century Gothic" pitchFamily="34" charset="0"/>
                          <a:cs typeface="Arial" charset="0"/>
                        </a:defRPr>
                      </a:lvl6pPr>
                      <a:lvl7pPr marL="2971800" indent="-228600" eaLnBrk="0" fontAlgn="base" hangingPunct="0">
                        <a:spcBef>
                          <a:spcPct val="20000"/>
                        </a:spcBef>
                        <a:spcAft>
                          <a:spcPct val="0"/>
                        </a:spcAft>
                        <a:defRPr sz="1000">
                          <a:solidFill>
                            <a:srgbClr val="333333"/>
                          </a:solidFill>
                          <a:latin typeface="Century Gothic" pitchFamily="34" charset="0"/>
                          <a:cs typeface="Arial" charset="0"/>
                        </a:defRPr>
                      </a:lvl7pPr>
                      <a:lvl8pPr marL="3429000" indent="-228600" eaLnBrk="0" fontAlgn="base" hangingPunct="0">
                        <a:spcBef>
                          <a:spcPct val="20000"/>
                        </a:spcBef>
                        <a:spcAft>
                          <a:spcPct val="0"/>
                        </a:spcAft>
                        <a:defRPr sz="1000">
                          <a:solidFill>
                            <a:srgbClr val="333333"/>
                          </a:solidFill>
                          <a:latin typeface="Century Gothic" pitchFamily="34" charset="0"/>
                          <a:cs typeface="Arial" charset="0"/>
                        </a:defRPr>
                      </a:lvl8pPr>
                      <a:lvl9pPr marL="3886200" indent="-228600" eaLnBrk="0" fontAlgn="base" hangingPunct="0">
                        <a:spcBef>
                          <a:spcPct val="20000"/>
                        </a:spcBef>
                        <a:spcAft>
                          <a:spcPct val="0"/>
                        </a:spcAft>
                        <a:defRPr sz="1000">
                          <a:solidFill>
                            <a:srgbClr val="333333"/>
                          </a:solidFill>
                          <a:latin typeface="Century Gothic" pitchFamily="34" charset="0"/>
                          <a:cs typeface="Arial" charset="0"/>
                        </a:defRPr>
                      </a:lvl9p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endParaRPr lang="es-CO"/>
                    </a:p>
                  </a:txBody>
                  <a:tcPr/>
                </a:tc>
                <a:extLst>
                  <a:ext uri="{0D108BD9-81ED-4DB2-BD59-A6C34878D82A}">
                    <a16:rowId xmlns:a16="http://schemas.microsoft.com/office/drawing/2014/main" val="10000"/>
                  </a:ext>
                </a:extLst>
              </a:tr>
              <a:tr h="142915">
                <a:tc>
                  <a:txBody>
                    <a:bodyPr/>
                    <a:lstStyle/>
                    <a:p>
                      <a:pPr algn="ctr" fontAlgn="ctr"/>
                      <a:r>
                        <a:rPr lang="es-CO" sz="700" b="1" i="0" u="none" strike="noStrike" dirty="0">
                          <a:solidFill>
                            <a:srgbClr val="000000"/>
                          </a:solidFill>
                          <a:effectLst/>
                          <a:latin typeface="Calibri"/>
                        </a:rPr>
                        <a:t>610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ctr"/>
                      <a:r>
                        <a:rPr lang="es-CO" sz="700" b="1" i="0" u="none" strike="noStrike" dirty="0">
                          <a:solidFill>
                            <a:srgbClr val="000000"/>
                          </a:solidFill>
                          <a:effectLst/>
                          <a:latin typeface="Calibri"/>
                        </a:rPr>
                        <a:t>1.368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2"/>
                  </a:ext>
                </a:extLst>
              </a:tr>
              <a:tr h="84251">
                <a:tc>
                  <a:txBody>
                    <a:bodyPr/>
                    <a:lstStyle/>
                    <a:p>
                      <a:pPr algn="ctr" fontAlgn="ctr"/>
                      <a:r>
                        <a:rPr lang="es-CO" sz="1100" b="0" i="0" u="none" strike="noStrike" dirty="0">
                          <a:solidFill>
                            <a:srgbClr val="006600"/>
                          </a:solidFill>
                          <a:effectLst/>
                          <a:latin typeface="Calibri" panose="020F0502020204030204" pitchFamily="34" charset="0"/>
                          <a:cs typeface="Calibri" panose="020F0502020204030204" pitchFamily="34" charset="0"/>
                        </a:rPr>
                        <a:t>2017</a:t>
                      </a:r>
                      <a:endParaRPr lang="es-CO" sz="700" b="0" i="0" u="none" strike="noStrike" dirty="0">
                        <a:solidFill>
                          <a:srgbClr val="006600"/>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r>
                        <a:rPr kumimoji="0" lang="es-CO" sz="1100" b="1" i="0" u="none" strike="noStrike" kern="1200" cap="none" spc="0" normalizeH="0" baseline="0" noProof="0" dirty="0">
                          <a:ln>
                            <a:noFill/>
                          </a:ln>
                          <a:solidFill>
                            <a:srgbClr val="126D9A"/>
                          </a:solidFill>
                          <a:effectLst/>
                          <a:uLnTx/>
                          <a:uFillTx/>
                          <a:latin typeface="Calibri" panose="020F0502020204030204" pitchFamily="34" charset="0"/>
                          <a:cs typeface="Calibri" panose="020F0502020204030204" pitchFamily="34" charset="0"/>
                        </a:rPr>
                        <a:t>2021</a:t>
                      </a:r>
                      <a:endParaRPr lang="es-CO" sz="700" b="1" i="0" u="none" strike="noStrike" dirty="0">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0327">
                <a:tc gridSpan="2">
                  <a:txBody>
                    <a:bodyPr/>
                    <a:lstStyle/>
                    <a:p>
                      <a:pPr algn="ctr" fontAlgn="ctr"/>
                      <a:r>
                        <a:rPr lang="es-CO" altLang="es-MX" sz="1000" b="1" dirty="0">
                          <a:solidFill>
                            <a:srgbClr val="4D4D4D"/>
                          </a:solidFill>
                          <a:latin typeface="Calibri" panose="020F0502020204030204" pitchFamily="34" charset="0"/>
                          <a:cs typeface="Calibri" panose="020F0502020204030204" pitchFamily="34" charset="0"/>
                        </a:rPr>
                        <a:t>Calidad general de la prueba de estado  Saber Pro y Saber T y T</a:t>
                      </a:r>
                      <a:endParaRPr lang="es-CO" sz="10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pPr algn="ctr" fontAlgn="ctr"/>
                      <a:endParaRPr lang="es-CO" sz="700" b="1" i="0" u="none" strike="noStrike">
                        <a:solidFill>
                          <a:srgbClr val="AC4600"/>
                        </a:solidFill>
                        <a:effectLst/>
                        <a:latin typeface="Century Gothic"/>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6600">
                        <a:alpha val="10196"/>
                      </a:srgbClr>
                    </a:solidFill>
                  </a:tcPr>
                </a:tc>
                <a:extLst>
                  <a:ext uri="{0D108BD9-81ED-4DB2-BD59-A6C34878D82A}">
                    <a16:rowId xmlns:a16="http://schemas.microsoft.com/office/drawing/2014/main" val="10004"/>
                  </a:ext>
                </a:extLst>
              </a:tr>
            </a:tbl>
          </a:graphicData>
        </a:graphic>
      </p:graphicFrame>
      <p:graphicFrame>
        <p:nvGraphicFramePr>
          <p:cNvPr id="14" name="5 Gráfico">
            <a:extLst>
              <a:ext uri="{FF2B5EF4-FFF2-40B4-BE49-F238E27FC236}">
                <a16:creationId xmlns:a16="http://schemas.microsoft.com/office/drawing/2014/main" id="{F7C960FF-CEB1-4C31-AF90-0C12D2D21159}"/>
              </a:ext>
            </a:extLst>
          </p:cNvPr>
          <p:cNvGraphicFramePr/>
          <p:nvPr>
            <p:extLst>
              <p:ext uri="{D42A27DB-BD31-4B8C-83A1-F6EECF244321}">
                <p14:modId xmlns:p14="http://schemas.microsoft.com/office/powerpoint/2010/main" val="3664231584"/>
              </p:ext>
            </p:extLst>
          </p:nvPr>
        </p:nvGraphicFramePr>
        <p:xfrm>
          <a:off x="5291305" y="1519796"/>
          <a:ext cx="3517900" cy="2255764"/>
        </p:xfrm>
        <a:graphic>
          <a:graphicData uri="http://schemas.openxmlformats.org/drawingml/2006/chart">
            <c:chart xmlns:c="http://schemas.openxmlformats.org/drawingml/2006/chart" xmlns:r="http://schemas.openxmlformats.org/officeDocument/2006/relationships" r:id="rId7"/>
          </a:graphicData>
        </a:graphic>
      </p:graphicFrame>
      <p:sp>
        <p:nvSpPr>
          <p:cNvPr id="15" name="Rectangle 129">
            <a:extLst>
              <a:ext uri="{FF2B5EF4-FFF2-40B4-BE49-F238E27FC236}">
                <a16:creationId xmlns:a16="http://schemas.microsoft.com/office/drawing/2014/main" id="{2CAF5A43-4AC9-495C-BCA2-BD11E0DC9D3F}"/>
              </a:ext>
            </a:extLst>
          </p:cNvPr>
          <p:cNvSpPr>
            <a:spLocks noChangeArrowheads="1"/>
          </p:cNvSpPr>
          <p:nvPr/>
        </p:nvSpPr>
        <p:spPr bwMode="auto">
          <a:xfrm>
            <a:off x="4992843" y="3672075"/>
            <a:ext cx="415925"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b="1">
                <a:solidFill>
                  <a:schemeClr val="tx1"/>
                </a:solidFill>
                <a:latin typeface="Calibri" pitchFamily="34" charset="0"/>
                <a:cs typeface="Arial" charset="0"/>
              </a:defRPr>
            </a:lvl1pPr>
            <a:lvl2pPr marL="742950" indent="-285750">
              <a:defRPr sz="1000" b="1">
                <a:solidFill>
                  <a:schemeClr val="tx1"/>
                </a:solidFill>
                <a:latin typeface="Calibri" pitchFamily="34" charset="0"/>
                <a:cs typeface="Arial" charset="0"/>
              </a:defRPr>
            </a:lvl2pPr>
            <a:lvl3pPr marL="1143000" indent="-228600">
              <a:defRPr sz="1000" b="1">
                <a:solidFill>
                  <a:schemeClr val="tx1"/>
                </a:solidFill>
                <a:latin typeface="Calibri" pitchFamily="34" charset="0"/>
                <a:cs typeface="Arial" charset="0"/>
              </a:defRPr>
            </a:lvl3pPr>
            <a:lvl4pPr marL="1600200" indent="-228600">
              <a:defRPr sz="1000" b="1">
                <a:solidFill>
                  <a:schemeClr val="tx1"/>
                </a:solidFill>
                <a:latin typeface="Calibri" pitchFamily="34" charset="0"/>
                <a:cs typeface="Arial" charset="0"/>
              </a:defRPr>
            </a:lvl4pPr>
            <a:lvl5pPr marL="2057400" indent="-228600">
              <a:defRPr sz="1000" b="1">
                <a:solidFill>
                  <a:schemeClr val="tx1"/>
                </a:solidFill>
                <a:latin typeface="Calibri" pitchFamily="34" charset="0"/>
                <a:cs typeface="Arial" charset="0"/>
              </a:defRPr>
            </a:lvl5pPr>
            <a:lvl6pPr marL="2514600" indent="-228600" eaLnBrk="0" fontAlgn="base" hangingPunct="0">
              <a:spcBef>
                <a:spcPct val="0"/>
              </a:spcBef>
              <a:spcAft>
                <a:spcPct val="0"/>
              </a:spcAft>
              <a:defRPr sz="1000" b="1">
                <a:solidFill>
                  <a:schemeClr val="tx1"/>
                </a:solidFill>
                <a:latin typeface="Calibri" pitchFamily="34" charset="0"/>
                <a:cs typeface="Arial" charset="0"/>
              </a:defRPr>
            </a:lvl6pPr>
            <a:lvl7pPr marL="2971800" indent="-228600" eaLnBrk="0" fontAlgn="base" hangingPunct="0">
              <a:spcBef>
                <a:spcPct val="0"/>
              </a:spcBef>
              <a:spcAft>
                <a:spcPct val="0"/>
              </a:spcAft>
              <a:defRPr sz="1000" b="1">
                <a:solidFill>
                  <a:schemeClr val="tx1"/>
                </a:solidFill>
                <a:latin typeface="Calibri" pitchFamily="34" charset="0"/>
                <a:cs typeface="Arial" charset="0"/>
              </a:defRPr>
            </a:lvl7pPr>
            <a:lvl8pPr marL="3429000" indent="-228600" eaLnBrk="0" fontAlgn="base" hangingPunct="0">
              <a:spcBef>
                <a:spcPct val="0"/>
              </a:spcBef>
              <a:spcAft>
                <a:spcPct val="0"/>
              </a:spcAft>
              <a:defRPr sz="1000" b="1">
                <a:solidFill>
                  <a:schemeClr val="tx1"/>
                </a:solidFill>
                <a:latin typeface="Calibri" pitchFamily="34" charset="0"/>
                <a:cs typeface="Arial" charset="0"/>
              </a:defRPr>
            </a:lvl8pPr>
            <a:lvl9pPr marL="3886200" indent="-228600" eaLnBrk="0" fontAlgn="base" hangingPunct="0">
              <a:spcBef>
                <a:spcPct val="0"/>
              </a:spcBef>
              <a:spcAft>
                <a:spcPct val="0"/>
              </a:spcAft>
              <a:defRPr sz="1000" b="1">
                <a:solidFill>
                  <a:schemeClr val="tx1"/>
                </a:solidFill>
                <a:latin typeface="Calibri" pitchFamily="34" charset="0"/>
                <a:cs typeface="Arial" charset="0"/>
              </a:defRPr>
            </a:lvl9pPr>
          </a:lstStyle>
          <a:p>
            <a:pPr algn="r"/>
            <a:r>
              <a:rPr lang="es-CO" altLang="es-CO" sz="700" dirty="0">
                <a:solidFill>
                  <a:srgbClr val="000000"/>
                </a:solidFill>
                <a:cs typeface="Calibri" panose="020F0502020204030204" pitchFamily="34" charset="0"/>
              </a:rPr>
              <a:t>Base:</a:t>
            </a:r>
            <a:endParaRPr lang="es-ES" altLang="es-CO" sz="700" dirty="0">
              <a:solidFill>
                <a:srgbClr val="000000"/>
              </a:solidFill>
              <a:cs typeface="Calibri" panose="020F0502020204030204" pitchFamily="34" charset="0"/>
            </a:endParaRPr>
          </a:p>
        </p:txBody>
      </p:sp>
      <p:sp>
        <p:nvSpPr>
          <p:cNvPr id="16" name="Text Box 33">
            <a:extLst>
              <a:ext uri="{FF2B5EF4-FFF2-40B4-BE49-F238E27FC236}">
                <a16:creationId xmlns:a16="http://schemas.microsoft.com/office/drawing/2014/main" id="{44A41692-D436-4039-90E9-1A14853A236B}"/>
              </a:ext>
            </a:extLst>
          </p:cNvPr>
          <p:cNvSpPr txBox="1">
            <a:spLocks noChangeArrowheads="1"/>
          </p:cNvSpPr>
          <p:nvPr/>
        </p:nvSpPr>
        <p:spPr bwMode="auto">
          <a:xfrm>
            <a:off x="4257675" y="706127"/>
            <a:ext cx="4945063" cy="23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nchor="ctr">
            <a:spAutoFit/>
          </a:bodyPr>
          <a:lstStyle>
            <a:lvl1pPr>
              <a:spcBef>
                <a:spcPct val="20000"/>
              </a:spcBef>
              <a:buChar char="•"/>
              <a:defRPr sz="1200">
                <a:solidFill>
                  <a:srgbClr val="333333"/>
                </a:solidFill>
                <a:latin typeface="Century Gothic" pitchFamily="34" charset="0"/>
                <a:cs typeface="Arial" charset="0"/>
              </a:defRPr>
            </a:lvl1pPr>
            <a:lvl2pPr marL="742950" indent="-285750">
              <a:spcBef>
                <a:spcPct val="20000"/>
              </a:spcBef>
              <a:buChar char="–"/>
              <a:defRPr sz="1200">
                <a:solidFill>
                  <a:srgbClr val="333333"/>
                </a:solidFill>
                <a:latin typeface="Century Gothic" pitchFamily="34" charset="0"/>
                <a:cs typeface="Arial" charset="0"/>
              </a:defRPr>
            </a:lvl2pPr>
            <a:lvl3pPr marL="1143000" indent="-228600">
              <a:spcBef>
                <a:spcPct val="20000"/>
              </a:spcBef>
              <a:buChar char="•"/>
              <a:defRPr sz="1200">
                <a:solidFill>
                  <a:srgbClr val="333333"/>
                </a:solidFill>
                <a:latin typeface="Century Gothic" pitchFamily="34" charset="0"/>
                <a:cs typeface="Arial" charset="0"/>
              </a:defRPr>
            </a:lvl3pPr>
            <a:lvl4pPr marL="1600200" indent="-228600">
              <a:spcBef>
                <a:spcPct val="20000"/>
              </a:spcBef>
              <a:buChar char="–"/>
              <a:defRPr sz="1200">
                <a:solidFill>
                  <a:srgbClr val="333333"/>
                </a:solidFill>
                <a:latin typeface="Century Gothic" pitchFamily="34" charset="0"/>
                <a:cs typeface="Arial" charset="0"/>
              </a:defRPr>
            </a:lvl4pPr>
            <a:lvl5pPr marL="2057400" indent="-228600">
              <a:spcBef>
                <a:spcPct val="20000"/>
              </a:spcBef>
              <a:buChar char="»"/>
              <a:defRPr sz="1200">
                <a:solidFill>
                  <a:srgbClr val="333333"/>
                </a:solidFill>
                <a:latin typeface="Century Gothic" pitchFamily="34" charset="0"/>
                <a:cs typeface="Arial" charset="0"/>
              </a:defRPr>
            </a:lvl5pPr>
            <a:lvl6pPr marL="2514600" indent="-228600" eaLnBrk="0" fontAlgn="base" hangingPunct="0">
              <a:spcBef>
                <a:spcPct val="20000"/>
              </a:spcBef>
              <a:spcAft>
                <a:spcPct val="0"/>
              </a:spcAft>
              <a:buChar char="»"/>
              <a:defRPr sz="1200">
                <a:solidFill>
                  <a:srgbClr val="333333"/>
                </a:solidFill>
                <a:latin typeface="Century Gothic" pitchFamily="34" charset="0"/>
                <a:cs typeface="Arial" charset="0"/>
              </a:defRPr>
            </a:lvl6pPr>
            <a:lvl7pPr marL="2971800" indent="-228600" eaLnBrk="0" fontAlgn="base" hangingPunct="0">
              <a:spcBef>
                <a:spcPct val="20000"/>
              </a:spcBef>
              <a:spcAft>
                <a:spcPct val="0"/>
              </a:spcAft>
              <a:buChar char="»"/>
              <a:defRPr sz="1200">
                <a:solidFill>
                  <a:srgbClr val="333333"/>
                </a:solidFill>
                <a:latin typeface="Century Gothic" pitchFamily="34" charset="0"/>
                <a:cs typeface="Arial" charset="0"/>
              </a:defRPr>
            </a:lvl7pPr>
            <a:lvl8pPr marL="3429000" indent="-228600" eaLnBrk="0" fontAlgn="base" hangingPunct="0">
              <a:spcBef>
                <a:spcPct val="20000"/>
              </a:spcBef>
              <a:spcAft>
                <a:spcPct val="0"/>
              </a:spcAft>
              <a:buChar char="»"/>
              <a:defRPr sz="1200">
                <a:solidFill>
                  <a:srgbClr val="333333"/>
                </a:solidFill>
                <a:latin typeface="Century Gothic" pitchFamily="34" charset="0"/>
                <a:cs typeface="Arial" charset="0"/>
              </a:defRPr>
            </a:lvl8pPr>
            <a:lvl9pPr marL="3886200" indent="-228600" eaLnBrk="0" fontAlgn="base" hangingPunct="0">
              <a:spcBef>
                <a:spcPct val="20000"/>
              </a:spcBef>
              <a:spcAft>
                <a:spcPct val="0"/>
              </a:spcAft>
              <a:buChar char="»"/>
              <a:defRPr sz="1200">
                <a:solidFill>
                  <a:srgbClr val="333333"/>
                </a:solidFill>
                <a:latin typeface="Century Gothic" pitchFamily="34" charset="0"/>
                <a:cs typeface="Arial" charset="0"/>
              </a:defRPr>
            </a:lvl9pPr>
          </a:lstStyle>
          <a:p>
            <a:pPr algn="ctr">
              <a:spcBef>
                <a:spcPct val="0"/>
              </a:spcBef>
              <a:buFontTx/>
              <a:buNone/>
            </a:pPr>
            <a:r>
              <a:rPr lang="es-CO" altLang="es-MX" sz="900" b="0" dirty="0">
                <a:solidFill>
                  <a:srgbClr val="4D4D4D"/>
                </a:solidFill>
                <a:latin typeface="+mj-lt"/>
                <a:cs typeface="Calibri" panose="020F0502020204030204" pitchFamily="34" charset="0"/>
              </a:rPr>
              <a:t>Calidad general de la prueba de Estado  Saber Pro y Saber T y T</a:t>
            </a:r>
            <a:r>
              <a:rPr lang="es-CO" altLang="es-MX" sz="900" dirty="0">
                <a:solidFill>
                  <a:srgbClr val="4D4D4D"/>
                </a:solidFill>
                <a:latin typeface="+mj-lt"/>
                <a:cs typeface="Calibri" panose="020F0502020204030204" pitchFamily="34" charset="0"/>
              </a:rPr>
              <a:t> </a:t>
            </a:r>
            <a:endParaRPr lang="es-ES" altLang="es-MX" sz="900" dirty="0">
              <a:solidFill>
                <a:srgbClr val="4D4D4D"/>
              </a:solidFill>
              <a:latin typeface="+mj-lt"/>
              <a:cs typeface="Calibri" panose="020F0502020204030204" pitchFamily="34" charset="0"/>
            </a:endParaRPr>
          </a:p>
        </p:txBody>
      </p:sp>
      <p:graphicFrame>
        <p:nvGraphicFramePr>
          <p:cNvPr id="17" name="10 Tabla">
            <a:extLst>
              <a:ext uri="{FF2B5EF4-FFF2-40B4-BE49-F238E27FC236}">
                <a16:creationId xmlns:a16="http://schemas.microsoft.com/office/drawing/2014/main" id="{5CB740C3-88B4-4A46-B681-A88EA12E5281}"/>
              </a:ext>
            </a:extLst>
          </p:cNvPr>
          <p:cNvGraphicFramePr>
            <a:graphicFrameLocks noGrp="1"/>
          </p:cNvGraphicFramePr>
          <p:nvPr>
            <p:extLst>
              <p:ext uri="{D42A27DB-BD31-4B8C-83A1-F6EECF244321}">
                <p14:modId xmlns:p14="http://schemas.microsoft.com/office/powerpoint/2010/main" val="3596814989"/>
              </p:ext>
            </p:extLst>
          </p:nvPr>
        </p:nvGraphicFramePr>
        <p:xfrm>
          <a:off x="4720155" y="1155825"/>
          <a:ext cx="4158373" cy="237857"/>
        </p:xfrm>
        <a:graphic>
          <a:graphicData uri="http://schemas.openxmlformats.org/drawingml/2006/table">
            <a:tbl>
              <a:tblPr/>
              <a:tblGrid>
                <a:gridCol w="215999">
                  <a:extLst>
                    <a:ext uri="{9D8B030D-6E8A-4147-A177-3AD203B41FA5}">
                      <a16:colId xmlns:a16="http://schemas.microsoft.com/office/drawing/2014/main" val="20000"/>
                    </a:ext>
                  </a:extLst>
                </a:gridCol>
                <a:gridCol w="215999">
                  <a:extLst>
                    <a:ext uri="{9D8B030D-6E8A-4147-A177-3AD203B41FA5}">
                      <a16:colId xmlns:a16="http://schemas.microsoft.com/office/drawing/2014/main" val="20002"/>
                    </a:ext>
                  </a:extLst>
                </a:gridCol>
                <a:gridCol w="1441617">
                  <a:extLst>
                    <a:ext uri="{9D8B030D-6E8A-4147-A177-3AD203B41FA5}">
                      <a16:colId xmlns:a16="http://schemas.microsoft.com/office/drawing/2014/main" val="20001"/>
                    </a:ext>
                  </a:extLst>
                </a:gridCol>
                <a:gridCol w="215999">
                  <a:extLst>
                    <a:ext uri="{9D8B030D-6E8A-4147-A177-3AD203B41FA5}">
                      <a16:colId xmlns:a16="http://schemas.microsoft.com/office/drawing/2014/main" val="20004"/>
                    </a:ext>
                  </a:extLst>
                </a:gridCol>
                <a:gridCol w="824611">
                  <a:extLst>
                    <a:ext uri="{9D8B030D-6E8A-4147-A177-3AD203B41FA5}">
                      <a16:colId xmlns:a16="http://schemas.microsoft.com/office/drawing/2014/main" val="20005"/>
                    </a:ext>
                  </a:extLst>
                </a:gridCol>
                <a:gridCol w="202888">
                  <a:extLst>
                    <a:ext uri="{9D8B030D-6E8A-4147-A177-3AD203B41FA5}">
                      <a16:colId xmlns:a16="http://schemas.microsoft.com/office/drawing/2014/main" val="20006"/>
                    </a:ext>
                  </a:extLst>
                </a:gridCol>
                <a:gridCol w="1041260">
                  <a:extLst>
                    <a:ext uri="{9D8B030D-6E8A-4147-A177-3AD203B41FA5}">
                      <a16:colId xmlns:a16="http://schemas.microsoft.com/office/drawing/2014/main" val="20007"/>
                    </a:ext>
                  </a:extLst>
                </a:gridCol>
              </a:tblGrid>
              <a:tr h="237857">
                <a:tc>
                  <a:txBody>
                    <a:bodyPr/>
                    <a:lstStyle/>
                    <a:p>
                      <a:pPr algn="l" fontAlgn="b"/>
                      <a:endParaRPr lang="es-CO" sz="700" b="0" i="0" u="none" strike="noStrike" dirty="0">
                        <a:solidFill>
                          <a:schemeClr val="tx1">
                            <a:lumMod val="85000"/>
                            <a:lumOff val="15000"/>
                          </a:schemeClr>
                        </a:solidFill>
                        <a:effectLst/>
                        <a:latin typeface="+mj-lt"/>
                      </a:endParaRPr>
                    </a:p>
                  </a:txBody>
                  <a:tcPr marL="9527" marR="9527" marT="9525" marB="0" anchor="ctr">
                    <a:lnL>
                      <a:noFill/>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l" fontAlgn="b"/>
                      <a:endParaRPr lang="es-CO" sz="700" b="0" i="0" u="none" strike="noStrike" dirty="0">
                        <a:solidFill>
                          <a:schemeClr val="tx1">
                            <a:lumMod val="85000"/>
                            <a:lumOff val="15000"/>
                          </a:schemeClr>
                        </a:solidFill>
                        <a:effectLst/>
                        <a:latin typeface="+mj-lt"/>
                      </a:endParaRPr>
                    </a:p>
                  </a:txBody>
                  <a:tcPr marL="9527" marR="9527" marT="9525" marB="0" anchor="ctr">
                    <a:lnL>
                      <a:noFill/>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700" b="0" i="0" u="none" strike="noStrike" dirty="0">
                          <a:solidFill>
                            <a:schemeClr val="tx1">
                              <a:lumMod val="85000"/>
                              <a:lumOff val="15000"/>
                            </a:schemeClr>
                          </a:solidFill>
                          <a:effectLst/>
                          <a:latin typeface="+mj-lt"/>
                          <a:cs typeface="Calibri" panose="020F0502020204030204" pitchFamily="34" charset="0"/>
                        </a:rPr>
                        <a:t> </a:t>
                      </a:r>
                      <a:r>
                        <a:rPr lang="es-CO" sz="800" b="1" i="0" u="none" strike="noStrike" dirty="0">
                          <a:solidFill>
                            <a:schemeClr val="tx1">
                              <a:lumMod val="75000"/>
                              <a:lumOff val="25000"/>
                            </a:schemeClr>
                          </a:solidFill>
                          <a:effectLst/>
                          <a:latin typeface="+mj-lt"/>
                          <a:cs typeface="Calibri" panose="020F0502020204030204" pitchFamily="34" charset="0"/>
                        </a:rPr>
                        <a:t>T2B: </a:t>
                      </a:r>
                      <a:r>
                        <a:rPr lang="es-CO" altLang="es-CO" sz="800" b="0" dirty="0">
                          <a:solidFill>
                            <a:schemeClr val="tx1">
                              <a:lumMod val="75000"/>
                              <a:lumOff val="25000"/>
                            </a:schemeClr>
                          </a:solidFill>
                          <a:latin typeface="+mj-lt"/>
                          <a:cs typeface="Calibri" panose="020F0502020204030204" pitchFamily="34" charset="0"/>
                        </a:rPr>
                        <a:t>Excelente </a:t>
                      </a:r>
                      <a:r>
                        <a:rPr lang="es-CO" altLang="es-CO" sz="800" dirty="0">
                          <a:solidFill>
                            <a:schemeClr val="tx1">
                              <a:lumMod val="75000"/>
                              <a:lumOff val="25000"/>
                            </a:schemeClr>
                          </a:solidFill>
                          <a:latin typeface="+mj-lt"/>
                          <a:cs typeface="Calibri" panose="020F0502020204030204" pitchFamily="34" charset="0"/>
                        </a:rPr>
                        <a:t>+</a:t>
                      </a:r>
                      <a:r>
                        <a:rPr lang="es-CO" altLang="es-CO" sz="800" b="0" dirty="0">
                          <a:solidFill>
                            <a:schemeClr val="tx1">
                              <a:lumMod val="75000"/>
                              <a:lumOff val="25000"/>
                            </a:schemeClr>
                          </a:solidFill>
                          <a:latin typeface="+mj-lt"/>
                          <a:cs typeface="Calibri" panose="020F0502020204030204" pitchFamily="34" charset="0"/>
                        </a:rPr>
                        <a:t> Muy Buena</a:t>
                      </a: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s-CO" sz="700" b="0" i="0" u="none" strike="noStrike" dirty="0">
                        <a:solidFill>
                          <a:schemeClr val="tx1">
                            <a:lumMod val="85000"/>
                            <a:lumOff val="1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800" b="1" i="0" u="none" strike="noStrike" dirty="0">
                          <a:solidFill>
                            <a:schemeClr val="tx1">
                              <a:lumMod val="85000"/>
                              <a:lumOff val="15000"/>
                            </a:schemeClr>
                          </a:solidFill>
                          <a:effectLst/>
                          <a:latin typeface="+mj-lt"/>
                          <a:cs typeface="Calibri" panose="020F0502020204030204" pitchFamily="34" charset="0"/>
                        </a:rPr>
                        <a:t>Media: </a:t>
                      </a:r>
                      <a:r>
                        <a:rPr lang="es-CO" altLang="es-CO" sz="800" b="0" dirty="0">
                          <a:solidFill>
                            <a:schemeClr val="tx1">
                              <a:lumMod val="75000"/>
                              <a:lumOff val="25000"/>
                            </a:schemeClr>
                          </a:solidFill>
                          <a:latin typeface="+mj-lt"/>
                          <a:cs typeface="Calibri" panose="020F0502020204030204" pitchFamily="34" charset="0"/>
                        </a:rPr>
                        <a:t>Buena</a:t>
                      </a:r>
                      <a:endParaRPr lang="es-CO" sz="8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8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6">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700" b="0" i="0" u="none" strike="noStrike" dirty="0">
                          <a:solidFill>
                            <a:schemeClr val="tx1">
                              <a:lumMod val="85000"/>
                              <a:lumOff val="15000"/>
                            </a:schemeClr>
                          </a:solidFill>
                          <a:effectLst/>
                          <a:latin typeface="+mj-lt"/>
                          <a:cs typeface="Calibri" panose="020F0502020204030204" pitchFamily="34" charset="0"/>
                        </a:rPr>
                        <a:t> </a:t>
                      </a:r>
                      <a:r>
                        <a:rPr lang="es-CO" sz="800" b="1" i="0" u="none" strike="noStrike" dirty="0">
                          <a:solidFill>
                            <a:schemeClr val="tx1">
                              <a:lumMod val="75000"/>
                              <a:lumOff val="25000"/>
                            </a:schemeClr>
                          </a:solidFill>
                          <a:effectLst/>
                          <a:latin typeface="+mj-lt"/>
                          <a:cs typeface="Calibri" panose="020F0502020204030204" pitchFamily="34" charset="0"/>
                        </a:rPr>
                        <a:t>B2B: </a:t>
                      </a:r>
                      <a:r>
                        <a:rPr lang="es-CO" sz="800" b="0" i="0" u="none" strike="noStrike" dirty="0">
                          <a:solidFill>
                            <a:schemeClr val="tx1">
                              <a:lumMod val="75000"/>
                              <a:lumOff val="25000"/>
                            </a:schemeClr>
                          </a:solidFill>
                          <a:effectLst/>
                          <a:latin typeface="+mj-lt"/>
                          <a:cs typeface="Calibri" panose="020F0502020204030204" pitchFamily="34" charset="0"/>
                        </a:rPr>
                        <a:t>R</a:t>
                      </a:r>
                      <a:r>
                        <a:rPr lang="es-CO" altLang="es-CO" sz="800" b="0" dirty="0">
                          <a:solidFill>
                            <a:schemeClr val="tx1">
                              <a:lumMod val="75000"/>
                              <a:lumOff val="25000"/>
                            </a:schemeClr>
                          </a:solidFill>
                          <a:latin typeface="+mj-lt"/>
                          <a:cs typeface="Calibri" panose="020F0502020204030204" pitchFamily="34" charset="0"/>
                        </a:rPr>
                        <a:t>egular </a:t>
                      </a:r>
                      <a:r>
                        <a:rPr lang="es-CO" altLang="es-CO" sz="800" dirty="0">
                          <a:solidFill>
                            <a:schemeClr val="tx1">
                              <a:lumMod val="75000"/>
                              <a:lumOff val="25000"/>
                            </a:schemeClr>
                          </a:solidFill>
                          <a:latin typeface="+mj-lt"/>
                          <a:cs typeface="Calibri" panose="020F0502020204030204" pitchFamily="34" charset="0"/>
                        </a:rPr>
                        <a:t>+</a:t>
                      </a:r>
                      <a:r>
                        <a:rPr lang="es-CO" altLang="es-CO" sz="800" b="0" dirty="0">
                          <a:solidFill>
                            <a:schemeClr val="tx1">
                              <a:lumMod val="75000"/>
                              <a:lumOff val="25000"/>
                            </a:schemeClr>
                          </a:solidFill>
                          <a:latin typeface="+mj-lt"/>
                          <a:cs typeface="Calibri" panose="020F0502020204030204" pitchFamily="34" charset="0"/>
                        </a:rPr>
                        <a:t> Mala</a:t>
                      </a:r>
                      <a:endParaRPr lang="es-CO" sz="8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3175" cap="flat" cmpd="sng" algn="ctr">
                      <a:solidFill>
                        <a:schemeClr val="bg1"/>
                      </a:solidFill>
                      <a:prstDash val="solid"/>
                      <a:round/>
                      <a:headEnd type="none" w="med" len="med"/>
                      <a:tailEnd type="none" w="med" len="med"/>
                    </a:lnL>
                    <a:lnR>
                      <a:noFill/>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18" name="11 Rectángulo redondeado">
            <a:extLst>
              <a:ext uri="{FF2B5EF4-FFF2-40B4-BE49-F238E27FC236}">
                <a16:creationId xmlns:a16="http://schemas.microsoft.com/office/drawing/2014/main" id="{10B4DFF3-6730-4C2A-8FC1-8E6A7BD07EC1}"/>
              </a:ext>
            </a:extLst>
          </p:cNvPr>
          <p:cNvSpPr/>
          <p:nvPr/>
        </p:nvSpPr>
        <p:spPr bwMode="auto">
          <a:xfrm>
            <a:off x="4598184" y="1117540"/>
            <a:ext cx="4359003" cy="314071"/>
          </a:xfrm>
          <a:prstGeom prst="roundRect">
            <a:avLst>
              <a:gd name="adj" fmla="val 21475"/>
            </a:avLst>
          </a:prstGeom>
          <a:noFill/>
          <a:ln w="63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CO" dirty="0">
              <a:solidFill>
                <a:srgbClr val="000000">
                  <a:lumMod val="95000"/>
                  <a:lumOff val="5000"/>
                </a:srgbClr>
              </a:solidFill>
              <a:cs typeface="Calibri" panose="020F0502020204030204" pitchFamily="34" charset="0"/>
            </a:endParaRPr>
          </a:p>
        </p:txBody>
      </p:sp>
      <p:sp>
        <p:nvSpPr>
          <p:cNvPr id="19" name="6 Elipse">
            <a:extLst>
              <a:ext uri="{FF2B5EF4-FFF2-40B4-BE49-F238E27FC236}">
                <a16:creationId xmlns:a16="http://schemas.microsoft.com/office/drawing/2014/main" id="{ED910408-28E0-4244-B3FD-3B692583B368}"/>
              </a:ext>
            </a:extLst>
          </p:cNvPr>
          <p:cNvSpPr>
            <a:spLocks noChangeArrowheads="1"/>
          </p:cNvSpPr>
          <p:nvPr/>
        </p:nvSpPr>
        <p:spPr bwMode="auto">
          <a:xfrm>
            <a:off x="7665905" y="3348225"/>
            <a:ext cx="215900" cy="215900"/>
          </a:xfrm>
          <a:prstGeom prst="ellipse">
            <a:avLst/>
          </a:prstGeom>
          <a:solidFill>
            <a:srgbClr val="FF0000"/>
          </a:solidFill>
          <a:ln>
            <a:noFill/>
          </a:ln>
          <a:extLst>
            <a:ext uri="{91240B29-F687-4F45-9708-019B960494DF}">
              <a14:hiddenLine xmlns:a14="http://schemas.microsoft.com/office/drawing/2010/main" w="3175" algn="ctr">
                <a:solidFill>
                  <a:srgbClr val="000000"/>
                </a:solidFill>
                <a:round/>
                <a:headEnd type="none" w="sm" len="sm"/>
                <a:tailEnd type="none" w="sm" len="sm"/>
              </a14:hiddenLine>
            </a:ext>
          </a:extLst>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20" name="Text Box 33">
            <a:extLst>
              <a:ext uri="{FF2B5EF4-FFF2-40B4-BE49-F238E27FC236}">
                <a16:creationId xmlns:a16="http://schemas.microsoft.com/office/drawing/2014/main" id="{EBCD96BF-0B5E-487A-81A3-A8FE4B23C8DC}"/>
              </a:ext>
            </a:extLst>
          </p:cNvPr>
          <p:cNvSpPr txBox="1">
            <a:spLocks noChangeArrowheads="1"/>
          </p:cNvSpPr>
          <p:nvPr/>
        </p:nvSpPr>
        <p:spPr bwMode="auto">
          <a:xfrm>
            <a:off x="7855530" y="504872"/>
            <a:ext cx="1288470" cy="2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58" tIns="45729" rIns="91458" bIns="45729" anchor="ctr">
            <a:spAutoFit/>
          </a:bodyPr>
          <a:lstStyle>
            <a:lvl1pPr>
              <a:spcBef>
                <a:spcPct val="20000"/>
              </a:spcBef>
              <a:buChar char="•"/>
              <a:defRPr sz="1200">
                <a:solidFill>
                  <a:srgbClr val="333333"/>
                </a:solidFill>
                <a:latin typeface="Century Gothic" pitchFamily="34" charset="0"/>
                <a:cs typeface="Arial" charset="0"/>
              </a:defRPr>
            </a:lvl1pPr>
            <a:lvl2pPr marL="742950" indent="-285750">
              <a:spcBef>
                <a:spcPct val="20000"/>
              </a:spcBef>
              <a:buChar char="–"/>
              <a:defRPr sz="1200">
                <a:solidFill>
                  <a:srgbClr val="333333"/>
                </a:solidFill>
                <a:latin typeface="Century Gothic" pitchFamily="34" charset="0"/>
                <a:cs typeface="Arial" charset="0"/>
              </a:defRPr>
            </a:lvl2pPr>
            <a:lvl3pPr marL="1143000" indent="-228600">
              <a:spcBef>
                <a:spcPct val="20000"/>
              </a:spcBef>
              <a:buChar char="•"/>
              <a:defRPr sz="1200">
                <a:solidFill>
                  <a:srgbClr val="333333"/>
                </a:solidFill>
                <a:latin typeface="Century Gothic" pitchFamily="34" charset="0"/>
                <a:cs typeface="Arial" charset="0"/>
              </a:defRPr>
            </a:lvl3pPr>
            <a:lvl4pPr marL="1600200" indent="-228600">
              <a:spcBef>
                <a:spcPct val="20000"/>
              </a:spcBef>
              <a:buChar char="–"/>
              <a:defRPr sz="1200">
                <a:solidFill>
                  <a:srgbClr val="333333"/>
                </a:solidFill>
                <a:latin typeface="Century Gothic" pitchFamily="34" charset="0"/>
                <a:cs typeface="Arial" charset="0"/>
              </a:defRPr>
            </a:lvl4pPr>
            <a:lvl5pPr marL="2057400" indent="-228600">
              <a:spcBef>
                <a:spcPct val="20000"/>
              </a:spcBef>
              <a:buChar char="»"/>
              <a:defRPr sz="1200">
                <a:solidFill>
                  <a:srgbClr val="333333"/>
                </a:solidFill>
                <a:latin typeface="Century Gothic" pitchFamily="34" charset="0"/>
                <a:cs typeface="Arial" charset="0"/>
              </a:defRPr>
            </a:lvl5pPr>
            <a:lvl6pPr marL="2514600" indent="-228600" eaLnBrk="0" fontAlgn="base" hangingPunct="0">
              <a:spcBef>
                <a:spcPct val="20000"/>
              </a:spcBef>
              <a:spcAft>
                <a:spcPct val="0"/>
              </a:spcAft>
              <a:buChar char="»"/>
              <a:defRPr sz="1200">
                <a:solidFill>
                  <a:srgbClr val="333333"/>
                </a:solidFill>
                <a:latin typeface="Century Gothic" pitchFamily="34" charset="0"/>
                <a:cs typeface="Arial" charset="0"/>
              </a:defRPr>
            </a:lvl6pPr>
            <a:lvl7pPr marL="2971800" indent="-228600" eaLnBrk="0" fontAlgn="base" hangingPunct="0">
              <a:spcBef>
                <a:spcPct val="20000"/>
              </a:spcBef>
              <a:spcAft>
                <a:spcPct val="0"/>
              </a:spcAft>
              <a:buChar char="»"/>
              <a:defRPr sz="1200">
                <a:solidFill>
                  <a:srgbClr val="333333"/>
                </a:solidFill>
                <a:latin typeface="Century Gothic" pitchFamily="34" charset="0"/>
                <a:cs typeface="Arial" charset="0"/>
              </a:defRPr>
            </a:lvl7pPr>
            <a:lvl8pPr marL="3429000" indent="-228600" eaLnBrk="0" fontAlgn="base" hangingPunct="0">
              <a:spcBef>
                <a:spcPct val="20000"/>
              </a:spcBef>
              <a:spcAft>
                <a:spcPct val="0"/>
              </a:spcAft>
              <a:buChar char="»"/>
              <a:defRPr sz="1200">
                <a:solidFill>
                  <a:srgbClr val="333333"/>
                </a:solidFill>
                <a:latin typeface="Century Gothic" pitchFamily="34" charset="0"/>
                <a:cs typeface="Arial" charset="0"/>
              </a:defRPr>
            </a:lvl8pPr>
            <a:lvl9pPr marL="3886200" indent="-228600" eaLnBrk="0" fontAlgn="base" hangingPunct="0">
              <a:spcBef>
                <a:spcPct val="20000"/>
              </a:spcBef>
              <a:spcAft>
                <a:spcPct val="0"/>
              </a:spcAft>
              <a:buChar char="»"/>
              <a:defRPr sz="1200">
                <a:solidFill>
                  <a:srgbClr val="333333"/>
                </a:solidFill>
                <a:latin typeface="Century Gothic" pitchFamily="34" charset="0"/>
                <a:cs typeface="Arial" charset="0"/>
              </a:defRPr>
            </a:lvl9pPr>
          </a:lstStyle>
          <a:p>
            <a:pPr algn="ctr" eaLnBrk="1" hangingPunct="1">
              <a:spcBef>
                <a:spcPct val="0"/>
              </a:spcBef>
              <a:buFontTx/>
              <a:buNone/>
            </a:pPr>
            <a:r>
              <a:rPr lang="es-CO" altLang="es-MX" sz="1000" b="0" dirty="0">
                <a:solidFill>
                  <a:srgbClr val="4D4D4D"/>
                </a:solidFill>
                <a:latin typeface="Calibri" panose="020F0502020204030204" pitchFamily="34" charset="0"/>
                <a:cs typeface="Calibri" panose="020F0502020204030204" pitchFamily="34" charset="0"/>
              </a:rPr>
              <a:t>Estudiantes</a:t>
            </a:r>
            <a:endParaRPr lang="es-ES" altLang="es-MX" sz="1000" dirty="0">
              <a:solidFill>
                <a:srgbClr val="4D4D4D"/>
              </a:solidFill>
              <a:latin typeface="Calibri" panose="020F0502020204030204" pitchFamily="34" charset="0"/>
              <a:cs typeface="Calibri" panose="020F0502020204030204" pitchFamily="34" charset="0"/>
            </a:endParaRPr>
          </a:p>
        </p:txBody>
      </p:sp>
      <p:sp>
        <p:nvSpPr>
          <p:cNvPr id="21" name="6 Elipse">
            <a:extLst>
              <a:ext uri="{FF2B5EF4-FFF2-40B4-BE49-F238E27FC236}">
                <a16:creationId xmlns:a16="http://schemas.microsoft.com/office/drawing/2014/main" id="{ED910408-28E0-4244-B3FD-3B692583B368}"/>
              </a:ext>
            </a:extLst>
          </p:cNvPr>
          <p:cNvSpPr>
            <a:spLocks noChangeArrowheads="1"/>
          </p:cNvSpPr>
          <p:nvPr/>
        </p:nvSpPr>
        <p:spPr bwMode="auto">
          <a:xfrm>
            <a:off x="3189755" y="3348225"/>
            <a:ext cx="215900" cy="215900"/>
          </a:xfrm>
          <a:prstGeom prst="ellipse">
            <a:avLst/>
          </a:prstGeom>
          <a:solidFill>
            <a:srgbClr val="0066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cxnSp>
        <p:nvCxnSpPr>
          <p:cNvPr id="5" name="Conector recto de flecha 4"/>
          <p:cNvCxnSpPr/>
          <p:nvPr/>
        </p:nvCxnSpPr>
        <p:spPr bwMode="auto">
          <a:xfrm flipV="1">
            <a:off x="3261360" y="2247013"/>
            <a:ext cx="0" cy="265471"/>
          </a:xfrm>
          <a:prstGeom prst="straightConnector1">
            <a:avLst/>
          </a:prstGeom>
          <a:solidFill>
            <a:schemeClr val="accent1"/>
          </a:solidFill>
          <a:ln w="9525" cap="flat" cmpd="sng" algn="ctr">
            <a:solidFill>
              <a:srgbClr val="00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Conector recto de flecha 21"/>
          <p:cNvCxnSpPr/>
          <p:nvPr/>
        </p:nvCxnSpPr>
        <p:spPr bwMode="auto">
          <a:xfrm>
            <a:off x="6895051" y="2512484"/>
            <a:ext cx="3075" cy="270387"/>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2497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E1D932E-D262-47AC-B9B6-7F50E40540B3}"/>
              </a:ext>
            </a:extLst>
          </p:cNvPr>
          <p:cNvSpPr>
            <a:spLocks noGrp="1"/>
          </p:cNvSpPr>
          <p:nvPr>
            <p:ph type="title" idx="4294967295"/>
          </p:nvPr>
        </p:nvSpPr>
        <p:spPr>
          <a:xfrm>
            <a:off x="1847566" y="96385"/>
            <a:ext cx="7010400" cy="384175"/>
          </a:xfrm>
        </p:spPr>
        <p:txBody>
          <a:bodyPr/>
          <a:lstStyle/>
          <a:p>
            <a:r>
              <a:rPr lang="es-ES" dirty="0">
                <a:solidFill>
                  <a:schemeClr val="bg2">
                    <a:lumMod val="50000"/>
                  </a:schemeClr>
                </a:solidFill>
              </a:rPr>
              <a:t>Si el Icfes fuera una persona…</a:t>
            </a:r>
            <a:endParaRPr lang="es-CO" dirty="0">
              <a:solidFill>
                <a:schemeClr val="bg2">
                  <a:lumMod val="50000"/>
                </a:schemeClr>
              </a:solidFill>
            </a:endParaRPr>
          </a:p>
        </p:txBody>
      </p:sp>
      <p:pic>
        <p:nvPicPr>
          <p:cNvPr id="1030" name="Picture 6" descr="Hombre Masculino Empresario - Imagen gratis en Pixabay">
            <a:extLst>
              <a:ext uri="{FF2B5EF4-FFF2-40B4-BE49-F238E27FC236}">
                <a16:creationId xmlns:a16="http://schemas.microsoft.com/office/drawing/2014/main" id="{949378FF-3363-4225-97B0-ABB2F730662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b="10460"/>
          <a:stretch/>
        </p:blipFill>
        <p:spPr bwMode="auto">
          <a:xfrm>
            <a:off x="2599978" y="1151948"/>
            <a:ext cx="3704170" cy="399314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DF0E0ACB-6E7F-4844-8A50-640B3F368EFB}"/>
              </a:ext>
            </a:extLst>
          </p:cNvPr>
          <p:cNvSpPr txBox="1"/>
          <p:nvPr/>
        </p:nvSpPr>
        <p:spPr>
          <a:xfrm>
            <a:off x="197140" y="1583289"/>
            <a:ext cx="3542757" cy="83099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200" b="0" i="0" u="none" strike="noStrike" kern="1200" cap="none" spc="0" normalizeH="0" baseline="0" noProof="0" dirty="0">
                <a:ln>
                  <a:noFill/>
                </a:ln>
                <a:solidFill>
                  <a:srgbClr val="000000"/>
                </a:solidFill>
                <a:effectLst/>
                <a:uLnTx/>
                <a:uFillTx/>
                <a:latin typeface="Century Gothic"/>
                <a:ea typeface="+mn-ea"/>
                <a:cs typeface="Arial" charset="0"/>
              </a:rPr>
              <a:t>El logro, transmite la idea del Icfes como una persona joven. Sin embargo, hubo consenso en asociarlo con </a:t>
            </a:r>
            <a:r>
              <a:rPr kumimoji="0" lang="es-MX" sz="1200" b="1" i="0" u="none" strike="noStrike" kern="1200" cap="none" spc="0" normalizeH="0" baseline="0" noProof="0" dirty="0">
                <a:ln>
                  <a:noFill/>
                </a:ln>
                <a:solidFill>
                  <a:srgbClr val="000000"/>
                </a:solidFill>
                <a:effectLst/>
                <a:uLnTx/>
                <a:uFillTx/>
                <a:latin typeface="Century Gothic"/>
                <a:ea typeface="+mn-ea"/>
                <a:cs typeface="Arial" charset="0"/>
              </a:rPr>
              <a:t>una persona madura </a:t>
            </a:r>
            <a:r>
              <a:rPr kumimoji="0" lang="es-MX" sz="1200" b="0" i="0" u="none" strike="noStrike" kern="1200" cap="none" spc="0" normalizeH="0" baseline="0" noProof="0" dirty="0">
                <a:ln>
                  <a:noFill/>
                </a:ln>
                <a:solidFill>
                  <a:srgbClr val="000000"/>
                </a:solidFill>
                <a:effectLst/>
                <a:uLnTx/>
                <a:uFillTx/>
                <a:latin typeface="Century Gothic"/>
                <a:ea typeface="+mn-ea"/>
                <a:cs typeface="Arial" charset="0"/>
              </a:rPr>
              <a:t>de edad entre los 35 y 50 años</a:t>
            </a:r>
            <a:endParaRPr kumimoji="0" lang="es-CO" sz="1200" b="0" i="0" u="none" strike="noStrike" kern="1200" cap="none" spc="0" normalizeH="0" baseline="0" noProof="0" dirty="0">
              <a:ln>
                <a:noFill/>
              </a:ln>
              <a:solidFill>
                <a:srgbClr val="000000"/>
              </a:solidFill>
              <a:effectLst/>
              <a:uLnTx/>
              <a:uFillTx/>
              <a:latin typeface="Century Gothic"/>
              <a:ea typeface="+mn-ea"/>
              <a:cs typeface="Arial" charset="0"/>
            </a:endParaRPr>
          </a:p>
        </p:txBody>
      </p:sp>
      <p:sp>
        <p:nvSpPr>
          <p:cNvPr id="8" name="CuadroTexto 7">
            <a:extLst>
              <a:ext uri="{FF2B5EF4-FFF2-40B4-BE49-F238E27FC236}">
                <a16:creationId xmlns:a16="http://schemas.microsoft.com/office/drawing/2014/main" id="{D783A4E7-9BA5-457A-8500-63EED098E0D7}"/>
              </a:ext>
            </a:extLst>
          </p:cNvPr>
          <p:cNvSpPr txBox="1"/>
          <p:nvPr/>
        </p:nvSpPr>
        <p:spPr>
          <a:xfrm>
            <a:off x="421138" y="3555866"/>
            <a:ext cx="1241045" cy="1015663"/>
          </a:xfrm>
          <a:prstGeom prst="rect">
            <a:avLst/>
          </a:prstGeom>
          <a:noFill/>
        </p:spPr>
        <p:txBody>
          <a:bodyPr wrap="square">
            <a:spAutoFit/>
          </a:bodyPr>
          <a:lstStyle/>
          <a:p>
            <a:pPr marL="171450" marR="0" lvl="0" indent="-171450" algn="l" defTabSz="914400" rtl="0" eaLnBrk="1" fontAlgn="base" latinLnBrk="0" hangingPunct="1">
              <a:lnSpc>
                <a:spcPct val="100000"/>
              </a:lnSpc>
              <a:spcBef>
                <a:spcPct val="0"/>
              </a:spcBef>
              <a:spcAft>
                <a:spcPct val="0"/>
              </a:spcAft>
              <a:buClrTx/>
              <a:buSzTx/>
              <a:buFontTx/>
              <a:buChar char="-"/>
              <a:tabLst/>
              <a:defRPr/>
            </a:pPr>
            <a:r>
              <a:rPr kumimoji="0" lang="es-MX" sz="1200" b="0" i="0" u="none" strike="noStrike" kern="1200" cap="none" spc="0" normalizeH="0" baseline="0" noProof="0" dirty="0">
                <a:ln>
                  <a:noFill/>
                </a:ln>
                <a:solidFill>
                  <a:srgbClr val="000000"/>
                </a:solidFill>
                <a:effectLst/>
                <a:uLnTx/>
                <a:uFillTx/>
                <a:latin typeface="Century Gothic"/>
                <a:ea typeface="+mn-ea"/>
                <a:cs typeface="Arial" charset="0"/>
              </a:rPr>
              <a:t>Aburrida</a:t>
            </a: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kumimoji="0" lang="es-MX" sz="1200" b="0" i="0" u="none" strike="noStrike" kern="1200" cap="none" spc="0" normalizeH="0" baseline="0" noProof="0" dirty="0">
                <a:ln>
                  <a:noFill/>
                </a:ln>
                <a:solidFill>
                  <a:srgbClr val="000000"/>
                </a:solidFill>
                <a:effectLst/>
                <a:uLnTx/>
                <a:uFillTx/>
                <a:latin typeface="Century Gothic"/>
                <a:ea typeface="+mn-ea"/>
                <a:cs typeface="Arial" charset="0"/>
              </a:rPr>
              <a:t>Estricta</a:t>
            </a: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kumimoji="0" lang="es-MX" sz="1200" b="0" i="0" u="none" strike="noStrike" kern="1200" cap="none" spc="0" normalizeH="0" baseline="0" noProof="0" dirty="0">
                <a:ln>
                  <a:noFill/>
                </a:ln>
                <a:solidFill>
                  <a:srgbClr val="000000"/>
                </a:solidFill>
                <a:effectLst/>
                <a:uLnTx/>
                <a:uFillTx/>
                <a:latin typeface="Century Gothic"/>
                <a:ea typeface="+mn-ea"/>
                <a:cs typeface="Arial" charset="0"/>
              </a:rPr>
              <a:t>Inteligente</a:t>
            </a: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kumimoji="0" lang="es-MX" sz="1200" b="0" i="0" u="none" strike="noStrike" kern="1200" cap="none" spc="0" normalizeH="0" baseline="0" noProof="0" dirty="0">
                <a:ln>
                  <a:noFill/>
                </a:ln>
                <a:solidFill>
                  <a:srgbClr val="000000"/>
                </a:solidFill>
                <a:effectLst/>
                <a:uLnTx/>
                <a:uFillTx/>
                <a:latin typeface="Century Gothic"/>
                <a:ea typeface="+mn-ea"/>
                <a:cs typeface="Arial" charset="0"/>
              </a:rPr>
              <a:t>Madura </a:t>
            </a: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kumimoji="0" lang="es-MX" sz="1200" b="0" i="0" u="none" strike="noStrike" kern="1200" cap="none" spc="0" normalizeH="0" baseline="0" noProof="0" dirty="0">
                <a:ln>
                  <a:noFill/>
                </a:ln>
                <a:solidFill>
                  <a:srgbClr val="000000"/>
                </a:solidFill>
                <a:effectLst/>
                <a:uLnTx/>
                <a:uFillTx/>
                <a:latin typeface="Century Gothic"/>
                <a:ea typeface="+mn-ea"/>
                <a:cs typeface="Arial" charset="0"/>
              </a:rPr>
              <a:t>Serio</a:t>
            </a:r>
          </a:p>
        </p:txBody>
      </p:sp>
      <p:sp>
        <p:nvSpPr>
          <p:cNvPr id="9" name="CuadroTexto 8">
            <a:extLst>
              <a:ext uri="{FF2B5EF4-FFF2-40B4-BE49-F238E27FC236}">
                <a16:creationId xmlns:a16="http://schemas.microsoft.com/office/drawing/2014/main" id="{95AC33B8-3746-427B-8EA9-8DCE04C3CDF1}"/>
              </a:ext>
            </a:extLst>
          </p:cNvPr>
          <p:cNvSpPr txBox="1"/>
          <p:nvPr/>
        </p:nvSpPr>
        <p:spPr>
          <a:xfrm>
            <a:off x="5352766" y="3919326"/>
            <a:ext cx="3638571" cy="83099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200" b="0" i="0" u="none" strike="noStrike" kern="1200" cap="none" spc="0" normalizeH="0" baseline="0" noProof="0" dirty="0">
                <a:ln>
                  <a:noFill/>
                </a:ln>
                <a:solidFill>
                  <a:srgbClr val="000000"/>
                </a:solidFill>
                <a:effectLst/>
                <a:uLnTx/>
                <a:uFillTx/>
                <a:latin typeface="Century Gothic"/>
                <a:ea typeface="+mn-ea"/>
                <a:cs typeface="Arial" charset="0"/>
              </a:rPr>
              <a:t>Se asocia con una </a:t>
            </a:r>
            <a:r>
              <a:rPr kumimoji="0" lang="es-MX" sz="1200" b="1" i="0" u="none" strike="noStrike" kern="1200" cap="none" spc="0" normalizeH="0" baseline="0" noProof="0" dirty="0">
                <a:ln>
                  <a:noFill/>
                </a:ln>
                <a:solidFill>
                  <a:srgbClr val="000000"/>
                </a:solidFill>
                <a:effectLst/>
                <a:uLnTx/>
                <a:uFillTx/>
                <a:latin typeface="Century Gothic"/>
                <a:ea typeface="+mn-ea"/>
                <a:cs typeface="Arial" charset="0"/>
              </a:rPr>
              <a:t>persona rigurosa y organizada</a:t>
            </a:r>
            <a:r>
              <a:rPr kumimoji="0" lang="es-MX" sz="1200" b="0" i="0" u="none" strike="noStrike" kern="1200" cap="none" spc="0" normalizeH="0" baseline="0" noProof="0" dirty="0">
                <a:ln>
                  <a:noFill/>
                </a:ln>
                <a:solidFill>
                  <a:srgbClr val="000000"/>
                </a:solidFill>
                <a:effectLst/>
                <a:uLnTx/>
                <a:uFillTx/>
                <a:latin typeface="Century Gothic"/>
                <a:ea typeface="+mn-ea"/>
                <a:cs typeface="Arial" charset="0"/>
              </a:rPr>
              <a:t>. Estas características son definidas como masculinas por algunos participantes y femeninas por otros</a:t>
            </a:r>
            <a:endParaRPr kumimoji="0" lang="es-CO" sz="1200" b="0" i="0" u="none" strike="noStrike" kern="1200" cap="none" spc="0" normalizeH="0" baseline="0" noProof="0" dirty="0">
              <a:ln>
                <a:noFill/>
              </a:ln>
              <a:solidFill>
                <a:srgbClr val="000000"/>
              </a:solidFill>
              <a:effectLst/>
              <a:uLnTx/>
              <a:uFillTx/>
              <a:latin typeface="Century Gothic"/>
              <a:ea typeface="+mn-ea"/>
              <a:cs typeface="Arial" charset="0"/>
            </a:endParaRPr>
          </a:p>
        </p:txBody>
      </p:sp>
      <p:sp>
        <p:nvSpPr>
          <p:cNvPr id="10" name="CuadroTexto 9">
            <a:extLst>
              <a:ext uri="{FF2B5EF4-FFF2-40B4-BE49-F238E27FC236}">
                <a16:creationId xmlns:a16="http://schemas.microsoft.com/office/drawing/2014/main" id="{73552A59-4509-450A-AAC3-0CA09A891F47}"/>
              </a:ext>
            </a:extLst>
          </p:cNvPr>
          <p:cNvSpPr txBox="1"/>
          <p:nvPr/>
        </p:nvSpPr>
        <p:spPr>
          <a:xfrm>
            <a:off x="5352766" y="1514427"/>
            <a:ext cx="3791234" cy="1754326"/>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200" b="0" i="0" u="none" strike="noStrike" kern="1200" cap="none" spc="0" normalizeH="0" baseline="0" noProof="0" dirty="0">
                <a:ln>
                  <a:noFill/>
                </a:ln>
                <a:solidFill>
                  <a:srgbClr val="000000"/>
                </a:solidFill>
                <a:effectLst/>
                <a:uLnTx/>
                <a:uFillTx/>
                <a:latin typeface="Century Gothic"/>
                <a:ea typeface="+mn-ea"/>
                <a:cs typeface="Arial" charset="0"/>
              </a:rPr>
              <a:t>Se asocia con una persona que trabaja en el </a:t>
            </a:r>
            <a:r>
              <a:rPr kumimoji="0" lang="es-MX" sz="1200" b="1" i="0" u="none" strike="noStrike" kern="1200" cap="none" spc="0" normalizeH="0" baseline="0" noProof="0" dirty="0">
                <a:ln>
                  <a:noFill/>
                </a:ln>
                <a:solidFill>
                  <a:srgbClr val="000000"/>
                </a:solidFill>
                <a:effectLst/>
                <a:uLnTx/>
                <a:uFillTx/>
                <a:latin typeface="Century Gothic"/>
                <a:ea typeface="+mn-ea"/>
                <a:cs typeface="Arial" charset="0"/>
              </a:rPr>
              <a:t>sector educativo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MX" sz="1200" b="0" i="0" u="none" strike="noStrike" kern="1200" cap="none" spc="0" normalizeH="0" baseline="0" noProof="0" dirty="0">
              <a:ln>
                <a:noFill/>
              </a:ln>
              <a:solidFill>
                <a:srgbClr val="000000"/>
              </a:solidFill>
              <a:effectLst/>
              <a:uLnTx/>
              <a:uFillTx/>
              <a:latin typeface="Century Gothic"/>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200" b="0" i="0" u="none" strike="noStrike" kern="1200" cap="none" spc="0" normalizeH="0" baseline="0" noProof="0" dirty="0">
                <a:ln>
                  <a:noFill/>
                </a:ln>
                <a:solidFill>
                  <a:srgbClr val="000000"/>
                </a:solidFill>
                <a:effectLst/>
                <a:uLnTx/>
                <a:uFillTx/>
                <a:latin typeface="Century Gothic"/>
                <a:ea typeface="+mn-ea"/>
                <a:cs typeface="Arial" charset="0"/>
              </a:rPr>
              <a:t>Se asocia con trabajos relacionados con </a:t>
            </a:r>
            <a:r>
              <a:rPr kumimoji="0" lang="es-MX" sz="1200" b="1" i="0" u="none" strike="noStrike" kern="1200" cap="none" spc="0" normalizeH="0" baseline="0" noProof="0" dirty="0">
                <a:ln>
                  <a:noFill/>
                </a:ln>
                <a:solidFill>
                  <a:srgbClr val="000000"/>
                </a:solidFill>
                <a:effectLst/>
                <a:uLnTx/>
                <a:uFillTx/>
                <a:latin typeface="Century Gothic"/>
                <a:ea typeface="+mn-ea"/>
                <a:cs typeface="Arial" charset="0"/>
              </a:rPr>
              <a:t>el control de calidad</a:t>
            </a:r>
            <a:r>
              <a:rPr kumimoji="0" lang="es-MX" sz="1200" b="0" i="0" u="none" strike="noStrike" kern="1200" cap="none" spc="0" normalizeH="0" baseline="0" noProof="0" dirty="0">
                <a:ln>
                  <a:noFill/>
                </a:ln>
                <a:solidFill>
                  <a:srgbClr val="000000"/>
                </a:solidFill>
                <a:effectLst/>
                <a:uLnTx/>
                <a:uFillTx/>
                <a:latin typeface="Century Gothic"/>
                <a:ea typeface="+mn-ea"/>
                <a:cs typeface="Arial" charset="0"/>
              </a:rPr>
              <a:t>, encargados de un CheckList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MX" sz="1200" b="0" i="0" u="none" strike="noStrike" kern="1200" cap="none" spc="0" normalizeH="0" baseline="0" noProof="0" dirty="0">
              <a:ln>
                <a:noFill/>
              </a:ln>
              <a:solidFill>
                <a:srgbClr val="000000"/>
              </a:solidFill>
              <a:effectLst/>
              <a:uLnTx/>
              <a:uFillTx/>
              <a:latin typeface="Century Gothic"/>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200" b="0" i="0" u="none" strike="noStrike" kern="1200" cap="none" spc="0" normalizeH="0" baseline="0" noProof="0" dirty="0">
                <a:ln>
                  <a:noFill/>
                </a:ln>
                <a:solidFill>
                  <a:srgbClr val="000000"/>
                </a:solidFill>
                <a:effectLst/>
                <a:uLnTx/>
                <a:uFillTx/>
                <a:latin typeface="Century Gothic"/>
                <a:ea typeface="+mn-ea"/>
                <a:cs typeface="Arial" charset="0"/>
              </a:rPr>
              <a:t>Se asocia con </a:t>
            </a:r>
            <a:r>
              <a:rPr kumimoji="0" lang="es-MX" sz="1200" b="1" i="0" u="none" strike="noStrike" kern="1200" cap="none" spc="0" normalizeH="0" baseline="0" noProof="0" dirty="0">
                <a:ln>
                  <a:noFill/>
                </a:ln>
                <a:solidFill>
                  <a:srgbClr val="000000"/>
                </a:solidFill>
                <a:effectLst/>
                <a:uLnTx/>
                <a:uFillTx/>
                <a:latin typeface="Century Gothic"/>
                <a:ea typeface="+mn-ea"/>
                <a:cs typeface="Arial" charset="0"/>
              </a:rPr>
              <a:t>el periodismo por las preguntas</a:t>
            </a:r>
            <a:r>
              <a:rPr kumimoji="0" lang="es-MX" sz="1200" b="0" i="0" u="none" strike="noStrike" kern="1200" cap="none" spc="0" normalizeH="0" baseline="0" noProof="0" dirty="0">
                <a:ln>
                  <a:noFill/>
                </a:ln>
                <a:solidFill>
                  <a:srgbClr val="000000"/>
                </a:solidFill>
                <a:effectLst/>
                <a:uLnTx/>
                <a:uFillTx/>
                <a:latin typeface="Century Gothic"/>
                <a:ea typeface="+mn-ea"/>
                <a:cs typeface="Arial" charset="0"/>
              </a:rPr>
              <a:t>, una narrativa cercana a la presentación de pruebas </a:t>
            </a:r>
          </a:p>
        </p:txBody>
      </p:sp>
      <p:sp>
        <p:nvSpPr>
          <p:cNvPr id="12" name="Rectángulo 11">
            <a:extLst>
              <a:ext uri="{FF2B5EF4-FFF2-40B4-BE49-F238E27FC236}">
                <a16:creationId xmlns:a16="http://schemas.microsoft.com/office/drawing/2014/main" id="{DFE10B82-C915-4147-85B7-307BB156CA28}"/>
              </a:ext>
            </a:extLst>
          </p:cNvPr>
          <p:cNvSpPr/>
          <p:nvPr/>
        </p:nvSpPr>
        <p:spPr>
          <a:xfrm>
            <a:off x="903328" y="670060"/>
            <a:ext cx="7744408" cy="292388"/>
          </a:xfrm>
          <a:prstGeom prst="rect">
            <a:avLst/>
          </a:prstGeom>
          <a:ln>
            <a:solidFill>
              <a:schemeClr val="tx1"/>
            </a:solidFill>
            <a:prstDash val="dashDot"/>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300" b="1" i="0" u="none" strike="noStrike" kern="1200" cap="none" spc="0" normalizeH="0" baseline="0" noProof="0" dirty="0">
                <a:ln>
                  <a:noFill/>
                </a:ln>
                <a:solidFill>
                  <a:srgbClr val="000000"/>
                </a:solidFill>
                <a:effectLst/>
                <a:uLnTx/>
                <a:uFillTx/>
                <a:latin typeface="Century Gothic" pitchFamily="34" charset="0"/>
                <a:ea typeface="+mn-ea"/>
                <a:cs typeface="Arial" charset="0"/>
              </a:rPr>
              <a:t>En términos generales, se le percibe como una persona con experiencia y alto conocimiento</a:t>
            </a:r>
          </a:p>
        </p:txBody>
      </p:sp>
      <p:sp>
        <p:nvSpPr>
          <p:cNvPr id="13" name="CuadroTexto 12">
            <a:extLst>
              <a:ext uri="{FF2B5EF4-FFF2-40B4-BE49-F238E27FC236}">
                <a16:creationId xmlns:a16="http://schemas.microsoft.com/office/drawing/2014/main" id="{02FFA801-8BBB-4573-B75E-421ABFFE660F}"/>
              </a:ext>
            </a:extLst>
          </p:cNvPr>
          <p:cNvSpPr txBox="1"/>
          <p:nvPr/>
        </p:nvSpPr>
        <p:spPr>
          <a:xfrm>
            <a:off x="1463385" y="1271808"/>
            <a:ext cx="603050" cy="292388"/>
          </a:xfrm>
          <a:prstGeom prst="rect">
            <a:avLst/>
          </a:prstGeom>
          <a:solidFill>
            <a:srgbClr val="204E93"/>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3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a:ea typeface="+mn-ea"/>
                <a:cs typeface="Arial" charset="0"/>
              </a:rPr>
              <a:t>Edad</a:t>
            </a:r>
            <a:endParaRPr kumimoji="0" lang="es-CO" sz="13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a:ea typeface="+mn-ea"/>
              <a:cs typeface="Arial" charset="0"/>
            </a:endParaRPr>
          </a:p>
        </p:txBody>
      </p:sp>
      <p:sp>
        <p:nvSpPr>
          <p:cNvPr id="14" name="CuadroTexto 13">
            <a:extLst>
              <a:ext uri="{FF2B5EF4-FFF2-40B4-BE49-F238E27FC236}">
                <a16:creationId xmlns:a16="http://schemas.microsoft.com/office/drawing/2014/main" id="{EEB07DFF-E22C-426A-B4C3-7440DB30E396}"/>
              </a:ext>
            </a:extLst>
          </p:cNvPr>
          <p:cNvSpPr txBox="1"/>
          <p:nvPr/>
        </p:nvSpPr>
        <p:spPr>
          <a:xfrm>
            <a:off x="6956965" y="1178142"/>
            <a:ext cx="793807" cy="292388"/>
          </a:xfrm>
          <a:prstGeom prst="rect">
            <a:avLst/>
          </a:prstGeom>
          <a:solidFill>
            <a:srgbClr val="204E93"/>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3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a:ea typeface="+mn-ea"/>
                <a:cs typeface="Arial" charset="0"/>
              </a:rPr>
              <a:t>Empleo</a:t>
            </a:r>
            <a:endParaRPr kumimoji="0" lang="es-CO" sz="13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a:ea typeface="+mn-ea"/>
              <a:cs typeface="Arial" charset="0"/>
            </a:endParaRPr>
          </a:p>
        </p:txBody>
      </p:sp>
      <p:sp>
        <p:nvSpPr>
          <p:cNvPr id="15" name="CuadroTexto 14">
            <a:extLst>
              <a:ext uri="{FF2B5EF4-FFF2-40B4-BE49-F238E27FC236}">
                <a16:creationId xmlns:a16="http://schemas.microsoft.com/office/drawing/2014/main" id="{C03394C5-EC77-4F64-BE02-876C36CBBF51}"/>
              </a:ext>
            </a:extLst>
          </p:cNvPr>
          <p:cNvSpPr txBox="1"/>
          <p:nvPr/>
        </p:nvSpPr>
        <p:spPr>
          <a:xfrm>
            <a:off x="6683200" y="3555866"/>
            <a:ext cx="798617" cy="292388"/>
          </a:xfrm>
          <a:prstGeom prst="rect">
            <a:avLst/>
          </a:prstGeom>
          <a:solidFill>
            <a:srgbClr val="204E93"/>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3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a:ea typeface="+mn-ea"/>
                <a:cs typeface="Arial" charset="0"/>
              </a:rPr>
              <a:t>Género</a:t>
            </a:r>
            <a:endParaRPr kumimoji="0" lang="es-CO" sz="13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a:ea typeface="+mn-ea"/>
              <a:cs typeface="Arial" charset="0"/>
            </a:endParaRPr>
          </a:p>
        </p:txBody>
      </p:sp>
      <p:sp>
        <p:nvSpPr>
          <p:cNvPr id="16" name="CuadroTexto 15">
            <a:extLst>
              <a:ext uri="{FF2B5EF4-FFF2-40B4-BE49-F238E27FC236}">
                <a16:creationId xmlns:a16="http://schemas.microsoft.com/office/drawing/2014/main" id="{F18DC359-7790-4F42-91D1-C00F5D9F7FE7}"/>
              </a:ext>
            </a:extLst>
          </p:cNvPr>
          <p:cNvSpPr txBox="1"/>
          <p:nvPr/>
        </p:nvSpPr>
        <p:spPr>
          <a:xfrm>
            <a:off x="1146097" y="2976365"/>
            <a:ext cx="1241045" cy="292388"/>
          </a:xfrm>
          <a:prstGeom prst="rect">
            <a:avLst/>
          </a:prstGeom>
          <a:solidFill>
            <a:srgbClr val="204E93"/>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3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a:ea typeface="+mn-ea"/>
                <a:cs typeface="Arial" charset="0"/>
              </a:rPr>
              <a:t>Personalidad</a:t>
            </a:r>
            <a:endParaRPr kumimoji="0" lang="es-CO" sz="13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a:ea typeface="+mn-ea"/>
              <a:cs typeface="Arial" charset="0"/>
            </a:endParaRPr>
          </a:p>
        </p:txBody>
      </p:sp>
      <p:sp>
        <p:nvSpPr>
          <p:cNvPr id="17" name="CuadroTexto 16">
            <a:extLst>
              <a:ext uri="{FF2B5EF4-FFF2-40B4-BE49-F238E27FC236}">
                <a16:creationId xmlns:a16="http://schemas.microsoft.com/office/drawing/2014/main" id="{C89C6B60-048B-4190-93E1-D3F7D39C78EA}"/>
              </a:ext>
            </a:extLst>
          </p:cNvPr>
          <p:cNvSpPr txBox="1"/>
          <p:nvPr/>
        </p:nvSpPr>
        <p:spPr>
          <a:xfrm>
            <a:off x="1564672" y="3631140"/>
            <a:ext cx="1478718" cy="1015663"/>
          </a:xfrm>
          <a:prstGeom prst="rect">
            <a:avLst/>
          </a:prstGeom>
          <a:noFill/>
        </p:spPr>
        <p:txBody>
          <a:bodyPr wrap="square">
            <a:spAutoFit/>
          </a:bodyPr>
          <a:lstStyle/>
          <a:p>
            <a:pPr marL="171450" marR="0" lvl="0" indent="-171450" algn="l" defTabSz="914400" rtl="0" eaLnBrk="1" fontAlgn="base" latinLnBrk="0" hangingPunct="1">
              <a:lnSpc>
                <a:spcPct val="100000"/>
              </a:lnSpc>
              <a:spcBef>
                <a:spcPct val="0"/>
              </a:spcBef>
              <a:spcAft>
                <a:spcPct val="0"/>
              </a:spcAft>
              <a:buClrTx/>
              <a:buSzTx/>
              <a:buFontTx/>
              <a:buChar char="-"/>
              <a:tabLst/>
              <a:defRPr/>
            </a:pPr>
            <a:r>
              <a:rPr kumimoji="0" lang="es-MX" sz="1200" b="0" i="0" u="none" strike="noStrike" kern="1200" cap="none" spc="0" normalizeH="0" baseline="0" noProof="0" dirty="0">
                <a:ln>
                  <a:noFill/>
                </a:ln>
                <a:solidFill>
                  <a:srgbClr val="000000"/>
                </a:solidFill>
                <a:effectLst/>
                <a:uLnTx/>
                <a:uFillTx/>
                <a:latin typeface="Century Gothic"/>
                <a:ea typeface="+mn-ea"/>
                <a:cs typeface="Arial" charset="0"/>
              </a:rPr>
              <a:t>Equilibrado </a:t>
            </a: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kumimoji="0" lang="es-MX" sz="1200" b="0" i="0" u="none" strike="noStrike" kern="1200" cap="none" spc="0" normalizeH="0" baseline="0" noProof="0" dirty="0">
                <a:ln>
                  <a:noFill/>
                </a:ln>
                <a:solidFill>
                  <a:srgbClr val="000000"/>
                </a:solidFill>
                <a:effectLst/>
                <a:uLnTx/>
                <a:uFillTx/>
                <a:latin typeface="Century Gothic"/>
                <a:ea typeface="+mn-ea"/>
                <a:cs typeface="Arial" charset="0"/>
              </a:rPr>
              <a:t>Controlador</a:t>
            </a: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kumimoji="0" lang="es-MX" sz="1200" b="0" i="0" u="none" strike="noStrike" kern="1200" cap="none" spc="0" normalizeH="0" baseline="0" noProof="0" dirty="0">
                <a:ln>
                  <a:noFill/>
                </a:ln>
                <a:solidFill>
                  <a:srgbClr val="000000"/>
                </a:solidFill>
                <a:effectLst/>
                <a:uLnTx/>
                <a:uFillTx/>
                <a:latin typeface="Century Gothic"/>
                <a:ea typeface="+mn-ea"/>
                <a:cs typeface="Arial" charset="0"/>
              </a:rPr>
              <a:t>Cuadriculado</a:t>
            </a: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kumimoji="0" lang="es-MX" sz="1200" b="0" i="0" u="none" strike="noStrike" kern="1200" cap="none" spc="0" normalizeH="0" baseline="0" noProof="0" dirty="0">
                <a:ln>
                  <a:noFill/>
                </a:ln>
                <a:solidFill>
                  <a:srgbClr val="000000"/>
                </a:solidFill>
                <a:effectLst/>
                <a:uLnTx/>
                <a:uFillTx/>
                <a:latin typeface="Century Gothic"/>
                <a:ea typeface="+mn-ea"/>
                <a:cs typeface="Arial" charset="0"/>
              </a:rPr>
              <a:t>Chismoso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MX" sz="1200" b="0" i="0" u="none" strike="noStrike" kern="1200" cap="none" spc="0" normalizeH="0" baseline="0" noProof="0" dirty="0">
              <a:ln>
                <a:noFill/>
              </a:ln>
              <a:solidFill>
                <a:srgbClr val="000000"/>
              </a:solidFill>
              <a:effectLst/>
              <a:uLnTx/>
              <a:uFillTx/>
              <a:latin typeface="Century Gothic"/>
              <a:ea typeface="+mn-ea"/>
              <a:cs typeface="Arial" charset="0"/>
            </a:endParaRPr>
          </a:p>
        </p:txBody>
      </p:sp>
    </p:spTree>
    <p:extLst>
      <p:ext uri="{BB962C8B-B14F-4D97-AF65-F5344CB8AC3E}">
        <p14:creationId xmlns:p14="http://schemas.microsoft.com/office/powerpoint/2010/main" val="3479658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2">
            <a:extLst>
              <a:ext uri="{FF2B5EF4-FFF2-40B4-BE49-F238E27FC236}">
                <a16:creationId xmlns:a16="http://schemas.microsoft.com/office/drawing/2014/main" id="{56B5D3E1-BC86-42F4-8501-8C6006EC785A}"/>
              </a:ext>
            </a:extLst>
          </p:cNvPr>
          <p:cNvGraphicFramePr>
            <a:graphicFrameLocks noGrp="1"/>
          </p:cNvGraphicFramePr>
          <p:nvPr>
            <p:ph idx="4294967295"/>
          </p:nvPr>
        </p:nvGraphicFramePr>
        <p:xfrm>
          <a:off x="2745518" y="634639"/>
          <a:ext cx="4101546" cy="4138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364" name="Título 1">
            <a:extLst>
              <a:ext uri="{FF2B5EF4-FFF2-40B4-BE49-F238E27FC236}">
                <a16:creationId xmlns:a16="http://schemas.microsoft.com/office/drawing/2014/main" id="{BFE80B3D-D6CF-44D8-A078-EAB06127E3FF}"/>
              </a:ext>
            </a:extLst>
          </p:cNvPr>
          <p:cNvSpPr txBox="1">
            <a:spLocks/>
          </p:cNvSpPr>
          <p:nvPr/>
        </p:nvSpPr>
        <p:spPr bwMode="auto">
          <a:xfrm>
            <a:off x="1126005" y="130792"/>
            <a:ext cx="7007866" cy="338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200">
                <a:solidFill>
                  <a:srgbClr val="333333"/>
                </a:solidFill>
                <a:latin typeface="Century Gothic" panose="020B0502020202020204" pitchFamily="34" charset="0"/>
                <a:cs typeface="Arial" panose="020B0604020202020204" pitchFamily="34" charset="0"/>
              </a:defRPr>
            </a:lvl1pPr>
            <a:lvl2pPr marL="742950" indent="-285750">
              <a:spcBef>
                <a:spcPct val="20000"/>
              </a:spcBef>
              <a:buChar char="–"/>
              <a:defRPr sz="1200">
                <a:solidFill>
                  <a:srgbClr val="333333"/>
                </a:solidFill>
                <a:latin typeface="Century Gothic" panose="020B0502020202020204" pitchFamily="34" charset="0"/>
                <a:cs typeface="Arial" panose="020B0604020202020204" pitchFamily="34" charset="0"/>
              </a:defRPr>
            </a:lvl2pPr>
            <a:lvl3pPr marL="1143000" indent="-228600">
              <a:spcBef>
                <a:spcPct val="20000"/>
              </a:spcBef>
              <a:buChar char="•"/>
              <a:defRPr sz="1200">
                <a:solidFill>
                  <a:srgbClr val="333333"/>
                </a:solidFill>
                <a:latin typeface="Century Gothic" panose="020B0502020202020204" pitchFamily="34" charset="0"/>
                <a:cs typeface="Arial" panose="020B0604020202020204" pitchFamily="34" charset="0"/>
              </a:defRPr>
            </a:lvl3pPr>
            <a:lvl4pPr marL="1600200" indent="-228600">
              <a:spcBef>
                <a:spcPct val="20000"/>
              </a:spcBef>
              <a:buChar char="–"/>
              <a:defRPr sz="1200">
                <a:solidFill>
                  <a:srgbClr val="333333"/>
                </a:solidFill>
                <a:latin typeface="Century Gothic" panose="020B0502020202020204" pitchFamily="34" charset="0"/>
                <a:cs typeface="Arial" panose="020B0604020202020204" pitchFamily="34" charset="0"/>
              </a:defRPr>
            </a:lvl4pPr>
            <a:lvl5pPr marL="2057400" indent="-228600">
              <a:spcBef>
                <a:spcPct val="20000"/>
              </a:spcBef>
              <a:buChar char="»"/>
              <a:defRPr sz="1200">
                <a:solidFill>
                  <a:srgbClr val="333333"/>
                </a:solidFill>
                <a:latin typeface="Century Gothic" panose="020B0502020202020204" pitchFamily="34" charset="0"/>
                <a:cs typeface="Arial" panose="020B0604020202020204" pitchFamily="34" charset="0"/>
              </a:defRPr>
            </a:lvl5pPr>
            <a:lvl6pPr marL="2514600" indent="-228600" eaLnBrk="0" fontAlgn="base" hangingPunct="0">
              <a:spcBef>
                <a:spcPct val="20000"/>
              </a:spcBef>
              <a:spcAft>
                <a:spcPct val="0"/>
              </a:spcAft>
              <a:buChar char="»"/>
              <a:defRPr sz="1200">
                <a:solidFill>
                  <a:srgbClr val="333333"/>
                </a:solidFill>
                <a:latin typeface="Century Gothic" panose="020B0502020202020204" pitchFamily="34" charset="0"/>
                <a:cs typeface="Arial" panose="020B0604020202020204" pitchFamily="34" charset="0"/>
              </a:defRPr>
            </a:lvl6pPr>
            <a:lvl7pPr marL="2971800" indent="-228600" eaLnBrk="0" fontAlgn="base" hangingPunct="0">
              <a:spcBef>
                <a:spcPct val="20000"/>
              </a:spcBef>
              <a:spcAft>
                <a:spcPct val="0"/>
              </a:spcAft>
              <a:buChar char="»"/>
              <a:defRPr sz="1200">
                <a:solidFill>
                  <a:srgbClr val="333333"/>
                </a:solidFill>
                <a:latin typeface="Century Gothic" panose="020B0502020202020204" pitchFamily="34" charset="0"/>
                <a:cs typeface="Arial" panose="020B0604020202020204" pitchFamily="34" charset="0"/>
              </a:defRPr>
            </a:lvl7pPr>
            <a:lvl8pPr marL="3429000" indent="-228600" eaLnBrk="0" fontAlgn="base" hangingPunct="0">
              <a:spcBef>
                <a:spcPct val="20000"/>
              </a:spcBef>
              <a:spcAft>
                <a:spcPct val="0"/>
              </a:spcAft>
              <a:buChar char="»"/>
              <a:defRPr sz="1200">
                <a:solidFill>
                  <a:srgbClr val="333333"/>
                </a:solidFill>
                <a:latin typeface="Century Gothic" panose="020B0502020202020204" pitchFamily="34" charset="0"/>
                <a:cs typeface="Arial" panose="020B0604020202020204" pitchFamily="34" charset="0"/>
              </a:defRPr>
            </a:lvl8pPr>
            <a:lvl9pPr marL="3886200" indent="-228600" eaLnBrk="0" fontAlgn="base" hangingPunct="0">
              <a:spcBef>
                <a:spcPct val="20000"/>
              </a:spcBef>
              <a:spcAft>
                <a:spcPct val="0"/>
              </a:spcAft>
              <a:buChar char="»"/>
              <a:defRPr sz="1200">
                <a:solidFill>
                  <a:srgbClr val="333333"/>
                </a:solidFill>
                <a:latin typeface="Century Gothic" panose="020B0502020202020204" pitchFamily="34" charset="0"/>
                <a:cs typeface="Arial" panose="020B0604020202020204" pitchFamily="34" charset="0"/>
              </a:defRPr>
            </a:lvl9pPr>
          </a:lstStyle>
          <a:p>
            <a:pPr algn="ctr" defTabSz="914103">
              <a:spcBef>
                <a:spcPct val="0"/>
              </a:spcBef>
              <a:buNone/>
              <a:defRPr/>
            </a:pPr>
            <a:r>
              <a:rPr lang="es-MX" altLang="es-CO" sz="1799" b="0" dirty="0">
                <a:solidFill>
                  <a:srgbClr val="000000"/>
                </a:solidFill>
              </a:rPr>
              <a:t>Procesos de interacción</a:t>
            </a:r>
            <a:endParaRPr lang="es-CO" altLang="es-CO" sz="1799" b="0" dirty="0">
              <a:solidFill>
                <a:srgbClr val="000000"/>
              </a:solidFill>
            </a:endParaRPr>
          </a:p>
        </p:txBody>
      </p:sp>
      <p:sp>
        <p:nvSpPr>
          <p:cNvPr id="6" name="Rectángulo 5">
            <a:extLst>
              <a:ext uri="{FF2B5EF4-FFF2-40B4-BE49-F238E27FC236}">
                <a16:creationId xmlns:a16="http://schemas.microsoft.com/office/drawing/2014/main" id="{3A7BB6B6-1F96-4591-ABCC-E48FFA97E382}"/>
              </a:ext>
            </a:extLst>
          </p:cNvPr>
          <p:cNvSpPr/>
          <p:nvPr/>
        </p:nvSpPr>
        <p:spPr bwMode="auto">
          <a:xfrm>
            <a:off x="2271891" y="781638"/>
            <a:ext cx="6514921" cy="1925843"/>
          </a:xfrm>
          <a:prstGeom prst="rect">
            <a:avLst/>
          </a:prstGeom>
          <a:solidFill>
            <a:srgbClr val="FFFFFF">
              <a:alpha val="80000"/>
            </a:srgb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1000" b="1" i="0" u="none" strike="noStrike" cap="none" normalizeH="0" baseline="0" dirty="0">
              <a:ln>
                <a:noFill/>
              </a:ln>
              <a:solidFill>
                <a:schemeClr val="tx1"/>
              </a:solidFill>
              <a:effectLst/>
              <a:latin typeface="Calibri" pitchFamily="34" charset="0"/>
              <a:cs typeface="Arial" charset="0"/>
            </a:endParaRPr>
          </a:p>
        </p:txBody>
      </p:sp>
    </p:spTree>
    <p:extLst>
      <p:ext uri="{BB962C8B-B14F-4D97-AF65-F5344CB8AC3E}">
        <p14:creationId xmlns:p14="http://schemas.microsoft.com/office/powerpoint/2010/main" val="578459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p:txBody>
          <a:bodyPr/>
          <a:lstStyle/>
          <a:p>
            <a:pPr eaLnBrk="1" hangingPunct="1"/>
            <a:r>
              <a:rPr lang="es-ES" altLang="es-CO" dirty="0">
                <a:solidFill>
                  <a:schemeClr val="bg2">
                    <a:lumMod val="50000"/>
                  </a:schemeClr>
                </a:solidFill>
              </a:rPr>
              <a:t>Comunicación con el Icfes</a:t>
            </a:r>
          </a:p>
        </p:txBody>
      </p:sp>
      <p:pic>
        <p:nvPicPr>
          <p:cNvPr id="16416" name="Picture 128" descr="test"/>
          <p:cNvPicPr>
            <a:picLocks noChangeAspect="1" noChangeArrowheads="1"/>
          </p:cNvPicPr>
          <p:nvPr/>
        </p:nvPicPr>
        <p:blipFill>
          <a:blip r:embed="rId2">
            <a:lum bright="36000"/>
            <a:extLst>
              <a:ext uri="{28A0092B-C50C-407E-A947-70E740481C1C}">
                <a14:useLocalDpi xmlns:a14="http://schemas.microsoft.com/office/drawing/2010/main" val="0"/>
              </a:ext>
            </a:extLst>
          </a:blip>
          <a:srcRect/>
          <a:stretch>
            <a:fillRect/>
          </a:stretch>
        </p:blipFill>
        <p:spPr bwMode="auto">
          <a:xfrm>
            <a:off x="747897" y="591888"/>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 Box 33">
            <a:extLst>
              <a:ext uri="{FF2B5EF4-FFF2-40B4-BE49-F238E27FC236}">
                <a16:creationId xmlns:a16="http://schemas.microsoft.com/office/drawing/2014/main" id="{E07B633B-60FD-4C41-B71D-3976B93A5188}"/>
              </a:ext>
            </a:extLst>
          </p:cNvPr>
          <p:cNvSpPr txBox="1">
            <a:spLocks noChangeArrowheads="1"/>
          </p:cNvSpPr>
          <p:nvPr/>
        </p:nvSpPr>
        <p:spPr bwMode="auto">
          <a:xfrm>
            <a:off x="2005371" y="618480"/>
            <a:ext cx="5630912" cy="2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58" tIns="45729" rIns="91458" bIns="45729" anchor="ctr">
            <a:spAutoFit/>
          </a:bodyPr>
          <a:lstStyle>
            <a:defPPr>
              <a:defRPr lang="es-CO"/>
            </a:defPPr>
            <a:lvl1pPr algn="l" rtl="0" fontAlgn="base">
              <a:spcBef>
                <a:spcPct val="0"/>
              </a:spcBef>
              <a:spcAft>
                <a:spcPct val="0"/>
              </a:spcAft>
              <a:defRPr sz="1000" b="1" kern="1200">
                <a:solidFill>
                  <a:schemeClr val="tx1"/>
                </a:solidFill>
                <a:latin typeface="Calibri" pitchFamily="34" charset="0"/>
                <a:ea typeface="+mn-ea"/>
                <a:cs typeface="Arial" charset="0"/>
              </a:defRPr>
            </a:lvl1pPr>
            <a:lvl2pPr marL="457200" algn="l" rtl="0" fontAlgn="base">
              <a:spcBef>
                <a:spcPct val="0"/>
              </a:spcBef>
              <a:spcAft>
                <a:spcPct val="0"/>
              </a:spcAft>
              <a:defRPr sz="1000" b="1" kern="1200">
                <a:solidFill>
                  <a:schemeClr val="tx1"/>
                </a:solidFill>
                <a:latin typeface="Calibri" pitchFamily="34" charset="0"/>
                <a:ea typeface="+mn-ea"/>
                <a:cs typeface="Arial" charset="0"/>
              </a:defRPr>
            </a:lvl2pPr>
            <a:lvl3pPr marL="914400" algn="l" rtl="0" fontAlgn="base">
              <a:spcBef>
                <a:spcPct val="0"/>
              </a:spcBef>
              <a:spcAft>
                <a:spcPct val="0"/>
              </a:spcAft>
              <a:defRPr sz="1000" b="1" kern="1200">
                <a:solidFill>
                  <a:schemeClr val="tx1"/>
                </a:solidFill>
                <a:latin typeface="Calibri" pitchFamily="34" charset="0"/>
                <a:ea typeface="+mn-ea"/>
                <a:cs typeface="Arial" charset="0"/>
              </a:defRPr>
            </a:lvl3pPr>
            <a:lvl4pPr marL="1371600" algn="l" rtl="0" fontAlgn="base">
              <a:spcBef>
                <a:spcPct val="0"/>
              </a:spcBef>
              <a:spcAft>
                <a:spcPct val="0"/>
              </a:spcAft>
              <a:defRPr sz="1000" b="1" kern="1200">
                <a:solidFill>
                  <a:schemeClr val="tx1"/>
                </a:solidFill>
                <a:latin typeface="Calibri" pitchFamily="34" charset="0"/>
                <a:ea typeface="+mn-ea"/>
                <a:cs typeface="Arial" charset="0"/>
              </a:defRPr>
            </a:lvl4pPr>
            <a:lvl5pPr marL="1828800" algn="l" rtl="0" fontAlgn="base">
              <a:spcBef>
                <a:spcPct val="0"/>
              </a:spcBef>
              <a:spcAft>
                <a:spcPct val="0"/>
              </a:spcAft>
              <a:defRPr sz="1000" b="1" kern="1200">
                <a:solidFill>
                  <a:schemeClr val="tx1"/>
                </a:solidFill>
                <a:latin typeface="Calibri" pitchFamily="34" charset="0"/>
                <a:ea typeface="+mn-ea"/>
                <a:cs typeface="Arial" charset="0"/>
              </a:defRPr>
            </a:lvl5pPr>
            <a:lvl6pPr marL="2286000" algn="l" defTabSz="914400" rtl="0" eaLnBrk="1" latinLnBrk="0" hangingPunct="1">
              <a:defRPr sz="1000" b="1" kern="1200">
                <a:solidFill>
                  <a:schemeClr val="tx1"/>
                </a:solidFill>
                <a:latin typeface="Calibri" pitchFamily="34" charset="0"/>
                <a:ea typeface="+mn-ea"/>
                <a:cs typeface="Arial" charset="0"/>
              </a:defRPr>
            </a:lvl6pPr>
            <a:lvl7pPr marL="2743200" algn="l" defTabSz="914400" rtl="0" eaLnBrk="1" latinLnBrk="0" hangingPunct="1">
              <a:defRPr sz="1000" b="1" kern="1200">
                <a:solidFill>
                  <a:schemeClr val="tx1"/>
                </a:solidFill>
                <a:latin typeface="Calibri" pitchFamily="34" charset="0"/>
                <a:ea typeface="+mn-ea"/>
                <a:cs typeface="Arial" charset="0"/>
              </a:defRPr>
            </a:lvl7pPr>
            <a:lvl8pPr marL="3200400" algn="l" defTabSz="914400" rtl="0" eaLnBrk="1" latinLnBrk="0" hangingPunct="1">
              <a:defRPr sz="1000" b="1" kern="1200">
                <a:solidFill>
                  <a:schemeClr val="tx1"/>
                </a:solidFill>
                <a:latin typeface="Calibri" pitchFamily="34" charset="0"/>
                <a:ea typeface="+mn-ea"/>
                <a:cs typeface="Arial" charset="0"/>
              </a:defRPr>
            </a:lvl8pPr>
            <a:lvl9pPr marL="3657600" algn="l" defTabSz="914400" rtl="0" eaLnBrk="1" latinLnBrk="0" hangingPunct="1">
              <a:defRPr sz="1000" b="1" kern="1200">
                <a:solidFill>
                  <a:schemeClr val="tx1"/>
                </a:solidFill>
                <a:latin typeface="Calibri" pitchFamily="34" charset="0"/>
                <a:ea typeface="+mn-ea"/>
                <a:cs typeface="Arial" charset="0"/>
              </a:defRPr>
            </a:lvl9pPr>
          </a:lstStyle>
          <a:p>
            <a:pPr algn="ctr"/>
            <a:r>
              <a:rPr lang="es-CO" sz="1000" b="0" dirty="0">
                <a:solidFill>
                  <a:srgbClr val="2A2A2A">
                    <a:lumMod val="90000"/>
                    <a:lumOff val="10000"/>
                  </a:srgbClr>
                </a:solidFill>
                <a:latin typeface="+mj-lt"/>
              </a:rPr>
              <a:t>Comunicación con Icfes</a:t>
            </a:r>
            <a:r>
              <a:rPr lang="es-CO" b="0" dirty="0">
                <a:solidFill>
                  <a:srgbClr val="2A2A2A">
                    <a:lumMod val="90000"/>
                    <a:lumOff val="10000"/>
                  </a:srgbClr>
                </a:solidFill>
                <a:latin typeface="+mj-lt"/>
              </a:rPr>
              <a:t> durante el último año</a:t>
            </a:r>
            <a:endParaRPr lang="es-CO" sz="1000" b="0" dirty="0">
              <a:solidFill>
                <a:srgbClr val="2A2A2A">
                  <a:lumMod val="90000"/>
                  <a:lumOff val="10000"/>
                </a:srgbClr>
              </a:solidFill>
              <a:latin typeface="+mj-lt"/>
            </a:endParaRPr>
          </a:p>
        </p:txBody>
      </p:sp>
      <p:graphicFrame>
        <p:nvGraphicFramePr>
          <p:cNvPr id="59" name="Group 412">
            <a:extLst>
              <a:ext uri="{FF2B5EF4-FFF2-40B4-BE49-F238E27FC236}">
                <a16:creationId xmlns:a16="http://schemas.microsoft.com/office/drawing/2014/main" id="{1F9D7140-A1A3-400B-ABE6-F048B31EC6DC}"/>
              </a:ext>
            </a:extLst>
          </p:cNvPr>
          <p:cNvGraphicFramePr>
            <a:graphicFrameLocks noGrp="1"/>
          </p:cNvGraphicFramePr>
          <p:nvPr>
            <p:extLst>
              <p:ext uri="{D42A27DB-BD31-4B8C-83A1-F6EECF244321}">
                <p14:modId xmlns:p14="http://schemas.microsoft.com/office/powerpoint/2010/main" val="1532171508"/>
              </p:ext>
            </p:extLst>
          </p:nvPr>
        </p:nvGraphicFramePr>
        <p:xfrm>
          <a:off x="169708" y="1925175"/>
          <a:ext cx="8782906" cy="2099516"/>
        </p:xfrm>
        <a:graphic>
          <a:graphicData uri="http://schemas.openxmlformats.org/drawingml/2006/table">
            <a:tbl>
              <a:tblPr/>
              <a:tblGrid>
                <a:gridCol w="798446">
                  <a:extLst>
                    <a:ext uri="{9D8B030D-6E8A-4147-A177-3AD203B41FA5}">
                      <a16:colId xmlns:a16="http://schemas.microsoft.com/office/drawing/2014/main" val="4184135424"/>
                    </a:ext>
                  </a:extLst>
                </a:gridCol>
                <a:gridCol w="798446">
                  <a:extLst>
                    <a:ext uri="{9D8B030D-6E8A-4147-A177-3AD203B41FA5}">
                      <a16:colId xmlns:a16="http://schemas.microsoft.com/office/drawing/2014/main" val="106415900"/>
                    </a:ext>
                  </a:extLst>
                </a:gridCol>
                <a:gridCol w="798446">
                  <a:extLst>
                    <a:ext uri="{9D8B030D-6E8A-4147-A177-3AD203B41FA5}">
                      <a16:colId xmlns:a16="http://schemas.microsoft.com/office/drawing/2014/main" val="20000"/>
                    </a:ext>
                  </a:extLst>
                </a:gridCol>
                <a:gridCol w="798446">
                  <a:extLst>
                    <a:ext uri="{9D8B030D-6E8A-4147-A177-3AD203B41FA5}">
                      <a16:colId xmlns:a16="http://schemas.microsoft.com/office/drawing/2014/main" val="3427517366"/>
                    </a:ext>
                  </a:extLst>
                </a:gridCol>
                <a:gridCol w="798446">
                  <a:extLst>
                    <a:ext uri="{9D8B030D-6E8A-4147-A177-3AD203B41FA5}">
                      <a16:colId xmlns:a16="http://schemas.microsoft.com/office/drawing/2014/main" val="1233862923"/>
                    </a:ext>
                  </a:extLst>
                </a:gridCol>
                <a:gridCol w="798446">
                  <a:extLst>
                    <a:ext uri="{9D8B030D-6E8A-4147-A177-3AD203B41FA5}">
                      <a16:colId xmlns:a16="http://schemas.microsoft.com/office/drawing/2014/main" val="1160047578"/>
                    </a:ext>
                  </a:extLst>
                </a:gridCol>
                <a:gridCol w="798446">
                  <a:extLst>
                    <a:ext uri="{9D8B030D-6E8A-4147-A177-3AD203B41FA5}">
                      <a16:colId xmlns:a16="http://schemas.microsoft.com/office/drawing/2014/main" val="3630219309"/>
                    </a:ext>
                  </a:extLst>
                </a:gridCol>
                <a:gridCol w="798446">
                  <a:extLst>
                    <a:ext uri="{9D8B030D-6E8A-4147-A177-3AD203B41FA5}">
                      <a16:colId xmlns:a16="http://schemas.microsoft.com/office/drawing/2014/main" val="3208097183"/>
                    </a:ext>
                  </a:extLst>
                </a:gridCol>
                <a:gridCol w="798446">
                  <a:extLst>
                    <a:ext uri="{9D8B030D-6E8A-4147-A177-3AD203B41FA5}">
                      <a16:colId xmlns:a16="http://schemas.microsoft.com/office/drawing/2014/main" val="1100904424"/>
                    </a:ext>
                  </a:extLst>
                </a:gridCol>
                <a:gridCol w="798446">
                  <a:extLst>
                    <a:ext uri="{9D8B030D-6E8A-4147-A177-3AD203B41FA5}">
                      <a16:colId xmlns:a16="http://schemas.microsoft.com/office/drawing/2014/main" val="3178042207"/>
                    </a:ext>
                  </a:extLst>
                </a:gridCol>
                <a:gridCol w="798446">
                  <a:extLst>
                    <a:ext uri="{9D8B030D-6E8A-4147-A177-3AD203B41FA5}">
                      <a16:colId xmlns:a16="http://schemas.microsoft.com/office/drawing/2014/main" val="143583469"/>
                    </a:ext>
                  </a:extLst>
                </a:gridCol>
              </a:tblGrid>
              <a:tr h="1876631">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defRPr sz="1000">
                          <a:solidFill>
                            <a:srgbClr val="333333"/>
                          </a:solidFill>
                          <a:latin typeface="Century Gothic" pitchFamily="34" charset="0"/>
                          <a:cs typeface="Arial" charset="0"/>
                        </a:defRPr>
                      </a:lvl1pPr>
                      <a:lvl2pPr marL="742950" indent="-285750">
                        <a:spcBef>
                          <a:spcPct val="20000"/>
                        </a:spcBef>
                        <a:defRPr sz="1000">
                          <a:solidFill>
                            <a:srgbClr val="333333"/>
                          </a:solidFill>
                          <a:latin typeface="Century Gothic" pitchFamily="34" charset="0"/>
                          <a:cs typeface="Arial" charset="0"/>
                        </a:defRPr>
                      </a:lvl2pPr>
                      <a:lvl3pPr marL="1143000" indent="-228600">
                        <a:spcBef>
                          <a:spcPct val="20000"/>
                        </a:spcBef>
                        <a:defRPr sz="1000">
                          <a:solidFill>
                            <a:srgbClr val="333333"/>
                          </a:solidFill>
                          <a:latin typeface="Century Gothic" pitchFamily="34" charset="0"/>
                          <a:cs typeface="Arial" charset="0"/>
                        </a:defRPr>
                      </a:lvl3pPr>
                      <a:lvl4pPr marL="1600200" indent="-228600">
                        <a:spcBef>
                          <a:spcPct val="20000"/>
                        </a:spcBef>
                        <a:defRPr sz="1000">
                          <a:solidFill>
                            <a:srgbClr val="333333"/>
                          </a:solidFill>
                          <a:latin typeface="Century Gothic" pitchFamily="34" charset="0"/>
                          <a:cs typeface="Arial" charset="0"/>
                        </a:defRPr>
                      </a:lvl4pPr>
                      <a:lvl5pPr marL="2057400" indent="-228600">
                        <a:spcBef>
                          <a:spcPct val="20000"/>
                        </a:spcBef>
                        <a:defRPr sz="1000">
                          <a:solidFill>
                            <a:srgbClr val="333333"/>
                          </a:solidFill>
                          <a:latin typeface="Century Gothic" pitchFamily="34" charset="0"/>
                          <a:cs typeface="Arial" charset="0"/>
                        </a:defRPr>
                      </a:lvl5pPr>
                      <a:lvl6pPr marL="2514600" indent="-228600" eaLnBrk="0" fontAlgn="base" hangingPunct="0">
                        <a:spcBef>
                          <a:spcPct val="20000"/>
                        </a:spcBef>
                        <a:spcAft>
                          <a:spcPct val="0"/>
                        </a:spcAft>
                        <a:defRPr sz="1000">
                          <a:solidFill>
                            <a:srgbClr val="333333"/>
                          </a:solidFill>
                          <a:latin typeface="Century Gothic" pitchFamily="34" charset="0"/>
                          <a:cs typeface="Arial" charset="0"/>
                        </a:defRPr>
                      </a:lvl6pPr>
                      <a:lvl7pPr marL="2971800" indent="-228600" eaLnBrk="0" fontAlgn="base" hangingPunct="0">
                        <a:spcBef>
                          <a:spcPct val="20000"/>
                        </a:spcBef>
                        <a:spcAft>
                          <a:spcPct val="0"/>
                        </a:spcAft>
                        <a:defRPr sz="1000">
                          <a:solidFill>
                            <a:srgbClr val="333333"/>
                          </a:solidFill>
                          <a:latin typeface="Century Gothic" pitchFamily="34" charset="0"/>
                          <a:cs typeface="Arial" charset="0"/>
                        </a:defRPr>
                      </a:lvl7pPr>
                      <a:lvl8pPr marL="3429000" indent="-228600" eaLnBrk="0" fontAlgn="base" hangingPunct="0">
                        <a:spcBef>
                          <a:spcPct val="20000"/>
                        </a:spcBef>
                        <a:spcAft>
                          <a:spcPct val="0"/>
                        </a:spcAft>
                        <a:defRPr sz="1000">
                          <a:solidFill>
                            <a:srgbClr val="333333"/>
                          </a:solidFill>
                          <a:latin typeface="Century Gothic" pitchFamily="34" charset="0"/>
                          <a:cs typeface="Arial" charset="0"/>
                        </a:defRPr>
                      </a:lvl8pPr>
                      <a:lvl9pPr marL="3886200" indent="-228600" eaLnBrk="0" fontAlgn="base" hangingPunct="0">
                        <a:spcBef>
                          <a:spcPct val="20000"/>
                        </a:spcBef>
                        <a:spcAft>
                          <a:spcPct val="0"/>
                        </a:spcAft>
                        <a:defRPr sz="1000">
                          <a:solidFill>
                            <a:srgbClr val="333333"/>
                          </a:solidFill>
                          <a:latin typeface="Century Gothic" pitchFamily="34" charset="0"/>
                          <a:cs typeface="Arial" charset="0"/>
                        </a:defRPr>
                      </a:lvl9p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291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700" b="1" i="0" u="none" strike="noStrike" dirty="0">
                          <a:solidFill>
                            <a:srgbClr val="262626"/>
                          </a:solidFill>
                          <a:effectLst/>
                          <a:latin typeface="Calibri"/>
                        </a:rPr>
                        <a:t>3.886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700" b="1" i="0" u="none" strike="noStrike" dirty="0">
                          <a:solidFill>
                            <a:srgbClr val="262626"/>
                          </a:solidFill>
                          <a:effectLst/>
                          <a:latin typeface="Calibri"/>
                        </a:rPr>
                        <a:t>3.970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ctr"/>
                      <a:r>
                        <a:rPr lang="es-CO" sz="700" b="1" i="0" u="none" strike="noStrike" dirty="0">
                          <a:solidFill>
                            <a:srgbClr val="262626"/>
                          </a:solidFill>
                          <a:effectLst/>
                          <a:latin typeface="Calibri"/>
                        </a:rPr>
                        <a:t>1.753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ctr"/>
                      <a:r>
                        <a:rPr lang="es-CO" sz="700" b="1" i="0" u="none" strike="noStrike" dirty="0">
                          <a:solidFill>
                            <a:srgbClr val="262626"/>
                          </a:solidFill>
                          <a:effectLst/>
                          <a:latin typeface="Calibri"/>
                        </a:rPr>
                        <a:t>2.567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700" b="1" i="0" u="none" strike="noStrike" dirty="0">
                          <a:solidFill>
                            <a:srgbClr val="000000"/>
                          </a:solidFill>
                          <a:effectLst/>
                          <a:latin typeface="Calibri"/>
                        </a:rPr>
                        <a:t>610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ctr"/>
                      <a:r>
                        <a:rPr lang="es-CO" sz="700" b="1" i="0" u="none" strike="noStrike" dirty="0">
                          <a:solidFill>
                            <a:srgbClr val="000000"/>
                          </a:solidFill>
                          <a:effectLst/>
                          <a:latin typeface="Calibri"/>
                        </a:rPr>
                        <a:t>1.368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700" b="1" i="0" u="none" strike="noStrike" dirty="0">
                          <a:solidFill>
                            <a:srgbClr val="262626"/>
                          </a:solidFill>
                          <a:effectLst/>
                          <a:latin typeface="Calibri"/>
                        </a:rPr>
                        <a:t>575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ctr"/>
                      <a:r>
                        <a:rPr lang="es-CO" sz="700" b="1" i="0" u="none" strike="noStrike" dirty="0">
                          <a:solidFill>
                            <a:srgbClr val="262626"/>
                          </a:solidFill>
                          <a:effectLst/>
                          <a:latin typeface="Calibri"/>
                        </a:rPr>
                        <a:t>463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700" b="1" i="0" u="none" strike="noStrike" dirty="0">
                          <a:solidFill>
                            <a:srgbClr val="262626"/>
                          </a:solidFill>
                          <a:effectLst/>
                          <a:latin typeface="Calibri"/>
                        </a:rPr>
                        <a:t>134</a:t>
                      </a:r>
                    </a:p>
                    <a:p>
                      <a:pPr algn="ctr" fontAlgn="ctr"/>
                      <a:endParaRPr lang="es-CO" sz="700" b="1" i="0" u="none" strike="noStrike" dirty="0">
                        <a:solidFill>
                          <a:srgbClr val="262626"/>
                        </a:solidFill>
                        <a:effectLst/>
                        <a:latin typeface="Calibri"/>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ctr"/>
                      <a:r>
                        <a:rPr lang="es-CO" sz="700" b="1" i="0" u="none" strike="noStrike" dirty="0">
                          <a:solidFill>
                            <a:srgbClr val="262626"/>
                          </a:solidFill>
                          <a:effectLst/>
                          <a:latin typeface="Calibri"/>
                        </a:rPr>
                        <a:t>217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ctr"/>
                      <a:r>
                        <a:rPr lang="es-CO" sz="700" b="1" i="0" u="none" strike="noStrike" dirty="0">
                          <a:solidFill>
                            <a:srgbClr val="262626"/>
                          </a:solidFill>
                          <a:effectLst/>
                          <a:latin typeface="Calibri"/>
                        </a:rPr>
                        <a:t>73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2"/>
                  </a:ext>
                </a:extLst>
              </a:tr>
            </a:tbl>
          </a:graphicData>
        </a:graphic>
      </p:graphicFrame>
      <p:graphicFrame>
        <p:nvGraphicFramePr>
          <p:cNvPr id="70" name="5 Gráfico">
            <a:extLst>
              <a:ext uri="{FF2B5EF4-FFF2-40B4-BE49-F238E27FC236}">
                <a16:creationId xmlns:a16="http://schemas.microsoft.com/office/drawing/2014/main" id="{61C12C8A-D4A1-47C6-90EB-BBEFA61F2345}"/>
              </a:ext>
            </a:extLst>
          </p:cNvPr>
          <p:cNvGraphicFramePr/>
          <p:nvPr>
            <p:extLst>
              <p:ext uri="{D42A27DB-BD31-4B8C-83A1-F6EECF244321}">
                <p14:modId xmlns:p14="http://schemas.microsoft.com/office/powerpoint/2010/main" val="768597493"/>
              </p:ext>
            </p:extLst>
          </p:nvPr>
        </p:nvGraphicFramePr>
        <p:xfrm>
          <a:off x="-259896" y="1509084"/>
          <a:ext cx="12714514" cy="2255764"/>
        </p:xfrm>
        <a:graphic>
          <a:graphicData uri="http://schemas.openxmlformats.org/drawingml/2006/chart">
            <c:chart xmlns:c="http://schemas.openxmlformats.org/drawingml/2006/chart" xmlns:r="http://schemas.openxmlformats.org/officeDocument/2006/relationships" r:id="rId3"/>
          </a:graphicData>
        </a:graphic>
      </p:graphicFrame>
      <p:sp>
        <p:nvSpPr>
          <p:cNvPr id="16" name="12 Rectángulo redondeado">
            <a:extLst>
              <a:ext uri="{FF2B5EF4-FFF2-40B4-BE49-F238E27FC236}">
                <a16:creationId xmlns:a16="http://schemas.microsoft.com/office/drawing/2014/main" id="{6A0D2AA8-6D7A-4D30-9883-168E77BD0D8A}"/>
              </a:ext>
            </a:extLst>
          </p:cNvPr>
          <p:cNvSpPr/>
          <p:nvPr/>
        </p:nvSpPr>
        <p:spPr bwMode="auto">
          <a:xfrm>
            <a:off x="4148263" y="946868"/>
            <a:ext cx="1323962" cy="314071"/>
          </a:xfrm>
          <a:prstGeom prst="roundRect">
            <a:avLst>
              <a:gd name="adj" fmla="val 21475"/>
            </a:avLst>
          </a:prstGeom>
          <a:noFill/>
          <a:ln w="63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1000" b="1" i="0" u="none" strike="noStrike" cap="none" normalizeH="0" baseline="0" dirty="0">
              <a:ln>
                <a:noFill/>
              </a:ln>
              <a:solidFill>
                <a:schemeClr val="tx1">
                  <a:lumMod val="95000"/>
                  <a:lumOff val="5000"/>
                </a:schemeClr>
              </a:solidFill>
              <a:effectLst/>
              <a:cs typeface="Calibri" panose="020F0502020204030204" pitchFamily="34" charset="0"/>
            </a:endParaRPr>
          </a:p>
        </p:txBody>
      </p:sp>
      <p:graphicFrame>
        <p:nvGraphicFramePr>
          <p:cNvPr id="9" name="32 Tabla">
            <a:extLst>
              <a:ext uri="{FF2B5EF4-FFF2-40B4-BE49-F238E27FC236}">
                <a16:creationId xmlns:a16="http://schemas.microsoft.com/office/drawing/2014/main" id="{1DFDEF2E-DBA4-44CF-9B26-370F99733ECD}"/>
              </a:ext>
            </a:extLst>
          </p:cNvPr>
          <p:cNvGraphicFramePr>
            <a:graphicFrameLocks noGrp="1"/>
          </p:cNvGraphicFramePr>
          <p:nvPr>
            <p:extLst>
              <p:ext uri="{D42A27DB-BD31-4B8C-83A1-F6EECF244321}">
                <p14:modId xmlns:p14="http://schemas.microsoft.com/office/powerpoint/2010/main" val="2361768119"/>
              </p:ext>
            </p:extLst>
          </p:nvPr>
        </p:nvGraphicFramePr>
        <p:xfrm>
          <a:off x="4561161" y="994090"/>
          <a:ext cx="527379" cy="237857"/>
        </p:xfrm>
        <a:graphic>
          <a:graphicData uri="http://schemas.openxmlformats.org/drawingml/2006/table">
            <a:tbl>
              <a:tblPr/>
              <a:tblGrid>
                <a:gridCol w="208125">
                  <a:extLst>
                    <a:ext uri="{9D8B030D-6E8A-4147-A177-3AD203B41FA5}">
                      <a16:colId xmlns:a16="http://schemas.microsoft.com/office/drawing/2014/main" val="20000"/>
                    </a:ext>
                  </a:extLst>
                </a:gridCol>
                <a:gridCol w="208125">
                  <a:extLst>
                    <a:ext uri="{9D8B030D-6E8A-4147-A177-3AD203B41FA5}">
                      <a16:colId xmlns:a16="http://schemas.microsoft.com/office/drawing/2014/main" val="20002"/>
                    </a:ext>
                  </a:extLst>
                </a:gridCol>
                <a:gridCol w="111129">
                  <a:extLst>
                    <a:ext uri="{9D8B030D-6E8A-4147-A177-3AD203B41FA5}">
                      <a16:colId xmlns:a16="http://schemas.microsoft.com/office/drawing/2014/main" val="20001"/>
                    </a:ext>
                  </a:extLst>
                </a:gridCol>
              </a:tblGrid>
              <a:tr h="237857">
                <a:tc>
                  <a:txBody>
                    <a:bodyPr/>
                    <a:lstStyle/>
                    <a:p>
                      <a:pPr algn="l" fontAlgn="b"/>
                      <a:endParaRPr lang="es-CO" sz="700" b="0" i="0" u="none" strike="noStrike" dirty="0">
                        <a:solidFill>
                          <a:schemeClr val="tx1">
                            <a:lumMod val="85000"/>
                            <a:lumOff val="15000"/>
                          </a:schemeClr>
                        </a:solidFill>
                        <a:effectLst/>
                        <a:latin typeface="+mj-lt"/>
                      </a:endParaRPr>
                    </a:p>
                  </a:txBody>
                  <a:tcPr marL="9527" marR="9527" marT="9525" marB="0" anchor="ctr">
                    <a:lnL>
                      <a:noFill/>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l" fontAlgn="b"/>
                      <a:endParaRPr lang="es-CO" sz="700" b="0" i="0" u="none" strike="noStrike" dirty="0">
                        <a:solidFill>
                          <a:schemeClr val="tx1">
                            <a:lumMod val="85000"/>
                            <a:lumOff val="15000"/>
                          </a:schemeClr>
                        </a:solidFill>
                        <a:effectLst/>
                        <a:latin typeface="+mj-lt"/>
                      </a:endParaRPr>
                    </a:p>
                  </a:txBody>
                  <a:tcPr marL="9527" marR="9527" marT="9525" marB="0" anchor="ctr">
                    <a:lnL>
                      <a:noFill/>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700" b="0" i="0" u="none" strike="noStrike" dirty="0">
                          <a:solidFill>
                            <a:schemeClr val="tx1">
                              <a:lumMod val="85000"/>
                              <a:lumOff val="15000"/>
                            </a:schemeClr>
                          </a:solidFill>
                          <a:effectLst/>
                          <a:latin typeface="+mj-lt"/>
                          <a:cs typeface="Calibri" panose="020F0502020204030204" pitchFamily="34" charset="0"/>
                        </a:rPr>
                        <a:t>Si</a:t>
                      </a: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10" name="Group 412">
            <a:extLst>
              <a:ext uri="{FF2B5EF4-FFF2-40B4-BE49-F238E27FC236}">
                <a16:creationId xmlns:a16="http://schemas.microsoft.com/office/drawing/2014/main" id="{B50B5E2C-FBAB-48E3-9EB4-0D3C241D3D92}"/>
              </a:ext>
            </a:extLst>
          </p:cNvPr>
          <p:cNvGraphicFramePr>
            <a:graphicFrameLocks noGrp="1"/>
          </p:cNvGraphicFramePr>
          <p:nvPr>
            <p:extLst>
              <p:ext uri="{D42A27DB-BD31-4B8C-83A1-F6EECF244321}">
                <p14:modId xmlns:p14="http://schemas.microsoft.com/office/powerpoint/2010/main" val="3288487766"/>
              </p:ext>
            </p:extLst>
          </p:nvPr>
        </p:nvGraphicFramePr>
        <p:xfrm>
          <a:off x="169708" y="1308580"/>
          <a:ext cx="8782906" cy="339090"/>
        </p:xfrm>
        <a:graphic>
          <a:graphicData uri="http://schemas.openxmlformats.org/drawingml/2006/table">
            <a:tbl>
              <a:tblPr/>
              <a:tblGrid>
                <a:gridCol w="798446">
                  <a:extLst>
                    <a:ext uri="{9D8B030D-6E8A-4147-A177-3AD203B41FA5}">
                      <a16:colId xmlns:a16="http://schemas.microsoft.com/office/drawing/2014/main" val="4184135424"/>
                    </a:ext>
                  </a:extLst>
                </a:gridCol>
                <a:gridCol w="798446">
                  <a:extLst>
                    <a:ext uri="{9D8B030D-6E8A-4147-A177-3AD203B41FA5}">
                      <a16:colId xmlns:a16="http://schemas.microsoft.com/office/drawing/2014/main" val="106415900"/>
                    </a:ext>
                  </a:extLst>
                </a:gridCol>
                <a:gridCol w="798446">
                  <a:extLst>
                    <a:ext uri="{9D8B030D-6E8A-4147-A177-3AD203B41FA5}">
                      <a16:colId xmlns:a16="http://schemas.microsoft.com/office/drawing/2014/main" val="20000"/>
                    </a:ext>
                  </a:extLst>
                </a:gridCol>
                <a:gridCol w="798446">
                  <a:extLst>
                    <a:ext uri="{9D8B030D-6E8A-4147-A177-3AD203B41FA5}">
                      <a16:colId xmlns:a16="http://schemas.microsoft.com/office/drawing/2014/main" val="3427517366"/>
                    </a:ext>
                  </a:extLst>
                </a:gridCol>
                <a:gridCol w="798446">
                  <a:extLst>
                    <a:ext uri="{9D8B030D-6E8A-4147-A177-3AD203B41FA5}">
                      <a16:colId xmlns:a16="http://schemas.microsoft.com/office/drawing/2014/main" val="1233862923"/>
                    </a:ext>
                  </a:extLst>
                </a:gridCol>
                <a:gridCol w="798446">
                  <a:extLst>
                    <a:ext uri="{9D8B030D-6E8A-4147-A177-3AD203B41FA5}">
                      <a16:colId xmlns:a16="http://schemas.microsoft.com/office/drawing/2014/main" val="1160047578"/>
                    </a:ext>
                  </a:extLst>
                </a:gridCol>
                <a:gridCol w="798446">
                  <a:extLst>
                    <a:ext uri="{9D8B030D-6E8A-4147-A177-3AD203B41FA5}">
                      <a16:colId xmlns:a16="http://schemas.microsoft.com/office/drawing/2014/main" val="3630219309"/>
                    </a:ext>
                  </a:extLst>
                </a:gridCol>
                <a:gridCol w="798446">
                  <a:extLst>
                    <a:ext uri="{9D8B030D-6E8A-4147-A177-3AD203B41FA5}">
                      <a16:colId xmlns:a16="http://schemas.microsoft.com/office/drawing/2014/main" val="3208097183"/>
                    </a:ext>
                  </a:extLst>
                </a:gridCol>
                <a:gridCol w="798446">
                  <a:extLst>
                    <a:ext uri="{9D8B030D-6E8A-4147-A177-3AD203B41FA5}">
                      <a16:colId xmlns:a16="http://schemas.microsoft.com/office/drawing/2014/main" val="1100904424"/>
                    </a:ext>
                  </a:extLst>
                </a:gridCol>
                <a:gridCol w="798446">
                  <a:extLst>
                    <a:ext uri="{9D8B030D-6E8A-4147-A177-3AD203B41FA5}">
                      <a16:colId xmlns:a16="http://schemas.microsoft.com/office/drawing/2014/main" val="3178042207"/>
                    </a:ext>
                  </a:extLst>
                </a:gridCol>
                <a:gridCol w="798446">
                  <a:extLst>
                    <a:ext uri="{9D8B030D-6E8A-4147-A177-3AD203B41FA5}">
                      <a16:colId xmlns:a16="http://schemas.microsoft.com/office/drawing/2014/main" val="143583469"/>
                    </a:ext>
                  </a:extLst>
                </a:gridCol>
              </a:tblGrid>
              <a:tr h="84251">
                <a:tc gridSpan="2">
                  <a:txBody>
                    <a:bodyPr/>
                    <a:lstStyle/>
                    <a:p>
                      <a:pPr algn="ctr" fontAlgn="ctr"/>
                      <a:r>
                        <a:rPr kumimoji="0" lang="es-CO" sz="1100" b="1" i="0" u="none" strike="noStrike" kern="1200" cap="none" spc="0" normalizeH="0" baseline="0" dirty="0">
                          <a:ln>
                            <a:noFill/>
                          </a:ln>
                          <a:solidFill>
                            <a:srgbClr val="126D9A"/>
                          </a:solidFill>
                          <a:effectLst/>
                          <a:uLnTx/>
                          <a:uFillTx/>
                          <a:latin typeface="Calibri" panose="020F0502020204030204" pitchFamily="34" charset="0"/>
                          <a:ea typeface="+mn-ea"/>
                          <a:cs typeface="Calibri" panose="020F0502020204030204" pitchFamily="34" charset="0"/>
                        </a:rPr>
                        <a:t>Total</a:t>
                      </a:r>
                      <a:endParaRPr lang="es-CO" sz="700" b="1" i="0" u="none" strike="noStrike" dirty="0">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s-CO" sz="700" b="1" i="0" u="none" strike="noStrike">
                        <a:solidFill>
                          <a:srgbClr val="6F971F"/>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gridSpan="2">
                  <a:txBody>
                    <a:bodyPr/>
                    <a:lstStyle/>
                    <a:p>
                      <a:pPr algn="ctr" fontAlgn="ctr"/>
                      <a:r>
                        <a:rPr kumimoji="0" lang="es-CO" sz="700" b="1" i="0" u="none" strike="noStrike" kern="1200" cap="none" spc="0" normalizeH="0" baseline="0" noProof="0" dirty="0">
                          <a:ln>
                            <a:noFill/>
                          </a:ln>
                          <a:solidFill>
                            <a:srgbClr val="126D9A"/>
                          </a:solidFill>
                          <a:effectLst/>
                          <a:uLnTx/>
                          <a:uFillTx/>
                          <a:latin typeface="Calibri" panose="020F0502020204030204" pitchFamily="34" charset="0"/>
                          <a:cs typeface="Calibri" panose="020F0502020204030204" pitchFamily="34" charset="0"/>
                        </a:rPr>
                        <a:t>Estudiantes 11</a:t>
                      </a:r>
                      <a:endParaRPr lang="es-CO" sz="700" b="1" i="0" u="none" strike="noStrike" dirty="0">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s-CO" sz="700" b="1" i="0" u="none" strike="noStrike">
                        <a:solidFill>
                          <a:srgbClr val="6F971F"/>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gridSpan="2">
                  <a:txBody>
                    <a:bodyPr/>
                    <a:lstStyle/>
                    <a:p>
                      <a:pPr algn="ctr" fontAlgn="ctr"/>
                      <a:r>
                        <a:rPr kumimoji="0" lang="es-CO" sz="700" b="1" i="0" u="none" strike="noStrike" kern="1200" cap="none" spc="0" normalizeH="0" baseline="0" noProof="0" dirty="0">
                          <a:ln>
                            <a:noFill/>
                          </a:ln>
                          <a:solidFill>
                            <a:srgbClr val="126D9A"/>
                          </a:solidFill>
                          <a:effectLst/>
                          <a:uLnTx/>
                          <a:uFillTx/>
                          <a:latin typeface="Calibri" panose="020F0502020204030204" pitchFamily="34" charset="0"/>
                          <a:cs typeface="Calibri" panose="020F0502020204030204" pitchFamily="34" charset="0"/>
                        </a:rPr>
                        <a:t>Estudiantes Universitarios</a:t>
                      </a:r>
                      <a:endParaRPr lang="es-CO" sz="700" b="1" i="0" u="none" strike="noStrike" dirty="0">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s-CO" sz="700" b="1" i="0" u="none" strike="noStrike">
                        <a:solidFill>
                          <a:srgbClr val="6F971F"/>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700" b="1" i="0" u="none" strike="noStrike" kern="1200" cap="none" spc="0" normalizeH="0" baseline="0" noProof="0" dirty="0">
                          <a:ln>
                            <a:noFill/>
                          </a:ln>
                          <a:solidFill>
                            <a:srgbClr val="126D9A"/>
                          </a:solidFill>
                          <a:effectLst/>
                          <a:uLnTx/>
                          <a:uFillTx/>
                          <a:latin typeface="Calibri" panose="020F0502020204030204" pitchFamily="34" charset="0"/>
                          <a:ea typeface="+mn-ea"/>
                          <a:cs typeface="Calibri" panose="020F0502020204030204" pitchFamily="34" charset="0"/>
                        </a:rPr>
                        <a:t>Rectores Colegios</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s-CO" sz="700" b="1" i="0" u="none" strike="noStrike" kern="1200" cap="none" spc="0" normalizeH="0" baseline="0" noProof="0">
                        <a:ln>
                          <a:noFill/>
                        </a:ln>
                        <a:solidFill>
                          <a:srgbClr val="6F971F"/>
                        </a:solidFill>
                        <a:effectLst/>
                        <a:uLnTx/>
                        <a:uFillTx/>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700" b="1" i="0" u="none" strike="noStrike" kern="1200" cap="none" spc="0" normalizeH="0" baseline="0" noProof="0" dirty="0">
                          <a:ln>
                            <a:noFill/>
                          </a:ln>
                          <a:solidFill>
                            <a:srgbClr val="126D9A"/>
                          </a:solidFill>
                          <a:effectLst/>
                          <a:uLnTx/>
                          <a:uFillTx/>
                          <a:latin typeface="Calibri" panose="020F0502020204030204" pitchFamily="34" charset="0"/>
                          <a:ea typeface="+mn-ea"/>
                          <a:cs typeface="Calibri" panose="020F0502020204030204" pitchFamily="34" charset="0"/>
                        </a:rPr>
                        <a:t>Rectores Universidades</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s-CO" sz="700" b="1" i="0" u="none" strike="noStrike" kern="1200" cap="none" spc="0" normalizeH="0" baseline="0" noProof="0">
                        <a:ln>
                          <a:noFill/>
                        </a:ln>
                        <a:solidFill>
                          <a:srgbClr val="6F971F"/>
                        </a:solidFill>
                        <a:effectLst/>
                        <a:uLnTx/>
                        <a:uFillTx/>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700" b="1" i="0" u="none" strike="noStrike" kern="1200" cap="none" spc="0" normalizeH="0" baseline="0" noProof="0" dirty="0">
                          <a:ln>
                            <a:noFill/>
                          </a:ln>
                          <a:solidFill>
                            <a:srgbClr val="126D9A"/>
                          </a:solidFill>
                          <a:effectLst/>
                          <a:uLnTx/>
                          <a:uFillTx/>
                          <a:latin typeface="Calibri" panose="020F0502020204030204" pitchFamily="34" charset="0"/>
                          <a:ea typeface="+mn-ea"/>
                          <a:cs typeface="Calibri" panose="020F0502020204030204" pitchFamily="34" charset="0"/>
                        </a:rPr>
                        <a:t>Secretarios de Educación</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425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700" b="1" i="0" u="none" strike="noStrike" dirty="0">
                          <a:solidFill>
                            <a:srgbClr val="6F971F"/>
                          </a:solidFill>
                          <a:effectLst/>
                          <a:latin typeface="Calibri" panose="020F0502020204030204" pitchFamily="34" charset="0"/>
                          <a:cs typeface="Calibri" panose="020F0502020204030204" pitchFamily="34" charset="0"/>
                        </a:rPr>
                        <a:t>2017</a:t>
                      </a:r>
                      <a:endParaRPr lang="es-CO" sz="700" b="1" i="0" u="none" strike="noStrike" dirty="0">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r>
                        <a:rPr lang="es-ES" sz="700" b="1" i="0" u="none" strike="noStrike" dirty="0">
                          <a:solidFill>
                            <a:srgbClr val="126D9A"/>
                          </a:solidFill>
                          <a:effectLst/>
                          <a:latin typeface="Calibri" panose="020F0502020204030204" pitchFamily="34" charset="0"/>
                          <a:cs typeface="Calibri" panose="020F0502020204030204" pitchFamily="34" charset="0"/>
                        </a:rPr>
                        <a:t>2021</a:t>
                      </a:r>
                      <a:endParaRPr lang="es-CO" sz="700" b="1" i="0" u="none" strike="noStrike" dirty="0">
                        <a:solidFill>
                          <a:srgbClr val="6F971F"/>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700" b="1" i="0" u="none" strike="noStrike" dirty="0">
                          <a:solidFill>
                            <a:srgbClr val="6F971F"/>
                          </a:solidFill>
                          <a:effectLst/>
                          <a:latin typeface="Calibri" panose="020F0502020204030204" pitchFamily="34" charset="0"/>
                          <a:cs typeface="Calibri" panose="020F0502020204030204" pitchFamily="34" charset="0"/>
                        </a:rPr>
                        <a:t>2017</a:t>
                      </a:r>
                      <a:endParaRPr lang="es-CO" sz="700" b="1" i="0" u="none" strike="noStrike" dirty="0">
                        <a:solidFill>
                          <a:srgbClr val="6F971F"/>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r>
                        <a:rPr lang="es-ES" sz="700" b="1" i="0" u="none" strike="noStrike" dirty="0">
                          <a:solidFill>
                            <a:srgbClr val="126D9A"/>
                          </a:solidFill>
                          <a:effectLst/>
                          <a:latin typeface="Calibri" panose="020F0502020204030204" pitchFamily="34" charset="0"/>
                          <a:cs typeface="Calibri" panose="020F0502020204030204" pitchFamily="34" charset="0"/>
                        </a:rPr>
                        <a:t>2021</a:t>
                      </a:r>
                      <a:endParaRPr lang="es-CO" sz="700" b="1" i="0" u="none" strike="noStrike" dirty="0">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700" b="1" i="0" u="none" strike="noStrike" dirty="0">
                          <a:solidFill>
                            <a:srgbClr val="6F971F"/>
                          </a:solidFill>
                          <a:effectLst/>
                          <a:latin typeface="Calibri" panose="020F0502020204030204" pitchFamily="34" charset="0"/>
                          <a:cs typeface="Calibri" panose="020F0502020204030204" pitchFamily="34" charset="0"/>
                        </a:rPr>
                        <a:t>2017</a:t>
                      </a:r>
                      <a:endParaRPr lang="es-CO" sz="700" b="1" i="0" u="none" strike="noStrike" dirty="0">
                        <a:solidFill>
                          <a:srgbClr val="6F971F"/>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r>
                        <a:rPr lang="es-ES" sz="700" b="1" i="0" u="none" strike="noStrike" dirty="0">
                          <a:solidFill>
                            <a:srgbClr val="126D9A"/>
                          </a:solidFill>
                          <a:effectLst/>
                          <a:latin typeface="Calibri" panose="020F0502020204030204" pitchFamily="34" charset="0"/>
                          <a:cs typeface="Calibri" panose="020F0502020204030204" pitchFamily="34" charset="0"/>
                        </a:rPr>
                        <a:t>2021</a:t>
                      </a:r>
                      <a:endParaRPr lang="es-CO" sz="700" b="1" i="0" u="none" strike="noStrike" dirty="0">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700" b="1" i="0" u="none" strike="noStrike" dirty="0">
                          <a:solidFill>
                            <a:srgbClr val="6F971F"/>
                          </a:solidFill>
                          <a:effectLst/>
                          <a:latin typeface="Calibri" panose="020F0502020204030204" pitchFamily="34" charset="0"/>
                          <a:cs typeface="Calibri" panose="020F0502020204030204" pitchFamily="34" charset="0"/>
                        </a:rPr>
                        <a:t>2017</a:t>
                      </a:r>
                      <a:endParaRPr lang="es-CO" sz="700" b="1" i="0" u="none" strike="noStrike" dirty="0">
                        <a:solidFill>
                          <a:srgbClr val="6F971F"/>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r>
                        <a:rPr lang="es-ES" sz="700" b="1" i="0" u="none" strike="noStrike" dirty="0">
                          <a:solidFill>
                            <a:srgbClr val="126D9A"/>
                          </a:solidFill>
                          <a:effectLst/>
                          <a:latin typeface="Calibri" panose="020F0502020204030204" pitchFamily="34" charset="0"/>
                          <a:cs typeface="Calibri" panose="020F0502020204030204" pitchFamily="34" charset="0"/>
                        </a:rPr>
                        <a:t>2021</a:t>
                      </a:r>
                      <a:endParaRPr lang="es-CO" sz="700" b="1" i="0" u="none" strike="noStrike" dirty="0">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700" b="1" i="0" u="none" strike="noStrike" dirty="0">
                          <a:solidFill>
                            <a:srgbClr val="6F971F"/>
                          </a:solidFill>
                          <a:effectLst/>
                          <a:latin typeface="Calibri" panose="020F0502020204030204" pitchFamily="34" charset="0"/>
                          <a:cs typeface="Calibri" panose="020F0502020204030204" pitchFamily="34" charset="0"/>
                        </a:rPr>
                        <a:t>2017</a:t>
                      </a:r>
                      <a:endParaRPr lang="es-CO" sz="700" b="1" i="0" u="none" strike="noStrike" dirty="0">
                        <a:solidFill>
                          <a:srgbClr val="6F971F"/>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r>
                        <a:rPr lang="es-ES" sz="700" b="1" i="0" u="none" strike="noStrike" dirty="0">
                          <a:solidFill>
                            <a:srgbClr val="126D9A"/>
                          </a:solidFill>
                          <a:effectLst/>
                          <a:latin typeface="Calibri" panose="020F0502020204030204" pitchFamily="34" charset="0"/>
                          <a:cs typeface="Calibri" panose="020F0502020204030204" pitchFamily="34" charset="0"/>
                        </a:rPr>
                        <a:t>2021</a:t>
                      </a:r>
                      <a:endParaRPr lang="es-CO" sz="700" b="1" i="0" u="none" strike="noStrike" dirty="0">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a:ln>
                            <a:noFill/>
                          </a:ln>
                          <a:solidFill>
                            <a:srgbClr val="126D9A"/>
                          </a:solidFill>
                          <a:effectLst/>
                          <a:uLnTx/>
                          <a:uFillTx/>
                          <a:latin typeface="Calibri" panose="020F0502020204030204" pitchFamily="34" charset="0"/>
                          <a:ea typeface="+mn-ea"/>
                          <a:cs typeface="Calibri" panose="020F0502020204030204" pitchFamily="34" charset="0"/>
                        </a:rPr>
                        <a:t>2021</a:t>
                      </a:r>
                      <a:endParaRPr kumimoji="0" lang="es-CO" sz="700" b="1" i="0" u="none" strike="noStrike" kern="1200" cap="none" spc="0" normalizeH="0" baseline="0" noProof="0" dirty="0">
                        <a:ln>
                          <a:noFill/>
                        </a:ln>
                        <a:solidFill>
                          <a:srgbClr val="126D9A"/>
                        </a:solidFill>
                        <a:effectLst/>
                        <a:uLnTx/>
                        <a:uFillTx/>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4168312"/>
                  </a:ext>
                </a:extLst>
              </a:tr>
            </a:tbl>
          </a:graphicData>
        </a:graphic>
      </p:graphicFrame>
      <p:cxnSp>
        <p:nvCxnSpPr>
          <p:cNvPr id="11" name="Conector recto de flecha 10"/>
          <p:cNvCxnSpPr/>
          <p:nvPr/>
        </p:nvCxnSpPr>
        <p:spPr bwMode="auto">
          <a:xfrm flipH="1" flipV="1">
            <a:off x="4808404" y="1320752"/>
            <a:ext cx="1840" cy="176160"/>
          </a:xfrm>
          <a:prstGeom prst="straightConnector1">
            <a:avLst/>
          </a:prstGeom>
          <a:solidFill>
            <a:schemeClr val="accent1"/>
          </a:solidFill>
          <a:ln w="9525" cap="flat" cmpd="sng" algn="ctr">
            <a:solidFill>
              <a:srgbClr val="00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Conector recto de flecha 11"/>
          <p:cNvCxnSpPr/>
          <p:nvPr/>
        </p:nvCxnSpPr>
        <p:spPr bwMode="auto">
          <a:xfrm flipH="1" flipV="1">
            <a:off x="7968164" y="1309104"/>
            <a:ext cx="1840" cy="176160"/>
          </a:xfrm>
          <a:prstGeom prst="straightConnector1">
            <a:avLst/>
          </a:prstGeom>
          <a:solidFill>
            <a:schemeClr val="accent1"/>
          </a:solidFill>
          <a:ln w="9525" cap="flat" cmpd="sng" algn="ctr">
            <a:solidFill>
              <a:srgbClr val="00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Conector recto de flecha 12"/>
          <p:cNvCxnSpPr/>
          <p:nvPr/>
        </p:nvCxnSpPr>
        <p:spPr bwMode="auto">
          <a:xfrm flipH="1">
            <a:off x="3055437" y="1297226"/>
            <a:ext cx="1223" cy="199916"/>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Conector recto de flecha 13">
            <a:extLst>
              <a:ext uri="{FF2B5EF4-FFF2-40B4-BE49-F238E27FC236}">
                <a16:creationId xmlns:a16="http://schemas.microsoft.com/office/drawing/2014/main" id="{C0D43616-1C80-40B7-9459-2D74D918F2BE}"/>
              </a:ext>
            </a:extLst>
          </p:cNvPr>
          <p:cNvCxnSpPr/>
          <p:nvPr/>
        </p:nvCxnSpPr>
        <p:spPr bwMode="auto">
          <a:xfrm flipH="1" flipV="1">
            <a:off x="6380969" y="1323910"/>
            <a:ext cx="1840" cy="176160"/>
          </a:xfrm>
          <a:prstGeom prst="straightConnector1">
            <a:avLst/>
          </a:prstGeom>
          <a:solidFill>
            <a:schemeClr val="accent1"/>
          </a:solidFill>
          <a:ln w="9525" cap="flat" cmpd="sng" algn="ctr">
            <a:solidFill>
              <a:srgbClr val="00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42085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38 Gráfico">
            <a:extLst>
              <a:ext uri="{FF2B5EF4-FFF2-40B4-BE49-F238E27FC236}">
                <a16:creationId xmlns:a16="http://schemas.microsoft.com/office/drawing/2014/main" id="{0121D2A0-54E5-4612-91A5-5D23755A2F2D}"/>
              </a:ext>
            </a:extLst>
          </p:cNvPr>
          <p:cNvGraphicFramePr/>
          <p:nvPr>
            <p:extLst>
              <p:ext uri="{D42A27DB-BD31-4B8C-83A1-F6EECF244321}">
                <p14:modId xmlns:p14="http://schemas.microsoft.com/office/powerpoint/2010/main" val="1523638880"/>
              </p:ext>
            </p:extLst>
          </p:nvPr>
        </p:nvGraphicFramePr>
        <p:xfrm>
          <a:off x="3650952" y="1821545"/>
          <a:ext cx="697229" cy="27305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26 Gráfico">
            <a:extLst>
              <a:ext uri="{FF2B5EF4-FFF2-40B4-BE49-F238E27FC236}">
                <a16:creationId xmlns:a16="http://schemas.microsoft.com/office/drawing/2014/main" id="{CD8AB541-8CBD-44BE-9FA3-B8CCEDD32EDC}"/>
              </a:ext>
            </a:extLst>
          </p:cNvPr>
          <p:cNvGraphicFramePr/>
          <p:nvPr>
            <p:extLst>
              <p:ext uri="{D42A27DB-BD31-4B8C-83A1-F6EECF244321}">
                <p14:modId xmlns:p14="http://schemas.microsoft.com/office/powerpoint/2010/main" val="253089655"/>
              </p:ext>
            </p:extLst>
          </p:nvPr>
        </p:nvGraphicFramePr>
        <p:xfrm>
          <a:off x="1654765" y="1824112"/>
          <a:ext cx="729615" cy="2730572"/>
        </p:xfrm>
        <a:graphic>
          <a:graphicData uri="http://schemas.openxmlformats.org/drawingml/2006/chart">
            <c:chart xmlns:c="http://schemas.openxmlformats.org/drawingml/2006/chart" xmlns:r="http://schemas.openxmlformats.org/officeDocument/2006/relationships" r:id="rId4"/>
          </a:graphicData>
        </a:graphic>
      </p:graphicFrame>
      <p:sp>
        <p:nvSpPr>
          <p:cNvPr id="17410" name="Título 1"/>
          <p:cNvSpPr>
            <a:spLocks noGrp="1"/>
          </p:cNvSpPr>
          <p:nvPr>
            <p:ph type="title"/>
          </p:nvPr>
        </p:nvSpPr>
        <p:spPr/>
        <p:txBody>
          <a:bodyPr/>
          <a:lstStyle/>
          <a:p>
            <a:r>
              <a:rPr lang="es-CO" dirty="0">
                <a:solidFill>
                  <a:schemeClr val="bg2">
                    <a:lumMod val="50000"/>
                  </a:schemeClr>
                </a:solidFill>
              </a:rPr>
              <a:t>Comunicación con el Icfes</a:t>
            </a:r>
            <a:endParaRPr lang="es-CO" altLang="es-CO" dirty="0">
              <a:solidFill>
                <a:schemeClr val="bg2">
                  <a:lumMod val="50000"/>
                </a:schemeClr>
              </a:solidFill>
            </a:endParaRPr>
          </a:p>
        </p:txBody>
      </p:sp>
      <p:graphicFrame>
        <p:nvGraphicFramePr>
          <p:cNvPr id="53" name="27 Tabla">
            <a:extLst>
              <a:ext uri="{FF2B5EF4-FFF2-40B4-BE49-F238E27FC236}">
                <a16:creationId xmlns:a16="http://schemas.microsoft.com/office/drawing/2014/main" id="{3E2390BA-16AB-4DC2-B917-5965B805FE06}"/>
              </a:ext>
            </a:extLst>
          </p:cNvPr>
          <p:cNvGraphicFramePr>
            <a:graphicFrameLocks noGrp="1"/>
          </p:cNvGraphicFramePr>
          <p:nvPr>
            <p:extLst>
              <p:ext uri="{D42A27DB-BD31-4B8C-83A1-F6EECF244321}">
                <p14:modId xmlns:p14="http://schemas.microsoft.com/office/powerpoint/2010/main" val="3491245211"/>
              </p:ext>
            </p:extLst>
          </p:nvPr>
        </p:nvGraphicFramePr>
        <p:xfrm>
          <a:off x="45683" y="1981385"/>
          <a:ext cx="1514512" cy="2389340"/>
        </p:xfrm>
        <a:graphic>
          <a:graphicData uri="http://schemas.openxmlformats.org/drawingml/2006/table">
            <a:tbl>
              <a:tblPr/>
              <a:tblGrid>
                <a:gridCol w="1514512">
                  <a:extLst>
                    <a:ext uri="{9D8B030D-6E8A-4147-A177-3AD203B41FA5}">
                      <a16:colId xmlns:a16="http://schemas.microsoft.com/office/drawing/2014/main" val="20000"/>
                    </a:ext>
                  </a:extLst>
                </a:gridCol>
              </a:tblGrid>
              <a:tr h="322288">
                <a:tc>
                  <a:txBody>
                    <a:bodyPr/>
                    <a:lstStyle/>
                    <a:p>
                      <a:pPr algn="r" rtl="0" fontAlgn="ctr"/>
                      <a:r>
                        <a:rPr lang="es-CO" sz="900" b="0" i="0" u="none" strike="noStrike" dirty="0">
                          <a:solidFill>
                            <a:srgbClr val="000000"/>
                          </a:solidFill>
                          <a:effectLst/>
                          <a:latin typeface="+mj-lt"/>
                        </a:rPr>
                        <a:t> Teléfono</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0"/>
                  </a:ext>
                </a:extLst>
              </a:tr>
              <a:tr h="322288">
                <a:tc>
                  <a:txBody>
                    <a:bodyPr/>
                    <a:lstStyle/>
                    <a:p>
                      <a:pPr algn="r" rtl="0" fontAlgn="ctr"/>
                      <a:r>
                        <a:rPr lang="es-CO" sz="900" b="0" i="0" u="none" strike="noStrike" dirty="0">
                          <a:solidFill>
                            <a:srgbClr val="000000"/>
                          </a:solidFill>
                          <a:effectLst/>
                          <a:latin typeface="+mj-lt"/>
                        </a:rPr>
                        <a:t> Correo electrónico</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1"/>
                  </a:ext>
                </a:extLst>
              </a:tr>
              <a:tr h="322288">
                <a:tc>
                  <a:txBody>
                    <a:bodyPr/>
                    <a:lstStyle/>
                    <a:p>
                      <a:pPr algn="r" rtl="0" fontAlgn="ctr"/>
                      <a:r>
                        <a:rPr lang="es-CO" sz="900" b="0" i="0" u="none" strike="noStrike" dirty="0">
                          <a:solidFill>
                            <a:srgbClr val="000000"/>
                          </a:solidFill>
                          <a:effectLst/>
                          <a:latin typeface="+mj-lt"/>
                        </a:rPr>
                        <a:t> Chat</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2"/>
                  </a:ext>
                </a:extLst>
              </a:tr>
              <a:tr h="322288">
                <a:tc>
                  <a:txBody>
                    <a:bodyPr/>
                    <a:lstStyle/>
                    <a:p>
                      <a:pPr algn="r" rtl="0" fontAlgn="ctr"/>
                      <a:r>
                        <a:rPr lang="es-CO" sz="900" b="0" i="0" u="none" strike="noStrike" dirty="0">
                          <a:solidFill>
                            <a:srgbClr val="000000"/>
                          </a:solidFill>
                          <a:effectLst/>
                          <a:latin typeface="+mj-lt"/>
                        </a:rPr>
                        <a:t> Escrito formulario de PQRSDF</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3"/>
                  </a:ext>
                </a:extLst>
              </a:tr>
              <a:tr h="322288">
                <a:tc>
                  <a:txBody>
                    <a:bodyPr/>
                    <a:lstStyle/>
                    <a:p>
                      <a:pPr algn="r" rtl="0" fontAlgn="ctr"/>
                      <a:r>
                        <a:rPr lang="es-CO" sz="900" b="0" i="0" u="none" strike="noStrike" dirty="0">
                          <a:solidFill>
                            <a:srgbClr val="000000"/>
                          </a:solidFill>
                          <a:effectLst/>
                          <a:latin typeface="+mj-lt"/>
                        </a:rPr>
                        <a:t> Llamada virtual</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4"/>
                  </a:ext>
                </a:extLst>
              </a:tr>
              <a:tr h="388950">
                <a:tc>
                  <a:txBody>
                    <a:bodyPr/>
                    <a:lstStyle/>
                    <a:p>
                      <a:pPr algn="r" rtl="0" fontAlgn="ctr"/>
                      <a:r>
                        <a:rPr lang="es-CO" sz="900" b="0" i="0" u="none" strike="noStrike" dirty="0">
                          <a:solidFill>
                            <a:srgbClr val="000000"/>
                          </a:solidFill>
                          <a:effectLst/>
                          <a:latin typeface="+mj-lt"/>
                        </a:rPr>
                        <a:t> ChatBot</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5"/>
                  </a:ext>
                </a:extLst>
              </a:tr>
              <a:tr h="388950">
                <a:tc>
                  <a:txBody>
                    <a:bodyPr/>
                    <a:lstStyle/>
                    <a:p>
                      <a:pPr algn="r" rtl="0" fontAlgn="ctr"/>
                      <a:r>
                        <a:rPr lang="es-CO" sz="900" b="0" i="0" u="none" strike="noStrike" dirty="0">
                          <a:solidFill>
                            <a:srgbClr val="000000"/>
                          </a:solidFill>
                          <a:effectLst/>
                          <a:latin typeface="+mj-lt"/>
                        </a:rPr>
                        <a:t> Presencial en las oficinas</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55" name="Group 412">
            <a:extLst>
              <a:ext uri="{FF2B5EF4-FFF2-40B4-BE49-F238E27FC236}">
                <a16:creationId xmlns:a16="http://schemas.microsoft.com/office/drawing/2014/main" id="{2EAFEEFF-E9EA-4413-A5B2-CB5889EF542B}"/>
              </a:ext>
            </a:extLst>
          </p:cNvPr>
          <p:cNvGraphicFramePr>
            <a:graphicFrameLocks noGrp="1"/>
          </p:cNvGraphicFramePr>
          <p:nvPr>
            <p:extLst>
              <p:ext uri="{D42A27DB-BD31-4B8C-83A1-F6EECF244321}">
                <p14:modId xmlns:p14="http://schemas.microsoft.com/office/powerpoint/2010/main" val="2779685834"/>
              </p:ext>
            </p:extLst>
          </p:nvPr>
        </p:nvGraphicFramePr>
        <p:xfrm>
          <a:off x="1651672" y="4574132"/>
          <a:ext cx="7307575" cy="454035"/>
        </p:xfrm>
        <a:graphic>
          <a:graphicData uri="http://schemas.openxmlformats.org/drawingml/2006/table">
            <a:tbl>
              <a:tblPr/>
              <a:tblGrid>
                <a:gridCol w="664325">
                  <a:extLst>
                    <a:ext uri="{9D8B030D-6E8A-4147-A177-3AD203B41FA5}">
                      <a16:colId xmlns:a16="http://schemas.microsoft.com/office/drawing/2014/main" val="4184135424"/>
                    </a:ext>
                  </a:extLst>
                </a:gridCol>
                <a:gridCol w="664325">
                  <a:extLst>
                    <a:ext uri="{9D8B030D-6E8A-4147-A177-3AD203B41FA5}">
                      <a16:colId xmlns:a16="http://schemas.microsoft.com/office/drawing/2014/main" val="655355975"/>
                    </a:ext>
                  </a:extLst>
                </a:gridCol>
                <a:gridCol w="664325">
                  <a:extLst>
                    <a:ext uri="{9D8B030D-6E8A-4147-A177-3AD203B41FA5}">
                      <a16:colId xmlns:a16="http://schemas.microsoft.com/office/drawing/2014/main" val="20000"/>
                    </a:ext>
                  </a:extLst>
                </a:gridCol>
                <a:gridCol w="664325">
                  <a:extLst>
                    <a:ext uri="{9D8B030D-6E8A-4147-A177-3AD203B41FA5}">
                      <a16:colId xmlns:a16="http://schemas.microsoft.com/office/drawing/2014/main" val="3427517366"/>
                    </a:ext>
                  </a:extLst>
                </a:gridCol>
                <a:gridCol w="664325">
                  <a:extLst>
                    <a:ext uri="{9D8B030D-6E8A-4147-A177-3AD203B41FA5}">
                      <a16:colId xmlns:a16="http://schemas.microsoft.com/office/drawing/2014/main" val="1233862923"/>
                    </a:ext>
                  </a:extLst>
                </a:gridCol>
                <a:gridCol w="664325">
                  <a:extLst>
                    <a:ext uri="{9D8B030D-6E8A-4147-A177-3AD203B41FA5}">
                      <a16:colId xmlns:a16="http://schemas.microsoft.com/office/drawing/2014/main" val="1160047578"/>
                    </a:ext>
                  </a:extLst>
                </a:gridCol>
                <a:gridCol w="664325">
                  <a:extLst>
                    <a:ext uri="{9D8B030D-6E8A-4147-A177-3AD203B41FA5}">
                      <a16:colId xmlns:a16="http://schemas.microsoft.com/office/drawing/2014/main" val="3630219309"/>
                    </a:ext>
                  </a:extLst>
                </a:gridCol>
                <a:gridCol w="664325">
                  <a:extLst>
                    <a:ext uri="{9D8B030D-6E8A-4147-A177-3AD203B41FA5}">
                      <a16:colId xmlns:a16="http://schemas.microsoft.com/office/drawing/2014/main" val="3208097183"/>
                    </a:ext>
                  </a:extLst>
                </a:gridCol>
                <a:gridCol w="664325">
                  <a:extLst>
                    <a:ext uri="{9D8B030D-6E8A-4147-A177-3AD203B41FA5}">
                      <a16:colId xmlns:a16="http://schemas.microsoft.com/office/drawing/2014/main" val="1100904424"/>
                    </a:ext>
                  </a:extLst>
                </a:gridCol>
                <a:gridCol w="664325">
                  <a:extLst>
                    <a:ext uri="{9D8B030D-6E8A-4147-A177-3AD203B41FA5}">
                      <a16:colId xmlns:a16="http://schemas.microsoft.com/office/drawing/2014/main" val="3178042207"/>
                    </a:ext>
                  </a:extLst>
                </a:gridCol>
                <a:gridCol w="664325">
                  <a:extLst>
                    <a:ext uri="{9D8B030D-6E8A-4147-A177-3AD203B41FA5}">
                      <a16:colId xmlns:a16="http://schemas.microsoft.com/office/drawing/2014/main" val="143583469"/>
                    </a:ext>
                  </a:extLst>
                </a:gridCol>
              </a:tblGrid>
              <a:tr h="337830">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defRPr sz="1000">
                          <a:solidFill>
                            <a:srgbClr val="333333"/>
                          </a:solidFill>
                          <a:latin typeface="Century Gothic" pitchFamily="34" charset="0"/>
                          <a:cs typeface="Arial" charset="0"/>
                        </a:defRPr>
                      </a:lvl1pPr>
                      <a:lvl2pPr marL="742950" indent="-285750">
                        <a:spcBef>
                          <a:spcPct val="20000"/>
                        </a:spcBef>
                        <a:defRPr sz="1000">
                          <a:solidFill>
                            <a:srgbClr val="333333"/>
                          </a:solidFill>
                          <a:latin typeface="Century Gothic" pitchFamily="34" charset="0"/>
                          <a:cs typeface="Arial" charset="0"/>
                        </a:defRPr>
                      </a:lvl2pPr>
                      <a:lvl3pPr marL="1143000" indent="-228600">
                        <a:spcBef>
                          <a:spcPct val="20000"/>
                        </a:spcBef>
                        <a:defRPr sz="1000">
                          <a:solidFill>
                            <a:srgbClr val="333333"/>
                          </a:solidFill>
                          <a:latin typeface="Century Gothic" pitchFamily="34" charset="0"/>
                          <a:cs typeface="Arial" charset="0"/>
                        </a:defRPr>
                      </a:lvl3pPr>
                      <a:lvl4pPr marL="1600200" indent="-228600">
                        <a:spcBef>
                          <a:spcPct val="20000"/>
                        </a:spcBef>
                        <a:defRPr sz="1000">
                          <a:solidFill>
                            <a:srgbClr val="333333"/>
                          </a:solidFill>
                          <a:latin typeface="Century Gothic" pitchFamily="34" charset="0"/>
                          <a:cs typeface="Arial" charset="0"/>
                        </a:defRPr>
                      </a:lvl4pPr>
                      <a:lvl5pPr marL="2057400" indent="-228600">
                        <a:spcBef>
                          <a:spcPct val="20000"/>
                        </a:spcBef>
                        <a:defRPr sz="1000">
                          <a:solidFill>
                            <a:srgbClr val="333333"/>
                          </a:solidFill>
                          <a:latin typeface="Century Gothic" pitchFamily="34" charset="0"/>
                          <a:cs typeface="Arial" charset="0"/>
                        </a:defRPr>
                      </a:lvl5pPr>
                      <a:lvl6pPr marL="2514600" indent="-228600" eaLnBrk="0" fontAlgn="base" hangingPunct="0">
                        <a:spcBef>
                          <a:spcPct val="20000"/>
                        </a:spcBef>
                        <a:spcAft>
                          <a:spcPct val="0"/>
                        </a:spcAft>
                        <a:defRPr sz="1000">
                          <a:solidFill>
                            <a:srgbClr val="333333"/>
                          </a:solidFill>
                          <a:latin typeface="Century Gothic" pitchFamily="34" charset="0"/>
                          <a:cs typeface="Arial" charset="0"/>
                        </a:defRPr>
                      </a:lvl6pPr>
                      <a:lvl7pPr marL="2971800" indent="-228600" eaLnBrk="0" fontAlgn="base" hangingPunct="0">
                        <a:spcBef>
                          <a:spcPct val="20000"/>
                        </a:spcBef>
                        <a:spcAft>
                          <a:spcPct val="0"/>
                        </a:spcAft>
                        <a:defRPr sz="1000">
                          <a:solidFill>
                            <a:srgbClr val="333333"/>
                          </a:solidFill>
                          <a:latin typeface="Century Gothic" pitchFamily="34" charset="0"/>
                          <a:cs typeface="Arial" charset="0"/>
                        </a:defRPr>
                      </a:lvl7pPr>
                      <a:lvl8pPr marL="3429000" indent="-228600" eaLnBrk="0" fontAlgn="base" hangingPunct="0">
                        <a:spcBef>
                          <a:spcPct val="20000"/>
                        </a:spcBef>
                        <a:spcAft>
                          <a:spcPct val="0"/>
                        </a:spcAft>
                        <a:defRPr sz="1000">
                          <a:solidFill>
                            <a:srgbClr val="333333"/>
                          </a:solidFill>
                          <a:latin typeface="Century Gothic" pitchFamily="34" charset="0"/>
                          <a:cs typeface="Arial" charset="0"/>
                        </a:defRPr>
                      </a:lvl8pPr>
                      <a:lvl9pPr marL="3886200" indent="-228600" eaLnBrk="0" fontAlgn="base" hangingPunct="0">
                        <a:spcBef>
                          <a:spcPct val="20000"/>
                        </a:spcBef>
                        <a:spcAft>
                          <a:spcPct val="0"/>
                        </a:spcAft>
                        <a:defRPr sz="1000">
                          <a:solidFill>
                            <a:srgbClr val="333333"/>
                          </a:solidFill>
                          <a:latin typeface="Century Gothic" pitchFamily="34" charset="0"/>
                          <a:cs typeface="Arial" charset="0"/>
                        </a:defRPr>
                      </a:lvl9p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700" b="1" i="0" u="none" strike="noStrike" dirty="0">
                          <a:solidFill>
                            <a:srgbClr val="262626"/>
                          </a:solidFill>
                          <a:effectLst/>
                          <a:latin typeface="Calibri"/>
                        </a:rPr>
                        <a:t>660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700" b="1" i="0" u="none" strike="noStrike" dirty="0">
                          <a:solidFill>
                            <a:srgbClr val="262626"/>
                          </a:solidFill>
                          <a:effectLst/>
                          <a:latin typeface="Calibri"/>
                        </a:rPr>
                        <a:t>1.070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CO" sz="700" b="1" i="0" u="none" strike="noStrike" kern="1200" dirty="0">
                          <a:solidFill>
                            <a:srgbClr val="262626"/>
                          </a:solidFill>
                          <a:effectLst/>
                          <a:latin typeface="Calibri"/>
                          <a:ea typeface="+mn-ea"/>
                          <a:cs typeface="+mn-cs"/>
                        </a:rPr>
                        <a:t>537</a:t>
                      </a:r>
                    </a:p>
                  </a:txBody>
                  <a:tcPr marL="9525" marR="9525" marT="952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CO" sz="700" b="1" i="0" u="none" strike="noStrike" kern="1200" dirty="0">
                          <a:solidFill>
                            <a:srgbClr val="262626"/>
                          </a:solidFill>
                          <a:effectLst/>
                          <a:latin typeface="Calibri"/>
                          <a:ea typeface="+mn-ea"/>
                          <a:cs typeface="+mn-cs"/>
                        </a:rPr>
                        <a:t>194</a:t>
                      </a:r>
                    </a:p>
                  </a:txBody>
                  <a:tcPr marL="9525" marR="9525" marT="952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CO" sz="700" b="1" i="0" u="none" strike="noStrike" kern="1200" dirty="0">
                          <a:solidFill>
                            <a:srgbClr val="262626"/>
                          </a:solidFill>
                          <a:effectLst/>
                          <a:latin typeface="Calibri"/>
                          <a:ea typeface="+mn-ea"/>
                          <a:cs typeface="+mn-cs"/>
                        </a:rPr>
                        <a:t>123</a:t>
                      </a:r>
                    </a:p>
                  </a:txBody>
                  <a:tcPr marL="9525" marR="9525" marT="952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b"/>
                      <a:r>
                        <a:rPr lang="es-CO" sz="700" b="1" i="0" u="none" strike="noStrike" kern="1200" dirty="0">
                          <a:solidFill>
                            <a:srgbClr val="262626"/>
                          </a:solidFill>
                          <a:effectLst/>
                          <a:latin typeface="Calibri"/>
                          <a:ea typeface="+mn-ea"/>
                          <a:cs typeface="+mn-cs"/>
                        </a:rPr>
                        <a:t>176</a:t>
                      </a:r>
                    </a:p>
                  </a:txBody>
                  <a:tcPr marL="9525" marR="9525" marT="952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b"/>
                      <a:r>
                        <a:rPr lang="es-CO" sz="700" b="1" i="0" u="none" strike="noStrike" kern="1200" dirty="0">
                          <a:solidFill>
                            <a:srgbClr val="262626"/>
                          </a:solidFill>
                          <a:effectLst/>
                          <a:latin typeface="Calibri"/>
                          <a:ea typeface="+mn-ea"/>
                          <a:cs typeface="+mn-cs"/>
                        </a:rPr>
                        <a:t>575</a:t>
                      </a:r>
                    </a:p>
                  </a:txBody>
                  <a:tcPr marL="9525" marR="9525" marT="952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b"/>
                      <a:r>
                        <a:rPr lang="es-CO" sz="700" b="1" i="0" u="none" strike="noStrike" kern="1200" dirty="0">
                          <a:solidFill>
                            <a:srgbClr val="262626"/>
                          </a:solidFill>
                          <a:effectLst/>
                          <a:latin typeface="Calibri"/>
                          <a:ea typeface="+mn-ea"/>
                          <a:cs typeface="+mn-cs"/>
                        </a:rPr>
                        <a:t>463</a:t>
                      </a:r>
                    </a:p>
                  </a:txBody>
                  <a:tcPr marL="9525" marR="9525" marT="952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b"/>
                      <a:r>
                        <a:rPr lang="es-CO" sz="700" b="1" i="0" u="none" strike="noStrike" kern="1200" dirty="0">
                          <a:solidFill>
                            <a:srgbClr val="262626"/>
                          </a:solidFill>
                          <a:effectLst/>
                          <a:latin typeface="Calibri"/>
                          <a:ea typeface="+mn-ea"/>
                          <a:cs typeface="+mn-cs"/>
                        </a:rPr>
                        <a:t>105</a:t>
                      </a:r>
                    </a:p>
                  </a:txBody>
                  <a:tcPr marL="9525" marR="9525" marT="952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b"/>
                      <a:r>
                        <a:rPr lang="es-CO" sz="700" b="1" i="0" u="none" strike="noStrike" kern="1200" dirty="0">
                          <a:solidFill>
                            <a:srgbClr val="262626"/>
                          </a:solidFill>
                          <a:effectLst/>
                          <a:latin typeface="Calibri"/>
                          <a:ea typeface="+mn-ea"/>
                          <a:cs typeface="+mn-cs"/>
                        </a:rPr>
                        <a:t>176</a:t>
                      </a:r>
                    </a:p>
                  </a:txBody>
                  <a:tcPr marL="9525" marR="9525" marT="952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b"/>
                      <a:r>
                        <a:rPr lang="es-CO" sz="700" b="1" i="0" u="none" strike="noStrike" kern="1200" dirty="0">
                          <a:solidFill>
                            <a:srgbClr val="262626"/>
                          </a:solidFill>
                          <a:effectLst/>
                          <a:latin typeface="Calibri"/>
                          <a:ea typeface="+mn-ea"/>
                          <a:cs typeface="+mn-cs"/>
                        </a:rPr>
                        <a:t>61</a:t>
                      </a:r>
                    </a:p>
                  </a:txBody>
                  <a:tcPr marL="9525" marR="9525" marT="952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2"/>
                  </a:ext>
                </a:extLst>
              </a:tr>
            </a:tbl>
          </a:graphicData>
        </a:graphic>
      </p:graphicFrame>
      <p:graphicFrame>
        <p:nvGraphicFramePr>
          <p:cNvPr id="64" name="26 Gráfico">
            <a:extLst>
              <a:ext uri="{FF2B5EF4-FFF2-40B4-BE49-F238E27FC236}">
                <a16:creationId xmlns:a16="http://schemas.microsoft.com/office/drawing/2014/main" id="{64C6A9D7-64EE-432E-8B1F-D388EEA100A0}"/>
              </a:ext>
            </a:extLst>
          </p:cNvPr>
          <p:cNvGraphicFramePr/>
          <p:nvPr>
            <p:extLst>
              <p:ext uri="{D42A27DB-BD31-4B8C-83A1-F6EECF244321}">
                <p14:modId xmlns:p14="http://schemas.microsoft.com/office/powerpoint/2010/main" val="3571013932"/>
              </p:ext>
            </p:extLst>
          </p:nvPr>
        </p:nvGraphicFramePr>
        <p:xfrm>
          <a:off x="4311198" y="1748175"/>
          <a:ext cx="729615" cy="3897899"/>
        </p:xfrm>
        <a:graphic>
          <a:graphicData uri="http://schemas.openxmlformats.org/drawingml/2006/chart">
            <c:chart xmlns:c="http://schemas.openxmlformats.org/drawingml/2006/chart" xmlns:r="http://schemas.openxmlformats.org/officeDocument/2006/relationships" r:id="rId5"/>
          </a:graphicData>
        </a:graphic>
      </p:graphicFrame>
      <p:sp>
        <p:nvSpPr>
          <p:cNvPr id="69" name="19 CuadroTexto">
            <a:extLst>
              <a:ext uri="{FF2B5EF4-FFF2-40B4-BE49-F238E27FC236}">
                <a16:creationId xmlns:a16="http://schemas.microsoft.com/office/drawing/2014/main" id="{58B4F9BA-D980-4383-8EB7-5AF5631A8E19}"/>
              </a:ext>
            </a:extLst>
          </p:cNvPr>
          <p:cNvSpPr txBox="1"/>
          <p:nvPr/>
        </p:nvSpPr>
        <p:spPr>
          <a:xfrm>
            <a:off x="2051050" y="644349"/>
            <a:ext cx="5447030" cy="246221"/>
          </a:xfrm>
          <a:prstGeom prst="rect">
            <a:avLst/>
          </a:prstGeom>
          <a:noFill/>
        </p:spPr>
        <p:txBody>
          <a:bodyPr wrap="square" rtlCol="0">
            <a:spAutoFit/>
          </a:bodyPr>
          <a:lstStyle/>
          <a:p>
            <a:pPr algn="ctr"/>
            <a:r>
              <a:rPr lang="es-CO" b="0" dirty="0">
                <a:solidFill>
                  <a:srgbClr val="2A2A2A">
                    <a:lumMod val="90000"/>
                    <a:lumOff val="10000"/>
                  </a:srgbClr>
                </a:solidFill>
                <a:latin typeface="+mj-lt"/>
              </a:rPr>
              <a:t>Canales de comunicación que utilizó </a:t>
            </a:r>
          </a:p>
        </p:txBody>
      </p:sp>
      <p:graphicFrame>
        <p:nvGraphicFramePr>
          <p:cNvPr id="21" name="26 Gráfico">
            <a:extLst>
              <a:ext uri="{FF2B5EF4-FFF2-40B4-BE49-F238E27FC236}">
                <a16:creationId xmlns:a16="http://schemas.microsoft.com/office/drawing/2014/main" id="{F456344A-242F-4679-99F3-10EA7524DCF1}"/>
              </a:ext>
            </a:extLst>
          </p:cNvPr>
          <p:cNvGraphicFramePr/>
          <p:nvPr>
            <p:extLst>
              <p:ext uri="{D42A27DB-BD31-4B8C-83A1-F6EECF244321}">
                <p14:modId xmlns:p14="http://schemas.microsoft.com/office/powerpoint/2010/main" val="3612424687"/>
              </p:ext>
            </p:extLst>
          </p:nvPr>
        </p:nvGraphicFramePr>
        <p:xfrm>
          <a:off x="2961023" y="1834244"/>
          <a:ext cx="729615" cy="273057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38 Gráfico">
            <a:extLst>
              <a:ext uri="{FF2B5EF4-FFF2-40B4-BE49-F238E27FC236}">
                <a16:creationId xmlns:a16="http://schemas.microsoft.com/office/drawing/2014/main" id="{48717210-63F1-40DF-8DB2-7B74E50C4926}"/>
              </a:ext>
            </a:extLst>
          </p:cNvPr>
          <p:cNvGraphicFramePr/>
          <p:nvPr>
            <p:extLst>
              <p:ext uri="{D42A27DB-BD31-4B8C-83A1-F6EECF244321}">
                <p14:modId xmlns:p14="http://schemas.microsoft.com/office/powerpoint/2010/main" val="1534936826"/>
              </p:ext>
            </p:extLst>
          </p:nvPr>
        </p:nvGraphicFramePr>
        <p:xfrm>
          <a:off x="2304752" y="1827895"/>
          <a:ext cx="697229" cy="273057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38 Gráfico">
            <a:extLst>
              <a:ext uri="{FF2B5EF4-FFF2-40B4-BE49-F238E27FC236}">
                <a16:creationId xmlns:a16="http://schemas.microsoft.com/office/drawing/2014/main" id="{42B5B88B-6360-4E14-94B6-2837AD44BEFE}"/>
              </a:ext>
            </a:extLst>
          </p:cNvPr>
          <p:cNvGraphicFramePr/>
          <p:nvPr>
            <p:extLst>
              <p:ext uri="{D42A27DB-BD31-4B8C-83A1-F6EECF244321}">
                <p14:modId xmlns:p14="http://schemas.microsoft.com/office/powerpoint/2010/main" val="3971843913"/>
              </p:ext>
            </p:extLst>
          </p:nvPr>
        </p:nvGraphicFramePr>
        <p:xfrm>
          <a:off x="4978102" y="1821545"/>
          <a:ext cx="697229" cy="273057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1" name="26 Gráfico">
            <a:extLst>
              <a:ext uri="{FF2B5EF4-FFF2-40B4-BE49-F238E27FC236}">
                <a16:creationId xmlns:a16="http://schemas.microsoft.com/office/drawing/2014/main" id="{53DB6407-ED20-4189-9419-4B795381D700}"/>
              </a:ext>
            </a:extLst>
          </p:cNvPr>
          <p:cNvGraphicFramePr/>
          <p:nvPr>
            <p:extLst>
              <p:ext uri="{D42A27DB-BD31-4B8C-83A1-F6EECF244321}">
                <p14:modId xmlns:p14="http://schemas.microsoft.com/office/powerpoint/2010/main" val="1434058334"/>
              </p:ext>
            </p:extLst>
          </p:nvPr>
        </p:nvGraphicFramePr>
        <p:xfrm>
          <a:off x="5629295" y="1842500"/>
          <a:ext cx="729615" cy="273057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2" name="38 Gráfico">
            <a:extLst>
              <a:ext uri="{FF2B5EF4-FFF2-40B4-BE49-F238E27FC236}">
                <a16:creationId xmlns:a16="http://schemas.microsoft.com/office/drawing/2014/main" id="{F8D7A831-D960-4320-B7D5-4E9C0800B17C}"/>
              </a:ext>
            </a:extLst>
          </p:cNvPr>
          <p:cNvGraphicFramePr/>
          <p:nvPr>
            <p:extLst>
              <p:ext uri="{D42A27DB-BD31-4B8C-83A1-F6EECF244321}">
                <p14:modId xmlns:p14="http://schemas.microsoft.com/office/powerpoint/2010/main" val="2892811916"/>
              </p:ext>
            </p:extLst>
          </p:nvPr>
        </p:nvGraphicFramePr>
        <p:xfrm>
          <a:off x="6298902" y="1827895"/>
          <a:ext cx="697229" cy="2730571"/>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3" name="26 Gráfico">
            <a:extLst>
              <a:ext uri="{FF2B5EF4-FFF2-40B4-BE49-F238E27FC236}">
                <a16:creationId xmlns:a16="http://schemas.microsoft.com/office/drawing/2014/main" id="{A0C52F7B-E323-462E-B51D-A961B7F50156}"/>
              </a:ext>
            </a:extLst>
          </p:cNvPr>
          <p:cNvGraphicFramePr/>
          <p:nvPr>
            <p:extLst>
              <p:ext uri="{D42A27DB-BD31-4B8C-83A1-F6EECF244321}">
                <p14:modId xmlns:p14="http://schemas.microsoft.com/office/powerpoint/2010/main" val="1531899492"/>
              </p:ext>
            </p:extLst>
          </p:nvPr>
        </p:nvGraphicFramePr>
        <p:xfrm>
          <a:off x="6965652" y="1837075"/>
          <a:ext cx="729615" cy="2730572"/>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4" name="38 Gráfico">
            <a:extLst>
              <a:ext uri="{FF2B5EF4-FFF2-40B4-BE49-F238E27FC236}">
                <a16:creationId xmlns:a16="http://schemas.microsoft.com/office/drawing/2014/main" id="{A6E7ED24-08E5-48FD-86A0-9501C741B065}"/>
              </a:ext>
            </a:extLst>
          </p:cNvPr>
          <p:cNvGraphicFramePr/>
          <p:nvPr>
            <p:extLst>
              <p:ext uri="{D42A27DB-BD31-4B8C-83A1-F6EECF244321}">
                <p14:modId xmlns:p14="http://schemas.microsoft.com/office/powerpoint/2010/main" val="1819232002"/>
              </p:ext>
            </p:extLst>
          </p:nvPr>
        </p:nvGraphicFramePr>
        <p:xfrm>
          <a:off x="7632402" y="1827895"/>
          <a:ext cx="697229" cy="2730571"/>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35" name="38 Gráfico">
            <a:extLst>
              <a:ext uri="{FF2B5EF4-FFF2-40B4-BE49-F238E27FC236}">
                <a16:creationId xmlns:a16="http://schemas.microsoft.com/office/drawing/2014/main" id="{43B55FCF-34CB-4DED-85F5-EEDA6D8C3C26}"/>
              </a:ext>
            </a:extLst>
          </p:cNvPr>
          <p:cNvGraphicFramePr/>
          <p:nvPr>
            <p:extLst>
              <p:ext uri="{D42A27DB-BD31-4B8C-83A1-F6EECF244321}">
                <p14:modId xmlns:p14="http://schemas.microsoft.com/office/powerpoint/2010/main" val="1436038040"/>
              </p:ext>
            </p:extLst>
          </p:nvPr>
        </p:nvGraphicFramePr>
        <p:xfrm>
          <a:off x="8286452" y="1827895"/>
          <a:ext cx="697229" cy="2730571"/>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38" name="32 Tabla">
            <a:extLst>
              <a:ext uri="{FF2B5EF4-FFF2-40B4-BE49-F238E27FC236}">
                <a16:creationId xmlns:a16="http://schemas.microsoft.com/office/drawing/2014/main" id="{BD08341A-C4BC-4397-AD00-76A194C614B1}"/>
              </a:ext>
            </a:extLst>
          </p:cNvPr>
          <p:cNvGraphicFramePr>
            <a:graphicFrameLocks noGrp="1"/>
          </p:cNvGraphicFramePr>
          <p:nvPr>
            <p:extLst>
              <p:ext uri="{D42A27DB-BD31-4B8C-83A1-F6EECF244321}">
                <p14:modId xmlns:p14="http://schemas.microsoft.com/office/powerpoint/2010/main" val="1878602606"/>
              </p:ext>
            </p:extLst>
          </p:nvPr>
        </p:nvGraphicFramePr>
        <p:xfrm>
          <a:off x="4516844" y="999008"/>
          <a:ext cx="527379" cy="237857"/>
        </p:xfrm>
        <a:graphic>
          <a:graphicData uri="http://schemas.openxmlformats.org/drawingml/2006/table">
            <a:tbl>
              <a:tblPr/>
              <a:tblGrid>
                <a:gridCol w="208125">
                  <a:extLst>
                    <a:ext uri="{9D8B030D-6E8A-4147-A177-3AD203B41FA5}">
                      <a16:colId xmlns:a16="http://schemas.microsoft.com/office/drawing/2014/main" val="20000"/>
                    </a:ext>
                  </a:extLst>
                </a:gridCol>
                <a:gridCol w="208125">
                  <a:extLst>
                    <a:ext uri="{9D8B030D-6E8A-4147-A177-3AD203B41FA5}">
                      <a16:colId xmlns:a16="http://schemas.microsoft.com/office/drawing/2014/main" val="20002"/>
                    </a:ext>
                  </a:extLst>
                </a:gridCol>
                <a:gridCol w="111129">
                  <a:extLst>
                    <a:ext uri="{9D8B030D-6E8A-4147-A177-3AD203B41FA5}">
                      <a16:colId xmlns:a16="http://schemas.microsoft.com/office/drawing/2014/main" val="20001"/>
                    </a:ext>
                  </a:extLst>
                </a:gridCol>
              </a:tblGrid>
              <a:tr h="237857">
                <a:tc>
                  <a:txBody>
                    <a:bodyPr/>
                    <a:lstStyle/>
                    <a:p>
                      <a:pPr algn="l" fontAlgn="b"/>
                      <a:endParaRPr lang="es-CO" sz="700" b="0" i="0" u="none" strike="noStrike" dirty="0">
                        <a:solidFill>
                          <a:schemeClr val="tx1">
                            <a:lumMod val="85000"/>
                            <a:lumOff val="15000"/>
                          </a:schemeClr>
                        </a:solidFill>
                        <a:effectLst/>
                        <a:latin typeface="+mj-lt"/>
                      </a:endParaRPr>
                    </a:p>
                  </a:txBody>
                  <a:tcPr marL="9527" marR="9527" marT="9525" marB="0" anchor="ctr">
                    <a:lnL>
                      <a:noFill/>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14">
                        <a:extLst>
                          <a:ext uri="{28A0092B-C50C-407E-A947-70E740481C1C}">
                            <a14:useLocalDpi xmlns:a14="http://schemas.microsoft.com/office/drawing/2010/main" val="0"/>
                          </a:ext>
                        </a:extLst>
                      </a:blip>
                      <a:srcRect/>
                      <a:stretch>
                        <a:fillRect/>
                      </a:stretch>
                    </a:blipFill>
                  </a:tcPr>
                </a:tc>
                <a:tc>
                  <a:txBody>
                    <a:bodyPr/>
                    <a:lstStyle/>
                    <a:p>
                      <a:pPr algn="l" fontAlgn="b"/>
                      <a:endParaRPr lang="es-CO" sz="700" b="0" i="0" u="none" strike="noStrike" dirty="0">
                        <a:solidFill>
                          <a:schemeClr val="tx1">
                            <a:lumMod val="85000"/>
                            <a:lumOff val="15000"/>
                          </a:schemeClr>
                        </a:solidFill>
                        <a:effectLst/>
                        <a:latin typeface="+mj-lt"/>
                      </a:endParaRPr>
                    </a:p>
                  </a:txBody>
                  <a:tcPr marL="9527" marR="9527" marT="9525" marB="0" anchor="ctr">
                    <a:lnL>
                      <a:noFill/>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15">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700" b="0" i="0" u="none" strike="noStrike" dirty="0">
                          <a:solidFill>
                            <a:schemeClr val="tx1">
                              <a:lumMod val="85000"/>
                              <a:lumOff val="15000"/>
                            </a:schemeClr>
                          </a:solidFill>
                          <a:effectLst/>
                          <a:latin typeface="+mj-lt"/>
                          <a:cs typeface="Calibri" panose="020F0502020204030204" pitchFamily="34" charset="0"/>
                        </a:rPr>
                        <a:t>Si</a:t>
                      </a: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39" name="33 Rectángulo redondeado">
            <a:extLst>
              <a:ext uri="{FF2B5EF4-FFF2-40B4-BE49-F238E27FC236}">
                <a16:creationId xmlns:a16="http://schemas.microsoft.com/office/drawing/2014/main" id="{98711A1D-8176-4D9E-B003-CEE43D1D2784}"/>
              </a:ext>
            </a:extLst>
          </p:cNvPr>
          <p:cNvSpPr/>
          <p:nvPr/>
        </p:nvSpPr>
        <p:spPr bwMode="auto">
          <a:xfrm>
            <a:off x="4407236" y="960723"/>
            <a:ext cx="739480" cy="339090"/>
          </a:xfrm>
          <a:prstGeom prst="roundRect">
            <a:avLst>
              <a:gd name="adj" fmla="val 21475"/>
            </a:avLst>
          </a:prstGeom>
          <a:noFill/>
          <a:ln w="63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1000" b="1" i="0" u="none" strike="noStrike" cap="none" normalizeH="0" baseline="0" dirty="0">
              <a:ln>
                <a:noFill/>
              </a:ln>
              <a:solidFill>
                <a:schemeClr val="tx1">
                  <a:lumMod val="95000"/>
                  <a:lumOff val="5000"/>
                </a:schemeClr>
              </a:solidFill>
              <a:effectLst/>
              <a:cs typeface="Calibri" panose="020F0502020204030204" pitchFamily="34" charset="0"/>
            </a:endParaRPr>
          </a:p>
        </p:txBody>
      </p:sp>
      <p:graphicFrame>
        <p:nvGraphicFramePr>
          <p:cNvPr id="22" name="Group 412">
            <a:extLst>
              <a:ext uri="{FF2B5EF4-FFF2-40B4-BE49-F238E27FC236}">
                <a16:creationId xmlns:a16="http://schemas.microsoft.com/office/drawing/2014/main" id="{2C9057F6-44D1-4BCA-BD3F-57E4AAA3E314}"/>
              </a:ext>
            </a:extLst>
          </p:cNvPr>
          <p:cNvGraphicFramePr>
            <a:graphicFrameLocks noGrp="1"/>
          </p:cNvGraphicFramePr>
          <p:nvPr>
            <p:extLst>
              <p:ext uri="{D42A27DB-BD31-4B8C-83A1-F6EECF244321}">
                <p14:modId xmlns:p14="http://schemas.microsoft.com/office/powerpoint/2010/main" val="1021186224"/>
              </p:ext>
            </p:extLst>
          </p:nvPr>
        </p:nvGraphicFramePr>
        <p:xfrm>
          <a:off x="1654046" y="1506303"/>
          <a:ext cx="7307575" cy="339090"/>
        </p:xfrm>
        <a:graphic>
          <a:graphicData uri="http://schemas.openxmlformats.org/drawingml/2006/table">
            <a:tbl>
              <a:tblPr/>
              <a:tblGrid>
                <a:gridCol w="664325">
                  <a:extLst>
                    <a:ext uri="{9D8B030D-6E8A-4147-A177-3AD203B41FA5}">
                      <a16:colId xmlns:a16="http://schemas.microsoft.com/office/drawing/2014/main" val="4184135424"/>
                    </a:ext>
                  </a:extLst>
                </a:gridCol>
                <a:gridCol w="664325">
                  <a:extLst>
                    <a:ext uri="{9D8B030D-6E8A-4147-A177-3AD203B41FA5}">
                      <a16:colId xmlns:a16="http://schemas.microsoft.com/office/drawing/2014/main" val="655355975"/>
                    </a:ext>
                  </a:extLst>
                </a:gridCol>
                <a:gridCol w="664325">
                  <a:extLst>
                    <a:ext uri="{9D8B030D-6E8A-4147-A177-3AD203B41FA5}">
                      <a16:colId xmlns:a16="http://schemas.microsoft.com/office/drawing/2014/main" val="20000"/>
                    </a:ext>
                  </a:extLst>
                </a:gridCol>
                <a:gridCol w="664325">
                  <a:extLst>
                    <a:ext uri="{9D8B030D-6E8A-4147-A177-3AD203B41FA5}">
                      <a16:colId xmlns:a16="http://schemas.microsoft.com/office/drawing/2014/main" val="3427517366"/>
                    </a:ext>
                  </a:extLst>
                </a:gridCol>
                <a:gridCol w="664325">
                  <a:extLst>
                    <a:ext uri="{9D8B030D-6E8A-4147-A177-3AD203B41FA5}">
                      <a16:colId xmlns:a16="http://schemas.microsoft.com/office/drawing/2014/main" val="1233862923"/>
                    </a:ext>
                  </a:extLst>
                </a:gridCol>
                <a:gridCol w="664325">
                  <a:extLst>
                    <a:ext uri="{9D8B030D-6E8A-4147-A177-3AD203B41FA5}">
                      <a16:colId xmlns:a16="http://schemas.microsoft.com/office/drawing/2014/main" val="1160047578"/>
                    </a:ext>
                  </a:extLst>
                </a:gridCol>
                <a:gridCol w="664325">
                  <a:extLst>
                    <a:ext uri="{9D8B030D-6E8A-4147-A177-3AD203B41FA5}">
                      <a16:colId xmlns:a16="http://schemas.microsoft.com/office/drawing/2014/main" val="3630219309"/>
                    </a:ext>
                  </a:extLst>
                </a:gridCol>
                <a:gridCol w="664325">
                  <a:extLst>
                    <a:ext uri="{9D8B030D-6E8A-4147-A177-3AD203B41FA5}">
                      <a16:colId xmlns:a16="http://schemas.microsoft.com/office/drawing/2014/main" val="3208097183"/>
                    </a:ext>
                  </a:extLst>
                </a:gridCol>
                <a:gridCol w="664325">
                  <a:extLst>
                    <a:ext uri="{9D8B030D-6E8A-4147-A177-3AD203B41FA5}">
                      <a16:colId xmlns:a16="http://schemas.microsoft.com/office/drawing/2014/main" val="1100904424"/>
                    </a:ext>
                  </a:extLst>
                </a:gridCol>
                <a:gridCol w="664325">
                  <a:extLst>
                    <a:ext uri="{9D8B030D-6E8A-4147-A177-3AD203B41FA5}">
                      <a16:colId xmlns:a16="http://schemas.microsoft.com/office/drawing/2014/main" val="3178042207"/>
                    </a:ext>
                  </a:extLst>
                </a:gridCol>
                <a:gridCol w="664325">
                  <a:extLst>
                    <a:ext uri="{9D8B030D-6E8A-4147-A177-3AD203B41FA5}">
                      <a16:colId xmlns:a16="http://schemas.microsoft.com/office/drawing/2014/main" val="143583469"/>
                    </a:ext>
                  </a:extLst>
                </a:gridCol>
              </a:tblGrid>
              <a:tr h="42867">
                <a:tc gridSpan="2">
                  <a:txBody>
                    <a:bodyPr/>
                    <a:lstStyle/>
                    <a:p>
                      <a:pPr algn="ctr" fontAlgn="ctr"/>
                      <a:r>
                        <a:rPr kumimoji="0" lang="es-CO" sz="1100" b="1" i="0" u="none" strike="noStrike" kern="1200" cap="none" spc="0" normalizeH="0" baseline="0" dirty="0">
                          <a:ln>
                            <a:noFill/>
                          </a:ln>
                          <a:solidFill>
                            <a:srgbClr val="126D9A"/>
                          </a:solidFill>
                          <a:effectLst/>
                          <a:uLnTx/>
                          <a:uFillTx/>
                          <a:latin typeface="Calibri" panose="020F0502020204030204" pitchFamily="34" charset="0"/>
                          <a:ea typeface="+mn-ea"/>
                          <a:cs typeface="Calibri" panose="020F0502020204030204" pitchFamily="34" charset="0"/>
                        </a:rPr>
                        <a:t>Total</a:t>
                      </a:r>
                      <a:endParaRPr lang="es-CO" sz="700" b="1" i="0" u="none" strike="noStrike" dirty="0">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s-CO" sz="700" b="1" i="0" u="none" strike="noStrike">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gridSpan="2">
                  <a:txBody>
                    <a:bodyPr/>
                    <a:lstStyle/>
                    <a:p>
                      <a:pPr algn="ctr" fontAlgn="ctr"/>
                      <a:r>
                        <a:rPr kumimoji="0" lang="es-CO" sz="700" b="1" i="0" u="none" strike="noStrike" kern="1200" cap="none" spc="0" normalizeH="0" baseline="0" noProof="0" dirty="0">
                          <a:ln>
                            <a:noFill/>
                          </a:ln>
                          <a:solidFill>
                            <a:srgbClr val="126D9A"/>
                          </a:solidFill>
                          <a:effectLst/>
                          <a:uLnTx/>
                          <a:uFillTx/>
                          <a:latin typeface="Calibri" panose="020F0502020204030204" pitchFamily="34" charset="0"/>
                          <a:cs typeface="Calibri" panose="020F0502020204030204" pitchFamily="34" charset="0"/>
                        </a:rPr>
                        <a:t>Estudiantes 11</a:t>
                      </a:r>
                      <a:endParaRPr lang="es-CO" sz="700" b="1" i="0" u="none" strike="noStrike" dirty="0">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s-CO" sz="700" b="1" i="0" u="none" strike="noStrike">
                        <a:solidFill>
                          <a:srgbClr val="6F971F"/>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gridSpan="2">
                  <a:txBody>
                    <a:bodyPr/>
                    <a:lstStyle/>
                    <a:p>
                      <a:pPr algn="ctr" fontAlgn="ctr"/>
                      <a:r>
                        <a:rPr kumimoji="0" lang="es-CO" sz="700" b="1" i="0" u="none" strike="noStrike" kern="1200" cap="none" spc="0" normalizeH="0" baseline="0" noProof="0" dirty="0">
                          <a:ln>
                            <a:noFill/>
                          </a:ln>
                          <a:solidFill>
                            <a:srgbClr val="126D9A"/>
                          </a:solidFill>
                          <a:effectLst/>
                          <a:uLnTx/>
                          <a:uFillTx/>
                          <a:latin typeface="Calibri" panose="020F0502020204030204" pitchFamily="34" charset="0"/>
                          <a:cs typeface="Calibri" panose="020F0502020204030204" pitchFamily="34" charset="0"/>
                        </a:rPr>
                        <a:t>Estudiantes Universitarios</a:t>
                      </a:r>
                      <a:endParaRPr lang="es-CO" sz="700" b="1" i="0" u="none" strike="noStrike" dirty="0">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s-CO" sz="700" b="1" i="0" u="none" strike="noStrike">
                        <a:solidFill>
                          <a:srgbClr val="6F971F"/>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700" b="1" i="0" u="none" strike="noStrike" kern="1200" cap="none" spc="0" normalizeH="0" baseline="0" noProof="0" dirty="0">
                          <a:ln>
                            <a:noFill/>
                          </a:ln>
                          <a:solidFill>
                            <a:srgbClr val="126D9A"/>
                          </a:solidFill>
                          <a:effectLst/>
                          <a:uLnTx/>
                          <a:uFillTx/>
                          <a:latin typeface="Calibri" panose="020F0502020204030204" pitchFamily="34" charset="0"/>
                          <a:ea typeface="+mn-ea"/>
                          <a:cs typeface="Calibri" panose="020F0502020204030204" pitchFamily="34" charset="0"/>
                        </a:rPr>
                        <a:t>Rectores Colegios</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s-CO" sz="700" b="1" i="0" u="none" strike="noStrike" kern="1200" cap="none" spc="0" normalizeH="0" baseline="0" noProof="0">
                        <a:ln>
                          <a:noFill/>
                        </a:ln>
                        <a:solidFill>
                          <a:srgbClr val="6F971F"/>
                        </a:solidFill>
                        <a:effectLst/>
                        <a:uLnTx/>
                        <a:uFillTx/>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700" b="1" i="0" u="none" strike="noStrike" kern="1200" cap="none" spc="0" normalizeH="0" baseline="0" noProof="0" dirty="0">
                          <a:ln>
                            <a:noFill/>
                          </a:ln>
                          <a:solidFill>
                            <a:srgbClr val="126D9A"/>
                          </a:solidFill>
                          <a:effectLst/>
                          <a:uLnTx/>
                          <a:uFillTx/>
                          <a:latin typeface="Calibri" panose="020F0502020204030204" pitchFamily="34" charset="0"/>
                          <a:ea typeface="+mn-ea"/>
                          <a:cs typeface="Calibri" panose="020F0502020204030204" pitchFamily="34" charset="0"/>
                        </a:rPr>
                        <a:t>Rectores Universidades</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s-CO" sz="700" b="1" i="0" u="none" strike="noStrike" kern="1200" cap="none" spc="0" normalizeH="0" baseline="0" noProof="0">
                        <a:ln>
                          <a:noFill/>
                        </a:ln>
                        <a:solidFill>
                          <a:srgbClr val="6F971F"/>
                        </a:solidFill>
                        <a:effectLst/>
                        <a:uLnTx/>
                        <a:uFillTx/>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700" b="1" i="0" u="none" strike="noStrike" kern="1200" cap="none" spc="0" normalizeH="0" baseline="0" noProof="0" dirty="0">
                          <a:ln>
                            <a:noFill/>
                          </a:ln>
                          <a:solidFill>
                            <a:srgbClr val="126D9A"/>
                          </a:solidFill>
                          <a:effectLst/>
                          <a:uLnTx/>
                          <a:uFillTx/>
                          <a:latin typeface="Calibri" panose="020F0502020204030204" pitchFamily="34" charset="0"/>
                          <a:ea typeface="+mn-ea"/>
                          <a:cs typeface="Calibri" panose="020F0502020204030204" pitchFamily="34" charset="0"/>
                        </a:rPr>
                        <a:t>Secretarios de Educación</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86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700" b="1" i="0" u="none" strike="noStrike" dirty="0">
                          <a:solidFill>
                            <a:srgbClr val="6F971F"/>
                          </a:solidFill>
                          <a:effectLst/>
                          <a:latin typeface="Calibri" panose="020F0502020204030204" pitchFamily="34" charset="0"/>
                          <a:cs typeface="Calibri" panose="020F0502020204030204" pitchFamily="34" charset="0"/>
                        </a:rPr>
                        <a:t>2017</a:t>
                      </a:r>
                      <a:endParaRPr lang="es-CO" sz="700" b="1" i="0" u="none" strike="noStrike" dirty="0">
                        <a:solidFill>
                          <a:srgbClr val="6F971F"/>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r>
                        <a:rPr lang="es-ES" sz="700" b="1" i="0" u="none" strike="noStrike" dirty="0">
                          <a:solidFill>
                            <a:srgbClr val="126D9A"/>
                          </a:solidFill>
                          <a:effectLst/>
                          <a:latin typeface="Calibri" panose="020F0502020204030204" pitchFamily="34" charset="0"/>
                          <a:cs typeface="Calibri" panose="020F0502020204030204" pitchFamily="34" charset="0"/>
                        </a:rPr>
                        <a:t>2021</a:t>
                      </a:r>
                      <a:endParaRPr lang="es-CO" sz="700" b="1" i="0" u="none" strike="noStrike" dirty="0">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700" b="1" i="0" u="none" strike="noStrike" dirty="0">
                          <a:solidFill>
                            <a:srgbClr val="6F971F"/>
                          </a:solidFill>
                          <a:effectLst/>
                          <a:latin typeface="Calibri" panose="020F0502020204030204" pitchFamily="34" charset="0"/>
                          <a:cs typeface="Calibri" panose="020F0502020204030204" pitchFamily="34" charset="0"/>
                        </a:rPr>
                        <a:t>2017</a:t>
                      </a:r>
                      <a:endParaRPr lang="es-CO" sz="700" b="1" i="0" u="none" strike="noStrike" dirty="0">
                        <a:solidFill>
                          <a:srgbClr val="6F971F"/>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r>
                        <a:rPr lang="es-ES" sz="700" b="1" i="0" u="none" strike="noStrike" dirty="0">
                          <a:solidFill>
                            <a:srgbClr val="126D9A"/>
                          </a:solidFill>
                          <a:effectLst/>
                          <a:latin typeface="Calibri" panose="020F0502020204030204" pitchFamily="34" charset="0"/>
                          <a:cs typeface="Calibri" panose="020F0502020204030204" pitchFamily="34" charset="0"/>
                        </a:rPr>
                        <a:t>2021</a:t>
                      </a:r>
                      <a:endParaRPr lang="es-CO" sz="700" b="1" i="0" u="none" strike="noStrike" dirty="0">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700" b="1" i="0" u="none" strike="noStrike" dirty="0">
                          <a:solidFill>
                            <a:srgbClr val="6F971F"/>
                          </a:solidFill>
                          <a:effectLst/>
                          <a:latin typeface="Calibri" panose="020F0502020204030204" pitchFamily="34" charset="0"/>
                          <a:cs typeface="Calibri" panose="020F0502020204030204" pitchFamily="34" charset="0"/>
                        </a:rPr>
                        <a:t>2017</a:t>
                      </a:r>
                      <a:endParaRPr lang="es-CO" sz="700" b="1" i="0" u="none" strike="noStrike" dirty="0">
                        <a:solidFill>
                          <a:srgbClr val="6F971F"/>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r>
                        <a:rPr lang="es-ES" sz="700" b="1" i="0" u="none" strike="noStrike" dirty="0">
                          <a:solidFill>
                            <a:srgbClr val="126D9A"/>
                          </a:solidFill>
                          <a:effectLst/>
                          <a:latin typeface="Calibri" panose="020F0502020204030204" pitchFamily="34" charset="0"/>
                          <a:cs typeface="Calibri" panose="020F0502020204030204" pitchFamily="34" charset="0"/>
                        </a:rPr>
                        <a:t>2021</a:t>
                      </a:r>
                      <a:endParaRPr lang="es-CO" sz="700" b="1" i="0" u="none" strike="noStrike" dirty="0">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700" b="1" i="0" u="none" strike="noStrike" dirty="0">
                          <a:solidFill>
                            <a:srgbClr val="6F971F"/>
                          </a:solidFill>
                          <a:effectLst/>
                          <a:latin typeface="Calibri" panose="020F0502020204030204" pitchFamily="34" charset="0"/>
                          <a:cs typeface="Calibri" panose="020F0502020204030204" pitchFamily="34" charset="0"/>
                        </a:rPr>
                        <a:t>2017</a:t>
                      </a:r>
                      <a:endParaRPr lang="es-CO" sz="700" b="1" i="0" u="none" strike="noStrike" dirty="0">
                        <a:solidFill>
                          <a:srgbClr val="6F971F"/>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r>
                        <a:rPr lang="es-ES" sz="700" b="1" i="0" u="none" strike="noStrike" dirty="0">
                          <a:solidFill>
                            <a:srgbClr val="126D9A"/>
                          </a:solidFill>
                          <a:effectLst/>
                          <a:latin typeface="Calibri" panose="020F0502020204030204" pitchFamily="34" charset="0"/>
                          <a:cs typeface="Calibri" panose="020F0502020204030204" pitchFamily="34" charset="0"/>
                        </a:rPr>
                        <a:t>2021</a:t>
                      </a:r>
                      <a:endParaRPr lang="es-CO" sz="700" b="1" i="0" u="none" strike="noStrike" dirty="0">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700" b="1" i="0" u="none" strike="noStrike" dirty="0">
                          <a:solidFill>
                            <a:srgbClr val="6F971F"/>
                          </a:solidFill>
                          <a:effectLst/>
                          <a:latin typeface="Calibri" panose="020F0502020204030204" pitchFamily="34" charset="0"/>
                          <a:cs typeface="Calibri" panose="020F0502020204030204" pitchFamily="34" charset="0"/>
                        </a:rPr>
                        <a:t>2017</a:t>
                      </a:r>
                      <a:endParaRPr lang="es-CO" sz="700" b="1" i="0" u="none" strike="noStrike" dirty="0">
                        <a:solidFill>
                          <a:srgbClr val="6F971F"/>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r>
                        <a:rPr lang="es-ES" sz="700" b="1" i="0" u="none" strike="noStrike" dirty="0">
                          <a:solidFill>
                            <a:srgbClr val="126D9A"/>
                          </a:solidFill>
                          <a:effectLst/>
                          <a:latin typeface="Calibri" panose="020F0502020204030204" pitchFamily="34" charset="0"/>
                          <a:cs typeface="Calibri" panose="020F0502020204030204" pitchFamily="34" charset="0"/>
                        </a:rPr>
                        <a:t>2021</a:t>
                      </a:r>
                      <a:endParaRPr lang="es-CO" sz="700" b="1" i="0" u="none" strike="noStrike" dirty="0">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a:ln>
                            <a:noFill/>
                          </a:ln>
                          <a:solidFill>
                            <a:srgbClr val="126D9A"/>
                          </a:solidFill>
                          <a:effectLst/>
                          <a:uLnTx/>
                          <a:uFillTx/>
                          <a:latin typeface="Calibri" panose="020F0502020204030204" pitchFamily="34" charset="0"/>
                          <a:ea typeface="+mn-ea"/>
                          <a:cs typeface="Calibri" panose="020F0502020204030204" pitchFamily="34" charset="0"/>
                        </a:rPr>
                        <a:t>2021</a:t>
                      </a:r>
                      <a:endParaRPr kumimoji="0" lang="es-CO" sz="700" b="1" i="0" u="none" strike="noStrike" kern="1200" cap="none" spc="0" normalizeH="0" baseline="0" noProof="0" dirty="0">
                        <a:ln>
                          <a:noFill/>
                        </a:ln>
                        <a:solidFill>
                          <a:srgbClr val="126D9A"/>
                        </a:solidFill>
                        <a:effectLst/>
                        <a:uLnTx/>
                        <a:uFillTx/>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19187903"/>
                  </a:ext>
                </a:extLst>
              </a:tr>
            </a:tbl>
          </a:graphicData>
        </a:graphic>
      </p:graphicFrame>
      <p:cxnSp>
        <p:nvCxnSpPr>
          <p:cNvPr id="25" name="Conector recto de flecha 24">
            <a:extLst>
              <a:ext uri="{FF2B5EF4-FFF2-40B4-BE49-F238E27FC236}">
                <a16:creationId xmlns:a16="http://schemas.microsoft.com/office/drawing/2014/main" id="{1FA9B0DB-9234-4908-A53A-EC4F20E006C1}"/>
              </a:ext>
            </a:extLst>
          </p:cNvPr>
          <p:cNvCxnSpPr/>
          <p:nvPr/>
        </p:nvCxnSpPr>
        <p:spPr bwMode="auto">
          <a:xfrm flipH="1">
            <a:off x="2854326" y="2044015"/>
            <a:ext cx="1223" cy="199916"/>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Conector recto de flecha 25">
            <a:extLst>
              <a:ext uri="{FF2B5EF4-FFF2-40B4-BE49-F238E27FC236}">
                <a16:creationId xmlns:a16="http://schemas.microsoft.com/office/drawing/2014/main" id="{AE6854F1-FE3C-4804-85D2-A47A46A4D2D3}"/>
              </a:ext>
            </a:extLst>
          </p:cNvPr>
          <p:cNvCxnSpPr/>
          <p:nvPr/>
        </p:nvCxnSpPr>
        <p:spPr bwMode="auto">
          <a:xfrm flipH="1">
            <a:off x="2845860" y="2372628"/>
            <a:ext cx="1223" cy="199916"/>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Conector recto de flecha 26">
            <a:extLst>
              <a:ext uri="{FF2B5EF4-FFF2-40B4-BE49-F238E27FC236}">
                <a16:creationId xmlns:a16="http://schemas.microsoft.com/office/drawing/2014/main" id="{BBFCB3CA-01D8-40A2-A580-F7BC348019B6}"/>
              </a:ext>
            </a:extLst>
          </p:cNvPr>
          <p:cNvCxnSpPr/>
          <p:nvPr/>
        </p:nvCxnSpPr>
        <p:spPr bwMode="auto">
          <a:xfrm flipH="1">
            <a:off x="2830243" y="2703152"/>
            <a:ext cx="1223" cy="199916"/>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Conector recto de flecha 28">
            <a:extLst>
              <a:ext uri="{FF2B5EF4-FFF2-40B4-BE49-F238E27FC236}">
                <a16:creationId xmlns:a16="http://schemas.microsoft.com/office/drawing/2014/main" id="{9F87E034-CF3E-441F-BEC2-58F51D712FAD}"/>
              </a:ext>
            </a:extLst>
          </p:cNvPr>
          <p:cNvCxnSpPr/>
          <p:nvPr/>
        </p:nvCxnSpPr>
        <p:spPr bwMode="auto">
          <a:xfrm flipH="1" flipV="1">
            <a:off x="2837180" y="3105100"/>
            <a:ext cx="1840" cy="176160"/>
          </a:xfrm>
          <a:prstGeom prst="straightConnector1">
            <a:avLst/>
          </a:prstGeom>
          <a:solidFill>
            <a:schemeClr val="accent1"/>
          </a:solidFill>
          <a:ln w="9525" cap="flat" cmpd="sng" algn="ctr">
            <a:solidFill>
              <a:srgbClr val="00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Conector recto de flecha 29">
            <a:extLst>
              <a:ext uri="{FF2B5EF4-FFF2-40B4-BE49-F238E27FC236}">
                <a16:creationId xmlns:a16="http://schemas.microsoft.com/office/drawing/2014/main" id="{A0A00E78-9AD3-467A-9807-75571DB01DDF}"/>
              </a:ext>
            </a:extLst>
          </p:cNvPr>
          <p:cNvCxnSpPr/>
          <p:nvPr/>
        </p:nvCxnSpPr>
        <p:spPr bwMode="auto">
          <a:xfrm flipH="1" flipV="1">
            <a:off x="7968164" y="1309104"/>
            <a:ext cx="1840" cy="176160"/>
          </a:xfrm>
          <a:prstGeom prst="straightConnector1">
            <a:avLst/>
          </a:prstGeom>
          <a:solidFill>
            <a:schemeClr val="accent1"/>
          </a:solidFill>
          <a:ln w="9525" cap="flat" cmpd="sng" algn="ctr">
            <a:solidFill>
              <a:srgbClr val="00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26839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4140200" y="2321719"/>
            <a:ext cx="4681538"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000" b="1">
                <a:solidFill>
                  <a:schemeClr val="tx1"/>
                </a:solidFill>
                <a:latin typeface="Calibri" charset="0"/>
                <a:ea typeface="Arial" charset="0"/>
                <a:cs typeface="Arial" charset="0"/>
              </a:defRPr>
            </a:lvl1pPr>
            <a:lvl2pPr marL="742950" indent="-285750">
              <a:spcBef>
                <a:spcPct val="20000"/>
              </a:spcBef>
              <a:buChar char="–"/>
              <a:defRPr sz="1000" b="1">
                <a:solidFill>
                  <a:schemeClr val="tx1"/>
                </a:solidFill>
                <a:latin typeface="Calibri" charset="0"/>
                <a:ea typeface="Arial" charset="0"/>
                <a:cs typeface="Arial" charset="0"/>
              </a:defRPr>
            </a:lvl2pPr>
            <a:lvl3pPr marL="1143000" indent="-228600">
              <a:spcBef>
                <a:spcPct val="20000"/>
              </a:spcBef>
              <a:buChar char="•"/>
              <a:defRPr sz="1000" b="1">
                <a:solidFill>
                  <a:schemeClr val="tx1"/>
                </a:solidFill>
                <a:latin typeface="Calibri" charset="0"/>
                <a:ea typeface="Arial" charset="0"/>
                <a:cs typeface="Arial" charset="0"/>
              </a:defRPr>
            </a:lvl3pPr>
            <a:lvl4pPr marL="1600200" indent="-228600">
              <a:spcBef>
                <a:spcPct val="20000"/>
              </a:spcBef>
              <a:buChar char="–"/>
              <a:defRPr sz="1000" b="1">
                <a:solidFill>
                  <a:schemeClr val="tx1"/>
                </a:solidFill>
                <a:latin typeface="Calibri" charset="0"/>
                <a:ea typeface="Arial" charset="0"/>
                <a:cs typeface="Arial" charset="0"/>
              </a:defRPr>
            </a:lvl4pPr>
            <a:lvl5pPr marL="2057400" indent="-228600">
              <a:spcBef>
                <a:spcPct val="20000"/>
              </a:spcBef>
              <a:buChar char="»"/>
              <a:defRPr sz="1000" b="1">
                <a:solidFill>
                  <a:schemeClr val="tx1"/>
                </a:solidFill>
                <a:latin typeface="Calibri" charset="0"/>
                <a:ea typeface="Arial" charset="0"/>
                <a:cs typeface="Arial" charset="0"/>
              </a:defRPr>
            </a:lvl5pPr>
            <a:lvl6pPr marL="2514600" indent="-228600" eaLnBrk="0" fontAlgn="base" hangingPunct="0">
              <a:spcBef>
                <a:spcPct val="20000"/>
              </a:spcBef>
              <a:spcAft>
                <a:spcPct val="0"/>
              </a:spcAft>
              <a:buChar char="»"/>
              <a:defRPr sz="1000" b="1">
                <a:solidFill>
                  <a:schemeClr val="tx1"/>
                </a:solidFill>
                <a:latin typeface="Calibri" charset="0"/>
                <a:ea typeface="Arial" charset="0"/>
                <a:cs typeface="Arial" charset="0"/>
              </a:defRPr>
            </a:lvl6pPr>
            <a:lvl7pPr marL="2971800" indent="-228600" eaLnBrk="0" fontAlgn="base" hangingPunct="0">
              <a:spcBef>
                <a:spcPct val="20000"/>
              </a:spcBef>
              <a:spcAft>
                <a:spcPct val="0"/>
              </a:spcAft>
              <a:buChar char="»"/>
              <a:defRPr sz="1000" b="1">
                <a:solidFill>
                  <a:schemeClr val="tx1"/>
                </a:solidFill>
                <a:latin typeface="Calibri" charset="0"/>
                <a:ea typeface="Arial" charset="0"/>
                <a:cs typeface="Arial" charset="0"/>
              </a:defRPr>
            </a:lvl7pPr>
            <a:lvl8pPr marL="3429000" indent="-228600" eaLnBrk="0" fontAlgn="base" hangingPunct="0">
              <a:spcBef>
                <a:spcPct val="20000"/>
              </a:spcBef>
              <a:spcAft>
                <a:spcPct val="0"/>
              </a:spcAft>
              <a:buChar char="»"/>
              <a:defRPr sz="1000" b="1">
                <a:solidFill>
                  <a:schemeClr val="tx1"/>
                </a:solidFill>
                <a:latin typeface="Calibri" charset="0"/>
                <a:ea typeface="Arial" charset="0"/>
                <a:cs typeface="Arial" charset="0"/>
              </a:defRPr>
            </a:lvl8pPr>
            <a:lvl9pPr marL="3886200" indent="-228600" eaLnBrk="0" fontAlgn="base" hangingPunct="0">
              <a:spcBef>
                <a:spcPct val="20000"/>
              </a:spcBef>
              <a:spcAft>
                <a:spcPct val="0"/>
              </a:spcAft>
              <a:buChar char="»"/>
              <a:defRPr sz="1000" b="1">
                <a:solidFill>
                  <a:schemeClr val="tx1"/>
                </a:solidFill>
                <a:latin typeface="Calibri" charset="0"/>
                <a:ea typeface="Arial" charset="0"/>
                <a:cs typeface="Arial" charset="0"/>
              </a:defRPr>
            </a:lvl9pPr>
          </a:lstStyle>
          <a:p>
            <a:pPr algn="ctr" eaLnBrk="1" hangingPunct="1">
              <a:spcBef>
                <a:spcPct val="0"/>
              </a:spcBef>
              <a:buFontTx/>
              <a:buNone/>
            </a:pPr>
            <a:endParaRPr lang="es-CO" altLang="es-CO" sz="3000" dirty="0">
              <a:solidFill>
                <a:srgbClr val="003366"/>
              </a:solidFill>
            </a:endParaRPr>
          </a:p>
        </p:txBody>
      </p:sp>
      <p:sp>
        <p:nvSpPr>
          <p:cNvPr id="9219" name="Rectangle 4"/>
          <p:cNvSpPr>
            <a:spLocks noGrp="1"/>
          </p:cNvSpPr>
          <p:nvPr>
            <p:ph type="ctrTitle"/>
          </p:nvPr>
        </p:nvSpPr>
        <p:spPr>
          <a:xfrm>
            <a:off x="3125742" y="1950244"/>
            <a:ext cx="4175125" cy="1244600"/>
          </a:xfrm>
        </p:spPr>
        <p:txBody>
          <a:bodyPr/>
          <a:lstStyle/>
          <a:p>
            <a:pPr eaLnBrk="1" hangingPunct="1"/>
            <a:r>
              <a:rPr lang="es-ES" altLang="es-CO" sz="3600" dirty="0"/>
              <a:t>Contexto y Ficha Técnica </a:t>
            </a:r>
          </a:p>
        </p:txBody>
      </p:sp>
      <p:pic>
        <p:nvPicPr>
          <p:cNvPr id="4" name="Imagen 3">
            <a:extLst>
              <a:ext uri="{FF2B5EF4-FFF2-40B4-BE49-F238E27FC236}">
                <a16:creationId xmlns:a16="http://schemas.microsoft.com/office/drawing/2014/main" id="{44998B8E-76FE-45A4-BC86-D54A0EBE3AF9}"/>
              </a:ext>
            </a:extLst>
          </p:cNvPr>
          <p:cNvPicPr>
            <a:picLocks noChangeAspect="1"/>
          </p:cNvPicPr>
          <p:nvPr/>
        </p:nvPicPr>
        <p:blipFill>
          <a:blip r:embed="rId2" cstate="print">
            <a:duotone>
              <a:srgbClr val="FFFFFF">
                <a:shade val="45000"/>
                <a:satMod val="135000"/>
              </a:srgb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flipH="1">
            <a:off x="3125742" y="2572544"/>
            <a:ext cx="573134" cy="573134"/>
          </a:xfrm>
          <a:prstGeom prst="rect">
            <a:avLst/>
          </a:prstGeom>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3">
            <a:extLst>
              <a:ext uri="{FF2B5EF4-FFF2-40B4-BE49-F238E27FC236}">
                <a16:creationId xmlns:a16="http://schemas.microsoft.com/office/drawing/2014/main" id="{4AE7A83B-EB71-4C65-AD47-DE2C56395299}"/>
              </a:ext>
            </a:extLst>
          </p:cNvPr>
          <p:cNvSpPr txBox="1">
            <a:spLocks/>
          </p:cNvSpPr>
          <p:nvPr/>
        </p:nvSpPr>
        <p:spPr>
          <a:xfrm>
            <a:off x="1265325" y="51442"/>
            <a:ext cx="7010400" cy="384175"/>
          </a:xfrm>
          <a:prstGeom prst="rect">
            <a:avLst/>
          </a:prstGeom>
        </p:spPr>
        <p:txBody>
          <a:bodyPr/>
          <a:lstStyle>
            <a:lvl1pPr algn="ctr" rtl="0" eaLnBrk="0" fontAlgn="base" hangingPunct="0">
              <a:spcBef>
                <a:spcPct val="0"/>
              </a:spcBef>
              <a:spcAft>
                <a:spcPct val="0"/>
              </a:spcAft>
              <a:defRPr sz="2000" b="1">
                <a:solidFill>
                  <a:srgbClr val="333333"/>
                </a:solidFill>
                <a:latin typeface="Century Gothic" panose="020B0502020202020204" pitchFamily="34" charset="0"/>
                <a:ea typeface="+mj-ea"/>
                <a:cs typeface="+mj-cs"/>
              </a:defRPr>
            </a:lvl1pPr>
            <a:lvl2pPr algn="ctr" rtl="0" eaLnBrk="0" fontAlgn="base" hangingPunct="0">
              <a:spcBef>
                <a:spcPct val="0"/>
              </a:spcBef>
              <a:spcAft>
                <a:spcPct val="0"/>
              </a:spcAft>
              <a:defRPr sz="2000" b="1">
                <a:solidFill>
                  <a:srgbClr val="333333"/>
                </a:solidFill>
                <a:latin typeface="Candara" pitchFamily="34" charset="0"/>
                <a:cs typeface="Arial" charset="0"/>
              </a:defRPr>
            </a:lvl2pPr>
            <a:lvl3pPr algn="ctr" rtl="0" eaLnBrk="0" fontAlgn="base" hangingPunct="0">
              <a:spcBef>
                <a:spcPct val="0"/>
              </a:spcBef>
              <a:spcAft>
                <a:spcPct val="0"/>
              </a:spcAft>
              <a:defRPr sz="2000" b="1">
                <a:solidFill>
                  <a:srgbClr val="333333"/>
                </a:solidFill>
                <a:latin typeface="Candara" pitchFamily="34" charset="0"/>
                <a:cs typeface="Arial" charset="0"/>
              </a:defRPr>
            </a:lvl3pPr>
            <a:lvl4pPr algn="ctr" rtl="0" eaLnBrk="0" fontAlgn="base" hangingPunct="0">
              <a:spcBef>
                <a:spcPct val="0"/>
              </a:spcBef>
              <a:spcAft>
                <a:spcPct val="0"/>
              </a:spcAft>
              <a:defRPr sz="2000" b="1">
                <a:solidFill>
                  <a:srgbClr val="333333"/>
                </a:solidFill>
                <a:latin typeface="Candara" pitchFamily="34" charset="0"/>
                <a:cs typeface="Arial" charset="0"/>
              </a:defRPr>
            </a:lvl4pPr>
            <a:lvl5pPr algn="ctr" rtl="0" eaLnBrk="0" fontAlgn="base" hangingPunct="0">
              <a:spcBef>
                <a:spcPct val="0"/>
              </a:spcBef>
              <a:spcAft>
                <a:spcPct val="0"/>
              </a:spcAft>
              <a:defRPr sz="2000" b="1">
                <a:solidFill>
                  <a:srgbClr val="333333"/>
                </a:solidFill>
                <a:latin typeface="Candara" pitchFamily="34" charset="0"/>
                <a:cs typeface="Arial" charset="0"/>
              </a:defRPr>
            </a:lvl5pPr>
            <a:lvl6pPr marL="457200" algn="ctr" rtl="0" fontAlgn="base">
              <a:spcBef>
                <a:spcPct val="0"/>
              </a:spcBef>
              <a:spcAft>
                <a:spcPct val="0"/>
              </a:spcAft>
              <a:defRPr sz="2000" b="1">
                <a:solidFill>
                  <a:srgbClr val="333333"/>
                </a:solidFill>
                <a:latin typeface="Candara" pitchFamily="34" charset="0"/>
                <a:cs typeface="Arial" charset="0"/>
              </a:defRPr>
            </a:lvl6pPr>
            <a:lvl7pPr marL="914400" algn="ctr" rtl="0" fontAlgn="base">
              <a:spcBef>
                <a:spcPct val="0"/>
              </a:spcBef>
              <a:spcAft>
                <a:spcPct val="0"/>
              </a:spcAft>
              <a:defRPr sz="2000" b="1">
                <a:solidFill>
                  <a:srgbClr val="333333"/>
                </a:solidFill>
                <a:latin typeface="Candara" pitchFamily="34" charset="0"/>
                <a:cs typeface="Arial" charset="0"/>
              </a:defRPr>
            </a:lvl7pPr>
            <a:lvl8pPr marL="1371600" algn="ctr" rtl="0" fontAlgn="base">
              <a:spcBef>
                <a:spcPct val="0"/>
              </a:spcBef>
              <a:spcAft>
                <a:spcPct val="0"/>
              </a:spcAft>
              <a:defRPr sz="2000" b="1">
                <a:solidFill>
                  <a:srgbClr val="333333"/>
                </a:solidFill>
                <a:latin typeface="Candara" pitchFamily="34" charset="0"/>
                <a:cs typeface="Arial" charset="0"/>
              </a:defRPr>
            </a:lvl8pPr>
            <a:lvl9pPr marL="1828800" algn="ctr" rtl="0" fontAlgn="base">
              <a:spcBef>
                <a:spcPct val="0"/>
              </a:spcBef>
              <a:spcAft>
                <a:spcPct val="0"/>
              </a:spcAft>
              <a:defRPr sz="2000" b="1">
                <a:solidFill>
                  <a:srgbClr val="333333"/>
                </a:solidFill>
                <a:latin typeface="Candara" pitchFamily="34"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000" b="1" i="0" u="none" strike="noStrike" kern="0" cap="none" spc="0" normalizeH="0" baseline="0" noProof="0" dirty="0">
                <a:ln>
                  <a:noFill/>
                </a:ln>
                <a:solidFill>
                  <a:srgbClr val="333333"/>
                </a:solidFill>
                <a:effectLst/>
                <a:uLnTx/>
                <a:uFillTx/>
                <a:latin typeface="Century Gothic" panose="020B0502020202020204" pitchFamily="34" charset="0"/>
                <a:ea typeface="+mj-ea"/>
                <a:cs typeface="+mj-cs"/>
              </a:rPr>
              <a:t>Canales de comunicación</a:t>
            </a:r>
            <a:endParaRPr kumimoji="0" lang="es-CO" sz="2000" b="1" i="0" u="none" strike="noStrike" kern="0" cap="none" spc="0" normalizeH="0" baseline="0" noProof="0" dirty="0">
              <a:ln>
                <a:noFill/>
              </a:ln>
              <a:solidFill>
                <a:srgbClr val="333333"/>
              </a:solidFill>
              <a:effectLst/>
              <a:uLnTx/>
              <a:uFillTx/>
              <a:latin typeface="Century Gothic" panose="020B0502020202020204" pitchFamily="34" charset="0"/>
              <a:ea typeface="+mj-ea"/>
              <a:cs typeface="+mj-cs"/>
            </a:endParaRPr>
          </a:p>
        </p:txBody>
      </p:sp>
      <p:graphicFrame>
        <p:nvGraphicFramePr>
          <p:cNvPr id="5" name="Diagrama 4">
            <a:extLst>
              <a:ext uri="{FF2B5EF4-FFF2-40B4-BE49-F238E27FC236}">
                <a16:creationId xmlns:a16="http://schemas.microsoft.com/office/drawing/2014/main" id="{25F176BF-6399-4A1B-ACF8-7A5D5F5A8BB7}"/>
              </a:ext>
            </a:extLst>
          </p:cNvPr>
          <p:cNvGraphicFramePr/>
          <p:nvPr>
            <p:extLst>
              <p:ext uri="{D42A27DB-BD31-4B8C-83A1-F6EECF244321}">
                <p14:modId xmlns:p14="http://schemas.microsoft.com/office/powerpoint/2010/main" val="1900634402"/>
              </p:ext>
            </p:extLst>
          </p:nvPr>
        </p:nvGraphicFramePr>
        <p:xfrm>
          <a:off x="571916" y="1504533"/>
          <a:ext cx="4366661" cy="3016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Conector recto 5">
            <a:extLst>
              <a:ext uri="{FF2B5EF4-FFF2-40B4-BE49-F238E27FC236}">
                <a16:creationId xmlns:a16="http://schemas.microsoft.com/office/drawing/2014/main" id="{1C7C548A-BEC1-45DB-92BC-4108EED01734}"/>
              </a:ext>
            </a:extLst>
          </p:cNvPr>
          <p:cNvCxnSpPr>
            <a:cxnSpLocks/>
          </p:cNvCxnSpPr>
          <p:nvPr/>
        </p:nvCxnSpPr>
        <p:spPr bwMode="auto">
          <a:xfrm flipV="1">
            <a:off x="5289927" y="1460073"/>
            <a:ext cx="0" cy="3060836"/>
          </a:xfrm>
          <a:prstGeom prst="line">
            <a:avLst/>
          </a:prstGeom>
          <a:ln w="28575">
            <a:prstDash val="dashDot"/>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9" name="Rectángulo 8">
            <a:extLst>
              <a:ext uri="{FF2B5EF4-FFF2-40B4-BE49-F238E27FC236}">
                <a16:creationId xmlns:a16="http://schemas.microsoft.com/office/drawing/2014/main" id="{9E8C31F3-4A5D-46B9-92B3-C1CC1E3FED31}"/>
              </a:ext>
            </a:extLst>
          </p:cNvPr>
          <p:cNvSpPr/>
          <p:nvPr/>
        </p:nvSpPr>
        <p:spPr>
          <a:xfrm>
            <a:off x="5430058" y="1687009"/>
            <a:ext cx="3296491" cy="2862322"/>
          </a:xfrm>
          <a:prstGeom prst="rect">
            <a:avLst/>
          </a:prstGeom>
        </p:spPr>
        <p:txBody>
          <a:bodyPr wrap="square">
            <a:spAutoFit/>
          </a:bodyPr>
          <a:lstStyle/>
          <a:p>
            <a:pPr marL="171450" marR="0" lvl="0" indent="-171450" algn="ctr" defTabSz="914400" rtl="0" eaLnBrk="1" fontAlgn="base" latinLnBrk="0" hangingPunct="1">
              <a:lnSpc>
                <a:spcPct val="100000"/>
              </a:lnSpc>
              <a:spcBef>
                <a:spcPct val="0"/>
              </a:spcBef>
              <a:spcAft>
                <a:spcPct val="0"/>
              </a:spcAft>
              <a:buClrTx/>
              <a:buSzTx/>
              <a:buFontTx/>
              <a:buChar char="-"/>
              <a:tabLst/>
              <a:defRPr/>
            </a:pP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No se tiene un acceso a la información de manera inmediata y fácil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a:p>
            <a:pPr marL="171450" marR="0" lvl="0" indent="-171450" algn="ctr" defTabSz="914400" rtl="0" eaLnBrk="1" fontAlgn="base" latinLnBrk="0" hangingPunct="1">
              <a:lnSpc>
                <a:spcPct val="100000"/>
              </a:lnSpc>
              <a:spcBef>
                <a:spcPct val="0"/>
              </a:spcBef>
              <a:spcAft>
                <a:spcPct val="0"/>
              </a:spcAft>
              <a:buClrTx/>
              <a:buSzTx/>
              <a:buFontTx/>
              <a:buChar char="-"/>
              <a:tabLst/>
              <a:defRPr/>
            </a:pP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No se tiene conocimiento sobre la plataforma PRISMA o la página web de la entidad</a:t>
            </a:r>
            <a:endPar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 </a:t>
            </a:r>
          </a:p>
          <a:p>
            <a:pPr marL="171450" marR="0" lvl="0" indent="-171450" algn="ctr" defTabSz="914400" rtl="0" eaLnBrk="1" fontAlgn="base" latinLnBrk="0" hangingPunct="1">
              <a:lnSpc>
                <a:spcPct val="100000"/>
              </a:lnSpc>
              <a:spcBef>
                <a:spcPct val="0"/>
              </a:spcBef>
              <a:spcAft>
                <a:spcPct val="0"/>
              </a:spcAft>
              <a:buClrTx/>
              <a:buSzTx/>
              <a:buFontTx/>
              <a:buChar char="-"/>
              <a:tabLst/>
              <a:defRPr/>
            </a:pP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Se manifiesta que el Icfes debe tener mayor presencia en los medios de comunicación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a:p>
            <a:pPr marL="171450" marR="0" lvl="0" indent="-171450" algn="ctr" defTabSz="914400" rtl="0" eaLnBrk="1" fontAlgn="base" latinLnBrk="0" hangingPunct="1">
              <a:lnSpc>
                <a:spcPct val="100000"/>
              </a:lnSpc>
              <a:spcBef>
                <a:spcPct val="0"/>
              </a:spcBef>
              <a:spcAft>
                <a:spcPct val="0"/>
              </a:spcAft>
              <a:buClrTx/>
              <a:buSzTx/>
              <a:buFontTx/>
              <a:buChar char="-"/>
              <a:tabLst/>
              <a:defRPr/>
            </a:pP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Las últimas noticias que se tienen sobre el Icfes, son los resultados de las pruebas </a:t>
            </a:r>
            <a:endPar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a:p>
            <a:pPr marL="171450" marR="0" lvl="0" indent="-171450" algn="ctr" defTabSz="914400" rtl="0" eaLnBrk="1" fontAlgn="base" latinLnBrk="0" hangingPunct="1">
              <a:lnSpc>
                <a:spcPct val="100000"/>
              </a:lnSpc>
              <a:spcBef>
                <a:spcPct val="0"/>
              </a:spcBef>
              <a:spcAft>
                <a:spcPct val="0"/>
              </a:spcAft>
              <a:buClrTx/>
              <a:buSzTx/>
              <a:buFontTx/>
              <a:buChar char="-"/>
              <a:tabLst/>
              <a:defRPr/>
            </a:pPr>
            <a:endPar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p:txBody>
      </p:sp>
      <p:sp>
        <p:nvSpPr>
          <p:cNvPr id="10" name="Rectángulo 9">
            <a:extLst>
              <a:ext uri="{FF2B5EF4-FFF2-40B4-BE49-F238E27FC236}">
                <a16:creationId xmlns:a16="http://schemas.microsoft.com/office/drawing/2014/main" id="{486ED8D8-A964-46A8-94A0-173CCC952E2F}"/>
              </a:ext>
            </a:extLst>
          </p:cNvPr>
          <p:cNvSpPr/>
          <p:nvPr/>
        </p:nvSpPr>
        <p:spPr bwMode="auto">
          <a:xfrm>
            <a:off x="5561763" y="1051771"/>
            <a:ext cx="2796411" cy="319357"/>
          </a:xfrm>
          <a:prstGeom prst="rect">
            <a:avLst/>
          </a:prstGeom>
          <a:solidFill>
            <a:srgbClr val="204E93"/>
          </a:solidFill>
          <a:ln w="3175"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a:ea typeface="+mn-ea"/>
                <a:cs typeface="Arial" charset="0"/>
              </a:rPr>
              <a:t>Aspectos de la interacción </a:t>
            </a:r>
            <a:endParaRPr kumimoji="0" lang="es-CO"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a:ea typeface="+mn-ea"/>
              <a:cs typeface="Arial" charset="0"/>
            </a:endParaRPr>
          </a:p>
        </p:txBody>
      </p:sp>
    </p:spTree>
    <p:extLst>
      <p:ext uri="{BB962C8B-B14F-4D97-AF65-F5344CB8AC3E}">
        <p14:creationId xmlns:p14="http://schemas.microsoft.com/office/powerpoint/2010/main" val="621568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38 Gráfico">
            <a:extLst>
              <a:ext uri="{FF2B5EF4-FFF2-40B4-BE49-F238E27FC236}">
                <a16:creationId xmlns:a16="http://schemas.microsoft.com/office/drawing/2014/main" id="{0121D2A0-54E5-4612-91A5-5D23755A2F2D}"/>
              </a:ext>
            </a:extLst>
          </p:cNvPr>
          <p:cNvGraphicFramePr/>
          <p:nvPr>
            <p:extLst>
              <p:ext uri="{D42A27DB-BD31-4B8C-83A1-F6EECF244321}">
                <p14:modId xmlns:p14="http://schemas.microsoft.com/office/powerpoint/2010/main" val="4028522605"/>
              </p:ext>
            </p:extLst>
          </p:nvPr>
        </p:nvGraphicFramePr>
        <p:xfrm>
          <a:off x="2965152" y="1821545"/>
          <a:ext cx="697229" cy="2730571"/>
        </p:xfrm>
        <a:graphic>
          <a:graphicData uri="http://schemas.openxmlformats.org/drawingml/2006/chart">
            <c:chart xmlns:c="http://schemas.openxmlformats.org/drawingml/2006/chart" xmlns:r="http://schemas.openxmlformats.org/officeDocument/2006/relationships" r:id="rId3"/>
          </a:graphicData>
        </a:graphic>
      </p:graphicFrame>
      <p:sp>
        <p:nvSpPr>
          <p:cNvPr id="17410" name="Título 1"/>
          <p:cNvSpPr>
            <a:spLocks noGrp="1"/>
          </p:cNvSpPr>
          <p:nvPr>
            <p:ph type="title"/>
          </p:nvPr>
        </p:nvSpPr>
        <p:spPr/>
        <p:txBody>
          <a:bodyPr/>
          <a:lstStyle/>
          <a:p>
            <a:r>
              <a:rPr lang="es-ES" dirty="0">
                <a:solidFill>
                  <a:schemeClr val="bg2">
                    <a:lumMod val="50000"/>
                  </a:schemeClr>
                </a:solidFill>
              </a:rPr>
              <a:t>Recomendación de los canales de comunicación</a:t>
            </a:r>
            <a:endParaRPr lang="es-CO" altLang="es-CO" dirty="0">
              <a:solidFill>
                <a:schemeClr val="bg2">
                  <a:lumMod val="50000"/>
                </a:schemeClr>
              </a:solidFill>
            </a:endParaRPr>
          </a:p>
        </p:txBody>
      </p:sp>
      <p:graphicFrame>
        <p:nvGraphicFramePr>
          <p:cNvPr id="53" name="27 Tabla">
            <a:extLst>
              <a:ext uri="{FF2B5EF4-FFF2-40B4-BE49-F238E27FC236}">
                <a16:creationId xmlns:a16="http://schemas.microsoft.com/office/drawing/2014/main" id="{3E2390BA-16AB-4DC2-B917-5965B805FE06}"/>
              </a:ext>
            </a:extLst>
          </p:cNvPr>
          <p:cNvGraphicFramePr>
            <a:graphicFrameLocks noGrp="1"/>
          </p:cNvGraphicFramePr>
          <p:nvPr>
            <p:extLst>
              <p:ext uri="{D42A27DB-BD31-4B8C-83A1-F6EECF244321}">
                <p14:modId xmlns:p14="http://schemas.microsoft.com/office/powerpoint/2010/main" val="897413268"/>
              </p:ext>
            </p:extLst>
          </p:nvPr>
        </p:nvGraphicFramePr>
        <p:xfrm>
          <a:off x="45683" y="1981385"/>
          <a:ext cx="1514512" cy="2389340"/>
        </p:xfrm>
        <a:graphic>
          <a:graphicData uri="http://schemas.openxmlformats.org/drawingml/2006/table">
            <a:tbl>
              <a:tblPr/>
              <a:tblGrid>
                <a:gridCol w="1514512">
                  <a:extLst>
                    <a:ext uri="{9D8B030D-6E8A-4147-A177-3AD203B41FA5}">
                      <a16:colId xmlns:a16="http://schemas.microsoft.com/office/drawing/2014/main" val="20000"/>
                    </a:ext>
                  </a:extLst>
                </a:gridCol>
              </a:tblGrid>
              <a:tr h="322288">
                <a:tc>
                  <a:txBody>
                    <a:bodyPr/>
                    <a:lstStyle/>
                    <a:p>
                      <a:pPr algn="r" rtl="0" fontAlgn="ctr"/>
                      <a:r>
                        <a:rPr lang="es-CO" sz="900" b="0" i="0" u="none" strike="noStrike" dirty="0">
                          <a:solidFill>
                            <a:srgbClr val="000000"/>
                          </a:solidFill>
                          <a:effectLst/>
                          <a:latin typeface="+mj-lt"/>
                        </a:rPr>
                        <a:t> Teléfono</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0"/>
                  </a:ext>
                </a:extLst>
              </a:tr>
              <a:tr h="322288">
                <a:tc>
                  <a:txBody>
                    <a:bodyPr/>
                    <a:lstStyle/>
                    <a:p>
                      <a:pPr algn="r" rtl="0" fontAlgn="ctr"/>
                      <a:r>
                        <a:rPr lang="es-CO" sz="900" b="0" i="0" u="none" strike="noStrike" dirty="0">
                          <a:solidFill>
                            <a:srgbClr val="000000"/>
                          </a:solidFill>
                          <a:effectLst/>
                          <a:latin typeface="+mj-lt"/>
                        </a:rPr>
                        <a:t> Correo electrónico</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1"/>
                  </a:ext>
                </a:extLst>
              </a:tr>
              <a:tr h="322288">
                <a:tc>
                  <a:txBody>
                    <a:bodyPr/>
                    <a:lstStyle/>
                    <a:p>
                      <a:pPr algn="r" rtl="0" fontAlgn="ctr"/>
                      <a:r>
                        <a:rPr lang="es-CO" sz="900" b="0" i="0" u="none" strike="noStrike" dirty="0">
                          <a:solidFill>
                            <a:srgbClr val="000000"/>
                          </a:solidFill>
                          <a:effectLst/>
                          <a:latin typeface="+mj-lt"/>
                        </a:rPr>
                        <a:t> Chat</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2"/>
                  </a:ext>
                </a:extLst>
              </a:tr>
              <a:tr h="322288">
                <a:tc>
                  <a:txBody>
                    <a:bodyPr/>
                    <a:lstStyle/>
                    <a:p>
                      <a:pPr algn="r" rtl="0" fontAlgn="ctr"/>
                      <a:r>
                        <a:rPr lang="es-CO" sz="900" b="0" i="0" u="none" strike="noStrike" dirty="0">
                          <a:solidFill>
                            <a:srgbClr val="000000"/>
                          </a:solidFill>
                          <a:effectLst/>
                          <a:latin typeface="+mj-lt"/>
                        </a:rPr>
                        <a:t> Escrito formulario de PQRSDF</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3"/>
                  </a:ext>
                </a:extLst>
              </a:tr>
              <a:tr h="322288">
                <a:tc>
                  <a:txBody>
                    <a:bodyPr/>
                    <a:lstStyle/>
                    <a:p>
                      <a:pPr algn="r" rtl="0" fontAlgn="ctr"/>
                      <a:r>
                        <a:rPr lang="es-CO" sz="900" b="0" i="0" u="none" strike="noStrike" dirty="0">
                          <a:solidFill>
                            <a:srgbClr val="000000"/>
                          </a:solidFill>
                          <a:effectLst/>
                          <a:latin typeface="+mj-lt"/>
                        </a:rPr>
                        <a:t> Llamada virtual</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4"/>
                  </a:ext>
                </a:extLst>
              </a:tr>
              <a:tr h="388950">
                <a:tc>
                  <a:txBody>
                    <a:bodyPr/>
                    <a:lstStyle/>
                    <a:p>
                      <a:pPr algn="r" rtl="0" fontAlgn="ctr"/>
                      <a:r>
                        <a:rPr lang="es-CO" sz="900" b="0" i="0" u="none" strike="noStrike" dirty="0">
                          <a:solidFill>
                            <a:srgbClr val="000000"/>
                          </a:solidFill>
                          <a:effectLst/>
                          <a:latin typeface="+mj-lt"/>
                        </a:rPr>
                        <a:t> ChatBot</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5"/>
                  </a:ext>
                </a:extLst>
              </a:tr>
              <a:tr h="388950">
                <a:tc>
                  <a:txBody>
                    <a:bodyPr/>
                    <a:lstStyle/>
                    <a:p>
                      <a:pPr algn="r" rtl="0" fontAlgn="ctr"/>
                      <a:r>
                        <a:rPr lang="es-CO" sz="900" b="0" i="0" u="none" strike="noStrike" dirty="0">
                          <a:solidFill>
                            <a:srgbClr val="000000"/>
                          </a:solidFill>
                          <a:effectLst/>
                          <a:latin typeface="+mj-lt"/>
                        </a:rPr>
                        <a:t> Presencial en las oficinas</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55" name="Group 412">
            <a:extLst>
              <a:ext uri="{FF2B5EF4-FFF2-40B4-BE49-F238E27FC236}">
                <a16:creationId xmlns:a16="http://schemas.microsoft.com/office/drawing/2014/main" id="{2EAFEEFF-E9EA-4413-A5B2-CB5889EF542B}"/>
              </a:ext>
            </a:extLst>
          </p:cNvPr>
          <p:cNvGraphicFramePr>
            <a:graphicFrameLocks noGrp="1"/>
          </p:cNvGraphicFramePr>
          <p:nvPr>
            <p:extLst>
              <p:ext uri="{D42A27DB-BD31-4B8C-83A1-F6EECF244321}">
                <p14:modId xmlns:p14="http://schemas.microsoft.com/office/powerpoint/2010/main" val="2096188655"/>
              </p:ext>
            </p:extLst>
          </p:nvPr>
        </p:nvGraphicFramePr>
        <p:xfrm>
          <a:off x="1612882" y="4137713"/>
          <a:ext cx="7332012" cy="454035"/>
        </p:xfrm>
        <a:graphic>
          <a:graphicData uri="http://schemas.openxmlformats.org/drawingml/2006/table">
            <a:tbl>
              <a:tblPr/>
              <a:tblGrid>
                <a:gridCol w="1222002">
                  <a:extLst>
                    <a:ext uri="{9D8B030D-6E8A-4147-A177-3AD203B41FA5}">
                      <a16:colId xmlns:a16="http://schemas.microsoft.com/office/drawing/2014/main" val="4184135424"/>
                    </a:ext>
                  </a:extLst>
                </a:gridCol>
                <a:gridCol w="1222002">
                  <a:extLst>
                    <a:ext uri="{9D8B030D-6E8A-4147-A177-3AD203B41FA5}">
                      <a16:colId xmlns:a16="http://schemas.microsoft.com/office/drawing/2014/main" val="20000"/>
                    </a:ext>
                  </a:extLst>
                </a:gridCol>
                <a:gridCol w="1222002">
                  <a:extLst>
                    <a:ext uri="{9D8B030D-6E8A-4147-A177-3AD203B41FA5}">
                      <a16:colId xmlns:a16="http://schemas.microsoft.com/office/drawing/2014/main" val="1233862923"/>
                    </a:ext>
                  </a:extLst>
                </a:gridCol>
                <a:gridCol w="1222002">
                  <a:extLst>
                    <a:ext uri="{9D8B030D-6E8A-4147-A177-3AD203B41FA5}">
                      <a16:colId xmlns:a16="http://schemas.microsoft.com/office/drawing/2014/main" val="3630219309"/>
                    </a:ext>
                  </a:extLst>
                </a:gridCol>
                <a:gridCol w="1222002">
                  <a:extLst>
                    <a:ext uri="{9D8B030D-6E8A-4147-A177-3AD203B41FA5}">
                      <a16:colId xmlns:a16="http://schemas.microsoft.com/office/drawing/2014/main" val="1100904424"/>
                    </a:ext>
                  </a:extLst>
                </a:gridCol>
                <a:gridCol w="1222002">
                  <a:extLst>
                    <a:ext uri="{9D8B030D-6E8A-4147-A177-3AD203B41FA5}">
                      <a16:colId xmlns:a16="http://schemas.microsoft.com/office/drawing/2014/main" val="143583469"/>
                    </a:ext>
                  </a:extLst>
                </a:gridCol>
              </a:tblGrid>
              <a:tr h="337830">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defRPr sz="1000">
                          <a:solidFill>
                            <a:srgbClr val="333333"/>
                          </a:solidFill>
                          <a:latin typeface="Century Gothic" pitchFamily="34" charset="0"/>
                          <a:cs typeface="Arial" charset="0"/>
                        </a:defRPr>
                      </a:lvl1pPr>
                      <a:lvl2pPr marL="742950" indent="-285750">
                        <a:spcBef>
                          <a:spcPct val="20000"/>
                        </a:spcBef>
                        <a:defRPr sz="1000">
                          <a:solidFill>
                            <a:srgbClr val="333333"/>
                          </a:solidFill>
                          <a:latin typeface="Century Gothic" pitchFamily="34" charset="0"/>
                          <a:cs typeface="Arial" charset="0"/>
                        </a:defRPr>
                      </a:lvl2pPr>
                      <a:lvl3pPr marL="1143000" indent="-228600">
                        <a:spcBef>
                          <a:spcPct val="20000"/>
                        </a:spcBef>
                        <a:defRPr sz="1000">
                          <a:solidFill>
                            <a:srgbClr val="333333"/>
                          </a:solidFill>
                          <a:latin typeface="Century Gothic" pitchFamily="34" charset="0"/>
                          <a:cs typeface="Arial" charset="0"/>
                        </a:defRPr>
                      </a:lvl3pPr>
                      <a:lvl4pPr marL="1600200" indent="-228600">
                        <a:spcBef>
                          <a:spcPct val="20000"/>
                        </a:spcBef>
                        <a:defRPr sz="1000">
                          <a:solidFill>
                            <a:srgbClr val="333333"/>
                          </a:solidFill>
                          <a:latin typeface="Century Gothic" pitchFamily="34" charset="0"/>
                          <a:cs typeface="Arial" charset="0"/>
                        </a:defRPr>
                      </a:lvl4pPr>
                      <a:lvl5pPr marL="2057400" indent="-228600">
                        <a:spcBef>
                          <a:spcPct val="20000"/>
                        </a:spcBef>
                        <a:defRPr sz="1000">
                          <a:solidFill>
                            <a:srgbClr val="333333"/>
                          </a:solidFill>
                          <a:latin typeface="Century Gothic" pitchFamily="34" charset="0"/>
                          <a:cs typeface="Arial" charset="0"/>
                        </a:defRPr>
                      </a:lvl5pPr>
                      <a:lvl6pPr marL="2514600" indent="-228600" eaLnBrk="0" fontAlgn="base" hangingPunct="0">
                        <a:spcBef>
                          <a:spcPct val="20000"/>
                        </a:spcBef>
                        <a:spcAft>
                          <a:spcPct val="0"/>
                        </a:spcAft>
                        <a:defRPr sz="1000">
                          <a:solidFill>
                            <a:srgbClr val="333333"/>
                          </a:solidFill>
                          <a:latin typeface="Century Gothic" pitchFamily="34" charset="0"/>
                          <a:cs typeface="Arial" charset="0"/>
                        </a:defRPr>
                      </a:lvl6pPr>
                      <a:lvl7pPr marL="2971800" indent="-228600" eaLnBrk="0" fontAlgn="base" hangingPunct="0">
                        <a:spcBef>
                          <a:spcPct val="20000"/>
                        </a:spcBef>
                        <a:spcAft>
                          <a:spcPct val="0"/>
                        </a:spcAft>
                        <a:defRPr sz="1000">
                          <a:solidFill>
                            <a:srgbClr val="333333"/>
                          </a:solidFill>
                          <a:latin typeface="Century Gothic" pitchFamily="34" charset="0"/>
                          <a:cs typeface="Arial" charset="0"/>
                        </a:defRPr>
                      </a:lvl7pPr>
                      <a:lvl8pPr marL="3429000" indent="-228600" eaLnBrk="0" fontAlgn="base" hangingPunct="0">
                        <a:spcBef>
                          <a:spcPct val="20000"/>
                        </a:spcBef>
                        <a:spcAft>
                          <a:spcPct val="0"/>
                        </a:spcAft>
                        <a:defRPr sz="1000">
                          <a:solidFill>
                            <a:srgbClr val="333333"/>
                          </a:solidFill>
                          <a:latin typeface="Century Gothic" pitchFamily="34" charset="0"/>
                          <a:cs typeface="Arial" charset="0"/>
                        </a:defRPr>
                      </a:lvl8pPr>
                      <a:lvl9pPr marL="3886200" indent="-228600" eaLnBrk="0" fontAlgn="base" hangingPunct="0">
                        <a:spcBef>
                          <a:spcPct val="20000"/>
                        </a:spcBef>
                        <a:spcAft>
                          <a:spcPct val="0"/>
                        </a:spcAft>
                        <a:defRPr sz="1000">
                          <a:solidFill>
                            <a:srgbClr val="333333"/>
                          </a:solidFill>
                          <a:latin typeface="Century Gothic" pitchFamily="34" charset="0"/>
                          <a:cs typeface="Arial" charset="0"/>
                        </a:defRPr>
                      </a:lvl9p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algn="ctr" fontAlgn="ctr"/>
                      <a:r>
                        <a:rPr lang="es-CO" sz="700" b="1" i="0" u="none" strike="noStrike" dirty="0">
                          <a:solidFill>
                            <a:srgbClr val="262626"/>
                          </a:solidFill>
                          <a:effectLst/>
                          <a:latin typeface="Calibri"/>
                        </a:rPr>
                        <a:t>1.347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b"/>
                      <a:r>
                        <a:rPr lang="es-CO" sz="700" b="1" i="0" u="none" strike="noStrike" kern="1200" dirty="0">
                          <a:solidFill>
                            <a:srgbClr val="262626"/>
                          </a:solidFill>
                          <a:effectLst/>
                          <a:latin typeface="Calibri"/>
                          <a:ea typeface="+mn-ea"/>
                          <a:cs typeface="+mn-cs"/>
                        </a:rPr>
                        <a:t>194</a:t>
                      </a:r>
                    </a:p>
                  </a:txBody>
                  <a:tcPr marL="9525" marR="9525" marT="952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b"/>
                      <a:r>
                        <a:rPr lang="es-CO" sz="700" b="1" i="0" u="none" strike="noStrike" kern="1200" dirty="0">
                          <a:solidFill>
                            <a:srgbClr val="262626"/>
                          </a:solidFill>
                          <a:effectLst/>
                          <a:latin typeface="Calibri"/>
                          <a:ea typeface="+mn-ea"/>
                          <a:cs typeface="+mn-cs"/>
                        </a:rPr>
                        <a:t>176</a:t>
                      </a:r>
                    </a:p>
                  </a:txBody>
                  <a:tcPr marL="9525" marR="9525" marT="952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b"/>
                      <a:r>
                        <a:rPr lang="es-CO" sz="700" b="1" i="0" u="none" strike="noStrike" kern="1200" dirty="0">
                          <a:solidFill>
                            <a:srgbClr val="262626"/>
                          </a:solidFill>
                          <a:effectLst/>
                          <a:latin typeface="Calibri"/>
                          <a:ea typeface="+mn-ea"/>
                          <a:cs typeface="+mn-cs"/>
                        </a:rPr>
                        <a:t>463</a:t>
                      </a:r>
                    </a:p>
                  </a:txBody>
                  <a:tcPr marL="9525" marR="9525" marT="952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b"/>
                      <a:r>
                        <a:rPr lang="es-CO" sz="700" b="1" i="0" u="none" strike="noStrike" kern="1200" dirty="0">
                          <a:solidFill>
                            <a:srgbClr val="262626"/>
                          </a:solidFill>
                          <a:effectLst/>
                          <a:latin typeface="Calibri"/>
                          <a:ea typeface="+mn-ea"/>
                          <a:cs typeface="+mn-cs"/>
                        </a:rPr>
                        <a:t>176</a:t>
                      </a:r>
                    </a:p>
                  </a:txBody>
                  <a:tcPr marL="9525" marR="9525" marT="952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b"/>
                      <a:r>
                        <a:rPr lang="es-CO" sz="700" b="1" i="0" u="none" strike="noStrike" kern="1200" dirty="0">
                          <a:solidFill>
                            <a:srgbClr val="262626"/>
                          </a:solidFill>
                          <a:effectLst/>
                          <a:latin typeface="Calibri"/>
                          <a:ea typeface="+mn-ea"/>
                          <a:cs typeface="+mn-cs"/>
                        </a:rPr>
                        <a:t>61</a:t>
                      </a:r>
                    </a:p>
                  </a:txBody>
                  <a:tcPr marL="9525" marR="9525" marT="952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2"/>
                  </a:ext>
                </a:extLst>
              </a:tr>
            </a:tbl>
          </a:graphicData>
        </a:graphic>
      </p:graphicFrame>
      <p:sp>
        <p:nvSpPr>
          <p:cNvPr id="69" name="19 CuadroTexto">
            <a:extLst>
              <a:ext uri="{FF2B5EF4-FFF2-40B4-BE49-F238E27FC236}">
                <a16:creationId xmlns:a16="http://schemas.microsoft.com/office/drawing/2014/main" id="{58B4F9BA-D980-4383-8EB7-5AF5631A8E19}"/>
              </a:ext>
            </a:extLst>
          </p:cNvPr>
          <p:cNvSpPr txBox="1"/>
          <p:nvPr/>
        </p:nvSpPr>
        <p:spPr>
          <a:xfrm>
            <a:off x="2051050" y="644349"/>
            <a:ext cx="5447030" cy="246221"/>
          </a:xfrm>
          <a:prstGeom prst="rect">
            <a:avLst/>
          </a:prstGeom>
          <a:noFill/>
        </p:spPr>
        <p:txBody>
          <a:bodyPr wrap="square" rtlCol="0">
            <a:spAutoFit/>
          </a:bodyPr>
          <a:lstStyle/>
          <a:p>
            <a:pPr algn="ctr"/>
            <a:r>
              <a:rPr lang="es-CO" b="0" dirty="0">
                <a:solidFill>
                  <a:srgbClr val="2A2A2A">
                    <a:lumMod val="90000"/>
                    <a:lumOff val="10000"/>
                  </a:srgbClr>
                </a:solidFill>
                <a:latin typeface="+mj-lt"/>
              </a:rPr>
              <a:t>Probabilidad de recomendar los canales de comunicación utilizados</a:t>
            </a:r>
            <a:endParaRPr kumimoji="0" lang="es-CO" b="0" i="0" u="none" strike="noStrike" kern="1200" cap="none" spc="0" normalizeH="0" baseline="0" noProof="0" dirty="0">
              <a:ln>
                <a:noFill/>
              </a:ln>
              <a:solidFill>
                <a:srgbClr val="262626"/>
              </a:solidFill>
              <a:effectLst/>
              <a:uLnTx/>
              <a:uFillTx/>
              <a:latin typeface="+mj-lt"/>
            </a:endParaRPr>
          </a:p>
        </p:txBody>
      </p:sp>
      <p:graphicFrame>
        <p:nvGraphicFramePr>
          <p:cNvPr id="23" name="38 Gráfico">
            <a:extLst>
              <a:ext uri="{FF2B5EF4-FFF2-40B4-BE49-F238E27FC236}">
                <a16:creationId xmlns:a16="http://schemas.microsoft.com/office/drawing/2014/main" id="{48717210-63F1-40DF-8DB2-7B74E50C4926}"/>
              </a:ext>
            </a:extLst>
          </p:cNvPr>
          <p:cNvGraphicFramePr/>
          <p:nvPr>
            <p:extLst>
              <p:ext uri="{D42A27DB-BD31-4B8C-83A1-F6EECF244321}">
                <p14:modId xmlns:p14="http://schemas.microsoft.com/office/powerpoint/2010/main" val="53749108"/>
              </p:ext>
            </p:extLst>
          </p:nvPr>
        </p:nvGraphicFramePr>
        <p:xfrm>
          <a:off x="1650702" y="1827895"/>
          <a:ext cx="697229" cy="27305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38 Gráfico">
            <a:extLst>
              <a:ext uri="{FF2B5EF4-FFF2-40B4-BE49-F238E27FC236}">
                <a16:creationId xmlns:a16="http://schemas.microsoft.com/office/drawing/2014/main" id="{42B5B88B-6360-4E14-94B6-2837AD44BEFE}"/>
              </a:ext>
            </a:extLst>
          </p:cNvPr>
          <p:cNvGraphicFramePr/>
          <p:nvPr>
            <p:extLst>
              <p:ext uri="{D42A27DB-BD31-4B8C-83A1-F6EECF244321}">
                <p14:modId xmlns:p14="http://schemas.microsoft.com/office/powerpoint/2010/main" val="669688310"/>
              </p:ext>
            </p:extLst>
          </p:nvPr>
        </p:nvGraphicFramePr>
        <p:xfrm>
          <a:off x="4311352" y="1821545"/>
          <a:ext cx="697229" cy="27305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2" name="38 Gráfico">
            <a:extLst>
              <a:ext uri="{FF2B5EF4-FFF2-40B4-BE49-F238E27FC236}">
                <a16:creationId xmlns:a16="http://schemas.microsoft.com/office/drawing/2014/main" id="{F8D7A831-D960-4320-B7D5-4E9C0800B17C}"/>
              </a:ext>
            </a:extLst>
          </p:cNvPr>
          <p:cNvGraphicFramePr/>
          <p:nvPr>
            <p:extLst>
              <p:ext uri="{D42A27DB-BD31-4B8C-83A1-F6EECF244321}">
                <p14:modId xmlns:p14="http://schemas.microsoft.com/office/powerpoint/2010/main" val="3121672830"/>
              </p:ext>
            </p:extLst>
          </p:nvPr>
        </p:nvGraphicFramePr>
        <p:xfrm>
          <a:off x="5632152" y="1827895"/>
          <a:ext cx="697229" cy="273057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4" name="38 Gráfico">
            <a:extLst>
              <a:ext uri="{FF2B5EF4-FFF2-40B4-BE49-F238E27FC236}">
                <a16:creationId xmlns:a16="http://schemas.microsoft.com/office/drawing/2014/main" id="{A6E7ED24-08E5-48FD-86A0-9501C741B065}"/>
              </a:ext>
            </a:extLst>
          </p:cNvPr>
          <p:cNvGraphicFramePr/>
          <p:nvPr>
            <p:extLst>
              <p:ext uri="{D42A27DB-BD31-4B8C-83A1-F6EECF244321}">
                <p14:modId xmlns:p14="http://schemas.microsoft.com/office/powerpoint/2010/main" val="339695783"/>
              </p:ext>
            </p:extLst>
          </p:nvPr>
        </p:nvGraphicFramePr>
        <p:xfrm>
          <a:off x="6965652" y="1827895"/>
          <a:ext cx="697229" cy="273057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5" name="38 Gráfico">
            <a:extLst>
              <a:ext uri="{FF2B5EF4-FFF2-40B4-BE49-F238E27FC236}">
                <a16:creationId xmlns:a16="http://schemas.microsoft.com/office/drawing/2014/main" id="{43B55FCF-34CB-4DED-85F5-EEDA6D8C3C26}"/>
              </a:ext>
            </a:extLst>
          </p:cNvPr>
          <p:cNvGraphicFramePr/>
          <p:nvPr>
            <p:extLst>
              <p:ext uri="{D42A27DB-BD31-4B8C-83A1-F6EECF244321}">
                <p14:modId xmlns:p14="http://schemas.microsoft.com/office/powerpoint/2010/main" val="682714547"/>
              </p:ext>
            </p:extLst>
          </p:nvPr>
        </p:nvGraphicFramePr>
        <p:xfrm>
          <a:off x="8286452" y="1827895"/>
          <a:ext cx="697229" cy="2730571"/>
        </p:xfrm>
        <a:graphic>
          <a:graphicData uri="http://schemas.openxmlformats.org/drawingml/2006/chart">
            <c:chart xmlns:c="http://schemas.openxmlformats.org/drawingml/2006/chart" xmlns:r="http://schemas.openxmlformats.org/officeDocument/2006/relationships" r:id="rId8"/>
          </a:graphicData>
        </a:graphic>
      </p:graphicFrame>
      <p:sp>
        <p:nvSpPr>
          <p:cNvPr id="39" name="33 Rectángulo redondeado">
            <a:extLst>
              <a:ext uri="{FF2B5EF4-FFF2-40B4-BE49-F238E27FC236}">
                <a16:creationId xmlns:a16="http://schemas.microsoft.com/office/drawing/2014/main" id="{98711A1D-8176-4D9E-B003-CEE43D1D2784}"/>
              </a:ext>
            </a:extLst>
          </p:cNvPr>
          <p:cNvSpPr/>
          <p:nvPr/>
        </p:nvSpPr>
        <p:spPr bwMode="auto">
          <a:xfrm>
            <a:off x="3239853" y="1111918"/>
            <a:ext cx="2664296" cy="314071"/>
          </a:xfrm>
          <a:prstGeom prst="roundRect">
            <a:avLst>
              <a:gd name="adj" fmla="val 21475"/>
            </a:avLst>
          </a:prstGeom>
          <a:noFill/>
          <a:ln w="63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1000" b="1" i="0" u="none" strike="noStrike" cap="none" normalizeH="0" baseline="0" dirty="0">
              <a:ln>
                <a:noFill/>
              </a:ln>
              <a:solidFill>
                <a:schemeClr val="tx1">
                  <a:lumMod val="95000"/>
                  <a:lumOff val="5000"/>
                </a:schemeClr>
              </a:solidFill>
              <a:effectLst/>
              <a:cs typeface="Calibri" panose="020F0502020204030204" pitchFamily="34" charset="0"/>
            </a:endParaRPr>
          </a:p>
        </p:txBody>
      </p:sp>
      <p:graphicFrame>
        <p:nvGraphicFramePr>
          <p:cNvPr id="19" name="16 Tabla">
            <a:extLst>
              <a:ext uri="{FF2B5EF4-FFF2-40B4-BE49-F238E27FC236}">
                <a16:creationId xmlns:a16="http://schemas.microsoft.com/office/drawing/2014/main" id="{718B6B18-3127-4852-93BA-0ED048163295}"/>
              </a:ext>
            </a:extLst>
          </p:cNvPr>
          <p:cNvGraphicFramePr>
            <a:graphicFrameLocks noGrp="1"/>
          </p:cNvGraphicFramePr>
          <p:nvPr>
            <p:extLst>
              <p:ext uri="{D42A27DB-BD31-4B8C-83A1-F6EECF244321}">
                <p14:modId xmlns:p14="http://schemas.microsoft.com/office/powerpoint/2010/main" val="3555545087"/>
              </p:ext>
            </p:extLst>
          </p:nvPr>
        </p:nvGraphicFramePr>
        <p:xfrm>
          <a:off x="3676720" y="1157260"/>
          <a:ext cx="2227429" cy="237857"/>
        </p:xfrm>
        <a:graphic>
          <a:graphicData uri="http://schemas.openxmlformats.org/drawingml/2006/table">
            <a:tbl>
              <a:tblPr/>
              <a:tblGrid>
                <a:gridCol w="208125">
                  <a:extLst>
                    <a:ext uri="{9D8B030D-6E8A-4147-A177-3AD203B41FA5}">
                      <a16:colId xmlns:a16="http://schemas.microsoft.com/office/drawing/2014/main" val="20000"/>
                    </a:ext>
                  </a:extLst>
                </a:gridCol>
                <a:gridCol w="2019304">
                  <a:extLst>
                    <a:ext uri="{9D8B030D-6E8A-4147-A177-3AD203B41FA5}">
                      <a16:colId xmlns:a16="http://schemas.microsoft.com/office/drawing/2014/main" val="20001"/>
                    </a:ext>
                  </a:extLst>
                </a:gridCol>
              </a:tblGrid>
              <a:tr h="237857">
                <a:tc>
                  <a:txBody>
                    <a:bodyPr/>
                    <a:lstStyle/>
                    <a:p>
                      <a:pPr algn="l" fontAlgn="b"/>
                      <a:endParaRPr lang="es-CO" sz="700" b="0" i="0" u="none" strike="noStrike" dirty="0">
                        <a:solidFill>
                          <a:schemeClr val="tx1">
                            <a:lumMod val="85000"/>
                            <a:lumOff val="15000"/>
                          </a:schemeClr>
                        </a:solidFill>
                        <a:effectLst/>
                        <a:latin typeface="+mj-lt"/>
                      </a:endParaRPr>
                    </a:p>
                  </a:txBody>
                  <a:tcPr marL="9527" marR="9527" marT="9525" marB="0" anchor="ctr">
                    <a:lnL>
                      <a:noFill/>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9">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700" b="0" i="0" u="none" strike="noStrike" dirty="0">
                          <a:solidFill>
                            <a:schemeClr val="tx1">
                              <a:lumMod val="85000"/>
                              <a:lumOff val="15000"/>
                            </a:schemeClr>
                          </a:solidFill>
                          <a:effectLst/>
                          <a:latin typeface="+mj-lt"/>
                          <a:cs typeface="Calibri" panose="020F0502020204030204" pitchFamily="34" charset="0"/>
                        </a:rPr>
                        <a:t> </a:t>
                      </a:r>
                      <a:r>
                        <a:rPr lang="es-CO" sz="800" b="1" i="0" u="none" strike="noStrike" dirty="0">
                          <a:solidFill>
                            <a:schemeClr val="tx1">
                              <a:lumMod val="75000"/>
                              <a:lumOff val="25000"/>
                            </a:schemeClr>
                          </a:solidFill>
                          <a:effectLst/>
                          <a:latin typeface="+mj-lt"/>
                          <a:cs typeface="Calibri" panose="020F0502020204030204" pitchFamily="34" charset="0"/>
                        </a:rPr>
                        <a:t>T2B: </a:t>
                      </a:r>
                      <a:r>
                        <a:rPr lang="es-CO" altLang="es-CO" sz="800" b="0" dirty="0">
                          <a:solidFill>
                            <a:schemeClr val="tx1">
                              <a:lumMod val="75000"/>
                              <a:lumOff val="25000"/>
                            </a:schemeClr>
                          </a:solidFill>
                          <a:latin typeface="+mj-lt"/>
                          <a:cs typeface="Calibri" panose="020F0502020204030204" pitchFamily="34" charset="0"/>
                        </a:rPr>
                        <a:t>muy probable + Probable</a:t>
                      </a: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14" name="Text Box 33">
            <a:extLst>
              <a:ext uri="{FF2B5EF4-FFF2-40B4-BE49-F238E27FC236}">
                <a16:creationId xmlns:a16="http://schemas.microsoft.com/office/drawing/2014/main" id="{6951FD6C-59EE-4CB0-AB51-B5A9890B92B3}"/>
              </a:ext>
            </a:extLst>
          </p:cNvPr>
          <p:cNvSpPr txBox="1">
            <a:spLocks noChangeArrowheads="1"/>
          </p:cNvSpPr>
          <p:nvPr/>
        </p:nvSpPr>
        <p:spPr bwMode="auto">
          <a:xfrm>
            <a:off x="7855530" y="581075"/>
            <a:ext cx="1288470" cy="2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58" tIns="45729" rIns="91458" bIns="45729" anchor="ctr">
            <a:spAutoFit/>
          </a:bodyPr>
          <a:lstStyle>
            <a:lvl1pPr>
              <a:spcBef>
                <a:spcPct val="20000"/>
              </a:spcBef>
              <a:buChar char="•"/>
              <a:defRPr sz="1200">
                <a:solidFill>
                  <a:srgbClr val="333333"/>
                </a:solidFill>
                <a:latin typeface="Century Gothic" pitchFamily="34" charset="0"/>
                <a:cs typeface="Arial" charset="0"/>
              </a:defRPr>
            </a:lvl1pPr>
            <a:lvl2pPr marL="742950" indent="-285750">
              <a:spcBef>
                <a:spcPct val="20000"/>
              </a:spcBef>
              <a:buChar char="–"/>
              <a:defRPr sz="1200">
                <a:solidFill>
                  <a:srgbClr val="333333"/>
                </a:solidFill>
                <a:latin typeface="Century Gothic" pitchFamily="34" charset="0"/>
                <a:cs typeface="Arial" charset="0"/>
              </a:defRPr>
            </a:lvl2pPr>
            <a:lvl3pPr marL="1143000" indent="-228600">
              <a:spcBef>
                <a:spcPct val="20000"/>
              </a:spcBef>
              <a:buChar char="•"/>
              <a:defRPr sz="1200">
                <a:solidFill>
                  <a:srgbClr val="333333"/>
                </a:solidFill>
                <a:latin typeface="Century Gothic" pitchFamily="34" charset="0"/>
                <a:cs typeface="Arial" charset="0"/>
              </a:defRPr>
            </a:lvl3pPr>
            <a:lvl4pPr marL="1600200" indent="-228600">
              <a:spcBef>
                <a:spcPct val="20000"/>
              </a:spcBef>
              <a:buChar char="–"/>
              <a:defRPr sz="1200">
                <a:solidFill>
                  <a:srgbClr val="333333"/>
                </a:solidFill>
                <a:latin typeface="Century Gothic" pitchFamily="34" charset="0"/>
                <a:cs typeface="Arial" charset="0"/>
              </a:defRPr>
            </a:lvl4pPr>
            <a:lvl5pPr marL="2057400" indent="-228600">
              <a:spcBef>
                <a:spcPct val="20000"/>
              </a:spcBef>
              <a:buChar char="»"/>
              <a:defRPr sz="1200">
                <a:solidFill>
                  <a:srgbClr val="333333"/>
                </a:solidFill>
                <a:latin typeface="Century Gothic" pitchFamily="34" charset="0"/>
                <a:cs typeface="Arial" charset="0"/>
              </a:defRPr>
            </a:lvl5pPr>
            <a:lvl6pPr marL="2514600" indent="-228600" eaLnBrk="0" fontAlgn="base" hangingPunct="0">
              <a:spcBef>
                <a:spcPct val="20000"/>
              </a:spcBef>
              <a:spcAft>
                <a:spcPct val="0"/>
              </a:spcAft>
              <a:buChar char="»"/>
              <a:defRPr sz="1200">
                <a:solidFill>
                  <a:srgbClr val="333333"/>
                </a:solidFill>
                <a:latin typeface="Century Gothic" pitchFamily="34" charset="0"/>
                <a:cs typeface="Arial" charset="0"/>
              </a:defRPr>
            </a:lvl6pPr>
            <a:lvl7pPr marL="2971800" indent="-228600" eaLnBrk="0" fontAlgn="base" hangingPunct="0">
              <a:spcBef>
                <a:spcPct val="20000"/>
              </a:spcBef>
              <a:spcAft>
                <a:spcPct val="0"/>
              </a:spcAft>
              <a:buChar char="»"/>
              <a:defRPr sz="1200">
                <a:solidFill>
                  <a:srgbClr val="333333"/>
                </a:solidFill>
                <a:latin typeface="Century Gothic" pitchFamily="34" charset="0"/>
                <a:cs typeface="Arial" charset="0"/>
              </a:defRPr>
            </a:lvl7pPr>
            <a:lvl8pPr marL="3429000" indent="-228600" eaLnBrk="0" fontAlgn="base" hangingPunct="0">
              <a:spcBef>
                <a:spcPct val="20000"/>
              </a:spcBef>
              <a:spcAft>
                <a:spcPct val="0"/>
              </a:spcAft>
              <a:buChar char="»"/>
              <a:defRPr sz="1200">
                <a:solidFill>
                  <a:srgbClr val="333333"/>
                </a:solidFill>
                <a:latin typeface="Century Gothic" pitchFamily="34" charset="0"/>
                <a:cs typeface="Arial" charset="0"/>
              </a:defRPr>
            </a:lvl8pPr>
            <a:lvl9pPr marL="3886200" indent="-228600" eaLnBrk="0" fontAlgn="base" hangingPunct="0">
              <a:spcBef>
                <a:spcPct val="20000"/>
              </a:spcBef>
              <a:spcAft>
                <a:spcPct val="0"/>
              </a:spcAft>
              <a:buChar char="»"/>
              <a:defRPr sz="1200">
                <a:solidFill>
                  <a:srgbClr val="333333"/>
                </a:solidFill>
                <a:latin typeface="Century Gothic" pitchFamily="34" charset="0"/>
                <a:cs typeface="Arial" charset="0"/>
              </a:defRPr>
            </a:lvl9pPr>
          </a:lstStyle>
          <a:p>
            <a:pPr algn="ctr" eaLnBrk="1" hangingPunct="1">
              <a:spcBef>
                <a:spcPct val="0"/>
              </a:spcBef>
              <a:buFontTx/>
              <a:buNone/>
            </a:pPr>
            <a:r>
              <a:rPr lang="es-CO" altLang="es-MX" sz="1000" b="0" dirty="0">
                <a:solidFill>
                  <a:srgbClr val="4D4D4D"/>
                </a:solidFill>
                <a:latin typeface="Calibri" panose="020F0502020204030204" pitchFamily="34" charset="0"/>
                <a:cs typeface="Calibri" panose="020F0502020204030204" pitchFamily="34" charset="0"/>
              </a:rPr>
              <a:t>Todos</a:t>
            </a:r>
            <a:endParaRPr lang="es-ES" altLang="es-MX" sz="1000" dirty="0">
              <a:solidFill>
                <a:srgbClr val="4D4D4D"/>
              </a:solidFill>
              <a:latin typeface="Calibri" panose="020F0502020204030204" pitchFamily="34" charset="0"/>
              <a:cs typeface="Calibri" panose="020F0502020204030204" pitchFamily="34" charset="0"/>
            </a:endParaRPr>
          </a:p>
        </p:txBody>
      </p:sp>
      <p:graphicFrame>
        <p:nvGraphicFramePr>
          <p:cNvPr id="15" name="Group 412">
            <a:extLst>
              <a:ext uri="{FF2B5EF4-FFF2-40B4-BE49-F238E27FC236}">
                <a16:creationId xmlns:a16="http://schemas.microsoft.com/office/drawing/2014/main" id="{24A37C9B-F098-416A-8473-3BAD5B3E12DE}"/>
              </a:ext>
            </a:extLst>
          </p:cNvPr>
          <p:cNvGraphicFramePr>
            <a:graphicFrameLocks noGrp="1"/>
          </p:cNvGraphicFramePr>
          <p:nvPr>
            <p:extLst>
              <p:ext uri="{D42A27DB-BD31-4B8C-83A1-F6EECF244321}">
                <p14:modId xmlns:p14="http://schemas.microsoft.com/office/powerpoint/2010/main" val="1796116245"/>
              </p:ext>
            </p:extLst>
          </p:nvPr>
        </p:nvGraphicFramePr>
        <p:xfrm>
          <a:off x="1612882" y="1691567"/>
          <a:ext cx="7332012" cy="177165"/>
        </p:xfrm>
        <a:graphic>
          <a:graphicData uri="http://schemas.openxmlformats.org/drawingml/2006/table">
            <a:tbl>
              <a:tblPr/>
              <a:tblGrid>
                <a:gridCol w="1222002">
                  <a:extLst>
                    <a:ext uri="{9D8B030D-6E8A-4147-A177-3AD203B41FA5}">
                      <a16:colId xmlns:a16="http://schemas.microsoft.com/office/drawing/2014/main" val="4184135424"/>
                    </a:ext>
                  </a:extLst>
                </a:gridCol>
                <a:gridCol w="1222002">
                  <a:extLst>
                    <a:ext uri="{9D8B030D-6E8A-4147-A177-3AD203B41FA5}">
                      <a16:colId xmlns:a16="http://schemas.microsoft.com/office/drawing/2014/main" val="20000"/>
                    </a:ext>
                  </a:extLst>
                </a:gridCol>
                <a:gridCol w="1222002">
                  <a:extLst>
                    <a:ext uri="{9D8B030D-6E8A-4147-A177-3AD203B41FA5}">
                      <a16:colId xmlns:a16="http://schemas.microsoft.com/office/drawing/2014/main" val="1233862923"/>
                    </a:ext>
                  </a:extLst>
                </a:gridCol>
                <a:gridCol w="1222002">
                  <a:extLst>
                    <a:ext uri="{9D8B030D-6E8A-4147-A177-3AD203B41FA5}">
                      <a16:colId xmlns:a16="http://schemas.microsoft.com/office/drawing/2014/main" val="3630219309"/>
                    </a:ext>
                  </a:extLst>
                </a:gridCol>
                <a:gridCol w="1222002">
                  <a:extLst>
                    <a:ext uri="{9D8B030D-6E8A-4147-A177-3AD203B41FA5}">
                      <a16:colId xmlns:a16="http://schemas.microsoft.com/office/drawing/2014/main" val="1100904424"/>
                    </a:ext>
                  </a:extLst>
                </a:gridCol>
                <a:gridCol w="1222002">
                  <a:extLst>
                    <a:ext uri="{9D8B030D-6E8A-4147-A177-3AD203B41FA5}">
                      <a16:colId xmlns:a16="http://schemas.microsoft.com/office/drawing/2014/main" val="143583469"/>
                    </a:ext>
                  </a:extLst>
                </a:gridCol>
              </a:tblGrid>
              <a:tr h="42867">
                <a:tc>
                  <a:txBody>
                    <a:bodyPr/>
                    <a:lstStyle/>
                    <a:p>
                      <a:pPr algn="ctr" fontAlgn="ctr"/>
                      <a:r>
                        <a:rPr kumimoji="0" lang="es-CO" sz="1100" b="1" i="0" u="none" strike="noStrike" kern="1200" cap="none" spc="0" normalizeH="0" baseline="0" dirty="0">
                          <a:ln>
                            <a:noFill/>
                          </a:ln>
                          <a:solidFill>
                            <a:srgbClr val="126D9A"/>
                          </a:solidFill>
                          <a:effectLst/>
                          <a:uLnTx/>
                          <a:uFillTx/>
                          <a:latin typeface="Calibri" panose="020F0502020204030204" pitchFamily="34" charset="0"/>
                          <a:ea typeface="+mn-ea"/>
                          <a:cs typeface="Calibri" panose="020F0502020204030204" pitchFamily="34" charset="0"/>
                        </a:rPr>
                        <a:t>Total</a:t>
                      </a:r>
                      <a:endParaRPr lang="es-CO" sz="700" b="1" i="0" u="none" strike="noStrike" dirty="0">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r>
                        <a:rPr kumimoji="0" lang="es-CO" sz="700" b="1" i="0" u="none" strike="noStrike" kern="1200" cap="none" spc="0" normalizeH="0" baseline="0" noProof="0" dirty="0">
                          <a:ln>
                            <a:noFill/>
                          </a:ln>
                          <a:solidFill>
                            <a:srgbClr val="126D9A"/>
                          </a:solidFill>
                          <a:effectLst/>
                          <a:uLnTx/>
                          <a:uFillTx/>
                          <a:latin typeface="Calibri" panose="020F0502020204030204" pitchFamily="34" charset="0"/>
                          <a:cs typeface="Calibri" panose="020F0502020204030204" pitchFamily="34" charset="0"/>
                        </a:rPr>
                        <a:t>Estudiantes 11</a:t>
                      </a:r>
                      <a:endParaRPr lang="es-CO" sz="700" b="1" i="0" u="none" strike="noStrike" dirty="0">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r>
                        <a:rPr kumimoji="0" lang="es-CO" sz="700" b="1" i="0" u="none" strike="noStrike" kern="1200" cap="none" spc="0" normalizeH="0" baseline="0" noProof="0" dirty="0">
                          <a:ln>
                            <a:noFill/>
                          </a:ln>
                          <a:solidFill>
                            <a:srgbClr val="126D9A"/>
                          </a:solidFill>
                          <a:effectLst/>
                          <a:uLnTx/>
                          <a:uFillTx/>
                          <a:latin typeface="Calibri" panose="020F0502020204030204" pitchFamily="34" charset="0"/>
                          <a:cs typeface="Calibri" panose="020F0502020204030204" pitchFamily="34" charset="0"/>
                        </a:rPr>
                        <a:t>Estudiantes Universitarios</a:t>
                      </a:r>
                      <a:endParaRPr lang="es-CO" sz="700" b="1" i="0" u="none" strike="noStrike" dirty="0">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700" b="1" i="0" u="none" strike="noStrike" kern="1200" cap="none" spc="0" normalizeH="0" baseline="0" noProof="0" dirty="0">
                          <a:ln>
                            <a:noFill/>
                          </a:ln>
                          <a:solidFill>
                            <a:srgbClr val="126D9A"/>
                          </a:solidFill>
                          <a:effectLst/>
                          <a:uLnTx/>
                          <a:uFillTx/>
                          <a:latin typeface="Calibri" panose="020F0502020204030204" pitchFamily="34" charset="0"/>
                          <a:ea typeface="+mn-ea"/>
                          <a:cs typeface="Calibri" panose="020F0502020204030204" pitchFamily="34" charset="0"/>
                        </a:rPr>
                        <a:t>Rectores Colegios</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700" b="1" i="0" u="none" strike="noStrike" kern="1200" cap="none" spc="0" normalizeH="0" baseline="0" noProof="0" dirty="0">
                          <a:ln>
                            <a:noFill/>
                          </a:ln>
                          <a:solidFill>
                            <a:srgbClr val="126D9A"/>
                          </a:solidFill>
                          <a:effectLst/>
                          <a:uLnTx/>
                          <a:uFillTx/>
                          <a:latin typeface="Calibri" panose="020F0502020204030204" pitchFamily="34" charset="0"/>
                          <a:ea typeface="+mn-ea"/>
                          <a:cs typeface="Calibri" panose="020F0502020204030204" pitchFamily="34" charset="0"/>
                        </a:rPr>
                        <a:t>Rectores Universidades</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700" b="1" i="0" u="none" strike="noStrike" kern="1200" cap="none" spc="0" normalizeH="0" baseline="0" noProof="0" dirty="0">
                          <a:ln>
                            <a:noFill/>
                          </a:ln>
                          <a:solidFill>
                            <a:srgbClr val="126D9A"/>
                          </a:solidFill>
                          <a:effectLst/>
                          <a:uLnTx/>
                          <a:uFillTx/>
                          <a:latin typeface="Calibri" panose="020F0502020204030204" pitchFamily="34" charset="0"/>
                          <a:ea typeface="+mn-ea"/>
                          <a:cs typeface="Calibri" panose="020F0502020204030204" pitchFamily="34" charset="0"/>
                        </a:rPr>
                        <a:t>Secretarios de Educación</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86578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xfrm>
            <a:off x="1271772" y="31008"/>
            <a:ext cx="7660640" cy="384175"/>
          </a:xfrm>
        </p:spPr>
        <p:txBody>
          <a:bodyPr/>
          <a:lstStyle/>
          <a:p>
            <a:pPr eaLnBrk="1" hangingPunct="1"/>
            <a:r>
              <a:rPr lang="es-CO" dirty="0">
                <a:solidFill>
                  <a:schemeClr val="bg2">
                    <a:lumMod val="50000"/>
                  </a:schemeClr>
                </a:solidFill>
              </a:rPr>
              <a:t>Consulta de información del Icfes a través de redes sociales</a:t>
            </a:r>
            <a:endParaRPr lang="es-ES" altLang="es-CO" dirty="0">
              <a:solidFill>
                <a:schemeClr val="bg2">
                  <a:lumMod val="50000"/>
                </a:schemeClr>
              </a:solidFill>
            </a:endParaRPr>
          </a:p>
        </p:txBody>
      </p:sp>
      <p:pic>
        <p:nvPicPr>
          <p:cNvPr id="16416" name="Picture 128" descr="test"/>
          <p:cNvPicPr>
            <a:picLocks noChangeAspect="1" noChangeArrowheads="1"/>
          </p:cNvPicPr>
          <p:nvPr/>
        </p:nvPicPr>
        <p:blipFill>
          <a:blip r:embed="rId2">
            <a:lum bright="36000"/>
            <a:extLst>
              <a:ext uri="{28A0092B-C50C-407E-A947-70E740481C1C}">
                <a14:useLocalDpi xmlns:a14="http://schemas.microsoft.com/office/drawing/2010/main" val="0"/>
              </a:ext>
            </a:extLst>
          </a:blip>
          <a:srcRect/>
          <a:stretch>
            <a:fillRect/>
          </a:stretch>
        </p:blipFill>
        <p:spPr bwMode="auto">
          <a:xfrm>
            <a:off x="747897" y="591888"/>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9" name="Group 412">
            <a:extLst>
              <a:ext uri="{FF2B5EF4-FFF2-40B4-BE49-F238E27FC236}">
                <a16:creationId xmlns:a16="http://schemas.microsoft.com/office/drawing/2014/main" id="{1F9D7140-A1A3-400B-ABE6-F048B31EC6DC}"/>
              </a:ext>
            </a:extLst>
          </p:cNvPr>
          <p:cNvGraphicFramePr>
            <a:graphicFrameLocks noGrp="1"/>
          </p:cNvGraphicFramePr>
          <p:nvPr>
            <p:extLst>
              <p:ext uri="{D42A27DB-BD31-4B8C-83A1-F6EECF244321}">
                <p14:modId xmlns:p14="http://schemas.microsoft.com/office/powerpoint/2010/main" val="1152356322"/>
              </p:ext>
            </p:extLst>
          </p:nvPr>
        </p:nvGraphicFramePr>
        <p:xfrm>
          <a:off x="169708" y="1925175"/>
          <a:ext cx="8782906" cy="2019546"/>
        </p:xfrm>
        <a:graphic>
          <a:graphicData uri="http://schemas.openxmlformats.org/drawingml/2006/table">
            <a:tbl>
              <a:tblPr/>
              <a:tblGrid>
                <a:gridCol w="798446">
                  <a:extLst>
                    <a:ext uri="{9D8B030D-6E8A-4147-A177-3AD203B41FA5}">
                      <a16:colId xmlns:a16="http://schemas.microsoft.com/office/drawing/2014/main" val="4184135424"/>
                    </a:ext>
                  </a:extLst>
                </a:gridCol>
                <a:gridCol w="798446">
                  <a:extLst>
                    <a:ext uri="{9D8B030D-6E8A-4147-A177-3AD203B41FA5}">
                      <a16:colId xmlns:a16="http://schemas.microsoft.com/office/drawing/2014/main" val="106415900"/>
                    </a:ext>
                  </a:extLst>
                </a:gridCol>
                <a:gridCol w="798446">
                  <a:extLst>
                    <a:ext uri="{9D8B030D-6E8A-4147-A177-3AD203B41FA5}">
                      <a16:colId xmlns:a16="http://schemas.microsoft.com/office/drawing/2014/main" val="20000"/>
                    </a:ext>
                  </a:extLst>
                </a:gridCol>
                <a:gridCol w="798446">
                  <a:extLst>
                    <a:ext uri="{9D8B030D-6E8A-4147-A177-3AD203B41FA5}">
                      <a16:colId xmlns:a16="http://schemas.microsoft.com/office/drawing/2014/main" val="3427517366"/>
                    </a:ext>
                  </a:extLst>
                </a:gridCol>
                <a:gridCol w="798446">
                  <a:extLst>
                    <a:ext uri="{9D8B030D-6E8A-4147-A177-3AD203B41FA5}">
                      <a16:colId xmlns:a16="http://schemas.microsoft.com/office/drawing/2014/main" val="1233862923"/>
                    </a:ext>
                  </a:extLst>
                </a:gridCol>
                <a:gridCol w="798446">
                  <a:extLst>
                    <a:ext uri="{9D8B030D-6E8A-4147-A177-3AD203B41FA5}">
                      <a16:colId xmlns:a16="http://schemas.microsoft.com/office/drawing/2014/main" val="1160047578"/>
                    </a:ext>
                  </a:extLst>
                </a:gridCol>
                <a:gridCol w="798446">
                  <a:extLst>
                    <a:ext uri="{9D8B030D-6E8A-4147-A177-3AD203B41FA5}">
                      <a16:colId xmlns:a16="http://schemas.microsoft.com/office/drawing/2014/main" val="3630219309"/>
                    </a:ext>
                  </a:extLst>
                </a:gridCol>
                <a:gridCol w="798446">
                  <a:extLst>
                    <a:ext uri="{9D8B030D-6E8A-4147-A177-3AD203B41FA5}">
                      <a16:colId xmlns:a16="http://schemas.microsoft.com/office/drawing/2014/main" val="3208097183"/>
                    </a:ext>
                  </a:extLst>
                </a:gridCol>
                <a:gridCol w="798446">
                  <a:extLst>
                    <a:ext uri="{9D8B030D-6E8A-4147-A177-3AD203B41FA5}">
                      <a16:colId xmlns:a16="http://schemas.microsoft.com/office/drawing/2014/main" val="1100904424"/>
                    </a:ext>
                  </a:extLst>
                </a:gridCol>
                <a:gridCol w="798446">
                  <a:extLst>
                    <a:ext uri="{9D8B030D-6E8A-4147-A177-3AD203B41FA5}">
                      <a16:colId xmlns:a16="http://schemas.microsoft.com/office/drawing/2014/main" val="3178042207"/>
                    </a:ext>
                  </a:extLst>
                </a:gridCol>
                <a:gridCol w="798446">
                  <a:extLst>
                    <a:ext uri="{9D8B030D-6E8A-4147-A177-3AD203B41FA5}">
                      <a16:colId xmlns:a16="http://schemas.microsoft.com/office/drawing/2014/main" val="143583469"/>
                    </a:ext>
                  </a:extLst>
                </a:gridCol>
              </a:tblGrid>
              <a:tr h="1876631">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defRPr sz="1000">
                          <a:solidFill>
                            <a:srgbClr val="333333"/>
                          </a:solidFill>
                          <a:latin typeface="Century Gothic" pitchFamily="34" charset="0"/>
                          <a:cs typeface="Arial" charset="0"/>
                        </a:defRPr>
                      </a:lvl1pPr>
                      <a:lvl2pPr marL="742950" indent="-285750">
                        <a:spcBef>
                          <a:spcPct val="20000"/>
                        </a:spcBef>
                        <a:defRPr sz="1000">
                          <a:solidFill>
                            <a:srgbClr val="333333"/>
                          </a:solidFill>
                          <a:latin typeface="Century Gothic" pitchFamily="34" charset="0"/>
                          <a:cs typeface="Arial" charset="0"/>
                        </a:defRPr>
                      </a:lvl2pPr>
                      <a:lvl3pPr marL="1143000" indent="-228600">
                        <a:spcBef>
                          <a:spcPct val="20000"/>
                        </a:spcBef>
                        <a:defRPr sz="1000">
                          <a:solidFill>
                            <a:srgbClr val="333333"/>
                          </a:solidFill>
                          <a:latin typeface="Century Gothic" pitchFamily="34" charset="0"/>
                          <a:cs typeface="Arial" charset="0"/>
                        </a:defRPr>
                      </a:lvl3pPr>
                      <a:lvl4pPr marL="1600200" indent="-228600">
                        <a:spcBef>
                          <a:spcPct val="20000"/>
                        </a:spcBef>
                        <a:defRPr sz="1000">
                          <a:solidFill>
                            <a:srgbClr val="333333"/>
                          </a:solidFill>
                          <a:latin typeface="Century Gothic" pitchFamily="34" charset="0"/>
                          <a:cs typeface="Arial" charset="0"/>
                        </a:defRPr>
                      </a:lvl4pPr>
                      <a:lvl5pPr marL="2057400" indent="-228600">
                        <a:spcBef>
                          <a:spcPct val="20000"/>
                        </a:spcBef>
                        <a:defRPr sz="1000">
                          <a:solidFill>
                            <a:srgbClr val="333333"/>
                          </a:solidFill>
                          <a:latin typeface="Century Gothic" pitchFamily="34" charset="0"/>
                          <a:cs typeface="Arial" charset="0"/>
                        </a:defRPr>
                      </a:lvl5pPr>
                      <a:lvl6pPr marL="2514600" indent="-228600" eaLnBrk="0" fontAlgn="base" hangingPunct="0">
                        <a:spcBef>
                          <a:spcPct val="20000"/>
                        </a:spcBef>
                        <a:spcAft>
                          <a:spcPct val="0"/>
                        </a:spcAft>
                        <a:defRPr sz="1000">
                          <a:solidFill>
                            <a:srgbClr val="333333"/>
                          </a:solidFill>
                          <a:latin typeface="Century Gothic" pitchFamily="34" charset="0"/>
                          <a:cs typeface="Arial" charset="0"/>
                        </a:defRPr>
                      </a:lvl6pPr>
                      <a:lvl7pPr marL="2971800" indent="-228600" eaLnBrk="0" fontAlgn="base" hangingPunct="0">
                        <a:spcBef>
                          <a:spcPct val="20000"/>
                        </a:spcBef>
                        <a:spcAft>
                          <a:spcPct val="0"/>
                        </a:spcAft>
                        <a:defRPr sz="1000">
                          <a:solidFill>
                            <a:srgbClr val="333333"/>
                          </a:solidFill>
                          <a:latin typeface="Century Gothic" pitchFamily="34" charset="0"/>
                          <a:cs typeface="Arial" charset="0"/>
                        </a:defRPr>
                      </a:lvl7pPr>
                      <a:lvl8pPr marL="3429000" indent="-228600" eaLnBrk="0" fontAlgn="base" hangingPunct="0">
                        <a:spcBef>
                          <a:spcPct val="20000"/>
                        </a:spcBef>
                        <a:spcAft>
                          <a:spcPct val="0"/>
                        </a:spcAft>
                        <a:defRPr sz="1000">
                          <a:solidFill>
                            <a:srgbClr val="333333"/>
                          </a:solidFill>
                          <a:latin typeface="Century Gothic" pitchFamily="34" charset="0"/>
                          <a:cs typeface="Arial" charset="0"/>
                        </a:defRPr>
                      </a:lvl8pPr>
                      <a:lvl9pPr marL="3886200" indent="-228600" eaLnBrk="0" fontAlgn="base" hangingPunct="0">
                        <a:spcBef>
                          <a:spcPct val="20000"/>
                        </a:spcBef>
                        <a:spcAft>
                          <a:spcPct val="0"/>
                        </a:spcAft>
                        <a:defRPr sz="1000">
                          <a:solidFill>
                            <a:srgbClr val="333333"/>
                          </a:solidFill>
                          <a:latin typeface="Century Gothic" pitchFamily="34" charset="0"/>
                          <a:cs typeface="Arial" charset="0"/>
                        </a:defRPr>
                      </a:lvl9p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291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700" b="1" i="0" u="none" strike="noStrike" dirty="0">
                          <a:solidFill>
                            <a:srgbClr val="262626"/>
                          </a:solidFill>
                          <a:effectLst/>
                          <a:latin typeface="Calibri"/>
                        </a:rPr>
                        <a:t>3.886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700" b="1" i="0" u="none" strike="noStrike" dirty="0">
                          <a:solidFill>
                            <a:srgbClr val="262626"/>
                          </a:solidFill>
                          <a:effectLst/>
                          <a:latin typeface="Calibri"/>
                        </a:rPr>
                        <a:t>3.970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ctr"/>
                      <a:r>
                        <a:rPr lang="es-CO" sz="700" b="1" i="0" u="none" strike="noStrike" dirty="0">
                          <a:solidFill>
                            <a:srgbClr val="262626"/>
                          </a:solidFill>
                          <a:effectLst/>
                          <a:latin typeface="Calibri"/>
                        </a:rPr>
                        <a:t>2.567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ctr"/>
                      <a:endParaRPr lang="es-CO" sz="700" b="1" i="0" u="none" strike="noStrike" dirty="0">
                        <a:solidFill>
                          <a:srgbClr val="262626"/>
                        </a:solidFill>
                        <a:effectLst/>
                        <a:latin typeface="Calibri"/>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ctr"/>
                      <a:r>
                        <a:rPr lang="es-CO" sz="700" b="1" i="0" u="none" strike="noStrike" dirty="0">
                          <a:solidFill>
                            <a:srgbClr val="000000"/>
                          </a:solidFill>
                          <a:effectLst/>
                          <a:latin typeface="Calibri"/>
                        </a:rPr>
                        <a:t>610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700" b="1" i="0" u="none" strike="noStrike" dirty="0">
                          <a:solidFill>
                            <a:srgbClr val="000000"/>
                          </a:solidFill>
                          <a:effectLst/>
                          <a:latin typeface="Calibri"/>
                        </a:rPr>
                        <a:t>1.368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ctr"/>
                      <a:r>
                        <a:rPr lang="es-CO" sz="700" b="1" i="0" u="none" strike="noStrike" dirty="0">
                          <a:solidFill>
                            <a:srgbClr val="262626"/>
                          </a:solidFill>
                          <a:effectLst/>
                          <a:latin typeface="Calibri"/>
                        </a:rPr>
                        <a:t>575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ctr"/>
                      <a:endParaRPr lang="es-CO" sz="700" b="1" i="0" u="none" strike="noStrike" dirty="0">
                        <a:solidFill>
                          <a:srgbClr val="262626"/>
                        </a:solidFill>
                        <a:effectLst/>
                        <a:latin typeface="Calibri"/>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ctr"/>
                      <a:r>
                        <a:rPr lang="es-CO" sz="700" b="1" i="0" u="none" strike="noStrike" dirty="0">
                          <a:solidFill>
                            <a:srgbClr val="262626"/>
                          </a:solidFill>
                          <a:effectLst/>
                          <a:latin typeface="Calibri"/>
                        </a:rPr>
                        <a:t>134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ctr"/>
                      <a:endParaRPr lang="es-CO" sz="700" b="1" i="0" u="none" strike="noStrike" dirty="0">
                        <a:solidFill>
                          <a:srgbClr val="262626"/>
                        </a:solidFill>
                        <a:effectLst/>
                        <a:latin typeface="Calibri"/>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ctr"/>
                      <a:r>
                        <a:rPr lang="es-CO" sz="700" b="1" i="0" u="none" strike="noStrike" dirty="0">
                          <a:solidFill>
                            <a:srgbClr val="262626"/>
                          </a:solidFill>
                          <a:effectLst/>
                          <a:latin typeface="Calibri"/>
                        </a:rPr>
                        <a:t>73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2"/>
                  </a:ext>
                </a:extLst>
              </a:tr>
            </a:tbl>
          </a:graphicData>
        </a:graphic>
      </p:graphicFrame>
      <p:graphicFrame>
        <p:nvGraphicFramePr>
          <p:cNvPr id="70" name="5 Gráfico">
            <a:extLst>
              <a:ext uri="{FF2B5EF4-FFF2-40B4-BE49-F238E27FC236}">
                <a16:creationId xmlns:a16="http://schemas.microsoft.com/office/drawing/2014/main" id="{61C12C8A-D4A1-47C6-90EB-BBEFA61F2345}"/>
              </a:ext>
            </a:extLst>
          </p:cNvPr>
          <p:cNvGraphicFramePr/>
          <p:nvPr>
            <p:extLst>
              <p:ext uri="{D42A27DB-BD31-4B8C-83A1-F6EECF244321}">
                <p14:modId xmlns:p14="http://schemas.microsoft.com/office/powerpoint/2010/main" val="2127921930"/>
              </p:ext>
            </p:extLst>
          </p:nvPr>
        </p:nvGraphicFramePr>
        <p:xfrm>
          <a:off x="-259896" y="1509084"/>
          <a:ext cx="12714514" cy="2255764"/>
        </p:xfrm>
        <a:graphic>
          <a:graphicData uri="http://schemas.openxmlformats.org/drawingml/2006/chart">
            <c:chart xmlns:c="http://schemas.openxmlformats.org/drawingml/2006/chart" xmlns:r="http://schemas.openxmlformats.org/officeDocument/2006/relationships" r:id="rId3"/>
          </a:graphicData>
        </a:graphic>
      </p:graphicFrame>
      <p:sp>
        <p:nvSpPr>
          <p:cNvPr id="16" name="12 Rectángulo redondeado">
            <a:extLst>
              <a:ext uri="{FF2B5EF4-FFF2-40B4-BE49-F238E27FC236}">
                <a16:creationId xmlns:a16="http://schemas.microsoft.com/office/drawing/2014/main" id="{6A0D2AA8-6D7A-4D30-9883-168E77BD0D8A}"/>
              </a:ext>
            </a:extLst>
          </p:cNvPr>
          <p:cNvSpPr/>
          <p:nvPr/>
        </p:nvSpPr>
        <p:spPr bwMode="auto">
          <a:xfrm>
            <a:off x="4168583" y="770351"/>
            <a:ext cx="1323962" cy="314071"/>
          </a:xfrm>
          <a:prstGeom prst="roundRect">
            <a:avLst>
              <a:gd name="adj" fmla="val 21475"/>
            </a:avLst>
          </a:prstGeom>
          <a:noFill/>
          <a:ln w="63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1000" b="1" i="0" u="none" strike="noStrike" cap="none" normalizeH="0" baseline="0" dirty="0">
              <a:ln>
                <a:noFill/>
              </a:ln>
              <a:solidFill>
                <a:schemeClr val="tx1">
                  <a:lumMod val="95000"/>
                  <a:lumOff val="5000"/>
                </a:schemeClr>
              </a:solidFill>
              <a:effectLst/>
              <a:cs typeface="Calibri" panose="020F0502020204030204" pitchFamily="34" charset="0"/>
            </a:endParaRPr>
          </a:p>
        </p:txBody>
      </p:sp>
      <p:graphicFrame>
        <p:nvGraphicFramePr>
          <p:cNvPr id="9" name="32 Tabla">
            <a:extLst>
              <a:ext uri="{FF2B5EF4-FFF2-40B4-BE49-F238E27FC236}">
                <a16:creationId xmlns:a16="http://schemas.microsoft.com/office/drawing/2014/main" id="{B218663B-0A24-4B31-88AD-1B95F7DF9844}"/>
              </a:ext>
            </a:extLst>
          </p:cNvPr>
          <p:cNvGraphicFramePr>
            <a:graphicFrameLocks noGrp="1"/>
          </p:cNvGraphicFramePr>
          <p:nvPr>
            <p:extLst>
              <p:ext uri="{D42A27DB-BD31-4B8C-83A1-F6EECF244321}">
                <p14:modId xmlns:p14="http://schemas.microsoft.com/office/powerpoint/2010/main" val="534065556"/>
              </p:ext>
            </p:extLst>
          </p:nvPr>
        </p:nvGraphicFramePr>
        <p:xfrm>
          <a:off x="4554526" y="808457"/>
          <a:ext cx="527379" cy="237857"/>
        </p:xfrm>
        <a:graphic>
          <a:graphicData uri="http://schemas.openxmlformats.org/drawingml/2006/table">
            <a:tbl>
              <a:tblPr/>
              <a:tblGrid>
                <a:gridCol w="208125">
                  <a:extLst>
                    <a:ext uri="{9D8B030D-6E8A-4147-A177-3AD203B41FA5}">
                      <a16:colId xmlns:a16="http://schemas.microsoft.com/office/drawing/2014/main" val="20000"/>
                    </a:ext>
                  </a:extLst>
                </a:gridCol>
                <a:gridCol w="208125">
                  <a:extLst>
                    <a:ext uri="{9D8B030D-6E8A-4147-A177-3AD203B41FA5}">
                      <a16:colId xmlns:a16="http://schemas.microsoft.com/office/drawing/2014/main" val="20002"/>
                    </a:ext>
                  </a:extLst>
                </a:gridCol>
                <a:gridCol w="111129">
                  <a:extLst>
                    <a:ext uri="{9D8B030D-6E8A-4147-A177-3AD203B41FA5}">
                      <a16:colId xmlns:a16="http://schemas.microsoft.com/office/drawing/2014/main" val="20001"/>
                    </a:ext>
                  </a:extLst>
                </a:gridCol>
              </a:tblGrid>
              <a:tr h="237857">
                <a:tc>
                  <a:txBody>
                    <a:bodyPr/>
                    <a:lstStyle/>
                    <a:p>
                      <a:pPr algn="l" fontAlgn="b"/>
                      <a:endParaRPr lang="es-CO" sz="700" b="0" i="0" u="none" strike="noStrike" dirty="0">
                        <a:solidFill>
                          <a:schemeClr val="tx1">
                            <a:lumMod val="85000"/>
                            <a:lumOff val="15000"/>
                          </a:schemeClr>
                        </a:solidFill>
                        <a:effectLst/>
                        <a:latin typeface="+mj-lt"/>
                      </a:endParaRPr>
                    </a:p>
                  </a:txBody>
                  <a:tcPr marL="9527" marR="9527" marT="9525" marB="0" anchor="ctr">
                    <a:lnL>
                      <a:noFill/>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l" fontAlgn="b"/>
                      <a:endParaRPr lang="es-CO" sz="700" b="0" i="0" u="none" strike="noStrike" dirty="0">
                        <a:solidFill>
                          <a:schemeClr val="tx1">
                            <a:lumMod val="85000"/>
                            <a:lumOff val="15000"/>
                          </a:schemeClr>
                        </a:solidFill>
                        <a:effectLst/>
                        <a:latin typeface="+mj-lt"/>
                      </a:endParaRPr>
                    </a:p>
                  </a:txBody>
                  <a:tcPr marL="9527" marR="9527" marT="9525" marB="0" anchor="ctr">
                    <a:lnL>
                      <a:noFill/>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700" b="0" i="0" u="none" strike="noStrike" dirty="0">
                          <a:solidFill>
                            <a:schemeClr val="tx1">
                              <a:lumMod val="85000"/>
                              <a:lumOff val="15000"/>
                            </a:schemeClr>
                          </a:solidFill>
                          <a:effectLst/>
                          <a:latin typeface="+mj-lt"/>
                          <a:cs typeface="Calibri" panose="020F0502020204030204" pitchFamily="34" charset="0"/>
                        </a:rPr>
                        <a:t>Si</a:t>
                      </a: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11" name="Text Box 33">
            <a:extLst>
              <a:ext uri="{FF2B5EF4-FFF2-40B4-BE49-F238E27FC236}">
                <a16:creationId xmlns:a16="http://schemas.microsoft.com/office/drawing/2014/main" id="{4FCF912E-58E0-4285-AE04-7F6E76569716}"/>
              </a:ext>
            </a:extLst>
          </p:cNvPr>
          <p:cNvSpPr txBox="1">
            <a:spLocks noChangeArrowheads="1"/>
          </p:cNvSpPr>
          <p:nvPr/>
        </p:nvSpPr>
        <p:spPr bwMode="auto">
          <a:xfrm>
            <a:off x="7855530" y="581075"/>
            <a:ext cx="1288470" cy="2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58" tIns="45729" rIns="91458" bIns="45729" anchor="ctr">
            <a:spAutoFit/>
          </a:bodyPr>
          <a:lstStyle>
            <a:lvl1pPr>
              <a:spcBef>
                <a:spcPct val="20000"/>
              </a:spcBef>
              <a:buChar char="•"/>
              <a:defRPr sz="1200">
                <a:solidFill>
                  <a:srgbClr val="333333"/>
                </a:solidFill>
                <a:latin typeface="Century Gothic" pitchFamily="34" charset="0"/>
                <a:cs typeface="Arial" charset="0"/>
              </a:defRPr>
            </a:lvl1pPr>
            <a:lvl2pPr marL="742950" indent="-285750">
              <a:spcBef>
                <a:spcPct val="20000"/>
              </a:spcBef>
              <a:buChar char="–"/>
              <a:defRPr sz="1200">
                <a:solidFill>
                  <a:srgbClr val="333333"/>
                </a:solidFill>
                <a:latin typeface="Century Gothic" pitchFamily="34" charset="0"/>
                <a:cs typeface="Arial" charset="0"/>
              </a:defRPr>
            </a:lvl2pPr>
            <a:lvl3pPr marL="1143000" indent="-228600">
              <a:spcBef>
                <a:spcPct val="20000"/>
              </a:spcBef>
              <a:buChar char="•"/>
              <a:defRPr sz="1200">
                <a:solidFill>
                  <a:srgbClr val="333333"/>
                </a:solidFill>
                <a:latin typeface="Century Gothic" pitchFamily="34" charset="0"/>
                <a:cs typeface="Arial" charset="0"/>
              </a:defRPr>
            </a:lvl3pPr>
            <a:lvl4pPr marL="1600200" indent="-228600">
              <a:spcBef>
                <a:spcPct val="20000"/>
              </a:spcBef>
              <a:buChar char="–"/>
              <a:defRPr sz="1200">
                <a:solidFill>
                  <a:srgbClr val="333333"/>
                </a:solidFill>
                <a:latin typeface="Century Gothic" pitchFamily="34" charset="0"/>
                <a:cs typeface="Arial" charset="0"/>
              </a:defRPr>
            </a:lvl4pPr>
            <a:lvl5pPr marL="2057400" indent="-228600">
              <a:spcBef>
                <a:spcPct val="20000"/>
              </a:spcBef>
              <a:buChar char="»"/>
              <a:defRPr sz="1200">
                <a:solidFill>
                  <a:srgbClr val="333333"/>
                </a:solidFill>
                <a:latin typeface="Century Gothic" pitchFamily="34" charset="0"/>
                <a:cs typeface="Arial" charset="0"/>
              </a:defRPr>
            </a:lvl5pPr>
            <a:lvl6pPr marL="2514600" indent="-228600" eaLnBrk="0" fontAlgn="base" hangingPunct="0">
              <a:spcBef>
                <a:spcPct val="20000"/>
              </a:spcBef>
              <a:spcAft>
                <a:spcPct val="0"/>
              </a:spcAft>
              <a:buChar char="»"/>
              <a:defRPr sz="1200">
                <a:solidFill>
                  <a:srgbClr val="333333"/>
                </a:solidFill>
                <a:latin typeface="Century Gothic" pitchFamily="34" charset="0"/>
                <a:cs typeface="Arial" charset="0"/>
              </a:defRPr>
            </a:lvl6pPr>
            <a:lvl7pPr marL="2971800" indent="-228600" eaLnBrk="0" fontAlgn="base" hangingPunct="0">
              <a:spcBef>
                <a:spcPct val="20000"/>
              </a:spcBef>
              <a:spcAft>
                <a:spcPct val="0"/>
              </a:spcAft>
              <a:buChar char="»"/>
              <a:defRPr sz="1200">
                <a:solidFill>
                  <a:srgbClr val="333333"/>
                </a:solidFill>
                <a:latin typeface="Century Gothic" pitchFamily="34" charset="0"/>
                <a:cs typeface="Arial" charset="0"/>
              </a:defRPr>
            </a:lvl7pPr>
            <a:lvl8pPr marL="3429000" indent="-228600" eaLnBrk="0" fontAlgn="base" hangingPunct="0">
              <a:spcBef>
                <a:spcPct val="20000"/>
              </a:spcBef>
              <a:spcAft>
                <a:spcPct val="0"/>
              </a:spcAft>
              <a:buChar char="»"/>
              <a:defRPr sz="1200">
                <a:solidFill>
                  <a:srgbClr val="333333"/>
                </a:solidFill>
                <a:latin typeface="Century Gothic" pitchFamily="34" charset="0"/>
                <a:cs typeface="Arial" charset="0"/>
              </a:defRPr>
            </a:lvl8pPr>
            <a:lvl9pPr marL="3886200" indent="-228600" eaLnBrk="0" fontAlgn="base" hangingPunct="0">
              <a:spcBef>
                <a:spcPct val="20000"/>
              </a:spcBef>
              <a:spcAft>
                <a:spcPct val="0"/>
              </a:spcAft>
              <a:buChar char="»"/>
              <a:defRPr sz="1200">
                <a:solidFill>
                  <a:srgbClr val="333333"/>
                </a:solidFill>
                <a:latin typeface="Century Gothic" pitchFamily="34" charset="0"/>
                <a:cs typeface="Arial" charset="0"/>
              </a:defRPr>
            </a:lvl9pPr>
          </a:lstStyle>
          <a:p>
            <a:pPr algn="ctr" eaLnBrk="1" hangingPunct="1">
              <a:spcBef>
                <a:spcPct val="0"/>
              </a:spcBef>
              <a:buFontTx/>
              <a:buNone/>
            </a:pPr>
            <a:r>
              <a:rPr lang="es-CO" altLang="es-MX" sz="1000" b="0" dirty="0">
                <a:solidFill>
                  <a:srgbClr val="4D4D4D"/>
                </a:solidFill>
                <a:latin typeface="Calibri" panose="020F0502020204030204" pitchFamily="34" charset="0"/>
                <a:cs typeface="Calibri" panose="020F0502020204030204" pitchFamily="34" charset="0"/>
              </a:rPr>
              <a:t>Todos</a:t>
            </a:r>
            <a:endParaRPr lang="es-ES" altLang="es-MX" sz="1000" dirty="0">
              <a:solidFill>
                <a:srgbClr val="4D4D4D"/>
              </a:solidFill>
              <a:latin typeface="Calibri" panose="020F0502020204030204" pitchFamily="34" charset="0"/>
              <a:cs typeface="Calibri" panose="020F0502020204030204" pitchFamily="34" charset="0"/>
            </a:endParaRPr>
          </a:p>
        </p:txBody>
      </p:sp>
      <p:graphicFrame>
        <p:nvGraphicFramePr>
          <p:cNvPr id="12" name="Group 412">
            <a:extLst>
              <a:ext uri="{FF2B5EF4-FFF2-40B4-BE49-F238E27FC236}">
                <a16:creationId xmlns:a16="http://schemas.microsoft.com/office/drawing/2014/main" id="{B227E6C1-5312-429B-B852-7BD7442D01D7}"/>
              </a:ext>
            </a:extLst>
          </p:cNvPr>
          <p:cNvGraphicFramePr>
            <a:graphicFrameLocks noGrp="1"/>
          </p:cNvGraphicFramePr>
          <p:nvPr>
            <p:extLst>
              <p:ext uri="{D42A27DB-BD31-4B8C-83A1-F6EECF244321}">
                <p14:modId xmlns:p14="http://schemas.microsoft.com/office/powerpoint/2010/main" val="2326906983"/>
              </p:ext>
            </p:extLst>
          </p:nvPr>
        </p:nvGraphicFramePr>
        <p:xfrm>
          <a:off x="325219" y="1292468"/>
          <a:ext cx="8493562" cy="339090"/>
        </p:xfrm>
        <a:graphic>
          <a:graphicData uri="http://schemas.openxmlformats.org/drawingml/2006/table">
            <a:tbl>
              <a:tblPr/>
              <a:tblGrid>
                <a:gridCol w="772142">
                  <a:extLst>
                    <a:ext uri="{9D8B030D-6E8A-4147-A177-3AD203B41FA5}">
                      <a16:colId xmlns:a16="http://schemas.microsoft.com/office/drawing/2014/main" val="4184135424"/>
                    </a:ext>
                  </a:extLst>
                </a:gridCol>
                <a:gridCol w="772142">
                  <a:extLst>
                    <a:ext uri="{9D8B030D-6E8A-4147-A177-3AD203B41FA5}">
                      <a16:colId xmlns:a16="http://schemas.microsoft.com/office/drawing/2014/main" val="655355975"/>
                    </a:ext>
                  </a:extLst>
                </a:gridCol>
                <a:gridCol w="772142">
                  <a:extLst>
                    <a:ext uri="{9D8B030D-6E8A-4147-A177-3AD203B41FA5}">
                      <a16:colId xmlns:a16="http://schemas.microsoft.com/office/drawing/2014/main" val="20000"/>
                    </a:ext>
                  </a:extLst>
                </a:gridCol>
                <a:gridCol w="772142">
                  <a:extLst>
                    <a:ext uri="{9D8B030D-6E8A-4147-A177-3AD203B41FA5}">
                      <a16:colId xmlns:a16="http://schemas.microsoft.com/office/drawing/2014/main" val="3427517366"/>
                    </a:ext>
                  </a:extLst>
                </a:gridCol>
                <a:gridCol w="772142">
                  <a:extLst>
                    <a:ext uri="{9D8B030D-6E8A-4147-A177-3AD203B41FA5}">
                      <a16:colId xmlns:a16="http://schemas.microsoft.com/office/drawing/2014/main" val="1233862923"/>
                    </a:ext>
                  </a:extLst>
                </a:gridCol>
                <a:gridCol w="772142">
                  <a:extLst>
                    <a:ext uri="{9D8B030D-6E8A-4147-A177-3AD203B41FA5}">
                      <a16:colId xmlns:a16="http://schemas.microsoft.com/office/drawing/2014/main" val="1160047578"/>
                    </a:ext>
                  </a:extLst>
                </a:gridCol>
                <a:gridCol w="772142">
                  <a:extLst>
                    <a:ext uri="{9D8B030D-6E8A-4147-A177-3AD203B41FA5}">
                      <a16:colId xmlns:a16="http://schemas.microsoft.com/office/drawing/2014/main" val="3630219309"/>
                    </a:ext>
                  </a:extLst>
                </a:gridCol>
                <a:gridCol w="772142">
                  <a:extLst>
                    <a:ext uri="{9D8B030D-6E8A-4147-A177-3AD203B41FA5}">
                      <a16:colId xmlns:a16="http://schemas.microsoft.com/office/drawing/2014/main" val="3208097183"/>
                    </a:ext>
                  </a:extLst>
                </a:gridCol>
                <a:gridCol w="772142">
                  <a:extLst>
                    <a:ext uri="{9D8B030D-6E8A-4147-A177-3AD203B41FA5}">
                      <a16:colId xmlns:a16="http://schemas.microsoft.com/office/drawing/2014/main" val="1100904424"/>
                    </a:ext>
                  </a:extLst>
                </a:gridCol>
                <a:gridCol w="772142">
                  <a:extLst>
                    <a:ext uri="{9D8B030D-6E8A-4147-A177-3AD203B41FA5}">
                      <a16:colId xmlns:a16="http://schemas.microsoft.com/office/drawing/2014/main" val="3178042207"/>
                    </a:ext>
                  </a:extLst>
                </a:gridCol>
                <a:gridCol w="772142">
                  <a:extLst>
                    <a:ext uri="{9D8B030D-6E8A-4147-A177-3AD203B41FA5}">
                      <a16:colId xmlns:a16="http://schemas.microsoft.com/office/drawing/2014/main" val="143583469"/>
                    </a:ext>
                  </a:extLst>
                </a:gridCol>
              </a:tblGrid>
              <a:tr h="42867">
                <a:tc gridSpan="2">
                  <a:txBody>
                    <a:bodyPr/>
                    <a:lstStyle/>
                    <a:p>
                      <a:pPr algn="ctr" fontAlgn="ctr"/>
                      <a:r>
                        <a:rPr kumimoji="0" lang="es-CO" sz="1100" b="1" i="0" u="none" strike="noStrike" kern="1200" cap="none" spc="0" normalizeH="0" baseline="0" dirty="0">
                          <a:ln>
                            <a:noFill/>
                          </a:ln>
                          <a:solidFill>
                            <a:srgbClr val="126D9A"/>
                          </a:solidFill>
                          <a:effectLst/>
                          <a:uLnTx/>
                          <a:uFillTx/>
                          <a:latin typeface="Calibri" panose="020F0502020204030204" pitchFamily="34" charset="0"/>
                          <a:ea typeface="+mn-ea"/>
                          <a:cs typeface="Calibri" panose="020F0502020204030204" pitchFamily="34" charset="0"/>
                        </a:rPr>
                        <a:t>Total</a:t>
                      </a:r>
                      <a:endParaRPr lang="es-CO" sz="700" b="1" i="0" u="none" strike="noStrike" dirty="0">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s-CO" sz="700" b="1" i="0" u="none" strike="noStrike">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gridSpan="2">
                  <a:txBody>
                    <a:bodyPr/>
                    <a:lstStyle/>
                    <a:p>
                      <a:pPr algn="ctr" fontAlgn="ctr"/>
                      <a:r>
                        <a:rPr kumimoji="0" lang="es-CO" sz="700" b="1" i="0" u="none" strike="noStrike" kern="1200" cap="none" spc="0" normalizeH="0" baseline="0" noProof="0" dirty="0">
                          <a:ln>
                            <a:noFill/>
                          </a:ln>
                          <a:solidFill>
                            <a:srgbClr val="126D9A"/>
                          </a:solidFill>
                          <a:effectLst/>
                          <a:uLnTx/>
                          <a:uFillTx/>
                          <a:latin typeface="Calibri" panose="020F0502020204030204" pitchFamily="34" charset="0"/>
                          <a:cs typeface="Calibri" panose="020F0502020204030204" pitchFamily="34" charset="0"/>
                        </a:rPr>
                        <a:t>Estudiantes 11</a:t>
                      </a:r>
                      <a:endParaRPr lang="es-CO" sz="700" b="1" i="0" u="none" strike="noStrike" dirty="0">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s-CO" sz="700" b="1" i="0" u="none" strike="noStrike">
                        <a:solidFill>
                          <a:srgbClr val="6F971F"/>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gridSpan="2">
                  <a:txBody>
                    <a:bodyPr/>
                    <a:lstStyle/>
                    <a:p>
                      <a:pPr algn="ctr" fontAlgn="ctr"/>
                      <a:r>
                        <a:rPr kumimoji="0" lang="es-CO" sz="700" b="1" i="0" u="none" strike="noStrike" kern="1200" cap="none" spc="0" normalizeH="0" baseline="0" noProof="0" dirty="0">
                          <a:ln>
                            <a:noFill/>
                          </a:ln>
                          <a:solidFill>
                            <a:srgbClr val="126D9A"/>
                          </a:solidFill>
                          <a:effectLst/>
                          <a:uLnTx/>
                          <a:uFillTx/>
                          <a:latin typeface="Calibri" panose="020F0502020204030204" pitchFamily="34" charset="0"/>
                          <a:cs typeface="Calibri" panose="020F0502020204030204" pitchFamily="34" charset="0"/>
                        </a:rPr>
                        <a:t>Estudiantes Universitarios</a:t>
                      </a:r>
                      <a:endParaRPr lang="es-CO" sz="700" b="1" i="0" u="none" strike="noStrike" dirty="0">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s-CO" sz="700" b="1" i="0" u="none" strike="noStrike">
                        <a:solidFill>
                          <a:srgbClr val="6F971F"/>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700" b="1" i="0" u="none" strike="noStrike" kern="1200" cap="none" spc="0" normalizeH="0" baseline="0" noProof="0" dirty="0">
                          <a:ln>
                            <a:noFill/>
                          </a:ln>
                          <a:solidFill>
                            <a:srgbClr val="126D9A"/>
                          </a:solidFill>
                          <a:effectLst/>
                          <a:uLnTx/>
                          <a:uFillTx/>
                          <a:latin typeface="Calibri" panose="020F0502020204030204" pitchFamily="34" charset="0"/>
                          <a:ea typeface="+mn-ea"/>
                          <a:cs typeface="Calibri" panose="020F0502020204030204" pitchFamily="34" charset="0"/>
                        </a:rPr>
                        <a:t>Rectores Colegios</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s-CO" sz="700" b="1" i="0" u="none" strike="noStrike" kern="1200" cap="none" spc="0" normalizeH="0" baseline="0" noProof="0">
                        <a:ln>
                          <a:noFill/>
                        </a:ln>
                        <a:solidFill>
                          <a:srgbClr val="6F971F"/>
                        </a:solidFill>
                        <a:effectLst/>
                        <a:uLnTx/>
                        <a:uFillTx/>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700" b="1" i="0" u="none" strike="noStrike" kern="1200" cap="none" spc="0" normalizeH="0" baseline="0" noProof="0" dirty="0">
                          <a:ln>
                            <a:noFill/>
                          </a:ln>
                          <a:solidFill>
                            <a:srgbClr val="126D9A"/>
                          </a:solidFill>
                          <a:effectLst/>
                          <a:uLnTx/>
                          <a:uFillTx/>
                          <a:latin typeface="Calibri" panose="020F0502020204030204" pitchFamily="34" charset="0"/>
                          <a:ea typeface="+mn-ea"/>
                          <a:cs typeface="Calibri" panose="020F0502020204030204" pitchFamily="34" charset="0"/>
                        </a:rPr>
                        <a:t>Rectores Universidades</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s-CO" sz="700" b="1" i="0" u="none" strike="noStrike" kern="1200" cap="none" spc="0" normalizeH="0" baseline="0" noProof="0">
                        <a:ln>
                          <a:noFill/>
                        </a:ln>
                        <a:solidFill>
                          <a:srgbClr val="6F971F"/>
                        </a:solidFill>
                        <a:effectLst/>
                        <a:uLnTx/>
                        <a:uFillTx/>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700" b="1" i="0" u="none" strike="noStrike" kern="1200" cap="none" spc="0" normalizeH="0" baseline="0" noProof="0" dirty="0">
                          <a:ln>
                            <a:noFill/>
                          </a:ln>
                          <a:solidFill>
                            <a:srgbClr val="126D9A"/>
                          </a:solidFill>
                          <a:effectLst/>
                          <a:uLnTx/>
                          <a:uFillTx/>
                          <a:latin typeface="Calibri" panose="020F0502020204030204" pitchFamily="34" charset="0"/>
                          <a:ea typeface="+mn-ea"/>
                          <a:cs typeface="Calibri" panose="020F0502020204030204" pitchFamily="34" charset="0"/>
                        </a:rPr>
                        <a:t>Secretarios de Educación</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86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700" b="1" i="0" u="none" strike="noStrike" dirty="0">
                          <a:solidFill>
                            <a:srgbClr val="6F971F"/>
                          </a:solidFill>
                          <a:effectLst/>
                          <a:latin typeface="Calibri" panose="020F0502020204030204" pitchFamily="34" charset="0"/>
                          <a:cs typeface="Calibri" panose="020F0502020204030204" pitchFamily="34" charset="0"/>
                        </a:rPr>
                        <a:t>2017</a:t>
                      </a:r>
                      <a:endParaRPr lang="es-CO" sz="700" b="1" i="0" u="none" strike="noStrike" dirty="0">
                        <a:solidFill>
                          <a:srgbClr val="6F971F"/>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a:ln>
                            <a:noFill/>
                          </a:ln>
                          <a:solidFill>
                            <a:srgbClr val="126D9A"/>
                          </a:solidFill>
                          <a:effectLst/>
                          <a:uLnTx/>
                          <a:uFillTx/>
                          <a:latin typeface="Calibri" panose="020F0502020204030204" pitchFamily="34" charset="0"/>
                          <a:ea typeface="+mn-ea"/>
                          <a:cs typeface="Calibri" panose="020F0502020204030204" pitchFamily="34" charset="0"/>
                        </a:rPr>
                        <a:t>2021</a:t>
                      </a:r>
                      <a:endParaRPr kumimoji="0" lang="es-CO" sz="700" b="1" i="0" u="none" strike="noStrike" kern="1200" cap="none" spc="0" normalizeH="0" baseline="0" noProof="0" dirty="0">
                        <a:ln>
                          <a:noFill/>
                        </a:ln>
                        <a:solidFill>
                          <a:srgbClr val="126D9A"/>
                        </a:solidFill>
                        <a:effectLst/>
                        <a:uLnTx/>
                        <a:uFillTx/>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700" b="1" i="0" u="none" strike="noStrike" dirty="0">
                          <a:solidFill>
                            <a:srgbClr val="6F971F"/>
                          </a:solidFill>
                          <a:effectLst/>
                          <a:latin typeface="Calibri" panose="020F0502020204030204" pitchFamily="34" charset="0"/>
                          <a:cs typeface="Calibri" panose="020F0502020204030204" pitchFamily="34" charset="0"/>
                        </a:rPr>
                        <a:t>2017</a:t>
                      </a:r>
                      <a:endParaRPr lang="es-CO" sz="700" b="1" i="0" u="none" strike="noStrike" dirty="0">
                        <a:solidFill>
                          <a:srgbClr val="6F971F"/>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a:ln>
                            <a:noFill/>
                          </a:ln>
                          <a:solidFill>
                            <a:srgbClr val="126D9A"/>
                          </a:solidFill>
                          <a:effectLst/>
                          <a:uLnTx/>
                          <a:uFillTx/>
                          <a:latin typeface="Calibri" panose="020F0502020204030204" pitchFamily="34" charset="0"/>
                          <a:ea typeface="+mn-ea"/>
                          <a:cs typeface="Calibri" panose="020F0502020204030204" pitchFamily="34" charset="0"/>
                        </a:rPr>
                        <a:t>2021</a:t>
                      </a:r>
                      <a:endParaRPr kumimoji="0" lang="es-CO" sz="700" b="1" i="0" u="none" strike="noStrike" kern="1200" cap="none" spc="0" normalizeH="0" baseline="0" noProof="0" dirty="0">
                        <a:ln>
                          <a:noFill/>
                        </a:ln>
                        <a:solidFill>
                          <a:srgbClr val="126D9A"/>
                        </a:solidFill>
                        <a:effectLst/>
                        <a:uLnTx/>
                        <a:uFillTx/>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700" b="1" i="0" u="none" strike="noStrike" dirty="0">
                          <a:solidFill>
                            <a:srgbClr val="6F971F"/>
                          </a:solidFill>
                          <a:effectLst/>
                          <a:latin typeface="Calibri" panose="020F0502020204030204" pitchFamily="34" charset="0"/>
                          <a:cs typeface="Calibri" panose="020F0502020204030204" pitchFamily="34" charset="0"/>
                        </a:rPr>
                        <a:t>2017</a:t>
                      </a:r>
                      <a:endParaRPr lang="es-CO" sz="700" b="1" i="0" u="none" strike="noStrike" dirty="0">
                        <a:solidFill>
                          <a:srgbClr val="6F971F"/>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a:ln>
                            <a:noFill/>
                          </a:ln>
                          <a:solidFill>
                            <a:srgbClr val="126D9A"/>
                          </a:solidFill>
                          <a:effectLst/>
                          <a:uLnTx/>
                          <a:uFillTx/>
                          <a:latin typeface="Calibri" panose="020F0502020204030204" pitchFamily="34" charset="0"/>
                          <a:ea typeface="+mn-ea"/>
                          <a:cs typeface="Calibri" panose="020F0502020204030204" pitchFamily="34" charset="0"/>
                        </a:rPr>
                        <a:t>2021</a:t>
                      </a:r>
                      <a:endParaRPr kumimoji="0" lang="es-CO" sz="700" b="1" i="0" u="none" strike="noStrike" kern="1200" cap="none" spc="0" normalizeH="0" baseline="0" noProof="0" dirty="0">
                        <a:ln>
                          <a:noFill/>
                        </a:ln>
                        <a:solidFill>
                          <a:srgbClr val="126D9A"/>
                        </a:solidFill>
                        <a:effectLst/>
                        <a:uLnTx/>
                        <a:uFillTx/>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700" b="1" i="0" u="none" strike="noStrike" dirty="0">
                          <a:solidFill>
                            <a:srgbClr val="6F971F"/>
                          </a:solidFill>
                          <a:effectLst/>
                          <a:latin typeface="Calibri" panose="020F0502020204030204" pitchFamily="34" charset="0"/>
                          <a:cs typeface="Calibri" panose="020F0502020204030204" pitchFamily="34" charset="0"/>
                        </a:rPr>
                        <a:t>2017</a:t>
                      </a:r>
                      <a:endParaRPr lang="es-CO" sz="700" b="1" i="0" u="none" strike="noStrike" dirty="0">
                        <a:solidFill>
                          <a:srgbClr val="6F971F"/>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a:ln>
                            <a:noFill/>
                          </a:ln>
                          <a:solidFill>
                            <a:srgbClr val="126D9A"/>
                          </a:solidFill>
                          <a:effectLst/>
                          <a:uLnTx/>
                          <a:uFillTx/>
                          <a:latin typeface="Calibri" panose="020F0502020204030204" pitchFamily="34" charset="0"/>
                          <a:ea typeface="+mn-ea"/>
                          <a:cs typeface="Calibri" panose="020F0502020204030204" pitchFamily="34" charset="0"/>
                        </a:rPr>
                        <a:t>2021</a:t>
                      </a:r>
                      <a:endParaRPr kumimoji="0" lang="es-CO" sz="700" b="1" i="0" u="none" strike="noStrike" kern="1200" cap="none" spc="0" normalizeH="0" baseline="0" noProof="0" dirty="0">
                        <a:ln>
                          <a:noFill/>
                        </a:ln>
                        <a:solidFill>
                          <a:srgbClr val="126D9A"/>
                        </a:solidFill>
                        <a:effectLst/>
                        <a:uLnTx/>
                        <a:uFillTx/>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700" b="1" i="0" u="none" strike="noStrike" dirty="0">
                          <a:solidFill>
                            <a:srgbClr val="6F971F"/>
                          </a:solidFill>
                          <a:effectLst/>
                          <a:latin typeface="Calibri" panose="020F0502020204030204" pitchFamily="34" charset="0"/>
                          <a:cs typeface="Calibri" panose="020F0502020204030204" pitchFamily="34" charset="0"/>
                        </a:rPr>
                        <a:t>2017</a:t>
                      </a:r>
                      <a:endParaRPr lang="es-CO" sz="700" b="1" i="0" u="none" strike="noStrike" dirty="0">
                        <a:solidFill>
                          <a:srgbClr val="6F971F"/>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a:ln>
                            <a:noFill/>
                          </a:ln>
                          <a:solidFill>
                            <a:srgbClr val="126D9A"/>
                          </a:solidFill>
                          <a:effectLst/>
                          <a:uLnTx/>
                          <a:uFillTx/>
                          <a:latin typeface="Calibri" panose="020F0502020204030204" pitchFamily="34" charset="0"/>
                          <a:ea typeface="+mn-ea"/>
                          <a:cs typeface="Calibri" panose="020F0502020204030204" pitchFamily="34" charset="0"/>
                        </a:rPr>
                        <a:t>2021</a:t>
                      </a:r>
                      <a:endParaRPr kumimoji="0" lang="es-CO" sz="700" b="1" i="0" u="none" strike="noStrike" kern="1200" cap="none" spc="0" normalizeH="0" baseline="0" noProof="0" dirty="0">
                        <a:ln>
                          <a:noFill/>
                        </a:ln>
                        <a:solidFill>
                          <a:srgbClr val="126D9A"/>
                        </a:solidFill>
                        <a:effectLst/>
                        <a:uLnTx/>
                        <a:uFillTx/>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a:ln>
                            <a:noFill/>
                          </a:ln>
                          <a:solidFill>
                            <a:srgbClr val="126D9A"/>
                          </a:solidFill>
                          <a:effectLst/>
                          <a:uLnTx/>
                          <a:uFillTx/>
                          <a:latin typeface="Calibri" panose="020F0502020204030204" pitchFamily="34" charset="0"/>
                          <a:ea typeface="+mn-ea"/>
                          <a:cs typeface="Calibri" panose="020F0502020204030204" pitchFamily="34" charset="0"/>
                        </a:rPr>
                        <a:t>2021</a:t>
                      </a:r>
                      <a:endParaRPr kumimoji="0" lang="es-CO" sz="700" b="1" i="0" u="none" strike="noStrike" kern="1200" cap="none" spc="0" normalizeH="0" baseline="0" noProof="0" dirty="0">
                        <a:ln>
                          <a:noFill/>
                        </a:ln>
                        <a:solidFill>
                          <a:srgbClr val="126D9A"/>
                        </a:solidFill>
                        <a:effectLst/>
                        <a:uLnTx/>
                        <a:uFillTx/>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5133707"/>
                  </a:ext>
                </a:extLst>
              </a:tr>
            </a:tbl>
          </a:graphicData>
        </a:graphic>
      </p:graphicFrame>
      <p:cxnSp>
        <p:nvCxnSpPr>
          <p:cNvPr id="10" name="Conector recto de flecha 9">
            <a:extLst>
              <a:ext uri="{FF2B5EF4-FFF2-40B4-BE49-F238E27FC236}">
                <a16:creationId xmlns:a16="http://schemas.microsoft.com/office/drawing/2014/main" id="{4AAEB672-248B-497D-B25B-C8605206FBA2}"/>
              </a:ext>
            </a:extLst>
          </p:cNvPr>
          <p:cNvCxnSpPr/>
          <p:nvPr/>
        </p:nvCxnSpPr>
        <p:spPr bwMode="auto">
          <a:xfrm flipH="1" flipV="1">
            <a:off x="1665219" y="3004232"/>
            <a:ext cx="1840" cy="176160"/>
          </a:xfrm>
          <a:prstGeom prst="straightConnector1">
            <a:avLst/>
          </a:prstGeom>
          <a:solidFill>
            <a:schemeClr val="accent1"/>
          </a:solidFill>
          <a:ln w="9525" cap="flat" cmpd="sng" algn="ctr">
            <a:solidFill>
              <a:srgbClr val="00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84638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C29CA05-2738-441B-A6CD-9AFF23CA6AC1}"/>
              </a:ext>
            </a:extLst>
          </p:cNvPr>
          <p:cNvSpPr txBox="1"/>
          <p:nvPr/>
        </p:nvSpPr>
        <p:spPr>
          <a:xfrm>
            <a:off x="1008651" y="1030957"/>
            <a:ext cx="1545590" cy="471796"/>
          </a:xfrm>
          <a:prstGeom prst="rect">
            <a:avLst/>
          </a:prstGeom>
          <a:noFill/>
          <a:ln>
            <a:solidFill>
              <a:schemeClr val="tx1"/>
            </a:solidFill>
            <a:prstDash val="dash"/>
          </a:ln>
        </p:spPr>
        <p:txBody>
          <a:bodyPr wrap="square">
            <a:spAutoFit/>
          </a:bodyPr>
          <a:lstStyle/>
          <a:p>
            <a:pPr marL="0" marR="0" lvl="0" indent="0" algn="ctr" defTabSz="914400" rtl="0" eaLnBrk="1" fontAlgn="base" latinLnBrk="0" hangingPunct="1">
              <a:lnSpc>
                <a:spcPct val="107000"/>
              </a:lnSpc>
              <a:spcBef>
                <a:spcPct val="0"/>
              </a:spcBef>
              <a:spcAft>
                <a:spcPct val="0"/>
              </a:spcAft>
              <a:buClrTx/>
              <a:buSzTx/>
              <a:buFontTx/>
              <a:buNone/>
              <a:tabLst/>
              <a:defRPr/>
            </a:pPr>
            <a:r>
              <a:rPr kumimoji="0" lang="es-419" sz="1200" i="0" u="none" strike="noStrike" kern="1200" cap="none" spc="0" normalizeH="0" baseline="0" noProof="0" dirty="0">
                <a:ln>
                  <a:noFill/>
                </a:ln>
                <a:solidFill>
                  <a:srgbClr val="000000"/>
                </a:solidFill>
                <a:effectLst/>
                <a:uLnTx/>
                <a:uFillTx/>
                <a:latin typeface="Century Gothic"/>
                <a:ea typeface="Calibri" panose="020F0502020204030204" pitchFamily="34" charset="0"/>
                <a:cs typeface="Times New Roman" panose="02020603050405020304" pitchFamily="18" charset="0"/>
              </a:rPr>
              <a:t>Uso poco frecuente</a:t>
            </a:r>
            <a:endParaRPr kumimoji="0" lang="es-CO" sz="1200" i="0" u="none" strike="noStrike" kern="1200" cap="none" spc="0" normalizeH="0" baseline="0" noProof="0" dirty="0">
              <a:ln>
                <a:noFill/>
              </a:ln>
              <a:solidFill>
                <a:srgbClr val="000000"/>
              </a:solidFill>
              <a:effectLst/>
              <a:uLnTx/>
              <a:uFillTx/>
              <a:latin typeface="Century Gothic"/>
              <a:ea typeface="Calibri" panose="020F0502020204030204" pitchFamily="34" charset="0"/>
              <a:cs typeface="Times New Roman" panose="02020603050405020304" pitchFamily="18" charset="0"/>
            </a:endParaRPr>
          </a:p>
        </p:txBody>
      </p:sp>
      <p:pic>
        <p:nvPicPr>
          <p:cNvPr id="4" name="Picture 2" descr="Cómo Vincular mi Perfil de Facebook a mi Cuenta de Twitter - Fácil y Rápido  (Ejemplo) | Mira Cómo Se Hace">
            <a:extLst>
              <a:ext uri="{FF2B5EF4-FFF2-40B4-BE49-F238E27FC236}">
                <a16:creationId xmlns:a16="http://schemas.microsoft.com/office/drawing/2014/main" id="{42D1D5FD-E782-4E70-A4D8-504C76C5991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6799" y="1921481"/>
            <a:ext cx="779641" cy="507831"/>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E86368D8-E1B6-4EF6-AE24-71FF33DB00CF}"/>
              </a:ext>
            </a:extLst>
          </p:cNvPr>
          <p:cNvSpPr txBox="1"/>
          <p:nvPr/>
        </p:nvSpPr>
        <p:spPr>
          <a:xfrm>
            <a:off x="689388" y="2638107"/>
            <a:ext cx="2527537" cy="938719"/>
          </a:xfrm>
          <a:prstGeom prst="rect">
            <a:avLst/>
          </a:prstGeom>
          <a:noFill/>
        </p:spPr>
        <p:txBody>
          <a:bodyPr wrap="square">
            <a:spAutoFit/>
          </a:bodyPr>
          <a:lstStyle/>
          <a:p>
            <a:pPr marL="171450" marR="0" lvl="0" indent="-171450" defTabSz="914400" rtl="0" eaLnBrk="1" fontAlgn="base" latinLnBrk="0" hangingPunct="1">
              <a:lnSpc>
                <a:spcPct val="100000"/>
              </a:lnSpc>
              <a:spcBef>
                <a:spcPct val="0"/>
              </a:spcBef>
              <a:spcAft>
                <a:spcPct val="0"/>
              </a:spcAft>
              <a:buClrTx/>
              <a:buSzTx/>
              <a:buFontTx/>
              <a:buChar char="-"/>
              <a:tabLst/>
              <a:defRPr/>
            </a:pPr>
            <a:r>
              <a:rPr kumimoji="0" lang="es-ES" sz="1100" b="1" i="0" u="none" strike="noStrike" kern="1200" cap="none" spc="0" normalizeH="0" baseline="0" noProof="0" dirty="0">
                <a:ln>
                  <a:noFill/>
                </a:ln>
                <a:solidFill>
                  <a:srgbClr val="000000"/>
                </a:solidFill>
                <a:effectLst/>
                <a:uLnTx/>
                <a:uFillTx/>
                <a:latin typeface="Century Gothic"/>
                <a:ea typeface="+mn-ea"/>
                <a:cs typeface="Arial" charset="0"/>
              </a:rPr>
              <a:t>Cuando los canales institucionales no funcionan</a:t>
            </a:r>
          </a:p>
          <a:p>
            <a:pPr marL="0" marR="0" lvl="0" indent="0" defTabSz="914400" rtl="0" eaLnBrk="1" fontAlgn="base" latinLnBrk="0" hangingPunct="1">
              <a:lnSpc>
                <a:spcPct val="100000"/>
              </a:lnSpc>
              <a:spcBef>
                <a:spcPct val="0"/>
              </a:spcBef>
              <a:spcAft>
                <a:spcPct val="0"/>
              </a:spcAft>
              <a:buClrTx/>
              <a:buSzTx/>
              <a:buFontTx/>
              <a:buNone/>
              <a:tabLst/>
              <a:defRPr/>
            </a:pPr>
            <a:endParaRPr kumimoji="0" lang="es-ES" sz="1100" b="1" i="0" u="none" strike="noStrike" kern="1200" cap="none" spc="0" normalizeH="0" baseline="0" noProof="0" dirty="0">
              <a:ln>
                <a:noFill/>
              </a:ln>
              <a:solidFill>
                <a:srgbClr val="000000"/>
              </a:solidFill>
              <a:effectLst/>
              <a:uLnTx/>
              <a:uFillTx/>
              <a:latin typeface="Century Gothic"/>
              <a:ea typeface="+mn-ea"/>
              <a:cs typeface="Arial" charset="0"/>
            </a:endParaRPr>
          </a:p>
          <a:p>
            <a:pPr marL="171450" marR="0" lvl="0" indent="-171450" defTabSz="914400" rtl="0" eaLnBrk="1" fontAlgn="base" latinLnBrk="0" hangingPunct="1">
              <a:lnSpc>
                <a:spcPct val="100000"/>
              </a:lnSpc>
              <a:spcBef>
                <a:spcPct val="0"/>
              </a:spcBef>
              <a:spcAft>
                <a:spcPct val="0"/>
              </a:spcAft>
              <a:buClrTx/>
              <a:buSzTx/>
              <a:buFontTx/>
              <a:buChar char="-"/>
              <a:tabLst/>
              <a:defRPr/>
            </a:pPr>
            <a:r>
              <a:rPr kumimoji="0" lang="es-ES" sz="1100" b="1" i="0" u="none" strike="noStrike" kern="1200" cap="none" spc="0" normalizeH="0" baseline="0" noProof="0" dirty="0">
                <a:ln>
                  <a:noFill/>
                </a:ln>
                <a:solidFill>
                  <a:srgbClr val="000000"/>
                </a:solidFill>
                <a:effectLst/>
                <a:uLnTx/>
                <a:uFillTx/>
                <a:latin typeface="Century Gothic"/>
                <a:ea typeface="+mn-ea"/>
                <a:cs typeface="Arial" charset="0"/>
              </a:rPr>
              <a:t>Cuando no tienen tiempo de revisar la página</a:t>
            </a:r>
          </a:p>
        </p:txBody>
      </p:sp>
      <p:sp>
        <p:nvSpPr>
          <p:cNvPr id="6" name="CuadroTexto 5">
            <a:extLst>
              <a:ext uri="{FF2B5EF4-FFF2-40B4-BE49-F238E27FC236}">
                <a16:creationId xmlns:a16="http://schemas.microsoft.com/office/drawing/2014/main" id="{81382AD2-D8B3-4F87-AB29-73CB630A4667}"/>
              </a:ext>
            </a:extLst>
          </p:cNvPr>
          <p:cNvSpPr txBox="1"/>
          <p:nvPr/>
        </p:nvSpPr>
        <p:spPr>
          <a:xfrm>
            <a:off x="724925" y="4218681"/>
            <a:ext cx="2578714" cy="40011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b="0" i="0" u="none" strike="noStrike" kern="1200" cap="none" spc="0" normalizeH="0" baseline="0" noProof="0" dirty="0">
                <a:ln>
                  <a:noFill/>
                </a:ln>
                <a:solidFill>
                  <a:srgbClr val="000000"/>
                </a:solidFill>
                <a:effectLst/>
                <a:uLnTx/>
                <a:uFillTx/>
                <a:latin typeface="Century Gothic"/>
                <a:ea typeface="+mn-ea"/>
                <a:cs typeface="Arial" charset="0"/>
              </a:rPr>
              <a:t>*Se menciona con mayor frecuencia Red Social Icfes en Facebook</a:t>
            </a:r>
            <a:endParaRPr kumimoji="0" lang="es-CO" sz="800" b="0" i="0" u="none" strike="noStrike" kern="1200" cap="none" spc="0" normalizeH="0" baseline="0" noProof="0" dirty="0">
              <a:ln>
                <a:noFill/>
              </a:ln>
              <a:solidFill>
                <a:srgbClr val="000000"/>
              </a:solidFill>
              <a:effectLst/>
              <a:uLnTx/>
              <a:uFillTx/>
              <a:latin typeface="Calibri" pitchFamily="34" charset="0"/>
              <a:ea typeface="+mn-ea"/>
              <a:cs typeface="Arial" charset="0"/>
            </a:endParaRPr>
          </a:p>
        </p:txBody>
      </p:sp>
      <p:sp>
        <p:nvSpPr>
          <p:cNvPr id="7" name="CuadroTexto 6">
            <a:extLst>
              <a:ext uri="{FF2B5EF4-FFF2-40B4-BE49-F238E27FC236}">
                <a16:creationId xmlns:a16="http://schemas.microsoft.com/office/drawing/2014/main" id="{00E9A883-3B1B-411E-8611-AEC95EE0C9FA}"/>
              </a:ext>
            </a:extLst>
          </p:cNvPr>
          <p:cNvSpPr txBox="1"/>
          <p:nvPr/>
        </p:nvSpPr>
        <p:spPr>
          <a:xfrm>
            <a:off x="6265145" y="1023035"/>
            <a:ext cx="1870204" cy="440633"/>
          </a:xfrm>
          <a:prstGeom prst="rect">
            <a:avLst/>
          </a:prstGeom>
          <a:noFill/>
          <a:ln>
            <a:solidFill>
              <a:schemeClr val="tx1"/>
            </a:solidFill>
            <a:prstDash val="dash"/>
          </a:ln>
        </p:spPr>
        <p:txBody>
          <a:bodyPr wrap="square">
            <a:spAutoFit/>
          </a:bodyPr>
          <a:lstStyle/>
          <a:p>
            <a:pPr marL="0" marR="0" lvl="0" indent="0" algn="ctr" defTabSz="914400" rtl="0" eaLnBrk="1" fontAlgn="base" latinLnBrk="0" hangingPunct="1">
              <a:lnSpc>
                <a:spcPct val="107000"/>
              </a:lnSpc>
              <a:spcBef>
                <a:spcPct val="0"/>
              </a:spcBef>
              <a:spcAft>
                <a:spcPct val="0"/>
              </a:spcAft>
              <a:buClrTx/>
              <a:buSzTx/>
              <a:buFontTx/>
              <a:buNone/>
              <a:tabLst/>
              <a:defRPr/>
            </a:pPr>
            <a:r>
              <a:rPr kumimoji="0" lang="es-ES" sz="1100" i="0" u="none" strike="noStrike" kern="1200" cap="none" spc="0" normalizeH="0" baseline="0" noProof="0" dirty="0">
                <a:ln>
                  <a:noFill/>
                </a:ln>
                <a:solidFill>
                  <a:srgbClr val="000000"/>
                </a:solidFill>
                <a:effectLst/>
                <a:uLnTx/>
                <a:uFillTx/>
                <a:latin typeface="Century Gothic"/>
                <a:ea typeface="Calibri" panose="020F0502020204030204" pitchFamily="34" charset="0"/>
                <a:cs typeface="Times New Roman" panose="02020603050405020304" pitchFamily="18" charset="0"/>
              </a:rPr>
              <a:t>Información importante disponible</a:t>
            </a:r>
            <a:endParaRPr kumimoji="0" lang="es-CO" sz="1100" i="0" u="none" strike="noStrike" kern="1200" cap="none" spc="0" normalizeH="0" baseline="0" noProof="0" dirty="0">
              <a:ln>
                <a:noFill/>
              </a:ln>
              <a:solidFill>
                <a:srgbClr val="000000"/>
              </a:solidFill>
              <a:effectLst/>
              <a:uLnTx/>
              <a:uFillTx/>
              <a:latin typeface="Century Gothic"/>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9B0CD179-8AD3-478E-9B19-DDF3723978FB}"/>
              </a:ext>
            </a:extLst>
          </p:cNvPr>
          <p:cNvSpPr txBox="1"/>
          <p:nvPr/>
        </p:nvSpPr>
        <p:spPr>
          <a:xfrm>
            <a:off x="5638267" y="1760927"/>
            <a:ext cx="2677099" cy="769441"/>
          </a:xfrm>
          <a:prstGeom prst="rect">
            <a:avLst/>
          </a:prstGeom>
          <a:noFill/>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1100" b="1" i="0" u="none" strike="noStrike" kern="1200" cap="none" spc="0" normalizeH="0" baseline="0" noProof="0" dirty="0">
                <a:ln>
                  <a:noFill/>
                </a:ln>
                <a:solidFill>
                  <a:srgbClr val="000000"/>
                </a:solidFill>
                <a:effectLst/>
                <a:uLnTx/>
                <a:uFillTx/>
                <a:latin typeface="Century Gothic"/>
                <a:ea typeface="+mn-ea"/>
                <a:cs typeface="Arial" charset="0"/>
              </a:rPr>
              <a:t>- Calendarios</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1100" b="1" i="0" u="none" strike="noStrike" kern="1200" cap="none" spc="0" normalizeH="0" baseline="0" noProof="0" dirty="0">
                <a:ln>
                  <a:noFill/>
                </a:ln>
                <a:solidFill>
                  <a:srgbClr val="000000"/>
                </a:solidFill>
                <a:effectLst/>
                <a:uLnTx/>
                <a:uFillTx/>
                <a:latin typeface="Century Gothic"/>
                <a:ea typeface="+mn-ea"/>
                <a:cs typeface="Arial" charset="0"/>
              </a:rPr>
              <a:t>- Novedades</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1100" b="0" i="0" u="none" strike="noStrike" kern="1200" cap="none" spc="0" normalizeH="0" baseline="0" noProof="0" dirty="0">
                <a:ln>
                  <a:noFill/>
                </a:ln>
                <a:solidFill>
                  <a:srgbClr val="000000"/>
                </a:solidFill>
                <a:effectLst/>
                <a:uLnTx/>
                <a:uFillTx/>
                <a:latin typeface="Century Gothic"/>
                <a:ea typeface="+mn-ea"/>
                <a:cs typeface="Arial" charset="0"/>
              </a:rPr>
              <a:t>Ej. Licencias de funcionamiento Universidades</a:t>
            </a:r>
            <a:endParaRPr kumimoji="0" lang="es-CO" sz="1100" b="1" i="0" u="none" strike="noStrike" kern="1200" cap="none" spc="0" normalizeH="0" baseline="0" noProof="0" dirty="0">
              <a:ln>
                <a:noFill/>
              </a:ln>
              <a:solidFill>
                <a:srgbClr val="000000"/>
              </a:solidFill>
              <a:effectLst/>
              <a:uLnTx/>
              <a:uFillTx/>
              <a:latin typeface="Calibri" pitchFamily="34" charset="0"/>
              <a:ea typeface="+mn-ea"/>
              <a:cs typeface="Arial" charset="0"/>
            </a:endParaRPr>
          </a:p>
        </p:txBody>
      </p:sp>
      <p:sp>
        <p:nvSpPr>
          <p:cNvPr id="11" name="CuadroTexto 10">
            <a:extLst>
              <a:ext uri="{FF2B5EF4-FFF2-40B4-BE49-F238E27FC236}">
                <a16:creationId xmlns:a16="http://schemas.microsoft.com/office/drawing/2014/main" id="{4AF70C5C-A8CA-48A4-9776-EB8CA27A202B}"/>
              </a:ext>
            </a:extLst>
          </p:cNvPr>
          <p:cNvSpPr txBox="1"/>
          <p:nvPr/>
        </p:nvSpPr>
        <p:spPr>
          <a:xfrm>
            <a:off x="5374227" y="4361654"/>
            <a:ext cx="3080385" cy="440633"/>
          </a:xfrm>
          <a:prstGeom prst="rect">
            <a:avLst/>
          </a:prstGeom>
          <a:noFill/>
          <a:ln>
            <a:solidFill>
              <a:schemeClr val="tx1"/>
            </a:solidFill>
            <a:prstDash val="dash"/>
          </a:ln>
        </p:spPr>
        <p:txBody>
          <a:bodyPr wrap="square">
            <a:spAutoFit/>
          </a:bodyPr>
          <a:lstStyle/>
          <a:p>
            <a:pPr marL="0" marR="0" lvl="0" indent="0" algn="l" defTabSz="914400" rtl="0" eaLnBrk="1" fontAlgn="base" latinLnBrk="0" hangingPunct="1">
              <a:lnSpc>
                <a:spcPct val="107000"/>
              </a:lnSpc>
              <a:spcBef>
                <a:spcPct val="0"/>
              </a:spcBef>
              <a:spcAft>
                <a:spcPct val="0"/>
              </a:spcAft>
              <a:buClrTx/>
              <a:buSzTx/>
              <a:buFontTx/>
              <a:buNone/>
              <a:tabLst/>
              <a:defRPr/>
            </a:pPr>
            <a:r>
              <a:rPr kumimoji="0" lang="es-ES" sz="1100" b="0" i="0" u="none" strike="noStrike" kern="1200" cap="none" spc="0" normalizeH="0" baseline="0" noProof="0" dirty="0">
                <a:ln>
                  <a:noFill/>
                </a:ln>
                <a:solidFill>
                  <a:srgbClr val="000000"/>
                </a:solidFill>
                <a:effectLst/>
                <a:uLnTx/>
                <a:uFillTx/>
                <a:latin typeface="Century Gothic"/>
                <a:ea typeface="Calibri" panose="020F0502020204030204" pitchFamily="34" charset="0"/>
                <a:cs typeface="Times New Roman" panose="02020603050405020304" pitchFamily="18" charset="0"/>
              </a:rPr>
              <a:t>Además, la presencia en redes, se percibe como una Estrategia de Marketing Digital</a:t>
            </a:r>
            <a:endParaRPr kumimoji="0" lang="es-CO" sz="1100" b="0" i="0" u="none" strike="noStrike" kern="1200" cap="none" spc="0" normalizeH="0" baseline="0" noProof="0" dirty="0">
              <a:ln>
                <a:noFill/>
              </a:ln>
              <a:solidFill>
                <a:srgbClr val="000000"/>
              </a:solidFill>
              <a:effectLst/>
              <a:uLnTx/>
              <a:uFillTx/>
              <a:latin typeface="Century Gothic"/>
              <a:ea typeface="Calibri" panose="020F0502020204030204" pitchFamily="34" charset="0"/>
              <a:cs typeface="Times New Roman" panose="02020603050405020304" pitchFamily="18" charset="0"/>
            </a:endParaRPr>
          </a:p>
        </p:txBody>
      </p:sp>
      <p:sp>
        <p:nvSpPr>
          <p:cNvPr id="12" name="CuadroTexto 11">
            <a:extLst>
              <a:ext uri="{FF2B5EF4-FFF2-40B4-BE49-F238E27FC236}">
                <a16:creationId xmlns:a16="http://schemas.microsoft.com/office/drawing/2014/main" id="{58285747-D4C7-48A6-B31C-3787DC76BF90}"/>
              </a:ext>
            </a:extLst>
          </p:cNvPr>
          <p:cNvSpPr txBox="1"/>
          <p:nvPr/>
        </p:nvSpPr>
        <p:spPr>
          <a:xfrm>
            <a:off x="4916264" y="3007439"/>
            <a:ext cx="3794477" cy="120032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200" i="0" u="none" strike="noStrike" kern="1200" cap="none" spc="0" normalizeH="0" baseline="0" noProof="0" dirty="0">
                <a:ln>
                  <a:noFill/>
                </a:ln>
                <a:solidFill>
                  <a:srgbClr val="000000"/>
                </a:solidFill>
                <a:effectLst/>
                <a:uLnTx/>
                <a:uFillTx/>
                <a:latin typeface="Century Gothic"/>
                <a:ea typeface="+mn-ea"/>
                <a:cs typeface="Arial" charset="0"/>
              </a:rPr>
              <a:t>Puede fomentar el estudio</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b="0" i="0" u="none" strike="noStrike" kern="1200" cap="none" spc="0" normalizeH="0" baseline="0" noProof="0" dirty="0">
              <a:ln>
                <a:noFill/>
              </a:ln>
              <a:solidFill>
                <a:srgbClr val="000000"/>
              </a:solidFill>
              <a:effectLst/>
              <a:uLnTx/>
              <a:uFillTx/>
              <a:latin typeface="Century Gothic"/>
              <a:ea typeface="+mn-ea"/>
              <a:cs typeface="Arial" charset="0"/>
            </a:endParaRPr>
          </a:p>
          <a:p>
            <a:pPr lvl="0">
              <a:defRPr/>
            </a:pPr>
            <a:r>
              <a:rPr kumimoji="0" lang="es-ES" b="1" i="1" u="none" strike="noStrike" kern="1200" cap="none" spc="0" normalizeH="0" baseline="0" noProof="0" dirty="0">
                <a:ln>
                  <a:noFill/>
                </a:ln>
                <a:solidFill>
                  <a:srgbClr val="204E93"/>
                </a:solidFill>
                <a:effectLst/>
                <a:uLnTx/>
                <a:uFillTx/>
                <a:latin typeface="Century Gothic"/>
                <a:ea typeface="+mn-ea"/>
                <a:cs typeface="Arial" charset="0"/>
              </a:rPr>
              <a:t>“Deberían tener un plan </a:t>
            </a:r>
            <a:r>
              <a:rPr lang="es-ES" i="1" dirty="0">
                <a:solidFill>
                  <a:srgbClr val="204E93"/>
                </a:solidFill>
                <a:latin typeface="Century Gothic"/>
              </a:rPr>
              <a:t>robusto de </a:t>
            </a:r>
            <a:r>
              <a:rPr kumimoji="0" lang="es-ES" b="1" i="1" u="none" strike="noStrike" kern="1200" cap="none" spc="0" normalizeH="0" baseline="0" noProof="0" dirty="0">
                <a:ln>
                  <a:noFill/>
                </a:ln>
                <a:solidFill>
                  <a:srgbClr val="204E93"/>
                </a:solidFill>
                <a:effectLst/>
                <a:uLnTx/>
                <a:uFillTx/>
                <a:latin typeface="Century Gothic"/>
                <a:ea typeface="+mn-ea"/>
                <a:cs typeface="Arial" charset="0"/>
              </a:rPr>
              <a:t>marketing y de difusión de la información; yo no lo veo así. O sea, no son activos. Yo me entero del ICFES solo cuando es vísperas de presentación y finalizando. Pero, de resto, yo no veo que ellos sean activos</a:t>
            </a:r>
            <a:r>
              <a:rPr lang="es-ES" i="1" dirty="0">
                <a:solidFill>
                  <a:srgbClr val="204E93"/>
                </a:solidFill>
                <a:latin typeface="Century Gothic"/>
              </a:rPr>
              <a:t>”</a:t>
            </a:r>
            <a:endParaRPr kumimoji="0" lang="es-CO" b="1" i="1" u="none" strike="noStrike" kern="1200" cap="none" spc="0" normalizeH="0" baseline="0" noProof="0" dirty="0">
              <a:ln>
                <a:noFill/>
              </a:ln>
              <a:solidFill>
                <a:srgbClr val="204E93"/>
              </a:solidFill>
              <a:effectLst/>
              <a:uLnTx/>
              <a:uFillTx/>
              <a:latin typeface="Century Gothic"/>
              <a:ea typeface="+mn-ea"/>
              <a:cs typeface="Arial" charset="0"/>
            </a:endParaRPr>
          </a:p>
        </p:txBody>
      </p:sp>
      <p:sp>
        <p:nvSpPr>
          <p:cNvPr id="13" name="Rectangle 2">
            <a:extLst>
              <a:ext uri="{FF2B5EF4-FFF2-40B4-BE49-F238E27FC236}">
                <a16:creationId xmlns:a16="http://schemas.microsoft.com/office/drawing/2014/main" id="{3B4891BD-45A8-4356-B44C-E1E7D484B108}"/>
              </a:ext>
            </a:extLst>
          </p:cNvPr>
          <p:cNvSpPr txBox="1">
            <a:spLocks/>
          </p:cNvSpPr>
          <p:nvPr/>
        </p:nvSpPr>
        <p:spPr>
          <a:xfrm>
            <a:off x="1556385" y="64453"/>
            <a:ext cx="7010400" cy="384175"/>
          </a:xfrm>
          <a:prstGeom prst="rect">
            <a:avLst/>
          </a:prstGeom>
        </p:spPr>
        <p:txBody>
          <a:bodyPr/>
          <a:lstStyle>
            <a:lvl1pPr algn="ctr" rtl="0" eaLnBrk="0" fontAlgn="base" hangingPunct="0">
              <a:spcBef>
                <a:spcPct val="0"/>
              </a:spcBef>
              <a:spcAft>
                <a:spcPct val="0"/>
              </a:spcAft>
              <a:defRPr sz="2000" b="1">
                <a:solidFill>
                  <a:srgbClr val="333333"/>
                </a:solidFill>
                <a:latin typeface="Century Gothic" panose="020B0502020202020204" pitchFamily="34" charset="0"/>
                <a:ea typeface="+mj-ea"/>
                <a:cs typeface="+mj-cs"/>
              </a:defRPr>
            </a:lvl1pPr>
            <a:lvl2pPr algn="ctr" rtl="0" eaLnBrk="0" fontAlgn="base" hangingPunct="0">
              <a:spcBef>
                <a:spcPct val="0"/>
              </a:spcBef>
              <a:spcAft>
                <a:spcPct val="0"/>
              </a:spcAft>
              <a:defRPr sz="2000" b="1">
                <a:solidFill>
                  <a:srgbClr val="333333"/>
                </a:solidFill>
                <a:latin typeface="Candara" pitchFamily="34" charset="0"/>
                <a:cs typeface="Arial" charset="0"/>
              </a:defRPr>
            </a:lvl2pPr>
            <a:lvl3pPr algn="ctr" rtl="0" eaLnBrk="0" fontAlgn="base" hangingPunct="0">
              <a:spcBef>
                <a:spcPct val="0"/>
              </a:spcBef>
              <a:spcAft>
                <a:spcPct val="0"/>
              </a:spcAft>
              <a:defRPr sz="2000" b="1">
                <a:solidFill>
                  <a:srgbClr val="333333"/>
                </a:solidFill>
                <a:latin typeface="Candara" pitchFamily="34" charset="0"/>
                <a:cs typeface="Arial" charset="0"/>
              </a:defRPr>
            </a:lvl3pPr>
            <a:lvl4pPr algn="ctr" rtl="0" eaLnBrk="0" fontAlgn="base" hangingPunct="0">
              <a:spcBef>
                <a:spcPct val="0"/>
              </a:spcBef>
              <a:spcAft>
                <a:spcPct val="0"/>
              </a:spcAft>
              <a:defRPr sz="2000" b="1">
                <a:solidFill>
                  <a:srgbClr val="333333"/>
                </a:solidFill>
                <a:latin typeface="Candara" pitchFamily="34" charset="0"/>
                <a:cs typeface="Arial" charset="0"/>
              </a:defRPr>
            </a:lvl4pPr>
            <a:lvl5pPr algn="ctr" rtl="0" eaLnBrk="0" fontAlgn="base" hangingPunct="0">
              <a:spcBef>
                <a:spcPct val="0"/>
              </a:spcBef>
              <a:spcAft>
                <a:spcPct val="0"/>
              </a:spcAft>
              <a:defRPr sz="2000" b="1">
                <a:solidFill>
                  <a:srgbClr val="333333"/>
                </a:solidFill>
                <a:latin typeface="Candara" pitchFamily="34" charset="0"/>
                <a:cs typeface="Arial" charset="0"/>
              </a:defRPr>
            </a:lvl5pPr>
            <a:lvl6pPr marL="457200" algn="ctr" rtl="0" fontAlgn="base">
              <a:spcBef>
                <a:spcPct val="0"/>
              </a:spcBef>
              <a:spcAft>
                <a:spcPct val="0"/>
              </a:spcAft>
              <a:defRPr sz="2000" b="1">
                <a:solidFill>
                  <a:srgbClr val="333333"/>
                </a:solidFill>
                <a:latin typeface="Candara" pitchFamily="34" charset="0"/>
                <a:cs typeface="Arial" charset="0"/>
              </a:defRPr>
            </a:lvl6pPr>
            <a:lvl7pPr marL="914400" algn="ctr" rtl="0" fontAlgn="base">
              <a:spcBef>
                <a:spcPct val="0"/>
              </a:spcBef>
              <a:spcAft>
                <a:spcPct val="0"/>
              </a:spcAft>
              <a:defRPr sz="2000" b="1">
                <a:solidFill>
                  <a:srgbClr val="333333"/>
                </a:solidFill>
                <a:latin typeface="Candara" pitchFamily="34" charset="0"/>
                <a:cs typeface="Arial" charset="0"/>
              </a:defRPr>
            </a:lvl7pPr>
            <a:lvl8pPr marL="1371600" algn="ctr" rtl="0" fontAlgn="base">
              <a:spcBef>
                <a:spcPct val="0"/>
              </a:spcBef>
              <a:spcAft>
                <a:spcPct val="0"/>
              </a:spcAft>
              <a:defRPr sz="2000" b="1">
                <a:solidFill>
                  <a:srgbClr val="333333"/>
                </a:solidFill>
                <a:latin typeface="Candara" pitchFamily="34" charset="0"/>
                <a:cs typeface="Arial" charset="0"/>
              </a:defRPr>
            </a:lvl8pPr>
            <a:lvl9pPr marL="1828800" algn="ctr" rtl="0" fontAlgn="base">
              <a:spcBef>
                <a:spcPct val="0"/>
              </a:spcBef>
              <a:spcAft>
                <a:spcPct val="0"/>
              </a:spcAft>
              <a:defRPr sz="2000" b="1">
                <a:solidFill>
                  <a:srgbClr val="333333"/>
                </a:solidFill>
                <a:latin typeface="Candara" pitchFamily="34" charset="0"/>
                <a:cs typeface="Arial" charset="0"/>
              </a:defRPr>
            </a:lvl9pPr>
          </a:lstStyle>
          <a:p>
            <a:pPr eaLnBrk="1" hangingPunct="1"/>
            <a:r>
              <a:rPr lang="es-CO" kern="0" dirty="0">
                <a:solidFill>
                  <a:schemeClr val="bg2">
                    <a:lumMod val="50000"/>
                  </a:schemeClr>
                </a:solidFill>
              </a:rPr>
              <a:t>Consulta de información del Icfes a través de redes</a:t>
            </a:r>
            <a:endParaRPr lang="es-ES" altLang="es-CO" kern="0" dirty="0">
              <a:solidFill>
                <a:schemeClr val="bg2">
                  <a:lumMod val="50000"/>
                </a:schemeClr>
              </a:solidFill>
            </a:endParaRPr>
          </a:p>
        </p:txBody>
      </p:sp>
      <p:cxnSp>
        <p:nvCxnSpPr>
          <p:cNvPr id="15" name="Conector recto 14">
            <a:extLst>
              <a:ext uri="{FF2B5EF4-FFF2-40B4-BE49-F238E27FC236}">
                <a16:creationId xmlns:a16="http://schemas.microsoft.com/office/drawing/2014/main" id="{6CEC8550-DF1F-49AD-82B0-D6D3D34DBA7D}"/>
              </a:ext>
            </a:extLst>
          </p:cNvPr>
          <p:cNvCxnSpPr/>
          <p:nvPr/>
        </p:nvCxnSpPr>
        <p:spPr bwMode="auto">
          <a:xfrm>
            <a:off x="4175392" y="1002238"/>
            <a:ext cx="0" cy="380004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141718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26 Gráfico">
            <a:extLst>
              <a:ext uri="{FF2B5EF4-FFF2-40B4-BE49-F238E27FC236}">
                <a16:creationId xmlns:a16="http://schemas.microsoft.com/office/drawing/2014/main" id="{CD8AB541-8CBD-44BE-9FA3-B8CCEDD32EDC}"/>
              </a:ext>
            </a:extLst>
          </p:cNvPr>
          <p:cNvGraphicFramePr/>
          <p:nvPr>
            <p:extLst>
              <p:ext uri="{D42A27DB-BD31-4B8C-83A1-F6EECF244321}">
                <p14:modId xmlns:p14="http://schemas.microsoft.com/office/powerpoint/2010/main" val="4146606696"/>
              </p:ext>
            </p:extLst>
          </p:nvPr>
        </p:nvGraphicFramePr>
        <p:xfrm>
          <a:off x="1544021" y="2128251"/>
          <a:ext cx="729615" cy="2730572"/>
        </p:xfrm>
        <a:graphic>
          <a:graphicData uri="http://schemas.openxmlformats.org/drawingml/2006/chart">
            <c:chart xmlns:c="http://schemas.openxmlformats.org/drawingml/2006/chart" xmlns:r="http://schemas.openxmlformats.org/officeDocument/2006/relationships" r:id="rId3"/>
          </a:graphicData>
        </a:graphic>
      </p:graphicFrame>
      <p:sp>
        <p:nvSpPr>
          <p:cNvPr id="17410" name="Título 1"/>
          <p:cNvSpPr>
            <a:spLocks noGrp="1"/>
          </p:cNvSpPr>
          <p:nvPr>
            <p:ph type="title"/>
          </p:nvPr>
        </p:nvSpPr>
        <p:spPr>
          <a:xfrm>
            <a:off x="1428223" y="104832"/>
            <a:ext cx="7563895" cy="384175"/>
          </a:xfrm>
        </p:spPr>
        <p:txBody>
          <a:bodyPr/>
          <a:lstStyle/>
          <a:p>
            <a:r>
              <a:rPr lang="es-CO" sz="1800" dirty="0">
                <a:solidFill>
                  <a:schemeClr val="bg2">
                    <a:lumMod val="50000"/>
                  </a:schemeClr>
                </a:solidFill>
              </a:rPr>
              <a:t>Redes sociales en las que se ha consultado información del ICFES</a:t>
            </a:r>
            <a:endParaRPr lang="es-CO" altLang="es-CO" sz="1800" dirty="0">
              <a:solidFill>
                <a:schemeClr val="bg2">
                  <a:lumMod val="50000"/>
                </a:schemeClr>
              </a:solidFill>
            </a:endParaRPr>
          </a:p>
        </p:txBody>
      </p:sp>
      <p:graphicFrame>
        <p:nvGraphicFramePr>
          <p:cNvPr id="53" name="27 Tabla">
            <a:extLst>
              <a:ext uri="{FF2B5EF4-FFF2-40B4-BE49-F238E27FC236}">
                <a16:creationId xmlns:a16="http://schemas.microsoft.com/office/drawing/2014/main" id="{3E2390BA-16AB-4DC2-B917-5965B805FE06}"/>
              </a:ext>
            </a:extLst>
          </p:cNvPr>
          <p:cNvGraphicFramePr>
            <a:graphicFrameLocks noGrp="1"/>
          </p:cNvGraphicFramePr>
          <p:nvPr>
            <p:extLst>
              <p:ext uri="{D42A27DB-BD31-4B8C-83A1-F6EECF244321}">
                <p14:modId xmlns:p14="http://schemas.microsoft.com/office/powerpoint/2010/main" val="2879696318"/>
              </p:ext>
            </p:extLst>
          </p:nvPr>
        </p:nvGraphicFramePr>
        <p:xfrm>
          <a:off x="45683" y="2286186"/>
          <a:ext cx="1514512" cy="1289152"/>
        </p:xfrm>
        <a:graphic>
          <a:graphicData uri="http://schemas.openxmlformats.org/drawingml/2006/table">
            <a:tbl>
              <a:tblPr/>
              <a:tblGrid>
                <a:gridCol w="1514512">
                  <a:extLst>
                    <a:ext uri="{9D8B030D-6E8A-4147-A177-3AD203B41FA5}">
                      <a16:colId xmlns:a16="http://schemas.microsoft.com/office/drawing/2014/main" val="20000"/>
                    </a:ext>
                  </a:extLst>
                </a:gridCol>
              </a:tblGrid>
              <a:tr h="322288">
                <a:tc>
                  <a:txBody>
                    <a:bodyPr/>
                    <a:lstStyle/>
                    <a:p>
                      <a:pPr algn="r" rtl="0" fontAlgn="ctr"/>
                      <a:r>
                        <a:rPr lang="es-CO" sz="900" b="0" i="0" u="none" strike="noStrike" dirty="0">
                          <a:solidFill>
                            <a:srgbClr val="262626"/>
                          </a:solidFill>
                          <a:effectLst/>
                          <a:latin typeface="+mj-lt"/>
                        </a:rPr>
                        <a:t> Facebook</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0"/>
                  </a:ext>
                </a:extLst>
              </a:tr>
              <a:tr h="322288">
                <a:tc>
                  <a:txBody>
                    <a:bodyPr/>
                    <a:lstStyle/>
                    <a:p>
                      <a:pPr algn="r" rtl="0" fontAlgn="ctr"/>
                      <a:r>
                        <a:rPr lang="es-CO" sz="900" b="0" i="0" u="none" strike="noStrike" dirty="0">
                          <a:solidFill>
                            <a:srgbClr val="262626"/>
                          </a:solidFill>
                          <a:effectLst/>
                          <a:latin typeface="+mj-lt"/>
                        </a:rPr>
                        <a:t> YouTube</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1"/>
                  </a:ext>
                </a:extLst>
              </a:tr>
              <a:tr h="322288">
                <a:tc>
                  <a:txBody>
                    <a:bodyPr/>
                    <a:lstStyle/>
                    <a:p>
                      <a:pPr algn="r" rtl="0" fontAlgn="ctr"/>
                      <a:r>
                        <a:rPr lang="es-CO" sz="900" b="0" i="0" u="none" strike="noStrike" dirty="0">
                          <a:solidFill>
                            <a:srgbClr val="262626"/>
                          </a:solidFill>
                          <a:effectLst/>
                          <a:latin typeface="+mj-lt"/>
                        </a:rPr>
                        <a:t> Instagram</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2"/>
                  </a:ext>
                </a:extLst>
              </a:tr>
              <a:tr h="322288">
                <a:tc>
                  <a:txBody>
                    <a:bodyPr/>
                    <a:lstStyle/>
                    <a:p>
                      <a:pPr algn="r" rtl="0" fontAlgn="ctr"/>
                      <a:r>
                        <a:rPr lang="es-CO" sz="900" b="0" i="0" u="none" strike="noStrike" dirty="0">
                          <a:solidFill>
                            <a:srgbClr val="262626"/>
                          </a:solidFill>
                          <a:effectLst/>
                          <a:latin typeface="+mj-lt"/>
                        </a:rPr>
                        <a:t> Twitter</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55" name="Group 412">
            <a:extLst>
              <a:ext uri="{FF2B5EF4-FFF2-40B4-BE49-F238E27FC236}">
                <a16:creationId xmlns:a16="http://schemas.microsoft.com/office/drawing/2014/main" id="{2EAFEEFF-E9EA-4413-A5B2-CB5889EF542B}"/>
              </a:ext>
            </a:extLst>
          </p:cNvPr>
          <p:cNvGraphicFramePr>
            <a:graphicFrameLocks noGrp="1"/>
          </p:cNvGraphicFramePr>
          <p:nvPr>
            <p:extLst>
              <p:ext uri="{D42A27DB-BD31-4B8C-83A1-F6EECF244321}">
                <p14:modId xmlns:p14="http://schemas.microsoft.com/office/powerpoint/2010/main" val="1821434320"/>
              </p:ext>
            </p:extLst>
          </p:nvPr>
        </p:nvGraphicFramePr>
        <p:xfrm>
          <a:off x="1556385" y="3404866"/>
          <a:ext cx="7307575" cy="454035"/>
        </p:xfrm>
        <a:graphic>
          <a:graphicData uri="http://schemas.openxmlformats.org/drawingml/2006/table">
            <a:tbl>
              <a:tblPr/>
              <a:tblGrid>
                <a:gridCol w="664325">
                  <a:extLst>
                    <a:ext uri="{9D8B030D-6E8A-4147-A177-3AD203B41FA5}">
                      <a16:colId xmlns:a16="http://schemas.microsoft.com/office/drawing/2014/main" val="4184135424"/>
                    </a:ext>
                  </a:extLst>
                </a:gridCol>
                <a:gridCol w="664325">
                  <a:extLst>
                    <a:ext uri="{9D8B030D-6E8A-4147-A177-3AD203B41FA5}">
                      <a16:colId xmlns:a16="http://schemas.microsoft.com/office/drawing/2014/main" val="655355975"/>
                    </a:ext>
                  </a:extLst>
                </a:gridCol>
                <a:gridCol w="664325">
                  <a:extLst>
                    <a:ext uri="{9D8B030D-6E8A-4147-A177-3AD203B41FA5}">
                      <a16:colId xmlns:a16="http://schemas.microsoft.com/office/drawing/2014/main" val="20000"/>
                    </a:ext>
                  </a:extLst>
                </a:gridCol>
                <a:gridCol w="664325">
                  <a:extLst>
                    <a:ext uri="{9D8B030D-6E8A-4147-A177-3AD203B41FA5}">
                      <a16:colId xmlns:a16="http://schemas.microsoft.com/office/drawing/2014/main" val="3427517366"/>
                    </a:ext>
                  </a:extLst>
                </a:gridCol>
                <a:gridCol w="664325">
                  <a:extLst>
                    <a:ext uri="{9D8B030D-6E8A-4147-A177-3AD203B41FA5}">
                      <a16:colId xmlns:a16="http://schemas.microsoft.com/office/drawing/2014/main" val="1233862923"/>
                    </a:ext>
                  </a:extLst>
                </a:gridCol>
                <a:gridCol w="664325">
                  <a:extLst>
                    <a:ext uri="{9D8B030D-6E8A-4147-A177-3AD203B41FA5}">
                      <a16:colId xmlns:a16="http://schemas.microsoft.com/office/drawing/2014/main" val="1160047578"/>
                    </a:ext>
                  </a:extLst>
                </a:gridCol>
                <a:gridCol w="664325">
                  <a:extLst>
                    <a:ext uri="{9D8B030D-6E8A-4147-A177-3AD203B41FA5}">
                      <a16:colId xmlns:a16="http://schemas.microsoft.com/office/drawing/2014/main" val="3630219309"/>
                    </a:ext>
                  </a:extLst>
                </a:gridCol>
                <a:gridCol w="664325">
                  <a:extLst>
                    <a:ext uri="{9D8B030D-6E8A-4147-A177-3AD203B41FA5}">
                      <a16:colId xmlns:a16="http://schemas.microsoft.com/office/drawing/2014/main" val="3208097183"/>
                    </a:ext>
                  </a:extLst>
                </a:gridCol>
                <a:gridCol w="664325">
                  <a:extLst>
                    <a:ext uri="{9D8B030D-6E8A-4147-A177-3AD203B41FA5}">
                      <a16:colId xmlns:a16="http://schemas.microsoft.com/office/drawing/2014/main" val="1100904424"/>
                    </a:ext>
                  </a:extLst>
                </a:gridCol>
                <a:gridCol w="664325">
                  <a:extLst>
                    <a:ext uri="{9D8B030D-6E8A-4147-A177-3AD203B41FA5}">
                      <a16:colId xmlns:a16="http://schemas.microsoft.com/office/drawing/2014/main" val="3178042207"/>
                    </a:ext>
                  </a:extLst>
                </a:gridCol>
                <a:gridCol w="664325">
                  <a:extLst>
                    <a:ext uri="{9D8B030D-6E8A-4147-A177-3AD203B41FA5}">
                      <a16:colId xmlns:a16="http://schemas.microsoft.com/office/drawing/2014/main" val="143583469"/>
                    </a:ext>
                  </a:extLst>
                </a:gridCol>
              </a:tblGrid>
              <a:tr h="337830">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defRPr sz="1000">
                          <a:solidFill>
                            <a:srgbClr val="333333"/>
                          </a:solidFill>
                          <a:latin typeface="Century Gothic" pitchFamily="34" charset="0"/>
                          <a:cs typeface="Arial" charset="0"/>
                        </a:defRPr>
                      </a:lvl1pPr>
                      <a:lvl2pPr marL="742950" indent="-285750">
                        <a:spcBef>
                          <a:spcPct val="20000"/>
                        </a:spcBef>
                        <a:defRPr sz="1000">
                          <a:solidFill>
                            <a:srgbClr val="333333"/>
                          </a:solidFill>
                          <a:latin typeface="Century Gothic" pitchFamily="34" charset="0"/>
                          <a:cs typeface="Arial" charset="0"/>
                        </a:defRPr>
                      </a:lvl2pPr>
                      <a:lvl3pPr marL="1143000" indent="-228600">
                        <a:spcBef>
                          <a:spcPct val="20000"/>
                        </a:spcBef>
                        <a:defRPr sz="1000">
                          <a:solidFill>
                            <a:srgbClr val="333333"/>
                          </a:solidFill>
                          <a:latin typeface="Century Gothic" pitchFamily="34" charset="0"/>
                          <a:cs typeface="Arial" charset="0"/>
                        </a:defRPr>
                      </a:lvl3pPr>
                      <a:lvl4pPr marL="1600200" indent="-228600">
                        <a:spcBef>
                          <a:spcPct val="20000"/>
                        </a:spcBef>
                        <a:defRPr sz="1000">
                          <a:solidFill>
                            <a:srgbClr val="333333"/>
                          </a:solidFill>
                          <a:latin typeface="Century Gothic" pitchFamily="34" charset="0"/>
                          <a:cs typeface="Arial" charset="0"/>
                        </a:defRPr>
                      </a:lvl4pPr>
                      <a:lvl5pPr marL="2057400" indent="-228600">
                        <a:spcBef>
                          <a:spcPct val="20000"/>
                        </a:spcBef>
                        <a:defRPr sz="1000">
                          <a:solidFill>
                            <a:srgbClr val="333333"/>
                          </a:solidFill>
                          <a:latin typeface="Century Gothic" pitchFamily="34" charset="0"/>
                          <a:cs typeface="Arial" charset="0"/>
                        </a:defRPr>
                      </a:lvl5pPr>
                      <a:lvl6pPr marL="2514600" indent="-228600" eaLnBrk="0" fontAlgn="base" hangingPunct="0">
                        <a:spcBef>
                          <a:spcPct val="20000"/>
                        </a:spcBef>
                        <a:spcAft>
                          <a:spcPct val="0"/>
                        </a:spcAft>
                        <a:defRPr sz="1000">
                          <a:solidFill>
                            <a:srgbClr val="333333"/>
                          </a:solidFill>
                          <a:latin typeface="Century Gothic" pitchFamily="34" charset="0"/>
                          <a:cs typeface="Arial" charset="0"/>
                        </a:defRPr>
                      </a:lvl6pPr>
                      <a:lvl7pPr marL="2971800" indent="-228600" eaLnBrk="0" fontAlgn="base" hangingPunct="0">
                        <a:spcBef>
                          <a:spcPct val="20000"/>
                        </a:spcBef>
                        <a:spcAft>
                          <a:spcPct val="0"/>
                        </a:spcAft>
                        <a:defRPr sz="1000">
                          <a:solidFill>
                            <a:srgbClr val="333333"/>
                          </a:solidFill>
                          <a:latin typeface="Century Gothic" pitchFamily="34" charset="0"/>
                          <a:cs typeface="Arial" charset="0"/>
                        </a:defRPr>
                      </a:lvl7pPr>
                      <a:lvl8pPr marL="3429000" indent="-228600" eaLnBrk="0" fontAlgn="base" hangingPunct="0">
                        <a:spcBef>
                          <a:spcPct val="20000"/>
                        </a:spcBef>
                        <a:spcAft>
                          <a:spcPct val="0"/>
                        </a:spcAft>
                        <a:defRPr sz="1000">
                          <a:solidFill>
                            <a:srgbClr val="333333"/>
                          </a:solidFill>
                          <a:latin typeface="Century Gothic" pitchFamily="34" charset="0"/>
                          <a:cs typeface="Arial" charset="0"/>
                        </a:defRPr>
                      </a:lvl8pPr>
                      <a:lvl9pPr marL="3886200" indent="-228600" eaLnBrk="0" fontAlgn="base" hangingPunct="0">
                        <a:spcBef>
                          <a:spcPct val="20000"/>
                        </a:spcBef>
                        <a:spcAft>
                          <a:spcPct val="0"/>
                        </a:spcAft>
                        <a:defRPr sz="1000">
                          <a:solidFill>
                            <a:srgbClr val="333333"/>
                          </a:solidFill>
                          <a:latin typeface="Century Gothic" pitchFamily="34" charset="0"/>
                          <a:cs typeface="Arial" charset="0"/>
                        </a:defRPr>
                      </a:lvl9p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700" b="1" i="0" u="none" strike="noStrike" dirty="0">
                          <a:solidFill>
                            <a:srgbClr val="262626"/>
                          </a:solidFill>
                          <a:effectLst/>
                          <a:latin typeface="Calibri"/>
                        </a:rPr>
                        <a:t>117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700" b="1" i="0" u="none" strike="noStrike" dirty="0">
                          <a:solidFill>
                            <a:srgbClr val="262626"/>
                          </a:solidFill>
                          <a:effectLst/>
                          <a:latin typeface="Calibri"/>
                        </a:rPr>
                        <a:t>1.561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b"/>
                      <a:endParaRPr lang="es-CO" sz="700" b="1" i="0" u="none" strike="noStrike" kern="1200" dirty="0">
                        <a:solidFill>
                          <a:srgbClr val="262626"/>
                        </a:solidFill>
                        <a:effectLst/>
                        <a:latin typeface="Calibri"/>
                        <a:ea typeface="+mn-ea"/>
                        <a:cs typeface="+mn-cs"/>
                      </a:endParaRPr>
                    </a:p>
                  </a:txBody>
                  <a:tcPr marL="9525" marR="9525" marT="952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b"/>
                      <a:r>
                        <a:rPr lang="es-CO" sz="700" b="1" i="0" u="none" strike="noStrike" kern="1200" dirty="0">
                          <a:solidFill>
                            <a:srgbClr val="262626"/>
                          </a:solidFill>
                          <a:effectLst/>
                          <a:latin typeface="Calibri"/>
                          <a:ea typeface="+mn-ea"/>
                          <a:cs typeface="+mn-cs"/>
                        </a:rPr>
                        <a:t>775</a:t>
                      </a:r>
                    </a:p>
                  </a:txBody>
                  <a:tcPr marL="9525" marR="9525" marT="952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CO" sz="700" b="1" i="0" u="none" strike="noStrike" kern="1200" dirty="0">
                          <a:solidFill>
                            <a:srgbClr val="262626"/>
                          </a:solidFill>
                          <a:effectLst/>
                          <a:latin typeface="Calibri"/>
                          <a:ea typeface="+mn-ea"/>
                          <a:cs typeface="+mn-cs"/>
                        </a:rPr>
                        <a:t>117</a:t>
                      </a:r>
                    </a:p>
                  </a:txBody>
                  <a:tcPr marL="9525" marR="9525" marT="952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b"/>
                      <a:r>
                        <a:rPr lang="es-CO" sz="700" b="1" i="0" u="none" strike="noStrike" kern="1200" dirty="0">
                          <a:solidFill>
                            <a:srgbClr val="262626"/>
                          </a:solidFill>
                          <a:effectLst/>
                          <a:latin typeface="Calibri"/>
                          <a:ea typeface="+mn-ea"/>
                          <a:cs typeface="+mn-cs"/>
                        </a:rPr>
                        <a:t>409</a:t>
                      </a:r>
                    </a:p>
                  </a:txBody>
                  <a:tcPr marL="9525" marR="9525" marT="952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b"/>
                      <a:endParaRPr lang="es-CO" sz="700" b="1" i="0" u="none" strike="noStrike" kern="1200" dirty="0">
                        <a:solidFill>
                          <a:srgbClr val="262626"/>
                        </a:solidFill>
                        <a:effectLst/>
                        <a:latin typeface="Calibri"/>
                        <a:ea typeface="+mn-ea"/>
                        <a:cs typeface="+mn-cs"/>
                      </a:endParaRPr>
                    </a:p>
                  </a:txBody>
                  <a:tcPr marL="9525" marR="9525" marT="952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b"/>
                      <a:r>
                        <a:rPr lang="es-CO" sz="700" b="1" i="0" u="none" strike="noStrike" kern="1200" dirty="0">
                          <a:solidFill>
                            <a:srgbClr val="262626"/>
                          </a:solidFill>
                          <a:effectLst/>
                          <a:latin typeface="Calibri"/>
                          <a:ea typeface="+mn-ea"/>
                          <a:cs typeface="+mn-cs"/>
                        </a:rPr>
                        <a:t>247</a:t>
                      </a:r>
                    </a:p>
                  </a:txBody>
                  <a:tcPr marL="9525" marR="9525" marT="952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b"/>
                      <a:endParaRPr lang="es-CO" sz="700" b="1" i="0" u="none" strike="noStrike" kern="1200" dirty="0">
                        <a:solidFill>
                          <a:srgbClr val="262626"/>
                        </a:solidFill>
                        <a:effectLst/>
                        <a:latin typeface="Calibri"/>
                        <a:ea typeface="+mn-ea"/>
                        <a:cs typeface="+mn-cs"/>
                      </a:endParaRPr>
                    </a:p>
                  </a:txBody>
                  <a:tcPr marL="9525" marR="9525" marT="952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b"/>
                      <a:r>
                        <a:rPr lang="es-CO" sz="700" b="1" i="0" u="none" strike="noStrike" kern="1200" dirty="0">
                          <a:solidFill>
                            <a:srgbClr val="262626"/>
                          </a:solidFill>
                          <a:effectLst/>
                          <a:latin typeface="Calibri"/>
                          <a:ea typeface="+mn-ea"/>
                          <a:cs typeface="+mn-cs"/>
                        </a:rPr>
                        <a:t>82</a:t>
                      </a:r>
                    </a:p>
                  </a:txBody>
                  <a:tcPr marL="9525" marR="9525" marT="952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b"/>
                      <a:r>
                        <a:rPr lang="es-CO" sz="700" b="1" i="0" u="none" strike="noStrike" kern="1200" dirty="0">
                          <a:solidFill>
                            <a:srgbClr val="262626"/>
                          </a:solidFill>
                          <a:effectLst/>
                          <a:latin typeface="Calibri"/>
                          <a:ea typeface="+mn-ea"/>
                          <a:cs typeface="+mn-cs"/>
                        </a:rPr>
                        <a:t>48</a:t>
                      </a:r>
                    </a:p>
                  </a:txBody>
                  <a:tcPr marL="9525" marR="9525" marT="952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2"/>
                  </a:ext>
                </a:extLst>
              </a:tr>
            </a:tbl>
          </a:graphicData>
        </a:graphic>
      </p:graphicFrame>
      <p:graphicFrame>
        <p:nvGraphicFramePr>
          <p:cNvPr id="23" name="38 Gráfico">
            <a:extLst>
              <a:ext uri="{FF2B5EF4-FFF2-40B4-BE49-F238E27FC236}">
                <a16:creationId xmlns:a16="http://schemas.microsoft.com/office/drawing/2014/main" id="{48717210-63F1-40DF-8DB2-7B74E50C4926}"/>
              </a:ext>
            </a:extLst>
          </p:cNvPr>
          <p:cNvGraphicFramePr/>
          <p:nvPr>
            <p:extLst>
              <p:ext uri="{D42A27DB-BD31-4B8C-83A1-F6EECF244321}">
                <p14:modId xmlns:p14="http://schemas.microsoft.com/office/powerpoint/2010/main" val="2504284869"/>
              </p:ext>
            </p:extLst>
          </p:nvPr>
        </p:nvGraphicFramePr>
        <p:xfrm>
          <a:off x="2212981" y="2190267"/>
          <a:ext cx="697229" cy="15530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8" name="32 Tabla">
            <a:extLst>
              <a:ext uri="{FF2B5EF4-FFF2-40B4-BE49-F238E27FC236}">
                <a16:creationId xmlns:a16="http://schemas.microsoft.com/office/drawing/2014/main" id="{BD08341A-C4BC-4397-AD00-76A194C614B1}"/>
              </a:ext>
            </a:extLst>
          </p:cNvPr>
          <p:cNvGraphicFramePr>
            <a:graphicFrameLocks noGrp="1"/>
          </p:cNvGraphicFramePr>
          <p:nvPr>
            <p:extLst>
              <p:ext uri="{D42A27DB-BD31-4B8C-83A1-F6EECF244321}">
                <p14:modId xmlns:p14="http://schemas.microsoft.com/office/powerpoint/2010/main" val="234351101"/>
              </p:ext>
            </p:extLst>
          </p:nvPr>
        </p:nvGraphicFramePr>
        <p:xfrm>
          <a:off x="4070185" y="1150024"/>
          <a:ext cx="2445079" cy="237857"/>
        </p:xfrm>
        <a:graphic>
          <a:graphicData uri="http://schemas.openxmlformats.org/drawingml/2006/table">
            <a:tbl>
              <a:tblPr/>
              <a:tblGrid>
                <a:gridCol w="208125">
                  <a:extLst>
                    <a:ext uri="{9D8B030D-6E8A-4147-A177-3AD203B41FA5}">
                      <a16:colId xmlns:a16="http://schemas.microsoft.com/office/drawing/2014/main" val="20000"/>
                    </a:ext>
                  </a:extLst>
                </a:gridCol>
                <a:gridCol w="208125">
                  <a:extLst>
                    <a:ext uri="{9D8B030D-6E8A-4147-A177-3AD203B41FA5}">
                      <a16:colId xmlns:a16="http://schemas.microsoft.com/office/drawing/2014/main" val="20002"/>
                    </a:ext>
                  </a:extLst>
                </a:gridCol>
                <a:gridCol w="2028829">
                  <a:extLst>
                    <a:ext uri="{9D8B030D-6E8A-4147-A177-3AD203B41FA5}">
                      <a16:colId xmlns:a16="http://schemas.microsoft.com/office/drawing/2014/main" val="20001"/>
                    </a:ext>
                  </a:extLst>
                </a:gridCol>
              </a:tblGrid>
              <a:tr h="237857">
                <a:tc>
                  <a:txBody>
                    <a:bodyPr/>
                    <a:lstStyle/>
                    <a:p>
                      <a:pPr algn="l" fontAlgn="b"/>
                      <a:endParaRPr lang="es-CO" sz="700" b="0" i="0" u="none" strike="noStrike" dirty="0">
                        <a:solidFill>
                          <a:schemeClr val="tx1">
                            <a:lumMod val="85000"/>
                            <a:lumOff val="15000"/>
                          </a:schemeClr>
                        </a:solidFill>
                        <a:effectLst/>
                        <a:latin typeface="+mj-lt"/>
                      </a:endParaRPr>
                    </a:p>
                  </a:txBody>
                  <a:tcPr marL="9527" marR="9527" marT="9525" marB="0" anchor="ctr">
                    <a:lnL>
                      <a:noFill/>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l" fontAlgn="b"/>
                      <a:endParaRPr lang="es-CO" sz="700" b="0" i="0" u="none" strike="noStrike" dirty="0">
                        <a:solidFill>
                          <a:schemeClr val="tx1">
                            <a:lumMod val="85000"/>
                            <a:lumOff val="15000"/>
                          </a:schemeClr>
                        </a:solidFill>
                        <a:effectLst/>
                        <a:latin typeface="+mj-lt"/>
                      </a:endParaRPr>
                    </a:p>
                  </a:txBody>
                  <a:tcPr marL="9527" marR="9527" marT="9525" marB="0" anchor="ctr">
                    <a:lnL>
                      <a:noFill/>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6">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700" b="0" i="0" u="none" strike="noStrike" dirty="0">
                          <a:solidFill>
                            <a:schemeClr val="tx1">
                              <a:lumMod val="85000"/>
                              <a:lumOff val="15000"/>
                            </a:schemeClr>
                          </a:solidFill>
                          <a:effectLst/>
                          <a:latin typeface="+mj-lt"/>
                          <a:cs typeface="Calibri" panose="020F0502020204030204" pitchFamily="34" charset="0"/>
                        </a:rPr>
                        <a:t>Responden Si</a:t>
                      </a: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39" name="33 Rectángulo redondeado">
            <a:extLst>
              <a:ext uri="{FF2B5EF4-FFF2-40B4-BE49-F238E27FC236}">
                <a16:creationId xmlns:a16="http://schemas.microsoft.com/office/drawing/2014/main" id="{98711A1D-8176-4D9E-B003-CEE43D1D2784}"/>
              </a:ext>
            </a:extLst>
          </p:cNvPr>
          <p:cNvSpPr/>
          <p:nvPr/>
        </p:nvSpPr>
        <p:spPr bwMode="auto">
          <a:xfrm>
            <a:off x="3239853" y="1111918"/>
            <a:ext cx="2664296" cy="314071"/>
          </a:xfrm>
          <a:prstGeom prst="roundRect">
            <a:avLst>
              <a:gd name="adj" fmla="val 21475"/>
            </a:avLst>
          </a:prstGeom>
          <a:noFill/>
          <a:ln w="63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1000" b="1" i="0" u="none" strike="noStrike" cap="none" normalizeH="0" baseline="0" dirty="0">
              <a:ln>
                <a:noFill/>
              </a:ln>
              <a:solidFill>
                <a:schemeClr val="tx1">
                  <a:lumMod val="95000"/>
                  <a:lumOff val="5000"/>
                </a:schemeClr>
              </a:solidFill>
              <a:effectLst/>
              <a:cs typeface="Calibri" panose="020F0502020204030204" pitchFamily="34" charset="0"/>
            </a:endParaRPr>
          </a:p>
        </p:txBody>
      </p:sp>
      <p:graphicFrame>
        <p:nvGraphicFramePr>
          <p:cNvPr id="19" name="26 Gráfico">
            <a:extLst>
              <a:ext uri="{FF2B5EF4-FFF2-40B4-BE49-F238E27FC236}">
                <a16:creationId xmlns:a16="http://schemas.microsoft.com/office/drawing/2014/main" id="{26131907-F47B-48F7-8914-D05EF1A5635D}"/>
              </a:ext>
            </a:extLst>
          </p:cNvPr>
          <p:cNvGraphicFramePr/>
          <p:nvPr>
            <p:extLst>
              <p:ext uri="{D42A27DB-BD31-4B8C-83A1-F6EECF244321}">
                <p14:modId xmlns:p14="http://schemas.microsoft.com/office/powerpoint/2010/main" val="3324211691"/>
              </p:ext>
            </p:extLst>
          </p:nvPr>
        </p:nvGraphicFramePr>
        <p:xfrm>
          <a:off x="2883871" y="2128251"/>
          <a:ext cx="729615" cy="273057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2" name="38 Gráfico">
            <a:extLst>
              <a:ext uri="{FF2B5EF4-FFF2-40B4-BE49-F238E27FC236}">
                <a16:creationId xmlns:a16="http://schemas.microsoft.com/office/drawing/2014/main" id="{8619D0F3-474A-401E-8774-FD7576F3FE5F}"/>
              </a:ext>
            </a:extLst>
          </p:cNvPr>
          <p:cNvGraphicFramePr/>
          <p:nvPr>
            <p:extLst>
              <p:ext uri="{D42A27DB-BD31-4B8C-83A1-F6EECF244321}">
                <p14:modId xmlns:p14="http://schemas.microsoft.com/office/powerpoint/2010/main" val="4058070383"/>
              </p:ext>
            </p:extLst>
          </p:nvPr>
        </p:nvGraphicFramePr>
        <p:xfrm>
          <a:off x="3552831" y="2190267"/>
          <a:ext cx="697229" cy="155305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5" name="26 Gráfico">
            <a:extLst>
              <a:ext uri="{FF2B5EF4-FFF2-40B4-BE49-F238E27FC236}">
                <a16:creationId xmlns:a16="http://schemas.microsoft.com/office/drawing/2014/main" id="{E8428A09-815B-4543-B7DC-104E161CAEDA}"/>
              </a:ext>
            </a:extLst>
          </p:cNvPr>
          <p:cNvGraphicFramePr/>
          <p:nvPr>
            <p:extLst>
              <p:ext uri="{D42A27DB-BD31-4B8C-83A1-F6EECF244321}">
                <p14:modId xmlns:p14="http://schemas.microsoft.com/office/powerpoint/2010/main" val="93699494"/>
              </p:ext>
            </p:extLst>
          </p:nvPr>
        </p:nvGraphicFramePr>
        <p:xfrm>
          <a:off x="4198321" y="2128251"/>
          <a:ext cx="729615" cy="273057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6" name="38 Gráfico">
            <a:extLst>
              <a:ext uri="{FF2B5EF4-FFF2-40B4-BE49-F238E27FC236}">
                <a16:creationId xmlns:a16="http://schemas.microsoft.com/office/drawing/2014/main" id="{3B10649F-B794-4849-BBD4-A0AB1A2096F9}"/>
              </a:ext>
            </a:extLst>
          </p:cNvPr>
          <p:cNvGraphicFramePr/>
          <p:nvPr>
            <p:extLst>
              <p:ext uri="{D42A27DB-BD31-4B8C-83A1-F6EECF244321}">
                <p14:modId xmlns:p14="http://schemas.microsoft.com/office/powerpoint/2010/main" val="610925059"/>
              </p:ext>
            </p:extLst>
          </p:nvPr>
        </p:nvGraphicFramePr>
        <p:xfrm>
          <a:off x="4867281" y="2190267"/>
          <a:ext cx="697229" cy="155305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7" name="26 Gráfico">
            <a:extLst>
              <a:ext uri="{FF2B5EF4-FFF2-40B4-BE49-F238E27FC236}">
                <a16:creationId xmlns:a16="http://schemas.microsoft.com/office/drawing/2014/main" id="{30359B42-FC97-4A1E-B5D3-40CA72093578}"/>
              </a:ext>
            </a:extLst>
          </p:cNvPr>
          <p:cNvGraphicFramePr/>
          <p:nvPr>
            <p:extLst>
              <p:ext uri="{D42A27DB-BD31-4B8C-83A1-F6EECF244321}">
                <p14:modId xmlns:p14="http://schemas.microsoft.com/office/powerpoint/2010/main" val="3567024807"/>
              </p:ext>
            </p:extLst>
          </p:nvPr>
        </p:nvGraphicFramePr>
        <p:xfrm>
          <a:off x="5522296" y="2128251"/>
          <a:ext cx="729615" cy="2730572"/>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8" name="38 Gráfico">
            <a:extLst>
              <a:ext uri="{FF2B5EF4-FFF2-40B4-BE49-F238E27FC236}">
                <a16:creationId xmlns:a16="http://schemas.microsoft.com/office/drawing/2014/main" id="{EE5933DC-A4A5-418F-95EC-DC41C862E7D1}"/>
              </a:ext>
            </a:extLst>
          </p:cNvPr>
          <p:cNvGraphicFramePr/>
          <p:nvPr>
            <p:extLst>
              <p:ext uri="{D42A27DB-BD31-4B8C-83A1-F6EECF244321}">
                <p14:modId xmlns:p14="http://schemas.microsoft.com/office/powerpoint/2010/main" val="22534182"/>
              </p:ext>
            </p:extLst>
          </p:nvPr>
        </p:nvGraphicFramePr>
        <p:xfrm>
          <a:off x="6191256" y="2190267"/>
          <a:ext cx="697229" cy="1553059"/>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9" name="26 Gráfico">
            <a:extLst>
              <a:ext uri="{FF2B5EF4-FFF2-40B4-BE49-F238E27FC236}">
                <a16:creationId xmlns:a16="http://schemas.microsoft.com/office/drawing/2014/main" id="{43DA6A6A-51DE-4D8E-ADE7-20361F32EF4C}"/>
              </a:ext>
            </a:extLst>
          </p:cNvPr>
          <p:cNvGraphicFramePr/>
          <p:nvPr>
            <p:extLst>
              <p:ext uri="{D42A27DB-BD31-4B8C-83A1-F6EECF244321}">
                <p14:modId xmlns:p14="http://schemas.microsoft.com/office/powerpoint/2010/main" val="2556372873"/>
              </p:ext>
            </p:extLst>
          </p:nvPr>
        </p:nvGraphicFramePr>
        <p:xfrm>
          <a:off x="6893896" y="2128251"/>
          <a:ext cx="729615" cy="2730572"/>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30" name="38 Gráfico">
            <a:extLst>
              <a:ext uri="{FF2B5EF4-FFF2-40B4-BE49-F238E27FC236}">
                <a16:creationId xmlns:a16="http://schemas.microsoft.com/office/drawing/2014/main" id="{63BEA4C4-48F3-47E2-AF26-EF5CC198110E}"/>
              </a:ext>
            </a:extLst>
          </p:cNvPr>
          <p:cNvGraphicFramePr/>
          <p:nvPr>
            <p:extLst>
              <p:ext uri="{D42A27DB-BD31-4B8C-83A1-F6EECF244321}">
                <p14:modId xmlns:p14="http://schemas.microsoft.com/office/powerpoint/2010/main" val="2237679467"/>
              </p:ext>
            </p:extLst>
          </p:nvPr>
        </p:nvGraphicFramePr>
        <p:xfrm>
          <a:off x="7537456" y="2190267"/>
          <a:ext cx="697229" cy="1553059"/>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36" name="38 Gráfico">
            <a:extLst>
              <a:ext uri="{FF2B5EF4-FFF2-40B4-BE49-F238E27FC236}">
                <a16:creationId xmlns:a16="http://schemas.microsoft.com/office/drawing/2014/main" id="{468725AB-7F79-4293-96A2-F95F3B250D0D}"/>
              </a:ext>
            </a:extLst>
          </p:cNvPr>
          <p:cNvGraphicFramePr/>
          <p:nvPr>
            <p:extLst>
              <p:ext uri="{D42A27DB-BD31-4B8C-83A1-F6EECF244321}">
                <p14:modId xmlns:p14="http://schemas.microsoft.com/office/powerpoint/2010/main" val="3708437557"/>
              </p:ext>
            </p:extLst>
          </p:nvPr>
        </p:nvGraphicFramePr>
        <p:xfrm>
          <a:off x="8162931" y="2190267"/>
          <a:ext cx="697229" cy="1553059"/>
        </p:xfrm>
        <a:graphic>
          <a:graphicData uri="http://schemas.openxmlformats.org/drawingml/2006/chart">
            <c:chart xmlns:c="http://schemas.openxmlformats.org/drawingml/2006/chart" xmlns:r="http://schemas.openxmlformats.org/officeDocument/2006/relationships" r:id="rId15"/>
          </a:graphicData>
        </a:graphic>
      </p:graphicFrame>
      <p:sp>
        <p:nvSpPr>
          <p:cNvPr id="20" name="Text Box 33">
            <a:extLst>
              <a:ext uri="{FF2B5EF4-FFF2-40B4-BE49-F238E27FC236}">
                <a16:creationId xmlns:a16="http://schemas.microsoft.com/office/drawing/2014/main" id="{AA1E2F28-F2D1-45C4-8D37-24C17CBF5C76}"/>
              </a:ext>
            </a:extLst>
          </p:cNvPr>
          <p:cNvSpPr txBox="1">
            <a:spLocks noChangeArrowheads="1"/>
          </p:cNvSpPr>
          <p:nvPr/>
        </p:nvSpPr>
        <p:spPr bwMode="auto">
          <a:xfrm>
            <a:off x="7855530" y="581075"/>
            <a:ext cx="1288470" cy="2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58" tIns="45729" rIns="91458" bIns="45729" anchor="ctr">
            <a:spAutoFit/>
          </a:bodyPr>
          <a:lstStyle>
            <a:lvl1pPr>
              <a:spcBef>
                <a:spcPct val="20000"/>
              </a:spcBef>
              <a:buChar char="•"/>
              <a:defRPr sz="1200">
                <a:solidFill>
                  <a:srgbClr val="333333"/>
                </a:solidFill>
                <a:latin typeface="Century Gothic" pitchFamily="34" charset="0"/>
                <a:cs typeface="Arial" charset="0"/>
              </a:defRPr>
            </a:lvl1pPr>
            <a:lvl2pPr marL="742950" indent="-285750">
              <a:spcBef>
                <a:spcPct val="20000"/>
              </a:spcBef>
              <a:buChar char="–"/>
              <a:defRPr sz="1200">
                <a:solidFill>
                  <a:srgbClr val="333333"/>
                </a:solidFill>
                <a:latin typeface="Century Gothic" pitchFamily="34" charset="0"/>
                <a:cs typeface="Arial" charset="0"/>
              </a:defRPr>
            </a:lvl2pPr>
            <a:lvl3pPr marL="1143000" indent="-228600">
              <a:spcBef>
                <a:spcPct val="20000"/>
              </a:spcBef>
              <a:buChar char="•"/>
              <a:defRPr sz="1200">
                <a:solidFill>
                  <a:srgbClr val="333333"/>
                </a:solidFill>
                <a:latin typeface="Century Gothic" pitchFamily="34" charset="0"/>
                <a:cs typeface="Arial" charset="0"/>
              </a:defRPr>
            </a:lvl3pPr>
            <a:lvl4pPr marL="1600200" indent="-228600">
              <a:spcBef>
                <a:spcPct val="20000"/>
              </a:spcBef>
              <a:buChar char="–"/>
              <a:defRPr sz="1200">
                <a:solidFill>
                  <a:srgbClr val="333333"/>
                </a:solidFill>
                <a:latin typeface="Century Gothic" pitchFamily="34" charset="0"/>
                <a:cs typeface="Arial" charset="0"/>
              </a:defRPr>
            </a:lvl4pPr>
            <a:lvl5pPr marL="2057400" indent="-228600">
              <a:spcBef>
                <a:spcPct val="20000"/>
              </a:spcBef>
              <a:buChar char="»"/>
              <a:defRPr sz="1200">
                <a:solidFill>
                  <a:srgbClr val="333333"/>
                </a:solidFill>
                <a:latin typeface="Century Gothic" pitchFamily="34" charset="0"/>
                <a:cs typeface="Arial" charset="0"/>
              </a:defRPr>
            </a:lvl5pPr>
            <a:lvl6pPr marL="2514600" indent="-228600" eaLnBrk="0" fontAlgn="base" hangingPunct="0">
              <a:spcBef>
                <a:spcPct val="20000"/>
              </a:spcBef>
              <a:spcAft>
                <a:spcPct val="0"/>
              </a:spcAft>
              <a:buChar char="»"/>
              <a:defRPr sz="1200">
                <a:solidFill>
                  <a:srgbClr val="333333"/>
                </a:solidFill>
                <a:latin typeface="Century Gothic" pitchFamily="34" charset="0"/>
                <a:cs typeface="Arial" charset="0"/>
              </a:defRPr>
            </a:lvl6pPr>
            <a:lvl7pPr marL="2971800" indent="-228600" eaLnBrk="0" fontAlgn="base" hangingPunct="0">
              <a:spcBef>
                <a:spcPct val="20000"/>
              </a:spcBef>
              <a:spcAft>
                <a:spcPct val="0"/>
              </a:spcAft>
              <a:buChar char="»"/>
              <a:defRPr sz="1200">
                <a:solidFill>
                  <a:srgbClr val="333333"/>
                </a:solidFill>
                <a:latin typeface="Century Gothic" pitchFamily="34" charset="0"/>
                <a:cs typeface="Arial" charset="0"/>
              </a:defRPr>
            </a:lvl7pPr>
            <a:lvl8pPr marL="3429000" indent="-228600" eaLnBrk="0" fontAlgn="base" hangingPunct="0">
              <a:spcBef>
                <a:spcPct val="20000"/>
              </a:spcBef>
              <a:spcAft>
                <a:spcPct val="0"/>
              </a:spcAft>
              <a:buChar char="»"/>
              <a:defRPr sz="1200">
                <a:solidFill>
                  <a:srgbClr val="333333"/>
                </a:solidFill>
                <a:latin typeface="Century Gothic" pitchFamily="34" charset="0"/>
                <a:cs typeface="Arial" charset="0"/>
              </a:defRPr>
            </a:lvl8pPr>
            <a:lvl9pPr marL="3886200" indent="-228600" eaLnBrk="0" fontAlgn="base" hangingPunct="0">
              <a:spcBef>
                <a:spcPct val="20000"/>
              </a:spcBef>
              <a:spcAft>
                <a:spcPct val="0"/>
              </a:spcAft>
              <a:buChar char="»"/>
              <a:defRPr sz="1200">
                <a:solidFill>
                  <a:srgbClr val="333333"/>
                </a:solidFill>
                <a:latin typeface="Century Gothic" pitchFamily="34" charset="0"/>
                <a:cs typeface="Arial" charset="0"/>
              </a:defRPr>
            </a:lvl9pPr>
          </a:lstStyle>
          <a:p>
            <a:pPr algn="ctr" eaLnBrk="1" hangingPunct="1">
              <a:spcBef>
                <a:spcPct val="0"/>
              </a:spcBef>
              <a:buFontTx/>
              <a:buNone/>
            </a:pPr>
            <a:r>
              <a:rPr lang="es-CO" altLang="es-MX" sz="1000" b="0" dirty="0">
                <a:solidFill>
                  <a:srgbClr val="4D4D4D"/>
                </a:solidFill>
                <a:latin typeface="Calibri" panose="020F0502020204030204" pitchFamily="34" charset="0"/>
                <a:cs typeface="Calibri" panose="020F0502020204030204" pitchFamily="34" charset="0"/>
              </a:rPr>
              <a:t>Todos</a:t>
            </a:r>
            <a:endParaRPr lang="es-ES" altLang="es-MX" sz="1000" dirty="0">
              <a:solidFill>
                <a:srgbClr val="4D4D4D"/>
              </a:solidFill>
              <a:latin typeface="Calibri" panose="020F0502020204030204" pitchFamily="34" charset="0"/>
              <a:cs typeface="Calibri" panose="020F0502020204030204" pitchFamily="34" charset="0"/>
            </a:endParaRPr>
          </a:p>
        </p:txBody>
      </p:sp>
      <p:graphicFrame>
        <p:nvGraphicFramePr>
          <p:cNvPr id="21" name="Group 412">
            <a:extLst>
              <a:ext uri="{FF2B5EF4-FFF2-40B4-BE49-F238E27FC236}">
                <a16:creationId xmlns:a16="http://schemas.microsoft.com/office/drawing/2014/main" id="{FD59AEB6-D632-4288-8125-99D3D297C11D}"/>
              </a:ext>
            </a:extLst>
          </p:cNvPr>
          <p:cNvGraphicFramePr>
            <a:graphicFrameLocks noGrp="1"/>
          </p:cNvGraphicFramePr>
          <p:nvPr>
            <p:extLst>
              <p:ext uri="{D42A27DB-BD31-4B8C-83A1-F6EECF244321}">
                <p14:modId xmlns:p14="http://schemas.microsoft.com/office/powerpoint/2010/main" val="2326019335"/>
              </p:ext>
            </p:extLst>
          </p:nvPr>
        </p:nvGraphicFramePr>
        <p:xfrm>
          <a:off x="1556384" y="1824795"/>
          <a:ext cx="7307575" cy="339090"/>
        </p:xfrm>
        <a:graphic>
          <a:graphicData uri="http://schemas.openxmlformats.org/drawingml/2006/table">
            <a:tbl>
              <a:tblPr/>
              <a:tblGrid>
                <a:gridCol w="664325">
                  <a:extLst>
                    <a:ext uri="{9D8B030D-6E8A-4147-A177-3AD203B41FA5}">
                      <a16:colId xmlns:a16="http://schemas.microsoft.com/office/drawing/2014/main" val="4184135424"/>
                    </a:ext>
                  </a:extLst>
                </a:gridCol>
                <a:gridCol w="664325">
                  <a:extLst>
                    <a:ext uri="{9D8B030D-6E8A-4147-A177-3AD203B41FA5}">
                      <a16:colId xmlns:a16="http://schemas.microsoft.com/office/drawing/2014/main" val="655355975"/>
                    </a:ext>
                  </a:extLst>
                </a:gridCol>
                <a:gridCol w="664325">
                  <a:extLst>
                    <a:ext uri="{9D8B030D-6E8A-4147-A177-3AD203B41FA5}">
                      <a16:colId xmlns:a16="http://schemas.microsoft.com/office/drawing/2014/main" val="20000"/>
                    </a:ext>
                  </a:extLst>
                </a:gridCol>
                <a:gridCol w="664325">
                  <a:extLst>
                    <a:ext uri="{9D8B030D-6E8A-4147-A177-3AD203B41FA5}">
                      <a16:colId xmlns:a16="http://schemas.microsoft.com/office/drawing/2014/main" val="3427517366"/>
                    </a:ext>
                  </a:extLst>
                </a:gridCol>
                <a:gridCol w="664325">
                  <a:extLst>
                    <a:ext uri="{9D8B030D-6E8A-4147-A177-3AD203B41FA5}">
                      <a16:colId xmlns:a16="http://schemas.microsoft.com/office/drawing/2014/main" val="1233862923"/>
                    </a:ext>
                  </a:extLst>
                </a:gridCol>
                <a:gridCol w="664325">
                  <a:extLst>
                    <a:ext uri="{9D8B030D-6E8A-4147-A177-3AD203B41FA5}">
                      <a16:colId xmlns:a16="http://schemas.microsoft.com/office/drawing/2014/main" val="1160047578"/>
                    </a:ext>
                  </a:extLst>
                </a:gridCol>
                <a:gridCol w="664325">
                  <a:extLst>
                    <a:ext uri="{9D8B030D-6E8A-4147-A177-3AD203B41FA5}">
                      <a16:colId xmlns:a16="http://schemas.microsoft.com/office/drawing/2014/main" val="3630219309"/>
                    </a:ext>
                  </a:extLst>
                </a:gridCol>
                <a:gridCol w="664325">
                  <a:extLst>
                    <a:ext uri="{9D8B030D-6E8A-4147-A177-3AD203B41FA5}">
                      <a16:colId xmlns:a16="http://schemas.microsoft.com/office/drawing/2014/main" val="3208097183"/>
                    </a:ext>
                  </a:extLst>
                </a:gridCol>
                <a:gridCol w="664325">
                  <a:extLst>
                    <a:ext uri="{9D8B030D-6E8A-4147-A177-3AD203B41FA5}">
                      <a16:colId xmlns:a16="http://schemas.microsoft.com/office/drawing/2014/main" val="1100904424"/>
                    </a:ext>
                  </a:extLst>
                </a:gridCol>
                <a:gridCol w="664325">
                  <a:extLst>
                    <a:ext uri="{9D8B030D-6E8A-4147-A177-3AD203B41FA5}">
                      <a16:colId xmlns:a16="http://schemas.microsoft.com/office/drawing/2014/main" val="3178042207"/>
                    </a:ext>
                  </a:extLst>
                </a:gridCol>
                <a:gridCol w="664325">
                  <a:extLst>
                    <a:ext uri="{9D8B030D-6E8A-4147-A177-3AD203B41FA5}">
                      <a16:colId xmlns:a16="http://schemas.microsoft.com/office/drawing/2014/main" val="143583469"/>
                    </a:ext>
                  </a:extLst>
                </a:gridCol>
              </a:tblGrid>
              <a:tr h="42867">
                <a:tc gridSpan="2">
                  <a:txBody>
                    <a:bodyPr/>
                    <a:lstStyle/>
                    <a:p>
                      <a:pPr algn="ctr" fontAlgn="ctr"/>
                      <a:r>
                        <a:rPr kumimoji="0" lang="es-CO" sz="1100" b="1" i="0" u="none" strike="noStrike" kern="1200" cap="none" spc="0" normalizeH="0" baseline="0" dirty="0">
                          <a:ln>
                            <a:noFill/>
                          </a:ln>
                          <a:solidFill>
                            <a:srgbClr val="126D9A"/>
                          </a:solidFill>
                          <a:effectLst/>
                          <a:uLnTx/>
                          <a:uFillTx/>
                          <a:latin typeface="Calibri" panose="020F0502020204030204" pitchFamily="34" charset="0"/>
                          <a:ea typeface="+mn-ea"/>
                          <a:cs typeface="Calibri" panose="020F0502020204030204" pitchFamily="34" charset="0"/>
                        </a:rPr>
                        <a:t>Total</a:t>
                      </a:r>
                      <a:endParaRPr lang="es-CO" sz="700" b="1" i="0" u="none" strike="noStrike" dirty="0">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s-CO" sz="700" b="1" i="0" u="none" strike="noStrike">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gridSpan="2">
                  <a:txBody>
                    <a:bodyPr/>
                    <a:lstStyle/>
                    <a:p>
                      <a:pPr algn="ctr" fontAlgn="ctr"/>
                      <a:r>
                        <a:rPr kumimoji="0" lang="es-CO" sz="700" b="1" i="0" u="none" strike="noStrike" kern="1200" cap="none" spc="0" normalizeH="0" baseline="0" noProof="0" dirty="0">
                          <a:ln>
                            <a:noFill/>
                          </a:ln>
                          <a:solidFill>
                            <a:srgbClr val="126D9A"/>
                          </a:solidFill>
                          <a:effectLst/>
                          <a:uLnTx/>
                          <a:uFillTx/>
                          <a:latin typeface="Calibri" panose="020F0502020204030204" pitchFamily="34" charset="0"/>
                          <a:cs typeface="Calibri" panose="020F0502020204030204" pitchFamily="34" charset="0"/>
                        </a:rPr>
                        <a:t>Estudiantes 11</a:t>
                      </a:r>
                      <a:endParaRPr lang="es-CO" sz="700" b="1" i="0" u="none" strike="noStrike" dirty="0">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s-CO" sz="700" b="1" i="0" u="none" strike="noStrike">
                        <a:solidFill>
                          <a:srgbClr val="6F971F"/>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gridSpan="2">
                  <a:txBody>
                    <a:bodyPr/>
                    <a:lstStyle/>
                    <a:p>
                      <a:pPr algn="ctr" fontAlgn="ctr"/>
                      <a:r>
                        <a:rPr kumimoji="0" lang="es-CO" sz="700" b="1" i="0" u="none" strike="noStrike" kern="1200" cap="none" spc="0" normalizeH="0" baseline="0" noProof="0" dirty="0">
                          <a:ln>
                            <a:noFill/>
                          </a:ln>
                          <a:solidFill>
                            <a:srgbClr val="126D9A"/>
                          </a:solidFill>
                          <a:effectLst/>
                          <a:uLnTx/>
                          <a:uFillTx/>
                          <a:latin typeface="Calibri" panose="020F0502020204030204" pitchFamily="34" charset="0"/>
                          <a:cs typeface="Calibri" panose="020F0502020204030204" pitchFamily="34" charset="0"/>
                        </a:rPr>
                        <a:t>Estudiantes Universitarios</a:t>
                      </a:r>
                      <a:endParaRPr lang="es-CO" sz="700" b="1" i="0" u="none" strike="noStrike" dirty="0">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s-CO" sz="700" b="1" i="0" u="none" strike="noStrike">
                        <a:solidFill>
                          <a:srgbClr val="6F971F"/>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700" b="1" i="0" u="none" strike="noStrike" kern="1200" cap="none" spc="0" normalizeH="0" baseline="0" noProof="0" dirty="0">
                          <a:ln>
                            <a:noFill/>
                          </a:ln>
                          <a:solidFill>
                            <a:srgbClr val="126D9A"/>
                          </a:solidFill>
                          <a:effectLst/>
                          <a:uLnTx/>
                          <a:uFillTx/>
                          <a:latin typeface="Calibri" panose="020F0502020204030204" pitchFamily="34" charset="0"/>
                          <a:ea typeface="+mn-ea"/>
                          <a:cs typeface="Calibri" panose="020F0502020204030204" pitchFamily="34" charset="0"/>
                        </a:rPr>
                        <a:t>Rectores Colegios</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s-CO" sz="700" b="1" i="0" u="none" strike="noStrike" kern="1200" cap="none" spc="0" normalizeH="0" baseline="0" noProof="0">
                        <a:ln>
                          <a:noFill/>
                        </a:ln>
                        <a:solidFill>
                          <a:srgbClr val="6F971F"/>
                        </a:solidFill>
                        <a:effectLst/>
                        <a:uLnTx/>
                        <a:uFillTx/>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700" b="1" i="0" u="none" strike="noStrike" kern="1200" cap="none" spc="0" normalizeH="0" baseline="0" noProof="0" dirty="0">
                          <a:ln>
                            <a:noFill/>
                          </a:ln>
                          <a:solidFill>
                            <a:srgbClr val="126D9A"/>
                          </a:solidFill>
                          <a:effectLst/>
                          <a:uLnTx/>
                          <a:uFillTx/>
                          <a:latin typeface="Calibri" panose="020F0502020204030204" pitchFamily="34" charset="0"/>
                          <a:ea typeface="+mn-ea"/>
                          <a:cs typeface="Calibri" panose="020F0502020204030204" pitchFamily="34" charset="0"/>
                        </a:rPr>
                        <a:t>Rectores Universidades</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s-CO" sz="700" b="1" i="0" u="none" strike="noStrike" kern="1200" cap="none" spc="0" normalizeH="0" baseline="0" noProof="0">
                        <a:ln>
                          <a:noFill/>
                        </a:ln>
                        <a:solidFill>
                          <a:srgbClr val="6F971F"/>
                        </a:solidFill>
                        <a:effectLst/>
                        <a:uLnTx/>
                        <a:uFillTx/>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700" b="1" i="0" u="none" strike="noStrike" kern="1200" cap="none" spc="0" normalizeH="0" baseline="0" noProof="0" dirty="0">
                          <a:ln>
                            <a:noFill/>
                          </a:ln>
                          <a:solidFill>
                            <a:srgbClr val="126D9A"/>
                          </a:solidFill>
                          <a:effectLst/>
                          <a:uLnTx/>
                          <a:uFillTx/>
                          <a:latin typeface="Calibri" panose="020F0502020204030204" pitchFamily="34" charset="0"/>
                          <a:ea typeface="+mn-ea"/>
                          <a:cs typeface="Calibri" panose="020F0502020204030204" pitchFamily="34" charset="0"/>
                        </a:rPr>
                        <a:t>Secretarios de Educación</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86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700" b="1" i="0" u="none" strike="noStrike" dirty="0">
                          <a:solidFill>
                            <a:srgbClr val="6F971F"/>
                          </a:solidFill>
                          <a:effectLst/>
                          <a:latin typeface="Calibri" panose="020F0502020204030204" pitchFamily="34" charset="0"/>
                          <a:cs typeface="Calibri" panose="020F0502020204030204" pitchFamily="34" charset="0"/>
                        </a:rPr>
                        <a:t>2017</a:t>
                      </a:r>
                      <a:endParaRPr lang="es-CO" sz="700" b="1" i="0" u="none" strike="noStrike" dirty="0">
                        <a:solidFill>
                          <a:srgbClr val="6F971F"/>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r>
                        <a:rPr lang="es-ES" sz="700" b="1" i="0" u="none" strike="noStrike" dirty="0">
                          <a:solidFill>
                            <a:srgbClr val="126D9A"/>
                          </a:solidFill>
                          <a:effectLst/>
                          <a:latin typeface="Calibri" panose="020F0502020204030204" pitchFamily="34" charset="0"/>
                          <a:cs typeface="Calibri" panose="020F0502020204030204" pitchFamily="34" charset="0"/>
                        </a:rPr>
                        <a:t>2021</a:t>
                      </a:r>
                      <a:endParaRPr lang="es-CO" sz="700" b="1" i="0" u="none" strike="noStrike" dirty="0">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700" b="1" i="0" u="none" strike="noStrike" dirty="0">
                          <a:solidFill>
                            <a:srgbClr val="6F971F"/>
                          </a:solidFill>
                          <a:effectLst/>
                          <a:latin typeface="Calibri" panose="020F0502020204030204" pitchFamily="34" charset="0"/>
                          <a:cs typeface="Calibri" panose="020F0502020204030204" pitchFamily="34" charset="0"/>
                        </a:rPr>
                        <a:t>2017</a:t>
                      </a:r>
                      <a:endParaRPr lang="es-CO" sz="700" b="1" i="0" u="none" strike="noStrike" dirty="0">
                        <a:solidFill>
                          <a:srgbClr val="6F971F"/>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r>
                        <a:rPr lang="es-ES" sz="700" b="1" i="0" u="none" strike="noStrike" dirty="0">
                          <a:solidFill>
                            <a:srgbClr val="126D9A"/>
                          </a:solidFill>
                          <a:effectLst/>
                          <a:latin typeface="Calibri" panose="020F0502020204030204" pitchFamily="34" charset="0"/>
                          <a:cs typeface="Calibri" panose="020F0502020204030204" pitchFamily="34" charset="0"/>
                        </a:rPr>
                        <a:t>2021</a:t>
                      </a:r>
                      <a:endParaRPr lang="es-CO" sz="700" b="1" i="0" u="none" strike="noStrike" dirty="0">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700" b="1" i="0" u="none" strike="noStrike" dirty="0">
                          <a:solidFill>
                            <a:srgbClr val="6F971F"/>
                          </a:solidFill>
                          <a:effectLst/>
                          <a:latin typeface="Calibri" panose="020F0502020204030204" pitchFamily="34" charset="0"/>
                          <a:cs typeface="Calibri" panose="020F0502020204030204" pitchFamily="34" charset="0"/>
                        </a:rPr>
                        <a:t>2017</a:t>
                      </a:r>
                      <a:endParaRPr lang="es-CO" sz="700" b="1" i="0" u="none" strike="noStrike" dirty="0">
                        <a:solidFill>
                          <a:srgbClr val="6F971F"/>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r>
                        <a:rPr lang="es-ES" sz="700" b="1" i="0" u="none" strike="noStrike" dirty="0">
                          <a:solidFill>
                            <a:srgbClr val="126D9A"/>
                          </a:solidFill>
                          <a:effectLst/>
                          <a:latin typeface="Calibri" panose="020F0502020204030204" pitchFamily="34" charset="0"/>
                          <a:cs typeface="Calibri" panose="020F0502020204030204" pitchFamily="34" charset="0"/>
                        </a:rPr>
                        <a:t>2021</a:t>
                      </a:r>
                      <a:endParaRPr lang="es-CO" sz="700" b="1" i="0" u="none" strike="noStrike" dirty="0">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700" b="1" i="0" u="none" strike="noStrike" dirty="0">
                          <a:solidFill>
                            <a:srgbClr val="6F971F"/>
                          </a:solidFill>
                          <a:effectLst/>
                          <a:latin typeface="Calibri" panose="020F0502020204030204" pitchFamily="34" charset="0"/>
                          <a:cs typeface="Calibri" panose="020F0502020204030204" pitchFamily="34" charset="0"/>
                        </a:rPr>
                        <a:t>2017</a:t>
                      </a:r>
                      <a:endParaRPr lang="es-CO" sz="700" b="1" i="0" u="none" strike="noStrike" dirty="0">
                        <a:solidFill>
                          <a:srgbClr val="6F971F"/>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r>
                        <a:rPr lang="es-ES" sz="700" b="1" i="0" u="none" strike="noStrike" dirty="0">
                          <a:solidFill>
                            <a:srgbClr val="126D9A"/>
                          </a:solidFill>
                          <a:effectLst/>
                          <a:latin typeface="Calibri" panose="020F0502020204030204" pitchFamily="34" charset="0"/>
                          <a:cs typeface="Calibri" panose="020F0502020204030204" pitchFamily="34" charset="0"/>
                        </a:rPr>
                        <a:t>2021</a:t>
                      </a:r>
                      <a:endParaRPr lang="es-CO" sz="700" b="1" i="0" u="none" strike="noStrike" dirty="0">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700" b="1" i="0" u="none" strike="noStrike" dirty="0">
                          <a:solidFill>
                            <a:srgbClr val="6F971F"/>
                          </a:solidFill>
                          <a:effectLst/>
                          <a:latin typeface="Calibri" panose="020F0502020204030204" pitchFamily="34" charset="0"/>
                          <a:cs typeface="Calibri" panose="020F0502020204030204" pitchFamily="34" charset="0"/>
                        </a:rPr>
                        <a:t>2017</a:t>
                      </a:r>
                      <a:endParaRPr lang="es-CO" sz="700" b="1" i="0" u="none" strike="noStrike" dirty="0">
                        <a:solidFill>
                          <a:srgbClr val="6F971F"/>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r>
                        <a:rPr lang="es-ES" sz="700" b="1" i="0" u="none" strike="noStrike" dirty="0">
                          <a:solidFill>
                            <a:srgbClr val="126D9A"/>
                          </a:solidFill>
                          <a:effectLst/>
                          <a:latin typeface="Calibri" panose="020F0502020204030204" pitchFamily="34" charset="0"/>
                          <a:cs typeface="Calibri" panose="020F0502020204030204" pitchFamily="34" charset="0"/>
                        </a:rPr>
                        <a:t>2021</a:t>
                      </a:r>
                      <a:endParaRPr lang="es-CO" sz="700" b="1" i="0" u="none" strike="noStrike" dirty="0">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a:ln>
                            <a:noFill/>
                          </a:ln>
                          <a:solidFill>
                            <a:srgbClr val="126D9A"/>
                          </a:solidFill>
                          <a:effectLst/>
                          <a:uLnTx/>
                          <a:uFillTx/>
                          <a:latin typeface="Calibri" panose="020F0502020204030204" pitchFamily="34" charset="0"/>
                          <a:ea typeface="+mn-ea"/>
                          <a:cs typeface="Calibri" panose="020F0502020204030204" pitchFamily="34" charset="0"/>
                        </a:rPr>
                        <a:t>2021</a:t>
                      </a:r>
                      <a:endParaRPr kumimoji="0" lang="es-CO" sz="700" b="1" i="0" u="none" strike="noStrike" kern="1200" cap="none" spc="0" normalizeH="0" baseline="0" noProof="0" dirty="0">
                        <a:ln>
                          <a:noFill/>
                        </a:ln>
                        <a:solidFill>
                          <a:srgbClr val="126D9A"/>
                        </a:solidFill>
                        <a:effectLst/>
                        <a:uLnTx/>
                        <a:uFillTx/>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5133707"/>
                  </a:ext>
                </a:extLst>
              </a:tr>
            </a:tbl>
          </a:graphicData>
        </a:graphic>
      </p:graphicFrame>
      <p:cxnSp>
        <p:nvCxnSpPr>
          <p:cNvPr id="24" name="Conector recto de flecha 23">
            <a:extLst>
              <a:ext uri="{FF2B5EF4-FFF2-40B4-BE49-F238E27FC236}">
                <a16:creationId xmlns:a16="http://schemas.microsoft.com/office/drawing/2014/main" id="{BD8ED6CB-9B58-4613-A2FF-24E2F7E0429C}"/>
              </a:ext>
            </a:extLst>
          </p:cNvPr>
          <p:cNvCxnSpPr/>
          <p:nvPr/>
        </p:nvCxnSpPr>
        <p:spPr bwMode="auto">
          <a:xfrm flipH="1" flipV="1">
            <a:off x="2747597" y="2709487"/>
            <a:ext cx="1840" cy="176160"/>
          </a:xfrm>
          <a:prstGeom prst="straightConnector1">
            <a:avLst/>
          </a:prstGeom>
          <a:solidFill>
            <a:schemeClr val="accent1"/>
          </a:solidFill>
          <a:ln w="9525" cap="flat" cmpd="sng" algn="ctr">
            <a:solidFill>
              <a:srgbClr val="00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Conector recto de flecha 30">
            <a:extLst>
              <a:ext uri="{FF2B5EF4-FFF2-40B4-BE49-F238E27FC236}">
                <a16:creationId xmlns:a16="http://schemas.microsoft.com/office/drawing/2014/main" id="{7F4E1131-1880-4FCE-9183-5604900DC080}"/>
              </a:ext>
            </a:extLst>
          </p:cNvPr>
          <p:cNvCxnSpPr/>
          <p:nvPr/>
        </p:nvCxnSpPr>
        <p:spPr bwMode="auto">
          <a:xfrm flipH="1" flipV="1">
            <a:off x="2739765" y="3048674"/>
            <a:ext cx="1840" cy="176160"/>
          </a:xfrm>
          <a:prstGeom prst="straightConnector1">
            <a:avLst/>
          </a:prstGeom>
          <a:solidFill>
            <a:schemeClr val="accent1"/>
          </a:solidFill>
          <a:ln w="9525" cap="flat" cmpd="sng" algn="ctr">
            <a:solidFill>
              <a:srgbClr val="00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Conector recto de flecha 31">
            <a:extLst>
              <a:ext uri="{FF2B5EF4-FFF2-40B4-BE49-F238E27FC236}">
                <a16:creationId xmlns:a16="http://schemas.microsoft.com/office/drawing/2014/main" id="{8BF2B890-4C0D-4B5A-9BF4-6C6A510216E7}"/>
              </a:ext>
            </a:extLst>
          </p:cNvPr>
          <p:cNvCxnSpPr/>
          <p:nvPr/>
        </p:nvCxnSpPr>
        <p:spPr bwMode="auto">
          <a:xfrm flipH="1" flipV="1">
            <a:off x="2739765" y="3378484"/>
            <a:ext cx="1840" cy="176160"/>
          </a:xfrm>
          <a:prstGeom prst="straightConnector1">
            <a:avLst/>
          </a:prstGeom>
          <a:solidFill>
            <a:schemeClr val="accent1"/>
          </a:solidFill>
          <a:ln w="9525" cap="flat" cmpd="sng" algn="ctr">
            <a:solidFill>
              <a:srgbClr val="00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63037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0C44006-5C93-4306-BAFB-B26FB290349E}"/>
              </a:ext>
            </a:extLst>
          </p:cNvPr>
          <p:cNvSpPr>
            <a:spLocks noGrp="1"/>
          </p:cNvSpPr>
          <p:nvPr>
            <p:ph type="ctrTitle" sz="quarter"/>
          </p:nvPr>
        </p:nvSpPr>
        <p:spPr>
          <a:xfrm>
            <a:off x="3242297" y="2138455"/>
            <a:ext cx="3769678" cy="1103312"/>
          </a:xfrm>
        </p:spPr>
        <p:txBody>
          <a:bodyPr/>
          <a:lstStyle/>
          <a:p>
            <a:r>
              <a:rPr lang="es-CO" dirty="0"/>
              <a:t>Página institucional</a:t>
            </a:r>
          </a:p>
        </p:txBody>
      </p:sp>
    </p:spTree>
    <p:extLst>
      <p:ext uri="{BB962C8B-B14F-4D97-AF65-F5344CB8AC3E}">
        <p14:creationId xmlns:p14="http://schemas.microsoft.com/office/powerpoint/2010/main" val="3083402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1"/>
          <p:cNvSpPr>
            <a:spLocks noGrp="1"/>
          </p:cNvSpPr>
          <p:nvPr>
            <p:ph type="title"/>
          </p:nvPr>
        </p:nvSpPr>
        <p:spPr/>
        <p:txBody>
          <a:bodyPr/>
          <a:lstStyle/>
          <a:p>
            <a:r>
              <a:rPr lang="es-ES" dirty="0">
                <a:solidFill>
                  <a:schemeClr val="bg2">
                    <a:lumMod val="50000"/>
                  </a:schemeClr>
                </a:solidFill>
              </a:rPr>
              <a:t>Evaluación de la página institucional del Icfes</a:t>
            </a:r>
            <a:endParaRPr lang="es-CO" altLang="es-CO" dirty="0">
              <a:solidFill>
                <a:schemeClr val="bg2">
                  <a:lumMod val="50000"/>
                </a:schemeClr>
              </a:solidFill>
            </a:endParaRPr>
          </a:p>
        </p:txBody>
      </p:sp>
      <p:graphicFrame>
        <p:nvGraphicFramePr>
          <p:cNvPr id="23" name="38 Gráfico">
            <a:extLst>
              <a:ext uri="{FF2B5EF4-FFF2-40B4-BE49-F238E27FC236}">
                <a16:creationId xmlns:a16="http://schemas.microsoft.com/office/drawing/2014/main" id="{48717210-63F1-40DF-8DB2-7B74E50C4926}"/>
              </a:ext>
            </a:extLst>
          </p:cNvPr>
          <p:cNvGraphicFramePr/>
          <p:nvPr>
            <p:extLst>
              <p:ext uri="{D42A27DB-BD31-4B8C-83A1-F6EECF244321}">
                <p14:modId xmlns:p14="http://schemas.microsoft.com/office/powerpoint/2010/main" val="292450407"/>
              </p:ext>
            </p:extLst>
          </p:nvPr>
        </p:nvGraphicFramePr>
        <p:xfrm>
          <a:off x="2036259" y="1879500"/>
          <a:ext cx="697014" cy="31123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roup 412">
            <a:extLst>
              <a:ext uri="{FF2B5EF4-FFF2-40B4-BE49-F238E27FC236}">
                <a16:creationId xmlns:a16="http://schemas.microsoft.com/office/drawing/2014/main" id="{B4D817BA-C7AC-4DB4-9CAB-37B671CE84EE}"/>
              </a:ext>
            </a:extLst>
          </p:cNvPr>
          <p:cNvGraphicFramePr>
            <a:graphicFrameLocks noGrp="1"/>
          </p:cNvGraphicFramePr>
          <p:nvPr>
            <p:extLst>
              <p:ext uri="{D42A27DB-BD31-4B8C-83A1-F6EECF244321}">
                <p14:modId xmlns:p14="http://schemas.microsoft.com/office/powerpoint/2010/main" val="855551233"/>
              </p:ext>
            </p:extLst>
          </p:nvPr>
        </p:nvGraphicFramePr>
        <p:xfrm>
          <a:off x="1715769" y="3954453"/>
          <a:ext cx="7230564" cy="453928"/>
        </p:xfrm>
        <a:graphic>
          <a:graphicData uri="http://schemas.openxmlformats.org/drawingml/2006/table">
            <a:tbl>
              <a:tblPr/>
              <a:tblGrid>
                <a:gridCol w="1205094">
                  <a:extLst>
                    <a:ext uri="{9D8B030D-6E8A-4147-A177-3AD203B41FA5}">
                      <a16:colId xmlns:a16="http://schemas.microsoft.com/office/drawing/2014/main" val="4184135424"/>
                    </a:ext>
                  </a:extLst>
                </a:gridCol>
                <a:gridCol w="1205094">
                  <a:extLst>
                    <a:ext uri="{9D8B030D-6E8A-4147-A177-3AD203B41FA5}">
                      <a16:colId xmlns:a16="http://schemas.microsoft.com/office/drawing/2014/main" val="20000"/>
                    </a:ext>
                  </a:extLst>
                </a:gridCol>
                <a:gridCol w="1205094">
                  <a:extLst>
                    <a:ext uri="{9D8B030D-6E8A-4147-A177-3AD203B41FA5}">
                      <a16:colId xmlns:a16="http://schemas.microsoft.com/office/drawing/2014/main" val="1233862923"/>
                    </a:ext>
                  </a:extLst>
                </a:gridCol>
                <a:gridCol w="1205094">
                  <a:extLst>
                    <a:ext uri="{9D8B030D-6E8A-4147-A177-3AD203B41FA5}">
                      <a16:colId xmlns:a16="http://schemas.microsoft.com/office/drawing/2014/main" val="3630219309"/>
                    </a:ext>
                  </a:extLst>
                </a:gridCol>
                <a:gridCol w="1205094">
                  <a:extLst>
                    <a:ext uri="{9D8B030D-6E8A-4147-A177-3AD203B41FA5}">
                      <a16:colId xmlns:a16="http://schemas.microsoft.com/office/drawing/2014/main" val="1100904424"/>
                    </a:ext>
                  </a:extLst>
                </a:gridCol>
                <a:gridCol w="1205094">
                  <a:extLst>
                    <a:ext uri="{9D8B030D-6E8A-4147-A177-3AD203B41FA5}">
                      <a16:colId xmlns:a16="http://schemas.microsoft.com/office/drawing/2014/main" val="143583469"/>
                    </a:ext>
                  </a:extLst>
                </a:gridCol>
              </a:tblGrid>
              <a:tr h="337726">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5989" marR="35989" marT="35993" marB="35993"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defRPr sz="1000">
                          <a:solidFill>
                            <a:srgbClr val="333333"/>
                          </a:solidFill>
                          <a:latin typeface="Century Gothic" pitchFamily="34" charset="0"/>
                          <a:cs typeface="Arial" charset="0"/>
                        </a:defRPr>
                      </a:lvl1pPr>
                      <a:lvl2pPr marL="742950" indent="-285750">
                        <a:spcBef>
                          <a:spcPct val="20000"/>
                        </a:spcBef>
                        <a:defRPr sz="1000">
                          <a:solidFill>
                            <a:srgbClr val="333333"/>
                          </a:solidFill>
                          <a:latin typeface="Century Gothic" pitchFamily="34" charset="0"/>
                          <a:cs typeface="Arial" charset="0"/>
                        </a:defRPr>
                      </a:lvl2pPr>
                      <a:lvl3pPr marL="1143000" indent="-228600">
                        <a:spcBef>
                          <a:spcPct val="20000"/>
                        </a:spcBef>
                        <a:defRPr sz="1000">
                          <a:solidFill>
                            <a:srgbClr val="333333"/>
                          </a:solidFill>
                          <a:latin typeface="Century Gothic" pitchFamily="34" charset="0"/>
                          <a:cs typeface="Arial" charset="0"/>
                        </a:defRPr>
                      </a:lvl3pPr>
                      <a:lvl4pPr marL="1600200" indent="-228600">
                        <a:spcBef>
                          <a:spcPct val="20000"/>
                        </a:spcBef>
                        <a:defRPr sz="1000">
                          <a:solidFill>
                            <a:srgbClr val="333333"/>
                          </a:solidFill>
                          <a:latin typeface="Century Gothic" pitchFamily="34" charset="0"/>
                          <a:cs typeface="Arial" charset="0"/>
                        </a:defRPr>
                      </a:lvl4pPr>
                      <a:lvl5pPr marL="2057400" indent="-228600">
                        <a:spcBef>
                          <a:spcPct val="20000"/>
                        </a:spcBef>
                        <a:defRPr sz="1000">
                          <a:solidFill>
                            <a:srgbClr val="333333"/>
                          </a:solidFill>
                          <a:latin typeface="Century Gothic" pitchFamily="34" charset="0"/>
                          <a:cs typeface="Arial" charset="0"/>
                        </a:defRPr>
                      </a:lvl5pPr>
                      <a:lvl6pPr marL="2514600" indent="-228600" eaLnBrk="0" fontAlgn="base" hangingPunct="0">
                        <a:spcBef>
                          <a:spcPct val="20000"/>
                        </a:spcBef>
                        <a:spcAft>
                          <a:spcPct val="0"/>
                        </a:spcAft>
                        <a:defRPr sz="1000">
                          <a:solidFill>
                            <a:srgbClr val="333333"/>
                          </a:solidFill>
                          <a:latin typeface="Century Gothic" pitchFamily="34" charset="0"/>
                          <a:cs typeface="Arial" charset="0"/>
                        </a:defRPr>
                      </a:lvl6pPr>
                      <a:lvl7pPr marL="2971800" indent="-228600" eaLnBrk="0" fontAlgn="base" hangingPunct="0">
                        <a:spcBef>
                          <a:spcPct val="20000"/>
                        </a:spcBef>
                        <a:spcAft>
                          <a:spcPct val="0"/>
                        </a:spcAft>
                        <a:defRPr sz="1000">
                          <a:solidFill>
                            <a:srgbClr val="333333"/>
                          </a:solidFill>
                          <a:latin typeface="Century Gothic" pitchFamily="34" charset="0"/>
                          <a:cs typeface="Arial" charset="0"/>
                        </a:defRPr>
                      </a:lvl7pPr>
                      <a:lvl8pPr marL="3429000" indent="-228600" eaLnBrk="0" fontAlgn="base" hangingPunct="0">
                        <a:spcBef>
                          <a:spcPct val="20000"/>
                        </a:spcBef>
                        <a:spcAft>
                          <a:spcPct val="0"/>
                        </a:spcAft>
                        <a:defRPr sz="1000">
                          <a:solidFill>
                            <a:srgbClr val="333333"/>
                          </a:solidFill>
                          <a:latin typeface="Century Gothic" pitchFamily="34" charset="0"/>
                          <a:cs typeface="Arial" charset="0"/>
                        </a:defRPr>
                      </a:lvl8pPr>
                      <a:lvl9pPr marL="3886200" indent="-228600" eaLnBrk="0" fontAlgn="base" hangingPunct="0">
                        <a:spcBef>
                          <a:spcPct val="20000"/>
                        </a:spcBef>
                        <a:spcAft>
                          <a:spcPct val="0"/>
                        </a:spcAft>
                        <a:defRPr sz="1000">
                          <a:solidFill>
                            <a:srgbClr val="333333"/>
                          </a:solidFill>
                          <a:latin typeface="Century Gothic" pitchFamily="34" charset="0"/>
                          <a:cs typeface="Arial" charset="0"/>
                        </a:defRPr>
                      </a:lvl9p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5989" marR="35989" marT="35993" marB="35993"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5989" marR="35989" marT="35993" marB="35993"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5989" marR="35989" marT="35993" marB="35993"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5989" marR="35989" marT="35993" marB="35993"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5989" marR="35989" marT="35993" marB="35993"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6169">
                <a:tc>
                  <a:txBody>
                    <a:bodyPr/>
                    <a:lstStyle/>
                    <a:p>
                      <a:pPr algn="ctr" fontAlgn="ctr"/>
                      <a:r>
                        <a:rPr lang="es-CO" sz="700" b="1" i="0" u="none" strike="noStrike" dirty="0">
                          <a:solidFill>
                            <a:srgbClr val="262626"/>
                          </a:solidFill>
                          <a:effectLst/>
                          <a:latin typeface="Calibri"/>
                        </a:rPr>
                        <a:t>3.214</a:t>
                      </a:r>
                    </a:p>
                  </a:txBody>
                  <a:tcPr marL="9522" marR="9522" marT="9522"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b"/>
                      <a:r>
                        <a:rPr lang="es-CO" sz="700" b="1" i="0" u="none" strike="noStrike" kern="1200" dirty="0">
                          <a:solidFill>
                            <a:srgbClr val="262626"/>
                          </a:solidFill>
                          <a:effectLst/>
                          <a:latin typeface="Calibri"/>
                          <a:ea typeface="+mn-ea"/>
                          <a:cs typeface="+mn-cs"/>
                        </a:rPr>
                        <a:t>1.284</a:t>
                      </a:r>
                    </a:p>
                  </a:txBody>
                  <a:tcPr marL="9522" marR="9522" marT="95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b"/>
                      <a:r>
                        <a:rPr lang="es-CO" sz="700" b="1" i="0" u="none" strike="noStrike" kern="1200" dirty="0">
                          <a:solidFill>
                            <a:srgbClr val="262626"/>
                          </a:solidFill>
                          <a:effectLst/>
                          <a:latin typeface="Calibri"/>
                          <a:ea typeface="+mn-ea"/>
                          <a:cs typeface="+mn-cs"/>
                        </a:rPr>
                        <a:t>1.189</a:t>
                      </a:r>
                    </a:p>
                  </a:txBody>
                  <a:tcPr marL="9522" marR="9522" marT="95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b"/>
                      <a:r>
                        <a:rPr lang="es-CO" sz="700" b="1" i="0" u="none" strike="noStrike" kern="1200" dirty="0">
                          <a:solidFill>
                            <a:srgbClr val="262626"/>
                          </a:solidFill>
                          <a:effectLst/>
                          <a:latin typeface="Calibri"/>
                          <a:ea typeface="+mn-ea"/>
                          <a:cs typeface="+mn-cs"/>
                        </a:rPr>
                        <a:t>460</a:t>
                      </a:r>
                    </a:p>
                  </a:txBody>
                  <a:tcPr marL="9522" marR="9522" marT="95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b"/>
                      <a:r>
                        <a:rPr lang="es-CO" sz="700" b="1" i="0" u="none" strike="noStrike" kern="1200" dirty="0">
                          <a:solidFill>
                            <a:srgbClr val="262626"/>
                          </a:solidFill>
                          <a:effectLst/>
                          <a:latin typeface="Calibri"/>
                          <a:ea typeface="+mn-ea"/>
                          <a:cs typeface="+mn-cs"/>
                        </a:rPr>
                        <a:t>211</a:t>
                      </a:r>
                    </a:p>
                  </a:txBody>
                  <a:tcPr marL="9522" marR="9522" marT="95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b"/>
                      <a:r>
                        <a:rPr lang="es-CO" sz="700" b="1" i="0" u="none" strike="noStrike" kern="1200" dirty="0">
                          <a:solidFill>
                            <a:srgbClr val="262626"/>
                          </a:solidFill>
                          <a:effectLst/>
                          <a:latin typeface="Calibri"/>
                          <a:ea typeface="+mn-ea"/>
                          <a:cs typeface="+mn-cs"/>
                        </a:rPr>
                        <a:t>70</a:t>
                      </a:r>
                    </a:p>
                  </a:txBody>
                  <a:tcPr marL="9522" marR="9522" marT="952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2"/>
                  </a:ext>
                </a:extLst>
              </a:tr>
            </a:tbl>
          </a:graphicData>
        </a:graphic>
      </p:graphicFrame>
      <p:graphicFrame>
        <p:nvGraphicFramePr>
          <p:cNvPr id="21" name="32 Tabla">
            <a:extLst>
              <a:ext uri="{FF2B5EF4-FFF2-40B4-BE49-F238E27FC236}">
                <a16:creationId xmlns:a16="http://schemas.microsoft.com/office/drawing/2014/main" id="{96ED4E4E-51A3-4000-A85D-4CA8988BAE04}"/>
              </a:ext>
            </a:extLst>
          </p:cNvPr>
          <p:cNvGraphicFramePr>
            <a:graphicFrameLocks noGrp="1"/>
          </p:cNvGraphicFramePr>
          <p:nvPr>
            <p:extLst>
              <p:ext uri="{D42A27DB-BD31-4B8C-83A1-F6EECF244321}">
                <p14:modId xmlns:p14="http://schemas.microsoft.com/office/powerpoint/2010/main" val="4214399660"/>
              </p:ext>
            </p:extLst>
          </p:nvPr>
        </p:nvGraphicFramePr>
        <p:xfrm>
          <a:off x="3680813" y="979886"/>
          <a:ext cx="2444325" cy="237784"/>
        </p:xfrm>
        <a:graphic>
          <a:graphicData uri="http://schemas.openxmlformats.org/drawingml/2006/table">
            <a:tbl>
              <a:tblPr/>
              <a:tblGrid>
                <a:gridCol w="208061">
                  <a:extLst>
                    <a:ext uri="{9D8B030D-6E8A-4147-A177-3AD203B41FA5}">
                      <a16:colId xmlns:a16="http://schemas.microsoft.com/office/drawing/2014/main" val="20000"/>
                    </a:ext>
                  </a:extLst>
                </a:gridCol>
                <a:gridCol w="208061">
                  <a:extLst>
                    <a:ext uri="{9D8B030D-6E8A-4147-A177-3AD203B41FA5}">
                      <a16:colId xmlns:a16="http://schemas.microsoft.com/office/drawing/2014/main" val="20002"/>
                    </a:ext>
                  </a:extLst>
                </a:gridCol>
                <a:gridCol w="2028203">
                  <a:extLst>
                    <a:ext uri="{9D8B030D-6E8A-4147-A177-3AD203B41FA5}">
                      <a16:colId xmlns:a16="http://schemas.microsoft.com/office/drawing/2014/main" val="20001"/>
                    </a:ext>
                  </a:extLst>
                </a:gridCol>
              </a:tblGrid>
              <a:tr h="237784">
                <a:tc>
                  <a:txBody>
                    <a:bodyPr/>
                    <a:lstStyle/>
                    <a:p>
                      <a:pPr algn="l" fontAlgn="b"/>
                      <a:endParaRPr lang="es-CO" sz="700" b="0" i="0" u="none" strike="noStrike" dirty="0">
                        <a:solidFill>
                          <a:schemeClr val="tx1">
                            <a:lumMod val="85000"/>
                            <a:lumOff val="15000"/>
                          </a:schemeClr>
                        </a:solidFill>
                        <a:effectLst/>
                        <a:latin typeface="+mj-lt"/>
                      </a:endParaRPr>
                    </a:p>
                  </a:txBody>
                  <a:tcPr marL="9524" marR="9524" marT="9522" marB="0" anchor="ctr">
                    <a:lnL>
                      <a:noFill/>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s-CO" sz="700" b="0" i="0" u="none" strike="noStrike" dirty="0">
                        <a:solidFill>
                          <a:schemeClr val="tx1">
                            <a:lumMod val="85000"/>
                            <a:lumOff val="15000"/>
                          </a:schemeClr>
                        </a:solidFill>
                        <a:effectLst/>
                        <a:latin typeface="+mj-lt"/>
                      </a:endParaRPr>
                    </a:p>
                  </a:txBody>
                  <a:tcPr marL="9524" marR="9524" marT="9522" marB="0" anchor="ctr">
                    <a:lnL>
                      <a:noFill/>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700" b="1" i="0" u="none" strike="noStrike" dirty="0">
                          <a:solidFill>
                            <a:schemeClr val="tx1">
                              <a:lumMod val="75000"/>
                              <a:lumOff val="25000"/>
                            </a:schemeClr>
                          </a:solidFill>
                          <a:effectLst/>
                          <a:latin typeface="+mj-lt"/>
                          <a:cs typeface="Calibri" panose="020F0502020204030204" pitchFamily="34" charset="0"/>
                        </a:rPr>
                        <a:t>T2B: </a:t>
                      </a:r>
                      <a:r>
                        <a:rPr lang="es-CO" altLang="es-CO" sz="700" b="0" dirty="0">
                          <a:solidFill>
                            <a:schemeClr val="tx1">
                              <a:lumMod val="75000"/>
                              <a:lumOff val="25000"/>
                            </a:schemeClr>
                          </a:solidFill>
                          <a:latin typeface="+mj-lt"/>
                          <a:cs typeface="Calibri" panose="020F0502020204030204" pitchFamily="34" charset="0"/>
                        </a:rPr>
                        <a:t>Excelente </a:t>
                      </a:r>
                      <a:r>
                        <a:rPr lang="es-CO" altLang="es-CO" sz="700" dirty="0">
                          <a:solidFill>
                            <a:schemeClr val="tx1">
                              <a:lumMod val="75000"/>
                              <a:lumOff val="25000"/>
                            </a:schemeClr>
                          </a:solidFill>
                          <a:latin typeface="+mj-lt"/>
                          <a:cs typeface="Calibri" panose="020F0502020204030204" pitchFamily="34" charset="0"/>
                        </a:rPr>
                        <a:t>+</a:t>
                      </a:r>
                      <a:r>
                        <a:rPr lang="es-CO" altLang="es-CO" sz="700" b="0" dirty="0">
                          <a:solidFill>
                            <a:schemeClr val="tx1">
                              <a:lumMod val="75000"/>
                              <a:lumOff val="25000"/>
                            </a:schemeClr>
                          </a:solidFill>
                          <a:latin typeface="+mj-lt"/>
                          <a:cs typeface="Calibri" panose="020F0502020204030204" pitchFamily="34" charset="0"/>
                        </a:rPr>
                        <a:t> Muy Buena</a:t>
                      </a: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4" marR="9524" marT="952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24" name="33 Rectángulo redondeado">
            <a:extLst>
              <a:ext uri="{FF2B5EF4-FFF2-40B4-BE49-F238E27FC236}">
                <a16:creationId xmlns:a16="http://schemas.microsoft.com/office/drawing/2014/main" id="{7CA0FEB0-5C78-4FAB-B391-A6198282FC00}"/>
              </a:ext>
            </a:extLst>
          </p:cNvPr>
          <p:cNvSpPr/>
          <p:nvPr/>
        </p:nvSpPr>
        <p:spPr bwMode="auto">
          <a:xfrm>
            <a:off x="3245580" y="933962"/>
            <a:ext cx="2663474" cy="313974"/>
          </a:xfrm>
          <a:prstGeom prst="roundRect">
            <a:avLst>
              <a:gd name="adj" fmla="val 21475"/>
            </a:avLst>
          </a:prstGeom>
          <a:noFill/>
          <a:ln w="6350" cap="flat" cmpd="sng" algn="ctr">
            <a:solidFill>
              <a:schemeClr val="bg1">
                <a:lumMod val="65000"/>
              </a:schemeClr>
            </a:solidFill>
            <a:prstDash val="solid"/>
            <a:round/>
            <a:headEnd type="none" w="med" len="med"/>
            <a:tailEnd type="none" w="med" len="med"/>
          </a:ln>
          <a:effectLst/>
        </p:spPr>
        <p:txBody>
          <a:bodyPr vert="horz" wrap="square" lIns="91412" tIns="45706" rIns="91412" bIns="45706" numCol="1" rtlCol="0" anchor="t" anchorCtr="0" compatLnSpc="1">
            <a:prstTxWarp prst="textNoShape">
              <a:avLst/>
            </a:prstTxWarp>
          </a:bodyPr>
          <a:lstStyle/>
          <a:p>
            <a:pPr defTabSz="914103"/>
            <a:endParaRPr lang="es-CO" dirty="0">
              <a:solidFill>
                <a:srgbClr val="000000">
                  <a:lumMod val="95000"/>
                  <a:lumOff val="5000"/>
                </a:srgbClr>
              </a:solidFill>
              <a:cs typeface="Calibri" panose="020F0502020204030204" pitchFamily="34" charset="0"/>
            </a:endParaRPr>
          </a:p>
        </p:txBody>
      </p:sp>
      <p:graphicFrame>
        <p:nvGraphicFramePr>
          <p:cNvPr id="33" name="38 Gráfico">
            <a:extLst>
              <a:ext uri="{FF2B5EF4-FFF2-40B4-BE49-F238E27FC236}">
                <a16:creationId xmlns:a16="http://schemas.microsoft.com/office/drawing/2014/main" id="{571C03B6-9E6D-4511-945D-28B8169C9BCD}"/>
              </a:ext>
            </a:extLst>
          </p:cNvPr>
          <p:cNvGraphicFramePr/>
          <p:nvPr>
            <p:extLst>
              <p:ext uri="{D42A27DB-BD31-4B8C-83A1-F6EECF244321}">
                <p14:modId xmlns:p14="http://schemas.microsoft.com/office/powerpoint/2010/main" val="3056119429"/>
              </p:ext>
            </p:extLst>
          </p:nvPr>
        </p:nvGraphicFramePr>
        <p:xfrm>
          <a:off x="3261431" y="1885848"/>
          <a:ext cx="697014" cy="311231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4" name="38 Gráfico">
            <a:extLst>
              <a:ext uri="{FF2B5EF4-FFF2-40B4-BE49-F238E27FC236}">
                <a16:creationId xmlns:a16="http://schemas.microsoft.com/office/drawing/2014/main" id="{1199C51D-3547-4377-9F3F-BD5FD485FB71}"/>
              </a:ext>
            </a:extLst>
          </p:cNvPr>
          <p:cNvGraphicFramePr/>
          <p:nvPr>
            <p:extLst>
              <p:ext uri="{D42A27DB-BD31-4B8C-83A1-F6EECF244321}">
                <p14:modId xmlns:p14="http://schemas.microsoft.com/office/powerpoint/2010/main" val="2621498586"/>
              </p:ext>
            </p:extLst>
          </p:nvPr>
        </p:nvGraphicFramePr>
        <p:xfrm>
          <a:off x="4473907" y="1879500"/>
          <a:ext cx="697014" cy="311231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5" name="38 Gráfico">
            <a:extLst>
              <a:ext uri="{FF2B5EF4-FFF2-40B4-BE49-F238E27FC236}">
                <a16:creationId xmlns:a16="http://schemas.microsoft.com/office/drawing/2014/main" id="{A4724090-91E5-41C6-9B80-8D93BA1684AA}"/>
              </a:ext>
            </a:extLst>
          </p:cNvPr>
          <p:cNvGraphicFramePr/>
          <p:nvPr>
            <p:extLst>
              <p:ext uri="{D42A27DB-BD31-4B8C-83A1-F6EECF244321}">
                <p14:modId xmlns:p14="http://schemas.microsoft.com/office/powerpoint/2010/main" val="2361652743"/>
              </p:ext>
            </p:extLst>
          </p:nvPr>
        </p:nvGraphicFramePr>
        <p:xfrm>
          <a:off x="5673686" y="1879500"/>
          <a:ext cx="697014" cy="311231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7" name="38 Gráfico">
            <a:extLst>
              <a:ext uri="{FF2B5EF4-FFF2-40B4-BE49-F238E27FC236}">
                <a16:creationId xmlns:a16="http://schemas.microsoft.com/office/drawing/2014/main" id="{7C76BC94-5EFE-4D4E-8E5B-FE9422D821DC}"/>
              </a:ext>
            </a:extLst>
          </p:cNvPr>
          <p:cNvGraphicFramePr/>
          <p:nvPr>
            <p:extLst>
              <p:ext uri="{D42A27DB-BD31-4B8C-83A1-F6EECF244321}">
                <p14:modId xmlns:p14="http://schemas.microsoft.com/office/powerpoint/2010/main" val="638743164"/>
              </p:ext>
            </p:extLst>
          </p:nvPr>
        </p:nvGraphicFramePr>
        <p:xfrm>
          <a:off x="6898859" y="1879500"/>
          <a:ext cx="697014" cy="311231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0" name="38 Gráfico">
            <a:extLst>
              <a:ext uri="{FF2B5EF4-FFF2-40B4-BE49-F238E27FC236}">
                <a16:creationId xmlns:a16="http://schemas.microsoft.com/office/drawing/2014/main" id="{6DC2F98C-1108-4192-84E2-C8FDCFA080DF}"/>
              </a:ext>
            </a:extLst>
          </p:cNvPr>
          <p:cNvGraphicFramePr/>
          <p:nvPr>
            <p:extLst>
              <p:ext uri="{D42A27DB-BD31-4B8C-83A1-F6EECF244321}">
                <p14:modId xmlns:p14="http://schemas.microsoft.com/office/powerpoint/2010/main" val="2742476429"/>
              </p:ext>
            </p:extLst>
          </p:nvPr>
        </p:nvGraphicFramePr>
        <p:xfrm>
          <a:off x="8092290" y="1879500"/>
          <a:ext cx="697014" cy="3112316"/>
        </p:xfrm>
        <a:graphic>
          <a:graphicData uri="http://schemas.openxmlformats.org/drawingml/2006/chart">
            <c:chart xmlns:c="http://schemas.openxmlformats.org/drawingml/2006/chart" xmlns:r="http://schemas.openxmlformats.org/officeDocument/2006/relationships" r:id="rId9"/>
          </a:graphicData>
        </a:graphic>
      </p:graphicFrame>
      <p:sp>
        <p:nvSpPr>
          <p:cNvPr id="14" name="Elipse 13"/>
          <p:cNvSpPr/>
          <p:nvPr/>
        </p:nvSpPr>
        <p:spPr bwMode="auto">
          <a:xfrm>
            <a:off x="8441310" y="2032537"/>
            <a:ext cx="124243" cy="112851"/>
          </a:xfrm>
          <a:prstGeom prst="ellipse">
            <a:avLst/>
          </a:prstGeom>
          <a:solidFill>
            <a:srgbClr val="006600"/>
          </a:solidFill>
          <a:ln w="9525" cap="flat" cmpd="sng" algn="ctr">
            <a:solidFill>
              <a:schemeClr val="tx1"/>
            </a:solidFill>
            <a:prstDash val="solid"/>
            <a:round/>
            <a:headEnd type="none" w="med" len="med"/>
            <a:tailEnd type="none" w="med" len="med"/>
          </a:ln>
          <a:effectLst/>
        </p:spPr>
        <p:txBody>
          <a:bodyPr vert="horz" wrap="square" lIns="91412" tIns="45706" rIns="91412" bIns="45706" numCol="1" rtlCol="0" anchor="t" anchorCtr="0" compatLnSpc="1">
            <a:prstTxWarp prst="textNoShape">
              <a:avLst/>
            </a:prstTxWarp>
          </a:bodyPr>
          <a:lstStyle/>
          <a:p>
            <a:pPr defTabSz="914103"/>
            <a:endParaRPr lang="es-CO" dirty="0">
              <a:solidFill>
                <a:srgbClr val="000000"/>
              </a:solidFill>
            </a:endParaRPr>
          </a:p>
        </p:txBody>
      </p:sp>
      <p:sp>
        <p:nvSpPr>
          <p:cNvPr id="15" name="Elipse 14"/>
          <p:cNvSpPr/>
          <p:nvPr/>
        </p:nvSpPr>
        <p:spPr bwMode="auto">
          <a:xfrm>
            <a:off x="4835538" y="2049490"/>
            <a:ext cx="124243" cy="112851"/>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12" tIns="45706" rIns="91412" bIns="45706" numCol="1" rtlCol="0" anchor="t" anchorCtr="0" compatLnSpc="1">
            <a:prstTxWarp prst="textNoShape">
              <a:avLst/>
            </a:prstTxWarp>
          </a:bodyPr>
          <a:lstStyle/>
          <a:p>
            <a:pPr defTabSz="914103"/>
            <a:endParaRPr lang="es-CO" dirty="0">
              <a:solidFill>
                <a:srgbClr val="000000"/>
              </a:solidFill>
            </a:endParaRPr>
          </a:p>
        </p:txBody>
      </p:sp>
      <p:sp>
        <p:nvSpPr>
          <p:cNvPr id="16" name="Elipse 15"/>
          <p:cNvSpPr/>
          <p:nvPr/>
        </p:nvSpPr>
        <p:spPr bwMode="auto">
          <a:xfrm>
            <a:off x="6022193" y="2032537"/>
            <a:ext cx="124243" cy="112851"/>
          </a:xfrm>
          <a:prstGeom prst="ellipse">
            <a:avLst/>
          </a:prstGeom>
          <a:solidFill>
            <a:srgbClr val="006600"/>
          </a:solidFill>
          <a:ln w="9525" cap="flat" cmpd="sng" algn="ctr">
            <a:solidFill>
              <a:schemeClr val="tx1"/>
            </a:solidFill>
            <a:prstDash val="solid"/>
            <a:round/>
            <a:headEnd type="none" w="med" len="med"/>
            <a:tailEnd type="none" w="med" len="med"/>
          </a:ln>
          <a:effectLst/>
        </p:spPr>
        <p:txBody>
          <a:bodyPr vert="horz" wrap="square" lIns="91412" tIns="45706" rIns="91412" bIns="45706" numCol="1" rtlCol="0" anchor="t" anchorCtr="0" compatLnSpc="1">
            <a:prstTxWarp prst="textNoShape">
              <a:avLst/>
            </a:prstTxWarp>
          </a:bodyPr>
          <a:lstStyle/>
          <a:p>
            <a:pPr defTabSz="914103"/>
            <a:endParaRPr lang="es-CO" dirty="0">
              <a:solidFill>
                <a:srgbClr val="000000"/>
              </a:solidFill>
            </a:endParaRPr>
          </a:p>
        </p:txBody>
      </p:sp>
      <p:sp>
        <p:nvSpPr>
          <p:cNvPr id="17" name="Elipse 16"/>
          <p:cNvSpPr/>
          <p:nvPr/>
        </p:nvSpPr>
        <p:spPr bwMode="auto">
          <a:xfrm>
            <a:off x="6022193" y="2703153"/>
            <a:ext cx="124243" cy="112851"/>
          </a:xfrm>
          <a:prstGeom prst="ellipse">
            <a:avLst/>
          </a:prstGeom>
          <a:solidFill>
            <a:srgbClr val="006600"/>
          </a:solidFill>
          <a:ln w="9525" cap="flat" cmpd="sng" algn="ctr">
            <a:solidFill>
              <a:schemeClr val="tx1"/>
            </a:solidFill>
            <a:prstDash val="solid"/>
            <a:round/>
            <a:headEnd type="none" w="med" len="med"/>
            <a:tailEnd type="none" w="med" len="med"/>
          </a:ln>
          <a:effectLst/>
        </p:spPr>
        <p:txBody>
          <a:bodyPr vert="horz" wrap="square" lIns="91412" tIns="45706" rIns="91412" bIns="45706" numCol="1" rtlCol="0" anchor="t" anchorCtr="0" compatLnSpc="1">
            <a:prstTxWarp prst="textNoShape">
              <a:avLst/>
            </a:prstTxWarp>
          </a:bodyPr>
          <a:lstStyle/>
          <a:p>
            <a:pPr defTabSz="914103"/>
            <a:endParaRPr lang="es-CO" dirty="0">
              <a:solidFill>
                <a:srgbClr val="000000"/>
              </a:solidFill>
            </a:endParaRPr>
          </a:p>
        </p:txBody>
      </p:sp>
      <p:sp>
        <p:nvSpPr>
          <p:cNvPr id="18" name="Elipse 17"/>
          <p:cNvSpPr/>
          <p:nvPr/>
        </p:nvSpPr>
        <p:spPr bwMode="auto">
          <a:xfrm>
            <a:off x="7229522" y="2032537"/>
            <a:ext cx="124243" cy="112851"/>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12" tIns="45706" rIns="91412" bIns="45706" numCol="1" rtlCol="0" anchor="t" anchorCtr="0" compatLnSpc="1">
            <a:prstTxWarp prst="textNoShape">
              <a:avLst/>
            </a:prstTxWarp>
          </a:bodyPr>
          <a:lstStyle/>
          <a:p>
            <a:pPr defTabSz="914103"/>
            <a:endParaRPr lang="es-CO" dirty="0">
              <a:solidFill>
                <a:srgbClr val="000000"/>
              </a:solidFill>
            </a:endParaRPr>
          </a:p>
        </p:txBody>
      </p:sp>
      <p:sp>
        <p:nvSpPr>
          <p:cNvPr id="20" name="Elipse 19"/>
          <p:cNvSpPr/>
          <p:nvPr/>
        </p:nvSpPr>
        <p:spPr bwMode="auto">
          <a:xfrm>
            <a:off x="4835538" y="3098843"/>
            <a:ext cx="124243" cy="112851"/>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12" tIns="45706" rIns="91412" bIns="45706" numCol="1" rtlCol="0" anchor="t" anchorCtr="0" compatLnSpc="1">
            <a:prstTxWarp prst="textNoShape">
              <a:avLst/>
            </a:prstTxWarp>
          </a:bodyPr>
          <a:lstStyle/>
          <a:p>
            <a:pPr defTabSz="914103"/>
            <a:endParaRPr lang="es-CO" dirty="0">
              <a:solidFill>
                <a:srgbClr val="000000"/>
              </a:solidFill>
            </a:endParaRPr>
          </a:p>
        </p:txBody>
      </p:sp>
      <p:sp>
        <p:nvSpPr>
          <p:cNvPr id="22" name="Elipse 21"/>
          <p:cNvSpPr/>
          <p:nvPr/>
        </p:nvSpPr>
        <p:spPr bwMode="auto">
          <a:xfrm>
            <a:off x="4835536" y="3418454"/>
            <a:ext cx="124243" cy="112851"/>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12" tIns="45706" rIns="91412" bIns="45706" numCol="1" rtlCol="0" anchor="t" anchorCtr="0" compatLnSpc="1">
            <a:prstTxWarp prst="textNoShape">
              <a:avLst/>
            </a:prstTxWarp>
          </a:bodyPr>
          <a:lstStyle/>
          <a:p>
            <a:pPr defTabSz="914103"/>
            <a:endParaRPr lang="es-CO" dirty="0">
              <a:solidFill>
                <a:srgbClr val="000000"/>
              </a:solidFill>
            </a:endParaRPr>
          </a:p>
        </p:txBody>
      </p:sp>
      <p:sp>
        <p:nvSpPr>
          <p:cNvPr id="25" name="Elipse 24"/>
          <p:cNvSpPr/>
          <p:nvPr/>
        </p:nvSpPr>
        <p:spPr bwMode="auto">
          <a:xfrm>
            <a:off x="4835536" y="3786244"/>
            <a:ext cx="124243" cy="112851"/>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12" tIns="45706" rIns="91412" bIns="45706" numCol="1" rtlCol="0" anchor="t" anchorCtr="0" compatLnSpc="1">
            <a:prstTxWarp prst="textNoShape">
              <a:avLst/>
            </a:prstTxWarp>
          </a:bodyPr>
          <a:lstStyle/>
          <a:p>
            <a:pPr defTabSz="914103"/>
            <a:endParaRPr lang="es-CO" dirty="0">
              <a:solidFill>
                <a:srgbClr val="000000"/>
              </a:solidFill>
            </a:endParaRPr>
          </a:p>
        </p:txBody>
      </p:sp>
      <p:sp>
        <p:nvSpPr>
          <p:cNvPr id="26" name="Elipse 25"/>
          <p:cNvSpPr/>
          <p:nvPr/>
        </p:nvSpPr>
        <p:spPr bwMode="auto">
          <a:xfrm>
            <a:off x="4835536" y="2731053"/>
            <a:ext cx="124243" cy="112851"/>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12" tIns="45706" rIns="91412" bIns="45706" numCol="1" rtlCol="0" anchor="t" anchorCtr="0" compatLnSpc="1">
            <a:prstTxWarp prst="textNoShape">
              <a:avLst/>
            </a:prstTxWarp>
          </a:bodyPr>
          <a:lstStyle/>
          <a:p>
            <a:pPr defTabSz="914103"/>
            <a:endParaRPr lang="es-CO" dirty="0">
              <a:solidFill>
                <a:srgbClr val="000000"/>
              </a:solidFill>
            </a:endParaRPr>
          </a:p>
        </p:txBody>
      </p:sp>
      <p:sp>
        <p:nvSpPr>
          <p:cNvPr id="27" name="Elipse 26"/>
          <p:cNvSpPr/>
          <p:nvPr/>
        </p:nvSpPr>
        <p:spPr bwMode="auto">
          <a:xfrm>
            <a:off x="7247365" y="2731053"/>
            <a:ext cx="124243" cy="112851"/>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12" tIns="45706" rIns="91412" bIns="45706" numCol="1" rtlCol="0" anchor="t" anchorCtr="0" compatLnSpc="1">
            <a:prstTxWarp prst="textNoShape">
              <a:avLst/>
            </a:prstTxWarp>
          </a:bodyPr>
          <a:lstStyle/>
          <a:p>
            <a:pPr defTabSz="914103"/>
            <a:endParaRPr lang="es-CO" dirty="0">
              <a:solidFill>
                <a:srgbClr val="000000"/>
              </a:solidFill>
            </a:endParaRPr>
          </a:p>
        </p:txBody>
      </p:sp>
      <p:sp>
        <p:nvSpPr>
          <p:cNvPr id="28" name="Elipse 27"/>
          <p:cNvSpPr/>
          <p:nvPr/>
        </p:nvSpPr>
        <p:spPr bwMode="auto">
          <a:xfrm>
            <a:off x="7229520" y="3426484"/>
            <a:ext cx="124243" cy="112851"/>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12" tIns="45706" rIns="91412" bIns="45706" numCol="1" rtlCol="0" anchor="t" anchorCtr="0" compatLnSpc="1">
            <a:prstTxWarp prst="textNoShape">
              <a:avLst/>
            </a:prstTxWarp>
          </a:bodyPr>
          <a:lstStyle/>
          <a:p>
            <a:pPr defTabSz="914103"/>
            <a:endParaRPr lang="es-CO" dirty="0">
              <a:solidFill>
                <a:srgbClr val="000000"/>
              </a:solidFill>
            </a:endParaRPr>
          </a:p>
        </p:txBody>
      </p:sp>
      <p:sp>
        <p:nvSpPr>
          <p:cNvPr id="29" name="Elipse 28"/>
          <p:cNvSpPr/>
          <p:nvPr/>
        </p:nvSpPr>
        <p:spPr bwMode="auto">
          <a:xfrm>
            <a:off x="7247364" y="3784353"/>
            <a:ext cx="124243" cy="112851"/>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12" tIns="45706" rIns="91412" bIns="45706" numCol="1" rtlCol="0" anchor="t" anchorCtr="0" compatLnSpc="1">
            <a:prstTxWarp prst="textNoShape">
              <a:avLst/>
            </a:prstTxWarp>
          </a:bodyPr>
          <a:lstStyle/>
          <a:p>
            <a:pPr defTabSz="914103"/>
            <a:endParaRPr lang="es-CO" dirty="0">
              <a:solidFill>
                <a:srgbClr val="000000"/>
              </a:solidFill>
            </a:endParaRPr>
          </a:p>
        </p:txBody>
      </p:sp>
      <p:sp>
        <p:nvSpPr>
          <p:cNvPr id="30" name="Elipse 29"/>
          <p:cNvSpPr/>
          <p:nvPr/>
        </p:nvSpPr>
        <p:spPr bwMode="auto">
          <a:xfrm>
            <a:off x="7247364" y="3088558"/>
            <a:ext cx="124243" cy="112851"/>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12" tIns="45706" rIns="91412" bIns="45706" numCol="1" rtlCol="0" anchor="t" anchorCtr="0" compatLnSpc="1">
            <a:prstTxWarp prst="textNoShape">
              <a:avLst/>
            </a:prstTxWarp>
          </a:bodyPr>
          <a:lstStyle/>
          <a:p>
            <a:pPr defTabSz="914103"/>
            <a:endParaRPr lang="es-CO" dirty="0">
              <a:solidFill>
                <a:srgbClr val="000000"/>
              </a:solidFill>
            </a:endParaRPr>
          </a:p>
        </p:txBody>
      </p:sp>
      <p:sp>
        <p:nvSpPr>
          <p:cNvPr id="31" name="Elipse 30"/>
          <p:cNvSpPr/>
          <p:nvPr/>
        </p:nvSpPr>
        <p:spPr bwMode="auto">
          <a:xfrm>
            <a:off x="8441310" y="3442006"/>
            <a:ext cx="124243" cy="112851"/>
          </a:xfrm>
          <a:prstGeom prst="ellipse">
            <a:avLst/>
          </a:prstGeom>
          <a:solidFill>
            <a:srgbClr val="006600"/>
          </a:solidFill>
          <a:ln w="9525" cap="flat" cmpd="sng" algn="ctr">
            <a:solidFill>
              <a:schemeClr val="tx1"/>
            </a:solidFill>
            <a:prstDash val="solid"/>
            <a:round/>
            <a:headEnd type="none" w="med" len="med"/>
            <a:tailEnd type="none" w="med" len="med"/>
          </a:ln>
          <a:effectLst/>
        </p:spPr>
        <p:txBody>
          <a:bodyPr vert="horz" wrap="square" lIns="91412" tIns="45706" rIns="91412" bIns="45706" numCol="1" rtlCol="0" anchor="t" anchorCtr="0" compatLnSpc="1">
            <a:prstTxWarp prst="textNoShape">
              <a:avLst/>
            </a:prstTxWarp>
          </a:bodyPr>
          <a:lstStyle/>
          <a:p>
            <a:pPr defTabSz="914103"/>
            <a:endParaRPr lang="es-CO" dirty="0">
              <a:solidFill>
                <a:srgbClr val="000000"/>
              </a:solidFill>
            </a:endParaRPr>
          </a:p>
        </p:txBody>
      </p:sp>
      <p:sp>
        <p:nvSpPr>
          <p:cNvPr id="32" name="Elipse 31"/>
          <p:cNvSpPr/>
          <p:nvPr/>
        </p:nvSpPr>
        <p:spPr bwMode="auto">
          <a:xfrm>
            <a:off x="8441310" y="2738548"/>
            <a:ext cx="124243" cy="112851"/>
          </a:xfrm>
          <a:prstGeom prst="ellipse">
            <a:avLst/>
          </a:prstGeom>
          <a:solidFill>
            <a:srgbClr val="006600"/>
          </a:solidFill>
          <a:ln w="9525" cap="flat" cmpd="sng" algn="ctr">
            <a:solidFill>
              <a:schemeClr val="tx1"/>
            </a:solidFill>
            <a:prstDash val="solid"/>
            <a:round/>
            <a:headEnd type="none" w="med" len="med"/>
            <a:tailEnd type="none" w="med" len="med"/>
          </a:ln>
          <a:effectLst/>
        </p:spPr>
        <p:txBody>
          <a:bodyPr vert="horz" wrap="square" lIns="91412" tIns="45706" rIns="91412" bIns="45706" numCol="1" rtlCol="0" anchor="t" anchorCtr="0" compatLnSpc="1">
            <a:prstTxWarp prst="textNoShape">
              <a:avLst/>
            </a:prstTxWarp>
          </a:bodyPr>
          <a:lstStyle/>
          <a:p>
            <a:pPr defTabSz="914103"/>
            <a:endParaRPr lang="es-CO" dirty="0">
              <a:solidFill>
                <a:srgbClr val="000000"/>
              </a:solidFill>
            </a:endParaRPr>
          </a:p>
        </p:txBody>
      </p:sp>
      <p:sp>
        <p:nvSpPr>
          <p:cNvPr id="36" name="Elipse 35"/>
          <p:cNvSpPr/>
          <p:nvPr/>
        </p:nvSpPr>
        <p:spPr bwMode="auto">
          <a:xfrm>
            <a:off x="8440797" y="3064571"/>
            <a:ext cx="124243" cy="112851"/>
          </a:xfrm>
          <a:prstGeom prst="ellipse">
            <a:avLst/>
          </a:prstGeom>
          <a:solidFill>
            <a:srgbClr val="006600"/>
          </a:solidFill>
          <a:ln w="9525" cap="flat" cmpd="sng" algn="ctr">
            <a:solidFill>
              <a:schemeClr val="tx1"/>
            </a:solidFill>
            <a:prstDash val="solid"/>
            <a:round/>
            <a:headEnd type="none" w="med" len="med"/>
            <a:tailEnd type="none" w="med" len="med"/>
          </a:ln>
          <a:effectLst/>
        </p:spPr>
        <p:txBody>
          <a:bodyPr vert="horz" wrap="square" lIns="91412" tIns="45706" rIns="91412" bIns="45706" numCol="1" rtlCol="0" anchor="t" anchorCtr="0" compatLnSpc="1">
            <a:prstTxWarp prst="textNoShape">
              <a:avLst/>
            </a:prstTxWarp>
          </a:bodyPr>
          <a:lstStyle/>
          <a:p>
            <a:pPr defTabSz="914103"/>
            <a:endParaRPr lang="es-CO" dirty="0">
              <a:solidFill>
                <a:srgbClr val="000000"/>
              </a:solidFill>
            </a:endParaRPr>
          </a:p>
        </p:txBody>
      </p:sp>
      <p:sp>
        <p:nvSpPr>
          <p:cNvPr id="38" name="Elipse 37"/>
          <p:cNvSpPr/>
          <p:nvPr/>
        </p:nvSpPr>
        <p:spPr bwMode="auto">
          <a:xfrm>
            <a:off x="8440797" y="3797877"/>
            <a:ext cx="124243" cy="112851"/>
          </a:xfrm>
          <a:prstGeom prst="ellipse">
            <a:avLst/>
          </a:prstGeom>
          <a:solidFill>
            <a:srgbClr val="006600"/>
          </a:solidFill>
          <a:ln w="9525" cap="flat" cmpd="sng" algn="ctr">
            <a:solidFill>
              <a:schemeClr val="tx1"/>
            </a:solidFill>
            <a:prstDash val="solid"/>
            <a:round/>
            <a:headEnd type="none" w="med" len="med"/>
            <a:tailEnd type="none" w="med" len="med"/>
          </a:ln>
          <a:effectLst/>
        </p:spPr>
        <p:txBody>
          <a:bodyPr vert="horz" wrap="square" lIns="91412" tIns="45706" rIns="91412" bIns="45706" numCol="1" rtlCol="0" anchor="t" anchorCtr="0" compatLnSpc="1">
            <a:prstTxWarp prst="textNoShape">
              <a:avLst/>
            </a:prstTxWarp>
          </a:bodyPr>
          <a:lstStyle/>
          <a:p>
            <a:pPr defTabSz="914103"/>
            <a:endParaRPr lang="es-CO" dirty="0">
              <a:solidFill>
                <a:srgbClr val="000000"/>
              </a:solidFill>
            </a:endParaRPr>
          </a:p>
        </p:txBody>
      </p:sp>
      <p:sp>
        <p:nvSpPr>
          <p:cNvPr id="39" name="Elipse 38"/>
          <p:cNvSpPr/>
          <p:nvPr/>
        </p:nvSpPr>
        <p:spPr bwMode="auto">
          <a:xfrm>
            <a:off x="6022192" y="3448356"/>
            <a:ext cx="124243" cy="112851"/>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12" tIns="45706" rIns="91412" bIns="45706" numCol="1" rtlCol="0" anchor="t" anchorCtr="0" compatLnSpc="1">
            <a:prstTxWarp prst="textNoShape">
              <a:avLst/>
            </a:prstTxWarp>
          </a:bodyPr>
          <a:lstStyle/>
          <a:p>
            <a:pPr defTabSz="914103"/>
            <a:endParaRPr lang="es-CO" dirty="0">
              <a:solidFill>
                <a:srgbClr val="000000"/>
              </a:solidFill>
            </a:endParaRPr>
          </a:p>
        </p:txBody>
      </p:sp>
      <p:sp>
        <p:nvSpPr>
          <p:cNvPr id="41" name="Elipse 40"/>
          <p:cNvSpPr/>
          <p:nvPr/>
        </p:nvSpPr>
        <p:spPr bwMode="auto">
          <a:xfrm>
            <a:off x="6022192" y="3775192"/>
            <a:ext cx="124243" cy="112851"/>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12" tIns="45706" rIns="91412" bIns="45706" numCol="1" rtlCol="0" anchor="t" anchorCtr="0" compatLnSpc="1">
            <a:prstTxWarp prst="textNoShape">
              <a:avLst/>
            </a:prstTxWarp>
          </a:bodyPr>
          <a:lstStyle/>
          <a:p>
            <a:pPr defTabSz="914103"/>
            <a:endParaRPr lang="es-CO" dirty="0">
              <a:solidFill>
                <a:srgbClr val="000000"/>
              </a:solidFill>
            </a:endParaRPr>
          </a:p>
        </p:txBody>
      </p:sp>
      <p:sp>
        <p:nvSpPr>
          <p:cNvPr id="42" name="Elipse 41"/>
          <p:cNvSpPr/>
          <p:nvPr/>
        </p:nvSpPr>
        <p:spPr bwMode="auto">
          <a:xfrm>
            <a:off x="6022191" y="3062143"/>
            <a:ext cx="124243" cy="112851"/>
          </a:xfrm>
          <a:prstGeom prst="ellipse">
            <a:avLst/>
          </a:prstGeom>
          <a:solidFill>
            <a:srgbClr val="006600"/>
          </a:solidFill>
          <a:ln w="9525" cap="flat" cmpd="sng" algn="ctr">
            <a:solidFill>
              <a:schemeClr val="tx1"/>
            </a:solidFill>
            <a:prstDash val="solid"/>
            <a:round/>
            <a:headEnd type="none" w="med" len="med"/>
            <a:tailEnd type="none" w="med" len="med"/>
          </a:ln>
          <a:effectLst/>
        </p:spPr>
        <p:txBody>
          <a:bodyPr vert="horz" wrap="square" lIns="91412" tIns="45706" rIns="91412" bIns="45706" numCol="1" rtlCol="0" anchor="t" anchorCtr="0" compatLnSpc="1">
            <a:prstTxWarp prst="textNoShape">
              <a:avLst/>
            </a:prstTxWarp>
          </a:bodyPr>
          <a:lstStyle/>
          <a:p>
            <a:pPr defTabSz="914103"/>
            <a:endParaRPr lang="es-CO" dirty="0">
              <a:solidFill>
                <a:srgbClr val="000000"/>
              </a:solidFill>
            </a:endParaRPr>
          </a:p>
        </p:txBody>
      </p:sp>
      <p:sp>
        <p:nvSpPr>
          <p:cNvPr id="43" name="Elipse 42"/>
          <p:cNvSpPr/>
          <p:nvPr/>
        </p:nvSpPr>
        <p:spPr bwMode="auto">
          <a:xfrm>
            <a:off x="3609938" y="3448356"/>
            <a:ext cx="124243" cy="112851"/>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12" tIns="45706" rIns="91412" bIns="45706" numCol="1" rtlCol="0" anchor="t" anchorCtr="0" compatLnSpc="1">
            <a:prstTxWarp prst="textNoShape">
              <a:avLst/>
            </a:prstTxWarp>
          </a:bodyPr>
          <a:lstStyle/>
          <a:p>
            <a:pPr defTabSz="914103"/>
            <a:endParaRPr lang="es-CO" dirty="0">
              <a:solidFill>
                <a:srgbClr val="000000"/>
              </a:solidFill>
            </a:endParaRPr>
          </a:p>
        </p:txBody>
      </p:sp>
      <p:sp>
        <p:nvSpPr>
          <p:cNvPr id="44" name="Elipse 43"/>
          <p:cNvSpPr/>
          <p:nvPr/>
        </p:nvSpPr>
        <p:spPr bwMode="auto">
          <a:xfrm>
            <a:off x="3609937" y="3775192"/>
            <a:ext cx="124243" cy="112851"/>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12" tIns="45706" rIns="91412" bIns="45706" numCol="1" rtlCol="0" anchor="t" anchorCtr="0" compatLnSpc="1">
            <a:prstTxWarp prst="textNoShape">
              <a:avLst/>
            </a:prstTxWarp>
          </a:bodyPr>
          <a:lstStyle/>
          <a:p>
            <a:pPr defTabSz="914103"/>
            <a:endParaRPr lang="es-CO" dirty="0">
              <a:solidFill>
                <a:srgbClr val="000000"/>
              </a:solidFill>
            </a:endParaRPr>
          </a:p>
        </p:txBody>
      </p:sp>
      <p:sp>
        <p:nvSpPr>
          <p:cNvPr id="45" name="Elipse 44"/>
          <p:cNvSpPr/>
          <p:nvPr/>
        </p:nvSpPr>
        <p:spPr bwMode="auto">
          <a:xfrm>
            <a:off x="3609936" y="3088558"/>
            <a:ext cx="124243" cy="112851"/>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12" tIns="45706" rIns="91412" bIns="45706" numCol="1" rtlCol="0" anchor="t" anchorCtr="0" compatLnSpc="1">
            <a:prstTxWarp prst="textNoShape">
              <a:avLst/>
            </a:prstTxWarp>
          </a:bodyPr>
          <a:lstStyle/>
          <a:p>
            <a:pPr defTabSz="914103"/>
            <a:endParaRPr lang="es-CO" dirty="0">
              <a:solidFill>
                <a:srgbClr val="000000"/>
              </a:solidFill>
            </a:endParaRPr>
          </a:p>
        </p:txBody>
      </p:sp>
      <p:sp>
        <p:nvSpPr>
          <p:cNvPr id="46" name="Elipse 45"/>
          <p:cNvSpPr/>
          <p:nvPr/>
        </p:nvSpPr>
        <p:spPr bwMode="auto">
          <a:xfrm>
            <a:off x="3609936" y="2044141"/>
            <a:ext cx="124243" cy="112851"/>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12" tIns="45706" rIns="91412" bIns="45706" numCol="1" rtlCol="0" anchor="t" anchorCtr="0" compatLnSpc="1">
            <a:prstTxWarp prst="textNoShape">
              <a:avLst/>
            </a:prstTxWarp>
          </a:bodyPr>
          <a:lstStyle/>
          <a:p>
            <a:pPr defTabSz="914103"/>
            <a:endParaRPr lang="es-CO" dirty="0">
              <a:solidFill>
                <a:srgbClr val="000000"/>
              </a:solidFill>
            </a:endParaRPr>
          </a:p>
        </p:txBody>
      </p:sp>
      <p:graphicFrame>
        <p:nvGraphicFramePr>
          <p:cNvPr id="47" name="27 Tabla">
            <a:extLst>
              <a:ext uri="{FF2B5EF4-FFF2-40B4-BE49-F238E27FC236}">
                <a16:creationId xmlns:a16="http://schemas.microsoft.com/office/drawing/2014/main" id="{3E2390BA-16AB-4DC2-B917-5965B805FE06}"/>
              </a:ext>
            </a:extLst>
          </p:cNvPr>
          <p:cNvGraphicFramePr>
            <a:graphicFrameLocks noGrp="1"/>
          </p:cNvGraphicFramePr>
          <p:nvPr>
            <p:extLst>
              <p:ext uri="{D42A27DB-BD31-4B8C-83A1-F6EECF244321}">
                <p14:modId xmlns:p14="http://schemas.microsoft.com/office/powerpoint/2010/main" val="2091208289"/>
              </p:ext>
            </p:extLst>
          </p:nvPr>
        </p:nvGraphicFramePr>
        <p:xfrm>
          <a:off x="362413" y="2105480"/>
          <a:ext cx="1514512" cy="1986725"/>
        </p:xfrm>
        <a:graphic>
          <a:graphicData uri="http://schemas.openxmlformats.org/drawingml/2006/table">
            <a:tbl>
              <a:tblPr/>
              <a:tblGrid>
                <a:gridCol w="1514512">
                  <a:extLst>
                    <a:ext uri="{9D8B030D-6E8A-4147-A177-3AD203B41FA5}">
                      <a16:colId xmlns:a16="http://schemas.microsoft.com/office/drawing/2014/main" val="20000"/>
                    </a:ext>
                  </a:extLst>
                </a:gridCol>
              </a:tblGrid>
              <a:tr h="322288">
                <a:tc>
                  <a:txBody>
                    <a:bodyPr/>
                    <a:lstStyle/>
                    <a:p>
                      <a:pPr algn="r" fontAlgn="ctr">
                        <a:lnSpc>
                          <a:spcPts val="900"/>
                        </a:lnSpc>
                      </a:pPr>
                      <a:r>
                        <a:rPr lang="es-CO" sz="800" b="1" i="0" u="none" strike="noStrike" dirty="0">
                          <a:solidFill>
                            <a:srgbClr val="262626"/>
                          </a:solidFill>
                          <a:effectLst/>
                          <a:latin typeface="+mj-lt"/>
                        </a:rPr>
                        <a:t>Evaluación general de la </a:t>
                      </a:r>
                      <a:r>
                        <a:rPr lang="es-ES" sz="800" b="1" i="0" u="none" strike="noStrike" dirty="0">
                          <a:solidFill>
                            <a:srgbClr val="262626"/>
                          </a:solidFill>
                          <a:effectLst/>
                          <a:latin typeface="+mj-lt"/>
                        </a:rPr>
                        <a:t>página institucional del Icfes</a:t>
                      </a:r>
                      <a:endParaRPr lang="es-CO" sz="800" b="1" i="0" u="none" strike="noStrike" dirty="0">
                        <a:solidFill>
                          <a:srgbClr val="262626"/>
                        </a:solidFill>
                        <a:effectLst/>
                        <a:latin typeface="+mj-lt"/>
                      </a:endParaRP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0"/>
                  </a:ext>
                </a:extLst>
              </a:tr>
              <a:tr h="322288">
                <a:tc>
                  <a:txBody>
                    <a:bodyPr/>
                    <a:lstStyle/>
                    <a:p>
                      <a:pPr algn="r" fontAlgn="ctr">
                        <a:lnSpc>
                          <a:spcPts val="900"/>
                        </a:lnSpc>
                      </a:pPr>
                      <a:endParaRPr lang="es-CO" sz="800" b="1" i="0" u="none" strike="noStrike" dirty="0">
                        <a:solidFill>
                          <a:srgbClr val="262626"/>
                        </a:solidFill>
                        <a:effectLst/>
                        <a:latin typeface="+mj-lt"/>
                      </a:endParaRP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254332600"/>
                  </a:ext>
                </a:extLst>
              </a:tr>
              <a:tr h="322288">
                <a:tc>
                  <a:txBody>
                    <a:bodyPr/>
                    <a:lstStyle/>
                    <a:p>
                      <a:pPr algn="r" rtl="0" fontAlgn="ctr"/>
                      <a:r>
                        <a:rPr lang="es-ES" sz="800" b="0" i="0" u="none" strike="noStrike" dirty="0">
                          <a:solidFill>
                            <a:srgbClr val="262626"/>
                          </a:solidFill>
                          <a:effectLst/>
                          <a:latin typeface="+mj-lt"/>
                        </a:rPr>
                        <a:t>La calidad de la información publicada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1"/>
                  </a:ext>
                </a:extLst>
              </a:tr>
              <a:tr h="322288">
                <a:tc>
                  <a:txBody>
                    <a:bodyPr/>
                    <a:lstStyle/>
                    <a:p>
                      <a:pPr algn="r" rtl="0" fontAlgn="ctr"/>
                      <a:r>
                        <a:rPr lang="es-ES" sz="800" b="0" i="0" u="none" strike="noStrike" dirty="0">
                          <a:solidFill>
                            <a:srgbClr val="262626"/>
                          </a:solidFill>
                          <a:effectLst/>
                          <a:latin typeface="+mj-lt"/>
                        </a:rPr>
                        <a:t>La relevancia de la información publicada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2"/>
                  </a:ext>
                </a:extLst>
              </a:tr>
              <a:tr h="322288">
                <a:tc>
                  <a:txBody>
                    <a:bodyPr/>
                    <a:lstStyle/>
                    <a:p>
                      <a:pPr algn="r" rtl="0" fontAlgn="ctr"/>
                      <a:r>
                        <a:rPr lang="es-ES" sz="800" b="0" i="0" u="none" strike="noStrike" dirty="0">
                          <a:solidFill>
                            <a:srgbClr val="262626"/>
                          </a:solidFill>
                          <a:effectLst/>
                          <a:latin typeface="+mj-lt"/>
                        </a:rPr>
                        <a:t>La facilidad de acceso a la información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3"/>
                  </a:ext>
                </a:extLst>
              </a:tr>
              <a:tr h="322288">
                <a:tc>
                  <a:txBody>
                    <a:bodyPr/>
                    <a:lstStyle/>
                    <a:p>
                      <a:pPr algn="r" rtl="0" fontAlgn="ctr"/>
                      <a:r>
                        <a:rPr lang="es-ES" sz="800" b="0" i="0" u="none" strike="noStrike" dirty="0">
                          <a:solidFill>
                            <a:srgbClr val="262626"/>
                          </a:solidFill>
                          <a:effectLst/>
                          <a:latin typeface="+mj-lt"/>
                        </a:rPr>
                        <a:t>La presentación de los contenidos y la navegación de la página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48" name="Group 412">
            <a:extLst>
              <a:ext uri="{FF2B5EF4-FFF2-40B4-BE49-F238E27FC236}">
                <a16:creationId xmlns:a16="http://schemas.microsoft.com/office/drawing/2014/main" id="{CE5F8647-82DB-4F6A-883E-83AC4FCB8E1F}"/>
              </a:ext>
            </a:extLst>
          </p:cNvPr>
          <p:cNvGraphicFramePr>
            <a:graphicFrameLocks noGrp="1"/>
          </p:cNvGraphicFramePr>
          <p:nvPr>
            <p:extLst>
              <p:ext uri="{D42A27DB-BD31-4B8C-83A1-F6EECF244321}">
                <p14:modId xmlns:p14="http://schemas.microsoft.com/office/powerpoint/2010/main" val="1127408694"/>
              </p:ext>
            </p:extLst>
          </p:nvPr>
        </p:nvGraphicFramePr>
        <p:xfrm>
          <a:off x="1715769" y="1691814"/>
          <a:ext cx="7155816" cy="177165"/>
        </p:xfrm>
        <a:graphic>
          <a:graphicData uri="http://schemas.openxmlformats.org/drawingml/2006/table">
            <a:tbl>
              <a:tblPr/>
              <a:tblGrid>
                <a:gridCol w="1192636">
                  <a:extLst>
                    <a:ext uri="{9D8B030D-6E8A-4147-A177-3AD203B41FA5}">
                      <a16:colId xmlns:a16="http://schemas.microsoft.com/office/drawing/2014/main" val="4184135424"/>
                    </a:ext>
                  </a:extLst>
                </a:gridCol>
                <a:gridCol w="1192636">
                  <a:extLst>
                    <a:ext uri="{9D8B030D-6E8A-4147-A177-3AD203B41FA5}">
                      <a16:colId xmlns:a16="http://schemas.microsoft.com/office/drawing/2014/main" val="20000"/>
                    </a:ext>
                  </a:extLst>
                </a:gridCol>
                <a:gridCol w="1192636">
                  <a:extLst>
                    <a:ext uri="{9D8B030D-6E8A-4147-A177-3AD203B41FA5}">
                      <a16:colId xmlns:a16="http://schemas.microsoft.com/office/drawing/2014/main" val="1233862923"/>
                    </a:ext>
                  </a:extLst>
                </a:gridCol>
                <a:gridCol w="1192636">
                  <a:extLst>
                    <a:ext uri="{9D8B030D-6E8A-4147-A177-3AD203B41FA5}">
                      <a16:colId xmlns:a16="http://schemas.microsoft.com/office/drawing/2014/main" val="3630219309"/>
                    </a:ext>
                  </a:extLst>
                </a:gridCol>
                <a:gridCol w="1192636">
                  <a:extLst>
                    <a:ext uri="{9D8B030D-6E8A-4147-A177-3AD203B41FA5}">
                      <a16:colId xmlns:a16="http://schemas.microsoft.com/office/drawing/2014/main" val="1100904424"/>
                    </a:ext>
                  </a:extLst>
                </a:gridCol>
                <a:gridCol w="1192636">
                  <a:extLst>
                    <a:ext uri="{9D8B030D-6E8A-4147-A177-3AD203B41FA5}">
                      <a16:colId xmlns:a16="http://schemas.microsoft.com/office/drawing/2014/main" val="143583469"/>
                    </a:ext>
                  </a:extLst>
                </a:gridCol>
              </a:tblGrid>
              <a:tr h="42867">
                <a:tc>
                  <a:txBody>
                    <a:bodyPr/>
                    <a:lstStyle/>
                    <a:p>
                      <a:pPr algn="ctr" fontAlgn="ctr"/>
                      <a:r>
                        <a:rPr kumimoji="0" lang="es-CO" sz="1100" b="1" i="0" u="none" strike="noStrike" kern="1200" cap="none" spc="0" normalizeH="0" baseline="0" dirty="0">
                          <a:ln>
                            <a:noFill/>
                          </a:ln>
                          <a:solidFill>
                            <a:srgbClr val="126D9A"/>
                          </a:solidFill>
                          <a:effectLst/>
                          <a:uLnTx/>
                          <a:uFillTx/>
                          <a:latin typeface="Calibri" panose="020F0502020204030204" pitchFamily="34" charset="0"/>
                          <a:ea typeface="+mn-ea"/>
                          <a:cs typeface="Calibri" panose="020F0502020204030204" pitchFamily="34" charset="0"/>
                        </a:rPr>
                        <a:t>Total</a:t>
                      </a:r>
                      <a:endParaRPr lang="es-CO" sz="700" b="1" i="0" u="none" strike="noStrike" dirty="0">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r>
                        <a:rPr kumimoji="0" lang="es-CO" sz="700" b="1" i="0" u="none" strike="noStrike" kern="1200" cap="none" spc="0" normalizeH="0" baseline="0" noProof="0" dirty="0">
                          <a:ln>
                            <a:noFill/>
                          </a:ln>
                          <a:solidFill>
                            <a:srgbClr val="126D9A"/>
                          </a:solidFill>
                          <a:effectLst/>
                          <a:uLnTx/>
                          <a:uFillTx/>
                          <a:latin typeface="Calibri" panose="020F0502020204030204" pitchFamily="34" charset="0"/>
                          <a:cs typeface="Calibri" panose="020F0502020204030204" pitchFamily="34" charset="0"/>
                        </a:rPr>
                        <a:t>Estudiantes 11</a:t>
                      </a:r>
                      <a:endParaRPr lang="es-CO" sz="700" b="1" i="0" u="none" strike="noStrike" dirty="0">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r>
                        <a:rPr kumimoji="0" lang="es-CO" sz="700" b="1" i="0" u="none" strike="noStrike" kern="1200" cap="none" spc="0" normalizeH="0" baseline="0" noProof="0" dirty="0">
                          <a:ln>
                            <a:noFill/>
                          </a:ln>
                          <a:solidFill>
                            <a:srgbClr val="126D9A"/>
                          </a:solidFill>
                          <a:effectLst/>
                          <a:uLnTx/>
                          <a:uFillTx/>
                          <a:latin typeface="Calibri" panose="020F0502020204030204" pitchFamily="34" charset="0"/>
                          <a:cs typeface="Calibri" panose="020F0502020204030204" pitchFamily="34" charset="0"/>
                        </a:rPr>
                        <a:t>Estudiantes Universitarios</a:t>
                      </a:r>
                      <a:endParaRPr lang="es-CO" sz="700" b="1" i="0" u="none" strike="noStrike" dirty="0">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700" b="1" i="0" u="none" strike="noStrike" kern="1200" cap="none" spc="0" normalizeH="0" baseline="0" noProof="0" dirty="0">
                          <a:ln>
                            <a:noFill/>
                          </a:ln>
                          <a:solidFill>
                            <a:srgbClr val="126D9A"/>
                          </a:solidFill>
                          <a:effectLst/>
                          <a:uLnTx/>
                          <a:uFillTx/>
                          <a:latin typeface="Calibri" panose="020F0502020204030204" pitchFamily="34" charset="0"/>
                          <a:ea typeface="+mn-ea"/>
                          <a:cs typeface="Calibri" panose="020F0502020204030204" pitchFamily="34" charset="0"/>
                        </a:rPr>
                        <a:t>Rectores Colegios</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700" b="1" i="0" u="none" strike="noStrike" kern="1200" cap="none" spc="0" normalizeH="0" baseline="0" noProof="0" dirty="0">
                          <a:ln>
                            <a:noFill/>
                          </a:ln>
                          <a:solidFill>
                            <a:srgbClr val="126D9A"/>
                          </a:solidFill>
                          <a:effectLst/>
                          <a:uLnTx/>
                          <a:uFillTx/>
                          <a:latin typeface="Calibri" panose="020F0502020204030204" pitchFamily="34" charset="0"/>
                          <a:ea typeface="+mn-ea"/>
                          <a:cs typeface="Calibri" panose="020F0502020204030204" pitchFamily="34" charset="0"/>
                        </a:rPr>
                        <a:t>Rectores Universidades</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700" b="1" i="0" u="none" strike="noStrike" kern="1200" cap="none" spc="0" normalizeH="0" baseline="0" noProof="0" dirty="0">
                          <a:ln>
                            <a:noFill/>
                          </a:ln>
                          <a:solidFill>
                            <a:srgbClr val="126D9A"/>
                          </a:solidFill>
                          <a:effectLst/>
                          <a:uLnTx/>
                          <a:uFillTx/>
                          <a:latin typeface="Calibri" panose="020F0502020204030204" pitchFamily="34" charset="0"/>
                          <a:ea typeface="+mn-ea"/>
                          <a:cs typeface="Calibri" panose="020F0502020204030204" pitchFamily="34" charset="0"/>
                        </a:rPr>
                        <a:t>Secretarios de Educación</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916162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0C44006-5C93-4306-BAFB-B26FB290349E}"/>
              </a:ext>
            </a:extLst>
          </p:cNvPr>
          <p:cNvSpPr>
            <a:spLocks noGrp="1"/>
          </p:cNvSpPr>
          <p:nvPr>
            <p:ph type="ctrTitle" sz="quarter"/>
          </p:nvPr>
        </p:nvSpPr>
        <p:spPr/>
        <p:txBody>
          <a:bodyPr/>
          <a:lstStyle/>
          <a:p>
            <a:r>
              <a:rPr lang="es-CO" dirty="0"/>
              <a:t>Sistema de inscripción</a:t>
            </a:r>
          </a:p>
        </p:txBody>
      </p:sp>
      <p:sp>
        <p:nvSpPr>
          <p:cNvPr id="5" name="Subtítulo 4">
            <a:extLst>
              <a:ext uri="{FF2B5EF4-FFF2-40B4-BE49-F238E27FC236}">
                <a16:creationId xmlns:a16="http://schemas.microsoft.com/office/drawing/2014/main" id="{DEA1B0D4-D7CE-48B6-8197-434B2BE93B81}"/>
              </a:ext>
            </a:extLst>
          </p:cNvPr>
          <p:cNvSpPr>
            <a:spLocks noGrp="1"/>
          </p:cNvSpPr>
          <p:nvPr>
            <p:ph type="subTitle" sz="quarter" idx="1"/>
          </p:nvPr>
        </p:nvSpPr>
        <p:spPr/>
        <p:txBody>
          <a:bodyPr/>
          <a:lstStyle/>
          <a:p>
            <a:r>
              <a:rPr lang="es-CO" dirty="0"/>
              <a:t>Sistema Prisma</a:t>
            </a:r>
          </a:p>
        </p:txBody>
      </p:sp>
    </p:spTree>
    <p:extLst>
      <p:ext uri="{BB962C8B-B14F-4D97-AF65-F5344CB8AC3E}">
        <p14:creationId xmlns:p14="http://schemas.microsoft.com/office/powerpoint/2010/main" val="9746533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EC19EC58-042A-43DF-8BED-9905A456E49C}"/>
              </a:ext>
            </a:extLst>
          </p:cNvPr>
          <p:cNvSpPr>
            <a:spLocks noGrp="1"/>
          </p:cNvSpPr>
          <p:nvPr>
            <p:ph type="title" idx="4294967295"/>
          </p:nvPr>
        </p:nvSpPr>
        <p:spPr>
          <a:xfrm>
            <a:off x="2133600" y="73025"/>
            <a:ext cx="7010400" cy="384175"/>
          </a:xfrm>
        </p:spPr>
        <p:txBody>
          <a:bodyPr/>
          <a:lstStyle/>
          <a:p>
            <a:r>
              <a:rPr lang="es-ES" dirty="0"/>
              <a:t>Evaluación herramienta PRISMA</a:t>
            </a:r>
            <a:endParaRPr lang="es-CO" dirty="0"/>
          </a:p>
        </p:txBody>
      </p:sp>
      <p:pic>
        <p:nvPicPr>
          <p:cNvPr id="25" name="Imagen 24">
            <a:extLst>
              <a:ext uri="{FF2B5EF4-FFF2-40B4-BE49-F238E27FC236}">
                <a16:creationId xmlns:a16="http://schemas.microsoft.com/office/drawing/2014/main" id="{13815530-4CE6-43AE-9976-64C27783686A}"/>
              </a:ext>
            </a:extLst>
          </p:cNvPr>
          <p:cNvPicPr>
            <a:picLocks noChangeAspect="1"/>
          </p:cNvPicPr>
          <p:nvPr/>
        </p:nvPicPr>
        <p:blipFill>
          <a:blip r:embed="rId2">
            <a:duotone>
              <a:prstClr val="black"/>
              <a:srgbClr val="D9C3A5">
                <a:tint val="50000"/>
                <a:satMod val="180000"/>
              </a:srgbClr>
            </a:duotone>
          </a:blip>
          <a:stretch>
            <a:fillRect/>
          </a:stretch>
        </p:blipFill>
        <p:spPr>
          <a:xfrm>
            <a:off x="6407173" y="944904"/>
            <a:ext cx="1578024" cy="263737"/>
          </a:xfrm>
          <a:prstGeom prst="rect">
            <a:avLst/>
          </a:prstGeom>
        </p:spPr>
      </p:pic>
      <p:sp>
        <p:nvSpPr>
          <p:cNvPr id="10" name="CuadroTexto 9">
            <a:extLst>
              <a:ext uri="{FF2B5EF4-FFF2-40B4-BE49-F238E27FC236}">
                <a16:creationId xmlns:a16="http://schemas.microsoft.com/office/drawing/2014/main" id="{3E997270-4564-49DE-BDAA-C5CF5F09CFFC}"/>
              </a:ext>
            </a:extLst>
          </p:cNvPr>
          <p:cNvSpPr txBox="1"/>
          <p:nvPr/>
        </p:nvSpPr>
        <p:spPr>
          <a:xfrm>
            <a:off x="6175726" y="1264860"/>
            <a:ext cx="2920573" cy="1184940"/>
          </a:xfrm>
          <a:prstGeom prst="rect">
            <a:avLst/>
          </a:prstGeom>
          <a:noFill/>
        </p:spPr>
        <p:txBody>
          <a:bodyPr wrap="square" rtlCol="0">
            <a:spAutoFit/>
          </a:bodyPr>
          <a:lstStyle/>
          <a:p>
            <a:pPr marL="0" marR="0" lvl="0" indent="0" algn="l" defTabSz="914217" rtl="0" eaLnBrk="1" fontAlgn="base" latinLnBrk="0" hangingPunct="1">
              <a:lnSpc>
                <a:spcPct val="100000"/>
              </a:lnSpc>
              <a:spcBef>
                <a:spcPct val="0"/>
              </a:spcBef>
              <a:spcAft>
                <a:spcPct val="0"/>
              </a:spcAft>
              <a:buClrTx/>
              <a:buSzTx/>
              <a:buFontTx/>
              <a:buNone/>
              <a:tabLst/>
              <a:defRPr/>
            </a:pPr>
            <a:endParaRPr kumimoji="0" lang="es-ES" sz="800" b="0" i="0" u="none" strike="noStrike" kern="1200" cap="none" spc="0" normalizeH="0" baseline="0" noProof="0" dirty="0">
              <a:ln>
                <a:noFill/>
              </a:ln>
              <a:solidFill>
                <a:srgbClr val="000000"/>
              </a:solidFill>
              <a:effectLst/>
              <a:uLnTx/>
              <a:uFillTx/>
              <a:latin typeface="Century Gothic"/>
              <a:ea typeface="+mn-ea"/>
              <a:cs typeface="Arial" charset="0"/>
            </a:endParaRPr>
          </a:p>
          <a:p>
            <a:pPr marL="171450" marR="0" lvl="0" indent="-171450" algn="l" defTabSz="914217" rtl="0" eaLnBrk="1" fontAlgn="base" latinLnBrk="0" hangingPunct="1">
              <a:lnSpc>
                <a:spcPct val="100000"/>
              </a:lnSpc>
              <a:spcBef>
                <a:spcPct val="0"/>
              </a:spcBef>
              <a:spcAft>
                <a:spcPct val="0"/>
              </a:spcAft>
              <a:buClrTx/>
              <a:buSzTx/>
              <a:buFontTx/>
              <a:buChar char="-"/>
              <a:tabLst/>
              <a:defRPr/>
            </a:pPr>
            <a:r>
              <a:rPr kumimoji="0" lang="es-ES" sz="1050" b="0" i="0" u="none" strike="noStrike" kern="1200" cap="none" spc="0" normalizeH="0" baseline="0" noProof="0" dirty="0">
                <a:ln>
                  <a:noFill/>
                </a:ln>
                <a:solidFill>
                  <a:srgbClr val="000000"/>
                </a:solidFill>
                <a:effectLst/>
                <a:uLnTx/>
                <a:uFillTx/>
                <a:latin typeface="Century Gothic"/>
                <a:ea typeface="+mn-ea"/>
                <a:cs typeface="Arial" charset="0"/>
              </a:rPr>
              <a:t>Información coherente</a:t>
            </a:r>
          </a:p>
          <a:p>
            <a:pPr marL="171450" marR="0" lvl="0" indent="-171450" algn="l" defTabSz="914217" rtl="0" eaLnBrk="1" fontAlgn="base" latinLnBrk="0" hangingPunct="1">
              <a:lnSpc>
                <a:spcPct val="100000"/>
              </a:lnSpc>
              <a:spcBef>
                <a:spcPct val="0"/>
              </a:spcBef>
              <a:spcAft>
                <a:spcPct val="0"/>
              </a:spcAft>
              <a:buClrTx/>
              <a:buSzTx/>
              <a:buFontTx/>
              <a:buChar char="-"/>
              <a:tabLst/>
              <a:defRPr/>
            </a:pPr>
            <a:endParaRPr kumimoji="0" lang="es-ES" sz="1050" b="0" i="0" u="none" strike="noStrike" kern="1200" cap="none" spc="0" normalizeH="0" baseline="0" noProof="0" dirty="0">
              <a:ln>
                <a:noFill/>
              </a:ln>
              <a:solidFill>
                <a:srgbClr val="000000"/>
              </a:solidFill>
              <a:effectLst/>
              <a:uLnTx/>
              <a:uFillTx/>
              <a:latin typeface="Century Gothic"/>
              <a:ea typeface="+mn-ea"/>
              <a:cs typeface="Arial" charset="0"/>
            </a:endParaRPr>
          </a:p>
          <a:p>
            <a:pPr marL="171450" marR="0" lvl="0" indent="-171450" algn="l" defTabSz="914217" rtl="0" eaLnBrk="1" fontAlgn="base" latinLnBrk="0" hangingPunct="1">
              <a:lnSpc>
                <a:spcPct val="100000"/>
              </a:lnSpc>
              <a:spcBef>
                <a:spcPct val="0"/>
              </a:spcBef>
              <a:spcAft>
                <a:spcPct val="0"/>
              </a:spcAft>
              <a:buClrTx/>
              <a:buSzTx/>
              <a:buFontTx/>
              <a:buChar char="-"/>
              <a:tabLst/>
              <a:defRPr/>
            </a:pPr>
            <a:r>
              <a:rPr kumimoji="0" lang="es-ES" sz="1050" b="0" i="0" u="none" strike="noStrike" kern="1200" cap="none" spc="0" normalizeH="0" baseline="0" noProof="0" dirty="0">
                <a:ln>
                  <a:noFill/>
                </a:ln>
                <a:solidFill>
                  <a:srgbClr val="000000"/>
                </a:solidFill>
                <a:effectLst/>
                <a:uLnTx/>
                <a:uFillTx/>
                <a:latin typeface="Century Gothic"/>
                <a:ea typeface="+mn-ea"/>
                <a:cs typeface="Arial" charset="0"/>
              </a:rPr>
              <a:t>Alternativas para presentar examen</a:t>
            </a:r>
          </a:p>
          <a:p>
            <a:pPr marL="171450" marR="0" lvl="0" indent="-171450" algn="l" defTabSz="914217" rtl="0" eaLnBrk="1" fontAlgn="base" latinLnBrk="0" hangingPunct="1">
              <a:lnSpc>
                <a:spcPct val="100000"/>
              </a:lnSpc>
              <a:spcBef>
                <a:spcPct val="0"/>
              </a:spcBef>
              <a:spcAft>
                <a:spcPct val="0"/>
              </a:spcAft>
              <a:buClrTx/>
              <a:buSzTx/>
              <a:buFontTx/>
              <a:buChar char="-"/>
              <a:tabLst/>
              <a:defRPr/>
            </a:pPr>
            <a:endParaRPr kumimoji="0" lang="es-ES" sz="1050" b="0" i="0" u="none" strike="noStrike" kern="1200" cap="none" spc="0" normalizeH="0" baseline="0" noProof="0" dirty="0">
              <a:ln>
                <a:noFill/>
              </a:ln>
              <a:solidFill>
                <a:srgbClr val="000000"/>
              </a:solidFill>
              <a:effectLst/>
              <a:uLnTx/>
              <a:uFillTx/>
              <a:latin typeface="Century Gothic"/>
              <a:ea typeface="+mn-ea"/>
              <a:cs typeface="Arial" charset="0"/>
            </a:endParaRPr>
          </a:p>
          <a:p>
            <a:pPr marL="171450" marR="0" lvl="0" indent="-171450" algn="l" defTabSz="914217" rtl="0" eaLnBrk="1" fontAlgn="base" latinLnBrk="0" hangingPunct="1">
              <a:lnSpc>
                <a:spcPct val="100000"/>
              </a:lnSpc>
              <a:spcBef>
                <a:spcPct val="0"/>
              </a:spcBef>
              <a:spcAft>
                <a:spcPct val="0"/>
              </a:spcAft>
              <a:buClrTx/>
              <a:buSzTx/>
              <a:buFontTx/>
              <a:buChar char="-"/>
              <a:tabLst/>
              <a:defRPr/>
            </a:pPr>
            <a:r>
              <a:rPr kumimoji="0" lang="es-ES" sz="1050" b="0" i="0" u="none" strike="noStrike" kern="1200" cap="none" spc="0" normalizeH="0" baseline="0" noProof="0" dirty="0">
                <a:ln>
                  <a:noFill/>
                </a:ln>
                <a:solidFill>
                  <a:srgbClr val="000000"/>
                </a:solidFill>
                <a:effectLst/>
                <a:uLnTx/>
                <a:uFillTx/>
                <a:latin typeface="Century Gothic"/>
                <a:ea typeface="+mn-ea"/>
                <a:cs typeface="Arial" charset="0"/>
              </a:rPr>
              <a:t>Las líneas de atención no son cómodas, ni eficientes</a:t>
            </a:r>
          </a:p>
        </p:txBody>
      </p:sp>
      <p:sp>
        <p:nvSpPr>
          <p:cNvPr id="17" name="CuadroTexto 16">
            <a:extLst>
              <a:ext uri="{FF2B5EF4-FFF2-40B4-BE49-F238E27FC236}">
                <a16:creationId xmlns:a16="http://schemas.microsoft.com/office/drawing/2014/main" id="{4F501D3F-7904-47A4-8557-1C7AE28F4200}"/>
              </a:ext>
            </a:extLst>
          </p:cNvPr>
          <p:cNvSpPr txBox="1"/>
          <p:nvPr/>
        </p:nvSpPr>
        <p:spPr>
          <a:xfrm>
            <a:off x="6129815" y="2640440"/>
            <a:ext cx="2966484" cy="400110"/>
          </a:xfrm>
          <a:prstGeom prst="rect">
            <a:avLst/>
          </a:prstGeom>
          <a:noFill/>
        </p:spPr>
        <p:txBody>
          <a:bodyPr wrap="square">
            <a:spAutoFit/>
          </a:bodyPr>
          <a:lstStyle/>
          <a:p>
            <a:pPr marL="0" marR="0" lvl="0" indent="0" algn="ctr" defTabSz="914217" rtl="0" eaLnBrk="1" fontAlgn="base" latinLnBrk="0" hangingPunct="1">
              <a:lnSpc>
                <a:spcPct val="100000"/>
              </a:lnSpc>
              <a:spcBef>
                <a:spcPct val="0"/>
              </a:spcBef>
              <a:spcAft>
                <a:spcPct val="0"/>
              </a:spcAft>
              <a:buClrTx/>
              <a:buSzTx/>
              <a:buFontTx/>
              <a:buNone/>
              <a:tabLst/>
              <a:defRPr/>
            </a:pPr>
            <a:r>
              <a:rPr kumimoji="0" lang="es-ES" sz="1000" b="1" i="1" u="none" strike="noStrike" kern="1200" cap="none" spc="0" normalizeH="0" baseline="0" noProof="0" dirty="0">
                <a:ln>
                  <a:noFill/>
                </a:ln>
                <a:solidFill>
                  <a:srgbClr val="204E93"/>
                </a:solidFill>
                <a:effectLst/>
                <a:uLnTx/>
                <a:uFillTx/>
                <a:latin typeface="Century Gothic"/>
                <a:ea typeface="+mn-ea"/>
                <a:cs typeface="Arial" charset="0"/>
              </a:rPr>
              <a:t>“Me gusta la confidencialidad que tienen con los datos de uno”</a:t>
            </a:r>
          </a:p>
        </p:txBody>
      </p:sp>
      <p:graphicFrame>
        <p:nvGraphicFramePr>
          <p:cNvPr id="4" name="Diagrama 3">
            <a:extLst>
              <a:ext uri="{FF2B5EF4-FFF2-40B4-BE49-F238E27FC236}">
                <a16:creationId xmlns:a16="http://schemas.microsoft.com/office/drawing/2014/main" id="{D3059D8B-2695-4474-BE48-E63D9461CE1A}"/>
              </a:ext>
            </a:extLst>
          </p:cNvPr>
          <p:cNvGraphicFramePr/>
          <p:nvPr>
            <p:extLst>
              <p:ext uri="{D42A27DB-BD31-4B8C-83A1-F6EECF244321}">
                <p14:modId xmlns:p14="http://schemas.microsoft.com/office/powerpoint/2010/main" val="2085940356"/>
              </p:ext>
            </p:extLst>
          </p:nvPr>
        </p:nvGraphicFramePr>
        <p:xfrm>
          <a:off x="480776" y="944904"/>
          <a:ext cx="5036288" cy="3574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9" name="Conector recto 18">
            <a:extLst>
              <a:ext uri="{FF2B5EF4-FFF2-40B4-BE49-F238E27FC236}">
                <a16:creationId xmlns:a16="http://schemas.microsoft.com/office/drawing/2014/main" id="{9B3ED059-BD07-4E51-9F52-FEC936A1C3D6}"/>
              </a:ext>
            </a:extLst>
          </p:cNvPr>
          <p:cNvCxnSpPr/>
          <p:nvPr/>
        </p:nvCxnSpPr>
        <p:spPr bwMode="auto">
          <a:xfrm>
            <a:off x="5812807" y="1076772"/>
            <a:ext cx="0" cy="380004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CuadroTexto 19">
            <a:extLst>
              <a:ext uri="{FF2B5EF4-FFF2-40B4-BE49-F238E27FC236}">
                <a16:creationId xmlns:a16="http://schemas.microsoft.com/office/drawing/2014/main" id="{6EF99E39-175E-4943-88B8-49B04A5A11AE}"/>
              </a:ext>
            </a:extLst>
          </p:cNvPr>
          <p:cNvSpPr txBox="1"/>
          <p:nvPr/>
        </p:nvSpPr>
        <p:spPr>
          <a:xfrm>
            <a:off x="1381269" y="4476711"/>
            <a:ext cx="3235302" cy="400110"/>
          </a:xfrm>
          <a:prstGeom prst="rect">
            <a:avLst/>
          </a:prstGeom>
          <a:noFill/>
        </p:spPr>
        <p:txBody>
          <a:bodyPr wrap="square" rtlCol="0">
            <a:spAutoFit/>
          </a:bodyPr>
          <a:lstStyle/>
          <a:p>
            <a:pPr marL="0" marR="0" lvl="0" indent="0" algn="ctr" defTabSz="914217" rtl="0" eaLnBrk="1" fontAlgn="base" latinLnBrk="0" hangingPunct="1">
              <a:lnSpc>
                <a:spcPct val="100000"/>
              </a:lnSpc>
              <a:spcBef>
                <a:spcPct val="0"/>
              </a:spcBef>
              <a:spcAft>
                <a:spcPct val="0"/>
              </a:spcAft>
              <a:buClrTx/>
              <a:buSzTx/>
              <a:buFontTx/>
              <a:buNone/>
              <a:tabLst/>
              <a:defRPr/>
            </a:pPr>
            <a:r>
              <a:rPr kumimoji="0" lang="es-ES" sz="1000" b="0" i="1" u="none" strike="noStrike" kern="1200" cap="none" spc="0" normalizeH="0" baseline="0" noProof="0" dirty="0">
                <a:ln>
                  <a:noFill/>
                </a:ln>
                <a:solidFill>
                  <a:srgbClr val="000000"/>
                </a:solidFill>
                <a:effectLst/>
                <a:uLnTx/>
                <a:uFillTx/>
                <a:latin typeface="Century Gothic"/>
                <a:ea typeface="+mn-ea"/>
                <a:cs typeface="Arial" charset="0"/>
              </a:rPr>
              <a:t>“Hace falta un poquito más de capacitación a las personas”</a:t>
            </a:r>
          </a:p>
        </p:txBody>
      </p:sp>
      <p:pic>
        <p:nvPicPr>
          <p:cNvPr id="21" name="Imagen 20">
            <a:extLst>
              <a:ext uri="{FF2B5EF4-FFF2-40B4-BE49-F238E27FC236}">
                <a16:creationId xmlns:a16="http://schemas.microsoft.com/office/drawing/2014/main" id="{6AC61A7E-4960-4D93-A5B2-A6AEED211E2E}"/>
              </a:ext>
            </a:extLst>
          </p:cNvPr>
          <p:cNvPicPr>
            <a:picLocks noChangeAspect="1"/>
          </p:cNvPicPr>
          <p:nvPr/>
        </p:nvPicPr>
        <p:blipFill>
          <a:blip r:embed="rId8">
            <a:clrChange>
              <a:clrFrom>
                <a:srgbClr val="F2F2F2"/>
              </a:clrFrom>
              <a:clrTo>
                <a:srgbClr val="F2F2F2">
                  <a:alpha val="0"/>
                </a:srgbClr>
              </a:clrTo>
            </a:clrChange>
          </a:blip>
          <a:stretch>
            <a:fillRect/>
          </a:stretch>
        </p:blipFill>
        <p:spPr>
          <a:xfrm>
            <a:off x="8544474" y="3515760"/>
            <a:ext cx="180000" cy="173143"/>
          </a:xfrm>
          <a:prstGeom prst="rect">
            <a:avLst/>
          </a:prstGeom>
        </p:spPr>
      </p:pic>
      <p:sp>
        <p:nvSpPr>
          <p:cNvPr id="22" name="CuadroTexto 21">
            <a:extLst>
              <a:ext uri="{FF2B5EF4-FFF2-40B4-BE49-F238E27FC236}">
                <a16:creationId xmlns:a16="http://schemas.microsoft.com/office/drawing/2014/main" id="{14273224-9D14-41D5-86BE-8D02E87D9369}"/>
              </a:ext>
            </a:extLst>
          </p:cNvPr>
          <p:cNvSpPr txBox="1"/>
          <p:nvPr/>
        </p:nvSpPr>
        <p:spPr>
          <a:xfrm>
            <a:off x="7300789" y="3475374"/>
            <a:ext cx="1929110" cy="253916"/>
          </a:xfrm>
          <a:prstGeom prst="rect">
            <a:avLst/>
          </a:prstGeom>
          <a:noFill/>
        </p:spPr>
        <p:txBody>
          <a:bodyPr wrap="square" rtlCol="0">
            <a:spAutoFit/>
          </a:bodyPr>
          <a:lstStyle/>
          <a:p>
            <a:pPr marL="0" marR="0" lvl="0" indent="0" algn="l" defTabSz="914217" rtl="0" eaLnBrk="1" fontAlgn="base" latinLnBrk="0" hangingPunct="1">
              <a:lnSpc>
                <a:spcPct val="100000"/>
              </a:lnSpc>
              <a:spcBef>
                <a:spcPct val="0"/>
              </a:spcBef>
              <a:spcAft>
                <a:spcPct val="0"/>
              </a:spcAft>
              <a:buClrTx/>
              <a:buSzTx/>
              <a:buFontTx/>
              <a:buNone/>
              <a:tabLst/>
              <a:defRPr/>
            </a:pPr>
            <a:r>
              <a:rPr kumimoji="0" lang="es-ES" sz="1050" b="1" i="0" u="none" strike="noStrike" kern="1200" cap="none" spc="0" normalizeH="0" baseline="0" noProof="0" dirty="0">
                <a:ln>
                  <a:noFill/>
                </a:ln>
                <a:solidFill>
                  <a:srgbClr val="000000"/>
                </a:solidFill>
                <a:effectLst/>
                <a:uLnTx/>
                <a:uFillTx/>
                <a:latin typeface="Century Gothic"/>
                <a:ea typeface="+mn-ea"/>
                <a:cs typeface="Arial" charset="0"/>
              </a:rPr>
              <a:t>FACILITADORES</a:t>
            </a:r>
            <a:r>
              <a:rPr kumimoji="0" lang="es-ES" sz="1050" b="1" i="1" u="none" strike="noStrike" kern="1200" cap="none" spc="0" normalizeH="0" baseline="0" noProof="0" dirty="0">
                <a:ln>
                  <a:noFill/>
                </a:ln>
                <a:solidFill>
                  <a:srgbClr val="204E93"/>
                </a:solidFill>
                <a:effectLst/>
                <a:uLnTx/>
                <a:uFillTx/>
                <a:latin typeface="Century Gothic"/>
                <a:ea typeface="+mn-ea"/>
                <a:cs typeface="Arial" charset="0"/>
              </a:rPr>
              <a:t> </a:t>
            </a:r>
          </a:p>
        </p:txBody>
      </p:sp>
      <p:sp>
        <p:nvSpPr>
          <p:cNvPr id="24" name="CuadroTexto 23">
            <a:extLst>
              <a:ext uri="{FF2B5EF4-FFF2-40B4-BE49-F238E27FC236}">
                <a16:creationId xmlns:a16="http://schemas.microsoft.com/office/drawing/2014/main" id="{49A8E803-5503-49D1-9B68-EF69367BC2E4}"/>
              </a:ext>
            </a:extLst>
          </p:cNvPr>
          <p:cNvSpPr txBox="1"/>
          <p:nvPr/>
        </p:nvSpPr>
        <p:spPr>
          <a:xfrm>
            <a:off x="6175726" y="3729290"/>
            <a:ext cx="2659211" cy="1015663"/>
          </a:xfrm>
          <a:prstGeom prst="rect">
            <a:avLst/>
          </a:prstGeom>
          <a:noFill/>
        </p:spPr>
        <p:txBody>
          <a:bodyPr wrap="square" rtlCol="0">
            <a:spAutoFit/>
          </a:bodyPr>
          <a:lstStyle/>
          <a:p>
            <a:pPr marL="0" marR="0" lvl="0" indent="0" algn="r" defTabSz="914217" rtl="0" eaLnBrk="1" fontAlgn="base" latinLnBrk="0" hangingPunct="1">
              <a:lnSpc>
                <a:spcPct val="100000"/>
              </a:lnSpc>
              <a:spcBef>
                <a:spcPct val="0"/>
              </a:spcBef>
              <a:spcAft>
                <a:spcPct val="0"/>
              </a:spcAft>
              <a:buClrTx/>
              <a:buSzTx/>
              <a:buFontTx/>
              <a:buNone/>
              <a:tabLst/>
              <a:defRPr/>
            </a:pPr>
            <a:r>
              <a:rPr kumimoji="0" lang="es-ES" sz="1000" b="0" i="0" u="none" strike="noStrike" kern="1200" cap="none" spc="0" normalizeH="0" baseline="0" noProof="0" dirty="0">
                <a:ln>
                  <a:noFill/>
                </a:ln>
                <a:solidFill>
                  <a:srgbClr val="000000"/>
                </a:solidFill>
                <a:effectLst/>
                <a:uLnTx/>
                <a:uFillTx/>
                <a:latin typeface="Century Gothic"/>
                <a:ea typeface="+mn-ea"/>
                <a:cs typeface="Arial" charset="0"/>
              </a:rPr>
              <a:t>1. Alianza con Universidad </a:t>
            </a:r>
          </a:p>
          <a:p>
            <a:pPr marL="0" marR="0" lvl="0" indent="0" algn="r" defTabSz="914217" rtl="0" eaLnBrk="1" fontAlgn="base" latinLnBrk="0" hangingPunct="1">
              <a:lnSpc>
                <a:spcPct val="100000"/>
              </a:lnSpc>
              <a:spcBef>
                <a:spcPct val="0"/>
              </a:spcBef>
              <a:spcAft>
                <a:spcPct val="0"/>
              </a:spcAft>
              <a:buClrTx/>
              <a:buSzTx/>
              <a:buFontTx/>
              <a:buNone/>
              <a:tabLst/>
              <a:defRPr/>
            </a:pPr>
            <a:r>
              <a:rPr kumimoji="0" lang="es-ES" sz="1000" b="0" i="1" u="none" strike="noStrike" kern="1200" cap="none" spc="0" normalizeH="0" baseline="0" noProof="0" dirty="0">
                <a:ln>
                  <a:noFill/>
                </a:ln>
                <a:solidFill>
                  <a:srgbClr val="204E93"/>
                </a:solidFill>
                <a:effectLst/>
                <a:uLnTx/>
                <a:uFillTx/>
                <a:latin typeface="Century Gothic"/>
                <a:ea typeface="+mn-ea"/>
                <a:cs typeface="Arial" charset="0"/>
              </a:rPr>
              <a:t>“Ellos lo inscriben y pues le ahorran a uno ese trabajito”</a:t>
            </a:r>
          </a:p>
          <a:p>
            <a:pPr marL="0" marR="0" lvl="0" indent="0" algn="r" defTabSz="914217" rtl="0" eaLnBrk="1" fontAlgn="base" latinLnBrk="0" hangingPunct="1">
              <a:lnSpc>
                <a:spcPct val="100000"/>
              </a:lnSpc>
              <a:spcBef>
                <a:spcPct val="0"/>
              </a:spcBef>
              <a:spcAft>
                <a:spcPct val="0"/>
              </a:spcAft>
              <a:buClrTx/>
              <a:buSzTx/>
              <a:buFontTx/>
              <a:buNone/>
              <a:tabLst/>
              <a:defRPr/>
            </a:pPr>
            <a:endParaRPr kumimoji="0" lang="es-ES" sz="1000" b="0" i="1" u="none" strike="noStrike" kern="1200" cap="none" spc="0" normalizeH="0" baseline="0" noProof="0" dirty="0">
              <a:ln>
                <a:noFill/>
              </a:ln>
              <a:solidFill>
                <a:srgbClr val="204E93"/>
              </a:solidFill>
              <a:effectLst/>
              <a:uLnTx/>
              <a:uFillTx/>
              <a:latin typeface="Century Gothic"/>
              <a:ea typeface="+mn-ea"/>
              <a:cs typeface="Arial" charset="0"/>
            </a:endParaRPr>
          </a:p>
          <a:p>
            <a:pPr marL="0" marR="0" lvl="0" indent="0" algn="r" defTabSz="914217" rtl="0" eaLnBrk="1" fontAlgn="base" latinLnBrk="0" hangingPunct="1">
              <a:lnSpc>
                <a:spcPct val="100000"/>
              </a:lnSpc>
              <a:spcBef>
                <a:spcPct val="0"/>
              </a:spcBef>
              <a:spcAft>
                <a:spcPct val="0"/>
              </a:spcAft>
              <a:buClrTx/>
              <a:buSzTx/>
              <a:buFontTx/>
              <a:buNone/>
              <a:tabLst/>
              <a:defRPr/>
            </a:pPr>
            <a:r>
              <a:rPr kumimoji="0" lang="es-ES" sz="1000" b="0" i="0" u="none" strike="noStrike" kern="1200" cap="none" spc="0" normalizeH="0" baseline="0" noProof="0" dirty="0">
                <a:ln>
                  <a:noFill/>
                </a:ln>
                <a:solidFill>
                  <a:srgbClr val="000000"/>
                </a:solidFill>
                <a:effectLst/>
                <a:uLnTx/>
                <a:uFillTx/>
                <a:latin typeface="Century Gothic"/>
                <a:ea typeface="+mn-ea"/>
                <a:cs typeface="Arial" charset="0"/>
              </a:rPr>
              <a:t>2. Barra de progreso</a:t>
            </a:r>
          </a:p>
          <a:p>
            <a:pPr marL="0" marR="0" lvl="0" indent="0" algn="r" defTabSz="914217" rtl="0" eaLnBrk="1" fontAlgn="base" latinLnBrk="0" hangingPunct="1">
              <a:lnSpc>
                <a:spcPct val="100000"/>
              </a:lnSpc>
              <a:spcBef>
                <a:spcPct val="0"/>
              </a:spcBef>
              <a:spcAft>
                <a:spcPct val="0"/>
              </a:spcAft>
              <a:buClrTx/>
              <a:buSzTx/>
              <a:buFontTx/>
              <a:buNone/>
              <a:tabLst/>
              <a:defRPr/>
            </a:pPr>
            <a:r>
              <a:rPr kumimoji="0" lang="es-ES" sz="1000" b="0" i="1" u="none" strike="noStrike" kern="1200" cap="none" spc="0" normalizeH="0" baseline="0" noProof="0" dirty="0">
                <a:ln>
                  <a:noFill/>
                </a:ln>
                <a:solidFill>
                  <a:srgbClr val="204E93"/>
                </a:solidFill>
                <a:effectLst/>
                <a:uLnTx/>
                <a:uFillTx/>
                <a:latin typeface="Century Gothic"/>
                <a:ea typeface="+mn-ea"/>
                <a:cs typeface="Arial" charset="0"/>
              </a:rPr>
              <a:t>“Bastante intuitivo” </a:t>
            </a:r>
          </a:p>
        </p:txBody>
      </p:sp>
    </p:spTree>
    <p:extLst>
      <p:ext uri="{BB962C8B-B14F-4D97-AF65-F5344CB8AC3E}">
        <p14:creationId xmlns:p14="http://schemas.microsoft.com/office/powerpoint/2010/main" val="39274859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0C44006-5C93-4306-BAFB-B26FB290349E}"/>
              </a:ext>
            </a:extLst>
          </p:cNvPr>
          <p:cNvSpPr>
            <a:spLocks noGrp="1"/>
          </p:cNvSpPr>
          <p:nvPr>
            <p:ph type="ctrTitle" sz="quarter"/>
          </p:nvPr>
        </p:nvSpPr>
        <p:spPr/>
        <p:txBody>
          <a:bodyPr/>
          <a:lstStyle/>
          <a:p>
            <a:r>
              <a:rPr lang="es-CO" dirty="0"/>
              <a:t>Sistema de Pago PSE</a:t>
            </a:r>
          </a:p>
        </p:txBody>
      </p:sp>
    </p:spTree>
    <p:extLst>
      <p:ext uri="{BB962C8B-B14F-4D97-AF65-F5344CB8AC3E}">
        <p14:creationId xmlns:p14="http://schemas.microsoft.com/office/powerpoint/2010/main" val="2708792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97D92F2-F7C1-41B8-8AD1-F6BB22E6734C}"/>
              </a:ext>
            </a:extLst>
          </p:cNvPr>
          <p:cNvSpPr>
            <a:spLocks noGrp="1"/>
          </p:cNvSpPr>
          <p:nvPr>
            <p:ph idx="1"/>
          </p:nvPr>
        </p:nvSpPr>
        <p:spPr>
          <a:xfrm>
            <a:off x="457200" y="571500"/>
            <a:ext cx="8229600" cy="4350544"/>
          </a:xfrm>
        </p:spPr>
        <p:txBody>
          <a:bodyPr/>
          <a:lstStyle/>
          <a:p>
            <a:pPr marL="0" indent="0" algn="just">
              <a:buNone/>
            </a:pPr>
            <a:endParaRPr lang="es-MX" dirty="0"/>
          </a:p>
          <a:p>
            <a:pPr marL="0" indent="0" algn="just">
              <a:buNone/>
            </a:pPr>
            <a:r>
              <a:rPr lang="es-MX" dirty="0"/>
              <a:t>Desde el 2017 la Unidad de Atención al Ciudadano ha resaltado la importancia del Estudio de Percepción cómo insumo fundamental para trazar las </a:t>
            </a:r>
            <a:r>
              <a:rPr lang="es-MX" b="1" dirty="0">
                <a:solidFill>
                  <a:srgbClr val="0070C0"/>
                </a:solidFill>
              </a:rPr>
              <a:t>rutas de mejora </a:t>
            </a:r>
            <a:r>
              <a:rPr lang="es-MX" dirty="0"/>
              <a:t>del Instituto, considerando que el </a:t>
            </a:r>
            <a:r>
              <a:rPr lang="es-MX" b="1" dirty="0">
                <a:solidFill>
                  <a:srgbClr val="0070C0"/>
                </a:solidFill>
              </a:rPr>
              <a:t>reconocimiento y la satisfacción de los usuarios</a:t>
            </a:r>
            <a:r>
              <a:rPr lang="es-MX" dirty="0"/>
              <a:t> se alcanza cuando se escucha la </a:t>
            </a:r>
            <a:r>
              <a:rPr lang="es-MX" b="1" dirty="0">
                <a:solidFill>
                  <a:srgbClr val="0070C0"/>
                </a:solidFill>
              </a:rPr>
              <a:t>voz del cliente </a:t>
            </a:r>
            <a:r>
              <a:rPr lang="es-MX" dirty="0"/>
              <a:t>y se focalizan las acciones para acortar la brecha que existe entre la percepción y </a:t>
            </a:r>
            <a:r>
              <a:rPr lang="es-MX" b="1" dirty="0">
                <a:solidFill>
                  <a:srgbClr val="0070C0"/>
                </a:solidFill>
              </a:rPr>
              <a:t>la expectativa </a:t>
            </a:r>
            <a:r>
              <a:rPr lang="es-MX" dirty="0"/>
              <a:t>que tienen nuestros grupos de interés.</a:t>
            </a:r>
          </a:p>
          <a:p>
            <a:pPr marL="0" indent="0">
              <a:buNone/>
            </a:pPr>
            <a:endParaRPr lang="es-CO" b="1" dirty="0"/>
          </a:p>
          <a:p>
            <a:pPr marL="0" indent="0">
              <a:buNone/>
            </a:pPr>
            <a:r>
              <a:rPr lang="es-CO" dirty="0"/>
              <a:t>Por esta razón durante el segundo semestre del 2021, hemos realizado una nueva versión del Estudio de Percepción con el cual logramos: </a:t>
            </a:r>
          </a:p>
          <a:p>
            <a:pPr marL="0" indent="0">
              <a:buNone/>
            </a:pPr>
            <a:endParaRPr lang="es-CO" dirty="0"/>
          </a:p>
          <a:p>
            <a:pPr marL="0" indent="0">
              <a:buNone/>
            </a:pPr>
            <a:endParaRPr lang="es-CO" dirty="0"/>
          </a:p>
          <a:p>
            <a:pPr marL="0" indent="0">
              <a:buNone/>
            </a:pPr>
            <a:r>
              <a:rPr lang="es-CO" dirty="0"/>
              <a:t> </a:t>
            </a:r>
          </a:p>
        </p:txBody>
      </p:sp>
      <p:sp>
        <p:nvSpPr>
          <p:cNvPr id="4" name="Rectangle 2">
            <a:extLst>
              <a:ext uri="{FF2B5EF4-FFF2-40B4-BE49-F238E27FC236}">
                <a16:creationId xmlns:a16="http://schemas.microsoft.com/office/drawing/2014/main" id="{56C8B5CA-9A1B-42A1-8DCA-F9C7DD6B96AC}"/>
              </a:ext>
            </a:extLst>
          </p:cNvPr>
          <p:cNvSpPr txBox="1">
            <a:spLocks noChangeArrowheads="1"/>
          </p:cNvSpPr>
          <p:nvPr/>
        </p:nvSpPr>
        <p:spPr bwMode="auto">
          <a:xfrm>
            <a:off x="1224361" y="51263"/>
            <a:ext cx="70104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000" b="1">
                <a:solidFill>
                  <a:srgbClr val="333333"/>
                </a:solidFill>
                <a:latin typeface="Century Gothic" panose="020B0502020202020204" pitchFamily="34" charset="0"/>
                <a:ea typeface="+mj-ea"/>
                <a:cs typeface="+mj-cs"/>
              </a:defRPr>
            </a:lvl1pPr>
            <a:lvl2pPr algn="ctr" rtl="0" eaLnBrk="0" fontAlgn="base" hangingPunct="0">
              <a:spcBef>
                <a:spcPct val="0"/>
              </a:spcBef>
              <a:spcAft>
                <a:spcPct val="0"/>
              </a:spcAft>
              <a:defRPr sz="2000" b="1">
                <a:solidFill>
                  <a:srgbClr val="333333"/>
                </a:solidFill>
                <a:latin typeface="Candara" pitchFamily="34" charset="0"/>
                <a:cs typeface="Arial" charset="0"/>
              </a:defRPr>
            </a:lvl2pPr>
            <a:lvl3pPr algn="ctr" rtl="0" eaLnBrk="0" fontAlgn="base" hangingPunct="0">
              <a:spcBef>
                <a:spcPct val="0"/>
              </a:spcBef>
              <a:spcAft>
                <a:spcPct val="0"/>
              </a:spcAft>
              <a:defRPr sz="2000" b="1">
                <a:solidFill>
                  <a:srgbClr val="333333"/>
                </a:solidFill>
                <a:latin typeface="Candara" pitchFamily="34" charset="0"/>
                <a:cs typeface="Arial" charset="0"/>
              </a:defRPr>
            </a:lvl3pPr>
            <a:lvl4pPr algn="ctr" rtl="0" eaLnBrk="0" fontAlgn="base" hangingPunct="0">
              <a:spcBef>
                <a:spcPct val="0"/>
              </a:spcBef>
              <a:spcAft>
                <a:spcPct val="0"/>
              </a:spcAft>
              <a:defRPr sz="2000" b="1">
                <a:solidFill>
                  <a:srgbClr val="333333"/>
                </a:solidFill>
                <a:latin typeface="Candara" pitchFamily="34" charset="0"/>
                <a:cs typeface="Arial" charset="0"/>
              </a:defRPr>
            </a:lvl4pPr>
            <a:lvl5pPr algn="ctr" rtl="0" eaLnBrk="0" fontAlgn="base" hangingPunct="0">
              <a:spcBef>
                <a:spcPct val="0"/>
              </a:spcBef>
              <a:spcAft>
                <a:spcPct val="0"/>
              </a:spcAft>
              <a:defRPr sz="2000" b="1">
                <a:solidFill>
                  <a:srgbClr val="333333"/>
                </a:solidFill>
                <a:latin typeface="Candara" pitchFamily="34" charset="0"/>
                <a:cs typeface="Arial" charset="0"/>
              </a:defRPr>
            </a:lvl5pPr>
            <a:lvl6pPr marL="457200" algn="ctr" rtl="0" fontAlgn="base">
              <a:spcBef>
                <a:spcPct val="0"/>
              </a:spcBef>
              <a:spcAft>
                <a:spcPct val="0"/>
              </a:spcAft>
              <a:defRPr sz="2000" b="1">
                <a:solidFill>
                  <a:srgbClr val="333333"/>
                </a:solidFill>
                <a:latin typeface="Candara" pitchFamily="34" charset="0"/>
                <a:cs typeface="Arial" charset="0"/>
              </a:defRPr>
            </a:lvl6pPr>
            <a:lvl7pPr marL="914400" algn="ctr" rtl="0" fontAlgn="base">
              <a:spcBef>
                <a:spcPct val="0"/>
              </a:spcBef>
              <a:spcAft>
                <a:spcPct val="0"/>
              </a:spcAft>
              <a:defRPr sz="2000" b="1">
                <a:solidFill>
                  <a:srgbClr val="333333"/>
                </a:solidFill>
                <a:latin typeface="Candara" pitchFamily="34" charset="0"/>
                <a:cs typeface="Arial" charset="0"/>
              </a:defRPr>
            </a:lvl7pPr>
            <a:lvl8pPr marL="1371600" algn="ctr" rtl="0" fontAlgn="base">
              <a:spcBef>
                <a:spcPct val="0"/>
              </a:spcBef>
              <a:spcAft>
                <a:spcPct val="0"/>
              </a:spcAft>
              <a:defRPr sz="2000" b="1">
                <a:solidFill>
                  <a:srgbClr val="333333"/>
                </a:solidFill>
                <a:latin typeface="Candara" pitchFamily="34" charset="0"/>
                <a:cs typeface="Arial" charset="0"/>
              </a:defRPr>
            </a:lvl8pPr>
            <a:lvl9pPr marL="1828800" algn="ctr" rtl="0" fontAlgn="base">
              <a:spcBef>
                <a:spcPct val="0"/>
              </a:spcBef>
              <a:spcAft>
                <a:spcPct val="0"/>
              </a:spcAft>
              <a:defRPr sz="2000" b="1">
                <a:solidFill>
                  <a:srgbClr val="333333"/>
                </a:solidFill>
                <a:latin typeface="Candara" pitchFamily="34" charset="0"/>
                <a:cs typeface="Arial" charset="0"/>
              </a:defRPr>
            </a:lvl9pPr>
          </a:lstStyle>
          <a:p>
            <a:pPr eaLnBrk="1" hangingPunct="1">
              <a:defRPr/>
            </a:pPr>
            <a:r>
              <a:rPr lang="es-ES" altLang="es-CO" kern="0" dirty="0">
                <a:solidFill>
                  <a:schemeClr val="tx1">
                    <a:lumMod val="65000"/>
                    <a:lumOff val="35000"/>
                  </a:schemeClr>
                </a:solidFill>
              </a:rPr>
              <a:t>Contexto </a:t>
            </a:r>
          </a:p>
        </p:txBody>
      </p:sp>
      <p:pic>
        <p:nvPicPr>
          <p:cNvPr id="7" name="Imagen 6">
            <a:extLst>
              <a:ext uri="{FF2B5EF4-FFF2-40B4-BE49-F238E27FC236}">
                <a16:creationId xmlns:a16="http://schemas.microsoft.com/office/drawing/2014/main" id="{E01DA605-CADD-4953-91A8-41BE158C3404}"/>
              </a:ext>
            </a:extLst>
          </p:cNvPr>
          <p:cNvPicPr>
            <a:picLocks noChangeAspect="1"/>
          </p:cNvPicPr>
          <p:nvPr/>
        </p:nvPicPr>
        <p:blipFill>
          <a:blip r:embed="rId3"/>
          <a:stretch>
            <a:fillRect/>
          </a:stretch>
        </p:blipFill>
        <p:spPr>
          <a:xfrm>
            <a:off x="1200046" y="2497084"/>
            <a:ext cx="554831" cy="539540"/>
          </a:xfrm>
          <a:prstGeom prst="rect">
            <a:avLst/>
          </a:prstGeom>
        </p:spPr>
      </p:pic>
      <p:sp>
        <p:nvSpPr>
          <p:cNvPr id="8" name="CuadroTexto 7">
            <a:extLst>
              <a:ext uri="{FF2B5EF4-FFF2-40B4-BE49-F238E27FC236}">
                <a16:creationId xmlns:a16="http://schemas.microsoft.com/office/drawing/2014/main" id="{F584D1EA-0E30-4D36-AA41-64E6A9144FA6}"/>
              </a:ext>
            </a:extLst>
          </p:cNvPr>
          <p:cNvSpPr txBox="1"/>
          <p:nvPr/>
        </p:nvSpPr>
        <p:spPr>
          <a:xfrm>
            <a:off x="721935" y="3214894"/>
            <a:ext cx="1572150" cy="707886"/>
          </a:xfrm>
          <a:prstGeom prst="rect">
            <a:avLst/>
          </a:prstGeom>
          <a:noFill/>
        </p:spPr>
        <p:txBody>
          <a:bodyPr wrap="square" rtlCol="0">
            <a:spAutoFit/>
          </a:bodyPr>
          <a:lstStyle/>
          <a:p>
            <a:pPr algn="ctr"/>
            <a:r>
              <a:rPr lang="es-MX" b="0" dirty="0">
                <a:latin typeface="+mj-lt"/>
              </a:rPr>
              <a:t>Aumentar el tamaño de la muestra y cubrir los 11 grupos de interés. </a:t>
            </a:r>
            <a:endParaRPr lang="es-CO" b="0" dirty="0">
              <a:latin typeface="+mj-lt"/>
            </a:endParaRPr>
          </a:p>
        </p:txBody>
      </p:sp>
      <p:pic>
        <p:nvPicPr>
          <p:cNvPr id="10" name="Imagen 9">
            <a:extLst>
              <a:ext uri="{FF2B5EF4-FFF2-40B4-BE49-F238E27FC236}">
                <a16:creationId xmlns:a16="http://schemas.microsoft.com/office/drawing/2014/main" id="{0C88B0D6-E582-4A35-B8B4-9C7CFB6C629A}"/>
              </a:ext>
            </a:extLst>
          </p:cNvPr>
          <p:cNvPicPr>
            <a:picLocks noChangeAspect="1"/>
          </p:cNvPicPr>
          <p:nvPr/>
        </p:nvPicPr>
        <p:blipFill>
          <a:blip r:embed="rId4"/>
          <a:stretch>
            <a:fillRect/>
          </a:stretch>
        </p:blipFill>
        <p:spPr>
          <a:xfrm>
            <a:off x="3189038" y="2497084"/>
            <a:ext cx="602452" cy="597853"/>
          </a:xfrm>
          <a:prstGeom prst="rect">
            <a:avLst/>
          </a:prstGeom>
        </p:spPr>
      </p:pic>
      <p:sp>
        <p:nvSpPr>
          <p:cNvPr id="11" name="CuadroTexto 10">
            <a:extLst>
              <a:ext uri="{FF2B5EF4-FFF2-40B4-BE49-F238E27FC236}">
                <a16:creationId xmlns:a16="http://schemas.microsoft.com/office/drawing/2014/main" id="{44C79053-9BE9-4E6D-9EDD-F48E8937D575}"/>
              </a:ext>
            </a:extLst>
          </p:cNvPr>
          <p:cNvSpPr txBox="1"/>
          <p:nvPr/>
        </p:nvSpPr>
        <p:spPr>
          <a:xfrm>
            <a:off x="2585554" y="3214421"/>
            <a:ext cx="1758011" cy="1169551"/>
          </a:xfrm>
          <a:prstGeom prst="rect">
            <a:avLst/>
          </a:prstGeom>
          <a:noFill/>
        </p:spPr>
        <p:txBody>
          <a:bodyPr wrap="square" rtlCol="0">
            <a:spAutoFit/>
          </a:bodyPr>
          <a:lstStyle/>
          <a:p>
            <a:pPr algn="ctr"/>
            <a:r>
              <a:rPr lang="es-MX" b="0" dirty="0">
                <a:latin typeface="+mj-lt"/>
              </a:rPr>
              <a:t>Construir instrumentos específicos para cada segmento, extrayendo la percepción para los diferentes puntos de contacto de los usuarios con el Instituto. </a:t>
            </a:r>
            <a:endParaRPr lang="es-CO" b="0" dirty="0">
              <a:latin typeface="+mj-lt"/>
            </a:endParaRPr>
          </a:p>
        </p:txBody>
      </p:sp>
      <p:pic>
        <p:nvPicPr>
          <p:cNvPr id="13" name="Imagen 12">
            <a:extLst>
              <a:ext uri="{FF2B5EF4-FFF2-40B4-BE49-F238E27FC236}">
                <a16:creationId xmlns:a16="http://schemas.microsoft.com/office/drawing/2014/main" id="{1F863CF5-8232-4FD5-B48D-771B2AEE0768}"/>
              </a:ext>
            </a:extLst>
          </p:cNvPr>
          <p:cNvPicPr>
            <a:picLocks noChangeAspect="1"/>
          </p:cNvPicPr>
          <p:nvPr/>
        </p:nvPicPr>
        <p:blipFill>
          <a:blip r:embed="rId5"/>
          <a:stretch>
            <a:fillRect/>
          </a:stretch>
        </p:blipFill>
        <p:spPr>
          <a:xfrm>
            <a:off x="5181600" y="2497084"/>
            <a:ext cx="645014" cy="539540"/>
          </a:xfrm>
          <a:prstGeom prst="rect">
            <a:avLst/>
          </a:prstGeom>
        </p:spPr>
      </p:pic>
      <p:sp>
        <p:nvSpPr>
          <p:cNvPr id="14" name="CuadroTexto 13">
            <a:extLst>
              <a:ext uri="{FF2B5EF4-FFF2-40B4-BE49-F238E27FC236}">
                <a16:creationId xmlns:a16="http://schemas.microsoft.com/office/drawing/2014/main" id="{3402DB89-B340-4A67-9A74-16B0594A583F}"/>
              </a:ext>
            </a:extLst>
          </p:cNvPr>
          <p:cNvSpPr txBox="1"/>
          <p:nvPr/>
        </p:nvSpPr>
        <p:spPr>
          <a:xfrm>
            <a:off x="4729561" y="3214421"/>
            <a:ext cx="1732761" cy="1169551"/>
          </a:xfrm>
          <a:prstGeom prst="rect">
            <a:avLst/>
          </a:prstGeom>
          <a:noFill/>
        </p:spPr>
        <p:txBody>
          <a:bodyPr wrap="square" rtlCol="0">
            <a:spAutoFit/>
          </a:bodyPr>
          <a:lstStyle/>
          <a:p>
            <a:pPr algn="ctr"/>
            <a:r>
              <a:rPr lang="es-MX" b="0" dirty="0">
                <a:latin typeface="+mj-lt"/>
              </a:rPr>
              <a:t>Dar al estudio un énfasis especial en la percepción de la marca y generar un informe reputacional del </a:t>
            </a:r>
            <a:r>
              <a:rPr lang="es-MX" b="0" dirty="0" err="1">
                <a:latin typeface="+mj-lt"/>
              </a:rPr>
              <a:t>Icfes</a:t>
            </a:r>
            <a:r>
              <a:rPr lang="es-MX" b="0" dirty="0">
                <a:latin typeface="+mj-lt"/>
              </a:rPr>
              <a:t> en redes y medios de comunicación. </a:t>
            </a:r>
            <a:endParaRPr lang="es-CO" b="0" dirty="0">
              <a:latin typeface="+mj-lt"/>
            </a:endParaRPr>
          </a:p>
        </p:txBody>
      </p:sp>
      <p:pic>
        <p:nvPicPr>
          <p:cNvPr id="16" name="Imagen 15">
            <a:extLst>
              <a:ext uri="{FF2B5EF4-FFF2-40B4-BE49-F238E27FC236}">
                <a16:creationId xmlns:a16="http://schemas.microsoft.com/office/drawing/2014/main" id="{90CD3C08-9947-4F1F-B4EF-7B3867340ED4}"/>
              </a:ext>
            </a:extLst>
          </p:cNvPr>
          <p:cNvPicPr>
            <a:picLocks noChangeAspect="1"/>
          </p:cNvPicPr>
          <p:nvPr/>
        </p:nvPicPr>
        <p:blipFill>
          <a:blip r:embed="rId6"/>
          <a:stretch>
            <a:fillRect/>
          </a:stretch>
        </p:blipFill>
        <p:spPr>
          <a:xfrm>
            <a:off x="7295111" y="2445545"/>
            <a:ext cx="606126" cy="591080"/>
          </a:xfrm>
          <a:prstGeom prst="rect">
            <a:avLst/>
          </a:prstGeom>
        </p:spPr>
      </p:pic>
      <p:sp>
        <p:nvSpPr>
          <p:cNvPr id="17" name="CuadroTexto 16">
            <a:extLst>
              <a:ext uri="{FF2B5EF4-FFF2-40B4-BE49-F238E27FC236}">
                <a16:creationId xmlns:a16="http://schemas.microsoft.com/office/drawing/2014/main" id="{8AAD4898-9EFC-4971-A661-9314DAE7D9CD}"/>
              </a:ext>
            </a:extLst>
          </p:cNvPr>
          <p:cNvSpPr txBox="1"/>
          <p:nvPr/>
        </p:nvSpPr>
        <p:spPr>
          <a:xfrm>
            <a:off x="6871892" y="3214894"/>
            <a:ext cx="1452563" cy="1015663"/>
          </a:xfrm>
          <a:prstGeom prst="rect">
            <a:avLst/>
          </a:prstGeom>
          <a:noFill/>
        </p:spPr>
        <p:txBody>
          <a:bodyPr wrap="square" rtlCol="0">
            <a:spAutoFit/>
          </a:bodyPr>
          <a:lstStyle/>
          <a:p>
            <a:pPr algn="ctr"/>
            <a:r>
              <a:rPr lang="es-MX" b="0" dirty="0">
                <a:latin typeface="+mj-lt"/>
              </a:rPr>
              <a:t>Realizar un estudio comparado que nos permite ver la evolución de la percepción del 2017 al 2021</a:t>
            </a:r>
            <a:endParaRPr lang="es-CO" b="0" dirty="0">
              <a:latin typeface="+mj-lt"/>
            </a:endParaRPr>
          </a:p>
        </p:txBody>
      </p:sp>
    </p:spTree>
    <p:extLst>
      <p:ext uri="{BB962C8B-B14F-4D97-AF65-F5344CB8AC3E}">
        <p14:creationId xmlns:p14="http://schemas.microsoft.com/office/powerpoint/2010/main" val="1745911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p:txBody>
          <a:bodyPr/>
          <a:lstStyle/>
          <a:p>
            <a:pPr eaLnBrk="1" hangingPunct="1"/>
            <a:r>
              <a:rPr lang="es-ES" dirty="0">
                <a:solidFill>
                  <a:schemeClr val="bg2">
                    <a:lumMod val="50000"/>
                  </a:schemeClr>
                </a:solidFill>
              </a:rPr>
              <a:t>Uso del botón de pago PSE</a:t>
            </a:r>
            <a:endParaRPr lang="es-ES" altLang="es-CO" dirty="0">
              <a:solidFill>
                <a:schemeClr val="bg2">
                  <a:lumMod val="50000"/>
                </a:schemeClr>
              </a:solidFill>
            </a:endParaRPr>
          </a:p>
        </p:txBody>
      </p:sp>
      <p:pic>
        <p:nvPicPr>
          <p:cNvPr id="16416" name="Picture 128" descr="test"/>
          <p:cNvPicPr>
            <a:picLocks noChangeAspect="1" noChangeArrowheads="1"/>
          </p:cNvPicPr>
          <p:nvPr/>
        </p:nvPicPr>
        <p:blipFill>
          <a:blip r:embed="rId2">
            <a:lum bright="36000"/>
            <a:extLst>
              <a:ext uri="{28A0092B-C50C-407E-A947-70E740481C1C}">
                <a14:useLocalDpi xmlns:a14="http://schemas.microsoft.com/office/drawing/2010/main" val="0"/>
              </a:ext>
            </a:extLst>
          </a:blip>
          <a:srcRect/>
          <a:stretch>
            <a:fillRect/>
          </a:stretch>
        </p:blipFill>
        <p:spPr bwMode="auto">
          <a:xfrm>
            <a:off x="747897" y="591888"/>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9" name="Group 412">
            <a:extLst>
              <a:ext uri="{FF2B5EF4-FFF2-40B4-BE49-F238E27FC236}">
                <a16:creationId xmlns:a16="http://schemas.microsoft.com/office/drawing/2014/main" id="{1F9D7140-A1A3-400B-ABE6-F048B31EC6DC}"/>
              </a:ext>
            </a:extLst>
          </p:cNvPr>
          <p:cNvGraphicFramePr>
            <a:graphicFrameLocks noGrp="1"/>
          </p:cNvGraphicFramePr>
          <p:nvPr>
            <p:extLst>
              <p:ext uri="{D42A27DB-BD31-4B8C-83A1-F6EECF244321}">
                <p14:modId xmlns:p14="http://schemas.microsoft.com/office/powerpoint/2010/main" val="1891016744"/>
              </p:ext>
            </p:extLst>
          </p:nvPr>
        </p:nvGraphicFramePr>
        <p:xfrm>
          <a:off x="160183" y="1925175"/>
          <a:ext cx="8688544" cy="2196711"/>
        </p:xfrm>
        <a:graphic>
          <a:graphicData uri="http://schemas.openxmlformats.org/drawingml/2006/table">
            <a:tbl>
              <a:tblPr/>
              <a:tblGrid>
                <a:gridCol w="2172136">
                  <a:extLst>
                    <a:ext uri="{9D8B030D-6E8A-4147-A177-3AD203B41FA5}">
                      <a16:colId xmlns:a16="http://schemas.microsoft.com/office/drawing/2014/main" val="4184135424"/>
                    </a:ext>
                  </a:extLst>
                </a:gridCol>
                <a:gridCol w="2172136">
                  <a:extLst>
                    <a:ext uri="{9D8B030D-6E8A-4147-A177-3AD203B41FA5}">
                      <a16:colId xmlns:a16="http://schemas.microsoft.com/office/drawing/2014/main" val="20000"/>
                    </a:ext>
                  </a:extLst>
                </a:gridCol>
                <a:gridCol w="2172136">
                  <a:extLst>
                    <a:ext uri="{9D8B030D-6E8A-4147-A177-3AD203B41FA5}">
                      <a16:colId xmlns:a16="http://schemas.microsoft.com/office/drawing/2014/main" val="1233862923"/>
                    </a:ext>
                  </a:extLst>
                </a:gridCol>
                <a:gridCol w="2172136">
                  <a:extLst>
                    <a:ext uri="{9D8B030D-6E8A-4147-A177-3AD203B41FA5}">
                      <a16:colId xmlns:a16="http://schemas.microsoft.com/office/drawing/2014/main" val="3630219309"/>
                    </a:ext>
                  </a:extLst>
                </a:gridCol>
              </a:tblGrid>
              <a:tr h="1876631">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defRPr sz="1000">
                          <a:solidFill>
                            <a:srgbClr val="333333"/>
                          </a:solidFill>
                          <a:latin typeface="Century Gothic" pitchFamily="34" charset="0"/>
                          <a:cs typeface="Arial" charset="0"/>
                        </a:defRPr>
                      </a:lvl1pPr>
                      <a:lvl2pPr marL="742950" indent="-285750">
                        <a:spcBef>
                          <a:spcPct val="20000"/>
                        </a:spcBef>
                        <a:defRPr sz="1000">
                          <a:solidFill>
                            <a:srgbClr val="333333"/>
                          </a:solidFill>
                          <a:latin typeface="Century Gothic" pitchFamily="34" charset="0"/>
                          <a:cs typeface="Arial" charset="0"/>
                        </a:defRPr>
                      </a:lvl2pPr>
                      <a:lvl3pPr marL="1143000" indent="-228600">
                        <a:spcBef>
                          <a:spcPct val="20000"/>
                        </a:spcBef>
                        <a:defRPr sz="1000">
                          <a:solidFill>
                            <a:srgbClr val="333333"/>
                          </a:solidFill>
                          <a:latin typeface="Century Gothic" pitchFamily="34" charset="0"/>
                          <a:cs typeface="Arial" charset="0"/>
                        </a:defRPr>
                      </a:lvl3pPr>
                      <a:lvl4pPr marL="1600200" indent="-228600">
                        <a:spcBef>
                          <a:spcPct val="20000"/>
                        </a:spcBef>
                        <a:defRPr sz="1000">
                          <a:solidFill>
                            <a:srgbClr val="333333"/>
                          </a:solidFill>
                          <a:latin typeface="Century Gothic" pitchFamily="34" charset="0"/>
                          <a:cs typeface="Arial" charset="0"/>
                        </a:defRPr>
                      </a:lvl4pPr>
                      <a:lvl5pPr marL="2057400" indent="-228600">
                        <a:spcBef>
                          <a:spcPct val="20000"/>
                        </a:spcBef>
                        <a:defRPr sz="1000">
                          <a:solidFill>
                            <a:srgbClr val="333333"/>
                          </a:solidFill>
                          <a:latin typeface="Century Gothic" pitchFamily="34" charset="0"/>
                          <a:cs typeface="Arial" charset="0"/>
                        </a:defRPr>
                      </a:lvl5pPr>
                      <a:lvl6pPr marL="2514600" indent="-228600" eaLnBrk="0" fontAlgn="base" hangingPunct="0">
                        <a:spcBef>
                          <a:spcPct val="20000"/>
                        </a:spcBef>
                        <a:spcAft>
                          <a:spcPct val="0"/>
                        </a:spcAft>
                        <a:defRPr sz="1000">
                          <a:solidFill>
                            <a:srgbClr val="333333"/>
                          </a:solidFill>
                          <a:latin typeface="Century Gothic" pitchFamily="34" charset="0"/>
                          <a:cs typeface="Arial" charset="0"/>
                        </a:defRPr>
                      </a:lvl6pPr>
                      <a:lvl7pPr marL="2971800" indent="-228600" eaLnBrk="0" fontAlgn="base" hangingPunct="0">
                        <a:spcBef>
                          <a:spcPct val="20000"/>
                        </a:spcBef>
                        <a:spcAft>
                          <a:spcPct val="0"/>
                        </a:spcAft>
                        <a:defRPr sz="1000">
                          <a:solidFill>
                            <a:srgbClr val="333333"/>
                          </a:solidFill>
                          <a:latin typeface="Century Gothic" pitchFamily="34" charset="0"/>
                          <a:cs typeface="Arial" charset="0"/>
                        </a:defRPr>
                      </a:lvl7pPr>
                      <a:lvl8pPr marL="3429000" indent="-228600" eaLnBrk="0" fontAlgn="base" hangingPunct="0">
                        <a:spcBef>
                          <a:spcPct val="20000"/>
                        </a:spcBef>
                        <a:spcAft>
                          <a:spcPct val="0"/>
                        </a:spcAft>
                        <a:defRPr sz="1000">
                          <a:solidFill>
                            <a:srgbClr val="333333"/>
                          </a:solidFill>
                          <a:latin typeface="Century Gothic" pitchFamily="34" charset="0"/>
                          <a:cs typeface="Arial" charset="0"/>
                        </a:defRPr>
                      </a:lvl8pPr>
                      <a:lvl9pPr marL="3886200" indent="-228600" eaLnBrk="0" fontAlgn="base" hangingPunct="0">
                        <a:spcBef>
                          <a:spcPct val="20000"/>
                        </a:spcBef>
                        <a:spcAft>
                          <a:spcPct val="0"/>
                        </a:spcAft>
                        <a:defRPr sz="1000">
                          <a:solidFill>
                            <a:srgbClr val="333333"/>
                          </a:solidFill>
                          <a:latin typeface="Century Gothic" pitchFamily="34" charset="0"/>
                          <a:cs typeface="Arial" charset="0"/>
                        </a:defRPr>
                      </a:lvl9p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2915">
                <a:tc>
                  <a:txBody>
                    <a:bodyPr/>
                    <a:lstStyle/>
                    <a:p>
                      <a:pPr algn="ctr" fontAlgn="ctr"/>
                      <a:r>
                        <a:rPr lang="es-CO" sz="700" b="1" i="0" u="none" strike="noStrike" dirty="0">
                          <a:solidFill>
                            <a:srgbClr val="262626"/>
                          </a:solidFill>
                          <a:effectLst/>
                          <a:latin typeface="Calibri"/>
                        </a:rPr>
                        <a:t>3.970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ctr"/>
                      <a:r>
                        <a:rPr lang="es-CO" sz="700" b="1" i="0" u="none" strike="noStrike" dirty="0">
                          <a:solidFill>
                            <a:srgbClr val="262626"/>
                          </a:solidFill>
                          <a:effectLst/>
                          <a:latin typeface="Calibri"/>
                        </a:rPr>
                        <a:t>1.753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ctr"/>
                      <a:r>
                        <a:rPr lang="es-CO" sz="700" b="1" i="0" u="none" strike="noStrike" dirty="0">
                          <a:solidFill>
                            <a:srgbClr val="000000"/>
                          </a:solidFill>
                          <a:effectLst/>
                          <a:latin typeface="Calibri"/>
                        </a:rPr>
                        <a:t>1.368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ctr"/>
                      <a:r>
                        <a:rPr lang="es-CO" sz="700" b="1" i="0" u="none" strike="noStrike" dirty="0">
                          <a:solidFill>
                            <a:srgbClr val="262626"/>
                          </a:solidFill>
                          <a:effectLst/>
                          <a:latin typeface="Calibri"/>
                        </a:rPr>
                        <a:t>463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2"/>
                  </a:ext>
                </a:extLst>
              </a:tr>
              <a:tr h="84251">
                <a:tc>
                  <a:txBody>
                    <a:bodyPr/>
                    <a:lstStyle/>
                    <a:p>
                      <a:pPr algn="ctr" fontAlgn="ctr"/>
                      <a:r>
                        <a:rPr kumimoji="0" lang="es-CO" sz="1100" b="1" i="0" u="none" strike="noStrike" kern="1200" cap="none" spc="0" normalizeH="0" baseline="0" dirty="0">
                          <a:ln>
                            <a:noFill/>
                          </a:ln>
                          <a:solidFill>
                            <a:srgbClr val="126D9A"/>
                          </a:solidFill>
                          <a:effectLst/>
                          <a:uLnTx/>
                          <a:uFillTx/>
                          <a:latin typeface="Calibri" panose="020F0502020204030204" pitchFamily="34" charset="0"/>
                          <a:ea typeface="+mn-ea"/>
                          <a:cs typeface="Calibri" panose="020F0502020204030204" pitchFamily="34" charset="0"/>
                        </a:rPr>
                        <a:t>Total</a:t>
                      </a:r>
                      <a:r>
                        <a:rPr lang="es-CO" sz="700" b="1" i="0" u="none" strike="noStrike" dirty="0">
                          <a:solidFill>
                            <a:srgbClr val="126D9A"/>
                          </a:solidFill>
                          <a:effectLst/>
                          <a:latin typeface="Calibri" panose="020F0502020204030204" pitchFamily="34" charset="0"/>
                          <a:cs typeface="Calibri" panose="020F0502020204030204" pitchFamily="34" charset="0"/>
                        </a:rPr>
                        <a:t>  2021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r>
                        <a:rPr kumimoji="0" lang="es-CO" sz="700" b="1" i="0" u="none" strike="noStrike" kern="1200" cap="none" spc="0" normalizeH="0" baseline="0" noProof="0" dirty="0">
                          <a:ln>
                            <a:noFill/>
                          </a:ln>
                          <a:solidFill>
                            <a:srgbClr val="126D9A"/>
                          </a:solidFill>
                          <a:effectLst/>
                          <a:uLnTx/>
                          <a:uFillTx/>
                          <a:latin typeface="Calibri" panose="020F0502020204030204" pitchFamily="34" charset="0"/>
                          <a:cs typeface="Calibri" panose="020F0502020204030204" pitchFamily="34" charset="0"/>
                        </a:rPr>
                        <a:t>Estudiantes 11</a:t>
                      </a:r>
                      <a:endParaRPr lang="es-CO" sz="700" b="1" i="0" u="none" strike="noStrike" dirty="0">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r>
                        <a:rPr kumimoji="0" lang="es-CO" sz="700" b="1" i="0" u="none" strike="noStrike" kern="1200" cap="none" spc="0" normalizeH="0" baseline="0" noProof="0" dirty="0">
                          <a:ln>
                            <a:noFill/>
                          </a:ln>
                          <a:solidFill>
                            <a:srgbClr val="126D9A"/>
                          </a:solidFill>
                          <a:effectLst/>
                          <a:uLnTx/>
                          <a:uFillTx/>
                          <a:latin typeface="Calibri" panose="020F0502020204030204" pitchFamily="34" charset="0"/>
                          <a:cs typeface="Calibri" panose="020F0502020204030204" pitchFamily="34" charset="0"/>
                        </a:rPr>
                        <a:t>Estudiantes Universitarios</a:t>
                      </a:r>
                      <a:endParaRPr lang="es-CO" sz="700" b="1" i="0" u="none" strike="noStrike" dirty="0">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700" b="1" i="0" u="none" strike="noStrike" kern="1200" cap="none" spc="0" normalizeH="0" baseline="0" noProof="0" dirty="0">
                          <a:ln>
                            <a:noFill/>
                          </a:ln>
                          <a:solidFill>
                            <a:srgbClr val="126D9A"/>
                          </a:solidFill>
                          <a:effectLst/>
                          <a:uLnTx/>
                          <a:uFillTx/>
                          <a:latin typeface="Calibri" panose="020F0502020204030204" pitchFamily="34" charset="0"/>
                          <a:ea typeface="+mn-ea"/>
                          <a:cs typeface="Calibri" panose="020F0502020204030204" pitchFamily="34" charset="0"/>
                        </a:rPr>
                        <a:t>Rectores Colegios</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70" name="5 Gráfico">
            <a:extLst>
              <a:ext uri="{FF2B5EF4-FFF2-40B4-BE49-F238E27FC236}">
                <a16:creationId xmlns:a16="http://schemas.microsoft.com/office/drawing/2014/main" id="{61C12C8A-D4A1-47C6-90EB-BBEFA61F2345}"/>
              </a:ext>
            </a:extLst>
          </p:cNvPr>
          <p:cNvGraphicFramePr/>
          <p:nvPr>
            <p:extLst>
              <p:ext uri="{D42A27DB-BD31-4B8C-83A1-F6EECF244321}">
                <p14:modId xmlns:p14="http://schemas.microsoft.com/office/powerpoint/2010/main" val="1193891175"/>
              </p:ext>
            </p:extLst>
          </p:nvPr>
        </p:nvGraphicFramePr>
        <p:xfrm>
          <a:off x="-259896" y="1509084"/>
          <a:ext cx="12714514" cy="22557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8 Tabla">
            <a:extLst>
              <a:ext uri="{FF2B5EF4-FFF2-40B4-BE49-F238E27FC236}">
                <a16:creationId xmlns:a16="http://schemas.microsoft.com/office/drawing/2014/main" id="{B6E51E34-23C3-44CE-A963-4CF29257CAA2}"/>
              </a:ext>
            </a:extLst>
          </p:cNvPr>
          <p:cNvGraphicFramePr>
            <a:graphicFrameLocks noGrp="1"/>
          </p:cNvGraphicFramePr>
          <p:nvPr>
            <p:extLst>
              <p:ext uri="{D42A27DB-BD31-4B8C-83A1-F6EECF244321}">
                <p14:modId xmlns:p14="http://schemas.microsoft.com/office/powerpoint/2010/main" val="3040778800"/>
              </p:ext>
            </p:extLst>
          </p:nvPr>
        </p:nvGraphicFramePr>
        <p:xfrm>
          <a:off x="4527450" y="984974"/>
          <a:ext cx="565587" cy="237857"/>
        </p:xfrm>
        <a:graphic>
          <a:graphicData uri="http://schemas.openxmlformats.org/drawingml/2006/table">
            <a:tbl>
              <a:tblPr/>
              <a:tblGrid>
                <a:gridCol w="281576">
                  <a:extLst>
                    <a:ext uri="{9D8B030D-6E8A-4147-A177-3AD203B41FA5}">
                      <a16:colId xmlns:a16="http://schemas.microsoft.com/office/drawing/2014/main" val="20000"/>
                    </a:ext>
                  </a:extLst>
                </a:gridCol>
                <a:gridCol w="284011">
                  <a:extLst>
                    <a:ext uri="{9D8B030D-6E8A-4147-A177-3AD203B41FA5}">
                      <a16:colId xmlns:a16="http://schemas.microsoft.com/office/drawing/2014/main" val="20001"/>
                    </a:ext>
                  </a:extLst>
                </a:gridCol>
              </a:tblGrid>
              <a:tr h="237857">
                <a:tc>
                  <a:txBody>
                    <a:bodyPr/>
                    <a:lstStyle/>
                    <a:p>
                      <a:pPr algn="ctr" fontAlgn="b"/>
                      <a:endParaRPr lang="es-CO" sz="700" b="0" i="0" u="none" strike="noStrike" dirty="0">
                        <a:solidFill>
                          <a:schemeClr val="tx1">
                            <a:lumMod val="85000"/>
                            <a:lumOff val="15000"/>
                          </a:schemeClr>
                        </a:solidFill>
                        <a:effectLst/>
                        <a:latin typeface="+mj-lt"/>
                      </a:endParaRPr>
                    </a:p>
                  </a:txBody>
                  <a:tcPr marL="9527" marR="9527" marT="9525" marB="0" anchor="ctr">
                    <a:lnL>
                      <a:noFill/>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CO" sz="700" b="0" i="0" u="none" strike="noStrike" dirty="0">
                          <a:solidFill>
                            <a:schemeClr val="tx1">
                              <a:lumMod val="85000"/>
                              <a:lumOff val="15000"/>
                            </a:schemeClr>
                          </a:solidFill>
                          <a:effectLst/>
                          <a:latin typeface="+mj-lt"/>
                          <a:cs typeface="Calibri" panose="020F0502020204030204" pitchFamily="34" charset="0"/>
                        </a:rPr>
                        <a:t> </a:t>
                      </a:r>
                      <a:r>
                        <a:rPr lang="es-CO" sz="700" b="1" i="0" u="none" strike="noStrike" dirty="0">
                          <a:solidFill>
                            <a:schemeClr val="tx1">
                              <a:lumMod val="75000"/>
                              <a:lumOff val="25000"/>
                            </a:schemeClr>
                          </a:solidFill>
                          <a:effectLst/>
                          <a:latin typeface="+mj-lt"/>
                          <a:cs typeface="Calibri" panose="020F0502020204030204" pitchFamily="34" charset="0"/>
                        </a:rPr>
                        <a:t>Si</a:t>
                      </a: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16" name="12 Rectángulo redondeado">
            <a:extLst>
              <a:ext uri="{FF2B5EF4-FFF2-40B4-BE49-F238E27FC236}">
                <a16:creationId xmlns:a16="http://schemas.microsoft.com/office/drawing/2014/main" id="{6A0D2AA8-6D7A-4D30-9883-168E77BD0D8A}"/>
              </a:ext>
            </a:extLst>
          </p:cNvPr>
          <p:cNvSpPr/>
          <p:nvPr/>
        </p:nvSpPr>
        <p:spPr bwMode="auto">
          <a:xfrm>
            <a:off x="4148263" y="946868"/>
            <a:ext cx="1323962" cy="314071"/>
          </a:xfrm>
          <a:prstGeom prst="roundRect">
            <a:avLst>
              <a:gd name="adj" fmla="val 21475"/>
            </a:avLst>
          </a:prstGeom>
          <a:noFill/>
          <a:ln w="63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1000" b="1" i="0" u="none" strike="noStrike" cap="none" normalizeH="0" baseline="0" dirty="0">
              <a:ln>
                <a:noFill/>
              </a:ln>
              <a:solidFill>
                <a:schemeClr val="tx1">
                  <a:lumMod val="95000"/>
                  <a:lumOff val="5000"/>
                </a:schemeClr>
              </a:solidFill>
              <a:effectLst/>
              <a:cs typeface="Calibri" panose="020F0502020204030204" pitchFamily="34" charset="0"/>
            </a:endParaRPr>
          </a:p>
        </p:txBody>
      </p:sp>
      <p:sp>
        <p:nvSpPr>
          <p:cNvPr id="9" name="Text Box 33">
            <a:extLst>
              <a:ext uri="{FF2B5EF4-FFF2-40B4-BE49-F238E27FC236}">
                <a16:creationId xmlns:a16="http://schemas.microsoft.com/office/drawing/2014/main" id="{A3422E6F-D902-4412-8F12-4499FDAC96D1}"/>
              </a:ext>
            </a:extLst>
          </p:cNvPr>
          <p:cNvSpPr txBox="1">
            <a:spLocks noChangeArrowheads="1"/>
          </p:cNvSpPr>
          <p:nvPr/>
        </p:nvSpPr>
        <p:spPr bwMode="auto">
          <a:xfrm>
            <a:off x="7855530" y="504131"/>
            <a:ext cx="1288470" cy="400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58" tIns="45729" rIns="91458" bIns="45729" anchor="ctr">
            <a:spAutoFit/>
          </a:bodyPr>
          <a:lstStyle>
            <a:lvl1pPr>
              <a:spcBef>
                <a:spcPct val="20000"/>
              </a:spcBef>
              <a:buChar char="•"/>
              <a:defRPr sz="1200">
                <a:solidFill>
                  <a:srgbClr val="333333"/>
                </a:solidFill>
                <a:latin typeface="Century Gothic" pitchFamily="34" charset="0"/>
                <a:cs typeface="Arial" charset="0"/>
              </a:defRPr>
            </a:lvl1pPr>
            <a:lvl2pPr marL="742950" indent="-285750">
              <a:spcBef>
                <a:spcPct val="20000"/>
              </a:spcBef>
              <a:buChar char="–"/>
              <a:defRPr sz="1200">
                <a:solidFill>
                  <a:srgbClr val="333333"/>
                </a:solidFill>
                <a:latin typeface="Century Gothic" pitchFamily="34" charset="0"/>
                <a:cs typeface="Arial" charset="0"/>
              </a:defRPr>
            </a:lvl2pPr>
            <a:lvl3pPr marL="1143000" indent="-228600">
              <a:spcBef>
                <a:spcPct val="20000"/>
              </a:spcBef>
              <a:buChar char="•"/>
              <a:defRPr sz="1200">
                <a:solidFill>
                  <a:srgbClr val="333333"/>
                </a:solidFill>
                <a:latin typeface="Century Gothic" pitchFamily="34" charset="0"/>
                <a:cs typeface="Arial" charset="0"/>
              </a:defRPr>
            </a:lvl3pPr>
            <a:lvl4pPr marL="1600200" indent="-228600">
              <a:spcBef>
                <a:spcPct val="20000"/>
              </a:spcBef>
              <a:buChar char="–"/>
              <a:defRPr sz="1200">
                <a:solidFill>
                  <a:srgbClr val="333333"/>
                </a:solidFill>
                <a:latin typeface="Century Gothic" pitchFamily="34" charset="0"/>
                <a:cs typeface="Arial" charset="0"/>
              </a:defRPr>
            </a:lvl4pPr>
            <a:lvl5pPr marL="2057400" indent="-228600">
              <a:spcBef>
                <a:spcPct val="20000"/>
              </a:spcBef>
              <a:buChar char="»"/>
              <a:defRPr sz="1200">
                <a:solidFill>
                  <a:srgbClr val="333333"/>
                </a:solidFill>
                <a:latin typeface="Century Gothic" pitchFamily="34" charset="0"/>
                <a:cs typeface="Arial" charset="0"/>
              </a:defRPr>
            </a:lvl5pPr>
            <a:lvl6pPr marL="2514600" indent="-228600" eaLnBrk="0" fontAlgn="base" hangingPunct="0">
              <a:spcBef>
                <a:spcPct val="20000"/>
              </a:spcBef>
              <a:spcAft>
                <a:spcPct val="0"/>
              </a:spcAft>
              <a:buChar char="»"/>
              <a:defRPr sz="1200">
                <a:solidFill>
                  <a:srgbClr val="333333"/>
                </a:solidFill>
                <a:latin typeface="Century Gothic" pitchFamily="34" charset="0"/>
                <a:cs typeface="Arial" charset="0"/>
              </a:defRPr>
            </a:lvl6pPr>
            <a:lvl7pPr marL="2971800" indent="-228600" eaLnBrk="0" fontAlgn="base" hangingPunct="0">
              <a:spcBef>
                <a:spcPct val="20000"/>
              </a:spcBef>
              <a:spcAft>
                <a:spcPct val="0"/>
              </a:spcAft>
              <a:buChar char="»"/>
              <a:defRPr sz="1200">
                <a:solidFill>
                  <a:srgbClr val="333333"/>
                </a:solidFill>
                <a:latin typeface="Century Gothic" pitchFamily="34" charset="0"/>
                <a:cs typeface="Arial" charset="0"/>
              </a:defRPr>
            </a:lvl7pPr>
            <a:lvl8pPr marL="3429000" indent="-228600" eaLnBrk="0" fontAlgn="base" hangingPunct="0">
              <a:spcBef>
                <a:spcPct val="20000"/>
              </a:spcBef>
              <a:spcAft>
                <a:spcPct val="0"/>
              </a:spcAft>
              <a:buChar char="»"/>
              <a:defRPr sz="1200">
                <a:solidFill>
                  <a:srgbClr val="333333"/>
                </a:solidFill>
                <a:latin typeface="Century Gothic" pitchFamily="34" charset="0"/>
                <a:cs typeface="Arial" charset="0"/>
              </a:defRPr>
            </a:lvl8pPr>
            <a:lvl9pPr marL="3886200" indent="-228600" eaLnBrk="0" fontAlgn="base" hangingPunct="0">
              <a:spcBef>
                <a:spcPct val="20000"/>
              </a:spcBef>
              <a:spcAft>
                <a:spcPct val="0"/>
              </a:spcAft>
              <a:buChar char="»"/>
              <a:defRPr sz="1200">
                <a:solidFill>
                  <a:srgbClr val="333333"/>
                </a:solidFill>
                <a:latin typeface="Century Gothic" pitchFamily="34" charset="0"/>
                <a:cs typeface="Arial" charset="0"/>
              </a:defRPr>
            </a:lvl9pPr>
          </a:lstStyle>
          <a:p>
            <a:pPr algn="ctr" eaLnBrk="1" hangingPunct="1">
              <a:spcBef>
                <a:spcPct val="0"/>
              </a:spcBef>
              <a:buFontTx/>
              <a:buNone/>
            </a:pPr>
            <a:r>
              <a:rPr lang="es-CO" altLang="es-MX" sz="1000" b="0" dirty="0">
                <a:solidFill>
                  <a:srgbClr val="4D4D4D"/>
                </a:solidFill>
                <a:latin typeface="Calibri" panose="020F0502020204030204" pitchFamily="34" charset="0"/>
                <a:cs typeface="Calibri" panose="020F0502020204030204" pitchFamily="34" charset="0"/>
              </a:rPr>
              <a:t>Estudiantes y rectores colegios</a:t>
            </a:r>
            <a:endParaRPr lang="es-ES" altLang="es-MX" sz="1000" dirty="0">
              <a:solidFill>
                <a:srgbClr val="4D4D4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35805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36 Gráfico">
            <a:extLst>
              <a:ext uri="{FF2B5EF4-FFF2-40B4-BE49-F238E27FC236}">
                <a16:creationId xmlns:a16="http://schemas.microsoft.com/office/drawing/2014/main" id="{FB8CBB2E-2F11-4627-A490-166DE17F7994}"/>
              </a:ext>
            </a:extLst>
          </p:cNvPr>
          <p:cNvGraphicFramePr/>
          <p:nvPr>
            <p:extLst>
              <p:ext uri="{D42A27DB-BD31-4B8C-83A1-F6EECF244321}">
                <p14:modId xmlns:p14="http://schemas.microsoft.com/office/powerpoint/2010/main" val="4026390013"/>
              </p:ext>
            </p:extLst>
          </p:nvPr>
        </p:nvGraphicFramePr>
        <p:xfrm>
          <a:off x="4996210" y="2108523"/>
          <a:ext cx="2124889" cy="38424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36 Gráfico">
            <a:extLst>
              <a:ext uri="{FF2B5EF4-FFF2-40B4-BE49-F238E27FC236}">
                <a16:creationId xmlns:a16="http://schemas.microsoft.com/office/drawing/2014/main" id="{5A3EC1BE-7B56-4885-9D6A-3B5EC7F3392D}"/>
              </a:ext>
            </a:extLst>
          </p:cNvPr>
          <p:cNvGraphicFramePr/>
          <p:nvPr>
            <p:extLst>
              <p:ext uri="{D42A27DB-BD31-4B8C-83A1-F6EECF244321}">
                <p14:modId xmlns:p14="http://schemas.microsoft.com/office/powerpoint/2010/main" val="355988825"/>
              </p:ext>
            </p:extLst>
          </p:nvPr>
        </p:nvGraphicFramePr>
        <p:xfrm>
          <a:off x="6990429" y="2108523"/>
          <a:ext cx="2124889" cy="3842424"/>
        </p:xfrm>
        <a:graphic>
          <a:graphicData uri="http://schemas.openxmlformats.org/drawingml/2006/chart">
            <c:chart xmlns:c="http://schemas.openxmlformats.org/drawingml/2006/chart" xmlns:r="http://schemas.openxmlformats.org/officeDocument/2006/relationships" r:id="rId4"/>
          </a:graphicData>
        </a:graphic>
      </p:graphicFrame>
      <p:sp>
        <p:nvSpPr>
          <p:cNvPr id="2" name="1 Título"/>
          <p:cNvSpPr>
            <a:spLocks noGrp="1"/>
          </p:cNvSpPr>
          <p:nvPr>
            <p:ph type="title"/>
          </p:nvPr>
        </p:nvSpPr>
        <p:spPr/>
        <p:txBody>
          <a:bodyPr/>
          <a:lstStyle/>
          <a:p>
            <a:r>
              <a:rPr lang="es-ES" dirty="0">
                <a:solidFill>
                  <a:schemeClr val="bg2">
                    <a:lumMod val="50000"/>
                  </a:schemeClr>
                </a:solidFill>
              </a:rPr>
              <a:t>Calificación del botón de pago PSE</a:t>
            </a:r>
            <a:endParaRPr lang="es-CO" dirty="0">
              <a:solidFill>
                <a:schemeClr val="bg2">
                  <a:lumMod val="50000"/>
                </a:schemeClr>
              </a:solidFill>
            </a:endParaRPr>
          </a:p>
        </p:txBody>
      </p:sp>
      <p:graphicFrame>
        <p:nvGraphicFramePr>
          <p:cNvPr id="8" name="7 Tabla"/>
          <p:cNvGraphicFramePr>
            <a:graphicFrameLocks noGrp="1"/>
          </p:cNvGraphicFramePr>
          <p:nvPr>
            <p:extLst>
              <p:ext uri="{D42A27DB-BD31-4B8C-83A1-F6EECF244321}">
                <p14:modId xmlns:p14="http://schemas.microsoft.com/office/powerpoint/2010/main" val="2539098790"/>
              </p:ext>
            </p:extLst>
          </p:nvPr>
        </p:nvGraphicFramePr>
        <p:xfrm>
          <a:off x="-63277" y="2334485"/>
          <a:ext cx="1100994" cy="1575056"/>
        </p:xfrm>
        <a:graphic>
          <a:graphicData uri="http://schemas.openxmlformats.org/drawingml/2006/table">
            <a:tbl>
              <a:tblPr/>
              <a:tblGrid>
                <a:gridCol w="1100994">
                  <a:extLst>
                    <a:ext uri="{9D8B030D-6E8A-4147-A177-3AD203B41FA5}">
                      <a16:colId xmlns:a16="http://schemas.microsoft.com/office/drawing/2014/main" val="20000"/>
                    </a:ext>
                  </a:extLst>
                </a:gridCol>
              </a:tblGrid>
              <a:tr h="393764">
                <a:tc>
                  <a:txBody>
                    <a:bodyPr/>
                    <a:lstStyle/>
                    <a:p>
                      <a:pPr algn="r" fontAlgn="ctr"/>
                      <a:r>
                        <a:rPr lang="es-CO" sz="800" b="1" i="0" u="none" strike="noStrike" dirty="0">
                          <a:solidFill>
                            <a:srgbClr val="262626"/>
                          </a:solidFill>
                          <a:effectLst/>
                          <a:latin typeface="+mj-lt"/>
                        </a:rPr>
                        <a:t>Calificación del botón de pago PSE</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0"/>
                  </a:ext>
                </a:extLst>
              </a:tr>
              <a:tr h="393764">
                <a:tc>
                  <a:txBody>
                    <a:bodyPr/>
                    <a:lstStyle/>
                    <a:p>
                      <a:pPr algn="r" fontAlgn="ctr"/>
                      <a:endParaRPr lang="es-CO" sz="800" b="1" i="0" u="none" strike="noStrike" dirty="0">
                        <a:solidFill>
                          <a:srgbClr val="262626"/>
                        </a:solidFill>
                        <a:effectLst/>
                        <a:latin typeface="+mj-lt"/>
                      </a:endParaRP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1"/>
                  </a:ext>
                </a:extLst>
              </a:tr>
              <a:tr h="393764">
                <a:tc>
                  <a:txBody>
                    <a:bodyPr/>
                    <a:lstStyle/>
                    <a:p>
                      <a:pPr algn="r" fontAlgn="ctr"/>
                      <a:r>
                        <a:rPr lang="es-CO" sz="800" b="0" i="0" u="none" strike="noStrike" dirty="0">
                          <a:solidFill>
                            <a:srgbClr val="262626"/>
                          </a:solidFill>
                          <a:effectLst/>
                          <a:latin typeface="+mj-lt"/>
                        </a:rPr>
                        <a:t> La facilidad que le proporcionó la herramienta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2"/>
                  </a:ext>
                </a:extLst>
              </a:tr>
              <a:tr h="393764">
                <a:tc>
                  <a:txBody>
                    <a:bodyPr/>
                    <a:lstStyle/>
                    <a:p>
                      <a:pPr algn="r" fontAlgn="ctr"/>
                      <a:r>
                        <a:rPr lang="es-CO" sz="800" b="0" i="0" u="none" strike="noStrike" dirty="0">
                          <a:solidFill>
                            <a:srgbClr val="262626"/>
                          </a:solidFill>
                          <a:effectLst/>
                          <a:latin typeface="+mj-lt"/>
                        </a:rPr>
                        <a:t>El acceso al botón de pago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37" name="36 Gráfico"/>
          <p:cNvGraphicFramePr/>
          <p:nvPr>
            <p:extLst>
              <p:ext uri="{D42A27DB-BD31-4B8C-83A1-F6EECF244321}">
                <p14:modId xmlns:p14="http://schemas.microsoft.com/office/powerpoint/2010/main" val="2331741168"/>
              </p:ext>
            </p:extLst>
          </p:nvPr>
        </p:nvGraphicFramePr>
        <p:xfrm>
          <a:off x="2997608" y="2108523"/>
          <a:ext cx="2124889" cy="3842424"/>
        </p:xfrm>
        <a:graphic>
          <a:graphicData uri="http://schemas.openxmlformats.org/drawingml/2006/chart">
            <c:chart xmlns:c="http://schemas.openxmlformats.org/drawingml/2006/chart" xmlns:r="http://schemas.openxmlformats.org/officeDocument/2006/relationships" r:id="rId5"/>
          </a:graphicData>
        </a:graphic>
      </p:graphicFrame>
      <p:cxnSp>
        <p:nvCxnSpPr>
          <p:cNvPr id="38" name="37 Conector recto"/>
          <p:cNvCxnSpPr/>
          <p:nvPr/>
        </p:nvCxnSpPr>
        <p:spPr bwMode="auto">
          <a:xfrm>
            <a:off x="3091901" y="2176343"/>
            <a:ext cx="2091360" cy="0"/>
          </a:xfrm>
          <a:prstGeom prst="line">
            <a:avLst/>
          </a:prstGeom>
          <a:solidFill>
            <a:schemeClr val="accent1"/>
          </a:solidFill>
          <a:ln w="9525" cap="flat" cmpd="sng" algn="ctr">
            <a:solidFill>
              <a:schemeClr val="bg1">
                <a:lumMod val="75000"/>
              </a:schemeClr>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39 CuadroTexto"/>
          <p:cNvSpPr txBox="1"/>
          <p:nvPr/>
        </p:nvSpPr>
        <p:spPr>
          <a:xfrm>
            <a:off x="3622573" y="1860121"/>
            <a:ext cx="1045478" cy="307777"/>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000" b="1" i="0" u="none" strike="noStrike" kern="1200" cap="none" spc="0" normalizeH="0" baseline="0" noProof="0" dirty="0">
                <a:ln>
                  <a:noFill/>
                </a:ln>
                <a:solidFill>
                  <a:srgbClr val="126D9A"/>
                </a:solidFill>
                <a:effectLst/>
                <a:uLnTx/>
                <a:uFillTx/>
                <a:latin typeface="Calibri" pitchFamily="34" charset="0"/>
                <a:ea typeface="+mn-ea"/>
                <a:cs typeface="Arial" charset="0"/>
              </a:rPr>
              <a:t>Estudiantes  </a:t>
            </a:r>
            <a:r>
              <a:rPr kumimoji="0" lang="es-CO" sz="1400" b="1" i="0" u="none" strike="noStrike" kern="1200" cap="none" spc="0" normalizeH="0" baseline="0" noProof="0" dirty="0">
                <a:ln>
                  <a:noFill/>
                </a:ln>
                <a:solidFill>
                  <a:srgbClr val="126D9A"/>
                </a:solidFill>
                <a:effectLst/>
                <a:uLnTx/>
                <a:uFillTx/>
                <a:latin typeface="Calibri" pitchFamily="34" charset="0"/>
                <a:ea typeface="+mn-ea"/>
                <a:cs typeface="Arial" charset="0"/>
              </a:rPr>
              <a:t>11</a:t>
            </a:r>
          </a:p>
        </p:txBody>
      </p:sp>
      <p:graphicFrame>
        <p:nvGraphicFramePr>
          <p:cNvPr id="10" name="9 Tabla"/>
          <p:cNvGraphicFramePr>
            <a:graphicFrameLocks noGrp="1"/>
          </p:cNvGraphicFramePr>
          <p:nvPr>
            <p:extLst>
              <p:ext uri="{D42A27DB-BD31-4B8C-83A1-F6EECF244321}">
                <p14:modId xmlns:p14="http://schemas.microsoft.com/office/powerpoint/2010/main" val="1547875220"/>
              </p:ext>
            </p:extLst>
          </p:nvPr>
        </p:nvGraphicFramePr>
        <p:xfrm>
          <a:off x="2973288" y="932023"/>
          <a:ext cx="3798666" cy="237857"/>
        </p:xfrm>
        <a:graphic>
          <a:graphicData uri="http://schemas.openxmlformats.org/drawingml/2006/table">
            <a:tbl>
              <a:tblPr/>
              <a:tblGrid>
                <a:gridCol w="208125">
                  <a:extLst>
                    <a:ext uri="{9D8B030D-6E8A-4147-A177-3AD203B41FA5}">
                      <a16:colId xmlns:a16="http://schemas.microsoft.com/office/drawing/2014/main" val="20000"/>
                    </a:ext>
                  </a:extLst>
                </a:gridCol>
                <a:gridCol w="1389067">
                  <a:extLst>
                    <a:ext uri="{9D8B030D-6E8A-4147-A177-3AD203B41FA5}">
                      <a16:colId xmlns:a16="http://schemas.microsoft.com/office/drawing/2014/main" val="20001"/>
                    </a:ext>
                  </a:extLst>
                </a:gridCol>
                <a:gridCol w="208125">
                  <a:extLst>
                    <a:ext uri="{9D8B030D-6E8A-4147-A177-3AD203B41FA5}">
                      <a16:colId xmlns:a16="http://schemas.microsoft.com/office/drawing/2014/main" val="20004"/>
                    </a:ext>
                  </a:extLst>
                </a:gridCol>
                <a:gridCol w="794552">
                  <a:extLst>
                    <a:ext uri="{9D8B030D-6E8A-4147-A177-3AD203B41FA5}">
                      <a16:colId xmlns:a16="http://schemas.microsoft.com/office/drawing/2014/main" val="20005"/>
                    </a:ext>
                  </a:extLst>
                </a:gridCol>
                <a:gridCol w="195493">
                  <a:extLst>
                    <a:ext uri="{9D8B030D-6E8A-4147-A177-3AD203B41FA5}">
                      <a16:colId xmlns:a16="http://schemas.microsoft.com/office/drawing/2014/main" val="20006"/>
                    </a:ext>
                  </a:extLst>
                </a:gridCol>
                <a:gridCol w="1003304">
                  <a:extLst>
                    <a:ext uri="{9D8B030D-6E8A-4147-A177-3AD203B41FA5}">
                      <a16:colId xmlns:a16="http://schemas.microsoft.com/office/drawing/2014/main" val="20007"/>
                    </a:ext>
                  </a:extLst>
                </a:gridCol>
              </a:tblGrid>
              <a:tr h="237857">
                <a:tc>
                  <a:txBody>
                    <a:bodyPr/>
                    <a:lstStyle/>
                    <a:p>
                      <a:pPr algn="l" fontAlgn="b"/>
                      <a:endParaRPr lang="es-CO" sz="700" b="0" i="0" u="none" strike="noStrike" dirty="0">
                        <a:solidFill>
                          <a:schemeClr val="tx1">
                            <a:lumMod val="85000"/>
                            <a:lumOff val="15000"/>
                          </a:schemeClr>
                        </a:solidFill>
                        <a:effectLst/>
                        <a:latin typeface="+mj-lt"/>
                      </a:endParaRPr>
                    </a:p>
                  </a:txBody>
                  <a:tcPr marL="9527" marR="9527" marT="9525" marB="0" anchor="ctr">
                    <a:lnL>
                      <a:noFill/>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6">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700" b="0" i="0" u="none" strike="noStrike" dirty="0">
                          <a:solidFill>
                            <a:schemeClr val="tx1">
                              <a:lumMod val="85000"/>
                              <a:lumOff val="15000"/>
                            </a:schemeClr>
                          </a:solidFill>
                          <a:effectLst/>
                          <a:latin typeface="+mj-lt"/>
                          <a:cs typeface="Calibri" panose="020F0502020204030204" pitchFamily="34" charset="0"/>
                        </a:rPr>
                        <a:t> </a:t>
                      </a:r>
                      <a:r>
                        <a:rPr lang="es-CO" sz="700" b="1" i="0" u="none" strike="noStrike" dirty="0">
                          <a:solidFill>
                            <a:schemeClr val="tx1">
                              <a:lumMod val="75000"/>
                              <a:lumOff val="25000"/>
                            </a:schemeClr>
                          </a:solidFill>
                          <a:effectLst/>
                          <a:latin typeface="+mj-lt"/>
                          <a:cs typeface="Calibri" panose="020F0502020204030204" pitchFamily="34" charset="0"/>
                        </a:rPr>
                        <a:t>T2B: </a:t>
                      </a:r>
                      <a:r>
                        <a:rPr lang="es-CO" altLang="es-CO" sz="700" b="0" dirty="0">
                          <a:solidFill>
                            <a:schemeClr val="tx1">
                              <a:lumMod val="75000"/>
                              <a:lumOff val="25000"/>
                            </a:schemeClr>
                          </a:solidFill>
                          <a:latin typeface="+mj-lt"/>
                          <a:cs typeface="Calibri" panose="020F0502020204030204" pitchFamily="34" charset="0"/>
                        </a:rPr>
                        <a:t>Excelente </a:t>
                      </a:r>
                      <a:r>
                        <a:rPr lang="es-CO" altLang="es-CO" sz="700" dirty="0">
                          <a:solidFill>
                            <a:schemeClr val="tx1">
                              <a:lumMod val="75000"/>
                              <a:lumOff val="25000"/>
                            </a:schemeClr>
                          </a:solidFill>
                          <a:latin typeface="+mj-lt"/>
                          <a:cs typeface="Calibri" panose="020F0502020204030204" pitchFamily="34" charset="0"/>
                        </a:rPr>
                        <a:t>+</a:t>
                      </a:r>
                      <a:r>
                        <a:rPr lang="es-CO" altLang="es-CO" sz="700" b="0" dirty="0">
                          <a:solidFill>
                            <a:schemeClr val="tx1">
                              <a:lumMod val="75000"/>
                              <a:lumOff val="25000"/>
                            </a:schemeClr>
                          </a:solidFill>
                          <a:latin typeface="+mj-lt"/>
                          <a:cs typeface="Calibri" panose="020F0502020204030204" pitchFamily="34" charset="0"/>
                        </a:rPr>
                        <a:t> Muy Buena</a:t>
                      </a: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s-CO" sz="700" b="0" i="0" u="none" strike="noStrike" dirty="0">
                        <a:solidFill>
                          <a:schemeClr val="tx1">
                            <a:lumMod val="85000"/>
                            <a:lumOff val="1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7">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700" b="1" i="0" u="none" strike="noStrike" dirty="0">
                          <a:solidFill>
                            <a:schemeClr val="tx1">
                              <a:lumMod val="85000"/>
                              <a:lumOff val="15000"/>
                            </a:schemeClr>
                          </a:solidFill>
                          <a:effectLst/>
                          <a:latin typeface="+mj-lt"/>
                          <a:cs typeface="Calibri" panose="020F0502020204030204" pitchFamily="34" charset="0"/>
                        </a:rPr>
                        <a:t>Media: </a:t>
                      </a:r>
                      <a:r>
                        <a:rPr lang="es-CO" altLang="es-CO" sz="700" b="0" dirty="0">
                          <a:solidFill>
                            <a:schemeClr val="tx1">
                              <a:lumMod val="75000"/>
                              <a:lumOff val="25000"/>
                            </a:schemeClr>
                          </a:solidFill>
                          <a:latin typeface="+mj-lt"/>
                          <a:cs typeface="Calibri" panose="020F0502020204030204" pitchFamily="34" charset="0"/>
                        </a:rPr>
                        <a:t>Buena</a:t>
                      </a: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8">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700" b="0" i="0" u="none" strike="noStrike" dirty="0">
                          <a:solidFill>
                            <a:schemeClr val="tx1">
                              <a:lumMod val="85000"/>
                              <a:lumOff val="15000"/>
                            </a:schemeClr>
                          </a:solidFill>
                          <a:effectLst/>
                          <a:latin typeface="+mj-lt"/>
                          <a:cs typeface="Calibri" panose="020F0502020204030204" pitchFamily="34" charset="0"/>
                        </a:rPr>
                        <a:t> </a:t>
                      </a:r>
                      <a:r>
                        <a:rPr lang="es-CO" sz="700" b="1" i="0" u="none" strike="noStrike" dirty="0">
                          <a:solidFill>
                            <a:schemeClr val="tx1">
                              <a:lumMod val="75000"/>
                              <a:lumOff val="25000"/>
                            </a:schemeClr>
                          </a:solidFill>
                          <a:effectLst/>
                          <a:latin typeface="+mj-lt"/>
                          <a:cs typeface="Calibri" panose="020F0502020204030204" pitchFamily="34" charset="0"/>
                        </a:rPr>
                        <a:t>B2B: </a:t>
                      </a:r>
                      <a:r>
                        <a:rPr lang="es-CO" sz="700" b="0" i="0" u="none" strike="noStrike" dirty="0">
                          <a:solidFill>
                            <a:schemeClr val="tx1">
                              <a:lumMod val="75000"/>
                              <a:lumOff val="25000"/>
                            </a:schemeClr>
                          </a:solidFill>
                          <a:effectLst/>
                          <a:latin typeface="+mj-lt"/>
                          <a:cs typeface="Calibri" panose="020F0502020204030204" pitchFamily="34" charset="0"/>
                        </a:rPr>
                        <a:t>R</a:t>
                      </a:r>
                      <a:r>
                        <a:rPr lang="es-CO" altLang="es-CO" sz="700" b="0" dirty="0">
                          <a:solidFill>
                            <a:schemeClr val="tx1">
                              <a:lumMod val="75000"/>
                              <a:lumOff val="25000"/>
                            </a:schemeClr>
                          </a:solidFill>
                          <a:latin typeface="+mj-lt"/>
                          <a:cs typeface="Calibri" panose="020F0502020204030204" pitchFamily="34" charset="0"/>
                        </a:rPr>
                        <a:t>egular </a:t>
                      </a:r>
                      <a:r>
                        <a:rPr lang="es-CO" altLang="es-CO" sz="700" dirty="0">
                          <a:solidFill>
                            <a:schemeClr val="tx1">
                              <a:lumMod val="75000"/>
                              <a:lumOff val="25000"/>
                            </a:schemeClr>
                          </a:solidFill>
                          <a:latin typeface="+mj-lt"/>
                          <a:cs typeface="Calibri" panose="020F0502020204030204" pitchFamily="34" charset="0"/>
                        </a:rPr>
                        <a:t>+</a:t>
                      </a:r>
                      <a:r>
                        <a:rPr lang="es-CO" altLang="es-CO" sz="700" b="0" dirty="0">
                          <a:solidFill>
                            <a:schemeClr val="tx1">
                              <a:lumMod val="75000"/>
                              <a:lumOff val="25000"/>
                            </a:schemeClr>
                          </a:solidFill>
                          <a:latin typeface="+mj-lt"/>
                          <a:cs typeface="Calibri" panose="020F0502020204030204" pitchFamily="34" charset="0"/>
                        </a:rPr>
                        <a:t> Mala</a:t>
                      </a: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3175" cap="flat" cmpd="sng" algn="ctr">
                      <a:solidFill>
                        <a:schemeClr val="bg1"/>
                      </a:solidFill>
                      <a:prstDash val="solid"/>
                      <a:round/>
                      <a:headEnd type="none" w="med" len="med"/>
                      <a:tailEnd type="none" w="med" len="med"/>
                    </a:lnL>
                    <a:lnR>
                      <a:noFill/>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11" name="10 Rectángulo redondeado"/>
          <p:cNvSpPr/>
          <p:nvPr/>
        </p:nvSpPr>
        <p:spPr bwMode="auto">
          <a:xfrm>
            <a:off x="2852167" y="893738"/>
            <a:ext cx="4040908" cy="314071"/>
          </a:xfrm>
          <a:prstGeom prst="roundRect">
            <a:avLst>
              <a:gd name="adj" fmla="val 21475"/>
            </a:avLst>
          </a:prstGeom>
          <a:noFill/>
          <a:ln w="63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dirty="0">
              <a:ln>
                <a:noFill/>
              </a:ln>
              <a:solidFill>
                <a:srgbClr val="000000">
                  <a:lumMod val="95000"/>
                  <a:lumOff val="5000"/>
                </a:srgbClr>
              </a:solidFill>
              <a:effectLst/>
              <a:uLnTx/>
              <a:uFillTx/>
              <a:latin typeface="Calibri" pitchFamily="34" charset="0"/>
              <a:ea typeface="+mn-ea"/>
              <a:cs typeface="Calibri" panose="020F0502020204030204" pitchFamily="34" charset="0"/>
            </a:endParaRPr>
          </a:p>
        </p:txBody>
      </p:sp>
      <p:graphicFrame>
        <p:nvGraphicFramePr>
          <p:cNvPr id="12" name="11 Tabla"/>
          <p:cNvGraphicFramePr>
            <a:graphicFrameLocks noGrp="1"/>
          </p:cNvGraphicFramePr>
          <p:nvPr>
            <p:extLst>
              <p:ext uri="{D42A27DB-BD31-4B8C-83A1-F6EECF244321}">
                <p14:modId xmlns:p14="http://schemas.microsoft.com/office/powerpoint/2010/main" val="3576924811"/>
              </p:ext>
            </p:extLst>
          </p:nvPr>
        </p:nvGraphicFramePr>
        <p:xfrm>
          <a:off x="4871611" y="2342168"/>
          <a:ext cx="241300" cy="1575056"/>
        </p:xfrm>
        <a:graphic>
          <a:graphicData uri="http://schemas.openxmlformats.org/drawingml/2006/table">
            <a:tbl>
              <a:tblPr/>
              <a:tblGrid>
                <a:gridCol w="241300">
                  <a:extLst>
                    <a:ext uri="{9D8B030D-6E8A-4147-A177-3AD203B41FA5}">
                      <a16:colId xmlns:a16="http://schemas.microsoft.com/office/drawing/2014/main" val="20000"/>
                    </a:ext>
                  </a:extLst>
                </a:gridCol>
              </a:tblGrid>
              <a:tr h="393764">
                <a:tc>
                  <a:txBody>
                    <a:bodyPr/>
                    <a:lstStyle/>
                    <a:p>
                      <a:pPr algn="ctr" fontAlgn="ctr"/>
                      <a:r>
                        <a:rPr lang="es-CO" sz="700" b="1" i="0" u="none" strike="noStrike" dirty="0">
                          <a:solidFill>
                            <a:srgbClr val="262626"/>
                          </a:solidFill>
                          <a:effectLst/>
                          <a:latin typeface="Calibri"/>
                        </a:rPr>
                        <a:t>611</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0"/>
                  </a:ext>
                </a:extLst>
              </a:tr>
              <a:tr h="393764">
                <a:tc>
                  <a:txBody>
                    <a:bodyPr/>
                    <a:lstStyle/>
                    <a:p>
                      <a:pPr algn="ctr" fontAlgn="ctr"/>
                      <a:endParaRPr lang="es-CO" sz="700" b="1" i="0" u="none" strike="noStrike" dirty="0">
                        <a:solidFill>
                          <a:srgbClr val="262626"/>
                        </a:solidFill>
                        <a:effectLst/>
                        <a:latin typeface="Calibri"/>
                      </a:endParaRP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1"/>
                  </a:ext>
                </a:extLst>
              </a:tr>
              <a:tr h="393764">
                <a:tc>
                  <a:txBody>
                    <a:bodyPr/>
                    <a:lstStyle/>
                    <a:p>
                      <a:pPr algn="ctr" fontAlgn="ctr"/>
                      <a:r>
                        <a:rPr lang="es-CO" sz="700" b="1" i="0" u="none" strike="noStrike" dirty="0">
                          <a:solidFill>
                            <a:srgbClr val="262626"/>
                          </a:solidFill>
                          <a:effectLst/>
                          <a:latin typeface="Calibri"/>
                        </a:rPr>
                        <a:t>611</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2"/>
                  </a:ext>
                </a:extLst>
              </a:tr>
              <a:tr h="393764">
                <a:tc>
                  <a:txBody>
                    <a:bodyPr/>
                    <a:lstStyle/>
                    <a:p>
                      <a:pPr algn="ctr" fontAlgn="ctr"/>
                      <a:r>
                        <a:rPr lang="es-CO" sz="700" b="1" i="0" u="none" strike="noStrike" dirty="0">
                          <a:solidFill>
                            <a:srgbClr val="262626"/>
                          </a:solidFill>
                          <a:effectLst/>
                          <a:latin typeface="Calibri"/>
                        </a:rPr>
                        <a:t>611</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3" name="12 Rectángulo"/>
          <p:cNvSpPr/>
          <p:nvPr/>
        </p:nvSpPr>
        <p:spPr>
          <a:xfrm>
            <a:off x="4834071" y="2126724"/>
            <a:ext cx="386644"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CO" sz="800" b="1" i="0" u="none" strike="noStrike" kern="1200" cap="none" spc="0" normalizeH="0" baseline="0" noProof="0" dirty="0">
                <a:ln>
                  <a:noFill/>
                </a:ln>
                <a:solidFill>
                  <a:srgbClr val="000000"/>
                </a:solidFill>
                <a:effectLst/>
                <a:uLnTx/>
                <a:uFillTx/>
                <a:latin typeface="Calibri"/>
                <a:ea typeface="+mn-ea"/>
                <a:cs typeface="Arial" charset="0"/>
              </a:rPr>
              <a:t>Base</a:t>
            </a:r>
            <a:endParaRPr kumimoji="0" lang="es-CO" sz="1000" b="1" i="0" u="none" strike="noStrike" kern="1200" cap="none" spc="0" normalizeH="0" baseline="0" noProof="0" dirty="0">
              <a:ln>
                <a:noFill/>
              </a:ln>
              <a:solidFill>
                <a:srgbClr val="000000"/>
              </a:solidFill>
              <a:effectLst/>
              <a:uLnTx/>
              <a:uFillTx/>
              <a:latin typeface="Calibri" pitchFamily="34" charset="0"/>
              <a:ea typeface="+mn-ea"/>
              <a:cs typeface="Arial" charset="0"/>
            </a:endParaRPr>
          </a:p>
        </p:txBody>
      </p:sp>
      <p:sp>
        <p:nvSpPr>
          <p:cNvPr id="26" name="39 CuadroTexto">
            <a:extLst>
              <a:ext uri="{FF2B5EF4-FFF2-40B4-BE49-F238E27FC236}">
                <a16:creationId xmlns:a16="http://schemas.microsoft.com/office/drawing/2014/main" id="{A2E7E123-6C0F-47C8-9598-77E7ECEF8D38}"/>
              </a:ext>
            </a:extLst>
          </p:cNvPr>
          <p:cNvSpPr txBox="1"/>
          <p:nvPr/>
        </p:nvSpPr>
        <p:spPr>
          <a:xfrm>
            <a:off x="5300782" y="1869646"/>
            <a:ext cx="1899111" cy="307777"/>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000" b="1" i="0" u="none" strike="noStrike" kern="1200" cap="none" spc="0" normalizeH="0" baseline="0" noProof="0" dirty="0">
                <a:ln>
                  <a:noFill/>
                </a:ln>
                <a:solidFill>
                  <a:srgbClr val="126D9A"/>
                </a:solidFill>
                <a:effectLst/>
                <a:uLnTx/>
                <a:uFillTx/>
                <a:latin typeface="Calibri" pitchFamily="34" charset="0"/>
                <a:ea typeface="+mn-ea"/>
                <a:cs typeface="Arial" charset="0"/>
              </a:rPr>
              <a:t>Estudiantes  </a:t>
            </a:r>
            <a:r>
              <a:rPr kumimoji="0" lang="es-CO" sz="1400" b="1" i="0" u="none" strike="noStrike" kern="1200" cap="none" spc="0" normalizeH="0" baseline="0" noProof="0" dirty="0">
                <a:ln>
                  <a:noFill/>
                </a:ln>
                <a:solidFill>
                  <a:srgbClr val="126D9A"/>
                </a:solidFill>
                <a:effectLst/>
                <a:uLnTx/>
                <a:uFillTx/>
                <a:latin typeface="Calibri" pitchFamily="34" charset="0"/>
                <a:ea typeface="+mn-ea"/>
                <a:cs typeface="Arial" charset="0"/>
              </a:rPr>
              <a:t>Universitarios</a:t>
            </a:r>
          </a:p>
        </p:txBody>
      </p:sp>
      <p:graphicFrame>
        <p:nvGraphicFramePr>
          <p:cNvPr id="28" name="41 Tabla">
            <a:extLst>
              <a:ext uri="{FF2B5EF4-FFF2-40B4-BE49-F238E27FC236}">
                <a16:creationId xmlns:a16="http://schemas.microsoft.com/office/drawing/2014/main" id="{C2AB9CA1-0CA0-42FB-8833-7B105E91A1BF}"/>
              </a:ext>
            </a:extLst>
          </p:cNvPr>
          <p:cNvGraphicFramePr>
            <a:graphicFrameLocks noGrp="1"/>
          </p:cNvGraphicFramePr>
          <p:nvPr>
            <p:extLst>
              <p:ext uri="{D42A27DB-BD31-4B8C-83A1-F6EECF244321}">
                <p14:modId xmlns:p14="http://schemas.microsoft.com/office/powerpoint/2010/main" val="3009842645"/>
              </p:ext>
            </p:extLst>
          </p:nvPr>
        </p:nvGraphicFramePr>
        <p:xfrm>
          <a:off x="6914739" y="2275715"/>
          <a:ext cx="241300" cy="1641508"/>
        </p:xfrm>
        <a:graphic>
          <a:graphicData uri="http://schemas.openxmlformats.org/drawingml/2006/table">
            <a:tbl>
              <a:tblPr/>
              <a:tblGrid>
                <a:gridCol w="241300">
                  <a:extLst>
                    <a:ext uri="{9D8B030D-6E8A-4147-A177-3AD203B41FA5}">
                      <a16:colId xmlns:a16="http://schemas.microsoft.com/office/drawing/2014/main" val="20000"/>
                    </a:ext>
                  </a:extLst>
                </a:gridCol>
              </a:tblGrid>
              <a:tr h="410377">
                <a:tc>
                  <a:txBody>
                    <a:bodyPr/>
                    <a:lstStyle/>
                    <a:p>
                      <a:pPr algn="ctr" fontAlgn="ctr"/>
                      <a:r>
                        <a:rPr lang="es-CO" sz="700" b="1" i="0" u="none" strike="noStrike" dirty="0">
                          <a:solidFill>
                            <a:srgbClr val="000000"/>
                          </a:solidFill>
                          <a:effectLst/>
                          <a:latin typeface="Calibri"/>
                        </a:rPr>
                        <a:t>694</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0"/>
                  </a:ext>
                </a:extLst>
              </a:tr>
              <a:tr h="410377">
                <a:tc>
                  <a:txBody>
                    <a:bodyPr/>
                    <a:lstStyle/>
                    <a:p>
                      <a:pPr algn="ctr" fontAlgn="ctr"/>
                      <a:endParaRPr lang="es-CO" sz="700" b="1" i="0" u="none" strike="noStrike" dirty="0">
                        <a:solidFill>
                          <a:srgbClr val="000000"/>
                        </a:solidFill>
                        <a:effectLst/>
                        <a:latin typeface="Calibri"/>
                      </a:endParaRP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1"/>
                  </a:ext>
                </a:extLst>
              </a:tr>
              <a:tr h="410377">
                <a:tc>
                  <a:txBody>
                    <a:bodyPr/>
                    <a:lstStyle/>
                    <a:p>
                      <a:pPr algn="ctr" fontAlgn="ctr"/>
                      <a:endParaRPr lang="es-CO" sz="700" b="1" i="0" u="none" strike="noStrike" dirty="0">
                        <a:solidFill>
                          <a:srgbClr val="000000"/>
                        </a:solidFill>
                        <a:effectLst/>
                        <a:latin typeface="Calibri"/>
                      </a:endParaRP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2"/>
                  </a:ext>
                </a:extLst>
              </a:tr>
              <a:tr h="410377">
                <a:tc>
                  <a:txBody>
                    <a:bodyPr/>
                    <a:lstStyle/>
                    <a:p>
                      <a:pPr algn="ctr" fontAlgn="ctr"/>
                      <a:endParaRPr lang="es-CO" sz="700" b="1" i="0" u="none" strike="noStrike" dirty="0">
                        <a:solidFill>
                          <a:srgbClr val="000000"/>
                        </a:solidFill>
                        <a:effectLst/>
                        <a:latin typeface="Calibri"/>
                      </a:endParaRP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9" name="42 Rectángulo">
            <a:extLst>
              <a:ext uri="{FF2B5EF4-FFF2-40B4-BE49-F238E27FC236}">
                <a16:creationId xmlns:a16="http://schemas.microsoft.com/office/drawing/2014/main" id="{A0269C3B-3F7F-4604-BC5E-7FDDA74452B7}"/>
              </a:ext>
            </a:extLst>
          </p:cNvPr>
          <p:cNvSpPr/>
          <p:nvPr/>
        </p:nvSpPr>
        <p:spPr>
          <a:xfrm>
            <a:off x="6830719" y="2116949"/>
            <a:ext cx="386644" cy="215444"/>
          </a:xfrm>
          <a:prstGeom prst="rect">
            <a:avLst/>
          </a:prstGeom>
        </p:spPr>
        <p:txBody>
          <a:bodyPr wrap="none">
            <a:spAutoFit/>
          </a:bodyPr>
          <a:lstStyle/>
          <a:p>
            <a:r>
              <a:rPr lang="es-CO" sz="800" dirty="0">
                <a:solidFill>
                  <a:srgbClr val="000000"/>
                </a:solidFill>
                <a:latin typeface="Calibri"/>
              </a:rPr>
              <a:t>Base</a:t>
            </a:r>
            <a:endParaRPr lang="es-CO" dirty="0">
              <a:solidFill>
                <a:srgbClr val="000000"/>
              </a:solidFill>
            </a:endParaRPr>
          </a:p>
        </p:txBody>
      </p:sp>
      <p:sp>
        <p:nvSpPr>
          <p:cNvPr id="33" name="39 CuadroTexto">
            <a:extLst>
              <a:ext uri="{FF2B5EF4-FFF2-40B4-BE49-F238E27FC236}">
                <a16:creationId xmlns:a16="http://schemas.microsoft.com/office/drawing/2014/main" id="{44D9B2D4-DA32-4E67-B238-91EBBBE01EBC}"/>
              </a:ext>
            </a:extLst>
          </p:cNvPr>
          <p:cNvSpPr txBox="1"/>
          <p:nvPr/>
        </p:nvSpPr>
        <p:spPr>
          <a:xfrm>
            <a:off x="7579953" y="1869646"/>
            <a:ext cx="1329210" cy="307777"/>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000" b="1" i="0" u="none" strike="noStrike" kern="1200" cap="none" spc="0" normalizeH="0" baseline="0" noProof="0" dirty="0">
                <a:ln>
                  <a:noFill/>
                </a:ln>
                <a:solidFill>
                  <a:srgbClr val="126D9A"/>
                </a:solidFill>
                <a:effectLst/>
                <a:uLnTx/>
                <a:uFillTx/>
                <a:latin typeface="Calibri" pitchFamily="34" charset="0"/>
                <a:ea typeface="+mn-ea"/>
                <a:cs typeface="Arial" charset="0"/>
              </a:rPr>
              <a:t>Rectores  </a:t>
            </a:r>
            <a:r>
              <a:rPr kumimoji="0" lang="es-CO" sz="1400" b="1" i="0" u="none" strike="noStrike" kern="1200" cap="none" spc="0" normalizeH="0" baseline="0" noProof="0" dirty="0">
                <a:ln>
                  <a:noFill/>
                </a:ln>
                <a:solidFill>
                  <a:srgbClr val="126D9A"/>
                </a:solidFill>
                <a:effectLst/>
                <a:uLnTx/>
                <a:uFillTx/>
                <a:latin typeface="Calibri" pitchFamily="34" charset="0"/>
                <a:ea typeface="+mn-ea"/>
                <a:cs typeface="Arial" charset="0"/>
              </a:rPr>
              <a:t>Colegios</a:t>
            </a:r>
          </a:p>
        </p:txBody>
      </p:sp>
      <p:graphicFrame>
        <p:nvGraphicFramePr>
          <p:cNvPr id="34" name="41 Tabla">
            <a:extLst>
              <a:ext uri="{FF2B5EF4-FFF2-40B4-BE49-F238E27FC236}">
                <a16:creationId xmlns:a16="http://schemas.microsoft.com/office/drawing/2014/main" id="{1794EB69-0059-4178-A04C-3EA9F5CECAC9}"/>
              </a:ext>
            </a:extLst>
          </p:cNvPr>
          <p:cNvGraphicFramePr>
            <a:graphicFrameLocks noGrp="1"/>
          </p:cNvGraphicFramePr>
          <p:nvPr>
            <p:extLst>
              <p:ext uri="{D42A27DB-BD31-4B8C-83A1-F6EECF244321}">
                <p14:modId xmlns:p14="http://schemas.microsoft.com/office/powerpoint/2010/main" val="683053528"/>
              </p:ext>
            </p:extLst>
          </p:nvPr>
        </p:nvGraphicFramePr>
        <p:xfrm>
          <a:off x="8908958" y="2275715"/>
          <a:ext cx="241300" cy="1641508"/>
        </p:xfrm>
        <a:graphic>
          <a:graphicData uri="http://schemas.openxmlformats.org/drawingml/2006/table">
            <a:tbl>
              <a:tblPr/>
              <a:tblGrid>
                <a:gridCol w="241300">
                  <a:extLst>
                    <a:ext uri="{9D8B030D-6E8A-4147-A177-3AD203B41FA5}">
                      <a16:colId xmlns:a16="http://schemas.microsoft.com/office/drawing/2014/main" val="20000"/>
                    </a:ext>
                  </a:extLst>
                </a:gridCol>
              </a:tblGrid>
              <a:tr h="410377">
                <a:tc>
                  <a:txBody>
                    <a:bodyPr/>
                    <a:lstStyle/>
                    <a:p>
                      <a:pPr algn="ctr" fontAlgn="ctr"/>
                      <a:r>
                        <a:rPr lang="es-CO" sz="700" b="1" i="0" u="none" strike="noStrike" dirty="0">
                          <a:solidFill>
                            <a:srgbClr val="262626"/>
                          </a:solidFill>
                          <a:effectLst/>
                          <a:latin typeface="Calibri"/>
                        </a:rPr>
                        <a:t>186</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0"/>
                  </a:ext>
                </a:extLst>
              </a:tr>
              <a:tr h="410377">
                <a:tc>
                  <a:txBody>
                    <a:bodyPr/>
                    <a:lstStyle/>
                    <a:p>
                      <a:pPr algn="ctr" fontAlgn="ctr"/>
                      <a:endParaRPr lang="es-CO" sz="700" b="1" i="0" u="none" strike="noStrike" dirty="0">
                        <a:solidFill>
                          <a:srgbClr val="262626"/>
                        </a:solidFill>
                        <a:effectLst/>
                        <a:latin typeface="Calibri"/>
                      </a:endParaRP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1"/>
                  </a:ext>
                </a:extLst>
              </a:tr>
              <a:tr h="410377">
                <a:tc>
                  <a:txBody>
                    <a:bodyPr/>
                    <a:lstStyle/>
                    <a:p>
                      <a:pPr algn="ctr" fontAlgn="ctr"/>
                      <a:endParaRPr lang="es-CO" sz="700" b="1" i="0" u="none" strike="noStrike" dirty="0">
                        <a:solidFill>
                          <a:srgbClr val="262626"/>
                        </a:solidFill>
                        <a:effectLst/>
                        <a:latin typeface="Calibri"/>
                      </a:endParaRP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2"/>
                  </a:ext>
                </a:extLst>
              </a:tr>
              <a:tr h="410377">
                <a:tc>
                  <a:txBody>
                    <a:bodyPr/>
                    <a:lstStyle/>
                    <a:p>
                      <a:pPr algn="ctr" fontAlgn="ctr"/>
                      <a:endParaRPr lang="es-CO" sz="700" b="1" i="0" u="none" strike="noStrike" dirty="0">
                        <a:solidFill>
                          <a:srgbClr val="262626"/>
                        </a:solidFill>
                        <a:effectLst/>
                        <a:latin typeface="Calibri"/>
                      </a:endParaRP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6" name="42 Rectángulo">
            <a:extLst>
              <a:ext uri="{FF2B5EF4-FFF2-40B4-BE49-F238E27FC236}">
                <a16:creationId xmlns:a16="http://schemas.microsoft.com/office/drawing/2014/main" id="{0B963643-9CE4-44B9-A864-E294E5BE98E0}"/>
              </a:ext>
            </a:extLst>
          </p:cNvPr>
          <p:cNvSpPr/>
          <p:nvPr/>
        </p:nvSpPr>
        <p:spPr>
          <a:xfrm>
            <a:off x="8818919" y="2167898"/>
            <a:ext cx="409086" cy="215444"/>
          </a:xfrm>
          <a:prstGeom prst="rect">
            <a:avLst/>
          </a:prstGeom>
        </p:spPr>
        <p:txBody>
          <a:bodyPr wrap="none">
            <a:spAutoFit/>
          </a:bodyPr>
          <a:lstStyle/>
          <a:p>
            <a:r>
              <a:rPr lang="es-CO" sz="800" dirty="0">
                <a:solidFill>
                  <a:srgbClr val="000000"/>
                </a:solidFill>
                <a:latin typeface="Calibri"/>
              </a:rPr>
              <a:t>Base </a:t>
            </a:r>
            <a:endParaRPr lang="es-CO" dirty="0">
              <a:solidFill>
                <a:srgbClr val="000000"/>
              </a:solidFill>
            </a:endParaRPr>
          </a:p>
        </p:txBody>
      </p:sp>
      <p:graphicFrame>
        <p:nvGraphicFramePr>
          <p:cNvPr id="39" name="36 Gráfico">
            <a:extLst>
              <a:ext uri="{FF2B5EF4-FFF2-40B4-BE49-F238E27FC236}">
                <a16:creationId xmlns:a16="http://schemas.microsoft.com/office/drawing/2014/main" id="{7004620C-8FEC-4FFD-B18D-0E728447ABDA}"/>
              </a:ext>
            </a:extLst>
          </p:cNvPr>
          <p:cNvGraphicFramePr/>
          <p:nvPr>
            <p:extLst>
              <p:ext uri="{D42A27DB-BD31-4B8C-83A1-F6EECF244321}">
                <p14:modId xmlns:p14="http://schemas.microsoft.com/office/powerpoint/2010/main" val="3767687354"/>
              </p:ext>
            </p:extLst>
          </p:nvPr>
        </p:nvGraphicFramePr>
        <p:xfrm>
          <a:off x="958226" y="2108523"/>
          <a:ext cx="2124889" cy="3842424"/>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1" name="41 Tabla">
            <a:extLst>
              <a:ext uri="{FF2B5EF4-FFF2-40B4-BE49-F238E27FC236}">
                <a16:creationId xmlns:a16="http://schemas.microsoft.com/office/drawing/2014/main" id="{94463A5E-6609-4AF5-99F8-7DC9EAE5EFAB}"/>
              </a:ext>
            </a:extLst>
          </p:cNvPr>
          <p:cNvGraphicFramePr>
            <a:graphicFrameLocks noGrp="1"/>
          </p:cNvGraphicFramePr>
          <p:nvPr>
            <p:extLst>
              <p:ext uri="{D42A27DB-BD31-4B8C-83A1-F6EECF244321}">
                <p14:modId xmlns:p14="http://schemas.microsoft.com/office/powerpoint/2010/main" val="4214940454"/>
              </p:ext>
            </p:extLst>
          </p:nvPr>
        </p:nvGraphicFramePr>
        <p:xfrm>
          <a:off x="2841433" y="2281534"/>
          <a:ext cx="241300" cy="1641508"/>
        </p:xfrm>
        <a:graphic>
          <a:graphicData uri="http://schemas.openxmlformats.org/drawingml/2006/table">
            <a:tbl>
              <a:tblPr/>
              <a:tblGrid>
                <a:gridCol w="241300">
                  <a:extLst>
                    <a:ext uri="{9D8B030D-6E8A-4147-A177-3AD203B41FA5}">
                      <a16:colId xmlns:a16="http://schemas.microsoft.com/office/drawing/2014/main" val="20000"/>
                    </a:ext>
                  </a:extLst>
                </a:gridCol>
              </a:tblGrid>
              <a:tr h="410377">
                <a:tc>
                  <a:txBody>
                    <a:bodyPr/>
                    <a:lstStyle/>
                    <a:p>
                      <a:pPr algn="ctr" fontAlgn="ctr"/>
                      <a:r>
                        <a:rPr lang="es-CO" sz="700" b="1" i="0" u="none" strike="noStrike" dirty="0">
                          <a:solidFill>
                            <a:srgbClr val="000000"/>
                          </a:solidFill>
                          <a:effectLst/>
                          <a:latin typeface="Calibri"/>
                        </a:rPr>
                        <a:t>1.491</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0"/>
                  </a:ext>
                </a:extLst>
              </a:tr>
              <a:tr h="410377">
                <a:tc>
                  <a:txBody>
                    <a:bodyPr/>
                    <a:lstStyle/>
                    <a:p>
                      <a:pPr algn="ctr" fontAlgn="ctr"/>
                      <a:endParaRPr lang="es-CO" sz="700" b="1" i="0" u="none" strike="noStrike" dirty="0">
                        <a:solidFill>
                          <a:srgbClr val="000000"/>
                        </a:solidFill>
                        <a:effectLst/>
                        <a:latin typeface="Calibri"/>
                      </a:endParaRP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1"/>
                  </a:ext>
                </a:extLst>
              </a:tr>
              <a:tr h="410377">
                <a:tc>
                  <a:txBody>
                    <a:bodyPr/>
                    <a:lstStyle/>
                    <a:p>
                      <a:pPr algn="ctr" fontAlgn="ctr"/>
                      <a:endParaRPr lang="es-CO" sz="700" b="1" i="0" u="none" strike="noStrike" dirty="0">
                        <a:solidFill>
                          <a:srgbClr val="000000"/>
                        </a:solidFill>
                        <a:effectLst/>
                        <a:latin typeface="Calibri"/>
                      </a:endParaRP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2"/>
                  </a:ext>
                </a:extLst>
              </a:tr>
              <a:tr h="410377">
                <a:tc>
                  <a:txBody>
                    <a:bodyPr/>
                    <a:lstStyle/>
                    <a:p>
                      <a:pPr algn="ctr" fontAlgn="ctr"/>
                      <a:endParaRPr lang="es-CO" sz="700" b="1" i="0" u="none" strike="noStrike" dirty="0">
                        <a:solidFill>
                          <a:srgbClr val="000000"/>
                        </a:solidFill>
                        <a:effectLst/>
                        <a:latin typeface="Calibri"/>
                      </a:endParaRP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2" name="42 Rectángulo">
            <a:extLst>
              <a:ext uri="{FF2B5EF4-FFF2-40B4-BE49-F238E27FC236}">
                <a16:creationId xmlns:a16="http://schemas.microsoft.com/office/drawing/2014/main" id="{F6678D52-F9C0-4456-9FF2-9FA842ED2362}"/>
              </a:ext>
            </a:extLst>
          </p:cNvPr>
          <p:cNvSpPr/>
          <p:nvPr/>
        </p:nvSpPr>
        <p:spPr>
          <a:xfrm>
            <a:off x="2731741" y="2171461"/>
            <a:ext cx="409086" cy="215444"/>
          </a:xfrm>
          <a:prstGeom prst="rect">
            <a:avLst/>
          </a:prstGeom>
        </p:spPr>
        <p:txBody>
          <a:bodyPr wrap="none">
            <a:spAutoFit/>
          </a:bodyPr>
          <a:lstStyle/>
          <a:p>
            <a:r>
              <a:rPr lang="es-CO" sz="800" dirty="0">
                <a:solidFill>
                  <a:srgbClr val="000000"/>
                </a:solidFill>
                <a:latin typeface="Calibri"/>
              </a:rPr>
              <a:t>Base </a:t>
            </a:r>
            <a:endParaRPr lang="es-CO" dirty="0">
              <a:solidFill>
                <a:srgbClr val="000000"/>
              </a:solidFill>
            </a:endParaRPr>
          </a:p>
        </p:txBody>
      </p:sp>
      <p:sp>
        <p:nvSpPr>
          <p:cNvPr id="43" name="39 CuadroTexto">
            <a:extLst>
              <a:ext uri="{FF2B5EF4-FFF2-40B4-BE49-F238E27FC236}">
                <a16:creationId xmlns:a16="http://schemas.microsoft.com/office/drawing/2014/main" id="{C207A74B-D0F2-49F6-A57E-55DAFE8CFF1C}"/>
              </a:ext>
            </a:extLst>
          </p:cNvPr>
          <p:cNvSpPr txBox="1"/>
          <p:nvPr/>
        </p:nvSpPr>
        <p:spPr>
          <a:xfrm>
            <a:off x="1467159" y="1860121"/>
            <a:ext cx="880369" cy="307777"/>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000" b="1" i="0" u="none" strike="noStrike" kern="1200" cap="none" spc="0" normalizeH="0" baseline="0" noProof="0" dirty="0">
                <a:ln>
                  <a:noFill/>
                </a:ln>
                <a:solidFill>
                  <a:srgbClr val="126D9A"/>
                </a:solidFill>
                <a:effectLst/>
                <a:uLnTx/>
                <a:uFillTx/>
                <a:latin typeface="Calibri" pitchFamily="34" charset="0"/>
                <a:ea typeface="+mn-ea"/>
                <a:cs typeface="Arial" charset="0"/>
              </a:rPr>
              <a:t>Total  </a:t>
            </a:r>
            <a:r>
              <a:rPr kumimoji="0" lang="es-CO" sz="1400" b="1" i="0" u="none" strike="noStrike" kern="1200" cap="none" spc="0" normalizeH="0" baseline="0" noProof="0" dirty="0">
                <a:ln>
                  <a:noFill/>
                </a:ln>
                <a:solidFill>
                  <a:srgbClr val="126D9A"/>
                </a:solidFill>
                <a:effectLst/>
                <a:uLnTx/>
                <a:uFillTx/>
                <a:latin typeface="Calibri" pitchFamily="34" charset="0"/>
                <a:ea typeface="+mn-ea"/>
                <a:cs typeface="Arial" charset="0"/>
              </a:rPr>
              <a:t>2021</a:t>
            </a:r>
          </a:p>
        </p:txBody>
      </p:sp>
      <p:sp>
        <p:nvSpPr>
          <p:cNvPr id="24" name="Text Box 33">
            <a:extLst>
              <a:ext uri="{FF2B5EF4-FFF2-40B4-BE49-F238E27FC236}">
                <a16:creationId xmlns:a16="http://schemas.microsoft.com/office/drawing/2014/main" id="{5096785D-A269-4858-8B1A-F679BD5768D0}"/>
              </a:ext>
            </a:extLst>
          </p:cNvPr>
          <p:cNvSpPr txBox="1">
            <a:spLocks noChangeArrowheads="1"/>
          </p:cNvSpPr>
          <p:nvPr/>
        </p:nvSpPr>
        <p:spPr bwMode="auto">
          <a:xfrm>
            <a:off x="7855530" y="504131"/>
            <a:ext cx="1288470" cy="400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58" tIns="45729" rIns="91458" bIns="45729" anchor="ctr">
            <a:spAutoFit/>
          </a:bodyPr>
          <a:lstStyle>
            <a:lvl1pPr>
              <a:spcBef>
                <a:spcPct val="20000"/>
              </a:spcBef>
              <a:buChar char="•"/>
              <a:defRPr sz="1200">
                <a:solidFill>
                  <a:srgbClr val="333333"/>
                </a:solidFill>
                <a:latin typeface="Century Gothic" pitchFamily="34" charset="0"/>
                <a:cs typeface="Arial" charset="0"/>
              </a:defRPr>
            </a:lvl1pPr>
            <a:lvl2pPr marL="742950" indent="-285750">
              <a:spcBef>
                <a:spcPct val="20000"/>
              </a:spcBef>
              <a:buChar char="–"/>
              <a:defRPr sz="1200">
                <a:solidFill>
                  <a:srgbClr val="333333"/>
                </a:solidFill>
                <a:latin typeface="Century Gothic" pitchFamily="34" charset="0"/>
                <a:cs typeface="Arial" charset="0"/>
              </a:defRPr>
            </a:lvl2pPr>
            <a:lvl3pPr marL="1143000" indent="-228600">
              <a:spcBef>
                <a:spcPct val="20000"/>
              </a:spcBef>
              <a:buChar char="•"/>
              <a:defRPr sz="1200">
                <a:solidFill>
                  <a:srgbClr val="333333"/>
                </a:solidFill>
                <a:latin typeface="Century Gothic" pitchFamily="34" charset="0"/>
                <a:cs typeface="Arial" charset="0"/>
              </a:defRPr>
            </a:lvl3pPr>
            <a:lvl4pPr marL="1600200" indent="-228600">
              <a:spcBef>
                <a:spcPct val="20000"/>
              </a:spcBef>
              <a:buChar char="–"/>
              <a:defRPr sz="1200">
                <a:solidFill>
                  <a:srgbClr val="333333"/>
                </a:solidFill>
                <a:latin typeface="Century Gothic" pitchFamily="34" charset="0"/>
                <a:cs typeface="Arial" charset="0"/>
              </a:defRPr>
            </a:lvl4pPr>
            <a:lvl5pPr marL="2057400" indent="-228600">
              <a:spcBef>
                <a:spcPct val="20000"/>
              </a:spcBef>
              <a:buChar char="»"/>
              <a:defRPr sz="1200">
                <a:solidFill>
                  <a:srgbClr val="333333"/>
                </a:solidFill>
                <a:latin typeface="Century Gothic" pitchFamily="34" charset="0"/>
                <a:cs typeface="Arial" charset="0"/>
              </a:defRPr>
            </a:lvl5pPr>
            <a:lvl6pPr marL="2514600" indent="-228600" eaLnBrk="0" fontAlgn="base" hangingPunct="0">
              <a:spcBef>
                <a:spcPct val="20000"/>
              </a:spcBef>
              <a:spcAft>
                <a:spcPct val="0"/>
              </a:spcAft>
              <a:buChar char="»"/>
              <a:defRPr sz="1200">
                <a:solidFill>
                  <a:srgbClr val="333333"/>
                </a:solidFill>
                <a:latin typeface="Century Gothic" pitchFamily="34" charset="0"/>
                <a:cs typeface="Arial" charset="0"/>
              </a:defRPr>
            </a:lvl6pPr>
            <a:lvl7pPr marL="2971800" indent="-228600" eaLnBrk="0" fontAlgn="base" hangingPunct="0">
              <a:spcBef>
                <a:spcPct val="20000"/>
              </a:spcBef>
              <a:spcAft>
                <a:spcPct val="0"/>
              </a:spcAft>
              <a:buChar char="»"/>
              <a:defRPr sz="1200">
                <a:solidFill>
                  <a:srgbClr val="333333"/>
                </a:solidFill>
                <a:latin typeface="Century Gothic" pitchFamily="34" charset="0"/>
                <a:cs typeface="Arial" charset="0"/>
              </a:defRPr>
            </a:lvl7pPr>
            <a:lvl8pPr marL="3429000" indent="-228600" eaLnBrk="0" fontAlgn="base" hangingPunct="0">
              <a:spcBef>
                <a:spcPct val="20000"/>
              </a:spcBef>
              <a:spcAft>
                <a:spcPct val="0"/>
              </a:spcAft>
              <a:buChar char="»"/>
              <a:defRPr sz="1200">
                <a:solidFill>
                  <a:srgbClr val="333333"/>
                </a:solidFill>
                <a:latin typeface="Century Gothic" pitchFamily="34" charset="0"/>
                <a:cs typeface="Arial" charset="0"/>
              </a:defRPr>
            </a:lvl8pPr>
            <a:lvl9pPr marL="3886200" indent="-228600" eaLnBrk="0" fontAlgn="base" hangingPunct="0">
              <a:spcBef>
                <a:spcPct val="20000"/>
              </a:spcBef>
              <a:spcAft>
                <a:spcPct val="0"/>
              </a:spcAft>
              <a:buChar char="»"/>
              <a:defRPr sz="1200">
                <a:solidFill>
                  <a:srgbClr val="333333"/>
                </a:solidFill>
                <a:latin typeface="Century Gothic" pitchFamily="34" charset="0"/>
                <a:cs typeface="Arial" charset="0"/>
              </a:defRPr>
            </a:lvl9pPr>
          </a:lstStyle>
          <a:p>
            <a:pPr algn="ctr" eaLnBrk="1" hangingPunct="1">
              <a:spcBef>
                <a:spcPct val="0"/>
              </a:spcBef>
              <a:buFontTx/>
              <a:buNone/>
            </a:pPr>
            <a:r>
              <a:rPr lang="es-CO" altLang="es-MX" sz="1000" b="0" dirty="0">
                <a:solidFill>
                  <a:srgbClr val="4D4D4D"/>
                </a:solidFill>
                <a:latin typeface="Calibri" panose="020F0502020204030204" pitchFamily="34" charset="0"/>
                <a:cs typeface="Calibri" panose="020F0502020204030204" pitchFamily="34" charset="0"/>
              </a:rPr>
              <a:t>Estudiantes y rectores colegios</a:t>
            </a:r>
            <a:endParaRPr lang="es-ES" altLang="es-MX" sz="1000" dirty="0">
              <a:solidFill>
                <a:srgbClr val="4D4D4D"/>
              </a:solidFill>
              <a:latin typeface="Calibri" panose="020F0502020204030204" pitchFamily="34" charset="0"/>
              <a:cs typeface="Calibri" panose="020F0502020204030204" pitchFamily="34" charset="0"/>
            </a:endParaRPr>
          </a:p>
        </p:txBody>
      </p:sp>
      <p:sp>
        <p:nvSpPr>
          <p:cNvPr id="25" name="4 Elipse">
            <a:extLst>
              <a:ext uri="{FF2B5EF4-FFF2-40B4-BE49-F238E27FC236}">
                <a16:creationId xmlns:a16="http://schemas.microsoft.com/office/drawing/2014/main" id="{44061A36-05EF-4F44-A2FA-813315591D0A}"/>
              </a:ext>
            </a:extLst>
          </p:cNvPr>
          <p:cNvSpPr>
            <a:spLocks noChangeArrowheads="1"/>
          </p:cNvSpPr>
          <p:nvPr/>
        </p:nvSpPr>
        <p:spPr bwMode="auto">
          <a:xfrm>
            <a:off x="119626" y="3285284"/>
            <a:ext cx="144000" cy="144000"/>
          </a:xfrm>
          <a:prstGeom prst="ellipse">
            <a:avLst/>
          </a:prstGeom>
          <a:solidFill>
            <a:srgbClr val="006600"/>
          </a:solidFill>
          <a:ln>
            <a:noFill/>
          </a:ln>
          <a:extLst>
            <a:ext uri="{91240B29-F687-4F45-9708-019B960494DF}">
              <a14:hiddenLine xmlns:a14="http://schemas.microsoft.com/office/drawing/2010/main" w="3175" algn="ctr">
                <a:solidFill>
                  <a:srgbClr val="000000"/>
                </a:solidFill>
                <a:round/>
                <a:headEnd type="none" w="sm" len="sm"/>
                <a:tailEnd type="none" w="sm" len="sm"/>
              </a14:hiddenLine>
            </a:ext>
          </a:extLst>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27" name="4 Elipse">
            <a:extLst>
              <a:ext uri="{FF2B5EF4-FFF2-40B4-BE49-F238E27FC236}">
                <a16:creationId xmlns:a16="http://schemas.microsoft.com/office/drawing/2014/main" id="{44061A36-05EF-4F44-A2FA-813315591D0A}"/>
              </a:ext>
            </a:extLst>
          </p:cNvPr>
          <p:cNvSpPr>
            <a:spLocks noChangeArrowheads="1"/>
          </p:cNvSpPr>
          <p:nvPr/>
        </p:nvSpPr>
        <p:spPr bwMode="auto">
          <a:xfrm>
            <a:off x="119626" y="3765541"/>
            <a:ext cx="144000" cy="144000"/>
          </a:xfrm>
          <a:prstGeom prst="ellipse">
            <a:avLst/>
          </a:prstGeom>
          <a:solidFill>
            <a:srgbClr val="006600"/>
          </a:solidFill>
          <a:ln>
            <a:noFill/>
          </a:ln>
          <a:extLst>
            <a:ext uri="{91240B29-F687-4F45-9708-019B960494DF}">
              <a14:hiddenLine xmlns:a14="http://schemas.microsoft.com/office/drawing/2010/main" w="3175" algn="ctr">
                <a:solidFill>
                  <a:srgbClr val="000000"/>
                </a:solidFill>
                <a:round/>
                <a:headEnd type="none" w="sm" len="sm"/>
                <a:tailEnd type="none" w="sm" len="sm"/>
              </a14:hiddenLine>
            </a:ext>
          </a:extLst>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31" name="4 Elipse">
            <a:extLst>
              <a:ext uri="{FF2B5EF4-FFF2-40B4-BE49-F238E27FC236}">
                <a16:creationId xmlns:a16="http://schemas.microsoft.com/office/drawing/2014/main" id="{44061A36-05EF-4F44-A2FA-813315591D0A}"/>
              </a:ext>
            </a:extLst>
          </p:cNvPr>
          <p:cNvSpPr>
            <a:spLocks noChangeArrowheads="1"/>
          </p:cNvSpPr>
          <p:nvPr/>
        </p:nvSpPr>
        <p:spPr bwMode="auto">
          <a:xfrm>
            <a:off x="119626" y="2383342"/>
            <a:ext cx="144000" cy="144000"/>
          </a:xfrm>
          <a:prstGeom prst="ellipse">
            <a:avLst/>
          </a:prstGeom>
          <a:solidFill>
            <a:srgbClr val="006600"/>
          </a:solidFill>
          <a:ln>
            <a:noFill/>
          </a:ln>
          <a:extLst>
            <a:ext uri="{91240B29-F687-4F45-9708-019B960494DF}">
              <a14:hiddenLine xmlns:a14="http://schemas.microsoft.com/office/drawing/2010/main" w="3175" algn="ctr">
                <a:solidFill>
                  <a:srgbClr val="000000"/>
                </a:solidFill>
                <a:round/>
                <a:headEnd type="none" w="sm" len="sm"/>
                <a:tailEnd type="none" w="sm" len="sm"/>
              </a14:hiddenLine>
            </a:ext>
          </a:extLst>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Tree>
    <p:extLst>
      <p:ext uri="{BB962C8B-B14F-4D97-AF65-F5344CB8AC3E}">
        <p14:creationId xmlns:p14="http://schemas.microsoft.com/office/powerpoint/2010/main" val="15785258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0E6C06-A84E-45EC-870F-C9DB5FFC74B0}"/>
              </a:ext>
            </a:extLst>
          </p:cNvPr>
          <p:cNvSpPr>
            <a:spLocks noGrp="1"/>
          </p:cNvSpPr>
          <p:nvPr>
            <p:ph type="title" idx="4294967295"/>
          </p:nvPr>
        </p:nvSpPr>
        <p:spPr>
          <a:xfrm>
            <a:off x="1355035" y="61129"/>
            <a:ext cx="7010400" cy="384175"/>
          </a:xfrm>
        </p:spPr>
        <p:txBody>
          <a:bodyPr/>
          <a:lstStyle/>
          <a:p>
            <a:r>
              <a:rPr lang="es-ES" dirty="0">
                <a:solidFill>
                  <a:schemeClr val="bg2">
                    <a:lumMod val="50000"/>
                  </a:schemeClr>
                </a:solidFill>
              </a:rPr>
              <a:t>Sistema de pagos PSE</a:t>
            </a:r>
            <a:endParaRPr lang="es-CO" dirty="0">
              <a:solidFill>
                <a:schemeClr val="bg2">
                  <a:lumMod val="50000"/>
                </a:schemeClr>
              </a:solidFill>
            </a:endParaRPr>
          </a:p>
        </p:txBody>
      </p:sp>
      <p:graphicFrame>
        <p:nvGraphicFramePr>
          <p:cNvPr id="4" name="Diagrama 3">
            <a:extLst>
              <a:ext uri="{FF2B5EF4-FFF2-40B4-BE49-F238E27FC236}">
                <a16:creationId xmlns:a16="http://schemas.microsoft.com/office/drawing/2014/main" id="{6F807016-4B98-4A3F-A965-C2DF1FE57613}"/>
              </a:ext>
            </a:extLst>
          </p:cNvPr>
          <p:cNvGraphicFramePr/>
          <p:nvPr>
            <p:extLst>
              <p:ext uri="{D42A27DB-BD31-4B8C-83A1-F6EECF244321}">
                <p14:modId xmlns:p14="http://schemas.microsoft.com/office/powerpoint/2010/main" val="3519709981"/>
              </p:ext>
            </p:extLst>
          </p:nvPr>
        </p:nvGraphicFramePr>
        <p:xfrm>
          <a:off x="190500" y="1073264"/>
          <a:ext cx="8763000" cy="27625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a16="http://schemas.microsoft.com/office/drawing/2014/main" id="{147CB636-E40A-416C-A095-9E3CF3C2C1CB}"/>
              </a:ext>
            </a:extLst>
          </p:cNvPr>
          <p:cNvSpPr/>
          <p:nvPr/>
        </p:nvSpPr>
        <p:spPr>
          <a:xfrm>
            <a:off x="792388" y="3235617"/>
            <a:ext cx="3421803" cy="64633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-El sistema de pagos PSE es recibido por los diferentes segmentos como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la herramienta optima de pagos</a:t>
            </a:r>
          </a:p>
        </p:txBody>
      </p:sp>
      <p:cxnSp>
        <p:nvCxnSpPr>
          <p:cNvPr id="6" name="Conector recto 5">
            <a:extLst>
              <a:ext uri="{FF2B5EF4-FFF2-40B4-BE49-F238E27FC236}">
                <a16:creationId xmlns:a16="http://schemas.microsoft.com/office/drawing/2014/main" id="{2DD68E2A-37E7-46D8-8A2C-CAF7DAFAADFF}"/>
              </a:ext>
            </a:extLst>
          </p:cNvPr>
          <p:cNvCxnSpPr/>
          <p:nvPr/>
        </p:nvCxnSpPr>
        <p:spPr bwMode="auto">
          <a:xfrm>
            <a:off x="2808005" y="4341534"/>
            <a:ext cx="3776870" cy="0"/>
          </a:xfrm>
          <a:prstGeom prst="line">
            <a:avLst/>
          </a:prstGeom>
          <a:solidFill>
            <a:schemeClr val="accent1"/>
          </a:solidFill>
          <a:ln w="3175" cap="flat" cmpd="sng" algn="ctr">
            <a:solidFill>
              <a:srgbClr val="3333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ángulo 6">
            <a:extLst>
              <a:ext uri="{FF2B5EF4-FFF2-40B4-BE49-F238E27FC236}">
                <a16:creationId xmlns:a16="http://schemas.microsoft.com/office/drawing/2014/main" id="{80AE65D7-3C9E-4726-BB21-62D9AB15FE5B}"/>
              </a:ext>
            </a:extLst>
          </p:cNvPr>
          <p:cNvSpPr/>
          <p:nvPr/>
        </p:nvSpPr>
        <p:spPr>
          <a:xfrm>
            <a:off x="2528139" y="916687"/>
            <a:ext cx="4087722" cy="692497"/>
          </a:xfrm>
          <a:prstGeom prst="rect">
            <a:avLst/>
          </a:prstGeom>
          <a:ln>
            <a:solidFill>
              <a:schemeClr val="tx1"/>
            </a:solidFill>
            <a:prstDash val="dashDot"/>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300" b="0" i="0" u="none" strike="noStrike" kern="1200" cap="none" spc="0" normalizeH="0" baseline="0" noProof="0" dirty="0">
                <a:ln>
                  <a:noFill/>
                </a:ln>
                <a:solidFill>
                  <a:srgbClr val="000000"/>
                </a:solidFill>
                <a:effectLst/>
                <a:uLnTx/>
                <a:uFillTx/>
                <a:latin typeface="Century Gothic" pitchFamily="34" charset="0"/>
                <a:ea typeface="+mn-ea"/>
                <a:cs typeface="Arial" charset="0"/>
              </a:rPr>
              <a:t>La población que presenta las pruebas, </a:t>
            </a:r>
            <a:r>
              <a:rPr kumimoji="0" lang="es-ES" sz="1300" b="1" i="0" u="none" strike="noStrike" kern="1200" cap="none" spc="0" normalizeH="0" baseline="0" noProof="0" dirty="0">
                <a:ln>
                  <a:noFill/>
                </a:ln>
                <a:solidFill>
                  <a:srgbClr val="000000"/>
                </a:solidFill>
                <a:effectLst/>
                <a:uLnTx/>
                <a:uFillTx/>
                <a:latin typeface="Century Gothic" pitchFamily="34" charset="0"/>
                <a:ea typeface="+mn-ea"/>
                <a:cs typeface="Arial" charset="0"/>
              </a:rPr>
              <a:t>tiene un nivel de apropiación digital </a:t>
            </a:r>
            <a:r>
              <a:rPr kumimoji="0" lang="es-ES" sz="1300" b="0" i="0" u="none" strike="noStrike" kern="1200" cap="none" spc="0" normalizeH="0" baseline="0" noProof="0" dirty="0">
                <a:ln>
                  <a:noFill/>
                </a:ln>
                <a:solidFill>
                  <a:srgbClr val="000000"/>
                </a:solidFill>
                <a:effectLst/>
                <a:uLnTx/>
                <a:uFillTx/>
                <a:latin typeface="Century Gothic" pitchFamily="34" charset="0"/>
                <a:ea typeface="+mn-ea"/>
                <a:cs typeface="Arial" charset="0"/>
              </a:rPr>
              <a:t>que les permite acceder de forma fácil a pagos por PSE</a:t>
            </a:r>
            <a:endParaRPr kumimoji="0" lang="es-ES" sz="1300" b="1"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p:txBody>
      </p:sp>
      <p:sp>
        <p:nvSpPr>
          <p:cNvPr id="8" name="Rectángulo 7">
            <a:extLst>
              <a:ext uri="{FF2B5EF4-FFF2-40B4-BE49-F238E27FC236}">
                <a16:creationId xmlns:a16="http://schemas.microsoft.com/office/drawing/2014/main" id="{7311E9BA-C1ED-4A9E-A179-199A5C8B5FA6}"/>
              </a:ext>
            </a:extLst>
          </p:cNvPr>
          <p:cNvSpPr/>
          <p:nvPr/>
        </p:nvSpPr>
        <p:spPr>
          <a:xfrm>
            <a:off x="2574235" y="4440540"/>
            <a:ext cx="4572000" cy="553998"/>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000" b="0" i="1"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Times New Roman" panose="02020603050405020304" pitchFamily="18" charset="0"/>
              </a:rPr>
              <a:t>“me gustó que la forma de pago ya no tenía que ser ir a consignar o algo así, sino que se podía hacer por PSE, entonces eso también es muy bueno de la aplicación”</a:t>
            </a:r>
            <a:endParaRPr kumimoji="0" lang="es-CO" sz="1000" b="0" i="1" u="none" strike="noStrike" kern="1200" cap="none" spc="0" normalizeH="0" baseline="0" noProof="0" dirty="0">
              <a:ln>
                <a:noFill/>
              </a:ln>
              <a:solidFill>
                <a:srgbClr val="000000"/>
              </a:solidFill>
              <a:effectLst/>
              <a:uLnTx/>
              <a:uFillTx/>
              <a:latin typeface="Century Gothic"/>
              <a:ea typeface="+mn-ea"/>
              <a:cs typeface="Arial" charset="0"/>
            </a:endParaRPr>
          </a:p>
        </p:txBody>
      </p:sp>
    </p:spTree>
    <p:extLst>
      <p:ext uri="{BB962C8B-B14F-4D97-AF65-F5344CB8AC3E}">
        <p14:creationId xmlns:p14="http://schemas.microsoft.com/office/powerpoint/2010/main" val="42610843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AD34262-B047-43B3-9B08-41E0E6C17E9E}"/>
              </a:ext>
            </a:extLst>
          </p:cNvPr>
          <p:cNvSpPr>
            <a:spLocks noGrp="1"/>
          </p:cNvSpPr>
          <p:nvPr>
            <p:ph type="ctrTitle" sz="quarter"/>
          </p:nvPr>
        </p:nvSpPr>
        <p:spPr/>
        <p:txBody>
          <a:bodyPr/>
          <a:lstStyle/>
          <a:p>
            <a:r>
              <a:rPr lang="es-CO" dirty="0"/>
              <a:t>Aplicación de las pruebas</a:t>
            </a:r>
          </a:p>
        </p:txBody>
      </p:sp>
    </p:spTree>
    <p:extLst>
      <p:ext uri="{BB962C8B-B14F-4D97-AF65-F5344CB8AC3E}">
        <p14:creationId xmlns:p14="http://schemas.microsoft.com/office/powerpoint/2010/main" val="573221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29">
            <a:extLst>
              <a:ext uri="{FF2B5EF4-FFF2-40B4-BE49-F238E27FC236}">
                <a16:creationId xmlns:a16="http://schemas.microsoft.com/office/drawing/2014/main" id="{E916ED90-0CC4-4ACA-8A48-7C448F253405}"/>
              </a:ext>
            </a:extLst>
          </p:cNvPr>
          <p:cNvSpPr>
            <a:spLocks noChangeArrowheads="1"/>
          </p:cNvSpPr>
          <p:nvPr/>
        </p:nvSpPr>
        <p:spPr bwMode="auto">
          <a:xfrm>
            <a:off x="1590001" y="3682585"/>
            <a:ext cx="415925"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b="1">
                <a:solidFill>
                  <a:schemeClr val="tx1"/>
                </a:solidFill>
                <a:latin typeface="Calibri" pitchFamily="34" charset="0"/>
                <a:cs typeface="Arial" charset="0"/>
              </a:defRPr>
            </a:lvl1pPr>
            <a:lvl2pPr marL="742950" indent="-285750">
              <a:defRPr sz="1000" b="1">
                <a:solidFill>
                  <a:schemeClr val="tx1"/>
                </a:solidFill>
                <a:latin typeface="Calibri" pitchFamily="34" charset="0"/>
                <a:cs typeface="Arial" charset="0"/>
              </a:defRPr>
            </a:lvl2pPr>
            <a:lvl3pPr marL="1143000" indent="-228600">
              <a:defRPr sz="1000" b="1">
                <a:solidFill>
                  <a:schemeClr val="tx1"/>
                </a:solidFill>
                <a:latin typeface="Calibri" pitchFamily="34" charset="0"/>
                <a:cs typeface="Arial" charset="0"/>
              </a:defRPr>
            </a:lvl3pPr>
            <a:lvl4pPr marL="1600200" indent="-228600">
              <a:defRPr sz="1000" b="1">
                <a:solidFill>
                  <a:schemeClr val="tx1"/>
                </a:solidFill>
                <a:latin typeface="Calibri" pitchFamily="34" charset="0"/>
                <a:cs typeface="Arial" charset="0"/>
              </a:defRPr>
            </a:lvl4pPr>
            <a:lvl5pPr marL="2057400" indent="-228600">
              <a:defRPr sz="1000" b="1">
                <a:solidFill>
                  <a:schemeClr val="tx1"/>
                </a:solidFill>
                <a:latin typeface="Calibri" pitchFamily="34" charset="0"/>
                <a:cs typeface="Arial" charset="0"/>
              </a:defRPr>
            </a:lvl5pPr>
            <a:lvl6pPr marL="2514600" indent="-228600" eaLnBrk="0" fontAlgn="base" hangingPunct="0">
              <a:spcBef>
                <a:spcPct val="0"/>
              </a:spcBef>
              <a:spcAft>
                <a:spcPct val="0"/>
              </a:spcAft>
              <a:defRPr sz="1000" b="1">
                <a:solidFill>
                  <a:schemeClr val="tx1"/>
                </a:solidFill>
                <a:latin typeface="Calibri" pitchFamily="34" charset="0"/>
                <a:cs typeface="Arial" charset="0"/>
              </a:defRPr>
            </a:lvl6pPr>
            <a:lvl7pPr marL="2971800" indent="-228600" eaLnBrk="0" fontAlgn="base" hangingPunct="0">
              <a:spcBef>
                <a:spcPct val="0"/>
              </a:spcBef>
              <a:spcAft>
                <a:spcPct val="0"/>
              </a:spcAft>
              <a:defRPr sz="1000" b="1">
                <a:solidFill>
                  <a:schemeClr val="tx1"/>
                </a:solidFill>
                <a:latin typeface="Calibri" pitchFamily="34" charset="0"/>
                <a:cs typeface="Arial" charset="0"/>
              </a:defRPr>
            </a:lvl7pPr>
            <a:lvl8pPr marL="3429000" indent="-228600" eaLnBrk="0" fontAlgn="base" hangingPunct="0">
              <a:spcBef>
                <a:spcPct val="0"/>
              </a:spcBef>
              <a:spcAft>
                <a:spcPct val="0"/>
              </a:spcAft>
              <a:defRPr sz="1000" b="1">
                <a:solidFill>
                  <a:schemeClr val="tx1"/>
                </a:solidFill>
                <a:latin typeface="Calibri" pitchFamily="34" charset="0"/>
                <a:cs typeface="Arial" charset="0"/>
              </a:defRPr>
            </a:lvl8pPr>
            <a:lvl9pPr marL="3886200" indent="-228600" eaLnBrk="0" fontAlgn="base" hangingPunct="0">
              <a:spcBef>
                <a:spcPct val="0"/>
              </a:spcBef>
              <a:spcAft>
                <a:spcPct val="0"/>
              </a:spcAft>
              <a:defRPr sz="1000" b="1">
                <a:solidFill>
                  <a:schemeClr val="tx1"/>
                </a:solidFill>
                <a:latin typeface="Calibri" pitchFamily="34"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CO" altLang="es-CO" sz="700" b="1" i="0" u="none" strike="noStrike" kern="1200" cap="none" spc="0" normalizeH="0" baseline="0" noProof="0" dirty="0">
                <a:ln>
                  <a:noFill/>
                </a:ln>
                <a:solidFill>
                  <a:srgbClr val="000000"/>
                </a:solidFill>
                <a:effectLst/>
                <a:uLnTx/>
                <a:uFillTx/>
                <a:latin typeface="Calibri" pitchFamily="34" charset="0"/>
                <a:ea typeface="+mn-ea"/>
                <a:cs typeface="Calibri" panose="020F0502020204030204" pitchFamily="34" charset="0"/>
              </a:rPr>
              <a:t>Base:</a:t>
            </a:r>
            <a:endParaRPr kumimoji="0" lang="es-ES" altLang="es-CO" sz="700" b="1" i="0" u="none" strike="noStrike" kern="1200" cap="none" spc="0" normalizeH="0" baseline="0" noProof="0" dirty="0">
              <a:ln>
                <a:noFill/>
              </a:ln>
              <a:solidFill>
                <a:srgbClr val="000000"/>
              </a:solidFill>
              <a:effectLst/>
              <a:uLnTx/>
              <a:uFillTx/>
              <a:latin typeface="Calibri" pitchFamily="34" charset="0"/>
              <a:ea typeface="+mn-ea"/>
              <a:cs typeface="Calibri" panose="020F0502020204030204" pitchFamily="34" charset="0"/>
            </a:endParaRPr>
          </a:p>
        </p:txBody>
      </p:sp>
      <p:graphicFrame>
        <p:nvGraphicFramePr>
          <p:cNvPr id="23" name="Group 412">
            <a:extLst>
              <a:ext uri="{FF2B5EF4-FFF2-40B4-BE49-F238E27FC236}">
                <a16:creationId xmlns:a16="http://schemas.microsoft.com/office/drawing/2014/main" id="{4F8C04F8-4523-43CF-8933-8881B2C45EF8}"/>
              </a:ext>
            </a:extLst>
          </p:cNvPr>
          <p:cNvGraphicFramePr>
            <a:graphicFrameLocks noGrp="1"/>
          </p:cNvGraphicFramePr>
          <p:nvPr>
            <p:extLst>
              <p:ext uri="{D42A27DB-BD31-4B8C-83A1-F6EECF244321}">
                <p14:modId xmlns:p14="http://schemas.microsoft.com/office/powerpoint/2010/main" val="980443362"/>
              </p:ext>
            </p:extLst>
          </p:nvPr>
        </p:nvGraphicFramePr>
        <p:xfrm>
          <a:off x="1189839" y="1530306"/>
          <a:ext cx="2467346" cy="3167818"/>
        </p:xfrm>
        <a:graphic>
          <a:graphicData uri="http://schemas.openxmlformats.org/drawingml/2006/table">
            <a:tbl>
              <a:tblPr/>
              <a:tblGrid>
                <a:gridCol w="1233673">
                  <a:extLst>
                    <a:ext uri="{9D8B030D-6E8A-4147-A177-3AD203B41FA5}">
                      <a16:colId xmlns:a16="http://schemas.microsoft.com/office/drawing/2014/main" val="20000"/>
                    </a:ext>
                  </a:extLst>
                </a:gridCol>
                <a:gridCol w="1233673">
                  <a:extLst>
                    <a:ext uri="{9D8B030D-6E8A-4147-A177-3AD203B41FA5}">
                      <a16:colId xmlns:a16="http://schemas.microsoft.com/office/drawing/2014/main" val="20001"/>
                    </a:ext>
                  </a:extLst>
                </a:gridCol>
              </a:tblGrid>
              <a:tr h="2367479">
                <a:tc gridSpan="2">
                  <a:txBody>
                    <a:bodyPr/>
                    <a:lstStyle>
                      <a:lvl1pPr>
                        <a:spcBef>
                          <a:spcPct val="20000"/>
                        </a:spcBef>
                        <a:defRPr sz="1000">
                          <a:solidFill>
                            <a:srgbClr val="333333"/>
                          </a:solidFill>
                          <a:latin typeface="Century Gothic" pitchFamily="34" charset="0"/>
                          <a:cs typeface="Arial" charset="0"/>
                        </a:defRPr>
                      </a:lvl1pPr>
                      <a:lvl2pPr marL="742950" indent="-285750">
                        <a:spcBef>
                          <a:spcPct val="20000"/>
                        </a:spcBef>
                        <a:defRPr sz="1000">
                          <a:solidFill>
                            <a:srgbClr val="333333"/>
                          </a:solidFill>
                          <a:latin typeface="Century Gothic" pitchFamily="34" charset="0"/>
                          <a:cs typeface="Arial" charset="0"/>
                        </a:defRPr>
                      </a:lvl2pPr>
                      <a:lvl3pPr marL="1143000" indent="-228600">
                        <a:spcBef>
                          <a:spcPct val="20000"/>
                        </a:spcBef>
                        <a:defRPr sz="1000">
                          <a:solidFill>
                            <a:srgbClr val="333333"/>
                          </a:solidFill>
                          <a:latin typeface="Century Gothic" pitchFamily="34" charset="0"/>
                          <a:cs typeface="Arial" charset="0"/>
                        </a:defRPr>
                      </a:lvl3pPr>
                      <a:lvl4pPr marL="1600200" indent="-228600">
                        <a:spcBef>
                          <a:spcPct val="20000"/>
                        </a:spcBef>
                        <a:defRPr sz="1000">
                          <a:solidFill>
                            <a:srgbClr val="333333"/>
                          </a:solidFill>
                          <a:latin typeface="Century Gothic" pitchFamily="34" charset="0"/>
                          <a:cs typeface="Arial" charset="0"/>
                        </a:defRPr>
                      </a:lvl4pPr>
                      <a:lvl5pPr marL="2057400" indent="-228600">
                        <a:spcBef>
                          <a:spcPct val="20000"/>
                        </a:spcBef>
                        <a:defRPr sz="1000">
                          <a:solidFill>
                            <a:srgbClr val="333333"/>
                          </a:solidFill>
                          <a:latin typeface="Century Gothic" pitchFamily="34" charset="0"/>
                          <a:cs typeface="Arial" charset="0"/>
                        </a:defRPr>
                      </a:lvl5pPr>
                      <a:lvl6pPr marL="2514600" indent="-228600" eaLnBrk="0" fontAlgn="base" hangingPunct="0">
                        <a:spcBef>
                          <a:spcPct val="20000"/>
                        </a:spcBef>
                        <a:spcAft>
                          <a:spcPct val="0"/>
                        </a:spcAft>
                        <a:defRPr sz="1000">
                          <a:solidFill>
                            <a:srgbClr val="333333"/>
                          </a:solidFill>
                          <a:latin typeface="Century Gothic" pitchFamily="34" charset="0"/>
                          <a:cs typeface="Arial" charset="0"/>
                        </a:defRPr>
                      </a:lvl6pPr>
                      <a:lvl7pPr marL="2971800" indent="-228600" eaLnBrk="0" fontAlgn="base" hangingPunct="0">
                        <a:spcBef>
                          <a:spcPct val="20000"/>
                        </a:spcBef>
                        <a:spcAft>
                          <a:spcPct val="0"/>
                        </a:spcAft>
                        <a:defRPr sz="1000">
                          <a:solidFill>
                            <a:srgbClr val="333333"/>
                          </a:solidFill>
                          <a:latin typeface="Century Gothic" pitchFamily="34" charset="0"/>
                          <a:cs typeface="Arial" charset="0"/>
                        </a:defRPr>
                      </a:lvl7pPr>
                      <a:lvl8pPr marL="3429000" indent="-228600" eaLnBrk="0" fontAlgn="base" hangingPunct="0">
                        <a:spcBef>
                          <a:spcPct val="20000"/>
                        </a:spcBef>
                        <a:spcAft>
                          <a:spcPct val="0"/>
                        </a:spcAft>
                        <a:defRPr sz="1000">
                          <a:solidFill>
                            <a:srgbClr val="333333"/>
                          </a:solidFill>
                          <a:latin typeface="Century Gothic" pitchFamily="34" charset="0"/>
                          <a:cs typeface="Arial" charset="0"/>
                        </a:defRPr>
                      </a:lvl8pPr>
                      <a:lvl9pPr marL="3886200" indent="-228600" eaLnBrk="0" fontAlgn="base" hangingPunct="0">
                        <a:spcBef>
                          <a:spcPct val="20000"/>
                        </a:spcBef>
                        <a:spcAft>
                          <a:spcPct val="0"/>
                        </a:spcAft>
                        <a:defRPr sz="1000">
                          <a:solidFill>
                            <a:srgbClr val="333333"/>
                          </a:solidFill>
                          <a:latin typeface="Century Gothic" pitchFamily="34" charset="0"/>
                          <a:cs typeface="Arial" charset="0"/>
                        </a:defRPr>
                      </a:lvl9p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endParaRPr lang="es-CO"/>
                    </a:p>
                  </a:txBody>
                  <a:tcPr/>
                </a:tc>
                <a:extLst>
                  <a:ext uri="{0D108BD9-81ED-4DB2-BD59-A6C34878D82A}">
                    <a16:rowId xmlns:a16="http://schemas.microsoft.com/office/drawing/2014/main" val="10000"/>
                  </a:ext>
                </a:extLst>
              </a:tr>
              <a:tr h="18029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700" b="1" i="0" u="none" strike="noStrike" dirty="0">
                          <a:solidFill>
                            <a:srgbClr val="000000"/>
                          </a:solidFill>
                          <a:effectLst/>
                          <a:latin typeface="Calibri"/>
                        </a:rPr>
                        <a:t>2.562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ctr"/>
                      <a:r>
                        <a:rPr lang="es-ES" sz="700" b="1" i="0" u="none" strike="noStrike" dirty="0">
                          <a:solidFill>
                            <a:srgbClr val="000000"/>
                          </a:solidFill>
                          <a:effectLst/>
                          <a:latin typeface="Calibri"/>
                        </a:rPr>
                        <a:t>1.752</a:t>
                      </a:r>
                      <a:endParaRPr lang="es-CO" sz="700" b="1" i="0" u="none" strike="noStrike" dirty="0">
                        <a:solidFill>
                          <a:srgbClr val="000000"/>
                        </a:solidFill>
                        <a:effectLst/>
                        <a:latin typeface="Calibri"/>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2"/>
                  </a:ext>
                </a:extLst>
              </a:tr>
              <a:tr h="223504">
                <a:tc>
                  <a:txBody>
                    <a:bodyPr/>
                    <a:lstStyle/>
                    <a:p>
                      <a:pPr algn="ctr" fontAlgn="ctr"/>
                      <a:r>
                        <a:rPr lang="es-CO" sz="1100" b="0" i="0" u="none" strike="noStrike" dirty="0">
                          <a:solidFill>
                            <a:srgbClr val="006600"/>
                          </a:solidFill>
                          <a:effectLst/>
                          <a:latin typeface="Calibri" panose="020F0502020204030204" pitchFamily="34" charset="0"/>
                          <a:cs typeface="Calibri" panose="020F0502020204030204" pitchFamily="34" charset="0"/>
                        </a:rPr>
                        <a:t>2017</a:t>
                      </a:r>
                      <a:endParaRPr lang="es-CO" sz="700" b="0" i="0" u="none" strike="noStrike" dirty="0">
                        <a:solidFill>
                          <a:srgbClr val="006600"/>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r>
                        <a:rPr kumimoji="0" lang="es-CO" sz="1100" b="1" i="0" u="none" strike="noStrike" kern="1200" cap="none" spc="0" normalizeH="0" baseline="0" noProof="0" dirty="0">
                          <a:ln>
                            <a:noFill/>
                          </a:ln>
                          <a:solidFill>
                            <a:srgbClr val="126D9A"/>
                          </a:solidFill>
                          <a:effectLst/>
                          <a:uLnTx/>
                          <a:uFillTx/>
                          <a:latin typeface="Calibri" panose="020F0502020204030204" pitchFamily="34" charset="0"/>
                          <a:cs typeface="Calibri" panose="020F0502020204030204" pitchFamily="34" charset="0"/>
                        </a:rPr>
                        <a:t>2021</a:t>
                      </a:r>
                      <a:endParaRPr lang="es-CO" sz="700" b="1" i="0" u="none" strike="noStrike" dirty="0">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539">
                <a:tc gridSpan="2">
                  <a:txBody>
                    <a:bodyPr/>
                    <a:lstStyle/>
                    <a:p>
                      <a:pPr algn="ctr" fontAlgn="ctr"/>
                      <a:r>
                        <a:rPr kumimoji="0" lang="es-ES" sz="1000" b="1"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cs typeface="Calibri" panose="020F0502020204030204" pitchFamily="34" charset="0"/>
                        </a:rPr>
                        <a:t>La prueba Saber 11° evalúa las competencias que promueve su institución educativa. </a:t>
                      </a:r>
                      <a:endParaRPr lang="es-CO" sz="10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pPr algn="ctr" fontAlgn="ctr"/>
                      <a:endParaRPr lang="es-CO" sz="700" b="1" i="0" u="none" strike="noStrike">
                        <a:solidFill>
                          <a:srgbClr val="AC4600"/>
                        </a:solidFill>
                        <a:effectLst/>
                        <a:latin typeface="Century Gothic"/>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6600">
                        <a:alpha val="10196"/>
                      </a:srgbClr>
                    </a:solidFill>
                  </a:tcPr>
                </a:tc>
                <a:extLst>
                  <a:ext uri="{0D108BD9-81ED-4DB2-BD59-A6C34878D82A}">
                    <a16:rowId xmlns:a16="http://schemas.microsoft.com/office/drawing/2014/main" val="10004"/>
                  </a:ext>
                </a:extLst>
              </a:tr>
            </a:tbl>
          </a:graphicData>
        </a:graphic>
      </p:graphicFrame>
      <p:sp>
        <p:nvSpPr>
          <p:cNvPr id="4" name="Título 3">
            <a:extLst>
              <a:ext uri="{FF2B5EF4-FFF2-40B4-BE49-F238E27FC236}">
                <a16:creationId xmlns:a16="http://schemas.microsoft.com/office/drawing/2014/main" id="{2A4B0CEC-BCEB-4717-9111-DB56475C3F9F}"/>
              </a:ext>
            </a:extLst>
          </p:cNvPr>
          <p:cNvSpPr>
            <a:spLocks noGrp="1"/>
          </p:cNvSpPr>
          <p:nvPr>
            <p:ph type="title"/>
          </p:nvPr>
        </p:nvSpPr>
        <p:spPr>
          <a:xfrm>
            <a:off x="0" y="64453"/>
            <a:ext cx="9144000" cy="384175"/>
          </a:xfrm>
        </p:spPr>
        <p:txBody>
          <a:bodyPr/>
          <a:lstStyle/>
          <a:p>
            <a:r>
              <a:rPr lang="es-ES" sz="1800" dirty="0">
                <a:solidFill>
                  <a:schemeClr val="bg2">
                    <a:lumMod val="50000"/>
                  </a:schemeClr>
                </a:solidFill>
              </a:rPr>
              <a:t>Evaluación de las competencias que promueve la institución educativa</a:t>
            </a:r>
            <a:endParaRPr lang="es-CO" sz="1800" dirty="0">
              <a:solidFill>
                <a:schemeClr val="bg2">
                  <a:lumMod val="50000"/>
                </a:schemeClr>
              </a:solidFill>
            </a:endParaRPr>
          </a:p>
        </p:txBody>
      </p:sp>
      <p:graphicFrame>
        <p:nvGraphicFramePr>
          <p:cNvPr id="20" name="5 Gráfico">
            <a:extLst>
              <a:ext uri="{FF2B5EF4-FFF2-40B4-BE49-F238E27FC236}">
                <a16:creationId xmlns:a16="http://schemas.microsoft.com/office/drawing/2014/main" id="{726A18A2-2A45-4E7D-9243-4FAF4AC65E1A}"/>
              </a:ext>
            </a:extLst>
          </p:cNvPr>
          <p:cNvGraphicFramePr/>
          <p:nvPr>
            <p:extLst>
              <p:ext uri="{D42A27DB-BD31-4B8C-83A1-F6EECF244321}">
                <p14:modId xmlns:p14="http://schemas.microsoft.com/office/powerpoint/2010/main" val="3948306660"/>
              </p:ext>
            </p:extLst>
          </p:nvPr>
        </p:nvGraphicFramePr>
        <p:xfrm>
          <a:off x="1199364" y="1530306"/>
          <a:ext cx="3517900" cy="2255764"/>
        </p:xfrm>
        <a:graphic>
          <a:graphicData uri="http://schemas.openxmlformats.org/drawingml/2006/chart">
            <c:chart xmlns:c="http://schemas.openxmlformats.org/drawingml/2006/chart" xmlns:r="http://schemas.openxmlformats.org/officeDocument/2006/relationships" r:id="rId2"/>
          </a:graphicData>
        </a:graphic>
      </p:graphicFrame>
      <p:sp>
        <p:nvSpPr>
          <p:cNvPr id="22" name="11 Rectángulo redondeado">
            <a:extLst>
              <a:ext uri="{FF2B5EF4-FFF2-40B4-BE49-F238E27FC236}">
                <a16:creationId xmlns:a16="http://schemas.microsoft.com/office/drawing/2014/main" id="{AEC5CF68-B0C4-4D72-B86D-F0D71B9291AE}"/>
              </a:ext>
            </a:extLst>
          </p:cNvPr>
          <p:cNvSpPr/>
          <p:nvPr/>
        </p:nvSpPr>
        <p:spPr bwMode="auto">
          <a:xfrm>
            <a:off x="3239852" y="877643"/>
            <a:ext cx="2664296" cy="261234"/>
          </a:xfrm>
          <a:prstGeom prst="roundRect">
            <a:avLst>
              <a:gd name="adj" fmla="val 21475"/>
            </a:avLst>
          </a:prstGeom>
          <a:noFill/>
          <a:ln w="63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dirty="0">
              <a:ln>
                <a:noFill/>
              </a:ln>
              <a:solidFill>
                <a:srgbClr val="000000">
                  <a:lumMod val="95000"/>
                  <a:lumOff val="5000"/>
                </a:srgbClr>
              </a:solidFill>
              <a:effectLst/>
              <a:uLnTx/>
              <a:uFillTx/>
              <a:latin typeface="Calibri" pitchFamily="34" charset="0"/>
              <a:ea typeface="+mn-ea"/>
              <a:cs typeface="Calibri" panose="020F0502020204030204" pitchFamily="34" charset="0"/>
            </a:endParaRPr>
          </a:p>
        </p:txBody>
      </p:sp>
      <p:graphicFrame>
        <p:nvGraphicFramePr>
          <p:cNvPr id="24" name="10 Tabla">
            <a:extLst>
              <a:ext uri="{FF2B5EF4-FFF2-40B4-BE49-F238E27FC236}">
                <a16:creationId xmlns:a16="http://schemas.microsoft.com/office/drawing/2014/main" id="{5224C50D-2C1D-4017-AAC0-73DCD7A605A8}"/>
              </a:ext>
            </a:extLst>
          </p:cNvPr>
          <p:cNvGraphicFramePr>
            <a:graphicFrameLocks noGrp="1"/>
          </p:cNvGraphicFramePr>
          <p:nvPr>
            <p:extLst>
              <p:ext uri="{D42A27DB-BD31-4B8C-83A1-F6EECF244321}">
                <p14:modId xmlns:p14="http://schemas.microsoft.com/office/powerpoint/2010/main" val="2836257803"/>
              </p:ext>
            </p:extLst>
          </p:nvPr>
        </p:nvGraphicFramePr>
        <p:xfrm>
          <a:off x="3307129" y="920765"/>
          <a:ext cx="2545644" cy="167782"/>
        </p:xfrm>
        <a:graphic>
          <a:graphicData uri="http://schemas.openxmlformats.org/drawingml/2006/table">
            <a:tbl>
              <a:tblPr/>
              <a:tblGrid>
                <a:gridCol w="293473">
                  <a:extLst>
                    <a:ext uri="{9D8B030D-6E8A-4147-A177-3AD203B41FA5}">
                      <a16:colId xmlns:a16="http://schemas.microsoft.com/office/drawing/2014/main" val="20000"/>
                    </a:ext>
                  </a:extLst>
                </a:gridCol>
                <a:gridCol w="293473">
                  <a:extLst>
                    <a:ext uri="{9D8B030D-6E8A-4147-A177-3AD203B41FA5}">
                      <a16:colId xmlns:a16="http://schemas.microsoft.com/office/drawing/2014/main" val="20002"/>
                    </a:ext>
                  </a:extLst>
                </a:gridCol>
                <a:gridCol w="1958698">
                  <a:extLst>
                    <a:ext uri="{9D8B030D-6E8A-4147-A177-3AD203B41FA5}">
                      <a16:colId xmlns:a16="http://schemas.microsoft.com/office/drawing/2014/main" val="20001"/>
                    </a:ext>
                  </a:extLst>
                </a:gridCol>
              </a:tblGrid>
              <a:tr h="167782">
                <a:tc>
                  <a:txBody>
                    <a:bodyPr/>
                    <a:lstStyle/>
                    <a:p>
                      <a:pPr algn="l" fontAlgn="b"/>
                      <a:endParaRPr lang="es-CO" sz="700" b="0" i="0" u="none" strike="noStrike" dirty="0">
                        <a:solidFill>
                          <a:schemeClr val="tx1">
                            <a:lumMod val="85000"/>
                            <a:lumOff val="15000"/>
                          </a:schemeClr>
                        </a:solidFill>
                        <a:effectLst/>
                        <a:latin typeface="+mj-lt"/>
                      </a:endParaRPr>
                    </a:p>
                  </a:txBody>
                  <a:tcPr marL="9527" marR="9527" marT="9525" marB="0" anchor="ctr">
                    <a:lnL>
                      <a:noFill/>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l" fontAlgn="b"/>
                      <a:endParaRPr lang="es-CO" sz="700" b="0" i="0" u="none" strike="noStrike" dirty="0">
                        <a:solidFill>
                          <a:schemeClr val="tx1">
                            <a:lumMod val="85000"/>
                            <a:lumOff val="15000"/>
                          </a:schemeClr>
                        </a:solidFill>
                        <a:effectLst/>
                        <a:latin typeface="+mj-lt"/>
                      </a:endParaRPr>
                    </a:p>
                  </a:txBody>
                  <a:tcPr marL="9527" marR="9527" marT="9525" marB="0" anchor="ctr">
                    <a:lnL>
                      <a:noFill/>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700" b="0" i="0" u="none" strike="noStrike" dirty="0">
                          <a:solidFill>
                            <a:schemeClr val="tx1">
                              <a:lumMod val="85000"/>
                              <a:lumOff val="15000"/>
                            </a:schemeClr>
                          </a:solidFill>
                          <a:effectLst/>
                          <a:latin typeface="+mj-lt"/>
                          <a:cs typeface="Calibri" panose="020F0502020204030204" pitchFamily="34" charset="0"/>
                        </a:rPr>
                        <a:t> </a:t>
                      </a:r>
                      <a:r>
                        <a:rPr lang="es-CO" sz="700" b="1" i="0" u="none" strike="noStrike" dirty="0">
                          <a:solidFill>
                            <a:schemeClr val="tx1">
                              <a:lumMod val="75000"/>
                              <a:lumOff val="25000"/>
                            </a:schemeClr>
                          </a:solidFill>
                          <a:effectLst/>
                          <a:latin typeface="+mj-lt"/>
                          <a:cs typeface="Calibri" panose="020F0502020204030204" pitchFamily="34" charset="0"/>
                        </a:rPr>
                        <a:t>T2B: </a:t>
                      </a:r>
                      <a:r>
                        <a:rPr lang="es-ES" sz="700" b="0" i="0" u="none" strike="noStrike" dirty="0">
                          <a:solidFill>
                            <a:schemeClr val="tx1">
                              <a:lumMod val="75000"/>
                              <a:lumOff val="25000"/>
                            </a:schemeClr>
                          </a:solidFill>
                          <a:effectLst/>
                          <a:latin typeface="+mj-lt"/>
                          <a:cs typeface="Calibri" panose="020F0502020204030204" pitchFamily="34" charset="0"/>
                        </a:rPr>
                        <a:t>Totalmente de acuerdo + de acuerdo</a:t>
                      </a: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cxnSp>
        <p:nvCxnSpPr>
          <p:cNvPr id="14" name="10 Conector recto">
            <a:extLst>
              <a:ext uri="{FF2B5EF4-FFF2-40B4-BE49-F238E27FC236}">
                <a16:creationId xmlns:a16="http://schemas.microsoft.com/office/drawing/2014/main" id="{5897C4F9-9485-42A9-BCB8-4CA8BAF3842F}"/>
              </a:ext>
            </a:extLst>
          </p:cNvPr>
          <p:cNvCxnSpPr/>
          <p:nvPr/>
        </p:nvCxnSpPr>
        <p:spPr bwMode="auto">
          <a:xfrm flipH="1">
            <a:off x="4579951" y="1329919"/>
            <a:ext cx="5751" cy="3661039"/>
          </a:xfrm>
          <a:prstGeom prst="line">
            <a:avLst/>
          </a:prstGeom>
          <a:solidFill>
            <a:schemeClr val="accent1"/>
          </a:solidFill>
          <a:ln w="3175" cap="flat" cmpd="sng" algn="ctr">
            <a:solidFill>
              <a:srgbClr val="0070C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8" name="Group 412">
            <a:extLst>
              <a:ext uri="{FF2B5EF4-FFF2-40B4-BE49-F238E27FC236}">
                <a16:creationId xmlns:a16="http://schemas.microsoft.com/office/drawing/2014/main" id="{2DC2D200-F713-444A-A582-661946C5F87D}"/>
              </a:ext>
            </a:extLst>
          </p:cNvPr>
          <p:cNvGraphicFramePr>
            <a:graphicFrameLocks noGrp="1"/>
          </p:cNvGraphicFramePr>
          <p:nvPr>
            <p:extLst>
              <p:ext uri="{D42A27DB-BD31-4B8C-83A1-F6EECF244321}">
                <p14:modId xmlns:p14="http://schemas.microsoft.com/office/powerpoint/2010/main" val="381178808"/>
              </p:ext>
            </p:extLst>
          </p:nvPr>
        </p:nvGraphicFramePr>
        <p:xfrm>
          <a:off x="5524313" y="1517562"/>
          <a:ext cx="2467346" cy="3238004"/>
        </p:xfrm>
        <a:graphic>
          <a:graphicData uri="http://schemas.openxmlformats.org/drawingml/2006/table">
            <a:tbl>
              <a:tblPr/>
              <a:tblGrid>
                <a:gridCol w="1233673">
                  <a:extLst>
                    <a:ext uri="{9D8B030D-6E8A-4147-A177-3AD203B41FA5}">
                      <a16:colId xmlns:a16="http://schemas.microsoft.com/office/drawing/2014/main" val="20000"/>
                    </a:ext>
                  </a:extLst>
                </a:gridCol>
                <a:gridCol w="1233673">
                  <a:extLst>
                    <a:ext uri="{9D8B030D-6E8A-4147-A177-3AD203B41FA5}">
                      <a16:colId xmlns:a16="http://schemas.microsoft.com/office/drawing/2014/main" val="20001"/>
                    </a:ext>
                  </a:extLst>
                </a:gridCol>
              </a:tblGrid>
              <a:tr h="2367479">
                <a:tc gridSpan="2">
                  <a:txBody>
                    <a:bodyPr/>
                    <a:lstStyle>
                      <a:lvl1pPr>
                        <a:spcBef>
                          <a:spcPct val="20000"/>
                        </a:spcBef>
                        <a:defRPr sz="1000">
                          <a:solidFill>
                            <a:srgbClr val="333333"/>
                          </a:solidFill>
                          <a:latin typeface="Century Gothic" pitchFamily="34" charset="0"/>
                          <a:cs typeface="Arial" charset="0"/>
                        </a:defRPr>
                      </a:lvl1pPr>
                      <a:lvl2pPr marL="742950" indent="-285750">
                        <a:spcBef>
                          <a:spcPct val="20000"/>
                        </a:spcBef>
                        <a:defRPr sz="1000">
                          <a:solidFill>
                            <a:srgbClr val="333333"/>
                          </a:solidFill>
                          <a:latin typeface="Century Gothic" pitchFamily="34" charset="0"/>
                          <a:cs typeface="Arial" charset="0"/>
                        </a:defRPr>
                      </a:lvl2pPr>
                      <a:lvl3pPr marL="1143000" indent="-228600">
                        <a:spcBef>
                          <a:spcPct val="20000"/>
                        </a:spcBef>
                        <a:defRPr sz="1000">
                          <a:solidFill>
                            <a:srgbClr val="333333"/>
                          </a:solidFill>
                          <a:latin typeface="Century Gothic" pitchFamily="34" charset="0"/>
                          <a:cs typeface="Arial" charset="0"/>
                        </a:defRPr>
                      </a:lvl3pPr>
                      <a:lvl4pPr marL="1600200" indent="-228600">
                        <a:spcBef>
                          <a:spcPct val="20000"/>
                        </a:spcBef>
                        <a:defRPr sz="1000">
                          <a:solidFill>
                            <a:srgbClr val="333333"/>
                          </a:solidFill>
                          <a:latin typeface="Century Gothic" pitchFamily="34" charset="0"/>
                          <a:cs typeface="Arial" charset="0"/>
                        </a:defRPr>
                      </a:lvl4pPr>
                      <a:lvl5pPr marL="2057400" indent="-228600">
                        <a:spcBef>
                          <a:spcPct val="20000"/>
                        </a:spcBef>
                        <a:defRPr sz="1000">
                          <a:solidFill>
                            <a:srgbClr val="333333"/>
                          </a:solidFill>
                          <a:latin typeface="Century Gothic" pitchFamily="34" charset="0"/>
                          <a:cs typeface="Arial" charset="0"/>
                        </a:defRPr>
                      </a:lvl5pPr>
                      <a:lvl6pPr marL="2514600" indent="-228600" eaLnBrk="0" fontAlgn="base" hangingPunct="0">
                        <a:spcBef>
                          <a:spcPct val="20000"/>
                        </a:spcBef>
                        <a:spcAft>
                          <a:spcPct val="0"/>
                        </a:spcAft>
                        <a:defRPr sz="1000">
                          <a:solidFill>
                            <a:srgbClr val="333333"/>
                          </a:solidFill>
                          <a:latin typeface="Century Gothic" pitchFamily="34" charset="0"/>
                          <a:cs typeface="Arial" charset="0"/>
                        </a:defRPr>
                      </a:lvl6pPr>
                      <a:lvl7pPr marL="2971800" indent="-228600" eaLnBrk="0" fontAlgn="base" hangingPunct="0">
                        <a:spcBef>
                          <a:spcPct val="20000"/>
                        </a:spcBef>
                        <a:spcAft>
                          <a:spcPct val="0"/>
                        </a:spcAft>
                        <a:defRPr sz="1000">
                          <a:solidFill>
                            <a:srgbClr val="333333"/>
                          </a:solidFill>
                          <a:latin typeface="Century Gothic" pitchFamily="34" charset="0"/>
                          <a:cs typeface="Arial" charset="0"/>
                        </a:defRPr>
                      </a:lvl7pPr>
                      <a:lvl8pPr marL="3429000" indent="-228600" eaLnBrk="0" fontAlgn="base" hangingPunct="0">
                        <a:spcBef>
                          <a:spcPct val="20000"/>
                        </a:spcBef>
                        <a:spcAft>
                          <a:spcPct val="0"/>
                        </a:spcAft>
                        <a:defRPr sz="1000">
                          <a:solidFill>
                            <a:srgbClr val="333333"/>
                          </a:solidFill>
                          <a:latin typeface="Century Gothic" pitchFamily="34" charset="0"/>
                          <a:cs typeface="Arial" charset="0"/>
                        </a:defRPr>
                      </a:lvl8pPr>
                      <a:lvl9pPr marL="3886200" indent="-228600" eaLnBrk="0" fontAlgn="base" hangingPunct="0">
                        <a:spcBef>
                          <a:spcPct val="20000"/>
                        </a:spcBef>
                        <a:spcAft>
                          <a:spcPct val="0"/>
                        </a:spcAft>
                        <a:defRPr sz="1000">
                          <a:solidFill>
                            <a:srgbClr val="333333"/>
                          </a:solidFill>
                          <a:latin typeface="Century Gothic" pitchFamily="34" charset="0"/>
                          <a:cs typeface="Arial" charset="0"/>
                        </a:defRPr>
                      </a:lvl9p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endParaRPr lang="es-CO"/>
                    </a:p>
                  </a:txBody>
                  <a:tcPr/>
                </a:tc>
                <a:extLst>
                  <a:ext uri="{0D108BD9-81ED-4DB2-BD59-A6C34878D82A}">
                    <a16:rowId xmlns:a16="http://schemas.microsoft.com/office/drawing/2014/main" val="10000"/>
                  </a:ext>
                </a:extLst>
              </a:tr>
              <a:tr h="180296">
                <a:tc>
                  <a:txBody>
                    <a:bodyPr/>
                    <a:lstStyle/>
                    <a:p>
                      <a:pPr algn="ctr" fontAlgn="ctr"/>
                      <a:r>
                        <a:rPr lang="es-ES" sz="700" b="1" i="0" u="none" strike="noStrike" dirty="0">
                          <a:solidFill>
                            <a:srgbClr val="000000"/>
                          </a:solidFill>
                          <a:effectLst/>
                          <a:latin typeface="Calibri"/>
                        </a:rPr>
                        <a:t>610</a:t>
                      </a:r>
                      <a:endParaRPr lang="es-CO" sz="700" b="1" i="0" u="none" strike="noStrike" dirty="0">
                        <a:solidFill>
                          <a:srgbClr val="000000"/>
                        </a:solidFill>
                        <a:effectLst/>
                        <a:latin typeface="Calibri"/>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700" b="1" i="0" u="none" strike="noStrike" dirty="0">
                          <a:solidFill>
                            <a:srgbClr val="000000"/>
                          </a:solidFill>
                          <a:effectLst/>
                          <a:latin typeface="Calibri"/>
                        </a:rPr>
                        <a:t>1.368</a:t>
                      </a:r>
                      <a:endParaRPr lang="es-CO" sz="700" b="1" i="0" u="none" strike="noStrike" dirty="0">
                        <a:solidFill>
                          <a:srgbClr val="000000"/>
                        </a:solidFill>
                        <a:effectLst/>
                        <a:latin typeface="Calibri"/>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2"/>
                  </a:ext>
                </a:extLst>
              </a:tr>
              <a:tr h="223504">
                <a:tc>
                  <a:txBody>
                    <a:bodyPr/>
                    <a:lstStyle/>
                    <a:p>
                      <a:pPr algn="ctr" fontAlgn="ctr"/>
                      <a:r>
                        <a:rPr lang="es-CO" sz="1100" b="0" i="0" u="none" strike="noStrike" dirty="0">
                          <a:solidFill>
                            <a:srgbClr val="006600"/>
                          </a:solidFill>
                          <a:effectLst/>
                          <a:latin typeface="Calibri" panose="020F0502020204030204" pitchFamily="34" charset="0"/>
                          <a:cs typeface="Calibri" panose="020F0502020204030204" pitchFamily="34" charset="0"/>
                        </a:rPr>
                        <a:t>2017</a:t>
                      </a:r>
                      <a:endParaRPr lang="es-CO" sz="700" b="0" i="0" u="none" strike="noStrike" dirty="0">
                        <a:solidFill>
                          <a:srgbClr val="006600"/>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r>
                        <a:rPr kumimoji="0" lang="es-CO" sz="1100" b="1" i="0" u="none" strike="noStrike" kern="1200" cap="none" spc="0" normalizeH="0" baseline="0" noProof="0" dirty="0">
                          <a:ln>
                            <a:noFill/>
                          </a:ln>
                          <a:solidFill>
                            <a:srgbClr val="126D9A"/>
                          </a:solidFill>
                          <a:effectLst/>
                          <a:uLnTx/>
                          <a:uFillTx/>
                          <a:latin typeface="Calibri" panose="020F0502020204030204" pitchFamily="34" charset="0"/>
                          <a:cs typeface="Calibri" panose="020F0502020204030204" pitchFamily="34" charset="0"/>
                        </a:rPr>
                        <a:t>2021</a:t>
                      </a:r>
                      <a:endParaRPr lang="es-CO" sz="700" b="1" i="0" u="none" strike="noStrike" dirty="0">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539">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cs typeface="Calibri" panose="020F0502020204030204" pitchFamily="34" charset="0"/>
                        </a:rPr>
                        <a:t>La prueba Saber Pro TyT evalúa las competencias que promueve su institución educativa</a:t>
                      </a:r>
                      <a:endParaRPr lang="es-CO" sz="10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pPr algn="ctr" fontAlgn="ctr"/>
                      <a:endParaRPr lang="es-CO" sz="700" b="1" i="0" u="none" strike="noStrike">
                        <a:solidFill>
                          <a:srgbClr val="AC4600"/>
                        </a:solidFill>
                        <a:effectLst/>
                        <a:latin typeface="Century Gothic"/>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6600">
                        <a:alpha val="10196"/>
                      </a:srgbClr>
                    </a:solidFill>
                  </a:tcPr>
                </a:tc>
                <a:extLst>
                  <a:ext uri="{0D108BD9-81ED-4DB2-BD59-A6C34878D82A}">
                    <a16:rowId xmlns:a16="http://schemas.microsoft.com/office/drawing/2014/main" val="10004"/>
                  </a:ext>
                </a:extLst>
              </a:tr>
            </a:tbl>
          </a:graphicData>
        </a:graphic>
      </p:graphicFrame>
      <p:graphicFrame>
        <p:nvGraphicFramePr>
          <p:cNvPr id="19" name="5 Gráfico">
            <a:extLst>
              <a:ext uri="{FF2B5EF4-FFF2-40B4-BE49-F238E27FC236}">
                <a16:creationId xmlns:a16="http://schemas.microsoft.com/office/drawing/2014/main" id="{6246892D-B62A-406E-84D6-C87E78443C5E}"/>
              </a:ext>
            </a:extLst>
          </p:cNvPr>
          <p:cNvGraphicFramePr/>
          <p:nvPr>
            <p:extLst>
              <p:ext uri="{D42A27DB-BD31-4B8C-83A1-F6EECF244321}">
                <p14:modId xmlns:p14="http://schemas.microsoft.com/office/powerpoint/2010/main" val="3314893991"/>
              </p:ext>
            </p:extLst>
          </p:nvPr>
        </p:nvGraphicFramePr>
        <p:xfrm>
          <a:off x="5524313" y="1517562"/>
          <a:ext cx="3517900" cy="2255764"/>
        </p:xfrm>
        <a:graphic>
          <a:graphicData uri="http://schemas.openxmlformats.org/drawingml/2006/chart">
            <c:chart xmlns:c="http://schemas.openxmlformats.org/drawingml/2006/chart" xmlns:r="http://schemas.openxmlformats.org/officeDocument/2006/relationships" r:id="rId5"/>
          </a:graphicData>
        </a:graphic>
      </p:graphicFrame>
      <p:sp>
        <p:nvSpPr>
          <p:cNvPr id="25" name="Rectangle 129">
            <a:extLst>
              <a:ext uri="{FF2B5EF4-FFF2-40B4-BE49-F238E27FC236}">
                <a16:creationId xmlns:a16="http://schemas.microsoft.com/office/drawing/2014/main" id="{5BD2DC5F-120A-456F-8F18-EE7CA69AD7E9}"/>
              </a:ext>
            </a:extLst>
          </p:cNvPr>
          <p:cNvSpPr>
            <a:spLocks noChangeArrowheads="1"/>
          </p:cNvSpPr>
          <p:nvPr/>
        </p:nvSpPr>
        <p:spPr bwMode="auto">
          <a:xfrm>
            <a:off x="5914950" y="3669841"/>
            <a:ext cx="415925"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b="1">
                <a:solidFill>
                  <a:schemeClr val="tx1"/>
                </a:solidFill>
                <a:latin typeface="Calibri" pitchFamily="34" charset="0"/>
                <a:cs typeface="Arial" charset="0"/>
              </a:defRPr>
            </a:lvl1pPr>
            <a:lvl2pPr marL="742950" indent="-285750">
              <a:defRPr sz="1000" b="1">
                <a:solidFill>
                  <a:schemeClr val="tx1"/>
                </a:solidFill>
                <a:latin typeface="Calibri" pitchFamily="34" charset="0"/>
                <a:cs typeface="Arial" charset="0"/>
              </a:defRPr>
            </a:lvl2pPr>
            <a:lvl3pPr marL="1143000" indent="-228600">
              <a:defRPr sz="1000" b="1">
                <a:solidFill>
                  <a:schemeClr val="tx1"/>
                </a:solidFill>
                <a:latin typeface="Calibri" pitchFamily="34" charset="0"/>
                <a:cs typeface="Arial" charset="0"/>
              </a:defRPr>
            </a:lvl3pPr>
            <a:lvl4pPr marL="1600200" indent="-228600">
              <a:defRPr sz="1000" b="1">
                <a:solidFill>
                  <a:schemeClr val="tx1"/>
                </a:solidFill>
                <a:latin typeface="Calibri" pitchFamily="34" charset="0"/>
                <a:cs typeface="Arial" charset="0"/>
              </a:defRPr>
            </a:lvl4pPr>
            <a:lvl5pPr marL="2057400" indent="-228600">
              <a:defRPr sz="1000" b="1">
                <a:solidFill>
                  <a:schemeClr val="tx1"/>
                </a:solidFill>
                <a:latin typeface="Calibri" pitchFamily="34" charset="0"/>
                <a:cs typeface="Arial" charset="0"/>
              </a:defRPr>
            </a:lvl5pPr>
            <a:lvl6pPr marL="2514600" indent="-228600" eaLnBrk="0" fontAlgn="base" hangingPunct="0">
              <a:spcBef>
                <a:spcPct val="0"/>
              </a:spcBef>
              <a:spcAft>
                <a:spcPct val="0"/>
              </a:spcAft>
              <a:defRPr sz="1000" b="1">
                <a:solidFill>
                  <a:schemeClr val="tx1"/>
                </a:solidFill>
                <a:latin typeface="Calibri" pitchFamily="34" charset="0"/>
                <a:cs typeface="Arial" charset="0"/>
              </a:defRPr>
            </a:lvl6pPr>
            <a:lvl7pPr marL="2971800" indent="-228600" eaLnBrk="0" fontAlgn="base" hangingPunct="0">
              <a:spcBef>
                <a:spcPct val="0"/>
              </a:spcBef>
              <a:spcAft>
                <a:spcPct val="0"/>
              </a:spcAft>
              <a:defRPr sz="1000" b="1">
                <a:solidFill>
                  <a:schemeClr val="tx1"/>
                </a:solidFill>
                <a:latin typeface="Calibri" pitchFamily="34" charset="0"/>
                <a:cs typeface="Arial" charset="0"/>
              </a:defRPr>
            </a:lvl7pPr>
            <a:lvl8pPr marL="3429000" indent="-228600" eaLnBrk="0" fontAlgn="base" hangingPunct="0">
              <a:spcBef>
                <a:spcPct val="0"/>
              </a:spcBef>
              <a:spcAft>
                <a:spcPct val="0"/>
              </a:spcAft>
              <a:defRPr sz="1000" b="1">
                <a:solidFill>
                  <a:schemeClr val="tx1"/>
                </a:solidFill>
                <a:latin typeface="Calibri" pitchFamily="34" charset="0"/>
                <a:cs typeface="Arial" charset="0"/>
              </a:defRPr>
            </a:lvl8pPr>
            <a:lvl9pPr marL="3886200" indent="-228600" eaLnBrk="0" fontAlgn="base" hangingPunct="0">
              <a:spcBef>
                <a:spcPct val="0"/>
              </a:spcBef>
              <a:spcAft>
                <a:spcPct val="0"/>
              </a:spcAft>
              <a:defRPr sz="1000" b="1">
                <a:solidFill>
                  <a:schemeClr val="tx1"/>
                </a:solidFill>
                <a:latin typeface="Calibri" pitchFamily="34"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CO" altLang="es-CO" sz="700" b="1" i="0" u="none" strike="noStrike" kern="1200" cap="none" spc="0" normalizeH="0" baseline="0" noProof="0" dirty="0">
                <a:ln>
                  <a:noFill/>
                </a:ln>
                <a:solidFill>
                  <a:srgbClr val="000000"/>
                </a:solidFill>
                <a:effectLst/>
                <a:uLnTx/>
                <a:uFillTx/>
                <a:latin typeface="Calibri" pitchFamily="34" charset="0"/>
                <a:ea typeface="+mn-ea"/>
                <a:cs typeface="Calibri" panose="020F0502020204030204" pitchFamily="34" charset="0"/>
              </a:rPr>
              <a:t>Base:</a:t>
            </a:r>
            <a:endParaRPr kumimoji="0" lang="es-ES" altLang="es-CO" sz="700" b="1" i="0" u="none" strike="noStrike" kern="1200" cap="none" spc="0" normalizeH="0" baseline="0" noProof="0" dirty="0">
              <a:ln>
                <a:noFill/>
              </a:ln>
              <a:solidFill>
                <a:srgbClr val="000000"/>
              </a:solidFill>
              <a:effectLst/>
              <a:uLnTx/>
              <a:uFillTx/>
              <a:latin typeface="Calibri" pitchFamily="34" charset="0"/>
              <a:ea typeface="+mn-ea"/>
              <a:cs typeface="Calibri" panose="020F0502020204030204" pitchFamily="34" charset="0"/>
            </a:endParaRPr>
          </a:p>
        </p:txBody>
      </p:sp>
      <p:sp>
        <p:nvSpPr>
          <p:cNvPr id="13" name="Text Box 33">
            <a:extLst>
              <a:ext uri="{FF2B5EF4-FFF2-40B4-BE49-F238E27FC236}">
                <a16:creationId xmlns:a16="http://schemas.microsoft.com/office/drawing/2014/main" id="{162C5624-437D-4E19-8523-D2A59A305559}"/>
              </a:ext>
            </a:extLst>
          </p:cNvPr>
          <p:cNvSpPr txBox="1">
            <a:spLocks noChangeArrowheads="1"/>
          </p:cNvSpPr>
          <p:nvPr/>
        </p:nvSpPr>
        <p:spPr bwMode="auto">
          <a:xfrm>
            <a:off x="7855530" y="581075"/>
            <a:ext cx="1288470" cy="2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58" tIns="45729" rIns="91458" bIns="45729" anchor="ctr">
            <a:spAutoFit/>
          </a:bodyPr>
          <a:lstStyle>
            <a:lvl1pPr>
              <a:spcBef>
                <a:spcPct val="20000"/>
              </a:spcBef>
              <a:buChar char="•"/>
              <a:defRPr sz="1200">
                <a:solidFill>
                  <a:srgbClr val="333333"/>
                </a:solidFill>
                <a:latin typeface="Century Gothic" pitchFamily="34" charset="0"/>
                <a:cs typeface="Arial" charset="0"/>
              </a:defRPr>
            </a:lvl1pPr>
            <a:lvl2pPr marL="742950" indent="-285750">
              <a:spcBef>
                <a:spcPct val="20000"/>
              </a:spcBef>
              <a:buChar char="–"/>
              <a:defRPr sz="1200">
                <a:solidFill>
                  <a:srgbClr val="333333"/>
                </a:solidFill>
                <a:latin typeface="Century Gothic" pitchFamily="34" charset="0"/>
                <a:cs typeface="Arial" charset="0"/>
              </a:defRPr>
            </a:lvl2pPr>
            <a:lvl3pPr marL="1143000" indent="-228600">
              <a:spcBef>
                <a:spcPct val="20000"/>
              </a:spcBef>
              <a:buChar char="•"/>
              <a:defRPr sz="1200">
                <a:solidFill>
                  <a:srgbClr val="333333"/>
                </a:solidFill>
                <a:latin typeface="Century Gothic" pitchFamily="34" charset="0"/>
                <a:cs typeface="Arial" charset="0"/>
              </a:defRPr>
            </a:lvl3pPr>
            <a:lvl4pPr marL="1600200" indent="-228600">
              <a:spcBef>
                <a:spcPct val="20000"/>
              </a:spcBef>
              <a:buChar char="–"/>
              <a:defRPr sz="1200">
                <a:solidFill>
                  <a:srgbClr val="333333"/>
                </a:solidFill>
                <a:latin typeface="Century Gothic" pitchFamily="34" charset="0"/>
                <a:cs typeface="Arial" charset="0"/>
              </a:defRPr>
            </a:lvl4pPr>
            <a:lvl5pPr marL="2057400" indent="-228600">
              <a:spcBef>
                <a:spcPct val="20000"/>
              </a:spcBef>
              <a:buChar char="»"/>
              <a:defRPr sz="1200">
                <a:solidFill>
                  <a:srgbClr val="333333"/>
                </a:solidFill>
                <a:latin typeface="Century Gothic" pitchFamily="34" charset="0"/>
                <a:cs typeface="Arial" charset="0"/>
              </a:defRPr>
            </a:lvl5pPr>
            <a:lvl6pPr marL="2514600" indent="-228600" eaLnBrk="0" fontAlgn="base" hangingPunct="0">
              <a:spcBef>
                <a:spcPct val="20000"/>
              </a:spcBef>
              <a:spcAft>
                <a:spcPct val="0"/>
              </a:spcAft>
              <a:buChar char="»"/>
              <a:defRPr sz="1200">
                <a:solidFill>
                  <a:srgbClr val="333333"/>
                </a:solidFill>
                <a:latin typeface="Century Gothic" pitchFamily="34" charset="0"/>
                <a:cs typeface="Arial" charset="0"/>
              </a:defRPr>
            </a:lvl6pPr>
            <a:lvl7pPr marL="2971800" indent="-228600" eaLnBrk="0" fontAlgn="base" hangingPunct="0">
              <a:spcBef>
                <a:spcPct val="20000"/>
              </a:spcBef>
              <a:spcAft>
                <a:spcPct val="0"/>
              </a:spcAft>
              <a:buChar char="»"/>
              <a:defRPr sz="1200">
                <a:solidFill>
                  <a:srgbClr val="333333"/>
                </a:solidFill>
                <a:latin typeface="Century Gothic" pitchFamily="34" charset="0"/>
                <a:cs typeface="Arial" charset="0"/>
              </a:defRPr>
            </a:lvl7pPr>
            <a:lvl8pPr marL="3429000" indent="-228600" eaLnBrk="0" fontAlgn="base" hangingPunct="0">
              <a:spcBef>
                <a:spcPct val="20000"/>
              </a:spcBef>
              <a:spcAft>
                <a:spcPct val="0"/>
              </a:spcAft>
              <a:buChar char="»"/>
              <a:defRPr sz="1200">
                <a:solidFill>
                  <a:srgbClr val="333333"/>
                </a:solidFill>
                <a:latin typeface="Century Gothic" pitchFamily="34" charset="0"/>
                <a:cs typeface="Arial" charset="0"/>
              </a:defRPr>
            </a:lvl8pPr>
            <a:lvl9pPr marL="3886200" indent="-228600" eaLnBrk="0" fontAlgn="base" hangingPunct="0">
              <a:spcBef>
                <a:spcPct val="20000"/>
              </a:spcBef>
              <a:spcAft>
                <a:spcPct val="0"/>
              </a:spcAft>
              <a:buChar char="»"/>
              <a:defRPr sz="1200">
                <a:solidFill>
                  <a:srgbClr val="333333"/>
                </a:solidFill>
                <a:latin typeface="Century Gothic" pitchFamily="34" charset="0"/>
                <a:cs typeface="Arial" charset="0"/>
              </a:defRPr>
            </a:lvl9pPr>
          </a:lstStyle>
          <a:p>
            <a:pPr algn="ctr" eaLnBrk="1" hangingPunct="1">
              <a:spcBef>
                <a:spcPct val="0"/>
              </a:spcBef>
              <a:buFontTx/>
              <a:buNone/>
            </a:pPr>
            <a:r>
              <a:rPr lang="es-CO" altLang="es-MX" sz="1000" b="0" dirty="0">
                <a:solidFill>
                  <a:srgbClr val="4D4D4D"/>
                </a:solidFill>
                <a:latin typeface="Calibri" panose="020F0502020204030204" pitchFamily="34" charset="0"/>
                <a:cs typeface="Calibri" panose="020F0502020204030204" pitchFamily="34" charset="0"/>
              </a:rPr>
              <a:t>Estudiantes</a:t>
            </a:r>
            <a:endParaRPr lang="es-ES" altLang="es-MX" sz="1000" dirty="0">
              <a:solidFill>
                <a:srgbClr val="4D4D4D"/>
              </a:solidFill>
              <a:latin typeface="Calibri" panose="020F0502020204030204" pitchFamily="34" charset="0"/>
              <a:cs typeface="Calibri" panose="020F0502020204030204" pitchFamily="34" charset="0"/>
            </a:endParaRPr>
          </a:p>
        </p:txBody>
      </p:sp>
      <p:sp>
        <p:nvSpPr>
          <p:cNvPr id="15" name="6 Elipse">
            <a:extLst>
              <a:ext uri="{FF2B5EF4-FFF2-40B4-BE49-F238E27FC236}">
                <a16:creationId xmlns:a16="http://schemas.microsoft.com/office/drawing/2014/main" id="{ED910408-28E0-4244-B3FD-3B692583B368}"/>
              </a:ext>
            </a:extLst>
          </p:cNvPr>
          <p:cNvSpPr>
            <a:spLocks noChangeArrowheads="1"/>
          </p:cNvSpPr>
          <p:nvPr/>
        </p:nvSpPr>
        <p:spPr bwMode="auto">
          <a:xfrm>
            <a:off x="3426812" y="3453941"/>
            <a:ext cx="215900" cy="215900"/>
          </a:xfrm>
          <a:prstGeom prst="ellipse">
            <a:avLst/>
          </a:prstGeom>
          <a:solidFill>
            <a:srgbClr val="0066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16" name="6 Elipse">
            <a:extLst>
              <a:ext uri="{FF2B5EF4-FFF2-40B4-BE49-F238E27FC236}">
                <a16:creationId xmlns:a16="http://schemas.microsoft.com/office/drawing/2014/main" id="{ED910408-28E0-4244-B3FD-3B692583B368}"/>
              </a:ext>
            </a:extLst>
          </p:cNvPr>
          <p:cNvSpPr>
            <a:spLocks noChangeArrowheads="1"/>
          </p:cNvSpPr>
          <p:nvPr/>
        </p:nvSpPr>
        <p:spPr bwMode="auto">
          <a:xfrm>
            <a:off x="7768201" y="3450325"/>
            <a:ext cx="215900" cy="215900"/>
          </a:xfrm>
          <a:prstGeom prst="ellipse">
            <a:avLst/>
          </a:prstGeom>
          <a:solidFill>
            <a:srgbClr val="0066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2" name="CuadroTexto 1">
            <a:extLst>
              <a:ext uri="{FF2B5EF4-FFF2-40B4-BE49-F238E27FC236}">
                <a16:creationId xmlns:a16="http://schemas.microsoft.com/office/drawing/2014/main" id="{F26F05D0-31F2-48E3-BBB9-1B2288F9D39B}"/>
              </a:ext>
            </a:extLst>
          </p:cNvPr>
          <p:cNvSpPr txBox="1"/>
          <p:nvPr/>
        </p:nvSpPr>
        <p:spPr>
          <a:xfrm>
            <a:off x="3549010" y="1493314"/>
            <a:ext cx="517451" cy="400110"/>
          </a:xfrm>
          <a:prstGeom prst="rect">
            <a:avLst/>
          </a:prstGeom>
          <a:noFill/>
        </p:spPr>
        <p:txBody>
          <a:bodyPr wrap="square" rtlCol="0">
            <a:spAutoFit/>
          </a:bodyPr>
          <a:lstStyle/>
          <a:p>
            <a:r>
              <a:rPr lang="es-MX" sz="2000" dirty="0"/>
              <a:t>+8</a:t>
            </a:r>
            <a:endParaRPr lang="es-CO" sz="2000" dirty="0"/>
          </a:p>
        </p:txBody>
      </p:sp>
      <p:graphicFrame>
        <p:nvGraphicFramePr>
          <p:cNvPr id="17" name="5 Gráfico">
            <a:extLst>
              <a:ext uri="{FF2B5EF4-FFF2-40B4-BE49-F238E27FC236}">
                <a16:creationId xmlns:a16="http://schemas.microsoft.com/office/drawing/2014/main" id="{99CF24F8-7413-443D-8536-22C40B7058C5}"/>
              </a:ext>
            </a:extLst>
          </p:cNvPr>
          <p:cNvGraphicFramePr/>
          <p:nvPr>
            <p:extLst>
              <p:ext uri="{D42A27DB-BD31-4B8C-83A1-F6EECF244321}">
                <p14:modId xmlns:p14="http://schemas.microsoft.com/office/powerpoint/2010/main" val="1187144461"/>
              </p:ext>
            </p:extLst>
          </p:nvPr>
        </p:nvGraphicFramePr>
        <p:xfrm>
          <a:off x="5508468" y="1484951"/>
          <a:ext cx="3517900" cy="225576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5049694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2FA94D3-D87C-4B9F-98F3-DA6DAFF30894}"/>
              </a:ext>
            </a:extLst>
          </p:cNvPr>
          <p:cNvSpPr/>
          <p:nvPr/>
        </p:nvSpPr>
        <p:spPr>
          <a:xfrm>
            <a:off x="1938619" y="4662128"/>
            <a:ext cx="4570589" cy="369332"/>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900" b="1" i="1" u="none" strike="noStrike" kern="1200" cap="none" spc="0" normalizeH="0" baseline="0" noProof="0" dirty="0">
                <a:ln>
                  <a:noFill/>
                </a:ln>
                <a:solidFill>
                  <a:srgbClr val="262626"/>
                </a:solidFill>
                <a:effectLst/>
                <a:uLnTx/>
                <a:uFillTx/>
                <a:latin typeface="Century Gothic"/>
                <a:ea typeface="Times New Roman" panose="02020603050405020304" pitchFamily="18" charset="0"/>
                <a:cs typeface="Arial" charset="0"/>
              </a:rPr>
              <a:t>“El día antes de la prueba, el colegio nos regalo un lápiz y un borrador, luego hicieron una misa para bendecirlos y  pedir que nos fuera bien en la prueba”</a:t>
            </a:r>
            <a:endParaRPr kumimoji="0" lang="es-CO" sz="900" b="1" i="1" u="none" strike="noStrike" kern="1200" cap="none" spc="0" normalizeH="0" baseline="0" noProof="0" dirty="0">
              <a:ln>
                <a:noFill/>
              </a:ln>
              <a:solidFill>
                <a:srgbClr val="000000"/>
              </a:solidFill>
              <a:effectLst/>
              <a:uLnTx/>
              <a:uFillTx/>
              <a:latin typeface="Century Gothic"/>
              <a:ea typeface="+mn-ea"/>
              <a:cs typeface="Arial" charset="0"/>
            </a:endParaRPr>
          </a:p>
        </p:txBody>
      </p:sp>
      <p:graphicFrame>
        <p:nvGraphicFramePr>
          <p:cNvPr id="5" name="Content Placeholder 1">
            <a:extLst>
              <a:ext uri="{FF2B5EF4-FFF2-40B4-BE49-F238E27FC236}">
                <a16:creationId xmlns:a16="http://schemas.microsoft.com/office/drawing/2014/main" id="{9326C3CF-78F0-4D40-ABC6-D99CF9F60227}"/>
              </a:ext>
            </a:extLst>
          </p:cNvPr>
          <p:cNvGraphicFramePr>
            <a:graphicFrameLocks/>
          </p:cNvGraphicFramePr>
          <p:nvPr>
            <p:extLst>
              <p:ext uri="{D42A27DB-BD31-4B8C-83A1-F6EECF244321}">
                <p14:modId xmlns:p14="http://schemas.microsoft.com/office/powerpoint/2010/main" val="658039807"/>
              </p:ext>
            </p:extLst>
          </p:nvPr>
        </p:nvGraphicFramePr>
        <p:xfrm>
          <a:off x="525311" y="860218"/>
          <a:ext cx="8333802" cy="37725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a:extLst>
              <a:ext uri="{FF2B5EF4-FFF2-40B4-BE49-F238E27FC236}">
                <a16:creationId xmlns:a16="http://schemas.microsoft.com/office/drawing/2014/main" id="{5B3CDF6C-808B-4AE9-85EC-5A639DB05BD4}"/>
              </a:ext>
            </a:extLst>
          </p:cNvPr>
          <p:cNvSpPr txBox="1"/>
          <p:nvPr/>
        </p:nvSpPr>
        <p:spPr>
          <a:xfrm>
            <a:off x="905435" y="707858"/>
            <a:ext cx="5415853"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200" b="0" i="0" u="none" strike="noStrike" kern="1200" cap="none" spc="0" normalizeH="0" baseline="0" noProof="0" dirty="0">
                <a:ln>
                  <a:noFill/>
                </a:ln>
                <a:solidFill>
                  <a:srgbClr val="000000"/>
                </a:solidFill>
                <a:effectLst/>
                <a:uLnTx/>
                <a:uFillTx/>
                <a:latin typeface="Century Gothic"/>
                <a:ea typeface="+mn-ea"/>
                <a:cs typeface="Arial" charset="0"/>
              </a:rPr>
              <a:t>La visión de los estudiantes con relación a la imagen que tienen del Icfes, se centra en las pruebas Saber 11 y Saber Pro y TyT, por ello, se percibe como un examen y no como una institución relevante para </a:t>
            </a:r>
            <a:r>
              <a:rPr lang="es-CO" sz="1200" b="0" dirty="0">
                <a:solidFill>
                  <a:srgbClr val="000000"/>
                </a:solidFill>
                <a:latin typeface="Century Gothic"/>
              </a:rPr>
              <a:t>la</a:t>
            </a:r>
            <a:r>
              <a:rPr kumimoji="0" lang="es-CO" sz="1200" b="0" i="0" u="none" strike="noStrike" kern="1200" cap="none" spc="0" normalizeH="0" baseline="0" noProof="0" dirty="0">
                <a:ln>
                  <a:noFill/>
                </a:ln>
                <a:solidFill>
                  <a:srgbClr val="000000"/>
                </a:solidFill>
                <a:effectLst/>
                <a:uLnTx/>
                <a:uFillTx/>
                <a:latin typeface="Century Gothic"/>
                <a:ea typeface="+mn-ea"/>
                <a:cs typeface="Arial" charset="0"/>
              </a:rPr>
              <a:t> educación en Colombia</a:t>
            </a:r>
          </a:p>
        </p:txBody>
      </p:sp>
      <p:cxnSp>
        <p:nvCxnSpPr>
          <p:cNvPr id="8" name="Conector recto 7">
            <a:extLst>
              <a:ext uri="{FF2B5EF4-FFF2-40B4-BE49-F238E27FC236}">
                <a16:creationId xmlns:a16="http://schemas.microsoft.com/office/drawing/2014/main" id="{C816F261-200B-430A-9C7D-D759D5D50C82}"/>
              </a:ext>
            </a:extLst>
          </p:cNvPr>
          <p:cNvCxnSpPr>
            <a:cxnSpLocks/>
          </p:cNvCxnSpPr>
          <p:nvPr/>
        </p:nvCxnSpPr>
        <p:spPr bwMode="auto">
          <a:xfrm>
            <a:off x="2465393" y="4632795"/>
            <a:ext cx="3221006" cy="0"/>
          </a:xfrm>
          <a:prstGeom prst="line">
            <a:avLst/>
          </a:prstGeom>
          <a:solidFill>
            <a:schemeClr val="accent1"/>
          </a:solidFill>
          <a:ln w="3175" cap="flat" cmpd="sng" algn="ctr">
            <a:solidFill>
              <a:srgbClr val="3333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ítulo 1">
            <a:extLst>
              <a:ext uri="{FF2B5EF4-FFF2-40B4-BE49-F238E27FC236}">
                <a16:creationId xmlns:a16="http://schemas.microsoft.com/office/drawing/2014/main" id="{A94466D3-2C5D-46E6-BEDF-23BA6DDEAE00}"/>
              </a:ext>
            </a:extLst>
          </p:cNvPr>
          <p:cNvSpPr txBox="1">
            <a:spLocks/>
          </p:cNvSpPr>
          <p:nvPr/>
        </p:nvSpPr>
        <p:spPr>
          <a:xfrm>
            <a:off x="905435" y="36594"/>
            <a:ext cx="7779381" cy="500740"/>
          </a:xfrm>
          <a:prstGeom prst="rect">
            <a:avLst/>
          </a:prstGeom>
        </p:spPr>
        <p:txBody>
          <a:bodyPr/>
          <a:lstStyle>
            <a:lvl1pPr algn="ctr" rtl="0" eaLnBrk="0" fontAlgn="base" hangingPunct="0">
              <a:spcBef>
                <a:spcPct val="0"/>
              </a:spcBef>
              <a:spcAft>
                <a:spcPct val="0"/>
              </a:spcAft>
              <a:defRPr sz="2666" b="1">
                <a:solidFill>
                  <a:srgbClr val="333333"/>
                </a:solidFill>
                <a:latin typeface="Century Gothic" panose="020B0502020202020204" pitchFamily="34" charset="0"/>
                <a:ea typeface="+mj-ea"/>
                <a:cs typeface="+mj-cs"/>
              </a:defRPr>
            </a:lvl1pPr>
            <a:lvl2pPr algn="ctr" rtl="0" eaLnBrk="0" fontAlgn="base" hangingPunct="0">
              <a:spcBef>
                <a:spcPct val="0"/>
              </a:spcBef>
              <a:spcAft>
                <a:spcPct val="0"/>
              </a:spcAft>
              <a:defRPr sz="2666" b="1">
                <a:solidFill>
                  <a:srgbClr val="333333"/>
                </a:solidFill>
                <a:latin typeface="Candara" pitchFamily="34" charset="0"/>
                <a:cs typeface="Arial" charset="0"/>
              </a:defRPr>
            </a:lvl2pPr>
            <a:lvl3pPr algn="ctr" rtl="0" eaLnBrk="0" fontAlgn="base" hangingPunct="0">
              <a:spcBef>
                <a:spcPct val="0"/>
              </a:spcBef>
              <a:spcAft>
                <a:spcPct val="0"/>
              </a:spcAft>
              <a:defRPr sz="2666" b="1">
                <a:solidFill>
                  <a:srgbClr val="333333"/>
                </a:solidFill>
                <a:latin typeface="Candara" pitchFamily="34" charset="0"/>
                <a:cs typeface="Arial" charset="0"/>
              </a:defRPr>
            </a:lvl3pPr>
            <a:lvl4pPr algn="ctr" rtl="0" eaLnBrk="0" fontAlgn="base" hangingPunct="0">
              <a:spcBef>
                <a:spcPct val="0"/>
              </a:spcBef>
              <a:spcAft>
                <a:spcPct val="0"/>
              </a:spcAft>
              <a:defRPr sz="2666" b="1">
                <a:solidFill>
                  <a:srgbClr val="333333"/>
                </a:solidFill>
                <a:latin typeface="Candara" pitchFamily="34" charset="0"/>
                <a:cs typeface="Arial" charset="0"/>
              </a:defRPr>
            </a:lvl4pPr>
            <a:lvl5pPr algn="ctr" rtl="0" eaLnBrk="0" fontAlgn="base" hangingPunct="0">
              <a:spcBef>
                <a:spcPct val="0"/>
              </a:spcBef>
              <a:spcAft>
                <a:spcPct val="0"/>
              </a:spcAft>
              <a:defRPr sz="2666" b="1">
                <a:solidFill>
                  <a:srgbClr val="333333"/>
                </a:solidFill>
                <a:latin typeface="Candara" pitchFamily="34" charset="0"/>
                <a:cs typeface="Arial" charset="0"/>
              </a:defRPr>
            </a:lvl5pPr>
            <a:lvl6pPr marL="609402" algn="ctr" rtl="0" fontAlgn="base">
              <a:spcBef>
                <a:spcPct val="0"/>
              </a:spcBef>
              <a:spcAft>
                <a:spcPct val="0"/>
              </a:spcAft>
              <a:defRPr sz="2666" b="1">
                <a:solidFill>
                  <a:srgbClr val="333333"/>
                </a:solidFill>
                <a:latin typeface="Candara" pitchFamily="34" charset="0"/>
                <a:cs typeface="Arial" charset="0"/>
              </a:defRPr>
            </a:lvl6pPr>
            <a:lvl7pPr marL="1218804" algn="ctr" rtl="0" fontAlgn="base">
              <a:spcBef>
                <a:spcPct val="0"/>
              </a:spcBef>
              <a:spcAft>
                <a:spcPct val="0"/>
              </a:spcAft>
              <a:defRPr sz="2666" b="1">
                <a:solidFill>
                  <a:srgbClr val="333333"/>
                </a:solidFill>
                <a:latin typeface="Candara" pitchFamily="34" charset="0"/>
                <a:cs typeface="Arial" charset="0"/>
              </a:defRPr>
            </a:lvl7pPr>
            <a:lvl8pPr marL="1828206" algn="ctr" rtl="0" fontAlgn="base">
              <a:spcBef>
                <a:spcPct val="0"/>
              </a:spcBef>
              <a:spcAft>
                <a:spcPct val="0"/>
              </a:spcAft>
              <a:defRPr sz="2666" b="1">
                <a:solidFill>
                  <a:srgbClr val="333333"/>
                </a:solidFill>
                <a:latin typeface="Candara" pitchFamily="34" charset="0"/>
                <a:cs typeface="Arial" charset="0"/>
              </a:defRPr>
            </a:lvl8pPr>
            <a:lvl9pPr marL="2437608" algn="ctr" rtl="0" fontAlgn="base">
              <a:spcBef>
                <a:spcPct val="0"/>
              </a:spcBef>
              <a:spcAft>
                <a:spcPct val="0"/>
              </a:spcAft>
              <a:defRPr sz="2666" b="1">
                <a:solidFill>
                  <a:srgbClr val="333333"/>
                </a:solidFill>
                <a:latin typeface="Candara" pitchFamily="34"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000" b="1" i="0" u="none" strike="noStrike" kern="0" cap="none" spc="0" normalizeH="0" baseline="0" noProof="0" dirty="0">
                <a:ln>
                  <a:noFill/>
                </a:ln>
                <a:solidFill>
                  <a:srgbClr val="000000"/>
                </a:solidFill>
                <a:effectLst/>
                <a:uLnTx/>
                <a:uFillTx/>
                <a:latin typeface="Century Gothic" panose="020B0502020202020204" pitchFamily="34" charset="0"/>
                <a:ea typeface="+mj-ea"/>
                <a:cs typeface="+mj-cs"/>
              </a:rPr>
              <a:t>Relación con los estudiantes</a:t>
            </a:r>
            <a:endParaRPr kumimoji="0" lang="es-CO" sz="2000" b="1" i="0" u="none" strike="noStrike" kern="0" cap="none" spc="0" normalizeH="0" baseline="0" noProof="0" dirty="0">
              <a:ln>
                <a:noFill/>
              </a:ln>
              <a:solidFill>
                <a:srgbClr val="000000"/>
              </a:solidFill>
              <a:effectLst/>
              <a:uLnTx/>
              <a:uFillTx/>
              <a:latin typeface="Century Gothic" panose="020B0502020202020204" pitchFamily="34" charset="0"/>
              <a:ea typeface="+mj-ea"/>
              <a:cs typeface="+mj-cs"/>
            </a:endParaRPr>
          </a:p>
        </p:txBody>
      </p:sp>
      <p:sp>
        <p:nvSpPr>
          <p:cNvPr id="2" name="CuadroTexto 1">
            <a:extLst>
              <a:ext uri="{FF2B5EF4-FFF2-40B4-BE49-F238E27FC236}">
                <a16:creationId xmlns:a16="http://schemas.microsoft.com/office/drawing/2014/main" id="{2ADBEEC8-FAB9-4EE2-A262-B9EA0EA2F07E}"/>
              </a:ext>
            </a:extLst>
          </p:cNvPr>
          <p:cNvSpPr txBox="1"/>
          <p:nvPr/>
        </p:nvSpPr>
        <p:spPr>
          <a:xfrm>
            <a:off x="1282148" y="3966507"/>
            <a:ext cx="368741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1" i="0" u="none" strike="noStrike" kern="1200" cap="none" spc="0" normalizeH="0" baseline="0" noProof="0" dirty="0">
                <a:ln>
                  <a:noFill/>
                </a:ln>
                <a:solidFill>
                  <a:srgbClr val="000000"/>
                </a:solidFill>
                <a:effectLst/>
                <a:uLnTx/>
                <a:uFillTx/>
                <a:latin typeface="+mn-lt"/>
                <a:ea typeface="+mn-ea"/>
                <a:cs typeface="Arial" charset="0"/>
              </a:rPr>
              <a:t>La relación del Icfes y los estudiantes está mediada por instituciones educativas </a:t>
            </a:r>
            <a:endParaRPr kumimoji="0" lang="es-CO" sz="1200" b="1" i="0" u="none" strike="noStrike" kern="1200" cap="none" spc="0" normalizeH="0" baseline="0" noProof="0" dirty="0">
              <a:ln>
                <a:noFill/>
              </a:ln>
              <a:solidFill>
                <a:srgbClr val="000000"/>
              </a:solidFill>
              <a:effectLst/>
              <a:uLnTx/>
              <a:uFillTx/>
              <a:latin typeface="+mn-lt"/>
              <a:ea typeface="+mn-ea"/>
              <a:cs typeface="Arial" charset="0"/>
            </a:endParaRPr>
          </a:p>
        </p:txBody>
      </p:sp>
    </p:spTree>
    <p:extLst>
      <p:ext uri="{BB962C8B-B14F-4D97-AF65-F5344CB8AC3E}">
        <p14:creationId xmlns:p14="http://schemas.microsoft.com/office/powerpoint/2010/main" val="29100925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A4B0CEC-BCEB-4717-9111-DB56475C3F9F}"/>
              </a:ext>
            </a:extLst>
          </p:cNvPr>
          <p:cNvSpPr>
            <a:spLocks noGrp="1"/>
          </p:cNvSpPr>
          <p:nvPr>
            <p:ph type="title" idx="4294967295"/>
          </p:nvPr>
        </p:nvSpPr>
        <p:spPr>
          <a:xfrm>
            <a:off x="1651820" y="104187"/>
            <a:ext cx="7010400" cy="384175"/>
          </a:xfrm>
        </p:spPr>
        <p:txBody>
          <a:bodyPr/>
          <a:lstStyle/>
          <a:p>
            <a:r>
              <a:rPr lang="es-ES" dirty="0">
                <a:solidFill>
                  <a:schemeClr val="bg2">
                    <a:lumMod val="50000"/>
                  </a:schemeClr>
                </a:solidFill>
              </a:rPr>
              <a:t>Percepción de la imagen y la gestión del Icfes</a:t>
            </a:r>
            <a:endParaRPr lang="es-CO" dirty="0">
              <a:solidFill>
                <a:schemeClr val="bg2">
                  <a:lumMod val="50000"/>
                </a:schemeClr>
              </a:solidFill>
            </a:endParaRPr>
          </a:p>
        </p:txBody>
      </p:sp>
      <p:cxnSp>
        <p:nvCxnSpPr>
          <p:cNvPr id="5" name="Conector recto 4">
            <a:extLst>
              <a:ext uri="{FF2B5EF4-FFF2-40B4-BE49-F238E27FC236}">
                <a16:creationId xmlns:a16="http://schemas.microsoft.com/office/drawing/2014/main" id="{6C837DAB-91E7-4151-A76D-3D8506A5EA30}"/>
              </a:ext>
            </a:extLst>
          </p:cNvPr>
          <p:cNvCxnSpPr/>
          <p:nvPr/>
        </p:nvCxnSpPr>
        <p:spPr bwMode="auto">
          <a:xfrm>
            <a:off x="4706378" y="1376087"/>
            <a:ext cx="0" cy="2971800"/>
          </a:xfrm>
          <a:prstGeom prst="line">
            <a:avLst/>
          </a:prstGeom>
          <a:solidFill>
            <a:schemeClr val="accent1"/>
          </a:solidFill>
          <a:ln w="3175" cap="flat" cmpd="sng" algn="ctr">
            <a:solidFill>
              <a:schemeClr val="bg1">
                <a:lumMod val="6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ángulo 5">
            <a:extLst>
              <a:ext uri="{FF2B5EF4-FFF2-40B4-BE49-F238E27FC236}">
                <a16:creationId xmlns:a16="http://schemas.microsoft.com/office/drawing/2014/main" id="{8368A8D8-D1FA-4D37-8B19-21D06D3C765F}"/>
              </a:ext>
            </a:extLst>
          </p:cNvPr>
          <p:cNvSpPr/>
          <p:nvPr/>
        </p:nvSpPr>
        <p:spPr bwMode="auto">
          <a:xfrm>
            <a:off x="1106086" y="1111787"/>
            <a:ext cx="2796411" cy="319357"/>
          </a:xfrm>
          <a:prstGeom prst="rect">
            <a:avLst/>
          </a:prstGeom>
          <a:solidFill>
            <a:srgbClr val="1877B8"/>
          </a:solidFill>
          <a:ln w="3175"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a:ea typeface="+mn-ea"/>
                <a:cs typeface="Arial" charset="0"/>
              </a:rPr>
              <a:t>Imagen</a:t>
            </a:r>
            <a:endParaRPr kumimoji="0" lang="es-CO"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a:ea typeface="+mn-ea"/>
              <a:cs typeface="Arial" charset="0"/>
            </a:endParaRPr>
          </a:p>
        </p:txBody>
      </p:sp>
      <p:sp>
        <p:nvSpPr>
          <p:cNvPr id="7" name="Rectángulo 6">
            <a:extLst>
              <a:ext uri="{FF2B5EF4-FFF2-40B4-BE49-F238E27FC236}">
                <a16:creationId xmlns:a16="http://schemas.microsoft.com/office/drawing/2014/main" id="{D4ED5A48-FDEE-4B8C-A608-513D208935B6}"/>
              </a:ext>
            </a:extLst>
          </p:cNvPr>
          <p:cNvSpPr/>
          <p:nvPr/>
        </p:nvSpPr>
        <p:spPr bwMode="auto">
          <a:xfrm>
            <a:off x="5711217" y="1111787"/>
            <a:ext cx="2796411" cy="319357"/>
          </a:xfrm>
          <a:prstGeom prst="rect">
            <a:avLst/>
          </a:prstGeom>
          <a:solidFill>
            <a:srgbClr val="4D803B"/>
          </a:solidFill>
          <a:ln w="3175"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a:ea typeface="+mn-ea"/>
                <a:cs typeface="Arial" charset="0"/>
              </a:rPr>
              <a:t>Gestión</a:t>
            </a:r>
            <a:endParaRPr kumimoji="0" lang="es-CO"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a:ea typeface="+mn-ea"/>
              <a:cs typeface="Arial" charset="0"/>
            </a:endParaRPr>
          </a:p>
        </p:txBody>
      </p:sp>
      <p:sp>
        <p:nvSpPr>
          <p:cNvPr id="8" name="Rectángulo 7">
            <a:extLst>
              <a:ext uri="{FF2B5EF4-FFF2-40B4-BE49-F238E27FC236}">
                <a16:creationId xmlns:a16="http://schemas.microsoft.com/office/drawing/2014/main" id="{5BFCE0BB-F8B1-45A6-9349-76ABFDCA278C}"/>
              </a:ext>
            </a:extLst>
          </p:cNvPr>
          <p:cNvSpPr/>
          <p:nvPr/>
        </p:nvSpPr>
        <p:spPr>
          <a:xfrm>
            <a:off x="963115" y="1751259"/>
            <a:ext cx="2869565" cy="1938992"/>
          </a:xfrm>
          <a:prstGeom prst="rect">
            <a:avLst/>
          </a:prstGeom>
        </p:spPr>
        <p:txBody>
          <a:bodyPr wrap="square">
            <a:spAutoFit/>
          </a:bodyPr>
          <a:lstStyle/>
          <a:p>
            <a:pPr marL="171450" marR="0" lvl="0" indent="-171450" algn="ctr" defTabSz="914400" rtl="0" eaLnBrk="1" fontAlgn="base" latinLnBrk="0" hangingPunct="1">
              <a:lnSpc>
                <a:spcPct val="100000"/>
              </a:lnSpc>
              <a:spcBef>
                <a:spcPct val="0"/>
              </a:spcBef>
              <a:spcAft>
                <a:spcPct val="0"/>
              </a:spcAft>
              <a:buClrTx/>
              <a:buSzTx/>
              <a:buFontTx/>
              <a:buChar char="-"/>
              <a:tabLst/>
              <a:defRPr/>
            </a:pP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Se reconoce al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Icfes como una prueba</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 más no como una institución, la asociación se hace directamente sobre el examen (Espontáneo)</a:t>
            </a:r>
          </a:p>
          <a:p>
            <a:pPr marL="171450" marR="0" lvl="0" indent="-171450" algn="ctr" defTabSz="914400" rtl="0" eaLnBrk="1" fontAlgn="base" latinLnBrk="0" hangingPunct="1">
              <a:lnSpc>
                <a:spcPct val="100000"/>
              </a:lnSpc>
              <a:spcBef>
                <a:spcPct val="0"/>
              </a:spcBef>
              <a:spcAft>
                <a:spcPct val="0"/>
              </a:spcAft>
              <a:buClrTx/>
              <a:buSzTx/>
              <a:buFontTx/>
              <a:buChar char="-"/>
              <a:tabLst/>
              <a:defRPr/>
            </a:pPr>
            <a:endPar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a:p>
            <a:pPr marL="171450" marR="0" lvl="0" indent="-171450" algn="ctr" defTabSz="914400" rtl="0" eaLnBrk="1" fontAlgn="base" latinLnBrk="0" hangingPunct="1">
              <a:lnSpc>
                <a:spcPct val="100000"/>
              </a:lnSpc>
              <a:spcBef>
                <a:spcPct val="0"/>
              </a:spcBef>
              <a:spcAft>
                <a:spcPct val="0"/>
              </a:spcAft>
              <a:buClrTx/>
              <a:buSzTx/>
              <a:buFontTx/>
              <a:buChar char="-"/>
              <a:tabLst/>
              <a:defRPr/>
            </a:pP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Se percibe como</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 una institución lejana, </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con un relacionamiento esporádico en la formación de pregrado (Ayudado)</a:t>
            </a:r>
            <a:endPar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p:txBody>
      </p:sp>
      <p:sp>
        <p:nvSpPr>
          <p:cNvPr id="9" name="Rectángulo 8">
            <a:extLst>
              <a:ext uri="{FF2B5EF4-FFF2-40B4-BE49-F238E27FC236}">
                <a16:creationId xmlns:a16="http://schemas.microsoft.com/office/drawing/2014/main" id="{486C44C9-EBD9-409F-81CB-8DB82A79D6F9}"/>
              </a:ext>
            </a:extLst>
          </p:cNvPr>
          <p:cNvSpPr/>
          <p:nvPr/>
        </p:nvSpPr>
        <p:spPr>
          <a:xfrm>
            <a:off x="5227992" y="1797426"/>
            <a:ext cx="3327370" cy="2308324"/>
          </a:xfrm>
          <a:prstGeom prst="rect">
            <a:avLst/>
          </a:prstGeom>
        </p:spPr>
        <p:txBody>
          <a:bodyPr wrap="square">
            <a:spAutoFit/>
          </a:bodyPr>
          <a:lstStyle/>
          <a:p>
            <a:pPr marL="171450" marR="0" lvl="0" indent="-171450" algn="ctr" defTabSz="914400" rtl="0" eaLnBrk="1" fontAlgn="base" latinLnBrk="0" hangingPunct="1">
              <a:lnSpc>
                <a:spcPct val="100000"/>
              </a:lnSpc>
              <a:spcBef>
                <a:spcPct val="0"/>
              </a:spcBef>
              <a:spcAft>
                <a:spcPct val="0"/>
              </a:spcAft>
              <a:buClrTx/>
              <a:buSzTx/>
              <a:buFontTx/>
              <a:buChar char="-"/>
              <a:tabLst/>
              <a:defRPr/>
            </a:pP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Se percibe al Icfes como una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institución resiliente, </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que tuvo la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capacidad de adaptarse </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a las características de la pandemia, y realizar las pruebas de forma virtual</a:t>
            </a:r>
          </a:p>
          <a:p>
            <a:pPr marL="171450" marR="0" lvl="0" indent="-171450" algn="ctr" defTabSz="914400" rtl="0" eaLnBrk="1" fontAlgn="base" latinLnBrk="0" hangingPunct="1">
              <a:lnSpc>
                <a:spcPct val="100000"/>
              </a:lnSpc>
              <a:spcBef>
                <a:spcPct val="0"/>
              </a:spcBef>
              <a:spcAft>
                <a:spcPct val="0"/>
              </a:spcAft>
              <a:buClrTx/>
              <a:buSzTx/>
              <a:buFontTx/>
              <a:buChar char="-"/>
              <a:tabLst/>
              <a:defRPr/>
            </a:pPr>
            <a:endPar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a:p>
            <a:pPr marL="171450" marR="0" lvl="0" indent="-171450" algn="ctr" defTabSz="914400" rtl="0" eaLnBrk="1" fontAlgn="base" latinLnBrk="0" hangingPunct="1">
              <a:lnSpc>
                <a:spcPct val="100000"/>
              </a:lnSpc>
              <a:spcBef>
                <a:spcPct val="0"/>
              </a:spcBef>
              <a:spcAft>
                <a:spcPct val="0"/>
              </a:spcAft>
              <a:buClrTx/>
              <a:buSzTx/>
              <a:buFontTx/>
              <a:buChar char="-"/>
              <a:tabLst/>
              <a:defRPr/>
            </a:pP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Se destaca que, a pesar de la capacidad de generar las pruebas de forma virtual, no hubo un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acompañamiento técnico oportuno</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 Los relatos apuntan a describir fallas al momento de recibir asesoría </a:t>
            </a:r>
            <a:endPar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p:txBody>
      </p:sp>
      <p:cxnSp>
        <p:nvCxnSpPr>
          <p:cNvPr id="10" name="Conector recto 9">
            <a:extLst>
              <a:ext uri="{FF2B5EF4-FFF2-40B4-BE49-F238E27FC236}">
                <a16:creationId xmlns:a16="http://schemas.microsoft.com/office/drawing/2014/main" id="{538359E0-5837-4A3B-A599-FB6774092A4C}"/>
              </a:ext>
            </a:extLst>
          </p:cNvPr>
          <p:cNvCxnSpPr/>
          <p:nvPr/>
        </p:nvCxnSpPr>
        <p:spPr bwMode="auto">
          <a:xfrm>
            <a:off x="2817943" y="4552248"/>
            <a:ext cx="3776870" cy="0"/>
          </a:xfrm>
          <a:prstGeom prst="line">
            <a:avLst/>
          </a:prstGeom>
          <a:solidFill>
            <a:schemeClr val="accent1"/>
          </a:solidFill>
          <a:ln w="3175" cap="flat" cmpd="sng" algn="ctr">
            <a:solidFill>
              <a:srgbClr val="3333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Rectángulo 2">
            <a:extLst>
              <a:ext uri="{FF2B5EF4-FFF2-40B4-BE49-F238E27FC236}">
                <a16:creationId xmlns:a16="http://schemas.microsoft.com/office/drawing/2014/main" id="{54FD222B-F390-4D78-92F2-A331EC3CDC68}"/>
              </a:ext>
            </a:extLst>
          </p:cNvPr>
          <p:cNvSpPr/>
          <p:nvPr/>
        </p:nvSpPr>
        <p:spPr>
          <a:xfrm>
            <a:off x="2397898" y="4552926"/>
            <a:ext cx="4572000" cy="507831"/>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900" b="0" i="1"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Arial" charset="0"/>
              </a:rPr>
              <a:t>“no sé, yo siento que son como conocimientos básicos, entonces más allá de mirar la calidad del profesional, también es mirar el conocimiento de cada persona, que es muy básico”</a:t>
            </a:r>
            <a:endParaRPr kumimoji="0" lang="es-CO" sz="900" b="0" i="1" u="none" strike="noStrike" kern="1200" cap="none" spc="0" normalizeH="0" baseline="0" noProof="0" dirty="0">
              <a:ln>
                <a:noFill/>
              </a:ln>
              <a:solidFill>
                <a:srgbClr val="000000"/>
              </a:solidFill>
              <a:effectLst/>
              <a:uLnTx/>
              <a:uFillTx/>
              <a:latin typeface="Century Gothic"/>
              <a:ea typeface="+mn-ea"/>
              <a:cs typeface="Arial" charset="0"/>
            </a:endParaRPr>
          </a:p>
        </p:txBody>
      </p:sp>
    </p:spTree>
    <p:extLst>
      <p:ext uri="{BB962C8B-B14F-4D97-AF65-F5344CB8AC3E}">
        <p14:creationId xmlns:p14="http://schemas.microsoft.com/office/powerpoint/2010/main" val="34578272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solidFill>
                  <a:schemeClr val="bg2">
                    <a:lumMod val="50000"/>
                  </a:schemeClr>
                </a:solidFill>
              </a:rPr>
              <a:t>Valoración características sobre la prueba saber 11</a:t>
            </a:r>
          </a:p>
        </p:txBody>
      </p:sp>
      <p:graphicFrame>
        <p:nvGraphicFramePr>
          <p:cNvPr id="8" name="7 Tabla"/>
          <p:cNvGraphicFramePr>
            <a:graphicFrameLocks noGrp="1"/>
          </p:cNvGraphicFramePr>
          <p:nvPr>
            <p:extLst>
              <p:ext uri="{D42A27DB-BD31-4B8C-83A1-F6EECF244321}">
                <p14:modId xmlns:p14="http://schemas.microsoft.com/office/powerpoint/2010/main" val="943012428"/>
              </p:ext>
            </p:extLst>
          </p:nvPr>
        </p:nvGraphicFramePr>
        <p:xfrm>
          <a:off x="2376042" y="2089597"/>
          <a:ext cx="2135776" cy="1877004"/>
        </p:xfrm>
        <a:graphic>
          <a:graphicData uri="http://schemas.openxmlformats.org/drawingml/2006/table">
            <a:tbl>
              <a:tblPr/>
              <a:tblGrid>
                <a:gridCol w="2135776">
                  <a:extLst>
                    <a:ext uri="{9D8B030D-6E8A-4147-A177-3AD203B41FA5}">
                      <a16:colId xmlns:a16="http://schemas.microsoft.com/office/drawing/2014/main" val="20000"/>
                    </a:ext>
                  </a:extLst>
                </a:gridCol>
              </a:tblGrid>
              <a:tr h="469251">
                <a:tc>
                  <a:txBody>
                    <a:bodyPr/>
                    <a:lstStyle/>
                    <a:p>
                      <a:pPr algn="r" fontAlgn="ctr"/>
                      <a:r>
                        <a:rPr lang="es-CO" sz="800" b="0" i="0" u="none" strike="noStrike" dirty="0">
                          <a:solidFill>
                            <a:srgbClr val="262626"/>
                          </a:solidFill>
                          <a:effectLst/>
                          <a:latin typeface="+mj-lt"/>
                        </a:rPr>
                        <a:t>Presentar la prueba de manera presencial y en papel, permite una evaluación efectiva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0"/>
                  </a:ext>
                </a:extLst>
              </a:tr>
              <a:tr h="469251">
                <a:tc>
                  <a:txBody>
                    <a:bodyPr/>
                    <a:lstStyle/>
                    <a:p>
                      <a:pPr algn="r" fontAlgn="ctr"/>
                      <a:r>
                        <a:rPr lang="es-CO" sz="800" b="0" i="0" u="none" strike="noStrike" dirty="0">
                          <a:solidFill>
                            <a:srgbClr val="262626"/>
                          </a:solidFill>
                          <a:effectLst/>
                          <a:latin typeface="+mj-lt"/>
                        </a:rPr>
                        <a:t>Presentar la prueba de manera presencial y en papel satisface mis expectativas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3"/>
                  </a:ext>
                </a:extLst>
              </a:tr>
              <a:tr h="469251">
                <a:tc>
                  <a:txBody>
                    <a:bodyPr/>
                    <a:lstStyle/>
                    <a:p>
                      <a:pPr algn="r" fontAlgn="ctr"/>
                      <a:r>
                        <a:rPr lang="es-CO" sz="800" b="0" i="0" u="none" strike="noStrike" dirty="0">
                          <a:solidFill>
                            <a:srgbClr val="262626"/>
                          </a:solidFill>
                          <a:effectLst/>
                          <a:latin typeface="+mj-lt"/>
                        </a:rPr>
                        <a:t>Habría preferido presentar la prueba de manera presencial, pero en un computador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1"/>
                  </a:ext>
                </a:extLst>
              </a:tr>
              <a:tr h="469251">
                <a:tc>
                  <a:txBody>
                    <a:bodyPr/>
                    <a:lstStyle/>
                    <a:p>
                      <a:pPr algn="r" fontAlgn="ctr"/>
                      <a:r>
                        <a:rPr lang="es-CO" sz="800" b="0" i="0" u="none" strike="noStrike" dirty="0">
                          <a:solidFill>
                            <a:srgbClr val="262626"/>
                          </a:solidFill>
                          <a:effectLst/>
                          <a:latin typeface="+mj-lt"/>
                        </a:rPr>
                        <a:t> Habría preferido presentar la prueba de manera electrónica en casa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37" name="36 Gráfico"/>
          <p:cNvGraphicFramePr/>
          <p:nvPr>
            <p:extLst>
              <p:ext uri="{D42A27DB-BD31-4B8C-83A1-F6EECF244321}">
                <p14:modId xmlns:p14="http://schemas.microsoft.com/office/powerpoint/2010/main" val="4148545288"/>
              </p:ext>
            </p:extLst>
          </p:nvPr>
        </p:nvGraphicFramePr>
        <p:xfrm>
          <a:off x="4499366" y="1824422"/>
          <a:ext cx="2416965" cy="4579038"/>
        </p:xfrm>
        <a:graphic>
          <a:graphicData uri="http://schemas.openxmlformats.org/drawingml/2006/chart">
            <c:chart xmlns:c="http://schemas.openxmlformats.org/drawingml/2006/chart" xmlns:r="http://schemas.openxmlformats.org/officeDocument/2006/relationships" r:id="rId2"/>
          </a:graphicData>
        </a:graphic>
      </p:graphicFrame>
      <p:cxnSp>
        <p:nvCxnSpPr>
          <p:cNvPr id="38" name="37 Conector recto"/>
          <p:cNvCxnSpPr/>
          <p:nvPr/>
        </p:nvCxnSpPr>
        <p:spPr bwMode="auto">
          <a:xfrm>
            <a:off x="4627685" y="1892242"/>
            <a:ext cx="2091360" cy="0"/>
          </a:xfrm>
          <a:prstGeom prst="line">
            <a:avLst/>
          </a:prstGeom>
          <a:solidFill>
            <a:schemeClr val="accent1"/>
          </a:solidFill>
          <a:ln w="9525" cap="flat" cmpd="sng" algn="ctr">
            <a:solidFill>
              <a:schemeClr val="bg1">
                <a:lumMod val="75000"/>
              </a:schemeClr>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39 CuadroTexto"/>
          <p:cNvSpPr txBox="1"/>
          <p:nvPr/>
        </p:nvSpPr>
        <p:spPr>
          <a:xfrm>
            <a:off x="5250166" y="1576020"/>
            <a:ext cx="793807" cy="307872"/>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000" b="1" i="0" u="none" strike="noStrike" kern="1200" cap="none" spc="0" normalizeH="0" baseline="0" noProof="0" dirty="0">
                <a:ln>
                  <a:noFill/>
                </a:ln>
                <a:solidFill>
                  <a:srgbClr val="126D9A"/>
                </a:solidFill>
                <a:effectLst/>
                <a:uLnTx/>
                <a:uFillTx/>
                <a:latin typeface="Calibri" pitchFamily="34" charset="0"/>
                <a:ea typeface="+mn-ea"/>
                <a:cs typeface="Arial" charset="0"/>
              </a:rPr>
              <a:t>Año </a:t>
            </a:r>
            <a:r>
              <a:rPr kumimoji="0" lang="es-CO" sz="1400" b="1" i="0" u="none" strike="noStrike" kern="1200" cap="none" spc="0" normalizeH="0" baseline="0" noProof="0" dirty="0">
                <a:ln>
                  <a:noFill/>
                </a:ln>
                <a:solidFill>
                  <a:srgbClr val="126D9A"/>
                </a:solidFill>
                <a:effectLst/>
                <a:uLnTx/>
                <a:uFillTx/>
                <a:latin typeface="Calibri" pitchFamily="34" charset="0"/>
                <a:ea typeface="+mn-ea"/>
                <a:cs typeface="Arial" charset="0"/>
              </a:rPr>
              <a:t>2021</a:t>
            </a:r>
          </a:p>
        </p:txBody>
      </p:sp>
      <p:graphicFrame>
        <p:nvGraphicFramePr>
          <p:cNvPr id="17" name="16 Tabla"/>
          <p:cNvGraphicFramePr>
            <a:graphicFrameLocks noGrp="1"/>
          </p:cNvGraphicFramePr>
          <p:nvPr>
            <p:extLst>
              <p:ext uri="{D42A27DB-BD31-4B8C-83A1-F6EECF244321}">
                <p14:modId xmlns:p14="http://schemas.microsoft.com/office/powerpoint/2010/main" val="4249561398"/>
              </p:ext>
            </p:extLst>
          </p:nvPr>
        </p:nvGraphicFramePr>
        <p:xfrm>
          <a:off x="3383904" y="953007"/>
          <a:ext cx="2487562" cy="237857"/>
        </p:xfrm>
        <a:graphic>
          <a:graphicData uri="http://schemas.openxmlformats.org/drawingml/2006/table">
            <a:tbl>
              <a:tblPr/>
              <a:tblGrid>
                <a:gridCol w="232431">
                  <a:extLst>
                    <a:ext uri="{9D8B030D-6E8A-4147-A177-3AD203B41FA5}">
                      <a16:colId xmlns:a16="http://schemas.microsoft.com/office/drawing/2014/main" val="20000"/>
                    </a:ext>
                  </a:extLst>
                </a:gridCol>
                <a:gridCol w="2255131">
                  <a:extLst>
                    <a:ext uri="{9D8B030D-6E8A-4147-A177-3AD203B41FA5}">
                      <a16:colId xmlns:a16="http://schemas.microsoft.com/office/drawing/2014/main" val="20001"/>
                    </a:ext>
                  </a:extLst>
                </a:gridCol>
              </a:tblGrid>
              <a:tr h="237857">
                <a:tc>
                  <a:txBody>
                    <a:bodyPr/>
                    <a:lstStyle/>
                    <a:p>
                      <a:pPr algn="l" fontAlgn="b"/>
                      <a:endParaRPr lang="es-CO" sz="700" b="0" i="0" u="none" strike="noStrike" dirty="0">
                        <a:solidFill>
                          <a:schemeClr val="tx1">
                            <a:lumMod val="85000"/>
                            <a:lumOff val="15000"/>
                          </a:schemeClr>
                        </a:solidFill>
                        <a:effectLst/>
                        <a:latin typeface="+mj-lt"/>
                      </a:endParaRPr>
                    </a:p>
                  </a:txBody>
                  <a:tcPr marL="9527" marR="9527" marT="9525" marB="0" anchor="ctr">
                    <a:lnL>
                      <a:noFill/>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700" b="0" i="0" u="none" strike="noStrike" dirty="0">
                          <a:solidFill>
                            <a:schemeClr val="tx1">
                              <a:lumMod val="85000"/>
                              <a:lumOff val="15000"/>
                            </a:schemeClr>
                          </a:solidFill>
                          <a:effectLst/>
                          <a:latin typeface="+mj-lt"/>
                          <a:cs typeface="Calibri" panose="020F0502020204030204" pitchFamily="34" charset="0"/>
                        </a:rPr>
                        <a:t> </a:t>
                      </a:r>
                      <a:r>
                        <a:rPr lang="es-CO" sz="800" b="1" i="0" u="none" strike="noStrike" dirty="0">
                          <a:solidFill>
                            <a:schemeClr val="tx1">
                              <a:lumMod val="75000"/>
                              <a:lumOff val="25000"/>
                            </a:schemeClr>
                          </a:solidFill>
                          <a:effectLst/>
                          <a:latin typeface="+mj-lt"/>
                          <a:cs typeface="Calibri" panose="020F0502020204030204" pitchFamily="34" charset="0"/>
                        </a:rPr>
                        <a:t>T2B: </a:t>
                      </a:r>
                      <a:r>
                        <a:rPr lang="es-CO" altLang="es-CO" sz="800" b="0" dirty="0">
                          <a:solidFill>
                            <a:schemeClr val="tx1">
                              <a:lumMod val="75000"/>
                              <a:lumOff val="25000"/>
                            </a:schemeClr>
                          </a:solidFill>
                          <a:latin typeface="+mj-lt"/>
                          <a:cs typeface="Calibri" panose="020F0502020204030204" pitchFamily="34" charset="0"/>
                        </a:rPr>
                        <a:t>Totalmente</a:t>
                      </a:r>
                      <a:r>
                        <a:rPr lang="es-CO" altLang="es-CO" sz="800" b="0" baseline="0" dirty="0">
                          <a:solidFill>
                            <a:schemeClr val="tx1">
                              <a:lumMod val="75000"/>
                              <a:lumOff val="25000"/>
                            </a:schemeClr>
                          </a:solidFill>
                          <a:latin typeface="+mj-lt"/>
                          <a:cs typeface="Calibri" panose="020F0502020204030204" pitchFamily="34" charset="0"/>
                        </a:rPr>
                        <a:t> de acuerdo </a:t>
                      </a:r>
                      <a:r>
                        <a:rPr lang="es-CO" altLang="es-CO" sz="800" dirty="0">
                          <a:solidFill>
                            <a:schemeClr val="tx1">
                              <a:lumMod val="75000"/>
                              <a:lumOff val="25000"/>
                            </a:schemeClr>
                          </a:solidFill>
                          <a:latin typeface="+mj-lt"/>
                          <a:cs typeface="Calibri" panose="020F0502020204030204" pitchFamily="34" charset="0"/>
                        </a:rPr>
                        <a:t>+</a:t>
                      </a:r>
                      <a:r>
                        <a:rPr lang="es-CO" altLang="es-CO" sz="800" b="0" dirty="0">
                          <a:solidFill>
                            <a:schemeClr val="tx1">
                              <a:lumMod val="75000"/>
                              <a:lumOff val="25000"/>
                            </a:schemeClr>
                          </a:solidFill>
                          <a:latin typeface="+mj-lt"/>
                          <a:cs typeface="Calibri" panose="020F0502020204030204" pitchFamily="34" charset="0"/>
                        </a:rPr>
                        <a:t> de acuerdo</a:t>
                      </a: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18" name="17 Rectángulo redondeado"/>
          <p:cNvSpPr/>
          <p:nvPr/>
        </p:nvSpPr>
        <p:spPr bwMode="auto">
          <a:xfrm>
            <a:off x="3290622" y="914722"/>
            <a:ext cx="2664296" cy="314071"/>
          </a:xfrm>
          <a:prstGeom prst="roundRect">
            <a:avLst>
              <a:gd name="adj" fmla="val 21475"/>
            </a:avLst>
          </a:prstGeom>
          <a:noFill/>
          <a:ln w="63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dirty="0">
              <a:ln>
                <a:noFill/>
              </a:ln>
              <a:solidFill>
                <a:srgbClr val="000000">
                  <a:lumMod val="95000"/>
                  <a:lumOff val="5000"/>
                </a:srgbClr>
              </a:solidFill>
              <a:effectLst/>
              <a:uLnTx/>
              <a:uFillTx/>
              <a:latin typeface="Calibri" pitchFamily="34" charset="0"/>
              <a:ea typeface="+mn-ea"/>
              <a:cs typeface="Calibri" panose="020F0502020204030204" pitchFamily="34" charset="0"/>
            </a:endParaRPr>
          </a:p>
        </p:txBody>
      </p:sp>
      <p:graphicFrame>
        <p:nvGraphicFramePr>
          <p:cNvPr id="20" name="19 Tabla"/>
          <p:cNvGraphicFramePr>
            <a:graphicFrameLocks noGrp="1"/>
          </p:cNvGraphicFramePr>
          <p:nvPr>
            <p:extLst>
              <p:ext uri="{D42A27DB-BD31-4B8C-83A1-F6EECF244321}">
                <p14:modId xmlns:p14="http://schemas.microsoft.com/office/powerpoint/2010/main" val="2057187114"/>
              </p:ext>
            </p:extLst>
          </p:nvPr>
        </p:nvGraphicFramePr>
        <p:xfrm>
          <a:off x="3729465" y="4291464"/>
          <a:ext cx="1704043" cy="165213"/>
        </p:xfrm>
        <a:graphic>
          <a:graphicData uri="http://schemas.openxmlformats.org/drawingml/2006/table">
            <a:tbl>
              <a:tblPr>
                <a:tableStyleId>{5C22544A-7EE6-4342-B048-85BDC9FD1C3A}</a:tableStyleId>
              </a:tblPr>
              <a:tblGrid>
                <a:gridCol w="1336725">
                  <a:extLst>
                    <a:ext uri="{9D8B030D-6E8A-4147-A177-3AD203B41FA5}">
                      <a16:colId xmlns:a16="http://schemas.microsoft.com/office/drawing/2014/main" val="20000"/>
                    </a:ext>
                  </a:extLst>
                </a:gridCol>
                <a:gridCol w="367318">
                  <a:extLst>
                    <a:ext uri="{9D8B030D-6E8A-4147-A177-3AD203B41FA5}">
                      <a16:colId xmlns:a16="http://schemas.microsoft.com/office/drawing/2014/main" val="20001"/>
                    </a:ext>
                  </a:extLst>
                </a:gridCol>
              </a:tblGrid>
              <a:tr h="165213">
                <a:tc>
                  <a:txBody>
                    <a:bodyPr/>
                    <a:lstStyle>
                      <a:lvl1pPr>
                        <a:spcBef>
                          <a:spcPct val="20000"/>
                        </a:spcBef>
                        <a:buFont typeface="Arial" charset="0"/>
                        <a:defRPr sz="1000" b="1">
                          <a:solidFill>
                            <a:srgbClr val="333333"/>
                          </a:solidFill>
                          <a:latin typeface="Calibri" pitchFamily="34" charset="0"/>
                          <a:cs typeface="Arial" charset="0"/>
                        </a:defRPr>
                      </a:lvl1pPr>
                      <a:lvl2pPr>
                        <a:spcBef>
                          <a:spcPct val="20000"/>
                        </a:spcBef>
                        <a:buFont typeface="Arial" charset="0"/>
                        <a:defRPr sz="1000" b="1">
                          <a:solidFill>
                            <a:srgbClr val="333333"/>
                          </a:solidFill>
                          <a:latin typeface="Calibri" pitchFamily="34" charset="0"/>
                          <a:cs typeface="Arial" charset="0"/>
                        </a:defRPr>
                      </a:lvl2pPr>
                      <a:lvl3pPr>
                        <a:spcBef>
                          <a:spcPct val="20000"/>
                        </a:spcBef>
                        <a:buFont typeface="Arial" charset="0"/>
                        <a:defRPr sz="1000" b="1">
                          <a:solidFill>
                            <a:srgbClr val="333333"/>
                          </a:solidFill>
                          <a:latin typeface="Calibri" pitchFamily="34" charset="0"/>
                          <a:cs typeface="Arial" charset="0"/>
                        </a:defRPr>
                      </a:lvl3pPr>
                      <a:lvl4pPr>
                        <a:spcBef>
                          <a:spcPct val="20000"/>
                        </a:spcBef>
                        <a:buFont typeface="Arial" charset="0"/>
                        <a:defRPr sz="1000" b="1">
                          <a:solidFill>
                            <a:srgbClr val="333333"/>
                          </a:solidFill>
                          <a:latin typeface="Calibri" pitchFamily="34" charset="0"/>
                          <a:cs typeface="Arial" charset="0"/>
                        </a:defRPr>
                      </a:lvl4pPr>
                      <a:lvl5pPr>
                        <a:spcBef>
                          <a:spcPct val="20000"/>
                        </a:spcBef>
                        <a:buFont typeface="Arial" charset="0"/>
                        <a:defRPr sz="1000" b="1">
                          <a:solidFill>
                            <a:srgbClr val="333333"/>
                          </a:solidFill>
                          <a:latin typeface="Calibri" pitchFamily="34" charset="0"/>
                          <a:cs typeface="Arial" charset="0"/>
                        </a:defRPr>
                      </a:lvl5pPr>
                      <a:lvl6pPr fontAlgn="base">
                        <a:spcBef>
                          <a:spcPct val="20000"/>
                        </a:spcBef>
                        <a:spcAft>
                          <a:spcPct val="0"/>
                        </a:spcAft>
                        <a:buFont typeface="Arial" charset="0"/>
                        <a:defRPr sz="1000" b="1">
                          <a:solidFill>
                            <a:srgbClr val="333333"/>
                          </a:solidFill>
                          <a:latin typeface="Calibri" pitchFamily="34" charset="0"/>
                          <a:cs typeface="Arial" charset="0"/>
                        </a:defRPr>
                      </a:lvl6pPr>
                      <a:lvl7pPr fontAlgn="base">
                        <a:spcBef>
                          <a:spcPct val="20000"/>
                        </a:spcBef>
                        <a:spcAft>
                          <a:spcPct val="0"/>
                        </a:spcAft>
                        <a:buFont typeface="Arial" charset="0"/>
                        <a:defRPr sz="1000" b="1">
                          <a:solidFill>
                            <a:srgbClr val="333333"/>
                          </a:solidFill>
                          <a:latin typeface="Calibri" pitchFamily="34" charset="0"/>
                          <a:cs typeface="Arial" charset="0"/>
                        </a:defRPr>
                      </a:lvl7pPr>
                      <a:lvl8pPr fontAlgn="base">
                        <a:spcBef>
                          <a:spcPct val="20000"/>
                        </a:spcBef>
                        <a:spcAft>
                          <a:spcPct val="0"/>
                        </a:spcAft>
                        <a:buFont typeface="Arial" charset="0"/>
                        <a:defRPr sz="1000" b="1">
                          <a:solidFill>
                            <a:srgbClr val="333333"/>
                          </a:solidFill>
                          <a:latin typeface="Calibri" pitchFamily="34" charset="0"/>
                          <a:cs typeface="Arial" charset="0"/>
                        </a:defRPr>
                      </a:lvl8pPr>
                      <a:lvl9pPr fontAlgn="base">
                        <a:spcBef>
                          <a:spcPct val="20000"/>
                        </a:spcBef>
                        <a:spcAft>
                          <a:spcPct val="0"/>
                        </a:spcAft>
                        <a:buFont typeface="Arial" charset="0"/>
                        <a:defRPr sz="1000" b="1">
                          <a:solidFill>
                            <a:srgbClr val="333333"/>
                          </a:solidFill>
                          <a:latin typeface="Calibri" pitchFamily="34" charset="0"/>
                          <a:cs typeface="Arial" charset="0"/>
                        </a:defRPr>
                      </a:lvl9pPr>
                    </a:lstStyle>
                    <a:p>
                      <a:pPr marL="0" marR="0" lvl="0" indent="0" algn="r" defTabSz="914400" rtl="0" eaLnBrk="1" fontAlgn="ctr" latinLnBrk="0" hangingPunct="1">
                        <a:lnSpc>
                          <a:spcPct val="80000"/>
                        </a:lnSpc>
                        <a:spcBef>
                          <a:spcPct val="0"/>
                        </a:spcBef>
                        <a:spcAft>
                          <a:spcPct val="0"/>
                        </a:spcAft>
                        <a:buClrTx/>
                        <a:buSzTx/>
                        <a:buFont typeface="Arial" charset="0"/>
                        <a:buNone/>
                        <a:tabLst/>
                      </a:pPr>
                      <a:r>
                        <a:rPr kumimoji="0" lang="es-CO"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Base: </a:t>
                      </a:r>
                      <a:r>
                        <a:rPr kumimoji="0" lang="es-CO"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Total encuestados saber 11</a:t>
                      </a:r>
                    </a:p>
                  </a:txBody>
                  <a:tcPr marL="54000" marR="54000" marT="18000" marB="1800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CO" sz="700" b="1" i="0" u="none" strike="noStrike" dirty="0">
                          <a:solidFill>
                            <a:srgbClr val="262626"/>
                          </a:solidFill>
                          <a:effectLst/>
                          <a:latin typeface="Calibri"/>
                        </a:rPr>
                        <a:t>1.753</a:t>
                      </a:r>
                    </a:p>
                  </a:txBody>
                  <a:tcPr marL="9525"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1" name="Text Box 33">
            <a:extLst>
              <a:ext uri="{FF2B5EF4-FFF2-40B4-BE49-F238E27FC236}">
                <a16:creationId xmlns:a16="http://schemas.microsoft.com/office/drawing/2014/main" id="{DAEB460F-1437-4344-832D-3024C09A4FAE}"/>
              </a:ext>
            </a:extLst>
          </p:cNvPr>
          <p:cNvSpPr txBox="1">
            <a:spLocks noChangeArrowheads="1"/>
          </p:cNvSpPr>
          <p:nvPr/>
        </p:nvSpPr>
        <p:spPr bwMode="auto">
          <a:xfrm>
            <a:off x="7855530" y="581075"/>
            <a:ext cx="1288470" cy="2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58" tIns="45729" rIns="91458" bIns="45729" anchor="ctr">
            <a:spAutoFit/>
          </a:bodyPr>
          <a:lstStyle>
            <a:lvl1pPr>
              <a:spcBef>
                <a:spcPct val="20000"/>
              </a:spcBef>
              <a:buChar char="•"/>
              <a:defRPr sz="1200">
                <a:solidFill>
                  <a:srgbClr val="333333"/>
                </a:solidFill>
                <a:latin typeface="Century Gothic" pitchFamily="34" charset="0"/>
                <a:cs typeface="Arial" charset="0"/>
              </a:defRPr>
            </a:lvl1pPr>
            <a:lvl2pPr marL="742950" indent="-285750">
              <a:spcBef>
                <a:spcPct val="20000"/>
              </a:spcBef>
              <a:buChar char="–"/>
              <a:defRPr sz="1200">
                <a:solidFill>
                  <a:srgbClr val="333333"/>
                </a:solidFill>
                <a:latin typeface="Century Gothic" pitchFamily="34" charset="0"/>
                <a:cs typeface="Arial" charset="0"/>
              </a:defRPr>
            </a:lvl2pPr>
            <a:lvl3pPr marL="1143000" indent="-228600">
              <a:spcBef>
                <a:spcPct val="20000"/>
              </a:spcBef>
              <a:buChar char="•"/>
              <a:defRPr sz="1200">
                <a:solidFill>
                  <a:srgbClr val="333333"/>
                </a:solidFill>
                <a:latin typeface="Century Gothic" pitchFamily="34" charset="0"/>
                <a:cs typeface="Arial" charset="0"/>
              </a:defRPr>
            </a:lvl3pPr>
            <a:lvl4pPr marL="1600200" indent="-228600">
              <a:spcBef>
                <a:spcPct val="20000"/>
              </a:spcBef>
              <a:buChar char="–"/>
              <a:defRPr sz="1200">
                <a:solidFill>
                  <a:srgbClr val="333333"/>
                </a:solidFill>
                <a:latin typeface="Century Gothic" pitchFamily="34" charset="0"/>
                <a:cs typeface="Arial" charset="0"/>
              </a:defRPr>
            </a:lvl4pPr>
            <a:lvl5pPr marL="2057400" indent="-228600">
              <a:spcBef>
                <a:spcPct val="20000"/>
              </a:spcBef>
              <a:buChar char="»"/>
              <a:defRPr sz="1200">
                <a:solidFill>
                  <a:srgbClr val="333333"/>
                </a:solidFill>
                <a:latin typeface="Century Gothic" pitchFamily="34" charset="0"/>
                <a:cs typeface="Arial" charset="0"/>
              </a:defRPr>
            </a:lvl5pPr>
            <a:lvl6pPr marL="2514600" indent="-228600" eaLnBrk="0" fontAlgn="base" hangingPunct="0">
              <a:spcBef>
                <a:spcPct val="20000"/>
              </a:spcBef>
              <a:spcAft>
                <a:spcPct val="0"/>
              </a:spcAft>
              <a:buChar char="»"/>
              <a:defRPr sz="1200">
                <a:solidFill>
                  <a:srgbClr val="333333"/>
                </a:solidFill>
                <a:latin typeface="Century Gothic" pitchFamily="34" charset="0"/>
                <a:cs typeface="Arial" charset="0"/>
              </a:defRPr>
            </a:lvl6pPr>
            <a:lvl7pPr marL="2971800" indent="-228600" eaLnBrk="0" fontAlgn="base" hangingPunct="0">
              <a:spcBef>
                <a:spcPct val="20000"/>
              </a:spcBef>
              <a:spcAft>
                <a:spcPct val="0"/>
              </a:spcAft>
              <a:buChar char="»"/>
              <a:defRPr sz="1200">
                <a:solidFill>
                  <a:srgbClr val="333333"/>
                </a:solidFill>
                <a:latin typeface="Century Gothic" pitchFamily="34" charset="0"/>
                <a:cs typeface="Arial" charset="0"/>
              </a:defRPr>
            </a:lvl7pPr>
            <a:lvl8pPr marL="3429000" indent="-228600" eaLnBrk="0" fontAlgn="base" hangingPunct="0">
              <a:spcBef>
                <a:spcPct val="20000"/>
              </a:spcBef>
              <a:spcAft>
                <a:spcPct val="0"/>
              </a:spcAft>
              <a:buChar char="»"/>
              <a:defRPr sz="1200">
                <a:solidFill>
                  <a:srgbClr val="333333"/>
                </a:solidFill>
                <a:latin typeface="Century Gothic" pitchFamily="34" charset="0"/>
                <a:cs typeface="Arial" charset="0"/>
              </a:defRPr>
            </a:lvl8pPr>
            <a:lvl9pPr marL="3886200" indent="-228600" eaLnBrk="0" fontAlgn="base" hangingPunct="0">
              <a:spcBef>
                <a:spcPct val="20000"/>
              </a:spcBef>
              <a:spcAft>
                <a:spcPct val="0"/>
              </a:spcAft>
              <a:buChar char="»"/>
              <a:defRPr sz="1200">
                <a:solidFill>
                  <a:srgbClr val="333333"/>
                </a:solidFill>
                <a:latin typeface="Century Gothic" pitchFamily="34" charset="0"/>
                <a:cs typeface="Arial" charset="0"/>
              </a:defRPr>
            </a:lvl9pPr>
          </a:lstStyle>
          <a:p>
            <a:pPr algn="ctr" eaLnBrk="1" hangingPunct="1">
              <a:spcBef>
                <a:spcPct val="0"/>
              </a:spcBef>
              <a:buFontTx/>
              <a:buNone/>
            </a:pPr>
            <a:r>
              <a:rPr lang="es-CO" altLang="es-MX" sz="1000" b="0" dirty="0">
                <a:solidFill>
                  <a:srgbClr val="4D4D4D"/>
                </a:solidFill>
                <a:latin typeface="Calibri" panose="020F0502020204030204" pitchFamily="34" charset="0"/>
                <a:cs typeface="Calibri" panose="020F0502020204030204" pitchFamily="34" charset="0"/>
              </a:rPr>
              <a:t>Estudiantes 11</a:t>
            </a:r>
            <a:endParaRPr lang="es-ES" altLang="es-MX" sz="1000" dirty="0">
              <a:solidFill>
                <a:srgbClr val="4D4D4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98799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0E6C06-A84E-45EC-870F-C9DB5FFC74B0}"/>
              </a:ext>
            </a:extLst>
          </p:cNvPr>
          <p:cNvSpPr>
            <a:spLocks noGrp="1"/>
          </p:cNvSpPr>
          <p:nvPr>
            <p:ph type="title" idx="4294967295"/>
          </p:nvPr>
        </p:nvSpPr>
        <p:spPr>
          <a:xfrm>
            <a:off x="1435510" y="104015"/>
            <a:ext cx="7010400" cy="384175"/>
          </a:xfrm>
        </p:spPr>
        <p:txBody>
          <a:bodyPr/>
          <a:lstStyle/>
          <a:p>
            <a:r>
              <a:rPr lang="es-ES" dirty="0">
                <a:solidFill>
                  <a:schemeClr val="bg2">
                    <a:lumMod val="50000"/>
                  </a:schemeClr>
                </a:solidFill>
              </a:rPr>
              <a:t>Aplicación de las pruebas </a:t>
            </a:r>
            <a:endParaRPr lang="es-CO" dirty="0">
              <a:solidFill>
                <a:schemeClr val="bg2">
                  <a:lumMod val="50000"/>
                </a:schemeClr>
              </a:solidFill>
            </a:endParaRPr>
          </a:p>
        </p:txBody>
      </p:sp>
      <p:sp>
        <p:nvSpPr>
          <p:cNvPr id="4" name="Rectángulo 3">
            <a:extLst>
              <a:ext uri="{FF2B5EF4-FFF2-40B4-BE49-F238E27FC236}">
                <a16:creationId xmlns:a16="http://schemas.microsoft.com/office/drawing/2014/main" id="{166E3553-5A5B-4BD2-8E0E-E158DE5A991D}"/>
              </a:ext>
            </a:extLst>
          </p:cNvPr>
          <p:cNvSpPr/>
          <p:nvPr/>
        </p:nvSpPr>
        <p:spPr>
          <a:xfrm>
            <a:off x="412430" y="2486040"/>
            <a:ext cx="2347906" cy="1200329"/>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Las pruebas Saber 11 y Saber pro y/o TyT  especificas no son profundas con relación a medir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el conocimiento especifico </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de los profesionales</a:t>
            </a:r>
            <a:endPar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p:txBody>
      </p:sp>
      <p:sp>
        <p:nvSpPr>
          <p:cNvPr id="5" name="Rectángulo 4">
            <a:extLst>
              <a:ext uri="{FF2B5EF4-FFF2-40B4-BE49-F238E27FC236}">
                <a16:creationId xmlns:a16="http://schemas.microsoft.com/office/drawing/2014/main" id="{AAFED4B5-A3BF-4B62-9880-0EF2986E4400}"/>
              </a:ext>
            </a:extLst>
          </p:cNvPr>
          <p:cNvSpPr/>
          <p:nvPr/>
        </p:nvSpPr>
        <p:spPr>
          <a:xfrm>
            <a:off x="2760336" y="1438353"/>
            <a:ext cx="3623325" cy="461665"/>
          </a:xfrm>
          <a:prstGeom prst="rect">
            <a:avLst/>
          </a:prstGeom>
          <a:ln>
            <a:solidFill>
              <a:schemeClr val="tx1"/>
            </a:solidFill>
            <a:prstDash val="dashDot"/>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La percepción de las pruebas varia a partir del valor generado para los diferentes actores </a:t>
            </a:r>
            <a:endPar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p:txBody>
      </p:sp>
      <p:sp>
        <p:nvSpPr>
          <p:cNvPr id="6" name="Rectángulo 5">
            <a:extLst>
              <a:ext uri="{FF2B5EF4-FFF2-40B4-BE49-F238E27FC236}">
                <a16:creationId xmlns:a16="http://schemas.microsoft.com/office/drawing/2014/main" id="{3C16D1E0-15EA-4831-897F-4DB2EF811305}"/>
              </a:ext>
            </a:extLst>
          </p:cNvPr>
          <p:cNvSpPr/>
          <p:nvPr/>
        </p:nvSpPr>
        <p:spPr>
          <a:xfrm>
            <a:off x="6383664" y="2578372"/>
            <a:ext cx="2347906" cy="1015663"/>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-Las pruebas Saber 11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son demasiado estandarizadas </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y no contemplan las diferencias entre los tipos de colegios y estudiantes</a:t>
            </a:r>
            <a:endPar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p:txBody>
      </p:sp>
      <p:sp>
        <p:nvSpPr>
          <p:cNvPr id="7" name="Rectángulo 6">
            <a:extLst>
              <a:ext uri="{FF2B5EF4-FFF2-40B4-BE49-F238E27FC236}">
                <a16:creationId xmlns:a16="http://schemas.microsoft.com/office/drawing/2014/main" id="{3DC6F26A-FCB7-49C7-85FD-4948D9EB66C6}"/>
              </a:ext>
            </a:extLst>
          </p:cNvPr>
          <p:cNvSpPr/>
          <p:nvPr/>
        </p:nvSpPr>
        <p:spPr bwMode="auto">
          <a:xfrm>
            <a:off x="3173794" y="859490"/>
            <a:ext cx="2796411" cy="501106"/>
          </a:xfrm>
          <a:prstGeom prst="rect">
            <a:avLst/>
          </a:prstGeom>
          <a:solidFill>
            <a:srgbClr val="4D803B"/>
          </a:solidFill>
          <a:ln w="3175"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a:ea typeface="+mn-ea"/>
                <a:cs typeface="Arial" charset="0"/>
              </a:rPr>
              <a:t>Percepción de las pruebas </a:t>
            </a:r>
            <a:endParaRPr kumimoji="0" lang="es-CO"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a:ea typeface="+mn-ea"/>
              <a:cs typeface="Arial" charset="0"/>
            </a:endParaRPr>
          </a:p>
        </p:txBody>
      </p:sp>
      <p:sp>
        <p:nvSpPr>
          <p:cNvPr id="8" name="Rectángulo 7">
            <a:extLst>
              <a:ext uri="{FF2B5EF4-FFF2-40B4-BE49-F238E27FC236}">
                <a16:creationId xmlns:a16="http://schemas.microsoft.com/office/drawing/2014/main" id="{20D63F81-3501-4C30-8FD1-B1891567591D}"/>
              </a:ext>
            </a:extLst>
          </p:cNvPr>
          <p:cNvSpPr/>
          <p:nvPr/>
        </p:nvSpPr>
        <p:spPr>
          <a:xfrm>
            <a:off x="3398047" y="2572544"/>
            <a:ext cx="2347906" cy="1200329"/>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Las pruebas Saber 11 y Saber pro y/o TyT permiten evaluar el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desempeño de los programas </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y son un punto de partida para la mejora de las instituciones </a:t>
            </a:r>
            <a:endPar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p:txBody>
      </p:sp>
      <p:sp>
        <p:nvSpPr>
          <p:cNvPr id="9" name="Flecha: a la izquierda y derecha 8">
            <a:extLst>
              <a:ext uri="{FF2B5EF4-FFF2-40B4-BE49-F238E27FC236}">
                <a16:creationId xmlns:a16="http://schemas.microsoft.com/office/drawing/2014/main" id="{4F014FBE-E070-47D5-A635-E18B56643E0E}"/>
              </a:ext>
            </a:extLst>
          </p:cNvPr>
          <p:cNvSpPr/>
          <p:nvPr/>
        </p:nvSpPr>
        <p:spPr bwMode="auto">
          <a:xfrm>
            <a:off x="1683234" y="3707835"/>
            <a:ext cx="5691601" cy="1200329"/>
          </a:xfrm>
          <a:prstGeom prst="leftRightArrow">
            <a:avLst/>
          </a:prstGeom>
          <a:solidFill>
            <a:schemeClr val="tx1">
              <a:lumMod val="50000"/>
              <a:lumOff val="50000"/>
            </a:schemeClr>
          </a:solidFill>
          <a:ln w="317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a:ea typeface="+mn-ea"/>
                <a:cs typeface="Arial" charset="0"/>
              </a:rPr>
              <a:t>Se espera generar ejercicios más específicos alrededor de las pruebas, y acompañar rutas de mejora con las instituciones a partir de los resultados de las mismas</a:t>
            </a:r>
            <a:endParaRPr kumimoji="0" lang="es-CO"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a:ea typeface="+mn-ea"/>
              <a:cs typeface="Arial" charset="0"/>
            </a:endParaRPr>
          </a:p>
        </p:txBody>
      </p:sp>
      <p:cxnSp>
        <p:nvCxnSpPr>
          <p:cNvPr id="10" name="Conector recto de flecha 9">
            <a:extLst>
              <a:ext uri="{FF2B5EF4-FFF2-40B4-BE49-F238E27FC236}">
                <a16:creationId xmlns:a16="http://schemas.microsoft.com/office/drawing/2014/main" id="{29C67B33-814A-41BC-A421-D08E495E91F3}"/>
              </a:ext>
            </a:extLst>
          </p:cNvPr>
          <p:cNvCxnSpPr/>
          <p:nvPr/>
        </p:nvCxnSpPr>
        <p:spPr bwMode="auto">
          <a:xfrm flipH="1">
            <a:off x="2415209" y="2186609"/>
            <a:ext cx="556591" cy="385935"/>
          </a:xfrm>
          <a:prstGeom prst="straightConnector1">
            <a:avLst/>
          </a:prstGeom>
          <a:solidFill>
            <a:schemeClr val="accent1"/>
          </a:solidFill>
          <a:ln w="9525" cap="flat" cmpd="sng" algn="ctr">
            <a:solidFill>
              <a:srgbClr val="49682C"/>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Conector recto de flecha 10">
            <a:extLst>
              <a:ext uri="{FF2B5EF4-FFF2-40B4-BE49-F238E27FC236}">
                <a16:creationId xmlns:a16="http://schemas.microsoft.com/office/drawing/2014/main" id="{1FDC1D2E-B03D-4462-BA5C-B92206F2A84D}"/>
              </a:ext>
            </a:extLst>
          </p:cNvPr>
          <p:cNvCxnSpPr>
            <a:cxnSpLocks/>
          </p:cNvCxnSpPr>
          <p:nvPr/>
        </p:nvCxnSpPr>
        <p:spPr bwMode="auto">
          <a:xfrm flipH="1">
            <a:off x="4502423" y="2143083"/>
            <a:ext cx="1" cy="342957"/>
          </a:xfrm>
          <a:prstGeom prst="straightConnector1">
            <a:avLst/>
          </a:prstGeom>
          <a:solidFill>
            <a:schemeClr val="accent1"/>
          </a:solidFill>
          <a:ln w="9525" cap="flat" cmpd="sng" algn="ctr">
            <a:solidFill>
              <a:srgbClr val="49682C"/>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Conector recto de flecha 11">
            <a:extLst>
              <a:ext uri="{FF2B5EF4-FFF2-40B4-BE49-F238E27FC236}">
                <a16:creationId xmlns:a16="http://schemas.microsoft.com/office/drawing/2014/main" id="{D9A4A862-ACB0-482C-98AC-1C3F4EA845F9}"/>
              </a:ext>
            </a:extLst>
          </p:cNvPr>
          <p:cNvCxnSpPr>
            <a:cxnSpLocks/>
          </p:cNvCxnSpPr>
          <p:nvPr/>
        </p:nvCxnSpPr>
        <p:spPr bwMode="auto">
          <a:xfrm>
            <a:off x="6248501" y="2186608"/>
            <a:ext cx="589621" cy="345368"/>
          </a:xfrm>
          <a:prstGeom prst="straightConnector1">
            <a:avLst/>
          </a:prstGeom>
          <a:solidFill>
            <a:schemeClr val="accent1"/>
          </a:solidFill>
          <a:ln w="9525" cap="flat" cmpd="sng" algn="ctr">
            <a:solidFill>
              <a:srgbClr val="49682C"/>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548524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19060" y="79789"/>
            <a:ext cx="7434052" cy="384175"/>
          </a:xfrm>
        </p:spPr>
        <p:txBody>
          <a:bodyPr/>
          <a:lstStyle/>
          <a:p>
            <a:r>
              <a:rPr lang="es-CO" dirty="0">
                <a:solidFill>
                  <a:schemeClr val="bg2">
                    <a:lumMod val="50000"/>
                  </a:schemeClr>
                </a:solidFill>
              </a:rPr>
              <a:t>Valoración características sobre las pruebas Saber Pro TyT </a:t>
            </a:r>
          </a:p>
        </p:txBody>
      </p:sp>
      <p:graphicFrame>
        <p:nvGraphicFramePr>
          <p:cNvPr id="17" name="16 Tabla"/>
          <p:cNvGraphicFramePr>
            <a:graphicFrameLocks noGrp="1"/>
          </p:cNvGraphicFramePr>
          <p:nvPr>
            <p:extLst>
              <p:ext uri="{D42A27DB-BD31-4B8C-83A1-F6EECF244321}">
                <p14:modId xmlns:p14="http://schemas.microsoft.com/office/powerpoint/2010/main" val="1484025476"/>
              </p:ext>
            </p:extLst>
          </p:nvPr>
        </p:nvGraphicFramePr>
        <p:xfrm>
          <a:off x="3481146" y="836211"/>
          <a:ext cx="2227429" cy="237857"/>
        </p:xfrm>
        <a:graphic>
          <a:graphicData uri="http://schemas.openxmlformats.org/drawingml/2006/table">
            <a:tbl>
              <a:tblPr/>
              <a:tblGrid>
                <a:gridCol w="208125">
                  <a:extLst>
                    <a:ext uri="{9D8B030D-6E8A-4147-A177-3AD203B41FA5}">
                      <a16:colId xmlns:a16="http://schemas.microsoft.com/office/drawing/2014/main" val="20000"/>
                    </a:ext>
                  </a:extLst>
                </a:gridCol>
                <a:gridCol w="2019304">
                  <a:extLst>
                    <a:ext uri="{9D8B030D-6E8A-4147-A177-3AD203B41FA5}">
                      <a16:colId xmlns:a16="http://schemas.microsoft.com/office/drawing/2014/main" val="20001"/>
                    </a:ext>
                  </a:extLst>
                </a:gridCol>
              </a:tblGrid>
              <a:tr h="237857">
                <a:tc>
                  <a:txBody>
                    <a:bodyPr/>
                    <a:lstStyle/>
                    <a:p>
                      <a:pPr algn="l" fontAlgn="b"/>
                      <a:endParaRPr lang="es-CO" sz="700" b="0" i="0" u="none" strike="noStrike" dirty="0">
                        <a:solidFill>
                          <a:schemeClr val="tx1">
                            <a:lumMod val="85000"/>
                            <a:lumOff val="15000"/>
                          </a:schemeClr>
                        </a:solidFill>
                        <a:effectLst/>
                        <a:latin typeface="+mj-lt"/>
                      </a:endParaRPr>
                    </a:p>
                  </a:txBody>
                  <a:tcPr marL="9527" marR="9527" marT="9525" marB="0" anchor="ctr">
                    <a:lnL>
                      <a:noFill/>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700" b="0" i="0" u="none" strike="noStrike" dirty="0">
                          <a:solidFill>
                            <a:schemeClr val="tx1">
                              <a:lumMod val="85000"/>
                              <a:lumOff val="15000"/>
                            </a:schemeClr>
                          </a:solidFill>
                          <a:effectLst/>
                          <a:latin typeface="+mj-lt"/>
                          <a:cs typeface="Calibri" panose="020F0502020204030204" pitchFamily="34" charset="0"/>
                        </a:rPr>
                        <a:t> </a:t>
                      </a:r>
                      <a:r>
                        <a:rPr lang="es-CO" sz="700" b="1" i="0" u="none" strike="noStrike" dirty="0">
                          <a:solidFill>
                            <a:schemeClr val="tx1">
                              <a:lumMod val="75000"/>
                              <a:lumOff val="25000"/>
                            </a:schemeClr>
                          </a:solidFill>
                          <a:effectLst/>
                          <a:latin typeface="+mj-lt"/>
                          <a:cs typeface="Calibri" panose="020F0502020204030204" pitchFamily="34" charset="0"/>
                        </a:rPr>
                        <a:t>T2B: </a:t>
                      </a:r>
                      <a:r>
                        <a:rPr lang="es-CO" altLang="es-CO" sz="700" b="0" dirty="0">
                          <a:solidFill>
                            <a:schemeClr val="tx1">
                              <a:lumMod val="75000"/>
                              <a:lumOff val="25000"/>
                            </a:schemeClr>
                          </a:solidFill>
                          <a:latin typeface="+mj-lt"/>
                          <a:cs typeface="Calibri" panose="020F0502020204030204" pitchFamily="34" charset="0"/>
                        </a:rPr>
                        <a:t>Totalmente</a:t>
                      </a:r>
                      <a:r>
                        <a:rPr lang="es-CO" altLang="es-CO" sz="700" b="0" baseline="0" dirty="0">
                          <a:solidFill>
                            <a:schemeClr val="tx1">
                              <a:lumMod val="75000"/>
                              <a:lumOff val="25000"/>
                            </a:schemeClr>
                          </a:solidFill>
                          <a:latin typeface="+mj-lt"/>
                          <a:cs typeface="Calibri" panose="020F0502020204030204" pitchFamily="34" charset="0"/>
                        </a:rPr>
                        <a:t> de acuerdo </a:t>
                      </a:r>
                      <a:r>
                        <a:rPr lang="es-CO" altLang="es-CO" sz="700" dirty="0">
                          <a:solidFill>
                            <a:schemeClr val="tx1">
                              <a:lumMod val="75000"/>
                              <a:lumOff val="25000"/>
                            </a:schemeClr>
                          </a:solidFill>
                          <a:latin typeface="+mj-lt"/>
                          <a:cs typeface="Calibri" panose="020F0502020204030204" pitchFamily="34" charset="0"/>
                        </a:rPr>
                        <a:t>+</a:t>
                      </a:r>
                      <a:r>
                        <a:rPr lang="es-CO" altLang="es-CO" sz="700" b="0" dirty="0">
                          <a:solidFill>
                            <a:schemeClr val="tx1">
                              <a:lumMod val="75000"/>
                              <a:lumOff val="25000"/>
                            </a:schemeClr>
                          </a:solidFill>
                          <a:latin typeface="+mj-lt"/>
                          <a:cs typeface="Calibri" panose="020F0502020204030204" pitchFamily="34" charset="0"/>
                        </a:rPr>
                        <a:t> de acuerdo</a:t>
                      </a: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18" name="17 Rectángulo redondeado"/>
          <p:cNvSpPr/>
          <p:nvPr/>
        </p:nvSpPr>
        <p:spPr bwMode="auto">
          <a:xfrm>
            <a:off x="3262712" y="797926"/>
            <a:ext cx="2664296" cy="314071"/>
          </a:xfrm>
          <a:prstGeom prst="roundRect">
            <a:avLst>
              <a:gd name="adj" fmla="val 21475"/>
            </a:avLst>
          </a:prstGeom>
          <a:noFill/>
          <a:ln w="63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dirty="0">
              <a:ln>
                <a:noFill/>
              </a:ln>
              <a:solidFill>
                <a:srgbClr val="000000">
                  <a:lumMod val="95000"/>
                  <a:lumOff val="5000"/>
                </a:srgbClr>
              </a:solidFill>
              <a:effectLst/>
              <a:uLnTx/>
              <a:uFillTx/>
              <a:latin typeface="Calibri" pitchFamily="34" charset="0"/>
              <a:ea typeface="+mn-ea"/>
              <a:cs typeface="Calibri" panose="020F0502020204030204" pitchFamily="34" charset="0"/>
            </a:endParaRPr>
          </a:p>
        </p:txBody>
      </p:sp>
      <p:cxnSp>
        <p:nvCxnSpPr>
          <p:cNvPr id="11" name="10 Conector recto">
            <a:extLst>
              <a:ext uri="{FF2B5EF4-FFF2-40B4-BE49-F238E27FC236}">
                <a16:creationId xmlns:a16="http://schemas.microsoft.com/office/drawing/2014/main" id="{66646562-2CE6-4DA0-AF23-E9AB60D10B1D}"/>
              </a:ext>
            </a:extLst>
          </p:cNvPr>
          <p:cNvCxnSpPr/>
          <p:nvPr/>
        </p:nvCxnSpPr>
        <p:spPr bwMode="auto">
          <a:xfrm flipH="1">
            <a:off x="4579951" y="1490460"/>
            <a:ext cx="5751" cy="3661039"/>
          </a:xfrm>
          <a:prstGeom prst="line">
            <a:avLst/>
          </a:prstGeom>
          <a:solidFill>
            <a:schemeClr val="accent1"/>
          </a:solidFill>
          <a:ln w="3175" cap="flat" cmpd="sng" algn="ctr">
            <a:solidFill>
              <a:srgbClr val="0070C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2" name="7 Tabla">
            <a:extLst>
              <a:ext uri="{FF2B5EF4-FFF2-40B4-BE49-F238E27FC236}">
                <a16:creationId xmlns:a16="http://schemas.microsoft.com/office/drawing/2014/main" id="{20445C74-B576-421E-A650-B533EB1D4675}"/>
              </a:ext>
            </a:extLst>
          </p:cNvPr>
          <p:cNvGraphicFramePr>
            <a:graphicFrameLocks noGrp="1"/>
          </p:cNvGraphicFramePr>
          <p:nvPr>
            <p:extLst>
              <p:ext uri="{D42A27DB-BD31-4B8C-83A1-F6EECF244321}">
                <p14:modId xmlns:p14="http://schemas.microsoft.com/office/powerpoint/2010/main" val="4199249478"/>
              </p:ext>
            </p:extLst>
          </p:nvPr>
        </p:nvGraphicFramePr>
        <p:xfrm>
          <a:off x="36792" y="2089597"/>
          <a:ext cx="2135776" cy="1877004"/>
        </p:xfrm>
        <a:graphic>
          <a:graphicData uri="http://schemas.openxmlformats.org/drawingml/2006/table">
            <a:tbl>
              <a:tblPr/>
              <a:tblGrid>
                <a:gridCol w="2135776">
                  <a:extLst>
                    <a:ext uri="{9D8B030D-6E8A-4147-A177-3AD203B41FA5}">
                      <a16:colId xmlns:a16="http://schemas.microsoft.com/office/drawing/2014/main" val="20000"/>
                    </a:ext>
                  </a:extLst>
                </a:gridCol>
              </a:tblGrid>
              <a:tr h="469251">
                <a:tc>
                  <a:txBody>
                    <a:bodyPr/>
                    <a:lstStyle/>
                    <a:p>
                      <a:pPr algn="r" fontAlgn="ctr"/>
                      <a:r>
                        <a:rPr lang="es-CO" sz="800" b="0" i="0" u="none" strike="noStrike" dirty="0">
                          <a:solidFill>
                            <a:srgbClr val="000000"/>
                          </a:solidFill>
                          <a:effectLst/>
                          <a:latin typeface="+mj-lt"/>
                        </a:rPr>
                        <a:t>Habría preferido presentar la prueba de  manera presencial y en papel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0"/>
                  </a:ext>
                </a:extLst>
              </a:tr>
              <a:tr h="469251">
                <a:tc>
                  <a:txBody>
                    <a:bodyPr/>
                    <a:lstStyle/>
                    <a:p>
                      <a:pPr algn="r" fontAlgn="ctr"/>
                      <a:r>
                        <a:rPr lang="es-CO" sz="800" b="0" i="0" u="none" strike="noStrike" dirty="0">
                          <a:solidFill>
                            <a:srgbClr val="000000"/>
                          </a:solidFill>
                          <a:effectLst/>
                          <a:latin typeface="+mj-lt"/>
                        </a:rPr>
                        <a:t>Habría preferido presentar la prueba de  manera presencial y en un computador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3"/>
                  </a:ext>
                </a:extLst>
              </a:tr>
              <a:tr h="469251">
                <a:tc>
                  <a:txBody>
                    <a:bodyPr/>
                    <a:lstStyle/>
                    <a:p>
                      <a:pPr algn="r" fontAlgn="ctr"/>
                      <a:r>
                        <a:rPr lang="es-CO" sz="800" b="0" i="0" u="none" strike="noStrike" dirty="0">
                          <a:solidFill>
                            <a:srgbClr val="000000"/>
                          </a:solidFill>
                          <a:effectLst/>
                          <a:latin typeface="+mj-lt"/>
                        </a:rPr>
                        <a:t> Presentar la prueba de manera virtual y en  casa permite una evaluación efectiva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1"/>
                  </a:ext>
                </a:extLst>
              </a:tr>
              <a:tr h="469251">
                <a:tc>
                  <a:txBody>
                    <a:bodyPr/>
                    <a:lstStyle/>
                    <a:p>
                      <a:pPr algn="r" fontAlgn="ctr"/>
                      <a:r>
                        <a:rPr lang="es-CO" sz="800" b="0" i="0" u="none" strike="noStrike" dirty="0">
                          <a:solidFill>
                            <a:srgbClr val="000000"/>
                          </a:solidFill>
                          <a:effectLst/>
                          <a:latin typeface="+mj-lt"/>
                        </a:rPr>
                        <a:t>Presentar la prueba de manera electrónica  en casa satisface mis expectativas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3" name="36 Gráfico">
            <a:extLst>
              <a:ext uri="{FF2B5EF4-FFF2-40B4-BE49-F238E27FC236}">
                <a16:creationId xmlns:a16="http://schemas.microsoft.com/office/drawing/2014/main" id="{672A32E2-CF4C-460C-8CC8-D920AA9F0112}"/>
              </a:ext>
            </a:extLst>
          </p:cNvPr>
          <p:cNvGraphicFramePr/>
          <p:nvPr>
            <p:extLst>
              <p:ext uri="{D42A27DB-BD31-4B8C-83A1-F6EECF244321}">
                <p14:modId xmlns:p14="http://schemas.microsoft.com/office/powerpoint/2010/main" val="507460363"/>
              </p:ext>
            </p:extLst>
          </p:nvPr>
        </p:nvGraphicFramePr>
        <p:xfrm>
          <a:off x="2160116" y="1824422"/>
          <a:ext cx="2416965" cy="4579038"/>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37 Conector recto">
            <a:extLst>
              <a:ext uri="{FF2B5EF4-FFF2-40B4-BE49-F238E27FC236}">
                <a16:creationId xmlns:a16="http://schemas.microsoft.com/office/drawing/2014/main" id="{D387829A-5A02-4202-946C-A17288E5F0EA}"/>
              </a:ext>
            </a:extLst>
          </p:cNvPr>
          <p:cNvCxnSpPr/>
          <p:nvPr/>
        </p:nvCxnSpPr>
        <p:spPr bwMode="auto">
          <a:xfrm>
            <a:off x="2254409" y="1892242"/>
            <a:ext cx="2091360" cy="0"/>
          </a:xfrm>
          <a:prstGeom prst="line">
            <a:avLst/>
          </a:prstGeom>
          <a:solidFill>
            <a:schemeClr val="accent1"/>
          </a:solidFill>
          <a:ln w="9525" cap="flat" cmpd="sng" algn="ctr">
            <a:solidFill>
              <a:schemeClr val="bg1">
                <a:lumMod val="75000"/>
              </a:schemeClr>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39 CuadroTexto">
            <a:extLst>
              <a:ext uri="{FF2B5EF4-FFF2-40B4-BE49-F238E27FC236}">
                <a16:creationId xmlns:a16="http://schemas.microsoft.com/office/drawing/2014/main" id="{3BB43F66-B227-401B-B7EF-2A84D4A811BF}"/>
              </a:ext>
            </a:extLst>
          </p:cNvPr>
          <p:cNvSpPr txBox="1"/>
          <p:nvPr/>
        </p:nvSpPr>
        <p:spPr>
          <a:xfrm>
            <a:off x="2910916" y="1576020"/>
            <a:ext cx="793807" cy="307872"/>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000" b="1" i="0" u="none" strike="noStrike" kern="1200" cap="none" spc="0" normalizeH="0" baseline="0" noProof="0" dirty="0">
                <a:ln>
                  <a:noFill/>
                </a:ln>
                <a:solidFill>
                  <a:srgbClr val="126D9A"/>
                </a:solidFill>
                <a:effectLst/>
                <a:uLnTx/>
                <a:uFillTx/>
                <a:latin typeface="Calibri" pitchFamily="34" charset="0"/>
                <a:ea typeface="+mn-ea"/>
                <a:cs typeface="Arial" charset="0"/>
              </a:rPr>
              <a:t>Año </a:t>
            </a:r>
            <a:r>
              <a:rPr kumimoji="0" lang="es-CO" sz="1400" b="1" i="0" u="none" strike="noStrike" kern="1200" cap="none" spc="0" normalizeH="0" baseline="0" noProof="0" dirty="0">
                <a:ln>
                  <a:noFill/>
                </a:ln>
                <a:solidFill>
                  <a:srgbClr val="126D9A"/>
                </a:solidFill>
                <a:effectLst/>
                <a:uLnTx/>
                <a:uFillTx/>
                <a:latin typeface="Calibri" pitchFamily="34" charset="0"/>
                <a:ea typeface="+mn-ea"/>
                <a:cs typeface="Arial" charset="0"/>
              </a:rPr>
              <a:t>2021</a:t>
            </a:r>
          </a:p>
        </p:txBody>
      </p:sp>
      <p:graphicFrame>
        <p:nvGraphicFramePr>
          <p:cNvPr id="16" name="19 Tabla">
            <a:extLst>
              <a:ext uri="{FF2B5EF4-FFF2-40B4-BE49-F238E27FC236}">
                <a16:creationId xmlns:a16="http://schemas.microsoft.com/office/drawing/2014/main" id="{42644010-0F8B-46BD-A318-A879B909FFE0}"/>
              </a:ext>
            </a:extLst>
          </p:cNvPr>
          <p:cNvGraphicFramePr>
            <a:graphicFrameLocks noGrp="1"/>
          </p:cNvGraphicFramePr>
          <p:nvPr>
            <p:extLst>
              <p:ext uri="{D42A27DB-BD31-4B8C-83A1-F6EECF244321}">
                <p14:modId xmlns:p14="http://schemas.microsoft.com/office/powerpoint/2010/main" val="3718156305"/>
              </p:ext>
            </p:extLst>
          </p:nvPr>
        </p:nvGraphicFramePr>
        <p:xfrm>
          <a:off x="995119" y="4291464"/>
          <a:ext cx="2386618" cy="165213"/>
        </p:xfrm>
        <a:graphic>
          <a:graphicData uri="http://schemas.openxmlformats.org/drawingml/2006/table">
            <a:tbl>
              <a:tblPr>
                <a:tableStyleId>{5C22544A-7EE6-4342-B048-85BDC9FD1C3A}</a:tableStyleId>
              </a:tblPr>
              <a:tblGrid>
                <a:gridCol w="2019300">
                  <a:extLst>
                    <a:ext uri="{9D8B030D-6E8A-4147-A177-3AD203B41FA5}">
                      <a16:colId xmlns:a16="http://schemas.microsoft.com/office/drawing/2014/main" val="20000"/>
                    </a:ext>
                  </a:extLst>
                </a:gridCol>
                <a:gridCol w="367318">
                  <a:extLst>
                    <a:ext uri="{9D8B030D-6E8A-4147-A177-3AD203B41FA5}">
                      <a16:colId xmlns:a16="http://schemas.microsoft.com/office/drawing/2014/main" val="20001"/>
                    </a:ext>
                  </a:extLst>
                </a:gridCol>
              </a:tblGrid>
              <a:tr h="165213">
                <a:tc>
                  <a:txBody>
                    <a:bodyPr/>
                    <a:lstStyle/>
                    <a:p>
                      <a:pPr algn="ctr" fontAlgn="ctr"/>
                      <a:r>
                        <a:rPr lang="es-CO" sz="700" b="1" u="none" strike="noStrike" dirty="0">
                          <a:effectLst/>
                          <a:latin typeface="Calibri" panose="020F0502020204030204" pitchFamily="34" charset="0"/>
                          <a:cs typeface="Calibri" panose="020F0502020204030204" pitchFamily="34" charset="0"/>
                        </a:rPr>
                        <a:t>Base: </a:t>
                      </a:r>
                      <a:r>
                        <a:rPr lang="es-CO" sz="700" b="0" u="none" strike="noStrike" dirty="0">
                          <a:effectLst/>
                          <a:latin typeface="Calibri" panose="020F0502020204030204" pitchFamily="34" charset="0"/>
                          <a:cs typeface="Calibri" panose="020F0502020204030204" pitchFamily="34" charset="0"/>
                        </a:rPr>
                        <a:t>Universitarios que respondió electrónica en casa</a:t>
                      </a:r>
                      <a:endParaRPr lang="es-CO" sz="700" b="0" i="0" u="none" strike="noStrike" dirty="0">
                        <a:effectLst/>
                        <a:latin typeface="Calibri" panose="020F0502020204030204" pitchFamily="34" charset="0"/>
                        <a:cs typeface="Calibri" panose="020F0502020204030204" pitchFamily="34" charset="0"/>
                      </a:endParaRPr>
                    </a:p>
                  </a:txBody>
                  <a:tcPr marL="9525" marR="9525" marT="9528"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CO" sz="700" b="1" i="0" u="none" strike="noStrike" dirty="0">
                          <a:solidFill>
                            <a:srgbClr val="000000"/>
                          </a:solidFill>
                          <a:effectLst/>
                          <a:latin typeface="Calibri"/>
                        </a:rPr>
                        <a:t>1.077</a:t>
                      </a:r>
                    </a:p>
                  </a:txBody>
                  <a:tcPr marL="9525"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19" name="7 Tabla">
            <a:extLst>
              <a:ext uri="{FF2B5EF4-FFF2-40B4-BE49-F238E27FC236}">
                <a16:creationId xmlns:a16="http://schemas.microsoft.com/office/drawing/2014/main" id="{202D2F24-BF75-4CAD-8402-3E33547000CB}"/>
              </a:ext>
            </a:extLst>
          </p:cNvPr>
          <p:cNvGraphicFramePr>
            <a:graphicFrameLocks noGrp="1"/>
          </p:cNvGraphicFramePr>
          <p:nvPr>
            <p:extLst>
              <p:ext uri="{D42A27DB-BD31-4B8C-83A1-F6EECF244321}">
                <p14:modId xmlns:p14="http://schemas.microsoft.com/office/powerpoint/2010/main" val="1219262388"/>
              </p:ext>
            </p:extLst>
          </p:nvPr>
        </p:nvGraphicFramePr>
        <p:xfrm>
          <a:off x="4594860" y="2089597"/>
          <a:ext cx="2135776" cy="1877004"/>
        </p:xfrm>
        <a:graphic>
          <a:graphicData uri="http://schemas.openxmlformats.org/drawingml/2006/table">
            <a:tbl>
              <a:tblPr/>
              <a:tblGrid>
                <a:gridCol w="2135776">
                  <a:extLst>
                    <a:ext uri="{9D8B030D-6E8A-4147-A177-3AD203B41FA5}">
                      <a16:colId xmlns:a16="http://schemas.microsoft.com/office/drawing/2014/main" val="20000"/>
                    </a:ext>
                  </a:extLst>
                </a:gridCol>
              </a:tblGrid>
              <a:tr h="469251">
                <a:tc>
                  <a:txBody>
                    <a:bodyPr/>
                    <a:lstStyle/>
                    <a:p>
                      <a:pPr algn="r" fontAlgn="ctr"/>
                      <a:r>
                        <a:rPr lang="es-CO" sz="800" b="0" i="0" u="none" strike="noStrike" dirty="0">
                          <a:solidFill>
                            <a:srgbClr val="000000"/>
                          </a:solidFill>
                          <a:effectLst/>
                          <a:latin typeface="+mj-lt"/>
                        </a:rPr>
                        <a:t> Presentar la prueba de manera presencial y  en computador permite una evaluación efectiva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0"/>
                  </a:ext>
                </a:extLst>
              </a:tr>
              <a:tr h="469251">
                <a:tc>
                  <a:txBody>
                    <a:bodyPr/>
                    <a:lstStyle/>
                    <a:p>
                      <a:pPr algn="r" fontAlgn="ctr"/>
                      <a:r>
                        <a:rPr lang="es-CO" sz="800" b="0" i="0" u="none" strike="noStrike" dirty="0">
                          <a:solidFill>
                            <a:srgbClr val="000000"/>
                          </a:solidFill>
                          <a:effectLst/>
                          <a:latin typeface="+mj-lt"/>
                        </a:rPr>
                        <a:t> Presentar la prueba de manera presencial y  en computador satisface mis expectativas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3"/>
                  </a:ext>
                </a:extLst>
              </a:tr>
              <a:tr h="469251">
                <a:tc>
                  <a:txBody>
                    <a:bodyPr/>
                    <a:lstStyle/>
                    <a:p>
                      <a:pPr algn="r" fontAlgn="ctr"/>
                      <a:r>
                        <a:rPr lang="es-CO" sz="800" b="0" i="0" u="none" strike="noStrike" dirty="0">
                          <a:solidFill>
                            <a:srgbClr val="000000"/>
                          </a:solidFill>
                          <a:effectLst/>
                          <a:latin typeface="+mj-lt"/>
                        </a:rPr>
                        <a:t> Habría preferido presentar la prueba de  manera presencial, pero en papel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1"/>
                  </a:ext>
                </a:extLst>
              </a:tr>
              <a:tr h="469251">
                <a:tc>
                  <a:txBody>
                    <a:bodyPr/>
                    <a:lstStyle/>
                    <a:p>
                      <a:pPr algn="r" fontAlgn="ctr"/>
                      <a:r>
                        <a:rPr lang="es-CO" sz="800" b="0" i="0" u="none" strike="noStrike" dirty="0">
                          <a:solidFill>
                            <a:srgbClr val="000000"/>
                          </a:solidFill>
                          <a:effectLst/>
                          <a:latin typeface="+mj-lt"/>
                        </a:rPr>
                        <a:t> Habría preferido presentar la prueba de  manera electrónica y en casa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21" name="36 Gráfico">
            <a:extLst>
              <a:ext uri="{FF2B5EF4-FFF2-40B4-BE49-F238E27FC236}">
                <a16:creationId xmlns:a16="http://schemas.microsoft.com/office/drawing/2014/main" id="{FB289F61-7330-47F8-B893-12350B36476D}"/>
              </a:ext>
            </a:extLst>
          </p:cNvPr>
          <p:cNvGraphicFramePr/>
          <p:nvPr>
            <p:extLst>
              <p:ext uri="{D42A27DB-BD31-4B8C-83A1-F6EECF244321}">
                <p14:modId xmlns:p14="http://schemas.microsoft.com/office/powerpoint/2010/main" val="3472057180"/>
              </p:ext>
            </p:extLst>
          </p:nvPr>
        </p:nvGraphicFramePr>
        <p:xfrm>
          <a:off x="6718184" y="1824422"/>
          <a:ext cx="2416965" cy="4579038"/>
        </p:xfrm>
        <a:graphic>
          <a:graphicData uri="http://schemas.openxmlformats.org/drawingml/2006/chart">
            <c:chart xmlns:c="http://schemas.openxmlformats.org/drawingml/2006/chart" xmlns:r="http://schemas.openxmlformats.org/officeDocument/2006/relationships" r:id="rId4"/>
          </a:graphicData>
        </a:graphic>
      </p:graphicFrame>
      <p:cxnSp>
        <p:nvCxnSpPr>
          <p:cNvPr id="22" name="37 Conector recto">
            <a:extLst>
              <a:ext uri="{FF2B5EF4-FFF2-40B4-BE49-F238E27FC236}">
                <a16:creationId xmlns:a16="http://schemas.microsoft.com/office/drawing/2014/main" id="{FB8C1651-2660-4CE2-BAAF-D2B11C574468}"/>
              </a:ext>
            </a:extLst>
          </p:cNvPr>
          <p:cNvCxnSpPr/>
          <p:nvPr/>
        </p:nvCxnSpPr>
        <p:spPr bwMode="auto">
          <a:xfrm>
            <a:off x="6812477" y="1892242"/>
            <a:ext cx="2091360" cy="0"/>
          </a:xfrm>
          <a:prstGeom prst="line">
            <a:avLst/>
          </a:prstGeom>
          <a:solidFill>
            <a:schemeClr val="accent1"/>
          </a:solidFill>
          <a:ln w="9525" cap="flat" cmpd="sng" algn="ctr">
            <a:solidFill>
              <a:schemeClr val="bg1">
                <a:lumMod val="75000"/>
              </a:schemeClr>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39 CuadroTexto">
            <a:extLst>
              <a:ext uri="{FF2B5EF4-FFF2-40B4-BE49-F238E27FC236}">
                <a16:creationId xmlns:a16="http://schemas.microsoft.com/office/drawing/2014/main" id="{2FF67375-B299-43FB-8476-A769CBF8AFA3}"/>
              </a:ext>
            </a:extLst>
          </p:cNvPr>
          <p:cNvSpPr txBox="1"/>
          <p:nvPr/>
        </p:nvSpPr>
        <p:spPr>
          <a:xfrm>
            <a:off x="7468984" y="1576020"/>
            <a:ext cx="793807" cy="307872"/>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000" b="1" i="0" u="none" strike="noStrike" kern="1200" cap="none" spc="0" normalizeH="0" baseline="0" noProof="0" dirty="0">
                <a:ln>
                  <a:noFill/>
                </a:ln>
                <a:solidFill>
                  <a:srgbClr val="126D9A"/>
                </a:solidFill>
                <a:effectLst/>
                <a:uLnTx/>
                <a:uFillTx/>
                <a:latin typeface="Calibri" pitchFamily="34" charset="0"/>
                <a:ea typeface="+mn-ea"/>
                <a:cs typeface="Arial" charset="0"/>
              </a:rPr>
              <a:t>Año </a:t>
            </a:r>
            <a:r>
              <a:rPr kumimoji="0" lang="es-CO" sz="1400" b="1" i="0" u="none" strike="noStrike" kern="1200" cap="none" spc="0" normalizeH="0" baseline="0" noProof="0" dirty="0">
                <a:ln>
                  <a:noFill/>
                </a:ln>
                <a:solidFill>
                  <a:srgbClr val="126D9A"/>
                </a:solidFill>
                <a:effectLst/>
                <a:uLnTx/>
                <a:uFillTx/>
                <a:latin typeface="Calibri" pitchFamily="34" charset="0"/>
                <a:ea typeface="+mn-ea"/>
                <a:cs typeface="Arial" charset="0"/>
              </a:rPr>
              <a:t>2021</a:t>
            </a:r>
          </a:p>
        </p:txBody>
      </p:sp>
      <p:graphicFrame>
        <p:nvGraphicFramePr>
          <p:cNvPr id="24" name="19 Tabla">
            <a:extLst>
              <a:ext uri="{FF2B5EF4-FFF2-40B4-BE49-F238E27FC236}">
                <a16:creationId xmlns:a16="http://schemas.microsoft.com/office/drawing/2014/main" id="{76B17CE5-4FAF-434C-96D9-9F71426CDAE0}"/>
              </a:ext>
            </a:extLst>
          </p:cNvPr>
          <p:cNvGraphicFramePr>
            <a:graphicFrameLocks noGrp="1"/>
          </p:cNvGraphicFramePr>
          <p:nvPr>
            <p:extLst>
              <p:ext uri="{D42A27DB-BD31-4B8C-83A1-F6EECF244321}">
                <p14:modId xmlns:p14="http://schemas.microsoft.com/office/powerpoint/2010/main" val="3674139216"/>
              </p:ext>
            </p:extLst>
          </p:nvPr>
        </p:nvGraphicFramePr>
        <p:xfrm>
          <a:off x="5553187" y="4291464"/>
          <a:ext cx="2367568" cy="165213"/>
        </p:xfrm>
        <a:graphic>
          <a:graphicData uri="http://schemas.openxmlformats.org/drawingml/2006/table">
            <a:tbl>
              <a:tblPr>
                <a:tableStyleId>{5C22544A-7EE6-4342-B048-85BDC9FD1C3A}</a:tableStyleId>
              </a:tblPr>
              <a:tblGrid>
                <a:gridCol w="2000250">
                  <a:extLst>
                    <a:ext uri="{9D8B030D-6E8A-4147-A177-3AD203B41FA5}">
                      <a16:colId xmlns:a16="http://schemas.microsoft.com/office/drawing/2014/main" val="20000"/>
                    </a:ext>
                  </a:extLst>
                </a:gridCol>
                <a:gridCol w="367318">
                  <a:extLst>
                    <a:ext uri="{9D8B030D-6E8A-4147-A177-3AD203B41FA5}">
                      <a16:colId xmlns:a16="http://schemas.microsoft.com/office/drawing/2014/main" val="20001"/>
                    </a:ext>
                  </a:extLst>
                </a:gridCol>
              </a:tblGrid>
              <a:tr h="165213">
                <a:tc>
                  <a:txBody>
                    <a:bodyPr/>
                    <a:lstStyle/>
                    <a:p>
                      <a:pPr algn="ctr" fontAlgn="ctr"/>
                      <a:r>
                        <a:rPr lang="es-CO" sz="700" b="1" u="none" strike="noStrike" dirty="0">
                          <a:effectLst/>
                          <a:latin typeface="Calibri" panose="020F0502020204030204" pitchFamily="34" charset="0"/>
                          <a:cs typeface="Calibri" panose="020F0502020204030204" pitchFamily="34" charset="0"/>
                        </a:rPr>
                        <a:t>Base: </a:t>
                      </a:r>
                      <a:r>
                        <a:rPr lang="es-CO" sz="700" b="0" u="none" strike="noStrike" dirty="0">
                          <a:effectLst/>
                          <a:latin typeface="Calibri" panose="020F0502020204030204" pitchFamily="34" charset="0"/>
                          <a:cs typeface="Calibri" panose="020F0502020204030204" pitchFamily="34" charset="0"/>
                        </a:rPr>
                        <a:t> Universitario que respondió electrónica en sitio</a:t>
                      </a:r>
                      <a:endParaRPr lang="es-CO" sz="700" b="0" i="0" u="none" strike="noStrike" dirty="0">
                        <a:effectLst/>
                        <a:latin typeface="Calibri" panose="020F0502020204030204" pitchFamily="34" charset="0"/>
                        <a:cs typeface="Calibri" panose="020F0502020204030204" pitchFamily="34" charset="0"/>
                      </a:endParaRPr>
                    </a:p>
                  </a:txBody>
                  <a:tcPr marL="9525" marR="9525" marT="9528"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CO" sz="700" b="1" i="0" u="none" strike="noStrike" dirty="0">
                          <a:solidFill>
                            <a:srgbClr val="000000"/>
                          </a:solidFill>
                          <a:effectLst/>
                          <a:latin typeface="Calibri"/>
                        </a:rPr>
                        <a:t>291</a:t>
                      </a:r>
                    </a:p>
                  </a:txBody>
                  <a:tcPr marL="9525"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20" name="Text Box 33">
            <a:extLst>
              <a:ext uri="{FF2B5EF4-FFF2-40B4-BE49-F238E27FC236}">
                <a16:creationId xmlns:a16="http://schemas.microsoft.com/office/drawing/2014/main" id="{2600BABE-ADE3-469A-9CC9-E4FA02F3FF2D}"/>
              </a:ext>
            </a:extLst>
          </p:cNvPr>
          <p:cNvSpPr txBox="1">
            <a:spLocks noChangeArrowheads="1"/>
          </p:cNvSpPr>
          <p:nvPr/>
        </p:nvSpPr>
        <p:spPr bwMode="auto">
          <a:xfrm>
            <a:off x="7855530" y="581075"/>
            <a:ext cx="1288470" cy="2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58" tIns="45729" rIns="91458" bIns="45729" anchor="ctr">
            <a:spAutoFit/>
          </a:bodyPr>
          <a:lstStyle>
            <a:lvl1pPr>
              <a:spcBef>
                <a:spcPct val="20000"/>
              </a:spcBef>
              <a:buChar char="•"/>
              <a:defRPr sz="1200">
                <a:solidFill>
                  <a:srgbClr val="333333"/>
                </a:solidFill>
                <a:latin typeface="Century Gothic" pitchFamily="34" charset="0"/>
                <a:cs typeface="Arial" charset="0"/>
              </a:defRPr>
            </a:lvl1pPr>
            <a:lvl2pPr marL="742950" indent="-285750">
              <a:spcBef>
                <a:spcPct val="20000"/>
              </a:spcBef>
              <a:buChar char="–"/>
              <a:defRPr sz="1200">
                <a:solidFill>
                  <a:srgbClr val="333333"/>
                </a:solidFill>
                <a:latin typeface="Century Gothic" pitchFamily="34" charset="0"/>
                <a:cs typeface="Arial" charset="0"/>
              </a:defRPr>
            </a:lvl2pPr>
            <a:lvl3pPr marL="1143000" indent="-228600">
              <a:spcBef>
                <a:spcPct val="20000"/>
              </a:spcBef>
              <a:buChar char="•"/>
              <a:defRPr sz="1200">
                <a:solidFill>
                  <a:srgbClr val="333333"/>
                </a:solidFill>
                <a:latin typeface="Century Gothic" pitchFamily="34" charset="0"/>
                <a:cs typeface="Arial" charset="0"/>
              </a:defRPr>
            </a:lvl3pPr>
            <a:lvl4pPr marL="1600200" indent="-228600">
              <a:spcBef>
                <a:spcPct val="20000"/>
              </a:spcBef>
              <a:buChar char="–"/>
              <a:defRPr sz="1200">
                <a:solidFill>
                  <a:srgbClr val="333333"/>
                </a:solidFill>
                <a:latin typeface="Century Gothic" pitchFamily="34" charset="0"/>
                <a:cs typeface="Arial" charset="0"/>
              </a:defRPr>
            </a:lvl4pPr>
            <a:lvl5pPr marL="2057400" indent="-228600">
              <a:spcBef>
                <a:spcPct val="20000"/>
              </a:spcBef>
              <a:buChar char="»"/>
              <a:defRPr sz="1200">
                <a:solidFill>
                  <a:srgbClr val="333333"/>
                </a:solidFill>
                <a:latin typeface="Century Gothic" pitchFamily="34" charset="0"/>
                <a:cs typeface="Arial" charset="0"/>
              </a:defRPr>
            </a:lvl5pPr>
            <a:lvl6pPr marL="2514600" indent="-228600" eaLnBrk="0" fontAlgn="base" hangingPunct="0">
              <a:spcBef>
                <a:spcPct val="20000"/>
              </a:spcBef>
              <a:spcAft>
                <a:spcPct val="0"/>
              </a:spcAft>
              <a:buChar char="»"/>
              <a:defRPr sz="1200">
                <a:solidFill>
                  <a:srgbClr val="333333"/>
                </a:solidFill>
                <a:latin typeface="Century Gothic" pitchFamily="34" charset="0"/>
                <a:cs typeface="Arial" charset="0"/>
              </a:defRPr>
            </a:lvl6pPr>
            <a:lvl7pPr marL="2971800" indent="-228600" eaLnBrk="0" fontAlgn="base" hangingPunct="0">
              <a:spcBef>
                <a:spcPct val="20000"/>
              </a:spcBef>
              <a:spcAft>
                <a:spcPct val="0"/>
              </a:spcAft>
              <a:buChar char="»"/>
              <a:defRPr sz="1200">
                <a:solidFill>
                  <a:srgbClr val="333333"/>
                </a:solidFill>
                <a:latin typeface="Century Gothic" pitchFamily="34" charset="0"/>
                <a:cs typeface="Arial" charset="0"/>
              </a:defRPr>
            </a:lvl7pPr>
            <a:lvl8pPr marL="3429000" indent="-228600" eaLnBrk="0" fontAlgn="base" hangingPunct="0">
              <a:spcBef>
                <a:spcPct val="20000"/>
              </a:spcBef>
              <a:spcAft>
                <a:spcPct val="0"/>
              </a:spcAft>
              <a:buChar char="»"/>
              <a:defRPr sz="1200">
                <a:solidFill>
                  <a:srgbClr val="333333"/>
                </a:solidFill>
                <a:latin typeface="Century Gothic" pitchFamily="34" charset="0"/>
                <a:cs typeface="Arial" charset="0"/>
              </a:defRPr>
            </a:lvl8pPr>
            <a:lvl9pPr marL="3886200" indent="-228600" eaLnBrk="0" fontAlgn="base" hangingPunct="0">
              <a:spcBef>
                <a:spcPct val="20000"/>
              </a:spcBef>
              <a:spcAft>
                <a:spcPct val="0"/>
              </a:spcAft>
              <a:buChar char="»"/>
              <a:defRPr sz="1200">
                <a:solidFill>
                  <a:srgbClr val="333333"/>
                </a:solidFill>
                <a:latin typeface="Century Gothic" pitchFamily="34" charset="0"/>
                <a:cs typeface="Arial" charset="0"/>
              </a:defRPr>
            </a:lvl9pPr>
          </a:lstStyle>
          <a:p>
            <a:pPr algn="ctr" eaLnBrk="1" hangingPunct="1">
              <a:spcBef>
                <a:spcPct val="0"/>
              </a:spcBef>
              <a:buFontTx/>
              <a:buNone/>
            </a:pPr>
            <a:r>
              <a:rPr lang="es-CO" altLang="es-MX" sz="1000" b="0" dirty="0">
                <a:solidFill>
                  <a:srgbClr val="4D4D4D"/>
                </a:solidFill>
                <a:latin typeface="Calibri" panose="020F0502020204030204" pitchFamily="34" charset="0"/>
                <a:cs typeface="Calibri" panose="020F0502020204030204" pitchFamily="34" charset="0"/>
              </a:rPr>
              <a:t>Estudiantes U</a:t>
            </a:r>
            <a:endParaRPr lang="es-ES" altLang="es-MX" sz="1000" dirty="0">
              <a:solidFill>
                <a:srgbClr val="4D4D4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9510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s-ES" altLang="es-CO" dirty="0">
                <a:solidFill>
                  <a:schemeClr val="tx1">
                    <a:lumMod val="65000"/>
                    <a:lumOff val="35000"/>
                  </a:schemeClr>
                </a:solidFill>
                <a:ea typeface="+mj-ea"/>
              </a:rPr>
              <a:t>Ficha técnica</a:t>
            </a:r>
          </a:p>
        </p:txBody>
      </p:sp>
      <p:sp>
        <p:nvSpPr>
          <p:cNvPr id="40963" name="3 Marcador de número de diapositiva"/>
          <p:cNvSpPr txBox="1">
            <a:spLocks noGrp="1"/>
          </p:cNvSpPr>
          <p:nvPr/>
        </p:nvSpPr>
        <p:spPr bwMode="auto">
          <a:xfrm>
            <a:off x="8701088" y="4837907"/>
            <a:ext cx="412750" cy="355600"/>
          </a:xfrm>
          <a:prstGeom prst="rect">
            <a:avLst/>
          </a:prstGeom>
          <a:noFill/>
          <a:ln w="9525">
            <a:noFill/>
            <a:miter lim="800000"/>
            <a:headEnd/>
            <a:tailEnd/>
          </a:ln>
        </p:spPr>
        <p:txBody>
          <a:bodyPr/>
          <a:lstStyle/>
          <a:p>
            <a:pPr algn="ctr" eaLnBrk="1" hangingPunct="1">
              <a:defRPr/>
            </a:pPr>
            <a:fld id="{6881629F-9FBB-7B40-B8DD-520F8154568E}" type="slidenum">
              <a:rPr lang="es-CO" altLang="es-CO" sz="997">
                <a:solidFill>
                  <a:srgbClr val="000000"/>
                </a:solidFill>
                <a:latin typeface="Cambria" panose="02040503050406030204" pitchFamily="18" charset="0"/>
                <a:cs typeface="Arial" panose="020B0604020202020204" pitchFamily="34" charset="0"/>
              </a:rPr>
              <a:pPr algn="ctr" eaLnBrk="1" hangingPunct="1">
                <a:defRPr/>
              </a:pPr>
              <a:t>5</a:t>
            </a:fld>
            <a:endParaRPr lang="es-CO" altLang="es-CO" sz="997" dirty="0">
              <a:solidFill>
                <a:srgbClr val="000000"/>
              </a:solidFill>
              <a:latin typeface="Cambria" panose="02040503050406030204" pitchFamily="18" charset="0"/>
              <a:cs typeface="Arial" panose="020B0604020202020204" pitchFamily="34" charset="0"/>
            </a:endParaRPr>
          </a:p>
        </p:txBody>
      </p:sp>
      <p:sp>
        <p:nvSpPr>
          <p:cNvPr id="9221" name="2 Marcador de contenido"/>
          <p:cNvSpPr>
            <a:spLocks noGrp="1"/>
          </p:cNvSpPr>
          <p:nvPr>
            <p:ph idx="4294967295"/>
          </p:nvPr>
        </p:nvSpPr>
        <p:spPr>
          <a:xfrm>
            <a:off x="431800" y="552379"/>
            <a:ext cx="8280400" cy="4040330"/>
          </a:xfrm>
        </p:spPr>
        <p:txBody>
          <a:bodyPr/>
          <a:lstStyle/>
          <a:p>
            <a:pPr marL="0" indent="0" eaLnBrk="1" hangingPunct="1">
              <a:spcBef>
                <a:spcPts val="600"/>
              </a:spcBef>
              <a:spcAft>
                <a:spcPts val="600"/>
              </a:spcAft>
              <a:buNone/>
              <a:defRPr/>
            </a:pPr>
            <a:r>
              <a:rPr lang="es-CO" altLang="es-CO" sz="1100" b="1" dirty="0">
                <a:latin typeface="+mj-lt"/>
                <a:ea typeface="Times New Roman" panose="02020603050405020304" pitchFamily="18" charset="0"/>
                <a:cs typeface="Tahoma" panose="020B0604030504040204" pitchFamily="34" charset="0"/>
              </a:rPr>
              <a:t>Objetivo general</a:t>
            </a:r>
            <a:r>
              <a:rPr lang="es-CO" altLang="es-CO" sz="1100" dirty="0">
                <a:latin typeface="+mj-lt"/>
                <a:ea typeface="Times New Roman" panose="02020603050405020304" pitchFamily="18" charset="0"/>
                <a:cs typeface="Tahoma" panose="020B0604030504040204" pitchFamily="34" charset="0"/>
              </a:rPr>
              <a:t>:</a:t>
            </a:r>
          </a:p>
          <a:p>
            <a:pPr marL="1257300" lvl="3" indent="0" eaLnBrk="1" hangingPunct="1">
              <a:spcBef>
                <a:spcPts val="600"/>
              </a:spcBef>
              <a:spcAft>
                <a:spcPts val="600"/>
              </a:spcAft>
              <a:buNone/>
              <a:defRPr/>
            </a:pPr>
            <a:r>
              <a:rPr lang="es-CO" altLang="es-CO" sz="1100" dirty="0">
                <a:latin typeface="+mj-lt"/>
                <a:ea typeface="Times New Roman" panose="02020603050405020304" pitchFamily="18" charset="0"/>
                <a:cs typeface="Tahoma" panose="020B0604030504040204" pitchFamily="34" charset="0"/>
              </a:rPr>
              <a:t>Evaluar la percepción de los servicios de Evaluación del ICFES, por parte de sus grupos de interés y de su quehacer como empresa.</a:t>
            </a:r>
          </a:p>
          <a:p>
            <a:pPr marL="0" indent="0" algn="just" eaLnBrk="1" hangingPunct="1">
              <a:spcBef>
                <a:spcPts val="600"/>
              </a:spcBef>
              <a:spcAft>
                <a:spcPts val="600"/>
              </a:spcAft>
              <a:buNone/>
              <a:defRPr/>
            </a:pPr>
            <a:r>
              <a:rPr lang="es-CO" altLang="es-CO" sz="1100" b="1" dirty="0">
                <a:latin typeface="+mj-lt"/>
                <a:ea typeface="Times New Roman" panose="02020603050405020304" pitchFamily="18" charset="0"/>
                <a:cs typeface="Tahoma" panose="020B0604030504040204" pitchFamily="34" charset="0"/>
              </a:rPr>
              <a:t>Objetivos específicos</a:t>
            </a:r>
            <a:r>
              <a:rPr lang="es-CO" altLang="es-CO" sz="1100" dirty="0">
                <a:latin typeface="+mj-lt"/>
                <a:ea typeface="Times New Roman" panose="02020603050405020304" pitchFamily="18" charset="0"/>
                <a:cs typeface="Tahoma" panose="020B0604030504040204" pitchFamily="34" charset="0"/>
              </a:rPr>
              <a:t>:</a:t>
            </a:r>
          </a:p>
          <a:p>
            <a:pPr algn="just" eaLnBrk="1" hangingPunct="1">
              <a:spcBef>
                <a:spcPts val="600"/>
              </a:spcBef>
              <a:spcAft>
                <a:spcPts val="600"/>
              </a:spcAft>
              <a:defRPr/>
            </a:pPr>
            <a:r>
              <a:rPr lang="es-ES" altLang="es-CO" sz="1100" dirty="0">
                <a:ea typeface="Times New Roman" panose="02020603050405020304" pitchFamily="18" charset="0"/>
                <a:cs typeface="Tahoma" panose="020B0604030504040204" pitchFamily="34" charset="0"/>
              </a:rPr>
              <a:t>Conocer la percepción de los </a:t>
            </a:r>
            <a:r>
              <a:rPr lang="es-ES" altLang="es-CO" sz="1100" b="1" dirty="0">
                <a:ea typeface="Times New Roman" panose="02020603050405020304" pitchFamily="18" charset="0"/>
                <a:cs typeface="Tahoma" panose="020B0604030504040204" pitchFamily="34" charset="0"/>
              </a:rPr>
              <a:t>estudiantes de colegios de grado 11</a:t>
            </a:r>
            <a:r>
              <a:rPr lang="es-ES" altLang="es-CO" sz="1100" dirty="0">
                <a:ea typeface="Times New Roman" panose="02020603050405020304" pitchFamily="18" charset="0"/>
                <a:cs typeface="Tahoma" panose="020B0604030504040204" pitchFamily="34" charset="0"/>
              </a:rPr>
              <a:t>° con respecto a la prueba Saber 11°.</a:t>
            </a:r>
          </a:p>
          <a:p>
            <a:pPr algn="just" eaLnBrk="1" hangingPunct="1">
              <a:spcBef>
                <a:spcPts val="600"/>
              </a:spcBef>
              <a:spcAft>
                <a:spcPts val="600"/>
              </a:spcAft>
              <a:defRPr/>
            </a:pPr>
            <a:r>
              <a:rPr lang="es-ES" altLang="es-CO" sz="1100" dirty="0">
                <a:latin typeface="+mj-lt"/>
                <a:ea typeface="Times New Roman" panose="02020603050405020304" pitchFamily="18" charset="0"/>
                <a:cs typeface="Tahoma" panose="020B0604030504040204" pitchFamily="34" charset="0"/>
              </a:rPr>
              <a:t>Conocer la percepción de los </a:t>
            </a:r>
            <a:r>
              <a:rPr lang="es-ES" altLang="es-CO" sz="1100" b="1" dirty="0">
                <a:latin typeface="+mj-lt"/>
                <a:ea typeface="Times New Roman" panose="02020603050405020304" pitchFamily="18" charset="0"/>
                <a:cs typeface="Tahoma" panose="020B0604030504040204" pitchFamily="34" charset="0"/>
              </a:rPr>
              <a:t>estudiantes</a:t>
            </a:r>
            <a:r>
              <a:rPr lang="es-ES" altLang="es-CO" sz="1100" dirty="0">
                <a:latin typeface="+mj-lt"/>
                <a:ea typeface="Times New Roman" panose="02020603050405020304" pitchFamily="18" charset="0"/>
                <a:cs typeface="Tahoma" panose="020B0604030504040204" pitchFamily="34" charset="0"/>
              </a:rPr>
              <a:t> </a:t>
            </a:r>
            <a:r>
              <a:rPr lang="es-ES" altLang="es-CO" sz="1100" b="1" dirty="0">
                <a:latin typeface="+mj-lt"/>
                <a:ea typeface="Times New Roman" panose="02020603050405020304" pitchFamily="18" charset="0"/>
                <a:cs typeface="Tahoma" panose="020B0604030504040204" pitchFamily="34" charset="0"/>
              </a:rPr>
              <a:t>universitarios</a:t>
            </a:r>
            <a:r>
              <a:rPr lang="es-ES" altLang="es-CO" sz="1100" dirty="0">
                <a:latin typeface="+mj-lt"/>
                <a:ea typeface="Times New Roman" panose="02020603050405020304" pitchFamily="18" charset="0"/>
                <a:cs typeface="Tahoma" panose="020B0604030504040204" pitchFamily="34" charset="0"/>
              </a:rPr>
              <a:t> con respecto a las pruebas Saber pro y Saber TyT.</a:t>
            </a:r>
          </a:p>
          <a:p>
            <a:pPr algn="just" eaLnBrk="1" hangingPunct="1">
              <a:spcBef>
                <a:spcPts val="600"/>
              </a:spcBef>
              <a:spcAft>
                <a:spcPts val="600"/>
              </a:spcAft>
              <a:defRPr/>
            </a:pPr>
            <a:r>
              <a:rPr lang="es-ES" altLang="es-CO" sz="1100" dirty="0">
                <a:latin typeface="+mj-lt"/>
                <a:ea typeface="Times New Roman" panose="02020603050405020304" pitchFamily="18" charset="0"/>
                <a:cs typeface="Tahoma" panose="020B0604030504040204" pitchFamily="34" charset="0"/>
              </a:rPr>
              <a:t>Conocer la percepción de los </a:t>
            </a:r>
            <a:r>
              <a:rPr lang="es-ES" altLang="es-CO" sz="1100" b="1" dirty="0">
                <a:latin typeface="+mj-lt"/>
                <a:ea typeface="Times New Roman" panose="02020603050405020304" pitchFamily="18" charset="0"/>
                <a:cs typeface="Tahoma" panose="020B0604030504040204" pitchFamily="34" charset="0"/>
              </a:rPr>
              <a:t>rectores</a:t>
            </a:r>
            <a:r>
              <a:rPr lang="es-ES" altLang="es-CO" sz="1100" dirty="0">
                <a:latin typeface="+mj-lt"/>
                <a:ea typeface="Times New Roman" panose="02020603050405020304" pitchFamily="18" charset="0"/>
                <a:cs typeface="Tahoma" panose="020B0604030504040204" pitchFamily="34" charset="0"/>
              </a:rPr>
              <a:t> de </a:t>
            </a:r>
            <a:r>
              <a:rPr lang="es-ES" altLang="es-CO" sz="1100" b="1" dirty="0">
                <a:latin typeface="+mj-lt"/>
                <a:ea typeface="Times New Roman" panose="02020603050405020304" pitchFamily="18" charset="0"/>
                <a:cs typeface="Tahoma" panose="020B0604030504040204" pitchFamily="34" charset="0"/>
              </a:rPr>
              <a:t>colegios</a:t>
            </a:r>
            <a:r>
              <a:rPr lang="es-ES" altLang="es-CO" sz="1100" dirty="0">
                <a:latin typeface="+mj-lt"/>
                <a:ea typeface="Times New Roman" panose="02020603050405020304" pitchFamily="18" charset="0"/>
                <a:cs typeface="Tahoma" panose="020B0604030504040204" pitchFamily="34" charset="0"/>
              </a:rPr>
              <a:t> con respecto a la prueba Saber 11° y los servicios que presta el Icfes.</a:t>
            </a:r>
          </a:p>
          <a:p>
            <a:pPr algn="just" eaLnBrk="1" hangingPunct="1">
              <a:spcBef>
                <a:spcPts val="600"/>
              </a:spcBef>
              <a:spcAft>
                <a:spcPts val="600"/>
              </a:spcAft>
              <a:defRPr/>
            </a:pPr>
            <a:r>
              <a:rPr lang="es-ES" altLang="es-CO" sz="1100" dirty="0">
                <a:latin typeface="+mj-lt"/>
                <a:ea typeface="Times New Roman" panose="02020603050405020304" pitchFamily="18" charset="0"/>
                <a:cs typeface="Tahoma" panose="020B0604030504040204" pitchFamily="34" charset="0"/>
              </a:rPr>
              <a:t>Conocer la percepción de los </a:t>
            </a:r>
            <a:r>
              <a:rPr lang="es-ES" altLang="es-CO" sz="1100" b="1" dirty="0">
                <a:latin typeface="+mj-lt"/>
                <a:ea typeface="Times New Roman" panose="02020603050405020304" pitchFamily="18" charset="0"/>
                <a:cs typeface="Tahoma" panose="020B0604030504040204" pitchFamily="34" charset="0"/>
              </a:rPr>
              <a:t>rectores</a:t>
            </a:r>
            <a:r>
              <a:rPr lang="es-ES" altLang="es-CO" sz="1100" dirty="0">
                <a:latin typeface="+mj-lt"/>
                <a:ea typeface="Times New Roman" panose="02020603050405020304" pitchFamily="18" charset="0"/>
                <a:cs typeface="Tahoma" panose="020B0604030504040204" pitchFamily="34" charset="0"/>
              </a:rPr>
              <a:t> de </a:t>
            </a:r>
            <a:r>
              <a:rPr lang="es-ES" altLang="es-CO" sz="1100" b="1" dirty="0">
                <a:latin typeface="+mj-lt"/>
                <a:ea typeface="Times New Roman" panose="02020603050405020304" pitchFamily="18" charset="0"/>
                <a:cs typeface="Tahoma" panose="020B0604030504040204" pitchFamily="34" charset="0"/>
              </a:rPr>
              <a:t>universidades</a:t>
            </a:r>
            <a:r>
              <a:rPr lang="es-ES" altLang="es-CO" sz="1100" dirty="0">
                <a:latin typeface="+mj-lt"/>
                <a:ea typeface="Times New Roman" panose="02020603050405020304" pitchFamily="18" charset="0"/>
                <a:cs typeface="Tahoma" panose="020B0604030504040204" pitchFamily="34" charset="0"/>
              </a:rPr>
              <a:t> con respecto a las pruebas Saber pro y Saber TyT los servicios que presta el Icfes. </a:t>
            </a:r>
          </a:p>
          <a:p>
            <a:pPr algn="just" eaLnBrk="1" hangingPunct="1">
              <a:spcBef>
                <a:spcPts val="600"/>
              </a:spcBef>
              <a:spcAft>
                <a:spcPts val="600"/>
              </a:spcAft>
              <a:defRPr/>
            </a:pPr>
            <a:r>
              <a:rPr lang="es-ES" altLang="es-CO" sz="1100" dirty="0">
                <a:latin typeface="+mj-lt"/>
                <a:ea typeface="Times New Roman" panose="02020603050405020304" pitchFamily="18" charset="0"/>
                <a:cs typeface="Tahoma" panose="020B0604030504040204" pitchFamily="34" charset="0"/>
              </a:rPr>
              <a:t>Conocer la percepción de los </a:t>
            </a:r>
            <a:r>
              <a:rPr lang="es-ES" altLang="es-CO" sz="1100" b="1" dirty="0">
                <a:latin typeface="+mj-lt"/>
                <a:ea typeface="Times New Roman" panose="02020603050405020304" pitchFamily="18" charset="0"/>
                <a:cs typeface="Tahoma" panose="020B0604030504040204" pitchFamily="34" charset="0"/>
              </a:rPr>
              <a:t>Secretarios</a:t>
            </a:r>
            <a:r>
              <a:rPr lang="es-ES" altLang="es-CO" sz="1100" dirty="0">
                <a:latin typeface="+mj-lt"/>
                <a:ea typeface="Times New Roman" panose="02020603050405020304" pitchFamily="18" charset="0"/>
                <a:cs typeface="Tahoma" panose="020B0604030504040204" pitchFamily="34" charset="0"/>
              </a:rPr>
              <a:t> de </a:t>
            </a:r>
            <a:r>
              <a:rPr lang="es-ES" altLang="es-CO" sz="1100" b="1" dirty="0">
                <a:latin typeface="+mj-lt"/>
                <a:ea typeface="Times New Roman" panose="02020603050405020304" pitchFamily="18" charset="0"/>
                <a:cs typeface="Tahoma" panose="020B0604030504040204" pitchFamily="34" charset="0"/>
              </a:rPr>
              <a:t>educación</a:t>
            </a:r>
            <a:r>
              <a:rPr lang="es-ES" altLang="es-CO" sz="1100" dirty="0">
                <a:latin typeface="+mj-lt"/>
                <a:ea typeface="Times New Roman" panose="02020603050405020304" pitchFamily="18" charset="0"/>
                <a:cs typeface="Tahoma" panose="020B0604030504040204" pitchFamily="34" charset="0"/>
              </a:rPr>
              <a:t> con respecto a los servicios que presta el Icfes.</a:t>
            </a:r>
          </a:p>
          <a:p>
            <a:pPr algn="just" eaLnBrk="1" hangingPunct="1">
              <a:spcBef>
                <a:spcPts val="600"/>
              </a:spcBef>
              <a:spcAft>
                <a:spcPts val="600"/>
              </a:spcAft>
              <a:defRPr/>
            </a:pPr>
            <a:r>
              <a:rPr lang="es-ES" altLang="es-CO" sz="1100" dirty="0">
                <a:latin typeface="+mj-lt"/>
                <a:ea typeface="Times New Roman" panose="02020603050405020304" pitchFamily="18" charset="0"/>
                <a:cs typeface="Tahoma" panose="020B0604030504040204" pitchFamily="34" charset="0"/>
              </a:rPr>
              <a:t>Conocer la percepción de los </a:t>
            </a:r>
            <a:r>
              <a:rPr lang="es-ES" altLang="es-CO" sz="1100" b="1" dirty="0">
                <a:latin typeface="+mj-lt"/>
                <a:ea typeface="Times New Roman" panose="02020603050405020304" pitchFamily="18" charset="0"/>
                <a:cs typeface="Tahoma" panose="020B0604030504040204" pitchFamily="34" charset="0"/>
              </a:rPr>
              <a:t>funcionarios</a:t>
            </a:r>
            <a:r>
              <a:rPr lang="es-ES" altLang="es-CO" sz="1100" dirty="0">
                <a:latin typeface="+mj-lt"/>
                <a:ea typeface="Times New Roman" panose="02020603050405020304" pitchFamily="18" charset="0"/>
                <a:cs typeface="Tahoma" panose="020B0604030504040204" pitchFamily="34" charset="0"/>
              </a:rPr>
              <a:t> del </a:t>
            </a:r>
            <a:r>
              <a:rPr lang="es-ES" altLang="es-CO" sz="1100" b="1" dirty="0" err="1">
                <a:latin typeface="+mj-lt"/>
                <a:ea typeface="Times New Roman" panose="02020603050405020304" pitchFamily="18" charset="0"/>
                <a:cs typeface="Tahoma" panose="020B0604030504040204" pitchFamily="34" charset="0"/>
              </a:rPr>
              <a:t>Icfes</a:t>
            </a:r>
            <a:r>
              <a:rPr lang="es-ES" altLang="es-CO" sz="1100" dirty="0">
                <a:latin typeface="+mj-lt"/>
                <a:ea typeface="Times New Roman" panose="02020603050405020304" pitchFamily="18" charset="0"/>
                <a:cs typeface="Tahoma" panose="020B0604030504040204" pitchFamily="34" charset="0"/>
              </a:rPr>
              <a:t> con respecto a los servicios que presta el </a:t>
            </a:r>
            <a:r>
              <a:rPr lang="es-ES" altLang="es-CO" sz="1100" dirty="0" err="1">
                <a:latin typeface="+mj-lt"/>
                <a:ea typeface="Times New Roman" panose="02020603050405020304" pitchFamily="18" charset="0"/>
                <a:cs typeface="Tahoma" panose="020B0604030504040204" pitchFamily="34" charset="0"/>
              </a:rPr>
              <a:t>Icfes</a:t>
            </a:r>
            <a:r>
              <a:rPr lang="es-ES" altLang="es-CO" sz="1100" dirty="0">
                <a:latin typeface="+mj-lt"/>
                <a:ea typeface="Times New Roman" panose="02020603050405020304" pitchFamily="18" charset="0"/>
                <a:cs typeface="Tahoma" panose="020B0604030504040204" pitchFamily="34" charset="0"/>
              </a:rPr>
              <a:t> </a:t>
            </a:r>
          </a:p>
          <a:p>
            <a:pPr algn="just" eaLnBrk="1" hangingPunct="1">
              <a:spcBef>
                <a:spcPts val="600"/>
              </a:spcBef>
              <a:spcAft>
                <a:spcPts val="600"/>
              </a:spcAft>
              <a:defRPr/>
            </a:pPr>
            <a:r>
              <a:rPr kumimoji="0" lang="es-ES" altLang="es-CO" sz="1100" b="0" i="0" u="none" strike="noStrike" kern="0" cap="none" spc="0" normalizeH="0" baseline="0" noProof="0" dirty="0">
                <a:ln>
                  <a:noFill/>
                </a:ln>
                <a:solidFill>
                  <a:srgbClr val="333333"/>
                </a:solidFill>
                <a:effectLst/>
                <a:uLnTx/>
                <a:uFillTx/>
                <a:latin typeface="Century Gothic"/>
                <a:ea typeface="+mn-ea"/>
                <a:cs typeface="Tahoma" panose="020B0604030504040204" pitchFamily="34" charset="0"/>
              </a:rPr>
              <a:t>Conocer la percepción de los </a:t>
            </a:r>
            <a:r>
              <a:rPr lang="es-CO" altLang="es-CO" sz="1100" b="1" dirty="0">
                <a:latin typeface="Century Gothic"/>
                <a:cs typeface="Tahoma" panose="020B0604030504040204" pitchFamily="34" charset="0"/>
              </a:rPr>
              <a:t>c</a:t>
            </a:r>
            <a:r>
              <a:rPr kumimoji="0" lang="es-CO" sz="1100" b="1" i="0" u="none" strike="noStrike" kern="0" cap="none" spc="0" normalizeH="0" baseline="0" noProof="0" dirty="0">
                <a:ln>
                  <a:noFill/>
                </a:ln>
                <a:solidFill>
                  <a:srgbClr val="333333"/>
                </a:solidFill>
                <a:effectLst/>
                <a:uLnTx/>
                <a:uFillTx/>
                <a:latin typeface="Century Gothic"/>
                <a:ea typeface="+mn-ea"/>
                <a:cs typeface="Tahoma" panose="020B0604030504040204" pitchFamily="34" charset="0"/>
              </a:rPr>
              <a:t>lientes institucionales, medios de comunicación, Grupos de investigadores, Instituciones homologas referentes, proveedores, </a:t>
            </a:r>
            <a:r>
              <a:rPr kumimoji="0" lang="es-ES" sz="1100" b="1" i="0" u="none" strike="noStrike" kern="0" cap="none" spc="0" normalizeH="0" baseline="0" noProof="0" dirty="0">
                <a:ln>
                  <a:noFill/>
                </a:ln>
                <a:solidFill>
                  <a:srgbClr val="333333"/>
                </a:solidFill>
                <a:effectLst/>
                <a:uLnTx/>
                <a:uFillTx/>
                <a:latin typeface="Century Gothic"/>
                <a:ea typeface="+mn-ea"/>
                <a:cs typeface="Tahoma" panose="020B0604030504040204" pitchFamily="34" charset="0"/>
              </a:rPr>
              <a:t>Usuarios de información Institucional y Gobierno - Órganos de control </a:t>
            </a:r>
            <a:r>
              <a:rPr lang="es-ES" altLang="es-CO" sz="1100" dirty="0">
                <a:latin typeface="+mj-lt"/>
                <a:ea typeface="Times New Roman" panose="02020603050405020304" pitchFamily="18" charset="0"/>
                <a:cs typeface="Tahoma" panose="020B0604030504040204" pitchFamily="34" charset="0"/>
              </a:rPr>
              <a:t>respecto a los servicios que presta el Icfes. </a:t>
            </a:r>
            <a:endParaRPr kumimoji="0" lang="es-ES" altLang="es-CO" sz="1100" b="0" i="0" u="none" strike="noStrike" kern="0" cap="none" spc="0" normalizeH="0" baseline="0" noProof="0" dirty="0">
              <a:ln>
                <a:noFill/>
              </a:ln>
              <a:solidFill>
                <a:srgbClr val="333333"/>
              </a:solidFill>
              <a:effectLst/>
              <a:uLnTx/>
              <a:uFillTx/>
              <a:latin typeface="Century Gothic"/>
              <a:ea typeface="Times New Roman" panose="02020603050405020304" pitchFamily="18" charset="0"/>
              <a:cs typeface="Tahoma" panose="020B0604030504040204" pitchFamily="34" charset="0"/>
            </a:endParaRPr>
          </a:p>
          <a:p>
            <a:pPr algn="just" eaLnBrk="1" hangingPunct="1">
              <a:spcBef>
                <a:spcPts val="600"/>
              </a:spcBef>
              <a:spcAft>
                <a:spcPts val="600"/>
              </a:spcAft>
              <a:defRPr/>
            </a:pPr>
            <a:endParaRPr lang="es-ES" altLang="es-CO" dirty="0">
              <a:latin typeface="+mj-lt"/>
              <a:ea typeface="Times New Roman" panose="02020603050405020304" pitchFamily="18" charset="0"/>
              <a:cs typeface="Tahoma" panose="020B0604030504040204" pitchFamily="34" charset="0"/>
            </a:endParaRPr>
          </a:p>
          <a:p>
            <a:pPr algn="just" eaLnBrk="1" hangingPunct="1">
              <a:spcBef>
                <a:spcPts val="600"/>
              </a:spcBef>
              <a:spcAft>
                <a:spcPts val="600"/>
              </a:spcAft>
              <a:defRPr/>
            </a:pPr>
            <a:endParaRPr lang="es-ES" altLang="es-CO" dirty="0">
              <a:latin typeface="+mj-lt"/>
              <a:ea typeface="Times New Roman" panose="02020603050405020304" pitchFamily="18" charset="0"/>
              <a:cs typeface="Tahoma" panose="020B0604030504040204" pitchFamily="34" charset="0"/>
            </a:endParaRPr>
          </a:p>
          <a:p>
            <a:pPr algn="just" eaLnBrk="1" hangingPunct="1">
              <a:spcBef>
                <a:spcPts val="600"/>
              </a:spcBef>
              <a:spcAft>
                <a:spcPts val="600"/>
              </a:spcAft>
              <a:defRPr/>
            </a:pPr>
            <a:endParaRPr lang="es-CO" altLang="es-CO" dirty="0">
              <a:latin typeface="+mj-lt"/>
              <a:ea typeface="Times New Roman" panose="02020603050405020304" pitchFamily="18" charset="0"/>
              <a:cs typeface="Tahoma" panose="020B0604030504040204" pitchFamily="34" charset="0"/>
            </a:endParaRPr>
          </a:p>
        </p:txBody>
      </p:sp>
      <p:pic>
        <p:nvPicPr>
          <p:cNvPr id="2" name="Imagen 1">
            <a:extLst>
              <a:ext uri="{FF2B5EF4-FFF2-40B4-BE49-F238E27FC236}">
                <a16:creationId xmlns:a16="http://schemas.microsoft.com/office/drawing/2014/main" id="{E3752338-FFFA-426C-ABEE-B769091CF97F}"/>
              </a:ext>
            </a:extLst>
          </p:cNvPr>
          <p:cNvPicPr>
            <a:picLocks noChangeAspect="1"/>
          </p:cNvPicPr>
          <p:nvPr/>
        </p:nvPicPr>
        <p:blipFill rotWithShape="1">
          <a:blip r:embed="rId2"/>
          <a:srcRect r="28788"/>
          <a:stretch/>
        </p:blipFill>
        <p:spPr>
          <a:xfrm>
            <a:off x="431800" y="552379"/>
            <a:ext cx="1011238" cy="966394"/>
          </a:xfrm>
          <a:prstGeom prst="rect">
            <a:avLst/>
          </a:prstGeom>
        </p:spPr>
      </p:pic>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Tabla">
            <a:extLst>
              <a:ext uri="{FF2B5EF4-FFF2-40B4-BE49-F238E27FC236}">
                <a16:creationId xmlns:a16="http://schemas.microsoft.com/office/drawing/2014/main" id="{E3CFB20D-51AD-401D-84E0-1BC9870916F5}"/>
              </a:ext>
            </a:extLst>
          </p:cNvPr>
          <p:cNvGraphicFramePr>
            <a:graphicFrameLocks noGrp="1"/>
          </p:cNvGraphicFramePr>
          <p:nvPr>
            <p:extLst>
              <p:ext uri="{D42A27DB-BD31-4B8C-83A1-F6EECF244321}">
                <p14:modId xmlns:p14="http://schemas.microsoft.com/office/powerpoint/2010/main" val="3501404778"/>
              </p:ext>
            </p:extLst>
          </p:nvPr>
        </p:nvGraphicFramePr>
        <p:xfrm>
          <a:off x="3272263" y="826324"/>
          <a:ext cx="2615373" cy="165386"/>
        </p:xfrm>
        <a:graphic>
          <a:graphicData uri="http://schemas.openxmlformats.org/drawingml/2006/table">
            <a:tbl>
              <a:tblPr/>
              <a:tblGrid>
                <a:gridCol w="193848">
                  <a:extLst>
                    <a:ext uri="{9D8B030D-6E8A-4147-A177-3AD203B41FA5}">
                      <a16:colId xmlns:a16="http://schemas.microsoft.com/office/drawing/2014/main" val="20000"/>
                    </a:ext>
                  </a:extLst>
                </a:gridCol>
                <a:gridCol w="193848">
                  <a:extLst>
                    <a:ext uri="{9D8B030D-6E8A-4147-A177-3AD203B41FA5}">
                      <a16:colId xmlns:a16="http://schemas.microsoft.com/office/drawing/2014/main" val="20002"/>
                    </a:ext>
                  </a:extLst>
                </a:gridCol>
                <a:gridCol w="1293781">
                  <a:extLst>
                    <a:ext uri="{9D8B030D-6E8A-4147-A177-3AD203B41FA5}">
                      <a16:colId xmlns:a16="http://schemas.microsoft.com/office/drawing/2014/main" val="20001"/>
                    </a:ext>
                  </a:extLst>
                </a:gridCol>
                <a:gridCol w="193848">
                  <a:extLst>
                    <a:ext uri="{9D8B030D-6E8A-4147-A177-3AD203B41FA5}">
                      <a16:colId xmlns:a16="http://schemas.microsoft.com/office/drawing/2014/main" val="20004"/>
                    </a:ext>
                  </a:extLst>
                </a:gridCol>
                <a:gridCol w="740048">
                  <a:extLst>
                    <a:ext uri="{9D8B030D-6E8A-4147-A177-3AD203B41FA5}">
                      <a16:colId xmlns:a16="http://schemas.microsoft.com/office/drawing/2014/main" val="20005"/>
                    </a:ext>
                  </a:extLst>
                </a:gridCol>
              </a:tblGrid>
              <a:tr h="165386">
                <a:tc>
                  <a:txBody>
                    <a:bodyPr/>
                    <a:lstStyle/>
                    <a:p>
                      <a:pPr algn="l" fontAlgn="b"/>
                      <a:endParaRPr lang="es-CO" sz="700" b="0" i="0" u="none" strike="noStrike" dirty="0">
                        <a:solidFill>
                          <a:schemeClr val="tx1">
                            <a:lumMod val="85000"/>
                            <a:lumOff val="15000"/>
                          </a:schemeClr>
                        </a:solidFill>
                        <a:effectLst/>
                        <a:latin typeface="+mj-lt"/>
                      </a:endParaRPr>
                    </a:p>
                  </a:txBody>
                  <a:tcPr marL="9527" marR="9527" marT="9525" marB="0" anchor="ctr">
                    <a:lnL>
                      <a:noFill/>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l" fontAlgn="b"/>
                      <a:endParaRPr lang="es-CO" sz="700" b="0" i="0" u="none" strike="noStrike" dirty="0">
                        <a:solidFill>
                          <a:schemeClr val="tx1">
                            <a:lumMod val="85000"/>
                            <a:lumOff val="15000"/>
                          </a:schemeClr>
                        </a:solidFill>
                        <a:effectLst/>
                        <a:latin typeface="+mj-lt"/>
                      </a:endParaRPr>
                    </a:p>
                  </a:txBody>
                  <a:tcPr marL="9527" marR="9527" marT="9525" marB="0" anchor="ctr">
                    <a:lnL>
                      <a:noFill/>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700" b="1" i="0" u="none" strike="noStrike" dirty="0">
                          <a:solidFill>
                            <a:schemeClr val="tx1">
                              <a:lumMod val="85000"/>
                              <a:lumOff val="15000"/>
                            </a:schemeClr>
                          </a:solidFill>
                          <a:effectLst/>
                          <a:latin typeface="+mj-lt"/>
                          <a:cs typeface="Calibri" panose="020F0502020204030204" pitchFamily="34" charset="0"/>
                        </a:rPr>
                        <a:t> Responden Si</a:t>
                      </a:r>
                      <a:endParaRPr lang="es-CO" sz="700" b="1"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s-CO" sz="700" b="0" i="0" u="none" strike="noStrike" dirty="0">
                        <a:solidFill>
                          <a:schemeClr val="tx1">
                            <a:lumMod val="85000"/>
                            <a:lumOff val="1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700" b="1" i="0" u="none" strike="noStrike" dirty="0">
                          <a:solidFill>
                            <a:schemeClr val="tx1">
                              <a:lumMod val="85000"/>
                              <a:lumOff val="15000"/>
                            </a:schemeClr>
                          </a:solidFill>
                          <a:effectLst/>
                          <a:latin typeface="+mj-lt"/>
                          <a:cs typeface="Calibri" panose="020F0502020204030204" pitchFamily="34" charset="0"/>
                        </a:rPr>
                        <a:t>Responden No</a:t>
                      </a: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9" name="Group 412">
            <a:extLst>
              <a:ext uri="{FF2B5EF4-FFF2-40B4-BE49-F238E27FC236}">
                <a16:creationId xmlns:a16="http://schemas.microsoft.com/office/drawing/2014/main" id="{2CDF2C32-7E09-4021-B568-C0416AB51B8F}"/>
              </a:ext>
            </a:extLst>
          </p:cNvPr>
          <p:cNvGraphicFramePr>
            <a:graphicFrameLocks noGrp="1"/>
          </p:cNvGraphicFramePr>
          <p:nvPr>
            <p:extLst>
              <p:ext uri="{D42A27DB-BD31-4B8C-83A1-F6EECF244321}">
                <p14:modId xmlns:p14="http://schemas.microsoft.com/office/powerpoint/2010/main" val="750103860"/>
              </p:ext>
            </p:extLst>
          </p:nvPr>
        </p:nvGraphicFramePr>
        <p:xfrm>
          <a:off x="1248545" y="1299875"/>
          <a:ext cx="2467346" cy="3238004"/>
        </p:xfrm>
        <a:graphic>
          <a:graphicData uri="http://schemas.openxmlformats.org/drawingml/2006/table">
            <a:tbl>
              <a:tblPr/>
              <a:tblGrid>
                <a:gridCol w="1233673">
                  <a:extLst>
                    <a:ext uri="{9D8B030D-6E8A-4147-A177-3AD203B41FA5}">
                      <a16:colId xmlns:a16="http://schemas.microsoft.com/office/drawing/2014/main" val="20000"/>
                    </a:ext>
                  </a:extLst>
                </a:gridCol>
                <a:gridCol w="1233673">
                  <a:extLst>
                    <a:ext uri="{9D8B030D-6E8A-4147-A177-3AD203B41FA5}">
                      <a16:colId xmlns:a16="http://schemas.microsoft.com/office/drawing/2014/main" val="20001"/>
                    </a:ext>
                  </a:extLst>
                </a:gridCol>
              </a:tblGrid>
              <a:tr h="2367479">
                <a:tc gridSpan="2">
                  <a:txBody>
                    <a:bodyPr/>
                    <a:lstStyle>
                      <a:lvl1pPr>
                        <a:spcBef>
                          <a:spcPct val="20000"/>
                        </a:spcBef>
                        <a:defRPr sz="1000">
                          <a:solidFill>
                            <a:srgbClr val="333333"/>
                          </a:solidFill>
                          <a:latin typeface="Century Gothic" pitchFamily="34" charset="0"/>
                          <a:cs typeface="Arial" charset="0"/>
                        </a:defRPr>
                      </a:lvl1pPr>
                      <a:lvl2pPr marL="742950" indent="-285750">
                        <a:spcBef>
                          <a:spcPct val="20000"/>
                        </a:spcBef>
                        <a:defRPr sz="1000">
                          <a:solidFill>
                            <a:srgbClr val="333333"/>
                          </a:solidFill>
                          <a:latin typeface="Century Gothic" pitchFamily="34" charset="0"/>
                          <a:cs typeface="Arial" charset="0"/>
                        </a:defRPr>
                      </a:lvl2pPr>
                      <a:lvl3pPr marL="1143000" indent="-228600">
                        <a:spcBef>
                          <a:spcPct val="20000"/>
                        </a:spcBef>
                        <a:defRPr sz="1000">
                          <a:solidFill>
                            <a:srgbClr val="333333"/>
                          </a:solidFill>
                          <a:latin typeface="Century Gothic" pitchFamily="34" charset="0"/>
                          <a:cs typeface="Arial" charset="0"/>
                        </a:defRPr>
                      </a:lvl3pPr>
                      <a:lvl4pPr marL="1600200" indent="-228600">
                        <a:spcBef>
                          <a:spcPct val="20000"/>
                        </a:spcBef>
                        <a:defRPr sz="1000">
                          <a:solidFill>
                            <a:srgbClr val="333333"/>
                          </a:solidFill>
                          <a:latin typeface="Century Gothic" pitchFamily="34" charset="0"/>
                          <a:cs typeface="Arial" charset="0"/>
                        </a:defRPr>
                      </a:lvl4pPr>
                      <a:lvl5pPr marL="2057400" indent="-228600">
                        <a:spcBef>
                          <a:spcPct val="20000"/>
                        </a:spcBef>
                        <a:defRPr sz="1000">
                          <a:solidFill>
                            <a:srgbClr val="333333"/>
                          </a:solidFill>
                          <a:latin typeface="Century Gothic" pitchFamily="34" charset="0"/>
                          <a:cs typeface="Arial" charset="0"/>
                        </a:defRPr>
                      </a:lvl5pPr>
                      <a:lvl6pPr marL="2514600" indent="-228600" eaLnBrk="0" fontAlgn="base" hangingPunct="0">
                        <a:spcBef>
                          <a:spcPct val="20000"/>
                        </a:spcBef>
                        <a:spcAft>
                          <a:spcPct val="0"/>
                        </a:spcAft>
                        <a:defRPr sz="1000">
                          <a:solidFill>
                            <a:srgbClr val="333333"/>
                          </a:solidFill>
                          <a:latin typeface="Century Gothic" pitchFamily="34" charset="0"/>
                          <a:cs typeface="Arial" charset="0"/>
                        </a:defRPr>
                      </a:lvl6pPr>
                      <a:lvl7pPr marL="2971800" indent="-228600" eaLnBrk="0" fontAlgn="base" hangingPunct="0">
                        <a:spcBef>
                          <a:spcPct val="20000"/>
                        </a:spcBef>
                        <a:spcAft>
                          <a:spcPct val="0"/>
                        </a:spcAft>
                        <a:defRPr sz="1000">
                          <a:solidFill>
                            <a:srgbClr val="333333"/>
                          </a:solidFill>
                          <a:latin typeface="Century Gothic" pitchFamily="34" charset="0"/>
                          <a:cs typeface="Arial" charset="0"/>
                        </a:defRPr>
                      </a:lvl7pPr>
                      <a:lvl8pPr marL="3429000" indent="-228600" eaLnBrk="0" fontAlgn="base" hangingPunct="0">
                        <a:spcBef>
                          <a:spcPct val="20000"/>
                        </a:spcBef>
                        <a:spcAft>
                          <a:spcPct val="0"/>
                        </a:spcAft>
                        <a:defRPr sz="1000">
                          <a:solidFill>
                            <a:srgbClr val="333333"/>
                          </a:solidFill>
                          <a:latin typeface="Century Gothic" pitchFamily="34" charset="0"/>
                          <a:cs typeface="Arial" charset="0"/>
                        </a:defRPr>
                      </a:lvl8pPr>
                      <a:lvl9pPr marL="3886200" indent="-228600" eaLnBrk="0" fontAlgn="base" hangingPunct="0">
                        <a:spcBef>
                          <a:spcPct val="20000"/>
                        </a:spcBef>
                        <a:spcAft>
                          <a:spcPct val="0"/>
                        </a:spcAft>
                        <a:defRPr sz="1000">
                          <a:solidFill>
                            <a:srgbClr val="333333"/>
                          </a:solidFill>
                          <a:latin typeface="Century Gothic" pitchFamily="34" charset="0"/>
                          <a:cs typeface="Arial" charset="0"/>
                        </a:defRPr>
                      </a:lvl9p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endParaRPr lang="es-CO"/>
                    </a:p>
                  </a:txBody>
                  <a:tcPr/>
                </a:tc>
                <a:extLst>
                  <a:ext uri="{0D108BD9-81ED-4DB2-BD59-A6C34878D82A}">
                    <a16:rowId xmlns:a16="http://schemas.microsoft.com/office/drawing/2014/main" val="10000"/>
                  </a:ext>
                </a:extLst>
              </a:tr>
              <a:tr h="18029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700" b="1" i="0" u="none" strike="noStrike" dirty="0">
                          <a:solidFill>
                            <a:srgbClr val="000000"/>
                          </a:solidFill>
                          <a:effectLst/>
                          <a:latin typeface="Calibri"/>
                        </a:rPr>
                        <a:t>2.562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700" b="1" i="0" u="none" strike="noStrike" dirty="0">
                          <a:solidFill>
                            <a:srgbClr val="000000"/>
                          </a:solidFill>
                          <a:effectLst/>
                          <a:latin typeface="Calibri"/>
                        </a:rPr>
                        <a:t>1.752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2"/>
                  </a:ext>
                </a:extLst>
              </a:tr>
              <a:tr h="223504">
                <a:tc>
                  <a:txBody>
                    <a:bodyPr/>
                    <a:lstStyle/>
                    <a:p>
                      <a:pPr algn="ctr" fontAlgn="ctr"/>
                      <a:r>
                        <a:rPr lang="es-CO" sz="1100" b="0" i="0" u="none" strike="noStrike" dirty="0">
                          <a:solidFill>
                            <a:srgbClr val="006600"/>
                          </a:solidFill>
                          <a:effectLst/>
                          <a:latin typeface="Calibri" panose="020F0502020204030204" pitchFamily="34" charset="0"/>
                          <a:cs typeface="Calibri" panose="020F0502020204030204" pitchFamily="34" charset="0"/>
                        </a:rPr>
                        <a:t>2017</a:t>
                      </a:r>
                      <a:endParaRPr lang="es-CO" sz="700" b="0" i="0" u="none" strike="noStrike" dirty="0">
                        <a:solidFill>
                          <a:srgbClr val="006600"/>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r>
                        <a:rPr kumimoji="0" lang="es-CO" sz="1100" b="1" i="0" u="none" strike="noStrike" kern="1200" cap="none" spc="0" normalizeH="0" baseline="0" noProof="0" dirty="0">
                          <a:ln>
                            <a:noFill/>
                          </a:ln>
                          <a:solidFill>
                            <a:srgbClr val="126D9A"/>
                          </a:solidFill>
                          <a:effectLst/>
                          <a:uLnTx/>
                          <a:uFillTx/>
                          <a:latin typeface="Calibri" panose="020F0502020204030204" pitchFamily="34" charset="0"/>
                          <a:cs typeface="Calibri" panose="020F0502020204030204" pitchFamily="34" charset="0"/>
                        </a:rPr>
                        <a:t>2021</a:t>
                      </a:r>
                      <a:endParaRPr lang="es-CO" sz="700" b="1" i="0" u="none" strike="noStrike" dirty="0">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539">
                <a:tc gridSpan="2">
                  <a:txBody>
                    <a:bodyPr/>
                    <a:lstStyle/>
                    <a:p>
                      <a:pPr algn="ctr" fontAlgn="ctr"/>
                      <a:r>
                        <a:rPr kumimoji="0" lang="es-ES" sz="1000" b="1"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cs typeface="Calibri" panose="020F0502020204030204" pitchFamily="34" charset="0"/>
                        </a:rPr>
                        <a:t>Respondió algunas preguntas al azar y/o dejó  de responder algunas preguntas de la prueba Saber 11</a:t>
                      </a:r>
                      <a:endParaRPr lang="es-CO" sz="10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pPr algn="ctr" fontAlgn="ctr"/>
                      <a:endParaRPr lang="es-CO" sz="700" b="1" i="0" u="none" strike="noStrike">
                        <a:solidFill>
                          <a:srgbClr val="AC4600"/>
                        </a:solidFill>
                        <a:effectLst/>
                        <a:latin typeface="Century Gothic"/>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6600">
                        <a:alpha val="10196"/>
                      </a:srgbClr>
                    </a:solidFill>
                  </a:tcPr>
                </a:tc>
                <a:extLst>
                  <a:ext uri="{0D108BD9-81ED-4DB2-BD59-A6C34878D82A}">
                    <a16:rowId xmlns:a16="http://schemas.microsoft.com/office/drawing/2014/main" val="10004"/>
                  </a:ext>
                </a:extLst>
              </a:tr>
            </a:tbl>
          </a:graphicData>
        </a:graphic>
      </p:graphicFrame>
      <p:sp>
        <p:nvSpPr>
          <p:cNvPr id="4" name="Título 3">
            <a:extLst>
              <a:ext uri="{FF2B5EF4-FFF2-40B4-BE49-F238E27FC236}">
                <a16:creationId xmlns:a16="http://schemas.microsoft.com/office/drawing/2014/main" id="{2A4B0CEC-BCEB-4717-9111-DB56475C3F9F}"/>
              </a:ext>
            </a:extLst>
          </p:cNvPr>
          <p:cNvSpPr>
            <a:spLocks noGrp="1"/>
          </p:cNvSpPr>
          <p:nvPr>
            <p:ph type="title"/>
          </p:nvPr>
        </p:nvSpPr>
        <p:spPr/>
        <p:txBody>
          <a:bodyPr/>
          <a:lstStyle/>
          <a:p>
            <a:r>
              <a:rPr lang="es-ES" dirty="0">
                <a:solidFill>
                  <a:schemeClr val="bg2">
                    <a:lumMod val="50000"/>
                  </a:schemeClr>
                </a:solidFill>
              </a:rPr>
              <a:t>La forma como respondió las preguntas de la Prueba</a:t>
            </a:r>
            <a:endParaRPr lang="es-CO" dirty="0">
              <a:solidFill>
                <a:schemeClr val="bg2">
                  <a:lumMod val="50000"/>
                </a:schemeClr>
              </a:solidFill>
            </a:endParaRPr>
          </a:p>
        </p:txBody>
      </p:sp>
      <p:graphicFrame>
        <p:nvGraphicFramePr>
          <p:cNvPr id="6" name="5 Gráfico"/>
          <p:cNvGraphicFramePr/>
          <p:nvPr>
            <p:extLst>
              <p:ext uri="{D42A27DB-BD31-4B8C-83A1-F6EECF244321}">
                <p14:modId xmlns:p14="http://schemas.microsoft.com/office/powerpoint/2010/main" val="1757650798"/>
              </p:ext>
            </p:extLst>
          </p:nvPr>
        </p:nvGraphicFramePr>
        <p:xfrm>
          <a:off x="1101196" y="1530306"/>
          <a:ext cx="3517900" cy="2255764"/>
        </p:xfrm>
        <a:graphic>
          <a:graphicData uri="http://schemas.openxmlformats.org/drawingml/2006/chart">
            <c:chart xmlns:c="http://schemas.openxmlformats.org/drawingml/2006/chart" xmlns:r="http://schemas.openxmlformats.org/officeDocument/2006/relationships" r:id="rId5"/>
          </a:graphicData>
        </a:graphic>
      </p:graphicFrame>
      <p:sp>
        <p:nvSpPr>
          <p:cNvPr id="7" name="Rectangle 129"/>
          <p:cNvSpPr>
            <a:spLocks noChangeArrowheads="1"/>
          </p:cNvSpPr>
          <p:nvPr/>
        </p:nvSpPr>
        <p:spPr bwMode="auto">
          <a:xfrm>
            <a:off x="758945" y="3682585"/>
            <a:ext cx="415925"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b="1">
                <a:solidFill>
                  <a:schemeClr val="tx1"/>
                </a:solidFill>
                <a:latin typeface="Calibri" pitchFamily="34" charset="0"/>
                <a:cs typeface="Arial" charset="0"/>
              </a:defRPr>
            </a:lvl1pPr>
            <a:lvl2pPr marL="742950" indent="-285750">
              <a:defRPr sz="1000" b="1">
                <a:solidFill>
                  <a:schemeClr val="tx1"/>
                </a:solidFill>
                <a:latin typeface="Calibri" pitchFamily="34" charset="0"/>
                <a:cs typeface="Arial" charset="0"/>
              </a:defRPr>
            </a:lvl2pPr>
            <a:lvl3pPr marL="1143000" indent="-228600">
              <a:defRPr sz="1000" b="1">
                <a:solidFill>
                  <a:schemeClr val="tx1"/>
                </a:solidFill>
                <a:latin typeface="Calibri" pitchFamily="34" charset="0"/>
                <a:cs typeface="Arial" charset="0"/>
              </a:defRPr>
            </a:lvl3pPr>
            <a:lvl4pPr marL="1600200" indent="-228600">
              <a:defRPr sz="1000" b="1">
                <a:solidFill>
                  <a:schemeClr val="tx1"/>
                </a:solidFill>
                <a:latin typeface="Calibri" pitchFamily="34" charset="0"/>
                <a:cs typeface="Arial" charset="0"/>
              </a:defRPr>
            </a:lvl4pPr>
            <a:lvl5pPr marL="2057400" indent="-228600">
              <a:defRPr sz="1000" b="1">
                <a:solidFill>
                  <a:schemeClr val="tx1"/>
                </a:solidFill>
                <a:latin typeface="Calibri" pitchFamily="34" charset="0"/>
                <a:cs typeface="Arial" charset="0"/>
              </a:defRPr>
            </a:lvl5pPr>
            <a:lvl6pPr marL="2514600" indent="-228600" eaLnBrk="0" fontAlgn="base" hangingPunct="0">
              <a:spcBef>
                <a:spcPct val="0"/>
              </a:spcBef>
              <a:spcAft>
                <a:spcPct val="0"/>
              </a:spcAft>
              <a:defRPr sz="1000" b="1">
                <a:solidFill>
                  <a:schemeClr val="tx1"/>
                </a:solidFill>
                <a:latin typeface="Calibri" pitchFamily="34" charset="0"/>
                <a:cs typeface="Arial" charset="0"/>
              </a:defRPr>
            </a:lvl6pPr>
            <a:lvl7pPr marL="2971800" indent="-228600" eaLnBrk="0" fontAlgn="base" hangingPunct="0">
              <a:spcBef>
                <a:spcPct val="0"/>
              </a:spcBef>
              <a:spcAft>
                <a:spcPct val="0"/>
              </a:spcAft>
              <a:defRPr sz="1000" b="1">
                <a:solidFill>
                  <a:schemeClr val="tx1"/>
                </a:solidFill>
                <a:latin typeface="Calibri" pitchFamily="34" charset="0"/>
                <a:cs typeface="Arial" charset="0"/>
              </a:defRPr>
            </a:lvl7pPr>
            <a:lvl8pPr marL="3429000" indent="-228600" eaLnBrk="0" fontAlgn="base" hangingPunct="0">
              <a:spcBef>
                <a:spcPct val="0"/>
              </a:spcBef>
              <a:spcAft>
                <a:spcPct val="0"/>
              </a:spcAft>
              <a:defRPr sz="1000" b="1">
                <a:solidFill>
                  <a:schemeClr val="tx1"/>
                </a:solidFill>
                <a:latin typeface="Calibri" pitchFamily="34" charset="0"/>
                <a:cs typeface="Arial" charset="0"/>
              </a:defRPr>
            </a:lvl8pPr>
            <a:lvl9pPr marL="3886200" indent="-228600" eaLnBrk="0" fontAlgn="base" hangingPunct="0">
              <a:spcBef>
                <a:spcPct val="0"/>
              </a:spcBef>
              <a:spcAft>
                <a:spcPct val="0"/>
              </a:spcAft>
              <a:defRPr sz="1000" b="1">
                <a:solidFill>
                  <a:schemeClr val="tx1"/>
                </a:solidFill>
                <a:latin typeface="Calibri" pitchFamily="34"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CO" altLang="es-CO" sz="700" b="1" i="0" u="none" strike="noStrike" kern="1200" cap="none" spc="0" normalizeH="0" baseline="0" noProof="0" dirty="0">
                <a:ln>
                  <a:noFill/>
                </a:ln>
                <a:solidFill>
                  <a:srgbClr val="000000"/>
                </a:solidFill>
                <a:effectLst/>
                <a:uLnTx/>
                <a:uFillTx/>
                <a:latin typeface="Calibri" pitchFamily="34" charset="0"/>
                <a:ea typeface="+mn-ea"/>
                <a:cs typeface="Calibri" panose="020F0502020204030204" pitchFamily="34" charset="0"/>
              </a:rPr>
              <a:t>Base:</a:t>
            </a:r>
            <a:endParaRPr kumimoji="0" lang="es-ES" altLang="es-CO" sz="700" b="1" i="0" u="none" strike="noStrike" kern="1200" cap="none" spc="0" normalizeH="0" baseline="0" noProof="0" dirty="0">
              <a:ln>
                <a:noFill/>
              </a:ln>
              <a:solidFill>
                <a:srgbClr val="000000"/>
              </a:solidFill>
              <a:effectLst/>
              <a:uLnTx/>
              <a:uFillTx/>
              <a:latin typeface="Calibri" pitchFamily="34" charset="0"/>
              <a:ea typeface="+mn-ea"/>
              <a:cs typeface="Calibri" panose="020F0502020204030204" pitchFamily="34" charset="0"/>
            </a:endParaRPr>
          </a:p>
        </p:txBody>
      </p:sp>
      <p:sp>
        <p:nvSpPr>
          <p:cNvPr id="12" name="11 Rectángulo redondeado"/>
          <p:cNvSpPr/>
          <p:nvPr/>
        </p:nvSpPr>
        <p:spPr bwMode="auto">
          <a:xfrm>
            <a:off x="3247803" y="778497"/>
            <a:ext cx="2664296" cy="265999"/>
          </a:xfrm>
          <a:prstGeom prst="roundRect">
            <a:avLst>
              <a:gd name="adj" fmla="val 21475"/>
            </a:avLst>
          </a:prstGeom>
          <a:noFill/>
          <a:ln w="63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dirty="0">
              <a:ln>
                <a:noFill/>
              </a:ln>
              <a:solidFill>
                <a:srgbClr val="000000">
                  <a:lumMod val="95000"/>
                  <a:lumOff val="5000"/>
                </a:srgbClr>
              </a:solidFill>
              <a:effectLst/>
              <a:uLnTx/>
              <a:uFillTx/>
              <a:latin typeface="Calibri" pitchFamily="34" charset="0"/>
              <a:ea typeface="+mn-ea"/>
              <a:cs typeface="Calibri" panose="020F0502020204030204" pitchFamily="34" charset="0"/>
            </a:endParaRPr>
          </a:p>
        </p:txBody>
      </p:sp>
      <p:cxnSp>
        <p:nvCxnSpPr>
          <p:cNvPr id="13" name="10 Conector recto">
            <a:extLst>
              <a:ext uri="{FF2B5EF4-FFF2-40B4-BE49-F238E27FC236}">
                <a16:creationId xmlns:a16="http://schemas.microsoft.com/office/drawing/2014/main" id="{832D47C2-8F3E-46C4-B4BD-EA1CC994C6A1}"/>
              </a:ext>
            </a:extLst>
          </p:cNvPr>
          <p:cNvCxnSpPr/>
          <p:nvPr/>
        </p:nvCxnSpPr>
        <p:spPr bwMode="auto">
          <a:xfrm flipH="1">
            <a:off x="4579951" y="1329919"/>
            <a:ext cx="5751" cy="3661039"/>
          </a:xfrm>
          <a:prstGeom prst="line">
            <a:avLst/>
          </a:prstGeom>
          <a:solidFill>
            <a:schemeClr val="accent1"/>
          </a:solidFill>
          <a:ln w="3175" cap="flat" cmpd="sng" algn="ctr">
            <a:solidFill>
              <a:srgbClr val="0070C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4" name="Group 412">
            <a:extLst>
              <a:ext uri="{FF2B5EF4-FFF2-40B4-BE49-F238E27FC236}">
                <a16:creationId xmlns:a16="http://schemas.microsoft.com/office/drawing/2014/main" id="{AFB99D44-50C2-4368-9990-DB1F5AF02E02}"/>
              </a:ext>
            </a:extLst>
          </p:cNvPr>
          <p:cNvGraphicFramePr>
            <a:graphicFrameLocks noGrp="1"/>
          </p:cNvGraphicFramePr>
          <p:nvPr>
            <p:extLst>
              <p:ext uri="{D42A27DB-BD31-4B8C-83A1-F6EECF244321}">
                <p14:modId xmlns:p14="http://schemas.microsoft.com/office/powerpoint/2010/main" val="3634334142"/>
              </p:ext>
            </p:extLst>
          </p:nvPr>
        </p:nvGraphicFramePr>
        <p:xfrm>
          <a:off x="5604180" y="1299875"/>
          <a:ext cx="2467346" cy="3238004"/>
        </p:xfrm>
        <a:graphic>
          <a:graphicData uri="http://schemas.openxmlformats.org/drawingml/2006/table">
            <a:tbl>
              <a:tblPr/>
              <a:tblGrid>
                <a:gridCol w="1233673">
                  <a:extLst>
                    <a:ext uri="{9D8B030D-6E8A-4147-A177-3AD203B41FA5}">
                      <a16:colId xmlns:a16="http://schemas.microsoft.com/office/drawing/2014/main" val="20000"/>
                    </a:ext>
                  </a:extLst>
                </a:gridCol>
                <a:gridCol w="1233673">
                  <a:extLst>
                    <a:ext uri="{9D8B030D-6E8A-4147-A177-3AD203B41FA5}">
                      <a16:colId xmlns:a16="http://schemas.microsoft.com/office/drawing/2014/main" val="20001"/>
                    </a:ext>
                  </a:extLst>
                </a:gridCol>
              </a:tblGrid>
              <a:tr h="2367479">
                <a:tc gridSpan="2">
                  <a:txBody>
                    <a:bodyPr/>
                    <a:lstStyle>
                      <a:lvl1pPr>
                        <a:spcBef>
                          <a:spcPct val="20000"/>
                        </a:spcBef>
                        <a:defRPr sz="1000">
                          <a:solidFill>
                            <a:srgbClr val="333333"/>
                          </a:solidFill>
                          <a:latin typeface="Century Gothic" pitchFamily="34" charset="0"/>
                          <a:cs typeface="Arial" charset="0"/>
                        </a:defRPr>
                      </a:lvl1pPr>
                      <a:lvl2pPr marL="742950" indent="-285750">
                        <a:spcBef>
                          <a:spcPct val="20000"/>
                        </a:spcBef>
                        <a:defRPr sz="1000">
                          <a:solidFill>
                            <a:srgbClr val="333333"/>
                          </a:solidFill>
                          <a:latin typeface="Century Gothic" pitchFamily="34" charset="0"/>
                          <a:cs typeface="Arial" charset="0"/>
                        </a:defRPr>
                      </a:lvl2pPr>
                      <a:lvl3pPr marL="1143000" indent="-228600">
                        <a:spcBef>
                          <a:spcPct val="20000"/>
                        </a:spcBef>
                        <a:defRPr sz="1000">
                          <a:solidFill>
                            <a:srgbClr val="333333"/>
                          </a:solidFill>
                          <a:latin typeface="Century Gothic" pitchFamily="34" charset="0"/>
                          <a:cs typeface="Arial" charset="0"/>
                        </a:defRPr>
                      </a:lvl3pPr>
                      <a:lvl4pPr marL="1600200" indent="-228600">
                        <a:spcBef>
                          <a:spcPct val="20000"/>
                        </a:spcBef>
                        <a:defRPr sz="1000">
                          <a:solidFill>
                            <a:srgbClr val="333333"/>
                          </a:solidFill>
                          <a:latin typeface="Century Gothic" pitchFamily="34" charset="0"/>
                          <a:cs typeface="Arial" charset="0"/>
                        </a:defRPr>
                      </a:lvl4pPr>
                      <a:lvl5pPr marL="2057400" indent="-228600">
                        <a:spcBef>
                          <a:spcPct val="20000"/>
                        </a:spcBef>
                        <a:defRPr sz="1000">
                          <a:solidFill>
                            <a:srgbClr val="333333"/>
                          </a:solidFill>
                          <a:latin typeface="Century Gothic" pitchFamily="34" charset="0"/>
                          <a:cs typeface="Arial" charset="0"/>
                        </a:defRPr>
                      </a:lvl5pPr>
                      <a:lvl6pPr marL="2514600" indent="-228600" eaLnBrk="0" fontAlgn="base" hangingPunct="0">
                        <a:spcBef>
                          <a:spcPct val="20000"/>
                        </a:spcBef>
                        <a:spcAft>
                          <a:spcPct val="0"/>
                        </a:spcAft>
                        <a:defRPr sz="1000">
                          <a:solidFill>
                            <a:srgbClr val="333333"/>
                          </a:solidFill>
                          <a:latin typeface="Century Gothic" pitchFamily="34" charset="0"/>
                          <a:cs typeface="Arial" charset="0"/>
                        </a:defRPr>
                      </a:lvl6pPr>
                      <a:lvl7pPr marL="2971800" indent="-228600" eaLnBrk="0" fontAlgn="base" hangingPunct="0">
                        <a:spcBef>
                          <a:spcPct val="20000"/>
                        </a:spcBef>
                        <a:spcAft>
                          <a:spcPct val="0"/>
                        </a:spcAft>
                        <a:defRPr sz="1000">
                          <a:solidFill>
                            <a:srgbClr val="333333"/>
                          </a:solidFill>
                          <a:latin typeface="Century Gothic" pitchFamily="34" charset="0"/>
                          <a:cs typeface="Arial" charset="0"/>
                        </a:defRPr>
                      </a:lvl7pPr>
                      <a:lvl8pPr marL="3429000" indent="-228600" eaLnBrk="0" fontAlgn="base" hangingPunct="0">
                        <a:spcBef>
                          <a:spcPct val="20000"/>
                        </a:spcBef>
                        <a:spcAft>
                          <a:spcPct val="0"/>
                        </a:spcAft>
                        <a:defRPr sz="1000">
                          <a:solidFill>
                            <a:srgbClr val="333333"/>
                          </a:solidFill>
                          <a:latin typeface="Century Gothic" pitchFamily="34" charset="0"/>
                          <a:cs typeface="Arial" charset="0"/>
                        </a:defRPr>
                      </a:lvl8pPr>
                      <a:lvl9pPr marL="3886200" indent="-228600" eaLnBrk="0" fontAlgn="base" hangingPunct="0">
                        <a:spcBef>
                          <a:spcPct val="20000"/>
                        </a:spcBef>
                        <a:spcAft>
                          <a:spcPct val="0"/>
                        </a:spcAft>
                        <a:defRPr sz="1000">
                          <a:solidFill>
                            <a:srgbClr val="333333"/>
                          </a:solidFill>
                          <a:latin typeface="Century Gothic" pitchFamily="34" charset="0"/>
                          <a:cs typeface="Arial" charset="0"/>
                        </a:defRPr>
                      </a:lvl9p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endParaRPr lang="es-CO"/>
                    </a:p>
                  </a:txBody>
                  <a:tcPr/>
                </a:tc>
                <a:extLst>
                  <a:ext uri="{0D108BD9-81ED-4DB2-BD59-A6C34878D82A}">
                    <a16:rowId xmlns:a16="http://schemas.microsoft.com/office/drawing/2014/main" val="10000"/>
                  </a:ext>
                </a:extLst>
              </a:tr>
              <a:tr h="180296">
                <a:tc>
                  <a:txBody>
                    <a:bodyPr/>
                    <a:lstStyle/>
                    <a:p>
                      <a:pPr algn="ctr" fontAlgn="ctr"/>
                      <a:r>
                        <a:rPr lang="es-ES" sz="700" b="1" i="0" u="none" strike="noStrike" dirty="0">
                          <a:solidFill>
                            <a:srgbClr val="000000"/>
                          </a:solidFill>
                          <a:effectLst/>
                          <a:latin typeface="Calibri"/>
                        </a:rPr>
                        <a:t>610</a:t>
                      </a:r>
                      <a:endParaRPr lang="es-CO" sz="700" b="1" i="0" u="none" strike="noStrike" dirty="0">
                        <a:solidFill>
                          <a:srgbClr val="000000"/>
                        </a:solidFill>
                        <a:effectLst/>
                        <a:latin typeface="Calibri"/>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700" b="1" i="0" u="none" strike="noStrike" dirty="0">
                          <a:solidFill>
                            <a:srgbClr val="000000"/>
                          </a:solidFill>
                          <a:effectLst/>
                          <a:latin typeface="Calibri"/>
                        </a:rPr>
                        <a:t>1.368</a:t>
                      </a:r>
                      <a:endParaRPr lang="es-CO" sz="700" b="1" i="0" u="none" strike="noStrike" dirty="0">
                        <a:solidFill>
                          <a:srgbClr val="000000"/>
                        </a:solidFill>
                        <a:effectLst/>
                        <a:latin typeface="Calibri"/>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2"/>
                  </a:ext>
                </a:extLst>
              </a:tr>
              <a:tr h="223504">
                <a:tc>
                  <a:txBody>
                    <a:bodyPr/>
                    <a:lstStyle/>
                    <a:p>
                      <a:pPr algn="ctr" fontAlgn="ctr"/>
                      <a:r>
                        <a:rPr lang="es-CO" sz="1100" b="0" i="0" u="none" strike="noStrike" dirty="0">
                          <a:solidFill>
                            <a:srgbClr val="006600"/>
                          </a:solidFill>
                          <a:effectLst/>
                          <a:latin typeface="Calibri" panose="020F0502020204030204" pitchFamily="34" charset="0"/>
                          <a:cs typeface="Calibri" panose="020F0502020204030204" pitchFamily="34" charset="0"/>
                        </a:rPr>
                        <a:t>2017</a:t>
                      </a:r>
                      <a:endParaRPr lang="es-CO" sz="700" b="0" i="0" u="none" strike="noStrike" dirty="0">
                        <a:solidFill>
                          <a:srgbClr val="006600"/>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r>
                        <a:rPr kumimoji="0" lang="es-CO" sz="1100" b="1" i="0" u="none" strike="noStrike" kern="1200" cap="none" spc="0" normalizeH="0" baseline="0" noProof="0" dirty="0">
                          <a:ln>
                            <a:noFill/>
                          </a:ln>
                          <a:solidFill>
                            <a:srgbClr val="126D9A"/>
                          </a:solidFill>
                          <a:effectLst/>
                          <a:uLnTx/>
                          <a:uFillTx/>
                          <a:latin typeface="Calibri" panose="020F0502020204030204" pitchFamily="34" charset="0"/>
                          <a:cs typeface="Calibri" panose="020F0502020204030204" pitchFamily="34" charset="0"/>
                        </a:rPr>
                        <a:t>2021</a:t>
                      </a:r>
                      <a:endParaRPr lang="es-CO" sz="700" b="1" i="0" u="none" strike="noStrike" dirty="0">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539">
                <a:tc gridSpan="2">
                  <a:txBody>
                    <a:bodyPr/>
                    <a:lstStyle/>
                    <a:p>
                      <a:pPr algn="ctr" fontAlgn="ctr"/>
                      <a:r>
                        <a:rPr kumimoji="0" lang="es-ES" sz="1000" b="1"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cs typeface="Calibri" panose="020F0502020204030204" pitchFamily="34" charset="0"/>
                        </a:rPr>
                        <a:t>Respondió algunas preguntas al azar y/o dejó  de responder algunas preguntas de la prueba Saber Pro o TyT</a:t>
                      </a:r>
                      <a:endParaRPr lang="es-CO" sz="10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pPr algn="ctr" fontAlgn="ctr"/>
                      <a:endParaRPr lang="es-CO" sz="700" b="1" i="0" u="none" strike="noStrike">
                        <a:solidFill>
                          <a:srgbClr val="AC4600"/>
                        </a:solidFill>
                        <a:effectLst/>
                        <a:latin typeface="Century Gothic"/>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6600">
                        <a:alpha val="10196"/>
                      </a:srgbClr>
                    </a:solidFill>
                  </a:tcPr>
                </a:tc>
                <a:extLst>
                  <a:ext uri="{0D108BD9-81ED-4DB2-BD59-A6C34878D82A}">
                    <a16:rowId xmlns:a16="http://schemas.microsoft.com/office/drawing/2014/main" val="10004"/>
                  </a:ext>
                </a:extLst>
              </a:tr>
            </a:tbl>
          </a:graphicData>
        </a:graphic>
      </p:graphicFrame>
      <p:graphicFrame>
        <p:nvGraphicFramePr>
          <p:cNvPr id="15" name="5 Gráfico">
            <a:extLst>
              <a:ext uri="{FF2B5EF4-FFF2-40B4-BE49-F238E27FC236}">
                <a16:creationId xmlns:a16="http://schemas.microsoft.com/office/drawing/2014/main" id="{0373F312-A03C-4320-AF47-7DA05B909390}"/>
              </a:ext>
            </a:extLst>
          </p:cNvPr>
          <p:cNvGraphicFramePr/>
          <p:nvPr>
            <p:extLst>
              <p:ext uri="{D42A27DB-BD31-4B8C-83A1-F6EECF244321}">
                <p14:modId xmlns:p14="http://schemas.microsoft.com/office/powerpoint/2010/main" val="27888489"/>
              </p:ext>
            </p:extLst>
          </p:nvPr>
        </p:nvGraphicFramePr>
        <p:xfrm>
          <a:off x="5456831" y="1530306"/>
          <a:ext cx="3517900" cy="2255764"/>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29">
            <a:extLst>
              <a:ext uri="{FF2B5EF4-FFF2-40B4-BE49-F238E27FC236}">
                <a16:creationId xmlns:a16="http://schemas.microsoft.com/office/drawing/2014/main" id="{B31A9A14-76CB-4AE3-B169-561A96A64B1E}"/>
              </a:ext>
            </a:extLst>
          </p:cNvPr>
          <p:cNvSpPr>
            <a:spLocks noChangeArrowheads="1"/>
          </p:cNvSpPr>
          <p:nvPr/>
        </p:nvSpPr>
        <p:spPr bwMode="auto">
          <a:xfrm>
            <a:off x="5114580" y="3682585"/>
            <a:ext cx="415925"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b="1">
                <a:solidFill>
                  <a:schemeClr val="tx1"/>
                </a:solidFill>
                <a:latin typeface="Calibri" pitchFamily="34" charset="0"/>
                <a:cs typeface="Arial" charset="0"/>
              </a:defRPr>
            </a:lvl1pPr>
            <a:lvl2pPr marL="742950" indent="-285750">
              <a:defRPr sz="1000" b="1">
                <a:solidFill>
                  <a:schemeClr val="tx1"/>
                </a:solidFill>
                <a:latin typeface="Calibri" pitchFamily="34" charset="0"/>
                <a:cs typeface="Arial" charset="0"/>
              </a:defRPr>
            </a:lvl2pPr>
            <a:lvl3pPr marL="1143000" indent="-228600">
              <a:defRPr sz="1000" b="1">
                <a:solidFill>
                  <a:schemeClr val="tx1"/>
                </a:solidFill>
                <a:latin typeface="Calibri" pitchFamily="34" charset="0"/>
                <a:cs typeface="Arial" charset="0"/>
              </a:defRPr>
            </a:lvl3pPr>
            <a:lvl4pPr marL="1600200" indent="-228600">
              <a:defRPr sz="1000" b="1">
                <a:solidFill>
                  <a:schemeClr val="tx1"/>
                </a:solidFill>
                <a:latin typeface="Calibri" pitchFamily="34" charset="0"/>
                <a:cs typeface="Arial" charset="0"/>
              </a:defRPr>
            </a:lvl4pPr>
            <a:lvl5pPr marL="2057400" indent="-228600">
              <a:defRPr sz="1000" b="1">
                <a:solidFill>
                  <a:schemeClr val="tx1"/>
                </a:solidFill>
                <a:latin typeface="Calibri" pitchFamily="34" charset="0"/>
                <a:cs typeface="Arial" charset="0"/>
              </a:defRPr>
            </a:lvl5pPr>
            <a:lvl6pPr marL="2514600" indent="-228600" eaLnBrk="0" fontAlgn="base" hangingPunct="0">
              <a:spcBef>
                <a:spcPct val="0"/>
              </a:spcBef>
              <a:spcAft>
                <a:spcPct val="0"/>
              </a:spcAft>
              <a:defRPr sz="1000" b="1">
                <a:solidFill>
                  <a:schemeClr val="tx1"/>
                </a:solidFill>
                <a:latin typeface="Calibri" pitchFamily="34" charset="0"/>
                <a:cs typeface="Arial" charset="0"/>
              </a:defRPr>
            </a:lvl6pPr>
            <a:lvl7pPr marL="2971800" indent="-228600" eaLnBrk="0" fontAlgn="base" hangingPunct="0">
              <a:spcBef>
                <a:spcPct val="0"/>
              </a:spcBef>
              <a:spcAft>
                <a:spcPct val="0"/>
              </a:spcAft>
              <a:defRPr sz="1000" b="1">
                <a:solidFill>
                  <a:schemeClr val="tx1"/>
                </a:solidFill>
                <a:latin typeface="Calibri" pitchFamily="34" charset="0"/>
                <a:cs typeface="Arial" charset="0"/>
              </a:defRPr>
            </a:lvl7pPr>
            <a:lvl8pPr marL="3429000" indent="-228600" eaLnBrk="0" fontAlgn="base" hangingPunct="0">
              <a:spcBef>
                <a:spcPct val="0"/>
              </a:spcBef>
              <a:spcAft>
                <a:spcPct val="0"/>
              </a:spcAft>
              <a:defRPr sz="1000" b="1">
                <a:solidFill>
                  <a:schemeClr val="tx1"/>
                </a:solidFill>
                <a:latin typeface="Calibri" pitchFamily="34" charset="0"/>
                <a:cs typeface="Arial" charset="0"/>
              </a:defRPr>
            </a:lvl8pPr>
            <a:lvl9pPr marL="3886200" indent="-228600" eaLnBrk="0" fontAlgn="base" hangingPunct="0">
              <a:spcBef>
                <a:spcPct val="0"/>
              </a:spcBef>
              <a:spcAft>
                <a:spcPct val="0"/>
              </a:spcAft>
              <a:defRPr sz="1000" b="1">
                <a:solidFill>
                  <a:schemeClr val="tx1"/>
                </a:solidFill>
                <a:latin typeface="Calibri" pitchFamily="34"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CO" altLang="es-CO" sz="700" b="1" i="0" u="none" strike="noStrike" kern="1200" cap="none" spc="0" normalizeH="0" baseline="0" noProof="0" dirty="0">
                <a:ln>
                  <a:noFill/>
                </a:ln>
                <a:solidFill>
                  <a:srgbClr val="000000"/>
                </a:solidFill>
                <a:effectLst/>
                <a:uLnTx/>
                <a:uFillTx/>
                <a:latin typeface="Calibri" pitchFamily="34" charset="0"/>
                <a:ea typeface="+mn-ea"/>
                <a:cs typeface="Calibri" panose="020F0502020204030204" pitchFamily="34" charset="0"/>
              </a:rPr>
              <a:t>Base:</a:t>
            </a:r>
            <a:endParaRPr kumimoji="0" lang="es-ES" altLang="es-CO" sz="700" b="1" i="0" u="none" strike="noStrike" kern="1200" cap="none" spc="0" normalizeH="0" baseline="0" noProof="0" dirty="0">
              <a:ln>
                <a:noFill/>
              </a:ln>
              <a:solidFill>
                <a:srgbClr val="000000"/>
              </a:solidFill>
              <a:effectLst/>
              <a:uLnTx/>
              <a:uFillTx/>
              <a:latin typeface="Calibri" pitchFamily="34" charset="0"/>
              <a:ea typeface="+mn-ea"/>
              <a:cs typeface="Calibri" panose="020F0502020204030204" pitchFamily="34" charset="0"/>
            </a:endParaRPr>
          </a:p>
        </p:txBody>
      </p:sp>
      <p:sp>
        <p:nvSpPr>
          <p:cNvPr id="18" name="CuadroTexto 17">
            <a:extLst>
              <a:ext uri="{FF2B5EF4-FFF2-40B4-BE49-F238E27FC236}">
                <a16:creationId xmlns:a16="http://schemas.microsoft.com/office/drawing/2014/main" id="{8A932247-3517-4EA9-8F96-479C993F6F94}"/>
              </a:ext>
            </a:extLst>
          </p:cNvPr>
          <p:cNvSpPr txBox="1"/>
          <p:nvPr/>
        </p:nvSpPr>
        <p:spPr>
          <a:xfrm>
            <a:off x="3549010" y="1493314"/>
            <a:ext cx="517451" cy="400110"/>
          </a:xfrm>
          <a:prstGeom prst="rect">
            <a:avLst/>
          </a:prstGeom>
          <a:noFill/>
        </p:spPr>
        <p:txBody>
          <a:bodyPr wrap="square" rtlCol="0">
            <a:spAutoFit/>
          </a:bodyPr>
          <a:lstStyle/>
          <a:p>
            <a:r>
              <a:rPr lang="es-MX" sz="2000" dirty="0"/>
              <a:t>-5</a:t>
            </a:r>
            <a:endParaRPr lang="es-CO" sz="2000" dirty="0"/>
          </a:p>
        </p:txBody>
      </p:sp>
    </p:spTree>
    <p:extLst>
      <p:ext uri="{BB962C8B-B14F-4D97-AF65-F5344CB8AC3E}">
        <p14:creationId xmlns:p14="http://schemas.microsoft.com/office/powerpoint/2010/main" val="38128239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6FA8A8E4-B3B3-487E-8DEA-DB222BB6FE50}"/>
              </a:ext>
            </a:extLst>
          </p:cNvPr>
          <p:cNvSpPr>
            <a:spLocks noGrp="1"/>
          </p:cNvSpPr>
          <p:nvPr>
            <p:ph type="title"/>
          </p:nvPr>
        </p:nvSpPr>
        <p:spPr/>
        <p:txBody>
          <a:bodyPr/>
          <a:lstStyle/>
          <a:p>
            <a:r>
              <a:rPr lang="es-ES" dirty="0">
                <a:solidFill>
                  <a:schemeClr val="bg2">
                    <a:lumMod val="50000"/>
                  </a:schemeClr>
                </a:solidFill>
              </a:rPr>
              <a:t>La forma como respondió las preguntas de la Prueba</a:t>
            </a:r>
            <a:endParaRPr lang="es-CO" dirty="0">
              <a:solidFill>
                <a:schemeClr val="bg2">
                  <a:lumMod val="50000"/>
                </a:schemeClr>
              </a:solidFill>
            </a:endParaRPr>
          </a:p>
        </p:txBody>
      </p:sp>
      <p:sp>
        <p:nvSpPr>
          <p:cNvPr id="4" name="46 Rectángulo">
            <a:extLst>
              <a:ext uri="{FF2B5EF4-FFF2-40B4-BE49-F238E27FC236}">
                <a16:creationId xmlns:a16="http://schemas.microsoft.com/office/drawing/2014/main" id="{3C10AA81-7481-4D61-9CAA-7E435B829013}"/>
              </a:ext>
            </a:extLst>
          </p:cNvPr>
          <p:cNvSpPr/>
          <p:nvPr/>
        </p:nvSpPr>
        <p:spPr>
          <a:xfrm>
            <a:off x="1345414" y="697141"/>
            <a:ext cx="6673221" cy="24622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000" b="0" i="0" u="none" strike="noStrike" kern="1200" cap="none" spc="0" normalizeH="0" baseline="0" noProof="0" dirty="0">
                <a:ln>
                  <a:noFill/>
                </a:ln>
                <a:solidFill>
                  <a:srgbClr val="3F3F3F"/>
                </a:solidFill>
                <a:effectLst/>
                <a:uLnTx/>
                <a:uFillTx/>
                <a:latin typeface="+mj-lt"/>
                <a:ea typeface="+mn-ea"/>
                <a:cs typeface="Calibri" panose="020F0502020204030204" pitchFamily="34" charset="0"/>
              </a:rPr>
              <a:t>Razón por la cual respondió algunas preguntas </a:t>
            </a:r>
            <a:r>
              <a:rPr kumimoji="0" lang="es-CO" sz="1000" b="1" i="0" u="none" strike="noStrike" kern="1200" cap="none" spc="0" normalizeH="0" baseline="0" noProof="0" dirty="0">
                <a:ln>
                  <a:noFill/>
                </a:ln>
                <a:solidFill>
                  <a:srgbClr val="3F3F3F"/>
                </a:solidFill>
                <a:effectLst/>
                <a:uLnTx/>
                <a:uFillTx/>
                <a:latin typeface="+mj-lt"/>
                <a:ea typeface="+mn-ea"/>
                <a:cs typeface="Calibri" panose="020F0502020204030204" pitchFamily="34" charset="0"/>
              </a:rPr>
              <a:t>al azar y/o dejó  de responder</a:t>
            </a:r>
            <a:r>
              <a:rPr kumimoji="0" lang="es-CO" sz="1000" b="0" i="0" u="none" strike="noStrike" kern="1200" cap="none" spc="0" normalizeH="0" baseline="0" noProof="0" dirty="0">
                <a:ln>
                  <a:noFill/>
                </a:ln>
                <a:solidFill>
                  <a:srgbClr val="3F3F3F"/>
                </a:solidFill>
                <a:effectLst/>
                <a:uLnTx/>
                <a:uFillTx/>
                <a:latin typeface="+mj-lt"/>
                <a:ea typeface="+mn-ea"/>
                <a:cs typeface="Calibri" panose="020F0502020204030204" pitchFamily="34" charset="0"/>
              </a:rPr>
              <a:t> algunas preguntas …</a:t>
            </a:r>
          </a:p>
        </p:txBody>
      </p:sp>
      <p:sp>
        <p:nvSpPr>
          <p:cNvPr id="6" name="45 Rectángulo">
            <a:extLst>
              <a:ext uri="{FF2B5EF4-FFF2-40B4-BE49-F238E27FC236}">
                <a16:creationId xmlns:a16="http://schemas.microsoft.com/office/drawing/2014/main" id="{B21ACF06-B826-476B-B818-174F9D24E5F1}"/>
              </a:ext>
            </a:extLst>
          </p:cNvPr>
          <p:cNvSpPr/>
          <p:nvPr/>
        </p:nvSpPr>
        <p:spPr>
          <a:xfrm>
            <a:off x="3468451" y="2173436"/>
            <a:ext cx="548010" cy="26161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100" b="1" i="0" u="none" strike="noStrike" kern="1200" cap="none" spc="0" normalizeH="0" baseline="0" noProof="0" dirty="0">
                <a:ln>
                  <a:noFill/>
                </a:ln>
                <a:solidFill>
                  <a:srgbClr val="FFFFFF"/>
                </a:solidFill>
                <a:effectLst/>
                <a:uLnTx/>
                <a:uFillTx/>
                <a:latin typeface="Calibri" pitchFamily="34" charset="0"/>
                <a:ea typeface="+mn-ea"/>
                <a:cs typeface="Calibri" panose="020F0502020204030204" pitchFamily="34" charset="0"/>
              </a:rPr>
              <a:t>2020</a:t>
            </a:r>
            <a:endParaRPr kumimoji="0" lang="es-CO" sz="1100" b="0" i="0" u="none" strike="noStrike" kern="1200" cap="none" spc="0" normalizeH="0" baseline="0" noProof="0" dirty="0">
              <a:ln>
                <a:noFill/>
              </a:ln>
              <a:solidFill>
                <a:srgbClr val="FFFFFF"/>
              </a:solidFill>
              <a:effectLst/>
              <a:uLnTx/>
              <a:uFillTx/>
              <a:latin typeface="Calibri" pitchFamily="34" charset="0"/>
              <a:ea typeface="+mn-ea"/>
              <a:cs typeface="Calibri" panose="020F0502020204030204" pitchFamily="34" charset="0"/>
            </a:endParaRPr>
          </a:p>
        </p:txBody>
      </p:sp>
      <p:graphicFrame>
        <p:nvGraphicFramePr>
          <p:cNvPr id="7" name="60 Tabla">
            <a:extLst>
              <a:ext uri="{FF2B5EF4-FFF2-40B4-BE49-F238E27FC236}">
                <a16:creationId xmlns:a16="http://schemas.microsoft.com/office/drawing/2014/main" id="{C2D2FD91-EC58-412F-91A4-4E7C998E1D02}"/>
              </a:ext>
            </a:extLst>
          </p:cNvPr>
          <p:cNvGraphicFramePr>
            <a:graphicFrameLocks noGrp="1"/>
          </p:cNvGraphicFramePr>
          <p:nvPr>
            <p:extLst>
              <p:ext uri="{D42A27DB-BD31-4B8C-83A1-F6EECF244321}">
                <p14:modId xmlns:p14="http://schemas.microsoft.com/office/powerpoint/2010/main" val="3119391580"/>
              </p:ext>
            </p:extLst>
          </p:nvPr>
        </p:nvGraphicFramePr>
        <p:xfrm>
          <a:off x="-8041" y="1602062"/>
          <a:ext cx="1512562" cy="1792830"/>
        </p:xfrm>
        <a:graphic>
          <a:graphicData uri="http://schemas.openxmlformats.org/drawingml/2006/table">
            <a:tbl>
              <a:tblPr>
                <a:tableStyleId>{5C22544A-7EE6-4342-B048-85BDC9FD1C3A}</a:tableStyleId>
              </a:tblPr>
              <a:tblGrid>
                <a:gridCol w="1512562">
                  <a:extLst>
                    <a:ext uri="{9D8B030D-6E8A-4147-A177-3AD203B41FA5}">
                      <a16:colId xmlns:a16="http://schemas.microsoft.com/office/drawing/2014/main" val="20000"/>
                    </a:ext>
                  </a:extLst>
                </a:gridCol>
              </a:tblGrid>
              <a:tr h="244442">
                <a:tc>
                  <a:txBody>
                    <a:bodyPr/>
                    <a:lstStyle/>
                    <a:p>
                      <a:pPr algn="r" fontAlgn="ctr"/>
                      <a:r>
                        <a:rPr lang="es-CO" sz="800" b="0" i="0" u="none" strike="noStrike" dirty="0">
                          <a:solidFill>
                            <a:srgbClr val="262626"/>
                          </a:solidFill>
                          <a:effectLst/>
                          <a:latin typeface="+mj-lt"/>
                        </a:rPr>
                        <a:t> No le alcanzó el tiempo</a:t>
                      </a:r>
                    </a:p>
                  </a:txBody>
                  <a:tcPr marL="9525" marR="9525" marT="9525" marB="0" anchor="ctr">
                    <a:lnL w="12700" cmpd="sng">
                      <a:noFill/>
                    </a:lnL>
                    <a:lnR w="12700" cmpd="sng">
                      <a:noFill/>
                    </a:lnR>
                    <a:lnT w="6350" cap="flat" cmpd="sng" algn="ctr">
                      <a:solidFill>
                        <a:schemeClr val="bg1"/>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4442">
                <a:tc>
                  <a:txBody>
                    <a:bodyPr/>
                    <a:lstStyle/>
                    <a:p>
                      <a:pPr algn="r" fontAlgn="ctr"/>
                      <a:r>
                        <a:rPr lang="es-CO" sz="800" b="0" i="0" u="none" strike="noStrike" dirty="0">
                          <a:solidFill>
                            <a:srgbClr val="262626"/>
                          </a:solidFill>
                          <a:effectLst/>
                          <a:latin typeface="+mj-lt"/>
                        </a:rPr>
                        <a:t> No entendió</a:t>
                      </a:r>
                    </a:p>
                  </a:txBody>
                  <a:tcPr marL="9525" marR="9525" marT="9525" marB="0" anchor="ctr">
                    <a:lnL w="12700" cmpd="sng">
                      <a:noFill/>
                    </a:lnL>
                    <a:lnR w="12700" cmpd="sng">
                      <a:noFill/>
                    </a:ln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4442">
                <a:tc>
                  <a:txBody>
                    <a:bodyPr/>
                    <a:lstStyle/>
                    <a:p>
                      <a:pPr algn="r" fontAlgn="ctr"/>
                      <a:r>
                        <a:rPr lang="es-CO" sz="800" b="0" i="0" u="none" strike="noStrike" dirty="0">
                          <a:solidFill>
                            <a:srgbClr val="262626"/>
                          </a:solidFill>
                          <a:effectLst/>
                          <a:latin typeface="+mj-lt"/>
                        </a:rPr>
                        <a:t> No sabía</a:t>
                      </a:r>
                    </a:p>
                  </a:txBody>
                  <a:tcPr marL="9525" marR="9525" marT="9525" marB="0" anchor="ctr">
                    <a:lnL w="12700" cmpd="sng">
                      <a:noFill/>
                    </a:lnL>
                    <a:lnR w="12700" cmpd="sng">
                      <a:noFill/>
                    </a:ln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4442">
                <a:tc>
                  <a:txBody>
                    <a:bodyPr/>
                    <a:lstStyle/>
                    <a:p>
                      <a:pPr algn="r" fontAlgn="ctr"/>
                      <a:r>
                        <a:rPr lang="es-CO" sz="800" b="0" i="0" u="none" strike="noStrike" dirty="0">
                          <a:solidFill>
                            <a:srgbClr val="262626"/>
                          </a:solidFill>
                          <a:effectLst/>
                          <a:latin typeface="+mj-lt"/>
                        </a:rPr>
                        <a:t> No habían enseñado ese tema</a:t>
                      </a:r>
                    </a:p>
                  </a:txBody>
                  <a:tcPr marL="9525" marR="9525" marT="9525" marB="0" anchor="ctr">
                    <a:lnL w="12700" cmpd="sng">
                      <a:noFill/>
                    </a:lnL>
                    <a:lnR w="12700" cmpd="sng">
                      <a:noFill/>
                    </a:ln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44442">
                <a:tc>
                  <a:txBody>
                    <a:bodyPr/>
                    <a:lstStyle/>
                    <a:p>
                      <a:pPr algn="r" fontAlgn="ctr"/>
                      <a:r>
                        <a:rPr lang="es-CO" sz="800" b="0" i="0" u="none" strike="noStrike" dirty="0">
                          <a:solidFill>
                            <a:srgbClr val="262626"/>
                          </a:solidFill>
                          <a:effectLst/>
                          <a:latin typeface="+mj-lt"/>
                        </a:rPr>
                        <a:t> No tenía información</a:t>
                      </a:r>
                    </a:p>
                  </a:txBody>
                  <a:tcPr marL="9525" marR="9525" marT="9525" marB="0" anchor="ctr">
                    <a:lnL w="12700" cmpd="sng">
                      <a:noFill/>
                    </a:lnL>
                    <a:lnR w="12700" cmpd="sng">
                      <a:noFill/>
                    </a:ln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7255">
                <a:tc>
                  <a:txBody>
                    <a:bodyPr/>
                    <a:lstStyle/>
                    <a:p>
                      <a:pPr algn="r" fontAlgn="ctr"/>
                      <a:r>
                        <a:rPr lang="es-CO" sz="800" b="0" i="0" u="none" strike="noStrike" dirty="0">
                          <a:solidFill>
                            <a:srgbClr val="262626"/>
                          </a:solidFill>
                          <a:effectLst/>
                          <a:latin typeface="+mj-lt"/>
                        </a:rPr>
                        <a:t> No le interesan los resultados de la prueba</a:t>
                      </a:r>
                    </a:p>
                  </a:txBody>
                  <a:tcPr marL="9525" marR="9525" marT="9525" marB="0" anchor="ctr">
                    <a:lnL w="12700" cmpd="sng">
                      <a:noFill/>
                    </a:lnL>
                    <a:lnR w="12700" cmpd="sng">
                      <a:noFill/>
                    </a:ln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44442">
                <a:tc>
                  <a:txBody>
                    <a:bodyPr/>
                    <a:lstStyle/>
                    <a:p>
                      <a:pPr algn="r" fontAlgn="ctr"/>
                      <a:r>
                        <a:rPr lang="es-CO" sz="800" b="0" i="0" u="none" strike="noStrike" dirty="0">
                          <a:solidFill>
                            <a:srgbClr val="262626"/>
                          </a:solidFill>
                          <a:effectLst/>
                          <a:latin typeface="+mj-lt"/>
                        </a:rPr>
                        <a:t> No sabe / no responde</a:t>
                      </a:r>
                    </a:p>
                  </a:txBody>
                  <a:tcPr marL="9525" marR="9525" marT="9525" marB="0" anchor="ctr">
                    <a:lnL w="12700" cmpd="sng">
                      <a:noFill/>
                    </a:lnL>
                    <a:lnR w="12700" cmpd="sng">
                      <a:noFill/>
                    </a:ln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8" name="66 Gráfico">
            <a:extLst>
              <a:ext uri="{FF2B5EF4-FFF2-40B4-BE49-F238E27FC236}">
                <a16:creationId xmlns:a16="http://schemas.microsoft.com/office/drawing/2014/main" id="{FFF56F72-8CB3-4FDB-A29E-428B8DA19718}"/>
              </a:ext>
            </a:extLst>
          </p:cNvPr>
          <p:cNvGraphicFramePr/>
          <p:nvPr>
            <p:extLst>
              <p:ext uri="{D42A27DB-BD31-4B8C-83A1-F6EECF244321}">
                <p14:modId xmlns:p14="http://schemas.microsoft.com/office/powerpoint/2010/main" val="862352900"/>
              </p:ext>
            </p:extLst>
          </p:nvPr>
        </p:nvGraphicFramePr>
        <p:xfrm>
          <a:off x="2957253" y="1539532"/>
          <a:ext cx="2456189" cy="19089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69 Gráfico">
            <a:extLst>
              <a:ext uri="{FF2B5EF4-FFF2-40B4-BE49-F238E27FC236}">
                <a16:creationId xmlns:a16="http://schemas.microsoft.com/office/drawing/2014/main" id="{889A7F81-7778-489D-9056-B59F8AE73101}"/>
              </a:ext>
            </a:extLst>
          </p:cNvPr>
          <p:cNvGraphicFramePr/>
          <p:nvPr>
            <p:extLst>
              <p:ext uri="{D42A27DB-BD31-4B8C-83A1-F6EECF244321}">
                <p14:modId xmlns:p14="http://schemas.microsoft.com/office/powerpoint/2010/main" val="2414627367"/>
              </p:ext>
            </p:extLst>
          </p:nvPr>
        </p:nvGraphicFramePr>
        <p:xfrm>
          <a:off x="1522876" y="1539532"/>
          <a:ext cx="2170982" cy="19476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abla 13">
            <a:extLst>
              <a:ext uri="{FF2B5EF4-FFF2-40B4-BE49-F238E27FC236}">
                <a16:creationId xmlns:a16="http://schemas.microsoft.com/office/drawing/2014/main" id="{BC8BE95E-D6FC-4742-8530-24E7DDA3E11E}"/>
              </a:ext>
            </a:extLst>
          </p:cNvPr>
          <p:cNvGraphicFramePr>
            <a:graphicFrameLocks noGrp="1"/>
          </p:cNvGraphicFramePr>
          <p:nvPr>
            <p:extLst>
              <p:ext uri="{D42A27DB-BD31-4B8C-83A1-F6EECF244321}">
                <p14:modId xmlns:p14="http://schemas.microsoft.com/office/powerpoint/2010/main" val="3862633881"/>
              </p:ext>
            </p:extLst>
          </p:nvPr>
        </p:nvGraphicFramePr>
        <p:xfrm>
          <a:off x="394391" y="3424516"/>
          <a:ext cx="4063155" cy="447008"/>
        </p:xfrm>
        <a:graphic>
          <a:graphicData uri="http://schemas.openxmlformats.org/drawingml/2006/table">
            <a:tbl>
              <a:tblPr/>
              <a:tblGrid>
                <a:gridCol w="1354385">
                  <a:extLst>
                    <a:ext uri="{9D8B030D-6E8A-4147-A177-3AD203B41FA5}">
                      <a16:colId xmlns:a16="http://schemas.microsoft.com/office/drawing/2014/main" val="2932251799"/>
                    </a:ext>
                  </a:extLst>
                </a:gridCol>
                <a:gridCol w="1354385">
                  <a:extLst>
                    <a:ext uri="{9D8B030D-6E8A-4147-A177-3AD203B41FA5}">
                      <a16:colId xmlns:a16="http://schemas.microsoft.com/office/drawing/2014/main" val="770445767"/>
                    </a:ext>
                  </a:extLst>
                </a:gridCol>
                <a:gridCol w="1354385">
                  <a:extLst>
                    <a:ext uri="{9D8B030D-6E8A-4147-A177-3AD203B41FA5}">
                      <a16:colId xmlns:a16="http://schemas.microsoft.com/office/drawing/2014/main" val="638779468"/>
                    </a:ext>
                  </a:extLst>
                </a:gridCol>
              </a:tblGrid>
              <a:tr h="223504">
                <a:tc>
                  <a:txBody>
                    <a:bodyPr/>
                    <a:lstStyle/>
                    <a:p>
                      <a:pPr algn="ctr" fontAlgn="ctr"/>
                      <a:endParaRPr lang="es-CO" sz="700" b="1" i="0" u="none" strike="noStrike" dirty="0">
                        <a:solidFill>
                          <a:srgbClr val="006600"/>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r>
                        <a:rPr lang="es-CO" sz="1100" b="0" i="0" u="none" strike="noStrike" dirty="0">
                          <a:solidFill>
                            <a:srgbClr val="006600"/>
                          </a:solidFill>
                          <a:effectLst/>
                          <a:latin typeface="Calibri" panose="020F0502020204030204" pitchFamily="34" charset="0"/>
                          <a:cs typeface="Calibri" panose="020F0502020204030204" pitchFamily="34" charset="0"/>
                        </a:rPr>
                        <a:t>2017</a:t>
                      </a:r>
                      <a:endParaRPr lang="es-CO" sz="700" b="0" i="0" u="none" strike="noStrike" dirty="0">
                        <a:solidFill>
                          <a:srgbClr val="006600"/>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r>
                        <a:rPr kumimoji="0" lang="es-CO" sz="1100" b="1" i="0" u="none" strike="noStrike" kern="1200" cap="none" spc="0" normalizeH="0" baseline="0" noProof="0" dirty="0">
                          <a:ln>
                            <a:noFill/>
                          </a:ln>
                          <a:solidFill>
                            <a:srgbClr val="126D9A"/>
                          </a:solidFill>
                          <a:effectLst/>
                          <a:uLnTx/>
                          <a:uFillTx/>
                          <a:latin typeface="Calibri" panose="020F0502020204030204" pitchFamily="34" charset="0"/>
                          <a:cs typeface="Calibri" panose="020F0502020204030204" pitchFamily="34" charset="0"/>
                        </a:rPr>
                        <a:t>2021</a:t>
                      </a:r>
                      <a:endParaRPr lang="es-CO" sz="700" b="1" i="0" u="none" strike="noStrike" dirty="0">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3086698"/>
                  </a:ext>
                </a:extLst>
              </a:tr>
              <a:tr h="223504">
                <a:tc>
                  <a:txBody>
                    <a:bodyPr/>
                    <a:lstStyle/>
                    <a:p>
                      <a:pPr algn="r" fontAlgn="ctr"/>
                      <a:r>
                        <a:rPr lang="es-CO" sz="700" b="1" u="none" strike="noStrike" dirty="0">
                          <a:effectLst/>
                          <a:latin typeface="Calibri" panose="020F0502020204030204" pitchFamily="34" charset="0"/>
                        </a:rPr>
                        <a:t>Base estudiantes 11:</a:t>
                      </a:r>
                      <a:endParaRPr lang="es-CO" sz="700" b="1" i="0" u="none" strike="noStrike" dirty="0">
                        <a:solidFill>
                          <a:srgbClr val="262626"/>
                        </a:solidFill>
                        <a:effectLst/>
                        <a:latin typeface="Calibri"/>
                      </a:endParaRPr>
                    </a:p>
                  </a:txBody>
                  <a:tcPr marL="9525" marR="9525" marT="952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r>
                        <a:rPr lang="es-CO" sz="700" b="1" i="0" u="none" strike="noStrike" dirty="0">
                          <a:solidFill>
                            <a:srgbClr val="262626"/>
                          </a:solidFill>
                          <a:effectLst/>
                          <a:latin typeface="Calibri"/>
                        </a:rPr>
                        <a:t>1398</a:t>
                      </a:r>
                    </a:p>
                  </a:txBody>
                  <a:tcPr marL="9525" marR="9525" marT="952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r>
                        <a:rPr lang="es-CO" sz="700" b="1" i="0" u="none" strike="noStrike" dirty="0">
                          <a:solidFill>
                            <a:srgbClr val="262626"/>
                          </a:solidFill>
                          <a:effectLst/>
                          <a:latin typeface="Calibri"/>
                        </a:rPr>
                        <a:t>902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09001716"/>
                  </a:ext>
                </a:extLst>
              </a:tr>
            </a:tbl>
          </a:graphicData>
        </a:graphic>
      </p:graphicFrame>
      <p:sp>
        <p:nvSpPr>
          <p:cNvPr id="9" name="45 Rectángulo">
            <a:extLst>
              <a:ext uri="{FF2B5EF4-FFF2-40B4-BE49-F238E27FC236}">
                <a16:creationId xmlns:a16="http://schemas.microsoft.com/office/drawing/2014/main" id="{92A319B1-6669-4958-95D4-F9DE8B8B6E9B}"/>
              </a:ext>
            </a:extLst>
          </p:cNvPr>
          <p:cNvSpPr/>
          <p:nvPr/>
        </p:nvSpPr>
        <p:spPr>
          <a:xfrm>
            <a:off x="8075219" y="2173436"/>
            <a:ext cx="548010" cy="26161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100" b="1" i="0" u="none" strike="noStrike" kern="1200" cap="none" spc="0" normalizeH="0" baseline="0" noProof="0" dirty="0">
                <a:ln>
                  <a:noFill/>
                </a:ln>
                <a:solidFill>
                  <a:srgbClr val="FFFFFF"/>
                </a:solidFill>
                <a:effectLst/>
                <a:uLnTx/>
                <a:uFillTx/>
                <a:latin typeface="Calibri" pitchFamily="34" charset="0"/>
                <a:ea typeface="+mn-ea"/>
                <a:cs typeface="Calibri" panose="020F0502020204030204" pitchFamily="34" charset="0"/>
              </a:rPr>
              <a:t>2020</a:t>
            </a:r>
            <a:endParaRPr kumimoji="0" lang="es-CO" sz="1100" b="0" i="0" u="none" strike="noStrike" kern="1200" cap="none" spc="0" normalizeH="0" baseline="0" noProof="0" dirty="0">
              <a:ln>
                <a:noFill/>
              </a:ln>
              <a:solidFill>
                <a:srgbClr val="FFFFFF"/>
              </a:solidFill>
              <a:effectLst/>
              <a:uLnTx/>
              <a:uFillTx/>
              <a:latin typeface="Calibri" pitchFamily="34" charset="0"/>
              <a:ea typeface="+mn-ea"/>
              <a:cs typeface="Calibri" panose="020F0502020204030204" pitchFamily="34" charset="0"/>
            </a:endParaRPr>
          </a:p>
        </p:txBody>
      </p:sp>
      <p:graphicFrame>
        <p:nvGraphicFramePr>
          <p:cNvPr id="10" name="60 Tabla">
            <a:extLst>
              <a:ext uri="{FF2B5EF4-FFF2-40B4-BE49-F238E27FC236}">
                <a16:creationId xmlns:a16="http://schemas.microsoft.com/office/drawing/2014/main" id="{4C4CE787-25C3-4DFD-BDD4-B17AE9280673}"/>
              </a:ext>
            </a:extLst>
          </p:cNvPr>
          <p:cNvGraphicFramePr>
            <a:graphicFrameLocks noGrp="1"/>
          </p:cNvGraphicFramePr>
          <p:nvPr>
            <p:extLst>
              <p:ext uri="{D42A27DB-BD31-4B8C-83A1-F6EECF244321}">
                <p14:modId xmlns:p14="http://schemas.microsoft.com/office/powerpoint/2010/main" val="1221683652"/>
              </p:ext>
            </p:extLst>
          </p:nvPr>
        </p:nvGraphicFramePr>
        <p:xfrm>
          <a:off x="4570153" y="1602062"/>
          <a:ext cx="1512562" cy="1792830"/>
        </p:xfrm>
        <a:graphic>
          <a:graphicData uri="http://schemas.openxmlformats.org/drawingml/2006/table">
            <a:tbl>
              <a:tblPr>
                <a:tableStyleId>{5C22544A-7EE6-4342-B048-85BDC9FD1C3A}</a:tableStyleId>
              </a:tblPr>
              <a:tblGrid>
                <a:gridCol w="1512562">
                  <a:extLst>
                    <a:ext uri="{9D8B030D-6E8A-4147-A177-3AD203B41FA5}">
                      <a16:colId xmlns:a16="http://schemas.microsoft.com/office/drawing/2014/main" val="20000"/>
                    </a:ext>
                  </a:extLst>
                </a:gridCol>
              </a:tblGrid>
              <a:tr h="244442">
                <a:tc>
                  <a:txBody>
                    <a:bodyPr/>
                    <a:lstStyle/>
                    <a:p>
                      <a:pPr algn="r" fontAlgn="ctr"/>
                      <a:r>
                        <a:rPr lang="es-CO" sz="800" b="0" i="0" u="none" strike="noStrike" dirty="0">
                          <a:solidFill>
                            <a:srgbClr val="262626"/>
                          </a:solidFill>
                          <a:effectLst/>
                          <a:latin typeface="+mj-lt"/>
                        </a:rPr>
                        <a:t> No le alcanzó el tiempo</a:t>
                      </a:r>
                    </a:p>
                  </a:txBody>
                  <a:tcPr marL="9525" marR="9525" marT="9525" marB="0" anchor="ctr">
                    <a:lnL w="12700" cmpd="sng">
                      <a:noFill/>
                    </a:lnL>
                    <a:lnR w="12700" cmpd="sng">
                      <a:noFill/>
                    </a:lnR>
                    <a:lnT w="6350" cap="flat" cmpd="sng" algn="ctr">
                      <a:solidFill>
                        <a:schemeClr val="bg1"/>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4442">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s-CO" sz="800" b="0" i="0" u="none" strike="noStrike" dirty="0">
                          <a:solidFill>
                            <a:srgbClr val="262626"/>
                          </a:solidFill>
                          <a:effectLst/>
                          <a:latin typeface="+mj-lt"/>
                        </a:rPr>
                        <a:t> No sabía</a:t>
                      </a:r>
                    </a:p>
                  </a:txBody>
                  <a:tcPr marL="9525" marR="9525" marT="9525" marB="0" anchor="ctr">
                    <a:lnL w="12700" cmpd="sng">
                      <a:noFill/>
                    </a:lnL>
                    <a:lnR w="12700" cmpd="sng">
                      <a:noFill/>
                    </a:ln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4442">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s-CO" sz="800" b="0" i="0" u="none" strike="noStrike" dirty="0">
                          <a:solidFill>
                            <a:srgbClr val="262626"/>
                          </a:solidFill>
                          <a:effectLst/>
                          <a:latin typeface="+mj-lt"/>
                        </a:rPr>
                        <a:t>No entendió</a:t>
                      </a:r>
                    </a:p>
                  </a:txBody>
                  <a:tcPr marL="9525" marR="9525" marT="9525" marB="0" anchor="ctr">
                    <a:lnL w="12700" cmpd="sng">
                      <a:noFill/>
                    </a:lnL>
                    <a:lnR w="12700" cmpd="sng">
                      <a:noFill/>
                    </a:ln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4442">
                <a:tc>
                  <a:txBody>
                    <a:bodyPr/>
                    <a:lstStyle/>
                    <a:p>
                      <a:pPr algn="r" fontAlgn="ctr"/>
                      <a:r>
                        <a:rPr lang="es-CO" sz="800" b="0" i="0" u="none" strike="noStrike" dirty="0">
                          <a:solidFill>
                            <a:srgbClr val="262626"/>
                          </a:solidFill>
                          <a:effectLst/>
                          <a:latin typeface="+mj-lt"/>
                        </a:rPr>
                        <a:t> No habían enseñado ese tema</a:t>
                      </a:r>
                    </a:p>
                  </a:txBody>
                  <a:tcPr marL="9525" marR="9525" marT="9525" marB="0" anchor="ctr">
                    <a:lnL w="12700" cmpd="sng">
                      <a:noFill/>
                    </a:lnL>
                    <a:lnR w="12700" cmpd="sng">
                      <a:noFill/>
                    </a:ln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44442">
                <a:tc>
                  <a:txBody>
                    <a:bodyPr/>
                    <a:lstStyle/>
                    <a:p>
                      <a:pPr algn="r" fontAlgn="ctr"/>
                      <a:r>
                        <a:rPr lang="es-CO" sz="800" b="0" i="0" u="none" strike="noStrike" dirty="0">
                          <a:solidFill>
                            <a:srgbClr val="262626"/>
                          </a:solidFill>
                          <a:effectLst/>
                          <a:latin typeface="+mj-lt"/>
                        </a:rPr>
                        <a:t> No tenía información</a:t>
                      </a:r>
                    </a:p>
                  </a:txBody>
                  <a:tcPr marL="9525" marR="9525" marT="9525" marB="0" anchor="ctr">
                    <a:lnL w="12700" cmpd="sng">
                      <a:noFill/>
                    </a:lnL>
                    <a:lnR w="12700" cmpd="sng">
                      <a:noFill/>
                    </a:ln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7255">
                <a:tc>
                  <a:txBody>
                    <a:bodyPr/>
                    <a:lstStyle/>
                    <a:p>
                      <a:pPr algn="r" fontAlgn="ctr"/>
                      <a:r>
                        <a:rPr lang="es-CO" sz="800" b="0" i="0" u="none" strike="noStrike" dirty="0">
                          <a:solidFill>
                            <a:srgbClr val="262626"/>
                          </a:solidFill>
                          <a:effectLst/>
                          <a:latin typeface="+mj-lt"/>
                        </a:rPr>
                        <a:t> No le interesan los resultados de la prueba</a:t>
                      </a:r>
                    </a:p>
                  </a:txBody>
                  <a:tcPr marL="9525" marR="9525" marT="9525" marB="0" anchor="ctr">
                    <a:lnL w="12700" cmpd="sng">
                      <a:noFill/>
                    </a:lnL>
                    <a:lnR w="12700" cmpd="sng">
                      <a:noFill/>
                    </a:ln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44442">
                <a:tc>
                  <a:txBody>
                    <a:bodyPr/>
                    <a:lstStyle/>
                    <a:p>
                      <a:pPr algn="r" fontAlgn="ctr"/>
                      <a:r>
                        <a:rPr lang="es-CO" sz="800" b="0" i="0" u="none" strike="noStrike" dirty="0">
                          <a:solidFill>
                            <a:srgbClr val="262626"/>
                          </a:solidFill>
                          <a:effectLst/>
                          <a:latin typeface="+mj-lt"/>
                        </a:rPr>
                        <a:t> No sabe / no responde</a:t>
                      </a:r>
                    </a:p>
                  </a:txBody>
                  <a:tcPr marL="9525" marR="9525" marT="9525" marB="0" anchor="ctr">
                    <a:lnL w="12700" cmpd="sng">
                      <a:noFill/>
                    </a:lnL>
                    <a:lnR w="12700" cmpd="sng">
                      <a:noFill/>
                    </a:ln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12" name="66 Gráfico">
            <a:extLst>
              <a:ext uri="{FF2B5EF4-FFF2-40B4-BE49-F238E27FC236}">
                <a16:creationId xmlns:a16="http://schemas.microsoft.com/office/drawing/2014/main" id="{4EFF7F22-0390-4245-A982-2F65CD8E0027}"/>
              </a:ext>
            </a:extLst>
          </p:cNvPr>
          <p:cNvGraphicFramePr/>
          <p:nvPr>
            <p:extLst>
              <p:ext uri="{D42A27DB-BD31-4B8C-83A1-F6EECF244321}">
                <p14:modId xmlns:p14="http://schemas.microsoft.com/office/powerpoint/2010/main" val="355773386"/>
              </p:ext>
            </p:extLst>
          </p:nvPr>
        </p:nvGraphicFramePr>
        <p:xfrm>
          <a:off x="7564021" y="1539532"/>
          <a:ext cx="2456189" cy="19089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69 Gráfico">
            <a:extLst>
              <a:ext uri="{FF2B5EF4-FFF2-40B4-BE49-F238E27FC236}">
                <a16:creationId xmlns:a16="http://schemas.microsoft.com/office/drawing/2014/main" id="{31B7AB93-3852-4AA5-8BB7-8565913E8B85}"/>
              </a:ext>
            </a:extLst>
          </p:cNvPr>
          <p:cNvGraphicFramePr/>
          <p:nvPr>
            <p:extLst>
              <p:ext uri="{D42A27DB-BD31-4B8C-83A1-F6EECF244321}">
                <p14:modId xmlns:p14="http://schemas.microsoft.com/office/powerpoint/2010/main" val="1706126021"/>
              </p:ext>
            </p:extLst>
          </p:nvPr>
        </p:nvGraphicFramePr>
        <p:xfrm>
          <a:off x="6129644" y="1539532"/>
          <a:ext cx="2170982" cy="194763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Tabla 14">
            <a:extLst>
              <a:ext uri="{FF2B5EF4-FFF2-40B4-BE49-F238E27FC236}">
                <a16:creationId xmlns:a16="http://schemas.microsoft.com/office/drawing/2014/main" id="{995A785E-CAB1-4BCD-ACE2-48B2D02AEF09}"/>
              </a:ext>
            </a:extLst>
          </p:cNvPr>
          <p:cNvGraphicFramePr>
            <a:graphicFrameLocks noGrp="1"/>
          </p:cNvGraphicFramePr>
          <p:nvPr>
            <p:extLst>
              <p:ext uri="{D42A27DB-BD31-4B8C-83A1-F6EECF244321}">
                <p14:modId xmlns:p14="http://schemas.microsoft.com/office/powerpoint/2010/main" val="2091229420"/>
              </p:ext>
            </p:extLst>
          </p:nvPr>
        </p:nvGraphicFramePr>
        <p:xfrm>
          <a:off x="4897250" y="3424516"/>
          <a:ext cx="4185561" cy="447008"/>
        </p:xfrm>
        <a:graphic>
          <a:graphicData uri="http://schemas.openxmlformats.org/drawingml/2006/table">
            <a:tbl>
              <a:tblPr/>
              <a:tblGrid>
                <a:gridCol w="1395187">
                  <a:extLst>
                    <a:ext uri="{9D8B030D-6E8A-4147-A177-3AD203B41FA5}">
                      <a16:colId xmlns:a16="http://schemas.microsoft.com/office/drawing/2014/main" val="2932251799"/>
                    </a:ext>
                  </a:extLst>
                </a:gridCol>
                <a:gridCol w="1395187">
                  <a:extLst>
                    <a:ext uri="{9D8B030D-6E8A-4147-A177-3AD203B41FA5}">
                      <a16:colId xmlns:a16="http://schemas.microsoft.com/office/drawing/2014/main" val="770445767"/>
                    </a:ext>
                  </a:extLst>
                </a:gridCol>
                <a:gridCol w="1395187">
                  <a:extLst>
                    <a:ext uri="{9D8B030D-6E8A-4147-A177-3AD203B41FA5}">
                      <a16:colId xmlns:a16="http://schemas.microsoft.com/office/drawing/2014/main" val="4121399708"/>
                    </a:ext>
                  </a:extLst>
                </a:gridCol>
              </a:tblGrid>
              <a:tr h="223504">
                <a:tc>
                  <a:txBody>
                    <a:bodyPr/>
                    <a:lstStyle/>
                    <a:p>
                      <a:pPr algn="ctr" fontAlgn="ctr"/>
                      <a:endParaRPr lang="es-CO" sz="700" b="1" i="0" u="none" strike="noStrike" dirty="0">
                        <a:solidFill>
                          <a:srgbClr val="006600"/>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r>
                        <a:rPr lang="es-CO" sz="1100" b="0" i="0" u="none" strike="noStrike" dirty="0">
                          <a:solidFill>
                            <a:srgbClr val="006600"/>
                          </a:solidFill>
                          <a:effectLst/>
                          <a:latin typeface="Calibri" panose="020F0502020204030204" pitchFamily="34" charset="0"/>
                          <a:cs typeface="Calibri" panose="020F0502020204030204" pitchFamily="34" charset="0"/>
                        </a:rPr>
                        <a:t>2017</a:t>
                      </a:r>
                      <a:endParaRPr lang="es-CO" sz="700" b="0" i="0" u="none" strike="noStrike" dirty="0">
                        <a:solidFill>
                          <a:srgbClr val="006600"/>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r>
                        <a:rPr kumimoji="0" lang="es-CO" sz="1100" b="1" i="0" u="none" strike="noStrike" kern="1200" cap="none" spc="0" normalizeH="0" baseline="0" noProof="0" dirty="0">
                          <a:ln>
                            <a:noFill/>
                          </a:ln>
                          <a:solidFill>
                            <a:srgbClr val="126D9A"/>
                          </a:solidFill>
                          <a:effectLst/>
                          <a:uLnTx/>
                          <a:uFillTx/>
                          <a:latin typeface="Calibri" panose="020F0502020204030204" pitchFamily="34" charset="0"/>
                          <a:cs typeface="Calibri" panose="020F0502020204030204" pitchFamily="34" charset="0"/>
                        </a:rPr>
                        <a:t>2021</a:t>
                      </a:r>
                      <a:endParaRPr lang="es-CO" sz="700" b="1" i="0" u="none" strike="noStrike" dirty="0">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3086698"/>
                  </a:ext>
                </a:extLst>
              </a:tr>
              <a:tr h="223504">
                <a:tc>
                  <a:txBody>
                    <a:bodyPr/>
                    <a:lstStyle/>
                    <a:p>
                      <a:pPr algn="r" fontAlgn="ctr"/>
                      <a:r>
                        <a:rPr lang="es-CO" sz="700" b="1" u="none" strike="noStrike" dirty="0">
                          <a:effectLst/>
                          <a:latin typeface="Calibri" panose="020F0502020204030204" pitchFamily="34" charset="0"/>
                        </a:rPr>
                        <a:t>Base Saber Pro TyT:</a:t>
                      </a:r>
                      <a:endParaRPr lang="es-CO" sz="700" b="1" i="0" u="none" strike="noStrike" dirty="0">
                        <a:solidFill>
                          <a:srgbClr val="262626"/>
                        </a:solidFill>
                        <a:effectLst/>
                        <a:latin typeface="Calibri"/>
                      </a:endParaRPr>
                    </a:p>
                  </a:txBody>
                  <a:tcPr marL="9525" marR="9525" marT="952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r>
                        <a:rPr lang="es-CO" sz="700" b="1" i="0" u="none" strike="noStrike" dirty="0">
                          <a:solidFill>
                            <a:srgbClr val="262626"/>
                          </a:solidFill>
                          <a:effectLst/>
                          <a:latin typeface="Calibri"/>
                        </a:rPr>
                        <a:t>328</a:t>
                      </a:r>
                    </a:p>
                  </a:txBody>
                  <a:tcPr marL="9525" marR="9525" marT="952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r>
                        <a:rPr lang="es-CO" sz="700" b="1" i="0" u="none" strike="noStrike" dirty="0">
                          <a:solidFill>
                            <a:srgbClr val="262626"/>
                          </a:solidFill>
                          <a:effectLst/>
                          <a:latin typeface="Calibri"/>
                        </a:rPr>
                        <a:t>798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09001716"/>
                  </a:ext>
                </a:extLst>
              </a:tr>
            </a:tbl>
          </a:graphicData>
        </a:graphic>
      </p:graphicFrame>
      <p:cxnSp>
        <p:nvCxnSpPr>
          <p:cNvPr id="16" name="10 Conector recto">
            <a:extLst>
              <a:ext uri="{FF2B5EF4-FFF2-40B4-BE49-F238E27FC236}">
                <a16:creationId xmlns:a16="http://schemas.microsoft.com/office/drawing/2014/main" id="{0FC9E8CA-332E-47DC-B088-96A363F8B0E0}"/>
              </a:ext>
            </a:extLst>
          </p:cNvPr>
          <p:cNvCxnSpPr/>
          <p:nvPr/>
        </p:nvCxnSpPr>
        <p:spPr bwMode="auto">
          <a:xfrm flipH="1">
            <a:off x="4554551" y="1127493"/>
            <a:ext cx="5751" cy="3661039"/>
          </a:xfrm>
          <a:prstGeom prst="line">
            <a:avLst/>
          </a:prstGeom>
          <a:solidFill>
            <a:schemeClr val="accent1"/>
          </a:solidFill>
          <a:ln w="3175" cap="flat" cmpd="sng" algn="ctr">
            <a:solidFill>
              <a:srgbClr val="0070C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Conector recto de flecha 17">
            <a:extLst>
              <a:ext uri="{FF2B5EF4-FFF2-40B4-BE49-F238E27FC236}">
                <a16:creationId xmlns:a16="http://schemas.microsoft.com/office/drawing/2014/main" id="{EAB8D114-9D3B-4A13-AC0B-9C011CEE223B}"/>
              </a:ext>
            </a:extLst>
          </p:cNvPr>
          <p:cNvCxnSpPr/>
          <p:nvPr/>
        </p:nvCxnSpPr>
        <p:spPr bwMode="auto">
          <a:xfrm flipH="1">
            <a:off x="4430048" y="2400116"/>
            <a:ext cx="1223" cy="199916"/>
          </a:xfrm>
          <a:prstGeom prst="straightConnector1">
            <a:avLst/>
          </a:prstGeom>
          <a:solidFill>
            <a:schemeClr val="accent1"/>
          </a:solidFill>
          <a:ln w="9525" cap="flat" cmpd="sng" algn="ctr">
            <a:solidFill>
              <a:srgbClr val="00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ector recto de flecha 19">
            <a:extLst>
              <a:ext uri="{FF2B5EF4-FFF2-40B4-BE49-F238E27FC236}">
                <a16:creationId xmlns:a16="http://schemas.microsoft.com/office/drawing/2014/main" id="{202CA8ED-AF6F-41E5-91D8-7D3C98CAA006}"/>
              </a:ext>
            </a:extLst>
          </p:cNvPr>
          <p:cNvCxnSpPr/>
          <p:nvPr/>
        </p:nvCxnSpPr>
        <p:spPr bwMode="auto">
          <a:xfrm flipH="1" flipV="1">
            <a:off x="9069468" y="1708784"/>
            <a:ext cx="1840" cy="176160"/>
          </a:xfrm>
          <a:prstGeom prst="straightConnector1">
            <a:avLst/>
          </a:prstGeom>
          <a:solidFill>
            <a:schemeClr val="accent1"/>
          </a:solidFill>
          <a:ln w="9525" cap="flat" cmpd="sng" algn="ctr">
            <a:solidFill>
              <a:srgbClr val="00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Conector recto de flecha 21">
            <a:extLst>
              <a:ext uri="{FF2B5EF4-FFF2-40B4-BE49-F238E27FC236}">
                <a16:creationId xmlns:a16="http://schemas.microsoft.com/office/drawing/2014/main" id="{016D2843-9FBE-4881-AD7B-71DE7FF524FC}"/>
              </a:ext>
            </a:extLst>
          </p:cNvPr>
          <p:cNvCxnSpPr/>
          <p:nvPr/>
        </p:nvCxnSpPr>
        <p:spPr bwMode="auto">
          <a:xfrm flipH="1">
            <a:off x="4430149" y="2682646"/>
            <a:ext cx="1223" cy="199916"/>
          </a:xfrm>
          <a:prstGeom prst="straightConnector1">
            <a:avLst/>
          </a:prstGeom>
          <a:solidFill>
            <a:schemeClr val="accent1"/>
          </a:solidFill>
          <a:ln w="9525" cap="flat" cmpd="sng" algn="ctr">
            <a:solidFill>
              <a:srgbClr val="00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Conector recto de flecha 22">
            <a:extLst>
              <a:ext uri="{FF2B5EF4-FFF2-40B4-BE49-F238E27FC236}">
                <a16:creationId xmlns:a16="http://schemas.microsoft.com/office/drawing/2014/main" id="{8C625335-1485-4177-8AB6-9DBFAC2B54E1}"/>
              </a:ext>
            </a:extLst>
          </p:cNvPr>
          <p:cNvCxnSpPr/>
          <p:nvPr/>
        </p:nvCxnSpPr>
        <p:spPr bwMode="auto">
          <a:xfrm flipH="1">
            <a:off x="9068245" y="2435046"/>
            <a:ext cx="1223" cy="199916"/>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Conector recto de flecha 23">
            <a:extLst>
              <a:ext uri="{FF2B5EF4-FFF2-40B4-BE49-F238E27FC236}">
                <a16:creationId xmlns:a16="http://schemas.microsoft.com/office/drawing/2014/main" id="{B5F74621-09A6-4E4F-BD92-13D374510D60}"/>
              </a:ext>
            </a:extLst>
          </p:cNvPr>
          <p:cNvCxnSpPr/>
          <p:nvPr/>
        </p:nvCxnSpPr>
        <p:spPr bwMode="auto">
          <a:xfrm flipH="1">
            <a:off x="4431781" y="1658492"/>
            <a:ext cx="1223" cy="199916"/>
          </a:xfrm>
          <a:prstGeom prst="straightConnector1">
            <a:avLst/>
          </a:prstGeom>
          <a:solidFill>
            <a:schemeClr val="accent1"/>
          </a:solidFill>
          <a:ln w="9525" cap="flat" cmpd="sng" algn="ctr">
            <a:solidFill>
              <a:srgbClr val="00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Conector recto de flecha 24">
            <a:extLst>
              <a:ext uri="{FF2B5EF4-FFF2-40B4-BE49-F238E27FC236}">
                <a16:creationId xmlns:a16="http://schemas.microsoft.com/office/drawing/2014/main" id="{F82BBF37-5E27-4BAC-B155-94D8E934CBEE}"/>
              </a:ext>
            </a:extLst>
          </p:cNvPr>
          <p:cNvCxnSpPr/>
          <p:nvPr/>
        </p:nvCxnSpPr>
        <p:spPr bwMode="auto">
          <a:xfrm flipH="1">
            <a:off x="4414779" y="1914905"/>
            <a:ext cx="1223" cy="199916"/>
          </a:xfrm>
          <a:prstGeom prst="straightConnector1">
            <a:avLst/>
          </a:prstGeom>
          <a:solidFill>
            <a:schemeClr val="accent1"/>
          </a:solidFill>
          <a:ln w="9525" cap="flat" cmpd="sng" algn="ctr">
            <a:solidFill>
              <a:srgbClr val="00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Conector recto de flecha 25">
            <a:extLst>
              <a:ext uri="{FF2B5EF4-FFF2-40B4-BE49-F238E27FC236}">
                <a16:creationId xmlns:a16="http://schemas.microsoft.com/office/drawing/2014/main" id="{1D75B70B-68A9-4C65-8B17-5035E3A1087F}"/>
              </a:ext>
            </a:extLst>
          </p:cNvPr>
          <p:cNvCxnSpPr/>
          <p:nvPr/>
        </p:nvCxnSpPr>
        <p:spPr bwMode="auto">
          <a:xfrm flipH="1">
            <a:off x="4428825" y="2182150"/>
            <a:ext cx="1223" cy="199916"/>
          </a:xfrm>
          <a:prstGeom prst="straightConnector1">
            <a:avLst/>
          </a:prstGeom>
          <a:solidFill>
            <a:schemeClr val="accent1"/>
          </a:solidFill>
          <a:ln w="9525" cap="flat" cmpd="sng" algn="ctr">
            <a:solidFill>
              <a:srgbClr val="00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937116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6FA8A8E4-B3B3-487E-8DEA-DB222BB6FE50}"/>
              </a:ext>
            </a:extLst>
          </p:cNvPr>
          <p:cNvSpPr>
            <a:spLocks noGrp="1"/>
          </p:cNvSpPr>
          <p:nvPr>
            <p:ph type="title"/>
          </p:nvPr>
        </p:nvSpPr>
        <p:spPr/>
        <p:txBody>
          <a:bodyPr/>
          <a:lstStyle/>
          <a:p>
            <a:r>
              <a:rPr lang="es-ES" dirty="0">
                <a:solidFill>
                  <a:schemeClr val="bg2">
                    <a:lumMod val="50000"/>
                  </a:schemeClr>
                </a:solidFill>
              </a:rPr>
              <a:t>Preparación para presentar la Prueba Saber 11°</a:t>
            </a:r>
            <a:endParaRPr lang="es-CO" dirty="0">
              <a:solidFill>
                <a:schemeClr val="bg2">
                  <a:lumMod val="50000"/>
                </a:schemeClr>
              </a:solidFill>
            </a:endParaRPr>
          </a:p>
        </p:txBody>
      </p:sp>
      <p:sp>
        <p:nvSpPr>
          <p:cNvPr id="4" name="46 Rectángulo">
            <a:extLst>
              <a:ext uri="{FF2B5EF4-FFF2-40B4-BE49-F238E27FC236}">
                <a16:creationId xmlns:a16="http://schemas.microsoft.com/office/drawing/2014/main" id="{3C10AA81-7481-4D61-9CAA-7E435B829013}"/>
              </a:ext>
            </a:extLst>
          </p:cNvPr>
          <p:cNvSpPr/>
          <p:nvPr/>
        </p:nvSpPr>
        <p:spPr>
          <a:xfrm>
            <a:off x="694251" y="886945"/>
            <a:ext cx="3348438" cy="230832"/>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900" b="0" i="0" u="none" strike="noStrike" kern="1200" cap="none" spc="0" normalizeH="0" baseline="0" noProof="0" dirty="0">
                <a:ln>
                  <a:noFill/>
                </a:ln>
                <a:solidFill>
                  <a:srgbClr val="3F3F3F"/>
                </a:solidFill>
                <a:effectLst/>
                <a:uLnTx/>
                <a:uFillTx/>
                <a:latin typeface="+mj-lt"/>
                <a:ea typeface="+mn-ea"/>
                <a:cs typeface="Calibri" panose="020F0502020204030204" pitchFamily="34" charset="0"/>
              </a:rPr>
              <a:t>Preparación </a:t>
            </a:r>
            <a:r>
              <a:rPr kumimoji="0" lang="es-ES" sz="900" b="0" i="0" u="none" strike="noStrike" kern="1200" cap="none" spc="0" normalizeH="0" baseline="0" noProof="0" dirty="0">
                <a:ln>
                  <a:noFill/>
                </a:ln>
                <a:solidFill>
                  <a:srgbClr val="3F3F3F"/>
                </a:solidFill>
                <a:effectLst/>
                <a:uLnTx/>
                <a:uFillTx/>
                <a:latin typeface="+mj-lt"/>
                <a:ea typeface="+mn-ea"/>
                <a:cs typeface="Calibri" panose="020F0502020204030204" pitchFamily="34" charset="0"/>
              </a:rPr>
              <a:t>para realizar la prueba Saber 11°</a:t>
            </a:r>
            <a:endParaRPr kumimoji="0" lang="es-CO" sz="900" b="0" i="0" u="none" strike="noStrike" kern="1200" cap="none" spc="0" normalizeH="0" baseline="0" noProof="0" dirty="0">
              <a:ln>
                <a:noFill/>
              </a:ln>
              <a:solidFill>
                <a:srgbClr val="3F3F3F"/>
              </a:solidFill>
              <a:effectLst/>
              <a:uLnTx/>
              <a:uFillTx/>
              <a:latin typeface="+mj-lt"/>
              <a:ea typeface="+mn-ea"/>
              <a:cs typeface="Calibri" panose="020F0502020204030204" pitchFamily="34" charset="0"/>
            </a:endParaRPr>
          </a:p>
        </p:txBody>
      </p:sp>
      <p:sp>
        <p:nvSpPr>
          <p:cNvPr id="6" name="45 Rectángulo">
            <a:extLst>
              <a:ext uri="{FF2B5EF4-FFF2-40B4-BE49-F238E27FC236}">
                <a16:creationId xmlns:a16="http://schemas.microsoft.com/office/drawing/2014/main" id="{B21ACF06-B826-476B-B818-174F9D24E5F1}"/>
              </a:ext>
            </a:extLst>
          </p:cNvPr>
          <p:cNvSpPr/>
          <p:nvPr/>
        </p:nvSpPr>
        <p:spPr>
          <a:xfrm>
            <a:off x="4001094" y="2173436"/>
            <a:ext cx="548010" cy="26161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100" b="1" i="0" u="none" strike="noStrike" kern="1200" cap="none" spc="0" normalizeH="0" baseline="0" noProof="0" dirty="0">
                <a:ln>
                  <a:noFill/>
                </a:ln>
                <a:solidFill>
                  <a:srgbClr val="FFFFFF"/>
                </a:solidFill>
                <a:effectLst/>
                <a:uLnTx/>
                <a:uFillTx/>
                <a:latin typeface="Calibri" pitchFamily="34" charset="0"/>
                <a:ea typeface="+mn-ea"/>
                <a:cs typeface="Calibri" panose="020F0502020204030204" pitchFamily="34" charset="0"/>
              </a:rPr>
              <a:t>2020</a:t>
            </a:r>
            <a:endParaRPr kumimoji="0" lang="es-CO" sz="1100" b="0" i="0" u="none" strike="noStrike" kern="1200" cap="none" spc="0" normalizeH="0" baseline="0" noProof="0" dirty="0">
              <a:ln>
                <a:noFill/>
              </a:ln>
              <a:solidFill>
                <a:srgbClr val="FFFFFF"/>
              </a:solidFill>
              <a:effectLst/>
              <a:uLnTx/>
              <a:uFillTx/>
              <a:latin typeface="Calibri" pitchFamily="34" charset="0"/>
              <a:ea typeface="+mn-ea"/>
              <a:cs typeface="Calibri" panose="020F0502020204030204" pitchFamily="34" charset="0"/>
            </a:endParaRPr>
          </a:p>
        </p:txBody>
      </p:sp>
      <p:graphicFrame>
        <p:nvGraphicFramePr>
          <p:cNvPr id="7" name="60 Tabla">
            <a:extLst>
              <a:ext uri="{FF2B5EF4-FFF2-40B4-BE49-F238E27FC236}">
                <a16:creationId xmlns:a16="http://schemas.microsoft.com/office/drawing/2014/main" id="{C2D2FD91-EC58-412F-91A4-4E7C998E1D02}"/>
              </a:ext>
            </a:extLst>
          </p:cNvPr>
          <p:cNvGraphicFramePr>
            <a:graphicFrameLocks noGrp="1"/>
          </p:cNvGraphicFramePr>
          <p:nvPr>
            <p:extLst>
              <p:ext uri="{D42A27DB-BD31-4B8C-83A1-F6EECF244321}">
                <p14:modId xmlns:p14="http://schemas.microsoft.com/office/powerpoint/2010/main" val="3514476456"/>
              </p:ext>
            </p:extLst>
          </p:nvPr>
        </p:nvGraphicFramePr>
        <p:xfrm>
          <a:off x="18188" y="1602062"/>
          <a:ext cx="1512562" cy="1801753"/>
        </p:xfrm>
        <a:graphic>
          <a:graphicData uri="http://schemas.openxmlformats.org/drawingml/2006/table">
            <a:tbl>
              <a:tblPr>
                <a:tableStyleId>{5C22544A-7EE6-4342-B048-85BDC9FD1C3A}</a:tableStyleId>
              </a:tblPr>
              <a:tblGrid>
                <a:gridCol w="1512562">
                  <a:extLst>
                    <a:ext uri="{9D8B030D-6E8A-4147-A177-3AD203B41FA5}">
                      <a16:colId xmlns:a16="http://schemas.microsoft.com/office/drawing/2014/main" val="20000"/>
                    </a:ext>
                  </a:extLst>
                </a:gridCol>
              </a:tblGrid>
              <a:tr h="244442">
                <a:tc>
                  <a:txBody>
                    <a:bodyPr/>
                    <a:lstStyle/>
                    <a:p>
                      <a:pPr algn="r" fontAlgn="ctr"/>
                      <a:r>
                        <a:rPr lang="es-CO" sz="800" b="0" i="0" u="none" strike="noStrike" dirty="0">
                          <a:solidFill>
                            <a:srgbClr val="262626"/>
                          </a:solidFill>
                          <a:effectLst/>
                          <a:latin typeface="+mj-lt"/>
                        </a:rPr>
                        <a:t> Usted mismo se preparó</a:t>
                      </a:r>
                    </a:p>
                  </a:txBody>
                  <a:tcPr marL="9525" marR="9525" marT="9525" marB="0" anchor="ctr">
                    <a:lnL w="12700" cmpd="sng">
                      <a:noFill/>
                    </a:lnL>
                    <a:lnR w="12700" cmpd="sng">
                      <a:noFill/>
                    </a:lnR>
                    <a:lnT w="6350" cap="flat" cmpd="sng" algn="ctr">
                      <a:solidFill>
                        <a:schemeClr val="bg1"/>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4442">
                <a:tc>
                  <a:txBody>
                    <a:bodyPr/>
                    <a:lstStyle/>
                    <a:p>
                      <a:pPr algn="r" fontAlgn="ctr"/>
                      <a:r>
                        <a:rPr lang="es-CO" sz="800" b="0" i="0" u="none" strike="noStrike" dirty="0">
                          <a:solidFill>
                            <a:srgbClr val="262626"/>
                          </a:solidFill>
                          <a:effectLst/>
                          <a:latin typeface="+mj-lt"/>
                        </a:rPr>
                        <a:t> Simulacros por internet</a:t>
                      </a:r>
                    </a:p>
                  </a:txBody>
                  <a:tcPr marL="9525" marR="9525" marT="9525" marB="0" anchor="ctr">
                    <a:lnL w="12700" cmpd="sng">
                      <a:noFill/>
                    </a:lnL>
                    <a:lnR w="12700" cmpd="sng">
                      <a:noFill/>
                    </a:ln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4442">
                <a:tc>
                  <a:txBody>
                    <a:bodyPr/>
                    <a:lstStyle/>
                    <a:p>
                      <a:pPr algn="r" fontAlgn="ctr"/>
                      <a:r>
                        <a:rPr lang="es-CO" sz="800" b="0" i="0" u="none" strike="noStrike" dirty="0">
                          <a:solidFill>
                            <a:srgbClr val="262626"/>
                          </a:solidFill>
                          <a:effectLst/>
                          <a:latin typeface="+mj-lt"/>
                        </a:rPr>
                        <a:t> Pre-icfes pago con terceros</a:t>
                      </a:r>
                    </a:p>
                  </a:txBody>
                  <a:tcPr marL="9525" marR="9525" marT="9525" marB="0" anchor="ctr">
                    <a:lnL w="12700" cmpd="sng">
                      <a:noFill/>
                    </a:lnL>
                    <a:lnR w="12700" cmpd="sng">
                      <a:noFill/>
                    </a:ln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4442">
                <a:tc>
                  <a:txBody>
                    <a:bodyPr/>
                    <a:lstStyle/>
                    <a:p>
                      <a:pPr algn="r" fontAlgn="ctr"/>
                      <a:r>
                        <a:rPr lang="es-CO" sz="800" b="0" i="0" u="none" strike="noStrike" dirty="0">
                          <a:solidFill>
                            <a:srgbClr val="262626"/>
                          </a:solidFill>
                          <a:effectLst/>
                          <a:latin typeface="+mj-lt"/>
                        </a:rPr>
                        <a:t> Cursos adicionales en su institución educativa</a:t>
                      </a:r>
                    </a:p>
                  </a:txBody>
                  <a:tcPr marL="9525" marR="9525" marT="9525" marB="0" anchor="ctr">
                    <a:lnL w="12700" cmpd="sng">
                      <a:noFill/>
                    </a:lnL>
                    <a:lnR w="12700" cmpd="sng">
                      <a:noFill/>
                    </a:ln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44442">
                <a:tc>
                  <a:txBody>
                    <a:bodyPr/>
                    <a:lstStyle/>
                    <a:p>
                      <a:pPr algn="r" fontAlgn="ctr"/>
                      <a:r>
                        <a:rPr lang="es-CO" sz="800" b="0" i="0" u="none" strike="noStrike" dirty="0">
                          <a:solidFill>
                            <a:srgbClr val="262626"/>
                          </a:solidFill>
                          <a:effectLst/>
                          <a:latin typeface="+mj-lt"/>
                        </a:rPr>
                        <a:t> Caja de herramientas o El Icfes tiene un Pre-icfes</a:t>
                      </a:r>
                    </a:p>
                  </a:txBody>
                  <a:tcPr marL="9525" marR="9525" marT="9525" marB="0" anchor="ctr">
                    <a:lnL w="12700" cmpd="sng">
                      <a:noFill/>
                    </a:lnL>
                    <a:lnR w="12700" cmpd="sng">
                      <a:noFill/>
                    </a:ln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7255">
                <a:tc>
                  <a:txBody>
                    <a:bodyPr/>
                    <a:lstStyle/>
                    <a:p>
                      <a:pPr algn="r" fontAlgn="ctr"/>
                      <a:r>
                        <a:rPr lang="es-CO" sz="800" b="0" i="0" u="none" strike="noStrike" dirty="0">
                          <a:solidFill>
                            <a:srgbClr val="262626"/>
                          </a:solidFill>
                          <a:effectLst/>
                          <a:latin typeface="+mj-lt"/>
                        </a:rPr>
                        <a:t> Aplicó la prueba Presaber</a:t>
                      </a:r>
                    </a:p>
                  </a:txBody>
                  <a:tcPr marL="9525" marR="9525" marT="9525" marB="0" anchor="ctr">
                    <a:lnL w="12700" cmpd="sng">
                      <a:noFill/>
                    </a:lnL>
                    <a:lnR w="12700" cmpd="sng">
                      <a:noFill/>
                    </a:ln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44442">
                <a:tc>
                  <a:txBody>
                    <a:bodyPr/>
                    <a:lstStyle/>
                    <a:p>
                      <a:pPr algn="r" fontAlgn="ctr"/>
                      <a:r>
                        <a:rPr lang="es-CO" sz="800" b="0" i="0" u="none" strike="noStrike" dirty="0">
                          <a:solidFill>
                            <a:srgbClr val="262626"/>
                          </a:solidFill>
                          <a:effectLst/>
                          <a:latin typeface="+mj-lt"/>
                        </a:rPr>
                        <a:t> No se preparó</a:t>
                      </a:r>
                    </a:p>
                  </a:txBody>
                  <a:tcPr marL="9525" marR="9525" marT="9525" marB="0" anchor="ctr">
                    <a:lnL w="12700" cmpd="sng">
                      <a:noFill/>
                    </a:lnL>
                    <a:lnR w="12700" cmpd="sng">
                      <a:noFill/>
                    </a:ln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8" name="66 Gráfico">
            <a:extLst>
              <a:ext uri="{FF2B5EF4-FFF2-40B4-BE49-F238E27FC236}">
                <a16:creationId xmlns:a16="http://schemas.microsoft.com/office/drawing/2014/main" id="{FFF56F72-8CB3-4FDB-A29E-428B8DA19718}"/>
              </a:ext>
            </a:extLst>
          </p:cNvPr>
          <p:cNvGraphicFramePr/>
          <p:nvPr>
            <p:extLst>
              <p:ext uri="{D42A27DB-BD31-4B8C-83A1-F6EECF244321}">
                <p14:modId xmlns:p14="http://schemas.microsoft.com/office/powerpoint/2010/main" val="3605479679"/>
              </p:ext>
            </p:extLst>
          </p:nvPr>
        </p:nvGraphicFramePr>
        <p:xfrm>
          <a:off x="3238011" y="1539532"/>
          <a:ext cx="2456189" cy="19089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69 Gráfico">
            <a:extLst>
              <a:ext uri="{FF2B5EF4-FFF2-40B4-BE49-F238E27FC236}">
                <a16:creationId xmlns:a16="http://schemas.microsoft.com/office/drawing/2014/main" id="{889A7F81-7778-489D-9056-B59F8AE73101}"/>
              </a:ext>
            </a:extLst>
          </p:cNvPr>
          <p:cNvGraphicFramePr/>
          <p:nvPr>
            <p:extLst>
              <p:ext uri="{D42A27DB-BD31-4B8C-83A1-F6EECF244321}">
                <p14:modId xmlns:p14="http://schemas.microsoft.com/office/powerpoint/2010/main" val="1161901854"/>
              </p:ext>
            </p:extLst>
          </p:nvPr>
        </p:nvGraphicFramePr>
        <p:xfrm>
          <a:off x="1618191" y="1552407"/>
          <a:ext cx="2170982" cy="19476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a 9">
            <a:extLst>
              <a:ext uri="{FF2B5EF4-FFF2-40B4-BE49-F238E27FC236}">
                <a16:creationId xmlns:a16="http://schemas.microsoft.com/office/drawing/2014/main" id="{32EE4F81-E71E-4F48-8A04-93F4578EED84}"/>
              </a:ext>
            </a:extLst>
          </p:cNvPr>
          <p:cNvGraphicFramePr>
            <a:graphicFrameLocks noGrp="1"/>
          </p:cNvGraphicFramePr>
          <p:nvPr>
            <p:extLst>
              <p:ext uri="{D42A27DB-BD31-4B8C-83A1-F6EECF244321}">
                <p14:modId xmlns:p14="http://schemas.microsoft.com/office/powerpoint/2010/main" val="2039102642"/>
              </p:ext>
            </p:extLst>
          </p:nvPr>
        </p:nvGraphicFramePr>
        <p:xfrm>
          <a:off x="187479" y="3424516"/>
          <a:ext cx="4583121" cy="326445"/>
        </p:xfrm>
        <a:graphic>
          <a:graphicData uri="http://schemas.openxmlformats.org/drawingml/2006/table">
            <a:tbl>
              <a:tblPr/>
              <a:tblGrid>
                <a:gridCol w="1527707">
                  <a:extLst>
                    <a:ext uri="{9D8B030D-6E8A-4147-A177-3AD203B41FA5}">
                      <a16:colId xmlns:a16="http://schemas.microsoft.com/office/drawing/2014/main" val="2932251799"/>
                    </a:ext>
                  </a:extLst>
                </a:gridCol>
                <a:gridCol w="1527707">
                  <a:extLst>
                    <a:ext uri="{9D8B030D-6E8A-4147-A177-3AD203B41FA5}">
                      <a16:colId xmlns:a16="http://schemas.microsoft.com/office/drawing/2014/main" val="770445767"/>
                    </a:ext>
                  </a:extLst>
                </a:gridCol>
                <a:gridCol w="1527707">
                  <a:extLst>
                    <a:ext uri="{9D8B030D-6E8A-4147-A177-3AD203B41FA5}">
                      <a16:colId xmlns:a16="http://schemas.microsoft.com/office/drawing/2014/main" val="1389295522"/>
                    </a:ext>
                  </a:extLst>
                </a:gridCol>
              </a:tblGrid>
              <a:tr h="137834">
                <a:tc>
                  <a:txBody>
                    <a:bodyPr/>
                    <a:lstStyle/>
                    <a:p>
                      <a:pPr algn="ctr" fontAlgn="ctr"/>
                      <a:endParaRPr lang="es-CO" sz="700" b="1" i="0" u="none" strike="noStrike" dirty="0">
                        <a:solidFill>
                          <a:srgbClr val="006600"/>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r>
                        <a:rPr lang="es-CO" sz="1100" b="0" i="0" u="none" strike="noStrike" dirty="0">
                          <a:solidFill>
                            <a:srgbClr val="006600"/>
                          </a:solidFill>
                          <a:effectLst/>
                          <a:latin typeface="Calibri" panose="020F0502020204030204" pitchFamily="34" charset="0"/>
                          <a:cs typeface="Calibri" panose="020F0502020204030204" pitchFamily="34" charset="0"/>
                        </a:rPr>
                        <a:t>2017</a:t>
                      </a:r>
                      <a:endParaRPr lang="es-CO" sz="700" b="0" i="0" u="none" strike="noStrike" dirty="0">
                        <a:solidFill>
                          <a:srgbClr val="006600"/>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r>
                        <a:rPr kumimoji="0" lang="es-CO" sz="1100" b="1" i="0" u="none" strike="noStrike" kern="1200" cap="none" spc="0" normalizeH="0" baseline="0" noProof="0" dirty="0">
                          <a:ln>
                            <a:noFill/>
                          </a:ln>
                          <a:solidFill>
                            <a:srgbClr val="126D9A"/>
                          </a:solidFill>
                          <a:effectLst/>
                          <a:uLnTx/>
                          <a:uFillTx/>
                          <a:latin typeface="Calibri" panose="020F0502020204030204" pitchFamily="34" charset="0"/>
                          <a:cs typeface="Calibri" panose="020F0502020204030204" pitchFamily="34" charset="0"/>
                        </a:rPr>
                        <a:t>2021</a:t>
                      </a:r>
                      <a:endParaRPr lang="es-CO" sz="700" b="1" i="0" u="none" strike="noStrike" dirty="0">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3086698"/>
                  </a:ext>
                </a:extLst>
              </a:tr>
              <a:tr h="149280">
                <a:tc>
                  <a:txBody>
                    <a:bodyPr/>
                    <a:lstStyle/>
                    <a:p>
                      <a:pPr algn="r" fontAlgn="ctr"/>
                      <a:r>
                        <a:rPr lang="es-CO" sz="700" b="1" u="none" strike="noStrike" dirty="0">
                          <a:effectLst/>
                          <a:latin typeface="Calibri" panose="020F0502020204030204" pitchFamily="34" charset="0"/>
                        </a:rPr>
                        <a:t>Base:</a:t>
                      </a:r>
                      <a:endParaRPr lang="es-CO" sz="700" b="1" i="0" u="none" strike="noStrike" dirty="0">
                        <a:solidFill>
                          <a:srgbClr val="262626"/>
                        </a:solidFill>
                        <a:effectLst/>
                        <a:latin typeface="Calibri"/>
                      </a:endParaRPr>
                    </a:p>
                  </a:txBody>
                  <a:tcPr marL="9525" marR="9525" marT="952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r>
                        <a:rPr lang="es-CO" sz="700" b="1" i="0" u="none" strike="noStrike" dirty="0">
                          <a:solidFill>
                            <a:srgbClr val="262626"/>
                          </a:solidFill>
                          <a:effectLst/>
                          <a:latin typeface="Calibri"/>
                        </a:rPr>
                        <a:t>1398</a:t>
                      </a:r>
                    </a:p>
                  </a:txBody>
                  <a:tcPr marL="9525" marR="9525" marT="952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r>
                        <a:rPr lang="es-CO" sz="700" b="1" i="0" u="none" strike="noStrike" dirty="0">
                          <a:solidFill>
                            <a:srgbClr val="262626"/>
                          </a:solidFill>
                          <a:effectLst/>
                          <a:latin typeface="Calibri"/>
                        </a:rPr>
                        <a:t>1.753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09001716"/>
                  </a:ext>
                </a:extLst>
              </a:tr>
            </a:tbl>
          </a:graphicData>
        </a:graphic>
      </p:graphicFrame>
      <p:sp>
        <p:nvSpPr>
          <p:cNvPr id="12" name="2 Marcador de número de diapositiva">
            <a:extLst>
              <a:ext uri="{FF2B5EF4-FFF2-40B4-BE49-F238E27FC236}">
                <a16:creationId xmlns:a16="http://schemas.microsoft.com/office/drawing/2014/main" id="{373F1513-C9C7-405E-B7A6-97DDC4562856}"/>
              </a:ext>
            </a:extLst>
          </p:cNvPr>
          <p:cNvSpPr>
            <a:spLocks noGrp="1"/>
          </p:cNvSpPr>
          <p:nvPr>
            <p:ph type="sldNum" sz="quarter" idx="4"/>
          </p:nvPr>
        </p:nvSpPr>
        <p:spPr>
          <a:xfrm>
            <a:off x="8776454" y="3911237"/>
            <a:ext cx="811848" cy="187325"/>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0AE95A2-70B1-4974-8E50-975CA7202948}" type="slidenum">
              <a:rPr kumimoji="0" lang="es-CO" altLang="es-CO" sz="900" b="1" i="0" u="none" strike="noStrike" kern="1200" cap="none" spc="0" normalizeH="0" baseline="0" noProof="0" smtClean="0">
                <a:ln>
                  <a:noFill/>
                </a:ln>
                <a:solidFill>
                  <a:srgbClr val="204E93"/>
                </a:solidFill>
                <a:effectLst/>
                <a:uLnTx/>
                <a:uFillTx/>
                <a:latin typeface="Century Gothic"/>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52</a:t>
            </a:fld>
            <a:endParaRPr kumimoji="0" lang="es-CO" altLang="es-CO" sz="900" b="1" i="0" u="none" strike="noStrike" kern="1200" cap="none" spc="0" normalizeH="0" baseline="0" noProof="0" dirty="0">
              <a:ln>
                <a:noFill/>
              </a:ln>
              <a:solidFill>
                <a:srgbClr val="204E93"/>
              </a:solidFill>
              <a:effectLst/>
              <a:uLnTx/>
              <a:uFillTx/>
              <a:latin typeface="Century Gothic"/>
              <a:ea typeface="+mn-ea"/>
              <a:cs typeface="Arial" charset="0"/>
            </a:endParaRPr>
          </a:p>
        </p:txBody>
      </p:sp>
      <p:sp>
        <p:nvSpPr>
          <p:cNvPr id="15" name="67 Rectángulo">
            <a:extLst>
              <a:ext uri="{FF2B5EF4-FFF2-40B4-BE49-F238E27FC236}">
                <a16:creationId xmlns:a16="http://schemas.microsoft.com/office/drawing/2014/main" id="{41257481-A877-4CB3-BC30-49E1EDA86EB4}"/>
              </a:ext>
            </a:extLst>
          </p:cNvPr>
          <p:cNvSpPr/>
          <p:nvPr/>
        </p:nvSpPr>
        <p:spPr>
          <a:xfrm>
            <a:off x="5046229" y="884932"/>
            <a:ext cx="3965889" cy="230832"/>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900" b="0" i="0" u="none" strike="noStrike" kern="1200" cap="none" spc="0" normalizeH="0" baseline="0" noProof="0" dirty="0">
                <a:ln>
                  <a:noFill/>
                </a:ln>
                <a:solidFill>
                  <a:srgbClr val="3F3F3F"/>
                </a:solidFill>
                <a:effectLst/>
                <a:uLnTx/>
                <a:uFillTx/>
                <a:latin typeface="+mj-lt"/>
                <a:ea typeface="+mn-ea"/>
                <a:cs typeface="Calibri" panose="020F0502020204030204" pitchFamily="34" charset="0"/>
              </a:rPr>
              <a:t>Motivo por el cual no se preparó o se  preparó usted mismo</a:t>
            </a:r>
          </a:p>
        </p:txBody>
      </p:sp>
      <p:graphicFrame>
        <p:nvGraphicFramePr>
          <p:cNvPr id="16" name="68 Tabla">
            <a:extLst>
              <a:ext uri="{FF2B5EF4-FFF2-40B4-BE49-F238E27FC236}">
                <a16:creationId xmlns:a16="http://schemas.microsoft.com/office/drawing/2014/main" id="{DC1F79C3-EFBA-45E7-BBFD-EFD2D1F60C0C}"/>
              </a:ext>
            </a:extLst>
          </p:cNvPr>
          <p:cNvGraphicFramePr>
            <a:graphicFrameLocks noGrp="1"/>
          </p:cNvGraphicFramePr>
          <p:nvPr>
            <p:extLst>
              <p:ext uri="{D42A27DB-BD31-4B8C-83A1-F6EECF244321}">
                <p14:modId xmlns:p14="http://schemas.microsoft.com/office/powerpoint/2010/main" val="1593907608"/>
              </p:ext>
            </p:extLst>
          </p:nvPr>
        </p:nvGraphicFramePr>
        <p:xfrm>
          <a:off x="5046229" y="1640504"/>
          <a:ext cx="2047776" cy="1599744"/>
        </p:xfrm>
        <a:graphic>
          <a:graphicData uri="http://schemas.openxmlformats.org/drawingml/2006/table">
            <a:tbl>
              <a:tblPr>
                <a:tableStyleId>{5C22544A-7EE6-4342-B048-85BDC9FD1C3A}</a:tableStyleId>
              </a:tblPr>
              <a:tblGrid>
                <a:gridCol w="2047776">
                  <a:extLst>
                    <a:ext uri="{9D8B030D-6E8A-4147-A177-3AD203B41FA5}">
                      <a16:colId xmlns:a16="http://schemas.microsoft.com/office/drawing/2014/main" val="20000"/>
                    </a:ext>
                  </a:extLst>
                </a:gridCol>
              </a:tblGrid>
              <a:tr h="266624">
                <a:tc>
                  <a:txBody>
                    <a:bodyPr/>
                    <a:lstStyle/>
                    <a:p>
                      <a:pPr algn="r" fontAlgn="ctr"/>
                      <a:r>
                        <a:rPr lang="es-CO" sz="700" b="0" i="0" u="none" strike="noStrike" dirty="0">
                          <a:solidFill>
                            <a:srgbClr val="262626"/>
                          </a:solidFill>
                          <a:effectLst/>
                          <a:latin typeface="+mj-lt"/>
                        </a:rPr>
                        <a:t> No contaba con los medios económicos para costearla</a:t>
                      </a:r>
                    </a:p>
                  </a:txBody>
                  <a:tcPr marL="9525" marR="9525" marT="9525" marB="0" anchor="ctr">
                    <a:lnL w="12700" cmpd="sng">
                      <a:noFill/>
                    </a:lnL>
                    <a:lnR w="12700" cmpd="sng">
                      <a:noFill/>
                    </a:lnR>
                    <a:lnT w="6350" cap="flat" cmpd="sng" algn="ctr">
                      <a:solidFill>
                        <a:schemeClr val="bg1"/>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6624">
                <a:tc>
                  <a:txBody>
                    <a:bodyPr/>
                    <a:lstStyle/>
                    <a:p>
                      <a:pPr algn="r" fontAlgn="ctr"/>
                      <a:r>
                        <a:rPr lang="es-CO" sz="700" b="0" i="0" u="none" strike="noStrike" dirty="0">
                          <a:solidFill>
                            <a:srgbClr val="262626"/>
                          </a:solidFill>
                          <a:effectLst/>
                          <a:latin typeface="+mj-lt"/>
                        </a:rPr>
                        <a:t> No contaba con el tiempo para llevarla a cabo</a:t>
                      </a:r>
                    </a:p>
                  </a:txBody>
                  <a:tcPr marL="9525" marR="9525" marT="9525" marB="0" anchor="ctr">
                    <a:lnL w="12700" cmpd="sng">
                      <a:noFill/>
                    </a:lnL>
                    <a:lnR w="12700" cmpd="sng">
                      <a:noFill/>
                    </a:ln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6624">
                <a:tc>
                  <a:txBody>
                    <a:bodyPr/>
                    <a:lstStyle/>
                    <a:p>
                      <a:pPr algn="r" fontAlgn="ctr"/>
                      <a:r>
                        <a:rPr lang="es-CO" sz="700" b="0" i="0" u="none" strike="noStrike" dirty="0">
                          <a:solidFill>
                            <a:srgbClr val="262626"/>
                          </a:solidFill>
                          <a:effectLst/>
                          <a:latin typeface="+mj-lt"/>
                        </a:rPr>
                        <a:t> No vio necesidad de una preparación externa</a:t>
                      </a:r>
                    </a:p>
                  </a:txBody>
                  <a:tcPr marL="9525" marR="9525" marT="9525" marB="0" anchor="ctr">
                    <a:lnL w="12700" cmpd="sng">
                      <a:noFill/>
                    </a:lnL>
                    <a:lnR w="12700" cmpd="sng">
                      <a:noFill/>
                    </a:ln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6624">
                <a:tc>
                  <a:txBody>
                    <a:bodyPr/>
                    <a:lstStyle/>
                    <a:p>
                      <a:pPr algn="r" fontAlgn="ctr"/>
                      <a:r>
                        <a:rPr lang="es-CO" sz="700" b="0" i="0" u="none" strike="noStrike" dirty="0">
                          <a:solidFill>
                            <a:srgbClr val="262626"/>
                          </a:solidFill>
                          <a:effectLst/>
                          <a:latin typeface="+mj-lt"/>
                        </a:rPr>
                        <a:t> No vio necesidad de una preparación de ningún tipo</a:t>
                      </a:r>
                    </a:p>
                  </a:txBody>
                  <a:tcPr marL="9525" marR="9525" marT="9525" marB="0" anchor="ctr">
                    <a:lnL w="12700" cmpd="sng">
                      <a:noFill/>
                    </a:lnL>
                    <a:lnR w="12700" cmpd="sng">
                      <a:noFill/>
                    </a:ln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6624">
                <a:tc>
                  <a:txBody>
                    <a:bodyPr/>
                    <a:lstStyle/>
                    <a:p>
                      <a:pPr algn="r" fontAlgn="ctr"/>
                      <a:r>
                        <a:rPr lang="es-CO" sz="700" b="0" i="0" u="none" strike="noStrike" dirty="0">
                          <a:solidFill>
                            <a:srgbClr val="262626"/>
                          </a:solidFill>
                          <a:effectLst/>
                          <a:latin typeface="+mj-lt"/>
                        </a:rPr>
                        <a:t> En su colegio o institución no le dieron a conocer esta opción</a:t>
                      </a:r>
                    </a:p>
                  </a:txBody>
                  <a:tcPr marL="9525" marR="9525" marT="9525" marB="0" anchor="ctr">
                    <a:lnL w="12700" cmpd="sng">
                      <a:noFill/>
                    </a:lnL>
                    <a:lnR w="12700" cmpd="sng">
                      <a:noFill/>
                    </a:ln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6624">
                <a:tc>
                  <a:txBody>
                    <a:bodyPr/>
                    <a:lstStyle/>
                    <a:p>
                      <a:pPr algn="r" fontAlgn="ctr"/>
                      <a:r>
                        <a:rPr lang="es-CO" sz="700" b="0" i="0" u="none" strike="noStrike" dirty="0">
                          <a:solidFill>
                            <a:srgbClr val="262626"/>
                          </a:solidFill>
                          <a:effectLst/>
                          <a:latin typeface="+mj-lt"/>
                        </a:rPr>
                        <a:t> No conocía que el Icfes ofrece una herramienta totalmente gratuita</a:t>
                      </a:r>
                    </a:p>
                  </a:txBody>
                  <a:tcPr marL="9525" marR="9525" marT="9525" marB="0" anchor="ctr">
                    <a:lnL w="12700" cmpd="sng">
                      <a:noFill/>
                    </a:lnL>
                    <a:lnR w="12700" cmpd="sng">
                      <a:noFill/>
                    </a:ln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aphicFrame>
        <p:nvGraphicFramePr>
          <p:cNvPr id="17" name="69 Gráfico">
            <a:extLst>
              <a:ext uri="{FF2B5EF4-FFF2-40B4-BE49-F238E27FC236}">
                <a16:creationId xmlns:a16="http://schemas.microsoft.com/office/drawing/2014/main" id="{CC6D6D96-8A94-422D-B811-A4ED9B09482E}"/>
              </a:ext>
            </a:extLst>
          </p:cNvPr>
          <p:cNvGraphicFramePr/>
          <p:nvPr>
            <p:extLst>
              <p:ext uri="{D42A27DB-BD31-4B8C-83A1-F6EECF244321}">
                <p14:modId xmlns:p14="http://schemas.microsoft.com/office/powerpoint/2010/main" val="733154236"/>
              </p:ext>
            </p:extLst>
          </p:nvPr>
        </p:nvGraphicFramePr>
        <p:xfrm>
          <a:off x="7057319" y="1567457"/>
          <a:ext cx="2170982" cy="19968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74 Tabla">
            <a:extLst>
              <a:ext uri="{FF2B5EF4-FFF2-40B4-BE49-F238E27FC236}">
                <a16:creationId xmlns:a16="http://schemas.microsoft.com/office/drawing/2014/main" id="{5BBEA3E8-E98E-4A47-84B8-EC440205CF12}"/>
              </a:ext>
            </a:extLst>
          </p:cNvPr>
          <p:cNvGraphicFramePr>
            <a:graphicFrameLocks noGrp="1"/>
          </p:cNvGraphicFramePr>
          <p:nvPr/>
        </p:nvGraphicFramePr>
        <p:xfrm>
          <a:off x="6541043" y="3500044"/>
          <a:ext cx="1483904" cy="165213"/>
        </p:xfrm>
        <a:graphic>
          <a:graphicData uri="http://schemas.openxmlformats.org/drawingml/2006/table">
            <a:tbl>
              <a:tblPr>
                <a:tableStyleId>{5C22544A-7EE6-4342-B048-85BDC9FD1C3A}</a:tableStyleId>
              </a:tblPr>
              <a:tblGrid>
                <a:gridCol w="1146175">
                  <a:extLst>
                    <a:ext uri="{9D8B030D-6E8A-4147-A177-3AD203B41FA5}">
                      <a16:colId xmlns:a16="http://schemas.microsoft.com/office/drawing/2014/main" val="20000"/>
                    </a:ext>
                  </a:extLst>
                </a:gridCol>
                <a:gridCol w="337729">
                  <a:extLst>
                    <a:ext uri="{9D8B030D-6E8A-4147-A177-3AD203B41FA5}">
                      <a16:colId xmlns:a16="http://schemas.microsoft.com/office/drawing/2014/main" val="20001"/>
                    </a:ext>
                  </a:extLst>
                </a:gridCol>
              </a:tblGrid>
              <a:tr h="165213">
                <a:tc>
                  <a:txBody>
                    <a:bodyPr/>
                    <a:lstStyle/>
                    <a:p>
                      <a:pPr algn="r" fontAlgn="ctr"/>
                      <a:r>
                        <a:rPr lang="es-CO" sz="700" b="1" u="none" strike="noStrike" dirty="0">
                          <a:effectLst/>
                          <a:latin typeface="Calibri" panose="020F0502020204030204" pitchFamily="34" charset="0"/>
                        </a:rPr>
                        <a:t>Base: E</a:t>
                      </a:r>
                      <a:r>
                        <a:rPr lang="es-CO" sz="700" b="0" u="none" strike="noStrike" dirty="0">
                          <a:effectLst/>
                          <a:latin typeface="Calibri" panose="020F0502020204030204" pitchFamily="34" charset="0"/>
                        </a:rPr>
                        <a:t>ncuestados que aplican</a:t>
                      </a:r>
                      <a:endParaRPr lang="es-CO" sz="700" b="0" i="0" u="none" strike="noStrike" dirty="0">
                        <a:effectLst/>
                        <a:latin typeface="Calibri"/>
                      </a:endParaRPr>
                    </a:p>
                  </a:txBody>
                  <a:tcPr marL="9525" marR="9525" marT="9528"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CO" sz="700" b="1" i="0" u="none" strike="noStrike" dirty="0">
                          <a:solidFill>
                            <a:srgbClr val="262626"/>
                          </a:solidFill>
                          <a:effectLst/>
                          <a:latin typeface="Calibri"/>
                        </a:rPr>
                        <a:t>606</a:t>
                      </a:r>
                    </a:p>
                  </a:txBody>
                  <a:tcPr marL="9525"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cxnSp>
        <p:nvCxnSpPr>
          <p:cNvPr id="19" name="18 Conector recto">
            <a:extLst>
              <a:ext uri="{FF2B5EF4-FFF2-40B4-BE49-F238E27FC236}">
                <a16:creationId xmlns:a16="http://schemas.microsoft.com/office/drawing/2014/main" id="{05B04594-80F8-4E1B-B9F5-806DBCB9B79E}"/>
              </a:ext>
            </a:extLst>
          </p:cNvPr>
          <p:cNvCxnSpPr/>
          <p:nvPr/>
        </p:nvCxnSpPr>
        <p:spPr bwMode="auto">
          <a:xfrm>
            <a:off x="4838101" y="884932"/>
            <a:ext cx="1" cy="3599438"/>
          </a:xfrm>
          <a:prstGeom prst="line">
            <a:avLst/>
          </a:prstGeom>
          <a:solidFill>
            <a:schemeClr val="accent1"/>
          </a:solidFill>
          <a:ln w="3175" cap="flat" cmpd="sng" algn="ctr">
            <a:solidFill>
              <a:srgbClr val="0070C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ector recto de flecha 19">
            <a:extLst>
              <a:ext uri="{FF2B5EF4-FFF2-40B4-BE49-F238E27FC236}">
                <a16:creationId xmlns:a16="http://schemas.microsoft.com/office/drawing/2014/main" id="{DE1BE5D2-6B9D-46F4-9B8D-94987B4C6605}"/>
              </a:ext>
            </a:extLst>
          </p:cNvPr>
          <p:cNvCxnSpPr/>
          <p:nvPr/>
        </p:nvCxnSpPr>
        <p:spPr bwMode="auto">
          <a:xfrm flipH="1" flipV="1">
            <a:off x="4724770" y="1749769"/>
            <a:ext cx="1840" cy="176160"/>
          </a:xfrm>
          <a:prstGeom prst="straightConnector1">
            <a:avLst/>
          </a:prstGeom>
          <a:solidFill>
            <a:schemeClr val="accent1"/>
          </a:solidFill>
          <a:ln w="9525" cap="flat" cmpd="sng" algn="ctr">
            <a:solidFill>
              <a:srgbClr val="00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Conector recto de flecha 20">
            <a:extLst>
              <a:ext uri="{FF2B5EF4-FFF2-40B4-BE49-F238E27FC236}">
                <a16:creationId xmlns:a16="http://schemas.microsoft.com/office/drawing/2014/main" id="{5247D369-9071-4DF3-9522-D15193BBCDFF}"/>
              </a:ext>
            </a:extLst>
          </p:cNvPr>
          <p:cNvCxnSpPr/>
          <p:nvPr/>
        </p:nvCxnSpPr>
        <p:spPr bwMode="auto">
          <a:xfrm flipH="1">
            <a:off x="4723547" y="2179950"/>
            <a:ext cx="1223" cy="199916"/>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Conector recto de flecha 21">
            <a:extLst>
              <a:ext uri="{FF2B5EF4-FFF2-40B4-BE49-F238E27FC236}">
                <a16:creationId xmlns:a16="http://schemas.microsoft.com/office/drawing/2014/main" id="{81E0ECAB-8018-4BDB-A372-6DC0DD9B2A4F}"/>
              </a:ext>
            </a:extLst>
          </p:cNvPr>
          <p:cNvCxnSpPr/>
          <p:nvPr/>
        </p:nvCxnSpPr>
        <p:spPr bwMode="auto">
          <a:xfrm flipH="1" flipV="1">
            <a:off x="4725773" y="1947215"/>
            <a:ext cx="1840" cy="176160"/>
          </a:xfrm>
          <a:prstGeom prst="straightConnector1">
            <a:avLst/>
          </a:prstGeom>
          <a:solidFill>
            <a:schemeClr val="accent1"/>
          </a:solidFill>
          <a:ln w="9525" cap="flat" cmpd="sng" algn="ctr">
            <a:solidFill>
              <a:srgbClr val="00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041893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A4B0CEC-BCEB-4717-9111-DB56475C3F9F}"/>
              </a:ext>
            </a:extLst>
          </p:cNvPr>
          <p:cNvSpPr>
            <a:spLocks noGrp="1"/>
          </p:cNvSpPr>
          <p:nvPr>
            <p:ph type="title"/>
          </p:nvPr>
        </p:nvSpPr>
        <p:spPr>
          <a:xfrm>
            <a:off x="1059656" y="65806"/>
            <a:ext cx="7010400" cy="384175"/>
          </a:xfrm>
        </p:spPr>
        <p:txBody>
          <a:bodyPr/>
          <a:lstStyle/>
          <a:p>
            <a:r>
              <a:rPr lang="es-CO" dirty="0">
                <a:solidFill>
                  <a:schemeClr val="bg2">
                    <a:lumMod val="50000"/>
                  </a:schemeClr>
                </a:solidFill>
              </a:rPr>
              <a:t>Valoración del cuadernillo </a:t>
            </a:r>
          </a:p>
        </p:txBody>
      </p:sp>
      <p:graphicFrame>
        <p:nvGraphicFramePr>
          <p:cNvPr id="3" name="Group 412"/>
          <p:cNvGraphicFramePr>
            <a:graphicFrameLocks noGrp="1"/>
          </p:cNvGraphicFramePr>
          <p:nvPr>
            <p:extLst>
              <p:ext uri="{D42A27DB-BD31-4B8C-83A1-F6EECF244321}">
                <p14:modId xmlns:p14="http://schemas.microsoft.com/office/powerpoint/2010/main" val="907686950"/>
              </p:ext>
            </p:extLst>
          </p:nvPr>
        </p:nvGraphicFramePr>
        <p:xfrm>
          <a:off x="3334014" y="1824970"/>
          <a:ext cx="2467346" cy="2196711"/>
        </p:xfrm>
        <a:graphic>
          <a:graphicData uri="http://schemas.openxmlformats.org/drawingml/2006/table">
            <a:tbl>
              <a:tblPr/>
              <a:tblGrid>
                <a:gridCol w="1233673">
                  <a:extLst>
                    <a:ext uri="{9D8B030D-6E8A-4147-A177-3AD203B41FA5}">
                      <a16:colId xmlns:a16="http://schemas.microsoft.com/office/drawing/2014/main" val="20000"/>
                    </a:ext>
                  </a:extLst>
                </a:gridCol>
                <a:gridCol w="1233673">
                  <a:extLst>
                    <a:ext uri="{9D8B030D-6E8A-4147-A177-3AD203B41FA5}">
                      <a16:colId xmlns:a16="http://schemas.microsoft.com/office/drawing/2014/main" val="20001"/>
                    </a:ext>
                  </a:extLst>
                </a:gridCol>
              </a:tblGrid>
              <a:tr h="1876631">
                <a:tc gridSpan="2">
                  <a:txBody>
                    <a:bodyPr/>
                    <a:lstStyle>
                      <a:lvl1pPr>
                        <a:spcBef>
                          <a:spcPct val="20000"/>
                        </a:spcBef>
                        <a:defRPr sz="1000">
                          <a:solidFill>
                            <a:srgbClr val="333333"/>
                          </a:solidFill>
                          <a:latin typeface="Century Gothic" pitchFamily="34" charset="0"/>
                          <a:cs typeface="Arial" charset="0"/>
                        </a:defRPr>
                      </a:lvl1pPr>
                      <a:lvl2pPr marL="742950" indent="-285750">
                        <a:spcBef>
                          <a:spcPct val="20000"/>
                        </a:spcBef>
                        <a:defRPr sz="1000">
                          <a:solidFill>
                            <a:srgbClr val="333333"/>
                          </a:solidFill>
                          <a:latin typeface="Century Gothic" pitchFamily="34" charset="0"/>
                          <a:cs typeface="Arial" charset="0"/>
                        </a:defRPr>
                      </a:lvl2pPr>
                      <a:lvl3pPr marL="1143000" indent="-228600">
                        <a:spcBef>
                          <a:spcPct val="20000"/>
                        </a:spcBef>
                        <a:defRPr sz="1000">
                          <a:solidFill>
                            <a:srgbClr val="333333"/>
                          </a:solidFill>
                          <a:latin typeface="Century Gothic" pitchFamily="34" charset="0"/>
                          <a:cs typeface="Arial" charset="0"/>
                        </a:defRPr>
                      </a:lvl3pPr>
                      <a:lvl4pPr marL="1600200" indent="-228600">
                        <a:spcBef>
                          <a:spcPct val="20000"/>
                        </a:spcBef>
                        <a:defRPr sz="1000">
                          <a:solidFill>
                            <a:srgbClr val="333333"/>
                          </a:solidFill>
                          <a:latin typeface="Century Gothic" pitchFamily="34" charset="0"/>
                          <a:cs typeface="Arial" charset="0"/>
                        </a:defRPr>
                      </a:lvl4pPr>
                      <a:lvl5pPr marL="2057400" indent="-228600">
                        <a:spcBef>
                          <a:spcPct val="20000"/>
                        </a:spcBef>
                        <a:defRPr sz="1000">
                          <a:solidFill>
                            <a:srgbClr val="333333"/>
                          </a:solidFill>
                          <a:latin typeface="Century Gothic" pitchFamily="34" charset="0"/>
                          <a:cs typeface="Arial" charset="0"/>
                        </a:defRPr>
                      </a:lvl5pPr>
                      <a:lvl6pPr marL="2514600" indent="-228600" eaLnBrk="0" fontAlgn="base" hangingPunct="0">
                        <a:spcBef>
                          <a:spcPct val="20000"/>
                        </a:spcBef>
                        <a:spcAft>
                          <a:spcPct val="0"/>
                        </a:spcAft>
                        <a:defRPr sz="1000">
                          <a:solidFill>
                            <a:srgbClr val="333333"/>
                          </a:solidFill>
                          <a:latin typeface="Century Gothic" pitchFamily="34" charset="0"/>
                          <a:cs typeface="Arial" charset="0"/>
                        </a:defRPr>
                      </a:lvl6pPr>
                      <a:lvl7pPr marL="2971800" indent="-228600" eaLnBrk="0" fontAlgn="base" hangingPunct="0">
                        <a:spcBef>
                          <a:spcPct val="20000"/>
                        </a:spcBef>
                        <a:spcAft>
                          <a:spcPct val="0"/>
                        </a:spcAft>
                        <a:defRPr sz="1000">
                          <a:solidFill>
                            <a:srgbClr val="333333"/>
                          </a:solidFill>
                          <a:latin typeface="Century Gothic" pitchFamily="34" charset="0"/>
                          <a:cs typeface="Arial" charset="0"/>
                        </a:defRPr>
                      </a:lvl7pPr>
                      <a:lvl8pPr marL="3429000" indent="-228600" eaLnBrk="0" fontAlgn="base" hangingPunct="0">
                        <a:spcBef>
                          <a:spcPct val="20000"/>
                        </a:spcBef>
                        <a:spcAft>
                          <a:spcPct val="0"/>
                        </a:spcAft>
                        <a:defRPr sz="1000">
                          <a:solidFill>
                            <a:srgbClr val="333333"/>
                          </a:solidFill>
                          <a:latin typeface="Century Gothic" pitchFamily="34" charset="0"/>
                          <a:cs typeface="Arial" charset="0"/>
                        </a:defRPr>
                      </a:lvl8pPr>
                      <a:lvl9pPr marL="3886200" indent="-228600" eaLnBrk="0" fontAlgn="base" hangingPunct="0">
                        <a:spcBef>
                          <a:spcPct val="20000"/>
                        </a:spcBef>
                        <a:spcAft>
                          <a:spcPct val="0"/>
                        </a:spcAft>
                        <a:defRPr sz="1000">
                          <a:solidFill>
                            <a:srgbClr val="333333"/>
                          </a:solidFill>
                          <a:latin typeface="Century Gothic" pitchFamily="34" charset="0"/>
                          <a:cs typeface="Arial" charset="0"/>
                        </a:defRPr>
                      </a:lvl9p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chemeClr val="tx1"/>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endParaRPr lang="es-CO"/>
                    </a:p>
                  </a:txBody>
                  <a:tcPr/>
                </a:tc>
                <a:extLst>
                  <a:ext uri="{0D108BD9-81ED-4DB2-BD59-A6C34878D82A}">
                    <a16:rowId xmlns:a16="http://schemas.microsoft.com/office/drawing/2014/main" val="10000"/>
                  </a:ext>
                </a:extLst>
              </a:tr>
              <a:tr h="14291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700" b="1" i="0" u="none" strike="noStrike" dirty="0">
                          <a:solidFill>
                            <a:srgbClr val="000000"/>
                          </a:solidFill>
                          <a:effectLst/>
                          <a:latin typeface="Calibri"/>
                        </a:rPr>
                        <a:t>2.562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ctr"/>
                      <a:r>
                        <a:rPr lang="es-ES" sz="700" b="1" i="0" u="none" strike="noStrike" dirty="0">
                          <a:solidFill>
                            <a:srgbClr val="000000"/>
                          </a:solidFill>
                          <a:effectLst/>
                          <a:latin typeface="Calibri"/>
                        </a:rPr>
                        <a:t>1.752</a:t>
                      </a:r>
                      <a:endParaRPr lang="es-CO" sz="700" b="1" i="0" u="none" strike="noStrike" dirty="0">
                        <a:solidFill>
                          <a:srgbClr val="000000"/>
                        </a:solidFill>
                        <a:effectLst/>
                        <a:latin typeface="Calibri"/>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2"/>
                  </a:ext>
                </a:extLst>
              </a:tr>
              <a:tr h="84251">
                <a:tc>
                  <a:txBody>
                    <a:bodyPr/>
                    <a:lstStyle/>
                    <a:p>
                      <a:pPr algn="ctr" fontAlgn="ctr"/>
                      <a:r>
                        <a:rPr lang="es-CO" sz="1100" b="0" i="0" u="none" strike="noStrike" dirty="0">
                          <a:solidFill>
                            <a:srgbClr val="006600"/>
                          </a:solidFill>
                          <a:effectLst/>
                          <a:latin typeface="Calibri" panose="020F0502020204030204" pitchFamily="34" charset="0"/>
                          <a:cs typeface="Calibri" panose="020F0502020204030204" pitchFamily="34" charset="0"/>
                        </a:rPr>
                        <a:t>2017</a:t>
                      </a:r>
                      <a:endParaRPr lang="es-CO" sz="700" b="0" i="0" u="none" strike="noStrike" dirty="0">
                        <a:solidFill>
                          <a:srgbClr val="006600"/>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r>
                        <a:rPr kumimoji="0" lang="es-CO" sz="1100" b="1" i="0" u="none" strike="noStrike" kern="1200" cap="none" spc="0" normalizeH="0" baseline="0" noProof="0" dirty="0">
                          <a:ln>
                            <a:noFill/>
                          </a:ln>
                          <a:solidFill>
                            <a:srgbClr val="126D9A"/>
                          </a:solidFill>
                          <a:effectLst/>
                          <a:uLnTx/>
                          <a:uFillTx/>
                          <a:latin typeface="Calibri" panose="020F0502020204030204" pitchFamily="34" charset="0"/>
                          <a:cs typeface="Calibri" panose="020F0502020204030204" pitchFamily="34" charset="0"/>
                        </a:rPr>
                        <a:t>2021</a:t>
                      </a:r>
                      <a:endParaRPr lang="es-CO" sz="700" b="1" i="0" u="none" strike="noStrike" dirty="0">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6" name="5 Gráfico"/>
          <p:cNvGraphicFramePr/>
          <p:nvPr>
            <p:extLst>
              <p:ext uri="{D42A27DB-BD31-4B8C-83A1-F6EECF244321}">
                <p14:modId xmlns:p14="http://schemas.microsoft.com/office/powerpoint/2010/main" val="1998994527"/>
              </p:ext>
            </p:extLst>
          </p:nvPr>
        </p:nvGraphicFramePr>
        <p:xfrm>
          <a:off x="3252955" y="1519796"/>
          <a:ext cx="3517900" cy="2255764"/>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129"/>
          <p:cNvSpPr>
            <a:spLocks noChangeArrowheads="1"/>
          </p:cNvSpPr>
          <p:nvPr/>
        </p:nvSpPr>
        <p:spPr bwMode="auto">
          <a:xfrm>
            <a:off x="2954493" y="3672075"/>
            <a:ext cx="415925"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b="1">
                <a:solidFill>
                  <a:schemeClr val="tx1"/>
                </a:solidFill>
                <a:latin typeface="Calibri" pitchFamily="34" charset="0"/>
                <a:cs typeface="Arial" charset="0"/>
              </a:defRPr>
            </a:lvl1pPr>
            <a:lvl2pPr marL="742950" indent="-285750">
              <a:defRPr sz="1000" b="1">
                <a:solidFill>
                  <a:schemeClr val="tx1"/>
                </a:solidFill>
                <a:latin typeface="Calibri" pitchFamily="34" charset="0"/>
                <a:cs typeface="Arial" charset="0"/>
              </a:defRPr>
            </a:lvl2pPr>
            <a:lvl3pPr marL="1143000" indent="-228600">
              <a:defRPr sz="1000" b="1">
                <a:solidFill>
                  <a:schemeClr val="tx1"/>
                </a:solidFill>
                <a:latin typeface="Calibri" pitchFamily="34" charset="0"/>
                <a:cs typeface="Arial" charset="0"/>
              </a:defRPr>
            </a:lvl3pPr>
            <a:lvl4pPr marL="1600200" indent="-228600">
              <a:defRPr sz="1000" b="1">
                <a:solidFill>
                  <a:schemeClr val="tx1"/>
                </a:solidFill>
                <a:latin typeface="Calibri" pitchFamily="34" charset="0"/>
                <a:cs typeface="Arial" charset="0"/>
              </a:defRPr>
            </a:lvl4pPr>
            <a:lvl5pPr marL="2057400" indent="-228600">
              <a:defRPr sz="1000" b="1">
                <a:solidFill>
                  <a:schemeClr val="tx1"/>
                </a:solidFill>
                <a:latin typeface="Calibri" pitchFamily="34" charset="0"/>
                <a:cs typeface="Arial" charset="0"/>
              </a:defRPr>
            </a:lvl5pPr>
            <a:lvl6pPr marL="2514600" indent="-228600" eaLnBrk="0" fontAlgn="base" hangingPunct="0">
              <a:spcBef>
                <a:spcPct val="0"/>
              </a:spcBef>
              <a:spcAft>
                <a:spcPct val="0"/>
              </a:spcAft>
              <a:defRPr sz="1000" b="1">
                <a:solidFill>
                  <a:schemeClr val="tx1"/>
                </a:solidFill>
                <a:latin typeface="Calibri" pitchFamily="34" charset="0"/>
                <a:cs typeface="Arial" charset="0"/>
              </a:defRPr>
            </a:lvl6pPr>
            <a:lvl7pPr marL="2971800" indent="-228600" eaLnBrk="0" fontAlgn="base" hangingPunct="0">
              <a:spcBef>
                <a:spcPct val="0"/>
              </a:spcBef>
              <a:spcAft>
                <a:spcPct val="0"/>
              </a:spcAft>
              <a:defRPr sz="1000" b="1">
                <a:solidFill>
                  <a:schemeClr val="tx1"/>
                </a:solidFill>
                <a:latin typeface="Calibri" pitchFamily="34" charset="0"/>
                <a:cs typeface="Arial" charset="0"/>
              </a:defRPr>
            </a:lvl7pPr>
            <a:lvl8pPr marL="3429000" indent="-228600" eaLnBrk="0" fontAlgn="base" hangingPunct="0">
              <a:spcBef>
                <a:spcPct val="0"/>
              </a:spcBef>
              <a:spcAft>
                <a:spcPct val="0"/>
              </a:spcAft>
              <a:defRPr sz="1000" b="1">
                <a:solidFill>
                  <a:schemeClr val="tx1"/>
                </a:solidFill>
                <a:latin typeface="Calibri" pitchFamily="34" charset="0"/>
                <a:cs typeface="Arial" charset="0"/>
              </a:defRPr>
            </a:lvl8pPr>
            <a:lvl9pPr marL="3886200" indent="-228600" eaLnBrk="0" fontAlgn="base" hangingPunct="0">
              <a:spcBef>
                <a:spcPct val="0"/>
              </a:spcBef>
              <a:spcAft>
                <a:spcPct val="0"/>
              </a:spcAft>
              <a:defRPr sz="1000" b="1">
                <a:solidFill>
                  <a:schemeClr val="tx1"/>
                </a:solidFill>
                <a:latin typeface="Calibri" pitchFamily="34"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CO" altLang="es-CO" sz="700" b="1" i="0" u="none" strike="noStrike" kern="1200" cap="none" spc="0" normalizeH="0" baseline="0" noProof="0" dirty="0">
                <a:ln>
                  <a:noFill/>
                </a:ln>
                <a:solidFill>
                  <a:srgbClr val="000000"/>
                </a:solidFill>
                <a:effectLst/>
                <a:uLnTx/>
                <a:uFillTx/>
                <a:latin typeface="Calibri" pitchFamily="34" charset="0"/>
                <a:ea typeface="+mn-ea"/>
                <a:cs typeface="Calibri" panose="020F0502020204030204" pitchFamily="34" charset="0"/>
              </a:rPr>
              <a:t>Base:</a:t>
            </a:r>
            <a:endParaRPr kumimoji="0" lang="es-ES" altLang="es-CO" sz="700" b="1" i="0" u="none" strike="noStrike" kern="1200" cap="none" spc="0" normalizeH="0" baseline="0" noProof="0" dirty="0">
              <a:ln>
                <a:noFill/>
              </a:ln>
              <a:solidFill>
                <a:srgbClr val="000000"/>
              </a:solidFill>
              <a:effectLst/>
              <a:uLnTx/>
              <a:uFillTx/>
              <a:latin typeface="Calibri" pitchFamily="34" charset="0"/>
              <a:ea typeface="+mn-ea"/>
              <a:cs typeface="Calibri" panose="020F0502020204030204" pitchFamily="34" charset="0"/>
            </a:endParaRPr>
          </a:p>
        </p:txBody>
      </p:sp>
      <p:sp>
        <p:nvSpPr>
          <p:cNvPr id="10" name="Text Box 33"/>
          <p:cNvSpPr txBox="1">
            <a:spLocks noChangeArrowheads="1"/>
          </p:cNvSpPr>
          <p:nvPr/>
        </p:nvSpPr>
        <p:spPr bwMode="auto">
          <a:xfrm>
            <a:off x="2092325" y="698433"/>
            <a:ext cx="4945063" cy="2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nchor="ctr">
            <a:spAutoFit/>
          </a:bodyPr>
          <a:lstStyle>
            <a:lvl1pPr>
              <a:spcBef>
                <a:spcPct val="20000"/>
              </a:spcBef>
              <a:buChar char="•"/>
              <a:defRPr sz="1200">
                <a:solidFill>
                  <a:srgbClr val="333333"/>
                </a:solidFill>
                <a:latin typeface="Century Gothic" pitchFamily="34" charset="0"/>
                <a:cs typeface="Arial" charset="0"/>
              </a:defRPr>
            </a:lvl1pPr>
            <a:lvl2pPr marL="742950" indent="-285750">
              <a:spcBef>
                <a:spcPct val="20000"/>
              </a:spcBef>
              <a:buChar char="–"/>
              <a:defRPr sz="1200">
                <a:solidFill>
                  <a:srgbClr val="333333"/>
                </a:solidFill>
                <a:latin typeface="Century Gothic" pitchFamily="34" charset="0"/>
                <a:cs typeface="Arial" charset="0"/>
              </a:defRPr>
            </a:lvl2pPr>
            <a:lvl3pPr marL="1143000" indent="-228600">
              <a:spcBef>
                <a:spcPct val="20000"/>
              </a:spcBef>
              <a:buChar char="•"/>
              <a:defRPr sz="1200">
                <a:solidFill>
                  <a:srgbClr val="333333"/>
                </a:solidFill>
                <a:latin typeface="Century Gothic" pitchFamily="34" charset="0"/>
                <a:cs typeface="Arial" charset="0"/>
              </a:defRPr>
            </a:lvl3pPr>
            <a:lvl4pPr marL="1600200" indent="-228600">
              <a:spcBef>
                <a:spcPct val="20000"/>
              </a:spcBef>
              <a:buChar char="–"/>
              <a:defRPr sz="1200">
                <a:solidFill>
                  <a:srgbClr val="333333"/>
                </a:solidFill>
                <a:latin typeface="Century Gothic" pitchFamily="34" charset="0"/>
                <a:cs typeface="Arial" charset="0"/>
              </a:defRPr>
            </a:lvl4pPr>
            <a:lvl5pPr marL="2057400" indent="-228600">
              <a:spcBef>
                <a:spcPct val="20000"/>
              </a:spcBef>
              <a:buChar char="»"/>
              <a:defRPr sz="1200">
                <a:solidFill>
                  <a:srgbClr val="333333"/>
                </a:solidFill>
                <a:latin typeface="Century Gothic" pitchFamily="34" charset="0"/>
                <a:cs typeface="Arial" charset="0"/>
              </a:defRPr>
            </a:lvl5pPr>
            <a:lvl6pPr marL="2514600" indent="-228600" eaLnBrk="0" fontAlgn="base" hangingPunct="0">
              <a:spcBef>
                <a:spcPct val="20000"/>
              </a:spcBef>
              <a:spcAft>
                <a:spcPct val="0"/>
              </a:spcAft>
              <a:buChar char="»"/>
              <a:defRPr sz="1200">
                <a:solidFill>
                  <a:srgbClr val="333333"/>
                </a:solidFill>
                <a:latin typeface="Century Gothic" pitchFamily="34" charset="0"/>
                <a:cs typeface="Arial" charset="0"/>
              </a:defRPr>
            </a:lvl6pPr>
            <a:lvl7pPr marL="2971800" indent="-228600" eaLnBrk="0" fontAlgn="base" hangingPunct="0">
              <a:spcBef>
                <a:spcPct val="20000"/>
              </a:spcBef>
              <a:spcAft>
                <a:spcPct val="0"/>
              </a:spcAft>
              <a:buChar char="»"/>
              <a:defRPr sz="1200">
                <a:solidFill>
                  <a:srgbClr val="333333"/>
                </a:solidFill>
                <a:latin typeface="Century Gothic" pitchFamily="34" charset="0"/>
                <a:cs typeface="Arial" charset="0"/>
              </a:defRPr>
            </a:lvl7pPr>
            <a:lvl8pPr marL="3429000" indent="-228600" eaLnBrk="0" fontAlgn="base" hangingPunct="0">
              <a:spcBef>
                <a:spcPct val="20000"/>
              </a:spcBef>
              <a:spcAft>
                <a:spcPct val="0"/>
              </a:spcAft>
              <a:buChar char="»"/>
              <a:defRPr sz="1200">
                <a:solidFill>
                  <a:srgbClr val="333333"/>
                </a:solidFill>
                <a:latin typeface="Century Gothic" pitchFamily="34" charset="0"/>
                <a:cs typeface="Arial" charset="0"/>
              </a:defRPr>
            </a:lvl8pPr>
            <a:lvl9pPr marL="3886200" indent="-228600" eaLnBrk="0" fontAlgn="base" hangingPunct="0">
              <a:spcBef>
                <a:spcPct val="20000"/>
              </a:spcBef>
              <a:spcAft>
                <a:spcPct val="0"/>
              </a:spcAft>
              <a:buChar char="»"/>
              <a:defRPr sz="1200">
                <a:solidFill>
                  <a:srgbClr val="333333"/>
                </a:solidFill>
                <a:latin typeface="Century Gothic" pitchFamily="34"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altLang="es-MX" sz="1000" b="0" i="0" u="none" strike="noStrike" kern="1200" cap="none" spc="0" normalizeH="0" baseline="0" noProof="0" dirty="0">
                <a:ln>
                  <a:noFill/>
                </a:ln>
                <a:solidFill>
                  <a:srgbClr val="4D4D4D"/>
                </a:solidFill>
                <a:effectLst/>
                <a:uLnTx/>
                <a:uFillTx/>
                <a:latin typeface="+mj-lt"/>
                <a:ea typeface="+mn-ea"/>
                <a:cs typeface="Calibri" panose="020F0502020204030204" pitchFamily="34" charset="0"/>
              </a:rPr>
              <a:t>Evaluación del cuadernillo utilizado para la prueba Saber 11°</a:t>
            </a:r>
            <a:endParaRPr kumimoji="0" lang="es-ES" altLang="es-MX" sz="1000" b="0" i="0" u="none" strike="noStrike" kern="1200" cap="none" spc="0" normalizeH="0" baseline="0" noProof="0" dirty="0">
              <a:ln>
                <a:noFill/>
              </a:ln>
              <a:solidFill>
                <a:srgbClr val="4D4D4D"/>
              </a:solidFill>
              <a:effectLst/>
              <a:uLnTx/>
              <a:uFillTx/>
              <a:latin typeface="+mj-lt"/>
              <a:ea typeface="+mn-ea"/>
              <a:cs typeface="Calibri" panose="020F0502020204030204" pitchFamily="34" charset="0"/>
            </a:endParaRPr>
          </a:p>
        </p:txBody>
      </p:sp>
      <p:graphicFrame>
        <p:nvGraphicFramePr>
          <p:cNvPr id="11" name="10 Tabla"/>
          <p:cNvGraphicFramePr>
            <a:graphicFrameLocks noGrp="1"/>
          </p:cNvGraphicFramePr>
          <p:nvPr>
            <p:extLst>
              <p:ext uri="{D42A27DB-BD31-4B8C-83A1-F6EECF244321}">
                <p14:modId xmlns:p14="http://schemas.microsoft.com/office/powerpoint/2010/main" val="1683587181"/>
              </p:ext>
            </p:extLst>
          </p:nvPr>
        </p:nvGraphicFramePr>
        <p:xfrm>
          <a:off x="2643801" y="1162470"/>
          <a:ext cx="4006791" cy="237857"/>
        </p:xfrm>
        <a:graphic>
          <a:graphicData uri="http://schemas.openxmlformats.org/drawingml/2006/table">
            <a:tbl>
              <a:tblPr/>
              <a:tblGrid>
                <a:gridCol w="208125">
                  <a:extLst>
                    <a:ext uri="{9D8B030D-6E8A-4147-A177-3AD203B41FA5}">
                      <a16:colId xmlns:a16="http://schemas.microsoft.com/office/drawing/2014/main" val="20000"/>
                    </a:ext>
                  </a:extLst>
                </a:gridCol>
                <a:gridCol w="208125">
                  <a:extLst>
                    <a:ext uri="{9D8B030D-6E8A-4147-A177-3AD203B41FA5}">
                      <a16:colId xmlns:a16="http://schemas.microsoft.com/office/drawing/2014/main" val="20002"/>
                    </a:ext>
                  </a:extLst>
                </a:gridCol>
                <a:gridCol w="1389067">
                  <a:extLst>
                    <a:ext uri="{9D8B030D-6E8A-4147-A177-3AD203B41FA5}">
                      <a16:colId xmlns:a16="http://schemas.microsoft.com/office/drawing/2014/main" val="20001"/>
                    </a:ext>
                  </a:extLst>
                </a:gridCol>
                <a:gridCol w="208125">
                  <a:extLst>
                    <a:ext uri="{9D8B030D-6E8A-4147-A177-3AD203B41FA5}">
                      <a16:colId xmlns:a16="http://schemas.microsoft.com/office/drawing/2014/main" val="20004"/>
                    </a:ext>
                  </a:extLst>
                </a:gridCol>
                <a:gridCol w="794552">
                  <a:extLst>
                    <a:ext uri="{9D8B030D-6E8A-4147-A177-3AD203B41FA5}">
                      <a16:colId xmlns:a16="http://schemas.microsoft.com/office/drawing/2014/main" val="20005"/>
                    </a:ext>
                  </a:extLst>
                </a:gridCol>
                <a:gridCol w="195493">
                  <a:extLst>
                    <a:ext uri="{9D8B030D-6E8A-4147-A177-3AD203B41FA5}">
                      <a16:colId xmlns:a16="http://schemas.microsoft.com/office/drawing/2014/main" val="20006"/>
                    </a:ext>
                  </a:extLst>
                </a:gridCol>
                <a:gridCol w="1003304">
                  <a:extLst>
                    <a:ext uri="{9D8B030D-6E8A-4147-A177-3AD203B41FA5}">
                      <a16:colId xmlns:a16="http://schemas.microsoft.com/office/drawing/2014/main" val="20007"/>
                    </a:ext>
                  </a:extLst>
                </a:gridCol>
              </a:tblGrid>
              <a:tr h="237857">
                <a:tc>
                  <a:txBody>
                    <a:bodyPr/>
                    <a:lstStyle/>
                    <a:p>
                      <a:pPr algn="l" fontAlgn="b"/>
                      <a:endParaRPr lang="es-CO" sz="700" b="0" i="0" u="none" strike="noStrike" dirty="0">
                        <a:solidFill>
                          <a:schemeClr val="tx1">
                            <a:lumMod val="85000"/>
                            <a:lumOff val="15000"/>
                          </a:schemeClr>
                        </a:solidFill>
                        <a:effectLst/>
                        <a:latin typeface="+mj-lt"/>
                      </a:endParaRPr>
                    </a:p>
                  </a:txBody>
                  <a:tcPr marL="9527" marR="9527" marT="9525" marB="0" anchor="ctr">
                    <a:lnL>
                      <a:noFill/>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l" fontAlgn="b"/>
                      <a:endParaRPr lang="es-CO" sz="700" b="0" i="0" u="none" strike="noStrike" dirty="0">
                        <a:solidFill>
                          <a:schemeClr val="tx1">
                            <a:lumMod val="85000"/>
                            <a:lumOff val="15000"/>
                          </a:schemeClr>
                        </a:solidFill>
                        <a:effectLst/>
                        <a:latin typeface="+mj-lt"/>
                      </a:endParaRPr>
                    </a:p>
                  </a:txBody>
                  <a:tcPr marL="9527" marR="9527" marT="9525" marB="0" anchor="ctr">
                    <a:lnL>
                      <a:noFill/>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700" b="0" i="0" u="none" strike="noStrike" dirty="0">
                          <a:solidFill>
                            <a:schemeClr val="tx1">
                              <a:lumMod val="85000"/>
                              <a:lumOff val="15000"/>
                            </a:schemeClr>
                          </a:solidFill>
                          <a:effectLst/>
                          <a:latin typeface="+mj-lt"/>
                          <a:cs typeface="Calibri" panose="020F0502020204030204" pitchFamily="34" charset="0"/>
                        </a:rPr>
                        <a:t> </a:t>
                      </a:r>
                      <a:r>
                        <a:rPr lang="es-CO" sz="700" b="1" i="0" u="none" strike="noStrike" dirty="0">
                          <a:solidFill>
                            <a:schemeClr val="tx1">
                              <a:lumMod val="75000"/>
                              <a:lumOff val="25000"/>
                            </a:schemeClr>
                          </a:solidFill>
                          <a:effectLst/>
                          <a:latin typeface="+mj-lt"/>
                          <a:cs typeface="Calibri" panose="020F0502020204030204" pitchFamily="34" charset="0"/>
                        </a:rPr>
                        <a:t>T2B: </a:t>
                      </a:r>
                      <a:r>
                        <a:rPr lang="es-CO" altLang="es-CO" sz="700" b="0" dirty="0">
                          <a:solidFill>
                            <a:schemeClr val="tx1">
                              <a:lumMod val="75000"/>
                              <a:lumOff val="25000"/>
                            </a:schemeClr>
                          </a:solidFill>
                          <a:latin typeface="+mj-lt"/>
                          <a:cs typeface="Calibri" panose="020F0502020204030204" pitchFamily="34" charset="0"/>
                        </a:rPr>
                        <a:t>Excelente </a:t>
                      </a:r>
                      <a:r>
                        <a:rPr lang="es-CO" altLang="es-CO" sz="700" dirty="0">
                          <a:solidFill>
                            <a:schemeClr val="tx1">
                              <a:lumMod val="75000"/>
                              <a:lumOff val="25000"/>
                            </a:schemeClr>
                          </a:solidFill>
                          <a:latin typeface="+mj-lt"/>
                          <a:cs typeface="Calibri" panose="020F0502020204030204" pitchFamily="34" charset="0"/>
                        </a:rPr>
                        <a:t>+</a:t>
                      </a:r>
                      <a:r>
                        <a:rPr lang="es-CO" altLang="es-CO" sz="700" b="0" dirty="0">
                          <a:solidFill>
                            <a:schemeClr val="tx1">
                              <a:lumMod val="75000"/>
                              <a:lumOff val="25000"/>
                            </a:schemeClr>
                          </a:solidFill>
                          <a:latin typeface="+mj-lt"/>
                          <a:cs typeface="Calibri" panose="020F0502020204030204" pitchFamily="34" charset="0"/>
                        </a:rPr>
                        <a:t> Muy Buena</a:t>
                      </a: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s-CO" sz="700" b="0" i="0" u="none" strike="noStrike" dirty="0">
                        <a:solidFill>
                          <a:schemeClr val="tx1">
                            <a:lumMod val="85000"/>
                            <a:lumOff val="1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700" b="1" i="0" u="none" strike="noStrike" dirty="0">
                          <a:solidFill>
                            <a:schemeClr val="tx1">
                              <a:lumMod val="85000"/>
                              <a:lumOff val="15000"/>
                            </a:schemeClr>
                          </a:solidFill>
                          <a:effectLst/>
                          <a:latin typeface="+mj-lt"/>
                          <a:cs typeface="Calibri" panose="020F0502020204030204" pitchFamily="34" charset="0"/>
                        </a:rPr>
                        <a:t>Media: </a:t>
                      </a:r>
                      <a:r>
                        <a:rPr lang="es-CO" altLang="es-CO" sz="700" b="0" dirty="0">
                          <a:solidFill>
                            <a:schemeClr val="tx1">
                              <a:lumMod val="75000"/>
                              <a:lumOff val="25000"/>
                            </a:schemeClr>
                          </a:solidFill>
                          <a:latin typeface="+mj-lt"/>
                          <a:cs typeface="Calibri" panose="020F0502020204030204" pitchFamily="34" charset="0"/>
                        </a:rPr>
                        <a:t>Buena</a:t>
                      </a: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6">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700" b="0" i="0" u="none" strike="noStrike" dirty="0">
                          <a:solidFill>
                            <a:schemeClr val="tx1">
                              <a:lumMod val="85000"/>
                              <a:lumOff val="15000"/>
                            </a:schemeClr>
                          </a:solidFill>
                          <a:effectLst/>
                          <a:latin typeface="+mj-lt"/>
                          <a:cs typeface="Calibri" panose="020F0502020204030204" pitchFamily="34" charset="0"/>
                        </a:rPr>
                        <a:t> </a:t>
                      </a:r>
                      <a:r>
                        <a:rPr lang="es-CO" sz="700" b="1" i="0" u="none" strike="noStrike" dirty="0">
                          <a:solidFill>
                            <a:schemeClr val="tx1">
                              <a:lumMod val="75000"/>
                              <a:lumOff val="25000"/>
                            </a:schemeClr>
                          </a:solidFill>
                          <a:effectLst/>
                          <a:latin typeface="+mj-lt"/>
                          <a:cs typeface="Calibri" panose="020F0502020204030204" pitchFamily="34" charset="0"/>
                        </a:rPr>
                        <a:t>B2B: </a:t>
                      </a:r>
                      <a:r>
                        <a:rPr lang="es-CO" sz="700" b="0" i="0" u="none" strike="noStrike" dirty="0">
                          <a:solidFill>
                            <a:schemeClr val="tx1">
                              <a:lumMod val="75000"/>
                              <a:lumOff val="25000"/>
                            </a:schemeClr>
                          </a:solidFill>
                          <a:effectLst/>
                          <a:latin typeface="+mj-lt"/>
                          <a:cs typeface="Calibri" panose="020F0502020204030204" pitchFamily="34" charset="0"/>
                        </a:rPr>
                        <a:t>R</a:t>
                      </a:r>
                      <a:r>
                        <a:rPr lang="es-CO" altLang="es-CO" sz="700" b="0" dirty="0">
                          <a:solidFill>
                            <a:schemeClr val="tx1">
                              <a:lumMod val="75000"/>
                              <a:lumOff val="25000"/>
                            </a:schemeClr>
                          </a:solidFill>
                          <a:latin typeface="+mj-lt"/>
                          <a:cs typeface="Calibri" panose="020F0502020204030204" pitchFamily="34" charset="0"/>
                        </a:rPr>
                        <a:t>egular </a:t>
                      </a:r>
                      <a:r>
                        <a:rPr lang="es-CO" altLang="es-CO" sz="700" dirty="0">
                          <a:solidFill>
                            <a:schemeClr val="tx1">
                              <a:lumMod val="75000"/>
                              <a:lumOff val="25000"/>
                            </a:schemeClr>
                          </a:solidFill>
                          <a:latin typeface="+mj-lt"/>
                          <a:cs typeface="Calibri" panose="020F0502020204030204" pitchFamily="34" charset="0"/>
                        </a:rPr>
                        <a:t>+</a:t>
                      </a:r>
                      <a:r>
                        <a:rPr lang="es-CO" altLang="es-CO" sz="700" b="0" dirty="0">
                          <a:solidFill>
                            <a:schemeClr val="tx1">
                              <a:lumMod val="75000"/>
                              <a:lumOff val="25000"/>
                            </a:schemeClr>
                          </a:solidFill>
                          <a:latin typeface="+mj-lt"/>
                          <a:cs typeface="Calibri" panose="020F0502020204030204" pitchFamily="34" charset="0"/>
                        </a:rPr>
                        <a:t> Mala</a:t>
                      </a: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3175" cap="flat" cmpd="sng" algn="ctr">
                      <a:solidFill>
                        <a:schemeClr val="bg1"/>
                      </a:solidFill>
                      <a:prstDash val="solid"/>
                      <a:round/>
                      <a:headEnd type="none" w="med" len="med"/>
                      <a:tailEnd type="none" w="med" len="med"/>
                    </a:lnL>
                    <a:lnR>
                      <a:noFill/>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12" name="11 Rectángulo redondeado"/>
          <p:cNvSpPr/>
          <p:nvPr/>
        </p:nvSpPr>
        <p:spPr bwMode="auto">
          <a:xfrm>
            <a:off x="2410510" y="1124185"/>
            <a:ext cx="4386529" cy="314071"/>
          </a:xfrm>
          <a:prstGeom prst="roundRect">
            <a:avLst>
              <a:gd name="adj" fmla="val 21475"/>
            </a:avLst>
          </a:prstGeom>
          <a:noFill/>
          <a:ln w="63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dirty="0">
              <a:ln>
                <a:noFill/>
              </a:ln>
              <a:solidFill>
                <a:srgbClr val="000000">
                  <a:lumMod val="95000"/>
                  <a:lumOff val="5000"/>
                </a:srgbClr>
              </a:solidFill>
              <a:effectLst/>
              <a:uLnTx/>
              <a:uFillTx/>
              <a:latin typeface="Calibri" pitchFamily="34" charset="0"/>
              <a:ea typeface="+mn-ea"/>
              <a:cs typeface="Calibri" panose="020F0502020204030204" pitchFamily="34" charset="0"/>
            </a:endParaRPr>
          </a:p>
        </p:txBody>
      </p:sp>
      <p:sp>
        <p:nvSpPr>
          <p:cNvPr id="9" name="6 Elipse">
            <a:extLst>
              <a:ext uri="{FF2B5EF4-FFF2-40B4-BE49-F238E27FC236}">
                <a16:creationId xmlns:a16="http://schemas.microsoft.com/office/drawing/2014/main" id="{ED910408-28E0-4244-B3FD-3B692583B368}"/>
              </a:ext>
            </a:extLst>
          </p:cNvPr>
          <p:cNvSpPr>
            <a:spLocks noChangeArrowheads="1"/>
          </p:cNvSpPr>
          <p:nvPr/>
        </p:nvSpPr>
        <p:spPr bwMode="auto">
          <a:xfrm>
            <a:off x="5735796" y="3385115"/>
            <a:ext cx="215900" cy="215900"/>
          </a:xfrm>
          <a:prstGeom prst="ellipse">
            <a:avLst/>
          </a:prstGeom>
          <a:solidFill>
            <a:srgbClr val="0066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cxnSp>
        <p:nvCxnSpPr>
          <p:cNvPr id="13" name="Conector recto de flecha 12"/>
          <p:cNvCxnSpPr/>
          <p:nvPr/>
        </p:nvCxnSpPr>
        <p:spPr bwMode="auto">
          <a:xfrm flipV="1">
            <a:off x="4757258" y="2768603"/>
            <a:ext cx="0" cy="345892"/>
          </a:xfrm>
          <a:prstGeom prst="straightConnector1">
            <a:avLst/>
          </a:prstGeom>
          <a:solidFill>
            <a:schemeClr val="accent1"/>
          </a:solidFill>
          <a:ln w="9525" cap="flat" cmpd="sng" algn="ctr">
            <a:solidFill>
              <a:srgbClr val="00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CuadroTexto 13">
            <a:extLst>
              <a:ext uri="{FF2B5EF4-FFF2-40B4-BE49-F238E27FC236}">
                <a16:creationId xmlns:a16="http://schemas.microsoft.com/office/drawing/2014/main" id="{6A56A2D8-4976-45EB-AFD8-F8A53C387441}"/>
              </a:ext>
            </a:extLst>
          </p:cNvPr>
          <p:cNvSpPr txBox="1"/>
          <p:nvPr/>
        </p:nvSpPr>
        <p:spPr>
          <a:xfrm>
            <a:off x="5656709" y="1481867"/>
            <a:ext cx="589974" cy="400110"/>
          </a:xfrm>
          <a:prstGeom prst="rect">
            <a:avLst/>
          </a:prstGeom>
          <a:noFill/>
        </p:spPr>
        <p:txBody>
          <a:bodyPr wrap="square" rtlCol="0">
            <a:spAutoFit/>
          </a:bodyPr>
          <a:lstStyle/>
          <a:p>
            <a:r>
              <a:rPr lang="es-MX" sz="2000" dirty="0"/>
              <a:t>+22</a:t>
            </a:r>
            <a:endParaRPr lang="es-CO" sz="2000" dirty="0"/>
          </a:p>
        </p:txBody>
      </p:sp>
    </p:spTree>
    <p:extLst>
      <p:ext uri="{BB962C8B-B14F-4D97-AF65-F5344CB8AC3E}">
        <p14:creationId xmlns:p14="http://schemas.microsoft.com/office/powerpoint/2010/main" val="24301372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86738" y="109181"/>
            <a:ext cx="7320915" cy="384175"/>
          </a:xfrm>
        </p:spPr>
        <p:txBody>
          <a:bodyPr/>
          <a:lstStyle/>
          <a:p>
            <a:r>
              <a:rPr lang="es-ES" dirty="0">
                <a:solidFill>
                  <a:schemeClr val="bg2">
                    <a:lumMod val="50000"/>
                  </a:schemeClr>
                </a:solidFill>
              </a:rPr>
              <a:t>Calificación del lugar donde presentó la prueba</a:t>
            </a:r>
            <a:endParaRPr lang="es-CO" dirty="0">
              <a:solidFill>
                <a:schemeClr val="bg2">
                  <a:lumMod val="50000"/>
                </a:schemeClr>
              </a:solidFill>
            </a:endParaRPr>
          </a:p>
        </p:txBody>
      </p:sp>
      <p:graphicFrame>
        <p:nvGraphicFramePr>
          <p:cNvPr id="33" name="32 Tabla"/>
          <p:cNvGraphicFramePr>
            <a:graphicFrameLocks noGrp="1"/>
          </p:cNvGraphicFramePr>
          <p:nvPr>
            <p:extLst>
              <p:ext uri="{D42A27DB-BD31-4B8C-83A1-F6EECF244321}">
                <p14:modId xmlns:p14="http://schemas.microsoft.com/office/powerpoint/2010/main" val="3741895310"/>
              </p:ext>
            </p:extLst>
          </p:nvPr>
        </p:nvGraphicFramePr>
        <p:xfrm>
          <a:off x="2635052" y="761136"/>
          <a:ext cx="4006791" cy="237857"/>
        </p:xfrm>
        <a:graphic>
          <a:graphicData uri="http://schemas.openxmlformats.org/drawingml/2006/table">
            <a:tbl>
              <a:tblPr/>
              <a:tblGrid>
                <a:gridCol w="208125">
                  <a:extLst>
                    <a:ext uri="{9D8B030D-6E8A-4147-A177-3AD203B41FA5}">
                      <a16:colId xmlns:a16="http://schemas.microsoft.com/office/drawing/2014/main" val="20000"/>
                    </a:ext>
                  </a:extLst>
                </a:gridCol>
                <a:gridCol w="208125">
                  <a:extLst>
                    <a:ext uri="{9D8B030D-6E8A-4147-A177-3AD203B41FA5}">
                      <a16:colId xmlns:a16="http://schemas.microsoft.com/office/drawing/2014/main" val="20002"/>
                    </a:ext>
                  </a:extLst>
                </a:gridCol>
                <a:gridCol w="1389067">
                  <a:extLst>
                    <a:ext uri="{9D8B030D-6E8A-4147-A177-3AD203B41FA5}">
                      <a16:colId xmlns:a16="http://schemas.microsoft.com/office/drawing/2014/main" val="20001"/>
                    </a:ext>
                  </a:extLst>
                </a:gridCol>
                <a:gridCol w="208125">
                  <a:extLst>
                    <a:ext uri="{9D8B030D-6E8A-4147-A177-3AD203B41FA5}">
                      <a16:colId xmlns:a16="http://schemas.microsoft.com/office/drawing/2014/main" val="20004"/>
                    </a:ext>
                  </a:extLst>
                </a:gridCol>
                <a:gridCol w="794552">
                  <a:extLst>
                    <a:ext uri="{9D8B030D-6E8A-4147-A177-3AD203B41FA5}">
                      <a16:colId xmlns:a16="http://schemas.microsoft.com/office/drawing/2014/main" val="20005"/>
                    </a:ext>
                  </a:extLst>
                </a:gridCol>
                <a:gridCol w="195493">
                  <a:extLst>
                    <a:ext uri="{9D8B030D-6E8A-4147-A177-3AD203B41FA5}">
                      <a16:colId xmlns:a16="http://schemas.microsoft.com/office/drawing/2014/main" val="20006"/>
                    </a:ext>
                  </a:extLst>
                </a:gridCol>
                <a:gridCol w="1003304">
                  <a:extLst>
                    <a:ext uri="{9D8B030D-6E8A-4147-A177-3AD203B41FA5}">
                      <a16:colId xmlns:a16="http://schemas.microsoft.com/office/drawing/2014/main" val="20007"/>
                    </a:ext>
                  </a:extLst>
                </a:gridCol>
              </a:tblGrid>
              <a:tr h="237857">
                <a:tc>
                  <a:txBody>
                    <a:bodyPr/>
                    <a:lstStyle/>
                    <a:p>
                      <a:pPr algn="l" fontAlgn="b"/>
                      <a:endParaRPr lang="es-CO" sz="700" b="0" i="0" u="none" strike="noStrike" dirty="0">
                        <a:solidFill>
                          <a:schemeClr val="tx1">
                            <a:lumMod val="85000"/>
                            <a:lumOff val="15000"/>
                          </a:schemeClr>
                        </a:solidFill>
                        <a:effectLst/>
                        <a:latin typeface="+mj-lt"/>
                      </a:endParaRPr>
                    </a:p>
                  </a:txBody>
                  <a:tcPr marL="9527" marR="9527" marT="9525" marB="0" anchor="ctr">
                    <a:lnL>
                      <a:noFill/>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l" fontAlgn="b"/>
                      <a:endParaRPr lang="es-CO" sz="700" b="0" i="0" u="none" strike="noStrike" dirty="0">
                        <a:solidFill>
                          <a:schemeClr val="tx1">
                            <a:lumMod val="85000"/>
                            <a:lumOff val="15000"/>
                          </a:schemeClr>
                        </a:solidFill>
                        <a:effectLst/>
                        <a:latin typeface="+mj-lt"/>
                      </a:endParaRPr>
                    </a:p>
                  </a:txBody>
                  <a:tcPr marL="9527" marR="9527" marT="9525" marB="0" anchor="ctr">
                    <a:lnL>
                      <a:noFill/>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700" b="0" i="0" u="none" strike="noStrike" dirty="0">
                          <a:solidFill>
                            <a:schemeClr val="tx1">
                              <a:lumMod val="85000"/>
                              <a:lumOff val="15000"/>
                            </a:schemeClr>
                          </a:solidFill>
                          <a:effectLst/>
                          <a:latin typeface="+mj-lt"/>
                          <a:cs typeface="Calibri" panose="020F0502020204030204" pitchFamily="34" charset="0"/>
                        </a:rPr>
                        <a:t> </a:t>
                      </a:r>
                      <a:r>
                        <a:rPr lang="es-CO" sz="700" b="1" i="0" u="none" strike="noStrike" dirty="0">
                          <a:solidFill>
                            <a:schemeClr val="tx1">
                              <a:lumMod val="75000"/>
                              <a:lumOff val="25000"/>
                            </a:schemeClr>
                          </a:solidFill>
                          <a:effectLst/>
                          <a:latin typeface="+mj-lt"/>
                          <a:cs typeface="Calibri" panose="020F0502020204030204" pitchFamily="34" charset="0"/>
                        </a:rPr>
                        <a:t>T2B: </a:t>
                      </a:r>
                      <a:r>
                        <a:rPr lang="es-CO" altLang="es-CO" sz="700" b="0" dirty="0">
                          <a:solidFill>
                            <a:schemeClr val="tx1">
                              <a:lumMod val="75000"/>
                              <a:lumOff val="25000"/>
                            </a:schemeClr>
                          </a:solidFill>
                          <a:latin typeface="+mj-lt"/>
                          <a:cs typeface="Calibri" panose="020F0502020204030204" pitchFamily="34" charset="0"/>
                        </a:rPr>
                        <a:t>Excelente </a:t>
                      </a:r>
                      <a:r>
                        <a:rPr lang="es-CO" altLang="es-CO" sz="700" dirty="0">
                          <a:solidFill>
                            <a:schemeClr val="tx1">
                              <a:lumMod val="75000"/>
                              <a:lumOff val="25000"/>
                            </a:schemeClr>
                          </a:solidFill>
                          <a:latin typeface="+mj-lt"/>
                          <a:cs typeface="Calibri" panose="020F0502020204030204" pitchFamily="34" charset="0"/>
                        </a:rPr>
                        <a:t>+</a:t>
                      </a:r>
                      <a:r>
                        <a:rPr lang="es-CO" altLang="es-CO" sz="700" b="0" dirty="0">
                          <a:solidFill>
                            <a:schemeClr val="tx1">
                              <a:lumMod val="75000"/>
                              <a:lumOff val="25000"/>
                            </a:schemeClr>
                          </a:solidFill>
                          <a:latin typeface="+mj-lt"/>
                          <a:cs typeface="Calibri" panose="020F0502020204030204" pitchFamily="34" charset="0"/>
                        </a:rPr>
                        <a:t> Muy Buena</a:t>
                      </a: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s-CO" sz="700" b="0" i="0" u="none" strike="noStrike" dirty="0">
                        <a:solidFill>
                          <a:schemeClr val="tx1">
                            <a:lumMod val="85000"/>
                            <a:lumOff val="1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700" b="1" i="0" u="none" strike="noStrike" dirty="0">
                          <a:solidFill>
                            <a:schemeClr val="tx1">
                              <a:lumMod val="85000"/>
                              <a:lumOff val="15000"/>
                            </a:schemeClr>
                          </a:solidFill>
                          <a:effectLst/>
                          <a:latin typeface="+mj-lt"/>
                          <a:cs typeface="Calibri" panose="020F0502020204030204" pitchFamily="34" charset="0"/>
                        </a:rPr>
                        <a:t>Media: </a:t>
                      </a:r>
                      <a:r>
                        <a:rPr lang="es-CO" altLang="es-CO" sz="700" b="0" dirty="0">
                          <a:solidFill>
                            <a:schemeClr val="tx1">
                              <a:lumMod val="75000"/>
                              <a:lumOff val="25000"/>
                            </a:schemeClr>
                          </a:solidFill>
                          <a:latin typeface="+mj-lt"/>
                          <a:cs typeface="Calibri" panose="020F0502020204030204" pitchFamily="34" charset="0"/>
                        </a:rPr>
                        <a:t>Buena</a:t>
                      </a: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700" b="0" i="0" u="none" strike="noStrike" dirty="0">
                          <a:solidFill>
                            <a:schemeClr val="tx1">
                              <a:lumMod val="85000"/>
                              <a:lumOff val="15000"/>
                            </a:schemeClr>
                          </a:solidFill>
                          <a:effectLst/>
                          <a:latin typeface="+mj-lt"/>
                          <a:cs typeface="Calibri" panose="020F0502020204030204" pitchFamily="34" charset="0"/>
                        </a:rPr>
                        <a:t> </a:t>
                      </a:r>
                      <a:r>
                        <a:rPr lang="es-CO" sz="700" b="1" i="0" u="none" strike="noStrike" dirty="0">
                          <a:solidFill>
                            <a:schemeClr val="tx1">
                              <a:lumMod val="75000"/>
                              <a:lumOff val="25000"/>
                            </a:schemeClr>
                          </a:solidFill>
                          <a:effectLst/>
                          <a:latin typeface="+mj-lt"/>
                          <a:cs typeface="Calibri" panose="020F0502020204030204" pitchFamily="34" charset="0"/>
                        </a:rPr>
                        <a:t>B2B: </a:t>
                      </a:r>
                      <a:r>
                        <a:rPr lang="es-CO" sz="700" b="0" i="0" u="none" strike="noStrike" dirty="0">
                          <a:solidFill>
                            <a:schemeClr val="tx1">
                              <a:lumMod val="75000"/>
                              <a:lumOff val="25000"/>
                            </a:schemeClr>
                          </a:solidFill>
                          <a:effectLst/>
                          <a:latin typeface="+mj-lt"/>
                          <a:cs typeface="Calibri" panose="020F0502020204030204" pitchFamily="34" charset="0"/>
                        </a:rPr>
                        <a:t>R</a:t>
                      </a:r>
                      <a:r>
                        <a:rPr lang="es-CO" altLang="es-CO" sz="700" b="0" dirty="0">
                          <a:solidFill>
                            <a:schemeClr val="tx1">
                              <a:lumMod val="75000"/>
                              <a:lumOff val="25000"/>
                            </a:schemeClr>
                          </a:solidFill>
                          <a:latin typeface="+mj-lt"/>
                          <a:cs typeface="Calibri" panose="020F0502020204030204" pitchFamily="34" charset="0"/>
                        </a:rPr>
                        <a:t>egular </a:t>
                      </a:r>
                      <a:r>
                        <a:rPr lang="es-CO" altLang="es-CO" sz="700" dirty="0">
                          <a:solidFill>
                            <a:schemeClr val="tx1">
                              <a:lumMod val="75000"/>
                              <a:lumOff val="25000"/>
                            </a:schemeClr>
                          </a:solidFill>
                          <a:latin typeface="+mj-lt"/>
                          <a:cs typeface="Calibri" panose="020F0502020204030204" pitchFamily="34" charset="0"/>
                        </a:rPr>
                        <a:t>+</a:t>
                      </a:r>
                      <a:r>
                        <a:rPr lang="es-CO" altLang="es-CO" sz="700" b="0" dirty="0">
                          <a:solidFill>
                            <a:schemeClr val="tx1">
                              <a:lumMod val="75000"/>
                              <a:lumOff val="25000"/>
                            </a:schemeClr>
                          </a:solidFill>
                          <a:latin typeface="+mj-lt"/>
                          <a:cs typeface="Calibri" panose="020F0502020204030204" pitchFamily="34" charset="0"/>
                        </a:rPr>
                        <a:t> Mala</a:t>
                      </a: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3175" cap="flat" cmpd="sng" algn="ctr">
                      <a:solidFill>
                        <a:schemeClr val="bg1"/>
                      </a:solidFill>
                      <a:prstDash val="solid"/>
                      <a:round/>
                      <a:headEnd type="none" w="med" len="med"/>
                      <a:tailEnd type="none" w="med" len="med"/>
                    </a:lnL>
                    <a:lnR>
                      <a:noFill/>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34" name="33 Rectángulo redondeado"/>
          <p:cNvSpPr/>
          <p:nvPr/>
        </p:nvSpPr>
        <p:spPr bwMode="auto">
          <a:xfrm>
            <a:off x="2401761" y="722851"/>
            <a:ext cx="4386529" cy="314071"/>
          </a:xfrm>
          <a:prstGeom prst="roundRect">
            <a:avLst>
              <a:gd name="adj" fmla="val 21475"/>
            </a:avLst>
          </a:prstGeom>
          <a:noFill/>
          <a:ln w="63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dirty="0">
              <a:ln>
                <a:noFill/>
              </a:ln>
              <a:solidFill>
                <a:srgbClr val="000000">
                  <a:lumMod val="95000"/>
                  <a:lumOff val="5000"/>
                </a:srgbClr>
              </a:solidFill>
              <a:effectLst/>
              <a:uLnTx/>
              <a:uFillTx/>
              <a:latin typeface="Calibri" pitchFamily="34" charset="0"/>
              <a:ea typeface="+mn-ea"/>
              <a:cs typeface="Calibri" panose="020F0502020204030204" pitchFamily="34" charset="0"/>
            </a:endParaRPr>
          </a:p>
        </p:txBody>
      </p:sp>
      <p:cxnSp>
        <p:nvCxnSpPr>
          <p:cNvPr id="19" name="18 Conector recto">
            <a:extLst>
              <a:ext uri="{FF2B5EF4-FFF2-40B4-BE49-F238E27FC236}">
                <a16:creationId xmlns:a16="http://schemas.microsoft.com/office/drawing/2014/main" id="{0137FE4C-2E3E-4405-B6F9-8532A4F07CAD}"/>
              </a:ext>
            </a:extLst>
          </p:cNvPr>
          <p:cNvCxnSpPr/>
          <p:nvPr/>
        </p:nvCxnSpPr>
        <p:spPr bwMode="auto">
          <a:xfrm>
            <a:off x="4572000" y="1202279"/>
            <a:ext cx="2360" cy="3523632"/>
          </a:xfrm>
          <a:prstGeom prst="line">
            <a:avLst/>
          </a:prstGeom>
          <a:solidFill>
            <a:schemeClr val="accent1"/>
          </a:solidFill>
          <a:ln w="3175" cap="flat" cmpd="sng" algn="ctr">
            <a:solidFill>
              <a:srgbClr val="0070C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Imagen 8">
            <a:extLst>
              <a:ext uri="{FF2B5EF4-FFF2-40B4-BE49-F238E27FC236}">
                <a16:creationId xmlns:a16="http://schemas.microsoft.com/office/drawing/2014/main" id="{0BD523E9-2BD3-4E8C-B363-31E0D1A335A1}"/>
              </a:ext>
            </a:extLst>
          </p:cNvPr>
          <p:cNvPicPr>
            <a:picLocks noChangeAspect="1"/>
          </p:cNvPicPr>
          <p:nvPr/>
        </p:nvPicPr>
        <p:blipFill rotWithShape="1">
          <a:blip r:embed="rId6"/>
          <a:srcRect l="63791"/>
          <a:stretch/>
        </p:blipFill>
        <p:spPr>
          <a:xfrm>
            <a:off x="3079300" y="1355138"/>
            <a:ext cx="1631974" cy="2410767"/>
          </a:xfrm>
          <a:prstGeom prst="rect">
            <a:avLst/>
          </a:prstGeom>
        </p:spPr>
      </p:pic>
      <p:pic>
        <p:nvPicPr>
          <p:cNvPr id="14" name="Imagen 13">
            <a:extLst>
              <a:ext uri="{FF2B5EF4-FFF2-40B4-BE49-F238E27FC236}">
                <a16:creationId xmlns:a16="http://schemas.microsoft.com/office/drawing/2014/main" id="{A38A643B-C0CC-4608-912D-F715B3CA69E1}"/>
              </a:ext>
            </a:extLst>
          </p:cNvPr>
          <p:cNvPicPr>
            <a:picLocks noChangeAspect="1"/>
          </p:cNvPicPr>
          <p:nvPr/>
        </p:nvPicPr>
        <p:blipFill rotWithShape="1">
          <a:blip r:embed="rId7"/>
          <a:srcRect l="65778"/>
          <a:stretch/>
        </p:blipFill>
        <p:spPr>
          <a:xfrm>
            <a:off x="7558345" y="1324353"/>
            <a:ext cx="1581029" cy="2308002"/>
          </a:xfrm>
          <a:prstGeom prst="rect">
            <a:avLst/>
          </a:prstGeom>
        </p:spPr>
      </p:pic>
      <p:graphicFrame>
        <p:nvGraphicFramePr>
          <p:cNvPr id="16" name="7 Tabla"/>
          <p:cNvGraphicFramePr>
            <a:graphicFrameLocks noGrp="1"/>
          </p:cNvGraphicFramePr>
          <p:nvPr>
            <p:extLst>
              <p:ext uri="{D42A27DB-BD31-4B8C-83A1-F6EECF244321}">
                <p14:modId xmlns:p14="http://schemas.microsoft.com/office/powerpoint/2010/main" val="1433618123"/>
              </p:ext>
            </p:extLst>
          </p:nvPr>
        </p:nvGraphicFramePr>
        <p:xfrm>
          <a:off x="4595026" y="1570073"/>
          <a:ext cx="1612601" cy="1795248"/>
        </p:xfrm>
        <a:graphic>
          <a:graphicData uri="http://schemas.openxmlformats.org/drawingml/2006/table">
            <a:tbl>
              <a:tblPr/>
              <a:tblGrid>
                <a:gridCol w="1612601">
                  <a:extLst>
                    <a:ext uri="{9D8B030D-6E8A-4147-A177-3AD203B41FA5}">
                      <a16:colId xmlns:a16="http://schemas.microsoft.com/office/drawing/2014/main" val="20000"/>
                    </a:ext>
                  </a:extLst>
                </a:gridCol>
              </a:tblGrid>
              <a:tr h="215575">
                <a:tc>
                  <a:txBody>
                    <a:bodyPr/>
                    <a:lstStyle/>
                    <a:p>
                      <a:pPr algn="r" fontAlgn="ctr">
                        <a:lnSpc>
                          <a:spcPts val="1000"/>
                        </a:lnSpc>
                      </a:pPr>
                      <a:r>
                        <a:rPr lang="es-CO" sz="600" b="1" i="0" u="none" strike="noStrike" dirty="0">
                          <a:solidFill>
                            <a:srgbClr val="000000"/>
                          </a:solidFill>
                          <a:effectLst/>
                          <a:latin typeface="Calibri"/>
                        </a:rPr>
                        <a:t>Lugar donde presentó la  prueba Saber Pro y/o Saber T y T</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0"/>
                  </a:ext>
                </a:extLst>
              </a:tr>
              <a:tr h="186813">
                <a:tc>
                  <a:txBody>
                    <a:bodyPr/>
                    <a:lstStyle/>
                    <a:p>
                      <a:pPr algn="r" fontAlgn="ctr">
                        <a:lnSpc>
                          <a:spcPts val="1000"/>
                        </a:lnSpc>
                      </a:pPr>
                      <a:endParaRPr lang="es-CO" sz="600" b="0" i="0" u="none" strike="noStrike" dirty="0">
                        <a:solidFill>
                          <a:srgbClr val="000000"/>
                        </a:solidFill>
                        <a:effectLst/>
                        <a:latin typeface="Calibri"/>
                      </a:endParaRP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4"/>
                  </a:ext>
                </a:extLst>
              </a:tr>
              <a:tr h="243697">
                <a:tc>
                  <a:txBody>
                    <a:bodyPr/>
                    <a:lstStyle/>
                    <a:p>
                      <a:pPr algn="r" fontAlgn="ctr">
                        <a:lnSpc>
                          <a:spcPts val="1000"/>
                        </a:lnSpc>
                      </a:pPr>
                      <a:r>
                        <a:rPr lang="es-CO" sz="600" b="0" i="0" u="none" strike="noStrike" dirty="0">
                          <a:solidFill>
                            <a:srgbClr val="000000"/>
                          </a:solidFill>
                          <a:effectLst/>
                          <a:latin typeface="Calibri"/>
                        </a:rPr>
                        <a:t> El estado de las instalaciones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5"/>
                  </a:ext>
                </a:extLst>
              </a:tr>
              <a:tr h="206477">
                <a:tc>
                  <a:txBody>
                    <a:bodyPr/>
                    <a:lstStyle/>
                    <a:p>
                      <a:pPr algn="r" fontAlgn="ctr">
                        <a:lnSpc>
                          <a:spcPts val="1000"/>
                        </a:lnSpc>
                      </a:pPr>
                      <a:r>
                        <a:rPr lang="es-CO" sz="600" b="0" i="0" u="none" strike="noStrike" dirty="0">
                          <a:solidFill>
                            <a:srgbClr val="000000"/>
                          </a:solidFill>
                          <a:effectLst/>
                          <a:latin typeface="Calibri"/>
                        </a:rPr>
                        <a:t> Condiciones de iluminación del salón  donde presentó la prueba Saber Pro o Saber T y T </a:t>
                      </a:r>
                    </a:p>
                  </a:txBody>
                  <a:tcPr marL="9525" marR="9525" marT="9525" marB="0">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6"/>
                  </a:ext>
                </a:extLst>
              </a:tr>
              <a:tr h="149430">
                <a:tc>
                  <a:txBody>
                    <a:bodyPr/>
                    <a:lstStyle/>
                    <a:p>
                      <a:pPr algn="r" fontAlgn="ctr">
                        <a:lnSpc>
                          <a:spcPts val="1000"/>
                        </a:lnSpc>
                      </a:pPr>
                      <a:r>
                        <a:rPr lang="es-CO" sz="600" b="0" i="0" u="none" strike="noStrike" dirty="0">
                          <a:solidFill>
                            <a:srgbClr val="000000"/>
                          </a:solidFill>
                          <a:effectLst/>
                          <a:latin typeface="Calibri"/>
                        </a:rPr>
                        <a:t> La facilidad de acceso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7"/>
                  </a:ext>
                </a:extLst>
              </a:tr>
              <a:tr h="235974">
                <a:tc>
                  <a:txBody>
                    <a:bodyPr/>
                    <a:lstStyle/>
                    <a:p>
                      <a:pPr algn="r" fontAlgn="ctr">
                        <a:lnSpc>
                          <a:spcPts val="1000"/>
                        </a:lnSpc>
                      </a:pPr>
                      <a:r>
                        <a:rPr lang="es-CO" sz="600" b="0" i="0" u="none" strike="noStrike" dirty="0">
                          <a:solidFill>
                            <a:srgbClr val="000000"/>
                          </a:solidFill>
                          <a:effectLst/>
                          <a:latin typeface="Calibri"/>
                        </a:rPr>
                        <a:t> La comodidad del sitio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1"/>
                  </a:ext>
                </a:extLst>
              </a:tr>
              <a:tr h="196645">
                <a:tc>
                  <a:txBody>
                    <a:bodyPr/>
                    <a:lstStyle/>
                    <a:p>
                      <a:pPr algn="r" fontAlgn="ctr">
                        <a:lnSpc>
                          <a:spcPts val="1000"/>
                        </a:lnSpc>
                      </a:pPr>
                      <a:r>
                        <a:rPr lang="es-CO" sz="600" b="0" i="0" u="none" strike="noStrike" dirty="0">
                          <a:solidFill>
                            <a:srgbClr val="000000"/>
                          </a:solidFill>
                          <a:effectLst/>
                          <a:latin typeface="Calibri"/>
                        </a:rPr>
                        <a:t> La seguridad del lugar donde presentó  la prueba Saber Pro o Saber T y T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2"/>
                  </a:ext>
                </a:extLst>
              </a:tr>
              <a:tr h="188759">
                <a:tc>
                  <a:txBody>
                    <a:bodyPr/>
                    <a:lstStyle/>
                    <a:p>
                      <a:pPr algn="r" fontAlgn="ctr">
                        <a:lnSpc>
                          <a:spcPts val="1000"/>
                        </a:lnSpc>
                      </a:pPr>
                      <a:r>
                        <a:rPr lang="es-CO" sz="600" b="0" i="0" u="none" strike="noStrike" dirty="0">
                          <a:solidFill>
                            <a:srgbClr val="000000"/>
                          </a:solidFill>
                          <a:effectLst/>
                          <a:latin typeface="Calibri"/>
                        </a:rPr>
                        <a:t> La cercanía del sitio  con su vivienda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8" name="7 Tabla"/>
          <p:cNvGraphicFramePr>
            <a:graphicFrameLocks noGrp="1"/>
          </p:cNvGraphicFramePr>
          <p:nvPr/>
        </p:nvGraphicFramePr>
        <p:xfrm>
          <a:off x="-42745" y="1657438"/>
          <a:ext cx="1578290" cy="1825933"/>
        </p:xfrm>
        <a:graphic>
          <a:graphicData uri="http://schemas.openxmlformats.org/drawingml/2006/table">
            <a:tbl>
              <a:tblPr/>
              <a:tblGrid>
                <a:gridCol w="1578290">
                  <a:extLst>
                    <a:ext uri="{9D8B030D-6E8A-4147-A177-3AD203B41FA5}">
                      <a16:colId xmlns:a16="http://schemas.microsoft.com/office/drawing/2014/main" val="20000"/>
                    </a:ext>
                  </a:extLst>
                </a:gridCol>
              </a:tblGrid>
              <a:tr h="215575">
                <a:tc>
                  <a:txBody>
                    <a:bodyPr/>
                    <a:lstStyle/>
                    <a:p>
                      <a:pPr algn="r" fontAlgn="ctr">
                        <a:lnSpc>
                          <a:spcPts val="1000"/>
                        </a:lnSpc>
                      </a:pPr>
                      <a:r>
                        <a:rPr lang="es-CO" sz="600" b="1" i="0" u="none" strike="noStrike" dirty="0">
                          <a:solidFill>
                            <a:srgbClr val="000000"/>
                          </a:solidFill>
                          <a:effectLst/>
                          <a:latin typeface="Calibri"/>
                        </a:rPr>
                        <a:t>Lugar donde presentó la  prueba Saber 11°</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0"/>
                  </a:ext>
                </a:extLst>
              </a:tr>
              <a:tr h="186813">
                <a:tc>
                  <a:txBody>
                    <a:bodyPr/>
                    <a:lstStyle/>
                    <a:p>
                      <a:pPr algn="r" fontAlgn="ctr">
                        <a:lnSpc>
                          <a:spcPts val="1000"/>
                        </a:lnSpc>
                      </a:pPr>
                      <a:endParaRPr lang="es-CO" sz="600" b="0" i="0" u="none" strike="noStrike" dirty="0">
                        <a:solidFill>
                          <a:srgbClr val="000000"/>
                        </a:solidFill>
                        <a:effectLst/>
                        <a:latin typeface="Calibri"/>
                      </a:endParaRP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4"/>
                  </a:ext>
                </a:extLst>
              </a:tr>
              <a:tr h="243697">
                <a:tc>
                  <a:txBody>
                    <a:bodyPr/>
                    <a:lstStyle/>
                    <a:p>
                      <a:pPr algn="r" fontAlgn="ctr">
                        <a:lnSpc>
                          <a:spcPts val="1000"/>
                        </a:lnSpc>
                      </a:pPr>
                      <a:r>
                        <a:rPr lang="es-CO" sz="600" b="0" i="0" u="none" strike="noStrike" dirty="0">
                          <a:solidFill>
                            <a:srgbClr val="000000"/>
                          </a:solidFill>
                          <a:effectLst/>
                          <a:latin typeface="Calibri"/>
                        </a:rPr>
                        <a:t> El estado de las instalaciones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5"/>
                  </a:ext>
                </a:extLst>
              </a:tr>
              <a:tr h="206477">
                <a:tc>
                  <a:txBody>
                    <a:bodyPr/>
                    <a:lstStyle/>
                    <a:p>
                      <a:pPr algn="r" fontAlgn="ctr">
                        <a:lnSpc>
                          <a:spcPts val="1000"/>
                        </a:lnSpc>
                      </a:pPr>
                      <a:r>
                        <a:rPr lang="es-CO" sz="600" b="0" i="0" u="none" strike="noStrike" dirty="0">
                          <a:solidFill>
                            <a:srgbClr val="000000"/>
                          </a:solidFill>
                          <a:effectLst/>
                          <a:latin typeface="Calibri"/>
                        </a:rPr>
                        <a:t> Condiciones de iluminación del salón  donde presentó la prueba Saber Pro o Saber T y T </a:t>
                      </a:r>
                    </a:p>
                  </a:txBody>
                  <a:tcPr marL="9525" marR="9525" marT="9525" marB="0">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6"/>
                  </a:ext>
                </a:extLst>
              </a:tr>
              <a:tr h="218232">
                <a:tc>
                  <a:txBody>
                    <a:bodyPr/>
                    <a:lstStyle/>
                    <a:p>
                      <a:pPr algn="r" fontAlgn="ctr">
                        <a:lnSpc>
                          <a:spcPts val="1000"/>
                        </a:lnSpc>
                      </a:pPr>
                      <a:r>
                        <a:rPr lang="es-CO" sz="600" b="0" i="0" u="none" strike="noStrike" dirty="0">
                          <a:solidFill>
                            <a:srgbClr val="000000"/>
                          </a:solidFill>
                          <a:effectLst/>
                          <a:latin typeface="Calibri"/>
                        </a:rPr>
                        <a:t> La facilidad de acceso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7"/>
                  </a:ext>
                </a:extLst>
              </a:tr>
              <a:tr h="235974">
                <a:tc>
                  <a:txBody>
                    <a:bodyPr/>
                    <a:lstStyle/>
                    <a:p>
                      <a:pPr algn="r" fontAlgn="ctr">
                        <a:lnSpc>
                          <a:spcPts val="1000"/>
                        </a:lnSpc>
                      </a:pPr>
                      <a:r>
                        <a:rPr lang="es-CO" sz="600" b="0" i="0" u="none" strike="noStrike" dirty="0">
                          <a:solidFill>
                            <a:srgbClr val="000000"/>
                          </a:solidFill>
                          <a:effectLst/>
                          <a:latin typeface="Calibri"/>
                        </a:rPr>
                        <a:t> La comodidad del sitio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1"/>
                  </a:ext>
                </a:extLst>
              </a:tr>
              <a:tr h="216310">
                <a:tc>
                  <a:txBody>
                    <a:bodyPr/>
                    <a:lstStyle/>
                    <a:p>
                      <a:pPr algn="r" fontAlgn="ctr">
                        <a:lnSpc>
                          <a:spcPts val="1000"/>
                        </a:lnSpc>
                      </a:pPr>
                      <a:r>
                        <a:rPr lang="es-CO" sz="600" b="0" i="0" u="none" strike="noStrike" dirty="0">
                          <a:solidFill>
                            <a:srgbClr val="000000"/>
                          </a:solidFill>
                          <a:effectLst/>
                          <a:latin typeface="Calibri"/>
                        </a:rPr>
                        <a:t> La seguridad del lugar donde presentó  la prueba Saber Pro o Saber T y T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2"/>
                  </a:ext>
                </a:extLst>
              </a:tr>
              <a:tr h="198592">
                <a:tc>
                  <a:txBody>
                    <a:bodyPr/>
                    <a:lstStyle/>
                    <a:p>
                      <a:pPr algn="r" fontAlgn="ctr">
                        <a:lnSpc>
                          <a:spcPts val="1000"/>
                        </a:lnSpc>
                      </a:pPr>
                      <a:r>
                        <a:rPr lang="es-CO" sz="600" b="0" i="0" u="none" strike="noStrike" dirty="0">
                          <a:solidFill>
                            <a:srgbClr val="000000"/>
                          </a:solidFill>
                          <a:effectLst/>
                          <a:latin typeface="Calibri"/>
                        </a:rPr>
                        <a:t> La cercanía del sitio  con su vivienda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0" name="4 Elipse">
            <a:extLst>
              <a:ext uri="{FF2B5EF4-FFF2-40B4-BE49-F238E27FC236}">
                <a16:creationId xmlns:a16="http://schemas.microsoft.com/office/drawing/2014/main" id="{44061A36-05EF-4F44-A2FA-813315591D0A}"/>
              </a:ext>
            </a:extLst>
          </p:cNvPr>
          <p:cNvSpPr>
            <a:spLocks noChangeArrowheads="1"/>
          </p:cNvSpPr>
          <p:nvPr/>
        </p:nvSpPr>
        <p:spPr bwMode="auto">
          <a:xfrm>
            <a:off x="7489248" y="1703848"/>
            <a:ext cx="115449" cy="112503"/>
          </a:xfrm>
          <a:prstGeom prst="ellipse">
            <a:avLst/>
          </a:prstGeom>
          <a:solidFill>
            <a:srgbClr val="006600"/>
          </a:solidFill>
          <a:ln>
            <a:noFill/>
          </a:ln>
          <a:extLst>
            <a:ext uri="{91240B29-F687-4F45-9708-019B960494DF}">
              <a14:hiddenLine xmlns:a14="http://schemas.microsoft.com/office/drawing/2010/main" w="3175" algn="ctr">
                <a:solidFill>
                  <a:srgbClr val="000000"/>
                </a:solidFill>
                <a:round/>
                <a:headEnd type="none" w="sm" len="sm"/>
                <a:tailEnd type="none" w="sm" len="sm"/>
              </a14:hiddenLine>
            </a:ext>
          </a:extLst>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21" name="4 Elipse">
            <a:extLst>
              <a:ext uri="{FF2B5EF4-FFF2-40B4-BE49-F238E27FC236}">
                <a16:creationId xmlns:a16="http://schemas.microsoft.com/office/drawing/2014/main" id="{44061A36-05EF-4F44-A2FA-813315591D0A}"/>
              </a:ext>
            </a:extLst>
          </p:cNvPr>
          <p:cNvSpPr>
            <a:spLocks noChangeArrowheads="1"/>
          </p:cNvSpPr>
          <p:nvPr/>
        </p:nvSpPr>
        <p:spPr bwMode="auto">
          <a:xfrm>
            <a:off x="7489248" y="2069215"/>
            <a:ext cx="115449" cy="112503"/>
          </a:xfrm>
          <a:prstGeom prst="ellipse">
            <a:avLst/>
          </a:prstGeom>
          <a:solidFill>
            <a:srgbClr val="006600"/>
          </a:solidFill>
          <a:ln>
            <a:noFill/>
          </a:ln>
          <a:extLst>
            <a:ext uri="{91240B29-F687-4F45-9708-019B960494DF}">
              <a14:hiddenLine xmlns:a14="http://schemas.microsoft.com/office/drawing/2010/main" w="3175" algn="ctr">
                <a:solidFill>
                  <a:srgbClr val="000000"/>
                </a:solidFill>
                <a:round/>
                <a:headEnd type="none" w="sm" len="sm"/>
                <a:tailEnd type="none" w="sm" len="sm"/>
              </a14:hiddenLine>
            </a:ext>
          </a:extLst>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22" name="4 Elipse">
            <a:extLst>
              <a:ext uri="{FF2B5EF4-FFF2-40B4-BE49-F238E27FC236}">
                <a16:creationId xmlns:a16="http://schemas.microsoft.com/office/drawing/2014/main" id="{44061A36-05EF-4F44-A2FA-813315591D0A}"/>
              </a:ext>
            </a:extLst>
          </p:cNvPr>
          <p:cNvSpPr>
            <a:spLocks noChangeArrowheads="1"/>
          </p:cNvSpPr>
          <p:nvPr/>
        </p:nvSpPr>
        <p:spPr bwMode="auto">
          <a:xfrm>
            <a:off x="7495410" y="2349502"/>
            <a:ext cx="115449" cy="112503"/>
          </a:xfrm>
          <a:prstGeom prst="ellipse">
            <a:avLst/>
          </a:prstGeom>
          <a:solidFill>
            <a:srgbClr val="006600"/>
          </a:solidFill>
          <a:ln>
            <a:noFill/>
          </a:ln>
          <a:extLst>
            <a:ext uri="{91240B29-F687-4F45-9708-019B960494DF}">
              <a14:hiddenLine xmlns:a14="http://schemas.microsoft.com/office/drawing/2010/main" w="3175" algn="ctr">
                <a:solidFill>
                  <a:srgbClr val="000000"/>
                </a:solidFill>
                <a:round/>
                <a:headEnd type="none" w="sm" len="sm"/>
                <a:tailEnd type="none" w="sm" len="sm"/>
              </a14:hiddenLine>
            </a:ext>
          </a:extLst>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23" name="4 Elipse">
            <a:extLst>
              <a:ext uri="{FF2B5EF4-FFF2-40B4-BE49-F238E27FC236}">
                <a16:creationId xmlns:a16="http://schemas.microsoft.com/office/drawing/2014/main" id="{44061A36-05EF-4F44-A2FA-813315591D0A}"/>
              </a:ext>
            </a:extLst>
          </p:cNvPr>
          <p:cNvSpPr>
            <a:spLocks noChangeArrowheads="1"/>
          </p:cNvSpPr>
          <p:nvPr/>
        </p:nvSpPr>
        <p:spPr bwMode="auto">
          <a:xfrm>
            <a:off x="7499080" y="2570405"/>
            <a:ext cx="115449" cy="112503"/>
          </a:xfrm>
          <a:prstGeom prst="ellipse">
            <a:avLst/>
          </a:prstGeom>
          <a:solidFill>
            <a:srgbClr val="006600"/>
          </a:solidFill>
          <a:ln>
            <a:noFill/>
          </a:ln>
          <a:extLst>
            <a:ext uri="{91240B29-F687-4F45-9708-019B960494DF}">
              <a14:hiddenLine xmlns:a14="http://schemas.microsoft.com/office/drawing/2010/main" w="3175" algn="ctr">
                <a:solidFill>
                  <a:srgbClr val="000000"/>
                </a:solidFill>
                <a:round/>
                <a:headEnd type="none" w="sm" len="sm"/>
                <a:tailEnd type="none" w="sm" len="sm"/>
              </a14:hiddenLine>
            </a:ext>
          </a:extLst>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25" name="4 Elipse">
            <a:extLst>
              <a:ext uri="{FF2B5EF4-FFF2-40B4-BE49-F238E27FC236}">
                <a16:creationId xmlns:a16="http://schemas.microsoft.com/office/drawing/2014/main" id="{44061A36-05EF-4F44-A2FA-813315591D0A}"/>
              </a:ext>
            </a:extLst>
          </p:cNvPr>
          <p:cNvSpPr>
            <a:spLocks noChangeArrowheads="1"/>
          </p:cNvSpPr>
          <p:nvPr/>
        </p:nvSpPr>
        <p:spPr bwMode="auto">
          <a:xfrm>
            <a:off x="7495410" y="2759733"/>
            <a:ext cx="115449" cy="112503"/>
          </a:xfrm>
          <a:prstGeom prst="ellipse">
            <a:avLst/>
          </a:prstGeom>
          <a:solidFill>
            <a:srgbClr val="006600"/>
          </a:solidFill>
          <a:ln>
            <a:noFill/>
          </a:ln>
          <a:extLst>
            <a:ext uri="{91240B29-F687-4F45-9708-019B960494DF}">
              <a14:hiddenLine xmlns:a14="http://schemas.microsoft.com/office/drawing/2010/main" w="3175" algn="ctr">
                <a:solidFill>
                  <a:srgbClr val="000000"/>
                </a:solidFill>
                <a:round/>
                <a:headEnd type="none" w="sm" len="sm"/>
                <a:tailEnd type="none" w="sm" len="sm"/>
              </a14:hiddenLine>
            </a:ext>
          </a:extLst>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26" name="4 Elipse">
            <a:extLst>
              <a:ext uri="{FF2B5EF4-FFF2-40B4-BE49-F238E27FC236}">
                <a16:creationId xmlns:a16="http://schemas.microsoft.com/office/drawing/2014/main" id="{44061A36-05EF-4F44-A2FA-813315591D0A}"/>
              </a:ext>
            </a:extLst>
          </p:cNvPr>
          <p:cNvSpPr>
            <a:spLocks noChangeArrowheads="1"/>
          </p:cNvSpPr>
          <p:nvPr/>
        </p:nvSpPr>
        <p:spPr bwMode="auto">
          <a:xfrm>
            <a:off x="7499080" y="3068848"/>
            <a:ext cx="115449" cy="112503"/>
          </a:xfrm>
          <a:prstGeom prst="ellipse">
            <a:avLst/>
          </a:prstGeom>
          <a:solidFill>
            <a:srgbClr val="006600"/>
          </a:solidFill>
          <a:ln>
            <a:noFill/>
          </a:ln>
          <a:extLst>
            <a:ext uri="{91240B29-F687-4F45-9708-019B960494DF}">
              <a14:hiddenLine xmlns:a14="http://schemas.microsoft.com/office/drawing/2010/main" w="3175" algn="ctr">
                <a:solidFill>
                  <a:srgbClr val="000000"/>
                </a:solidFill>
                <a:round/>
                <a:headEnd type="none" w="sm" len="sm"/>
                <a:tailEnd type="none" w="sm" len="sm"/>
              </a14:hiddenLine>
            </a:ext>
          </a:extLst>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27" name="4 Elipse">
            <a:extLst>
              <a:ext uri="{FF2B5EF4-FFF2-40B4-BE49-F238E27FC236}">
                <a16:creationId xmlns:a16="http://schemas.microsoft.com/office/drawing/2014/main" id="{44061A36-05EF-4F44-A2FA-813315591D0A}"/>
              </a:ext>
            </a:extLst>
          </p:cNvPr>
          <p:cNvSpPr>
            <a:spLocks noChangeArrowheads="1"/>
          </p:cNvSpPr>
          <p:nvPr/>
        </p:nvSpPr>
        <p:spPr bwMode="auto">
          <a:xfrm>
            <a:off x="7499079" y="3216059"/>
            <a:ext cx="115449" cy="112503"/>
          </a:xfrm>
          <a:prstGeom prst="ellipse">
            <a:avLst/>
          </a:prstGeom>
          <a:solidFill>
            <a:srgbClr val="FFC0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28" name="4 Elipse">
            <a:extLst>
              <a:ext uri="{FF2B5EF4-FFF2-40B4-BE49-F238E27FC236}">
                <a16:creationId xmlns:a16="http://schemas.microsoft.com/office/drawing/2014/main" id="{44061A36-05EF-4F44-A2FA-813315591D0A}"/>
              </a:ext>
            </a:extLst>
          </p:cNvPr>
          <p:cNvSpPr>
            <a:spLocks noChangeArrowheads="1"/>
          </p:cNvSpPr>
          <p:nvPr/>
        </p:nvSpPr>
        <p:spPr bwMode="auto">
          <a:xfrm>
            <a:off x="3002026" y="1731412"/>
            <a:ext cx="115449" cy="112503"/>
          </a:xfrm>
          <a:prstGeom prst="ellipse">
            <a:avLst/>
          </a:prstGeom>
          <a:solidFill>
            <a:srgbClr val="006600"/>
          </a:solidFill>
          <a:ln>
            <a:noFill/>
          </a:ln>
          <a:extLst>
            <a:ext uri="{91240B29-F687-4F45-9708-019B960494DF}">
              <a14:hiddenLine xmlns:a14="http://schemas.microsoft.com/office/drawing/2010/main" w="3175" algn="ctr">
                <a:solidFill>
                  <a:srgbClr val="000000"/>
                </a:solidFill>
                <a:round/>
                <a:headEnd type="none" w="sm" len="sm"/>
                <a:tailEnd type="none" w="sm" len="sm"/>
              </a14:hiddenLine>
            </a:ext>
          </a:extLst>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29" name="4 Elipse">
            <a:extLst>
              <a:ext uri="{FF2B5EF4-FFF2-40B4-BE49-F238E27FC236}">
                <a16:creationId xmlns:a16="http://schemas.microsoft.com/office/drawing/2014/main" id="{44061A36-05EF-4F44-A2FA-813315591D0A}"/>
              </a:ext>
            </a:extLst>
          </p:cNvPr>
          <p:cNvSpPr>
            <a:spLocks noChangeArrowheads="1"/>
          </p:cNvSpPr>
          <p:nvPr/>
        </p:nvSpPr>
        <p:spPr bwMode="auto">
          <a:xfrm>
            <a:off x="3049918" y="2137010"/>
            <a:ext cx="115449" cy="112503"/>
          </a:xfrm>
          <a:prstGeom prst="ellipse">
            <a:avLst/>
          </a:prstGeom>
          <a:solidFill>
            <a:srgbClr val="006600"/>
          </a:solidFill>
          <a:ln>
            <a:noFill/>
          </a:ln>
          <a:extLst>
            <a:ext uri="{91240B29-F687-4F45-9708-019B960494DF}">
              <a14:hiddenLine xmlns:a14="http://schemas.microsoft.com/office/drawing/2010/main" w="3175" algn="ctr">
                <a:solidFill>
                  <a:srgbClr val="000000"/>
                </a:solidFill>
                <a:round/>
                <a:headEnd type="none" w="sm" len="sm"/>
                <a:tailEnd type="none" w="sm" len="sm"/>
              </a14:hiddenLine>
            </a:ext>
          </a:extLst>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30" name="4 Elipse">
            <a:extLst>
              <a:ext uri="{FF2B5EF4-FFF2-40B4-BE49-F238E27FC236}">
                <a16:creationId xmlns:a16="http://schemas.microsoft.com/office/drawing/2014/main" id="{44061A36-05EF-4F44-A2FA-813315591D0A}"/>
              </a:ext>
            </a:extLst>
          </p:cNvPr>
          <p:cNvSpPr>
            <a:spLocks noChangeArrowheads="1"/>
          </p:cNvSpPr>
          <p:nvPr/>
        </p:nvSpPr>
        <p:spPr bwMode="auto">
          <a:xfrm>
            <a:off x="3049918" y="2398609"/>
            <a:ext cx="115449" cy="112503"/>
          </a:xfrm>
          <a:prstGeom prst="ellipse">
            <a:avLst/>
          </a:prstGeom>
          <a:solidFill>
            <a:srgbClr val="006600"/>
          </a:solidFill>
          <a:ln>
            <a:noFill/>
          </a:ln>
          <a:extLst>
            <a:ext uri="{91240B29-F687-4F45-9708-019B960494DF}">
              <a14:hiddenLine xmlns:a14="http://schemas.microsoft.com/office/drawing/2010/main" w="3175" algn="ctr">
                <a:solidFill>
                  <a:srgbClr val="000000"/>
                </a:solidFill>
                <a:round/>
                <a:headEnd type="none" w="sm" len="sm"/>
                <a:tailEnd type="none" w="sm" len="sm"/>
              </a14:hiddenLine>
            </a:ext>
          </a:extLst>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31" name="4 Elipse">
            <a:extLst>
              <a:ext uri="{FF2B5EF4-FFF2-40B4-BE49-F238E27FC236}">
                <a16:creationId xmlns:a16="http://schemas.microsoft.com/office/drawing/2014/main" id="{44061A36-05EF-4F44-A2FA-813315591D0A}"/>
              </a:ext>
            </a:extLst>
          </p:cNvPr>
          <p:cNvSpPr>
            <a:spLocks noChangeArrowheads="1"/>
          </p:cNvSpPr>
          <p:nvPr/>
        </p:nvSpPr>
        <p:spPr bwMode="auto">
          <a:xfrm>
            <a:off x="3053617" y="2598503"/>
            <a:ext cx="115449" cy="112503"/>
          </a:xfrm>
          <a:prstGeom prst="ellipse">
            <a:avLst/>
          </a:prstGeom>
          <a:solidFill>
            <a:srgbClr val="FF00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32" name="4 Elipse">
            <a:extLst>
              <a:ext uri="{FF2B5EF4-FFF2-40B4-BE49-F238E27FC236}">
                <a16:creationId xmlns:a16="http://schemas.microsoft.com/office/drawing/2014/main" id="{44061A36-05EF-4F44-A2FA-813315591D0A}"/>
              </a:ext>
            </a:extLst>
          </p:cNvPr>
          <p:cNvSpPr>
            <a:spLocks noChangeArrowheads="1"/>
          </p:cNvSpPr>
          <p:nvPr/>
        </p:nvSpPr>
        <p:spPr bwMode="auto">
          <a:xfrm>
            <a:off x="3053618" y="2826296"/>
            <a:ext cx="115449" cy="112503"/>
          </a:xfrm>
          <a:prstGeom prst="ellipse">
            <a:avLst/>
          </a:prstGeom>
          <a:solidFill>
            <a:srgbClr val="FF00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35" name="4 Elipse">
            <a:extLst>
              <a:ext uri="{FF2B5EF4-FFF2-40B4-BE49-F238E27FC236}">
                <a16:creationId xmlns:a16="http://schemas.microsoft.com/office/drawing/2014/main" id="{44061A36-05EF-4F44-A2FA-813315591D0A}"/>
              </a:ext>
            </a:extLst>
          </p:cNvPr>
          <p:cNvSpPr>
            <a:spLocks noChangeArrowheads="1"/>
          </p:cNvSpPr>
          <p:nvPr/>
        </p:nvSpPr>
        <p:spPr bwMode="auto">
          <a:xfrm>
            <a:off x="3053619" y="3156957"/>
            <a:ext cx="115449" cy="112503"/>
          </a:xfrm>
          <a:prstGeom prst="ellipse">
            <a:avLst/>
          </a:prstGeom>
          <a:solidFill>
            <a:srgbClr val="FFC0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36" name="4 Elipse">
            <a:extLst>
              <a:ext uri="{FF2B5EF4-FFF2-40B4-BE49-F238E27FC236}">
                <a16:creationId xmlns:a16="http://schemas.microsoft.com/office/drawing/2014/main" id="{44061A36-05EF-4F44-A2FA-813315591D0A}"/>
              </a:ext>
            </a:extLst>
          </p:cNvPr>
          <p:cNvSpPr>
            <a:spLocks noChangeArrowheads="1"/>
          </p:cNvSpPr>
          <p:nvPr/>
        </p:nvSpPr>
        <p:spPr bwMode="auto">
          <a:xfrm>
            <a:off x="3053620" y="3336509"/>
            <a:ext cx="115449" cy="112503"/>
          </a:xfrm>
          <a:prstGeom prst="ellipse">
            <a:avLst/>
          </a:prstGeom>
          <a:solidFill>
            <a:srgbClr val="FFC0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cxnSp>
        <p:nvCxnSpPr>
          <p:cNvPr id="46" name="Conector recto de flecha 45"/>
          <p:cNvCxnSpPr/>
          <p:nvPr/>
        </p:nvCxnSpPr>
        <p:spPr bwMode="auto">
          <a:xfrm flipV="1">
            <a:off x="8984012" y="2051497"/>
            <a:ext cx="1" cy="14793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Conector recto de flecha 46"/>
          <p:cNvCxnSpPr/>
          <p:nvPr/>
        </p:nvCxnSpPr>
        <p:spPr bwMode="auto">
          <a:xfrm flipV="1">
            <a:off x="8981998" y="2300266"/>
            <a:ext cx="1" cy="14793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Conector recto de flecha 47"/>
          <p:cNvCxnSpPr/>
          <p:nvPr/>
        </p:nvCxnSpPr>
        <p:spPr bwMode="auto">
          <a:xfrm flipV="1">
            <a:off x="8981997" y="2531678"/>
            <a:ext cx="1" cy="14793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Conector recto de flecha 48"/>
          <p:cNvCxnSpPr/>
          <p:nvPr/>
        </p:nvCxnSpPr>
        <p:spPr bwMode="auto">
          <a:xfrm flipV="1">
            <a:off x="8968136" y="2759733"/>
            <a:ext cx="1" cy="14793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Conector recto de flecha 49"/>
          <p:cNvCxnSpPr/>
          <p:nvPr/>
        </p:nvCxnSpPr>
        <p:spPr bwMode="auto">
          <a:xfrm flipV="1">
            <a:off x="8973939" y="2961751"/>
            <a:ext cx="1" cy="14793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Conector recto de flecha 51"/>
          <p:cNvCxnSpPr/>
          <p:nvPr/>
        </p:nvCxnSpPr>
        <p:spPr bwMode="auto">
          <a:xfrm flipH="1" flipV="1">
            <a:off x="8984525" y="1575568"/>
            <a:ext cx="1883" cy="24078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7" name="Imagen 36">
            <a:extLst>
              <a:ext uri="{FF2B5EF4-FFF2-40B4-BE49-F238E27FC236}">
                <a16:creationId xmlns:a16="http://schemas.microsoft.com/office/drawing/2014/main" id="{2D6C0B4E-AD61-44BA-9597-6F5EE6938D73}"/>
              </a:ext>
            </a:extLst>
          </p:cNvPr>
          <p:cNvPicPr>
            <a:picLocks noChangeAspect="1"/>
          </p:cNvPicPr>
          <p:nvPr/>
        </p:nvPicPr>
        <p:blipFill rotWithShape="1">
          <a:blip r:embed="rId7"/>
          <a:srcRect l="35983" r="34742"/>
          <a:stretch/>
        </p:blipFill>
        <p:spPr>
          <a:xfrm>
            <a:off x="6231133" y="1324353"/>
            <a:ext cx="1352488" cy="2308002"/>
          </a:xfrm>
          <a:prstGeom prst="rect">
            <a:avLst/>
          </a:prstGeom>
        </p:spPr>
      </p:pic>
      <p:pic>
        <p:nvPicPr>
          <p:cNvPr id="38" name="Imagen 37">
            <a:extLst>
              <a:ext uri="{FF2B5EF4-FFF2-40B4-BE49-F238E27FC236}">
                <a16:creationId xmlns:a16="http://schemas.microsoft.com/office/drawing/2014/main" id="{5AF27F1B-B0DB-491F-A66F-472B592CF873}"/>
              </a:ext>
            </a:extLst>
          </p:cNvPr>
          <p:cNvPicPr>
            <a:picLocks noChangeAspect="1"/>
          </p:cNvPicPr>
          <p:nvPr/>
        </p:nvPicPr>
        <p:blipFill rotWithShape="1">
          <a:blip r:embed="rId6"/>
          <a:srcRect l="31181" r="36689"/>
          <a:stretch/>
        </p:blipFill>
        <p:spPr>
          <a:xfrm>
            <a:off x="1622461" y="1355138"/>
            <a:ext cx="1448160" cy="2410767"/>
          </a:xfrm>
          <a:prstGeom prst="rect">
            <a:avLst/>
          </a:prstGeom>
        </p:spPr>
      </p:pic>
      <p:cxnSp>
        <p:nvCxnSpPr>
          <p:cNvPr id="39" name="Conector recto de flecha 38">
            <a:extLst>
              <a:ext uri="{FF2B5EF4-FFF2-40B4-BE49-F238E27FC236}">
                <a16:creationId xmlns:a16="http://schemas.microsoft.com/office/drawing/2014/main" id="{E713CFC7-8177-4CEA-B173-7ECDCFD57271}"/>
              </a:ext>
            </a:extLst>
          </p:cNvPr>
          <p:cNvCxnSpPr/>
          <p:nvPr/>
        </p:nvCxnSpPr>
        <p:spPr bwMode="auto">
          <a:xfrm flipH="1" flipV="1">
            <a:off x="4540785" y="1650294"/>
            <a:ext cx="1883" cy="240783"/>
          </a:xfrm>
          <a:prstGeom prst="straightConnector1">
            <a:avLst/>
          </a:prstGeom>
          <a:solidFill>
            <a:schemeClr val="accent1"/>
          </a:solidFill>
          <a:ln w="9525" cap="flat" cmpd="sng" algn="ctr">
            <a:solidFill>
              <a:srgbClr val="00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Conector recto de flecha 39">
            <a:extLst>
              <a:ext uri="{FF2B5EF4-FFF2-40B4-BE49-F238E27FC236}">
                <a16:creationId xmlns:a16="http://schemas.microsoft.com/office/drawing/2014/main" id="{0927E57B-298F-4C28-9F3C-38EDCDC20177}"/>
              </a:ext>
            </a:extLst>
          </p:cNvPr>
          <p:cNvCxnSpPr/>
          <p:nvPr/>
        </p:nvCxnSpPr>
        <p:spPr bwMode="auto">
          <a:xfrm flipV="1">
            <a:off x="4546016" y="2137010"/>
            <a:ext cx="1" cy="147937"/>
          </a:xfrm>
          <a:prstGeom prst="straightConnector1">
            <a:avLst/>
          </a:prstGeom>
          <a:solidFill>
            <a:schemeClr val="accent1"/>
          </a:solidFill>
          <a:ln w="9525" cap="flat" cmpd="sng" algn="ctr">
            <a:solidFill>
              <a:srgbClr val="00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Conector recto de flecha 40">
            <a:extLst>
              <a:ext uri="{FF2B5EF4-FFF2-40B4-BE49-F238E27FC236}">
                <a16:creationId xmlns:a16="http://schemas.microsoft.com/office/drawing/2014/main" id="{D74836EF-8A01-4C29-93EB-503287961E40}"/>
              </a:ext>
            </a:extLst>
          </p:cNvPr>
          <p:cNvCxnSpPr/>
          <p:nvPr/>
        </p:nvCxnSpPr>
        <p:spPr bwMode="auto">
          <a:xfrm flipV="1">
            <a:off x="4540785" y="2835361"/>
            <a:ext cx="1" cy="147937"/>
          </a:xfrm>
          <a:prstGeom prst="straightConnector1">
            <a:avLst/>
          </a:prstGeom>
          <a:solidFill>
            <a:schemeClr val="accent1"/>
          </a:solidFill>
          <a:ln w="9525" cap="flat" cmpd="sng" algn="ctr">
            <a:solidFill>
              <a:srgbClr val="00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Conector recto de flecha 50">
            <a:extLst>
              <a:ext uri="{FF2B5EF4-FFF2-40B4-BE49-F238E27FC236}">
                <a16:creationId xmlns:a16="http://schemas.microsoft.com/office/drawing/2014/main" id="{2CA83C56-F345-4444-BC12-84EB445C314E}"/>
              </a:ext>
            </a:extLst>
          </p:cNvPr>
          <p:cNvCxnSpPr/>
          <p:nvPr/>
        </p:nvCxnSpPr>
        <p:spPr bwMode="auto">
          <a:xfrm flipV="1">
            <a:off x="4543944" y="3060978"/>
            <a:ext cx="1" cy="147937"/>
          </a:xfrm>
          <a:prstGeom prst="straightConnector1">
            <a:avLst/>
          </a:prstGeom>
          <a:solidFill>
            <a:schemeClr val="accent1"/>
          </a:solidFill>
          <a:ln w="9525" cap="flat" cmpd="sng" algn="ctr">
            <a:solidFill>
              <a:srgbClr val="00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352562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37 Conector recto">
            <a:extLst>
              <a:ext uri="{FF2B5EF4-FFF2-40B4-BE49-F238E27FC236}">
                <a16:creationId xmlns:a16="http://schemas.microsoft.com/office/drawing/2014/main" id="{4246DE58-0E29-4408-B6F5-FDC65B001EC2}"/>
              </a:ext>
            </a:extLst>
          </p:cNvPr>
          <p:cNvCxnSpPr/>
          <p:nvPr/>
        </p:nvCxnSpPr>
        <p:spPr bwMode="auto">
          <a:xfrm>
            <a:off x="7094910" y="1900077"/>
            <a:ext cx="1790963" cy="0"/>
          </a:xfrm>
          <a:prstGeom prst="line">
            <a:avLst/>
          </a:prstGeom>
          <a:solidFill>
            <a:schemeClr val="accent1"/>
          </a:solidFill>
          <a:ln w="9525" cap="flat" cmpd="sng" algn="ctr">
            <a:solidFill>
              <a:schemeClr val="bg1">
                <a:lumMod val="75000"/>
              </a:schemeClr>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39 CuadroTexto">
            <a:extLst>
              <a:ext uri="{FF2B5EF4-FFF2-40B4-BE49-F238E27FC236}">
                <a16:creationId xmlns:a16="http://schemas.microsoft.com/office/drawing/2014/main" id="{FABC943D-BCB0-4794-8403-64B7910F2071}"/>
              </a:ext>
            </a:extLst>
          </p:cNvPr>
          <p:cNvSpPr txBox="1"/>
          <p:nvPr/>
        </p:nvSpPr>
        <p:spPr>
          <a:xfrm>
            <a:off x="7612685" y="1741511"/>
            <a:ext cx="793807" cy="307872"/>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000" b="1" i="0" u="none" strike="noStrike" kern="1200" cap="none" spc="0" normalizeH="0" baseline="0" noProof="0" dirty="0">
                <a:ln>
                  <a:noFill/>
                </a:ln>
                <a:solidFill>
                  <a:srgbClr val="126D9A"/>
                </a:solidFill>
                <a:effectLst/>
                <a:uLnTx/>
                <a:uFillTx/>
                <a:latin typeface="Calibri" pitchFamily="34" charset="0"/>
                <a:ea typeface="+mn-ea"/>
                <a:cs typeface="Arial" charset="0"/>
              </a:rPr>
              <a:t>Año </a:t>
            </a:r>
            <a:r>
              <a:rPr kumimoji="0" lang="es-CO" sz="1400" b="1" i="0" u="none" strike="noStrike" kern="1200" cap="none" spc="0" normalizeH="0" baseline="0" noProof="0" dirty="0">
                <a:ln>
                  <a:noFill/>
                </a:ln>
                <a:solidFill>
                  <a:srgbClr val="126D9A"/>
                </a:solidFill>
                <a:effectLst/>
                <a:uLnTx/>
                <a:uFillTx/>
                <a:latin typeface="Calibri" pitchFamily="34" charset="0"/>
                <a:ea typeface="+mn-ea"/>
                <a:cs typeface="Arial" charset="0"/>
              </a:rPr>
              <a:t>2021</a:t>
            </a:r>
          </a:p>
        </p:txBody>
      </p:sp>
      <p:graphicFrame>
        <p:nvGraphicFramePr>
          <p:cNvPr id="41" name="36 Gráfico">
            <a:extLst>
              <a:ext uri="{FF2B5EF4-FFF2-40B4-BE49-F238E27FC236}">
                <a16:creationId xmlns:a16="http://schemas.microsoft.com/office/drawing/2014/main" id="{5EB124CF-D362-488F-8DF7-35B7FA3A931F}"/>
              </a:ext>
            </a:extLst>
          </p:cNvPr>
          <p:cNvGraphicFramePr/>
          <p:nvPr>
            <p:extLst>
              <p:ext uri="{D42A27DB-BD31-4B8C-83A1-F6EECF244321}">
                <p14:modId xmlns:p14="http://schemas.microsoft.com/office/powerpoint/2010/main" val="2959667685"/>
              </p:ext>
            </p:extLst>
          </p:nvPr>
        </p:nvGraphicFramePr>
        <p:xfrm>
          <a:off x="3305317" y="2049615"/>
          <a:ext cx="2079863" cy="33874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5" name="41 Tabla">
            <a:extLst>
              <a:ext uri="{FF2B5EF4-FFF2-40B4-BE49-F238E27FC236}">
                <a16:creationId xmlns:a16="http://schemas.microsoft.com/office/drawing/2014/main" id="{35EF7D15-E6ED-4B3C-A3A6-F733D960E614}"/>
              </a:ext>
            </a:extLst>
          </p:cNvPr>
          <p:cNvGraphicFramePr>
            <a:graphicFrameLocks noGrp="1"/>
          </p:cNvGraphicFramePr>
          <p:nvPr>
            <p:extLst>
              <p:ext uri="{D42A27DB-BD31-4B8C-83A1-F6EECF244321}">
                <p14:modId xmlns:p14="http://schemas.microsoft.com/office/powerpoint/2010/main" val="577928867"/>
              </p:ext>
            </p:extLst>
          </p:nvPr>
        </p:nvGraphicFramePr>
        <p:xfrm>
          <a:off x="4897240" y="2347326"/>
          <a:ext cx="241300" cy="1938952"/>
        </p:xfrm>
        <a:graphic>
          <a:graphicData uri="http://schemas.openxmlformats.org/drawingml/2006/table">
            <a:tbl>
              <a:tblPr/>
              <a:tblGrid>
                <a:gridCol w="241300">
                  <a:extLst>
                    <a:ext uri="{9D8B030D-6E8A-4147-A177-3AD203B41FA5}">
                      <a16:colId xmlns:a16="http://schemas.microsoft.com/office/drawing/2014/main" val="20000"/>
                    </a:ext>
                  </a:extLst>
                </a:gridCol>
              </a:tblGrid>
              <a:tr h="484738">
                <a:tc>
                  <a:txBody>
                    <a:bodyPr/>
                    <a:lstStyle/>
                    <a:p>
                      <a:pPr algn="ctr" fontAlgn="ctr"/>
                      <a:r>
                        <a:rPr lang="es-CO" sz="700" b="1" i="0" u="none" strike="noStrike" dirty="0">
                          <a:solidFill>
                            <a:srgbClr val="000000"/>
                          </a:solidFill>
                          <a:effectLst/>
                          <a:latin typeface="Calibri"/>
                        </a:rPr>
                        <a:t>1.753</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0"/>
                  </a:ext>
                </a:extLst>
              </a:tr>
              <a:tr h="484738">
                <a:tc>
                  <a:txBody>
                    <a:bodyPr/>
                    <a:lstStyle/>
                    <a:p>
                      <a:pPr algn="ctr" fontAlgn="ctr"/>
                      <a:endParaRPr lang="es-CO" sz="700" b="1" i="0" u="none" strike="noStrike" dirty="0">
                        <a:solidFill>
                          <a:srgbClr val="000000"/>
                        </a:solidFill>
                        <a:effectLst/>
                        <a:latin typeface="Calibri"/>
                      </a:endParaRP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1"/>
                  </a:ext>
                </a:extLst>
              </a:tr>
              <a:tr h="484738">
                <a:tc>
                  <a:txBody>
                    <a:bodyPr/>
                    <a:lstStyle/>
                    <a:p>
                      <a:pPr algn="ctr" fontAlgn="ctr"/>
                      <a:r>
                        <a:rPr lang="es-CO" sz="700" b="1" i="0" u="none" strike="noStrike" dirty="0">
                          <a:solidFill>
                            <a:srgbClr val="000000"/>
                          </a:solidFill>
                          <a:effectLst/>
                          <a:latin typeface="Calibri"/>
                        </a:rPr>
                        <a:t>1.753</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2"/>
                  </a:ext>
                </a:extLst>
              </a:tr>
              <a:tr h="484738">
                <a:tc>
                  <a:txBody>
                    <a:bodyPr/>
                    <a:lstStyle/>
                    <a:p>
                      <a:pPr algn="ctr" fontAlgn="ctr"/>
                      <a:r>
                        <a:rPr lang="es-CO" sz="700" b="1" i="0" u="none" strike="noStrike" dirty="0">
                          <a:solidFill>
                            <a:srgbClr val="000000"/>
                          </a:solidFill>
                          <a:effectLst/>
                          <a:latin typeface="Calibri"/>
                        </a:rPr>
                        <a:t>1.753</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7" name="42 Rectángulo">
            <a:extLst>
              <a:ext uri="{FF2B5EF4-FFF2-40B4-BE49-F238E27FC236}">
                <a16:creationId xmlns:a16="http://schemas.microsoft.com/office/drawing/2014/main" id="{CC7BC760-B141-4057-A218-D90D5D56D227}"/>
              </a:ext>
            </a:extLst>
          </p:cNvPr>
          <p:cNvSpPr/>
          <p:nvPr/>
        </p:nvSpPr>
        <p:spPr>
          <a:xfrm>
            <a:off x="4820758" y="2160540"/>
            <a:ext cx="386644"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CO" sz="800" b="1" i="0" u="none" strike="noStrike" kern="1200" cap="none" spc="0" normalizeH="0" baseline="0" noProof="0" dirty="0">
                <a:ln>
                  <a:noFill/>
                </a:ln>
                <a:solidFill>
                  <a:srgbClr val="000000"/>
                </a:solidFill>
                <a:effectLst/>
                <a:uLnTx/>
                <a:uFillTx/>
                <a:latin typeface="Calibri"/>
                <a:ea typeface="+mn-ea"/>
                <a:cs typeface="Arial" charset="0"/>
              </a:rPr>
              <a:t>Base</a:t>
            </a:r>
            <a:endParaRPr kumimoji="0" lang="es-CO" sz="1000" b="1" i="0" u="none" strike="noStrike" kern="1200" cap="none" spc="0" normalizeH="0" baseline="0" noProof="0" dirty="0">
              <a:ln>
                <a:noFill/>
              </a:ln>
              <a:solidFill>
                <a:srgbClr val="000000"/>
              </a:solidFill>
              <a:effectLst/>
              <a:uLnTx/>
              <a:uFillTx/>
              <a:latin typeface="Calibri" pitchFamily="34" charset="0"/>
              <a:ea typeface="+mn-ea"/>
              <a:cs typeface="Arial" charset="0"/>
            </a:endParaRPr>
          </a:p>
        </p:txBody>
      </p:sp>
      <p:cxnSp>
        <p:nvCxnSpPr>
          <p:cNvPr id="50" name="37 Conector recto">
            <a:extLst>
              <a:ext uri="{FF2B5EF4-FFF2-40B4-BE49-F238E27FC236}">
                <a16:creationId xmlns:a16="http://schemas.microsoft.com/office/drawing/2014/main" id="{F861C5D3-A7AC-46BE-A0B9-1ABCB434FF55}"/>
              </a:ext>
            </a:extLst>
          </p:cNvPr>
          <p:cNvCxnSpPr/>
          <p:nvPr/>
        </p:nvCxnSpPr>
        <p:spPr bwMode="auto">
          <a:xfrm>
            <a:off x="3294337" y="1900077"/>
            <a:ext cx="1790963" cy="0"/>
          </a:xfrm>
          <a:prstGeom prst="line">
            <a:avLst/>
          </a:prstGeom>
          <a:solidFill>
            <a:schemeClr val="accent1"/>
          </a:solidFill>
          <a:ln w="9525" cap="flat" cmpd="sng" algn="ctr">
            <a:solidFill>
              <a:schemeClr val="bg1">
                <a:lumMod val="75000"/>
              </a:schemeClr>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39 CuadroTexto">
            <a:extLst>
              <a:ext uri="{FF2B5EF4-FFF2-40B4-BE49-F238E27FC236}">
                <a16:creationId xmlns:a16="http://schemas.microsoft.com/office/drawing/2014/main" id="{9F0B4462-54FB-4652-B25D-0730C465AF73}"/>
              </a:ext>
            </a:extLst>
          </p:cNvPr>
          <p:cNvSpPr txBox="1"/>
          <p:nvPr/>
        </p:nvSpPr>
        <p:spPr>
          <a:xfrm>
            <a:off x="3756272" y="1741511"/>
            <a:ext cx="793807" cy="307872"/>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000" b="1" i="0" u="none" strike="noStrike" kern="1200" cap="none" spc="0" normalizeH="0" baseline="0" noProof="0" dirty="0">
                <a:ln>
                  <a:noFill/>
                </a:ln>
                <a:solidFill>
                  <a:srgbClr val="126D9A"/>
                </a:solidFill>
                <a:effectLst/>
                <a:uLnTx/>
                <a:uFillTx/>
                <a:latin typeface="Calibri" pitchFamily="34" charset="0"/>
                <a:ea typeface="+mn-ea"/>
                <a:cs typeface="Arial" charset="0"/>
              </a:rPr>
              <a:t>Año </a:t>
            </a:r>
            <a:r>
              <a:rPr kumimoji="0" lang="es-CO" sz="1400" b="1" i="0" u="none" strike="noStrike" kern="1200" cap="none" spc="0" normalizeH="0" baseline="0" noProof="0" dirty="0">
                <a:ln>
                  <a:noFill/>
                </a:ln>
                <a:solidFill>
                  <a:srgbClr val="126D9A"/>
                </a:solidFill>
                <a:effectLst/>
                <a:uLnTx/>
                <a:uFillTx/>
                <a:latin typeface="Calibri" pitchFamily="34" charset="0"/>
                <a:ea typeface="+mn-ea"/>
                <a:cs typeface="Arial" charset="0"/>
              </a:rPr>
              <a:t>2021</a:t>
            </a:r>
          </a:p>
        </p:txBody>
      </p:sp>
      <p:sp>
        <p:nvSpPr>
          <p:cNvPr id="30" name="4 Elipse">
            <a:extLst>
              <a:ext uri="{FF2B5EF4-FFF2-40B4-BE49-F238E27FC236}">
                <a16:creationId xmlns:a16="http://schemas.microsoft.com/office/drawing/2014/main" id="{44061A36-05EF-4F44-A2FA-813315591D0A}"/>
              </a:ext>
            </a:extLst>
          </p:cNvPr>
          <p:cNvSpPr>
            <a:spLocks noChangeArrowheads="1"/>
          </p:cNvSpPr>
          <p:nvPr/>
        </p:nvSpPr>
        <p:spPr bwMode="auto">
          <a:xfrm>
            <a:off x="3203365" y="2268262"/>
            <a:ext cx="144000" cy="144000"/>
          </a:xfrm>
          <a:prstGeom prst="ellipse">
            <a:avLst/>
          </a:prstGeom>
          <a:solidFill>
            <a:srgbClr val="006600"/>
          </a:solidFill>
          <a:ln>
            <a:noFill/>
          </a:ln>
          <a:extLst>
            <a:ext uri="{91240B29-F687-4F45-9708-019B960494DF}">
              <a14:hiddenLine xmlns:a14="http://schemas.microsoft.com/office/drawing/2010/main" w="3175" algn="ctr">
                <a:solidFill>
                  <a:srgbClr val="000000"/>
                </a:solidFill>
                <a:round/>
                <a:headEnd type="none" w="sm" len="sm"/>
                <a:tailEnd type="none" w="sm" len="sm"/>
              </a14:hiddenLine>
            </a:ext>
          </a:extLst>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31" name="4 Elipse">
            <a:extLst>
              <a:ext uri="{FF2B5EF4-FFF2-40B4-BE49-F238E27FC236}">
                <a16:creationId xmlns:a16="http://schemas.microsoft.com/office/drawing/2014/main" id="{44061A36-05EF-4F44-A2FA-813315591D0A}"/>
              </a:ext>
            </a:extLst>
          </p:cNvPr>
          <p:cNvSpPr>
            <a:spLocks noChangeArrowheads="1"/>
          </p:cNvSpPr>
          <p:nvPr/>
        </p:nvSpPr>
        <p:spPr bwMode="auto">
          <a:xfrm>
            <a:off x="3203365" y="3433384"/>
            <a:ext cx="144000" cy="144000"/>
          </a:xfrm>
          <a:prstGeom prst="ellipse">
            <a:avLst/>
          </a:prstGeom>
          <a:solidFill>
            <a:srgbClr val="006600"/>
          </a:solidFill>
          <a:ln>
            <a:noFill/>
          </a:ln>
          <a:extLst>
            <a:ext uri="{91240B29-F687-4F45-9708-019B960494DF}">
              <a14:hiddenLine xmlns:a14="http://schemas.microsoft.com/office/drawing/2010/main" w="3175" algn="ctr">
                <a:solidFill>
                  <a:srgbClr val="000000"/>
                </a:solidFill>
                <a:round/>
                <a:headEnd type="none" w="sm" len="sm"/>
                <a:tailEnd type="none" w="sm" len="sm"/>
              </a14:hiddenLine>
            </a:ext>
          </a:extLst>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32" name="4 Elipse">
            <a:extLst>
              <a:ext uri="{FF2B5EF4-FFF2-40B4-BE49-F238E27FC236}">
                <a16:creationId xmlns:a16="http://schemas.microsoft.com/office/drawing/2014/main" id="{44061A36-05EF-4F44-A2FA-813315591D0A}"/>
              </a:ext>
            </a:extLst>
          </p:cNvPr>
          <p:cNvSpPr>
            <a:spLocks noChangeArrowheads="1"/>
          </p:cNvSpPr>
          <p:nvPr/>
        </p:nvSpPr>
        <p:spPr bwMode="auto">
          <a:xfrm>
            <a:off x="3196810" y="4014797"/>
            <a:ext cx="144000" cy="144000"/>
          </a:xfrm>
          <a:prstGeom prst="ellipse">
            <a:avLst/>
          </a:prstGeom>
          <a:solidFill>
            <a:srgbClr val="006600"/>
          </a:solidFill>
          <a:ln>
            <a:noFill/>
          </a:ln>
          <a:extLst>
            <a:ext uri="{91240B29-F687-4F45-9708-019B960494DF}">
              <a14:hiddenLine xmlns:a14="http://schemas.microsoft.com/office/drawing/2010/main" w="3175" algn="ctr">
                <a:solidFill>
                  <a:srgbClr val="000000"/>
                </a:solidFill>
                <a:round/>
                <a:headEnd type="none" w="sm" len="sm"/>
                <a:tailEnd type="none" w="sm" len="sm"/>
              </a14:hiddenLine>
            </a:ext>
          </a:extLst>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graphicFrame>
        <p:nvGraphicFramePr>
          <p:cNvPr id="28" name="6 Gráfico">
            <a:extLst>
              <a:ext uri="{FF2B5EF4-FFF2-40B4-BE49-F238E27FC236}">
                <a16:creationId xmlns:a16="http://schemas.microsoft.com/office/drawing/2014/main" id="{95B05460-77D8-4A70-B867-7A3A71109913}"/>
              </a:ext>
            </a:extLst>
          </p:cNvPr>
          <p:cNvGraphicFramePr/>
          <p:nvPr>
            <p:extLst>
              <p:ext uri="{D42A27DB-BD31-4B8C-83A1-F6EECF244321}">
                <p14:modId xmlns:p14="http://schemas.microsoft.com/office/powerpoint/2010/main" val="137221069"/>
              </p:ext>
            </p:extLst>
          </p:nvPr>
        </p:nvGraphicFramePr>
        <p:xfrm>
          <a:off x="5134272" y="2055557"/>
          <a:ext cx="2079863" cy="3387476"/>
        </p:xfrm>
        <a:graphic>
          <a:graphicData uri="http://schemas.openxmlformats.org/drawingml/2006/chart">
            <c:chart xmlns:c="http://schemas.openxmlformats.org/drawingml/2006/chart" xmlns:r="http://schemas.openxmlformats.org/officeDocument/2006/relationships" r:id="rId4"/>
          </a:graphicData>
        </a:graphic>
      </p:graphicFrame>
      <p:sp>
        <p:nvSpPr>
          <p:cNvPr id="2" name="1 Título"/>
          <p:cNvSpPr>
            <a:spLocks noGrp="1"/>
          </p:cNvSpPr>
          <p:nvPr>
            <p:ph type="title"/>
          </p:nvPr>
        </p:nvSpPr>
        <p:spPr>
          <a:xfrm>
            <a:off x="1229032" y="64453"/>
            <a:ext cx="7648267" cy="384175"/>
          </a:xfrm>
        </p:spPr>
        <p:txBody>
          <a:bodyPr/>
          <a:lstStyle/>
          <a:p>
            <a:r>
              <a:rPr lang="es-ES" dirty="0">
                <a:solidFill>
                  <a:schemeClr val="bg2">
                    <a:lumMod val="50000"/>
                  </a:schemeClr>
                </a:solidFill>
              </a:rPr>
              <a:t>Evaluación de la persona encargada</a:t>
            </a:r>
            <a:endParaRPr lang="es-CO" dirty="0">
              <a:solidFill>
                <a:schemeClr val="bg2">
                  <a:lumMod val="50000"/>
                </a:schemeClr>
              </a:solidFill>
            </a:endParaRPr>
          </a:p>
        </p:txBody>
      </p:sp>
      <p:graphicFrame>
        <p:nvGraphicFramePr>
          <p:cNvPr id="33" name="32 Tabla"/>
          <p:cNvGraphicFramePr>
            <a:graphicFrameLocks noGrp="1"/>
          </p:cNvGraphicFramePr>
          <p:nvPr>
            <p:extLst>
              <p:ext uri="{D42A27DB-BD31-4B8C-83A1-F6EECF244321}">
                <p14:modId xmlns:p14="http://schemas.microsoft.com/office/powerpoint/2010/main" val="2563625441"/>
              </p:ext>
            </p:extLst>
          </p:nvPr>
        </p:nvGraphicFramePr>
        <p:xfrm>
          <a:off x="2487559" y="790891"/>
          <a:ext cx="4212739" cy="237857"/>
        </p:xfrm>
        <a:graphic>
          <a:graphicData uri="http://schemas.openxmlformats.org/drawingml/2006/table">
            <a:tbl>
              <a:tblPr/>
              <a:tblGrid>
                <a:gridCol w="218823">
                  <a:extLst>
                    <a:ext uri="{9D8B030D-6E8A-4147-A177-3AD203B41FA5}">
                      <a16:colId xmlns:a16="http://schemas.microsoft.com/office/drawing/2014/main" val="20000"/>
                    </a:ext>
                  </a:extLst>
                </a:gridCol>
                <a:gridCol w="218823">
                  <a:extLst>
                    <a:ext uri="{9D8B030D-6E8A-4147-A177-3AD203B41FA5}">
                      <a16:colId xmlns:a16="http://schemas.microsoft.com/office/drawing/2014/main" val="20002"/>
                    </a:ext>
                  </a:extLst>
                </a:gridCol>
                <a:gridCol w="1460464">
                  <a:extLst>
                    <a:ext uri="{9D8B030D-6E8A-4147-A177-3AD203B41FA5}">
                      <a16:colId xmlns:a16="http://schemas.microsoft.com/office/drawing/2014/main" val="20001"/>
                    </a:ext>
                  </a:extLst>
                </a:gridCol>
                <a:gridCol w="218823">
                  <a:extLst>
                    <a:ext uri="{9D8B030D-6E8A-4147-A177-3AD203B41FA5}">
                      <a16:colId xmlns:a16="http://schemas.microsoft.com/office/drawing/2014/main" val="20004"/>
                    </a:ext>
                  </a:extLst>
                </a:gridCol>
                <a:gridCol w="835392">
                  <a:extLst>
                    <a:ext uri="{9D8B030D-6E8A-4147-A177-3AD203B41FA5}">
                      <a16:colId xmlns:a16="http://schemas.microsoft.com/office/drawing/2014/main" val="20005"/>
                    </a:ext>
                  </a:extLst>
                </a:gridCol>
                <a:gridCol w="205541">
                  <a:extLst>
                    <a:ext uri="{9D8B030D-6E8A-4147-A177-3AD203B41FA5}">
                      <a16:colId xmlns:a16="http://schemas.microsoft.com/office/drawing/2014/main" val="20006"/>
                    </a:ext>
                  </a:extLst>
                </a:gridCol>
                <a:gridCol w="1054873">
                  <a:extLst>
                    <a:ext uri="{9D8B030D-6E8A-4147-A177-3AD203B41FA5}">
                      <a16:colId xmlns:a16="http://schemas.microsoft.com/office/drawing/2014/main" val="20007"/>
                    </a:ext>
                  </a:extLst>
                </a:gridCol>
              </a:tblGrid>
              <a:tr h="237857">
                <a:tc>
                  <a:txBody>
                    <a:bodyPr/>
                    <a:lstStyle/>
                    <a:p>
                      <a:pPr algn="l" fontAlgn="b"/>
                      <a:endParaRPr lang="es-CO" sz="700" b="0" i="0" u="none" strike="noStrike" dirty="0">
                        <a:solidFill>
                          <a:schemeClr val="tx1">
                            <a:lumMod val="85000"/>
                            <a:lumOff val="15000"/>
                          </a:schemeClr>
                        </a:solidFill>
                        <a:effectLst/>
                        <a:latin typeface="+mj-lt"/>
                      </a:endParaRPr>
                    </a:p>
                  </a:txBody>
                  <a:tcPr marL="9527" marR="9527" marT="9525" marB="0" anchor="ctr">
                    <a:lnL>
                      <a:noFill/>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l" fontAlgn="b"/>
                      <a:endParaRPr lang="es-CO" sz="700" b="0" i="0" u="none" strike="noStrike" dirty="0">
                        <a:solidFill>
                          <a:schemeClr val="tx1">
                            <a:lumMod val="85000"/>
                            <a:lumOff val="15000"/>
                          </a:schemeClr>
                        </a:solidFill>
                        <a:effectLst/>
                        <a:latin typeface="+mj-lt"/>
                      </a:endParaRPr>
                    </a:p>
                  </a:txBody>
                  <a:tcPr marL="9527" marR="9527" marT="9525" marB="0" anchor="ctr">
                    <a:lnL>
                      <a:noFill/>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6">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700" b="0" i="0" u="none" strike="noStrike" dirty="0">
                          <a:solidFill>
                            <a:schemeClr val="tx1">
                              <a:lumMod val="85000"/>
                              <a:lumOff val="15000"/>
                            </a:schemeClr>
                          </a:solidFill>
                          <a:effectLst/>
                          <a:latin typeface="+mj-lt"/>
                          <a:cs typeface="Calibri" panose="020F0502020204030204" pitchFamily="34" charset="0"/>
                        </a:rPr>
                        <a:t> </a:t>
                      </a:r>
                      <a:r>
                        <a:rPr lang="es-CO" sz="800" b="1" i="0" u="none" strike="noStrike" dirty="0">
                          <a:solidFill>
                            <a:schemeClr val="tx1">
                              <a:lumMod val="75000"/>
                              <a:lumOff val="25000"/>
                            </a:schemeClr>
                          </a:solidFill>
                          <a:effectLst/>
                          <a:latin typeface="+mj-lt"/>
                          <a:cs typeface="Calibri" panose="020F0502020204030204" pitchFamily="34" charset="0"/>
                        </a:rPr>
                        <a:t>T2B: </a:t>
                      </a:r>
                      <a:r>
                        <a:rPr lang="es-CO" altLang="es-CO" sz="800" b="0" dirty="0">
                          <a:solidFill>
                            <a:schemeClr val="tx1">
                              <a:lumMod val="75000"/>
                              <a:lumOff val="25000"/>
                            </a:schemeClr>
                          </a:solidFill>
                          <a:latin typeface="+mj-lt"/>
                          <a:cs typeface="Calibri" panose="020F0502020204030204" pitchFamily="34" charset="0"/>
                        </a:rPr>
                        <a:t>Excelente </a:t>
                      </a:r>
                      <a:r>
                        <a:rPr lang="es-CO" altLang="es-CO" sz="800" dirty="0">
                          <a:solidFill>
                            <a:schemeClr val="tx1">
                              <a:lumMod val="75000"/>
                              <a:lumOff val="25000"/>
                            </a:schemeClr>
                          </a:solidFill>
                          <a:latin typeface="+mj-lt"/>
                          <a:cs typeface="Calibri" panose="020F0502020204030204" pitchFamily="34" charset="0"/>
                        </a:rPr>
                        <a:t>+</a:t>
                      </a:r>
                      <a:r>
                        <a:rPr lang="es-CO" altLang="es-CO" sz="800" b="0" dirty="0">
                          <a:solidFill>
                            <a:schemeClr val="tx1">
                              <a:lumMod val="75000"/>
                              <a:lumOff val="25000"/>
                            </a:schemeClr>
                          </a:solidFill>
                          <a:latin typeface="+mj-lt"/>
                          <a:cs typeface="Calibri" panose="020F0502020204030204" pitchFamily="34" charset="0"/>
                        </a:rPr>
                        <a:t> Muy Buena</a:t>
                      </a: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s-CO" sz="700" b="0" i="0" u="none" strike="noStrike" dirty="0">
                        <a:solidFill>
                          <a:schemeClr val="tx1">
                            <a:lumMod val="85000"/>
                            <a:lumOff val="1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7">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800" b="1" i="0" u="none" strike="noStrike" dirty="0">
                          <a:solidFill>
                            <a:schemeClr val="tx1">
                              <a:lumMod val="85000"/>
                              <a:lumOff val="15000"/>
                            </a:schemeClr>
                          </a:solidFill>
                          <a:effectLst/>
                          <a:latin typeface="+mj-lt"/>
                          <a:cs typeface="Calibri" panose="020F0502020204030204" pitchFamily="34" charset="0"/>
                        </a:rPr>
                        <a:t>Media: </a:t>
                      </a:r>
                      <a:r>
                        <a:rPr lang="es-CO" altLang="es-CO" sz="800" b="0" dirty="0">
                          <a:solidFill>
                            <a:schemeClr val="tx1">
                              <a:lumMod val="75000"/>
                              <a:lumOff val="25000"/>
                            </a:schemeClr>
                          </a:solidFill>
                          <a:latin typeface="+mj-lt"/>
                          <a:cs typeface="Calibri" panose="020F0502020204030204" pitchFamily="34" charset="0"/>
                        </a:rPr>
                        <a:t>Buena</a:t>
                      </a:r>
                      <a:endParaRPr lang="es-CO" sz="8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8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8">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700" b="0" i="0" u="none" strike="noStrike" dirty="0">
                          <a:solidFill>
                            <a:schemeClr val="tx1">
                              <a:lumMod val="85000"/>
                              <a:lumOff val="15000"/>
                            </a:schemeClr>
                          </a:solidFill>
                          <a:effectLst/>
                          <a:latin typeface="+mj-lt"/>
                          <a:cs typeface="Calibri" panose="020F0502020204030204" pitchFamily="34" charset="0"/>
                        </a:rPr>
                        <a:t> </a:t>
                      </a:r>
                      <a:r>
                        <a:rPr lang="es-CO" sz="800" b="1" i="0" u="none" strike="noStrike" dirty="0">
                          <a:solidFill>
                            <a:schemeClr val="tx1">
                              <a:lumMod val="75000"/>
                              <a:lumOff val="25000"/>
                            </a:schemeClr>
                          </a:solidFill>
                          <a:effectLst/>
                          <a:latin typeface="+mj-lt"/>
                          <a:cs typeface="Calibri" panose="020F0502020204030204" pitchFamily="34" charset="0"/>
                        </a:rPr>
                        <a:t>B2B: </a:t>
                      </a:r>
                      <a:r>
                        <a:rPr lang="es-CO" sz="800" b="0" i="0" u="none" strike="noStrike" dirty="0">
                          <a:solidFill>
                            <a:schemeClr val="tx1">
                              <a:lumMod val="75000"/>
                              <a:lumOff val="25000"/>
                            </a:schemeClr>
                          </a:solidFill>
                          <a:effectLst/>
                          <a:latin typeface="+mj-lt"/>
                          <a:cs typeface="Calibri" panose="020F0502020204030204" pitchFamily="34" charset="0"/>
                        </a:rPr>
                        <a:t>R</a:t>
                      </a:r>
                      <a:r>
                        <a:rPr lang="es-CO" altLang="es-CO" sz="800" b="0" dirty="0">
                          <a:solidFill>
                            <a:schemeClr val="tx1">
                              <a:lumMod val="75000"/>
                              <a:lumOff val="25000"/>
                            </a:schemeClr>
                          </a:solidFill>
                          <a:latin typeface="+mj-lt"/>
                          <a:cs typeface="Calibri" panose="020F0502020204030204" pitchFamily="34" charset="0"/>
                        </a:rPr>
                        <a:t>egular </a:t>
                      </a:r>
                      <a:r>
                        <a:rPr lang="es-CO" altLang="es-CO" sz="800" dirty="0">
                          <a:solidFill>
                            <a:schemeClr val="tx1">
                              <a:lumMod val="75000"/>
                              <a:lumOff val="25000"/>
                            </a:schemeClr>
                          </a:solidFill>
                          <a:latin typeface="+mj-lt"/>
                          <a:cs typeface="Calibri" panose="020F0502020204030204" pitchFamily="34" charset="0"/>
                        </a:rPr>
                        <a:t>+</a:t>
                      </a:r>
                      <a:r>
                        <a:rPr lang="es-CO" altLang="es-CO" sz="800" b="0" dirty="0">
                          <a:solidFill>
                            <a:schemeClr val="tx1">
                              <a:lumMod val="75000"/>
                              <a:lumOff val="25000"/>
                            </a:schemeClr>
                          </a:solidFill>
                          <a:latin typeface="+mj-lt"/>
                          <a:cs typeface="Calibri" panose="020F0502020204030204" pitchFamily="34" charset="0"/>
                        </a:rPr>
                        <a:t> Mala</a:t>
                      </a:r>
                      <a:endParaRPr lang="es-CO" sz="8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3175" cap="flat" cmpd="sng" algn="ctr">
                      <a:solidFill>
                        <a:schemeClr val="bg1"/>
                      </a:solidFill>
                      <a:prstDash val="solid"/>
                      <a:round/>
                      <a:headEnd type="none" w="med" len="med"/>
                      <a:tailEnd type="none" w="med" len="med"/>
                    </a:lnL>
                    <a:lnR>
                      <a:noFill/>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34" name="33 Rectángulo redondeado"/>
          <p:cNvSpPr/>
          <p:nvPr/>
        </p:nvSpPr>
        <p:spPr bwMode="auto">
          <a:xfrm>
            <a:off x="2410510" y="752606"/>
            <a:ext cx="4386529" cy="314071"/>
          </a:xfrm>
          <a:prstGeom prst="roundRect">
            <a:avLst>
              <a:gd name="adj" fmla="val 21475"/>
            </a:avLst>
          </a:prstGeom>
          <a:noFill/>
          <a:ln w="63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dirty="0">
              <a:ln>
                <a:noFill/>
              </a:ln>
              <a:solidFill>
                <a:srgbClr val="000000">
                  <a:lumMod val="95000"/>
                  <a:lumOff val="5000"/>
                </a:srgbClr>
              </a:solidFill>
              <a:effectLst/>
              <a:uLnTx/>
              <a:uFillTx/>
              <a:latin typeface="Calibri" pitchFamily="34" charset="0"/>
              <a:ea typeface="+mn-ea"/>
              <a:cs typeface="Calibri" panose="020F0502020204030204" pitchFamily="34" charset="0"/>
            </a:endParaRPr>
          </a:p>
        </p:txBody>
      </p:sp>
      <p:cxnSp>
        <p:nvCxnSpPr>
          <p:cNvPr id="14" name="34 Conector recto">
            <a:extLst>
              <a:ext uri="{FF2B5EF4-FFF2-40B4-BE49-F238E27FC236}">
                <a16:creationId xmlns:a16="http://schemas.microsoft.com/office/drawing/2014/main" id="{5417DED3-2876-4CB9-9B40-432DA018072E}"/>
              </a:ext>
            </a:extLst>
          </p:cNvPr>
          <p:cNvCxnSpPr/>
          <p:nvPr/>
        </p:nvCxnSpPr>
        <p:spPr bwMode="auto">
          <a:xfrm>
            <a:off x="5100103" y="1923462"/>
            <a:ext cx="1790963" cy="0"/>
          </a:xfrm>
          <a:prstGeom prst="line">
            <a:avLst/>
          </a:prstGeom>
          <a:solidFill>
            <a:schemeClr val="accent1"/>
          </a:solidFill>
          <a:ln w="9525" cap="flat" cmpd="sng" algn="ctr">
            <a:solidFill>
              <a:schemeClr val="bg1">
                <a:lumMod val="75000"/>
              </a:schemeClr>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35 CuadroTexto">
            <a:extLst>
              <a:ext uri="{FF2B5EF4-FFF2-40B4-BE49-F238E27FC236}">
                <a16:creationId xmlns:a16="http://schemas.microsoft.com/office/drawing/2014/main" id="{043AB5FE-3AC7-4C41-862C-80BA0FD048D8}"/>
              </a:ext>
            </a:extLst>
          </p:cNvPr>
          <p:cNvSpPr txBox="1"/>
          <p:nvPr/>
        </p:nvSpPr>
        <p:spPr>
          <a:xfrm>
            <a:off x="5622466" y="1764896"/>
            <a:ext cx="793807" cy="307777"/>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000" b="1" i="0" u="none" strike="noStrike" kern="1200" cap="none" spc="0" normalizeH="0" baseline="0" noProof="0" dirty="0">
                <a:ln>
                  <a:noFill/>
                </a:ln>
                <a:solidFill>
                  <a:srgbClr val="6F971F"/>
                </a:solidFill>
                <a:effectLst/>
                <a:uLnTx/>
                <a:uFillTx/>
                <a:latin typeface="Calibri" pitchFamily="34" charset="0"/>
                <a:ea typeface="+mn-ea"/>
                <a:cs typeface="Arial" charset="0"/>
              </a:rPr>
              <a:t>Año </a:t>
            </a:r>
            <a:r>
              <a:rPr kumimoji="0" lang="es-CO" sz="1400" b="1" i="0" u="none" strike="noStrike" kern="1200" cap="none" spc="0" normalizeH="0" baseline="0" noProof="0" dirty="0">
                <a:ln>
                  <a:noFill/>
                </a:ln>
                <a:solidFill>
                  <a:srgbClr val="6F971F"/>
                </a:solidFill>
                <a:effectLst/>
                <a:uLnTx/>
                <a:uFillTx/>
                <a:latin typeface="Calibri" pitchFamily="34" charset="0"/>
                <a:ea typeface="+mn-ea"/>
                <a:cs typeface="Arial" charset="0"/>
              </a:rPr>
              <a:t>2017</a:t>
            </a:r>
          </a:p>
        </p:txBody>
      </p:sp>
      <p:graphicFrame>
        <p:nvGraphicFramePr>
          <p:cNvPr id="21" name="40 Tabla">
            <a:extLst>
              <a:ext uri="{FF2B5EF4-FFF2-40B4-BE49-F238E27FC236}">
                <a16:creationId xmlns:a16="http://schemas.microsoft.com/office/drawing/2014/main" id="{6C3CFF8A-F221-49A6-BFBA-B53021D920FC}"/>
              </a:ext>
            </a:extLst>
          </p:cNvPr>
          <p:cNvGraphicFramePr>
            <a:graphicFrameLocks noGrp="1"/>
          </p:cNvGraphicFramePr>
          <p:nvPr>
            <p:extLst>
              <p:ext uri="{D42A27DB-BD31-4B8C-83A1-F6EECF244321}">
                <p14:modId xmlns:p14="http://schemas.microsoft.com/office/powerpoint/2010/main" val="3035145915"/>
              </p:ext>
            </p:extLst>
          </p:nvPr>
        </p:nvGraphicFramePr>
        <p:xfrm>
          <a:off x="6895931" y="2261827"/>
          <a:ext cx="241300" cy="2026760"/>
        </p:xfrm>
        <a:graphic>
          <a:graphicData uri="http://schemas.openxmlformats.org/drawingml/2006/table">
            <a:tbl>
              <a:tblPr/>
              <a:tblGrid>
                <a:gridCol w="241300">
                  <a:extLst>
                    <a:ext uri="{9D8B030D-6E8A-4147-A177-3AD203B41FA5}">
                      <a16:colId xmlns:a16="http://schemas.microsoft.com/office/drawing/2014/main" val="20000"/>
                    </a:ext>
                  </a:extLst>
                </a:gridCol>
              </a:tblGrid>
              <a:tr h="506690">
                <a:tc>
                  <a:txBody>
                    <a:bodyPr/>
                    <a:lstStyle/>
                    <a:p>
                      <a:pPr algn="ctr" fontAlgn="ctr"/>
                      <a:r>
                        <a:rPr lang="es-CO" sz="700" b="1" i="0" u="none" strike="noStrike" dirty="0">
                          <a:solidFill>
                            <a:srgbClr val="000000"/>
                          </a:solidFill>
                          <a:effectLst/>
                          <a:latin typeface="Calibri"/>
                        </a:rPr>
                        <a:t>610</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0"/>
                  </a:ext>
                </a:extLst>
              </a:tr>
              <a:tr h="506690">
                <a:tc>
                  <a:txBody>
                    <a:bodyPr/>
                    <a:lstStyle/>
                    <a:p>
                      <a:pPr algn="ctr" fontAlgn="ctr"/>
                      <a:endParaRPr lang="es-CO" sz="700" b="1" i="0" u="none" strike="noStrike" dirty="0">
                        <a:solidFill>
                          <a:srgbClr val="000000"/>
                        </a:solidFill>
                        <a:effectLst/>
                        <a:latin typeface="Calibri"/>
                      </a:endParaRP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1"/>
                  </a:ext>
                </a:extLst>
              </a:tr>
              <a:tr h="506690">
                <a:tc>
                  <a:txBody>
                    <a:bodyPr/>
                    <a:lstStyle/>
                    <a:p>
                      <a:pPr algn="ctr" fontAlgn="ctr"/>
                      <a:r>
                        <a:rPr lang="es-CO" sz="700" b="1" i="0" u="none" strike="noStrike" dirty="0">
                          <a:solidFill>
                            <a:srgbClr val="000000"/>
                          </a:solidFill>
                          <a:effectLst/>
                          <a:latin typeface="Calibri"/>
                        </a:rPr>
                        <a:t>610</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2"/>
                  </a:ext>
                </a:extLst>
              </a:tr>
              <a:tr h="506690">
                <a:tc>
                  <a:txBody>
                    <a:bodyPr/>
                    <a:lstStyle/>
                    <a:p>
                      <a:pPr algn="ctr" fontAlgn="ctr"/>
                      <a:r>
                        <a:rPr lang="es-CO" sz="700" b="1" i="0" u="none" strike="noStrike" dirty="0">
                          <a:solidFill>
                            <a:srgbClr val="000000"/>
                          </a:solidFill>
                          <a:effectLst/>
                          <a:latin typeface="Calibri"/>
                        </a:rPr>
                        <a:t>610</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22" name="41 Tabla">
            <a:extLst>
              <a:ext uri="{FF2B5EF4-FFF2-40B4-BE49-F238E27FC236}">
                <a16:creationId xmlns:a16="http://schemas.microsoft.com/office/drawing/2014/main" id="{F821EEB8-3AA8-48FA-ACA1-389339415622}"/>
              </a:ext>
            </a:extLst>
          </p:cNvPr>
          <p:cNvGraphicFramePr>
            <a:graphicFrameLocks noGrp="1"/>
          </p:cNvGraphicFramePr>
          <p:nvPr>
            <p:extLst>
              <p:ext uri="{D42A27DB-BD31-4B8C-83A1-F6EECF244321}">
                <p14:modId xmlns:p14="http://schemas.microsoft.com/office/powerpoint/2010/main" val="1364423806"/>
              </p:ext>
            </p:extLst>
          </p:nvPr>
        </p:nvGraphicFramePr>
        <p:xfrm>
          <a:off x="8673117" y="2298752"/>
          <a:ext cx="241300" cy="2026760"/>
        </p:xfrm>
        <a:graphic>
          <a:graphicData uri="http://schemas.openxmlformats.org/drawingml/2006/table">
            <a:tbl>
              <a:tblPr/>
              <a:tblGrid>
                <a:gridCol w="241300">
                  <a:extLst>
                    <a:ext uri="{9D8B030D-6E8A-4147-A177-3AD203B41FA5}">
                      <a16:colId xmlns:a16="http://schemas.microsoft.com/office/drawing/2014/main" val="20000"/>
                    </a:ext>
                  </a:extLst>
                </a:gridCol>
              </a:tblGrid>
              <a:tr h="506690">
                <a:tc>
                  <a:txBody>
                    <a:bodyPr/>
                    <a:lstStyle/>
                    <a:p>
                      <a:pPr algn="ctr" fontAlgn="ctr"/>
                      <a:r>
                        <a:rPr lang="es-CO" sz="700" b="1" i="0" u="none" strike="noStrike" dirty="0">
                          <a:solidFill>
                            <a:srgbClr val="000000"/>
                          </a:solidFill>
                          <a:effectLst/>
                          <a:latin typeface="Calibri"/>
                        </a:rPr>
                        <a:t>291</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0"/>
                  </a:ext>
                </a:extLst>
              </a:tr>
              <a:tr h="506690">
                <a:tc>
                  <a:txBody>
                    <a:bodyPr/>
                    <a:lstStyle/>
                    <a:p>
                      <a:pPr algn="ctr" fontAlgn="ctr"/>
                      <a:endParaRPr lang="es-CO" sz="700" b="1" i="0" u="none" strike="noStrike" dirty="0">
                        <a:solidFill>
                          <a:srgbClr val="000000"/>
                        </a:solidFill>
                        <a:effectLst/>
                        <a:latin typeface="Calibri"/>
                      </a:endParaRP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1"/>
                  </a:ext>
                </a:extLst>
              </a:tr>
              <a:tr h="506690">
                <a:tc>
                  <a:txBody>
                    <a:bodyPr/>
                    <a:lstStyle/>
                    <a:p>
                      <a:pPr algn="ctr" fontAlgn="ctr"/>
                      <a:r>
                        <a:rPr lang="es-CO" sz="700" b="1" i="0" u="none" strike="noStrike" dirty="0">
                          <a:solidFill>
                            <a:srgbClr val="000000"/>
                          </a:solidFill>
                          <a:effectLst/>
                          <a:latin typeface="Calibri"/>
                        </a:rPr>
                        <a:t>291</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2"/>
                  </a:ext>
                </a:extLst>
              </a:tr>
              <a:tr h="506690">
                <a:tc>
                  <a:txBody>
                    <a:bodyPr/>
                    <a:lstStyle/>
                    <a:p>
                      <a:pPr algn="ctr" fontAlgn="ctr"/>
                      <a:r>
                        <a:rPr lang="es-CO" sz="700" b="1" i="0" u="none" strike="noStrike" dirty="0">
                          <a:solidFill>
                            <a:srgbClr val="000000"/>
                          </a:solidFill>
                          <a:effectLst/>
                          <a:latin typeface="Calibri"/>
                        </a:rPr>
                        <a:t>291</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3" name="11 Rectángulo">
            <a:extLst>
              <a:ext uri="{FF2B5EF4-FFF2-40B4-BE49-F238E27FC236}">
                <a16:creationId xmlns:a16="http://schemas.microsoft.com/office/drawing/2014/main" id="{A5FD5DD1-3593-495E-8A72-A16C254F8672}"/>
              </a:ext>
            </a:extLst>
          </p:cNvPr>
          <p:cNvSpPr/>
          <p:nvPr/>
        </p:nvSpPr>
        <p:spPr>
          <a:xfrm>
            <a:off x="6823217" y="2075042"/>
            <a:ext cx="386644"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CO" sz="800" b="1" i="0" u="none" strike="noStrike" kern="1200" cap="none" spc="0" normalizeH="0" baseline="0" noProof="0" dirty="0">
                <a:ln>
                  <a:noFill/>
                </a:ln>
                <a:solidFill>
                  <a:srgbClr val="000000"/>
                </a:solidFill>
                <a:effectLst/>
                <a:uLnTx/>
                <a:uFillTx/>
                <a:latin typeface="Calibri"/>
                <a:ea typeface="+mn-ea"/>
                <a:cs typeface="Arial" charset="0"/>
              </a:rPr>
              <a:t>Base</a:t>
            </a:r>
            <a:endParaRPr kumimoji="0" lang="es-CO" sz="1000" b="1" i="0" u="none" strike="noStrike" kern="1200" cap="none" spc="0" normalizeH="0" baseline="0" noProof="0" dirty="0">
              <a:ln>
                <a:noFill/>
              </a:ln>
              <a:solidFill>
                <a:srgbClr val="000000"/>
              </a:solidFill>
              <a:effectLst/>
              <a:uLnTx/>
              <a:uFillTx/>
              <a:latin typeface="Calibri" pitchFamily="34" charset="0"/>
              <a:ea typeface="+mn-ea"/>
              <a:cs typeface="Arial" charset="0"/>
            </a:endParaRPr>
          </a:p>
        </p:txBody>
      </p:sp>
      <p:sp>
        <p:nvSpPr>
          <p:cNvPr id="24" name="42 Rectángulo">
            <a:extLst>
              <a:ext uri="{FF2B5EF4-FFF2-40B4-BE49-F238E27FC236}">
                <a16:creationId xmlns:a16="http://schemas.microsoft.com/office/drawing/2014/main" id="{5C756B66-436C-4125-B9B3-AF7B30F583A0}"/>
              </a:ext>
            </a:extLst>
          </p:cNvPr>
          <p:cNvSpPr/>
          <p:nvPr/>
        </p:nvSpPr>
        <p:spPr>
          <a:xfrm>
            <a:off x="8596635" y="2111967"/>
            <a:ext cx="386644"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CO" sz="800" b="1" i="0" u="none" strike="noStrike" kern="1200" cap="none" spc="0" normalizeH="0" baseline="0" noProof="0" dirty="0">
                <a:ln>
                  <a:noFill/>
                </a:ln>
                <a:solidFill>
                  <a:srgbClr val="000000"/>
                </a:solidFill>
                <a:effectLst/>
                <a:uLnTx/>
                <a:uFillTx/>
                <a:latin typeface="Calibri"/>
                <a:ea typeface="+mn-ea"/>
                <a:cs typeface="Arial" charset="0"/>
              </a:rPr>
              <a:t>Base</a:t>
            </a:r>
            <a:endParaRPr kumimoji="0" lang="es-CO" sz="1000" b="1" i="0" u="none" strike="noStrike" kern="1200" cap="none" spc="0" normalizeH="0" baseline="0" noProof="0" dirty="0">
              <a:ln>
                <a:noFill/>
              </a:ln>
              <a:solidFill>
                <a:srgbClr val="000000"/>
              </a:solidFill>
              <a:effectLst/>
              <a:uLnTx/>
              <a:uFillTx/>
              <a:latin typeface="Calibri" pitchFamily="34" charset="0"/>
              <a:ea typeface="+mn-ea"/>
              <a:cs typeface="Arial" charset="0"/>
            </a:endParaRPr>
          </a:p>
        </p:txBody>
      </p:sp>
      <p:sp>
        <p:nvSpPr>
          <p:cNvPr id="25" name="Text Box 33">
            <a:extLst>
              <a:ext uri="{FF2B5EF4-FFF2-40B4-BE49-F238E27FC236}">
                <a16:creationId xmlns:a16="http://schemas.microsoft.com/office/drawing/2014/main" id="{3E01FE4F-DC33-4600-B17B-B94914759DEE}"/>
              </a:ext>
            </a:extLst>
          </p:cNvPr>
          <p:cNvSpPr txBox="1">
            <a:spLocks noChangeArrowheads="1"/>
          </p:cNvSpPr>
          <p:nvPr/>
        </p:nvSpPr>
        <p:spPr bwMode="auto">
          <a:xfrm>
            <a:off x="4831772" y="1272504"/>
            <a:ext cx="4109174" cy="36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58" tIns="45729" rIns="91458" bIns="45729" anchor="ctr">
            <a:spAutoFit/>
          </a:bodyPr>
          <a:lstStyle>
            <a:lvl1pPr>
              <a:spcBef>
                <a:spcPct val="20000"/>
              </a:spcBef>
              <a:buChar char="•"/>
              <a:defRPr sz="1200">
                <a:solidFill>
                  <a:srgbClr val="333333"/>
                </a:solidFill>
                <a:latin typeface="Century Gothic" pitchFamily="34" charset="0"/>
                <a:cs typeface="Arial" charset="0"/>
              </a:defRPr>
            </a:lvl1pPr>
            <a:lvl2pPr marL="742950" indent="-285750">
              <a:spcBef>
                <a:spcPct val="20000"/>
              </a:spcBef>
              <a:buChar char="–"/>
              <a:defRPr sz="1200">
                <a:solidFill>
                  <a:srgbClr val="333333"/>
                </a:solidFill>
                <a:latin typeface="Century Gothic" pitchFamily="34" charset="0"/>
                <a:cs typeface="Arial" charset="0"/>
              </a:defRPr>
            </a:lvl2pPr>
            <a:lvl3pPr marL="1143000" indent="-228600">
              <a:spcBef>
                <a:spcPct val="20000"/>
              </a:spcBef>
              <a:buChar char="•"/>
              <a:defRPr sz="1200">
                <a:solidFill>
                  <a:srgbClr val="333333"/>
                </a:solidFill>
                <a:latin typeface="Century Gothic" pitchFamily="34" charset="0"/>
                <a:cs typeface="Arial" charset="0"/>
              </a:defRPr>
            </a:lvl3pPr>
            <a:lvl4pPr marL="1600200" indent="-228600">
              <a:spcBef>
                <a:spcPct val="20000"/>
              </a:spcBef>
              <a:buChar char="–"/>
              <a:defRPr sz="1200">
                <a:solidFill>
                  <a:srgbClr val="333333"/>
                </a:solidFill>
                <a:latin typeface="Century Gothic" pitchFamily="34" charset="0"/>
                <a:cs typeface="Arial" charset="0"/>
              </a:defRPr>
            </a:lvl4pPr>
            <a:lvl5pPr marL="2057400" indent="-228600">
              <a:spcBef>
                <a:spcPct val="20000"/>
              </a:spcBef>
              <a:buChar char="»"/>
              <a:defRPr sz="1200">
                <a:solidFill>
                  <a:srgbClr val="333333"/>
                </a:solidFill>
                <a:latin typeface="Century Gothic" pitchFamily="34" charset="0"/>
                <a:cs typeface="Arial" charset="0"/>
              </a:defRPr>
            </a:lvl5pPr>
            <a:lvl6pPr marL="2514600" indent="-228600" eaLnBrk="0" fontAlgn="base" hangingPunct="0">
              <a:spcBef>
                <a:spcPct val="20000"/>
              </a:spcBef>
              <a:spcAft>
                <a:spcPct val="0"/>
              </a:spcAft>
              <a:buChar char="»"/>
              <a:defRPr sz="1200">
                <a:solidFill>
                  <a:srgbClr val="333333"/>
                </a:solidFill>
                <a:latin typeface="Century Gothic" pitchFamily="34" charset="0"/>
                <a:cs typeface="Arial" charset="0"/>
              </a:defRPr>
            </a:lvl6pPr>
            <a:lvl7pPr marL="2971800" indent="-228600" eaLnBrk="0" fontAlgn="base" hangingPunct="0">
              <a:spcBef>
                <a:spcPct val="20000"/>
              </a:spcBef>
              <a:spcAft>
                <a:spcPct val="0"/>
              </a:spcAft>
              <a:buChar char="»"/>
              <a:defRPr sz="1200">
                <a:solidFill>
                  <a:srgbClr val="333333"/>
                </a:solidFill>
                <a:latin typeface="Century Gothic" pitchFamily="34" charset="0"/>
                <a:cs typeface="Arial" charset="0"/>
              </a:defRPr>
            </a:lvl7pPr>
            <a:lvl8pPr marL="3429000" indent="-228600" eaLnBrk="0" fontAlgn="base" hangingPunct="0">
              <a:spcBef>
                <a:spcPct val="20000"/>
              </a:spcBef>
              <a:spcAft>
                <a:spcPct val="0"/>
              </a:spcAft>
              <a:buChar char="»"/>
              <a:defRPr sz="1200">
                <a:solidFill>
                  <a:srgbClr val="333333"/>
                </a:solidFill>
                <a:latin typeface="Century Gothic" pitchFamily="34" charset="0"/>
                <a:cs typeface="Arial" charset="0"/>
              </a:defRPr>
            </a:lvl8pPr>
            <a:lvl9pPr marL="3886200" indent="-228600" eaLnBrk="0" fontAlgn="base" hangingPunct="0">
              <a:spcBef>
                <a:spcPct val="20000"/>
              </a:spcBef>
              <a:spcAft>
                <a:spcPct val="0"/>
              </a:spcAft>
              <a:buChar char="»"/>
              <a:defRPr sz="1200">
                <a:solidFill>
                  <a:srgbClr val="333333"/>
                </a:solidFill>
                <a:latin typeface="Century Gothic" pitchFamily="34" charset="0"/>
                <a:cs typeface="Arial" charset="0"/>
              </a:defRPr>
            </a:lvl9pPr>
          </a:lstStyle>
          <a:p>
            <a:pPr marL="0" marR="0" lvl="0" indent="0" algn="ctr" defTabSz="914400" rtl="0" eaLnBrk="1" fontAlgn="ctr" latinLnBrk="0" hangingPunct="1">
              <a:lnSpc>
                <a:spcPct val="100000"/>
              </a:lnSpc>
              <a:spcBef>
                <a:spcPct val="20000"/>
              </a:spcBef>
              <a:spcAft>
                <a:spcPct val="0"/>
              </a:spcAft>
              <a:buClrTx/>
              <a:buSzTx/>
              <a:buFontTx/>
              <a:buNone/>
              <a:tabLst/>
              <a:defRPr/>
            </a:pPr>
            <a:r>
              <a:rPr lang="es-CO" sz="900" b="0" dirty="0">
                <a:solidFill>
                  <a:schemeClr val="bg2">
                    <a:lumMod val="50000"/>
                  </a:schemeClr>
                </a:solidFill>
                <a:latin typeface="+mj-lt"/>
              </a:rPr>
              <a:t>Evaluación a </a:t>
            </a:r>
            <a:r>
              <a:rPr kumimoji="0" lang="es-CO" sz="900" b="0" i="0" u="none" strike="noStrike" kern="1200" cap="none" spc="0" normalizeH="0" baseline="0" noProof="0" dirty="0">
                <a:ln>
                  <a:noFill/>
                </a:ln>
                <a:solidFill>
                  <a:schemeClr val="bg2">
                    <a:lumMod val="50000"/>
                  </a:schemeClr>
                </a:solidFill>
                <a:effectLst/>
                <a:uLnTx/>
                <a:uFillTx/>
                <a:latin typeface="+mj-lt"/>
              </a:rPr>
              <a:t>la persona encargada de dar  las instrucciones durante la prueba Saber Pro o Saber T y T</a:t>
            </a:r>
          </a:p>
        </p:txBody>
      </p:sp>
      <p:graphicFrame>
        <p:nvGraphicFramePr>
          <p:cNvPr id="40" name="6 Gráfico">
            <a:extLst>
              <a:ext uri="{FF2B5EF4-FFF2-40B4-BE49-F238E27FC236}">
                <a16:creationId xmlns:a16="http://schemas.microsoft.com/office/drawing/2014/main" id="{95B05460-77D8-4A70-B867-7A3A71109913}"/>
              </a:ext>
            </a:extLst>
          </p:cNvPr>
          <p:cNvGraphicFramePr/>
          <p:nvPr>
            <p:extLst>
              <p:ext uri="{D42A27DB-BD31-4B8C-83A1-F6EECF244321}">
                <p14:modId xmlns:p14="http://schemas.microsoft.com/office/powerpoint/2010/main" val="491839260"/>
              </p:ext>
            </p:extLst>
          </p:nvPr>
        </p:nvGraphicFramePr>
        <p:xfrm>
          <a:off x="1277214" y="2071839"/>
          <a:ext cx="2079863" cy="338747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3" name="36 Gráfico">
            <a:extLst>
              <a:ext uri="{FF2B5EF4-FFF2-40B4-BE49-F238E27FC236}">
                <a16:creationId xmlns:a16="http://schemas.microsoft.com/office/drawing/2014/main" id="{F391B0B4-556C-4244-BF9B-298FE21CC494}"/>
              </a:ext>
            </a:extLst>
          </p:cNvPr>
          <p:cNvGraphicFramePr/>
          <p:nvPr>
            <p:extLst>
              <p:ext uri="{D42A27DB-BD31-4B8C-83A1-F6EECF244321}">
                <p14:modId xmlns:p14="http://schemas.microsoft.com/office/powerpoint/2010/main" val="2714317905"/>
              </p:ext>
            </p:extLst>
          </p:nvPr>
        </p:nvGraphicFramePr>
        <p:xfrm>
          <a:off x="7104235" y="2041221"/>
          <a:ext cx="2030902" cy="338747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4" name="40 Tabla">
            <a:extLst>
              <a:ext uri="{FF2B5EF4-FFF2-40B4-BE49-F238E27FC236}">
                <a16:creationId xmlns:a16="http://schemas.microsoft.com/office/drawing/2014/main" id="{D1C01F8D-0B93-46C5-BEDB-002D44156239}"/>
              </a:ext>
            </a:extLst>
          </p:cNvPr>
          <p:cNvGraphicFramePr>
            <a:graphicFrameLocks noGrp="1"/>
          </p:cNvGraphicFramePr>
          <p:nvPr>
            <p:extLst>
              <p:ext uri="{D42A27DB-BD31-4B8C-83A1-F6EECF244321}">
                <p14:modId xmlns:p14="http://schemas.microsoft.com/office/powerpoint/2010/main" val="2360520238"/>
              </p:ext>
            </p:extLst>
          </p:nvPr>
        </p:nvGraphicFramePr>
        <p:xfrm>
          <a:off x="2847434" y="2349635"/>
          <a:ext cx="241300" cy="1938952"/>
        </p:xfrm>
        <a:graphic>
          <a:graphicData uri="http://schemas.openxmlformats.org/drawingml/2006/table">
            <a:tbl>
              <a:tblPr/>
              <a:tblGrid>
                <a:gridCol w="241300">
                  <a:extLst>
                    <a:ext uri="{9D8B030D-6E8A-4147-A177-3AD203B41FA5}">
                      <a16:colId xmlns:a16="http://schemas.microsoft.com/office/drawing/2014/main" val="20000"/>
                    </a:ext>
                  </a:extLst>
                </a:gridCol>
              </a:tblGrid>
              <a:tr h="484738">
                <a:tc>
                  <a:txBody>
                    <a:bodyPr/>
                    <a:lstStyle/>
                    <a:p>
                      <a:pPr algn="ctr" fontAlgn="ctr"/>
                      <a:r>
                        <a:rPr lang="es-CO" sz="700" b="1" i="0" u="none" strike="noStrike" dirty="0">
                          <a:solidFill>
                            <a:srgbClr val="000000"/>
                          </a:solidFill>
                          <a:effectLst/>
                          <a:latin typeface="Calibri"/>
                        </a:rPr>
                        <a:t>2.562</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0"/>
                  </a:ext>
                </a:extLst>
              </a:tr>
              <a:tr h="484738">
                <a:tc>
                  <a:txBody>
                    <a:bodyPr/>
                    <a:lstStyle/>
                    <a:p>
                      <a:pPr algn="ctr" fontAlgn="ctr"/>
                      <a:endParaRPr lang="es-CO" sz="700" b="1" i="0" u="none" strike="noStrike" dirty="0">
                        <a:solidFill>
                          <a:srgbClr val="000000"/>
                        </a:solidFill>
                        <a:effectLst/>
                        <a:latin typeface="Calibri"/>
                      </a:endParaRP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1"/>
                  </a:ext>
                </a:extLst>
              </a:tr>
              <a:tr h="484738">
                <a:tc>
                  <a:txBody>
                    <a:bodyPr/>
                    <a:lstStyle/>
                    <a:p>
                      <a:pPr algn="ctr" fontAlgn="ctr"/>
                      <a:r>
                        <a:rPr lang="es-CO" sz="700" b="1" i="0" u="none" strike="noStrike" dirty="0">
                          <a:solidFill>
                            <a:srgbClr val="000000"/>
                          </a:solidFill>
                          <a:effectLst/>
                          <a:latin typeface="Calibri"/>
                        </a:rPr>
                        <a:t>2.565</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2"/>
                  </a:ext>
                </a:extLst>
              </a:tr>
              <a:tr h="484738">
                <a:tc>
                  <a:txBody>
                    <a:bodyPr/>
                    <a:lstStyle/>
                    <a:p>
                      <a:pPr algn="ctr" fontAlgn="ctr"/>
                      <a:r>
                        <a:rPr lang="es-CO" sz="700" b="1" i="0" u="none" strike="noStrike" dirty="0">
                          <a:solidFill>
                            <a:srgbClr val="000000"/>
                          </a:solidFill>
                          <a:effectLst/>
                          <a:latin typeface="Calibri"/>
                        </a:rPr>
                        <a:t>2.559</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6" name="11 Rectángulo">
            <a:extLst>
              <a:ext uri="{FF2B5EF4-FFF2-40B4-BE49-F238E27FC236}">
                <a16:creationId xmlns:a16="http://schemas.microsoft.com/office/drawing/2014/main" id="{7B3ABC54-4F1B-4B7D-88E4-B7627BA85184}"/>
              </a:ext>
            </a:extLst>
          </p:cNvPr>
          <p:cNvSpPr/>
          <p:nvPr/>
        </p:nvSpPr>
        <p:spPr>
          <a:xfrm>
            <a:off x="2774720" y="2162849"/>
            <a:ext cx="386644"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CO" sz="800" b="1" i="0" u="none" strike="noStrike" kern="1200" cap="none" spc="0" normalizeH="0" baseline="0" noProof="0" dirty="0">
                <a:ln>
                  <a:noFill/>
                </a:ln>
                <a:solidFill>
                  <a:srgbClr val="000000"/>
                </a:solidFill>
                <a:effectLst/>
                <a:uLnTx/>
                <a:uFillTx/>
                <a:latin typeface="Calibri"/>
                <a:ea typeface="+mn-ea"/>
                <a:cs typeface="Arial" charset="0"/>
              </a:rPr>
              <a:t>Base</a:t>
            </a:r>
            <a:endParaRPr kumimoji="0" lang="es-CO" sz="1000" b="1" i="0" u="none" strike="noStrike" kern="1200" cap="none" spc="0" normalizeH="0" baseline="0" noProof="0" dirty="0">
              <a:ln>
                <a:noFill/>
              </a:ln>
              <a:solidFill>
                <a:srgbClr val="000000"/>
              </a:solidFill>
              <a:effectLst/>
              <a:uLnTx/>
              <a:uFillTx/>
              <a:latin typeface="Calibri" pitchFamily="34" charset="0"/>
              <a:ea typeface="+mn-ea"/>
              <a:cs typeface="Arial" charset="0"/>
            </a:endParaRPr>
          </a:p>
        </p:txBody>
      </p:sp>
      <p:cxnSp>
        <p:nvCxnSpPr>
          <p:cNvPr id="48" name="34 Conector recto">
            <a:extLst>
              <a:ext uri="{FF2B5EF4-FFF2-40B4-BE49-F238E27FC236}">
                <a16:creationId xmlns:a16="http://schemas.microsoft.com/office/drawing/2014/main" id="{6110C738-D8B0-4C79-A544-BF1774287195}"/>
              </a:ext>
            </a:extLst>
          </p:cNvPr>
          <p:cNvCxnSpPr/>
          <p:nvPr/>
        </p:nvCxnSpPr>
        <p:spPr bwMode="auto">
          <a:xfrm>
            <a:off x="1092311" y="1922301"/>
            <a:ext cx="1790963" cy="0"/>
          </a:xfrm>
          <a:prstGeom prst="line">
            <a:avLst/>
          </a:prstGeom>
          <a:solidFill>
            <a:schemeClr val="accent1"/>
          </a:solidFill>
          <a:ln w="9525" cap="flat" cmpd="sng" algn="ctr">
            <a:solidFill>
              <a:schemeClr val="bg1">
                <a:lumMod val="75000"/>
              </a:schemeClr>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35 CuadroTexto">
            <a:extLst>
              <a:ext uri="{FF2B5EF4-FFF2-40B4-BE49-F238E27FC236}">
                <a16:creationId xmlns:a16="http://schemas.microsoft.com/office/drawing/2014/main" id="{7AF26FB1-5C0A-40A1-B489-FB6F3A3D6F09}"/>
              </a:ext>
            </a:extLst>
          </p:cNvPr>
          <p:cNvSpPr txBox="1"/>
          <p:nvPr/>
        </p:nvSpPr>
        <p:spPr>
          <a:xfrm>
            <a:off x="1614674" y="1763735"/>
            <a:ext cx="793807" cy="307777"/>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000" b="1" i="0" u="none" strike="noStrike" kern="1200" cap="none" spc="0" normalizeH="0" baseline="0" noProof="0" dirty="0">
                <a:ln>
                  <a:noFill/>
                </a:ln>
                <a:solidFill>
                  <a:srgbClr val="6F971F"/>
                </a:solidFill>
                <a:effectLst/>
                <a:uLnTx/>
                <a:uFillTx/>
                <a:latin typeface="Calibri" pitchFamily="34" charset="0"/>
                <a:ea typeface="+mn-ea"/>
                <a:cs typeface="Arial" charset="0"/>
              </a:rPr>
              <a:t>Año </a:t>
            </a:r>
            <a:r>
              <a:rPr kumimoji="0" lang="es-CO" sz="1400" b="1" i="0" u="none" strike="noStrike" kern="1200" cap="none" spc="0" normalizeH="0" baseline="0" noProof="0" dirty="0">
                <a:ln>
                  <a:noFill/>
                </a:ln>
                <a:solidFill>
                  <a:srgbClr val="6F971F"/>
                </a:solidFill>
                <a:effectLst/>
                <a:uLnTx/>
                <a:uFillTx/>
                <a:latin typeface="Calibri" pitchFamily="34" charset="0"/>
                <a:ea typeface="+mn-ea"/>
                <a:cs typeface="Arial" charset="0"/>
              </a:rPr>
              <a:t>2017</a:t>
            </a:r>
          </a:p>
        </p:txBody>
      </p:sp>
      <p:sp>
        <p:nvSpPr>
          <p:cNvPr id="52" name="Text Box 33">
            <a:extLst>
              <a:ext uri="{FF2B5EF4-FFF2-40B4-BE49-F238E27FC236}">
                <a16:creationId xmlns:a16="http://schemas.microsoft.com/office/drawing/2014/main" id="{41550C44-E523-4479-A8FD-330B64FFB045}"/>
              </a:ext>
            </a:extLst>
          </p:cNvPr>
          <p:cNvSpPr txBox="1">
            <a:spLocks noChangeArrowheads="1"/>
          </p:cNvSpPr>
          <p:nvPr/>
        </p:nvSpPr>
        <p:spPr bwMode="auto">
          <a:xfrm>
            <a:off x="412096" y="1287678"/>
            <a:ext cx="4109174" cy="36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58" tIns="45729" rIns="91458" bIns="45729" anchor="ctr">
            <a:spAutoFit/>
          </a:bodyPr>
          <a:lstStyle>
            <a:lvl1pPr>
              <a:spcBef>
                <a:spcPct val="20000"/>
              </a:spcBef>
              <a:buChar char="•"/>
              <a:defRPr sz="1200">
                <a:solidFill>
                  <a:srgbClr val="333333"/>
                </a:solidFill>
                <a:latin typeface="Century Gothic" pitchFamily="34" charset="0"/>
                <a:cs typeface="Arial" charset="0"/>
              </a:defRPr>
            </a:lvl1pPr>
            <a:lvl2pPr marL="742950" indent="-285750">
              <a:spcBef>
                <a:spcPct val="20000"/>
              </a:spcBef>
              <a:buChar char="–"/>
              <a:defRPr sz="1200">
                <a:solidFill>
                  <a:srgbClr val="333333"/>
                </a:solidFill>
                <a:latin typeface="Century Gothic" pitchFamily="34" charset="0"/>
                <a:cs typeface="Arial" charset="0"/>
              </a:defRPr>
            </a:lvl2pPr>
            <a:lvl3pPr marL="1143000" indent="-228600">
              <a:spcBef>
                <a:spcPct val="20000"/>
              </a:spcBef>
              <a:buChar char="•"/>
              <a:defRPr sz="1200">
                <a:solidFill>
                  <a:srgbClr val="333333"/>
                </a:solidFill>
                <a:latin typeface="Century Gothic" pitchFamily="34" charset="0"/>
                <a:cs typeface="Arial" charset="0"/>
              </a:defRPr>
            </a:lvl3pPr>
            <a:lvl4pPr marL="1600200" indent="-228600">
              <a:spcBef>
                <a:spcPct val="20000"/>
              </a:spcBef>
              <a:buChar char="–"/>
              <a:defRPr sz="1200">
                <a:solidFill>
                  <a:srgbClr val="333333"/>
                </a:solidFill>
                <a:latin typeface="Century Gothic" pitchFamily="34" charset="0"/>
                <a:cs typeface="Arial" charset="0"/>
              </a:defRPr>
            </a:lvl4pPr>
            <a:lvl5pPr marL="2057400" indent="-228600">
              <a:spcBef>
                <a:spcPct val="20000"/>
              </a:spcBef>
              <a:buChar char="»"/>
              <a:defRPr sz="1200">
                <a:solidFill>
                  <a:srgbClr val="333333"/>
                </a:solidFill>
                <a:latin typeface="Century Gothic" pitchFamily="34" charset="0"/>
                <a:cs typeface="Arial" charset="0"/>
              </a:defRPr>
            </a:lvl5pPr>
            <a:lvl6pPr marL="2514600" indent="-228600" eaLnBrk="0" fontAlgn="base" hangingPunct="0">
              <a:spcBef>
                <a:spcPct val="20000"/>
              </a:spcBef>
              <a:spcAft>
                <a:spcPct val="0"/>
              </a:spcAft>
              <a:buChar char="»"/>
              <a:defRPr sz="1200">
                <a:solidFill>
                  <a:srgbClr val="333333"/>
                </a:solidFill>
                <a:latin typeface="Century Gothic" pitchFamily="34" charset="0"/>
                <a:cs typeface="Arial" charset="0"/>
              </a:defRPr>
            </a:lvl6pPr>
            <a:lvl7pPr marL="2971800" indent="-228600" eaLnBrk="0" fontAlgn="base" hangingPunct="0">
              <a:spcBef>
                <a:spcPct val="20000"/>
              </a:spcBef>
              <a:spcAft>
                <a:spcPct val="0"/>
              </a:spcAft>
              <a:buChar char="»"/>
              <a:defRPr sz="1200">
                <a:solidFill>
                  <a:srgbClr val="333333"/>
                </a:solidFill>
                <a:latin typeface="Century Gothic" pitchFamily="34" charset="0"/>
                <a:cs typeface="Arial" charset="0"/>
              </a:defRPr>
            </a:lvl7pPr>
            <a:lvl8pPr marL="3429000" indent="-228600" eaLnBrk="0" fontAlgn="base" hangingPunct="0">
              <a:spcBef>
                <a:spcPct val="20000"/>
              </a:spcBef>
              <a:spcAft>
                <a:spcPct val="0"/>
              </a:spcAft>
              <a:buChar char="»"/>
              <a:defRPr sz="1200">
                <a:solidFill>
                  <a:srgbClr val="333333"/>
                </a:solidFill>
                <a:latin typeface="Century Gothic" pitchFamily="34" charset="0"/>
                <a:cs typeface="Arial" charset="0"/>
              </a:defRPr>
            </a:lvl8pPr>
            <a:lvl9pPr marL="3886200" indent="-228600" eaLnBrk="0" fontAlgn="base" hangingPunct="0">
              <a:spcBef>
                <a:spcPct val="20000"/>
              </a:spcBef>
              <a:spcAft>
                <a:spcPct val="0"/>
              </a:spcAft>
              <a:buChar char="»"/>
              <a:defRPr sz="1200">
                <a:solidFill>
                  <a:srgbClr val="333333"/>
                </a:solidFill>
                <a:latin typeface="Century Gothic" pitchFamily="34" charset="0"/>
                <a:cs typeface="Arial" charset="0"/>
              </a:defRPr>
            </a:lvl9pPr>
          </a:lstStyle>
          <a:p>
            <a:pPr marL="0" marR="0" lvl="0" indent="0" algn="ctr" defTabSz="914400" rtl="0" eaLnBrk="1" fontAlgn="ctr" latinLnBrk="0" hangingPunct="1">
              <a:lnSpc>
                <a:spcPct val="100000"/>
              </a:lnSpc>
              <a:spcBef>
                <a:spcPct val="20000"/>
              </a:spcBef>
              <a:spcAft>
                <a:spcPct val="0"/>
              </a:spcAft>
              <a:buClrTx/>
              <a:buSzTx/>
              <a:buFontTx/>
              <a:buNone/>
              <a:tabLst/>
              <a:defRPr/>
            </a:pPr>
            <a:r>
              <a:rPr kumimoji="0" lang="es-CO" sz="900" b="0" i="0" u="none" strike="noStrike" kern="1200" cap="none" spc="0" normalizeH="0" baseline="0" noProof="0" dirty="0">
                <a:ln>
                  <a:noFill/>
                </a:ln>
                <a:solidFill>
                  <a:schemeClr val="bg2">
                    <a:lumMod val="50000"/>
                  </a:schemeClr>
                </a:solidFill>
                <a:effectLst/>
                <a:uLnTx/>
                <a:uFillTx/>
                <a:latin typeface="+mj-lt"/>
                <a:ea typeface="+mn-ea"/>
                <a:cs typeface="Arial" charset="0"/>
              </a:rPr>
              <a:t>Evaluación a la persona encargada de dar las  instrucciones durante la prueba Saber 11°</a:t>
            </a:r>
          </a:p>
        </p:txBody>
      </p:sp>
      <p:graphicFrame>
        <p:nvGraphicFramePr>
          <p:cNvPr id="29" name="7 Tabla">
            <a:extLst>
              <a:ext uri="{FF2B5EF4-FFF2-40B4-BE49-F238E27FC236}">
                <a16:creationId xmlns:a16="http://schemas.microsoft.com/office/drawing/2014/main" id="{6E410006-B917-413C-9B0C-D60DB35719FD}"/>
              </a:ext>
            </a:extLst>
          </p:cNvPr>
          <p:cNvGraphicFramePr>
            <a:graphicFrameLocks noGrp="1"/>
          </p:cNvGraphicFramePr>
          <p:nvPr>
            <p:extLst>
              <p:ext uri="{D42A27DB-BD31-4B8C-83A1-F6EECF244321}">
                <p14:modId xmlns:p14="http://schemas.microsoft.com/office/powerpoint/2010/main" val="1674676299"/>
              </p:ext>
            </p:extLst>
          </p:nvPr>
        </p:nvGraphicFramePr>
        <p:xfrm>
          <a:off x="64610" y="2239603"/>
          <a:ext cx="1321256" cy="2034661"/>
        </p:xfrm>
        <a:graphic>
          <a:graphicData uri="http://schemas.openxmlformats.org/drawingml/2006/table">
            <a:tbl>
              <a:tblPr/>
              <a:tblGrid>
                <a:gridCol w="1321256">
                  <a:extLst>
                    <a:ext uri="{9D8B030D-6E8A-4147-A177-3AD203B41FA5}">
                      <a16:colId xmlns:a16="http://schemas.microsoft.com/office/drawing/2014/main" val="20000"/>
                    </a:ext>
                  </a:extLst>
                </a:gridCol>
              </a:tblGrid>
              <a:tr h="506690">
                <a:tc>
                  <a:txBody>
                    <a:bodyPr/>
                    <a:lstStyle/>
                    <a:p>
                      <a:pPr algn="r" fontAlgn="ctr"/>
                      <a:r>
                        <a:rPr lang="es-CO" sz="900" b="1" i="0" u="none" strike="noStrike" dirty="0">
                          <a:solidFill>
                            <a:srgbClr val="000000"/>
                          </a:solidFill>
                          <a:effectLst/>
                          <a:latin typeface="+mj-lt"/>
                        </a:rPr>
                        <a:t>Evaluación</a:t>
                      </a:r>
                      <a:r>
                        <a:rPr lang="es-CO" sz="900" b="1" i="0" u="none" strike="noStrike" baseline="0" dirty="0">
                          <a:solidFill>
                            <a:srgbClr val="000000"/>
                          </a:solidFill>
                          <a:effectLst/>
                          <a:latin typeface="+mj-lt"/>
                        </a:rPr>
                        <a:t> a </a:t>
                      </a:r>
                      <a:r>
                        <a:rPr lang="es-CO" sz="900" b="1" i="0" u="none" strike="noStrike" dirty="0">
                          <a:solidFill>
                            <a:srgbClr val="000000"/>
                          </a:solidFill>
                          <a:effectLst/>
                          <a:latin typeface="+mj-lt"/>
                        </a:rPr>
                        <a:t>la persona encargada de dar  las instrucciones durante la prueba</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0"/>
                  </a:ext>
                </a:extLst>
              </a:tr>
              <a:tr h="463116">
                <a:tc>
                  <a:txBody>
                    <a:bodyPr/>
                    <a:lstStyle/>
                    <a:p>
                      <a:pPr algn="r" fontAlgn="ctr"/>
                      <a:endParaRPr lang="es-CO" sz="900" b="0" i="0" u="none" strike="noStrike" dirty="0">
                        <a:solidFill>
                          <a:srgbClr val="000000"/>
                        </a:solidFill>
                        <a:effectLst/>
                        <a:latin typeface="+mj-lt"/>
                      </a:endParaRP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1"/>
                  </a:ext>
                </a:extLst>
              </a:tr>
              <a:tr h="506690">
                <a:tc>
                  <a:txBody>
                    <a:bodyPr/>
                    <a:lstStyle/>
                    <a:p>
                      <a:pPr algn="r" fontAlgn="ctr"/>
                      <a:r>
                        <a:rPr lang="es-CO" sz="900" b="0" i="0" u="none" strike="noStrike" dirty="0">
                          <a:solidFill>
                            <a:srgbClr val="000000"/>
                          </a:solidFill>
                          <a:effectLst/>
                          <a:latin typeface="+mj-lt"/>
                        </a:rPr>
                        <a:t> Trato amable y respetuoso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2"/>
                  </a:ext>
                </a:extLst>
              </a:tr>
              <a:tr h="506690">
                <a:tc>
                  <a:txBody>
                    <a:bodyPr/>
                    <a:lstStyle/>
                    <a:p>
                      <a:pPr algn="r" fontAlgn="ctr"/>
                      <a:r>
                        <a:rPr lang="es-CO" sz="900" b="0" i="0" u="none" strike="noStrike" dirty="0">
                          <a:solidFill>
                            <a:srgbClr val="000000"/>
                          </a:solidFill>
                          <a:effectLst/>
                          <a:latin typeface="+mj-lt"/>
                        </a:rPr>
                        <a:t> Claridad en la información suministrada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3"/>
                  </a:ext>
                </a:extLst>
              </a:tr>
            </a:tbl>
          </a:graphicData>
        </a:graphic>
      </p:graphicFrame>
      <p:cxnSp>
        <p:nvCxnSpPr>
          <p:cNvPr id="35" name="Conector recto de flecha 34"/>
          <p:cNvCxnSpPr/>
          <p:nvPr/>
        </p:nvCxnSpPr>
        <p:spPr bwMode="auto">
          <a:xfrm flipH="1" flipV="1">
            <a:off x="5137598" y="3384992"/>
            <a:ext cx="1883" cy="240783"/>
          </a:xfrm>
          <a:prstGeom prst="straightConnector1">
            <a:avLst/>
          </a:prstGeom>
          <a:solidFill>
            <a:schemeClr val="accent1"/>
          </a:solidFill>
          <a:ln w="9525" cap="flat" cmpd="sng" algn="ctr">
            <a:solidFill>
              <a:srgbClr val="00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Conector recto de flecha 35"/>
          <p:cNvCxnSpPr/>
          <p:nvPr/>
        </p:nvCxnSpPr>
        <p:spPr bwMode="auto">
          <a:xfrm flipH="1" flipV="1">
            <a:off x="5119100" y="3916629"/>
            <a:ext cx="1883" cy="240783"/>
          </a:xfrm>
          <a:prstGeom prst="straightConnector1">
            <a:avLst/>
          </a:prstGeom>
          <a:solidFill>
            <a:schemeClr val="accent1"/>
          </a:solidFill>
          <a:ln w="9525" cap="flat" cmpd="sng" algn="ctr">
            <a:solidFill>
              <a:srgbClr val="00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Conector recto de flecha 36"/>
          <p:cNvCxnSpPr/>
          <p:nvPr/>
        </p:nvCxnSpPr>
        <p:spPr bwMode="auto">
          <a:xfrm flipH="1" flipV="1">
            <a:off x="5095091" y="3387303"/>
            <a:ext cx="1883" cy="240783"/>
          </a:xfrm>
          <a:prstGeom prst="straightConnector1">
            <a:avLst/>
          </a:prstGeom>
          <a:solidFill>
            <a:schemeClr val="accent1"/>
          </a:solidFill>
          <a:ln w="9525" cap="flat" cmpd="sng" algn="ctr">
            <a:solidFill>
              <a:srgbClr val="00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685604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solidFill>
                  <a:schemeClr val="bg2">
                    <a:lumMod val="50000"/>
                  </a:schemeClr>
                </a:solidFill>
              </a:rPr>
              <a:t>Evaluación de la logística de la prueba Saber 11</a:t>
            </a:r>
            <a:endParaRPr lang="es-CO" dirty="0">
              <a:solidFill>
                <a:schemeClr val="bg2">
                  <a:lumMod val="50000"/>
                </a:schemeClr>
              </a:solidFill>
            </a:endParaRPr>
          </a:p>
        </p:txBody>
      </p:sp>
      <p:graphicFrame>
        <p:nvGraphicFramePr>
          <p:cNvPr id="8" name="7 Tabla"/>
          <p:cNvGraphicFramePr>
            <a:graphicFrameLocks noGrp="1"/>
          </p:cNvGraphicFramePr>
          <p:nvPr>
            <p:extLst>
              <p:ext uri="{D42A27DB-BD31-4B8C-83A1-F6EECF244321}">
                <p14:modId xmlns:p14="http://schemas.microsoft.com/office/powerpoint/2010/main" val="1678628880"/>
              </p:ext>
            </p:extLst>
          </p:nvPr>
        </p:nvGraphicFramePr>
        <p:xfrm>
          <a:off x="2444971" y="1462282"/>
          <a:ext cx="2135776" cy="2362584"/>
        </p:xfrm>
        <a:graphic>
          <a:graphicData uri="http://schemas.openxmlformats.org/drawingml/2006/table">
            <a:tbl>
              <a:tblPr/>
              <a:tblGrid>
                <a:gridCol w="2135776">
                  <a:extLst>
                    <a:ext uri="{9D8B030D-6E8A-4147-A177-3AD203B41FA5}">
                      <a16:colId xmlns:a16="http://schemas.microsoft.com/office/drawing/2014/main" val="20000"/>
                    </a:ext>
                  </a:extLst>
                </a:gridCol>
              </a:tblGrid>
              <a:tr h="393764">
                <a:tc>
                  <a:txBody>
                    <a:bodyPr/>
                    <a:lstStyle/>
                    <a:p>
                      <a:pPr algn="r" fontAlgn="ctr"/>
                      <a:r>
                        <a:rPr lang="es-CO" sz="800" b="1" i="0" u="none" strike="noStrike" dirty="0">
                          <a:solidFill>
                            <a:srgbClr val="262626"/>
                          </a:solidFill>
                          <a:effectLst/>
                          <a:latin typeface="+mj-lt"/>
                        </a:rPr>
                        <a:t>Logística de la prueba Saber 11°</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0"/>
                  </a:ext>
                </a:extLst>
              </a:tr>
              <a:tr h="393764">
                <a:tc>
                  <a:txBody>
                    <a:bodyPr/>
                    <a:lstStyle/>
                    <a:p>
                      <a:pPr algn="r" fontAlgn="ctr"/>
                      <a:endParaRPr lang="es-CO" sz="800" b="1" i="0" u="none" strike="noStrike" dirty="0">
                        <a:solidFill>
                          <a:srgbClr val="262626"/>
                        </a:solidFill>
                        <a:effectLst/>
                        <a:latin typeface="+mj-lt"/>
                      </a:endParaRP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1"/>
                  </a:ext>
                </a:extLst>
              </a:tr>
              <a:tr h="393764">
                <a:tc>
                  <a:txBody>
                    <a:bodyPr/>
                    <a:lstStyle/>
                    <a:p>
                      <a:pPr algn="r" fontAlgn="ctr"/>
                      <a:r>
                        <a:rPr lang="es-CO" sz="800" b="0" i="0" u="none" strike="noStrike" dirty="0">
                          <a:solidFill>
                            <a:srgbClr val="262626"/>
                          </a:solidFill>
                          <a:effectLst/>
                          <a:latin typeface="+mj-lt"/>
                        </a:rPr>
                        <a:t>La facilidad para ubicar el salón asignado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2"/>
                  </a:ext>
                </a:extLst>
              </a:tr>
              <a:tr h="393764">
                <a:tc>
                  <a:txBody>
                    <a:bodyPr/>
                    <a:lstStyle/>
                    <a:p>
                      <a:pPr algn="r" fontAlgn="ctr"/>
                      <a:r>
                        <a:rPr lang="es-CO" sz="800" b="0" i="0" u="none" strike="noStrike" dirty="0">
                          <a:solidFill>
                            <a:srgbClr val="262626"/>
                          </a:solidFill>
                          <a:effectLst/>
                          <a:latin typeface="+mj-lt"/>
                        </a:rPr>
                        <a:t>El personal de apoyo logístico al ingresar al sitio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3"/>
                  </a:ext>
                </a:extLst>
              </a:tr>
              <a:tr h="393764">
                <a:tc>
                  <a:txBody>
                    <a:bodyPr/>
                    <a:lstStyle/>
                    <a:p>
                      <a:pPr algn="r" fontAlgn="ctr"/>
                      <a:r>
                        <a:rPr lang="es-CO" sz="800" b="0" i="0" u="none" strike="noStrike" dirty="0">
                          <a:solidFill>
                            <a:srgbClr val="262626"/>
                          </a:solidFill>
                          <a:effectLst/>
                          <a:latin typeface="+mj-lt"/>
                        </a:rPr>
                        <a:t>La señalización para ubicar el salón asignado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4"/>
                  </a:ext>
                </a:extLst>
              </a:tr>
              <a:tr h="393764">
                <a:tc>
                  <a:txBody>
                    <a:bodyPr/>
                    <a:lstStyle/>
                    <a:p>
                      <a:pPr algn="r" fontAlgn="ctr"/>
                      <a:r>
                        <a:rPr lang="es-CO" sz="800" b="0" i="0" u="none" strike="noStrike" dirty="0">
                          <a:solidFill>
                            <a:srgbClr val="262626"/>
                          </a:solidFill>
                          <a:effectLst/>
                          <a:latin typeface="+mj-lt"/>
                        </a:rPr>
                        <a:t>El horario en que presentó la prueba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37" name="36 Gráfico"/>
          <p:cNvGraphicFramePr/>
          <p:nvPr>
            <p:extLst>
              <p:ext uri="{D42A27DB-BD31-4B8C-83A1-F6EECF244321}">
                <p14:modId xmlns:p14="http://schemas.microsoft.com/office/powerpoint/2010/main" val="4195662894"/>
              </p:ext>
            </p:extLst>
          </p:nvPr>
        </p:nvGraphicFramePr>
        <p:xfrm>
          <a:off x="4568295" y="1228637"/>
          <a:ext cx="2416965" cy="3842424"/>
        </p:xfrm>
        <a:graphic>
          <a:graphicData uri="http://schemas.openxmlformats.org/drawingml/2006/chart">
            <c:chart xmlns:c="http://schemas.openxmlformats.org/drawingml/2006/chart" xmlns:r="http://schemas.openxmlformats.org/officeDocument/2006/relationships" r:id="rId2"/>
          </a:graphicData>
        </a:graphic>
      </p:graphicFrame>
      <p:cxnSp>
        <p:nvCxnSpPr>
          <p:cNvPr id="38" name="37 Conector recto"/>
          <p:cNvCxnSpPr/>
          <p:nvPr/>
        </p:nvCxnSpPr>
        <p:spPr bwMode="auto">
          <a:xfrm>
            <a:off x="4662588" y="1296457"/>
            <a:ext cx="2091360" cy="0"/>
          </a:xfrm>
          <a:prstGeom prst="line">
            <a:avLst/>
          </a:prstGeom>
          <a:solidFill>
            <a:schemeClr val="accent1"/>
          </a:solidFill>
          <a:ln w="9525" cap="flat" cmpd="sng" algn="ctr">
            <a:solidFill>
              <a:schemeClr val="bg1">
                <a:lumMod val="75000"/>
              </a:schemeClr>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39 CuadroTexto"/>
          <p:cNvSpPr txBox="1"/>
          <p:nvPr/>
        </p:nvSpPr>
        <p:spPr>
          <a:xfrm>
            <a:off x="5319095" y="980235"/>
            <a:ext cx="793807" cy="307872"/>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000" b="1" i="0" u="none" strike="noStrike" kern="1200" cap="none" spc="0" normalizeH="0" baseline="0" noProof="0" dirty="0">
                <a:ln>
                  <a:noFill/>
                </a:ln>
                <a:solidFill>
                  <a:srgbClr val="126D9A"/>
                </a:solidFill>
                <a:effectLst/>
                <a:uLnTx/>
                <a:uFillTx/>
                <a:latin typeface="Calibri" pitchFamily="34" charset="0"/>
                <a:ea typeface="+mn-ea"/>
                <a:cs typeface="Arial" charset="0"/>
              </a:rPr>
              <a:t>Año </a:t>
            </a:r>
            <a:r>
              <a:rPr kumimoji="0" lang="es-CO" sz="1400" b="1" i="0" u="none" strike="noStrike" kern="1200" cap="none" spc="0" normalizeH="0" baseline="0" noProof="0" dirty="0">
                <a:ln>
                  <a:noFill/>
                </a:ln>
                <a:solidFill>
                  <a:srgbClr val="126D9A"/>
                </a:solidFill>
                <a:effectLst/>
                <a:uLnTx/>
                <a:uFillTx/>
                <a:latin typeface="Calibri" pitchFamily="34" charset="0"/>
                <a:ea typeface="+mn-ea"/>
                <a:cs typeface="Arial" charset="0"/>
              </a:rPr>
              <a:t>2021</a:t>
            </a:r>
          </a:p>
        </p:txBody>
      </p:sp>
      <p:graphicFrame>
        <p:nvGraphicFramePr>
          <p:cNvPr id="10" name="9 Tabla"/>
          <p:cNvGraphicFramePr>
            <a:graphicFrameLocks noGrp="1"/>
          </p:cNvGraphicFramePr>
          <p:nvPr>
            <p:extLst>
              <p:ext uri="{D42A27DB-BD31-4B8C-83A1-F6EECF244321}">
                <p14:modId xmlns:p14="http://schemas.microsoft.com/office/powerpoint/2010/main" val="12072504"/>
              </p:ext>
            </p:extLst>
          </p:nvPr>
        </p:nvGraphicFramePr>
        <p:xfrm>
          <a:off x="2672667" y="720243"/>
          <a:ext cx="3798666" cy="237857"/>
        </p:xfrm>
        <a:graphic>
          <a:graphicData uri="http://schemas.openxmlformats.org/drawingml/2006/table">
            <a:tbl>
              <a:tblPr/>
              <a:tblGrid>
                <a:gridCol w="208125">
                  <a:extLst>
                    <a:ext uri="{9D8B030D-6E8A-4147-A177-3AD203B41FA5}">
                      <a16:colId xmlns:a16="http://schemas.microsoft.com/office/drawing/2014/main" val="20000"/>
                    </a:ext>
                  </a:extLst>
                </a:gridCol>
                <a:gridCol w="1389067">
                  <a:extLst>
                    <a:ext uri="{9D8B030D-6E8A-4147-A177-3AD203B41FA5}">
                      <a16:colId xmlns:a16="http://schemas.microsoft.com/office/drawing/2014/main" val="20001"/>
                    </a:ext>
                  </a:extLst>
                </a:gridCol>
                <a:gridCol w="208125">
                  <a:extLst>
                    <a:ext uri="{9D8B030D-6E8A-4147-A177-3AD203B41FA5}">
                      <a16:colId xmlns:a16="http://schemas.microsoft.com/office/drawing/2014/main" val="20004"/>
                    </a:ext>
                  </a:extLst>
                </a:gridCol>
                <a:gridCol w="794552">
                  <a:extLst>
                    <a:ext uri="{9D8B030D-6E8A-4147-A177-3AD203B41FA5}">
                      <a16:colId xmlns:a16="http://schemas.microsoft.com/office/drawing/2014/main" val="20005"/>
                    </a:ext>
                  </a:extLst>
                </a:gridCol>
                <a:gridCol w="195493">
                  <a:extLst>
                    <a:ext uri="{9D8B030D-6E8A-4147-A177-3AD203B41FA5}">
                      <a16:colId xmlns:a16="http://schemas.microsoft.com/office/drawing/2014/main" val="20006"/>
                    </a:ext>
                  </a:extLst>
                </a:gridCol>
                <a:gridCol w="1003304">
                  <a:extLst>
                    <a:ext uri="{9D8B030D-6E8A-4147-A177-3AD203B41FA5}">
                      <a16:colId xmlns:a16="http://schemas.microsoft.com/office/drawing/2014/main" val="20007"/>
                    </a:ext>
                  </a:extLst>
                </a:gridCol>
              </a:tblGrid>
              <a:tr h="237857">
                <a:tc>
                  <a:txBody>
                    <a:bodyPr/>
                    <a:lstStyle/>
                    <a:p>
                      <a:pPr algn="l" fontAlgn="b"/>
                      <a:endParaRPr lang="es-CO" sz="700" b="0" i="0" u="none" strike="noStrike" dirty="0">
                        <a:solidFill>
                          <a:schemeClr val="tx1">
                            <a:lumMod val="85000"/>
                            <a:lumOff val="15000"/>
                          </a:schemeClr>
                        </a:solidFill>
                        <a:effectLst/>
                        <a:latin typeface="+mj-lt"/>
                      </a:endParaRPr>
                    </a:p>
                  </a:txBody>
                  <a:tcPr marL="9527" marR="9527" marT="9525" marB="0" anchor="ctr">
                    <a:lnL>
                      <a:noFill/>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700" b="0" i="0" u="none" strike="noStrike" dirty="0">
                          <a:solidFill>
                            <a:schemeClr val="tx1">
                              <a:lumMod val="85000"/>
                              <a:lumOff val="15000"/>
                            </a:schemeClr>
                          </a:solidFill>
                          <a:effectLst/>
                          <a:latin typeface="+mj-lt"/>
                          <a:cs typeface="Calibri" panose="020F0502020204030204" pitchFamily="34" charset="0"/>
                        </a:rPr>
                        <a:t> </a:t>
                      </a:r>
                      <a:r>
                        <a:rPr lang="es-CO" sz="700" b="1" i="0" u="none" strike="noStrike" dirty="0">
                          <a:solidFill>
                            <a:schemeClr val="tx1">
                              <a:lumMod val="75000"/>
                              <a:lumOff val="25000"/>
                            </a:schemeClr>
                          </a:solidFill>
                          <a:effectLst/>
                          <a:latin typeface="+mj-lt"/>
                          <a:cs typeface="Calibri" panose="020F0502020204030204" pitchFamily="34" charset="0"/>
                        </a:rPr>
                        <a:t>T2B: </a:t>
                      </a:r>
                      <a:r>
                        <a:rPr lang="es-CO" altLang="es-CO" sz="700" b="0" dirty="0">
                          <a:solidFill>
                            <a:schemeClr val="tx1">
                              <a:lumMod val="75000"/>
                              <a:lumOff val="25000"/>
                            </a:schemeClr>
                          </a:solidFill>
                          <a:latin typeface="+mj-lt"/>
                          <a:cs typeface="Calibri" panose="020F0502020204030204" pitchFamily="34" charset="0"/>
                        </a:rPr>
                        <a:t>Excelente </a:t>
                      </a:r>
                      <a:r>
                        <a:rPr lang="es-CO" altLang="es-CO" sz="700" dirty="0">
                          <a:solidFill>
                            <a:schemeClr val="tx1">
                              <a:lumMod val="75000"/>
                              <a:lumOff val="25000"/>
                            </a:schemeClr>
                          </a:solidFill>
                          <a:latin typeface="+mj-lt"/>
                          <a:cs typeface="Calibri" panose="020F0502020204030204" pitchFamily="34" charset="0"/>
                        </a:rPr>
                        <a:t>+</a:t>
                      </a:r>
                      <a:r>
                        <a:rPr lang="es-CO" altLang="es-CO" sz="700" b="0" dirty="0">
                          <a:solidFill>
                            <a:schemeClr val="tx1">
                              <a:lumMod val="75000"/>
                              <a:lumOff val="25000"/>
                            </a:schemeClr>
                          </a:solidFill>
                          <a:latin typeface="+mj-lt"/>
                          <a:cs typeface="Calibri" panose="020F0502020204030204" pitchFamily="34" charset="0"/>
                        </a:rPr>
                        <a:t> Muy Buena</a:t>
                      </a: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s-CO" sz="700" b="0" i="0" u="none" strike="noStrike" dirty="0">
                        <a:solidFill>
                          <a:schemeClr val="tx1">
                            <a:lumMod val="85000"/>
                            <a:lumOff val="1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700" b="1" i="0" u="none" strike="noStrike" dirty="0">
                          <a:solidFill>
                            <a:schemeClr val="tx1">
                              <a:lumMod val="85000"/>
                              <a:lumOff val="15000"/>
                            </a:schemeClr>
                          </a:solidFill>
                          <a:effectLst/>
                          <a:latin typeface="+mj-lt"/>
                          <a:cs typeface="Calibri" panose="020F0502020204030204" pitchFamily="34" charset="0"/>
                        </a:rPr>
                        <a:t>Media: </a:t>
                      </a:r>
                      <a:r>
                        <a:rPr lang="es-CO" altLang="es-CO" sz="700" b="0" dirty="0">
                          <a:solidFill>
                            <a:schemeClr val="tx1">
                              <a:lumMod val="75000"/>
                              <a:lumOff val="25000"/>
                            </a:schemeClr>
                          </a:solidFill>
                          <a:latin typeface="+mj-lt"/>
                          <a:cs typeface="Calibri" panose="020F0502020204030204" pitchFamily="34" charset="0"/>
                        </a:rPr>
                        <a:t>Buena</a:t>
                      </a: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700" b="0" i="0" u="none" strike="noStrike" dirty="0">
                          <a:solidFill>
                            <a:schemeClr val="tx1">
                              <a:lumMod val="85000"/>
                              <a:lumOff val="15000"/>
                            </a:schemeClr>
                          </a:solidFill>
                          <a:effectLst/>
                          <a:latin typeface="+mj-lt"/>
                          <a:cs typeface="Calibri" panose="020F0502020204030204" pitchFamily="34" charset="0"/>
                        </a:rPr>
                        <a:t> </a:t>
                      </a:r>
                      <a:r>
                        <a:rPr lang="es-CO" sz="700" b="1" i="0" u="none" strike="noStrike" dirty="0">
                          <a:solidFill>
                            <a:schemeClr val="tx1">
                              <a:lumMod val="75000"/>
                              <a:lumOff val="25000"/>
                            </a:schemeClr>
                          </a:solidFill>
                          <a:effectLst/>
                          <a:latin typeface="+mj-lt"/>
                          <a:cs typeface="Calibri" panose="020F0502020204030204" pitchFamily="34" charset="0"/>
                        </a:rPr>
                        <a:t>B2B: </a:t>
                      </a:r>
                      <a:r>
                        <a:rPr lang="es-CO" sz="700" b="0" i="0" u="none" strike="noStrike" dirty="0">
                          <a:solidFill>
                            <a:schemeClr val="tx1">
                              <a:lumMod val="75000"/>
                              <a:lumOff val="25000"/>
                            </a:schemeClr>
                          </a:solidFill>
                          <a:effectLst/>
                          <a:latin typeface="+mj-lt"/>
                          <a:cs typeface="Calibri" panose="020F0502020204030204" pitchFamily="34" charset="0"/>
                        </a:rPr>
                        <a:t>R</a:t>
                      </a:r>
                      <a:r>
                        <a:rPr lang="es-CO" altLang="es-CO" sz="700" b="0" dirty="0">
                          <a:solidFill>
                            <a:schemeClr val="tx1">
                              <a:lumMod val="75000"/>
                              <a:lumOff val="25000"/>
                            </a:schemeClr>
                          </a:solidFill>
                          <a:latin typeface="+mj-lt"/>
                          <a:cs typeface="Calibri" panose="020F0502020204030204" pitchFamily="34" charset="0"/>
                        </a:rPr>
                        <a:t>egular </a:t>
                      </a:r>
                      <a:r>
                        <a:rPr lang="es-CO" altLang="es-CO" sz="700" dirty="0">
                          <a:solidFill>
                            <a:schemeClr val="tx1">
                              <a:lumMod val="75000"/>
                              <a:lumOff val="25000"/>
                            </a:schemeClr>
                          </a:solidFill>
                          <a:latin typeface="+mj-lt"/>
                          <a:cs typeface="Calibri" panose="020F0502020204030204" pitchFamily="34" charset="0"/>
                        </a:rPr>
                        <a:t>+</a:t>
                      </a:r>
                      <a:r>
                        <a:rPr lang="es-CO" altLang="es-CO" sz="700" b="0" dirty="0">
                          <a:solidFill>
                            <a:schemeClr val="tx1">
                              <a:lumMod val="75000"/>
                              <a:lumOff val="25000"/>
                            </a:schemeClr>
                          </a:solidFill>
                          <a:latin typeface="+mj-lt"/>
                          <a:cs typeface="Calibri" panose="020F0502020204030204" pitchFamily="34" charset="0"/>
                        </a:rPr>
                        <a:t> Mala</a:t>
                      </a: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3175" cap="flat" cmpd="sng" algn="ctr">
                      <a:solidFill>
                        <a:schemeClr val="bg1"/>
                      </a:solidFill>
                      <a:prstDash val="solid"/>
                      <a:round/>
                      <a:headEnd type="none" w="med" len="med"/>
                      <a:tailEnd type="none" w="med" len="med"/>
                    </a:lnL>
                    <a:lnR>
                      <a:noFill/>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11" name="10 Rectángulo redondeado"/>
          <p:cNvSpPr/>
          <p:nvPr/>
        </p:nvSpPr>
        <p:spPr bwMode="auto">
          <a:xfrm>
            <a:off x="2526890" y="675143"/>
            <a:ext cx="4061859" cy="314071"/>
          </a:xfrm>
          <a:prstGeom prst="roundRect">
            <a:avLst>
              <a:gd name="adj" fmla="val 21475"/>
            </a:avLst>
          </a:prstGeom>
          <a:noFill/>
          <a:ln w="63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dirty="0">
              <a:ln>
                <a:noFill/>
              </a:ln>
              <a:solidFill>
                <a:srgbClr val="000000">
                  <a:lumMod val="95000"/>
                  <a:lumOff val="5000"/>
                </a:srgbClr>
              </a:solidFill>
              <a:effectLst/>
              <a:uLnTx/>
              <a:uFillTx/>
              <a:latin typeface="Calibri" pitchFamily="34" charset="0"/>
              <a:ea typeface="+mn-ea"/>
              <a:cs typeface="Calibri" panose="020F0502020204030204" pitchFamily="34" charset="0"/>
            </a:endParaRPr>
          </a:p>
        </p:txBody>
      </p:sp>
      <p:graphicFrame>
        <p:nvGraphicFramePr>
          <p:cNvPr id="12" name="11 Tabla"/>
          <p:cNvGraphicFramePr>
            <a:graphicFrameLocks noGrp="1"/>
          </p:cNvGraphicFramePr>
          <p:nvPr>
            <p:extLst>
              <p:ext uri="{D42A27DB-BD31-4B8C-83A1-F6EECF244321}">
                <p14:modId xmlns:p14="http://schemas.microsoft.com/office/powerpoint/2010/main" val="2362507720"/>
              </p:ext>
            </p:extLst>
          </p:nvPr>
        </p:nvGraphicFramePr>
        <p:xfrm>
          <a:off x="6804248" y="1462282"/>
          <a:ext cx="241300" cy="2362584"/>
        </p:xfrm>
        <a:graphic>
          <a:graphicData uri="http://schemas.openxmlformats.org/drawingml/2006/table">
            <a:tbl>
              <a:tblPr/>
              <a:tblGrid>
                <a:gridCol w="241300">
                  <a:extLst>
                    <a:ext uri="{9D8B030D-6E8A-4147-A177-3AD203B41FA5}">
                      <a16:colId xmlns:a16="http://schemas.microsoft.com/office/drawing/2014/main" val="20000"/>
                    </a:ext>
                  </a:extLst>
                </a:gridCol>
              </a:tblGrid>
              <a:tr h="393764">
                <a:tc>
                  <a:txBody>
                    <a:bodyPr/>
                    <a:lstStyle/>
                    <a:p>
                      <a:pPr algn="ctr" fontAlgn="ctr"/>
                      <a:r>
                        <a:rPr lang="es-CO" sz="700" b="1" i="0" u="none" strike="noStrike" dirty="0">
                          <a:solidFill>
                            <a:srgbClr val="262626"/>
                          </a:solidFill>
                          <a:effectLst/>
                          <a:latin typeface="Calibri"/>
                        </a:rPr>
                        <a:t>1.753</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0"/>
                  </a:ext>
                </a:extLst>
              </a:tr>
              <a:tr h="393764">
                <a:tc>
                  <a:txBody>
                    <a:bodyPr/>
                    <a:lstStyle/>
                    <a:p>
                      <a:pPr algn="ctr" fontAlgn="ctr"/>
                      <a:endParaRPr lang="es-CO" sz="700" b="1" i="0" u="none" strike="noStrike" dirty="0">
                        <a:solidFill>
                          <a:srgbClr val="262626"/>
                        </a:solidFill>
                        <a:effectLst/>
                        <a:latin typeface="Calibri"/>
                      </a:endParaRP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1"/>
                  </a:ext>
                </a:extLst>
              </a:tr>
              <a:tr h="393764">
                <a:tc>
                  <a:txBody>
                    <a:bodyPr/>
                    <a:lstStyle/>
                    <a:p>
                      <a:pPr algn="ctr" fontAlgn="ctr"/>
                      <a:r>
                        <a:rPr lang="es-CO" sz="700" b="1" i="0" u="none" strike="noStrike" dirty="0">
                          <a:solidFill>
                            <a:srgbClr val="262626"/>
                          </a:solidFill>
                          <a:effectLst/>
                          <a:latin typeface="Calibri"/>
                        </a:rPr>
                        <a:t>1.753</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2"/>
                  </a:ext>
                </a:extLst>
              </a:tr>
              <a:tr h="393764">
                <a:tc>
                  <a:txBody>
                    <a:bodyPr/>
                    <a:lstStyle/>
                    <a:p>
                      <a:pPr algn="ctr" fontAlgn="ctr"/>
                      <a:r>
                        <a:rPr lang="es-CO" sz="700" b="1" i="0" u="none" strike="noStrike" dirty="0">
                          <a:solidFill>
                            <a:srgbClr val="262626"/>
                          </a:solidFill>
                          <a:effectLst/>
                          <a:latin typeface="Calibri"/>
                        </a:rPr>
                        <a:t>1.753</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3"/>
                  </a:ext>
                </a:extLst>
              </a:tr>
              <a:tr h="393764">
                <a:tc>
                  <a:txBody>
                    <a:bodyPr/>
                    <a:lstStyle/>
                    <a:p>
                      <a:pPr algn="ctr" fontAlgn="ctr"/>
                      <a:r>
                        <a:rPr lang="es-CO" sz="700" b="1" i="0" u="none" strike="noStrike" dirty="0">
                          <a:solidFill>
                            <a:srgbClr val="262626"/>
                          </a:solidFill>
                          <a:effectLst/>
                          <a:latin typeface="Calibri"/>
                        </a:rPr>
                        <a:t>1.753</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4"/>
                  </a:ext>
                </a:extLst>
              </a:tr>
              <a:tr h="393764">
                <a:tc>
                  <a:txBody>
                    <a:bodyPr/>
                    <a:lstStyle/>
                    <a:p>
                      <a:pPr algn="ctr" fontAlgn="ctr"/>
                      <a:r>
                        <a:rPr lang="es-CO" sz="700" b="1" i="0" u="none" strike="noStrike" dirty="0">
                          <a:solidFill>
                            <a:srgbClr val="262626"/>
                          </a:solidFill>
                          <a:effectLst/>
                          <a:latin typeface="Calibri"/>
                        </a:rPr>
                        <a:t>1.753</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12 Rectángulo"/>
          <p:cNvSpPr/>
          <p:nvPr/>
        </p:nvSpPr>
        <p:spPr>
          <a:xfrm>
            <a:off x="6738107" y="1288107"/>
            <a:ext cx="386644"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CO" sz="800" b="1" i="0" u="none" strike="noStrike" kern="1200" cap="none" spc="0" normalizeH="0" baseline="0" noProof="0" dirty="0">
                <a:ln>
                  <a:noFill/>
                </a:ln>
                <a:solidFill>
                  <a:srgbClr val="000000"/>
                </a:solidFill>
                <a:effectLst/>
                <a:uLnTx/>
                <a:uFillTx/>
                <a:latin typeface="Calibri"/>
                <a:ea typeface="+mn-ea"/>
                <a:cs typeface="Arial" charset="0"/>
              </a:rPr>
              <a:t>Base</a:t>
            </a:r>
            <a:endParaRPr kumimoji="0" lang="es-CO" sz="1000" b="1" i="0" u="none" strike="noStrike" kern="1200" cap="none" spc="0" normalizeH="0" baseline="0" noProof="0" dirty="0">
              <a:ln>
                <a:noFill/>
              </a:ln>
              <a:solidFill>
                <a:srgbClr val="000000"/>
              </a:solidFill>
              <a:effectLst/>
              <a:uLnTx/>
              <a:uFillTx/>
              <a:latin typeface="Calibri" pitchFamily="34" charset="0"/>
              <a:ea typeface="+mn-ea"/>
              <a:cs typeface="Arial" charset="0"/>
            </a:endParaRPr>
          </a:p>
        </p:txBody>
      </p:sp>
      <p:sp>
        <p:nvSpPr>
          <p:cNvPr id="14" name="4 Elipse">
            <a:extLst>
              <a:ext uri="{FF2B5EF4-FFF2-40B4-BE49-F238E27FC236}">
                <a16:creationId xmlns:a16="http://schemas.microsoft.com/office/drawing/2014/main" id="{44061A36-05EF-4F44-A2FA-813315591D0A}"/>
              </a:ext>
            </a:extLst>
          </p:cNvPr>
          <p:cNvSpPr>
            <a:spLocks noChangeArrowheads="1"/>
          </p:cNvSpPr>
          <p:nvPr/>
        </p:nvSpPr>
        <p:spPr bwMode="auto">
          <a:xfrm>
            <a:off x="2479546" y="1580002"/>
            <a:ext cx="144000" cy="144000"/>
          </a:xfrm>
          <a:prstGeom prst="ellipse">
            <a:avLst/>
          </a:prstGeom>
          <a:solidFill>
            <a:srgbClr val="006600"/>
          </a:solidFill>
          <a:ln>
            <a:noFill/>
          </a:ln>
          <a:extLst>
            <a:ext uri="{91240B29-F687-4F45-9708-019B960494DF}">
              <a14:hiddenLine xmlns:a14="http://schemas.microsoft.com/office/drawing/2010/main" w="3175" algn="ctr">
                <a:solidFill>
                  <a:srgbClr val="000000"/>
                </a:solidFill>
                <a:round/>
                <a:headEnd type="none" w="sm" len="sm"/>
                <a:tailEnd type="none" w="sm" len="sm"/>
              </a14:hiddenLine>
            </a:ext>
          </a:extLst>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15" name="4 Elipse">
            <a:extLst>
              <a:ext uri="{FF2B5EF4-FFF2-40B4-BE49-F238E27FC236}">
                <a16:creationId xmlns:a16="http://schemas.microsoft.com/office/drawing/2014/main" id="{44061A36-05EF-4F44-A2FA-813315591D0A}"/>
              </a:ext>
            </a:extLst>
          </p:cNvPr>
          <p:cNvSpPr>
            <a:spLocks noChangeArrowheads="1"/>
          </p:cNvSpPr>
          <p:nvPr/>
        </p:nvSpPr>
        <p:spPr bwMode="auto">
          <a:xfrm>
            <a:off x="2479546" y="2491104"/>
            <a:ext cx="144000" cy="144000"/>
          </a:xfrm>
          <a:prstGeom prst="ellipse">
            <a:avLst/>
          </a:prstGeom>
          <a:solidFill>
            <a:srgbClr val="006600"/>
          </a:solidFill>
          <a:ln>
            <a:noFill/>
          </a:ln>
          <a:extLst>
            <a:ext uri="{91240B29-F687-4F45-9708-019B960494DF}">
              <a14:hiddenLine xmlns:a14="http://schemas.microsoft.com/office/drawing/2010/main" w="3175" algn="ctr">
                <a:solidFill>
                  <a:srgbClr val="000000"/>
                </a:solidFill>
                <a:round/>
                <a:headEnd type="none" w="sm" len="sm"/>
                <a:tailEnd type="none" w="sm" len="sm"/>
              </a14:hiddenLine>
            </a:ext>
          </a:extLst>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16" name="4 Elipse">
            <a:extLst>
              <a:ext uri="{FF2B5EF4-FFF2-40B4-BE49-F238E27FC236}">
                <a16:creationId xmlns:a16="http://schemas.microsoft.com/office/drawing/2014/main" id="{44061A36-05EF-4F44-A2FA-813315591D0A}"/>
              </a:ext>
            </a:extLst>
          </p:cNvPr>
          <p:cNvSpPr>
            <a:spLocks noChangeArrowheads="1"/>
          </p:cNvSpPr>
          <p:nvPr/>
        </p:nvSpPr>
        <p:spPr bwMode="auto">
          <a:xfrm>
            <a:off x="2479546" y="2868749"/>
            <a:ext cx="144000" cy="144000"/>
          </a:xfrm>
          <a:prstGeom prst="ellipse">
            <a:avLst/>
          </a:prstGeom>
          <a:solidFill>
            <a:srgbClr val="006600"/>
          </a:solidFill>
          <a:ln>
            <a:noFill/>
          </a:ln>
          <a:extLst>
            <a:ext uri="{91240B29-F687-4F45-9708-019B960494DF}">
              <a14:hiddenLine xmlns:a14="http://schemas.microsoft.com/office/drawing/2010/main" w="3175" algn="ctr">
                <a:solidFill>
                  <a:srgbClr val="000000"/>
                </a:solidFill>
                <a:round/>
                <a:headEnd type="none" w="sm" len="sm"/>
                <a:tailEnd type="none" w="sm" len="sm"/>
              </a14:hiddenLine>
            </a:ext>
          </a:extLst>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17" name="4 Elipse">
            <a:extLst>
              <a:ext uri="{FF2B5EF4-FFF2-40B4-BE49-F238E27FC236}">
                <a16:creationId xmlns:a16="http://schemas.microsoft.com/office/drawing/2014/main" id="{44061A36-05EF-4F44-A2FA-813315591D0A}"/>
              </a:ext>
            </a:extLst>
          </p:cNvPr>
          <p:cNvSpPr>
            <a:spLocks noChangeArrowheads="1"/>
          </p:cNvSpPr>
          <p:nvPr/>
        </p:nvSpPr>
        <p:spPr bwMode="auto">
          <a:xfrm>
            <a:off x="2479546" y="3174394"/>
            <a:ext cx="144000" cy="144000"/>
          </a:xfrm>
          <a:prstGeom prst="ellipse">
            <a:avLst/>
          </a:prstGeom>
          <a:solidFill>
            <a:srgbClr val="006600"/>
          </a:solidFill>
          <a:ln>
            <a:noFill/>
          </a:ln>
          <a:extLst>
            <a:ext uri="{91240B29-F687-4F45-9708-019B960494DF}">
              <a14:hiddenLine xmlns:a14="http://schemas.microsoft.com/office/drawing/2010/main" w="3175" algn="ctr">
                <a:solidFill>
                  <a:srgbClr val="000000"/>
                </a:solidFill>
                <a:round/>
                <a:headEnd type="none" w="sm" len="sm"/>
                <a:tailEnd type="none" w="sm" len="sm"/>
              </a14:hiddenLine>
            </a:ext>
          </a:extLst>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18" name="4 Elipse">
            <a:extLst>
              <a:ext uri="{FF2B5EF4-FFF2-40B4-BE49-F238E27FC236}">
                <a16:creationId xmlns:a16="http://schemas.microsoft.com/office/drawing/2014/main" id="{44061A36-05EF-4F44-A2FA-813315591D0A}"/>
              </a:ext>
            </a:extLst>
          </p:cNvPr>
          <p:cNvSpPr>
            <a:spLocks noChangeArrowheads="1"/>
          </p:cNvSpPr>
          <p:nvPr/>
        </p:nvSpPr>
        <p:spPr bwMode="auto">
          <a:xfrm>
            <a:off x="2484537" y="3577588"/>
            <a:ext cx="144000" cy="144000"/>
          </a:xfrm>
          <a:prstGeom prst="ellipse">
            <a:avLst/>
          </a:prstGeom>
          <a:solidFill>
            <a:srgbClr val="FF00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graphicFrame>
        <p:nvGraphicFramePr>
          <p:cNvPr id="21" name="36 Gráfico">
            <a:extLst>
              <a:ext uri="{FF2B5EF4-FFF2-40B4-BE49-F238E27FC236}">
                <a16:creationId xmlns:a16="http://schemas.microsoft.com/office/drawing/2014/main" id="{A68D0537-6BF4-4608-8126-70F53169C5EE}"/>
              </a:ext>
            </a:extLst>
          </p:cNvPr>
          <p:cNvGraphicFramePr/>
          <p:nvPr>
            <p:extLst>
              <p:ext uri="{D42A27DB-BD31-4B8C-83A1-F6EECF244321}">
                <p14:modId xmlns:p14="http://schemas.microsoft.com/office/powerpoint/2010/main" val="4199038936"/>
              </p:ext>
            </p:extLst>
          </p:nvPr>
        </p:nvGraphicFramePr>
        <p:xfrm>
          <a:off x="4628583" y="3989328"/>
          <a:ext cx="2416965" cy="3842424"/>
        </p:xfrm>
        <a:graphic>
          <a:graphicData uri="http://schemas.openxmlformats.org/drawingml/2006/chart">
            <c:chart xmlns:c="http://schemas.openxmlformats.org/drawingml/2006/chart" xmlns:r="http://schemas.openxmlformats.org/officeDocument/2006/relationships" r:id="rId6"/>
          </a:graphicData>
        </a:graphic>
      </p:graphicFrame>
      <p:cxnSp>
        <p:nvCxnSpPr>
          <p:cNvPr id="22" name="37 Conector recto">
            <a:extLst>
              <a:ext uri="{FF2B5EF4-FFF2-40B4-BE49-F238E27FC236}">
                <a16:creationId xmlns:a16="http://schemas.microsoft.com/office/drawing/2014/main" id="{C3D052A3-C1DA-4763-A55D-E0417772E12D}"/>
              </a:ext>
            </a:extLst>
          </p:cNvPr>
          <p:cNvCxnSpPr/>
          <p:nvPr/>
        </p:nvCxnSpPr>
        <p:spPr bwMode="auto">
          <a:xfrm>
            <a:off x="4722876" y="4057148"/>
            <a:ext cx="2091360" cy="0"/>
          </a:xfrm>
          <a:prstGeom prst="line">
            <a:avLst/>
          </a:prstGeom>
          <a:solidFill>
            <a:schemeClr val="accent1"/>
          </a:solidFill>
          <a:ln w="9525" cap="flat" cmpd="sng" algn="ctr">
            <a:solidFill>
              <a:schemeClr val="bg1">
                <a:lumMod val="75000"/>
              </a:schemeClr>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39 CuadroTexto">
            <a:extLst>
              <a:ext uri="{FF2B5EF4-FFF2-40B4-BE49-F238E27FC236}">
                <a16:creationId xmlns:a16="http://schemas.microsoft.com/office/drawing/2014/main" id="{1C23B58A-988D-4E9B-81BB-E8E078B4F01A}"/>
              </a:ext>
            </a:extLst>
          </p:cNvPr>
          <p:cNvSpPr txBox="1"/>
          <p:nvPr/>
        </p:nvSpPr>
        <p:spPr>
          <a:xfrm>
            <a:off x="5379383" y="3740926"/>
            <a:ext cx="793807" cy="307777"/>
          </a:xfrm>
          <a:prstGeom prst="rect">
            <a:avLst/>
          </a:prstGeom>
          <a:solidFill>
            <a:schemeClr val="bg1"/>
          </a:solidFill>
        </p:spPr>
        <p:txBody>
          <a:bodyPr wrap="none" rtlCol="0">
            <a:spAutoFit/>
          </a:bodyPr>
          <a:lstStyle/>
          <a:p>
            <a:pPr algn="ctr"/>
            <a:r>
              <a:rPr lang="es-CO" dirty="0">
                <a:solidFill>
                  <a:srgbClr val="6F971F"/>
                </a:solidFill>
              </a:rPr>
              <a:t>Año </a:t>
            </a:r>
            <a:r>
              <a:rPr lang="es-CO" sz="1400" dirty="0">
                <a:solidFill>
                  <a:srgbClr val="6F971F"/>
                </a:solidFill>
              </a:rPr>
              <a:t>2017</a:t>
            </a:r>
          </a:p>
        </p:txBody>
      </p:sp>
      <p:graphicFrame>
        <p:nvGraphicFramePr>
          <p:cNvPr id="24" name="11 Tabla">
            <a:extLst>
              <a:ext uri="{FF2B5EF4-FFF2-40B4-BE49-F238E27FC236}">
                <a16:creationId xmlns:a16="http://schemas.microsoft.com/office/drawing/2014/main" id="{2412ADD1-3812-454B-9C47-9A64D3CA88FA}"/>
              </a:ext>
            </a:extLst>
          </p:cNvPr>
          <p:cNvGraphicFramePr>
            <a:graphicFrameLocks noGrp="1"/>
          </p:cNvGraphicFramePr>
          <p:nvPr>
            <p:extLst>
              <p:ext uri="{D42A27DB-BD31-4B8C-83A1-F6EECF244321}">
                <p14:modId xmlns:p14="http://schemas.microsoft.com/office/powerpoint/2010/main" val="2941759871"/>
              </p:ext>
            </p:extLst>
          </p:nvPr>
        </p:nvGraphicFramePr>
        <p:xfrm>
          <a:off x="6810779" y="4196421"/>
          <a:ext cx="241300" cy="393764"/>
        </p:xfrm>
        <a:graphic>
          <a:graphicData uri="http://schemas.openxmlformats.org/drawingml/2006/table">
            <a:tbl>
              <a:tblPr/>
              <a:tblGrid>
                <a:gridCol w="241300">
                  <a:extLst>
                    <a:ext uri="{9D8B030D-6E8A-4147-A177-3AD203B41FA5}">
                      <a16:colId xmlns:a16="http://schemas.microsoft.com/office/drawing/2014/main" val="20000"/>
                    </a:ext>
                  </a:extLst>
                </a:gridCol>
              </a:tblGrid>
              <a:tr h="393764">
                <a:tc>
                  <a:txBody>
                    <a:bodyPr/>
                    <a:lstStyle/>
                    <a:p>
                      <a:pPr algn="ctr" fontAlgn="ctr"/>
                      <a:r>
                        <a:rPr lang="es-CO" sz="700" b="1" i="0" u="none" strike="noStrike" dirty="0">
                          <a:solidFill>
                            <a:srgbClr val="262626"/>
                          </a:solidFill>
                          <a:effectLst/>
                          <a:latin typeface="Calibri"/>
                        </a:rPr>
                        <a:t>2.562</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5" name="Rectángulo 24"/>
          <p:cNvSpPr/>
          <p:nvPr/>
        </p:nvSpPr>
        <p:spPr>
          <a:xfrm>
            <a:off x="2837708" y="4286153"/>
            <a:ext cx="1790875" cy="215444"/>
          </a:xfrm>
          <a:prstGeom prst="rect">
            <a:avLst/>
          </a:prstGeom>
        </p:spPr>
        <p:txBody>
          <a:bodyPr wrap="none">
            <a:spAutoFit/>
          </a:bodyPr>
          <a:lstStyle/>
          <a:p>
            <a:pPr algn="r" fontAlgn="ctr"/>
            <a:r>
              <a:rPr lang="es-CO" sz="800" dirty="0">
                <a:solidFill>
                  <a:srgbClr val="000000"/>
                </a:solidFill>
                <a:latin typeface="+mj-lt"/>
              </a:rPr>
              <a:t>Logística de la prueba Saber 11°</a:t>
            </a:r>
          </a:p>
        </p:txBody>
      </p:sp>
    </p:spTree>
    <p:extLst>
      <p:ext uri="{BB962C8B-B14F-4D97-AF65-F5344CB8AC3E}">
        <p14:creationId xmlns:p14="http://schemas.microsoft.com/office/powerpoint/2010/main" val="19074171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solidFill>
                  <a:schemeClr val="bg2">
                    <a:lumMod val="50000"/>
                  </a:schemeClr>
                </a:solidFill>
              </a:rPr>
              <a:t>Evaluación de la logística de la prueba Saber Pro TyT </a:t>
            </a:r>
            <a:endParaRPr lang="es-CO" dirty="0">
              <a:solidFill>
                <a:schemeClr val="bg2">
                  <a:lumMod val="50000"/>
                </a:schemeClr>
              </a:solidFill>
            </a:endParaRPr>
          </a:p>
        </p:txBody>
      </p:sp>
      <p:graphicFrame>
        <p:nvGraphicFramePr>
          <p:cNvPr id="25" name="32 Tabla">
            <a:extLst>
              <a:ext uri="{FF2B5EF4-FFF2-40B4-BE49-F238E27FC236}">
                <a16:creationId xmlns:a16="http://schemas.microsoft.com/office/drawing/2014/main" id="{52EC7796-27E1-46C6-96A7-DBDBF9619411}"/>
              </a:ext>
            </a:extLst>
          </p:cNvPr>
          <p:cNvGraphicFramePr>
            <a:graphicFrameLocks noGrp="1"/>
          </p:cNvGraphicFramePr>
          <p:nvPr>
            <p:extLst>
              <p:ext uri="{D42A27DB-BD31-4B8C-83A1-F6EECF244321}">
                <p14:modId xmlns:p14="http://schemas.microsoft.com/office/powerpoint/2010/main" val="3476872367"/>
              </p:ext>
            </p:extLst>
          </p:nvPr>
        </p:nvGraphicFramePr>
        <p:xfrm>
          <a:off x="2687222" y="684293"/>
          <a:ext cx="4006791" cy="237857"/>
        </p:xfrm>
        <a:graphic>
          <a:graphicData uri="http://schemas.openxmlformats.org/drawingml/2006/table">
            <a:tbl>
              <a:tblPr/>
              <a:tblGrid>
                <a:gridCol w="208125">
                  <a:extLst>
                    <a:ext uri="{9D8B030D-6E8A-4147-A177-3AD203B41FA5}">
                      <a16:colId xmlns:a16="http://schemas.microsoft.com/office/drawing/2014/main" val="20000"/>
                    </a:ext>
                  </a:extLst>
                </a:gridCol>
                <a:gridCol w="208125">
                  <a:extLst>
                    <a:ext uri="{9D8B030D-6E8A-4147-A177-3AD203B41FA5}">
                      <a16:colId xmlns:a16="http://schemas.microsoft.com/office/drawing/2014/main" val="20002"/>
                    </a:ext>
                  </a:extLst>
                </a:gridCol>
                <a:gridCol w="1389067">
                  <a:extLst>
                    <a:ext uri="{9D8B030D-6E8A-4147-A177-3AD203B41FA5}">
                      <a16:colId xmlns:a16="http://schemas.microsoft.com/office/drawing/2014/main" val="20001"/>
                    </a:ext>
                  </a:extLst>
                </a:gridCol>
                <a:gridCol w="208125">
                  <a:extLst>
                    <a:ext uri="{9D8B030D-6E8A-4147-A177-3AD203B41FA5}">
                      <a16:colId xmlns:a16="http://schemas.microsoft.com/office/drawing/2014/main" val="20004"/>
                    </a:ext>
                  </a:extLst>
                </a:gridCol>
                <a:gridCol w="794552">
                  <a:extLst>
                    <a:ext uri="{9D8B030D-6E8A-4147-A177-3AD203B41FA5}">
                      <a16:colId xmlns:a16="http://schemas.microsoft.com/office/drawing/2014/main" val="20005"/>
                    </a:ext>
                  </a:extLst>
                </a:gridCol>
                <a:gridCol w="195493">
                  <a:extLst>
                    <a:ext uri="{9D8B030D-6E8A-4147-A177-3AD203B41FA5}">
                      <a16:colId xmlns:a16="http://schemas.microsoft.com/office/drawing/2014/main" val="20006"/>
                    </a:ext>
                  </a:extLst>
                </a:gridCol>
                <a:gridCol w="1003304">
                  <a:extLst>
                    <a:ext uri="{9D8B030D-6E8A-4147-A177-3AD203B41FA5}">
                      <a16:colId xmlns:a16="http://schemas.microsoft.com/office/drawing/2014/main" val="20007"/>
                    </a:ext>
                  </a:extLst>
                </a:gridCol>
              </a:tblGrid>
              <a:tr h="237857">
                <a:tc>
                  <a:txBody>
                    <a:bodyPr/>
                    <a:lstStyle/>
                    <a:p>
                      <a:pPr algn="l" fontAlgn="b"/>
                      <a:endParaRPr lang="es-CO" sz="700" b="0" i="0" u="none" strike="noStrike" dirty="0">
                        <a:solidFill>
                          <a:schemeClr val="tx1">
                            <a:lumMod val="85000"/>
                            <a:lumOff val="15000"/>
                          </a:schemeClr>
                        </a:solidFill>
                        <a:effectLst/>
                        <a:latin typeface="+mj-lt"/>
                      </a:endParaRPr>
                    </a:p>
                  </a:txBody>
                  <a:tcPr marL="9527" marR="9527" marT="9525" marB="0" anchor="ctr">
                    <a:lnL>
                      <a:noFill/>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l" fontAlgn="b"/>
                      <a:endParaRPr lang="es-CO" sz="700" b="0" i="0" u="none" strike="noStrike" dirty="0">
                        <a:solidFill>
                          <a:schemeClr val="tx1">
                            <a:lumMod val="85000"/>
                            <a:lumOff val="15000"/>
                          </a:schemeClr>
                        </a:solidFill>
                        <a:effectLst/>
                        <a:latin typeface="+mj-lt"/>
                      </a:endParaRPr>
                    </a:p>
                  </a:txBody>
                  <a:tcPr marL="9527" marR="9527" marT="9525" marB="0" anchor="ctr">
                    <a:lnL>
                      <a:noFill/>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700" b="0" i="0" u="none" strike="noStrike" dirty="0">
                          <a:solidFill>
                            <a:schemeClr val="tx1">
                              <a:lumMod val="85000"/>
                              <a:lumOff val="15000"/>
                            </a:schemeClr>
                          </a:solidFill>
                          <a:effectLst/>
                          <a:latin typeface="+mj-lt"/>
                          <a:cs typeface="Calibri" panose="020F0502020204030204" pitchFamily="34" charset="0"/>
                        </a:rPr>
                        <a:t> </a:t>
                      </a:r>
                      <a:r>
                        <a:rPr lang="es-CO" sz="700" b="1" i="0" u="none" strike="noStrike" dirty="0">
                          <a:solidFill>
                            <a:schemeClr val="tx1">
                              <a:lumMod val="75000"/>
                              <a:lumOff val="25000"/>
                            </a:schemeClr>
                          </a:solidFill>
                          <a:effectLst/>
                          <a:latin typeface="+mj-lt"/>
                          <a:cs typeface="Calibri" panose="020F0502020204030204" pitchFamily="34" charset="0"/>
                        </a:rPr>
                        <a:t>T2B: </a:t>
                      </a:r>
                      <a:r>
                        <a:rPr lang="es-CO" altLang="es-CO" sz="700" b="0" dirty="0">
                          <a:solidFill>
                            <a:schemeClr val="tx1">
                              <a:lumMod val="75000"/>
                              <a:lumOff val="25000"/>
                            </a:schemeClr>
                          </a:solidFill>
                          <a:latin typeface="+mj-lt"/>
                          <a:cs typeface="Calibri" panose="020F0502020204030204" pitchFamily="34" charset="0"/>
                        </a:rPr>
                        <a:t>Excelente </a:t>
                      </a:r>
                      <a:r>
                        <a:rPr lang="es-CO" altLang="es-CO" sz="700" dirty="0">
                          <a:solidFill>
                            <a:schemeClr val="tx1">
                              <a:lumMod val="75000"/>
                              <a:lumOff val="25000"/>
                            </a:schemeClr>
                          </a:solidFill>
                          <a:latin typeface="+mj-lt"/>
                          <a:cs typeface="Calibri" panose="020F0502020204030204" pitchFamily="34" charset="0"/>
                        </a:rPr>
                        <a:t>+</a:t>
                      </a:r>
                      <a:r>
                        <a:rPr lang="es-CO" altLang="es-CO" sz="700" b="0" dirty="0">
                          <a:solidFill>
                            <a:schemeClr val="tx1">
                              <a:lumMod val="75000"/>
                              <a:lumOff val="25000"/>
                            </a:schemeClr>
                          </a:solidFill>
                          <a:latin typeface="+mj-lt"/>
                          <a:cs typeface="Calibri" panose="020F0502020204030204" pitchFamily="34" charset="0"/>
                        </a:rPr>
                        <a:t> Muy Buena</a:t>
                      </a: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s-CO" sz="700" b="0" i="0" u="none" strike="noStrike" dirty="0">
                        <a:solidFill>
                          <a:schemeClr val="tx1">
                            <a:lumMod val="85000"/>
                            <a:lumOff val="1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700" b="1" i="0" u="none" strike="noStrike" dirty="0">
                          <a:solidFill>
                            <a:schemeClr val="tx1">
                              <a:lumMod val="85000"/>
                              <a:lumOff val="15000"/>
                            </a:schemeClr>
                          </a:solidFill>
                          <a:effectLst/>
                          <a:latin typeface="+mj-lt"/>
                          <a:cs typeface="Calibri" panose="020F0502020204030204" pitchFamily="34" charset="0"/>
                        </a:rPr>
                        <a:t>Media: </a:t>
                      </a:r>
                      <a:r>
                        <a:rPr lang="es-CO" altLang="es-CO" sz="700" b="0" dirty="0">
                          <a:solidFill>
                            <a:schemeClr val="tx1">
                              <a:lumMod val="75000"/>
                              <a:lumOff val="25000"/>
                            </a:schemeClr>
                          </a:solidFill>
                          <a:latin typeface="+mj-lt"/>
                          <a:cs typeface="Calibri" panose="020F0502020204030204" pitchFamily="34" charset="0"/>
                        </a:rPr>
                        <a:t>Buena</a:t>
                      </a: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700" b="0" i="0" u="none" strike="noStrike" dirty="0">
                          <a:solidFill>
                            <a:schemeClr val="tx1">
                              <a:lumMod val="85000"/>
                              <a:lumOff val="15000"/>
                            </a:schemeClr>
                          </a:solidFill>
                          <a:effectLst/>
                          <a:latin typeface="+mj-lt"/>
                          <a:cs typeface="Calibri" panose="020F0502020204030204" pitchFamily="34" charset="0"/>
                        </a:rPr>
                        <a:t> </a:t>
                      </a:r>
                      <a:r>
                        <a:rPr lang="es-CO" sz="700" b="1" i="0" u="none" strike="noStrike" dirty="0">
                          <a:solidFill>
                            <a:schemeClr val="tx1">
                              <a:lumMod val="75000"/>
                              <a:lumOff val="25000"/>
                            </a:schemeClr>
                          </a:solidFill>
                          <a:effectLst/>
                          <a:latin typeface="+mj-lt"/>
                          <a:cs typeface="Calibri" panose="020F0502020204030204" pitchFamily="34" charset="0"/>
                        </a:rPr>
                        <a:t>B2B: </a:t>
                      </a:r>
                      <a:r>
                        <a:rPr lang="es-CO" sz="700" b="0" i="0" u="none" strike="noStrike" dirty="0">
                          <a:solidFill>
                            <a:schemeClr val="tx1">
                              <a:lumMod val="75000"/>
                              <a:lumOff val="25000"/>
                            </a:schemeClr>
                          </a:solidFill>
                          <a:effectLst/>
                          <a:latin typeface="+mj-lt"/>
                          <a:cs typeface="Calibri" panose="020F0502020204030204" pitchFamily="34" charset="0"/>
                        </a:rPr>
                        <a:t>R</a:t>
                      </a:r>
                      <a:r>
                        <a:rPr lang="es-CO" altLang="es-CO" sz="700" b="0" dirty="0">
                          <a:solidFill>
                            <a:schemeClr val="tx1">
                              <a:lumMod val="75000"/>
                              <a:lumOff val="25000"/>
                            </a:schemeClr>
                          </a:solidFill>
                          <a:latin typeface="+mj-lt"/>
                          <a:cs typeface="Calibri" panose="020F0502020204030204" pitchFamily="34" charset="0"/>
                        </a:rPr>
                        <a:t>egular </a:t>
                      </a:r>
                      <a:r>
                        <a:rPr lang="es-CO" altLang="es-CO" sz="700" dirty="0">
                          <a:solidFill>
                            <a:schemeClr val="tx1">
                              <a:lumMod val="75000"/>
                              <a:lumOff val="25000"/>
                            </a:schemeClr>
                          </a:solidFill>
                          <a:latin typeface="+mj-lt"/>
                          <a:cs typeface="Calibri" panose="020F0502020204030204" pitchFamily="34" charset="0"/>
                        </a:rPr>
                        <a:t>+</a:t>
                      </a:r>
                      <a:r>
                        <a:rPr lang="es-CO" altLang="es-CO" sz="700" b="0" dirty="0">
                          <a:solidFill>
                            <a:schemeClr val="tx1">
                              <a:lumMod val="75000"/>
                              <a:lumOff val="25000"/>
                            </a:schemeClr>
                          </a:solidFill>
                          <a:latin typeface="+mj-lt"/>
                          <a:cs typeface="Calibri" panose="020F0502020204030204" pitchFamily="34" charset="0"/>
                        </a:rPr>
                        <a:t> Mala</a:t>
                      </a: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3175" cap="flat" cmpd="sng" algn="ctr">
                      <a:solidFill>
                        <a:schemeClr val="bg1"/>
                      </a:solidFill>
                      <a:prstDash val="solid"/>
                      <a:round/>
                      <a:headEnd type="none" w="med" len="med"/>
                      <a:tailEnd type="none" w="med" len="med"/>
                    </a:lnL>
                    <a:lnR>
                      <a:noFill/>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26" name="33 Rectángulo redondeado">
            <a:extLst>
              <a:ext uri="{FF2B5EF4-FFF2-40B4-BE49-F238E27FC236}">
                <a16:creationId xmlns:a16="http://schemas.microsoft.com/office/drawing/2014/main" id="{1D657C69-8ABE-40C5-8100-75A76ECADF11}"/>
              </a:ext>
            </a:extLst>
          </p:cNvPr>
          <p:cNvSpPr/>
          <p:nvPr/>
        </p:nvSpPr>
        <p:spPr bwMode="auto">
          <a:xfrm>
            <a:off x="2453931" y="646008"/>
            <a:ext cx="4386529" cy="314071"/>
          </a:xfrm>
          <a:prstGeom prst="roundRect">
            <a:avLst>
              <a:gd name="adj" fmla="val 21475"/>
            </a:avLst>
          </a:prstGeom>
          <a:noFill/>
          <a:ln w="63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dirty="0">
              <a:ln>
                <a:noFill/>
              </a:ln>
              <a:solidFill>
                <a:srgbClr val="000000">
                  <a:lumMod val="95000"/>
                  <a:lumOff val="5000"/>
                </a:srgbClr>
              </a:solidFill>
              <a:effectLst/>
              <a:uLnTx/>
              <a:uFillTx/>
              <a:latin typeface="Calibri" pitchFamily="34" charset="0"/>
              <a:ea typeface="+mn-ea"/>
              <a:cs typeface="Calibri" panose="020F0502020204030204" pitchFamily="34" charset="0"/>
            </a:endParaRPr>
          </a:p>
        </p:txBody>
      </p:sp>
      <p:sp>
        <p:nvSpPr>
          <p:cNvPr id="40" name="1 Título">
            <a:extLst>
              <a:ext uri="{FF2B5EF4-FFF2-40B4-BE49-F238E27FC236}">
                <a16:creationId xmlns:a16="http://schemas.microsoft.com/office/drawing/2014/main" id="{3CD0DB98-B669-4F17-B3D8-1F0696501521}"/>
              </a:ext>
            </a:extLst>
          </p:cNvPr>
          <p:cNvSpPr txBox="1">
            <a:spLocks/>
          </p:cNvSpPr>
          <p:nvPr/>
        </p:nvSpPr>
        <p:spPr bwMode="auto">
          <a:xfrm>
            <a:off x="1047262" y="992698"/>
            <a:ext cx="3207544"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000" b="1">
                <a:solidFill>
                  <a:srgbClr val="333333"/>
                </a:solidFill>
                <a:latin typeface="Century Gothic" panose="020B0502020202020204" pitchFamily="34" charset="0"/>
                <a:ea typeface="+mj-ea"/>
                <a:cs typeface="+mj-cs"/>
              </a:defRPr>
            </a:lvl1pPr>
            <a:lvl2pPr algn="ctr" rtl="0" eaLnBrk="0" fontAlgn="base" hangingPunct="0">
              <a:spcBef>
                <a:spcPct val="0"/>
              </a:spcBef>
              <a:spcAft>
                <a:spcPct val="0"/>
              </a:spcAft>
              <a:defRPr sz="2000" b="1">
                <a:solidFill>
                  <a:srgbClr val="333333"/>
                </a:solidFill>
                <a:latin typeface="Candara" pitchFamily="34" charset="0"/>
                <a:cs typeface="Arial" charset="0"/>
              </a:defRPr>
            </a:lvl2pPr>
            <a:lvl3pPr algn="ctr" rtl="0" eaLnBrk="0" fontAlgn="base" hangingPunct="0">
              <a:spcBef>
                <a:spcPct val="0"/>
              </a:spcBef>
              <a:spcAft>
                <a:spcPct val="0"/>
              </a:spcAft>
              <a:defRPr sz="2000" b="1">
                <a:solidFill>
                  <a:srgbClr val="333333"/>
                </a:solidFill>
                <a:latin typeface="Candara" pitchFamily="34" charset="0"/>
                <a:cs typeface="Arial" charset="0"/>
              </a:defRPr>
            </a:lvl3pPr>
            <a:lvl4pPr algn="ctr" rtl="0" eaLnBrk="0" fontAlgn="base" hangingPunct="0">
              <a:spcBef>
                <a:spcPct val="0"/>
              </a:spcBef>
              <a:spcAft>
                <a:spcPct val="0"/>
              </a:spcAft>
              <a:defRPr sz="2000" b="1">
                <a:solidFill>
                  <a:srgbClr val="333333"/>
                </a:solidFill>
                <a:latin typeface="Candara" pitchFamily="34" charset="0"/>
                <a:cs typeface="Arial" charset="0"/>
              </a:defRPr>
            </a:lvl4pPr>
            <a:lvl5pPr algn="ctr" rtl="0" eaLnBrk="0" fontAlgn="base" hangingPunct="0">
              <a:spcBef>
                <a:spcPct val="0"/>
              </a:spcBef>
              <a:spcAft>
                <a:spcPct val="0"/>
              </a:spcAft>
              <a:defRPr sz="2000" b="1">
                <a:solidFill>
                  <a:srgbClr val="333333"/>
                </a:solidFill>
                <a:latin typeface="Candara" pitchFamily="34" charset="0"/>
                <a:cs typeface="Arial" charset="0"/>
              </a:defRPr>
            </a:lvl5pPr>
            <a:lvl6pPr marL="457200" algn="ctr" rtl="0" fontAlgn="base">
              <a:spcBef>
                <a:spcPct val="0"/>
              </a:spcBef>
              <a:spcAft>
                <a:spcPct val="0"/>
              </a:spcAft>
              <a:defRPr sz="2000" b="1">
                <a:solidFill>
                  <a:srgbClr val="333333"/>
                </a:solidFill>
                <a:latin typeface="Candara" pitchFamily="34" charset="0"/>
                <a:cs typeface="Arial" charset="0"/>
              </a:defRPr>
            </a:lvl6pPr>
            <a:lvl7pPr marL="914400" algn="ctr" rtl="0" fontAlgn="base">
              <a:spcBef>
                <a:spcPct val="0"/>
              </a:spcBef>
              <a:spcAft>
                <a:spcPct val="0"/>
              </a:spcAft>
              <a:defRPr sz="2000" b="1">
                <a:solidFill>
                  <a:srgbClr val="333333"/>
                </a:solidFill>
                <a:latin typeface="Candara" pitchFamily="34" charset="0"/>
                <a:cs typeface="Arial" charset="0"/>
              </a:defRPr>
            </a:lvl7pPr>
            <a:lvl8pPr marL="1371600" algn="ctr" rtl="0" fontAlgn="base">
              <a:spcBef>
                <a:spcPct val="0"/>
              </a:spcBef>
              <a:spcAft>
                <a:spcPct val="0"/>
              </a:spcAft>
              <a:defRPr sz="2000" b="1">
                <a:solidFill>
                  <a:srgbClr val="333333"/>
                </a:solidFill>
                <a:latin typeface="Candara" pitchFamily="34" charset="0"/>
                <a:cs typeface="Arial" charset="0"/>
              </a:defRPr>
            </a:lvl8pPr>
            <a:lvl9pPr marL="1828800" algn="ctr" rtl="0" fontAlgn="base">
              <a:spcBef>
                <a:spcPct val="0"/>
              </a:spcBef>
              <a:spcAft>
                <a:spcPct val="0"/>
              </a:spcAft>
              <a:defRPr sz="2000" b="1">
                <a:solidFill>
                  <a:srgbClr val="333333"/>
                </a:solidFill>
                <a:latin typeface="Candara" pitchFamily="34" charset="0"/>
                <a:cs typeface="Arial" charset="0"/>
              </a:defRPr>
            </a:lvl9pPr>
          </a:lstStyle>
          <a:p>
            <a:r>
              <a:rPr lang="es-ES" sz="1050" kern="0" dirty="0">
                <a:solidFill>
                  <a:schemeClr val="tx1">
                    <a:lumMod val="65000"/>
                    <a:lumOff val="35000"/>
                  </a:schemeClr>
                </a:solidFill>
                <a:latin typeface="+mj-lt"/>
              </a:rPr>
              <a:t>Prueba</a:t>
            </a:r>
            <a:r>
              <a:rPr lang="es-ES" sz="1050" kern="0" dirty="0">
                <a:solidFill>
                  <a:schemeClr val="tx1">
                    <a:lumMod val="65000"/>
                    <a:lumOff val="35000"/>
                  </a:schemeClr>
                </a:solidFill>
              </a:rPr>
              <a:t> presencial</a:t>
            </a:r>
            <a:endParaRPr lang="es-CO" sz="1050" kern="0" dirty="0">
              <a:solidFill>
                <a:schemeClr val="tx2">
                  <a:lumMod val="75000"/>
                </a:schemeClr>
              </a:solidFill>
            </a:endParaRPr>
          </a:p>
        </p:txBody>
      </p:sp>
      <p:sp>
        <p:nvSpPr>
          <p:cNvPr id="44" name="1 Título">
            <a:extLst>
              <a:ext uri="{FF2B5EF4-FFF2-40B4-BE49-F238E27FC236}">
                <a16:creationId xmlns:a16="http://schemas.microsoft.com/office/drawing/2014/main" id="{4836B5F1-48B4-46D4-94AC-432D6AB5B0ED}"/>
              </a:ext>
            </a:extLst>
          </p:cNvPr>
          <p:cNvSpPr txBox="1">
            <a:spLocks/>
          </p:cNvSpPr>
          <p:nvPr/>
        </p:nvSpPr>
        <p:spPr bwMode="auto">
          <a:xfrm>
            <a:off x="5090241" y="980718"/>
            <a:ext cx="3207544"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000" b="1">
                <a:solidFill>
                  <a:srgbClr val="333333"/>
                </a:solidFill>
                <a:latin typeface="Century Gothic" panose="020B0502020202020204" pitchFamily="34" charset="0"/>
                <a:ea typeface="+mj-ea"/>
                <a:cs typeface="+mj-cs"/>
              </a:defRPr>
            </a:lvl1pPr>
            <a:lvl2pPr algn="ctr" rtl="0" eaLnBrk="0" fontAlgn="base" hangingPunct="0">
              <a:spcBef>
                <a:spcPct val="0"/>
              </a:spcBef>
              <a:spcAft>
                <a:spcPct val="0"/>
              </a:spcAft>
              <a:defRPr sz="2000" b="1">
                <a:solidFill>
                  <a:srgbClr val="333333"/>
                </a:solidFill>
                <a:latin typeface="Candara" pitchFamily="34" charset="0"/>
                <a:cs typeface="Arial" charset="0"/>
              </a:defRPr>
            </a:lvl2pPr>
            <a:lvl3pPr algn="ctr" rtl="0" eaLnBrk="0" fontAlgn="base" hangingPunct="0">
              <a:spcBef>
                <a:spcPct val="0"/>
              </a:spcBef>
              <a:spcAft>
                <a:spcPct val="0"/>
              </a:spcAft>
              <a:defRPr sz="2000" b="1">
                <a:solidFill>
                  <a:srgbClr val="333333"/>
                </a:solidFill>
                <a:latin typeface="Candara" pitchFamily="34" charset="0"/>
                <a:cs typeface="Arial" charset="0"/>
              </a:defRPr>
            </a:lvl3pPr>
            <a:lvl4pPr algn="ctr" rtl="0" eaLnBrk="0" fontAlgn="base" hangingPunct="0">
              <a:spcBef>
                <a:spcPct val="0"/>
              </a:spcBef>
              <a:spcAft>
                <a:spcPct val="0"/>
              </a:spcAft>
              <a:defRPr sz="2000" b="1">
                <a:solidFill>
                  <a:srgbClr val="333333"/>
                </a:solidFill>
                <a:latin typeface="Candara" pitchFamily="34" charset="0"/>
                <a:cs typeface="Arial" charset="0"/>
              </a:defRPr>
            </a:lvl4pPr>
            <a:lvl5pPr algn="ctr" rtl="0" eaLnBrk="0" fontAlgn="base" hangingPunct="0">
              <a:spcBef>
                <a:spcPct val="0"/>
              </a:spcBef>
              <a:spcAft>
                <a:spcPct val="0"/>
              </a:spcAft>
              <a:defRPr sz="2000" b="1">
                <a:solidFill>
                  <a:srgbClr val="333333"/>
                </a:solidFill>
                <a:latin typeface="Candara" pitchFamily="34" charset="0"/>
                <a:cs typeface="Arial" charset="0"/>
              </a:defRPr>
            </a:lvl5pPr>
            <a:lvl6pPr marL="457200" algn="ctr" rtl="0" fontAlgn="base">
              <a:spcBef>
                <a:spcPct val="0"/>
              </a:spcBef>
              <a:spcAft>
                <a:spcPct val="0"/>
              </a:spcAft>
              <a:defRPr sz="2000" b="1">
                <a:solidFill>
                  <a:srgbClr val="333333"/>
                </a:solidFill>
                <a:latin typeface="Candara" pitchFamily="34" charset="0"/>
                <a:cs typeface="Arial" charset="0"/>
              </a:defRPr>
            </a:lvl6pPr>
            <a:lvl7pPr marL="914400" algn="ctr" rtl="0" fontAlgn="base">
              <a:spcBef>
                <a:spcPct val="0"/>
              </a:spcBef>
              <a:spcAft>
                <a:spcPct val="0"/>
              </a:spcAft>
              <a:defRPr sz="2000" b="1">
                <a:solidFill>
                  <a:srgbClr val="333333"/>
                </a:solidFill>
                <a:latin typeface="Candara" pitchFamily="34" charset="0"/>
                <a:cs typeface="Arial" charset="0"/>
              </a:defRPr>
            </a:lvl7pPr>
            <a:lvl8pPr marL="1371600" algn="ctr" rtl="0" fontAlgn="base">
              <a:spcBef>
                <a:spcPct val="0"/>
              </a:spcBef>
              <a:spcAft>
                <a:spcPct val="0"/>
              </a:spcAft>
              <a:defRPr sz="2000" b="1">
                <a:solidFill>
                  <a:srgbClr val="333333"/>
                </a:solidFill>
                <a:latin typeface="Candara" pitchFamily="34" charset="0"/>
                <a:cs typeface="Arial" charset="0"/>
              </a:defRPr>
            </a:lvl8pPr>
            <a:lvl9pPr marL="1828800" algn="ctr" rtl="0" fontAlgn="base">
              <a:spcBef>
                <a:spcPct val="0"/>
              </a:spcBef>
              <a:spcAft>
                <a:spcPct val="0"/>
              </a:spcAft>
              <a:defRPr sz="2000" b="1">
                <a:solidFill>
                  <a:srgbClr val="333333"/>
                </a:solidFill>
                <a:latin typeface="Candara" pitchFamily="34" charset="0"/>
                <a:cs typeface="Arial" charset="0"/>
              </a:defRPr>
            </a:lvl9pPr>
          </a:lstStyle>
          <a:p>
            <a:r>
              <a:rPr lang="es-ES" sz="1050" kern="0" dirty="0">
                <a:solidFill>
                  <a:schemeClr val="tx1">
                    <a:lumMod val="65000"/>
                    <a:lumOff val="35000"/>
                  </a:schemeClr>
                </a:solidFill>
              </a:rPr>
              <a:t>Prueba virtual</a:t>
            </a:r>
            <a:endParaRPr lang="es-CO" sz="1050" kern="0" dirty="0">
              <a:solidFill>
                <a:schemeClr val="tx2">
                  <a:lumMod val="75000"/>
                </a:schemeClr>
              </a:solidFill>
            </a:endParaRPr>
          </a:p>
        </p:txBody>
      </p:sp>
      <p:graphicFrame>
        <p:nvGraphicFramePr>
          <p:cNvPr id="11" name="7 Tabla"/>
          <p:cNvGraphicFramePr>
            <a:graphicFrameLocks noGrp="1"/>
          </p:cNvGraphicFramePr>
          <p:nvPr>
            <p:extLst>
              <p:ext uri="{D42A27DB-BD31-4B8C-83A1-F6EECF244321}">
                <p14:modId xmlns:p14="http://schemas.microsoft.com/office/powerpoint/2010/main" val="1758880917"/>
              </p:ext>
            </p:extLst>
          </p:nvPr>
        </p:nvGraphicFramePr>
        <p:xfrm>
          <a:off x="43754" y="2966910"/>
          <a:ext cx="2419674" cy="1792707"/>
        </p:xfrm>
        <a:graphic>
          <a:graphicData uri="http://schemas.openxmlformats.org/drawingml/2006/table">
            <a:tbl>
              <a:tblPr/>
              <a:tblGrid>
                <a:gridCol w="2419674">
                  <a:extLst>
                    <a:ext uri="{9D8B030D-6E8A-4147-A177-3AD203B41FA5}">
                      <a16:colId xmlns:a16="http://schemas.microsoft.com/office/drawing/2014/main" val="20000"/>
                    </a:ext>
                  </a:extLst>
                </a:gridCol>
              </a:tblGrid>
              <a:tr h="381624">
                <a:tc>
                  <a:txBody>
                    <a:bodyPr/>
                    <a:lstStyle/>
                    <a:p>
                      <a:pPr algn="r" fontAlgn="ctr"/>
                      <a:r>
                        <a:rPr lang="es-CO" sz="800" b="1" i="0" u="none" strike="noStrike" dirty="0">
                          <a:solidFill>
                            <a:srgbClr val="000000"/>
                          </a:solidFill>
                          <a:effectLst/>
                          <a:latin typeface="+mj-lt"/>
                        </a:rPr>
                        <a:t>Logística de la prueba Saber Pro o  Saber T y T</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0"/>
                  </a:ext>
                </a:extLst>
              </a:tr>
              <a:tr h="353014">
                <a:tc>
                  <a:txBody>
                    <a:bodyPr/>
                    <a:lstStyle/>
                    <a:p>
                      <a:pPr algn="r" fontAlgn="ctr"/>
                      <a:endParaRPr lang="es-CO" sz="800" b="0" i="0" u="none" strike="noStrike" dirty="0">
                        <a:solidFill>
                          <a:srgbClr val="000000"/>
                        </a:solidFill>
                        <a:effectLst/>
                        <a:latin typeface="+mj-lt"/>
                      </a:endParaRP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1"/>
                  </a:ext>
                </a:extLst>
              </a:tr>
              <a:tr h="359979">
                <a:tc>
                  <a:txBody>
                    <a:bodyPr/>
                    <a:lstStyle/>
                    <a:p>
                      <a:pPr algn="r" fontAlgn="ctr"/>
                      <a:r>
                        <a:rPr lang="es-CO" sz="800" b="0" i="0" u="none" strike="noStrike" dirty="0">
                          <a:solidFill>
                            <a:srgbClr val="000000"/>
                          </a:solidFill>
                          <a:effectLst/>
                          <a:latin typeface="+mj-lt"/>
                        </a:rPr>
                        <a:t> La facilidad para ubicar el salón asignado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2"/>
                  </a:ext>
                </a:extLst>
              </a:tr>
              <a:tr h="363793">
                <a:tc>
                  <a:txBody>
                    <a:bodyPr/>
                    <a:lstStyle/>
                    <a:p>
                      <a:pPr algn="r" fontAlgn="ctr"/>
                      <a:r>
                        <a:rPr lang="es-CO" sz="800" b="0" i="0" u="none" strike="noStrike" dirty="0">
                          <a:solidFill>
                            <a:srgbClr val="000000"/>
                          </a:solidFill>
                          <a:effectLst/>
                          <a:latin typeface="+mj-lt"/>
                        </a:rPr>
                        <a:t> El personal de apoyo logístico en el sitio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3"/>
                  </a:ext>
                </a:extLst>
              </a:tr>
              <a:tr h="334297">
                <a:tc>
                  <a:txBody>
                    <a:bodyPr/>
                    <a:lstStyle/>
                    <a:p>
                      <a:pPr algn="r" fontAlgn="ctr"/>
                      <a:r>
                        <a:rPr lang="es-CO" sz="800" b="0" i="0" u="none" strike="noStrike" dirty="0">
                          <a:solidFill>
                            <a:srgbClr val="000000"/>
                          </a:solidFill>
                          <a:effectLst/>
                          <a:latin typeface="+mj-lt"/>
                        </a:rPr>
                        <a:t> El horario en que presentó la prueba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3" name="36 Gráfico"/>
          <p:cNvGraphicFramePr/>
          <p:nvPr>
            <p:extLst>
              <p:ext uri="{D42A27DB-BD31-4B8C-83A1-F6EECF244321}">
                <p14:modId xmlns:p14="http://schemas.microsoft.com/office/powerpoint/2010/main" val="3377106174"/>
              </p:ext>
            </p:extLst>
          </p:nvPr>
        </p:nvGraphicFramePr>
        <p:xfrm>
          <a:off x="2463428" y="2813376"/>
          <a:ext cx="2324881" cy="305728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41 Tabla"/>
          <p:cNvGraphicFramePr>
            <a:graphicFrameLocks noGrp="1"/>
          </p:cNvGraphicFramePr>
          <p:nvPr>
            <p:extLst>
              <p:ext uri="{D42A27DB-BD31-4B8C-83A1-F6EECF244321}">
                <p14:modId xmlns:p14="http://schemas.microsoft.com/office/powerpoint/2010/main" val="185655556"/>
              </p:ext>
            </p:extLst>
          </p:nvPr>
        </p:nvGraphicFramePr>
        <p:xfrm>
          <a:off x="4275895" y="3017868"/>
          <a:ext cx="232107" cy="1765070"/>
        </p:xfrm>
        <a:graphic>
          <a:graphicData uri="http://schemas.openxmlformats.org/drawingml/2006/table">
            <a:tbl>
              <a:tblPr/>
              <a:tblGrid>
                <a:gridCol w="232107">
                  <a:extLst>
                    <a:ext uri="{9D8B030D-6E8A-4147-A177-3AD203B41FA5}">
                      <a16:colId xmlns:a16="http://schemas.microsoft.com/office/drawing/2014/main" val="20000"/>
                    </a:ext>
                  </a:extLst>
                </a:gridCol>
              </a:tblGrid>
              <a:tr h="353014">
                <a:tc>
                  <a:txBody>
                    <a:bodyPr/>
                    <a:lstStyle/>
                    <a:p>
                      <a:pPr algn="ctr" fontAlgn="ctr"/>
                      <a:r>
                        <a:rPr lang="es-CO" sz="700" b="1" i="0" u="none" strike="noStrike" dirty="0">
                          <a:solidFill>
                            <a:srgbClr val="000000"/>
                          </a:solidFill>
                          <a:effectLst/>
                          <a:latin typeface="Calibri"/>
                        </a:rPr>
                        <a:t>291</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0"/>
                  </a:ext>
                </a:extLst>
              </a:tr>
              <a:tr h="353014">
                <a:tc>
                  <a:txBody>
                    <a:bodyPr/>
                    <a:lstStyle/>
                    <a:p>
                      <a:pPr algn="ctr" fontAlgn="ctr"/>
                      <a:endParaRPr lang="es-CO" sz="700" b="1" i="0" u="none" strike="noStrike" dirty="0">
                        <a:solidFill>
                          <a:srgbClr val="000000"/>
                        </a:solidFill>
                        <a:effectLst/>
                        <a:latin typeface="Calibri"/>
                      </a:endParaRP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1"/>
                  </a:ext>
                </a:extLst>
              </a:tr>
              <a:tr h="353014">
                <a:tc>
                  <a:txBody>
                    <a:bodyPr/>
                    <a:lstStyle/>
                    <a:p>
                      <a:pPr algn="ctr" fontAlgn="ctr"/>
                      <a:r>
                        <a:rPr lang="es-CO" sz="700" b="1" i="0" u="none" strike="noStrike" dirty="0">
                          <a:solidFill>
                            <a:srgbClr val="000000"/>
                          </a:solidFill>
                          <a:effectLst/>
                          <a:latin typeface="Calibri"/>
                        </a:rPr>
                        <a:t>291</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2"/>
                  </a:ext>
                </a:extLst>
              </a:tr>
              <a:tr h="353014">
                <a:tc>
                  <a:txBody>
                    <a:bodyPr/>
                    <a:lstStyle/>
                    <a:p>
                      <a:pPr algn="ctr" fontAlgn="ctr"/>
                      <a:r>
                        <a:rPr lang="es-CO" sz="700" b="1" i="0" u="none" strike="noStrike" dirty="0">
                          <a:solidFill>
                            <a:srgbClr val="000000"/>
                          </a:solidFill>
                          <a:effectLst/>
                          <a:latin typeface="Calibri"/>
                        </a:rPr>
                        <a:t>291</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3"/>
                  </a:ext>
                </a:extLst>
              </a:tr>
              <a:tr h="353014">
                <a:tc>
                  <a:txBody>
                    <a:bodyPr/>
                    <a:lstStyle/>
                    <a:p>
                      <a:pPr algn="ctr" fontAlgn="ctr"/>
                      <a:r>
                        <a:rPr lang="es-CO" sz="700" b="1" i="0" u="none" strike="noStrike" dirty="0">
                          <a:solidFill>
                            <a:srgbClr val="000000"/>
                          </a:solidFill>
                          <a:effectLst/>
                          <a:latin typeface="Calibri"/>
                        </a:rPr>
                        <a:t>291</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5" name="42 Rectángulo"/>
          <p:cNvSpPr/>
          <p:nvPr/>
        </p:nvSpPr>
        <p:spPr>
          <a:xfrm>
            <a:off x="4189968" y="2722263"/>
            <a:ext cx="450364" cy="21544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CO" sz="800" b="1" i="0" u="none" strike="noStrike" kern="1200" cap="none" spc="0" normalizeH="0" baseline="0" noProof="0" dirty="0">
                <a:ln>
                  <a:noFill/>
                </a:ln>
                <a:solidFill>
                  <a:srgbClr val="000000"/>
                </a:solidFill>
                <a:effectLst/>
                <a:uLnTx/>
                <a:uFillTx/>
                <a:latin typeface="Calibri"/>
                <a:ea typeface="+mn-ea"/>
                <a:cs typeface="Arial" charset="0"/>
              </a:rPr>
              <a:t>Base</a:t>
            </a:r>
            <a:endParaRPr kumimoji="0" lang="es-CO" sz="1000" b="1" i="0" u="none" strike="noStrike" kern="1200" cap="none" spc="0" normalizeH="0" baseline="0" noProof="0" dirty="0">
              <a:ln>
                <a:noFill/>
              </a:ln>
              <a:solidFill>
                <a:srgbClr val="000000"/>
              </a:solidFill>
              <a:effectLst/>
              <a:uLnTx/>
              <a:uFillTx/>
              <a:latin typeface="Calibri" pitchFamily="34" charset="0"/>
              <a:ea typeface="+mn-ea"/>
              <a:cs typeface="Arial" charset="0"/>
            </a:endParaRPr>
          </a:p>
        </p:txBody>
      </p:sp>
      <p:cxnSp>
        <p:nvCxnSpPr>
          <p:cNvPr id="16" name="37 Conector recto">
            <a:extLst>
              <a:ext uri="{FF2B5EF4-FFF2-40B4-BE49-F238E27FC236}">
                <a16:creationId xmlns:a16="http://schemas.microsoft.com/office/drawing/2014/main" id="{DF46B96F-2A2D-4C5E-AC5F-DAA30B92558F}"/>
              </a:ext>
            </a:extLst>
          </p:cNvPr>
          <p:cNvCxnSpPr/>
          <p:nvPr/>
        </p:nvCxnSpPr>
        <p:spPr bwMode="auto">
          <a:xfrm>
            <a:off x="2030929" y="2761641"/>
            <a:ext cx="2011681" cy="0"/>
          </a:xfrm>
          <a:prstGeom prst="line">
            <a:avLst/>
          </a:prstGeom>
          <a:solidFill>
            <a:schemeClr val="accent1"/>
          </a:solidFill>
          <a:ln w="9525" cap="flat" cmpd="sng" algn="ctr">
            <a:solidFill>
              <a:schemeClr val="bg1">
                <a:lumMod val="75000"/>
              </a:schemeClr>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39 CuadroTexto">
            <a:extLst>
              <a:ext uri="{FF2B5EF4-FFF2-40B4-BE49-F238E27FC236}">
                <a16:creationId xmlns:a16="http://schemas.microsoft.com/office/drawing/2014/main" id="{78F6BEDA-475D-4A90-9814-D82480EA6C75}"/>
              </a:ext>
            </a:extLst>
          </p:cNvPr>
          <p:cNvSpPr txBox="1"/>
          <p:nvPr/>
        </p:nvSpPr>
        <p:spPr>
          <a:xfrm>
            <a:off x="2687437" y="2445419"/>
            <a:ext cx="763564" cy="461665"/>
          </a:xfrm>
          <a:prstGeom prst="rect">
            <a:avLst/>
          </a:prstGeom>
          <a:solidFill>
            <a:schemeClr val="bg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000" b="1" i="0" u="none" strike="noStrike" kern="1200" cap="none" spc="0" normalizeH="0" baseline="0" noProof="0" dirty="0">
                <a:ln>
                  <a:noFill/>
                </a:ln>
                <a:solidFill>
                  <a:srgbClr val="126D9A"/>
                </a:solidFill>
                <a:effectLst/>
                <a:uLnTx/>
                <a:uFillTx/>
                <a:latin typeface="Calibri" pitchFamily="34" charset="0"/>
                <a:ea typeface="+mn-ea"/>
                <a:cs typeface="Arial" charset="0"/>
              </a:rPr>
              <a:t>Año </a:t>
            </a:r>
            <a:r>
              <a:rPr kumimoji="0" lang="es-CO" sz="1400" b="1" i="0" u="none" strike="noStrike" kern="1200" cap="none" spc="0" normalizeH="0" baseline="0" noProof="0" dirty="0">
                <a:ln>
                  <a:noFill/>
                </a:ln>
                <a:solidFill>
                  <a:srgbClr val="126D9A"/>
                </a:solidFill>
                <a:effectLst/>
                <a:uLnTx/>
                <a:uFillTx/>
                <a:latin typeface="Calibri" pitchFamily="34" charset="0"/>
                <a:ea typeface="+mn-ea"/>
                <a:cs typeface="Arial" charset="0"/>
              </a:rPr>
              <a:t>2021</a:t>
            </a:r>
          </a:p>
        </p:txBody>
      </p:sp>
      <p:sp>
        <p:nvSpPr>
          <p:cNvPr id="23" name="4 Elipse">
            <a:extLst>
              <a:ext uri="{FF2B5EF4-FFF2-40B4-BE49-F238E27FC236}">
                <a16:creationId xmlns:a16="http://schemas.microsoft.com/office/drawing/2014/main" id="{44061A36-05EF-4F44-A2FA-813315591D0A}"/>
              </a:ext>
            </a:extLst>
          </p:cNvPr>
          <p:cNvSpPr>
            <a:spLocks noChangeArrowheads="1"/>
          </p:cNvSpPr>
          <p:nvPr/>
        </p:nvSpPr>
        <p:spPr bwMode="auto">
          <a:xfrm>
            <a:off x="168965" y="3193296"/>
            <a:ext cx="144000" cy="144000"/>
          </a:xfrm>
          <a:prstGeom prst="ellipse">
            <a:avLst/>
          </a:prstGeom>
          <a:solidFill>
            <a:srgbClr val="006600"/>
          </a:solidFill>
          <a:ln>
            <a:noFill/>
          </a:ln>
          <a:extLst>
            <a:ext uri="{91240B29-F687-4F45-9708-019B960494DF}">
              <a14:hiddenLine xmlns:a14="http://schemas.microsoft.com/office/drawing/2010/main" w="3175" algn="ctr">
                <a:solidFill>
                  <a:srgbClr val="000000"/>
                </a:solidFill>
                <a:round/>
                <a:headEnd type="none" w="sm" len="sm"/>
                <a:tailEnd type="none" w="sm" len="sm"/>
              </a14:hiddenLine>
            </a:ext>
          </a:extLst>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24" name="4 Elipse">
            <a:extLst>
              <a:ext uri="{FF2B5EF4-FFF2-40B4-BE49-F238E27FC236}">
                <a16:creationId xmlns:a16="http://schemas.microsoft.com/office/drawing/2014/main" id="{44061A36-05EF-4F44-A2FA-813315591D0A}"/>
              </a:ext>
            </a:extLst>
          </p:cNvPr>
          <p:cNvSpPr>
            <a:spLocks noChangeArrowheads="1"/>
          </p:cNvSpPr>
          <p:nvPr/>
        </p:nvSpPr>
        <p:spPr bwMode="auto">
          <a:xfrm>
            <a:off x="168965" y="3814984"/>
            <a:ext cx="144000" cy="144000"/>
          </a:xfrm>
          <a:prstGeom prst="ellipse">
            <a:avLst/>
          </a:prstGeom>
          <a:solidFill>
            <a:srgbClr val="006600"/>
          </a:solidFill>
          <a:ln>
            <a:noFill/>
          </a:ln>
          <a:extLst>
            <a:ext uri="{91240B29-F687-4F45-9708-019B960494DF}">
              <a14:hiddenLine xmlns:a14="http://schemas.microsoft.com/office/drawing/2010/main" w="3175" algn="ctr">
                <a:solidFill>
                  <a:srgbClr val="000000"/>
                </a:solidFill>
                <a:round/>
                <a:headEnd type="none" w="sm" len="sm"/>
                <a:tailEnd type="none" w="sm" len="sm"/>
              </a14:hiddenLine>
            </a:ext>
          </a:extLst>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27" name="4 Elipse">
            <a:extLst>
              <a:ext uri="{FF2B5EF4-FFF2-40B4-BE49-F238E27FC236}">
                <a16:creationId xmlns:a16="http://schemas.microsoft.com/office/drawing/2014/main" id="{44061A36-05EF-4F44-A2FA-813315591D0A}"/>
              </a:ext>
            </a:extLst>
          </p:cNvPr>
          <p:cNvSpPr>
            <a:spLocks noChangeArrowheads="1"/>
          </p:cNvSpPr>
          <p:nvPr/>
        </p:nvSpPr>
        <p:spPr bwMode="auto">
          <a:xfrm>
            <a:off x="168965" y="4167853"/>
            <a:ext cx="144000" cy="144000"/>
          </a:xfrm>
          <a:prstGeom prst="ellipse">
            <a:avLst/>
          </a:prstGeom>
          <a:solidFill>
            <a:srgbClr val="006600"/>
          </a:solidFill>
          <a:ln>
            <a:noFill/>
          </a:ln>
          <a:extLst>
            <a:ext uri="{91240B29-F687-4F45-9708-019B960494DF}">
              <a14:hiddenLine xmlns:a14="http://schemas.microsoft.com/office/drawing/2010/main" w="3175" algn="ctr">
                <a:solidFill>
                  <a:srgbClr val="000000"/>
                </a:solidFill>
                <a:round/>
                <a:headEnd type="none" w="sm" len="sm"/>
                <a:tailEnd type="none" w="sm" len="sm"/>
              </a14:hiddenLine>
            </a:ext>
          </a:extLst>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28" name="4 Elipse">
            <a:extLst>
              <a:ext uri="{FF2B5EF4-FFF2-40B4-BE49-F238E27FC236}">
                <a16:creationId xmlns:a16="http://schemas.microsoft.com/office/drawing/2014/main" id="{44061A36-05EF-4F44-A2FA-813315591D0A}"/>
              </a:ext>
            </a:extLst>
          </p:cNvPr>
          <p:cNvSpPr>
            <a:spLocks noChangeArrowheads="1"/>
          </p:cNvSpPr>
          <p:nvPr/>
        </p:nvSpPr>
        <p:spPr bwMode="auto">
          <a:xfrm>
            <a:off x="168965" y="4559017"/>
            <a:ext cx="144000" cy="144000"/>
          </a:xfrm>
          <a:prstGeom prst="ellipse">
            <a:avLst/>
          </a:prstGeom>
          <a:solidFill>
            <a:srgbClr val="FFC0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graphicFrame>
        <p:nvGraphicFramePr>
          <p:cNvPr id="29" name="36 Gráfico">
            <a:extLst>
              <a:ext uri="{FF2B5EF4-FFF2-40B4-BE49-F238E27FC236}">
                <a16:creationId xmlns:a16="http://schemas.microsoft.com/office/drawing/2014/main" id="{118F9884-31D0-4164-AB7D-7206A1180CDD}"/>
              </a:ext>
            </a:extLst>
          </p:cNvPr>
          <p:cNvGraphicFramePr/>
          <p:nvPr>
            <p:extLst>
              <p:ext uri="{D42A27DB-BD31-4B8C-83A1-F6EECF244321}">
                <p14:modId xmlns:p14="http://schemas.microsoft.com/office/powerpoint/2010/main" val="1847074649"/>
              </p:ext>
            </p:extLst>
          </p:nvPr>
        </p:nvGraphicFramePr>
        <p:xfrm>
          <a:off x="2408788" y="1447170"/>
          <a:ext cx="2032263" cy="3165295"/>
        </p:xfrm>
        <a:graphic>
          <a:graphicData uri="http://schemas.openxmlformats.org/drawingml/2006/chart">
            <c:chart xmlns:c="http://schemas.openxmlformats.org/drawingml/2006/chart" xmlns:r="http://schemas.openxmlformats.org/officeDocument/2006/relationships" r:id="rId7"/>
          </a:graphicData>
        </a:graphic>
      </p:graphicFrame>
      <p:cxnSp>
        <p:nvCxnSpPr>
          <p:cNvPr id="30" name="37 Conector recto">
            <a:extLst>
              <a:ext uri="{FF2B5EF4-FFF2-40B4-BE49-F238E27FC236}">
                <a16:creationId xmlns:a16="http://schemas.microsoft.com/office/drawing/2014/main" id="{BBFAD1F1-84B4-4A5F-875E-0A704C5CDBCD}"/>
              </a:ext>
            </a:extLst>
          </p:cNvPr>
          <p:cNvCxnSpPr/>
          <p:nvPr/>
        </p:nvCxnSpPr>
        <p:spPr bwMode="auto">
          <a:xfrm>
            <a:off x="2503082" y="1366400"/>
            <a:ext cx="1758483" cy="0"/>
          </a:xfrm>
          <a:prstGeom prst="line">
            <a:avLst/>
          </a:prstGeom>
          <a:solidFill>
            <a:schemeClr val="accent1"/>
          </a:solidFill>
          <a:ln w="9525" cap="flat" cmpd="sng" algn="ctr">
            <a:solidFill>
              <a:schemeClr val="bg1">
                <a:lumMod val="75000"/>
              </a:schemeClr>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39 CuadroTexto">
            <a:extLst>
              <a:ext uri="{FF2B5EF4-FFF2-40B4-BE49-F238E27FC236}">
                <a16:creationId xmlns:a16="http://schemas.microsoft.com/office/drawing/2014/main" id="{CBF58D50-2950-43B4-A865-58E6F4008F62}"/>
              </a:ext>
            </a:extLst>
          </p:cNvPr>
          <p:cNvSpPr txBox="1"/>
          <p:nvPr/>
        </p:nvSpPr>
        <p:spPr>
          <a:xfrm>
            <a:off x="3064982" y="1175695"/>
            <a:ext cx="667458" cy="415498"/>
          </a:xfrm>
          <a:prstGeom prst="rect">
            <a:avLst/>
          </a:prstGeom>
          <a:solidFill>
            <a:schemeClr val="bg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900" b="1" i="0" u="none" strike="noStrike" kern="1200" cap="none" spc="0" normalizeH="0" baseline="0" noProof="0" dirty="0">
                <a:ln>
                  <a:noFill/>
                </a:ln>
                <a:solidFill>
                  <a:srgbClr val="90BD47"/>
                </a:solidFill>
                <a:effectLst/>
                <a:uLnTx/>
                <a:uFillTx/>
                <a:latin typeface="Calibri" pitchFamily="34" charset="0"/>
                <a:ea typeface="+mn-ea"/>
                <a:cs typeface="Arial" charset="0"/>
              </a:rPr>
              <a:t>Año </a:t>
            </a:r>
            <a:r>
              <a:rPr kumimoji="0" lang="es-CO" sz="1200" b="1" i="0" u="none" strike="noStrike" kern="1200" cap="none" spc="0" normalizeH="0" baseline="0" noProof="0" dirty="0">
                <a:ln>
                  <a:noFill/>
                </a:ln>
                <a:solidFill>
                  <a:srgbClr val="90BD47"/>
                </a:solidFill>
                <a:effectLst/>
                <a:uLnTx/>
                <a:uFillTx/>
                <a:latin typeface="Calibri" pitchFamily="34" charset="0"/>
                <a:ea typeface="+mn-ea"/>
                <a:cs typeface="Arial" charset="0"/>
              </a:rPr>
              <a:t>2017</a:t>
            </a:r>
          </a:p>
        </p:txBody>
      </p:sp>
      <p:graphicFrame>
        <p:nvGraphicFramePr>
          <p:cNvPr id="32" name="11 Tabla">
            <a:extLst>
              <a:ext uri="{FF2B5EF4-FFF2-40B4-BE49-F238E27FC236}">
                <a16:creationId xmlns:a16="http://schemas.microsoft.com/office/drawing/2014/main" id="{843285F3-77D1-4AC7-AA66-54BB07EABD7B}"/>
              </a:ext>
            </a:extLst>
          </p:cNvPr>
          <p:cNvGraphicFramePr>
            <a:graphicFrameLocks noGrp="1"/>
          </p:cNvGraphicFramePr>
          <p:nvPr>
            <p:extLst>
              <p:ext uri="{D42A27DB-BD31-4B8C-83A1-F6EECF244321}">
                <p14:modId xmlns:p14="http://schemas.microsoft.com/office/powerpoint/2010/main" val="968810193"/>
              </p:ext>
            </p:extLst>
          </p:nvPr>
        </p:nvGraphicFramePr>
        <p:xfrm>
          <a:off x="4246728" y="1620411"/>
          <a:ext cx="202893" cy="324373"/>
        </p:xfrm>
        <a:graphic>
          <a:graphicData uri="http://schemas.openxmlformats.org/drawingml/2006/table">
            <a:tbl>
              <a:tblPr/>
              <a:tblGrid>
                <a:gridCol w="202893">
                  <a:extLst>
                    <a:ext uri="{9D8B030D-6E8A-4147-A177-3AD203B41FA5}">
                      <a16:colId xmlns:a16="http://schemas.microsoft.com/office/drawing/2014/main" val="20000"/>
                    </a:ext>
                  </a:extLst>
                </a:gridCol>
              </a:tblGrid>
              <a:tr h="324373">
                <a:tc>
                  <a:txBody>
                    <a:bodyPr/>
                    <a:lstStyle/>
                    <a:p>
                      <a:pPr algn="ctr" fontAlgn="ctr"/>
                      <a:r>
                        <a:rPr lang="es-CO" sz="700" b="1" i="0" u="none" strike="noStrike" dirty="0">
                          <a:solidFill>
                            <a:srgbClr val="262626"/>
                          </a:solidFill>
                          <a:effectLst/>
                          <a:latin typeface="Calibri"/>
                        </a:rPr>
                        <a:t>610</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8" name="Rectángulo 37"/>
          <p:cNvSpPr/>
          <p:nvPr/>
        </p:nvSpPr>
        <p:spPr>
          <a:xfrm>
            <a:off x="43754" y="1674876"/>
            <a:ext cx="2459328" cy="215444"/>
          </a:xfrm>
          <a:prstGeom prst="rect">
            <a:avLst/>
          </a:prstGeom>
        </p:spPr>
        <p:txBody>
          <a:bodyPr wrap="none">
            <a:spAutoFit/>
          </a:bodyPr>
          <a:lstStyle/>
          <a:p>
            <a:pPr algn="r" fontAlgn="ctr"/>
            <a:r>
              <a:rPr lang="es-CO" sz="800" dirty="0">
                <a:solidFill>
                  <a:srgbClr val="000000"/>
                </a:solidFill>
                <a:latin typeface="+mj-lt"/>
              </a:rPr>
              <a:t>Logística de la prueba Saber Pro o  Saber T y T</a:t>
            </a:r>
          </a:p>
        </p:txBody>
      </p:sp>
      <p:graphicFrame>
        <p:nvGraphicFramePr>
          <p:cNvPr id="41" name="7 Tabla"/>
          <p:cNvGraphicFramePr>
            <a:graphicFrameLocks noGrp="1"/>
          </p:cNvGraphicFramePr>
          <p:nvPr>
            <p:extLst>
              <p:ext uri="{D42A27DB-BD31-4B8C-83A1-F6EECF244321}">
                <p14:modId xmlns:p14="http://schemas.microsoft.com/office/powerpoint/2010/main" val="1181962483"/>
              </p:ext>
            </p:extLst>
          </p:nvPr>
        </p:nvGraphicFramePr>
        <p:xfrm>
          <a:off x="5070671" y="1904224"/>
          <a:ext cx="1833696" cy="2142310"/>
        </p:xfrm>
        <a:graphic>
          <a:graphicData uri="http://schemas.openxmlformats.org/drawingml/2006/table">
            <a:tbl>
              <a:tblPr/>
              <a:tblGrid>
                <a:gridCol w="1833696">
                  <a:extLst>
                    <a:ext uri="{9D8B030D-6E8A-4147-A177-3AD203B41FA5}">
                      <a16:colId xmlns:a16="http://schemas.microsoft.com/office/drawing/2014/main" val="20000"/>
                    </a:ext>
                  </a:extLst>
                </a:gridCol>
              </a:tblGrid>
              <a:tr h="381624">
                <a:tc>
                  <a:txBody>
                    <a:bodyPr/>
                    <a:lstStyle/>
                    <a:p>
                      <a:pPr algn="r" fontAlgn="ctr"/>
                      <a:r>
                        <a:rPr lang="es-CO" sz="800" b="1" i="0" u="none" strike="noStrike" dirty="0">
                          <a:solidFill>
                            <a:srgbClr val="000000"/>
                          </a:solidFill>
                          <a:effectLst/>
                          <a:latin typeface="+mj-lt"/>
                        </a:rPr>
                        <a:t>Logística de la prueba Saber Pro o  Saber T y T virtual</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0"/>
                  </a:ext>
                </a:extLst>
              </a:tr>
              <a:tr h="353014">
                <a:tc>
                  <a:txBody>
                    <a:bodyPr/>
                    <a:lstStyle/>
                    <a:p>
                      <a:pPr algn="r" fontAlgn="ctr"/>
                      <a:endParaRPr lang="es-CO" sz="800" b="0" i="0" u="none" strike="noStrike" dirty="0">
                        <a:solidFill>
                          <a:srgbClr val="000000"/>
                        </a:solidFill>
                        <a:effectLst/>
                        <a:latin typeface="+mj-lt"/>
                      </a:endParaRP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1"/>
                  </a:ext>
                </a:extLst>
              </a:tr>
              <a:tr h="359979">
                <a:tc>
                  <a:txBody>
                    <a:bodyPr/>
                    <a:lstStyle/>
                    <a:p>
                      <a:pPr algn="r" fontAlgn="ctr"/>
                      <a:r>
                        <a:rPr lang="es-CO" sz="800" b="0" i="0" u="none" strike="noStrike" dirty="0">
                          <a:solidFill>
                            <a:srgbClr val="000000"/>
                          </a:solidFill>
                          <a:effectLst/>
                          <a:latin typeface="+mj-lt"/>
                        </a:rPr>
                        <a:t> La facilidad para la autenticación de  identidad con el sistema de vigilancia Sumadi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2"/>
                  </a:ext>
                </a:extLst>
              </a:tr>
              <a:tr h="363793">
                <a:tc>
                  <a:txBody>
                    <a:bodyPr/>
                    <a:lstStyle/>
                    <a:p>
                      <a:pPr algn="r" fontAlgn="ctr"/>
                      <a:r>
                        <a:rPr lang="es-CO" sz="800" b="0" i="0" u="none" strike="noStrike" dirty="0">
                          <a:solidFill>
                            <a:srgbClr val="000000"/>
                          </a:solidFill>
                          <a:effectLst/>
                          <a:latin typeface="+mj-lt"/>
                        </a:rPr>
                        <a:t> La facilidad para acceder y realizar  la prueba desde casa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3"/>
                  </a:ext>
                </a:extLst>
              </a:tr>
              <a:tr h="334297">
                <a:tc>
                  <a:txBody>
                    <a:bodyPr/>
                    <a:lstStyle/>
                    <a:p>
                      <a:pPr algn="r" fontAlgn="ctr"/>
                      <a:r>
                        <a:rPr lang="es-CO" sz="800" b="0" i="0" u="none" strike="noStrike" dirty="0">
                          <a:solidFill>
                            <a:srgbClr val="000000"/>
                          </a:solidFill>
                          <a:effectLst/>
                          <a:latin typeface="+mj-lt"/>
                        </a:rPr>
                        <a:t> La citación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4"/>
                  </a:ext>
                </a:extLst>
              </a:tr>
              <a:tr h="334297">
                <a:tc>
                  <a:txBody>
                    <a:bodyPr/>
                    <a:lstStyle/>
                    <a:p>
                      <a:pPr algn="r" fontAlgn="ctr"/>
                      <a:r>
                        <a:rPr lang="es-CO" sz="800" b="0" i="0" u="none" strike="noStrike" dirty="0">
                          <a:solidFill>
                            <a:srgbClr val="000000"/>
                          </a:solidFill>
                          <a:effectLst/>
                          <a:latin typeface="+mj-lt"/>
                        </a:rPr>
                        <a:t>El horario en que presentó la prueba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563951535"/>
                  </a:ext>
                </a:extLst>
              </a:tr>
            </a:tbl>
          </a:graphicData>
        </a:graphic>
      </p:graphicFrame>
      <p:graphicFrame>
        <p:nvGraphicFramePr>
          <p:cNvPr id="42" name="36 Gráfico"/>
          <p:cNvGraphicFramePr/>
          <p:nvPr>
            <p:extLst>
              <p:ext uri="{D42A27DB-BD31-4B8C-83A1-F6EECF244321}">
                <p14:modId xmlns:p14="http://schemas.microsoft.com/office/powerpoint/2010/main" val="90129900"/>
              </p:ext>
            </p:extLst>
          </p:nvPr>
        </p:nvGraphicFramePr>
        <p:xfrm>
          <a:off x="6904367" y="1750690"/>
          <a:ext cx="2324881" cy="305728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3" name="41 Tabla"/>
          <p:cNvGraphicFramePr>
            <a:graphicFrameLocks noGrp="1"/>
          </p:cNvGraphicFramePr>
          <p:nvPr>
            <p:extLst>
              <p:ext uri="{D42A27DB-BD31-4B8C-83A1-F6EECF244321}">
                <p14:modId xmlns:p14="http://schemas.microsoft.com/office/powerpoint/2010/main" val="3800250773"/>
              </p:ext>
            </p:extLst>
          </p:nvPr>
        </p:nvGraphicFramePr>
        <p:xfrm>
          <a:off x="8700093" y="1928450"/>
          <a:ext cx="232107" cy="2118084"/>
        </p:xfrm>
        <a:graphic>
          <a:graphicData uri="http://schemas.openxmlformats.org/drawingml/2006/table">
            <a:tbl>
              <a:tblPr/>
              <a:tblGrid>
                <a:gridCol w="232107">
                  <a:extLst>
                    <a:ext uri="{9D8B030D-6E8A-4147-A177-3AD203B41FA5}">
                      <a16:colId xmlns:a16="http://schemas.microsoft.com/office/drawing/2014/main" val="20000"/>
                    </a:ext>
                  </a:extLst>
                </a:gridCol>
              </a:tblGrid>
              <a:tr h="353014">
                <a:tc>
                  <a:txBody>
                    <a:bodyPr/>
                    <a:lstStyle/>
                    <a:p>
                      <a:pPr algn="ctr" fontAlgn="ctr"/>
                      <a:r>
                        <a:rPr lang="es-CO" sz="600" b="1" i="0" u="none" strike="noStrike" dirty="0">
                          <a:solidFill>
                            <a:srgbClr val="000000"/>
                          </a:solidFill>
                          <a:effectLst/>
                          <a:latin typeface="Calibri"/>
                        </a:rPr>
                        <a:t>1.077</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0"/>
                  </a:ext>
                </a:extLst>
              </a:tr>
              <a:tr h="353014">
                <a:tc>
                  <a:txBody>
                    <a:bodyPr/>
                    <a:lstStyle/>
                    <a:p>
                      <a:pPr algn="ctr" fontAlgn="ctr"/>
                      <a:endParaRPr lang="es-CO" sz="600" b="1" i="0" u="none" strike="noStrike" dirty="0">
                        <a:solidFill>
                          <a:srgbClr val="000000"/>
                        </a:solidFill>
                        <a:effectLst/>
                        <a:latin typeface="Calibri"/>
                      </a:endParaRP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1"/>
                  </a:ext>
                </a:extLst>
              </a:tr>
              <a:tr h="353014">
                <a:tc>
                  <a:txBody>
                    <a:bodyPr/>
                    <a:lstStyle/>
                    <a:p>
                      <a:pPr algn="ctr" fontAlgn="ctr"/>
                      <a:r>
                        <a:rPr kumimoji="0" lang="es-CO" sz="600" b="1" i="0" u="none" strike="noStrike" kern="1200" cap="none" spc="0" normalizeH="0" baseline="0" noProof="0" dirty="0">
                          <a:ln>
                            <a:noFill/>
                          </a:ln>
                          <a:solidFill>
                            <a:srgbClr val="000000"/>
                          </a:solidFill>
                          <a:effectLst/>
                          <a:uLnTx/>
                          <a:uFillTx/>
                          <a:latin typeface="Calibri"/>
                          <a:ea typeface="+mn-ea"/>
                          <a:cs typeface="+mn-cs"/>
                        </a:rPr>
                        <a:t>1.077</a:t>
                      </a:r>
                      <a:endParaRPr lang="es-CO" sz="600" b="1" i="0" u="none" strike="noStrike" dirty="0">
                        <a:solidFill>
                          <a:srgbClr val="000000"/>
                        </a:solidFill>
                        <a:effectLst/>
                        <a:latin typeface="Calibri"/>
                      </a:endParaRP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2"/>
                  </a:ext>
                </a:extLst>
              </a:tr>
              <a:tr h="353014">
                <a:tc>
                  <a:txBody>
                    <a:bodyPr/>
                    <a:lstStyle/>
                    <a:p>
                      <a:pPr algn="ctr" fontAlgn="ctr"/>
                      <a:r>
                        <a:rPr kumimoji="0" lang="es-CO" sz="600" b="1" i="0" u="none" strike="noStrike" kern="1200" cap="none" spc="0" normalizeH="0" baseline="0" noProof="0" dirty="0">
                          <a:ln>
                            <a:noFill/>
                          </a:ln>
                          <a:solidFill>
                            <a:srgbClr val="000000"/>
                          </a:solidFill>
                          <a:effectLst/>
                          <a:uLnTx/>
                          <a:uFillTx/>
                          <a:latin typeface="Calibri"/>
                          <a:ea typeface="+mn-ea"/>
                          <a:cs typeface="+mn-cs"/>
                        </a:rPr>
                        <a:t>1.077</a:t>
                      </a:r>
                      <a:endParaRPr lang="es-CO" sz="600" b="1" i="0" u="none" strike="noStrike" dirty="0">
                        <a:solidFill>
                          <a:srgbClr val="000000"/>
                        </a:solidFill>
                        <a:effectLst/>
                        <a:latin typeface="Calibri"/>
                      </a:endParaRP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3"/>
                  </a:ext>
                </a:extLst>
              </a:tr>
              <a:tr h="353014">
                <a:tc>
                  <a:txBody>
                    <a:bodyPr/>
                    <a:lstStyle/>
                    <a:p>
                      <a:pPr algn="ctr" fontAlgn="ctr"/>
                      <a:r>
                        <a:rPr kumimoji="0" lang="es-CO" sz="600" b="1" i="0" u="none" strike="noStrike" kern="1200" cap="none" spc="0" normalizeH="0" baseline="0" noProof="0" dirty="0">
                          <a:ln>
                            <a:noFill/>
                          </a:ln>
                          <a:solidFill>
                            <a:srgbClr val="000000"/>
                          </a:solidFill>
                          <a:effectLst/>
                          <a:uLnTx/>
                          <a:uFillTx/>
                          <a:latin typeface="Calibri"/>
                          <a:ea typeface="+mn-ea"/>
                          <a:cs typeface="+mn-cs"/>
                        </a:rPr>
                        <a:t>1.077</a:t>
                      </a:r>
                      <a:endParaRPr lang="es-CO" sz="600" b="1" i="0" u="none" strike="noStrike" dirty="0">
                        <a:solidFill>
                          <a:srgbClr val="000000"/>
                        </a:solidFill>
                        <a:effectLst/>
                        <a:latin typeface="Calibri"/>
                      </a:endParaRP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4"/>
                  </a:ext>
                </a:extLst>
              </a:tr>
              <a:tr h="353014">
                <a:tc>
                  <a:txBody>
                    <a:bodyPr/>
                    <a:lstStyle/>
                    <a:p>
                      <a:pPr algn="ctr" fontAlgn="ctr"/>
                      <a:r>
                        <a:rPr lang="es-CO" sz="600" b="1" i="0" u="none" strike="noStrike" dirty="0">
                          <a:solidFill>
                            <a:srgbClr val="000000"/>
                          </a:solidFill>
                          <a:effectLst/>
                          <a:latin typeface="Calibri"/>
                        </a:rPr>
                        <a:t>1.077</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3032803440"/>
                  </a:ext>
                </a:extLst>
              </a:tr>
            </a:tbl>
          </a:graphicData>
        </a:graphic>
      </p:graphicFrame>
      <p:sp>
        <p:nvSpPr>
          <p:cNvPr id="45" name="42 Rectángulo"/>
          <p:cNvSpPr/>
          <p:nvPr/>
        </p:nvSpPr>
        <p:spPr>
          <a:xfrm>
            <a:off x="8590964" y="1647475"/>
            <a:ext cx="450364" cy="21544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CO" sz="800" b="1" i="0" u="none" strike="noStrike" kern="1200" cap="none" spc="0" normalizeH="0" baseline="0" noProof="0" dirty="0">
                <a:ln>
                  <a:noFill/>
                </a:ln>
                <a:solidFill>
                  <a:srgbClr val="000000"/>
                </a:solidFill>
                <a:effectLst/>
                <a:uLnTx/>
                <a:uFillTx/>
                <a:latin typeface="Calibri"/>
                <a:ea typeface="+mn-ea"/>
                <a:cs typeface="Arial" charset="0"/>
              </a:rPr>
              <a:t>Base</a:t>
            </a:r>
            <a:endParaRPr kumimoji="0" lang="es-CO" sz="1000" b="1" i="0" u="none" strike="noStrike" kern="1200" cap="none" spc="0" normalizeH="0" baseline="0" noProof="0" dirty="0">
              <a:ln>
                <a:noFill/>
              </a:ln>
              <a:solidFill>
                <a:srgbClr val="000000"/>
              </a:solidFill>
              <a:effectLst/>
              <a:uLnTx/>
              <a:uFillTx/>
              <a:latin typeface="Calibri" pitchFamily="34" charset="0"/>
              <a:ea typeface="+mn-ea"/>
              <a:cs typeface="Arial" charset="0"/>
            </a:endParaRPr>
          </a:p>
        </p:txBody>
      </p:sp>
      <p:cxnSp>
        <p:nvCxnSpPr>
          <p:cNvPr id="46" name="37 Conector recto">
            <a:extLst>
              <a:ext uri="{FF2B5EF4-FFF2-40B4-BE49-F238E27FC236}">
                <a16:creationId xmlns:a16="http://schemas.microsoft.com/office/drawing/2014/main" id="{DF46B96F-2A2D-4C5E-AC5F-DAA30B92558F}"/>
              </a:ext>
            </a:extLst>
          </p:cNvPr>
          <p:cNvCxnSpPr/>
          <p:nvPr/>
        </p:nvCxnSpPr>
        <p:spPr bwMode="auto">
          <a:xfrm>
            <a:off x="6471868" y="1698955"/>
            <a:ext cx="2011681" cy="0"/>
          </a:xfrm>
          <a:prstGeom prst="line">
            <a:avLst/>
          </a:prstGeom>
          <a:solidFill>
            <a:schemeClr val="accent1"/>
          </a:solidFill>
          <a:ln w="9525" cap="flat" cmpd="sng" algn="ctr">
            <a:solidFill>
              <a:schemeClr val="bg1">
                <a:lumMod val="75000"/>
              </a:schemeClr>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39 CuadroTexto">
            <a:extLst>
              <a:ext uri="{FF2B5EF4-FFF2-40B4-BE49-F238E27FC236}">
                <a16:creationId xmlns:a16="http://schemas.microsoft.com/office/drawing/2014/main" id="{78F6BEDA-475D-4A90-9814-D82480EA6C75}"/>
              </a:ext>
            </a:extLst>
          </p:cNvPr>
          <p:cNvSpPr txBox="1"/>
          <p:nvPr/>
        </p:nvSpPr>
        <p:spPr>
          <a:xfrm>
            <a:off x="7128376" y="1382733"/>
            <a:ext cx="763564" cy="461665"/>
          </a:xfrm>
          <a:prstGeom prst="rect">
            <a:avLst/>
          </a:prstGeom>
          <a:solidFill>
            <a:schemeClr val="bg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000" b="1" i="0" u="none" strike="noStrike" kern="1200" cap="none" spc="0" normalizeH="0" baseline="0" noProof="0" dirty="0">
                <a:ln>
                  <a:noFill/>
                </a:ln>
                <a:solidFill>
                  <a:srgbClr val="126D9A"/>
                </a:solidFill>
                <a:effectLst/>
                <a:uLnTx/>
                <a:uFillTx/>
                <a:latin typeface="Calibri" pitchFamily="34" charset="0"/>
                <a:ea typeface="+mn-ea"/>
                <a:cs typeface="Arial" charset="0"/>
              </a:rPr>
              <a:t>Año </a:t>
            </a:r>
            <a:r>
              <a:rPr kumimoji="0" lang="es-CO" sz="1400" b="1" i="0" u="none" strike="noStrike" kern="1200" cap="none" spc="0" normalizeH="0" baseline="0" noProof="0" dirty="0">
                <a:ln>
                  <a:noFill/>
                </a:ln>
                <a:solidFill>
                  <a:srgbClr val="126D9A"/>
                </a:solidFill>
                <a:effectLst/>
                <a:uLnTx/>
                <a:uFillTx/>
                <a:latin typeface="Calibri" pitchFamily="34" charset="0"/>
                <a:ea typeface="+mn-ea"/>
                <a:cs typeface="Arial" charset="0"/>
              </a:rPr>
              <a:t>2021</a:t>
            </a:r>
          </a:p>
        </p:txBody>
      </p:sp>
      <p:sp>
        <p:nvSpPr>
          <p:cNvPr id="48" name="4 Elipse">
            <a:extLst>
              <a:ext uri="{FF2B5EF4-FFF2-40B4-BE49-F238E27FC236}">
                <a16:creationId xmlns:a16="http://schemas.microsoft.com/office/drawing/2014/main" id="{44061A36-05EF-4F44-A2FA-813315591D0A}"/>
              </a:ext>
            </a:extLst>
          </p:cNvPr>
          <p:cNvSpPr>
            <a:spLocks noChangeArrowheads="1"/>
          </p:cNvSpPr>
          <p:nvPr/>
        </p:nvSpPr>
        <p:spPr bwMode="auto">
          <a:xfrm>
            <a:off x="4922534" y="2111130"/>
            <a:ext cx="144000" cy="144000"/>
          </a:xfrm>
          <a:prstGeom prst="ellipse">
            <a:avLst/>
          </a:prstGeom>
          <a:solidFill>
            <a:srgbClr val="FF00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49" name="4 Elipse">
            <a:extLst>
              <a:ext uri="{FF2B5EF4-FFF2-40B4-BE49-F238E27FC236}">
                <a16:creationId xmlns:a16="http://schemas.microsoft.com/office/drawing/2014/main" id="{44061A36-05EF-4F44-A2FA-813315591D0A}"/>
              </a:ext>
            </a:extLst>
          </p:cNvPr>
          <p:cNvSpPr>
            <a:spLocks noChangeArrowheads="1"/>
          </p:cNvSpPr>
          <p:nvPr/>
        </p:nvSpPr>
        <p:spPr bwMode="auto">
          <a:xfrm>
            <a:off x="4921553" y="2732818"/>
            <a:ext cx="144000" cy="144000"/>
          </a:xfrm>
          <a:prstGeom prst="ellipse">
            <a:avLst/>
          </a:prstGeom>
          <a:solidFill>
            <a:srgbClr val="FFC0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50" name="4 Elipse">
            <a:extLst>
              <a:ext uri="{FF2B5EF4-FFF2-40B4-BE49-F238E27FC236}">
                <a16:creationId xmlns:a16="http://schemas.microsoft.com/office/drawing/2014/main" id="{44061A36-05EF-4F44-A2FA-813315591D0A}"/>
              </a:ext>
            </a:extLst>
          </p:cNvPr>
          <p:cNvSpPr>
            <a:spLocks noChangeArrowheads="1"/>
          </p:cNvSpPr>
          <p:nvPr/>
        </p:nvSpPr>
        <p:spPr bwMode="auto">
          <a:xfrm>
            <a:off x="4921553" y="3174300"/>
            <a:ext cx="144000" cy="144000"/>
          </a:xfrm>
          <a:prstGeom prst="ellipse">
            <a:avLst/>
          </a:prstGeom>
          <a:solidFill>
            <a:srgbClr val="FF00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51" name="4 Elipse">
            <a:extLst>
              <a:ext uri="{FF2B5EF4-FFF2-40B4-BE49-F238E27FC236}">
                <a16:creationId xmlns:a16="http://schemas.microsoft.com/office/drawing/2014/main" id="{44061A36-05EF-4F44-A2FA-813315591D0A}"/>
              </a:ext>
            </a:extLst>
          </p:cNvPr>
          <p:cNvSpPr>
            <a:spLocks noChangeArrowheads="1"/>
          </p:cNvSpPr>
          <p:nvPr/>
        </p:nvSpPr>
        <p:spPr bwMode="auto">
          <a:xfrm>
            <a:off x="4921553" y="3444153"/>
            <a:ext cx="144000" cy="144000"/>
          </a:xfrm>
          <a:prstGeom prst="ellipse">
            <a:avLst/>
          </a:prstGeom>
          <a:solidFill>
            <a:srgbClr val="FF00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52" name="4 Elipse">
            <a:extLst>
              <a:ext uri="{FF2B5EF4-FFF2-40B4-BE49-F238E27FC236}">
                <a16:creationId xmlns:a16="http://schemas.microsoft.com/office/drawing/2014/main" id="{44061A36-05EF-4F44-A2FA-813315591D0A}"/>
              </a:ext>
            </a:extLst>
          </p:cNvPr>
          <p:cNvSpPr>
            <a:spLocks noChangeArrowheads="1"/>
          </p:cNvSpPr>
          <p:nvPr/>
        </p:nvSpPr>
        <p:spPr bwMode="auto">
          <a:xfrm>
            <a:off x="4869263" y="1347161"/>
            <a:ext cx="144000" cy="144000"/>
          </a:xfrm>
          <a:prstGeom prst="ellipse">
            <a:avLst/>
          </a:prstGeom>
          <a:solidFill>
            <a:srgbClr val="FF00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cxnSp>
        <p:nvCxnSpPr>
          <p:cNvPr id="53" name="Conector recto de flecha 52"/>
          <p:cNvCxnSpPr/>
          <p:nvPr/>
        </p:nvCxnSpPr>
        <p:spPr bwMode="auto">
          <a:xfrm flipH="1" flipV="1">
            <a:off x="4509129" y="3077033"/>
            <a:ext cx="1883" cy="240783"/>
          </a:xfrm>
          <a:prstGeom prst="straightConnector1">
            <a:avLst/>
          </a:prstGeom>
          <a:solidFill>
            <a:schemeClr val="accent1"/>
          </a:solidFill>
          <a:ln w="9525" cap="flat" cmpd="sng" algn="ctr">
            <a:solidFill>
              <a:srgbClr val="00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420049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0E6C06-A84E-45EC-870F-C9DB5FFC74B0}"/>
              </a:ext>
            </a:extLst>
          </p:cNvPr>
          <p:cNvSpPr>
            <a:spLocks noGrp="1"/>
          </p:cNvSpPr>
          <p:nvPr>
            <p:ph type="title"/>
          </p:nvPr>
        </p:nvSpPr>
        <p:spPr>
          <a:xfrm>
            <a:off x="1196009" y="79373"/>
            <a:ext cx="7010400" cy="384175"/>
          </a:xfrm>
        </p:spPr>
        <p:txBody>
          <a:bodyPr/>
          <a:lstStyle/>
          <a:p>
            <a:r>
              <a:rPr lang="es-ES" dirty="0">
                <a:solidFill>
                  <a:schemeClr val="bg2">
                    <a:lumMod val="50000"/>
                  </a:schemeClr>
                </a:solidFill>
              </a:rPr>
              <a:t>Logística</a:t>
            </a:r>
            <a:endParaRPr lang="es-CO" dirty="0">
              <a:solidFill>
                <a:schemeClr val="bg2">
                  <a:lumMod val="50000"/>
                </a:schemeClr>
              </a:solidFill>
            </a:endParaRPr>
          </a:p>
        </p:txBody>
      </p:sp>
      <p:sp>
        <p:nvSpPr>
          <p:cNvPr id="4" name="Rectángulo 3">
            <a:extLst>
              <a:ext uri="{FF2B5EF4-FFF2-40B4-BE49-F238E27FC236}">
                <a16:creationId xmlns:a16="http://schemas.microsoft.com/office/drawing/2014/main" id="{63C38225-699F-4248-831C-3CCC87D3BFC1}"/>
              </a:ext>
            </a:extLst>
          </p:cNvPr>
          <p:cNvSpPr/>
          <p:nvPr/>
        </p:nvSpPr>
        <p:spPr>
          <a:xfrm>
            <a:off x="412430" y="2486040"/>
            <a:ext cx="2347906" cy="1015663"/>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Se destaca el tiempo como un elemento logístico a mejorar, donde el diseño de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la prueba priorice las partes fundamentales</a:t>
            </a:r>
          </a:p>
        </p:txBody>
      </p:sp>
      <p:sp>
        <p:nvSpPr>
          <p:cNvPr id="5" name="Rectángulo 4">
            <a:extLst>
              <a:ext uri="{FF2B5EF4-FFF2-40B4-BE49-F238E27FC236}">
                <a16:creationId xmlns:a16="http://schemas.microsoft.com/office/drawing/2014/main" id="{6E00F591-141C-4BC4-8879-CF9CBCA1D5D4}"/>
              </a:ext>
            </a:extLst>
          </p:cNvPr>
          <p:cNvSpPr/>
          <p:nvPr/>
        </p:nvSpPr>
        <p:spPr>
          <a:xfrm>
            <a:off x="2760336" y="1438353"/>
            <a:ext cx="3623325" cy="830997"/>
          </a:xfrm>
          <a:prstGeom prst="rect">
            <a:avLst/>
          </a:prstGeom>
          <a:ln>
            <a:solidFill>
              <a:schemeClr val="tx1"/>
            </a:solidFill>
            <a:prstDash val="dashDot"/>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La figura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del jefe de salón </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fue un elemento logístico que se perdió en la virtualidad, lo que generó la sensación de ausencia del Icfes</a:t>
            </a:r>
            <a:endPar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p:txBody>
      </p:sp>
      <p:sp>
        <p:nvSpPr>
          <p:cNvPr id="6" name="Rectángulo 5">
            <a:extLst>
              <a:ext uri="{FF2B5EF4-FFF2-40B4-BE49-F238E27FC236}">
                <a16:creationId xmlns:a16="http://schemas.microsoft.com/office/drawing/2014/main" id="{7FAF6EBB-039E-4B3A-BC63-15EB45A8AE9A}"/>
              </a:ext>
            </a:extLst>
          </p:cNvPr>
          <p:cNvSpPr/>
          <p:nvPr/>
        </p:nvSpPr>
        <p:spPr>
          <a:xfrm>
            <a:off x="6383664" y="2578372"/>
            <a:ext cx="2347906" cy="1015663"/>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Las pruebas no contemplan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mecanismos de emergencia </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para los participantes durante inconvenientes técnicos </a:t>
            </a:r>
            <a:endPar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p:txBody>
      </p:sp>
      <p:sp>
        <p:nvSpPr>
          <p:cNvPr id="7" name="Rectángulo 6">
            <a:extLst>
              <a:ext uri="{FF2B5EF4-FFF2-40B4-BE49-F238E27FC236}">
                <a16:creationId xmlns:a16="http://schemas.microsoft.com/office/drawing/2014/main" id="{A7ECF5A6-1EF6-439F-9318-B404472B6086}"/>
              </a:ext>
            </a:extLst>
          </p:cNvPr>
          <p:cNvSpPr/>
          <p:nvPr/>
        </p:nvSpPr>
        <p:spPr bwMode="auto">
          <a:xfrm>
            <a:off x="3173794" y="859490"/>
            <a:ext cx="2796411" cy="501106"/>
          </a:xfrm>
          <a:prstGeom prst="rect">
            <a:avLst/>
          </a:prstGeom>
          <a:solidFill>
            <a:srgbClr val="4D803B"/>
          </a:solidFill>
          <a:ln w="3175"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a:ea typeface="+mn-ea"/>
                <a:cs typeface="Arial" charset="0"/>
              </a:rPr>
              <a:t>La logística se percibe como exitosa, sin embargo:</a:t>
            </a:r>
            <a:endParaRPr kumimoji="0" lang="es-CO"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a:ea typeface="+mn-ea"/>
              <a:cs typeface="Arial" charset="0"/>
            </a:endParaRPr>
          </a:p>
        </p:txBody>
      </p:sp>
      <p:sp>
        <p:nvSpPr>
          <p:cNvPr id="8" name="Rectángulo 7">
            <a:extLst>
              <a:ext uri="{FF2B5EF4-FFF2-40B4-BE49-F238E27FC236}">
                <a16:creationId xmlns:a16="http://schemas.microsoft.com/office/drawing/2014/main" id="{46CAD8A8-EBCF-47A7-8FE7-7CAD44D5CCB5}"/>
              </a:ext>
            </a:extLst>
          </p:cNvPr>
          <p:cNvSpPr/>
          <p:nvPr/>
        </p:nvSpPr>
        <p:spPr>
          <a:xfrm>
            <a:off x="3398047" y="2531976"/>
            <a:ext cx="2347906" cy="1200329"/>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El acompañamiento durante le presentación no fue personal </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dentro de las pruebas virtuales, esto se percibió como un elemento negativo</a:t>
            </a:r>
            <a:endPar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p:txBody>
      </p:sp>
      <p:sp>
        <p:nvSpPr>
          <p:cNvPr id="9" name="Flecha: a la izquierda y derecha 8">
            <a:extLst>
              <a:ext uri="{FF2B5EF4-FFF2-40B4-BE49-F238E27FC236}">
                <a16:creationId xmlns:a16="http://schemas.microsoft.com/office/drawing/2014/main" id="{1D0ABD1B-E81F-4EFA-B029-692354922242}"/>
              </a:ext>
            </a:extLst>
          </p:cNvPr>
          <p:cNvSpPr/>
          <p:nvPr/>
        </p:nvSpPr>
        <p:spPr bwMode="auto">
          <a:xfrm>
            <a:off x="1696379" y="3573114"/>
            <a:ext cx="5751235" cy="975815"/>
          </a:xfrm>
          <a:prstGeom prst="leftRightArrow">
            <a:avLst/>
          </a:prstGeom>
          <a:solidFill>
            <a:schemeClr val="tx1">
              <a:lumMod val="50000"/>
              <a:lumOff val="50000"/>
            </a:schemeClr>
          </a:solidFill>
          <a:ln w="317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a:ea typeface="+mn-ea"/>
                <a:cs typeface="Arial" charset="0"/>
              </a:rPr>
              <a:t>El acompañamiento y seguimiento personal, ya sea virtual o presencial, genera mayor confianza </a:t>
            </a:r>
            <a:endParaRPr kumimoji="0" lang="es-CO"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a:ea typeface="+mn-ea"/>
              <a:cs typeface="Arial" charset="0"/>
            </a:endParaRPr>
          </a:p>
        </p:txBody>
      </p:sp>
      <p:cxnSp>
        <p:nvCxnSpPr>
          <p:cNvPr id="10" name="Conector recto de flecha 9">
            <a:extLst>
              <a:ext uri="{FF2B5EF4-FFF2-40B4-BE49-F238E27FC236}">
                <a16:creationId xmlns:a16="http://schemas.microsoft.com/office/drawing/2014/main" id="{322D301F-8A6A-4A51-A78F-9D5AF7AD2B76}"/>
              </a:ext>
            </a:extLst>
          </p:cNvPr>
          <p:cNvCxnSpPr/>
          <p:nvPr/>
        </p:nvCxnSpPr>
        <p:spPr bwMode="auto">
          <a:xfrm flipH="1">
            <a:off x="2415209" y="2186609"/>
            <a:ext cx="556591" cy="385935"/>
          </a:xfrm>
          <a:prstGeom prst="straightConnector1">
            <a:avLst/>
          </a:prstGeom>
          <a:solidFill>
            <a:schemeClr val="accent1"/>
          </a:solidFill>
          <a:ln w="9525" cap="flat" cmpd="sng" algn="ctr">
            <a:solidFill>
              <a:srgbClr val="49682C"/>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Conector recto de flecha 10">
            <a:extLst>
              <a:ext uri="{FF2B5EF4-FFF2-40B4-BE49-F238E27FC236}">
                <a16:creationId xmlns:a16="http://schemas.microsoft.com/office/drawing/2014/main" id="{041B3C59-2D0C-407C-B745-C6EAF917EC76}"/>
              </a:ext>
            </a:extLst>
          </p:cNvPr>
          <p:cNvCxnSpPr>
            <a:cxnSpLocks/>
          </p:cNvCxnSpPr>
          <p:nvPr/>
        </p:nvCxnSpPr>
        <p:spPr bwMode="auto">
          <a:xfrm flipH="1">
            <a:off x="4502423" y="2143083"/>
            <a:ext cx="1" cy="342957"/>
          </a:xfrm>
          <a:prstGeom prst="straightConnector1">
            <a:avLst/>
          </a:prstGeom>
          <a:solidFill>
            <a:schemeClr val="accent1"/>
          </a:solidFill>
          <a:ln w="9525" cap="flat" cmpd="sng" algn="ctr">
            <a:solidFill>
              <a:srgbClr val="49682C"/>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Conector recto de flecha 11">
            <a:extLst>
              <a:ext uri="{FF2B5EF4-FFF2-40B4-BE49-F238E27FC236}">
                <a16:creationId xmlns:a16="http://schemas.microsoft.com/office/drawing/2014/main" id="{07E2D564-447C-4644-BAF3-4F97E513A77A}"/>
              </a:ext>
            </a:extLst>
          </p:cNvPr>
          <p:cNvCxnSpPr>
            <a:cxnSpLocks/>
          </p:cNvCxnSpPr>
          <p:nvPr/>
        </p:nvCxnSpPr>
        <p:spPr bwMode="auto">
          <a:xfrm>
            <a:off x="6248501" y="2186608"/>
            <a:ext cx="589621" cy="345368"/>
          </a:xfrm>
          <a:prstGeom prst="straightConnector1">
            <a:avLst/>
          </a:prstGeom>
          <a:solidFill>
            <a:schemeClr val="accent1"/>
          </a:solidFill>
          <a:ln w="9525" cap="flat" cmpd="sng" algn="ctr">
            <a:solidFill>
              <a:srgbClr val="49682C"/>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ángulo 13">
            <a:extLst>
              <a:ext uri="{FF2B5EF4-FFF2-40B4-BE49-F238E27FC236}">
                <a16:creationId xmlns:a16="http://schemas.microsoft.com/office/drawing/2014/main" id="{B28A7355-32DE-4D1C-8E4F-8CBD384FB0A9}"/>
              </a:ext>
            </a:extLst>
          </p:cNvPr>
          <p:cNvSpPr/>
          <p:nvPr/>
        </p:nvSpPr>
        <p:spPr>
          <a:xfrm>
            <a:off x="2415209" y="4385919"/>
            <a:ext cx="4572000" cy="623248"/>
          </a:xfrm>
          <a:prstGeom prst="rect">
            <a:avLst/>
          </a:prstGeom>
        </p:spPr>
        <p:txBody>
          <a:bodyPr>
            <a:spAutoFit/>
          </a:bodyPr>
          <a:lstStyle/>
          <a:p>
            <a:pPr marL="0" marR="0" lvl="0" indent="0" algn="ctr" defTabSz="914400" rtl="0" eaLnBrk="1" fontAlgn="base" latinLnBrk="0" hangingPunct="1">
              <a:lnSpc>
                <a:spcPct val="115000"/>
              </a:lnSpc>
              <a:spcBef>
                <a:spcPts val="1200"/>
              </a:spcBef>
              <a:spcAft>
                <a:spcPts val="800"/>
              </a:spcAft>
              <a:buClrTx/>
              <a:buSzTx/>
              <a:buFontTx/>
              <a:buNone/>
              <a:tabLst/>
              <a:defRPr/>
            </a:pPr>
            <a:r>
              <a:rPr kumimoji="0" lang="es-MX" sz="1000" b="0" i="1"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Times New Roman" panose="02020603050405020304" pitchFamily="18" charset="0"/>
              </a:rPr>
              <a:t>“aunque sea virtual, no sé, que el monitor se presente: mira me llamo tal, estoy aquí para ayudarte, tal cosa, humanizarlo un poco más, ayuda a que nosotros tengamos una mejor percepción de ellos”</a:t>
            </a:r>
            <a:endParaRPr kumimoji="0" lang="es-CO" sz="1000" b="0" i="1"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1854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0E6C06-A84E-45EC-870F-C9DB5FFC74B0}"/>
              </a:ext>
            </a:extLst>
          </p:cNvPr>
          <p:cNvSpPr>
            <a:spLocks noGrp="1"/>
          </p:cNvSpPr>
          <p:nvPr>
            <p:ph type="title"/>
          </p:nvPr>
        </p:nvSpPr>
        <p:spPr>
          <a:xfrm>
            <a:off x="1106087" y="77194"/>
            <a:ext cx="7010400" cy="384175"/>
          </a:xfrm>
        </p:spPr>
        <p:txBody>
          <a:bodyPr/>
          <a:lstStyle/>
          <a:p>
            <a:r>
              <a:rPr lang="es-ES" dirty="0">
                <a:solidFill>
                  <a:schemeClr val="bg2">
                    <a:lumMod val="50000"/>
                  </a:schemeClr>
                </a:solidFill>
              </a:rPr>
              <a:t>Logística </a:t>
            </a:r>
            <a:endParaRPr lang="es-CO" dirty="0">
              <a:solidFill>
                <a:schemeClr val="bg2">
                  <a:lumMod val="50000"/>
                </a:schemeClr>
              </a:solidFill>
            </a:endParaRPr>
          </a:p>
        </p:txBody>
      </p:sp>
      <p:cxnSp>
        <p:nvCxnSpPr>
          <p:cNvPr id="4" name="Conector recto 3">
            <a:extLst>
              <a:ext uri="{FF2B5EF4-FFF2-40B4-BE49-F238E27FC236}">
                <a16:creationId xmlns:a16="http://schemas.microsoft.com/office/drawing/2014/main" id="{9FB8656F-D07C-4EF2-93E1-5CC7FA51AF74}"/>
              </a:ext>
            </a:extLst>
          </p:cNvPr>
          <p:cNvCxnSpPr/>
          <p:nvPr/>
        </p:nvCxnSpPr>
        <p:spPr bwMode="auto">
          <a:xfrm>
            <a:off x="4706378" y="1376087"/>
            <a:ext cx="0" cy="2971800"/>
          </a:xfrm>
          <a:prstGeom prst="line">
            <a:avLst/>
          </a:prstGeom>
          <a:solidFill>
            <a:schemeClr val="accent1"/>
          </a:solidFill>
          <a:ln w="3175" cap="flat" cmpd="sng" algn="ctr">
            <a:solidFill>
              <a:schemeClr val="bg1">
                <a:lumMod val="6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ctángulo 4">
            <a:extLst>
              <a:ext uri="{FF2B5EF4-FFF2-40B4-BE49-F238E27FC236}">
                <a16:creationId xmlns:a16="http://schemas.microsoft.com/office/drawing/2014/main" id="{65AE31FF-15DF-4BBE-81A4-B94A1B582990}"/>
              </a:ext>
            </a:extLst>
          </p:cNvPr>
          <p:cNvSpPr/>
          <p:nvPr/>
        </p:nvSpPr>
        <p:spPr bwMode="auto">
          <a:xfrm>
            <a:off x="1106087" y="1111787"/>
            <a:ext cx="2796410" cy="384172"/>
          </a:xfrm>
          <a:prstGeom prst="rect">
            <a:avLst/>
          </a:prstGeom>
          <a:solidFill>
            <a:srgbClr val="1877B8"/>
          </a:solidFill>
          <a:ln w="3175"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a:ea typeface="+mn-ea"/>
                <a:cs typeface="Arial" charset="0"/>
              </a:rPr>
              <a:t>Elementos positivos de la virtualidad </a:t>
            </a:r>
            <a:endParaRPr kumimoji="0" lang="es-CO"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a:ea typeface="+mn-ea"/>
              <a:cs typeface="Arial" charset="0"/>
            </a:endParaRPr>
          </a:p>
        </p:txBody>
      </p:sp>
      <p:sp>
        <p:nvSpPr>
          <p:cNvPr id="6" name="Rectángulo 5">
            <a:extLst>
              <a:ext uri="{FF2B5EF4-FFF2-40B4-BE49-F238E27FC236}">
                <a16:creationId xmlns:a16="http://schemas.microsoft.com/office/drawing/2014/main" id="{8F232487-C2EA-40B2-8FBE-D17C5AAD4215}"/>
              </a:ext>
            </a:extLst>
          </p:cNvPr>
          <p:cNvSpPr/>
          <p:nvPr/>
        </p:nvSpPr>
        <p:spPr bwMode="auto">
          <a:xfrm>
            <a:off x="5711217" y="1111787"/>
            <a:ext cx="2806617" cy="384172"/>
          </a:xfrm>
          <a:prstGeom prst="rect">
            <a:avLst/>
          </a:prstGeom>
          <a:solidFill>
            <a:srgbClr val="4D803B"/>
          </a:solidFill>
          <a:ln w="3175"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a:ea typeface="+mn-ea"/>
                <a:cs typeface="Arial" charset="0"/>
              </a:rPr>
              <a:t>Elementos negativos de la virtualidad</a:t>
            </a:r>
            <a:endParaRPr kumimoji="0" lang="es-CO"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a:ea typeface="+mn-ea"/>
              <a:cs typeface="Arial" charset="0"/>
            </a:endParaRPr>
          </a:p>
        </p:txBody>
      </p:sp>
      <p:sp>
        <p:nvSpPr>
          <p:cNvPr id="7" name="Rectángulo 6">
            <a:extLst>
              <a:ext uri="{FF2B5EF4-FFF2-40B4-BE49-F238E27FC236}">
                <a16:creationId xmlns:a16="http://schemas.microsoft.com/office/drawing/2014/main" id="{B3665E5A-5F45-4A7D-AE51-FE6010D39869}"/>
              </a:ext>
            </a:extLst>
          </p:cNvPr>
          <p:cNvSpPr/>
          <p:nvPr/>
        </p:nvSpPr>
        <p:spPr>
          <a:xfrm>
            <a:off x="963115" y="1751259"/>
            <a:ext cx="2869565" cy="2492990"/>
          </a:xfrm>
          <a:prstGeom prst="rect">
            <a:avLst/>
          </a:prstGeom>
        </p:spPr>
        <p:txBody>
          <a:bodyPr wrap="square">
            <a:spAutoFit/>
          </a:bodyPr>
          <a:lstStyle/>
          <a:p>
            <a:pPr marL="171450" marR="0" lvl="0" indent="-171450" algn="ctr" defTabSz="914400" rtl="0" eaLnBrk="1" fontAlgn="base" latinLnBrk="0" hangingPunct="1">
              <a:lnSpc>
                <a:spcPct val="100000"/>
              </a:lnSpc>
              <a:spcBef>
                <a:spcPct val="0"/>
              </a:spcBef>
              <a:spcAft>
                <a:spcPct val="0"/>
              </a:spcAft>
              <a:buClrTx/>
              <a:buSzTx/>
              <a:buFontTx/>
              <a:buChar char="-"/>
              <a:tabLst/>
              <a:defRPr/>
            </a:pP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La virtualidad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permite concentrarse </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únicamente en la presentación de las pruebas </a:t>
            </a:r>
          </a:p>
          <a:p>
            <a:pPr marL="171450" marR="0" lvl="0" indent="-171450" algn="ctr" defTabSz="914400" rtl="0" eaLnBrk="1" fontAlgn="base" latinLnBrk="0" hangingPunct="1">
              <a:lnSpc>
                <a:spcPct val="100000"/>
              </a:lnSpc>
              <a:spcBef>
                <a:spcPct val="0"/>
              </a:spcBef>
              <a:spcAft>
                <a:spcPct val="0"/>
              </a:spcAft>
              <a:buClrTx/>
              <a:buSzTx/>
              <a:buFontTx/>
              <a:buChar char="-"/>
              <a:tabLst/>
              <a:defRPr/>
            </a:pPr>
            <a:endPar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a:p>
            <a:pPr marL="171450" marR="0" lvl="0" indent="-171450" algn="ctr" defTabSz="914400" rtl="0" eaLnBrk="1" fontAlgn="base" latinLnBrk="0" hangingPunct="1">
              <a:lnSpc>
                <a:spcPct val="100000"/>
              </a:lnSpc>
              <a:spcBef>
                <a:spcPct val="0"/>
              </a:spcBef>
              <a:spcAft>
                <a:spcPct val="0"/>
              </a:spcAft>
              <a:buClrTx/>
              <a:buSzTx/>
              <a:buFontTx/>
              <a:buChar char="-"/>
              <a:tabLst/>
              <a:defRPr/>
            </a:pP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La virtualidad abre las puertas a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plantear pruebas más interactivas </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a través de herramientas digitales </a:t>
            </a:r>
          </a:p>
          <a:p>
            <a:pPr marL="171450" marR="0" lvl="0" indent="-171450" algn="ctr" defTabSz="914400" rtl="0" eaLnBrk="1" fontAlgn="base" latinLnBrk="0" hangingPunct="1">
              <a:lnSpc>
                <a:spcPct val="100000"/>
              </a:lnSpc>
              <a:spcBef>
                <a:spcPct val="0"/>
              </a:spcBef>
              <a:spcAft>
                <a:spcPct val="0"/>
              </a:spcAft>
              <a:buClrTx/>
              <a:buSzTx/>
              <a:buFontTx/>
              <a:buChar char="-"/>
              <a:tabLst/>
              <a:defRPr/>
            </a:pPr>
            <a:endPar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a:p>
            <a:pPr marL="171450" marR="0" lvl="0" indent="-171450" algn="ctr" defTabSz="914400" rtl="0" eaLnBrk="1" fontAlgn="base" latinLnBrk="0" hangingPunct="1">
              <a:lnSpc>
                <a:spcPct val="100000"/>
              </a:lnSpc>
              <a:spcBef>
                <a:spcPct val="0"/>
              </a:spcBef>
              <a:spcAft>
                <a:spcPct val="0"/>
              </a:spcAft>
              <a:buClrTx/>
              <a:buSzTx/>
              <a:buFontTx/>
              <a:buChar char="-"/>
              <a:tabLst/>
              <a:defRPr/>
            </a:pP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Se considera como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un elemento innovador </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dentro de la presentación de las pruebas</a:t>
            </a:r>
          </a:p>
          <a:p>
            <a:pPr marL="171450" marR="0" lvl="0" indent="-171450" algn="ctr" defTabSz="914400" rtl="0" eaLnBrk="1" fontAlgn="base" latinLnBrk="0" hangingPunct="1">
              <a:lnSpc>
                <a:spcPct val="100000"/>
              </a:lnSpc>
              <a:spcBef>
                <a:spcPct val="0"/>
              </a:spcBef>
              <a:spcAft>
                <a:spcPct val="0"/>
              </a:spcAft>
              <a:buClrTx/>
              <a:buSzTx/>
              <a:buFontTx/>
              <a:buChar char="-"/>
              <a:tabLst/>
              <a:defRPr/>
            </a:pPr>
            <a:endPar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p:txBody>
      </p:sp>
      <p:sp>
        <p:nvSpPr>
          <p:cNvPr id="8" name="Rectángulo 7">
            <a:extLst>
              <a:ext uri="{FF2B5EF4-FFF2-40B4-BE49-F238E27FC236}">
                <a16:creationId xmlns:a16="http://schemas.microsoft.com/office/drawing/2014/main" id="{982BF32D-E1C8-407B-BEBD-E4DE6EFA2910}"/>
              </a:ext>
            </a:extLst>
          </p:cNvPr>
          <p:cNvSpPr/>
          <p:nvPr/>
        </p:nvSpPr>
        <p:spPr>
          <a:xfrm>
            <a:off x="5227992" y="1797426"/>
            <a:ext cx="3327370" cy="2308324"/>
          </a:xfrm>
          <a:prstGeom prst="rect">
            <a:avLst/>
          </a:prstGeom>
        </p:spPr>
        <p:txBody>
          <a:bodyPr wrap="square">
            <a:spAutoFit/>
          </a:bodyPr>
          <a:lstStyle/>
          <a:p>
            <a:pPr marL="171450" marR="0" lvl="0" indent="-171450" algn="ctr" defTabSz="914400" rtl="0" eaLnBrk="1" fontAlgn="base" latinLnBrk="0" hangingPunct="1">
              <a:lnSpc>
                <a:spcPct val="100000"/>
              </a:lnSpc>
              <a:spcBef>
                <a:spcPct val="0"/>
              </a:spcBef>
              <a:spcAft>
                <a:spcPct val="0"/>
              </a:spcAft>
              <a:buClrTx/>
              <a:buSzTx/>
              <a:buFontTx/>
              <a:buChar char="-"/>
              <a:tabLst/>
              <a:defRPr/>
            </a:pP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No se genera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un acompañamiento personal </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durante las pruebas que guíe a quienes las presentan </a:t>
            </a:r>
          </a:p>
          <a:p>
            <a:pPr marL="171450" marR="0" lvl="0" indent="-171450" algn="ctr" defTabSz="914400" rtl="0" eaLnBrk="1" fontAlgn="base" latinLnBrk="0" hangingPunct="1">
              <a:lnSpc>
                <a:spcPct val="100000"/>
              </a:lnSpc>
              <a:spcBef>
                <a:spcPct val="0"/>
              </a:spcBef>
              <a:spcAft>
                <a:spcPct val="0"/>
              </a:spcAft>
              <a:buClrTx/>
              <a:buSzTx/>
              <a:buFontTx/>
              <a:buChar char="-"/>
              <a:tabLst/>
              <a:defRPr/>
            </a:pPr>
            <a:endPar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a:p>
            <a:pPr marL="171450" marR="0" lvl="0" indent="-171450" algn="ctr" defTabSz="914400" rtl="0" eaLnBrk="1" fontAlgn="base" latinLnBrk="0" hangingPunct="1">
              <a:lnSpc>
                <a:spcPct val="100000"/>
              </a:lnSpc>
              <a:spcBef>
                <a:spcPct val="0"/>
              </a:spcBef>
              <a:spcAft>
                <a:spcPct val="0"/>
              </a:spcAft>
              <a:buClrTx/>
              <a:buSzTx/>
              <a:buFontTx/>
              <a:buChar char="-"/>
              <a:tabLst/>
              <a:defRPr/>
            </a:pP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Las fallas técnicas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no son solucionadas de forma rápida, </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y resta tiempo en la presentación de las pruebas </a:t>
            </a:r>
          </a:p>
          <a:p>
            <a:pPr marL="171450" marR="0" lvl="0" indent="-171450" algn="ctr" defTabSz="914400" rtl="0" eaLnBrk="1" fontAlgn="base" latinLnBrk="0" hangingPunct="1">
              <a:lnSpc>
                <a:spcPct val="100000"/>
              </a:lnSpc>
              <a:spcBef>
                <a:spcPct val="0"/>
              </a:spcBef>
              <a:spcAft>
                <a:spcPct val="0"/>
              </a:spcAft>
              <a:buClrTx/>
              <a:buSzTx/>
              <a:buFontTx/>
              <a:buChar char="-"/>
              <a:tabLst/>
              <a:defRPr/>
            </a:pPr>
            <a:endPar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a:p>
            <a:pPr marL="171450" marR="0" lvl="0" indent="-171450" algn="ctr" defTabSz="914400" rtl="0" eaLnBrk="1" fontAlgn="base" latinLnBrk="0" hangingPunct="1">
              <a:lnSpc>
                <a:spcPct val="100000"/>
              </a:lnSpc>
              <a:spcBef>
                <a:spcPct val="0"/>
              </a:spcBef>
              <a:spcAft>
                <a:spcPct val="0"/>
              </a:spcAft>
              <a:buClrTx/>
              <a:buSzTx/>
              <a:buFontTx/>
              <a:buChar char="-"/>
              <a:tabLst/>
              <a:defRPr/>
            </a:pP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No todas las personas que presentan las pruebas cuentan con la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infraestructura digital </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necesaria para realizarlas </a:t>
            </a:r>
            <a:endPar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p:txBody>
      </p:sp>
      <p:cxnSp>
        <p:nvCxnSpPr>
          <p:cNvPr id="9" name="Conector recto 8">
            <a:extLst>
              <a:ext uri="{FF2B5EF4-FFF2-40B4-BE49-F238E27FC236}">
                <a16:creationId xmlns:a16="http://schemas.microsoft.com/office/drawing/2014/main" id="{909AD968-26B8-4D3F-8383-69583B42B2D1}"/>
              </a:ext>
            </a:extLst>
          </p:cNvPr>
          <p:cNvCxnSpPr/>
          <p:nvPr/>
        </p:nvCxnSpPr>
        <p:spPr bwMode="auto">
          <a:xfrm>
            <a:off x="2817943" y="4552248"/>
            <a:ext cx="3776870" cy="0"/>
          </a:xfrm>
          <a:prstGeom prst="line">
            <a:avLst/>
          </a:prstGeom>
          <a:solidFill>
            <a:schemeClr val="accent1"/>
          </a:solidFill>
          <a:ln w="3175" cap="flat" cmpd="sng" algn="ctr">
            <a:solidFill>
              <a:srgbClr val="3333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ángulo 9">
            <a:extLst>
              <a:ext uri="{FF2B5EF4-FFF2-40B4-BE49-F238E27FC236}">
                <a16:creationId xmlns:a16="http://schemas.microsoft.com/office/drawing/2014/main" id="{01D73E68-3083-403C-A4A5-6949135AAF05}"/>
              </a:ext>
            </a:extLst>
          </p:cNvPr>
          <p:cNvSpPr/>
          <p:nvPr/>
        </p:nvSpPr>
        <p:spPr>
          <a:xfrm>
            <a:off x="1975994" y="4598415"/>
            <a:ext cx="5766588" cy="553998"/>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000" b="0" i="1"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Times New Roman" panose="02020603050405020304" pitchFamily="18" charset="0"/>
              </a:rPr>
              <a:t>“yo apoyo lo que dice la compañera, porque tras de que uno ya llega como estresado, entonces como que ahí suavizaría un poco el saber que hay una persona ahí, que está atenta”</a:t>
            </a:r>
            <a:endParaRPr kumimoji="0" lang="es-CO" sz="1000" b="0" i="1" u="none" strike="noStrike" kern="1200" cap="none" spc="0" normalizeH="0" baseline="0" noProof="0" dirty="0">
              <a:ln>
                <a:noFill/>
              </a:ln>
              <a:solidFill>
                <a:srgbClr val="000000"/>
              </a:solidFill>
              <a:effectLst/>
              <a:uLnTx/>
              <a:uFillTx/>
              <a:latin typeface="Century Gothic"/>
              <a:ea typeface="+mn-ea"/>
              <a:cs typeface="Arial" charset="0"/>
            </a:endParaRPr>
          </a:p>
        </p:txBody>
      </p:sp>
    </p:spTree>
    <p:extLst>
      <p:ext uri="{BB962C8B-B14F-4D97-AF65-F5344CB8AC3E}">
        <p14:creationId xmlns:p14="http://schemas.microsoft.com/office/powerpoint/2010/main" val="3952738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s-ES" altLang="es-CO" dirty="0">
                <a:solidFill>
                  <a:schemeClr val="tx1">
                    <a:lumMod val="65000"/>
                    <a:lumOff val="35000"/>
                  </a:schemeClr>
                </a:solidFill>
                <a:ea typeface="+mj-ea"/>
              </a:rPr>
              <a:t>¿A quiénes encuestamos?</a:t>
            </a:r>
          </a:p>
        </p:txBody>
      </p:sp>
      <p:graphicFrame>
        <p:nvGraphicFramePr>
          <p:cNvPr id="4" name="Tabla 3">
            <a:extLst>
              <a:ext uri="{FF2B5EF4-FFF2-40B4-BE49-F238E27FC236}">
                <a16:creationId xmlns:a16="http://schemas.microsoft.com/office/drawing/2014/main" id="{A6A671A9-DEBB-41D4-B995-A05D0BB8B660}"/>
              </a:ext>
            </a:extLst>
          </p:cNvPr>
          <p:cNvGraphicFramePr>
            <a:graphicFrameLocks noGrp="1"/>
          </p:cNvGraphicFramePr>
          <p:nvPr/>
        </p:nvGraphicFramePr>
        <p:xfrm>
          <a:off x="666202" y="1239838"/>
          <a:ext cx="7811595" cy="3079751"/>
        </p:xfrm>
        <a:graphic>
          <a:graphicData uri="http://schemas.openxmlformats.org/drawingml/2006/table">
            <a:tbl>
              <a:tblPr/>
              <a:tblGrid>
                <a:gridCol w="1562319">
                  <a:extLst>
                    <a:ext uri="{9D8B030D-6E8A-4147-A177-3AD203B41FA5}">
                      <a16:colId xmlns:a16="http://schemas.microsoft.com/office/drawing/2014/main" val="558944615"/>
                    </a:ext>
                  </a:extLst>
                </a:gridCol>
                <a:gridCol w="1562319">
                  <a:extLst>
                    <a:ext uri="{9D8B030D-6E8A-4147-A177-3AD203B41FA5}">
                      <a16:colId xmlns:a16="http://schemas.microsoft.com/office/drawing/2014/main" val="3550217595"/>
                    </a:ext>
                  </a:extLst>
                </a:gridCol>
                <a:gridCol w="1562319">
                  <a:extLst>
                    <a:ext uri="{9D8B030D-6E8A-4147-A177-3AD203B41FA5}">
                      <a16:colId xmlns:a16="http://schemas.microsoft.com/office/drawing/2014/main" val="2274816807"/>
                    </a:ext>
                  </a:extLst>
                </a:gridCol>
                <a:gridCol w="1562319">
                  <a:extLst>
                    <a:ext uri="{9D8B030D-6E8A-4147-A177-3AD203B41FA5}">
                      <a16:colId xmlns:a16="http://schemas.microsoft.com/office/drawing/2014/main" val="3343706041"/>
                    </a:ext>
                  </a:extLst>
                </a:gridCol>
                <a:gridCol w="1562319">
                  <a:extLst>
                    <a:ext uri="{9D8B030D-6E8A-4147-A177-3AD203B41FA5}">
                      <a16:colId xmlns:a16="http://schemas.microsoft.com/office/drawing/2014/main" val="3935378519"/>
                    </a:ext>
                  </a:extLst>
                </a:gridCol>
              </a:tblGrid>
              <a:tr h="341029">
                <a:tc>
                  <a:txBody>
                    <a:bodyPr/>
                    <a:lstStyle/>
                    <a:p>
                      <a:pPr algn="ctr" rtl="0" fontAlgn="ctr"/>
                      <a:r>
                        <a:rPr lang="es-CO" sz="1000" b="1" i="0" u="none" strike="noStrike">
                          <a:solidFill>
                            <a:srgbClr val="FFFFFF"/>
                          </a:solidFill>
                          <a:effectLst/>
                          <a:latin typeface="Century Gothic" panose="020B0502020202020204" pitchFamily="34" charset="0"/>
                        </a:rPr>
                        <a:t>Población Objetivo</a:t>
                      </a:r>
                    </a:p>
                  </a:txBody>
                  <a:tcPr marL="8744" marR="8744" marT="8744"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70C0"/>
                    </a:solidFill>
                  </a:tcPr>
                </a:tc>
                <a:tc>
                  <a:txBody>
                    <a:bodyPr/>
                    <a:lstStyle/>
                    <a:p>
                      <a:pPr algn="ctr" rtl="0" fontAlgn="ctr"/>
                      <a:r>
                        <a:rPr lang="es-CO" sz="1000" b="1" i="0" u="none" strike="noStrike">
                          <a:solidFill>
                            <a:srgbClr val="FFFFFF"/>
                          </a:solidFill>
                          <a:effectLst/>
                          <a:latin typeface="Century Gothic" panose="020B0502020202020204" pitchFamily="34" charset="0"/>
                        </a:rPr>
                        <a:t>Encuestas efectivas</a:t>
                      </a:r>
                    </a:p>
                  </a:txBody>
                  <a:tcPr marL="8744" marR="8744" marT="8744"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70C0"/>
                    </a:solidFill>
                  </a:tcPr>
                </a:tc>
                <a:tc>
                  <a:txBody>
                    <a:bodyPr/>
                    <a:lstStyle/>
                    <a:p>
                      <a:pPr algn="ctr" rtl="0" fontAlgn="ctr"/>
                      <a:r>
                        <a:rPr lang="es-CO" sz="1000" b="1" i="0" u="none" strike="noStrike">
                          <a:solidFill>
                            <a:srgbClr val="FFFFFF"/>
                          </a:solidFill>
                          <a:effectLst/>
                          <a:latin typeface="Century Gothic" panose="020B0502020202020204" pitchFamily="34" charset="0"/>
                        </a:rPr>
                        <a:t>Técnica de recolección</a:t>
                      </a:r>
                    </a:p>
                  </a:txBody>
                  <a:tcPr marL="8744" marR="8744" marT="8744"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70C0"/>
                    </a:solidFill>
                  </a:tcPr>
                </a:tc>
                <a:tc>
                  <a:txBody>
                    <a:bodyPr/>
                    <a:lstStyle/>
                    <a:p>
                      <a:pPr algn="ctr" rtl="0" fontAlgn="ctr"/>
                      <a:r>
                        <a:rPr lang="es-MX" sz="1000" b="1" i="0" u="none" strike="noStrike">
                          <a:solidFill>
                            <a:srgbClr val="FFFFFF"/>
                          </a:solidFill>
                          <a:effectLst/>
                          <a:latin typeface="Century Gothic" panose="020B0502020202020204" pitchFamily="34" charset="0"/>
                        </a:rPr>
                        <a:t>Fecha de trabajo de campo</a:t>
                      </a:r>
                    </a:p>
                  </a:txBody>
                  <a:tcPr marL="8744" marR="8744" marT="8744"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70C0"/>
                    </a:solidFill>
                  </a:tcPr>
                </a:tc>
                <a:tc>
                  <a:txBody>
                    <a:bodyPr/>
                    <a:lstStyle/>
                    <a:p>
                      <a:pPr algn="ctr" rtl="0" fontAlgn="ctr"/>
                      <a:r>
                        <a:rPr lang="es-CO" sz="1000" b="1" i="0" u="none" strike="noStrike">
                          <a:solidFill>
                            <a:srgbClr val="FFFFFF"/>
                          </a:solidFill>
                          <a:effectLst/>
                          <a:latin typeface="Century Gothic" panose="020B0502020202020204" pitchFamily="34" charset="0"/>
                        </a:rPr>
                        <a:t>Margen de error</a:t>
                      </a:r>
                    </a:p>
                  </a:txBody>
                  <a:tcPr marL="8744" marR="8744" marT="8744"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70C0"/>
                    </a:solidFill>
                  </a:tcPr>
                </a:tc>
                <a:extLst>
                  <a:ext uri="{0D108BD9-81ED-4DB2-BD59-A6C34878D82A}">
                    <a16:rowId xmlns:a16="http://schemas.microsoft.com/office/drawing/2014/main" val="3145288879"/>
                  </a:ext>
                </a:extLst>
              </a:tr>
              <a:tr h="470444">
                <a:tc>
                  <a:txBody>
                    <a:bodyPr/>
                    <a:lstStyle/>
                    <a:p>
                      <a:pPr algn="ctr" rtl="0" fontAlgn="ctr"/>
                      <a:r>
                        <a:rPr lang="es-MX" sz="1000" b="0" i="0" u="none" strike="noStrike">
                          <a:solidFill>
                            <a:srgbClr val="000000"/>
                          </a:solidFill>
                          <a:effectLst/>
                          <a:latin typeface="Century Gothic" panose="020B0502020202020204" pitchFamily="34" charset="0"/>
                        </a:rPr>
                        <a:t>Estudiantes de Colegio que presentaron el Examen Saber 11°</a:t>
                      </a:r>
                    </a:p>
                  </a:txBody>
                  <a:tcPr marL="8744" marR="8744" marT="8744"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ctr"/>
                      <a:r>
                        <a:rPr lang="es-CO" sz="1000" b="0" i="0" u="none" strike="noStrike">
                          <a:solidFill>
                            <a:srgbClr val="000000"/>
                          </a:solidFill>
                          <a:effectLst/>
                          <a:latin typeface="Century Gothic" panose="020B0502020202020204" pitchFamily="34" charset="0"/>
                        </a:rPr>
                        <a:t>1.755</a:t>
                      </a:r>
                    </a:p>
                  </a:txBody>
                  <a:tcPr marL="8744" marR="8744" marT="8744"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ctr"/>
                      <a:r>
                        <a:rPr lang="es-CO" sz="1000" b="0" i="0" u="none" strike="noStrike">
                          <a:solidFill>
                            <a:srgbClr val="000000"/>
                          </a:solidFill>
                          <a:effectLst/>
                          <a:latin typeface="Century Gothic" panose="020B0502020202020204" pitchFamily="34" charset="0"/>
                        </a:rPr>
                        <a:t>Encuestas telefónicas </a:t>
                      </a:r>
                    </a:p>
                  </a:txBody>
                  <a:tcPr marL="8744" marR="8744" marT="8744"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ctr"/>
                      <a:r>
                        <a:rPr lang="es-MX" sz="1000" b="0" i="0" u="none" strike="noStrike">
                          <a:solidFill>
                            <a:srgbClr val="000000"/>
                          </a:solidFill>
                          <a:effectLst/>
                          <a:latin typeface="Century Gothic" panose="020B0502020202020204" pitchFamily="34" charset="0"/>
                        </a:rPr>
                        <a:t>11al 23 de noviembre de 2021</a:t>
                      </a:r>
                    </a:p>
                  </a:txBody>
                  <a:tcPr marL="8744" marR="8744" marT="8744"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ctr"/>
                      <a:r>
                        <a:rPr lang="es-CO" sz="1000" b="0" i="0" u="none" strike="noStrike">
                          <a:solidFill>
                            <a:srgbClr val="000000"/>
                          </a:solidFill>
                          <a:effectLst/>
                          <a:latin typeface="Century Gothic" panose="020B0502020202020204" pitchFamily="34" charset="0"/>
                        </a:rPr>
                        <a:t>2,34%</a:t>
                      </a:r>
                    </a:p>
                  </a:txBody>
                  <a:tcPr marL="8744" marR="8744" marT="8744"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221227786"/>
                  </a:ext>
                </a:extLst>
              </a:tr>
              <a:tr h="624344">
                <a:tc>
                  <a:txBody>
                    <a:bodyPr/>
                    <a:lstStyle/>
                    <a:p>
                      <a:pPr algn="ctr" rtl="0" fontAlgn="ctr"/>
                      <a:r>
                        <a:rPr lang="es-MX" sz="1000" b="0" i="0" u="none" strike="noStrike">
                          <a:solidFill>
                            <a:srgbClr val="000000"/>
                          </a:solidFill>
                          <a:effectLst/>
                          <a:latin typeface="Century Gothic" panose="020B0502020202020204" pitchFamily="34" charset="0"/>
                        </a:rPr>
                        <a:t>Estudiantes de Universidad que presentaron el Examen Saber Pro y T &amp; T</a:t>
                      </a:r>
                    </a:p>
                  </a:txBody>
                  <a:tcPr marL="8744" marR="8744" marT="8744"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ctr"/>
                      <a:r>
                        <a:rPr lang="es-CO" sz="1000" b="0" i="0" u="none" strike="noStrike">
                          <a:solidFill>
                            <a:srgbClr val="000000"/>
                          </a:solidFill>
                          <a:effectLst/>
                          <a:latin typeface="Century Gothic" panose="020B0502020202020204" pitchFamily="34" charset="0"/>
                        </a:rPr>
                        <a:t>1.368</a:t>
                      </a:r>
                    </a:p>
                  </a:txBody>
                  <a:tcPr marL="8744" marR="8744" marT="8744"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ctr"/>
                      <a:r>
                        <a:rPr lang="es-CO" sz="1000" b="0" i="0" u="none" strike="noStrike">
                          <a:solidFill>
                            <a:srgbClr val="000000"/>
                          </a:solidFill>
                          <a:effectLst/>
                          <a:latin typeface="Century Gothic" panose="020B0502020202020204" pitchFamily="34" charset="0"/>
                        </a:rPr>
                        <a:t>Encuestas telefónicas</a:t>
                      </a:r>
                    </a:p>
                  </a:txBody>
                  <a:tcPr marL="8744" marR="8744" marT="8744"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ctr"/>
                      <a:r>
                        <a:rPr lang="es-MX" sz="1000" b="0" i="0" u="none" strike="noStrike">
                          <a:solidFill>
                            <a:srgbClr val="000000"/>
                          </a:solidFill>
                          <a:effectLst/>
                          <a:latin typeface="Century Gothic" panose="020B0502020202020204" pitchFamily="34" charset="0"/>
                        </a:rPr>
                        <a:t>11al 2 de diciembre de 2021</a:t>
                      </a:r>
                    </a:p>
                  </a:txBody>
                  <a:tcPr marL="8744" marR="8744" marT="8744"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ctr"/>
                      <a:r>
                        <a:rPr lang="es-CO" sz="1000" b="0" i="0" u="none" strike="noStrike">
                          <a:solidFill>
                            <a:srgbClr val="000000"/>
                          </a:solidFill>
                          <a:effectLst/>
                          <a:latin typeface="Century Gothic" panose="020B0502020202020204" pitchFamily="34" charset="0"/>
                        </a:rPr>
                        <a:t>2,65%</a:t>
                      </a:r>
                    </a:p>
                  </a:txBody>
                  <a:tcPr marL="8744" marR="8744" marT="8744"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257893585"/>
                  </a:ext>
                </a:extLst>
              </a:tr>
              <a:tr h="341029">
                <a:tc>
                  <a:txBody>
                    <a:bodyPr/>
                    <a:lstStyle/>
                    <a:p>
                      <a:pPr algn="ctr" rtl="0" fontAlgn="ctr"/>
                      <a:r>
                        <a:rPr lang="es-CO" sz="1000" b="0" i="0" u="none" strike="noStrike">
                          <a:solidFill>
                            <a:srgbClr val="000000"/>
                          </a:solidFill>
                          <a:effectLst/>
                          <a:latin typeface="Century Gothic" panose="020B0502020202020204" pitchFamily="34" charset="0"/>
                        </a:rPr>
                        <a:t>Rectores de Colegio</a:t>
                      </a:r>
                    </a:p>
                  </a:txBody>
                  <a:tcPr marL="8744" marR="8744" marT="8744"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ctr"/>
                      <a:r>
                        <a:rPr lang="es-CO" sz="1000" b="0" i="0" u="none" strike="noStrike">
                          <a:solidFill>
                            <a:srgbClr val="000000"/>
                          </a:solidFill>
                          <a:effectLst/>
                          <a:latin typeface="Century Gothic" panose="020B0502020202020204" pitchFamily="34" charset="0"/>
                        </a:rPr>
                        <a:t>547</a:t>
                      </a:r>
                    </a:p>
                  </a:txBody>
                  <a:tcPr marL="8744" marR="8744" marT="8744"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ctr"/>
                      <a:r>
                        <a:rPr lang="es-CO" sz="1000" b="0" i="0" u="none" strike="noStrike">
                          <a:solidFill>
                            <a:srgbClr val="000000"/>
                          </a:solidFill>
                          <a:effectLst/>
                          <a:latin typeface="Century Gothic" panose="020B0502020202020204" pitchFamily="34" charset="0"/>
                        </a:rPr>
                        <a:t>Encuestas telefónicas</a:t>
                      </a:r>
                    </a:p>
                  </a:txBody>
                  <a:tcPr marL="8744" marR="8744" marT="8744"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ctr"/>
                      <a:r>
                        <a:rPr lang="es-MX" sz="1000" b="0" i="0" u="none" strike="noStrike">
                          <a:solidFill>
                            <a:srgbClr val="000000"/>
                          </a:solidFill>
                          <a:effectLst/>
                          <a:latin typeface="Century Gothic" panose="020B0502020202020204" pitchFamily="34" charset="0"/>
                        </a:rPr>
                        <a:t>10 al 24 de noviembre de 2021</a:t>
                      </a:r>
                    </a:p>
                  </a:txBody>
                  <a:tcPr marL="8744" marR="8744" marT="8744"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ctr"/>
                      <a:r>
                        <a:rPr lang="es-CO" sz="1000" b="0" i="0" u="none" strike="noStrike">
                          <a:solidFill>
                            <a:srgbClr val="000000"/>
                          </a:solidFill>
                          <a:effectLst/>
                          <a:latin typeface="Century Gothic" panose="020B0502020202020204" pitchFamily="34" charset="0"/>
                        </a:rPr>
                        <a:t>4,19%</a:t>
                      </a:r>
                    </a:p>
                  </a:txBody>
                  <a:tcPr marL="8744" marR="8744" marT="8744"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417105019"/>
                  </a:ext>
                </a:extLst>
              </a:tr>
              <a:tr h="341029">
                <a:tc>
                  <a:txBody>
                    <a:bodyPr/>
                    <a:lstStyle/>
                    <a:p>
                      <a:pPr algn="ctr" rtl="0" fontAlgn="ctr"/>
                      <a:r>
                        <a:rPr lang="es-MX" sz="1000" b="0" i="0" u="none" strike="noStrike">
                          <a:solidFill>
                            <a:srgbClr val="000000"/>
                          </a:solidFill>
                          <a:effectLst/>
                          <a:latin typeface="Century Gothic" panose="020B0502020202020204" pitchFamily="34" charset="0"/>
                        </a:rPr>
                        <a:t>Rectores de instituciones de educación superior</a:t>
                      </a:r>
                    </a:p>
                  </a:txBody>
                  <a:tcPr marL="8744" marR="8744" marT="8744"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ctr"/>
                      <a:r>
                        <a:rPr lang="es-CO" sz="1000" b="0" i="0" u="none" strike="noStrike">
                          <a:solidFill>
                            <a:srgbClr val="000000"/>
                          </a:solidFill>
                          <a:effectLst/>
                          <a:latin typeface="Century Gothic" panose="020B0502020202020204" pitchFamily="34" charset="0"/>
                        </a:rPr>
                        <a:t>129</a:t>
                      </a:r>
                    </a:p>
                  </a:txBody>
                  <a:tcPr marL="8744" marR="8744" marT="8744"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ctr"/>
                      <a:r>
                        <a:rPr lang="es-CO" sz="1000" b="0" i="0" u="none" strike="noStrike">
                          <a:solidFill>
                            <a:srgbClr val="000000"/>
                          </a:solidFill>
                          <a:effectLst/>
                          <a:latin typeface="Century Gothic" panose="020B0502020202020204" pitchFamily="34" charset="0"/>
                        </a:rPr>
                        <a:t>Encuestas telefónicas</a:t>
                      </a:r>
                    </a:p>
                  </a:txBody>
                  <a:tcPr marL="8744" marR="8744" marT="8744"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ctr"/>
                      <a:r>
                        <a:rPr lang="es-MX" sz="1000" b="0" i="0" u="none" strike="noStrike">
                          <a:solidFill>
                            <a:srgbClr val="000000"/>
                          </a:solidFill>
                          <a:effectLst/>
                          <a:latin typeface="Century Gothic" panose="020B0502020202020204" pitchFamily="34" charset="0"/>
                        </a:rPr>
                        <a:t>18 de noviembre a 10 de diciembre</a:t>
                      </a:r>
                    </a:p>
                  </a:txBody>
                  <a:tcPr marL="8744" marR="8744" marT="8744"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ctr"/>
                      <a:r>
                        <a:rPr lang="es-CO" sz="1000" b="0" i="0" u="none" strike="noStrike">
                          <a:solidFill>
                            <a:srgbClr val="000000"/>
                          </a:solidFill>
                          <a:effectLst/>
                          <a:latin typeface="Century Gothic" panose="020B0502020202020204" pitchFamily="34" charset="0"/>
                        </a:rPr>
                        <a:t>8,63%</a:t>
                      </a:r>
                    </a:p>
                  </a:txBody>
                  <a:tcPr marL="8744" marR="8744" marT="8744"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482869112"/>
                  </a:ext>
                </a:extLst>
              </a:tr>
              <a:tr h="341029">
                <a:tc>
                  <a:txBody>
                    <a:bodyPr/>
                    <a:lstStyle/>
                    <a:p>
                      <a:pPr algn="ctr" rtl="0" fontAlgn="ctr"/>
                      <a:r>
                        <a:rPr lang="es-CO" sz="1000" b="0" i="0" u="none" strike="noStrike">
                          <a:solidFill>
                            <a:srgbClr val="000000"/>
                          </a:solidFill>
                          <a:effectLst/>
                          <a:latin typeface="Century Gothic" panose="020B0502020202020204" pitchFamily="34" charset="0"/>
                        </a:rPr>
                        <a:t>Secretarios de educación </a:t>
                      </a:r>
                    </a:p>
                  </a:txBody>
                  <a:tcPr marL="8744" marR="8744" marT="8744"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ctr"/>
                      <a:r>
                        <a:rPr lang="es-CO" sz="1000" b="0" i="0" u="none" strike="noStrike">
                          <a:solidFill>
                            <a:srgbClr val="000000"/>
                          </a:solidFill>
                          <a:effectLst/>
                          <a:latin typeface="Century Gothic" panose="020B0502020202020204" pitchFamily="34" charset="0"/>
                        </a:rPr>
                        <a:t>73</a:t>
                      </a:r>
                    </a:p>
                  </a:txBody>
                  <a:tcPr marL="8744" marR="8744" marT="8744"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ctr"/>
                      <a:r>
                        <a:rPr lang="es-CO" sz="1000" b="0" i="0" u="none" strike="noStrike">
                          <a:solidFill>
                            <a:srgbClr val="000000"/>
                          </a:solidFill>
                          <a:effectLst/>
                          <a:latin typeface="Century Gothic" panose="020B0502020202020204" pitchFamily="34" charset="0"/>
                        </a:rPr>
                        <a:t>Encuestas telefónicas</a:t>
                      </a:r>
                    </a:p>
                  </a:txBody>
                  <a:tcPr marL="8744" marR="8744" marT="8744"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ctr"/>
                      <a:r>
                        <a:rPr lang="es-MX" sz="1000" b="0" i="0" u="none" strike="noStrike">
                          <a:solidFill>
                            <a:srgbClr val="000000"/>
                          </a:solidFill>
                          <a:effectLst/>
                          <a:latin typeface="Century Gothic" panose="020B0502020202020204" pitchFamily="34" charset="0"/>
                        </a:rPr>
                        <a:t>18 de noviembre a 10 de diciembre</a:t>
                      </a:r>
                    </a:p>
                  </a:txBody>
                  <a:tcPr marL="8744" marR="8744" marT="8744"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ctr"/>
                      <a:r>
                        <a:rPr lang="es-CO" sz="1000" b="0" i="0" u="none" strike="noStrike">
                          <a:solidFill>
                            <a:srgbClr val="000000"/>
                          </a:solidFill>
                          <a:effectLst/>
                          <a:latin typeface="Century Gothic" panose="020B0502020202020204" pitchFamily="34" charset="0"/>
                        </a:rPr>
                        <a:t>11,47%</a:t>
                      </a:r>
                    </a:p>
                  </a:txBody>
                  <a:tcPr marL="8744" marR="8744" marT="8744"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598509613"/>
                  </a:ext>
                </a:extLst>
              </a:tr>
              <a:tr h="341029">
                <a:tc>
                  <a:txBody>
                    <a:bodyPr/>
                    <a:lstStyle/>
                    <a:p>
                      <a:pPr algn="ctr" rtl="0" fontAlgn="ctr"/>
                      <a:r>
                        <a:rPr lang="es-CO" sz="1000" b="0" i="0" u="none" strike="noStrike">
                          <a:solidFill>
                            <a:srgbClr val="000000"/>
                          </a:solidFill>
                          <a:effectLst/>
                          <a:latin typeface="Century Gothic" panose="020B0502020202020204" pitchFamily="34" charset="0"/>
                        </a:rPr>
                        <a:t>Funcionarios de planta </a:t>
                      </a:r>
                    </a:p>
                  </a:txBody>
                  <a:tcPr marL="8744" marR="8744" marT="8744"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ctr"/>
                      <a:r>
                        <a:rPr lang="es-CO" sz="1000" b="0" i="0" u="none" strike="noStrike" dirty="0">
                          <a:solidFill>
                            <a:srgbClr val="000000"/>
                          </a:solidFill>
                          <a:effectLst/>
                          <a:latin typeface="Century Gothic" panose="020B0502020202020204" pitchFamily="34" charset="0"/>
                        </a:rPr>
                        <a:t>96</a:t>
                      </a:r>
                    </a:p>
                  </a:txBody>
                  <a:tcPr marL="8744" marR="8744" marT="8744"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ctr"/>
                      <a:r>
                        <a:rPr lang="es-CO" sz="1000" b="0" i="0" u="none" strike="noStrike">
                          <a:solidFill>
                            <a:srgbClr val="000000"/>
                          </a:solidFill>
                          <a:effectLst/>
                          <a:latin typeface="Century Gothic" panose="020B0502020202020204" pitchFamily="34" charset="0"/>
                        </a:rPr>
                        <a:t>Encuestas telefónicas</a:t>
                      </a:r>
                    </a:p>
                  </a:txBody>
                  <a:tcPr marL="8744" marR="8744" marT="8744"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ctr"/>
                      <a:r>
                        <a:rPr lang="es-MX" sz="1000" b="0" i="0" u="none" strike="noStrike">
                          <a:solidFill>
                            <a:srgbClr val="000000"/>
                          </a:solidFill>
                          <a:effectLst/>
                          <a:latin typeface="Century Gothic" panose="020B0502020202020204" pitchFamily="34" charset="0"/>
                        </a:rPr>
                        <a:t>18 de noviembre a 9 de diciembre</a:t>
                      </a:r>
                    </a:p>
                  </a:txBody>
                  <a:tcPr marL="8744" marR="8744" marT="8744"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ctr"/>
                      <a:r>
                        <a:rPr lang="es-CO" sz="1000" b="0" i="0" u="none" strike="noStrike">
                          <a:solidFill>
                            <a:srgbClr val="000000"/>
                          </a:solidFill>
                          <a:effectLst/>
                          <a:latin typeface="Century Gothic" panose="020B0502020202020204" pitchFamily="34" charset="0"/>
                        </a:rPr>
                        <a:t>10.00%</a:t>
                      </a:r>
                    </a:p>
                  </a:txBody>
                  <a:tcPr marL="8744" marR="8744" marT="8744"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020183529"/>
                  </a:ext>
                </a:extLst>
              </a:tr>
              <a:tr h="279818">
                <a:tc>
                  <a:txBody>
                    <a:bodyPr/>
                    <a:lstStyle/>
                    <a:p>
                      <a:pPr algn="ctr" rtl="0" fontAlgn="ctr"/>
                      <a:r>
                        <a:rPr lang="es-CO" sz="900" b="1" i="0" u="none" strike="noStrike">
                          <a:solidFill>
                            <a:srgbClr val="000000"/>
                          </a:solidFill>
                          <a:effectLst/>
                          <a:latin typeface="Century Gothic" panose="020B0502020202020204" pitchFamily="34" charset="0"/>
                        </a:rPr>
                        <a:t>Total Encuestas</a:t>
                      </a:r>
                    </a:p>
                  </a:txBody>
                  <a:tcPr marL="8744" marR="8744" marT="8744"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A6A6A6"/>
                    </a:solidFill>
                  </a:tcPr>
                </a:tc>
                <a:tc>
                  <a:txBody>
                    <a:bodyPr/>
                    <a:lstStyle/>
                    <a:p>
                      <a:pPr algn="ctr" rtl="0" fontAlgn="ctr"/>
                      <a:r>
                        <a:rPr lang="es-CO" sz="900" b="1" i="0" u="none" strike="noStrike">
                          <a:solidFill>
                            <a:srgbClr val="000000"/>
                          </a:solidFill>
                          <a:effectLst/>
                          <a:latin typeface="Century Gothic" panose="020B0502020202020204" pitchFamily="34" charset="0"/>
                        </a:rPr>
                        <a:t>3.968</a:t>
                      </a:r>
                    </a:p>
                  </a:txBody>
                  <a:tcPr marL="8744" marR="8744" marT="8744"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A6A6A6"/>
                    </a:solidFill>
                  </a:tcPr>
                </a:tc>
                <a:tc>
                  <a:txBody>
                    <a:bodyPr/>
                    <a:lstStyle/>
                    <a:p>
                      <a:pPr algn="ctr" fontAlgn="ctr"/>
                      <a:r>
                        <a:rPr lang="es-CO" sz="1700" b="0" i="0" u="none" strike="noStrike">
                          <a:solidFill>
                            <a:srgbClr val="000000"/>
                          </a:solidFill>
                          <a:effectLst/>
                          <a:latin typeface="Arial" panose="020B0604020202020204" pitchFamily="34" charset="0"/>
                        </a:rPr>
                        <a:t> </a:t>
                      </a:r>
                    </a:p>
                  </a:txBody>
                  <a:tcPr marL="8744" marR="8744" marT="8744"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a:noFill/>
                    </a:lnB>
                    <a:solidFill>
                      <a:srgbClr val="A6A6A6"/>
                    </a:solidFill>
                  </a:tcPr>
                </a:tc>
                <a:tc>
                  <a:txBody>
                    <a:bodyPr/>
                    <a:lstStyle/>
                    <a:p>
                      <a:pPr algn="ctr" fontAlgn="ctr"/>
                      <a:r>
                        <a:rPr lang="es-CO" sz="1700" b="0" i="0" u="none" strike="noStrike">
                          <a:solidFill>
                            <a:srgbClr val="000000"/>
                          </a:solidFill>
                          <a:effectLst/>
                          <a:latin typeface="Arial" panose="020B0604020202020204" pitchFamily="34" charset="0"/>
                        </a:rPr>
                        <a:t> </a:t>
                      </a:r>
                    </a:p>
                  </a:txBody>
                  <a:tcPr marL="8744" marR="8744" marT="8744" marB="0" anchor="ctr">
                    <a:lnL>
                      <a:noFill/>
                    </a:lnL>
                    <a:lnR>
                      <a:noFill/>
                    </a:lnR>
                    <a:lnT w="12700" cap="flat" cmpd="sng" algn="ctr">
                      <a:solidFill>
                        <a:srgbClr val="BFBFBF"/>
                      </a:solidFill>
                      <a:prstDash val="solid"/>
                      <a:round/>
                      <a:headEnd type="none" w="med" len="med"/>
                      <a:tailEnd type="none" w="med" len="med"/>
                    </a:lnT>
                    <a:lnB>
                      <a:noFill/>
                    </a:lnB>
                    <a:solidFill>
                      <a:srgbClr val="A6A6A6"/>
                    </a:solidFill>
                  </a:tcPr>
                </a:tc>
                <a:tc>
                  <a:txBody>
                    <a:bodyPr/>
                    <a:lstStyle/>
                    <a:p>
                      <a:pPr algn="ctr" fontAlgn="ctr"/>
                      <a:r>
                        <a:rPr lang="es-CO" sz="1700" b="0" i="0" u="none" strike="noStrike" dirty="0">
                          <a:solidFill>
                            <a:srgbClr val="000000"/>
                          </a:solidFill>
                          <a:effectLst/>
                          <a:latin typeface="Arial" panose="020B0604020202020204" pitchFamily="34" charset="0"/>
                        </a:rPr>
                        <a:t> </a:t>
                      </a:r>
                    </a:p>
                  </a:txBody>
                  <a:tcPr marL="8744" marR="8744" marT="8744" marB="0" anchor="ctr">
                    <a:lnL>
                      <a:noFill/>
                    </a:lnL>
                    <a:lnR>
                      <a:noFill/>
                    </a:lnR>
                    <a:lnT w="12700" cap="flat" cmpd="sng" algn="ctr">
                      <a:solidFill>
                        <a:srgbClr val="BFBFBF"/>
                      </a:solidFill>
                      <a:prstDash val="solid"/>
                      <a:round/>
                      <a:headEnd type="none" w="med" len="med"/>
                      <a:tailEnd type="none" w="med" len="med"/>
                    </a:lnT>
                    <a:lnB>
                      <a:noFill/>
                    </a:lnB>
                    <a:solidFill>
                      <a:srgbClr val="A6A6A6"/>
                    </a:solidFill>
                  </a:tcPr>
                </a:tc>
                <a:extLst>
                  <a:ext uri="{0D108BD9-81ED-4DB2-BD59-A6C34878D82A}">
                    <a16:rowId xmlns:a16="http://schemas.microsoft.com/office/drawing/2014/main" val="2897776127"/>
                  </a:ext>
                </a:extLst>
              </a:tr>
            </a:tbl>
          </a:graphicData>
        </a:graphic>
      </p:graphicFrame>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0C44006-5C93-4306-BAFB-B26FB290349E}"/>
              </a:ext>
            </a:extLst>
          </p:cNvPr>
          <p:cNvSpPr>
            <a:spLocks noGrp="1"/>
          </p:cNvSpPr>
          <p:nvPr>
            <p:ph type="ctrTitle" sz="quarter"/>
          </p:nvPr>
        </p:nvSpPr>
        <p:spPr/>
        <p:txBody>
          <a:bodyPr/>
          <a:lstStyle/>
          <a:p>
            <a:r>
              <a:rPr lang="es-CO" dirty="0"/>
              <a:t>Prueba Pre Saber</a:t>
            </a:r>
          </a:p>
        </p:txBody>
      </p:sp>
    </p:spTree>
    <p:extLst>
      <p:ext uri="{BB962C8B-B14F-4D97-AF65-F5344CB8AC3E}">
        <p14:creationId xmlns:p14="http://schemas.microsoft.com/office/powerpoint/2010/main" val="13970909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A4B0CEC-BCEB-4717-9111-DB56475C3F9F}"/>
              </a:ext>
            </a:extLst>
          </p:cNvPr>
          <p:cNvSpPr>
            <a:spLocks noGrp="1"/>
          </p:cNvSpPr>
          <p:nvPr>
            <p:ph type="title"/>
          </p:nvPr>
        </p:nvSpPr>
        <p:spPr/>
        <p:txBody>
          <a:bodyPr/>
          <a:lstStyle/>
          <a:p>
            <a:r>
              <a:rPr lang="es-ES" dirty="0">
                <a:solidFill>
                  <a:schemeClr val="bg2">
                    <a:lumMod val="50000"/>
                  </a:schemeClr>
                </a:solidFill>
              </a:rPr>
              <a:t>Calidad general de la prueba Pre Saber</a:t>
            </a:r>
            <a:endParaRPr lang="es-CO" dirty="0">
              <a:solidFill>
                <a:schemeClr val="bg2">
                  <a:lumMod val="50000"/>
                </a:schemeClr>
              </a:solidFill>
            </a:endParaRPr>
          </a:p>
        </p:txBody>
      </p:sp>
      <p:graphicFrame>
        <p:nvGraphicFramePr>
          <p:cNvPr id="3" name="Group 412"/>
          <p:cNvGraphicFramePr>
            <a:graphicFrameLocks noGrp="1"/>
          </p:cNvGraphicFramePr>
          <p:nvPr>
            <p:extLst>
              <p:ext uri="{D42A27DB-BD31-4B8C-83A1-F6EECF244321}">
                <p14:modId xmlns:p14="http://schemas.microsoft.com/office/powerpoint/2010/main" val="3588340421"/>
              </p:ext>
            </p:extLst>
          </p:nvPr>
        </p:nvGraphicFramePr>
        <p:xfrm>
          <a:off x="3334014" y="1824970"/>
          <a:ext cx="2467346" cy="2511036"/>
        </p:xfrm>
        <a:graphic>
          <a:graphicData uri="http://schemas.openxmlformats.org/drawingml/2006/table">
            <a:tbl>
              <a:tblPr/>
              <a:tblGrid>
                <a:gridCol w="1233673">
                  <a:extLst>
                    <a:ext uri="{9D8B030D-6E8A-4147-A177-3AD203B41FA5}">
                      <a16:colId xmlns:a16="http://schemas.microsoft.com/office/drawing/2014/main" val="20000"/>
                    </a:ext>
                  </a:extLst>
                </a:gridCol>
                <a:gridCol w="1233673">
                  <a:extLst>
                    <a:ext uri="{9D8B030D-6E8A-4147-A177-3AD203B41FA5}">
                      <a16:colId xmlns:a16="http://schemas.microsoft.com/office/drawing/2014/main" val="20001"/>
                    </a:ext>
                  </a:extLst>
                </a:gridCol>
              </a:tblGrid>
              <a:tr h="1876631">
                <a:tc gridSpan="2">
                  <a:txBody>
                    <a:bodyPr/>
                    <a:lstStyle>
                      <a:lvl1pPr>
                        <a:spcBef>
                          <a:spcPct val="20000"/>
                        </a:spcBef>
                        <a:defRPr sz="1000">
                          <a:solidFill>
                            <a:srgbClr val="333333"/>
                          </a:solidFill>
                          <a:latin typeface="Century Gothic" pitchFamily="34" charset="0"/>
                          <a:cs typeface="Arial" charset="0"/>
                        </a:defRPr>
                      </a:lvl1pPr>
                      <a:lvl2pPr marL="742950" indent="-285750">
                        <a:spcBef>
                          <a:spcPct val="20000"/>
                        </a:spcBef>
                        <a:defRPr sz="1000">
                          <a:solidFill>
                            <a:srgbClr val="333333"/>
                          </a:solidFill>
                          <a:latin typeface="Century Gothic" pitchFamily="34" charset="0"/>
                          <a:cs typeface="Arial" charset="0"/>
                        </a:defRPr>
                      </a:lvl2pPr>
                      <a:lvl3pPr marL="1143000" indent="-228600">
                        <a:spcBef>
                          <a:spcPct val="20000"/>
                        </a:spcBef>
                        <a:defRPr sz="1000">
                          <a:solidFill>
                            <a:srgbClr val="333333"/>
                          </a:solidFill>
                          <a:latin typeface="Century Gothic" pitchFamily="34" charset="0"/>
                          <a:cs typeface="Arial" charset="0"/>
                        </a:defRPr>
                      </a:lvl3pPr>
                      <a:lvl4pPr marL="1600200" indent="-228600">
                        <a:spcBef>
                          <a:spcPct val="20000"/>
                        </a:spcBef>
                        <a:defRPr sz="1000">
                          <a:solidFill>
                            <a:srgbClr val="333333"/>
                          </a:solidFill>
                          <a:latin typeface="Century Gothic" pitchFamily="34" charset="0"/>
                          <a:cs typeface="Arial" charset="0"/>
                        </a:defRPr>
                      </a:lvl4pPr>
                      <a:lvl5pPr marL="2057400" indent="-228600">
                        <a:spcBef>
                          <a:spcPct val="20000"/>
                        </a:spcBef>
                        <a:defRPr sz="1000">
                          <a:solidFill>
                            <a:srgbClr val="333333"/>
                          </a:solidFill>
                          <a:latin typeface="Century Gothic" pitchFamily="34" charset="0"/>
                          <a:cs typeface="Arial" charset="0"/>
                        </a:defRPr>
                      </a:lvl5pPr>
                      <a:lvl6pPr marL="2514600" indent="-228600" eaLnBrk="0" fontAlgn="base" hangingPunct="0">
                        <a:spcBef>
                          <a:spcPct val="20000"/>
                        </a:spcBef>
                        <a:spcAft>
                          <a:spcPct val="0"/>
                        </a:spcAft>
                        <a:defRPr sz="1000">
                          <a:solidFill>
                            <a:srgbClr val="333333"/>
                          </a:solidFill>
                          <a:latin typeface="Century Gothic" pitchFamily="34" charset="0"/>
                          <a:cs typeface="Arial" charset="0"/>
                        </a:defRPr>
                      </a:lvl6pPr>
                      <a:lvl7pPr marL="2971800" indent="-228600" eaLnBrk="0" fontAlgn="base" hangingPunct="0">
                        <a:spcBef>
                          <a:spcPct val="20000"/>
                        </a:spcBef>
                        <a:spcAft>
                          <a:spcPct val="0"/>
                        </a:spcAft>
                        <a:defRPr sz="1000">
                          <a:solidFill>
                            <a:srgbClr val="333333"/>
                          </a:solidFill>
                          <a:latin typeface="Century Gothic" pitchFamily="34" charset="0"/>
                          <a:cs typeface="Arial" charset="0"/>
                        </a:defRPr>
                      </a:lvl7pPr>
                      <a:lvl8pPr marL="3429000" indent="-228600" eaLnBrk="0" fontAlgn="base" hangingPunct="0">
                        <a:spcBef>
                          <a:spcPct val="20000"/>
                        </a:spcBef>
                        <a:spcAft>
                          <a:spcPct val="0"/>
                        </a:spcAft>
                        <a:defRPr sz="1000">
                          <a:solidFill>
                            <a:srgbClr val="333333"/>
                          </a:solidFill>
                          <a:latin typeface="Century Gothic" pitchFamily="34" charset="0"/>
                          <a:cs typeface="Arial" charset="0"/>
                        </a:defRPr>
                      </a:lvl8pPr>
                      <a:lvl9pPr marL="3886200" indent="-228600" eaLnBrk="0" fontAlgn="base" hangingPunct="0">
                        <a:spcBef>
                          <a:spcPct val="20000"/>
                        </a:spcBef>
                        <a:spcAft>
                          <a:spcPct val="0"/>
                        </a:spcAft>
                        <a:defRPr sz="1000">
                          <a:solidFill>
                            <a:srgbClr val="333333"/>
                          </a:solidFill>
                          <a:latin typeface="Century Gothic" pitchFamily="34" charset="0"/>
                          <a:cs typeface="Arial" charset="0"/>
                        </a:defRPr>
                      </a:lvl9p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endParaRPr lang="es-CO"/>
                    </a:p>
                  </a:txBody>
                  <a:tcPr/>
                </a:tc>
                <a:extLst>
                  <a:ext uri="{0D108BD9-81ED-4DB2-BD59-A6C34878D82A}">
                    <a16:rowId xmlns:a16="http://schemas.microsoft.com/office/drawing/2014/main" val="10000"/>
                  </a:ext>
                </a:extLst>
              </a:tr>
              <a:tr h="142915">
                <a:tc>
                  <a:txBody>
                    <a:bodyPr/>
                    <a:lstStyle/>
                    <a:p>
                      <a:pPr algn="ctr" fontAlgn="ctr"/>
                      <a:r>
                        <a:rPr lang="es-CO" sz="700" b="1" i="0" u="none" strike="noStrike" dirty="0">
                          <a:solidFill>
                            <a:srgbClr val="000000"/>
                          </a:solidFill>
                          <a:effectLst/>
                          <a:latin typeface="Calibri"/>
                        </a:rPr>
                        <a:t>126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700" b="1" i="0" u="none" strike="noStrike" dirty="0">
                          <a:solidFill>
                            <a:srgbClr val="000000"/>
                          </a:solidFill>
                          <a:effectLst/>
                          <a:latin typeface="Calibri"/>
                        </a:rPr>
                        <a:t>50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2"/>
                  </a:ext>
                </a:extLst>
              </a:tr>
              <a:tr h="84251">
                <a:tc>
                  <a:txBody>
                    <a:bodyPr/>
                    <a:lstStyle/>
                    <a:p>
                      <a:pPr algn="ctr" fontAlgn="ctr"/>
                      <a:r>
                        <a:rPr lang="es-CO" sz="1100" b="0" i="0" u="none" strike="noStrike" dirty="0">
                          <a:solidFill>
                            <a:srgbClr val="006600"/>
                          </a:solidFill>
                          <a:effectLst/>
                          <a:latin typeface="Calibri" panose="020F0502020204030204" pitchFamily="34" charset="0"/>
                          <a:cs typeface="Calibri" panose="020F0502020204030204" pitchFamily="34" charset="0"/>
                        </a:rPr>
                        <a:t>2017</a:t>
                      </a:r>
                      <a:endParaRPr lang="es-CO" sz="700" b="0" i="0" u="none" strike="noStrike" dirty="0">
                        <a:solidFill>
                          <a:srgbClr val="006600"/>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r>
                        <a:rPr kumimoji="0" lang="es-CO" sz="1100" b="1" i="0" u="none" strike="noStrike" kern="1200" cap="none" spc="0" normalizeH="0" baseline="0" noProof="0" dirty="0">
                          <a:ln>
                            <a:noFill/>
                          </a:ln>
                          <a:solidFill>
                            <a:srgbClr val="126D9A"/>
                          </a:solidFill>
                          <a:effectLst/>
                          <a:uLnTx/>
                          <a:uFillTx/>
                          <a:latin typeface="Calibri" panose="020F0502020204030204" pitchFamily="34" charset="0"/>
                          <a:cs typeface="Calibri" panose="020F0502020204030204" pitchFamily="34" charset="0"/>
                        </a:rPr>
                        <a:t>2021</a:t>
                      </a:r>
                      <a:endParaRPr lang="es-CO" sz="700" b="1" i="0" u="none" strike="noStrike" dirty="0">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0327">
                <a:tc gridSpan="2">
                  <a:txBody>
                    <a:bodyPr/>
                    <a:lstStyle/>
                    <a:p>
                      <a:pPr algn="ctr" fontAlgn="ctr"/>
                      <a:r>
                        <a:rPr kumimoji="0" lang="es-CO" sz="1000" b="1"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cs typeface="Calibri" panose="020F0502020204030204" pitchFamily="34" charset="0"/>
                        </a:rPr>
                        <a:t>¿Cómo califica la calidad general de la  prueba Pre Saber? </a:t>
                      </a:r>
                      <a:endParaRPr lang="es-CO" sz="10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pPr algn="ctr" fontAlgn="ctr"/>
                      <a:endParaRPr lang="es-CO" sz="700" b="1" i="0" u="none" strike="noStrike">
                        <a:solidFill>
                          <a:srgbClr val="AC4600"/>
                        </a:solidFill>
                        <a:effectLst/>
                        <a:latin typeface="Century Gothic"/>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6600">
                        <a:alpha val="10196"/>
                      </a:srgbClr>
                    </a:solidFill>
                  </a:tcPr>
                </a:tc>
                <a:extLst>
                  <a:ext uri="{0D108BD9-81ED-4DB2-BD59-A6C34878D82A}">
                    <a16:rowId xmlns:a16="http://schemas.microsoft.com/office/drawing/2014/main" val="10004"/>
                  </a:ext>
                </a:extLst>
              </a:tr>
            </a:tbl>
          </a:graphicData>
        </a:graphic>
      </p:graphicFrame>
      <p:graphicFrame>
        <p:nvGraphicFramePr>
          <p:cNvPr id="6" name="5 Gráfico"/>
          <p:cNvGraphicFramePr/>
          <p:nvPr>
            <p:extLst>
              <p:ext uri="{D42A27DB-BD31-4B8C-83A1-F6EECF244321}">
                <p14:modId xmlns:p14="http://schemas.microsoft.com/office/powerpoint/2010/main" val="3752516435"/>
              </p:ext>
            </p:extLst>
          </p:nvPr>
        </p:nvGraphicFramePr>
        <p:xfrm>
          <a:off x="3252955" y="1519796"/>
          <a:ext cx="3517900" cy="2255764"/>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129"/>
          <p:cNvSpPr>
            <a:spLocks noChangeArrowheads="1"/>
          </p:cNvSpPr>
          <p:nvPr/>
        </p:nvSpPr>
        <p:spPr bwMode="auto">
          <a:xfrm>
            <a:off x="2954493" y="3672075"/>
            <a:ext cx="415925"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b="1">
                <a:solidFill>
                  <a:schemeClr val="tx1"/>
                </a:solidFill>
                <a:latin typeface="Calibri" pitchFamily="34" charset="0"/>
                <a:cs typeface="Arial" charset="0"/>
              </a:defRPr>
            </a:lvl1pPr>
            <a:lvl2pPr marL="742950" indent="-285750">
              <a:defRPr sz="1000" b="1">
                <a:solidFill>
                  <a:schemeClr val="tx1"/>
                </a:solidFill>
                <a:latin typeface="Calibri" pitchFamily="34" charset="0"/>
                <a:cs typeface="Arial" charset="0"/>
              </a:defRPr>
            </a:lvl2pPr>
            <a:lvl3pPr marL="1143000" indent="-228600">
              <a:defRPr sz="1000" b="1">
                <a:solidFill>
                  <a:schemeClr val="tx1"/>
                </a:solidFill>
                <a:latin typeface="Calibri" pitchFamily="34" charset="0"/>
                <a:cs typeface="Arial" charset="0"/>
              </a:defRPr>
            </a:lvl3pPr>
            <a:lvl4pPr marL="1600200" indent="-228600">
              <a:defRPr sz="1000" b="1">
                <a:solidFill>
                  <a:schemeClr val="tx1"/>
                </a:solidFill>
                <a:latin typeface="Calibri" pitchFamily="34" charset="0"/>
                <a:cs typeface="Arial" charset="0"/>
              </a:defRPr>
            </a:lvl4pPr>
            <a:lvl5pPr marL="2057400" indent="-228600">
              <a:defRPr sz="1000" b="1">
                <a:solidFill>
                  <a:schemeClr val="tx1"/>
                </a:solidFill>
                <a:latin typeface="Calibri" pitchFamily="34" charset="0"/>
                <a:cs typeface="Arial" charset="0"/>
              </a:defRPr>
            </a:lvl5pPr>
            <a:lvl6pPr marL="2514600" indent="-228600" eaLnBrk="0" fontAlgn="base" hangingPunct="0">
              <a:spcBef>
                <a:spcPct val="0"/>
              </a:spcBef>
              <a:spcAft>
                <a:spcPct val="0"/>
              </a:spcAft>
              <a:defRPr sz="1000" b="1">
                <a:solidFill>
                  <a:schemeClr val="tx1"/>
                </a:solidFill>
                <a:latin typeface="Calibri" pitchFamily="34" charset="0"/>
                <a:cs typeface="Arial" charset="0"/>
              </a:defRPr>
            </a:lvl6pPr>
            <a:lvl7pPr marL="2971800" indent="-228600" eaLnBrk="0" fontAlgn="base" hangingPunct="0">
              <a:spcBef>
                <a:spcPct val="0"/>
              </a:spcBef>
              <a:spcAft>
                <a:spcPct val="0"/>
              </a:spcAft>
              <a:defRPr sz="1000" b="1">
                <a:solidFill>
                  <a:schemeClr val="tx1"/>
                </a:solidFill>
                <a:latin typeface="Calibri" pitchFamily="34" charset="0"/>
                <a:cs typeface="Arial" charset="0"/>
              </a:defRPr>
            </a:lvl7pPr>
            <a:lvl8pPr marL="3429000" indent="-228600" eaLnBrk="0" fontAlgn="base" hangingPunct="0">
              <a:spcBef>
                <a:spcPct val="0"/>
              </a:spcBef>
              <a:spcAft>
                <a:spcPct val="0"/>
              </a:spcAft>
              <a:defRPr sz="1000" b="1">
                <a:solidFill>
                  <a:schemeClr val="tx1"/>
                </a:solidFill>
                <a:latin typeface="Calibri" pitchFamily="34" charset="0"/>
                <a:cs typeface="Arial" charset="0"/>
              </a:defRPr>
            </a:lvl8pPr>
            <a:lvl9pPr marL="3886200" indent="-228600" eaLnBrk="0" fontAlgn="base" hangingPunct="0">
              <a:spcBef>
                <a:spcPct val="0"/>
              </a:spcBef>
              <a:spcAft>
                <a:spcPct val="0"/>
              </a:spcAft>
              <a:defRPr sz="1000" b="1">
                <a:solidFill>
                  <a:schemeClr val="tx1"/>
                </a:solidFill>
                <a:latin typeface="Calibri" pitchFamily="34"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CO" altLang="es-CO" sz="700" b="1" i="0" u="none" strike="noStrike" kern="1200" cap="none" spc="0" normalizeH="0" baseline="0" noProof="0" dirty="0">
                <a:ln>
                  <a:noFill/>
                </a:ln>
                <a:solidFill>
                  <a:srgbClr val="000000"/>
                </a:solidFill>
                <a:effectLst/>
                <a:uLnTx/>
                <a:uFillTx/>
                <a:latin typeface="Calibri" pitchFamily="34" charset="0"/>
                <a:ea typeface="+mn-ea"/>
                <a:cs typeface="Calibri" panose="020F0502020204030204" pitchFamily="34" charset="0"/>
              </a:rPr>
              <a:t>Base:</a:t>
            </a:r>
            <a:endParaRPr kumimoji="0" lang="es-ES" altLang="es-CO" sz="700" b="1" i="0" u="none" strike="noStrike" kern="1200" cap="none" spc="0" normalizeH="0" baseline="0" noProof="0" dirty="0">
              <a:ln>
                <a:noFill/>
              </a:ln>
              <a:solidFill>
                <a:srgbClr val="000000"/>
              </a:solidFill>
              <a:effectLst/>
              <a:uLnTx/>
              <a:uFillTx/>
              <a:latin typeface="Calibri" pitchFamily="34" charset="0"/>
              <a:ea typeface="+mn-ea"/>
              <a:cs typeface="Calibri" panose="020F0502020204030204" pitchFamily="34" charset="0"/>
            </a:endParaRPr>
          </a:p>
        </p:txBody>
      </p:sp>
      <p:sp>
        <p:nvSpPr>
          <p:cNvPr id="10" name="Text Box 33"/>
          <p:cNvSpPr txBox="1">
            <a:spLocks noChangeArrowheads="1"/>
          </p:cNvSpPr>
          <p:nvPr/>
        </p:nvSpPr>
        <p:spPr bwMode="auto">
          <a:xfrm>
            <a:off x="2092325" y="698433"/>
            <a:ext cx="4945063" cy="2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nchor="ctr">
            <a:spAutoFit/>
          </a:bodyPr>
          <a:lstStyle>
            <a:lvl1pPr>
              <a:spcBef>
                <a:spcPct val="20000"/>
              </a:spcBef>
              <a:buChar char="•"/>
              <a:defRPr sz="1200">
                <a:solidFill>
                  <a:srgbClr val="333333"/>
                </a:solidFill>
                <a:latin typeface="Century Gothic" pitchFamily="34" charset="0"/>
                <a:cs typeface="Arial" charset="0"/>
              </a:defRPr>
            </a:lvl1pPr>
            <a:lvl2pPr marL="742950" indent="-285750">
              <a:spcBef>
                <a:spcPct val="20000"/>
              </a:spcBef>
              <a:buChar char="–"/>
              <a:defRPr sz="1200">
                <a:solidFill>
                  <a:srgbClr val="333333"/>
                </a:solidFill>
                <a:latin typeface="Century Gothic" pitchFamily="34" charset="0"/>
                <a:cs typeface="Arial" charset="0"/>
              </a:defRPr>
            </a:lvl2pPr>
            <a:lvl3pPr marL="1143000" indent="-228600">
              <a:spcBef>
                <a:spcPct val="20000"/>
              </a:spcBef>
              <a:buChar char="•"/>
              <a:defRPr sz="1200">
                <a:solidFill>
                  <a:srgbClr val="333333"/>
                </a:solidFill>
                <a:latin typeface="Century Gothic" pitchFamily="34" charset="0"/>
                <a:cs typeface="Arial" charset="0"/>
              </a:defRPr>
            </a:lvl3pPr>
            <a:lvl4pPr marL="1600200" indent="-228600">
              <a:spcBef>
                <a:spcPct val="20000"/>
              </a:spcBef>
              <a:buChar char="–"/>
              <a:defRPr sz="1200">
                <a:solidFill>
                  <a:srgbClr val="333333"/>
                </a:solidFill>
                <a:latin typeface="Century Gothic" pitchFamily="34" charset="0"/>
                <a:cs typeface="Arial" charset="0"/>
              </a:defRPr>
            </a:lvl4pPr>
            <a:lvl5pPr marL="2057400" indent="-228600">
              <a:spcBef>
                <a:spcPct val="20000"/>
              </a:spcBef>
              <a:buChar char="»"/>
              <a:defRPr sz="1200">
                <a:solidFill>
                  <a:srgbClr val="333333"/>
                </a:solidFill>
                <a:latin typeface="Century Gothic" pitchFamily="34" charset="0"/>
                <a:cs typeface="Arial" charset="0"/>
              </a:defRPr>
            </a:lvl5pPr>
            <a:lvl6pPr marL="2514600" indent="-228600" eaLnBrk="0" fontAlgn="base" hangingPunct="0">
              <a:spcBef>
                <a:spcPct val="20000"/>
              </a:spcBef>
              <a:spcAft>
                <a:spcPct val="0"/>
              </a:spcAft>
              <a:buChar char="»"/>
              <a:defRPr sz="1200">
                <a:solidFill>
                  <a:srgbClr val="333333"/>
                </a:solidFill>
                <a:latin typeface="Century Gothic" pitchFamily="34" charset="0"/>
                <a:cs typeface="Arial" charset="0"/>
              </a:defRPr>
            </a:lvl6pPr>
            <a:lvl7pPr marL="2971800" indent="-228600" eaLnBrk="0" fontAlgn="base" hangingPunct="0">
              <a:spcBef>
                <a:spcPct val="20000"/>
              </a:spcBef>
              <a:spcAft>
                <a:spcPct val="0"/>
              </a:spcAft>
              <a:buChar char="»"/>
              <a:defRPr sz="1200">
                <a:solidFill>
                  <a:srgbClr val="333333"/>
                </a:solidFill>
                <a:latin typeface="Century Gothic" pitchFamily="34" charset="0"/>
                <a:cs typeface="Arial" charset="0"/>
              </a:defRPr>
            </a:lvl7pPr>
            <a:lvl8pPr marL="3429000" indent="-228600" eaLnBrk="0" fontAlgn="base" hangingPunct="0">
              <a:spcBef>
                <a:spcPct val="20000"/>
              </a:spcBef>
              <a:spcAft>
                <a:spcPct val="0"/>
              </a:spcAft>
              <a:buChar char="»"/>
              <a:defRPr sz="1200">
                <a:solidFill>
                  <a:srgbClr val="333333"/>
                </a:solidFill>
                <a:latin typeface="Century Gothic" pitchFamily="34" charset="0"/>
                <a:cs typeface="Arial" charset="0"/>
              </a:defRPr>
            </a:lvl8pPr>
            <a:lvl9pPr marL="3886200" indent="-228600" eaLnBrk="0" fontAlgn="base" hangingPunct="0">
              <a:spcBef>
                <a:spcPct val="20000"/>
              </a:spcBef>
              <a:spcAft>
                <a:spcPct val="0"/>
              </a:spcAft>
              <a:buChar char="»"/>
              <a:defRPr sz="1200">
                <a:solidFill>
                  <a:srgbClr val="333333"/>
                </a:solidFill>
                <a:latin typeface="Century Gothic" pitchFamily="34"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altLang="es-MX" sz="1000" b="0" i="0" u="none" strike="noStrike" kern="1200" cap="none" spc="0" normalizeH="0" baseline="0" noProof="0" dirty="0">
                <a:ln>
                  <a:noFill/>
                </a:ln>
                <a:solidFill>
                  <a:srgbClr val="4D4D4D"/>
                </a:solidFill>
                <a:effectLst/>
                <a:uLnTx/>
                <a:uFillTx/>
                <a:latin typeface="+mj-lt"/>
                <a:ea typeface="+mn-ea"/>
                <a:cs typeface="Calibri" panose="020F0502020204030204" pitchFamily="34" charset="0"/>
              </a:rPr>
              <a:t>Calidad general de la prueba</a:t>
            </a:r>
            <a:r>
              <a:rPr kumimoji="0" lang="es-CO" altLang="es-MX" sz="1000" b="0" i="0" u="none" strike="noStrike" kern="1200" cap="none" spc="0" normalizeH="0" noProof="0" dirty="0">
                <a:ln>
                  <a:noFill/>
                </a:ln>
                <a:solidFill>
                  <a:srgbClr val="4D4D4D"/>
                </a:solidFill>
                <a:effectLst/>
                <a:uLnTx/>
                <a:uFillTx/>
                <a:latin typeface="+mj-lt"/>
                <a:ea typeface="+mn-ea"/>
                <a:cs typeface="Calibri" panose="020F0502020204030204" pitchFamily="34" charset="0"/>
              </a:rPr>
              <a:t> pre-Saber</a:t>
            </a:r>
            <a:endParaRPr kumimoji="0" lang="es-ES" altLang="es-MX" sz="1000" b="0" i="0" u="none" strike="noStrike" kern="1200" cap="none" spc="0" normalizeH="0" baseline="0" noProof="0" dirty="0">
              <a:ln>
                <a:noFill/>
              </a:ln>
              <a:solidFill>
                <a:srgbClr val="4D4D4D"/>
              </a:solidFill>
              <a:effectLst/>
              <a:uLnTx/>
              <a:uFillTx/>
              <a:latin typeface="+mj-lt"/>
              <a:ea typeface="+mn-ea"/>
              <a:cs typeface="Calibri" panose="020F0502020204030204" pitchFamily="34" charset="0"/>
            </a:endParaRPr>
          </a:p>
        </p:txBody>
      </p:sp>
      <p:graphicFrame>
        <p:nvGraphicFramePr>
          <p:cNvPr id="11" name="10 Tabla"/>
          <p:cNvGraphicFramePr>
            <a:graphicFrameLocks noGrp="1"/>
          </p:cNvGraphicFramePr>
          <p:nvPr>
            <p:extLst>
              <p:ext uri="{D42A27DB-BD31-4B8C-83A1-F6EECF244321}">
                <p14:modId xmlns:p14="http://schemas.microsoft.com/office/powerpoint/2010/main" val="1912771704"/>
              </p:ext>
            </p:extLst>
          </p:nvPr>
        </p:nvGraphicFramePr>
        <p:xfrm>
          <a:off x="2643801" y="1162470"/>
          <a:ext cx="4006791" cy="237857"/>
        </p:xfrm>
        <a:graphic>
          <a:graphicData uri="http://schemas.openxmlformats.org/drawingml/2006/table">
            <a:tbl>
              <a:tblPr/>
              <a:tblGrid>
                <a:gridCol w="208125">
                  <a:extLst>
                    <a:ext uri="{9D8B030D-6E8A-4147-A177-3AD203B41FA5}">
                      <a16:colId xmlns:a16="http://schemas.microsoft.com/office/drawing/2014/main" val="20000"/>
                    </a:ext>
                  </a:extLst>
                </a:gridCol>
                <a:gridCol w="208125">
                  <a:extLst>
                    <a:ext uri="{9D8B030D-6E8A-4147-A177-3AD203B41FA5}">
                      <a16:colId xmlns:a16="http://schemas.microsoft.com/office/drawing/2014/main" val="20002"/>
                    </a:ext>
                  </a:extLst>
                </a:gridCol>
                <a:gridCol w="1389067">
                  <a:extLst>
                    <a:ext uri="{9D8B030D-6E8A-4147-A177-3AD203B41FA5}">
                      <a16:colId xmlns:a16="http://schemas.microsoft.com/office/drawing/2014/main" val="20001"/>
                    </a:ext>
                  </a:extLst>
                </a:gridCol>
                <a:gridCol w="208125">
                  <a:extLst>
                    <a:ext uri="{9D8B030D-6E8A-4147-A177-3AD203B41FA5}">
                      <a16:colId xmlns:a16="http://schemas.microsoft.com/office/drawing/2014/main" val="20004"/>
                    </a:ext>
                  </a:extLst>
                </a:gridCol>
                <a:gridCol w="794552">
                  <a:extLst>
                    <a:ext uri="{9D8B030D-6E8A-4147-A177-3AD203B41FA5}">
                      <a16:colId xmlns:a16="http://schemas.microsoft.com/office/drawing/2014/main" val="20005"/>
                    </a:ext>
                  </a:extLst>
                </a:gridCol>
                <a:gridCol w="195493">
                  <a:extLst>
                    <a:ext uri="{9D8B030D-6E8A-4147-A177-3AD203B41FA5}">
                      <a16:colId xmlns:a16="http://schemas.microsoft.com/office/drawing/2014/main" val="20006"/>
                    </a:ext>
                  </a:extLst>
                </a:gridCol>
                <a:gridCol w="1003304">
                  <a:extLst>
                    <a:ext uri="{9D8B030D-6E8A-4147-A177-3AD203B41FA5}">
                      <a16:colId xmlns:a16="http://schemas.microsoft.com/office/drawing/2014/main" val="20007"/>
                    </a:ext>
                  </a:extLst>
                </a:gridCol>
              </a:tblGrid>
              <a:tr h="237857">
                <a:tc>
                  <a:txBody>
                    <a:bodyPr/>
                    <a:lstStyle/>
                    <a:p>
                      <a:pPr algn="l" fontAlgn="b"/>
                      <a:endParaRPr lang="es-CO" sz="700" b="0" i="0" u="none" strike="noStrike" dirty="0">
                        <a:solidFill>
                          <a:schemeClr val="tx1">
                            <a:lumMod val="85000"/>
                            <a:lumOff val="15000"/>
                          </a:schemeClr>
                        </a:solidFill>
                        <a:effectLst/>
                        <a:latin typeface="+mj-lt"/>
                      </a:endParaRPr>
                    </a:p>
                  </a:txBody>
                  <a:tcPr marL="9527" marR="9527" marT="9525" marB="0" anchor="ctr">
                    <a:lnL>
                      <a:noFill/>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l" fontAlgn="b"/>
                      <a:endParaRPr lang="es-CO" sz="700" b="0" i="0" u="none" strike="noStrike" dirty="0">
                        <a:solidFill>
                          <a:schemeClr val="tx1">
                            <a:lumMod val="85000"/>
                            <a:lumOff val="15000"/>
                          </a:schemeClr>
                        </a:solidFill>
                        <a:effectLst/>
                        <a:latin typeface="+mj-lt"/>
                      </a:endParaRPr>
                    </a:p>
                  </a:txBody>
                  <a:tcPr marL="9527" marR="9527" marT="9525" marB="0" anchor="ctr">
                    <a:lnL>
                      <a:noFill/>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700" b="0" i="0" u="none" strike="noStrike" dirty="0">
                          <a:solidFill>
                            <a:schemeClr val="tx1">
                              <a:lumMod val="85000"/>
                              <a:lumOff val="15000"/>
                            </a:schemeClr>
                          </a:solidFill>
                          <a:effectLst/>
                          <a:latin typeface="+mj-lt"/>
                          <a:cs typeface="Calibri" panose="020F0502020204030204" pitchFamily="34" charset="0"/>
                        </a:rPr>
                        <a:t> </a:t>
                      </a:r>
                      <a:r>
                        <a:rPr lang="es-CO" sz="700" b="1" i="0" u="none" strike="noStrike" dirty="0">
                          <a:solidFill>
                            <a:schemeClr val="tx1">
                              <a:lumMod val="75000"/>
                              <a:lumOff val="25000"/>
                            </a:schemeClr>
                          </a:solidFill>
                          <a:effectLst/>
                          <a:latin typeface="+mj-lt"/>
                          <a:cs typeface="Calibri" panose="020F0502020204030204" pitchFamily="34" charset="0"/>
                        </a:rPr>
                        <a:t>T2B: </a:t>
                      </a:r>
                      <a:r>
                        <a:rPr lang="es-CO" altLang="es-CO" sz="700" b="0" dirty="0">
                          <a:solidFill>
                            <a:schemeClr val="tx1">
                              <a:lumMod val="75000"/>
                              <a:lumOff val="25000"/>
                            </a:schemeClr>
                          </a:solidFill>
                          <a:latin typeface="+mj-lt"/>
                          <a:cs typeface="Calibri" panose="020F0502020204030204" pitchFamily="34" charset="0"/>
                        </a:rPr>
                        <a:t>Excelente </a:t>
                      </a:r>
                      <a:r>
                        <a:rPr lang="es-CO" altLang="es-CO" sz="700" dirty="0">
                          <a:solidFill>
                            <a:schemeClr val="tx1">
                              <a:lumMod val="75000"/>
                              <a:lumOff val="25000"/>
                            </a:schemeClr>
                          </a:solidFill>
                          <a:latin typeface="+mj-lt"/>
                          <a:cs typeface="Calibri" panose="020F0502020204030204" pitchFamily="34" charset="0"/>
                        </a:rPr>
                        <a:t>+</a:t>
                      </a:r>
                      <a:r>
                        <a:rPr lang="es-CO" altLang="es-CO" sz="700" b="0" dirty="0">
                          <a:solidFill>
                            <a:schemeClr val="tx1">
                              <a:lumMod val="75000"/>
                              <a:lumOff val="25000"/>
                            </a:schemeClr>
                          </a:solidFill>
                          <a:latin typeface="+mj-lt"/>
                          <a:cs typeface="Calibri" panose="020F0502020204030204" pitchFamily="34" charset="0"/>
                        </a:rPr>
                        <a:t> Muy Buena</a:t>
                      </a: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s-CO" sz="700" b="0" i="0" u="none" strike="noStrike" dirty="0">
                        <a:solidFill>
                          <a:schemeClr val="tx1">
                            <a:lumMod val="85000"/>
                            <a:lumOff val="1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700" b="1" i="0" u="none" strike="noStrike" dirty="0">
                          <a:solidFill>
                            <a:schemeClr val="tx1">
                              <a:lumMod val="85000"/>
                              <a:lumOff val="15000"/>
                            </a:schemeClr>
                          </a:solidFill>
                          <a:effectLst/>
                          <a:latin typeface="+mj-lt"/>
                          <a:cs typeface="Calibri" panose="020F0502020204030204" pitchFamily="34" charset="0"/>
                        </a:rPr>
                        <a:t>Media: </a:t>
                      </a:r>
                      <a:r>
                        <a:rPr lang="es-CO" altLang="es-CO" sz="700" b="0" dirty="0">
                          <a:solidFill>
                            <a:schemeClr val="tx1">
                              <a:lumMod val="75000"/>
                              <a:lumOff val="25000"/>
                            </a:schemeClr>
                          </a:solidFill>
                          <a:latin typeface="+mj-lt"/>
                          <a:cs typeface="Calibri" panose="020F0502020204030204" pitchFamily="34" charset="0"/>
                        </a:rPr>
                        <a:t>Buena</a:t>
                      </a: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6">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700" b="0" i="0" u="none" strike="noStrike" dirty="0">
                          <a:solidFill>
                            <a:schemeClr val="tx1">
                              <a:lumMod val="85000"/>
                              <a:lumOff val="15000"/>
                            </a:schemeClr>
                          </a:solidFill>
                          <a:effectLst/>
                          <a:latin typeface="+mj-lt"/>
                          <a:cs typeface="Calibri" panose="020F0502020204030204" pitchFamily="34" charset="0"/>
                        </a:rPr>
                        <a:t> </a:t>
                      </a:r>
                      <a:r>
                        <a:rPr lang="es-CO" sz="700" b="1" i="0" u="none" strike="noStrike" dirty="0">
                          <a:solidFill>
                            <a:schemeClr val="tx1">
                              <a:lumMod val="75000"/>
                              <a:lumOff val="25000"/>
                            </a:schemeClr>
                          </a:solidFill>
                          <a:effectLst/>
                          <a:latin typeface="+mj-lt"/>
                          <a:cs typeface="Calibri" panose="020F0502020204030204" pitchFamily="34" charset="0"/>
                        </a:rPr>
                        <a:t>B2B: </a:t>
                      </a:r>
                      <a:r>
                        <a:rPr lang="es-CO" sz="700" b="0" i="0" u="none" strike="noStrike" dirty="0">
                          <a:solidFill>
                            <a:schemeClr val="tx1">
                              <a:lumMod val="75000"/>
                              <a:lumOff val="25000"/>
                            </a:schemeClr>
                          </a:solidFill>
                          <a:effectLst/>
                          <a:latin typeface="+mj-lt"/>
                          <a:cs typeface="Calibri" panose="020F0502020204030204" pitchFamily="34" charset="0"/>
                        </a:rPr>
                        <a:t>R</a:t>
                      </a:r>
                      <a:r>
                        <a:rPr lang="es-CO" altLang="es-CO" sz="700" b="0" dirty="0">
                          <a:solidFill>
                            <a:schemeClr val="tx1">
                              <a:lumMod val="75000"/>
                              <a:lumOff val="25000"/>
                            </a:schemeClr>
                          </a:solidFill>
                          <a:latin typeface="+mj-lt"/>
                          <a:cs typeface="Calibri" panose="020F0502020204030204" pitchFamily="34" charset="0"/>
                        </a:rPr>
                        <a:t>egular </a:t>
                      </a:r>
                      <a:r>
                        <a:rPr lang="es-CO" altLang="es-CO" sz="700" dirty="0">
                          <a:solidFill>
                            <a:schemeClr val="tx1">
                              <a:lumMod val="75000"/>
                              <a:lumOff val="25000"/>
                            </a:schemeClr>
                          </a:solidFill>
                          <a:latin typeface="+mj-lt"/>
                          <a:cs typeface="Calibri" panose="020F0502020204030204" pitchFamily="34" charset="0"/>
                        </a:rPr>
                        <a:t>+</a:t>
                      </a:r>
                      <a:r>
                        <a:rPr lang="es-CO" altLang="es-CO" sz="700" b="0" dirty="0">
                          <a:solidFill>
                            <a:schemeClr val="tx1">
                              <a:lumMod val="75000"/>
                              <a:lumOff val="25000"/>
                            </a:schemeClr>
                          </a:solidFill>
                          <a:latin typeface="+mj-lt"/>
                          <a:cs typeface="Calibri" panose="020F0502020204030204" pitchFamily="34" charset="0"/>
                        </a:rPr>
                        <a:t> Mala</a:t>
                      </a: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3175" cap="flat" cmpd="sng" algn="ctr">
                      <a:solidFill>
                        <a:schemeClr val="bg1"/>
                      </a:solidFill>
                      <a:prstDash val="solid"/>
                      <a:round/>
                      <a:headEnd type="none" w="med" len="med"/>
                      <a:tailEnd type="none" w="med" len="med"/>
                    </a:lnL>
                    <a:lnR>
                      <a:noFill/>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12" name="11 Rectángulo redondeado"/>
          <p:cNvSpPr/>
          <p:nvPr/>
        </p:nvSpPr>
        <p:spPr bwMode="auto">
          <a:xfrm>
            <a:off x="2410510" y="1124185"/>
            <a:ext cx="4386529" cy="314071"/>
          </a:xfrm>
          <a:prstGeom prst="roundRect">
            <a:avLst>
              <a:gd name="adj" fmla="val 21475"/>
            </a:avLst>
          </a:prstGeom>
          <a:noFill/>
          <a:ln w="63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dirty="0">
              <a:ln>
                <a:noFill/>
              </a:ln>
              <a:solidFill>
                <a:srgbClr val="000000">
                  <a:lumMod val="95000"/>
                  <a:lumOff val="5000"/>
                </a:srgbClr>
              </a:solidFill>
              <a:effectLst/>
              <a:uLnTx/>
              <a:uFillTx/>
              <a:latin typeface="Calibri" pitchFamily="34" charset="0"/>
              <a:ea typeface="+mn-ea"/>
              <a:cs typeface="Calibri" panose="020F0502020204030204" pitchFamily="34" charset="0"/>
            </a:endParaRPr>
          </a:p>
        </p:txBody>
      </p:sp>
      <p:sp>
        <p:nvSpPr>
          <p:cNvPr id="9" name="6 Elipse">
            <a:extLst>
              <a:ext uri="{FF2B5EF4-FFF2-40B4-BE49-F238E27FC236}">
                <a16:creationId xmlns:a16="http://schemas.microsoft.com/office/drawing/2014/main" id="{ED910408-28E0-4244-B3FD-3B692583B368}"/>
              </a:ext>
            </a:extLst>
          </p:cNvPr>
          <p:cNvSpPr>
            <a:spLocks noChangeArrowheads="1"/>
          </p:cNvSpPr>
          <p:nvPr/>
        </p:nvSpPr>
        <p:spPr bwMode="auto">
          <a:xfrm>
            <a:off x="5493907" y="3385115"/>
            <a:ext cx="215900" cy="215900"/>
          </a:xfrm>
          <a:prstGeom prst="ellipse">
            <a:avLst/>
          </a:prstGeom>
          <a:solidFill>
            <a:srgbClr val="0066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13" name="CuadroTexto 12">
            <a:extLst>
              <a:ext uri="{FF2B5EF4-FFF2-40B4-BE49-F238E27FC236}">
                <a16:creationId xmlns:a16="http://schemas.microsoft.com/office/drawing/2014/main" id="{AF312FA2-3944-488F-BEF2-64AFE66EACBF}"/>
              </a:ext>
            </a:extLst>
          </p:cNvPr>
          <p:cNvSpPr txBox="1"/>
          <p:nvPr/>
        </p:nvSpPr>
        <p:spPr>
          <a:xfrm>
            <a:off x="5922155" y="1598124"/>
            <a:ext cx="517451" cy="400110"/>
          </a:xfrm>
          <a:prstGeom prst="rect">
            <a:avLst/>
          </a:prstGeom>
          <a:noFill/>
        </p:spPr>
        <p:txBody>
          <a:bodyPr wrap="square" rtlCol="0">
            <a:spAutoFit/>
          </a:bodyPr>
          <a:lstStyle/>
          <a:p>
            <a:r>
              <a:rPr lang="es-MX" sz="2000" dirty="0"/>
              <a:t>+3</a:t>
            </a:r>
            <a:endParaRPr lang="es-CO" sz="2000" dirty="0"/>
          </a:p>
        </p:txBody>
      </p:sp>
    </p:spTree>
    <p:extLst>
      <p:ext uri="{BB962C8B-B14F-4D97-AF65-F5344CB8AC3E}">
        <p14:creationId xmlns:p14="http://schemas.microsoft.com/office/powerpoint/2010/main" val="17364942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A4B0CEC-BCEB-4717-9111-DB56475C3F9F}"/>
              </a:ext>
            </a:extLst>
          </p:cNvPr>
          <p:cNvSpPr>
            <a:spLocks noGrp="1"/>
          </p:cNvSpPr>
          <p:nvPr>
            <p:ph type="title"/>
          </p:nvPr>
        </p:nvSpPr>
        <p:spPr>
          <a:xfrm>
            <a:off x="975360" y="64453"/>
            <a:ext cx="7894319" cy="384175"/>
          </a:xfrm>
        </p:spPr>
        <p:txBody>
          <a:bodyPr/>
          <a:lstStyle/>
          <a:p>
            <a:r>
              <a:rPr lang="es-ES" dirty="0">
                <a:solidFill>
                  <a:schemeClr val="bg2">
                    <a:lumMod val="50000"/>
                  </a:schemeClr>
                </a:solidFill>
              </a:rPr>
              <a:t>La prueba Pre Saber sirve para realizar la prueba Saber 11</a:t>
            </a:r>
            <a:endParaRPr lang="es-CO" dirty="0">
              <a:solidFill>
                <a:schemeClr val="bg2">
                  <a:lumMod val="50000"/>
                </a:schemeClr>
              </a:solidFill>
            </a:endParaRPr>
          </a:p>
        </p:txBody>
      </p:sp>
      <p:graphicFrame>
        <p:nvGraphicFramePr>
          <p:cNvPr id="3" name="Group 412"/>
          <p:cNvGraphicFramePr>
            <a:graphicFrameLocks noGrp="1"/>
          </p:cNvGraphicFramePr>
          <p:nvPr>
            <p:extLst>
              <p:ext uri="{D42A27DB-BD31-4B8C-83A1-F6EECF244321}">
                <p14:modId xmlns:p14="http://schemas.microsoft.com/office/powerpoint/2010/main" val="1432240698"/>
              </p:ext>
            </p:extLst>
          </p:nvPr>
        </p:nvGraphicFramePr>
        <p:xfrm>
          <a:off x="3334014" y="1824970"/>
          <a:ext cx="2467346" cy="2480556"/>
        </p:xfrm>
        <a:graphic>
          <a:graphicData uri="http://schemas.openxmlformats.org/drawingml/2006/table">
            <a:tbl>
              <a:tblPr/>
              <a:tblGrid>
                <a:gridCol w="1233673">
                  <a:extLst>
                    <a:ext uri="{9D8B030D-6E8A-4147-A177-3AD203B41FA5}">
                      <a16:colId xmlns:a16="http://schemas.microsoft.com/office/drawing/2014/main" val="20000"/>
                    </a:ext>
                  </a:extLst>
                </a:gridCol>
                <a:gridCol w="1233673">
                  <a:extLst>
                    <a:ext uri="{9D8B030D-6E8A-4147-A177-3AD203B41FA5}">
                      <a16:colId xmlns:a16="http://schemas.microsoft.com/office/drawing/2014/main" val="20001"/>
                    </a:ext>
                  </a:extLst>
                </a:gridCol>
              </a:tblGrid>
              <a:tr h="1876631">
                <a:tc gridSpan="2">
                  <a:txBody>
                    <a:bodyPr/>
                    <a:lstStyle>
                      <a:lvl1pPr>
                        <a:spcBef>
                          <a:spcPct val="20000"/>
                        </a:spcBef>
                        <a:defRPr sz="1000">
                          <a:solidFill>
                            <a:srgbClr val="333333"/>
                          </a:solidFill>
                          <a:latin typeface="Century Gothic" pitchFamily="34" charset="0"/>
                          <a:cs typeface="Arial" charset="0"/>
                        </a:defRPr>
                      </a:lvl1pPr>
                      <a:lvl2pPr marL="742950" indent="-285750">
                        <a:spcBef>
                          <a:spcPct val="20000"/>
                        </a:spcBef>
                        <a:defRPr sz="1000">
                          <a:solidFill>
                            <a:srgbClr val="333333"/>
                          </a:solidFill>
                          <a:latin typeface="Century Gothic" pitchFamily="34" charset="0"/>
                          <a:cs typeface="Arial" charset="0"/>
                        </a:defRPr>
                      </a:lvl2pPr>
                      <a:lvl3pPr marL="1143000" indent="-228600">
                        <a:spcBef>
                          <a:spcPct val="20000"/>
                        </a:spcBef>
                        <a:defRPr sz="1000">
                          <a:solidFill>
                            <a:srgbClr val="333333"/>
                          </a:solidFill>
                          <a:latin typeface="Century Gothic" pitchFamily="34" charset="0"/>
                          <a:cs typeface="Arial" charset="0"/>
                        </a:defRPr>
                      </a:lvl3pPr>
                      <a:lvl4pPr marL="1600200" indent="-228600">
                        <a:spcBef>
                          <a:spcPct val="20000"/>
                        </a:spcBef>
                        <a:defRPr sz="1000">
                          <a:solidFill>
                            <a:srgbClr val="333333"/>
                          </a:solidFill>
                          <a:latin typeface="Century Gothic" pitchFamily="34" charset="0"/>
                          <a:cs typeface="Arial" charset="0"/>
                        </a:defRPr>
                      </a:lvl4pPr>
                      <a:lvl5pPr marL="2057400" indent="-228600">
                        <a:spcBef>
                          <a:spcPct val="20000"/>
                        </a:spcBef>
                        <a:defRPr sz="1000">
                          <a:solidFill>
                            <a:srgbClr val="333333"/>
                          </a:solidFill>
                          <a:latin typeface="Century Gothic" pitchFamily="34" charset="0"/>
                          <a:cs typeface="Arial" charset="0"/>
                        </a:defRPr>
                      </a:lvl5pPr>
                      <a:lvl6pPr marL="2514600" indent="-228600" eaLnBrk="0" fontAlgn="base" hangingPunct="0">
                        <a:spcBef>
                          <a:spcPct val="20000"/>
                        </a:spcBef>
                        <a:spcAft>
                          <a:spcPct val="0"/>
                        </a:spcAft>
                        <a:defRPr sz="1000">
                          <a:solidFill>
                            <a:srgbClr val="333333"/>
                          </a:solidFill>
                          <a:latin typeface="Century Gothic" pitchFamily="34" charset="0"/>
                          <a:cs typeface="Arial" charset="0"/>
                        </a:defRPr>
                      </a:lvl6pPr>
                      <a:lvl7pPr marL="2971800" indent="-228600" eaLnBrk="0" fontAlgn="base" hangingPunct="0">
                        <a:spcBef>
                          <a:spcPct val="20000"/>
                        </a:spcBef>
                        <a:spcAft>
                          <a:spcPct val="0"/>
                        </a:spcAft>
                        <a:defRPr sz="1000">
                          <a:solidFill>
                            <a:srgbClr val="333333"/>
                          </a:solidFill>
                          <a:latin typeface="Century Gothic" pitchFamily="34" charset="0"/>
                          <a:cs typeface="Arial" charset="0"/>
                        </a:defRPr>
                      </a:lvl7pPr>
                      <a:lvl8pPr marL="3429000" indent="-228600" eaLnBrk="0" fontAlgn="base" hangingPunct="0">
                        <a:spcBef>
                          <a:spcPct val="20000"/>
                        </a:spcBef>
                        <a:spcAft>
                          <a:spcPct val="0"/>
                        </a:spcAft>
                        <a:defRPr sz="1000">
                          <a:solidFill>
                            <a:srgbClr val="333333"/>
                          </a:solidFill>
                          <a:latin typeface="Century Gothic" pitchFamily="34" charset="0"/>
                          <a:cs typeface="Arial" charset="0"/>
                        </a:defRPr>
                      </a:lvl8pPr>
                      <a:lvl9pPr marL="3886200" indent="-228600" eaLnBrk="0" fontAlgn="base" hangingPunct="0">
                        <a:spcBef>
                          <a:spcPct val="20000"/>
                        </a:spcBef>
                        <a:spcAft>
                          <a:spcPct val="0"/>
                        </a:spcAft>
                        <a:defRPr sz="1000">
                          <a:solidFill>
                            <a:srgbClr val="333333"/>
                          </a:solidFill>
                          <a:latin typeface="Century Gothic" pitchFamily="34" charset="0"/>
                          <a:cs typeface="Arial" charset="0"/>
                        </a:defRPr>
                      </a:lvl9p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chemeClr val="tx1"/>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endParaRPr lang="es-CO"/>
                    </a:p>
                  </a:txBody>
                  <a:tcPr/>
                </a:tc>
                <a:extLst>
                  <a:ext uri="{0D108BD9-81ED-4DB2-BD59-A6C34878D82A}">
                    <a16:rowId xmlns:a16="http://schemas.microsoft.com/office/drawing/2014/main" val="10000"/>
                  </a:ext>
                </a:extLst>
              </a:tr>
              <a:tr h="142915">
                <a:tc>
                  <a:txBody>
                    <a:bodyPr/>
                    <a:lstStyle/>
                    <a:p>
                      <a:pPr algn="ctr" fontAlgn="ctr"/>
                      <a:r>
                        <a:rPr lang="es-CO" sz="700" b="1" i="0" u="none" strike="noStrike" dirty="0">
                          <a:solidFill>
                            <a:srgbClr val="000000"/>
                          </a:solidFill>
                          <a:effectLst/>
                          <a:latin typeface="Calibri"/>
                        </a:rPr>
                        <a:t>124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ctr"/>
                      <a:r>
                        <a:rPr lang="es-CO" sz="700" b="1" i="0" u="none" strike="noStrike" dirty="0">
                          <a:solidFill>
                            <a:srgbClr val="000000"/>
                          </a:solidFill>
                          <a:effectLst/>
                          <a:latin typeface="Calibri"/>
                        </a:rPr>
                        <a:t>52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2"/>
                  </a:ext>
                </a:extLst>
              </a:tr>
              <a:tr h="84251">
                <a:tc>
                  <a:txBody>
                    <a:bodyPr/>
                    <a:lstStyle/>
                    <a:p>
                      <a:pPr algn="ctr" fontAlgn="ctr"/>
                      <a:r>
                        <a:rPr lang="es-CO" sz="1100" b="0" i="0" u="none" strike="noStrike" dirty="0">
                          <a:solidFill>
                            <a:srgbClr val="006600"/>
                          </a:solidFill>
                          <a:effectLst/>
                          <a:latin typeface="Calibri" panose="020F0502020204030204" pitchFamily="34" charset="0"/>
                          <a:cs typeface="Calibri" panose="020F0502020204030204" pitchFamily="34" charset="0"/>
                        </a:rPr>
                        <a:t>2017</a:t>
                      </a:r>
                      <a:endParaRPr lang="es-CO" sz="700" b="0" i="0" u="none" strike="noStrike" dirty="0">
                        <a:solidFill>
                          <a:srgbClr val="006600"/>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r>
                        <a:rPr kumimoji="0" lang="es-CO" sz="1100" b="1" i="0" u="none" strike="noStrike" kern="1200" cap="none" spc="0" normalizeH="0" baseline="0" noProof="0" dirty="0">
                          <a:ln>
                            <a:noFill/>
                          </a:ln>
                          <a:solidFill>
                            <a:srgbClr val="126D9A"/>
                          </a:solidFill>
                          <a:effectLst/>
                          <a:uLnTx/>
                          <a:uFillTx/>
                          <a:latin typeface="Calibri" panose="020F0502020204030204" pitchFamily="34" charset="0"/>
                          <a:cs typeface="Calibri" panose="020F0502020204030204" pitchFamily="34" charset="0"/>
                        </a:rPr>
                        <a:t>2021</a:t>
                      </a:r>
                      <a:endParaRPr lang="es-CO" sz="700" b="1" i="0" u="none" strike="noStrike" dirty="0">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0327">
                <a:tc gridSpan="2">
                  <a:txBody>
                    <a:bodyPr/>
                    <a:lstStyle/>
                    <a:p>
                      <a:pPr algn="ctr" fontAlgn="ctr"/>
                      <a:r>
                        <a:rPr kumimoji="0" lang="es-CO" sz="1000" b="1"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cs typeface="Calibri" panose="020F0502020204030204" pitchFamily="34" charset="0"/>
                        </a:rPr>
                        <a:t> </a:t>
                      </a:r>
                      <a:r>
                        <a:rPr kumimoji="0" lang="es-CO" sz="800" b="1" i="0" u="none" strike="noStrike" kern="1200" cap="none" spc="0" normalizeH="0" baseline="0" noProof="0" dirty="0">
                          <a:ln>
                            <a:noFill/>
                          </a:ln>
                          <a:solidFill>
                            <a:schemeClr val="tx1">
                              <a:lumMod val="75000"/>
                              <a:lumOff val="25000"/>
                            </a:schemeClr>
                          </a:solidFill>
                          <a:effectLst/>
                          <a:uLnTx/>
                          <a:uFillTx/>
                          <a:latin typeface="+mj-lt"/>
                          <a:cs typeface="Calibri" panose="020F0502020204030204" pitchFamily="34" charset="0"/>
                        </a:rPr>
                        <a:t>La prueba Pre Saber resultó útil para realizar la prueba Saber 11° </a:t>
                      </a:r>
                      <a:endParaRPr lang="es-CO" sz="800" b="1" i="0" u="none" strike="noStrike" dirty="0">
                        <a:solidFill>
                          <a:schemeClr val="tx1">
                            <a:lumMod val="75000"/>
                            <a:lumOff val="25000"/>
                          </a:schemeClr>
                        </a:solidFill>
                        <a:effectLst/>
                        <a:latin typeface="+mj-lt"/>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pPr algn="ctr" fontAlgn="ctr"/>
                      <a:endParaRPr lang="es-CO" sz="700" b="1" i="0" u="none" strike="noStrike">
                        <a:solidFill>
                          <a:srgbClr val="AC4600"/>
                        </a:solidFill>
                        <a:effectLst/>
                        <a:latin typeface="Century Gothic"/>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6600">
                        <a:alpha val="10196"/>
                      </a:srgbClr>
                    </a:solidFill>
                  </a:tcPr>
                </a:tc>
                <a:extLst>
                  <a:ext uri="{0D108BD9-81ED-4DB2-BD59-A6C34878D82A}">
                    <a16:rowId xmlns:a16="http://schemas.microsoft.com/office/drawing/2014/main" val="10004"/>
                  </a:ext>
                </a:extLst>
              </a:tr>
            </a:tbl>
          </a:graphicData>
        </a:graphic>
      </p:graphicFrame>
      <p:graphicFrame>
        <p:nvGraphicFramePr>
          <p:cNvPr id="6" name="5 Gráfico"/>
          <p:cNvGraphicFramePr/>
          <p:nvPr>
            <p:extLst>
              <p:ext uri="{D42A27DB-BD31-4B8C-83A1-F6EECF244321}">
                <p14:modId xmlns:p14="http://schemas.microsoft.com/office/powerpoint/2010/main" val="3310671116"/>
              </p:ext>
            </p:extLst>
          </p:nvPr>
        </p:nvGraphicFramePr>
        <p:xfrm>
          <a:off x="3252955" y="1519796"/>
          <a:ext cx="3517900" cy="2255764"/>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129"/>
          <p:cNvSpPr>
            <a:spLocks noChangeArrowheads="1"/>
          </p:cNvSpPr>
          <p:nvPr/>
        </p:nvSpPr>
        <p:spPr bwMode="auto">
          <a:xfrm>
            <a:off x="2954493" y="3672075"/>
            <a:ext cx="415925"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b="1">
                <a:solidFill>
                  <a:schemeClr val="tx1"/>
                </a:solidFill>
                <a:latin typeface="Calibri" pitchFamily="34" charset="0"/>
                <a:cs typeface="Arial" charset="0"/>
              </a:defRPr>
            </a:lvl1pPr>
            <a:lvl2pPr marL="742950" indent="-285750">
              <a:defRPr sz="1000" b="1">
                <a:solidFill>
                  <a:schemeClr val="tx1"/>
                </a:solidFill>
                <a:latin typeface="Calibri" pitchFamily="34" charset="0"/>
                <a:cs typeface="Arial" charset="0"/>
              </a:defRPr>
            </a:lvl2pPr>
            <a:lvl3pPr marL="1143000" indent="-228600">
              <a:defRPr sz="1000" b="1">
                <a:solidFill>
                  <a:schemeClr val="tx1"/>
                </a:solidFill>
                <a:latin typeface="Calibri" pitchFamily="34" charset="0"/>
                <a:cs typeface="Arial" charset="0"/>
              </a:defRPr>
            </a:lvl3pPr>
            <a:lvl4pPr marL="1600200" indent="-228600">
              <a:defRPr sz="1000" b="1">
                <a:solidFill>
                  <a:schemeClr val="tx1"/>
                </a:solidFill>
                <a:latin typeface="Calibri" pitchFamily="34" charset="0"/>
                <a:cs typeface="Arial" charset="0"/>
              </a:defRPr>
            </a:lvl4pPr>
            <a:lvl5pPr marL="2057400" indent="-228600">
              <a:defRPr sz="1000" b="1">
                <a:solidFill>
                  <a:schemeClr val="tx1"/>
                </a:solidFill>
                <a:latin typeface="Calibri" pitchFamily="34" charset="0"/>
                <a:cs typeface="Arial" charset="0"/>
              </a:defRPr>
            </a:lvl5pPr>
            <a:lvl6pPr marL="2514600" indent="-228600" eaLnBrk="0" fontAlgn="base" hangingPunct="0">
              <a:spcBef>
                <a:spcPct val="0"/>
              </a:spcBef>
              <a:spcAft>
                <a:spcPct val="0"/>
              </a:spcAft>
              <a:defRPr sz="1000" b="1">
                <a:solidFill>
                  <a:schemeClr val="tx1"/>
                </a:solidFill>
                <a:latin typeface="Calibri" pitchFamily="34" charset="0"/>
                <a:cs typeface="Arial" charset="0"/>
              </a:defRPr>
            </a:lvl6pPr>
            <a:lvl7pPr marL="2971800" indent="-228600" eaLnBrk="0" fontAlgn="base" hangingPunct="0">
              <a:spcBef>
                <a:spcPct val="0"/>
              </a:spcBef>
              <a:spcAft>
                <a:spcPct val="0"/>
              </a:spcAft>
              <a:defRPr sz="1000" b="1">
                <a:solidFill>
                  <a:schemeClr val="tx1"/>
                </a:solidFill>
                <a:latin typeface="Calibri" pitchFamily="34" charset="0"/>
                <a:cs typeface="Arial" charset="0"/>
              </a:defRPr>
            </a:lvl7pPr>
            <a:lvl8pPr marL="3429000" indent="-228600" eaLnBrk="0" fontAlgn="base" hangingPunct="0">
              <a:spcBef>
                <a:spcPct val="0"/>
              </a:spcBef>
              <a:spcAft>
                <a:spcPct val="0"/>
              </a:spcAft>
              <a:defRPr sz="1000" b="1">
                <a:solidFill>
                  <a:schemeClr val="tx1"/>
                </a:solidFill>
                <a:latin typeface="Calibri" pitchFamily="34" charset="0"/>
                <a:cs typeface="Arial" charset="0"/>
              </a:defRPr>
            </a:lvl8pPr>
            <a:lvl9pPr marL="3886200" indent="-228600" eaLnBrk="0" fontAlgn="base" hangingPunct="0">
              <a:spcBef>
                <a:spcPct val="0"/>
              </a:spcBef>
              <a:spcAft>
                <a:spcPct val="0"/>
              </a:spcAft>
              <a:defRPr sz="1000" b="1">
                <a:solidFill>
                  <a:schemeClr val="tx1"/>
                </a:solidFill>
                <a:latin typeface="Calibri" pitchFamily="34"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CO" altLang="es-CO" sz="700" b="1" i="0" u="none" strike="noStrike" kern="1200" cap="none" spc="0" normalizeH="0" baseline="0" noProof="0" dirty="0">
                <a:ln>
                  <a:noFill/>
                </a:ln>
                <a:solidFill>
                  <a:srgbClr val="000000"/>
                </a:solidFill>
                <a:effectLst/>
                <a:uLnTx/>
                <a:uFillTx/>
                <a:latin typeface="Calibri" pitchFamily="34" charset="0"/>
                <a:ea typeface="+mn-ea"/>
                <a:cs typeface="Calibri" panose="020F0502020204030204" pitchFamily="34" charset="0"/>
              </a:rPr>
              <a:t>Base:</a:t>
            </a:r>
            <a:endParaRPr kumimoji="0" lang="es-ES" altLang="es-CO" sz="700" b="1" i="0" u="none" strike="noStrike" kern="1200" cap="none" spc="0" normalizeH="0" baseline="0" noProof="0" dirty="0">
              <a:ln>
                <a:noFill/>
              </a:ln>
              <a:solidFill>
                <a:srgbClr val="000000"/>
              </a:solidFill>
              <a:effectLst/>
              <a:uLnTx/>
              <a:uFillTx/>
              <a:latin typeface="Calibri" pitchFamily="34" charset="0"/>
              <a:ea typeface="+mn-ea"/>
              <a:cs typeface="Calibri" panose="020F0502020204030204" pitchFamily="34" charset="0"/>
            </a:endParaRPr>
          </a:p>
        </p:txBody>
      </p:sp>
      <p:graphicFrame>
        <p:nvGraphicFramePr>
          <p:cNvPr id="11" name="10 Tabla"/>
          <p:cNvGraphicFramePr>
            <a:graphicFrameLocks noGrp="1"/>
          </p:cNvGraphicFramePr>
          <p:nvPr>
            <p:extLst>
              <p:ext uri="{D42A27DB-BD31-4B8C-83A1-F6EECF244321}">
                <p14:modId xmlns:p14="http://schemas.microsoft.com/office/powerpoint/2010/main" val="2606580016"/>
              </p:ext>
            </p:extLst>
          </p:nvPr>
        </p:nvGraphicFramePr>
        <p:xfrm>
          <a:off x="3354223" y="1162470"/>
          <a:ext cx="2435554" cy="237857"/>
        </p:xfrm>
        <a:graphic>
          <a:graphicData uri="http://schemas.openxmlformats.org/drawingml/2006/table">
            <a:tbl>
              <a:tblPr/>
              <a:tblGrid>
                <a:gridCol w="208125">
                  <a:extLst>
                    <a:ext uri="{9D8B030D-6E8A-4147-A177-3AD203B41FA5}">
                      <a16:colId xmlns:a16="http://schemas.microsoft.com/office/drawing/2014/main" val="20000"/>
                    </a:ext>
                  </a:extLst>
                </a:gridCol>
                <a:gridCol w="208125">
                  <a:extLst>
                    <a:ext uri="{9D8B030D-6E8A-4147-A177-3AD203B41FA5}">
                      <a16:colId xmlns:a16="http://schemas.microsoft.com/office/drawing/2014/main" val="20002"/>
                    </a:ext>
                  </a:extLst>
                </a:gridCol>
                <a:gridCol w="2019304">
                  <a:extLst>
                    <a:ext uri="{9D8B030D-6E8A-4147-A177-3AD203B41FA5}">
                      <a16:colId xmlns:a16="http://schemas.microsoft.com/office/drawing/2014/main" val="20001"/>
                    </a:ext>
                  </a:extLst>
                </a:gridCol>
              </a:tblGrid>
              <a:tr h="237857">
                <a:tc>
                  <a:txBody>
                    <a:bodyPr/>
                    <a:lstStyle/>
                    <a:p>
                      <a:pPr algn="l" fontAlgn="b"/>
                      <a:endParaRPr lang="es-CO" sz="700" b="0" i="0" u="none" strike="noStrike" dirty="0">
                        <a:solidFill>
                          <a:schemeClr val="tx1">
                            <a:lumMod val="85000"/>
                            <a:lumOff val="15000"/>
                          </a:schemeClr>
                        </a:solidFill>
                        <a:effectLst/>
                        <a:latin typeface="+mj-lt"/>
                      </a:endParaRPr>
                    </a:p>
                  </a:txBody>
                  <a:tcPr marL="9527" marR="9527" marT="9525" marB="0" anchor="ctr">
                    <a:lnL>
                      <a:noFill/>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l" fontAlgn="b"/>
                      <a:endParaRPr lang="es-CO" sz="700" b="0" i="0" u="none" strike="noStrike" dirty="0">
                        <a:solidFill>
                          <a:schemeClr val="tx1">
                            <a:lumMod val="85000"/>
                            <a:lumOff val="15000"/>
                          </a:schemeClr>
                        </a:solidFill>
                        <a:effectLst/>
                        <a:latin typeface="+mj-lt"/>
                      </a:endParaRPr>
                    </a:p>
                  </a:txBody>
                  <a:tcPr marL="9527" marR="9527" marT="9525" marB="0" anchor="ctr">
                    <a:lnL>
                      <a:noFill/>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700" b="0" i="0" u="none" strike="noStrike" dirty="0">
                          <a:solidFill>
                            <a:schemeClr val="tx1">
                              <a:lumMod val="85000"/>
                              <a:lumOff val="15000"/>
                            </a:schemeClr>
                          </a:solidFill>
                          <a:effectLst/>
                          <a:latin typeface="+mj-lt"/>
                          <a:cs typeface="Calibri" panose="020F0502020204030204" pitchFamily="34" charset="0"/>
                        </a:rPr>
                        <a:t> </a:t>
                      </a:r>
                      <a:r>
                        <a:rPr lang="es-CO" sz="700" b="1" i="0" u="none" strike="noStrike" dirty="0">
                          <a:solidFill>
                            <a:schemeClr val="tx1">
                              <a:lumMod val="75000"/>
                              <a:lumOff val="25000"/>
                            </a:schemeClr>
                          </a:solidFill>
                          <a:effectLst/>
                          <a:latin typeface="+mj-lt"/>
                          <a:cs typeface="Calibri" panose="020F0502020204030204" pitchFamily="34" charset="0"/>
                        </a:rPr>
                        <a:t>T2B: </a:t>
                      </a:r>
                      <a:r>
                        <a:rPr lang="es-CO" altLang="es-CO" sz="700" b="0" dirty="0">
                          <a:solidFill>
                            <a:schemeClr val="tx1">
                              <a:lumMod val="75000"/>
                              <a:lumOff val="25000"/>
                            </a:schemeClr>
                          </a:solidFill>
                          <a:latin typeface="+mj-lt"/>
                          <a:cs typeface="Calibri" panose="020F0502020204030204" pitchFamily="34" charset="0"/>
                        </a:rPr>
                        <a:t>Totalmente</a:t>
                      </a:r>
                      <a:r>
                        <a:rPr lang="es-CO" altLang="es-CO" sz="700" b="0" baseline="0" dirty="0">
                          <a:solidFill>
                            <a:schemeClr val="tx1">
                              <a:lumMod val="75000"/>
                              <a:lumOff val="25000"/>
                            </a:schemeClr>
                          </a:solidFill>
                          <a:latin typeface="+mj-lt"/>
                          <a:cs typeface="Calibri" panose="020F0502020204030204" pitchFamily="34" charset="0"/>
                        </a:rPr>
                        <a:t> de acuerdo </a:t>
                      </a:r>
                      <a:r>
                        <a:rPr lang="es-CO" altLang="es-CO" sz="700" dirty="0">
                          <a:solidFill>
                            <a:schemeClr val="tx1">
                              <a:lumMod val="75000"/>
                              <a:lumOff val="25000"/>
                            </a:schemeClr>
                          </a:solidFill>
                          <a:latin typeface="+mj-lt"/>
                          <a:cs typeface="Calibri" panose="020F0502020204030204" pitchFamily="34" charset="0"/>
                        </a:rPr>
                        <a:t>+</a:t>
                      </a:r>
                      <a:r>
                        <a:rPr lang="es-CO" altLang="es-CO" sz="700" b="0" dirty="0">
                          <a:solidFill>
                            <a:schemeClr val="tx1">
                              <a:lumMod val="75000"/>
                              <a:lumOff val="25000"/>
                            </a:schemeClr>
                          </a:solidFill>
                          <a:latin typeface="+mj-lt"/>
                          <a:cs typeface="Calibri" panose="020F0502020204030204" pitchFamily="34" charset="0"/>
                        </a:rPr>
                        <a:t> de acuerdo</a:t>
                      </a: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12" name="11 Rectángulo redondeado"/>
          <p:cNvSpPr/>
          <p:nvPr/>
        </p:nvSpPr>
        <p:spPr bwMode="auto">
          <a:xfrm>
            <a:off x="3239853" y="1124185"/>
            <a:ext cx="2664296" cy="314071"/>
          </a:xfrm>
          <a:prstGeom prst="roundRect">
            <a:avLst>
              <a:gd name="adj" fmla="val 21475"/>
            </a:avLst>
          </a:prstGeom>
          <a:noFill/>
          <a:ln w="63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dirty="0">
              <a:ln>
                <a:noFill/>
              </a:ln>
              <a:solidFill>
                <a:srgbClr val="000000">
                  <a:lumMod val="95000"/>
                  <a:lumOff val="5000"/>
                </a:srgbClr>
              </a:solidFill>
              <a:effectLst/>
              <a:uLnTx/>
              <a:uFillTx/>
              <a:latin typeface="Calibri" pitchFamily="34" charset="0"/>
              <a:ea typeface="+mn-ea"/>
              <a:cs typeface="Calibri" panose="020F0502020204030204" pitchFamily="34" charset="0"/>
            </a:endParaRPr>
          </a:p>
        </p:txBody>
      </p:sp>
      <p:sp>
        <p:nvSpPr>
          <p:cNvPr id="13" name="6 Elipse">
            <a:extLst>
              <a:ext uri="{FF2B5EF4-FFF2-40B4-BE49-F238E27FC236}">
                <a16:creationId xmlns:a16="http://schemas.microsoft.com/office/drawing/2014/main" id="{ED910408-28E0-4244-B3FD-3B692583B368}"/>
              </a:ext>
            </a:extLst>
          </p:cNvPr>
          <p:cNvSpPr>
            <a:spLocks noChangeArrowheads="1"/>
          </p:cNvSpPr>
          <p:nvPr/>
        </p:nvSpPr>
        <p:spPr bwMode="auto">
          <a:xfrm>
            <a:off x="5557407" y="3385115"/>
            <a:ext cx="215900" cy="215900"/>
          </a:xfrm>
          <a:prstGeom prst="ellipse">
            <a:avLst/>
          </a:prstGeom>
          <a:solidFill>
            <a:srgbClr val="0066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cxnSp>
        <p:nvCxnSpPr>
          <p:cNvPr id="14" name="Conector recto de flecha 13"/>
          <p:cNvCxnSpPr/>
          <p:nvPr/>
        </p:nvCxnSpPr>
        <p:spPr bwMode="auto">
          <a:xfrm flipH="1" flipV="1">
            <a:off x="4701114" y="2654128"/>
            <a:ext cx="4441" cy="411120"/>
          </a:xfrm>
          <a:prstGeom prst="straightConnector1">
            <a:avLst/>
          </a:prstGeom>
          <a:solidFill>
            <a:schemeClr val="accent1"/>
          </a:solidFill>
          <a:ln w="9525" cap="flat" cmpd="sng" algn="ctr">
            <a:solidFill>
              <a:srgbClr val="00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CuadroTexto 9">
            <a:extLst>
              <a:ext uri="{FF2B5EF4-FFF2-40B4-BE49-F238E27FC236}">
                <a16:creationId xmlns:a16="http://schemas.microsoft.com/office/drawing/2014/main" id="{7F6412C8-03D1-44B8-AA9B-13EBE05657D5}"/>
              </a:ext>
            </a:extLst>
          </p:cNvPr>
          <p:cNvSpPr txBox="1"/>
          <p:nvPr/>
        </p:nvSpPr>
        <p:spPr>
          <a:xfrm>
            <a:off x="5665357" y="1559918"/>
            <a:ext cx="517451" cy="400110"/>
          </a:xfrm>
          <a:prstGeom prst="rect">
            <a:avLst/>
          </a:prstGeom>
          <a:noFill/>
        </p:spPr>
        <p:txBody>
          <a:bodyPr wrap="square" rtlCol="0">
            <a:spAutoFit/>
          </a:bodyPr>
          <a:lstStyle/>
          <a:p>
            <a:r>
              <a:rPr lang="es-MX" sz="2000" dirty="0"/>
              <a:t>+8</a:t>
            </a:r>
            <a:endParaRPr lang="es-CO" sz="2000" dirty="0"/>
          </a:p>
        </p:txBody>
      </p:sp>
    </p:spTree>
    <p:extLst>
      <p:ext uri="{BB962C8B-B14F-4D97-AF65-F5344CB8AC3E}">
        <p14:creationId xmlns:p14="http://schemas.microsoft.com/office/powerpoint/2010/main" val="31814051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0C44006-5C93-4306-BAFB-B26FB290349E}"/>
              </a:ext>
            </a:extLst>
          </p:cNvPr>
          <p:cNvSpPr>
            <a:spLocks noGrp="1"/>
          </p:cNvSpPr>
          <p:nvPr>
            <p:ph type="ctrTitle" sz="quarter"/>
          </p:nvPr>
        </p:nvSpPr>
        <p:spPr>
          <a:xfrm>
            <a:off x="3281626" y="1882816"/>
            <a:ext cx="4456484" cy="1103312"/>
          </a:xfrm>
        </p:spPr>
        <p:txBody>
          <a:bodyPr/>
          <a:lstStyle/>
          <a:p>
            <a:r>
              <a:rPr lang="es-CO" dirty="0">
                <a:latin typeface="+mj-lt"/>
              </a:rPr>
              <a:t>Resultados de las pruebas</a:t>
            </a:r>
          </a:p>
        </p:txBody>
      </p:sp>
    </p:spTree>
    <p:extLst>
      <p:ext uri="{BB962C8B-B14F-4D97-AF65-F5344CB8AC3E}">
        <p14:creationId xmlns:p14="http://schemas.microsoft.com/office/powerpoint/2010/main" val="41728741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24 Tabla"/>
          <p:cNvGraphicFramePr>
            <a:graphicFrameLocks noGrp="1"/>
          </p:cNvGraphicFramePr>
          <p:nvPr>
            <p:extLst>
              <p:ext uri="{D42A27DB-BD31-4B8C-83A1-F6EECF244321}">
                <p14:modId xmlns:p14="http://schemas.microsoft.com/office/powerpoint/2010/main" val="3996447360"/>
              </p:ext>
            </p:extLst>
          </p:nvPr>
        </p:nvGraphicFramePr>
        <p:xfrm>
          <a:off x="-67780" y="1478855"/>
          <a:ext cx="927861" cy="2707087"/>
        </p:xfrm>
        <a:graphic>
          <a:graphicData uri="http://schemas.openxmlformats.org/drawingml/2006/table">
            <a:tbl>
              <a:tblPr/>
              <a:tblGrid>
                <a:gridCol w="927861">
                  <a:extLst>
                    <a:ext uri="{9D8B030D-6E8A-4147-A177-3AD203B41FA5}">
                      <a16:colId xmlns:a16="http://schemas.microsoft.com/office/drawing/2014/main" val="20000"/>
                    </a:ext>
                  </a:extLst>
                </a:gridCol>
              </a:tblGrid>
              <a:tr h="324192">
                <a:tc>
                  <a:txBody>
                    <a:bodyPr/>
                    <a:lstStyle/>
                    <a:p>
                      <a:pPr algn="r" fontAlgn="ctr"/>
                      <a:r>
                        <a:rPr lang="es-CO" sz="900" b="0" i="0" u="none" strike="noStrike" dirty="0">
                          <a:solidFill>
                            <a:srgbClr val="262626"/>
                          </a:solidFill>
                          <a:effectLst/>
                          <a:latin typeface="+mj-lt"/>
                        </a:rPr>
                        <a:t> Usted como Rector</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0"/>
                  </a:ext>
                </a:extLst>
              </a:tr>
              <a:tr h="304693">
                <a:tc>
                  <a:txBody>
                    <a:bodyPr/>
                    <a:lstStyle/>
                    <a:p>
                      <a:pPr algn="r" fontAlgn="ctr"/>
                      <a:r>
                        <a:rPr lang="es-CO" sz="900" b="0" i="0" u="none" strike="noStrike" dirty="0">
                          <a:solidFill>
                            <a:srgbClr val="262626"/>
                          </a:solidFill>
                          <a:effectLst/>
                          <a:latin typeface="+mj-lt"/>
                        </a:rPr>
                        <a:t> Coordinador Académico</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1"/>
                  </a:ext>
                </a:extLst>
              </a:tr>
              <a:tr h="292335">
                <a:tc>
                  <a:txBody>
                    <a:bodyPr/>
                    <a:lstStyle/>
                    <a:p>
                      <a:pPr algn="r" fontAlgn="ctr"/>
                      <a:r>
                        <a:rPr lang="es-CO" sz="900" b="0" i="0" u="none" strike="noStrike" dirty="0">
                          <a:solidFill>
                            <a:srgbClr val="262626"/>
                          </a:solidFill>
                          <a:effectLst/>
                          <a:latin typeface="+mj-lt"/>
                        </a:rPr>
                        <a:t> Profesor</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2"/>
                  </a:ext>
                </a:extLst>
              </a:tr>
              <a:tr h="292335">
                <a:tc>
                  <a:txBody>
                    <a:bodyPr/>
                    <a:lstStyle/>
                    <a:p>
                      <a:pPr algn="r" fontAlgn="ctr"/>
                      <a:r>
                        <a:rPr lang="es-CO" sz="900" b="0" i="0" u="none" strike="noStrike" dirty="0">
                          <a:solidFill>
                            <a:srgbClr val="262626"/>
                          </a:solidFill>
                          <a:effectLst/>
                          <a:latin typeface="+mj-lt"/>
                        </a:rPr>
                        <a:t> Consejo Académico</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3"/>
                  </a:ext>
                </a:extLst>
              </a:tr>
              <a:tr h="292335">
                <a:tc>
                  <a:txBody>
                    <a:bodyPr/>
                    <a:lstStyle/>
                    <a:p>
                      <a:pPr algn="r" fontAlgn="ctr"/>
                      <a:r>
                        <a:rPr lang="es-CO" sz="900" b="0" i="0" u="none" strike="noStrike" dirty="0">
                          <a:solidFill>
                            <a:srgbClr val="262626"/>
                          </a:solidFill>
                          <a:effectLst/>
                          <a:latin typeface="+mj-lt"/>
                        </a:rPr>
                        <a:t> Secretaría</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4"/>
                  </a:ext>
                </a:extLst>
              </a:tr>
              <a:tr h="292335">
                <a:tc>
                  <a:txBody>
                    <a:bodyPr/>
                    <a:lstStyle/>
                    <a:p>
                      <a:pPr algn="r" fontAlgn="ctr"/>
                      <a:r>
                        <a:rPr lang="es-CO" sz="900" b="0" i="0" u="none" strike="noStrike" dirty="0">
                          <a:solidFill>
                            <a:srgbClr val="262626"/>
                          </a:solidFill>
                          <a:effectLst/>
                          <a:latin typeface="+mj-lt"/>
                        </a:rPr>
                        <a:t> Comité Educativo</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5"/>
                  </a:ext>
                </a:extLst>
              </a:tr>
              <a:tr h="292335">
                <a:tc>
                  <a:txBody>
                    <a:bodyPr/>
                    <a:lstStyle/>
                    <a:p>
                      <a:pPr algn="r" fontAlgn="ctr"/>
                      <a:r>
                        <a:rPr lang="es-CO" sz="900" b="0" i="0" u="none" strike="noStrike" dirty="0">
                          <a:solidFill>
                            <a:srgbClr val="262626"/>
                          </a:solidFill>
                          <a:effectLst/>
                          <a:latin typeface="+mj-lt"/>
                        </a:rPr>
                        <a:t> Equipo de calidad</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6"/>
                  </a:ext>
                </a:extLst>
              </a:tr>
              <a:tr h="324192">
                <a:tc>
                  <a:txBody>
                    <a:bodyPr/>
                    <a:lstStyle/>
                    <a:p>
                      <a:pPr algn="r" fontAlgn="ctr"/>
                      <a:r>
                        <a:rPr lang="es-CO" sz="900" b="0" i="0" u="none" strike="noStrike" dirty="0">
                          <a:solidFill>
                            <a:srgbClr val="262626"/>
                          </a:solidFill>
                          <a:effectLst/>
                          <a:latin typeface="+mj-lt"/>
                        </a:rPr>
                        <a:t> Otros</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7"/>
                  </a:ext>
                </a:extLst>
              </a:tr>
              <a:tr h="292335">
                <a:tc>
                  <a:txBody>
                    <a:bodyPr/>
                    <a:lstStyle/>
                    <a:p>
                      <a:pPr algn="r" fontAlgn="ctr"/>
                      <a:r>
                        <a:rPr lang="es-CO" sz="900" b="0" i="0" u="none" strike="noStrike" dirty="0">
                          <a:solidFill>
                            <a:srgbClr val="262626"/>
                          </a:solidFill>
                          <a:effectLst/>
                          <a:latin typeface="+mj-lt"/>
                        </a:rPr>
                        <a:t> No sabe / no responde</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2" name="1 Título"/>
          <p:cNvSpPr>
            <a:spLocks noGrp="1"/>
          </p:cNvSpPr>
          <p:nvPr>
            <p:ph type="title"/>
          </p:nvPr>
        </p:nvSpPr>
        <p:spPr/>
        <p:txBody>
          <a:bodyPr/>
          <a:lstStyle/>
          <a:p>
            <a:r>
              <a:rPr lang="es-CO" dirty="0">
                <a:solidFill>
                  <a:schemeClr val="bg2">
                    <a:lumMod val="50000"/>
                  </a:schemeClr>
                </a:solidFill>
                <a:latin typeface="+mj-lt"/>
              </a:rPr>
              <a:t>Revisión de resultados</a:t>
            </a:r>
          </a:p>
        </p:txBody>
      </p:sp>
      <p:graphicFrame>
        <p:nvGraphicFramePr>
          <p:cNvPr id="24" name="23 Gráfico"/>
          <p:cNvGraphicFramePr/>
          <p:nvPr>
            <p:extLst>
              <p:ext uri="{D42A27DB-BD31-4B8C-83A1-F6EECF244321}">
                <p14:modId xmlns:p14="http://schemas.microsoft.com/office/powerpoint/2010/main" val="3307067841"/>
              </p:ext>
            </p:extLst>
          </p:nvPr>
        </p:nvGraphicFramePr>
        <p:xfrm>
          <a:off x="910747" y="1284855"/>
          <a:ext cx="1748319" cy="43481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15 Gráfico"/>
          <p:cNvGraphicFramePr/>
          <p:nvPr>
            <p:extLst>
              <p:ext uri="{D42A27DB-BD31-4B8C-83A1-F6EECF244321}">
                <p14:modId xmlns:p14="http://schemas.microsoft.com/office/powerpoint/2010/main" val="201159853"/>
              </p:ext>
            </p:extLst>
          </p:nvPr>
        </p:nvGraphicFramePr>
        <p:xfrm>
          <a:off x="2016894" y="1293094"/>
          <a:ext cx="1748319" cy="43481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20 Tabla"/>
          <p:cNvGraphicFramePr>
            <a:graphicFrameLocks noGrp="1"/>
          </p:cNvGraphicFramePr>
          <p:nvPr>
            <p:extLst>
              <p:ext uri="{D42A27DB-BD31-4B8C-83A1-F6EECF244321}">
                <p14:modId xmlns:p14="http://schemas.microsoft.com/office/powerpoint/2010/main" val="4195627805"/>
              </p:ext>
            </p:extLst>
          </p:nvPr>
        </p:nvGraphicFramePr>
        <p:xfrm>
          <a:off x="116306" y="4277322"/>
          <a:ext cx="3040123" cy="418581"/>
        </p:xfrm>
        <a:graphic>
          <a:graphicData uri="http://schemas.openxmlformats.org/drawingml/2006/table">
            <a:tbl>
              <a:tblPr>
                <a:tableStyleId>{5C22544A-7EE6-4342-B048-85BDC9FD1C3A}</a:tableStyleId>
              </a:tblPr>
              <a:tblGrid>
                <a:gridCol w="950449">
                  <a:extLst>
                    <a:ext uri="{9D8B030D-6E8A-4147-A177-3AD203B41FA5}">
                      <a16:colId xmlns:a16="http://schemas.microsoft.com/office/drawing/2014/main" val="20000"/>
                    </a:ext>
                  </a:extLst>
                </a:gridCol>
                <a:gridCol w="1044837">
                  <a:extLst>
                    <a:ext uri="{9D8B030D-6E8A-4147-A177-3AD203B41FA5}">
                      <a16:colId xmlns:a16="http://schemas.microsoft.com/office/drawing/2014/main" val="20002"/>
                    </a:ext>
                  </a:extLst>
                </a:gridCol>
                <a:gridCol w="1044837">
                  <a:extLst>
                    <a:ext uri="{9D8B030D-6E8A-4147-A177-3AD203B41FA5}">
                      <a16:colId xmlns:a16="http://schemas.microsoft.com/office/drawing/2014/main" val="2679984890"/>
                    </a:ext>
                  </a:extLst>
                </a:gridCol>
              </a:tblGrid>
              <a:tr h="165213">
                <a:tc>
                  <a:txBody>
                    <a:bodyPr/>
                    <a:lstStyle/>
                    <a:p>
                      <a:pPr algn="r" fontAlgn="ctr"/>
                      <a:endParaRPr lang="es-CO" sz="700" b="0" i="0" u="none" strike="noStrike" dirty="0">
                        <a:effectLst/>
                        <a:latin typeface="Calibri"/>
                      </a:endParaRPr>
                    </a:p>
                  </a:txBody>
                  <a:tcPr marL="9525" marR="9525"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CO" sz="900" b="1" i="0" u="none" strike="noStrike" dirty="0">
                          <a:solidFill>
                            <a:srgbClr val="49682C"/>
                          </a:solidFill>
                          <a:effectLst/>
                          <a:latin typeface="Calibri"/>
                        </a:rPr>
                        <a:t>2017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CO" sz="900" b="1" i="0" u="none" strike="noStrike" dirty="0">
                          <a:solidFill>
                            <a:srgbClr val="126D9A"/>
                          </a:solidFill>
                          <a:effectLst/>
                          <a:latin typeface="Calibri"/>
                        </a:rPr>
                        <a:t>2021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65213">
                <a:tc>
                  <a:txBody>
                    <a:bodyPr/>
                    <a:lstStyle/>
                    <a:p>
                      <a:pPr algn="r" fontAlgn="ctr"/>
                      <a:r>
                        <a:rPr lang="es-CO" sz="800" b="1" u="none" strike="noStrike" dirty="0">
                          <a:effectLst/>
                          <a:latin typeface="Calibri" panose="020F0502020204030204" pitchFamily="34" charset="0"/>
                        </a:rPr>
                        <a:t>Base: </a:t>
                      </a:r>
                      <a:r>
                        <a:rPr lang="es-CO" sz="800" b="0" u="none" strike="noStrike" dirty="0">
                          <a:effectLst/>
                          <a:latin typeface="Calibri" panose="020F0502020204030204" pitchFamily="34" charset="0"/>
                        </a:rPr>
                        <a:t>Total Encuestados</a:t>
                      </a:r>
                      <a:endParaRPr lang="es-CO" sz="800" b="0" i="0" u="none" strike="noStrike" dirty="0">
                        <a:effectLst/>
                        <a:latin typeface="Calibri"/>
                      </a:endParaRPr>
                    </a:p>
                  </a:txBody>
                  <a:tcPr marL="9525" marR="9525" marT="9528"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CO" sz="800" b="1" i="0" u="none" strike="noStrike" dirty="0">
                          <a:solidFill>
                            <a:srgbClr val="262626"/>
                          </a:solidFill>
                          <a:effectLst/>
                          <a:latin typeface="Calibri"/>
                        </a:rPr>
                        <a:t>575</a:t>
                      </a:r>
                    </a:p>
                  </a:txBody>
                  <a:tcPr marL="9525"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CO" sz="800" b="1" i="0" u="none" strike="noStrike" dirty="0">
                          <a:solidFill>
                            <a:srgbClr val="262626"/>
                          </a:solidFill>
                          <a:effectLst/>
                          <a:latin typeface="Calibri"/>
                        </a:rPr>
                        <a:t>463</a:t>
                      </a:r>
                    </a:p>
                  </a:txBody>
                  <a:tcPr marL="9525"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2" name="21 CuadroTexto"/>
          <p:cNvSpPr txBox="1"/>
          <p:nvPr/>
        </p:nvSpPr>
        <p:spPr>
          <a:xfrm>
            <a:off x="1310703" y="1198428"/>
            <a:ext cx="639263" cy="307777"/>
          </a:xfrm>
          <a:prstGeom prst="rect">
            <a:avLst/>
          </a:prstGeom>
          <a:solidFill>
            <a:schemeClr val="bg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400" b="1" i="0" u="none" strike="noStrike" kern="1200" cap="none" spc="0" normalizeH="0" baseline="0" noProof="0" dirty="0">
                <a:ln>
                  <a:noFill/>
                </a:ln>
                <a:solidFill>
                  <a:srgbClr val="6F971F"/>
                </a:solidFill>
                <a:effectLst/>
                <a:uLnTx/>
                <a:uFillTx/>
                <a:latin typeface="Calibri" pitchFamily="34" charset="0"/>
                <a:ea typeface="+mn-ea"/>
                <a:cs typeface="Arial" charset="0"/>
              </a:rPr>
              <a:t>2017</a:t>
            </a:r>
          </a:p>
        </p:txBody>
      </p:sp>
      <p:sp>
        <p:nvSpPr>
          <p:cNvPr id="23" name="22 CuadroTexto"/>
          <p:cNvSpPr txBox="1"/>
          <p:nvPr/>
        </p:nvSpPr>
        <p:spPr>
          <a:xfrm>
            <a:off x="2384265" y="1206667"/>
            <a:ext cx="639263" cy="307777"/>
          </a:xfrm>
          <a:prstGeom prst="rect">
            <a:avLst/>
          </a:prstGeom>
          <a:solidFill>
            <a:schemeClr val="bg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400" b="1" i="0" u="none" strike="noStrike" kern="1200" cap="none" spc="0" normalizeH="0" baseline="0" noProof="0" dirty="0">
                <a:ln>
                  <a:noFill/>
                </a:ln>
                <a:solidFill>
                  <a:srgbClr val="126D9A"/>
                </a:solidFill>
                <a:effectLst/>
                <a:uLnTx/>
                <a:uFillTx/>
                <a:latin typeface="Calibri" pitchFamily="34" charset="0"/>
                <a:ea typeface="+mn-ea"/>
                <a:cs typeface="Arial" charset="0"/>
              </a:rPr>
              <a:t>2021</a:t>
            </a:r>
          </a:p>
        </p:txBody>
      </p:sp>
      <p:graphicFrame>
        <p:nvGraphicFramePr>
          <p:cNvPr id="11" name="24 Tabla">
            <a:extLst>
              <a:ext uri="{FF2B5EF4-FFF2-40B4-BE49-F238E27FC236}">
                <a16:creationId xmlns:a16="http://schemas.microsoft.com/office/drawing/2014/main" id="{95801FFA-8196-43F7-BE43-BA4DDAE3B80C}"/>
              </a:ext>
            </a:extLst>
          </p:cNvPr>
          <p:cNvGraphicFramePr>
            <a:graphicFrameLocks noGrp="1"/>
          </p:cNvGraphicFramePr>
          <p:nvPr>
            <p:extLst>
              <p:ext uri="{D42A27DB-BD31-4B8C-83A1-F6EECF244321}">
                <p14:modId xmlns:p14="http://schemas.microsoft.com/office/powerpoint/2010/main" val="2738064344"/>
              </p:ext>
            </p:extLst>
          </p:nvPr>
        </p:nvGraphicFramePr>
        <p:xfrm>
          <a:off x="3063711" y="1478005"/>
          <a:ext cx="1073570" cy="2835757"/>
        </p:xfrm>
        <a:graphic>
          <a:graphicData uri="http://schemas.openxmlformats.org/drawingml/2006/table">
            <a:tbl>
              <a:tblPr/>
              <a:tblGrid>
                <a:gridCol w="1073570">
                  <a:extLst>
                    <a:ext uri="{9D8B030D-6E8A-4147-A177-3AD203B41FA5}">
                      <a16:colId xmlns:a16="http://schemas.microsoft.com/office/drawing/2014/main" val="20000"/>
                    </a:ext>
                  </a:extLst>
                </a:gridCol>
              </a:tblGrid>
              <a:tr h="324192">
                <a:tc>
                  <a:txBody>
                    <a:bodyPr/>
                    <a:lstStyle/>
                    <a:p>
                      <a:pPr algn="r" fontAlgn="ctr"/>
                      <a:r>
                        <a:rPr lang="es-CO" sz="900" b="0" i="0" u="none" strike="noStrike" dirty="0">
                          <a:solidFill>
                            <a:srgbClr val="262626"/>
                          </a:solidFill>
                          <a:effectLst/>
                          <a:latin typeface="+mj-lt"/>
                        </a:rPr>
                        <a:t> Vicerrector Académico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0"/>
                  </a:ext>
                </a:extLst>
              </a:tr>
              <a:tr h="304693">
                <a:tc>
                  <a:txBody>
                    <a:bodyPr/>
                    <a:lstStyle/>
                    <a:p>
                      <a:pPr algn="r" fontAlgn="ctr"/>
                      <a:r>
                        <a:rPr lang="es-CO" sz="900" b="0" i="0" u="none" strike="noStrike" dirty="0">
                          <a:solidFill>
                            <a:srgbClr val="262626"/>
                          </a:solidFill>
                          <a:effectLst/>
                          <a:latin typeface="+mj-lt"/>
                        </a:rPr>
                        <a:t> Jefe de Admisión</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1"/>
                  </a:ext>
                </a:extLst>
              </a:tr>
              <a:tr h="292335">
                <a:tc>
                  <a:txBody>
                    <a:bodyPr/>
                    <a:lstStyle/>
                    <a:p>
                      <a:pPr algn="r" fontAlgn="ctr"/>
                      <a:r>
                        <a:rPr lang="es-CO" sz="900" b="0" i="0" u="none" strike="noStrike" dirty="0">
                          <a:solidFill>
                            <a:srgbClr val="262626"/>
                          </a:solidFill>
                          <a:effectLst/>
                          <a:latin typeface="+mj-lt"/>
                        </a:rPr>
                        <a:t> Usted como Rector </a:t>
                      </a:r>
                    </a:p>
                    <a:p>
                      <a:pPr algn="r" fontAlgn="ctr"/>
                      <a:r>
                        <a:rPr lang="es-CO" sz="900" b="0" i="0" u="none" strike="noStrike" dirty="0">
                          <a:solidFill>
                            <a:srgbClr val="262626"/>
                          </a:solidFill>
                          <a:effectLst/>
                          <a:latin typeface="+mj-lt"/>
                        </a:rPr>
                        <a:t>/ Director</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2"/>
                  </a:ext>
                </a:extLst>
              </a:tr>
              <a:tr h="292335">
                <a:tc>
                  <a:txBody>
                    <a:bodyPr/>
                    <a:lstStyle/>
                    <a:p>
                      <a:pPr algn="r" fontAlgn="ctr"/>
                      <a:r>
                        <a:rPr lang="es-CO" sz="900" b="0" i="0" u="none" strike="noStrike" dirty="0">
                          <a:solidFill>
                            <a:srgbClr val="262626"/>
                          </a:solidFill>
                          <a:effectLst/>
                          <a:latin typeface="+mj-lt"/>
                        </a:rPr>
                        <a:t> Área de Planeación</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3"/>
                  </a:ext>
                </a:extLst>
              </a:tr>
              <a:tr h="292335">
                <a:tc>
                  <a:txBody>
                    <a:bodyPr/>
                    <a:lstStyle/>
                    <a:p>
                      <a:pPr algn="r" fontAlgn="ctr"/>
                      <a:r>
                        <a:rPr lang="es-CO" sz="900" b="0" i="0" u="none" strike="noStrike" dirty="0">
                          <a:solidFill>
                            <a:srgbClr val="262626"/>
                          </a:solidFill>
                          <a:effectLst/>
                          <a:latin typeface="+mj-lt"/>
                        </a:rPr>
                        <a:t> Secretaría Académica</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4"/>
                  </a:ext>
                </a:extLst>
              </a:tr>
              <a:tr h="292335">
                <a:tc>
                  <a:txBody>
                    <a:bodyPr/>
                    <a:lstStyle/>
                    <a:p>
                      <a:pPr algn="r" fontAlgn="ctr"/>
                      <a:r>
                        <a:rPr lang="es-CO" sz="900" b="0" i="0" u="none" strike="noStrike" dirty="0">
                          <a:solidFill>
                            <a:srgbClr val="262626"/>
                          </a:solidFill>
                          <a:effectLst/>
                          <a:latin typeface="+mj-lt"/>
                        </a:rPr>
                        <a:t> Decanos</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5"/>
                  </a:ext>
                </a:extLst>
              </a:tr>
              <a:tr h="292335">
                <a:tc>
                  <a:txBody>
                    <a:bodyPr/>
                    <a:lstStyle/>
                    <a:p>
                      <a:pPr algn="r" fontAlgn="ctr"/>
                      <a:r>
                        <a:rPr lang="es-CO" sz="900" b="0" i="0" u="none" strike="noStrike" dirty="0">
                          <a:solidFill>
                            <a:srgbClr val="262626"/>
                          </a:solidFill>
                          <a:effectLst/>
                          <a:latin typeface="+mj-lt"/>
                        </a:rPr>
                        <a:t> Área de Calidad</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6"/>
                  </a:ext>
                </a:extLst>
              </a:tr>
              <a:tr h="324192">
                <a:tc>
                  <a:txBody>
                    <a:bodyPr/>
                    <a:lstStyle/>
                    <a:p>
                      <a:pPr algn="r" fontAlgn="ctr"/>
                      <a:r>
                        <a:rPr lang="es-CO" sz="900" b="0" i="0" u="none" strike="noStrike" dirty="0">
                          <a:solidFill>
                            <a:srgbClr val="262626"/>
                          </a:solidFill>
                          <a:effectLst/>
                          <a:latin typeface="+mj-lt"/>
                        </a:rPr>
                        <a:t> Coordinador</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7"/>
                  </a:ext>
                </a:extLst>
              </a:tr>
              <a:tr h="292335">
                <a:tc>
                  <a:txBody>
                    <a:bodyPr/>
                    <a:lstStyle/>
                    <a:p>
                      <a:pPr algn="r" fontAlgn="ctr"/>
                      <a:r>
                        <a:rPr lang="es-CO" sz="900" b="0" i="0" u="none" strike="noStrike" dirty="0">
                          <a:solidFill>
                            <a:srgbClr val="262626"/>
                          </a:solidFill>
                          <a:effectLst/>
                          <a:latin typeface="+mj-lt"/>
                        </a:rPr>
                        <a:t> Docente encargado</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13" name="23 Gráfico">
            <a:extLst>
              <a:ext uri="{FF2B5EF4-FFF2-40B4-BE49-F238E27FC236}">
                <a16:creationId xmlns:a16="http://schemas.microsoft.com/office/drawing/2014/main" id="{09A0480B-37EC-474A-97AA-9E58B18C75E6}"/>
              </a:ext>
            </a:extLst>
          </p:cNvPr>
          <p:cNvGraphicFramePr/>
          <p:nvPr>
            <p:extLst>
              <p:ext uri="{D42A27DB-BD31-4B8C-83A1-F6EECF244321}">
                <p14:modId xmlns:p14="http://schemas.microsoft.com/office/powerpoint/2010/main" val="2855013437"/>
              </p:ext>
            </p:extLst>
          </p:nvPr>
        </p:nvGraphicFramePr>
        <p:xfrm>
          <a:off x="4067007" y="1293094"/>
          <a:ext cx="1748319" cy="434817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15 Gráfico">
            <a:extLst>
              <a:ext uri="{FF2B5EF4-FFF2-40B4-BE49-F238E27FC236}">
                <a16:creationId xmlns:a16="http://schemas.microsoft.com/office/drawing/2014/main" id="{87C548C7-6682-4133-B1BA-5C1FE0F1E3E5}"/>
              </a:ext>
            </a:extLst>
          </p:cNvPr>
          <p:cNvGraphicFramePr/>
          <p:nvPr>
            <p:extLst>
              <p:ext uri="{D42A27DB-BD31-4B8C-83A1-F6EECF244321}">
                <p14:modId xmlns:p14="http://schemas.microsoft.com/office/powerpoint/2010/main" val="3169071207"/>
              </p:ext>
            </p:extLst>
          </p:nvPr>
        </p:nvGraphicFramePr>
        <p:xfrm>
          <a:off x="5199809" y="1305860"/>
          <a:ext cx="1748319" cy="434817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20 Tabla">
            <a:extLst>
              <a:ext uri="{FF2B5EF4-FFF2-40B4-BE49-F238E27FC236}">
                <a16:creationId xmlns:a16="http://schemas.microsoft.com/office/drawing/2014/main" id="{06330EC2-34FD-40F4-9345-F0E793701E91}"/>
              </a:ext>
            </a:extLst>
          </p:cNvPr>
          <p:cNvGraphicFramePr>
            <a:graphicFrameLocks noGrp="1"/>
          </p:cNvGraphicFramePr>
          <p:nvPr>
            <p:extLst>
              <p:ext uri="{D42A27DB-BD31-4B8C-83A1-F6EECF244321}">
                <p14:modId xmlns:p14="http://schemas.microsoft.com/office/powerpoint/2010/main" val="1439484048"/>
              </p:ext>
            </p:extLst>
          </p:nvPr>
        </p:nvGraphicFramePr>
        <p:xfrm>
          <a:off x="3431788" y="4277322"/>
          <a:ext cx="3040123" cy="418581"/>
        </p:xfrm>
        <a:graphic>
          <a:graphicData uri="http://schemas.openxmlformats.org/drawingml/2006/table">
            <a:tbl>
              <a:tblPr>
                <a:tableStyleId>{5C22544A-7EE6-4342-B048-85BDC9FD1C3A}</a:tableStyleId>
              </a:tblPr>
              <a:tblGrid>
                <a:gridCol w="950449">
                  <a:extLst>
                    <a:ext uri="{9D8B030D-6E8A-4147-A177-3AD203B41FA5}">
                      <a16:colId xmlns:a16="http://schemas.microsoft.com/office/drawing/2014/main" val="20000"/>
                    </a:ext>
                  </a:extLst>
                </a:gridCol>
                <a:gridCol w="1044837">
                  <a:extLst>
                    <a:ext uri="{9D8B030D-6E8A-4147-A177-3AD203B41FA5}">
                      <a16:colId xmlns:a16="http://schemas.microsoft.com/office/drawing/2014/main" val="20002"/>
                    </a:ext>
                  </a:extLst>
                </a:gridCol>
                <a:gridCol w="1044837">
                  <a:extLst>
                    <a:ext uri="{9D8B030D-6E8A-4147-A177-3AD203B41FA5}">
                      <a16:colId xmlns:a16="http://schemas.microsoft.com/office/drawing/2014/main" val="3667984477"/>
                    </a:ext>
                  </a:extLst>
                </a:gridCol>
              </a:tblGrid>
              <a:tr h="165213">
                <a:tc>
                  <a:txBody>
                    <a:bodyPr/>
                    <a:lstStyle/>
                    <a:p>
                      <a:pPr algn="r" fontAlgn="ctr"/>
                      <a:endParaRPr lang="es-CO" sz="700" b="0" i="0" u="none" strike="noStrike" dirty="0">
                        <a:effectLst/>
                        <a:latin typeface="Calibri"/>
                      </a:endParaRPr>
                    </a:p>
                  </a:txBody>
                  <a:tcPr marL="9525" marR="9525"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CO" sz="900" b="1" i="0" u="none" strike="noStrike" dirty="0">
                          <a:solidFill>
                            <a:srgbClr val="49682C"/>
                          </a:solidFill>
                          <a:effectLst/>
                          <a:latin typeface="Calibri"/>
                        </a:rPr>
                        <a:t>2017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CO" sz="900" b="1" i="0" u="none" strike="noStrike" dirty="0">
                          <a:solidFill>
                            <a:srgbClr val="126D9A"/>
                          </a:solidFill>
                          <a:effectLst/>
                          <a:latin typeface="Calibri"/>
                        </a:rPr>
                        <a:t>2021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65213">
                <a:tc>
                  <a:txBody>
                    <a:bodyPr/>
                    <a:lstStyle/>
                    <a:p>
                      <a:pPr algn="r" fontAlgn="ctr"/>
                      <a:r>
                        <a:rPr lang="es-CO" sz="800" b="1" u="none" strike="noStrike" dirty="0">
                          <a:effectLst/>
                          <a:latin typeface="Calibri" panose="020F0502020204030204" pitchFamily="34" charset="0"/>
                        </a:rPr>
                        <a:t>Base: </a:t>
                      </a:r>
                      <a:r>
                        <a:rPr lang="es-CO" sz="800" b="0" u="none" strike="noStrike" dirty="0">
                          <a:effectLst/>
                          <a:latin typeface="Calibri" panose="020F0502020204030204" pitchFamily="34" charset="0"/>
                        </a:rPr>
                        <a:t>Total Encuestados</a:t>
                      </a:r>
                      <a:endParaRPr lang="es-CO" sz="800" b="0" i="0" u="none" strike="noStrike" dirty="0">
                        <a:effectLst/>
                        <a:latin typeface="Calibri"/>
                      </a:endParaRPr>
                    </a:p>
                  </a:txBody>
                  <a:tcPr marL="9525" marR="9525" marT="9528"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CO" sz="700" b="1" i="0" u="none" strike="noStrike" dirty="0">
                          <a:solidFill>
                            <a:srgbClr val="262626"/>
                          </a:solidFill>
                          <a:effectLst/>
                          <a:latin typeface="Calibri"/>
                        </a:rPr>
                        <a:t>134</a:t>
                      </a:r>
                    </a:p>
                  </a:txBody>
                  <a:tcPr marL="9525"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CO" sz="700" b="1" i="0" u="none" strike="noStrike" dirty="0">
                          <a:solidFill>
                            <a:srgbClr val="262626"/>
                          </a:solidFill>
                          <a:effectLst/>
                          <a:latin typeface="Calibri"/>
                        </a:rPr>
                        <a:t>217</a:t>
                      </a:r>
                    </a:p>
                  </a:txBody>
                  <a:tcPr marL="9525"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6" name="21 CuadroTexto">
            <a:extLst>
              <a:ext uri="{FF2B5EF4-FFF2-40B4-BE49-F238E27FC236}">
                <a16:creationId xmlns:a16="http://schemas.microsoft.com/office/drawing/2014/main" id="{7FEF2208-D09B-45BB-8990-0DDB4D6B0CE3}"/>
              </a:ext>
            </a:extLst>
          </p:cNvPr>
          <p:cNvSpPr txBox="1"/>
          <p:nvPr/>
        </p:nvSpPr>
        <p:spPr>
          <a:xfrm>
            <a:off x="4445709" y="1145707"/>
            <a:ext cx="639263" cy="307777"/>
          </a:xfrm>
          <a:prstGeom prst="rect">
            <a:avLst/>
          </a:prstGeom>
          <a:solidFill>
            <a:schemeClr val="bg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400" b="1" i="0" u="none" strike="noStrike" kern="1200" cap="none" spc="0" normalizeH="0" baseline="0" noProof="0" dirty="0">
                <a:ln>
                  <a:noFill/>
                </a:ln>
                <a:solidFill>
                  <a:srgbClr val="6F971F"/>
                </a:solidFill>
                <a:effectLst/>
                <a:uLnTx/>
                <a:uFillTx/>
                <a:latin typeface="Calibri" pitchFamily="34" charset="0"/>
                <a:ea typeface="+mn-ea"/>
                <a:cs typeface="Arial" charset="0"/>
              </a:rPr>
              <a:t>2017</a:t>
            </a:r>
          </a:p>
        </p:txBody>
      </p:sp>
      <p:sp>
        <p:nvSpPr>
          <p:cNvPr id="27" name="22 CuadroTexto">
            <a:extLst>
              <a:ext uri="{FF2B5EF4-FFF2-40B4-BE49-F238E27FC236}">
                <a16:creationId xmlns:a16="http://schemas.microsoft.com/office/drawing/2014/main" id="{0901971A-8D81-455E-8065-8F40552155D3}"/>
              </a:ext>
            </a:extLst>
          </p:cNvPr>
          <p:cNvSpPr txBox="1"/>
          <p:nvPr/>
        </p:nvSpPr>
        <p:spPr>
          <a:xfrm>
            <a:off x="5591646" y="1158473"/>
            <a:ext cx="639263" cy="307777"/>
          </a:xfrm>
          <a:prstGeom prst="rect">
            <a:avLst/>
          </a:prstGeom>
          <a:solidFill>
            <a:schemeClr val="bg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400" b="1" i="0" u="none" strike="noStrike" kern="1200" cap="none" spc="0" normalizeH="0" baseline="0" noProof="0" dirty="0">
                <a:ln>
                  <a:noFill/>
                </a:ln>
                <a:solidFill>
                  <a:srgbClr val="126D9A"/>
                </a:solidFill>
                <a:effectLst/>
                <a:uLnTx/>
                <a:uFillTx/>
                <a:latin typeface="Calibri" pitchFamily="34" charset="0"/>
                <a:ea typeface="+mn-ea"/>
                <a:cs typeface="Arial" charset="0"/>
              </a:rPr>
              <a:t>2021</a:t>
            </a:r>
          </a:p>
        </p:txBody>
      </p:sp>
      <p:graphicFrame>
        <p:nvGraphicFramePr>
          <p:cNvPr id="28" name="24 Tabla">
            <a:extLst>
              <a:ext uri="{FF2B5EF4-FFF2-40B4-BE49-F238E27FC236}">
                <a16:creationId xmlns:a16="http://schemas.microsoft.com/office/drawing/2014/main" id="{6B00A92C-8821-4EFA-8983-318D90EECDB4}"/>
              </a:ext>
            </a:extLst>
          </p:cNvPr>
          <p:cNvGraphicFramePr>
            <a:graphicFrameLocks noGrp="1"/>
          </p:cNvGraphicFramePr>
          <p:nvPr>
            <p:extLst>
              <p:ext uri="{D42A27DB-BD31-4B8C-83A1-F6EECF244321}">
                <p14:modId xmlns:p14="http://schemas.microsoft.com/office/powerpoint/2010/main" val="1432139037"/>
              </p:ext>
            </p:extLst>
          </p:nvPr>
        </p:nvGraphicFramePr>
        <p:xfrm>
          <a:off x="6319511" y="1585232"/>
          <a:ext cx="1391663" cy="2163808"/>
        </p:xfrm>
        <a:graphic>
          <a:graphicData uri="http://schemas.openxmlformats.org/drawingml/2006/table">
            <a:tbl>
              <a:tblPr/>
              <a:tblGrid>
                <a:gridCol w="1391663">
                  <a:extLst>
                    <a:ext uri="{9D8B030D-6E8A-4147-A177-3AD203B41FA5}">
                      <a16:colId xmlns:a16="http://schemas.microsoft.com/office/drawing/2014/main" val="20000"/>
                    </a:ext>
                  </a:extLst>
                </a:gridCol>
              </a:tblGrid>
              <a:tr h="324192">
                <a:tc>
                  <a:txBody>
                    <a:bodyPr/>
                    <a:lstStyle/>
                    <a:p>
                      <a:pPr algn="r" rtl="0" fontAlgn="ctr"/>
                      <a:r>
                        <a:rPr lang="es-ES" sz="900" b="0" i="0" u="none" strike="noStrike" kern="1200" dirty="0">
                          <a:solidFill>
                            <a:srgbClr val="262626"/>
                          </a:solidFill>
                          <a:effectLst/>
                          <a:latin typeface="+mj-lt"/>
                          <a:ea typeface="+mn-ea"/>
                          <a:cs typeface="+mn-cs"/>
                        </a:rPr>
                        <a:t> Subsecretaria de calidad y pertinencia</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0"/>
                  </a:ext>
                </a:extLst>
              </a:tr>
              <a:tr h="304693">
                <a:tc>
                  <a:txBody>
                    <a:bodyPr/>
                    <a:lstStyle/>
                    <a:p>
                      <a:pPr algn="r" rtl="0" fontAlgn="ctr"/>
                      <a:r>
                        <a:rPr lang="es-CO" sz="900" b="0" i="0" u="none" strike="noStrike" kern="1200" dirty="0">
                          <a:solidFill>
                            <a:srgbClr val="262626"/>
                          </a:solidFill>
                          <a:effectLst/>
                          <a:latin typeface="+mj-lt"/>
                          <a:ea typeface="+mn-ea"/>
                          <a:cs typeface="+mn-cs"/>
                        </a:rPr>
                        <a:t> Usted como secretario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1"/>
                  </a:ext>
                </a:extLst>
              </a:tr>
              <a:tr h="292335">
                <a:tc>
                  <a:txBody>
                    <a:bodyPr/>
                    <a:lstStyle/>
                    <a:p>
                      <a:pPr algn="r" rtl="0" fontAlgn="ctr"/>
                      <a:r>
                        <a:rPr lang="es-ES" sz="900" b="0" i="0" u="none" strike="noStrike" kern="1200" dirty="0">
                          <a:solidFill>
                            <a:srgbClr val="262626"/>
                          </a:solidFill>
                          <a:effectLst/>
                          <a:latin typeface="+mj-lt"/>
                          <a:ea typeface="+mn-ea"/>
                          <a:cs typeface="+mn-cs"/>
                        </a:rPr>
                        <a:t> La oficina asesora de planeación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2"/>
                  </a:ext>
                </a:extLst>
              </a:tr>
              <a:tr h="292335">
                <a:tc>
                  <a:txBody>
                    <a:bodyPr/>
                    <a:lstStyle/>
                    <a:p>
                      <a:pPr algn="r" rtl="0" fontAlgn="ctr"/>
                      <a:r>
                        <a:rPr lang="es-CO" sz="900" b="0" i="0" u="none" strike="noStrike" kern="1200" dirty="0">
                          <a:solidFill>
                            <a:srgbClr val="262626"/>
                          </a:solidFill>
                          <a:effectLst/>
                          <a:latin typeface="+mj-lt"/>
                          <a:ea typeface="+mn-ea"/>
                          <a:cs typeface="+mn-cs"/>
                        </a:rPr>
                        <a:t> Subsecretaria de gestión institucional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3"/>
                  </a:ext>
                </a:extLst>
              </a:tr>
              <a:tr h="292335">
                <a:tc>
                  <a:txBody>
                    <a:bodyPr/>
                    <a:lstStyle/>
                    <a:p>
                      <a:pPr algn="r" rtl="0" fontAlgn="ctr"/>
                      <a:r>
                        <a:rPr lang="es-CO" sz="900" b="0" i="0" u="none" strike="noStrike" kern="1200" dirty="0">
                          <a:solidFill>
                            <a:srgbClr val="262626"/>
                          </a:solidFill>
                          <a:effectLst/>
                          <a:latin typeface="+mj-lt"/>
                          <a:ea typeface="+mn-ea"/>
                          <a:cs typeface="+mn-cs"/>
                        </a:rPr>
                        <a:t> Subsecretaria de integración institucional</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4"/>
                  </a:ext>
                </a:extLst>
              </a:tr>
              <a:tr h="353118">
                <a:tc>
                  <a:txBody>
                    <a:bodyPr/>
                    <a:lstStyle/>
                    <a:p>
                      <a:pPr algn="r" rtl="0" fontAlgn="ctr"/>
                      <a:r>
                        <a:rPr lang="es-ES" sz="900" b="0" i="0" u="none" strike="noStrike" kern="1200" dirty="0">
                          <a:solidFill>
                            <a:srgbClr val="262626"/>
                          </a:solidFill>
                          <a:effectLst/>
                          <a:latin typeface="+mj-lt"/>
                          <a:ea typeface="+mn-ea"/>
                          <a:cs typeface="+mn-cs"/>
                        </a:rPr>
                        <a:t> Subsecretaria de acceso y pertinencia</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5"/>
                  </a:ext>
                </a:extLst>
              </a:tr>
              <a:tr h="304800">
                <a:tc>
                  <a:txBody>
                    <a:bodyPr/>
                    <a:lstStyle/>
                    <a:p>
                      <a:pPr algn="r" rtl="0" fontAlgn="ctr"/>
                      <a:r>
                        <a:rPr lang="es-ES" sz="900" b="0" i="0" u="none" strike="noStrike" kern="1200" dirty="0">
                          <a:solidFill>
                            <a:srgbClr val="262626"/>
                          </a:solidFill>
                          <a:effectLst/>
                          <a:latin typeface="+mj-lt"/>
                          <a:ea typeface="+mn-ea"/>
                          <a:cs typeface="+mn-cs"/>
                        </a:rPr>
                        <a:t> La oficina asesora de comunicación y prensa</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30" name="15 Gráfico">
            <a:extLst>
              <a:ext uri="{FF2B5EF4-FFF2-40B4-BE49-F238E27FC236}">
                <a16:creationId xmlns:a16="http://schemas.microsoft.com/office/drawing/2014/main" id="{0936ECED-8D6C-44C6-8C21-D3C7489C0491}"/>
              </a:ext>
            </a:extLst>
          </p:cNvPr>
          <p:cNvGraphicFramePr/>
          <p:nvPr>
            <p:extLst>
              <p:ext uri="{D42A27DB-BD31-4B8C-83A1-F6EECF244321}">
                <p14:modId xmlns:p14="http://schemas.microsoft.com/office/powerpoint/2010/main" val="374150512"/>
              </p:ext>
            </p:extLst>
          </p:nvPr>
        </p:nvGraphicFramePr>
        <p:xfrm>
          <a:off x="7597059" y="1307215"/>
          <a:ext cx="2170982" cy="460781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1" name="20 Tabla">
            <a:extLst>
              <a:ext uri="{FF2B5EF4-FFF2-40B4-BE49-F238E27FC236}">
                <a16:creationId xmlns:a16="http://schemas.microsoft.com/office/drawing/2014/main" id="{41AA7491-0F7B-4CC8-B1EA-31842A9C4884}"/>
              </a:ext>
            </a:extLst>
          </p:cNvPr>
          <p:cNvGraphicFramePr>
            <a:graphicFrameLocks noGrp="1"/>
          </p:cNvGraphicFramePr>
          <p:nvPr>
            <p:extLst>
              <p:ext uri="{D42A27DB-BD31-4B8C-83A1-F6EECF244321}">
                <p14:modId xmlns:p14="http://schemas.microsoft.com/office/powerpoint/2010/main" val="3828563330"/>
              </p:ext>
            </p:extLst>
          </p:nvPr>
        </p:nvGraphicFramePr>
        <p:xfrm>
          <a:off x="6517325" y="4273793"/>
          <a:ext cx="2406175" cy="330426"/>
        </p:xfrm>
        <a:graphic>
          <a:graphicData uri="http://schemas.openxmlformats.org/drawingml/2006/table">
            <a:tbl>
              <a:tblPr>
                <a:tableStyleId>{5C22544A-7EE6-4342-B048-85BDC9FD1C3A}</a:tableStyleId>
              </a:tblPr>
              <a:tblGrid>
                <a:gridCol w="1146175">
                  <a:extLst>
                    <a:ext uri="{9D8B030D-6E8A-4147-A177-3AD203B41FA5}">
                      <a16:colId xmlns:a16="http://schemas.microsoft.com/office/drawing/2014/main" val="20000"/>
                    </a:ext>
                  </a:extLst>
                </a:gridCol>
                <a:gridCol w="1260000">
                  <a:extLst>
                    <a:ext uri="{9D8B030D-6E8A-4147-A177-3AD203B41FA5}">
                      <a16:colId xmlns:a16="http://schemas.microsoft.com/office/drawing/2014/main" val="20002"/>
                    </a:ext>
                  </a:extLst>
                </a:gridCol>
              </a:tblGrid>
              <a:tr h="165213">
                <a:tc>
                  <a:txBody>
                    <a:bodyPr/>
                    <a:lstStyle/>
                    <a:p>
                      <a:pPr algn="r" fontAlgn="ctr"/>
                      <a:endParaRPr lang="es-CO" sz="700" b="0" i="0" u="none" strike="noStrike" dirty="0">
                        <a:effectLst/>
                        <a:latin typeface="Calibri"/>
                      </a:endParaRPr>
                    </a:p>
                  </a:txBody>
                  <a:tcPr marL="9525" marR="9525"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CO" sz="900" b="1" i="0" u="none" strike="noStrike" dirty="0">
                          <a:solidFill>
                            <a:srgbClr val="126D9A"/>
                          </a:solidFill>
                          <a:effectLst/>
                          <a:latin typeface="Calibri"/>
                        </a:rPr>
                        <a:t>2021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65213">
                <a:tc>
                  <a:txBody>
                    <a:bodyPr/>
                    <a:lstStyle/>
                    <a:p>
                      <a:pPr algn="r" fontAlgn="ctr"/>
                      <a:r>
                        <a:rPr lang="es-CO" sz="800" b="1" u="none" strike="noStrike" dirty="0">
                          <a:effectLst/>
                          <a:latin typeface="Calibri" panose="020F0502020204030204" pitchFamily="34" charset="0"/>
                        </a:rPr>
                        <a:t>Base: </a:t>
                      </a:r>
                      <a:r>
                        <a:rPr lang="es-CO" sz="800" b="0" u="none" strike="noStrike" dirty="0">
                          <a:effectLst/>
                          <a:latin typeface="Calibri" panose="020F0502020204030204" pitchFamily="34" charset="0"/>
                        </a:rPr>
                        <a:t>Total Encuestados</a:t>
                      </a:r>
                      <a:endParaRPr lang="es-CO" sz="800" b="0" i="0" u="none" strike="noStrike" dirty="0">
                        <a:effectLst/>
                        <a:latin typeface="Calibri"/>
                      </a:endParaRPr>
                    </a:p>
                  </a:txBody>
                  <a:tcPr marL="9525" marR="9525" marT="9528"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CO" sz="800" b="1" i="0" u="none" strike="noStrike" dirty="0">
                          <a:solidFill>
                            <a:srgbClr val="262626"/>
                          </a:solidFill>
                          <a:effectLst/>
                          <a:latin typeface="Calibri"/>
                        </a:rPr>
                        <a:t>73</a:t>
                      </a:r>
                    </a:p>
                  </a:txBody>
                  <a:tcPr marL="9525"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32" name="22 CuadroTexto">
            <a:extLst>
              <a:ext uri="{FF2B5EF4-FFF2-40B4-BE49-F238E27FC236}">
                <a16:creationId xmlns:a16="http://schemas.microsoft.com/office/drawing/2014/main" id="{E3255826-0B7C-489E-877C-4810F4F900B5}"/>
              </a:ext>
            </a:extLst>
          </p:cNvPr>
          <p:cNvSpPr txBox="1"/>
          <p:nvPr/>
        </p:nvSpPr>
        <p:spPr>
          <a:xfrm>
            <a:off x="8118016" y="1221907"/>
            <a:ext cx="550151" cy="307777"/>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400" b="1" i="0" u="none" strike="noStrike" kern="1200" cap="none" spc="0" normalizeH="0" baseline="0" noProof="0" dirty="0">
                <a:ln>
                  <a:noFill/>
                </a:ln>
                <a:solidFill>
                  <a:srgbClr val="126D9A"/>
                </a:solidFill>
                <a:effectLst/>
                <a:uLnTx/>
                <a:uFillTx/>
                <a:latin typeface="Calibri" pitchFamily="34" charset="0"/>
                <a:ea typeface="+mn-ea"/>
                <a:cs typeface="Arial" charset="0"/>
              </a:rPr>
              <a:t>2021</a:t>
            </a:r>
          </a:p>
        </p:txBody>
      </p:sp>
      <p:graphicFrame>
        <p:nvGraphicFramePr>
          <p:cNvPr id="34" name="20 Tabla">
            <a:extLst>
              <a:ext uri="{FF2B5EF4-FFF2-40B4-BE49-F238E27FC236}">
                <a16:creationId xmlns:a16="http://schemas.microsoft.com/office/drawing/2014/main" id="{C633387C-A909-4235-BFB4-E1A1263041B5}"/>
              </a:ext>
            </a:extLst>
          </p:cNvPr>
          <p:cNvGraphicFramePr>
            <a:graphicFrameLocks noGrp="1"/>
          </p:cNvGraphicFramePr>
          <p:nvPr>
            <p:extLst>
              <p:ext uri="{D42A27DB-BD31-4B8C-83A1-F6EECF244321}">
                <p14:modId xmlns:p14="http://schemas.microsoft.com/office/powerpoint/2010/main" val="1686048913"/>
              </p:ext>
            </p:extLst>
          </p:nvPr>
        </p:nvGraphicFramePr>
        <p:xfrm>
          <a:off x="729838" y="733100"/>
          <a:ext cx="8139222" cy="386211"/>
        </p:xfrm>
        <a:graphic>
          <a:graphicData uri="http://schemas.openxmlformats.org/drawingml/2006/table">
            <a:tbl>
              <a:tblPr>
                <a:tableStyleId>{5C22544A-7EE6-4342-B048-85BDC9FD1C3A}</a:tableStyleId>
              </a:tblPr>
              <a:tblGrid>
                <a:gridCol w="2713074">
                  <a:extLst>
                    <a:ext uri="{9D8B030D-6E8A-4147-A177-3AD203B41FA5}">
                      <a16:colId xmlns:a16="http://schemas.microsoft.com/office/drawing/2014/main" val="20001"/>
                    </a:ext>
                  </a:extLst>
                </a:gridCol>
                <a:gridCol w="2713074">
                  <a:extLst>
                    <a:ext uri="{9D8B030D-6E8A-4147-A177-3AD203B41FA5}">
                      <a16:colId xmlns:a16="http://schemas.microsoft.com/office/drawing/2014/main" val="20002"/>
                    </a:ext>
                  </a:extLst>
                </a:gridCol>
                <a:gridCol w="2713074">
                  <a:extLst>
                    <a:ext uri="{9D8B030D-6E8A-4147-A177-3AD203B41FA5}">
                      <a16:colId xmlns:a16="http://schemas.microsoft.com/office/drawing/2014/main" val="1099525248"/>
                    </a:ext>
                  </a:extLst>
                </a:gridCol>
              </a:tblGrid>
              <a:tr h="132846">
                <a:tc>
                  <a:txBody>
                    <a:bodyPr/>
                    <a:lstStyle/>
                    <a:p>
                      <a:pPr algn="ctr" fontAlgn="ctr"/>
                      <a:r>
                        <a:rPr lang="es-CO" sz="800" b="1" i="0" u="none" strike="noStrike" dirty="0">
                          <a:solidFill>
                            <a:schemeClr val="bg2">
                              <a:lumMod val="50000"/>
                            </a:schemeClr>
                          </a:solidFill>
                          <a:effectLst/>
                          <a:latin typeface="+mj-lt"/>
                        </a:rPr>
                        <a:t>Rectores colegios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800" b="1" i="0" u="none" strike="noStrike" dirty="0">
                          <a:solidFill>
                            <a:schemeClr val="bg2">
                              <a:lumMod val="50000"/>
                            </a:schemeClr>
                          </a:solidFill>
                          <a:effectLst/>
                          <a:latin typeface="+mj-lt"/>
                        </a:rPr>
                        <a:t>Rectores universidades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ctr" fontAlgn="ctr"/>
                      <a:r>
                        <a:rPr lang="es-CO" sz="800" b="1" i="0" u="none" strike="noStrike" dirty="0">
                          <a:solidFill>
                            <a:schemeClr val="bg2">
                              <a:lumMod val="50000"/>
                            </a:schemeClr>
                          </a:solidFill>
                          <a:effectLst/>
                          <a:latin typeface="+mj-lt"/>
                        </a:rPr>
                        <a:t>Secretarios de Educación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65213">
                <a:tc>
                  <a:txBody>
                    <a:bodyPr/>
                    <a:lstStyle/>
                    <a:p>
                      <a:pPr algn="ctr" fontAlgn="ctr"/>
                      <a:r>
                        <a:rPr kumimoji="0" lang="es-CO" sz="800" b="0" i="0" u="none" strike="noStrike" kern="1200" cap="none" spc="0" normalizeH="0" baseline="0" noProof="0" dirty="0">
                          <a:ln>
                            <a:noFill/>
                          </a:ln>
                          <a:solidFill>
                            <a:srgbClr val="2A2A2A">
                              <a:lumMod val="90000"/>
                              <a:lumOff val="10000"/>
                            </a:srgbClr>
                          </a:solidFill>
                          <a:effectLst/>
                          <a:uLnTx/>
                          <a:uFillTx/>
                          <a:latin typeface="+mj-lt"/>
                          <a:ea typeface="+mn-ea"/>
                          <a:cs typeface="Arial" charset="0"/>
                        </a:rPr>
                        <a:t>Principal encargado  de revisar los resultados de la prueba Saber 11° en la institución</a:t>
                      </a:r>
                      <a:endParaRPr lang="es-CO" sz="800" b="1" i="0" u="none" strike="noStrike" dirty="0">
                        <a:solidFill>
                          <a:srgbClr val="49682C"/>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800" b="0" i="0" u="none" strike="noStrike" kern="1200" cap="none" spc="0" normalizeH="0" baseline="0" dirty="0">
                          <a:ln>
                            <a:noFill/>
                          </a:ln>
                          <a:solidFill>
                            <a:srgbClr val="2A2A2A">
                              <a:lumMod val="90000"/>
                              <a:lumOff val="10000"/>
                            </a:srgbClr>
                          </a:solidFill>
                          <a:effectLst/>
                          <a:uLnTx/>
                          <a:uFillTx/>
                          <a:latin typeface="+mj-lt"/>
                          <a:ea typeface="+mn-ea"/>
                          <a:cs typeface="Arial" charset="0"/>
                        </a:rPr>
                        <a:t>Principal encargado de  revisar los resultados de la prueba Saber Pro y/o TyT</a:t>
                      </a:r>
                      <a:r>
                        <a:rPr kumimoji="0" lang="es-CO" sz="800" b="0" i="0" u="none" strike="noStrike" kern="1200" cap="none" spc="0" normalizeH="0" baseline="0" dirty="0">
                          <a:ln>
                            <a:noFill/>
                          </a:ln>
                          <a:solidFill>
                            <a:srgbClr val="2A2A2A">
                              <a:lumMod val="90000"/>
                              <a:lumOff val="10000"/>
                            </a:srgbClr>
                          </a:solidFill>
                          <a:effectLst/>
                          <a:uLnTx/>
                          <a:uFillTx/>
                          <a:latin typeface="+mj-lt"/>
                          <a:ea typeface="+mn-ea"/>
                          <a:cs typeface="+mn-cs"/>
                        </a:rPr>
                        <a:t> en la institución</a:t>
                      </a:r>
                      <a:endParaRPr lang="es-CO" sz="800" b="1" i="0" u="none" strike="noStrike" dirty="0">
                        <a:solidFill>
                          <a:srgbClr val="126D9A"/>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kumimoji="0" lang="es-ES" sz="800" b="0" i="0" u="none" strike="noStrike" kern="1200" cap="none" spc="0" normalizeH="0" baseline="0" dirty="0">
                          <a:ln>
                            <a:noFill/>
                          </a:ln>
                          <a:solidFill>
                            <a:srgbClr val="2A2A2A">
                              <a:lumMod val="90000"/>
                              <a:lumOff val="10000"/>
                            </a:srgbClr>
                          </a:solidFill>
                          <a:effectLst/>
                          <a:uLnTx/>
                          <a:uFillTx/>
                          <a:latin typeface="+mj-lt"/>
                          <a:ea typeface="+mn-ea"/>
                          <a:cs typeface="Arial" charset="0"/>
                        </a:rPr>
                        <a:t>Principal encargado  de revisar los resultados de la prueba Saber 11° en la institución</a:t>
                      </a:r>
                      <a:endParaRPr kumimoji="0" lang="es-CO" sz="800" b="0" i="0" u="none" strike="noStrike" kern="1200" cap="none" spc="0" normalizeH="0" baseline="0" dirty="0">
                        <a:ln>
                          <a:noFill/>
                        </a:ln>
                        <a:solidFill>
                          <a:srgbClr val="2A2A2A">
                            <a:lumMod val="90000"/>
                            <a:lumOff val="10000"/>
                          </a:srgbClr>
                        </a:solidFill>
                        <a:effectLst/>
                        <a:uLnTx/>
                        <a:uFillTx/>
                        <a:latin typeface="+mj-lt"/>
                        <a:ea typeface="+mn-ea"/>
                        <a:cs typeface="Arial"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59702518"/>
                  </a:ext>
                </a:extLst>
              </a:tr>
            </a:tbl>
          </a:graphicData>
        </a:graphic>
      </p:graphicFrame>
      <p:cxnSp>
        <p:nvCxnSpPr>
          <p:cNvPr id="20" name="Conector recto de flecha 19">
            <a:extLst>
              <a:ext uri="{FF2B5EF4-FFF2-40B4-BE49-F238E27FC236}">
                <a16:creationId xmlns:a16="http://schemas.microsoft.com/office/drawing/2014/main" id="{F67A30D8-69B8-4AF0-A21D-FC9F82CCBA73}"/>
              </a:ext>
            </a:extLst>
          </p:cNvPr>
          <p:cNvCxnSpPr/>
          <p:nvPr/>
        </p:nvCxnSpPr>
        <p:spPr bwMode="auto">
          <a:xfrm flipH="1" flipV="1">
            <a:off x="3233209" y="1585232"/>
            <a:ext cx="1840" cy="176160"/>
          </a:xfrm>
          <a:prstGeom prst="straightConnector1">
            <a:avLst/>
          </a:prstGeom>
          <a:solidFill>
            <a:schemeClr val="accent1"/>
          </a:solidFill>
          <a:ln w="9525" cap="flat" cmpd="sng" algn="ctr">
            <a:solidFill>
              <a:srgbClr val="00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Conector recto de flecha 28">
            <a:extLst>
              <a:ext uri="{FF2B5EF4-FFF2-40B4-BE49-F238E27FC236}">
                <a16:creationId xmlns:a16="http://schemas.microsoft.com/office/drawing/2014/main" id="{918F10EF-1BE6-4548-877D-DA1D63C71AB5}"/>
              </a:ext>
            </a:extLst>
          </p:cNvPr>
          <p:cNvCxnSpPr/>
          <p:nvPr/>
        </p:nvCxnSpPr>
        <p:spPr bwMode="auto">
          <a:xfrm flipH="1">
            <a:off x="6410829" y="1597831"/>
            <a:ext cx="1223" cy="199916"/>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73479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0618" y="55500"/>
            <a:ext cx="7223933" cy="384056"/>
          </a:xfrm>
        </p:spPr>
        <p:txBody>
          <a:bodyPr/>
          <a:lstStyle/>
          <a:p>
            <a:r>
              <a:rPr lang="es-CO" dirty="0">
                <a:solidFill>
                  <a:schemeClr val="bg2">
                    <a:lumMod val="50000"/>
                  </a:schemeClr>
                </a:solidFill>
                <a:latin typeface="+mj-lt"/>
              </a:rPr>
              <a:t>Evaluación de los resultados</a:t>
            </a:r>
          </a:p>
        </p:txBody>
      </p:sp>
      <p:graphicFrame>
        <p:nvGraphicFramePr>
          <p:cNvPr id="8" name="7 Tabla"/>
          <p:cNvGraphicFramePr>
            <a:graphicFrameLocks noGrp="1"/>
          </p:cNvGraphicFramePr>
          <p:nvPr>
            <p:extLst>
              <p:ext uri="{D42A27DB-BD31-4B8C-83A1-F6EECF244321}">
                <p14:modId xmlns:p14="http://schemas.microsoft.com/office/powerpoint/2010/main" val="635179050"/>
              </p:ext>
            </p:extLst>
          </p:nvPr>
        </p:nvGraphicFramePr>
        <p:xfrm>
          <a:off x="50316" y="2078358"/>
          <a:ext cx="2465900" cy="2503212"/>
        </p:xfrm>
        <a:graphic>
          <a:graphicData uri="http://schemas.openxmlformats.org/drawingml/2006/table">
            <a:tbl>
              <a:tblPr/>
              <a:tblGrid>
                <a:gridCol w="2465900">
                  <a:extLst>
                    <a:ext uri="{9D8B030D-6E8A-4147-A177-3AD203B41FA5}">
                      <a16:colId xmlns:a16="http://schemas.microsoft.com/office/drawing/2014/main" val="20000"/>
                    </a:ext>
                  </a:extLst>
                </a:gridCol>
              </a:tblGrid>
              <a:tr h="347035">
                <a:tc>
                  <a:txBody>
                    <a:bodyPr/>
                    <a:lstStyle/>
                    <a:p>
                      <a:pPr algn="r" fontAlgn="ctr"/>
                      <a:r>
                        <a:rPr lang="es-CO" sz="900" b="1" i="0" u="none" strike="noStrike" dirty="0">
                          <a:solidFill>
                            <a:srgbClr val="262626"/>
                          </a:solidFill>
                          <a:effectLst/>
                          <a:latin typeface="+mj-lt"/>
                        </a:rPr>
                        <a:t>Calidad de</a:t>
                      </a:r>
                      <a:r>
                        <a:rPr lang="es-CO" sz="900" b="1" i="0" u="none" strike="noStrike" baseline="0" dirty="0">
                          <a:solidFill>
                            <a:srgbClr val="262626"/>
                          </a:solidFill>
                          <a:effectLst/>
                          <a:latin typeface="+mj-lt"/>
                        </a:rPr>
                        <a:t> la evaluación de </a:t>
                      </a:r>
                      <a:r>
                        <a:rPr lang="es-CO" sz="900" b="1" i="0" u="none" strike="noStrike" dirty="0">
                          <a:solidFill>
                            <a:srgbClr val="262626"/>
                          </a:solidFill>
                          <a:effectLst/>
                          <a:latin typeface="+mj-lt"/>
                        </a:rPr>
                        <a:t>resultados de la  prueba Saber 11/ </a:t>
                      </a:r>
                      <a:r>
                        <a:rPr lang="es-ES" sz="900" b="1" i="0" u="none" strike="noStrike" dirty="0">
                          <a:solidFill>
                            <a:srgbClr val="262626"/>
                          </a:solidFill>
                          <a:effectLst/>
                          <a:latin typeface="+mj-lt"/>
                        </a:rPr>
                        <a:t>Saber Pro y/o TyT /saber 11</a:t>
                      </a:r>
                      <a:r>
                        <a:rPr lang="es-CO" sz="900" b="1" i="0" u="none" strike="noStrike" dirty="0">
                          <a:solidFill>
                            <a:srgbClr val="262626"/>
                          </a:solidFill>
                          <a:effectLst/>
                          <a:latin typeface="+mj-lt"/>
                        </a:rPr>
                        <a:t>°</a:t>
                      </a:r>
                    </a:p>
                  </a:txBody>
                  <a:tcPr marL="9522" marR="9522" marT="9522"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0"/>
                  </a:ext>
                </a:extLst>
              </a:tr>
              <a:tr h="347035">
                <a:tc>
                  <a:txBody>
                    <a:bodyPr/>
                    <a:lstStyle/>
                    <a:p>
                      <a:pPr algn="r" fontAlgn="ctr"/>
                      <a:endParaRPr lang="es-CO" sz="900" b="1" i="0" u="none" strike="noStrike" dirty="0">
                        <a:solidFill>
                          <a:srgbClr val="262626"/>
                        </a:solidFill>
                        <a:effectLst/>
                        <a:latin typeface="+mj-lt"/>
                      </a:endParaRPr>
                    </a:p>
                  </a:txBody>
                  <a:tcPr marL="9522" marR="9522" marT="9522"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1"/>
                  </a:ext>
                </a:extLst>
              </a:tr>
              <a:tr h="347035">
                <a:tc>
                  <a:txBody>
                    <a:bodyPr/>
                    <a:lstStyle/>
                    <a:p>
                      <a:pPr algn="r" fontAlgn="ctr"/>
                      <a:r>
                        <a:rPr lang="es-CO" sz="900" b="0" i="0" u="none" strike="noStrike" dirty="0">
                          <a:solidFill>
                            <a:srgbClr val="262626"/>
                          </a:solidFill>
                          <a:effectLst/>
                          <a:latin typeface="+mj-lt"/>
                        </a:rPr>
                        <a:t> Pertinencia de la  información</a:t>
                      </a:r>
                    </a:p>
                  </a:txBody>
                  <a:tcPr marL="9522" marR="9522" marT="9522"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2"/>
                  </a:ext>
                </a:extLst>
              </a:tr>
              <a:tr h="347035">
                <a:tc>
                  <a:txBody>
                    <a:bodyPr/>
                    <a:lstStyle/>
                    <a:p>
                      <a:pPr algn="r" fontAlgn="ctr"/>
                      <a:r>
                        <a:rPr lang="es-CO" sz="900" b="0" i="0" u="none" strike="noStrike" dirty="0">
                          <a:solidFill>
                            <a:srgbClr val="262626"/>
                          </a:solidFill>
                          <a:effectLst/>
                          <a:latin typeface="+mj-lt"/>
                        </a:rPr>
                        <a:t> La forma para mostrar los  resultados </a:t>
                      </a:r>
                    </a:p>
                  </a:txBody>
                  <a:tcPr marL="9522" marR="9522" marT="9522"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3"/>
                  </a:ext>
                </a:extLst>
              </a:tr>
              <a:tr h="347035">
                <a:tc>
                  <a:txBody>
                    <a:bodyPr/>
                    <a:lstStyle/>
                    <a:p>
                      <a:pPr algn="r" fontAlgn="ctr"/>
                      <a:r>
                        <a:rPr lang="es-CO" sz="900" b="0" i="0" u="none" strike="noStrike" dirty="0">
                          <a:solidFill>
                            <a:srgbClr val="262626"/>
                          </a:solidFill>
                          <a:effectLst/>
                          <a:latin typeface="+mj-lt"/>
                        </a:rPr>
                        <a:t> Utilidad de los resultados </a:t>
                      </a:r>
                    </a:p>
                  </a:txBody>
                  <a:tcPr marL="9522" marR="9522" marT="9522"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4"/>
                  </a:ext>
                </a:extLst>
              </a:tr>
              <a:tr h="347035">
                <a:tc>
                  <a:txBody>
                    <a:bodyPr/>
                    <a:lstStyle/>
                    <a:p>
                      <a:pPr algn="r" fontAlgn="ctr"/>
                      <a:r>
                        <a:rPr lang="es-CO" sz="900" b="0" i="0" u="none" strike="noStrike" dirty="0">
                          <a:solidFill>
                            <a:srgbClr val="262626"/>
                          </a:solidFill>
                          <a:effectLst/>
                          <a:latin typeface="+mj-lt"/>
                        </a:rPr>
                        <a:t> Oportunidad en la publicación de la información </a:t>
                      </a:r>
                    </a:p>
                  </a:txBody>
                  <a:tcPr marL="9522" marR="9522" marT="9522"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5"/>
                  </a:ext>
                </a:extLst>
              </a:tr>
              <a:tr h="347035">
                <a:tc>
                  <a:txBody>
                    <a:bodyPr/>
                    <a:lstStyle/>
                    <a:p>
                      <a:pPr algn="r" fontAlgn="ctr"/>
                      <a:r>
                        <a:rPr lang="es-CO" sz="900" b="0" i="0" u="none" strike="noStrike" dirty="0">
                          <a:solidFill>
                            <a:srgbClr val="262626"/>
                          </a:solidFill>
                          <a:effectLst/>
                          <a:latin typeface="+mj-lt"/>
                        </a:rPr>
                        <a:t> Facilidad para entender los  resultados </a:t>
                      </a:r>
                    </a:p>
                  </a:txBody>
                  <a:tcPr marL="9522" marR="9522" marT="9522"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37" name="36 Gráfico"/>
          <p:cNvGraphicFramePr/>
          <p:nvPr/>
        </p:nvGraphicFramePr>
        <p:xfrm>
          <a:off x="2874091" y="1946542"/>
          <a:ext cx="2416220" cy="3386431"/>
        </p:xfrm>
        <a:graphic>
          <a:graphicData uri="http://schemas.openxmlformats.org/drawingml/2006/chart">
            <c:chart xmlns:c="http://schemas.openxmlformats.org/drawingml/2006/chart" xmlns:r="http://schemas.openxmlformats.org/officeDocument/2006/relationships" r:id="rId2"/>
          </a:graphicData>
        </a:graphic>
      </p:graphicFrame>
      <p:cxnSp>
        <p:nvCxnSpPr>
          <p:cNvPr id="38" name="37 Conector recto"/>
          <p:cNvCxnSpPr/>
          <p:nvPr/>
        </p:nvCxnSpPr>
        <p:spPr bwMode="auto">
          <a:xfrm>
            <a:off x="2968355" y="1856733"/>
            <a:ext cx="1790411" cy="0"/>
          </a:xfrm>
          <a:prstGeom prst="line">
            <a:avLst/>
          </a:prstGeom>
          <a:solidFill>
            <a:schemeClr val="accent1"/>
          </a:solidFill>
          <a:ln w="9525" cap="flat" cmpd="sng" algn="ctr">
            <a:solidFill>
              <a:schemeClr val="bg1">
                <a:lumMod val="75000"/>
              </a:schemeClr>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39 CuadroTexto"/>
          <p:cNvSpPr txBox="1"/>
          <p:nvPr/>
        </p:nvSpPr>
        <p:spPr>
          <a:xfrm>
            <a:off x="3478637" y="1698217"/>
            <a:ext cx="808235" cy="307777"/>
          </a:xfrm>
          <a:prstGeom prst="rect">
            <a:avLst/>
          </a:prstGeom>
          <a:solidFill>
            <a:schemeClr val="bg1"/>
          </a:solidFill>
        </p:spPr>
        <p:txBody>
          <a:bodyPr wrap="none" rtlCol="0">
            <a:spAutoFit/>
          </a:bodyPr>
          <a:lstStyle/>
          <a:p>
            <a:pPr algn="ctr" defTabSz="914103"/>
            <a:r>
              <a:rPr lang="es-CO" sz="1400" dirty="0">
                <a:solidFill>
                  <a:srgbClr val="126D9A"/>
                </a:solidFill>
              </a:rPr>
              <a:t>Colegios</a:t>
            </a:r>
          </a:p>
        </p:txBody>
      </p:sp>
      <p:graphicFrame>
        <p:nvGraphicFramePr>
          <p:cNvPr id="42" name="41 Tabla"/>
          <p:cNvGraphicFramePr>
            <a:graphicFrameLocks noGrp="1"/>
          </p:cNvGraphicFramePr>
          <p:nvPr>
            <p:extLst>
              <p:ext uri="{D42A27DB-BD31-4B8C-83A1-F6EECF244321}">
                <p14:modId xmlns:p14="http://schemas.microsoft.com/office/powerpoint/2010/main" val="3062631558"/>
              </p:ext>
            </p:extLst>
          </p:nvPr>
        </p:nvGraphicFramePr>
        <p:xfrm>
          <a:off x="4677664" y="2138580"/>
          <a:ext cx="241226" cy="2429245"/>
        </p:xfrm>
        <a:graphic>
          <a:graphicData uri="http://schemas.openxmlformats.org/drawingml/2006/table">
            <a:tbl>
              <a:tblPr/>
              <a:tblGrid>
                <a:gridCol w="241226">
                  <a:extLst>
                    <a:ext uri="{9D8B030D-6E8A-4147-A177-3AD203B41FA5}">
                      <a16:colId xmlns:a16="http://schemas.microsoft.com/office/drawing/2014/main" val="20000"/>
                    </a:ext>
                  </a:extLst>
                </a:gridCol>
              </a:tblGrid>
              <a:tr h="347035">
                <a:tc>
                  <a:txBody>
                    <a:bodyPr/>
                    <a:lstStyle/>
                    <a:p>
                      <a:pPr algn="ctr" fontAlgn="ctr"/>
                      <a:r>
                        <a:rPr lang="es-CO" sz="700" b="1" i="0" u="none" strike="noStrike" dirty="0">
                          <a:solidFill>
                            <a:srgbClr val="262626"/>
                          </a:solidFill>
                          <a:effectLst/>
                          <a:latin typeface="Calibri"/>
                        </a:rPr>
                        <a:t>457</a:t>
                      </a:r>
                    </a:p>
                  </a:txBody>
                  <a:tcPr marL="9522" marR="9522" marT="9522"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0"/>
                  </a:ext>
                </a:extLst>
              </a:tr>
              <a:tr h="347035">
                <a:tc>
                  <a:txBody>
                    <a:bodyPr/>
                    <a:lstStyle/>
                    <a:p>
                      <a:pPr algn="ctr" fontAlgn="ctr"/>
                      <a:endParaRPr lang="es-CO" sz="700" b="1" i="0" u="none" strike="noStrike" dirty="0">
                        <a:solidFill>
                          <a:srgbClr val="262626"/>
                        </a:solidFill>
                        <a:effectLst/>
                        <a:latin typeface="Calibri"/>
                      </a:endParaRPr>
                    </a:p>
                  </a:txBody>
                  <a:tcPr marL="9522" marR="9522" marT="9522"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1"/>
                  </a:ext>
                </a:extLst>
              </a:tr>
              <a:tr h="347035">
                <a:tc>
                  <a:txBody>
                    <a:bodyPr/>
                    <a:lstStyle/>
                    <a:p>
                      <a:pPr algn="ctr" fontAlgn="ctr"/>
                      <a:r>
                        <a:rPr lang="es-CO" sz="700" b="1" i="0" u="none" strike="noStrike" dirty="0">
                          <a:solidFill>
                            <a:srgbClr val="262626"/>
                          </a:solidFill>
                          <a:effectLst/>
                          <a:latin typeface="Calibri"/>
                        </a:rPr>
                        <a:t>462</a:t>
                      </a:r>
                    </a:p>
                  </a:txBody>
                  <a:tcPr marL="9522" marR="9522" marT="9522"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2"/>
                  </a:ext>
                </a:extLst>
              </a:tr>
              <a:tr h="347035">
                <a:tc>
                  <a:txBody>
                    <a:bodyPr/>
                    <a:lstStyle/>
                    <a:p>
                      <a:pPr algn="ctr" fontAlgn="ctr"/>
                      <a:r>
                        <a:rPr lang="es-CO" sz="700" b="1" i="0" u="none" strike="noStrike" dirty="0">
                          <a:solidFill>
                            <a:srgbClr val="262626"/>
                          </a:solidFill>
                          <a:effectLst/>
                          <a:latin typeface="Calibri"/>
                        </a:rPr>
                        <a:t>459</a:t>
                      </a:r>
                    </a:p>
                  </a:txBody>
                  <a:tcPr marL="9522" marR="9522" marT="9522"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3"/>
                  </a:ext>
                </a:extLst>
              </a:tr>
              <a:tr h="347035">
                <a:tc>
                  <a:txBody>
                    <a:bodyPr/>
                    <a:lstStyle/>
                    <a:p>
                      <a:pPr algn="ctr" fontAlgn="ctr"/>
                      <a:r>
                        <a:rPr lang="es-CO" sz="700" b="1" i="0" u="none" strike="noStrike" dirty="0">
                          <a:solidFill>
                            <a:srgbClr val="262626"/>
                          </a:solidFill>
                          <a:effectLst/>
                          <a:latin typeface="Calibri"/>
                        </a:rPr>
                        <a:t>457</a:t>
                      </a:r>
                    </a:p>
                  </a:txBody>
                  <a:tcPr marL="9522" marR="9522" marT="9522"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4"/>
                  </a:ext>
                </a:extLst>
              </a:tr>
              <a:tr h="347035">
                <a:tc>
                  <a:txBody>
                    <a:bodyPr/>
                    <a:lstStyle/>
                    <a:p>
                      <a:pPr algn="ctr" fontAlgn="ctr"/>
                      <a:r>
                        <a:rPr lang="es-CO" sz="700" b="1" i="0" u="none" strike="noStrike" dirty="0">
                          <a:solidFill>
                            <a:srgbClr val="262626"/>
                          </a:solidFill>
                          <a:effectLst/>
                          <a:latin typeface="Calibri"/>
                        </a:rPr>
                        <a:t>462</a:t>
                      </a:r>
                    </a:p>
                  </a:txBody>
                  <a:tcPr marL="9522" marR="9522" marT="9522"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5"/>
                  </a:ext>
                </a:extLst>
              </a:tr>
              <a:tr h="347035">
                <a:tc>
                  <a:txBody>
                    <a:bodyPr/>
                    <a:lstStyle/>
                    <a:p>
                      <a:pPr algn="ctr" fontAlgn="ctr"/>
                      <a:r>
                        <a:rPr lang="es-CO" sz="700" b="1" i="0" u="none" strike="noStrike" dirty="0">
                          <a:solidFill>
                            <a:srgbClr val="262626"/>
                          </a:solidFill>
                          <a:effectLst/>
                          <a:latin typeface="Calibri"/>
                        </a:rPr>
                        <a:t>460</a:t>
                      </a:r>
                    </a:p>
                  </a:txBody>
                  <a:tcPr marL="9522" marR="9522" marT="9522"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3" name="42 Rectángulo"/>
          <p:cNvSpPr/>
          <p:nvPr/>
        </p:nvSpPr>
        <p:spPr>
          <a:xfrm>
            <a:off x="4601206" y="1951849"/>
            <a:ext cx="386644" cy="215444"/>
          </a:xfrm>
          <a:prstGeom prst="rect">
            <a:avLst/>
          </a:prstGeom>
        </p:spPr>
        <p:txBody>
          <a:bodyPr wrap="none">
            <a:spAutoFit/>
          </a:bodyPr>
          <a:lstStyle/>
          <a:p>
            <a:pPr defTabSz="914103"/>
            <a:r>
              <a:rPr lang="es-CO" sz="800" dirty="0">
                <a:solidFill>
                  <a:srgbClr val="000000"/>
                </a:solidFill>
                <a:latin typeface="Calibri"/>
              </a:rPr>
              <a:t>Base</a:t>
            </a:r>
            <a:endParaRPr lang="es-CO" dirty="0">
              <a:solidFill>
                <a:srgbClr val="000000"/>
              </a:solidFill>
            </a:endParaRPr>
          </a:p>
        </p:txBody>
      </p:sp>
      <p:sp>
        <p:nvSpPr>
          <p:cNvPr id="17" name="Text Box 33"/>
          <p:cNvSpPr txBox="1">
            <a:spLocks noChangeArrowheads="1"/>
          </p:cNvSpPr>
          <p:nvPr/>
        </p:nvSpPr>
        <p:spPr bwMode="auto">
          <a:xfrm>
            <a:off x="2131996" y="836897"/>
            <a:ext cx="4943537" cy="24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spAutoFit/>
          </a:bodyPr>
          <a:lstStyle>
            <a:lvl1pPr>
              <a:spcBef>
                <a:spcPct val="20000"/>
              </a:spcBef>
              <a:buChar char="•"/>
              <a:defRPr sz="1200">
                <a:solidFill>
                  <a:srgbClr val="333333"/>
                </a:solidFill>
                <a:latin typeface="Century Gothic" pitchFamily="34" charset="0"/>
                <a:cs typeface="Arial" charset="0"/>
              </a:defRPr>
            </a:lvl1pPr>
            <a:lvl2pPr marL="742950" indent="-285750">
              <a:spcBef>
                <a:spcPct val="20000"/>
              </a:spcBef>
              <a:buChar char="–"/>
              <a:defRPr sz="1200">
                <a:solidFill>
                  <a:srgbClr val="333333"/>
                </a:solidFill>
                <a:latin typeface="Century Gothic" pitchFamily="34" charset="0"/>
                <a:cs typeface="Arial" charset="0"/>
              </a:defRPr>
            </a:lvl2pPr>
            <a:lvl3pPr marL="1143000" indent="-228600">
              <a:spcBef>
                <a:spcPct val="20000"/>
              </a:spcBef>
              <a:buChar char="•"/>
              <a:defRPr sz="1200">
                <a:solidFill>
                  <a:srgbClr val="333333"/>
                </a:solidFill>
                <a:latin typeface="Century Gothic" pitchFamily="34" charset="0"/>
                <a:cs typeface="Arial" charset="0"/>
              </a:defRPr>
            </a:lvl3pPr>
            <a:lvl4pPr marL="1600200" indent="-228600">
              <a:spcBef>
                <a:spcPct val="20000"/>
              </a:spcBef>
              <a:buChar char="–"/>
              <a:defRPr sz="1200">
                <a:solidFill>
                  <a:srgbClr val="333333"/>
                </a:solidFill>
                <a:latin typeface="Century Gothic" pitchFamily="34" charset="0"/>
                <a:cs typeface="Arial" charset="0"/>
              </a:defRPr>
            </a:lvl4pPr>
            <a:lvl5pPr marL="2057400" indent="-228600">
              <a:spcBef>
                <a:spcPct val="20000"/>
              </a:spcBef>
              <a:buChar char="»"/>
              <a:defRPr sz="1200">
                <a:solidFill>
                  <a:srgbClr val="333333"/>
                </a:solidFill>
                <a:latin typeface="Century Gothic" pitchFamily="34" charset="0"/>
                <a:cs typeface="Arial" charset="0"/>
              </a:defRPr>
            </a:lvl5pPr>
            <a:lvl6pPr marL="2514600" indent="-228600" eaLnBrk="0" fontAlgn="base" hangingPunct="0">
              <a:spcBef>
                <a:spcPct val="20000"/>
              </a:spcBef>
              <a:spcAft>
                <a:spcPct val="0"/>
              </a:spcAft>
              <a:buChar char="»"/>
              <a:defRPr sz="1200">
                <a:solidFill>
                  <a:srgbClr val="333333"/>
                </a:solidFill>
                <a:latin typeface="Century Gothic" pitchFamily="34" charset="0"/>
                <a:cs typeface="Arial" charset="0"/>
              </a:defRPr>
            </a:lvl6pPr>
            <a:lvl7pPr marL="2971800" indent="-228600" eaLnBrk="0" fontAlgn="base" hangingPunct="0">
              <a:spcBef>
                <a:spcPct val="20000"/>
              </a:spcBef>
              <a:spcAft>
                <a:spcPct val="0"/>
              </a:spcAft>
              <a:buChar char="»"/>
              <a:defRPr sz="1200">
                <a:solidFill>
                  <a:srgbClr val="333333"/>
                </a:solidFill>
                <a:latin typeface="Century Gothic" pitchFamily="34" charset="0"/>
                <a:cs typeface="Arial" charset="0"/>
              </a:defRPr>
            </a:lvl7pPr>
            <a:lvl8pPr marL="3429000" indent="-228600" eaLnBrk="0" fontAlgn="base" hangingPunct="0">
              <a:spcBef>
                <a:spcPct val="20000"/>
              </a:spcBef>
              <a:spcAft>
                <a:spcPct val="0"/>
              </a:spcAft>
              <a:buChar char="»"/>
              <a:defRPr sz="1200">
                <a:solidFill>
                  <a:srgbClr val="333333"/>
                </a:solidFill>
                <a:latin typeface="Century Gothic" pitchFamily="34" charset="0"/>
                <a:cs typeface="Arial" charset="0"/>
              </a:defRPr>
            </a:lvl8pPr>
            <a:lvl9pPr marL="3886200" indent="-228600" eaLnBrk="0" fontAlgn="base" hangingPunct="0">
              <a:spcBef>
                <a:spcPct val="20000"/>
              </a:spcBef>
              <a:spcAft>
                <a:spcPct val="0"/>
              </a:spcAft>
              <a:buChar char="»"/>
              <a:defRPr sz="1200">
                <a:solidFill>
                  <a:srgbClr val="333333"/>
                </a:solidFill>
                <a:latin typeface="Century Gothic" pitchFamily="34" charset="0"/>
                <a:cs typeface="Arial" charset="0"/>
              </a:defRPr>
            </a:lvl9pPr>
          </a:lstStyle>
          <a:p>
            <a:pPr algn="ctr" defTabSz="914103" fontAlgn="ctr">
              <a:buNone/>
            </a:pPr>
            <a:r>
              <a:rPr lang="es-CO" sz="1000" b="0" dirty="0">
                <a:latin typeface="+mj-lt"/>
                <a:cs typeface="Arial"/>
              </a:rPr>
              <a:t>Evaluación de resultados según rectores y secretarios de educación</a:t>
            </a:r>
            <a:endParaRPr lang="es-CO" sz="1000" b="0" dirty="0">
              <a:solidFill>
                <a:srgbClr val="000000"/>
              </a:solidFill>
              <a:latin typeface="+mj-lt"/>
            </a:endParaRPr>
          </a:p>
        </p:txBody>
      </p:sp>
      <p:graphicFrame>
        <p:nvGraphicFramePr>
          <p:cNvPr id="18" name="8 Tabla">
            <a:extLst>
              <a:ext uri="{FF2B5EF4-FFF2-40B4-BE49-F238E27FC236}">
                <a16:creationId xmlns:a16="http://schemas.microsoft.com/office/drawing/2014/main" id="{8905CB01-7CFA-4D0F-A5F8-54EC770AEBAB}"/>
              </a:ext>
            </a:extLst>
          </p:cNvPr>
          <p:cNvGraphicFramePr>
            <a:graphicFrameLocks noGrp="1"/>
          </p:cNvGraphicFramePr>
          <p:nvPr>
            <p:extLst>
              <p:ext uri="{D42A27DB-BD31-4B8C-83A1-F6EECF244321}">
                <p14:modId xmlns:p14="http://schemas.microsoft.com/office/powerpoint/2010/main" val="399961697"/>
              </p:ext>
            </p:extLst>
          </p:nvPr>
        </p:nvGraphicFramePr>
        <p:xfrm>
          <a:off x="3199342" y="1324173"/>
          <a:ext cx="2939841" cy="178393"/>
        </p:xfrm>
        <a:graphic>
          <a:graphicData uri="http://schemas.openxmlformats.org/drawingml/2006/table">
            <a:tbl>
              <a:tblPr/>
              <a:tblGrid>
                <a:gridCol w="161071">
                  <a:extLst>
                    <a:ext uri="{9D8B030D-6E8A-4147-A177-3AD203B41FA5}">
                      <a16:colId xmlns:a16="http://schemas.microsoft.com/office/drawing/2014/main" val="20000"/>
                    </a:ext>
                  </a:extLst>
                </a:gridCol>
                <a:gridCol w="1075018">
                  <a:extLst>
                    <a:ext uri="{9D8B030D-6E8A-4147-A177-3AD203B41FA5}">
                      <a16:colId xmlns:a16="http://schemas.microsoft.com/office/drawing/2014/main" val="20001"/>
                    </a:ext>
                  </a:extLst>
                </a:gridCol>
                <a:gridCol w="161071">
                  <a:extLst>
                    <a:ext uri="{9D8B030D-6E8A-4147-A177-3AD203B41FA5}">
                      <a16:colId xmlns:a16="http://schemas.microsoft.com/office/drawing/2014/main" val="20004"/>
                    </a:ext>
                  </a:extLst>
                </a:gridCol>
                <a:gridCol w="614915">
                  <a:extLst>
                    <a:ext uri="{9D8B030D-6E8A-4147-A177-3AD203B41FA5}">
                      <a16:colId xmlns:a16="http://schemas.microsoft.com/office/drawing/2014/main" val="20005"/>
                    </a:ext>
                  </a:extLst>
                </a:gridCol>
                <a:gridCol w="151295">
                  <a:extLst>
                    <a:ext uri="{9D8B030D-6E8A-4147-A177-3AD203B41FA5}">
                      <a16:colId xmlns:a16="http://schemas.microsoft.com/office/drawing/2014/main" val="20006"/>
                    </a:ext>
                  </a:extLst>
                </a:gridCol>
                <a:gridCol w="776471">
                  <a:extLst>
                    <a:ext uri="{9D8B030D-6E8A-4147-A177-3AD203B41FA5}">
                      <a16:colId xmlns:a16="http://schemas.microsoft.com/office/drawing/2014/main" val="20007"/>
                    </a:ext>
                  </a:extLst>
                </a:gridCol>
              </a:tblGrid>
              <a:tr h="178393">
                <a:tc>
                  <a:txBody>
                    <a:bodyPr/>
                    <a:lstStyle/>
                    <a:p>
                      <a:pPr algn="l" fontAlgn="b"/>
                      <a:endParaRPr lang="es-CO" sz="500" b="0" i="0" u="none" strike="noStrike" dirty="0">
                        <a:solidFill>
                          <a:schemeClr val="tx1">
                            <a:lumMod val="85000"/>
                            <a:lumOff val="15000"/>
                          </a:schemeClr>
                        </a:solidFill>
                        <a:effectLst/>
                        <a:latin typeface="+mj-lt"/>
                      </a:endParaRPr>
                    </a:p>
                  </a:txBody>
                  <a:tcPr marL="7145" marR="7145" marT="7144" marB="0" anchor="ctr">
                    <a:lnL>
                      <a:noFill/>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500" b="0" i="0" u="none" strike="noStrike" dirty="0">
                          <a:solidFill>
                            <a:schemeClr val="tx1">
                              <a:lumMod val="85000"/>
                              <a:lumOff val="15000"/>
                            </a:schemeClr>
                          </a:solidFill>
                          <a:effectLst/>
                          <a:latin typeface="+mj-lt"/>
                          <a:cs typeface="Calibri" panose="020F0502020204030204" pitchFamily="34" charset="0"/>
                        </a:rPr>
                        <a:t> </a:t>
                      </a:r>
                      <a:r>
                        <a:rPr lang="es-CO" sz="600" b="1" i="0" u="none" strike="noStrike" dirty="0">
                          <a:solidFill>
                            <a:schemeClr val="tx1">
                              <a:lumMod val="75000"/>
                              <a:lumOff val="25000"/>
                            </a:schemeClr>
                          </a:solidFill>
                          <a:effectLst/>
                          <a:latin typeface="+mj-lt"/>
                          <a:cs typeface="Calibri" panose="020F0502020204030204" pitchFamily="34" charset="0"/>
                        </a:rPr>
                        <a:t>T2B: </a:t>
                      </a:r>
                      <a:r>
                        <a:rPr lang="es-CO" altLang="es-CO" sz="600" b="0" dirty="0">
                          <a:solidFill>
                            <a:schemeClr val="tx1">
                              <a:lumMod val="75000"/>
                              <a:lumOff val="25000"/>
                            </a:schemeClr>
                          </a:solidFill>
                          <a:latin typeface="+mj-lt"/>
                          <a:cs typeface="Calibri" panose="020F0502020204030204" pitchFamily="34" charset="0"/>
                        </a:rPr>
                        <a:t>Excelente </a:t>
                      </a:r>
                      <a:r>
                        <a:rPr lang="es-CO" altLang="es-CO" sz="600" dirty="0">
                          <a:solidFill>
                            <a:schemeClr val="tx1">
                              <a:lumMod val="75000"/>
                              <a:lumOff val="25000"/>
                            </a:schemeClr>
                          </a:solidFill>
                          <a:latin typeface="+mj-lt"/>
                          <a:cs typeface="Calibri" panose="020F0502020204030204" pitchFamily="34" charset="0"/>
                        </a:rPr>
                        <a:t>+</a:t>
                      </a:r>
                      <a:r>
                        <a:rPr lang="es-CO" altLang="es-CO" sz="600" b="0" dirty="0">
                          <a:solidFill>
                            <a:schemeClr val="tx1">
                              <a:lumMod val="75000"/>
                              <a:lumOff val="25000"/>
                            </a:schemeClr>
                          </a:solidFill>
                          <a:latin typeface="+mj-lt"/>
                          <a:cs typeface="Calibri" panose="020F0502020204030204" pitchFamily="34" charset="0"/>
                        </a:rPr>
                        <a:t> Muy Buena</a:t>
                      </a:r>
                      <a:endParaRPr lang="es-CO" sz="500" b="0" i="0" u="none" strike="noStrike" dirty="0">
                        <a:solidFill>
                          <a:schemeClr val="tx1">
                            <a:lumMod val="75000"/>
                            <a:lumOff val="25000"/>
                          </a:schemeClr>
                        </a:solidFill>
                        <a:effectLst/>
                        <a:latin typeface="+mj-lt"/>
                        <a:cs typeface="Calibri" panose="020F0502020204030204" pitchFamily="34" charset="0"/>
                      </a:endParaRPr>
                    </a:p>
                  </a:txBody>
                  <a:tcPr marL="7145" marR="7145" marT="714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s-CO" sz="500" b="0" i="0" u="none" strike="noStrike" dirty="0">
                        <a:solidFill>
                          <a:schemeClr val="tx1">
                            <a:lumMod val="85000"/>
                            <a:lumOff val="15000"/>
                          </a:schemeClr>
                        </a:solidFill>
                        <a:effectLst/>
                        <a:latin typeface="+mj-lt"/>
                        <a:cs typeface="Calibri" panose="020F0502020204030204" pitchFamily="34" charset="0"/>
                      </a:endParaRPr>
                    </a:p>
                  </a:txBody>
                  <a:tcPr marL="7145" marR="7145" marT="714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600" b="1" i="0" u="none" strike="noStrike" dirty="0">
                          <a:solidFill>
                            <a:schemeClr val="tx1">
                              <a:lumMod val="85000"/>
                              <a:lumOff val="15000"/>
                            </a:schemeClr>
                          </a:solidFill>
                          <a:effectLst/>
                          <a:latin typeface="+mj-lt"/>
                          <a:cs typeface="Calibri" panose="020F0502020204030204" pitchFamily="34" charset="0"/>
                        </a:rPr>
                        <a:t>Media: </a:t>
                      </a:r>
                      <a:r>
                        <a:rPr lang="es-CO" altLang="es-CO" sz="600" b="0" dirty="0">
                          <a:solidFill>
                            <a:schemeClr val="tx1">
                              <a:lumMod val="75000"/>
                              <a:lumOff val="25000"/>
                            </a:schemeClr>
                          </a:solidFill>
                          <a:latin typeface="+mj-lt"/>
                          <a:cs typeface="Calibri" panose="020F0502020204030204" pitchFamily="34" charset="0"/>
                        </a:rPr>
                        <a:t>Buena</a:t>
                      </a:r>
                      <a:endParaRPr lang="es-CO" sz="600" b="0" i="0" u="none" strike="noStrike" dirty="0">
                        <a:solidFill>
                          <a:schemeClr val="tx1">
                            <a:lumMod val="75000"/>
                            <a:lumOff val="25000"/>
                          </a:schemeClr>
                        </a:solidFill>
                        <a:effectLst/>
                        <a:latin typeface="+mj-lt"/>
                        <a:cs typeface="Calibri" panose="020F0502020204030204" pitchFamily="34" charset="0"/>
                      </a:endParaRPr>
                    </a:p>
                  </a:txBody>
                  <a:tcPr marL="7145" marR="7145" marT="7144" marB="0" anchor="ctr">
                    <a:lnL w="635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600" b="0" i="0" u="none" strike="noStrike" dirty="0">
                        <a:solidFill>
                          <a:schemeClr val="tx1">
                            <a:lumMod val="75000"/>
                            <a:lumOff val="25000"/>
                          </a:schemeClr>
                        </a:solidFill>
                        <a:effectLst/>
                        <a:latin typeface="+mj-lt"/>
                        <a:cs typeface="Calibri" panose="020F0502020204030204" pitchFamily="34" charset="0"/>
                      </a:endParaRPr>
                    </a:p>
                  </a:txBody>
                  <a:tcPr marL="7145" marR="7145" marT="714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500" b="0" i="0" u="none" strike="noStrike" dirty="0">
                          <a:solidFill>
                            <a:schemeClr val="tx1">
                              <a:lumMod val="85000"/>
                              <a:lumOff val="15000"/>
                            </a:schemeClr>
                          </a:solidFill>
                          <a:effectLst/>
                          <a:latin typeface="+mj-lt"/>
                          <a:cs typeface="Calibri" panose="020F0502020204030204" pitchFamily="34" charset="0"/>
                        </a:rPr>
                        <a:t> </a:t>
                      </a:r>
                      <a:r>
                        <a:rPr lang="es-CO" sz="600" b="1" i="0" u="none" strike="noStrike" dirty="0">
                          <a:solidFill>
                            <a:schemeClr val="tx1">
                              <a:lumMod val="75000"/>
                              <a:lumOff val="25000"/>
                            </a:schemeClr>
                          </a:solidFill>
                          <a:effectLst/>
                          <a:latin typeface="+mj-lt"/>
                          <a:cs typeface="Calibri" panose="020F0502020204030204" pitchFamily="34" charset="0"/>
                        </a:rPr>
                        <a:t>B2B: </a:t>
                      </a:r>
                      <a:r>
                        <a:rPr lang="es-CO" sz="600" b="0" i="0" u="none" strike="noStrike" dirty="0">
                          <a:solidFill>
                            <a:schemeClr val="tx1">
                              <a:lumMod val="75000"/>
                              <a:lumOff val="25000"/>
                            </a:schemeClr>
                          </a:solidFill>
                          <a:effectLst/>
                          <a:latin typeface="+mj-lt"/>
                          <a:cs typeface="Calibri" panose="020F0502020204030204" pitchFamily="34" charset="0"/>
                        </a:rPr>
                        <a:t>R</a:t>
                      </a:r>
                      <a:r>
                        <a:rPr lang="es-CO" altLang="es-CO" sz="600" b="0" dirty="0">
                          <a:solidFill>
                            <a:schemeClr val="tx1">
                              <a:lumMod val="75000"/>
                              <a:lumOff val="25000"/>
                            </a:schemeClr>
                          </a:solidFill>
                          <a:latin typeface="+mj-lt"/>
                          <a:cs typeface="Calibri" panose="020F0502020204030204" pitchFamily="34" charset="0"/>
                        </a:rPr>
                        <a:t>egular </a:t>
                      </a:r>
                      <a:r>
                        <a:rPr lang="es-CO" altLang="es-CO" sz="600" dirty="0">
                          <a:solidFill>
                            <a:schemeClr val="tx1">
                              <a:lumMod val="75000"/>
                              <a:lumOff val="25000"/>
                            </a:schemeClr>
                          </a:solidFill>
                          <a:latin typeface="+mj-lt"/>
                          <a:cs typeface="Calibri" panose="020F0502020204030204" pitchFamily="34" charset="0"/>
                        </a:rPr>
                        <a:t>+</a:t>
                      </a:r>
                      <a:r>
                        <a:rPr lang="es-CO" altLang="es-CO" sz="600" b="0" dirty="0">
                          <a:solidFill>
                            <a:schemeClr val="tx1">
                              <a:lumMod val="75000"/>
                              <a:lumOff val="25000"/>
                            </a:schemeClr>
                          </a:solidFill>
                          <a:latin typeface="+mj-lt"/>
                          <a:cs typeface="Calibri" panose="020F0502020204030204" pitchFamily="34" charset="0"/>
                        </a:rPr>
                        <a:t> Mala</a:t>
                      </a:r>
                      <a:endParaRPr lang="es-CO" sz="600" b="0" i="0" u="none" strike="noStrike" dirty="0">
                        <a:solidFill>
                          <a:schemeClr val="tx1">
                            <a:lumMod val="75000"/>
                            <a:lumOff val="25000"/>
                          </a:schemeClr>
                        </a:solidFill>
                        <a:effectLst/>
                        <a:latin typeface="+mj-lt"/>
                        <a:cs typeface="Calibri" panose="020F0502020204030204" pitchFamily="34" charset="0"/>
                      </a:endParaRPr>
                    </a:p>
                  </a:txBody>
                  <a:tcPr marL="7145" marR="7145" marT="7144" marB="0" anchor="ctr">
                    <a:lnL w="3175" cap="flat" cmpd="sng" algn="ctr">
                      <a:solidFill>
                        <a:schemeClr val="bg1"/>
                      </a:solidFill>
                      <a:prstDash val="solid"/>
                      <a:round/>
                      <a:headEnd type="none" w="med" len="med"/>
                      <a:tailEnd type="none" w="med" len="med"/>
                    </a:lnL>
                    <a:lnR>
                      <a:noFill/>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19" name="12 Rectángulo redondeado">
            <a:extLst>
              <a:ext uri="{FF2B5EF4-FFF2-40B4-BE49-F238E27FC236}">
                <a16:creationId xmlns:a16="http://schemas.microsoft.com/office/drawing/2014/main" id="{F8348DF2-26E9-4115-9FB9-088ADC030D7D}"/>
              </a:ext>
            </a:extLst>
          </p:cNvPr>
          <p:cNvSpPr/>
          <p:nvPr/>
        </p:nvSpPr>
        <p:spPr bwMode="auto">
          <a:xfrm>
            <a:off x="3057832" y="1299985"/>
            <a:ext cx="3187587" cy="207106"/>
          </a:xfrm>
          <a:prstGeom prst="roundRect">
            <a:avLst>
              <a:gd name="adj" fmla="val 21475"/>
            </a:avLst>
          </a:prstGeom>
          <a:noFill/>
          <a:ln w="6350" cap="flat" cmpd="sng" algn="ctr">
            <a:solidFill>
              <a:schemeClr val="bg1">
                <a:lumMod val="6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es-CO" sz="750" dirty="0">
              <a:solidFill>
                <a:srgbClr val="000000">
                  <a:lumMod val="95000"/>
                  <a:lumOff val="5000"/>
                </a:srgbClr>
              </a:solidFill>
              <a:cs typeface="Calibri" panose="020F0502020204030204" pitchFamily="34" charset="0"/>
            </a:endParaRPr>
          </a:p>
        </p:txBody>
      </p:sp>
      <p:cxnSp>
        <p:nvCxnSpPr>
          <p:cNvPr id="20" name="37 Conector recto">
            <a:extLst>
              <a:ext uri="{FF2B5EF4-FFF2-40B4-BE49-F238E27FC236}">
                <a16:creationId xmlns:a16="http://schemas.microsoft.com/office/drawing/2014/main" id="{C55BFA9F-2838-4E5F-8C7E-348992E51106}"/>
              </a:ext>
            </a:extLst>
          </p:cNvPr>
          <p:cNvCxnSpPr/>
          <p:nvPr/>
        </p:nvCxnSpPr>
        <p:spPr bwMode="auto">
          <a:xfrm>
            <a:off x="5046539" y="1856729"/>
            <a:ext cx="1790411" cy="0"/>
          </a:xfrm>
          <a:prstGeom prst="line">
            <a:avLst/>
          </a:prstGeom>
          <a:solidFill>
            <a:schemeClr val="accent1"/>
          </a:solidFill>
          <a:ln w="9525" cap="flat" cmpd="sng" algn="ctr">
            <a:solidFill>
              <a:schemeClr val="bg1">
                <a:lumMod val="75000"/>
              </a:schemeClr>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39 CuadroTexto">
            <a:extLst>
              <a:ext uri="{FF2B5EF4-FFF2-40B4-BE49-F238E27FC236}">
                <a16:creationId xmlns:a16="http://schemas.microsoft.com/office/drawing/2014/main" id="{18650EF8-80AD-4F30-AB7C-7960742AB514}"/>
              </a:ext>
            </a:extLst>
          </p:cNvPr>
          <p:cNvSpPr txBox="1"/>
          <p:nvPr/>
        </p:nvSpPr>
        <p:spPr>
          <a:xfrm>
            <a:off x="5342341" y="1698213"/>
            <a:ext cx="1237198" cy="307777"/>
          </a:xfrm>
          <a:prstGeom prst="rect">
            <a:avLst/>
          </a:prstGeom>
          <a:solidFill>
            <a:schemeClr val="bg1"/>
          </a:solidFill>
        </p:spPr>
        <p:txBody>
          <a:bodyPr wrap="none" rtlCol="0">
            <a:spAutoFit/>
          </a:bodyPr>
          <a:lstStyle/>
          <a:p>
            <a:pPr algn="ctr" defTabSz="914103"/>
            <a:r>
              <a:rPr lang="es-CO" sz="1400" dirty="0">
                <a:solidFill>
                  <a:srgbClr val="126D9A"/>
                </a:solidFill>
              </a:rPr>
              <a:t>Universidades</a:t>
            </a:r>
          </a:p>
        </p:txBody>
      </p:sp>
      <p:graphicFrame>
        <p:nvGraphicFramePr>
          <p:cNvPr id="25" name="36 Gráfico">
            <a:extLst>
              <a:ext uri="{FF2B5EF4-FFF2-40B4-BE49-F238E27FC236}">
                <a16:creationId xmlns:a16="http://schemas.microsoft.com/office/drawing/2014/main" id="{63DC491A-2A5E-4DFF-9CB6-D27CC61490FF}"/>
              </a:ext>
            </a:extLst>
          </p:cNvPr>
          <p:cNvGraphicFramePr/>
          <p:nvPr/>
        </p:nvGraphicFramePr>
        <p:xfrm>
          <a:off x="4889928" y="1946542"/>
          <a:ext cx="2416220" cy="338643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41 Tabla">
            <a:extLst>
              <a:ext uri="{FF2B5EF4-FFF2-40B4-BE49-F238E27FC236}">
                <a16:creationId xmlns:a16="http://schemas.microsoft.com/office/drawing/2014/main" id="{3FEF5B97-6581-471E-9B3C-70A701DC43EC}"/>
              </a:ext>
            </a:extLst>
          </p:cNvPr>
          <p:cNvGraphicFramePr>
            <a:graphicFrameLocks noGrp="1"/>
          </p:cNvGraphicFramePr>
          <p:nvPr>
            <p:extLst>
              <p:ext uri="{D42A27DB-BD31-4B8C-83A1-F6EECF244321}">
                <p14:modId xmlns:p14="http://schemas.microsoft.com/office/powerpoint/2010/main" val="4006028132"/>
              </p:ext>
            </p:extLst>
          </p:nvPr>
        </p:nvGraphicFramePr>
        <p:xfrm>
          <a:off x="6722229" y="2142291"/>
          <a:ext cx="241226" cy="2429245"/>
        </p:xfrm>
        <a:graphic>
          <a:graphicData uri="http://schemas.openxmlformats.org/drawingml/2006/table">
            <a:tbl>
              <a:tblPr/>
              <a:tblGrid>
                <a:gridCol w="241226">
                  <a:extLst>
                    <a:ext uri="{9D8B030D-6E8A-4147-A177-3AD203B41FA5}">
                      <a16:colId xmlns:a16="http://schemas.microsoft.com/office/drawing/2014/main" val="20000"/>
                    </a:ext>
                  </a:extLst>
                </a:gridCol>
              </a:tblGrid>
              <a:tr h="347035">
                <a:tc>
                  <a:txBody>
                    <a:bodyPr/>
                    <a:lstStyle/>
                    <a:p>
                      <a:pPr algn="ctr" fontAlgn="ctr"/>
                      <a:r>
                        <a:rPr lang="es-CO" sz="700" b="1" i="0" u="none" strike="noStrike" dirty="0">
                          <a:solidFill>
                            <a:srgbClr val="262626"/>
                          </a:solidFill>
                          <a:effectLst/>
                          <a:latin typeface="Calibri"/>
                        </a:rPr>
                        <a:t>212</a:t>
                      </a:r>
                    </a:p>
                  </a:txBody>
                  <a:tcPr marL="9522" marR="9522" marT="9522"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0"/>
                  </a:ext>
                </a:extLst>
              </a:tr>
              <a:tr h="347035">
                <a:tc>
                  <a:txBody>
                    <a:bodyPr/>
                    <a:lstStyle/>
                    <a:p>
                      <a:pPr algn="ctr" fontAlgn="ctr"/>
                      <a:endParaRPr lang="es-CO" sz="700" b="1" i="0" u="none" strike="noStrike" dirty="0">
                        <a:solidFill>
                          <a:srgbClr val="262626"/>
                        </a:solidFill>
                        <a:effectLst/>
                        <a:latin typeface="Calibri"/>
                      </a:endParaRPr>
                    </a:p>
                  </a:txBody>
                  <a:tcPr marL="9522" marR="9522" marT="9522"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1"/>
                  </a:ext>
                </a:extLst>
              </a:tr>
              <a:tr h="347035">
                <a:tc>
                  <a:txBody>
                    <a:bodyPr/>
                    <a:lstStyle/>
                    <a:p>
                      <a:pPr algn="ctr" fontAlgn="ctr"/>
                      <a:r>
                        <a:rPr lang="es-CO" sz="700" b="1" i="0" u="none" strike="noStrike" dirty="0">
                          <a:solidFill>
                            <a:srgbClr val="262626"/>
                          </a:solidFill>
                          <a:effectLst/>
                          <a:latin typeface="Calibri"/>
                        </a:rPr>
                        <a:t>213</a:t>
                      </a:r>
                    </a:p>
                  </a:txBody>
                  <a:tcPr marL="9522" marR="9522" marT="9522"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2"/>
                  </a:ext>
                </a:extLst>
              </a:tr>
              <a:tr h="347035">
                <a:tc>
                  <a:txBody>
                    <a:bodyPr/>
                    <a:lstStyle/>
                    <a:p>
                      <a:pPr algn="ctr" fontAlgn="ctr"/>
                      <a:r>
                        <a:rPr lang="es-CO" sz="700" b="1" i="0" u="none" strike="noStrike" dirty="0">
                          <a:solidFill>
                            <a:srgbClr val="262626"/>
                          </a:solidFill>
                          <a:effectLst/>
                          <a:latin typeface="Calibri"/>
                        </a:rPr>
                        <a:t>211</a:t>
                      </a:r>
                    </a:p>
                  </a:txBody>
                  <a:tcPr marL="9522" marR="9522" marT="9522"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3"/>
                  </a:ext>
                </a:extLst>
              </a:tr>
              <a:tr h="347035">
                <a:tc>
                  <a:txBody>
                    <a:bodyPr/>
                    <a:lstStyle/>
                    <a:p>
                      <a:pPr algn="ctr" fontAlgn="ctr"/>
                      <a:r>
                        <a:rPr lang="es-CO" sz="700" b="1" i="0" u="none" strike="noStrike" dirty="0">
                          <a:solidFill>
                            <a:srgbClr val="262626"/>
                          </a:solidFill>
                          <a:effectLst/>
                          <a:latin typeface="Calibri"/>
                        </a:rPr>
                        <a:t>211</a:t>
                      </a:r>
                    </a:p>
                  </a:txBody>
                  <a:tcPr marL="9522" marR="9522" marT="9522"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4"/>
                  </a:ext>
                </a:extLst>
              </a:tr>
              <a:tr h="347035">
                <a:tc>
                  <a:txBody>
                    <a:bodyPr/>
                    <a:lstStyle/>
                    <a:p>
                      <a:pPr algn="ctr" fontAlgn="ctr"/>
                      <a:r>
                        <a:rPr lang="es-CO" sz="700" b="1" i="0" u="none" strike="noStrike" dirty="0">
                          <a:solidFill>
                            <a:srgbClr val="262626"/>
                          </a:solidFill>
                          <a:effectLst/>
                          <a:latin typeface="Calibri"/>
                        </a:rPr>
                        <a:t>212</a:t>
                      </a:r>
                    </a:p>
                  </a:txBody>
                  <a:tcPr marL="9522" marR="9522" marT="9522"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5"/>
                  </a:ext>
                </a:extLst>
              </a:tr>
              <a:tr h="347035">
                <a:tc>
                  <a:txBody>
                    <a:bodyPr/>
                    <a:lstStyle/>
                    <a:p>
                      <a:pPr algn="ctr" fontAlgn="ctr"/>
                      <a:r>
                        <a:rPr lang="es-CO" sz="700" b="1" i="0" u="none" strike="noStrike" dirty="0">
                          <a:solidFill>
                            <a:srgbClr val="262626"/>
                          </a:solidFill>
                          <a:effectLst/>
                          <a:latin typeface="Calibri"/>
                        </a:rPr>
                        <a:t>213</a:t>
                      </a:r>
                    </a:p>
                  </a:txBody>
                  <a:tcPr marL="9522" marR="9522" marT="9522"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27" name="42 Rectángulo">
            <a:extLst>
              <a:ext uri="{FF2B5EF4-FFF2-40B4-BE49-F238E27FC236}">
                <a16:creationId xmlns:a16="http://schemas.microsoft.com/office/drawing/2014/main" id="{4F1285E4-066C-4C03-AE09-EED41201C3F8}"/>
              </a:ext>
            </a:extLst>
          </p:cNvPr>
          <p:cNvSpPr/>
          <p:nvPr/>
        </p:nvSpPr>
        <p:spPr>
          <a:xfrm>
            <a:off x="6645772" y="1955560"/>
            <a:ext cx="386644" cy="215444"/>
          </a:xfrm>
          <a:prstGeom prst="rect">
            <a:avLst/>
          </a:prstGeom>
        </p:spPr>
        <p:txBody>
          <a:bodyPr wrap="none">
            <a:spAutoFit/>
          </a:bodyPr>
          <a:lstStyle/>
          <a:p>
            <a:pPr defTabSz="914103"/>
            <a:r>
              <a:rPr lang="es-CO" sz="800" dirty="0">
                <a:solidFill>
                  <a:srgbClr val="000000"/>
                </a:solidFill>
                <a:latin typeface="Calibri"/>
              </a:rPr>
              <a:t>Base</a:t>
            </a:r>
            <a:endParaRPr lang="es-CO" dirty="0">
              <a:solidFill>
                <a:srgbClr val="000000"/>
              </a:solidFill>
            </a:endParaRPr>
          </a:p>
        </p:txBody>
      </p:sp>
      <p:cxnSp>
        <p:nvCxnSpPr>
          <p:cNvPr id="28" name="37 Conector recto">
            <a:extLst>
              <a:ext uri="{FF2B5EF4-FFF2-40B4-BE49-F238E27FC236}">
                <a16:creationId xmlns:a16="http://schemas.microsoft.com/office/drawing/2014/main" id="{2A416B2B-9280-40FA-A4B1-C8D4BAFFFAE5}"/>
              </a:ext>
            </a:extLst>
          </p:cNvPr>
          <p:cNvCxnSpPr/>
          <p:nvPr/>
        </p:nvCxnSpPr>
        <p:spPr bwMode="auto">
          <a:xfrm>
            <a:off x="7124722" y="1856725"/>
            <a:ext cx="1790411" cy="0"/>
          </a:xfrm>
          <a:prstGeom prst="line">
            <a:avLst/>
          </a:prstGeom>
          <a:solidFill>
            <a:schemeClr val="accent1"/>
          </a:solidFill>
          <a:ln w="9525" cap="flat" cmpd="sng" algn="ctr">
            <a:solidFill>
              <a:schemeClr val="bg1">
                <a:lumMod val="75000"/>
              </a:schemeClr>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39 CuadroTexto">
            <a:extLst>
              <a:ext uri="{FF2B5EF4-FFF2-40B4-BE49-F238E27FC236}">
                <a16:creationId xmlns:a16="http://schemas.microsoft.com/office/drawing/2014/main" id="{B55B66F3-809E-4859-A889-77F3651E292C}"/>
              </a:ext>
            </a:extLst>
          </p:cNvPr>
          <p:cNvSpPr txBox="1"/>
          <p:nvPr/>
        </p:nvSpPr>
        <p:spPr>
          <a:xfrm>
            <a:off x="7513244" y="1698209"/>
            <a:ext cx="1051763" cy="307777"/>
          </a:xfrm>
          <a:prstGeom prst="rect">
            <a:avLst/>
          </a:prstGeom>
          <a:solidFill>
            <a:schemeClr val="bg1"/>
          </a:solidFill>
        </p:spPr>
        <p:txBody>
          <a:bodyPr wrap="none" rtlCol="0">
            <a:spAutoFit/>
          </a:bodyPr>
          <a:lstStyle/>
          <a:p>
            <a:pPr algn="ctr" defTabSz="914103"/>
            <a:r>
              <a:rPr lang="es-CO" sz="1400" dirty="0">
                <a:solidFill>
                  <a:srgbClr val="126D9A"/>
                </a:solidFill>
              </a:rPr>
              <a:t>Secretarios </a:t>
            </a:r>
          </a:p>
        </p:txBody>
      </p:sp>
      <p:graphicFrame>
        <p:nvGraphicFramePr>
          <p:cNvPr id="30" name="36 Gráfico">
            <a:extLst>
              <a:ext uri="{FF2B5EF4-FFF2-40B4-BE49-F238E27FC236}">
                <a16:creationId xmlns:a16="http://schemas.microsoft.com/office/drawing/2014/main" id="{87C1CF8E-4BDD-40F5-A264-8649FD6DF8D5}"/>
              </a:ext>
            </a:extLst>
          </p:cNvPr>
          <p:cNvGraphicFramePr/>
          <p:nvPr/>
        </p:nvGraphicFramePr>
        <p:xfrm>
          <a:off x="6968110" y="1946538"/>
          <a:ext cx="2416220" cy="338643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1" name="41 Tabla">
            <a:extLst>
              <a:ext uri="{FF2B5EF4-FFF2-40B4-BE49-F238E27FC236}">
                <a16:creationId xmlns:a16="http://schemas.microsoft.com/office/drawing/2014/main" id="{EED6367A-C163-4EE5-8FC2-3074DEB37357}"/>
              </a:ext>
            </a:extLst>
          </p:cNvPr>
          <p:cNvGraphicFramePr>
            <a:graphicFrameLocks noGrp="1"/>
          </p:cNvGraphicFramePr>
          <p:nvPr/>
        </p:nvGraphicFramePr>
        <p:xfrm>
          <a:off x="8839740" y="2142287"/>
          <a:ext cx="241226" cy="2429245"/>
        </p:xfrm>
        <a:graphic>
          <a:graphicData uri="http://schemas.openxmlformats.org/drawingml/2006/table">
            <a:tbl>
              <a:tblPr/>
              <a:tblGrid>
                <a:gridCol w="241226">
                  <a:extLst>
                    <a:ext uri="{9D8B030D-6E8A-4147-A177-3AD203B41FA5}">
                      <a16:colId xmlns:a16="http://schemas.microsoft.com/office/drawing/2014/main" val="20000"/>
                    </a:ext>
                  </a:extLst>
                </a:gridCol>
              </a:tblGrid>
              <a:tr h="347035">
                <a:tc>
                  <a:txBody>
                    <a:bodyPr/>
                    <a:lstStyle/>
                    <a:p>
                      <a:pPr algn="ctr" fontAlgn="ctr"/>
                      <a:r>
                        <a:rPr lang="es-CO" sz="700" b="1" i="0" u="none" strike="noStrike" dirty="0">
                          <a:solidFill>
                            <a:srgbClr val="262626"/>
                          </a:solidFill>
                          <a:effectLst/>
                          <a:latin typeface="Calibri"/>
                        </a:rPr>
                        <a:t>71</a:t>
                      </a:r>
                    </a:p>
                  </a:txBody>
                  <a:tcPr marL="9522" marR="9522" marT="9522"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0"/>
                  </a:ext>
                </a:extLst>
              </a:tr>
              <a:tr h="347035">
                <a:tc>
                  <a:txBody>
                    <a:bodyPr/>
                    <a:lstStyle/>
                    <a:p>
                      <a:pPr algn="ctr" fontAlgn="ctr"/>
                      <a:endParaRPr lang="es-CO" sz="700" b="1" i="0" u="none" strike="noStrike" dirty="0">
                        <a:solidFill>
                          <a:srgbClr val="262626"/>
                        </a:solidFill>
                        <a:effectLst/>
                        <a:latin typeface="Calibri"/>
                      </a:endParaRPr>
                    </a:p>
                  </a:txBody>
                  <a:tcPr marL="9522" marR="9522" marT="9522"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1"/>
                  </a:ext>
                </a:extLst>
              </a:tr>
              <a:tr h="347035">
                <a:tc>
                  <a:txBody>
                    <a:bodyPr/>
                    <a:lstStyle/>
                    <a:p>
                      <a:pPr algn="ctr" fontAlgn="ctr"/>
                      <a:r>
                        <a:rPr lang="es-CO" sz="700" b="1" i="0" u="none" strike="noStrike" dirty="0">
                          <a:solidFill>
                            <a:srgbClr val="262626"/>
                          </a:solidFill>
                          <a:effectLst/>
                          <a:latin typeface="Calibri"/>
                        </a:rPr>
                        <a:t>72</a:t>
                      </a:r>
                    </a:p>
                  </a:txBody>
                  <a:tcPr marL="9522" marR="9522" marT="9522"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2"/>
                  </a:ext>
                </a:extLst>
              </a:tr>
              <a:tr h="347035">
                <a:tc>
                  <a:txBody>
                    <a:bodyPr/>
                    <a:lstStyle/>
                    <a:p>
                      <a:pPr algn="ctr" fontAlgn="ctr"/>
                      <a:endParaRPr lang="es-CO" sz="700" b="1" i="0" u="none" strike="noStrike" dirty="0">
                        <a:solidFill>
                          <a:srgbClr val="262626"/>
                        </a:solidFill>
                        <a:effectLst/>
                        <a:latin typeface="Calibri"/>
                      </a:endParaRPr>
                    </a:p>
                  </a:txBody>
                  <a:tcPr marL="9522" marR="9522" marT="9522"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3"/>
                  </a:ext>
                </a:extLst>
              </a:tr>
              <a:tr h="347035">
                <a:tc>
                  <a:txBody>
                    <a:bodyPr/>
                    <a:lstStyle/>
                    <a:p>
                      <a:pPr algn="ctr" fontAlgn="ctr"/>
                      <a:r>
                        <a:rPr lang="es-CO" sz="700" b="1" i="0" u="none" strike="noStrike" dirty="0">
                          <a:solidFill>
                            <a:srgbClr val="262626"/>
                          </a:solidFill>
                          <a:effectLst/>
                          <a:latin typeface="Calibri"/>
                        </a:rPr>
                        <a:t>73</a:t>
                      </a:r>
                    </a:p>
                  </a:txBody>
                  <a:tcPr marL="9522" marR="9522" marT="9522"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4"/>
                  </a:ext>
                </a:extLst>
              </a:tr>
              <a:tr h="347035">
                <a:tc>
                  <a:txBody>
                    <a:bodyPr/>
                    <a:lstStyle/>
                    <a:p>
                      <a:pPr algn="ctr" fontAlgn="ctr"/>
                      <a:r>
                        <a:rPr lang="es-CO" sz="700" b="1" i="0" u="none" strike="noStrike" dirty="0">
                          <a:solidFill>
                            <a:srgbClr val="262626"/>
                          </a:solidFill>
                          <a:effectLst/>
                          <a:latin typeface="Calibri"/>
                        </a:rPr>
                        <a:t>72</a:t>
                      </a:r>
                    </a:p>
                  </a:txBody>
                  <a:tcPr marL="9522" marR="9522" marT="9522"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5"/>
                  </a:ext>
                </a:extLst>
              </a:tr>
              <a:tr h="347035">
                <a:tc>
                  <a:txBody>
                    <a:bodyPr/>
                    <a:lstStyle/>
                    <a:p>
                      <a:pPr algn="ctr" fontAlgn="ctr"/>
                      <a:endParaRPr lang="es-CO" sz="700" b="1" i="0" u="none" strike="noStrike" dirty="0">
                        <a:solidFill>
                          <a:srgbClr val="262626"/>
                        </a:solidFill>
                        <a:effectLst/>
                        <a:latin typeface="Calibri"/>
                      </a:endParaRPr>
                    </a:p>
                  </a:txBody>
                  <a:tcPr marL="9522" marR="9522" marT="9522"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2" name="42 Rectángulo">
            <a:extLst>
              <a:ext uri="{FF2B5EF4-FFF2-40B4-BE49-F238E27FC236}">
                <a16:creationId xmlns:a16="http://schemas.microsoft.com/office/drawing/2014/main" id="{A487B33F-F241-41BE-81D4-8216A7EE5A94}"/>
              </a:ext>
            </a:extLst>
          </p:cNvPr>
          <p:cNvSpPr/>
          <p:nvPr/>
        </p:nvSpPr>
        <p:spPr>
          <a:xfrm>
            <a:off x="8763282" y="1955557"/>
            <a:ext cx="386644" cy="215444"/>
          </a:xfrm>
          <a:prstGeom prst="rect">
            <a:avLst/>
          </a:prstGeom>
        </p:spPr>
        <p:txBody>
          <a:bodyPr wrap="none">
            <a:spAutoFit/>
          </a:bodyPr>
          <a:lstStyle/>
          <a:p>
            <a:pPr defTabSz="914103"/>
            <a:r>
              <a:rPr lang="es-CO" sz="800" dirty="0">
                <a:solidFill>
                  <a:srgbClr val="000000"/>
                </a:solidFill>
                <a:latin typeface="Calibri"/>
              </a:rPr>
              <a:t>Base</a:t>
            </a:r>
            <a:endParaRPr lang="es-CO" dirty="0">
              <a:solidFill>
                <a:srgbClr val="000000"/>
              </a:solidFill>
            </a:endParaRPr>
          </a:p>
        </p:txBody>
      </p:sp>
      <p:sp>
        <p:nvSpPr>
          <p:cNvPr id="24" name="4 Elipse">
            <a:extLst>
              <a:ext uri="{FF2B5EF4-FFF2-40B4-BE49-F238E27FC236}">
                <a16:creationId xmlns:a16="http://schemas.microsoft.com/office/drawing/2014/main" id="{44061A36-05EF-4F44-A2FA-813315591D0A}"/>
              </a:ext>
            </a:extLst>
          </p:cNvPr>
          <p:cNvSpPr>
            <a:spLocks noChangeArrowheads="1"/>
          </p:cNvSpPr>
          <p:nvPr/>
        </p:nvSpPr>
        <p:spPr bwMode="auto">
          <a:xfrm>
            <a:off x="2866981" y="2938444"/>
            <a:ext cx="144000" cy="144000"/>
          </a:xfrm>
          <a:prstGeom prst="ellipse">
            <a:avLst/>
          </a:prstGeom>
          <a:solidFill>
            <a:srgbClr val="006600"/>
          </a:solidFill>
          <a:ln>
            <a:noFill/>
          </a:ln>
          <a:extLst>
            <a:ext uri="{91240B29-F687-4F45-9708-019B960494DF}">
              <a14:hiddenLine xmlns:a14="http://schemas.microsoft.com/office/drawing/2010/main" w="3175" algn="ctr">
                <a:solidFill>
                  <a:srgbClr val="000000"/>
                </a:solidFill>
                <a:round/>
                <a:headEnd type="none" w="sm" len="sm"/>
                <a:tailEnd type="none" w="sm" len="sm"/>
              </a14:hiddenLine>
            </a:ext>
          </a:extLst>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33" name="4 Elipse">
            <a:extLst>
              <a:ext uri="{FF2B5EF4-FFF2-40B4-BE49-F238E27FC236}">
                <a16:creationId xmlns:a16="http://schemas.microsoft.com/office/drawing/2014/main" id="{44061A36-05EF-4F44-A2FA-813315591D0A}"/>
              </a:ext>
            </a:extLst>
          </p:cNvPr>
          <p:cNvSpPr>
            <a:spLocks noChangeArrowheads="1"/>
          </p:cNvSpPr>
          <p:nvPr/>
        </p:nvSpPr>
        <p:spPr bwMode="auto">
          <a:xfrm>
            <a:off x="2874091" y="4319877"/>
            <a:ext cx="144000" cy="144000"/>
          </a:xfrm>
          <a:prstGeom prst="ellipse">
            <a:avLst/>
          </a:prstGeom>
          <a:solidFill>
            <a:srgbClr val="FFC0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34" name="4 Elipse">
            <a:extLst>
              <a:ext uri="{FF2B5EF4-FFF2-40B4-BE49-F238E27FC236}">
                <a16:creationId xmlns:a16="http://schemas.microsoft.com/office/drawing/2014/main" id="{44061A36-05EF-4F44-A2FA-813315591D0A}"/>
              </a:ext>
            </a:extLst>
          </p:cNvPr>
          <p:cNvSpPr>
            <a:spLocks noChangeArrowheads="1"/>
          </p:cNvSpPr>
          <p:nvPr/>
        </p:nvSpPr>
        <p:spPr bwMode="auto">
          <a:xfrm>
            <a:off x="2867104" y="3284909"/>
            <a:ext cx="144000" cy="144000"/>
          </a:xfrm>
          <a:prstGeom prst="ellipse">
            <a:avLst/>
          </a:prstGeom>
          <a:solidFill>
            <a:srgbClr val="FFC0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35" name="4 Elipse">
            <a:extLst>
              <a:ext uri="{FF2B5EF4-FFF2-40B4-BE49-F238E27FC236}">
                <a16:creationId xmlns:a16="http://schemas.microsoft.com/office/drawing/2014/main" id="{44061A36-05EF-4F44-A2FA-813315591D0A}"/>
              </a:ext>
            </a:extLst>
          </p:cNvPr>
          <p:cNvSpPr>
            <a:spLocks noChangeArrowheads="1"/>
          </p:cNvSpPr>
          <p:nvPr/>
        </p:nvSpPr>
        <p:spPr bwMode="auto">
          <a:xfrm>
            <a:off x="2874091" y="3629161"/>
            <a:ext cx="144000" cy="144000"/>
          </a:xfrm>
          <a:prstGeom prst="ellipse">
            <a:avLst/>
          </a:prstGeom>
          <a:solidFill>
            <a:srgbClr val="FF00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36" name="4 Elipse">
            <a:extLst>
              <a:ext uri="{FF2B5EF4-FFF2-40B4-BE49-F238E27FC236}">
                <a16:creationId xmlns:a16="http://schemas.microsoft.com/office/drawing/2014/main" id="{44061A36-05EF-4F44-A2FA-813315591D0A}"/>
              </a:ext>
            </a:extLst>
          </p:cNvPr>
          <p:cNvSpPr>
            <a:spLocks noChangeArrowheads="1"/>
          </p:cNvSpPr>
          <p:nvPr/>
        </p:nvSpPr>
        <p:spPr bwMode="auto">
          <a:xfrm>
            <a:off x="2867104" y="3973413"/>
            <a:ext cx="144000" cy="144000"/>
          </a:xfrm>
          <a:prstGeom prst="ellipse">
            <a:avLst/>
          </a:prstGeom>
          <a:solidFill>
            <a:srgbClr val="FF00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39" name="4 Elipse">
            <a:extLst>
              <a:ext uri="{FF2B5EF4-FFF2-40B4-BE49-F238E27FC236}">
                <a16:creationId xmlns:a16="http://schemas.microsoft.com/office/drawing/2014/main" id="{44061A36-05EF-4F44-A2FA-813315591D0A}"/>
              </a:ext>
            </a:extLst>
          </p:cNvPr>
          <p:cNvSpPr>
            <a:spLocks noChangeArrowheads="1"/>
          </p:cNvSpPr>
          <p:nvPr/>
        </p:nvSpPr>
        <p:spPr bwMode="auto">
          <a:xfrm>
            <a:off x="4924242" y="2938444"/>
            <a:ext cx="144000" cy="144000"/>
          </a:xfrm>
          <a:prstGeom prst="ellipse">
            <a:avLst/>
          </a:prstGeom>
          <a:solidFill>
            <a:srgbClr val="FF00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44" name="4 Elipse">
            <a:extLst>
              <a:ext uri="{FF2B5EF4-FFF2-40B4-BE49-F238E27FC236}">
                <a16:creationId xmlns:a16="http://schemas.microsoft.com/office/drawing/2014/main" id="{44061A36-05EF-4F44-A2FA-813315591D0A}"/>
              </a:ext>
            </a:extLst>
          </p:cNvPr>
          <p:cNvSpPr>
            <a:spLocks noChangeArrowheads="1"/>
          </p:cNvSpPr>
          <p:nvPr/>
        </p:nvSpPr>
        <p:spPr bwMode="auto">
          <a:xfrm>
            <a:off x="4931352" y="4319877"/>
            <a:ext cx="144000" cy="144000"/>
          </a:xfrm>
          <a:prstGeom prst="ellipse">
            <a:avLst/>
          </a:prstGeom>
          <a:solidFill>
            <a:srgbClr val="FFC0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45" name="4 Elipse">
            <a:extLst>
              <a:ext uri="{FF2B5EF4-FFF2-40B4-BE49-F238E27FC236}">
                <a16:creationId xmlns:a16="http://schemas.microsoft.com/office/drawing/2014/main" id="{44061A36-05EF-4F44-A2FA-813315591D0A}"/>
              </a:ext>
            </a:extLst>
          </p:cNvPr>
          <p:cNvSpPr>
            <a:spLocks noChangeArrowheads="1"/>
          </p:cNvSpPr>
          <p:nvPr/>
        </p:nvSpPr>
        <p:spPr bwMode="auto">
          <a:xfrm>
            <a:off x="4924365" y="3284909"/>
            <a:ext cx="144000" cy="144000"/>
          </a:xfrm>
          <a:prstGeom prst="ellipse">
            <a:avLst/>
          </a:prstGeom>
          <a:solidFill>
            <a:srgbClr val="FF00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46" name="4 Elipse">
            <a:extLst>
              <a:ext uri="{FF2B5EF4-FFF2-40B4-BE49-F238E27FC236}">
                <a16:creationId xmlns:a16="http://schemas.microsoft.com/office/drawing/2014/main" id="{44061A36-05EF-4F44-A2FA-813315591D0A}"/>
              </a:ext>
            </a:extLst>
          </p:cNvPr>
          <p:cNvSpPr>
            <a:spLocks noChangeArrowheads="1"/>
          </p:cNvSpPr>
          <p:nvPr/>
        </p:nvSpPr>
        <p:spPr bwMode="auto">
          <a:xfrm>
            <a:off x="4931352" y="3629161"/>
            <a:ext cx="144000" cy="144000"/>
          </a:xfrm>
          <a:prstGeom prst="ellipse">
            <a:avLst/>
          </a:prstGeom>
          <a:solidFill>
            <a:srgbClr val="0066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47" name="4 Elipse">
            <a:extLst>
              <a:ext uri="{FF2B5EF4-FFF2-40B4-BE49-F238E27FC236}">
                <a16:creationId xmlns:a16="http://schemas.microsoft.com/office/drawing/2014/main" id="{44061A36-05EF-4F44-A2FA-813315591D0A}"/>
              </a:ext>
            </a:extLst>
          </p:cNvPr>
          <p:cNvSpPr>
            <a:spLocks noChangeArrowheads="1"/>
          </p:cNvSpPr>
          <p:nvPr/>
        </p:nvSpPr>
        <p:spPr bwMode="auto">
          <a:xfrm>
            <a:off x="4924365" y="3973413"/>
            <a:ext cx="144000" cy="144000"/>
          </a:xfrm>
          <a:prstGeom prst="ellipse">
            <a:avLst/>
          </a:prstGeom>
          <a:solidFill>
            <a:srgbClr val="FFC0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48" name="4 Elipse">
            <a:extLst>
              <a:ext uri="{FF2B5EF4-FFF2-40B4-BE49-F238E27FC236}">
                <a16:creationId xmlns:a16="http://schemas.microsoft.com/office/drawing/2014/main" id="{44061A36-05EF-4F44-A2FA-813315591D0A}"/>
              </a:ext>
            </a:extLst>
          </p:cNvPr>
          <p:cNvSpPr>
            <a:spLocks noChangeArrowheads="1"/>
          </p:cNvSpPr>
          <p:nvPr/>
        </p:nvSpPr>
        <p:spPr bwMode="auto">
          <a:xfrm>
            <a:off x="6974397" y="2938444"/>
            <a:ext cx="144000" cy="144000"/>
          </a:xfrm>
          <a:prstGeom prst="ellipse">
            <a:avLst/>
          </a:prstGeom>
          <a:solidFill>
            <a:srgbClr val="006600"/>
          </a:solidFill>
          <a:ln>
            <a:noFill/>
          </a:ln>
          <a:extLst>
            <a:ext uri="{91240B29-F687-4F45-9708-019B960494DF}">
              <a14:hiddenLine xmlns:a14="http://schemas.microsoft.com/office/drawing/2010/main" w="3175" algn="ctr">
                <a:solidFill>
                  <a:srgbClr val="000000"/>
                </a:solidFill>
                <a:round/>
                <a:headEnd type="none" w="sm" len="sm"/>
                <a:tailEnd type="none" w="sm" len="sm"/>
              </a14:hiddenLine>
            </a:ext>
          </a:extLst>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51" name="4 Elipse">
            <a:extLst>
              <a:ext uri="{FF2B5EF4-FFF2-40B4-BE49-F238E27FC236}">
                <a16:creationId xmlns:a16="http://schemas.microsoft.com/office/drawing/2014/main" id="{44061A36-05EF-4F44-A2FA-813315591D0A}"/>
              </a:ext>
            </a:extLst>
          </p:cNvPr>
          <p:cNvSpPr>
            <a:spLocks noChangeArrowheads="1"/>
          </p:cNvSpPr>
          <p:nvPr/>
        </p:nvSpPr>
        <p:spPr bwMode="auto">
          <a:xfrm>
            <a:off x="6981507" y="3629161"/>
            <a:ext cx="144000" cy="144000"/>
          </a:xfrm>
          <a:prstGeom prst="ellipse">
            <a:avLst/>
          </a:prstGeom>
          <a:solidFill>
            <a:srgbClr val="0066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52" name="4 Elipse">
            <a:extLst>
              <a:ext uri="{FF2B5EF4-FFF2-40B4-BE49-F238E27FC236}">
                <a16:creationId xmlns:a16="http://schemas.microsoft.com/office/drawing/2014/main" id="{44061A36-05EF-4F44-A2FA-813315591D0A}"/>
              </a:ext>
            </a:extLst>
          </p:cNvPr>
          <p:cNvSpPr>
            <a:spLocks noChangeArrowheads="1"/>
          </p:cNvSpPr>
          <p:nvPr/>
        </p:nvSpPr>
        <p:spPr bwMode="auto">
          <a:xfrm>
            <a:off x="6974520" y="3973413"/>
            <a:ext cx="144000" cy="144000"/>
          </a:xfrm>
          <a:prstGeom prst="ellipse">
            <a:avLst/>
          </a:prstGeom>
          <a:solidFill>
            <a:srgbClr val="FFC0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53" name="4 Elipse">
            <a:extLst>
              <a:ext uri="{FF2B5EF4-FFF2-40B4-BE49-F238E27FC236}">
                <a16:creationId xmlns:a16="http://schemas.microsoft.com/office/drawing/2014/main" id="{44061A36-05EF-4F44-A2FA-813315591D0A}"/>
              </a:ext>
            </a:extLst>
          </p:cNvPr>
          <p:cNvSpPr>
            <a:spLocks noChangeArrowheads="1"/>
          </p:cNvSpPr>
          <p:nvPr/>
        </p:nvSpPr>
        <p:spPr bwMode="auto">
          <a:xfrm>
            <a:off x="4918890" y="2257101"/>
            <a:ext cx="144000" cy="144000"/>
          </a:xfrm>
          <a:prstGeom prst="ellipse">
            <a:avLst/>
          </a:prstGeom>
          <a:solidFill>
            <a:srgbClr val="FF00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54" name="4 Elipse">
            <a:extLst>
              <a:ext uri="{FF2B5EF4-FFF2-40B4-BE49-F238E27FC236}">
                <a16:creationId xmlns:a16="http://schemas.microsoft.com/office/drawing/2014/main" id="{44061A36-05EF-4F44-A2FA-813315591D0A}"/>
              </a:ext>
            </a:extLst>
          </p:cNvPr>
          <p:cNvSpPr>
            <a:spLocks noChangeArrowheads="1"/>
          </p:cNvSpPr>
          <p:nvPr/>
        </p:nvSpPr>
        <p:spPr bwMode="auto">
          <a:xfrm>
            <a:off x="2866981" y="2258090"/>
            <a:ext cx="144000" cy="144000"/>
          </a:xfrm>
          <a:prstGeom prst="ellipse">
            <a:avLst/>
          </a:prstGeom>
          <a:solidFill>
            <a:srgbClr val="FF00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55" name="4 Elipse">
            <a:extLst>
              <a:ext uri="{FF2B5EF4-FFF2-40B4-BE49-F238E27FC236}">
                <a16:creationId xmlns:a16="http://schemas.microsoft.com/office/drawing/2014/main" id="{44061A36-05EF-4F44-A2FA-813315591D0A}"/>
              </a:ext>
            </a:extLst>
          </p:cNvPr>
          <p:cNvSpPr>
            <a:spLocks noChangeArrowheads="1"/>
          </p:cNvSpPr>
          <p:nvPr/>
        </p:nvSpPr>
        <p:spPr bwMode="auto">
          <a:xfrm>
            <a:off x="6967912" y="2256081"/>
            <a:ext cx="144000" cy="144000"/>
          </a:xfrm>
          <a:prstGeom prst="ellipse">
            <a:avLst/>
          </a:prstGeom>
          <a:solidFill>
            <a:srgbClr val="006600"/>
          </a:solidFill>
          <a:ln>
            <a:noFill/>
          </a:ln>
          <a:extLst>
            <a:ext uri="{91240B29-F687-4F45-9708-019B960494DF}">
              <a14:hiddenLine xmlns:a14="http://schemas.microsoft.com/office/drawing/2010/main" w="3175" algn="ctr">
                <a:solidFill>
                  <a:srgbClr val="000000"/>
                </a:solidFill>
                <a:round/>
                <a:headEnd type="none" w="sm" len="sm"/>
                <a:tailEnd type="none" w="sm" len="sm"/>
              </a14:hiddenLine>
            </a:ext>
          </a:extLst>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Tree>
    <p:extLst>
      <p:ext uri="{BB962C8B-B14F-4D97-AF65-F5344CB8AC3E}">
        <p14:creationId xmlns:p14="http://schemas.microsoft.com/office/powerpoint/2010/main" val="34903379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solidFill>
                  <a:schemeClr val="bg2">
                    <a:lumMod val="50000"/>
                  </a:schemeClr>
                </a:solidFill>
                <a:latin typeface="+mj-lt"/>
              </a:rPr>
              <a:t>Evaluación de los resultados agregados y agrupados</a:t>
            </a:r>
          </a:p>
        </p:txBody>
      </p:sp>
      <p:graphicFrame>
        <p:nvGraphicFramePr>
          <p:cNvPr id="3" name="Group 412"/>
          <p:cNvGraphicFramePr>
            <a:graphicFrameLocks noGrp="1"/>
          </p:cNvGraphicFramePr>
          <p:nvPr>
            <p:extLst>
              <p:ext uri="{D42A27DB-BD31-4B8C-83A1-F6EECF244321}">
                <p14:modId xmlns:p14="http://schemas.microsoft.com/office/powerpoint/2010/main" val="3013168445"/>
              </p:ext>
            </p:extLst>
          </p:nvPr>
        </p:nvGraphicFramePr>
        <p:xfrm>
          <a:off x="2302154" y="2034520"/>
          <a:ext cx="2168866" cy="2663436"/>
        </p:xfrm>
        <a:graphic>
          <a:graphicData uri="http://schemas.openxmlformats.org/drawingml/2006/table">
            <a:tbl>
              <a:tblPr/>
              <a:tblGrid>
                <a:gridCol w="2168866">
                  <a:extLst>
                    <a:ext uri="{9D8B030D-6E8A-4147-A177-3AD203B41FA5}">
                      <a16:colId xmlns:a16="http://schemas.microsoft.com/office/drawing/2014/main" val="20000"/>
                    </a:ext>
                  </a:extLst>
                </a:gridCol>
              </a:tblGrid>
              <a:tr h="1876631">
                <a:tc>
                  <a:txBody>
                    <a:bodyPr/>
                    <a:lstStyle>
                      <a:lvl1pPr>
                        <a:spcBef>
                          <a:spcPct val="20000"/>
                        </a:spcBef>
                        <a:defRPr sz="1000">
                          <a:solidFill>
                            <a:srgbClr val="333333"/>
                          </a:solidFill>
                          <a:latin typeface="Century Gothic" pitchFamily="34" charset="0"/>
                          <a:cs typeface="Arial" charset="0"/>
                        </a:defRPr>
                      </a:lvl1pPr>
                      <a:lvl2pPr marL="742950" indent="-285750">
                        <a:spcBef>
                          <a:spcPct val="20000"/>
                        </a:spcBef>
                        <a:defRPr sz="1000">
                          <a:solidFill>
                            <a:srgbClr val="333333"/>
                          </a:solidFill>
                          <a:latin typeface="Century Gothic" pitchFamily="34" charset="0"/>
                          <a:cs typeface="Arial" charset="0"/>
                        </a:defRPr>
                      </a:lvl2pPr>
                      <a:lvl3pPr marL="1143000" indent="-228600">
                        <a:spcBef>
                          <a:spcPct val="20000"/>
                        </a:spcBef>
                        <a:defRPr sz="1000">
                          <a:solidFill>
                            <a:srgbClr val="333333"/>
                          </a:solidFill>
                          <a:latin typeface="Century Gothic" pitchFamily="34" charset="0"/>
                          <a:cs typeface="Arial" charset="0"/>
                        </a:defRPr>
                      </a:lvl3pPr>
                      <a:lvl4pPr marL="1600200" indent="-228600">
                        <a:spcBef>
                          <a:spcPct val="20000"/>
                        </a:spcBef>
                        <a:defRPr sz="1000">
                          <a:solidFill>
                            <a:srgbClr val="333333"/>
                          </a:solidFill>
                          <a:latin typeface="Century Gothic" pitchFamily="34" charset="0"/>
                          <a:cs typeface="Arial" charset="0"/>
                        </a:defRPr>
                      </a:lvl4pPr>
                      <a:lvl5pPr marL="2057400" indent="-228600">
                        <a:spcBef>
                          <a:spcPct val="20000"/>
                        </a:spcBef>
                        <a:defRPr sz="1000">
                          <a:solidFill>
                            <a:srgbClr val="333333"/>
                          </a:solidFill>
                          <a:latin typeface="Century Gothic" pitchFamily="34" charset="0"/>
                          <a:cs typeface="Arial" charset="0"/>
                        </a:defRPr>
                      </a:lvl5pPr>
                      <a:lvl6pPr marL="2514600" indent="-228600" eaLnBrk="0" fontAlgn="base" hangingPunct="0">
                        <a:spcBef>
                          <a:spcPct val="20000"/>
                        </a:spcBef>
                        <a:spcAft>
                          <a:spcPct val="0"/>
                        </a:spcAft>
                        <a:defRPr sz="1000">
                          <a:solidFill>
                            <a:srgbClr val="333333"/>
                          </a:solidFill>
                          <a:latin typeface="Century Gothic" pitchFamily="34" charset="0"/>
                          <a:cs typeface="Arial" charset="0"/>
                        </a:defRPr>
                      </a:lvl6pPr>
                      <a:lvl7pPr marL="2971800" indent="-228600" eaLnBrk="0" fontAlgn="base" hangingPunct="0">
                        <a:spcBef>
                          <a:spcPct val="20000"/>
                        </a:spcBef>
                        <a:spcAft>
                          <a:spcPct val="0"/>
                        </a:spcAft>
                        <a:defRPr sz="1000">
                          <a:solidFill>
                            <a:srgbClr val="333333"/>
                          </a:solidFill>
                          <a:latin typeface="Century Gothic" pitchFamily="34" charset="0"/>
                          <a:cs typeface="Arial" charset="0"/>
                        </a:defRPr>
                      </a:lvl7pPr>
                      <a:lvl8pPr marL="3429000" indent="-228600" eaLnBrk="0" fontAlgn="base" hangingPunct="0">
                        <a:spcBef>
                          <a:spcPct val="20000"/>
                        </a:spcBef>
                        <a:spcAft>
                          <a:spcPct val="0"/>
                        </a:spcAft>
                        <a:defRPr sz="1000">
                          <a:solidFill>
                            <a:srgbClr val="333333"/>
                          </a:solidFill>
                          <a:latin typeface="Century Gothic" pitchFamily="34" charset="0"/>
                          <a:cs typeface="Arial" charset="0"/>
                        </a:defRPr>
                      </a:lvl8pPr>
                      <a:lvl9pPr marL="3886200" indent="-228600" eaLnBrk="0" fontAlgn="base" hangingPunct="0">
                        <a:spcBef>
                          <a:spcPct val="20000"/>
                        </a:spcBef>
                        <a:spcAft>
                          <a:spcPct val="0"/>
                        </a:spcAft>
                        <a:defRPr sz="1000">
                          <a:solidFill>
                            <a:srgbClr val="333333"/>
                          </a:solidFill>
                          <a:latin typeface="Century Gothic" pitchFamily="34" charset="0"/>
                          <a:cs typeface="Arial" charset="0"/>
                        </a:defRPr>
                      </a:lvl9p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alibri" panose="020F0502020204030204"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2915">
                <a:tc>
                  <a:txBody>
                    <a:bodyPr/>
                    <a:lstStyle/>
                    <a:p>
                      <a:pPr algn="ctr" fontAlgn="ctr"/>
                      <a:r>
                        <a:rPr lang="es-CO" sz="700" b="1" i="0" u="none" strike="noStrike" dirty="0">
                          <a:solidFill>
                            <a:srgbClr val="262626"/>
                          </a:solidFill>
                          <a:effectLst/>
                          <a:latin typeface="Calibri"/>
                        </a:rPr>
                        <a:t>463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2"/>
                  </a:ext>
                </a:extLst>
              </a:tr>
              <a:tr h="84251">
                <a:tc>
                  <a:txBody>
                    <a:bodyPr/>
                    <a:lstStyle/>
                    <a:p>
                      <a:pPr algn="ctr" fontAlgn="ctr"/>
                      <a:r>
                        <a:rPr kumimoji="0" lang="es-CO" sz="1100" b="1" i="0" u="none" strike="noStrike" kern="1200" cap="none" spc="0" normalizeH="0" baseline="0" noProof="0" dirty="0">
                          <a:ln>
                            <a:noFill/>
                          </a:ln>
                          <a:solidFill>
                            <a:srgbClr val="126D9A"/>
                          </a:solidFill>
                          <a:effectLst/>
                          <a:uLnTx/>
                          <a:uFillTx/>
                          <a:latin typeface="Calibri" panose="020F0502020204030204" pitchFamily="34" charset="0"/>
                          <a:cs typeface="Calibri" panose="020F0502020204030204" pitchFamily="34" charset="0"/>
                        </a:rPr>
                        <a:t>2021</a:t>
                      </a:r>
                      <a:endParaRPr lang="es-CO" sz="700" b="1" i="0" u="none" strike="noStrike" dirty="0">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0327">
                <a:tc>
                  <a:txBody>
                    <a:bodyPr/>
                    <a:lstStyle/>
                    <a:p>
                      <a:pPr algn="ctr" fontAlgn="ctr"/>
                      <a:r>
                        <a:rPr kumimoji="0" lang="es-CO" sz="1000" b="1"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cs typeface="Calibri" panose="020F0502020204030204" pitchFamily="34" charset="0"/>
                        </a:rPr>
                        <a:t>El formato de los resultados agregados y agrupados permiten una  fácil interpretación de los mismos </a:t>
                      </a:r>
                      <a:endParaRPr lang="es-CO" sz="10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6" name="5 Gráfico"/>
          <p:cNvGraphicFramePr/>
          <p:nvPr>
            <p:extLst>
              <p:ext uri="{D42A27DB-BD31-4B8C-83A1-F6EECF244321}">
                <p14:modId xmlns:p14="http://schemas.microsoft.com/office/powerpoint/2010/main" val="3719428230"/>
              </p:ext>
            </p:extLst>
          </p:nvPr>
        </p:nvGraphicFramePr>
        <p:xfrm>
          <a:off x="1460153" y="1729346"/>
          <a:ext cx="3517900" cy="2255764"/>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129"/>
          <p:cNvSpPr>
            <a:spLocks noChangeArrowheads="1"/>
          </p:cNvSpPr>
          <p:nvPr/>
        </p:nvSpPr>
        <p:spPr bwMode="auto">
          <a:xfrm>
            <a:off x="1850790" y="3881625"/>
            <a:ext cx="415925"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b="1">
                <a:solidFill>
                  <a:schemeClr val="tx1"/>
                </a:solidFill>
                <a:latin typeface="Calibri" pitchFamily="34" charset="0"/>
                <a:cs typeface="Arial" charset="0"/>
              </a:defRPr>
            </a:lvl1pPr>
            <a:lvl2pPr marL="742950" indent="-285750">
              <a:defRPr sz="1000" b="1">
                <a:solidFill>
                  <a:schemeClr val="tx1"/>
                </a:solidFill>
                <a:latin typeface="Calibri" pitchFamily="34" charset="0"/>
                <a:cs typeface="Arial" charset="0"/>
              </a:defRPr>
            </a:lvl2pPr>
            <a:lvl3pPr marL="1143000" indent="-228600">
              <a:defRPr sz="1000" b="1">
                <a:solidFill>
                  <a:schemeClr val="tx1"/>
                </a:solidFill>
                <a:latin typeface="Calibri" pitchFamily="34" charset="0"/>
                <a:cs typeface="Arial" charset="0"/>
              </a:defRPr>
            </a:lvl3pPr>
            <a:lvl4pPr marL="1600200" indent="-228600">
              <a:defRPr sz="1000" b="1">
                <a:solidFill>
                  <a:schemeClr val="tx1"/>
                </a:solidFill>
                <a:latin typeface="Calibri" pitchFamily="34" charset="0"/>
                <a:cs typeface="Arial" charset="0"/>
              </a:defRPr>
            </a:lvl4pPr>
            <a:lvl5pPr marL="2057400" indent="-228600">
              <a:defRPr sz="1000" b="1">
                <a:solidFill>
                  <a:schemeClr val="tx1"/>
                </a:solidFill>
                <a:latin typeface="Calibri" pitchFamily="34" charset="0"/>
                <a:cs typeface="Arial" charset="0"/>
              </a:defRPr>
            </a:lvl5pPr>
            <a:lvl6pPr marL="2514600" indent="-228600" eaLnBrk="0" fontAlgn="base" hangingPunct="0">
              <a:spcBef>
                <a:spcPct val="0"/>
              </a:spcBef>
              <a:spcAft>
                <a:spcPct val="0"/>
              </a:spcAft>
              <a:defRPr sz="1000" b="1">
                <a:solidFill>
                  <a:schemeClr val="tx1"/>
                </a:solidFill>
                <a:latin typeface="Calibri" pitchFamily="34" charset="0"/>
                <a:cs typeface="Arial" charset="0"/>
              </a:defRPr>
            </a:lvl6pPr>
            <a:lvl7pPr marL="2971800" indent="-228600" eaLnBrk="0" fontAlgn="base" hangingPunct="0">
              <a:spcBef>
                <a:spcPct val="0"/>
              </a:spcBef>
              <a:spcAft>
                <a:spcPct val="0"/>
              </a:spcAft>
              <a:defRPr sz="1000" b="1">
                <a:solidFill>
                  <a:schemeClr val="tx1"/>
                </a:solidFill>
                <a:latin typeface="Calibri" pitchFamily="34" charset="0"/>
                <a:cs typeface="Arial" charset="0"/>
              </a:defRPr>
            </a:lvl7pPr>
            <a:lvl8pPr marL="3429000" indent="-228600" eaLnBrk="0" fontAlgn="base" hangingPunct="0">
              <a:spcBef>
                <a:spcPct val="0"/>
              </a:spcBef>
              <a:spcAft>
                <a:spcPct val="0"/>
              </a:spcAft>
              <a:defRPr sz="1000" b="1">
                <a:solidFill>
                  <a:schemeClr val="tx1"/>
                </a:solidFill>
                <a:latin typeface="Calibri" pitchFamily="34" charset="0"/>
                <a:cs typeface="Arial" charset="0"/>
              </a:defRPr>
            </a:lvl8pPr>
            <a:lvl9pPr marL="3886200" indent="-228600" eaLnBrk="0" fontAlgn="base" hangingPunct="0">
              <a:spcBef>
                <a:spcPct val="0"/>
              </a:spcBef>
              <a:spcAft>
                <a:spcPct val="0"/>
              </a:spcAft>
              <a:defRPr sz="1000" b="1">
                <a:solidFill>
                  <a:schemeClr val="tx1"/>
                </a:solidFill>
                <a:latin typeface="Calibri" pitchFamily="34"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CO" altLang="es-CO" sz="700" b="1" i="0" u="none" strike="noStrike" kern="1200" cap="none" spc="0" normalizeH="0" baseline="0" noProof="0" dirty="0">
                <a:ln>
                  <a:noFill/>
                </a:ln>
                <a:solidFill>
                  <a:srgbClr val="000000"/>
                </a:solidFill>
                <a:effectLst/>
                <a:uLnTx/>
                <a:uFillTx/>
                <a:latin typeface="Calibri" pitchFamily="34" charset="0"/>
                <a:ea typeface="+mn-ea"/>
                <a:cs typeface="Calibri" panose="020F0502020204030204" pitchFamily="34" charset="0"/>
              </a:rPr>
              <a:t>Base:</a:t>
            </a:r>
            <a:endParaRPr kumimoji="0" lang="es-ES" altLang="es-CO" sz="700" b="1" i="0" u="none" strike="noStrike" kern="1200" cap="none" spc="0" normalizeH="0" baseline="0" noProof="0" dirty="0">
              <a:ln>
                <a:noFill/>
              </a:ln>
              <a:solidFill>
                <a:srgbClr val="000000"/>
              </a:solidFill>
              <a:effectLst/>
              <a:uLnTx/>
              <a:uFillTx/>
              <a:latin typeface="Calibri" pitchFamily="34" charset="0"/>
              <a:ea typeface="+mn-ea"/>
              <a:cs typeface="Calibri" panose="020F0502020204030204" pitchFamily="34" charset="0"/>
            </a:endParaRPr>
          </a:p>
        </p:txBody>
      </p:sp>
      <p:graphicFrame>
        <p:nvGraphicFramePr>
          <p:cNvPr id="11" name="10 Tabla"/>
          <p:cNvGraphicFramePr>
            <a:graphicFrameLocks noGrp="1"/>
          </p:cNvGraphicFramePr>
          <p:nvPr>
            <p:extLst>
              <p:ext uri="{D42A27DB-BD31-4B8C-83A1-F6EECF244321}">
                <p14:modId xmlns:p14="http://schemas.microsoft.com/office/powerpoint/2010/main" val="2626222508"/>
              </p:ext>
            </p:extLst>
          </p:nvPr>
        </p:nvGraphicFramePr>
        <p:xfrm>
          <a:off x="3458287" y="1162470"/>
          <a:ext cx="2227429" cy="237857"/>
        </p:xfrm>
        <a:graphic>
          <a:graphicData uri="http://schemas.openxmlformats.org/drawingml/2006/table">
            <a:tbl>
              <a:tblPr/>
              <a:tblGrid>
                <a:gridCol w="208125">
                  <a:extLst>
                    <a:ext uri="{9D8B030D-6E8A-4147-A177-3AD203B41FA5}">
                      <a16:colId xmlns:a16="http://schemas.microsoft.com/office/drawing/2014/main" val="20000"/>
                    </a:ext>
                  </a:extLst>
                </a:gridCol>
                <a:gridCol w="2019304">
                  <a:extLst>
                    <a:ext uri="{9D8B030D-6E8A-4147-A177-3AD203B41FA5}">
                      <a16:colId xmlns:a16="http://schemas.microsoft.com/office/drawing/2014/main" val="20001"/>
                    </a:ext>
                  </a:extLst>
                </a:gridCol>
              </a:tblGrid>
              <a:tr h="237857">
                <a:tc>
                  <a:txBody>
                    <a:bodyPr/>
                    <a:lstStyle/>
                    <a:p>
                      <a:pPr algn="l" fontAlgn="b"/>
                      <a:endParaRPr lang="es-CO" sz="700" b="0" i="0" u="none" strike="noStrike" dirty="0">
                        <a:solidFill>
                          <a:schemeClr val="tx1">
                            <a:lumMod val="85000"/>
                            <a:lumOff val="15000"/>
                          </a:schemeClr>
                        </a:solidFill>
                        <a:effectLst/>
                        <a:latin typeface="+mj-lt"/>
                      </a:endParaRPr>
                    </a:p>
                  </a:txBody>
                  <a:tcPr marL="9527" marR="9527" marT="9525" marB="0" anchor="ctr">
                    <a:lnL>
                      <a:noFill/>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700" b="0" i="0" u="none" strike="noStrike" dirty="0">
                          <a:solidFill>
                            <a:schemeClr val="tx1">
                              <a:lumMod val="85000"/>
                              <a:lumOff val="15000"/>
                            </a:schemeClr>
                          </a:solidFill>
                          <a:effectLst/>
                          <a:latin typeface="+mj-lt"/>
                          <a:cs typeface="Calibri" panose="020F0502020204030204" pitchFamily="34" charset="0"/>
                        </a:rPr>
                        <a:t> </a:t>
                      </a:r>
                      <a:r>
                        <a:rPr lang="es-CO" sz="700" b="1" i="0" u="none" strike="noStrike" dirty="0">
                          <a:solidFill>
                            <a:schemeClr val="tx1">
                              <a:lumMod val="75000"/>
                              <a:lumOff val="25000"/>
                            </a:schemeClr>
                          </a:solidFill>
                          <a:effectLst/>
                          <a:latin typeface="+mj-lt"/>
                          <a:cs typeface="Calibri" panose="020F0502020204030204" pitchFamily="34" charset="0"/>
                        </a:rPr>
                        <a:t>T2B: </a:t>
                      </a:r>
                      <a:r>
                        <a:rPr lang="es-CO" altLang="es-CO" sz="700" b="0" dirty="0">
                          <a:solidFill>
                            <a:schemeClr val="tx1">
                              <a:lumMod val="75000"/>
                              <a:lumOff val="25000"/>
                            </a:schemeClr>
                          </a:solidFill>
                          <a:latin typeface="+mj-lt"/>
                          <a:cs typeface="Calibri" panose="020F0502020204030204" pitchFamily="34" charset="0"/>
                        </a:rPr>
                        <a:t>Totalmente</a:t>
                      </a:r>
                      <a:r>
                        <a:rPr lang="es-CO" altLang="es-CO" sz="700" b="0" baseline="0" dirty="0">
                          <a:solidFill>
                            <a:schemeClr val="tx1">
                              <a:lumMod val="75000"/>
                              <a:lumOff val="25000"/>
                            </a:schemeClr>
                          </a:solidFill>
                          <a:latin typeface="+mj-lt"/>
                          <a:cs typeface="Calibri" panose="020F0502020204030204" pitchFamily="34" charset="0"/>
                        </a:rPr>
                        <a:t> de acuerdo </a:t>
                      </a:r>
                      <a:r>
                        <a:rPr lang="es-CO" altLang="es-CO" sz="700" dirty="0">
                          <a:solidFill>
                            <a:schemeClr val="tx1">
                              <a:lumMod val="75000"/>
                              <a:lumOff val="25000"/>
                            </a:schemeClr>
                          </a:solidFill>
                          <a:latin typeface="+mj-lt"/>
                          <a:cs typeface="Calibri" panose="020F0502020204030204" pitchFamily="34" charset="0"/>
                        </a:rPr>
                        <a:t>+</a:t>
                      </a:r>
                      <a:r>
                        <a:rPr lang="es-CO" altLang="es-CO" sz="700" b="0" dirty="0">
                          <a:solidFill>
                            <a:schemeClr val="tx1">
                              <a:lumMod val="75000"/>
                              <a:lumOff val="25000"/>
                            </a:schemeClr>
                          </a:solidFill>
                          <a:latin typeface="+mj-lt"/>
                          <a:cs typeface="Calibri" panose="020F0502020204030204" pitchFamily="34" charset="0"/>
                        </a:rPr>
                        <a:t> de acuerdo</a:t>
                      </a: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12" name="11 Rectángulo redondeado"/>
          <p:cNvSpPr/>
          <p:nvPr/>
        </p:nvSpPr>
        <p:spPr bwMode="auto">
          <a:xfrm>
            <a:off x="3239853" y="1124185"/>
            <a:ext cx="2664296" cy="314071"/>
          </a:xfrm>
          <a:prstGeom prst="roundRect">
            <a:avLst>
              <a:gd name="adj" fmla="val 21475"/>
            </a:avLst>
          </a:prstGeom>
          <a:noFill/>
          <a:ln w="63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dirty="0">
              <a:ln>
                <a:noFill/>
              </a:ln>
              <a:solidFill>
                <a:srgbClr val="000000">
                  <a:lumMod val="95000"/>
                  <a:lumOff val="5000"/>
                </a:srgbClr>
              </a:solidFill>
              <a:effectLst/>
              <a:uLnTx/>
              <a:uFillTx/>
              <a:latin typeface="Calibri" pitchFamily="34" charset="0"/>
              <a:ea typeface="+mn-ea"/>
              <a:cs typeface="Calibri" panose="020F0502020204030204" pitchFamily="34" charset="0"/>
            </a:endParaRPr>
          </a:p>
        </p:txBody>
      </p:sp>
      <p:graphicFrame>
        <p:nvGraphicFramePr>
          <p:cNvPr id="18" name="Group 412">
            <a:extLst>
              <a:ext uri="{FF2B5EF4-FFF2-40B4-BE49-F238E27FC236}">
                <a16:creationId xmlns:a16="http://schemas.microsoft.com/office/drawing/2014/main" id="{9A3A4F46-E287-4475-8773-FB629D8AB57D}"/>
              </a:ext>
            </a:extLst>
          </p:cNvPr>
          <p:cNvGraphicFramePr>
            <a:graphicFrameLocks noGrp="1"/>
          </p:cNvGraphicFramePr>
          <p:nvPr>
            <p:extLst>
              <p:ext uri="{D42A27DB-BD31-4B8C-83A1-F6EECF244321}">
                <p14:modId xmlns:p14="http://schemas.microsoft.com/office/powerpoint/2010/main" val="3058917110"/>
              </p:ext>
            </p:extLst>
          </p:nvPr>
        </p:nvGraphicFramePr>
        <p:xfrm>
          <a:off x="4711979" y="2034520"/>
          <a:ext cx="2168866" cy="2663436"/>
        </p:xfrm>
        <a:graphic>
          <a:graphicData uri="http://schemas.openxmlformats.org/drawingml/2006/table">
            <a:tbl>
              <a:tblPr/>
              <a:tblGrid>
                <a:gridCol w="2168866">
                  <a:extLst>
                    <a:ext uri="{9D8B030D-6E8A-4147-A177-3AD203B41FA5}">
                      <a16:colId xmlns:a16="http://schemas.microsoft.com/office/drawing/2014/main" val="20000"/>
                    </a:ext>
                  </a:extLst>
                </a:gridCol>
              </a:tblGrid>
              <a:tr h="1876631">
                <a:tc>
                  <a:txBody>
                    <a:bodyPr/>
                    <a:lstStyle>
                      <a:lvl1pPr>
                        <a:spcBef>
                          <a:spcPct val="20000"/>
                        </a:spcBef>
                        <a:defRPr sz="1000">
                          <a:solidFill>
                            <a:srgbClr val="333333"/>
                          </a:solidFill>
                          <a:latin typeface="Century Gothic" pitchFamily="34" charset="0"/>
                          <a:cs typeface="Arial" charset="0"/>
                        </a:defRPr>
                      </a:lvl1pPr>
                      <a:lvl2pPr marL="742950" indent="-285750">
                        <a:spcBef>
                          <a:spcPct val="20000"/>
                        </a:spcBef>
                        <a:defRPr sz="1000">
                          <a:solidFill>
                            <a:srgbClr val="333333"/>
                          </a:solidFill>
                          <a:latin typeface="Century Gothic" pitchFamily="34" charset="0"/>
                          <a:cs typeface="Arial" charset="0"/>
                        </a:defRPr>
                      </a:lvl2pPr>
                      <a:lvl3pPr marL="1143000" indent="-228600">
                        <a:spcBef>
                          <a:spcPct val="20000"/>
                        </a:spcBef>
                        <a:defRPr sz="1000">
                          <a:solidFill>
                            <a:srgbClr val="333333"/>
                          </a:solidFill>
                          <a:latin typeface="Century Gothic" pitchFamily="34" charset="0"/>
                          <a:cs typeface="Arial" charset="0"/>
                        </a:defRPr>
                      </a:lvl3pPr>
                      <a:lvl4pPr marL="1600200" indent="-228600">
                        <a:spcBef>
                          <a:spcPct val="20000"/>
                        </a:spcBef>
                        <a:defRPr sz="1000">
                          <a:solidFill>
                            <a:srgbClr val="333333"/>
                          </a:solidFill>
                          <a:latin typeface="Century Gothic" pitchFamily="34" charset="0"/>
                          <a:cs typeface="Arial" charset="0"/>
                        </a:defRPr>
                      </a:lvl4pPr>
                      <a:lvl5pPr marL="2057400" indent="-228600">
                        <a:spcBef>
                          <a:spcPct val="20000"/>
                        </a:spcBef>
                        <a:defRPr sz="1000">
                          <a:solidFill>
                            <a:srgbClr val="333333"/>
                          </a:solidFill>
                          <a:latin typeface="Century Gothic" pitchFamily="34" charset="0"/>
                          <a:cs typeface="Arial" charset="0"/>
                        </a:defRPr>
                      </a:lvl5pPr>
                      <a:lvl6pPr marL="2514600" indent="-228600" eaLnBrk="0" fontAlgn="base" hangingPunct="0">
                        <a:spcBef>
                          <a:spcPct val="20000"/>
                        </a:spcBef>
                        <a:spcAft>
                          <a:spcPct val="0"/>
                        </a:spcAft>
                        <a:defRPr sz="1000">
                          <a:solidFill>
                            <a:srgbClr val="333333"/>
                          </a:solidFill>
                          <a:latin typeface="Century Gothic" pitchFamily="34" charset="0"/>
                          <a:cs typeface="Arial" charset="0"/>
                        </a:defRPr>
                      </a:lvl6pPr>
                      <a:lvl7pPr marL="2971800" indent="-228600" eaLnBrk="0" fontAlgn="base" hangingPunct="0">
                        <a:spcBef>
                          <a:spcPct val="20000"/>
                        </a:spcBef>
                        <a:spcAft>
                          <a:spcPct val="0"/>
                        </a:spcAft>
                        <a:defRPr sz="1000">
                          <a:solidFill>
                            <a:srgbClr val="333333"/>
                          </a:solidFill>
                          <a:latin typeface="Century Gothic" pitchFamily="34" charset="0"/>
                          <a:cs typeface="Arial" charset="0"/>
                        </a:defRPr>
                      </a:lvl7pPr>
                      <a:lvl8pPr marL="3429000" indent="-228600" eaLnBrk="0" fontAlgn="base" hangingPunct="0">
                        <a:spcBef>
                          <a:spcPct val="20000"/>
                        </a:spcBef>
                        <a:spcAft>
                          <a:spcPct val="0"/>
                        </a:spcAft>
                        <a:defRPr sz="1000">
                          <a:solidFill>
                            <a:srgbClr val="333333"/>
                          </a:solidFill>
                          <a:latin typeface="Century Gothic" pitchFamily="34" charset="0"/>
                          <a:cs typeface="Arial" charset="0"/>
                        </a:defRPr>
                      </a:lvl8pPr>
                      <a:lvl9pPr marL="3886200" indent="-228600" eaLnBrk="0" fontAlgn="base" hangingPunct="0">
                        <a:spcBef>
                          <a:spcPct val="20000"/>
                        </a:spcBef>
                        <a:spcAft>
                          <a:spcPct val="0"/>
                        </a:spcAft>
                        <a:defRPr sz="1000">
                          <a:solidFill>
                            <a:srgbClr val="333333"/>
                          </a:solidFill>
                          <a:latin typeface="Century Gothic" pitchFamily="34" charset="0"/>
                          <a:cs typeface="Arial" charset="0"/>
                        </a:defRPr>
                      </a:lvl9p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alibri" panose="020F0502020204030204"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2915">
                <a:tc>
                  <a:txBody>
                    <a:bodyPr/>
                    <a:lstStyle/>
                    <a:p>
                      <a:pPr algn="ctr" fontAlgn="ctr"/>
                      <a:r>
                        <a:rPr lang="es-CO" sz="700" b="1" i="0" u="none" strike="noStrike" dirty="0">
                          <a:solidFill>
                            <a:srgbClr val="262626"/>
                          </a:solidFill>
                          <a:effectLst/>
                          <a:latin typeface="Calibri"/>
                        </a:rPr>
                        <a:t>217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2"/>
                  </a:ext>
                </a:extLst>
              </a:tr>
              <a:tr h="84251">
                <a:tc>
                  <a:txBody>
                    <a:bodyPr/>
                    <a:lstStyle/>
                    <a:p>
                      <a:pPr algn="ctr" fontAlgn="ctr"/>
                      <a:r>
                        <a:rPr kumimoji="0" lang="es-CO" sz="1100" b="1" i="0" u="none" strike="noStrike" kern="1200" cap="none" spc="0" normalizeH="0" baseline="0" noProof="0" dirty="0">
                          <a:ln>
                            <a:noFill/>
                          </a:ln>
                          <a:solidFill>
                            <a:srgbClr val="126D9A"/>
                          </a:solidFill>
                          <a:effectLst/>
                          <a:uLnTx/>
                          <a:uFillTx/>
                          <a:latin typeface="Calibri" panose="020F0502020204030204" pitchFamily="34" charset="0"/>
                          <a:cs typeface="Calibri" panose="020F0502020204030204" pitchFamily="34" charset="0"/>
                        </a:rPr>
                        <a:t>2021</a:t>
                      </a:r>
                      <a:endParaRPr lang="es-CO" sz="700" b="1" i="0" u="none" strike="noStrike" dirty="0">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0327">
                <a:tc>
                  <a:txBody>
                    <a:bodyPr/>
                    <a:lstStyle/>
                    <a:p>
                      <a:pPr algn="ctr" fontAlgn="ctr"/>
                      <a:r>
                        <a:rPr kumimoji="0" lang="es-CO" sz="1000" b="1"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cs typeface="Calibri" panose="020F0502020204030204" pitchFamily="34" charset="0"/>
                        </a:rPr>
                        <a:t> El formato de los resultados agregados y agrupados permiten  una fácil interpretación de los mismos </a:t>
                      </a:r>
                      <a:endParaRPr lang="es-CO" sz="10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19" name="5 Gráfico">
            <a:extLst>
              <a:ext uri="{FF2B5EF4-FFF2-40B4-BE49-F238E27FC236}">
                <a16:creationId xmlns:a16="http://schemas.microsoft.com/office/drawing/2014/main" id="{6B0BCFCB-0948-4A83-9EC6-84C92470D366}"/>
              </a:ext>
            </a:extLst>
          </p:cNvPr>
          <p:cNvGraphicFramePr/>
          <p:nvPr>
            <p:extLst>
              <p:ext uri="{D42A27DB-BD31-4B8C-83A1-F6EECF244321}">
                <p14:modId xmlns:p14="http://schemas.microsoft.com/office/powerpoint/2010/main" val="3836799167"/>
              </p:ext>
            </p:extLst>
          </p:nvPr>
        </p:nvGraphicFramePr>
        <p:xfrm>
          <a:off x="3869978" y="1729346"/>
          <a:ext cx="3517900" cy="2255764"/>
        </p:xfrm>
        <a:graphic>
          <a:graphicData uri="http://schemas.openxmlformats.org/drawingml/2006/chart">
            <c:chart xmlns:c="http://schemas.openxmlformats.org/drawingml/2006/chart" xmlns:r="http://schemas.openxmlformats.org/officeDocument/2006/relationships" r:id="rId4"/>
          </a:graphicData>
        </a:graphic>
      </p:graphicFrame>
      <p:sp>
        <p:nvSpPr>
          <p:cNvPr id="20" name="Rectangle 129">
            <a:extLst>
              <a:ext uri="{FF2B5EF4-FFF2-40B4-BE49-F238E27FC236}">
                <a16:creationId xmlns:a16="http://schemas.microsoft.com/office/drawing/2014/main" id="{E29EC9A6-D488-4E09-9715-AFCCB1C55F7F}"/>
              </a:ext>
            </a:extLst>
          </p:cNvPr>
          <p:cNvSpPr>
            <a:spLocks noChangeArrowheads="1"/>
          </p:cNvSpPr>
          <p:nvPr/>
        </p:nvSpPr>
        <p:spPr bwMode="auto">
          <a:xfrm>
            <a:off x="4260615" y="3881625"/>
            <a:ext cx="415925"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b="1">
                <a:solidFill>
                  <a:schemeClr val="tx1"/>
                </a:solidFill>
                <a:latin typeface="Calibri" pitchFamily="34" charset="0"/>
                <a:cs typeface="Arial" charset="0"/>
              </a:defRPr>
            </a:lvl1pPr>
            <a:lvl2pPr marL="742950" indent="-285750">
              <a:defRPr sz="1000" b="1">
                <a:solidFill>
                  <a:schemeClr val="tx1"/>
                </a:solidFill>
                <a:latin typeface="Calibri" pitchFamily="34" charset="0"/>
                <a:cs typeface="Arial" charset="0"/>
              </a:defRPr>
            </a:lvl2pPr>
            <a:lvl3pPr marL="1143000" indent="-228600">
              <a:defRPr sz="1000" b="1">
                <a:solidFill>
                  <a:schemeClr val="tx1"/>
                </a:solidFill>
                <a:latin typeface="Calibri" pitchFamily="34" charset="0"/>
                <a:cs typeface="Arial" charset="0"/>
              </a:defRPr>
            </a:lvl3pPr>
            <a:lvl4pPr marL="1600200" indent="-228600">
              <a:defRPr sz="1000" b="1">
                <a:solidFill>
                  <a:schemeClr val="tx1"/>
                </a:solidFill>
                <a:latin typeface="Calibri" pitchFamily="34" charset="0"/>
                <a:cs typeface="Arial" charset="0"/>
              </a:defRPr>
            </a:lvl4pPr>
            <a:lvl5pPr marL="2057400" indent="-228600">
              <a:defRPr sz="1000" b="1">
                <a:solidFill>
                  <a:schemeClr val="tx1"/>
                </a:solidFill>
                <a:latin typeface="Calibri" pitchFamily="34" charset="0"/>
                <a:cs typeface="Arial" charset="0"/>
              </a:defRPr>
            </a:lvl5pPr>
            <a:lvl6pPr marL="2514600" indent="-228600" eaLnBrk="0" fontAlgn="base" hangingPunct="0">
              <a:spcBef>
                <a:spcPct val="0"/>
              </a:spcBef>
              <a:spcAft>
                <a:spcPct val="0"/>
              </a:spcAft>
              <a:defRPr sz="1000" b="1">
                <a:solidFill>
                  <a:schemeClr val="tx1"/>
                </a:solidFill>
                <a:latin typeface="Calibri" pitchFamily="34" charset="0"/>
                <a:cs typeface="Arial" charset="0"/>
              </a:defRPr>
            </a:lvl6pPr>
            <a:lvl7pPr marL="2971800" indent="-228600" eaLnBrk="0" fontAlgn="base" hangingPunct="0">
              <a:spcBef>
                <a:spcPct val="0"/>
              </a:spcBef>
              <a:spcAft>
                <a:spcPct val="0"/>
              </a:spcAft>
              <a:defRPr sz="1000" b="1">
                <a:solidFill>
                  <a:schemeClr val="tx1"/>
                </a:solidFill>
                <a:latin typeface="Calibri" pitchFamily="34" charset="0"/>
                <a:cs typeface="Arial" charset="0"/>
              </a:defRPr>
            </a:lvl7pPr>
            <a:lvl8pPr marL="3429000" indent="-228600" eaLnBrk="0" fontAlgn="base" hangingPunct="0">
              <a:spcBef>
                <a:spcPct val="0"/>
              </a:spcBef>
              <a:spcAft>
                <a:spcPct val="0"/>
              </a:spcAft>
              <a:defRPr sz="1000" b="1">
                <a:solidFill>
                  <a:schemeClr val="tx1"/>
                </a:solidFill>
                <a:latin typeface="Calibri" pitchFamily="34" charset="0"/>
                <a:cs typeface="Arial" charset="0"/>
              </a:defRPr>
            </a:lvl8pPr>
            <a:lvl9pPr marL="3886200" indent="-228600" eaLnBrk="0" fontAlgn="base" hangingPunct="0">
              <a:spcBef>
                <a:spcPct val="0"/>
              </a:spcBef>
              <a:spcAft>
                <a:spcPct val="0"/>
              </a:spcAft>
              <a:defRPr sz="1000" b="1">
                <a:solidFill>
                  <a:schemeClr val="tx1"/>
                </a:solidFill>
                <a:latin typeface="Calibri" pitchFamily="34" charset="0"/>
                <a:cs typeface="Arial" charset="0"/>
              </a:defRPr>
            </a:lvl9pPr>
          </a:lstStyle>
          <a:p>
            <a:pPr algn="r"/>
            <a:r>
              <a:rPr lang="es-CO" altLang="es-CO" sz="700" dirty="0">
                <a:solidFill>
                  <a:srgbClr val="000000"/>
                </a:solidFill>
                <a:cs typeface="Calibri" panose="020F0502020204030204" pitchFamily="34" charset="0"/>
              </a:rPr>
              <a:t>Base:</a:t>
            </a:r>
            <a:endParaRPr lang="es-ES" altLang="es-CO" sz="700" dirty="0">
              <a:solidFill>
                <a:srgbClr val="000000"/>
              </a:solidFill>
              <a:cs typeface="Calibri" panose="020F0502020204030204" pitchFamily="34" charset="0"/>
            </a:endParaRPr>
          </a:p>
        </p:txBody>
      </p:sp>
      <p:cxnSp>
        <p:nvCxnSpPr>
          <p:cNvPr id="21" name="37 Conector recto">
            <a:extLst>
              <a:ext uri="{FF2B5EF4-FFF2-40B4-BE49-F238E27FC236}">
                <a16:creationId xmlns:a16="http://schemas.microsoft.com/office/drawing/2014/main" id="{18A9D16B-931F-4CE0-962E-77C241D355C3}"/>
              </a:ext>
            </a:extLst>
          </p:cNvPr>
          <p:cNvCxnSpPr/>
          <p:nvPr/>
        </p:nvCxnSpPr>
        <p:spPr bwMode="auto">
          <a:xfrm>
            <a:off x="2539730" y="1704333"/>
            <a:ext cx="1790411" cy="0"/>
          </a:xfrm>
          <a:prstGeom prst="line">
            <a:avLst/>
          </a:prstGeom>
          <a:solidFill>
            <a:schemeClr val="accent1"/>
          </a:solidFill>
          <a:ln w="9525" cap="flat" cmpd="sng" algn="ctr">
            <a:solidFill>
              <a:schemeClr val="bg1">
                <a:lumMod val="75000"/>
              </a:schemeClr>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39 CuadroTexto">
            <a:extLst>
              <a:ext uri="{FF2B5EF4-FFF2-40B4-BE49-F238E27FC236}">
                <a16:creationId xmlns:a16="http://schemas.microsoft.com/office/drawing/2014/main" id="{69AA5F77-2D8D-43A5-AB22-9E5CE1DB5748}"/>
              </a:ext>
            </a:extLst>
          </p:cNvPr>
          <p:cNvSpPr txBox="1"/>
          <p:nvPr/>
        </p:nvSpPr>
        <p:spPr>
          <a:xfrm>
            <a:off x="3050012" y="1545817"/>
            <a:ext cx="808235" cy="307777"/>
          </a:xfrm>
          <a:prstGeom prst="rect">
            <a:avLst/>
          </a:prstGeom>
          <a:solidFill>
            <a:schemeClr val="bg1"/>
          </a:solidFill>
        </p:spPr>
        <p:txBody>
          <a:bodyPr wrap="none" rtlCol="0">
            <a:spAutoFit/>
          </a:bodyPr>
          <a:lstStyle/>
          <a:p>
            <a:pPr algn="ctr" defTabSz="914103"/>
            <a:r>
              <a:rPr lang="es-CO" sz="1400" dirty="0">
                <a:solidFill>
                  <a:srgbClr val="126D9A"/>
                </a:solidFill>
              </a:rPr>
              <a:t>Colegios</a:t>
            </a:r>
          </a:p>
        </p:txBody>
      </p:sp>
      <p:cxnSp>
        <p:nvCxnSpPr>
          <p:cNvPr id="23" name="37 Conector recto">
            <a:extLst>
              <a:ext uri="{FF2B5EF4-FFF2-40B4-BE49-F238E27FC236}">
                <a16:creationId xmlns:a16="http://schemas.microsoft.com/office/drawing/2014/main" id="{FA16C301-AEE8-4164-B250-97C66C92883E}"/>
              </a:ext>
            </a:extLst>
          </p:cNvPr>
          <p:cNvCxnSpPr/>
          <p:nvPr/>
        </p:nvCxnSpPr>
        <p:spPr bwMode="auto">
          <a:xfrm>
            <a:off x="4617914" y="1704329"/>
            <a:ext cx="1790411" cy="0"/>
          </a:xfrm>
          <a:prstGeom prst="line">
            <a:avLst/>
          </a:prstGeom>
          <a:solidFill>
            <a:schemeClr val="accent1"/>
          </a:solidFill>
          <a:ln w="9525" cap="flat" cmpd="sng" algn="ctr">
            <a:solidFill>
              <a:schemeClr val="bg1">
                <a:lumMod val="75000"/>
              </a:schemeClr>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39 CuadroTexto">
            <a:extLst>
              <a:ext uri="{FF2B5EF4-FFF2-40B4-BE49-F238E27FC236}">
                <a16:creationId xmlns:a16="http://schemas.microsoft.com/office/drawing/2014/main" id="{A6A67DCA-15B0-40EC-A225-D5EAF75A2932}"/>
              </a:ext>
            </a:extLst>
          </p:cNvPr>
          <p:cNvSpPr txBox="1"/>
          <p:nvPr/>
        </p:nvSpPr>
        <p:spPr>
          <a:xfrm>
            <a:off x="4913716" y="1545813"/>
            <a:ext cx="1237198" cy="307777"/>
          </a:xfrm>
          <a:prstGeom prst="rect">
            <a:avLst/>
          </a:prstGeom>
          <a:solidFill>
            <a:schemeClr val="bg1"/>
          </a:solidFill>
        </p:spPr>
        <p:txBody>
          <a:bodyPr wrap="none" rtlCol="0">
            <a:spAutoFit/>
          </a:bodyPr>
          <a:lstStyle/>
          <a:p>
            <a:pPr algn="ctr" defTabSz="914103"/>
            <a:r>
              <a:rPr lang="es-CO" sz="1400" dirty="0">
                <a:solidFill>
                  <a:srgbClr val="126D9A"/>
                </a:solidFill>
              </a:rPr>
              <a:t>Universidades</a:t>
            </a:r>
          </a:p>
        </p:txBody>
      </p:sp>
    </p:spTree>
    <p:extLst>
      <p:ext uri="{BB962C8B-B14F-4D97-AF65-F5344CB8AC3E}">
        <p14:creationId xmlns:p14="http://schemas.microsoft.com/office/powerpoint/2010/main" val="38118935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0E6C06-A84E-45EC-870F-C9DB5FFC74B0}"/>
              </a:ext>
            </a:extLst>
          </p:cNvPr>
          <p:cNvSpPr>
            <a:spLocks noGrp="1"/>
          </p:cNvSpPr>
          <p:nvPr>
            <p:ph type="title"/>
          </p:nvPr>
        </p:nvSpPr>
        <p:spPr>
          <a:xfrm>
            <a:off x="1066800" y="74393"/>
            <a:ext cx="7010400" cy="384175"/>
          </a:xfrm>
        </p:spPr>
        <p:txBody>
          <a:bodyPr/>
          <a:lstStyle/>
          <a:p>
            <a:r>
              <a:rPr lang="es-ES" dirty="0">
                <a:solidFill>
                  <a:schemeClr val="bg2">
                    <a:lumMod val="50000"/>
                  </a:schemeClr>
                </a:solidFill>
                <a:latin typeface="+mj-lt"/>
              </a:rPr>
              <a:t>Resultados de las pruebas</a:t>
            </a:r>
            <a:endParaRPr lang="es-CO" dirty="0">
              <a:solidFill>
                <a:schemeClr val="bg2">
                  <a:lumMod val="50000"/>
                </a:schemeClr>
              </a:solidFill>
              <a:latin typeface="+mj-lt"/>
            </a:endParaRPr>
          </a:p>
        </p:txBody>
      </p:sp>
      <p:sp>
        <p:nvSpPr>
          <p:cNvPr id="4" name="Cerrar llave 3">
            <a:extLst>
              <a:ext uri="{FF2B5EF4-FFF2-40B4-BE49-F238E27FC236}">
                <a16:creationId xmlns:a16="http://schemas.microsoft.com/office/drawing/2014/main" id="{BEC1464D-221F-4541-800E-CBFA21471E4F}"/>
              </a:ext>
            </a:extLst>
          </p:cNvPr>
          <p:cNvSpPr/>
          <p:nvPr/>
        </p:nvSpPr>
        <p:spPr bwMode="auto">
          <a:xfrm rot="5400000">
            <a:off x="4598405" y="-2956456"/>
            <a:ext cx="326470" cy="7817727"/>
          </a:xfrm>
          <a:prstGeom prst="rightBrace">
            <a:avLst/>
          </a:prstGeom>
          <a:noFill/>
          <a:ln w="3175" cap="flat" cmpd="sng" algn="ctr">
            <a:solidFill>
              <a:srgbClr val="333333"/>
            </a:solidFill>
            <a:prstDash val="solid"/>
            <a:round/>
            <a:headEnd type="none" w="sm" len="sm"/>
            <a:tailEnd type="none" w="sm" len="sm"/>
          </a:ln>
          <a:effectLst/>
        </p:spPr>
        <p:txBody>
          <a:bodyPr vert="horz" wrap="square" lIns="121882" tIns="60941" rIns="121882" bIns="60941" numCol="1" rtlCol="0" anchor="t" anchorCtr="0" compatLnSpc="1">
            <a:prstTxWarp prst="textNoShape">
              <a:avLst/>
            </a:prstTxWarp>
          </a:bodyPr>
          <a:lstStyle/>
          <a:p>
            <a:pPr marL="0" marR="0" lvl="0" indent="0" algn="l" defTabSz="1218804" rtl="0" eaLnBrk="1" fontAlgn="base" latinLnBrk="0" hangingPunct="1">
              <a:lnSpc>
                <a:spcPct val="100000"/>
              </a:lnSpc>
              <a:spcBef>
                <a:spcPct val="0"/>
              </a:spcBef>
              <a:spcAft>
                <a:spcPct val="0"/>
              </a:spcAft>
              <a:buClrTx/>
              <a:buSzTx/>
              <a:buFontTx/>
              <a:buNone/>
              <a:tabLst/>
              <a:defRPr/>
            </a:pPr>
            <a:endParaRPr kumimoji="0" lang="es-CO" sz="2399" b="1" i="0" u="none" strike="noStrike" kern="1200" cap="none" spc="0" normalizeH="0" baseline="0" noProof="0" dirty="0">
              <a:ln>
                <a:noFill/>
              </a:ln>
              <a:solidFill>
                <a:srgbClr val="000000"/>
              </a:solidFill>
              <a:effectLst/>
              <a:uLnTx/>
              <a:uFillTx/>
              <a:latin typeface="Calibri" pitchFamily="34" charset="0"/>
              <a:ea typeface="+mn-ea"/>
              <a:cs typeface="Arial" charset="0"/>
            </a:endParaRPr>
          </a:p>
        </p:txBody>
      </p:sp>
      <p:sp>
        <p:nvSpPr>
          <p:cNvPr id="5" name="CuadroTexto 4">
            <a:extLst>
              <a:ext uri="{FF2B5EF4-FFF2-40B4-BE49-F238E27FC236}">
                <a16:creationId xmlns:a16="http://schemas.microsoft.com/office/drawing/2014/main" id="{388EBF1F-07AA-4D21-A567-AE549EBFB33B}"/>
              </a:ext>
            </a:extLst>
          </p:cNvPr>
          <p:cNvSpPr txBox="1"/>
          <p:nvPr/>
        </p:nvSpPr>
        <p:spPr>
          <a:xfrm>
            <a:off x="3319667" y="1259891"/>
            <a:ext cx="2526723" cy="523220"/>
          </a:xfrm>
          <a:prstGeom prst="rect">
            <a:avLst/>
          </a:prstGeom>
          <a:solidFill>
            <a:srgbClr val="1877B8"/>
          </a:solidFill>
        </p:spPr>
        <p:txBody>
          <a:bodyPr wrap="square" rtlCol="0">
            <a:spAutoFit/>
          </a:bodyPr>
          <a:lstStyle/>
          <a:p>
            <a:pPr marL="0" marR="0" lvl="0" indent="0" algn="ctr" defTabSz="1218804" rtl="0" eaLnBrk="1" fontAlgn="base" latinLnBrk="0" hangingPunct="1">
              <a:lnSpc>
                <a:spcPct val="100000"/>
              </a:lnSpc>
              <a:spcBef>
                <a:spcPct val="0"/>
              </a:spcBef>
              <a:spcAft>
                <a:spcPct val="0"/>
              </a:spcAft>
              <a:buClrTx/>
              <a:buSzTx/>
              <a:buFontTx/>
              <a:buNone/>
              <a:tabLst/>
              <a:defRPr/>
            </a:pPr>
            <a:r>
              <a:rPr kumimoji="0" lang="es-ES" sz="1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charset="0"/>
              </a:rPr>
              <a:t>Entendimiento de los resultados </a:t>
            </a:r>
            <a:endParaRPr kumimoji="0" lang="es-CO" sz="1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charset="0"/>
            </a:endParaRPr>
          </a:p>
        </p:txBody>
      </p:sp>
      <p:sp>
        <p:nvSpPr>
          <p:cNvPr id="6" name="CuadroTexto 5">
            <a:extLst>
              <a:ext uri="{FF2B5EF4-FFF2-40B4-BE49-F238E27FC236}">
                <a16:creationId xmlns:a16="http://schemas.microsoft.com/office/drawing/2014/main" id="{156CB27A-6F5C-49ED-92B5-408D9B93DD03}"/>
              </a:ext>
            </a:extLst>
          </p:cNvPr>
          <p:cNvSpPr txBox="1"/>
          <p:nvPr/>
        </p:nvSpPr>
        <p:spPr>
          <a:xfrm>
            <a:off x="152209" y="1259891"/>
            <a:ext cx="2529059" cy="523220"/>
          </a:xfrm>
          <a:prstGeom prst="rect">
            <a:avLst/>
          </a:prstGeom>
          <a:solidFill>
            <a:srgbClr val="1877B8"/>
          </a:solidFill>
        </p:spPr>
        <p:txBody>
          <a:bodyPr wrap="square" rtlCol="0">
            <a:spAutoFit/>
          </a:bodyPr>
          <a:lstStyle/>
          <a:p>
            <a:pPr marL="0" marR="0" lvl="0" indent="0" algn="ctr" defTabSz="1218804" rtl="0" eaLnBrk="1" fontAlgn="base" latinLnBrk="0" hangingPunct="1">
              <a:lnSpc>
                <a:spcPct val="100000"/>
              </a:lnSpc>
              <a:spcBef>
                <a:spcPct val="0"/>
              </a:spcBef>
              <a:spcAft>
                <a:spcPct val="0"/>
              </a:spcAft>
              <a:buClrTx/>
              <a:buSzTx/>
              <a:buFontTx/>
              <a:buNone/>
              <a:tabLst/>
              <a:defRPr/>
            </a:pPr>
            <a:r>
              <a:rPr kumimoji="0" lang="es-ES" sz="1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charset="0"/>
              </a:rPr>
              <a:t>Percepción de los resultados</a:t>
            </a:r>
          </a:p>
        </p:txBody>
      </p:sp>
      <p:sp>
        <p:nvSpPr>
          <p:cNvPr id="7" name="CuadroTexto 6">
            <a:extLst>
              <a:ext uri="{FF2B5EF4-FFF2-40B4-BE49-F238E27FC236}">
                <a16:creationId xmlns:a16="http://schemas.microsoft.com/office/drawing/2014/main" id="{C0145293-19A5-4216-8DF9-34970D0FC302}"/>
              </a:ext>
            </a:extLst>
          </p:cNvPr>
          <p:cNvSpPr txBox="1"/>
          <p:nvPr/>
        </p:nvSpPr>
        <p:spPr>
          <a:xfrm>
            <a:off x="6376876" y="1259891"/>
            <a:ext cx="2614915" cy="523220"/>
          </a:xfrm>
          <a:prstGeom prst="rect">
            <a:avLst/>
          </a:prstGeom>
          <a:solidFill>
            <a:srgbClr val="1877B8"/>
          </a:solidFill>
        </p:spPr>
        <p:txBody>
          <a:bodyPr wrap="square" rtlCol="0">
            <a:spAutoFit/>
          </a:bodyPr>
          <a:lstStyle/>
          <a:p>
            <a:pPr marL="0" marR="0" lvl="0" indent="0" algn="ctr" defTabSz="1218804" rtl="0" eaLnBrk="1" fontAlgn="base" latinLnBrk="0" hangingPunct="1">
              <a:lnSpc>
                <a:spcPct val="100000"/>
              </a:lnSpc>
              <a:spcBef>
                <a:spcPct val="0"/>
              </a:spcBef>
              <a:spcAft>
                <a:spcPct val="0"/>
              </a:spcAft>
              <a:buClrTx/>
              <a:buSzTx/>
              <a:buFontTx/>
              <a:buNone/>
              <a:tabLst/>
              <a:defRPr/>
            </a:pPr>
            <a:r>
              <a:rPr kumimoji="0" lang="es-ES" sz="1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charset="0"/>
              </a:rPr>
              <a:t>Acceso a la información de los resultados</a:t>
            </a:r>
            <a:endParaRPr kumimoji="0" lang="es-CO" sz="1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charset="0"/>
            </a:endParaRPr>
          </a:p>
        </p:txBody>
      </p:sp>
      <p:cxnSp>
        <p:nvCxnSpPr>
          <p:cNvPr id="8" name="Conector recto 7">
            <a:extLst>
              <a:ext uri="{FF2B5EF4-FFF2-40B4-BE49-F238E27FC236}">
                <a16:creationId xmlns:a16="http://schemas.microsoft.com/office/drawing/2014/main" id="{7C7DD3CC-5F3F-4BB8-AE16-C5CE4E7E2684}"/>
              </a:ext>
            </a:extLst>
          </p:cNvPr>
          <p:cNvCxnSpPr/>
          <p:nvPr/>
        </p:nvCxnSpPr>
        <p:spPr bwMode="auto">
          <a:xfrm>
            <a:off x="2986909" y="1191483"/>
            <a:ext cx="0" cy="2971800"/>
          </a:xfrm>
          <a:prstGeom prst="line">
            <a:avLst/>
          </a:prstGeom>
          <a:solidFill>
            <a:schemeClr val="accent1"/>
          </a:solidFill>
          <a:ln w="3175" cap="flat" cmpd="sng" algn="ctr">
            <a:solidFill>
              <a:srgbClr val="49682C"/>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Conector recto 8">
            <a:extLst>
              <a:ext uri="{FF2B5EF4-FFF2-40B4-BE49-F238E27FC236}">
                <a16:creationId xmlns:a16="http://schemas.microsoft.com/office/drawing/2014/main" id="{B7961639-A792-4690-9BBC-EDF8D60F0E83}"/>
              </a:ext>
            </a:extLst>
          </p:cNvPr>
          <p:cNvCxnSpPr/>
          <p:nvPr/>
        </p:nvCxnSpPr>
        <p:spPr bwMode="auto">
          <a:xfrm>
            <a:off x="6061414" y="1115643"/>
            <a:ext cx="0" cy="2971800"/>
          </a:xfrm>
          <a:prstGeom prst="line">
            <a:avLst/>
          </a:prstGeom>
          <a:solidFill>
            <a:schemeClr val="accent1"/>
          </a:solidFill>
          <a:ln w="3175" cap="flat" cmpd="sng" algn="ctr">
            <a:solidFill>
              <a:srgbClr val="49682C"/>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ángulo 9">
            <a:extLst>
              <a:ext uri="{FF2B5EF4-FFF2-40B4-BE49-F238E27FC236}">
                <a16:creationId xmlns:a16="http://schemas.microsoft.com/office/drawing/2014/main" id="{C20F732C-F2F0-4F98-BC61-0F0D68544CA1}"/>
              </a:ext>
            </a:extLst>
          </p:cNvPr>
          <p:cNvSpPr/>
          <p:nvPr/>
        </p:nvSpPr>
        <p:spPr>
          <a:xfrm>
            <a:off x="3201934" y="2025935"/>
            <a:ext cx="2607012" cy="2123658"/>
          </a:xfrm>
          <a:prstGeom prst="rect">
            <a:avLst/>
          </a:prstGeom>
        </p:spPr>
        <p:txBody>
          <a:bodyPr wrap="square">
            <a:spAutoFit/>
          </a:bodyPr>
          <a:lstStyle/>
          <a:p>
            <a:pPr marL="171450" marR="0" lvl="0" indent="-171450" algn="ctr" defTabSz="914400" rtl="0" eaLnBrk="1" fontAlgn="base" latinLnBrk="0" hangingPunct="1">
              <a:lnSpc>
                <a:spcPct val="100000"/>
              </a:lnSpc>
              <a:spcBef>
                <a:spcPct val="0"/>
              </a:spcBef>
              <a:spcAft>
                <a:spcPct val="0"/>
              </a:spcAft>
              <a:buClrTx/>
              <a:buSzTx/>
              <a:buFontTx/>
              <a:buChar char="-"/>
              <a:tabLst/>
              <a:defRPr/>
            </a:pP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Los resultados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son sencillos de comprender</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 por parte de los rectores, quienes reciben siempre una explicación clara por parte del Icfes </a:t>
            </a:r>
          </a:p>
          <a:p>
            <a:pPr marL="171450" marR="0" lvl="0" indent="-171450" algn="ctr" defTabSz="914400" rtl="0" eaLnBrk="1" fontAlgn="base" latinLnBrk="0" hangingPunct="1">
              <a:lnSpc>
                <a:spcPct val="100000"/>
              </a:lnSpc>
              <a:spcBef>
                <a:spcPct val="0"/>
              </a:spcBef>
              <a:spcAft>
                <a:spcPct val="0"/>
              </a:spcAft>
              <a:buClrTx/>
              <a:buSzTx/>
              <a:buFontTx/>
              <a:buChar char="-"/>
              <a:tabLst/>
              <a:defRPr/>
            </a:pPr>
            <a:endPar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a:p>
            <a:pPr marL="171450" marR="0" lvl="0" indent="-171450" algn="ctr" defTabSz="914400" rtl="0" eaLnBrk="1" fontAlgn="base" latinLnBrk="0" hangingPunct="1">
              <a:lnSpc>
                <a:spcPct val="100000"/>
              </a:lnSpc>
              <a:spcBef>
                <a:spcPct val="0"/>
              </a:spcBef>
              <a:spcAft>
                <a:spcPct val="0"/>
              </a:spcAft>
              <a:buClrTx/>
              <a:buSzTx/>
              <a:buFontTx/>
              <a:buChar char="-"/>
              <a:tabLst/>
              <a:defRPr/>
            </a:pP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Los resultados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son claros para las personas que presentan las pruebas</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 no siempre generan interés en los estudiantes </a:t>
            </a:r>
            <a:endPar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p:txBody>
      </p:sp>
      <p:sp>
        <p:nvSpPr>
          <p:cNvPr id="11" name="Rectángulo 10">
            <a:extLst>
              <a:ext uri="{FF2B5EF4-FFF2-40B4-BE49-F238E27FC236}">
                <a16:creationId xmlns:a16="http://schemas.microsoft.com/office/drawing/2014/main" id="{F91A6AF9-9797-4BA6-9F3F-CA0B64A94547}"/>
              </a:ext>
            </a:extLst>
          </p:cNvPr>
          <p:cNvSpPr/>
          <p:nvPr/>
        </p:nvSpPr>
        <p:spPr>
          <a:xfrm>
            <a:off x="79514" y="1982881"/>
            <a:ext cx="2755364" cy="1938992"/>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 Los resultados de las pruebas Saber 11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no reflejan la variedad </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de los estudiantes y los colegios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 Se considera que los resultados permiten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comprender cuál es el trabajo</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 que vienen realizando las diferentes instituciones, y plantear escenarios de mejora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p:txBody>
      </p:sp>
      <p:sp>
        <p:nvSpPr>
          <p:cNvPr id="12" name="Rectángulo 11">
            <a:extLst>
              <a:ext uri="{FF2B5EF4-FFF2-40B4-BE49-F238E27FC236}">
                <a16:creationId xmlns:a16="http://schemas.microsoft.com/office/drawing/2014/main" id="{0FEAB6CB-8593-4FC5-B3AC-1980AB9F27BB}"/>
              </a:ext>
            </a:extLst>
          </p:cNvPr>
          <p:cNvSpPr/>
          <p:nvPr/>
        </p:nvSpPr>
        <p:spPr>
          <a:xfrm>
            <a:off x="6357459" y="2065287"/>
            <a:ext cx="2525991" cy="156966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 Los resultados s</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e entregan en los tiempos establecidos </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por el Icfes, lo que se percibe como eficiente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 La plataforma tiene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formas de acceso directo </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a los resultados de las pruebas </a:t>
            </a:r>
            <a:endPar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p:txBody>
      </p:sp>
      <p:cxnSp>
        <p:nvCxnSpPr>
          <p:cNvPr id="13" name="Conector recto 12">
            <a:extLst>
              <a:ext uri="{FF2B5EF4-FFF2-40B4-BE49-F238E27FC236}">
                <a16:creationId xmlns:a16="http://schemas.microsoft.com/office/drawing/2014/main" id="{009A5F20-59BF-48AF-AC81-0F89F362DB59}"/>
              </a:ext>
            </a:extLst>
          </p:cNvPr>
          <p:cNvCxnSpPr/>
          <p:nvPr/>
        </p:nvCxnSpPr>
        <p:spPr bwMode="auto">
          <a:xfrm>
            <a:off x="2834878" y="4392418"/>
            <a:ext cx="3776870" cy="0"/>
          </a:xfrm>
          <a:prstGeom prst="line">
            <a:avLst/>
          </a:prstGeom>
          <a:solidFill>
            <a:schemeClr val="accent1"/>
          </a:solidFill>
          <a:ln w="3175" cap="flat" cmpd="sng" algn="ctr">
            <a:solidFill>
              <a:srgbClr val="3333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ángulo 13">
            <a:extLst>
              <a:ext uri="{FF2B5EF4-FFF2-40B4-BE49-F238E27FC236}">
                <a16:creationId xmlns:a16="http://schemas.microsoft.com/office/drawing/2014/main" id="{377B4BBB-64F5-4679-AE29-7D456AF2FD89}"/>
              </a:ext>
            </a:extLst>
          </p:cNvPr>
          <p:cNvSpPr/>
          <p:nvPr/>
        </p:nvSpPr>
        <p:spPr>
          <a:xfrm>
            <a:off x="2475640" y="4447134"/>
            <a:ext cx="4572000" cy="553998"/>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000" b="0" i="1"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Arial" charset="0"/>
              </a:rPr>
              <a:t>“yo no creo que en realidad mida la calidad de profesional que tú vas a ser o la calidad de estudiante que tú vas a ser, solo mide conocimiento básico, cultura general”</a:t>
            </a:r>
            <a:endParaRPr kumimoji="0" lang="es-CO" sz="1000" b="0" i="1" u="none" strike="noStrike" kern="1200" cap="none" spc="0" normalizeH="0" baseline="0" noProof="0" dirty="0">
              <a:ln>
                <a:noFill/>
              </a:ln>
              <a:solidFill>
                <a:srgbClr val="000000"/>
              </a:solidFill>
              <a:effectLst/>
              <a:uLnTx/>
              <a:uFillTx/>
              <a:latin typeface="Century Gothic"/>
              <a:ea typeface="+mn-ea"/>
              <a:cs typeface="Arial" charset="0"/>
            </a:endParaRPr>
          </a:p>
        </p:txBody>
      </p:sp>
    </p:spTree>
    <p:extLst>
      <p:ext uri="{BB962C8B-B14F-4D97-AF65-F5344CB8AC3E}">
        <p14:creationId xmlns:p14="http://schemas.microsoft.com/office/powerpoint/2010/main" val="42653437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04521" y="58499"/>
            <a:ext cx="7416689" cy="384175"/>
          </a:xfrm>
        </p:spPr>
        <p:txBody>
          <a:bodyPr/>
          <a:lstStyle/>
          <a:p>
            <a:r>
              <a:rPr lang="es-CO" sz="1800" dirty="0">
                <a:solidFill>
                  <a:schemeClr val="bg2">
                    <a:lumMod val="50000"/>
                  </a:schemeClr>
                </a:solidFill>
                <a:latin typeface="+mj-lt"/>
              </a:rPr>
              <a:t>Clasificación de los resultados pruebas Saber 11°</a:t>
            </a:r>
            <a:r>
              <a:rPr lang="es-ES" sz="1800" dirty="0">
                <a:solidFill>
                  <a:schemeClr val="bg2">
                    <a:lumMod val="50000"/>
                  </a:schemeClr>
                </a:solidFill>
                <a:latin typeface="+mj-lt"/>
              </a:rPr>
              <a:t>Saber Pro y/o TyT </a:t>
            </a:r>
            <a:endParaRPr lang="es-CO" sz="1800" dirty="0">
              <a:solidFill>
                <a:schemeClr val="bg2">
                  <a:lumMod val="50000"/>
                </a:schemeClr>
              </a:solidFill>
              <a:latin typeface="+mj-lt"/>
            </a:endParaRPr>
          </a:p>
        </p:txBody>
      </p:sp>
      <p:graphicFrame>
        <p:nvGraphicFramePr>
          <p:cNvPr id="7" name="6 Gráfico"/>
          <p:cNvGraphicFramePr/>
          <p:nvPr>
            <p:extLst>
              <p:ext uri="{D42A27DB-BD31-4B8C-83A1-F6EECF244321}">
                <p14:modId xmlns:p14="http://schemas.microsoft.com/office/powerpoint/2010/main" val="3871910374"/>
              </p:ext>
            </p:extLst>
          </p:nvPr>
        </p:nvGraphicFramePr>
        <p:xfrm>
          <a:off x="1608834" y="2212322"/>
          <a:ext cx="1820116" cy="32867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7 Tabla"/>
          <p:cNvGraphicFramePr>
            <a:graphicFrameLocks noGrp="1"/>
          </p:cNvGraphicFramePr>
          <p:nvPr>
            <p:extLst>
              <p:ext uri="{D42A27DB-BD31-4B8C-83A1-F6EECF244321}">
                <p14:modId xmlns:p14="http://schemas.microsoft.com/office/powerpoint/2010/main" val="3832560252"/>
              </p:ext>
            </p:extLst>
          </p:nvPr>
        </p:nvGraphicFramePr>
        <p:xfrm>
          <a:off x="76781" y="2005706"/>
          <a:ext cx="1480467" cy="1580791"/>
        </p:xfrm>
        <a:graphic>
          <a:graphicData uri="http://schemas.openxmlformats.org/drawingml/2006/table">
            <a:tbl>
              <a:tblPr/>
              <a:tblGrid>
                <a:gridCol w="1480467">
                  <a:extLst>
                    <a:ext uri="{9D8B030D-6E8A-4147-A177-3AD203B41FA5}">
                      <a16:colId xmlns:a16="http://schemas.microsoft.com/office/drawing/2014/main" val="20000"/>
                    </a:ext>
                  </a:extLst>
                </a:gridCol>
              </a:tblGrid>
              <a:tr h="347142">
                <a:tc>
                  <a:txBody>
                    <a:bodyPr/>
                    <a:lstStyle/>
                    <a:p>
                      <a:pPr algn="r" fontAlgn="ctr"/>
                      <a:r>
                        <a:rPr lang="es-CO" sz="900" b="0" i="0" u="none" strike="noStrike" dirty="0">
                          <a:solidFill>
                            <a:srgbClr val="262626"/>
                          </a:solidFill>
                          <a:effectLst/>
                          <a:latin typeface="+mj-lt"/>
                        </a:rPr>
                        <a:t>La clasificación de las instituciones de educación media, reflejan la  calidad de la educación que ofrece la institución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0"/>
                  </a:ext>
                </a:extLst>
              </a:tr>
              <a:tr h="190141">
                <a:tc>
                  <a:txBody>
                    <a:bodyPr/>
                    <a:lstStyle/>
                    <a:p>
                      <a:pPr algn="r" fontAlgn="ctr"/>
                      <a:endParaRPr lang="es-CO" sz="900" b="0" i="0" u="none" strike="noStrike" dirty="0">
                        <a:solidFill>
                          <a:srgbClr val="262626"/>
                        </a:solidFill>
                        <a:effectLst/>
                        <a:latin typeface="+mj-lt"/>
                      </a:endParaRP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2"/>
                  </a:ext>
                </a:extLst>
              </a:tr>
              <a:tr h="347142">
                <a:tc>
                  <a:txBody>
                    <a:bodyPr/>
                    <a:lstStyle/>
                    <a:p>
                      <a:pPr algn="r" fontAlgn="ctr"/>
                      <a:r>
                        <a:rPr lang="es-CO" sz="900" b="0" i="0" u="none" strike="noStrike" dirty="0">
                          <a:solidFill>
                            <a:srgbClr val="262626"/>
                          </a:solidFill>
                          <a:effectLst/>
                          <a:latin typeface="+mj-lt"/>
                        </a:rPr>
                        <a:t>La prueba Saber 11° evalúa las competencias que promueve su  institución educativa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6" name="35 CuadroTexto"/>
          <p:cNvSpPr txBox="1"/>
          <p:nvPr/>
        </p:nvSpPr>
        <p:spPr>
          <a:xfrm>
            <a:off x="2078527" y="1694526"/>
            <a:ext cx="793807" cy="307777"/>
          </a:xfrm>
          <a:prstGeom prst="rect">
            <a:avLst/>
          </a:prstGeom>
          <a:solidFill>
            <a:schemeClr val="bg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400" b="1" i="0" u="none" strike="noStrike" kern="1200" cap="none" spc="0" normalizeH="0" baseline="0" noProof="0" dirty="0">
                <a:ln>
                  <a:noFill/>
                </a:ln>
                <a:solidFill>
                  <a:srgbClr val="6F971F"/>
                </a:solidFill>
                <a:effectLst/>
                <a:uLnTx/>
                <a:uFillTx/>
                <a:latin typeface="Calibri" pitchFamily="34" charset="0"/>
                <a:ea typeface="+mn-ea"/>
                <a:cs typeface="Arial" charset="0"/>
              </a:rPr>
              <a:t>2017</a:t>
            </a:r>
          </a:p>
        </p:txBody>
      </p:sp>
      <p:graphicFrame>
        <p:nvGraphicFramePr>
          <p:cNvPr id="33" name="32 Tabla"/>
          <p:cNvGraphicFramePr>
            <a:graphicFrameLocks noGrp="1"/>
          </p:cNvGraphicFramePr>
          <p:nvPr>
            <p:extLst>
              <p:ext uri="{D42A27DB-BD31-4B8C-83A1-F6EECF244321}">
                <p14:modId xmlns:p14="http://schemas.microsoft.com/office/powerpoint/2010/main" val="3128751664"/>
              </p:ext>
            </p:extLst>
          </p:nvPr>
        </p:nvGraphicFramePr>
        <p:xfrm>
          <a:off x="3370154" y="757606"/>
          <a:ext cx="2445079" cy="237857"/>
        </p:xfrm>
        <a:graphic>
          <a:graphicData uri="http://schemas.openxmlformats.org/drawingml/2006/table">
            <a:tbl>
              <a:tblPr/>
              <a:tblGrid>
                <a:gridCol w="208125">
                  <a:extLst>
                    <a:ext uri="{9D8B030D-6E8A-4147-A177-3AD203B41FA5}">
                      <a16:colId xmlns:a16="http://schemas.microsoft.com/office/drawing/2014/main" val="20000"/>
                    </a:ext>
                  </a:extLst>
                </a:gridCol>
                <a:gridCol w="208125">
                  <a:extLst>
                    <a:ext uri="{9D8B030D-6E8A-4147-A177-3AD203B41FA5}">
                      <a16:colId xmlns:a16="http://schemas.microsoft.com/office/drawing/2014/main" val="20002"/>
                    </a:ext>
                  </a:extLst>
                </a:gridCol>
                <a:gridCol w="2028829">
                  <a:extLst>
                    <a:ext uri="{9D8B030D-6E8A-4147-A177-3AD203B41FA5}">
                      <a16:colId xmlns:a16="http://schemas.microsoft.com/office/drawing/2014/main" val="20001"/>
                    </a:ext>
                  </a:extLst>
                </a:gridCol>
              </a:tblGrid>
              <a:tr h="237857">
                <a:tc>
                  <a:txBody>
                    <a:bodyPr/>
                    <a:lstStyle/>
                    <a:p>
                      <a:pPr algn="l" fontAlgn="b"/>
                      <a:endParaRPr lang="es-CO" sz="700" b="0" i="0" u="none" strike="noStrike" dirty="0">
                        <a:solidFill>
                          <a:schemeClr val="tx1">
                            <a:lumMod val="85000"/>
                            <a:lumOff val="15000"/>
                          </a:schemeClr>
                        </a:solidFill>
                        <a:effectLst/>
                        <a:latin typeface="+mj-lt"/>
                      </a:endParaRPr>
                    </a:p>
                  </a:txBody>
                  <a:tcPr marL="9527" marR="9527" marT="9525" marB="0" anchor="ctr">
                    <a:lnL>
                      <a:noFill/>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l" fontAlgn="b"/>
                      <a:endParaRPr lang="es-CO" sz="700" b="0" i="0" u="none" strike="noStrike" dirty="0">
                        <a:solidFill>
                          <a:schemeClr val="tx1">
                            <a:lumMod val="85000"/>
                            <a:lumOff val="15000"/>
                          </a:schemeClr>
                        </a:solidFill>
                        <a:effectLst/>
                        <a:latin typeface="+mj-lt"/>
                      </a:endParaRPr>
                    </a:p>
                  </a:txBody>
                  <a:tcPr marL="9527" marR="9527" marT="9525" marB="0" anchor="ctr">
                    <a:lnL>
                      <a:noFill/>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700" b="0" i="0" u="none" strike="noStrike" dirty="0">
                          <a:solidFill>
                            <a:schemeClr val="tx1">
                              <a:lumMod val="85000"/>
                              <a:lumOff val="15000"/>
                            </a:schemeClr>
                          </a:solidFill>
                          <a:effectLst/>
                          <a:latin typeface="+mj-lt"/>
                          <a:cs typeface="Calibri" panose="020F0502020204030204" pitchFamily="34" charset="0"/>
                        </a:rPr>
                        <a:t> </a:t>
                      </a:r>
                      <a:r>
                        <a:rPr lang="es-CO" sz="700" b="1" i="0" u="none" strike="noStrike" dirty="0">
                          <a:solidFill>
                            <a:schemeClr val="tx1">
                              <a:lumMod val="75000"/>
                              <a:lumOff val="25000"/>
                            </a:schemeClr>
                          </a:solidFill>
                          <a:effectLst/>
                          <a:latin typeface="+mj-lt"/>
                          <a:cs typeface="Calibri" panose="020F0502020204030204" pitchFamily="34" charset="0"/>
                        </a:rPr>
                        <a:t>T2B: </a:t>
                      </a:r>
                      <a:r>
                        <a:rPr lang="es-CO" altLang="es-CO" sz="700" b="0" dirty="0">
                          <a:solidFill>
                            <a:schemeClr val="tx1">
                              <a:lumMod val="75000"/>
                              <a:lumOff val="25000"/>
                            </a:schemeClr>
                          </a:solidFill>
                          <a:latin typeface="+mj-lt"/>
                          <a:cs typeface="Calibri" panose="020F0502020204030204" pitchFamily="34" charset="0"/>
                        </a:rPr>
                        <a:t>Totalmente de acuerdo </a:t>
                      </a:r>
                      <a:r>
                        <a:rPr lang="es-CO" altLang="es-CO" sz="700" dirty="0">
                          <a:solidFill>
                            <a:schemeClr val="tx1">
                              <a:lumMod val="75000"/>
                              <a:lumOff val="25000"/>
                            </a:schemeClr>
                          </a:solidFill>
                          <a:latin typeface="+mj-lt"/>
                          <a:cs typeface="Calibri" panose="020F0502020204030204" pitchFamily="34" charset="0"/>
                        </a:rPr>
                        <a:t>+</a:t>
                      </a:r>
                      <a:r>
                        <a:rPr lang="es-CO" altLang="es-CO" sz="700" b="0" dirty="0">
                          <a:solidFill>
                            <a:schemeClr val="tx1">
                              <a:lumMod val="75000"/>
                              <a:lumOff val="25000"/>
                            </a:schemeClr>
                          </a:solidFill>
                          <a:latin typeface="+mj-lt"/>
                          <a:cs typeface="Calibri" panose="020F0502020204030204" pitchFamily="34" charset="0"/>
                        </a:rPr>
                        <a:t> De</a:t>
                      </a:r>
                      <a:r>
                        <a:rPr lang="es-CO" altLang="es-CO" sz="700" b="0" baseline="0" dirty="0">
                          <a:solidFill>
                            <a:schemeClr val="tx1">
                              <a:lumMod val="75000"/>
                              <a:lumOff val="25000"/>
                            </a:schemeClr>
                          </a:solidFill>
                          <a:latin typeface="+mj-lt"/>
                          <a:cs typeface="Calibri" panose="020F0502020204030204" pitchFamily="34" charset="0"/>
                        </a:rPr>
                        <a:t> acuerdo</a:t>
                      </a: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34" name="33 Rectángulo redondeado"/>
          <p:cNvSpPr/>
          <p:nvPr/>
        </p:nvSpPr>
        <p:spPr bwMode="auto">
          <a:xfrm>
            <a:off x="3260546" y="719321"/>
            <a:ext cx="2664296" cy="314071"/>
          </a:xfrm>
          <a:prstGeom prst="roundRect">
            <a:avLst>
              <a:gd name="adj" fmla="val 21475"/>
            </a:avLst>
          </a:prstGeom>
          <a:noFill/>
          <a:ln w="63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dirty="0">
              <a:ln>
                <a:noFill/>
              </a:ln>
              <a:solidFill>
                <a:srgbClr val="000000">
                  <a:lumMod val="95000"/>
                  <a:lumOff val="5000"/>
                </a:srgbClr>
              </a:solidFill>
              <a:effectLst/>
              <a:uLnTx/>
              <a:uFillTx/>
              <a:latin typeface="Calibri" pitchFamily="34" charset="0"/>
              <a:ea typeface="+mn-ea"/>
              <a:cs typeface="Calibri" panose="020F0502020204030204" pitchFamily="34" charset="0"/>
            </a:endParaRPr>
          </a:p>
        </p:txBody>
      </p:sp>
      <p:graphicFrame>
        <p:nvGraphicFramePr>
          <p:cNvPr id="37" name="36 Gráfico"/>
          <p:cNvGraphicFramePr/>
          <p:nvPr>
            <p:extLst>
              <p:ext uri="{D42A27DB-BD31-4B8C-83A1-F6EECF244321}">
                <p14:modId xmlns:p14="http://schemas.microsoft.com/office/powerpoint/2010/main" val="1813955180"/>
              </p:ext>
            </p:extLst>
          </p:nvPr>
        </p:nvGraphicFramePr>
        <p:xfrm>
          <a:off x="3124996" y="2199622"/>
          <a:ext cx="1820116" cy="3286723"/>
        </p:xfrm>
        <a:graphic>
          <a:graphicData uri="http://schemas.openxmlformats.org/drawingml/2006/chart">
            <c:chart xmlns:c="http://schemas.openxmlformats.org/drawingml/2006/chart" xmlns:r="http://schemas.openxmlformats.org/officeDocument/2006/relationships" r:id="rId5"/>
          </a:graphicData>
        </a:graphic>
      </p:graphicFrame>
      <p:sp>
        <p:nvSpPr>
          <p:cNvPr id="40" name="39 CuadroTexto"/>
          <p:cNvSpPr txBox="1"/>
          <p:nvPr/>
        </p:nvSpPr>
        <p:spPr>
          <a:xfrm>
            <a:off x="3576704" y="1688186"/>
            <a:ext cx="793807" cy="307872"/>
          </a:xfrm>
          <a:prstGeom prst="rect">
            <a:avLst/>
          </a:prstGeom>
          <a:solidFill>
            <a:schemeClr val="bg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400" b="1" i="0" u="none" strike="noStrike" kern="1200" cap="none" spc="0" normalizeH="0" baseline="0" noProof="0" dirty="0">
                <a:ln>
                  <a:noFill/>
                </a:ln>
                <a:solidFill>
                  <a:srgbClr val="126D9A"/>
                </a:solidFill>
                <a:effectLst/>
                <a:uLnTx/>
                <a:uFillTx/>
                <a:latin typeface="Calibri" pitchFamily="34" charset="0"/>
                <a:ea typeface="+mn-ea"/>
                <a:cs typeface="Arial" charset="0"/>
              </a:rPr>
              <a:t>2021</a:t>
            </a:r>
          </a:p>
        </p:txBody>
      </p:sp>
      <p:graphicFrame>
        <p:nvGraphicFramePr>
          <p:cNvPr id="17" name="16 Tabla"/>
          <p:cNvGraphicFramePr>
            <a:graphicFrameLocks noGrp="1"/>
          </p:cNvGraphicFramePr>
          <p:nvPr>
            <p:extLst>
              <p:ext uri="{D42A27DB-BD31-4B8C-83A1-F6EECF244321}">
                <p14:modId xmlns:p14="http://schemas.microsoft.com/office/powerpoint/2010/main" val="1512176675"/>
              </p:ext>
            </p:extLst>
          </p:nvPr>
        </p:nvGraphicFramePr>
        <p:xfrm>
          <a:off x="2991799" y="3775950"/>
          <a:ext cx="1323155" cy="160299"/>
        </p:xfrm>
        <a:graphic>
          <a:graphicData uri="http://schemas.openxmlformats.org/drawingml/2006/table">
            <a:tbl>
              <a:tblPr>
                <a:tableStyleId>{5C22544A-7EE6-4342-B048-85BDC9FD1C3A}</a:tableStyleId>
              </a:tblPr>
              <a:tblGrid>
                <a:gridCol w="987004">
                  <a:extLst>
                    <a:ext uri="{9D8B030D-6E8A-4147-A177-3AD203B41FA5}">
                      <a16:colId xmlns:a16="http://schemas.microsoft.com/office/drawing/2014/main" val="20000"/>
                    </a:ext>
                  </a:extLst>
                </a:gridCol>
                <a:gridCol w="336151">
                  <a:extLst>
                    <a:ext uri="{9D8B030D-6E8A-4147-A177-3AD203B41FA5}">
                      <a16:colId xmlns:a16="http://schemas.microsoft.com/office/drawing/2014/main" val="20001"/>
                    </a:ext>
                  </a:extLst>
                </a:gridCol>
              </a:tblGrid>
              <a:tr h="160299">
                <a:tc>
                  <a:txBody>
                    <a:bodyPr/>
                    <a:lstStyle/>
                    <a:p>
                      <a:pPr algn="ctr" fontAlgn="ctr"/>
                      <a:r>
                        <a:rPr lang="es-CO" sz="700" b="1" u="none" strike="noStrike" dirty="0">
                          <a:effectLst/>
                          <a:latin typeface="Calibri" panose="020F0502020204030204" pitchFamily="34" charset="0"/>
                          <a:cs typeface="Calibri" panose="020F0502020204030204" pitchFamily="34" charset="0"/>
                        </a:rPr>
                        <a:t>Base: </a:t>
                      </a:r>
                      <a:r>
                        <a:rPr lang="es-CO" sz="700" b="0" u="none" strike="noStrike" dirty="0">
                          <a:effectLst/>
                          <a:latin typeface="Calibri" panose="020F0502020204030204" pitchFamily="34" charset="0"/>
                          <a:cs typeface="Calibri" panose="020F0502020204030204" pitchFamily="34" charset="0"/>
                        </a:rPr>
                        <a:t>Total Encuestados</a:t>
                      </a:r>
                      <a:endParaRPr lang="es-CO" sz="700" b="0" i="0" u="none" strike="noStrike" dirty="0">
                        <a:effectLst/>
                        <a:latin typeface="Calibri" panose="020F0502020204030204" pitchFamily="34" charset="0"/>
                        <a:cs typeface="Calibri" panose="020F0502020204030204" pitchFamily="34" charset="0"/>
                      </a:endParaRPr>
                    </a:p>
                  </a:txBody>
                  <a:tcPr marL="9525" marR="9525" marT="9528"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CO" sz="700" b="1" i="0" u="none" strike="noStrike" dirty="0">
                          <a:solidFill>
                            <a:srgbClr val="262626"/>
                          </a:solidFill>
                          <a:effectLst/>
                          <a:latin typeface="Calibri"/>
                        </a:rPr>
                        <a:t>463</a:t>
                      </a:r>
                    </a:p>
                  </a:txBody>
                  <a:tcPr marL="9525"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18" name="17 Tabla"/>
          <p:cNvGraphicFramePr>
            <a:graphicFrameLocks noGrp="1"/>
          </p:cNvGraphicFramePr>
          <p:nvPr>
            <p:extLst>
              <p:ext uri="{D42A27DB-BD31-4B8C-83A1-F6EECF244321}">
                <p14:modId xmlns:p14="http://schemas.microsoft.com/office/powerpoint/2010/main" val="1403332013"/>
              </p:ext>
            </p:extLst>
          </p:nvPr>
        </p:nvGraphicFramePr>
        <p:xfrm>
          <a:off x="1682394" y="3788650"/>
          <a:ext cx="1323155" cy="160299"/>
        </p:xfrm>
        <a:graphic>
          <a:graphicData uri="http://schemas.openxmlformats.org/drawingml/2006/table">
            <a:tbl>
              <a:tblPr>
                <a:tableStyleId>{5C22544A-7EE6-4342-B048-85BDC9FD1C3A}</a:tableStyleId>
              </a:tblPr>
              <a:tblGrid>
                <a:gridCol w="987004">
                  <a:extLst>
                    <a:ext uri="{9D8B030D-6E8A-4147-A177-3AD203B41FA5}">
                      <a16:colId xmlns:a16="http://schemas.microsoft.com/office/drawing/2014/main" val="20000"/>
                    </a:ext>
                  </a:extLst>
                </a:gridCol>
                <a:gridCol w="336151">
                  <a:extLst>
                    <a:ext uri="{9D8B030D-6E8A-4147-A177-3AD203B41FA5}">
                      <a16:colId xmlns:a16="http://schemas.microsoft.com/office/drawing/2014/main" val="20001"/>
                    </a:ext>
                  </a:extLst>
                </a:gridCol>
              </a:tblGrid>
              <a:tr h="160299">
                <a:tc>
                  <a:txBody>
                    <a:bodyPr/>
                    <a:lstStyle/>
                    <a:p>
                      <a:pPr algn="ctr" fontAlgn="ctr"/>
                      <a:r>
                        <a:rPr lang="es-CO" sz="700" b="1" u="none" strike="noStrike" dirty="0">
                          <a:effectLst/>
                          <a:latin typeface="Calibri" panose="020F0502020204030204" pitchFamily="34" charset="0"/>
                          <a:cs typeface="Calibri" panose="020F0502020204030204" pitchFamily="34" charset="0"/>
                        </a:rPr>
                        <a:t>Base: </a:t>
                      </a:r>
                      <a:r>
                        <a:rPr lang="es-CO" sz="700" b="0" u="none" strike="noStrike" dirty="0">
                          <a:effectLst/>
                          <a:latin typeface="Calibri" panose="020F0502020204030204" pitchFamily="34" charset="0"/>
                          <a:cs typeface="Calibri" panose="020F0502020204030204" pitchFamily="34" charset="0"/>
                        </a:rPr>
                        <a:t>Total Encuestados</a:t>
                      </a:r>
                      <a:endParaRPr lang="es-CO" sz="700" b="0" i="0" u="none" strike="noStrike" dirty="0">
                        <a:effectLst/>
                        <a:latin typeface="Calibri" panose="020F0502020204030204" pitchFamily="34" charset="0"/>
                        <a:cs typeface="Calibri" panose="020F0502020204030204" pitchFamily="34" charset="0"/>
                      </a:endParaRPr>
                    </a:p>
                  </a:txBody>
                  <a:tcPr marL="9525" marR="9525" marT="9528"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CO" sz="700" b="1" i="0" u="none" strike="noStrike" dirty="0">
                          <a:solidFill>
                            <a:srgbClr val="262626"/>
                          </a:solidFill>
                          <a:effectLst/>
                          <a:latin typeface="Calibri"/>
                        </a:rPr>
                        <a:t>575</a:t>
                      </a:r>
                    </a:p>
                  </a:txBody>
                  <a:tcPr marL="9525"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6" name="39 CuadroTexto">
            <a:extLst>
              <a:ext uri="{FF2B5EF4-FFF2-40B4-BE49-F238E27FC236}">
                <a16:creationId xmlns:a16="http://schemas.microsoft.com/office/drawing/2014/main" id="{B3E51B88-941D-4B43-AA99-6457124FBCA2}"/>
              </a:ext>
            </a:extLst>
          </p:cNvPr>
          <p:cNvSpPr txBox="1"/>
          <p:nvPr/>
        </p:nvSpPr>
        <p:spPr>
          <a:xfrm>
            <a:off x="497878" y="1656008"/>
            <a:ext cx="964024" cy="261610"/>
          </a:xfrm>
          <a:prstGeom prst="rect">
            <a:avLst/>
          </a:prstGeom>
          <a:solidFill>
            <a:schemeClr val="bg1"/>
          </a:solidFill>
        </p:spPr>
        <p:txBody>
          <a:bodyPr wrap="square" rtlCol="0">
            <a:spAutoFit/>
          </a:bodyPr>
          <a:lstStyle/>
          <a:p>
            <a:pPr algn="ctr" defTabSz="914103"/>
            <a:r>
              <a:rPr lang="es-CO" sz="1100" dirty="0">
                <a:solidFill>
                  <a:srgbClr val="126D9A"/>
                </a:solidFill>
                <a:latin typeface="+mj-lt"/>
              </a:rPr>
              <a:t>Colegios</a:t>
            </a:r>
          </a:p>
        </p:txBody>
      </p:sp>
      <p:graphicFrame>
        <p:nvGraphicFramePr>
          <p:cNvPr id="41" name="6 Gráfico">
            <a:extLst>
              <a:ext uri="{FF2B5EF4-FFF2-40B4-BE49-F238E27FC236}">
                <a16:creationId xmlns:a16="http://schemas.microsoft.com/office/drawing/2014/main" id="{40B5221D-4803-4D81-82F2-76C36FE0B12B}"/>
              </a:ext>
            </a:extLst>
          </p:cNvPr>
          <p:cNvGraphicFramePr/>
          <p:nvPr>
            <p:extLst>
              <p:ext uri="{D42A27DB-BD31-4B8C-83A1-F6EECF244321}">
                <p14:modId xmlns:p14="http://schemas.microsoft.com/office/powerpoint/2010/main" val="1458417199"/>
              </p:ext>
            </p:extLst>
          </p:nvPr>
        </p:nvGraphicFramePr>
        <p:xfrm>
          <a:off x="6113288" y="2182877"/>
          <a:ext cx="1820116" cy="328672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4" name="36 Gráfico">
            <a:extLst>
              <a:ext uri="{FF2B5EF4-FFF2-40B4-BE49-F238E27FC236}">
                <a16:creationId xmlns:a16="http://schemas.microsoft.com/office/drawing/2014/main" id="{8A6E49F7-93A0-4000-BDE2-4F38DA9AE217}"/>
              </a:ext>
            </a:extLst>
          </p:cNvPr>
          <p:cNvGraphicFramePr/>
          <p:nvPr>
            <p:extLst>
              <p:ext uri="{D42A27DB-BD31-4B8C-83A1-F6EECF244321}">
                <p14:modId xmlns:p14="http://schemas.microsoft.com/office/powerpoint/2010/main" val="1936945346"/>
              </p:ext>
            </p:extLst>
          </p:nvPr>
        </p:nvGraphicFramePr>
        <p:xfrm>
          <a:off x="7534198" y="2177157"/>
          <a:ext cx="1820116" cy="328672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7" name="16 Tabla">
            <a:extLst>
              <a:ext uri="{FF2B5EF4-FFF2-40B4-BE49-F238E27FC236}">
                <a16:creationId xmlns:a16="http://schemas.microsoft.com/office/drawing/2014/main" id="{02E49FD6-B467-421E-ADDE-BA88EE383324}"/>
              </a:ext>
            </a:extLst>
          </p:cNvPr>
          <p:cNvGraphicFramePr>
            <a:graphicFrameLocks noGrp="1"/>
          </p:cNvGraphicFramePr>
          <p:nvPr>
            <p:extLst>
              <p:ext uri="{D42A27DB-BD31-4B8C-83A1-F6EECF244321}">
                <p14:modId xmlns:p14="http://schemas.microsoft.com/office/powerpoint/2010/main" val="2819302375"/>
              </p:ext>
            </p:extLst>
          </p:nvPr>
        </p:nvGraphicFramePr>
        <p:xfrm>
          <a:off x="7628318" y="3780661"/>
          <a:ext cx="1283959" cy="160299"/>
        </p:xfrm>
        <a:graphic>
          <a:graphicData uri="http://schemas.openxmlformats.org/drawingml/2006/table">
            <a:tbl>
              <a:tblPr>
                <a:tableStyleId>{5C22544A-7EE6-4342-B048-85BDC9FD1C3A}</a:tableStyleId>
              </a:tblPr>
              <a:tblGrid>
                <a:gridCol w="957767">
                  <a:extLst>
                    <a:ext uri="{9D8B030D-6E8A-4147-A177-3AD203B41FA5}">
                      <a16:colId xmlns:a16="http://schemas.microsoft.com/office/drawing/2014/main" val="20000"/>
                    </a:ext>
                  </a:extLst>
                </a:gridCol>
                <a:gridCol w="326192">
                  <a:extLst>
                    <a:ext uri="{9D8B030D-6E8A-4147-A177-3AD203B41FA5}">
                      <a16:colId xmlns:a16="http://schemas.microsoft.com/office/drawing/2014/main" val="20001"/>
                    </a:ext>
                  </a:extLst>
                </a:gridCol>
              </a:tblGrid>
              <a:tr h="160299">
                <a:tc>
                  <a:txBody>
                    <a:bodyPr/>
                    <a:lstStyle/>
                    <a:p>
                      <a:pPr algn="ctr" fontAlgn="ctr"/>
                      <a:r>
                        <a:rPr lang="es-CO" sz="700" b="1" u="none" strike="noStrike" dirty="0">
                          <a:effectLst/>
                          <a:latin typeface="Calibri" panose="020F0502020204030204" pitchFamily="34" charset="0"/>
                          <a:cs typeface="Calibri" panose="020F0502020204030204" pitchFamily="34" charset="0"/>
                        </a:rPr>
                        <a:t>Base: </a:t>
                      </a:r>
                      <a:r>
                        <a:rPr lang="es-CO" sz="700" b="0" u="none" strike="noStrike" dirty="0">
                          <a:effectLst/>
                          <a:latin typeface="Calibri" panose="020F0502020204030204" pitchFamily="34" charset="0"/>
                          <a:cs typeface="Calibri" panose="020F0502020204030204" pitchFamily="34" charset="0"/>
                        </a:rPr>
                        <a:t>Total Encuestados</a:t>
                      </a:r>
                      <a:endParaRPr lang="es-CO" sz="700" b="0" i="0" u="none" strike="noStrike" dirty="0">
                        <a:effectLst/>
                        <a:latin typeface="Calibri" panose="020F0502020204030204" pitchFamily="34" charset="0"/>
                        <a:cs typeface="Calibri" panose="020F0502020204030204" pitchFamily="34" charset="0"/>
                      </a:endParaRPr>
                    </a:p>
                  </a:txBody>
                  <a:tcPr marL="9525" marR="9525" marT="9528"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CO" sz="700" b="1" i="0" u="none" strike="noStrike" dirty="0">
                          <a:solidFill>
                            <a:srgbClr val="262626"/>
                          </a:solidFill>
                          <a:effectLst/>
                          <a:latin typeface="Calibri"/>
                        </a:rPr>
                        <a:t>217</a:t>
                      </a:r>
                    </a:p>
                  </a:txBody>
                  <a:tcPr marL="9525"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48" name="17 Tabla">
            <a:extLst>
              <a:ext uri="{FF2B5EF4-FFF2-40B4-BE49-F238E27FC236}">
                <a16:creationId xmlns:a16="http://schemas.microsoft.com/office/drawing/2014/main" id="{0DDE6BBD-0027-48DD-8EEF-FB1E48BCCB69}"/>
              </a:ext>
            </a:extLst>
          </p:cNvPr>
          <p:cNvGraphicFramePr>
            <a:graphicFrameLocks noGrp="1"/>
          </p:cNvGraphicFramePr>
          <p:nvPr>
            <p:extLst>
              <p:ext uri="{D42A27DB-BD31-4B8C-83A1-F6EECF244321}">
                <p14:modId xmlns:p14="http://schemas.microsoft.com/office/powerpoint/2010/main" val="1130333008"/>
              </p:ext>
            </p:extLst>
          </p:nvPr>
        </p:nvGraphicFramePr>
        <p:xfrm>
          <a:off x="6176755" y="3789810"/>
          <a:ext cx="1295880" cy="160299"/>
        </p:xfrm>
        <a:graphic>
          <a:graphicData uri="http://schemas.openxmlformats.org/drawingml/2006/table">
            <a:tbl>
              <a:tblPr>
                <a:tableStyleId>{5C22544A-7EE6-4342-B048-85BDC9FD1C3A}</a:tableStyleId>
              </a:tblPr>
              <a:tblGrid>
                <a:gridCol w="966659">
                  <a:extLst>
                    <a:ext uri="{9D8B030D-6E8A-4147-A177-3AD203B41FA5}">
                      <a16:colId xmlns:a16="http://schemas.microsoft.com/office/drawing/2014/main" val="20000"/>
                    </a:ext>
                  </a:extLst>
                </a:gridCol>
                <a:gridCol w="329221">
                  <a:extLst>
                    <a:ext uri="{9D8B030D-6E8A-4147-A177-3AD203B41FA5}">
                      <a16:colId xmlns:a16="http://schemas.microsoft.com/office/drawing/2014/main" val="20001"/>
                    </a:ext>
                  </a:extLst>
                </a:gridCol>
              </a:tblGrid>
              <a:tr h="160299">
                <a:tc>
                  <a:txBody>
                    <a:bodyPr/>
                    <a:lstStyle/>
                    <a:p>
                      <a:pPr algn="ctr" fontAlgn="ctr"/>
                      <a:r>
                        <a:rPr lang="es-CO" sz="700" b="1" u="none" strike="noStrike" dirty="0">
                          <a:effectLst/>
                          <a:latin typeface="Calibri" panose="020F0502020204030204" pitchFamily="34" charset="0"/>
                          <a:cs typeface="Calibri" panose="020F0502020204030204" pitchFamily="34" charset="0"/>
                        </a:rPr>
                        <a:t>Base: </a:t>
                      </a:r>
                      <a:r>
                        <a:rPr lang="es-CO" sz="700" b="0" u="none" strike="noStrike" dirty="0">
                          <a:effectLst/>
                          <a:latin typeface="Calibri" panose="020F0502020204030204" pitchFamily="34" charset="0"/>
                          <a:cs typeface="Calibri" panose="020F0502020204030204" pitchFamily="34" charset="0"/>
                        </a:rPr>
                        <a:t>Total Encuestados</a:t>
                      </a:r>
                      <a:endParaRPr lang="es-CO" sz="700" b="0" i="0" u="none" strike="noStrike" dirty="0">
                        <a:effectLst/>
                        <a:latin typeface="Calibri" panose="020F0502020204030204" pitchFamily="34" charset="0"/>
                        <a:cs typeface="Calibri" panose="020F0502020204030204" pitchFamily="34" charset="0"/>
                      </a:endParaRPr>
                    </a:p>
                  </a:txBody>
                  <a:tcPr marL="9525" marR="9525" marT="9528"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CO" sz="700" b="1" i="0" u="none" strike="noStrike" dirty="0">
                          <a:solidFill>
                            <a:srgbClr val="262626"/>
                          </a:solidFill>
                          <a:effectLst/>
                          <a:latin typeface="Calibri"/>
                        </a:rPr>
                        <a:t>134</a:t>
                      </a:r>
                    </a:p>
                  </a:txBody>
                  <a:tcPr marL="9525"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55" name="35 CuadroTexto">
            <a:extLst>
              <a:ext uri="{FF2B5EF4-FFF2-40B4-BE49-F238E27FC236}">
                <a16:creationId xmlns:a16="http://schemas.microsoft.com/office/drawing/2014/main" id="{F7CCC8DC-725E-450E-B8D5-BB3A05041600}"/>
              </a:ext>
            </a:extLst>
          </p:cNvPr>
          <p:cNvSpPr txBox="1"/>
          <p:nvPr/>
        </p:nvSpPr>
        <p:spPr>
          <a:xfrm>
            <a:off x="6502744" y="1694526"/>
            <a:ext cx="793807" cy="307777"/>
          </a:xfrm>
          <a:prstGeom prst="rect">
            <a:avLst/>
          </a:prstGeom>
          <a:solidFill>
            <a:schemeClr val="bg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400" b="1" i="0" u="none" strike="noStrike" kern="1200" cap="none" spc="0" normalizeH="0" baseline="0" noProof="0" dirty="0">
                <a:ln>
                  <a:noFill/>
                </a:ln>
                <a:solidFill>
                  <a:srgbClr val="6F971F"/>
                </a:solidFill>
                <a:effectLst/>
                <a:uLnTx/>
                <a:uFillTx/>
                <a:latin typeface="Calibri" pitchFamily="34" charset="0"/>
                <a:ea typeface="+mn-ea"/>
                <a:cs typeface="Arial" charset="0"/>
              </a:rPr>
              <a:t>2017</a:t>
            </a:r>
          </a:p>
        </p:txBody>
      </p:sp>
      <p:sp>
        <p:nvSpPr>
          <p:cNvPr id="57" name="39 CuadroTexto">
            <a:extLst>
              <a:ext uri="{FF2B5EF4-FFF2-40B4-BE49-F238E27FC236}">
                <a16:creationId xmlns:a16="http://schemas.microsoft.com/office/drawing/2014/main" id="{3F9ECBED-6805-4D81-9016-55DBC80A1238}"/>
              </a:ext>
            </a:extLst>
          </p:cNvPr>
          <p:cNvSpPr txBox="1"/>
          <p:nvPr/>
        </p:nvSpPr>
        <p:spPr>
          <a:xfrm>
            <a:off x="7925299" y="1688186"/>
            <a:ext cx="793807" cy="307872"/>
          </a:xfrm>
          <a:prstGeom prst="rect">
            <a:avLst/>
          </a:prstGeom>
          <a:solidFill>
            <a:schemeClr val="bg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400" b="1" i="0" u="none" strike="noStrike" kern="1200" cap="none" spc="0" normalizeH="0" baseline="0" noProof="0" dirty="0">
                <a:ln>
                  <a:noFill/>
                </a:ln>
                <a:solidFill>
                  <a:srgbClr val="126D9A"/>
                </a:solidFill>
                <a:effectLst/>
                <a:uLnTx/>
                <a:uFillTx/>
                <a:latin typeface="Calibri" pitchFamily="34" charset="0"/>
                <a:ea typeface="+mn-ea"/>
                <a:cs typeface="Arial" charset="0"/>
              </a:rPr>
              <a:t>2021</a:t>
            </a:r>
          </a:p>
        </p:txBody>
      </p:sp>
      <p:graphicFrame>
        <p:nvGraphicFramePr>
          <p:cNvPr id="23" name="7 Tabla"/>
          <p:cNvGraphicFramePr>
            <a:graphicFrameLocks noGrp="1"/>
          </p:cNvGraphicFramePr>
          <p:nvPr>
            <p:extLst>
              <p:ext uri="{D42A27DB-BD31-4B8C-83A1-F6EECF244321}">
                <p14:modId xmlns:p14="http://schemas.microsoft.com/office/powerpoint/2010/main" val="3397333720"/>
              </p:ext>
            </p:extLst>
          </p:nvPr>
        </p:nvGraphicFramePr>
        <p:xfrm>
          <a:off x="4682272" y="1989603"/>
          <a:ext cx="1354847" cy="1712296"/>
        </p:xfrm>
        <a:graphic>
          <a:graphicData uri="http://schemas.openxmlformats.org/drawingml/2006/table">
            <a:tbl>
              <a:tblPr/>
              <a:tblGrid>
                <a:gridCol w="1354847">
                  <a:extLst>
                    <a:ext uri="{9D8B030D-6E8A-4147-A177-3AD203B41FA5}">
                      <a16:colId xmlns:a16="http://schemas.microsoft.com/office/drawing/2014/main" val="20000"/>
                    </a:ext>
                  </a:extLst>
                </a:gridCol>
              </a:tblGrid>
              <a:tr h="541563">
                <a:tc>
                  <a:txBody>
                    <a:bodyPr/>
                    <a:lstStyle/>
                    <a:p>
                      <a:pPr algn="r" fontAlgn="ctr"/>
                      <a:r>
                        <a:rPr lang="es-CO" sz="900" b="0" i="0" u="none" strike="noStrike" kern="1200" dirty="0">
                          <a:solidFill>
                            <a:srgbClr val="262626"/>
                          </a:solidFill>
                          <a:effectLst/>
                          <a:latin typeface="+mn-lt"/>
                          <a:ea typeface="+mn-ea"/>
                          <a:cs typeface="+mn-cs"/>
                        </a:rPr>
                        <a:t>La clasificación de las instituciones de educación superior, reflejan la  calidad de la educación que ofrece la institución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0"/>
                  </a:ext>
                </a:extLst>
              </a:tr>
              <a:tr h="184486">
                <a:tc>
                  <a:txBody>
                    <a:bodyPr/>
                    <a:lstStyle/>
                    <a:p>
                      <a:pPr algn="r" fontAlgn="ctr"/>
                      <a:endParaRPr lang="es-CO" sz="900" b="0" i="0" u="none" strike="noStrike" dirty="0">
                        <a:solidFill>
                          <a:srgbClr val="262626"/>
                        </a:solidFill>
                        <a:effectLst/>
                        <a:latin typeface="+mj-lt"/>
                      </a:endParaRP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2"/>
                  </a:ext>
                </a:extLst>
              </a:tr>
              <a:tr h="674644">
                <a:tc>
                  <a:txBody>
                    <a:bodyPr/>
                    <a:lstStyle/>
                    <a:p>
                      <a:pPr algn="r" fontAlgn="ctr"/>
                      <a:r>
                        <a:rPr lang="es-CO" sz="900" b="0" i="0" u="none" strike="noStrike" kern="1200" dirty="0">
                          <a:solidFill>
                            <a:srgbClr val="262626"/>
                          </a:solidFill>
                          <a:effectLst/>
                          <a:latin typeface="+mn-lt"/>
                          <a:ea typeface="+mn-ea"/>
                          <a:cs typeface="+mn-cs"/>
                        </a:rPr>
                        <a:t>La prueba Saber Pro y/o TyT mide las competencias que promueve  su institución educativa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4" name="39 CuadroTexto">
            <a:extLst>
              <a:ext uri="{FF2B5EF4-FFF2-40B4-BE49-F238E27FC236}">
                <a16:creationId xmlns:a16="http://schemas.microsoft.com/office/drawing/2014/main" id="{101D7BF2-98BE-4DA1-9F9C-C5D4DC91FCED}"/>
              </a:ext>
            </a:extLst>
          </p:cNvPr>
          <p:cNvSpPr txBox="1"/>
          <p:nvPr/>
        </p:nvSpPr>
        <p:spPr>
          <a:xfrm>
            <a:off x="4701521" y="1656008"/>
            <a:ext cx="1475671" cy="261610"/>
          </a:xfrm>
          <a:prstGeom prst="rect">
            <a:avLst/>
          </a:prstGeom>
          <a:solidFill>
            <a:schemeClr val="bg1"/>
          </a:solidFill>
        </p:spPr>
        <p:txBody>
          <a:bodyPr wrap="square" rtlCol="0">
            <a:spAutoFit/>
          </a:bodyPr>
          <a:lstStyle/>
          <a:p>
            <a:pPr algn="ctr" defTabSz="914103"/>
            <a:r>
              <a:rPr lang="es-CO" sz="1100" dirty="0">
                <a:solidFill>
                  <a:srgbClr val="126D9A"/>
                </a:solidFill>
                <a:latin typeface="+mj-lt"/>
              </a:rPr>
              <a:t>Universidades</a:t>
            </a:r>
          </a:p>
        </p:txBody>
      </p:sp>
      <p:cxnSp>
        <p:nvCxnSpPr>
          <p:cNvPr id="26" name="18 Conector recto"/>
          <p:cNvCxnSpPr/>
          <p:nvPr/>
        </p:nvCxnSpPr>
        <p:spPr bwMode="auto">
          <a:xfrm flipH="1">
            <a:off x="4592694" y="1130528"/>
            <a:ext cx="5751" cy="3661039"/>
          </a:xfrm>
          <a:prstGeom prst="line">
            <a:avLst/>
          </a:prstGeom>
          <a:solidFill>
            <a:schemeClr val="accent1"/>
          </a:solidFill>
          <a:ln w="3175" cap="flat" cmpd="sng" algn="ctr">
            <a:solidFill>
              <a:srgbClr val="0070C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Conector recto de flecha 26"/>
          <p:cNvCxnSpPr/>
          <p:nvPr/>
        </p:nvCxnSpPr>
        <p:spPr bwMode="auto">
          <a:xfrm flipH="1" flipV="1">
            <a:off x="9040308" y="2360572"/>
            <a:ext cx="1883" cy="24078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Conector recto de flecha 27"/>
          <p:cNvCxnSpPr/>
          <p:nvPr/>
        </p:nvCxnSpPr>
        <p:spPr bwMode="auto">
          <a:xfrm>
            <a:off x="4621595" y="2462836"/>
            <a:ext cx="1" cy="237493"/>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796984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0C44006-5C93-4306-BAFB-B26FB290349E}"/>
              </a:ext>
            </a:extLst>
          </p:cNvPr>
          <p:cNvSpPr>
            <a:spLocks noGrp="1"/>
          </p:cNvSpPr>
          <p:nvPr>
            <p:ph type="ctrTitle" sz="quarter"/>
          </p:nvPr>
        </p:nvSpPr>
        <p:spPr>
          <a:xfrm>
            <a:off x="3281626" y="1882816"/>
            <a:ext cx="4456484" cy="1103312"/>
          </a:xfrm>
        </p:spPr>
        <p:txBody>
          <a:bodyPr/>
          <a:lstStyle/>
          <a:p>
            <a:r>
              <a:rPr lang="es-ES" dirty="0">
                <a:latin typeface="+mj-lt"/>
              </a:rPr>
              <a:t>Solicitud de instalaciones para pruebas</a:t>
            </a:r>
            <a:endParaRPr lang="es-CO" dirty="0">
              <a:latin typeface="+mj-lt"/>
            </a:endParaRPr>
          </a:p>
        </p:txBody>
      </p:sp>
    </p:spTree>
    <p:extLst>
      <p:ext uri="{BB962C8B-B14F-4D97-AF65-F5344CB8AC3E}">
        <p14:creationId xmlns:p14="http://schemas.microsoft.com/office/powerpoint/2010/main" val="1204774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s-ES" altLang="es-CO" dirty="0">
                <a:solidFill>
                  <a:schemeClr val="tx1">
                    <a:lumMod val="65000"/>
                    <a:lumOff val="35000"/>
                  </a:schemeClr>
                </a:solidFill>
                <a:ea typeface="+mj-ea"/>
              </a:rPr>
              <a:t>¿A quiénes encuestamos?</a:t>
            </a:r>
          </a:p>
        </p:txBody>
      </p:sp>
      <p:graphicFrame>
        <p:nvGraphicFramePr>
          <p:cNvPr id="4" name="Tabla 3">
            <a:extLst>
              <a:ext uri="{FF2B5EF4-FFF2-40B4-BE49-F238E27FC236}">
                <a16:creationId xmlns:a16="http://schemas.microsoft.com/office/drawing/2014/main" id="{66E7A4FF-66E6-432D-9B70-AF216A92E02B}"/>
              </a:ext>
            </a:extLst>
          </p:cNvPr>
          <p:cNvGraphicFramePr>
            <a:graphicFrameLocks noGrp="1"/>
          </p:cNvGraphicFramePr>
          <p:nvPr>
            <p:extLst>
              <p:ext uri="{D42A27DB-BD31-4B8C-83A1-F6EECF244321}">
                <p14:modId xmlns:p14="http://schemas.microsoft.com/office/powerpoint/2010/main" val="3113076407"/>
              </p:ext>
            </p:extLst>
          </p:nvPr>
        </p:nvGraphicFramePr>
        <p:xfrm>
          <a:off x="698659" y="448628"/>
          <a:ext cx="7924614" cy="4528256"/>
        </p:xfrm>
        <a:graphic>
          <a:graphicData uri="http://schemas.openxmlformats.org/drawingml/2006/table">
            <a:tbl>
              <a:tblPr/>
              <a:tblGrid>
                <a:gridCol w="3724748">
                  <a:extLst>
                    <a:ext uri="{9D8B030D-6E8A-4147-A177-3AD203B41FA5}">
                      <a16:colId xmlns:a16="http://schemas.microsoft.com/office/drawing/2014/main" val="20000"/>
                    </a:ext>
                  </a:extLst>
                </a:gridCol>
                <a:gridCol w="890851">
                  <a:extLst>
                    <a:ext uri="{9D8B030D-6E8A-4147-A177-3AD203B41FA5}">
                      <a16:colId xmlns:a16="http://schemas.microsoft.com/office/drawing/2014/main" val="20001"/>
                    </a:ext>
                  </a:extLst>
                </a:gridCol>
                <a:gridCol w="2192576">
                  <a:extLst>
                    <a:ext uri="{9D8B030D-6E8A-4147-A177-3AD203B41FA5}">
                      <a16:colId xmlns:a16="http://schemas.microsoft.com/office/drawing/2014/main" val="20002"/>
                    </a:ext>
                  </a:extLst>
                </a:gridCol>
                <a:gridCol w="1116439">
                  <a:extLst>
                    <a:ext uri="{9D8B030D-6E8A-4147-A177-3AD203B41FA5}">
                      <a16:colId xmlns:a16="http://schemas.microsoft.com/office/drawing/2014/main" val="20003"/>
                    </a:ext>
                  </a:extLst>
                </a:gridCol>
              </a:tblGrid>
              <a:tr h="418386">
                <a:tc>
                  <a:txBody>
                    <a:bodyPr/>
                    <a:lstStyle>
                      <a:lvl1pPr>
                        <a:spcBef>
                          <a:spcPct val="20000"/>
                        </a:spcBef>
                        <a:defRPr sz="900" b="1">
                          <a:solidFill>
                            <a:schemeClr val="tx1"/>
                          </a:solidFill>
                          <a:latin typeface="Calibri" charset="0"/>
                          <a:ea typeface="Arial" charset="0"/>
                          <a:cs typeface="Arial" charset="0"/>
                        </a:defRPr>
                      </a:lvl1pPr>
                      <a:lvl2pPr marL="742950" indent="-285750">
                        <a:spcBef>
                          <a:spcPct val="20000"/>
                        </a:spcBef>
                        <a:defRPr sz="900" b="1">
                          <a:solidFill>
                            <a:schemeClr val="tx1"/>
                          </a:solidFill>
                          <a:latin typeface="Calibri" charset="0"/>
                          <a:ea typeface="Arial" charset="0"/>
                          <a:cs typeface="Arial" charset="0"/>
                        </a:defRPr>
                      </a:lvl2pPr>
                      <a:lvl3pPr marL="1143000" indent="-228600">
                        <a:spcBef>
                          <a:spcPct val="20000"/>
                        </a:spcBef>
                        <a:defRPr sz="900" b="1">
                          <a:solidFill>
                            <a:schemeClr val="tx1"/>
                          </a:solidFill>
                          <a:latin typeface="Calibri" charset="0"/>
                          <a:ea typeface="Arial" charset="0"/>
                          <a:cs typeface="Arial" charset="0"/>
                        </a:defRPr>
                      </a:lvl3pPr>
                      <a:lvl4pPr marL="1600200" indent="-228600">
                        <a:spcBef>
                          <a:spcPct val="20000"/>
                        </a:spcBef>
                        <a:defRPr sz="900" b="1">
                          <a:solidFill>
                            <a:schemeClr val="tx1"/>
                          </a:solidFill>
                          <a:latin typeface="Calibri" charset="0"/>
                          <a:ea typeface="Arial" charset="0"/>
                          <a:cs typeface="Arial" charset="0"/>
                        </a:defRPr>
                      </a:lvl4pPr>
                      <a:lvl5pPr marL="2057400" indent="-228600">
                        <a:spcBef>
                          <a:spcPct val="20000"/>
                        </a:spcBef>
                        <a:defRPr sz="900" b="1">
                          <a:solidFill>
                            <a:schemeClr val="tx1"/>
                          </a:solidFill>
                          <a:latin typeface="Calibri" charset="0"/>
                          <a:ea typeface="Arial" charset="0"/>
                          <a:cs typeface="Arial" charset="0"/>
                        </a:defRPr>
                      </a:lvl5pPr>
                      <a:lvl6pPr marL="2514600" indent="-228600" eaLnBrk="0" fontAlgn="base" hangingPunct="0">
                        <a:spcBef>
                          <a:spcPct val="20000"/>
                        </a:spcBef>
                        <a:spcAft>
                          <a:spcPct val="0"/>
                        </a:spcAft>
                        <a:defRPr sz="900" b="1">
                          <a:solidFill>
                            <a:schemeClr val="tx1"/>
                          </a:solidFill>
                          <a:latin typeface="Calibri" charset="0"/>
                          <a:ea typeface="Arial" charset="0"/>
                          <a:cs typeface="Arial" charset="0"/>
                        </a:defRPr>
                      </a:lvl6pPr>
                      <a:lvl7pPr marL="2971800" indent="-228600" eaLnBrk="0" fontAlgn="base" hangingPunct="0">
                        <a:spcBef>
                          <a:spcPct val="20000"/>
                        </a:spcBef>
                        <a:spcAft>
                          <a:spcPct val="0"/>
                        </a:spcAft>
                        <a:defRPr sz="900" b="1">
                          <a:solidFill>
                            <a:schemeClr val="tx1"/>
                          </a:solidFill>
                          <a:latin typeface="Calibri" charset="0"/>
                          <a:ea typeface="Arial" charset="0"/>
                          <a:cs typeface="Arial" charset="0"/>
                        </a:defRPr>
                      </a:lvl7pPr>
                      <a:lvl8pPr marL="3429000" indent="-228600" eaLnBrk="0" fontAlgn="base" hangingPunct="0">
                        <a:spcBef>
                          <a:spcPct val="20000"/>
                        </a:spcBef>
                        <a:spcAft>
                          <a:spcPct val="0"/>
                        </a:spcAft>
                        <a:defRPr sz="900" b="1">
                          <a:solidFill>
                            <a:schemeClr val="tx1"/>
                          </a:solidFill>
                          <a:latin typeface="Calibri" charset="0"/>
                          <a:ea typeface="Arial" charset="0"/>
                          <a:cs typeface="Arial" charset="0"/>
                        </a:defRPr>
                      </a:lvl8pPr>
                      <a:lvl9pPr marL="3886200" indent="-228600" eaLnBrk="0" fontAlgn="base" hangingPunct="0">
                        <a:spcBef>
                          <a:spcPct val="20000"/>
                        </a:spcBef>
                        <a:spcAft>
                          <a:spcPct val="0"/>
                        </a:spcAft>
                        <a:defRPr sz="900" b="1">
                          <a:solidFill>
                            <a:schemeClr val="tx1"/>
                          </a:solidFill>
                          <a:latin typeface="Calibri"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ES_tradnl" sz="1050" b="1" i="0" u="none" strike="noStrike" cap="none" normalizeH="0" baseline="0" dirty="0">
                          <a:ln>
                            <a:noFill/>
                          </a:ln>
                          <a:solidFill>
                            <a:srgbClr val="FFFFFF"/>
                          </a:solidFill>
                          <a:effectLst/>
                          <a:latin typeface="+mj-lt"/>
                          <a:ea typeface="Arial" charset="0"/>
                          <a:cs typeface="Arial" charset="0"/>
                        </a:rPr>
                        <a:t>Población Objetivo</a:t>
                      </a:r>
                    </a:p>
                  </a:txBody>
                  <a:tcPr marL="91433" marR="91433" marT="45675" marB="45675"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defRPr sz="900" b="1">
                          <a:solidFill>
                            <a:schemeClr val="tx1"/>
                          </a:solidFill>
                          <a:latin typeface="Calibri" charset="0"/>
                          <a:ea typeface="Arial" charset="0"/>
                          <a:cs typeface="Arial" charset="0"/>
                        </a:defRPr>
                      </a:lvl1pPr>
                      <a:lvl2pPr marL="742950" indent="-285750">
                        <a:spcBef>
                          <a:spcPct val="20000"/>
                        </a:spcBef>
                        <a:defRPr sz="900" b="1">
                          <a:solidFill>
                            <a:schemeClr val="tx1"/>
                          </a:solidFill>
                          <a:latin typeface="Calibri" charset="0"/>
                          <a:ea typeface="Arial" charset="0"/>
                          <a:cs typeface="Arial" charset="0"/>
                        </a:defRPr>
                      </a:lvl2pPr>
                      <a:lvl3pPr marL="1143000" indent="-228600">
                        <a:spcBef>
                          <a:spcPct val="20000"/>
                        </a:spcBef>
                        <a:defRPr sz="900" b="1">
                          <a:solidFill>
                            <a:schemeClr val="tx1"/>
                          </a:solidFill>
                          <a:latin typeface="Calibri" charset="0"/>
                          <a:ea typeface="Arial" charset="0"/>
                          <a:cs typeface="Arial" charset="0"/>
                        </a:defRPr>
                      </a:lvl3pPr>
                      <a:lvl4pPr marL="1600200" indent="-228600">
                        <a:spcBef>
                          <a:spcPct val="20000"/>
                        </a:spcBef>
                        <a:defRPr sz="900" b="1">
                          <a:solidFill>
                            <a:schemeClr val="tx1"/>
                          </a:solidFill>
                          <a:latin typeface="Calibri" charset="0"/>
                          <a:ea typeface="Arial" charset="0"/>
                          <a:cs typeface="Arial" charset="0"/>
                        </a:defRPr>
                      </a:lvl4pPr>
                      <a:lvl5pPr marL="2057400" indent="-228600">
                        <a:spcBef>
                          <a:spcPct val="20000"/>
                        </a:spcBef>
                        <a:defRPr sz="900" b="1">
                          <a:solidFill>
                            <a:schemeClr val="tx1"/>
                          </a:solidFill>
                          <a:latin typeface="Calibri" charset="0"/>
                          <a:ea typeface="Arial" charset="0"/>
                          <a:cs typeface="Arial" charset="0"/>
                        </a:defRPr>
                      </a:lvl5pPr>
                      <a:lvl6pPr marL="2514600" indent="-228600" eaLnBrk="0" fontAlgn="base" hangingPunct="0">
                        <a:spcBef>
                          <a:spcPct val="20000"/>
                        </a:spcBef>
                        <a:spcAft>
                          <a:spcPct val="0"/>
                        </a:spcAft>
                        <a:defRPr sz="900" b="1">
                          <a:solidFill>
                            <a:schemeClr val="tx1"/>
                          </a:solidFill>
                          <a:latin typeface="Calibri" charset="0"/>
                          <a:ea typeface="Arial" charset="0"/>
                          <a:cs typeface="Arial" charset="0"/>
                        </a:defRPr>
                      </a:lvl6pPr>
                      <a:lvl7pPr marL="2971800" indent="-228600" eaLnBrk="0" fontAlgn="base" hangingPunct="0">
                        <a:spcBef>
                          <a:spcPct val="20000"/>
                        </a:spcBef>
                        <a:spcAft>
                          <a:spcPct val="0"/>
                        </a:spcAft>
                        <a:defRPr sz="900" b="1">
                          <a:solidFill>
                            <a:schemeClr val="tx1"/>
                          </a:solidFill>
                          <a:latin typeface="Calibri" charset="0"/>
                          <a:ea typeface="Arial" charset="0"/>
                          <a:cs typeface="Arial" charset="0"/>
                        </a:defRPr>
                      </a:lvl7pPr>
                      <a:lvl8pPr marL="3429000" indent="-228600" eaLnBrk="0" fontAlgn="base" hangingPunct="0">
                        <a:spcBef>
                          <a:spcPct val="20000"/>
                        </a:spcBef>
                        <a:spcAft>
                          <a:spcPct val="0"/>
                        </a:spcAft>
                        <a:defRPr sz="900" b="1">
                          <a:solidFill>
                            <a:schemeClr val="tx1"/>
                          </a:solidFill>
                          <a:latin typeface="Calibri" charset="0"/>
                          <a:ea typeface="Arial" charset="0"/>
                          <a:cs typeface="Arial" charset="0"/>
                        </a:defRPr>
                      </a:lvl8pPr>
                      <a:lvl9pPr marL="3886200" indent="-228600" eaLnBrk="0" fontAlgn="base" hangingPunct="0">
                        <a:spcBef>
                          <a:spcPct val="20000"/>
                        </a:spcBef>
                        <a:spcAft>
                          <a:spcPct val="0"/>
                        </a:spcAft>
                        <a:defRPr sz="900" b="1">
                          <a:solidFill>
                            <a:schemeClr val="tx1"/>
                          </a:solidFill>
                          <a:latin typeface="Calibri"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ES_tradnl" sz="1050" b="1" i="0" u="none" strike="noStrike" cap="none" normalizeH="0" baseline="0" dirty="0">
                          <a:ln>
                            <a:noFill/>
                          </a:ln>
                          <a:solidFill>
                            <a:srgbClr val="FFFFFF"/>
                          </a:solidFill>
                          <a:effectLst/>
                          <a:latin typeface="+mj-lt"/>
                          <a:ea typeface="Arial" charset="0"/>
                          <a:cs typeface="Arial" charset="0"/>
                        </a:rPr>
                        <a:t>Cantidad</a:t>
                      </a:r>
                    </a:p>
                  </a:txBody>
                  <a:tcPr marL="91433" marR="91433" marT="45675" marB="45675"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defRPr sz="900" b="1">
                          <a:solidFill>
                            <a:schemeClr val="tx1"/>
                          </a:solidFill>
                          <a:latin typeface="Calibri" charset="0"/>
                          <a:ea typeface="Arial" charset="0"/>
                          <a:cs typeface="Arial" charset="0"/>
                        </a:defRPr>
                      </a:lvl1pPr>
                      <a:lvl2pPr marL="742950" indent="-285750">
                        <a:spcBef>
                          <a:spcPct val="20000"/>
                        </a:spcBef>
                        <a:defRPr sz="900" b="1">
                          <a:solidFill>
                            <a:schemeClr val="tx1"/>
                          </a:solidFill>
                          <a:latin typeface="Calibri" charset="0"/>
                          <a:ea typeface="Arial" charset="0"/>
                          <a:cs typeface="Arial" charset="0"/>
                        </a:defRPr>
                      </a:lvl2pPr>
                      <a:lvl3pPr marL="1143000" indent="-228600">
                        <a:spcBef>
                          <a:spcPct val="20000"/>
                        </a:spcBef>
                        <a:defRPr sz="900" b="1">
                          <a:solidFill>
                            <a:schemeClr val="tx1"/>
                          </a:solidFill>
                          <a:latin typeface="Calibri" charset="0"/>
                          <a:ea typeface="Arial" charset="0"/>
                          <a:cs typeface="Arial" charset="0"/>
                        </a:defRPr>
                      </a:lvl3pPr>
                      <a:lvl4pPr marL="1600200" indent="-228600">
                        <a:spcBef>
                          <a:spcPct val="20000"/>
                        </a:spcBef>
                        <a:defRPr sz="900" b="1">
                          <a:solidFill>
                            <a:schemeClr val="tx1"/>
                          </a:solidFill>
                          <a:latin typeface="Calibri" charset="0"/>
                          <a:ea typeface="Arial" charset="0"/>
                          <a:cs typeface="Arial" charset="0"/>
                        </a:defRPr>
                      </a:lvl4pPr>
                      <a:lvl5pPr marL="2057400" indent="-228600">
                        <a:spcBef>
                          <a:spcPct val="20000"/>
                        </a:spcBef>
                        <a:defRPr sz="900" b="1">
                          <a:solidFill>
                            <a:schemeClr val="tx1"/>
                          </a:solidFill>
                          <a:latin typeface="Calibri" charset="0"/>
                          <a:ea typeface="Arial" charset="0"/>
                          <a:cs typeface="Arial" charset="0"/>
                        </a:defRPr>
                      </a:lvl5pPr>
                      <a:lvl6pPr marL="2514600" indent="-228600" eaLnBrk="0" fontAlgn="base" hangingPunct="0">
                        <a:spcBef>
                          <a:spcPct val="20000"/>
                        </a:spcBef>
                        <a:spcAft>
                          <a:spcPct val="0"/>
                        </a:spcAft>
                        <a:defRPr sz="900" b="1">
                          <a:solidFill>
                            <a:schemeClr val="tx1"/>
                          </a:solidFill>
                          <a:latin typeface="Calibri" charset="0"/>
                          <a:ea typeface="Arial" charset="0"/>
                          <a:cs typeface="Arial" charset="0"/>
                        </a:defRPr>
                      </a:lvl6pPr>
                      <a:lvl7pPr marL="2971800" indent="-228600" eaLnBrk="0" fontAlgn="base" hangingPunct="0">
                        <a:spcBef>
                          <a:spcPct val="20000"/>
                        </a:spcBef>
                        <a:spcAft>
                          <a:spcPct val="0"/>
                        </a:spcAft>
                        <a:defRPr sz="900" b="1">
                          <a:solidFill>
                            <a:schemeClr val="tx1"/>
                          </a:solidFill>
                          <a:latin typeface="Calibri" charset="0"/>
                          <a:ea typeface="Arial" charset="0"/>
                          <a:cs typeface="Arial" charset="0"/>
                        </a:defRPr>
                      </a:lvl7pPr>
                      <a:lvl8pPr marL="3429000" indent="-228600" eaLnBrk="0" fontAlgn="base" hangingPunct="0">
                        <a:spcBef>
                          <a:spcPct val="20000"/>
                        </a:spcBef>
                        <a:spcAft>
                          <a:spcPct val="0"/>
                        </a:spcAft>
                        <a:defRPr sz="900" b="1">
                          <a:solidFill>
                            <a:schemeClr val="tx1"/>
                          </a:solidFill>
                          <a:latin typeface="Calibri" charset="0"/>
                          <a:ea typeface="Arial" charset="0"/>
                          <a:cs typeface="Arial" charset="0"/>
                        </a:defRPr>
                      </a:lvl8pPr>
                      <a:lvl9pPr marL="3886200" indent="-228600" eaLnBrk="0" fontAlgn="base" hangingPunct="0">
                        <a:spcBef>
                          <a:spcPct val="20000"/>
                        </a:spcBef>
                        <a:spcAft>
                          <a:spcPct val="0"/>
                        </a:spcAft>
                        <a:defRPr sz="900" b="1">
                          <a:solidFill>
                            <a:schemeClr val="tx1"/>
                          </a:solidFill>
                          <a:latin typeface="Calibri"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ES_tradnl" sz="1050" b="1" i="0" u="none" strike="noStrike" cap="none" normalizeH="0" baseline="0" dirty="0">
                          <a:ln>
                            <a:noFill/>
                          </a:ln>
                          <a:solidFill>
                            <a:srgbClr val="FFFFFF"/>
                          </a:solidFill>
                          <a:effectLst/>
                          <a:latin typeface="+mj-lt"/>
                          <a:ea typeface="Arial" charset="0"/>
                          <a:cs typeface="Arial" charset="0"/>
                        </a:rPr>
                        <a:t>Técnica de recolección</a:t>
                      </a:r>
                    </a:p>
                  </a:txBody>
                  <a:tcPr marL="91433" marR="91433" marT="45675" marB="45675"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defRPr sz="900" b="1">
                          <a:solidFill>
                            <a:schemeClr val="tx1"/>
                          </a:solidFill>
                          <a:latin typeface="Calibri" charset="0"/>
                          <a:ea typeface="Arial" charset="0"/>
                          <a:cs typeface="Arial" charset="0"/>
                        </a:defRPr>
                      </a:lvl1pPr>
                      <a:lvl2pPr marL="742950" indent="-285750">
                        <a:spcBef>
                          <a:spcPct val="20000"/>
                        </a:spcBef>
                        <a:defRPr sz="900" b="1">
                          <a:solidFill>
                            <a:schemeClr val="tx1"/>
                          </a:solidFill>
                          <a:latin typeface="Calibri" charset="0"/>
                          <a:ea typeface="Arial" charset="0"/>
                          <a:cs typeface="Arial" charset="0"/>
                        </a:defRPr>
                      </a:lvl2pPr>
                      <a:lvl3pPr marL="1143000" indent="-228600">
                        <a:spcBef>
                          <a:spcPct val="20000"/>
                        </a:spcBef>
                        <a:defRPr sz="900" b="1">
                          <a:solidFill>
                            <a:schemeClr val="tx1"/>
                          </a:solidFill>
                          <a:latin typeface="Calibri" charset="0"/>
                          <a:ea typeface="Arial" charset="0"/>
                          <a:cs typeface="Arial" charset="0"/>
                        </a:defRPr>
                      </a:lvl3pPr>
                      <a:lvl4pPr marL="1600200" indent="-228600">
                        <a:spcBef>
                          <a:spcPct val="20000"/>
                        </a:spcBef>
                        <a:defRPr sz="900" b="1">
                          <a:solidFill>
                            <a:schemeClr val="tx1"/>
                          </a:solidFill>
                          <a:latin typeface="Calibri" charset="0"/>
                          <a:ea typeface="Arial" charset="0"/>
                          <a:cs typeface="Arial" charset="0"/>
                        </a:defRPr>
                      </a:lvl4pPr>
                      <a:lvl5pPr marL="2057400" indent="-228600">
                        <a:spcBef>
                          <a:spcPct val="20000"/>
                        </a:spcBef>
                        <a:defRPr sz="900" b="1">
                          <a:solidFill>
                            <a:schemeClr val="tx1"/>
                          </a:solidFill>
                          <a:latin typeface="Calibri" charset="0"/>
                          <a:ea typeface="Arial" charset="0"/>
                          <a:cs typeface="Arial" charset="0"/>
                        </a:defRPr>
                      </a:lvl5pPr>
                      <a:lvl6pPr marL="2514600" indent="-228600" eaLnBrk="0" fontAlgn="base" hangingPunct="0">
                        <a:spcBef>
                          <a:spcPct val="20000"/>
                        </a:spcBef>
                        <a:spcAft>
                          <a:spcPct val="0"/>
                        </a:spcAft>
                        <a:defRPr sz="900" b="1">
                          <a:solidFill>
                            <a:schemeClr val="tx1"/>
                          </a:solidFill>
                          <a:latin typeface="Calibri" charset="0"/>
                          <a:ea typeface="Arial" charset="0"/>
                          <a:cs typeface="Arial" charset="0"/>
                        </a:defRPr>
                      </a:lvl6pPr>
                      <a:lvl7pPr marL="2971800" indent="-228600" eaLnBrk="0" fontAlgn="base" hangingPunct="0">
                        <a:spcBef>
                          <a:spcPct val="20000"/>
                        </a:spcBef>
                        <a:spcAft>
                          <a:spcPct val="0"/>
                        </a:spcAft>
                        <a:defRPr sz="900" b="1">
                          <a:solidFill>
                            <a:schemeClr val="tx1"/>
                          </a:solidFill>
                          <a:latin typeface="Calibri" charset="0"/>
                          <a:ea typeface="Arial" charset="0"/>
                          <a:cs typeface="Arial" charset="0"/>
                        </a:defRPr>
                      </a:lvl7pPr>
                      <a:lvl8pPr marL="3429000" indent="-228600" eaLnBrk="0" fontAlgn="base" hangingPunct="0">
                        <a:spcBef>
                          <a:spcPct val="20000"/>
                        </a:spcBef>
                        <a:spcAft>
                          <a:spcPct val="0"/>
                        </a:spcAft>
                        <a:defRPr sz="900" b="1">
                          <a:solidFill>
                            <a:schemeClr val="tx1"/>
                          </a:solidFill>
                          <a:latin typeface="Calibri" charset="0"/>
                          <a:ea typeface="Arial" charset="0"/>
                          <a:cs typeface="Arial" charset="0"/>
                        </a:defRPr>
                      </a:lvl8pPr>
                      <a:lvl9pPr marL="3886200" indent="-228600" eaLnBrk="0" fontAlgn="base" hangingPunct="0">
                        <a:spcBef>
                          <a:spcPct val="20000"/>
                        </a:spcBef>
                        <a:spcAft>
                          <a:spcPct val="0"/>
                        </a:spcAft>
                        <a:defRPr sz="900" b="1">
                          <a:solidFill>
                            <a:schemeClr val="tx1"/>
                          </a:solidFill>
                          <a:latin typeface="Calibri"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ES_tradnl" sz="1050" b="1" i="0" u="none" strike="noStrike" cap="none" normalizeH="0" baseline="0" dirty="0">
                          <a:ln>
                            <a:noFill/>
                          </a:ln>
                          <a:solidFill>
                            <a:srgbClr val="FFFFFF"/>
                          </a:solidFill>
                          <a:effectLst/>
                          <a:latin typeface="+mj-lt"/>
                          <a:ea typeface="Arial" charset="0"/>
                          <a:cs typeface="Arial" charset="0"/>
                        </a:rPr>
                        <a:t>Fecha Campo</a:t>
                      </a:r>
                    </a:p>
                  </a:txBody>
                  <a:tcPr marL="91433" marR="91433" marT="45675" marB="45675"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247895">
                <a:tc>
                  <a:txBody>
                    <a:bodyPr/>
                    <a:lstStyle/>
                    <a:p>
                      <a:pPr algn="l" fontAlgn="ctr"/>
                      <a:r>
                        <a:rPr lang="es-CO" sz="1000" b="0" i="0" u="none" strike="noStrike" dirty="0">
                          <a:solidFill>
                            <a:srgbClr val="000000"/>
                          </a:solidFill>
                          <a:effectLst/>
                          <a:latin typeface="+mj-lt"/>
                        </a:rPr>
                        <a:t>Clientes institucionales</a:t>
                      </a:r>
                    </a:p>
                  </a:txBody>
                  <a:tcPr marL="9525" marR="9525" marT="952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900" b="1">
                          <a:solidFill>
                            <a:schemeClr val="tx1"/>
                          </a:solidFill>
                          <a:latin typeface="Calibri" charset="0"/>
                          <a:ea typeface="Arial" charset="0"/>
                          <a:cs typeface="Arial" charset="0"/>
                        </a:defRPr>
                      </a:lvl1pPr>
                      <a:lvl2pPr marL="742950" indent="-285750">
                        <a:spcBef>
                          <a:spcPct val="20000"/>
                        </a:spcBef>
                        <a:defRPr sz="900" b="1">
                          <a:solidFill>
                            <a:schemeClr val="tx1"/>
                          </a:solidFill>
                          <a:latin typeface="Calibri" charset="0"/>
                          <a:ea typeface="Arial" charset="0"/>
                          <a:cs typeface="Arial" charset="0"/>
                        </a:defRPr>
                      </a:lvl2pPr>
                      <a:lvl3pPr marL="1143000" indent="-228600">
                        <a:spcBef>
                          <a:spcPct val="20000"/>
                        </a:spcBef>
                        <a:defRPr sz="900" b="1">
                          <a:solidFill>
                            <a:schemeClr val="tx1"/>
                          </a:solidFill>
                          <a:latin typeface="Calibri" charset="0"/>
                          <a:ea typeface="Arial" charset="0"/>
                          <a:cs typeface="Arial" charset="0"/>
                        </a:defRPr>
                      </a:lvl3pPr>
                      <a:lvl4pPr marL="1600200" indent="-228600">
                        <a:spcBef>
                          <a:spcPct val="20000"/>
                        </a:spcBef>
                        <a:defRPr sz="900" b="1">
                          <a:solidFill>
                            <a:schemeClr val="tx1"/>
                          </a:solidFill>
                          <a:latin typeface="Calibri" charset="0"/>
                          <a:ea typeface="Arial" charset="0"/>
                          <a:cs typeface="Arial" charset="0"/>
                        </a:defRPr>
                      </a:lvl4pPr>
                      <a:lvl5pPr marL="2057400" indent="-228600">
                        <a:spcBef>
                          <a:spcPct val="20000"/>
                        </a:spcBef>
                        <a:defRPr sz="900" b="1">
                          <a:solidFill>
                            <a:schemeClr val="tx1"/>
                          </a:solidFill>
                          <a:latin typeface="Calibri" charset="0"/>
                          <a:ea typeface="Arial" charset="0"/>
                          <a:cs typeface="Arial" charset="0"/>
                        </a:defRPr>
                      </a:lvl5pPr>
                      <a:lvl6pPr marL="2514600" indent="-228600" eaLnBrk="0" fontAlgn="base" hangingPunct="0">
                        <a:spcBef>
                          <a:spcPct val="20000"/>
                        </a:spcBef>
                        <a:spcAft>
                          <a:spcPct val="0"/>
                        </a:spcAft>
                        <a:defRPr sz="900" b="1">
                          <a:solidFill>
                            <a:schemeClr val="tx1"/>
                          </a:solidFill>
                          <a:latin typeface="Calibri" charset="0"/>
                          <a:ea typeface="Arial" charset="0"/>
                          <a:cs typeface="Arial" charset="0"/>
                        </a:defRPr>
                      </a:lvl6pPr>
                      <a:lvl7pPr marL="2971800" indent="-228600" eaLnBrk="0" fontAlgn="base" hangingPunct="0">
                        <a:spcBef>
                          <a:spcPct val="20000"/>
                        </a:spcBef>
                        <a:spcAft>
                          <a:spcPct val="0"/>
                        </a:spcAft>
                        <a:defRPr sz="900" b="1">
                          <a:solidFill>
                            <a:schemeClr val="tx1"/>
                          </a:solidFill>
                          <a:latin typeface="Calibri" charset="0"/>
                          <a:ea typeface="Arial" charset="0"/>
                          <a:cs typeface="Arial" charset="0"/>
                        </a:defRPr>
                      </a:lvl7pPr>
                      <a:lvl8pPr marL="3429000" indent="-228600" eaLnBrk="0" fontAlgn="base" hangingPunct="0">
                        <a:spcBef>
                          <a:spcPct val="20000"/>
                        </a:spcBef>
                        <a:spcAft>
                          <a:spcPct val="0"/>
                        </a:spcAft>
                        <a:defRPr sz="900" b="1">
                          <a:solidFill>
                            <a:schemeClr val="tx1"/>
                          </a:solidFill>
                          <a:latin typeface="Calibri" charset="0"/>
                          <a:ea typeface="Arial" charset="0"/>
                          <a:cs typeface="Arial" charset="0"/>
                        </a:defRPr>
                      </a:lvl8pPr>
                      <a:lvl9pPr marL="3886200" indent="-228600" eaLnBrk="0" fontAlgn="base" hangingPunct="0">
                        <a:spcBef>
                          <a:spcPct val="20000"/>
                        </a:spcBef>
                        <a:spcAft>
                          <a:spcPct val="0"/>
                        </a:spcAft>
                        <a:defRPr sz="900" b="1">
                          <a:solidFill>
                            <a:schemeClr val="tx1"/>
                          </a:solidFill>
                          <a:latin typeface="Calibri"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ES_tradnl" sz="1000" b="0" i="0" u="none" strike="noStrike" cap="none" normalizeH="0" baseline="0" dirty="0">
                          <a:ln>
                            <a:noFill/>
                          </a:ln>
                          <a:solidFill>
                            <a:srgbClr val="000000"/>
                          </a:solidFill>
                          <a:effectLst/>
                          <a:latin typeface="+mj-lt"/>
                          <a:ea typeface="Arial" charset="0"/>
                          <a:cs typeface="Arial" charset="0"/>
                        </a:rPr>
                        <a:t>10</a:t>
                      </a:r>
                    </a:p>
                  </a:txBody>
                  <a:tcPr marL="91433" marR="91433" marT="45675" marB="45675"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900" b="1">
                          <a:solidFill>
                            <a:schemeClr val="tx1"/>
                          </a:solidFill>
                          <a:latin typeface="Calibri" charset="0"/>
                          <a:ea typeface="Arial" charset="0"/>
                          <a:cs typeface="Arial" charset="0"/>
                        </a:defRPr>
                      </a:lvl1pPr>
                      <a:lvl2pPr marL="742950" indent="-285750">
                        <a:spcBef>
                          <a:spcPct val="20000"/>
                        </a:spcBef>
                        <a:defRPr sz="900" b="1">
                          <a:solidFill>
                            <a:schemeClr val="tx1"/>
                          </a:solidFill>
                          <a:latin typeface="Calibri" charset="0"/>
                          <a:ea typeface="Arial" charset="0"/>
                          <a:cs typeface="Arial" charset="0"/>
                        </a:defRPr>
                      </a:lvl2pPr>
                      <a:lvl3pPr marL="1143000" indent="-228600">
                        <a:spcBef>
                          <a:spcPct val="20000"/>
                        </a:spcBef>
                        <a:defRPr sz="900" b="1">
                          <a:solidFill>
                            <a:schemeClr val="tx1"/>
                          </a:solidFill>
                          <a:latin typeface="Calibri" charset="0"/>
                          <a:ea typeface="Arial" charset="0"/>
                          <a:cs typeface="Arial" charset="0"/>
                        </a:defRPr>
                      </a:lvl3pPr>
                      <a:lvl4pPr marL="1600200" indent="-228600">
                        <a:spcBef>
                          <a:spcPct val="20000"/>
                        </a:spcBef>
                        <a:defRPr sz="900" b="1">
                          <a:solidFill>
                            <a:schemeClr val="tx1"/>
                          </a:solidFill>
                          <a:latin typeface="Calibri" charset="0"/>
                          <a:ea typeface="Arial" charset="0"/>
                          <a:cs typeface="Arial" charset="0"/>
                        </a:defRPr>
                      </a:lvl4pPr>
                      <a:lvl5pPr marL="2057400" indent="-228600">
                        <a:spcBef>
                          <a:spcPct val="20000"/>
                        </a:spcBef>
                        <a:defRPr sz="900" b="1">
                          <a:solidFill>
                            <a:schemeClr val="tx1"/>
                          </a:solidFill>
                          <a:latin typeface="Calibri" charset="0"/>
                          <a:ea typeface="Arial" charset="0"/>
                          <a:cs typeface="Arial" charset="0"/>
                        </a:defRPr>
                      </a:lvl5pPr>
                      <a:lvl6pPr marL="2514600" indent="-228600" eaLnBrk="0" fontAlgn="base" hangingPunct="0">
                        <a:spcBef>
                          <a:spcPct val="20000"/>
                        </a:spcBef>
                        <a:spcAft>
                          <a:spcPct val="0"/>
                        </a:spcAft>
                        <a:defRPr sz="900" b="1">
                          <a:solidFill>
                            <a:schemeClr val="tx1"/>
                          </a:solidFill>
                          <a:latin typeface="Calibri" charset="0"/>
                          <a:ea typeface="Arial" charset="0"/>
                          <a:cs typeface="Arial" charset="0"/>
                        </a:defRPr>
                      </a:lvl6pPr>
                      <a:lvl7pPr marL="2971800" indent="-228600" eaLnBrk="0" fontAlgn="base" hangingPunct="0">
                        <a:spcBef>
                          <a:spcPct val="20000"/>
                        </a:spcBef>
                        <a:spcAft>
                          <a:spcPct val="0"/>
                        </a:spcAft>
                        <a:defRPr sz="900" b="1">
                          <a:solidFill>
                            <a:schemeClr val="tx1"/>
                          </a:solidFill>
                          <a:latin typeface="Calibri" charset="0"/>
                          <a:ea typeface="Arial" charset="0"/>
                          <a:cs typeface="Arial" charset="0"/>
                        </a:defRPr>
                      </a:lvl7pPr>
                      <a:lvl8pPr marL="3429000" indent="-228600" eaLnBrk="0" fontAlgn="base" hangingPunct="0">
                        <a:spcBef>
                          <a:spcPct val="20000"/>
                        </a:spcBef>
                        <a:spcAft>
                          <a:spcPct val="0"/>
                        </a:spcAft>
                        <a:defRPr sz="900" b="1">
                          <a:solidFill>
                            <a:schemeClr val="tx1"/>
                          </a:solidFill>
                          <a:latin typeface="Calibri" charset="0"/>
                          <a:ea typeface="Arial" charset="0"/>
                          <a:cs typeface="Arial" charset="0"/>
                        </a:defRPr>
                      </a:lvl8pPr>
                      <a:lvl9pPr marL="3886200" indent="-228600" eaLnBrk="0" fontAlgn="base" hangingPunct="0">
                        <a:spcBef>
                          <a:spcPct val="20000"/>
                        </a:spcBef>
                        <a:spcAft>
                          <a:spcPct val="0"/>
                        </a:spcAft>
                        <a:defRPr sz="900" b="1">
                          <a:solidFill>
                            <a:schemeClr val="tx1"/>
                          </a:solidFill>
                          <a:latin typeface="Calibri"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ES_tradnl" sz="1000" b="0" i="0" u="none" strike="noStrike" cap="none" normalizeH="0" baseline="0" dirty="0">
                          <a:ln>
                            <a:noFill/>
                          </a:ln>
                          <a:solidFill>
                            <a:srgbClr val="000000"/>
                          </a:solidFill>
                          <a:effectLst/>
                          <a:latin typeface="+mj-lt"/>
                          <a:ea typeface="Arial" charset="0"/>
                          <a:cs typeface="Arial" charset="0"/>
                        </a:rPr>
                        <a:t>Entrevista en profundidad</a:t>
                      </a:r>
                    </a:p>
                  </a:txBody>
                  <a:tcPr marL="91433" marR="91433" marT="45675" marB="45675"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rowSpan="16">
                  <a:txBody>
                    <a:bodyPr/>
                    <a:lstStyle>
                      <a:lvl1pPr>
                        <a:spcBef>
                          <a:spcPct val="20000"/>
                        </a:spcBef>
                        <a:defRPr sz="900" b="1">
                          <a:solidFill>
                            <a:schemeClr val="tx1"/>
                          </a:solidFill>
                          <a:latin typeface="Calibri" charset="0"/>
                          <a:ea typeface="Arial" charset="0"/>
                          <a:cs typeface="Arial" charset="0"/>
                        </a:defRPr>
                      </a:lvl1pPr>
                      <a:lvl2pPr marL="742950" indent="-285750">
                        <a:spcBef>
                          <a:spcPct val="20000"/>
                        </a:spcBef>
                        <a:defRPr sz="900" b="1">
                          <a:solidFill>
                            <a:schemeClr val="tx1"/>
                          </a:solidFill>
                          <a:latin typeface="Calibri" charset="0"/>
                          <a:ea typeface="Arial" charset="0"/>
                          <a:cs typeface="Arial" charset="0"/>
                        </a:defRPr>
                      </a:lvl2pPr>
                      <a:lvl3pPr marL="1143000" indent="-228600">
                        <a:spcBef>
                          <a:spcPct val="20000"/>
                        </a:spcBef>
                        <a:defRPr sz="900" b="1">
                          <a:solidFill>
                            <a:schemeClr val="tx1"/>
                          </a:solidFill>
                          <a:latin typeface="Calibri" charset="0"/>
                          <a:ea typeface="Arial" charset="0"/>
                          <a:cs typeface="Arial" charset="0"/>
                        </a:defRPr>
                      </a:lvl3pPr>
                      <a:lvl4pPr marL="1600200" indent="-228600">
                        <a:spcBef>
                          <a:spcPct val="20000"/>
                        </a:spcBef>
                        <a:defRPr sz="900" b="1">
                          <a:solidFill>
                            <a:schemeClr val="tx1"/>
                          </a:solidFill>
                          <a:latin typeface="Calibri" charset="0"/>
                          <a:ea typeface="Arial" charset="0"/>
                          <a:cs typeface="Arial" charset="0"/>
                        </a:defRPr>
                      </a:lvl4pPr>
                      <a:lvl5pPr marL="2057400" indent="-228600">
                        <a:spcBef>
                          <a:spcPct val="20000"/>
                        </a:spcBef>
                        <a:defRPr sz="900" b="1">
                          <a:solidFill>
                            <a:schemeClr val="tx1"/>
                          </a:solidFill>
                          <a:latin typeface="Calibri" charset="0"/>
                          <a:ea typeface="Arial" charset="0"/>
                          <a:cs typeface="Arial" charset="0"/>
                        </a:defRPr>
                      </a:lvl5pPr>
                      <a:lvl6pPr marL="2514600" indent="-228600" eaLnBrk="0" fontAlgn="base" hangingPunct="0">
                        <a:spcBef>
                          <a:spcPct val="20000"/>
                        </a:spcBef>
                        <a:spcAft>
                          <a:spcPct val="0"/>
                        </a:spcAft>
                        <a:defRPr sz="900" b="1">
                          <a:solidFill>
                            <a:schemeClr val="tx1"/>
                          </a:solidFill>
                          <a:latin typeface="Calibri" charset="0"/>
                          <a:ea typeface="Arial" charset="0"/>
                          <a:cs typeface="Arial" charset="0"/>
                        </a:defRPr>
                      </a:lvl6pPr>
                      <a:lvl7pPr marL="2971800" indent="-228600" eaLnBrk="0" fontAlgn="base" hangingPunct="0">
                        <a:spcBef>
                          <a:spcPct val="20000"/>
                        </a:spcBef>
                        <a:spcAft>
                          <a:spcPct val="0"/>
                        </a:spcAft>
                        <a:defRPr sz="900" b="1">
                          <a:solidFill>
                            <a:schemeClr val="tx1"/>
                          </a:solidFill>
                          <a:latin typeface="Calibri" charset="0"/>
                          <a:ea typeface="Arial" charset="0"/>
                          <a:cs typeface="Arial" charset="0"/>
                        </a:defRPr>
                      </a:lvl7pPr>
                      <a:lvl8pPr marL="3429000" indent="-228600" eaLnBrk="0" fontAlgn="base" hangingPunct="0">
                        <a:spcBef>
                          <a:spcPct val="20000"/>
                        </a:spcBef>
                        <a:spcAft>
                          <a:spcPct val="0"/>
                        </a:spcAft>
                        <a:defRPr sz="900" b="1">
                          <a:solidFill>
                            <a:schemeClr val="tx1"/>
                          </a:solidFill>
                          <a:latin typeface="Calibri" charset="0"/>
                          <a:ea typeface="Arial" charset="0"/>
                          <a:cs typeface="Arial" charset="0"/>
                        </a:defRPr>
                      </a:lvl8pPr>
                      <a:lvl9pPr marL="3886200" indent="-228600" eaLnBrk="0" fontAlgn="base" hangingPunct="0">
                        <a:spcBef>
                          <a:spcPct val="20000"/>
                        </a:spcBef>
                        <a:spcAft>
                          <a:spcPct val="0"/>
                        </a:spcAft>
                        <a:defRPr sz="900" b="1">
                          <a:solidFill>
                            <a:schemeClr val="tx1"/>
                          </a:solidFill>
                          <a:latin typeface="Calibri"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CO" sz="1000" b="0" i="0" u="none" strike="noStrike" cap="none" normalizeH="0" baseline="0" dirty="0">
                          <a:ln>
                            <a:noFill/>
                          </a:ln>
                          <a:solidFill>
                            <a:srgbClr val="000000"/>
                          </a:solidFill>
                          <a:effectLst/>
                          <a:latin typeface="+mj-lt"/>
                          <a:ea typeface="Times New Roman" charset="0"/>
                          <a:cs typeface="Tahoma" charset="0"/>
                        </a:rPr>
                        <a:t>11 de noviembre a 22 de diciembre</a:t>
                      </a:r>
                    </a:p>
                  </a:txBody>
                  <a:tcPr marL="91433" marR="91433" marT="45675" marB="45675"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47895">
                <a:tc>
                  <a:txBody>
                    <a:bodyPr/>
                    <a:lstStyle/>
                    <a:p>
                      <a:pPr algn="l" fontAlgn="ctr"/>
                      <a:r>
                        <a:rPr lang="es-CO" sz="1000" b="0" i="0" u="none" strike="noStrike" dirty="0">
                          <a:solidFill>
                            <a:srgbClr val="000000"/>
                          </a:solidFill>
                          <a:effectLst/>
                          <a:latin typeface="+mj-lt"/>
                        </a:rPr>
                        <a:t>Medios de comunicación</a:t>
                      </a:r>
                    </a:p>
                  </a:txBody>
                  <a:tcPr marL="9525" marR="9525" marT="952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900" b="1">
                          <a:solidFill>
                            <a:schemeClr val="tx1"/>
                          </a:solidFill>
                          <a:latin typeface="Calibri" charset="0"/>
                          <a:ea typeface="Arial" charset="0"/>
                          <a:cs typeface="Arial" charset="0"/>
                        </a:defRPr>
                      </a:lvl1pPr>
                      <a:lvl2pPr marL="742950" indent="-285750">
                        <a:spcBef>
                          <a:spcPct val="20000"/>
                        </a:spcBef>
                        <a:defRPr sz="900" b="1">
                          <a:solidFill>
                            <a:schemeClr val="tx1"/>
                          </a:solidFill>
                          <a:latin typeface="Calibri" charset="0"/>
                          <a:ea typeface="Arial" charset="0"/>
                          <a:cs typeface="Arial" charset="0"/>
                        </a:defRPr>
                      </a:lvl2pPr>
                      <a:lvl3pPr marL="1143000" indent="-228600">
                        <a:spcBef>
                          <a:spcPct val="20000"/>
                        </a:spcBef>
                        <a:defRPr sz="900" b="1">
                          <a:solidFill>
                            <a:schemeClr val="tx1"/>
                          </a:solidFill>
                          <a:latin typeface="Calibri" charset="0"/>
                          <a:ea typeface="Arial" charset="0"/>
                          <a:cs typeface="Arial" charset="0"/>
                        </a:defRPr>
                      </a:lvl3pPr>
                      <a:lvl4pPr marL="1600200" indent="-228600">
                        <a:spcBef>
                          <a:spcPct val="20000"/>
                        </a:spcBef>
                        <a:defRPr sz="900" b="1">
                          <a:solidFill>
                            <a:schemeClr val="tx1"/>
                          </a:solidFill>
                          <a:latin typeface="Calibri" charset="0"/>
                          <a:ea typeface="Arial" charset="0"/>
                          <a:cs typeface="Arial" charset="0"/>
                        </a:defRPr>
                      </a:lvl4pPr>
                      <a:lvl5pPr marL="2057400" indent="-228600">
                        <a:spcBef>
                          <a:spcPct val="20000"/>
                        </a:spcBef>
                        <a:defRPr sz="900" b="1">
                          <a:solidFill>
                            <a:schemeClr val="tx1"/>
                          </a:solidFill>
                          <a:latin typeface="Calibri" charset="0"/>
                          <a:ea typeface="Arial" charset="0"/>
                          <a:cs typeface="Arial" charset="0"/>
                        </a:defRPr>
                      </a:lvl5pPr>
                      <a:lvl6pPr marL="2514600" indent="-228600" eaLnBrk="0" fontAlgn="base" hangingPunct="0">
                        <a:spcBef>
                          <a:spcPct val="20000"/>
                        </a:spcBef>
                        <a:spcAft>
                          <a:spcPct val="0"/>
                        </a:spcAft>
                        <a:defRPr sz="900" b="1">
                          <a:solidFill>
                            <a:schemeClr val="tx1"/>
                          </a:solidFill>
                          <a:latin typeface="Calibri" charset="0"/>
                          <a:ea typeface="Arial" charset="0"/>
                          <a:cs typeface="Arial" charset="0"/>
                        </a:defRPr>
                      </a:lvl6pPr>
                      <a:lvl7pPr marL="2971800" indent="-228600" eaLnBrk="0" fontAlgn="base" hangingPunct="0">
                        <a:spcBef>
                          <a:spcPct val="20000"/>
                        </a:spcBef>
                        <a:spcAft>
                          <a:spcPct val="0"/>
                        </a:spcAft>
                        <a:defRPr sz="900" b="1">
                          <a:solidFill>
                            <a:schemeClr val="tx1"/>
                          </a:solidFill>
                          <a:latin typeface="Calibri" charset="0"/>
                          <a:ea typeface="Arial" charset="0"/>
                          <a:cs typeface="Arial" charset="0"/>
                        </a:defRPr>
                      </a:lvl7pPr>
                      <a:lvl8pPr marL="3429000" indent="-228600" eaLnBrk="0" fontAlgn="base" hangingPunct="0">
                        <a:spcBef>
                          <a:spcPct val="20000"/>
                        </a:spcBef>
                        <a:spcAft>
                          <a:spcPct val="0"/>
                        </a:spcAft>
                        <a:defRPr sz="900" b="1">
                          <a:solidFill>
                            <a:schemeClr val="tx1"/>
                          </a:solidFill>
                          <a:latin typeface="Calibri" charset="0"/>
                          <a:ea typeface="Arial" charset="0"/>
                          <a:cs typeface="Arial" charset="0"/>
                        </a:defRPr>
                      </a:lvl8pPr>
                      <a:lvl9pPr marL="3886200" indent="-228600" eaLnBrk="0" fontAlgn="base" hangingPunct="0">
                        <a:spcBef>
                          <a:spcPct val="20000"/>
                        </a:spcBef>
                        <a:spcAft>
                          <a:spcPct val="0"/>
                        </a:spcAft>
                        <a:defRPr sz="900" b="1">
                          <a:solidFill>
                            <a:schemeClr val="tx1"/>
                          </a:solidFill>
                          <a:latin typeface="Calibri"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ES_tradnl" sz="1000" b="0" i="0" u="none" strike="noStrike" cap="none" normalizeH="0" baseline="0" dirty="0">
                          <a:ln>
                            <a:noFill/>
                          </a:ln>
                          <a:solidFill>
                            <a:srgbClr val="000000"/>
                          </a:solidFill>
                          <a:effectLst/>
                          <a:latin typeface="+mj-lt"/>
                          <a:ea typeface="Arial" charset="0"/>
                          <a:cs typeface="Arial" charset="0"/>
                        </a:rPr>
                        <a:t>10</a:t>
                      </a:r>
                    </a:p>
                  </a:txBody>
                  <a:tcPr marL="91433" marR="91433" marT="45675" marB="45675"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900" b="1">
                          <a:solidFill>
                            <a:schemeClr val="tx1"/>
                          </a:solidFill>
                          <a:latin typeface="Calibri" charset="0"/>
                          <a:ea typeface="Arial" charset="0"/>
                          <a:cs typeface="Arial" charset="0"/>
                        </a:defRPr>
                      </a:lvl1pPr>
                      <a:lvl2pPr marL="742950" indent="-285750">
                        <a:spcBef>
                          <a:spcPct val="20000"/>
                        </a:spcBef>
                        <a:defRPr sz="900" b="1">
                          <a:solidFill>
                            <a:schemeClr val="tx1"/>
                          </a:solidFill>
                          <a:latin typeface="Calibri" charset="0"/>
                          <a:ea typeface="Arial" charset="0"/>
                          <a:cs typeface="Arial" charset="0"/>
                        </a:defRPr>
                      </a:lvl2pPr>
                      <a:lvl3pPr marL="1143000" indent="-228600">
                        <a:spcBef>
                          <a:spcPct val="20000"/>
                        </a:spcBef>
                        <a:defRPr sz="900" b="1">
                          <a:solidFill>
                            <a:schemeClr val="tx1"/>
                          </a:solidFill>
                          <a:latin typeface="Calibri" charset="0"/>
                          <a:ea typeface="Arial" charset="0"/>
                          <a:cs typeface="Arial" charset="0"/>
                        </a:defRPr>
                      </a:lvl3pPr>
                      <a:lvl4pPr marL="1600200" indent="-228600">
                        <a:spcBef>
                          <a:spcPct val="20000"/>
                        </a:spcBef>
                        <a:defRPr sz="900" b="1">
                          <a:solidFill>
                            <a:schemeClr val="tx1"/>
                          </a:solidFill>
                          <a:latin typeface="Calibri" charset="0"/>
                          <a:ea typeface="Arial" charset="0"/>
                          <a:cs typeface="Arial" charset="0"/>
                        </a:defRPr>
                      </a:lvl4pPr>
                      <a:lvl5pPr marL="2057400" indent="-228600">
                        <a:spcBef>
                          <a:spcPct val="20000"/>
                        </a:spcBef>
                        <a:defRPr sz="900" b="1">
                          <a:solidFill>
                            <a:schemeClr val="tx1"/>
                          </a:solidFill>
                          <a:latin typeface="Calibri" charset="0"/>
                          <a:ea typeface="Arial" charset="0"/>
                          <a:cs typeface="Arial" charset="0"/>
                        </a:defRPr>
                      </a:lvl5pPr>
                      <a:lvl6pPr marL="2514600" indent="-228600" eaLnBrk="0" fontAlgn="base" hangingPunct="0">
                        <a:spcBef>
                          <a:spcPct val="20000"/>
                        </a:spcBef>
                        <a:spcAft>
                          <a:spcPct val="0"/>
                        </a:spcAft>
                        <a:defRPr sz="900" b="1">
                          <a:solidFill>
                            <a:schemeClr val="tx1"/>
                          </a:solidFill>
                          <a:latin typeface="Calibri" charset="0"/>
                          <a:ea typeface="Arial" charset="0"/>
                          <a:cs typeface="Arial" charset="0"/>
                        </a:defRPr>
                      </a:lvl6pPr>
                      <a:lvl7pPr marL="2971800" indent="-228600" eaLnBrk="0" fontAlgn="base" hangingPunct="0">
                        <a:spcBef>
                          <a:spcPct val="20000"/>
                        </a:spcBef>
                        <a:spcAft>
                          <a:spcPct val="0"/>
                        </a:spcAft>
                        <a:defRPr sz="900" b="1">
                          <a:solidFill>
                            <a:schemeClr val="tx1"/>
                          </a:solidFill>
                          <a:latin typeface="Calibri" charset="0"/>
                          <a:ea typeface="Arial" charset="0"/>
                          <a:cs typeface="Arial" charset="0"/>
                        </a:defRPr>
                      </a:lvl7pPr>
                      <a:lvl8pPr marL="3429000" indent="-228600" eaLnBrk="0" fontAlgn="base" hangingPunct="0">
                        <a:spcBef>
                          <a:spcPct val="20000"/>
                        </a:spcBef>
                        <a:spcAft>
                          <a:spcPct val="0"/>
                        </a:spcAft>
                        <a:defRPr sz="900" b="1">
                          <a:solidFill>
                            <a:schemeClr val="tx1"/>
                          </a:solidFill>
                          <a:latin typeface="Calibri" charset="0"/>
                          <a:ea typeface="Arial" charset="0"/>
                          <a:cs typeface="Arial" charset="0"/>
                        </a:defRPr>
                      </a:lvl8pPr>
                      <a:lvl9pPr marL="3886200" indent="-228600" eaLnBrk="0" fontAlgn="base" hangingPunct="0">
                        <a:spcBef>
                          <a:spcPct val="20000"/>
                        </a:spcBef>
                        <a:spcAft>
                          <a:spcPct val="0"/>
                        </a:spcAft>
                        <a:defRPr sz="900" b="1">
                          <a:solidFill>
                            <a:schemeClr val="tx1"/>
                          </a:solidFill>
                          <a:latin typeface="Calibri"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ES_tradnl" sz="1000" b="0" i="0" u="none" strike="noStrike" cap="none" normalizeH="0" baseline="0" dirty="0">
                          <a:ln>
                            <a:noFill/>
                          </a:ln>
                          <a:solidFill>
                            <a:srgbClr val="000000"/>
                          </a:solidFill>
                          <a:effectLst/>
                          <a:latin typeface="+mj-lt"/>
                          <a:ea typeface="Arial" charset="0"/>
                          <a:cs typeface="Arial" charset="0"/>
                        </a:rPr>
                        <a:t>Entrevista en profundidad</a:t>
                      </a:r>
                    </a:p>
                  </a:txBody>
                  <a:tcPr marL="91433" marR="91433" marT="45675" marB="45675"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vMerge="1">
                  <a:txBody>
                    <a:bodyPr/>
                    <a:lstStyle/>
                    <a:p>
                      <a:endParaRPr lang="es-ES_tradnl"/>
                    </a:p>
                  </a:txBody>
                  <a:tcPr/>
                </a:tc>
                <a:extLst>
                  <a:ext uri="{0D108BD9-81ED-4DB2-BD59-A6C34878D82A}">
                    <a16:rowId xmlns:a16="http://schemas.microsoft.com/office/drawing/2014/main" val="10002"/>
                  </a:ext>
                </a:extLst>
              </a:tr>
              <a:tr h="247895">
                <a:tc>
                  <a:txBody>
                    <a:bodyPr/>
                    <a:lstStyle/>
                    <a:p>
                      <a:pPr algn="l" fontAlgn="ctr"/>
                      <a:r>
                        <a:rPr lang="es-CO" sz="1000" b="0" i="0" u="none" strike="noStrike" dirty="0">
                          <a:solidFill>
                            <a:srgbClr val="000000"/>
                          </a:solidFill>
                          <a:effectLst/>
                          <a:latin typeface="+mj-lt"/>
                        </a:rPr>
                        <a:t>Rectores de colegios</a:t>
                      </a:r>
                    </a:p>
                  </a:txBody>
                  <a:tcPr marL="9525" marR="9525" marT="952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900" b="1">
                          <a:solidFill>
                            <a:schemeClr val="tx1"/>
                          </a:solidFill>
                          <a:latin typeface="Calibri" charset="0"/>
                          <a:ea typeface="Arial" charset="0"/>
                          <a:cs typeface="Arial" charset="0"/>
                        </a:defRPr>
                      </a:lvl1pPr>
                      <a:lvl2pPr marL="742950" indent="-285750">
                        <a:spcBef>
                          <a:spcPct val="20000"/>
                        </a:spcBef>
                        <a:defRPr sz="900" b="1">
                          <a:solidFill>
                            <a:schemeClr val="tx1"/>
                          </a:solidFill>
                          <a:latin typeface="Calibri" charset="0"/>
                          <a:ea typeface="Arial" charset="0"/>
                          <a:cs typeface="Arial" charset="0"/>
                        </a:defRPr>
                      </a:lvl2pPr>
                      <a:lvl3pPr marL="1143000" indent="-228600">
                        <a:spcBef>
                          <a:spcPct val="20000"/>
                        </a:spcBef>
                        <a:defRPr sz="900" b="1">
                          <a:solidFill>
                            <a:schemeClr val="tx1"/>
                          </a:solidFill>
                          <a:latin typeface="Calibri" charset="0"/>
                          <a:ea typeface="Arial" charset="0"/>
                          <a:cs typeface="Arial" charset="0"/>
                        </a:defRPr>
                      </a:lvl3pPr>
                      <a:lvl4pPr marL="1600200" indent="-228600">
                        <a:spcBef>
                          <a:spcPct val="20000"/>
                        </a:spcBef>
                        <a:defRPr sz="900" b="1">
                          <a:solidFill>
                            <a:schemeClr val="tx1"/>
                          </a:solidFill>
                          <a:latin typeface="Calibri" charset="0"/>
                          <a:ea typeface="Arial" charset="0"/>
                          <a:cs typeface="Arial" charset="0"/>
                        </a:defRPr>
                      </a:lvl4pPr>
                      <a:lvl5pPr marL="2057400" indent="-228600">
                        <a:spcBef>
                          <a:spcPct val="20000"/>
                        </a:spcBef>
                        <a:defRPr sz="900" b="1">
                          <a:solidFill>
                            <a:schemeClr val="tx1"/>
                          </a:solidFill>
                          <a:latin typeface="Calibri" charset="0"/>
                          <a:ea typeface="Arial" charset="0"/>
                          <a:cs typeface="Arial" charset="0"/>
                        </a:defRPr>
                      </a:lvl5pPr>
                      <a:lvl6pPr marL="2514600" indent="-228600" eaLnBrk="0" fontAlgn="base" hangingPunct="0">
                        <a:spcBef>
                          <a:spcPct val="20000"/>
                        </a:spcBef>
                        <a:spcAft>
                          <a:spcPct val="0"/>
                        </a:spcAft>
                        <a:defRPr sz="900" b="1">
                          <a:solidFill>
                            <a:schemeClr val="tx1"/>
                          </a:solidFill>
                          <a:latin typeface="Calibri" charset="0"/>
                          <a:ea typeface="Arial" charset="0"/>
                          <a:cs typeface="Arial" charset="0"/>
                        </a:defRPr>
                      </a:lvl6pPr>
                      <a:lvl7pPr marL="2971800" indent="-228600" eaLnBrk="0" fontAlgn="base" hangingPunct="0">
                        <a:spcBef>
                          <a:spcPct val="20000"/>
                        </a:spcBef>
                        <a:spcAft>
                          <a:spcPct val="0"/>
                        </a:spcAft>
                        <a:defRPr sz="900" b="1">
                          <a:solidFill>
                            <a:schemeClr val="tx1"/>
                          </a:solidFill>
                          <a:latin typeface="Calibri" charset="0"/>
                          <a:ea typeface="Arial" charset="0"/>
                          <a:cs typeface="Arial" charset="0"/>
                        </a:defRPr>
                      </a:lvl7pPr>
                      <a:lvl8pPr marL="3429000" indent="-228600" eaLnBrk="0" fontAlgn="base" hangingPunct="0">
                        <a:spcBef>
                          <a:spcPct val="20000"/>
                        </a:spcBef>
                        <a:spcAft>
                          <a:spcPct val="0"/>
                        </a:spcAft>
                        <a:defRPr sz="900" b="1">
                          <a:solidFill>
                            <a:schemeClr val="tx1"/>
                          </a:solidFill>
                          <a:latin typeface="Calibri" charset="0"/>
                          <a:ea typeface="Arial" charset="0"/>
                          <a:cs typeface="Arial" charset="0"/>
                        </a:defRPr>
                      </a:lvl8pPr>
                      <a:lvl9pPr marL="3886200" indent="-228600" eaLnBrk="0" fontAlgn="base" hangingPunct="0">
                        <a:spcBef>
                          <a:spcPct val="20000"/>
                        </a:spcBef>
                        <a:spcAft>
                          <a:spcPct val="0"/>
                        </a:spcAft>
                        <a:defRPr sz="900" b="1">
                          <a:solidFill>
                            <a:schemeClr val="tx1"/>
                          </a:solidFill>
                          <a:latin typeface="Calibri"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ES_tradnl" sz="1000" b="0" i="0" u="none" strike="noStrike" cap="none" normalizeH="0" baseline="0" dirty="0">
                          <a:ln>
                            <a:noFill/>
                          </a:ln>
                          <a:solidFill>
                            <a:srgbClr val="000000"/>
                          </a:solidFill>
                          <a:effectLst/>
                          <a:latin typeface="+mj-lt"/>
                          <a:ea typeface="Arial" charset="0"/>
                          <a:cs typeface="Arial" charset="0"/>
                        </a:rPr>
                        <a:t>27</a:t>
                      </a:r>
                    </a:p>
                  </a:txBody>
                  <a:tcPr marL="91433" marR="91433" marT="45675" marB="45675"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900" b="1">
                          <a:solidFill>
                            <a:schemeClr val="tx1"/>
                          </a:solidFill>
                          <a:latin typeface="Calibri" charset="0"/>
                          <a:ea typeface="Arial" charset="0"/>
                          <a:cs typeface="Arial" charset="0"/>
                        </a:defRPr>
                      </a:lvl1pPr>
                      <a:lvl2pPr marL="742950" indent="-285750">
                        <a:spcBef>
                          <a:spcPct val="20000"/>
                        </a:spcBef>
                        <a:defRPr sz="900" b="1">
                          <a:solidFill>
                            <a:schemeClr val="tx1"/>
                          </a:solidFill>
                          <a:latin typeface="Calibri" charset="0"/>
                          <a:ea typeface="Arial" charset="0"/>
                          <a:cs typeface="Arial" charset="0"/>
                        </a:defRPr>
                      </a:lvl2pPr>
                      <a:lvl3pPr marL="1143000" indent="-228600">
                        <a:spcBef>
                          <a:spcPct val="20000"/>
                        </a:spcBef>
                        <a:defRPr sz="900" b="1">
                          <a:solidFill>
                            <a:schemeClr val="tx1"/>
                          </a:solidFill>
                          <a:latin typeface="Calibri" charset="0"/>
                          <a:ea typeface="Arial" charset="0"/>
                          <a:cs typeface="Arial" charset="0"/>
                        </a:defRPr>
                      </a:lvl3pPr>
                      <a:lvl4pPr marL="1600200" indent="-228600">
                        <a:spcBef>
                          <a:spcPct val="20000"/>
                        </a:spcBef>
                        <a:defRPr sz="900" b="1">
                          <a:solidFill>
                            <a:schemeClr val="tx1"/>
                          </a:solidFill>
                          <a:latin typeface="Calibri" charset="0"/>
                          <a:ea typeface="Arial" charset="0"/>
                          <a:cs typeface="Arial" charset="0"/>
                        </a:defRPr>
                      </a:lvl4pPr>
                      <a:lvl5pPr marL="2057400" indent="-228600">
                        <a:spcBef>
                          <a:spcPct val="20000"/>
                        </a:spcBef>
                        <a:defRPr sz="900" b="1">
                          <a:solidFill>
                            <a:schemeClr val="tx1"/>
                          </a:solidFill>
                          <a:latin typeface="Calibri" charset="0"/>
                          <a:ea typeface="Arial" charset="0"/>
                          <a:cs typeface="Arial" charset="0"/>
                        </a:defRPr>
                      </a:lvl5pPr>
                      <a:lvl6pPr marL="2514600" indent="-228600" eaLnBrk="0" fontAlgn="base" hangingPunct="0">
                        <a:spcBef>
                          <a:spcPct val="20000"/>
                        </a:spcBef>
                        <a:spcAft>
                          <a:spcPct val="0"/>
                        </a:spcAft>
                        <a:defRPr sz="900" b="1">
                          <a:solidFill>
                            <a:schemeClr val="tx1"/>
                          </a:solidFill>
                          <a:latin typeface="Calibri" charset="0"/>
                          <a:ea typeface="Arial" charset="0"/>
                          <a:cs typeface="Arial" charset="0"/>
                        </a:defRPr>
                      </a:lvl6pPr>
                      <a:lvl7pPr marL="2971800" indent="-228600" eaLnBrk="0" fontAlgn="base" hangingPunct="0">
                        <a:spcBef>
                          <a:spcPct val="20000"/>
                        </a:spcBef>
                        <a:spcAft>
                          <a:spcPct val="0"/>
                        </a:spcAft>
                        <a:defRPr sz="900" b="1">
                          <a:solidFill>
                            <a:schemeClr val="tx1"/>
                          </a:solidFill>
                          <a:latin typeface="Calibri" charset="0"/>
                          <a:ea typeface="Arial" charset="0"/>
                          <a:cs typeface="Arial" charset="0"/>
                        </a:defRPr>
                      </a:lvl7pPr>
                      <a:lvl8pPr marL="3429000" indent="-228600" eaLnBrk="0" fontAlgn="base" hangingPunct="0">
                        <a:spcBef>
                          <a:spcPct val="20000"/>
                        </a:spcBef>
                        <a:spcAft>
                          <a:spcPct val="0"/>
                        </a:spcAft>
                        <a:defRPr sz="900" b="1">
                          <a:solidFill>
                            <a:schemeClr val="tx1"/>
                          </a:solidFill>
                          <a:latin typeface="Calibri" charset="0"/>
                          <a:ea typeface="Arial" charset="0"/>
                          <a:cs typeface="Arial" charset="0"/>
                        </a:defRPr>
                      </a:lvl8pPr>
                      <a:lvl9pPr marL="3886200" indent="-228600" eaLnBrk="0" fontAlgn="base" hangingPunct="0">
                        <a:spcBef>
                          <a:spcPct val="20000"/>
                        </a:spcBef>
                        <a:spcAft>
                          <a:spcPct val="0"/>
                        </a:spcAft>
                        <a:defRPr sz="900" b="1">
                          <a:solidFill>
                            <a:schemeClr val="tx1"/>
                          </a:solidFill>
                          <a:latin typeface="Calibri"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ES_tradnl" sz="1000" b="0" i="0" u="none" strike="noStrike" cap="none" normalizeH="0" baseline="0" dirty="0">
                          <a:ln>
                            <a:noFill/>
                          </a:ln>
                          <a:solidFill>
                            <a:srgbClr val="000000"/>
                          </a:solidFill>
                          <a:effectLst/>
                          <a:latin typeface="+mj-lt"/>
                          <a:ea typeface="Arial" charset="0"/>
                          <a:cs typeface="Arial" charset="0"/>
                        </a:rPr>
                        <a:t>Entrevista en profundidad</a:t>
                      </a:r>
                    </a:p>
                  </a:txBody>
                  <a:tcPr marL="91433" marR="91433" marT="45675" marB="45675"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vMerge="1">
                  <a:txBody>
                    <a:bodyPr/>
                    <a:lstStyle/>
                    <a:p>
                      <a:endParaRPr lang="es-ES_tradnl"/>
                    </a:p>
                  </a:txBody>
                  <a:tcPr/>
                </a:tc>
                <a:extLst>
                  <a:ext uri="{0D108BD9-81ED-4DB2-BD59-A6C34878D82A}">
                    <a16:rowId xmlns:a16="http://schemas.microsoft.com/office/drawing/2014/main" val="10003"/>
                  </a:ext>
                </a:extLst>
              </a:tr>
              <a:tr h="247895">
                <a:tc>
                  <a:txBody>
                    <a:bodyPr/>
                    <a:lstStyle/>
                    <a:p>
                      <a:pPr algn="l" fontAlgn="ctr"/>
                      <a:r>
                        <a:rPr lang="es-CO" sz="1000" b="0" i="0" u="none" strike="noStrike" dirty="0">
                          <a:solidFill>
                            <a:srgbClr val="000000"/>
                          </a:solidFill>
                          <a:effectLst/>
                          <a:latin typeface="+mj-lt"/>
                        </a:rPr>
                        <a:t>Funcionarios de planta del Icfes</a:t>
                      </a:r>
                    </a:p>
                  </a:txBody>
                  <a:tcPr marL="9525" marR="9525" marT="952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900" b="1">
                          <a:solidFill>
                            <a:schemeClr val="tx1"/>
                          </a:solidFill>
                          <a:latin typeface="Calibri" charset="0"/>
                          <a:ea typeface="Arial" charset="0"/>
                          <a:cs typeface="Arial" charset="0"/>
                        </a:defRPr>
                      </a:lvl1pPr>
                      <a:lvl2pPr marL="742950" indent="-285750">
                        <a:spcBef>
                          <a:spcPct val="20000"/>
                        </a:spcBef>
                        <a:defRPr sz="900" b="1">
                          <a:solidFill>
                            <a:schemeClr val="tx1"/>
                          </a:solidFill>
                          <a:latin typeface="Calibri" charset="0"/>
                          <a:ea typeface="Arial" charset="0"/>
                          <a:cs typeface="Arial" charset="0"/>
                        </a:defRPr>
                      </a:lvl2pPr>
                      <a:lvl3pPr marL="1143000" indent="-228600">
                        <a:spcBef>
                          <a:spcPct val="20000"/>
                        </a:spcBef>
                        <a:defRPr sz="900" b="1">
                          <a:solidFill>
                            <a:schemeClr val="tx1"/>
                          </a:solidFill>
                          <a:latin typeface="Calibri" charset="0"/>
                          <a:ea typeface="Arial" charset="0"/>
                          <a:cs typeface="Arial" charset="0"/>
                        </a:defRPr>
                      </a:lvl3pPr>
                      <a:lvl4pPr marL="1600200" indent="-228600">
                        <a:spcBef>
                          <a:spcPct val="20000"/>
                        </a:spcBef>
                        <a:defRPr sz="900" b="1">
                          <a:solidFill>
                            <a:schemeClr val="tx1"/>
                          </a:solidFill>
                          <a:latin typeface="Calibri" charset="0"/>
                          <a:ea typeface="Arial" charset="0"/>
                          <a:cs typeface="Arial" charset="0"/>
                        </a:defRPr>
                      </a:lvl4pPr>
                      <a:lvl5pPr marL="2057400" indent="-228600">
                        <a:spcBef>
                          <a:spcPct val="20000"/>
                        </a:spcBef>
                        <a:defRPr sz="900" b="1">
                          <a:solidFill>
                            <a:schemeClr val="tx1"/>
                          </a:solidFill>
                          <a:latin typeface="Calibri" charset="0"/>
                          <a:ea typeface="Arial" charset="0"/>
                          <a:cs typeface="Arial" charset="0"/>
                        </a:defRPr>
                      </a:lvl5pPr>
                      <a:lvl6pPr marL="2514600" indent="-228600" eaLnBrk="0" fontAlgn="base" hangingPunct="0">
                        <a:spcBef>
                          <a:spcPct val="20000"/>
                        </a:spcBef>
                        <a:spcAft>
                          <a:spcPct val="0"/>
                        </a:spcAft>
                        <a:defRPr sz="900" b="1">
                          <a:solidFill>
                            <a:schemeClr val="tx1"/>
                          </a:solidFill>
                          <a:latin typeface="Calibri" charset="0"/>
                          <a:ea typeface="Arial" charset="0"/>
                          <a:cs typeface="Arial" charset="0"/>
                        </a:defRPr>
                      </a:lvl6pPr>
                      <a:lvl7pPr marL="2971800" indent="-228600" eaLnBrk="0" fontAlgn="base" hangingPunct="0">
                        <a:spcBef>
                          <a:spcPct val="20000"/>
                        </a:spcBef>
                        <a:spcAft>
                          <a:spcPct val="0"/>
                        </a:spcAft>
                        <a:defRPr sz="900" b="1">
                          <a:solidFill>
                            <a:schemeClr val="tx1"/>
                          </a:solidFill>
                          <a:latin typeface="Calibri" charset="0"/>
                          <a:ea typeface="Arial" charset="0"/>
                          <a:cs typeface="Arial" charset="0"/>
                        </a:defRPr>
                      </a:lvl7pPr>
                      <a:lvl8pPr marL="3429000" indent="-228600" eaLnBrk="0" fontAlgn="base" hangingPunct="0">
                        <a:spcBef>
                          <a:spcPct val="20000"/>
                        </a:spcBef>
                        <a:spcAft>
                          <a:spcPct val="0"/>
                        </a:spcAft>
                        <a:defRPr sz="900" b="1">
                          <a:solidFill>
                            <a:schemeClr val="tx1"/>
                          </a:solidFill>
                          <a:latin typeface="Calibri" charset="0"/>
                          <a:ea typeface="Arial" charset="0"/>
                          <a:cs typeface="Arial" charset="0"/>
                        </a:defRPr>
                      </a:lvl8pPr>
                      <a:lvl9pPr marL="3886200" indent="-228600" eaLnBrk="0" fontAlgn="base" hangingPunct="0">
                        <a:spcBef>
                          <a:spcPct val="20000"/>
                        </a:spcBef>
                        <a:spcAft>
                          <a:spcPct val="0"/>
                        </a:spcAft>
                        <a:defRPr sz="900" b="1">
                          <a:solidFill>
                            <a:schemeClr val="tx1"/>
                          </a:solidFill>
                          <a:latin typeface="Calibri"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ES_tradnl" sz="1000" b="0" i="0" u="none" strike="noStrike" cap="none" normalizeH="0" baseline="0" dirty="0">
                          <a:ln>
                            <a:noFill/>
                          </a:ln>
                          <a:solidFill>
                            <a:srgbClr val="000000"/>
                          </a:solidFill>
                          <a:effectLst/>
                          <a:latin typeface="+mj-lt"/>
                          <a:ea typeface="Arial" charset="0"/>
                          <a:cs typeface="Arial" charset="0"/>
                        </a:rPr>
                        <a:t>21</a:t>
                      </a:r>
                    </a:p>
                  </a:txBody>
                  <a:tcPr marL="91433" marR="91433" marT="45675" marB="45675"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900" b="1">
                          <a:solidFill>
                            <a:schemeClr val="tx1"/>
                          </a:solidFill>
                          <a:latin typeface="Calibri" charset="0"/>
                          <a:ea typeface="Arial" charset="0"/>
                          <a:cs typeface="Arial" charset="0"/>
                        </a:defRPr>
                      </a:lvl1pPr>
                      <a:lvl2pPr marL="742950" indent="-285750">
                        <a:spcBef>
                          <a:spcPct val="20000"/>
                        </a:spcBef>
                        <a:defRPr sz="900" b="1">
                          <a:solidFill>
                            <a:schemeClr val="tx1"/>
                          </a:solidFill>
                          <a:latin typeface="Calibri" charset="0"/>
                          <a:ea typeface="Arial" charset="0"/>
                          <a:cs typeface="Arial" charset="0"/>
                        </a:defRPr>
                      </a:lvl2pPr>
                      <a:lvl3pPr marL="1143000" indent="-228600">
                        <a:spcBef>
                          <a:spcPct val="20000"/>
                        </a:spcBef>
                        <a:defRPr sz="900" b="1">
                          <a:solidFill>
                            <a:schemeClr val="tx1"/>
                          </a:solidFill>
                          <a:latin typeface="Calibri" charset="0"/>
                          <a:ea typeface="Arial" charset="0"/>
                          <a:cs typeface="Arial" charset="0"/>
                        </a:defRPr>
                      </a:lvl3pPr>
                      <a:lvl4pPr marL="1600200" indent="-228600">
                        <a:spcBef>
                          <a:spcPct val="20000"/>
                        </a:spcBef>
                        <a:defRPr sz="900" b="1">
                          <a:solidFill>
                            <a:schemeClr val="tx1"/>
                          </a:solidFill>
                          <a:latin typeface="Calibri" charset="0"/>
                          <a:ea typeface="Arial" charset="0"/>
                          <a:cs typeface="Arial" charset="0"/>
                        </a:defRPr>
                      </a:lvl4pPr>
                      <a:lvl5pPr marL="2057400" indent="-228600">
                        <a:spcBef>
                          <a:spcPct val="20000"/>
                        </a:spcBef>
                        <a:defRPr sz="900" b="1">
                          <a:solidFill>
                            <a:schemeClr val="tx1"/>
                          </a:solidFill>
                          <a:latin typeface="Calibri" charset="0"/>
                          <a:ea typeface="Arial" charset="0"/>
                          <a:cs typeface="Arial" charset="0"/>
                        </a:defRPr>
                      </a:lvl5pPr>
                      <a:lvl6pPr marL="2514600" indent="-228600" eaLnBrk="0" fontAlgn="base" hangingPunct="0">
                        <a:spcBef>
                          <a:spcPct val="20000"/>
                        </a:spcBef>
                        <a:spcAft>
                          <a:spcPct val="0"/>
                        </a:spcAft>
                        <a:defRPr sz="900" b="1">
                          <a:solidFill>
                            <a:schemeClr val="tx1"/>
                          </a:solidFill>
                          <a:latin typeface="Calibri" charset="0"/>
                          <a:ea typeface="Arial" charset="0"/>
                          <a:cs typeface="Arial" charset="0"/>
                        </a:defRPr>
                      </a:lvl6pPr>
                      <a:lvl7pPr marL="2971800" indent="-228600" eaLnBrk="0" fontAlgn="base" hangingPunct="0">
                        <a:spcBef>
                          <a:spcPct val="20000"/>
                        </a:spcBef>
                        <a:spcAft>
                          <a:spcPct val="0"/>
                        </a:spcAft>
                        <a:defRPr sz="900" b="1">
                          <a:solidFill>
                            <a:schemeClr val="tx1"/>
                          </a:solidFill>
                          <a:latin typeface="Calibri" charset="0"/>
                          <a:ea typeface="Arial" charset="0"/>
                          <a:cs typeface="Arial" charset="0"/>
                        </a:defRPr>
                      </a:lvl7pPr>
                      <a:lvl8pPr marL="3429000" indent="-228600" eaLnBrk="0" fontAlgn="base" hangingPunct="0">
                        <a:spcBef>
                          <a:spcPct val="20000"/>
                        </a:spcBef>
                        <a:spcAft>
                          <a:spcPct val="0"/>
                        </a:spcAft>
                        <a:defRPr sz="900" b="1">
                          <a:solidFill>
                            <a:schemeClr val="tx1"/>
                          </a:solidFill>
                          <a:latin typeface="Calibri" charset="0"/>
                          <a:ea typeface="Arial" charset="0"/>
                          <a:cs typeface="Arial" charset="0"/>
                        </a:defRPr>
                      </a:lvl8pPr>
                      <a:lvl9pPr marL="3886200" indent="-228600" eaLnBrk="0" fontAlgn="base" hangingPunct="0">
                        <a:spcBef>
                          <a:spcPct val="20000"/>
                        </a:spcBef>
                        <a:spcAft>
                          <a:spcPct val="0"/>
                        </a:spcAft>
                        <a:defRPr sz="900" b="1">
                          <a:solidFill>
                            <a:schemeClr val="tx1"/>
                          </a:solidFill>
                          <a:latin typeface="Calibri"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ES_tradnl" sz="1000" b="0" i="0" u="none" strike="noStrike" cap="none" normalizeH="0" baseline="0" dirty="0">
                          <a:ln>
                            <a:noFill/>
                          </a:ln>
                          <a:solidFill>
                            <a:srgbClr val="000000"/>
                          </a:solidFill>
                          <a:effectLst/>
                          <a:latin typeface="+mj-lt"/>
                          <a:ea typeface="Arial" charset="0"/>
                          <a:cs typeface="Arial" charset="0"/>
                        </a:rPr>
                        <a:t>Entrevista en profundidad</a:t>
                      </a:r>
                    </a:p>
                  </a:txBody>
                  <a:tcPr marL="91433" marR="91433" marT="45675" marB="45675"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vMerge="1">
                  <a:txBody>
                    <a:bodyPr/>
                    <a:lstStyle/>
                    <a:p>
                      <a:endParaRPr lang="es-ES_tradnl"/>
                    </a:p>
                  </a:txBody>
                  <a:tcPr/>
                </a:tc>
                <a:extLst>
                  <a:ext uri="{0D108BD9-81ED-4DB2-BD59-A6C34878D82A}">
                    <a16:rowId xmlns:a16="http://schemas.microsoft.com/office/drawing/2014/main" val="10004"/>
                  </a:ext>
                </a:extLst>
              </a:tr>
              <a:tr h="247895">
                <a:tc>
                  <a:txBody>
                    <a:bodyPr/>
                    <a:lstStyle/>
                    <a:p>
                      <a:pPr algn="l" fontAlgn="ctr"/>
                      <a:r>
                        <a:rPr lang="es-CO" sz="1000" b="0" i="0" u="none" strike="noStrike" dirty="0">
                          <a:solidFill>
                            <a:srgbClr val="000000"/>
                          </a:solidFill>
                          <a:effectLst/>
                          <a:latin typeface="+mj-lt"/>
                        </a:rPr>
                        <a:t>Grupos de investigadores</a:t>
                      </a:r>
                    </a:p>
                  </a:txBody>
                  <a:tcPr marL="9525" marR="9525" marT="952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900" b="1">
                          <a:solidFill>
                            <a:schemeClr val="tx1"/>
                          </a:solidFill>
                          <a:latin typeface="Calibri" charset="0"/>
                          <a:ea typeface="Arial" charset="0"/>
                          <a:cs typeface="Arial" charset="0"/>
                        </a:defRPr>
                      </a:lvl1pPr>
                      <a:lvl2pPr marL="742950" indent="-285750">
                        <a:spcBef>
                          <a:spcPct val="20000"/>
                        </a:spcBef>
                        <a:defRPr sz="900" b="1">
                          <a:solidFill>
                            <a:schemeClr val="tx1"/>
                          </a:solidFill>
                          <a:latin typeface="Calibri" charset="0"/>
                          <a:ea typeface="Arial" charset="0"/>
                          <a:cs typeface="Arial" charset="0"/>
                        </a:defRPr>
                      </a:lvl2pPr>
                      <a:lvl3pPr marL="1143000" indent="-228600">
                        <a:spcBef>
                          <a:spcPct val="20000"/>
                        </a:spcBef>
                        <a:defRPr sz="900" b="1">
                          <a:solidFill>
                            <a:schemeClr val="tx1"/>
                          </a:solidFill>
                          <a:latin typeface="Calibri" charset="0"/>
                          <a:ea typeface="Arial" charset="0"/>
                          <a:cs typeface="Arial" charset="0"/>
                        </a:defRPr>
                      </a:lvl3pPr>
                      <a:lvl4pPr marL="1600200" indent="-228600">
                        <a:spcBef>
                          <a:spcPct val="20000"/>
                        </a:spcBef>
                        <a:defRPr sz="900" b="1">
                          <a:solidFill>
                            <a:schemeClr val="tx1"/>
                          </a:solidFill>
                          <a:latin typeface="Calibri" charset="0"/>
                          <a:ea typeface="Arial" charset="0"/>
                          <a:cs typeface="Arial" charset="0"/>
                        </a:defRPr>
                      </a:lvl4pPr>
                      <a:lvl5pPr marL="2057400" indent="-228600">
                        <a:spcBef>
                          <a:spcPct val="20000"/>
                        </a:spcBef>
                        <a:defRPr sz="900" b="1">
                          <a:solidFill>
                            <a:schemeClr val="tx1"/>
                          </a:solidFill>
                          <a:latin typeface="Calibri" charset="0"/>
                          <a:ea typeface="Arial" charset="0"/>
                          <a:cs typeface="Arial" charset="0"/>
                        </a:defRPr>
                      </a:lvl5pPr>
                      <a:lvl6pPr marL="2514600" indent="-228600" eaLnBrk="0" fontAlgn="base" hangingPunct="0">
                        <a:spcBef>
                          <a:spcPct val="20000"/>
                        </a:spcBef>
                        <a:spcAft>
                          <a:spcPct val="0"/>
                        </a:spcAft>
                        <a:defRPr sz="900" b="1">
                          <a:solidFill>
                            <a:schemeClr val="tx1"/>
                          </a:solidFill>
                          <a:latin typeface="Calibri" charset="0"/>
                          <a:ea typeface="Arial" charset="0"/>
                          <a:cs typeface="Arial" charset="0"/>
                        </a:defRPr>
                      </a:lvl6pPr>
                      <a:lvl7pPr marL="2971800" indent="-228600" eaLnBrk="0" fontAlgn="base" hangingPunct="0">
                        <a:spcBef>
                          <a:spcPct val="20000"/>
                        </a:spcBef>
                        <a:spcAft>
                          <a:spcPct val="0"/>
                        </a:spcAft>
                        <a:defRPr sz="900" b="1">
                          <a:solidFill>
                            <a:schemeClr val="tx1"/>
                          </a:solidFill>
                          <a:latin typeface="Calibri" charset="0"/>
                          <a:ea typeface="Arial" charset="0"/>
                          <a:cs typeface="Arial" charset="0"/>
                        </a:defRPr>
                      </a:lvl7pPr>
                      <a:lvl8pPr marL="3429000" indent="-228600" eaLnBrk="0" fontAlgn="base" hangingPunct="0">
                        <a:spcBef>
                          <a:spcPct val="20000"/>
                        </a:spcBef>
                        <a:spcAft>
                          <a:spcPct val="0"/>
                        </a:spcAft>
                        <a:defRPr sz="900" b="1">
                          <a:solidFill>
                            <a:schemeClr val="tx1"/>
                          </a:solidFill>
                          <a:latin typeface="Calibri" charset="0"/>
                          <a:ea typeface="Arial" charset="0"/>
                          <a:cs typeface="Arial" charset="0"/>
                        </a:defRPr>
                      </a:lvl8pPr>
                      <a:lvl9pPr marL="3886200" indent="-228600" eaLnBrk="0" fontAlgn="base" hangingPunct="0">
                        <a:spcBef>
                          <a:spcPct val="20000"/>
                        </a:spcBef>
                        <a:spcAft>
                          <a:spcPct val="0"/>
                        </a:spcAft>
                        <a:defRPr sz="900" b="1">
                          <a:solidFill>
                            <a:schemeClr val="tx1"/>
                          </a:solidFill>
                          <a:latin typeface="Calibri"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ES_tradnl" sz="1000" b="0" i="0" u="none" strike="noStrike" cap="none" normalizeH="0" baseline="0" dirty="0">
                          <a:ln>
                            <a:noFill/>
                          </a:ln>
                          <a:solidFill>
                            <a:srgbClr val="000000"/>
                          </a:solidFill>
                          <a:effectLst/>
                          <a:latin typeface="+mj-lt"/>
                          <a:ea typeface="Arial" charset="0"/>
                          <a:cs typeface="Arial" charset="0"/>
                        </a:rPr>
                        <a:t>10</a:t>
                      </a:r>
                    </a:p>
                  </a:txBody>
                  <a:tcPr marL="91433" marR="91433" marT="45675" marB="45675"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900" b="1">
                          <a:solidFill>
                            <a:schemeClr val="tx1"/>
                          </a:solidFill>
                          <a:latin typeface="Calibri" charset="0"/>
                          <a:ea typeface="Arial" charset="0"/>
                          <a:cs typeface="Arial" charset="0"/>
                        </a:defRPr>
                      </a:lvl1pPr>
                      <a:lvl2pPr marL="742950" indent="-285750">
                        <a:spcBef>
                          <a:spcPct val="20000"/>
                        </a:spcBef>
                        <a:defRPr sz="900" b="1">
                          <a:solidFill>
                            <a:schemeClr val="tx1"/>
                          </a:solidFill>
                          <a:latin typeface="Calibri" charset="0"/>
                          <a:ea typeface="Arial" charset="0"/>
                          <a:cs typeface="Arial" charset="0"/>
                        </a:defRPr>
                      </a:lvl2pPr>
                      <a:lvl3pPr marL="1143000" indent="-228600">
                        <a:spcBef>
                          <a:spcPct val="20000"/>
                        </a:spcBef>
                        <a:defRPr sz="900" b="1">
                          <a:solidFill>
                            <a:schemeClr val="tx1"/>
                          </a:solidFill>
                          <a:latin typeface="Calibri" charset="0"/>
                          <a:ea typeface="Arial" charset="0"/>
                          <a:cs typeface="Arial" charset="0"/>
                        </a:defRPr>
                      </a:lvl3pPr>
                      <a:lvl4pPr marL="1600200" indent="-228600">
                        <a:spcBef>
                          <a:spcPct val="20000"/>
                        </a:spcBef>
                        <a:defRPr sz="900" b="1">
                          <a:solidFill>
                            <a:schemeClr val="tx1"/>
                          </a:solidFill>
                          <a:latin typeface="Calibri" charset="0"/>
                          <a:ea typeface="Arial" charset="0"/>
                          <a:cs typeface="Arial" charset="0"/>
                        </a:defRPr>
                      </a:lvl4pPr>
                      <a:lvl5pPr marL="2057400" indent="-228600">
                        <a:spcBef>
                          <a:spcPct val="20000"/>
                        </a:spcBef>
                        <a:defRPr sz="900" b="1">
                          <a:solidFill>
                            <a:schemeClr val="tx1"/>
                          </a:solidFill>
                          <a:latin typeface="Calibri" charset="0"/>
                          <a:ea typeface="Arial" charset="0"/>
                          <a:cs typeface="Arial" charset="0"/>
                        </a:defRPr>
                      </a:lvl5pPr>
                      <a:lvl6pPr marL="2514600" indent="-228600" eaLnBrk="0" fontAlgn="base" hangingPunct="0">
                        <a:spcBef>
                          <a:spcPct val="20000"/>
                        </a:spcBef>
                        <a:spcAft>
                          <a:spcPct val="0"/>
                        </a:spcAft>
                        <a:defRPr sz="900" b="1">
                          <a:solidFill>
                            <a:schemeClr val="tx1"/>
                          </a:solidFill>
                          <a:latin typeface="Calibri" charset="0"/>
                          <a:ea typeface="Arial" charset="0"/>
                          <a:cs typeface="Arial" charset="0"/>
                        </a:defRPr>
                      </a:lvl6pPr>
                      <a:lvl7pPr marL="2971800" indent="-228600" eaLnBrk="0" fontAlgn="base" hangingPunct="0">
                        <a:spcBef>
                          <a:spcPct val="20000"/>
                        </a:spcBef>
                        <a:spcAft>
                          <a:spcPct val="0"/>
                        </a:spcAft>
                        <a:defRPr sz="900" b="1">
                          <a:solidFill>
                            <a:schemeClr val="tx1"/>
                          </a:solidFill>
                          <a:latin typeface="Calibri" charset="0"/>
                          <a:ea typeface="Arial" charset="0"/>
                          <a:cs typeface="Arial" charset="0"/>
                        </a:defRPr>
                      </a:lvl7pPr>
                      <a:lvl8pPr marL="3429000" indent="-228600" eaLnBrk="0" fontAlgn="base" hangingPunct="0">
                        <a:spcBef>
                          <a:spcPct val="20000"/>
                        </a:spcBef>
                        <a:spcAft>
                          <a:spcPct val="0"/>
                        </a:spcAft>
                        <a:defRPr sz="900" b="1">
                          <a:solidFill>
                            <a:schemeClr val="tx1"/>
                          </a:solidFill>
                          <a:latin typeface="Calibri" charset="0"/>
                          <a:ea typeface="Arial" charset="0"/>
                          <a:cs typeface="Arial" charset="0"/>
                        </a:defRPr>
                      </a:lvl8pPr>
                      <a:lvl9pPr marL="3886200" indent="-228600" eaLnBrk="0" fontAlgn="base" hangingPunct="0">
                        <a:spcBef>
                          <a:spcPct val="20000"/>
                        </a:spcBef>
                        <a:spcAft>
                          <a:spcPct val="0"/>
                        </a:spcAft>
                        <a:defRPr sz="900" b="1">
                          <a:solidFill>
                            <a:schemeClr val="tx1"/>
                          </a:solidFill>
                          <a:latin typeface="Calibri"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ES_tradnl" sz="1000" b="0" i="0" u="none" strike="noStrike" cap="none" normalizeH="0" baseline="0" dirty="0">
                          <a:ln>
                            <a:noFill/>
                          </a:ln>
                          <a:solidFill>
                            <a:srgbClr val="000000"/>
                          </a:solidFill>
                          <a:effectLst/>
                          <a:latin typeface="+mj-lt"/>
                          <a:ea typeface="Arial" charset="0"/>
                          <a:cs typeface="Arial" charset="0"/>
                        </a:rPr>
                        <a:t>Entrevista en profundidad</a:t>
                      </a:r>
                    </a:p>
                  </a:txBody>
                  <a:tcPr marL="91433" marR="91433" marT="45675" marB="45675"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vMerge="1">
                  <a:txBody>
                    <a:bodyPr/>
                    <a:lstStyle/>
                    <a:p>
                      <a:endParaRPr lang="es-ES_tradnl"/>
                    </a:p>
                  </a:txBody>
                  <a:tcPr/>
                </a:tc>
                <a:extLst>
                  <a:ext uri="{0D108BD9-81ED-4DB2-BD59-A6C34878D82A}">
                    <a16:rowId xmlns:a16="http://schemas.microsoft.com/office/drawing/2014/main" val="10005"/>
                  </a:ext>
                </a:extLst>
              </a:tr>
              <a:tr h="247895">
                <a:tc>
                  <a:txBody>
                    <a:bodyPr/>
                    <a:lstStyle/>
                    <a:p>
                      <a:pPr algn="l" fontAlgn="ctr"/>
                      <a:r>
                        <a:rPr lang="es-CO" sz="1000" b="0" i="0" u="none" strike="noStrike" dirty="0">
                          <a:solidFill>
                            <a:srgbClr val="000000"/>
                          </a:solidFill>
                          <a:effectLst/>
                          <a:latin typeface="+mj-lt"/>
                        </a:rPr>
                        <a:t>Instituciones homologas referentes </a:t>
                      </a:r>
                    </a:p>
                  </a:txBody>
                  <a:tcPr marL="9525" marR="9525" marT="952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ES_tradnl" sz="1000" b="0" i="0" u="none" strike="noStrike" cap="none" normalizeH="0" baseline="0" dirty="0">
                          <a:ln>
                            <a:noFill/>
                          </a:ln>
                          <a:solidFill>
                            <a:srgbClr val="000000"/>
                          </a:solidFill>
                          <a:effectLst/>
                          <a:latin typeface="+mj-lt"/>
                          <a:ea typeface="Arial" charset="0"/>
                          <a:cs typeface="Arial" charset="0"/>
                        </a:rPr>
                        <a:t>5</a:t>
                      </a:r>
                    </a:p>
                  </a:txBody>
                  <a:tcPr marL="91433" marR="91433" marT="45675" marB="45675"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900" b="1">
                          <a:solidFill>
                            <a:schemeClr val="tx1"/>
                          </a:solidFill>
                          <a:latin typeface="Calibri" charset="0"/>
                          <a:ea typeface="Arial" charset="0"/>
                          <a:cs typeface="Arial" charset="0"/>
                        </a:defRPr>
                      </a:lvl1pPr>
                      <a:lvl2pPr marL="742950" indent="-285750">
                        <a:spcBef>
                          <a:spcPct val="20000"/>
                        </a:spcBef>
                        <a:defRPr sz="900" b="1">
                          <a:solidFill>
                            <a:schemeClr val="tx1"/>
                          </a:solidFill>
                          <a:latin typeface="Calibri" charset="0"/>
                          <a:ea typeface="Arial" charset="0"/>
                          <a:cs typeface="Arial" charset="0"/>
                        </a:defRPr>
                      </a:lvl2pPr>
                      <a:lvl3pPr marL="1143000" indent="-228600">
                        <a:spcBef>
                          <a:spcPct val="20000"/>
                        </a:spcBef>
                        <a:defRPr sz="900" b="1">
                          <a:solidFill>
                            <a:schemeClr val="tx1"/>
                          </a:solidFill>
                          <a:latin typeface="Calibri" charset="0"/>
                          <a:ea typeface="Arial" charset="0"/>
                          <a:cs typeface="Arial" charset="0"/>
                        </a:defRPr>
                      </a:lvl3pPr>
                      <a:lvl4pPr marL="1600200" indent="-228600">
                        <a:spcBef>
                          <a:spcPct val="20000"/>
                        </a:spcBef>
                        <a:defRPr sz="900" b="1">
                          <a:solidFill>
                            <a:schemeClr val="tx1"/>
                          </a:solidFill>
                          <a:latin typeface="Calibri" charset="0"/>
                          <a:ea typeface="Arial" charset="0"/>
                          <a:cs typeface="Arial" charset="0"/>
                        </a:defRPr>
                      </a:lvl4pPr>
                      <a:lvl5pPr marL="2057400" indent="-228600">
                        <a:spcBef>
                          <a:spcPct val="20000"/>
                        </a:spcBef>
                        <a:defRPr sz="900" b="1">
                          <a:solidFill>
                            <a:schemeClr val="tx1"/>
                          </a:solidFill>
                          <a:latin typeface="Calibri" charset="0"/>
                          <a:ea typeface="Arial" charset="0"/>
                          <a:cs typeface="Arial" charset="0"/>
                        </a:defRPr>
                      </a:lvl5pPr>
                      <a:lvl6pPr marL="2514600" indent="-228600" eaLnBrk="0" fontAlgn="base" hangingPunct="0">
                        <a:spcBef>
                          <a:spcPct val="20000"/>
                        </a:spcBef>
                        <a:spcAft>
                          <a:spcPct val="0"/>
                        </a:spcAft>
                        <a:defRPr sz="900" b="1">
                          <a:solidFill>
                            <a:schemeClr val="tx1"/>
                          </a:solidFill>
                          <a:latin typeface="Calibri" charset="0"/>
                          <a:ea typeface="Arial" charset="0"/>
                          <a:cs typeface="Arial" charset="0"/>
                        </a:defRPr>
                      </a:lvl6pPr>
                      <a:lvl7pPr marL="2971800" indent="-228600" eaLnBrk="0" fontAlgn="base" hangingPunct="0">
                        <a:spcBef>
                          <a:spcPct val="20000"/>
                        </a:spcBef>
                        <a:spcAft>
                          <a:spcPct val="0"/>
                        </a:spcAft>
                        <a:defRPr sz="900" b="1">
                          <a:solidFill>
                            <a:schemeClr val="tx1"/>
                          </a:solidFill>
                          <a:latin typeface="Calibri" charset="0"/>
                          <a:ea typeface="Arial" charset="0"/>
                          <a:cs typeface="Arial" charset="0"/>
                        </a:defRPr>
                      </a:lvl7pPr>
                      <a:lvl8pPr marL="3429000" indent="-228600" eaLnBrk="0" fontAlgn="base" hangingPunct="0">
                        <a:spcBef>
                          <a:spcPct val="20000"/>
                        </a:spcBef>
                        <a:spcAft>
                          <a:spcPct val="0"/>
                        </a:spcAft>
                        <a:defRPr sz="900" b="1">
                          <a:solidFill>
                            <a:schemeClr val="tx1"/>
                          </a:solidFill>
                          <a:latin typeface="Calibri" charset="0"/>
                          <a:ea typeface="Arial" charset="0"/>
                          <a:cs typeface="Arial" charset="0"/>
                        </a:defRPr>
                      </a:lvl8pPr>
                      <a:lvl9pPr marL="3886200" indent="-228600" eaLnBrk="0" fontAlgn="base" hangingPunct="0">
                        <a:spcBef>
                          <a:spcPct val="20000"/>
                        </a:spcBef>
                        <a:spcAft>
                          <a:spcPct val="0"/>
                        </a:spcAft>
                        <a:defRPr sz="900" b="1">
                          <a:solidFill>
                            <a:schemeClr val="tx1"/>
                          </a:solidFill>
                          <a:latin typeface="Calibri"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ES_tradnl" sz="1000" b="0" i="0" u="none" strike="noStrike" cap="none" normalizeH="0" baseline="0" dirty="0">
                          <a:ln>
                            <a:noFill/>
                          </a:ln>
                          <a:solidFill>
                            <a:srgbClr val="000000"/>
                          </a:solidFill>
                          <a:effectLst/>
                          <a:latin typeface="+mj-lt"/>
                          <a:ea typeface="Arial" charset="0"/>
                          <a:cs typeface="Arial" charset="0"/>
                        </a:rPr>
                        <a:t>Entrevista en profundidad</a:t>
                      </a:r>
                    </a:p>
                  </a:txBody>
                  <a:tcPr marL="91433" marR="91433" marT="45675" marB="45675"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vMerge="1">
                  <a:txBody>
                    <a:bodyPr/>
                    <a:lstStyle/>
                    <a:p>
                      <a:endParaRPr lang="es-CO"/>
                    </a:p>
                  </a:txBody>
                  <a:tcPr/>
                </a:tc>
                <a:extLst>
                  <a:ext uri="{0D108BD9-81ED-4DB2-BD59-A6C34878D82A}">
                    <a16:rowId xmlns:a16="http://schemas.microsoft.com/office/drawing/2014/main" val="1125151243"/>
                  </a:ext>
                </a:extLst>
              </a:tr>
              <a:tr h="247895">
                <a:tc>
                  <a:txBody>
                    <a:bodyPr/>
                    <a:lstStyle/>
                    <a:p>
                      <a:pPr algn="l" fontAlgn="ctr"/>
                      <a:r>
                        <a:rPr lang="es-CO" sz="1000" b="0" i="0" u="none" strike="noStrike" dirty="0">
                          <a:solidFill>
                            <a:srgbClr val="000000"/>
                          </a:solidFill>
                          <a:effectLst/>
                          <a:latin typeface="+mj-lt"/>
                        </a:rPr>
                        <a:t>Proveedores </a:t>
                      </a:r>
                    </a:p>
                  </a:txBody>
                  <a:tcPr marL="9525" marR="9525" marT="952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ES_tradnl" sz="1000" b="0" i="0" u="none" strike="noStrike" cap="none" normalizeH="0" baseline="0" dirty="0">
                          <a:ln>
                            <a:noFill/>
                          </a:ln>
                          <a:solidFill>
                            <a:srgbClr val="000000"/>
                          </a:solidFill>
                          <a:effectLst/>
                          <a:latin typeface="+mj-lt"/>
                          <a:ea typeface="Arial" charset="0"/>
                          <a:cs typeface="Arial" charset="0"/>
                        </a:rPr>
                        <a:t>10</a:t>
                      </a:r>
                    </a:p>
                  </a:txBody>
                  <a:tcPr marL="91433" marR="91433" marT="45675" marB="45675"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900" b="1">
                          <a:solidFill>
                            <a:schemeClr val="tx1"/>
                          </a:solidFill>
                          <a:latin typeface="Calibri" charset="0"/>
                          <a:ea typeface="Arial" charset="0"/>
                          <a:cs typeface="Arial" charset="0"/>
                        </a:defRPr>
                      </a:lvl1pPr>
                      <a:lvl2pPr marL="742950" indent="-285750">
                        <a:spcBef>
                          <a:spcPct val="20000"/>
                        </a:spcBef>
                        <a:defRPr sz="900" b="1">
                          <a:solidFill>
                            <a:schemeClr val="tx1"/>
                          </a:solidFill>
                          <a:latin typeface="Calibri" charset="0"/>
                          <a:ea typeface="Arial" charset="0"/>
                          <a:cs typeface="Arial" charset="0"/>
                        </a:defRPr>
                      </a:lvl2pPr>
                      <a:lvl3pPr marL="1143000" indent="-228600">
                        <a:spcBef>
                          <a:spcPct val="20000"/>
                        </a:spcBef>
                        <a:defRPr sz="900" b="1">
                          <a:solidFill>
                            <a:schemeClr val="tx1"/>
                          </a:solidFill>
                          <a:latin typeface="Calibri" charset="0"/>
                          <a:ea typeface="Arial" charset="0"/>
                          <a:cs typeface="Arial" charset="0"/>
                        </a:defRPr>
                      </a:lvl3pPr>
                      <a:lvl4pPr marL="1600200" indent="-228600">
                        <a:spcBef>
                          <a:spcPct val="20000"/>
                        </a:spcBef>
                        <a:defRPr sz="900" b="1">
                          <a:solidFill>
                            <a:schemeClr val="tx1"/>
                          </a:solidFill>
                          <a:latin typeface="Calibri" charset="0"/>
                          <a:ea typeface="Arial" charset="0"/>
                          <a:cs typeface="Arial" charset="0"/>
                        </a:defRPr>
                      </a:lvl4pPr>
                      <a:lvl5pPr marL="2057400" indent="-228600">
                        <a:spcBef>
                          <a:spcPct val="20000"/>
                        </a:spcBef>
                        <a:defRPr sz="900" b="1">
                          <a:solidFill>
                            <a:schemeClr val="tx1"/>
                          </a:solidFill>
                          <a:latin typeface="Calibri" charset="0"/>
                          <a:ea typeface="Arial" charset="0"/>
                          <a:cs typeface="Arial" charset="0"/>
                        </a:defRPr>
                      </a:lvl5pPr>
                      <a:lvl6pPr marL="2514600" indent="-228600" eaLnBrk="0" fontAlgn="base" hangingPunct="0">
                        <a:spcBef>
                          <a:spcPct val="20000"/>
                        </a:spcBef>
                        <a:spcAft>
                          <a:spcPct val="0"/>
                        </a:spcAft>
                        <a:defRPr sz="900" b="1">
                          <a:solidFill>
                            <a:schemeClr val="tx1"/>
                          </a:solidFill>
                          <a:latin typeface="Calibri" charset="0"/>
                          <a:ea typeface="Arial" charset="0"/>
                          <a:cs typeface="Arial" charset="0"/>
                        </a:defRPr>
                      </a:lvl6pPr>
                      <a:lvl7pPr marL="2971800" indent="-228600" eaLnBrk="0" fontAlgn="base" hangingPunct="0">
                        <a:spcBef>
                          <a:spcPct val="20000"/>
                        </a:spcBef>
                        <a:spcAft>
                          <a:spcPct val="0"/>
                        </a:spcAft>
                        <a:defRPr sz="900" b="1">
                          <a:solidFill>
                            <a:schemeClr val="tx1"/>
                          </a:solidFill>
                          <a:latin typeface="Calibri" charset="0"/>
                          <a:ea typeface="Arial" charset="0"/>
                          <a:cs typeface="Arial" charset="0"/>
                        </a:defRPr>
                      </a:lvl7pPr>
                      <a:lvl8pPr marL="3429000" indent="-228600" eaLnBrk="0" fontAlgn="base" hangingPunct="0">
                        <a:spcBef>
                          <a:spcPct val="20000"/>
                        </a:spcBef>
                        <a:spcAft>
                          <a:spcPct val="0"/>
                        </a:spcAft>
                        <a:defRPr sz="900" b="1">
                          <a:solidFill>
                            <a:schemeClr val="tx1"/>
                          </a:solidFill>
                          <a:latin typeface="Calibri" charset="0"/>
                          <a:ea typeface="Arial" charset="0"/>
                          <a:cs typeface="Arial" charset="0"/>
                        </a:defRPr>
                      </a:lvl8pPr>
                      <a:lvl9pPr marL="3886200" indent="-228600" eaLnBrk="0" fontAlgn="base" hangingPunct="0">
                        <a:spcBef>
                          <a:spcPct val="20000"/>
                        </a:spcBef>
                        <a:spcAft>
                          <a:spcPct val="0"/>
                        </a:spcAft>
                        <a:defRPr sz="900" b="1">
                          <a:solidFill>
                            <a:schemeClr val="tx1"/>
                          </a:solidFill>
                          <a:latin typeface="Calibri"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ES_tradnl" sz="1000" b="0" i="0" u="none" strike="noStrike" cap="none" normalizeH="0" baseline="0" dirty="0">
                          <a:ln>
                            <a:noFill/>
                          </a:ln>
                          <a:solidFill>
                            <a:srgbClr val="000000"/>
                          </a:solidFill>
                          <a:effectLst/>
                          <a:latin typeface="+mj-lt"/>
                          <a:ea typeface="Arial" charset="0"/>
                          <a:cs typeface="Arial" charset="0"/>
                        </a:rPr>
                        <a:t>Entrevista en profundidad</a:t>
                      </a:r>
                    </a:p>
                  </a:txBody>
                  <a:tcPr marL="91433" marR="91433" marT="45675" marB="45675"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vMerge="1">
                  <a:txBody>
                    <a:bodyPr/>
                    <a:lstStyle/>
                    <a:p>
                      <a:endParaRPr lang="es-CO"/>
                    </a:p>
                  </a:txBody>
                  <a:tcPr/>
                </a:tc>
                <a:extLst>
                  <a:ext uri="{0D108BD9-81ED-4DB2-BD59-A6C34878D82A}">
                    <a16:rowId xmlns:a16="http://schemas.microsoft.com/office/drawing/2014/main" val="3923280342"/>
                  </a:ext>
                </a:extLst>
              </a:tr>
              <a:tr h="247895">
                <a:tc>
                  <a:txBody>
                    <a:bodyPr/>
                    <a:lstStyle/>
                    <a:p>
                      <a:pPr algn="l" fontAlgn="ctr"/>
                      <a:r>
                        <a:rPr lang="es-ES" sz="1000" b="0" i="0" u="none" strike="noStrike" dirty="0">
                          <a:solidFill>
                            <a:srgbClr val="000000"/>
                          </a:solidFill>
                          <a:effectLst/>
                          <a:latin typeface="+mj-lt"/>
                        </a:rPr>
                        <a:t>Rectores de instituciones de educación superior</a:t>
                      </a:r>
                    </a:p>
                  </a:txBody>
                  <a:tcPr marL="9525" marR="9525" marT="952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ES_tradnl" sz="1000" b="0" i="0" u="none" strike="noStrike" cap="none" normalizeH="0" baseline="0" dirty="0">
                          <a:ln>
                            <a:noFill/>
                          </a:ln>
                          <a:solidFill>
                            <a:srgbClr val="000000"/>
                          </a:solidFill>
                          <a:effectLst/>
                          <a:latin typeface="+mj-lt"/>
                          <a:ea typeface="Arial" charset="0"/>
                          <a:cs typeface="Arial" charset="0"/>
                        </a:rPr>
                        <a:t>22</a:t>
                      </a:r>
                    </a:p>
                  </a:txBody>
                  <a:tcPr marL="91433" marR="91433" marT="45675" marB="45675"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900" b="1">
                          <a:solidFill>
                            <a:schemeClr val="tx1"/>
                          </a:solidFill>
                          <a:latin typeface="Calibri" charset="0"/>
                          <a:ea typeface="Arial" charset="0"/>
                          <a:cs typeface="Arial" charset="0"/>
                        </a:defRPr>
                      </a:lvl1pPr>
                      <a:lvl2pPr marL="742950" indent="-285750">
                        <a:spcBef>
                          <a:spcPct val="20000"/>
                        </a:spcBef>
                        <a:defRPr sz="900" b="1">
                          <a:solidFill>
                            <a:schemeClr val="tx1"/>
                          </a:solidFill>
                          <a:latin typeface="Calibri" charset="0"/>
                          <a:ea typeface="Arial" charset="0"/>
                          <a:cs typeface="Arial" charset="0"/>
                        </a:defRPr>
                      </a:lvl2pPr>
                      <a:lvl3pPr marL="1143000" indent="-228600">
                        <a:spcBef>
                          <a:spcPct val="20000"/>
                        </a:spcBef>
                        <a:defRPr sz="900" b="1">
                          <a:solidFill>
                            <a:schemeClr val="tx1"/>
                          </a:solidFill>
                          <a:latin typeface="Calibri" charset="0"/>
                          <a:ea typeface="Arial" charset="0"/>
                          <a:cs typeface="Arial" charset="0"/>
                        </a:defRPr>
                      </a:lvl3pPr>
                      <a:lvl4pPr marL="1600200" indent="-228600">
                        <a:spcBef>
                          <a:spcPct val="20000"/>
                        </a:spcBef>
                        <a:defRPr sz="900" b="1">
                          <a:solidFill>
                            <a:schemeClr val="tx1"/>
                          </a:solidFill>
                          <a:latin typeface="Calibri" charset="0"/>
                          <a:ea typeface="Arial" charset="0"/>
                          <a:cs typeface="Arial" charset="0"/>
                        </a:defRPr>
                      </a:lvl4pPr>
                      <a:lvl5pPr marL="2057400" indent="-228600">
                        <a:spcBef>
                          <a:spcPct val="20000"/>
                        </a:spcBef>
                        <a:defRPr sz="900" b="1">
                          <a:solidFill>
                            <a:schemeClr val="tx1"/>
                          </a:solidFill>
                          <a:latin typeface="Calibri" charset="0"/>
                          <a:ea typeface="Arial" charset="0"/>
                          <a:cs typeface="Arial" charset="0"/>
                        </a:defRPr>
                      </a:lvl5pPr>
                      <a:lvl6pPr marL="2514600" indent="-228600" eaLnBrk="0" fontAlgn="base" hangingPunct="0">
                        <a:spcBef>
                          <a:spcPct val="20000"/>
                        </a:spcBef>
                        <a:spcAft>
                          <a:spcPct val="0"/>
                        </a:spcAft>
                        <a:defRPr sz="900" b="1">
                          <a:solidFill>
                            <a:schemeClr val="tx1"/>
                          </a:solidFill>
                          <a:latin typeface="Calibri" charset="0"/>
                          <a:ea typeface="Arial" charset="0"/>
                          <a:cs typeface="Arial" charset="0"/>
                        </a:defRPr>
                      </a:lvl6pPr>
                      <a:lvl7pPr marL="2971800" indent="-228600" eaLnBrk="0" fontAlgn="base" hangingPunct="0">
                        <a:spcBef>
                          <a:spcPct val="20000"/>
                        </a:spcBef>
                        <a:spcAft>
                          <a:spcPct val="0"/>
                        </a:spcAft>
                        <a:defRPr sz="900" b="1">
                          <a:solidFill>
                            <a:schemeClr val="tx1"/>
                          </a:solidFill>
                          <a:latin typeface="Calibri" charset="0"/>
                          <a:ea typeface="Arial" charset="0"/>
                          <a:cs typeface="Arial" charset="0"/>
                        </a:defRPr>
                      </a:lvl7pPr>
                      <a:lvl8pPr marL="3429000" indent="-228600" eaLnBrk="0" fontAlgn="base" hangingPunct="0">
                        <a:spcBef>
                          <a:spcPct val="20000"/>
                        </a:spcBef>
                        <a:spcAft>
                          <a:spcPct val="0"/>
                        </a:spcAft>
                        <a:defRPr sz="900" b="1">
                          <a:solidFill>
                            <a:schemeClr val="tx1"/>
                          </a:solidFill>
                          <a:latin typeface="Calibri" charset="0"/>
                          <a:ea typeface="Arial" charset="0"/>
                          <a:cs typeface="Arial" charset="0"/>
                        </a:defRPr>
                      </a:lvl8pPr>
                      <a:lvl9pPr marL="3886200" indent="-228600" eaLnBrk="0" fontAlgn="base" hangingPunct="0">
                        <a:spcBef>
                          <a:spcPct val="20000"/>
                        </a:spcBef>
                        <a:spcAft>
                          <a:spcPct val="0"/>
                        </a:spcAft>
                        <a:defRPr sz="900" b="1">
                          <a:solidFill>
                            <a:schemeClr val="tx1"/>
                          </a:solidFill>
                          <a:latin typeface="Calibri"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ES_tradnl" sz="1000" b="0" i="0" u="none" strike="noStrike" cap="none" normalizeH="0" baseline="0" dirty="0">
                          <a:ln>
                            <a:noFill/>
                          </a:ln>
                          <a:solidFill>
                            <a:srgbClr val="000000"/>
                          </a:solidFill>
                          <a:effectLst/>
                          <a:latin typeface="+mj-lt"/>
                          <a:ea typeface="Arial" charset="0"/>
                          <a:cs typeface="Arial" charset="0"/>
                        </a:rPr>
                        <a:t>Entrevista en profundidad</a:t>
                      </a:r>
                    </a:p>
                  </a:txBody>
                  <a:tcPr marL="91433" marR="91433" marT="45675" marB="45675"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vMerge="1">
                  <a:txBody>
                    <a:bodyPr/>
                    <a:lstStyle/>
                    <a:p>
                      <a:endParaRPr lang="es-CO"/>
                    </a:p>
                  </a:txBody>
                  <a:tcPr/>
                </a:tc>
                <a:extLst>
                  <a:ext uri="{0D108BD9-81ED-4DB2-BD59-A6C34878D82A}">
                    <a16:rowId xmlns:a16="http://schemas.microsoft.com/office/drawing/2014/main" val="1839698498"/>
                  </a:ext>
                </a:extLst>
              </a:tr>
              <a:tr h="247895">
                <a:tc>
                  <a:txBody>
                    <a:bodyPr/>
                    <a:lstStyle/>
                    <a:p>
                      <a:pPr algn="l" fontAlgn="ctr"/>
                      <a:r>
                        <a:rPr lang="es-ES" sz="1000" b="0" i="0" u="none" strike="noStrike" dirty="0">
                          <a:solidFill>
                            <a:srgbClr val="000000"/>
                          </a:solidFill>
                          <a:effectLst/>
                          <a:latin typeface="+mj-lt"/>
                        </a:rPr>
                        <a:t>Secretarios de Educación</a:t>
                      </a:r>
                    </a:p>
                  </a:txBody>
                  <a:tcPr marL="9525" marR="9525" marT="952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ES_tradnl" sz="1000" b="0" i="0" u="none" strike="noStrike" cap="none" normalizeH="0" baseline="0" dirty="0">
                          <a:ln>
                            <a:noFill/>
                          </a:ln>
                          <a:solidFill>
                            <a:srgbClr val="000000"/>
                          </a:solidFill>
                          <a:effectLst/>
                          <a:latin typeface="+mj-lt"/>
                          <a:ea typeface="Arial" charset="0"/>
                          <a:cs typeface="Arial" charset="0"/>
                        </a:rPr>
                        <a:t>10</a:t>
                      </a:r>
                    </a:p>
                  </a:txBody>
                  <a:tcPr marL="91433" marR="91433" marT="45675" marB="45675"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900" b="1">
                          <a:solidFill>
                            <a:schemeClr val="tx1"/>
                          </a:solidFill>
                          <a:latin typeface="Calibri" charset="0"/>
                          <a:ea typeface="Arial" charset="0"/>
                          <a:cs typeface="Arial" charset="0"/>
                        </a:defRPr>
                      </a:lvl1pPr>
                      <a:lvl2pPr marL="742950" indent="-285750">
                        <a:spcBef>
                          <a:spcPct val="20000"/>
                        </a:spcBef>
                        <a:defRPr sz="900" b="1">
                          <a:solidFill>
                            <a:schemeClr val="tx1"/>
                          </a:solidFill>
                          <a:latin typeface="Calibri" charset="0"/>
                          <a:ea typeface="Arial" charset="0"/>
                          <a:cs typeface="Arial" charset="0"/>
                        </a:defRPr>
                      </a:lvl2pPr>
                      <a:lvl3pPr marL="1143000" indent="-228600">
                        <a:spcBef>
                          <a:spcPct val="20000"/>
                        </a:spcBef>
                        <a:defRPr sz="900" b="1">
                          <a:solidFill>
                            <a:schemeClr val="tx1"/>
                          </a:solidFill>
                          <a:latin typeface="Calibri" charset="0"/>
                          <a:ea typeface="Arial" charset="0"/>
                          <a:cs typeface="Arial" charset="0"/>
                        </a:defRPr>
                      </a:lvl3pPr>
                      <a:lvl4pPr marL="1600200" indent="-228600">
                        <a:spcBef>
                          <a:spcPct val="20000"/>
                        </a:spcBef>
                        <a:defRPr sz="900" b="1">
                          <a:solidFill>
                            <a:schemeClr val="tx1"/>
                          </a:solidFill>
                          <a:latin typeface="Calibri" charset="0"/>
                          <a:ea typeface="Arial" charset="0"/>
                          <a:cs typeface="Arial" charset="0"/>
                        </a:defRPr>
                      </a:lvl4pPr>
                      <a:lvl5pPr marL="2057400" indent="-228600">
                        <a:spcBef>
                          <a:spcPct val="20000"/>
                        </a:spcBef>
                        <a:defRPr sz="900" b="1">
                          <a:solidFill>
                            <a:schemeClr val="tx1"/>
                          </a:solidFill>
                          <a:latin typeface="Calibri" charset="0"/>
                          <a:ea typeface="Arial" charset="0"/>
                          <a:cs typeface="Arial" charset="0"/>
                        </a:defRPr>
                      </a:lvl5pPr>
                      <a:lvl6pPr marL="2514600" indent="-228600" eaLnBrk="0" fontAlgn="base" hangingPunct="0">
                        <a:spcBef>
                          <a:spcPct val="20000"/>
                        </a:spcBef>
                        <a:spcAft>
                          <a:spcPct val="0"/>
                        </a:spcAft>
                        <a:defRPr sz="900" b="1">
                          <a:solidFill>
                            <a:schemeClr val="tx1"/>
                          </a:solidFill>
                          <a:latin typeface="Calibri" charset="0"/>
                          <a:ea typeface="Arial" charset="0"/>
                          <a:cs typeface="Arial" charset="0"/>
                        </a:defRPr>
                      </a:lvl6pPr>
                      <a:lvl7pPr marL="2971800" indent="-228600" eaLnBrk="0" fontAlgn="base" hangingPunct="0">
                        <a:spcBef>
                          <a:spcPct val="20000"/>
                        </a:spcBef>
                        <a:spcAft>
                          <a:spcPct val="0"/>
                        </a:spcAft>
                        <a:defRPr sz="900" b="1">
                          <a:solidFill>
                            <a:schemeClr val="tx1"/>
                          </a:solidFill>
                          <a:latin typeface="Calibri" charset="0"/>
                          <a:ea typeface="Arial" charset="0"/>
                          <a:cs typeface="Arial" charset="0"/>
                        </a:defRPr>
                      </a:lvl7pPr>
                      <a:lvl8pPr marL="3429000" indent="-228600" eaLnBrk="0" fontAlgn="base" hangingPunct="0">
                        <a:spcBef>
                          <a:spcPct val="20000"/>
                        </a:spcBef>
                        <a:spcAft>
                          <a:spcPct val="0"/>
                        </a:spcAft>
                        <a:defRPr sz="900" b="1">
                          <a:solidFill>
                            <a:schemeClr val="tx1"/>
                          </a:solidFill>
                          <a:latin typeface="Calibri" charset="0"/>
                          <a:ea typeface="Arial" charset="0"/>
                          <a:cs typeface="Arial" charset="0"/>
                        </a:defRPr>
                      </a:lvl8pPr>
                      <a:lvl9pPr marL="3886200" indent="-228600" eaLnBrk="0" fontAlgn="base" hangingPunct="0">
                        <a:spcBef>
                          <a:spcPct val="20000"/>
                        </a:spcBef>
                        <a:spcAft>
                          <a:spcPct val="0"/>
                        </a:spcAft>
                        <a:defRPr sz="900" b="1">
                          <a:solidFill>
                            <a:schemeClr val="tx1"/>
                          </a:solidFill>
                          <a:latin typeface="Calibri"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ES_tradnl" sz="1000" b="0" i="0" u="none" strike="noStrike" cap="none" normalizeH="0" baseline="0" dirty="0">
                          <a:ln>
                            <a:noFill/>
                          </a:ln>
                          <a:solidFill>
                            <a:srgbClr val="000000"/>
                          </a:solidFill>
                          <a:effectLst/>
                          <a:latin typeface="+mj-lt"/>
                          <a:ea typeface="Arial" charset="0"/>
                          <a:cs typeface="Arial" charset="0"/>
                        </a:rPr>
                        <a:t>Entrevista en profundidad</a:t>
                      </a:r>
                    </a:p>
                  </a:txBody>
                  <a:tcPr marL="91433" marR="91433" marT="45675" marB="45675"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vMerge="1">
                  <a:txBody>
                    <a:bodyPr/>
                    <a:lstStyle/>
                    <a:p>
                      <a:endParaRPr lang="es-CO"/>
                    </a:p>
                  </a:txBody>
                  <a:tcPr/>
                </a:tc>
                <a:extLst>
                  <a:ext uri="{0D108BD9-81ED-4DB2-BD59-A6C34878D82A}">
                    <a16:rowId xmlns:a16="http://schemas.microsoft.com/office/drawing/2014/main" val="2448744436"/>
                  </a:ext>
                </a:extLst>
              </a:tr>
              <a:tr h="247895">
                <a:tc>
                  <a:txBody>
                    <a:bodyPr/>
                    <a:lstStyle/>
                    <a:p>
                      <a:pPr algn="l" fontAlgn="ctr"/>
                      <a:r>
                        <a:rPr lang="es-ES" sz="1000" b="0" i="0" u="none" strike="noStrike" dirty="0">
                          <a:solidFill>
                            <a:srgbClr val="000000"/>
                          </a:solidFill>
                          <a:effectLst/>
                          <a:latin typeface="+mj-lt"/>
                        </a:rPr>
                        <a:t>Usuarios de información Institucional</a:t>
                      </a:r>
                    </a:p>
                  </a:txBody>
                  <a:tcPr marL="9525" marR="9525" marT="952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ES_tradnl" sz="1000" b="0" i="0" u="none" strike="noStrike" cap="none" normalizeH="0" baseline="0" dirty="0">
                          <a:ln>
                            <a:noFill/>
                          </a:ln>
                          <a:solidFill>
                            <a:srgbClr val="000000"/>
                          </a:solidFill>
                          <a:effectLst/>
                          <a:latin typeface="+mj-lt"/>
                          <a:ea typeface="Arial" charset="0"/>
                          <a:cs typeface="Arial" charset="0"/>
                        </a:rPr>
                        <a:t>5</a:t>
                      </a:r>
                    </a:p>
                  </a:txBody>
                  <a:tcPr marL="91433" marR="91433" marT="45675" marB="45675"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altLang="es-ES_tradnl" sz="1000" b="0" i="0" u="none" strike="noStrike" cap="none" normalizeH="0" baseline="0" dirty="0">
                          <a:ln>
                            <a:noFill/>
                          </a:ln>
                          <a:solidFill>
                            <a:srgbClr val="000000"/>
                          </a:solidFill>
                          <a:effectLst/>
                          <a:latin typeface="+mj-lt"/>
                          <a:ea typeface="Arial" charset="0"/>
                          <a:cs typeface="Arial" charset="0"/>
                        </a:rPr>
                        <a:t>Entrevista en profundidad</a:t>
                      </a:r>
                    </a:p>
                  </a:txBody>
                  <a:tcPr marL="91433" marR="91433" marT="45675" marB="45675"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vMerge="1">
                  <a:txBody>
                    <a:bodyPr/>
                    <a:lstStyle/>
                    <a:p>
                      <a:endParaRPr lang="es-CO"/>
                    </a:p>
                  </a:txBody>
                  <a:tcPr/>
                </a:tc>
                <a:extLst>
                  <a:ext uri="{0D108BD9-81ED-4DB2-BD59-A6C34878D82A}">
                    <a16:rowId xmlns:a16="http://schemas.microsoft.com/office/drawing/2014/main" val="1131073142"/>
                  </a:ext>
                </a:extLst>
              </a:tr>
              <a:tr h="247895">
                <a:tc>
                  <a:txBody>
                    <a:bodyPr/>
                    <a:lstStyle/>
                    <a:p>
                      <a:pPr algn="l" fontAlgn="ctr"/>
                      <a:r>
                        <a:rPr lang="es-ES" sz="1000" b="0" i="0" u="none" strike="noStrike" dirty="0">
                          <a:solidFill>
                            <a:srgbClr val="000000"/>
                          </a:solidFill>
                          <a:effectLst/>
                          <a:latin typeface="+mj-lt"/>
                        </a:rPr>
                        <a:t>Gobiernos y Órganos de control</a:t>
                      </a:r>
                    </a:p>
                  </a:txBody>
                  <a:tcPr marL="9525" marR="9525" marT="952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000" b="0" i="0" u="none" strike="noStrike" cap="none" normalizeH="0" baseline="0" dirty="0">
                          <a:ln>
                            <a:noFill/>
                          </a:ln>
                          <a:solidFill>
                            <a:srgbClr val="000000"/>
                          </a:solidFill>
                          <a:effectLst/>
                          <a:latin typeface="+mj-lt"/>
                          <a:ea typeface="Arial" charset="0"/>
                          <a:cs typeface="Arial" charset="0"/>
                        </a:rPr>
                        <a:t>12</a:t>
                      </a:r>
                      <a:endParaRPr kumimoji="0" lang="es-CO" altLang="es-ES_tradnl" sz="1000" b="0" i="0" u="none" strike="noStrike" cap="none" normalizeH="0" baseline="0" dirty="0">
                        <a:ln>
                          <a:noFill/>
                        </a:ln>
                        <a:solidFill>
                          <a:srgbClr val="000000"/>
                        </a:solidFill>
                        <a:effectLst/>
                        <a:latin typeface="+mj-lt"/>
                        <a:ea typeface="Arial" charset="0"/>
                        <a:cs typeface="Arial" charset="0"/>
                      </a:endParaRPr>
                    </a:p>
                  </a:txBody>
                  <a:tcPr marL="91433" marR="91433" marT="45675" marB="45675"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altLang="es-ES_tradnl" sz="1000" b="0" i="0" u="none" strike="noStrike" cap="none" normalizeH="0" baseline="0" dirty="0">
                          <a:ln>
                            <a:noFill/>
                          </a:ln>
                          <a:solidFill>
                            <a:srgbClr val="000000"/>
                          </a:solidFill>
                          <a:effectLst/>
                          <a:latin typeface="+mj-lt"/>
                          <a:ea typeface="Arial" charset="0"/>
                          <a:cs typeface="Arial" charset="0"/>
                        </a:rPr>
                        <a:t>Entrevista en profundidad</a:t>
                      </a:r>
                      <a:endParaRPr kumimoji="0" lang="es-CO" altLang="es-ES_tradnl" sz="1000" b="0" i="0" u="none" strike="noStrike" cap="none" normalizeH="0" baseline="0" dirty="0">
                        <a:ln>
                          <a:noFill/>
                        </a:ln>
                        <a:solidFill>
                          <a:srgbClr val="000000"/>
                        </a:solidFill>
                        <a:effectLst/>
                        <a:latin typeface="+mj-lt"/>
                        <a:ea typeface="Arial" charset="0"/>
                        <a:cs typeface="Arial" charset="0"/>
                      </a:endParaRPr>
                    </a:p>
                  </a:txBody>
                  <a:tcPr marL="91433" marR="91433" marT="45675" marB="45675"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vMerge="1">
                  <a:txBody>
                    <a:bodyPr/>
                    <a:lstStyle/>
                    <a:p>
                      <a:endParaRPr lang="es-CO"/>
                    </a:p>
                  </a:txBody>
                  <a:tcPr/>
                </a:tc>
                <a:extLst>
                  <a:ext uri="{0D108BD9-81ED-4DB2-BD59-A6C34878D82A}">
                    <a16:rowId xmlns:a16="http://schemas.microsoft.com/office/drawing/2014/main" val="1482687831"/>
                  </a:ext>
                </a:extLst>
              </a:tr>
              <a:tr h="247895">
                <a:tc>
                  <a:txBody>
                    <a:bodyPr/>
                    <a:lstStyle/>
                    <a:p>
                      <a:pPr algn="r" fontAlgn="ctr"/>
                      <a:r>
                        <a:rPr lang="es-ES" sz="1000" b="1" i="0" u="none" strike="noStrike" dirty="0">
                          <a:solidFill>
                            <a:srgbClr val="000000"/>
                          </a:solidFill>
                          <a:effectLst/>
                          <a:latin typeface="+mj-lt"/>
                        </a:rPr>
                        <a:t>Total Entrevistas en profundidad</a:t>
                      </a:r>
                    </a:p>
                  </a:txBody>
                  <a:tcPr marL="9525" marR="9525" marT="952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3">
                        <a:lumMod val="6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000" b="1" i="0" u="none" strike="noStrike" cap="none" normalizeH="0" baseline="0" dirty="0">
                          <a:ln>
                            <a:noFill/>
                          </a:ln>
                          <a:solidFill>
                            <a:srgbClr val="000000"/>
                          </a:solidFill>
                          <a:effectLst/>
                          <a:latin typeface="+mj-lt"/>
                          <a:ea typeface="Arial" charset="0"/>
                          <a:cs typeface="Arial" charset="0"/>
                        </a:rPr>
                        <a:t>142</a:t>
                      </a:r>
                      <a:endParaRPr kumimoji="0" lang="es-CO" altLang="es-ES_tradnl" sz="1000" b="1" i="0" u="none" strike="noStrike" cap="none" normalizeH="0" baseline="0" dirty="0">
                        <a:ln>
                          <a:noFill/>
                        </a:ln>
                        <a:solidFill>
                          <a:srgbClr val="000000"/>
                        </a:solidFill>
                        <a:effectLst/>
                        <a:latin typeface="+mj-lt"/>
                        <a:ea typeface="Arial" charset="0"/>
                        <a:cs typeface="Arial" charset="0"/>
                      </a:endParaRPr>
                    </a:p>
                  </a:txBody>
                  <a:tcPr marL="91433" marR="91433" marT="45675" marB="45675"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3">
                        <a:lumMod val="6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CO" altLang="es-ES_tradnl" sz="1000" b="1" i="0" u="none" strike="noStrike" cap="none" normalizeH="0" baseline="0" dirty="0">
                        <a:ln>
                          <a:noFill/>
                        </a:ln>
                        <a:solidFill>
                          <a:srgbClr val="000000"/>
                        </a:solidFill>
                        <a:effectLst/>
                        <a:latin typeface="+mj-lt"/>
                        <a:ea typeface="Arial" charset="0"/>
                        <a:cs typeface="Arial" charset="0"/>
                      </a:endParaRPr>
                    </a:p>
                  </a:txBody>
                  <a:tcPr marL="91433" marR="91433" marT="45675" marB="45675"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3">
                        <a:lumMod val="65000"/>
                      </a:schemeClr>
                    </a:solidFill>
                  </a:tcPr>
                </a:tc>
                <a:tc vMerge="1">
                  <a:txBody>
                    <a:bodyPr/>
                    <a:lstStyle/>
                    <a:p>
                      <a:endParaRPr lang="es-CO"/>
                    </a:p>
                  </a:txBody>
                  <a:tcPr/>
                </a:tc>
                <a:extLst>
                  <a:ext uri="{0D108BD9-81ED-4DB2-BD59-A6C34878D82A}">
                    <a16:rowId xmlns:a16="http://schemas.microsoft.com/office/drawing/2014/main" val="2476493164"/>
                  </a:ext>
                </a:extLst>
              </a:tr>
              <a:tr h="3196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000" b="0" i="0" u="none" strike="noStrike" kern="1200" cap="none" normalizeH="0" baseline="0" dirty="0">
                          <a:ln>
                            <a:noFill/>
                          </a:ln>
                          <a:solidFill>
                            <a:srgbClr val="000000"/>
                          </a:solidFill>
                          <a:effectLst/>
                          <a:latin typeface="Century Gothic" charset="0"/>
                          <a:ea typeface="Arial" charset="0"/>
                          <a:cs typeface="Arial" charset="0"/>
                        </a:rPr>
                        <a:t>Estudiantes de Universidad </a:t>
                      </a:r>
                      <a:r>
                        <a:rPr kumimoji="0" lang="es-ES" sz="1000" b="0" i="0" u="none" strike="noStrike" kern="1200" cap="none" normalizeH="0" baseline="0" dirty="0">
                          <a:ln>
                            <a:noFill/>
                          </a:ln>
                          <a:solidFill>
                            <a:srgbClr val="000000"/>
                          </a:solidFill>
                          <a:effectLst/>
                          <a:latin typeface="Century Gothic" charset="0"/>
                          <a:ea typeface="Arial" charset="0"/>
                          <a:cs typeface="Arial" charset="0"/>
                        </a:rPr>
                        <a:t>que presentaron el Examen Saber Pro y T &amp; T</a:t>
                      </a:r>
                      <a:endParaRPr kumimoji="0" lang="es-CO" altLang="es-CO" sz="1000" b="0" i="0" u="none" strike="noStrike" kern="1200" cap="none" normalizeH="0" baseline="0" dirty="0">
                        <a:ln>
                          <a:noFill/>
                        </a:ln>
                        <a:solidFill>
                          <a:srgbClr val="000000"/>
                        </a:solidFill>
                        <a:effectLst/>
                        <a:latin typeface="Century Gothic" charset="0"/>
                        <a:ea typeface="Arial" charset="0"/>
                        <a:cs typeface="Arial" charset="0"/>
                      </a:endParaRPr>
                    </a:p>
                  </a:txBody>
                  <a:tcPr marL="9525" marR="9525" marT="952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000" b="0" i="0" u="none" strike="noStrike" cap="none" normalizeH="0" baseline="0" dirty="0">
                          <a:ln>
                            <a:noFill/>
                          </a:ln>
                          <a:solidFill>
                            <a:srgbClr val="000000"/>
                          </a:solidFill>
                          <a:effectLst/>
                          <a:latin typeface="+mj-lt"/>
                          <a:ea typeface="Arial" charset="0"/>
                          <a:cs typeface="Arial" charset="0"/>
                        </a:rPr>
                        <a:t>4</a:t>
                      </a:r>
                      <a:endParaRPr kumimoji="0" lang="es-CO" altLang="es-ES_tradnl" sz="1000" b="0" i="0" u="none" strike="noStrike" cap="none" normalizeH="0" baseline="0" dirty="0">
                        <a:ln>
                          <a:noFill/>
                        </a:ln>
                        <a:solidFill>
                          <a:srgbClr val="000000"/>
                        </a:solidFill>
                        <a:effectLst/>
                        <a:latin typeface="+mj-lt"/>
                        <a:ea typeface="Arial" charset="0"/>
                        <a:cs typeface="Arial" charset="0"/>
                      </a:endParaRPr>
                    </a:p>
                  </a:txBody>
                  <a:tcPr marL="91433" marR="91433" marT="45675" marB="45675"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900" b="1">
                          <a:solidFill>
                            <a:schemeClr val="tx1"/>
                          </a:solidFill>
                          <a:latin typeface="Calibri" charset="0"/>
                          <a:ea typeface="Arial" charset="0"/>
                          <a:cs typeface="Arial" charset="0"/>
                        </a:defRPr>
                      </a:lvl1pPr>
                      <a:lvl2pPr marL="742950" indent="-285750">
                        <a:spcBef>
                          <a:spcPct val="20000"/>
                        </a:spcBef>
                        <a:defRPr sz="900" b="1">
                          <a:solidFill>
                            <a:schemeClr val="tx1"/>
                          </a:solidFill>
                          <a:latin typeface="Calibri" charset="0"/>
                          <a:ea typeface="Arial" charset="0"/>
                          <a:cs typeface="Arial" charset="0"/>
                        </a:defRPr>
                      </a:lvl2pPr>
                      <a:lvl3pPr marL="1143000" indent="-228600">
                        <a:spcBef>
                          <a:spcPct val="20000"/>
                        </a:spcBef>
                        <a:defRPr sz="900" b="1">
                          <a:solidFill>
                            <a:schemeClr val="tx1"/>
                          </a:solidFill>
                          <a:latin typeface="Calibri" charset="0"/>
                          <a:ea typeface="Arial" charset="0"/>
                          <a:cs typeface="Arial" charset="0"/>
                        </a:defRPr>
                      </a:lvl3pPr>
                      <a:lvl4pPr marL="1600200" indent="-228600">
                        <a:spcBef>
                          <a:spcPct val="20000"/>
                        </a:spcBef>
                        <a:defRPr sz="900" b="1">
                          <a:solidFill>
                            <a:schemeClr val="tx1"/>
                          </a:solidFill>
                          <a:latin typeface="Calibri" charset="0"/>
                          <a:ea typeface="Arial" charset="0"/>
                          <a:cs typeface="Arial" charset="0"/>
                        </a:defRPr>
                      </a:lvl4pPr>
                      <a:lvl5pPr marL="2057400" indent="-228600">
                        <a:spcBef>
                          <a:spcPct val="20000"/>
                        </a:spcBef>
                        <a:defRPr sz="900" b="1">
                          <a:solidFill>
                            <a:schemeClr val="tx1"/>
                          </a:solidFill>
                          <a:latin typeface="Calibri" charset="0"/>
                          <a:ea typeface="Arial" charset="0"/>
                          <a:cs typeface="Arial" charset="0"/>
                        </a:defRPr>
                      </a:lvl5pPr>
                      <a:lvl6pPr marL="2514600" indent="-228600" eaLnBrk="0" fontAlgn="base" hangingPunct="0">
                        <a:spcBef>
                          <a:spcPct val="20000"/>
                        </a:spcBef>
                        <a:spcAft>
                          <a:spcPct val="0"/>
                        </a:spcAft>
                        <a:defRPr sz="900" b="1">
                          <a:solidFill>
                            <a:schemeClr val="tx1"/>
                          </a:solidFill>
                          <a:latin typeface="Calibri" charset="0"/>
                          <a:ea typeface="Arial" charset="0"/>
                          <a:cs typeface="Arial" charset="0"/>
                        </a:defRPr>
                      </a:lvl6pPr>
                      <a:lvl7pPr marL="2971800" indent="-228600" eaLnBrk="0" fontAlgn="base" hangingPunct="0">
                        <a:spcBef>
                          <a:spcPct val="20000"/>
                        </a:spcBef>
                        <a:spcAft>
                          <a:spcPct val="0"/>
                        </a:spcAft>
                        <a:defRPr sz="900" b="1">
                          <a:solidFill>
                            <a:schemeClr val="tx1"/>
                          </a:solidFill>
                          <a:latin typeface="Calibri" charset="0"/>
                          <a:ea typeface="Arial" charset="0"/>
                          <a:cs typeface="Arial" charset="0"/>
                        </a:defRPr>
                      </a:lvl7pPr>
                      <a:lvl8pPr marL="3429000" indent="-228600" eaLnBrk="0" fontAlgn="base" hangingPunct="0">
                        <a:spcBef>
                          <a:spcPct val="20000"/>
                        </a:spcBef>
                        <a:spcAft>
                          <a:spcPct val="0"/>
                        </a:spcAft>
                        <a:defRPr sz="900" b="1">
                          <a:solidFill>
                            <a:schemeClr val="tx1"/>
                          </a:solidFill>
                          <a:latin typeface="Calibri" charset="0"/>
                          <a:ea typeface="Arial" charset="0"/>
                          <a:cs typeface="Arial" charset="0"/>
                        </a:defRPr>
                      </a:lvl8pPr>
                      <a:lvl9pPr marL="3886200" indent="-228600" eaLnBrk="0" fontAlgn="base" hangingPunct="0">
                        <a:spcBef>
                          <a:spcPct val="20000"/>
                        </a:spcBef>
                        <a:spcAft>
                          <a:spcPct val="0"/>
                        </a:spcAft>
                        <a:defRPr sz="900" b="1">
                          <a:solidFill>
                            <a:schemeClr val="tx1"/>
                          </a:solidFill>
                          <a:latin typeface="Calibri"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ES_tradnl" sz="1000" b="0" i="0" u="none" strike="noStrike" cap="none" normalizeH="0" baseline="0" dirty="0">
                          <a:ln>
                            <a:noFill/>
                          </a:ln>
                          <a:solidFill>
                            <a:srgbClr val="000000"/>
                          </a:solidFill>
                          <a:effectLst/>
                          <a:latin typeface="+mj-lt"/>
                          <a:ea typeface="Arial" charset="0"/>
                          <a:cs typeface="Arial" charset="0"/>
                        </a:rPr>
                        <a:t>Grupo Focal</a:t>
                      </a:r>
                    </a:p>
                  </a:txBody>
                  <a:tcPr marL="91433" marR="91433" marT="45675" marB="45675"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altLang="es-CO" sz="1200" b="0" i="0" u="none" strike="noStrike" cap="none" normalizeH="0" baseline="0" dirty="0">
                        <a:ln>
                          <a:noFill/>
                        </a:ln>
                        <a:solidFill>
                          <a:srgbClr val="000000"/>
                        </a:solidFill>
                        <a:effectLst/>
                        <a:latin typeface="Century Gothic" charset="0"/>
                        <a:ea typeface="Times New Roman" charset="0"/>
                        <a:cs typeface="Tahoma" charset="0"/>
                      </a:endParaRPr>
                    </a:p>
                  </a:txBody>
                  <a:tcPr marL="91433" marR="91433" marT="45675" marB="45675"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476470816"/>
                  </a:ext>
                </a:extLst>
              </a:tr>
              <a:tr h="3196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000" b="0" i="0" u="none" strike="noStrike" kern="1200" cap="none" normalizeH="0" baseline="0" dirty="0">
                          <a:ln>
                            <a:noFill/>
                          </a:ln>
                          <a:solidFill>
                            <a:srgbClr val="000000"/>
                          </a:solidFill>
                          <a:effectLst/>
                          <a:latin typeface="Century Gothic" charset="0"/>
                          <a:ea typeface="Arial" charset="0"/>
                          <a:cs typeface="Arial" charset="0"/>
                        </a:rPr>
                        <a:t>Estudiantes de Colegio </a:t>
                      </a:r>
                      <a:r>
                        <a:rPr kumimoji="0" lang="es-ES" sz="1000" b="0" i="0" u="none" strike="noStrike" kern="1200" cap="none" normalizeH="0" baseline="0" dirty="0">
                          <a:ln>
                            <a:noFill/>
                          </a:ln>
                          <a:solidFill>
                            <a:srgbClr val="000000"/>
                          </a:solidFill>
                          <a:effectLst/>
                          <a:latin typeface="Century Gothic" charset="0"/>
                          <a:ea typeface="Arial" charset="0"/>
                          <a:cs typeface="Arial" charset="0"/>
                        </a:rPr>
                        <a:t>que presentaron el Examen Saber 11°</a:t>
                      </a:r>
                      <a:endParaRPr kumimoji="0" lang="es-CO" altLang="es-CO" sz="1000" b="0" i="0" u="none" strike="noStrike" kern="1200" cap="none" normalizeH="0" baseline="0" dirty="0">
                        <a:ln>
                          <a:noFill/>
                        </a:ln>
                        <a:solidFill>
                          <a:srgbClr val="000000"/>
                        </a:solidFill>
                        <a:effectLst/>
                        <a:latin typeface="Century Gothic" charset="0"/>
                        <a:ea typeface="Arial" charset="0"/>
                        <a:cs typeface="Arial" charset="0"/>
                      </a:endParaRPr>
                    </a:p>
                  </a:txBody>
                  <a:tcPr marL="9525" marR="9525" marT="952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ES_tradnl" sz="1000" b="0" i="0" u="none" strike="noStrike" cap="none" normalizeH="0" baseline="0" dirty="0">
                          <a:ln>
                            <a:noFill/>
                          </a:ln>
                          <a:solidFill>
                            <a:srgbClr val="000000"/>
                          </a:solidFill>
                          <a:effectLst/>
                          <a:latin typeface="+mj-lt"/>
                          <a:ea typeface="Arial" charset="0"/>
                          <a:cs typeface="Arial" charset="0"/>
                        </a:rPr>
                        <a:t>1</a:t>
                      </a:r>
                    </a:p>
                  </a:txBody>
                  <a:tcPr marL="91433" marR="91433" marT="45675" marB="45675"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900" b="1">
                          <a:solidFill>
                            <a:schemeClr val="tx1"/>
                          </a:solidFill>
                          <a:latin typeface="Calibri" charset="0"/>
                          <a:ea typeface="Arial" charset="0"/>
                          <a:cs typeface="Arial" charset="0"/>
                        </a:defRPr>
                      </a:lvl1pPr>
                      <a:lvl2pPr marL="742950" indent="-285750">
                        <a:spcBef>
                          <a:spcPct val="20000"/>
                        </a:spcBef>
                        <a:defRPr sz="900" b="1">
                          <a:solidFill>
                            <a:schemeClr val="tx1"/>
                          </a:solidFill>
                          <a:latin typeface="Calibri" charset="0"/>
                          <a:ea typeface="Arial" charset="0"/>
                          <a:cs typeface="Arial" charset="0"/>
                        </a:defRPr>
                      </a:lvl2pPr>
                      <a:lvl3pPr marL="1143000" indent="-228600">
                        <a:spcBef>
                          <a:spcPct val="20000"/>
                        </a:spcBef>
                        <a:defRPr sz="900" b="1">
                          <a:solidFill>
                            <a:schemeClr val="tx1"/>
                          </a:solidFill>
                          <a:latin typeface="Calibri" charset="0"/>
                          <a:ea typeface="Arial" charset="0"/>
                          <a:cs typeface="Arial" charset="0"/>
                        </a:defRPr>
                      </a:lvl3pPr>
                      <a:lvl4pPr marL="1600200" indent="-228600">
                        <a:spcBef>
                          <a:spcPct val="20000"/>
                        </a:spcBef>
                        <a:defRPr sz="900" b="1">
                          <a:solidFill>
                            <a:schemeClr val="tx1"/>
                          </a:solidFill>
                          <a:latin typeface="Calibri" charset="0"/>
                          <a:ea typeface="Arial" charset="0"/>
                          <a:cs typeface="Arial" charset="0"/>
                        </a:defRPr>
                      </a:lvl4pPr>
                      <a:lvl5pPr marL="2057400" indent="-228600">
                        <a:spcBef>
                          <a:spcPct val="20000"/>
                        </a:spcBef>
                        <a:defRPr sz="900" b="1">
                          <a:solidFill>
                            <a:schemeClr val="tx1"/>
                          </a:solidFill>
                          <a:latin typeface="Calibri" charset="0"/>
                          <a:ea typeface="Arial" charset="0"/>
                          <a:cs typeface="Arial" charset="0"/>
                        </a:defRPr>
                      </a:lvl5pPr>
                      <a:lvl6pPr marL="2514600" indent="-228600" eaLnBrk="0" fontAlgn="base" hangingPunct="0">
                        <a:spcBef>
                          <a:spcPct val="20000"/>
                        </a:spcBef>
                        <a:spcAft>
                          <a:spcPct val="0"/>
                        </a:spcAft>
                        <a:defRPr sz="900" b="1">
                          <a:solidFill>
                            <a:schemeClr val="tx1"/>
                          </a:solidFill>
                          <a:latin typeface="Calibri" charset="0"/>
                          <a:ea typeface="Arial" charset="0"/>
                          <a:cs typeface="Arial" charset="0"/>
                        </a:defRPr>
                      </a:lvl6pPr>
                      <a:lvl7pPr marL="2971800" indent="-228600" eaLnBrk="0" fontAlgn="base" hangingPunct="0">
                        <a:spcBef>
                          <a:spcPct val="20000"/>
                        </a:spcBef>
                        <a:spcAft>
                          <a:spcPct val="0"/>
                        </a:spcAft>
                        <a:defRPr sz="900" b="1">
                          <a:solidFill>
                            <a:schemeClr val="tx1"/>
                          </a:solidFill>
                          <a:latin typeface="Calibri" charset="0"/>
                          <a:ea typeface="Arial" charset="0"/>
                          <a:cs typeface="Arial" charset="0"/>
                        </a:defRPr>
                      </a:lvl7pPr>
                      <a:lvl8pPr marL="3429000" indent="-228600" eaLnBrk="0" fontAlgn="base" hangingPunct="0">
                        <a:spcBef>
                          <a:spcPct val="20000"/>
                        </a:spcBef>
                        <a:spcAft>
                          <a:spcPct val="0"/>
                        </a:spcAft>
                        <a:defRPr sz="900" b="1">
                          <a:solidFill>
                            <a:schemeClr val="tx1"/>
                          </a:solidFill>
                          <a:latin typeface="Calibri" charset="0"/>
                          <a:ea typeface="Arial" charset="0"/>
                          <a:cs typeface="Arial" charset="0"/>
                        </a:defRPr>
                      </a:lvl8pPr>
                      <a:lvl9pPr marL="3886200" indent="-228600" eaLnBrk="0" fontAlgn="base" hangingPunct="0">
                        <a:spcBef>
                          <a:spcPct val="20000"/>
                        </a:spcBef>
                        <a:spcAft>
                          <a:spcPct val="0"/>
                        </a:spcAft>
                        <a:defRPr sz="900" b="1">
                          <a:solidFill>
                            <a:schemeClr val="tx1"/>
                          </a:solidFill>
                          <a:latin typeface="Calibri"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ES_tradnl" sz="1000" b="0" i="0" u="none" strike="noStrike" cap="none" normalizeH="0" baseline="0" dirty="0">
                          <a:ln>
                            <a:noFill/>
                          </a:ln>
                          <a:solidFill>
                            <a:srgbClr val="000000"/>
                          </a:solidFill>
                          <a:effectLst/>
                          <a:latin typeface="+mj-lt"/>
                          <a:ea typeface="Arial" charset="0"/>
                          <a:cs typeface="Arial" charset="0"/>
                        </a:rPr>
                        <a:t>Grupo Focal</a:t>
                      </a:r>
                    </a:p>
                  </a:txBody>
                  <a:tcPr marL="91433" marR="91433" marT="45675" marB="45675"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altLang="es-CO" sz="1200" b="0" i="0" u="none" strike="noStrike" cap="none" normalizeH="0" baseline="0" dirty="0">
                        <a:ln>
                          <a:noFill/>
                        </a:ln>
                        <a:solidFill>
                          <a:srgbClr val="000000"/>
                        </a:solidFill>
                        <a:effectLst/>
                        <a:latin typeface="Century Gothic" charset="0"/>
                        <a:ea typeface="Times New Roman" charset="0"/>
                        <a:cs typeface="Tahoma" charset="0"/>
                      </a:endParaRPr>
                    </a:p>
                  </a:txBody>
                  <a:tcPr marL="91433" marR="91433" marT="45675" marB="45675"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156609519"/>
                  </a:ext>
                </a:extLst>
              </a:tr>
              <a:tr h="247895">
                <a:tc>
                  <a:txBody>
                    <a:bodyPr/>
                    <a:lstStyle/>
                    <a:p>
                      <a:pPr algn="l" fontAlgn="ctr"/>
                      <a:r>
                        <a:rPr lang="es-CO" sz="1000" b="0" i="0" u="none" strike="noStrike" dirty="0">
                          <a:solidFill>
                            <a:srgbClr val="000000"/>
                          </a:solidFill>
                          <a:effectLst/>
                          <a:latin typeface="+mj-lt"/>
                        </a:rPr>
                        <a:t>Rectores de colegio</a:t>
                      </a:r>
                    </a:p>
                  </a:txBody>
                  <a:tcPr marL="9525" marR="9525" marT="952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ES_tradnl" sz="1000" b="0" i="0" u="none" strike="noStrike" cap="none" normalizeH="0" baseline="0" dirty="0">
                          <a:ln>
                            <a:noFill/>
                          </a:ln>
                          <a:solidFill>
                            <a:srgbClr val="000000"/>
                          </a:solidFill>
                          <a:effectLst/>
                          <a:latin typeface="+mj-lt"/>
                          <a:ea typeface="Arial" charset="0"/>
                          <a:cs typeface="Arial" charset="0"/>
                        </a:rPr>
                        <a:t>1</a:t>
                      </a:r>
                    </a:p>
                  </a:txBody>
                  <a:tcPr marL="91433" marR="91433" marT="45675" marB="45675"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900" b="1">
                          <a:solidFill>
                            <a:schemeClr val="tx1"/>
                          </a:solidFill>
                          <a:latin typeface="Calibri" charset="0"/>
                          <a:ea typeface="Arial" charset="0"/>
                          <a:cs typeface="Arial" charset="0"/>
                        </a:defRPr>
                      </a:lvl1pPr>
                      <a:lvl2pPr marL="742950" indent="-285750">
                        <a:spcBef>
                          <a:spcPct val="20000"/>
                        </a:spcBef>
                        <a:defRPr sz="900" b="1">
                          <a:solidFill>
                            <a:schemeClr val="tx1"/>
                          </a:solidFill>
                          <a:latin typeface="Calibri" charset="0"/>
                          <a:ea typeface="Arial" charset="0"/>
                          <a:cs typeface="Arial" charset="0"/>
                        </a:defRPr>
                      </a:lvl2pPr>
                      <a:lvl3pPr marL="1143000" indent="-228600">
                        <a:spcBef>
                          <a:spcPct val="20000"/>
                        </a:spcBef>
                        <a:defRPr sz="900" b="1">
                          <a:solidFill>
                            <a:schemeClr val="tx1"/>
                          </a:solidFill>
                          <a:latin typeface="Calibri" charset="0"/>
                          <a:ea typeface="Arial" charset="0"/>
                          <a:cs typeface="Arial" charset="0"/>
                        </a:defRPr>
                      </a:lvl3pPr>
                      <a:lvl4pPr marL="1600200" indent="-228600">
                        <a:spcBef>
                          <a:spcPct val="20000"/>
                        </a:spcBef>
                        <a:defRPr sz="900" b="1">
                          <a:solidFill>
                            <a:schemeClr val="tx1"/>
                          </a:solidFill>
                          <a:latin typeface="Calibri" charset="0"/>
                          <a:ea typeface="Arial" charset="0"/>
                          <a:cs typeface="Arial" charset="0"/>
                        </a:defRPr>
                      </a:lvl4pPr>
                      <a:lvl5pPr marL="2057400" indent="-228600">
                        <a:spcBef>
                          <a:spcPct val="20000"/>
                        </a:spcBef>
                        <a:defRPr sz="900" b="1">
                          <a:solidFill>
                            <a:schemeClr val="tx1"/>
                          </a:solidFill>
                          <a:latin typeface="Calibri" charset="0"/>
                          <a:ea typeface="Arial" charset="0"/>
                          <a:cs typeface="Arial" charset="0"/>
                        </a:defRPr>
                      </a:lvl5pPr>
                      <a:lvl6pPr marL="2514600" indent="-228600" eaLnBrk="0" fontAlgn="base" hangingPunct="0">
                        <a:spcBef>
                          <a:spcPct val="20000"/>
                        </a:spcBef>
                        <a:spcAft>
                          <a:spcPct val="0"/>
                        </a:spcAft>
                        <a:defRPr sz="900" b="1">
                          <a:solidFill>
                            <a:schemeClr val="tx1"/>
                          </a:solidFill>
                          <a:latin typeface="Calibri" charset="0"/>
                          <a:ea typeface="Arial" charset="0"/>
                          <a:cs typeface="Arial" charset="0"/>
                        </a:defRPr>
                      </a:lvl6pPr>
                      <a:lvl7pPr marL="2971800" indent="-228600" eaLnBrk="0" fontAlgn="base" hangingPunct="0">
                        <a:spcBef>
                          <a:spcPct val="20000"/>
                        </a:spcBef>
                        <a:spcAft>
                          <a:spcPct val="0"/>
                        </a:spcAft>
                        <a:defRPr sz="900" b="1">
                          <a:solidFill>
                            <a:schemeClr val="tx1"/>
                          </a:solidFill>
                          <a:latin typeface="Calibri" charset="0"/>
                          <a:ea typeface="Arial" charset="0"/>
                          <a:cs typeface="Arial" charset="0"/>
                        </a:defRPr>
                      </a:lvl7pPr>
                      <a:lvl8pPr marL="3429000" indent="-228600" eaLnBrk="0" fontAlgn="base" hangingPunct="0">
                        <a:spcBef>
                          <a:spcPct val="20000"/>
                        </a:spcBef>
                        <a:spcAft>
                          <a:spcPct val="0"/>
                        </a:spcAft>
                        <a:defRPr sz="900" b="1">
                          <a:solidFill>
                            <a:schemeClr val="tx1"/>
                          </a:solidFill>
                          <a:latin typeface="Calibri" charset="0"/>
                          <a:ea typeface="Arial" charset="0"/>
                          <a:cs typeface="Arial" charset="0"/>
                        </a:defRPr>
                      </a:lvl8pPr>
                      <a:lvl9pPr marL="3886200" indent="-228600" eaLnBrk="0" fontAlgn="base" hangingPunct="0">
                        <a:spcBef>
                          <a:spcPct val="20000"/>
                        </a:spcBef>
                        <a:spcAft>
                          <a:spcPct val="0"/>
                        </a:spcAft>
                        <a:defRPr sz="900" b="1">
                          <a:solidFill>
                            <a:schemeClr val="tx1"/>
                          </a:solidFill>
                          <a:latin typeface="Calibri"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ES_tradnl" sz="1000" b="0" i="0" u="none" strike="noStrike" cap="none" normalizeH="0" baseline="0" dirty="0">
                          <a:ln>
                            <a:noFill/>
                          </a:ln>
                          <a:solidFill>
                            <a:srgbClr val="000000"/>
                          </a:solidFill>
                          <a:effectLst/>
                          <a:latin typeface="+mj-lt"/>
                          <a:ea typeface="Arial" charset="0"/>
                          <a:cs typeface="Arial" charset="0"/>
                        </a:rPr>
                        <a:t>Grupo Focal</a:t>
                      </a:r>
                    </a:p>
                  </a:txBody>
                  <a:tcPr marL="91433" marR="91433" marT="45675" marB="45675"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altLang="es-CO" sz="1200" b="0" i="0" u="none" strike="noStrike" cap="none" normalizeH="0" baseline="0" dirty="0">
                        <a:ln>
                          <a:noFill/>
                        </a:ln>
                        <a:solidFill>
                          <a:srgbClr val="000000"/>
                        </a:solidFill>
                        <a:effectLst/>
                        <a:latin typeface="Century Gothic" charset="0"/>
                        <a:ea typeface="Times New Roman" charset="0"/>
                        <a:cs typeface="Tahoma" charset="0"/>
                      </a:endParaRPr>
                    </a:p>
                  </a:txBody>
                  <a:tcPr marL="91433" marR="91433" marT="45675" marB="45675"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71013737"/>
                  </a:ext>
                </a:extLst>
              </a:tr>
              <a:tr h="247895">
                <a:tc>
                  <a:txBody>
                    <a:bodyPr/>
                    <a:lstStyle/>
                    <a:p>
                      <a:pPr algn="r" fontAlgn="ctr"/>
                      <a:r>
                        <a:rPr lang="es-CO" sz="1000" b="1" i="0" u="none" strike="noStrike" dirty="0">
                          <a:solidFill>
                            <a:srgbClr val="000000"/>
                          </a:solidFill>
                          <a:effectLst/>
                          <a:latin typeface="+mj-lt"/>
                        </a:rPr>
                        <a:t>Total Grupos focales </a:t>
                      </a:r>
                    </a:p>
                  </a:txBody>
                  <a:tcPr marL="9525" marR="9525" marT="952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3">
                        <a:lumMod val="6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000" b="1" i="0" u="none" strike="noStrike" cap="none" normalizeH="0" baseline="0" dirty="0">
                          <a:ln>
                            <a:noFill/>
                          </a:ln>
                          <a:solidFill>
                            <a:srgbClr val="000000"/>
                          </a:solidFill>
                          <a:effectLst/>
                          <a:latin typeface="+mj-lt"/>
                          <a:ea typeface="Arial" charset="0"/>
                          <a:cs typeface="Arial" charset="0"/>
                        </a:rPr>
                        <a:t>6</a:t>
                      </a:r>
                      <a:endParaRPr kumimoji="0" lang="es-CO" altLang="es-ES_tradnl" sz="1000" b="1" i="0" u="none" strike="noStrike" cap="none" normalizeH="0" baseline="0" dirty="0">
                        <a:ln>
                          <a:noFill/>
                        </a:ln>
                        <a:solidFill>
                          <a:srgbClr val="000000"/>
                        </a:solidFill>
                        <a:effectLst/>
                        <a:latin typeface="+mj-lt"/>
                        <a:ea typeface="Arial" charset="0"/>
                        <a:cs typeface="Arial" charset="0"/>
                      </a:endParaRPr>
                    </a:p>
                  </a:txBody>
                  <a:tcPr marL="91433" marR="91433" marT="45675" marB="45675"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3">
                        <a:lumMod val="6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CO" altLang="es-ES_tradnl" sz="1000" b="1" i="0" u="none" strike="noStrike" cap="none" normalizeH="0" baseline="0" dirty="0">
                        <a:ln>
                          <a:noFill/>
                        </a:ln>
                        <a:solidFill>
                          <a:srgbClr val="000000"/>
                        </a:solidFill>
                        <a:effectLst/>
                        <a:latin typeface="+mj-lt"/>
                        <a:ea typeface="Arial" charset="0"/>
                        <a:cs typeface="Arial" charset="0"/>
                      </a:endParaRPr>
                    </a:p>
                  </a:txBody>
                  <a:tcPr marL="91433" marR="91433" marT="45675" marB="45675"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3">
                        <a:lumMod val="6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altLang="es-CO" sz="1000" b="0" i="0" u="none" strike="noStrike" cap="none" normalizeH="0" baseline="0" dirty="0">
                        <a:ln>
                          <a:noFill/>
                        </a:ln>
                        <a:solidFill>
                          <a:srgbClr val="000000"/>
                        </a:solidFill>
                        <a:effectLst/>
                        <a:latin typeface="+mj-lt"/>
                        <a:ea typeface="Times New Roman" charset="0"/>
                        <a:cs typeface="Tahoma" charset="0"/>
                      </a:endParaRPr>
                    </a:p>
                  </a:txBody>
                  <a:tcPr marL="91433" marR="91433" marT="45675" marB="45675"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55377347"/>
                  </a:ext>
                </a:extLst>
              </a:tr>
            </a:tbl>
          </a:graphicData>
        </a:graphic>
      </p:graphicFrame>
    </p:spTree>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13047" y="41725"/>
            <a:ext cx="7737064" cy="384175"/>
          </a:xfrm>
        </p:spPr>
        <p:txBody>
          <a:bodyPr/>
          <a:lstStyle/>
          <a:p>
            <a:r>
              <a:rPr lang="es-ES" sz="1800" dirty="0">
                <a:solidFill>
                  <a:schemeClr val="bg2">
                    <a:lumMod val="50000"/>
                  </a:schemeClr>
                </a:solidFill>
                <a:latin typeface="+mj-lt"/>
              </a:rPr>
              <a:t>Solicitud de instalaciones para realizar alguna prueba de estado</a:t>
            </a:r>
            <a:endParaRPr lang="es-CO" sz="1800" dirty="0">
              <a:solidFill>
                <a:schemeClr val="bg2">
                  <a:lumMod val="50000"/>
                </a:schemeClr>
              </a:solidFill>
              <a:latin typeface="+mj-lt"/>
            </a:endParaRPr>
          </a:p>
        </p:txBody>
      </p:sp>
      <p:cxnSp>
        <p:nvCxnSpPr>
          <p:cNvPr id="19" name="18 Conector recto"/>
          <p:cNvCxnSpPr/>
          <p:nvPr/>
        </p:nvCxnSpPr>
        <p:spPr bwMode="auto">
          <a:xfrm>
            <a:off x="4562476" y="688725"/>
            <a:ext cx="0" cy="4456363"/>
          </a:xfrm>
          <a:prstGeom prst="line">
            <a:avLst/>
          </a:prstGeom>
          <a:solidFill>
            <a:schemeClr val="accent1"/>
          </a:solidFill>
          <a:ln w="3175" cap="flat" cmpd="sng" algn="ctr">
            <a:solidFill>
              <a:srgbClr val="0070C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32" name="5 Gráfico"/>
          <p:cNvGraphicFramePr>
            <a:graphicFrameLocks/>
          </p:cNvGraphicFramePr>
          <p:nvPr>
            <p:extLst>
              <p:ext uri="{D42A27DB-BD31-4B8C-83A1-F6EECF244321}">
                <p14:modId xmlns:p14="http://schemas.microsoft.com/office/powerpoint/2010/main" val="2077387654"/>
              </p:ext>
            </p:extLst>
          </p:nvPr>
        </p:nvGraphicFramePr>
        <p:xfrm>
          <a:off x="4862207" y="587125"/>
          <a:ext cx="2403246" cy="1545160"/>
        </p:xfrm>
        <a:graphic>
          <a:graphicData uri="http://schemas.openxmlformats.org/drawingml/2006/chart">
            <c:chart xmlns:c="http://schemas.openxmlformats.org/drawingml/2006/chart" xmlns:r="http://schemas.openxmlformats.org/officeDocument/2006/relationships" r:id="rId2"/>
          </a:graphicData>
        </a:graphic>
      </p:graphicFrame>
      <p:sp>
        <p:nvSpPr>
          <p:cNvPr id="33" name="32 Rectángulo"/>
          <p:cNvSpPr/>
          <p:nvPr/>
        </p:nvSpPr>
        <p:spPr>
          <a:xfrm>
            <a:off x="6750544" y="856447"/>
            <a:ext cx="750526" cy="95410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CO" sz="1800" b="1" i="0" u="none" strike="noStrike" kern="1200" cap="none" spc="0" normalizeH="0" baseline="0" noProof="0" dirty="0">
                <a:ln>
                  <a:noFill/>
                </a:ln>
                <a:solidFill>
                  <a:srgbClr val="808080">
                    <a:lumMod val="50000"/>
                  </a:srgbClr>
                </a:solidFill>
                <a:effectLst/>
                <a:uLnTx/>
                <a:uFillTx/>
                <a:latin typeface="Calibri" pitchFamily="34" charset="0"/>
                <a:ea typeface="+mn-ea"/>
                <a:cs typeface="Calibri" panose="020F0502020204030204" pitchFamily="34" charset="0"/>
              </a:rPr>
              <a:t>Sí</a:t>
            </a:r>
            <a:r>
              <a:rPr kumimoji="0" lang="es-CO" sz="1100" b="0" i="0" u="none" strike="noStrike" kern="1200" cap="none" spc="0" normalizeH="0" baseline="0" noProof="0" dirty="0">
                <a:ln>
                  <a:noFill/>
                </a:ln>
                <a:solidFill>
                  <a:srgbClr val="808080">
                    <a:lumMod val="50000"/>
                  </a:srgbClr>
                </a:solidFill>
                <a:effectLst/>
                <a:uLnTx/>
                <a:uFillTx/>
                <a:latin typeface="Calibri" pitchFamily="34" charset="0"/>
                <a:ea typeface="+mn-ea"/>
                <a:cs typeface="Calibri" panose="020F0502020204030204" pitchFamily="34" charset="0"/>
              </a:rPr>
              <a:t>:</a:t>
            </a:r>
            <a:r>
              <a:rPr kumimoji="0" lang="es-CO" sz="2800" b="1" i="0" u="none" strike="noStrike" kern="1200" cap="none" spc="0" normalizeH="0" baseline="0" noProof="0" dirty="0">
                <a:ln>
                  <a:noFill/>
                </a:ln>
                <a:solidFill>
                  <a:srgbClr val="90BD47"/>
                </a:solidFill>
                <a:effectLst/>
                <a:uLnTx/>
                <a:uFillTx/>
                <a:latin typeface="Calibri" pitchFamily="34" charset="0"/>
                <a:ea typeface="+mn-ea"/>
                <a:cs typeface="Calibri" panose="020F050202020403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CO" sz="2800" b="1" i="0" u="none" strike="noStrike" kern="1200" cap="none" spc="0" normalizeH="0" baseline="0" noProof="0" dirty="0">
                <a:ln>
                  <a:noFill/>
                </a:ln>
                <a:solidFill>
                  <a:srgbClr val="90BD47"/>
                </a:solidFill>
                <a:effectLst/>
                <a:uLnTx/>
                <a:uFillTx/>
                <a:latin typeface="Calibri" pitchFamily="34" charset="0"/>
                <a:ea typeface="+mn-ea"/>
                <a:cs typeface="Calibri" panose="020F0502020204030204" pitchFamily="34" charset="0"/>
              </a:rPr>
              <a:t>75</a:t>
            </a:r>
            <a:r>
              <a:rPr kumimoji="0" lang="es-CO" sz="1800" b="1" i="0" u="none" strike="noStrike" kern="1200" cap="none" spc="0" normalizeH="0" baseline="0" noProof="0" dirty="0">
                <a:ln>
                  <a:noFill/>
                </a:ln>
                <a:solidFill>
                  <a:srgbClr val="90BD47"/>
                </a:solidFill>
                <a:effectLst/>
                <a:uLnTx/>
                <a:uFillTx/>
                <a:latin typeface="Calibri" pitchFamily="34" charset="0"/>
                <a:ea typeface="+mn-ea"/>
                <a:cs typeface="Calibri" panose="020F0502020204030204" pitchFamily="34" charset="0"/>
              </a:rPr>
              <a:t>%</a:t>
            </a:r>
            <a:r>
              <a:rPr kumimoji="0" lang="es-CO" sz="1100" b="0" i="0" u="none" strike="noStrike" kern="1200" cap="none" spc="0" normalizeH="0" baseline="0" noProof="0" dirty="0">
                <a:ln>
                  <a:noFill/>
                </a:ln>
                <a:solidFill>
                  <a:srgbClr val="90BD47"/>
                </a:solidFill>
                <a:effectLst/>
                <a:uLnTx/>
                <a:uFillTx/>
                <a:latin typeface="Calibri" pitchFamily="34" charset="0"/>
                <a:ea typeface="+mn-ea"/>
                <a:cs typeface="Calibri" panose="020F0502020204030204" pitchFamily="34" charset="0"/>
              </a:rPr>
              <a:t> </a:t>
            </a:r>
            <a:endParaRPr kumimoji="0" lang="es-CO" sz="2800" b="1" i="0" u="none" strike="noStrike" kern="1200" cap="none" spc="0" normalizeH="0" baseline="0" noProof="0" dirty="0">
              <a:ln>
                <a:noFill/>
              </a:ln>
              <a:solidFill>
                <a:srgbClr val="90BD47"/>
              </a:solidFill>
              <a:effectLst/>
              <a:uLnTx/>
              <a:uFillTx/>
              <a:latin typeface="Calibri" pitchFamily="34" charset="0"/>
              <a:ea typeface="+mn-ea"/>
              <a:cs typeface="Calibri" panose="020F0502020204030204" pitchFamily="34" charset="0"/>
            </a:endParaRPr>
          </a:p>
        </p:txBody>
      </p:sp>
      <p:grpSp>
        <p:nvGrpSpPr>
          <p:cNvPr id="34" name="33 Grupo"/>
          <p:cNvGrpSpPr/>
          <p:nvPr/>
        </p:nvGrpSpPr>
        <p:grpSpPr>
          <a:xfrm>
            <a:off x="5594875" y="895047"/>
            <a:ext cx="940780" cy="940776"/>
            <a:chOff x="6578851" y="3506050"/>
            <a:chExt cx="725547" cy="725547"/>
          </a:xfrm>
        </p:grpSpPr>
        <p:pic>
          <p:nvPicPr>
            <p:cNvPr id="35" name="34 Imagen"/>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578851" y="3506050"/>
              <a:ext cx="725547" cy="725547"/>
            </a:xfrm>
            <a:prstGeom prst="rect">
              <a:avLst/>
            </a:prstGeom>
          </p:spPr>
        </p:pic>
        <p:sp>
          <p:nvSpPr>
            <p:cNvPr id="36" name="35 Elipse"/>
            <p:cNvSpPr/>
            <p:nvPr/>
          </p:nvSpPr>
          <p:spPr bwMode="auto">
            <a:xfrm>
              <a:off x="6620534" y="3547733"/>
              <a:ext cx="642180" cy="642180"/>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rgbClr val="000000"/>
                </a:solidFill>
                <a:effectLst/>
                <a:uLnTx/>
                <a:uFillTx/>
                <a:latin typeface="Calibri" pitchFamily="34" charset="0"/>
                <a:ea typeface="+mn-ea"/>
                <a:cs typeface="Arial" charset="0"/>
              </a:endParaRPr>
            </a:p>
          </p:txBody>
        </p:sp>
      </p:grpSp>
      <p:sp>
        <p:nvSpPr>
          <p:cNvPr id="37" name="36 Rectángulo"/>
          <p:cNvSpPr/>
          <p:nvPr/>
        </p:nvSpPr>
        <p:spPr>
          <a:xfrm>
            <a:off x="4696713" y="979855"/>
            <a:ext cx="718465" cy="800219"/>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CO" sz="1800" b="1" i="0" u="none" strike="noStrike" kern="1200" cap="none" spc="0" normalizeH="0" baseline="0" noProof="0" dirty="0">
                <a:ln>
                  <a:noFill/>
                </a:ln>
                <a:solidFill>
                  <a:srgbClr val="808080">
                    <a:lumMod val="50000"/>
                  </a:srgbClr>
                </a:solidFill>
                <a:effectLst/>
                <a:uLnTx/>
                <a:uFillTx/>
                <a:latin typeface="Calibri" pitchFamily="34" charset="0"/>
                <a:ea typeface="+mn-ea"/>
                <a:cs typeface="Calibri" panose="020F0502020204030204" pitchFamily="34" charset="0"/>
              </a:rPr>
              <a:t>No</a:t>
            </a:r>
            <a:r>
              <a:rPr kumimoji="0" lang="es-CO" sz="1100" b="0" i="0" u="none" strike="noStrike" kern="1200" cap="none" spc="0" normalizeH="0" baseline="0" noProof="0" dirty="0">
                <a:ln>
                  <a:noFill/>
                </a:ln>
                <a:solidFill>
                  <a:srgbClr val="808080">
                    <a:lumMod val="50000"/>
                  </a:srgbClr>
                </a:solidFill>
                <a:effectLst/>
                <a:uLnTx/>
                <a:uFillTx/>
                <a:latin typeface="Calibri" pitchFamily="34" charset="0"/>
                <a:ea typeface="+mn-ea"/>
                <a:cs typeface="Calibri" panose="020F0502020204030204" pitchFamily="34" charset="0"/>
              </a:rPr>
              <a:t>: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s-CO" sz="2800" b="1" i="0" u="none" strike="noStrike" kern="1200" cap="none" spc="0" normalizeH="0" baseline="0" noProof="0" dirty="0">
                <a:ln>
                  <a:noFill/>
                </a:ln>
                <a:solidFill>
                  <a:srgbClr val="808080">
                    <a:lumMod val="50000"/>
                  </a:srgbClr>
                </a:solidFill>
                <a:effectLst/>
                <a:uLnTx/>
                <a:uFillTx/>
                <a:latin typeface="Calibri" pitchFamily="34" charset="0"/>
                <a:ea typeface="+mn-ea"/>
                <a:cs typeface="Calibri" panose="020F0502020204030204" pitchFamily="34" charset="0"/>
              </a:rPr>
              <a:t>25</a:t>
            </a:r>
            <a:r>
              <a:rPr kumimoji="0" lang="es-CO" sz="1800" b="1" i="0" u="none" strike="noStrike" kern="1200" cap="none" spc="0" normalizeH="0" baseline="0" noProof="0" dirty="0">
                <a:ln>
                  <a:noFill/>
                </a:ln>
                <a:solidFill>
                  <a:srgbClr val="808080">
                    <a:lumMod val="50000"/>
                  </a:srgbClr>
                </a:solidFill>
                <a:effectLst/>
                <a:uLnTx/>
                <a:uFillTx/>
                <a:latin typeface="Calibri" pitchFamily="34" charset="0"/>
                <a:ea typeface="+mn-ea"/>
                <a:cs typeface="Calibri" panose="020F0502020204030204" pitchFamily="34" charset="0"/>
              </a:rPr>
              <a:t>%</a:t>
            </a:r>
            <a:endParaRPr kumimoji="0" lang="es-CO" sz="2800" b="1" i="0" u="none" strike="noStrike" kern="1200" cap="none" spc="0" normalizeH="0" baseline="0" noProof="0" dirty="0">
              <a:ln>
                <a:noFill/>
              </a:ln>
              <a:solidFill>
                <a:srgbClr val="808080">
                  <a:lumMod val="50000"/>
                </a:srgbClr>
              </a:solidFill>
              <a:effectLst/>
              <a:uLnTx/>
              <a:uFillTx/>
              <a:latin typeface="Calibri" pitchFamily="34" charset="0"/>
              <a:ea typeface="+mn-ea"/>
              <a:cs typeface="Calibri" panose="020F0502020204030204" pitchFamily="34" charset="0"/>
            </a:endParaRPr>
          </a:p>
        </p:txBody>
      </p:sp>
      <p:sp>
        <p:nvSpPr>
          <p:cNvPr id="59" name="58 CuadroTexto"/>
          <p:cNvSpPr txBox="1"/>
          <p:nvPr/>
        </p:nvSpPr>
        <p:spPr>
          <a:xfrm>
            <a:off x="5661550" y="1211545"/>
            <a:ext cx="793807"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000" b="1" i="0" u="none" strike="noStrike" kern="1200" cap="none" spc="0" normalizeH="0" baseline="0" noProof="0" dirty="0">
                <a:ln>
                  <a:noFill/>
                </a:ln>
                <a:solidFill>
                  <a:srgbClr val="49682C"/>
                </a:solidFill>
                <a:effectLst/>
                <a:uLnTx/>
                <a:uFillTx/>
                <a:latin typeface="Calibri" pitchFamily="34" charset="0"/>
                <a:ea typeface="+mn-ea"/>
                <a:cs typeface="Arial" charset="0"/>
              </a:rPr>
              <a:t>Año </a:t>
            </a:r>
            <a:r>
              <a:rPr kumimoji="0" lang="es-CO" sz="1400" b="1" i="0" u="none" strike="noStrike" kern="1200" cap="none" spc="0" normalizeH="0" baseline="0" noProof="0" dirty="0">
                <a:ln>
                  <a:noFill/>
                </a:ln>
                <a:solidFill>
                  <a:srgbClr val="49682C"/>
                </a:solidFill>
                <a:effectLst/>
                <a:uLnTx/>
                <a:uFillTx/>
                <a:latin typeface="Calibri" pitchFamily="34" charset="0"/>
                <a:ea typeface="+mn-ea"/>
                <a:cs typeface="Arial" charset="0"/>
              </a:rPr>
              <a:t>2017</a:t>
            </a:r>
          </a:p>
        </p:txBody>
      </p:sp>
      <p:graphicFrame>
        <p:nvGraphicFramePr>
          <p:cNvPr id="61" name="60 Tabla"/>
          <p:cNvGraphicFramePr>
            <a:graphicFrameLocks noGrp="1"/>
          </p:cNvGraphicFramePr>
          <p:nvPr>
            <p:extLst>
              <p:ext uri="{D42A27DB-BD31-4B8C-83A1-F6EECF244321}">
                <p14:modId xmlns:p14="http://schemas.microsoft.com/office/powerpoint/2010/main" val="1890626907"/>
              </p:ext>
            </p:extLst>
          </p:nvPr>
        </p:nvGraphicFramePr>
        <p:xfrm>
          <a:off x="5055945" y="2297476"/>
          <a:ext cx="2406175" cy="330426"/>
        </p:xfrm>
        <a:graphic>
          <a:graphicData uri="http://schemas.openxmlformats.org/drawingml/2006/table">
            <a:tbl>
              <a:tblPr>
                <a:tableStyleId>{5C22544A-7EE6-4342-B048-85BDC9FD1C3A}</a:tableStyleId>
              </a:tblPr>
              <a:tblGrid>
                <a:gridCol w="1146175">
                  <a:extLst>
                    <a:ext uri="{9D8B030D-6E8A-4147-A177-3AD203B41FA5}">
                      <a16:colId xmlns:a16="http://schemas.microsoft.com/office/drawing/2014/main" val="20000"/>
                    </a:ext>
                  </a:extLst>
                </a:gridCol>
                <a:gridCol w="1260000">
                  <a:extLst>
                    <a:ext uri="{9D8B030D-6E8A-4147-A177-3AD203B41FA5}">
                      <a16:colId xmlns:a16="http://schemas.microsoft.com/office/drawing/2014/main" val="20001"/>
                    </a:ext>
                  </a:extLst>
                </a:gridCol>
              </a:tblGrid>
              <a:tr h="165213">
                <a:tc>
                  <a:txBody>
                    <a:bodyPr/>
                    <a:lstStyle/>
                    <a:p>
                      <a:pPr algn="r" fontAlgn="ctr"/>
                      <a:endParaRPr lang="es-CO" sz="700" b="0" i="0" u="none" strike="noStrike" dirty="0">
                        <a:effectLst/>
                        <a:latin typeface="Calibri"/>
                      </a:endParaRPr>
                    </a:p>
                  </a:txBody>
                  <a:tcPr marL="9525" marR="9525"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CO" sz="900" b="1" i="0" u="none" strike="noStrike" dirty="0">
                          <a:solidFill>
                            <a:srgbClr val="49682C"/>
                          </a:solidFill>
                          <a:effectLst/>
                          <a:latin typeface="Calibri"/>
                        </a:rPr>
                        <a:t>Rectores Colegios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65213">
                <a:tc>
                  <a:txBody>
                    <a:bodyPr/>
                    <a:lstStyle/>
                    <a:p>
                      <a:pPr algn="r" fontAlgn="ctr"/>
                      <a:r>
                        <a:rPr lang="es-CO" sz="700" b="1" u="none" strike="noStrike" dirty="0">
                          <a:effectLst/>
                          <a:latin typeface="Calibri" panose="020F0502020204030204" pitchFamily="34" charset="0"/>
                        </a:rPr>
                        <a:t>Base: </a:t>
                      </a:r>
                      <a:r>
                        <a:rPr lang="es-CO" sz="700" b="0" u="none" strike="noStrike" dirty="0">
                          <a:effectLst/>
                          <a:latin typeface="Calibri" panose="020F0502020204030204" pitchFamily="34" charset="0"/>
                        </a:rPr>
                        <a:t>Total Encuestados</a:t>
                      </a:r>
                      <a:endParaRPr lang="es-CO" sz="700" b="0" i="0" u="none" strike="noStrike" dirty="0">
                        <a:effectLst/>
                        <a:latin typeface="Calibri"/>
                      </a:endParaRPr>
                    </a:p>
                  </a:txBody>
                  <a:tcPr marL="9525" marR="9525" marT="9528"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CO" sz="700" b="1" i="0" u="none" strike="noStrike" dirty="0">
                          <a:solidFill>
                            <a:srgbClr val="262626"/>
                          </a:solidFill>
                          <a:effectLst/>
                          <a:latin typeface="Calibri"/>
                        </a:rPr>
                        <a:t>575</a:t>
                      </a:r>
                    </a:p>
                  </a:txBody>
                  <a:tcPr marL="9525"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70" name="5 Gráfico"/>
          <p:cNvGraphicFramePr>
            <a:graphicFrameLocks/>
          </p:cNvGraphicFramePr>
          <p:nvPr>
            <p:extLst>
              <p:ext uri="{D42A27DB-BD31-4B8C-83A1-F6EECF244321}">
                <p14:modId xmlns:p14="http://schemas.microsoft.com/office/powerpoint/2010/main" val="1095640789"/>
              </p:ext>
            </p:extLst>
          </p:nvPr>
        </p:nvGraphicFramePr>
        <p:xfrm>
          <a:off x="1858360" y="607871"/>
          <a:ext cx="2403246" cy="1545160"/>
        </p:xfrm>
        <a:graphic>
          <a:graphicData uri="http://schemas.openxmlformats.org/drawingml/2006/chart">
            <c:chart xmlns:c="http://schemas.openxmlformats.org/drawingml/2006/chart" xmlns:r="http://schemas.openxmlformats.org/officeDocument/2006/relationships" r:id="rId4"/>
          </a:graphicData>
        </a:graphic>
      </p:graphicFrame>
      <p:sp>
        <p:nvSpPr>
          <p:cNvPr id="71" name="70 Rectángulo"/>
          <p:cNvSpPr/>
          <p:nvPr/>
        </p:nvSpPr>
        <p:spPr>
          <a:xfrm>
            <a:off x="3746697" y="877193"/>
            <a:ext cx="750526" cy="954107"/>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CO" sz="1800" b="1" i="0" u="none" strike="noStrike" kern="1200" cap="none" spc="0" normalizeH="0" baseline="0" noProof="0" dirty="0">
                <a:ln>
                  <a:noFill/>
                </a:ln>
                <a:solidFill>
                  <a:srgbClr val="808080">
                    <a:lumMod val="50000"/>
                  </a:srgbClr>
                </a:solidFill>
                <a:effectLst/>
                <a:uLnTx/>
                <a:uFillTx/>
                <a:latin typeface="Calibri" pitchFamily="34" charset="0"/>
                <a:ea typeface="+mn-ea"/>
                <a:cs typeface="Calibri" panose="020F0502020204030204" pitchFamily="34" charset="0"/>
              </a:rPr>
              <a:t>Sí</a:t>
            </a:r>
            <a:r>
              <a:rPr kumimoji="0" lang="es-CO" sz="1100" b="0" i="0" u="none" strike="noStrike" kern="1200" cap="none" spc="0" normalizeH="0" baseline="0" noProof="0" dirty="0">
                <a:ln>
                  <a:noFill/>
                </a:ln>
                <a:solidFill>
                  <a:srgbClr val="808080">
                    <a:lumMod val="50000"/>
                  </a:srgbClr>
                </a:solidFill>
                <a:effectLst/>
                <a:uLnTx/>
                <a:uFillTx/>
                <a:latin typeface="Calibri" pitchFamily="34" charset="0"/>
                <a:ea typeface="+mn-ea"/>
                <a:cs typeface="Calibri" panose="020F0502020204030204" pitchFamily="34" charset="0"/>
              </a:rPr>
              <a:t>:</a:t>
            </a:r>
            <a:r>
              <a:rPr kumimoji="0" lang="es-CO" sz="2800" b="1" i="0" u="none" strike="noStrike" kern="1200" cap="none" spc="0" normalizeH="0" baseline="0" noProof="0" dirty="0">
                <a:ln>
                  <a:noFill/>
                </a:ln>
                <a:solidFill>
                  <a:srgbClr val="90BD47"/>
                </a:solidFill>
                <a:effectLst/>
                <a:uLnTx/>
                <a:uFillTx/>
                <a:latin typeface="Calibri" pitchFamily="34" charset="0"/>
                <a:ea typeface="+mn-ea"/>
                <a:cs typeface="Calibri" panose="020F050202020403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CO" sz="2800" b="1" i="0" u="none" strike="noStrike" kern="1200" cap="none" spc="0" normalizeH="0" baseline="0" noProof="0" dirty="0">
                <a:ln>
                  <a:noFill/>
                </a:ln>
                <a:solidFill>
                  <a:srgbClr val="126D9A"/>
                </a:solidFill>
                <a:effectLst/>
                <a:uLnTx/>
                <a:uFillTx/>
                <a:latin typeface="Calibri" pitchFamily="34" charset="0"/>
                <a:ea typeface="+mn-ea"/>
                <a:cs typeface="Calibri" panose="020F0502020204030204" pitchFamily="34" charset="0"/>
              </a:rPr>
              <a:t>14</a:t>
            </a:r>
            <a:r>
              <a:rPr kumimoji="0" lang="es-CO" sz="1800" b="1" i="0" u="none" strike="noStrike" kern="1200" cap="none" spc="0" normalizeH="0" baseline="0" noProof="0" dirty="0">
                <a:ln>
                  <a:noFill/>
                </a:ln>
                <a:solidFill>
                  <a:srgbClr val="126D9A"/>
                </a:solidFill>
                <a:effectLst/>
                <a:uLnTx/>
                <a:uFillTx/>
                <a:latin typeface="Calibri" pitchFamily="34" charset="0"/>
                <a:ea typeface="+mn-ea"/>
                <a:cs typeface="Calibri" panose="020F0502020204030204" pitchFamily="34" charset="0"/>
              </a:rPr>
              <a:t>%</a:t>
            </a:r>
            <a:r>
              <a:rPr kumimoji="0" lang="es-CO" sz="1100" b="0" i="0" u="none" strike="noStrike" kern="1200" cap="none" spc="0" normalizeH="0" baseline="0" noProof="0" dirty="0">
                <a:ln>
                  <a:noFill/>
                </a:ln>
                <a:solidFill>
                  <a:srgbClr val="126D9A"/>
                </a:solidFill>
                <a:effectLst/>
                <a:uLnTx/>
                <a:uFillTx/>
                <a:latin typeface="Calibri" pitchFamily="34" charset="0"/>
                <a:ea typeface="+mn-ea"/>
                <a:cs typeface="Calibri" panose="020F0502020204030204" pitchFamily="34" charset="0"/>
              </a:rPr>
              <a:t> </a:t>
            </a:r>
            <a:endParaRPr kumimoji="0" lang="es-CO" sz="2800" b="1" i="0" u="none" strike="noStrike" kern="1200" cap="none" spc="0" normalizeH="0" baseline="0" noProof="0" dirty="0">
              <a:ln>
                <a:noFill/>
              </a:ln>
              <a:solidFill>
                <a:srgbClr val="126D9A"/>
              </a:solidFill>
              <a:effectLst/>
              <a:uLnTx/>
              <a:uFillTx/>
              <a:latin typeface="Calibri" pitchFamily="34" charset="0"/>
              <a:ea typeface="+mn-ea"/>
              <a:cs typeface="Calibri" panose="020F0502020204030204" pitchFamily="34" charset="0"/>
            </a:endParaRPr>
          </a:p>
        </p:txBody>
      </p:sp>
      <p:grpSp>
        <p:nvGrpSpPr>
          <p:cNvPr id="72" name="71 Grupo"/>
          <p:cNvGrpSpPr/>
          <p:nvPr/>
        </p:nvGrpSpPr>
        <p:grpSpPr>
          <a:xfrm>
            <a:off x="2591028" y="915793"/>
            <a:ext cx="940780" cy="940776"/>
            <a:chOff x="6578851" y="3506050"/>
            <a:chExt cx="725547" cy="725547"/>
          </a:xfrm>
        </p:grpSpPr>
        <p:pic>
          <p:nvPicPr>
            <p:cNvPr id="73" name="72 Imagen"/>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578851" y="3506050"/>
              <a:ext cx="725547" cy="725547"/>
            </a:xfrm>
            <a:prstGeom prst="rect">
              <a:avLst/>
            </a:prstGeom>
          </p:spPr>
        </p:pic>
        <p:sp>
          <p:nvSpPr>
            <p:cNvPr id="74" name="73 Elipse"/>
            <p:cNvSpPr/>
            <p:nvPr/>
          </p:nvSpPr>
          <p:spPr bwMode="auto">
            <a:xfrm>
              <a:off x="6620534" y="3547733"/>
              <a:ext cx="642180" cy="642180"/>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rgbClr val="000000"/>
                </a:solidFill>
                <a:effectLst/>
                <a:uLnTx/>
                <a:uFillTx/>
                <a:latin typeface="Calibri" pitchFamily="34" charset="0"/>
                <a:ea typeface="+mn-ea"/>
                <a:cs typeface="Arial" charset="0"/>
              </a:endParaRPr>
            </a:p>
          </p:txBody>
        </p:sp>
      </p:grpSp>
      <p:sp>
        <p:nvSpPr>
          <p:cNvPr id="75" name="74 Rectángulo"/>
          <p:cNvSpPr/>
          <p:nvPr/>
        </p:nvSpPr>
        <p:spPr>
          <a:xfrm>
            <a:off x="1692866" y="1000601"/>
            <a:ext cx="718465" cy="800219"/>
          </a:xfrm>
          <a:prstGeom prst="rect">
            <a:avLst/>
          </a:prstGeom>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CO" sz="1800" b="1" i="0" u="none" strike="noStrike" kern="1200" cap="none" spc="0" normalizeH="0" baseline="0" noProof="0" dirty="0">
                <a:ln>
                  <a:noFill/>
                </a:ln>
                <a:solidFill>
                  <a:srgbClr val="808080">
                    <a:lumMod val="50000"/>
                  </a:srgbClr>
                </a:solidFill>
                <a:effectLst/>
                <a:uLnTx/>
                <a:uFillTx/>
                <a:latin typeface="Calibri" pitchFamily="34" charset="0"/>
                <a:ea typeface="+mn-ea"/>
                <a:cs typeface="Calibri" panose="020F0502020204030204" pitchFamily="34" charset="0"/>
              </a:rPr>
              <a:t>No</a:t>
            </a:r>
            <a:r>
              <a:rPr kumimoji="0" lang="es-CO" sz="1100" b="0" i="0" u="none" strike="noStrike" kern="1200" cap="none" spc="0" normalizeH="0" baseline="0" noProof="0" dirty="0">
                <a:ln>
                  <a:noFill/>
                </a:ln>
                <a:solidFill>
                  <a:srgbClr val="808080">
                    <a:lumMod val="50000"/>
                  </a:srgbClr>
                </a:solidFill>
                <a:effectLst/>
                <a:uLnTx/>
                <a:uFillTx/>
                <a:latin typeface="Calibri" pitchFamily="34" charset="0"/>
                <a:ea typeface="+mn-ea"/>
                <a:cs typeface="Calibri" panose="020F0502020204030204" pitchFamily="34" charset="0"/>
              </a:rPr>
              <a:t>: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s-CO" sz="2800" b="1" i="0" u="none" strike="noStrike" kern="1200" cap="none" spc="0" normalizeH="0" baseline="0" noProof="0" dirty="0">
                <a:ln>
                  <a:noFill/>
                </a:ln>
                <a:solidFill>
                  <a:srgbClr val="808080">
                    <a:lumMod val="50000"/>
                  </a:srgbClr>
                </a:solidFill>
                <a:effectLst/>
                <a:uLnTx/>
                <a:uFillTx/>
                <a:latin typeface="Calibri" pitchFamily="34" charset="0"/>
                <a:ea typeface="+mn-ea"/>
                <a:cs typeface="Calibri" panose="020F0502020204030204" pitchFamily="34" charset="0"/>
              </a:rPr>
              <a:t>86</a:t>
            </a:r>
            <a:r>
              <a:rPr kumimoji="0" lang="es-CO" sz="1800" b="1" i="0" u="none" strike="noStrike" kern="1200" cap="none" spc="0" normalizeH="0" baseline="0" noProof="0" dirty="0">
                <a:ln>
                  <a:noFill/>
                </a:ln>
                <a:solidFill>
                  <a:srgbClr val="808080">
                    <a:lumMod val="50000"/>
                  </a:srgbClr>
                </a:solidFill>
                <a:effectLst/>
                <a:uLnTx/>
                <a:uFillTx/>
                <a:latin typeface="Calibri" pitchFamily="34" charset="0"/>
                <a:ea typeface="+mn-ea"/>
                <a:cs typeface="Calibri" panose="020F0502020204030204" pitchFamily="34" charset="0"/>
              </a:rPr>
              <a:t>%</a:t>
            </a:r>
            <a:endParaRPr kumimoji="0" lang="es-CO" sz="2800" b="1" i="0" u="none" strike="noStrike" kern="1200" cap="none" spc="0" normalizeH="0" baseline="0" noProof="0" dirty="0">
              <a:ln>
                <a:noFill/>
              </a:ln>
              <a:solidFill>
                <a:srgbClr val="808080">
                  <a:lumMod val="50000"/>
                </a:srgbClr>
              </a:solidFill>
              <a:effectLst/>
              <a:uLnTx/>
              <a:uFillTx/>
              <a:latin typeface="Calibri" pitchFamily="34" charset="0"/>
              <a:ea typeface="+mn-ea"/>
              <a:cs typeface="Calibri" panose="020F0502020204030204" pitchFamily="34" charset="0"/>
            </a:endParaRPr>
          </a:p>
        </p:txBody>
      </p:sp>
      <p:sp>
        <p:nvSpPr>
          <p:cNvPr id="76" name="75 CuadroTexto"/>
          <p:cNvSpPr txBox="1"/>
          <p:nvPr/>
        </p:nvSpPr>
        <p:spPr>
          <a:xfrm>
            <a:off x="2664514" y="1200310"/>
            <a:ext cx="793807" cy="30787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000" b="1" i="0" u="none" strike="noStrike" kern="1200" cap="none" spc="0" normalizeH="0" baseline="0" noProof="0" dirty="0">
                <a:ln>
                  <a:noFill/>
                </a:ln>
                <a:solidFill>
                  <a:srgbClr val="126D9A"/>
                </a:solidFill>
                <a:effectLst/>
                <a:uLnTx/>
                <a:uFillTx/>
                <a:latin typeface="Calibri" pitchFamily="34" charset="0"/>
                <a:ea typeface="+mn-ea"/>
                <a:cs typeface="Arial" charset="0"/>
              </a:rPr>
              <a:t>Año </a:t>
            </a:r>
            <a:r>
              <a:rPr kumimoji="0" lang="es-CO" sz="1400" b="1" i="0" u="none" strike="noStrike" kern="1200" cap="none" spc="0" normalizeH="0" baseline="0" noProof="0" dirty="0">
                <a:ln>
                  <a:noFill/>
                </a:ln>
                <a:solidFill>
                  <a:srgbClr val="126D9A"/>
                </a:solidFill>
                <a:effectLst/>
                <a:uLnTx/>
                <a:uFillTx/>
                <a:latin typeface="Calibri" pitchFamily="34" charset="0"/>
                <a:ea typeface="+mn-ea"/>
                <a:cs typeface="Arial" charset="0"/>
              </a:rPr>
              <a:t>2021</a:t>
            </a:r>
          </a:p>
        </p:txBody>
      </p:sp>
      <p:graphicFrame>
        <p:nvGraphicFramePr>
          <p:cNvPr id="83" name="60 Tabla">
            <a:extLst>
              <a:ext uri="{FF2B5EF4-FFF2-40B4-BE49-F238E27FC236}">
                <a16:creationId xmlns:a16="http://schemas.microsoft.com/office/drawing/2014/main" id="{3D01551B-0249-4232-84DD-8F1A4FAF01AE}"/>
              </a:ext>
            </a:extLst>
          </p:cNvPr>
          <p:cNvGraphicFramePr>
            <a:graphicFrameLocks noGrp="1"/>
          </p:cNvGraphicFramePr>
          <p:nvPr>
            <p:extLst>
              <p:ext uri="{D42A27DB-BD31-4B8C-83A1-F6EECF244321}">
                <p14:modId xmlns:p14="http://schemas.microsoft.com/office/powerpoint/2010/main" val="2989949231"/>
              </p:ext>
            </p:extLst>
          </p:nvPr>
        </p:nvGraphicFramePr>
        <p:xfrm>
          <a:off x="1092936" y="2297476"/>
          <a:ext cx="2406175" cy="330426"/>
        </p:xfrm>
        <a:graphic>
          <a:graphicData uri="http://schemas.openxmlformats.org/drawingml/2006/table">
            <a:tbl>
              <a:tblPr>
                <a:tableStyleId>{5C22544A-7EE6-4342-B048-85BDC9FD1C3A}</a:tableStyleId>
              </a:tblPr>
              <a:tblGrid>
                <a:gridCol w="1146175">
                  <a:extLst>
                    <a:ext uri="{9D8B030D-6E8A-4147-A177-3AD203B41FA5}">
                      <a16:colId xmlns:a16="http://schemas.microsoft.com/office/drawing/2014/main" val="20000"/>
                    </a:ext>
                  </a:extLst>
                </a:gridCol>
                <a:gridCol w="1260000">
                  <a:extLst>
                    <a:ext uri="{9D8B030D-6E8A-4147-A177-3AD203B41FA5}">
                      <a16:colId xmlns:a16="http://schemas.microsoft.com/office/drawing/2014/main" val="20002"/>
                    </a:ext>
                  </a:extLst>
                </a:gridCol>
              </a:tblGrid>
              <a:tr h="165213">
                <a:tc>
                  <a:txBody>
                    <a:bodyPr/>
                    <a:lstStyle/>
                    <a:p>
                      <a:pPr algn="r" fontAlgn="ctr"/>
                      <a:endParaRPr lang="es-CO" sz="700" b="0" i="0" u="none" strike="noStrike" dirty="0">
                        <a:effectLst/>
                        <a:latin typeface="Calibri"/>
                      </a:endParaRPr>
                    </a:p>
                  </a:txBody>
                  <a:tcPr marL="9525" marR="9525"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CO" sz="900" b="1" i="0" u="none" strike="noStrike" dirty="0">
                          <a:solidFill>
                            <a:srgbClr val="126D9A"/>
                          </a:solidFill>
                          <a:effectLst/>
                          <a:latin typeface="Calibri"/>
                        </a:rPr>
                        <a:t>Rectores Colegios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65213">
                <a:tc>
                  <a:txBody>
                    <a:bodyPr/>
                    <a:lstStyle/>
                    <a:p>
                      <a:pPr algn="r" fontAlgn="ctr"/>
                      <a:r>
                        <a:rPr lang="es-CO" sz="700" b="1" u="none" strike="noStrike" dirty="0">
                          <a:effectLst/>
                          <a:latin typeface="Calibri" panose="020F0502020204030204" pitchFamily="34" charset="0"/>
                        </a:rPr>
                        <a:t>Base: </a:t>
                      </a:r>
                      <a:r>
                        <a:rPr lang="es-CO" sz="700" b="0" u="none" strike="noStrike" dirty="0">
                          <a:effectLst/>
                          <a:latin typeface="Calibri" panose="020F0502020204030204" pitchFamily="34" charset="0"/>
                        </a:rPr>
                        <a:t>Total Encuestados</a:t>
                      </a:r>
                      <a:endParaRPr lang="es-CO" sz="700" b="0" i="0" u="none" strike="noStrike" dirty="0">
                        <a:effectLst/>
                        <a:latin typeface="Calibri"/>
                      </a:endParaRPr>
                    </a:p>
                  </a:txBody>
                  <a:tcPr marL="9525" marR="9525" marT="9528"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CO" sz="700" b="1" i="0" u="none" strike="noStrike" dirty="0">
                          <a:solidFill>
                            <a:srgbClr val="262626"/>
                          </a:solidFill>
                          <a:effectLst/>
                          <a:latin typeface="Calibri"/>
                        </a:rPr>
                        <a:t>463</a:t>
                      </a:r>
                    </a:p>
                  </a:txBody>
                  <a:tcPr marL="9525"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20" name="5 Gráfico">
            <a:extLst>
              <a:ext uri="{FF2B5EF4-FFF2-40B4-BE49-F238E27FC236}">
                <a16:creationId xmlns:a16="http://schemas.microsoft.com/office/drawing/2014/main" id="{F625EA3F-9EBD-4C7D-974B-64D828768B04}"/>
              </a:ext>
            </a:extLst>
          </p:cNvPr>
          <p:cNvGraphicFramePr>
            <a:graphicFrameLocks/>
          </p:cNvGraphicFramePr>
          <p:nvPr>
            <p:extLst>
              <p:ext uri="{D42A27DB-BD31-4B8C-83A1-F6EECF244321}">
                <p14:modId xmlns:p14="http://schemas.microsoft.com/office/powerpoint/2010/main" val="2369281362"/>
              </p:ext>
            </p:extLst>
          </p:nvPr>
        </p:nvGraphicFramePr>
        <p:xfrm>
          <a:off x="4899082" y="2870960"/>
          <a:ext cx="2403246" cy="1545160"/>
        </p:xfrm>
        <a:graphic>
          <a:graphicData uri="http://schemas.openxmlformats.org/drawingml/2006/chart">
            <c:chart xmlns:c="http://schemas.openxmlformats.org/drawingml/2006/chart" xmlns:r="http://schemas.openxmlformats.org/officeDocument/2006/relationships" r:id="rId5"/>
          </a:graphicData>
        </a:graphic>
      </p:graphicFrame>
      <p:sp>
        <p:nvSpPr>
          <p:cNvPr id="21" name="32 Rectángulo">
            <a:extLst>
              <a:ext uri="{FF2B5EF4-FFF2-40B4-BE49-F238E27FC236}">
                <a16:creationId xmlns:a16="http://schemas.microsoft.com/office/drawing/2014/main" id="{3996BC5B-899C-4000-95EC-AFF339F43519}"/>
              </a:ext>
            </a:extLst>
          </p:cNvPr>
          <p:cNvSpPr/>
          <p:nvPr/>
        </p:nvSpPr>
        <p:spPr>
          <a:xfrm>
            <a:off x="6787419" y="3140282"/>
            <a:ext cx="750526" cy="95410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CO" sz="1800" b="1" i="0" u="none" strike="noStrike" kern="1200" cap="none" spc="0" normalizeH="0" baseline="0" noProof="0" dirty="0">
                <a:ln>
                  <a:noFill/>
                </a:ln>
                <a:solidFill>
                  <a:srgbClr val="808080">
                    <a:lumMod val="50000"/>
                  </a:srgbClr>
                </a:solidFill>
                <a:effectLst/>
                <a:uLnTx/>
                <a:uFillTx/>
                <a:latin typeface="Calibri" pitchFamily="34" charset="0"/>
                <a:ea typeface="+mn-ea"/>
                <a:cs typeface="Calibri" panose="020F0502020204030204" pitchFamily="34" charset="0"/>
              </a:rPr>
              <a:t>Sí</a:t>
            </a:r>
            <a:r>
              <a:rPr kumimoji="0" lang="es-CO" sz="1100" b="0" i="0" u="none" strike="noStrike" kern="1200" cap="none" spc="0" normalizeH="0" baseline="0" noProof="0" dirty="0">
                <a:ln>
                  <a:noFill/>
                </a:ln>
                <a:solidFill>
                  <a:srgbClr val="808080">
                    <a:lumMod val="50000"/>
                  </a:srgbClr>
                </a:solidFill>
                <a:effectLst/>
                <a:uLnTx/>
                <a:uFillTx/>
                <a:latin typeface="Calibri" pitchFamily="34" charset="0"/>
                <a:ea typeface="+mn-ea"/>
                <a:cs typeface="Calibri" panose="020F0502020204030204" pitchFamily="34" charset="0"/>
              </a:rPr>
              <a:t>:</a:t>
            </a:r>
            <a:r>
              <a:rPr kumimoji="0" lang="es-CO" sz="2800" b="1" i="0" u="none" strike="noStrike" kern="1200" cap="none" spc="0" normalizeH="0" baseline="0" noProof="0" dirty="0">
                <a:ln>
                  <a:noFill/>
                </a:ln>
                <a:solidFill>
                  <a:srgbClr val="90BD47"/>
                </a:solidFill>
                <a:effectLst/>
                <a:uLnTx/>
                <a:uFillTx/>
                <a:latin typeface="Calibri" pitchFamily="34" charset="0"/>
                <a:ea typeface="+mn-ea"/>
                <a:cs typeface="Calibri" panose="020F050202020403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CO" sz="2800" b="1" i="0" u="none" strike="noStrike" kern="1200" cap="none" spc="0" normalizeH="0" baseline="0" noProof="0" dirty="0">
                <a:ln>
                  <a:noFill/>
                </a:ln>
                <a:solidFill>
                  <a:srgbClr val="90BD47"/>
                </a:solidFill>
                <a:effectLst/>
                <a:uLnTx/>
                <a:uFillTx/>
                <a:latin typeface="Calibri" pitchFamily="34" charset="0"/>
                <a:ea typeface="+mn-ea"/>
                <a:cs typeface="Calibri" panose="020F0502020204030204" pitchFamily="34" charset="0"/>
              </a:rPr>
              <a:t>45</a:t>
            </a:r>
            <a:r>
              <a:rPr kumimoji="0" lang="es-CO" sz="1800" b="1" i="0" u="none" strike="noStrike" kern="1200" cap="none" spc="0" normalizeH="0" baseline="0" noProof="0" dirty="0">
                <a:ln>
                  <a:noFill/>
                </a:ln>
                <a:solidFill>
                  <a:srgbClr val="90BD47"/>
                </a:solidFill>
                <a:effectLst/>
                <a:uLnTx/>
                <a:uFillTx/>
                <a:latin typeface="Calibri" pitchFamily="34" charset="0"/>
                <a:ea typeface="+mn-ea"/>
                <a:cs typeface="Calibri" panose="020F0502020204030204" pitchFamily="34" charset="0"/>
              </a:rPr>
              <a:t>%</a:t>
            </a:r>
            <a:r>
              <a:rPr kumimoji="0" lang="es-CO" sz="1100" b="0" i="0" u="none" strike="noStrike" kern="1200" cap="none" spc="0" normalizeH="0" baseline="0" noProof="0" dirty="0">
                <a:ln>
                  <a:noFill/>
                </a:ln>
                <a:solidFill>
                  <a:srgbClr val="90BD47"/>
                </a:solidFill>
                <a:effectLst/>
                <a:uLnTx/>
                <a:uFillTx/>
                <a:latin typeface="Calibri" pitchFamily="34" charset="0"/>
                <a:ea typeface="+mn-ea"/>
                <a:cs typeface="Calibri" panose="020F0502020204030204" pitchFamily="34" charset="0"/>
              </a:rPr>
              <a:t> </a:t>
            </a:r>
            <a:endParaRPr kumimoji="0" lang="es-CO" sz="2800" b="1" i="0" u="none" strike="noStrike" kern="1200" cap="none" spc="0" normalizeH="0" baseline="0" noProof="0" dirty="0">
              <a:ln>
                <a:noFill/>
              </a:ln>
              <a:solidFill>
                <a:srgbClr val="90BD47"/>
              </a:solidFill>
              <a:effectLst/>
              <a:uLnTx/>
              <a:uFillTx/>
              <a:latin typeface="Calibri" pitchFamily="34" charset="0"/>
              <a:ea typeface="+mn-ea"/>
              <a:cs typeface="Calibri" panose="020F0502020204030204" pitchFamily="34" charset="0"/>
            </a:endParaRPr>
          </a:p>
        </p:txBody>
      </p:sp>
      <p:grpSp>
        <p:nvGrpSpPr>
          <p:cNvPr id="22" name="33 Grupo">
            <a:extLst>
              <a:ext uri="{FF2B5EF4-FFF2-40B4-BE49-F238E27FC236}">
                <a16:creationId xmlns:a16="http://schemas.microsoft.com/office/drawing/2014/main" id="{609EC0FA-23C6-4CF4-88CF-0BA14730DB08}"/>
              </a:ext>
            </a:extLst>
          </p:cNvPr>
          <p:cNvGrpSpPr/>
          <p:nvPr/>
        </p:nvGrpSpPr>
        <p:grpSpPr>
          <a:xfrm>
            <a:off x="5631750" y="3178882"/>
            <a:ext cx="940780" cy="940776"/>
            <a:chOff x="6578851" y="3506050"/>
            <a:chExt cx="725547" cy="725547"/>
          </a:xfrm>
        </p:grpSpPr>
        <p:pic>
          <p:nvPicPr>
            <p:cNvPr id="23" name="34 Imagen">
              <a:extLst>
                <a:ext uri="{FF2B5EF4-FFF2-40B4-BE49-F238E27FC236}">
                  <a16:creationId xmlns:a16="http://schemas.microsoft.com/office/drawing/2014/main" id="{F8772DC5-606F-42BA-8BC3-0E15CB40921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578851" y="3506050"/>
              <a:ext cx="725547" cy="725547"/>
            </a:xfrm>
            <a:prstGeom prst="rect">
              <a:avLst/>
            </a:prstGeom>
          </p:spPr>
        </p:pic>
        <p:sp>
          <p:nvSpPr>
            <p:cNvPr id="24" name="35 Elipse">
              <a:extLst>
                <a:ext uri="{FF2B5EF4-FFF2-40B4-BE49-F238E27FC236}">
                  <a16:creationId xmlns:a16="http://schemas.microsoft.com/office/drawing/2014/main" id="{D794258C-60CC-4809-9276-31E123F3783B}"/>
                </a:ext>
              </a:extLst>
            </p:cNvPr>
            <p:cNvSpPr/>
            <p:nvPr/>
          </p:nvSpPr>
          <p:spPr bwMode="auto">
            <a:xfrm>
              <a:off x="6620534" y="3547733"/>
              <a:ext cx="642180" cy="642180"/>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rgbClr val="000000"/>
                </a:solidFill>
                <a:effectLst/>
                <a:uLnTx/>
                <a:uFillTx/>
                <a:latin typeface="Calibri" pitchFamily="34" charset="0"/>
                <a:ea typeface="+mn-ea"/>
                <a:cs typeface="Arial" charset="0"/>
              </a:endParaRPr>
            </a:p>
          </p:txBody>
        </p:sp>
      </p:grpSp>
      <p:sp>
        <p:nvSpPr>
          <p:cNvPr id="25" name="36 Rectángulo">
            <a:extLst>
              <a:ext uri="{FF2B5EF4-FFF2-40B4-BE49-F238E27FC236}">
                <a16:creationId xmlns:a16="http://schemas.microsoft.com/office/drawing/2014/main" id="{826A75CD-8E1B-435E-95B8-7198FEB6B1D5}"/>
              </a:ext>
            </a:extLst>
          </p:cNvPr>
          <p:cNvSpPr/>
          <p:nvPr/>
        </p:nvSpPr>
        <p:spPr>
          <a:xfrm>
            <a:off x="4733588" y="3263690"/>
            <a:ext cx="718465" cy="800219"/>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CO" sz="1800" b="1" i="0" u="none" strike="noStrike" kern="1200" cap="none" spc="0" normalizeH="0" baseline="0" noProof="0" dirty="0">
                <a:ln>
                  <a:noFill/>
                </a:ln>
                <a:solidFill>
                  <a:srgbClr val="808080">
                    <a:lumMod val="50000"/>
                  </a:srgbClr>
                </a:solidFill>
                <a:effectLst/>
                <a:uLnTx/>
                <a:uFillTx/>
                <a:latin typeface="Calibri" pitchFamily="34" charset="0"/>
                <a:ea typeface="+mn-ea"/>
                <a:cs typeface="Calibri" panose="020F0502020204030204" pitchFamily="34" charset="0"/>
              </a:rPr>
              <a:t>No</a:t>
            </a:r>
            <a:r>
              <a:rPr kumimoji="0" lang="es-CO" sz="1100" b="0" i="0" u="none" strike="noStrike" kern="1200" cap="none" spc="0" normalizeH="0" baseline="0" noProof="0" dirty="0">
                <a:ln>
                  <a:noFill/>
                </a:ln>
                <a:solidFill>
                  <a:srgbClr val="808080">
                    <a:lumMod val="50000"/>
                  </a:srgbClr>
                </a:solidFill>
                <a:effectLst/>
                <a:uLnTx/>
                <a:uFillTx/>
                <a:latin typeface="Calibri" pitchFamily="34" charset="0"/>
                <a:ea typeface="+mn-ea"/>
                <a:cs typeface="Calibri" panose="020F0502020204030204" pitchFamily="34" charset="0"/>
              </a:rPr>
              <a:t>: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s-CO" sz="2800" b="1" i="0" u="none" strike="noStrike" kern="1200" cap="none" spc="0" normalizeH="0" baseline="0" noProof="0" dirty="0">
                <a:ln>
                  <a:noFill/>
                </a:ln>
                <a:solidFill>
                  <a:srgbClr val="808080">
                    <a:lumMod val="50000"/>
                  </a:srgbClr>
                </a:solidFill>
                <a:effectLst/>
                <a:uLnTx/>
                <a:uFillTx/>
                <a:latin typeface="Calibri" pitchFamily="34" charset="0"/>
                <a:ea typeface="+mn-ea"/>
                <a:cs typeface="Calibri" panose="020F0502020204030204" pitchFamily="34" charset="0"/>
              </a:rPr>
              <a:t>55</a:t>
            </a:r>
            <a:r>
              <a:rPr kumimoji="0" lang="es-CO" sz="1800" b="1" i="0" u="none" strike="noStrike" kern="1200" cap="none" spc="0" normalizeH="0" baseline="0" noProof="0" dirty="0">
                <a:ln>
                  <a:noFill/>
                </a:ln>
                <a:solidFill>
                  <a:srgbClr val="808080">
                    <a:lumMod val="50000"/>
                  </a:srgbClr>
                </a:solidFill>
                <a:effectLst/>
                <a:uLnTx/>
                <a:uFillTx/>
                <a:latin typeface="Calibri" pitchFamily="34" charset="0"/>
                <a:ea typeface="+mn-ea"/>
                <a:cs typeface="Calibri" panose="020F0502020204030204" pitchFamily="34" charset="0"/>
              </a:rPr>
              <a:t>%</a:t>
            </a:r>
            <a:endParaRPr kumimoji="0" lang="es-CO" sz="2800" b="1" i="0" u="none" strike="noStrike" kern="1200" cap="none" spc="0" normalizeH="0" baseline="0" noProof="0" dirty="0">
              <a:ln>
                <a:noFill/>
              </a:ln>
              <a:solidFill>
                <a:srgbClr val="808080">
                  <a:lumMod val="50000"/>
                </a:srgbClr>
              </a:solidFill>
              <a:effectLst/>
              <a:uLnTx/>
              <a:uFillTx/>
              <a:latin typeface="Calibri" pitchFamily="34" charset="0"/>
              <a:ea typeface="+mn-ea"/>
              <a:cs typeface="Calibri" panose="020F0502020204030204" pitchFamily="34" charset="0"/>
            </a:endParaRPr>
          </a:p>
        </p:txBody>
      </p:sp>
      <p:sp>
        <p:nvSpPr>
          <p:cNvPr id="26" name="58 CuadroTexto">
            <a:extLst>
              <a:ext uri="{FF2B5EF4-FFF2-40B4-BE49-F238E27FC236}">
                <a16:creationId xmlns:a16="http://schemas.microsoft.com/office/drawing/2014/main" id="{455932F8-1DEB-4D9B-AA5C-ECA78292ADA6}"/>
              </a:ext>
            </a:extLst>
          </p:cNvPr>
          <p:cNvSpPr txBox="1"/>
          <p:nvPr/>
        </p:nvSpPr>
        <p:spPr>
          <a:xfrm>
            <a:off x="5698425" y="3495380"/>
            <a:ext cx="793807"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000" b="1" i="0" u="none" strike="noStrike" kern="1200" cap="none" spc="0" normalizeH="0" baseline="0" noProof="0" dirty="0">
                <a:ln>
                  <a:noFill/>
                </a:ln>
                <a:solidFill>
                  <a:srgbClr val="49682C"/>
                </a:solidFill>
                <a:effectLst/>
                <a:uLnTx/>
                <a:uFillTx/>
                <a:latin typeface="Calibri" pitchFamily="34" charset="0"/>
                <a:ea typeface="+mn-ea"/>
                <a:cs typeface="Arial" charset="0"/>
              </a:rPr>
              <a:t>Año </a:t>
            </a:r>
            <a:r>
              <a:rPr kumimoji="0" lang="es-CO" sz="1400" b="1" i="0" u="none" strike="noStrike" kern="1200" cap="none" spc="0" normalizeH="0" baseline="0" noProof="0" dirty="0">
                <a:ln>
                  <a:noFill/>
                </a:ln>
                <a:solidFill>
                  <a:srgbClr val="49682C"/>
                </a:solidFill>
                <a:effectLst/>
                <a:uLnTx/>
                <a:uFillTx/>
                <a:latin typeface="Calibri" pitchFamily="34" charset="0"/>
                <a:ea typeface="+mn-ea"/>
                <a:cs typeface="Arial" charset="0"/>
              </a:rPr>
              <a:t>2017</a:t>
            </a:r>
          </a:p>
        </p:txBody>
      </p:sp>
      <p:graphicFrame>
        <p:nvGraphicFramePr>
          <p:cNvPr id="27" name="60 Tabla">
            <a:extLst>
              <a:ext uri="{FF2B5EF4-FFF2-40B4-BE49-F238E27FC236}">
                <a16:creationId xmlns:a16="http://schemas.microsoft.com/office/drawing/2014/main" id="{8497823B-31E3-4A9F-91AE-2E9A421AD1C8}"/>
              </a:ext>
            </a:extLst>
          </p:cNvPr>
          <p:cNvGraphicFramePr>
            <a:graphicFrameLocks noGrp="1"/>
          </p:cNvGraphicFramePr>
          <p:nvPr>
            <p:extLst>
              <p:ext uri="{D42A27DB-BD31-4B8C-83A1-F6EECF244321}">
                <p14:modId xmlns:p14="http://schemas.microsoft.com/office/powerpoint/2010/main" val="3541115351"/>
              </p:ext>
            </p:extLst>
          </p:nvPr>
        </p:nvGraphicFramePr>
        <p:xfrm>
          <a:off x="5092820" y="4588931"/>
          <a:ext cx="2406175" cy="330426"/>
        </p:xfrm>
        <a:graphic>
          <a:graphicData uri="http://schemas.openxmlformats.org/drawingml/2006/table">
            <a:tbl>
              <a:tblPr>
                <a:tableStyleId>{5C22544A-7EE6-4342-B048-85BDC9FD1C3A}</a:tableStyleId>
              </a:tblPr>
              <a:tblGrid>
                <a:gridCol w="1146175">
                  <a:extLst>
                    <a:ext uri="{9D8B030D-6E8A-4147-A177-3AD203B41FA5}">
                      <a16:colId xmlns:a16="http://schemas.microsoft.com/office/drawing/2014/main" val="20000"/>
                    </a:ext>
                  </a:extLst>
                </a:gridCol>
                <a:gridCol w="1260000">
                  <a:extLst>
                    <a:ext uri="{9D8B030D-6E8A-4147-A177-3AD203B41FA5}">
                      <a16:colId xmlns:a16="http://schemas.microsoft.com/office/drawing/2014/main" val="20001"/>
                    </a:ext>
                  </a:extLst>
                </a:gridCol>
              </a:tblGrid>
              <a:tr h="165213">
                <a:tc>
                  <a:txBody>
                    <a:bodyPr/>
                    <a:lstStyle/>
                    <a:p>
                      <a:pPr algn="r" fontAlgn="ctr"/>
                      <a:endParaRPr lang="es-CO" sz="700" b="0" i="0" u="none" strike="noStrike" dirty="0">
                        <a:effectLst/>
                        <a:latin typeface="Calibri"/>
                      </a:endParaRPr>
                    </a:p>
                  </a:txBody>
                  <a:tcPr marL="9525" marR="9525"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CO" sz="900" b="1" i="0" u="none" strike="noStrike" dirty="0">
                          <a:solidFill>
                            <a:srgbClr val="49682C"/>
                          </a:solidFill>
                          <a:effectLst/>
                          <a:latin typeface="Calibri"/>
                        </a:rPr>
                        <a:t>Rectores Universidades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65213">
                <a:tc>
                  <a:txBody>
                    <a:bodyPr/>
                    <a:lstStyle/>
                    <a:p>
                      <a:pPr algn="r" fontAlgn="ctr"/>
                      <a:r>
                        <a:rPr lang="es-CO" sz="700" b="1" u="none" strike="noStrike" dirty="0">
                          <a:effectLst/>
                          <a:latin typeface="Calibri" panose="020F0502020204030204" pitchFamily="34" charset="0"/>
                        </a:rPr>
                        <a:t>Base: </a:t>
                      </a:r>
                      <a:r>
                        <a:rPr lang="es-CO" sz="700" b="0" u="none" strike="noStrike" dirty="0">
                          <a:effectLst/>
                          <a:latin typeface="Calibri" panose="020F0502020204030204" pitchFamily="34" charset="0"/>
                        </a:rPr>
                        <a:t>Total Encuestados</a:t>
                      </a:r>
                      <a:endParaRPr lang="es-CO" sz="700" b="0" i="0" u="none" strike="noStrike" dirty="0">
                        <a:effectLst/>
                        <a:latin typeface="Calibri"/>
                      </a:endParaRPr>
                    </a:p>
                  </a:txBody>
                  <a:tcPr marL="9525" marR="9525" marT="9528"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CO" sz="700" b="1" i="0" u="none" strike="noStrike" dirty="0">
                          <a:solidFill>
                            <a:srgbClr val="262626"/>
                          </a:solidFill>
                          <a:effectLst/>
                          <a:latin typeface="Calibri"/>
                        </a:rPr>
                        <a:t>217</a:t>
                      </a:r>
                    </a:p>
                  </a:txBody>
                  <a:tcPr marL="9525"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28" name="5 Gráfico">
            <a:extLst>
              <a:ext uri="{FF2B5EF4-FFF2-40B4-BE49-F238E27FC236}">
                <a16:creationId xmlns:a16="http://schemas.microsoft.com/office/drawing/2014/main" id="{36E1461B-3022-483C-918A-C6A47B37F57C}"/>
              </a:ext>
            </a:extLst>
          </p:cNvPr>
          <p:cNvGraphicFramePr>
            <a:graphicFrameLocks/>
          </p:cNvGraphicFramePr>
          <p:nvPr>
            <p:extLst>
              <p:ext uri="{D42A27DB-BD31-4B8C-83A1-F6EECF244321}">
                <p14:modId xmlns:p14="http://schemas.microsoft.com/office/powerpoint/2010/main" val="2841652974"/>
              </p:ext>
            </p:extLst>
          </p:nvPr>
        </p:nvGraphicFramePr>
        <p:xfrm>
          <a:off x="1895235" y="2891706"/>
          <a:ext cx="2403246" cy="1545160"/>
        </p:xfrm>
        <a:graphic>
          <a:graphicData uri="http://schemas.openxmlformats.org/drawingml/2006/chart">
            <c:chart xmlns:c="http://schemas.openxmlformats.org/drawingml/2006/chart" xmlns:r="http://schemas.openxmlformats.org/officeDocument/2006/relationships" r:id="rId6"/>
          </a:graphicData>
        </a:graphic>
      </p:graphicFrame>
      <p:sp>
        <p:nvSpPr>
          <p:cNvPr id="29" name="70 Rectángulo">
            <a:extLst>
              <a:ext uri="{FF2B5EF4-FFF2-40B4-BE49-F238E27FC236}">
                <a16:creationId xmlns:a16="http://schemas.microsoft.com/office/drawing/2014/main" id="{54BBF4D4-B28D-49F9-8521-C5745563C4D3}"/>
              </a:ext>
            </a:extLst>
          </p:cNvPr>
          <p:cNvSpPr/>
          <p:nvPr/>
        </p:nvSpPr>
        <p:spPr>
          <a:xfrm>
            <a:off x="3783572" y="3161028"/>
            <a:ext cx="750526" cy="954107"/>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CO" sz="1800" b="1" i="0" u="none" strike="noStrike" kern="1200" cap="none" spc="0" normalizeH="0" baseline="0" noProof="0" dirty="0">
                <a:ln>
                  <a:noFill/>
                </a:ln>
                <a:solidFill>
                  <a:srgbClr val="808080">
                    <a:lumMod val="50000"/>
                  </a:srgbClr>
                </a:solidFill>
                <a:effectLst/>
                <a:uLnTx/>
                <a:uFillTx/>
                <a:latin typeface="Calibri" pitchFamily="34" charset="0"/>
                <a:ea typeface="+mn-ea"/>
                <a:cs typeface="Calibri" panose="020F0502020204030204" pitchFamily="34" charset="0"/>
              </a:rPr>
              <a:t>Sí</a:t>
            </a:r>
            <a:r>
              <a:rPr kumimoji="0" lang="es-CO" sz="1100" b="0" i="0" u="none" strike="noStrike" kern="1200" cap="none" spc="0" normalizeH="0" baseline="0" noProof="0" dirty="0">
                <a:ln>
                  <a:noFill/>
                </a:ln>
                <a:solidFill>
                  <a:srgbClr val="808080">
                    <a:lumMod val="50000"/>
                  </a:srgbClr>
                </a:solidFill>
                <a:effectLst/>
                <a:uLnTx/>
                <a:uFillTx/>
                <a:latin typeface="Calibri" pitchFamily="34" charset="0"/>
                <a:ea typeface="+mn-ea"/>
                <a:cs typeface="Calibri" panose="020F0502020204030204" pitchFamily="34" charset="0"/>
              </a:rPr>
              <a:t>:</a:t>
            </a:r>
            <a:r>
              <a:rPr kumimoji="0" lang="es-CO" sz="2800" b="1" i="0" u="none" strike="noStrike" kern="1200" cap="none" spc="0" normalizeH="0" baseline="0" noProof="0" dirty="0">
                <a:ln>
                  <a:noFill/>
                </a:ln>
                <a:solidFill>
                  <a:srgbClr val="90BD47"/>
                </a:solidFill>
                <a:effectLst/>
                <a:uLnTx/>
                <a:uFillTx/>
                <a:latin typeface="Calibri" pitchFamily="34" charset="0"/>
                <a:ea typeface="+mn-ea"/>
                <a:cs typeface="Calibri" panose="020F050202020403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CO" sz="2800" b="1" i="0" u="none" strike="noStrike" kern="1200" cap="none" spc="0" normalizeH="0" baseline="0" noProof="0" dirty="0">
                <a:ln>
                  <a:noFill/>
                </a:ln>
                <a:solidFill>
                  <a:srgbClr val="126D9A"/>
                </a:solidFill>
                <a:effectLst/>
                <a:uLnTx/>
                <a:uFillTx/>
                <a:latin typeface="Calibri" pitchFamily="34" charset="0"/>
                <a:ea typeface="+mn-ea"/>
                <a:cs typeface="Calibri" panose="020F0502020204030204" pitchFamily="34" charset="0"/>
              </a:rPr>
              <a:t>40</a:t>
            </a:r>
            <a:r>
              <a:rPr kumimoji="0" lang="es-CO" sz="1800" b="1" i="0" u="none" strike="noStrike" kern="1200" cap="none" spc="0" normalizeH="0" baseline="0" noProof="0" dirty="0">
                <a:ln>
                  <a:noFill/>
                </a:ln>
                <a:solidFill>
                  <a:srgbClr val="126D9A"/>
                </a:solidFill>
                <a:effectLst/>
                <a:uLnTx/>
                <a:uFillTx/>
                <a:latin typeface="Calibri" pitchFamily="34" charset="0"/>
                <a:ea typeface="+mn-ea"/>
                <a:cs typeface="Calibri" panose="020F0502020204030204" pitchFamily="34" charset="0"/>
              </a:rPr>
              <a:t>%</a:t>
            </a:r>
            <a:r>
              <a:rPr kumimoji="0" lang="es-CO" sz="1100" b="0" i="0" u="none" strike="noStrike" kern="1200" cap="none" spc="0" normalizeH="0" baseline="0" noProof="0" dirty="0">
                <a:ln>
                  <a:noFill/>
                </a:ln>
                <a:solidFill>
                  <a:srgbClr val="126D9A"/>
                </a:solidFill>
                <a:effectLst/>
                <a:uLnTx/>
                <a:uFillTx/>
                <a:latin typeface="Calibri" pitchFamily="34" charset="0"/>
                <a:ea typeface="+mn-ea"/>
                <a:cs typeface="Calibri" panose="020F0502020204030204" pitchFamily="34" charset="0"/>
              </a:rPr>
              <a:t> </a:t>
            </a:r>
            <a:endParaRPr kumimoji="0" lang="es-CO" sz="2800" b="1" i="0" u="none" strike="noStrike" kern="1200" cap="none" spc="0" normalizeH="0" baseline="0" noProof="0" dirty="0">
              <a:ln>
                <a:noFill/>
              </a:ln>
              <a:solidFill>
                <a:srgbClr val="126D9A"/>
              </a:solidFill>
              <a:effectLst/>
              <a:uLnTx/>
              <a:uFillTx/>
              <a:latin typeface="Calibri" pitchFamily="34" charset="0"/>
              <a:ea typeface="+mn-ea"/>
              <a:cs typeface="Calibri" panose="020F0502020204030204" pitchFamily="34" charset="0"/>
            </a:endParaRPr>
          </a:p>
        </p:txBody>
      </p:sp>
      <p:grpSp>
        <p:nvGrpSpPr>
          <p:cNvPr id="30" name="71 Grupo">
            <a:extLst>
              <a:ext uri="{FF2B5EF4-FFF2-40B4-BE49-F238E27FC236}">
                <a16:creationId xmlns:a16="http://schemas.microsoft.com/office/drawing/2014/main" id="{8F946680-9444-4D95-9426-28D5845F06CF}"/>
              </a:ext>
            </a:extLst>
          </p:cNvPr>
          <p:cNvGrpSpPr/>
          <p:nvPr/>
        </p:nvGrpSpPr>
        <p:grpSpPr>
          <a:xfrm>
            <a:off x="2627903" y="3199628"/>
            <a:ext cx="940780" cy="940776"/>
            <a:chOff x="6578851" y="3506050"/>
            <a:chExt cx="725547" cy="725547"/>
          </a:xfrm>
        </p:grpSpPr>
        <p:pic>
          <p:nvPicPr>
            <p:cNvPr id="31" name="72 Imagen">
              <a:extLst>
                <a:ext uri="{FF2B5EF4-FFF2-40B4-BE49-F238E27FC236}">
                  <a16:creationId xmlns:a16="http://schemas.microsoft.com/office/drawing/2014/main" id="{711A8954-243F-48BF-B1BA-6167F119636A}"/>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578851" y="3506050"/>
              <a:ext cx="725547" cy="725547"/>
            </a:xfrm>
            <a:prstGeom prst="rect">
              <a:avLst/>
            </a:prstGeom>
          </p:spPr>
        </p:pic>
        <p:sp>
          <p:nvSpPr>
            <p:cNvPr id="38" name="73 Elipse">
              <a:extLst>
                <a:ext uri="{FF2B5EF4-FFF2-40B4-BE49-F238E27FC236}">
                  <a16:creationId xmlns:a16="http://schemas.microsoft.com/office/drawing/2014/main" id="{C4FA2D75-0CE3-442D-A9FA-B58620E00341}"/>
                </a:ext>
              </a:extLst>
            </p:cNvPr>
            <p:cNvSpPr/>
            <p:nvPr/>
          </p:nvSpPr>
          <p:spPr bwMode="auto">
            <a:xfrm>
              <a:off x="6620534" y="3547733"/>
              <a:ext cx="642180" cy="642180"/>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rgbClr val="000000"/>
                </a:solidFill>
                <a:effectLst/>
                <a:uLnTx/>
                <a:uFillTx/>
                <a:latin typeface="Calibri" pitchFamily="34" charset="0"/>
                <a:ea typeface="+mn-ea"/>
                <a:cs typeface="Arial" charset="0"/>
              </a:endParaRPr>
            </a:p>
          </p:txBody>
        </p:sp>
      </p:grpSp>
      <p:sp>
        <p:nvSpPr>
          <p:cNvPr id="39" name="74 Rectángulo">
            <a:extLst>
              <a:ext uri="{FF2B5EF4-FFF2-40B4-BE49-F238E27FC236}">
                <a16:creationId xmlns:a16="http://schemas.microsoft.com/office/drawing/2014/main" id="{1A04CCC0-EF9E-42B3-9287-FAC89F02757E}"/>
              </a:ext>
            </a:extLst>
          </p:cNvPr>
          <p:cNvSpPr/>
          <p:nvPr/>
        </p:nvSpPr>
        <p:spPr>
          <a:xfrm>
            <a:off x="1729741" y="3284436"/>
            <a:ext cx="718465" cy="800219"/>
          </a:xfrm>
          <a:prstGeom prst="rect">
            <a:avLst/>
          </a:prstGeom>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CO" sz="1800" b="1" i="0" u="none" strike="noStrike" kern="1200" cap="none" spc="0" normalizeH="0" baseline="0" noProof="0" dirty="0">
                <a:ln>
                  <a:noFill/>
                </a:ln>
                <a:solidFill>
                  <a:srgbClr val="808080">
                    <a:lumMod val="50000"/>
                  </a:srgbClr>
                </a:solidFill>
                <a:effectLst/>
                <a:uLnTx/>
                <a:uFillTx/>
                <a:latin typeface="Calibri" pitchFamily="34" charset="0"/>
                <a:ea typeface="+mn-ea"/>
                <a:cs typeface="Calibri" panose="020F0502020204030204" pitchFamily="34" charset="0"/>
              </a:rPr>
              <a:t>No</a:t>
            </a:r>
            <a:r>
              <a:rPr kumimoji="0" lang="es-CO" sz="1100" b="0" i="0" u="none" strike="noStrike" kern="1200" cap="none" spc="0" normalizeH="0" baseline="0" noProof="0" dirty="0">
                <a:ln>
                  <a:noFill/>
                </a:ln>
                <a:solidFill>
                  <a:srgbClr val="808080">
                    <a:lumMod val="50000"/>
                  </a:srgbClr>
                </a:solidFill>
                <a:effectLst/>
                <a:uLnTx/>
                <a:uFillTx/>
                <a:latin typeface="Calibri" pitchFamily="34" charset="0"/>
                <a:ea typeface="+mn-ea"/>
                <a:cs typeface="Calibri" panose="020F0502020204030204" pitchFamily="34" charset="0"/>
              </a:rPr>
              <a:t>: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s-CO" sz="2800" b="1" i="0" u="none" strike="noStrike" kern="1200" cap="none" spc="0" normalizeH="0" baseline="0" noProof="0" dirty="0">
                <a:ln>
                  <a:noFill/>
                </a:ln>
                <a:solidFill>
                  <a:srgbClr val="808080">
                    <a:lumMod val="50000"/>
                  </a:srgbClr>
                </a:solidFill>
                <a:effectLst/>
                <a:uLnTx/>
                <a:uFillTx/>
                <a:latin typeface="Calibri" pitchFamily="34" charset="0"/>
                <a:ea typeface="+mn-ea"/>
                <a:cs typeface="Calibri" panose="020F0502020204030204" pitchFamily="34" charset="0"/>
              </a:rPr>
              <a:t>60</a:t>
            </a:r>
            <a:r>
              <a:rPr kumimoji="0" lang="es-CO" sz="1800" b="1" i="0" u="none" strike="noStrike" kern="1200" cap="none" spc="0" normalizeH="0" baseline="0" noProof="0" dirty="0">
                <a:ln>
                  <a:noFill/>
                </a:ln>
                <a:solidFill>
                  <a:srgbClr val="808080">
                    <a:lumMod val="50000"/>
                  </a:srgbClr>
                </a:solidFill>
                <a:effectLst/>
                <a:uLnTx/>
                <a:uFillTx/>
                <a:latin typeface="Calibri" pitchFamily="34" charset="0"/>
                <a:ea typeface="+mn-ea"/>
                <a:cs typeface="Calibri" panose="020F0502020204030204" pitchFamily="34" charset="0"/>
              </a:rPr>
              <a:t>%</a:t>
            </a:r>
            <a:endParaRPr kumimoji="0" lang="es-CO" sz="2800" b="1" i="0" u="none" strike="noStrike" kern="1200" cap="none" spc="0" normalizeH="0" baseline="0" noProof="0" dirty="0">
              <a:ln>
                <a:noFill/>
              </a:ln>
              <a:solidFill>
                <a:srgbClr val="808080">
                  <a:lumMod val="50000"/>
                </a:srgbClr>
              </a:solidFill>
              <a:effectLst/>
              <a:uLnTx/>
              <a:uFillTx/>
              <a:latin typeface="Calibri" pitchFamily="34" charset="0"/>
              <a:ea typeface="+mn-ea"/>
              <a:cs typeface="Calibri" panose="020F0502020204030204" pitchFamily="34" charset="0"/>
            </a:endParaRPr>
          </a:p>
        </p:txBody>
      </p:sp>
      <p:sp>
        <p:nvSpPr>
          <p:cNvPr id="40" name="75 CuadroTexto">
            <a:extLst>
              <a:ext uri="{FF2B5EF4-FFF2-40B4-BE49-F238E27FC236}">
                <a16:creationId xmlns:a16="http://schemas.microsoft.com/office/drawing/2014/main" id="{65BC4A56-AB3B-4E67-A523-5CFB1ED43CE3}"/>
              </a:ext>
            </a:extLst>
          </p:cNvPr>
          <p:cNvSpPr txBox="1"/>
          <p:nvPr/>
        </p:nvSpPr>
        <p:spPr>
          <a:xfrm>
            <a:off x="2701389" y="3484145"/>
            <a:ext cx="793807" cy="30787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000" b="1" i="0" u="none" strike="noStrike" kern="1200" cap="none" spc="0" normalizeH="0" baseline="0" noProof="0" dirty="0">
                <a:ln>
                  <a:noFill/>
                </a:ln>
                <a:solidFill>
                  <a:srgbClr val="126D9A"/>
                </a:solidFill>
                <a:effectLst/>
                <a:uLnTx/>
                <a:uFillTx/>
                <a:latin typeface="Calibri" pitchFamily="34" charset="0"/>
                <a:ea typeface="+mn-ea"/>
                <a:cs typeface="Arial" charset="0"/>
              </a:rPr>
              <a:t>Año </a:t>
            </a:r>
            <a:r>
              <a:rPr kumimoji="0" lang="es-CO" sz="1400" b="1" i="0" u="none" strike="noStrike" kern="1200" cap="none" spc="0" normalizeH="0" baseline="0" noProof="0" dirty="0">
                <a:ln>
                  <a:noFill/>
                </a:ln>
                <a:solidFill>
                  <a:srgbClr val="126D9A"/>
                </a:solidFill>
                <a:effectLst/>
                <a:uLnTx/>
                <a:uFillTx/>
                <a:latin typeface="Calibri" pitchFamily="34" charset="0"/>
                <a:ea typeface="+mn-ea"/>
                <a:cs typeface="Arial" charset="0"/>
              </a:rPr>
              <a:t>2021</a:t>
            </a:r>
          </a:p>
        </p:txBody>
      </p:sp>
      <p:graphicFrame>
        <p:nvGraphicFramePr>
          <p:cNvPr id="41" name="60 Tabla">
            <a:extLst>
              <a:ext uri="{FF2B5EF4-FFF2-40B4-BE49-F238E27FC236}">
                <a16:creationId xmlns:a16="http://schemas.microsoft.com/office/drawing/2014/main" id="{E17466E7-8243-40A8-B314-82E39F00E302}"/>
              </a:ext>
            </a:extLst>
          </p:cNvPr>
          <p:cNvGraphicFramePr>
            <a:graphicFrameLocks noGrp="1"/>
          </p:cNvGraphicFramePr>
          <p:nvPr>
            <p:extLst>
              <p:ext uri="{D42A27DB-BD31-4B8C-83A1-F6EECF244321}">
                <p14:modId xmlns:p14="http://schemas.microsoft.com/office/powerpoint/2010/main" val="2107439032"/>
              </p:ext>
            </p:extLst>
          </p:nvPr>
        </p:nvGraphicFramePr>
        <p:xfrm>
          <a:off x="1129811" y="4588931"/>
          <a:ext cx="2406175" cy="330426"/>
        </p:xfrm>
        <a:graphic>
          <a:graphicData uri="http://schemas.openxmlformats.org/drawingml/2006/table">
            <a:tbl>
              <a:tblPr>
                <a:tableStyleId>{5C22544A-7EE6-4342-B048-85BDC9FD1C3A}</a:tableStyleId>
              </a:tblPr>
              <a:tblGrid>
                <a:gridCol w="1146175">
                  <a:extLst>
                    <a:ext uri="{9D8B030D-6E8A-4147-A177-3AD203B41FA5}">
                      <a16:colId xmlns:a16="http://schemas.microsoft.com/office/drawing/2014/main" val="20000"/>
                    </a:ext>
                  </a:extLst>
                </a:gridCol>
                <a:gridCol w="1260000">
                  <a:extLst>
                    <a:ext uri="{9D8B030D-6E8A-4147-A177-3AD203B41FA5}">
                      <a16:colId xmlns:a16="http://schemas.microsoft.com/office/drawing/2014/main" val="20002"/>
                    </a:ext>
                  </a:extLst>
                </a:gridCol>
              </a:tblGrid>
              <a:tr h="165213">
                <a:tc>
                  <a:txBody>
                    <a:bodyPr/>
                    <a:lstStyle/>
                    <a:p>
                      <a:pPr algn="r" fontAlgn="ctr"/>
                      <a:endParaRPr lang="es-CO" sz="700" b="0" i="0" u="none" strike="noStrike" dirty="0">
                        <a:effectLst/>
                        <a:latin typeface="Calibri"/>
                      </a:endParaRPr>
                    </a:p>
                  </a:txBody>
                  <a:tcPr marL="9525" marR="9525"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CO" sz="900" b="1" i="0" u="none" strike="noStrike" dirty="0">
                          <a:solidFill>
                            <a:srgbClr val="126D9A"/>
                          </a:solidFill>
                          <a:effectLst/>
                          <a:latin typeface="Calibri"/>
                        </a:rPr>
                        <a:t>Rectores Universidades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65213">
                <a:tc>
                  <a:txBody>
                    <a:bodyPr/>
                    <a:lstStyle/>
                    <a:p>
                      <a:pPr algn="r" fontAlgn="ctr"/>
                      <a:r>
                        <a:rPr lang="es-CO" sz="700" b="1" u="none" strike="noStrike" dirty="0">
                          <a:effectLst/>
                          <a:latin typeface="Calibri" panose="020F0502020204030204" pitchFamily="34" charset="0"/>
                        </a:rPr>
                        <a:t>Base: </a:t>
                      </a:r>
                      <a:r>
                        <a:rPr lang="es-CO" sz="700" b="0" u="none" strike="noStrike" dirty="0">
                          <a:effectLst/>
                          <a:latin typeface="Calibri" panose="020F0502020204030204" pitchFamily="34" charset="0"/>
                        </a:rPr>
                        <a:t>Total Encuestados</a:t>
                      </a:r>
                      <a:endParaRPr lang="es-CO" sz="700" b="0" i="0" u="none" strike="noStrike" dirty="0">
                        <a:effectLst/>
                        <a:latin typeface="Calibri"/>
                      </a:endParaRPr>
                    </a:p>
                  </a:txBody>
                  <a:tcPr marL="9525" marR="9525" marT="9528"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CO" sz="700" b="1" i="0" u="none" strike="noStrike" dirty="0">
                          <a:solidFill>
                            <a:srgbClr val="262626"/>
                          </a:solidFill>
                          <a:effectLst/>
                          <a:latin typeface="Calibri"/>
                        </a:rPr>
                        <a:t>134</a:t>
                      </a:r>
                    </a:p>
                  </a:txBody>
                  <a:tcPr marL="9525"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cxnSp>
        <p:nvCxnSpPr>
          <p:cNvPr id="42" name="18 Conector recto">
            <a:extLst>
              <a:ext uri="{FF2B5EF4-FFF2-40B4-BE49-F238E27FC236}">
                <a16:creationId xmlns:a16="http://schemas.microsoft.com/office/drawing/2014/main" id="{98FBB65B-C3FC-4D38-AADE-91D449B278B1}"/>
              </a:ext>
            </a:extLst>
          </p:cNvPr>
          <p:cNvCxnSpPr/>
          <p:nvPr/>
        </p:nvCxnSpPr>
        <p:spPr bwMode="auto">
          <a:xfrm flipH="1">
            <a:off x="807720" y="2758440"/>
            <a:ext cx="7764780" cy="0"/>
          </a:xfrm>
          <a:prstGeom prst="line">
            <a:avLst/>
          </a:prstGeom>
          <a:solidFill>
            <a:schemeClr val="accent1"/>
          </a:solidFill>
          <a:ln w="3175" cap="flat" cmpd="sng" algn="ctr">
            <a:solidFill>
              <a:srgbClr val="0070C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617426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26 Gráfico">
            <a:extLst>
              <a:ext uri="{FF2B5EF4-FFF2-40B4-BE49-F238E27FC236}">
                <a16:creationId xmlns:a16="http://schemas.microsoft.com/office/drawing/2014/main" id="{CD8AB541-8CBD-44BE-9FA3-B8CCEDD32EDC}"/>
              </a:ext>
            </a:extLst>
          </p:cNvPr>
          <p:cNvGraphicFramePr/>
          <p:nvPr>
            <p:extLst>
              <p:ext uri="{D42A27DB-BD31-4B8C-83A1-F6EECF244321}">
                <p14:modId xmlns:p14="http://schemas.microsoft.com/office/powerpoint/2010/main" val="3196847054"/>
              </p:ext>
            </p:extLst>
          </p:nvPr>
        </p:nvGraphicFramePr>
        <p:xfrm>
          <a:off x="5327986" y="2377170"/>
          <a:ext cx="729615" cy="2730572"/>
        </p:xfrm>
        <a:graphic>
          <a:graphicData uri="http://schemas.openxmlformats.org/drawingml/2006/chart">
            <c:chart xmlns:c="http://schemas.openxmlformats.org/drawingml/2006/chart" xmlns:r="http://schemas.openxmlformats.org/officeDocument/2006/relationships" r:id="rId3"/>
          </a:graphicData>
        </a:graphic>
      </p:graphicFrame>
      <p:sp>
        <p:nvSpPr>
          <p:cNvPr id="17410" name="Título 1"/>
          <p:cNvSpPr>
            <a:spLocks noGrp="1"/>
          </p:cNvSpPr>
          <p:nvPr>
            <p:ph type="title"/>
          </p:nvPr>
        </p:nvSpPr>
        <p:spPr/>
        <p:txBody>
          <a:bodyPr/>
          <a:lstStyle/>
          <a:p>
            <a:r>
              <a:rPr lang="es-CO" dirty="0">
                <a:solidFill>
                  <a:schemeClr val="bg2">
                    <a:lumMod val="50000"/>
                  </a:schemeClr>
                </a:solidFill>
                <a:latin typeface="+mj-lt"/>
              </a:rPr>
              <a:t>Calificación préstamo de instalaciones</a:t>
            </a:r>
            <a:endParaRPr lang="es-CO" altLang="es-CO" dirty="0">
              <a:solidFill>
                <a:schemeClr val="bg2">
                  <a:lumMod val="50000"/>
                </a:schemeClr>
              </a:solidFill>
              <a:latin typeface="+mj-lt"/>
            </a:endParaRPr>
          </a:p>
        </p:txBody>
      </p:sp>
      <p:graphicFrame>
        <p:nvGraphicFramePr>
          <p:cNvPr id="53" name="27 Tabla">
            <a:extLst>
              <a:ext uri="{FF2B5EF4-FFF2-40B4-BE49-F238E27FC236}">
                <a16:creationId xmlns:a16="http://schemas.microsoft.com/office/drawing/2014/main" id="{3E2390BA-16AB-4DC2-B917-5965B805FE06}"/>
              </a:ext>
            </a:extLst>
          </p:cNvPr>
          <p:cNvGraphicFramePr>
            <a:graphicFrameLocks noGrp="1"/>
          </p:cNvGraphicFramePr>
          <p:nvPr>
            <p:extLst>
              <p:ext uri="{D42A27DB-BD31-4B8C-83A1-F6EECF244321}">
                <p14:modId xmlns:p14="http://schemas.microsoft.com/office/powerpoint/2010/main" val="4218628016"/>
              </p:ext>
            </p:extLst>
          </p:nvPr>
        </p:nvGraphicFramePr>
        <p:xfrm>
          <a:off x="873760" y="2522405"/>
          <a:ext cx="2576195" cy="1289152"/>
        </p:xfrm>
        <a:graphic>
          <a:graphicData uri="http://schemas.openxmlformats.org/drawingml/2006/table">
            <a:tbl>
              <a:tblPr/>
              <a:tblGrid>
                <a:gridCol w="2576195">
                  <a:extLst>
                    <a:ext uri="{9D8B030D-6E8A-4147-A177-3AD203B41FA5}">
                      <a16:colId xmlns:a16="http://schemas.microsoft.com/office/drawing/2014/main" val="20000"/>
                    </a:ext>
                  </a:extLst>
                </a:gridCol>
              </a:tblGrid>
              <a:tr h="322288">
                <a:tc>
                  <a:txBody>
                    <a:bodyPr/>
                    <a:lstStyle/>
                    <a:p>
                      <a:pPr algn="r" fontAlgn="b"/>
                      <a:r>
                        <a:rPr lang="es-ES" sz="800" b="0" i="0" u="none" strike="noStrike" dirty="0">
                          <a:solidFill>
                            <a:srgbClr val="000000"/>
                          </a:solidFill>
                          <a:effectLst/>
                          <a:latin typeface="+mj-lt"/>
                        </a:rPr>
                        <a:t>El trato amable y respetuoso  de la persona encargada </a:t>
                      </a:r>
                    </a:p>
                  </a:txBody>
                  <a:tcPr marL="9525" marR="9525" marT="9525" marB="0" anchor="b">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0"/>
                  </a:ext>
                </a:extLst>
              </a:tr>
              <a:tr h="322288">
                <a:tc>
                  <a:txBody>
                    <a:bodyPr/>
                    <a:lstStyle/>
                    <a:p>
                      <a:pPr algn="r" fontAlgn="b"/>
                      <a:r>
                        <a:rPr lang="es-ES" sz="800" b="0" i="0" u="none" strike="noStrike" dirty="0">
                          <a:solidFill>
                            <a:srgbClr val="000000"/>
                          </a:solidFill>
                          <a:effectLst/>
                          <a:latin typeface="+mj-lt"/>
                        </a:rPr>
                        <a:t>El cuidado y manejo responsable de las  instalaciones, muebles y equipos </a:t>
                      </a:r>
                    </a:p>
                  </a:txBody>
                  <a:tcPr marL="9525" marR="9525" marT="9525" marB="0" anchor="b">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1"/>
                  </a:ext>
                </a:extLst>
              </a:tr>
              <a:tr h="322288">
                <a:tc>
                  <a:txBody>
                    <a:bodyPr/>
                    <a:lstStyle/>
                    <a:p>
                      <a:pPr algn="r" fontAlgn="b"/>
                      <a:r>
                        <a:rPr lang="es-ES" sz="800" b="0" i="0" u="none" strike="noStrike" dirty="0">
                          <a:solidFill>
                            <a:srgbClr val="000000"/>
                          </a:solidFill>
                          <a:effectLst/>
                          <a:latin typeface="+mj-lt"/>
                        </a:rPr>
                        <a:t>La logística de préstamos de las instalaciones de la  institución educativa </a:t>
                      </a:r>
                    </a:p>
                  </a:txBody>
                  <a:tcPr marL="9525" marR="9525" marT="9525" marB="0" anchor="b">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2"/>
                  </a:ext>
                </a:extLst>
              </a:tr>
              <a:tr h="322288">
                <a:tc>
                  <a:txBody>
                    <a:bodyPr/>
                    <a:lstStyle/>
                    <a:p>
                      <a:pPr algn="r" fontAlgn="b"/>
                      <a:r>
                        <a:rPr lang="es-ES" sz="800" b="0" i="0" u="none" strike="noStrike" dirty="0">
                          <a:solidFill>
                            <a:srgbClr val="000000"/>
                          </a:solidFill>
                          <a:effectLst/>
                          <a:latin typeface="+mj-lt"/>
                        </a:rPr>
                        <a:t>La claridad de las comunicaciones e instrucciones dadas en  cuanto al préstamo de las instalaciones </a:t>
                      </a:r>
                    </a:p>
                  </a:txBody>
                  <a:tcPr marL="9525" marR="9525" marT="9525" marB="0" anchor="b">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55" name="Group 412">
            <a:extLst>
              <a:ext uri="{FF2B5EF4-FFF2-40B4-BE49-F238E27FC236}">
                <a16:creationId xmlns:a16="http://schemas.microsoft.com/office/drawing/2014/main" id="{2EAFEEFF-E9EA-4413-A5B2-CB5889EF542B}"/>
              </a:ext>
            </a:extLst>
          </p:cNvPr>
          <p:cNvGraphicFramePr>
            <a:graphicFrameLocks noGrp="1"/>
          </p:cNvGraphicFramePr>
          <p:nvPr>
            <p:extLst>
              <p:ext uri="{D42A27DB-BD31-4B8C-83A1-F6EECF244321}">
                <p14:modId xmlns:p14="http://schemas.microsoft.com/office/powerpoint/2010/main" val="559218563"/>
              </p:ext>
            </p:extLst>
          </p:nvPr>
        </p:nvGraphicFramePr>
        <p:xfrm>
          <a:off x="5187839" y="3634675"/>
          <a:ext cx="1998442" cy="631200"/>
        </p:xfrm>
        <a:graphic>
          <a:graphicData uri="http://schemas.openxmlformats.org/drawingml/2006/table">
            <a:tbl>
              <a:tblPr/>
              <a:tblGrid>
                <a:gridCol w="999221">
                  <a:extLst>
                    <a:ext uri="{9D8B030D-6E8A-4147-A177-3AD203B41FA5}">
                      <a16:colId xmlns:a16="http://schemas.microsoft.com/office/drawing/2014/main" val="4184135424"/>
                    </a:ext>
                  </a:extLst>
                </a:gridCol>
                <a:gridCol w="999221">
                  <a:extLst>
                    <a:ext uri="{9D8B030D-6E8A-4147-A177-3AD203B41FA5}">
                      <a16:colId xmlns:a16="http://schemas.microsoft.com/office/drawing/2014/main" val="655355975"/>
                    </a:ext>
                  </a:extLst>
                </a:gridCol>
              </a:tblGrid>
              <a:tr h="337830">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algn="ctr" fontAlgn="b"/>
                      <a:r>
                        <a:rPr lang="es-CO" sz="700" b="1" i="0" u="none" strike="noStrike" kern="1200" dirty="0">
                          <a:solidFill>
                            <a:srgbClr val="262626"/>
                          </a:solidFill>
                          <a:effectLst/>
                          <a:latin typeface="Calibri"/>
                          <a:ea typeface="+mn-ea"/>
                          <a:cs typeface="+mn-cs"/>
                        </a:rPr>
                        <a:t>143</a:t>
                      </a:r>
                    </a:p>
                  </a:txBody>
                  <a:tcPr marL="9525" marR="9525" marT="952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b"/>
                      <a:r>
                        <a:rPr lang="es-CO" sz="700" b="1" i="0" u="none" strike="noStrike" kern="1200" dirty="0">
                          <a:solidFill>
                            <a:srgbClr val="262626"/>
                          </a:solidFill>
                          <a:effectLst/>
                          <a:latin typeface="Calibri"/>
                          <a:ea typeface="+mn-ea"/>
                          <a:cs typeface="+mn-cs"/>
                        </a:rPr>
                        <a:t>63</a:t>
                      </a:r>
                    </a:p>
                  </a:txBody>
                  <a:tcPr marL="9525" marR="9525" marT="952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2"/>
                  </a:ext>
                </a:extLst>
              </a:tr>
              <a:tr h="42867">
                <a:tc>
                  <a:txBody>
                    <a:bodyPr/>
                    <a:lstStyle/>
                    <a:p>
                      <a:pPr algn="ctr" fontAlgn="ctr"/>
                      <a:r>
                        <a:rPr kumimoji="0" lang="es-CO" sz="1100" b="1" i="0" u="none" strike="noStrike" kern="1200" cap="none" spc="0" normalizeH="0" baseline="0" dirty="0">
                          <a:ln>
                            <a:noFill/>
                          </a:ln>
                          <a:solidFill>
                            <a:srgbClr val="6F971F"/>
                          </a:solidFill>
                          <a:effectLst/>
                          <a:uLnTx/>
                          <a:uFillTx/>
                          <a:latin typeface="Calibri" panose="020F0502020204030204" pitchFamily="34" charset="0"/>
                          <a:ea typeface="+mn-ea"/>
                          <a:cs typeface="Calibri" panose="020F0502020204030204" pitchFamily="34" charset="0"/>
                        </a:rPr>
                        <a:t>Total </a:t>
                      </a:r>
                      <a:r>
                        <a:rPr kumimoji="0" lang="es-CO" sz="800" b="1" i="0" u="none" strike="noStrike" kern="1200" cap="none" spc="0" normalizeH="0" baseline="0" dirty="0">
                          <a:ln>
                            <a:noFill/>
                          </a:ln>
                          <a:solidFill>
                            <a:srgbClr val="6F971F"/>
                          </a:solidFill>
                          <a:effectLst/>
                          <a:uLnTx/>
                          <a:uFillTx/>
                          <a:latin typeface="Calibri" panose="020F0502020204030204" pitchFamily="34" charset="0"/>
                          <a:ea typeface="+mn-ea"/>
                          <a:cs typeface="Calibri" panose="020F0502020204030204" pitchFamily="34" charset="0"/>
                        </a:rPr>
                        <a:t>2017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100" b="1" i="0" u="none" strike="noStrike" kern="1200" cap="none" spc="0" normalizeH="0" baseline="0" dirty="0">
                          <a:ln>
                            <a:noFill/>
                          </a:ln>
                          <a:solidFill>
                            <a:srgbClr val="126D9A"/>
                          </a:solidFill>
                          <a:effectLst/>
                          <a:uLnTx/>
                          <a:uFillTx/>
                          <a:latin typeface="Calibri" panose="020F0502020204030204" pitchFamily="34" charset="0"/>
                          <a:ea typeface="+mn-ea"/>
                          <a:cs typeface="Calibri" panose="020F0502020204030204" pitchFamily="34" charset="0"/>
                        </a:rPr>
                        <a:t>Total</a:t>
                      </a:r>
                      <a:r>
                        <a:rPr lang="es-CO" sz="500" b="1" i="0" u="none" strike="noStrike" dirty="0">
                          <a:solidFill>
                            <a:srgbClr val="126D9A"/>
                          </a:solidFill>
                          <a:effectLst/>
                          <a:latin typeface="Calibri" panose="020F0502020204030204" pitchFamily="34" charset="0"/>
                          <a:cs typeface="Calibri" panose="020F0502020204030204" pitchFamily="34" charset="0"/>
                        </a:rPr>
                        <a:t>  </a:t>
                      </a:r>
                      <a:r>
                        <a:rPr lang="es-CO" sz="800" b="1" i="0" u="none" strike="noStrike" dirty="0">
                          <a:solidFill>
                            <a:srgbClr val="126D9A"/>
                          </a:solidFill>
                          <a:effectLst/>
                          <a:latin typeface="Calibri" panose="020F0502020204030204" pitchFamily="34" charset="0"/>
                          <a:cs typeface="Calibri" panose="020F0502020204030204" pitchFamily="34" charset="0"/>
                        </a:rPr>
                        <a:t>2021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3" name="38 Gráfico">
            <a:extLst>
              <a:ext uri="{FF2B5EF4-FFF2-40B4-BE49-F238E27FC236}">
                <a16:creationId xmlns:a16="http://schemas.microsoft.com/office/drawing/2014/main" id="{48717210-63F1-40DF-8DB2-7B74E50C4926}"/>
              </a:ext>
            </a:extLst>
          </p:cNvPr>
          <p:cNvGraphicFramePr/>
          <p:nvPr>
            <p:extLst>
              <p:ext uri="{D42A27DB-BD31-4B8C-83A1-F6EECF244321}">
                <p14:modId xmlns:p14="http://schemas.microsoft.com/office/powerpoint/2010/main" val="1082798386"/>
              </p:ext>
            </p:extLst>
          </p:nvPr>
        </p:nvGraphicFramePr>
        <p:xfrm>
          <a:off x="6362071" y="2426486"/>
          <a:ext cx="697229" cy="15530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32 Tabla">
            <a:extLst>
              <a:ext uri="{FF2B5EF4-FFF2-40B4-BE49-F238E27FC236}">
                <a16:creationId xmlns:a16="http://schemas.microsoft.com/office/drawing/2014/main" id="{1BA91D36-6177-4E10-AAFF-F9341FFCDC39}"/>
              </a:ext>
            </a:extLst>
          </p:cNvPr>
          <p:cNvGraphicFramePr>
            <a:graphicFrameLocks noGrp="1"/>
          </p:cNvGraphicFramePr>
          <p:nvPr>
            <p:extLst>
              <p:ext uri="{D42A27DB-BD31-4B8C-83A1-F6EECF244321}">
                <p14:modId xmlns:p14="http://schemas.microsoft.com/office/powerpoint/2010/main" val="2595087923"/>
              </p:ext>
            </p:extLst>
          </p:nvPr>
        </p:nvGraphicFramePr>
        <p:xfrm>
          <a:off x="2585663" y="879986"/>
          <a:ext cx="4006791" cy="237857"/>
        </p:xfrm>
        <a:graphic>
          <a:graphicData uri="http://schemas.openxmlformats.org/drawingml/2006/table">
            <a:tbl>
              <a:tblPr/>
              <a:tblGrid>
                <a:gridCol w="208125">
                  <a:extLst>
                    <a:ext uri="{9D8B030D-6E8A-4147-A177-3AD203B41FA5}">
                      <a16:colId xmlns:a16="http://schemas.microsoft.com/office/drawing/2014/main" val="20000"/>
                    </a:ext>
                  </a:extLst>
                </a:gridCol>
                <a:gridCol w="208125">
                  <a:extLst>
                    <a:ext uri="{9D8B030D-6E8A-4147-A177-3AD203B41FA5}">
                      <a16:colId xmlns:a16="http://schemas.microsoft.com/office/drawing/2014/main" val="20002"/>
                    </a:ext>
                  </a:extLst>
                </a:gridCol>
                <a:gridCol w="1389067">
                  <a:extLst>
                    <a:ext uri="{9D8B030D-6E8A-4147-A177-3AD203B41FA5}">
                      <a16:colId xmlns:a16="http://schemas.microsoft.com/office/drawing/2014/main" val="20001"/>
                    </a:ext>
                  </a:extLst>
                </a:gridCol>
                <a:gridCol w="208125">
                  <a:extLst>
                    <a:ext uri="{9D8B030D-6E8A-4147-A177-3AD203B41FA5}">
                      <a16:colId xmlns:a16="http://schemas.microsoft.com/office/drawing/2014/main" val="20004"/>
                    </a:ext>
                  </a:extLst>
                </a:gridCol>
                <a:gridCol w="794552">
                  <a:extLst>
                    <a:ext uri="{9D8B030D-6E8A-4147-A177-3AD203B41FA5}">
                      <a16:colId xmlns:a16="http://schemas.microsoft.com/office/drawing/2014/main" val="20005"/>
                    </a:ext>
                  </a:extLst>
                </a:gridCol>
                <a:gridCol w="195493">
                  <a:extLst>
                    <a:ext uri="{9D8B030D-6E8A-4147-A177-3AD203B41FA5}">
                      <a16:colId xmlns:a16="http://schemas.microsoft.com/office/drawing/2014/main" val="20006"/>
                    </a:ext>
                  </a:extLst>
                </a:gridCol>
                <a:gridCol w="1003304">
                  <a:extLst>
                    <a:ext uri="{9D8B030D-6E8A-4147-A177-3AD203B41FA5}">
                      <a16:colId xmlns:a16="http://schemas.microsoft.com/office/drawing/2014/main" val="20007"/>
                    </a:ext>
                  </a:extLst>
                </a:gridCol>
              </a:tblGrid>
              <a:tr h="237857">
                <a:tc>
                  <a:txBody>
                    <a:bodyPr/>
                    <a:lstStyle/>
                    <a:p>
                      <a:pPr algn="l" fontAlgn="b"/>
                      <a:endParaRPr lang="es-CO" sz="700" b="0" i="0" u="none" strike="noStrike" dirty="0">
                        <a:solidFill>
                          <a:schemeClr val="tx1">
                            <a:lumMod val="85000"/>
                            <a:lumOff val="15000"/>
                          </a:schemeClr>
                        </a:solidFill>
                        <a:effectLst/>
                        <a:latin typeface="+mj-lt"/>
                      </a:endParaRPr>
                    </a:p>
                  </a:txBody>
                  <a:tcPr marL="9527" marR="9527" marT="9525" marB="0" anchor="ctr">
                    <a:lnL>
                      <a:noFill/>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l" fontAlgn="b"/>
                      <a:endParaRPr lang="es-CO" sz="700" b="0" i="0" u="none" strike="noStrike" dirty="0">
                        <a:solidFill>
                          <a:schemeClr val="tx1">
                            <a:lumMod val="85000"/>
                            <a:lumOff val="15000"/>
                          </a:schemeClr>
                        </a:solidFill>
                        <a:effectLst/>
                        <a:latin typeface="+mj-lt"/>
                      </a:endParaRPr>
                    </a:p>
                  </a:txBody>
                  <a:tcPr marL="9527" marR="9527" marT="9525" marB="0" anchor="ctr">
                    <a:lnL>
                      <a:noFill/>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6">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700" b="0" i="0" u="none" strike="noStrike" dirty="0">
                          <a:solidFill>
                            <a:schemeClr val="tx1">
                              <a:lumMod val="85000"/>
                              <a:lumOff val="15000"/>
                            </a:schemeClr>
                          </a:solidFill>
                          <a:effectLst/>
                          <a:latin typeface="+mj-lt"/>
                          <a:cs typeface="Calibri" panose="020F0502020204030204" pitchFamily="34" charset="0"/>
                        </a:rPr>
                        <a:t> </a:t>
                      </a:r>
                      <a:r>
                        <a:rPr lang="es-CO" sz="700" b="1" i="0" u="none" strike="noStrike" dirty="0">
                          <a:solidFill>
                            <a:schemeClr val="tx1">
                              <a:lumMod val="75000"/>
                              <a:lumOff val="25000"/>
                            </a:schemeClr>
                          </a:solidFill>
                          <a:effectLst/>
                          <a:latin typeface="+mj-lt"/>
                          <a:cs typeface="Calibri" panose="020F0502020204030204" pitchFamily="34" charset="0"/>
                        </a:rPr>
                        <a:t>T2B: </a:t>
                      </a:r>
                      <a:r>
                        <a:rPr lang="es-CO" altLang="es-CO" sz="700" b="0" dirty="0">
                          <a:solidFill>
                            <a:schemeClr val="tx1">
                              <a:lumMod val="75000"/>
                              <a:lumOff val="25000"/>
                            </a:schemeClr>
                          </a:solidFill>
                          <a:latin typeface="+mj-lt"/>
                          <a:cs typeface="Calibri" panose="020F0502020204030204" pitchFamily="34" charset="0"/>
                        </a:rPr>
                        <a:t>Excelente </a:t>
                      </a:r>
                      <a:r>
                        <a:rPr lang="es-CO" altLang="es-CO" sz="700" dirty="0">
                          <a:solidFill>
                            <a:schemeClr val="tx1">
                              <a:lumMod val="75000"/>
                              <a:lumOff val="25000"/>
                            </a:schemeClr>
                          </a:solidFill>
                          <a:latin typeface="+mj-lt"/>
                          <a:cs typeface="Calibri" panose="020F0502020204030204" pitchFamily="34" charset="0"/>
                        </a:rPr>
                        <a:t>+</a:t>
                      </a:r>
                      <a:r>
                        <a:rPr lang="es-CO" altLang="es-CO" sz="700" b="0" dirty="0">
                          <a:solidFill>
                            <a:schemeClr val="tx1">
                              <a:lumMod val="75000"/>
                              <a:lumOff val="25000"/>
                            </a:schemeClr>
                          </a:solidFill>
                          <a:latin typeface="+mj-lt"/>
                          <a:cs typeface="Calibri" panose="020F0502020204030204" pitchFamily="34" charset="0"/>
                        </a:rPr>
                        <a:t> Muy Bueno</a:t>
                      </a: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s-CO" sz="700" b="0" i="0" u="none" strike="noStrike" dirty="0">
                        <a:solidFill>
                          <a:schemeClr val="tx1">
                            <a:lumMod val="85000"/>
                            <a:lumOff val="1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7">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700" b="1" i="0" u="none" strike="noStrike" dirty="0">
                          <a:solidFill>
                            <a:schemeClr val="tx1">
                              <a:lumMod val="85000"/>
                              <a:lumOff val="15000"/>
                            </a:schemeClr>
                          </a:solidFill>
                          <a:effectLst/>
                          <a:latin typeface="+mj-lt"/>
                          <a:cs typeface="Calibri" panose="020F0502020204030204" pitchFamily="34" charset="0"/>
                        </a:rPr>
                        <a:t>Media: </a:t>
                      </a:r>
                      <a:r>
                        <a:rPr lang="es-CO" altLang="es-CO" sz="700" b="0" dirty="0">
                          <a:solidFill>
                            <a:schemeClr val="tx1">
                              <a:lumMod val="75000"/>
                              <a:lumOff val="25000"/>
                            </a:schemeClr>
                          </a:solidFill>
                          <a:latin typeface="+mj-lt"/>
                          <a:cs typeface="Calibri" panose="020F0502020204030204" pitchFamily="34" charset="0"/>
                        </a:rPr>
                        <a:t>Bueno</a:t>
                      </a: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8">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700" b="0" i="0" u="none" strike="noStrike" dirty="0">
                          <a:solidFill>
                            <a:schemeClr val="tx1">
                              <a:lumMod val="85000"/>
                              <a:lumOff val="15000"/>
                            </a:schemeClr>
                          </a:solidFill>
                          <a:effectLst/>
                          <a:latin typeface="+mj-lt"/>
                          <a:cs typeface="Calibri" panose="020F0502020204030204" pitchFamily="34" charset="0"/>
                        </a:rPr>
                        <a:t> </a:t>
                      </a:r>
                      <a:r>
                        <a:rPr lang="es-CO" sz="700" b="1" i="0" u="none" strike="noStrike" dirty="0">
                          <a:solidFill>
                            <a:schemeClr val="tx1">
                              <a:lumMod val="75000"/>
                              <a:lumOff val="25000"/>
                            </a:schemeClr>
                          </a:solidFill>
                          <a:effectLst/>
                          <a:latin typeface="+mj-lt"/>
                          <a:cs typeface="Calibri" panose="020F0502020204030204" pitchFamily="34" charset="0"/>
                        </a:rPr>
                        <a:t>B2B: </a:t>
                      </a:r>
                      <a:r>
                        <a:rPr lang="es-CO" sz="700" b="0" i="0" u="none" strike="noStrike" dirty="0">
                          <a:solidFill>
                            <a:schemeClr val="tx1">
                              <a:lumMod val="75000"/>
                              <a:lumOff val="25000"/>
                            </a:schemeClr>
                          </a:solidFill>
                          <a:effectLst/>
                          <a:latin typeface="+mj-lt"/>
                          <a:cs typeface="Calibri" panose="020F0502020204030204" pitchFamily="34" charset="0"/>
                        </a:rPr>
                        <a:t>R</a:t>
                      </a:r>
                      <a:r>
                        <a:rPr lang="es-CO" altLang="es-CO" sz="700" b="0" dirty="0">
                          <a:solidFill>
                            <a:schemeClr val="tx1">
                              <a:lumMod val="75000"/>
                              <a:lumOff val="25000"/>
                            </a:schemeClr>
                          </a:solidFill>
                          <a:latin typeface="+mj-lt"/>
                          <a:cs typeface="Calibri" panose="020F0502020204030204" pitchFamily="34" charset="0"/>
                        </a:rPr>
                        <a:t>egular </a:t>
                      </a:r>
                      <a:r>
                        <a:rPr lang="es-CO" altLang="es-CO" sz="700" dirty="0">
                          <a:solidFill>
                            <a:schemeClr val="tx1">
                              <a:lumMod val="75000"/>
                              <a:lumOff val="25000"/>
                            </a:schemeClr>
                          </a:solidFill>
                          <a:latin typeface="+mj-lt"/>
                          <a:cs typeface="Calibri" panose="020F0502020204030204" pitchFamily="34" charset="0"/>
                        </a:rPr>
                        <a:t>+</a:t>
                      </a:r>
                      <a:r>
                        <a:rPr lang="es-CO" altLang="es-CO" sz="700" b="0" dirty="0">
                          <a:solidFill>
                            <a:schemeClr val="tx1">
                              <a:lumMod val="75000"/>
                              <a:lumOff val="25000"/>
                            </a:schemeClr>
                          </a:solidFill>
                          <a:latin typeface="+mj-lt"/>
                          <a:cs typeface="Calibri" panose="020F0502020204030204" pitchFamily="34" charset="0"/>
                        </a:rPr>
                        <a:t> Malo</a:t>
                      </a: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3175" cap="flat" cmpd="sng" algn="ctr">
                      <a:solidFill>
                        <a:schemeClr val="bg1"/>
                      </a:solidFill>
                      <a:prstDash val="solid"/>
                      <a:round/>
                      <a:headEnd type="none" w="med" len="med"/>
                      <a:tailEnd type="none" w="med" len="med"/>
                    </a:lnL>
                    <a:lnR>
                      <a:noFill/>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34" name="33 Rectángulo redondeado">
            <a:extLst>
              <a:ext uri="{FF2B5EF4-FFF2-40B4-BE49-F238E27FC236}">
                <a16:creationId xmlns:a16="http://schemas.microsoft.com/office/drawing/2014/main" id="{F7C8B19E-4503-4864-A902-6EAA0E70CDD6}"/>
              </a:ext>
            </a:extLst>
          </p:cNvPr>
          <p:cNvSpPr/>
          <p:nvPr/>
        </p:nvSpPr>
        <p:spPr bwMode="auto">
          <a:xfrm>
            <a:off x="2352372" y="841701"/>
            <a:ext cx="4386529" cy="314071"/>
          </a:xfrm>
          <a:prstGeom prst="roundRect">
            <a:avLst>
              <a:gd name="adj" fmla="val 21475"/>
            </a:avLst>
          </a:prstGeom>
          <a:noFill/>
          <a:ln w="63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dirty="0">
              <a:ln>
                <a:noFill/>
              </a:ln>
              <a:solidFill>
                <a:srgbClr val="000000">
                  <a:lumMod val="95000"/>
                  <a:lumOff val="5000"/>
                </a:srgbClr>
              </a:solidFill>
              <a:effectLst/>
              <a:uLnTx/>
              <a:uFillTx/>
              <a:latin typeface="Calibri" pitchFamily="34" charset="0"/>
              <a:ea typeface="+mn-ea"/>
              <a:cs typeface="Calibri" panose="020F0502020204030204" pitchFamily="34" charset="0"/>
            </a:endParaRPr>
          </a:p>
        </p:txBody>
      </p:sp>
      <p:sp>
        <p:nvSpPr>
          <p:cNvPr id="42" name="35 CuadroTexto">
            <a:extLst>
              <a:ext uri="{FF2B5EF4-FFF2-40B4-BE49-F238E27FC236}">
                <a16:creationId xmlns:a16="http://schemas.microsoft.com/office/drawing/2014/main" id="{E64840DC-C9AA-4222-9FFF-A9CDC19D2C34}"/>
              </a:ext>
            </a:extLst>
          </p:cNvPr>
          <p:cNvSpPr txBox="1"/>
          <p:nvPr/>
        </p:nvSpPr>
        <p:spPr>
          <a:xfrm>
            <a:off x="5310637" y="2102195"/>
            <a:ext cx="550151" cy="307777"/>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400" b="1" i="0" u="none" strike="noStrike" kern="1200" cap="none" spc="0" normalizeH="0" baseline="0" noProof="0" dirty="0">
                <a:ln>
                  <a:noFill/>
                </a:ln>
                <a:solidFill>
                  <a:srgbClr val="6F971F"/>
                </a:solidFill>
                <a:effectLst/>
                <a:uLnTx/>
                <a:uFillTx/>
                <a:latin typeface="Calibri" pitchFamily="34" charset="0"/>
                <a:ea typeface="+mn-ea"/>
                <a:cs typeface="Arial" charset="0"/>
              </a:rPr>
              <a:t>2017</a:t>
            </a:r>
          </a:p>
        </p:txBody>
      </p:sp>
      <p:sp>
        <p:nvSpPr>
          <p:cNvPr id="43" name="39 CuadroTexto">
            <a:extLst>
              <a:ext uri="{FF2B5EF4-FFF2-40B4-BE49-F238E27FC236}">
                <a16:creationId xmlns:a16="http://schemas.microsoft.com/office/drawing/2014/main" id="{F93920C0-9F0D-42CC-B809-77BBD549EDD4}"/>
              </a:ext>
            </a:extLst>
          </p:cNvPr>
          <p:cNvSpPr txBox="1"/>
          <p:nvPr/>
        </p:nvSpPr>
        <p:spPr>
          <a:xfrm>
            <a:off x="6342848" y="2089781"/>
            <a:ext cx="550151" cy="307777"/>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400" b="1" i="0" u="none" strike="noStrike" kern="1200" cap="none" spc="0" normalizeH="0" baseline="0" noProof="0" dirty="0">
                <a:ln>
                  <a:noFill/>
                </a:ln>
                <a:solidFill>
                  <a:srgbClr val="126D9A"/>
                </a:solidFill>
                <a:effectLst/>
                <a:uLnTx/>
                <a:uFillTx/>
                <a:latin typeface="Calibri" pitchFamily="34" charset="0"/>
                <a:ea typeface="+mn-ea"/>
                <a:cs typeface="Arial" charset="0"/>
              </a:rPr>
              <a:t>2021</a:t>
            </a:r>
          </a:p>
        </p:txBody>
      </p:sp>
      <p:graphicFrame>
        <p:nvGraphicFramePr>
          <p:cNvPr id="19" name="26 Gráfico">
            <a:extLst>
              <a:ext uri="{FF2B5EF4-FFF2-40B4-BE49-F238E27FC236}">
                <a16:creationId xmlns:a16="http://schemas.microsoft.com/office/drawing/2014/main" id="{98CFE8E4-2FAE-489A-AE4F-EEB6E07A9DC8}"/>
              </a:ext>
            </a:extLst>
          </p:cNvPr>
          <p:cNvGraphicFramePr/>
          <p:nvPr>
            <p:extLst>
              <p:ext uri="{D42A27DB-BD31-4B8C-83A1-F6EECF244321}">
                <p14:modId xmlns:p14="http://schemas.microsoft.com/office/powerpoint/2010/main" val="975232204"/>
              </p:ext>
            </p:extLst>
          </p:nvPr>
        </p:nvGraphicFramePr>
        <p:xfrm>
          <a:off x="7202506" y="2377170"/>
          <a:ext cx="729615" cy="273057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0" name="Group 412">
            <a:extLst>
              <a:ext uri="{FF2B5EF4-FFF2-40B4-BE49-F238E27FC236}">
                <a16:creationId xmlns:a16="http://schemas.microsoft.com/office/drawing/2014/main" id="{2451D649-0FE1-492A-AA12-61CE03FEAA51}"/>
              </a:ext>
            </a:extLst>
          </p:cNvPr>
          <p:cNvGraphicFramePr>
            <a:graphicFrameLocks noGrp="1"/>
          </p:cNvGraphicFramePr>
          <p:nvPr>
            <p:extLst>
              <p:ext uri="{D42A27DB-BD31-4B8C-83A1-F6EECF244321}">
                <p14:modId xmlns:p14="http://schemas.microsoft.com/office/powerpoint/2010/main" val="4224314546"/>
              </p:ext>
            </p:extLst>
          </p:nvPr>
        </p:nvGraphicFramePr>
        <p:xfrm>
          <a:off x="7062359" y="3634675"/>
          <a:ext cx="1998438" cy="631200"/>
        </p:xfrm>
        <a:graphic>
          <a:graphicData uri="http://schemas.openxmlformats.org/drawingml/2006/table">
            <a:tbl>
              <a:tblPr/>
              <a:tblGrid>
                <a:gridCol w="999219">
                  <a:extLst>
                    <a:ext uri="{9D8B030D-6E8A-4147-A177-3AD203B41FA5}">
                      <a16:colId xmlns:a16="http://schemas.microsoft.com/office/drawing/2014/main" val="4184135424"/>
                    </a:ext>
                  </a:extLst>
                </a:gridCol>
                <a:gridCol w="999219">
                  <a:extLst>
                    <a:ext uri="{9D8B030D-6E8A-4147-A177-3AD203B41FA5}">
                      <a16:colId xmlns:a16="http://schemas.microsoft.com/office/drawing/2014/main" val="655355975"/>
                    </a:ext>
                  </a:extLst>
                </a:gridCol>
              </a:tblGrid>
              <a:tr h="337830">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algn="ctr" fontAlgn="b"/>
                      <a:r>
                        <a:rPr lang="es-CO" sz="700" b="1" i="0" u="none" strike="noStrike" kern="1200" dirty="0">
                          <a:solidFill>
                            <a:srgbClr val="262626"/>
                          </a:solidFill>
                          <a:effectLst/>
                          <a:latin typeface="Calibri"/>
                          <a:ea typeface="+mn-ea"/>
                          <a:cs typeface="+mn-cs"/>
                        </a:rPr>
                        <a:t>60</a:t>
                      </a:r>
                    </a:p>
                  </a:txBody>
                  <a:tcPr marL="9525" marR="9525" marT="952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b"/>
                      <a:r>
                        <a:rPr lang="es-CO" sz="700" b="1" i="0" u="none" strike="noStrike" kern="1200" dirty="0">
                          <a:solidFill>
                            <a:srgbClr val="262626"/>
                          </a:solidFill>
                          <a:effectLst/>
                          <a:latin typeface="Calibri"/>
                          <a:ea typeface="+mn-ea"/>
                          <a:cs typeface="+mn-cs"/>
                        </a:rPr>
                        <a:t>86</a:t>
                      </a:r>
                    </a:p>
                  </a:txBody>
                  <a:tcPr marL="9525" marR="9525" marT="952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2"/>
                  </a:ext>
                </a:extLst>
              </a:tr>
              <a:tr h="42867">
                <a:tc>
                  <a:txBody>
                    <a:bodyPr/>
                    <a:lstStyle/>
                    <a:p>
                      <a:pPr algn="ctr" fontAlgn="ctr"/>
                      <a:r>
                        <a:rPr kumimoji="0" lang="es-CO" sz="1100" b="1" i="0" u="none" strike="noStrike" kern="1200" cap="none" spc="0" normalizeH="0" baseline="0" dirty="0">
                          <a:ln>
                            <a:noFill/>
                          </a:ln>
                          <a:solidFill>
                            <a:srgbClr val="6F971F"/>
                          </a:solidFill>
                          <a:effectLst/>
                          <a:uLnTx/>
                          <a:uFillTx/>
                          <a:latin typeface="Calibri" panose="020F0502020204030204" pitchFamily="34" charset="0"/>
                          <a:ea typeface="+mn-ea"/>
                          <a:cs typeface="Calibri" panose="020F0502020204030204" pitchFamily="34" charset="0"/>
                        </a:rPr>
                        <a:t>Total </a:t>
                      </a:r>
                      <a:r>
                        <a:rPr kumimoji="0" lang="es-CO" sz="800" b="1" i="0" u="none" strike="noStrike" kern="1200" cap="none" spc="0" normalizeH="0" baseline="0" dirty="0">
                          <a:ln>
                            <a:noFill/>
                          </a:ln>
                          <a:solidFill>
                            <a:srgbClr val="6F971F"/>
                          </a:solidFill>
                          <a:effectLst/>
                          <a:uLnTx/>
                          <a:uFillTx/>
                          <a:latin typeface="Calibri" panose="020F0502020204030204" pitchFamily="34" charset="0"/>
                          <a:ea typeface="+mn-ea"/>
                          <a:cs typeface="Calibri" panose="020F0502020204030204" pitchFamily="34" charset="0"/>
                        </a:rPr>
                        <a:t>2017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100" b="1" i="0" u="none" strike="noStrike" kern="1200" cap="none" spc="0" normalizeH="0" baseline="0" dirty="0">
                          <a:ln>
                            <a:noFill/>
                          </a:ln>
                          <a:solidFill>
                            <a:srgbClr val="126D9A"/>
                          </a:solidFill>
                          <a:effectLst/>
                          <a:uLnTx/>
                          <a:uFillTx/>
                          <a:latin typeface="Calibri" panose="020F0502020204030204" pitchFamily="34" charset="0"/>
                          <a:ea typeface="+mn-ea"/>
                          <a:cs typeface="Calibri" panose="020F0502020204030204" pitchFamily="34" charset="0"/>
                        </a:rPr>
                        <a:t>Total</a:t>
                      </a:r>
                      <a:r>
                        <a:rPr lang="es-CO" sz="500" b="1" i="0" u="none" strike="noStrike" dirty="0">
                          <a:solidFill>
                            <a:srgbClr val="126D9A"/>
                          </a:solidFill>
                          <a:effectLst/>
                          <a:latin typeface="Calibri" panose="020F0502020204030204" pitchFamily="34" charset="0"/>
                          <a:cs typeface="Calibri" panose="020F0502020204030204" pitchFamily="34" charset="0"/>
                        </a:rPr>
                        <a:t>  </a:t>
                      </a:r>
                      <a:r>
                        <a:rPr lang="es-CO" sz="800" b="1" i="0" u="none" strike="noStrike" dirty="0">
                          <a:solidFill>
                            <a:srgbClr val="126D9A"/>
                          </a:solidFill>
                          <a:effectLst/>
                          <a:latin typeface="Calibri" panose="020F0502020204030204" pitchFamily="34" charset="0"/>
                          <a:cs typeface="Calibri" panose="020F0502020204030204" pitchFamily="34" charset="0"/>
                        </a:rPr>
                        <a:t>2021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1" name="35 CuadroTexto">
            <a:extLst>
              <a:ext uri="{FF2B5EF4-FFF2-40B4-BE49-F238E27FC236}">
                <a16:creationId xmlns:a16="http://schemas.microsoft.com/office/drawing/2014/main" id="{4BE85EFF-81FD-49B1-B413-B5F2ABF544D2}"/>
              </a:ext>
            </a:extLst>
          </p:cNvPr>
          <p:cNvSpPr txBox="1"/>
          <p:nvPr/>
        </p:nvSpPr>
        <p:spPr>
          <a:xfrm>
            <a:off x="7185157" y="2102195"/>
            <a:ext cx="550151" cy="307777"/>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400" b="1" i="0" u="none" strike="noStrike" kern="1200" cap="none" spc="0" normalizeH="0" baseline="0" noProof="0" dirty="0">
                <a:ln>
                  <a:noFill/>
                </a:ln>
                <a:solidFill>
                  <a:srgbClr val="6F971F"/>
                </a:solidFill>
                <a:effectLst/>
                <a:uLnTx/>
                <a:uFillTx/>
                <a:latin typeface="Calibri" pitchFamily="34" charset="0"/>
                <a:ea typeface="+mn-ea"/>
                <a:cs typeface="Arial" charset="0"/>
              </a:rPr>
              <a:t>2017</a:t>
            </a:r>
          </a:p>
        </p:txBody>
      </p:sp>
      <p:sp>
        <p:nvSpPr>
          <p:cNvPr id="22" name="39 CuadroTexto">
            <a:extLst>
              <a:ext uri="{FF2B5EF4-FFF2-40B4-BE49-F238E27FC236}">
                <a16:creationId xmlns:a16="http://schemas.microsoft.com/office/drawing/2014/main" id="{B33EF5BC-9B65-4D60-BC56-E8FDB2D6465F}"/>
              </a:ext>
            </a:extLst>
          </p:cNvPr>
          <p:cNvSpPr txBox="1"/>
          <p:nvPr/>
        </p:nvSpPr>
        <p:spPr>
          <a:xfrm>
            <a:off x="8217368" y="2089781"/>
            <a:ext cx="550151" cy="307777"/>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400" b="1" i="0" u="none" strike="noStrike" kern="1200" cap="none" spc="0" normalizeH="0" baseline="0" noProof="0" dirty="0">
                <a:ln>
                  <a:noFill/>
                </a:ln>
                <a:solidFill>
                  <a:srgbClr val="126D9A"/>
                </a:solidFill>
                <a:effectLst/>
                <a:uLnTx/>
                <a:uFillTx/>
                <a:latin typeface="Calibri" pitchFamily="34" charset="0"/>
                <a:ea typeface="+mn-ea"/>
                <a:cs typeface="Arial" charset="0"/>
              </a:rPr>
              <a:t>2021</a:t>
            </a:r>
          </a:p>
        </p:txBody>
      </p:sp>
      <p:graphicFrame>
        <p:nvGraphicFramePr>
          <p:cNvPr id="24" name="38 Gráfico">
            <a:extLst>
              <a:ext uri="{FF2B5EF4-FFF2-40B4-BE49-F238E27FC236}">
                <a16:creationId xmlns:a16="http://schemas.microsoft.com/office/drawing/2014/main" id="{29CF7E87-17A2-40F9-A9A2-B243496024D5}"/>
              </a:ext>
            </a:extLst>
          </p:cNvPr>
          <p:cNvGraphicFramePr/>
          <p:nvPr>
            <p:extLst>
              <p:ext uri="{D42A27DB-BD31-4B8C-83A1-F6EECF244321}">
                <p14:modId xmlns:p14="http://schemas.microsoft.com/office/powerpoint/2010/main" val="3414435841"/>
              </p:ext>
            </p:extLst>
          </p:nvPr>
        </p:nvGraphicFramePr>
        <p:xfrm>
          <a:off x="8236591" y="2426486"/>
          <a:ext cx="697229" cy="1553059"/>
        </p:xfrm>
        <a:graphic>
          <a:graphicData uri="http://schemas.openxmlformats.org/drawingml/2006/chart">
            <c:chart xmlns:c="http://schemas.openxmlformats.org/drawingml/2006/chart" xmlns:r="http://schemas.openxmlformats.org/officeDocument/2006/relationships" r:id="rId10"/>
          </a:graphicData>
        </a:graphic>
      </p:graphicFrame>
      <p:cxnSp>
        <p:nvCxnSpPr>
          <p:cNvPr id="25" name="37 Conector recto">
            <a:extLst>
              <a:ext uri="{FF2B5EF4-FFF2-40B4-BE49-F238E27FC236}">
                <a16:creationId xmlns:a16="http://schemas.microsoft.com/office/drawing/2014/main" id="{C361F766-8CF0-4229-980C-B8FA946BB5F6}"/>
              </a:ext>
            </a:extLst>
          </p:cNvPr>
          <p:cNvCxnSpPr/>
          <p:nvPr/>
        </p:nvCxnSpPr>
        <p:spPr bwMode="auto">
          <a:xfrm>
            <a:off x="5260070" y="1734813"/>
            <a:ext cx="1790411" cy="0"/>
          </a:xfrm>
          <a:prstGeom prst="line">
            <a:avLst/>
          </a:prstGeom>
          <a:solidFill>
            <a:schemeClr val="accent1"/>
          </a:solidFill>
          <a:ln w="9525" cap="flat" cmpd="sng" algn="ctr">
            <a:solidFill>
              <a:schemeClr val="bg1">
                <a:lumMod val="75000"/>
              </a:schemeClr>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39 CuadroTexto">
            <a:extLst>
              <a:ext uri="{FF2B5EF4-FFF2-40B4-BE49-F238E27FC236}">
                <a16:creationId xmlns:a16="http://schemas.microsoft.com/office/drawing/2014/main" id="{E552E791-A73B-47E9-93B7-9650E4564A37}"/>
              </a:ext>
            </a:extLst>
          </p:cNvPr>
          <p:cNvSpPr txBox="1"/>
          <p:nvPr/>
        </p:nvSpPr>
        <p:spPr>
          <a:xfrm>
            <a:off x="5770352" y="1576297"/>
            <a:ext cx="808235" cy="307777"/>
          </a:xfrm>
          <a:prstGeom prst="rect">
            <a:avLst/>
          </a:prstGeom>
          <a:solidFill>
            <a:schemeClr val="bg1"/>
          </a:solidFill>
        </p:spPr>
        <p:txBody>
          <a:bodyPr wrap="none" rtlCol="0">
            <a:spAutoFit/>
          </a:bodyPr>
          <a:lstStyle/>
          <a:p>
            <a:pPr algn="ctr" defTabSz="914103"/>
            <a:r>
              <a:rPr lang="es-CO" sz="1400" dirty="0">
                <a:solidFill>
                  <a:srgbClr val="126D9A"/>
                </a:solidFill>
              </a:rPr>
              <a:t>Colegios</a:t>
            </a:r>
          </a:p>
        </p:txBody>
      </p:sp>
      <p:cxnSp>
        <p:nvCxnSpPr>
          <p:cNvPr id="27" name="37 Conector recto">
            <a:extLst>
              <a:ext uri="{FF2B5EF4-FFF2-40B4-BE49-F238E27FC236}">
                <a16:creationId xmlns:a16="http://schemas.microsoft.com/office/drawing/2014/main" id="{A5410276-CF07-475C-8D54-D046263C9FDA}"/>
              </a:ext>
            </a:extLst>
          </p:cNvPr>
          <p:cNvCxnSpPr/>
          <p:nvPr/>
        </p:nvCxnSpPr>
        <p:spPr bwMode="auto">
          <a:xfrm>
            <a:off x="7338254" y="1734809"/>
            <a:ext cx="1790411" cy="0"/>
          </a:xfrm>
          <a:prstGeom prst="line">
            <a:avLst/>
          </a:prstGeom>
          <a:solidFill>
            <a:schemeClr val="accent1"/>
          </a:solidFill>
          <a:ln w="9525" cap="flat" cmpd="sng" algn="ctr">
            <a:solidFill>
              <a:schemeClr val="bg1">
                <a:lumMod val="75000"/>
              </a:schemeClr>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39 CuadroTexto">
            <a:extLst>
              <a:ext uri="{FF2B5EF4-FFF2-40B4-BE49-F238E27FC236}">
                <a16:creationId xmlns:a16="http://schemas.microsoft.com/office/drawing/2014/main" id="{C1F362E9-5EFF-4DD1-AAD8-E4A8CC0F88B1}"/>
              </a:ext>
            </a:extLst>
          </p:cNvPr>
          <p:cNvSpPr txBox="1"/>
          <p:nvPr/>
        </p:nvSpPr>
        <p:spPr>
          <a:xfrm>
            <a:off x="7634056" y="1576293"/>
            <a:ext cx="1237198" cy="307777"/>
          </a:xfrm>
          <a:prstGeom prst="rect">
            <a:avLst/>
          </a:prstGeom>
          <a:solidFill>
            <a:schemeClr val="bg1"/>
          </a:solidFill>
        </p:spPr>
        <p:txBody>
          <a:bodyPr wrap="none" rtlCol="0">
            <a:spAutoFit/>
          </a:bodyPr>
          <a:lstStyle/>
          <a:p>
            <a:pPr algn="ctr" defTabSz="914103"/>
            <a:r>
              <a:rPr lang="es-CO" sz="1400" dirty="0">
                <a:solidFill>
                  <a:srgbClr val="126D9A"/>
                </a:solidFill>
              </a:rPr>
              <a:t>Universidades</a:t>
            </a:r>
          </a:p>
        </p:txBody>
      </p:sp>
      <p:graphicFrame>
        <p:nvGraphicFramePr>
          <p:cNvPr id="29" name="26 Gráfico">
            <a:extLst>
              <a:ext uri="{FF2B5EF4-FFF2-40B4-BE49-F238E27FC236}">
                <a16:creationId xmlns:a16="http://schemas.microsoft.com/office/drawing/2014/main" id="{25F9C3FB-3BE8-4982-8F50-2AB3985911CC}"/>
              </a:ext>
            </a:extLst>
          </p:cNvPr>
          <p:cNvGraphicFramePr/>
          <p:nvPr>
            <p:extLst>
              <p:ext uri="{D42A27DB-BD31-4B8C-83A1-F6EECF244321}">
                <p14:modId xmlns:p14="http://schemas.microsoft.com/office/powerpoint/2010/main" val="4236291903"/>
              </p:ext>
            </p:extLst>
          </p:nvPr>
        </p:nvGraphicFramePr>
        <p:xfrm>
          <a:off x="3550621" y="2377170"/>
          <a:ext cx="729615" cy="2730572"/>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0" name="Group 412">
            <a:extLst>
              <a:ext uri="{FF2B5EF4-FFF2-40B4-BE49-F238E27FC236}">
                <a16:creationId xmlns:a16="http://schemas.microsoft.com/office/drawing/2014/main" id="{DE11EF91-E0AA-453A-99C6-912C96239954}"/>
              </a:ext>
            </a:extLst>
          </p:cNvPr>
          <p:cNvGraphicFramePr>
            <a:graphicFrameLocks noGrp="1"/>
          </p:cNvGraphicFramePr>
          <p:nvPr>
            <p:extLst>
              <p:ext uri="{D42A27DB-BD31-4B8C-83A1-F6EECF244321}">
                <p14:modId xmlns:p14="http://schemas.microsoft.com/office/powerpoint/2010/main" val="2520042193"/>
              </p:ext>
            </p:extLst>
          </p:nvPr>
        </p:nvGraphicFramePr>
        <p:xfrm>
          <a:off x="3412379" y="3634675"/>
          <a:ext cx="1763208" cy="631200"/>
        </p:xfrm>
        <a:graphic>
          <a:graphicData uri="http://schemas.openxmlformats.org/drawingml/2006/table">
            <a:tbl>
              <a:tblPr/>
              <a:tblGrid>
                <a:gridCol w="881604">
                  <a:extLst>
                    <a:ext uri="{9D8B030D-6E8A-4147-A177-3AD203B41FA5}">
                      <a16:colId xmlns:a16="http://schemas.microsoft.com/office/drawing/2014/main" val="4184135424"/>
                    </a:ext>
                  </a:extLst>
                </a:gridCol>
                <a:gridCol w="881604">
                  <a:extLst>
                    <a:ext uri="{9D8B030D-6E8A-4147-A177-3AD203B41FA5}">
                      <a16:colId xmlns:a16="http://schemas.microsoft.com/office/drawing/2014/main" val="655355975"/>
                    </a:ext>
                  </a:extLst>
                </a:gridCol>
              </a:tblGrid>
              <a:tr h="337830">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125000"/>
                        <a:buFontTx/>
                        <a:buNone/>
                        <a:tabLst/>
                      </a:pPr>
                      <a:endParaRPr kumimoji="0" lang="en-US" altLang="es-CO" sz="300" b="1" i="1" u="none" strike="noStrike" cap="none" normalizeH="0" baseline="0" dirty="0">
                        <a:ln>
                          <a:noFill/>
                        </a:ln>
                        <a:solidFill>
                          <a:srgbClr val="333333"/>
                        </a:solidFill>
                        <a:effectLst/>
                        <a:latin typeface="Century Gothic" pitchFamily="34" charset="0"/>
                        <a:cs typeface="Arial" charset="0"/>
                      </a:endParaRPr>
                    </a:p>
                  </a:txBody>
                  <a:tcPr marL="36000" marR="36000" marT="36004" marB="36004"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algn="ctr" fontAlgn="b"/>
                      <a:r>
                        <a:rPr lang="es-CO" sz="700" b="1" i="0" u="none" strike="noStrike" kern="1200" dirty="0">
                          <a:solidFill>
                            <a:srgbClr val="262626"/>
                          </a:solidFill>
                          <a:effectLst/>
                          <a:latin typeface="Calibri"/>
                          <a:ea typeface="+mn-ea"/>
                          <a:cs typeface="+mn-cs"/>
                        </a:rPr>
                        <a:t>143</a:t>
                      </a:r>
                    </a:p>
                  </a:txBody>
                  <a:tcPr marL="9525" marR="9525" marT="952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algn="ctr" fontAlgn="b"/>
                      <a:r>
                        <a:rPr lang="es-CO" sz="700" b="1" i="0" u="none" strike="noStrike" kern="1200" dirty="0">
                          <a:solidFill>
                            <a:srgbClr val="262626"/>
                          </a:solidFill>
                          <a:effectLst/>
                          <a:latin typeface="Calibri"/>
                          <a:ea typeface="+mn-ea"/>
                          <a:cs typeface="+mn-cs"/>
                        </a:rPr>
                        <a:t>63</a:t>
                      </a:r>
                    </a:p>
                  </a:txBody>
                  <a:tcPr marL="9525" marR="9525" marT="952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2"/>
                  </a:ext>
                </a:extLst>
              </a:tr>
              <a:tr h="4286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100" b="1" i="0" u="none" strike="noStrike" dirty="0">
                          <a:solidFill>
                            <a:srgbClr val="6F971F"/>
                          </a:solidFill>
                          <a:effectLst/>
                          <a:latin typeface="Calibri" panose="020F0502020204030204" pitchFamily="34" charset="0"/>
                          <a:cs typeface="Calibri" panose="020F0502020204030204" pitchFamily="34" charset="0"/>
                        </a:rPr>
                        <a:t>Total</a:t>
                      </a:r>
                      <a:endParaRPr lang="es-CO" sz="700" b="1" i="0" u="none" strike="noStrike" dirty="0">
                        <a:solidFill>
                          <a:srgbClr val="6F971F"/>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ctr" fontAlgn="ctr"/>
                      <a:r>
                        <a:rPr kumimoji="0" lang="es-CO" sz="1100" b="1" i="0" u="none" strike="noStrike" kern="1200" cap="none" spc="0" normalizeH="0" baseline="0" dirty="0">
                          <a:ln>
                            <a:noFill/>
                          </a:ln>
                          <a:solidFill>
                            <a:srgbClr val="126D9A"/>
                          </a:solidFill>
                          <a:effectLst/>
                          <a:uLnTx/>
                          <a:uFillTx/>
                          <a:latin typeface="Calibri" panose="020F0502020204030204" pitchFamily="34" charset="0"/>
                          <a:ea typeface="+mn-ea"/>
                          <a:cs typeface="Calibri" panose="020F0502020204030204" pitchFamily="34" charset="0"/>
                        </a:rPr>
                        <a:t>Total</a:t>
                      </a:r>
                      <a:endParaRPr lang="es-CO" sz="700" b="1" i="0" u="none" strike="noStrike" dirty="0">
                        <a:solidFill>
                          <a:srgbClr val="126D9A"/>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31" name="38 Gráfico">
            <a:extLst>
              <a:ext uri="{FF2B5EF4-FFF2-40B4-BE49-F238E27FC236}">
                <a16:creationId xmlns:a16="http://schemas.microsoft.com/office/drawing/2014/main" id="{8522463A-96E6-415F-B715-5CDAB1CDEF0D}"/>
              </a:ext>
            </a:extLst>
          </p:cNvPr>
          <p:cNvGraphicFramePr/>
          <p:nvPr>
            <p:extLst>
              <p:ext uri="{D42A27DB-BD31-4B8C-83A1-F6EECF244321}">
                <p14:modId xmlns:p14="http://schemas.microsoft.com/office/powerpoint/2010/main" val="167467092"/>
              </p:ext>
            </p:extLst>
          </p:nvPr>
        </p:nvGraphicFramePr>
        <p:xfrm>
          <a:off x="4402461" y="2426486"/>
          <a:ext cx="697229" cy="1553059"/>
        </p:xfrm>
        <a:graphic>
          <a:graphicData uri="http://schemas.openxmlformats.org/drawingml/2006/chart">
            <c:chart xmlns:c="http://schemas.openxmlformats.org/drawingml/2006/chart" xmlns:r="http://schemas.openxmlformats.org/officeDocument/2006/relationships" r:id="rId12"/>
          </a:graphicData>
        </a:graphic>
      </p:graphicFrame>
      <p:sp>
        <p:nvSpPr>
          <p:cNvPr id="32" name="35 CuadroTexto">
            <a:extLst>
              <a:ext uri="{FF2B5EF4-FFF2-40B4-BE49-F238E27FC236}">
                <a16:creationId xmlns:a16="http://schemas.microsoft.com/office/drawing/2014/main" id="{2F965576-50D8-4181-B673-63B9040770D1}"/>
              </a:ext>
            </a:extLst>
          </p:cNvPr>
          <p:cNvSpPr txBox="1"/>
          <p:nvPr/>
        </p:nvSpPr>
        <p:spPr>
          <a:xfrm>
            <a:off x="3533272" y="2102195"/>
            <a:ext cx="550151" cy="307777"/>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400" b="1" i="0" u="none" strike="noStrike" kern="1200" cap="none" spc="0" normalizeH="0" baseline="0" noProof="0" dirty="0">
                <a:ln>
                  <a:noFill/>
                </a:ln>
                <a:solidFill>
                  <a:srgbClr val="6F971F"/>
                </a:solidFill>
                <a:effectLst/>
                <a:uLnTx/>
                <a:uFillTx/>
                <a:latin typeface="Calibri" pitchFamily="34" charset="0"/>
                <a:ea typeface="+mn-ea"/>
                <a:cs typeface="Arial" charset="0"/>
              </a:rPr>
              <a:t>2017</a:t>
            </a:r>
          </a:p>
        </p:txBody>
      </p:sp>
      <p:sp>
        <p:nvSpPr>
          <p:cNvPr id="35" name="39 CuadroTexto">
            <a:extLst>
              <a:ext uri="{FF2B5EF4-FFF2-40B4-BE49-F238E27FC236}">
                <a16:creationId xmlns:a16="http://schemas.microsoft.com/office/drawing/2014/main" id="{AE98382C-7941-421D-AAB7-BE121A5A5EE9}"/>
              </a:ext>
            </a:extLst>
          </p:cNvPr>
          <p:cNvSpPr txBox="1"/>
          <p:nvPr/>
        </p:nvSpPr>
        <p:spPr>
          <a:xfrm>
            <a:off x="4383238" y="2089781"/>
            <a:ext cx="550151" cy="307777"/>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400" b="1" i="0" u="none" strike="noStrike" kern="1200" cap="none" spc="0" normalizeH="0" baseline="0" noProof="0" dirty="0">
                <a:ln>
                  <a:noFill/>
                </a:ln>
                <a:solidFill>
                  <a:srgbClr val="126D9A"/>
                </a:solidFill>
                <a:effectLst/>
                <a:uLnTx/>
                <a:uFillTx/>
                <a:latin typeface="Calibri" pitchFamily="34" charset="0"/>
                <a:ea typeface="+mn-ea"/>
                <a:cs typeface="Arial" charset="0"/>
              </a:rPr>
              <a:t>2021</a:t>
            </a:r>
          </a:p>
        </p:txBody>
      </p:sp>
      <p:sp>
        <p:nvSpPr>
          <p:cNvPr id="36" name="4 Elipse">
            <a:extLst>
              <a:ext uri="{FF2B5EF4-FFF2-40B4-BE49-F238E27FC236}">
                <a16:creationId xmlns:a16="http://schemas.microsoft.com/office/drawing/2014/main" id="{44061A36-05EF-4F44-A2FA-813315591D0A}"/>
              </a:ext>
            </a:extLst>
          </p:cNvPr>
          <p:cNvSpPr>
            <a:spLocks noChangeArrowheads="1"/>
          </p:cNvSpPr>
          <p:nvPr/>
        </p:nvSpPr>
        <p:spPr bwMode="auto">
          <a:xfrm>
            <a:off x="6225235" y="3657756"/>
            <a:ext cx="144000" cy="144000"/>
          </a:xfrm>
          <a:prstGeom prst="ellipse">
            <a:avLst/>
          </a:prstGeom>
          <a:solidFill>
            <a:srgbClr val="0066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37" name="4 Elipse">
            <a:extLst>
              <a:ext uri="{FF2B5EF4-FFF2-40B4-BE49-F238E27FC236}">
                <a16:creationId xmlns:a16="http://schemas.microsoft.com/office/drawing/2014/main" id="{44061A36-05EF-4F44-A2FA-813315591D0A}"/>
              </a:ext>
            </a:extLst>
          </p:cNvPr>
          <p:cNvSpPr>
            <a:spLocks noChangeArrowheads="1"/>
          </p:cNvSpPr>
          <p:nvPr/>
        </p:nvSpPr>
        <p:spPr bwMode="auto">
          <a:xfrm>
            <a:off x="6218070" y="2958581"/>
            <a:ext cx="144000" cy="144000"/>
          </a:xfrm>
          <a:prstGeom prst="ellipse">
            <a:avLst/>
          </a:prstGeom>
          <a:solidFill>
            <a:srgbClr val="0066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38" name="4 Elipse">
            <a:extLst>
              <a:ext uri="{FF2B5EF4-FFF2-40B4-BE49-F238E27FC236}">
                <a16:creationId xmlns:a16="http://schemas.microsoft.com/office/drawing/2014/main" id="{44061A36-05EF-4F44-A2FA-813315591D0A}"/>
              </a:ext>
            </a:extLst>
          </p:cNvPr>
          <p:cNvSpPr>
            <a:spLocks noChangeArrowheads="1"/>
          </p:cNvSpPr>
          <p:nvPr/>
        </p:nvSpPr>
        <p:spPr bwMode="auto">
          <a:xfrm>
            <a:off x="6224779" y="2589758"/>
            <a:ext cx="144000" cy="144000"/>
          </a:xfrm>
          <a:prstGeom prst="ellipse">
            <a:avLst/>
          </a:prstGeom>
          <a:solidFill>
            <a:srgbClr val="0066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39" name="4 Elipse">
            <a:extLst>
              <a:ext uri="{FF2B5EF4-FFF2-40B4-BE49-F238E27FC236}">
                <a16:creationId xmlns:a16="http://schemas.microsoft.com/office/drawing/2014/main" id="{44061A36-05EF-4F44-A2FA-813315591D0A}"/>
              </a:ext>
            </a:extLst>
          </p:cNvPr>
          <p:cNvSpPr>
            <a:spLocks noChangeArrowheads="1"/>
          </p:cNvSpPr>
          <p:nvPr/>
        </p:nvSpPr>
        <p:spPr bwMode="auto">
          <a:xfrm>
            <a:off x="6222612" y="3298475"/>
            <a:ext cx="144000" cy="144000"/>
          </a:xfrm>
          <a:prstGeom prst="ellipse">
            <a:avLst/>
          </a:prstGeom>
          <a:solidFill>
            <a:srgbClr val="0066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41" name="4 Elipse">
            <a:extLst>
              <a:ext uri="{FF2B5EF4-FFF2-40B4-BE49-F238E27FC236}">
                <a16:creationId xmlns:a16="http://schemas.microsoft.com/office/drawing/2014/main" id="{44061A36-05EF-4F44-A2FA-813315591D0A}"/>
              </a:ext>
            </a:extLst>
          </p:cNvPr>
          <p:cNvSpPr>
            <a:spLocks noChangeArrowheads="1"/>
          </p:cNvSpPr>
          <p:nvPr/>
        </p:nvSpPr>
        <p:spPr bwMode="auto">
          <a:xfrm>
            <a:off x="8088585" y="3637612"/>
            <a:ext cx="144000" cy="144000"/>
          </a:xfrm>
          <a:prstGeom prst="ellipse">
            <a:avLst/>
          </a:prstGeom>
          <a:solidFill>
            <a:srgbClr val="0066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44" name="4 Elipse">
            <a:extLst>
              <a:ext uri="{FF2B5EF4-FFF2-40B4-BE49-F238E27FC236}">
                <a16:creationId xmlns:a16="http://schemas.microsoft.com/office/drawing/2014/main" id="{44061A36-05EF-4F44-A2FA-813315591D0A}"/>
              </a:ext>
            </a:extLst>
          </p:cNvPr>
          <p:cNvSpPr>
            <a:spLocks noChangeArrowheads="1"/>
          </p:cNvSpPr>
          <p:nvPr/>
        </p:nvSpPr>
        <p:spPr bwMode="auto">
          <a:xfrm>
            <a:off x="8081420" y="2938437"/>
            <a:ext cx="144000" cy="144000"/>
          </a:xfrm>
          <a:prstGeom prst="ellipse">
            <a:avLst/>
          </a:prstGeom>
          <a:solidFill>
            <a:srgbClr val="0066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45" name="4 Elipse">
            <a:extLst>
              <a:ext uri="{FF2B5EF4-FFF2-40B4-BE49-F238E27FC236}">
                <a16:creationId xmlns:a16="http://schemas.microsoft.com/office/drawing/2014/main" id="{44061A36-05EF-4F44-A2FA-813315591D0A}"/>
              </a:ext>
            </a:extLst>
          </p:cNvPr>
          <p:cNvSpPr>
            <a:spLocks noChangeArrowheads="1"/>
          </p:cNvSpPr>
          <p:nvPr/>
        </p:nvSpPr>
        <p:spPr bwMode="auto">
          <a:xfrm>
            <a:off x="8088129" y="2569614"/>
            <a:ext cx="144000" cy="144000"/>
          </a:xfrm>
          <a:prstGeom prst="ellipse">
            <a:avLst/>
          </a:prstGeom>
          <a:solidFill>
            <a:srgbClr val="0066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46" name="4 Elipse">
            <a:extLst>
              <a:ext uri="{FF2B5EF4-FFF2-40B4-BE49-F238E27FC236}">
                <a16:creationId xmlns:a16="http://schemas.microsoft.com/office/drawing/2014/main" id="{44061A36-05EF-4F44-A2FA-813315591D0A}"/>
              </a:ext>
            </a:extLst>
          </p:cNvPr>
          <p:cNvSpPr>
            <a:spLocks noChangeArrowheads="1"/>
          </p:cNvSpPr>
          <p:nvPr/>
        </p:nvSpPr>
        <p:spPr bwMode="auto">
          <a:xfrm>
            <a:off x="8085962" y="3278331"/>
            <a:ext cx="144000" cy="144000"/>
          </a:xfrm>
          <a:prstGeom prst="ellipse">
            <a:avLst/>
          </a:prstGeom>
          <a:solidFill>
            <a:srgbClr val="0066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cxnSp>
        <p:nvCxnSpPr>
          <p:cNvPr id="47" name="Conector recto de flecha 46"/>
          <p:cNvCxnSpPr/>
          <p:nvPr/>
        </p:nvCxnSpPr>
        <p:spPr bwMode="auto">
          <a:xfrm flipH="1" flipV="1">
            <a:off x="7029861" y="3596746"/>
            <a:ext cx="1883" cy="240783"/>
          </a:xfrm>
          <a:prstGeom prst="straightConnector1">
            <a:avLst/>
          </a:prstGeom>
          <a:solidFill>
            <a:schemeClr val="accent1"/>
          </a:solidFill>
          <a:ln w="9525" cap="flat" cmpd="sng" algn="ctr">
            <a:solidFill>
              <a:srgbClr val="00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Conector recto de flecha 47"/>
          <p:cNvCxnSpPr/>
          <p:nvPr/>
        </p:nvCxnSpPr>
        <p:spPr bwMode="auto">
          <a:xfrm>
            <a:off x="7018910" y="2535369"/>
            <a:ext cx="1" cy="237493"/>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Conector recto de flecha 49"/>
          <p:cNvCxnSpPr/>
          <p:nvPr/>
        </p:nvCxnSpPr>
        <p:spPr bwMode="auto">
          <a:xfrm>
            <a:off x="7019577" y="2905074"/>
            <a:ext cx="1" cy="237493"/>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Conector recto de flecha 51"/>
          <p:cNvCxnSpPr/>
          <p:nvPr/>
        </p:nvCxnSpPr>
        <p:spPr bwMode="auto">
          <a:xfrm flipH="1" flipV="1">
            <a:off x="8940449" y="2933361"/>
            <a:ext cx="1883" cy="240783"/>
          </a:xfrm>
          <a:prstGeom prst="straightConnector1">
            <a:avLst/>
          </a:prstGeom>
          <a:solidFill>
            <a:schemeClr val="accent1"/>
          </a:solidFill>
          <a:ln w="9525" cap="flat" cmpd="sng" algn="ctr">
            <a:solidFill>
              <a:srgbClr val="00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71664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0C44006-5C93-4306-BAFB-B26FB290349E}"/>
              </a:ext>
            </a:extLst>
          </p:cNvPr>
          <p:cNvSpPr>
            <a:spLocks noGrp="1"/>
          </p:cNvSpPr>
          <p:nvPr>
            <p:ph type="ctrTitle" sz="quarter"/>
          </p:nvPr>
        </p:nvSpPr>
        <p:spPr>
          <a:xfrm>
            <a:off x="2490916" y="1951641"/>
            <a:ext cx="5351097" cy="1103312"/>
          </a:xfrm>
        </p:spPr>
        <p:txBody>
          <a:bodyPr/>
          <a:lstStyle/>
          <a:p>
            <a:r>
              <a:rPr lang="es-CO" dirty="0">
                <a:latin typeface="+mj-lt"/>
              </a:rPr>
              <a:t>Espacios de rendición de cuentas, talleres y capacitaciones</a:t>
            </a:r>
          </a:p>
        </p:txBody>
      </p:sp>
    </p:spTree>
    <p:extLst>
      <p:ext uri="{BB962C8B-B14F-4D97-AF65-F5344CB8AC3E}">
        <p14:creationId xmlns:p14="http://schemas.microsoft.com/office/powerpoint/2010/main" val="35583056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5677" y="64453"/>
            <a:ext cx="7141108" cy="384175"/>
          </a:xfrm>
        </p:spPr>
        <p:txBody>
          <a:bodyPr/>
          <a:lstStyle/>
          <a:p>
            <a:r>
              <a:rPr lang="es-CO" sz="1800" dirty="0">
                <a:solidFill>
                  <a:schemeClr val="bg2">
                    <a:lumMod val="50000"/>
                  </a:schemeClr>
                </a:solidFill>
                <a:latin typeface="+mj-lt"/>
              </a:rPr>
              <a:t>Participación en espacios de rendición de cuentas, talleres y capacitaciones</a:t>
            </a:r>
          </a:p>
        </p:txBody>
      </p:sp>
      <p:cxnSp>
        <p:nvCxnSpPr>
          <p:cNvPr id="19" name="18 Conector recto"/>
          <p:cNvCxnSpPr/>
          <p:nvPr/>
        </p:nvCxnSpPr>
        <p:spPr bwMode="auto">
          <a:xfrm flipH="1">
            <a:off x="4547236" y="1181100"/>
            <a:ext cx="5750" cy="3477165"/>
          </a:xfrm>
          <a:prstGeom prst="line">
            <a:avLst/>
          </a:prstGeom>
          <a:solidFill>
            <a:schemeClr val="accent1"/>
          </a:solidFill>
          <a:ln w="3175" cap="flat" cmpd="sng" algn="ctr">
            <a:solidFill>
              <a:srgbClr val="0070C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26 CuadroTexto"/>
          <p:cNvSpPr txBox="1"/>
          <p:nvPr/>
        </p:nvSpPr>
        <p:spPr>
          <a:xfrm>
            <a:off x="956309" y="1111012"/>
            <a:ext cx="2895601" cy="246221"/>
          </a:xfrm>
          <a:prstGeom prst="rect">
            <a:avLst/>
          </a:prstGeom>
          <a:noFill/>
        </p:spPr>
        <p:txBody>
          <a:bodyPr wrap="square" rtlCol="0">
            <a:spAutoFit/>
          </a:bodyPr>
          <a:lstStyle/>
          <a:p>
            <a:pPr algn="ctr"/>
            <a:r>
              <a:rPr lang="es-CO" b="0" dirty="0">
                <a:solidFill>
                  <a:srgbClr val="2A2A2A">
                    <a:lumMod val="90000"/>
                    <a:lumOff val="10000"/>
                  </a:srgbClr>
                </a:solidFill>
                <a:latin typeface="+mj-lt"/>
              </a:rPr>
              <a:t>Rendición de cuentas del Icfes </a:t>
            </a:r>
          </a:p>
        </p:txBody>
      </p:sp>
      <p:sp>
        <p:nvSpPr>
          <p:cNvPr id="28" name="27 CuadroTexto"/>
          <p:cNvSpPr txBox="1"/>
          <p:nvPr/>
        </p:nvSpPr>
        <p:spPr>
          <a:xfrm>
            <a:off x="5276317" y="1111012"/>
            <a:ext cx="2895601" cy="246221"/>
          </a:xfrm>
          <a:prstGeom prst="rect">
            <a:avLst/>
          </a:prstGeom>
          <a:noFill/>
        </p:spPr>
        <p:txBody>
          <a:bodyPr wrap="square" rtlCol="0">
            <a:spAutoFit/>
          </a:bodyPr>
          <a:lstStyle/>
          <a:p>
            <a:pPr algn="ctr"/>
            <a:r>
              <a:rPr lang="es-CO" b="0" dirty="0">
                <a:solidFill>
                  <a:srgbClr val="2A2A2A">
                    <a:lumMod val="90000"/>
                    <a:lumOff val="10000"/>
                  </a:srgbClr>
                </a:solidFill>
                <a:latin typeface="+mj-lt"/>
              </a:rPr>
              <a:t>Talleres y capacitaciones </a:t>
            </a:r>
          </a:p>
        </p:txBody>
      </p:sp>
      <p:graphicFrame>
        <p:nvGraphicFramePr>
          <p:cNvPr id="32" name="5 Gráfico"/>
          <p:cNvGraphicFramePr>
            <a:graphicFrameLocks/>
          </p:cNvGraphicFramePr>
          <p:nvPr/>
        </p:nvGraphicFramePr>
        <p:xfrm>
          <a:off x="5508104" y="2986797"/>
          <a:ext cx="2403246" cy="1545160"/>
        </p:xfrm>
        <a:graphic>
          <a:graphicData uri="http://schemas.openxmlformats.org/drawingml/2006/chart">
            <c:chart xmlns:c="http://schemas.openxmlformats.org/drawingml/2006/chart" xmlns:r="http://schemas.openxmlformats.org/officeDocument/2006/relationships" r:id="rId2"/>
          </a:graphicData>
        </a:graphic>
      </p:graphicFrame>
      <p:sp>
        <p:nvSpPr>
          <p:cNvPr id="33" name="32 Rectángulo"/>
          <p:cNvSpPr/>
          <p:nvPr/>
        </p:nvSpPr>
        <p:spPr>
          <a:xfrm>
            <a:off x="7396441" y="3256119"/>
            <a:ext cx="750526" cy="954107"/>
          </a:xfrm>
          <a:prstGeom prst="rect">
            <a:avLst/>
          </a:prstGeom>
        </p:spPr>
        <p:txBody>
          <a:bodyPr wrap="none">
            <a:spAutoFit/>
          </a:bodyPr>
          <a:lstStyle/>
          <a:p>
            <a:r>
              <a:rPr lang="es-CO" sz="1800" dirty="0">
                <a:solidFill>
                  <a:srgbClr val="808080">
                    <a:lumMod val="50000"/>
                  </a:srgbClr>
                </a:solidFill>
                <a:cs typeface="Calibri" panose="020F0502020204030204" pitchFamily="34" charset="0"/>
              </a:rPr>
              <a:t>Sí</a:t>
            </a:r>
            <a:r>
              <a:rPr lang="es-CO" sz="1100" b="0" dirty="0">
                <a:solidFill>
                  <a:srgbClr val="808080">
                    <a:lumMod val="50000"/>
                  </a:srgbClr>
                </a:solidFill>
                <a:cs typeface="Calibri" panose="020F0502020204030204" pitchFamily="34" charset="0"/>
              </a:rPr>
              <a:t>:</a:t>
            </a:r>
            <a:r>
              <a:rPr lang="es-CO" sz="2800" dirty="0">
                <a:solidFill>
                  <a:srgbClr val="90BD47"/>
                </a:solidFill>
                <a:cs typeface="Calibri" panose="020F0502020204030204" pitchFamily="34" charset="0"/>
              </a:rPr>
              <a:t> </a:t>
            </a:r>
          </a:p>
          <a:p>
            <a:r>
              <a:rPr lang="es-CO" sz="2800" dirty="0">
                <a:solidFill>
                  <a:srgbClr val="90BD47"/>
                </a:solidFill>
                <a:cs typeface="Calibri" panose="020F0502020204030204" pitchFamily="34" charset="0"/>
              </a:rPr>
              <a:t>73</a:t>
            </a:r>
            <a:r>
              <a:rPr lang="es-CO" sz="1800" dirty="0">
                <a:solidFill>
                  <a:srgbClr val="90BD47"/>
                </a:solidFill>
                <a:cs typeface="Calibri" panose="020F0502020204030204" pitchFamily="34" charset="0"/>
              </a:rPr>
              <a:t>%</a:t>
            </a:r>
            <a:r>
              <a:rPr lang="es-CO" sz="1100" b="0" dirty="0">
                <a:solidFill>
                  <a:srgbClr val="90BD47"/>
                </a:solidFill>
                <a:cs typeface="Calibri" panose="020F0502020204030204" pitchFamily="34" charset="0"/>
              </a:rPr>
              <a:t> </a:t>
            </a:r>
            <a:endParaRPr lang="es-CO" sz="2800" dirty="0">
              <a:solidFill>
                <a:srgbClr val="90BD47"/>
              </a:solidFill>
              <a:cs typeface="Calibri" panose="020F0502020204030204" pitchFamily="34" charset="0"/>
            </a:endParaRPr>
          </a:p>
        </p:txBody>
      </p:sp>
      <p:grpSp>
        <p:nvGrpSpPr>
          <p:cNvPr id="34" name="33 Grupo"/>
          <p:cNvGrpSpPr/>
          <p:nvPr/>
        </p:nvGrpSpPr>
        <p:grpSpPr>
          <a:xfrm>
            <a:off x="6240772" y="3294719"/>
            <a:ext cx="940780" cy="940776"/>
            <a:chOff x="6578851" y="3506050"/>
            <a:chExt cx="725547" cy="725547"/>
          </a:xfrm>
        </p:grpSpPr>
        <p:pic>
          <p:nvPicPr>
            <p:cNvPr id="35" name="34 Imagen"/>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578851" y="3506050"/>
              <a:ext cx="725547" cy="725547"/>
            </a:xfrm>
            <a:prstGeom prst="rect">
              <a:avLst/>
            </a:prstGeom>
          </p:spPr>
        </p:pic>
        <p:sp>
          <p:nvSpPr>
            <p:cNvPr id="36" name="35 Elipse"/>
            <p:cNvSpPr/>
            <p:nvPr/>
          </p:nvSpPr>
          <p:spPr bwMode="auto">
            <a:xfrm>
              <a:off x="6620534" y="3547733"/>
              <a:ext cx="642180" cy="642180"/>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rgbClr val="000000"/>
                </a:solidFill>
                <a:effectLst/>
                <a:uLnTx/>
                <a:uFillTx/>
              </a:endParaRPr>
            </a:p>
          </p:txBody>
        </p:sp>
      </p:grpSp>
      <p:sp>
        <p:nvSpPr>
          <p:cNvPr id="37" name="36 Rectángulo"/>
          <p:cNvSpPr/>
          <p:nvPr/>
        </p:nvSpPr>
        <p:spPr>
          <a:xfrm>
            <a:off x="5342610" y="3379527"/>
            <a:ext cx="718465" cy="800219"/>
          </a:xfrm>
          <a:prstGeom prst="rect">
            <a:avLst/>
          </a:prstGeom>
        </p:spPr>
        <p:txBody>
          <a:bodyPr wrap="none">
            <a:spAutoFit/>
          </a:bodyPr>
          <a:lstStyle/>
          <a:p>
            <a:pPr algn="r"/>
            <a:r>
              <a:rPr lang="es-CO" sz="1800" dirty="0">
                <a:solidFill>
                  <a:srgbClr val="808080">
                    <a:lumMod val="50000"/>
                  </a:srgbClr>
                </a:solidFill>
                <a:cs typeface="Calibri" panose="020F0502020204030204" pitchFamily="34" charset="0"/>
              </a:rPr>
              <a:t>No</a:t>
            </a:r>
            <a:r>
              <a:rPr lang="es-CO" sz="1100" b="0" dirty="0">
                <a:solidFill>
                  <a:srgbClr val="808080">
                    <a:lumMod val="50000"/>
                  </a:srgbClr>
                </a:solidFill>
                <a:cs typeface="Calibri" panose="020F0502020204030204" pitchFamily="34" charset="0"/>
              </a:rPr>
              <a:t>: </a:t>
            </a:r>
          </a:p>
          <a:p>
            <a:pPr algn="r"/>
            <a:r>
              <a:rPr lang="es-CO" sz="2800" dirty="0">
                <a:solidFill>
                  <a:srgbClr val="808080">
                    <a:lumMod val="50000"/>
                  </a:srgbClr>
                </a:solidFill>
                <a:cs typeface="Calibri" panose="020F0502020204030204" pitchFamily="34" charset="0"/>
              </a:rPr>
              <a:t>27</a:t>
            </a:r>
            <a:r>
              <a:rPr lang="es-CO" sz="1800" dirty="0">
                <a:solidFill>
                  <a:srgbClr val="808080">
                    <a:lumMod val="50000"/>
                  </a:srgbClr>
                </a:solidFill>
                <a:cs typeface="Calibri" panose="020F0502020204030204" pitchFamily="34" charset="0"/>
              </a:rPr>
              <a:t>%</a:t>
            </a:r>
            <a:endParaRPr lang="es-CO" sz="2800" dirty="0">
              <a:solidFill>
                <a:srgbClr val="808080">
                  <a:lumMod val="50000"/>
                </a:srgbClr>
              </a:solidFill>
              <a:cs typeface="Calibri" panose="020F0502020204030204" pitchFamily="34" charset="0"/>
            </a:endParaRPr>
          </a:p>
        </p:txBody>
      </p:sp>
      <p:graphicFrame>
        <p:nvGraphicFramePr>
          <p:cNvPr id="45" name="5 Gráfico"/>
          <p:cNvGraphicFramePr>
            <a:graphicFrameLocks/>
          </p:cNvGraphicFramePr>
          <p:nvPr/>
        </p:nvGraphicFramePr>
        <p:xfrm>
          <a:off x="1213047" y="2986797"/>
          <a:ext cx="2403246" cy="1545160"/>
        </p:xfrm>
        <a:graphic>
          <a:graphicData uri="http://schemas.openxmlformats.org/drawingml/2006/chart">
            <c:chart xmlns:c="http://schemas.openxmlformats.org/drawingml/2006/chart" xmlns:r="http://schemas.openxmlformats.org/officeDocument/2006/relationships" r:id="rId4"/>
          </a:graphicData>
        </a:graphic>
      </p:graphicFrame>
      <p:sp>
        <p:nvSpPr>
          <p:cNvPr id="46" name="45 Rectángulo"/>
          <p:cNvSpPr/>
          <p:nvPr/>
        </p:nvSpPr>
        <p:spPr>
          <a:xfrm>
            <a:off x="3101384" y="3256119"/>
            <a:ext cx="567784" cy="954107"/>
          </a:xfrm>
          <a:prstGeom prst="rect">
            <a:avLst/>
          </a:prstGeom>
        </p:spPr>
        <p:txBody>
          <a:bodyPr wrap="none">
            <a:spAutoFit/>
          </a:bodyPr>
          <a:lstStyle/>
          <a:p>
            <a:r>
              <a:rPr lang="es-CO" sz="1800" dirty="0">
                <a:solidFill>
                  <a:srgbClr val="808080">
                    <a:lumMod val="50000"/>
                  </a:srgbClr>
                </a:solidFill>
                <a:cs typeface="Calibri" panose="020F0502020204030204" pitchFamily="34" charset="0"/>
              </a:rPr>
              <a:t>Sí</a:t>
            </a:r>
            <a:r>
              <a:rPr lang="es-CO" sz="1100" b="0" dirty="0">
                <a:solidFill>
                  <a:srgbClr val="808080">
                    <a:lumMod val="50000"/>
                  </a:srgbClr>
                </a:solidFill>
                <a:cs typeface="Calibri" panose="020F0502020204030204" pitchFamily="34" charset="0"/>
              </a:rPr>
              <a:t>:</a:t>
            </a:r>
            <a:r>
              <a:rPr lang="es-CO" sz="2800" dirty="0">
                <a:solidFill>
                  <a:srgbClr val="90BD47"/>
                </a:solidFill>
                <a:cs typeface="Calibri" panose="020F0502020204030204" pitchFamily="34" charset="0"/>
              </a:rPr>
              <a:t> </a:t>
            </a:r>
          </a:p>
          <a:p>
            <a:r>
              <a:rPr lang="es-CO" sz="2800" dirty="0">
                <a:solidFill>
                  <a:srgbClr val="90BD47"/>
                </a:solidFill>
                <a:cs typeface="Calibri" panose="020F0502020204030204" pitchFamily="34" charset="0"/>
              </a:rPr>
              <a:t>8</a:t>
            </a:r>
            <a:r>
              <a:rPr lang="es-CO" sz="1800" dirty="0">
                <a:solidFill>
                  <a:srgbClr val="90BD47"/>
                </a:solidFill>
                <a:cs typeface="Calibri" panose="020F0502020204030204" pitchFamily="34" charset="0"/>
              </a:rPr>
              <a:t>%</a:t>
            </a:r>
            <a:r>
              <a:rPr lang="es-CO" sz="1100" b="0" dirty="0">
                <a:solidFill>
                  <a:srgbClr val="90BD47"/>
                </a:solidFill>
                <a:cs typeface="Calibri" panose="020F0502020204030204" pitchFamily="34" charset="0"/>
              </a:rPr>
              <a:t> </a:t>
            </a:r>
            <a:endParaRPr lang="es-CO" sz="2800" dirty="0">
              <a:solidFill>
                <a:srgbClr val="90BD47"/>
              </a:solidFill>
              <a:cs typeface="Calibri" panose="020F0502020204030204" pitchFamily="34" charset="0"/>
            </a:endParaRPr>
          </a:p>
        </p:txBody>
      </p:sp>
      <p:grpSp>
        <p:nvGrpSpPr>
          <p:cNvPr id="47" name="46 Grupo"/>
          <p:cNvGrpSpPr/>
          <p:nvPr/>
        </p:nvGrpSpPr>
        <p:grpSpPr>
          <a:xfrm>
            <a:off x="1945715" y="3294719"/>
            <a:ext cx="940780" cy="940776"/>
            <a:chOff x="6578851" y="3506050"/>
            <a:chExt cx="725547" cy="725547"/>
          </a:xfrm>
        </p:grpSpPr>
        <p:pic>
          <p:nvPicPr>
            <p:cNvPr id="48" name="47 Imagen"/>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578851" y="3506050"/>
              <a:ext cx="725547" cy="725547"/>
            </a:xfrm>
            <a:prstGeom prst="rect">
              <a:avLst/>
            </a:prstGeom>
          </p:spPr>
        </p:pic>
        <p:sp>
          <p:nvSpPr>
            <p:cNvPr id="49" name="48 Elipse"/>
            <p:cNvSpPr/>
            <p:nvPr/>
          </p:nvSpPr>
          <p:spPr bwMode="auto">
            <a:xfrm>
              <a:off x="6620534" y="3547733"/>
              <a:ext cx="642180" cy="642180"/>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rgbClr val="000000"/>
                </a:solidFill>
                <a:effectLst/>
                <a:uLnTx/>
                <a:uFillTx/>
              </a:endParaRPr>
            </a:p>
          </p:txBody>
        </p:sp>
      </p:grpSp>
      <p:sp>
        <p:nvSpPr>
          <p:cNvPr id="50" name="49 Rectángulo"/>
          <p:cNvSpPr/>
          <p:nvPr/>
        </p:nvSpPr>
        <p:spPr>
          <a:xfrm>
            <a:off x="1047553" y="3379527"/>
            <a:ext cx="718465" cy="800219"/>
          </a:xfrm>
          <a:prstGeom prst="rect">
            <a:avLst/>
          </a:prstGeom>
        </p:spPr>
        <p:txBody>
          <a:bodyPr wrap="none">
            <a:spAutoFit/>
          </a:bodyPr>
          <a:lstStyle/>
          <a:p>
            <a:pPr algn="r"/>
            <a:r>
              <a:rPr lang="es-CO" sz="1800" dirty="0">
                <a:solidFill>
                  <a:srgbClr val="808080">
                    <a:lumMod val="50000"/>
                  </a:srgbClr>
                </a:solidFill>
                <a:cs typeface="Calibri" panose="020F0502020204030204" pitchFamily="34" charset="0"/>
              </a:rPr>
              <a:t>No</a:t>
            </a:r>
            <a:r>
              <a:rPr lang="es-CO" sz="1100" b="0" dirty="0">
                <a:solidFill>
                  <a:srgbClr val="808080">
                    <a:lumMod val="50000"/>
                  </a:srgbClr>
                </a:solidFill>
                <a:cs typeface="Calibri" panose="020F0502020204030204" pitchFamily="34" charset="0"/>
              </a:rPr>
              <a:t>: </a:t>
            </a:r>
          </a:p>
          <a:p>
            <a:pPr algn="r"/>
            <a:r>
              <a:rPr lang="es-CO" sz="2800" dirty="0">
                <a:solidFill>
                  <a:srgbClr val="808080">
                    <a:lumMod val="50000"/>
                  </a:srgbClr>
                </a:solidFill>
                <a:cs typeface="Calibri" panose="020F0502020204030204" pitchFamily="34" charset="0"/>
              </a:rPr>
              <a:t>92</a:t>
            </a:r>
            <a:r>
              <a:rPr lang="es-CO" sz="1800" dirty="0">
                <a:solidFill>
                  <a:srgbClr val="808080">
                    <a:lumMod val="50000"/>
                  </a:srgbClr>
                </a:solidFill>
                <a:cs typeface="Calibri" panose="020F0502020204030204" pitchFamily="34" charset="0"/>
              </a:rPr>
              <a:t>%</a:t>
            </a:r>
            <a:endParaRPr lang="es-CO" sz="2800" dirty="0">
              <a:solidFill>
                <a:srgbClr val="808080">
                  <a:lumMod val="50000"/>
                </a:srgbClr>
              </a:solidFill>
              <a:cs typeface="Calibri" panose="020F0502020204030204" pitchFamily="34" charset="0"/>
            </a:endParaRPr>
          </a:p>
        </p:txBody>
      </p:sp>
      <p:sp>
        <p:nvSpPr>
          <p:cNvPr id="57" name="56 CuadroTexto"/>
          <p:cNvSpPr txBox="1"/>
          <p:nvPr/>
        </p:nvSpPr>
        <p:spPr>
          <a:xfrm>
            <a:off x="2019200" y="3611217"/>
            <a:ext cx="793807" cy="307777"/>
          </a:xfrm>
          <a:prstGeom prst="rect">
            <a:avLst/>
          </a:prstGeom>
          <a:noFill/>
        </p:spPr>
        <p:txBody>
          <a:bodyPr wrap="none" rtlCol="0">
            <a:spAutoFit/>
          </a:bodyPr>
          <a:lstStyle/>
          <a:p>
            <a:pPr algn="ctr"/>
            <a:r>
              <a:rPr lang="es-CO" dirty="0">
                <a:solidFill>
                  <a:srgbClr val="49682C"/>
                </a:solidFill>
              </a:rPr>
              <a:t>Año </a:t>
            </a:r>
            <a:r>
              <a:rPr lang="es-CO" sz="1400" dirty="0">
                <a:solidFill>
                  <a:srgbClr val="49682C"/>
                </a:solidFill>
              </a:rPr>
              <a:t>2017</a:t>
            </a:r>
          </a:p>
        </p:txBody>
      </p:sp>
      <p:sp>
        <p:nvSpPr>
          <p:cNvPr id="59" name="58 CuadroTexto"/>
          <p:cNvSpPr txBox="1"/>
          <p:nvPr/>
        </p:nvSpPr>
        <p:spPr>
          <a:xfrm>
            <a:off x="6307447" y="3611217"/>
            <a:ext cx="793807" cy="307777"/>
          </a:xfrm>
          <a:prstGeom prst="rect">
            <a:avLst/>
          </a:prstGeom>
          <a:noFill/>
        </p:spPr>
        <p:txBody>
          <a:bodyPr wrap="none" rtlCol="0">
            <a:spAutoFit/>
          </a:bodyPr>
          <a:lstStyle/>
          <a:p>
            <a:pPr algn="ctr"/>
            <a:r>
              <a:rPr lang="es-CO" dirty="0">
                <a:solidFill>
                  <a:srgbClr val="49682C"/>
                </a:solidFill>
              </a:rPr>
              <a:t>Año </a:t>
            </a:r>
            <a:r>
              <a:rPr lang="es-CO" sz="1400" dirty="0">
                <a:solidFill>
                  <a:srgbClr val="49682C"/>
                </a:solidFill>
              </a:rPr>
              <a:t>2017</a:t>
            </a:r>
          </a:p>
        </p:txBody>
      </p:sp>
      <p:graphicFrame>
        <p:nvGraphicFramePr>
          <p:cNvPr id="61" name="60 Tabla"/>
          <p:cNvGraphicFramePr>
            <a:graphicFrameLocks noGrp="1"/>
          </p:cNvGraphicFramePr>
          <p:nvPr/>
        </p:nvGraphicFramePr>
        <p:xfrm>
          <a:off x="2394900" y="4658265"/>
          <a:ext cx="3666175" cy="330426"/>
        </p:xfrm>
        <a:graphic>
          <a:graphicData uri="http://schemas.openxmlformats.org/drawingml/2006/table">
            <a:tbl>
              <a:tblPr>
                <a:tableStyleId>{5C22544A-7EE6-4342-B048-85BDC9FD1C3A}</a:tableStyleId>
              </a:tblPr>
              <a:tblGrid>
                <a:gridCol w="1146175">
                  <a:extLst>
                    <a:ext uri="{9D8B030D-6E8A-4147-A177-3AD203B41FA5}">
                      <a16:colId xmlns:a16="http://schemas.microsoft.com/office/drawing/2014/main" val="20000"/>
                    </a:ext>
                  </a:extLst>
                </a:gridCol>
                <a:gridCol w="1260000">
                  <a:extLst>
                    <a:ext uri="{9D8B030D-6E8A-4147-A177-3AD203B41FA5}">
                      <a16:colId xmlns:a16="http://schemas.microsoft.com/office/drawing/2014/main" val="20001"/>
                    </a:ext>
                  </a:extLst>
                </a:gridCol>
                <a:gridCol w="1260000">
                  <a:extLst>
                    <a:ext uri="{9D8B030D-6E8A-4147-A177-3AD203B41FA5}">
                      <a16:colId xmlns:a16="http://schemas.microsoft.com/office/drawing/2014/main" val="20002"/>
                    </a:ext>
                  </a:extLst>
                </a:gridCol>
              </a:tblGrid>
              <a:tr h="165213">
                <a:tc>
                  <a:txBody>
                    <a:bodyPr/>
                    <a:lstStyle/>
                    <a:p>
                      <a:pPr algn="r" fontAlgn="ctr"/>
                      <a:endParaRPr lang="es-CO" sz="700" b="0" i="0" u="none" strike="noStrike" dirty="0">
                        <a:effectLst/>
                        <a:latin typeface="Calibri"/>
                      </a:endParaRPr>
                    </a:p>
                  </a:txBody>
                  <a:tcPr marL="9525" marR="9525"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CO" sz="900" b="1" i="0" u="none" strike="noStrike" dirty="0">
                          <a:solidFill>
                            <a:srgbClr val="49682C"/>
                          </a:solidFill>
                          <a:effectLst/>
                          <a:latin typeface="Calibri"/>
                        </a:rPr>
                        <a:t>Años 2017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CO" sz="900" b="1" i="0" u="none" strike="noStrike" dirty="0">
                          <a:solidFill>
                            <a:srgbClr val="126D9A"/>
                          </a:solidFill>
                          <a:effectLst/>
                          <a:latin typeface="Calibri"/>
                        </a:rPr>
                        <a:t>Año 2021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65213">
                <a:tc>
                  <a:txBody>
                    <a:bodyPr/>
                    <a:lstStyle/>
                    <a:p>
                      <a:pPr algn="r" fontAlgn="ctr"/>
                      <a:r>
                        <a:rPr lang="es-CO" sz="700" b="1" u="none" strike="noStrike" dirty="0">
                          <a:effectLst/>
                          <a:latin typeface="Calibri" panose="020F0502020204030204" pitchFamily="34" charset="0"/>
                        </a:rPr>
                        <a:t>Base: </a:t>
                      </a:r>
                      <a:r>
                        <a:rPr lang="es-CO" sz="700" b="0" u="none" strike="noStrike" dirty="0">
                          <a:effectLst/>
                          <a:latin typeface="Calibri" panose="020F0502020204030204" pitchFamily="34" charset="0"/>
                        </a:rPr>
                        <a:t>Total Encuestados</a:t>
                      </a:r>
                      <a:endParaRPr lang="es-CO" sz="700" b="0" i="0" u="none" strike="noStrike" dirty="0">
                        <a:effectLst/>
                        <a:latin typeface="Calibri"/>
                      </a:endParaRPr>
                    </a:p>
                  </a:txBody>
                  <a:tcPr marL="9525" marR="9525" marT="9528"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CO" sz="700" b="1" i="0" u="none" strike="noStrike" dirty="0">
                          <a:solidFill>
                            <a:srgbClr val="262626"/>
                          </a:solidFill>
                          <a:effectLst/>
                          <a:latin typeface="Calibri"/>
                        </a:rPr>
                        <a:t>575</a:t>
                      </a:r>
                    </a:p>
                  </a:txBody>
                  <a:tcPr marL="9525"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s-CO" sz="700" b="1" i="0" u="none" strike="noStrike" dirty="0">
                          <a:solidFill>
                            <a:srgbClr val="262626"/>
                          </a:solidFill>
                          <a:effectLst/>
                          <a:latin typeface="Calibri"/>
                        </a:rPr>
                        <a:t>463</a:t>
                      </a:r>
                    </a:p>
                  </a:txBody>
                  <a:tcPr marL="9525"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38" name="5 Gráfico"/>
          <p:cNvGraphicFramePr>
            <a:graphicFrameLocks/>
          </p:cNvGraphicFramePr>
          <p:nvPr/>
        </p:nvGraphicFramePr>
        <p:xfrm>
          <a:off x="5508104" y="1490045"/>
          <a:ext cx="2403246" cy="1545160"/>
        </p:xfrm>
        <a:graphic>
          <a:graphicData uri="http://schemas.openxmlformats.org/drawingml/2006/chart">
            <c:chart xmlns:c="http://schemas.openxmlformats.org/drawingml/2006/chart" xmlns:r="http://schemas.openxmlformats.org/officeDocument/2006/relationships" r:id="rId5"/>
          </a:graphicData>
        </a:graphic>
      </p:graphicFrame>
      <p:sp>
        <p:nvSpPr>
          <p:cNvPr id="62" name="61 Rectángulo"/>
          <p:cNvSpPr/>
          <p:nvPr/>
        </p:nvSpPr>
        <p:spPr>
          <a:xfrm>
            <a:off x="7396441" y="1759367"/>
            <a:ext cx="750526" cy="954107"/>
          </a:xfrm>
          <a:prstGeom prst="rect">
            <a:avLst/>
          </a:prstGeom>
        </p:spPr>
        <p:txBody>
          <a:bodyPr wrap="none">
            <a:spAutoFit/>
          </a:bodyPr>
          <a:lstStyle/>
          <a:p>
            <a:r>
              <a:rPr lang="es-CO" sz="1800" dirty="0">
                <a:solidFill>
                  <a:srgbClr val="808080">
                    <a:lumMod val="50000"/>
                  </a:srgbClr>
                </a:solidFill>
                <a:cs typeface="Calibri" panose="020F0502020204030204" pitchFamily="34" charset="0"/>
              </a:rPr>
              <a:t>Sí</a:t>
            </a:r>
            <a:r>
              <a:rPr lang="es-CO" sz="1100" b="0" dirty="0">
                <a:solidFill>
                  <a:srgbClr val="808080">
                    <a:lumMod val="50000"/>
                  </a:srgbClr>
                </a:solidFill>
                <a:cs typeface="Calibri" panose="020F0502020204030204" pitchFamily="34" charset="0"/>
              </a:rPr>
              <a:t>:</a:t>
            </a:r>
            <a:r>
              <a:rPr lang="es-CO" sz="2800" dirty="0">
                <a:solidFill>
                  <a:srgbClr val="90BD47"/>
                </a:solidFill>
                <a:cs typeface="Calibri" panose="020F0502020204030204" pitchFamily="34" charset="0"/>
              </a:rPr>
              <a:t> </a:t>
            </a:r>
          </a:p>
          <a:p>
            <a:r>
              <a:rPr lang="es-CO" sz="2800" dirty="0">
                <a:solidFill>
                  <a:srgbClr val="126D9A"/>
                </a:solidFill>
                <a:cs typeface="Calibri" panose="020F0502020204030204" pitchFamily="34" charset="0"/>
              </a:rPr>
              <a:t>48</a:t>
            </a:r>
            <a:r>
              <a:rPr lang="es-CO" sz="1800" dirty="0">
                <a:solidFill>
                  <a:srgbClr val="126D9A"/>
                </a:solidFill>
                <a:cs typeface="Calibri" panose="020F0502020204030204" pitchFamily="34" charset="0"/>
              </a:rPr>
              <a:t>%</a:t>
            </a:r>
            <a:r>
              <a:rPr lang="es-CO" sz="1100" b="0" dirty="0">
                <a:solidFill>
                  <a:srgbClr val="126D9A"/>
                </a:solidFill>
                <a:cs typeface="Calibri" panose="020F0502020204030204" pitchFamily="34" charset="0"/>
              </a:rPr>
              <a:t> </a:t>
            </a:r>
            <a:endParaRPr lang="es-CO" sz="2800" dirty="0">
              <a:solidFill>
                <a:srgbClr val="126D9A"/>
              </a:solidFill>
              <a:cs typeface="Calibri" panose="020F0502020204030204" pitchFamily="34" charset="0"/>
            </a:endParaRPr>
          </a:p>
        </p:txBody>
      </p:sp>
      <p:grpSp>
        <p:nvGrpSpPr>
          <p:cNvPr id="63" name="62 Grupo"/>
          <p:cNvGrpSpPr/>
          <p:nvPr/>
        </p:nvGrpSpPr>
        <p:grpSpPr>
          <a:xfrm>
            <a:off x="6240772" y="1797967"/>
            <a:ext cx="940780" cy="940776"/>
            <a:chOff x="6578851" y="3506050"/>
            <a:chExt cx="725547" cy="725547"/>
          </a:xfrm>
        </p:grpSpPr>
        <p:pic>
          <p:nvPicPr>
            <p:cNvPr id="64" name="63 Imagen"/>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578851" y="3506050"/>
              <a:ext cx="725547" cy="725547"/>
            </a:xfrm>
            <a:prstGeom prst="rect">
              <a:avLst/>
            </a:prstGeom>
          </p:spPr>
        </p:pic>
        <p:sp>
          <p:nvSpPr>
            <p:cNvPr id="65" name="64 Elipse"/>
            <p:cNvSpPr/>
            <p:nvPr/>
          </p:nvSpPr>
          <p:spPr bwMode="auto">
            <a:xfrm>
              <a:off x="6620534" y="3547733"/>
              <a:ext cx="642180" cy="642180"/>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rgbClr val="000000"/>
                </a:solidFill>
                <a:effectLst/>
                <a:uLnTx/>
                <a:uFillTx/>
              </a:endParaRPr>
            </a:p>
          </p:txBody>
        </p:sp>
      </p:grpSp>
      <p:sp>
        <p:nvSpPr>
          <p:cNvPr id="66" name="65 Rectángulo"/>
          <p:cNvSpPr/>
          <p:nvPr/>
        </p:nvSpPr>
        <p:spPr>
          <a:xfrm>
            <a:off x="5342610" y="1882775"/>
            <a:ext cx="718465" cy="800219"/>
          </a:xfrm>
          <a:prstGeom prst="rect">
            <a:avLst/>
          </a:prstGeom>
        </p:spPr>
        <p:txBody>
          <a:bodyPr wrap="none">
            <a:spAutoFit/>
          </a:bodyPr>
          <a:lstStyle/>
          <a:p>
            <a:pPr algn="r"/>
            <a:r>
              <a:rPr lang="es-CO" sz="1800" dirty="0">
                <a:solidFill>
                  <a:srgbClr val="808080">
                    <a:lumMod val="50000"/>
                  </a:srgbClr>
                </a:solidFill>
                <a:cs typeface="Calibri" panose="020F0502020204030204" pitchFamily="34" charset="0"/>
              </a:rPr>
              <a:t>No</a:t>
            </a:r>
            <a:r>
              <a:rPr lang="es-CO" sz="1100" b="0" dirty="0">
                <a:solidFill>
                  <a:srgbClr val="808080">
                    <a:lumMod val="50000"/>
                  </a:srgbClr>
                </a:solidFill>
                <a:cs typeface="Calibri" panose="020F0502020204030204" pitchFamily="34" charset="0"/>
              </a:rPr>
              <a:t>: </a:t>
            </a:r>
          </a:p>
          <a:p>
            <a:pPr algn="r"/>
            <a:r>
              <a:rPr lang="es-CO" sz="2800" dirty="0">
                <a:solidFill>
                  <a:srgbClr val="808080">
                    <a:lumMod val="50000"/>
                  </a:srgbClr>
                </a:solidFill>
                <a:cs typeface="Calibri" panose="020F0502020204030204" pitchFamily="34" charset="0"/>
              </a:rPr>
              <a:t>52</a:t>
            </a:r>
            <a:r>
              <a:rPr lang="es-CO" sz="1800" dirty="0">
                <a:solidFill>
                  <a:srgbClr val="808080">
                    <a:lumMod val="50000"/>
                  </a:srgbClr>
                </a:solidFill>
                <a:cs typeface="Calibri" panose="020F0502020204030204" pitchFamily="34" charset="0"/>
              </a:rPr>
              <a:t>%</a:t>
            </a:r>
            <a:endParaRPr lang="es-CO" sz="2800" dirty="0">
              <a:solidFill>
                <a:srgbClr val="808080">
                  <a:lumMod val="50000"/>
                </a:srgbClr>
              </a:solidFill>
              <a:cs typeface="Calibri" panose="020F0502020204030204" pitchFamily="34" charset="0"/>
            </a:endParaRPr>
          </a:p>
        </p:txBody>
      </p:sp>
      <p:graphicFrame>
        <p:nvGraphicFramePr>
          <p:cNvPr id="67" name="5 Gráfico"/>
          <p:cNvGraphicFramePr>
            <a:graphicFrameLocks/>
          </p:cNvGraphicFramePr>
          <p:nvPr/>
        </p:nvGraphicFramePr>
        <p:xfrm>
          <a:off x="1213047" y="1490045"/>
          <a:ext cx="2403246" cy="1545160"/>
        </p:xfrm>
        <a:graphic>
          <a:graphicData uri="http://schemas.openxmlformats.org/drawingml/2006/chart">
            <c:chart xmlns:c="http://schemas.openxmlformats.org/drawingml/2006/chart" xmlns:r="http://schemas.openxmlformats.org/officeDocument/2006/relationships" r:id="rId6"/>
          </a:graphicData>
        </a:graphic>
      </p:graphicFrame>
      <p:sp>
        <p:nvSpPr>
          <p:cNvPr id="68" name="67 Rectángulo"/>
          <p:cNvSpPr/>
          <p:nvPr/>
        </p:nvSpPr>
        <p:spPr>
          <a:xfrm>
            <a:off x="3101384" y="1759367"/>
            <a:ext cx="750526" cy="954107"/>
          </a:xfrm>
          <a:prstGeom prst="rect">
            <a:avLst/>
          </a:prstGeom>
        </p:spPr>
        <p:txBody>
          <a:bodyPr wrap="none">
            <a:spAutoFit/>
          </a:bodyPr>
          <a:lstStyle/>
          <a:p>
            <a:r>
              <a:rPr lang="es-CO" sz="1800" dirty="0">
                <a:solidFill>
                  <a:srgbClr val="808080">
                    <a:lumMod val="50000"/>
                  </a:srgbClr>
                </a:solidFill>
                <a:cs typeface="Calibri" panose="020F0502020204030204" pitchFamily="34" charset="0"/>
              </a:rPr>
              <a:t>Sí</a:t>
            </a:r>
            <a:r>
              <a:rPr lang="es-CO" sz="1100" b="0" dirty="0">
                <a:solidFill>
                  <a:srgbClr val="808080">
                    <a:lumMod val="50000"/>
                  </a:srgbClr>
                </a:solidFill>
                <a:cs typeface="Calibri" panose="020F0502020204030204" pitchFamily="34" charset="0"/>
              </a:rPr>
              <a:t>:</a:t>
            </a:r>
            <a:r>
              <a:rPr lang="es-CO" sz="2800" dirty="0">
                <a:solidFill>
                  <a:srgbClr val="90BD47"/>
                </a:solidFill>
                <a:cs typeface="Calibri" panose="020F0502020204030204" pitchFamily="34" charset="0"/>
              </a:rPr>
              <a:t> </a:t>
            </a:r>
          </a:p>
          <a:p>
            <a:r>
              <a:rPr lang="es-CO" sz="2800" dirty="0">
                <a:solidFill>
                  <a:srgbClr val="126D9A"/>
                </a:solidFill>
                <a:cs typeface="Calibri" panose="020F0502020204030204" pitchFamily="34" charset="0"/>
              </a:rPr>
              <a:t>11</a:t>
            </a:r>
            <a:r>
              <a:rPr lang="es-CO" sz="1800" dirty="0">
                <a:solidFill>
                  <a:srgbClr val="126D9A"/>
                </a:solidFill>
                <a:cs typeface="Calibri" panose="020F0502020204030204" pitchFamily="34" charset="0"/>
              </a:rPr>
              <a:t>%</a:t>
            </a:r>
            <a:r>
              <a:rPr lang="es-CO" sz="1100" b="0" dirty="0">
                <a:solidFill>
                  <a:srgbClr val="126D9A"/>
                </a:solidFill>
                <a:cs typeface="Calibri" panose="020F0502020204030204" pitchFamily="34" charset="0"/>
              </a:rPr>
              <a:t> </a:t>
            </a:r>
            <a:endParaRPr lang="es-CO" sz="2800" dirty="0">
              <a:solidFill>
                <a:srgbClr val="126D9A"/>
              </a:solidFill>
              <a:cs typeface="Calibri" panose="020F0502020204030204" pitchFamily="34" charset="0"/>
            </a:endParaRPr>
          </a:p>
        </p:txBody>
      </p:sp>
      <p:grpSp>
        <p:nvGrpSpPr>
          <p:cNvPr id="69" name="68 Grupo"/>
          <p:cNvGrpSpPr/>
          <p:nvPr/>
        </p:nvGrpSpPr>
        <p:grpSpPr>
          <a:xfrm>
            <a:off x="1945715" y="1797967"/>
            <a:ext cx="940780" cy="940776"/>
            <a:chOff x="6578851" y="3506050"/>
            <a:chExt cx="725547" cy="725547"/>
          </a:xfrm>
        </p:grpSpPr>
        <p:pic>
          <p:nvPicPr>
            <p:cNvPr id="70" name="69 Imagen"/>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578851" y="3506050"/>
              <a:ext cx="725547" cy="725547"/>
            </a:xfrm>
            <a:prstGeom prst="rect">
              <a:avLst/>
            </a:prstGeom>
          </p:spPr>
        </p:pic>
        <p:sp>
          <p:nvSpPr>
            <p:cNvPr id="71" name="70 Elipse"/>
            <p:cNvSpPr/>
            <p:nvPr/>
          </p:nvSpPr>
          <p:spPr bwMode="auto">
            <a:xfrm>
              <a:off x="6620534" y="3547733"/>
              <a:ext cx="642180" cy="642180"/>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rgbClr val="000000"/>
                </a:solidFill>
                <a:effectLst/>
                <a:uLnTx/>
                <a:uFillTx/>
              </a:endParaRPr>
            </a:p>
          </p:txBody>
        </p:sp>
      </p:grpSp>
      <p:sp>
        <p:nvSpPr>
          <p:cNvPr id="72" name="71 Rectángulo"/>
          <p:cNvSpPr/>
          <p:nvPr/>
        </p:nvSpPr>
        <p:spPr>
          <a:xfrm>
            <a:off x="1047553" y="1882775"/>
            <a:ext cx="718465" cy="800219"/>
          </a:xfrm>
          <a:prstGeom prst="rect">
            <a:avLst/>
          </a:prstGeom>
        </p:spPr>
        <p:txBody>
          <a:bodyPr wrap="none">
            <a:spAutoFit/>
          </a:bodyPr>
          <a:lstStyle/>
          <a:p>
            <a:pPr algn="r"/>
            <a:r>
              <a:rPr lang="es-CO" sz="1800" dirty="0">
                <a:solidFill>
                  <a:srgbClr val="808080">
                    <a:lumMod val="50000"/>
                  </a:srgbClr>
                </a:solidFill>
                <a:cs typeface="Calibri" panose="020F0502020204030204" pitchFamily="34" charset="0"/>
              </a:rPr>
              <a:t>No</a:t>
            </a:r>
            <a:r>
              <a:rPr lang="es-CO" sz="1100" b="0" dirty="0">
                <a:solidFill>
                  <a:srgbClr val="808080">
                    <a:lumMod val="50000"/>
                  </a:srgbClr>
                </a:solidFill>
                <a:cs typeface="Calibri" panose="020F0502020204030204" pitchFamily="34" charset="0"/>
              </a:rPr>
              <a:t>: </a:t>
            </a:r>
          </a:p>
          <a:p>
            <a:pPr algn="r"/>
            <a:r>
              <a:rPr lang="es-CO" sz="2800" dirty="0">
                <a:solidFill>
                  <a:srgbClr val="808080">
                    <a:lumMod val="50000"/>
                  </a:srgbClr>
                </a:solidFill>
                <a:cs typeface="Calibri" panose="020F0502020204030204" pitchFamily="34" charset="0"/>
              </a:rPr>
              <a:t>89</a:t>
            </a:r>
            <a:r>
              <a:rPr lang="es-CO" sz="1800" dirty="0">
                <a:solidFill>
                  <a:srgbClr val="808080">
                    <a:lumMod val="50000"/>
                  </a:srgbClr>
                </a:solidFill>
                <a:cs typeface="Calibri" panose="020F0502020204030204" pitchFamily="34" charset="0"/>
              </a:rPr>
              <a:t>%</a:t>
            </a:r>
            <a:endParaRPr lang="es-CO" sz="2800" dirty="0">
              <a:solidFill>
                <a:srgbClr val="808080">
                  <a:lumMod val="50000"/>
                </a:srgbClr>
              </a:solidFill>
              <a:cs typeface="Calibri" panose="020F0502020204030204" pitchFamily="34" charset="0"/>
            </a:endParaRPr>
          </a:p>
        </p:txBody>
      </p:sp>
      <p:sp>
        <p:nvSpPr>
          <p:cNvPr id="73" name="72 CuadroTexto"/>
          <p:cNvSpPr txBox="1"/>
          <p:nvPr/>
        </p:nvSpPr>
        <p:spPr>
          <a:xfrm>
            <a:off x="2019201" y="2082484"/>
            <a:ext cx="793807" cy="307872"/>
          </a:xfrm>
          <a:prstGeom prst="rect">
            <a:avLst/>
          </a:prstGeom>
          <a:noFill/>
        </p:spPr>
        <p:txBody>
          <a:bodyPr wrap="none" rtlCol="0">
            <a:spAutoFit/>
          </a:bodyPr>
          <a:lstStyle/>
          <a:p>
            <a:pPr algn="ctr"/>
            <a:r>
              <a:rPr lang="es-CO" dirty="0">
                <a:solidFill>
                  <a:srgbClr val="126D9A"/>
                </a:solidFill>
              </a:rPr>
              <a:t>Año </a:t>
            </a:r>
            <a:r>
              <a:rPr lang="es-CO" sz="1400" dirty="0">
                <a:solidFill>
                  <a:srgbClr val="126D9A"/>
                </a:solidFill>
              </a:rPr>
              <a:t>2021</a:t>
            </a:r>
          </a:p>
        </p:txBody>
      </p:sp>
      <p:sp>
        <p:nvSpPr>
          <p:cNvPr id="74" name="73 CuadroTexto"/>
          <p:cNvSpPr txBox="1"/>
          <p:nvPr/>
        </p:nvSpPr>
        <p:spPr>
          <a:xfrm>
            <a:off x="6307448" y="2082484"/>
            <a:ext cx="793807" cy="307872"/>
          </a:xfrm>
          <a:prstGeom prst="rect">
            <a:avLst/>
          </a:prstGeom>
          <a:noFill/>
        </p:spPr>
        <p:txBody>
          <a:bodyPr wrap="none" rtlCol="0">
            <a:spAutoFit/>
          </a:bodyPr>
          <a:lstStyle/>
          <a:p>
            <a:pPr algn="ctr"/>
            <a:r>
              <a:rPr lang="es-CO" dirty="0">
                <a:solidFill>
                  <a:srgbClr val="126D9A"/>
                </a:solidFill>
              </a:rPr>
              <a:t>Año </a:t>
            </a:r>
            <a:r>
              <a:rPr lang="es-CO" sz="1400" dirty="0">
                <a:solidFill>
                  <a:srgbClr val="126D9A"/>
                </a:solidFill>
              </a:rPr>
              <a:t>2021</a:t>
            </a:r>
          </a:p>
        </p:txBody>
      </p:sp>
    </p:spTree>
    <p:extLst>
      <p:ext uri="{BB962C8B-B14F-4D97-AF65-F5344CB8AC3E}">
        <p14:creationId xmlns:p14="http://schemas.microsoft.com/office/powerpoint/2010/main" val="8922552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36 Gráfico">
            <a:extLst>
              <a:ext uri="{FF2B5EF4-FFF2-40B4-BE49-F238E27FC236}">
                <a16:creationId xmlns:a16="http://schemas.microsoft.com/office/drawing/2014/main" id="{F391B0B4-556C-4244-BF9B-298FE21CC494}"/>
              </a:ext>
            </a:extLst>
          </p:cNvPr>
          <p:cNvGraphicFramePr/>
          <p:nvPr>
            <p:extLst>
              <p:ext uri="{D42A27DB-BD31-4B8C-83A1-F6EECF244321}">
                <p14:modId xmlns:p14="http://schemas.microsoft.com/office/powerpoint/2010/main" val="708502903"/>
              </p:ext>
            </p:extLst>
          </p:nvPr>
        </p:nvGraphicFramePr>
        <p:xfrm>
          <a:off x="7071446" y="2106754"/>
          <a:ext cx="2079863" cy="33874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2" name="6 Gráfico">
            <a:extLst>
              <a:ext uri="{FF2B5EF4-FFF2-40B4-BE49-F238E27FC236}">
                <a16:creationId xmlns:a16="http://schemas.microsoft.com/office/drawing/2014/main" id="{2370A6E5-7245-495E-B16C-B8077E56A9E3}"/>
              </a:ext>
            </a:extLst>
          </p:cNvPr>
          <p:cNvGraphicFramePr/>
          <p:nvPr>
            <p:extLst>
              <p:ext uri="{D42A27DB-BD31-4B8C-83A1-F6EECF244321}">
                <p14:modId xmlns:p14="http://schemas.microsoft.com/office/powerpoint/2010/main" val="4278389503"/>
              </p:ext>
            </p:extLst>
          </p:nvPr>
        </p:nvGraphicFramePr>
        <p:xfrm>
          <a:off x="4948795" y="2107204"/>
          <a:ext cx="2079863" cy="3387476"/>
        </p:xfrm>
        <a:graphic>
          <a:graphicData uri="http://schemas.openxmlformats.org/drawingml/2006/chart">
            <c:chart xmlns:c="http://schemas.openxmlformats.org/drawingml/2006/chart" xmlns:r="http://schemas.openxmlformats.org/officeDocument/2006/relationships" r:id="rId4"/>
          </a:graphicData>
        </a:graphic>
      </p:graphicFrame>
      <p:sp>
        <p:nvSpPr>
          <p:cNvPr id="2" name="1 Título"/>
          <p:cNvSpPr>
            <a:spLocks noGrp="1"/>
          </p:cNvSpPr>
          <p:nvPr>
            <p:ph type="title"/>
          </p:nvPr>
        </p:nvSpPr>
        <p:spPr>
          <a:xfrm>
            <a:off x="1556384" y="64453"/>
            <a:ext cx="7320915" cy="384175"/>
          </a:xfrm>
        </p:spPr>
        <p:txBody>
          <a:bodyPr/>
          <a:lstStyle/>
          <a:p>
            <a:r>
              <a:rPr lang="es-ES" sz="1800" dirty="0">
                <a:solidFill>
                  <a:schemeClr val="bg2">
                    <a:lumMod val="50000"/>
                  </a:schemeClr>
                </a:solidFill>
                <a:latin typeface="+mj-lt"/>
              </a:rPr>
              <a:t>Evaluación de los espacios de rendición de cuentas </a:t>
            </a:r>
            <a:endParaRPr lang="es-CO" sz="1800" dirty="0">
              <a:solidFill>
                <a:schemeClr val="bg2">
                  <a:lumMod val="50000"/>
                </a:schemeClr>
              </a:solidFill>
              <a:latin typeface="+mj-lt"/>
            </a:endParaRPr>
          </a:p>
        </p:txBody>
      </p:sp>
      <p:graphicFrame>
        <p:nvGraphicFramePr>
          <p:cNvPr id="33" name="32 Tabla"/>
          <p:cNvGraphicFramePr>
            <a:graphicFrameLocks noGrp="1"/>
          </p:cNvGraphicFramePr>
          <p:nvPr>
            <p:extLst>
              <p:ext uri="{D42A27DB-BD31-4B8C-83A1-F6EECF244321}">
                <p14:modId xmlns:p14="http://schemas.microsoft.com/office/powerpoint/2010/main" val="2128041811"/>
              </p:ext>
            </p:extLst>
          </p:nvPr>
        </p:nvGraphicFramePr>
        <p:xfrm>
          <a:off x="2643801" y="790891"/>
          <a:ext cx="4006791" cy="237857"/>
        </p:xfrm>
        <a:graphic>
          <a:graphicData uri="http://schemas.openxmlformats.org/drawingml/2006/table">
            <a:tbl>
              <a:tblPr/>
              <a:tblGrid>
                <a:gridCol w="208125">
                  <a:extLst>
                    <a:ext uri="{9D8B030D-6E8A-4147-A177-3AD203B41FA5}">
                      <a16:colId xmlns:a16="http://schemas.microsoft.com/office/drawing/2014/main" val="20000"/>
                    </a:ext>
                  </a:extLst>
                </a:gridCol>
                <a:gridCol w="208125">
                  <a:extLst>
                    <a:ext uri="{9D8B030D-6E8A-4147-A177-3AD203B41FA5}">
                      <a16:colId xmlns:a16="http://schemas.microsoft.com/office/drawing/2014/main" val="20002"/>
                    </a:ext>
                  </a:extLst>
                </a:gridCol>
                <a:gridCol w="1389067">
                  <a:extLst>
                    <a:ext uri="{9D8B030D-6E8A-4147-A177-3AD203B41FA5}">
                      <a16:colId xmlns:a16="http://schemas.microsoft.com/office/drawing/2014/main" val="20001"/>
                    </a:ext>
                  </a:extLst>
                </a:gridCol>
                <a:gridCol w="208125">
                  <a:extLst>
                    <a:ext uri="{9D8B030D-6E8A-4147-A177-3AD203B41FA5}">
                      <a16:colId xmlns:a16="http://schemas.microsoft.com/office/drawing/2014/main" val="20004"/>
                    </a:ext>
                  </a:extLst>
                </a:gridCol>
                <a:gridCol w="794552">
                  <a:extLst>
                    <a:ext uri="{9D8B030D-6E8A-4147-A177-3AD203B41FA5}">
                      <a16:colId xmlns:a16="http://schemas.microsoft.com/office/drawing/2014/main" val="20005"/>
                    </a:ext>
                  </a:extLst>
                </a:gridCol>
                <a:gridCol w="195493">
                  <a:extLst>
                    <a:ext uri="{9D8B030D-6E8A-4147-A177-3AD203B41FA5}">
                      <a16:colId xmlns:a16="http://schemas.microsoft.com/office/drawing/2014/main" val="20006"/>
                    </a:ext>
                  </a:extLst>
                </a:gridCol>
                <a:gridCol w="1003304">
                  <a:extLst>
                    <a:ext uri="{9D8B030D-6E8A-4147-A177-3AD203B41FA5}">
                      <a16:colId xmlns:a16="http://schemas.microsoft.com/office/drawing/2014/main" val="20007"/>
                    </a:ext>
                  </a:extLst>
                </a:gridCol>
              </a:tblGrid>
              <a:tr h="237857">
                <a:tc>
                  <a:txBody>
                    <a:bodyPr/>
                    <a:lstStyle/>
                    <a:p>
                      <a:pPr algn="l" fontAlgn="b"/>
                      <a:endParaRPr lang="es-CO" sz="700" b="0" i="0" u="none" strike="noStrike" dirty="0">
                        <a:solidFill>
                          <a:schemeClr val="tx1">
                            <a:lumMod val="85000"/>
                            <a:lumOff val="15000"/>
                          </a:schemeClr>
                        </a:solidFill>
                        <a:effectLst/>
                        <a:latin typeface="+mj-lt"/>
                      </a:endParaRPr>
                    </a:p>
                  </a:txBody>
                  <a:tcPr marL="9527" marR="9527" marT="9525" marB="0" anchor="ctr">
                    <a:lnL>
                      <a:noFill/>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l" fontAlgn="b"/>
                      <a:endParaRPr lang="es-CO" sz="700" b="0" i="0" u="none" strike="noStrike" dirty="0">
                        <a:solidFill>
                          <a:schemeClr val="tx1">
                            <a:lumMod val="85000"/>
                            <a:lumOff val="15000"/>
                          </a:schemeClr>
                        </a:solidFill>
                        <a:effectLst/>
                        <a:latin typeface="+mj-lt"/>
                      </a:endParaRPr>
                    </a:p>
                  </a:txBody>
                  <a:tcPr marL="9527" marR="9527" marT="9525" marB="0" anchor="ctr">
                    <a:lnL>
                      <a:noFill/>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6">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700" b="0" i="0" u="none" strike="noStrike" dirty="0">
                          <a:solidFill>
                            <a:schemeClr val="tx1">
                              <a:lumMod val="85000"/>
                              <a:lumOff val="15000"/>
                            </a:schemeClr>
                          </a:solidFill>
                          <a:effectLst/>
                          <a:latin typeface="+mj-lt"/>
                          <a:cs typeface="Calibri" panose="020F0502020204030204" pitchFamily="34" charset="0"/>
                        </a:rPr>
                        <a:t> </a:t>
                      </a:r>
                      <a:r>
                        <a:rPr lang="es-CO" sz="700" b="1" i="0" u="none" strike="noStrike" dirty="0">
                          <a:solidFill>
                            <a:schemeClr val="tx1">
                              <a:lumMod val="75000"/>
                              <a:lumOff val="25000"/>
                            </a:schemeClr>
                          </a:solidFill>
                          <a:effectLst/>
                          <a:latin typeface="+mj-lt"/>
                          <a:cs typeface="Calibri" panose="020F0502020204030204" pitchFamily="34" charset="0"/>
                        </a:rPr>
                        <a:t>T2B: </a:t>
                      </a:r>
                      <a:r>
                        <a:rPr lang="es-CO" altLang="es-CO" sz="700" b="0" dirty="0">
                          <a:solidFill>
                            <a:schemeClr val="tx1">
                              <a:lumMod val="75000"/>
                              <a:lumOff val="25000"/>
                            </a:schemeClr>
                          </a:solidFill>
                          <a:latin typeface="+mj-lt"/>
                          <a:cs typeface="Calibri" panose="020F0502020204030204" pitchFamily="34" charset="0"/>
                        </a:rPr>
                        <a:t>Excelente </a:t>
                      </a:r>
                      <a:r>
                        <a:rPr lang="es-CO" altLang="es-CO" sz="700" dirty="0">
                          <a:solidFill>
                            <a:schemeClr val="tx1">
                              <a:lumMod val="75000"/>
                              <a:lumOff val="25000"/>
                            </a:schemeClr>
                          </a:solidFill>
                          <a:latin typeface="+mj-lt"/>
                          <a:cs typeface="Calibri" panose="020F0502020204030204" pitchFamily="34" charset="0"/>
                        </a:rPr>
                        <a:t>+</a:t>
                      </a:r>
                      <a:r>
                        <a:rPr lang="es-CO" altLang="es-CO" sz="700" b="0" dirty="0">
                          <a:solidFill>
                            <a:schemeClr val="tx1">
                              <a:lumMod val="75000"/>
                              <a:lumOff val="25000"/>
                            </a:schemeClr>
                          </a:solidFill>
                          <a:latin typeface="+mj-lt"/>
                          <a:cs typeface="Calibri" panose="020F0502020204030204" pitchFamily="34" charset="0"/>
                        </a:rPr>
                        <a:t> Muy Buena</a:t>
                      </a: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s-CO" sz="700" b="0" i="0" u="none" strike="noStrike" dirty="0">
                        <a:solidFill>
                          <a:schemeClr val="tx1">
                            <a:lumMod val="85000"/>
                            <a:lumOff val="1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7">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700" b="1" i="0" u="none" strike="noStrike" dirty="0">
                          <a:solidFill>
                            <a:schemeClr val="tx1">
                              <a:lumMod val="85000"/>
                              <a:lumOff val="15000"/>
                            </a:schemeClr>
                          </a:solidFill>
                          <a:effectLst/>
                          <a:latin typeface="+mj-lt"/>
                          <a:cs typeface="Calibri" panose="020F0502020204030204" pitchFamily="34" charset="0"/>
                        </a:rPr>
                        <a:t>Media: </a:t>
                      </a:r>
                      <a:r>
                        <a:rPr lang="es-CO" altLang="es-CO" sz="700" b="0" dirty="0">
                          <a:solidFill>
                            <a:schemeClr val="tx1">
                              <a:lumMod val="75000"/>
                              <a:lumOff val="25000"/>
                            </a:schemeClr>
                          </a:solidFill>
                          <a:latin typeface="+mj-lt"/>
                          <a:cs typeface="Calibri" panose="020F0502020204030204" pitchFamily="34" charset="0"/>
                        </a:rPr>
                        <a:t>Buena</a:t>
                      </a: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8">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700" b="0" i="0" u="none" strike="noStrike" dirty="0">
                          <a:solidFill>
                            <a:schemeClr val="tx1">
                              <a:lumMod val="85000"/>
                              <a:lumOff val="15000"/>
                            </a:schemeClr>
                          </a:solidFill>
                          <a:effectLst/>
                          <a:latin typeface="+mj-lt"/>
                          <a:cs typeface="Calibri" panose="020F0502020204030204" pitchFamily="34" charset="0"/>
                        </a:rPr>
                        <a:t> </a:t>
                      </a:r>
                      <a:r>
                        <a:rPr lang="es-CO" sz="700" b="1" i="0" u="none" strike="noStrike" dirty="0">
                          <a:solidFill>
                            <a:schemeClr val="tx1">
                              <a:lumMod val="75000"/>
                              <a:lumOff val="25000"/>
                            </a:schemeClr>
                          </a:solidFill>
                          <a:effectLst/>
                          <a:latin typeface="+mj-lt"/>
                          <a:cs typeface="Calibri" panose="020F0502020204030204" pitchFamily="34" charset="0"/>
                        </a:rPr>
                        <a:t>B2B: </a:t>
                      </a:r>
                      <a:r>
                        <a:rPr lang="es-CO" sz="700" b="0" i="0" u="none" strike="noStrike" dirty="0">
                          <a:solidFill>
                            <a:schemeClr val="tx1">
                              <a:lumMod val="75000"/>
                              <a:lumOff val="25000"/>
                            </a:schemeClr>
                          </a:solidFill>
                          <a:effectLst/>
                          <a:latin typeface="+mj-lt"/>
                          <a:cs typeface="Calibri" panose="020F0502020204030204" pitchFamily="34" charset="0"/>
                        </a:rPr>
                        <a:t>R</a:t>
                      </a:r>
                      <a:r>
                        <a:rPr lang="es-CO" altLang="es-CO" sz="700" b="0" dirty="0">
                          <a:solidFill>
                            <a:schemeClr val="tx1">
                              <a:lumMod val="75000"/>
                              <a:lumOff val="25000"/>
                            </a:schemeClr>
                          </a:solidFill>
                          <a:latin typeface="+mj-lt"/>
                          <a:cs typeface="Calibri" panose="020F0502020204030204" pitchFamily="34" charset="0"/>
                        </a:rPr>
                        <a:t>egular </a:t>
                      </a:r>
                      <a:r>
                        <a:rPr lang="es-CO" altLang="es-CO" sz="700" dirty="0">
                          <a:solidFill>
                            <a:schemeClr val="tx1">
                              <a:lumMod val="75000"/>
                              <a:lumOff val="25000"/>
                            </a:schemeClr>
                          </a:solidFill>
                          <a:latin typeface="+mj-lt"/>
                          <a:cs typeface="Calibri" panose="020F0502020204030204" pitchFamily="34" charset="0"/>
                        </a:rPr>
                        <a:t>+</a:t>
                      </a:r>
                      <a:r>
                        <a:rPr lang="es-CO" altLang="es-CO" sz="700" b="0" dirty="0">
                          <a:solidFill>
                            <a:schemeClr val="tx1">
                              <a:lumMod val="75000"/>
                              <a:lumOff val="25000"/>
                            </a:schemeClr>
                          </a:solidFill>
                          <a:latin typeface="+mj-lt"/>
                          <a:cs typeface="Calibri" panose="020F0502020204030204" pitchFamily="34" charset="0"/>
                        </a:rPr>
                        <a:t> Mala</a:t>
                      </a: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3175" cap="flat" cmpd="sng" algn="ctr">
                      <a:solidFill>
                        <a:schemeClr val="bg1"/>
                      </a:solidFill>
                      <a:prstDash val="solid"/>
                      <a:round/>
                      <a:headEnd type="none" w="med" len="med"/>
                      <a:tailEnd type="none" w="med" len="med"/>
                    </a:lnL>
                    <a:lnR>
                      <a:noFill/>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34" name="33 Rectángulo redondeado"/>
          <p:cNvSpPr/>
          <p:nvPr/>
        </p:nvSpPr>
        <p:spPr bwMode="auto">
          <a:xfrm>
            <a:off x="2410510" y="752606"/>
            <a:ext cx="4386529" cy="314071"/>
          </a:xfrm>
          <a:prstGeom prst="roundRect">
            <a:avLst>
              <a:gd name="adj" fmla="val 21475"/>
            </a:avLst>
          </a:prstGeom>
          <a:noFill/>
          <a:ln w="63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dirty="0">
              <a:ln>
                <a:noFill/>
              </a:ln>
              <a:solidFill>
                <a:srgbClr val="000000">
                  <a:lumMod val="95000"/>
                  <a:lumOff val="5000"/>
                </a:srgbClr>
              </a:solidFill>
              <a:effectLst/>
              <a:uLnTx/>
              <a:uFillTx/>
              <a:latin typeface="Calibri" pitchFamily="34" charset="0"/>
              <a:ea typeface="+mn-ea"/>
              <a:cs typeface="Calibri" panose="020F0502020204030204" pitchFamily="34" charset="0"/>
            </a:endParaRPr>
          </a:p>
        </p:txBody>
      </p:sp>
      <p:graphicFrame>
        <p:nvGraphicFramePr>
          <p:cNvPr id="13" name="7 Tabla">
            <a:extLst>
              <a:ext uri="{FF2B5EF4-FFF2-40B4-BE49-F238E27FC236}">
                <a16:creationId xmlns:a16="http://schemas.microsoft.com/office/drawing/2014/main" id="{6E410006-B917-413C-9B0C-D60DB35719FD}"/>
              </a:ext>
            </a:extLst>
          </p:cNvPr>
          <p:cNvGraphicFramePr>
            <a:graphicFrameLocks noGrp="1"/>
          </p:cNvGraphicFramePr>
          <p:nvPr>
            <p:extLst>
              <p:ext uri="{D42A27DB-BD31-4B8C-83A1-F6EECF244321}">
                <p14:modId xmlns:p14="http://schemas.microsoft.com/office/powerpoint/2010/main" val="3323700863"/>
              </p:ext>
            </p:extLst>
          </p:nvPr>
        </p:nvGraphicFramePr>
        <p:xfrm>
          <a:off x="17560" y="2239603"/>
          <a:ext cx="1210331" cy="2026760"/>
        </p:xfrm>
        <a:graphic>
          <a:graphicData uri="http://schemas.openxmlformats.org/drawingml/2006/table">
            <a:tbl>
              <a:tblPr/>
              <a:tblGrid>
                <a:gridCol w="1210331">
                  <a:extLst>
                    <a:ext uri="{9D8B030D-6E8A-4147-A177-3AD203B41FA5}">
                      <a16:colId xmlns:a16="http://schemas.microsoft.com/office/drawing/2014/main" val="20000"/>
                    </a:ext>
                  </a:extLst>
                </a:gridCol>
              </a:tblGrid>
              <a:tr h="506690">
                <a:tc>
                  <a:txBody>
                    <a:bodyPr/>
                    <a:lstStyle/>
                    <a:p>
                      <a:pPr algn="r" fontAlgn="ctr"/>
                      <a:r>
                        <a:rPr lang="es-CO" sz="800" b="1" i="0" u="none" strike="noStrike" dirty="0">
                          <a:solidFill>
                            <a:srgbClr val="000000"/>
                          </a:solidFill>
                          <a:effectLst/>
                          <a:latin typeface="+mj-lt"/>
                        </a:rPr>
                        <a:t>Calidad general de los espacios  de rendición de cuentas del Icfes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0"/>
                  </a:ext>
                </a:extLst>
              </a:tr>
              <a:tr h="506690">
                <a:tc>
                  <a:txBody>
                    <a:bodyPr/>
                    <a:lstStyle/>
                    <a:p>
                      <a:pPr algn="r" fontAlgn="ctr"/>
                      <a:endParaRPr lang="es-CO" sz="800" b="1" i="0" u="none" strike="noStrike" dirty="0">
                        <a:solidFill>
                          <a:srgbClr val="000000"/>
                        </a:solidFill>
                        <a:effectLst/>
                        <a:latin typeface="+mj-lt"/>
                      </a:endParaRP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1"/>
                  </a:ext>
                </a:extLst>
              </a:tr>
              <a:tr h="506690">
                <a:tc>
                  <a:txBody>
                    <a:bodyPr/>
                    <a:lstStyle/>
                    <a:p>
                      <a:pPr algn="r" fontAlgn="ctr"/>
                      <a:r>
                        <a:rPr lang="es-CO" sz="800" b="0" i="0" u="none" strike="noStrike" dirty="0">
                          <a:solidFill>
                            <a:srgbClr val="000000"/>
                          </a:solidFill>
                          <a:effectLst/>
                          <a:latin typeface="+mj-lt"/>
                        </a:rPr>
                        <a:t>El valor que le generan estos espacios a su entidad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2"/>
                  </a:ext>
                </a:extLst>
              </a:tr>
              <a:tr h="506690">
                <a:tc>
                  <a:txBody>
                    <a:bodyPr/>
                    <a:lstStyle/>
                    <a:p>
                      <a:pPr algn="r" fontAlgn="ctr"/>
                      <a:r>
                        <a:rPr lang="es-CO" sz="800" b="0" i="0" u="none" strike="noStrike" dirty="0">
                          <a:solidFill>
                            <a:srgbClr val="000000"/>
                          </a:solidFill>
                          <a:effectLst/>
                          <a:latin typeface="+mj-lt"/>
                        </a:rPr>
                        <a:t>El cumplimiento de la programación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3"/>
                  </a:ext>
                </a:extLst>
              </a:tr>
            </a:tbl>
          </a:graphicData>
        </a:graphic>
      </p:graphicFrame>
      <p:cxnSp>
        <p:nvCxnSpPr>
          <p:cNvPr id="14" name="34 Conector recto">
            <a:extLst>
              <a:ext uri="{FF2B5EF4-FFF2-40B4-BE49-F238E27FC236}">
                <a16:creationId xmlns:a16="http://schemas.microsoft.com/office/drawing/2014/main" id="{5417DED3-2876-4CB9-9B40-432DA018072E}"/>
              </a:ext>
            </a:extLst>
          </p:cNvPr>
          <p:cNvCxnSpPr/>
          <p:nvPr/>
        </p:nvCxnSpPr>
        <p:spPr bwMode="auto">
          <a:xfrm>
            <a:off x="5117082" y="1965357"/>
            <a:ext cx="1790963" cy="0"/>
          </a:xfrm>
          <a:prstGeom prst="line">
            <a:avLst/>
          </a:prstGeom>
          <a:solidFill>
            <a:schemeClr val="accent1"/>
          </a:solidFill>
          <a:ln w="9525" cap="flat" cmpd="sng" algn="ctr">
            <a:solidFill>
              <a:schemeClr val="bg1">
                <a:lumMod val="75000"/>
              </a:schemeClr>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35 CuadroTexto">
            <a:extLst>
              <a:ext uri="{FF2B5EF4-FFF2-40B4-BE49-F238E27FC236}">
                <a16:creationId xmlns:a16="http://schemas.microsoft.com/office/drawing/2014/main" id="{043AB5FE-3AC7-4C41-862C-80BA0FD048D8}"/>
              </a:ext>
            </a:extLst>
          </p:cNvPr>
          <p:cNvSpPr txBox="1"/>
          <p:nvPr/>
        </p:nvSpPr>
        <p:spPr>
          <a:xfrm>
            <a:off x="5393280" y="1808402"/>
            <a:ext cx="793807" cy="307777"/>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000" b="1" i="0" u="none" strike="noStrike" kern="1200" cap="none" spc="0" normalizeH="0" baseline="0" noProof="0" dirty="0">
                <a:ln>
                  <a:noFill/>
                </a:ln>
                <a:solidFill>
                  <a:srgbClr val="6F971F"/>
                </a:solidFill>
                <a:effectLst/>
                <a:uLnTx/>
                <a:uFillTx/>
                <a:latin typeface="Calibri" pitchFamily="34" charset="0"/>
                <a:ea typeface="+mn-ea"/>
                <a:cs typeface="Arial" charset="0"/>
              </a:rPr>
              <a:t>Año </a:t>
            </a:r>
            <a:r>
              <a:rPr kumimoji="0" lang="es-CO" sz="1400" b="1" i="0" u="none" strike="noStrike" kern="1200" cap="none" spc="0" normalizeH="0" baseline="0" noProof="0" dirty="0">
                <a:ln>
                  <a:noFill/>
                </a:ln>
                <a:solidFill>
                  <a:srgbClr val="6F971F"/>
                </a:solidFill>
                <a:effectLst/>
                <a:uLnTx/>
                <a:uFillTx/>
                <a:latin typeface="Calibri" pitchFamily="34" charset="0"/>
                <a:ea typeface="+mn-ea"/>
                <a:cs typeface="Arial" charset="0"/>
              </a:rPr>
              <a:t>2017</a:t>
            </a:r>
          </a:p>
        </p:txBody>
      </p:sp>
      <p:cxnSp>
        <p:nvCxnSpPr>
          <p:cNvPr id="18" name="37 Conector recto">
            <a:extLst>
              <a:ext uri="{FF2B5EF4-FFF2-40B4-BE49-F238E27FC236}">
                <a16:creationId xmlns:a16="http://schemas.microsoft.com/office/drawing/2014/main" id="{4246DE58-0E29-4408-B6F5-FDC65B001EC2}"/>
              </a:ext>
            </a:extLst>
          </p:cNvPr>
          <p:cNvCxnSpPr/>
          <p:nvPr/>
        </p:nvCxnSpPr>
        <p:spPr bwMode="auto">
          <a:xfrm>
            <a:off x="6993568" y="1966518"/>
            <a:ext cx="1790963" cy="0"/>
          </a:xfrm>
          <a:prstGeom prst="line">
            <a:avLst/>
          </a:prstGeom>
          <a:solidFill>
            <a:schemeClr val="accent1"/>
          </a:solidFill>
          <a:ln w="9525" cap="flat" cmpd="sng" algn="ctr">
            <a:solidFill>
              <a:schemeClr val="bg1">
                <a:lumMod val="75000"/>
              </a:schemeClr>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39 CuadroTexto">
            <a:extLst>
              <a:ext uri="{FF2B5EF4-FFF2-40B4-BE49-F238E27FC236}">
                <a16:creationId xmlns:a16="http://schemas.microsoft.com/office/drawing/2014/main" id="{FABC943D-BCB0-4794-8403-64B7910F2071}"/>
              </a:ext>
            </a:extLst>
          </p:cNvPr>
          <p:cNvSpPr txBox="1"/>
          <p:nvPr/>
        </p:nvSpPr>
        <p:spPr>
          <a:xfrm>
            <a:off x="7511343" y="1807952"/>
            <a:ext cx="793807" cy="307872"/>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000" b="1" i="0" u="none" strike="noStrike" kern="1200" cap="none" spc="0" normalizeH="0" baseline="0" noProof="0" dirty="0">
                <a:ln>
                  <a:noFill/>
                </a:ln>
                <a:solidFill>
                  <a:srgbClr val="126D9A"/>
                </a:solidFill>
                <a:effectLst/>
                <a:uLnTx/>
                <a:uFillTx/>
                <a:latin typeface="Calibri" pitchFamily="34" charset="0"/>
                <a:ea typeface="+mn-ea"/>
                <a:cs typeface="Arial" charset="0"/>
              </a:rPr>
              <a:t>Año </a:t>
            </a:r>
            <a:r>
              <a:rPr kumimoji="0" lang="es-CO" sz="1400" b="1" i="0" u="none" strike="noStrike" kern="1200" cap="none" spc="0" normalizeH="0" baseline="0" noProof="0" dirty="0">
                <a:ln>
                  <a:noFill/>
                </a:ln>
                <a:solidFill>
                  <a:srgbClr val="126D9A"/>
                </a:solidFill>
                <a:effectLst/>
                <a:uLnTx/>
                <a:uFillTx/>
                <a:latin typeface="Calibri" pitchFamily="34" charset="0"/>
                <a:ea typeface="+mn-ea"/>
                <a:cs typeface="Arial" charset="0"/>
              </a:rPr>
              <a:t>2021</a:t>
            </a:r>
          </a:p>
        </p:txBody>
      </p:sp>
      <p:graphicFrame>
        <p:nvGraphicFramePr>
          <p:cNvPr id="21" name="40 Tabla">
            <a:extLst>
              <a:ext uri="{FF2B5EF4-FFF2-40B4-BE49-F238E27FC236}">
                <a16:creationId xmlns:a16="http://schemas.microsoft.com/office/drawing/2014/main" id="{6C3CFF8A-F221-49A6-BFBA-B53021D920FC}"/>
              </a:ext>
            </a:extLst>
          </p:cNvPr>
          <p:cNvGraphicFramePr>
            <a:graphicFrameLocks noGrp="1"/>
          </p:cNvGraphicFramePr>
          <p:nvPr>
            <p:extLst>
              <p:ext uri="{D42A27DB-BD31-4B8C-83A1-F6EECF244321}">
                <p14:modId xmlns:p14="http://schemas.microsoft.com/office/powerpoint/2010/main" val="3971607640"/>
              </p:ext>
            </p:extLst>
          </p:nvPr>
        </p:nvGraphicFramePr>
        <p:xfrm>
          <a:off x="6666745" y="2305333"/>
          <a:ext cx="241300" cy="2026760"/>
        </p:xfrm>
        <a:graphic>
          <a:graphicData uri="http://schemas.openxmlformats.org/drawingml/2006/table">
            <a:tbl>
              <a:tblPr/>
              <a:tblGrid>
                <a:gridCol w="241300">
                  <a:extLst>
                    <a:ext uri="{9D8B030D-6E8A-4147-A177-3AD203B41FA5}">
                      <a16:colId xmlns:a16="http://schemas.microsoft.com/office/drawing/2014/main" val="20000"/>
                    </a:ext>
                  </a:extLst>
                </a:gridCol>
              </a:tblGrid>
              <a:tr h="506690">
                <a:tc>
                  <a:txBody>
                    <a:bodyPr/>
                    <a:lstStyle/>
                    <a:p>
                      <a:pPr algn="ctr" fontAlgn="ctr"/>
                      <a:r>
                        <a:rPr lang="es-CO" sz="700" b="1" i="0" u="none" strike="noStrike" dirty="0">
                          <a:solidFill>
                            <a:srgbClr val="262626"/>
                          </a:solidFill>
                          <a:effectLst/>
                          <a:latin typeface="Calibri"/>
                        </a:rPr>
                        <a:t>45</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0"/>
                  </a:ext>
                </a:extLst>
              </a:tr>
              <a:tr h="506690">
                <a:tc>
                  <a:txBody>
                    <a:bodyPr/>
                    <a:lstStyle/>
                    <a:p>
                      <a:pPr algn="ctr" fontAlgn="ctr"/>
                      <a:endParaRPr lang="es-CO" sz="700" b="1" i="0" u="none" strike="noStrike" dirty="0">
                        <a:solidFill>
                          <a:srgbClr val="262626"/>
                        </a:solidFill>
                        <a:effectLst/>
                        <a:latin typeface="Calibri"/>
                      </a:endParaRP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1"/>
                  </a:ext>
                </a:extLst>
              </a:tr>
              <a:tr h="506690">
                <a:tc>
                  <a:txBody>
                    <a:bodyPr/>
                    <a:lstStyle/>
                    <a:p>
                      <a:pPr algn="ctr" fontAlgn="ctr"/>
                      <a:r>
                        <a:rPr lang="es-CO" sz="700" b="1" i="0" u="none" strike="noStrike" dirty="0">
                          <a:solidFill>
                            <a:srgbClr val="262626"/>
                          </a:solidFill>
                          <a:effectLst/>
                          <a:latin typeface="Calibri"/>
                        </a:rPr>
                        <a:t>45</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2"/>
                  </a:ext>
                </a:extLst>
              </a:tr>
              <a:tr h="506690">
                <a:tc>
                  <a:txBody>
                    <a:bodyPr/>
                    <a:lstStyle/>
                    <a:p>
                      <a:pPr algn="ctr" fontAlgn="ctr"/>
                      <a:r>
                        <a:rPr lang="es-CO" sz="700" b="1" i="0" u="none" strike="noStrike" dirty="0">
                          <a:solidFill>
                            <a:srgbClr val="262626"/>
                          </a:solidFill>
                          <a:effectLst/>
                          <a:latin typeface="Calibri"/>
                        </a:rPr>
                        <a:t>45</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22" name="41 Tabla">
            <a:extLst>
              <a:ext uri="{FF2B5EF4-FFF2-40B4-BE49-F238E27FC236}">
                <a16:creationId xmlns:a16="http://schemas.microsoft.com/office/drawing/2014/main" id="{F821EEB8-3AA8-48FA-ACA1-389339415622}"/>
              </a:ext>
            </a:extLst>
          </p:cNvPr>
          <p:cNvGraphicFramePr>
            <a:graphicFrameLocks noGrp="1"/>
          </p:cNvGraphicFramePr>
          <p:nvPr>
            <p:extLst>
              <p:ext uri="{D42A27DB-BD31-4B8C-83A1-F6EECF244321}">
                <p14:modId xmlns:p14="http://schemas.microsoft.com/office/powerpoint/2010/main" val="2116476917"/>
              </p:ext>
            </p:extLst>
          </p:nvPr>
        </p:nvGraphicFramePr>
        <p:xfrm>
          <a:off x="8771483" y="2304883"/>
          <a:ext cx="241300" cy="2026760"/>
        </p:xfrm>
        <a:graphic>
          <a:graphicData uri="http://schemas.openxmlformats.org/drawingml/2006/table">
            <a:tbl>
              <a:tblPr/>
              <a:tblGrid>
                <a:gridCol w="241300">
                  <a:extLst>
                    <a:ext uri="{9D8B030D-6E8A-4147-A177-3AD203B41FA5}">
                      <a16:colId xmlns:a16="http://schemas.microsoft.com/office/drawing/2014/main" val="20000"/>
                    </a:ext>
                  </a:extLst>
                </a:gridCol>
              </a:tblGrid>
              <a:tr h="506690">
                <a:tc>
                  <a:txBody>
                    <a:bodyPr/>
                    <a:lstStyle/>
                    <a:p>
                      <a:pPr algn="ctr" fontAlgn="ctr"/>
                      <a:r>
                        <a:rPr lang="es-CO" sz="700" b="1" i="0" u="none" strike="noStrike" dirty="0">
                          <a:solidFill>
                            <a:srgbClr val="262626"/>
                          </a:solidFill>
                          <a:effectLst/>
                          <a:latin typeface="Calibri"/>
                        </a:rPr>
                        <a:t>49</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0"/>
                  </a:ext>
                </a:extLst>
              </a:tr>
              <a:tr h="506690">
                <a:tc>
                  <a:txBody>
                    <a:bodyPr/>
                    <a:lstStyle/>
                    <a:p>
                      <a:pPr algn="ctr" fontAlgn="ctr"/>
                      <a:endParaRPr lang="es-CO" sz="700" b="1" i="0" u="none" strike="noStrike" dirty="0">
                        <a:solidFill>
                          <a:srgbClr val="262626"/>
                        </a:solidFill>
                        <a:effectLst/>
                        <a:latin typeface="Calibri"/>
                      </a:endParaRP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1"/>
                  </a:ext>
                </a:extLst>
              </a:tr>
              <a:tr h="506690">
                <a:tc>
                  <a:txBody>
                    <a:bodyPr/>
                    <a:lstStyle/>
                    <a:p>
                      <a:pPr algn="ctr" fontAlgn="ctr"/>
                      <a:r>
                        <a:rPr lang="es-CO" sz="700" b="1" i="0" u="none" strike="noStrike" dirty="0">
                          <a:solidFill>
                            <a:srgbClr val="262626"/>
                          </a:solidFill>
                          <a:effectLst/>
                          <a:latin typeface="Calibri"/>
                        </a:rPr>
                        <a:t>51</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2"/>
                  </a:ext>
                </a:extLst>
              </a:tr>
              <a:tr h="506690">
                <a:tc>
                  <a:txBody>
                    <a:bodyPr/>
                    <a:lstStyle/>
                    <a:p>
                      <a:pPr algn="ctr" fontAlgn="ctr"/>
                      <a:r>
                        <a:rPr lang="es-CO" sz="700" b="1" i="0" u="none" strike="noStrike" dirty="0">
                          <a:solidFill>
                            <a:srgbClr val="262626"/>
                          </a:solidFill>
                          <a:effectLst/>
                          <a:latin typeface="Calibri"/>
                        </a:rPr>
                        <a:t>51</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3" name="11 Rectángulo">
            <a:extLst>
              <a:ext uri="{FF2B5EF4-FFF2-40B4-BE49-F238E27FC236}">
                <a16:creationId xmlns:a16="http://schemas.microsoft.com/office/drawing/2014/main" id="{A5FD5DD1-3593-495E-8A72-A16C254F8672}"/>
              </a:ext>
            </a:extLst>
          </p:cNvPr>
          <p:cNvSpPr/>
          <p:nvPr/>
        </p:nvSpPr>
        <p:spPr>
          <a:xfrm>
            <a:off x="6594031" y="2118548"/>
            <a:ext cx="386644"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CO" sz="800" b="1" i="0" u="none" strike="noStrike" kern="1200" cap="none" spc="0" normalizeH="0" baseline="0" noProof="0" dirty="0">
                <a:ln>
                  <a:noFill/>
                </a:ln>
                <a:solidFill>
                  <a:srgbClr val="000000"/>
                </a:solidFill>
                <a:effectLst/>
                <a:uLnTx/>
                <a:uFillTx/>
                <a:latin typeface="Calibri"/>
                <a:ea typeface="+mn-ea"/>
                <a:cs typeface="Arial" charset="0"/>
              </a:rPr>
              <a:t>Base</a:t>
            </a:r>
            <a:endParaRPr kumimoji="0" lang="es-CO" sz="1000" b="1" i="0" u="none" strike="noStrike" kern="1200" cap="none" spc="0" normalizeH="0" baseline="0" noProof="0" dirty="0">
              <a:ln>
                <a:noFill/>
              </a:ln>
              <a:solidFill>
                <a:srgbClr val="000000"/>
              </a:solidFill>
              <a:effectLst/>
              <a:uLnTx/>
              <a:uFillTx/>
              <a:latin typeface="Calibri" pitchFamily="34" charset="0"/>
              <a:ea typeface="+mn-ea"/>
              <a:cs typeface="Arial" charset="0"/>
            </a:endParaRPr>
          </a:p>
        </p:txBody>
      </p:sp>
      <p:sp>
        <p:nvSpPr>
          <p:cNvPr id="24" name="42 Rectángulo">
            <a:extLst>
              <a:ext uri="{FF2B5EF4-FFF2-40B4-BE49-F238E27FC236}">
                <a16:creationId xmlns:a16="http://schemas.microsoft.com/office/drawing/2014/main" id="{5C756B66-436C-4125-B9B3-AF7B30F583A0}"/>
              </a:ext>
            </a:extLst>
          </p:cNvPr>
          <p:cNvSpPr/>
          <p:nvPr/>
        </p:nvSpPr>
        <p:spPr>
          <a:xfrm>
            <a:off x="8695001" y="2118098"/>
            <a:ext cx="386644"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CO" sz="800" b="1" i="0" u="none" strike="noStrike" kern="1200" cap="none" spc="0" normalizeH="0" baseline="0" noProof="0" dirty="0">
                <a:ln>
                  <a:noFill/>
                </a:ln>
                <a:solidFill>
                  <a:srgbClr val="000000"/>
                </a:solidFill>
                <a:effectLst/>
                <a:uLnTx/>
                <a:uFillTx/>
                <a:latin typeface="Calibri"/>
                <a:ea typeface="+mn-ea"/>
                <a:cs typeface="Arial" charset="0"/>
              </a:rPr>
              <a:t>Base</a:t>
            </a:r>
            <a:endParaRPr kumimoji="0" lang="es-CO" sz="1000" b="1" i="0" u="none" strike="noStrike" kern="1200" cap="none" spc="0" normalizeH="0" baseline="0" noProof="0" dirty="0">
              <a:ln>
                <a:noFill/>
              </a:ln>
              <a:solidFill>
                <a:srgbClr val="000000"/>
              </a:solidFill>
              <a:effectLst/>
              <a:uLnTx/>
              <a:uFillTx/>
              <a:latin typeface="Calibri" pitchFamily="34" charset="0"/>
              <a:ea typeface="+mn-ea"/>
              <a:cs typeface="Arial" charset="0"/>
            </a:endParaRPr>
          </a:p>
        </p:txBody>
      </p:sp>
      <p:graphicFrame>
        <p:nvGraphicFramePr>
          <p:cNvPr id="40" name="6 Gráfico">
            <a:extLst>
              <a:ext uri="{FF2B5EF4-FFF2-40B4-BE49-F238E27FC236}">
                <a16:creationId xmlns:a16="http://schemas.microsoft.com/office/drawing/2014/main" id="{95B05460-77D8-4A70-B867-7A3A71109913}"/>
              </a:ext>
            </a:extLst>
          </p:cNvPr>
          <p:cNvGraphicFramePr/>
          <p:nvPr>
            <p:extLst>
              <p:ext uri="{D42A27DB-BD31-4B8C-83A1-F6EECF244321}">
                <p14:modId xmlns:p14="http://schemas.microsoft.com/office/powerpoint/2010/main" val="1694158930"/>
              </p:ext>
            </p:extLst>
          </p:nvPr>
        </p:nvGraphicFramePr>
        <p:xfrm>
          <a:off x="1251753" y="2111576"/>
          <a:ext cx="2079863" cy="338747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1" name="36 Gráfico">
            <a:extLst>
              <a:ext uri="{FF2B5EF4-FFF2-40B4-BE49-F238E27FC236}">
                <a16:creationId xmlns:a16="http://schemas.microsoft.com/office/drawing/2014/main" id="{5EB124CF-D362-488F-8DF7-35B7FA3A931F}"/>
              </a:ext>
            </a:extLst>
          </p:cNvPr>
          <p:cNvGraphicFramePr/>
          <p:nvPr>
            <p:extLst>
              <p:ext uri="{D42A27DB-BD31-4B8C-83A1-F6EECF244321}">
                <p14:modId xmlns:p14="http://schemas.microsoft.com/office/powerpoint/2010/main" val="458347238"/>
              </p:ext>
            </p:extLst>
          </p:nvPr>
        </p:nvGraphicFramePr>
        <p:xfrm>
          <a:off x="2968258" y="2114895"/>
          <a:ext cx="2079863" cy="338747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4" name="40 Tabla">
            <a:extLst>
              <a:ext uri="{FF2B5EF4-FFF2-40B4-BE49-F238E27FC236}">
                <a16:creationId xmlns:a16="http://schemas.microsoft.com/office/drawing/2014/main" id="{D1C01F8D-0B93-46C5-BEDB-002D44156239}"/>
              </a:ext>
            </a:extLst>
          </p:cNvPr>
          <p:cNvGraphicFramePr>
            <a:graphicFrameLocks noGrp="1"/>
          </p:cNvGraphicFramePr>
          <p:nvPr>
            <p:extLst>
              <p:ext uri="{D42A27DB-BD31-4B8C-83A1-F6EECF244321}">
                <p14:modId xmlns:p14="http://schemas.microsoft.com/office/powerpoint/2010/main" val="938257022"/>
              </p:ext>
            </p:extLst>
          </p:nvPr>
        </p:nvGraphicFramePr>
        <p:xfrm>
          <a:off x="2821973" y="2332222"/>
          <a:ext cx="241300" cy="1938952"/>
        </p:xfrm>
        <a:graphic>
          <a:graphicData uri="http://schemas.openxmlformats.org/drawingml/2006/table">
            <a:tbl>
              <a:tblPr/>
              <a:tblGrid>
                <a:gridCol w="241300">
                  <a:extLst>
                    <a:ext uri="{9D8B030D-6E8A-4147-A177-3AD203B41FA5}">
                      <a16:colId xmlns:a16="http://schemas.microsoft.com/office/drawing/2014/main" val="20000"/>
                    </a:ext>
                  </a:extLst>
                </a:gridCol>
              </a:tblGrid>
              <a:tr h="484738">
                <a:tc>
                  <a:txBody>
                    <a:bodyPr/>
                    <a:lstStyle/>
                    <a:p>
                      <a:pPr algn="ctr" fontAlgn="ctr"/>
                      <a:r>
                        <a:rPr lang="es-CO" sz="700" b="1" i="0" u="none" strike="noStrike" dirty="0">
                          <a:solidFill>
                            <a:srgbClr val="262626"/>
                          </a:solidFill>
                          <a:effectLst/>
                          <a:latin typeface="Calibri"/>
                        </a:rPr>
                        <a:t>15</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0"/>
                  </a:ext>
                </a:extLst>
              </a:tr>
              <a:tr h="484738">
                <a:tc>
                  <a:txBody>
                    <a:bodyPr/>
                    <a:lstStyle/>
                    <a:p>
                      <a:pPr algn="ctr" fontAlgn="ctr"/>
                      <a:endParaRPr lang="es-CO" sz="700" b="1" i="0" u="none" strike="noStrike" dirty="0">
                        <a:solidFill>
                          <a:srgbClr val="262626"/>
                        </a:solidFill>
                        <a:effectLst/>
                        <a:latin typeface="Calibri"/>
                      </a:endParaRP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1"/>
                  </a:ext>
                </a:extLst>
              </a:tr>
              <a:tr h="484738">
                <a:tc>
                  <a:txBody>
                    <a:bodyPr/>
                    <a:lstStyle/>
                    <a:p>
                      <a:pPr algn="ctr" fontAlgn="ctr"/>
                      <a:r>
                        <a:rPr lang="es-CO" sz="700" b="1" i="0" u="none" strike="noStrike" dirty="0">
                          <a:solidFill>
                            <a:srgbClr val="262626"/>
                          </a:solidFill>
                          <a:effectLst/>
                          <a:latin typeface="Calibri"/>
                        </a:rPr>
                        <a:t>15</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2"/>
                  </a:ext>
                </a:extLst>
              </a:tr>
              <a:tr h="484738">
                <a:tc>
                  <a:txBody>
                    <a:bodyPr/>
                    <a:lstStyle/>
                    <a:p>
                      <a:pPr algn="ctr" fontAlgn="ctr"/>
                      <a:r>
                        <a:rPr lang="es-CO" sz="700" b="1" i="0" u="none" strike="noStrike" dirty="0">
                          <a:solidFill>
                            <a:srgbClr val="262626"/>
                          </a:solidFill>
                          <a:effectLst/>
                          <a:latin typeface="Calibri"/>
                        </a:rPr>
                        <a:t>15</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45" name="41 Tabla">
            <a:extLst>
              <a:ext uri="{FF2B5EF4-FFF2-40B4-BE49-F238E27FC236}">
                <a16:creationId xmlns:a16="http://schemas.microsoft.com/office/drawing/2014/main" id="{35EF7D15-E6ED-4B3C-A3A6-F733D960E614}"/>
              </a:ext>
            </a:extLst>
          </p:cNvPr>
          <p:cNvGraphicFramePr>
            <a:graphicFrameLocks noGrp="1"/>
          </p:cNvGraphicFramePr>
          <p:nvPr>
            <p:extLst>
              <p:ext uri="{D42A27DB-BD31-4B8C-83A1-F6EECF244321}">
                <p14:modId xmlns:p14="http://schemas.microsoft.com/office/powerpoint/2010/main" val="3720472838"/>
              </p:ext>
            </p:extLst>
          </p:nvPr>
        </p:nvGraphicFramePr>
        <p:xfrm>
          <a:off x="4548481" y="2392691"/>
          <a:ext cx="241300" cy="1938952"/>
        </p:xfrm>
        <a:graphic>
          <a:graphicData uri="http://schemas.openxmlformats.org/drawingml/2006/table">
            <a:tbl>
              <a:tblPr/>
              <a:tblGrid>
                <a:gridCol w="241300">
                  <a:extLst>
                    <a:ext uri="{9D8B030D-6E8A-4147-A177-3AD203B41FA5}">
                      <a16:colId xmlns:a16="http://schemas.microsoft.com/office/drawing/2014/main" val="20000"/>
                    </a:ext>
                  </a:extLst>
                </a:gridCol>
              </a:tblGrid>
              <a:tr h="484738">
                <a:tc>
                  <a:txBody>
                    <a:bodyPr/>
                    <a:lstStyle/>
                    <a:p>
                      <a:pPr algn="ctr" fontAlgn="ctr"/>
                      <a:r>
                        <a:rPr lang="es-CO" sz="700" b="1" i="0" u="none" strike="noStrike" dirty="0">
                          <a:solidFill>
                            <a:srgbClr val="262626"/>
                          </a:solidFill>
                          <a:effectLst/>
                          <a:latin typeface="Calibri"/>
                        </a:rPr>
                        <a:t>27</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0"/>
                  </a:ext>
                </a:extLst>
              </a:tr>
              <a:tr h="484738">
                <a:tc>
                  <a:txBody>
                    <a:bodyPr/>
                    <a:lstStyle/>
                    <a:p>
                      <a:pPr algn="ctr" fontAlgn="ctr"/>
                      <a:endParaRPr lang="es-CO" sz="700" b="1" i="0" u="none" strike="noStrike" dirty="0">
                        <a:solidFill>
                          <a:srgbClr val="262626"/>
                        </a:solidFill>
                        <a:effectLst/>
                        <a:latin typeface="Calibri"/>
                      </a:endParaRP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1"/>
                  </a:ext>
                </a:extLst>
              </a:tr>
              <a:tr h="484738">
                <a:tc>
                  <a:txBody>
                    <a:bodyPr/>
                    <a:lstStyle/>
                    <a:p>
                      <a:pPr algn="ctr" fontAlgn="ctr"/>
                      <a:r>
                        <a:rPr lang="es-CO" sz="700" b="1" i="0" u="none" strike="noStrike" dirty="0">
                          <a:solidFill>
                            <a:srgbClr val="262626"/>
                          </a:solidFill>
                          <a:effectLst/>
                          <a:latin typeface="Calibri"/>
                        </a:rPr>
                        <a:t>27</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2"/>
                  </a:ext>
                </a:extLst>
              </a:tr>
              <a:tr h="484738">
                <a:tc>
                  <a:txBody>
                    <a:bodyPr/>
                    <a:lstStyle/>
                    <a:p>
                      <a:pPr algn="ctr" fontAlgn="ctr"/>
                      <a:r>
                        <a:rPr lang="es-CO" sz="700" b="1" i="0" u="none" strike="noStrike" dirty="0">
                          <a:solidFill>
                            <a:srgbClr val="262626"/>
                          </a:solidFill>
                          <a:effectLst/>
                          <a:latin typeface="Calibri"/>
                        </a:rPr>
                        <a:t>27</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6" name="11 Rectángulo">
            <a:extLst>
              <a:ext uri="{FF2B5EF4-FFF2-40B4-BE49-F238E27FC236}">
                <a16:creationId xmlns:a16="http://schemas.microsoft.com/office/drawing/2014/main" id="{7B3ABC54-4F1B-4B7D-88E4-B7627BA85184}"/>
              </a:ext>
            </a:extLst>
          </p:cNvPr>
          <p:cNvSpPr/>
          <p:nvPr/>
        </p:nvSpPr>
        <p:spPr>
          <a:xfrm>
            <a:off x="2749259" y="2145436"/>
            <a:ext cx="386644"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CO" sz="800" b="1" i="0" u="none" strike="noStrike" kern="1200" cap="none" spc="0" normalizeH="0" baseline="0" noProof="0" dirty="0">
                <a:ln>
                  <a:noFill/>
                </a:ln>
                <a:solidFill>
                  <a:srgbClr val="000000"/>
                </a:solidFill>
                <a:effectLst/>
                <a:uLnTx/>
                <a:uFillTx/>
                <a:latin typeface="Calibri"/>
                <a:ea typeface="+mn-ea"/>
                <a:cs typeface="Arial" charset="0"/>
              </a:rPr>
              <a:t>Base</a:t>
            </a:r>
            <a:endParaRPr kumimoji="0" lang="es-CO" sz="1000" b="1" i="0" u="none" strike="noStrike" kern="1200" cap="none" spc="0" normalizeH="0" baseline="0" noProof="0" dirty="0">
              <a:ln>
                <a:noFill/>
              </a:ln>
              <a:solidFill>
                <a:srgbClr val="000000"/>
              </a:solidFill>
              <a:effectLst/>
              <a:uLnTx/>
              <a:uFillTx/>
              <a:latin typeface="Calibri" pitchFamily="34" charset="0"/>
              <a:ea typeface="+mn-ea"/>
              <a:cs typeface="Arial" charset="0"/>
            </a:endParaRPr>
          </a:p>
        </p:txBody>
      </p:sp>
      <p:sp>
        <p:nvSpPr>
          <p:cNvPr id="47" name="42 Rectángulo">
            <a:extLst>
              <a:ext uri="{FF2B5EF4-FFF2-40B4-BE49-F238E27FC236}">
                <a16:creationId xmlns:a16="http://schemas.microsoft.com/office/drawing/2014/main" id="{CC7BC760-B141-4057-A218-D90D5D56D227}"/>
              </a:ext>
            </a:extLst>
          </p:cNvPr>
          <p:cNvSpPr/>
          <p:nvPr/>
        </p:nvSpPr>
        <p:spPr>
          <a:xfrm>
            <a:off x="4471999" y="2205905"/>
            <a:ext cx="386644"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CO" sz="800" b="1" i="0" u="none" strike="noStrike" kern="1200" cap="none" spc="0" normalizeH="0" baseline="0" noProof="0" dirty="0">
                <a:ln>
                  <a:noFill/>
                </a:ln>
                <a:solidFill>
                  <a:srgbClr val="000000"/>
                </a:solidFill>
                <a:effectLst/>
                <a:uLnTx/>
                <a:uFillTx/>
                <a:latin typeface="Calibri"/>
                <a:ea typeface="+mn-ea"/>
                <a:cs typeface="Arial" charset="0"/>
              </a:rPr>
              <a:t>Base</a:t>
            </a:r>
            <a:endParaRPr kumimoji="0" lang="es-CO" sz="1000" b="1" i="0" u="none" strike="noStrike" kern="1200" cap="none" spc="0" normalizeH="0" baseline="0" noProof="0" dirty="0">
              <a:ln>
                <a:noFill/>
              </a:ln>
              <a:solidFill>
                <a:srgbClr val="000000"/>
              </a:solidFill>
              <a:effectLst/>
              <a:uLnTx/>
              <a:uFillTx/>
              <a:latin typeface="Calibri" pitchFamily="34" charset="0"/>
              <a:ea typeface="+mn-ea"/>
              <a:cs typeface="Arial" charset="0"/>
            </a:endParaRPr>
          </a:p>
        </p:txBody>
      </p:sp>
      <p:cxnSp>
        <p:nvCxnSpPr>
          <p:cNvPr id="48" name="34 Conector recto">
            <a:extLst>
              <a:ext uri="{FF2B5EF4-FFF2-40B4-BE49-F238E27FC236}">
                <a16:creationId xmlns:a16="http://schemas.microsoft.com/office/drawing/2014/main" id="{6110C738-D8B0-4C79-A544-BF1774287195}"/>
              </a:ext>
            </a:extLst>
          </p:cNvPr>
          <p:cNvCxnSpPr/>
          <p:nvPr/>
        </p:nvCxnSpPr>
        <p:spPr bwMode="auto">
          <a:xfrm>
            <a:off x="1066850" y="1962038"/>
            <a:ext cx="1790963" cy="0"/>
          </a:xfrm>
          <a:prstGeom prst="line">
            <a:avLst/>
          </a:prstGeom>
          <a:solidFill>
            <a:schemeClr val="accent1"/>
          </a:solidFill>
          <a:ln w="9525" cap="flat" cmpd="sng" algn="ctr">
            <a:solidFill>
              <a:schemeClr val="bg1">
                <a:lumMod val="75000"/>
              </a:schemeClr>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35 CuadroTexto">
            <a:extLst>
              <a:ext uri="{FF2B5EF4-FFF2-40B4-BE49-F238E27FC236}">
                <a16:creationId xmlns:a16="http://schemas.microsoft.com/office/drawing/2014/main" id="{7AF26FB1-5C0A-40A1-B489-FB6F3A3D6F09}"/>
              </a:ext>
            </a:extLst>
          </p:cNvPr>
          <p:cNvSpPr txBox="1"/>
          <p:nvPr/>
        </p:nvSpPr>
        <p:spPr>
          <a:xfrm>
            <a:off x="1589213" y="1803472"/>
            <a:ext cx="793807" cy="307777"/>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000" b="1" i="0" u="none" strike="noStrike" kern="1200" cap="none" spc="0" normalizeH="0" baseline="0" noProof="0" dirty="0">
                <a:ln>
                  <a:noFill/>
                </a:ln>
                <a:solidFill>
                  <a:srgbClr val="6F971F"/>
                </a:solidFill>
                <a:effectLst/>
                <a:uLnTx/>
                <a:uFillTx/>
                <a:latin typeface="Calibri" pitchFamily="34" charset="0"/>
                <a:ea typeface="+mn-ea"/>
                <a:cs typeface="Arial" charset="0"/>
              </a:rPr>
              <a:t>Año </a:t>
            </a:r>
            <a:r>
              <a:rPr kumimoji="0" lang="es-CO" sz="1400" b="1" i="0" u="none" strike="noStrike" kern="1200" cap="none" spc="0" normalizeH="0" baseline="0" noProof="0" dirty="0">
                <a:ln>
                  <a:noFill/>
                </a:ln>
                <a:solidFill>
                  <a:srgbClr val="6F971F"/>
                </a:solidFill>
                <a:effectLst/>
                <a:uLnTx/>
                <a:uFillTx/>
                <a:latin typeface="Calibri" pitchFamily="34" charset="0"/>
                <a:ea typeface="+mn-ea"/>
                <a:cs typeface="Arial" charset="0"/>
              </a:rPr>
              <a:t>2017</a:t>
            </a:r>
          </a:p>
        </p:txBody>
      </p:sp>
      <p:cxnSp>
        <p:nvCxnSpPr>
          <p:cNvPr id="50" name="37 Conector recto">
            <a:extLst>
              <a:ext uri="{FF2B5EF4-FFF2-40B4-BE49-F238E27FC236}">
                <a16:creationId xmlns:a16="http://schemas.microsoft.com/office/drawing/2014/main" id="{F861C5D3-A7AC-46BE-A0B9-1ABCB434FF55}"/>
              </a:ext>
            </a:extLst>
          </p:cNvPr>
          <p:cNvCxnSpPr/>
          <p:nvPr/>
        </p:nvCxnSpPr>
        <p:spPr bwMode="auto">
          <a:xfrm>
            <a:off x="3041616" y="1965357"/>
            <a:ext cx="1790963" cy="0"/>
          </a:xfrm>
          <a:prstGeom prst="line">
            <a:avLst/>
          </a:prstGeom>
          <a:solidFill>
            <a:schemeClr val="accent1"/>
          </a:solidFill>
          <a:ln w="9525" cap="flat" cmpd="sng" algn="ctr">
            <a:solidFill>
              <a:schemeClr val="bg1">
                <a:lumMod val="75000"/>
              </a:schemeClr>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39 CuadroTexto">
            <a:extLst>
              <a:ext uri="{FF2B5EF4-FFF2-40B4-BE49-F238E27FC236}">
                <a16:creationId xmlns:a16="http://schemas.microsoft.com/office/drawing/2014/main" id="{9F0B4462-54FB-4652-B25D-0730C465AF73}"/>
              </a:ext>
            </a:extLst>
          </p:cNvPr>
          <p:cNvSpPr txBox="1"/>
          <p:nvPr/>
        </p:nvSpPr>
        <p:spPr>
          <a:xfrm>
            <a:off x="3503551" y="1806791"/>
            <a:ext cx="793807" cy="307872"/>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000" b="1" i="0" u="none" strike="noStrike" kern="1200" cap="none" spc="0" normalizeH="0" baseline="0" noProof="0" dirty="0">
                <a:ln>
                  <a:noFill/>
                </a:ln>
                <a:solidFill>
                  <a:srgbClr val="126D9A"/>
                </a:solidFill>
                <a:effectLst/>
                <a:uLnTx/>
                <a:uFillTx/>
                <a:latin typeface="Calibri" pitchFamily="34" charset="0"/>
                <a:ea typeface="+mn-ea"/>
                <a:cs typeface="Arial" charset="0"/>
              </a:rPr>
              <a:t>Año </a:t>
            </a:r>
            <a:r>
              <a:rPr kumimoji="0" lang="es-CO" sz="1400" b="1" i="0" u="none" strike="noStrike" kern="1200" cap="none" spc="0" normalizeH="0" baseline="0" noProof="0" dirty="0">
                <a:ln>
                  <a:noFill/>
                </a:ln>
                <a:solidFill>
                  <a:srgbClr val="126D9A"/>
                </a:solidFill>
                <a:effectLst/>
                <a:uLnTx/>
                <a:uFillTx/>
                <a:latin typeface="Calibri" pitchFamily="34" charset="0"/>
                <a:ea typeface="+mn-ea"/>
                <a:cs typeface="Arial" charset="0"/>
              </a:rPr>
              <a:t>2021</a:t>
            </a:r>
          </a:p>
        </p:txBody>
      </p:sp>
      <p:sp>
        <p:nvSpPr>
          <p:cNvPr id="29" name="39 CuadroTexto">
            <a:extLst>
              <a:ext uri="{FF2B5EF4-FFF2-40B4-BE49-F238E27FC236}">
                <a16:creationId xmlns:a16="http://schemas.microsoft.com/office/drawing/2014/main" id="{668BC256-6D1B-4406-8311-B0CFC58706C9}"/>
              </a:ext>
            </a:extLst>
          </p:cNvPr>
          <p:cNvSpPr txBox="1"/>
          <p:nvPr/>
        </p:nvSpPr>
        <p:spPr>
          <a:xfrm>
            <a:off x="2341242" y="1406663"/>
            <a:ext cx="1285433" cy="307777"/>
          </a:xfrm>
          <a:prstGeom prst="rect">
            <a:avLst/>
          </a:prstGeom>
          <a:solidFill>
            <a:schemeClr val="bg1"/>
          </a:solidFill>
        </p:spPr>
        <p:txBody>
          <a:bodyPr wrap="square" rtlCol="0">
            <a:spAutoFit/>
          </a:bodyPr>
          <a:lstStyle/>
          <a:p>
            <a:pPr algn="ctr" defTabSz="914103"/>
            <a:r>
              <a:rPr lang="es-CO" sz="1400" dirty="0">
                <a:solidFill>
                  <a:srgbClr val="126D9A"/>
                </a:solidFill>
              </a:rPr>
              <a:t>Universidades</a:t>
            </a:r>
          </a:p>
        </p:txBody>
      </p:sp>
      <p:sp>
        <p:nvSpPr>
          <p:cNvPr id="30" name="39 CuadroTexto">
            <a:extLst>
              <a:ext uri="{FF2B5EF4-FFF2-40B4-BE49-F238E27FC236}">
                <a16:creationId xmlns:a16="http://schemas.microsoft.com/office/drawing/2014/main" id="{17B28B11-58E2-4C18-B147-D494119D23CB}"/>
              </a:ext>
            </a:extLst>
          </p:cNvPr>
          <p:cNvSpPr txBox="1"/>
          <p:nvPr/>
        </p:nvSpPr>
        <p:spPr>
          <a:xfrm>
            <a:off x="6287771" y="1393902"/>
            <a:ext cx="1482095" cy="307777"/>
          </a:xfrm>
          <a:prstGeom prst="rect">
            <a:avLst/>
          </a:prstGeom>
          <a:solidFill>
            <a:schemeClr val="bg1"/>
          </a:solidFill>
        </p:spPr>
        <p:txBody>
          <a:bodyPr wrap="square" rtlCol="0">
            <a:spAutoFit/>
          </a:bodyPr>
          <a:lstStyle/>
          <a:p>
            <a:pPr algn="ctr" defTabSz="914103"/>
            <a:r>
              <a:rPr lang="es-CO" sz="1400" dirty="0">
                <a:solidFill>
                  <a:srgbClr val="126D9A"/>
                </a:solidFill>
              </a:rPr>
              <a:t>Colegios </a:t>
            </a:r>
          </a:p>
        </p:txBody>
      </p:sp>
      <p:sp>
        <p:nvSpPr>
          <p:cNvPr id="31" name="4 Elipse">
            <a:extLst>
              <a:ext uri="{FF2B5EF4-FFF2-40B4-BE49-F238E27FC236}">
                <a16:creationId xmlns:a16="http://schemas.microsoft.com/office/drawing/2014/main" id="{44061A36-05EF-4F44-A2FA-813315591D0A}"/>
              </a:ext>
            </a:extLst>
          </p:cNvPr>
          <p:cNvSpPr>
            <a:spLocks noChangeArrowheads="1"/>
          </p:cNvSpPr>
          <p:nvPr/>
        </p:nvSpPr>
        <p:spPr bwMode="auto">
          <a:xfrm>
            <a:off x="7087504" y="2495992"/>
            <a:ext cx="144000" cy="144000"/>
          </a:xfrm>
          <a:prstGeom prst="ellipse">
            <a:avLst/>
          </a:prstGeom>
          <a:solidFill>
            <a:srgbClr val="FFC0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35" name="4 Elipse">
            <a:extLst>
              <a:ext uri="{FF2B5EF4-FFF2-40B4-BE49-F238E27FC236}">
                <a16:creationId xmlns:a16="http://schemas.microsoft.com/office/drawing/2014/main" id="{44061A36-05EF-4F44-A2FA-813315591D0A}"/>
              </a:ext>
            </a:extLst>
          </p:cNvPr>
          <p:cNvSpPr>
            <a:spLocks noChangeArrowheads="1"/>
          </p:cNvSpPr>
          <p:nvPr/>
        </p:nvSpPr>
        <p:spPr bwMode="auto">
          <a:xfrm>
            <a:off x="7091625" y="3544210"/>
            <a:ext cx="144000" cy="144000"/>
          </a:xfrm>
          <a:prstGeom prst="ellipse">
            <a:avLst/>
          </a:prstGeom>
          <a:solidFill>
            <a:srgbClr val="FFC0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36" name="4 Elipse">
            <a:extLst>
              <a:ext uri="{FF2B5EF4-FFF2-40B4-BE49-F238E27FC236}">
                <a16:creationId xmlns:a16="http://schemas.microsoft.com/office/drawing/2014/main" id="{44061A36-05EF-4F44-A2FA-813315591D0A}"/>
              </a:ext>
            </a:extLst>
          </p:cNvPr>
          <p:cNvSpPr>
            <a:spLocks noChangeArrowheads="1"/>
          </p:cNvSpPr>
          <p:nvPr/>
        </p:nvSpPr>
        <p:spPr bwMode="auto">
          <a:xfrm>
            <a:off x="7087504" y="4029848"/>
            <a:ext cx="144000" cy="144000"/>
          </a:xfrm>
          <a:prstGeom prst="ellipse">
            <a:avLst/>
          </a:prstGeom>
          <a:solidFill>
            <a:srgbClr val="0066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37" name="4 Elipse">
            <a:extLst>
              <a:ext uri="{FF2B5EF4-FFF2-40B4-BE49-F238E27FC236}">
                <a16:creationId xmlns:a16="http://schemas.microsoft.com/office/drawing/2014/main" id="{44061A36-05EF-4F44-A2FA-813315591D0A}"/>
              </a:ext>
            </a:extLst>
          </p:cNvPr>
          <p:cNvSpPr>
            <a:spLocks noChangeArrowheads="1"/>
          </p:cNvSpPr>
          <p:nvPr/>
        </p:nvSpPr>
        <p:spPr bwMode="auto">
          <a:xfrm>
            <a:off x="3612592" y="2495992"/>
            <a:ext cx="144000" cy="144000"/>
          </a:xfrm>
          <a:prstGeom prst="ellipse">
            <a:avLst/>
          </a:prstGeom>
          <a:solidFill>
            <a:srgbClr val="0066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38" name="4 Elipse">
            <a:extLst>
              <a:ext uri="{FF2B5EF4-FFF2-40B4-BE49-F238E27FC236}">
                <a16:creationId xmlns:a16="http://schemas.microsoft.com/office/drawing/2014/main" id="{44061A36-05EF-4F44-A2FA-813315591D0A}"/>
              </a:ext>
            </a:extLst>
          </p:cNvPr>
          <p:cNvSpPr>
            <a:spLocks noChangeArrowheads="1"/>
          </p:cNvSpPr>
          <p:nvPr/>
        </p:nvSpPr>
        <p:spPr bwMode="auto">
          <a:xfrm>
            <a:off x="3612592" y="4029848"/>
            <a:ext cx="144000" cy="144000"/>
          </a:xfrm>
          <a:prstGeom prst="ellipse">
            <a:avLst/>
          </a:prstGeom>
          <a:solidFill>
            <a:srgbClr val="0066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39" name="4 Elipse">
            <a:extLst>
              <a:ext uri="{FF2B5EF4-FFF2-40B4-BE49-F238E27FC236}">
                <a16:creationId xmlns:a16="http://schemas.microsoft.com/office/drawing/2014/main" id="{44061A36-05EF-4F44-A2FA-813315591D0A}"/>
              </a:ext>
            </a:extLst>
          </p:cNvPr>
          <p:cNvSpPr>
            <a:spLocks noChangeArrowheads="1"/>
          </p:cNvSpPr>
          <p:nvPr/>
        </p:nvSpPr>
        <p:spPr bwMode="auto">
          <a:xfrm>
            <a:off x="3607130" y="3544210"/>
            <a:ext cx="144000" cy="144000"/>
          </a:xfrm>
          <a:prstGeom prst="ellipse">
            <a:avLst/>
          </a:prstGeom>
          <a:solidFill>
            <a:srgbClr val="FF00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cxnSp>
        <p:nvCxnSpPr>
          <p:cNvPr id="52" name="Conector recto de flecha 51"/>
          <p:cNvCxnSpPr/>
          <p:nvPr/>
        </p:nvCxnSpPr>
        <p:spPr bwMode="auto">
          <a:xfrm flipH="1" flipV="1">
            <a:off x="4925343" y="2375600"/>
            <a:ext cx="1883" cy="240783"/>
          </a:xfrm>
          <a:prstGeom prst="straightConnector1">
            <a:avLst/>
          </a:prstGeom>
          <a:solidFill>
            <a:schemeClr val="accent1"/>
          </a:solidFill>
          <a:ln w="9525" cap="flat" cmpd="sng" algn="ctr">
            <a:solidFill>
              <a:srgbClr val="00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Conector recto de flecha 52"/>
          <p:cNvCxnSpPr/>
          <p:nvPr/>
        </p:nvCxnSpPr>
        <p:spPr bwMode="auto">
          <a:xfrm flipH="1" flipV="1">
            <a:off x="4925343" y="3447427"/>
            <a:ext cx="1883" cy="240783"/>
          </a:xfrm>
          <a:prstGeom prst="straightConnector1">
            <a:avLst/>
          </a:prstGeom>
          <a:solidFill>
            <a:schemeClr val="accent1"/>
          </a:solidFill>
          <a:ln w="9525" cap="flat" cmpd="sng" algn="ctr">
            <a:solidFill>
              <a:srgbClr val="00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Conector recto de flecha 53"/>
          <p:cNvCxnSpPr/>
          <p:nvPr/>
        </p:nvCxnSpPr>
        <p:spPr bwMode="auto">
          <a:xfrm flipH="1" flipV="1">
            <a:off x="4925343" y="3933065"/>
            <a:ext cx="1883" cy="240783"/>
          </a:xfrm>
          <a:prstGeom prst="straightConnector1">
            <a:avLst/>
          </a:prstGeom>
          <a:solidFill>
            <a:schemeClr val="accent1"/>
          </a:solidFill>
          <a:ln w="9525" cap="flat" cmpd="sng" algn="ctr">
            <a:solidFill>
              <a:srgbClr val="00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Conector recto de flecha 54"/>
          <p:cNvCxnSpPr/>
          <p:nvPr/>
        </p:nvCxnSpPr>
        <p:spPr bwMode="auto">
          <a:xfrm>
            <a:off x="9012782" y="2409460"/>
            <a:ext cx="1" cy="237493"/>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Conector recto de flecha 55"/>
          <p:cNvCxnSpPr/>
          <p:nvPr/>
        </p:nvCxnSpPr>
        <p:spPr bwMode="auto">
          <a:xfrm>
            <a:off x="9012782" y="3449071"/>
            <a:ext cx="1" cy="237493"/>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Conector recto de flecha 56"/>
          <p:cNvCxnSpPr/>
          <p:nvPr/>
        </p:nvCxnSpPr>
        <p:spPr bwMode="auto">
          <a:xfrm flipH="1" flipV="1">
            <a:off x="9029992" y="3995490"/>
            <a:ext cx="1883" cy="240783"/>
          </a:xfrm>
          <a:prstGeom prst="straightConnector1">
            <a:avLst/>
          </a:prstGeom>
          <a:solidFill>
            <a:schemeClr val="accent1"/>
          </a:solidFill>
          <a:ln w="9525" cap="flat" cmpd="sng" algn="ctr">
            <a:solidFill>
              <a:srgbClr val="00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725742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Tabla"/>
          <p:cNvGraphicFramePr>
            <a:graphicFrameLocks noGrp="1"/>
          </p:cNvGraphicFramePr>
          <p:nvPr>
            <p:extLst>
              <p:ext uri="{D42A27DB-BD31-4B8C-83A1-F6EECF244321}">
                <p14:modId xmlns:p14="http://schemas.microsoft.com/office/powerpoint/2010/main" val="2218721299"/>
              </p:ext>
            </p:extLst>
          </p:nvPr>
        </p:nvGraphicFramePr>
        <p:xfrm>
          <a:off x="1574800" y="2037927"/>
          <a:ext cx="3005947" cy="1745264"/>
        </p:xfrm>
        <a:graphic>
          <a:graphicData uri="http://schemas.openxmlformats.org/drawingml/2006/table">
            <a:tbl>
              <a:tblPr/>
              <a:tblGrid>
                <a:gridCol w="3005947">
                  <a:extLst>
                    <a:ext uri="{9D8B030D-6E8A-4147-A177-3AD203B41FA5}">
                      <a16:colId xmlns:a16="http://schemas.microsoft.com/office/drawing/2014/main" val="20000"/>
                    </a:ext>
                  </a:extLst>
                </a:gridCol>
              </a:tblGrid>
              <a:tr h="436316">
                <a:tc>
                  <a:txBody>
                    <a:bodyPr/>
                    <a:lstStyle/>
                    <a:p>
                      <a:pPr algn="r" fontAlgn="ctr"/>
                      <a:r>
                        <a:rPr lang="es-CO" sz="900" b="1" i="0" u="none" strike="noStrike" dirty="0">
                          <a:solidFill>
                            <a:srgbClr val="000000"/>
                          </a:solidFill>
                          <a:effectLst/>
                          <a:latin typeface="+mj-lt"/>
                        </a:rPr>
                        <a:t>Calidad general de los espacios  de rendición de cuentas del Icfes</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0"/>
                  </a:ext>
                </a:extLst>
              </a:tr>
              <a:tr h="436316">
                <a:tc>
                  <a:txBody>
                    <a:bodyPr/>
                    <a:lstStyle/>
                    <a:p>
                      <a:pPr algn="r" fontAlgn="ctr"/>
                      <a:endParaRPr lang="es-CO" sz="900" b="1" i="0" u="none" strike="noStrike" dirty="0">
                        <a:solidFill>
                          <a:srgbClr val="000000"/>
                        </a:solidFill>
                        <a:effectLst/>
                        <a:latin typeface="+mj-lt"/>
                      </a:endParaRP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1"/>
                  </a:ext>
                </a:extLst>
              </a:tr>
              <a:tr h="436316">
                <a:tc>
                  <a:txBody>
                    <a:bodyPr/>
                    <a:lstStyle/>
                    <a:p>
                      <a:pPr algn="r" fontAlgn="ctr"/>
                      <a:r>
                        <a:rPr lang="es-CO" sz="900" b="0" i="0" u="none" strike="noStrike" dirty="0">
                          <a:solidFill>
                            <a:srgbClr val="000000"/>
                          </a:solidFill>
                          <a:effectLst/>
                          <a:latin typeface="+mj-lt"/>
                        </a:rPr>
                        <a:t>El valor que le generan estos espacios a su entidad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2"/>
                  </a:ext>
                </a:extLst>
              </a:tr>
              <a:tr h="436316">
                <a:tc>
                  <a:txBody>
                    <a:bodyPr/>
                    <a:lstStyle/>
                    <a:p>
                      <a:pPr algn="r" fontAlgn="ctr"/>
                      <a:r>
                        <a:rPr lang="es-CO" sz="900" b="0" i="0" u="none" strike="noStrike" dirty="0">
                          <a:solidFill>
                            <a:srgbClr val="000000"/>
                          </a:solidFill>
                          <a:effectLst/>
                          <a:latin typeface="+mj-lt"/>
                        </a:rPr>
                        <a:t>El cumplimiento de la programación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37" name="36 Gráfico"/>
          <p:cNvGraphicFramePr/>
          <p:nvPr/>
        </p:nvGraphicFramePr>
        <p:xfrm>
          <a:off x="4568295" y="1763014"/>
          <a:ext cx="2416965" cy="43488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1481656793"/>
              </p:ext>
            </p:extLst>
          </p:nvPr>
        </p:nvGraphicFramePr>
        <p:xfrm>
          <a:off x="2672667" y="1150203"/>
          <a:ext cx="3798666" cy="237857"/>
        </p:xfrm>
        <a:graphic>
          <a:graphicData uri="http://schemas.openxmlformats.org/drawingml/2006/table">
            <a:tbl>
              <a:tblPr/>
              <a:tblGrid>
                <a:gridCol w="208125">
                  <a:extLst>
                    <a:ext uri="{9D8B030D-6E8A-4147-A177-3AD203B41FA5}">
                      <a16:colId xmlns:a16="http://schemas.microsoft.com/office/drawing/2014/main" val="20000"/>
                    </a:ext>
                  </a:extLst>
                </a:gridCol>
                <a:gridCol w="1389067">
                  <a:extLst>
                    <a:ext uri="{9D8B030D-6E8A-4147-A177-3AD203B41FA5}">
                      <a16:colId xmlns:a16="http://schemas.microsoft.com/office/drawing/2014/main" val="20001"/>
                    </a:ext>
                  </a:extLst>
                </a:gridCol>
                <a:gridCol w="208125">
                  <a:extLst>
                    <a:ext uri="{9D8B030D-6E8A-4147-A177-3AD203B41FA5}">
                      <a16:colId xmlns:a16="http://schemas.microsoft.com/office/drawing/2014/main" val="20004"/>
                    </a:ext>
                  </a:extLst>
                </a:gridCol>
                <a:gridCol w="794552">
                  <a:extLst>
                    <a:ext uri="{9D8B030D-6E8A-4147-A177-3AD203B41FA5}">
                      <a16:colId xmlns:a16="http://schemas.microsoft.com/office/drawing/2014/main" val="20005"/>
                    </a:ext>
                  </a:extLst>
                </a:gridCol>
                <a:gridCol w="195493">
                  <a:extLst>
                    <a:ext uri="{9D8B030D-6E8A-4147-A177-3AD203B41FA5}">
                      <a16:colId xmlns:a16="http://schemas.microsoft.com/office/drawing/2014/main" val="20006"/>
                    </a:ext>
                  </a:extLst>
                </a:gridCol>
                <a:gridCol w="1003304">
                  <a:extLst>
                    <a:ext uri="{9D8B030D-6E8A-4147-A177-3AD203B41FA5}">
                      <a16:colId xmlns:a16="http://schemas.microsoft.com/office/drawing/2014/main" val="20007"/>
                    </a:ext>
                  </a:extLst>
                </a:gridCol>
              </a:tblGrid>
              <a:tr h="237857">
                <a:tc>
                  <a:txBody>
                    <a:bodyPr/>
                    <a:lstStyle/>
                    <a:p>
                      <a:pPr algn="l" fontAlgn="b"/>
                      <a:endParaRPr lang="es-CO" sz="700" b="0" i="0" u="none" strike="noStrike" dirty="0">
                        <a:solidFill>
                          <a:schemeClr val="tx1">
                            <a:lumMod val="85000"/>
                            <a:lumOff val="15000"/>
                          </a:schemeClr>
                        </a:solidFill>
                        <a:effectLst/>
                        <a:latin typeface="+mj-lt"/>
                      </a:endParaRPr>
                    </a:p>
                  </a:txBody>
                  <a:tcPr marL="9527" marR="9527" marT="9525" marB="0" anchor="ctr">
                    <a:lnL>
                      <a:noFill/>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700" b="0" i="0" u="none" strike="noStrike" dirty="0">
                          <a:solidFill>
                            <a:schemeClr val="tx1">
                              <a:lumMod val="85000"/>
                              <a:lumOff val="15000"/>
                            </a:schemeClr>
                          </a:solidFill>
                          <a:effectLst/>
                          <a:latin typeface="+mj-lt"/>
                          <a:cs typeface="Calibri" panose="020F0502020204030204" pitchFamily="34" charset="0"/>
                        </a:rPr>
                        <a:t> </a:t>
                      </a:r>
                      <a:r>
                        <a:rPr lang="es-CO" sz="700" b="1" i="0" u="none" strike="noStrike" dirty="0">
                          <a:solidFill>
                            <a:schemeClr val="tx1">
                              <a:lumMod val="75000"/>
                              <a:lumOff val="25000"/>
                            </a:schemeClr>
                          </a:solidFill>
                          <a:effectLst/>
                          <a:latin typeface="+mj-lt"/>
                          <a:cs typeface="Calibri" panose="020F0502020204030204" pitchFamily="34" charset="0"/>
                        </a:rPr>
                        <a:t>T2B: </a:t>
                      </a:r>
                      <a:r>
                        <a:rPr lang="es-CO" altLang="es-CO" sz="700" b="0" dirty="0">
                          <a:solidFill>
                            <a:schemeClr val="tx1">
                              <a:lumMod val="75000"/>
                              <a:lumOff val="25000"/>
                            </a:schemeClr>
                          </a:solidFill>
                          <a:latin typeface="+mj-lt"/>
                          <a:cs typeface="Calibri" panose="020F0502020204030204" pitchFamily="34" charset="0"/>
                        </a:rPr>
                        <a:t>Excelente </a:t>
                      </a:r>
                      <a:r>
                        <a:rPr lang="es-CO" altLang="es-CO" sz="700" dirty="0">
                          <a:solidFill>
                            <a:schemeClr val="tx1">
                              <a:lumMod val="75000"/>
                              <a:lumOff val="25000"/>
                            </a:schemeClr>
                          </a:solidFill>
                          <a:latin typeface="+mj-lt"/>
                          <a:cs typeface="Calibri" panose="020F0502020204030204" pitchFamily="34" charset="0"/>
                        </a:rPr>
                        <a:t>+</a:t>
                      </a:r>
                      <a:r>
                        <a:rPr lang="es-CO" altLang="es-CO" sz="700" b="0" dirty="0">
                          <a:solidFill>
                            <a:schemeClr val="tx1">
                              <a:lumMod val="75000"/>
                              <a:lumOff val="25000"/>
                            </a:schemeClr>
                          </a:solidFill>
                          <a:latin typeface="+mj-lt"/>
                          <a:cs typeface="Calibri" panose="020F0502020204030204" pitchFamily="34" charset="0"/>
                        </a:rPr>
                        <a:t> Muy Buena</a:t>
                      </a: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s-CO" sz="700" b="0" i="0" u="none" strike="noStrike" dirty="0">
                        <a:solidFill>
                          <a:schemeClr val="tx1">
                            <a:lumMod val="85000"/>
                            <a:lumOff val="1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700" b="1" i="0" u="none" strike="noStrike" dirty="0">
                          <a:solidFill>
                            <a:schemeClr val="tx1">
                              <a:lumMod val="85000"/>
                              <a:lumOff val="15000"/>
                            </a:schemeClr>
                          </a:solidFill>
                          <a:effectLst/>
                          <a:latin typeface="+mj-lt"/>
                          <a:cs typeface="Calibri" panose="020F0502020204030204" pitchFamily="34" charset="0"/>
                        </a:rPr>
                        <a:t>Media: </a:t>
                      </a:r>
                      <a:r>
                        <a:rPr lang="es-CO" altLang="es-CO" sz="700" b="0" dirty="0">
                          <a:solidFill>
                            <a:schemeClr val="tx1">
                              <a:lumMod val="75000"/>
                              <a:lumOff val="25000"/>
                            </a:schemeClr>
                          </a:solidFill>
                          <a:latin typeface="+mj-lt"/>
                          <a:cs typeface="Calibri" panose="020F0502020204030204" pitchFamily="34" charset="0"/>
                        </a:rPr>
                        <a:t>Buena</a:t>
                      </a: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700" b="0" i="0" u="none" strike="noStrike" dirty="0">
                          <a:solidFill>
                            <a:schemeClr val="tx1">
                              <a:lumMod val="85000"/>
                              <a:lumOff val="15000"/>
                            </a:schemeClr>
                          </a:solidFill>
                          <a:effectLst/>
                          <a:latin typeface="+mj-lt"/>
                          <a:cs typeface="Calibri" panose="020F0502020204030204" pitchFamily="34" charset="0"/>
                        </a:rPr>
                        <a:t> </a:t>
                      </a:r>
                      <a:r>
                        <a:rPr lang="es-CO" sz="700" b="1" i="0" u="none" strike="noStrike" dirty="0">
                          <a:solidFill>
                            <a:schemeClr val="tx1">
                              <a:lumMod val="75000"/>
                              <a:lumOff val="25000"/>
                            </a:schemeClr>
                          </a:solidFill>
                          <a:effectLst/>
                          <a:latin typeface="+mj-lt"/>
                          <a:cs typeface="Calibri" panose="020F0502020204030204" pitchFamily="34" charset="0"/>
                        </a:rPr>
                        <a:t>B2B: </a:t>
                      </a:r>
                      <a:r>
                        <a:rPr lang="es-CO" sz="700" b="0" i="0" u="none" strike="noStrike" dirty="0">
                          <a:solidFill>
                            <a:schemeClr val="tx1">
                              <a:lumMod val="75000"/>
                              <a:lumOff val="25000"/>
                            </a:schemeClr>
                          </a:solidFill>
                          <a:effectLst/>
                          <a:latin typeface="+mj-lt"/>
                          <a:cs typeface="Calibri" panose="020F0502020204030204" pitchFamily="34" charset="0"/>
                        </a:rPr>
                        <a:t>R</a:t>
                      </a:r>
                      <a:r>
                        <a:rPr lang="es-CO" altLang="es-CO" sz="700" b="0" dirty="0">
                          <a:solidFill>
                            <a:schemeClr val="tx1">
                              <a:lumMod val="75000"/>
                              <a:lumOff val="25000"/>
                            </a:schemeClr>
                          </a:solidFill>
                          <a:latin typeface="+mj-lt"/>
                          <a:cs typeface="Calibri" panose="020F0502020204030204" pitchFamily="34" charset="0"/>
                        </a:rPr>
                        <a:t>egular </a:t>
                      </a:r>
                      <a:r>
                        <a:rPr lang="es-CO" altLang="es-CO" sz="700" dirty="0">
                          <a:solidFill>
                            <a:schemeClr val="tx1">
                              <a:lumMod val="75000"/>
                              <a:lumOff val="25000"/>
                            </a:schemeClr>
                          </a:solidFill>
                          <a:latin typeface="+mj-lt"/>
                          <a:cs typeface="Calibri" panose="020F0502020204030204" pitchFamily="34" charset="0"/>
                        </a:rPr>
                        <a:t>+</a:t>
                      </a:r>
                      <a:r>
                        <a:rPr lang="es-CO" altLang="es-CO" sz="700" b="0" dirty="0">
                          <a:solidFill>
                            <a:schemeClr val="tx1">
                              <a:lumMod val="75000"/>
                              <a:lumOff val="25000"/>
                            </a:schemeClr>
                          </a:solidFill>
                          <a:latin typeface="+mj-lt"/>
                          <a:cs typeface="Calibri" panose="020F0502020204030204" pitchFamily="34" charset="0"/>
                        </a:rPr>
                        <a:t> Mala</a:t>
                      </a: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3175" cap="flat" cmpd="sng" algn="ctr">
                      <a:solidFill>
                        <a:schemeClr val="bg1"/>
                      </a:solidFill>
                      <a:prstDash val="solid"/>
                      <a:round/>
                      <a:headEnd type="none" w="med" len="med"/>
                      <a:tailEnd type="none" w="med" len="med"/>
                    </a:lnL>
                    <a:lnR>
                      <a:noFill/>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11" name="10 Rectángulo redondeado"/>
          <p:cNvSpPr/>
          <p:nvPr/>
        </p:nvSpPr>
        <p:spPr bwMode="auto">
          <a:xfrm>
            <a:off x="2551546" y="1111918"/>
            <a:ext cx="4040908" cy="314071"/>
          </a:xfrm>
          <a:prstGeom prst="roundRect">
            <a:avLst>
              <a:gd name="adj" fmla="val 21475"/>
            </a:avLst>
          </a:prstGeom>
          <a:noFill/>
          <a:ln w="63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dirty="0">
              <a:ln>
                <a:noFill/>
              </a:ln>
              <a:solidFill>
                <a:srgbClr val="000000">
                  <a:lumMod val="95000"/>
                  <a:lumOff val="5000"/>
                </a:srgbClr>
              </a:solidFill>
              <a:effectLst/>
              <a:uLnTx/>
              <a:uFillTx/>
              <a:latin typeface="Calibri" pitchFamily="34" charset="0"/>
              <a:ea typeface="+mn-ea"/>
              <a:cs typeface="Calibri" panose="020F0502020204030204" pitchFamily="34" charset="0"/>
            </a:endParaRPr>
          </a:p>
        </p:txBody>
      </p:sp>
      <p:graphicFrame>
        <p:nvGraphicFramePr>
          <p:cNvPr id="12" name="11 Tabla"/>
          <p:cNvGraphicFramePr>
            <a:graphicFrameLocks noGrp="1"/>
          </p:cNvGraphicFramePr>
          <p:nvPr/>
        </p:nvGraphicFramePr>
        <p:xfrm>
          <a:off x="6804248" y="2037927"/>
          <a:ext cx="241300" cy="1745264"/>
        </p:xfrm>
        <a:graphic>
          <a:graphicData uri="http://schemas.openxmlformats.org/drawingml/2006/table">
            <a:tbl>
              <a:tblPr/>
              <a:tblGrid>
                <a:gridCol w="241300">
                  <a:extLst>
                    <a:ext uri="{9D8B030D-6E8A-4147-A177-3AD203B41FA5}">
                      <a16:colId xmlns:a16="http://schemas.microsoft.com/office/drawing/2014/main" val="20000"/>
                    </a:ext>
                  </a:extLst>
                </a:gridCol>
              </a:tblGrid>
              <a:tr h="436316">
                <a:tc>
                  <a:txBody>
                    <a:bodyPr/>
                    <a:lstStyle/>
                    <a:p>
                      <a:pPr algn="ctr" fontAlgn="ctr"/>
                      <a:r>
                        <a:rPr lang="es-CO" sz="700" b="1" i="0" u="none" strike="noStrike" dirty="0">
                          <a:solidFill>
                            <a:srgbClr val="000000"/>
                          </a:solidFill>
                          <a:effectLst/>
                          <a:latin typeface="Calibri"/>
                        </a:rPr>
                        <a:t>17</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0"/>
                  </a:ext>
                </a:extLst>
              </a:tr>
              <a:tr h="436316">
                <a:tc>
                  <a:txBody>
                    <a:bodyPr/>
                    <a:lstStyle/>
                    <a:p>
                      <a:pPr algn="ctr" fontAlgn="ctr"/>
                      <a:endParaRPr lang="es-CO" sz="700" b="1" i="0" u="none" strike="noStrike" dirty="0">
                        <a:solidFill>
                          <a:srgbClr val="000000"/>
                        </a:solidFill>
                        <a:effectLst/>
                        <a:latin typeface="Calibri"/>
                      </a:endParaRP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1"/>
                  </a:ext>
                </a:extLst>
              </a:tr>
              <a:tr h="436316">
                <a:tc>
                  <a:txBody>
                    <a:bodyPr/>
                    <a:lstStyle/>
                    <a:p>
                      <a:pPr algn="ctr" fontAlgn="ctr"/>
                      <a:r>
                        <a:rPr lang="es-CO" sz="700" b="1" i="0" u="none" strike="noStrike" dirty="0">
                          <a:solidFill>
                            <a:srgbClr val="000000"/>
                          </a:solidFill>
                          <a:effectLst/>
                          <a:latin typeface="Calibri"/>
                        </a:rPr>
                        <a:t>17</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2"/>
                  </a:ext>
                </a:extLst>
              </a:tr>
              <a:tr h="436316">
                <a:tc>
                  <a:txBody>
                    <a:bodyPr/>
                    <a:lstStyle/>
                    <a:p>
                      <a:pPr algn="ctr" fontAlgn="ctr"/>
                      <a:r>
                        <a:rPr lang="es-CO" sz="700" b="1" i="0" u="none" strike="noStrike" dirty="0">
                          <a:solidFill>
                            <a:srgbClr val="000000"/>
                          </a:solidFill>
                          <a:effectLst/>
                          <a:latin typeface="Calibri"/>
                        </a:rPr>
                        <a:t>17</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3" name="12 Rectángulo"/>
          <p:cNvSpPr/>
          <p:nvPr/>
        </p:nvSpPr>
        <p:spPr>
          <a:xfrm>
            <a:off x="6738107" y="1822484"/>
            <a:ext cx="386644"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CO" sz="800" b="1" i="0" u="none" strike="noStrike" kern="1200" cap="none" spc="0" normalizeH="0" baseline="0" noProof="0" dirty="0">
                <a:ln>
                  <a:noFill/>
                </a:ln>
                <a:solidFill>
                  <a:srgbClr val="000000"/>
                </a:solidFill>
                <a:effectLst/>
                <a:uLnTx/>
                <a:uFillTx/>
                <a:latin typeface="Calibri"/>
                <a:ea typeface="+mn-ea"/>
                <a:cs typeface="Arial" charset="0"/>
              </a:rPr>
              <a:t>Base</a:t>
            </a:r>
            <a:endParaRPr kumimoji="0" lang="es-CO" sz="1000" b="1" i="0" u="none" strike="noStrike" kern="1200" cap="none" spc="0" normalizeH="0" baseline="0" noProof="0" dirty="0">
              <a:ln>
                <a:noFill/>
              </a:ln>
              <a:solidFill>
                <a:srgbClr val="000000"/>
              </a:solidFill>
              <a:effectLst/>
              <a:uLnTx/>
              <a:uFillTx/>
              <a:latin typeface="Calibri" pitchFamily="34" charset="0"/>
              <a:ea typeface="+mn-ea"/>
              <a:cs typeface="Arial" charset="0"/>
            </a:endParaRPr>
          </a:p>
        </p:txBody>
      </p:sp>
      <p:sp>
        <p:nvSpPr>
          <p:cNvPr id="15" name="1 Título"/>
          <p:cNvSpPr>
            <a:spLocks noGrp="1"/>
          </p:cNvSpPr>
          <p:nvPr>
            <p:ph type="title"/>
          </p:nvPr>
        </p:nvSpPr>
        <p:spPr>
          <a:xfrm>
            <a:off x="1556384" y="64453"/>
            <a:ext cx="7320915" cy="384175"/>
          </a:xfrm>
        </p:spPr>
        <p:txBody>
          <a:bodyPr/>
          <a:lstStyle/>
          <a:p>
            <a:r>
              <a:rPr lang="es-ES" sz="1800" dirty="0">
                <a:solidFill>
                  <a:schemeClr val="bg2">
                    <a:lumMod val="50000"/>
                  </a:schemeClr>
                </a:solidFill>
                <a:latin typeface="+mj-lt"/>
              </a:rPr>
              <a:t>Evaluación de los espacios de rendición de cuentas </a:t>
            </a:r>
            <a:endParaRPr lang="es-CO" sz="1800" dirty="0">
              <a:solidFill>
                <a:schemeClr val="bg2">
                  <a:lumMod val="50000"/>
                </a:schemeClr>
              </a:solidFill>
              <a:latin typeface="+mj-lt"/>
            </a:endParaRPr>
          </a:p>
        </p:txBody>
      </p:sp>
      <p:sp>
        <p:nvSpPr>
          <p:cNvPr id="16" name="Text Box 33"/>
          <p:cNvSpPr txBox="1">
            <a:spLocks noChangeArrowheads="1"/>
          </p:cNvSpPr>
          <p:nvPr/>
        </p:nvSpPr>
        <p:spPr bwMode="auto">
          <a:xfrm>
            <a:off x="2108215" y="658507"/>
            <a:ext cx="4945063" cy="2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nchor="ctr">
            <a:spAutoFit/>
          </a:bodyPr>
          <a:lstStyle>
            <a:lvl1pPr>
              <a:spcBef>
                <a:spcPct val="20000"/>
              </a:spcBef>
              <a:buChar char="•"/>
              <a:defRPr sz="1200">
                <a:solidFill>
                  <a:srgbClr val="333333"/>
                </a:solidFill>
                <a:latin typeface="Century Gothic" pitchFamily="34" charset="0"/>
                <a:cs typeface="Arial" charset="0"/>
              </a:defRPr>
            </a:lvl1pPr>
            <a:lvl2pPr marL="742950" indent="-285750">
              <a:spcBef>
                <a:spcPct val="20000"/>
              </a:spcBef>
              <a:buChar char="–"/>
              <a:defRPr sz="1200">
                <a:solidFill>
                  <a:srgbClr val="333333"/>
                </a:solidFill>
                <a:latin typeface="Century Gothic" pitchFamily="34" charset="0"/>
                <a:cs typeface="Arial" charset="0"/>
              </a:defRPr>
            </a:lvl2pPr>
            <a:lvl3pPr marL="1143000" indent="-228600">
              <a:spcBef>
                <a:spcPct val="20000"/>
              </a:spcBef>
              <a:buChar char="•"/>
              <a:defRPr sz="1200">
                <a:solidFill>
                  <a:srgbClr val="333333"/>
                </a:solidFill>
                <a:latin typeface="Century Gothic" pitchFamily="34" charset="0"/>
                <a:cs typeface="Arial" charset="0"/>
              </a:defRPr>
            </a:lvl3pPr>
            <a:lvl4pPr marL="1600200" indent="-228600">
              <a:spcBef>
                <a:spcPct val="20000"/>
              </a:spcBef>
              <a:buChar char="–"/>
              <a:defRPr sz="1200">
                <a:solidFill>
                  <a:srgbClr val="333333"/>
                </a:solidFill>
                <a:latin typeface="Century Gothic" pitchFamily="34" charset="0"/>
                <a:cs typeface="Arial" charset="0"/>
              </a:defRPr>
            </a:lvl4pPr>
            <a:lvl5pPr marL="2057400" indent="-228600">
              <a:spcBef>
                <a:spcPct val="20000"/>
              </a:spcBef>
              <a:buChar char="»"/>
              <a:defRPr sz="1200">
                <a:solidFill>
                  <a:srgbClr val="333333"/>
                </a:solidFill>
                <a:latin typeface="Century Gothic" pitchFamily="34" charset="0"/>
                <a:cs typeface="Arial" charset="0"/>
              </a:defRPr>
            </a:lvl5pPr>
            <a:lvl6pPr marL="2514600" indent="-228600" eaLnBrk="0" fontAlgn="base" hangingPunct="0">
              <a:spcBef>
                <a:spcPct val="20000"/>
              </a:spcBef>
              <a:spcAft>
                <a:spcPct val="0"/>
              </a:spcAft>
              <a:buChar char="»"/>
              <a:defRPr sz="1200">
                <a:solidFill>
                  <a:srgbClr val="333333"/>
                </a:solidFill>
                <a:latin typeface="Century Gothic" pitchFamily="34" charset="0"/>
                <a:cs typeface="Arial" charset="0"/>
              </a:defRPr>
            </a:lvl6pPr>
            <a:lvl7pPr marL="2971800" indent="-228600" eaLnBrk="0" fontAlgn="base" hangingPunct="0">
              <a:spcBef>
                <a:spcPct val="20000"/>
              </a:spcBef>
              <a:spcAft>
                <a:spcPct val="0"/>
              </a:spcAft>
              <a:buChar char="»"/>
              <a:defRPr sz="1200">
                <a:solidFill>
                  <a:srgbClr val="333333"/>
                </a:solidFill>
                <a:latin typeface="Century Gothic" pitchFamily="34" charset="0"/>
                <a:cs typeface="Arial" charset="0"/>
              </a:defRPr>
            </a:lvl7pPr>
            <a:lvl8pPr marL="3429000" indent="-228600" eaLnBrk="0" fontAlgn="base" hangingPunct="0">
              <a:spcBef>
                <a:spcPct val="20000"/>
              </a:spcBef>
              <a:spcAft>
                <a:spcPct val="0"/>
              </a:spcAft>
              <a:buChar char="»"/>
              <a:defRPr sz="1200">
                <a:solidFill>
                  <a:srgbClr val="333333"/>
                </a:solidFill>
                <a:latin typeface="Century Gothic" pitchFamily="34" charset="0"/>
                <a:cs typeface="Arial" charset="0"/>
              </a:defRPr>
            </a:lvl8pPr>
            <a:lvl9pPr marL="3886200" indent="-228600" eaLnBrk="0" fontAlgn="base" hangingPunct="0">
              <a:spcBef>
                <a:spcPct val="20000"/>
              </a:spcBef>
              <a:spcAft>
                <a:spcPct val="0"/>
              </a:spcAft>
              <a:buChar char="»"/>
              <a:defRPr sz="1200">
                <a:solidFill>
                  <a:srgbClr val="333333"/>
                </a:solidFill>
                <a:latin typeface="Century Gothic" pitchFamily="34" charset="0"/>
                <a:cs typeface="Arial" charset="0"/>
              </a:defRPr>
            </a:lvl9pPr>
          </a:lstStyle>
          <a:p>
            <a:pPr algn="ctr" fontAlgn="ctr">
              <a:buNone/>
            </a:pPr>
            <a:r>
              <a:rPr lang="es-CO" sz="1000" b="0" dirty="0">
                <a:latin typeface="+mj-lt"/>
                <a:cs typeface="Arial"/>
              </a:rPr>
              <a:t>Por parte de secretarios de educación</a:t>
            </a:r>
            <a:endParaRPr lang="es-CO" sz="1000" b="0" dirty="0">
              <a:solidFill>
                <a:srgbClr val="000000"/>
              </a:solidFill>
              <a:latin typeface="+mj-lt"/>
            </a:endParaRPr>
          </a:p>
        </p:txBody>
      </p:sp>
      <p:sp>
        <p:nvSpPr>
          <p:cNvPr id="17" name="4 Elipse">
            <a:extLst>
              <a:ext uri="{FF2B5EF4-FFF2-40B4-BE49-F238E27FC236}">
                <a16:creationId xmlns:a16="http://schemas.microsoft.com/office/drawing/2014/main" id="{44061A36-05EF-4F44-A2FA-813315591D0A}"/>
              </a:ext>
            </a:extLst>
          </p:cNvPr>
          <p:cNvSpPr>
            <a:spLocks noChangeArrowheads="1"/>
          </p:cNvSpPr>
          <p:nvPr/>
        </p:nvSpPr>
        <p:spPr bwMode="auto">
          <a:xfrm>
            <a:off x="1556384" y="3520104"/>
            <a:ext cx="144000" cy="144000"/>
          </a:xfrm>
          <a:prstGeom prst="ellipse">
            <a:avLst/>
          </a:prstGeom>
          <a:solidFill>
            <a:srgbClr val="0066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19" name="4 Elipse">
            <a:extLst>
              <a:ext uri="{FF2B5EF4-FFF2-40B4-BE49-F238E27FC236}">
                <a16:creationId xmlns:a16="http://schemas.microsoft.com/office/drawing/2014/main" id="{44061A36-05EF-4F44-A2FA-813315591D0A}"/>
              </a:ext>
            </a:extLst>
          </p:cNvPr>
          <p:cNvSpPr>
            <a:spLocks noChangeArrowheads="1"/>
          </p:cNvSpPr>
          <p:nvPr/>
        </p:nvSpPr>
        <p:spPr bwMode="auto">
          <a:xfrm>
            <a:off x="1556384" y="2118050"/>
            <a:ext cx="144000" cy="144000"/>
          </a:xfrm>
          <a:prstGeom prst="ellipse">
            <a:avLst/>
          </a:prstGeom>
          <a:solidFill>
            <a:srgbClr val="0066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20" name="4 Elipse">
            <a:extLst>
              <a:ext uri="{FF2B5EF4-FFF2-40B4-BE49-F238E27FC236}">
                <a16:creationId xmlns:a16="http://schemas.microsoft.com/office/drawing/2014/main" id="{44061A36-05EF-4F44-A2FA-813315591D0A}"/>
              </a:ext>
            </a:extLst>
          </p:cNvPr>
          <p:cNvSpPr>
            <a:spLocks noChangeArrowheads="1"/>
          </p:cNvSpPr>
          <p:nvPr/>
        </p:nvSpPr>
        <p:spPr bwMode="auto">
          <a:xfrm>
            <a:off x="1556384" y="3016980"/>
            <a:ext cx="144000" cy="144000"/>
          </a:xfrm>
          <a:prstGeom prst="ellipse">
            <a:avLst/>
          </a:prstGeom>
          <a:solidFill>
            <a:srgbClr val="0066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Tree>
    <p:extLst>
      <p:ext uri="{BB962C8B-B14F-4D97-AF65-F5344CB8AC3E}">
        <p14:creationId xmlns:p14="http://schemas.microsoft.com/office/powerpoint/2010/main" val="41463586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39 CuadroTexto">
            <a:extLst>
              <a:ext uri="{FF2B5EF4-FFF2-40B4-BE49-F238E27FC236}">
                <a16:creationId xmlns:a16="http://schemas.microsoft.com/office/drawing/2014/main" id="{EC374A94-160A-4D91-827E-CF2E57997025}"/>
              </a:ext>
            </a:extLst>
          </p:cNvPr>
          <p:cNvSpPr txBox="1"/>
          <p:nvPr/>
        </p:nvSpPr>
        <p:spPr>
          <a:xfrm>
            <a:off x="6555689" y="1080338"/>
            <a:ext cx="1482095" cy="307777"/>
          </a:xfrm>
          <a:prstGeom prst="rect">
            <a:avLst/>
          </a:prstGeom>
          <a:solidFill>
            <a:schemeClr val="bg1"/>
          </a:solidFill>
        </p:spPr>
        <p:txBody>
          <a:bodyPr wrap="square" rtlCol="0">
            <a:spAutoFit/>
          </a:bodyPr>
          <a:lstStyle/>
          <a:p>
            <a:pPr algn="ctr" defTabSz="914103"/>
            <a:r>
              <a:rPr lang="es-CO" sz="1400" dirty="0">
                <a:solidFill>
                  <a:srgbClr val="126D9A"/>
                </a:solidFill>
              </a:rPr>
              <a:t>Universidades </a:t>
            </a:r>
          </a:p>
        </p:txBody>
      </p:sp>
      <p:sp>
        <p:nvSpPr>
          <p:cNvPr id="68" name="39 CuadroTexto">
            <a:extLst>
              <a:ext uri="{FF2B5EF4-FFF2-40B4-BE49-F238E27FC236}">
                <a16:creationId xmlns:a16="http://schemas.microsoft.com/office/drawing/2014/main" id="{BC12F04B-0ABE-4FCF-9E80-B4035A09FCC9}"/>
              </a:ext>
            </a:extLst>
          </p:cNvPr>
          <p:cNvSpPr txBox="1"/>
          <p:nvPr/>
        </p:nvSpPr>
        <p:spPr>
          <a:xfrm>
            <a:off x="3361763" y="1111828"/>
            <a:ext cx="1285433" cy="307777"/>
          </a:xfrm>
          <a:prstGeom prst="rect">
            <a:avLst/>
          </a:prstGeom>
          <a:solidFill>
            <a:schemeClr val="bg1"/>
          </a:solidFill>
        </p:spPr>
        <p:txBody>
          <a:bodyPr wrap="square" rtlCol="0">
            <a:spAutoFit/>
          </a:bodyPr>
          <a:lstStyle/>
          <a:p>
            <a:pPr algn="ctr" defTabSz="914103"/>
            <a:r>
              <a:rPr lang="es-CO" sz="1400" dirty="0">
                <a:solidFill>
                  <a:srgbClr val="126D9A"/>
                </a:solidFill>
              </a:rPr>
              <a:t>Colegios</a:t>
            </a:r>
          </a:p>
        </p:txBody>
      </p:sp>
      <p:sp>
        <p:nvSpPr>
          <p:cNvPr id="2" name="1 Título"/>
          <p:cNvSpPr>
            <a:spLocks noGrp="1"/>
          </p:cNvSpPr>
          <p:nvPr>
            <p:ph type="title"/>
          </p:nvPr>
        </p:nvSpPr>
        <p:spPr/>
        <p:txBody>
          <a:bodyPr/>
          <a:lstStyle/>
          <a:p>
            <a:r>
              <a:rPr lang="es-CO" dirty="0">
                <a:solidFill>
                  <a:schemeClr val="bg2">
                    <a:lumMod val="50000"/>
                  </a:schemeClr>
                </a:solidFill>
                <a:latin typeface="+mj-lt"/>
              </a:rPr>
              <a:t>Evaluación de los espacios de capacitación y talleres</a:t>
            </a:r>
          </a:p>
        </p:txBody>
      </p:sp>
      <p:graphicFrame>
        <p:nvGraphicFramePr>
          <p:cNvPr id="7" name="6 Gráfico"/>
          <p:cNvGraphicFramePr/>
          <p:nvPr>
            <p:extLst>
              <p:ext uri="{D42A27DB-BD31-4B8C-83A1-F6EECF244321}">
                <p14:modId xmlns:p14="http://schemas.microsoft.com/office/powerpoint/2010/main" val="750785818"/>
              </p:ext>
            </p:extLst>
          </p:nvPr>
        </p:nvGraphicFramePr>
        <p:xfrm>
          <a:off x="2583239" y="1594588"/>
          <a:ext cx="1959877" cy="35686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7 Tabla"/>
          <p:cNvGraphicFramePr>
            <a:graphicFrameLocks noGrp="1"/>
          </p:cNvGraphicFramePr>
          <p:nvPr>
            <p:extLst>
              <p:ext uri="{D42A27DB-BD31-4B8C-83A1-F6EECF244321}">
                <p14:modId xmlns:p14="http://schemas.microsoft.com/office/powerpoint/2010/main" val="4249000841"/>
              </p:ext>
            </p:extLst>
          </p:nvPr>
        </p:nvGraphicFramePr>
        <p:xfrm>
          <a:off x="213469" y="1740545"/>
          <a:ext cx="2197041" cy="3220284"/>
        </p:xfrm>
        <a:graphic>
          <a:graphicData uri="http://schemas.openxmlformats.org/drawingml/2006/table">
            <a:tbl>
              <a:tblPr/>
              <a:tblGrid>
                <a:gridCol w="2197041">
                  <a:extLst>
                    <a:ext uri="{9D8B030D-6E8A-4147-A177-3AD203B41FA5}">
                      <a16:colId xmlns:a16="http://schemas.microsoft.com/office/drawing/2014/main" val="20000"/>
                    </a:ext>
                  </a:extLst>
                </a:gridCol>
              </a:tblGrid>
              <a:tr h="311031">
                <a:tc>
                  <a:txBody>
                    <a:bodyPr/>
                    <a:lstStyle/>
                    <a:p>
                      <a:pPr marL="0" marR="0" lvl="0" indent="0" algn="r" defTabSz="914400" rtl="0" eaLnBrk="1" fontAlgn="ctr" latinLnBrk="0" hangingPunct="1">
                        <a:lnSpc>
                          <a:spcPct val="100000"/>
                        </a:lnSpc>
                        <a:spcBef>
                          <a:spcPct val="0"/>
                        </a:spcBef>
                        <a:spcAft>
                          <a:spcPct val="0"/>
                        </a:spcAft>
                        <a:buClrTx/>
                        <a:buSzTx/>
                        <a:buFontTx/>
                        <a:buNone/>
                        <a:tabLst/>
                        <a:defRPr/>
                      </a:pPr>
                      <a:r>
                        <a:rPr kumimoji="0" lang="es-CO" sz="900" b="1" i="0" u="none" strike="noStrike" kern="1200" cap="none" spc="0" normalizeH="0" baseline="0" noProof="0" dirty="0">
                          <a:ln>
                            <a:noFill/>
                          </a:ln>
                          <a:solidFill>
                            <a:srgbClr val="000000"/>
                          </a:solidFill>
                          <a:effectLst/>
                          <a:uLnTx/>
                          <a:uFillTx/>
                          <a:latin typeface="+mj-lt"/>
                          <a:ea typeface="Times New Roman"/>
                          <a:cs typeface="Arial"/>
                        </a:rPr>
                        <a:t>Calidad general de los espacios de  capacitación y/o talleres realizados por el Icfes</a:t>
                      </a:r>
                      <a:endParaRPr kumimoji="0" lang="es-CO" sz="900" b="1" i="0" u="none" strike="noStrike" kern="1200" cap="none" spc="0" normalizeH="0" baseline="0" noProof="0" dirty="0">
                        <a:ln>
                          <a:noFill/>
                        </a:ln>
                        <a:solidFill>
                          <a:srgbClr val="000000"/>
                        </a:solidFill>
                        <a:effectLst/>
                        <a:uLnTx/>
                        <a:uFillTx/>
                        <a:latin typeface="+mj-lt"/>
                        <a:cs typeface="Arial" charset="0"/>
                      </a:endParaRP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0"/>
                  </a:ext>
                </a:extLst>
              </a:tr>
              <a:tr h="311031">
                <a:tc>
                  <a:txBody>
                    <a:bodyPr/>
                    <a:lstStyle/>
                    <a:p>
                      <a:pPr algn="r" fontAlgn="ctr"/>
                      <a:endParaRPr lang="es-CO" sz="900" b="1" i="0" u="none" strike="noStrike" dirty="0">
                        <a:solidFill>
                          <a:srgbClr val="262626"/>
                        </a:solidFill>
                        <a:effectLst/>
                        <a:latin typeface="+mj-lt"/>
                      </a:endParaRP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1"/>
                  </a:ext>
                </a:extLst>
              </a:tr>
              <a:tr h="311031">
                <a:tc>
                  <a:txBody>
                    <a:bodyPr/>
                    <a:lstStyle/>
                    <a:p>
                      <a:pPr algn="r" fontAlgn="ctr"/>
                      <a:r>
                        <a:rPr lang="es-CO" sz="900" b="0" i="0" u="none" strike="noStrike" dirty="0">
                          <a:solidFill>
                            <a:srgbClr val="262626"/>
                          </a:solidFill>
                          <a:effectLst/>
                          <a:latin typeface="+mj-lt"/>
                        </a:rPr>
                        <a:t> El conocimiento y experiencia del  conferencista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2"/>
                  </a:ext>
                </a:extLst>
              </a:tr>
              <a:tr h="311031">
                <a:tc>
                  <a:txBody>
                    <a:bodyPr/>
                    <a:lstStyle/>
                    <a:p>
                      <a:pPr algn="r" fontAlgn="ctr"/>
                      <a:r>
                        <a:rPr lang="es-CO" sz="900" b="0" i="0" u="none" strike="noStrike" dirty="0">
                          <a:solidFill>
                            <a:srgbClr val="262626"/>
                          </a:solidFill>
                          <a:effectLst/>
                          <a:latin typeface="+mj-lt"/>
                        </a:rPr>
                        <a:t> Los temas tratados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3"/>
                  </a:ext>
                </a:extLst>
              </a:tr>
              <a:tr h="311031">
                <a:tc>
                  <a:txBody>
                    <a:bodyPr/>
                    <a:lstStyle/>
                    <a:p>
                      <a:pPr algn="r" fontAlgn="ctr"/>
                      <a:r>
                        <a:rPr lang="es-CO" sz="900" b="0" i="0" u="none" strike="noStrike" dirty="0">
                          <a:solidFill>
                            <a:srgbClr val="262626"/>
                          </a:solidFill>
                          <a:effectLst/>
                          <a:latin typeface="+mj-lt"/>
                        </a:rPr>
                        <a:t> El cumplimiento de la  programación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4"/>
                  </a:ext>
                </a:extLst>
              </a:tr>
              <a:tr h="311031">
                <a:tc>
                  <a:txBody>
                    <a:bodyPr/>
                    <a:lstStyle/>
                    <a:p>
                      <a:pPr algn="r" fontAlgn="ctr"/>
                      <a:r>
                        <a:rPr lang="es-CO" sz="900" b="0" i="0" u="none" strike="noStrike" dirty="0">
                          <a:solidFill>
                            <a:srgbClr val="262626"/>
                          </a:solidFill>
                          <a:effectLst/>
                          <a:latin typeface="+mj-lt"/>
                        </a:rPr>
                        <a:t>El material de apoyo  utilizado y entregado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5"/>
                  </a:ext>
                </a:extLst>
              </a:tr>
              <a:tr h="311031">
                <a:tc>
                  <a:txBody>
                    <a:bodyPr/>
                    <a:lstStyle/>
                    <a:p>
                      <a:pPr algn="r" fontAlgn="ctr"/>
                      <a:r>
                        <a:rPr lang="es-CO" sz="900" b="0" i="0" u="none" strike="noStrike" dirty="0">
                          <a:solidFill>
                            <a:srgbClr val="262626"/>
                          </a:solidFill>
                          <a:effectLst/>
                          <a:latin typeface="+mj-lt"/>
                        </a:rPr>
                        <a:t> El horario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6"/>
                  </a:ext>
                </a:extLst>
              </a:tr>
              <a:tr h="311031">
                <a:tc>
                  <a:txBody>
                    <a:bodyPr/>
                    <a:lstStyle/>
                    <a:p>
                      <a:pPr algn="r" fontAlgn="ctr"/>
                      <a:r>
                        <a:rPr lang="es-CO" sz="900" b="0" i="0" u="none" strike="noStrike" dirty="0">
                          <a:solidFill>
                            <a:srgbClr val="262626"/>
                          </a:solidFill>
                          <a:effectLst/>
                          <a:latin typeface="+mj-lt"/>
                        </a:rPr>
                        <a:t>La duración del  entrenamiento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7"/>
                  </a:ext>
                </a:extLst>
              </a:tr>
              <a:tr h="311031">
                <a:tc>
                  <a:txBody>
                    <a:bodyPr/>
                    <a:lstStyle/>
                    <a:p>
                      <a:pPr algn="r" fontAlgn="ctr"/>
                      <a:r>
                        <a:rPr lang="es-CO" sz="900" b="0" i="0" u="none" strike="noStrike" dirty="0">
                          <a:solidFill>
                            <a:srgbClr val="262626"/>
                          </a:solidFill>
                          <a:effectLst/>
                          <a:latin typeface="+mj-lt"/>
                        </a:rPr>
                        <a:t> La ubicación y locaciones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8"/>
                  </a:ext>
                </a:extLst>
              </a:tr>
              <a:tr h="311031">
                <a:tc>
                  <a:txBody>
                    <a:bodyPr/>
                    <a:lstStyle/>
                    <a:p>
                      <a:pPr algn="r" fontAlgn="ctr"/>
                      <a:r>
                        <a:rPr lang="es-CO" sz="900" b="0" i="0" u="none" strike="noStrike" dirty="0">
                          <a:solidFill>
                            <a:srgbClr val="262626"/>
                          </a:solidFill>
                          <a:effectLst/>
                          <a:latin typeface="+mj-lt"/>
                        </a:rPr>
                        <a:t>La frecuencia con que se realizan las capacitaciones  y/o talleres </a:t>
                      </a:r>
                    </a:p>
                  </a:txBody>
                  <a:tcPr marL="9525" marR="9525" marT="9525" marB="0" anchor="ctr">
                    <a:lnL>
                      <a:noFill/>
                    </a:lnL>
                    <a:lnR>
                      <a:noFill/>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6" name="35 CuadroTexto"/>
          <p:cNvSpPr txBox="1"/>
          <p:nvPr/>
        </p:nvSpPr>
        <p:spPr>
          <a:xfrm>
            <a:off x="3176895" y="1414765"/>
            <a:ext cx="550151" cy="307777"/>
          </a:xfrm>
          <a:prstGeom prst="rect">
            <a:avLst/>
          </a:prstGeom>
          <a:solidFill>
            <a:schemeClr val="bg1"/>
          </a:solidFill>
        </p:spPr>
        <p:txBody>
          <a:bodyPr wrap="none" rtlCol="0">
            <a:spAutoFit/>
          </a:bodyPr>
          <a:lstStyle/>
          <a:p>
            <a:pPr algn="ctr"/>
            <a:r>
              <a:rPr lang="es-CO" sz="1400" dirty="0">
                <a:solidFill>
                  <a:srgbClr val="6F971F"/>
                </a:solidFill>
              </a:rPr>
              <a:t>2017</a:t>
            </a:r>
          </a:p>
        </p:txBody>
      </p:sp>
      <p:graphicFrame>
        <p:nvGraphicFramePr>
          <p:cNvPr id="33" name="32 Tabla"/>
          <p:cNvGraphicFramePr>
            <a:graphicFrameLocks noGrp="1"/>
          </p:cNvGraphicFramePr>
          <p:nvPr>
            <p:extLst>
              <p:ext uri="{D42A27DB-BD31-4B8C-83A1-F6EECF244321}">
                <p14:modId xmlns:p14="http://schemas.microsoft.com/office/powerpoint/2010/main" val="313257677"/>
              </p:ext>
            </p:extLst>
          </p:nvPr>
        </p:nvGraphicFramePr>
        <p:xfrm>
          <a:off x="2643801" y="695139"/>
          <a:ext cx="4006791" cy="237857"/>
        </p:xfrm>
        <a:graphic>
          <a:graphicData uri="http://schemas.openxmlformats.org/drawingml/2006/table">
            <a:tbl>
              <a:tblPr/>
              <a:tblGrid>
                <a:gridCol w="208125">
                  <a:extLst>
                    <a:ext uri="{9D8B030D-6E8A-4147-A177-3AD203B41FA5}">
                      <a16:colId xmlns:a16="http://schemas.microsoft.com/office/drawing/2014/main" val="20000"/>
                    </a:ext>
                  </a:extLst>
                </a:gridCol>
                <a:gridCol w="208125">
                  <a:extLst>
                    <a:ext uri="{9D8B030D-6E8A-4147-A177-3AD203B41FA5}">
                      <a16:colId xmlns:a16="http://schemas.microsoft.com/office/drawing/2014/main" val="20002"/>
                    </a:ext>
                  </a:extLst>
                </a:gridCol>
                <a:gridCol w="1389067">
                  <a:extLst>
                    <a:ext uri="{9D8B030D-6E8A-4147-A177-3AD203B41FA5}">
                      <a16:colId xmlns:a16="http://schemas.microsoft.com/office/drawing/2014/main" val="20001"/>
                    </a:ext>
                  </a:extLst>
                </a:gridCol>
                <a:gridCol w="208125">
                  <a:extLst>
                    <a:ext uri="{9D8B030D-6E8A-4147-A177-3AD203B41FA5}">
                      <a16:colId xmlns:a16="http://schemas.microsoft.com/office/drawing/2014/main" val="20004"/>
                    </a:ext>
                  </a:extLst>
                </a:gridCol>
                <a:gridCol w="794552">
                  <a:extLst>
                    <a:ext uri="{9D8B030D-6E8A-4147-A177-3AD203B41FA5}">
                      <a16:colId xmlns:a16="http://schemas.microsoft.com/office/drawing/2014/main" val="20005"/>
                    </a:ext>
                  </a:extLst>
                </a:gridCol>
                <a:gridCol w="195493">
                  <a:extLst>
                    <a:ext uri="{9D8B030D-6E8A-4147-A177-3AD203B41FA5}">
                      <a16:colId xmlns:a16="http://schemas.microsoft.com/office/drawing/2014/main" val="20006"/>
                    </a:ext>
                  </a:extLst>
                </a:gridCol>
                <a:gridCol w="1003304">
                  <a:extLst>
                    <a:ext uri="{9D8B030D-6E8A-4147-A177-3AD203B41FA5}">
                      <a16:colId xmlns:a16="http://schemas.microsoft.com/office/drawing/2014/main" val="20007"/>
                    </a:ext>
                  </a:extLst>
                </a:gridCol>
              </a:tblGrid>
              <a:tr h="237857">
                <a:tc>
                  <a:txBody>
                    <a:bodyPr/>
                    <a:lstStyle/>
                    <a:p>
                      <a:pPr algn="l" fontAlgn="b"/>
                      <a:endParaRPr lang="es-CO" sz="700" b="0" i="0" u="none" strike="noStrike" dirty="0">
                        <a:solidFill>
                          <a:schemeClr val="tx1">
                            <a:lumMod val="85000"/>
                            <a:lumOff val="15000"/>
                          </a:schemeClr>
                        </a:solidFill>
                        <a:effectLst/>
                        <a:latin typeface="+mj-lt"/>
                      </a:endParaRPr>
                    </a:p>
                  </a:txBody>
                  <a:tcPr marL="9527" marR="9527" marT="9525" marB="0" anchor="ctr">
                    <a:lnL>
                      <a:noFill/>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l" fontAlgn="b"/>
                      <a:endParaRPr lang="es-CO" sz="700" b="0" i="0" u="none" strike="noStrike" dirty="0">
                        <a:solidFill>
                          <a:schemeClr val="tx1">
                            <a:lumMod val="85000"/>
                            <a:lumOff val="15000"/>
                          </a:schemeClr>
                        </a:solidFill>
                        <a:effectLst/>
                        <a:latin typeface="+mj-lt"/>
                      </a:endParaRPr>
                    </a:p>
                  </a:txBody>
                  <a:tcPr marL="9527" marR="9527" marT="9525" marB="0" anchor="ctr">
                    <a:lnL>
                      <a:noFill/>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700" b="0" i="0" u="none" strike="noStrike" dirty="0">
                          <a:solidFill>
                            <a:schemeClr val="tx1">
                              <a:lumMod val="85000"/>
                              <a:lumOff val="15000"/>
                            </a:schemeClr>
                          </a:solidFill>
                          <a:effectLst/>
                          <a:latin typeface="+mj-lt"/>
                          <a:cs typeface="Calibri" panose="020F0502020204030204" pitchFamily="34" charset="0"/>
                        </a:rPr>
                        <a:t> </a:t>
                      </a:r>
                      <a:r>
                        <a:rPr lang="es-CO" sz="700" b="1" i="0" u="none" strike="noStrike" dirty="0">
                          <a:solidFill>
                            <a:schemeClr val="tx1">
                              <a:lumMod val="75000"/>
                              <a:lumOff val="25000"/>
                            </a:schemeClr>
                          </a:solidFill>
                          <a:effectLst/>
                          <a:latin typeface="+mj-lt"/>
                          <a:cs typeface="Calibri" panose="020F0502020204030204" pitchFamily="34" charset="0"/>
                        </a:rPr>
                        <a:t>T2B: </a:t>
                      </a:r>
                      <a:r>
                        <a:rPr lang="es-CO" altLang="es-CO" sz="700" b="0" dirty="0">
                          <a:solidFill>
                            <a:schemeClr val="tx1">
                              <a:lumMod val="75000"/>
                              <a:lumOff val="25000"/>
                            </a:schemeClr>
                          </a:solidFill>
                          <a:latin typeface="+mj-lt"/>
                          <a:cs typeface="Calibri" panose="020F0502020204030204" pitchFamily="34" charset="0"/>
                        </a:rPr>
                        <a:t>Excelente </a:t>
                      </a:r>
                      <a:r>
                        <a:rPr lang="es-CO" altLang="es-CO" sz="700" dirty="0">
                          <a:solidFill>
                            <a:schemeClr val="tx1">
                              <a:lumMod val="75000"/>
                              <a:lumOff val="25000"/>
                            </a:schemeClr>
                          </a:solidFill>
                          <a:latin typeface="+mj-lt"/>
                          <a:cs typeface="Calibri" panose="020F0502020204030204" pitchFamily="34" charset="0"/>
                        </a:rPr>
                        <a:t>+</a:t>
                      </a:r>
                      <a:r>
                        <a:rPr lang="es-CO" altLang="es-CO" sz="700" b="0" dirty="0">
                          <a:solidFill>
                            <a:schemeClr val="tx1">
                              <a:lumMod val="75000"/>
                              <a:lumOff val="25000"/>
                            </a:schemeClr>
                          </a:solidFill>
                          <a:latin typeface="+mj-lt"/>
                          <a:cs typeface="Calibri" panose="020F0502020204030204" pitchFamily="34" charset="0"/>
                        </a:rPr>
                        <a:t> Muy Buena</a:t>
                      </a: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s-CO" sz="700" b="0" i="0" u="none" strike="noStrike" dirty="0">
                        <a:solidFill>
                          <a:schemeClr val="tx1">
                            <a:lumMod val="85000"/>
                            <a:lumOff val="1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700" b="1" i="0" u="none" strike="noStrike" dirty="0">
                          <a:solidFill>
                            <a:schemeClr val="tx1">
                              <a:lumMod val="85000"/>
                              <a:lumOff val="15000"/>
                            </a:schemeClr>
                          </a:solidFill>
                          <a:effectLst/>
                          <a:latin typeface="+mj-lt"/>
                          <a:cs typeface="Calibri" panose="020F0502020204030204" pitchFamily="34" charset="0"/>
                        </a:rPr>
                        <a:t>Media: </a:t>
                      </a:r>
                      <a:r>
                        <a:rPr lang="es-CO" altLang="es-CO" sz="700" b="0" dirty="0">
                          <a:solidFill>
                            <a:schemeClr val="tx1">
                              <a:lumMod val="75000"/>
                              <a:lumOff val="25000"/>
                            </a:schemeClr>
                          </a:solidFill>
                          <a:latin typeface="+mj-lt"/>
                          <a:cs typeface="Calibri" panose="020F0502020204030204" pitchFamily="34" charset="0"/>
                        </a:rPr>
                        <a:t>Buena</a:t>
                      </a: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635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6">
                        <a:extLst>
                          <a:ext uri="{28A0092B-C50C-407E-A947-70E740481C1C}">
                            <a14:useLocalDpi xmlns:a14="http://schemas.microsoft.com/office/drawing/2010/main" val="0"/>
                          </a:ext>
                        </a:extLst>
                      </a:blip>
                      <a:srcRect/>
                      <a:stretch>
                        <a:fillRect/>
                      </a:stretch>
                    </a:blip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700" b="0" i="0" u="none" strike="noStrike" dirty="0">
                          <a:solidFill>
                            <a:schemeClr val="tx1">
                              <a:lumMod val="85000"/>
                              <a:lumOff val="15000"/>
                            </a:schemeClr>
                          </a:solidFill>
                          <a:effectLst/>
                          <a:latin typeface="+mj-lt"/>
                          <a:cs typeface="Calibri" panose="020F0502020204030204" pitchFamily="34" charset="0"/>
                        </a:rPr>
                        <a:t> </a:t>
                      </a:r>
                      <a:r>
                        <a:rPr lang="es-CO" sz="700" b="1" i="0" u="none" strike="noStrike" dirty="0">
                          <a:solidFill>
                            <a:schemeClr val="tx1">
                              <a:lumMod val="75000"/>
                              <a:lumOff val="25000"/>
                            </a:schemeClr>
                          </a:solidFill>
                          <a:effectLst/>
                          <a:latin typeface="+mj-lt"/>
                          <a:cs typeface="Calibri" panose="020F0502020204030204" pitchFamily="34" charset="0"/>
                        </a:rPr>
                        <a:t>B2B: </a:t>
                      </a:r>
                      <a:r>
                        <a:rPr lang="es-CO" sz="700" b="0" i="0" u="none" strike="noStrike" dirty="0">
                          <a:solidFill>
                            <a:schemeClr val="tx1">
                              <a:lumMod val="75000"/>
                              <a:lumOff val="25000"/>
                            </a:schemeClr>
                          </a:solidFill>
                          <a:effectLst/>
                          <a:latin typeface="+mj-lt"/>
                          <a:cs typeface="Calibri" panose="020F0502020204030204" pitchFamily="34" charset="0"/>
                        </a:rPr>
                        <a:t>R</a:t>
                      </a:r>
                      <a:r>
                        <a:rPr lang="es-CO" altLang="es-CO" sz="700" b="0" dirty="0">
                          <a:solidFill>
                            <a:schemeClr val="tx1">
                              <a:lumMod val="75000"/>
                              <a:lumOff val="25000"/>
                            </a:schemeClr>
                          </a:solidFill>
                          <a:latin typeface="+mj-lt"/>
                          <a:cs typeface="Calibri" panose="020F0502020204030204" pitchFamily="34" charset="0"/>
                        </a:rPr>
                        <a:t>egular </a:t>
                      </a:r>
                      <a:r>
                        <a:rPr lang="es-CO" altLang="es-CO" sz="700" dirty="0">
                          <a:solidFill>
                            <a:schemeClr val="tx1">
                              <a:lumMod val="75000"/>
                              <a:lumOff val="25000"/>
                            </a:schemeClr>
                          </a:solidFill>
                          <a:latin typeface="+mj-lt"/>
                          <a:cs typeface="Calibri" panose="020F0502020204030204" pitchFamily="34" charset="0"/>
                        </a:rPr>
                        <a:t>+</a:t>
                      </a:r>
                      <a:r>
                        <a:rPr lang="es-CO" altLang="es-CO" sz="700" b="0" dirty="0">
                          <a:solidFill>
                            <a:schemeClr val="tx1">
                              <a:lumMod val="75000"/>
                              <a:lumOff val="25000"/>
                            </a:schemeClr>
                          </a:solidFill>
                          <a:latin typeface="+mj-lt"/>
                          <a:cs typeface="Calibri" panose="020F0502020204030204" pitchFamily="34" charset="0"/>
                        </a:rPr>
                        <a:t> Mala</a:t>
                      </a:r>
                      <a:endParaRPr lang="es-CO" sz="700" b="0" i="0" u="none" strike="noStrike" dirty="0">
                        <a:solidFill>
                          <a:schemeClr val="tx1">
                            <a:lumMod val="75000"/>
                            <a:lumOff val="25000"/>
                          </a:schemeClr>
                        </a:solidFill>
                        <a:effectLst/>
                        <a:latin typeface="+mj-lt"/>
                        <a:cs typeface="Calibri" panose="020F0502020204030204" pitchFamily="34" charset="0"/>
                      </a:endParaRPr>
                    </a:p>
                  </a:txBody>
                  <a:tcPr marL="9527" marR="9527" marT="9525" marB="0" anchor="ctr">
                    <a:lnL w="3175" cap="flat" cmpd="sng" algn="ctr">
                      <a:solidFill>
                        <a:schemeClr val="bg1"/>
                      </a:solidFill>
                      <a:prstDash val="solid"/>
                      <a:round/>
                      <a:headEnd type="none" w="med" len="med"/>
                      <a:tailEnd type="none" w="med" len="med"/>
                    </a:lnL>
                    <a:lnR>
                      <a:noFill/>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34" name="33 Rectángulo redondeado"/>
          <p:cNvSpPr/>
          <p:nvPr/>
        </p:nvSpPr>
        <p:spPr bwMode="auto">
          <a:xfrm>
            <a:off x="2410510" y="656854"/>
            <a:ext cx="4386529" cy="314071"/>
          </a:xfrm>
          <a:prstGeom prst="roundRect">
            <a:avLst>
              <a:gd name="adj" fmla="val 21475"/>
            </a:avLst>
          </a:prstGeom>
          <a:noFill/>
          <a:ln w="63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1000" b="1" i="0" u="none" strike="noStrike" cap="none" normalizeH="0" baseline="0" dirty="0">
              <a:ln>
                <a:noFill/>
              </a:ln>
              <a:solidFill>
                <a:schemeClr val="tx1">
                  <a:lumMod val="95000"/>
                  <a:lumOff val="5000"/>
                </a:schemeClr>
              </a:solidFill>
              <a:effectLst/>
              <a:cs typeface="Calibri" panose="020F0502020204030204" pitchFamily="34" charset="0"/>
            </a:endParaRPr>
          </a:p>
        </p:txBody>
      </p:sp>
      <p:graphicFrame>
        <p:nvGraphicFramePr>
          <p:cNvPr id="37" name="36 Gráfico"/>
          <p:cNvGraphicFramePr/>
          <p:nvPr>
            <p:extLst>
              <p:ext uri="{D42A27DB-BD31-4B8C-83A1-F6EECF244321}">
                <p14:modId xmlns:p14="http://schemas.microsoft.com/office/powerpoint/2010/main" val="2615127165"/>
              </p:ext>
            </p:extLst>
          </p:nvPr>
        </p:nvGraphicFramePr>
        <p:xfrm>
          <a:off x="4125010" y="1566374"/>
          <a:ext cx="1959877" cy="3568626"/>
        </p:xfrm>
        <a:graphic>
          <a:graphicData uri="http://schemas.openxmlformats.org/drawingml/2006/chart">
            <c:chart xmlns:c="http://schemas.openxmlformats.org/drawingml/2006/chart" xmlns:r="http://schemas.openxmlformats.org/officeDocument/2006/relationships" r:id="rId7"/>
          </a:graphicData>
        </a:graphic>
      </p:graphicFrame>
      <p:sp>
        <p:nvSpPr>
          <p:cNvPr id="40" name="39 CuadroTexto"/>
          <p:cNvSpPr txBox="1"/>
          <p:nvPr/>
        </p:nvSpPr>
        <p:spPr>
          <a:xfrm>
            <a:off x="4784720" y="1386551"/>
            <a:ext cx="550151" cy="307777"/>
          </a:xfrm>
          <a:prstGeom prst="rect">
            <a:avLst/>
          </a:prstGeom>
          <a:solidFill>
            <a:schemeClr val="bg1"/>
          </a:solidFill>
        </p:spPr>
        <p:txBody>
          <a:bodyPr wrap="none" rtlCol="0">
            <a:spAutoFit/>
          </a:bodyPr>
          <a:lstStyle/>
          <a:p>
            <a:pPr algn="ctr"/>
            <a:r>
              <a:rPr lang="es-CO" sz="1400" dirty="0">
                <a:solidFill>
                  <a:srgbClr val="126D9A"/>
                </a:solidFill>
              </a:rPr>
              <a:t>2021</a:t>
            </a:r>
          </a:p>
        </p:txBody>
      </p:sp>
      <p:graphicFrame>
        <p:nvGraphicFramePr>
          <p:cNvPr id="48" name="6 Gráfico">
            <a:extLst>
              <a:ext uri="{FF2B5EF4-FFF2-40B4-BE49-F238E27FC236}">
                <a16:creationId xmlns:a16="http://schemas.microsoft.com/office/drawing/2014/main" id="{110E30BD-3CA5-4548-BE2E-6BE48D486B21}"/>
              </a:ext>
            </a:extLst>
          </p:cNvPr>
          <p:cNvGraphicFramePr/>
          <p:nvPr>
            <p:extLst>
              <p:ext uri="{D42A27DB-BD31-4B8C-83A1-F6EECF244321}">
                <p14:modId xmlns:p14="http://schemas.microsoft.com/office/powerpoint/2010/main" val="4239600109"/>
              </p:ext>
            </p:extLst>
          </p:nvPr>
        </p:nvGraphicFramePr>
        <p:xfrm>
          <a:off x="5913179" y="1594588"/>
          <a:ext cx="1959877" cy="3568626"/>
        </p:xfrm>
        <a:graphic>
          <a:graphicData uri="http://schemas.openxmlformats.org/drawingml/2006/chart">
            <c:chart xmlns:c="http://schemas.openxmlformats.org/drawingml/2006/chart" xmlns:r="http://schemas.openxmlformats.org/officeDocument/2006/relationships" r:id="rId8"/>
          </a:graphicData>
        </a:graphic>
      </p:graphicFrame>
      <p:sp>
        <p:nvSpPr>
          <p:cNvPr id="50" name="35 CuadroTexto">
            <a:extLst>
              <a:ext uri="{FF2B5EF4-FFF2-40B4-BE49-F238E27FC236}">
                <a16:creationId xmlns:a16="http://schemas.microsoft.com/office/drawing/2014/main" id="{4EDB4D4B-5ADD-4DBC-A0C4-143C9F292C03}"/>
              </a:ext>
            </a:extLst>
          </p:cNvPr>
          <p:cNvSpPr txBox="1"/>
          <p:nvPr/>
        </p:nvSpPr>
        <p:spPr>
          <a:xfrm>
            <a:off x="6506835" y="1414765"/>
            <a:ext cx="550151" cy="307777"/>
          </a:xfrm>
          <a:prstGeom prst="rect">
            <a:avLst/>
          </a:prstGeom>
          <a:solidFill>
            <a:schemeClr val="bg1"/>
          </a:solidFill>
        </p:spPr>
        <p:txBody>
          <a:bodyPr wrap="none" rtlCol="0">
            <a:spAutoFit/>
          </a:bodyPr>
          <a:lstStyle/>
          <a:p>
            <a:pPr algn="ctr"/>
            <a:r>
              <a:rPr lang="es-CO" sz="1400" dirty="0">
                <a:solidFill>
                  <a:srgbClr val="6F971F"/>
                </a:solidFill>
              </a:rPr>
              <a:t>2017</a:t>
            </a:r>
          </a:p>
        </p:txBody>
      </p:sp>
      <p:graphicFrame>
        <p:nvGraphicFramePr>
          <p:cNvPr id="51" name="36 Gráfico">
            <a:extLst>
              <a:ext uri="{FF2B5EF4-FFF2-40B4-BE49-F238E27FC236}">
                <a16:creationId xmlns:a16="http://schemas.microsoft.com/office/drawing/2014/main" id="{1F645014-029B-4558-910E-F8FF6DE6809B}"/>
              </a:ext>
            </a:extLst>
          </p:cNvPr>
          <p:cNvGraphicFramePr/>
          <p:nvPr>
            <p:extLst>
              <p:ext uri="{D42A27DB-BD31-4B8C-83A1-F6EECF244321}">
                <p14:modId xmlns:p14="http://schemas.microsoft.com/office/powerpoint/2010/main" val="4253615408"/>
              </p:ext>
            </p:extLst>
          </p:nvPr>
        </p:nvGraphicFramePr>
        <p:xfrm>
          <a:off x="7454950" y="1566374"/>
          <a:ext cx="1959877" cy="3568626"/>
        </p:xfrm>
        <a:graphic>
          <a:graphicData uri="http://schemas.openxmlformats.org/drawingml/2006/chart">
            <c:chart xmlns:c="http://schemas.openxmlformats.org/drawingml/2006/chart" xmlns:r="http://schemas.openxmlformats.org/officeDocument/2006/relationships" r:id="rId9"/>
          </a:graphicData>
        </a:graphic>
      </p:graphicFrame>
      <p:sp>
        <p:nvSpPr>
          <p:cNvPr id="53" name="39 CuadroTexto">
            <a:extLst>
              <a:ext uri="{FF2B5EF4-FFF2-40B4-BE49-F238E27FC236}">
                <a16:creationId xmlns:a16="http://schemas.microsoft.com/office/drawing/2014/main" id="{C9801073-2EF6-4085-838F-280E33AB261D}"/>
              </a:ext>
            </a:extLst>
          </p:cNvPr>
          <p:cNvSpPr txBox="1"/>
          <p:nvPr/>
        </p:nvSpPr>
        <p:spPr>
          <a:xfrm>
            <a:off x="8065235" y="1386551"/>
            <a:ext cx="550151" cy="307777"/>
          </a:xfrm>
          <a:prstGeom prst="rect">
            <a:avLst/>
          </a:prstGeom>
          <a:solidFill>
            <a:schemeClr val="bg1"/>
          </a:solidFill>
        </p:spPr>
        <p:txBody>
          <a:bodyPr wrap="none" rtlCol="0">
            <a:spAutoFit/>
          </a:bodyPr>
          <a:lstStyle/>
          <a:p>
            <a:pPr algn="ctr"/>
            <a:r>
              <a:rPr lang="es-CO" sz="1400" dirty="0">
                <a:solidFill>
                  <a:srgbClr val="126D9A"/>
                </a:solidFill>
              </a:rPr>
              <a:t>2021</a:t>
            </a:r>
          </a:p>
        </p:txBody>
      </p:sp>
      <p:sp>
        <p:nvSpPr>
          <p:cNvPr id="18" name="4 Elipse">
            <a:extLst>
              <a:ext uri="{FF2B5EF4-FFF2-40B4-BE49-F238E27FC236}">
                <a16:creationId xmlns:a16="http://schemas.microsoft.com/office/drawing/2014/main" id="{44061A36-05EF-4F44-A2FA-813315591D0A}"/>
              </a:ext>
            </a:extLst>
          </p:cNvPr>
          <p:cNvSpPr>
            <a:spLocks noChangeArrowheads="1"/>
          </p:cNvSpPr>
          <p:nvPr/>
        </p:nvSpPr>
        <p:spPr bwMode="auto">
          <a:xfrm>
            <a:off x="7454950" y="2521173"/>
            <a:ext cx="144000" cy="144000"/>
          </a:xfrm>
          <a:prstGeom prst="ellipse">
            <a:avLst/>
          </a:prstGeom>
          <a:solidFill>
            <a:srgbClr val="0066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19" name="4 Elipse">
            <a:extLst>
              <a:ext uri="{FF2B5EF4-FFF2-40B4-BE49-F238E27FC236}">
                <a16:creationId xmlns:a16="http://schemas.microsoft.com/office/drawing/2014/main" id="{44061A36-05EF-4F44-A2FA-813315591D0A}"/>
              </a:ext>
            </a:extLst>
          </p:cNvPr>
          <p:cNvSpPr>
            <a:spLocks noChangeArrowheads="1"/>
          </p:cNvSpPr>
          <p:nvPr/>
        </p:nvSpPr>
        <p:spPr bwMode="auto">
          <a:xfrm>
            <a:off x="4125628" y="2521173"/>
            <a:ext cx="144000" cy="144000"/>
          </a:xfrm>
          <a:prstGeom prst="ellipse">
            <a:avLst/>
          </a:prstGeom>
          <a:solidFill>
            <a:srgbClr val="0066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20" name="4 Elipse">
            <a:extLst>
              <a:ext uri="{FF2B5EF4-FFF2-40B4-BE49-F238E27FC236}">
                <a16:creationId xmlns:a16="http://schemas.microsoft.com/office/drawing/2014/main" id="{44061A36-05EF-4F44-A2FA-813315591D0A}"/>
              </a:ext>
            </a:extLst>
          </p:cNvPr>
          <p:cNvSpPr>
            <a:spLocks noChangeArrowheads="1"/>
          </p:cNvSpPr>
          <p:nvPr/>
        </p:nvSpPr>
        <p:spPr bwMode="auto">
          <a:xfrm>
            <a:off x="4125010" y="2839344"/>
            <a:ext cx="144000" cy="144000"/>
          </a:xfrm>
          <a:prstGeom prst="ellipse">
            <a:avLst/>
          </a:prstGeom>
          <a:solidFill>
            <a:srgbClr val="0066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21" name="4 Elipse">
            <a:extLst>
              <a:ext uri="{FF2B5EF4-FFF2-40B4-BE49-F238E27FC236}">
                <a16:creationId xmlns:a16="http://schemas.microsoft.com/office/drawing/2014/main" id="{44061A36-05EF-4F44-A2FA-813315591D0A}"/>
              </a:ext>
            </a:extLst>
          </p:cNvPr>
          <p:cNvSpPr>
            <a:spLocks noChangeArrowheads="1"/>
          </p:cNvSpPr>
          <p:nvPr/>
        </p:nvSpPr>
        <p:spPr bwMode="auto">
          <a:xfrm>
            <a:off x="7454950" y="2839344"/>
            <a:ext cx="144000" cy="144000"/>
          </a:xfrm>
          <a:prstGeom prst="ellipse">
            <a:avLst/>
          </a:prstGeom>
          <a:solidFill>
            <a:srgbClr val="0066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22" name="4 Elipse">
            <a:extLst>
              <a:ext uri="{FF2B5EF4-FFF2-40B4-BE49-F238E27FC236}">
                <a16:creationId xmlns:a16="http://schemas.microsoft.com/office/drawing/2014/main" id="{44061A36-05EF-4F44-A2FA-813315591D0A}"/>
              </a:ext>
            </a:extLst>
          </p:cNvPr>
          <p:cNvSpPr>
            <a:spLocks noChangeArrowheads="1"/>
          </p:cNvSpPr>
          <p:nvPr/>
        </p:nvSpPr>
        <p:spPr bwMode="auto">
          <a:xfrm>
            <a:off x="4125628" y="3188622"/>
            <a:ext cx="144000" cy="144000"/>
          </a:xfrm>
          <a:prstGeom prst="ellipse">
            <a:avLst/>
          </a:prstGeom>
          <a:solidFill>
            <a:srgbClr val="0066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23" name="4 Elipse">
            <a:extLst>
              <a:ext uri="{FF2B5EF4-FFF2-40B4-BE49-F238E27FC236}">
                <a16:creationId xmlns:a16="http://schemas.microsoft.com/office/drawing/2014/main" id="{44061A36-05EF-4F44-A2FA-813315591D0A}"/>
              </a:ext>
            </a:extLst>
          </p:cNvPr>
          <p:cNvSpPr>
            <a:spLocks noChangeArrowheads="1"/>
          </p:cNvSpPr>
          <p:nvPr/>
        </p:nvSpPr>
        <p:spPr bwMode="auto">
          <a:xfrm>
            <a:off x="4125010" y="3506793"/>
            <a:ext cx="144000" cy="144000"/>
          </a:xfrm>
          <a:prstGeom prst="ellipse">
            <a:avLst/>
          </a:prstGeom>
          <a:solidFill>
            <a:srgbClr val="FFC0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24" name="4 Elipse">
            <a:extLst>
              <a:ext uri="{FF2B5EF4-FFF2-40B4-BE49-F238E27FC236}">
                <a16:creationId xmlns:a16="http://schemas.microsoft.com/office/drawing/2014/main" id="{44061A36-05EF-4F44-A2FA-813315591D0A}"/>
              </a:ext>
            </a:extLst>
          </p:cNvPr>
          <p:cNvSpPr>
            <a:spLocks noChangeArrowheads="1"/>
          </p:cNvSpPr>
          <p:nvPr/>
        </p:nvSpPr>
        <p:spPr bwMode="auto">
          <a:xfrm>
            <a:off x="4128216" y="3856071"/>
            <a:ext cx="144000" cy="144000"/>
          </a:xfrm>
          <a:prstGeom prst="ellipse">
            <a:avLst/>
          </a:prstGeom>
          <a:solidFill>
            <a:srgbClr val="FFC0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25" name="4 Elipse">
            <a:extLst>
              <a:ext uri="{FF2B5EF4-FFF2-40B4-BE49-F238E27FC236}">
                <a16:creationId xmlns:a16="http://schemas.microsoft.com/office/drawing/2014/main" id="{44061A36-05EF-4F44-A2FA-813315591D0A}"/>
              </a:ext>
            </a:extLst>
          </p:cNvPr>
          <p:cNvSpPr>
            <a:spLocks noChangeArrowheads="1"/>
          </p:cNvSpPr>
          <p:nvPr/>
        </p:nvSpPr>
        <p:spPr bwMode="auto">
          <a:xfrm>
            <a:off x="4127598" y="4174242"/>
            <a:ext cx="144000" cy="144000"/>
          </a:xfrm>
          <a:prstGeom prst="ellipse">
            <a:avLst/>
          </a:prstGeom>
          <a:solidFill>
            <a:srgbClr val="FFC0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26" name="4 Elipse">
            <a:extLst>
              <a:ext uri="{FF2B5EF4-FFF2-40B4-BE49-F238E27FC236}">
                <a16:creationId xmlns:a16="http://schemas.microsoft.com/office/drawing/2014/main" id="{44061A36-05EF-4F44-A2FA-813315591D0A}"/>
              </a:ext>
            </a:extLst>
          </p:cNvPr>
          <p:cNvSpPr>
            <a:spLocks noChangeArrowheads="1"/>
          </p:cNvSpPr>
          <p:nvPr/>
        </p:nvSpPr>
        <p:spPr bwMode="auto">
          <a:xfrm>
            <a:off x="4125319" y="4523520"/>
            <a:ext cx="144000" cy="144000"/>
          </a:xfrm>
          <a:prstGeom prst="ellipse">
            <a:avLst/>
          </a:prstGeom>
          <a:solidFill>
            <a:srgbClr val="FFC0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27" name="4 Elipse">
            <a:extLst>
              <a:ext uri="{FF2B5EF4-FFF2-40B4-BE49-F238E27FC236}">
                <a16:creationId xmlns:a16="http://schemas.microsoft.com/office/drawing/2014/main" id="{44061A36-05EF-4F44-A2FA-813315591D0A}"/>
              </a:ext>
            </a:extLst>
          </p:cNvPr>
          <p:cNvSpPr>
            <a:spLocks noChangeArrowheads="1"/>
          </p:cNvSpPr>
          <p:nvPr/>
        </p:nvSpPr>
        <p:spPr bwMode="auto">
          <a:xfrm>
            <a:off x="4124701" y="4841691"/>
            <a:ext cx="144000" cy="144000"/>
          </a:xfrm>
          <a:prstGeom prst="ellipse">
            <a:avLst/>
          </a:prstGeom>
          <a:solidFill>
            <a:srgbClr val="FFC0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28" name="4 Elipse">
            <a:extLst>
              <a:ext uri="{FF2B5EF4-FFF2-40B4-BE49-F238E27FC236}">
                <a16:creationId xmlns:a16="http://schemas.microsoft.com/office/drawing/2014/main" id="{44061A36-05EF-4F44-A2FA-813315591D0A}"/>
              </a:ext>
            </a:extLst>
          </p:cNvPr>
          <p:cNvSpPr>
            <a:spLocks noChangeArrowheads="1"/>
          </p:cNvSpPr>
          <p:nvPr/>
        </p:nvSpPr>
        <p:spPr bwMode="auto">
          <a:xfrm>
            <a:off x="7455568" y="3188622"/>
            <a:ext cx="144000" cy="144000"/>
          </a:xfrm>
          <a:prstGeom prst="ellipse">
            <a:avLst/>
          </a:prstGeom>
          <a:solidFill>
            <a:srgbClr val="0066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29" name="4 Elipse">
            <a:extLst>
              <a:ext uri="{FF2B5EF4-FFF2-40B4-BE49-F238E27FC236}">
                <a16:creationId xmlns:a16="http://schemas.microsoft.com/office/drawing/2014/main" id="{44061A36-05EF-4F44-A2FA-813315591D0A}"/>
              </a:ext>
            </a:extLst>
          </p:cNvPr>
          <p:cNvSpPr>
            <a:spLocks noChangeArrowheads="1"/>
          </p:cNvSpPr>
          <p:nvPr/>
        </p:nvSpPr>
        <p:spPr bwMode="auto">
          <a:xfrm>
            <a:off x="7454950" y="3506793"/>
            <a:ext cx="144000" cy="144000"/>
          </a:xfrm>
          <a:prstGeom prst="ellipse">
            <a:avLst/>
          </a:prstGeom>
          <a:solidFill>
            <a:srgbClr val="FFC0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30" name="4 Elipse">
            <a:extLst>
              <a:ext uri="{FF2B5EF4-FFF2-40B4-BE49-F238E27FC236}">
                <a16:creationId xmlns:a16="http://schemas.microsoft.com/office/drawing/2014/main" id="{44061A36-05EF-4F44-A2FA-813315591D0A}"/>
              </a:ext>
            </a:extLst>
          </p:cNvPr>
          <p:cNvSpPr>
            <a:spLocks noChangeArrowheads="1"/>
          </p:cNvSpPr>
          <p:nvPr/>
        </p:nvSpPr>
        <p:spPr bwMode="auto">
          <a:xfrm>
            <a:off x="7455568" y="3862270"/>
            <a:ext cx="144000" cy="144000"/>
          </a:xfrm>
          <a:prstGeom prst="ellipse">
            <a:avLst/>
          </a:prstGeom>
          <a:solidFill>
            <a:srgbClr val="FFC0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31" name="4 Elipse">
            <a:extLst>
              <a:ext uri="{FF2B5EF4-FFF2-40B4-BE49-F238E27FC236}">
                <a16:creationId xmlns:a16="http://schemas.microsoft.com/office/drawing/2014/main" id="{44061A36-05EF-4F44-A2FA-813315591D0A}"/>
              </a:ext>
            </a:extLst>
          </p:cNvPr>
          <p:cNvSpPr>
            <a:spLocks noChangeArrowheads="1"/>
          </p:cNvSpPr>
          <p:nvPr/>
        </p:nvSpPr>
        <p:spPr bwMode="auto">
          <a:xfrm>
            <a:off x="7454950" y="4180441"/>
            <a:ext cx="144000" cy="144000"/>
          </a:xfrm>
          <a:prstGeom prst="ellipse">
            <a:avLst/>
          </a:prstGeom>
          <a:solidFill>
            <a:srgbClr val="FFC0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32" name="4 Elipse">
            <a:extLst>
              <a:ext uri="{FF2B5EF4-FFF2-40B4-BE49-F238E27FC236}">
                <a16:creationId xmlns:a16="http://schemas.microsoft.com/office/drawing/2014/main" id="{44061A36-05EF-4F44-A2FA-813315591D0A}"/>
              </a:ext>
            </a:extLst>
          </p:cNvPr>
          <p:cNvSpPr>
            <a:spLocks noChangeArrowheads="1"/>
          </p:cNvSpPr>
          <p:nvPr/>
        </p:nvSpPr>
        <p:spPr bwMode="auto">
          <a:xfrm>
            <a:off x="7454930" y="4497102"/>
            <a:ext cx="144000" cy="144000"/>
          </a:xfrm>
          <a:prstGeom prst="ellipse">
            <a:avLst/>
          </a:prstGeom>
          <a:solidFill>
            <a:srgbClr val="FFC0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sp>
        <p:nvSpPr>
          <p:cNvPr id="35" name="4 Elipse">
            <a:extLst>
              <a:ext uri="{FF2B5EF4-FFF2-40B4-BE49-F238E27FC236}">
                <a16:creationId xmlns:a16="http://schemas.microsoft.com/office/drawing/2014/main" id="{44061A36-05EF-4F44-A2FA-813315591D0A}"/>
              </a:ext>
            </a:extLst>
          </p:cNvPr>
          <p:cNvSpPr>
            <a:spLocks noChangeArrowheads="1"/>
          </p:cNvSpPr>
          <p:nvPr/>
        </p:nvSpPr>
        <p:spPr bwMode="auto">
          <a:xfrm>
            <a:off x="7454312" y="4815273"/>
            <a:ext cx="144000" cy="144000"/>
          </a:xfrm>
          <a:prstGeom prst="ellipse">
            <a:avLst/>
          </a:prstGeom>
          <a:solidFill>
            <a:srgbClr val="FFC000"/>
          </a:solidFill>
          <a:ln>
            <a:noFill/>
          </a:ln>
        </p:spPr>
        <p:txBody>
          <a:bodyPr lIns="91413" tIns="45705" rIns="91413" bIns="45705"/>
          <a:lstStyle>
            <a:lvl1pPr defTabSz="912813">
              <a:spcBef>
                <a:spcPct val="20000"/>
              </a:spcBef>
              <a:buChar char="•"/>
              <a:defRPr sz="1000" b="1">
                <a:solidFill>
                  <a:schemeClr val="tx1"/>
                </a:solidFill>
                <a:latin typeface="Calibri" panose="020F0502020204030204" pitchFamily="34" charset="0"/>
                <a:cs typeface="Arial" panose="020B0604020202020204" pitchFamily="34" charset="0"/>
              </a:defRPr>
            </a:lvl1pPr>
            <a:lvl2pPr marL="742950" indent="-285750" defTabSz="912813">
              <a:spcBef>
                <a:spcPct val="20000"/>
              </a:spcBef>
              <a:buChar char="–"/>
              <a:defRPr sz="1000" b="1">
                <a:solidFill>
                  <a:schemeClr val="tx1"/>
                </a:solidFill>
                <a:latin typeface="Calibri" panose="020F0502020204030204" pitchFamily="34" charset="0"/>
                <a:cs typeface="Arial" panose="020B0604020202020204" pitchFamily="34" charset="0"/>
              </a:defRPr>
            </a:lvl2pPr>
            <a:lvl3pPr marL="11430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3pPr>
            <a:lvl4pPr marL="16002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4pPr>
            <a:lvl5pPr marL="2057400" indent="-228600" defTabSz="912813">
              <a:spcBef>
                <a:spcPct val="20000"/>
              </a:spcBef>
              <a:buChar char="»"/>
              <a:defRPr sz="1000" b="1">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20000"/>
              </a:spcBef>
              <a:spcAft>
                <a:spcPct val="0"/>
              </a:spcAft>
              <a:buChar char="»"/>
              <a:defRPr sz="1000" b="1">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s-CO" altLang="es-CO" sz="3200" dirty="0">
              <a:latin typeface="Arial" panose="020B0604020202020204" pitchFamily="34" charset="0"/>
            </a:endParaRPr>
          </a:p>
        </p:txBody>
      </p:sp>
      <p:cxnSp>
        <p:nvCxnSpPr>
          <p:cNvPr id="38" name="Conector recto de flecha 37"/>
          <p:cNvCxnSpPr/>
          <p:nvPr/>
        </p:nvCxnSpPr>
        <p:spPr bwMode="auto">
          <a:xfrm flipH="1" flipV="1">
            <a:off x="5717096" y="1774271"/>
            <a:ext cx="1883" cy="240783"/>
          </a:xfrm>
          <a:prstGeom prst="straightConnector1">
            <a:avLst/>
          </a:prstGeom>
          <a:solidFill>
            <a:schemeClr val="accent1"/>
          </a:solidFill>
          <a:ln w="9525" cap="flat" cmpd="sng" algn="ctr">
            <a:solidFill>
              <a:srgbClr val="00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Conector recto de flecha 38"/>
          <p:cNvCxnSpPr/>
          <p:nvPr/>
        </p:nvCxnSpPr>
        <p:spPr bwMode="auto">
          <a:xfrm flipH="1" flipV="1">
            <a:off x="9028720" y="1809269"/>
            <a:ext cx="1883" cy="240783"/>
          </a:xfrm>
          <a:prstGeom prst="straightConnector1">
            <a:avLst/>
          </a:prstGeom>
          <a:solidFill>
            <a:schemeClr val="accent1"/>
          </a:solidFill>
          <a:ln w="9525" cap="flat" cmpd="sng" algn="ctr">
            <a:solidFill>
              <a:srgbClr val="00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Conector recto de flecha 40"/>
          <p:cNvCxnSpPr/>
          <p:nvPr/>
        </p:nvCxnSpPr>
        <p:spPr bwMode="auto">
          <a:xfrm flipV="1">
            <a:off x="5710941" y="2839344"/>
            <a:ext cx="636" cy="189025"/>
          </a:xfrm>
          <a:prstGeom prst="straightConnector1">
            <a:avLst/>
          </a:prstGeom>
          <a:solidFill>
            <a:schemeClr val="accent1"/>
          </a:solidFill>
          <a:ln w="9525" cap="flat" cmpd="sng" algn="ctr">
            <a:solidFill>
              <a:srgbClr val="00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Conector recto de flecha 41"/>
          <p:cNvCxnSpPr/>
          <p:nvPr/>
        </p:nvCxnSpPr>
        <p:spPr bwMode="auto">
          <a:xfrm flipV="1">
            <a:off x="5718037" y="2476148"/>
            <a:ext cx="636" cy="189025"/>
          </a:xfrm>
          <a:prstGeom prst="straightConnector1">
            <a:avLst/>
          </a:prstGeom>
          <a:solidFill>
            <a:schemeClr val="accent1"/>
          </a:solidFill>
          <a:ln w="9525" cap="flat" cmpd="sng" algn="ctr">
            <a:solidFill>
              <a:srgbClr val="00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Conector recto de flecha 42"/>
          <p:cNvCxnSpPr/>
          <p:nvPr/>
        </p:nvCxnSpPr>
        <p:spPr bwMode="auto">
          <a:xfrm flipV="1">
            <a:off x="5709371" y="3139494"/>
            <a:ext cx="636" cy="189025"/>
          </a:xfrm>
          <a:prstGeom prst="straightConnector1">
            <a:avLst/>
          </a:prstGeom>
          <a:solidFill>
            <a:schemeClr val="accent1"/>
          </a:solidFill>
          <a:ln w="9525" cap="flat" cmpd="sng" algn="ctr">
            <a:solidFill>
              <a:srgbClr val="00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Conector recto de flecha 43"/>
          <p:cNvCxnSpPr/>
          <p:nvPr/>
        </p:nvCxnSpPr>
        <p:spPr bwMode="auto">
          <a:xfrm flipV="1">
            <a:off x="5716460" y="4151729"/>
            <a:ext cx="636" cy="189025"/>
          </a:xfrm>
          <a:prstGeom prst="straightConnector1">
            <a:avLst/>
          </a:prstGeom>
          <a:solidFill>
            <a:schemeClr val="accent1"/>
          </a:solidFill>
          <a:ln w="9525" cap="flat" cmpd="sng" algn="ctr">
            <a:solidFill>
              <a:srgbClr val="00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Conector recto de flecha 44"/>
          <p:cNvCxnSpPr/>
          <p:nvPr/>
        </p:nvCxnSpPr>
        <p:spPr bwMode="auto">
          <a:xfrm flipV="1">
            <a:off x="5709371" y="4770248"/>
            <a:ext cx="636" cy="189025"/>
          </a:xfrm>
          <a:prstGeom prst="straightConnector1">
            <a:avLst/>
          </a:prstGeom>
          <a:solidFill>
            <a:schemeClr val="accent1"/>
          </a:solidFill>
          <a:ln w="9525" cap="flat" cmpd="sng" algn="ctr">
            <a:solidFill>
              <a:srgbClr val="00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Conector recto de flecha 45"/>
          <p:cNvCxnSpPr/>
          <p:nvPr/>
        </p:nvCxnSpPr>
        <p:spPr bwMode="auto">
          <a:xfrm flipV="1">
            <a:off x="9028084" y="2511145"/>
            <a:ext cx="636" cy="189025"/>
          </a:xfrm>
          <a:prstGeom prst="straightConnector1">
            <a:avLst/>
          </a:prstGeom>
          <a:solidFill>
            <a:schemeClr val="accent1"/>
          </a:solidFill>
          <a:ln w="9525" cap="flat" cmpd="sng" algn="ctr">
            <a:solidFill>
              <a:srgbClr val="00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Conector recto de flecha 46"/>
          <p:cNvCxnSpPr/>
          <p:nvPr/>
        </p:nvCxnSpPr>
        <p:spPr bwMode="auto">
          <a:xfrm flipV="1">
            <a:off x="9033929" y="2851829"/>
            <a:ext cx="636" cy="189025"/>
          </a:xfrm>
          <a:prstGeom prst="straightConnector1">
            <a:avLst/>
          </a:prstGeom>
          <a:solidFill>
            <a:schemeClr val="accent1"/>
          </a:solidFill>
          <a:ln w="9525" cap="flat" cmpd="sng" algn="ctr">
            <a:solidFill>
              <a:srgbClr val="00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Conector recto de flecha 48"/>
          <p:cNvCxnSpPr/>
          <p:nvPr/>
        </p:nvCxnSpPr>
        <p:spPr bwMode="auto">
          <a:xfrm flipV="1">
            <a:off x="9027448" y="3481204"/>
            <a:ext cx="636" cy="189025"/>
          </a:xfrm>
          <a:prstGeom prst="straightConnector1">
            <a:avLst/>
          </a:prstGeom>
          <a:solidFill>
            <a:schemeClr val="accent1"/>
          </a:solidFill>
          <a:ln w="9525" cap="flat" cmpd="sng" algn="ctr">
            <a:solidFill>
              <a:srgbClr val="00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Conector recto de flecha 51"/>
          <p:cNvCxnSpPr/>
          <p:nvPr/>
        </p:nvCxnSpPr>
        <p:spPr bwMode="auto">
          <a:xfrm flipV="1">
            <a:off x="9033293" y="4536005"/>
            <a:ext cx="636" cy="189025"/>
          </a:xfrm>
          <a:prstGeom prst="straightConnector1">
            <a:avLst/>
          </a:prstGeom>
          <a:solidFill>
            <a:schemeClr val="accent1"/>
          </a:solidFill>
          <a:ln w="9525" cap="flat" cmpd="sng" algn="ctr">
            <a:solidFill>
              <a:srgbClr val="00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Conector recto de flecha 53"/>
          <p:cNvCxnSpPr/>
          <p:nvPr/>
        </p:nvCxnSpPr>
        <p:spPr bwMode="auto">
          <a:xfrm flipV="1">
            <a:off x="9038299" y="4826173"/>
            <a:ext cx="636" cy="189025"/>
          </a:xfrm>
          <a:prstGeom prst="straightConnector1">
            <a:avLst/>
          </a:prstGeom>
          <a:solidFill>
            <a:schemeClr val="accent1"/>
          </a:solidFill>
          <a:ln w="9525" cap="flat" cmpd="sng" algn="ctr">
            <a:solidFill>
              <a:srgbClr val="00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563119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E6851FF4-E9F0-4FB5-94A2-507C143C0B9B}"/>
              </a:ext>
            </a:extLst>
          </p:cNvPr>
          <p:cNvSpPr>
            <a:spLocks noGrp="1"/>
          </p:cNvSpPr>
          <p:nvPr>
            <p:ph type="title" idx="4294967295"/>
          </p:nvPr>
        </p:nvSpPr>
        <p:spPr>
          <a:xfrm>
            <a:off x="1820719" y="66033"/>
            <a:ext cx="7010400" cy="384175"/>
          </a:xfrm>
        </p:spPr>
        <p:txBody>
          <a:bodyPr/>
          <a:lstStyle/>
          <a:p>
            <a:r>
              <a:rPr lang="es-ES" dirty="0">
                <a:solidFill>
                  <a:schemeClr val="bg2">
                    <a:lumMod val="50000"/>
                  </a:schemeClr>
                </a:solidFill>
              </a:rPr>
              <a:t>Expectativas y retos en la reputación</a:t>
            </a:r>
            <a:endParaRPr lang="es-CO" dirty="0">
              <a:solidFill>
                <a:schemeClr val="bg2">
                  <a:lumMod val="50000"/>
                </a:schemeClr>
              </a:solidFill>
            </a:endParaRPr>
          </a:p>
        </p:txBody>
      </p:sp>
      <p:sp>
        <p:nvSpPr>
          <p:cNvPr id="4" name="Cerrar llave 3">
            <a:extLst>
              <a:ext uri="{FF2B5EF4-FFF2-40B4-BE49-F238E27FC236}">
                <a16:creationId xmlns:a16="http://schemas.microsoft.com/office/drawing/2014/main" id="{4732487D-6606-44CA-A94A-F341172C8CE1}"/>
              </a:ext>
            </a:extLst>
          </p:cNvPr>
          <p:cNvSpPr/>
          <p:nvPr/>
        </p:nvSpPr>
        <p:spPr bwMode="auto">
          <a:xfrm rot="5400000">
            <a:off x="4408765" y="-2956456"/>
            <a:ext cx="326470" cy="7817727"/>
          </a:xfrm>
          <a:prstGeom prst="rightBrace">
            <a:avLst/>
          </a:prstGeom>
          <a:noFill/>
          <a:ln w="3175" cap="flat" cmpd="sng" algn="ctr">
            <a:solidFill>
              <a:srgbClr val="333333"/>
            </a:solidFill>
            <a:prstDash val="solid"/>
            <a:round/>
            <a:headEnd type="none" w="sm" len="sm"/>
            <a:tailEnd type="none" w="sm" len="sm"/>
          </a:ln>
          <a:effectLst/>
        </p:spPr>
        <p:txBody>
          <a:bodyPr vert="horz" wrap="square" lIns="121882" tIns="60941" rIns="121882" bIns="60941" numCol="1" rtlCol="0" anchor="t" anchorCtr="0" compatLnSpc="1">
            <a:prstTxWarp prst="textNoShape">
              <a:avLst/>
            </a:prstTxWarp>
          </a:bodyPr>
          <a:lstStyle/>
          <a:p>
            <a:pPr marL="0" marR="0" lvl="0" indent="0" algn="l" defTabSz="1218804" rtl="0" eaLnBrk="1" fontAlgn="base" latinLnBrk="0" hangingPunct="1">
              <a:lnSpc>
                <a:spcPct val="100000"/>
              </a:lnSpc>
              <a:spcBef>
                <a:spcPct val="0"/>
              </a:spcBef>
              <a:spcAft>
                <a:spcPct val="0"/>
              </a:spcAft>
              <a:buClrTx/>
              <a:buSzTx/>
              <a:buFontTx/>
              <a:buNone/>
              <a:tabLst/>
              <a:defRPr/>
            </a:pPr>
            <a:endParaRPr kumimoji="0" lang="es-CO" sz="2399" b="1" i="0" u="none" strike="noStrike" kern="1200" cap="none" spc="0" normalizeH="0" baseline="0" noProof="0" dirty="0">
              <a:ln>
                <a:noFill/>
              </a:ln>
              <a:solidFill>
                <a:srgbClr val="000000"/>
              </a:solidFill>
              <a:effectLst/>
              <a:uLnTx/>
              <a:uFillTx/>
              <a:latin typeface="Calibri" pitchFamily="34" charset="0"/>
              <a:ea typeface="+mn-ea"/>
              <a:cs typeface="Arial" charset="0"/>
            </a:endParaRPr>
          </a:p>
        </p:txBody>
      </p:sp>
      <p:sp>
        <p:nvSpPr>
          <p:cNvPr id="5" name="CuadroTexto 4">
            <a:extLst>
              <a:ext uri="{FF2B5EF4-FFF2-40B4-BE49-F238E27FC236}">
                <a16:creationId xmlns:a16="http://schemas.microsoft.com/office/drawing/2014/main" id="{351E7266-30CF-4FBF-B656-B7C1F77B3E6A}"/>
              </a:ext>
            </a:extLst>
          </p:cNvPr>
          <p:cNvSpPr txBox="1"/>
          <p:nvPr/>
        </p:nvSpPr>
        <p:spPr>
          <a:xfrm>
            <a:off x="3298401" y="1259891"/>
            <a:ext cx="2526723" cy="276999"/>
          </a:xfrm>
          <a:prstGeom prst="rect">
            <a:avLst/>
          </a:prstGeom>
          <a:solidFill>
            <a:srgbClr val="1877B8"/>
          </a:solidFill>
        </p:spPr>
        <p:txBody>
          <a:bodyPr wrap="square" rtlCol="0">
            <a:spAutoFit/>
          </a:bodyPr>
          <a:lstStyle/>
          <a:p>
            <a:pPr marL="0" marR="0" lvl="0" indent="0" algn="ctr" defTabSz="1218804" rtl="0" eaLnBrk="1" fontAlgn="base" latinLnBrk="0" hangingPunct="1">
              <a:lnSpc>
                <a:spcPct val="100000"/>
              </a:lnSpc>
              <a:spcBef>
                <a:spcPct val="0"/>
              </a:spcBef>
              <a:spcAft>
                <a:spcPct val="0"/>
              </a:spcAft>
              <a:buClrTx/>
              <a:buSzTx/>
              <a:buFontTx/>
              <a:buNone/>
              <a:tabLst/>
              <a:defRPr/>
            </a:pPr>
            <a:r>
              <a:rPr kumimoji="0" lang="es-ES" sz="12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charset="0"/>
              </a:rPr>
              <a:t>Retos en la reputación del Icfes</a:t>
            </a:r>
            <a:endParaRPr kumimoji="0" lang="es-CO" sz="12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charset="0"/>
            </a:endParaRPr>
          </a:p>
        </p:txBody>
      </p:sp>
      <p:sp>
        <p:nvSpPr>
          <p:cNvPr id="6" name="CuadroTexto 5">
            <a:extLst>
              <a:ext uri="{FF2B5EF4-FFF2-40B4-BE49-F238E27FC236}">
                <a16:creationId xmlns:a16="http://schemas.microsoft.com/office/drawing/2014/main" id="{EF080767-A4F2-4B01-8AE3-B39A1E2D3A9B}"/>
              </a:ext>
            </a:extLst>
          </p:cNvPr>
          <p:cNvSpPr txBox="1"/>
          <p:nvPr/>
        </p:nvSpPr>
        <p:spPr>
          <a:xfrm>
            <a:off x="269170" y="1259891"/>
            <a:ext cx="2529059" cy="461665"/>
          </a:xfrm>
          <a:prstGeom prst="rect">
            <a:avLst/>
          </a:prstGeom>
          <a:solidFill>
            <a:srgbClr val="1877B8"/>
          </a:solidFill>
        </p:spPr>
        <p:txBody>
          <a:bodyPr wrap="square" rtlCol="0">
            <a:spAutoFit/>
          </a:bodyPr>
          <a:lstStyle/>
          <a:p>
            <a:pPr marL="0" marR="0" lvl="0" indent="0" algn="ctr" defTabSz="1218804" rtl="0" eaLnBrk="1" fontAlgn="base" latinLnBrk="0" hangingPunct="1">
              <a:lnSpc>
                <a:spcPct val="100000"/>
              </a:lnSpc>
              <a:spcBef>
                <a:spcPct val="0"/>
              </a:spcBef>
              <a:spcAft>
                <a:spcPct val="0"/>
              </a:spcAft>
              <a:buClrTx/>
              <a:buSzTx/>
              <a:buFontTx/>
              <a:buNone/>
              <a:tabLst/>
              <a:defRPr/>
            </a:pPr>
            <a:r>
              <a:rPr kumimoji="0" lang="es-ES" sz="12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charset="0"/>
              </a:rPr>
              <a:t>Expectativas del Icfes como institución</a:t>
            </a:r>
          </a:p>
        </p:txBody>
      </p:sp>
      <p:sp>
        <p:nvSpPr>
          <p:cNvPr id="7" name="CuadroTexto 6">
            <a:extLst>
              <a:ext uri="{FF2B5EF4-FFF2-40B4-BE49-F238E27FC236}">
                <a16:creationId xmlns:a16="http://schemas.microsoft.com/office/drawing/2014/main" id="{95288555-B693-4CF1-A87A-BE9F39AE18B9}"/>
              </a:ext>
            </a:extLst>
          </p:cNvPr>
          <p:cNvSpPr txBox="1"/>
          <p:nvPr/>
        </p:nvSpPr>
        <p:spPr>
          <a:xfrm>
            <a:off x="6313078" y="1259891"/>
            <a:ext cx="2614915" cy="276999"/>
          </a:xfrm>
          <a:prstGeom prst="rect">
            <a:avLst/>
          </a:prstGeom>
          <a:solidFill>
            <a:srgbClr val="1877B8"/>
          </a:solidFill>
        </p:spPr>
        <p:txBody>
          <a:bodyPr wrap="square" rtlCol="0">
            <a:spAutoFit/>
          </a:bodyPr>
          <a:lstStyle/>
          <a:p>
            <a:pPr marL="0" marR="0" lvl="0" indent="0" algn="ctr" defTabSz="1218804" rtl="0" eaLnBrk="1" fontAlgn="base" latinLnBrk="0" hangingPunct="1">
              <a:lnSpc>
                <a:spcPct val="100000"/>
              </a:lnSpc>
              <a:spcBef>
                <a:spcPct val="0"/>
              </a:spcBef>
              <a:spcAft>
                <a:spcPct val="0"/>
              </a:spcAft>
              <a:buClrTx/>
              <a:buSzTx/>
              <a:buFontTx/>
              <a:buNone/>
              <a:tabLst/>
              <a:defRPr/>
            </a:pPr>
            <a:r>
              <a:rPr kumimoji="0" lang="es-ES" sz="12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charset="0"/>
              </a:rPr>
              <a:t>Retos del Icfes como institución</a:t>
            </a:r>
            <a:endParaRPr kumimoji="0" lang="es-CO" sz="12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charset="0"/>
            </a:endParaRPr>
          </a:p>
        </p:txBody>
      </p:sp>
      <p:cxnSp>
        <p:nvCxnSpPr>
          <p:cNvPr id="8" name="Conector recto 7">
            <a:extLst>
              <a:ext uri="{FF2B5EF4-FFF2-40B4-BE49-F238E27FC236}">
                <a16:creationId xmlns:a16="http://schemas.microsoft.com/office/drawing/2014/main" id="{4EC674CD-41C9-4586-81D6-45C27631FC37}"/>
              </a:ext>
            </a:extLst>
          </p:cNvPr>
          <p:cNvCxnSpPr/>
          <p:nvPr/>
        </p:nvCxnSpPr>
        <p:spPr bwMode="auto">
          <a:xfrm>
            <a:off x="2986909" y="1191483"/>
            <a:ext cx="0" cy="2971800"/>
          </a:xfrm>
          <a:prstGeom prst="line">
            <a:avLst/>
          </a:prstGeom>
          <a:solidFill>
            <a:schemeClr val="accent1"/>
          </a:solidFill>
          <a:ln w="3175" cap="flat" cmpd="sng" algn="ctr">
            <a:solidFill>
              <a:srgbClr val="49682C"/>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Conector recto 8">
            <a:extLst>
              <a:ext uri="{FF2B5EF4-FFF2-40B4-BE49-F238E27FC236}">
                <a16:creationId xmlns:a16="http://schemas.microsoft.com/office/drawing/2014/main" id="{FF6687F9-6614-446F-ABBF-EC0AC23AD6B4}"/>
              </a:ext>
            </a:extLst>
          </p:cNvPr>
          <p:cNvCxnSpPr/>
          <p:nvPr/>
        </p:nvCxnSpPr>
        <p:spPr bwMode="auto">
          <a:xfrm>
            <a:off x="6061414" y="1115643"/>
            <a:ext cx="0" cy="2971800"/>
          </a:xfrm>
          <a:prstGeom prst="line">
            <a:avLst/>
          </a:prstGeom>
          <a:solidFill>
            <a:schemeClr val="accent1"/>
          </a:solidFill>
          <a:ln w="3175" cap="flat" cmpd="sng" algn="ctr">
            <a:solidFill>
              <a:srgbClr val="49682C"/>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ángulo 10">
            <a:extLst>
              <a:ext uri="{FF2B5EF4-FFF2-40B4-BE49-F238E27FC236}">
                <a16:creationId xmlns:a16="http://schemas.microsoft.com/office/drawing/2014/main" id="{85CD2A1E-F563-4FB5-B45C-CCD781A45D97}"/>
              </a:ext>
            </a:extLst>
          </p:cNvPr>
          <p:cNvSpPr/>
          <p:nvPr/>
        </p:nvSpPr>
        <p:spPr>
          <a:xfrm>
            <a:off x="3201934" y="2155290"/>
            <a:ext cx="2607012" cy="1569660"/>
          </a:xfrm>
          <a:prstGeom prst="rect">
            <a:avLst/>
          </a:prstGeom>
        </p:spPr>
        <p:txBody>
          <a:bodyPr wrap="square">
            <a:spAutoFit/>
          </a:bodyPr>
          <a:lstStyle/>
          <a:p>
            <a:pPr marL="171450" marR="0" lvl="0" indent="-171450" algn="ctr" defTabSz="914400" rtl="0" eaLnBrk="1" fontAlgn="base" latinLnBrk="0" hangingPunct="1">
              <a:lnSpc>
                <a:spcPct val="100000"/>
              </a:lnSpc>
              <a:spcBef>
                <a:spcPct val="0"/>
              </a:spcBef>
              <a:spcAft>
                <a:spcPct val="0"/>
              </a:spcAft>
              <a:buClrTx/>
              <a:buSzTx/>
              <a:buFontTx/>
              <a:buChar char="-"/>
              <a:tabLst/>
              <a:defRPr/>
            </a:pP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Posicionarse como una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institución relevante para los estudiantes </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durante todo su ciclo de formación </a:t>
            </a:r>
          </a:p>
          <a:p>
            <a:pPr marL="171450" marR="0" lvl="0" indent="-171450" algn="ctr" defTabSz="914400" rtl="0" eaLnBrk="1" fontAlgn="base" latinLnBrk="0" hangingPunct="1">
              <a:lnSpc>
                <a:spcPct val="100000"/>
              </a:lnSpc>
              <a:spcBef>
                <a:spcPct val="0"/>
              </a:spcBef>
              <a:spcAft>
                <a:spcPct val="0"/>
              </a:spcAft>
              <a:buClrTx/>
              <a:buSzTx/>
              <a:buFontTx/>
              <a:buChar char="-"/>
              <a:tabLst/>
              <a:defRPr/>
            </a:pPr>
            <a:endPar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a:p>
            <a:pPr marL="171450" marR="0" lvl="0" indent="-171450" algn="ctr" defTabSz="914400" rtl="0" eaLnBrk="1" fontAlgn="base" latinLnBrk="0" hangingPunct="1">
              <a:lnSpc>
                <a:spcPct val="100000"/>
              </a:lnSpc>
              <a:spcBef>
                <a:spcPct val="0"/>
              </a:spcBef>
              <a:spcAft>
                <a:spcPct val="0"/>
              </a:spcAft>
              <a:buClrTx/>
              <a:buSzTx/>
              <a:buFontTx/>
              <a:buChar char="-"/>
              <a:tabLst/>
              <a:defRPr/>
            </a:pP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Diversificar su relacionamiento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más allá de la presentación </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de las Pruebas Saber Pro y TyT</a:t>
            </a:r>
            <a:endPar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p:txBody>
      </p:sp>
      <p:sp>
        <p:nvSpPr>
          <p:cNvPr id="12" name="Rectángulo 11">
            <a:extLst>
              <a:ext uri="{FF2B5EF4-FFF2-40B4-BE49-F238E27FC236}">
                <a16:creationId xmlns:a16="http://schemas.microsoft.com/office/drawing/2014/main" id="{FDF25A58-0FA6-4DAE-9CE9-9448CD48FD5E}"/>
              </a:ext>
            </a:extLst>
          </p:cNvPr>
          <p:cNvSpPr/>
          <p:nvPr/>
        </p:nvSpPr>
        <p:spPr>
          <a:xfrm>
            <a:off x="79514" y="1982881"/>
            <a:ext cx="2755364" cy="1938992"/>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 Generar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espacios interactivos </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dentro de las pruebas, a raíz de la presentación virtual de las mismas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a:p>
            <a:pPr marL="171450" marR="0" lvl="0" indent="-171450" algn="ctr" defTabSz="914400" rtl="0" eaLnBrk="1" fontAlgn="base" latinLnBrk="0" hangingPunct="1">
              <a:lnSpc>
                <a:spcPct val="100000"/>
              </a:lnSpc>
              <a:spcBef>
                <a:spcPct val="0"/>
              </a:spcBef>
              <a:spcAft>
                <a:spcPct val="0"/>
              </a:spcAft>
              <a:buClrTx/>
              <a:buSzTx/>
              <a:buFontTx/>
              <a:buChar char="-"/>
              <a:tabLst/>
              <a:defRPr/>
            </a:pP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Implementar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preguntas especializadas </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para la evaluación de las áreas, para que no se queden en un nivel básico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p:txBody>
      </p:sp>
      <p:sp>
        <p:nvSpPr>
          <p:cNvPr id="13" name="Rectángulo 12">
            <a:extLst>
              <a:ext uri="{FF2B5EF4-FFF2-40B4-BE49-F238E27FC236}">
                <a16:creationId xmlns:a16="http://schemas.microsoft.com/office/drawing/2014/main" id="{526F39E1-332C-4131-8898-C823BC3B863B}"/>
              </a:ext>
            </a:extLst>
          </p:cNvPr>
          <p:cNvSpPr/>
          <p:nvPr/>
        </p:nvSpPr>
        <p:spPr>
          <a:xfrm>
            <a:off x="6061414" y="1927359"/>
            <a:ext cx="3003072" cy="230832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 Mejorar el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apoyo técnico y operativo </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del acompañamiento a los estudiantes durante la presentación de las pruebas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a:p>
            <a:pPr marL="171450" marR="0" lvl="0" indent="-171450" algn="ctr" defTabSz="914400" rtl="0" eaLnBrk="1" fontAlgn="base" latinLnBrk="0" hangingPunct="1">
              <a:lnSpc>
                <a:spcPct val="100000"/>
              </a:lnSpc>
              <a:spcBef>
                <a:spcPct val="0"/>
              </a:spcBef>
              <a:spcAft>
                <a:spcPct val="0"/>
              </a:spcAft>
              <a:buClrTx/>
              <a:buSzTx/>
              <a:buFontTx/>
              <a:buChar char="-"/>
              <a:tabLst/>
              <a:defRPr/>
            </a:pP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Generar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evaluaciones que profundicen </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dentro de los temas particulares de las carreras</a:t>
            </a:r>
          </a:p>
          <a:p>
            <a:pPr marL="171450" marR="0" lvl="0" indent="-171450" algn="ctr" defTabSz="914400" rtl="0" eaLnBrk="1" fontAlgn="base" latinLnBrk="0" hangingPunct="1">
              <a:lnSpc>
                <a:spcPct val="100000"/>
              </a:lnSpc>
              <a:spcBef>
                <a:spcPct val="0"/>
              </a:spcBef>
              <a:spcAft>
                <a:spcPct val="0"/>
              </a:spcAft>
              <a:buClrTx/>
              <a:buSzTx/>
              <a:buFontTx/>
              <a:buChar char="-"/>
              <a:tabLst/>
              <a:defRPr/>
            </a:pPr>
            <a:endPar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a:p>
            <a:pPr marL="171450" marR="0" lvl="0" indent="-171450" algn="ctr" defTabSz="914400" rtl="0" eaLnBrk="1" fontAlgn="base" latinLnBrk="0" hangingPunct="1">
              <a:lnSpc>
                <a:spcPct val="100000"/>
              </a:lnSpc>
              <a:spcBef>
                <a:spcPct val="0"/>
              </a:spcBef>
              <a:spcAft>
                <a:spcPct val="0"/>
              </a:spcAft>
              <a:buClrTx/>
              <a:buSzTx/>
              <a:buFontTx/>
              <a:buChar char="-"/>
              <a:tabLst/>
              <a:defRPr/>
            </a:pP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Implementar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procesos de evaluación </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para los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docentes universitarios   </a:t>
            </a:r>
          </a:p>
        </p:txBody>
      </p:sp>
      <p:sp>
        <p:nvSpPr>
          <p:cNvPr id="2" name="Rectángulo 1">
            <a:extLst>
              <a:ext uri="{FF2B5EF4-FFF2-40B4-BE49-F238E27FC236}">
                <a16:creationId xmlns:a16="http://schemas.microsoft.com/office/drawing/2014/main" id="{B6CD0BF1-9B0D-42E4-A38B-06A52154C305}"/>
              </a:ext>
            </a:extLst>
          </p:cNvPr>
          <p:cNvSpPr/>
          <p:nvPr/>
        </p:nvSpPr>
        <p:spPr>
          <a:xfrm>
            <a:off x="1820719" y="4522690"/>
            <a:ext cx="5369442" cy="507831"/>
          </a:xfrm>
          <a:prstGeom prst="rect">
            <a:avLst/>
          </a:prstGeom>
        </p:spPr>
        <p:txBody>
          <a:bodyPr wrap="square">
            <a:spAutoFit/>
          </a:bodyPr>
          <a:lstStyle/>
          <a:p>
            <a:pPr marL="457200" marR="0" lvl="1" indent="0" algn="ctr" defTabSz="914400" rtl="0" eaLnBrk="1" fontAlgn="base" latinLnBrk="0" hangingPunct="1">
              <a:lnSpc>
                <a:spcPct val="100000"/>
              </a:lnSpc>
              <a:spcBef>
                <a:spcPct val="0"/>
              </a:spcBef>
              <a:spcAft>
                <a:spcPct val="0"/>
              </a:spcAft>
              <a:buClrTx/>
              <a:buSzTx/>
              <a:buFontTx/>
              <a:buNone/>
              <a:tabLst/>
              <a:defRPr/>
            </a:pPr>
            <a:r>
              <a:rPr kumimoji="0" lang="es-MX" sz="900" b="0" i="1"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Arial" charset="0"/>
              </a:rPr>
              <a:t>“fueron prácticamente preguntas de primer a cuarto semestre, (…), entonces no fueron preguntas así como que tú digas: del otro mundo, así que te mida como tal la calidad de profesional que vas a ser, no creo que lo haga”</a:t>
            </a:r>
            <a:endParaRPr kumimoji="0" lang="es-CO" sz="900" b="0" i="1" u="none" strike="noStrike" kern="1200" cap="none" spc="0" normalizeH="0" baseline="0" noProof="0" dirty="0">
              <a:ln>
                <a:noFill/>
              </a:ln>
              <a:solidFill>
                <a:srgbClr val="000000"/>
              </a:solidFill>
              <a:effectLst/>
              <a:uLnTx/>
              <a:uFillTx/>
              <a:latin typeface="Century Gothic"/>
              <a:ea typeface="+mn-ea"/>
              <a:cs typeface="Arial" charset="0"/>
            </a:endParaRPr>
          </a:p>
        </p:txBody>
      </p:sp>
      <p:cxnSp>
        <p:nvCxnSpPr>
          <p:cNvPr id="14" name="Conector recto 13">
            <a:extLst>
              <a:ext uri="{FF2B5EF4-FFF2-40B4-BE49-F238E27FC236}">
                <a16:creationId xmlns:a16="http://schemas.microsoft.com/office/drawing/2014/main" id="{E7ABF8E6-0D36-4437-8C01-878BE7EA133F}"/>
              </a:ext>
            </a:extLst>
          </p:cNvPr>
          <p:cNvCxnSpPr/>
          <p:nvPr/>
        </p:nvCxnSpPr>
        <p:spPr bwMode="auto">
          <a:xfrm>
            <a:off x="2834878" y="4392418"/>
            <a:ext cx="3776870" cy="0"/>
          </a:xfrm>
          <a:prstGeom prst="line">
            <a:avLst/>
          </a:prstGeom>
          <a:solidFill>
            <a:schemeClr val="accent1"/>
          </a:solidFill>
          <a:ln w="3175" cap="flat" cmpd="sng" algn="ctr">
            <a:solidFill>
              <a:srgbClr val="3333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038330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85E642-3A76-4692-B3D7-4AC7A5FAF3C1}"/>
              </a:ext>
            </a:extLst>
          </p:cNvPr>
          <p:cNvSpPr>
            <a:spLocks noGrp="1"/>
          </p:cNvSpPr>
          <p:nvPr>
            <p:ph type="ctrTitle" sz="quarter"/>
          </p:nvPr>
        </p:nvSpPr>
        <p:spPr>
          <a:xfrm>
            <a:off x="237940" y="2020888"/>
            <a:ext cx="3769678" cy="1103312"/>
          </a:xfrm>
        </p:spPr>
        <p:txBody>
          <a:bodyPr/>
          <a:lstStyle/>
          <a:p>
            <a:r>
              <a:rPr lang="es-ES" dirty="0"/>
              <a:t>Proveedores</a:t>
            </a:r>
            <a:endParaRPr lang="es-CO" dirty="0"/>
          </a:p>
        </p:txBody>
      </p:sp>
    </p:spTree>
    <p:extLst>
      <p:ext uri="{BB962C8B-B14F-4D97-AF65-F5344CB8AC3E}">
        <p14:creationId xmlns:p14="http://schemas.microsoft.com/office/powerpoint/2010/main" val="15526940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37AF16D-3C0E-4449-8203-38A755EF2293}"/>
              </a:ext>
            </a:extLst>
          </p:cNvPr>
          <p:cNvSpPr>
            <a:spLocks noGrp="1"/>
          </p:cNvSpPr>
          <p:nvPr>
            <p:ph type="title"/>
          </p:nvPr>
        </p:nvSpPr>
        <p:spPr>
          <a:xfrm>
            <a:off x="1188638" y="94270"/>
            <a:ext cx="7010400" cy="384175"/>
          </a:xfrm>
        </p:spPr>
        <p:txBody>
          <a:bodyPr/>
          <a:lstStyle/>
          <a:p>
            <a:r>
              <a:rPr lang="es-ES" dirty="0"/>
              <a:t>Desde los Proveedores: Valores institucionales del Icfes </a:t>
            </a:r>
            <a:endParaRPr lang="es-CO" dirty="0"/>
          </a:p>
        </p:txBody>
      </p:sp>
      <p:graphicFrame>
        <p:nvGraphicFramePr>
          <p:cNvPr id="4" name="Content Placeholder 4">
            <a:extLst>
              <a:ext uri="{FF2B5EF4-FFF2-40B4-BE49-F238E27FC236}">
                <a16:creationId xmlns:a16="http://schemas.microsoft.com/office/drawing/2014/main" id="{27C5D25F-CD38-4160-8399-408DBDDA78B7}"/>
              </a:ext>
            </a:extLst>
          </p:cNvPr>
          <p:cNvGraphicFramePr>
            <a:graphicFrameLocks noGrp="1"/>
          </p:cNvGraphicFramePr>
          <p:nvPr>
            <p:ph idx="1"/>
          </p:nvPr>
        </p:nvGraphicFramePr>
        <p:xfrm>
          <a:off x="487617" y="997646"/>
          <a:ext cx="3975847" cy="3149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a16="http://schemas.microsoft.com/office/drawing/2014/main" id="{6454E149-DE0A-4F19-913A-602550BF83B4}"/>
              </a:ext>
            </a:extLst>
          </p:cNvPr>
          <p:cNvSpPr/>
          <p:nvPr/>
        </p:nvSpPr>
        <p:spPr bwMode="auto">
          <a:xfrm>
            <a:off x="5768054" y="1201903"/>
            <a:ext cx="2415171" cy="270952"/>
          </a:xfrm>
          <a:prstGeom prst="rect">
            <a:avLst/>
          </a:prstGeom>
          <a:solidFill>
            <a:srgbClr val="204E93"/>
          </a:solidFill>
          <a:ln w="3175"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a:ea typeface="+mn-ea"/>
                <a:cs typeface="Arial" charset="0"/>
              </a:rPr>
              <a:t>Icfes como organización </a:t>
            </a:r>
            <a:endParaRPr kumimoji="0" lang="es-CO"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a:ea typeface="+mn-ea"/>
              <a:cs typeface="Arial" charset="0"/>
            </a:endParaRPr>
          </a:p>
        </p:txBody>
      </p:sp>
      <p:cxnSp>
        <p:nvCxnSpPr>
          <p:cNvPr id="6" name="Conector recto 5">
            <a:extLst>
              <a:ext uri="{FF2B5EF4-FFF2-40B4-BE49-F238E27FC236}">
                <a16:creationId xmlns:a16="http://schemas.microsoft.com/office/drawing/2014/main" id="{3093B5FA-1B4D-4375-9688-0A0987C176E1}"/>
              </a:ext>
            </a:extLst>
          </p:cNvPr>
          <p:cNvCxnSpPr/>
          <p:nvPr/>
        </p:nvCxnSpPr>
        <p:spPr bwMode="auto">
          <a:xfrm>
            <a:off x="4861029" y="4355993"/>
            <a:ext cx="3776870" cy="0"/>
          </a:xfrm>
          <a:prstGeom prst="line">
            <a:avLst/>
          </a:prstGeom>
          <a:solidFill>
            <a:schemeClr val="accent1"/>
          </a:solidFill>
          <a:ln w="3175" cap="flat" cmpd="sng" algn="ctr">
            <a:solidFill>
              <a:srgbClr val="3333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ángulo 6">
            <a:extLst>
              <a:ext uri="{FF2B5EF4-FFF2-40B4-BE49-F238E27FC236}">
                <a16:creationId xmlns:a16="http://schemas.microsoft.com/office/drawing/2014/main" id="{22CAFEDF-04FE-4C58-9401-DBBA22322978}"/>
              </a:ext>
            </a:extLst>
          </p:cNvPr>
          <p:cNvSpPr/>
          <p:nvPr/>
        </p:nvSpPr>
        <p:spPr>
          <a:xfrm>
            <a:off x="5294247" y="1757509"/>
            <a:ext cx="3362786" cy="2123658"/>
          </a:xfrm>
          <a:prstGeom prst="rect">
            <a:avLst/>
          </a:prstGeom>
        </p:spPr>
        <p:txBody>
          <a:bodyPr wrap="square">
            <a:spAutoFit/>
          </a:bodyPr>
          <a:lstStyle/>
          <a:p>
            <a:pPr marL="171450" marR="0" lvl="0" indent="-171450" algn="ctr" defTabSz="914400" rtl="0" eaLnBrk="1" fontAlgn="base" latinLnBrk="0" hangingPunct="1">
              <a:lnSpc>
                <a:spcPct val="100000"/>
              </a:lnSpc>
              <a:spcBef>
                <a:spcPct val="0"/>
              </a:spcBef>
              <a:spcAft>
                <a:spcPct val="0"/>
              </a:spcAft>
              <a:buClrTx/>
              <a:buSzTx/>
              <a:buFontTx/>
              <a:buChar char="-"/>
              <a:tabLst/>
              <a:defRPr/>
            </a:pP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Los valores corporativos del Icfes se asocian con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la calidad y la confianza de la información</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 esto como un hallazgo transversal a sus grupos de interés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a:p>
            <a:pPr marL="171450" marR="0" lvl="0" indent="-171450" algn="ctr" defTabSz="914400" rtl="0" eaLnBrk="1" fontAlgn="base" latinLnBrk="0" hangingPunct="1">
              <a:lnSpc>
                <a:spcPct val="100000"/>
              </a:lnSpc>
              <a:spcBef>
                <a:spcPct val="0"/>
              </a:spcBef>
              <a:spcAft>
                <a:spcPct val="0"/>
              </a:spcAft>
              <a:buClrTx/>
              <a:buSzTx/>
              <a:buFontTx/>
              <a:buChar char="-"/>
              <a:tabLst/>
              <a:defRPr/>
            </a:pP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Se asocian valores positivos por parte de los proveedores con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relación a la cultural organizacional y el ambiente de trabajo</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 es decir, se percibe como una institución cómoda para el trabajo</a:t>
            </a:r>
          </a:p>
        </p:txBody>
      </p:sp>
      <p:sp>
        <p:nvSpPr>
          <p:cNvPr id="8" name="Rectángulo 7">
            <a:extLst>
              <a:ext uri="{FF2B5EF4-FFF2-40B4-BE49-F238E27FC236}">
                <a16:creationId xmlns:a16="http://schemas.microsoft.com/office/drawing/2014/main" id="{58EF7658-6B59-426D-8ABC-3A03FBD366DB}"/>
              </a:ext>
            </a:extLst>
          </p:cNvPr>
          <p:cNvSpPr/>
          <p:nvPr/>
        </p:nvSpPr>
        <p:spPr>
          <a:xfrm>
            <a:off x="4463464" y="4419959"/>
            <a:ext cx="4572000" cy="528606"/>
          </a:xfrm>
          <a:prstGeom prst="rect">
            <a:avLst/>
          </a:prstGeom>
        </p:spPr>
        <p:txBody>
          <a:bodyPr>
            <a:spAutoFit/>
          </a:bodyPr>
          <a:lstStyle/>
          <a:p>
            <a:pPr marL="0" marR="0" lvl="0" indent="0" algn="ctr" defTabSz="914400" rtl="0" eaLnBrk="1" fontAlgn="base" latinLnBrk="0" hangingPunct="1">
              <a:lnSpc>
                <a:spcPct val="115000"/>
              </a:lnSpc>
              <a:spcBef>
                <a:spcPct val="0"/>
              </a:spcBef>
              <a:spcAft>
                <a:spcPts val="0"/>
              </a:spcAft>
              <a:buClrTx/>
              <a:buSzTx/>
              <a:buFontTx/>
              <a:buNone/>
              <a:tabLst/>
              <a:defRPr/>
            </a:pPr>
            <a:r>
              <a:rPr kumimoji="0" lang="es-ES" sz="900" b="0" i="1"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Arial" panose="020B0604020202020204" pitchFamily="34" charset="0"/>
              </a:rPr>
              <a:t>“en mi caso, a nivel profesional es muy enriquecedor, ¿sí?</a:t>
            </a:r>
            <a:endParaRPr kumimoji="0" lang="es-CO" sz="900" b="0" i="1"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900" b="0" i="1"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Arial" panose="020B0604020202020204" pitchFamily="34" charset="0"/>
              </a:rPr>
              <a:t>Y aportar desde la experiencia que se tiene a nivel profesional, pues también personal, pues propende también por los valores corporativos”</a:t>
            </a:r>
            <a:endParaRPr kumimoji="0" lang="es-CO" sz="900" b="0" i="1" u="none" strike="noStrike" kern="1200" cap="none" spc="0" normalizeH="0" baseline="0" noProof="0" dirty="0">
              <a:ln>
                <a:noFill/>
              </a:ln>
              <a:solidFill>
                <a:srgbClr val="000000"/>
              </a:solidFill>
              <a:effectLst/>
              <a:uLnTx/>
              <a:uFillTx/>
              <a:latin typeface="Century Gothic"/>
              <a:ea typeface="+mn-ea"/>
              <a:cs typeface="Arial" charset="0"/>
            </a:endParaRPr>
          </a:p>
        </p:txBody>
      </p:sp>
      <p:sp>
        <p:nvSpPr>
          <p:cNvPr id="9" name="CuadroTexto 8">
            <a:extLst>
              <a:ext uri="{FF2B5EF4-FFF2-40B4-BE49-F238E27FC236}">
                <a16:creationId xmlns:a16="http://schemas.microsoft.com/office/drawing/2014/main" id="{F7488925-3230-4AAB-A5C6-B5C94C18B655}"/>
              </a:ext>
            </a:extLst>
          </p:cNvPr>
          <p:cNvSpPr txBox="1"/>
          <p:nvPr/>
        </p:nvSpPr>
        <p:spPr>
          <a:xfrm>
            <a:off x="1994478" y="2572543"/>
            <a:ext cx="962123" cy="307777"/>
          </a:xfrm>
          <a:prstGeom prst="rect">
            <a:avLst/>
          </a:prstGeom>
          <a:solidFill>
            <a:srgbClr val="204E93"/>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a:ea typeface="+mn-ea"/>
                <a:cs typeface="Arial" charset="0"/>
              </a:rPr>
              <a:t>VALORES</a:t>
            </a:r>
            <a:endParaRPr kumimoji="0" lang="es-CO"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a:ea typeface="+mn-ea"/>
              <a:cs typeface="Arial" charset="0"/>
            </a:endParaRPr>
          </a:p>
        </p:txBody>
      </p:sp>
    </p:spTree>
    <p:extLst>
      <p:ext uri="{BB962C8B-B14F-4D97-AF65-F5344CB8AC3E}">
        <p14:creationId xmlns:p14="http://schemas.microsoft.com/office/powerpoint/2010/main" val="2143383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4140200" y="2321719"/>
            <a:ext cx="4681538"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000" b="1">
                <a:solidFill>
                  <a:schemeClr val="tx1"/>
                </a:solidFill>
                <a:latin typeface="Calibri" charset="0"/>
                <a:ea typeface="Arial" charset="0"/>
                <a:cs typeface="Arial" charset="0"/>
              </a:defRPr>
            </a:lvl1pPr>
            <a:lvl2pPr marL="742950" indent="-285750">
              <a:spcBef>
                <a:spcPct val="20000"/>
              </a:spcBef>
              <a:buChar char="–"/>
              <a:defRPr sz="1000" b="1">
                <a:solidFill>
                  <a:schemeClr val="tx1"/>
                </a:solidFill>
                <a:latin typeface="Calibri" charset="0"/>
                <a:ea typeface="Arial" charset="0"/>
                <a:cs typeface="Arial" charset="0"/>
              </a:defRPr>
            </a:lvl2pPr>
            <a:lvl3pPr marL="1143000" indent="-228600">
              <a:spcBef>
                <a:spcPct val="20000"/>
              </a:spcBef>
              <a:buChar char="•"/>
              <a:defRPr sz="1000" b="1">
                <a:solidFill>
                  <a:schemeClr val="tx1"/>
                </a:solidFill>
                <a:latin typeface="Calibri" charset="0"/>
                <a:ea typeface="Arial" charset="0"/>
                <a:cs typeface="Arial" charset="0"/>
              </a:defRPr>
            </a:lvl3pPr>
            <a:lvl4pPr marL="1600200" indent="-228600">
              <a:spcBef>
                <a:spcPct val="20000"/>
              </a:spcBef>
              <a:buChar char="–"/>
              <a:defRPr sz="1000" b="1">
                <a:solidFill>
                  <a:schemeClr val="tx1"/>
                </a:solidFill>
                <a:latin typeface="Calibri" charset="0"/>
                <a:ea typeface="Arial" charset="0"/>
                <a:cs typeface="Arial" charset="0"/>
              </a:defRPr>
            </a:lvl4pPr>
            <a:lvl5pPr marL="2057400" indent="-228600">
              <a:spcBef>
                <a:spcPct val="20000"/>
              </a:spcBef>
              <a:buChar char="»"/>
              <a:defRPr sz="1000" b="1">
                <a:solidFill>
                  <a:schemeClr val="tx1"/>
                </a:solidFill>
                <a:latin typeface="Calibri" charset="0"/>
                <a:ea typeface="Arial" charset="0"/>
                <a:cs typeface="Arial" charset="0"/>
              </a:defRPr>
            </a:lvl5pPr>
            <a:lvl6pPr marL="2514600" indent="-228600" eaLnBrk="0" fontAlgn="base" hangingPunct="0">
              <a:spcBef>
                <a:spcPct val="20000"/>
              </a:spcBef>
              <a:spcAft>
                <a:spcPct val="0"/>
              </a:spcAft>
              <a:buChar char="»"/>
              <a:defRPr sz="1000" b="1">
                <a:solidFill>
                  <a:schemeClr val="tx1"/>
                </a:solidFill>
                <a:latin typeface="Calibri" charset="0"/>
                <a:ea typeface="Arial" charset="0"/>
                <a:cs typeface="Arial" charset="0"/>
              </a:defRPr>
            </a:lvl6pPr>
            <a:lvl7pPr marL="2971800" indent="-228600" eaLnBrk="0" fontAlgn="base" hangingPunct="0">
              <a:spcBef>
                <a:spcPct val="20000"/>
              </a:spcBef>
              <a:spcAft>
                <a:spcPct val="0"/>
              </a:spcAft>
              <a:buChar char="»"/>
              <a:defRPr sz="1000" b="1">
                <a:solidFill>
                  <a:schemeClr val="tx1"/>
                </a:solidFill>
                <a:latin typeface="Calibri" charset="0"/>
                <a:ea typeface="Arial" charset="0"/>
                <a:cs typeface="Arial" charset="0"/>
              </a:defRPr>
            </a:lvl7pPr>
            <a:lvl8pPr marL="3429000" indent="-228600" eaLnBrk="0" fontAlgn="base" hangingPunct="0">
              <a:spcBef>
                <a:spcPct val="20000"/>
              </a:spcBef>
              <a:spcAft>
                <a:spcPct val="0"/>
              </a:spcAft>
              <a:buChar char="»"/>
              <a:defRPr sz="1000" b="1">
                <a:solidFill>
                  <a:schemeClr val="tx1"/>
                </a:solidFill>
                <a:latin typeface="Calibri" charset="0"/>
                <a:ea typeface="Arial" charset="0"/>
                <a:cs typeface="Arial" charset="0"/>
              </a:defRPr>
            </a:lvl8pPr>
            <a:lvl9pPr marL="3886200" indent="-228600" eaLnBrk="0" fontAlgn="base" hangingPunct="0">
              <a:spcBef>
                <a:spcPct val="20000"/>
              </a:spcBef>
              <a:spcAft>
                <a:spcPct val="0"/>
              </a:spcAft>
              <a:buChar char="»"/>
              <a:defRPr sz="1000" b="1">
                <a:solidFill>
                  <a:schemeClr val="tx1"/>
                </a:solidFill>
                <a:latin typeface="Calibri" charset="0"/>
                <a:ea typeface="Arial" charset="0"/>
                <a:cs typeface="Arial" charset="0"/>
              </a:defRPr>
            </a:lvl9pPr>
          </a:lstStyle>
          <a:p>
            <a:pPr algn="ctr" eaLnBrk="1" hangingPunct="1">
              <a:spcBef>
                <a:spcPct val="0"/>
              </a:spcBef>
              <a:buFontTx/>
              <a:buNone/>
            </a:pPr>
            <a:endParaRPr lang="es-CO" altLang="es-CO" sz="3000" dirty="0">
              <a:solidFill>
                <a:srgbClr val="003366"/>
              </a:solidFill>
            </a:endParaRPr>
          </a:p>
        </p:txBody>
      </p:sp>
      <p:sp>
        <p:nvSpPr>
          <p:cNvPr id="9219" name="Rectangle 4"/>
          <p:cNvSpPr>
            <a:spLocks noGrp="1"/>
          </p:cNvSpPr>
          <p:nvPr>
            <p:ph type="ctrTitle"/>
          </p:nvPr>
        </p:nvSpPr>
        <p:spPr>
          <a:xfrm>
            <a:off x="3257551" y="2322802"/>
            <a:ext cx="4175125" cy="1244600"/>
          </a:xfrm>
        </p:spPr>
        <p:txBody>
          <a:bodyPr/>
          <a:lstStyle/>
          <a:p>
            <a:pPr eaLnBrk="1" hangingPunct="1"/>
            <a:r>
              <a:rPr lang="es-ES" altLang="es-CO" sz="3600" dirty="0"/>
              <a:t>Metodología</a:t>
            </a:r>
          </a:p>
        </p:txBody>
      </p:sp>
      <p:pic>
        <p:nvPicPr>
          <p:cNvPr id="5" name="Imagen 4">
            <a:extLst>
              <a:ext uri="{FF2B5EF4-FFF2-40B4-BE49-F238E27FC236}">
                <a16:creationId xmlns:a16="http://schemas.microsoft.com/office/drawing/2014/main" id="{DC1DC503-6093-48E5-9436-213750A71A4A}"/>
              </a:ext>
            </a:extLst>
          </p:cNvPr>
          <p:cNvPicPr>
            <a:picLocks noChangeAspect="1"/>
          </p:cNvPicPr>
          <p:nvPr/>
        </p:nvPicPr>
        <p:blipFill>
          <a:blip r:embed="rId2" cstate="print">
            <a:duotone>
              <a:srgbClr val="FFFFFF">
                <a:shade val="45000"/>
                <a:satMod val="135000"/>
              </a:srgbClr>
              <a:prstClr val="white"/>
            </a:duotone>
            <a:extLst>
              <a:ext uri="{28A0092B-C50C-407E-A947-70E740481C1C}">
                <a14:useLocalDpi xmlns:a14="http://schemas.microsoft.com/office/drawing/2010/main" val="0"/>
              </a:ext>
            </a:extLst>
          </a:blip>
          <a:stretch>
            <a:fillRect/>
          </a:stretch>
        </p:blipFill>
        <p:spPr>
          <a:xfrm>
            <a:off x="3114090" y="2572544"/>
            <a:ext cx="584786" cy="584786"/>
          </a:xfrm>
          <a:prstGeom prst="rect">
            <a:avLst/>
          </a:prstGeom>
        </p:spPr>
      </p:pic>
    </p:spTree>
    <p:extLst>
      <p:ext uri="{BB962C8B-B14F-4D97-AF65-F5344CB8AC3E}">
        <p14:creationId xmlns:p14="http://schemas.microsoft.com/office/powerpoint/2010/main" val="1008730932"/>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E6851FF4-E9F0-4FB5-94A2-507C143C0B9B}"/>
              </a:ext>
            </a:extLst>
          </p:cNvPr>
          <p:cNvSpPr>
            <a:spLocks noGrp="1"/>
          </p:cNvSpPr>
          <p:nvPr>
            <p:ph type="title"/>
          </p:nvPr>
        </p:nvSpPr>
        <p:spPr>
          <a:xfrm>
            <a:off x="754077" y="112623"/>
            <a:ext cx="7726787" cy="384175"/>
          </a:xfrm>
        </p:spPr>
        <p:txBody>
          <a:bodyPr/>
          <a:lstStyle/>
          <a:p>
            <a:r>
              <a:rPr lang="es-ES" dirty="0"/>
              <a:t>Desde los Proveedores: Expectativas y retos en la reputación</a:t>
            </a:r>
            <a:endParaRPr lang="es-CO" dirty="0"/>
          </a:p>
        </p:txBody>
      </p:sp>
      <p:sp>
        <p:nvSpPr>
          <p:cNvPr id="4" name="Cerrar llave 3">
            <a:extLst>
              <a:ext uri="{FF2B5EF4-FFF2-40B4-BE49-F238E27FC236}">
                <a16:creationId xmlns:a16="http://schemas.microsoft.com/office/drawing/2014/main" id="{4732487D-6606-44CA-A94A-F341172C8CE1}"/>
              </a:ext>
            </a:extLst>
          </p:cNvPr>
          <p:cNvSpPr/>
          <p:nvPr/>
        </p:nvSpPr>
        <p:spPr bwMode="auto">
          <a:xfrm rot="5400000">
            <a:off x="4408765" y="-2976334"/>
            <a:ext cx="326470" cy="7817727"/>
          </a:xfrm>
          <a:prstGeom prst="rightBrace">
            <a:avLst/>
          </a:prstGeom>
          <a:noFill/>
          <a:ln w="3175" cap="flat" cmpd="sng" algn="ctr">
            <a:solidFill>
              <a:srgbClr val="333333"/>
            </a:solidFill>
            <a:prstDash val="solid"/>
            <a:round/>
            <a:headEnd type="none" w="sm" len="sm"/>
            <a:tailEnd type="none" w="sm" len="sm"/>
          </a:ln>
          <a:effectLst/>
        </p:spPr>
        <p:txBody>
          <a:bodyPr vert="horz" wrap="square" lIns="121882" tIns="60941" rIns="121882" bIns="60941" numCol="1" rtlCol="0" anchor="t" anchorCtr="0" compatLnSpc="1">
            <a:prstTxWarp prst="textNoShape">
              <a:avLst/>
            </a:prstTxWarp>
          </a:bodyPr>
          <a:lstStyle/>
          <a:p>
            <a:pPr marL="0" marR="0" lvl="0" indent="0" algn="l" defTabSz="1218804" rtl="0" eaLnBrk="1" fontAlgn="base" latinLnBrk="0" hangingPunct="1">
              <a:lnSpc>
                <a:spcPct val="100000"/>
              </a:lnSpc>
              <a:spcBef>
                <a:spcPct val="0"/>
              </a:spcBef>
              <a:spcAft>
                <a:spcPct val="0"/>
              </a:spcAft>
              <a:buClrTx/>
              <a:buSzTx/>
              <a:buFontTx/>
              <a:buNone/>
              <a:tabLst/>
              <a:defRPr/>
            </a:pPr>
            <a:endParaRPr kumimoji="0" lang="es-CO" sz="2399" b="1" i="0" u="none" strike="noStrike" kern="1200" cap="none" spc="0" normalizeH="0" baseline="0" noProof="0" dirty="0">
              <a:ln>
                <a:noFill/>
              </a:ln>
              <a:solidFill>
                <a:srgbClr val="000000"/>
              </a:solidFill>
              <a:effectLst/>
              <a:uLnTx/>
              <a:uFillTx/>
              <a:latin typeface="Calibri" pitchFamily="34" charset="0"/>
              <a:ea typeface="+mn-ea"/>
              <a:cs typeface="Arial" charset="0"/>
            </a:endParaRPr>
          </a:p>
        </p:txBody>
      </p:sp>
      <p:sp>
        <p:nvSpPr>
          <p:cNvPr id="5" name="CuadroTexto 4">
            <a:extLst>
              <a:ext uri="{FF2B5EF4-FFF2-40B4-BE49-F238E27FC236}">
                <a16:creationId xmlns:a16="http://schemas.microsoft.com/office/drawing/2014/main" id="{351E7266-30CF-4FBF-B656-B7C1F77B3E6A}"/>
              </a:ext>
            </a:extLst>
          </p:cNvPr>
          <p:cNvSpPr txBox="1"/>
          <p:nvPr/>
        </p:nvSpPr>
        <p:spPr>
          <a:xfrm>
            <a:off x="3398245" y="1154819"/>
            <a:ext cx="2251834" cy="523220"/>
          </a:xfrm>
          <a:prstGeom prst="rect">
            <a:avLst/>
          </a:prstGeom>
          <a:solidFill>
            <a:srgbClr val="204E93"/>
          </a:solidFill>
        </p:spPr>
        <p:txBody>
          <a:bodyPr wrap="square" rtlCol="0">
            <a:spAutoFit/>
          </a:bodyPr>
          <a:lstStyle/>
          <a:p>
            <a:pPr marL="0" marR="0" lvl="0" indent="0" algn="ctr" defTabSz="1218804" rtl="0" eaLnBrk="1" fontAlgn="base" latinLnBrk="0" hangingPunct="1">
              <a:lnSpc>
                <a:spcPct val="100000"/>
              </a:lnSpc>
              <a:spcBef>
                <a:spcPct val="0"/>
              </a:spcBef>
              <a:spcAft>
                <a:spcPct val="0"/>
              </a:spcAft>
              <a:buClrTx/>
              <a:buSzTx/>
              <a:buFontTx/>
              <a:buNone/>
              <a:tabLst/>
              <a:defRPr/>
            </a:pPr>
            <a:r>
              <a:rPr kumimoji="0" lang="es-ES"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Arial" charset="0"/>
              </a:rPr>
              <a:t>Retos del Icfes en reputación</a:t>
            </a:r>
            <a:endParaRPr kumimoji="0" lang="es-CO"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Arial" charset="0"/>
            </a:endParaRPr>
          </a:p>
        </p:txBody>
      </p:sp>
      <p:sp>
        <p:nvSpPr>
          <p:cNvPr id="6" name="CuadroTexto 5">
            <a:extLst>
              <a:ext uri="{FF2B5EF4-FFF2-40B4-BE49-F238E27FC236}">
                <a16:creationId xmlns:a16="http://schemas.microsoft.com/office/drawing/2014/main" id="{EF080767-A4F2-4B01-8AE3-B39A1E2D3A9B}"/>
              </a:ext>
            </a:extLst>
          </p:cNvPr>
          <p:cNvSpPr txBox="1"/>
          <p:nvPr/>
        </p:nvSpPr>
        <p:spPr>
          <a:xfrm>
            <a:off x="400516" y="1142527"/>
            <a:ext cx="2347901" cy="523220"/>
          </a:xfrm>
          <a:prstGeom prst="rect">
            <a:avLst/>
          </a:prstGeom>
          <a:solidFill>
            <a:srgbClr val="204E93"/>
          </a:solidFill>
        </p:spPr>
        <p:txBody>
          <a:bodyPr wrap="square" rtlCol="0">
            <a:spAutoFit/>
          </a:bodyPr>
          <a:lstStyle/>
          <a:p>
            <a:pPr marL="0" marR="0" lvl="0" indent="0" algn="ctr" defTabSz="1218804" rtl="0" eaLnBrk="1" fontAlgn="base" latinLnBrk="0" hangingPunct="1">
              <a:lnSpc>
                <a:spcPct val="100000"/>
              </a:lnSpc>
              <a:spcBef>
                <a:spcPct val="0"/>
              </a:spcBef>
              <a:spcAft>
                <a:spcPct val="0"/>
              </a:spcAft>
              <a:buClrTx/>
              <a:buSzTx/>
              <a:buFontTx/>
              <a:buNone/>
              <a:tabLst/>
              <a:defRPr/>
            </a:pPr>
            <a:r>
              <a:rPr kumimoji="0" lang="es-ES"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Arial" charset="0"/>
              </a:rPr>
              <a:t>Retos del Icfes como institución</a:t>
            </a:r>
          </a:p>
        </p:txBody>
      </p:sp>
      <p:sp>
        <p:nvSpPr>
          <p:cNvPr id="7" name="CuadroTexto 6">
            <a:extLst>
              <a:ext uri="{FF2B5EF4-FFF2-40B4-BE49-F238E27FC236}">
                <a16:creationId xmlns:a16="http://schemas.microsoft.com/office/drawing/2014/main" id="{95288555-B693-4CF1-A87A-BE9F39AE18B9}"/>
              </a:ext>
            </a:extLst>
          </p:cNvPr>
          <p:cNvSpPr txBox="1"/>
          <p:nvPr/>
        </p:nvSpPr>
        <p:spPr>
          <a:xfrm>
            <a:off x="6343543" y="1154819"/>
            <a:ext cx="2287071" cy="523220"/>
          </a:xfrm>
          <a:prstGeom prst="rect">
            <a:avLst/>
          </a:prstGeom>
          <a:solidFill>
            <a:srgbClr val="204E93"/>
          </a:solidFill>
        </p:spPr>
        <p:txBody>
          <a:bodyPr wrap="square" rtlCol="0">
            <a:spAutoFit/>
          </a:bodyPr>
          <a:lstStyle/>
          <a:p>
            <a:pPr marL="0" marR="0" lvl="0" indent="0" algn="ctr" defTabSz="1218804" rtl="0" eaLnBrk="1" fontAlgn="base" latinLnBrk="0" hangingPunct="1">
              <a:lnSpc>
                <a:spcPct val="100000"/>
              </a:lnSpc>
              <a:spcBef>
                <a:spcPct val="0"/>
              </a:spcBef>
              <a:spcAft>
                <a:spcPct val="0"/>
              </a:spcAft>
              <a:buClrTx/>
              <a:buSzTx/>
              <a:buFontTx/>
              <a:buNone/>
              <a:tabLst/>
              <a:defRPr/>
            </a:pPr>
            <a:r>
              <a:rPr kumimoji="0" lang="es-ES"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Arial" charset="0"/>
              </a:rPr>
              <a:t>Expectativas del Icfes son sus proveedores</a:t>
            </a:r>
            <a:endParaRPr kumimoji="0" lang="es-CO"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Arial" charset="0"/>
            </a:endParaRPr>
          </a:p>
        </p:txBody>
      </p:sp>
      <p:cxnSp>
        <p:nvCxnSpPr>
          <p:cNvPr id="8" name="Conector recto 7">
            <a:extLst>
              <a:ext uri="{FF2B5EF4-FFF2-40B4-BE49-F238E27FC236}">
                <a16:creationId xmlns:a16="http://schemas.microsoft.com/office/drawing/2014/main" id="{4EC674CD-41C9-4586-81D6-45C27631FC37}"/>
              </a:ext>
            </a:extLst>
          </p:cNvPr>
          <p:cNvCxnSpPr/>
          <p:nvPr/>
        </p:nvCxnSpPr>
        <p:spPr bwMode="auto">
          <a:xfrm>
            <a:off x="2986909" y="1191483"/>
            <a:ext cx="0" cy="2971800"/>
          </a:xfrm>
          <a:prstGeom prst="line">
            <a:avLst/>
          </a:prstGeom>
          <a:solidFill>
            <a:schemeClr val="accent1"/>
          </a:solidFill>
          <a:ln w="3175" cap="flat" cmpd="sng" algn="ctr">
            <a:solidFill>
              <a:srgbClr val="49682C"/>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Conector recto 8">
            <a:extLst>
              <a:ext uri="{FF2B5EF4-FFF2-40B4-BE49-F238E27FC236}">
                <a16:creationId xmlns:a16="http://schemas.microsoft.com/office/drawing/2014/main" id="{FF6687F9-6614-446F-ABBF-EC0AC23AD6B4}"/>
              </a:ext>
            </a:extLst>
          </p:cNvPr>
          <p:cNvCxnSpPr/>
          <p:nvPr/>
        </p:nvCxnSpPr>
        <p:spPr bwMode="auto">
          <a:xfrm>
            <a:off x="6061414" y="1115643"/>
            <a:ext cx="0" cy="2971800"/>
          </a:xfrm>
          <a:prstGeom prst="line">
            <a:avLst/>
          </a:prstGeom>
          <a:solidFill>
            <a:schemeClr val="accent1"/>
          </a:solidFill>
          <a:ln w="3175" cap="flat" cmpd="sng" algn="ctr">
            <a:solidFill>
              <a:srgbClr val="49682C"/>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Flecha: a la izquierda y derecha 9">
            <a:extLst>
              <a:ext uri="{FF2B5EF4-FFF2-40B4-BE49-F238E27FC236}">
                <a16:creationId xmlns:a16="http://schemas.microsoft.com/office/drawing/2014/main" id="{F6626EB7-3008-47EB-B1E2-4142ABFD2959}"/>
              </a:ext>
            </a:extLst>
          </p:cNvPr>
          <p:cNvSpPr/>
          <p:nvPr/>
        </p:nvSpPr>
        <p:spPr bwMode="auto">
          <a:xfrm>
            <a:off x="1752810" y="4413914"/>
            <a:ext cx="5638379" cy="649686"/>
          </a:xfrm>
          <a:prstGeom prst="leftRightArrow">
            <a:avLst/>
          </a:prstGeom>
          <a:solidFill>
            <a:schemeClr val="tx1">
              <a:lumMod val="50000"/>
              <a:lumOff val="50000"/>
            </a:schemeClr>
          </a:solidFill>
          <a:ln w="317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a:ea typeface="+mn-ea"/>
                <a:cs typeface="Arial" charset="0"/>
              </a:rPr>
              <a:t>El principal reto reputacional del Icfes está en diversificar su imagen</a:t>
            </a:r>
            <a:endParaRPr kumimoji="0" lang="es-CO"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a:ea typeface="+mn-ea"/>
              <a:cs typeface="Arial" charset="0"/>
            </a:endParaRPr>
          </a:p>
        </p:txBody>
      </p:sp>
      <p:sp>
        <p:nvSpPr>
          <p:cNvPr id="11" name="Rectángulo 10">
            <a:extLst>
              <a:ext uri="{FF2B5EF4-FFF2-40B4-BE49-F238E27FC236}">
                <a16:creationId xmlns:a16="http://schemas.microsoft.com/office/drawing/2014/main" id="{872F4C93-970F-4E92-9AC2-B3814391B904}"/>
              </a:ext>
            </a:extLst>
          </p:cNvPr>
          <p:cNvSpPr/>
          <p:nvPr/>
        </p:nvSpPr>
        <p:spPr>
          <a:xfrm>
            <a:off x="268019" y="1795609"/>
            <a:ext cx="2612894" cy="2492990"/>
          </a:xfrm>
          <a:prstGeom prst="rect">
            <a:avLst/>
          </a:prstGeom>
        </p:spPr>
        <p:txBody>
          <a:bodyPr wrap="square">
            <a:spAutoFit/>
          </a:bodyPr>
          <a:lstStyle/>
          <a:p>
            <a:pPr marL="171450" marR="0" lvl="0" indent="-171450" algn="ctr" defTabSz="914400" rtl="0" eaLnBrk="1" fontAlgn="base" latinLnBrk="0" hangingPunct="1">
              <a:lnSpc>
                <a:spcPct val="100000"/>
              </a:lnSpc>
              <a:spcBef>
                <a:spcPct val="0"/>
              </a:spcBef>
              <a:spcAft>
                <a:spcPct val="0"/>
              </a:spcAft>
              <a:buClrTx/>
              <a:buSzTx/>
              <a:buFontTx/>
              <a:buChar char="-"/>
              <a:tabLst/>
              <a:defRPr/>
            </a:pP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Realizar cambios que apunten a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digitalizar procesos al interior </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de la institución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a:p>
            <a:pPr marL="171450" marR="0" lvl="0" indent="-171450" algn="ctr" defTabSz="914400" rtl="0" eaLnBrk="1" fontAlgn="base" latinLnBrk="0" hangingPunct="1">
              <a:lnSpc>
                <a:spcPct val="100000"/>
              </a:lnSpc>
              <a:spcBef>
                <a:spcPct val="0"/>
              </a:spcBef>
              <a:spcAft>
                <a:spcPct val="0"/>
              </a:spcAft>
              <a:buClrTx/>
              <a:buSzTx/>
              <a:buFontTx/>
              <a:buChar char="-"/>
              <a:tabLst/>
              <a:defRPr/>
            </a:pP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Implementar cambios que vayan dirigidos a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digitalizar las pruebas </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presentadas, en su totalidad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a:p>
            <a:pPr marL="171450" marR="0" lvl="0" indent="-171450" algn="ctr" defTabSz="914400" rtl="0" eaLnBrk="1" fontAlgn="base" latinLnBrk="0" hangingPunct="1">
              <a:lnSpc>
                <a:spcPct val="100000"/>
              </a:lnSpc>
              <a:spcBef>
                <a:spcPct val="0"/>
              </a:spcBef>
              <a:spcAft>
                <a:spcPct val="0"/>
              </a:spcAft>
              <a:buClrTx/>
              <a:buSzTx/>
              <a:buFontTx/>
              <a:buChar char="-"/>
              <a:tabLst/>
              <a:defRPr/>
            </a:pP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Retos en cuanto a la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atención de las dificultades </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de las personas que presentan las pruebas</a:t>
            </a:r>
          </a:p>
        </p:txBody>
      </p:sp>
      <p:sp>
        <p:nvSpPr>
          <p:cNvPr id="12" name="Rectángulo 11">
            <a:extLst>
              <a:ext uri="{FF2B5EF4-FFF2-40B4-BE49-F238E27FC236}">
                <a16:creationId xmlns:a16="http://schemas.microsoft.com/office/drawing/2014/main" id="{063CCEBC-5DB4-46AC-8997-2C5563529A3F}"/>
              </a:ext>
            </a:extLst>
          </p:cNvPr>
          <p:cNvSpPr/>
          <p:nvPr/>
        </p:nvSpPr>
        <p:spPr>
          <a:xfrm>
            <a:off x="3159751" y="1841169"/>
            <a:ext cx="2734147" cy="2492990"/>
          </a:xfrm>
          <a:prstGeom prst="rect">
            <a:avLst/>
          </a:prstGeom>
        </p:spPr>
        <p:txBody>
          <a:bodyPr wrap="square">
            <a:spAutoFit/>
          </a:bodyPr>
          <a:lstStyle/>
          <a:p>
            <a:pPr marL="171450" marR="0" lvl="0" indent="-171450" algn="ctr" defTabSz="914400" rtl="0" eaLnBrk="1" fontAlgn="base" latinLnBrk="0" hangingPunct="1">
              <a:lnSpc>
                <a:spcPct val="100000"/>
              </a:lnSpc>
              <a:spcBef>
                <a:spcPct val="0"/>
              </a:spcBef>
              <a:spcAft>
                <a:spcPct val="0"/>
              </a:spcAft>
              <a:buClrTx/>
              <a:buSzTx/>
              <a:buFontTx/>
              <a:buChar char="-"/>
              <a:tabLst/>
              <a:defRPr/>
            </a:pP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Ser reconocida como una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institución referente </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en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términos internacionales, </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en temas de evaluación de la educación </a:t>
            </a:r>
          </a:p>
          <a:p>
            <a:pPr marL="171450" marR="0" lvl="0" indent="-171450" algn="ctr" defTabSz="914400" rtl="0" eaLnBrk="1" fontAlgn="base" latinLnBrk="0" hangingPunct="1">
              <a:lnSpc>
                <a:spcPct val="100000"/>
              </a:lnSpc>
              <a:spcBef>
                <a:spcPct val="0"/>
              </a:spcBef>
              <a:spcAft>
                <a:spcPct val="0"/>
              </a:spcAft>
              <a:buClrTx/>
              <a:buSzTx/>
              <a:buFontTx/>
              <a:buChar char="-"/>
              <a:tabLst/>
              <a:defRPr/>
            </a:pPr>
            <a:endPar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a:p>
            <a:pPr marL="171450" marR="0" lvl="0" indent="-171450" algn="ctr" defTabSz="914400" rtl="0" eaLnBrk="1" fontAlgn="base" latinLnBrk="0" hangingPunct="1">
              <a:lnSpc>
                <a:spcPct val="100000"/>
              </a:lnSpc>
              <a:spcBef>
                <a:spcPct val="0"/>
              </a:spcBef>
              <a:spcAft>
                <a:spcPct val="0"/>
              </a:spcAft>
              <a:buClrTx/>
              <a:buSzTx/>
              <a:buFontTx/>
              <a:buChar char="-"/>
              <a:tabLst/>
              <a:defRPr/>
            </a:pP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Ampliar su reconocimiento en torno a otros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servicios diferentes a la presentación de las pruebas </a:t>
            </a:r>
          </a:p>
          <a:p>
            <a:pPr marL="171450" marR="0" lvl="0" indent="-171450" algn="ctr" defTabSz="914400" rtl="0" eaLnBrk="1" fontAlgn="base" latinLnBrk="0" hangingPunct="1">
              <a:lnSpc>
                <a:spcPct val="100000"/>
              </a:lnSpc>
              <a:spcBef>
                <a:spcPct val="0"/>
              </a:spcBef>
              <a:spcAft>
                <a:spcPct val="0"/>
              </a:spcAft>
              <a:buClrTx/>
              <a:buSzTx/>
              <a:buFontTx/>
              <a:buChar char="-"/>
              <a:tabLst/>
              <a:defRPr/>
            </a:pPr>
            <a:endPar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a:p>
            <a:pPr marL="171450" marR="0" lvl="0" indent="-171450" algn="ctr" defTabSz="914400" rtl="0" eaLnBrk="1" fontAlgn="base" latinLnBrk="0" hangingPunct="1">
              <a:lnSpc>
                <a:spcPct val="100000"/>
              </a:lnSpc>
              <a:spcBef>
                <a:spcPct val="0"/>
              </a:spcBef>
              <a:spcAft>
                <a:spcPct val="0"/>
              </a:spcAft>
              <a:buClrTx/>
              <a:buSzTx/>
              <a:buFontTx/>
              <a:buChar char="-"/>
              <a:tabLst/>
              <a:defRPr/>
            </a:pP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Diversificar su portafolio </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de servicios, y entidades con las que contrata</a:t>
            </a:r>
            <a:endPar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p:txBody>
      </p:sp>
      <p:sp>
        <p:nvSpPr>
          <p:cNvPr id="13" name="Rectángulo 12">
            <a:extLst>
              <a:ext uri="{FF2B5EF4-FFF2-40B4-BE49-F238E27FC236}">
                <a16:creationId xmlns:a16="http://schemas.microsoft.com/office/drawing/2014/main" id="{74482320-C133-4388-B4B3-EA764DA8DFA0}"/>
              </a:ext>
            </a:extLst>
          </p:cNvPr>
          <p:cNvSpPr/>
          <p:nvPr/>
        </p:nvSpPr>
        <p:spPr>
          <a:xfrm>
            <a:off x="6228931" y="1963785"/>
            <a:ext cx="2438016" cy="2123658"/>
          </a:xfrm>
          <a:prstGeom prst="rect">
            <a:avLst/>
          </a:prstGeom>
        </p:spPr>
        <p:txBody>
          <a:bodyPr wrap="square">
            <a:spAutoFit/>
          </a:bodyPr>
          <a:lstStyle/>
          <a:p>
            <a:pPr marL="171450" marR="0" lvl="0" indent="-171450" algn="ctr" defTabSz="914400" rtl="0" eaLnBrk="1" fontAlgn="base" latinLnBrk="0" hangingPunct="1">
              <a:lnSpc>
                <a:spcPct val="100000"/>
              </a:lnSpc>
              <a:spcBef>
                <a:spcPct val="0"/>
              </a:spcBef>
              <a:spcAft>
                <a:spcPct val="0"/>
              </a:spcAft>
              <a:buClrTx/>
              <a:buSzTx/>
              <a:buFontTx/>
              <a:buChar char="-"/>
              <a:tabLst/>
              <a:defRPr/>
            </a:pP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El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fortalecimiento de las relaciones de trabajo </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entre el Icfes y sus proveedores a partir de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la continuidad </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en las labores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a:p>
            <a:pPr marL="171450" marR="0" lvl="0" indent="-171450" algn="ctr" defTabSz="914400" rtl="0" eaLnBrk="1" fontAlgn="base" latinLnBrk="0" hangingPunct="1">
              <a:lnSpc>
                <a:spcPct val="100000"/>
              </a:lnSpc>
              <a:spcBef>
                <a:spcPct val="0"/>
              </a:spcBef>
              <a:spcAft>
                <a:spcPct val="0"/>
              </a:spcAft>
              <a:buClrTx/>
              <a:buSzTx/>
              <a:buFontTx/>
              <a:buChar char="-"/>
              <a:tabLst/>
              <a:defRPr/>
            </a:pP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La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transparencia</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 dentro de las particularidades de las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relaciones contractuales </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con sus proveedores como expectativa </a:t>
            </a:r>
          </a:p>
        </p:txBody>
      </p:sp>
    </p:spTree>
    <p:extLst>
      <p:ext uri="{BB962C8B-B14F-4D97-AF65-F5344CB8AC3E}">
        <p14:creationId xmlns:p14="http://schemas.microsoft.com/office/powerpoint/2010/main" val="34774370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85E642-3A76-4692-B3D7-4AC7A5FAF3C1}"/>
              </a:ext>
            </a:extLst>
          </p:cNvPr>
          <p:cNvSpPr>
            <a:spLocks noGrp="1"/>
          </p:cNvSpPr>
          <p:nvPr>
            <p:ph type="ctrTitle" sz="quarter"/>
          </p:nvPr>
        </p:nvSpPr>
        <p:spPr>
          <a:xfrm>
            <a:off x="237940" y="2020888"/>
            <a:ext cx="3769678" cy="1103312"/>
          </a:xfrm>
        </p:spPr>
        <p:txBody>
          <a:bodyPr/>
          <a:lstStyle/>
          <a:p>
            <a:r>
              <a:rPr lang="es-ES" dirty="0"/>
              <a:t>Instituciones homólogas referentes</a:t>
            </a:r>
            <a:endParaRPr lang="es-CO" dirty="0"/>
          </a:p>
        </p:txBody>
      </p:sp>
    </p:spTree>
    <p:extLst>
      <p:ext uri="{BB962C8B-B14F-4D97-AF65-F5344CB8AC3E}">
        <p14:creationId xmlns:p14="http://schemas.microsoft.com/office/powerpoint/2010/main" val="4145655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3">
            <a:extLst>
              <a:ext uri="{FF2B5EF4-FFF2-40B4-BE49-F238E27FC236}">
                <a16:creationId xmlns:a16="http://schemas.microsoft.com/office/drawing/2014/main" id="{23A1593A-16CC-4921-A779-8D92BD90B9F9}"/>
              </a:ext>
            </a:extLst>
          </p:cNvPr>
          <p:cNvSpPr txBox="1">
            <a:spLocks/>
          </p:cNvSpPr>
          <p:nvPr/>
        </p:nvSpPr>
        <p:spPr>
          <a:xfrm>
            <a:off x="1525207" y="93957"/>
            <a:ext cx="7010400" cy="384175"/>
          </a:xfrm>
          <a:prstGeom prst="rect">
            <a:avLst/>
          </a:prstGeom>
        </p:spPr>
        <p:txBody>
          <a:bodyPr/>
          <a:lstStyle>
            <a:lvl1pPr algn="ctr" rtl="0" eaLnBrk="0" fontAlgn="base" hangingPunct="0">
              <a:spcBef>
                <a:spcPct val="0"/>
              </a:spcBef>
              <a:spcAft>
                <a:spcPct val="0"/>
              </a:spcAft>
              <a:defRPr sz="2000" b="1">
                <a:solidFill>
                  <a:srgbClr val="333333"/>
                </a:solidFill>
                <a:latin typeface="Century Gothic" panose="020B0502020202020204" pitchFamily="34" charset="0"/>
                <a:ea typeface="+mj-ea"/>
                <a:cs typeface="+mj-cs"/>
              </a:defRPr>
            </a:lvl1pPr>
            <a:lvl2pPr algn="ctr" rtl="0" eaLnBrk="0" fontAlgn="base" hangingPunct="0">
              <a:spcBef>
                <a:spcPct val="0"/>
              </a:spcBef>
              <a:spcAft>
                <a:spcPct val="0"/>
              </a:spcAft>
              <a:defRPr sz="2000" b="1">
                <a:solidFill>
                  <a:srgbClr val="333333"/>
                </a:solidFill>
                <a:latin typeface="Candara" pitchFamily="34" charset="0"/>
                <a:cs typeface="Arial" charset="0"/>
              </a:defRPr>
            </a:lvl2pPr>
            <a:lvl3pPr algn="ctr" rtl="0" eaLnBrk="0" fontAlgn="base" hangingPunct="0">
              <a:spcBef>
                <a:spcPct val="0"/>
              </a:spcBef>
              <a:spcAft>
                <a:spcPct val="0"/>
              </a:spcAft>
              <a:defRPr sz="2000" b="1">
                <a:solidFill>
                  <a:srgbClr val="333333"/>
                </a:solidFill>
                <a:latin typeface="Candara" pitchFamily="34" charset="0"/>
                <a:cs typeface="Arial" charset="0"/>
              </a:defRPr>
            </a:lvl3pPr>
            <a:lvl4pPr algn="ctr" rtl="0" eaLnBrk="0" fontAlgn="base" hangingPunct="0">
              <a:spcBef>
                <a:spcPct val="0"/>
              </a:spcBef>
              <a:spcAft>
                <a:spcPct val="0"/>
              </a:spcAft>
              <a:defRPr sz="2000" b="1">
                <a:solidFill>
                  <a:srgbClr val="333333"/>
                </a:solidFill>
                <a:latin typeface="Candara" pitchFamily="34" charset="0"/>
                <a:cs typeface="Arial" charset="0"/>
              </a:defRPr>
            </a:lvl4pPr>
            <a:lvl5pPr algn="ctr" rtl="0" eaLnBrk="0" fontAlgn="base" hangingPunct="0">
              <a:spcBef>
                <a:spcPct val="0"/>
              </a:spcBef>
              <a:spcAft>
                <a:spcPct val="0"/>
              </a:spcAft>
              <a:defRPr sz="2000" b="1">
                <a:solidFill>
                  <a:srgbClr val="333333"/>
                </a:solidFill>
                <a:latin typeface="Candara" pitchFamily="34" charset="0"/>
                <a:cs typeface="Arial" charset="0"/>
              </a:defRPr>
            </a:lvl5pPr>
            <a:lvl6pPr marL="457200" algn="ctr" rtl="0" fontAlgn="base">
              <a:spcBef>
                <a:spcPct val="0"/>
              </a:spcBef>
              <a:spcAft>
                <a:spcPct val="0"/>
              </a:spcAft>
              <a:defRPr sz="2000" b="1">
                <a:solidFill>
                  <a:srgbClr val="333333"/>
                </a:solidFill>
                <a:latin typeface="Candara" pitchFamily="34" charset="0"/>
                <a:cs typeface="Arial" charset="0"/>
              </a:defRPr>
            </a:lvl6pPr>
            <a:lvl7pPr marL="914400" algn="ctr" rtl="0" fontAlgn="base">
              <a:spcBef>
                <a:spcPct val="0"/>
              </a:spcBef>
              <a:spcAft>
                <a:spcPct val="0"/>
              </a:spcAft>
              <a:defRPr sz="2000" b="1">
                <a:solidFill>
                  <a:srgbClr val="333333"/>
                </a:solidFill>
                <a:latin typeface="Candara" pitchFamily="34" charset="0"/>
                <a:cs typeface="Arial" charset="0"/>
              </a:defRPr>
            </a:lvl7pPr>
            <a:lvl8pPr marL="1371600" algn="ctr" rtl="0" fontAlgn="base">
              <a:spcBef>
                <a:spcPct val="0"/>
              </a:spcBef>
              <a:spcAft>
                <a:spcPct val="0"/>
              </a:spcAft>
              <a:defRPr sz="2000" b="1">
                <a:solidFill>
                  <a:srgbClr val="333333"/>
                </a:solidFill>
                <a:latin typeface="Candara" pitchFamily="34" charset="0"/>
                <a:cs typeface="Arial" charset="0"/>
              </a:defRPr>
            </a:lvl8pPr>
            <a:lvl9pPr marL="1828800" algn="ctr" rtl="0" fontAlgn="base">
              <a:spcBef>
                <a:spcPct val="0"/>
              </a:spcBef>
              <a:spcAft>
                <a:spcPct val="0"/>
              </a:spcAft>
              <a:defRPr sz="2000" b="1">
                <a:solidFill>
                  <a:srgbClr val="333333"/>
                </a:solidFill>
                <a:latin typeface="Candara" pitchFamily="34"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000" b="1" i="0" u="none" strike="noStrike" kern="0" cap="none" spc="0" normalizeH="0" baseline="0" noProof="0" dirty="0">
                <a:ln>
                  <a:noFill/>
                </a:ln>
                <a:solidFill>
                  <a:srgbClr val="333333"/>
                </a:solidFill>
                <a:effectLst/>
                <a:uLnTx/>
                <a:uFillTx/>
                <a:latin typeface="Century Gothic" panose="020B0502020202020204" pitchFamily="34" charset="0"/>
                <a:ea typeface="+mj-ea"/>
                <a:cs typeface="+mj-cs"/>
              </a:rPr>
              <a:t>Percepción de la imagen y la gestión del Icfes</a:t>
            </a:r>
            <a:endParaRPr kumimoji="0" lang="es-CO" sz="2000" b="1" i="0" u="none" strike="noStrike" kern="0" cap="none" spc="0" normalizeH="0" baseline="0" noProof="0" dirty="0">
              <a:ln>
                <a:noFill/>
              </a:ln>
              <a:solidFill>
                <a:srgbClr val="333333"/>
              </a:solidFill>
              <a:effectLst/>
              <a:uLnTx/>
              <a:uFillTx/>
              <a:latin typeface="Century Gothic" panose="020B0502020202020204" pitchFamily="34" charset="0"/>
              <a:ea typeface="+mj-ea"/>
              <a:cs typeface="+mj-cs"/>
            </a:endParaRPr>
          </a:p>
        </p:txBody>
      </p:sp>
      <p:sp>
        <p:nvSpPr>
          <p:cNvPr id="3" name="Rectángulo 2">
            <a:extLst>
              <a:ext uri="{FF2B5EF4-FFF2-40B4-BE49-F238E27FC236}">
                <a16:creationId xmlns:a16="http://schemas.microsoft.com/office/drawing/2014/main" id="{D2F2C485-2833-4B8D-A556-252C56568AD1}"/>
              </a:ext>
            </a:extLst>
          </p:cNvPr>
          <p:cNvSpPr/>
          <p:nvPr/>
        </p:nvSpPr>
        <p:spPr bwMode="auto">
          <a:xfrm>
            <a:off x="804099" y="623026"/>
            <a:ext cx="7652903" cy="384175"/>
          </a:xfrm>
          <a:prstGeom prst="rect">
            <a:avLst/>
          </a:prstGeom>
          <a:solidFill>
            <a:srgbClr val="204E93"/>
          </a:solidFill>
          <a:ln w="3175"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1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a:ea typeface="+mn-ea"/>
                <a:cs typeface="Arial" charset="0"/>
              </a:rPr>
              <a:t>Se tiene una imagen positiva por parte de las instituciones homólogas, en la que destacan el profesionalismo,  eficiente y con un servicio destacable </a:t>
            </a:r>
            <a:endParaRPr kumimoji="0" lang="es-CO" sz="11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a:ea typeface="+mn-ea"/>
              <a:cs typeface="Arial" charset="0"/>
            </a:endParaRPr>
          </a:p>
        </p:txBody>
      </p:sp>
      <p:graphicFrame>
        <p:nvGraphicFramePr>
          <p:cNvPr id="5" name="Diagrama 4">
            <a:extLst>
              <a:ext uri="{FF2B5EF4-FFF2-40B4-BE49-F238E27FC236}">
                <a16:creationId xmlns:a16="http://schemas.microsoft.com/office/drawing/2014/main" id="{F95BAB4A-5946-4DB4-B251-A75C76983260}"/>
              </a:ext>
            </a:extLst>
          </p:cNvPr>
          <p:cNvGraphicFramePr/>
          <p:nvPr/>
        </p:nvGraphicFramePr>
        <p:xfrm>
          <a:off x="1525207" y="1068590"/>
          <a:ext cx="6096000" cy="26550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Conector recto 6">
            <a:extLst>
              <a:ext uri="{FF2B5EF4-FFF2-40B4-BE49-F238E27FC236}">
                <a16:creationId xmlns:a16="http://schemas.microsoft.com/office/drawing/2014/main" id="{6AB73C16-4F9A-496D-B120-D292B2DEB507}"/>
              </a:ext>
            </a:extLst>
          </p:cNvPr>
          <p:cNvCxnSpPr/>
          <p:nvPr/>
        </p:nvCxnSpPr>
        <p:spPr bwMode="auto">
          <a:xfrm>
            <a:off x="986179" y="3503597"/>
            <a:ext cx="7652903" cy="0"/>
          </a:xfrm>
          <a:prstGeom prst="line">
            <a:avLst/>
          </a:prstGeom>
          <a:ln w="28575">
            <a:prstDash val="dashDot"/>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9" name="CuadroTexto 8">
            <a:extLst>
              <a:ext uri="{FF2B5EF4-FFF2-40B4-BE49-F238E27FC236}">
                <a16:creationId xmlns:a16="http://schemas.microsoft.com/office/drawing/2014/main" id="{BDAB8A51-1698-4BEF-8FFC-EAA614F4239E}"/>
              </a:ext>
            </a:extLst>
          </p:cNvPr>
          <p:cNvSpPr txBox="1"/>
          <p:nvPr/>
        </p:nvSpPr>
        <p:spPr>
          <a:xfrm>
            <a:off x="587143" y="3569636"/>
            <a:ext cx="4225487" cy="1546577"/>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050" b="0" i="0" u="none" strike="noStrike" kern="1200" cap="none" spc="0" normalizeH="0" baseline="0" noProof="0" dirty="0">
                <a:ln>
                  <a:noFill/>
                </a:ln>
                <a:solidFill>
                  <a:srgbClr val="000000"/>
                </a:solidFill>
                <a:effectLst/>
                <a:uLnTx/>
                <a:uFillTx/>
                <a:latin typeface="Century Gothic" pitchFamily="34" charset="0"/>
                <a:ea typeface="+mn-ea"/>
                <a:cs typeface="Arial" charset="0"/>
              </a:rPr>
              <a:t>Se realiza una distinción sobre la </a:t>
            </a:r>
            <a:r>
              <a:rPr kumimoji="0" lang="es-ES" sz="1050" b="1" i="0" u="none" strike="noStrike" kern="1200" cap="none" spc="0" normalizeH="0" baseline="0" noProof="0" dirty="0">
                <a:ln>
                  <a:noFill/>
                </a:ln>
                <a:solidFill>
                  <a:srgbClr val="000000"/>
                </a:solidFill>
                <a:effectLst/>
                <a:uLnTx/>
                <a:uFillTx/>
                <a:latin typeface="Century Gothic" pitchFamily="34" charset="0"/>
                <a:ea typeface="+mn-ea"/>
                <a:cs typeface="Arial" charset="0"/>
              </a:rPr>
              <a:t>gestión del Icfes </a:t>
            </a:r>
            <a:r>
              <a:rPr kumimoji="0" lang="es-ES" sz="1050" b="0" i="0" u="none" strike="noStrike" kern="1200" cap="none" spc="0" normalizeH="0" baseline="0" noProof="0" dirty="0">
                <a:ln>
                  <a:noFill/>
                </a:ln>
                <a:solidFill>
                  <a:srgbClr val="000000"/>
                </a:solidFill>
                <a:effectLst/>
                <a:uLnTx/>
                <a:uFillTx/>
                <a:latin typeface="Century Gothic" pitchFamily="34" charset="0"/>
                <a:ea typeface="+mn-ea"/>
                <a:cs typeface="Arial" charset="0"/>
              </a:rPr>
              <a:t>bajo </a:t>
            </a:r>
            <a:r>
              <a:rPr kumimoji="0" lang="es-ES" sz="1050" b="1" i="0" u="none" strike="noStrike" kern="1200" cap="none" spc="0" normalizeH="0" baseline="0" noProof="0" dirty="0">
                <a:ln>
                  <a:noFill/>
                </a:ln>
                <a:solidFill>
                  <a:srgbClr val="000000"/>
                </a:solidFill>
                <a:effectLst/>
                <a:uLnTx/>
                <a:uFillTx/>
                <a:latin typeface="Century Gothic" pitchFamily="34" charset="0"/>
                <a:ea typeface="+mn-ea"/>
                <a:cs typeface="Arial" charset="0"/>
              </a:rPr>
              <a:t>dos perspectivas</a:t>
            </a:r>
            <a:r>
              <a:rPr kumimoji="0" lang="es-ES" sz="1050" b="0" i="0" u="none" strike="noStrike" kern="1200" cap="none" spc="0" normalizeH="0" baseline="0" noProof="0" dirty="0">
                <a:ln>
                  <a:noFill/>
                </a:ln>
                <a:solidFill>
                  <a:srgbClr val="000000"/>
                </a:solidFill>
                <a:effectLst/>
                <a:uLnTx/>
                <a:uFillTx/>
                <a:latin typeface="Century Gothic" pitchFamily="34" charset="0"/>
                <a:ea typeface="+mn-ea"/>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050" b="0"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a:p>
            <a:pPr marL="228600" marR="0" lvl="0" indent="-228600" algn="ctr" defTabSz="914400" rtl="0" eaLnBrk="1" fontAlgn="base" latinLnBrk="0" hangingPunct="1">
              <a:lnSpc>
                <a:spcPct val="100000"/>
              </a:lnSpc>
              <a:spcBef>
                <a:spcPct val="0"/>
              </a:spcBef>
              <a:spcAft>
                <a:spcPct val="0"/>
              </a:spcAft>
              <a:buClrTx/>
              <a:buSzTx/>
              <a:buFontTx/>
              <a:buAutoNum type="arabicPeriod"/>
              <a:tabLst/>
              <a:defRPr/>
            </a:pPr>
            <a:r>
              <a:rPr kumimoji="0" lang="es-ES" sz="1050" b="1" i="0" u="none" strike="noStrike" kern="1200" cap="none" spc="0" normalizeH="0" baseline="0" noProof="0" dirty="0">
                <a:ln>
                  <a:noFill/>
                </a:ln>
                <a:solidFill>
                  <a:srgbClr val="000000"/>
                </a:solidFill>
                <a:effectLst/>
                <a:uLnTx/>
                <a:uFillTx/>
                <a:latin typeface="Century Gothic" pitchFamily="34" charset="0"/>
                <a:ea typeface="+mn-ea"/>
                <a:cs typeface="Arial" charset="0"/>
              </a:rPr>
              <a:t>Como asociado </a:t>
            </a:r>
            <a:r>
              <a:rPr kumimoji="0" lang="es-ES" sz="1050" b="0" i="0" u="none" strike="noStrike" kern="1200" cap="none" spc="0" normalizeH="0" baseline="0" noProof="0" dirty="0">
                <a:ln>
                  <a:noFill/>
                </a:ln>
                <a:solidFill>
                  <a:srgbClr val="000000"/>
                </a:solidFill>
                <a:effectLst/>
                <a:uLnTx/>
                <a:uFillTx/>
                <a:latin typeface="Century Gothic" pitchFamily="34" charset="0"/>
                <a:ea typeface="+mn-ea"/>
                <a:cs typeface="Arial" charset="0"/>
              </a:rPr>
              <a:t>se ve como </a:t>
            </a:r>
            <a:r>
              <a:rPr kumimoji="0" lang="es-ES" sz="1050" b="1" i="0" u="none" strike="noStrike" kern="1200" cap="none" spc="0" normalizeH="0" baseline="0" noProof="0" dirty="0">
                <a:ln>
                  <a:noFill/>
                </a:ln>
                <a:solidFill>
                  <a:srgbClr val="000000"/>
                </a:solidFill>
                <a:effectLst/>
                <a:uLnTx/>
                <a:uFillTx/>
                <a:latin typeface="Century Gothic" pitchFamily="34" charset="0"/>
                <a:ea typeface="+mn-ea"/>
                <a:cs typeface="Arial" charset="0"/>
              </a:rPr>
              <a:t>un aliado estratégico</a:t>
            </a:r>
            <a:r>
              <a:rPr kumimoji="0" lang="es-ES" sz="1050" b="0" i="0" u="none" strike="noStrike" kern="1200" cap="none" spc="0" normalizeH="0" baseline="0" noProof="0" dirty="0">
                <a:ln>
                  <a:noFill/>
                </a:ln>
                <a:solidFill>
                  <a:srgbClr val="000000"/>
                </a:solidFill>
                <a:effectLst/>
                <a:uLnTx/>
                <a:uFillTx/>
                <a:latin typeface="Century Gothic" pitchFamily="34" charset="0"/>
                <a:ea typeface="+mn-ea"/>
                <a:cs typeface="Arial" charset="0"/>
              </a:rPr>
              <a:t> y que transmite </a:t>
            </a:r>
            <a:r>
              <a:rPr kumimoji="0" lang="es-ES" sz="1050" b="1" i="0" u="none" strike="noStrike" kern="1200" cap="none" spc="0" normalizeH="0" baseline="0" noProof="0" dirty="0">
                <a:ln>
                  <a:noFill/>
                </a:ln>
                <a:solidFill>
                  <a:srgbClr val="000000"/>
                </a:solidFill>
                <a:effectLst/>
                <a:uLnTx/>
                <a:uFillTx/>
                <a:latin typeface="Century Gothic" pitchFamily="34" charset="0"/>
                <a:ea typeface="+mn-ea"/>
                <a:cs typeface="Arial" charset="0"/>
              </a:rPr>
              <a:t>seguridad </a:t>
            </a:r>
          </a:p>
          <a:p>
            <a:pPr marL="228600" marR="0" lvl="0" indent="-228600" algn="ctr" defTabSz="914400" rtl="0" eaLnBrk="1" fontAlgn="base" latinLnBrk="0" hangingPunct="1">
              <a:lnSpc>
                <a:spcPct val="100000"/>
              </a:lnSpc>
              <a:spcBef>
                <a:spcPct val="0"/>
              </a:spcBef>
              <a:spcAft>
                <a:spcPct val="0"/>
              </a:spcAft>
              <a:buClrTx/>
              <a:buSzTx/>
              <a:buFontTx/>
              <a:buAutoNum type="arabicPeriod"/>
              <a:tabLst/>
              <a:defRPr/>
            </a:pPr>
            <a:endParaRPr kumimoji="0" lang="es-ES" sz="1050" b="1"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a:p>
            <a:pPr marL="228600" marR="0" lvl="0" indent="-228600" algn="ctr" defTabSz="914400" rtl="0" eaLnBrk="1" fontAlgn="base" latinLnBrk="0" hangingPunct="1">
              <a:lnSpc>
                <a:spcPct val="100000"/>
              </a:lnSpc>
              <a:spcBef>
                <a:spcPct val="0"/>
              </a:spcBef>
              <a:spcAft>
                <a:spcPct val="0"/>
              </a:spcAft>
              <a:buClrTx/>
              <a:buSzTx/>
              <a:buFontTx/>
              <a:buAutoNum type="arabicPeriod"/>
              <a:tabLst/>
              <a:defRPr/>
            </a:pPr>
            <a:r>
              <a:rPr kumimoji="0" lang="es-ES" sz="1050" b="1" i="0" u="none" strike="noStrike" kern="1200" cap="none" spc="0" normalizeH="0" baseline="0" noProof="0" dirty="0">
                <a:ln>
                  <a:noFill/>
                </a:ln>
                <a:solidFill>
                  <a:srgbClr val="000000"/>
                </a:solidFill>
                <a:effectLst/>
                <a:uLnTx/>
                <a:uFillTx/>
                <a:latin typeface="Century Gothic" pitchFamily="34" charset="0"/>
                <a:ea typeface="+mn-ea"/>
                <a:cs typeface="Arial" charset="0"/>
              </a:rPr>
              <a:t>Como entidad operativa</a:t>
            </a:r>
            <a:r>
              <a:rPr kumimoji="0" lang="es-ES" sz="1050" b="0" i="0" u="none" strike="noStrike" kern="1200" cap="none" spc="0" normalizeH="0" baseline="0" noProof="0" dirty="0">
                <a:ln>
                  <a:noFill/>
                </a:ln>
                <a:solidFill>
                  <a:srgbClr val="000000"/>
                </a:solidFill>
                <a:effectLst/>
                <a:uLnTx/>
                <a:uFillTx/>
                <a:latin typeface="Century Gothic" pitchFamily="34" charset="0"/>
                <a:ea typeface="+mn-ea"/>
                <a:cs typeface="Arial" charset="0"/>
              </a:rPr>
              <a:t> brinda un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050" b="0" i="0" u="none" strike="noStrike" kern="1200" cap="none" spc="0" normalizeH="0" baseline="0" noProof="0" dirty="0">
                <a:ln>
                  <a:noFill/>
                </a:ln>
                <a:solidFill>
                  <a:srgbClr val="000000"/>
                </a:solidFill>
                <a:effectLst/>
                <a:uLnTx/>
                <a:uFillTx/>
                <a:latin typeface="Century Gothic" pitchFamily="34" charset="0"/>
                <a:ea typeface="+mn-ea"/>
                <a:cs typeface="Arial" charset="0"/>
              </a:rPr>
              <a:t> </a:t>
            </a:r>
            <a:r>
              <a:rPr kumimoji="0" lang="es-ES" sz="1050" b="1" i="0" u="none" strike="noStrike" kern="1200" cap="none" spc="0" normalizeH="0" baseline="0" noProof="0" dirty="0">
                <a:ln>
                  <a:noFill/>
                </a:ln>
                <a:solidFill>
                  <a:srgbClr val="000000"/>
                </a:solidFill>
                <a:effectLst/>
                <a:uLnTx/>
                <a:uFillTx/>
                <a:latin typeface="Century Gothic" pitchFamily="34" charset="0"/>
                <a:ea typeface="+mn-ea"/>
                <a:cs typeface="Arial" charset="0"/>
              </a:rPr>
              <a:t>acompañamiento</a:t>
            </a:r>
            <a:r>
              <a:rPr kumimoji="0" lang="es-ES" sz="1050" b="0" i="0" u="none" strike="noStrike" kern="1200" cap="none" spc="0" normalizeH="0" baseline="0" noProof="0" dirty="0">
                <a:ln>
                  <a:noFill/>
                </a:ln>
                <a:solidFill>
                  <a:srgbClr val="000000"/>
                </a:solidFill>
                <a:effectLst/>
                <a:uLnTx/>
                <a:uFillTx/>
                <a:latin typeface="Century Gothic" pitchFamily="34" charset="0"/>
                <a:ea typeface="+mn-ea"/>
                <a:cs typeface="Arial" charset="0"/>
              </a:rPr>
              <a:t> y un </a:t>
            </a:r>
            <a:r>
              <a:rPr kumimoji="0" lang="es-ES" sz="1050" b="1" i="0" u="none" strike="noStrike" kern="1200" cap="none" spc="0" normalizeH="0" baseline="0" noProof="0" dirty="0">
                <a:ln>
                  <a:noFill/>
                </a:ln>
                <a:solidFill>
                  <a:srgbClr val="000000"/>
                </a:solidFill>
                <a:effectLst/>
                <a:uLnTx/>
                <a:uFillTx/>
                <a:latin typeface="Century Gothic" pitchFamily="34" charset="0"/>
                <a:ea typeface="+mn-ea"/>
                <a:cs typeface="Arial" charset="0"/>
              </a:rPr>
              <a:t>liderazgo</a:t>
            </a:r>
            <a:r>
              <a:rPr kumimoji="0" lang="es-ES" sz="1050" b="0" i="0" u="none" strike="noStrike" kern="1200" cap="none" spc="0" normalizeH="0" baseline="0" noProof="0" dirty="0">
                <a:ln>
                  <a:noFill/>
                </a:ln>
                <a:solidFill>
                  <a:srgbClr val="000000"/>
                </a:solidFill>
                <a:effectLst/>
                <a:uLnTx/>
                <a:uFillTx/>
                <a:latin typeface="Century Gothic" pitchFamily="34" charset="0"/>
                <a:ea typeface="+mn-ea"/>
                <a:cs typeface="Arial" charset="0"/>
              </a:rPr>
              <a:t> en el sector </a:t>
            </a:r>
            <a:endParaRPr kumimoji="0" lang="es-ES" sz="1050" b="1"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a:p>
            <a:pPr marL="228600" marR="0" lvl="0" indent="-228600" algn="ctr" defTabSz="914400" rtl="0" eaLnBrk="1" fontAlgn="base" latinLnBrk="0" hangingPunct="1">
              <a:lnSpc>
                <a:spcPct val="100000"/>
              </a:lnSpc>
              <a:spcBef>
                <a:spcPct val="0"/>
              </a:spcBef>
              <a:spcAft>
                <a:spcPct val="0"/>
              </a:spcAft>
              <a:buClrTx/>
              <a:buSzTx/>
              <a:buFontTx/>
              <a:buAutoNum type="arabicPeriod"/>
              <a:tabLst/>
              <a:defRPr/>
            </a:pPr>
            <a:endParaRPr kumimoji="0" lang="es-ES" sz="1050" b="1"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p:txBody>
      </p:sp>
      <p:sp>
        <p:nvSpPr>
          <p:cNvPr id="10" name="CuadroTexto 9">
            <a:extLst>
              <a:ext uri="{FF2B5EF4-FFF2-40B4-BE49-F238E27FC236}">
                <a16:creationId xmlns:a16="http://schemas.microsoft.com/office/drawing/2014/main" id="{9C717983-E9AE-449E-9D9A-3722321E069A}"/>
              </a:ext>
            </a:extLst>
          </p:cNvPr>
          <p:cNvSpPr txBox="1"/>
          <p:nvPr/>
        </p:nvSpPr>
        <p:spPr>
          <a:xfrm>
            <a:off x="2817796" y="1186341"/>
            <a:ext cx="3508408" cy="276999"/>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Top of Mind sobre el Icfes</a:t>
            </a:r>
          </a:p>
        </p:txBody>
      </p:sp>
      <p:cxnSp>
        <p:nvCxnSpPr>
          <p:cNvPr id="11" name="Conector recto 10">
            <a:extLst>
              <a:ext uri="{FF2B5EF4-FFF2-40B4-BE49-F238E27FC236}">
                <a16:creationId xmlns:a16="http://schemas.microsoft.com/office/drawing/2014/main" id="{308B4E4D-6520-4C87-8338-49D9CA1AF053}"/>
              </a:ext>
            </a:extLst>
          </p:cNvPr>
          <p:cNvCxnSpPr>
            <a:cxnSpLocks/>
          </p:cNvCxnSpPr>
          <p:nvPr/>
        </p:nvCxnSpPr>
        <p:spPr bwMode="auto">
          <a:xfrm>
            <a:off x="4818648" y="3570974"/>
            <a:ext cx="0" cy="1270533"/>
          </a:xfrm>
          <a:prstGeom prst="line">
            <a:avLst/>
          </a:prstGeom>
          <a:ln w="28575">
            <a:prstDash val="dashDot"/>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3" name="CuadroTexto 12">
            <a:extLst>
              <a:ext uri="{FF2B5EF4-FFF2-40B4-BE49-F238E27FC236}">
                <a16:creationId xmlns:a16="http://schemas.microsoft.com/office/drawing/2014/main" id="{99B8B61F-15BE-45CD-82F6-B3692ACDC66B}"/>
              </a:ext>
            </a:extLst>
          </p:cNvPr>
          <p:cNvSpPr txBox="1"/>
          <p:nvPr/>
        </p:nvSpPr>
        <p:spPr>
          <a:xfrm>
            <a:off x="4895653" y="3627031"/>
            <a:ext cx="3743429" cy="1369606"/>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1050" b="0" i="1"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Arial" charset="0"/>
              </a:rPr>
              <a:t>“</a:t>
            </a:r>
            <a:r>
              <a:rPr kumimoji="0" lang="es-CO" sz="1050" b="1" i="1"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Arial" charset="0"/>
              </a:rPr>
              <a:t>Es fundamental contar con este acceso a la información</a:t>
            </a:r>
            <a:r>
              <a:rPr kumimoji="0" lang="es-CO" sz="1050" b="0" i="1"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Arial" charset="0"/>
              </a:rPr>
              <a:t> con una entidad privada </a:t>
            </a:r>
            <a:r>
              <a:rPr kumimoji="0" lang="es-CO" sz="1050" b="1" i="1"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Arial" charset="0"/>
              </a:rPr>
              <a:t>muy confiable </a:t>
            </a:r>
            <a:r>
              <a:rPr kumimoji="0" lang="es-CO" sz="1050" b="0" i="1"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Arial" charset="0"/>
              </a:rPr>
              <a:t>que </a:t>
            </a:r>
            <a:r>
              <a:rPr kumimoji="0" lang="es-CO" sz="1050" b="1" i="1"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Arial" charset="0"/>
              </a:rPr>
              <a:t>ha estado trabajando durante mucho tiempo </a:t>
            </a:r>
            <a:r>
              <a:rPr kumimoji="0" lang="es-CO" sz="1050" b="0" i="1"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Arial" charset="0"/>
              </a:rPr>
              <a:t>y que permite entonces tener </a:t>
            </a:r>
            <a:r>
              <a:rPr kumimoji="0" lang="es-CO" sz="1050" b="1" i="1"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Arial" charset="0"/>
              </a:rPr>
              <a:t>una referencia</a:t>
            </a:r>
            <a:r>
              <a:rPr kumimoji="0" lang="es-CO" sz="1050" b="0" i="1"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Arial" charset="0"/>
              </a:rPr>
              <a:t>, para hacer </a:t>
            </a:r>
            <a:r>
              <a:rPr kumimoji="0" lang="es-CO" sz="1050" b="1" i="1"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Arial" charset="0"/>
              </a:rPr>
              <a:t>pruebas enormes</a:t>
            </a:r>
            <a:r>
              <a:rPr kumimoji="0" lang="es-CO" sz="1050" b="0" i="1"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Arial" charset="0"/>
              </a:rPr>
              <a:t>, a disposición de los académicos y colegios, y </a:t>
            </a:r>
            <a:r>
              <a:rPr kumimoji="0" lang="es-CO" sz="1050" b="1" i="1"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Arial" charset="0"/>
              </a:rPr>
              <a:t>mejorar sus procesos</a:t>
            </a:r>
            <a:r>
              <a:rPr kumimoji="0" lang="es-CO" sz="1050"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br>
              <a:rPr kumimoji="0" lang="es-ES" sz="1000" b="1" i="1" u="none" strike="noStrike" kern="1200" cap="none" spc="0" normalizeH="0" baseline="0" noProof="0" dirty="0">
                <a:ln>
                  <a:noFill/>
                </a:ln>
                <a:solidFill>
                  <a:srgbClr val="000000"/>
                </a:solidFill>
                <a:effectLst/>
                <a:uLnTx/>
                <a:uFillTx/>
                <a:latin typeface="Century Gothic"/>
                <a:ea typeface="+mn-ea"/>
                <a:cs typeface="Arial" charset="0"/>
              </a:rPr>
            </a:br>
            <a:r>
              <a:rPr kumimoji="0" lang="es-ES" sz="1000" b="0" i="1" u="none" strike="noStrike" kern="1200" cap="none" spc="0" normalizeH="0" baseline="0" noProof="0" dirty="0">
                <a:ln>
                  <a:noFill/>
                </a:ln>
                <a:solidFill>
                  <a:srgbClr val="000000"/>
                </a:solidFill>
                <a:effectLst/>
                <a:uLnTx/>
                <a:uFillTx/>
                <a:latin typeface="Century Gothic"/>
                <a:ea typeface="+mn-ea"/>
                <a:cs typeface="Arial" charset="0"/>
              </a:rPr>
              <a:t>(Participante de Instituciones Homólogas)</a:t>
            </a:r>
            <a:endParaRPr kumimoji="0" lang="es-ES" sz="1000" b="1" i="1" u="none" strike="noStrike" kern="1200" cap="none" spc="0" normalizeH="0" baseline="0" noProof="0" dirty="0">
              <a:ln>
                <a:noFill/>
              </a:ln>
              <a:solidFill>
                <a:srgbClr val="000000"/>
              </a:solidFill>
              <a:effectLst/>
              <a:uLnTx/>
              <a:uFillTx/>
              <a:latin typeface="Century Gothic"/>
              <a:ea typeface="+mn-ea"/>
              <a:cs typeface="Arial" charset="0"/>
            </a:endParaRPr>
          </a:p>
        </p:txBody>
      </p:sp>
    </p:spTree>
    <p:extLst>
      <p:ext uri="{BB962C8B-B14F-4D97-AF65-F5344CB8AC3E}">
        <p14:creationId xmlns:p14="http://schemas.microsoft.com/office/powerpoint/2010/main" val="40414241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3">
            <a:extLst>
              <a:ext uri="{FF2B5EF4-FFF2-40B4-BE49-F238E27FC236}">
                <a16:creationId xmlns:a16="http://schemas.microsoft.com/office/drawing/2014/main" id="{04D496FD-4948-4A77-A468-F9E365B03A67}"/>
              </a:ext>
            </a:extLst>
          </p:cNvPr>
          <p:cNvSpPr txBox="1">
            <a:spLocks/>
          </p:cNvSpPr>
          <p:nvPr/>
        </p:nvSpPr>
        <p:spPr>
          <a:xfrm>
            <a:off x="1265325" y="51442"/>
            <a:ext cx="7010400" cy="384175"/>
          </a:xfrm>
          <a:prstGeom prst="rect">
            <a:avLst/>
          </a:prstGeom>
        </p:spPr>
        <p:txBody>
          <a:bodyPr/>
          <a:lstStyle>
            <a:lvl1pPr algn="ctr" rtl="0" eaLnBrk="0" fontAlgn="base" hangingPunct="0">
              <a:spcBef>
                <a:spcPct val="0"/>
              </a:spcBef>
              <a:spcAft>
                <a:spcPct val="0"/>
              </a:spcAft>
              <a:defRPr sz="2000" b="1">
                <a:solidFill>
                  <a:srgbClr val="333333"/>
                </a:solidFill>
                <a:latin typeface="Century Gothic" panose="020B0502020202020204" pitchFamily="34" charset="0"/>
                <a:ea typeface="+mj-ea"/>
                <a:cs typeface="+mj-cs"/>
              </a:defRPr>
            </a:lvl1pPr>
            <a:lvl2pPr algn="ctr" rtl="0" eaLnBrk="0" fontAlgn="base" hangingPunct="0">
              <a:spcBef>
                <a:spcPct val="0"/>
              </a:spcBef>
              <a:spcAft>
                <a:spcPct val="0"/>
              </a:spcAft>
              <a:defRPr sz="2000" b="1">
                <a:solidFill>
                  <a:srgbClr val="333333"/>
                </a:solidFill>
                <a:latin typeface="Candara" pitchFamily="34" charset="0"/>
                <a:cs typeface="Arial" charset="0"/>
              </a:defRPr>
            </a:lvl2pPr>
            <a:lvl3pPr algn="ctr" rtl="0" eaLnBrk="0" fontAlgn="base" hangingPunct="0">
              <a:spcBef>
                <a:spcPct val="0"/>
              </a:spcBef>
              <a:spcAft>
                <a:spcPct val="0"/>
              </a:spcAft>
              <a:defRPr sz="2000" b="1">
                <a:solidFill>
                  <a:srgbClr val="333333"/>
                </a:solidFill>
                <a:latin typeface="Candara" pitchFamily="34" charset="0"/>
                <a:cs typeface="Arial" charset="0"/>
              </a:defRPr>
            </a:lvl3pPr>
            <a:lvl4pPr algn="ctr" rtl="0" eaLnBrk="0" fontAlgn="base" hangingPunct="0">
              <a:spcBef>
                <a:spcPct val="0"/>
              </a:spcBef>
              <a:spcAft>
                <a:spcPct val="0"/>
              </a:spcAft>
              <a:defRPr sz="2000" b="1">
                <a:solidFill>
                  <a:srgbClr val="333333"/>
                </a:solidFill>
                <a:latin typeface="Candara" pitchFamily="34" charset="0"/>
                <a:cs typeface="Arial" charset="0"/>
              </a:defRPr>
            </a:lvl4pPr>
            <a:lvl5pPr algn="ctr" rtl="0" eaLnBrk="0" fontAlgn="base" hangingPunct="0">
              <a:spcBef>
                <a:spcPct val="0"/>
              </a:spcBef>
              <a:spcAft>
                <a:spcPct val="0"/>
              </a:spcAft>
              <a:defRPr sz="2000" b="1">
                <a:solidFill>
                  <a:srgbClr val="333333"/>
                </a:solidFill>
                <a:latin typeface="Candara" pitchFamily="34" charset="0"/>
                <a:cs typeface="Arial" charset="0"/>
              </a:defRPr>
            </a:lvl5pPr>
            <a:lvl6pPr marL="457200" algn="ctr" rtl="0" fontAlgn="base">
              <a:spcBef>
                <a:spcPct val="0"/>
              </a:spcBef>
              <a:spcAft>
                <a:spcPct val="0"/>
              </a:spcAft>
              <a:defRPr sz="2000" b="1">
                <a:solidFill>
                  <a:srgbClr val="333333"/>
                </a:solidFill>
                <a:latin typeface="Candara" pitchFamily="34" charset="0"/>
                <a:cs typeface="Arial" charset="0"/>
              </a:defRPr>
            </a:lvl6pPr>
            <a:lvl7pPr marL="914400" algn="ctr" rtl="0" fontAlgn="base">
              <a:spcBef>
                <a:spcPct val="0"/>
              </a:spcBef>
              <a:spcAft>
                <a:spcPct val="0"/>
              </a:spcAft>
              <a:defRPr sz="2000" b="1">
                <a:solidFill>
                  <a:srgbClr val="333333"/>
                </a:solidFill>
                <a:latin typeface="Candara" pitchFamily="34" charset="0"/>
                <a:cs typeface="Arial" charset="0"/>
              </a:defRPr>
            </a:lvl7pPr>
            <a:lvl8pPr marL="1371600" algn="ctr" rtl="0" fontAlgn="base">
              <a:spcBef>
                <a:spcPct val="0"/>
              </a:spcBef>
              <a:spcAft>
                <a:spcPct val="0"/>
              </a:spcAft>
              <a:defRPr sz="2000" b="1">
                <a:solidFill>
                  <a:srgbClr val="333333"/>
                </a:solidFill>
                <a:latin typeface="Candara" pitchFamily="34" charset="0"/>
                <a:cs typeface="Arial" charset="0"/>
              </a:defRPr>
            </a:lvl8pPr>
            <a:lvl9pPr marL="1828800" algn="ctr" rtl="0" fontAlgn="base">
              <a:spcBef>
                <a:spcPct val="0"/>
              </a:spcBef>
              <a:spcAft>
                <a:spcPct val="0"/>
              </a:spcAft>
              <a:defRPr sz="2000" b="1">
                <a:solidFill>
                  <a:srgbClr val="333333"/>
                </a:solidFill>
                <a:latin typeface="Candara" pitchFamily="34"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000" b="1" i="0" u="none" strike="noStrike" kern="0" cap="none" spc="0" normalizeH="0" baseline="0" noProof="0" dirty="0">
                <a:ln>
                  <a:noFill/>
                </a:ln>
                <a:solidFill>
                  <a:srgbClr val="333333"/>
                </a:solidFill>
                <a:effectLst/>
                <a:uLnTx/>
                <a:uFillTx/>
                <a:latin typeface="Century Gothic" panose="020B0502020202020204" pitchFamily="34" charset="0"/>
                <a:ea typeface="+mj-ea"/>
                <a:cs typeface="+mj-cs"/>
              </a:rPr>
              <a:t>Relación con la entidad </a:t>
            </a:r>
            <a:endParaRPr kumimoji="0" lang="es-CO" sz="2000" b="1" i="0" u="none" strike="noStrike" kern="0" cap="none" spc="0" normalizeH="0" baseline="0" noProof="0" dirty="0">
              <a:ln>
                <a:noFill/>
              </a:ln>
              <a:solidFill>
                <a:srgbClr val="333333"/>
              </a:solidFill>
              <a:effectLst/>
              <a:uLnTx/>
              <a:uFillTx/>
              <a:latin typeface="Century Gothic" panose="020B0502020202020204" pitchFamily="34" charset="0"/>
              <a:ea typeface="+mj-ea"/>
              <a:cs typeface="+mj-cs"/>
            </a:endParaRPr>
          </a:p>
        </p:txBody>
      </p:sp>
      <p:sp>
        <p:nvSpPr>
          <p:cNvPr id="10" name="CuadroTexto 9">
            <a:extLst>
              <a:ext uri="{FF2B5EF4-FFF2-40B4-BE49-F238E27FC236}">
                <a16:creationId xmlns:a16="http://schemas.microsoft.com/office/drawing/2014/main" id="{1DA3779F-688E-4732-AA12-FFF4EB1BD2D0}"/>
              </a:ext>
            </a:extLst>
          </p:cNvPr>
          <p:cNvSpPr txBox="1"/>
          <p:nvPr/>
        </p:nvSpPr>
        <p:spPr>
          <a:xfrm>
            <a:off x="336891" y="619222"/>
            <a:ext cx="8691606" cy="430887"/>
          </a:xfrm>
          <a:prstGeom prst="rect">
            <a:avLst/>
          </a:prstGeom>
          <a:noFill/>
          <a:ln w="28575">
            <a:solidFill>
              <a:srgbClr val="204E93"/>
            </a:solidFill>
            <a:prstDash val="sysDash"/>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100" b="0" i="0" u="none" strike="noStrike" kern="1200" cap="none" spc="0" normalizeH="0" baseline="0" noProof="0" dirty="0">
                <a:ln>
                  <a:noFill/>
                </a:ln>
                <a:solidFill>
                  <a:srgbClr val="000000"/>
                </a:solidFill>
                <a:effectLst/>
                <a:uLnTx/>
                <a:uFillTx/>
                <a:latin typeface="Century Gothic" pitchFamily="34" charset="0"/>
                <a:ea typeface="+mn-ea"/>
                <a:cs typeface="Arial" charset="0"/>
              </a:rPr>
              <a:t>La  mayoría de entrevistados manifiestan </a:t>
            </a:r>
            <a:r>
              <a:rPr kumimoji="0" lang="es-ES" sz="1100" b="1" i="0" u="none" strike="noStrike" kern="1200" cap="none" spc="0" normalizeH="0" baseline="0" noProof="0" dirty="0">
                <a:ln>
                  <a:noFill/>
                </a:ln>
                <a:solidFill>
                  <a:srgbClr val="000000"/>
                </a:solidFill>
                <a:effectLst/>
                <a:uLnTx/>
                <a:uFillTx/>
                <a:latin typeface="Century Gothic" pitchFamily="34" charset="0"/>
                <a:ea typeface="+mn-ea"/>
                <a:cs typeface="Arial" charset="0"/>
              </a:rPr>
              <a:t>la importancia en la generación de espacios para brindar asesorías y colaboraciones, </a:t>
            </a:r>
            <a:r>
              <a:rPr kumimoji="0" lang="es-ES" sz="1100" b="0" i="0" u="none" strike="noStrike" kern="1200" cap="none" spc="0" normalizeH="0" baseline="0" noProof="0" dirty="0">
                <a:ln>
                  <a:noFill/>
                </a:ln>
                <a:solidFill>
                  <a:srgbClr val="000000"/>
                </a:solidFill>
                <a:effectLst/>
                <a:uLnTx/>
                <a:uFillTx/>
                <a:latin typeface="Century Gothic" pitchFamily="34" charset="0"/>
                <a:ea typeface="+mn-ea"/>
                <a:cs typeface="Arial" charset="0"/>
              </a:rPr>
              <a:t>así pues, se le ve como una </a:t>
            </a:r>
            <a:r>
              <a:rPr kumimoji="0" lang="es-ES" sz="1100" b="1" i="0" u="none" strike="noStrike" kern="1200" cap="none" spc="0" normalizeH="0" baseline="0" noProof="0" dirty="0">
                <a:ln>
                  <a:noFill/>
                </a:ln>
                <a:solidFill>
                  <a:srgbClr val="000000"/>
                </a:solidFill>
                <a:effectLst/>
                <a:uLnTx/>
                <a:uFillTx/>
                <a:latin typeface="Century Gothic" pitchFamily="34" charset="0"/>
                <a:ea typeface="+mn-ea"/>
                <a:cs typeface="Arial" charset="0"/>
              </a:rPr>
              <a:t>entidad competitiva del sector</a:t>
            </a:r>
          </a:p>
        </p:txBody>
      </p:sp>
      <p:graphicFrame>
        <p:nvGraphicFramePr>
          <p:cNvPr id="19" name="Diagrama 18">
            <a:extLst>
              <a:ext uri="{FF2B5EF4-FFF2-40B4-BE49-F238E27FC236}">
                <a16:creationId xmlns:a16="http://schemas.microsoft.com/office/drawing/2014/main" id="{2EC09AE9-07D5-4D42-BF2C-226A86166F21}"/>
              </a:ext>
            </a:extLst>
          </p:cNvPr>
          <p:cNvGraphicFramePr/>
          <p:nvPr/>
        </p:nvGraphicFramePr>
        <p:xfrm>
          <a:off x="1164461" y="1172077"/>
          <a:ext cx="7036465" cy="3016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Rectángulo 19">
            <a:extLst>
              <a:ext uri="{FF2B5EF4-FFF2-40B4-BE49-F238E27FC236}">
                <a16:creationId xmlns:a16="http://schemas.microsoft.com/office/drawing/2014/main" id="{7959612C-9EBD-4C98-BA1F-FC7C6E20A924}"/>
              </a:ext>
            </a:extLst>
          </p:cNvPr>
          <p:cNvSpPr/>
          <p:nvPr/>
        </p:nvSpPr>
        <p:spPr bwMode="auto">
          <a:xfrm>
            <a:off x="944073" y="4310422"/>
            <a:ext cx="7652903" cy="430888"/>
          </a:xfrm>
          <a:prstGeom prst="rect">
            <a:avLst/>
          </a:prstGeom>
          <a:solidFill>
            <a:srgbClr val="204E93"/>
          </a:solidFill>
          <a:ln w="3175"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1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a:ea typeface="+mn-ea"/>
                <a:cs typeface="Arial" charset="0"/>
              </a:rPr>
              <a:t>Se tiene un amplio conocimiento sobre los servicios que maneja la entidad, dado que se hace uso o se brinda servicios similares, los cuales son:  Servicios de evaluación, investigación y  asesoría</a:t>
            </a:r>
            <a:endParaRPr kumimoji="0" lang="es-CO" sz="11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a:ea typeface="+mn-ea"/>
              <a:cs typeface="Arial" charset="0"/>
            </a:endParaRPr>
          </a:p>
        </p:txBody>
      </p:sp>
    </p:spTree>
    <p:extLst>
      <p:ext uri="{BB962C8B-B14F-4D97-AF65-F5344CB8AC3E}">
        <p14:creationId xmlns:p14="http://schemas.microsoft.com/office/powerpoint/2010/main" val="6372563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2">
            <a:extLst>
              <a:ext uri="{FF2B5EF4-FFF2-40B4-BE49-F238E27FC236}">
                <a16:creationId xmlns:a16="http://schemas.microsoft.com/office/drawing/2014/main" id="{D9088F7C-0A7A-40E8-BE94-5D1531364242}"/>
              </a:ext>
            </a:extLst>
          </p:cNvPr>
          <p:cNvSpPr txBox="1">
            <a:spLocks/>
          </p:cNvSpPr>
          <p:nvPr/>
        </p:nvSpPr>
        <p:spPr>
          <a:xfrm>
            <a:off x="1556385" y="64453"/>
            <a:ext cx="7010400" cy="384175"/>
          </a:xfrm>
          <a:prstGeom prst="rect">
            <a:avLst/>
          </a:prstGeom>
        </p:spPr>
        <p:txBody>
          <a:bodyPr/>
          <a:lstStyle>
            <a:lvl1pPr algn="ctr" rtl="0" eaLnBrk="0" fontAlgn="base" hangingPunct="0">
              <a:spcBef>
                <a:spcPct val="0"/>
              </a:spcBef>
              <a:spcAft>
                <a:spcPct val="0"/>
              </a:spcAft>
              <a:defRPr sz="2000" b="1">
                <a:solidFill>
                  <a:srgbClr val="333333"/>
                </a:solidFill>
                <a:latin typeface="Century Gothic" panose="020B0502020202020204" pitchFamily="34" charset="0"/>
                <a:ea typeface="+mj-ea"/>
                <a:cs typeface="+mj-cs"/>
              </a:defRPr>
            </a:lvl1pPr>
            <a:lvl2pPr algn="ctr" rtl="0" eaLnBrk="0" fontAlgn="base" hangingPunct="0">
              <a:spcBef>
                <a:spcPct val="0"/>
              </a:spcBef>
              <a:spcAft>
                <a:spcPct val="0"/>
              </a:spcAft>
              <a:defRPr sz="2000" b="1">
                <a:solidFill>
                  <a:srgbClr val="333333"/>
                </a:solidFill>
                <a:latin typeface="Candara" pitchFamily="34" charset="0"/>
                <a:cs typeface="Arial" charset="0"/>
              </a:defRPr>
            </a:lvl2pPr>
            <a:lvl3pPr algn="ctr" rtl="0" eaLnBrk="0" fontAlgn="base" hangingPunct="0">
              <a:spcBef>
                <a:spcPct val="0"/>
              </a:spcBef>
              <a:spcAft>
                <a:spcPct val="0"/>
              </a:spcAft>
              <a:defRPr sz="2000" b="1">
                <a:solidFill>
                  <a:srgbClr val="333333"/>
                </a:solidFill>
                <a:latin typeface="Candara" pitchFamily="34" charset="0"/>
                <a:cs typeface="Arial" charset="0"/>
              </a:defRPr>
            </a:lvl3pPr>
            <a:lvl4pPr algn="ctr" rtl="0" eaLnBrk="0" fontAlgn="base" hangingPunct="0">
              <a:spcBef>
                <a:spcPct val="0"/>
              </a:spcBef>
              <a:spcAft>
                <a:spcPct val="0"/>
              </a:spcAft>
              <a:defRPr sz="2000" b="1">
                <a:solidFill>
                  <a:srgbClr val="333333"/>
                </a:solidFill>
                <a:latin typeface="Candara" pitchFamily="34" charset="0"/>
                <a:cs typeface="Arial" charset="0"/>
              </a:defRPr>
            </a:lvl4pPr>
            <a:lvl5pPr algn="ctr" rtl="0" eaLnBrk="0" fontAlgn="base" hangingPunct="0">
              <a:spcBef>
                <a:spcPct val="0"/>
              </a:spcBef>
              <a:spcAft>
                <a:spcPct val="0"/>
              </a:spcAft>
              <a:defRPr sz="2000" b="1">
                <a:solidFill>
                  <a:srgbClr val="333333"/>
                </a:solidFill>
                <a:latin typeface="Candara" pitchFamily="34" charset="0"/>
                <a:cs typeface="Arial" charset="0"/>
              </a:defRPr>
            </a:lvl5pPr>
            <a:lvl6pPr marL="457200" algn="ctr" rtl="0" fontAlgn="base">
              <a:spcBef>
                <a:spcPct val="0"/>
              </a:spcBef>
              <a:spcAft>
                <a:spcPct val="0"/>
              </a:spcAft>
              <a:defRPr sz="2000" b="1">
                <a:solidFill>
                  <a:srgbClr val="333333"/>
                </a:solidFill>
                <a:latin typeface="Candara" pitchFamily="34" charset="0"/>
                <a:cs typeface="Arial" charset="0"/>
              </a:defRPr>
            </a:lvl6pPr>
            <a:lvl7pPr marL="914400" algn="ctr" rtl="0" fontAlgn="base">
              <a:spcBef>
                <a:spcPct val="0"/>
              </a:spcBef>
              <a:spcAft>
                <a:spcPct val="0"/>
              </a:spcAft>
              <a:defRPr sz="2000" b="1">
                <a:solidFill>
                  <a:srgbClr val="333333"/>
                </a:solidFill>
                <a:latin typeface="Candara" pitchFamily="34" charset="0"/>
                <a:cs typeface="Arial" charset="0"/>
              </a:defRPr>
            </a:lvl7pPr>
            <a:lvl8pPr marL="1371600" algn="ctr" rtl="0" fontAlgn="base">
              <a:spcBef>
                <a:spcPct val="0"/>
              </a:spcBef>
              <a:spcAft>
                <a:spcPct val="0"/>
              </a:spcAft>
              <a:defRPr sz="2000" b="1">
                <a:solidFill>
                  <a:srgbClr val="333333"/>
                </a:solidFill>
                <a:latin typeface="Candara" pitchFamily="34" charset="0"/>
                <a:cs typeface="Arial" charset="0"/>
              </a:defRPr>
            </a:lvl8pPr>
            <a:lvl9pPr marL="1828800" algn="ctr" rtl="0" fontAlgn="base">
              <a:spcBef>
                <a:spcPct val="0"/>
              </a:spcBef>
              <a:spcAft>
                <a:spcPct val="0"/>
              </a:spcAft>
              <a:defRPr sz="2000" b="1">
                <a:solidFill>
                  <a:srgbClr val="333333"/>
                </a:solidFill>
                <a:latin typeface="Candara" pitchFamily="34"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000" b="1" i="0" u="none" strike="noStrike" kern="0" cap="none" spc="0" normalizeH="0" baseline="0" noProof="0" dirty="0">
                <a:ln>
                  <a:noFill/>
                </a:ln>
                <a:solidFill>
                  <a:srgbClr val="333333"/>
                </a:solidFill>
                <a:effectLst/>
                <a:uLnTx/>
                <a:uFillTx/>
                <a:latin typeface="Century Gothic" panose="020B0502020202020204" pitchFamily="34" charset="0"/>
                <a:ea typeface="+mj-ea"/>
                <a:cs typeface="+mj-cs"/>
              </a:rPr>
              <a:t>Posicionamiento de la Marca / Evaluación de la Marca</a:t>
            </a:r>
            <a:endParaRPr kumimoji="0" lang="es-CO" sz="2000" b="1" i="0" u="none" strike="noStrike" kern="0" cap="none" spc="0" normalizeH="0" baseline="0" noProof="0" dirty="0">
              <a:ln>
                <a:noFill/>
              </a:ln>
              <a:solidFill>
                <a:srgbClr val="333333"/>
              </a:solidFill>
              <a:effectLst/>
              <a:uLnTx/>
              <a:uFillTx/>
              <a:latin typeface="Century Gothic" panose="020B0502020202020204" pitchFamily="34" charset="0"/>
              <a:ea typeface="+mj-ea"/>
              <a:cs typeface="+mj-cs"/>
            </a:endParaRPr>
          </a:p>
        </p:txBody>
      </p:sp>
      <p:cxnSp>
        <p:nvCxnSpPr>
          <p:cNvPr id="3" name="Conector recto 2">
            <a:extLst>
              <a:ext uri="{FF2B5EF4-FFF2-40B4-BE49-F238E27FC236}">
                <a16:creationId xmlns:a16="http://schemas.microsoft.com/office/drawing/2014/main" id="{42CD6562-0C4E-41ED-A61B-E7262244DFC0}"/>
              </a:ext>
            </a:extLst>
          </p:cNvPr>
          <p:cNvCxnSpPr>
            <a:cxnSpLocks/>
          </p:cNvCxnSpPr>
          <p:nvPr/>
        </p:nvCxnSpPr>
        <p:spPr bwMode="auto">
          <a:xfrm>
            <a:off x="4712834" y="1419497"/>
            <a:ext cx="0" cy="3251090"/>
          </a:xfrm>
          <a:prstGeom prst="line">
            <a:avLst/>
          </a:prstGeom>
          <a:ln w="28575">
            <a:solidFill>
              <a:schemeClr val="bg1">
                <a:lumMod val="75000"/>
              </a:schemeClr>
            </a:solidFill>
            <a:prstDash val="solid"/>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4" name="Rectángulo 3">
            <a:extLst>
              <a:ext uri="{FF2B5EF4-FFF2-40B4-BE49-F238E27FC236}">
                <a16:creationId xmlns:a16="http://schemas.microsoft.com/office/drawing/2014/main" id="{45ECAFA3-C7B2-4F4D-8CC3-2B84F4A59B45}"/>
              </a:ext>
            </a:extLst>
          </p:cNvPr>
          <p:cNvSpPr/>
          <p:nvPr/>
        </p:nvSpPr>
        <p:spPr>
          <a:xfrm>
            <a:off x="744372" y="2108242"/>
            <a:ext cx="3570965" cy="1785104"/>
          </a:xfrm>
          <a:prstGeom prst="rect">
            <a:avLst/>
          </a:prstGeom>
          <a:ln w="28575">
            <a:solidFill>
              <a:srgbClr val="204E93"/>
            </a:solidFill>
            <a:prstDash val="solid"/>
          </a:ln>
        </p:spPr>
        <p:txBody>
          <a:bodyPr wrap="square">
            <a:spAutoFit/>
          </a:bodyPr>
          <a:lstStyle/>
          <a:p>
            <a:pPr marL="171450" marR="0" lvl="0" indent="-171450" algn="ctr" defTabSz="914400" rtl="0" eaLnBrk="1" fontAlgn="base" latinLnBrk="0" hangingPunct="1">
              <a:lnSpc>
                <a:spcPct val="100000"/>
              </a:lnSpc>
              <a:spcBef>
                <a:spcPct val="0"/>
              </a:spcBef>
              <a:spcAft>
                <a:spcPct val="0"/>
              </a:spcAft>
              <a:buClrTx/>
              <a:buSzTx/>
              <a:buFontTx/>
              <a:buChar char="-"/>
              <a:tabLst/>
              <a:defRPr/>
            </a:pPr>
            <a:r>
              <a:rPr kumimoji="0" lang="es-ES" sz="1100" b="1" i="0" u="none" strike="noStrike" kern="1200" cap="none" spc="0" normalizeH="0" baseline="0" noProof="0" dirty="0">
                <a:ln>
                  <a:noFill/>
                </a:ln>
                <a:solidFill>
                  <a:srgbClr val="000000"/>
                </a:solidFill>
                <a:effectLst/>
                <a:uLnTx/>
                <a:uFillTx/>
                <a:latin typeface="Century Gothic" pitchFamily="34" charset="0"/>
                <a:ea typeface="+mn-ea"/>
                <a:cs typeface="Arial" charset="0"/>
              </a:rPr>
              <a:t>Se reconoce al Icfes </a:t>
            </a:r>
            <a:r>
              <a:rPr kumimoji="0" lang="es-ES" sz="1100" b="0" i="0" u="none" strike="noStrike" kern="1200" cap="none" spc="0" normalizeH="0" baseline="0" noProof="0" dirty="0">
                <a:ln>
                  <a:noFill/>
                </a:ln>
                <a:solidFill>
                  <a:srgbClr val="000000"/>
                </a:solidFill>
                <a:effectLst/>
                <a:uLnTx/>
                <a:uFillTx/>
                <a:latin typeface="Century Gothic" pitchFamily="34" charset="0"/>
                <a:ea typeface="+mn-ea"/>
                <a:cs typeface="Arial" charset="0"/>
              </a:rPr>
              <a:t>como una </a:t>
            </a:r>
            <a:r>
              <a:rPr kumimoji="0" lang="es-ES" sz="1100" b="1" i="0" u="none" strike="noStrike" kern="1200" cap="none" spc="0" normalizeH="0" baseline="0" noProof="0" dirty="0">
                <a:ln>
                  <a:noFill/>
                </a:ln>
                <a:solidFill>
                  <a:srgbClr val="000000"/>
                </a:solidFill>
                <a:effectLst/>
                <a:uLnTx/>
                <a:uFillTx/>
                <a:latin typeface="Century Gothic" pitchFamily="34" charset="0"/>
                <a:ea typeface="+mn-ea"/>
                <a:cs typeface="Arial" charset="0"/>
              </a:rPr>
              <a:t>entidad </a:t>
            </a:r>
            <a:r>
              <a:rPr kumimoji="0" lang="es-ES" sz="1100" b="0" i="0" u="none" strike="noStrike" kern="1200" cap="none" spc="0" normalizeH="0" baseline="0" noProof="0" dirty="0">
                <a:ln>
                  <a:noFill/>
                </a:ln>
                <a:solidFill>
                  <a:srgbClr val="000000"/>
                </a:solidFill>
                <a:effectLst/>
                <a:uLnTx/>
                <a:uFillTx/>
                <a:latin typeface="Century Gothic" pitchFamily="34" charset="0"/>
                <a:ea typeface="+mn-ea"/>
                <a:cs typeface="Arial" charset="0"/>
              </a:rPr>
              <a:t>con una </a:t>
            </a:r>
            <a:r>
              <a:rPr kumimoji="0" lang="es-ES" sz="1100" b="1" i="0" u="none" strike="noStrike" kern="1200" cap="none" spc="0" normalizeH="0" baseline="0" noProof="0" dirty="0">
                <a:ln>
                  <a:noFill/>
                </a:ln>
                <a:solidFill>
                  <a:srgbClr val="000000"/>
                </a:solidFill>
                <a:effectLst/>
                <a:uLnTx/>
                <a:uFillTx/>
                <a:latin typeface="Century Gothic" pitchFamily="34" charset="0"/>
                <a:ea typeface="+mn-ea"/>
                <a:cs typeface="Arial" charset="0"/>
              </a:rPr>
              <a:t>unidad de investigación sólida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100" b="1"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a:p>
            <a:pPr marL="171450" marR="0" lvl="0" indent="-171450" algn="ctr" defTabSz="914400" rtl="0" eaLnBrk="1" fontAlgn="base" latinLnBrk="0" hangingPunct="1">
              <a:lnSpc>
                <a:spcPct val="100000"/>
              </a:lnSpc>
              <a:spcBef>
                <a:spcPct val="0"/>
              </a:spcBef>
              <a:spcAft>
                <a:spcPct val="0"/>
              </a:spcAft>
              <a:buClrTx/>
              <a:buSzTx/>
              <a:buFontTx/>
              <a:buChar char="-"/>
              <a:tabLst/>
              <a:defRPr/>
            </a:pPr>
            <a:r>
              <a:rPr kumimoji="0" lang="es-ES" sz="1100" b="0" i="0" u="none" strike="noStrike" kern="1200" cap="none" spc="0" normalizeH="0" baseline="0" noProof="0" dirty="0">
                <a:ln>
                  <a:noFill/>
                </a:ln>
                <a:solidFill>
                  <a:srgbClr val="000000"/>
                </a:solidFill>
                <a:effectLst/>
                <a:uLnTx/>
                <a:uFillTx/>
                <a:latin typeface="Century Gothic" pitchFamily="34" charset="0"/>
                <a:ea typeface="+mn-ea"/>
                <a:cs typeface="Arial" charset="0"/>
              </a:rPr>
              <a:t>Se resalta el papel de la entidad en </a:t>
            </a:r>
            <a:r>
              <a:rPr kumimoji="0" lang="es-ES" sz="1100" b="1" i="0" u="none" strike="noStrike" kern="1200" cap="none" spc="0" normalizeH="0" baseline="0" noProof="0" dirty="0">
                <a:ln>
                  <a:noFill/>
                </a:ln>
                <a:solidFill>
                  <a:srgbClr val="000000"/>
                </a:solidFill>
                <a:effectLst/>
                <a:uLnTx/>
                <a:uFillTx/>
                <a:latin typeface="Century Gothic" pitchFamily="34" charset="0"/>
                <a:ea typeface="+mn-ea"/>
                <a:cs typeface="Arial" charset="0"/>
              </a:rPr>
              <a:t>la ejecución y logística </a:t>
            </a:r>
            <a:r>
              <a:rPr kumimoji="0" lang="es-ES" sz="1100" b="0" i="0" u="none" strike="noStrike" kern="1200" cap="none" spc="0" normalizeH="0" baseline="0" noProof="0" dirty="0">
                <a:ln>
                  <a:noFill/>
                </a:ln>
                <a:solidFill>
                  <a:srgbClr val="000000"/>
                </a:solidFill>
                <a:effectLst/>
                <a:uLnTx/>
                <a:uFillTx/>
                <a:latin typeface="Century Gothic" pitchFamily="34" charset="0"/>
                <a:ea typeface="+mn-ea"/>
                <a:cs typeface="Arial" charset="0"/>
              </a:rPr>
              <a:t>de las pruebas a </a:t>
            </a:r>
            <a:r>
              <a:rPr kumimoji="0" lang="es-ES" sz="1100" b="1" i="0" u="none" strike="noStrike" kern="1200" cap="none" spc="0" normalizeH="0" baseline="0" noProof="0" dirty="0">
                <a:ln>
                  <a:noFill/>
                </a:ln>
                <a:solidFill>
                  <a:srgbClr val="000000"/>
                </a:solidFill>
                <a:effectLst/>
                <a:uLnTx/>
                <a:uFillTx/>
                <a:latin typeface="Century Gothic" pitchFamily="34" charset="0"/>
                <a:ea typeface="+mn-ea"/>
                <a:cs typeface="Arial" charset="0"/>
              </a:rPr>
              <a:t>escala nacional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100" b="1"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a:p>
            <a:pPr marL="171450" marR="0" lvl="0" indent="-171450" algn="ctr" defTabSz="914400" rtl="0" eaLnBrk="1" fontAlgn="base" latinLnBrk="0" hangingPunct="1">
              <a:lnSpc>
                <a:spcPct val="100000"/>
              </a:lnSpc>
              <a:spcBef>
                <a:spcPct val="0"/>
              </a:spcBef>
              <a:spcAft>
                <a:spcPct val="0"/>
              </a:spcAft>
              <a:buClrTx/>
              <a:buSzTx/>
              <a:buFontTx/>
              <a:buChar char="-"/>
              <a:tabLst/>
              <a:defRPr/>
            </a:pPr>
            <a:r>
              <a:rPr kumimoji="0" lang="es-ES" sz="1100" b="0" i="0" u="none" strike="noStrike" kern="1200" cap="none" spc="0" normalizeH="0" baseline="0" noProof="0" dirty="0">
                <a:ln>
                  <a:noFill/>
                </a:ln>
                <a:solidFill>
                  <a:srgbClr val="000000"/>
                </a:solidFill>
                <a:effectLst/>
                <a:uLnTx/>
                <a:uFillTx/>
                <a:latin typeface="Century Gothic" pitchFamily="34" charset="0"/>
                <a:ea typeface="+mn-ea"/>
                <a:cs typeface="Arial" charset="0"/>
              </a:rPr>
              <a:t>Implementación de </a:t>
            </a:r>
            <a:r>
              <a:rPr kumimoji="0" lang="es-ES" sz="1100" b="1" i="0" u="none" strike="noStrike" kern="1200" cap="none" spc="0" normalizeH="0" baseline="0" noProof="0" dirty="0">
                <a:ln>
                  <a:noFill/>
                </a:ln>
                <a:solidFill>
                  <a:srgbClr val="000000"/>
                </a:solidFill>
                <a:effectLst/>
                <a:uLnTx/>
                <a:uFillTx/>
                <a:latin typeface="Century Gothic" pitchFamily="34" charset="0"/>
                <a:ea typeface="+mn-ea"/>
                <a:cs typeface="Arial" charset="0"/>
              </a:rPr>
              <a:t>capital y recursos humanos </a:t>
            </a:r>
            <a:r>
              <a:rPr kumimoji="0" lang="es-ES" sz="1100" b="0" i="0" u="none" strike="noStrike" kern="1200" cap="none" spc="0" normalizeH="0" baseline="0" noProof="0" dirty="0">
                <a:ln>
                  <a:noFill/>
                </a:ln>
                <a:solidFill>
                  <a:srgbClr val="000000"/>
                </a:solidFill>
                <a:effectLst/>
                <a:uLnTx/>
                <a:uFillTx/>
                <a:latin typeface="Century Gothic" pitchFamily="34" charset="0"/>
                <a:ea typeface="+mn-ea"/>
                <a:cs typeface="Arial" charset="0"/>
              </a:rPr>
              <a:t>para la </a:t>
            </a:r>
            <a:r>
              <a:rPr kumimoji="0" lang="es-ES" sz="1100" b="1" i="0" u="none" strike="noStrike" kern="1200" cap="none" spc="0" normalizeH="0" baseline="0" noProof="0" dirty="0">
                <a:ln>
                  <a:noFill/>
                </a:ln>
                <a:solidFill>
                  <a:srgbClr val="000000"/>
                </a:solidFill>
                <a:effectLst/>
                <a:uLnTx/>
                <a:uFillTx/>
                <a:latin typeface="Century Gothic" pitchFamily="34" charset="0"/>
                <a:ea typeface="+mn-ea"/>
                <a:cs typeface="Arial" charset="0"/>
              </a:rPr>
              <a:t>producción </a:t>
            </a:r>
            <a:r>
              <a:rPr kumimoji="0" lang="es-ES" sz="1100" b="0" i="0" u="none" strike="noStrike" kern="1200" cap="none" spc="0" normalizeH="0" baseline="0" noProof="0" dirty="0">
                <a:ln>
                  <a:noFill/>
                </a:ln>
                <a:solidFill>
                  <a:srgbClr val="000000"/>
                </a:solidFill>
                <a:effectLst/>
                <a:uLnTx/>
                <a:uFillTx/>
                <a:latin typeface="Century Gothic" pitchFamily="34" charset="0"/>
                <a:ea typeface="+mn-ea"/>
                <a:cs typeface="Arial" charset="0"/>
              </a:rPr>
              <a:t>de</a:t>
            </a:r>
            <a:r>
              <a:rPr kumimoji="0" lang="es-ES" sz="1100" b="1" i="0" u="none" strike="noStrike" kern="1200" cap="none" spc="0" normalizeH="0" baseline="0" noProof="0" dirty="0">
                <a:ln>
                  <a:noFill/>
                </a:ln>
                <a:solidFill>
                  <a:srgbClr val="000000"/>
                </a:solidFill>
                <a:effectLst/>
                <a:uLnTx/>
                <a:uFillTx/>
                <a:latin typeface="Century Gothic" pitchFamily="34" charset="0"/>
                <a:ea typeface="+mn-ea"/>
                <a:cs typeface="Arial" charset="0"/>
              </a:rPr>
              <a:t> conocimientos</a:t>
            </a:r>
          </a:p>
        </p:txBody>
      </p:sp>
      <p:sp>
        <p:nvSpPr>
          <p:cNvPr id="5" name="CuadroTexto 4">
            <a:extLst>
              <a:ext uri="{FF2B5EF4-FFF2-40B4-BE49-F238E27FC236}">
                <a16:creationId xmlns:a16="http://schemas.microsoft.com/office/drawing/2014/main" id="{F6A3F274-9C18-443F-9D3E-4C4263FC05D9}"/>
              </a:ext>
            </a:extLst>
          </p:cNvPr>
          <p:cNvSpPr txBox="1"/>
          <p:nvPr/>
        </p:nvSpPr>
        <p:spPr>
          <a:xfrm>
            <a:off x="336891" y="619222"/>
            <a:ext cx="8691606" cy="430887"/>
          </a:xfrm>
          <a:prstGeom prst="rect">
            <a:avLst/>
          </a:prstGeom>
          <a:noFill/>
          <a:ln w="28575">
            <a:solidFill>
              <a:srgbClr val="204E93"/>
            </a:solidFill>
            <a:prstDash val="sysDash"/>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100" b="0" i="0" u="none" strike="noStrike" kern="1200" cap="none" spc="0" normalizeH="0" baseline="0" noProof="0" dirty="0">
                <a:ln>
                  <a:noFill/>
                </a:ln>
                <a:solidFill>
                  <a:srgbClr val="000000"/>
                </a:solidFill>
                <a:effectLst/>
                <a:uLnTx/>
                <a:uFillTx/>
                <a:latin typeface="Century Gothic" pitchFamily="34" charset="0"/>
                <a:ea typeface="+mn-ea"/>
                <a:cs typeface="Arial" charset="0"/>
              </a:rPr>
              <a:t>Se tiene una </a:t>
            </a:r>
            <a:r>
              <a:rPr kumimoji="0" lang="es-ES" sz="1100" b="1" i="0" u="none" strike="noStrike" kern="1200" cap="none" spc="0" normalizeH="0" baseline="0" noProof="0" dirty="0">
                <a:ln>
                  <a:noFill/>
                </a:ln>
                <a:solidFill>
                  <a:srgbClr val="000000"/>
                </a:solidFill>
                <a:effectLst/>
                <a:uLnTx/>
                <a:uFillTx/>
                <a:latin typeface="Century Gothic" pitchFamily="34" charset="0"/>
                <a:ea typeface="+mn-ea"/>
                <a:cs typeface="Arial" charset="0"/>
              </a:rPr>
              <a:t>imagen positiva </a:t>
            </a:r>
            <a:r>
              <a:rPr kumimoji="0" lang="es-ES" sz="1100" b="0" i="0" u="none" strike="noStrike" kern="1200" cap="none" spc="0" normalizeH="0" baseline="0" noProof="0" dirty="0">
                <a:ln>
                  <a:noFill/>
                </a:ln>
                <a:solidFill>
                  <a:srgbClr val="000000"/>
                </a:solidFill>
                <a:effectLst/>
                <a:uLnTx/>
                <a:uFillTx/>
                <a:latin typeface="Century Gothic" pitchFamily="34" charset="0"/>
                <a:ea typeface="+mn-ea"/>
                <a:cs typeface="Arial" charset="0"/>
              </a:rPr>
              <a:t>sobre la </a:t>
            </a:r>
            <a:r>
              <a:rPr kumimoji="0" lang="es-ES" sz="1100" b="1" i="0" u="none" strike="noStrike" kern="1200" cap="none" spc="0" normalizeH="0" baseline="0" noProof="0" dirty="0">
                <a:ln>
                  <a:noFill/>
                </a:ln>
                <a:solidFill>
                  <a:srgbClr val="000000"/>
                </a:solidFill>
                <a:effectLst/>
                <a:uLnTx/>
                <a:uFillTx/>
                <a:latin typeface="Century Gothic" pitchFamily="34" charset="0"/>
                <a:ea typeface="+mn-ea"/>
                <a:cs typeface="Arial" charset="0"/>
              </a:rPr>
              <a:t>reputación del Icfes</a:t>
            </a:r>
            <a:r>
              <a:rPr kumimoji="0" lang="es-ES" sz="1100" b="0" i="0" u="none" strike="noStrike" kern="1200" cap="none" spc="0" normalizeH="0" baseline="0" noProof="0" dirty="0">
                <a:ln>
                  <a:noFill/>
                </a:ln>
                <a:solidFill>
                  <a:srgbClr val="000000"/>
                </a:solidFill>
                <a:effectLst/>
                <a:uLnTx/>
                <a:uFillTx/>
                <a:latin typeface="Century Gothic" pitchFamily="34" charset="0"/>
                <a:ea typeface="+mn-ea"/>
                <a:cs typeface="Arial" charset="0"/>
              </a:rPr>
              <a:t>, ya que garantiza que se brinde una educación de calidad en todos los niveles de aprendizaje  </a:t>
            </a:r>
            <a:endParaRPr kumimoji="0" lang="es-ES" sz="1100" b="1"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p:txBody>
      </p:sp>
      <p:sp>
        <p:nvSpPr>
          <p:cNvPr id="6" name="Rectángulo 5">
            <a:extLst>
              <a:ext uri="{FF2B5EF4-FFF2-40B4-BE49-F238E27FC236}">
                <a16:creationId xmlns:a16="http://schemas.microsoft.com/office/drawing/2014/main" id="{CD3D062A-F7B1-47C6-A124-2D2E83682516}"/>
              </a:ext>
            </a:extLst>
          </p:cNvPr>
          <p:cNvSpPr/>
          <p:nvPr/>
        </p:nvSpPr>
        <p:spPr bwMode="auto">
          <a:xfrm>
            <a:off x="1009200" y="1419497"/>
            <a:ext cx="2796411" cy="319357"/>
          </a:xfrm>
          <a:prstGeom prst="rect">
            <a:avLst/>
          </a:prstGeom>
          <a:solidFill>
            <a:srgbClr val="204E93"/>
          </a:solidFill>
          <a:ln w="3175"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a:ea typeface="+mn-ea"/>
                <a:cs typeface="Arial" charset="0"/>
              </a:rPr>
              <a:t>Gestión y fortalezas</a:t>
            </a:r>
            <a:endParaRPr kumimoji="0" lang="es-CO"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a:ea typeface="+mn-ea"/>
              <a:cs typeface="Arial" charset="0"/>
            </a:endParaRPr>
          </a:p>
        </p:txBody>
      </p:sp>
      <p:sp>
        <p:nvSpPr>
          <p:cNvPr id="7" name="Rectángulo 6">
            <a:extLst>
              <a:ext uri="{FF2B5EF4-FFF2-40B4-BE49-F238E27FC236}">
                <a16:creationId xmlns:a16="http://schemas.microsoft.com/office/drawing/2014/main" id="{BC5C351D-C47D-4381-972B-3BAD6D3D3E66}"/>
              </a:ext>
            </a:extLst>
          </p:cNvPr>
          <p:cNvSpPr/>
          <p:nvPr/>
        </p:nvSpPr>
        <p:spPr bwMode="auto">
          <a:xfrm>
            <a:off x="5652291" y="1411420"/>
            <a:ext cx="2796411" cy="319357"/>
          </a:xfrm>
          <a:prstGeom prst="rect">
            <a:avLst/>
          </a:prstGeom>
          <a:solidFill>
            <a:srgbClr val="49682C"/>
          </a:solidFill>
          <a:ln w="3175"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a:ea typeface="+mn-ea"/>
                <a:cs typeface="Arial" charset="0"/>
              </a:rPr>
              <a:t>Retos y cambios </a:t>
            </a:r>
            <a:endParaRPr kumimoji="0" lang="es-CO"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a:ea typeface="+mn-ea"/>
              <a:cs typeface="Arial" charset="0"/>
            </a:endParaRPr>
          </a:p>
        </p:txBody>
      </p:sp>
      <p:sp>
        <p:nvSpPr>
          <p:cNvPr id="8" name="Rectángulo 7">
            <a:extLst>
              <a:ext uri="{FF2B5EF4-FFF2-40B4-BE49-F238E27FC236}">
                <a16:creationId xmlns:a16="http://schemas.microsoft.com/office/drawing/2014/main" id="{6D35F660-E73C-4FF7-9F74-C4D6FA028E6C}"/>
              </a:ext>
            </a:extLst>
          </p:cNvPr>
          <p:cNvSpPr/>
          <p:nvPr/>
        </p:nvSpPr>
        <p:spPr>
          <a:xfrm>
            <a:off x="5265107" y="1854326"/>
            <a:ext cx="3570780" cy="2292935"/>
          </a:xfrm>
          <a:prstGeom prst="rect">
            <a:avLst/>
          </a:prstGeom>
          <a:ln w="28575">
            <a:solidFill>
              <a:srgbClr val="49682C"/>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100" b="0" i="0" u="none" strike="noStrike" kern="1200" cap="none" spc="0" normalizeH="0" baseline="0" noProof="0" dirty="0">
                <a:ln>
                  <a:noFill/>
                </a:ln>
                <a:solidFill>
                  <a:srgbClr val="000000"/>
                </a:solidFill>
                <a:effectLst/>
                <a:uLnTx/>
                <a:uFillTx/>
                <a:latin typeface="Century Gothic" pitchFamily="34" charset="0"/>
                <a:ea typeface="+mn-ea"/>
                <a:cs typeface="Arial" charset="0"/>
              </a:rPr>
              <a:t>- </a:t>
            </a:r>
            <a:r>
              <a:rPr kumimoji="0" lang="es-ES" sz="1100" b="1" i="0" u="none" strike="noStrike" kern="1200" cap="none" spc="0" normalizeH="0" baseline="0" noProof="0" dirty="0">
                <a:ln>
                  <a:noFill/>
                </a:ln>
                <a:solidFill>
                  <a:srgbClr val="000000"/>
                </a:solidFill>
                <a:effectLst/>
                <a:uLnTx/>
                <a:uFillTx/>
                <a:latin typeface="Century Gothic" pitchFamily="34" charset="0"/>
                <a:ea typeface="+mn-ea"/>
                <a:cs typeface="Arial" charset="0"/>
              </a:rPr>
              <a:t>Garantizar </a:t>
            </a:r>
            <a:r>
              <a:rPr kumimoji="0" lang="es-ES" sz="1100" b="0" i="0" u="none" strike="noStrike" kern="1200" cap="none" spc="0" normalizeH="0" baseline="0" noProof="0" dirty="0">
                <a:ln>
                  <a:noFill/>
                </a:ln>
                <a:solidFill>
                  <a:srgbClr val="000000"/>
                </a:solidFill>
                <a:effectLst/>
                <a:uLnTx/>
                <a:uFillTx/>
                <a:latin typeface="Century Gothic" pitchFamily="34" charset="0"/>
                <a:ea typeface="+mn-ea"/>
                <a:cs typeface="Arial" charset="0"/>
              </a:rPr>
              <a:t>el </a:t>
            </a:r>
            <a:r>
              <a:rPr kumimoji="0" lang="es-ES" sz="1100" b="1" i="0" u="none" strike="noStrike" kern="1200" cap="none" spc="0" normalizeH="0" baseline="0" noProof="0" dirty="0">
                <a:ln>
                  <a:noFill/>
                </a:ln>
                <a:solidFill>
                  <a:srgbClr val="000000"/>
                </a:solidFill>
                <a:effectLst/>
                <a:uLnTx/>
                <a:uFillTx/>
                <a:latin typeface="Century Gothic" pitchFamily="34" charset="0"/>
                <a:ea typeface="+mn-ea"/>
                <a:cs typeface="Arial" charset="0"/>
              </a:rPr>
              <a:t>acceso </a:t>
            </a:r>
            <a:r>
              <a:rPr kumimoji="0" lang="es-ES" sz="1100" b="0" i="0" u="none" strike="noStrike" kern="1200" cap="none" spc="0" normalizeH="0" baseline="0" noProof="0" dirty="0">
                <a:ln>
                  <a:noFill/>
                </a:ln>
                <a:solidFill>
                  <a:srgbClr val="000000"/>
                </a:solidFill>
                <a:effectLst/>
                <a:uLnTx/>
                <a:uFillTx/>
                <a:latin typeface="Century Gothic" pitchFamily="34" charset="0"/>
                <a:ea typeface="+mn-ea"/>
                <a:cs typeface="Arial" charset="0"/>
              </a:rPr>
              <a:t>y </a:t>
            </a:r>
            <a:r>
              <a:rPr kumimoji="0" lang="es-ES" sz="1100" b="1" i="0" u="none" strike="noStrike" kern="1200" cap="none" spc="0" normalizeH="0" baseline="0" noProof="0" dirty="0">
                <a:ln>
                  <a:noFill/>
                </a:ln>
                <a:solidFill>
                  <a:srgbClr val="000000"/>
                </a:solidFill>
                <a:effectLst/>
                <a:uLnTx/>
                <a:uFillTx/>
                <a:latin typeface="Century Gothic" pitchFamily="34" charset="0"/>
                <a:ea typeface="+mn-ea"/>
                <a:cs typeface="Arial" charset="0"/>
              </a:rPr>
              <a:t>condiciones </a:t>
            </a:r>
            <a:r>
              <a:rPr kumimoji="0" lang="es-ES" sz="1100" b="0" i="0" u="none" strike="noStrike" kern="1200" cap="none" spc="0" normalizeH="0" baseline="0" noProof="0" dirty="0">
                <a:ln>
                  <a:noFill/>
                </a:ln>
                <a:solidFill>
                  <a:srgbClr val="000000"/>
                </a:solidFill>
                <a:effectLst/>
                <a:uLnTx/>
                <a:uFillTx/>
                <a:latin typeface="Century Gothic" pitchFamily="34" charset="0"/>
                <a:ea typeface="+mn-ea"/>
                <a:cs typeface="Arial" charset="0"/>
              </a:rPr>
              <a:t>de</a:t>
            </a:r>
            <a:r>
              <a:rPr kumimoji="0" lang="es-ES" sz="1100" b="1" i="0" u="none" strike="noStrike" kern="1200" cap="none" spc="0" normalizeH="0" baseline="0" noProof="0" dirty="0">
                <a:ln>
                  <a:noFill/>
                </a:ln>
                <a:solidFill>
                  <a:srgbClr val="000000"/>
                </a:solidFill>
                <a:effectLst/>
                <a:uLnTx/>
                <a:uFillTx/>
                <a:latin typeface="Century Gothic" pitchFamily="34" charset="0"/>
                <a:ea typeface="+mn-ea"/>
                <a:cs typeface="Arial" charset="0"/>
              </a:rPr>
              <a:t> equidad </a:t>
            </a:r>
            <a:r>
              <a:rPr kumimoji="0" lang="es-ES" sz="1100" b="0" i="0" u="none" strike="noStrike" kern="1200" cap="none" spc="0" normalizeH="0" baseline="0" noProof="0" dirty="0">
                <a:ln>
                  <a:noFill/>
                </a:ln>
                <a:solidFill>
                  <a:srgbClr val="000000"/>
                </a:solidFill>
                <a:effectLst/>
                <a:uLnTx/>
                <a:uFillTx/>
                <a:latin typeface="Century Gothic" pitchFamily="34" charset="0"/>
                <a:ea typeface="+mn-ea"/>
                <a:cs typeface="Arial" charset="0"/>
              </a:rPr>
              <a:t>para todos </a:t>
            </a:r>
            <a:r>
              <a:rPr kumimoji="0" lang="es-ES" sz="1100" b="1" i="0" u="none" strike="noStrike" kern="1200" cap="none" spc="0" normalizeH="0" baseline="0" noProof="0" dirty="0">
                <a:ln>
                  <a:noFill/>
                </a:ln>
                <a:solidFill>
                  <a:srgbClr val="000000"/>
                </a:solidFill>
                <a:effectLst/>
                <a:uLnTx/>
                <a:uFillTx/>
                <a:latin typeface="Century Gothic" pitchFamily="34" charset="0"/>
                <a:ea typeface="+mn-ea"/>
                <a:cs typeface="Arial" charset="0"/>
              </a:rPr>
              <a:t>los jóvenes </a:t>
            </a:r>
            <a:br>
              <a:rPr kumimoji="0" lang="es-ES" sz="1100" b="0" i="0" u="none" strike="noStrike" kern="1200" cap="none" spc="0" normalizeH="0" baseline="0" noProof="0" dirty="0">
                <a:ln>
                  <a:noFill/>
                </a:ln>
                <a:solidFill>
                  <a:srgbClr val="000000"/>
                </a:solidFill>
                <a:effectLst/>
                <a:uLnTx/>
                <a:uFillTx/>
                <a:latin typeface="Century Gothic" pitchFamily="34" charset="0"/>
                <a:ea typeface="+mn-ea"/>
                <a:cs typeface="Arial" charset="0"/>
              </a:rPr>
            </a:br>
            <a:endParaRPr kumimoji="0" lang="es-ES" sz="1100" b="0"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100" b="1" i="0" u="none" strike="noStrike" kern="1200" cap="none" spc="0" normalizeH="0" baseline="0" noProof="0" dirty="0">
                <a:ln>
                  <a:noFill/>
                </a:ln>
                <a:solidFill>
                  <a:srgbClr val="000000"/>
                </a:solidFill>
                <a:effectLst/>
                <a:uLnTx/>
                <a:uFillTx/>
                <a:latin typeface="Century Gothic" pitchFamily="34" charset="0"/>
                <a:ea typeface="+mn-ea"/>
                <a:cs typeface="Arial" charset="0"/>
              </a:rPr>
              <a:t>  </a:t>
            </a:r>
            <a:r>
              <a:rPr kumimoji="0" lang="es-ES" sz="1100" b="0" i="0" u="none" strike="noStrike" kern="1200" cap="none" spc="0" normalizeH="0" baseline="0" noProof="0" dirty="0">
                <a:ln>
                  <a:noFill/>
                </a:ln>
                <a:solidFill>
                  <a:srgbClr val="000000"/>
                </a:solidFill>
                <a:effectLst/>
                <a:uLnTx/>
                <a:uFillTx/>
                <a:latin typeface="Century Gothic" pitchFamily="34" charset="0"/>
                <a:ea typeface="+mn-ea"/>
                <a:cs typeface="Arial" charset="0"/>
              </a:rPr>
              <a:t>- </a:t>
            </a:r>
            <a:r>
              <a:rPr kumimoji="0" lang="es-ES" sz="1100" b="1" i="0" u="none" strike="noStrike" kern="1200" cap="none" spc="0" normalizeH="0" baseline="0" noProof="0" dirty="0">
                <a:ln>
                  <a:noFill/>
                </a:ln>
                <a:solidFill>
                  <a:srgbClr val="000000"/>
                </a:solidFill>
                <a:effectLst/>
                <a:uLnTx/>
                <a:uFillTx/>
                <a:latin typeface="Century Gothic" pitchFamily="34" charset="0"/>
                <a:ea typeface="+mn-ea"/>
                <a:cs typeface="Arial" charset="0"/>
              </a:rPr>
              <a:t>Desarrollar </a:t>
            </a:r>
            <a:r>
              <a:rPr kumimoji="0" lang="es-ES" sz="1100" b="0" i="0" u="none" strike="noStrike" kern="1200" cap="none" spc="0" normalizeH="0" baseline="0" noProof="0" dirty="0">
                <a:ln>
                  <a:noFill/>
                </a:ln>
                <a:solidFill>
                  <a:srgbClr val="000000"/>
                </a:solidFill>
                <a:effectLst/>
                <a:uLnTx/>
                <a:uFillTx/>
                <a:latin typeface="Century Gothic" pitchFamily="34" charset="0"/>
                <a:ea typeface="+mn-ea"/>
                <a:cs typeface="Arial" charset="0"/>
              </a:rPr>
              <a:t>pruebas especificas</a:t>
            </a:r>
            <a:r>
              <a:rPr kumimoji="0" lang="es-ES" sz="1100" b="1" i="0" u="none" strike="noStrike" kern="1200" cap="none" spc="0" normalizeH="0" baseline="0" noProof="0" dirty="0">
                <a:ln>
                  <a:noFill/>
                </a:ln>
                <a:solidFill>
                  <a:srgbClr val="000000"/>
                </a:solidFill>
                <a:effectLst/>
                <a:uLnTx/>
                <a:uFillTx/>
                <a:latin typeface="Century Gothic" pitchFamily="34" charset="0"/>
                <a:ea typeface="+mn-ea"/>
                <a:cs typeface="Arial" charset="0"/>
              </a:rPr>
              <a:t>, que permitan </a:t>
            </a:r>
            <a:r>
              <a:rPr kumimoji="0" lang="es-ES" sz="1100" b="0" i="0" u="none" strike="noStrike" kern="1200" cap="none" spc="0" normalizeH="0" baseline="0" noProof="0" dirty="0">
                <a:ln>
                  <a:noFill/>
                </a:ln>
                <a:solidFill>
                  <a:srgbClr val="000000"/>
                </a:solidFill>
                <a:effectLst/>
                <a:uLnTx/>
                <a:uFillTx/>
                <a:latin typeface="Century Gothic" pitchFamily="34" charset="0"/>
                <a:ea typeface="+mn-ea"/>
                <a:cs typeface="Arial" charset="0"/>
              </a:rPr>
              <a:t>abordar de manera holística </a:t>
            </a:r>
            <a:r>
              <a:rPr kumimoji="0" lang="es-ES" sz="1100" b="1" i="0" u="none" strike="noStrike" kern="1200" cap="none" spc="0" normalizeH="0" baseline="0" noProof="0" dirty="0">
                <a:ln>
                  <a:noFill/>
                </a:ln>
                <a:solidFill>
                  <a:srgbClr val="000000"/>
                </a:solidFill>
                <a:effectLst/>
                <a:uLnTx/>
                <a:uFillTx/>
                <a:latin typeface="Century Gothic" pitchFamily="34" charset="0"/>
                <a:ea typeface="+mn-ea"/>
                <a:cs typeface="Arial" charset="0"/>
              </a:rPr>
              <a:t>las especialidades </a:t>
            </a:r>
            <a:r>
              <a:rPr kumimoji="0" lang="es-ES" sz="1100" b="0" i="0" u="none" strike="noStrike" kern="1200" cap="none" spc="0" normalizeH="0" baseline="0" noProof="0" dirty="0">
                <a:ln>
                  <a:noFill/>
                </a:ln>
                <a:solidFill>
                  <a:srgbClr val="000000"/>
                </a:solidFill>
                <a:effectLst/>
                <a:uLnTx/>
                <a:uFillTx/>
                <a:latin typeface="Century Gothic" pitchFamily="34" charset="0"/>
                <a:ea typeface="+mn-ea"/>
                <a:cs typeface="Arial" charset="0"/>
              </a:rPr>
              <a:t>de los </a:t>
            </a:r>
            <a:r>
              <a:rPr kumimoji="0" lang="es-ES" sz="1100" b="1" i="0" u="none" strike="noStrike" kern="1200" cap="none" spc="0" normalizeH="0" baseline="0" noProof="0" dirty="0">
                <a:ln>
                  <a:noFill/>
                </a:ln>
                <a:solidFill>
                  <a:srgbClr val="000000"/>
                </a:solidFill>
                <a:effectLst/>
                <a:uLnTx/>
                <a:uFillTx/>
                <a:latin typeface="Century Gothic" pitchFamily="34" charset="0"/>
                <a:ea typeface="+mn-ea"/>
                <a:cs typeface="Arial" charset="0"/>
              </a:rPr>
              <a:t>programas académicos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100" b="1"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a:p>
            <a:pPr marL="171450" marR="0" lvl="0" indent="-171450" algn="ctr" defTabSz="914400" rtl="0" eaLnBrk="1" fontAlgn="base" latinLnBrk="0" hangingPunct="1">
              <a:lnSpc>
                <a:spcPct val="100000"/>
              </a:lnSpc>
              <a:spcBef>
                <a:spcPct val="0"/>
              </a:spcBef>
              <a:spcAft>
                <a:spcPct val="0"/>
              </a:spcAft>
              <a:buClrTx/>
              <a:buSzTx/>
              <a:buFontTx/>
              <a:buChar char="-"/>
              <a:tabLst/>
              <a:defRPr/>
            </a:pPr>
            <a:r>
              <a:rPr kumimoji="0" lang="es-ES" sz="1100" b="1" i="0" u="none" strike="noStrike" kern="1200" cap="none" spc="0" normalizeH="0" baseline="0" noProof="0" dirty="0">
                <a:ln>
                  <a:noFill/>
                </a:ln>
                <a:solidFill>
                  <a:srgbClr val="000000"/>
                </a:solidFill>
                <a:effectLst/>
                <a:uLnTx/>
                <a:uFillTx/>
                <a:latin typeface="Century Gothic" pitchFamily="34" charset="0"/>
                <a:ea typeface="+mn-ea"/>
                <a:cs typeface="Arial" charset="0"/>
              </a:rPr>
              <a:t>Mayor presencia </a:t>
            </a:r>
            <a:r>
              <a:rPr kumimoji="0" lang="es-ES" sz="1100" b="0" i="0" u="none" strike="noStrike" kern="1200" cap="none" spc="0" normalizeH="0" baseline="0" noProof="0" dirty="0">
                <a:ln>
                  <a:noFill/>
                </a:ln>
                <a:solidFill>
                  <a:srgbClr val="000000"/>
                </a:solidFill>
                <a:effectLst/>
                <a:uLnTx/>
                <a:uFillTx/>
                <a:latin typeface="Century Gothic" pitchFamily="34" charset="0"/>
                <a:ea typeface="+mn-ea"/>
                <a:cs typeface="Arial" charset="0"/>
              </a:rPr>
              <a:t>en los escenarios públicos a </a:t>
            </a:r>
            <a:r>
              <a:rPr kumimoji="0" lang="es-ES" sz="1100" b="1" i="0" u="none" strike="noStrike" kern="1200" cap="none" spc="0" normalizeH="0" baseline="0" noProof="0" dirty="0">
                <a:ln>
                  <a:noFill/>
                </a:ln>
                <a:solidFill>
                  <a:srgbClr val="000000"/>
                </a:solidFill>
                <a:effectLst/>
                <a:uLnTx/>
                <a:uFillTx/>
                <a:latin typeface="Century Gothic" pitchFamily="34" charset="0"/>
                <a:ea typeface="+mn-ea"/>
                <a:cs typeface="Arial" charset="0"/>
              </a:rPr>
              <a:t>nivel territorial y nacional</a:t>
            </a:r>
          </a:p>
          <a:p>
            <a:pPr marL="171450" marR="0" lvl="0" indent="-171450" algn="ctr" defTabSz="914400" rtl="0" eaLnBrk="1" fontAlgn="base" latinLnBrk="0" hangingPunct="1">
              <a:lnSpc>
                <a:spcPct val="100000"/>
              </a:lnSpc>
              <a:spcBef>
                <a:spcPct val="0"/>
              </a:spcBef>
              <a:spcAft>
                <a:spcPct val="0"/>
              </a:spcAft>
              <a:buClrTx/>
              <a:buSzTx/>
              <a:buFontTx/>
              <a:buChar char="-"/>
              <a:tabLst/>
              <a:defRPr/>
            </a:pPr>
            <a:endParaRPr kumimoji="0" lang="es-ES" sz="1100" b="1"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a:p>
            <a:pPr marL="171450" marR="0" lvl="0" indent="-171450" algn="ctr" defTabSz="914400" rtl="0" eaLnBrk="1" fontAlgn="base" latinLnBrk="0" hangingPunct="1">
              <a:lnSpc>
                <a:spcPct val="100000"/>
              </a:lnSpc>
              <a:spcBef>
                <a:spcPct val="0"/>
              </a:spcBef>
              <a:spcAft>
                <a:spcPct val="0"/>
              </a:spcAft>
              <a:buClrTx/>
              <a:buSzTx/>
              <a:buFontTx/>
              <a:buChar char="-"/>
              <a:tabLst/>
              <a:defRPr/>
            </a:pPr>
            <a:r>
              <a:rPr kumimoji="0" lang="es-ES" sz="1100" b="1" i="0" u="none" strike="noStrike" kern="1200" cap="none" spc="0" normalizeH="0" baseline="0" noProof="0" dirty="0">
                <a:ln>
                  <a:noFill/>
                </a:ln>
                <a:solidFill>
                  <a:srgbClr val="000000"/>
                </a:solidFill>
                <a:effectLst/>
                <a:uLnTx/>
                <a:uFillTx/>
                <a:latin typeface="Century Gothic" pitchFamily="34" charset="0"/>
                <a:ea typeface="+mn-ea"/>
                <a:cs typeface="Arial" charset="0"/>
              </a:rPr>
              <a:t> Aumentar </a:t>
            </a:r>
            <a:r>
              <a:rPr kumimoji="0" lang="es-ES" sz="1100" b="0" i="0" u="none" strike="noStrike" kern="1200" cap="none" spc="0" normalizeH="0" baseline="0" noProof="0" dirty="0">
                <a:ln>
                  <a:noFill/>
                </a:ln>
                <a:solidFill>
                  <a:srgbClr val="000000"/>
                </a:solidFill>
                <a:effectLst/>
                <a:uLnTx/>
                <a:uFillTx/>
                <a:latin typeface="Century Gothic" pitchFamily="34" charset="0"/>
                <a:ea typeface="+mn-ea"/>
                <a:cs typeface="Arial" charset="0"/>
              </a:rPr>
              <a:t>los</a:t>
            </a:r>
            <a:r>
              <a:rPr kumimoji="0" lang="es-ES" sz="1100" b="1" i="0" u="none" strike="noStrike" kern="1200" cap="none" spc="0" normalizeH="0" baseline="0" noProof="0" dirty="0">
                <a:ln>
                  <a:noFill/>
                </a:ln>
                <a:solidFill>
                  <a:srgbClr val="000000"/>
                </a:solidFill>
                <a:effectLst/>
                <a:uLnTx/>
                <a:uFillTx/>
                <a:latin typeface="Century Gothic" pitchFamily="34" charset="0"/>
                <a:ea typeface="+mn-ea"/>
                <a:cs typeface="Arial" charset="0"/>
              </a:rPr>
              <a:t> espacios </a:t>
            </a:r>
            <a:r>
              <a:rPr kumimoji="0" lang="es-ES" sz="1100" b="0" i="0" u="none" strike="noStrike" kern="1200" cap="none" spc="0" normalizeH="0" baseline="0" noProof="0" dirty="0">
                <a:ln>
                  <a:noFill/>
                </a:ln>
                <a:solidFill>
                  <a:srgbClr val="000000"/>
                </a:solidFill>
                <a:effectLst/>
                <a:uLnTx/>
                <a:uFillTx/>
                <a:latin typeface="Century Gothic" pitchFamily="34" charset="0"/>
                <a:ea typeface="+mn-ea"/>
                <a:cs typeface="Arial" charset="0"/>
              </a:rPr>
              <a:t>y</a:t>
            </a:r>
            <a:r>
              <a:rPr kumimoji="0" lang="es-ES" sz="1100" b="1" i="0" u="none" strike="noStrike" kern="1200" cap="none" spc="0" normalizeH="0" baseline="0" noProof="0" dirty="0">
                <a:ln>
                  <a:noFill/>
                </a:ln>
                <a:solidFill>
                  <a:srgbClr val="000000"/>
                </a:solidFill>
                <a:effectLst/>
                <a:uLnTx/>
                <a:uFillTx/>
                <a:latin typeface="Century Gothic" pitchFamily="34" charset="0"/>
                <a:ea typeface="+mn-ea"/>
                <a:cs typeface="Arial" charset="0"/>
              </a:rPr>
              <a:t> procesos </a:t>
            </a:r>
            <a:r>
              <a:rPr kumimoji="0" lang="es-ES" sz="1100" b="0" i="0" u="none" strike="noStrike" kern="1200" cap="none" spc="0" normalizeH="0" baseline="0" noProof="0" dirty="0">
                <a:ln>
                  <a:noFill/>
                </a:ln>
                <a:solidFill>
                  <a:srgbClr val="000000"/>
                </a:solidFill>
                <a:effectLst/>
                <a:uLnTx/>
                <a:uFillTx/>
                <a:latin typeface="Century Gothic" pitchFamily="34" charset="0"/>
                <a:ea typeface="+mn-ea"/>
                <a:cs typeface="Arial" charset="0"/>
              </a:rPr>
              <a:t>de</a:t>
            </a:r>
            <a:r>
              <a:rPr kumimoji="0" lang="es-ES" sz="1100" b="1" i="0" u="none" strike="noStrike" kern="1200" cap="none" spc="0" normalizeH="0" baseline="0" noProof="0" dirty="0">
                <a:ln>
                  <a:noFill/>
                </a:ln>
                <a:solidFill>
                  <a:srgbClr val="000000"/>
                </a:solidFill>
                <a:effectLst/>
                <a:uLnTx/>
                <a:uFillTx/>
                <a:latin typeface="Century Gothic" pitchFamily="34" charset="0"/>
                <a:ea typeface="+mn-ea"/>
                <a:cs typeface="Arial" charset="0"/>
              </a:rPr>
              <a:t> investigación </a:t>
            </a:r>
            <a:r>
              <a:rPr kumimoji="0" lang="es-ES" sz="1100" b="0" i="0" u="none" strike="noStrike" kern="1200" cap="none" spc="0" normalizeH="0" baseline="0" noProof="0" dirty="0">
                <a:ln>
                  <a:noFill/>
                </a:ln>
                <a:solidFill>
                  <a:srgbClr val="000000"/>
                </a:solidFill>
                <a:effectLst/>
                <a:uLnTx/>
                <a:uFillTx/>
                <a:latin typeface="Century Gothic" pitchFamily="34" charset="0"/>
                <a:ea typeface="+mn-ea"/>
                <a:cs typeface="Arial" charset="0"/>
              </a:rPr>
              <a:t>en torno al mejoramiento de la </a:t>
            </a:r>
            <a:r>
              <a:rPr kumimoji="0" lang="es-ES" sz="1100" b="1" i="0" u="none" strike="noStrike" kern="1200" cap="none" spc="0" normalizeH="0" baseline="0" noProof="0" dirty="0">
                <a:ln>
                  <a:noFill/>
                </a:ln>
                <a:solidFill>
                  <a:srgbClr val="000000"/>
                </a:solidFill>
                <a:effectLst/>
                <a:uLnTx/>
                <a:uFillTx/>
                <a:latin typeface="Century Gothic" pitchFamily="34" charset="0"/>
                <a:ea typeface="+mn-ea"/>
                <a:cs typeface="Arial" charset="0"/>
              </a:rPr>
              <a:t>educación </a:t>
            </a:r>
          </a:p>
        </p:txBody>
      </p:sp>
    </p:spTree>
    <p:extLst>
      <p:ext uri="{BB962C8B-B14F-4D97-AF65-F5344CB8AC3E}">
        <p14:creationId xmlns:p14="http://schemas.microsoft.com/office/powerpoint/2010/main" val="14245162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C8D9DA-28AF-4D8A-BEFC-89906D813D33}"/>
              </a:ext>
            </a:extLst>
          </p:cNvPr>
          <p:cNvSpPr>
            <a:spLocks noGrp="1"/>
          </p:cNvSpPr>
          <p:nvPr>
            <p:ph type="ctrTitle" sz="quarter"/>
          </p:nvPr>
        </p:nvSpPr>
        <p:spPr>
          <a:xfrm>
            <a:off x="307514" y="2020888"/>
            <a:ext cx="3769678" cy="1103312"/>
          </a:xfrm>
        </p:spPr>
        <p:txBody>
          <a:bodyPr/>
          <a:lstStyle/>
          <a:p>
            <a:r>
              <a:rPr lang="es-ES" dirty="0"/>
              <a:t>Gobierno y Órganos de control</a:t>
            </a:r>
            <a:endParaRPr lang="es-CO" dirty="0"/>
          </a:p>
        </p:txBody>
      </p:sp>
    </p:spTree>
    <p:extLst>
      <p:ext uri="{BB962C8B-B14F-4D97-AF65-F5344CB8AC3E}">
        <p14:creationId xmlns:p14="http://schemas.microsoft.com/office/powerpoint/2010/main" val="11292880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3">
            <a:extLst>
              <a:ext uri="{FF2B5EF4-FFF2-40B4-BE49-F238E27FC236}">
                <a16:creationId xmlns:a16="http://schemas.microsoft.com/office/drawing/2014/main" id="{23A1593A-16CC-4921-A779-8D92BD90B9F9}"/>
              </a:ext>
            </a:extLst>
          </p:cNvPr>
          <p:cNvSpPr txBox="1">
            <a:spLocks/>
          </p:cNvSpPr>
          <p:nvPr/>
        </p:nvSpPr>
        <p:spPr>
          <a:xfrm>
            <a:off x="1525207" y="93957"/>
            <a:ext cx="7010400" cy="384175"/>
          </a:xfrm>
          <a:prstGeom prst="rect">
            <a:avLst/>
          </a:prstGeom>
        </p:spPr>
        <p:txBody>
          <a:bodyPr/>
          <a:lstStyle>
            <a:lvl1pPr algn="ctr" rtl="0" eaLnBrk="0" fontAlgn="base" hangingPunct="0">
              <a:spcBef>
                <a:spcPct val="0"/>
              </a:spcBef>
              <a:spcAft>
                <a:spcPct val="0"/>
              </a:spcAft>
              <a:defRPr sz="2000" b="1">
                <a:solidFill>
                  <a:srgbClr val="333333"/>
                </a:solidFill>
                <a:latin typeface="Century Gothic" panose="020B0502020202020204" pitchFamily="34" charset="0"/>
                <a:ea typeface="+mj-ea"/>
                <a:cs typeface="+mj-cs"/>
              </a:defRPr>
            </a:lvl1pPr>
            <a:lvl2pPr algn="ctr" rtl="0" eaLnBrk="0" fontAlgn="base" hangingPunct="0">
              <a:spcBef>
                <a:spcPct val="0"/>
              </a:spcBef>
              <a:spcAft>
                <a:spcPct val="0"/>
              </a:spcAft>
              <a:defRPr sz="2000" b="1">
                <a:solidFill>
                  <a:srgbClr val="333333"/>
                </a:solidFill>
                <a:latin typeface="Candara" pitchFamily="34" charset="0"/>
                <a:cs typeface="Arial" charset="0"/>
              </a:defRPr>
            </a:lvl2pPr>
            <a:lvl3pPr algn="ctr" rtl="0" eaLnBrk="0" fontAlgn="base" hangingPunct="0">
              <a:spcBef>
                <a:spcPct val="0"/>
              </a:spcBef>
              <a:spcAft>
                <a:spcPct val="0"/>
              </a:spcAft>
              <a:defRPr sz="2000" b="1">
                <a:solidFill>
                  <a:srgbClr val="333333"/>
                </a:solidFill>
                <a:latin typeface="Candara" pitchFamily="34" charset="0"/>
                <a:cs typeface="Arial" charset="0"/>
              </a:defRPr>
            </a:lvl3pPr>
            <a:lvl4pPr algn="ctr" rtl="0" eaLnBrk="0" fontAlgn="base" hangingPunct="0">
              <a:spcBef>
                <a:spcPct val="0"/>
              </a:spcBef>
              <a:spcAft>
                <a:spcPct val="0"/>
              </a:spcAft>
              <a:defRPr sz="2000" b="1">
                <a:solidFill>
                  <a:srgbClr val="333333"/>
                </a:solidFill>
                <a:latin typeface="Candara" pitchFamily="34" charset="0"/>
                <a:cs typeface="Arial" charset="0"/>
              </a:defRPr>
            </a:lvl4pPr>
            <a:lvl5pPr algn="ctr" rtl="0" eaLnBrk="0" fontAlgn="base" hangingPunct="0">
              <a:spcBef>
                <a:spcPct val="0"/>
              </a:spcBef>
              <a:spcAft>
                <a:spcPct val="0"/>
              </a:spcAft>
              <a:defRPr sz="2000" b="1">
                <a:solidFill>
                  <a:srgbClr val="333333"/>
                </a:solidFill>
                <a:latin typeface="Candara" pitchFamily="34" charset="0"/>
                <a:cs typeface="Arial" charset="0"/>
              </a:defRPr>
            </a:lvl5pPr>
            <a:lvl6pPr marL="457200" algn="ctr" rtl="0" fontAlgn="base">
              <a:spcBef>
                <a:spcPct val="0"/>
              </a:spcBef>
              <a:spcAft>
                <a:spcPct val="0"/>
              </a:spcAft>
              <a:defRPr sz="2000" b="1">
                <a:solidFill>
                  <a:srgbClr val="333333"/>
                </a:solidFill>
                <a:latin typeface="Candara" pitchFamily="34" charset="0"/>
                <a:cs typeface="Arial" charset="0"/>
              </a:defRPr>
            </a:lvl6pPr>
            <a:lvl7pPr marL="914400" algn="ctr" rtl="0" fontAlgn="base">
              <a:spcBef>
                <a:spcPct val="0"/>
              </a:spcBef>
              <a:spcAft>
                <a:spcPct val="0"/>
              </a:spcAft>
              <a:defRPr sz="2000" b="1">
                <a:solidFill>
                  <a:srgbClr val="333333"/>
                </a:solidFill>
                <a:latin typeface="Candara" pitchFamily="34" charset="0"/>
                <a:cs typeface="Arial" charset="0"/>
              </a:defRPr>
            </a:lvl7pPr>
            <a:lvl8pPr marL="1371600" algn="ctr" rtl="0" fontAlgn="base">
              <a:spcBef>
                <a:spcPct val="0"/>
              </a:spcBef>
              <a:spcAft>
                <a:spcPct val="0"/>
              </a:spcAft>
              <a:defRPr sz="2000" b="1">
                <a:solidFill>
                  <a:srgbClr val="333333"/>
                </a:solidFill>
                <a:latin typeface="Candara" pitchFamily="34" charset="0"/>
                <a:cs typeface="Arial" charset="0"/>
              </a:defRPr>
            </a:lvl8pPr>
            <a:lvl9pPr marL="1828800" algn="ctr" rtl="0" fontAlgn="base">
              <a:spcBef>
                <a:spcPct val="0"/>
              </a:spcBef>
              <a:spcAft>
                <a:spcPct val="0"/>
              </a:spcAft>
              <a:defRPr sz="2000" b="1">
                <a:solidFill>
                  <a:srgbClr val="333333"/>
                </a:solidFill>
                <a:latin typeface="Candara" pitchFamily="34"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000" b="1" i="0" u="none" strike="noStrike" kern="0" cap="none" spc="0" normalizeH="0" baseline="0" noProof="0" dirty="0">
                <a:ln>
                  <a:noFill/>
                </a:ln>
                <a:solidFill>
                  <a:srgbClr val="333333"/>
                </a:solidFill>
                <a:effectLst/>
                <a:uLnTx/>
                <a:uFillTx/>
                <a:latin typeface="Century Gothic" panose="020B0502020202020204" pitchFamily="34" charset="0"/>
                <a:ea typeface="+mj-ea"/>
                <a:cs typeface="+mj-cs"/>
              </a:rPr>
              <a:t>Percepción de la imagen y la gestión del Icfes</a:t>
            </a:r>
            <a:endParaRPr kumimoji="0" lang="es-CO" sz="2000" b="1" i="0" u="none" strike="noStrike" kern="0" cap="none" spc="0" normalizeH="0" baseline="0" noProof="0" dirty="0">
              <a:ln>
                <a:noFill/>
              </a:ln>
              <a:solidFill>
                <a:srgbClr val="333333"/>
              </a:solidFill>
              <a:effectLst/>
              <a:uLnTx/>
              <a:uFillTx/>
              <a:latin typeface="Century Gothic" panose="020B0502020202020204" pitchFamily="34" charset="0"/>
              <a:ea typeface="+mj-ea"/>
              <a:cs typeface="+mj-cs"/>
            </a:endParaRPr>
          </a:p>
        </p:txBody>
      </p:sp>
      <p:sp>
        <p:nvSpPr>
          <p:cNvPr id="3" name="Rectángulo 2">
            <a:extLst>
              <a:ext uri="{FF2B5EF4-FFF2-40B4-BE49-F238E27FC236}">
                <a16:creationId xmlns:a16="http://schemas.microsoft.com/office/drawing/2014/main" id="{D2F2C485-2833-4B8D-A556-252C56568AD1}"/>
              </a:ext>
            </a:extLst>
          </p:cNvPr>
          <p:cNvSpPr/>
          <p:nvPr/>
        </p:nvSpPr>
        <p:spPr bwMode="auto">
          <a:xfrm>
            <a:off x="804099" y="623026"/>
            <a:ext cx="7652903" cy="384175"/>
          </a:xfrm>
          <a:prstGeom prst="rect">
            <a:avLst/>
          </a:prstGeom>
          <a:solidFill>
            <a:srgbClr val="204E93"/>
          </a:solidFill>
          <a:ln w="3175"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a:ea typeface="+mn-ea"/>
                <a:cs typeface="Arial" charset="0"/>
              </a:rPr>
              <a:t>Se tiene una imagen positiva  desde las entidades del gobierno y los órganos de control, debido al compromiso que tiene la institución con la educación nacional</a:t>
            </a:r>
            <a:endParaRPr kumimoji="0" lang="es-CO"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a:ea typeface="+mn-ea"/>
              <a:cs typeface="Arial" charset="0"/>
            </a:endParaRPr>
          </a:p>
        </p:txBody>
      </p:sp>
      <p:graphicFrame>
        <p:nvGraphicFramePr>
          <p:cNvPr id="5" name="Diagrama 4">
            <a:extLst>
              <a:ext uri="{FF2B5EF4-FFF2-40B4-BE49-F238E27FC236}">
                <a16:creationId xmlns:a16="http://schemas.microsoft.com/office/drawing/2014/main" id="{F95BAB4A-5946-4DB4-B251-A75C76983260}"/>
              </a:ext>
            </a:extLst>
          </p:cNvPr>
          <p:cNvGraphicFramePr/>
          <p:nvPr/>
        </p:nvGraphicFramePr>
        <p:xfrm>
          <a:off x="1525207" y="1068590"/>
          <a:ext cx="6096000" cy="26550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Conector recto 6">
            <a:extLst>
              <a:ext uri="{FF2B5EF4-FFF2-40B4-BE49-F238E27FC236}">
                <a16:creationId xmlns:a16="http://schemas.microsoft.com/office/drawing/2014/main" id="{6AB73C16-4F9A-496D-B120-D292B2DEB507}"/>
              </a:ext>
            </a:extLst>
          </p:cNvPr>
          <p:cNvCxnSpPr/>
          <p:nvPr/>
        </p:nvCxnSpPr>
        <p:spPr bwMode="auto">
          <a:xfrm>
            <a:off x="986179" y="3503597"/>
            <a:ext cx="7652903" cy="0"/>
          </a:xfrm>
          <a:prstGeom prst="line">
            <a:avLst/>
          </a:prstGeom>
          <a:ln w="28575">
            <a:prstDash val="dashDot"/>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9" name="CuadroTexto 8">
            <a:extLst>
              <a:ext uri="{FF2B5EF4-FFF2-40B4-BE49-F238E27FC236}">
                <a16:creationId xmlns:a16="http://schemas.microsoft.com/office/drawing/2014/main" id="{BDAB8A51-1698-4BEF-8FFC-EAA614F4239E}"/>
              </a:ext>
            </a:extLst>
          </p:cNvPr>
          <p:cNvSpPr txBox="1"/>
          <p:nvPr/>
        </p:nvSpPr>
        <p:spPr>
          <a:xfrm>
            <a:off x="1098482" y="3722554"/>
            <a:ext cx="3508408" cy="900246"/>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050" b="0" i="0" u="none" strike="noStrike" kern="1200" cap="none" spc="0" normalizeH="0" baseline="0" noProof="0" dirty="0">
                <a:ln>
                  <a:noFill/>
                </a:ln>
                <a:solidFill>
                  <a:srgbClr val="000000"/>
                </a:solidFill>
                <a:effectLst/>
                <a:uLnTx/>
                <a:uFillTx/>
                <a:latin typeface="Century Gothic" pitchFamily="34" charset="0"/>
                <a:ea typeface="+mn-ea"/>
                <a:cs typeface="Arial" charset="0"/>
              </a:rPr>
              <a:t>Los </a:t>
            </a:r>
            <a:r>
              <a:rPr kumimoji="0" lang="es-ES" sz="1050" b="1" i="0" u="none" strike="noStrike" kern="1200" cap="none" spc="0" normalizeH="0" baseline="0" noProof="0" dirty="0">
                <a:ln>
                  <a:noFill/>
                </a:ln>
                <a:solidFill>
                  <a:srgbClr val="000000"/>
                </a:solidFill>
                <a:effectLst/>
                <a:uLnTx/>
                <a:uFillTx/>
                <a:latin typeface="Century Gothic" pitchFamily="34" charset="0"/>
                <a:ea typeface="+mn-ea"/>
                <a:cs typeface="Arial" charset="0"/>
              </a:rPr>
              <a:t>cambios que ha tenido la institución</a:t>
            </a:r>
            <a:r>
              <a:rPr kumimoji="0" lang="es-ES" sz="1050" b="0" i="0" u="none" strike="noStrike" kern="1200" cap="none" spc="0" normalizeH="0" baseline="0" noProof="0" dirty="0">
                <a:ln>
                  <a:noFill/>
                </a:ln>
                <a:solidFill>
                  <a:srgbClr val="000000"/>
                </a:solidFill>
                <a:effectLst/>
                <a:uLnTx/>
                <a:uFillTx/>
                <a:latin typeface="Century Gothic" pitchFamily="34" charset="0"/>
                <a:ea typeface="+mn-ea"/>
                <a:cs typeface="Arial" charset="0"/>
              </a:rPr>
              <a:t>, desde la perspectiva de este segmento, se centran </a:t>
            </a:r>
            <a:r>
              <a:rPr kumimoji="0" lang="es-ES" sz="1050" b="1" i="0" u="none" strike="noStrike" kern="1200" cap="none" spc="0" normalizeH="0" baseline="0" noProof="0" dirty="0">
                <a:ln>
                  <a:noFill/>
                </a:ln>
                <a:solidFill>
                  <a:srgbClr val="000000"/>
                </a:solidFill>
                <a:effectLst/>
                <a:uLnTx/>
                <a:uFillTx/>
                <a:latin typeface="Century Gothic" pitchFamily="34" charset="0"/>
                <a:ea typeface="+mn-ea"/>
                <a:cs typeface="Arial" charset="0"/>
              </a:rPr>
              <a:t>en el cambio de la imagen</a:t>
            </a:r>
            <a:r>
              <a:rPr kumimoji="0" lang="es-ES" sz="1050" b="0" i="0" u="none" strike="noStrike" kern="1200" cap="none" spc="0" normalizeH="0" baseline="0" noProof="0" dirty="0">
                <a:ln>
                  <a:noFill/>
                </a:ln>
                <a:solidFill>
                  <a:srgbClr val="000000"/>
                </a:solidFill>
                <a:effectLst/>
                <a:uLnTx/>
                <a:uFillTx/>
                <a:latin typeface="Century Gothic" pitchFamily="34" charset="0"/>
                <a:ea typeface="+mn-ea"/>
                <a:cs typeface="Arial" charset="0"/>
              </a:rPr>
              <a:t> y en los procesos de </a:t>
            </a:r>
            <a:r>
              <a:rPr kumimoji="0" lang="es-ES" sz="1050" b="1" i="0" u="none" strike="noStrike" kern="1200" cap="none" spc="0" normalizeH="0" baseline="0" noProof="0" dirty="0">
                <a:ln>
                  <a:noFill/>
                </a:ln>
                <a:solidFill>
                  <a:srgbClr val="000000"/>
                </a:solidFill>
                <a:effectLst/>
                <a:uLnTx/>
                <a:uFillTx/>
                <a:latin typeface="Century Gothic" pitchFamily="34" charset="0"/>
                <a:ea typeface="+mn-ea"/>
                <a:cs typeface="Arial" charset="0"/>
              </a:rPr>
              <a:t>aproximación y calidez </a:t>
            </a:r>
            <a:r>
              <a:rPr kumimoji="0" lang="es-ES" sz="1050" b="0" i="0" u="none" strike="noStrike" kern="1200" cap="none" spc="0" normalizeH="0" baseline="0" noProof="0" dirty="0">
                <a:ln>
                  <a:noFill/>
                </a:ln>
                <a:solidFill>
                  <a:srgbClr val="000000"/>
                </a:solidFill>
                <a:effectLst/>
                <a:uLnTx/>
                <a:uFillTx/>
                <a:latin typeface="Century Gothic" pitchFamily="34" charset="0"/>
                <a:ea typeface="+mn-ea"/>
                <a:cs typeface="Arial" charset="0"/>
              </a:rPr>
              <a:t>que han desarrollado </a:t>
            </a:r>
            <a:r>
              <a:rPr kumimoji="0" lang="es-ES" sz="1050" b="1" i="0" u="none" strike="noStrike" kern="1200" cap="none" spc="0" normalizeH="0" baseline="0" noProof="0" dirty="0">
                <a:ln>
                  <a:noFill/>
                </a:ln>
                <a:solidFill>
                  <a:srgbClr val="000000"/>
                </a:solidFill>
                <a:effectLst/>
                <a:uLnTx/>
                <a:uFillTx/>
                <a:latin typeface="Century Gothic" pitchFamily="34" charset="0"/>
                <a:ea typeface="+mn-ea"/>
                <a:cs typeface="Arial" charset="0"/>
              </a:rPr>
              <a:t>alrededor de la prueba</a:t>
            </a:r>
          </a:p>
        </p:txBody>
      </p:sp>
      <p:sp>
        <p:nvSpPr>
          <p:cNvPr id="10" name="CuadroTexto 9">
            <a:extLst>
              <a:ext uri="{FF2B5EF4-FFF2-40B4-BE49-F238E27FC236}">
                <a16:creationId xmlns:a16="http://schemas.microsoft.com/office/drawing/2014/main" id="{9C717983-E9AE-449E-9D9A-3722321E069A}"/>
              </a:ext>
            </a:extLst>
          </p:cNvPr>
          <p:cNvSpPr txBox="1"/>
          <p:nvPr/>
        </p:nvSpPr>
        <p:spPr>
          <a:xfrm>
            <a:off x="2817796" y="1186341"/>
            <a:ext cx="3508408" cy="276999"/>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Top of Mind sobre el Icfes</a:t>
            </a:r>
          </a:p>
        </p:txBody>
      </p:sp>
      <p:cxnSp>
        <p:nvCxnSpPr>
          <p:cNvPr id="11" name="Conector recto 10">
            <a:extLst>
              <a:ext uri="{FF2B5EF4-FFF2-40B4-BE49-F238E27FC236}">
                <a16:creationId xmlns:a16="http://schemas.microsoft.com/office/drawing/2014/main" id="{308B4E4D-6520-4C87-8338-49D9CA1AF053}"/>
              </a:ext>
            </a:extLst>
          </p:cNvPr>
          <p:cNvCxnSpPr>
            <a:cxnSpLocks/>
          </p:cNvCxnSpPr>
          <p:nvPr/>
        </p:nvCxnSpPr>
        <p:spPr bwMode="auto">
          <a:xfrm>
            <a:off x="4818648" y="3570974"/>
            <a:ext cx="0" cy="1270533"/>
          </a:xfrm>
          <a:prstGeom prst="line">
            <a:avLst/>
          </a:prstGeom>
          <a:ln w="28575">
            <a:prstDash val="dashDot"/>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2" name="CuadroTexto 11">
            <a:extLst>
              <a:ext uri="{FF2B5EF4-FFF2-40B4-BE49-F238E27FC236}">
                <a16:creationId xmlns:a16="http://schemas.microsoft.com/office/drawing/2014/main" id="{E6BBF8F4-3276-4EB1-8902-8C4FF62DAFCC}"/>
              </a:ext>
            </a:extLst>
          </p:cNvPr>
          <p:cNvSpPr txBox="1"/>
          <p:nvPr/>
        </p:nvSpPr>
        <p:spPr>
          <a:xfrm>
            <a:off x="4735628" y="3570974"/>
            <a:ext cx="4153301" cy="553998"/>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000" b="1" i="0" u="none" strike="noStrike" kern="1200" cap="none" spc="0" normalizeH="0" baseline="0" noProof="0" dirty="0">
                <a:ln>
                  <a:noFill/>
                </a:ln>
                <a:solidFill>
                  <a:srgbClr val="000000"/>
                </a:solidFill>
                <a:effectLst/>
                <a:uLnTx/>
                <a:uFillTx/>
                <a:latin typeface="Century Gothic" pitchFamily="34" charset="0"/>
                <a:ea typeface="+mn-ea"/>
                <a:cs typeface="Arial" charset="0"/>
              </a:rPr>
              <a:t>“</a:t>
            </a:r>
            <a:r>
              <a:rPr kumimoji="0" lang="es-ES" sz="1000" b="1" i="1" u="none" strike="noStrike" kern="1200" cap="none" spc="0" normalizeH="0" baseline="0" noProof="0" dirty="0">
                <a:ln>
                  <a:noFill/>
                </a:ln>
                <a:solidFill>
                  <a:srgbClr val="000000"/>
                </a:solidFill>
                <a:effectLst/>
                <a:uLnTx/>
                <a:uFillTx/>
                <a:latin typeface="Century Gothic"/>
                <a:ea typeface="+mn-ea"/>
                <a:cs typeface="Arial" charset="0"/>
              </a:rPr>
              <a:t>Hace 20 años, me transmitían miedo</a:t>
            </a:r>
            <a:r>
              <a:rPr kumimoji="0" lang="es-ES" sz="1000" b="0" i="1" u="none" strike="noStrike" kern="1200" cap="none" spc="0" normalizeH="0" baseline="0" noProof="0" dirty="0">
                <a:ln>
                  <a:noFill/>
                </a:ln>
                <a:solidFill>
                  <a:srgbClr val="000000"/>
                </a:solidFill>
                <a:effectLst/>
                <a:uLnTx/>
                <a:uFillTx/>
                <a:latin typeface="Century Gothic"/>
                <a:ea typeface="+mn-ea"/>
                <a:cs typeface="Arial" charset="0"/>
              </a:rPr>
              <a:t>, era horrible, como ansiedad, </a:t>
            </a:r>
            <a:r>
              <a:rPr kumimoji="0" lang="es-ES" sz="1000" b="1" i="1" u="none" strike="noStrike" kern="1200" cap="none" spc="0" normalizeH="0" baseline="0" noProof="0" dirty="0">
                <a:ln>
                  <a:noFill/>
                </a:ln>
                <a:solidFill>
                  <a:srgbClr val="000000"/>
                </a:solidFill>
                <a:effectLst/>
                <a:uLnTx/>
                <a:uFillTx/>
                <a:latin typeface="Century Gothic"/>
                <a:ea typeface="+mn-ea"/>
                <a:cs typeface="Arial" charset="0"/>
              </a:rPr>
              <a:t>será que paso, será que no paso</a:t>
            </a:r>
            <a:r>
              <a:rPr kumimoji="0" lang="es-ES" sz="1000" b="0" i="1" u="none" strike="noStrike" kern="1200" cap="none" spc="0" normalizeH="0" baseline="0" noProof="0" dirty="0">
                <a:ln>
                  <a:noFill/>
                </a:ln>
                <a:solidFill>
                  <a:srgbClr val="000000"/>
                </a:solidFill>
                <a:effectLst/>
                <a:uLnTx/>
                <a:uFillTx/>
                <a:latin typeface="Century Gothic"/>
                <a:ea typeface="+mn-ea"/>
                <a:cs typeface="Arial" charset="0"/>
              </a:rPr>
              <a:t>…”</a:t>
            </a:r>
            <a:br>
              <a:rPr kumimoji="0" lang="es-ES" sz="1000" b="0" i="1" u="none" strike="noStrike" kern="1200" cap="none" spc="0" normalizeH="0" baseline="0" noProof="0" dirty="0">
                <a:ln>
                  <a:noFill/>
                </a:ln>
                <a:solidFill>
                  <a:srgbClr val="000000"/>
                </a:solidFill>
                <a:effectLst/>
                <a:uLnTx/>
                <a:uFillTx/>
                <a:latin typeface="Century Gothic"/>
                <a:ea typeface="+mn-ea"/>
                <a:cs typeface="Arial" charset="0"/>
              </a:rPr>
            </a:br>
            <a:r>
              <a:rPr kumimoji="0" lang="es-ES" sz="1000" b="0" i="1" u="none" strike="noStrike" kern="1200" cap="none" spc="0" normalizeH="0" baseline="0" noProof="0" dirty="0">
                <a:ln>
                  <a:noFill/>
                </a:ln>
                <a:solidFill>
                  <a:srgbClr val="000000"/>
                </a:solidFill>
                <a:effectLst/>
                <a:uLnTx/>
                <a:uFillTx/>
                <a:latin typeface="Century Gothic"/>
                <a:ea typeface="+mn-ea"/>
                <a:cs typeface="Arial" charset="0"/>
              </a:rPr>
              <a:t>(Participante de Gobierno y Órganos de Control)</a:t>
            </a:r>
            <a:endParaRPr kumimoji="0" lang="es-ES" sz="1000" b="0" i="0" u="none" strike="noStrike" kern="1200" cap="none" spc="0" normalizeH="0" baseline="0" noProof="0" dirty="0">
              <a:ln>
                <a:noFill/>
              </a:ln>
              <a:solidFill>
                <a:srgbClr val="000000"/>
              </a:solidFill>
              <a:effectLst/>
              <a:uLnTx/>
              <a:uFillTx/>
              <a:latin typeface="Century Gothic"/>
              <a:ea typeface="+mn-ea"/>
              <a:cs typeface="Arial" charset="0"/>
            </a:endParaRPr>
          </a:p>
        </p:txBody>
      </p:sp>
      <p:sp>
        <p:nvSpPr>
          <p:cNvPr id="13" name="CuadroTexto 12">
            <a:extLst>
              <a:ext uri="{FF2B5EF4-FFF2-40B4-BE49-F238E27FC236}">
                <a16:creationId xmlns:a16="http://schemas.microsoft.com/office/drawing/2014/main" id="{99B8B61F-15BE-45CD-82F6-B3692ACDC66B}"/>
              </a:ext>
            </a:extLst>
          </p:cNvPr>
          <p:cNvSpPr txBox="1"/>
          <p:nvPr/>
        </p:nvSpPr>
        <p:spPr>
          <a:xfrm>
            <a:off x="4895653" y="4185091"/>
            <a:ext cx="3743429" cy="861774"/>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000" b="0" i="1" u="none" strike="noStrike" kern="1200" cap="none" spc="0" normalizeH="0" baseline="0" noProof="0" dirty="0">
                <a:ln>
                  <a:noFill/>
                </a:ln>
                <a:solidFill>
                  <a:srgbClr val="000000"/>
                </a:solidFill>
                <a:effectLst/>
                <a:uLnTx/>
                <a:uFillTx/>
                <a:latin typeface="Century Gothic"/>
                <a:ea typeface="+mn-ea"/>
                <a:cs typeface="Arial" charset="0"/>
              </a:rPr>
              <a:t>“</a:t>
            </a:r>
            <a:r>
              <a:rPr kumimoji="0" lang="es-ES" sz="1000" b="1" i="1" u="none" strike="noStrike" kern="1200" cap="none" spc="0" normalizeH="0" baseline="0" noProof="0" dirty="0">
                <a:ln>
                  <a:noFill/>
                </a:ln>
                <a:solidFill>
                  <a:srgbClr val="000000"/>
                </a:solidFill>
                <a:effectLst/>
                <a:uLnTx/>
                <a:uFillTx/>
                <a:latin typeface="Century Gothic"/>
                <a:ea typeface="+mn-ea"/>
                <a:cs typeface="Arial" charset="0"/>
              </a:rPr>
              <a:t>ahora las letras representan una entidad seria que trabaja muy duro por el tema de evaluación en el país </a:t>
            </a:r>
            <a:r>
              <a:rPr kumimoji="0" lang="es-ES" sz="1000" b="0" i="1" u="none" strike="noStrike" kern="1200" cap="none" spc="0" normalizeH="0" baseline="0" noProof="0" dirty="0">
                <a:ln>
                  <a:noFill/>
                </a:ln>
                <a:solidFill>
                  <a:srgbClr val="000000"/>
                </a:solidFill>
                <a:effectLst/>
                <a:uLnTx/>
                <a:uFillTx/>
                <a:latin typeface="Century Gothic"/>
                <a:ea typeface="+mn-ea"/>
                <a:cs typeface="Arial" charset="0"/>
              </a:rPr>
              <a:t>y de cómo hacer un </a:t>
            </a:r>
            <a:r>
              <a:rPr kumimoji="0" lang="es-ES" sz="1000" b="1" i="1" u="none" strike="noStrike" kern="1200" cap="none" spc="0" normalizeH="0" baseline="0" noProof="0" dirty="0">
                <a:ln>
                  <a:noFill/>
                </a:ln>
                <a:solidFill>
                  <a:srgbClr val="000000"/>
                </a:solidFill>
                <a:effectLst/>
                <a:uLnTx/>
                <a:uFillTx/>
                <a:latin typeface="Century Gothic"/>
                <a:ea typeface="+mn-ea"/>
                <a:cs typeface="Arial" charset="0"/>
              </a:rPr>
              <a:t>análisis</a:t>
            </a:r>
            <a:r>
              <a:rPr kumimoji="0" lang="es-ES" sz="1000" b="0" i="1" u="none" strike="noStrike" kern="1200" cap="none" spc="0" normalizeH="0" baseline="0" noProof="0" dirty="0">
                <a:ln>
                  <a:noFill/>
                </a:ln>
                <a:solidFill>
                  <a:srgbClr val="000000"/>
                </a:solidFill>
                <a:effectLst/>
                <a:uLnTx/>
                <a:uFillTx/>
                <a:latin typeface="Century Gothic"/>
                <a:ea typeface="+mn-ea"/>
                <a:cs typeface="Arial" charset="0"/>
              </a:rPr>
              <a:t> de cómo vamos a nivel de </a:t>
            </a:r>
            <a:r>
              <a:rPr kumimoji="0" lang="es-ES" sz="1000" b="1" i="1" u="none" strike="noStrike" kern="1200" cap="none" spc="0" normalizeH="0" baseline="0" noProof="0" dirty="0">
                <a:ln>
                  <a:noFill/>
                </a:ln>
                <a:solidFill>
                  <a:srgbClr val="000000"/>
                </a:solidFill>
                <a:effectLst/>
                <a:uLnTx/>
                <a:uFillTx/>
                <a:latin typeface="Century Gothic"/>
                <a:ea typeface="+mn-ea"/>
                <a:cs typeface="Arial" charset="0"/>
              </a:rPr>
              <a:t>educación en el país”</a:t>
            </a:r>
            <a:br>
              <a:rPr kumimoji="0" lang="es-ES" sz="1000" b="1" i="1" u="none" strike="noStrike" kern="1200" cap="none" spc="0" normalizeH="0" baseline="0" noProof="0" dirty="0">
                <a:ln>
                  <a:noFill/>
                </a:ln>
                <a:solidFill>
                  <a:srgbClr val="000000"/>
                </a:solidFill>
                <a:effectLst/>
                <a:uLnTx/>
                <a:uFillTx/>
                <a:latin typeface="Century Gothic"/>
                <a:ea typeface="+mn-ea"/>
                <a:cs typeface="Arial" charset="0"/>
              </a:rPr>
            </a:br>
            <a:r>
              <a:rPr kumimoji="0" lang="es-ES" sz="1000" b="0" i="1" u="none" strike="noStrike" kern="1200" cap="none" spc="0" normalizeH="0" baseline="0" noProof="0" dirty="0">
                <a:ln>
                  <a:noFill/>
                </a:ln>
                <a:solidFill>
                  <a:srgbClr val="000000"/>
                </a:solidFill>
                <a:effectLst/>
                <a:uLnTx/>
                <a:uFillTx/>
                <a:latin typeface="Century Gothic"/>
                <a:ea typeface="+mn-ea"/>
                <a:cs typeface="Arial" charset="0"/>
              </a:rPr>
              <a:t>(Participante de Gobierno y Órganos de Control)</a:t>
            </a:r>
            <a:endParaRPr kumimoji="0" lang="es-ES" sz="1000" b="1" i="1" u="none" strike="noStrike" kern="1200" cap="none" spc="0" normalizeH="0" baseline="0" noProof="0" dirty="0">
              <a:ln>
                <a:noFill/>
              </a:ln>
              <a:solidFill>
                <a:srgbClr val="000000"/>
              </a:solidFill>
              <a:effectLst/>
              <a:uLnTx/>
              <a:uFillTx/>
              <a:latin typeface="Century Gothic"/>
              <a:ea typeface="+mn-ea"/>
              <a:cs typeface="Arial" charset="0"/>
            </a:endParaRPr>
          </a:p>
        </p:txBody>
      </p:sp>
    </p:spTree>
    <p:extLst>
      <p:ext uri="{BB962C8B-B14F-4D97-AF65-F5344CB8AC3E}">
        <p14:creationId xmlns:p14="http://schemas.microsoft.com/office/powerpoint/2010/main" val="22603754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3">
            <a:extLst>
              <a:ext uri="{FF2B5EF4-FFF2-40B4-BE49-F238E27FC236}">
                <a16:creationId xmlns:a16="http://schemas.microsoft.com/office/drawing/2014/main" id="{04D496FD-4948-4A77-A468-F9E365B03A67}"/>
              </a:ext>
            </a:extLst>
          </p:cNvPr>
          <p:cNvSpPr txBox="1">
            <a:spLocks/>
          </p:cNvSpPr>
          <p:nvPr/>
        </p:nvSpPr>
        <p:spPr>
          <a:xfrm>
            <a:off x="1265325" y="51442"/>
            <a:ext cx="7010400" cy="384175"/>
          </a:xfrm>
          <a:prstGeom prst="rect">
            <a:avLst/>
          </a:prstGeom>
        </p:spPr>
        <p:txBody>
          <a:bodyPr/>
          <a:lstStyle>
            <a:lvl1pPr algn="ctr" rtl="0" eaLnBrk="0" fontAlgn="base" hangingPunct="0">
              <a:spcBef>
                <a:spcPct val="0"/>
              </a:spcBef>
              <a:spcAft>
                <a:spcPct val="0"/>
              </a:spcAft>
              <a:defRPr sz="2000" b="1">
                <a:solidFill>
                  <a:srgbClr val="333333"/>
                </a:solidFill>
                <a:latin typeface="Century Gothic" panose="020B0502020202020204" pitchFamily="34" charset="0"/>
                <a:ea typeface="+mj-ea"/>
                <a:cs typeface="+mj-cs"/>
              </a:defRPr>
            </a:lvl1pPr>
            <a:lvl2pPr algn="ctr" rtl="0" eaLnBrk="0" fontAlgn="base" hangingPunct="0">
              <a:spcBef>
                <a:spcPct val="0"/>
              </a:spcBef>
              <a:spcAft>
                <a:spcPct val="0"/>
              </a:spcAft>
              <a:defRPr sz="2000" b="1">
                <a:solidFill>
                  <a:srgbClr val="333333"/>
                </a:solidFill>
                <a:latin typeface="Candara" pitchFamily="34" charset="0"/>
                <a:cs typeface="Arial" charset="0"/>
              </a:defRPr>
            </a:lvl2pPr>
            <a:lvl3pPr algn="ctr" rtl="0" eaLnBrk="0" fontAlgn="base" hangingPunct="0">
              <a:spcBef>
                <a:spcPct val="0"/>
              </a:spcBef>
              <a:spcAft>
                <a:spcPct val="0"/>
              </a:spcAft>
              <a:defRPr sz="2000" b="1">
                <a:solidFill>
                  <a:srgbClr val="333333"/>
                </a:solidFill>
                <a:latin typeface="Candara" pitchFamily="34" charset="0"/>
                <a:cs typeface="Arial" charset="0"/>
              </a:defRPr>
            </a:lvl3pPr>
            <a:lvl4pPr algn="ctr" rtl="0" eaLnBrk="0" fontAlgn="base" hangingPunct="0">
              <a:spcBef>
                <a:spcPct val="0"/>
              </a:spcBef>
              <a:spcAft>
                <a:spcPct val="0"/>
              </a:spcAft>
              <a:defRPr sz="2000" b="1">
                <a:solidFill>
                  <a:srgbClr val="333333"/>
                </a:solidFill>
                <a:latin typeface="Candara" pitchFamily="34" charset="0"/>
                <a:cs typeface="Arial" charset="0"/>
              </a:defRPr>
            </a:lvl4pPr>
            <a:lvl5pPr algn="ctr" rtl="0" eaLnBrk="0" fontAlgn="base" hangingPunct="0">
              <a:spcBef>
                <a:spcPct val="0"/>
              </a:spcBef>
              <a:spcAft>
                <a:spcPct val="0"/>
              </a:spcAft>
              <a:defRPr sz="2000" b="1">
                <a:solidFill>
                  <a:srgbClr val="333333"/>
                </a:solidFill>
                <a:latin typeface="Candara" pitchFamily="34" charset="0"/>
                <a:cs typeface="Arial" charset="0"/>
              </a:defRPr>
            </a:lvl5pPr>
            <a:lvl6pPr marL="457200" algn="ctr" rtl="0" fontAlgn="base">
              <a:spcBef>
                <a:spcPct val="0"/>
              </a:spcBef>
              <a:spcAft>
                <a:spcPct val="0"/>
              </a:spcAft>
              <a:defRPr sz="2000" b="1">
                <a:solidFill>
                  <a:srgbClr val="333333"/>
                </a:solidFill>
                <a:latin typeface="Candara" pitchFamily="34" charset="0"/>
                <a:cs typeface="Arial" charset="0"/>
              </a:defRPr>
            </a:lvl6pPr>
            <a:lvl7pPr marL="914400" algn="ctr" rtl="0" fontAlgn="base">
              <a:spcBef>
                <a:spcPct val="0"/>
              </a:spcBef>
              <a:spcAft>
                <a:spcPct val="0"/>
              </a:spcAft>
              <a:defRPr sz="2000" b="1">
                <a:solidFill>
                  <a:srgbClr val="333333"/>
                </a:solidFill>
                <a:latin typeface="Candara" pitchFamily="34" charset="0"/>
                <a:cs typeface="Arial" charset="0"/>
              </a:defRPr>
            </a:lvl7pPr>
            <a:lvl8pPr marL="1371600" algn="ctr" rtl="0" fontAlgn="base">
              <a:spcBef>
                <a:spcPct val="0"/>
              </a:spcBef>
              <a:spcAft>
                <a:spcPct val="0"/>
              </a:spcAft>
              <a:defRPr sz="2000" b="1">
                <a:solidFill>
                  <a:srgbClr val="333333"/>
                </a:solidFill>
                <a:latin typeface="Candara" pitchFamily="34" charset="0"/>
                <a:cs typeface="Arial" charset="0"/>
              </a:defRPr>
            </a:lvl8pPr>
            <a:lvl9pPr marL="1828800" algn="ctr" rtl="0" fontAlgn="base">
              <a:spcBef>
                <a:spcPct val="0"/>
              </a:spcBef>
              <a:spcAft>
                <a:spcPct val="0"/>
              </a:spcAft>
              <a:defRPr sz="2000" b="1">
                <a:solidFill>
                  <a:srgbClr val="333333"/>
                </a:solidFill>
                <a:latin typeface="Candara" pitchFamily="34"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000" b="1" i="0" u="none" strike="noStrike" kern="0" cap="none" spc="0" normalizeH="0" baseline="0" noProof="0" dirty="0">
                <a:ln>
                  <a:noFill/>
                </a:ln>
                <a:solidFill>
                  <a:srgbClr val="333333"/>
                </a:solidFill>
                <a:effectLst/>
                <a:uLnTx/>
                <a:uFillTx/>
                <a:latin typeface="Century Gothic" panose="020B0502020202020204" pitchFamily="34" charset="0"/>
                <a:ea typeface="+mj-ea"/>
                <a:cs typeface="+mj-cs"/>
              </a:rPr>
              <a:t>Relación con la entidad </a:t>
            </a:r>
            <a:endParaRPr kumimoji="0" lang="es-CO" sz="2000" b="1" i="0" u="none" strike="noStrike" kern="0" cap="none" spc="0" normalizeH="0" baseline="0" noProof="0" dirty="0">
              <a:ln>
                <a:noFill/>
              </a:ln>
              <a:solidFill>
                <a:srgbClr val="333333"/>
              </a:solidFill>
              <a:effectLst/>
              <a:uLnTx/>
              <a:uFillTx/>
              <a:latin typeface="Century Gothic" panose="020B0502020202020204" pitchFamily="34" charset="0"/>
              <a:ea typeface="+mj-ea"/>
              <a:cs typeface="+mj-cs"/>
            </a:endParaRPr>
          </a:p>
        </p:txBody>
      </p:sp>
      <p:sp>
        <p:nvSpPr>
          <p:cNvPr id="10" name="CuadroTexto 9">
            <a:extLst>
              <a:ext uri="{FF2B5EF4-FFF2-40B4-BE49-F238E27FC236}">
                <a16:creationId xmlns:a16="http://schemas.microsoft.com/office/drawing/2014/main" id="{1DA3779F-688E-4732-AA12-FFF4EB1BD2D0}"/>
              </a:ext>
            </a:extLst>
          </p:cNvPr>
          <p:cNvSpPr txBox="1"/>
          <p:nvPr/>
        </p:nvSpPr>
        <p:spPr>
          <a:xfrm>
            <a:off x="336891" y="619222"/>
            <a:ext cx="8691606" cy="430887"/>
          </a:xfrm>
          <a:prstGeom prst="rect">
            <a:avLst/>
          </a:prstGeom>
          <a:noFill/>
          <a:ln w="28575">
            <a:solidFill>
              <a:srgbClr val="204E93"/>
            </a:solidFill>
            <a:prstDash val="sysDash"/>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100" b="1" i="0" u="none" strike="noStrike" kern="1200" cap="none" spc="0" normalizeH="0" baseline="0" noProof="0" dirty="0">
                <a:ln>
                  <a:noFill/>
                </a:ln>
                <a:solidFill>
                  <a:srgbClr val="000000"/>
                </a:solidFill>
                <a:effectLst/>
                <a:uLnTx/>
                <a:uFillTx/>
                <a:latin typeface="Century Gothic" pitchFamily="34" charset="0"/>
                <a:ea typeface="+mn-ea"/>
                <a:cs typeface="Arial" charset="0"/>
              </a:rPr>
              <a:t>La  mayoría de entrevistados </a:t>
            </a:r>
            <a:r>
              <a:rPr kumimoji="0" lang="es-ES" sz="1100" b="0" i="0" u="none" strike="noStrike" kern="1200" cap="none" spc="0" normalizeH="0" baseline="0" noProof="0" dirty="0">
                <a:ln>
                  <a:noFill/>
                </a:ln>
                <a:solidFill>
                  <a:srgbClr val="000000"/>
                </a:solidFill>
                <a:effectLst/>
                <a:uLnTx/>
                <a:uFillTx/>
                <a:latin typeface="Century Gothic" pitchFamily="34" charset="0"/>
                <a:ea typeface="+mn-ea"/>
                <a:cs typeface="Arial" charset="0"/>
              </a:rPr>
              <a:t>manifiesta </a:t>
            </a:r>
            <a:r>
              <a:rPr kumimoji="0" lang="es-ES" sz="1100" b="1" i="0" u="none" strike="noStrike" kern="1200" cap="none" spc="0" normalizeH="0" baseline="0" noProof="0" dirty="0">
                <a:ln>
                  <a:noFill/>
                </a:ln>
                <a:solidFill>
                  <a:srgbClr val="000000"/>
                </a:solidFill>
                <a:effectLst/>
                <a:uLnTx/>
                <a:uFillTx/>
                <a:latin typeface="Century Gothic" pitchFamily="34" charset="0"/>
                <a:ea typeface="+mn-ea"/>
                <a:cs typeface="Arial" charset="0"/>
              </a:rPr>
              <a:t>una relación estrecha y sólida con el Icfes</a:t>
            </a:r>
            <a:r>
              <a:rPr kumimoji="0" lang="es-ES" sz="1100" b="0" i="0" u="none" strike="noStrike" kern="1200" cap="none" spc="0" normalizeH="0" baseline="0" noProof="0" dirty="0">
                <a:ln>
                  <a:noFill/>
                </a:ln>
                <a:solidFill>
                  <a:srgbClr val="000000"/>
                </a:solidFill>
                <a:effectLst/>
                <a:uLnTx/>
                <a:uFillTx/>
                <a:latin typeface="Century Gothic" pitchFamily="34" charset="0"/>
                <a:ea typeface="+mn-ea"/>
                <a:cs typeface="Arial" charset="0"/>
              </a:rPr>
              <a:t>, principalmente para </a:t>
            </a:r>
            <a:r>
              <a:rPr kumimoji="0" lang="es-ES" sz="1100" b="1" i="0" u="none" strike="noStrike" kern="1200" cap="none" spc="0" normalizeH="0" baseline="0" noProof="0" dirty="0">
                <a:ln>
                  <a:noFill/>
                </a:ln>
                <a:solidFill>
                  <a:srgbClr val="000000"/>
                </a:solidFill>
                <a:effectLst/>
                <a:uLnTx/>
                <a:uFillTx/>
                <a:latin typeface="Century Gothic" pitchFamily="34" charset="0"/>
                <a:ea typeface="+mn-ea"/>
                <a:cs typeface="Arial" charset="0"/>
              </a:rPr>
              <a:t>la elaboración, coordinación y articulación </a:t>
            </a:r>
            <a:r>
              <a:rPr kumimoji="0" lang="es-ES" sz="1100" b="0" i="0" u="none" strike="noStrike" kern="1200" cap="none" spc="0" normalizeH="0" baseline="0" noProof="0" dirty="0">
                <a:ln>
                  <a:noFill/>
                </a:ln>
                <a:solidFill>
                  <a:srgbClr val="000000"/>
                </a:solidFill>
                <a:effectLst/>
                <a:uLnTx/>
                <a:uFillTx/>
                <a:latin typeface="Century Gothic" pitchFamily="34" charset="0"/>
                <a:ea typeface="+mn-ea"/>
                <a:cs typeface="Arial" charset="0"/>
              </a:rPr>
              <a:t>de políticas en torno a la </a:t>
            </a:r>
            <a:r>
              <a:rPr kumimoji="0" lang="es-ES" sz="1100" b="1" i="0" u="none" strike="noStrike" kern="1200" cap="none" spc="0" normalizeH="0" baseline="0" noProof="0" dirty="0">
                <a:ln>
                  <a:noFill/>
                </a:ln>
                <a:solidFill>
                  <a:srgbClr val="000000"/>
                </a:solidFill>
                <a:effectLst/>
                <a:uLnTx/>
                <a:uFillTx/>
                <a:latin typeface="Century Gothic" pitchFamily="34" charset="0"/>
                <a:ea typeface="+mn-ea"/>
                <a:cs typeface="Arial" charset="0"/>
              </a:rPr>
              <a:t>educación y su mejoramiento</a:t>
            </a:r>
          </a:p>
        </p:txBody>
      </p:sp>
      <p:graphicFrame>
        <p:nvGraphicFramePr>
          <p:cNvPr id="19" name="Diagrama 18">
            <a:extLst>
              <a:ext uri="{FF2B5EF4-FFF2-40B4-BE49-F238E27FC236}">
                <a16:creationId xmlns:a16="http://schemas.microsoft.com/office/drawing/2014/main" id="{2EC09AE9-07D5-4D42-BF2C-226A86166F21}"/>
              </a:ext>
            </a:extLst>
          </p:cNvPr>
          <p:cNvGraphicFramePr/>
          <p:nvPr/>
        </p:nvGraphicFramePr>
        <p:xfrm>
          <a:off x="1164461" y="1233714"/>
          <a:ext cx="7036465" cy="3016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Rectángulo 19">
            <a:extLst>
              <a:ext uri="{FF2B5EF4-FFF2-40B4-BE49-F238E27FC236}">
                <a16:creationId xmlns:a16="http://schemas.microsoft.com/office/drawing/2014/main" id="{7959612C-9EBD-4C98-BA1F-FC7C6E20A924}"/>
              </a:ext>
            </a:extLst>
          </p:cNvPr>
          <p:cNvSpPr/>
          <p:nvPr/>
        </p:nvSpPr>
        <p:spPr bwMode="auto">
          <a:xfrm>
            <a:off x="1164461" y="4390918"/>
            <a:ext cx="7652903" cy="584731"/>
          </a:xfrm>
          <a:prstGeom prst="rect">
            <a:avLst/>
          </a:prstGeom>
          <a:solidFill>
            <a:srgbClr val="204E93"/>
          </a:solidFill>
          <a:ln w="3175"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a:ea typeface="+mn-ea"/>
                <a:cs typeface="Arial" charset="0"/>
              </a:rPr>
              <a:t>Se tiene un conocimiento sobre la calidad de los productos del Icfes. De igual forma, se maneja  un amplio conocimiento sobre los servicios que brinda la entidad: asesorías, investigación, evaluaciones y desarrollo de pruebas </a:t>
            </a:r>
            <a:endParaRPr kumimoji="0" lang="es-CO"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a:ea typeface="+mn-ea"/>
              <a:cs typeface="Arial" charset="0"/>
            </a:endParaRPr>
          </a:p>
        </p:txBody>
      </p:sp>
    </p:spTree>
    <p:extLst>
      <p:ext uri="{BB962C8B-B14F-4D97-AF65-F5344CB8AC3E}">
        <p14:creationId xmlns:p14="http://schemas.microsoft.com/office/powerpoint/2010/main" val="207505640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2">
            <a:extLst>
              <a:ext uri="{FF2B5EF4-FFF2-40B4-BE49-F238E27FC236}">
                <a16:creationId xmlns:a16="http://schemas.microsoft.com/office/drawing/2014/main" id="{D9088F7C-0A7A-40E8-BE94-5D1531364242}"/>
              </a:ext>
            </a:extLst>
          </p:cNvPr>
          <p:cNvSpPr txBox="1">
            <a:spLocks/>
          </p:cNvSpPr>
          <p:nvPr/>
        </p:nvSpPr>
        <p:spPr>
          <a:xfrm>
            <a:off x="1556385" y="64453"/>
            <a:ext cx="7010400" cy="384175"/>
          </a:xfrm>
          <a:prstGeom prst="rect">
            <a:avLst/>
          </a:prstGeom>
        </p:spPr>
        <p:txBody>
          <a:bodyPr/>
          <a:lstStyle>
            <a:lvl1pPr algn="ctr" rtl="0" eaLnBrk="0" fontAlgn="base" hangingPunct="0">
              <a:spcBef>
                <a:spcPct val="0"/>
              </a:spcBef>
              <a:spcAft>
                <a:spcPct val="0"/>
              </a:spcAft>
              <a:defRPr sz="2000" b="1">
                <a:solidFill>
                  <a:srgbClr val="333333"/>
                </a:solidFill>
                <a:latin typeface="Century Gothic" panose="020B0502020202020204" pitchFamily="34" charset="0"/>
                <a:ea typeface="+mj-ea"/>
                <a:cs typeface="+mj-cs"/>
              </a:defRPr>
            </a:lvl1pPr>
            <a:lvl2pPr algn="ctr" rtl="0" eaLnBrk="0" fontAlgn="base" hangingPunct="0">
              <a:spcBef>
                <a:spcPct val="0"/>
              </a:spcBef>
              <a:spcAft>
                <a:spcPct val="0"/>
              </a:spcAft>
              <a:defRPr sz="2000" b="1">
                <a:solidFill>
                  <a:srgbClr val="333333"/>
                </a:solidFill>
                <a:latin typeface="Candara" pitchFamily="34" charset="0"/>
                <a:cs typeface="Arial" charset="0"/>
              </a:defRPr>
            </a:lvl2pPr>
            <a:lvl3pPr algn="ctr" rtl="0" eaLnBrk="0" fontAlgn="base" hangingPunct="0">
              <a:spcBef>
                <a:spcPct val="0"/>
              </a:spcBef>
              <a:spcAft>
                <a:spcPct val="0"/>
              </a:spcAft>
              <a:defRPr sz="2000" b="1">
                <a:solidFill>
                  <a:srgbClr val="333333"/>
                </a:solidFill>
                <a:latin typeface="Candara" pitchFamily="34" charset="0"/>
                <a:cs typeface="Arial" charset="0"/>
              </a:defRPr>
            </a:lvl3pPr>
            <a:lvl4pPr algn="ctr" rtl="0" eaLnBrk="0" fontAlgn="base" hangingPunct="0">
              <a:spcBef>
                <a:spcPct val="0"/>
              </a:spcBef>
              <a:spcAft>
                <a:spcPct val="0"/>
              </a:spcAft>
              <a:defRPr sz="2000" b="1">
                <a:solidFill>
                  <a:srgbClr val="333333"/>
                </a:solidFill>
                <a:latin typeface="Candara" pitchFamily="34" charset="0"/>
                <a:cs typeface="Arial" charset="0"/>
              </a:defRPr>
            </a:lvl4pPr>
            <a:lvl5pPr algn="ctr" rtl="0" eaLnBrk="0" fontAlgn="base" hangingPunct="0">
              <a:spcBef>
                <a:spcPct val="0"/>
              </a:spcBef>
              <a:spcAft>
                <a:spcPct val="0"/>
              </a:spcAft>
              <a:defRPr sz="2000" b="1">
                <a:solidFill>
                  <a:srgbClr val="333333"/>
                </a:solidFill>
                <a:latin typeface="Candara" pitchFamily="34" charset="0"/>
                <a:cs typeface="Arial" charset="0"/>
              </a:defRPr>
            </a:lvl5pPr>
            <a:lvl6pPr marL="457200" algn="ctr" rtl="0" fontAlgn="base">
              <a:spcBef>
                <a:spcPct val="0"/>
              </a:spcBef>
              <a:spcAft>
                <a:spcPct val="0"/>
              </a:spcAft>
              <a:defRPr sz="2000" b="1">
                <a:solidFill>
                  <a:srgbClr val="333333"/>
                </a:solidFill>
                <a:latin typeface="Candara" pitchFamily="34" charset="0"/>
                <a:cs typeface="Arial" charset="0"/>
              </a:defRPr>
            </a:lvl6pPr>
            <a:lvl7pPr marL="914400" algn="ctr" rtl="0" fontAlgn="base">
              <a:spcBef>
                <a:spcPct val="0"/>
              </a:spcBef>
              <a:spcAft>
                <a:spcPct val="0"/>
              </a:spcAft>
              <a:defRPr sz="2000" b="1">
                <a:solidFill>
                  <a:srgbClr val="333333"/>
                </a:solidFill>
                <a:latin typeface="Candara" pitchFamily="34" charset="0"/>
                <a:cs typeface="Arial" charset="0"/>
              </a:defRPr>
            </a:lvl7pPr>
            <a:lvl8pPr marL="1371600" algn="ctr" rtl="0" fontAlgn="base">
              <a:spcBef>
                <a:spcPct val="0"/>
              </a:spcBef>
              <a:spcAft>
                <a:spcPct val="0"/>
              </a:spcAft>
              <a:defRPr sz="2000" b="1">
                <a:solidFill>
                  <a:srgbClr val="333333"/>
                </a:solidFill>
                <a:latin typeface="Candara" pitchFamily="34" charset="0"/>
                <a:cs typeface="Arial" charset="0"/>
              </a:defRPr>
            </a:lvl8pPr>
            <a:lvl9pPr marL="1828800" algn="ctr" rtl="0" fontAlgn="base">
              <a:spcBef>
                <a:spcPct val="0"/>
              </a:spcBef>
              <a:spcAft>
                <a:spcPct val="0"/>
              </a:spcAft>
              <a:defRPr sz="2000" b="1">
                <a:solidFill>
                  <a:srgbClr val="333333"/>
                </a:solidFill>
                <a:latin typeface="Candara" pitchFamily="34"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000" b="1" i="0" u="none" strike="noStrike" kern="0" cap="none" spc="0" normalizeH="0" baseline="0" noProof="0" dirty="0">
                <a:ln>
                  <a:noFill/>
                </a:ln>
                <a:solidFill>
                  <a:srgbClr val="333333"/>
                </a:solidFill>
                <a:effectLst/>
                <a:uLnTx/>
                <a:uFillTx/>
                <a:latin typeface="Century Gothic" panose="020B0502020202020204" pitchFamily="34" charset="0"/>
                <a:ea typeface="+mj-ea"/>
                <a:cs typeface="+mj-cs"/>
              </a:rPr>
              <a:t>Posicionamiento de la Marca / Evaluación de la Marca</a:t>
            </a:r>
            <a:endParaRPr kumimoji="0" lang="es-CO" sz="2000" b="1" i="0" u="none" strike="noStrike" kern="0" cap="none" spc="0" normalizeH="0" baseline="0" noProof="0" dirty="0">
              <a:ln>
                <a:noFill/>
              </a:ln>
              <a:solidFill>
                <a:srgbClr val="333333"/>
              </a:solidFill>
              <a:effectLst/>
              <a:uLnTx/>
              <a:uFillTx/>
              <a:latin typeface="Century Gothic" panose="020B0502020202020204" pitchFamily="34" charset="0"/>
              <a:ea typeface="+mj-ea"/>
              <a:cs typeface="+mj-cs"/>
            </a:endParaRPr>
          </a:p>
        </p:txBody>
      </p:sp>
      <p:cxnSp>
        <p:nvCxnSpPr>
          <p:cNvPr id="3" name="Conector recto 2">
            <a:extLst>
              <a:ext uri="{FF2B5EF4-FFF2-40B4-BE49-F238E27FC236}">
                <a16:creationId xmlns:a16="http://schemas.microsoft.com/office/drawing/2014/main" id="{42CD6562-0C4E-41ED-A61B-E7262244DFC0}"/>
              </a:ext>
            </a:extLst>
          </p:cNvPr>
          <p:cNvCxnSpPr>
            <a:cxnSpLocks/>
          </p:cNvCxnSpPr>
          <p:nvPr/>
        </p:nvCxnSpPr>
        <p:spPr bwMode="auto">
          <a:xfrm>
            <a:off x="4691906" y="1164658"/>
            <a:ext cx="0" cy="3619098"/>
          </a:xfrm>
          <a:prstGeom prst="line">
            <a:avLst/>
          </a:prstGeom>
          <a:ln w="28575">
            <a:prstDash val="solid"/>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4" name="Rectángulo 3">
            <a:extLst>
              <a:ext uri="{FF2B5EF4-FFF2-40B4-BE49-F238E27FC236}">
                <a16:creationId xmlns:a16="http://schemas.microsoft.com/office/drawing/2014/main" id="{45ECAFA3-C7B2-4F4D-8CC3-2B84F4A59B45}"/>
              </a:ext>
            </a:extLst>
          </p:cNvPr>
          <p:cNvSpPr/>
          <p:nvPr/>
        </p:nvSpPr>
        <p:spPr>
          <a:xfrm>
            <a:off x="773840" y="1848210"/>
            <a:ext cx="3514195" cy="2677656"/>
          </a:xfrm>
          <a:prstGeom prst="rect">
            <a:avLst/>
          </a:prstGeom>
        </p:spPr>
        <p:txBody>
          <a:bodyPr wrap="square">
            <a:spAutoFit/>
          </a:bodyPr>
          <a:lstStyle/>
          <a:p>
            <a:pPr marL="171450" marR="0" lvl="0" indent="-171450" algn="ctr" defTabSz="914400" rtl="0" eaLnBrk="1" fontAlgn="base" latinLnBrk="0" hangingPunct="1">
              <a:lnSpc>
                <a:spcPct val="100000"/>
              </a:lnSpc>
              <a:spcBef>
                <a:spcPct val="0"/>
              </a:spcBef>
              <a:spcAft>
                <a:spcPct val="0"/>
              </a:spcAft>
              <a:buClrTx/>
              <a:buSzTx/>
              <a:buFontTx/>
              <a:buChar char="-"/>
              <a:tabLst/>
              <a:defRPr/>
            </a:pP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Se reconoce al Icfes como una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entidad en constante evolución </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y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receptiva a las sugerencias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a:p>
            <a:pPr marL="171450" marR="0" lvl="0" indent="-171450" algn="ctr" defTabSz="914400" rtl="0" eaLnBrk="1" fontAlgn="base" latinLnBrk="0" hangingPunct="1">
              <a:lnSpc>
                <a:spcPct val="100000"/>
              </a:lnSpc>
              <a:spcBef>
                <a:spcPct val="0"/>
              </a:spcBef>
              <a:spcAft>
                <a:spcPct val="0"/>
              </a:spcAft>
              <a:buClrTx/>
              <a:buSzTx/>
              <a:buFontTx/>
              <a:buChar char="-"/>
              <a:tabLst/>
              <a:defRPr/>
            </a:pP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Se resalta el papel de la entidad en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el desarrollo de pruebas, </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que mide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diversas habilidades del Ser Humano</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a:p>
            <a:pPr marL="171450" marR="0" lvl="0" indent="-171450" algn="ctr" defTabSz="914400" rtl="0" eaLnBrk="1" fontAlgn="base" latinLnBrk="0" hangingPunct="1">
              <a:lnSpc>
                <a:spcPct val="100000"/>
              </a:lnSpc>
              <a:spcBef>
                <a:spcPct val="0"/>
              </a:spcBef>
              <a:spcAft>
                <a:spcPct val="0"/>
              </a:spcAft>
              <a:buClrTx/>
              <a:buSzTx/>
              <a:buFontTx/>
              <a:buChar char="-"/>
              <a:tabLst/>
              <a:defRPr/>
            </a:pP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 Desarrollar y mantener procesos </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que permitan un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estándar de la educación </a:t>
            </a:r>
          </a:p>
          <a:p>
            <a:pPr marL="0" marR="0" lvl="0" indent="0" algn="ctr" defTabSz="914400" rtl="0" eaLnBrk="1" fontAlgn="base" latinLnBrk="0" hangingPunct="1">
              <a:lnSpc>
                <a:spcPct val="100000"/>
              </a:lnSpc>
              <a:spcBef>
                <a:spcPct val="0"/>
              </a:spcBef>
              <a:spcAft>
                <a:spcPct val="0"/>
              </a:spcAft>
              <a:buClrTx/>
              <a:buSzTx/>
              <a:buFontTx/>
              <a:buNone/>
              <a:tabLst/>
              <a:defRPr/>
            </a:pPr>
            <a:b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b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Se exalta la capacidad técnica y logística </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que tienen, para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diseñar pruebas </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dirigidas a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todo tipo de poblaciones  </a:t>
            </a:r>
          </a:p>
        </p:txBody>
      </p:sp>
      <p:sp>
        <p:nvSpPr>
          <p:cNvPr id="5" name="CuadroTexto 4">
            <a:extLst>
              <a:ext uri="{FF2B5EF4-FFF2-40B4-BE49-F238E27FC236}">
                <a16:creationId xmlns:a16="http://schemas.microsoft.com/office/drawing/2014/main" id="{F6A3F274-9C18-443F-9D3E-4C4263FC05D9}"/>
              </a:ext>
            </a:extLst>
          </p:cNvPr>
          <p:cNvSpPr txBox="1"/>
          <p:nvPr/>
        </p:nvSpPr>
        <p:spPr>
          <a:xfrm>
            <a:off x="336891" y="619222"/>
            <a:ext cx="8691606" cy="430887"/>
          </a:xfrm>
          <a:prstGeom prst="rect">
            <a:avLst/>
          </a:prstGeom>
          <a:noFill/>
          <a:ln w="28575">
            <a:solidFill>
              <a:srgbClr val="204E93"/>
            </a:solidFill>
            <a:prstDash val="sysDash"/>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100" b="0" i="0" u="none" strike="noStrike" kern="1200" cap="none" spc="0" normalizeH="0" baseline="0" noProof="0" dirty="0">
                <a:ln>
                  <a:noFill/>
                </a:ln>
                <a:solidFill>
                  <a:srgbClr val="000000"/>
                </a:solidFill>
                <a:effectLst/>
                <a:uLnTx/>
                <a:uFillTx/>
                <a:latin typeface="Century Gothic" pitchFamily="34" charset="0"/>
                <a:ea typeface="+mn-ea"/>
                <a:cs typeface="Arial" charset="0"/>
              </a:rPr>
              <a:t>Se tiene una </a:t>
            </a:r>
            <a:r>
              <a:rPr kumimoji="0" lang="es-ES" sz="1100" b="1" i="0" u="none" strike="noStrike" kern="1200" cap="none" spc="0" normalizeH="0" baseline="0" noProof="0" dirty="0">
                <a:ln>
                  <a:noFill/>
                </a:ln>
                <a:solidFill>
                  <a:srgbClr val="000000"/>
                </a:solidFill>
                <a:effectLst/>
                <a:uLnTx/>
                <a:uFillTx/>
                <a:latin typeface="Century Gothic" pitchFamily="34" charset="0"/>
                <a:ea typeface="+mn-ea"/>
                <a:cs typeface="Arial" charset="0"/>
              </a:rPr>
              <a:t>imagen positiva </a:t>
            </a:r>
            <a:r>
              <a:rPr kumimoji="0" lang="es-ES" sz="1100" b="0" i="0" u="none" strike="noStrike" kern="1200" cap="none" spc="0" normalizeH="0" baseline="0" noProof="0" dirty="0">
                <a:ln>
                  <a:noFill/>
                </a:ln>
                <a:solidFill>
                  <a:srgbClr val="000000"/>
                </a:solidFill>
                <a:effectLst/>
                <a:uLnTx/>
                <a:uFillTx/>
                <a:latin typeface="Century Gothic" pitchFamily="34" charset="0"/>
                <a:ea typeface="+mn-ea"/>
                <a:cs typeface="Arial" charset="0"/>
              </a:rPr>
              <a:t>sobre la </a:t>
            </a:r>
            <a:r>
              <a:rPr kumimoji="0" lang="es-ES" sz="1100" b="1" i="0" u="none" strike="noStrike" kern="1200" cap="none" spc="0" normalizeH="0" baseline="0" noProof="0" dirty="0">
                <a:ln>
                  <a:noFill/>
                </a:ln>
                <a:solidFill>
                  <a:srgbClr val="000000"/>
                </a:solidFill>
                <a:effectLst/>
                <a:uLnTx/>
                <a:uFillTx/>
                <a:latin typeface="Century Gothic" pitchFamily="34" charset="0"/>
                <a:ea typeface="+mn-ea"/>
                <a:cs typeface="Arial" charset="0"/>
              </a:rPr>
              <a:t>reputación del Icfes</a:t>
            </a:r>
            <a:r>
              <a:rPr kumimoji="0" lang="es-ES" sz="1100" b="0" i="0" u="none" strike="noStrike" kern="1200" cap="none" spc="0" normalizeH="0" baseline="0" noProof="0" dirty="0">
                <a:ln>
                  <a:noFill/>
                </a:ln>
                <a:solidFill>
                  <a:srgbClr val="000000"/>
                </a:solidFill>
                <a:effectLst/>
                <a:uLnTx/>
                <a:uFillTx/>
                <a:latin typeface="Century Gothic" pitchFamily="34" charset="0"/>
                <a:ea typeface="+mn-ea"/>
                <a:cs typeface="Arial" charset="0"/>
              </a:rPr>
              <a:t>, ya que maneja </a:t>
            </a:r>
            <a:r>
              <a:rPr kumimoji="0" lang="es-ES" sz="1100" b="1" i="0" u="none" strike="noStrike" kern="1200" cap="none" spc="0" normalizeH="0" baseline="0" noProof="0" dirty="0">
                <a:ln>
                  <a:noFill/>
                </a:ln>
                <a:solidFill>
                  <a:srgbClr val="000000"/>
                </a:solidFill>
                <a:effectLst/>
                <a:uLnTx/>
                <a:uFillTx/>
                <a:latin typeface="Century Gothic" pitchFamily="34" charset="0"/>
                <a:ea typeface="+mn-ea"/>
                <a:cs typeface="Arial" charset="0"/>
              </a:rPr>
              <a:t>altos estándares de calidad</a:t>
            </a:r>
            <a:r>
              <a:rPr kumimoji="0" lang="es-ES" sz="1100" b="0" i="0" u="none" strike="noStrike" kern="1200" cap="none" spc="0" normalizeH="0" baseline="0" noProof="0" dirty="0">
                <a:ln>
                  <a:noFill/>
                </a:ln>
                <a:solidFill>
                  <a:srgbClr val="000000"/>
                </a:solidFill>
                <a:effectLst/>
                <a:uLnTx/>
                <a:uFillTx/>
                <a:latin typeface="Century Gothic" pitchFamily="34" charset="0"/>
                <a:ea typeface="+mn-ea"/>
                <a:cs typeface="Arial" charset="0"/>
              </a:rPr>
              <a:t>, </a:t>
            </a:r>
            <a:r>
              <a:rPr kumimoji="0" lang="es-ES" sz="1100" b="1" i="0" u="none" strike="noStrike" kern="1200" cap="none" spc="0" normalizeH="0" baseline="0" noProof="0" dirty="0">
                <a:ln>
                  <a:noFill/>
                </a:ln>
                <a:solidFill>
                  <a:srgbClr val="000000"/>
                </a:solidFill>
                <a:effectLst/>
                <a:uLnTx/>
                <a:uFillTx/>
                <a:latin typeface="Century Gothic" pitchFamily="34" charset="0"/>
                <a:ea typeface="+mn-ea"/>
                <a:cs typeface="Arial" charset="0"/>
              </a:rPr>
              <a:t>fomenta la educación </a:t>
            </a:r>
            <a:r>
              <a:rPr kumimoji="0" lang="es-ES" sz="1100" b="0" i="0" u="none" strike="noStrike" kern="1200" cap="none" spc="0" normalizeH="0" baseline="0" noProof="0" dirty="0">
                <a:ln>
                  <a:noFill/>
                </a:ln>
                <a:solidFill>
                  <a:srgbClr val="000000"/>
                </a:solidFill>
                <a:effectLst/>
                <a:uLnTx/>
                <a:uFillTx/>
                <a:latin typeface="Century Gothic" pitchFamily="34" charset="0"/>
                <a:ea typeface="+mn-ea"/>
                <a:cs typeface="Arial" charset="0"/>
              </a:rPr>
              <a:t>de calidad a nivel nacional, es </a:t>
            </a:r>
            <a:r>
              <a:rPr kumimoji="0" lang="es-ES" sz="1100" b="1" i="0" u="none" strike="noStrike" kern="1200" cap="none" spc="0" normalizeH="0" baseline="0" noProof="0" dirty="0">
                <a:ln>
                  <a:noFill/>
                </a:ln>
                <a:solidFill>
                  <a:srgbClr val="000000"/>
                </a:solidFill>
                <a:effectLst/>
                <a:uLnTx/>
                <a:uFillTx/>
                <a:latin typeface="Century Gothic" pitchFamily="34" charset="0"/>
                <a:ea typeface="+mn-ea"/>
                <a:cs typeface="Arial" charset="0"/>
              </a:rPr>
              <a:t>inclusivo</a:t>
            </a:r>
            <a:r>
              <a:rPr kumimoji="0" lang="es-ES" sz="1100" b="0" i="0" u="none" strike="noStrike" kern="1200" cap="none" spc="0" normalizeH="0" baseline="0" noProof="0" dirty="0">
                <a:ln>
                  <a:noFill/>
                </a:ln>
                <a:solidFill>
                  <a:srgbClr val="000000"/>
                </a:solidFill>
                <a:effectLst/>
                <a:uLnTx/>
                <a:uFillTx/>
                <a:latin typeface="Century Gothic" pitchFamily="34" charset="0"/>
                <a:ea typeface="+mn-ea"/>
                <a:cs typeface="Arial" charset="0"/>
              </a:rPr>
              <a:t> con la diversidad nacional y es una </a:t>
            </a:r>
            <a:r>
              <a:rPr kumimoji="0" lang="es-ES" sz="1100" b="1" i="0" u="none" strike="noStrike" kern="1200" cap="none" spc="0" normalizeH="0" baseline="0" noProof="0" dirty="0">
                <a:ln>
                  <a:noFill/>
                </a:ln>
                <a:solidFill>
                  <a:srgbClr val="000000"/>
                </a:solidFill>
                <a:effectLst/>
                <a:uLnTx/>
                <a:uFillTx/>
                <a:latin typeface="Century Gothic" pitchFamily="34" charset="0"/>
                <a:ea typeface="+mn-ea"/>
                <a:cs typeface="Arial" charset="0"/>
              </a:rPr>
              <a:t>entidad competitiva </a:t>
            </a:r>
          </a:p>
        </p:txBody>
      </p:sp>
      <p:sp>
        <p:nvSpPr>
          <p:cNvPr id="6" name="Rectángulo 5">
            <a:extLst>
              <a:ext uri="{FF2B5EF4-FFF2-40B4-BE49-F238E27FC236}">
                <a16:creationId xmlns:a16="http://schemas.microsoft.com/office/drawing/2014/main" id="{CD3D062A-F7B1-47C6-A124-2D2E83682516}"/>
              </a:ext>
            </a:extLst>
          </p:cNvPr>
          <p:cNvSpPr/>
          <p:nvPr/>
        </p:nvSpPr>
        <p:spPr bwMode="auto">
          <a:xfrm>
            <a:off x="1132733" y="1251742"/>
            <a:ext cx="2796411" cy="319357"/>
          </a:xfrm>
          <a:prstGeom prst="rect">
            <a:avLst/>
          </a:prstGeom>
          <a:solidFill>
            <a:srgbClr val="204E93"/>
          </a:solidFill>
          <a:ln w="3175"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a:ea typeface="+mn-ea"/>
                <a:cs typeface="Arial" charset="0"/>
              </a:rPr>
              <a:t>Gestión y fortalezas</a:t>
            </a:r>
            <a:endParaRPr kumimoji="0" lang="es-CO"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a:ea typeface="+mn-ea"/>
              <a:cs typeface="Arial" charset="0"/>
            </a:endParaRPr>
          </a:p>
        </p:txBody>
      </p:sp>
      <p:sp>
        <p:nvSpPr>
          <p:cNvPr id="7" name="Rectángulo 6">
            <a:extLst>
              <a:ext uri="{FF2B5EF4-FFF2-40B4-BE49-F238E27FC236}">
                <a16:creationId xmlns:a16="http://schemas.microsoft.com/office/drawing/2014/main" id="{BC5C351D-C47D-4381-972B-3BAD6D3D3E66}"/>
              </a:ext>
            </a:extLst>
          </p:cNvPr>
          <p:cNvSpPr/>
          <p:nvPr/>
        </p:nvSpPr>
        <p:spPr bwMode="auto">
          <a:xfrm>
            <a:off x="5479314" y="1251741"/>
            <a:ext cx="2796411" cy="319357"/>
          </a:xfrm>
          <a:prstGeom prst="rect">
            <a:avLst/>
          </a:prstGeom>
          <a:solidFill>
            <a:srgbClr val="49682C"/>
          </a:solidFill>
          <a:ln w="3175"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a:ea typeface="+mn-ea"/>
                <a:cs typeface="Arial" charset="0"/>
              </a:rPr>
              <a:t>Retos y cambios </a:t>
            </a:r>
            <a:endParaRPr kumimoji="0" lang="es-CO"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a:ea typeface="+mn-ea"/>
              <a:cs typeface="Arial" charset="0"/>
            </a:endParaRPr>
          </a:p>
        </p:txBody>
      </p:sp>
      <p:sp>
        <p:nvSpPr>
          <p:cNvPr id="8" name="Rectángulo 7">
            <a:extLst>
              <a:ext uri="{FF2B5EF4-FFF2-40B4-BE49-F238E27FC236}">
                <a16:creationId xmlns:a16="http://schemas.microsoft.com/office/drawing/2014/main" id="{6D35F660-E73C-4FF7-9F74-C4D6FA028E6C}"/>
              </a:ext>
            </a:extLst>
          </p:cNvPr>
          <p:cNvSpPr/>
          <p:nvPr/>
        </p:nvSpPr>
        <p:spPr>
          <a:xfrm>
            <a:off x="5229296" y="2125209"/>
            <a:ext cx="3296446" cy="2123658"/>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Diseñar pruebas </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que identifiquen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competencias socioemocionales</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 desde una perspectiva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cualitativa</a:t>
            </a:r>
            <a:b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br>
            <a:endPar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  </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Dar continuidad y fortalecimiento </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a los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proceso de vigilancia </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y control de la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educación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Mayor inmersión y articulación </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de acciones que le den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visibilidad </a:t>
            </a:r>
            <a:r>
              <a:rPr kumimoji="0" lang="es-ES" sz="1200" b="0" i="0" u="none" strike="noStrike" kern="1200" cap="none" spc="0" normalizeH="0" baseline="0" noProof="0" dirty="0">
                <a:ln>
                  <a:noFill/>
                </a:ln>
                <a:solidFill>
                  <a:srgbClr val="000000"/>
                </a:solidFill>
                <a:effectLst/>
                <a:uLnTx/>
                <a:uFillTx/>
                <a:latin typeface="Century Gothic" pitchFamily="34" charset="0"/>
                <a:ea typeface="+mn-ea"/>
                <a:cs typeface="Arial" charset="0"/>
              </a:rPr>
              <a:t>de sus </a:t>
            </a:r>
            <a:r>
              <a:rPr kumimoji="0" lang="es-ES" sz="1200" b="1" i="0" u="none" strike="noStrike" kern="1200" cap="none" spc="0" normalizeH="0" baseline="0" noProof="0" dirty="0">
                <a:ln>
                  <a:noFill/>
                </a:ln>
                <a:solidFill>
                  <a:srgbClr val="000000"/>
                </a:solidFill>
                <a:effectLst/>
                <a:uLnTx/>
                <a:uFillTx/>
                <a:latin typeface="Century Gothic" pitchFamily="34" charset="0"/>
                <a:ea typeface="+mn-ea"/>
                <a:cs typeface="Arial" charset="0"/>
              </a:rPr>
              <a:t>acciones y servicios </a:t>
            </a:r>
          </a:p>
        </p:txBody>
      </p:sp>
    </p:spTree>
    <p:extLst>
      <p:ext uri="{BB962C8B-B14F-4D97-AF65-F5344CB8AC3E}">
        <p14:creationId xmlns:p14="http://schemas.microsoft.com/office/powerpoint/2010/main" val="15074608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DC317DE-F234-4933-9D2D-A90E6CBAB3A9}"/>
              </a:ext>
            </a:extLst>
          </p:cNvPr>
          <p:cNvSpPr>
            <a:spLocks noGrp="1"/>
          </p:cNvSpPr>
          <p:nvPr>
            <p:ph type="sldNum" sz="quarter" idx="4294967295"/>
          </p:nvPr>
        </p:nvSpPr>
        <p:spPr bwMode="auto">
          <a:xfrm>
            <a:off x="4329981" y="4950680"/>
            <a:ext cx="472929" cy="142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2" tIns="45706" rIns="91412" bIns="45706" numCol="1" anchor="t" anchorCtr="0" compatLnSpc="1">
            <a:prstTxWarp prst="textNoShape">
              <a:avLst/>
            </a:prstTxWarp>
          </a:bodyPr>
          <a:lstStyle>
            <a:defPPr>
              <a:defRPr lang="es-ES"/>
            </a:defPPr>
            <a:lvl1pPr algn="ctr" rtl="0" fontAlgn="base">
              <a:spcBef>
                <a:spcPct val="0"/>
              </a:spcBef>
              <a:spcAft>
                <a:spcPct val="0"/>
              </a:spcAft>
              <a:defRPr sz="900" b="1" kern="1200">
                <a:solidFill>
                  <a:srgbClr val="009999"/>
                </a:solidFill>
                <a:latin typeface="Century Gothic" panose="020B0502020202020204" pitchFamily="34" charset="0"/>
                <a:ea typeface="+mn-ea"/>
                <a:cs typeface="Arial" charset="0"/>
              </a:defRPr>
            </a:lvl1pPr>
            <a:lvl2pPr marL="457052" algn="l" rtl="0" fontAlgn="base">
              <a:spcBef>
                <a:spcPct val="0"/>
              </a:spcBef>
              <a:spcAft>
                <a:spcPct val="0"/>
              </a:spcAft>
              <a:defRPr b="1" kern="1200">
                <a:solidFill>
                  <a:schemeClr val="tx1"/>
                </a:solidFill>
                <a:latin typeface="Calibri" pitchFamily="34" charset="0"/>
                <a:ea typeface="+mn-ea"/>
                <a:cs typeface="Arial" charset="0"/>
              </a:defRPr>
            </a:lvl2pPr>
            <a:lvl3pPr marL="914103" algn="l" rtl="0" fontAlgn="base">
              <a:spcBef>
                <a:spcPct val="0"/>
              </a:spcBef>
              <a:spcAft>
                <a:spcPct val="0"/>
              </a:spcAft>
              <a:defRPr b="1" kern="1200">
                <a:solidFill>
                  <a:schemeClr val="tx1"/>
                </a:solidFill>
                <a:latin typeface="Calibri" pitchFamily="34" charset="0"/>
                <a:ea typeface="+mn-ea"/>
                <a:cs typeface="Arial" charset="0"/>
              </a:defRPr>
            </a:lvl3pPr>
            <a:lvl4pPr marL="1371155" algn="l" rtl="0" fontAlgn="base">
              <a:spcBef>
                <a:spcPct val="0"/>
              </a:spcBef>
              <a:spcAft>
                <a:spcPct val="0"/>
              </a:spcAft>
              <a:defRPr b="1" kern="1200">
                <a:solidFill>
                  <a:schemeClr val="tx1"/>
                </a:solidFill>
                <a:latin typeface="Calibri" pitchFamily="34" charset="0"/>
                <a:ea typeface="+mn-ea"/>
                <a:cs typeface="Arial" charset="0"/>
              </a:defRPr>
            </a:lvl4pPr>
            <a:lvl5pPr marL="1828206" algn="l" rtl="0" fontAlgn="base">
              <a:spcBef>
                <a:spcPct val="0"/>
              </a:spcBef>
              <a:spcAft>
                <a:spcPct val="0"/>
              </a:spcAft>
              <a:defRPr b="1" kern="1200">
                <a:solidFill>
                  <a:schemeClr val="tx1"/>
                </a:solidFill>
                <a:latin typeface="Calibri" pitchFamily="34" charset="0"/>
                <a:ea typeface="+mn-ea"/>
                <a:cs typeface="Arial" charset="0"/>
              </a:defRPr>
            </a:lvl5pPr>
            <a:lvl6pPr marL="2285257" algn="l" defTabSz="914103" rtl="0" eaLnBrk="1" latinLnBrk="0" hangingPunct="1">
              <a:defRPr b="1" kern="1200">
                <a:solidFill>
                  <a:schemeClr val="tx1"/>
                </a:solidFill>
                <a:latin typeface="Calibri" pitchFamily="34" charset="0"/>
                <a:ea typeface="+mn-ea"/>
                <a:cs typeface="Arial" charset="0"/>
              </a:defRPr>
            </a:lvl6pPr>
            <a:lvl7pPr marL="2742308" algn="l" defTabSz="914103" rtl="0" eaLnBrk="1" latinLnBrk="0" hangingPunct="1">
              <a:defRPr b="1" kern="1200">
                <a:solidFill>
                  <a:schemeClr val="tx1"/>
                </a:solidFill>
                <a:latin typeface="Calibri" pitchFamily="34" charset="0"/>
                <a:ea typeface="+mn-ea"/>
                <a:cs typeface="Arial" charset="0"/>
              </a:defRPr>
            </a:lvl7pPr>
            <a:lvl8pPr marL="3199360" algn="l" defTabSz="914103" rtl="0" eaLnBrk="1" latinLnBrk="0" hangingPunct="1">
              <a:defRPr b="1" kern="1200">
                <a:solidFill>
                  <a:schemeClr val="tx1"/>
                </a:solidFill>
                <a:latin typeface="Calibri" pitchFamily="34" charset="0"/>
                <a:ea typeface="+mn-ea"/>
                <a:cs typeface="Arial" charset="0"/>
              </a:defRPr>
            </a:lvl8pPr>
            <a:lvl9pPr marL="3656411" algn="l" defTabSz="914103" rtl="0" eaLnBrk="1" latinLnBrk="0" hangingPunct="1">
              <a:defRPr b="1" kern="1200">
                <a:solidFill>
                  <a:schemeClr val="tx1"/>
                </a:solidFill>
                <a:latin typeface="Calibri" pitchFamily="34" charset="0"/>
                <a:ea typeface="+mn-ea"/>
                <a:cs typeface="Arial" charset="0"/>
              </a:defRPr>
            </a:lvl9pPr>
          </a:lstStyle>
          <a:p>
            <a:pPr defTabSz="914103">
              <a:defRPr/>
            </a:pPr>
            <a:fld id="{1E52BA51-4136-4934-890B-C954B73F38F8}" type="slidenum">
              <a:rPr lang="es-ES" altLang="es-CO"/>
              <a:pPr defTabSz="914103">
                <a:defRPr/>
              </a:pPr>
              <a:t>89</a:t>
            </a:fld>
            <a:endParaRPr lang="es-ES" altLang="es-CO" dirty="0"/>
          </a:p>
        </p:txBody>
      </p:sp>
      <p:sp>
        <p:nvSpPr>
          <p:cNvPr id="3" name="Título 2">
            <a:extLst>
              <a:ext uri="{FF2B5EF4-FFF2-40B4-BE49-F238E27FC236}">
                <a16:creationId xmlns:a16="http://schemas.microsoft.com/office/drawing/2014/main" id="{A31CC37D-2C4A-4204-ADDA-CD1277374D0B}"/>
              </a:ext>
            </a:extLst>
          </p:cNvPr>
          <p:cNvSpPr>
            <a:spLocks noGrp="1"/>
          </p:cNvSpPr>
          <p:nvPr>
            <p:ph type="title"/>
          </p:nvPr>
        </p:nvSpPr>
        <p:spPr/>
        <p:txBody>
          <a:bodyPr/>
          <a:lstStyle/>
          <a:p>
            <a:r>
              <a:rPr lang="es-CO" dirty="0"/>
              <a:t>Estándares</a:t>
            </a:r>
          </a:p>
        </p:txBody>
      </p:sp>
      <p:pic>
        <p:nvPicPr>
          <p:cNvPr id="5" name="7 Imagen">
            <a:extLst>
              <a:ext uri="{FF2B5EF4-FFF2-40B4-BE49-F238E27FC236}">
                <a16:creationId xmlns:a16="http://schemas.microsoft.com/office/drawing/2014/main" id="{C0E7D973-CF0E-4885-8B26-952DA0AA47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062" r="72544" b="10666"/>
          <a:stretch/>
        </p:blipFill>
        <p:spPr>
          <a:xfrm>
            <a:off x="428588" y="1657348"/>
            <a:ext cx="2260514" cy="1393721"/>
          </a:xfrm>
          <a:prstGeom prst="rect">
            <a:avLst/>
          </a:prstGeom>
        </p:spPr>
      </p:pic>
      <p:sp>
        <p:nvSpPr>
          <p:cNvPr id="6" name="8 CuadroTexto">
            <a:extLst>
              <a:ext uri="{FF2B5EF4-FFF2-40B4-BE49-F238E27FC236}">
                <a16:creationId xmlns:a16="http://schemas.microsoft.com/office/drawing/2014/main" id="{057B0EE7-3C6F-40C3-B1C6-7A04D9BD0985}"/>
              </a:ext>
            </a:extLst>
          </p:cNvPr>
          <p:cNvSpPr txBox="1"/>
          <p:nvPr/>
        </p:nvSpPr>
        <p:spPr>
          <a:xfrm>
            <a:off x="765077" y="2125731"/>
            <a:ext cx="1211869" cy="471156"/>
          </a:xfrm>
          <a:prstGeom prst="rect">
            <a:avLst/>
          </a:prstGeom>
          <a:noFill/>
        </p:spPr>
        <p:txBody>
          <a:bodyPr wrap="none" lIns="0" tIns="0" rIns="0" bIns="0" rtlCol="0">
            <a:spAutoFit/>
          </a:bodyPr>
          <a:lstStyle/>
          <a:p>
            <a:pPr defTabSz="685463">
              <a:lnSpc>
                <a:spcPts val="700"/>
              </a:lnSpc>
              <a:defRPr/>
            </a:pPr>
            <a:r>
              <a:rPr lang="es-CO" sz="1600" b="0" dirty="0">
                <a:solidFill>
                  <a:srgbClr val="000000"/>
                </a:solidFill>
                <a:latin typeface="Century Gothic" panose="020B0502020202020204" pitchFamily="34" charset="0"/>
                <a:cs typeface="Arial"/>
              </a:rPr>
              <a:t>Desempeño</a:t>
            </a:r>
          </a:p>
          <a:p>
            <a:pPr defTabSz="685463">
              <a:lnSpc>
                <a:spcPts val="700"/>
              </a:lnSpc>
              <a:defRPr/>
            </a:pPr>
            <a:endParaRPr lang="es-CO" sz="1600" b="0" dirty="0">
              <a:solidFill>
                <a:srgbClr val="000000"/>
              </a:solidFill>
              <a:latin typeface="Century Gothic" panose="020B0502020202020204" pitchFamily="34" charset="0"/>
              <a:cs typeface="Arial"/>
            </a:endParaRPr>
          </a:p>
          <a:p>
            <a:pPr defTabSz="685463">
              <a:lnSpc>
                <a:spcPts val="700"/>
              </a:lnSpc>
              <a:defRPr/>
            </a:pPr>
            <a:endParaRPr lang="es-CO" sz="1600" b="0" dirty="0">
              <a:solidFill>
                <a:srgbClr val="000000"/>
              </a:solidFill>
              <a:latin typeface="Century Gothic" panose="020B0502020202020204" pitchFamily="34" charset="0"/>
              <a:cs typeface="Arial"/>
            </a:endParaRPr>
          </a:p>
          <a:p>
            <a:pPr defTabSz="685463">
              <a:lnSpc>
                <a:spcPts val="700"/>
              </a:lnSpc>
              <a:defRPr/>
            </a:pPr>
            <a:endParaRPr lang="es-CO" sz="1600" b="0" dirty="0">
              <a:solidFill>
                <a:srgbClr val="000000"/>
              </a:solidFill>
              <a:latin typeface="Century Gothic" panose="020B0502020202020204" pitchFamily="34" charset="0"/>
              <a:cs typeface="Arial"/>
            </a:endParaRPr>
          </a:p>
          <a:p>
            <a:pPr defTabSz="685463">
              <a:lnSpc>
                <a:spcPts val="700"/>
              </a:lnSpc>
              <a:defRPr/>
            </a:pPr>
            <a:r>
              <a:rPr lang="es-CO" sz="1600" b="0" dirty="0">
                <a:solidFill>
                  <a:srgbClr val="000000"/>
                </a:solidFill>
                <a:latin typeface="Century Gothic" panose="020B0502020202020204" pitchFamily="34" charset="0"/>
                <a:cs typeface="Arial"/>
              </a:rPr>
              <a:t>(Actual)</a:t>
            </a:r>
          </a:p>
        </p:txBody>
      </p:sp>
      <p:pic>
        <p:nvPicPr>
          <p:cNvPr id="8" name="7 Imagen">
            <a:extLst>
              <a:ext uri="{FF2B5EF4-FFF2-40B4-BE49-F238E27FC236}">
                <a16:creationId xmlns:a16="http://schemas.microsoft.com/office/drawing/2014/main" id="{EDBB51AA-8402-4690-A665-33F2A67A6A3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404" t="11062" r="47408" b="10666"/>
          <a:stretch/>
        </p:blipFill>
        <p:spPr>
          <a:xfrm>
            <a:off x="2629079" y="1631530"/>
            <a:ext cx="2140466" cy="1407755"/>
          </a:xfrm>
          <a:prstGeom prst="rect">
            <a:avLst/>
          </a:prstGeom>
        </p:spPr>
      </p:pic>
      <p:sp>
        <p:nvSpPr>
          <p:cNvPr id="9" name="9 CuadroTexto">
            <a:extLst>
              <a:ext uri="{FF2B5EF4-FFF2-40B4-BE49-F238E27FC236}">
                <a16:creationId xmlns:a16="http://schemas.microsoft.com/office/drawing/2014/main" id="{710F2D32-3F6B-44B1-8D67-21EF3E82E4BC}"/>
              </a:ext>
            </a:extLst>
          </p:cNvPr>
          <p:cNvSpPr txBox="1"/>
          <p:nvPr/>
        </p:nvSpPr>
        <p:spPr>
          <a:xfrm>
            <a:off x="2803275" y="2144471"/>
            <a:ext cx="1700517" cy="492443"/>
          </a:xfrm>
          <a:prstGeom prst="rect">
            <a:avLst/>
          </a:prstGeom>
          <a:noFill/>
        </p:spPr>
        <p:txBody>
          <a:bodyPr wrap="square" lIns="0" tIns="0" rIns="0" bIns="0" rtlCol="0">
            <a:spAutoFit/>
          </a:bodyPr>
          <a:lstStyle/>
          <a:p>
            <a:pPr defTabSz="685463">
              <a:defRPr/>
            </a:pPr>
            <a:r>
              <a:rPr lang="es-CO" sz="1600" b="0" dirty="0">
                <a:solidFill>
                  <a:srgbClr val="000000"/>
                </a:solidFill>
                <a:latin typeface="Century Gothic" panose="020B0502020202020204" pitchFamily="34" charset="0"/>
                <a:cs typeface="Arial"/>
              </a:rPr>
              <a:t>Análisis estadísticos</a:t>
            </a:r>
          </a:p>
        </p:txBody>
      </p:sp>
      <p:pic>
        <p:nvPicPr>
          <p:cNvPr id="11" name="22 Imagen">
            <a:extLst>
              <a:ext uri="{FF2B5EF4-FFF2-40B4-BE49-F238E27FC236}">
                <a16:creationId xmlns:a16="http://schemas.microsoft.com/office/drawing/2014/main" id="{ECE5CC02-49FC-4A74-A6E1-8EFF768D400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2429" t="11062" r="21454" b="10666"/>
          <a:stretch/>
        </p:blipFill>
        <p:spPr>
          <a:xfrm>
            <a:off x="4769545" y="1647155"/>
            <a:ext cx="2140466" cy="1376500"/>
          </a:xfrm>
          <a:prstGeom prst="rect">
            <a:avLst/>
          </a:prstGeom>
        </p:spPr>
      </p:pic>
      <p:sp>
        <p:nvSpPr>
          <p:cNvPr id="12" name="25 CuadroTexto">
            <a:extLst>
              <a:ext uri="{FF2B5EF4-FFF2-40B4-BE49-F238E27FC236}">
                <a16:creationId xmlns:a16="http://schemas.microsoft.com/office/drawing/2014/main" id="{CB80629E-6B21-48EA-9C0B-F0A655E96491}"/>
              </a:ext>
            </a:extLst>
          </p:cNvPr>
          <p:cNvSpPr txBox="1"/>
          <p:nvPr/>
        </p:nvSpPr>
        <p:spPr>
          <a:xfrm>
            <a:off x="5115605" y="2177875"/>
            <a:ext cx="1251088" cy="246222"/>
          </a:xfrm>
          <a:prstGeom prst="rect">
            <a:avLst/>
          </a:prstGeom>
          <a:noFill/>
        </p:spPr>
        <p:txBody>
          <a:bodyPr wrap="square" lIns="0" tIns="0" rIns="0" bIns="0" rtlCol="0">
            <a:spAutoFit/>
          </a:bodyPr>
          <a:lstStyle/>
          <a:p>
            <a:pPr defTabSz="685463">
              <a:defRPr/>
            </a:pPr>
            <a:r>
              <a:rPr lang="es-CO" sz="1600" b="0" dirty="0">
                <a:solidFill>
                  <a:srgbClr val="000000"/>
                </a:solidFill>
                <a:latin typeface="Century Gothic" panose="020B0502020202020204" pitchFamily="34" charset="0"/>
                <a:cs typeface="Arial"/>
              </a:rPr>
              <a:t>Estándares</a:t>
            </a:r>
          </a:p>
        </p:txBody>
      </p:sp>
      <p:pic>
        <p:nvPicPr>
          <p:cNvPr id="14" name="22 Imagen">
            <a:extLst>
              <a:ext uri="{FF2B5EF4-FFF2-40B4-BE49-F238E27FC236}">
                <a16:creationId xmlns:a16="http://schemas.microsoft.com/office/drawing/2014/main" id="{982C4902-4AA9-4377-B4E9-455FE12D8D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089" t="11062" b="10666"/>
          <a:stretch/>
        </p:blipFill>
        <p:spPr>
          <a:xfrm>
            <a:off x="6864361" y="1647256"/>
            <a:ext cx="1992786" cy="1388704"/>
          </a:xfrm>
          <a:prstGeom prst="rect">
            <a:avLst/>
          </a:prstGeom>
        </p:spPr>
      </p:pic>
      <p:sp>
        <p:nvSpPr>
          <p:cNvPr id="16" name="9 CuadroTexto">
            <a:extLst>
              <a:ext uri="{FF2B5EF4-FFF2-40B4-BE49-F238E27FC236}">
                <a16:creationId xmlns:a16="http://schemas.microsoft.com/office/drawing/2014/main" id="{13555AAB-F3C3-4F9F-81E2-31C77DC144CC}"/>
              </a:ext>
            </a:extLst>
          </p:cNvPr>
          <p:cNvSpPr txBox="1"/>
          <p:nvPr/>
        </p:nvSpPr>
        <p:spPr>
          <a:xfrm>
            <a:off x="7238237" y="2054765"/>
            <a:ext cx="1700517" cy="738664"/>
          </a:xfrm>
          <a:prstGeom prst="rect">
            <a:avLst/>
          </a:prstGeom>
          <a:noFill/>
        </p:spPr>
        <p:txBody>
          <a:bodyPr wrap="square" lIns="0" tIns="0" rIns="0" bIns="0" rtlCol="0">
            <a:spAutoFit/>
          </a:bodyPr>
          <a:lstStyle/>
          <a:p>
            <a:pPr defTabSz="685463">
              <a:defRPr/>
            </a:pPr>
            <a:r>
              <a:rPr lang="es-CO" sz="1600" b="0" dirty="0">
                <a:solidFill>
                  <a:srgbClr val="000000"/>
                </a:solidFill>
                <a:latin typeface="Century Gothic" panose="020B0502020202020204" pitchFamily="34" charset="0"/>
                <a:cs typeface="Arial"/>
              </a:rPr>
              <a:t>Matriz de prioridades de acción</a:t>
            </a:r>
          </a:p>
        </p:txBody>
      </p:sp>
      <p:sp>
        <p:nvSpPr>
          <p:cNvPr id="4" name="Rectángulo 3">
            <a:extLst>
              <a:ext uri="{FF2B5EF4-FFF2-40B4-BE49-F238E27FC236}">
                <a16:creationId xmlns:a16="http://schemas.microsoft.com/office/drawing/2014/main" id="{B32484F2-F783-4A4B-AE26-78A52A434E46}"/>
              </a:ext>
            </a:extLst>
          </p:cNvPr>
          <p:cNvSpPr/>
          <p:nvPr/>
        </p:nvSpPr>
        <p:spPr bwMode="auto">
          <a:xfrm>
            <a:off x="241060" y="1554464"/>
            <a:ext cx="4546319" cy="1493044"/>
          </a:xfrm>
          <a:prstGeom prst="rect">
            <a:avLst/>
          </a:prstGeom>
          <a:solidFill>
            <a:srgbClr val="FFFFFF">
              <a:alpha val="80000"/>
            </a:srgb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1000" b="1" i="0" u="none" strike="noStrike" cap="none" normalizeH="0" baseline="0" dirty="0">
              <a:ln>
                <a:noFill/>
              </a:ln>
              <a:solidFill>
                <a:schemeClr val="tx1"/>
              </a:solidFill>
              <a:effectLst/>
              <a:latin typeface="Calibri" pitchFamily="34" charset="0"/>
              <a:cs typeface="Arial" charset="0"/>
            </a:endParaRPr>
          </a:p>
        </p:txBody>
      </p:sp>
      <p:sp>
        <p:nvSpPr>
          <p:cNvPr id="13" name="Rectángulo 12">
            <a:extLst>
              <a:ext uri="{FF2B5EF4-FFF2-40B4-BE49-F238E27FC236}">
                <a16:creationId xmlns:a16="http://schemas.microsoft.com/office/drawing/2014/main" id="{201BA0BC-0892-4BE0-B0D8-6A2C75DCCEE7}"/>
              </a:ext>
            </a:extLst>
          </p:cNvPr>
          <p:cNvSpPr/>
          <p:nvPr/>
        </p:nvSpPr>
        <p:spPr bwMode="auto">
          <a:xfrm>
            <a:off x="6849989" y="1554464"/>
            <a:ext cx="2140466" cy="1493044"/>
          </a:xfrm>
          <a:prstGeom prst="rect">
            <a:avLst/>
          </a:prstGeom>
          <a:solidFill>
            <a:srgbClr val="FFFFFF">
              <a:alpha val="80000"/>
            </a:srgb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1000" b="1" i="0" u="none" strike="noStrike" cap="none" normalizeH="0" baseline="0" dirty="0">
              <a:ln>
                <a:noFill/>
              </a:ln>
              <a:solidFill>
                <a:schemeClr val="tx1"/>
              </a:solidFill>
              <a:effectLst/>
              <a:latin typeface="Calibri" pitchFamily="34" charset="0"/>
              <a:cs typeface="Arial" charset="0"/>
            </a:endParaRPr>
          </a:p>
        </p:txBody>
      </p:sp>
    </p:spTree>
    <p:extLst>
      <p:ext uri="{BB962C8B-B14F-4D97-AF65-F5344CB8AC3E}">
        <p14:creationId xmlns:p14="http://schemas.microsoft.com/office/powerpoint/2010/main" val="4126933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2">
            <a:extLst>
              <a:ext uri="{FF2B5EF4-FFF2-40B4-BE49-F238E27FC236}">
                <a16:creationId xmlns:a16="http://schemas.microsoft.com/office/drawing/2014/main" id="{56B5D3E1-BC86-42F4-8501-8C6006EC785A}"/>
              </a:ext>
            </a:extLst>
          </p:cNvPr>
          <p:cNvGraphicFramePr>
            <a:graphicFrameLocks noGrp="1"/>
          </p:cNvGraphicFramePr>
          <p:nvPr>
            <p:ph idx="4294967295"/>
            <p:extLst>
              <p:ext uri="{D42A27DB-BD31-4B8C-83A1-F6EECF244321}">
                <p14:modId xmlns:p14="http://schemas.microsoft.com/office/powerpoint/2010/main" val="97221307"/>
              </p:ext>
            </p:extLst>
          </p:nvPr>
        </p:nvGraphicFramePr>
        <p:xfrm>
          <a:off x="4717193" y="627495"/>
          <a:ext cx="4101546" cy="4138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364" name="Título 1">
            <a:extLst>
              <a:ext uri="{FF2B5EF4-FFF2-40B4-BE49-F238E27FC236}">
                <a16:creationId xmlns:a16="http://schemas.microsoft.com/office/drawing/2014/main" id="{BFE80B3D-D6CF-44D8-A078-EAB06127E3FF}"/>
              </a:ext>
            </a:extLst>
          </p:cNvPr>
          <p:cNvSpPr txBox="1">
            <a:spLocks/>
          </p:cNvSpPr>
          <p:nvPr/>
        </p:nvSpPr>
        <p:spPr bwMode="auto">
          <a:xfrm>
            <a:off x="1126005" y="130792"/>
            <a:ext cx="7007866" cy="338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200">
                <a:solidFill>
                  <a:srgbClr val="333333"/>
                </a:solidFill>
                <a:latin typeface="Century Gothic" panose="020B0502020202020204" pitchFamily="34" charset="0"/>
                <a:cs typeface="Arial" panose="020B0604020202020204" pitchFamily="34" charset="0"/>
              </a:defRPr>
            </a:lvl1pPr>
            <a:lvl2pPr marL="742950" indent="-285750">
              <a:spcBef>
                <a:spcPct val="20000"/>
              </a:spcBef>
              <a:buChar char="–"/>
              <a:defRPr sz="1200">
                <a:solidFill>
                  <a:srgbClr val="333333"/>
                </a:solidFill>
                <a:latin typeface="Century Gothic" panose="020B0502020202020204" pitchFamily="34" charset="0"/>
                <a:cs typeface="Arial" panose="020B0604020202020204" pitchFamily="34" charset="0"/>
              </a:defRPr>
            </a:lvl2pPr>
            <a:lvl3pPr marL="1143000" indent="-228600">
              <a:spcBef>
                <a:spcPct val="20000"/>
              </a:spcBef>
              <a:buChar char="•"/>
              <a:defRPr sz="1200">
                <a:solidFill>
                  <a:srgbClr val="333333"/>
                </a:solidFill>
                <a:latin typeface="Century Gothic" panose="020B0502020202020204" pitchFamily="34" charset="0"/>
                <a:cs typeface="Arial" panose="020B0604020202020204" pitchFamily="34" charset="0"/>
              </a:defRPr>
            </a:lvl3pPr>
            <a:lvl4pPr marL="1600200" indent="-228600">
              <a:spcBef>
                <a:spcPct val="20000"/>
              </a:spcBef>
              <a:buChar char="–"/>
              <a:defRPr sz="1200">
                <a:solidFill>
                  <a:srgbClr val="333333"/>
                </a:solidFill>
                <a:latin typeface="Century Gothic" panose="020B0502020202020204" pitchFamily="34" charset="0"/>
                <a:cs typeface="Arial" panose="020B0604020202020204" pitchFamily="34" charset="0"/>
              </a:defRPr>
            </a:lvl4pPr>
            <a:lvl5pPr marL="2057400" indent="-228600">
              <a:spcBef>
                <a:spcPct val="20000"/>
              </a:spcBef>
              <a:buChar char="»"/>
              <a:defRPr sz="1200">
                <a:solidFill>
                  <a:srgbClr val="333333"/>
                </a:solidFill>
                <a:latin typeface="Century Gothic" panose="020B0502020202020204" pitchFamily="34" charset="0"/>
                <a:cs typeface="Arial" panose="020B0604020202020204" pitchFamily="34" charset="0"/>
              </a:defRPr>
            </a:lvl5pPr>
            <a:lvl6pPr marL="2514600" indent="-228600" eaLnBrk="0" fontAlgn="base" hangingPunct="0">
              <a:spcBef>
                <a:spcPct val="20000"/>
              </a:spcBef>
              <a:spcAft>
                <a:spcPct val="0"/>
              </a:spcAft>
              <a:buChar char="»"/>
              <a:defRPr sz="1200">
                <a:solidFill>
                  <a:srgbClr val="333333"/>
                </a:solidFill>
                <a:latin typeface="Century Gothic" panose="020B0502020202020204" pitchFamily="34" charset="0"/>
                <a:cs typeface="Arial" panose="020B0604020202020204" pitchFamily="34" charset="0"/>
              </a:defRPr>
            </a:lvl6pPr>
            <a:lvl7pPr marL="2971800" indent="-228600" eaLnBrk="0" fontAlgn="base" hangingPunct="0">
              <a:spcBef>
                <a:spcPct val="20000"/>
              </a:spcBef>
              <a:spcAft>
                <a:spcPct val="0"/>
              </a:spcAft>
              <a:buChar char="»"/>
              <a:defRPr sz="1200">
                <a:solidFill>
                  <a:srgbClr val="333333"/>
                </a:solidFill>
                <a:latin typeface="Century Gothic" panose="020B0502020202020204" pitchFamily="34" charset="0"/>
                <a:cs typeface="Arial" panose="020B0604020202020204" pitchFamily="34" charset="0"/>
              </a:defRPr>
            </a:lvl7pPr>
            <a:lvl8pPr marL="3429000" indent="-228600" eaLnBrk="0" fontAlgn="base" hangingPunct="0">
              <a:spcBef>
                <a:spcPct val="20000"/>
              </a:spcBef>
              <a:spcAft>
                <a:spcPct val="0"/>
              </a:spcAft>
              <a:buChar char="»"/>
              <a:defRPr sz="1200">
                <a:solidFill>
                  <a:srgbClr val="333333"/>
                </a:solidFill>
                <a:latin typeface="Century Gothic" panose="020B0502020202020204" pitchFamily="34" charset="0"/>
                <a:cs typeface="Arial" panose="020B0604020202020204" pitchFamily="34" charset="0"/>
              </a:defRPr>
            </a:lvl8pPr>
            <a:lvl9pPr marL="3886200" indent="-228600" eaLnBrk="0" fontAlgn="base" hangingPunct="0">
              <a:spcBef>
                <a:spcPct val="20000"/>
              </a:spcBef>
              <a:spcAft>
                <a:spcPct val="0"/>
              </a:spcAft>
              <a:buChar char="»"/>
              <a:defRPr sz="1200">
                <a:solidFill>
                  <a:srgbClr val="333333"/>
                </a:solidFill>
                <a:latin typeface="Century Gothic" panose="020B0502020202020204" pitchFamily="34" charset="0"/>
                <a:cs typeface="Arial" panose="020B0604020202020204" pitchFamily="34" charset="0"/>
              </a:defRPr>
            </a:lvl9pPr>
          </a:lstStyle>
          <a:p>
            <a:pPr algn="ctr" defTabSz="914103">
              <a:spcBef>
                <a:spcPct val="0"/>
              </a:spcBef>
              <a:buNone/>
              <a:defRPr/>
            </a:pPr>
            <a:r>
              <a:rPr lang="es-MX" altLang="es-CO" sz="1799" b="0" dirty="0">
                <a:solidFill>
                  <a:srgbClr val="000000"/>
                </a:solidFill>
              </a:rPr>
              <a:t>Modelo de las relaciones</a:t>
            </a:r>
            <a:endParaRPr lang="es-CO" altLang="es-CO" sz="1799" b="0" dirty="0">
              <a:solidFill>
                <a:srgbClr val="000000"/>
              </a:solidFill>
            </a:endParaRPr>
          </a:p>
        </p:txBody>
      </p:sp>
      <p:pic>
        <p:nvPicPr>
          <p:cNvPr id="5" name="Imagen 4">
            <a:extLst>
              <a:ext uri="{FF2B5EF4-FFF2-40B4-BE49-F238E27FC236}">
                <a16:creationId xmlns:a16="http://schemas.microsoft.com/office/drawing/2014/main" id="{1F2C3F14-5919-46F5-B5A7-D642FB460701}"/>
              </a:ext>
            </a:extLst>
          </p:cNvPr>
          <p:cNvPicPr>
            <a:picLocks noChangeAspect="1"/>
          </p:cNvPicPr>
          <p:nvPr/>
        </p:nvPicPr>
        <p:blipFill>
          <a:blip r:embed="rId7"/>
          <a:stretch>
            <a:fillRect/>
          </a:stretch>
        </p:blipFill>
        <p:spPr>
          <a:xfrm>
            <a:off x="80156" y="522239"/>
            <a:ext cx="920452" cy="579092"/>
          </a:xfrm>
          <a:prstGeom prst="rect">
            <a:avLst/>
          </a:prstGeom>
        </p:spPr>
      </p:pic>
      <p:sp>
        <p:nvSpPr>
          <p:cNvPr id="7" name="4 Marcador de contenido">
            <a:extLst>
              <a:ext uri="{FF2B5EF4-FFF2-40B4-BE49-F238E27FC236}">
                <a16:creationId xmlns:a16="http://schemas.microsoft.com/office/drawing/2014/main" id="{D32F6871-CC85-49F1-B072-59B25E067BD2}"/>
              </a:ext>
            </a:extLst>
          </p:cNvPr>
          <p:cNvSpPr txBox="1">
            <a:spLocks noChangeArrowheads="1"/>
          </p:cNvSpPr>
          <p:nvPr/>
        </p:nvSpPr>
        <p:spPr bwMode="auto">
          <a:xfrm>
            <a:off x="361440" y="1001316"/>
            <a:ext cx="4355755" cy="3357661"/>
          </a:xfrm>
          <a:prstGeom prst="rect">
            <a:avLst/>
          </a:prstGeom>
          <a:noFill/>
          <a:ln>
            <a:noFill/>
          </a:ln>
        </p:spPr>
        <p:txBody>
          <a:bodyPr lIns="91377" tIns="45688" rIns="91377" bIns="45688"/>
          <a:lstStyle>
            <a:lvl1pPr marL="255588" indent="-255588" defTabSz="615950">
              <a:spcBef>
                <a:spcPct val="20000"/>
              </a:spcBef>
              <a:buChar char="•"/>
              <a:defRPr sz="1200">
                <a:solidFill>
                  <a:schemeClr val="tx1"/>
                </a:solidFill>
                <a:latin typeface="Century Gothic" panose="020B0502020202020204" pitchFamily="34" charset="0"/>
                <a:cs typeface="Arial" panose="020B0604020202020204" pitchFamily="34" charset="0"/>
              </a:defRPr>
            </a:lvl1pPr>
            <a:lvl2pPr marL="742950" indent="-285750" defTabSz="615950">
              <a:spcBef>
                <a:spcPct val="20000"/>
              </a:spcBef>
              <a:buChar char="–"/>
              <a:defRPr sz="1200">
                <a:solidFill>
                  <a:schemeClr val="tx1"/>
                </a:solidFill>
                <a:latin typeface="Century Gothic" panose="020B0502020202020204" pitchFamily="34" charset="0"/>
                <a:cs typeface="Arial" panose="020B0604020202020204" pitchFamily="34" charset="0"/>
              </a:defRPr>
            </a:lvl2pPr>
            <a:lvl3pPr marL="1143000" indent="-228600" defTabSz="615950">
              <a:spcBef>
                <a:spcPct val="20000"/>
              </a:spcBef>
              <a:buChar char="•"/>
              <a:defRPr sz="1200">
                <a:solidFill>
                  <a:schemeClr val="tx1"/>
                </a:solidFill>
                <a:latin typeface="Century Gothic" panose="020B0502020202020204" pitchFamily="34" charset="0"/>
                <a:cs typeface="Arial" panose="020B0604020202020204" pitchFamily="34" charset="0"/>
              </a:defRPr>
            </a:lvl3pPr>
            <a:lvl4pPr marL="1600200" indent="-228600" defTabSz="615950">
              <a:spcBef>
                <a:spcPct val="20000"/>
              </a:spcBef>
              <a:buChar char="–"/>
              <a:defRPr sz="1200">
                <a:solidFill>
                  <a:schemeClr val="tx1"/>
                </a:solidFill>
                <a:latin typeface="Century Gothic" panose="020B0502020202020204" pitchFamily="34" charset="0"/>
                <a:cs typeface="Arial" panose="020B0604020202020204" pitchFamily="34" charset="0"/>
              </a:defRPr>
            </a:lvl4pPr>
            <a:lvl5pPr marL="2057400" indent="-228600" defTabSz="615950">
              <a:spcBef>
                <a:spcPct val="20000"/>
              </a:spcBef>
              <a:buChar char="»"/>
              <a:defRPr sz="1200">
                <a:solidFill>
                  <a:schemeClr val="tx1"/>
                </a:solidFill>
                <a:latin typeface="Century Gothic" panose="020B0502020202020204" pitchFamily="34" charset="0"/>
                <a:cs typeface="Arial" panose="020B0604020202020204" pitchFamily="34" charset="0"/>
              </a:defRPr>
            </a:lvl5pPr>
            <a:lvl6pPr marL="2514600" indent="-228600" defTabSz="615950" eaLnBrk="0" fontAlgn="base" hangingPunct="0">
              <a:spcBef>
                <a:spcPct val="20000"/>
              </a:spcBef>
              <a:spcAft>
                <a:spcPct val="0"/>
              </a:spcAft>
              <a:buChar char="»"/>
              <a:defRPr sz="1200">
                <a:solidFill>
                  <a:schemeClr val="tx1"/>
                </a:solidFill>
                <a:latin typeface="Century Gothic" panose="020B0502020202020204" pitchFamily="34" charset="0"/>
                <a:cs typeface="Arial" panose="020B0604020202020204" pitchFamily="34" charset="0"/>
              </a:defRPr>
            </a:lvl6pPr>
            <a:lvl7pPr marL="2971800" indent="-228600" defTabSz="615950" eaLnBrk="0" fontAlgn="base" hangingPunct="0">
              <a:spcBef>
                <a:spcPct val="20000"/>
              </a:spcBef>
              <a:spcAft>
                <a:spcPct val="0"/>
              </a:spcAft>
              <a:buChar char="»"/>
              <a:defRPr sz="1200">
                <a:solidFill>
                  <a:schemeClr val="tx1"/>
                </a:solidFill>
                <a:latin typeface="Century Gothic" panose="020B0502020202020204" pitchFamily="34" charset="0"/>
                <a:cs typeface="Arial" panose="020B0604020202020204" pitchFamily="34" charset="0"/>
              </a:defRPr>
            </a:lvl7pPr>
            <a:lvl8pPr marL="3429000" indent="-228600" defTabSz="615950" eaLnBrk="0" fontAlgn="base" hangingPunct="0">
              <a:spcBef>
                <a:spcPct val="20000"/>
              </a:spcBef>
              <a:spcAft>
                <a:spcPct val="0"/>
              </a:spcAft>
              <a:buChar char="»"/>
              <a:defRPr sz="1200">
                <a:solidFill>
                  <a:schemeClr val="tx1"/>
                </a:solidFill>
                <a:latin typeface="Century Gothic" panose="020B0502020202020204" pitchFamily="34" charset="0"/>
                <a:cs typeface="Arial" panose="020B0604020202020204" pitchFamily="34" charset="0"/>
              </a:defRPr>
            </a:lvl8pPr>
            <a:lvl9pPr marL="3886200" indent="-228600" defTabSz="615950" eaLnBrk="0" fontAlgn="base" hangingPunct="0">
              <a:spcBef>
                <a:spcPct val="20000"/>
              </a:spcBef>
              <a:spcAft>
                <a:spcPct val="0"/>
              </a:spcAft>
              <a:buChar char="»"/>
              <a:defRPr sz="1200">
                <a:solidFill>
                  <a:schemeClr val="tx1"/>
                </a:solidFill>
                <a:latin typeface="Century Gothic" panose="020B0502020202020204" pitchFamily="34" charset="0"/>
                <a:cs typeface="Arial" panose="020B0604020202020204" pitchFamily="34" charset="0"/>
              </a:defRPr>
            </a:lvl9pPr>
          </a:lstStyle>
          <a:p>
            <a:pPr marL="255456" indent="-255456" defTabSz="615632">
              <a:spcBef>
                <a:spcPct val="0"/>
              </a:spcBef>
              <a:buNone/>
              <a:defRPr/>
            </a:pPr>
            <a:r>
              <a:rPr lang="es-ES" altLang="es-CO" sz="1199" b="0" dirty="0">
                <a:solidFill>
                  <a:srgbClr val="000000"/>
                </a:solidFill>
                <a:ea typeface="Calibri" panose="020F0502020204030204" pitchFamily="34" charset="0"/>
                <a:cs typeface="Tahoma" panose="020B0604030504040204" pitchFamily="34" charset="0"/>
              </a:rPr>
              <a:t>Modelo de las relaciones</a:t>
            </a:r>
          </a:p>
          <a:p>
            <a:pPr marL="255456" indent="-255456" defTabSz="615632">
              <a:spcBef>
                <a:spcPct val="0"/>
              </a:spcBef>
              <a:buNone/>
              <a:defRPr/>
            </a:pPr>
            <a:endParaRPr lang="es-ES" altLang="es-CO" sz="1199" b="0" dirty="0">
              <a:solidFill>
                <a:srgbClr val="000000"/>
              </a:solidFill>
              <a:ea typeface="Calibri" panose="020F0502020204030204" pitchFamily="34" charset="0"/>
              <a:cs typeface="Tahoma" panose="020B0604030504040204" pitchFamily="34" charset="0"/>
            </a:endParaRPr>
          </a:p>
          <a:p>
            <a:pPr marL="255456" indent="-255456" defTabSz="615632">
              <a:spcBef>
                <a:spcPct val="0"/>
              </a:spcBef>
              <a:buNone/>
              <a:defRPr/>
            </a:pPr>
            <a:r>
              <a:rPr lang="es-ES" altLang="es-CO" sz="1199" b="0" dirty="0">
                <a:solidFill>
                  <a:srgbClr val="000000"/>
                </a:solidFill>
                <a:ea typeface="Calibri" panose="020F0502020204030204" pitchFamily="34" charset="0"/>
                <a:cs typeface="Tahoma" panose="020B0604030504040204" pitchFamily="34" charset="0"/>
              </a:rPr>
              <a:t>	Los comportamientos que la entidad busca de los grupos de interés son: que recomienden y hablen bien del trabajo realizado.</a:t>
            </a:r>
          </a:p>
          <a:p>
            <a:pPr marL="255456" indent="-255456" defTabSz="615632">
              <a:spcBef>
                <a:spcPct val="0"/>
              </a:spcBef>
              <a:buNone/>
              <a:defRPr/>
            </a:pPr>
            <a:endParaRPr lang="es-ES" altLang="es-CO" sz="1199" b="0" dirty="0">
              <a:solidFill>
                <a:srgbClr val="000000"/>
              </a:solidFill>
              <a:ea typeface="Calibri" panose="020F0502020204030204" pitchFamily="34" charset="0"/>
              <a:cs typeface="Tahoma" panose="020B0604030504040204" pitchFamily="34" charset="0"/>
            </a:endParaRPr>
          </a:p>
          <a:p>
            <a:pPr marL="255456" indent="-255456" defTabSz="615632">
              <a:spcBef>
                <a:spcPct val="0"/>
              </a:spcBef>
              <a:buNone/>
              <a:defRPr/>
            </a:pPr>
            <a:r>
              <a:rPr lang="es-ES" altLang="es-CO" sz="1199" b="0" dirty="0">
                <a:solidFill>
                  <a:srgbClr val="000000"/>
                </a:solidFill>
                <a:ea typeface="Calibri" panose="020F0502020204030204" pitchFamily="34" charset="0"/>
                <a:cs typeface="Tahoma" panose="020B0604030504040204" pitchFamily="34" charset="0"/>
              </a:rPr>
              <a:t>	Estos comportamientos dependen de los sentimientos, conceptos, actitudes y percepciones que las personas tienen respecto de la institución. La percepción se forma en la comunicación controlada o incontrolada. </a:t>
            </a:r>
          </a:p>
          <a:p>
            <a:pPr marL="255456" indent="-255456" defTabSz="615632">
              <a:spcBef>
                <a:spcPct val="0"/>
              </a:spcBef>
              <a:buNone/>
              <a:defRPr/>
            </a:pPr>
            <a:endParaRPr lang="es-ES" altLang="es-CO" sz="1199" b="0" dirty="0">
              <a:solidFill>
                <a:srgbClr val="000000"/>
              </a:solidFill>
              <a:ea typeface="Calibri" panose="020F0502020204030204" pitchFamily="34" charset="0"/>
              <a:cs typeface="Tahoma" panose="020B0604030504040204" pitchFamily="34" charset="0"/>
            </a:endParaRPr>
          </a:p>
          <a:p>
            <a:pPr marL="255456" indent="-255456" defTabSz="615632">
              <a:spcBef>
                <a:spcPct val="0"/>
              </a:spcBef>
              <a:buNone/>
              <a:defRPr/>
            </a:pPr>
            <a:r>
              <a:rPr lang="es-ES" altLang="es-CO" sz="1199" b="0" dirty="0">
                <a:solidFill>
                  <a:srgbClr val="000000"/>
                </a:solidFill>
                <a:ea typeface="Calibri" panose="020F0502020204030204" pitchFamily="34" charset="0"/>
                <a:cs typeface="Tahoma" panose="020B0604030504040204" pitchFamily="34" charset="0"/>
              </a:rPr>
              <a:t>	Igualmente, los sentimientos, conceptos y actitudes, dependen del resultado en la experiencia de los procesos de interacción persona – entidad.</a:t>
            </a:r>
          </a:p>
          <a:p>
            <a:pPr marL="255456" indent="-255456" defTabSz="615632">
              <a:spcBef>
                <a:spcPct val="0"/>
              </a:spcBef>
              <a:buNone/>
              <a:defRPr/>
            </a:pPr>
            <a:endParaRPr lang="es-ES" altLang="es-CO" sz="1199" b="0" dirty="0">
              <a:solidFill>
                <a:srgbClr val="000000"/>
              </a:solidFill>
              <a:ea typeface="Calibri" panose="020F0502020204030204" pitchFamily="34" charset="0"/>
              <a:cs typeface="Tahoma" panose="020B0604030504040204" pitchFamily="34" charset="0"/>
            </a:endParaRPr>
          </a:p>
          <a:p>
            <a:pPr marL="255456" indent="-255456" defTabSz="615632">
              <a:spcBef>
                <a:spcPct val="0"/>
              </a:spcBef>
              <a:buNone/>
              <a:defRPr/>
            </a:pPr>
            <a:r>
              <a:rPr lang="es-ES" altLang="es-CO" sz="1199" b="0" dirty="0">
                <a:solidFill>
                  <a:srgbClr val="000000"/>
                </a:solidFill>
                <a:ea typeface="Calibri" panose="020F0502020204030204" pitchFamily="34" charset="0"/>
                <a:cs typeface="Tahoma" panose="020B0604030504040204" pitchFamily="34" charset="0"/>
              </a:rPr>
              <a:t>	Las acciones para mejorar los comportamientos de las personas están en dos niveles: en los atributos de las experiencias y en la comunicación para mejorar la percepción. </a:t>
            </a:r>
          </a:p>
          <a:p>
            <a:pPr marL="255456" indent="-255456" defTabSz="615632">
              <a:spcBef>
                <a:spcPct val="0"/>
              </a:spcBef>
              <a:buNone/>
              <a:defRPr/>
            </a:pPr>
            <a:r>
              <a:rPr lang="es-ES" altLang="es-CO" sz="1199" b="0" dirty="0">
                <a:solidFill>
                  <a:srgbClr val="000000"/>
                </a:solidFill>
                <a:ea typeface="Calibri" panose="020F0502020204030204" pitchFamily="34" charset="0"/>
                <a:cs typeface="Tahoma" panose="020B0604030504040204" pitchFamily="34" charset="0"/>
              </a:rPr>
              <a:t>	</a:t>
            </a:r>
          </a:p>
        </p:txBody>
      </p:sp>
    </p:spTree>
    <p:extLst>
      <p:ext uri="{BB962C8B-B14F-4D97-AF65-F5344CB8AC3E}">
        <p14:creationId xmlns:p14="http://schemas.microsoft.com/office/powerpoint/2010/main" val="236415718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1"/>
          <p:cNvSpPr>
            <a:spLocks noGrp="1"/>
          </p:cNvSpPr>
          <p:nvPr>
            <p:ph type="title"/>
          </p:nvPr>
        </p:nvSpPr>
        <p:spPr/>
        <p:txBody>
          <a:bodyPr/>
          <a:lstStyle/>
          <a:p>
            <a:r>
              <a:rPr lang="es-CO" altLang="es-CO" dirty="0"/>
              <a:t>Estándares</a:t>
            </a:r>
          </a:p>
        </p:txBody>
      </p:sp>
      <p:graphicFrame>
        <p:nvGraphicFramePr>
          <p:cNvPr id="8" name="Gráfico 7">
            <a:extLst>
              <a:ext uri="{FF2B5EF4-FFF2-40B4-BE49-F238E27FC236}">
                <a16:creationId xmlns:a16="http://schemas.microsoft.com/office/drawing/2014/main" id="{FCB87AE5-0D29-4199-BDC2-7E3FB1750250}"/>
              </a:ext>
            </a:extLst>
          </p:cNvPr>
          <p:cNvGraphicFramePr>
            <a:graphicFrameLocks/>
          </p:cNvGraphicFramePr>
          <p:nvPr>
            <p:extLst>
              <p:ext uri="{D42A27DB-BD31-4B8C-83A1-F6EECF244321}">
                <p14:modId xmlns:p14="http://schemas.microsoft.com/office/powerpoint/2010/main" val="75376904"/>
              </p:ext>
            </p:extLst>
          </p:nvPr>
        </p:nvGraphicFramePr>
        <p:xfrm>
          <a:off x="250257" y="616017"/>
          <a:ext cx="8797490" cy="408111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C8D9DA-28AF-4D8A-BEFC-89906D813D33}"/>
              </a:ext>
            </a:extLst>
          </p:cNvPr>
          <p:cNvSpPr>
            <a:spLocks noGrp="1"/>
          </p:cNvSpPr>
          <p:nvPr>
            <p:ph type="ctrTitle" sz="quarter"/>
          </p:nvPr>
        </p:nvSpPr>
        <p:spPr>
          <a:xfrm>
            <a:off x="3008184" y="1928739"/>
            <a:ext cx="3769678" cy="1103312"/>
          </a:xfrm>
        </p:spPr>
        <p:txBody>
          <a:bodyPr/>
          <a:lstStyle/>
          <a:p>
            <a:r>
              <a:rPr lang="es-ES" dirty="0"/>
              <a:t>Informe de reputación </a:t>
            </a:r>
            <a:r>
              <a:rPr lang="es-MX" sz="2400" b="0" i="0" u="none" strike="noStrike" baseline="0" dirty="0"/>
              <a:t>últimos 3 años en medios de comunicación nacional y en redes sociales</a:t>
            </a:r>
            <a:r>
              <a:rPr lang="es-MX" sz="2400" b="0" dirty="0"/>
              <a:t> </a:t>
            </a:r>
            <a:endParaRPr lang="es-CO" dirty="0"/>
          </a:p>
        </p:txBody>
      </p:sp>
    </p:spTree>
    <p:extLst>
      <p:ext uri="{BB962C8B-B14F-4D97-AF65-F5344CB8AC3E}">
        <p14:creationId xmlns:p14="http://schemas.microsoft.com/office/powerpoint/2010/main" val="303575909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38F82BA-4981-401A-81C1-7C1E80EB8238}"/>
              </a:ext>
            </a:extLst>
          </p:cNvPr>
          <p:cNvSpPr>
            <a:spLocks noGrp="1"/>
          </p:cNvSpPr>
          <p:nvPr>
            <p:ph type="title"/>
          </p:nvPr>
        </p:nvSpPr>
        <p:spPr>
          <a:xfrm>
            <a:off x="1331641" y="118751"/>
            <a:ext cx="7210425" cy="344488"/>
          </a:xfrm>
        </p:spPr>
        <p:txBody>
          <a:bodyPr/>
          <a:lstStyle/>
          <a:p>
            <a:r>
              <a:rPr lang="es-CO" dirty="0">
                <a:solidFill>
                  <a:srgbClr val="51C3F9">
                    <a:lumMod val="50000"/>
                  </a:srgbClr>
                </a:solidFill>
                <a:latin typeface="Century Gothic" panose="020B0502020202020204" pitchFamily="34" charset="0"/>
                <a:cs typeface="Arial"/>
              </a:rPr>
              <a:t>Contexto</a:t>
            </a:r>
          </a:p>
        </p:txBody>
      </p:sp>
      <p:sp>
        <p:nvSpPr>
          <p:cNvPr id="5" name="Marcador de contenido 4">
            <a:extLst>
              <a:ext uri="{FF2B5EF4-FFF2-40B4-BE49-F238E27FC236}">
                <a16:creationId xmlns:a16="http://schemas.microsoft.com/office/drawing/2014/main" id="{CA129877-F980-4AED-A0A0-383D495F5DE2}"/>
              </a:ext>
            </a:extLst>
          </p:cNvPr>
          <p:cNvSpPr>
            <a:spLocks noGrp="1"/>
          </p:cNvSpPr>
          <p:nvPr>
            <p:ph idx="1"/>
          </p:nvPr>
        </p:nvSpPr>
        <p:spPr>
          <a:xfrm>
            <a:off x="303214" y="569451"/>
            <a:ext cx="8553449" cy="1928645"/>
          </a:xfrm>
        </p:spPr>
        <p:txBody>
          <a:bodyPr/>
          <a:lstStyle/>
          <a:p>
            <a:pPr marL="0" indent="0">
              <a:buNone/>
            </a:pPr>
            <a:r>
              <a:rPr lang="es-MX" sz="1300" dirty="0"/>
              <a:t>El análisis del discurso de las noticias de los últimos 3 años en medios de comunicación nacional y en redes sociales (conversaciones y publicaciones), se encuentran en tres fuentes principalmente:</a:t>
            </a:r>
          </a:p>
          <a:p>
            <a:pPr marL="0" indent="0">
              <a:buNone/>
            </a:pPr>
            <a:endParaRPr lang="es-MX" sz="1300" b="1" dirty="0"/>
          </a:p>
          <a:p>
            <a:pPr lvl="1"/>
            <a:r>
              <a:rPr lang="es-MX" sz="1300" b="1" dirty="0"/>
              <a:t>Redes sociales y las página web propias de la entidad, publicaciones</a:t>
            </a:r>
          </a:p>
          <a:p>
            <a:pPr lvl="1"/>
            <a:endParaRPr lang="es-MX" sz="1300" b="1" dirty="0"/>
          </a:p>
          <a:p>
            <a:pPr lvl="1"/>
            <a:r>
              <a:rPr lang="es-MX" sz="1300" b="1" dirty="0"/>
              <a:t>Los medios de comunicación y periodistas, las noticias</a:t>
            </a:r>
          </a:p>
          <a:p>
            <a:pPr marL="457200" lvl="1" indent="0">
              <a:buNone/>
            </a:pPr>
            <a:endParaRPr lang="es-MX" sz="1300" b="1" dirty="0"/>
          </a:p>
          <a:p>
            <a:pPr lvl="1"/>
            <a:r>
              <a:rPr lang="es-MX" sz="1300" b="1" dirty="0"/>
              <a:t>Las conversaciones que se generan las personas en las redes sociales, influencers (son las que tienen un algo impacto, más de 5K seguidores)</a:t>
            </a:r>
          </a:p>
        </p:txBody>
      </p:sp>
      <p:pic>
        <p:nvPicPr>
          <p:cNvPr id="3074" name="Picture 2" descr="Portal Icfes">
            <a:extLst>
              <a:ext uri="{FF2B5EF4-FFF2-40B4-BE49-F238E27FC236}">
                <a16:creationId xmlns:a16="http://schemas.microsoft.com/office/drawing/2014/main" id="{EA94E436-C00B-4827-AFDA-91D964074C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243" y="3615448"/>
            <a:ext cx="1275561" cy="47157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ector recto de flecha 2">
            <a:extLst>
              <a:ext uri="{FF2B5EF4-FFF2-40B4-BE49-F238E27FC236}">
                <a16:creationId xmlns:a16="http://schemas.microsoft.com/office/drawing/2014/main" id="{9AFD0029-1A90-4DF2-ADAD-969EAA7FE50A}"/>
              </a:ext>
            </a:extLst>
          </p:cNvPr>
          <p:cNvCxnSpPr>
            <a:cxnSpLocks/>
            <a:endCxn id="3076" idx="1"/>
          </p:cNvCxnSpPr>
          <p:nvPr/>
        </p:nvCxnSpPr>
        <p:spPr>
          <a:xfrm>
            <a:off x="1907727" y="3820432"/>
            <a:ext cx="799245" cy="6456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D8F2E470-EB9E-49FD-86A2-CD96C06B490B}"/>
              </a:ext>
            </a:extLst>
          </p:cNvPr>
          <p:cNvSpPr txBox="1"/>
          <p:nvPr/>
        </p:nvSpPr>
        <p:spPr>
          <a:xfrm>
            <a:off x="2519363" y="2730328"/>
            <a:ext cx="2191468" cy="261610"/>
          </a:xfrm>
          <a:prstGeom prst="rect">
            <a:avLst/>
          </a:prstGeom>
          <a:noFill/>
        </p:spPr>
        <p:txBody>
          <a:bodyPr wrap="square" rtlCol="0">
            <a:spAutoFit/>
          </a:bodyPr>
          <a:lstStyle/>
          <a:p>
            <a:r>
              <a:rPr lang="es-CO" sz="1100" dirty="0">
                <a:solidFill>
                  <a:srgbClr val="0070C0"/>
                </a:solidFill>
                <a:latin typeface="Century Gothic" panose="020B0502020202020204" pitchFamily="34" charset="0"/>
              </a:rPr>
              <a:t>Redes y página web del Icfes</a:t>
            </a:r>
          </a:p>
        </p:txBody>
      </p:sp>
      <p:pic>
        <p:nvPicPr>
          <p:cNvPr id="8" name="Imagen 7">
            <a:extLst>
              <a:ext uri="{FF2B5EF4-FFF2-40B4-BE49-F238E27FC236}">
                <a16:creationId xmlns:a16="http://schemas.microsoft.com/office/drawing/2014/main" id="{41216AA9-75A8-4FEA-BCC6-25B3B35E9928}"/>
              </a:ext>
            </a:extLst>
          </p:cNvPr>
          <p:cNvPicPr>
            <a:picLocks noChangeAspect="1"/>
          </p:cNvPicPr>
          <p:nvPr/>
        </p:nvPicPr>
        <p:blipFill rotWithShape="1">
          <a:blip r:embed="rId3"/>
          <a:srcRect l="2185" t="16474" r="29577" b="9533"/>
          <a:stretch/>
        </p:blipFill>
        <p:spPr>
          <a:xfrm>
            <a:off x="2710413" y="2987686"/>
            <a:ext cx="1350100" cy="788390"/>
          </a:xfrm>
          <a:prstGeom prst="rect">
            <a:avLst/>
          </a:prstGeom>
        </p:spPr>
      </p:pic>
      <p:cxnSp>
        <p:nvCxnSpPr>
          <p:cNvPr id="11" name="Conector recto de flecha 10">
            <a:extLst>
              <a:ext uri="{FF2B5EF4-FFF2-40B4-BE49-F238E27FC236}">
                <a16:creationId xmlns:a16="http://schemas.microsoft.com/office/drawing/2014/main" id="{26517ECC-C55F-4831-B143-8DC95F811F85}"/>
              </a:ext>
            </a:extLst>
          </p:cNvPr>
          <p:cNvCxnSpPr>
            <a:cxnSpLocks/>
            <a:endCxn id="8" idx="1"/>
          </p:cNvCxnSpPr>
          <p:nvPr/>
        </p:nvCxnSpPr>
        <p:spPr>
          <a:xfrm flipV="1">
            <a:off x="1907727" y="3381881"/>
            <a:ext cx="802687" cy="4156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076" name="Picture 4" descr="Vea las últimas noticias internacionales en France 24 - France 24">
            <a:extLst>
              <a:ext uri="{FF2B5EF4-FFF2-40B4-BE49-F238E27FC236}">
                <a16:creationId xmlns:a16="http://schemas.microsoft.com/office/drawing/2014/main" id="{0115A903-C951-4F78-A389-617D29F411B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6971" y="4085863"/>
            <a:ext cx="1353542" cy="760518"/>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a:extLst>
              <a:ext uri="{FF2B5EF4-FFF2-40B4-BE49-F238E27FC236}">
                <a16:creationId xmlns:a16="http://schemas.microsoft.com/office/drawing/2014/main" id="{96646443-0952-49CA-AAC7-B14E833B2F22}"/>
              </a:ext>
            </a:extLst>
          </p:cNvPr>
          <p:cNvSpPr txBox="1"/>
          <p:nvPr/>
        </p:nvSpPr>
        <p:spPr>
          <a:xfrm>
            <a:off x="2519363" y="3790534"/>
            <a:ext cx="2722600" cy="430887"/>
          </a:xfrm>
          <a:prstGeom prst="rect">
            <a:avLst/>
          </a:prstGeom>
          <a:noFill/>
        </p:spPr>
        <p:txBody>
          <a:bodyPr wrap="square" rtlCol="0">
            <a:spAutoFit/>
          </a:bodyPr>
          <a:lstStyle/>
          <a:p>
            <a:r>
              <a:rPr lang="es-CO" sz="1100" dirty="0">
                <a:solidFill>
                  <a:srgbClr val="0070C0"/>
                </a:solidFill>
                <a:latin typeface="Century Gothic" panose="020B0502020202020204" pitchFamily="34" charset="0"/>
              </a:rPr>
              <a:t>Medios de comunicación y periodistas</a:t>
            </a:r>
          </a:p>
        </p:txBody>
      </p:sp>
      <p:pic>
        <p:nvPicPr>
          <p:cNvPr id="3078" name="Picture 6" descr="Marketing De Influencer. Cómo Elegir Al Influencer Correcto">
            <a:extLst>
              <a:ext uri="{FF2B5EF4-FFF2-40B4-BE49-F238E27FC236}">
                <a16:creationId xmlns:a16="http://schemas.microsoft.com/office/drawing/2014/main" id="{C01B78EF-4505-4562-B246-8C83CD004DF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13868" y="2972018"/>
            <a:ext cx="2954707" cy="1771963"/>
          </a:xfrm>
          <a:prstGeom prst="rect">
            <a:avLst/>
          </a:prstGeom>
          <a:noFill/>
          <a:extLst>
            <a:ext uri="{909E8E84-426E-40DD-AFC4-6F175D3DCCD1}">
              <a14:hiddenFill xmlns:a14="http://schemas.microsoft.com/office/drawing/2010/main">
                <a:solidFill>
                  <a:srgbClr val="FFFFFF"/>
                </a:solidFill>
              </a14:hiddenFill>
            </a:ext>
          </a:extLst>
        </p:spPr>
      </p:pic>
      <p:sp>
        <p:nvSpPr>
          <p:cNvPr id="17" name="Elipse 16">
            <a:extLst>
              <a:ext uri="{FF2B5EF4-FFF2-40B4-BE49-F238E27FC236}">
                <a16:creationId xmlns:a16="http://schemas.microsoft.com/office/drawing/2014/main" id="{C11F7E64-4DB2-4B01-A589-4C42D3CB0DC9}"/>
              </a:ext>
            </a:extLst>
          </p:cNvPr>
          <p:cNvSpPr/>
          <p:nvPr/>
        </p:nvSpPr>
        <p:spPr>
          <a:xfrm>
            <a:off x="2271805" y="2738678"/>
            <a:ext cx="247559" cy="23721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rgbClr val="0070C0"/>
                </a:solidFill>
                <a:latin typeface="Century Gothic" panose="020B0502020202020204" pitchFamily="34" charset="0"/>
              </a:rPr>
              <a:t>1</a:t>
            </a:r>
          </a:p>
        </p:txBody>
      </p:sp>
      <p:sp>
        <p:nvSpPr>
          <p:cNvPr id="25" name="Elipse 24">
            <a:extLst>
              <a:ext uri="{FF2B5EF4-FFF2-40B4-BE49-F238E27FC236}">
                <a16:creationId xmlns:a16="http://schemas.microsoft.com/office/drawing/2014/main" id="{D70790BA-F7C2-4F8F-A8D9-5600A72FFEA1}"/>
              </a:ext>
            </a:extLst>
          </p:cNvPr>
          <p:cNvSpPr/>
          <p:nvPr/>
        </p:nvSpPr>
        <p:spPr>
          <a:xfrm>
            <a:off x="2271805" y="3790534"/>
            <a:ext cx="247559" cy="23721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rgbClr val="0070C0"/>
                </a:solidFill>
                <a:latin typeface="Century Gothic" panose="020B0502020202020204" pitchFamily="34" charset="0"/>
              </a:rPr>
              <a:t>2</a:t>
            </a:r>
          </a:p>
        </p:txBody>
      </p:sp>
      <p:sp>
        <p:nvSpPr>
          <p:cNvPr id="29" name="CuadroTexto 28">
            <a:extLst>
              <a:ext uri="{FF2B5EF4-FFF2-40B4-BE49-F238E27FC236}">
                <a16:creationId xmlns:a16="http://schemas.microsoft.com/office/drawing/2014/main" id="{5C3CA600-CF33-475E-8122-934A70FEFB57}"/>
              </a:ext>
            </a:extLst>
          </p:cNvPr>
          <p:cNvSpPr txBox="1"/>
          <p:nvPr/>
        </p:nvSpPr>
        <p:spPr>
          <a:xfrm>
            <a:off x="6132699" y="2771647"/>
            <a:ext cx="1917042" cy="261610"/>
          </a:xfrm>
          <a:prstGeom prst="rect">
            <a:avLst/>
          </a:prstGeom>
          <a:noFill/>
        </p:spPr>
        <p:txBody>
          <a:bodyPr wrap="square" rtlCol="0">
            <a:spAutoFit/>
          </a:bodyPr>
          <a:lstStyle/>
          <a:p>
            <a:pPr algn="ctr"/>
            <a:r>
              <a:rPr lang="es-CO" sz="1100" dirty="0">
                <a:solidFill>
                  <a:srgbClr val="0070C0"/>
                </a:solidFill>
                <a:latin typeface="Century Gothic" panose="020B0502020202020204" pitchFamily="34" charset="0"/>
              </a:rPr>
              <a:t>Influencers</a:t>
            </a:r>
            <a:endParaRPr lang="es-CO" sz="1050" dirty="0">
              <a:solidFill>
                <a:srgbClr val="0070C0"/>
              </a:solidFill>
              <a:latin typeface="Century Gothic" panose="020B0502020202020204" pitchFamily="34" charset="0"/>
            </a:endParaRPr>
          </a:p>
        </p:txBody>
      </p:sp>
      <p:sp>
        <p:nvSpPr>
          <p:cNvPr id="30" name="Elipse 29">
            <a:extLst>
              <a:ext uri="{FF2B5EF4-FFF2-40B4-BE49-F238E27FC236}">
                <a16:creationId xmlns:a16="http://schemas.microsoft.com/office/drawing/2014/main" id="{2EF25C43-9E70-47F6-B281-9A142BC767B8}"/>
              </a:ext>
            </a:extLst>
          </p:cNvPr>
          <p:cNvSpPr/>
          <p:nvPr/>
        </p:nvSpPr>
        <p:spPr>
          <a:xfrm>
            <a:off x="6001149" y="2714498"/>
            <a:ext cx="247559" cy="23721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rgbClr val="0070C0"/>
                </a:solidFill>
                <a:latin typeface="Century Gothic" panose="020B0502020202020204" pitchFamily="34" charset="0"/>
              </a:rPr>
              <a:t>3</a:t>
            </a:r>
          </a:p>
        </p:txBody>
      </p:sp>
      <p:grpSp>
        <p:nvGrpSpPr>
          <p:cNvPr id="2" name="1 Grupo"/>
          <p:cNvGrpSpPr/>
          <p:nvPr/>
        </p:nvGrpSpPr>
        <p:grpSpPr>
          <a:xfrm>
            <a:off x="4927647" y="3392614"/>
            <a:ext cx="614480" cy="519259"/>
            <a:chOff x="3620831" y="3553841"/>
            <a:chExt cx="818275" cy="691474"/>
          </a:xfrm>
        </p:grpSpPr>
        <p:sp>
          <p:nvSpPr>
            <p:cNvPr id="14" name="Flecha: cheurón 13">
              <a:extLst>
                <a:ext uri="{FF2B5EF4-FFF2-40B4-BE49-F238E27FC236}">
                  <a16:creationId xmlns:a16="http://schemas.microsoft.com/office/drawing/2014/main" id="{2FF49349-8497-4BB9-AA50-DBD489B63D4A}"/>
                </a:ext>
              </a:extLst>
            </p:cNvPr>
            <p:cNvSpPr/>
            <p:nvPr/>
          </p:nvSpPr>
          <p:spPr>
            <a:xfrm>
              <a:off x="3620831" y="3553841"/>
              <a:ext cx="443170" cy="691474"/>
            </a:xfrm>
            <a:prstGeom prst="chevr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latin typeface="Century Gothic" panose="020B0502020202020204" pitchFamily="34" charset="0"/>
              </a:endParaRPr>
            </a:p>
          </p:txBody>
        </p:sp>
        <p:sp>
          <p:nvSpPr>
            <p:cNvPr id="18" name="Flecha: cheurón 13">
              <a:extLst>
                <a:ext uri="{FF2B5EF4-FFF2-40B4-BE49-F238E27FC236}">
                  <a16:creationId xmlns:a16="http://schemas.microsoft.com/office/drawing/2014/main" id="{2FF49349-8497-4BB9-AA50-DBD489B63D4A}"/>
                </a:ext>
              </a:extLst>
            </p:cNvPr>
            <p:cNvSpPr/>
            <p:nvPr/>
          </p:nvSpPr>
          <p:spPr>
            <a:xfrm>
              <a:off x="3995936" y="3553841"/>
              <a:ext cx="443170" cy="691474"/>
            </a:xfrm>
            <a:prstGeom prst="chevr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latin typeface="Century Gothic" panose="020B0502020202020204" pitchFamily="34" charset="0"/>
              </a:endParaRPr>
            </a:p>
          </p:txBody>
        </p:sp>
      </p:grpSp>
    </p:spTree>
    <p:extLst>
      <p:ext uri="{BB962C8B-B14F-4D97-AF65-F5344CB8AC3E}">
        <p14:creationId xmlns:p14="http://schemas.microsoft.com/office/powerpoint/2010/main" val="25177274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1E79C1-A12F-4F90-9A03-10D379853165}"/>
              </a:ext>
            </a:extLst>
          </p:cNvPr>
          <p:cNvSpPr>
            <a:spLocks noGrp="1"/>
          </p:cNvSpPr>
          <p:nvPr>
            <p:ph type="title"/>
          </p:nvPr>
        </p:nvSpPr>
        <p:spPr>
          <a:xfrm>
            <a:off x="1331641" y="89059"/>
            <a:ext cx="7210425" cy="344488"/>
          </a:xfrm>
        </p:spPr>
        <p:txBody>
          <a:bodyPr/>
          <a:lstStyle/>
          <a:p>
            <a:r>
              <a:rPr lang="es-CO" dirty="0">
                <a:solidFill>
                  <a:srgbClr val="51C3F9">
                    <a:lumMod val="50000"/>
                  </a:srgbClr>
                </a:solidFill>
                <a:latin typeface="Century Gothic" panose="020B0502020202020204" pitchFamily="34" charset="0"/>
                <a:cs typeface="Arial"/>
              </a:rPr>
              <a:t>Recomendación redes página Web</a:t>
            </a:r>
          </a:p>
        </p:txBody>
      </p:sp>
      <p:sp>
        <p:nvSpPr>
          <p:cNvPr id="3" name="Marcador de número de diapositiva 2">
            <a:extLst>
              <a:ext uri="{FF2B5EF4-FFF2-40B4-BE49-F238E27FC236}">
                <a16:creationId xmlns:a16="http://schemas.microsoft.com/office/drawing/2014/main" id="{511B204A-A1AB-4748-B88F-78656FCE6886}"/>
              </a:ext>
            </a:extLst>
          </p:cNvPr>
          <p:cNvSpPr>
            <a:spLocks noGrp="1"/>
          </p:cNvSpPr>
          <p:nvPr>
            <p:ph type="sldNum" sz="quarter" idx="4294967295"/>
          </p:nvPr>
        </p:nvSpPr>
        <p:spPr>
          <a:xfrm>
            <a:off x="8338279" y="149325"/>
            <a:ext cx="729532" cy="357187"/>
          </a:xfrm>
        </p:spPr>
        <p:txBody>
          <a:bodyPr/>
          <a:lstStyle/>
          <a:p>
            <a:fld id="{7B9FEC08-3CB9-4589-AE85-79CE5D0C7E7C}" type="slidenum">
              <a:rPr lang="es-ES" altLang="es-CO" smtClean="0"/>
              <a:pPr/>
              <a:t>93</a:t>
            </a:fld>
            <a:endParaRPr lang="es-ES" altLang="es-CO" dirty="0"/>
          </a:p>
        </p:txBody>
      </p:sp>
      <p:sp>
        <p:nvSpPr>
          <p:cNvPr id="4" name="Marcador de contenido 3">
            <a:extLst>
              <a:ext uri="{FF2B5EF4-FFF2-40B4-BE49-F238E27FC236}">
                <a16:creationId xmlns:a16="http://schemas.microsoft.com/office/drawing/2014/main" id="{C7172961-3F6B-411E-980B-A59C3D97D378}"/>
              </a:ext>
            </a:extLst>
          </p:cNvPr>
          <p:cNvSpPr>
            <a:spLocks noGrp="1"/>
          </p:cNvSpPr>
          <p:nvPr>
            <p:ph idx="1"/>
          </p:nvPr>
        </p:nvSpPr>
        <p:spPr>
          <a:xfrm>
            <a:off x="303213" y="517197"/>
            <a:ext cx="8553450" cy="784482"/>
          </a:xfrm>
        </p:spPr>
        <p:txBody>
          <a:bodyPr/>
          <a:lstStyle/>
          <a:p>
            <a:pPr marL="0" indent="0" algn="just">
              <a:buNone/>
            </a:pPr>
            <a:r>
              <a:rPr lang="es-CO" dirty="0"/>
              <a:t>Se está haciendo una </a:t>
            </a:r>
            <a:r>
              <a:rPr lang="es-CO" b="1" dirty="0"/>
              <a:t>excelente estrategia para relacionamiento con los usuarios </a:t>
            </a:r>
            <a:r>
              <a:rPr lang="es-CO" dirty="0"/>
              <a:t>página web, YouTube y otras redes Icfes y </a:t>
            </a:r>
            <a:r>
              <a:rPr lang="es-CO" dirty="0">
                <a:solidFill>
                  <a:schemeClr val="tx1"/>
                </a:solidFill>
              </a:rPr>
              <a:t>también para relacionarse con las entidades públicas y líderes 60.8K en Twitter</a:t>
            </a:r>
            <a:r>
              <a:rPr lang="es-CO" dirty="0"/>
              <a:t>, pero se sugiere </a:t>
            </a:r>
            <a:r>
              <a:rPr lang="es-CO" b="1" dirty="0"/>
              <a:t>profundizar FB para establecer las “historias”</a:t>
            </a:r>
            <a:r>
              <a:rPr lang="es-CO" dirty="0"/>
              <a:t> de los otros grupos de interés como lo son los medios de comunicación que  necesitan profundidad y fácil replicación de los mensajes.</a:t>
            </a:r>
          </a:p>
          <a:p>
            <a:endParaRPr lang="es-CO" dirty="0"/>
          </a:p>
          <a:p>
            <a:endParaRPr lang="es-CO" dirty="0"/>
          </a:p>
        </p:txBody>
      </p:sp>
      <p:graphicFrame>
        <p:nvGraphicFramePr>
          <p:cNvPr id="7" name="Marcador de contenido 6">
            <a:extLst>
              <a:ext uri="{FF2B5EF4-FFF2-40B4-BE49-F238E27FC236}">
                <a16:creationId xmlns:a16="http://schemas.microsoft.com/office/drawing/2014/main" id="{2F78C08B-A091-4BAA-95B3-7D4E24A8A242}"/>
              </a:ext>
            </a:extLst>
          </p:cNvPr>
          <p:cNvGraphicFramePr>
            <a:graphicFrameLocks/>
          </p:cNvGraphicFramePr>
          <p:nvPr/>
        </p:nvGraphicFramePr>
        <p:xfrm>
          <a:off x="303213" y="1291401"/>
          <a:ext cx="8553450" cy="2968656"/>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ángulo 7">
            <a:extLst>
              <a:ext uri="{FF2B5EF4-FFF2-40B4-BE49-F238E27FC236}">
                <a16:creationId xmlns:a16="http://schemas.microsoft.com/office/drawing/2014/main" id="{9724F512-1906-46EE-8A6F-7ADFCADB5BDD}"/>
              </a:ext>
            </a:extLst>
          </p:cNvPr>
          <p:cNvSpPr/>
          <p:nvPr/>
        </p:nvSpPr>
        <p:spPr>
          <a:xfrm>
            <a:off x="5823658" y="2020053"/>
            <a:ext cx="97104" cy="7282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Century Gothic" panose="020B0502020202020204" pitchFamily="34" charset="0"/>
            </a:endParaRPr>
          </a:p>
        </p:txBody>
      </p:sp>
      <p:sp>
        <p:nvSpPr>
          <p:cNvPr id="9" name="CuadroTexto 8">
            <a:extLst>
              <a:ext uri="{FF2B5EF4-FFF2-40B4-BE49-F238E27FC236}">
                <a16:creationId xmlns:a16="http://schemas.microsoft.com/office/drawing/2014/main" id="{3B01FFF9-239E-42FC-83A3-CBD9F44BB1CD}"/>
              </a:ext>
            </a:extLst>
          </p:cNvPr>
          <p:cNvSpPr txBox="1"/>
          <p:nvPr/>
        </p:nvSpPr>
        <p:spPr>
          <a:xfrm>
            <a:off x="5920763" y="1908215"/>
            <a:ext cx="1889421" cy="523220"/>
          </a:xfrm>
          <a:prstGeom prst="rect">
            <a:avLst/>
          </a:prstGeom>
          <a:noFill/>
        </p:spPr>
        <p:txBody>
          <a:bodyPr wrap="square" rtlCol="0">
            <a:spAutoFit/>
          </a:bodyPr>
          <a:lstStyle/>
          <a:p>
            <a:r>
              <a:rPr lang="es-CO" sz="1400" dirty="0">
                <a:latin typeface="Century Gothic" panose="020B0502020202020204" pitchFamily="34" charset="0"/>
              </a:rPr>
              <a:t> Año  de “La vacuna”</a:t>
            </a:r>
          </a:p>
        </p:txBody>
      </p:sp>
      <p:sp>
        <p:nvSpPr>
          <p:cNvPr id="10" name="Rectángulo 9">
            <a:extLst>
              <a:ext uri="{FF2B5EF4-FFF2-40B4-BE49-F238E27FC236}">
                <a16:creationId xmlns:a16="http://schemas.microsoft.com/office/drawing/2014/main" id="{2DDA3EBC-EEA9-47A0-BF57-6481C27F2E38}"/>
              </a:ext>
            </a:extLst>
          </p:cNvPr>
          <p:cNvSpPr/>
          <p:nvPr/>
        </p:nvSpPr>
        <p:spPr>
          <a:xfrm>
            <a:off x="5823658" y="1767146"/>
            <a:ext cx="97104" cy="72828"/>
          </a:xfrm>
          <a:prstGeom prst="rect">
            <a:avLst/>
          </a:prstGeom>
          <a:solidFill>
            <a:srgbClr val="006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Century Gothic" panose="020B0502020202020204" pitchFamily="34" charset="0"/>
            </a:endParaRPr>
          </a:p>
        </p:txBody>
      </p:sp>
      <p:sp>
        <p:nvSpPr>
          <p:cNvPr id="11" name="CuadroTexto 10">
            <a:extLst>
              <a:ext uri="{FF2B5EF4-FFF2-40B4-BE49-F238E27FC236}">
                <a16:creationId xmlns:a16="http://schemas.microsoft.com/office/drawing/2014/main" id="{F712BD5E-BA76-4E13-B585-864D4B14FA3D}"/>
              </a:ext>
            </a:extLst>
          </p:cNvPr>
          <p:cNvSpPr txBox="1"/>
          <p:nvPr/>
        </p:nvSpPr>
        <p:spPr>
          <a:xfrm>
            <a:off x="5920763" y="1655309"/>
            <a:ext cx="1606269" cy="307777"/>
          </a:xfrm>
          <a:prstGeom prst="rect">
            <a:avLst/>
          </a:prstGeom>
          <a:noFill/>
        </p:spPr>
        <p:txBody>
          <a:bodyPr wrap="square" rtlCol="0">
            <a:spAutoFit/>
          </a:bodyPr>
          <a:lstStyle/>
          <a:p>
            <a:r>
              <a:rPr lang="es-CO" sz="1400" dirty="0">
                <a:latin typeface="Century Gothic" panose="020B0502020202020204" pitchFamily="34" charset="0"/>
              </a:rPr>
              <a:t>Pandemia</a:t>
            </a:r>
          </a:p>
        </p:txBody>
      </p:sp>
      <p:sp>
        <p:nvSpPr>
          <p:cNvPr id="12" name="Rectángulo 11">
            <a:extLst>
              <a:ext uri="{FF2B5EF4-FFF2-40B4-BE49-F238E27FC236}">
                <a16:creationId xmlns:a16="http://schemas.microsoft.com/office/drawing/2014/main" id="{41ECC8FA-B29C-495A-A961-5FFBAB813A82}"/>
              </a:ext>
            </a:extLst>
          </p:cNvPr>
          <p:cNvSpPr/>
          <p:nvPr/>
        </p:nvSpPr>
        <p:spPr>
          <a:xfrm>
            <a:off x="5830402" y="1506854"/>
            <a:ext cx="97104" cy="7282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Century Gothic" panose="020B0502020202020204" pitchFamily="34" charset="0"/>
            </a:endParaRPr>
          </a:p>
        </p:txBody>
      </p:sp>
      <p:sp>
        <p:nvSpPr>
          <p:cNvPr id="13" name="CuadroTexto 12">
            <a:extLst>
              <a:ext uri="{FF2B5EF4-FFF2-40B4-BE49-F238E27FC236}">
                <a16:creationId xmlns:a16="http://schemas.microsoft.com/office/drawing/2014/main" id="{E3FBDA3C-5814-42D1-B98C-733D00D5A34C}"/>
              </a:ext>
            </a:extLst>
          </p:cNvPr>
          <p:cNvSpPr txBox="1"/>
          <p:nvPr/>
        </p:nvSpPr>
        <p:spPr>
          <a:xfrm>
            <a:off x="5920762" y="1374943"/>
            <a:ext cx="1967209" cy="307777"/>
          </a:xfrm>
          <a:prstGeom prst="rect">
            <a:avLst/>
          </a:prstGeom>
          <a:noFill/>
        </p:spPr>
        <p:txBody>
          <a:bodyPr wrap="square" rtlCol="0">
            <a:spAutoFit/>
          </a:bodyPr>
          <a:lstStyle/>
          <a:p>
            <a:r>
              <a:rPr lang="es-CO" sz="1400" dirty="0">
                <a:latin typeface="Century Gothic" panose="020B0502020202020204" pitchFamily="34" charset="0"/>
              </a:rPr>
              <a:t>Antes de Pandemia</a:t>
            </a:r>
          </a:p>
        </p:txBody>
      </p:sp>
      <p:pic>
        <p:nvPicPr>
          <p:cNvPr id="14" name="Picture 2" descr="BrandMentions Review - Pricing and Features | BrandMentions Reviews">
            <a:extLst>
              <a:ext uri="{FF2B5EF4-FFF2-40B4-BE49-F238E27FC236}">
                <a16:creationId xmlns:a16="http://schemas.microsoft.com/office/drawing/2014/main" id="{C5082F43-88A9-47C2-8B60-486BA57C02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6955" y="4964528"/>
            <a:ext cx="732638" cy="128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56574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3">
            <a:extLst>
              <a:ext uri="{FF2B5EF4-FFF2-40B4-BE49-F238E27FC236}">
                <a16:creationId xmlns:a16="http://schemas.microsoft.com/office/drawing/2014/main" id="{04D496FD-4948-4A77-A468-F9E365B03A67}"/>
              </a:ext>
            </a:extLst>
          </p:cNvPr>
          <p:cNvSpPr txBox="1">
            <a:spLocks/>
          </p:cNvSpPr>
          <p:nvPr/>
        </p:nvSpPr>
        <p:spPr>
          <a:xfrm>
            <a:off x="1274508" y="58443"/>
            <a:ext cx="6990933" cy="383108"/>
          </a:xfrm>
          <a:prstGeom prst="rect">
            <a:avLst/>
          </a:prstGeom>
        </p:spPr>
        <p:txBody>
          <a:bodyPr/>
          <a:lstStyle>
            <a:lvl1pPr algn="ctr" rtl="0" eaLnBrk="0" fontAlgn="base" hangingPunct="0">
              <a:spcBef>
                <a:spcPct val="0"/>
              </a:spcBef>
              <a:spcAft>
                <a:spcPct val="0"/>
              </a:spcAft>
              <a:defRPr sz="2000" b="1">
                <a:solidFill>
                  <a:srgbClr val="333333"/>
                </a:solidFill>
                <a:latin typeface="Century Gothic" panose="020B0502020202020204" pitchFamily="34" charset="0"/>
                <a:ea typeface="+mj-ea"/>
                <a:cs typeface="+mj-cs"/>
              </a:defRPr>
            </a:lvl1pPr>
            <a:lvl2pPr algn="ctr" rtl="0" eaLnBrk="0" fontAlgn="base" hangingPunct="0">
              <a:spcBef>
                <a:spcPct val="0"/>
              </a:spcBef>
              <a:spcAft>
                <a:spcPct val="0"/>
              </a:spcAft>
              <a:defRPr sz="2000" b="1">
                <a:solidFill>
                  <a:srgbClr val="333333"/>
                </a:solidFill>
                <a:latin typeface="Candara" pitchFamily="34" charset="0"/>
                <a:cs typeface="Arial" charset="0"/>
              </a:defRPr>
            </a:lvl2pPr>
            <a:lvl3pPr algn="ctr" rtl="0" eaLnBrk="0" fontAlgn="base" hangingPunct="0">
              <a:spcBef>
                <a:spcPct val="0"/>
              </a:spcBef>
              <a:spcAft>
                <a:spcPct val="0"/>
              </a:spcAft>
              <a:defRPr sz="2000" b="1">
                <a:solidFill>
                  <a:srgbClr val="333333"/>
                </a:solidFill>
                <a:latin typeface="Candara" pitchFamily="34" charset="0"/>
                <a:cs typeface="Arial" charset="0"/>
              </a:defRPr>
            </a:lvl3pPr>
            <a:lvl4pPr algn="ctr" rtl="0" eaLnBrk="0" fontAlgn="base" hangingPunct="0">
              <a:spcBef>
                <a:spcPct val="0"/>
              </a:spcBef>
              <a:spcAft>
                <a:spcPct val="0"/>
              </a:spcAft>
              <a:defRPr sz="2000" b="1">
                <a:solidFill>
                  <a:srgbClr val="333333"/>
                </a:solidFill>
                <a:latin typeface="Candara" pitchFamily="34" charset="0"/>
                <a:cs typeface="Arial" charset="0"/>
              </a:defRPr>
            </a:lvl4pPr>
            <a:lvl5pPr algn="ctr" rtl="0" eaLnBrk="0" fontAlgn="base" hangingPunct="0">
              <a:spcBef>
                <a:spcPct val="0"/>
              </a:spcBef>
              <a:spcAft>
                <a:spcPct val="0"/>
              </a:spcAft>
              <a:defRPr sz="2000" b="1">
                <a:solidFill>
                  <a:srgbClr val="333333"/>
                </a:solidFill>
                <a:latin typeface="Candara" pitchFamily="34" charset="0"/>
                <a:cs typeface="Arial" charset="0"/>
              </a:defRPr>
            </a:lvl5pPr>
            <a:lvl6pPr marL="457200" algn="ctr" rtl="0" fontAlgn="base">
              <a:spcBef>
                <a:spcPct val="0"/>
              </a:spcBef>
              <a:spcAft>
                <a:spcPct val="0"/>
              </a:spcAft>
              <a:defRPr sz="2000" b="1">
                <a:solidFill>
                  <a:srgbClr val="333333"/>
                </a:solidFill>
                <a:latin typeface="Candara" pitchFamily="34" charset="0"/>
                <a:cs typeface="Arial" charset="0"/>
              </a:defRPr>
            </a:lvl6pPr>
            <a:lvl7pPr marL="914400" algn="ctr" rtl="0" fontAlgn="base">
              <a:spcBef>
                <a:spcPct val="0"/>
              </a:spcBef>
              <a:spcAft>
                <a:spcPct val="0"/>
              </a:spcAft>
              <a:defRPr sz="2000" b="1">
                <a:solidFill>
                  <a:srgbClr val="333333"/>
                </a:solidFill>
                <a:latin typeface="Candara" pitchFamily="34" charset="0"/>
                <a:cs typeface="Arial" charset="0"/>
              </a:defRPr>
            </a:lvl7pPr>
            <a:lvl8pPr marL="1371600" algn="ctr" rtl="0" fontAlgn="base">
              <a:spcBef>
                <a:spcPct val="0"/>
              </a:spcBef>
              <a:spcAft>
                <a:spcPct val="0"/>
              </a:spcAft>
              <a:defRPr sz="2000" b="1">
                <a:solidFill>
                  <a:srgbClr val="333333"/>
                </a:solidFill>
                <a:latin typeface="Candara" pitchFamily="34" charset="0"/>
                <a:cs typeface="Arial" charset="0"/>
              </a:defRPr>
            </a:lvl8pPr>
            <a:lvl9pPr marL="1828800" algn="ctr" rtl="0" fontAlgn="base">
              <a:spcBef>
                <a:spcPct val="0"/>
              </a:spcBef>
              <a:spcAft>
                <a:spcPct val="0"/>
              </a:spcAft>
              <a:defRPr sz="2000" b="1">
                <a:solidFill>
                  <a:srgbClr val="333333"/>
                </a:solidFill>
                <a:latin typeface="Candara" pitchFamily="34" charset="0"/>
                <a:cs typeface="Arial" charset="0"/>
              </a:defRPr>
            </a:lvl9pPr>
          </a:lstStyle>
          <a:p>
            <a:pPr defTabSz="911840"/>
            <a:r>
              <a:rPr lang="es-ES" dirty="0">
                <a:solidFill>
                  <a:srgbClr val="51C3F9">
                    <a:lumMod val="50000"/>
                  </a:srgbClr>
                </a:solidFill>
                <a:cs typeface="Arial"/>
              </a:rPr>
              <a:t>Sugerencias periodistas para mejora la imagen  </a:t>
            </a:r>
            <a:endParaRPr lang="es-CO" dirty="0">
              <a:solidFill>
                <a:srgbClr val="51C3F9">
                  <a:lumMod val="50000"/>
                </a:srgbClr>
              </a:solidFill>
              <a:cs typeface="Arial"/>
            </a:endParaRPr>
          </a:p>
        </p:txBody>
      </p:sp>
      <p:sp>
        <p:nvSpPr>
          <p:cNvPr id="8" name="Rectángulo 7">
            <a:extLst>
              <a:ext uri="{FF2B5EF4-FFF2-40B4-BE49-F238E27FC236}">
                <a16:creationId xmlns:a16="http://schemas.microsoft.com/office/drawing/2014/main" id="{6B0CF2C1-19A5-4D53-B0DE-2A7534257472}"/>
              </a:ext>
            </a:extLst>
          </p:cNvPr>
          <p:cNvSpPr/>
          <p:nvPr/>
        </p:nvSpPr>
        <p:spPr>
          <a:xfrm>
            <a:off x="303213" y="1736556"/>
            <a:ext cx="4152900" cy="2302938"/>
          </a:xfrm>
          <a:prstGeom prst="rect">
            <a:avLst/>
          </a:prstGeom>
        </p:spPr>
        <p:txBody>
          <a:bodyPr wrap="square">
            <a:spAutoFit/>
          </a:bodyPr>
          <a:lstStyle/>
          <a:p>
            <a:pPr defTabSz="911840">
              <a:defRPr/>
            </a:pPr>
            <a:r>
              <a:rPr lang="es-ES" sz="1197" dirty="0">
                <a:solidFill>
                  <a:srgbClr val="000000"/>
                </a:solidFill>
                <a:latin typeface="Century Gothic" pitchFamily="34" charset="0"/>
              </a:rPr>
              <a:t>Las piezas publicitarias se centran en tres apartados</a:t>
            </a:r>
            <a:br>
              <a:rPr lang="es-ES" sz="1197" dirty="0">
                <a:solidFill>
                  <a:srgbClr val="000000"/>
                </a:solidFill>
                <a:latin typeface="Century Gothic" pitchFamily="34" charset="0"/>
              </a:rPr>
            </a:br>
            <a:endParaRPr lang="es-ES" sz="1197" dirty="0">
              <a:solidFill>
                <a:srgbClr val="000000"/>
              </a:solidFill>
              <a:latin typeface="Century Gothic" pitchFamily="34" charset="0"/>
            </a:endParaRPr>
          </a:p>
          <a:p>
            <a:pPr marL="170970" indent="-170970" defTabSz="911840">
              <a:buFontTx/>
              <a:buChar char="-"/>
              <a:defRPr/>
            </a:pPr>
            <a:r>
              <a:rPr lang="es-ES" sz="1197" dirty="0">
                <a:solidFill>
                  <a:srgbClr val="000000"/>
                </a:solidFill>
                <a:latin typeface="Century Gothic" pitchFamily="34" charset="0"/>
              </a:rPr>
              <a:t>El primero en los beneficios y en la retroalimentación a la instituciones para mejorar su rendimiento</a:t>
            </a:r>
          </a:p>
          <a:p>
            <a:pPr defTabSz="911840">
              <a:defRPr/>
            </a:pPr>
            <a:r>
              <a:rPr lang="es-ES" sz="1197" dirty="0">
                <a:solidFill>
                  <a:srgbClr val="000000"/>
                </a:solidFill>
                <a:latin typeface="Century Gothic" pitchFamily="34" charset="0"/>
              </a:rPr>
              <a:t>  </a:t>
            </a:r>
          </a:p>
          <a:p>
            <a:pPr marL="170970" indent="-170970" defTabSz="911840">
              <a:buFontTx/>
              <a:buChar char="-"/>
              <a:defRPr/>
            </a:pPr>
            <a:r>
              <a:rPr lang="es-ES" sz="1197" dirty="0">
                <a:solidFill>
                  <a:srgbClr val="000000"/>
                </a:solidFill>
                <a:latin typeface="Century Gothic" pitchFamily="34" charset="0"/>
              </a:rPr>
              <a:t>El segundo en el análisis de los resultados para implementar políticas educativas</a:t>
            </a:r>
          </a:p>
          <a:p>
            <a:pPr defTabSz="911840">
              <a:defRPr/>
            </a:pPr>
            <a:r>
              <a:rPr lang="es-ES" sz="1197" dirty="0">
                <a:solidFill>
                  <a:srgbClr val="000000"/>
                </a:solidFill>
                <a:latin typeface="Century Gothic" pitchFamily="34" charset="0"/>
              </a:rPr>
              <a:t> </a:t>
            </a:r>
          </a:p>
          <a:p>
            <a:pPr marL="170970" indent="-170970" defTabSz="911840">
              <a:buFontTx/>
              <a:buChar char="-"/>
              <a:defRPr/>
            </a:pPr>
            <a:r>
              <a:rPr lang="es-ES" sz="1197" dirty="0">
                <a:solidFill>
                  <a:srgbClr val="000000"/>
                </a:solidFill>
                <a:latin typeface="Century Gothic" pitchFamily="34" charset="0"/>
              </a:rPr>
              <a:t>El tercero  en la difusión de la misión y gestión del Icfes</a:t>
            </a:r>
          </a:p>
          <a:p>
            <a:pPr marL="170970" indent="-170970" defTabSz="911840">
              <a:buFontTx/>
              <a:buChar char="-"/>
              <a:defRPr/>
            </a:pPr>
            <a:endParaRPr lang="es-ES" sz="1197" dirty="0">
              <a:solidFill>
                <a:srgbClr val="000000"/>
              </a:solidFill>
              <a:latin typeface="Century Gothic" pitchFamily="34" charset="0"/>
            </a:endParaRPr>
          </a:p>
        </p:txBody>
      </p:sp>
      <p:sp>
        <p:nvSpPr>
          <p:cNvPr id="10" name="CuadroTexto 9">
            <a:extLst>
              <a:ext uri="{FF2B5EF4-FFF2-40B4-BE49-F238E27FC236}">
                <a16:creationId xmlns:a16="http://schemas.microsoft.com/office/drawing/2014/main" id="{1DA3779F-688E-4732-AA12-FFF4EB1BD2D0}"/>
              </a:ext>
            </a:extLst>
          </p:cNvPr>
          <p:cNvSpPr txBox="1"/>
          <p:nvPr/>
        </p:nvSpPr>
        <p:spPr>
          <a:xfrm>
            <a:off x="303214" y="624648"/>
            <a:ext cx="8553450" cy="461665"/>
          </a:xfrm>
          <a:prstGeom prst="rect">
            <a:avLst/>
          </a:prstGeom>
          <a:noFill/>
          <a:ln w="3175">
            <a:solidFill>
              <a:srgbClr val="006600"/>
            </a:solidFill>
            <a:prstDash val="solid"/>
          </a:ln>
        </p:spPr>
        <p:txBody>
          <a:bodyPr wrap="square">
            <a:spAutoFit/>
          </a:bodyPr>
          <a:lstStyle/>
          <a:p>
            <a:pPr algn="ctr" defTabSz="911840">
              <a:defRPr/>
            </a:pPr>
            <a:r>
              <a:rPr lang="es-ES" sz="1200" dirty="0">
                <a:solidFill>
                  <a:schemeClr val="accent2">
                    <a:lumMod val="75000"/>
                  </a:schemeClr>
                </a:solidFill>
                <a:latin typeface="Century Gothic" pitchFamily="34" charset="0"/>
              </a:rPr>
              <a:t>La  mayoría de entrevistados manifiesta que se deben desarrollar estrategias para que el Icfes sea más próximo a las personas, específicamente a los jóvenes    </a:t>
            </a:r>
          </a:p>
        </p:txBody>
      </p:sp>
      <p:sp>
        <p:nvSpPr>
          <p:cNvPr id="11" name="Rectángulo 10">
            <a:extLst>
              <a:ext uri="{FF2B5EF4-FFF2-40B4-BE49-F238E27FC236}">
                <a16:creationId xmlns:a16="http://schemas.microsoft.com/office/drawing/2014/main" id="{FF1E217C-C5F1-4CC0-8672-60D8B627FE4F}"/>
              </a:ext>
            </a:extLst>
          </p:cNvPr>
          <p:cNvSpPr/>
          <p:nvPr/>
        </p:nvSpPr>
        <p:spPr bwMode="auto">
          <a:xfrm>
            <a:off x="840693" y="1194594"/>
            <a:ext cx="3077940" cy="318470"/>
          </a:xfrm>
          <a:prstGeom prst="rect">
            <a:avLst/>
          </a:prstGeom>
          <a:solidFill>
            <a:schemeClr val="bg1">
              <a:lumMod val="95000"/>
            </a:schemeClr>
          </a:solidFill>
          <a:ln w="12700" cap="flat" cmpd="sng" algn="ctr">
            <a:noFill/>
            <a:prstDash val="solid"/>
            <a:round/>
            <a:headEnd type="none" w="sm" len="sm"/>
            <a:tailEnd type="none" w="sm" len="sm"/>
          </a:ln>
          <a:effectLst>
            <a:outerShdw blurRad="50800" dist="38100" dir="5400000" algn="t" rotWithShape="0">
              <a:prstClr val="black">
                <a:alpha val="40000"/>
              </a:prstClr>
            </a:outerShdw>
          </a:effectLst>
        </p:spPr>
        <p:txBody>
          <a:bodyPr vert="horz" wrap="square" lIns="91186" tIns="45593" rIns="91186" bIns="45593" numCol="1" rtlCol="0" anchor="ctr" anchorCtr="0" compatLnSpc="1">
            <a:prstTxWarp prst="textNoShape">
              <a:avLst/>
            </a:prstTxWarp>
          </a:bodyPr>
          <a:lstStyle/>
          <a:p>
            <a:pPr algn="ctr" defTabSz="911840">
              <a:defRPr/>
            </a:pPr>
            <a:r>
              <a:rPr lang="es-MX" sz="1197" dirty="0">
                <a:solidFill>
                  <a:srgbClr val="006495"/>
                </a:solidFill>
                <a:latin typeface="Century Gothic"/>
              </a:rPr>
              <a:t>Piezas</a:t>
            </a:r>
            <a:endParaRPr lang="es-CO" sz="1197" dirty="0">
              <a:solidFill>
                <a:srgbClr val="006495"/>
              </a:solidFill>
              <a:latin typeface="Century Gothic"/>
            </a:endParaRPr>
          </a:p>
        </p:txBody>
      </p:sp>
      <p:sp>
        <p:nvSpPr>
          <p:cNvPr id="12" name="Rectángulo 11">
            <a:extLst>
              <a:ext uri="{FF2B5EF4-FFF2-40B4-BE49-F238E27FC236}">
                <a16:creationId xmlns:a16="http://schemas.microsoft.com/office/drawing/2014/main" id="{2454F9E1-A305-47C5-BB19-510F5EF6CA18}"/>
              </a:ext>
            </a:extLst>
          </p:cNvPr>
          <p:cNvSpPr/>
          <p:nvPr/>
        </p:nvSpPr>
        <p:spPr bwMode="auto">
          <a:xfrm>
            <a:off x="5222634" y="1194594"/>
            <a:ext cx="3093782" cy="318470"/>
          </a:xfrm>
          <a:prstGeom prst="rect">
            <a:avLst/>
          </a:prstGeom>
          <a:solidFill>
            <a:schemeClr val="bg1">
              <a:lumMod val="95000"/>
            </a:schemeClr>
          </a:solidFill>
          <a:ln w="12700" cap="flat" cmpd="sng" algn="ctr">
            <a:noFill/>
            <a:prstDash val="solid"/>
            <a:round/>
            <a:headEnd type="none" w="sm" len="sm"/>
            <a:tailEnd type="none" w="sm" len="sm"/>
          </a:ln>
          <a:effectLst>
            <a:outerShdw blurRad="50800" dist="38100" dir="5400000" algn="t" rotWithShape="0">
              <a:prstClr val="black">
                <a:alpha val="40000"/>
              </a:prstClr>
            </a:outerShdw>
          </a:effectLst>
        </p:spPr>
        <p:txBody>
          <a:bodyPr vert="horz" wrap="square" lIns="91186" tIns="45593" rIns="91186" bIns="45593" numCol="1" rtlCol="0" anchor="ctr" anchorCtr="0" compatLnSpc="1">
            <a:prstTxWarp prst="textNoShape">
              <a:avLst/>
            </a:prstTxWarp>
          </a:bodyPr>
          <a:lstStyle/>
          <a:p>
            <a:pPr algn="ctr" defTabSz="911840">
              <a:defRPr/>
            </a:pPr>
            <a:r>
              <a:rPr lang="es-MX" sz="1197" dirty="0">
                <a:solidFill>
                  <a:schemeClr val="accent2">
                    <a:lumMod val="75000"/>
                  </a:schemeClr>
                </a:solidFill>
                <a:latin typeface="Century Gothic"/>
              </a:rPr>
              <a:t>Noticia</a:t>
            </a:r>
            <a:endParaRPr lang="es-CO" sz="1197" dirty="0">
              <a:solidFill>
                <a:schemeClr val="accent2">
                  <a:lumMod val="75000"/>
                </a:schemeClr>
              </a:solidFill>
              <a:latin typeface="Century Gothic"/>
            </a:endParaRPr>
          </a:p>
        </p:txBody>
      </p:sp>
      <p:sp>
        <p:nvSpPr>
          <p:cNvPr id="13" name="Rectángulo 12">
            <a:extLst>
              <a:ext uri="{FF2B5EF4-FFF2-40B4-BE49-F238E27FC236}">
                <a16:creationId xmlns:a16="http://schemas.microsoft.com/office/drawing/2014/main" id="{43092F33-A1D1-4A72-94ED-BED4758D6DDA}"/>
              </a:ext>
            </a:extLst>
          </p:cNvPr>
          <p:cNvSpPr/>
          <p:nvPr/>
        </p:nvSpPr>
        <p:spPr>
          <a:xfrm>
            <a:off x="4682387" y="1736557"/>
            <a:ext cx="4174276" cy="1013419"/>
          </a:xfrm>
          <a:prstGeom prst="rect">
            <a:avLst/>
          </a:prstGeom>
        </p:spPr>
        <p:txBody>
          <a:bodyPr wrap="square">
            <a:spAutoFit/>
          </a:bodyPr>
          <a:lstStyle/>
          <a:p>
            <a:pPr defTabSz="911840">
              <a:defRPr/>
            </a:pPr>
            <a:r>
              <a:rPr lang="es-ES" sz="1197" dirty="0">
                <a:solidFill>
                  <a:srgbClr val="000000"/>
                </a:solidFill>
                <a:latin typeface="Century Gothic" pitchFamily="34" charset="0"/>
              </a:rPr>
              <a:t>- Los periodistas concuerdan que el canal más efectivo para las noticias son las RRSS</a:t>
            </a:r>
            <a:br>
              <a:rPr lang="es-ES" sz="1197" dirty="0">
                <a:solidFill>
                  <a:srgbClr val="000000"/>
                </a:solidFill>
                <a:latin typeface="Century Gothic" pitchFamily="34" charset="0"/>
              </a:rPr>
            </a:br>
            <a:endParaRPr lang="es-ES" sz="1197" dirty="0">
              <a:solidFill>
                <a:srgbClr val="000000"/>
              </a:solidFill>
              <a:latin typeface="Century Gothic" pitchFamily="34" charset="0"/>
            </a:endParaRPr>
          </a:p>
          <a:p>
            <a:pPr defTabSz="911840">
              <a:defRPr/>
            </a:pPr>
            <a:r>
              <a:rPr lang="es-ES" sz="1197" dirty="0">
                <a:solidFill>
                  <a:srgbClr val="000000"/>
                </a:solidFill>
                <a:latin typeface="Century Gothic" pitchFamily="34" charset="0"/>
              </a:rPr>
              <a:t>  - Las fuentes que se sugieren para desarrollar las noticas se concentran en:</a:t>
            </a:r>
          </a:p>
        </p:txBody>
      </p:sp>
      <p:sp>
        <p:nvSpPr>
          <p:cNvPr id="14" name="Rectángulo 13">
            <a:extLst>
              <a:ext uri="{FF2B5EF4-FFF2-40B4-BE49-F238E27FC236}">
                <a16:creationId xmlns:a16="http://schemas.microsoft.com/office/drawing/2014/main" id="{93FD8300-A610-4A2C-B4FF-EF01A51FA504}"/>
              </a:ext>
            </a:extLst>
          </p:cNvPr>
          <p:cNvSpPr/>
          <p:nvPr/>
        </p:nvSpPr>
        <p:spPr bwMode="auto">
          <a:xfrm>
            <a:off x="4684713" y="3124926"/>
            <a:ext cx="1309426" cy="470328"/>
          </a:xfrm>
          <a:prstGeom prst="rect">
            <a:avLst/>
          </a:prstGeom>
          <a:noFill/>
          <a:ln w="9525" cap="flat" cmpd="sng" algn="ctr">
            <a:solidFill>
              <a:schemeClr val="accent1">
                <a:lumMod val="50000"/>
              </a:schemeClr>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186" tIns="45593" rIns="91186" bIns="45593" numCol="1" rtlCol="0" anchor="ctr" anchorCtr="0" compatLnSpc="1">
            <a:prstTxWarp prst="textNoShape">
              <a:avLst/>
            </a:prstTxWarp>
          </a:bodyPr>
          <a:lstStyle/>
          <a:p>
            <a:pPr algn="ctr" defTabSz="911840"/>
            <a:r>
              <a:rPr lang="es-MX" sz="997" dirty="0">
                <a:solidFill>
                  <a:schemeClr val="accent2">
                    <a:lumMod val="75000"/>
                  </a:schemeClr>
                </a:solidFill>
                <a:latin typeface="Century Gothic"/>
              </a:rPr>
              <a:t>Funcionarios del Icfes</a:t>
            </a:r>
            <a:endParaRPr lang="es-CO" sz="997" dirty="0">
              <a:solidFill>
                <a:schemeClr val="accent2">
                  <a:lumMod val="75000"/>
                </a:schemeClr>
              </a:solidFill>
              <a:latin typeface="Century Gothic"/>
            </a:endParaRPr>
          </a:p>
        </p:txBody>
      </p:sp>
      <p:sp>
        <p:nvSpPr>
          <p:cNvPr id="15" name="Rectángulo 14">
            <a:extLst>
              <a:ext uri="{FF2B5EF4-FFF2-40B4-BE49-F238E27FC236}">
                <a16:creationId xmlns:a16="http://schemas.microsoft.com/office/drawing/2014/main" id="{654635B1-824A-4F15-BA24-0B97B32F99E5}"/>
              </a:ext>
            </a:extLst>
          </p:cNvPr>
          <p:cNvSpPr/>
          <p:nvPr/>
        </p:nvSpPr>
        <p:spPr bwMode="auto">
          <a:xfrm>
            <a:off x="4684713" y="3789729"/>
            <a:ext cx="1309426" cy="470328"/>
          </a:xfrm>
          <a:prstGeom prst="rect">
            <a:avLst/>
          </a:prstGeom>
          <a:noFill/>
          <a:ln w="9525" cap="flat" cmpd="sng" algn="ctr">
            <a:solidFill>
              <a:schemeClr val="accent1">
                <a:lumMod val="50000"/>
              </a:schemeClr>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186" tIns="45593" rIns="91186" bIns="45593" numCol="1" rtlCol="0" anchor="ctr" anchorCtr="0" compatLnSpc="1">
            <a:prstTxWarp prst="textNoShape">
              <a:avLst/>
            </a:prstTxWarp>
          </a:bodyPr>
          <a:lstStyle/>
          <a:p>
            <a:pPr algn="ctr" defTabSz="911840"/>
            <a:r>
              <a:rPr lang="es-MX" sz="997" dirty="0">
                <a:solidFill>
                  <a:schemeClr val="accent2">
                    <a:lumMod val="75000"/>
                  </a:schemeClr>
                </a:solidFill>
                <a:latin typeface="Century Gothic"/>
              </a:rPr>
              <a:t>Expertos en educación</a:t>
            </a:r>
            <a:endParaRPr lang="es-CO" sz="997" dirty="0">
              <a:solidFill>
                <a:schemeClr val="accent2">
                  <a:lumMod val="75000"/>
                </a:schemeClr>
              </a:solidFill>
              <a:latin typeface="Century Gothic"/>
            </a:endParaRPr>
          </a:p>
        </p:txBody>
      </p:sp>
      <p:sp>
        <p:nvSpPr>
          <p:cNvPr id="16" name="Rectángulo 15">
            <a:extLst>
              <a:ext uri="{FF2B5EF4-FFF2-40B4-BE49-F238E27FC236}">
                <a16:creationId xmlns:a16="http://schemas.microsoft.com/office/drawing/2014/main" id="{F0192BEE-7FA1-4F54-AB23-ED7F2CA7B90B}"/>
              </a:ext>
            </a:extLst>
          </p:cNvPr>
          <p:cNvSpPr/>
          <p:nvPr/>
        </p:nvSpPr>
        <p:spPr bwMode="auto">
          <a:xfrm>
            <a:off x="6114812" y="3124926"/>
            <a:ext cx="1309426" cy="470328"/>
          </a:xfrm>
          <a:prstGeom prst="rect">
            <a:avLst/>
          </a:prstGeom>
          <a:noFill/>
          <a:ln w="9525" cap="flat" cmpd="sng" algn="ctr">
            <a:solidFill>
              <a:schemeClr val="accent1">
                <a:lumMod val="50000"/>
              </a:schemeClr>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186" tIns="45593" rIns="91186" bIns="45593" numCol="1" rtlCol="0" anchor="ctr" anchorCtr="0" compatLnSpc="1">
            <a:prstTxWarp prst="textNoShape">
              <a:avLst/>
            </a:prstTxWarp>
          </a:bodyPr>
          <a:lstStyle/>
          <a:p>
            <a:pPr algn="ctr" defTabSz="911840"/>
            <a:r>
              <a:rPr lang="es-MX" sz="997" dirty="0">
                <a:solidFill>
                  <a:schemeClr val="accent2">
                    <a:lumMod val="75000"/>
                  </a:schemeClr>
                </a:solidFill>
                <a:latin typeface="Century Gothic"/>
              </a:rPr>
              <a:t>Jóvenes (Relatos)</a:t>
            </a:r>
            <a:endParaRPr lang="es-CO" sz="997" dirty="0">
              <a:solidFill>
                <a:schemeClr val="accent2">
                  <a:lumMod val="75000"/>
                </a:schemeClr>
              </a:solidFill>
              <a:latin typeface="Century Gothic"/>
            </a:endParaRPr>
          </a:p>
        </p:txBody>
      </p:sp>
      <p:sp>
        <p:nvSpPr>
          <p:cNvPr id="17" name="Rectángulo 16">
            <a:extLst>
              <a:ext uri="{FF2B5EF4-FFF2-40B4-BE49-F238E27FC236}">
                <a16:creationId xmlns:a16="http://schemas.microsoft.com/office/drawing/2014/main" id="{6EE754E3-8D05-40AE-9AE1-608E56ED9D04}"/>
              </a:ext>
            </a:extLst>
          </p:cNvPr>
          <p:cNvSpPr/>
          <p:nvPr/>
        </p:nvSpPr>
        <p:spPr bwMode="auto">
          <a:xfrm>
            <a:off x="7547237" y="3395480"/>
            <a:ext cx="1309426" cy="470328"/>
          </a:xfrm>
          <a:prstGeom prst="rect">
            <a:avLst/>
          </a:prstGeom>
          <a:noFill/>
          <a:ln w="9525" cap="flat" cmpd="sng" algn="ctr">
            <a:solidFill>
              <a:schemeClr val="accent1">
                <a:lumMod val="50000"/>
              </a:schemeClr>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186" tIns="45593" rIns="91186" bIns="45593" numCol="1" rtlCol="0" anchor="ctr" anchorCtr="0" compatLnSpc="1">
            <a:prstTxWarp prst="textNoShape">
              <a:avLst/>
            </a:prstTxWarp>
          </a:bodyPr>
          <a:lstStyle/>
          <a:p>
            <a:pPr algn="ctr" defTabSz="911840"/>
            <a:r>
              <a:rPr lang="es-MX" sz="997" dirty="0">
                <a:solidFill>
                  <a:schemeClr val="accent2">
                    <a:lumMod val="75000"/>
                  </a:schemeClr>
                </a:solidFill>
                <a:latin typeface="Century Gothic"/>
              </a:rPr>
              <a:t>Profesores</a:t>
            </a:r>
            <a:endParaRPr lang="es-CO" sz="997" dirty="0">
              <a:solidFill>
                <a:schemeClr val="accent2">
                  <a:lumMod val="75000"/>
                </a:schemeClr>
              </a:solidFill>
              <a:latin typeface="Century Gothic"/>
            </a:endParaRPr>
          </a:p>
        </p:txBody>
      </p:sp>
      <p:sp>
        <p:nvSpPr>
          <p:cNvPr id="18" name="Rectángulo 17">
            <a:extLst>
              <a:ext uri="{FF2B5EF4-FFF2-40B4-BE49-F238E27FC236}">
                <a16:creationId xmlns:a16="http://schemas.microsoft.com/office/drawing/2014/main" id="{FC03F9C9-E1C2-4BBF-A644-1C20ECF0F8AB}"/>
              </a:ext>
            </a:extLst>
          </p:cNvPr>
          <p:cNvSpPr/>
          <p:nvPr/>
        </p:nvSpPr>
        <p:spPr bwMode="auto">
          <a:xfrm>
            <a:off x="6114812" y="3789729"/>
            <a:ext cx="1309426" cy="470328"/>
          </a:xfrm>
          <a:prstGeom prst="rect">
            <a:avLst/>
          </a:prstGeom>
          <a:noFill/>
          <a:ln w="9525" cap="flat" cmpd="sng" algn="ctr">
            <a:solidFill>
              <a:schemeClr val="accent1">
                <a:lumMod val="50000"/>
              </a:schemeClr>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186" tIns="45593" rIns="91186" bIns="45593" numCol="1" rtlCol="0" anchor="ctr" anchorCtr="0" compatLnSpc="1">
            <a:prstTxWarp prst="textNoShape">
              <a:avLst/>
            </a:prstTxWarp>
          </a:bodyPr>
          <a:lstStyle/>
          <a:p>
            <a:pPr algn="ctr" defTabSz="911840"/>
            <a:r>
              <a:rPr lang="es-MX" sz="997" dirty="0">
                <a:solidFill>
                  <a:schemeClr val="accent2">
                    <a:lumMod val="75000"/>
                  </a:schemeClr>
                </a:solidFill>
                <a:latin typeface="Century Gothic"/>
              </a:rPr>
              <a:t>Rectores </a:t>
            </a:r>
            <a:endParaRPr lang="es-CO" sz="997" dirty="0">
              <a:solidFill>
                <a:schemeClr val="accent2">
                  <a:lumMod val="75000"/>
                </a:schemeClr>
              </a:solidFill>
              <a:latin typeface="Century Gothic"/>
            </a:endParaRPr>
          </a:p>
        </p:txBody>
      </p:sp>
      <p:cxnSp>
        <p:nvCxnSpPr>
          <p:cNvPr id="19" name="Conector recto 10">
            <a:extLst>
              <a:ext uri="{FF2B5EF4-FFF2-40B4-BE49-F238E27FC236}">
                <a16:creationId xmlns:a16="http://schemas.microsoft.com/office/drawing/2014/main" id="{308B4E4D-6520-4C87-8338-49D9CA1AF053}"/>
              </a:ext>
            </a:extLst>
          </p:cNvPr>
          <p:cNvCxnSpPr>
            <a:cxnSpLocks/>
          </p:cNvCxnSpPr>
          <p:nvPr/>
        </p:nvCxnSpPr>
        <p:spPr bwMode="auto">
          <a:xfrm>
            <a:off x="4574123" y="1414645"/>
            <a:ext cx="0" cy="3420562"/>
          </a:xfrm>
          <a:prstGeom prst="line">
            <a:avLst/>
          </a:prstGeom>
          <a:ln w="12700">
            <a:prstDash val="solid"/>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275948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Connecteur droit 29">
            <a:extLst>
              <a:ext uri="{FF2B5EF4-FFF2-40B4-BE49-F238E27FC236}">
                <a16:creationId xmlns:a16="http://schemas.microsoft.com/office/drawing/2014/main" id="{B119F553-51B6-4408-A490-35ACE411E36C}"/>
              </a:ext>
            </a:extLst>
          </p:cNvPr>
          <p:cNvCxnSpPr/>
          <p:nvPr/>
        </p:nvCxnSpPr>
        <p:spPr>
          <a:xfrm>
            <a:off x="3867160" y="1381756"/>
            <a:ext cx="0" cy="325669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29">
            <a:extLst>
              <a:ext uri="{FF2B5EF4-FFF2-40B4-BE49-F238E27FC236}">
                <a16:creationId xmlns:a16="http://schemas.microsoft.com/office/drawing/2014/main" id="{B119F553-51B6-4408-A490-35ACE411E36C}"/>
              </a:ext>
            </a:extLst>
          </p:cNvPr>
          <p:cNvCxnSpPr/>
          <p:nvPr/>
        </p:nvCxnSpPr>
        <p:spPr>
          <a:xfrm>
            <a:off x="5773276" y="1381756"/>
            <a:ext cx="0" cy="325669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2" name="Connecteur droit 29">
            <a:extLst>
              <a:ext uri="{FF2B5EF4-FFF2-40B4-BE49-F238E27FC236}">
                <a16:creationId xmlns:a16="http://schemas.microsoft.com/office/drawing/2014/main" id="{B119F553-51B6-4408-A490-35ACE411E36C}"/>
              </a:ext>
            </a:extLst>
          </p:cNvPr>
          <p:cNvCxnSpPr/>
          <p:nvPr/>
        </p:nvCxnSpPr>
        <p:spPr>
          <a:xfrm>
            <a:off x="7668344" y="1381756"/>
            <a:ext cx="0" cy="255856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56EBD9F1-BC8B-47BA-82B1-4F2E2E5BE01F}"/>
              </a:ext>
            </a:extLst>
          </p:cNvPr>
          <p:cNvSpPr>
            <a:spLocks noGrp="1"/>
          </p:cNvSpPr>
          <p:nvPr>
            <p:ph type="title"/>
          </p:nvPr>
        </p:nvSpPr>
        <p:spPr>
          <a:xfrm>
            <a:off x="1331641" y="7145"/>
            <a:ext cx="7210425" cy="585123"/>
          </a:xfrm>
        </p:spPr>
        <p:txBody>
          <a:bodyPr/>
          <a:lstStyle/>
          <a:p>
            <a:r>
              <a:rPr lang="es-CO" dirty="0">
                <a:solidFill>
                  <a:srgbClr val="51C3F9">
                    <a:lumMod val="50000"/>
                  </a:srgbClr>
                </a:solidFill>
                <a:latin typeface="Century Gothic" panose="020B0502020202020204" pitchFamily="34" charset="0"/>
                <a:cs typeface="Arial"/>
              </a:rPr>
              <a:t>Recomendaciones influenciadores</a:t>
            </a:r>
          </a:p>
        </p:txBody>
      </p:sp>
      <p:cxnSp>
        <p:nvCxnSpPr>
          <p:cNvPr id="5" name="Connecteur droit 5">
            <a:extLst>
              <a:ext uri="{FF2B5EF4-FFF2-40B4-BE49-F238E27FC236}">
                <a16:creationId xmlns:a16="http://schemas.microsoft.com/office/drawing/2014/main" id="{B308E578-FFFB-4338-8594-67BA47919A0B}"/>
              </a:ext>
            </a:extLst>
          </p:cNvPr>
          <p:cNvCxnSpPr/>
          <p:nvPr/>
        </p:nvCxnSpPr>
        <p:spPr>
          <a:xfrm>
            <a:off x="1980975" y="1860209"/>
            <a:ext cx="3168543" cy="83042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Connecteur droit 6">
            <a:extLst>
              <a:ext uri="{FF2B5EF4-FFF2-40B4-BE49-F238E27FC236}">
                <a16:creationId xmlns:a16="http://schemas.microsoft.com/office/drawing/2014/main" id="{D7618197-FF35-4064-BEAC-B9B2C72FF1BD}"/>
              </a:ext>
            </a:extLst>
          </p:cNvPr>
          <p:cNvCxnSpPr/>
          <p:nvPr/>
        </p:nvCxnSpPr>
        <p:spPr>
          <a:xfrm flipV="1">
            <a:off x="1975477" y="3776512"/>
            <a:ext cx="3174040" cy="83668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Connecteur droit 17">
            <a:extLst>
              <a:ext uri="{FF2B5EF4-FFF2-40B4-BE49-F238E27FC236}">
                <a16:creationId xmlns:a16="http://schemas.microsoft.com/office/drawing/2014/main" id="{AB76C8B7-C272-4972-A5DE-EADD29E88E7B}"/>
              </a:ext>
            </a:extLst>
          </p:cNvPr>
          <p:cNvCxnSpPr/>
          <p:nvPr/>
        </p:nvCxnSpPr>
        <p:spPr>
          <a:xfrm>
            <a:off x="5157162" y="2690636"/>
            <a:ext cx="2501127" cy="25547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19">
            <a:extLst>
              <a:ext uri="{FF2B5EF4-FFF2-40B4-BE49-F238E27FC236}">
                <a16:creationId xmlns:a16="http://schemas.microsoft.com/office/drawing/2014/main" id="{55F4BD4C-423C-41C1-B69E-BD677FE9DDDC}"/>
              </a:ext>
            </a:extLst>
          </p:cNvPr>
          <p:cNvCxnSpPr/>
          <p:nvPr/>
        </p:nvCxnSpPr>
        <p:spPr>
          <a:xfrm flipV="1">
            <a:off x="5149516" y="3552967"/>
            <a:ext cx="2500850" cy="22354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hapeNameChangedByPowerUser1">
            <a:extLst>
              <a:ext uri="{FF2B5EF4-FFF2-40B4-BE49-F238E27FC236}">
                <a16:creationId xmlns:a16="http://schemas.microsoft.com/office/drawing/2014/main" id="{B00BE079-A488-431E-8961-B2A2402FAC7B}"/>
              </a:ext>
            </a:extLst>
          </p:cNvPr>
          <p:cNvSpPr/>
          <p:nvPr/>
        </p:nvSpPr>
        <p:spPr>
          <a:xfrm>
            <a:off x="1980975" y="1029811"/>
            <a:ext cx="1865199" cy="319384"/>
          </a:xfrm>
          <a:prstGeom prst="rect">
            <a:avLst/>
          </a:prstGeom>
          <a:solidFill>
            <a:schemeClr val="bg1">
              <a:lumMod val="95000"/>
            </a:schemeClr>
          </a:solidFill>
          <a:ln>
            <a:solidFill>
              <a:srgbClr val="0066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308" tIns="25654" rIns="51308" bIns="25654" numCol="1" spcCol="0" rtlCol="0" fromWordArt="0" anchor="ctr" anchorCtr="0" forceAA="0" compatLnSpc="1">
            <a:prstTxWarp prst="textNoShape">
              <a:avLst/>
            </a:prstTxWarp>
            <a:noAutofit/>
          </a:bodyPr>
          <a:lstStyle/>
          <a:p>
            <a:pPr algn="ctr" defTabSz="684063" fontAlgn="auto">
              <a:spcBef>
                <a:spcPts val="0"/>
              </a:spcBef>
              <a:spcAft>
                <a:spcPts val="0"/>
              </a:spcAft>
              <a:defRPr/>
            </a:pPr>
            <a:r>
              <a:rPr lang="es-CO" sz="1047" kern="0" dirty="0">
                <a:solidFill>
                  <a:srgbClr val="006600"/>
                </a:solidFill>
                <a:latin typeface="Century Gothic" panose="020B0502020202020204" pitchFamily="34" charset="0"/>
              </a:rPr>
              <a:t>Intereses</a:t>
            </a:r>
          </a:p>
        </p:txBody>
      </p:sp>
      <p:sp>
        <p:nvSpPr>
          <p:cNvPr id="10" name="ShapeNameChangedByPowerUser2">
            <a:extLst>
              <a:ext uri="{FF2B5EF4-FFF2-40B4-BE49-F238E27FC236}">
                <a16:creationId xmlns:a16="http://schemas.microsoft.com/office/drawing/2014/main" id="{672A3049-70BB-4172-AC05-AC3436D0793B}"/>
              </a:ext>
            </a:extLst>
          </p:cNvPr>
          <p:cNvSpPr/>
          <p:nvPr/>
        </p:nvSpPr>
        <p:spPr>
          <a:xfrm>
            <a:off x="3881708" y="1029811"/>
            <a:ext cx="1865199" cy="319384"/>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308" tIns="25654" rIns="51308" bIns="25654" numCol="1" spcCol="0" rtlCol="0" fromWordArt="0" anchor="ctr" anchorCtr="0" forceAA="0" compatLnSpc="1">
            <a:prstTxWarp prst="textNoShape">
              <a:avLst/>
            </a:prstTxWarp>
            <a:noAutofit/>
          </a:bodyPr>
          <a:lstStyle/>
          <a:p>
            <a:pPr algn="ctr" defTabSz="684063" fontAlgn="auto">
              <a:spcBef>
                <a:spcPts val="0"/>
              </a:spcBef>
              <a:spcAft>
                <a:spcPts val="0"/>
              </a:spcAft>
              <a:defRPr/>
            </a:pPr>
            <a:r>
              <a:rPr lang="es-CO" sz="1047" kern="0" dirty="0">
                <a:solidFill>
                  <a:schemeClr val="accent1">
                    <a:lumMod val="75000"/>
                  </a:schemeClr>
                </a:solidFill>
                <a:latin typeface="Century Gothic" panose="020B0502020202020204" pitchFamily="34" charset="0"/>
              </a:rPr>
              <a:t>Intenciones</a:t>
            </a:r>
          </a:p>
        </p:txBody>
      </p:sp>
      <p:sp>
        <p:nvSpPr>
          <p:cNvPr id="11" name="ShapeNameChangedByPowerUser3">
            <a:extLst>
              <a:ext uri="{FF2B5EF4-FFF2-40B4-BE49-F238E27FC236}">
                <a16:creationId xmlns:a16="http://schemas.microsoft.com/office/drawing/2014/main" id="{2EBA5E33-4DC7-479C-BB52-56C2EFEB6D2B}"/>
              </a:ext>
            </a:extLst>
          </p:cNvPr>
          <p:cNvSpPr/>
          <p:nvPr/>
        </p:nvSpPr>
        <p:spPr>
          <a:xfrm>
            <a:off x="5782440" y="1029811"/>
            <a:ext cx="1865199" cy="319384"/>
          </a:xfrm>
          <a:prstGeom prst="rect">
            <a:avLst/>
          </a:prstGeom>
          <a:solidFill>
            <a:schemeClr val="bg1">
              <a:lumMod val="95000"/>
            </a:schemeClr>
          </a:solidFill>
          <a:ln>
            <a:solidFill>
              <a:schemeClr val="accent2">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308" tIns="25654" rIns="51308" bIns="25654" numCol="1" spcCol="0" rtlCol="0" fromWordArt="0" anchor="ctr" anchorCtr="0" forceAA="0" compatLnSpc="1">
            <a:prstTxWarp prst="textNoShape">
              <a:avLst/>
            </a:prstTxWarp>
            <a:noAutofit/>
          </a:bodyPr>
          <a:lstStyle/>
          <a:p>
            <a:pPr algn="ctr" defTabSz="684063" fontAlgn="auto">
              <a:spcBef>
                <a:spcPts val="0"/>
              </a:spcBef>
              <a:spcAft>
                <a:spcPts val="0"/>
              </a:spcAft>
              <a:defRPr/>
            </a:pPr>
            <a:r>
              <a:rPr lang="es-CO" sz="1047" kern="0" dirty="0">
                <a:solidFill>
                  <a:schemeClr val="accent2">
                    <a:lumMod val="75000"/>
                  </a:schemeClr>
                </a:solidFill>
                <a:latin typeface="Century Gothic" panose="020B0502020202020204" pitchFamily="34" charset="0"/>
              </a:rPr>
              <a:t>Acción/relación</a:t>
            </a:r>
          </a:p>
        </p:txBody>
      </p:sp>
      <p:cxnSp>
        <p:nvCxnSpPr>
          <p:cNvPr id="12" name="Connecteur droit 29">
            <a:extLst>
              <a:ext uri="{FF2B5EF4-FFF2-40B4-BE49-F238E27FC236}">
                <a16:creationId xmlns:a16="http://schemas.microsoft.com/office/drawing/2014/main" id="{B119F553-51B6-4408-A490-35ACE411E36C}"/>
              </a:ext>
            </a:extLst>
          </p:cNvPr>
          <p:cNvCxnSpPr/>
          <p:nvPr/>
        </p:nvCxnSpPr>
        <p:spPr>
          <a:xfrm>
            <a:off x="1980974" y="1381756"/>
            <a:ext cx="0" cy="325669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Organigramme : Connecteur 37">
            <a:extLst>
              <a:ext uri="{FF2B5EF4-FFF2-40B4-BE49-F238E27FC236}">
                <a16:creationId xmlns:a16="http://schemas.microsoft.com/office/drawing/2014/main" id="{A37DF58A-3455-46D7-AB3E-7F6F7F9034D0}"/>
              </a:ext>
            </a:extLst>
          </p:cNvPr>
          <p:cNvSpPr/>
          <p:nvPr/>
        </p:nvSpPr>
        <p:spPr>
          <a:xfrm>
            <a:off x="2799494" y="2479445"/>
            <a:ext cx="430933" cy="430933"/>
          </a:xfrm>
          <a:prstGeom prst="flowChartConnector">
            <a:avLst/>
          </a:prstGeom>
          <a:solidFill>
            <a:schemeClr val="tx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308" tIns="25654" rIns="51308" bIns="25654" numCol="1" spcCol="0" rtlCol="0" fromWordArt="0" anchor="ctr" anchorCtr="0" forceAA="0" compatLnSpc="1">
            <a:prstTxWarp prst="textNoShape">
              <a:avLst/>
            </a:prstTxWarp>
            <a:noAutofit/>
          </a:bodyPr>
          <a:lstStyle/>
          <a:p>
            <a:pPr algn="ctr" defTabSz="684063" fontAlgn="auto">
              <a:spcBef>
                <a:spcPts val="0"/>
              </a:spcBef>
              <a:spcAft>
                <a:spcPts val="0"/>
              </a:spcAft>
              <a:defRPr/>
            </a:pPr>
            <a:endParaRPr lang="es-CO" sz="1047" kern="0" dirty="0">
              <a:solidFill>
                <a:prstClr val="black"/>
              </a:solidFill>
              <a:latin typeface="Century Gothic" panose="020B0502020202020204" pitchFamily="34" charset="0"/>
            </a:endParaRPr>
          </a:p>
        </p:txBody>
      </p:sp>
      <p:sp>
        <p:nvSpPr>
          <p:cNvPr id="17" name="Organigramme : Connecteur 38">
            <a:extLst>
              <a:ext uri="{FF2B5EF4-FFF2-40B4-BE49-F238E27FC236}">
                <a16:creationId xmlns:a16="http://schemas.microsoft.com/office/drawing/2014/main" id="{EB6E66BE-EA5A-4447-B83B-5A40CA8D9779}"/>
              </a:ext>
            </a:extLst>
          </p:cNvPr>
          <p:cNvSpPr/>
          <p:nvPr/>
        </p:nvSpPr>
        <p:spPr>
          <a:xfrm>
            <a:off x="4829668" y="3009991"/>
            <a:ext cx="511733" cy="511733"/>
          </a:xfrm>
          <a:prstGeom prst="flowChartConnector">
            <a:avLst/>
          </a:prstGeom>
          <a:solidFill>
            <a:schemeClr val="accent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308" tIns="25654" rIns="51308" bIns="25654" numCol="1" spcCol="0" rtlCol="0" fromWordArt="0" anchor="ctr" anchorCtr="0" forceAA="0" compatLnSpc="1">
            <a:prstTxWarp prst="textNoShape">
              <a:avLst/>
            </a:prstTxWarp>
            <a:noAutofit/>
          </a:bodyPr>
          <a:lstStyle/>
          <a:p>
            <a:pPr algn="ctr" defTabSz="684063" fontAlgn="auto">
              <a:spcBef>
                <a:spcPts val="0"/>
              </a:spcBef>
              <a:spcAft>
                <a:spcPts val="0"/>
              </a:spcAft>
              <a:defRPr/>
            </a:pPr>
            <a:endParaRPr lang="es-CO" sz="1047" kern="0" dirty="0">
              <a:solidFill>
                <a:prstClr val="white"/>
              </a:solidFill>
              <a:latin typeface="Century Gothic" panose="020B0502020202020204" pitchFamily="34" charset="0"/>
            </a:endParaRPr>
          </a:p>
        </p:txBody>
      </p:sp>
      <p:sp>
        <p:nvSpPr>
          <p:cNvPr id="18" name="Organigramme : Connecteur 39">
            <a:extLst>
              <a:ext uri="{FF2B5EF4-FFF2-40B4-BE49-F238E27FC236}">
                <a16:creationId xmlns:a16="http://schemas.microsoft.com/office/drawing/2014/main" id="{12FF5014-1886-4A2D-AB04-8E259CD2CFED}"/>
              </a:ext>
            </a:extLst>
          </p:cNvPr>
          <p:cNvSpPr/>
          <p:nvPr/>
        </p:nvSpPr>
        <p:spPr>
          <a:xfrm>
            <a:off x="3725196" y="3521006"/>
            <a:ext cx="430933" cy="430933"/>
          </a:xfrm>
          <a:prstGeom prst="flowChartConnector">
            <a:avLst/>
          </a:prstGeom>
          <a:solidFill>
            <a:schemeClr val="tx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308" tIns="25654" rIns="51308" bIns="25654" numCol="1" spcCol="0" rtlCol="0" fromWordArt="0" anchor="ctr" anchorCtr="0" forceAA="0" compatLnSpc="1">
            <a:prstTxWarp prst="textNoShape">
              <a:avLst/>
            </a:prstTxWarp>
            <a:noAutofit/>
          </a:bodyPr>
          <a:lstStyle/>
          <a:p>
            <a:pPr algn="ctr" defTabSz="684063" fontAlgn="auto">
              <a:spcBef>
                <a:spcPts val="0"/>
              </a:spcBef>
              <a:spcAft>
                <a:spcPts val="0"/>
              </a:spcAft>
              <a:defRPr/>
            </a:pPr>
            <a:endParaRPr lang="es-CO" sz="1047" kern="0" dirty="0">
              <a:solidFill>
                <a:prstClr val="black"/>
              </a:solidFill>
              <a:latin typeface="Century Gothic" panose="020B0502020202020204" pitchFamily="34" charset="0"/>
            </a:endParaRPr>
          </a:p>
        </p:txBody>
      </p:sp>
      <p:sp>
        <p:nvSpPr>
          <p:cNvPr id="19" name="Organigramme : Connecteur 40">
            <a:extLst>
              <a:ext uri="{FF2B5EF4-FFF2-40B4-BE49-F238E27FC236}">
                <a16:creationId xmlns:a16="http://schemas.microsoft.com/office/drawing/2014/main" id="{36EBEFDF-3801-4FAE-98AE-5EB6EF3F805D}"/>
              </a:ext>
            </a:extLst>
          </p:cNvPr>
          <p:cNvSpPr/>
          <p:nvPr/>
        </p:nvSpPr>
        <p:spPr>
          <a:xfrm>
            <a:off x="2144184" y="3329375"/>
            <a:ext cx="430933" cy="430933"/>
          </a:xfrm>
          <a:prstGeom prst="flowChartConnector">
            <a:avLst/>
          </a:prstGeom>
          <a:solidFill>
            <a:schemeClr val="tx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308" tIns="25654" rIns="51308" bIns="25654" numCol="1" spcCol="0" rtlCol="0" fromWordArt="0" anchor="ctr" anchorCtr="0" forceAA="0" compatLnSpc="1">
            <a:prstTxWarp prst="textNoShape">
              <a:avLst/>
            </a:prstTxWarp>
            <a:noAutofit/>
          </a:bodyPr>
          <a:lstStyle/>
          <a:p>
            <a:pPr algn="ctr" defTabSz="684063" fontAlgn="auto">
              <a:spcBef>
                <a:spcPts val="0"/>
              </a:spcBef>
              <a:spcAft>
                <a:spcPts val="0"/>
              </a:spcAft>
              <a:defRPr/>
            </a:pPr>
            <a:endParaRPr lang="es-CO" sz="1047" kern="0" dirty="0">
              <a:solidFill>
                <a:prstClr val="black"/>
              </a:solidFill>
              <a:latin typeface="Century Gothic" panose="020B0502020202020204" pitchFamily="34" charset="0"/>
            </a:endParaRPr>
          </a:p>
        </p:txBody>
      </p:sp>
      <p:sp>
        <p:nvSpPr>
          <p:cNvPr id="20" name="Organigramme : Connecteur 41">
            <a:extLst>
              <a:ext uri="{FF2B5EF4-FFF2-40B4-BE49-F238E27FC236}">
                <a16:creationId xmlns:a16="http://schemas.microsoft.com/office/drawing/2014/main" id="{97599671-6E6E-4BB0-B9C9-4F3F879D8FD5}"/>
              </a:ext>
            </a:extLst>
          </p:cNvPr>
          <p:cNvSpPr/>
          <p:nvPr/>
        </p:nvSpPr>
        <p:spPr>
          <a:xfrm>
            <a:off x="2955360" y="3137747"/>
            <a:ext cx="350133" cy="349029"/>
          </a:xfrm>
          <a:prstGeom prst="flowChartConnector">
            <a:avLst/>
          </a:prstGeom>
          <a:solidFill>
            <a:schemeClr val="tx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308" tIns="25654" rIns="51308" bIns="25654" numCol="1" spcCol="0" rtlCol="0" fromWordArt="0" anchor="ctr" anchorCtr="0" forceAA="0" compatLnSpc="1">
            <a:prstTxWarp prst="textNoShape">
              <a:avLst/>
            </a:prstTxWarp>
            <a:noAutofit/>
          </a:bodyPr>
          <a:lstStyle/>
          <a:p>
            <a:pPr algn="ctr" defTabSz="684063" fontAlgn="auto">
              <a:spcBef>
                <a:spcPts val="0"/>
              </a:spcBef>
              <a:spcAft>
                <a:spcPts val="0"/>
              </a:spcAft>
              <a:defRPr/>
            </a:pPr>
            <a:endParaRPr lang="es-CO" sz="1047" kern="0" dirty="0">
              <a:solidFill>
                <a:prstClr val="black"/>
              </a:solidFill>
              <a:latin typeface="Century Gothic" panose="020B0502020202020204" pitchFamily="34" charset="0"/>
            </a:endParaRPr>
          </a:p>
        </p:txBody>
      </p:sp>
      <p:sp>
        <p:nvSpPr>
          <p:cNvPr id="21" name="Organigramme : Connecteur 42">
            <a:extLst>
              <a:ext uri="{FF2B5EF4-FFF2-40B4-BE49-F238E27FC236}">
                <a16:creationId xmlns:a16="http://schemas.microsoft.com/office/drawing/2014/main" id="{EF50D5DB-AC20-4BEA-98E9-40154FE5ADD5}"/>
              </a:ext>
            </a:extLst>
          </p:cNvPr>
          <p:cNvSpPr/>
          <p:nvPr/>
        </p:nvSpPr>
        <p:spPr>
          <a:xfrm>
            <a:off x="2144183" y="2115719"/>
            <a:ext cx="350133" cy="349029"/>
          </a:xfrm>
          <a:prstGeom prst="flowChartConnector">
            <a:avLst/>
          </a:prstGeom>
          <a:solidFill>
            <a:schemeClr val="tx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308" tIns="25654" rIns="51308" bIns="25654" numCol="1" spcCol="0" rtlCol="0" fromWordArt="0" anchor="ctr" anchorCtr="0" forceAA="0" compatLnSpc="1">
            <a:prstTxWarp prst="textNoShape">
              <a:avLst/>
            </a:prstTxWarp>
            <a:noAutofit/>
          </a:bodyPr>
          <a:lstStyle/>
          <a:p>
            <a:pPr algn="ctr" defTabSz="684063" fontAlgn="auto">
              <a:spcBef>
                <a:spcPts val="0"/>
              </a:spcBef>
              <a:spcAft>
                <a:spcPts val="0"/>
              </a:spcAft>
              <a:defRPr/>
            </a:pPr>
            <a:endParaRPr lang="es-CO" sz="1047" kern="0" dirty="0">
              <a:solidFill>
                <a:prstClr val="black"/>
              </a:solidFill>
              <a:latin typeface="Century Gothic" panose="020B0502020202020204" pitchFamily="34" charset="0"/>
            </a:endParaRPr>
          </a:p>
        </p:txBody>
      </p:sp>
      <p:sp>
        <p:nvSpPr>
          <p:cNvPr id="22" name="Organigramme : Connecteur 43">
            <a:extLst>
              <a:ext uri="{FF2B5EF4-FFF2-40B4-BE49-F238E27FC236}">
                <a16:creationId xmlns:a16="http://schemas.microsoft.com/office/drawing/2014/main" id="{31369EE7-485A-4EA1-A655-C742F50F4382}"/>
              </a:ext>
            </a:extLst>
          </p:cNvPr>
          <p:cNvSpPr/>
          <p:nvPr/>
        </p:nvSpPr>
        <p:spPr>
          <a:xfrm>
            <a:off x="6935217" y="3073870"/>
            <a:ext cx="350133" cy="349029"/>
          </a:xfrm>
          <a:prstGeom prst="flowChartConnector">
            <a:avLst/>
          </a:prstGeom>
          <a:solidFill>
            <a:schemeClr val="accent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308" tIns="25654" rIns="51308" bIns="25654" numCol="1" spcCol="0" rtlCol="0" fromWordArt="0" anchor="ctr" anchorCtr="0" forceAA="0" compatLnSpc="1">
            <a:prstTxWarp prst="textNoShape">
              <a:avLst/>
            </a:prstTxWarp>
            <a:noAutofit/>
          </a:bodyPr>
          <a:lstStyle/>
          <a:p>
            <a:pPr algn="ctr" defTabSz="684063" fontAlgn="auto">
              <a:spcBef>
                <a:spcPts val="0"/>
              </a:spcBef>
              <a:spcAft>
                <a:spcPts val="0"/>
              </a:spcAft>
              <a:defRPr/>
            </a:pPr>
            <a:endParaRPr lang="es-CO" sz="1047" kern="0" dirty="0">
              <a:solidFill>
                <a:prstClr val="white"/>
              </a:solidFill>
              <a:latin typeface="Century Gothic" panose="020B0502020202020204" pitchFamily="34" charset="0"/>
            </a:endParaRPr>
          </a:p>
        </p:txBody>
      </p:sp>
      <p:sp>
        <p:nvSpPr>
          <p:cNvPr id="23" name="Organigramme : Connecteur 44">
            <a:extLst>
              <a:ext uri="{FF2B5EF4-FFF2-40B4-BE49-F238E27FC236}">
                <a16:creationId xmlns:a16="http://schemas.microsoft.com/office/drawing/2014/main" id="{20FF6B67-5B02-406C-AF43-3EB827AC79FE}"/>
              </a:ext>
            </a:extLst>
          </p:cNvPr>
          <p:cNvSpPr/>
          <p:nvPr/>
        </p:nvSpPr>
        <p:spPr>
          <a:xfrm>
            <a:off x="4005556" y="2690609"/>
            <a:ext cx="377067" cy="377067"/>
          </a:xfrm>
          <a:prstGeom prst="flowChartConnector">
            <a:avLst/>
          </a:prstGeom>
          <a:solidFill>
            <a:schemeClr val="accent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308" tIns="25654" rIns="51308" bIns="25654" numCol="1" spcCol="0" rtlCol="0" fromWordArt="0" anchor="ctr" anchorCtr="0" forceAA="0" compatLnSpc="1">
            <a:prstTxWarp prst="textNoShape">
              <a:avLst/>
            </a:prstTxWarp>
            <a:noAutofit/>
          </a:bodyPr>
          <a:lstStyle/>
          <a:p>
            <a:pPr algn="ctr" defTabSz="684063" fontAlgn="auto">
              <a:spcBef>
                <a:spcPts val="0"/>
              </a:spcBef>
              <a:spcAft>
                <a:spcPts val="0"/>
              </a:spcAft>
              <a:defRPr/>
            </a:pPr>
            <a:endParaRPr lang="es-CO" sz="1047" kern="0" dirty="0">
              <a:solidFill>
                <a:prstClr val="white"/>
              </a:solidFill>
              <a:latin typeface="Century Gothic" panose="020B0502020202020204" pitchFamily="34" charset="0"/>
            </a:endParaRPr>
          </a:p>
        </p:txBody>
      </p:sp>
      <p:sp>
        <p:nvSpPr>
          <p:cNvPr id="24" name="Organigramme : Connecteur 45">
            <a:extLst>
              <a:ext uri="{FF2B5EF4-FFF2-40B4-BE49-F238E27FC236}">
                <a16:creationId xmlns:a16="http://schemas.microsoft.com/office/drawing/2014/main" id="{C37E34D0-9B92-4D82-BDE1-6E305421E8A1}"/>
              </a:ext>
            </a:extLst>
          </p:cNvPr>
          <p:cNvSpPr/>
          <p:nvPr/>
        </p:nvSpPr>
        <p:spPr>
          <a:xfrm>
            <a:off x="5885021" y="3009994"/>
            <a:ext cx="377067" cy="377067"/>
          </a:xfrm>
          <a:prstGeom prst="flowChartConnector">
            <a:avLst/>
          </a:prstGeom>
          <a:solidFill>
            <a:schemeClr val="accent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308" tIns="25654" rIns="51308" bIns="25654" numCol="1" spcCol="0" rtlCol="0" fromWordArt="0" anchor="ctr" anchorCtr="0" forceAA="0" compatLnSpc="1">
            <a:prstTxWarp prst="textNoShape">
              <a:avLst/>
            </a:prstTxWarp>
            <a:noAutofit/>
          </a:bodyPr>
          <a:lstStyle/>
          <a:p>
            <a:pPr algn="ctr" defTabSz="684063" fontAlgn="auto">
              <a:spcBef>
                <a:spcPts val="0"/>
              </a:spcBef>
              <a:spcAft>
                <a:spcPts val="0"/>
              </a:spcAft>
              <a:defRPr/>
            </a:pPr>
            <a:endParaRPr lang="es-CO" sz="1047" kern="0" dirty="0">
              <a:solidFill>
                <a:prstClr val="white"/>
              </a:solidFill>
              <a:latin typeface="Century Gothic" panose="020B0502020202020204" pitchFamily="34" charset="0"/>
            </a:endParaRPr>
          </a:p>
        </p:txBody>
      </p:sp>
      <p:sp>
        <p:nvSpPr>
          <p:cNvPr id="25" name="Flèche droite 47">
            <a:extLst>
              <a:ext uri="{FF2B5EF4-FFF2-40B4-BE49-F238E27FC236}">
                <a16:creationId xmlns:a16="http://schemas.microsoft.com/office/drawing/2014/main" id="{1C0FB3D8-ACDA-4EA0-88EC-1D2980E749A8}"/>
              </a:ext>
            </a:extLst>
          </p:cNvPr>
          <p:cNvSpPr/>
          <p:nvPr/>
        </p:nvSpPr>
        <p:spPr>
          <a:xfrm rot="20083304">
            <a:off x="2633287" y="3370115"/>
            <a:ext cx="270362" cy="12774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308" tIns="25654" rIns="51308" bIns="25654" numCol="1" spcCol="0" rtlCol="0" fromWordArt="0" anchor="ctr" anchorCtr="0" forceAA="0" compatLnSpc="1">
            <a:prstTxWarp prst="textNoShape">
              <a:avLst/>
            </a:prstTxWarp>
            <a:noAutofit/>
          </a:bodyPr>
          <a:lstStyle/>
          <a:p>
            <a:pPr algn="ctr" defTabSz="684063" fontAlgn="auto">
              <a:spcBef>
                <a:spcPts val="0"/>
              </a:spcBef>
              <a:spcAft>
                <a:spcPts val="0"/>
              </a:spcAft>
              <a:defRPr/>
            </a:pPr>
            <a:endParaRPr lang="es-CO" sz="1047" kern="0" dirty="0">
              <a:solidFill>
                <a:prstClr val="black"/>
              </a:solidFill>
              <a:latin typeface="Century Gothic" panose="020B0502020202020204" pitchFamily="34" charset="0"/>
            </a:endParaRPr>
          </a:p>
        </p:txBody>
      </p:sp>
      <p:sp>
        <p:nvSpPr>
          <p:cNvPr id="26" name="Flèche droite 48">
            <a:extLst>
              <a:ext uri="{FF2B5EF4-FFF2-40B4-BE49-F238E27FC236}">
                <a16:creationId xmlns:a16="http://schemas.microsoft.com/office/drawing/2014/main" id="{E1A54F68-20BD-45CD-991A-7ECAC78E5C35}"/>
              </a:ext>
            </a:extLst>
          </p:cNvPr>
          <p:cNvSpPr/>
          <p:nvPr/>
        </p:nvSpPr>
        <p:spPr>
          <a:xfrm rot="20069944">
            <a:off x="4242696" y="3377689"/>
            <a:ext cx="540724" cy="12774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308" tIns="25654" rIns="51308" bIns="25654" numCol="1" spcCol="0" rtlCol="0" fromWordArt="0" anchor="ctr" anchorCtr="0" forceAA="0" compatLnSpc="1">
            <a:prstTxWarp prst="textNoShape">
              <a:avLst/>
            </a:prstTxWarp>
            <a:noAutofit/>
          </a:bodyPr>
          <a:lstStyle/>
          <a:p>
            <a:pPr algn="ctr" defTabSz="684063" fontAlgn="auto">
              <a:spcBef>
                <a:spcPts val="0"/>
              </a:spcBef>
              <a:spcAft>
                <a:spcPts val="0"/>
              </a:spcAft>
              <a:defRPr/>
            </a:pPr>
            <a:endParaRPr lang="es-CO" sz="1047" kern="0" dirty="0">
              <a:solidFill>
                <a:prstClr val="white"/>
              </a:solidFill>
              <a:latin typeface="Century Gothic" panose="020B0502020202020204" pitchFamily="34" charset="0"/>
            </a:endParaRPr>
          </a:p>
        </p:txBody>
      </p:sp>
      <p:sp>
        <p:nvSpPr>
          <p:cNvPr id="27" name="Flèche droite 49">
            <a:extLst>
              <a:ext uri="{FF2B5EF4-FFF2-40B4-BE49-F238E27FC236}">
                <a16:creationId xmlns:a16="http://schemas.microsoft.com/office/drawing/2014/main" id="{C9E21E42-F681-4AB4-AFF2-C2691350A8A1}"/>
              </a:ext>
            </a:extLst>
          </p:cNvPr>
          <p:cNvSpPr/>
          <p:nvPr/>
        </p:nvSpPr>
        <p:spPr>
          <a:xfrm rot="1510940">
            <a:off x="4432174" y="2962837"/>
            <a:ext cx="337953" cy="12774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308" tIns="25654" rIns="51308" bIns="25654" numCol="1" spcCol="0" rtlCol="0" fromWordArt="0" anchor="ctr" anchorCtr="0" forceAA="0" compatLnSpc="1">
            <a:prstTxWarp prst="textNoShape">
              <a:avLst/>
            </a:prstTxWarp>
            <a:noAutofit/>
          </a:bodyPr>
          <a:lstStyle/>
          <a:p>
            <a:pPr algn="ctr" defTabSz="684063" fontAlgn="auto">
              <a:spcBef>
                <a:spcPts val="0"/>
              </a:spcBef>
              <a:spcAft>
                <a:spcPts val="0"/>
              </a:spcAft>
              <a:defRPr/>
            </a:pPr>
            <a:endParaRPr lang="es-CO" sz="1047" kern="0" dirty="0">
              <a:solidFill>
                <a:prstClr val="white"/>
              </a:solidFill>
              <a:latin typeface="Century Gothic" panose="020B0502020202020204" pitchFamily="34" charset="0"/>
            </a:endParaRPr>
          </a:p>
        </p:txBody>
      </p:sp>
      <p:sp>
        <p:nvSpPr>
          <p:cNvPr id="28" name="Flèche droite 50">
            <a:extLst>
              <a:ext uri="{FF2B5EF4-FFF2-40B4-BE49-F238E27FC236}">
                <a16:creationId xmlns:a16="http://schemas.microsoft.com/office/drawing/2014/main" id="{A5283BFC-409D-4814-B0F7-8ED5CE5B0E5B}"/>
              </a:ext>
            </a:extLst>
          </p:cNvPr>
          <p:cNvSpPr/>
          <p:nvPr/>
        </p:nvSpPr>
        <p:spPr>
          <a:xfrm rot="587337">
            <a:off x="3353451" y="2702878"/>
            <a:ext cx="540724" cy="12774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308" tIns="25654" rIns="51308" bIns="25654" numCol="1" spcCol="0" rtlCol="0" fromWordArt="0" anchor="ctr" anchorCtr="0" forceAA="0" compatLnSpc="1">
            <a:prstTxWarp prst="textNoShape">
              <a:avLst/>
            </a:prstTxWarp>
            <a:noAutofit/>
          </a:bodyPr>
          <a:lstStyle/>
          <a:p>
            <a:pPr algn="ctr" defTabSz="684063" fontAlgn="auto">
              <a:spcBef>
                <a:spcPts val="0"/>
              </a:spcBef>
              <a:spcAft>
                <a:spcPts val="0"/>
              </a:spcAft>
              <a:defRPr/>
            </a:pPr>
            <a:endParaRPr lang="es-CO" sz="1047" kern="0" dirty="0">
              <a:solidFill>
                <a:prstClr val="black"/>
              </a:solidFill>
              <a:latin typeface="Century Gothic" panose="020B0502020202020204" pitchFamily="34" charset="0"/>
            </a:endParaRPr>
          </a:p>
        </p:txBody>
      </p:sp>
      <p:sp>
        <p:nvSpPr>
          <p:cNvPr id="29" name="Flèche droite 51">
            <a:extLst>
              <a:ext uri="{FF2B5EF4-FFF2-40B4-BE49-F238E27FC236}">
                <a16:creationId xmlns:a16="http://schemas.microsoft.com/office/drawing/2014/main" id="{9F21378E-71A7-4754-84FB-D0A12B44191F}"/>
              </a:ext>
            </a:extLst>
          </p:cNvPr>
          <p:cNvSpPr/>
          <p:nvPr/>
        </p:nvSpPr>
        <p:spPr>
          <a:xfrm rot="1982153">
            <a:off x="3419053" y="3406098"/>
            <a:ext cx="337953" cy="12774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308" tIns="25654" rIns="51308" bIns="25654" numCol="1" spcCol="0" rtlCol="0" fromWordArt="0" anchor="ctr" anchorCtr="0" forceAA="0" compatLnSpc="1">
            <a:prstTxWarp prst="textNoShape">
              <a:avLst/>
            </a:prstTxWarp>
            <a:noAutofit/>
          </a:bodyPr>
          <a:lstStyle/>
          <a:p>
            <a:pPr algn="ctr" defTabSz="684063" fontAlgn="auto">
              <a:spcBef>
                <a:spcPts val="0"/>
              </a:spcBef>
              <a:spcAft>
                <a:spcPts val="0"/>
              </a:spcAft>
              <a:defRPr/>
            </a:pPr>
            <a:endParaRPr lang="es-CO" sz="1047" kern="0" dirty="0">
              <a:solidFill>
                <a:prstClr val="black"/>
              </a:solidFill>
              <a:latin typeface="Century Gothic" panose="020B0502020202020204" pitchFamily="34" charset="0"/>
            </a:endParaRPr>
          </a:p>
        </p:txBody>
      </p:sp>
      <p:sp>
        <p:nvSpPr>
          <p:cNvPr id="30" name="Organigramme : Connecteur 53">
            <a:extLst>
              <a:ext uri="{FF2B5EF4-FFF2-40B4-BE49-F238E27FC236}">
                <a16:creationId xmlns:a16="http://schemas.microsoft.com/office/drawing/2014/main" id="{3BF668CA-1B11-4C5B-BE18-A4E4C0B60CF8}"/>
              </a:ext>
            </a:extLst>
          </p:cNvPr>
          <p:cNvSpPr/>
          <p:nvPr/>
        </p:nvSpPr>
        <p:spPr>
          <a:xfrm>
            <a:off x="2367646" y="2873123"/>
            <a:ext cx="323200" cy="323200"/>
          </a:xfrm>
          <a:prstGeom prst="flowChartConnector">
            <a:avLst/>
          </a:prstGeom>
          <a:solidFill>
            <a:schemeClr val="tx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308" tIns="25654" rIns="51308" bIns="25654" numCol="1" spcCol="0" rtlCol="0" fromWordArt="0" anchor="ctr" anchorCtr="0" forceAA="0" compatLnSpc="1">
            <a:prstTxWarp prst="textNoShape">
              <a:avLst/>
            </a:prstTxWarp>
            <a:noAutofit/>
          </a:bodyPr>
          <a:lstStyle/>
          <a:p>
            <a:pPr algn="ctr" defTabSz="684063" fontAlgn="auto">
              <a:spcBef>
                <a:spcPts val="0"/>
              </a:spcBef>
              <a:spcAft>
                <a:spcPts val="0"/>
              </a:spcAft>
              <a:defRPr/>
            </a:pPr>
            <a:endParaRPr lang="es-CO" sz="1047" kern="0" dirty="0">
              <a:solidFill>
                <a:prstClr val="black"/>
              </a:solidFill>
              <a:latin typeface="Century Gothic" panose="020B0502020202020204" pitchFamily="34" charset="0"/>
            </a:endParaRPr>
          </a:p>
        </p:txBody>
      </p:sp>
      <p:sp>
        <p:nvSpPr>
          <p:cNvPr id="31" name="Flèche droite 54">
            <a:extLst>
              <a:ext uri="{FF2B5EF4-FFF2-40B4-BE49-F238E27FC236}">
                <a16:creationId xmlns:a16="http://schemas.microsoft.com/office/drawing/2014/main" id="{DC621A5D-A4DB-429D-9960-4F74194EA972}"/>
              </a:ext>
            </a:extLst>
          </p:cNvPr>
          <p:cNvSpPr/>
          <p:nvPr/>
        </p:nvSpPr>
        <p:spPr>
          <a:xfrm rot="1584710">
            <a:off x="2525420" y="2433854"/>
            <a:ext cx="270362" cy="116127"/>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308" tIns="25654" rIns="51308" bIns="25654" numCol="1" spcCol="0" rtlCol="0" fromWordArt="0" anchor="ctr" anchorCtr="0" forceAA="0" compatLnSpc="1">
            <a:prstTxWarp prst="textNoShape">
              <a:avLst/>
            </a:prstTxWarp>
            <a:noAutofit/>
          </a:bodyPr>
          <a:lstStyle/>
          <a:p>
            <a:pPr algn="ctr" defTabSz="684063" fontAlgn="auto">
              <a:spcBef>
                <a:spcPts val="0"/>
              </a:spcBef>
              <a:spcAft>
                <a:spcPts val="0"/>
              </a:spcAft>
              <a:defRPr/>
            </a:pPr>
            <a:endParaRPr lang="es-CO" sz="1047" kern="0" dirty="0">
              <a:solidFill>
                <a:prstClr val="black"/>
              </a:solidFill>
              <a:latin typeface="Century Gothic" panose="020B0502020202020204" pitchFamily="34" charset="0"/>
            </a:endParaRPr>
          </a:p>
        </p:txBody>
      </p:sp>
      <p:sp>
        <p:nvSpPr>
          <p:cNvPr id="32" name="Flèche droite 55">
            <a:extLst>
              <a:ext uri="{FF2B5EF4-FFF2-40B4-BE49-F238E27FC236}">
                <a16:creationId xmlns:a16="http://schemas.microsoft.com/office/drawing/2014/main" id="{5B5B1A5A-62B5-4259-B398-3AFC5E535889}"/>
              </a:ext>
            </a:extLst>
          </p:cNvPr>
          <p:cNvSpPr/>
          <p:nvPr/>
        </p:nvSpPr>
        <p:spPr>
          <a:xfrm rot="21405149">
            <a:off x="5399128" y="3119738"/>
            <a:ext cx="295619" cy="16816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308" tIns="25654" rIns="51308" bIns="25654" numCol="1" spcCol="0" rtlCol="0" fromWordArt="0" anchor="ctr" anchorCtr="0" forceAA="0" compatLnSpc="1">
            <a:prstTxWarp prst="textNoShape">
              <a:avLst/>
            </a:prstTxWarp>
            <a:noAutofit/>
          </a:bodyPr>
          <a:lstStyle/>
          <a:p>
            <a:pPr algn="ctr" defTabSz="684063" fontAlgn="auto">
              <a:spcBef>
                <a:spcPts val="0"/>
              </a:spcBef>
              <a:spcAft>
                <a:spcPts val="0"/>
              </a:spcAft>
              <a:defRPr/>
            </a:pPr>
            <a:endParaRPr lang="es-CO" sz="1047" kern="0" dirty="0">
              <a:solidFill>
                <a:prstClr val="white"/>
              </a:solidFill>
              <a:latin typeface="Century Gothic" panose="020B0502020202020204" pitchFamily="34" charset="0"/>
            </a:endParaRPr>
          </a:p>
        </p:txBody>
      </p:sp>
      <p:sp>
        <p:nvSpPr>
          <p:cNvPr id="33" name="Flèche droite 56">
            <a:extLst>
              <a:ext uri="{FF2B5EF4-FFF2-40B4-BE49-F238E27FC236}">
                <a16:creationId xmlns:a16="http://schemas.microsoft.com/office/drawing/2014/main" id="{779B2A43-5F22-435B-A543-E73AC6F398F6}"/>
              </a:ext>
            </a:extLst>
          </p:cNvPr>
          <p:cNvSpPr/>
          <p:nvPr/>
        </p:nvSpPr>
        <p:spPr>
          <a:xfrm>
            <a:off x="6392055" y="3156066"/>
            <a:ext cx="439339" cy="12774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308" tIns="25654" rIns="51308" bIns="25654" numCol="1" spcCol="0" rtlCol="0" fromWordArt="0" anchor="ctr" anchorCtr="0" forceAA="0" compatLnSpc="1">
            <a:prstTxWarp prst="textNoShape">
              <a:avLst/>
            </a:prstTxWarp>
            <a:noAutofit/>
          </a:bodyPr>
          <a:lstStyle/>
          <a:p>
            <a:pPr algn="ctr" defTabSz="684063" fontAlgn="auto">
              <a:spcBef>
                <a:spcPts val="0"/>
              </a:spcBef>
              <a:spcAft>
                <a:spcPts val="0"/>
              </a:spcAft>
              <a:defRPr/>
            </a:pPr>
            <a:endParaRPr lang="es-CO" sz="1047" kern="0" dirty="0">
              <a:solidFill>
                <a:prstClr val="white"/>
              </a:solidFill>
              <a:latin typeface="Century Gothic" panose="020B0502020202020204" pitchFamily="34" charset="0"/>
            </a:endParaRPr>
          </a:p>
        </p:txBody>
      </p:sp>
      <p:sp>
        <p:nvSpPr>
          <p:cNvPr id="34" name="Flèche droite 57">
            <a:extLst>
              <a:ext uri="{FF2B5EF4-FFF2-40B4-BE49-F238E27FC236}">
                <a16:creationId xmlns:a16="http://schemas.microsoft.com/office/drawing/2014/main" id="{A7B4DAAE-1611-4525-86AB-39C1C78ECD14}"/>
              </a:ext>
            </a:extLst>
          </p:cNvPr>
          <p:cNvSpPr/>
          <p:nvPr/>
        </p:nvSpPr>
        <p:spPr>
          <a:xfrm>
            <a:off x="1196341" y="1924087"/>
            <a:ext cx="609853" cy="437729"/>
          </a:xfrm>
          <a:prstGeom prst="rightArrow">
            <a:avLst/>
          </a:prstGeom>
          <a:solidFill>
            <a:schemeClr val="bg1"/>
          </a:solidFill>
          <a:ln>
            <a:solidFill>
              <a:schemeClr val="tx2"/>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308" tIns="25654" rIns="51308" bIns="25654" numCol="1" spcCol="0" rtlCol="0" fromWordArt="0" anchor="ctr" anchorCtr="0" forceAA="0" compatLnSpc="1">
            <a:prstTxWarp prst="textNoShape">
              <a:avLst/>
            </a:prstTxWarp>
            <a:noAutofit/>
          </a:bodyPr>
          <a:lstStyle/>
          <a:p>
            <a:pPr algn="ctr" defTabSz="684063" fontAlgn="auto">
              <a:spcBef>
                <a:spcPts val="0"/>
              </a:spcBef>
              <a:spcAft>
                <a:spcPts val="0"/>
              </a:spcAft>
              <a:defRPr/>
            </a:pPr>
            <a:endParaRPr lang="es-CO" sz="1047" kern="0" dirty="0">
              <a:solidFill>
                <a:prstClr val="black"/>
              </a:solidFill>
              <a:latin typeface="Century Gothic" panose="020B0502020202020204" pitchFamily="34" charset="0"/>
            </a:endParaRPr>
          </a:p>
        </p:txBody>
      </p:sp>
      <p:sp>
        <p:nvSpPr>
          <p:cNvPr id="35" name="Flèche droite 58">
            <a:extLst>
              <a:ext uri="{FF2B5EF4-FFF2-40B4-BE49-F238E27FC236}">
                <a16:creationId xmlns:a16="http://schemas.microsoft.com/office/drawing/2014/main" id="{77BEF8C7-822E-48A3-8575-A0EE259DCE25}"/>
              </a:ext>
            </a:extLst>
          </p:cNvPr>
          <p:cNvSpPr/>
          <p:nvPr/>
        </p:nvSpPr>
        <p:spPr>
          <a:xfrm>
            <a:off x="1196341" y="3776513"/>
            <a:ext cx="609853" cy="437729"/>
          </a:xfrm>
          <a:prstGeom prst="rightArrow">
            <a:avLst/>
          </a:prstGeom>
          <a:solidFill>
            <a:schemeClr val="bg1"/>
          </a:solidFill>
          <a:ln>
            <a:solidFill>
              <a:schemeClr val="tx2"/>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308" tIns="25654" rIns="51308" bIns="25654" numCol="1" spcCol="0" rtlCol="0" fromWordArt="0" anchor="ctr" anchorCtr="0" forceAA="0" compatLnSpc="1">
            <a:prstTxWarp prst="textNoShape">
              <a:avLst/>
            </a:prstTxWarp>
            <a:noAutofit/>
          </a:bodyPr>
          <a:lstStyle/>
          <a:p>
            <a:pPr algn="ctr" defTabSz="684063" fontAlgn="auto">
              <a:spcBef>
                <a:spcPts val="0"/>
              </a:spcBef>
              <a:spcAft>
                <a:spcPts val="0"/>
              </a:spcAft>
              <a:defRPr/>
            </a:pPr>
            <a:endParaRPr lang="es-CO" sz="1047" kern="0" dirty="0">
              <a:solidFill>
                <a:prstClr val="black"/>
              </a:solidFill>
              <a:latin typeface="Century Gothic" panose="020B0502020202020204" pitchFamily="34" charset="0"/>
            </a:endParaRPr>
          </a:p>
        </p:txBody>
      </p:sp>
      <p:sp>
        <p:nvSpPr>
          <p:cNvPr id="36" name="ZoneTexte 59">
            <a:extLst>
              <a:ext uri="{FF2B5EF4-FFF2-40B4-BE49-F238E27FC236}">
                <a16:creationId xmlns:a16="http://schemas.microsoft.com/office/drawing/2014/main" id="{8A2B6EFA-79EF-4330-8C02-B991F4D323BC}"/>
              </a:ext>
            </a:extLst>
          </p:cNvPr>
          <p:cNvSpPr txBox="1"/>
          <p:nvPr/>
        </p:nvSpPr>
        <p:spPr>
          <a:xfrm>
            <a:off x="360114" y="2946114"/>
            <a:ext cx="1403013" cy="714234"/>
          </a:xfrm>
          <a:prstGeom prst="rect">
            <a:avLst/>
          </a:prstGeom>
          <a:noFill/>
        </p:spPr>
        <p:txBody>
          <a:bodyPr wrap="square" rtlCol="0">
            <a:spAutoFit/>
          </a:bodyPr>
          <a:lstStyle/>
          <a:p>
            <a:pPr algn="r" defTabSz="684063" fontAlgn="auto">
              <a:spcBef>
                <a:spcPts val="0"/>
              </a:spcBef>
              <a:spcAft>
                <a:spcPts val="0"/>
              </a:spcAft>
              <a:defRPr/>
            </a:pPr>
            <a:r>
              <a:rPr lang="es-CO" sz="1347" kern="0" dirty="0">
                <a:solidFill>
                  <a:sysClr val="windowText" lastClr="000000"/>
                </a:solidFill>
                <a:latin typeface="Century Gothic" panose="020B0502020202020204" pitchFamily="34" charset="0"/>
                <a:cs typeface="+mn-cs"/>
              </a:rPr>
              <a:t>Usuarios de las redes sociales</a:t>
            </a:r>
          </a:p>
        </p:txBody>
      </p:sp>
      <p:sp>
        <p:nvSpPr>
          <p:cNvPr id="37" name="ZoneTexte 60">
            <a:extLst>
              <a:ext uri="{FF2B5EF4-FFF2-40B4-BE49-F238E27FC236}">
                <a16:creationId xmlns:a16="http://schemas.microsoft.com/office/drawing/2014/main" id="{969AE4C5-CB65-434F-AAC6-1585760346D5}"/>
              </a:ext>
            </a:extLst>
          </p:cNvPr>
          <p:cNvSpPr txBox="1"/>
          <p:nvPr/>
        </p:nvSpPr>
        <p:spPr>
          <a:xfrm>
            <a:off x="8066584" y="2869949"/>
            <a:ext cx="1062176" cy="714234"/>
          </a:xfrm>
          <a:prstGeom prst="rect">
            <a:avLst/>
          </a:prstGeom>
          <a:noFill/>
        </p:spPr>
        <p:txBody>
          <a:bodyPr wrap="square" rtlCol="0">
            <a:spAutoFit/>
          </a:bodyPr>
          <a:lstStyle/>
          <a:p>
            <a:pPr defTabSz="684063" fontAlgn="auto">
              <a:spcBef>
                <a:spcPts val="0"/>
              </a:spcBef>
              <a:spcAft>
                <a:spcPts val="0"/>
              </a:spcAft>
              <a:defRPr/>
            </a:pPr>
            <a:r>
              <a:rPr lang="es-CO" sz="1347" kern="0" dirty="0">
                <a:solidFill>
                  <a:sysClr val="windowText" lastClr="000000"/>
                </a:solidFill>
                <a:latin typeface="Century Gothic" panose="020B0502020202020204" pitchFamily="34" charset="0"/>
                <a:cs typeface="+mn-cs"/>
              </a:rPr>
              <a:t>Sinergia Grupos de</a:t>
            </a:r>
          </a:p>
          <a:p>
            <a:pPr defTabSz="684063" fontAlgn="auto">
              <a:spcBef>
                <a:spcPts val="0"/>
              </a:spcBef>
              <a:spcAft>
                <a:spcPts val="0"/>
              </a:spcAft>
              <a:defRPr/>
            </a:pPr>
            <a:r>
              <a:rPr lang="es-CO" sz="1347" kern="0" dirty="0">
                <a:solidFill>
                  <a:sysClr val="windowText" lastClr="000000"/>
                </a:solidFill>
                <a:latin typeface="Century Gothic" panose="020B0502020202020204" pitchFamily="34" charset="0"/>
                <a:cs typeface="+mn-cs"/>
              </a:rPr>
              <a:t>Interés</a:t>
            </a:r>
          </a:p>
        </p:txBody>
      </p:sp>
      <p:sp>
        <p:nvSpPr>
          <p:cNvPr id="38" name="Flèche droite 61">
            <a:extLst>
              <a:ext uri="{FF2B5EF4-FFF2-40B4-BE49-F238E27FC236}">
                <a16:creationId xmlns:a16="http://schemas.microsoft.com/office/drawing/2014/main" id="{7F6D38A8-B538-4A9E-9F85-BE8409FF27E8}"/>
              </a:ext>
            </a:extLst>
          </p:cNvPr>
          <p:cNvSpPr/>
          <p:nvPr/>
        </p:nvSpPr>
        <p:spPr>
          <a:xfrm>
            <a:off x="7662699" y="3031317"/>
            <a:ext cx="371748" cy="437729"/>
          </a:xfrm>
          <a:prstGeom prst="rightArrow">
            <a:avLst/>
          </a:prstGeom>
          <a:solidFill>
            <a:schemeClr val="bg1"/>
          </a:solidFill>
          <a:ln>
            <a:solidFill>
              <a:schemeClr val="accent1">
                <a:lumMod val="75000"/>
              </a:schemeClr>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063" fontAlgn="auto">
              <a:spcBef>
                <a:spcPts val="0"/>
              </a:spcBef>
              <a:spcAft>
                <a:spcPts val="0"/>
              </a:spcAft>
              <a:defRPr/>
            </a:pPr>
            <a:endParaRPr lang="es-CO" sz="1347" kern="0" dirty="0">
              <a:solidFill>
                <a:prstClr val="white"/>
              </a:solidFill>
              <a:latin typeface="Century Gothic" panose="020B0502020202020204" pitchFamily="34" charset="0"/>
            </a:endParaRPr>
          </a:p>
        </p:txBody>
      </p:sp>
      <p:sp>
        <p:nvSpPr>
          <p:cNvPr id="39" name="CuadroTexto 38">
            <a:extLst>
              <a:ext uri="{FF2B5EF4-FFF2-40B4-BE49-F238E27FC236}">
                <a16:creationId xmlns:a16="http://schemas.microsoft.com/office/drawing/2014/main" id="{98E39173-915C-48D3-8B85-AC0353857EE0}"/>
              </a:ext>
            </a:extLst>
          </p:cNvPr>
          <p:cNvSpPr txBox="1"/>
          <p:nvPr/>
        </p:nvSpPr>
        <p:spPr>
          <a:xfrm>
            <a:off x="6017278" y="1381755"/>
            <a:ext cx="1461944" cy="261610"/>
          </a:xfrm>
          <a:prstGeom prst="rect">
            <a:avLst/>
          </a:prstGeom>
          <a:noFill/>
        </p:spPr>
        <p:txBody>
          <a:bodyPr wrap="square" rtlCol="0">
            <a:spAutoFit/>
          </a:bodyPr>
          <a:lstStyle/>
          <a:p>
            <a:r>
              <a:rPr lang="es-CO" sz="1100" dirty="0">
                <a:latin typeface="Century Gothic" panose="020B0502020202020204" pitchFamily="34" charset="0"/>
              </a:rPr>
              <a:t>Tasa engagement</a:t>
            </a:r>
          </a:p>
        </p:txBody>
      </p:sp>
      <p:sp>
        <p:nvSpPr>
          <p:cNvPr id="40" name="CuadroTexto 39">
            <a:extLst>
              <a:ext uri="{FF2B5EF4-FFF2-40B4-BE49-F238E27FC236}">
                <a16:creationId xmlns:a16="http://schemas.microsoft.com/office/drawing/2014/main" id="{C5517463-F325-4C4E-9DB2-311C1B9D6DB4}"/>
              </a:ext>
            </a:extLst>
          </p:cNvPr>
          <p:cNvSpPr txBox="1"/>
          <p:nvPr/>
        </p:nvSpPr>
        <p:spPr>
          <a:xfrm>
            <a:off x="4445670" y="1350256"/>
            <a:ext cx="1299395" cy="430887"/>
          </a:xfrm>
          <a:prstGeom prst="rect">
            <a:avLst/>
          </a:prstGeom>
          <a:noFill/>
        </p:spPr>
        <p:txBody>
          <a:bodyPr wrap="square" rtlCol="0">
            <a:spAutoFit/>
          </a:bodyPr>
          <a:lstStyle/>
          <a:p>
            <a:r>
              <a:rPr lang="es-CO" sz="1100" dirty="0">
                <a:latin typeface="Century Gothic" panose="020B0502020202020204" pitchFamily="34" charset="0"/>
              </a:rPr>
              <a:t>Expertos del sector</a:t>
            </a:r>
          </a:p>
        </p:txBody>
      </p:sp>
      <p:sp>
        <p:nvSpPr>
          <p:cNvPr id="41" name="CuadroTexto 40">
            <a:extLst>
              <a:ext uri="{FF2B5EF4-FFF2-40B4-BE49-F238E27FC236}">
                <a16:creationId xmlns:a16="http://schemas.microsoft.com/office/drawing/2014/main" id="{3AE88C0A-CC71-4787-B373-86791102E1E2}"/>
              </a:ext>
            </a:extLst>
          </p:cNvPr>
          <p:cNvSpPr txBox="1"/>
          <p:nvPr/>
        </p:nvSpPr>
        <p:spPr>
          <a:xfrm>
            <a:off x="2424220" y="1363053"/>
            <a:ext cx="1299395" cy="430887"/>
          </a:xfrm>
          <a:prstGeom prst="rect">
            <a:avLst/>
          </a:prstGeom>
          <a:noFill/>
        </p:spPr>
        <p:txBody>
          <a:bodyPr wrap="square" rtlCol="0">
            <a:spAutoFit/>
          </a:bodyPr>
          <a:lstStyle/>
          <a:p>
            <a:r>
              <a:rPr lang="es-CO" sz="1100" dirty="0">
                <a:latin typeface="Century Gothic" panose="020B0502020202020204" pitchFamily="34" charset="0"/>
              </a:rPr>
              <a:t>Ecosistema del sector</a:t>
            </a:r>
          </a:p>
        </p:txBody>
      </p:sp>
      <p:sp>
        <p:nvSpPr>
          <p:cNvPr id="42" name="CuadroTexto 41">
            <a:extLst>
              <a:ext uri="{FF2B5EF4-FFF2-40B4-BE49-F238E27FC236}">
                <a16:creationId xmlns:a16="http://schemas.microsoft.com/office/drawing/2014/main" id="{1179A373-DD85-4261-A5FB-277C4C6BDC38}"/>
              </a:ext>
            </a:extLst>
          </p:cNvPr>
          <p:cNvSpPr txBox="1"/>
          <p:nvPr/>
        </p:nvSpPr>
        <p:spPr>
          <a:xfrm>
            <a:off x="2391582" y="3755658"/>
            <a:ext cx="843915" cy="369332"/>
          </a:xfrm>
          <a:prstGeom prst="rect">
            <a:avLst/>
          </a:prstGeom>
          <a:noFill/>
        </p:spPr>
        <p:txBody>
          <a:bodyPr wrap="square" rtlCol="0">
            <a:spAutoFit/>
          </a:bodyPr>
          <a:lstStyle/>
          <a:p>
            <a:r>
              <a:rPr lang="es-CO" sz="900" dirty="0">
                <a:latin typeface="Century Gothic" panose="020B0502020202020204" pitchFamily="34" charset="0"/>
              </a:rPr>
              <a:t>Empresas del Sector</a:t>
            </a:r>
          </a:p>
        </p:txBody>
      </p:sp>
      <p:sp>
        <p:nvSpPr>
          <p:cNvPr id="43" name="Rectángulo 42">
            <a:extLst>
              <a:ext uri="{FF2B5EF4-FFF2-40B4-BE49-F238E27FC236}">
                <a16:creationId xmlns:a16="http://schemas.microsoft.com/office/drawing/2014/main" id="{6FB3DF1C-BAB9-4435-A725-9E0241937AF2}"/>
              </a:ext>
            </a:extLst>
          </p:cNvPr>
          <p:cNvSpPr/>
          <p:nvPr/>
        </p:nvSpPr>
        <p:spPr>
          <a:xfrm>
            <a:off x="1925962" y="3758992"/>
            <a:ext cx="5701590" cy="1234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Century Gothic" panose="020B0502020202020204" pitchFamily="34" charset="0"/>
            </a:endParaRPr>
          </a:p>
        </p:txBody>
      </p:sp>
      <p:pic>
        <p:nvPicPr>
          <p:cNvPr id="44" name="Picture 14" descr="Qué es Twitter? - JoshBorras.com">
            <a:extLst>
              <a:ext uri="{FF2B5EF4-FFF2-40B4-BE49-F238E27FC236}">
                <a16:creationId xmlns:a16="http://schemas.microsoft.com/office/drawing/2014/main" id="{CB6831D6-4A15-4F14-AF3C-D0F970475FC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1788" b="26072"/>
          <a:stretch/>
        </p:blipFill>
        <p:spPr bwMode="auto">
          <a:xfrm>
            <a:off x="2043007" y="4178794"/>
            <a:ext cx="1144882" cy="270171"/>
          </a:xfrm>
          <a:prstGeom prst="rect">
            <a:avLst/>
          </a:prstGeom>
          <a:noFill/>
          <a:extLst>
            <a:ext uri="{909E8E84-426E-40DD-AFC4-6F175D3DCCD1}">
              <a14:hiddenFill xmlns:a14="http://schemas.microsoft.com/office/drawing/2010/main">
                <a:solidFill>
                  <a:srgbClr val="FFFFFF"/>
                </a:solidFill>
              </a14:hiddenFill>
            </a:ext>
          </a:extLst>
        </p:spPr>
      </p:pic>
      <p:sp>
        <p:nvSpPr>
          <p:cNvPr id="45" name="Rectángulo 44">
            <a:extLst>
              <a:ext uri="{FF2B5EF4-FFF2-40B4-BE49-F238E27FC236}">
                <a16:creationId xmlns:a16="http://schemas.microsoft.com/office/drawing/2014/main" id="{0B0B04E3-3DB5-4318-9B19-153231CE9586}"/>
              </a:ext>
            </a:extLst>
          </p:cNvPr>
          <p:cNvSpPr/>
          <p:nvPr/>
        </p:nvSpPr>
        <p:spPr>
          <a:xfrm flipV="1">
            <a:off x="3206670" y="4298705"/>
            <a:ext cx="4420883" cy="457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Century Gothic" panose="020B0502020202020204" pitchFamily="34" charset="0"/>
            </a:endParaRPr>
          </a:p>
        </p:txBody>
      </p:sp>
      <p:pic>
        <p:nvPicPr>
          <p:cNvPr id="46" name="Picture 2" descr="Facebook - Inicia sesión o regístrate">
            <a:extLst>
              <a:ext uri="{FF2B5EF4-FFF2-40B4-BE49-F238E27FC236}">
                <a16:creationId xmlns:a16="http://schemas.microsoft.com/office/drawing/2014/main" id="{256A5B87-5D46-40B3-9A40-EBA25635116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28" t="15009" r="5920" b="22631"/>
          <a:stretch/>
        </p:blipFill>
        <p:spPr bwMode="auto">
          <a:xfrm>
            <a:off x="3323940" y="4339278"/>
            <a:ext cx="1058683" cy="262320"/>
          </a:xfrm>
          <a:prstGeom prst="rect">
            <a:avLst/>
          </a:prstGeom>
          <a:noFill/>
          <a:extLst>
            <a:ext uri="{909E8E84-426E-40DD-AFC4-6F175D3DCCD1}">
              <a14:hiddenFill xmlns:a14="http://schemas.microsoft.com/office/drawing/2010/main">
                <a:solidFill>
                  <a:srgbClr val="FFFFFF"/>
                </a:solidFill>
              </a14:hiddenFill>
            </a:ext>
          </a:extLst>
        </p:spPr>
      </p:pic>
      <p:sp>
        <p:nvSpPr>
          <p:cNvPr id="47" name="Rectángulo 46">
            <a:extLst>
              <a:ext uri="{FF2B5EF4-FFF2-40B4-BE49-F238E27FC236}">
                <a16:creationId xmlns:a16="http://schemas.microsoft.com/office/drawing/2014/main" id="{9EC4C35A-2725-42B8-9670-FC5452DC383E}"/>
              </a:ext>
            </a:extLst>
          </p:cNvPr>
          <p:cNvSpPr/>
          <p:nvPr/>
        </p:nvSpPr>
        <p:spPr>
          <a:xfrm>
            <a:off x="4400933" y="4411755"/>
            <a:ext cx="3232690" cy="79475"/>
          </a:xfrm>
          <a:prstGeom prst="rect">
            <a:avLst/>
          </a:prstGeom>
          <a:solidFill>
            <a:srgbClr val="11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Century Gothic" panose="020B0502020202020204" pitchFamily="34" charset="0"/>
            </a:endParaRPr>
          </a:p>
        </p:txBody>
      </p:sp>
      <p:sp>
        <p:nvSpPr>
          <p:cNvPr id="50" name="CuadroTexto 49">
            <a:extLst>
              <a:ext uri="{FF2B5EF4-FFF2-40B4-BE49-F238E27FC236}">
                <a16:creationId xmlns:a16="http://schemas.microsoft.com/office/drawing/2014/main" id="{5DB927E2-F86D-4894-B6B2-EB4AF572FE49}"/>
              </a:ext>
            </a:extLst>
          </p:cNvPr>
          <p:cNvSpPr txBox="1"/>
          <p:nvPr/>
        </p:nvSpPr>
        <p:spPr>
          <a:xfrm>
            <a:off x="4510906" y="3842209"/>
            <a:ext cx="997325" cy="369332"/>
          </a:xfrm>
          <a:prstGeom prst="rect">
            <a:avLst/>
          </a:prstGeom>
          <a:noFill/>
        </p:spPr>
        <p:txBody>
          <a:bodyPr wrap="square" rtlCol="0">
            <a:spAutoFit/>
          </a:bodyPr>
          <a:lstStyle/>
          <a:p>
            <a:r>
              <a:rPr lang="es-CO" sz="900" dirty="0">
                <a:latin typeface="Century Gothic" panose="020B0502020202020204" pitchFamily="34" charset="0"/>
              </a:rPr>
              <a:t>Instituciones</a:t>
            </a:r>
          </a:p>
          <a:p>
            <a:r>
              <a:rPr lang="es-CO" sz="900" dirty="0">
                <a:latin typeface="Century Gothic" panose="020B0502020202020204" pitchFamily="34" charset="0"/>
              </a:rPr>
              <a:t>Educativas</a:t>
            </a:r>
          </a:p>
        </p:txBody>
      </p:sp>
      <p:sp>
        <p:nvSpPr>
          <p:cNvPr id="51" name="CuadroTexto 50">
            <a:extLst>
              <a:ext uri="{FF2B5EF4-FFF2-40B4-BE49-F238E27FC236}">
                <a16:creationId xmlns:a16="http://schemas.microsoft.com/office/drawing/2014/main" id="{F28DD8D9-285A-48D2-8687-F1BFA2D3320B}"/>
              </a:ext>
            </a:extLst>
          </p:cNvPr>
          <p:cNvSpPr txBox="1"/>
          <p:nvPr/>
        </p:nvSpPr>
        <p:spPr>
          <a:xfrm>
            <a:off x="5251281" y="3843161"/>
            <a:ext cx="993389" cy="369332"/>
          </a:xfrm>
          <a:prstGeom prst="rect">
            <a:avLst/>
          </a:prstGeom>
          <a:noFill/>
        </p:spPr>
        <p:txBody>
          <a:bodyPr wrap="square" rtlCol="0">
            <a:spAutoFit/>
          </a:bodyPr>
          <a:lstStyle/>
          <a:p>
            <a:r>
              <a:rPr lang="es-CO" sz="900" dirty="0">
                <a:latin typeface="Century Gothic" panose="020B0502020202020204" pitchFamily="34" charset="0"/>
              </a:rPr>
              <a:t>Estudiantes y Usuarios</a:t>
            </a:r>
          </a:p>
        </p:txBody>
      </p:sp>
      <p:sp>
        <p:nvSpPr>
          <p:cNvPr id="52" name="CuadroTexto 51">
            <a:extLst>
              <a:ext uri="{FF2B5EF4-FFF2-40B4-BE49-F238E27FC236}">
                <a16:creationId xmlns:a16="http://schemas.microsoft.com/office/drawing/2014/main" id="{7B6BA886-C8D0-4591-9941-53F1BEA3101A}"/>
              </a:ext>
            </a:extLst>
          </p:cNvPr>
          <p:cNvSpPr txBox="1"/>
          <p:nvPr/>
        </p:nvSpPr>
        <p:spPr>
          <a:xfrm>
            <a:off x="2703058" y="3825761"/>
            <a:ext cx="1115595" cy="369332"/>
          </a:xfrm>
          <a:prstGeom prst="rect">
            <a:avLst/>
          </a:prstGeom>
          <a:noFill/>
        </p:spPr>
        <p:txBody>
          <a:bodyPr wrap="square" rtlCol="0">
            <a:spAutoFit/>
          </a:bodyPr>
          <a:lstStyle/>
          <a:p>
            <a:r>
              <a:rPr lang="es-CO" sz="900" dirty="0">
                <a:latin typeface="Century Gothic" panose="020B0502020202020204" pitchFamily="34" charset="0"/>
              </a:rPr>
              <a:t>Gobierno y entes de control</a:t>
            </a:r>
          </a:p>
        </p:txBody>
      </p:sp>
      <p:sp>
        <p:nvSpPr>
          <p:cNvPr id="53" name="CuadroTexto 52">
            <a:extLst>
              <a:ext uri="{FF2B5EF4-FFF2-40B4-BE49-F238E27FC236}">
                <a16:creationId xmlns:a16="http://schemas.microsoft.com/office/drawing/2014/main" id="{29004A34-D095-40DE-B47A-851960F5BA16}"/>
              </a:ext>
            </a:extLst>
          </p:cNvPr>
          <p:cNvSpPr txBox="1"/>
          <p:nvPr/>
        </p:nvSpPr>
        <p:spPr>
          <a:xfrm>
            <a:off x="1886756" y="3854938"/>
            <a:ext cx="1115595" cy="230832"/>
          </a:xfrm>
          <a:prstGeom prst="rect">
            <a:avLst/>
          </a:prstGeom>
          <a:noFill/>
        </p:spPr>
        <p:txBody>
          <a:bodyPr wrap="square" rtlCol="0">
            <a:spAutoFit/>
          </a:bodyPr>
          <a:lstStyle/>
          <a:p>
            <a:r>
              <a:rPr lang="es-CO" sz="900" dirty="0">
                <a:latin typeface="Century Gothic" panose="020B0502020202020204" pitchFamily="34" charset="0"/>
              </a:rPr>
              <a:t>Comunidad</a:t>
            </a:r>
          </a:p>
        </p:txBody>
      </p:sp>
      <p:sp>
        <p:nvSpPr>
          <p:cNvPr id="54" name="CuadroTexto 53">
            <a:extLst>
              <a:ext uri="{FF2B5EF4-FFF2-40B4-BE49-F238E27FC236}">
                <a16:creationId xmlns:a16="http://schemas.microsoft.com/office/drawing/2014/main" id="{EFBC0FE4-2541-42A0-B751-06CA2DC6FD1C}"/>
              </a:ext>
            </a:extLst>
          </p:cNvPr>
          <p:cNvSpPr txBox="1"/>
          <p:nvPr/>
        </p:nvSpPr>
        <p:spPr>
          <a:xfrm>
            <a:off x="3683740" y="3854938"/>
            <a:ext cx="1115595" cy="369332"/>
          </a:xfrm>
          <a:prstGeom prst="rect">
            <a:avLst/>
          </a:prstGeom>
          <a:noFill/>
        </p:spPr>
        <p:txBody>
          <a:bodyPr wrap="square" rtlCol="0">
            <a:spAutoFit/>
          </a:bodyPr>
          <a:lstStyle/>
          <a:p>
            <a:r>
              <a:rPr lang="es-CO" sz="900" dirty="0">
                <a:latin typeface="Century Gothic" panose="020B0502020202020204" pitchFamily="34" charset="0"/>
              </a:rPr>
              <a:t>Medios de comunicación</a:t>
            </a:r>
          </a:p>
        </p:txBody>
      </p:sp>
      <p:sp>
        <p:nvSpPr>
          <p:cNvPr id="55" name="CuadroTexto 54">
            <a:extLst>
              <a:ext uri="{FF2B5EF4-FFF2-40B4-BE49-F238E27FC236}">
                <a16:creationId xmlns:a16="http://schemas.microsoft.com/office/drawing/2014/main" id="{7517FBA9-6970-4F8A-82FF-EFFA52962A87}"/>
              </a:ext>
            </a:extLst>
          </p:cNvPr>
          <p:cNvSpPr txBox="1"/>
          <p:nvPr/>
        </p:nvSpPr>
        <p:spPr>
          <a:xfrm>
            <a:off x="6097752" y="1675007"/>
            <a:ext cx="1228243" cy="738664"/>
          </a:xfrm>
          <a:prstGeom prst="rect">
            <a:avLst/>
          </a:prstGeom>
          <a:noFill/>
        </p:spPr>
        <p:txBody>
          <a:bodyPr wrap="square" rtlCol="0">
            <a:spAutoFit/>
          </a:bodyPr>
          <a:lstStyle/>
          <a:p>
            <a:r>
              <a:rPr lang="es-CO" sz="1050" dirty="0">
                <a:latin typeface="Century Gothic" panose="020B0502020202020204" pitchFamily="34" charset="0"/>
              </a:rPr>
              <a:t>KPI sugerido aumento de tasa o mantenimiento</a:t>
            </a:r>
          </a:p>
        </p:txBody>
      </p:sp>
      <p:pic>
        <p:nvPicPr>
          <p:cNvPr id="8194" name="Picture 2" descr="YouTube">
            <a:extLst>
              <a:ext uri="{FF2B5EF4-FFF2-40B4-BE49-F238E27FC236}">
                <a16:creationId xmlns:a16="http://schemas.microsoft.com/office/drawing/2014/main" id="{42C187C2-F28B-4F16-8F14-D6F6943DDA9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8579" r="7089" b="38730"/>
          <a:stretch/>
        </p:blipFill>
        <p:spPr bwMode="auto">
          <a:xfrm>
            <a:off x="4515295" y="4607555"/>
            <a:ext cx="989372" cy="24163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WhatsApp Messenger en App Store">
            <a:extLst>
              <a:ext uri="{FF2B5EF4-FFF2-40B4-BE49-F238E27FC236}">
                <a16:creationId xmlns:a16="http://schemas.microsoft.com/office/drawing/2014/main" id="{ECC9BDAF-A377-485A-8F20-7BFE5DDBA3D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174" t="7987" r="29136" b="14515"/>
          <a:stretch/>
        </p:blipFill>
        <p:spPr bwMode="auto">
          <a:xfrm>
            <a:off x="5579282" y="4525851"/>
            <a:ext cx="459905" cy="428951"/>
          </a:xfrm>
          <a:prstGeom prst="rect">
            <a:avLst/>
          </a:prstGeom>
          <a:noFill/>
          <a:extLst>
            <a:ext uri="{909E8E84-426E-40DD-AFC4-6F175D3DCCD1}">
              <a14:hiddenFill xmlns:a14="http://schemas.microsoft.com/office/drawing/2010/main">
                <a:solidFill>
                  <a:srgbClr val="FFFFFF"/>
                </a:solidFill>
              </a14:hiddenFill>
            </a:ext>
          </a:extLst>
        </p:spPr>
      </p:pic>
      <p:pic>
        <p:nvPicPr>
          <p:cNvPr id="58" name="Imagen 57">
            <a:extLst>
              <a:ext uri="{FF2B5EF4-FFF2-40B4-BE49-F238E27FC236}">
                <a16:creationId xmlns:a16="http://schemas.microsoft.com/office/drawing/2014/main" id="{7A044391-99CB-4DDE-ACD0-3AF4C4CB7729}"/>
              </a:ext>
            </a:extLst>
          </p:cNvPr>
          <p:cNvPicPr>
            <a:picLocks noChangeAspect="1"/>
          </p:cNvPicPr>
          <p:nvPr/>
        </p:nvPicPr>
        <p:blipFill rotWithShape="1">
          <a:blip r:embed="rId6"/>
          <a:srcRect t="20224" r="4086" b="22792"/>
          <a:stretch/>
        </p:blipFill>
        <p:spPr>
          <a:xfrm>
            <a:off x="6113800" y="4544719"/>
            <a:ext cx="1513752" cy="483399"/>
          </a:xfrm>
          <a:prstGeom prst="rect">
            <a:avLst/>
          </a:prstGeom>
        </p:spPr>
      </p:pic>
      <p:sp>
        <p:nvSpPr>
          <p:cNvPr id="59" name="CuadroTexto 58">
            <a:extLst>
              <a:ext uri="{FF2B5EF4-FFF2-40B4-BE49-F238E27FC236}">
                <a16:creationId xmlns:a16="http://schemas.microsoft.com/office/drawing/2014/main" id="{0FA660BC-28E2-4CD6-A836-331279A9B8A8}"/>
              </a:ext>
            </a:extLst>
          </p:cNvPr>
          <p:cNvSpPr txBox="1"/>
          <p:nvPr/>
        </p:nvSpPr>
        <p:spPr>
          <a:xfrm>
            <a:off x="303213" y="592268"/>
            <a:ext cx="8553450" cy="307777"/>
          </a:xfrm>
          <a:prstGeom prst="rect">
            <a:avLst/>
          </a:prstGeom>
          <a:noFill/>
        </p:spPr>
        <p:txBody>
          <a:bodyPr wrap="square" rtlCol="0">
            <a:spAutoFit/>
          </a:bodyPr>
          <a:lstStyle/>
          <a:p>
            <a:r>
              <a:rPr lang="es-CO" sz="1400" dirty="0">
                <a:latin typeface="Century Gothic" panose="020B0502020202020204" pitchFamily="34" charset="0"/>
              </a:rPr>
              <a:t>Fortalecer la estrategia con los medios y los otros  públicos externos de Icfes </a:t>
            </a:r>
          </a:p>
        </p:txBody>
      </p:sp>
    </p:spTree>
    <p:extLst>
      <p:ext uri="{BB962C8B-B14F-4D97-AF65-F5344CB8AC3E}">
        <p14:creationId xmlns:p14="http://schemas.microsoft.com/office/powerpoint/2010/main" val="305643433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1755648" y="83074"/>
            <a:ext cx="6931152" cy="418126"/>
          </a:xfrm>
        </p:spPr>
        <p:txBody>
          <a:bodyPr vert="horz" wrap="square" lIns="68411" tIns="34205" rIns="68411" bIns="34205" numCol="1" rtlCol="0" anchor="ctr" anchorCtr="0" compatLnSpc="1">
            <a:prstTxWarp prst="textNoShape">
              <a:avLst/>
            </a:prstTxWarp>
            <a:noAutofit/>
          </a:bodyPr>
          <a:lstStyle/>
          <a:p>
            <a:r>
              <a:rPr lang="es-CO" dirty="0">
                <a:solidFill>
                  <a:srgbClr val="51C3F9">
                    <a:lumMod val="50000"/>
                  </a:srgbClr>
                </a:solidFill>
                <a:latin typeface="Century Gothic" panose="020B0502020202020204" pitchFamily="34" charset="0"/>
                <a:cs typeface="Arial"/>
              </a:rPr>
              <a:t>Matriz estratégica de prioridades  </a:t>
            </a:r>
          </a:p>
        </p:txBody>
      </p:sp>
      <p:sp>
        <p:nvSpPr>
          <p:cNvPr id="11" name="ShapeNameChangedByPowerUser1"/>
          <p:cNvSpPr/>
          <p:nvPr/>
        </p:nvSpPr>
        <p:spPr>
          <a:xfrm>
            <a:off x="4771987" y="952278"/>
            <a:ext cx="3547849" cy="1659277"/>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4063" fontAlgn="auto">
              <a:spcBef>
                <a:spcPts val="0"/>
              </a:spcBef>
              <a:spcAft>
                <a:spcPts val="0"/>
              </a:spcAft>
              <a:defRPr/>
            </a:pPr>
            <a:r>
              <a:rPr lang="es-CO" sz="1100" kern="0" dirty="0">
                <a:solidFill>
                  <a:schemeClr val="accent1"/>
                </a:solidFill>
                <a:latin typeface="Century Gothic" panose="020B0502020202020204" pitchFamily="34" charset="0"/>
              </a:rPr>
              <a:t>Fortalezas a apalancar</a:t>
            </a:r>
          </a:p>
          <a:p>
            <a:pPr algn="ctr" defTabSz="684063" fontAlgn="auto">
              <a:spcBef>
                <a:spcPts val="0"/>
              </a:spcBef>
              <a:spcAft>
                <a:spcPts val="0"/>
              </a:spcAft>
              <a:defRPr/>
            </a:pPr>
            <a:r>
              <a:rPr lang="es-CO" sz="1100" kern="0" dirty="0">
                <a:solidFill>
                  <a:schemeClr val="accent1"/>
                </a:solidFill>
                <a:latin typeface="Century Gothic" panose="020B0502020202020204" pitchFamily="34" charset="0"/>
              </a:rPr>
              <a:t>(Seguir fortaleciendo en comunicación)</a:t>
            </a:r>
          </a:p>
          <a:p>
            <a:pPr marL="213770" indent="-213770" defTabSz="684063" fontAlgn="auto">
              <a:spcBef>
                <a:spcPts val="0"/>
              </a:spcBef>
              <a:spcAft>
                <a:spcPts val="0"/>
              </a:spcAft>
              <a:buFont typeface="Arial" panose="020B0604020202020204" pitchFamily="34" charset="0"/>
              <a:buChar char="•"/>
              <a:defRPr/>
            </a:pPr>
            <a:endParaRPr lang="es-CO" i="1" kern="0" dirty="0">
              <a:solidFill>
                <a:prstClr val="black"/>
              </a:solidFill>
              <a:latin typeface="Century Gothic" panose="020B0502020202020204" pitchFamily="34" charset="0"/>
            </a:endParaRPr>
          </a:p>
          <a:p>
            <a:pPr marL="213770" indent="-213770" defTabSz="684063" fontAlgn="auto">
              <a:spcBef>
                <a:spcPts val="0"/>
              </a:spcBef>
              <a:spcAft>
                <a:spcPts val="0"/>
              </a:spcAft>
              <a:buFont typeface="Arial" panose="020B0604020202020204" pitchFamily="34" charset="0"/>
              <a:buChar char="•"/>
              <a:defRPr/>
            </a:pPr>
            <a:r>
              <a:rPr lang="es-CO" sz="900" i="1" kern="0" dirty="0">
                <a:solidFill>
                  <a:prstClr val="black"/>
                </a:solidFill>
                <a:latin typeface="Century Gothic" panose="020B0502020202020204" pitchFamily="34" charset="0"/>
              </a:rPr>
              <a:t>El uso del #hashtag </a:t>
            </a:r>
          </a:p>
          <a:p>
            <a:pPr marL="213770" indent="-213770" defTabSz="684063" fontAlgn="auto">
              <a:spcBef>
                <a:spcPts val="0"/>
              </a:spcBef>
              <a:spcAft>
                <a:spcPts val="0"/>
              </a:spcAft>
              <a:buFont typeface="Arial" panose="020B0604020202020204" pitchFamily="34" charset="0"/>
              <a:buChar char="•"/>
              <a:defRPr/>
            </a:pPr>
            <a:r>
              <a:rPr lang="es-CO" sz="900" i="1" kern="0" dirty="0">
                <a:solidFill>
                  <a:prstClr val="black"/>
                </a:solidFill>
                <a:latin typeface="Century Gothic" panose="020B0502020202020204" pitchFamily="34" charset="0"/>
              </a:rPr>
              <a:t>La generación de más comunicaciones positivas que negativas en redes sociales.</a:t>
            </a:r>
          </a:p>
          <a:p>
            <a:pPr marL="213770" indent="-213770" defTabSz="684063" fontAlgn="auto">
              <a:spcBef>
                <a:spcPts val="0"/>
              </a:spcBef>
              <a:spcAft>
                <a:spcPts val="0"/>
              </a:spcAft>
              <a:buFont typeface="Arial" panose="020B0604020202020204" pitchFamily="34" charset="0"/>
              <a:buChar char="•"/>
              <a:defRPr/>
            </a:pPr>
            <a:r>
              <a:rPr lang="es-CO" sz="900" i="1" kern="0" dirty="0">
                <a:solidFill>
                  <a:prstClr val="black"/>
                </a:solidFill>
                <a:latin typeface="Century Gothic" panose="020B0502020202020204" pitchFamily="34" charset="0"/>
              </a:rPr>
              <a:t>YouTube se ha convertido en una excelente plataforma para complementar la atención y uso de herramientas digitales.</a:t>
            </a:r>
          </a:p>
          <a:p>
            <a:pPr marL="213770" indent="-213770" defTabSz="684063" fontAlgn="auto">
              <a:spcBef>
                <a:spcPts val="0"/>
              </a:spcBef>
              <a:spcAft>
                <a:spcPts val="0"/>
              </a:spcAft>
              <a:buFont typeface="Arial" panose="020B0604020202020204" pitchFamily="34" charset="0"/>
              <a:buChar char="•"/>
              <a:defRPr/>
            </a:pPr>
            <a:endParaRPr lang="es-CO" sz="900" i="1" kern="0" dirty="0">
              <a:solidFill>
                <a:prstClr val="black"/>
              </a:solidFill>
              <a:latin typeface="Century Gothic" panose="020B0502020202020204" pitchFamily="34" charset="0"/>
            </a:endParaRPr>
          </a:p>
          <a:p>
            <a:pPr defTabSz="684063" fontAlgn="auto">
              <a:spcBef>
                <a:spcPts val="0"/>
              </a:spcBef>
              <a:spcAft>
                <a:spcPts val="0"/>
              </a:spcAft>
              <a:defRPr/>
            </a:pPr>
            <a:endParaRPr lang="es-CO" sz="1347" i="1" kern="0" dirty="0">
              <a:solidFill>
                <a:prstClr val="black"/>
              </a:solidFill>
              <a:latin typeface="Century Gothic" panose="020B0502020202020204" pitchFamily="34" charset="0"/>
            </a:endParaRPr>
          </a:p>
        </p:txBody>
      </p:sp>
      <p:sp>
        <p:nvSpPr>
          <p:cNvPr id="12" name="Rectangle à coins arrondis 3"/>
          <p:cNvSpPr/>
          <p:nvPr/>
        </p:nvSpPr>
        <p:spPr>
          <a:xfrm>
            <a:off x="4771987" y="2748392"/>
            <a:ext cx="3547849" cy="1659277"/>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4063" fontAlgn="auto">
              <a:spcBef>
                <a:spcPts val="0"/>
              </a:spcBef>
              <a:spcAft>
                <a:spcPts val="0"/>
              </a:spcAft>
              <a:defRPr/>
            </a:pPr>
            <a:r>
              <a:rPr lang="es-CO" sz="1100" kern="0" dirty="0">
                <a:solidFill>
                  <a:srgbClr val="39639D"/>
                </a:solidFill>
                <a:latin typeface="Century Gothic" panose="020B0502020202020204" pitchFamily="34" charset="0"/>
              </a:rPr>
              <a:t>Amenazas</a:t>
            </a:r>
          </a:p>
          <a:p>
            <a:pPr defTabSz="684063" fontAlgn="auto">
              <a:spcBef>
                <a:spcPts val="0"/>
              </a:spcBef>
              <a:spcAft>
                <a:spcPts val="0"/>
              </a:spcAft>
              <a:defRPr/>
            </a:pPr>
            <a:endParaRPr lang="es-CO" sz="1200" i="1" kern="0" dirty="0">
              <a:solidFill>
                <a:prstClr val="black"/>
              </a:solidFill>
              <a:latin typeface="Century Gothic" panose="020B0502020202020204" pitchFamily="34" charset="0"/>
            </a:endParaRPr>
          </a:p>
          <a:p>
            <a:pPr defTabSz="684063" fontAlgn="auto">
              <a:spcBef>
                <a:spcPts val="0"/>
              </a:spcBef>
              <a:spcAft>
                <a:spcPts val="0"/>
              </a:spcAft>
              <a:defRPr/>
            </a:pPr>
            <a:endParaRPr lang="es-CO" sz="1200" i="1" kern="0" dirty="0">
              <a:solidFill>
                <a:prstClr val="black"/>
              </a:solidFill>
              <a:latin typeface="Century Gothic" panose="020B0502020202020204" pitchFamily="34" charset="0"/>
            </a:endParaRPr>
          </a:p>
          <a:p>
            <a:pPr marL="213770" indent="-213770" defTabSz="684063" fontAlgn="auto">
              <a:spcBef>
                <a:spcPts val="0"/>
              </a:spcBef>
              <a:spcAft>
                <a:spcPts val="0"/>
              </a:spcAft>
              <a:buFont typeface="Arial" panose="020B0604020202020204" pitchFamily="34" charset="0"/>
              <a:buChar char="•"/>
              <a:defRPr/>
            </a:pPr>
            <a:r>
              <a:rPr lang="es-CO" i="1" kern="0" dirty="0">
                <a:solidFill>
                  <a:prstClr val="black"/>
                </a:solidFill>
                <a:latin typeface="Century Gothic" panose="020B0502020202020204" pitchFamily="34" charset="0"/>
              </a:rPr>
              <a:t>Gestionar la atención en línea, se evidencian casos en donde fallaron las plataformas de aplicación de las pruebas y los estudiantes sienten que no hubo respuesta (524 casos)</a:t>
            </a:r>
          </a:p>
          <a:p>
            <a:pPr defTabSz="684063" fontAlgn="auto">
              <a:spcBef>
                <a:spcPts val="0"/>
              </a:spcBef>
              <a:spcAft>
                <a:spcPts val="0"/>
              </a:spcAft>
              <a:defRPr/>
            </a:pPr>
            <a:endParaRPr lang="es-CO" sz="1100" i="1" kern="0" dirty="0">
              <a:solidFill>
                <a:prstClr val="black"/>
              </a:solidFill>
              <a:latin typeface="Century Gothic" panose="020B0502020202020204" pitchFamily="34" charset="0"/>
            </a:endParaRPr>
          </a:p>
          <a:p>
            <a:pPr defTabSz="684063" fontAlgn="auto">
              <a:spcBef>
                <a:spcPts val="0"/>
              </a:spcBef>
              <a:spcAft>
                <a:spcPts val="0"/>
              </a:spcAft>
              <a:defRPr/>
            </a:pPr>
            <a:endParaRPr lang="es-CO" sz="1200" i="1" kern="0" dirty="0">
              <a:solidFill>
                <a:prstClr val="black"/>
              </a:solidFill>
              <a:latin typeface="Century Gothic" panose="020B0502020202020204" pitchFamily="34" charset="0"/>
            </a:endParaRPr>
          </a:p>
        </p:txBody>
      </p:sp>
      <p:sp>
        <p:nvSpPr>
          <p:cNvPr id="13" name="Rectangle à coins arrondis 4"/>
          <p:cNvSpPr/>
          <p:nvPr/>
        </p:nvSpPr>
        <p:spPr>
          <a:xfrm>
            <a:off x="1036858" y="2748392"/>
            <a:ext cx="3547849" cy="1659277"/>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4063" fontAlgn="auto">
              <a:spcBef>
                <a:spcPts val="0"/>
              </a:spcBef>
              <a:spcAft>
                <a:spcPts val="0"/>
              </a:spcAft>
              <a:defRPr/>
            </a:pPr>
            <a:r>
              <a:rPr lang="es-CO" sz="1050" kern="0" dirty="0">
                <a:solidFill>
                  <a:srgbClr val="EB641B"/>
                </a:solidFill>
                <a:latin typeface="Century Gothic" panose="020B0502020202020204" pitchFamily="34" charset="0"/>
              </a:rPr>
              <a:t>Debilidades</a:t>
            </a:r>
          </a:p>
          <a:p>
            <a:pPr defTabSz="684063" fontAlgn="auto">
              <a:spcBef>
                <a:spcPts val="0"/>
              </a:spcBef>
              <a:spcAft>
                <a:spcPts val="0"/>
              </a:spcAft>
              <a:defRPr/>
            </a:pPr>
            <a:endParaRPr lang="es-CO" sz="1200" i="1" kern="0" dirty="0">
              <a:solidFill>
                <a:prstClr val="black"/>
              </a:solidFill>
              <a:latin typeface="Century Gothic" panose="020B0502020202020204" pitchFamily="34" charset="0"/>
            </a:endParaRPr>
          </a:p>
          <a:p>
            <a:pPr defTabSz="684063" fontAlgn="auto">
              <a:spcBef>
                <a:spcPts val="0"/>
              </a:spcBef>
              <a:spcAft>
                <a:spcPts val="0"/>
              </a:spcAft>
              <a:defRPr/>
            </a:pPr>
            <a:endParaRPr lang="es-CO" sz="1200" i="1" kern="0" dirty="0">
              <a:solidFill>
                <a:prstClr val="black"/>
              </a:solidFill>
              <a:latin typeface="Century Gothic" panose="020B0502020202020204" pitchFamily="34" charset="0"/>
            </a:endParaRPr>
          </a:p>
          <a:p>
            <a:pPr marL="213770" indent="-213770" defTabSz="684063" fontAlgn="auto">
              <a:spcBef>
                <a:spcPts val="0"/>
              </a:spcBef>
              <a:spcAft>
                <a:spcPts val="0"/>
              </a:spcAft>
              <a:buFont typeface="Arial" panose="020B0604020202020204" pitchFamily="34" charset="0"/>
              <a:buChar char="•"/>
              <a:defRPr/>
            </a:pPr>
            <a:r>
              <a:rPr lang="es-CO" sz="1100" i="1" kern="0" dirty="0">
                <a:solidFill>
                  <a:prstClr val="black"/>
                </a:solidFill>
                <a:latin typeface="Century Gothic" panose="020B0502020202020204" pitchFamily="34" charset="0"/>
              </a:rPr>
              <a:t>Llegar a públicos objetivos y claves, crear estrategia de relacionamiento directo como ruedas de prensa y comunicados institucionales.</a:t>
            </a:r>
          </a:p>
          <a:p>
            <a:pPr defTabSz="684063" fontAlgn="auto">
              <a:spcBef>
                <a:spcPts val="0"/>
              </a:spcBef>
              <a:spcAft>
                <a:spcPts val="0"/>
              </a:spcAft>
              <a:defRPr/>
            </a:pPr>
            <a:endParaRPr lang="es-CO" sz="1200" i="1" kern="0" dirty="0">
              <a:solidFill>
                <a:prstClr val="black"/>
              </a:solidFill>
              <a:latin typeface="Century Gothic" panose="020B0502020202020204" pitchFamily="34" charset="0"/>
            </a:endParaRPr>
          </a:p>
        </p:txBody>
      </p:sp>
      <p:sp>
        <p:nvSpPr>
          <p:cNvPr id="14" name="ShapeNameChangedByPowerUser2"/>
          <p:cNvSpPr/>
          <p:nvPr/>
        </p:nvSpPr>
        <p:spPr>
          <a:xfrm>
            <a:off x="1036858" y="952278"/>
            <a:ext cx="3547849" cy="1659277"/>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4063" fontAlgn="auto">
              <a:spcBef>
                <a:spcPts val="0"/>
              </a:spcBef>
              <a:spcAft>
                <a:spcPts val="0"/>
              </a:spcAft>
              <a:defRPr/>
            </a:pPr>
            <a:r>
              <a:rPr lang="es-CO" sz="1200" kern="0" dirty="0">
                <a:solidFill>
                  <a:srgbClr val="C00000"/>
                </a:solidFill>
                <a:latin typeface="Century Gothic" panose="020B0502020202020204" pitchFamily="34" charset="0"/>
              </a:rPr>
              <a:t>Oportunidades de mejora</a:t>
            </a:r>
          </a:p>
          <a:p>
            <a:pPr marL="285750" indent="-285750" defTabSz="684063" fontAlgn="auto">
              <a:spcBef>
                <a:spcPts val="0"/>
              </a:spcBef>
              <a:spcAft>
                <a:spcPts val="0"/>
              </a:spcAft>
              <a:buFont typeface="Arial" panose="020B0604020202020204" pitchFamily="34" charset="0"/>
              <a:buChar char="•"/>
              <a:defRPr/>
            </a:pPr>
            <a:endParaRPr lang="es-CO" sz="1347" i="1" kern="0" dirty="0">
              <a:solidFill>
                <a:prstClr val="black"/>
              </a:solidFill>
              <a:latin typeface="Century Gothic" panose="020B0502020202020204" pitchFamily="34" charset="0"/>
            </a:endParaRPr>
          </a:p>
          <a:p>
            <a:pPr marL="285750" indent="-285750" defTabSz="684063" fontAlgn="auto">
              <a:spcBef>
                <a:spcPts val="0"/>
              </a:spcBef>
              <a:spcAft>
                <a:spcPts val="0"/>
              </a:spcAft>
              <a:buFont typeface="Arial" panose="020B0604020202020204" pitchFamily="34" charset="0"/>
              <a:buChar char="•"/>
              <a:defRPr/>
            </a:pPr>
            <a:endParaRPr lang="es-CO" sz="1347" i="1" kern="0" dirty="0">
              <a:solidFill>
                <a:prstClr val="black"/>
              </a:solidFill>
              <a:latin typeface="Century Gothic" panose="020B0502020202020204" pitchFamily="34" charset="0"/>
            </a:endParaRPr>
          </a:p>
          <a:p>
            <a:pPr marL="285750" indent="-285750" defTabSz="684063" fontAlgn="auto">
              <a:spcBef>
                <a:spcPts val="0"/>
              </a:spcBef>
              <a:spcAft>
                <a:spcPts val="0"/>
              </a:spcAft>
              <a:buFont typeface="Arial" panose="020B0604020202020204" pitchFamily="34" charset="0"/>
              <a:buChar char="•"/>
              <a:defRPr/>
            </a:pPr>
            <a:r>
              <a:rPr lang="es-CO" sz="900" i="1" kern="0" dirty="0">
                <a:solidFill>
                  <a:prstClr val="black"/>
                </a:solidFill>
                <a:latin typeface="Century Gothic" panose="020B0502020202020204" pitchFamily="34" charset="0"/>
              </a:rPr>
              <a:t>Mantener la comunicación permanente y estrategias de comunicación de doble vía para escuchar a los grupos de interés, especialmente para comunicar la razón de ser y los valores de  la entidad.</a:t>
            </a:r>
          </a:p>
          <a:p>
            <a:pPr marL="285750" indent="-285750" defTabSz="684063" fontAlgn="auto">
              <a:spcBef>
                <a:spcPts val="0"/>
              </a:spcBef>
              <a:spcAft>
                <a:spcPts val="0"/>
              </a:spcAft>
              <a:buFont typeface="Arial" panose="020B0604020202020204" pitchFamily="34" charset="0"/>
              <a:buChar char="•"/>
              <a:defRPr/>
            </a:pPr>
            <a:r>
              <a:rPr lang="es-CO" sz="900" i="1" kern="0" dirty="0">
                <a:solidFill>
                  <a:prstClr val="black"/>
                </a:solidFill>
                <a:latin typeface="Century Gothic" panose="020B0502020202020204" pitchFamily="34" charset="0"/>
              </a:rPr>
              <a:t>Crear #hashtags y contextos relacionadas con el objetivo del Icfes, como por ejemplo </a:t>
            </a:r>
            <a:r>
              <a:rPr lang="es-CO" sz="900" i="1" kern="0" dirty="0">
                <a:solidFill>
                  <a:schemeClr val="tx1"/>
                </a:solidFill>
                <a:latin typeface="Century Gothic" panose="020B0502020202020204" pitchFamily="34" charset="0"/>
              </a:rPr>
              <a:t>#</a:t>
            </a:r>
            <a:r>
              <a:rPr lang="es-CO" sz="900" dirty="0">
                <a:solidFill>
                  <a:schemeClr val="tx1"/>
                </a:solidFill>
                <a:latin typeface="Century Gothic" panose="020B0502020202020204" pitchFamily="34" charset="0"/>
              </a:rPr>
              <a:t>evaluarparaavanzar que está muy bien posicionada.</a:t>
            </a:r>
            <a:endParaRPr lang="es-CO" sz="900" b="0" dirty="0">
              <a:solidFill>
                <a:schemeClr val="tx1"/>
              </a:solidFill>
              <a:latin typeface="Century Gothic" panose="020B0502020202020204" pitchFamily="34" charset="0"/>
            </a:endParaRPr>
          </a:p>
          <a:p>
            <a:pPr marL="285750" indent="-285750" defTabSz="684063" fontAlgn="auto">
              <a:spcBef>
                <a:spcPts val="0"/>
              </a:spcBef>
              <a:spcAft>
                <a:spcPts val="0"/>
              </a:spcAft>
              <a:buFont typeface="Arial" panose="020B0604020202020204" pitchFamily="34" charset="0"/>
              <a:buChar char="•"/>
              <a:defRPr/>
            </a:pPr>
            <a:endParaRPr lang="es-CO" sz="900" i="1" kern="0" dirty="0">
              <a:solidFill>
                <a:schemeClr val="tx1"/>
              </a:solidFill>
              <a:latin typeface="Century Gothic" panose="020B0502020202020204" pitchFamily="34" charset="0"/>
            </a:endParaRPr>
          </a:p>
          <a:p>
            <a:pPr defTabSz="684063" fontAlgn="auto">
              <a:spcBef>
                <a:spcPts val="0"/>
              </a:spcBef>
              <a:spcAft>
                <a:spcPts val="0"/>
              </a:spcAft>
              <a:defRPr/>
            </a:pPr>
            <a:endParaRPr lang="es-CO" sz="900" i="1" kern="0" dirty="0">
              <a:solidFill>
                <a:prstClr val="black"/>
              </a:solidFill>
              <a:latin typeface="Century Gothic" panose="020B0502020202020204" pitchFamily="34" charset="0"/>
            </a:endParaRPr>
          </a:p>
        </p:txBody>
      </p:sp>
      <p:sp>
        <p:nvSpPr>
          <p:cNvPr id="15" name="Double flèche horizontale 8"/>
          <p:cNvSpPr/>
          <p:nvPr/>
        </p:nvSpPr>
        <p:spPr>
          <a:xfrm>
            <a:off x="1029035" y="4480489"/>
            <a:ext cx="7298933" cy="161618"/>
          </a:xfrm>
          <a:prstGeom prst="lef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063" fontAlgn="auto">
              <a:spcBef>
                <a:spcPts val="0"/>
              </a:spcBef>
              <a:spcAft>
                <a:spcPts val="0"/>
              </a:spcAft>
              <a:defRPr/>
            </a:pPr>
            <a:endParaRPr lang="es-CO" sz="1347" kern="0" dirty="0">
              <a:solidFill>
                <a:prstClr val="black"/>
              </a:solidFill>
              <a:latin typeface="Century Gothic" panose="020B0502020202020204" pitchFamily="34" charset="0"/>
            </a:endParaRPr>
          </a:p>
        </p:txBody>
      </p:sp>
      <p:sp>
        <p:nvSpPr>
          <p:cNvPr id="16" name="Double flèche horizontale 9"/>
          <p:cNvSpPr/>
          <p:nvPr/>
        </p:nvSpPr>
        <p:spPr>
          <a:xfrm rot="5400000">
            <a:off x="-911042" y="2678668"/>
            <a:ext cx="3354053" cy="154379"/>
          </a:xfrm>
          <a:prstGeom prst="lef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063" fontAlgn="auto">
              <a:spcBef>
                <a:spcPts val="0"/>
              </a:spcBef>
              <a:spcAft>
                <a:spcPts val="0"/>
              </a:spcAft>
              <a:defRPr/>
            </a:pPr>
            <a:endParaRPr lang="es-CO" sz="1347" kern="0" dirty="0">
              <a:solidFill>
                <a:prstClr val="black"/>
              </a:solidFill>
              <a:latin typeface="Century Gothic" panose="020B0502020202020204" pitchFamily="34" charset="0"/>
            </a:endParaRPr>
          </a:p>
        </p:txBody>
      </p:sp>
      <p:sp>
        <p:nvSpPr>
          <p:cNvPr id="17" name="ShapeNameChangedByPowerUser2"/>
          <p:cNvSpPr txBox="1"/>
          <p:nvPr/>
        </p:nvSpPr>
        <p:spPr>
          <a:xfrm>
            <a:off x="495059" y="749411"/>
            <a:ext cx="516488" cy="299634"/>
          </a:xfrm>
          <a:prstGeom prst="rect">
            <a:avLst/>
          </a:prstGeom>
          <a:noFill/>
        </p:spPr>
        <p:txBody>
          <a:bodyPr wrap="none" rtlCol="0">
            <a:spAutoFit/>
          </a:bodyPr>
          <a:lstStyle/>
          <a:p>
            <a:pPr defTabSz="684063" fontAlgn="auto">
              <a:spcBef>
                <a:spcPts val="0"/>
              </a:spcBef>
              <a:spcAft>
                <a:spcPts val="0"/>
              </a:spcAft>
              <a:defRPr/>
            </a:pPr>
            <a:r>
              <a:rPr lang="es-CO" sz="1347" kern="0" dirty="0">
                <a:solidFill>
                  <a:sysClr val="windowText" lastClr="000000"/>
                </a:solidFill>
                <a:latin typeface="Century Gothic" panose="020B0502020202020204" pitchFamily="34" charset="0"/>
                <a:cs typeface="+mn-cs"/>
              </a:rPr>
              <a:t>Alto</a:t>
            </a:r>
          </a:p>
        </p:txBody>
      </p:sp>
      <p:sp>
        <p:nvSpPr>
          <p:cNvPr id="18" name="ZoneTexte 11"/>
          <p:cNvSpPr txBox="1"/>
          <p:nvPr/>
        </p:nvSpPr>
        <p:spPr>
          <a:xfrm>
            <a:off x="8319835" y="4423140"/>
            <a:ext cx="516488" cy="299634"/>
          </a:xfrm>
          <a:prstGeom prst="rect">
            <a:avLst/>
          </a:prstGeom>
          <a:noFill/>
        </p:spPr>
        <p:txBody>
          <a:bodyPr wrap="none" rtlCol="0">
            <a:spAutoFit/>
          </a:bodyPr>
          <a:lstStyle/>
          <a:p>
            <a:pPr defTabSz="684063" fontAlgn="auto">
              <a:spcBef>
                <a:spcPts val="0"/>
              </a:spcBef>
              <a:spcAft>
                <a:spcPts val="0"/>
              </a:spcAft>
              <a:defRPr/>
            </a:pPr>
            <a:r>
              <a:rPr lang="es-CO" sz="1347" kern="0" dirty="0">
                <a:solidFill>
                  <a:sysClr val="windowText" lastClr="000000"/>
                </a:solidFill>
                <a:latin typeface="Century Gothic" panose="020B0502020202020204" pitchFamily="34" charset="0"/>
                <a:cs typeface="+mn-cs"/>
              </a:rPr>
              <a:t>Alto</a:t>
            </a:r>
          </a:p>
        </p:txBody>
      </p:sp>
      <p:sp>
        <p:nvSpPr>
          <p:cNvPr id="20" name="ShapeNameChangedByPowerUser1"/>
          <p:cNvSpPr txBox="1"/>
          <p:nvPr/>
        </p:nvSpPr>
        <p:spPr>
          <a:xfrm>
            <a:off x="517286" y="4407668"/>
            <a:ext cx="554960" cy="299634"/>
          </a:xfrm>
          <a:prstGeom prst="rect">
            <a:avLst/>
          </a:prstGeom>
          <a:noFill/>
        </p:spPr>
        <p:txBody>
          <a:bodyPr wrap="none" rtlCol="0">
            <a:spAutoFit/>
          </a:bodyPr>
          <a:lstStyle/>
          <a:p>
            <a:pPr defTabSz="684063" fontAlgn="auto">
              <a:spcBef>
                <a:spcPts val="0"/>
              </a:spcBef>
              <a:spcAft>
                <a:spcPts val="0"/>
              </a:spcAft>
              <a:defRPr/>
            </a:pPr>
            <a:r>
              <a:rPr lang="es-CO" sz="1347" kern="0" dirty="0">
                <a:solidFill>
                  <a:sysClr val="windowText" lastClr="000000"/>
                </a:solidFill>
                <a:latin typeface="Century Gothic" panose="020B0502020202020204" pitchFamily="34" charset="0"/>
                <a:cs typeface="+mn-cs"/>
              </a:rPr>
              <a:t>Bajo</a:t>
            </a:r>
          </a:p>
        </p:txBody>
      </p:sp>
      <p:sp>
        <p:nvSpPr>
          <p:cNvPr id="21" name="ZoneTexte 14"/>
          <p:cNvSpPr txBox="1"/>
          <p:nvPr/>
        </p:nvSpPr>
        <p:spPr>
          <a:xfrm rot="10800000">
            <a:off x="414174" y="2216460"/>
            <a:ext cx="391967" cy="919482"/>
          </a:xfrm>
          <a:prstGeom prst="rect">
            <a:avLst/>
          </a:prstGeom>
          <a:noFill/>
        </p:spPr>
        <p:txBody>
          <a:bodyPr vert="eaVert" wrap="none" rtlCol="0">
            <a:spAutoFit/>
          </a:bodyPr>
          <a:lstStyle/>
          <a:p>
            <a:pPr defTabSz="684063" fontAlgn="auto">
              <a:spcBef>
                <a:spcPts val="0"/>
              </a:spcBef>
              <a:spcAft>
                <a:spcPts val="0"/>
              </a:spcAft>
              <a:defRPr/>
            </a:pPr>
            <a:r>
              <a:rPr lang="es-CO" sz="1347" kern="0" dirty="0">
                <a:solidFill>
                  <a:sysClr val="windowText" lastClr="000000"/>
                </a:solidFill>
                <a:latin typeface="Century Gothic" panose="020B0502020202020204" pitchFamily="34" charset="0"/>
                <a:cs typeface="+mn-cs"/>
              </a:rPr>
              <a:t>Influencia</a:t>
            </a:r>
          </a:p>
        </p:txBody>
      </p:sp>
      <p:sp>
        <p:nvSpPr>
          <p:cNvPr id="21507" name="ShapeNameChangedByPowerUser1"/>
          <p:cNvSpPr txBox="1"/>
          <p:nvPr/>
        </p:nvSpPr>
        <p:spPr>
          <a:xfrm>
            <a:off x="3375681" y="4601073"/>
            <a:ext cx="2605641" cy="299634"/>
          </a:xfrm>
          <a:prstGeom prst="rect">
            <a:avLst/>
          </a:prstGeom>
          <a:noFill/>
        </p:spPr>
        <p:txBody>
          <a:bodyPr wrap="square" rtlCol="0">
            <a:spAutoFit/>
          </a:bodyPr>
          <a:lstStyle/>
          <a:p>
            <a:pPr algn="ctr" defTabSz="684063" fontAlgn="auto">
              <a:spcBef>
                <a:spcPts val="0"/>
              </a:spcBef>
              <a:spcAft>
                <a:spcPts val="0"/>
              </a:spcAft>
              <a:defRPr/>
            </a:pPr>
            <a:r>
              <a:rPr lang="es-CO" sz="1347" kern="0" dirty="0">
                <a:solidFill>
                  <a:sysClr val="windowText" lastClr="000000"/>
                </a:solidFill>
                <a:latin typeface="Century Gothic" panose="020B0502020202020204" pitchFamily="34" charset="0"/>
                <a:cs typeface="+mn-cs"/>
              </a:rPr>
              <a:t>Desempeño</a:t>
            </a:r>
          </a:p>
        </p:txBody>
      </p:sp>
      <p:sp>
        <p:nvSpPr>
          <p:cNvPr id="3" name="Rectangle 2"/>
          <p:cNvSpPr/>
          <p:nvPr/>
        </p:nvSpPr>
        <p:spPr>
          <a:xfrm>
            <a:off x="1043170" y="930661"/>
            <a:ext cx="457867" cy="457867"/>
          </a:xfrm>
          <a:prstGeom prst="rect">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063" fontAlgn="auto">
              <a:spcBef>
                <a:spcPts val="0"/>
              </a:spcBef>
              <a:spcAft>
                <a:spcPts val="0"/>
              </a:spcAft>
              <a:defRPr/>
            </a:pPr>
            <a:endParaRPr lang="es-CO" sz="2992" kern="0" dirty="0">
              <a:solidFill>
                <a:prstClr val="white"/>
              </a:solidFill>
              <a:latin typeface="Century Gothic" panose="020B0502020202020204" pitchFamily="34" charset="0"/>
            </a:endParaRPr>
          </a:p>
        </p:txBody>
      </p:sp>
      <p:sp>
        <p:nvSpPr>
          <p:cNvPr id="32" name="Rectangle 31"/>
          <p:cNvSpPr/>
          <p:nvPr/>
        </p:nvSpPr>
        <p:spPr>
          <a:xfrm>
            <a:off x="1043170" y="2747343"/>
            <a:ext cx="457867" cy="457867"/>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063" fontAlgn="auto">
              <a:spcBef>
                <a:spcPts val="0"/>
              </a:spcBef>
              <a:spcAft>
                <a:spcPts val="0"/>
              </a:spcAft>
              <a:defRPr/>
            </a:pPr>
            <a:endParaRPr lang="es-CO" sz="3292" kern="0" dirty="0">
              <a:solidFill>
                <a:sysClr val="windowText" lastClr="000000"/>
              </a:solidFill>
              <a:latin typeface="Century Gothic" panose="020B0502020202020204" pitchFamily="34" charset="0"/>
            </a:endParaRPr>
          </a:p>
        </p:txBody>
      </p:sp>
      <p:sp>
        <p:nvSpPr>
          <p:cNvPr id="34" name="Rectangle 33"/>
          <p:cNvSpPr/>
          <p:nvPr/>
        </p:nvSpPr>
        <p:spPr>
          <a:xfrm>
            <a:off x="4771987" y="2747343"/>
            <a:ext cx="457867" cy="457867"/>
          </a:xfrm>
          <a:prstGeom prst="rect">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063" fontAlgn="auto">
              <a:spcBef>
                <a:spcPts val="0"/>
              </a:spcBef>
              <a:spcAft>
                <a:spcPts val="0"/>
              </a:spcAft>
              <a:defRPr/>
            </a:pPr>
            <a:endParaRPr lang="es-CO" sz="3292" kern="0" dirty="0">
              <a:solidFill>
                <a:sysClr val="windowText" lastClr="000000"/>
              </a:solidFill>
              <a:latin typeface="Century Gothic" panose="020B0502020202020204" pitchFamily="34" charset="0"/>
            </a:endParaRPr>
          </a:p>
        </p:txBody>
      </p:sp>
      <p:sp>
        <p:nvSpPr>
          <p:cNvPr id="36" name="Rectangle 35"/>
          <p:cNvSpPr/>
          <p:nvPr/>
        </p:nvSpPr>
        <p:spPr>
          <a:xfrm>
            <a:off x="4771987" y="930661"/>
            <a:ext cx="457867" cy="45786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063" fontAlgn="auto">
              <a:spcBef>
                <a:spcPts val="0"/>
              </a:spcBef>
              <a:spcAft>
                <a:spcPts val="0"/>
              </a:spcAft>
              <a:defRPr/>
            </a:pPr>
            <a:endParaRPr lang="es-CO" sz="3292" kern="0" dirty="0">
              <a:solidFill>
                <a:sysClr val="windowText" lastClr="000000"/>
              </a:solidFill>
              <a:latin typeface="Century Gothic" panose="020B0502020202020204" pitchFamily="34" charset="0"/>
            </a:endParaRPr>
          </a:p>
        </p:txBody>
      </p:sp>
    </p:spTree>
    <p:custDataLst>
      <p:tags r:id="rId1"/>
    </p:custDataLst>
    <p:extLst>
      <p:ext uri="{BB962C8B-B14F-4D97-AF65-F5344CB8AC3E}">
        <p14:creationId xmlns:p14="http://schemas.microsoft.com/office/powerpoint/2010/main" val="227165699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4140200" y="2321719"/>
            <a:ext cx="4681538"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000" b="1">
                <a:solidFill>
                  <a:schemeClr val="tx1"/>
                </a:solidFill>
                <a:latin typeface="Calibri" charset="0"/>
                <a:ea typeface="Arial" charset="0"/>
                <a:cs typeface="Arial" charset="0"/>
              </a:defRPr>
            </a:lvl1pPr>
            <a:lvl2pPr marL="742950" indent="-285750">
              <a:spcBef>
                <a:spcPct val="20000"/>
              </a:spcBef>
              <a:buChar char="–"/>
              <a:defRPr sz="1000" b="1">
                <a:solidFill>
                  <a:schemeClr val="tx1"/>
                </a:solidFill>
                <a:latin typeface="Calibri" charset="0"/>
                <a:ea typeface="Arial" charset="0"/>
                <a:cs typeface="Arial" charset="0"/>
              </a:defRPr>
            </a:lvl2pPr>
            <a:lvl3pPr marL="1143000" indent="-228600">
              <a:spcBef>
                <a:spcPct val="20000"/>
              </a:spcBef>
              <a:buChar char="•"/>
              <a:defRPr sz="1000" b="1">
                <a:solidFill>
                  <a:schemeClr val="tx1"/>
                </a:solidFill>
                <a:latin typeface="Calibri" charset="0"/>
                <a:ea typeface="Arial" charset="0"/>
                <a:cs typeface="Arial" charset="0"/>
              </a:defRPr>
            </a:lvl3pPr>
            <a:lvl4pPr marL="1600200" indent="-228600">
              <a:spcBef>
                <a:spcPct val="20000"/>
              </a:spcBef>
              <a:buChar char="–"/>
              <a:defRPr sz="1000" b="1">
                <a:solidFill>
                  <a:schemeClr val="tx1"/>
                </a:solidFill>
                <a:latin typeface="Calibri" charset="0"/>
                <a:ea typeface="Arial" charset="0"/>
                <a:cs typeface="Arial" charset="0"/>
              </a:defRPr>
            </a:lvl4pPr>
            <a:lvl5pPr marL="2057400" indent="-228600">
              <a:spcBef>
                <a:spcPct val="20000"/>
              </a:spcBef>
              <a:buChar char="»"/>
              <a:defRPr sz="1000" b="1">
                <a:solidFill>
                  <a:schemeClr val="tx1"/>
                </a:solidFill>
                <a:latin typeface="Calibri" charset="0"/>
                <a:ea typeface="Arial" charset="0"/>
                <a:cs typeface="Arial" charset="0"/>
              </a:defRPr>
            </a:lvl5pPr>
            <a:lvl6pPr marL="2514600" indent="-228600" eaLnBrk="0" fontAlgn="base" hangingPunct="0">
              <a:spcBef>
                <a:spcPct val="20000"/>
              </a:spcBef>
              <a:spcAft>
                <a:spcPct val="0"/>
              </a:spcAft>
              <a:buChar char="»"/>
              <a:defRPr sz="1000" b="1">
                <a:solidFill>
                  <a:schemeClr val="tx1"/>
                </a:solidFill>
                <a:latin typeface="Calibri" charset="0"/>
                <a:ea typeface="Arial" charset="0"/>
                <a:cs typeface="Arial" charset="0"/>
              </a:defRPr>
            </a:lvl6pPr>
            <a:lvl7pPr marL="2971800" indent="-228600" eaLnBrk="0" fontAlgn="base" hangingPunct="0">
              <a:spcBef>
                <a:spcPct val="20000"/>
              </a:spcBef>
              <a:spcAft>
                <a:spcPct val="0"/>
              </a:spcAft>
              <a:buChar char="»"/>
              <a:defRPr sz="1000" b="1">
                <a:solidFill>
                  <a:schemeClr val="tx1"/>
                </a:solidFill>
                <a:latin typeface="Calibri" charset="0"/>
                <a:ea typeface="Arial" charset="0"/>
                <a:cs typeface="Arial" charset="0"/>
              </a:defRPr>
            </a:lvl7pPr>
            <a:lvl8pPr marL="3429000" indent="-228600" eaLnBrk="0" fontAlgn="base" hangingPunct="0">
              <a:spcBef>
                <a:spcPct val="20000"/>
              </a:spcBef>
              <a:spcAft>
                <a:spcPct val="0"/>
              </a:spcAft>
              <a:buChar char="»"/>
              <a:defRPr sz="1000" b="1">
                <a:solidFill>
                  <a:schemeClr val="tx1"/>
                </a:solidFill>
                <a:latin typeface="Calibri" charset="0"/>
                <a:ea typeface="Arial" charset="0"/>
                <a:cs typeface="Arial" charset="0"/>
              </a:defRPr>
            </a:lvl8pPr>
            <a:lvl9pPr marL="3886200" indent="-228600" eaLnBrk="0" fontAlgn="base" hangingPunct="0">
              <a:spcBef>
                <a:spcPct val="20000"/>
              </a:spcBef>
              <a:spcAft>
                <a:spcPct val="0"/>
              </a:spcAft>
              <a:buChar char="»"/>
              <a:defRPr sz="1000" b="1">
                <a:solidFill>
                  <a:schemeClr val="tx1"/>
                </a:solidFill>
                <a:latin typeface="Calibri" charset="0"/>
                <a:ea typeface="Arial" charset="0"/>
                <a:cs typeface="Arial" charset="0"/>
              </a:defRPr>
            </a:lvl9pPr>
          </a:lstStyle>
          <a:p>
            <a:pPr algn="ctr" eaLnBrk="1" hangingPunct="1">
              <a:spcBef>
                <a:spcPct val="0"/>
              </a:spcBef>
              <a:buFontTx/>
              <a:buNone/>
            </a:pPr>
            <a:endParaRPr lang="es-CO" altLang="es-CO" sz="3000" dirty="0">
              <a:solidFill>
                <a:srgbClr val="003366"/>
              </a:solidFill>
            </a:endParaRPr>
          </a:p>
        </p:txBody>
      </p:sp>
      <p:sp>
        <p:nvSpPr>
          <p:cNvPr id="9219" name="Rectangle 4"/>
          <p:cNvSpPr>
            <a:spLocks noGrp="1"/>
          </p:cNvSpPr>
          <p:nvPr>
            <p:ph type="ctrTitle"/>
          </p:nvPr>
        </p:nvSpPr>
        <p:spPr>
          <a:xfrm>
            <a:off x="3125742" y="1950244"/>
            <a:ext cx="4175125" cy="1244600"/>
          </a:xfrm>
        </p:spPr>
        <p:txBody>
          <a:bodyPr/>
          <a:lstStyle/>
          <a:p>
            <a:pPr eaLnBrk="1" hangingPunct="1"/>
            <a:r>
              <a:rPr lang="es-ES" altLang="es-CO" sz="3600" dirty="0"/>
              <a:t>Próximos Pasos </a:t>
            </a:r>
          </a:p>
        </p:txBody>
      </p:sp>
    </p:spTree>
    <p:extLst>
      <p:ext uri="{BB962C8B-B14F-4D97-AF65-F5344CB8AC3E}">
        <p14:creationId xmlns:p14="http://schemas.microsoft.com/office/powerpoint/2010/main" val="399890235"/>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DC317DE-F234-4933-9D2D-A90E6CBAB3A9}"/>
              </a:ext>
            </a:extLst>
          </p:cNvPr>
          <p:cNvSpPr>
            <a:spLocks noGrp="1"/>
          </p:cNvSpPr>
          <p:nvPr>
            <p:ph type="sldNum" sz="quarter" idx="4294967295"/>
          </p:nvPr>
        </p:nvSpPr>
        <p:spPr bwMode="auto">
          <a:xfrm>
            <a:off x="4329981" y="4950680"/>
            <a:ext cx="472929" cy="142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2" tIns="45706" rIns="91412" bIns="45706" numCol="1" anchor="t" anchorCtr="0" compatLnSpc="1">
            <a:prstTxWarp prst="textNoShape">
              <a:avLst/>
            </a:prstTxWarp>
          </a:bodyPr>
          <a:lstStyle>
            <a:defPPr>
              <a:defRPr lang="es-ES"/>
            </a:defPPr>
            <a:lvl1pPr algn="ctr" rtl="0" fontAlgn="base">
              <a:spcBef>
                <a:spcPct val="0"/>
              </a:spcBef>
              <a:spcAft>
                <a:spcPct val="0"/>
              </a:spcAft>
              <a:defRPr sz="900" b="1" kern="1200">
                <a:solidFill>
                  <a:srgbClr val="009999"/>
                </a:solidFill>
                <a:latin typeface="Century Gothic" panose="020B0502020202020204" pitchFamily="34" charset="0"/>
                <a:ea typeface="+mn-ea"/>
                <a:cs typeface="Arial" charset="0"/>
              </a:defRPr>
            </a:lvl1pPr>
            <a:lvl2pPr marL="457052" algn="l" rtl="0" fontAlgn="base">
              <a:spcBef>
                <a:spcPct val="0"/>
              </a:spcBef>
              <a:spcAft>
                <a:spcPct val="0"/>
              </a:spcAft>
              <a:defRPr b="1" kern="1200">
                <a:solidFill>
                  <a:schemeClr val="tx1"/>
                </a:solidFill>
                <a:latin typeface="Calibri" pitchFamily="34" charset="0"/>
                <a:ea typeface="+mn-ea"/>
                <a:cs typeface="Arial" charset="0"/>
              </a:defRPr>
            </a:lvl2pPr>
            <a:lvl3pPr marL="914103" algn="l" rtl="0" fontAlgn="base">
              <a:spcBef>
                <a:spcPct val="0"/>
              </a:spcBef>
              <a:spcAft>
                <a:spcPct val="0"/>
              </a:spcAft>
              <a:defRPr b="1" kern="1200">
                <a:solidFill>
                  <a:schemeClr val="tx1"/>
                </a:solidFill>
                <a:latin typeface="Calibri" pitchFamily="34" charset="0"/>
                <a:ea typeface="+mn-ea"/>
                <a:cs typeface="Arial" charset="0"/>
              </a:defRPr>
            </a:lvl3pPr>
            <a:lvl4pPr marL="1371155" algn="l" rtl="0" fontAlgn="base">
              <a:spcBef>
                <a:spcPct val="0"/>
              </a:spcBef>
              <a:spcAft>
                <a:spcPct val="0"/>
              </a:spcAft>
              <a:defRPr b="1" kern="1200">
                <a:solidFill>
                  <a:schemeClr val="tx1"/>
                </a:solidFill>
                <a:latin typeface="Calibri" pitchFamily="34" charset="0"/>
                <a:ea typeface="+mn-ea"/>
                <a:cs typeface="Arial" charset="0"/>
              </a:defRPr>
            </a:lvl4pPr>
            <a:lvl5pPr marL="1828206" algn="l" rtl="0" fontAlgn="base">
              <a:spcBef>
                <a:spcPct val="0"/>
              </a:spcBef>
              <a:spcAft>
                <a:spcPct val="0"/>
              </a:spcAft>
              <a:defRPr b="1" kern="1200">
                <a:solidFill>
                  <a:schemeClr val="tx1"/>
                </a:solidFill>
                <a:latin typeface="Calibri" pitchFamily="34" charset="0"/>
                <a:ea typeface="+mn-ea"/>
                <a:cs typeface="Arial" charset="0"/>
              </a:defRPr>
            </a:lvl5pPr>
            <a:lvl6pPr marL="2285257" algn="l" defTabSz="914103" rtl="0" eaLnBrk="1" latinLnBrk="0" hangingPunct="1">
              <a:defRPr b="1" kern="1200">
                <a:solidFill>
                  <a:schemeClr val="tx1"/>
                </a:solidFill>
                <a:latin typeface="Calibri" pitchFamily="34" charset="0"/>
                <a:ea typeface="+mn-ea"/>
                <a:cs typeface="Arial" charset="0"/>
              </a:defRPr>
            </a:lvl6pPr>
            <a:lvl7pPr marL="2742308" algn="l" defTabSz="914103" rtl="0" eaLnBrk="1" latinLnBrk="0" hangingPunct="1">
              <a:defRPr b="1" kern="1200">
                <a:solidFill>
                  <a:schemeClr val="tx1"/>
                </a:solidFill>
                <a:latin typeface="Calibri" pitchFamily="34" charset="0"/>
                <a:ea typeface="+mn-ea"/>
                <a:cs typeface="Arial" charset="0"/>
              </a:defRPr>
            </a:lvl7pPr>
            <a:lvl8pPr marL="3199360" algn="l" defTabSz="914103" rtl="0" eaLnBrk="1" latinLnBrk="0" hangingPunct="1">
              <a:defRPr b="1" kern="1200">
                <a:solidFill>
                  <a:schemeClr val="tx1"/>
                </a:solidFill>
                <a:latin typeface="Calibri" pitchFamily="34" charset="0"/>
                <a:ea typeface="+mn-ea"/>
                <a:cs typeface="Arial" charset="0"/>
              </a:defRPr>
            </a:lvl8pPr>
            <a:lvl9pPr marL="3656411" algn="l" defTabSz="914103" rtl="0" eaLnBrk="1" latinLnBrk="0" hangingPunct="1">
              <a:defRPr b="1" kern="1200">
                <a:solidFill>
                  <a:schemeClr val="tx1"/>
                </a:solidFill>
                <a:latin typeface="Calibri" pitchFamily="34" charset="0"/>
                <a:ea typeface="+mn-ea"/>
                <a:cs typeface="Arial" charset="0"/>
              </a:defRPr>
            </a:lvl9pPr>
          </a:lstStyle>
          <a:p>
            <a:pPr defTabSz="914103">
              <a:defRPr/>
            </a:pPr>
            <a:fld id="{1E52BA51-4136-4934-890B-C954B73F38F8}" type="slidenum">
              <a:rPr lang="es-ES" altLang="es-CO"/>
              <a:pPr defTabSz="914103">
                <a:defRPr/>
              </a:pPr>
              <a:t>98</a:t>
            </a:fld>
            <a:endParaRPr lang="es-ES" altLang="es-CO" dirty="0"/>
          </a:p>
        </p:txBody>
      </p:sp>
      <p:sp>
        <p:nvSpPr>
          <p:cNvPr id="3" name="Título 2">
            <a:extLst>
              <a:ext uri="{FF2B5EF4-FFF2-40B4-BE49-F238E27FC236}">
                <a16:creationId xmlns:a16="http://schemas.microsoft.com/office/drawing/2014/main" id="{A31CC37D-2C4A-4204-ADDA-CD1277374D0B}"/>
              </a:ext>
            </a:extLst>
          </p:cNvPr>
          <p:cNvSpPr>
            <a:spLocks noGrp="1"/>
          </p:cNvSpPr>
          <p:nvPr>
            <p:ph type="title"/>
          </p:nvPr>
        </p:nvSpPr>
        <p:spPr/>
        <p:txBody>
          <a:bodyPr/>
          <a:lstStyle/>
          <a:p>
            <a:r>
              <a:rPr lang="es-MX" dirty="0"/>
              <a:t>Próximos pasos </a:t>
            </a:r>
            <a:endParaRPr lang="es-CO" dirty="0"/>
          </a:p>
        </p:txBody>
      </p:sp>
      <p:pic>
        <p:nvPicPr>
          <p:cNvPr id="5" name="7 Imagen">
            <a:extLst>
              <a:ext uri="{FF2B5EF4-FFF2-40B4-BE49-F238E27FC236}">
                <a16:creationId xmlns:a16="http://schemas.microsoft.com/office/drawing/2014/main" id="{C0E7D973-CF0E-4885-8B26-952DA0AA47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062" r="72544" b="10666"/>
          <a:stretch/>
        </p:blipFill>
        <p:spPr>
          <a:xfrm>
            <a:off x="3368797" y="909240"/>
            <a:ext cx="4719699" cy="1393721"/>
          </a:xfrm>
          <a:prstGeom prst="rect">
            <a:avLst/>
          </a:prstGeom>
        </p:spPr>
      </p:pic>
      <p:sp>
        <p:nvSpPr>
          <p:cNvPr id="6" name="8 CuadroTexto">
            <a:extLst>
              <a:ext uri="{FF2B5EF4-FFF2-40B4-BE49-F238E27FC236}">
                <a16:creationId xmlns:a16="http://schemas.microsoft.com/office/drawing/2014/main" id="{057B0EE7-3C6F-40C3-B1C6-7A04D9BD0985}"/>
              </a:ext>
            </a:extLst>
          </p:cNvPr>
          <p:cNvSpPr txBox="1"/>
          <p:nvPr/>
        </p:nvSpPr>
        <p:spPr>
          <a:xfrm>
            <a:off x="4100927" y="1335953"/>
            <a:ext cx="3566421" cy="112851"/>
          </a:xfrm>
          <a:prstGeom prst="rect">
            <a:avLst/>
          </a:prstGeom>
          <a:noFill/>
        </p:spPr>
        <p:txBody>
          <a:bodyPr wrap="square" lIns="0" tIns="0" rIns="0" bIns="0" rtlCol="0">
            <a:spAutoFit/>
          </a:bodyPr>
          <a:lstStyle/>
          <a:p>
            <a:pPr defTabSz="685463">
              <a:lnSpc>
                <a:spcPts val="700"/>
              </a:lnSpc>
              <a:defRPr/>
            </a:pPr>
            <a:r>
              <a:rPr lang="es-CO" sz="1600" dirty="0">
                <a:solidFill>
                  <a:srgbClr val="000000"/>
                </a:solidFill>
                <a:latin typeface="Century Gothic" panose="020B0502020202020204" pitchFamily="34" charset="0"/>
                <a:cs typeface="Arial"/>
              </a:rPr>
              <a:t>Socialización  resultados</a:t>
            </a:r>
          </a:p>
        </p:txBody>
      </p:sp>
      <p:pic>
        <p:nvPicPr>
          <p:cNvPr id="8" name="7 Imagen">
            <a:extLst>
              <a:ext uri="{FF2B5EF4-FFF2-40B4-BE49-F238E27FC236}">
                <a16:creationId xmlns:a16="http://schemas.microsoft.com/office/drawing/2014/main" id="{EDBB51AA-8402-4690-A665-33F2A67A6A3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404" t="11062" r="47408" b="10666"/>
          <a:stretch/>
        </p:blipFill>
        <p:spPr>
          <a:xfrm>
            <a:off x="3622158" y="2212875"/>
            <a:ext cx="4525987" cy="1393721"/>
          </a:xfrm>
          <a:prstGeom prst="rect">
            <a:avLst/>
          </a:prstGeom>
        </p:spPr>
      </p:pic>
      <p:sp>
        <p:nvSpPr>
          <p:cNvPr id="9" name="9 CuadroTexto">
            <a:extLst>
              <a:ext uri="{FF2B5EF4-FFF2-40B4-BE49-F238E27FC236}">
                <a16:creationId xmlns:a16="http://schemas.microsoft.com/office/drawing/2014/main" id="{710F2D32-3F6B-44B1-8D67-21EF3E82E4BC}"/>
              </a:ext>
            </a:extLst>
          </p:cNvPr>
          <p:cNvSpPr txBox="1"/>
          <p:nvPr/>
        </p:nvSpPr>
        <p:spPr>
          <a:xfrm>
            <a:off x="3852737" y="2805374"/>
            <a:ext cx="3469552" cy="381386"/>
          </a:xfrm>
          <a:prstGeom prst="rect">
            <a:avLst/>
          </a:prstGeom>
          <a:noFill/>
        </p:spPr>
        <p:txBody>
          <a:bodyPr wrap="square" lIns="0" tIns="0" rIns="0" bIns="0" rtlCol="0">
            <a:spAutoFit/>
          </a:bodyPr>
          <a:lstStyle/>
          <a:p>
            <a:pPr defTabSz="685463">
              <a:lnSpc>
                <a:spcPts val="700"/>
              </a:lnSpc>
              <a:defRPr/>
            </a:pPr>
            <a:r>
              <a:rPr lang="es-CO" sz="1600" dirty="0">
                <a:solidFill>
                  <a:srgbClr val="000000"/>
                </a:solidFill>
                <a:latin typeface="Century Gothic" panose="020B0502020202020204" pitchFamily="34" charset="0"/>
                <a:cs typeface="Arial"/>
              </a:rPr>
              <a:t>Seguimiento planes de mejora en</a:t>
            </a:r>
          </a:p>
          <a:p>
            <a:pPr defTabSz="685463">
              <a:lnSpc>
                <a:spcPts val="700"/>
              </a:lnSpc>
              <a:defRPr/>
            </a:pPr>
            <a:endParaRPr lang="es-CO" sz="1600" dirty="0">
              <a:solidFill>
                <a:srgbClr val="000000"/>
              </a:solidFill>
              <a:latin typeface="Century Gothic" panose="020B0502020202020204" pitchFamily="34" charset="0"/>
              <a:cs typeface="Arial"/>
            </a:endParaRPr>
          </a:p>
          <a:p>
            <a:pPr defTabSz="685463">
              <a:lnSpc>
                <a:spcPts val="700"/>
              </a:lnSpc>
              <a:defRPr/>
            </a:pPr>
            <a:endParaRPr lang="es-CO" sz="1600" dirty="0">
              <a:solidFill>
                <a:srgbClr val="000000"/>
              </a:solidFill>
              <a:latin typeface="Century Gothic" panose="020B0502020202020204" pitchFamily="34" charset="0"/>
              <a:cs typeface="Arial"/>
            </a:endParaRPr>
          </a:p>
          <a:p>
            <a:pPr defTabSz="685463">
              <a:lnSpc>
                <a:spcPts val="700"/>
              </a:lnSpc>
              <a:defRPr/>
            </a:pPr>
            <a:r>
              <a:rPr lang="es-CO" sz="1600" dirty="0">
                <a:solidFill>
                  <a:srgbClr val="000000"/>
                </a:solidFill>
                <a:latin typeface="Century Gothic" panose="020B0502020202020204" pitchFamily="34" charset="0"/>
                <a:cs typeface="Arial"/>
              </a:rPr>
              <a:t> DARUMA</a:t>
            </a:r>
          </a:p>
        </p:txBody>
      </p:sp>
      <p:pic>
        <p:nvPicPr>
          <p:cNvPr id="11" name="22 Imagen">
            <a:extLst>
              <a:ext uri="{FF2B5EF4-FFF2-40B4-BE49-F238E27FC236}">
                <a16:creationId xmlns:a16="http://schemas.microsoft.com/office/drawing/2014/main" id="{ECE5CC02-49FC-4A74-A6E1-8EFF768D400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2429" t="11062" r="21454" b="10666"/>
          <a:stretch/>
        </p:blipFill>
        <p:spPr>
          <a:xfrm>
            <a:off x="3622158" y="3538087"/>
            <a:ext cx="4525987" cy="1376500"/>
          </a:xfrm>
          <a:prstGeom prst="rect">
            <a:avLst/>
          </a:prstGeom>
        </p:spPr>
      </p:pic>
      <p:sp>
        <p:nvSpPr>
          <p:cNvPr id="12" name="25 CuadroTexto">
            <a:extLst>
              <a:ext uri="{FF2B5EF4-FFF2-40B4-BE49-F238E27FC236}">
                <a16:creationId xmlns:a16="http://schemas.microsoft.com/office/drawing/2014/main" id="{CB80629E-6B21-48EA-9C0B-F0A655E96491}"/>
              </a:ext>
            </a:extLst>
          </p:cNvPr>
          <p:cNvSpPr txBox="1"/>
          <p:nvPr/>
        </p:nvSpPr>
        <p:spPr>
          <a:xfrm>
            <a:off x="3976577" y="3984981"/>
            <a:ext cx="3498506" cy="246221"/>
          </a:xfrm>
          <a:prstGeom prst="rect">
            <a:avLst/>
          </a:prstGeom>
          <a:noFill/>
        </p:spPr>
        <p:txBody>
          <a:bodyPr wrap="square" lIns="0" tIns="0" rIns="0" bIns="0" rtlCol="0">
            <a:spAutoFit/>
          </a:bodyPr>
          <a:lstStyle/>
          <a:p>
            <a:pPr defTabSz="685463">
              <a:defRPr/>
            </a:pPr>
            <a:r>
              <a:rPr lang="es-CO" sz="1600" dirty="0">
                <a:solidFill>
                  <a:srgbClr val="000000"/>
                </a:solidFill>
                <a:latin typeface="Century Gothic" panose="020B0502020202020204" pitchFamily="34" charset="0"/>
                <a:cs typeface="Arial"/>
              </a:rPr>
              <a:t>Tercera versión Estudio Percepción</a:t>
            </a:r>
          </a:p>
        </p:txBody>
      </p:sp>
      <p:sp>
        <p:nvSpPr>
          <p:cNvPr id="16" name="9 CuadroTexto">
            <a:extLst>
              <a:ext uri="{FF2B5EF4-FFF2-40B4-BE49-F238E27FC236}">
                <a16:creationId xmlns:a16="http://schemas.microsoft.com/office/drawing/2014/main" id="{13555AAB-F3C3-4F9F-81E2-31C77DC144CC}"/>
              </a:ext>
            </a:extLst>
          </p:cNvPr>
          <p:cNvSpPr txBox="1"/>
          <p:nvPr/>
        </p:nvSpPr>
        <p:spPr>
          <a:xfrm>
            <a:off x="534444" y="1927576"/>
            <a:ext cx="3019423" cy="307777"/>
          </a:xfrm>
          <a:prstGeom prst="rect">
            <a:avLst/>
          </a:prstGeom>
          <a:noFill/>
        </p:spPr>
        <p:txBody>
          <a:bodyPr wrap="square" lIns="0" tIns="0" rIns="0" bIns="0" rtlCol="0">
            <a:spAutoFit/>
          </a:bodyPr>
          <a:lstStyle/>
          <a:p>
            <a:pPr defTabSz="685463">
              <a:defRPr/>
            </a:pPr>
            <a:r>
              <a:rPr lang="es-CO" sz="2000" dirty="0">
                <a:solidFill>
                  <a:srgbClr val="000000"/>
                </a:solidFill>
                <a:latin typeface="Century Gothic" panose="020B0502020202020204" pitchFamily="34" charset="0"/>
                <a:cs typeface="Arial"/>
              </a:rPr>
              <a:t>Matriz de prioridades </a:t>
            </a:r>
          </a:p>
        </p:txBody>
      </p:sp>
      <p:sp>
        <p:nvSpPr>
          <p:cNvPr id="17" name="CuadroTexto 16">
            <a:extLst>
              <a:ext uri="{FF2B5EF4-FFF2-40B4-BE49-F238E27FC236}">
                <a16:creationId xmlns:a16="http://schemas.microsoft.com/office/drawing/2014/main" id="{CE140923-0FCC-43D3-B15E-9B865ADD20D9}"/>
              </a:ext>
            </a:extLst>
          </p:cNvPr>
          <p:cNvSpPr txBox="1"/>
          <p:nvPr/>
        </p:nvSpPr>
        <p:spPr>
          <a:xfrm>
            <a:off x="4137549" y="1419151"/>
            <a:ext cx="2943434" cy="600164"/>
          </a:xfrm>
          <a:prstGeom prst="rect">
            <a:avLst/>
          </a:prstGeom>
          <a:noFill/>
        </p:spPr>
        <p:txBody>
          <a:bodyPr wrap="none" rtlCol="0">
            <a:spAutoFit/>
          </a:bodyPr>
          <a:lstStyle/>
          <a:p>
            <a:pPr marL="228600" indent="-228600">
              <a:buFont typeface="+mj-lt"/>
              <a:buAutoNum type="arabicPeriod"/>
            </a:pPr>
            <a:r>
              <a:rPr lang="es-CO" sz="1100" b="0" dirty="0"/>
              <a:t>Comité Directivo</a:t>
            </a:r>
          </a:p>
          <a:p>
            <a:pPr marL="228600" indent="-228600">
              <a:buFont typeface="+mj-lt"/>
              <a:buAutoNum type="arabicPeriod"/>
            </a:pPr>
            <a:r>
              <a:rPr lang="es-CO" sz="1100" b="0" dirty="0"/>
              <a:t>Grupo Gestor</a:t>
            </a:r>
          </a:p>
          <a:p>
            <a:pPr marL="228600" indent="-228600">
              <a:buFont typeface="+mj-lt"/>
              <a:buAutoNum type="arabicPeriod"/>
            </a:pPr>
            <a:r>
              <a:rPr lang="es-CO" sz="1100" b="0" dirty="0"/>
              <a:t>Mesas de trabajo focalizadas y por producto</a:t>
            </a:r>
          </a:p>
        </p:txBody>
      </p:sp>
    </p:spTree>
    <p:extLst>
      <p:ext uri="{BB962C8B-B14F-4D97-AF65-F5344CB8AC3E}">
        <p14:creationId xmlns:p14="http://schemas.microsoft.com/office/powerpoint/2010/main" val="17073790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CBAAA-5838-47E4-9547-BCD41829696F}"/>
              </a:ext>
            </a:extLst>
          </p:cNvPr>
          <p:cNvSpPr>
            <a:spLocks noGrp="1"/>
          </p:cNvSpPr>
          <p:nvPr>
            <p:ph type="ctrTitle" sz="quarter"/>
          </p:nvPr>
        </p:nvSpPr>
        <p:spPr/>
        <p:txBody>
          <a:bodyPr/>
          <a:lstStyle/>
          <a:p>
            <a:r>
              <a:rPr lang="es-CO" dirty="0"/>
              <a:t>Muchas gracias. </a:t>
            </a:r>
          </a:p>
        </p:txBody>
      </p:sp>
    </p:spTree>
    <p:extLst>
      <p:ext uri="{BB962C8B-B14F-4D97-AF65-F5344CB8AC3E}">
        <p14:creationId xmlns:p14="http://schemas.microsoft.com/office/powerpoint/2010/main" val="12776342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POWER_USER_ID_TEMPLATES" val="BCG_Matrix"/>
</p:tagLst>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CO" altLang="es-CO" sz="1000" b="1" i="0" u="none" strike="noStrike" cap="none" normalizeH="0" baseline="0" smtClean="0">
            <a:ln>
              <a:noFill/>
            </a:ln>
            <a:solidFill>
              <a:schemeClr val="tx1"/>
            </a:solidFill>
            <a:effectLst/>
            <a:latin typeface="Calibri"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CO" altLang="es-CO" sz="1000" b="1" i="0" u="none" strike="noStrike" cap="none" normalizeH="0" baseline="0" smtClean="0">
            <a:ln>
              <a:noFill/>
            </a:ln>
            <a:solidFill>
              <a:schemeClr val="tx1"/>
            </a:solidFill>
            <a:effectLst/>
            <a:latin typeface="Calibri" pitchFamily="34" charset="0"/>
            <a:cs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CO" altLang="es-CO" sz="1000" b="1" i="0" u="none" strike="noStrike" cap="none" normalizeH="0" baseline="0" smtClean="0">
            <a:ln>
              <a:noFill/>
            </a:ln>
            <a:solidFill>
              <a:schemeClr val="tx1"/>
            </a:solidFill>
            <a:effectLst/>
            <a:latin typeface="Calibri"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CO" altLang="es-CO" sz="1000" b="1" i="0" u="none" strike="noStrike" cap="none" normalizeH="0" baseline="0" smtClean="0">
            <a:ln>
              <a:noFill/>
            </a:ln>
            <a:solidFill>
              <a:schemeClr val="tx1"/>
            </a:solidFill>
            <a:effectLst/>
            <a:latin typeface="Calibri" pitchFamily="34" charset="0"/>
            <a:cs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CO" altLang="es-CO" sz="1000" b="1" i="0" u="none" strike="noStrike" cap="none" normalizeH="0" baseline="0" smtClean="0">
            <a:ln>
              <a:noFill/>
            </a:ln>
            <a:solidFill>
              <a:schemeClr val="tx1"/>
            </a:solidFill>
            <a:effectLst/>
            <a:latin typeface="Calibri"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CO" altLang="es-CO" sz="1000" b="1" i="0" u="none" strike="noStrike" cap="none" normalizeH="0" baseline="0" smtClean="0">
            <a:ln>
              <a:noFill/>
            </a:ln>
            <a:solidFill>
              <a:schemeClr val="tx1"/>
            </a:solidFill>
            <a:effectLst/>
            <a:latin typeface="Calibri" pitchFamily="34" charset="0"/>
            <a:cs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CO" altLang="es-CO" sz="1000" b="1" i="0" u="none" strike="noStrike" cap="none" normalizeH="0" baseline="0" smtClean="0">
            <a:ln>
              <a:noFill/>
            </a:ln>
            <a:solidFill>
              <a:schemeClr val="tx1"/>
            </a:solidFill>
            <a:effectLst/>
            <a:latin typeface="Calibri"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CO" altLang="es-CO" sz="1000" b="1" i="0" u="none" strike="noStrike" cap="none" normalizeH="0" baseline="0" smtClean="0">
            <a:ln>
              <a:noFill/>
            </a:ln>
            <a:solidFill>
              <a:schemeClr val="tx1"/>
            </a:solidFill>
            <a:effectLst/>
            <a:latin typeface="Calibri" pitchFamily="34" charset="0"/>
            <a:cs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CO" altLang="es-CO" sz="1000" b="1" i="0" u="none" strike="noStrike" cap="none" normalizeH="0" baseline="0" smtClean="0">
            <a:ln>
              <a:noFill/>
            </a:ln>
            <a:solidFill>
              <a:schemeClr val="tx1"/>
            </a:solidFill>
            <a:effectLst/>
            <a:latin typeface="Calibri"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CO" altLang="es-CO" sz="1000" b="1" i="0" u="none" strike="noStrike" cap="none" normalizeH="0" baseline="0" smtClean="0">
            <a:ln>
              <a:noFill/>
            </a:ln>
            <a:solidFill>
              <a:schemeClr val="tx1"/>
            </a:solidFill>
            <a:effectLst/>
            <a:latin typeface="Calibri" pitchFamily="34" charset="0"/>
            <a:cs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CO" altLang="es-CO" sz="1000" b="1" i="0" u="none" strike="noStrike" cap="none" normalizeH="0" baseline="0" smtClean="0">
            <a:ln>
              <a:noFill/>
            </a:ln>
            <a:solidFill>
              <a:schemeClr val="tx1"/>
            </a:solidFill>
            <a:effectLst/>
            <a:latin typeface="Calibri"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CO" altLang="es-CO" sz="1000" b="1" i="0" u="none" strike="noStrike" cap="none" normalizeH="0" baseline="0" smtClean="0">
            <a:ln>
              <a:noFill/>
            </a:ln>
            <a:solidFill>
              <a:schemeClr val="tx1"/>
            </a:solidFill>
            <a:effectLst/>
            <a:latin typeface="Calibri" pitchFamily="34" charset="0"/>
            <a:cs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CO" altLang="es-CO" sz="1000" b="1" i="0" u="none" strike="noStrike" cap="none" normalizeH="0" baseline="0" smtClean="0">
            <a:ln>
              <a:noFill/>
            </a:ln>
            <a:solidFill>
              <a:schemeClr val="tx1"/>
            </a:solidFill>
            <a:effectLst/>
            <a:latin typeface="Calibri"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CO" altLang="es-CO" sz="1000" b="1" i="0" u="none" strike="noStrike" cap="none" normalizeH="0" baseline="0" smtClean="0">
            <a:ln>
              <a:noFill/>
            </a:ln>
            <a:solidFill>
              <a:schemeClr val="tx1"/>
            </a:solidFill>
            <a:effectLst/>
            <a:latin typeface="Calibri" pitchFamily="34" charset="0"/>
            <a:cs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CO" altLang="es-CO" sz="1000" b="1" i="0" u="none" strike="noStrike" cap="none" normalizeH="0" baseline="0" smtClean="0">
            <a:ln>
              <a:noFill/>
            </a:ln>
            <a:solidFill>
              <a:schemeClr val="tx1"/>
            </a:solidFill>
            <a:effectLst/>
            <a:latin typeface="Calibri"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CO" altLang="es-CO" sz="1000" b="1" i="0" u="none" strike="noStrike" cap="none" normalizeH="0" baseline="0" smtClean="0">
            <a:ln>
              <a:noFill/>
            </a:ln>
            <a:solidFill>
              <a:schemeClr val="tx1"/>
            </a:solidFill>
            <a:effectLst/>
            <a:latin typeface="Calibri" pitchFamily="34" charset="0"/>
            <a:cs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alizado 15">
    <a:dk1>
      <a:srgbClr val="000000"/>
    </a:dk1>
    <a:lt1>
      <a:srgbClr val="FFFFFF"/>
    </a:lt1>
    <a:dk2>
      <a:srgbClr val="000000"/>
    </a:dk2>
    <a:lt2>
      <a:srgbClr val="808080"/>
    </a:lt2>
    <a:accent1>
      <a:srgbClr val="3294C0"/>
    </a:accent1>
    <a:accent2>
      <a:srgbClr val="4BAE5D"/>
    </a:accent2>
    <a:accent3>
      <a:srgbClr val="F48026"/>
    </a:accent3>
    <a:accent4>
      <a:srgbClr val="000000"/>
    </a:accent4>
    <a:accent5>
      <a:srgbClr val="DAEDEF"/>
    </a:accent5>
    <a:accent6>
      <a:srgbClr val="EE5C91"/>
    </a:accent6>
    <a:hlink>
      <a:srgbClr val="009999"/>
    </a:hlink>
    <a:folHlink>
      <a:srgbClr val="99CC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ersonalizado 15">
    <a:dk1>
      <a:srgbClr val="000000"/>
    </a:dk1>
    <a:lt1>
      <a:srgbClr val="FFFFFF"/>
    </a:lt1>
    <a:dk2>
      <a:srgbClr val="000000"/>
    </a:dk2>
    <a:lt2>
      <a:srgbClr val="808080"/>
    </a:lt2>
    <a:accent1>
      <a:srgbClr val="3294C0"/>
    </a:accent1>
    <a:accent2>
      <a:srgbClr val="4BAE5D"/>
    </a:accent2>
    <a:accent3>
      <a:srgbClr val="F48026"/>
    </a:accent3>
    <a:accent4>
      <a:srgbClr val="000000"/>
    </a:accent4>
    <a:accent5>
      <a:srgbClr val="DAEDEF"/>
    </a:accent5>
    <a:accent6>
      <a:srgbClr val="EE5C91"/>
    </a:accent6>
    <a:hlink>
      <a:srgbClr val="009999"/>
    </a:hlink>
    <a:folHlink>
      <a:srgbClr val="99CC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ersonalizado 15">
    <a:dk1>
      <a:srgbClr val="000000"/>
    </a:dk1>
    <a:lt1>
      <a:srgbClr val="FFFFFF"/>
    </a:lt1>
    <a:dk2>
      <a:srgbClr val="000000"/>
    </a:dk2>
    <a:lt2>
      <a:srgbClr val="808080"/>
    </a:lt2>
    <a:accent1>
      <a:srgbClr val="3294C0"/>
    </a:accent1>
    <a:accent2>
      <a:srgbClr val="4BAE5D"/>
    </a:accent2>
    <a:accent3>
      <a:srgbClr val="F48026"/>
    </a:accent3>
    <a:accent4>
      <a:srgbClr val="000000"/>
    </a:accent4>
    <a:accent5>
      <a:srgbClr val="DAEDEF"/>
    </a:accent5>
    <a:accent6>
      <a:srgbClr val="EE5C91"/>
    </a:accent6>
    <a:hlink>
      <a:srgbClr val="009999"/>
    </a:hlink>
    <a:folHlink>
      <a:srgbClr val="99CC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Personalizado 15">
    <a:dk1>
      <a:srgbClr val="000000"/>
    </a:dk1>
    <a:lt1>
      <a:srgbClr val="FFFFFF"/>
    </a:lt1>
    <a:dk2>
      <a:srgbClr val="000000"/>
    </a:dk2>
    <a:lt2>
      <a:srgbClr val="808080"/>
    </a:lt2>
    <a:accent1>
      <a:srgbClr val="3294C0"/>
    </a:accent1>
    <a:accent2>
      <a:srgbClr val="4BAE5D"/>
    </a:accent2>
    <a:accent3>
      <a:srgbClr val="F48026"/>
    </a:accent3>
    <a:accent4>
      <a:srgbClr val="000000"/>
    </a:accent4>
    <a:accent5>
      <a:srgbClr val="DAEDEF"/>
    </a:accent5>
    <a:accent6>
      <a:srgbClr val="EE5C91"/>
    </a:accent6>
    <a:hlink>
      <a:srgbClr val="009999"/>
    </a:hlink>
    <a:folHlink>
      <a:srgbClr val="99CC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Personalizado 15">
    <a:dk1>
      <a:srgbClr val="000000"/>
    </a:dk1>
    <a:lt1>
      <a:srgbClr val="FFFFFF"/>
    </a:lt1>
    <a:dk2>
      <a:srgbClr val="000000"/>
    </a:dk2>
    <a:lt2>
      <a:srgbClr val="808080"/>
    </a:lt2>
    <a:accent1>
      <a:srgbClr val="3294C0"/>
    </a:accent1>
    <a:accent2>
      <a:srgbClr val="4BAE5D"/>
    </a:accent2>
    <a:accent3>
      <a:srgbClr val="F48026"/>
    </a:accent3>
    <a:accent4>
      <a:srgbClr val="000000"/>
    </a:accent4>
    <a:accent5>
      <a:srgbClr val="DAEDEF"/>
    </a:accent5>
    <a:accent6>
      <a:srgbClr val="EE5C91"/>
    </a:accent6>
    <a:hlink>
      <a:srgbClr val="009999"/>
    </a:hlink>
    <a:folHlink>
      <a:srgbClr val="99CC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Personalizado 15">
    <a:dk1>
      <a:srgbClr val="000000"/>
    </a:dk1>
    <a:lt1>
      <a:srgbClr val="FFFFFF"/>
    </a:lt1>
    <a:dk2>
      <a:srgbClr val="000000"/>
    </a:dk2>
    <a:lt2>
      <a:srgbClr val="808080"/>
    </a:lt2>
    <a:accent1>
      <a:srgbClr val="3294C0"/>
    </a:accent1>
    <a:accent2>
      <a:srgbClr val="4BAE5D"/>
    </a:accent2>
    <a:accent3>
      <a:srgbClr val="F48026"/>
    </a:accent3>
    <a:accent4>
      <a:srgbClr val="000000"/>
    </a:accent4>
    <a:accent5>
      <a:srgbClr val="DAEDEF"/>
    </a:accent5>
    <a:accent6>
      <a:srgbClr val="EE5C91"/>
    </a:accent6>
    <a:hlink>
      <a:srgbClr val="009999"/>
    </a:hlink>
    <a:folHlink>
      <a:srgbClr val="99CC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Personalizado 15">
    <a:dk1>
      <a:srgbClr val="000000"/>
    </a:dk1>
    <a:lt1>
      <a:srgbClr val="FFFFFF"/>
    </a:lt1>
    <a:dk2>
      <a:srgbClr val="000000"/>
    </a:dk2>
    <a:lt2>
      <a:srgbClr val="808080"/>
    </a:lt2>
    <a:accent1>
      <a:srgbClr val="3294C0"/>
    </a:accent1>
    <a:accent2>
      <a:srgbClr val="4BAE5D"/>
    </a:accent2>
    <a:accent3>
      <a:srgbClr val="F48026"/>
    </a:accent3>
    <a:accent4>
      <a:srgbClr val="000000"/>
    </a:accent4>
    <a:accent5>
      <a:srgbClr val="DAEDEF"/>
    </a:accent5>
    <a:accent6>
      <a:srgbClr val="EE5C91"/>
    </a:accent6>
    <a:hlink>
      <a:srgbClr val="009999"/>
    </a:hlink>
    <a:folHlink>
      <a:srgbClr val="99CC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Personalizado 15">
    <a:dk1>
      <a:srgbClr val="000000"/>
    </a:dk1>
    <a:lt1>
      <a:srgbClr val="FFFFFF"/>
    </a:lt1>
    <a:dk2>
      <a:srgbClr val="000000"/>
    </a:dk2>
    <a:lt2>
      <a:srgbClr val="808080"/>
    </a:lt2>
    <a:accent1>
      <a:srgbClr val="3294C0"/>
    </a:accent1>
    <a:accent2>
      <a:srgbClr val="4BAE5D"/>
    </a:accent2>
    <a:accent3>
      <a:srgbClr val="F48026"/>
    </a:accent3>
    <a:accent4>
      <a:srgbClr val="000000"/>
    </a:accent4>
    <a:accent5>
      <a:srgbClr val="DAEDEF"/>
    </a:accent5>
    <a:accent6>
      <a:srgbClr val="EE5C91"/>
    </a:accent6>
    <a:hlink>
      <a:srgbClr val="009999"/>
    </a:hlink>
    <a:folHlink>
      <a:srgbClr val="99CC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4A47A6C3247A4D45AEBA3BD31C309181" ma:contentTypeVersion="4" ma:contentTypeDescription="Crear nuevo documento." ma:contentTypeScope="" ma:versionID="ce21ccf73faf78c6fc59b729e7dc08f3">
  <xsd:schema xmlns:xsd="http://www.w3.org/2001/XMLSchema" xmlns:xs="http://www.w3.org/2001/XMLSchema" xmlns:p="http://schemas.microsoft.com/office/2006/metadata/properties" xmlns:ns2="dd31b87a-ce7c-424d-9079-7330c9eb6fec" targetNamespace="http://schemas.microsoft.com/office/2006/metadata/properties" ma:root="true" ma:fieldsID="27ded33b7a6f81d715735ce2d9f72911" ns2:_="">
    <xsd:import namespace="dd31b87a-ce7c-424d-9079-7330c9eb6fe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31b87a-ce7c-424d-9079-7330c9eb6f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45C52D2-AC6E-49B2-8852-BC1C1EF7BEC5}">
  <ds:schemaRefs>
    <ds:schemaRef ds:uri="http://schemas.microsoft.com/sharepoint/v3/contenttype/forms"/>
  </ds:schemaRefs>
</ds:datastoreItem>
</file>

<file path=customXml/itemProps2.xml><?xml version="1.0" encoding="utf-8"?>
<ds:datastoreItem xmlns:ds="http://schemas.openxmlformats.org/officeDocument/2006/customXml" ds:itemID="{7E3C02BC-6A3F-41DD-B49F-0FCFF8164EFC}">
  <ds:schemaRefs>
    <ds:schemaRef ds:uri="dd31b87a-ce7c-424d-9079-7330c9eb6f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90BBE5E-B852-4392-BF63-ACDE97228BF3}">
  <ds:schemaRefs>
    <ds:schemaRef ds:uri="http://schemas.microsoft.com/office/2006/documentManagement/types"/>
    <ds:schemaRef ds:uri="http://www.w3.org/XML/1998/namespace"/>
    <ds:schemaRef ds:uri="http://schemas.openxmlformats.org/package/2006/metadata/core-properties"/>
    <ds:schemaRef ds:uri="http://purl.org/dc/terms/"/>
    <ds:schemaRef ds:uri="http://schemas.microsoft.com/office/2006/metadata/properties"/>
    <ds:schemaRef ds:uri="http://purl.org/dc/dcmitype/"/>
    <ds:schemaRef ds:uri="dd31b87a-ce7c-424d-9079-7330c9eb6fec"/>
    <ds:schemaRef ds:uri="http://purl.org/dc/elements/1.1/"/>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9324</TotalTime>
  <Words>7968</Words>
  <Application>Microsoft Office PowerPoint</Application>
  <PresentationFormat>Personalizado</PresentationFormat>
  <Paragraphs>1793</Paragraphs>
  <Slides>99</Slides>
  <Notes>15</Notes>
  <HiddenSlides>0</HiddenSlides>
  <MMClips>0</MMClips>
  <ScaleCrop>false</ScaleCrop>
  <HeadingPairs>
    <vt:vector size="6" baseType="variant">
      <vt:variant>
        <vt:lpstr>Fuentes usadas</vt:lpstr>
      </vt:variant>
      <vt:variant>
        <vt:i4>5</vt:i4>
      </vt:variant>
      <vt:variant>
        <vt:lpstr>Tema</vt:lpstr>
      </vt:variant>
      <vt:variant>
        <vt:i4>8</vt:i4>
      </vt:variant>
      <vt:variant>
        <vt:lpstr>Títulos de diapositiva</vt:lpstr>
      </vt:variant>
      <vt:variant>
        <vt:i4>99</vt:i4>
      </vt:variant>
    </vt:vector>
  </HeadingPairs>
  <TitlesOfParts>
    <vt:vector size="112" baseType="lpstr">
      <vt:lpstr>Arial</vt:lpstr>
      <vt:lpstr>Calibri</vt:lpstr>
      <vt:lpstr>Cambria</vt:lpstr>
      <vt:lpstr>Candara</vt:lpstr>
      <vt:lpstr>Century Gothic</vt:lpstr>
      <vt:lpstr>Diseño predeterminado</vt:lpstr>
      <vt:lpstr>1_Diseño predeterminado</vt:lpstr>
      <vt:lpstr>2_Diseño predeterminado</vt:lpstr>
      <vt:lpstr>3_Diseño predeterminado</vt:lpstr>
      <vt:lpstr>4_Diseño predeterminado</vt:lpstr>
      <vt:lpstr>6_Diseño predeterminado</vt:lpstr>
      <vt:lpstr>8_Diseño predeterminado</vt:lpstr>
      <vt:lpstr>9_Diseño predeterminado</vt:lpstr>
      <vt:lpstr>Estudio de percepción de los servicios de evaluación del Icfes por parte de sus grupos de interés 2021  Resumen ejecutivo</vt:lpstr>
      <vt:lpstr>Contenido</vt:lpstr>
      <vt:lpstr>Contexto y Ficha Técnica </vt:lpstr>
      <vt:lpstr>Presentación de PowerPoint</vt:lpstr>
      <vt:lpstr>Ficha técnica</vt:lpstr>
      <vt:lpstr>¿A quiénes encuestamos?</vt:lpstr>
      <vt:lpstr>¿A quiénes encuestamos?</vt:lpstr>
      <vt:lpstr>Metodología</vt:lpstr>
      <vt:lpstr>Presentación de PowerPoint</vt:lpstr>
      <vt:lpstr>Plan de análisis</vt:lpstr>
      <vt:lpstr>Punto de referencia</vt:lpstr>
      <vt:lpstr>Efectos totales sobre la lealtad</vt:lpstr>
      <vt:lpstr>Presentación de PowerPoint</vt:lpstr>
      <vt:lpstr>Convenciones</vt:lpstr>
      <vt:lpstr>Resultados del estudio</vt:lpstr>
      <vt:lpstr>Desempeño</vt:lpstr>
      <vt:lpstr>Modelo general Icfes</vt:lpstr>
      <vt:lpstr>Presentación de PowerPoint</vt:lpstr>
      <vt:lpstr>NPS</vt:lpstr>
      <vt:lpstr>Presentación de PowerPoint</vt:lpstr>
      <vt:lpstr>Calidad general de los servicios prestados</vt:lpstr>
      <vt:lpstr>Sentimientos relacionados con la marca Icfes</vt:lpstr>
      <vt:lpstr>Valores  reconocidos de la marca</vt:lpstr>
      <vt:lpstr>Lo primero que se viene a la mente</vt:lpstr>
      <vt:lpstr>Calidad general de la prueba</vt:lpstr>
      <vt:lpstr>Si el Icfes fuera una persona…</vt:lpstr>
      <vt:lpstr>Presentación de PowerPoint</vt:lpstr>
      <vt:lpstr>Comunicación con el Icfes</vt:lpstr>
      <vt:lpstr>Comunicación con el Icfes</vt:lpstr>
      <vt:lpstr>Presentación de PowerPoint</vt:lpstr>
      <vt:lpstr>Recomendación de los canales de comunicación</vt:lpstr>
      <vt:lpstr>Consulta de información del Icfes a través de redes sociales</vt:lpstr>
      <vt:lpstr>Presentación de PowerPoint</vt:lpstr>
      <vt:lpstr>Redes sociales en las que se ha consultado información del ICFES</vt:lpstr>
      <vt:lpstr>Página institucional</vt:lpstr>
      <vt:lpstr>Evaluación de la página institucional del Icfes</vt:lpstr>
      <vt:lpstr>Sistema de inscripción</vt:lpstr>
      <vt:lpstr>Evaluación herramienta PRISMA</vt:lpstr>
      <vt:lpstr>Sistema de Pago PSE</vt:lpstr>
      <vt:lpstr>Uso del botón de pago PSE</vt:lpstr>
      <vt:lpstr>Calificación del botón de pago PSE</vt:lpstr>
      <vt:lpstr>Sistema de pagos PSE</vt:lpstr>
      <vt:lpstr>Aplicación de las pruebas</vt:lpstr>
      <vt:lpstr>Evaluación de las competencias que promueve la institución educativa</vt:lpstr>
      <vt:lpstr>Presentación de PowerPoint</vt:lpstr>
      <vt:lpstr>Percepción de la imagen y la gestión del Icfes</vt:lpstr>
      <vt:lpstr>Valoración características sobre la prueba saber 11</vt:lpstr>
      <vt:lpstr>Aplicación de las pruebas </vt:lpstr>
      <vt:lpstr>Valoración características sobre las pruebas Saber Pro TyT </vt:lpstr>
      <vt:lpstr>La forma como respondió las preguntas de la Prueba</vt:lpstr>
      <vt:lpstr>La forma como respondió las preguntas de la Prueba</vt:lpstr>
      <vt:lpstr>Preparación para presentar la Prueba Saber 11°</vt:lpstr>
      <vt:lpstr>Valoración del cuadernillo </vt:lpstr>
      <vt:lpstr>Calificación del lugar donde presentó la prueba</vt:lpstr>
      <vt:lpstr>Evaluación de la persona encargada</vt:lpstr>
      <vt:lpstr>Evaluación de la logística de la prueba Saber 11</vt:lpstr>
      <vt:lpstr>Evaluación de la logística de la prueba Saber Pro TyT </vt:lpstr>
      <vt:lpstr>Logística</vt:lpstr>
      <vt:lpstr>Logística </vt:lpstr>
      <vt:lpstr>Prueba Pre Saber</vt:lpstr>
      <vt:lpstr>Calidad general de la prueba Pre Saber</vt:lpstr>
      <vt:lpstr>La prueba Pre Saber sirve para realizar la prueba Saber 11</vt:lpstr>
      <vt:lpstr>Resultados de las pruebas</vt:lpstr>
      <vt:lpstr>Revisión de resultados</vt:lpstr>
      <vt:lpstr>Evaluación de los resultados</vt:lpstr>
      <vt:lpstr>Evaluación de los resultados agregados y agrupados</vt:lpstr>
      <vt:lpstr>Resultados de las pruebas</vt:lpstr>
      <vt:lpstr>Clasificación de los resultados pruebas Saber 11°Saber Pro y/o TyT </vt:lpstr>
      <vt:lpstr>Solicitud de instalaciones para pruebas</vt:lpstr>
      <vt:lpstr>Solicitud de instalaciones para realizar alguna prueba de estado</vt:lpstr>
      <vt:lpstr>Calificación préstamo de instalaciones</vt:lpstr>
      <vt:lpstr>Espacios de rendición de cuentas, talleres y capacitaciones</vt:lpstr>
      <vt:lpstr>Participación en espacios de rendición de cuentas, talleres y capacitaciones</vt:lpstr>
      <vt:lpstr>Evaluación de los espacios de rendición de cuentas </vt:lpstr>
      <vt:lpstr>Evaluación de los espacios de rendición de cuentas </vt:lpstr>
      <vt:lpstr>Evaluación de los espacios de capacitación y talleres</vt:lpstr>
      <vt:lpstr>Expectativas y retos en la reputación</vt:lpstr>
      <vt:lpstr>Proveedores</vt:lpstr>
      <vt:lpstr>Desde los Proveedores: Valores institucionales del Icfes </vt:lpstr>
      <vt:lpstr>Desde los Proveedores: Expectativas y retos en la reputación</vt:lpstr>
      <vt:lpstr>Instituciones homólogas referentes</vt:lpstr>
      <vt:lpstr>Presentación de PowerPoint</vt:lpstr>
      <vt:lpstr>Presentación de PowerPoint</vt:lpstr>
      <vt:lpstr>Presentación de PowerPoint</vt:lpstr>
      <vt:lpstr>Gobierno y Órganos de control</vt:lpstr>
      <vt:lpstr>Presentación de PowerPoint</vt:lpstr>
      <vt:lpstr>Presentación de PowerPoint</vt:lpstr>
      <vt:lpstr>Presentación de PowerPoint</vt:lpstr>
      <vt:lpstr>Estándares</vt:lpstr>
      <vt:lpstr>Estándares</vt:lpstr>
      <vt:lpstr>Informe de reputación últimos 3 años en medios de comunicación nacional y en redes sociales </vt:lpstr>
      <vt:lpstr>Contexto</vt:lpstr>
      <vt:lpstr>Recomendación redes página Web</vt:lpstr>
      <vt:lpstr>Presentación de PowerPoint</vt:lpstr>
      <vt:lpstr>Recomendaciones influenciadores</vt:lpstr>
      <vt:lpstr>Matriz estratégica de prioridades  </vt:lpstr>
      <vt:lpstr>Próximos Pasos </vt:lpstr>
      <vt:lpstr>Próximos pasos </vt:lpstr>
      <vt:lpstr>Muchas 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ctoro</dc:creator>
  <cp:lastModifiedBy>Paola Andrea Barreto Arias</cp:lastModifiedBy>
  <cp:revision>521</cp:revision>
  <dcterms:created xsi:type="dcterms:W3CDTF">2016-02-24T22:06:12Z</dcterms:created>
  <dcterms:modified xsi:type="dcterms:W3CDTF">2022-02-17T22:14:40Z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0x0101004A47A6C3247A4D45AEBA3BD31C309181</vt:lpwstr>
  </property>
</Properties>
</file>