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665" r:id="rId2"/>
    <p:sldMasterId id="2147483671" r:id="rId3"/>
  </p:sldMasterIdLst>
  <p:notesMasterIdLst>
    <p:notesMasterId r:id="rId13"/>
  </p:notesMasterIdLst>
  <p:handoutMasterIdLst>
    <p:handoutMasterId r:id="rId14"/>
  </p:handoutMasterIdLst>
  <p:sldIdLst>
    <p:sldId id="258" r:id="rId4"/>
    <p:sldId id="260" r:id="rId5"/>
    <p:sldId id="264" r:id="rId6"/>
    <p:sldId id="303" r:id="rId7"/>
    <p:sldId id="296" r:id="rId8"/>
    <p:sldId id="302" r:id="rId9"/>
    <p:sldId id="299" r:id="rId10"/>
    <p:sldId id="300" r:id="rId11"/>
    <p:sldId id="3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Work Sans Light" panose="020B0604020202020204" charset="0"/>
      <p:regular r:id="rId23"/>
      <p:bold r:id="rId24"/>
      <p:italic r:id="rId25"/>
      <p:boldItalic r:id="rId26"/>
    </p:embeddedFont>
    <p:embeddedFont>
      <p:font typeface="Work Sans SemiBold" panose="020B0604020202020204" charset="0"/>
      <p:regular r:id="rId27"/>
      <p:bold r:id="rId28"/>
      <p:italic r:id="rId29"/>
      <p:boldItalic r:id="rId30"/>
    </p:embeddedFont>
    <p:embeddedFont>
      <p:font typeface="Work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Barreto" initials="PB" lastIdx="11" clrIdx="0">
    <p:extLst>
      <p:ext uri="{19B8F6BF-5375-455C-9EA6-DF929625EA0E}">
        <p15:presenceInfo xmlns:p15="http://schemas.microsoft.com/office/powerpoint/2012/main" userId="S-1-5-21-2033714987-849756989-1868970003-14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1"/>
    <a:srgbClr val="004A87"/>
    <a:srgbClr val="AACA57"/>
    <a:srgbClr val="1E5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31"/>
  </p:normalViewPr>
  <p:slideViewPr>
    <p:cSldViewPr snapToGrid="0" snapToObjects="1" showGuides="1">
      <p:cViewPr varScale="1">
        <p:scale>
          <a:sx n="144" d="100"/>
          <a:sy n="144" d="100"/>
        </p:scale>
        <p:origin x="10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CO" sz="1200" b="0"/>
              <a:t>Resumen año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rgbClr val="004A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59703388548902"/>
          <c:y val="0.29337552742616035"/>
          <c:w val="0.83740785922886396"/>
          <c:h val="0.51913717720076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Hoja1!$B$21</c:f>
              <c:strCache>
                <c:ptCount val="1"/>
                <c:pt idx="0">
                  <c:v>Casos Efectivos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4A8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Hoja1!$A$22:$A$24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Hoja1!$B$22:$B$24</c:f>
              <c:numCache>
                <c:formatCode>_(* #,##0_);_(* \(#,##0\);_(* "-"_);_(@_)</c:formatCode>
                <c:ptCount val="3"/>
                <c:pt idx="0">
                  <c:v>65150</c:v>
                </c:pt>
                <c:pt idx="1">
                  <c:v>88847</c:v>
                </c:pt>
                <c:pt idx="2">
                  <c:v>54836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0-45F0-89F7-55B50D7471CB}"/>
            </c:ext>
          </c:extLst>
        </c:ser>
        <c:ser>
          <c:idx val="1"/>
          <c:order val="1"/>
          <c:tx>
            <c:strRef>
              <c:f>Hoja1!$C$21</c:f>
              <c:strCache>
                <c:ptCount val="1"/>
                <c:pt idx="0">
                  <c:v>Encuestas de Satisfacción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4A8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Hoja1!$A$22:$A$24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Hoja1!$C$22:$C$24</c:f>
              <c:numCache>
                <c:formatCode>_(* #,##0_);_(* \(#,##0\);_(* "-"_);_(@_)</c:formatCode>
                <c:ptCount val="3"/>
                <c:pt idx="0">
                  <c:v>19773</c:v>
                </c:pt>
                <c:pt idx="1">
                  <c:v>26657</c:v>
                </c:pt>
                <c:pt idx="2">
                  <c:v>10949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0-45F0-89F7-55B50D747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607453216"/>
        <c:axId val="607453632"/>
      </c:barChart>
      <c:lineChart>
        <c:grouping val="standard"/>
        <c:varyColors val="0"/>
        <c:ser>
          <c:idx val="2"/>
          <c:order val="2"/>
          <c:tx>
            <c:strRef>
              <c:f>Hoja1!$D$21</c:f>
              <c:strCache>
                <c:ptCount val="1"/>
                <c:pt idx="0">
                  <c:v>Nota de Satisfacción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FF33CC"/>
              </a:solidFill>
              <a:ln w="12700">
                <a:solidFill>
                  <a:srgbClr val="FF33CC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strRef>
              <c:f>Hoja1!$A$22:$A$24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Hoja1!$D$22:$D$24</c:f>
              <c:numCache>
                <c:formatCode>_-* #,##0.00_-;\-* #,##0.00_-;_-* "-"_-;_-@_-</c:formatCode>
                <c:ptCount val="3"/>
                <c:pt idx="0">
                  <c:v>4.43</c:v>
                </c:pt>
                <c:pt idx="1">
                  <c:v>4.55</c:v>
                </c:pt>
                <c:pt idx="2">
                  <c:v>4.5199999999999996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10-45F0-89F7-55B50D747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385904"/>
        <c:axId val="501383824"/>
      </c:lineChart>
      <c:catAx>
        <c:axId val="60745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4A8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s-CO"/>
                  <a:t>Año 2019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rgbClr val="004A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607453632"/>
        <c:crosses val="autoZero"/>
        <c:auto val="1"/>
        <c:lblAlgn val="ctr"/>
        <c:lblOffset val="100"/>
        <c:noMultiLvlLbl val="0"/>
      </c:catAx>
      <c:valAx>
        <c:axId val="607453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4A8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s-CO"/>
                  <a:t>Transacciones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rgbClr val="004A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607453216"/>
        <c:crosses val="autoZero"/>
        <c:crossBetween val="between"/>
      </c:valAx>
      <c:valAx>
        <c:axId val="501383824"/>
        <c:scaling>
          <c:orientation val="minMax"/>
          <c:min val="1"/>
        </c:scaling>
        <c:delete val="0"/>
        <c:axPos val="r"/>
        <c:numFmt formatCode="_-* #,##0.00_-;\-* #,##0.0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501385904"/>
        <c:crosses val="max"/>
        <c:crossBetween val="between"/>
        <c:majorUnit val="0.5"/>
      </c:valAx>
      <c:catAx>
        <c:axId val="501385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1383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4A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800">
          <a:solidFill>
            <a:srgbClr val="004A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080" b="0" i="0" u="none" strike="noStrike" kern="1200" spc="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CO" sz="1050"/>
              <a:t>Transacciones por Canal de Atención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080" b="0" i="0" u="none" strike="noStrike" kern="1200" spc="0" baseline="0">
              <a:solidFill>
                <a:srgbClr val="004A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Hoja1!$A$32</c:f>
              <c:strCache>
                <c:ptCount val="1"/>
                <c:pt idx="0">
                  <c:v>% transacciones por canal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CO" sz="900" b="0" i="0" u="none" strike="noStrike" kern="1200" baseline="0">
                    <a:solidFill>
                      <a:srgbClr val="004A8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Hoja1!$B$27:$F$27</c:f>
              <c:strCache>
                <c:ptCount val="5"/>
                <c:pt idx="0">
                  <c:v>Telefónico</c:v>
                </c:pt>
                <c:pt idx="1">
                  <c:v>Electrónico</c:v>
                </c:pt>
                <c:pt idx="2">
                  <c:v>Comunicaciones escritas</c:v>
                </c:pt>
                <c:pt idx="3">
                  <c:v>Correo Electrónico ECDF III 2018-2019</c:v>
                </c:pt>
                <c:pt idx="4">
                  <c:v>Presencial</c:v>
                </c:pt>
              </c:strCache>
            </c:strRef>
          </c:cat>
          <c:val>
            <c:numRef>
              <c:f>Hoja1!$B$32:$F$32</c:f>
              <c:numCache>
                <c:formatCode>0.00%</c:formatCode>
                <c:ptCount val="5"/>
                <c:pt idx="0">
                  <c:v>0.82336190530978537</c:v>
                </c:pt>
                <c:pt idx="1">
                  <c:v>6.4382826132811752E-2</c:v>
                </c:pt>
                <c:pt idx="2">
                  <c:v>7.4845634623866231E-2</c:v>
                </c:pt>
                <c:pt idx="3">
                  <c:v>3.0259448886843468E-2</c:v>
                </c:pt>
                <c:pt idx="4">
                  <c:v>7.1501850466931293E-3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7-4185-B5FC-3B834627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501393392"/>
        <c:axId val="501387568"/>
      </c:barChart>
      <c:catAx>
        <c:axId val="501393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CO" sz="900" b="0" i="0" u="none" strike="noStrike" kern="1200" baseline="0">
                    <a:solidFill>
                      <a:srgbClr val="004A8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s-CO"/>
                  <a:t>Canal de atención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s-CO" sz="900" b="0" i="0" u="none" strike="noStrike" kern="1200" baseline="0">
                  <a:solidFill>
                    <a:srgbClr val="004A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9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501387568"/>
        <c:crosses val="autoZero"/>
        <c:auto val="1"/>
        <c:lblAlgn val="ctr"/>
        <c:lblOffset val="100"/>
        <c:noMultiLvlLbl val="0"/>
      </c:catAx>
      <c:valAx>
        <c:axId val="501387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CO" sz="900" b="0" i="0" u="none" strike="noStrike" kern="1200" baseline="0">
                    <a:solidFill>
                      <a:srgbClr val="004A8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s-CO"/>
                  <a:t>% Transacciones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CO" sz="900" b="0" i="0" u="none" strike="noStrike" kern="1200" baseline="0">
                  <a:solidFill>
                    <a:srgbClr val="004A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7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50139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 lang="es-CO" sz="900" b="0" i="0" u="none" strike="noStrike" kern="1200" baseline="0">
          <a:solidFill>
            <a:srgbClr val="004A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CO" sz="1200" b="0"/>
              <a:t>Promedio de Respuesta por Tipo de Solicitud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rgbClr val="004A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Hoja1!$A$55</c:f>
              <c:strCache>
                <c:ptCount val="1"/>
                <c:pt idx="0">
                  <c:v>Tipo de Solicitud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Hoja1!$A$55</c15:sqref>
                  </c15:fullRef>
                </c:ext>
              </c:extLst>
              <c:f/>
              <c:strCache>
                <c:ptCount val="0"/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Hoja1!$C$56:$C$61</c15:sqref>
                  </c15:fullRef>
                </c:ext>
              </c:extLst>
              <c:f>Hoja1!$C$57:$C$61</c:f>
              <c:numCache>
                <c:formatCode>_(* #,##0_);_(* \(#,##0\);_(* "-"_);_(@_)</c:formatCode>
                <c:ptCount val="5"/>
                <c:pt idx="0">
                  <c:v>6375</c:v>
                </c:pt>
                <c:pt idx="1">
                  <c:v>2172</c:v>
                </c:pt>
                <c:pt idx="2">
                  <c:v>252</c:v>
                </c:pt>
                <c:pt idx="3">
                  <c:v>55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B-45B1-AC4E-AE7340A1E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7440736"/>
        <c:axId val="1287441984"/>
      </c:barChart>
      <c:lineChart>
        <c:grouping val="standard"/>
        <c:varyColors val="0"/>
        <c:ser>
          <c:idx val="1"/>
          <c:order val="1"/>
          <c:tx>
            <c:strRef>
              <c:f>Hoja1!$B$55</c:f>
              <c:strCache>
                <c:ptCount val="1"/>
                <c:pt idx="0">
                  <c:v>Días promedio de respuesta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5"/>
            <c:spPr>
              <a:solidFill>
                <a:srgbClr val="FF33CC"/>
              </a:soli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Hoja1!$B$51:$B$55</c15:sqref>
                  </c15:fullRef>
                </c:ext>
              </c:extLst>
              <c:f>Hoja1!$B$52:$B$55</c:f>
              <c:strCache>
                <c:ptCount val="4"/>
                <c:pt idx="0">
                  <c:v>5,3</c:v>
                </c:pt>
                <c:pt idx="3">
                  <c:v>Días promedio de respuesta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Hoja1!$B$56:$B$61</c15:sqref>
                  </c15:fullRef>
                </c:ext>
              </c:extLst>
              <c:f>Hoja1!$B$57:$B$61</c:f>
              <c:numCache>
                <c:formatCode>General</c:formatCode>
                <c:ptCount val="5"/>
                <c:pt idx="0">
                  <c:v>6.3</c:v>
                </c:pt>
                <c:pt idx="1">
                  <c:v>5.0999999999999996</c:v>
                </c:pt>
                <c:pt idx="2">
                  <c:v>7.1</c:v>
                </c:pt>
                <c:pt idx="3">
                  <c:v>6.7</c:v>
                </c:pt>
                <c:pt idx="4">
                  <c:v>5.3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FDB-45B1-AC4E-AE7340A1E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429088"/>
        <c:axId val="1287432832"/>
      </c:lineChart>
      <c:catAx>
        <c:axId val="128744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7441984"/>
        <c:crosses val="autoZero"/>
        <c:auto val="1"/>
        <c:lblAlgn val="ctr"/>
        <c:lblOffset val="100"/>
        <c:noMultiLvlLbl val="0"/>
      </c:catAx>
      <c:valAx>
        <c:axId val="1287441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4A8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s-CO"/>
                  <a:t>Transacciones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rgbClr val="004A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7440736"/>
        <c:crosses val="autoZero"/>
        <c:crossBetween val="between"/>
      </c:valAx>
      <c:valAx>
        <c:axId val="1287432832"/>
        <c:scaling>
          <c:orientation val="minMax"/>
          <c:max val="9"/>
          <c:min val="0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7429088"/>
        <c:crosses val="max"/>
        <c:crossBetween val="between"/>
      </c:valAx>
      <c:catAx>
        <c:axId val="128742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74328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800">
          <a:solidFill>
            <a:srgbClr val="004A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ECF1-EEF6-1749-A376-9584D9135120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267-A89F-F243-B667-0126DB06CE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181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4254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ef59f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ef59f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09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757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057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720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26;p4"/>
          <p:cNvSpPr/>
          <p:nvPr userDrawn="1"/>
        </p:nvSpPr>
        <p:spPr>
          <a:xfrm>
            <a:off x="0" y="0"/>
            <a:ext cx="283389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8" y="2183474"/>
            <a:ext cx="2045433" cy="703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4544" y="0"/>
            <a:ext cx="845437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0697"/>
            <a:ext cx="3633786" cy="69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 ICFES MEJOR SABER sistemas oscar baque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71" y="4131586"/>
            <a:ext cx="2093544" cy="720088"/>
          </a:xfrm>
          <a:prstGeom prst="rect">
            <a:avLst/>
          </a:prstGeom>
        </p:spPr>
      </p:pic>
      <p:pic>
        <p:nvPicPr>
          <p:cNvPr id="4" name="Imagen 3" descr="Logo_SaberEsDeTodos_Mesa de trabajo 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4" y="4357691"/>
            <a:ext cx="3616147" cy="5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26;p4"/>
          <p:cNvSpPr/>
          <p:nvPr userDrawn="1"/>
        </p:nvSpPr>
        <p:spPr>
          <a:xfrm>
            <a:off x="0" y="0"/>
            <a:ext cx="283389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8" y="2183474"/>
            <a:ext cx="2045433" cy="7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3" name="Imagen 2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Rectángulo 4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0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5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4544" y="0"/>
            <a:ext cx="845437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0697"/>
            <a:ext cx="3633786" cy="69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 ICFES MEJOR SABER sistemas oscar baque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71" y="4131586"/>
            <a:ext cx="2093544" cy="720088"/>
          </a:xfrm>
          <a:prstGeom prst="rect">
            <a:avLst/>
          </a:prstGeom>
        </p:spPr>
      </p:pic>
      <p:pic>
        <p:nvPicPr>
          <p:cNvPr id="4" name="Imagen 3" descr="Logo_SaberEsDeTodos_Mesa de trabajo 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4" y="4357691"/>
            <a:ext cx="3616147" cy="5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9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3" name="Imagen 2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Rectángulo 4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4544" y="0"/>
            <a:ext cx="845437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0697"/>
            <a:ext cx="3633786" cy="69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 ICFES MEJOR SABER sistemas oscar baque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71" y="4131586"/>
            <a:ext cx="2093544" cy="720088"/>
          </a:xfrm>
          <a:prstGeom prst="rect">
            <a:avLst/>
          </a:prstGeom>
        </p:spPr>
      </p:pic>
      <p:pic>
        <p:nvPicPr>
          <p:cNvPr id="4" name="Imagen 3" descr="Logo_SaberEsDeTodos_Mesa de trabajo 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4" y="4357691"/>
            <a:ext cx="3616147" cy="5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26;p4"/>
          <p:cNvSpPr/>
          <p:nvPr userDrawn="1"/>
        </p:nvSpPr>
        <p:spPr>
          <a:xfrm>
            <a:off x="0" y="0"/>
            <a:ext cx="283389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8" y="2183474"/>
            <a:ext cx="2045433" cy="7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3" name="Imagen 2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Rectángulo 4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60" r:id="rId4"/>
    <p:sldLayoutId id="214748366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526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213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1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71016" y="2403379"/>
            <a:ext cx="2087431" cy="33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ES" sz="1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ork Sans"/>
              </a:rPr>
              <a:t>II Trimestre 2019</a:t>
            </a:r>
            <a:endParaRPr lang="es-CO" sz="15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ork San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46063" y="1297428"/>
            <a:ext cx="5400600" cy="110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de PQRS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904350"/>
            <a:ext cx="2956756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endParaRPr dirty="0">
              <a:solidFill>
                <a:srgbClr val="004A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929695" y="2177575"/>
            <a:ext cx="1792506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 promedio de respuesta</a:t>
            </a:r>
          </a:p>
          <a:p>
            <a:pPr marL="13970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3929695" y="1784301"/>
            <a:ext cx="17224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Estadísticas</a:t>
            </a:r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3929695" y="2616611"/>
            <a:ext cx="1792506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Recomendaciones del ciudadano</a:t>
            </a:r>
          </a:p>
          <a:p>
            <a:pPr marL="13970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3193199" y="179586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3193198" y="226552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</a:t>
            </a:r>
            <a:endParaRPr sz="1200" dirty="0">
              <a:solidFill>
                <a:srgbClr val="004A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3193925" y="270085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2012" y="700679"/>
            <a:ext cx="8229600" cy="489701"/>
          </a:xfr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ES" sz="28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Estadísticas – PQRSD</a:t>
            </a:r>
          </a:p>
        </p:txBody>
      </p:sp>
      <p:sp>
        <p:nvSpPr>
          <p:cNvPr id="3" name="Diagrama de flujo: documento 2"/>
          <p:cNvSpPr/>
          <p:nvPr/>
        </p:nvSpPr>
        <p:spPr>
          <a:xfrm>
            <a:off x="1004713" y="3494346"/>
            <a:ext cx="7065656" cy="1343767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segundo trimestre se recibieron 417,192 transacciones a través de todos los canales. El mes con mayor impacto fue mayo a causa del proceso de registro para la convocatoria Saber 11 Calendario A y las comunicaciones generadas por los estudiantes SENA que al inicio del mes no habían finalizado el registro al Examen Saber T y T del primer semestre de 2019.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27174"/>
              </p:ext>
            </p:extLst>
          </p:nvPr>
        </p:nvGraphicFramePr>
        <p:xfrm>
          <a:off x="1765576" y="1327958"/>
          <a:ext cx="5321300" cy="196879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43316808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38112112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99635209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1867491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603781379"/>
                    </a:ext>
                  </a:extLst>
                </a:gridCol>
              </a:tblGrid>
              <a:tr h="5590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PQRSD (Todos los Canales)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Encuestas de Satisfacción 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Nota de Satisfacción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% participación (casos efectivos)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55373"/>
                  </a:ext>
                </a:extLst>
              </a:tr>
              <a:tr h="3066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126.529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19.773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4,43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6841"/>
                  </a:ext>
                </a:extLst>
              </a:tr>
              <a:tr h="3066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174.737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26.657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4,55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11127"/>
                  </a:ext>
                </a:extLst>
              </a:tr>
              <a:tr h="3066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115.926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10.949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4,52 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432278"/>
                  </a:ext>
                </a:extLst>
              </a:tr>
              <a:tr h="3337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CO" sz="12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417.192 </a:t>
                      </a:r>
                      <a:endParaRPr lang="es-CO" sz="12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57.379 </a:t>
                      </a:r>
                      <a:endParaRPr lang="es-CO" sz="12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4,50 </a:t>
                      </a:r>
                      <a:endParaRPr lang="es-CO" sz="12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s-CO" sz="12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84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31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20059" y="678195"/>
            <a:ext cx="8229600" cy="489701"/>
          </a:xfr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s-ES" sz="28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Estadísticas – Encuestas de Satisfacción2019</a:t>
            </a:r>
          </a:p>
        </p:txBody>
      </p:sp>
      <p:sp>
        <p:nvSpPr>
          <p:cNvPr id="4" name="Diagrama de flujo: documento 3"/>
          <p:cNvSpPr/>
          <p:nvPr/>
        </p:nvSpPr>
        <p:spPr>
          <a:xfrm>
            <a:off x="1257895" y="4092671"/>
            <a:ext cx="7065656" cy="501457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participación de los </a:t>
            </a:r>
            <a:r>
              <a:rPr lang="es-CO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ciudadanos </a:t>
            </a:r>
            <a:r>
              <a:rPr lang="es-CO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las encuestas se encuentra en un </a:t>
            </a:r>
            <a:r>
              <a:rPr lang="es-CO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es-CO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%, </a:t>
            </a:r>
            <a:r>
              <a:rPr lang="es-CO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relación al total de </a:t>
            </a:r>
            <a:r>
              <a:rPr lang="es-CO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Peticiones que surtieron todo el proceso de atención (efectivas). </a:t>
            </a:r>
            <a:endParaRPr lang="es-CO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0507F01-A5E2-4550-B1FF-DE429BDA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814176"/>
              </p:ext>
            </p:extLst>
          </p:nvPr>
        </p:nvGraphicFramePr>
        <p:xfrm>
          <a:off x="307046" y="1392061"/>
          <a:ext cx="8529908" cy="235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92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13301" y="700679"/>
            <a:ext cx="8229600" cy="48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dirty="0">
                <a:solidFill>
                  <a:srgbClr val="004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Estadísticas – PQRSD por canal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501F95C-CDA4-4C6F-B55B-EADC987A2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274898"/>
              </p:ext>
            </p:extLst>
          </p:nvPr>
        </p:nvGraphicFramePr>
        <p:xfrm>
          <a:off x="591486" y="3032872"/>
          <a:ext cx="7961028" cy="18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38478"/>
              </p:ext>
            </p:extLst>
          </p:nvPr>
        </p:nvGraphicFramePr>
        <p:xfrm>
          <a:off x="457200" y="1285565"/>
          <a:ext cx="8095313" cy="1524000"/>
        </p:xfrm>
        <a:graphic>
          <a:graphicData uri="http://schemas.openxmlformats.org/drawingml/2006/table">
            <a:tbl>
              <a:tblPr/>
              <a:tblGrid>
                <a:gridCol w="1799710">
                  <a:extLst>
                    <a:ext uri="{9D8B030D-6E8A-4147-A177-3AD203B41FA5}">
                      <a16:colId xmlns:a16="http://schemas.microsoft.com/office/drawing/2014/main" val="397653957"/>
                    </a:ext>
                  </a:extLst>
                </a:gridCol>
                <a:gridCol w="947216">
                  <a:extLst>
                    <a:ext uri="{9D8B030D-6E8A-4147-A177-3AD203B41FA5}">
                      <a16:colId xmlns:a16="http://schemas.microsoft.com/office/drawing/2014/main" val="2555805827"/>
                    </a:ext>
                  </a:extLst>
                </a:gridCol>
                <a:gridCol w="1204318">
                  <a:extLst>
                    <a:ext uri="{9D8B030D-6E8A-4147-A177-3AD203B41FA5}">
                      <a16:colId xmlns:a16="http://schemas.microsoft.com/office/drawing/2014/main" val="1063476839"/>
                    </a:ext>
                  </a:extLst>
                </a:gridCol>
                <a:gridCol w="1207699">
                  <a:extLst>
                    <a:ext uri="{9D8B030D-6E8A-4147-A177-3AD203B41FA5}">
                      <a16:colId xmlns:a16="http://schemas.microsoft.com/office/drawing/2014/main" val="4051842409"/>
                    </a:ext>
                  </a:extLst>
                </a:gridCol>
                <a:gridCol w="1190786">
                  <a:extLst>
                    <a:ext uri="{9D8B030D-6E8A-4147-A177-3AD203B41FA5}">
                      <a16:colId xmlns:a16="http://schemas.microsoft.com/office/drawing/2014/main" val="618734417"/>
                    </a:ext>
                  </a:extLst>
                </a:gridCol>
                <a:gridCol w="811900">
                  <a:extLst>
                    <a:ext uri="{9D8B030D-6E8A-4147-A177-3AD203B41FA5}">
                      <a16:colId xmlns:a16="http://schemas.microsoft.com/office/drawing/2014/main" val="139095899"/>
                    </a:ext>
                  </a:extLst>
                </a:gridCol>
                <a:gridCol w="933684">
                  <a:extLst>
                    <a:ext uri="{9D8B030D-6E8A-4147-A177-3AD203B41FA5}">
                      <a16:colId xmlns:a16="http://schemas.microsoft.com/office/drawing/2014/main" val="409313796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Telefónico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Electrónico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Comunicaciones escritas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Correo Electrónico ECDF III 2018-2019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Presencial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874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104.188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8.888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11.621,00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881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126.529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216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147.478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11.907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11.265,00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2.773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1.314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174.737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400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91.834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6.065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8.339,00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8.970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115.926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6034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343.500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26.860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31.225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12.624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2.983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417.192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86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% transacciones por canal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82,34%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6,44%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465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09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02012" y="700679"/>
            <a:ext cx="8229600" cy="48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4A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Estadísticas – Detalle </a:t>
            </a:r>
            <a:r>
              <a:rPr kumimoji="0" lang="es-ES" sz="2800" b="0" i="0" u="none" strike="noStrike" kern="0" cap="none" spc="0" normalizeH="0" noProof="0" dirty="0">
                <a:ln>
                  <a:noFill/>
                </a:ln>
                <a:solidFill>
                  <a:srgbClr val="004A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por Examen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4A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409" y="1092299"/>
            <a:ext cx="1586762" cy="15867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0989" t="20914" r="17805" b="17457"/>
          <a:stretch/>
        </p:blipFill>
        <p:spPr>
          <a:xfrm>
            <a:off x="6688902" y="1761557"/>
            <a:ext cx="980660" cy="4421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5E2744-1D41-4728-8650-345DEEE58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26" y="1602961"/>
            <a:ext cx="4144856" cy="2790135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11167"/>
              </p:ext>
            </p:extLst>
          </p:nvPr>
        </p:nvGraphicFramePr>
        <p:xfrm>
          <a:off x="6080682" y="2774882"/>
          <a:ext cx="2197100" cy="2238375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49829551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7593921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Examen</a:t>
                      </a:r>
                      <a:endParaRPr lang="es-CO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% </a:t>
                      </a:r>
                      <a:r>
                        <a:rPr lang="es-CO" sz="1100" b="0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Participación</a:t>
                      </a:r>
                      <a:r>
                        <a:rPr lang="en-US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83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Saber 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53,83%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228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Saber PRO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21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Docentes ECDF 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70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Validación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024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Presaber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043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Avancemos 4°, 6° y 8°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746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Otras Pruebas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355723"/>
                  </a:ext>
                </a:extLst>
              </a:tr>
              <a:tr h="5238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* Saber 3°, 5° y 9°, Pruebas Internacionales Pruebas Policía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5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33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914400" y="758197"/>
            <a:ext cx="7225504" cy="30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4A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Tiempo promedio</a:t>
            </a:r>
            <a:r>
              <a:rPr kumimoji="0" lang="es-ES" sz="2400" b="0" i="0" u="none" strike="noStrike" kern="0" cap="none" spc="0" normalizeH="0" noProof="0" dirty="0">
                <a:ln>
                  <a:noFill/>
                </a:ln>
                <a:solidFill>
                  <a:srgbClr val="004A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de respuesta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4A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64300"/>
              </p:ext>
            </p:extLst>
          </p:nvPr>
        </p:nvGraphicFramePr>
        <p:xfrm>
          <a:off x="2439504" y="1184048"/>
          <a:ext cx="4279348" cy="1714500"/>
        </p:xfrm>
        <a:graphic>
          <a:graphicData uri="http://schemas.openxmlformats.org/drawingml/2006/table">
            <a:tbl>
              <a:tblPr/>
              <a:tblGrid>
                <a:gridCol w="1949155">
                  <a:extLst>
                    <a:ext uri="{9D8B030D-6E8A-4147-A177-3AD203B41FA5}">
                      <a16:colId xmlns:a16="http://schemas.microsoft.com/office/drawing/2014/main" val="179461057"/>
                    </a:ext>
                  </a:extLst>
                </a:gridCol>
                <a:gridCol w="1025871">
                  <a:extLst>
                    <a:ext uri="{9D8B030D-6E8A-4147-A177-3AD203B41FA5}">
                      <a16:colId xmlns:a16="http://schemas.microsoft.com/office/drawing/2014/main" val="3715189884"/>
                    </a:ext>
                  </a:extLst>
                </a:gridCol>
                <a:gridCol w="1304322">
                  <a:extLst>
                    <a:ext uri="{9D8B030D-6E8A-4147-A177-3AD203B41FA5}">
                      <a16:colId xmlns:a16="http://schemas.microsoft.com/office/drawing/2014/main" val="417533936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Tipo de Solicitud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Días promedio de respuesta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66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Peticiones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22.354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321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Trámites y Servicios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6.375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678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Solicitudes de Información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603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Traslado por competencia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579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Conceptos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393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Entre Autoridades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881441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004685"/>
              </p:ext>
            </p:extLst>
          </p:nvPr>
        </p:nvGraphicFramePr>
        <p:xfrm>
          <a:off x="444181" y="3105978"/>
          <a:ext cx="8269993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25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02012" y="575988"/>
            <a:ext cx="8229600" cy="48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4A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Recomendaciones de los ciudadanos</a:t>
            </a:r>
          </a:p>
        </p:txBody>
      </p:sp>
      <p:sp>
        <p:nvSpPr>
          <p:cNvPr id="9" name="Diagrama de flujo: documento 8"/>
          <p:cNvSpPr/>
          <p:nvPr/>
        </p:nvSpPr>
        <p:spPr>
          <a:xfrm>
            <a:off x="322117" y="1372841"/>
            <a:ext cx="8291945" cy="2700395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CO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única sugerencia es que solucionen un poco más pronto estos casos cuando la persona está aspirando a una beca y se podría perder.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s-CO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s-CO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CO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Pues la verdad quisiera que en las oficinas también puedan ayudar a que las personas se registren cuando tienen inconvenientes ya que muchas personas no entendemos los sistemas.</a:t>
            </a:r>
          </a:p>
        </p:txBody>
      </p:sp>
    </p:spTree>
    <p:extLst>
      <p:ext uri="{BB962C8B-B14F-4D97-AF65-F5344CB8AC3E}">
        <p14:creationId xmlns:p14="http://schemas.microsoft.com/office/powerpoint/2010/main" val="20050036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7989</TotalTime>
  <Words>456</Words>
  <Application>Microsoft Office PowerPoint</Application>
  <PresentationFormat>Presentación en pantalla (16:9)</PresentationFormat>
  <Paragraphs>135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Calibri</vt:lpstr>
      <vt:lpstr>Wingdings</vt:lpstr>
      <vt:lpstr>Verdana</vt:lpstr>
      <vt:lpstr>Work Sans Light</vt:lpstr>
      <vt:lpstr>Work Sans SemiBold</vt:lpstr>
      <vt:lpstr>Work Sans</vt:lpstr>
      <vt:lpstr>Arial</vt:lpstr>
      <vt:lpstr>Presidencia de Colomba</vt:lpstr>
      <vt:lpstr>1_Presidencia de Colomba</vt:lpstr>
      <vt:lpstr>2_Presidencia de Colomba</vt:lpstr>
      <vt:lpstr>Presentación de PowerPoint</vt:lpstr>
      <vt:lpstr>Presentación de PowerPoint</vt:lpstr>
      <vt:lpstr>Contenido</vt:lpstr>
      <vt:lpstr>Estadísticas – PQRSD</vt:lpstr>
      <vt:lpstr>Estadísticas – Encuestas de Satisfacción2019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Celis</dc:creator>
  <cp:lastModifiedBy>Jonathan Suarez Durango</cp:lastModifiedBy>
  <cp:revision>128</cp:revision>
  <dcterms:modified xsi:type="dcterms:W3CDTF">2019-09-11T14:48:06Z</dcterms:modified>
</cp:coreProperties>
</file>