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 id="2147483665" r:id="rId2"/>
    <p:sldMasterId id="2147483671" r:id="rId3"/>
  </p:sldMasterIdLst>
  <p:notesMasterIdLst>
    <p:notesMasterId r:id="rId13"/>
  </p:notesMasterIdLst>
  <p:handoutMasterIdLst>
    <p:handoutMasterId r:id="rId14"/>
  </p:handoutMasterIdLst>
  <p:sldIdLst>
    <p:sldId id="258" r:id="rId4"/>
    <p:sldId id="260" r:id="rId5"/>
    <p:sldId id="264" r:id="rId6"/>
    <p:sldId id="295" r:id="rId7"/>
    <p:sldId id="296" r:id="rId8"/>
    <p:sldId id="297" r:id="rId9"/>
    <p:sldId id="299" r:id="rId10"/>
    <p:sldId id="300" r:id="rId11"/>
    <p:sldId id="301" r:id="rId12"/>
  </p:sldIdLst>
  <p:sldSz cx="9144000" cy="5143500" type="screen16x9"/>
  <p:notesSz cx="6858000" cy="9144000"/>
  <p:embeddedFontLst>
    <p:embeddedFont>
      <p:font typeface="Work Sans Light" panose="020B0604020202020204" charset="0"/>
      <p:regular r:id="rId15"/>
      <p:bold r:id="rId16"/>
    </p:embeddedFont>
    <p:embeddedFont>
      <p:font typeface="Work Sans" panose="020B0604020202020204" charset="0"/>
      <p:regular r:id="rId17"/>
      <p:bold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Barreto" initials="PB" lastIdx="11" clrIdx="0">
    <p:extLst>
      <p:ext uri="{19B8F6BF-5375-455C-9EA6-DF929625EA0E}">
        <p15:presenceInfo xmlns:p15="http://schemas.microsoft.com/office/powerpoint/2012/main" userId="S-1-5-21-2033714987-849756989-1868970003-14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A1"/>
    <a:srgbClr val="004A87"/>
    <a:srgbClr val="AACA57"/>
    <a:srgbClr val="1E5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631"/>
  </p:normalViewPr>
  <p:slideViewPr>
    <p:cSldViewPr snapToGrid="0" snapToObjects="1" showGuides="1">
      <p:cViewPr varScale="1">
        <p:scale>
          <a:sx n="141" d="100"/>
          <a:sy n="141" d="100"/>
        </p:scale>
        <p:origin x="111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SDURANGO\Downloads\plantilla%20informe%20PQR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JSDURANGO\Downloads\plantilla%20informe%20PQR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SDURANGO\Downloads\plantilla%20informe%20PQ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sz="1200" b="0"/>
              <a:t>Resumen año 2019</a:t>
            </a:r>
          </a:p>
        </c:rich>
      </c:tx>
      <c:layout/>
      <c:overlay val="0"/>
      <c:spPr>
        <a:noFill/>
        <a:ln>
          <a:noFill/>
        </a:ln>
        <a:effectLst/>
      </c:spPr>
      <c:txPr>
        <a:bodyPr rot="0" spcFirstLastPara="1" vertOverflow="ellipsis" vert="horz" wrap="square" anchor="ctr" anchorCtr="1"/>
        <a:lstStyle/>
        <a:p>
          <a:pPr>
            <a:defRPr sz="96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autoTitleDeleted val="0"/>
    <c:plotArea>
      <c:layout>
        <c:manualLayout>
          <c:layoutTarget val="inner"/>
          <c:xMode val="edge"/>
          <c:yMode val="edge"/>
          <c:x val="0.10659703388548902"/>
          <c:y val="0.29337552742616035"/>
          <c:w val="0.83740785922886396"/>
          <c:h val="0.51913717720076735"/>
        </c:manualLayout>
      </c:layout>
      <c:barChart>
        <c:barDir val="col"/>
        <c:grouping val="clustered"/>
        <c:varyColors val="0"/>
        <c:ser>
          <c:idx val="0"/>
          <c:order val="0"/>
          <c:tx>
            <c:strRef>
              <c:f>'[plantilla informe PQRS.xlsx]Hoja1'!$B$3</c:f>
              <c:strCache>
                <c:ptCount val="1"/>
                <c:pt idx="0">
                  <c:v>Pqrsd (todos los canales)</c:v>
                </c:pt>
              </c:strCache>
            </c:strRef>
          </c:tx>
          <c:spPr>
            <a:gradFill rotWithShape="1">
              <a:gsLst>
                <a:gs pos="0">
                  <a:srgbClr val="004A87"/>
                </a:gs>
                <a:gs pos="79000">
                  <a:srgbClr val="5B9BD5">
                    <a:lumMod val="75000"/>
                  </a:srgbClr>
                </a:gs>
                <a:gs pos="100000">
                  <a:srgbClr val="5B9BD5">
                    <a:lumMod val="40000"/>
                    <a:lumOff val="60000"/>
                  </a:srgbClr>
                </a:gs>
              </a:gsLst>
              <a:lin ang="5400000" scaled="1"/>
            </a:gradFill>
            <a:ln>
              <a:noFill/>
            </a:ln>
            <a:effectLst/>
          </c:spPr>
          <c:invertIfNegative val="0"/>
          <c:dLbls>
            <c:spPr>
              <a:noFill/>
              <a:ln>
                <a:noFill/>
              </a:ln>
              <a:effectLst/>
            </c:spPr>
            <c:txPr>
              <a:bodyPr rot="-5400000" spcFirstLastPara="1" vertOverflow="ellipsis"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'[plantilla informe PQRS.xlsx]Hoja1'!$A$4:$A$6</c:f>
              <c:strCache>
                <c:ptCount val="3"/>
                <c:pt idx="0">
                  <c:v>Enero</c:v>
                </c:pt>
                <c:pt idx="1">
                  <c:v>Febrero</c:v>
                </c:pt>
                <c:pt idx="2">
                  <c:v>Marzo</c:v>
                </c:pt>
              </c:strCache>
            </c:strRef>
          </c:cat>
          <c:val>
            <c:numRef>
              <c:f>'[plantilla informe PQRS.xlsx]Hoja1'!$B$4:$B$6</c:f>
              <c:numCache>
                <c:formatCode>#,##0</c:formatCode>
                <c:ptCount val="3"/>
                <c:pt idx="0">
                  <c:v>103631</c:v>
                </c:pt>
                <c:pt idx="1">
                  <c:v>67269</c:v>
                </c:pt>
                <c:pt idx="2">
                  <c:v>99582</c:v>
                </c:pt>
              </c:numCache>
            </c:numRef>
          </c:val>
          <c:extLst>
            <c:ext xmlns:c16="http://schemas.microsoft.com/office/drawing/2014/chart" uri="{C3380CC4-5D6E-409C-BE32-E72D297353CC}">
              <c16:uniqueId val="{00000000-7E18-4286-BC4A-DD5D22FB97A2}"/>
            </c:ext>
          </c:extLst>
        </c:ser>
        <c:ser>
          <c:idx val="1"/>
          <c:order val="1"/>
          <c:tx>
            <c:strRef>
              <c:f>'[plantilla informe PQRS.xlsx]Hoja1'!$C$3</c:f>
              <c:strCache>
                <c:ptCount val="1"/>
                <c:pt idx="0">
                  <c:v>Encuestas de satisfacción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'[plantilla informe PQRS.xlsx]Hoja1'!$A$4:$A$6</c:f>
              <c:strCache>
                <c:ptCount val="3"/>
                <c:pt idx="0">
                  <c:v>Enero</c:v>
                </c:pt>
                <c:pt idx="1">
                  <c:v>Febrero</c:v>
                </c:pt>
                <c:pt idx="2">
                  <c:v>Marzo</c:v>
                </c:pt>
              </c:strCache>
            </c:strRef>
          </c:cat>
          <c:val>
            <c:numRef>
              <c:f>'[plantilla informe PQRS.xlsx]Hoja1'!$C$4:$C$6</c:f>
              <c:numCache>
                <c:formatCode>#,##0</c:formatCode>
                <c:ptCount val="3"/>
                <c:pt idx="0">
                  <c:v>16479</c:v>
                </c:pt>
                <c:pt idx="1">
                  <c:v>14478</c:v>
                </c:pt>
                <c:pt idx="2">
                  <c:v>24247</c:v>
                </c:pt>
              </c:numCache>
            </c:numRef>
          </c:val>
          <c:extLst>
            <c:ext xmlns:c16="http://schemas.microsoft.com/office/drawing/2014/chart" uri="{C3380CC4-5D6E-409C-BE32-E72D297353CC}">
              <c16:uniqueId val="{00000001-7E18-4286-BC4A-DD5D22FB97A2}"/>
            </c:ext>
          </c:extLst>
        </c:ser>
        <c:dLbls>
          <c:showLegendKey val="0"/>
          <c:showVal val="0"/>
          <c:showCatName val="0"/>
          <c:showSerName val="0"/>
          <c:showPercent val="0"/>
          <c:showBubbleSize val="0"/>
        </c:dLbls>
        <c:gapWidth val="81"/>
        <c:axId val="607453216"/>
        <c:axId val="607453632"/>
      </c:barChart>
      <c:lineChart>
        <c:grouping val="standard"/>
        <c:varyColors val="0"/>
        <c:ser>
          <c:idx val="2"/>
          <c:order val="2"/>
          <c:tx>
            <c:strRef>
              <c:f>'[plantilla informe PQRS.xlsx]Hoja1'!$D$3</c:f>
              <c:strCache>
                <c:ptCount val="1"/>
                <c:pt idx="0">
                  <c:v>Nota de satisfacción</c:v>
                </c:pt>
              </c:strCache>
            </c:strRef>
          </c:tx>
          <c:spPr>
            <a:ln w="31750" cap="rnd">
              <a:solidFill>
                <a:srgbClr val="AACA57"/>
              </a:solidFill>
              <a:round/>
            </a:ln>
            <a:effectLst/>
          </c:spPr>
          <c:marker>
            <c:symbol val="circle"/>
            <c:size val="5"/>
            <c:spPr>
              <a:solidFill>
                <a:srgbClr val="FF33CC"/>
              </a:solidFill>
              <a:ln w="12700">
                <a:solidFill>
                  <a:srgbClr val="FF33CC"/>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'[plantilla informe PQRS.xlsx]Hoja1'!$A$4:$A$6</c:f>
              <c:strCache>
                <c:ptCount val="3"/>
                <c:pt idx="0">
                  <c:v>Enero</c:v>
                </c:pt>
                <c:pt idx="1">
                  <c:v>Febrero</c:v>
                </c:pt>
                <c:pt idx="2">
                  <c:v>Marzo</c:v>
                </c:pt>
              </c:strCache>
            </c:strRef>
          </c:cat>
          <c:val>
            <c:numRef>
              <c:f>'[plantilla informe PQRS.xlsx]Hoja1'!$D$4:$D$6</c:f>
              <c:numCache>
                <c:formatCode>General</c:formatCode>
                <c:ptCount val="3"/>
                <c:pt idx="0">
                  <c:v>4.5999999999999996</c:v>
                </c:pt>
                <c:pt idx="1">
                  <c:v>4.5</c:v>
                </c:pt>
                <c:pt idx="2">
                  <c:v>4.7</c:v>
                </c:pt>
              </c:numCache>
            </c:numRef>
          </c:val>
          <c:smooth val="0"/>
          <c:extLst>
            <c:ext xmlns:c16="http://schemas.microsoft.com/office/drawing/2014/chart" uri="{C3380CC4-5D6E-409C-BE32-E72D297353CC}">
              <c16:uniqueId val="{00000002-7E18-4286-BC4A-DD5D22FB97A2}"/>
            </c:ext>
          </c:extLst>
        </c:ser>
        <c:dLbls>
          <c:showLegendKey val="0"/>
          <c:showVal val="0"/>
          <c:showCatName val="0"/>
          <c:showSerName val="0"/>
          <c:showPercent val="0"/>
          <c:showBubbleSize val="0"/>
        </c:dLbls>
        <c:marker val="1"/>
        <c:smooth val="0"/>
        <c:axId val="501385904"/>
        <c:axId val="501383824"/>
      </c:lineChart>
      <c:catAx>
        <c:axId val="607453216"/>
        <c:scaling>
          <c:orientation val="minMax"/>
        </c:scaling>
        <c:delete val="0"/>
        <c:axPos val="b"/>
        <c:title>
          <c:tx>
            <c:rich>
              <a:bodyPr rot="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a:t>Año 2019</a:t>
                </a:r>
              </a:p>
            </c:rich>
          </c:tx>
          <c:layout/>
          <c:overlay val="0"/>
          <c:spPr>
            <a:noFill/>
            <a:ln>
              <a:noFill/>
            </a:ln>
            <a:effectLst/>
          </c:spPr>
          <c:txPr>
            <a:bodyPr rot="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607453632"/>
        <c:crosses val="autoZero"/>
        <c:auto val="1"/>
        <c:lblAlgn val="ctr"/>
        <c:lblOffset val="100"/>
        <c:noMultiLvlLbl val="0"/>
      </c:catAx>
      <c:valAx>
        <c:axId val="607453632"/>
        <c:scaling>
          <c:orientation val="minMax"/>
        </c:scaling>
        <c:delete val="0"/>
        <c:axPos val="l"/>
        <c:title>
          <c:tx>
            <c:rich>
              <a:bodyPr rot="-540000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a:t>Transacciones</a:t>
                </a:r>
              </a:p>
            </c:rich>
          </c:tx>
          <c:layout/>
          <c:overlay val="0"/>
          <c:spPr>
            <a:noFill/>
            <a:ln>
              <a:noFill/>
            </a:ln>
            <a:effectLst/>
          </c:spPr>
          <c:txPr>
            <a:bodyPr rot="-540000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607453216"/>
        <c:crosses val="autoZero"/>
        <c:crossBetween val="between"/>
      </c:valAx>
      <c:valAx>
        <c:axId val="501383824"/>
        <c:scaling>
          <c:orientation val="minMax"/>
          <c:min val="1"/>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501385904"/>
        <c:crosses val="max"/>
        <c:crossBetween val="between"/>
        <c:majorUnit val="0.5"/>
      </c:valAx>
      <c:catAx>
        <c:axId val="501385904"/>
        <c:scaling>
          <c:orientation val="minMax"/>
        </c:scaling>
        <c:delete val="1"/>
        <c:axPos val="b"/>
        <c:numFmt formatCode="General" sourceLinked="1"/>
        <c:majorTickMark val="none"/>
        <c:minorTickMark val="none"/>
        <c:tickLblPos val="nextTo"/>
        <c:crossAx val="501383824"/>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legend>
    <c:plotVisOnly val="1"/>
    <c:dispBlanksAs val="gap"/>
    <c:showDLblsOverMax val="0"/>
  </c:chart>
  <c:spPr>
    <a:solidFill>
      <a:schemeClr val="bg1"/>
    </a:solidFill>
    <a:ln w="9525" cap="flat" cmpd="sng" algn="ctr">
      <a:solidFill>
        <a:schemeClr val="tx1">
          <a:lumMod val="50000"/>
          <a:lumOff val="50000"/>
        </a:schemeClr>
      </a:solidFill>
      <a:round/>
    </a:ln>
    <a:effectLst/>
    <a:scene3d>
      <a:camera prst="orthographicFront"/>
      <a:lightRig rig="threePt" dir="t"/>
    </a:scene3d>
    <a:sp3d>
      <a:bevelT/>
    </a:sp3d>
  </c:spPr>
  <c:txPr>
    <a:bodyPr/>
    <a:lstStyle/>
    <a:p>
      <a:pPr>
        <a:defRPr sz="80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s-CO" sz="1080" b="0" i="0" u="none" strike="noStrike" kern="1200" spc="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sz="1050"/>
              <a:t>Transacciones por Canal de Atención</a:t>
            </a:r>
          </a:p>
        </c:rich>
      </c:tx>
      <c:layout/>
      <c:overlay val="0"/>
      <c:spPr>
        <a:noFill/>
        <a:ln>
          <a:noFill/>
        </a:ln>
        <a:effectLst/>
      </c:spPr>
      <c:txPr>
        <a:bodyPr rot="0" spcFirstLastPara="1" vertOverflow="ellipsis" vert="horz" wrap="square" anchor="ctr" anchorCtr="1"/>
        <a:lstStyle/>
        <a:p>
          <a:pPr>
            <a:defRPr lang="es-CO" sz="1080" b="0" i="0" u="none" strike="noStrike" kern="1200" spc="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autoTitleDeleted val="0"/>
    <c:plotArea>
      <c:layout/>
      <c:barChart>
        <c:barDir val="col"/>
        <c:grouping val="clustered"/>
        <c:varyColors val="0"/>
        <c:ser>
          <c:idx val="0"/>
          <c:order val="0"/>
          <c:tx>
            <c:strRef>
              <c:f>'[plantilla informe PQRS.xlsx]Hoja1'!$B$17:$F$17</c:f>
              <c:strCache>
                <c:ptCount val="5"/>
                <c:pt idx="0">
                  <c:v>Telefónico</c:v>
                </c:pt>
                <c:pt idx="1">
                  <c:v>Electrónico</c:v>
                </c:pt>
                <c:pt idx="2">
                  <c:v>Comunicaciones Escritas</c:v>
                </c:pt>
                <c:pt idx="3">
                  <c:v>Correo Electrónico ECDF III 2018-2019</c:v>
                </c:pt>
                <c:pt idx="4">
                  <c:v>Presencial</c:v>
                </c:pt>
              </c:strCache>
            </c:strRef>
          </c:tx>
          <c:spPr>
            <a:gradFill>
              <a:gsLst>
                <a:gs pos="0">
                  <a:srgbClr val="AACA57"/>
                </a:gs>
                <a:gs pos="79000">
                  <a:srgbClr val="92D050"/>
                </a:gs>
                <a:gs pos="100000">
                  <a:srgbClr val="70AD47">
                    <a:lumMod val="20000"/>
                    <a:lumOff val="80000"/>
                  </a:srgbClr>
                </a:gs>
              </a:gsLst>
              <a:lin ang="5400000" scaled="1"/>
            </a:gradFill>
            <a:ln>
              <a:noFill/>
            </a:ln>
            <a:effectLst/>
          </c:spPr>
          <c:invertIfNegative val="0"/>
          <c:dLbls>
            <c:spPr>
              <a:noFill/>
              <a:ln>
                <a:noFill/>
              </a:ln>
              <a:effectLst/>
            </c:spPr>
            <c:txPr>
              <a:bodyPr rot="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'[plantilla informe PQRS.xlsx]Hoja1'!$B$17:$F$17</c:f>
              <c:strCache>
                <c:ptCount val="5"/>
                <c:pt idx="0">
                  <c:v>Telefónico</c:v>
                </c:pt>
                <c:pt idx="1">
                  <c:v>Electrónico</c:v>
                </c:pt>
                <c:pt idx="2">
                  <c:v>Comunicaciones Escritas</c:v>
                </c:pt>
                <c:pt idx="3">
                  <c:v>Correo Electrónico ECDF III 2018-2019</c:v>
                </c:pt>
                <c:pt idx="4">
                  <c:v>Presencial</c:v>
                </c:pt>
              </c:strCache>
            </c:strRef>
          </c:cat>
          <c:val>
            <c:numRef>
              <c:f>'[plantilla informe PQRS.xlsx]Hoja1'!$B$22:$F$22</c:f>
              <c:numCache>
                <c:formatCode>0.00%</c:formatCode>
                <c:ptCount val="5"/>
                <c:pt idx="0">
                  <c:v>0.77368549478338666</c:v>
                </c:pt>
                <c:pt idx="1">
                  <c:v>0.1201041104398814</c:v>
                </c:pt>
                <c:pt idx="2">
                  <c:v>7.780185003068596E-2</c:v>
                </c:pt>
                <c:pt idx="3">
                  <c:v>1.9568769825718531E-2</c:v>
                </c:pt>
                <c:pt idx="4">
                  <c:v>8.8397749203274149E-3</c:v>
                </c:pt>
              </c:numCache>
            </c:numRef>
          </c:val>
          <c:extLst>
            <c:ext xmlns:c16="http://schemas.microsoft.com/office/drawing/2014/chart" uri="{C3380CC4-5D6E-409C-BE32-E72D297353CC}">
              <c16:uniqueId val="{00000000-F2E2-4AA8-9E27-F841AEE4E34D}"/>
            </c:ext>
          </c:extLst>
        </c:ser>
        <c:dLbls>
          <c:showLegendKey val="0"/>
          <c:showVal val="0"/>
          <c:showCatName val="0"/>
          <c:showSerName val="0"/>
          <c:showPercent val="0"/>
          <c:showBubbleSize val="0"/>
        </c:dLbls>
        <c:gapWidth val="44"/>
        <c:axId val="501393392"/>
        <c:axId val="501387568"/>
      </c:barChart>
      <c:catAx>
        <c:axId val="501393392"/>
        <c:scaling>
          <c:orientation val="minMax"/>
        </c:scaling>
        <c:delete val="0"/>
        <c:axPos val="b"/>
        <c:title>
          <c:tx>
            <c:rich>
              <a:bodyPr rot="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a:t>Canal de atención</a:t>
                </a:r>
              </a:p>
            </c:rich>
          </c:tx>
          <c:layout/>
          <c:overlay val="0"/>
          <c:spPr>
            <a:noFill/>
            <a:ln>
              <a:noFill/>
            </a:ln>
            <a:effectLst/>
          </c:spPr>
          <c:txPr>
            <a:bodyPr rot="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501387568"/>
        <c:crosses val="autoZero"/>
        <c:auto val="1"/>
        <c:lblAlgn val="ctr"/>
        <c:lblOffset val="100"/>
        <c:noMultiLvlLbl val="0"/>
      </c:catAx>
      <c:valAx>
        <c:axId val="501387568"/>
        <c:scaling>
          <c:orientation val="minMax"/>
        </c:scaling>
        <c:delete val="0"/>
        <c:axPos val="l"/>
        <c:title>
          <c:tx>
            <c:rich>
              <a:bodyPr rot="-540000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a:t>% Transacciones</a:t>
                </a:r>
              </a:p>
            </c:rich>
          </c:tx>
          <c:layout/>
          <c:overlay val="0"/>
          <c:spPr>
            <a:noFill/>
            <a:ln>
              <a:noFill/>
            </a:ln>
            <a:effectLst/>
          </c:spPr>
          <c:txPr>
            <a:bodyPr rot="-540000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es-CO" sz="7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501393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50000"/>
          <a:lumOff val="50000"/>
        </a:schemeClr>
      </a:solidFill>
      <a:round/>
    </a:ln>
    <a:effectLst/>
    <a:scene3d>
      <a:camera prst="orthographicFront"/>
      <a:lightRig rig="threePt" dir="t"/>
    </a:scene3d>
    <a:sp3d>
      <a:bevelT/>
      <a:bevelB/>
    </a:sp3d>
  </c:spPr>
  <c:txPr>
    <a:bodyPr/>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sz="1200"/>
              <a:t>Detalle por examen</a:t>
            </a:r>
          </a:p>
        </c:rich>
      </c:tx>
      <c:layout/>
      <c:overlay val="0"/>
      <c:spPr>
        <a:noFill/>
        <a:ln>
          <a:noFill/>
        </a:ln>
        <a:effectLst/>
      </c:spPr>
      <c:txPr>
        <a:bodyPr rot="0" spcFirstLastPara="1" vertOverflow="ellipsis" vert="horz" wrap="square" anchor="ctr" anchorCtr="1"/>
        <a:lstStyle/>
        <a:p>
          <a:pPr>
            <a:defRPr sz="1080" b="0" i="0" u="none" strike="noStrike" kern="1200" spc="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noFill/>
            </a:ln>
          </c:spPr>
          <c:dPt>
            <c:idx val="0"/>
            <c:bubble3D val="0"/>
            <c:spPr>
              <a:solidFill>
                <a:srgbClr val="AACA57"/>
              </a:solidFill>
              <a:ln w="25400">
                <a:noFill/>
              </a:ln>
              <a:effectLst/>
              <a:sp3d/>
            </c:spPr>
            <c:extLst>
              <c:ext xmlns:c16="http://schemas.microsoft.com/office/drawing/2014/chart" uri="{C3380CC4-5D6E-409C-BE32-E72D297353CC}">
                <c16:uniqueId val="{00000001-3166-4BA3-B8F5-75BA37C11F17}"/>
              </c:ext>
            </c:extLst>
          </c:dPt>
          <c:dPt>
            <c:idx val="1"/>
            <c:bubble3D val="0"/>
            <c:spPr>
              <a:solidFill>
                <a:srgbClr val="004A87"/>
              </a:solidFill>
              <a:ln w="25400">
                <a:noFill/>
              </a:ln>
              <a:effectLst/>
              <a:sp3d/>
            </c:spPr>
            <c:extLst>
              <c:ext xmlns:c16="http://schemas.microsoft.com/office/drawing/2014/chart" uri="{C3380CC4-5D6E-409C-BE32-E72D297353CC}">
                <c16:uniqueId val="{00000003-3166-4BA3-B8F5-75BA37C11F17}"/>
              </c:ext>
            </c:extLst>
          </c:dPt>
          <c:dPt>
            <c:idx val="2"/>
            <c:bubble3D val="0"/>
            <c:spPr>
              <a:solidFill>
                <a:schemeClr val="bg2">
                  <a:lumMod val="25000"/>
                </a:schemeClr>
              </a:solidFill>
              <a:ln w="25400">
                <a:noFill/>
              </a:ln>
              <a:effectLst/>
              <a:sp3d/>
            </c:spPr>
            <c:extLst>
              <c:ext xmlns:c16="http://schemas.microsoft.com/office/drawing/2014/chart" uri="{C3380CC4-5D6E-409C-BE32-E72D297353CC}">
                <c16:uniqueId val="{00000005-3166-4BA3-B8F5-75BA37C11F17}"/>
              </c:ext>
            </c:extLst>
          </c:dPt>
          <c:dPt>
            <c:idx val="3"/>
            <c:bubble3D val="0"/>
            <c:spPr>
              <a:solidFill>
                <a:srgbClr val="FF33CC"/>
              </a:solidFill>
              <a:ln w="25400">
                <a:noFill/>
              </a:ln>
              <a:effectLst/>
              <a:sp3d/>
            </c:spPr>
            <c:extLst>
              <c:ext xmlns:c16="http://schemas.microsoft.com/office/drawing/2014/chart" uri="{C3380CC4-5D6E-409C-BE32-E72D297353CC}">
                <c16:uniqueId val="{00000007-3166-4BA3-B8F5-75BA37C11F17}"/>
              </c:ext>
            </c:extLst>
          </c:dPt>
          <c:dPt>
            <c:idx val="4"/>
            <c:bubble3D val="0"/>
            <c:spPr>
              <a:solidFill>
                <a:schemeClr val="bg2">
                  <a:lumMod val="50000"/>
                </a:schemeClr>
              </a:solidFill>
              <a:ln w="25400">
                <a:noFill/>
              </a:ln>
              <a:effectLst/>
              <a:sp3d/>
            </c:spPr>
            <c:extLst>
              <c:ext xmlns:c16="http://schemas.microsoft.com/office/drawing/2014/chart" uri="{C3380CC4-5D6E-409C-BE32-E72D297353CC}">
                <c16:uniqueId val="{00000009-3166-4BA3-B8F5-75BA37C11F17}"/>
              </c:ext>
            </c:extLst>
          </c:dPt>
          <c:dPt>
            <c:idx val="5"/>
            <c:bubble3D val="0"/>
            <c:spPr>
              <a:solidFill>
                <a:srgbClr val="FFC000"/>
              </a:solidFill>
              <a:ln w="25400">
                <a:noFill/>
              </a:ln>
              <a:effectLst/>
              <a:sp3d/>
            </c:spPr>
            <c:extLst>
              <c:ext xmlns:c16="http://schemas.microsoft.com/office/drawing/2014/chart" uri="{C3380CC4-5D6E-409C-BE32-E72D297353CC}">
                <c16:uniqueId val="{0000000B-3166-4BA3-B8F5-75BA37C11F17}"/>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0"/>
              <c:showCatName val="0"/>
              <c:showSerName val="0"/>
              <c:showPercent val="1"/>
              <c:showBubbleSize val="0"/>
              <c:extLst>
                <c:ext xmlns:c16="http://schemas.microsoft.com/office/drawing/2014/chart" uri="{C3380CC4-5D6E-409C-BE32-E72D297353CC}">
                  <c16:uniqueId val="{00000003-3166-4BA3-B8F5-75BA37C11F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'[plantilla informe PQRS.xlsx]Hoja1'!$A$31:$A$36</c:f>
              <c:strCache>
                <c:ptCount val="6"/>
                <c:pt idx="0">
                  <c:v>Saber 11°</c:v>
                </c:pt>
                <c:pt idx="1">
                  <c:v>Saber Pro</c:v>
                </c:pt>
                <c:pt idx="2">
                  <c:v>Pre Saber</c:v>
                </c:pt>
                <c:pt idx="3">
                  <c:v>Validación</c:v>
                </c:pt>
                <c:pt idx="4">
                  <c:v>Docentes ECDF</c:v>
                </c:pt>
                <c:pt idx="5">
                  <c:v>Otras pruebas</c:v>
                </c:pt>
              </c:strCache>
            </c:strRef>
          </c:cat>
          <c:val>
            <c:numRef>
              <c:f>'[plantilla informe PQRS.xlsx]Hoja1'!$C$31:$C$36</c:f>
              <c:numCache>
                <c:formatCode>0.00%</c:formatCode>
                <c:ptCount val="6"/>
                <c:pt idx="0">
                  <c:v>0.51220196418317721</c:v>
                </c:pt>
                <c:pt idx="1">
                  <c:v>0.29877724153306645</c:v>
                </c:pt>
                <c:pt idx="2">
                  <c:v>9.3758391748877574E-3</c:v>
                </c:pt>
                <c:pt idx="3">
                  <c:v>5.8620469545008033E-2</c:v>
                </c:pt>
                <c:pt idx="4">
                  <c:v>9.0955991869317271E-2</c:v>
                </c:pt>
                <c:pt idx="5">
                  <c:v>3.0068493694543428E-2</c:v>
                </c:pt>
              </c:numCache>
            </c:numRef>
          </c:val>
          <c:extLst>
            <c:ext xmlns:c16="http://schemas.microsoft.com/office/drawing/2014/chart" uri="{C3380CC4-5D6E-409C-BE32-E72D297353CC}">
              <c16:uniqueId val="{0000000C-3166-4BA3-B8F5-75BA37C11F17}"/>
            </c:ext>
          </c:extLst>
        </c:ser>
        <c:dLbls>
          <c:showLegendKey val="0"/>
          <c:showVal val="0"/>
          <c:showCatName val="0"/>
          <c:showSerName val="0"/>
          <c:showPercent val="1"/>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legend>
    <c:plotVisOnly val="1"/>
    <c:dispBlanksAs val="gap"/>
    <c:showDLblsOverMax val="0"/>
  </c:chart>
  <c:spPr>
    <a:solidFill>
      <a:schemeClr val="bg1"/>
    </a:solidFill>
    <a:ln w="9525" cap="flat" cmpd="sng" algn="ctr">
      <a:solidFill>
        <a:schemeClr val="tx1">
          <a:lumMod val="50000"/>
          <a:lumOff val="50000"/>
        </a:schemeClr>
      </a:solidFill>
      <a:round/>
    </a:ln>
    <a:effectLst/>
    <a:scene3d>
      <a:camera prst="orthographicFront"/>
      <a:lightRig rig="threePt" dir="t"/>
    </a:scene3d>
    <a:sp3d>
      <a:bevelT/>
    </a:sp3d>
  </c:spPr>
  <c:txPr>
    <a:bodyPr/>
    <a:lstStyle/>
    <a:p>
      <a:pPr>
        <a:defRPr sz="90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sz="1200" b="0"/>
              <a:t>Promedio de Respuesta por Tipo de Solicitud</a:t>
            </a:r>
          </a:p>
        </c:rich>
      </c:tx>
      <c:layout/>
      <c:overlay val="0"/>
      <c:spPr>
        <a:noFill/>
        <a:ln>
          <a:noFill/>
        </a:ln>
        <a:effectLst/>
      </c:spPr>
      <c:txPr>
        <a:bodyPr rot="0" spcFirstLastPara="1" vertOverflow="ellipsis" vert="horz" wrap="square" anchor="ctr" anchorCtr="1"/>
        <a:lstStyle/>
        <a:p>
          <a:pPr>
            <a:defRPr sz="96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autoTitleDeleted val="0"/>
    <c:plotArea>
      <c:layout/>
      <c:barChart>
        <c:barDir val="col"/>
        <c:grouping val="clustered"/>
        <c:varyColors val="0"/>
        <c:ser>
          <c:idx val="0"/>
          <c:order val="0"/>
          <c:tx>
            <c:strRef>
              <c:f>'[plantilla informe PQRS.xlsx]Hoja1'!$D$87</c:f>
              <c:strCache>
                <c:ptCount val="1"/>
                <c:pt idx="0">
                  <c:v>Transacciones</c:v>
                </c:pt>
              </c:strCache>
            </c:strRef>
          </c:tx>
          <c:spPr>
            <a:gradFill rotWithShape="1">
              <a:gsLst>
                <a:gs pos="0">
                  <a:srgbClr val="AACA57"/>
                </a:gs>
                <a:gs pos="77000">
                  <a:srgbClr val="92D050"/>
                </a:gs>
                <a:gs pos="100000">
                  <a:srgbClr val="70AD47">
                    <a:lumMod val="20000"/>
                    <a:lumOff val="80000"/>
                  </a:srgbClr>
                </a:gs>
              </a:gsLst>
              <a:lin ang="5400000" scaled="1"/>
            </a:gradFill>
            <a:ln>
              <a:noFill/>
            </a:ln>
            <a:effectLst/>
          </c:spPr>
          <c:invertIfNegative val="0"/>
          <c:cat>
            <c:strRef>
              <c:f>'[plantilla informe PQRS.xlsx]Hoja1'!$B$88:$B$93</c:f>
              <c:strCache>
                <c:ptCount val="6"/>
                <c:pt idx="0">
                  <c:v>PQRSD</c:v>
                </c:pt>
                <c:pt idx="1">
                  <c:v>Trámites y Servicios</c:v>
                </c:pt>
                <c:pt idx="2">
                  <c:v>Solicitudes de Información</c:v>
                </c:pt>
                <c:pt idx="3">
                  <c:v>Traslados por Competencia</c:v>
                </c:pt>
                <c:pt idx="4">
                  <c:v>Conceptos</c:v>
                </c:pt>
                <c:pt idx="5">
                  <c:v>Peticiones Entre Autoridades</c:v>
                </c:pt>
              </c:strCache>
            </c:strRef>
          </c:cat>
          <c:val>
            <c:numRef>
              <c:f>'[plantilla informe PQRS.xlsx]Hoja1'!$D$88:$D$93</c:f>
              <c:numCache>
                <c:formatCode>#,##0</c:formatCode>
                <c:ptCount val="6"/>
                <c:pt idx="0">
                  <c:v>11700</c:v>
                </c:pt>
                <c:pt idx="1">
                  <c:v>5292</c:v>
                </c:pt>
                <c:pt idx="2">
                  <c:v>3838</c:v>
                </c:pt>
                <c:pt idx="3">
                  <c:v>98</c:v>
                </c:pt>
                <c:pt idx="4">
                  <c:v>71</c:v>
                </c:pt>
                <c:pt idx="5">
                  <c:v>45</c:v>
                </c:pt>
              </c:numCache>
            </c:numRef>
          </c:val>
          <c:extLst>
            <c:ext xmlns:c16="http://schemas.microsoft.com/office/drawing/2014/chart" uri="{C3380CC4-5D6E-409C-BE32-E72D297353CC}">
              <c16:uniqueId val="{00000000-0FF6-4F8C-90FD-A050EE78680F}"/>
            </c:ext>
          </c:extLst>
        </c:ser>
        <c:dLbls>
          <c:showLegendKey val="0"/>
          <c:showVal val="0"/>
          <c:showCatName val="0"/>
          <c:showSerName val="0"/>
          <c:showPercent val="0"/>
          <c:showBubbleSize val="0"/>
        </c:dLbls>
        <c:gapWidth val="150"/>
        <c:axId val="1287440736"/>
        <c:axId val="1287441984"/>
      </c:barChart>
      <c:lineChart>
        <c:grouping val="standard"/>
        <c:varyColors val="0"/>
        <c:ser>
          <c:idx val="1"/>
          <c:order val="1"/>
          <c:tx>
            <c:strRef>
              <c:f>'[plantilla informe PQRS.xlsx]Hoja1'!$C$87</c:f>
              <c:strCache>
                <c:ptCount val="1"/>
                <c:pt idx="0">
                  <c:v>Días promedio de respuesta</c:v>
                </c:pt>
              </c:strCache>
            </c:strRef>
          </c:tx>
          <c:spPr>
            <a:ln w="31750" cap="rnd">
              <a:solidFill>
                <a:srgbClr val="004A87"/>
              </a:solidFill>
              <a:round/>
            </a:ln>
            <a:effectLst/>
          </c:spPr>
          <c:marker>
            <c:symbol val="diamond"/>
            <c:size val="5"/>
            <c:spPr>
              <a:solidFill>
                <a:srgbClr val="FF33CC"/>
              </a:solidFill>
              <a:ln w="12700">
                <a:solidFill>
                  <a:schemeClr val="lt2"/>
                </a:solidFill>
                <a:round/>
              </a:ln>
              <a:effectLst/>
            </c:spPr>
          </c:marker>
          <c:cat>
            <c:numRef>
              <c:f>'C:\Users\Gestorservicio\Documents\[Transacciones.xlsx]Hoja1'!$Q$4:$Q$6</c:f>
              <c:numCache>
                <c:formatCode>General</c:formatCode>
                <c:ptCount val="3"/>
              </c:numCache>
            </c:numRef>
          </c:cat>
          <c:val>
            <c:numRef>
              <c:f>'[plantilla informe PQRS.xlsx]Hoja1'!$C$88:$C$93</c:f>
              <c:numCache>
                <c:formatCode>General</c:formatCode>
                <c:ptCount val="6"/>
                <c:pt idx="0">
                  <c:v>4.5</c:v>
                </c:pt>
                <c:pt idx="1">
                  <c:v>3</c:v>
                </c:pt>
                <c:pt idx="2">
                  <c:v>2</c:v>
                </c:pt>
                <c:pt idx="3">
                  <c:v>4.7</c:v>
                </c:pt>
                <c:pt idx="4">
                  <c:v>3.7</c:v>
                </c:pt>
                <c:pt idx="5">
                  <c:v>8.1</c:v>
                </c:pt>
              </c:numCache>
            </c:numRef>
          </c:val>
          <c:smooth val="1"/>
          <c:extLst>
            <c:ext xmlns:c16="http://schemas.microsoft.com/office/drawing/2014/chart" uri="{C3380CC4-5D6E-409C-BE32-E72D297353CC}">
              <c16:uniqueId val="{00000001-0FF6-4F8C-90FD-A050EE78680F}"/>
            </c:ext>
          </c:extLst>
        </c:ser>
        <c:dLbls>
          <c:showLegendKey val="0"/>
          <c:showVal val="0"/>
          <c:showCatName val="0"/>
          <c:showSerName val="0"/>
          <c:showPercent val="0"/>
          <c:showBubbleSize val="0"/>
        </c:dLbls>
        <c:marker val="1"/>
        <c:smooth val="0"/>
        <c:axId val="1287429088"/>
        <c:axId val="1287432832"/>
      </c:lineChart>
      <c:catAx>
        <c:axId val="1287440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1287441984"/>
        <c:crosses val="autoZero"/>
        <c:auto val="1"/>
        <c:lblAlgn val="ctr"/>
        <c:lblOffset val="100"/>
        <c:noMultiLvlLbl val="0"/>
      </c:catAx>
      <c:valAx>
        <c:axId val="1287441984"/>
        <c:scaling>
          <c:orientation val="minMax"/>
        </c:scaling>
        <c:delete val="0"/>
        <c:axPos val="l"/>
        <c:title>
          <c:tx>
            <c:rich>
              <a:bodyPr rot="-540000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a:t>Transacciones</a:t>
                </a:r>
              </a:p>
            </c:rich>
          </c:tx>
          <c:layout/>
          <c:overlay val="0"/>
          <c:spPr>
            <a:noFill/>
            <a:ln>
              <a:noFill/>
            </a:ln>
            <a:effectLst/>
          </c:spPr>
          <c:txPr>
            <a:bodyPr rot="-540000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1287440736"/>
        <c:crosses val="autoZero"/>
        <c:crossBetween val="between"/>
      </c:valAx>
      <c:valAx>
        <c:axId val="1287432832"/>
        <c:scaling>
          <c:orientation val="minMax"/>
          <c:max val="9"/>
          <c:min val="0"/>
        </c:scaling>
        <c:delete val="0"/>
        <c:axPos val="r"/>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crossAx val="1287429088"/>
        <c:crosses val="max"/>
        <c:crossBetween val="between"/>
      </c:valAx>
      <c:catAx>
        <c:axId val="1287429088"/>
        <c:scaling>
          <c:orientation val="minMax"/>
        </c:scaling>
        <c:delete val="1"/>
        <c:axPos val="b"/>
        <c:numFmt formatCode="General" sourceLinked="1"/>
        <c:majorTickMark val="none"/>
        <c:minorTickMark val="none"/>
        <c:tickLblPos val="nextTo"/>
        <c:crossAx val="1287432832"/>
        <c:crosses val="autoZero"/>
        <c:auto val="1"/>
        <c:lblAlgn val="ctr"/>
        <c:lblOffset val="100"/>
        <c:noMultiLvlLbl val="0"/>
      </c:cat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dTable>
      <c:spPr>
        <a:noFill/>
        <a:ln>
          <a:noFill/>
        </a:ln>
        <a:effectLst/>
      </c:spPr>
    </c:plotArea>
    <c:plotVisOnly val="1"/>
    <c:dispBlanksAs val="gap"/>
    <c:showDLblsOverMax val="0"/>
  </c:chart>
  <c:spPr>
    <a:solidFill>
      <a:schemeClr val="bg1"/>
    </a:solidFill>
    <a:ln w="9525" cap="flat" cmpd="sng" algn="ctr">
      <a:solidFill>
        <a:schemeClr val="tx1">
          <a:lumMod val="50000"/>
          <a:lumOff val="50000"/>
        </a:schemeClr>
      </a:solidFill>
      <a:round/>
    </a:ln>
    <a:effectLst/>
    <a:scene3d>
      <a:camera prst="orthographicFront"/>
      <a:lightRig rig="threePt" dir="t"/>
    </a:scene3d>
    <a:sp3d>
      <a:bevelT/>
    </a:sp3d>
  </c:spPr>
  <c:txPr>
    <a:bodyPr/>
    <a:lstStyle/>
    <a:p>
      <a:pPr>
        <a:defRPr sz="80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2ECF1-EEF6-1749-A376-9584D9135120}" type="datetimeFigureOut">
              <a:rPr lang="es-ES" smtClean="0"/>
              <a:t>03/05/2019</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5E2267-A89F-F243-B667-0126DB06CEF4}" type="slidenum">
              <a:rPr lang="es-ES" smtClean="0"/>
              <a:t>‹Nº›</a:t>
            </a:fld>
            <a:endParaRPr lang="es-ES"/>
          </a:p>
        </p:txBody>
      </p:sp>
    </p:spTree>
    <p:extLst>
      <p:ext uri="{BB962C8B-B14F-4D97-AF65-F5344CB8AC3E}">
        <p14:creationId xmlns:p14="http://schemas.microsoft.com/office/powerpoint/2010/main" val="11071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464254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5ef59f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5ef59f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09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3189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47478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27205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34473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extLst>
      <p:ext uri="{BB962C8B-B14F-4D97-AF65-F5344CB8AC3E}">
        <p14:creationId xmlns:p14="http://schemas.microsoft.com/office/powerpoint/2010/main" val="41456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242248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35210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73235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280169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5995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extLst>
      <p:ext uri="{BB962C8B-B14F-4D97-AF65-F5344CB8AC3E}">
        <p14:creationId xmlns:p14="http://schemas.microsoft.com/office/powerpoint/2010/main" val="30301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428914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58319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003625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60"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4032526156"/>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84921379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chart" Target="../charts/chart4.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327271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25"/>
        <p:cNvGrpSpPr/>
        <p:nvPr/>
      </p:nvGrpSpPr>
      <p:grpSpPr>
        <a:xfrm>
          <a:off x="0" y="0"/>
          <a:ext cx="0" cy="0"/>
          <a:chOff x="0" y="0"/>
          <a:chExt cx="0" cy="0"/>
        </a:xfrm>
      </p:grpSpPr>
      <p:sp>
        <p:nvSpPr>
          <p:cNvPr id="2" name="Rectángulo 1"/>
          <p:cNvSpPr/>
          <p:nvPr/>
        </p:nvSpPr>
        <p:spPr>
          <a:xfrm>
            <a:off x="3271016" y="2403379"/>
            <a:ext cx="2087431" cy="335220"/>
          </a:xfrm>
          <a:prstGeom prst="rect">
            <a:avLst/>
          </a:prstGeom>
          <a:noFill/>
          <a:ln>
            <a:noFill/>
          </a:ln>
        </p:spPr>
        <p:txBody>
          <a:bodyPr spcFirstLastPara="1" wrap="square" lIns="68575" tIns="34275" rIns="68575" bIns="34275" anchor="t" anchorCtr="0">
            <a:noAutofit/>
          </a:bodyPr>
          <a:lstStyle/>
          <a:p>
            <a:pPr>
              <a:lnSpc>
                <a:spcPct val="115000"/>
              </a:lnSpc>
              <a:spcBef>
                <a:spcPts val="800"/>
              </a:spcBef>
              <a:buClr>
                <a:srgbClr val="0054BC"/>
              </a:buClr>
              <a:buSzPts val="2100"/>
            </a:pPr>
            <a:r>
              <a:rPr lang="es-ES" sz="1500" dirty="0">
                <a:solidFill>
                  <a:srgbClr val="FFFFFF"/>
                </a:solidFill>
                <a:latin typeface="Verdana" panose="020B0604030504040204" pitchFamily="34" charset="0"/>
                <a:ea typeface="Verdana" panose="020B0604030504040204" pitchFamily="34" charset="0"/>
                <a:cs typeface="Verdana" panose="020B0604030504040204" pitchFamily="34" charset="0"/>
                <a:sym typeface="Work Sans"/>
              </a:rPr>
              <a:t>I Trimestre 2019</a:t>
            </a:r>
            <a:endParaRPr lang="es-CO" sz="1500" dirty="0">
              <a:solidFill>
                <a:srgbClr val="FFFFFF"/>
              </a:solidFill>
              <a:latin typeface="Verdana" panose="020B0604030504040204" pitchFamily="34" charset="0"/>
              <a:ea typeface="Verdana" panose="020B0604030504040204" pitchFamily="34" charset="0"/>
              <a:cs typeface="Verdana" panose="020B0604030504040204" pitchFamily="34" charset="0"/>
              <a:sym typeface="Work Sans"/>
            </a:endParaRPr>
          </a:p>
        </p:txBody>
      </p:sp>
      <p:sp>
        <p:nvSpPr>
          <p:cNvPr id="5" name="Título 1"/>
          <p:cNvSpPr txBox="1">
            <a:spLocks/>
          </p:cNvSpPr>
          <p:nvPr/>
        </p:nvSpPr>
        <p:spPr>
          <a:xfrm>
            <a:off x="3146063" y="1297428"/>
            <a:ext cx="5400600" cy="1105554"/>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marL="0" indent="0">
              <a:lnSpc>
                <a:spcPct val="115000"/>
              </a:lnSpc>
              <a:buClr>
                <a:srgbClr val="FFFFFF"/>
              </a:buClr>
              <a:buSzPts val="1400"/>
              <a:buFont typeface="Work Sans SemiBold"/>
              <a:buNone/>
              <a:defRPr sz="3000">
                <a:solidFill>
                  <a:srgbClr val="FFFFFF"/>
                </a:solidFill>
                <a:latin typeface="Work Sans Light"/>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 dirty="0">
                <a:latin typeface="Verdana" panose="020B0604030504040204" pitchFamily="34" charset="0"/>
                <a:ea typeface="Verdana" panose="020B0604030504040204" pitchFamily="34" charset="0"/>
                <a:cs typeface="Verdana" panose="020B0604030504040204" pitchFamily="34" charset="0"/>
              </a:rPr>
              <a:t>Informe de PQRS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7469" y="904350"/>
            <a:ext cx="2956756"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dirty="0">
                <a:solidFill>
                  <a:srgbClr val="004A87"/>
                </a:solidFill>
                <a:latin typeface="Verdana" panose="020B0604030504040204" pitchFamily="34" charset="0"/>
                <a:ea typeface="Verdana" panose="020B0604030504040204" pitchFamily="34" charset="0"/>
                <a:cs typeface="Verdana" panose="020B0604030504040204" pitchFamily="34" charset="0"/>
              </a:rPr>
              <a:t>Contenido</a:t>
            </a:r>
            <a:endParaRPr dirty="0">
              <a:solidFill>
                <a:srgbClr val="004A87"/>
              </a:solidFill>
              <a:latin typeface="Verdana" panose="020B0604030504040204" pitchFamily="34" charset="0"/>
              <a:ea typeface="Verdana" panose="020B0604030504040204" pitchFamily="34" charset="0"/>
              <a:cs typeface="Verdana" panose="020B0604030504040204" pitchFamily="34" charset="0"/>
            </a:endParaRPr>
          </a:p>
        </p:txBody>
      </p:sp>
      <p:sp>
        <p:nvSpPr>
          <p:cNvPr id="158" name="Google Shape;158;p24"/>
          <p:cNvSpPr txBox="1">
            <a:spLocks noGrp="1"/>
          </p:cNvSpPr>
          <p:nvPr>
            <p:ph type="body" idx="1"/>
          </p:nvPr>
        </p:nvSpPr>
        <p:spPr>
          <a:xfrm>
            <a:off x="3929695" y="2177575"/>
            <a:ext cx="1792506"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Verdana" panose="020B0604030504040204" pitchFamily="34" charset="0"/>
                <a:ea typeface="Verdana" panose="020B0604030504040204" pitchFamily="34" charset="0"/>
                <a:cs typeface="Verdana" panose="020B0604030504040204" pitchFamily="34" charset="0"/>
              </a:rPr>
              <a:t>Tiempo </a:t>
            </a:r>
            <a:r>
              <a:rPr lang="es-ES" sz="1200" dirty="0" smtClean="0">
                <a:solidFill>
                  <a:srgbClr val="004A87"/>
                </a:solidFill>
                <a:latin typeface="Verdana" panose="020B0604030504040204" pitchFamily="34" charset="0"/>
                <a:ea typeface="Verdana" panose="020B0604030504040204" pitchFamily="34" charset="0"/>
                <a:cs typeface="Verdana" panose="020B0604030504040204" pitchFamily="34" charset="0"/>
              </a:rPr>
              <a:t>promedio de </a:t>
            </a:r>
            <a:r>
              <a:rPr lang="es-ES" sz="1200" dirty="0">
                <a:solidFill>
                  <a:srgbClr val="004A87"/>
                </a:solidFill>
                <a:latin typeface="Verdana" panose="020B0604030504040204" pitchFamily="34" charset="0"/>
                <a:ea typeface="Verdana" panose="020B0604030504040204" pitchFamily="34" charset="0"/>
                <a:cs typeface="Verdana" panose="020B0604030504040204" pitchFamily="34" charset="0"/>
              </a:rPr>
              <a:t>respuesta</a:t>
            </a:r>
          </a:p>
          <a:p>
            <a:pPr marL="139700" lvl="0" indent="0" rtl="0">
              <a:lnSpc>
                <a:spcPct val="90000"/>
              </a:lnSpc>
              <a:spcBef>
                <a:spcPts val="800"/>
              </a:spcBef>
              <a:spcAft>
                <a:spcPts val="0"/>
              </a:spcAft>
              <a:buClr>
                <a:srgbClr val="FFFFFF"/>
              </a:buClr>
              <a:buSzPts val="1400"/>
              <a:buNone/>
            </a:pPr>
            <a:endParaRPr sz="1200" dirty="0">
              <a:latin typeface="Verdana" panose="020B0604030504040204" pitchFamily="34" charset="0"/>
              <a:ea typeface="Verdana" panose="020B0604030504040204" pitchFamily="34" charset="0"/>
              <a:cs typeface="Verdana" panose="020B0604030504040204" pitchFamily="34" charset="0"/>
            </a:endParaRPr>
          </a:p>
        </p:txBody>
      </p:sp>
      <p:sp>
        <p:nvSpPr>
          <p:cNvPr id="159" name="Google Shape;159;p24"/>
          <p:cNvSpPr txBox="1">
            <a:spLocks noGrp="1"/>
          </p:cNvSpPr>
          <p:nvPr>
            <p:ph type="body" idx="2"/>
          </p:nvPr>
        </p:nvSpPr>
        <p:spPr>
          <a:xfrm>
            <a:off x="3929695" y="1784301"/>
            <a:ext cx="1722430"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Verdana" panose="020B0604030504040204" pitchFamily="34" charset="0"/>
                <a:ea typeface="Verdana" panose="020B0604030504040204" pitchFamily="34" charset="0"/>
                <a:cs typeface="Verdana" panose="020B0604030504040204" pitchFamily="34" charset="0"/>
              </a:rPr>
              <a:t>Estadísticas</a:t>
            </a:r>
          </a:p>
        </p:txBody>
      </p:sp>
      <p:sp>
        <p:nvSpPr>
          <p:cNvPr id="160" name="Google Shape;160;p24"/>
          <p:cNvSpPr txBox="1">
            <a:spLocks noGrp="1"/>
          </p:cNvSpPr>
          <p:nvPr>
            <p:ph type="body" idx="3"/>
          </p:nvPr>
        </p:nvSpPr>
        <p:spPr>
          <a:xfrm>
            <a:off x="3929695" y="2616611"/>
            <a:ext cx="1792506"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Verdana" panose="020B0604030504040204" pitchFamily="34" charset="0"/>
                <a:ea typeface="Verdana" panose="020B0604030504040204" pitchFamily="34" charset="0"/>
                <a:cs typeface="Verdana" panose="020B0604030504040204" pitchFamily="34" charset="0"/>
              </a:rPr>
              <a:t>Recomendaciones del ciudadano</a:t>
            </a:r>
          </a:p>
          <a:p>
            <a:pPr marL="139700" lvl="0" indent="0" rtl="0">
              <a:lnSpc>
                <a:spcPct val="90000"/>
              </a:lnSpc>
              <a:spcBef>
                <a:spcPts val="800"/>
              </a:spcBef>
              <a:spcAft>
                <a:spcPts val="0"/>
              </a:spcAft>
              <a:buClr>
                <a:srgbClr val="FFFFFF"/>
              </a:buClr>
              <a:buSzPts val="1400"/>
              <a:buNone/>
            </a:pPr>
            <a:endParaRPr sz="1200" dirty="0">
              <a:latin typeface="Verdana" panose="020B0604030504040204" pitchFamily="34" charset="0"/>
              <a:ea typeface="Verdana" panose="020B0604030504040204" pitchFamily="34" charset="0"/>
              <a:cs typeface="Verdana" panose="020B0604030504040204" pitchFamily="34" charset="0"/>
            </a:endParaRPr>
          </a:p>
        </p:txBody>
      </p:sp>
      <p:sp>
        <p:nvSpPr>
          <p:cNvPr id="162" name="Google Shape;162;p24"/>
          <p:cNvSpPr txBox="1">
            <a:spLocks noGrp="1"/>
          </p:cNvSpPr>
          <p:nvPr>
            <p:ph type="body" idx="5"/>
          </p:nvPr>
        </p:nvSpPr>
        <p:spPr>
          <a:xfrm>
            <a:off x="3193199" y="1795863"/>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Verdana" panose="020B0604030504040204" pitchFamily="34" charset="0"/>
                <a:ea typeface="Verdana" panose="020B0604030504040204" pitchFamily="34" charset="0"/>
                <a:cs typeface="Verdana" panose="020B0604030504040204" pitchFamily="34" charset="0"/>
              </a:rPr>
              <a:t>01</a:t>
            </a:r>
            <a:r>
              <a:rPr lang="es-CO" sz="1200" dirty="0">
                <a:latin typeface="Verdana" panose="020B0604030504040204" pitchFamily="34" charset="0"/>
                <a:ea typeface="Verdana" panose="020B0604030504040204" pitchFamily="34" charset="0"/>
                <a:cs typeface="Verdana" panose="020B0604030504040204" pitchFamily="34" charset="0"/>
              </a:rPr>
              <a:t>.</a:t>
            </a:r>
            <a:endParaRPr sz="1200" dirty="0">
              <a:latin typeface="Verdana" panose="020B0604030504040204" pitchFamily="34" charset="0"/>
              <a:ea typeface="Verdana" panose="020B0604030504040204" pitchFamily="34" charset="0"/>
              <a:cs typeface="Verdana" panose="020B0604030504040204" pitchFamily="34" charset="0"/>
            </a:endParaRPr>
          </a:p>
        </p:txBody>
      </p:sp>
      <p:sp>
        <p:nvSpPr>
          <p:cNvPr id="164" name="Google Shape;164;p24"/>
          <p:cNvSpPr txBox="1">
            <a:spLocks noGrp="1"/>
          </p:cNvSpPr>
          <p:nvPr>
            <p:ph type="body" idx="7"/>
          </p:nvPr>
        </p:nvSpPr>
        <p:spPr>
          <a:xfrm>
            <a:off x="3193198" y="2265528"/>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Verdana" panose="020B0604030504040204" pitchFamily="34" charset="0"/>
                <a:ea typeface="Verdana" panose="020B0604030504040204" pitchFamily="34" charset="0"/>
                <a:cs typeface="Verdana" panose="020B0604030504040204" pitchFamily="34" charset="0"/>
              </a:rPr>
              <a:t>02.</a:t>
            </a:r>
            <a:endParaRPr sz="1200" dirty="0">
              <a:solidFill>
                <a:srgbClr val="004A87"/>
              </a:solidFill>
              <a:latin typeface="Verdana" panose="020B0604030504040204" pitchFamily="34" charset="0"/>
              <a:ea typeface="Verdana" panose="020B0604030504040204" pitchFamily="34" charset="0"/>
              <a:cs typeface="Verdana" panose="020B0604030504040204" pitchFamily="34" charset="0"/>
            </a:endParaRPr>
          </a:p>
        </p:txBody>
      </p:sp>
      <p:sp>
        <p:nvSpPr>
          <p:cNvPr id="165" name="Google Shape;165;p24"/>
          <p:cNvSpPr txBox="1">
            <a:spLocks noGrp="1"/>
          </p:cNvSpPr>
          <p:nvPr>
            <p:ph type="body" idx="8"/>
          </p:nvPr>
        </p:nvSpPr>
        <p:spPr>
          <a:xfrm>
            <a:off x="3193925" y="2700853"/>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Verdana" panose="020B0604030504040204" pitchFamily="34" charset="0"/>
                <a:ea typeface="Verdana" panose="020B0604030504040204" pitchFamily="34" charset="0"/>
                <a:cs typeface="Verdana" panose="020B0604030504040204" pitchFamily="34" charset="0"/>
              </a:rPr>
              <a:t>03</a:t>
            </a:r>
            <a:r>
              <a:rPr lang="es-CO" sz="1200" dirty="0">
                <a:latin typeface="Verdana" panose="020B0604030504040204" pitchFamily="34" charset="0"/>
                <a:ea typeface="Verdana" panose="020B0604030504040204" pitchFamily="34" charset="0"/>
                <a:cs typeface="Verdana" panose="020B0604030504040204" pitchFamily="34" charset="0"/>
              </a:rPr>
              <a:t>.</a:t>
            </a:r>
            <a:endParaRPr sz="1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02012" y="700679"/>
            <a:ext cx="8229600" cy="489701"/>
          </a:xfrm>
          <a:noFill/>
          <a:ln>
            <a:noFill/>
          </a:ln>
        </p:spPr>
        <p:txBody>
          <a:bodyPr spcFirstLastPara="1" wrap="square" lIns="68575" tIns="34275" rIns="68575" bIns="34275" anchor="ctr" anchorCtr="0">
            <a:noAutofit/>
          </a:bodyPr>
          <a:lstStyle/>
          <a:p>
            <a:r>
              <a:rPr lang="es-ES" sz="2800" dirty="0">
                <a:solidFill>
                  <a:srgbClr val="004A87"/>
                </a:solidFill>
                <a:latin typeface="Verdana" panose="020B0604030504040204" pitchFamily="34" charset="0"/>
                <a:ea typeface="Verdana" panose="020B0604030504040204" pitchFamily="34" charset="0"/>
                <a:cs typeface="Verdana" panose="020B0604030504040204" pitchFamily="34" charset="0"/>
                <a:sym typeface="Arial"/>
              </a:rPr>
              <a:t>Estadísticas – </a:t>
            </a:r>
            <a:r>
              <a:rPr lang="es-ES" sz="2800" dirty="0" smtClean="0">
                <a:solidFill>
                  <a:srgbClr val="004A87"/>
                </a:solidFill>
                <a:latin typeface="Verdana" panose="020B0604030504040204" pitchFamily="34" charset="0"/>
                <a:ea typeface="Verdana" panose="020B0604030504040204" pitchFamily="34" charset="0"/>
                <a:cs typeface="Verdana" panose="020B0604030504040204" pitchFamily="34" charset="0"/>
                <a:sym typeface="Arial"/>
              </a:rPr>
              <a:t>PQRSD</a:t>
            </a:r>
            <a:endParaRPr lang="es-ES" sz="2800" dirty="0">
              <a:solidFill>
                <a:srgbClr val="004A87"/>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3" name="Diagrama de flujo: documento 2"/>
          <p:cNvSpPr/>
          <p:nvPr/>
        </p:nvSpPr>
        <p:spPr>
          <a:xfrm>
            <a:off x="1004713" y="3063650"/>
            <a:ext cx="7065656" cy="1343767"/>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En el primer trimestre se recibieron 270,482 transacciones a través de todos los canales. El mes con mayor impacto fue enero a causa de la convocatoria ECDF Cohorte </a:t>
            </a:r>
            <a:r>
              <a:rPr lang="es-CO" sz="1000" dirty="0" smtClean="0">
                <a:latin typeface="Verdana" panose="020B0604030504040204" pitchFamily="34" charset="0"/>
                <a:ea typeface="Verdana" panose="020B0604030504040204" pitchFamily="34" charset="0"/>
                <a:cs typeface="Verdana" panose="020B0604030504040204" pitchFamily="34" charset="0"/>
              </a:rPr>
              <a:t>III 2018-2019, así mismo</a:t>
            </a:r>
            <a:r>
              <a:rPr lang="es-CO" sz="1000" dirty="0">
                <a:latin typeface="Verdana" panose="020B0604030504040204" pitchFamily="34" charset="0"/>
                <a:ea typeface="Verdana" panose="020B0604030504040204" pitchFamily="34" charset="0"/>
                <a:cs typeface="Verdana" panose="020B0604030504040204" pitchFamily="34" charset="0"/>
              </a:rPr>
              <a:t>, el mes de marzo también </a:t>
            </a:r>
            <a:r>
              <a:rPr lang="es-CO" sz="1000" dirty="0" smtClean="0">
                <a:latin typeface="Verdana" panose="020B0604030504040204" pitchFamily="34" charset="0"/>
                <a:ea typeface="Verdana" panose="020B0604030504040204" pitchFamily="34" charset="0"/>
                <a:cs typeface="Verdana" panose="020B0604030504040204" pitchFamily="34" charset="0"/>
              </a:rPr>
              <a:t>tuvo un gran </a:t>
            </a:r>
            <a:r>
              <a:rPr lang="es-CO" sz="1000" dirty="0">
                <a:latin typeface="Verdana" panose="020B0604030504040204" pitchFamily="34" charset="0"/>
                <a:ea typeface="Verdana" panose="020B0604030504040204" pitchFamily="34" charset="0"/>
                <a:cs typeface="Verdana" panose="020B0604030504040204" pitchFamily="34" charset="0"/>
              </a:rPr>
              <a:t>impacto, debido al proceso de inscripción al Examen Saber </a:t>
            </a:r>
            <a:r>
              <a:rPr lang="es-CO" sz="1000" dirty="0" err="1" smtClean="0">
                <a:latin typeface="Verdana" panose="020B0604030504040204" pitchFamily="34" charset="0"/>
                <a:ea typeface="Verdana" panose="020B0604030504040204" pitchFamily="34" charset="0"/>
                <a:cs typeface="Verdana" panose="020B0604030504040204" pitchFamily="34" charset="0"/>
              </a:rPr>
              <a:t>TyT</a:t>
            </a:r>
            <a:r>
              <a:rPr lang="es-CO" sz="1000" dirty="0">
                <a:latin typeface="Verdana" panose="020B0604030504040204" pitchFamily="34" charset="0"/>
                <a:ea typeface="Verdana" panose="020B0604030504040204" pitchFamily="34" charset="0"/>
                <a:cs typeface="Verdana" panose="020B0604030504040204" pitchFamily="34" charset="0"/>
              </a:rPr>
              <a:t>, en particular </a:t>
            </a:r>
            <a:r>
              <a:rPr lang="es-CO" sz="1000" dirty="0" smtClean="0">
                <a:latin typeface="Verdana" panose="020B0604030504040204" pitchFamily="34" charset="0"/>
                <a:ea typeface="Verdana" panose="020B0604030504040204" pitchFamily="34" charset="0"/>
                <a:cs typeface="Verdana" panose="020B0604030504040204" pitchFamily="34" charset="0"/>
              </a:rPr>
              <a:t>al proceso de registro </a:t>
            </a:r>
            <a:r>
              <a:rPr lang="es-CO" sz="1000" dirty="0">
                <a:latin typeface="Verdana" panose="020B0604030504040204" pitchFamily="34" charset="0"/>
                <a:ea typeface="Verdana" panose="020B0604030504040204" pitchFamily="34" charset="0"/>
                <a:cs typeface="Verdana" panose="020B0604030504040204" pitchFamily="34" charset="0"/>
              </a:rPr>
              <a:t>para estudiantes </a:t>
            </a:r>
            <a:r>
              <a:rPr lang="es-CO" sz="1000" dirty="0" smtClean="0">
                <a:latin typeface="Verdana" panose="020B0604030504040204" pitchFamily="34" charset="0"/>
                <a:ea typeface="Verdana" panose="020B0604030504040204" pitchFamily="34" charset="0"/>
                <a:cs typeface="Verdana" panose="020B0604030504040204" pitchFamily="34" charset="0"/>
              </a:rPr>
              <a:t>SENA.</a:t>
            </a:r>
            <a:endParaRPr lang="es-CO" sz="1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648613454"/>
              </p:ext>
            </p:extLst>
          </p:nvPr>
        </p:nvGraphicFramePr>
        <p:xfrm>
          <a:off x="1755664" y="1451713"/>
          <a:ext cx="5359402" cy="1257300"/>
        </p:xfrm>
        <a:graphic>
          <a:graphicData uri="http://schemas.openxmlformats.org/drawingml/2006/table">
            <a:tbl>
              <a:tblPr/>
              <a:tblGrid>
                <a:gridCol w="1140298">
                  <a:extLst>
                    <a:ext uri="{9D8B030D-6E8A-4147-A177-3AD203B41FA5}">
                      <a16:colId xmlns:a16="http://schemas.microsoft.com/office/drawing/2014/main" val="1776759186"/>
                    </a:ext>
                  </a:extLst>
                </a:gridCol>
                <a:gridCol w="1054776">
                  <a:extLst>
                    <a:ext uri="{9D8B030D-6E8A-4147-A177-3AD203B41FA5}">
                      <a16:colId xmlns:a16="http://schemas.microsoft.com/office/drawing/2014/main" val="2434607193"/>
                    </a:ext>
                  </a:extLst>
                </a:gridCol>
                <a:gridCol w="1054776">
                  <a:extLst>
                    <a:ext uri="{9D8B030D-6E8A-4147-A177-3AD203B41FA5}">
                      <a16:colId xmlns:a16="http://schemas.microsoft.com/office/drawing/2014/main" val="259573552"/>
                    </a:ext>
                  </a:extLst>
                </a:gridCol>
                <a:gridCol w="1054776">
                  <a:extLst>
                    <a:ext uri="{9D8B030D-6E8A-4147-A177-3AD203B41FA5}">
                      <a16:colId xmlns:a16="http://schemas.microsoft.com/office/drawing/2014/main" val="2020556520"/>
                    </a:ext>
                  </a:extLst>
                </a:gridCol>
                <a:gridCol w="1054776">
                  <a:extLst>
                    <a:ext uri="{9D8B030D-6E8A-4147-A177-3AD203B41FA5}">
                      <a16:colId xmlns:a16="http://schemas.microsoft.com/office/drawing/2014/main" val="4089618724"/>
                    </a:ext>
                  </a:extLst>
                </a:gridCol>
              </a:tblGrid>
              <a:tr h="495300">
                <a:tc>
                  <a:txBody>
                    <a:bodyPr/>
                    <a:lstStyle/>
                    <a:p>
                      <a:pPr algn="ctr" rtl="0" fontAlgn="ctr"/>
                      <a:r>
                        <a:rPr lang="es-CO" sz="1000" b="0" i="0" u="none" strike="noStrike">
                          <a:solidFill>
                            <a:srgbClr val="004A87"/>
                          </a:solidFill>
                          <a:effectLst/>
                          <a:latin typeface="Verdana" panose="020B0604030504040204" pitchFamily="34" charset="0"/>
                        </a:rPr>
                        <a:t>Mes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1000" b="0" i="0" u="none" strike="noStrike" dirty="0" smtClean="0">
                          <a:solidFill>
                            <a:srgbClr val="004A87"/>
                          </a:solidFill>
                          <a:effectLst/>
                          <a:latin typeface="Verdana" panose="020B0604030504040204" pitchFamily="34" charset="0"/>
                        </a:rPr>
                        <a:t>PQRSD</a:t>
                      </a:r>
                      <a:r>
                        <a:rPr lang="es-CO" sz="1000" b="0" i="0" u="none" strike="noStrike" baseline="0" dirty="0" smtClean="0">
                          <a:solidFill>
                            <a:srgbClr val="004A87"/>
                          </a:solidFill>
                          <a:effectLst/>
                          <a:latin typeface="Verdana" panose="020B0604030504040204" pitchFamily="34" charset="0"/>
                        </a:rPr>
                        <a:t> </a:t>
                      </a:r>
                      <a:r>
                        <a:rPr lang="es-CO" sz="1000" b="0" i="0" u="none" strike="noStrike" dirty="0" smtClean="0">
                          <a:solidFill>
                            <a:srgbClr val="004A87"/>
                          </a:solidFill>
                          <a:effectLst/>
                          <a:latin typeface="Verdana" panose="020B0604030504040204" pitchFamily="34" charset="0"/>
                        </a:rPr>
                        <a:t>(todos </a:t>
                      </a:r>
                      <a:r>
                        <a:rPr lang="es-CO" sz="1000" b="0" i="0" u="none" strike="noStrike" dirty="0">
                          <a:solidFill>
                            <a:srgbClr val="004A87"/>
                          </a:solidFill>
                          <a:effectLst/>
                          <a:latin typeface="Verdana" panose="020B0604030504040204" pitchFamily="34" charset="0"/>
                        </a:rPr>
                        <a:t>los canales)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1000" b="0" i="0" u="none" strike="noStrike">
                          <a:solidFill>
                            <a:srgbClr val="004A87"/>
                          </a:solidFill>
                          <a:effectLst/>
                          <a:latin typeface="Verdana" panose="020B0604030504040204" pitchFamily="34" charset="0"/>
                        </a:rPr>
                        <a:t>Encuestas de satisfacción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1000" b="0" i="0" u="none" strike="noStrike">
                          <a:solidFill>
                            <a:srgbClr val="004A87"/>
                          </a:solidFill>
                          <a:effectLst/>
                          <a:latin typeface="Verdana" panose="020B0604030504040204" pitchFamily="34" charset="0"/>
                        </a:rPr>
                        <a:t>Nota de satisfacción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1000" b="0" i="0" u="none" strike="noStrike">
                          <a:solidFill>
                            <a:srgbClr val="004A87"/>
                          </a:solidFill>
                          <a:effectLst/>
                          <a:latin typeface="Verdana" panose="020B0604030504040204" pitchFamily="34" charset="0"/>
                        </a:rPr>
                        <a:t>% Participación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a:noFill/>
                    </a:lnT>
                    <a:lnB w="6350" cap="flat" cmpd="sng" algn="ctr">
                      <a:solidFill>
                        <a:srgbClr val="AACA57"/>
                      </a:solidFill>
                      <a:prstDash val="solid"/>
                      <a:round/>
                      <a:headEnd type="none" w="med" len="med"/>
                      <a:tailEnd type="none" w="med" len="med"/>
                    </a:lnB>
                    <a:solidFill>
                      <a:srgbClr val="AACA57"/>
                    </a:solidFill>
                  </a:tcPr>
                </a:tc>
                <a:extLst>
                  <a:ext uri="{0D108BD9-81ED-4DB2-BD59-A6C34878D82A}">
                    <a16:rowId xmlns:a16="http://schemas.microsoft.com/office/drawing/2014/main" val="1085553520"/>
                  </a:ext>
                </a:extLst>
              </a:tr>
              <a:tr h="190500">
                <a:tc>
                  <a:txBody>
                    <a:bodyPr/>
                    <a:lstStyle/>
                    <a:p>
                      <a:pPr algn="ctr" rtl="0" fontAlgn="ctr"/>
                      <a:r>
                        <a:rPr lang="es-CO" sz="1000" b="0" i="0" u="none" strike="noStrike">
                          <a:solidFill>
                            <a:srgbClr val="004A87"/>
                          </a:solidFill>
                          <a:effectLst/>
                          <a:latin typeface="Verdana" panose="020B0604030504040204" pitchFamily="34" charset="0"/>
                        </a:rPr>
                        <a:t>Enero</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103,631</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16,479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4.6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16%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01012046"/>
                  </a:ext>
                </a:extLst>
              </a:tr>
              <a:tr h="190500">
                <a:tc>
                  <a:txBody>
                    <a:bodyPr/>
                    <a:lstStyle/>
                    <a:p>
                      <a:pPr algn="ctr" rtl="0" fontAlgn="ctr"/>
                      <a:r>
                        <a:rPr lang="es-CO" sz="1000" b="0" i="0" u="none" strike="noStrike">
                          <a:solidFill>
                            <a:srgbClr val="004A87"/>
                          </a:solidFill>
                          <a:effectLst/>
                          <a:latin typeface="Verdana" panose="020B0604030504040204" pitchFamily="34" charset="0"/>
                        </a:rPr>
                        <a:t>Febrero</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67,269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14,478</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4.5</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22%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896108504"/>
                  </a:ext>
                </a:extLst>
              </a:tr>
              <a:tr h="190500">
                <a:tc>
                  <a:txBody>
                    <a:bodyPr/>
                    <a:lstStyle/>
                    <a:p>
                      <a:pPr algn="ctr" rtl="0" fontAlgn="ctr"/>
                      <a:r>
                        <a:rPr lang="es-CO" sz="1000" b="0" i="0" u="none" strike="noStrike">
                          <a:solidFill>
                            <a:srgbClr val="004A87"/>
                          </a:solidFill>
                          <a:effectLst/>
                          <a:latin typeface="Verdana" panose="020B0604030504040204" pitchFamily="34" charset="0"/>
                        </a:rPr>
                        <a:t>Marzo</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99,582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24,247</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4.7</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dirty="0">
                          <a:solidFill>
                            <a:srgbClr val="004A87"/>
                          </a:solidFill>
                          <a:effectLst/>
                          <a:latin typeface="Verdana" panose="020B0604030504040204" pitchFamily="34" charset="0"/>
                        </a:rPr>
                        <a:t>24%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923983075"/>
                  </a:ext>
                </a:extLst>
              </a:tr>
              <a:tr h="190500">
                <a:tc>
                  <a:txBody>
                    <a:bodyPr/>
                    <a:lstStyle/>
                    <a:p>
                      <a:pPr algn="ctr" rtl="0" fontAlgn="ctr"/>
                      <a:r>
                        <a:rPr lang="es-CO" sz="1000" b="1" i="0" u="none" strike="noStrike">
                          <a:solidFill>
                            <a:srgbClr val="004A87"/>
                          </a:solidFill>
                          <a:effectLst/>
                          <a:latin typeface="Verdana" panose="020B0604030504040204" pitchFamily="34" charset="0"/>
                        </a:rPr>
                        <a:t>Total</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1" i="0" u="none" strike="noStrike" dirty="0">
                          <a:solidFill>
                            <a:srgbClr val="004A87"/>
                          </a:solidFill>
                          <a:effectLst/>
                          <a:latin typeface="Verdana" panose="020B0604030504040204" pitchFamily="34" charset="0"/>
                        </a:rPr>
                        <a:t>270,482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1" i="0" u="none" strike="noStrike">
                          <a:solidFill>
                            <a:srgbClr val="004A87"/>
                          </a:solidFill>
                          <a:effectLst/>
                          <a:latin typeface="Verdana" panose="020B0604030504040204" pitchFamily="34" charset="0"/>
                        </a:rPr>
                        <a:t>55,204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1" i="0" u="none" strike="noStrike">
                          <a:solidFill>
                            <a:srgbClr val="004A87"/>
                          </a:solidFill>
                          <a:effectLst/>
                          <a:latin typeface="Verdana" panose="020B0604030504040204" pitchFamily="34" charset="0"/>
                        </a:rPr>
                        <a:t>4.6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1" i="0" u="none" strike="noStrike" dirty="0">
                          <a:solidFill>
                            <a:srgbClr val="004A87"/>
                          </a:solidFill>
                          <a:effectLst/>
                          <a:latin typeface="Verdana" panose="020B0604030504040204" pitchFamily="34" charset="0"/>
                        </a:rPr>
                        <a:t>20%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442283449"/>
                  </a:ext>
                </a:extLst>
              </a:tr>
            </a:tbl>
          </a:graphicData>
        </a:graphic>
      </p:graphicFrame>
    </p:spTree>
    <p:extLst>
      <p:ext uri="{BB962C8B-B14F-4D97-AF65-F5344CB8AC3E}">
        <p14:creationId xmlns:p14="http://schemas.microsoft.com/office/powerpoint/2010/main" val="121019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20059" y="678195"/>
            <a:ext cx="8229600" cy="489701"/>
          </a:xfrm>
          <a:noFill/>
          <a:ln>
            <a:noFill/>
          </a:ln>
        </p:spPr>
        <p:txBody>
          <a:bodyPr spcFirstLastPara="1" wrap="square" lIns="68575" tIns="34275" rIns="68575" bIns="34275" anchor="ctr" anchorCtr="0">
            <a:noAutofit/>
          </a:bodyPr>
          <a:lstStyle/>
          <a:p>
            <a:pPr algn="ctr"/>
            <a:r>
              <a:rPr lang="es-ES" sz="2800" dirty="0">
                <a:solidFill>
                  <a:srgbClr val="004A87"/>
                </a:solidFill>
                <a:latin typeface="Verdana" panose="020B0604030504040204" pitchFamily="34" charset="0"/>
                <a:ea typeface="Verdana" panose="020B0604030504040204" pitchFamily="34" charset="0"/>
                <a:cs typeface="Verdana" panose="020B0604030504040204" pitchFamily="34" charset="0"/>
                <a:sym typeface="Arial"/>
              </a:rPr>
              <a:t>Estadísticas – Encuestas de Satisfacción2019</a:t>
            </a:r>
          </a:p>
        </p:txBody>
      </p:sp>
      <p:sp>
        <p:nvSpPr>
          <p:cNvPr id="4" name="Diagrama de flujo: documento 3"/>
          <p:cNvSpPr/>
          <p:nvPr/>
        </p:nvSpPr>
        <p:spPr>
          <a:xfrm>
            <a:off x="1257895" y="4092671"/>
            <a:ext cx="7065656" cy="501457"/>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O" sz="1100" dirty="0" smtClean="0">
                <a:latin typeface="Verdana" panose="020B0604030504040204" pitchFamily="34" charset="0"/>
                <a:ea typeface="Verdana" panose="020B0604030504040204" pitchFamily="34" charset="0"/>
                <a:cs typeface="Verdana" panose="020B0604030504040204" pitchFamily="34" charset="0"/>
              </a:rPr>
              <a:t>La </a:t>
            </a:r>
            <a:r>
              <a:rPr lang="es-CO" sz="1100" dirty="0">
                <a:latin typeface="Verdana" panose="020B0604030504040204" pitchFamily="34" charset="0"/>
                <a:ea typeface="Verdana" panose="020B0604030504040204" pitchFamily="34" charset="0"/>
                <a:cs typeface="Verdana" panose="020B0604030504040204" pitchFamily="34" charset="0"/>
              </a:rPr>
              <a:t>participación de los ciudadano en </a:t>
            </a:r>
            <a:r>
              <a:rPr lang="es-CO" sz="1100" dirty="0" smtClean="0">
                <a:latin typeface="Verdana" panose="020B0604030504040204" pitchFamily="34" charset="0"/>
                <a:ea typeface="Verdana" panose="020B0604030504040204" pitchFamily="34" charset="0"/>
                <a:cs typeface="Verdana" panose="020B0604030504040204" pitchFamily="34" charset="0"/>
              </a:rPr>
              <a:t>las </a:t>
            </a:r>
            <a:r>
              <a:rPr lang="es-CO" sz="1100" dirty="0">
                <a:latin typeface="Verdana" panose="020B0604030504040204" pitchFamily="34" charset="0"/>
                <a:ea typeface="Verdana" panose="020B0604030504040204" pitchFamily="34" charset="0"/>
                <a:cs typeface="Verdana" panose="020B0604030504040204" pitchFamily="34" charset="0"/>
              </a:rPr>
              <a:t>encuestas se encuentra en </a:t>
            </a:r>
            <a:r>
              <a:rPr lang="es-CO" sz="1100" dirty="0" smtClean="0">
                <a:latin typeface="Verdana" panose="020B0604030504040204" pitchFamily="34" charset="0"/>
                <a:ea typeface="Verdana" panose="020B0604030504040204" pitchFamily="34" charset="0"/>
                <a:cs typeface="Verdana" panose="020B0604030504040204" pitchFamily="34" charset="0"/>
              </a:rPr>
              <a:t>un 20%, en relación al total de Peticiones. </a:t>
            </a:r>
            <a:endParaRPr lang="es-CO" sz="11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2279107412"/>
              </p:ext>
            </p:extLst>
          </p:nvPr>
        </p:nvGraphicFramePr>
        <p:xfrm>
          <a:off x="484526" y="1404867"/>
          <a:ext cx="8528237" cy="2513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92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2012" y="700679"/>
            <a:ext cx="8229600" cy="4897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800" dirty="0">
                <a:solidFill>
                  <a:srgbClr val="004A87"/>
                </a:solidFill>
                <a:latin typeface="Verdana" panose="020B0604030504040204" pitchFamily="34" charset="0"/>
                <a:ea typeface="Verdana" panose="020B0604030504040204" pitchFamily="34" charset="0"/>
                <a:cs typeface="Verdana" panose="020B0604030504040204" pitchFamily="34" charset="0"/>
                <a:sym typeface="Arial"/>
              </a:rPr>
              <a:t>Estadísticas – PQRSD por canal</a:t>
            </a:r>
          </a:p>
        </p:txBody>
      </p:sp>
      <p:graphicFrame>
        <p:nvGraphicFramePr>
          <p:cNvPr id="4" name="Tabla 3"/>
          <p:cNvGraphicFramePr>
            <a:graphicFrameLocks noGrp="1"/>
          </p:cNvGraphicFramePr>
          <p:nvPr>
            <p:extLst>
              <p:ext uri="{D42A27DB-BD31-4B8C-83A1-F6EECF244321}">
                <p14:modId xmlns:p14="http://schemas.microsoft.com/office/powerpoint/2010/main" val="2402408746"/>
              </p:ext>
            </p:extLst>
          </p:nvPr>
        </p:nvGraphicFramePr>
        <p:xfrm>
          <a:off x="563962" y="1293670"/>
          <a:ext cx="7886698" cy="1520986"/>
        </p:xfrm>
        <a:graphic>
          <a:graphicData uri="http://schemas.openxmlformats.org/drawingml/2006/table">
            <a:tbl>
              <a:tblPr/>
              <a:tblGrid>
                <a:gridCol w="1167090">
                  <a:extLst>
                    <a:ext uri="{9D8B030D-6E8A-4147-A177-3AD203B41FA5}">
                      <a16:colId xmlns:a16="http://schemas.microsoft.com/office/drawing/2014/main" val="59606839"/>
                    </a:ext>
                  </a:extLst>
                </a:gridCol>
                <a:gridCol w="1662219">
                  <a:extLst>
                    <a:ext uri="{9D8B030D-6E8A-4147-A177-3AD203B41FA5}">
                      <a16:colId xmlns:a16="http://schemas.microsoft.com/office/drawing/2014/main" val="2752422169"/>
                    </a:ext>
                  </a:extLst>
                </a:gridCol>
                <a:gridCol w="1049202">
                  <a:extLst>
                    <a:ext uri="{9D8B030D-6E8A-4147-A177-3AD203B41FA5}">
                      <a16:colId xmlns:a16="http://schemas.microsoft.com/office/drawing/2014/main" val="3469538777"/>
                    </a:ext>
                  </a:extLst>
                </a:gridCol>
                <a:gridCol w="1037413">
                  <a:extLst>
                    <a:ext uri="{9D8B030D-6E8A-4147-A177-3AD203B41FA5}">
                      <a16:colId xmlns:a16="http://schemas.microsoft.com/office/drawing/2014/main" val="2734701484"/>
                    </a:ext>
                  </a:extLst>
                </a:gridCol>
                <a:gridCol w="1232641">
                  <a:extLst>
                    <a:ext uri="{9D8B030D-6E8A-4147-A177-3AD203B41FA5}">
                      <a16:colId xmlns:a16="http://schemas.microsoft.com/office/drawing/2014/main" val="2407763604"/>
                    </a:ext>
                  </a:extLst>
                </a:gridCol>
                <a:gridCol w="810491">
                  <a:extLst>
                    <a:ext uri="{9D8B030D-6E8A-4147-A177-3AD203B41FA5}">
                      <a16:colId xmlns:a16="http://schemas.microsoft.com/office/drawing/2014/main" val="459299647"/>
                    </a:ext>
                  </a:extLst>
                </a:gridCol>
                <a:gridCol w="927642">
                  <a:extLst>
                    <a:ext uri="{9D8B030D-6E8A-4147-A177-3AD203B41FA5}">
                      <a16:colId xmlns:a16="http://schemas.microsoft.com/office/drawing/2014/main" val="2702878230"/>
                    </a:ext>
                  </a:extLst>
                </a:gridCol>
              </a:tblGrid>
              <a:tr h="530496">
                <a:tc>
                  <a:txBody>
                    <a:bodyPr/>
                    <a:lstStyle/>
                    <a:p>
                      <a:pPr algn="ctr" rtl="0" fontAlgn="ctr"/>
                      <a:r>
                        <a:rPr lang="es-CO" sz="900" b="0" i="0" u="none" strike="noStrike">
                          <a:solidFill>
                            <a:srgbClr val="004A87"/>
                          </a:solidFill>
                          <a:effectLst/>
                          <a:latin typeface="Verdana" panose="020B0604030504040204" pitchFamily="34" charset="0"/>
                        </a:rPr>
                        <a:t>Mes</a:t>
                      </a:r>
                    </a:p>
                  </a:txBody>
                  <a:tcPr marL="8842" marR="8842" marT="8842"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900" b="0" i="0" u="none" strike="noStrike">
                          <a:solidFill>
                            <a:srgbClr val="004A87"/>
                          </a:solidFill>
                          <a:effectLst/>
                          <a:latin typeface="Verdana" panose="020B0604030504040204" pitchFamily="34" charset="0"/>
                        </a:rPr>
                        <a:t>Telefónico</a:t>
                      </a:r>
                    </a:p>
                  </a:txBody>
                  <a:tcPr marL="8842" marR="8842" marT="8842"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900" b="0" i="0" u="none" strike="noStrike">
                          <a:solidFill>
                            <a:srgbClr val="004A87"/>
                          </a:solidFill>
                          <a:effectLst/>
                          <a:latin typeface="Verdana" panose="020B0604030504040204" pitchFamily="34" charset="0"/>
                        </a:rPr>
                        <a:t>Electrónico</a:t>
                      </a:r>
                    </a:p>
                  </a:txBody>
                  <a:tcPr marL="8842" marR="8842" marT="8842"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900" b="0" i="0" u="none" strike="noStrike">
                          <a:solidFill>
                            <a:srgbClr val="004A87"/>
                          </a:solidFill>
                          <a:effectLst/>
                          <a:latin typeface="Verdana" panose="020B0604030504040204" pitchFamily="34" charset="0"/>
                        </a:rPr>
                        <a:t>Comunicaciones Escritas</a:t>
                      </a:r>
                    </a:p>
                  </a:txBody>
                  <a:tcPr marL="8842" marR="8842" marT="8842"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900" b="0" i="0" u="none" strike="noStrike">
                          <a:solidFill>
                            <a:srgbClr val="004A87"/>
                          </a:solidFill>
                          <a:effectLst/>
                          <a:latin typeface="Verdana" panose="020B0604030504040204" pitchFamily="34" charset="0"/>
                        </a:rPr>
                        <a:t>Correo Electrónico ECDF III 2018-2019</a:t>
                      </a:r>
                    </a:p>
                  </a:txBody>
                  <a:tcPr marL="8842" marR="8842" marT="8842"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900" b="0" i="0" u="none" strike="noStrike" dirty="0">
                          <a:solidFill>
                            <a:srgbClr val="004A87"/>
                          </a:solidFill>
                          <a:effectLst/>
                          <a:latin typeface="Verdana" panose="020B0604030504040204" pitchFamily="34" charset="0"/>
                        </a:rPr>
                        <a:t>Presencial</a:t>
                      </a:r>
                    </a:p>
                  </a:txBody>
                  <a:tcPr marL="8842" marR="8842" marT="8842"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900" b="0" i="0" u="none" strike="noStrike">
                          <a:solidFill>
                            <a:srgbClr val="004A87"/>
                          </a:solidFill>
                          <a:effectLst/>
                          <a:latin typeface="Verdana" panose="020B0604030504040204" pitchFamily="34" charset="0"/>
                        </a:rPr>
                        <a:t>Total</a:t>
                      </a:r>
                    </a:p>
                  </a:txBody>
                  <a:tcPr marL="8842" marR="8842" marT="8842"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extLst>
                  <a:ext uri="{0D108BD9-81ED-4DB2-BD59-A6C34878D82A}">
                    <a16:rowId xmlns:a16="http://schemas.microsoft.com/office/drawing/2014/main" val="1257626857"/>
                  </a:ext>
                </a:extLst>
              </a:tr>
              <a:tr h="176832">
                <a:tc>
                  <a:txBody>
                    <a:bodyPr/>
                    <a:lstStyle/>
                    <a:p>
                      <a:pPr algn="ctr" rtl="0" fontAlgn="ctr"/>
                      <a:r>
                        <a:rPr lang="es-CO" sz="900" b="0" i="0" u="none" strike="noStrike">
                          <a:solidFill>
                            <a:srgbClr val="004A87"/>
                          </a:solidFill>
                          <a:effectLst/>
                          <a:latin typeface="Verdana" panose="020B0604030504040204" pitchFamily="34" charset="0"/>
                        </a:rPr>
                        <a:t>Enero</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83.380</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10.564</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5.210</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3.604</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873</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103.631</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547617449"/>
                  </a:ext>
                </a:extLst>
              </a:tr>
              <a:tr h="176832">
                <a:tc>
                  <a:txBody>
                    <a:bodyPr/>
                    <a:lstStyle/>
                    <a:p>
                      <a:pPr algn="ctr" rtl="0" fontAlgn="ctr"/>
                      <a:r>
                        <a:rPr lang="es-CO" sz="900" b="0" i="0" u="none" strike="noStrike">
                          <a:solidFill>
                            <a:srgbClr val="004A87"/>
                          </a:solidFill>
                          <a:effectLst/>
                          <a:latin typeface="Verdana" panose="020B0604030504040204" pitchFamily="34" charset="0"/>
                        </a:rPr>
                        <a:t>Febrero</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51.515</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9.099</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4.862</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1.057</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736</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67.269</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422871170"/>
                  </a:ext>
                </a:extLst>
              </a:tr>
              <a:tr h="176832">
                <a:tc>
                  <a:txBody>
                    <a:bodyPr/>
                    <a:lstStyle/>
                    <a:p>
                      <a:pPr algn="ctr" rtl="0" fontAlgn="ctr"/>
                      <a:r>
                        <a:rPr lang="es-CO" sz="900" b="0" i="0" u="none" strike="noStrike">
                          <a:solidFill>
                            <a:srgbClr val="004A87"/>
                          </a:solidFill>
                          <a:effectLst/>
                          <a:latin typeface="Verdana" panose="020B0604030504040204" pitchFamily="34" charset="0"/>
                        </a:rPr>
                        <a:t>Marzo</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74.373</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12.823</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10.972</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632</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782</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0" i="0" u="none" strike="noStrike">
                          <a:solidFill>
                            <a:srgbClr val="004A87"/>
                          </a:solidFill>
                          <a:effectLst/>
                          <a:latin typeface="Verdana" panose="020B0604030504040204" pitchFamily="34" charset="0"/>
                        </a:rPr>
                        <a:t>99.582</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421536538"/>
                  </a:ext>
                </a:extLst>
              </a:tr>
              <a:tr h="176832">
                <a:tc>
                  <a:txBody>
                    <a:bodyPr/>
                    <a:lstStyle/>
                    <a:p>
                      <a:pPr algn="ctr" rtl="0" fontAlgn="ctr"/>
                      <a:r>
                        <a:rPr lang="es-CO" sz="900" b="1" i="0" u="none" strike="noStrike">
                          <a:solidFill>
                            <a:srgbClr val="004A87"/>
                          </a:solidFill>
                          <a:effectLst/>
                          <a:latin typeface="Verdana" panose="020B0604030504040204" pitchFamily="34" charset="0"/>
                        </a:rPr>
                        <a:t>Total</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209.268</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32.486</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21.044</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5.293</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2.391</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270.482</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367306500"/>
                  </a:ext>
                </a:extLst>
              </a:tr>
              <a:tr h="265248">
                <a:tc>
                  <a:txBody>
                    <a:bodyPr/>
                    <a:lstStyle/>
                    <a:p>
                      <a:pPr algn="ctr" rtl="0" fontAlgn="ctr"/>
                      <a:r>
                        <a:rPr lang="es-CO" sz="900" b="1" i="0" u="none" strike="noStrike">
                          <a:solidFill>
                            <a:srgbClr val="004A87"/>
                          </a:solidFill>
                          <a:effectLst/>
                          <a:latin typeface="Verdana" panose="020B0604030504040204" pitchFamily="34" charset="0"/>
                        </a:rPr>
                        <a:t>% Transacciones por canal</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dirty="0">
                          <a:solidFill>
                            <a:srgbClr val="004A87"/>
                          </a:solidFill>
                          <a:effectLst/>
                          <a:latin typeface="Verdana" panose="020B0604030504040204" pitchFamily="34" charset="0"/>
                        </a:rPr>
                        <a:t>77,37%</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12,01%</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7,78%</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1,96%</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a:solidFill>
                            <a:srgbClr val="004A87"/>
                          </a:solidFill>
                          <a:effectLst/>
                          <a:latin typeface="Verdana" panose="020B0604030504040204" pitchFamily="34" charset="0"/>
                        </a:rPr>
                        <a:t>0,88%</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900" b="1" i="0" u="none" strike="noStrike" dirty="0">
                          <a:solidFill>
                            <a:srgbClr val="004A87"/>
                          </a:solidFill>
                          <a:effectLst/>
                          <a:latin typeface="Verdana" panose="020B0604030504040204" pitchFamily="34" charset="0"/>
                        </a:rPr>
                        <a:t>100,00%</a:t>
                      </a:r>
                    </a:p>
                  </a:txBody>
                  <a:tcPr marL="8842" marR="8842" marT="8842"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683096157"/>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770387932"/>
              </p:ext>
            </p:extLst>
          </p:nvPr>
        </p:nvGraphicFramePr>
        <p:xfrm>
          <a:off x="300062" y="3051921"/>
          <a:ext cx="8414497" cy="2091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655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2012" y="700679"/>
            <a:ext cx="8229600" cy="4897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ES" sz="28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Estadísticas – </a:t>
            </a:r>
            <a:r>
              <a:rPr kumimoji="0" lang="es-ES" sz="2800" b="0" i="0" u="none" strike="noStrike" kern="0" cap="none" spc="0" normalizeH="0" baseline="0" noProof="0" dirty="0" smtClean="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Detalle </a:t>
            </a:r>
            <a:r>
              <a:rPr kumimoji="0" lang="es-ES" sz="2800" b="0" i="0" u="none" strike="noStrike" kern="0" cap="none" spc="0" normalizeH="0" noProof="0" dirty="0" smtClean="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por </a:t>
            </a:r>
            <a:r>
              <a:rPr kumimoji="0" lang="es-ES" sz="2800" b="0" i="0" u="none" strike="noStrike" kern="0" cap="none" spc="0" normalizeH="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Examen</a:t>
            </a:r>
            <a:endParaRPr kumimoji="0" lang="es-ES" sz="28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6" name="Imagen 5"/>
          <p:cNvPicPr>
            <a:picLocks noChangeAspect="1"/>
          </p:cNvPicPr>
          <p:nvPr/>
        </p:nvPicPr>
        <p:blipFill>
          <a:blip r:embed="rId2"/>
          <a:stretch>
            <a:fillRect/>
          </a:stretch>
        </p:blipFill>
        <p:spPr>
          <a:xfrm>
            <a:off x="6142037" y="1092298"/>
            <a:ext cx="1845525" cy="1845525"/>
          </a:xfrm>
          <a:prstGeom prst="rect">
            <a:avLst/>
          </a:prstGeom>
        </p:spPr>
      </p:pic>
      <p:pic>
        <p:nvPicPr>
          <p:cNvPr id="9" name="Imagen 8"/>
          <p:cNvPicPr>
            <a:picLocks noChangeAspect="1"/>
          </p:cNvPicPr>
          <p:nvPr/>
        </p:nvPicPr>
        <p:blipFill rotWithShape="1">
          <a:blip r:embed="rId3"/>
          <a:srcRect l="20989" t="20914" r="17805" b="17457"/>
          <a:stretch/>
        </p:blipFill>
        <p:spPr>
          <a:xfrm>
            <a:off x="6740348" y="1986844"/>
            <a:ext cx="1247214" cy="56232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847000252"/>
              </p:ext>
            </p:extLst>
          </p:nvPr>
        </p:nvGraphicFramePr>
        <p:xfrm>
          <a:off x="5194944" y="3026470"/>
          <a:ext cx="3517900" cy="1647825"/>
        </p:xfrm>
        <a:graphic>
          <a:graphicData uri="http://schemas.openxmlformats.org/drawingml/2006/table">
            <a:tbl>
              <a:tblPr/>
              <a:tblGrid>
                <a:gridCol w="1257300">
                  <a:extLst>
                    <a:ext uri="{9D8B030D-6E8A-4147-A177-3AD203B41FA5}">
                      <a16:colId xmlns:a16="http://schemas.microsoft.com/office/drawing/2014/main" val="1245867371"/>
                    </a:ext>
                  </a:extLst>
                </a:gridCol>
                <a:gridCol w="1130300">
                  <a:extLst>
                    <a:ext uri="{9D8B030D-6E8A-4147-A177-3AD203B41FA5}">
                      <a16:colId xmlns:a16="http://schemas.microsoft.com/office/drawing/2014/main" val="2380659673"/>
                    </a:ext>
                  </a:extLst>
                </a:gridCol>
                <a:gridCol w="1130300">
                  <a:extLst>
                    <a:ext uri="{9D8B030D-6E8A-4147-A177-3AD203B41FA5}">
                      <a16:colId xmlns:a16="http://schemas.microsoft.com/office/drawing/2014/main" val="3563676419"/>
                    </a:ext>
                  </a:extLst>
                </a:gridCol>
              </a:tblGrid>
              <a:tr h="190500">
                <a:tc>
                  <a:txBody>
                    <a:bodyPr/>
                    <a:lstStyle/>
                    <a:p>
                      <a:pPr algn="ctr" rtl="0" fontAlgn="ctr"/>
                      <a:r>
                        <a:rPr lang="es-CO" sz="1000" b="0" i="0" u="none" strike="noStrike">
                          <a:solidFill>
                            <a:srgbClr val="004A87"/>
                          </a:solidFill>
                          <a:effectLst/>
                          <a:latin typeface="Verdana" panose="020B0604030504040204" pitchFamily="34" charset="0"/>
                        </a:rPr>
                        <a:t>Examen</a:t>
                      </a:r>
                    </a:p>
                  </a:txBody>
                  <a:tcPr marL="9525" marR="9525" marT="9525"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1000" b="0" i="0" u="none" strike="noStrike" dirty="0">
                          <a:solidFill>
                            <a:srgbClr val="004A87"/>
                          </a:solidFill>
                          <a:effectLst/>
                          <a:latin typeface="Verdana" panose="020B0604030504040204" pitchFamily="34" charset="0"/>
                        </a:rPr>
                        <a:t>Cantidad</a:t>
                      </a:r>
                    </a:p>
                  </a:txBody>
                  <a:tcPr marL="9525" marR="9525" marT="9525"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CO" sz="1000" b="0" i="0" u="none" strike="noStrike">
                          <a:solidFill>
                            <a:srgbClr val="004A87"/>
                          </a:solidFill>
                          <a:effectLst/>
                          <a:latin typeface="Verdana" panose="020B0604030504040204" pitchFamily="34" charset="0"/>
                        </a:rPr>
                        <a:t>% Participación</a:t>
                      </a:r>
                    </a:p>
                  </a:txBody>
                  <a:tcPr marL="9525" marR="9525" marT="9525"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extLst>
                  <a:ext uri="{0D108BD9-81ED-4DB2-BD59-A6C34878D82A}">
                    <a16:rowId xmlns:a16="http://schemas.microsoft.com/office/drawing/2014/main" val="2344140766"/>
                  </a:ext>
                </a:extLst>
              </a:tr>
              <a:tr h="190500">
                <a:tc>
                  <a:txBody>
                    <a:bodyPr/>
                    <a:lstStyle/>
                    <a:p>
                      <a:pPr algn="ctr" rtl="0" fontAlgn="ctr"/>
                      <a:r>
                        <a:rPr lang="es-CO" sz="1000" b="0" i="0" u="none" strike="noStrike">
                          <a:solidFill>
                            <a:srgbClr val="004A87"/>
                          </a:solidFill>
                          <a:effectLst/>
                          <a:latin typeface="Verdana" panose="020B0604030504040204" pitchFamily="34" charset="0"/>
                        </a:rPr>
                        <a:t>Saber 11°</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138,542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51.22%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142366821"/>
                  </a:ext>
                </a:extLst>
              </a:tr>
              <a:tr h="190500">
                <a:tc>
                  <a:txBody>
                    <a:bodyPr/>
                    <a:lstStyle/>
                    <a:p>
                      <a:pPr algn="ctr" rtl="0" fontAlgn="ctr"/>
                      <a:r>
                        <a:rPr lang="es-CO" sz="1000" b="0" i="0" u="none" strike="noStrike">
                          <a:solidFill>
                            <a:srgbClr val="004A87"/>
                          </a:solidFill>
                          <a:effectLst/>
                          <a:latin typeface="Verdana" panose="020B0604030504040204" pitchFamily="34" charset="0"/>
                        </a:rPr>
                        <a:t>Saber Pro</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80,814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29.88%</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520166719"/>
                  </a:ext>
                </a:extLst>
              </a:tr>
              <a:tr h="190500">
                <a:tc>
                  <a:txBody>
                    <a:bodyPr/>
                    <a:lstStyle/>
                    <a:p>
                      <a:pPr algn="ctr" rtl="0" fontAlgn="ctr"/>
                      <a:r>
                        <a:rPr lang="es-CO" sz="1000" b="0" i="0" u="none" strike="noStrike" dirty="0">
                          <a:solidFill>
                            <a:srgbClr val="004A87"/>
                          </a:solidFill>
                          <a:effectLst/>
                          <a:latin typeface="Verdana" panose="020B0604030504040204" pitchFamily="34" charset="0"/>
                        </a:rPr>
                        <a:t>Pre Saber</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2,536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0.94%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386469998"/>
                  </a:ext>
                </a:extLst>
              </a:tr>
              <a:tr h="190500">
                <a:tc>
                  <a:txBody>
                    <a:bodyPr/>
                    <a:lstStyle/>
                    <a:p>
                      <a:pPr algn="ctr" rtl="0" fontAlgn="ctr"/>
                      <a:r>
                        <a:rPr lang="es-CO" sz="1000" b="0" i="0" u="none" strike="noStrike" dirty="0">
                          <a:solidFill>
                            <a:srgbClr val="004A87"/>
                          </a:solidFill>
                          <a:effectLst/>
                          <a:latin typeface="Verdana" panose="020B0604030504040204" pitchFamily="34" charset="0"/>
                        </a:rPr>
                        <a:t>Validación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15,856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5.86%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4179666000"/>
                  </a:ext>
                </a:extLst>
              </a:tr>
              <a:tr h="190500">
                <a:tc>
                  <a:txBody>
                    <a:bodyPr/>
                    <a:lstStyle/>
                    <a:p>
                      <a:pPr algn="ctr" rtl="0" fontAlgn="ctr"/>
                      <a:r>
                        <a:rPr lang="es-CO" sz="1000" b="0" i="0" u="none" strike="noStrike" dirty="0">
                          <a:solidFill>
                            <a:srgbClr val="004A87"/>
                          </a:solidFill>
                          <a:effectLst/>
                          <a:latin typeface="Verdana" panose="020B0604030504040204" pitchFamily="34" charset="0"/>
                        </a:rPr>
                        <a:t>Docentes </a:t>
                      </a:r>
                      <a:r>
                        <a:rPr lang="es-CO" sz="1000" b="0" i="0" u="none" strike="noStrike" dirty="0" smtClean="0">
                          <a:solidFill>
                            <a:srgbClr val="004A87"/>
                          </a:solidFill>
                          <a:effectLst/>
                          <a:latin typeface="Verdana" panose="020B0604030504040204" pitchFamily="34" charset="0"/>
                        </a:rPr>
                        <a:t>ECDF III</a:t>
                      </a:r>
                      <a:r>
                        <a:rPr lang="es-CO" sz="1000" b="0" i="0" u="none" strike="noStrike" baseline="0" dirty="0" smtClean="0">
                          <a:solidFill>
                            <a:srgbClr val="004A87"/>
                          </a:solidFill>
                          <a:effectLst/>
                          <a:latin typeface="Verdana" panose="020B0604030504040204" pitchFamily="34" charset="0"/>
                        </a:rPr>
                        <a:t> 2018-2019</a:t>
                      </a:r>
                      <a:endParaRPr lang="es-CO" sz="1000" b="0" i="0" u="none" strike="noStrike" dirty="0">
                        <a:solidFill>
                          <a:srgbClr val="004A87"/>
                        </a:solidFill>
                        <a:effectLst/>
                        <a:latin typeface="Verdana" panose="020B0604030504040204" pitchFamily="34" charset="0"/>
                      </a:endParaRP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24,602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9.10%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018092778"/>
                  </a:ext>
                </a:extLst>
              </a:tr>
              <a:tr h="190500">
                <a:tc>
                  <a:txBody>
                    <a:bodyPr/>
                    <a:lstStyle/>
                    <a:p>
                      <a:pPr algn="ctr" rtl="0" fontAlgn="ctr"/>
                      <a:r>
                        <a:rPr lang="es-CO" sz="1000" b="0" i="0" u="none" strike="noStrike" dirty="0" smtClean="0">
                          <a:solidFill>
                            <a:srgbClr val="004A87"/>
                          </a:solidFill>
                          <a:effectLst/>
                          <a:latin typeface="Verdana" panose="020B0604030504040204" pitchFamily="34" charset="0"/>
                        </a:rPr>
                        <a:t>*Otras pruebas</a:t>
                      </a:r>
                      <a:endParaRPr lang="es-CO" sz="1000" b="0" i="0" u="none" strike="noStrike" dirty="0">
                        <a:solidFill>
                          <a:srgbClr val="004A87"/>
                        </a:solidFill>
                        <a:effectLst/>
                        <a:latin typeface="Verdana" panose="020B0604030504040204" pitchFamily="34" charset="0"/>
                      </a:endParaRP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8,133</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a:solidFill>
                            <a:srgbClr val="004A87"/>
                          </a:solidFill>
                          <a:effectLst/>
                          <a:latin typeface="Verdana" panose="020B0604030504040204" pitchFamily="34" charset="0"/>
                        </a:rPr>
                        <a:t>3.01%</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067342122"/>
                  </a:ext>
                </a:extLst>
              </a:tr>
              <a:tr h="190500">
                <a:tc>
                  <a:txBody>
                    <a:bodyPr/>
                    <a:lstStyle/>
                    <a:p>
                      <a:pPr algn="ctr" rtl="0" fontAlgn="ctr"/>
                      <a:r>
                        <a:rPr lang="es-CO" sz="1000" b="1" i="0" u="none" strike="noStrike">
                          <a:solidFill>
                            <a:srgbClr val="004A87"/>
                          </a:solidFill>
                          <a:effectLst/>
                          <a:latin typeface="Verdana" panose="020B0604030504040204" pitchFamily="34" charset="0"/>
                        </a:rPr>
                        <a:t>Total</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1" i="0" u="none" strike="noStrike">
                          <a:solidFill>
                            <a:srgbClr val="004A87"/>
                          </a:solidFill>
                          <a:effectLst/>
                          <a:latin typeface="Verdana" panose="020B0604030504040204" pitchFamily="34" charset="0"/>
                        </a:rPr>
                        <a:t>270,482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CO" sz="1000" b="0" i="0" u="none" strike="noStrike" dirty="0">
                          <a:solidFill>
                            <a:srgbClr val="004A87"/>
                          </a:solidFill>
                          <a:effectLst/>
                          <a:latin typeface="Verdana" panose="020B0604030504040204" pitchFamily="34" charset="0"/>
                        </a:rPr>
                        <a:t>100.00%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383270097"/>
                  </a:ext>
                </a:extLst>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3327309518"/>
              </p:ext>
            </p:extLst>
          </p:nvPr>
        </p:nvGraphicFramePr>
        <p:xfrm>
          <a:off x="333738" y="1468084"/>
          <a:ext cx="4331779" cy="2355771"/>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p:cNvSpPr txBox="1"/>
          <p:nvPr/>
        </p:nvSpPr>
        <p:spPr>
          <a:xfrm>
            <a:off x="5104312" y="4686616"/>
            <a:ext cx="3699164" cy="230832"/>
          </a:xfrm>
          <a:prstGeom prst="rect">
            <a:avLst/>
          </a:prstGeom>
          <a:noFill/>
        </p:spPr>
        <p:txBody>
          <a:bodyPr wrap="square" rtlCol="0">
            <a:spAutoFit/>
          </a:bodyPr>
          <a:lstStyle/>
          <a:p>
            <a:pPr algn="ctr" fontAlgn="ctr"/>
            <a:r>
              <a:rPr lang="es-CO" sz="900" dirty="0">
                <a:solidFill>
                  <a:srgbClr val="004A87"/>
                </a:solidFill>
                <a:latin typeface="Verdana" panose="020B0604030504040204" pitchFamily="34" charset="0"/>
                <a:ea typeface="+mn-ea"/>
                <a:cs typeface="+mn-cs"/>
              </a:rPr>
              <a:t>* Saber 3° 5° y 9° -  Pruebas Internacionales </a:t>
            </a:r>
          </a:p>
        </p:txBody>
      </p:sp>
    </p:spTree>
    <p:extLst>
      <p:ext uri="{BB962C8B-B14F-4D97-AF65-F5344CB8AC3E}">
        <p14:creationId xmlns:p14="http://schemas.microsoft.com/office/powerpoint/2010/main" val="174733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914400" y="758197"/>
            <a:ext cx="7225504" cy="30150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ES" sz="24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Tiempo promedio</a:t>
            </a:r>
            <a:r>
              <a:rPr kumimoji="0" lang="es-ES" sz="2400" b="0" i="0" u="none" strike="noStrike" kern="0" cap="none" spc="0" normalizeH="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 de </a:t>
            </a:r>
            <a:r>
              <a:rPr kumimoji="0" lang="es-ES" sz="2400" b="0" i="0" u="none" strike="noStrike" kern="0" cap="none" spc="0" normalizeH="0" noProof="0" dirty="0" smtClean="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respuesta</a:t>
            </a:r>
            <a:endParaRPr kumimoji="0" lang="es-ES" sz="24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2429708383"/>
              </p:ext>
            </p:extLst>
          </p:nvPr>
        </p:nvGraphicFramePr>
        <p:xfrm>
          <a:off x="2244436" y="1194016"/>
          <a:ext cx="4436918" cy="1489499"/>
        </p:xfrm>
        <a:graphic>
          <a:graphicData uri="http://schemas.openxmlformats.org/presentationml/2006/ole">
            <mc:AlternateContent xmlns:mc="http://schemas.openxmlformats.org/markup-compatibility/2006">
              <mc:Choice xmlns:v="urn:schemas-microsoft-com:vml" Requires="v">
                <p:oleObj spid="_x0000_s1028" name="Hoja de cálculo" r:id="rId3" imgW="4038585" imgH="1590719" progId="Excel.Sheet.12">
                  <p:embed/>
                </p:oleObj>
              </mc:Choice>
              <mc:Fallback>
                <p:oleObj name="Hoja de cálculo" r:id="rId3" imgW="4038585" imgH="1590719" progId="Excel.Sheet.12">
                  <p:embed/>
                  <p:pic>
                    <p:nvPicPr>
                      <p:cNvPr id="0" name=""/>
                      <p:cNvPicPr/>
                      <p:nvPr/>
                    </p:nvPicPr>
                    <p:blipFill>
                      <a:blip r:embed="rId4"/>
                      <a:stretch>
                        <a:fillRect/>
                      </a:stretch>
                    </p:blipFill>
                    <p:spPr>
                      <a:xfrm>
                        <a:off x="2244436" y="1194016"/>
                        <a:ext cx="4436918" cy="1489499"/>
                      </a:xfrm>
                      <a:prstGeom prst="rect">
                        <a:avLst/>
                      </a:prstGeom>
                    </p:spPr>
                  </p:pic>
                </p:oleObj>
              </mc:Fallback>
            </mc:AlternateContent>
          </a:graphicData>
        </a:graphic>
      </p:graphicFrame>
      <p:graphicFrame>
        <p:nvGraphicFramePr>
          <p:cNvPr id="7" name="Gráfico 6"/>
          <p:cNvGraphicFramePr>
            <a:graphicFrameLocks/>
          </p:cNvGraphicFramePr>
          <p:nvPr>
            <p:extLst>
              <p:ext uri="{D42A27DB-BD31-4B8C-83A1-F6EECF244321}">
                <p14:modId xmlns:p14="http://schemas.microsoft.com/office/powerpoint/2010/main" val="1378927082"/>
              </p:ext>
            </p:extLst>
          </p:nvPr>
        </p:nvGraphicFramePr>
        <p:xfrm>
          <a:off x="789709" y="2828147"/>
          <a:ext cx="7836859" cy="18704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82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2012" y="575988"/>
            <a:ext cx="8229600" cy="4897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ES" sz="28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Recomendaciones de los ciudadanos</a:t>
            </a:r>
          </a:p>
        </p:txBody>
      </p:sp>
      <p:sp>
        <p:nvSpPr>
          <p:cNvPr id="9" name="Diagrama de flujo: documento 8"/>
          <p:cNvSpPr/>
          <p:nvPr/>
        </p:nvSpPr>
        <p:spPr>
          <a:xfrm>
            <a:off x="322117" y="1372841"/>
            <a:ext cx="8291945" cy="2700395"/>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marL="171450" indent="-171450" algn="just">
              <a:buFont typeface="Wingdings" panose="05000000000000000000" pitchFamily="2" charset="2"/>
              <a:buChar char="Ø"/>
            </a:pPr>
            <a:r>
              <a:rPr lang="es-CO" sz="1050" dirty="0">
                <a:latin typeface="Verdana" panose="020B0604030504040204" pitchFamily="34" charset="0"/>
                <a:ea typeface="Verdana" panose="020B0604030504040204" pitchFamily="34" charset="0"/>
                <a:cs typeface="Verdana" panose="020B0604030504040204" pitchFamily="34" charset="0"/>
              </a:rPr>
              <a:t>Quisiera manifestar mi sugerencia en cuanto al calendario programado para la aplicación de la Prueba Saber Pro. Considero que deberían realizar dos pruebas al año una en cada semestre teniendo en cuenta que muchas personas tienen que esperar casi un año para la presentación de las mismas y 4 meses más para saber el resultado.    otra opción es cobrar un costo más alto y aquellas personas que estén interesadas realizar la prueba virtual o de manera personal</a:t>
            </a:r>
            <a:r>
              <a:rPr lang="es-CO" sz="1050"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lgn="just">
              <a:buFont typeface="Wingdings" panose="05000000000000000000" pitchFamily="2" charset="2"/>
              <a:buChar char="Ø"/>
            </a:pPr>
            <a:endParaRPr lang="es-CO" sz="105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Ø"/>
            </a:pPr>
            <a:r>
              <a:rPr lang="es-CO" sz="1000" dirty="0">
                <a:latin typeface="Verdana" panose="020B0604030504040204" pitchFamily="34" charset="0"/>
                <a:ea typeface="Verdana" panose="020B0604030504040204" pitchFamily="34" charset="0"/>
                <a:cs typeface="Verdana" panose="020B0604030504040204" pitchFamily="34" charset="0"/>
              </a:rPr>
              <a:t>No deberían promocionar un Pre-</a:t>
            </a:r>
            <a:r>
              <a:rPr lang="es-CO" sz="1000" dirty="0" err="1">
                <a:latin typeface="Verdana" panose="020B0604030504040204" pitchFamily="34" charset="0"/>
                <a:ea typeface="Verdana" panose="020B0604030504040204" pitchFamily="34" charset="0"/>
                <a:cs typeface="Verdana" panose="020B0604030504040204" pitchFamily="34" charset="0"/>
              </a:rPr>
              <a:t>Icfes</a:t>
            </a:r>
            <a:r>
              <a:rPr lang="es-CO" sz="1000" dirty="0">
                <a:latin typeface="Verdana" panose="020B0604030504040204" pitchFamily="34" charset="0"/>
                <a:ea typeface="Verdana" panose="020B0604030504040204" pitchFamily="34" charset="0"/>
                <a:cs typeface="Verdana" panose="020B0604030504040204" pitchFamily="34" charset="0"/>
              </a:rPr>
              <a:t> con muy pocas respuestas, sería mucho mejor que entregaran las planillas para tener el material</a:t>
            </a:r>
            <a:r>
              <a:rPr lang="es-CO" sz="1000"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lgn="just">
              <a:buFont typeface="Wingdings" panose="05000000000000000000" pitchFamily="2" charset="2"/>
              <a:buChar char="Ø"/>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Ø"/>
            </a:pPr>
            <a:r>
              <a:rPr lang="es-CO" sz="1000" dirty="0">
                <a:latin typeface="Verdana" panose="020B0604030504040204" pitchFamily="34" charset="0"/>
                <a:ea typeface="Verdana" panose="020B0604030504040204" pitchFamily="34" charset="0"/>
                <a:cs typeface="Verdana" panose="020B0604030504040204" pitchFamily="34" charset="0"/>
              </a:rPr>
              <a:t>Capacitar o informar cuando realicen algún cambio en la plataforma o en los procesos.</a:t>
            </a:r>
          </a:p>
        </p:txBody>
      </p:sp>
    </p:spTree>
    <p:extLst>
      <p:ext uri="{BB962C8B-B14F-4D97-AF65-F5344CB8AC3E}">
        <p14:creationId xmlns:p14="http://schemas.microsoft.com/office/powerpoint/2010/main" val="2005003612"/>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7422</TotalTime>
  <Words>426</Words>
  <Application>Microsoft Office PowerPoint</Application>
  <PresentationFormat>Presentación en pantalla (16:9)</PresentationFormat>
  <Paragraphs>124</Paragraphs>
  <Slides>9</Slides>
  <Notes>6</Notes>
  <HiddenSlides>0</HiddenSlides>
  <MMClips>0</MMClips>
  <ScaleCrop>false</ScaleCrop>
  <HeadingPairs>
    <vt:vector size="8" baseType="variant">
      <vt:variant>
        <vt:lpstr>Fuentes usadas</vt:lpstr>
      </vt:variant>
      <vt:variant>
        <vt:i4>6</vt:i4>
      </vt:variant>
      <vt:variant>
        <vt:lpstr>Tema</vt:lpstr>
      </vt:variant>
      <vt:variant>
        <vt:i4>3</vt:i4>
      </vt:variant>
      <vt:variant>
        <vt:lpstr>Servidores OLE incrustados</vt:lpstr>
      </vt:variant>
      <vt:variant>
        <vt:i4>1</vt:i4>
      </vt:variant>
      <vt:variant>
        <vt:lpstr>Títulos de diapositiva</vt:lpstr>
      </vt:variant>
      <vt:variant>
        <vt:i4>9</vt:i4>
      </vt:variant>
    </vt:vector>
  </HeadingPairs>
  <TitlesOfParts>
    <vt:vector size="19" baseType="lpstr">
      <vt:lpstr>Work Sans Light</vt:lpstr>
      <vt:lpstr>Work Sans</vt:lpstr>
      <vt:lpstr>Wingdings</vt:lpstr>
      <vt:lpstr>Verdana</vt:lpstr>
      <vt:lpstr>Work Sans SemiBold</vt:lpstr>
      <vt:lpstr>Arial</vt:lpstr>
      <vt:lpstr>Presidencia de Colomba</vt:lpstr>
      <vt:lpstr>1_Presidencia de Colomba</vt:lpstr>
      <vt:lpstr>2_Presidencia de Colomba</vt:lpstr>
      <vt:lpstr>Hoja de cálculo</vt:lpstr>
      <vt:lpstr>Presentación de PowerPoint</vt:lpstr>
      <vt:lpstr>Presentación de PowerPoint</vt:lpstr>
      <vt:lpstr>Contenido</vt:lpstr>
      <vt:lpstr>Estadísticas – PQRSD</vt:lpstr>
      <vt:lpstr>Estadísticas – Encuestas de Satisfacción2019</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Celis</dc:creator>
  <cp:lastModifiedBy>Alba Liliana Abril Daza</cp:lastModifiedBy>
  <cp:revision>101</cp:revision>
  <dcterms:modified xsi:type="dcterms:W3CDTF">2019-05-03T20:35:46Z</dcterms:modified>
</cp:coreProperties>
</file>