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7" r:id="rId4"/>
    <p:sldId id="262" r:id="rId5"/>
    <p:sldId id="259" r:id="rId6"/>
    <p:sldId id="260" r:id="rId7"/>
    <p:sldId id="261"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cfes" initials="i"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94631"/>
  </p:normalViewPr>
  <p:slideViewPr>
    <p:cSldViewPr>
      <p:cViewPr varScale="1">
        <p:scale>
          <a:sx n="69" d="100"/>
          <a:sy n="69" d="100"/>
        </p:scale>
        <p:origin x="13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Gestorservicio\Documents\20.%20informes%20trimestrales\2.%202017\II%20Trimestre\Plantill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r>
              <a:rPr lang="es-CO"/>
              <a:t>Resumen Año 2017</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endParaRPr lang="es-CO"/>
        </a:p>
      </c:txPr>
    </c:title>
    <c:autoTitleDeleted val="0"/>
    <c:plotArea>
      <c:layout/>
      <c:barChart>
        <c:barDir val="col"/>
        <c:grouping val="clustered"/>
        <c:varyColors val="0"/>
        <c:ser>
          <c:idx val="0"/>
          <c:order val="0"/>
          <c:tx>
            <c:strRef>
              <c:f>'Plantilla PQRS'!$D$3</c:f>
              <c:strCache>
                <c:ptCount val="1"/>
                <c:pt idx="0">
                  <c:v>PQRS Entrantes (Todos los canales)</c:v>
                </c:pt>
              </c:strCache>
            </c:strRef>
          </c:tx>
          <c:spPr>
            <a:gradFill rotWithShape="1">
              <a:gsLst>
                <a:gs pos="0">
                  <a:srgbClr val="004A87"/>
                </a:gs>
                <a:gs pos="60000">
                  <a:srgbClr val="004A87"/>
                </a:gs>
                <a:gs pos="83000">
                  <a:schemeClr val="accent1">
                    <a:lumMod val="75000"/>
                  </a:schemeClr>
                </a:gs>
                <a:gs pos="100000">
                  <a:schemeClr val="accent1"/>
                </a:gs>
              </a:gsLst>
              <a:lin ang="5400000" scaled="1"/>
            </a:gradFill>
            <a:ln>
              <a:noFill/>
            </a:ln>
            <a:effectLst/>
          </c:spPr>
          <c:invertIfNegative val="0"/>
          <c:dLbls>
            <c:dLbl>
              <c:idx val="1"/>
              <c:layout>
                <c:manualLayout>
                  <c:x val="2.2371364653243847E-3"/>
                  <c:y val="2.06718346253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36-4933-B064-76BA72DB4A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PQRS'!$C$4:$C$12</c:f>
              <c:strCache>
                <c:ptCount val="9"/>
                <c:pt idx="0">
                  <c:v>Enero</c:v>
                </c:pt>
                <c:pt idx="1">
                  <c:v>Febrero</c:v>
                </c:pt>
                <c:pt idx="2">
                  <c:v>Marzo</c:v>
                </c:pt>
                <c:pt idx="3">
                  <c:v>Abril</c:v>
                </c:pt>
                <c:pt idx="4">
                  <c:v>Mayo</c:v>
                </c:pt>
                <c:pt idx="5">
                  <c:v>Junio</c:v>
                </c:pt>
                <c:pt idx="6">
                  <c:v>Julio</c:v>
                </c:pt>
                <c:pt idx="7">
                  <c:v>Agosto</c:v>
                </c:pt>
                <c:pt idx="8">
                  <c:v>Septiembre</c:v>
                </c:pt>
              </c:strCache>
            </c:strRef>
          </c:cat>
          <c:val>
            <c:numRef>
              <c:f>'Plantilla PQRS'!$D$4:$D$12</c:f>
              <c:numCache>
                <c:formatCode>#,##0</c:formatCode>
                <c:ptCount val="9"/>
                <c:pt idx="0">
                  <c:v>150277</c:v>
                </c:pt>
                <c:pt idx="1">
                  <c:v>79242</c:v>
                </c:pt>
                <c:pt idx="2">
                  <c:v>110033</c:v>
                </c:pt>
                <c:pt idx="3">
                  <c:v>47257</c:v>
                </c:pt>
                <c:pt idx="4">
                  <c:v>162957</c:v>
                </c:pt>
                <c:pt idx="5">
                  <c:v>70926</c:v>
                </c:pt>
                <c:pt idx="6">
                  <c:v>60959</c:v>
                </c:pt>
                <c:pt idx="7">
                  <c:v>160831</c:v>
                </c:pt>
                <c:pt idx="8">
                  <c:v>63177</c:v>
                </c:pt>
              </c:numCache>
            </c:numRef>
          </c:val>
          <c:extLst>
            <c:ext xmlns:c16="http://schemas.microsoft.com/office/drawing/2014/chart" uri="{C3380CC4-5D6E-409C-BE32-E72D297353CC}">
              <c16:uniqueId val="{00000001-8F36-4933-B064-76BA72DB4A9D}"/>
            </c:ext>
          </c:extLst>
        </c:ser>
        <c:ser>
          <c:idx val="1"/>
          <c:order val="1"/>
          <c:tx>
            <c:strRef>
              <c:f>'Plantilla PQRS'!$E$3</c:f>
              <c:strCache>
                <c:ptCount val="1"/>
                <c:pt idx="0">
                  <c:v>Encuestas de Satisfacción (Todos los canales)</c:v>
                </c:pt>
              </c:strCache>
            </c:strRef>
          </c:tx>
          <c:spPr>
            <a:gradFill rotWithShape="1">
              <a:gsLst>
                <a:gs pos="0">
                  <a:srgbClr val="AACA57"/>
                </a:gs>
                <a:gs pos="60000">
                  <a:srgbClr val="AACA57"/>
                </a:gs>
                <a:gs pos="83000">
                  <a:schemeClr val="accent6">
                    <a:lumMod val="60000"/>
                    <a:lumOff val="40000"/>
                  </a:schemeClr>
                </a:gs>
                <a:gs pos="100000">
                  <a:schemeClr val="accent6">
                    <a:lumMod val="20000"/>
                    <a:lumOff val="8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PQRS'!$C$4:$C$12</c:f>
              <c:strCache>
                <c:ptCount val="9"/>
                <c:pt idx="0">
                  <c:v>Enero</c:v>
                </c:pt>
                <c:pt idx="1">
                  <c:v>Febrero</c:v>
                </c:pt>
                <c:pt idx="2">
                  <c:v>Marzo</c:v>
                </c:pt>
                <c:pt idx="3">
                  <c:v>Abril</c:v>
                </c:pt>
                <c:pt idx="4">
                  <c:v>Mayo</c:v>
                </c:pt>
                <c:pt idx="5">
                  <c:v>Junio</c:v>
                </c:pt>
                <c:pt idx="6">
                  <c:v>Julio</c:v>
                </c:pt>
                <c:pt idx="7">
                  <c:v>Agosto</c:v>
                </c:pt>
                <c:pt idx="8">
                  <c:v>Septiembre</c:v>
                </c:pt>
              </c:strCache>
            </c:strRef>
          </c:cat>
          <c:val>
            <c:numRef>
              <c:f>'Plantilla PQRS'!$E$4:$E$12</c:f>
              <c:numCache>
                <c:formatCode>#,##0</c:formatCode>
                <c:ptCount val="9"/>
                <c:pt idx="0">
                  <c:v>18461</c:v>
                </c:pt>
                <c:pt idx="1">
                  <c:v>17364</c:v>
                </c:pt>
                <c:pt idx="2">
                  <c:v>19714</c:v>
                </c:pt>
                <c:pt idx="3">
                  <c:v>11387</c:v>
                </c:pt>
                <c:pt idx="4">
                  <c:v>34012</c:v>
                </c:pt>
                <c:pt idx="5">
                  <c:v>16639</c:v>
                </c:pt>
                <c:pt idx="6">
                  <c:v>11174</c:v>
                </c:pt>
                <c:pt idx="7">
                  <c:v>28574</c:v>
                </c:pt>
                <c:pt idx="8">
                  <c:v>15299</c:v>
                </c:pt>
              </c:numCache>
            </c:numRef>
          </c:val>
          <c:extLst>
            <c:ext xmlns:c16="http://schemas.microsoft.com/office/drawing/2014/chart" uri="{C3380CC4-5D6E-409C-BE32-E72D297353CC}">
              <c16:uniqueId val="{00000002-8F36-4933-B064-76BA72DB4A9D}"/>
            </c:ext>
          </c:extLst>
        </c:ser>
        <c:dLbls>
          <c:showLegendKey val="0"/>
          <c:showVal val="0"/>
          <c:showCatName val="0"/>
          <c:showSerName val="0"/>
          <c:showPercent val="0"/>
          <c:showBubbleSize val="0"/>
        </c:dLbls>
        <c:gapWidth val="100"/>
        <c:overlap val="-24"/>
        <c:axId val="487854975"/>
        <c:axId val="487833343"/>
      </c:barChart>
      <c:lineChart>
        <c:grouping val="stacked"/>
        <c:varyColors val="0"/>
        <c:ser>
          <c:idx val="2"/>
          <c:order val="2"/>
          <c:tx>
            <c:strRef>
              <c:f>'Plantilla PQRS'!$F$3</c:f>
              <c:strCache>
                <c:ptCount val="1"/>
                <c:pt idx="0">
                  <c:v>Promedio Ponderado de Satisfacción</c:v>
                </c:pt>
              </c:strCache>
            </c:strRef>
          </c:tx>
          <c:spPr>
            <a:ln w="15875" cap="rnd">
              <a:solidFill>
                <a:schemeClr val="accent2"/>
              </a:solidFill>
              <a:prstDash val="sysDash"/>
              <a:round/>
            </a:ln>
            <a:effectLst/>
          </c:spPr>
          <c:marker>
            <c:symbol val="circle"/>
            <c:size val="5"/>
            <c:spPr>
              <a:solidFill>
                <a:srgbClr val="AACA57"/>
              </a:solidFill>
              <a:ln w="12700">
                <a:noFill/>
                <a:round/>
              </a:ln>
              <a:effectLst/>
            </c:spPr>
          </c:marker>
          <c:dLbls>
            <c:dLbl>
              <c:idx val="0"/>
              <c:layout>
                <c:manualLayout>
                  <c:x val="-1.90584485096463E-2"/>
                  <c:y val="-6.4560825245681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36-4933-B064-76BA72DB4A9D}"/>
                </c:ext>
              </c:extLst>
            </c:dLbl>
            <c:dLbl>
              <c:idx val="4"/>
              <c:layout>
                <c:manualLayout>
                  <c:x val="-2.1168947841251388E-2"/>
                  <c:y val="-6.4560825245681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36-4933-B064-76BA72DB4A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PQRS'!$C$4:$C$12</c:f>
              <c:strCache>
                <c:ptCount val="9"/>
                <c:pt idx="0">
                  <c:v>Enero</c:v>
                </c:pt>
                <c:pt idx="1">
                  <c:v>Febrero</c:v>
                </c:pt>
                <c:pt idx="2">
                  <c:v>Marzo</c:v>
                </c:pt>
                <c:pt idx="3">
                  <c:v>Abril</c:v>
                </c:pt>
                <c:pt idx="4">
                  <c:v>Mayo</c:v>
                </c:pt>
                <c:pt idx="5">
                  <c:v>Junio</c:v>
                </c:pt>
                <c:pt idx="6">
                  <c:v>Julio</c:v>
                </c:pt>
                <c:pt idx="7">
                  <c:v>Agosto</c:v>
                </c:pt>
                <c:pt idx="8">
                  <c:v>Septiembre</c:v>
                </c:pt>
              </c:strCache>
            </c:strRef>
          </c:cat>
          <c:val>
            <c:numRef>
              <c:f>'Plantilla PQRS'!$F$4:$F$12</c:f>
              <c:numCache>
                <c:formatCode>#,##0.00</c:formatCode>
                <c:ptCount val="9"/>
                <c:pt idx="0">
                  <c:v>4.392088454725994</c:v>
                </c:pt>
                <c:pt idx="1">
                  <c:v>4.4893167276051189</c:v>
                </c:pt>
                <c:pt idx="2">
                  <c:v>4.5728261954677052</c:v>
                </c:pt>
                <c:pt idx="3">
                  <c:v>4.6301337782851792</c:v>
                </c:pt>
                <c:pt idx="4">
                  <c:v>4.5435189540946332</c:v>
                </c:pt>
                <c:pt idx="5">
                  <c:v>4.5960694753290463</c:v>
                </c:pt>
                <c:pt idx="6">
                  <c:v>4.5797386790764278</c:v>
                </c:pt>
                <c:pt idx="7">
                  <c:v>4.3159748955927304</c:v>
                </c:pt>
                <c:pt idx="8">
                  <c:v>4.5758219491470031</c:v>
                </c:pt>
              </c:numCache>
            </c:numRef>
          </c:val>
          <c:smooth val="0"/>
          <c:extLst>
            <c:ext xmlns:c16="http://schemas.microsoft.com/office/drawing/2014/chart" uri="{C3380CC4-5D6E-409C-BE32-E72D297353CC}">
              <c16:uniqueId val="{00000005-8F36-4933-B064-76BA72DB4A9D}"/>
            </c:ext>
          </c:extLst>
        </c:ser>
        <c:dLbls>
          <c:showLegendKey val="0"/>
          <c:showVal val="0"/>
          <c:showCatName val="0"/>
          <c:showSerName val="0"/>
          <c:showPercent val="0"/>
          <c:showBubbleSize val="0"/>
        </c:dLbls>
        <c:marker val="1"/>
        <c:smooth val="0"/>
        <c:axId val="487853311"/>
        <c:axId val="487831679"/>
      </c:lineChart>
      <c:catAx>
        <c:axId val="48785497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33343"/>
        <c:crosses val="autoZero"/>
        <c:auto val="1"/>
        <c:lblAlgn val="ctr"/>
        <c:lblOffset val="100"/>
        <c:noMultiLvlLbl val="0"/>
      </c:catAx>
      <c:valAx>
        <c:axId val="48783334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54975"/>
        <c:crosses val="autoZero"/>
        <c:crossBetween val="between"/>
      </c:valAx>
      <c:valAx>
        <c:axId val="487831679"/>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53311"/>
        <c:crosses val="max"/>
        <c:crossBetween val="between"/>
      </c:valAx>
      <c:catAx>
        <c:axId val="487853311"/>
        <c:scaling>
          <c:orientation val="minMax"/>
        </c:scaling>
        <c:delete val="1"/>
        <c:axPos val="b"/>
        <c:numFmt formatCode="General" sourceLinked="1"/>
        <c:majorTickMark val="out"/>
        <c:minorTickMark val="none"/>
        <c:tickLblPos val="nextTo"/>
        <c:crossAx val="4878316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004A87"/>
      </a:solidFill>
      <a:round/>
    </a:ln>
    <a:effectLst/>
  </c:spPr>
  <c:txPr>
    <a:bodyPr/>
    <a:lstStyle/>
    <a:p>
      <a:pPr>
        <a:defRPr>
          <a:solidFill>
            <a:srgbClr val="004A87"/>
          </a:solidFill>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r>
              <a:rPr lang="es-CO"/>
              <a:t>Transacciones</a:t>
            </a:r>
            <a:r>
              <a:rPr lang="es-CO" baseline="0"/>
              <a:t> por Canal de Atención</a:t>
            </a:r>
            <a:endParaRPr lang="es-CO"/>
          </a:p>
        </c:rich>
      </c:tx>
      <c:overlay val="0"/>
      <c:spPr>
        <a:noFill/>
        <a:ln>
          <a:noFill/>
        </a:ln>
        <a:effectLst/>
      </c:spPr>
      <c:txPr>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endParaRPr lang="es-CO"/>
        </a:p>
      </c:txPr>
    </c:title>
    <c:autoTitleDeleted val="0"/>
    <c:plotArea>
      <c:layout/>
      <c:barChart>
        <c:barDir val="col"/>
        <c:grouping val="clustered"/>
        <c:varyColors val="0"/>
        <c:ser>
          <c:idx val="0"/>
          <c:order val="0"/>
          <c:tx>
            <c:strRef>
              <c:f>'Plantilla PQRS'!$J$13</c:f>
              <c:strCache>
                <c:ptCount val="1"/>
                <c:pt idx="0">
                  <c:v>Total</c:v>
                </c:pt>
              </c:strCache>
            </c:strRef>
          </c:tx>
          <c:spPr>
            <a:gradFill rotWithShape="1">
              <a:gsLst>
                <a:gs pos="0">
                  <a:srgbClr val="004A87"/>
                </a:gs>
                <a:gs pos="60000">
                  <a:srgbClr val="004A87"/>
                </a:gs>
                <a:gs pos="83000">
                  <a:schemeClr val="accent1">
                    <a:lumMod val="75000"/>
                  </a:schemeClr>
                </a:gs>
                <a:gs pos="100000">
                  <a:schemeClr val="accent1"/>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 PQRS'!$K$3:$N$3</c:f>
              <c:strCache>
                <c:ptCount val="4"/>
                <c:pt idx="0">
                  <c:v>Telefónico</c:v>
                </c:pt>
                <c:pt idx="1">
                  <c:v>Electrónico</c:v>
                </c:pt>
                <c:pt idx="2">
                  <c:v>Presencial</c:v>
                </c:pt>
                <c:pt idx="3">
                  <c:v>Comunicaciones Escritas</c:v>
                </c:pt>
              </c:strCache>
            </c:strRef>
          </c:cat>
          <c:val>
            <c:numRef>
              <c:f>'Plantilla PQRS'!$K$13:$N$13</c:f>
              <c:numCache>
                <c:formatCode>#,##0</c:formatCode>
                <c:ptCount val="4"/>
                <c:pt idx="0">
                  <c:v>734420</c:v>
                </c:pt>
                <c:pt idx="1">
                  <c:v>61828</c:v>
                </c:pt>
                <c:pt idx="2">
                  <c:v>11803</c:v>
                </c:pt>
                <c:pt idx="3">
                  <c:v>97608</c:v>
                </c:pt>
              </c:numCache>
            </c:numRef>
          </c:val>
          <c:extLst>
            <c:ext xmlns:c16="http://schemas.microsoft.com/office/drawing/2014/chart" uri="{C3380CC4-5D6E-409C-BE32-E72D297353CC}">
              <c16:uniqueId val="{00000000-C3BF-4071-85E1-51BA423CE6C6}"/>
            </c:ext>
          </c:extLst>
        </c:ser>
        <c:dLbls>
          <c:showLegendKey val="0"/>
          <c:showVal val="0"/>
          <c:showCatName val="0"/>
          <c:showSerName val="0"/>
          <c:showPercent val="0"/>
          <c:showBubbleSize val="0"/>
        </c:dLbls>
        <c:gapWidth val="0"/>
        <c:axId val="487854975"/>
        <c:axId val="487833343"/>
      </c:barChart>
      <c:catAx>
        <c:axId val="487854975"/>
        <c:scaling>
          <c:orientation val="minMax"/>
        </c:scaling>
        <c:delete val="0"/>
        <c:axPos val="b"/>
        <c:title>
          <c:tx>
            <c:rich>
              <a:bodyPr rot="0" spcFirstLastPara="1" vertOverflow="ellipsis" vert="horz" wrap="square" anchor="ctr" anchorCtr="1"/>
              <a:lstStyle/>
              <a:p>
                <a:pPr>
                  <a:defRPr sz="900" b="1" i="0" u="none" strike="noStrike" kern="1200" baseline="0">
                    <a:solidFill>
                      <a:srgbClr val="004A87"/>
                    </a:solidFill>
                    <a:latin typeface="+mn-lt"/>
                    <a:ea typeface="+mn-ea"/>
                    <a:cs typeface="+mn-cs"/>
                  </a:defRPr>
                </a:pPr>
                <a:r>
                  <a:rPr lang="es-CO"/>
                  <a:t>Canal de Atención</a:t>
                </a:r>
              </a:p>
            </c:rich>
          </c:tx>
          <c:overlay val="0"/>
          <c:spPr>
            <a:noFill/>
            <a:ln>
              <a:noFill/>
            </a:ln>
            <a:effectLst/>
          </c:spPr>
          <c:txPr>
            <a:bodyPr rot="0" spcFirstLastPara="1" vertOverflow="ellipsis" vert="horz" wrap="square" anchor="ctr" anchorCtr="1"/>
            <a:lstStyle/>
            <a:p>
              <a:pPr>
                <a:defRPr sz="900" b="1" i="0" u="none" strike="noStrike" kern="1200" baseline="0">
                  <a:solidFill>
                    <a:srgbClr val="004A87"/>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33343"/>
        <c:crosses val="autoZero"/>
        <c:auto val="1"/>
        <c:lblAlgn val="ctr"/>
        <c:lblOffset val="100"/>
        <c:noMultiLvlLbl val="0"/>
      </c:catAx>
      <c:valAx>
        <c:axId val="487833343"/>
        <c:scaling>
          <c:orientation val="minMax"/>
        </c:scaling>
        <c:delete val="0"/>
        <c:axPos val="l"/>
        <c:title>
          <c:tx>
            <c:rich>
              <a:bodyPr rot="-5400000" spcFirstLastPara="1" vertOverflow="ellipsis" vert="horz" wrap="square" anchor="ctr" anchorCtr="1"/>
              <a:lstStyle/>
              <a:p>
                <a:pPr>
                  <a:defRPr sz="900" b="1" i="0" u="none" strike="noStrike" kern="1200" baseline="0">
                    <a:solidFill>
                      <a:srgbClr val="004A87"/>
                    </a:solidFill>
                    <a:latin typeface="+mn-lt"/>
                    <a:ea typeface="+mn-ea"/>
                    <a:cs typeface="+mn-cs"/>
                  </a:defRPr>
                </a:pPr>
                <a:r>
                  <a:rPr lang="es-CO"/>
                  <a:t>Número de transacciones</a:t>
                </a:r>
              </a:p>
            </c:rich>
          </c:tx>
          <c:overlay val="0"/>
          <c:spPr>
            <a:noFill/>
            <a:ln>
              <a:noFill/>
            </a:ln>
            <a:effectLst/>
          </c:spPr>
          <c:txPr>
            <a:bodyPr rot="-5400000" spcFirstLastPara="1" vertOverflow="ellipsis" vert="horz" wrap="square" anchor="ctr" anchorCtr="1"/>
            <a:lstStyle/>
            <a:p>
              <a:pPr>
                <a:defRPr sz="900" b="1" i="0" u="none" strike="noStrike" kern="1200" baseline="0">
                  <a:solidFill>
                    <a:srgbClr val="004A87"/>
                  </a:solidFill>
                  <a:latin typeface="+mn-lt"/>
                  <a:ea typeface="+mn-ea"/>
                  <a:cs typeface="+mn-cs"/>
                </a:defRPr>
              </a:pPr>
              <a:endParaRPr lang="es-C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87854975"/>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4A87"/>
      </a:solidFill>
      <a:round/>
    </a:ln>
    <a:effectLst/>
  </c:spPr>
  <c:txPr>
    <a:bodyPr/>
    <a:lstStyle/>
    <a:p>
      <a:pPr>
        <a:defRPr>
          <a:solidFill>
            <a:srgbClr val="004A87"/>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rgbClr val="004A87"/>
                </a:solidFill>
                <a:latin typeface="+mn-lt"/>
                <a:ea typeface="+mn-ea"/>
                <a:cs typeface="+mn-cs"/>
              </a:defRPr>
            </a:pPr>
            <a:r>
              <a:rPr lang="en-US"/>
              <a:t>Promedio Días</a:t>
            </a:r>
            <a:r>
              <a:rPr lang="en-US" baseline="0"/>
              <a:t> Respuesta</a:t>
            </a:r>
            <a:endParaRPr lang="en-US"/>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rgbClr val="004A87"/>
              </a:solidFill>
              <a:latin typeface="+mn-lt"/>
              <a:ea typeface="+mn-ea"/>
              <a:cs typeface="+mn-cs"/>
            </a:defRPr>
          </a:pPr>
          <a:endParaRPr lang="es-CO"/>
        </a:p>
      </c:txPr>
    </c:title>
    <c:autoTitleDeleted val="0"/>
    <c:plotArea>
      <c:layout/>
      <c:lineChart>
        <c:grouping val="standard"/>
        <c:varyColors val="0"/>
        <c:ser>
          <c:idx val="0"/>
          <c:order val="0"/>
          <c:tx>
            <c:strRef>
              <c:f>'Tiempos de respuesta'!$E$2</c:f>
              <c:strCache>
                <c:ptCount val="1"/>
                <c:pt idx="0">
                  <c:v>Días Promedio de Respuesta Ponderado</c:v>
                </c:pt>
              </c:strCache>
            </c:strRef>
          </c:tx>
          <c:spPr>
            <a:ln w="22225" cap="rnd" cmpd="sng" algn="ctr">
              <a:solidFill>
                <a:srgbClr val="AACA57"/>
              </a:solidFill>
              <a:round/>
            </a:ln>
            <a:effectLst/>
          </c:spPr>
          <c:marker>
            <c:symbol val="circle"/>
            <c:size val="5"/>
            <c:spPr>
              <a:solidFill>
                <a:schemeClr val="accent2"/>
              </a:solidFill>
              <a:ln w="9525" cap="flat" cmpd="sng" algn="ctr">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'Tiempos de respuesta'!$B$3:$B$11</c:f>
              <c:strCache>
                <c:ptCount val="9"/>
                <c:pt idx="0">
                  <c:v>Enero</c:v>
                </c:pt>
                <c:pt idx="1">
                  <c:v>Febrero</c:v>
                </c:pt>
                <c:pt idx="2">
                  <c:v>Marzo</c:v>
                </c:pt>
                <c:pt idx="3">
                  <c:v>Abril</c:v>
                </c:pt>
                <c:pt idx="4">
                  <c:v>Mayo</c:v>
                </c:pt>
                <c:pt idx="5">
                  <c:v>Junio</c:v>
                </c:pt>
                <c:pt idx="6">
                  <c:v>Julio</c:v>
                </c:pt>
                <c:pt idx="7">
                  <c:v>Agosto</c:v>
                </c:pt>
                <c:pt idx="8">
                  <c:v>Septiembre</c:v>
                </c:pt>
              </c:strCache>
            </c:strRef>
          </c:cat>
          <c:val>
            <c:numRef>
              <c:f>'Tiempos de respuesta'!$E$3:$E$11</c:f>
              <c:numCache>
                <c:formatCode>#,##0.00</c:formatCode>
                <c:ptCount val="9"/>
                <c:pt idx="0">
                  <c:v>9.7732750683981156</c:v>
                </c:pt>
                <c:pt idx="1">
                  <c:v>10.511964481354674</c:v>
                </c:pt>
                <c:pt idx="2">
                  <c:v>6.1622043150506887</c:v>
                </c:pt>
                <c:pt idx="3">
                  <c:v>3.2634421923684322</c:v>
                </c:pt>
                <c:pt idx="4">
                  <c:v>7.0966643190449439</c:v>
                </c:pt>
                <c:pt idx="5">
                  <c:v>8.0984394148970846</c:v>
                </c:pt>
                <c:pt idx="6">
                  <c:v>3.269758874748828</c:v>
                </c:pt>
                <c:pt idx="7">
                  <c:v>4.8307551339406025</c:v>
                </c:pt>
                <c:pt idx="8">
                  <c:v>6.2662698926122395</c:v>
                </c:pt>
              </c:numCache>
            </c:numRef>
          </c:val>
          <c:smooth val="1"/>
          <c:extLst>
            <c:ext xmlns:c16="http://schemas.microsoft.com/office/drawing/2014/chart" uri="{C3380CC4-5D6E-409C-BE32-E72D297353CC}">
              <c16:uniqueId val="{00000000-1588-4816-96C8-42FFCF83CB6A}"/>
            </c:ext>
          </c:extLst>
        </c:ser>
        <c:dLbls>
          <c:showLegendKey val="0"/>
          <c:showVal val="0"/>
          <c:showCatName val="0"/>
          <c:showSerName val="0"/>
          <c:showPercent val="0"/>
          <c:showBubbleSize val="0"/>
        </c:dLbls>
        <c:dropLines>
          <c:spPr>
            <a:ln w="9525" cap="flat" cmpd="sng" algn="ctr">
              <a:solidFill>
                <a:srgbClr val="004A87"/>
              </a:solidFill>
              <a:prstDash val="dash"/>
              <a:round/>
            </a:ln>
            <a:effectLst/>
          </c:spPr>
        </c:dropLines>
        <c:marker val="1"/>
        <c:smooth val="0"/>
        <c:axId val="213570607"/>
        <c:axId val="1233745311"/>
      </c:lineChart>
      <c:catAx>
        <c:axId val="213570607"/>
        <c:scaling>
          <c:orientation val="minMax"/>
        </c:scaling>
        <c:delete val="0"/>
        <c:axPos val="b"/>
        <c:title>
          <c:tx>
            <c:rich>
              <a:bodyPr rot="0" spcFirstLastPara="1" vertOverflow="ellipsis" vert="horz" wrap="square" anchor="ctr" anchorCtr="1"/>
              <a:lstStyle/>
              <a:p>
                <a:pPr>
                  <a:defRPr sz="900" b="0" i="0" u="none" strike="noStrike" kern="1200" cap="all" baseline="0">
                    <a:solidFill>
                      <a:srgbClr val="004A87"/>
                    </a:solidFill>
                    <a:latin typeface="+mn-lt"/>
                    <a:ea typeface="+mn-ea"/>
                    <a:cs typeface="+mn-cs"/>
                  </a:defRPr>
                </a:pPr>
                <a:r>
                  <a:rPr lang="es-CO"/>
                  <a:t>MES</a:t>
                </a:r>
              </a:p>
            </c:rich>
          </c:tx>
          <c:overlay val="0"/>
          <c:spPr>
            <a:noFill/>
            <a:ln>
              <a:noFill/>
            </a:ln>
            <a:effectLst/>
          </c:spPr>
          <c:txPr>
            <a:bodyPr rot="0" spcFirstLastPara="1" vertOverflow="ellipsis" vert="horz" wrap="square" anchor="ctr" anchorCtr="1"/>
            <a:lstStyle/>
            <a:p>
              <a:pPr>
                <a:defRPr sz="900" b="0" i="0" u="none" strike="noStrike" kern="1200" cap="all" baseline="0">
                  <a:solidFill>
                    <a:srgbClr val="004A87"/>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rgbClr val="004A87"/>
                </a:solidFill>
                <a:latin typeface="+mn-lt"/>
                <a:ea typeface="+mn-ea"/>
                <a:cs typeface="+mn-cs"/>
              </a:defRPr>
            </a:pPr>
            <a:endParaRPr lang="es-CO"/>
          </a:p>
        </c:txPr>
        <c:crossAx val="1233745311"/>
        <c:crosses val="autoZero"/>
        <c:auto val="1"/>
        <c:lblAlgn val="ctr"/>
        <c:lblOffset val="100"/>
        <c:noMultiLvlLbl val="0"/>
      </c:catAx>
      <c:valAx>
        <c:axId val="1233745311"/>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rgbClr val="004A87"/>
                    </a:solidFill>
                    <a:latin typeface="+mn-lt"/>
                    <a:ea typeface="+mn-ea"/>
                    <a:cs typeface="+mn-cs"/>
                  </a:defRPr>
                </a:pPr>
                <a:r>
                  <a:rPr lang="es-CO"/>
                  <a:t>Días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rgbClr val="004A87"/>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rgbClr val="004A87"/>
                </a:solidFill>
                <a:latin typeface="+mn-lt"/>
                <a:ea typeface="+mn-ea"/>
                <a:cs typeface="+mn-cs"/>
              </a:defRPr>
            </a:pPr>
            <a:endParaRPr lang="es-CO"/>
          </a:p>
        </c:txPr>
        <c:crossAx val="213570607"/>
        <c:crosses val="autoZero"/>
        <c:crossBetween val="between"/>
      </c:valAx>
      <c:spPr>
        <a:noFill/>
        <a:ln>
          <a:noFill/>
        </a:ln>
        <a:effectLst/>
      </c:spPr>
    </c:plotArea>
    <c:plotVisOnly val="1"/>
    <c:dispBlanksAs val="gap"/>
    <c:showDLblsOverMax val="0"/>
  </c:chart>
  <c:spPr>
    <a:solidFill>
      <a:schemeClr val="lt1"/>
    </a:solidFill>
    <a:ln w="9525" cap="flat" cmpd="sng" algn="ctr">
      <a:solidFill>
        <a:srgbClr val="004A87"/>
      </a:solidFill>
      <a:round/>
    </a:ln>
    <a:effectLst/>
  </c:spPr>
  <c:txPr>
    <a:bodyPr/>
    <a:lstStyle/>
    <a:p>
      <a:pPr>
        <a:defRPr>
          <a:solidFill>
            <a:srgbClr val="004A87"/>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1E1F0-83AE-48FA-8069-2021AF47F3DE}" type="doc">
      <dgm:prSet loTypeId="urn:microsoft.com/office/officeart/2005/8/layout/list1" loCatId="list" qsTypeId="urn:microsoft.com/office/officeart/2005/8/quickstyle/3d2" qsCatId="3D" csTypeId="urn:microsoft.com/office/officeart/2005/8/colors/accent1_1" csCatId="accent1" phldr="1"/>
      <dgm:spPr/>
      <dgm:t>
        <a:bodyPr/>
        <a:lstStyle/>
        <a:p>
          <a:endParaRPr lang="es-ES"/>
        </a:p>
      </dgm:t>
    </dgm:pt>
    <dgm:pt modelId="{46EA2665-A811-45B7-A7B7-4BB2BAD5C9CB}">
      <dgm:prSet phldrT="[Texto]" custT="1"/>
      <dgm:spPr/>
      <dgm:t>
        <a:bodyPr/>
        <a:lstStyle/>
        <a:p>
          <a:r>
            <a:rPr lang="es-ES" sz="2000" dirty="0">
              <a:solidFill>
                <a:srgbClr val="004A87"/>
              </a:solidFill>
              <a:latin typeface="Futura"/>
            </a:rPr>
            <a:t>Estadísticas PQRS</a:t>
          </a:r>
        </a:p>
      </dgm:t>
    </dgm:pt>
    <dgm:pt modelId="{542914CE-46EE-42C7-89A2-40B522260313}" type="parTrans" cxnId="{42DB2C6A-7DC0-4059-8ABE-721AE5361E55}">
      <dgm:prSet/>
      <dgm:spPr/>
      <dgm:t>
        <a:bodyPr/>
        <a:lstStyle/>
        <a:p>
          <a:endParaRPr lang="es-ES"/>
        </a:p>
      </dgm:t>
    </dgm:pt>
    <dgm:pt modelId="{B8E35D4E-F314-4E65-BE59-2FDC990F52E7}" type="sibTrans" cxnId="{42DB2C6A-7DC0-4059-8ABE-721AE5361E55}">
      <dgm:prSet/>
      <dgm:spPr/>
      <dgm:t>
        <a:bodyPr/>
        <a:lstStyle/>
        <a:p>
          <a:endParaRPr lang="es-ES"/>
        </a:p>
      </dgm:t>
    </dgm:pt>
    <dgm:pt modelId="{B051DCB2-00BB-46A6-B625-B48164DC3E47}">
      <dgm:prSet phldrT="[Texto]" custT="1"/>
      <dgm:spPr/>
      <dgm:t>
        <a:bodyPr/>
        <a:lstStyle/>
        <a:p>
          <a:pPr marL="0" lvl="0" indent="0" algn="l" defTabSz="889000">
            <a:lnSpc>
              <a:spcPct val="90000"/>
            </a:lnSpc>
            <a:spcBef>
              <a:spcPct val="0"/>
            </a:spcBef>
            <a:spcAft>
              <a:spcPct val="35000"/>
            </a:spcAft>
            <a:buNone/>
          </a:pPr>
          <a:r>
            <a:rPr lang="es-ES" sz="2000" kern="1200" dirty="0">
              <a:solidFill>
                <a:srgbClr val="004A87"/>
              </a:solidFill>
              <a:latin typeface="Futura"/>
              <a:ea typeface="+mn-ea"/>
              <a:cs typeface="+mn-cs"/>
            </a:rPr>
            <a:t>Tiempo Promedio de Respuesta</a:t>
          </a:r>
        </a:p>
      </dgm:t>
    </dgm:pt>
    <dgm:pt modelId="{46D093BF-C853-4DB9-BD3F-9B9E61BBD624}" type="parTrans" cxnId="{18AE1F3B-1B36-4640-B12E-5517F555CFDE}">
      <dgm:prSet/>
      <dgm:spPr/>
      <dgm:t>
        <a:bodyPr/>
        <a:lstStyle/>
        <a:p>
          <a:endParaRPr lang="es-ES"/>
        </a:p>
      </dgm:t>
    </dgm:pt>
    <dgm:pt modelId="{4C25FE0E-8579-42AB-8659-8C9FD247EC3A}" type="sibTrans" cxnId="{18AE1F3B-1B36-4640-B12E-5517F555CFDE}">
      <dgm:prSet/>
      <dgm:spPr/>
      <dgm:t>
        <a:bodyPr/>
        <a:lstStyle/>
        <a:p>
          <a:endParaRPr lang="es-ES"/>
        </a:p>
      </dgm:t>
    </dgm:pt>
    <dgm:pt modelId="{3CDD007E-5F6F-4544-AF2E-DCF0D7FFD7C2}" type="pres">
      <dgm:prSet presAssocID="{F891E1F0-83AE-48FA-8069-2021AF47F3DE}" presName="linear" presStyleCnt="0">
        <dgm:presLayoutVars>
          <dgm:dir/>
          <dgm:animLvl val="lvl"/>
          <dgm:resizeHandles val="exact"/>
        </dgm:presLayoutVars>
      </dgm:prSet>
      <dgm:spPr/>
      <dgm:t>
        <a:bodyPr/>
        <a:lstStyle/>
        <a:p>
          <a:endParaRPr lang="es-ES"/>
        </a:p>
      </dgm:t>
    </dgm:pt>
    <dgm:pt modelId="{B2073DB1-9F7D-4222-9DF9-1A843A03C4E5}" type="pres">
      <dgm:prSet presAssocID="{46EA2665-A811-45B7-A7B7-4BB2BAD5C9CB}" presName="parentLin" presStyleCnt="0"/>
      <dgm:spPr/>
    </dgm:pt>
    <dgm:pt modelId="{F70D6EC8-E096-40D8-B1F4-DD6645FCDA73}" type="pres">
      <dgm:prSet presAssocID="{46EA2665-A811-45B7-A7B7-4BB2BAD5C9CB}" presName="parentLeftMargin" presStyleLbl="node1" presStyleIdx="0" presStyleCnt="2"/>
      <dgm:spPr/>
      <dgm:t>
        <a:bodyPr/>
        <a:lstStyle/>
        <a:p>
          <a:endParaRPr lang="es-ES"/>
        </a:p>
      </dgm:t>
    </dgm:pt>
    <dgm:pt modelId="{B3E9289F-DB33-47EB-B20E-B62D9075C093}" type="pres">
      <dgm:prSet presAssocID="{46EA2665-A811-45B7-A7B7-4BB2BAD5C9CB}" presName="parentText" presStyleLbl="node1" presStyleIdx="0" presStyleCnt="2">
        <dgm:presLayoutVars>
          <dgm:chMax val="0"/>
          <dgm:bulletEnabled val="1"/>
        </dgm:presLayoutVars>
      </dgm:prSet>
      <dgm:spPr/>
      <dgm:t>
        <a:bodyPr/>
        <a:lstStyle/>
        <a:p>
          <a:endParaRPr lang="es-ES"/>
        </a:p>
      </dgm:t>
    </dgm:pt>
    <dgm:pt modelId="{2AC453CB-B91E-46B7-BDA8-770E318E95EB}" type="pres">
      <dgm:prSet presAssocID="{46EA2665-A811-45B7-A7B7-4BB2BAD5C9CB}" presName="negativeSpace" presStyleCnt="0"/>
      <dgm:spPr/>
    </dgm:pt>
    <dgm:pt modelId="{A119DF29-7DD7-4D40-9FA2-6EC6B4DB6DA2}" type="pres">
      <dgm:prSet presAssocID="{46EA2665-A811-45B7-A7B7-4BB2BAD5C9CB}" presName="childText" presStyleLbl="conFgAcc1" presStyleIdx="0" presStyleCnt="2">
        <dgm:presLayoutVars>
          <dgm:bulletEnabled val="1"/>
        </dgm:presLayoutVars>
      </dgm:prSet>
      <dgm:spPr>
        <a:solidFill>
          <a:srgbClr val="AACA57">
            <a:alpha val="89804"/>
          </a:srgbClr>
        </a:solidFill>
      </dgm:spPr>
    </dgm:pt>
    <dgm:pt modelId="{E3018B8C-F8AD-4399-B23E-170F5DB841D9}" type="pres">
      <dgm:prSet presAssocID="{B8E35D4E-F314-4E65-BE59-2FDC990F52E7}" presName="spaceBetweenRectangles" presStyleCnt="0"/>
      <dgm:spPr/>
    </dgm:pt>
    <dgm:pt modelId="{63130C04-F231-4AEC-9B52-30A1F67E1EE9}" type="pres">
      <dgm:prSet presAssocID="{B051DCB2-00BB-46A6-B625-B48164DC3E47}" presName="parentLin" presStyleCnt="0"/>
      <dgm:spPr/>
    </dgm:pt>
    <dgm:pt modelId="{7E23123A-5A4C-4AFB-9342-DC12F06D5C5C}" type="pres">
      <dgm:prSet presAssocID="{B051DCB2-00BB-46A6-B625-B48164DC3E47}" presName="parentLeftMargin" presStyleLbl="node1" presStyleIdx="0" presStyleCnt="2"/>
      <dgm:spPr/>
      <dgm:t>
        <a:bodyPr/>
        <a:lstStyle/>
        <a:p>
          <a:endParaRPr lang="es-ES"/>
        </a:p>
      </dgm:t>
    </dgm:pt>
    <dgm:pt modelId="{BD3E2B21-8128-4469-BBD4-C7C2A4835027}" type="pres">
      <dgm:prSet presAssocID="{B051DCB2-00BB-46A6-B625-B48164DC3E47}" presName="parentText" presStyleLbl="node1" presStyleIdx="1" presStyleCnt="2">
        <dgm:presLayoutVars>
          <dgm:chMax val="0"/>
          <dgm:bulletEnabled val="1"/>
        </dgm:presLayoutVars>
      </dgm:prSet>
      <dgm:spPr/>
      <dgm:t>
        <a:bodyPr/>
        <a:lstStyle/>
        <a:p>
          <a:endParaRPr lang="es-ES"/>
        </a:p>
      </dgm:t>
    </dgm:pt>
    <dgm:pt modelId="{1CDFD036-3571-4F98-B541-9BD1555781BA}" type="pres">
      <dgm:prSet presAssocID="{B051DCB2-00BB-46A6-B625-B48164DC3E47}" presName="negativeSpace" presStyleCnt="0"/>
      <dgm:spPr/>
    </dgm:pt>
    <dgm:pt modelId="{AEBA2B20-A51C-49F2-B2BA-ED503738DA7A}" type="pres">
      <dgm:prSet presAssocID="{B051DCB2-00BB-46A6-B625-B48164DC3E47}" presName="childText" presStyleLbl="conFgAcc1" presStyleIdx="1" presStyleCnt="2">
        <dgm:presLayoutVars>
          <dgm:bulletEnabled val="1"/>
        </dgm:presLayoutVars>
      </dgm:prSet>
      <dgm:spPr>
        <a:xfrm>
          <a:off x="0" y="1865314"/>
          <a:ext cx="7560840" cy="781200"/>
        </a:xfrm>
        <a:prstGeom prst="rect">
          <a:avLst/>
        </a:prstGeom>
        <a:solidFill>
          <a:srgbClr val="AACA57">
            <a:alpha val="89804"/>
          </a:srgb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prstClr val="white"/>
          </a:contourClr>
        </a:sp3d>
      </dgm:spPr>
    </dgm:pt>
  </dgm:ptLst>
  <dgm:cxnLst>
    <dgm:cxn modelId="{18AE1F3B-1B36-4640-B12E-5517F555CFDE}" srcId="{F891E1F0-83AE-48FA-8069-2021AF47F3DE}" destId="{B051DCB2-00BB-46A6-B625-B48164DC3E47}" srcOrd="1" destOrd="0" parTransId="{46D093BF-C853-4DB9-BD3F-9B9E61BBD624}" sibTransId="{4C25FE0E-8579-42AB-8659-8C9FD247EC3A}"/>
    <dgm:cxn modelId="{CAB16842-B785-43B8-8DEA-5504CCE01D66}" type="presOf" srcId="{46EA2665-A811-45B7-A7B7-4BB2BAD5C9CB}" destId="{B3E9289F-DB33-47EB-B20E-B62D9075C093}" srcOrd="1" destOrd="0" presId="urn:microsoft.com/office/officeart/2005/8/layout/list1"/>
    <dgm:cxn modelId="{5E257EB8-621F-4B2A-9D89-5EA2752FC691}" type="presOf" srcId="{B051DCB2-00BB-46A6-B625-B48164DC3E47}" destId="{7E23123A-5A4C-4AFB-9342-DC12F06D5C5C}" srcOrd="0" destOrd="0" presId="urn:microsoft.com/office/officeart/2005/8/layout/list1"/>
    <dgm:cxn modelId="{42DB2C6A-7DC0-4059-8ABE-721AE5361E55}" srcId="{F891E1F0-83AE-48FA-8069-2021AF47F3DE}" destId="{46EA2665-A811-45B7-A7B7-4BB2BAD5C9CB}" srcOrd="0" destOrd="0" parTransId="{542914CE-46EE-42C7-89A2-40B522260313}" sibTransId="{B8E35D4E-F314-4E65-BE59-2FDC990F52E7}"/>
    <dgm:cxn modelId="{87FDE173-ECFB-44A7-82A9-5CFE9628613E}" type="presOf" srcId="{46EA2665-A811-45B7-A7B7-4BB2BAD5C9CB}" destId="{F70D6EC8-E096-40D8-B1F4-DD6645FCDA73}" srcOrd="0" destOrd="0" presId="urn:microsoft.com/office/officeart/2005/8/layout/list1"/>
    <dgm:cxn modelId="{74F7ED0A-60F0-4FD3-AC32-D8E89C35E8A5}" type="presOf" srcId="{B051DCB2-00BB-46A6-B625-B48164DC3E47}" destId="{BD3E2B21-8128-4469-BBD4-C7C2A4835027}" srcOrd="1" destOrd="0" presId="urn:microsoft.com/office/officeart/2005/8/layout/list1"/>
    <dgm:cxn modelId="{4155268E-4833-49D1-AA24-03B4C08A207E}" type="presOf" srcId="{F891E1F0-83AE-48FA-8069-2021AF47F3DE}" destId="{3CDD007E-5F6F-4544-AF2E-DCF0D7FFD7C2}" srcOrd="0" destOrd="0" presId="urn:microsoft.com/office/officeart/2005/8/layout/list1"/>
    <dgm:cxn modelId="{12A74B27-B72C-4F77-8FC6-88A143DAE561}" type="presParOf" srcId="{3CDD007E-5F6F-4544-AF2E-DCF0D7FFD7C2}" destId="{B2073DB1-9F7D-4222-9DF9-1A843A03C4E5}" srcOrd="0" destOrd="0" presId="urn:microsoft.com/office/officeart/2005/8/layout/list1"/>
    <dgm:cxn modelId="{7D5DA7E4-A1CE-47D5-96C6-3225E3AAD533}" type="presParOf" srcId="{B2073DB1-9F7D-4222-9DF9-1A843A03C4E5}" destId="{F70D6EC8-E096-40D8-B1F4-DD6645FCDA73}" srcOrd="0" destOrd="0" presId="urn:microsoft.com/office/officeart/2005/8/layout/list1"/>
    <dgm:cxn modelId="{B8A67B74-393E-4180-9CBE-FA1DE065FC5E}" type="presParOf" srcId="{B2073DB1-9F7D-4222-9DF9-1A843A03C4E5}" destId="{B3E9289F-DB33-47EB-B20E-B62D9075C093}" srcOrd="1" destOrd="0" presId="urn:microsoft.com/office/officeart/2005/8/layout/list1"/>
    <dgm:cxn modelId="{49C8F592-950E-4B90-A09B-0CE967C6F82A}" type="presParOf" srcId="{3CDD007E-5F6F-4544-AF2E-DCF0D7FFD7C2}" destId="{2AC453CB-B91E-46B7-BDA8-770E318E95EB}" srcOrd="1" destOrd="0" presId="urn:microsoft.com/office/officeart/2005/8/layout/list1"/>
    <dgm:cxn modelId="{A3E23252-83B4-4004-BEF6-35BE27E8DFA6}" type="presParOf" srcId="{3CDD007E-5F6F-4544-AF2E-DCF0D7FFD7C2}" destId="{A119DF29-7DD7-4D40-9FA2-6EC6B4DB6DA2}" srcOrd="2" destOrd="0" presId="urn:microsoft.com/office/officeart/2005/8/layout/list1"/>
    <dgm:cxn modelId="{69BEC525-A397-4EB6-80D8-7A3A72D69BDF}" type="presParOf" srcId="{3CDD007E-5F6F-4544-AF2E-DCF0D7FFD7C2}" destId="{E3018B8C-F8AD-4399-B23E-170F5DB841D9}" srcOrd="3" destOrd="0" presId="urn:microsoft.com/office/officeart/2005/8/layout/list1"/>
    <dgm:cxn modelId="{CCD0D22E-1959-4E96-85C4-51156F5B7462}" type="presParOf" srcId="{3CDD007E-5F6F-4544-AF2E-DCF0D7FFD7C2}" destId="{63130C04-F231-4AEC-9B52-30A1F67E1EE9}" srcOrd="4" destOrd="0" presId="urn:microsoft.com/office/officeart/2005/8/layout/list1"/>
    <dgm:cxn modelId="{1B2D58C1-A884-4DB6-B60B-E77F88926CEA}" type="presParOf" srcId="{63130C04-F231-4AEC-9B52-30A1F67E1EE9}" destId="{7E23123A-5A4C-4AFB-9342-DC12F06D5C5C}" srcOrd="0" destOrd="0" presId="urn:microsoft.com/office/officeart/2005/8/layout/list1"/>
    <dgm:cxn modelId="{821D8306-D6B3-4612-8A77-A3A91204254D}" type="presParOf" srcId="{63130C04-F231-4AEC-9B52-30A1F67E1EE9}" destId="{BD3E2B21-8128-4469-BBD4-C7C2A4835027}" srcOrd="1" destOrd="0" presId="urn:microsoft.com/office/officeart/2005/8/layout/list1"/>
    <dgm:cxn modelId="{063CF63F-7618-496B-8727-D50F406D1F0F}" type="presParOf" srcId="{3CDD007E-5F6F-4544-AF2E-DCF0D7FFD7C2}" destId="{1CDFD036-3571-4F98-B541-9BD1555781BA}" srcOrd="5" destOrd="0" presId="urn:microsoft.com/office/officeart/2005/8/layout/list1"/>
    <dgm:cxn modelId="{83C2E966-8542-4A5A-8604-AC0C99264724}" type="presParOf" srcId="{3CDD007E-5F6F-4544-AF2E-DCF0D7FFD7C2}" destId="{AEBA2B20-A51C-49F2-B2BA-ED503738DA7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DF29-7DD7-4D40-9FA2-6EC6B4DB6DA2}">
      <dsp:nvSpPr>
        <dsp:cNvPr id="0" name=""/>
        <dsp:cNvSpPr/>
      </dsp:nvSpPr>
      <dsp:spPr>
        <a:xfrm>
          <a:off x="0" y="543771"/>
          <a:ext cx="6840760" cy="907200"/>
        </a:xfrm>
        <a:prstGeom prst="rect">
          <a:avLst/>
        </a:prstGeom>
        <a:solidFill>
          <a:srgbClr val="AACA57">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E9289F-DB33-47EB-B20E-B62D9075C093}">
      <dsp:nvSpPr>
        <dsp:cNvPr id="0" name=""/>
        <dsp:cNvSpPr/>
      </dsp:nvSpPr>
      <dsp:spPr>
        <a:xfrm>
          <a:off x="342038" y="12411"/>
          <a:ext cx="4788532" cy="1062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lvl="0" algn="l" defTabSz="889000">
            <a:lnSpc>
              <a:spcPct val="90000"/>
            </a:lnSpc>
            <a:spcBef>
              <a:spcPct val="0"/>
            </a:spcBef>
            <a:spcAft>
              <a:spcPct val="35000"/>
            </a:spcAft>
          </a:pPr>
          <a:r>
            <a:rPr lang="es-ES" sz="2000" kern="1200" dirty="0">
              <a:solidFill>
                <a:srgbClr val="004A87"/>
              </a:solidFill>
              <a:latin typeface="Futura"/>
            </a:rPr>
            <a:t>Estadísticas PQRS</a:t>
          </a:r>
        </a:p>
      </dsp:txBody>
      <dsp:txXfrm>
        <a:off x="393916" y="64289"/>
        <a:ext cx="4684776" cy="958964"/>
      </dsp:txXfrm>
    </dsp:sp>
    <dsp:sp modelId="{AEBA2B20-A51C-49F2-B2BA-ED503738DA7A}">
      <dsp:nvSpPr>
        <dsp:cNvPr id="0" name=""/>
        <dsp:cNvSpPr/>
      </dsp:nvSpPr>
      <dsp:spPr>
        <a:xfrm>
          <a:off x="0" y="2176732"/>
          <a:ext cx="6840760" cy="907200"/>
        </a:xfrm>
        <a:prstGeom prst="rect">
          <a:avLst/>
        </a:prstGeom>
        <a:solidFill>
          <a:srgbClr val="AACA57">
            <a:alpha val="89804"/>
          </a:srgb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sp>
    <dsp:sp modelId="{BD3E2B21-8128-4469-BBD4-C7C2A4835027}">
      <dsp:nvSpPr>
        <dsp:cNvPr id="0" name=""/>
        <dsp:cNvSpPr/>
      </dsp:nvSpPr>
      <dsp:spPr>
        <a:xfrm>
          <a:off x="342038" y="1645372"/>
          <a:ext cx="4788532" cy="1062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004A87"/>
              </a:solidFill>
              <a:latin typeface="Futura"/>
              <a:ea typeface="+mn-ea"/>
              <a:cs typeface="+mn-cs"/>
            </a:rPr>
            <a:t>Tiempo Promedio de Respuesta</a:t>
          </a:r>
        </a:p>
      </dsp:txBody>
      <dsp:txXfrm>
        <a:off x="393916" y="1697250"/>
        <a:ext cx="4684776"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A51F1-A752-4120-B493-78753704BD15}" type="datetimeFigureOut">
              <a:rPr lang="es-CO" smtClean="0"/>
              <a:pPr/>
              <a:t>23/11/2017</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9171F-DFD6-4C19-B2F2-86462598E6EA}" type="slidenum">
              <a:rPr lang="es-CO" smtClean="0"/>
              <a:pPr/>
              <a:t>‹Nº›</a:t>
            </a:fld>
            <a:endParaRPr lang="es-CO" dirty="0"/>
          </a:p>
        </p:txBody>
      </p:sp>
    </p:spTree>
    <p:extLst>
      <p:ext uri="{BB962C8B-B14F-4D97-AF65-F5344CB8AC3E}">
        <p14:creationId xmlns:p14="http://schemas.microsoft.com/office/powerpoint/2010/main" val="101529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2204864"/>
            <a:ext cx="5400600" cy="1584176"/>
          </a:xfrm>
        </p:spPr>
        <p:txBody>
          <a:bodyPr>
            <a:noAutofit/>
          </a:bodyPr>
          <a:lstStyle>
            <a:lvl1pPr>
              <a:defRPr sz="3600">
                <a:solidFill>
                  <a:schemeClr val="bg1"/>
                </a:solidFill>
              </a:defRPr>
            </a:lvl1pPr>
          </a:lstStyle>
          <a:p>
            <a:r>
              <a:rPr lang="es-ES" dirty="0"/>
              <a:t>Haga clic para modificar el estilo de título del patrón</a:t>
            </a:r>
            <a:endParaRPr lang="es-CO" dirty="0"/>
          </a:p>
        </p:txBody>
      </p:sp>
      <p:sp>
        <p:nvSpPr>
          <p:cNvPr id="4" name="3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
        <p:nvSpPr>
          <p:cNvPr id="7" name="1 Título"/>
          <p:cNvSpPr>
            <a:spLocks noGrp="1"/>
          </p:cNvSpPr>
          <p:nvPr>
            <p:ph type="ctrTitle"/>
          </p:nvPr>
        </p:nvSpPr>
        <p:spPr>
          <a:xfrm>
            <a:off x="3131840" y="1772816"/>
            <a:ext cx="4824536" cy="1584176"/>
          </a:xfrm>
        </p:spPr>
        <p:txBody>
          <a:bodyPr>
            <a:noAutofit/>
          </a:bodyPr>
          <a:lstStyle>
            <a:lvl1pPr>
              <a:defRPr sz="3200">
                <a:solidFill>
                  <a:schemeClr val="bg1"/>
                </a:solidFill>
              </a:defRPr>
            </a:lvl1pPr>
          </a:lstStyle>
          <a:p>
            <a:r>
              <a:rPr lang="es-ES" dirty="0"/>
              <a:t>Haga clic para modificar el estilo de título del patrón</a:t>
            </a:r>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E219CE-1509-4D4B-AA5B-19677155B97B}" type="datetimeFigureOut">
              <a:rPr lang="es-CO" smtClean="0"/>
              <a:pPr/>
              <a:t>23/11/2017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219CE-1509-4D4B-AA5B-19677155B97B}" type="datetimeFigureOut">
              <a:rPr lang="es-CO" smtClean="0"/>
              <a:pPr/>
              <a:t>23/11/2017</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071B2-81EA-48DD-A55C-6087BD845884}"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400" dirty="0">
                <a:latin typeface="Futura"/>
              </a:rPr>
              <a:t>Informe Tercer Trimestre 2017 de PQR’S</a:t>
            </a:r>
          </a:p>
        </p:txBody>
      </p:sp>
    </p:spTree>
    <p:extLst>
      <p:ext uri="{BB962C8B-B14F-4D97-AF65-F5344CB8AC3E}">
        <p14:creationId xmlns:p14="http://schemas.microsoft.com/office/powerpoint/2010/main" val="359870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Contenido</a:t>
            </a:r>
          </a:p>
        </p:txBody>
      </p:sp>
      <p:graphicFrame>
        <p:nvGraphicFramePr>
          <p:cNvPr id="8" name="Diagrama 7"/>
          <p:cNvGraphicFramePr/>
          <p:nvPr>
            <p:extLst>
              <p:ext uri="{D42A27DB-BD31-4B8C-83A1-F6EECF244321}">
                <p14:modId xmlns:p14="http://schemas.microsoft.com/office/powerpoint/2010/main" val="1619443371"/>
              </p:ext>
            </p:extLst>
          </p:nvPr>
        </p:nvGraphicFramePr>
        <p:xfrm>
          <a:off x="1043607" y="1268760"/>
          <a:ext cx="684076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84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187" y="260648"/>
            <a:ext cx="8229600" cy="724942"/>
          </a:xfrm>
        </p:spPr>
        <p:txBody>
          <a:bodyPr>
            <a:noAutofit/>
          </a:bodyPr>
          <a:lstStyle/>
          <a:p>
            <a:r>
              <a:rPr lang="es-ES" sz="2600" dirty="0">
                <a:solidFill>
                  <a:srgbClr val="004A87"/>
                </a:solidFill>
                <a:latin typeface="Futura"/>
              </a:rPr>
              <a:t>Estadísticas PQRS</a:t>
            </a:r>
          </a:p>
        </p:txBody>
      </p:sp>
      <p:graphicFrame>
        <p:nvGraphicFramePr>
          <p:cNvPr id="5" name="Tabla 4"/>
          <p:cNvGraphicFramePr>
            <a:graphicFrameLocks noGrp="1"/>
          </p:cNvGraphicFramePr>
          <p:nvPr>
            <p:extLst>
              <p:ext uri="{D42A27DB-BD31-4B8C-83A1-F6EECF244321}">
                <p14:modId xmlns:p14="http://schemas.microsoft.com/office/powerpoint/2010/main" val="360675506"/>
              </p:ext>
            </p:extLst>
          </p:nvPr>
        </p:nvGraphicFramePr>
        <p:xfrm>
          <a:off x="2120837" y="985590"/>
          <a:ext cx="4686300" cy="2590800"/>
        </p:xfrm>
        <a:graphic>
          <a:graphicData uri="http://schemas.openxmlformats.org/drawingml/2006/table">
            <a:tbl>
              <a:tblPr/>
              <a:tblGrid>
                <a:gridCol w="828114">
                  <a:extLst>
                    <a:ext uri="{9D8B030D-6E8A-4147-A177-3AD203B41FA5}">
                      <a16:colId xmlns:a16="http://schemas.microsoft.com/office/drawing/2014/main" val="1113243214"/>
                    </a:ext>
                  </a:extLst>
                </a:gridCol>
                <a:gridCol w="1218375">
                  <a:extLst>
                    <a:ext uri="{9D8B030D-6E8A-4147-A177-3AD203B41FA5}">
                      <a16:colId xmlns:a16="http://schemas.microsoft.com/office/drawing/2014/main" val="3126175886"/>
                    </a:ext>
                  </a:extLst>
                </a:gridCol>
                <a:gridCol w="1332597">
                  <a:extLst>
                    <a:ext uri="{9D8B030D-6E8A-4147-A177-3AD203B41FA5}">
                      <a16:colId xmlns:a16="http://schemas.microsoft.com/office/drawing/2014/main" val="2340164061"/>
                    </a:ext>
                  </a:extLst>
                </a:gridCol>
                <a:gridCol w="1307214">
                  <a:extLst>
                    <a:ext uri="{9D8B030D-6E8A-4147-A177-3AD203B41FA5}">
                      <a16:colId xmlns:a16="http://schemas.microsoft.com/office/drawing/2014/main" val="1927165091"/>
                    </a:ext>
                  </a:extLst>
                </a:gridCol>
              </a:tblGrid>
              <a:tr h="581025">
                <a:tc>
                  <a:txBody>
                    <a:bodyPr/>
                    <a:lstStyle/>
                    <a:p>
                      <a:pPr algn="ctr" fontAlgn="ctr"/>
                      <a:r>
                        <a:rPr lang="es-CO" sz="1100" b="0" i="0" u="none" strike="noStrike">
                          <a:solidFill>
                            <a:srgbClr val="004A87"/>
                          </a:solidFill>
                          <a:effectLst/>
                          <a:latin typeface="Futura"/>
                        </a:rPr>
                        <a:t>Mes</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PQRS Entrantes (Todos los canales)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Encuestas de Satisfacción (Todos los canales)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Promedio Ponderado de Satisfacción</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val="555645076"/>
                  </a:ext>
                </a:extLst>
              </a:tr>
              <a:tr h="190500">
                <a:tc>
                  <a:txBody>
                    <a:bodyPr/>
                    <a:lstStyle/>
                    <a:p>
                      <a:pPr algn="ctr" fontAlgn="ctr"/>
                      <a:r>
                        <a:rPr lang="es-CO" sz="1100" b="0" i="0" u="none" strike="noStrike">
                          <a:solidFill>
                            <a:srgbClr val="004A87"/>
                          </a:solidFill>
                          <a:effectLst/>
                          <a:latin typeface="Calibri" panose="020F0502020204030204" pitchFamily="34" charset="0"/>
                        </a:rPr>
                        <a:t>Enero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150,277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18,461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3763050490"/>
                  </a:ext>
                </a:extLst>
              </a:tr>
              <a:tr h="190500">
                <a:tc>
                  <a:txBody>
                    <a:bodyPr/>
                    <a:lstStyle/>
                    <a:p>
                      <a:pPr algn="ctr" fontAlgn="ctr"/>
                      <a:r>
                        <a:rPr lang="es-CO" sz="1100" b="0" i="0" u="none" strike="noStrike">
                          <a:solidFill>
                            <a:srgbClr val="004A87"/>
                          </a:solidFill>
                          <a:effectLst/>
                          <a:latin typeface="Calibri" panose="020F0502020204030204" pitchFamily="34" charset="0"/>
                        </a:rPr>
                        <a:t>Febrero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79,242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17,364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4.49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929790973"/>
                  </a:ext>
                </a:extLst>
              </a:tr>
              <a:tr h="190500">
                <a:tc>
                  <a:txBody>
                    <a:bodyPr/>
                    <a:lstStyle/>
                    <a:p>
                      <a:pPr algn="ctr" fontAlgn="ctr"/>
                      <a:r>
                        <a:rPr lang="es-CO" sz="1100" b="0" i="0" u="none" strike="noStrike">
                          <a:solidFill>
                            <a:srgbClr val="004A87"/>
                          </a:solidFill>
                          <a:effectLst/>
                          <a:latin typeface="Calibri" panose="020F0502020204030204" pitchFamily="34" charset="0"/>
                        </a:rPr>
                        <a:t>Marzo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110,033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19,714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50688377"/>
                  </a:ext>
                </a:extLst>
              </a:tr>
              <a:tr h="190500">
                <a:tc>
                  <a:txBody>
                    <a:bodyPr/>
                    <a:lstStyle/>
                    <a:p>
                      <a:pPr algn="ctr" fontAlgn="ctr"/>
                      <a:r>
                        <a:rPr lang="es-CO" sz="1100" b="0" i="0" u="none" strike="noStrike">
                          <a:solidFill>
                            <a:srgbClr val="004A87"/>
                          </a:solidFill>
                          <a:effectLst/>
                          <a:latin typeface="Calibri" panose="020F0502020204030204" pitchFamily="34" charset="0"/>
                        </a:rPr>
                        <a:t>Abril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47,257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11,387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4.63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236857360"/>
                  </a:ext>
                </a:extLst>
              </a:tr>
              <a:tr h="190500">
                <a:tc>
                  <a:txBody>
                    <a:bodyPr/>
                    <a:lstStyle/>
                    <a:p>
                      <a:pPr algn="ctr" fontAlgn="ctr"/>
                      <a:r>
                        <a:rPr lang="es-CO" sz="1100" b="0" i="0" u="none" strike="noStrike">
                          <a:solidFill>
                            <a:srgbClr val="004A87"/>
                          </a:solidFill>
                          <a:effectLst/>
                          <a:latin typeface="Calibri" panose="020F0502020204030204" pitchFamily="34" charset="0"/>
                        </a:rPr>
                        <a:t>Mayo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162,957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34,012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3377831468"/>
                  </a:ext>
                </a:extLst>
              </a:tr>
              <a:tr h="190500">
                <a:tc>
                  <a:txBody>
                    <a:bodyPr/>
                    <a:lstStyle/>
                    <a:p>
                      <a:pPr algn="ctr" fontAlgn="ctr"/>
                      <a:r>
                        <a:rPr lang="es-CO" sz="1100" b="0" i="0" u="none" strike="noStrike">
                          <a:solidFill>
                            <a:srgbClr val="004A87"/>
                          </a:solidFill>
                          <a:effectLst/>
                          <a:latin typeface="Calibri" panose="020F0502020204030204" pitchFamily="34" charset="0"/>
                        </a:rPr>
                        <a:t>Junio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70,926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16,639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4.60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933505057"/>
                  </a:ext>
                </a:extLst>
              </a:tr>
              <a:tr h="190500">
                <a:tc>
                  <a:txBody>
                    <a:bodyPr/>
                    <a:lstStyle/>
                    <a:p>
                      <a:pPr algn="ctr" fontAlgn="ctr"/>
                      <a:r>
                        <a:rPr lang="es-CO" sz="1100" b="0" i="0" u="none" strike="noStrike">
                          <a:solidFill>
                            <a:srgbClr val="004A87"/>
                          </a:solidFill>
                          <a:effectLst/>
                          <a:latin typeface="Calibri" panose="020F0502020204030204" pitchFamily="34" charset="0"/>
                        </a:rPr>
                        <a:t>Julio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60,959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11,174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247613970"/>
                  </a:ext>
                </a:extLst>
              </a:tr>
              <a:tr h="190500">
                <a:tc>
                  <a:txBody>
                    <a:bodyPr/>
                    <a:lstStyle/>
                    <a:p>
                      <a:pPr algn="ctr" fontAlgn="ctr"/>
                      <a:r>
                        <a:rPr lang="es-CO" sz="1100" b="0" i="0" u="none" strike="noStrike">
                          <a:solidFill>
                            <a:srgbClr val="004A87"/>
                          </a:solidFill>
                          <a:effectLst/>
                          <a:latin typeface="Calibri" panose="020F0502020204030204" pitchFamily="34" charset="0"/>
                        </a:rPr>
                        <a:t>Agosto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160,831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28,574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4.32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3307112569"/>
                  </a:ext>
                </a:extLst>
              </a:tr>
              <a:tr h="190500">
                <a:tc>
                  <a:txBody>
                    <a:bodyPr/>
                    <a:lstStyle/>
                    <a:p>
                      <a:pPr algn="ctr" fontAlgn="ctr"/>
                      <a:r>
                        <a:rPr lang="es-CO" sz="1100" b="0" i="0" u="none" strike="noStrike">
                          <a:solidFill>
                            <a:srgbClr val="004A87"/>
                          </a:solidFill>
                          <a:effectLst/>
                          <a:latin typeface="Calibri" panose="020F0502020204030204" pitchFamily="34" charset="0"/>
                        </a:rPr>
                        <a:t>Septiembre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63,177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15,299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581895176"/>
                  </a:ext>
                </a:extLst>
              </a:tr>
              <a:tr h="295275">
                <a:tc>
                  <a:txBody>
                    <a:bodyPr/>
                    <a:lstStyle/>
                    <a:p>
                      <a:pPr algn="ctr" fontAlgn="ctr"/>
                      <a:r>
                        <a:rPr lang="es-CO" sz="1100" b="1" i="0" u="none" strike="noStrike">
                          <a:solidFill>
                            <a:srgbClr val="004A87"/>
                          </a:solidFill>
                          <a:effectLst/>
                          <a:latin typeface="Calibri" panose="020F0502020204030204" pitchFamily="34" charset="0"/>
                        </a:rPr>
                        <a:t>Total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a:solidFill>
                            <a:srgbClr val="004A87"/>
                          </a:solidFill>
                          <a:effectLst/>
                          <a:latin typeface="Calibri" panose="020F0502020204030204" pitchFamily="34" charset="0"/>
                        </a:rPr>
                        <a:t>905,659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a:solidFill>
                            <a:srgbClr val="004A87"/>
                          </a:solidFill>
                          <a:effectLst/>
                          <a:latin typeface="Calibri" panose="020F0502020204030204" pitchFamily="34" charset="0"/>
                        </a:rPr>
                        <a:t>172,624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dirty="0">
                          <a:solidFill>
                            <a:srgbClr val="004A87"/>
                          </a:solidFill>
                          <a:effectLst/>
                          <a:latin typeface="Calibri" panose="020F0502020204030204" pitchFamily="34" charset="0"/>
                        </a:rPr>
                        <a:t>4.52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extLst>
                  <a:ext uri="{0D108BD9-81ED-4DB2-BD59-A6C34878D82A}">
                    <a16:rowId xmlns:a16="http://schemas.microsoft.com/office/drawing/2014/main" val="3059099194"/>
                  </a:ext>
                </a:extLst>
              </a:tr>
            </a:tbl>
          </a:graphicData>
        </a:graphic>
      </p:graphicFrame>
      <p:sp>
        <p:nvSpPr>
          <p:cNvPr id="7" name="Rectángulo redondeado 6"/>
          <p:cNvSpPr/>
          <p:nvPr/>
        </p:nvSpPr>
        <p:spPr>
          <a:xfrm>
            <a:off x="611560" y="3789040"/>
            <a:ext cx="7704857"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Durante el 2017 los meses con mayor número de transacciones fueron mayo y agosto, el primero, debido a las inscripciones de los exámenes Saber 11, Pre Saber y Validación en calendario A, el segundo, dado que fueron las inscripciones para el examen Saber Pro y Saber T y T, además de la publicación de citaciones y aplicación a los exámenes Saber 11, Validación, Pre Saber de calendario A.</a:t>
            </a:r>
          </a:p>
        </p:txBody>
      </p:sp>
    </p:spTree>
    <p:extLst>
      <p:ext uri="{BB962C8B-B14F-4D97-AF65-F5344CB8AC3E}">
        <p14:creationId xmlns:p14="http://schemas.microsoft.com/office/powerpoint/2010/main" val="264266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Estadísticas </a:t>
            </a:r>
            <a:r>
              <a:rPr lang="es-ES" sz="2400" dirty="0" err="1">
                <a:solidFill>
                  <a:srgbClr val="004A87"/>
                </a:solidFill>
                <a:latin typeface="Futura"/>
              </a:rPr>
              <a:t>PQRs</a:t>
            </a:r>
            <a:endParaRPr lang="es-ES" sz="2400" dirty="0">
              <a:solidFill>
                <a:srgbClr val="004A87"/>
              </a:solidFill>
              <a:latin typeface="Futura"/>
            </a:endParaRPr>
          </a:p>
        </p:txBody>
      </p:sp>
      <p:graphicFrame>
        <p:nvGraphicFramePr>
          <p:cNvPr id="6" name="Gráfico 5"/>
          <p:cNvGraphicFramePr>
            <a:graphicFrameLocks/>
          </p:cNvGraphicFramePr>
          <p:nvPr>
            <p:extLst>
              <p:ext uri="{D42A27DB-BD31-4B8C-83A1-F6EECF244321}">
                <p14:modId xmlns:p14="http://schemas.microsoft.com/office/powerpoint/2010/main" val="833613094"/>
              </p:ext>
            </p:extLst>
          </p:nvPr>
        </p:nvGraphicFramePr>
        <p:xfrm>
          <a:off x="516376" y="2852936"/>
          <a:ext cx="7895219" cy="281749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redondeado 7"/>
          <p:cNvSpPr/>
          <p:nvPr/>
        </p:nvSpPr>
        <p:spPr>
          <a:xfrm>
            <a:off x="1025605" y="1268760"/>
            <a:ext cx="6876762" cy="1368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La nota de satisfacción acumulada en el 2017 es de 4,52, por ello agradecemos y seguimos invitando a que los ciudadanos califiquen su experiencia de servicio.</a:t>
            </a:r>
          </a:p>
          <a:p>
            <a:pPr algn="just"/>
            <a:endParaRPr lang="es-CO" sz="1400" dirty="0">
              <a:latin typeface="Futura"/>
            </a:endParaRPr>
          </a:p>
          <a:p>
            <a:pPr algn="just"/>
            <a:r>
              <a:rPr lang="es-CO" sz="1400" dirty="0">
                <a:latin typeface="Futura"/>
              </a:rPr>
              <a:t>Gracias a esta información la entidad establece planes de mejora que ayudan a mejorar los procesos de atención al ciudadano.</a:t>
            </a:r>
          </a:p>
        </p:txBody>
      </p:sp>
    </p:spTree>
    <p:extLst>
      <p:ext uri="{BB962C8B-B14F-4D97-AF65-F5344CB8AC3E}">
        <p14:creationId xmlns:p14="http://schemas.microsoft.com/office/powerpoint/2010/main" val="231002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49187" y="260648"/>
            <a:ext cx="8229600" cy="724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rgbClr val="004A87"/>
                </a:solidFill>
                <a:latin typeface="Futura"/>
              </a:rPr>
              <a:t>Estadísticas PQRS</a:t>
            </a:r>
          </a:p>
        </p:txBody>
      </p:sp>
      <p:sp>
        <p:nvSpPr>
          <p:cNvPr id="8" name="CuadroTexto 7"/>
          <p:cNvSpPr txBox="1"/>
          <p:nvPr/>
        </p:nvSpPr>
        <p:spPr>
          <a:xfrm>
            <a:off x="1979710" y="865422"/>
            <a:ext cx="4968552" cy="338554"/>
          </a:xfrm>
          <a:prstGeom prst="rect">
            <a:avLst/>
          </a:prstGeom>
          <a:noFill/>
        </p:spPr>
        <p:txBody>
          <a:bodyPr wrap="square" rtlCol="0">
            <a:spAutoFit/>
          </a:bodyPr>
          <a:lstStyle/>
          <a:p>
            <a:r>
              <a:rPr lang="es-CO" sz="1600" dirty="0">
                <a:solidFill>
                  <a:srgbClr val="004A87"/>
                </a:solidFill>
                <a:latin typeface="Futura"/>
              </a:rPr>
              <a:t>Distribución del total de las transacciones por canal</a:t>
            </a:r>
          </a:p>
        </p:txBody>
      </p:sp>
      <p:graphicFrame>
        <p:nvGraphicFramePr>
          <p:cNvPr id="3" name="Tabla 2"/>
          <p:cNvGraphicFramePr>
            <a:graphicFrameLocks noGrp="1"/>
          </p:cNvGraphicFramePr>
          <p:nvPr>
            <p:extLst>
              <p:ext uri="{D42A27DB-BD31-4B8C-83A1-F6EECF244321}">
                <p14:modId xmlns:p14="http://schemas.microsoft.com/office/powerpoint/2010/main" val="3569012594"/>
              </p:ext>
            </p:extLst>
          </p:nvPr>
        </p:nvGraphicFramePr>
        <p:xfrm>
          <a:off x="1043608" y="1205047"/>
          <a:ext cx="6768749" cy="2470009"/>
        </p:xfrm>
        <a:graphic>
          <a:graphicData uri="http://schemas.openxmlformats.org/drawingml/2006/table">
            <a:tbl>
              <a:tblPr/>
              <a:tblGrid>
                <a:gridCol w="1492036">
                  <a:extLst>
                    <a:ext uri="{9D8B030D-6E8A-4147-A177-3AD203B41FA5}">
                      <a16:colId xmlns:a16="http://schemas.microsoft.com/office/drawing/2014/main" val="1206232003"/>
                    </a:ext>
                  </a:extLst>
                </a:gridCol>
                <a:gridCol w="970430">
                  <a:extLst>
                    <a:ext uri="{9D8B030D-6E8A-4147-A177-3AD203B41FA5}">
                      <a16:colId xmlns:a16="http://schemas.microsoft.com/office/drawing/2014/main" val="307639405"/>
                    </a:ext>
                  </a:extLst>
                </a:gridCol>
                <a:gridCol w="970430">
                  <a:extLst>
                    <a:ext uri="{9D8B030D-6E8A-4147-A177-3AD203B41FA5}">
                      <a16:colId xmlns:a16="http://schemas.microsoft.com/office/drawing/2014/main" val="97857374"/>
                    </a:ext>
                  </a:extLst>
                </a:gridCol>
                <a:gridCol w="970430">
                  <a:extLst>
                    <a:ext uri="{9D8B030D-6E8A-4147-A177-3AD203B41FA5}">
                      <a16:colId xmlns:a16="http://schemas.microsoft.com/office/drawing/2014/main" val="2191540663"/>
                    </a:ext>
                  </a:extLst>
                </a:gridCol>
                <a:gridCol w="1394993">
                  <a:extLst>
                    <a:ext uri="{9D8B030D-6E8A-4147-A177-3AD203B41FA5}">
                      <a16:colId xmlns:a16="http://schemas.microsoft.com/office/drawing/2014/main" val="498688402"/>
                    </a:ext>
                  </a:extLst>
                </a:gridCol>
                <a:gridCol w="970430">
                  <a:extLst>
                    <a:ext uri="{9D8B030D-6E8A-4147-A177-3AD203B41FA5}">
                      <a16:colId xmlns:a16="http://schemas.microsoft.com/office/drawing/2014/main" val="3363254436"/>
                    </a:ext>
                  </a:extLst>
                </a:gridCol>
              </a:tblGrid>
              <a:tr h="489654">
                <a:tc>
                  <a:txBody>
                    <a:bodyPr/>
                    <a:lstStyle/>
                    <a:p>
                      <a:pPr algn="ctr" fontAlgn="ctr"/>
                      <a:r>
                        <a:rPr lang="es-CO" sz="1100" b="0" i="0" u="none" strike="noStrike">
                          <a:solidFill>
                            <a:srgbClr val="004A87"/>
                          </a:solidFill>
                          <a:effectLst/>
                          <a:latin typeface="Futura"/>
                        </a:rPr>
                        <a:t>Mes</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dirty="0">
                          <a:solidFill>
                            <a:srgbClr val="004A87"/>
                          </a:solidFill>
                          <a:effectLst/>
                          <a:latin typeface="Futura"/>
                        </a:rPr>
                        <a:t>Telefónico</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Electrónico</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Presencial</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Comunicaciones Escritas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Total</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val="3017626373"/>
                  </a:ext>
                </a:extLst>
              </a:tr>
              <a:tr h="160542">
                <a:tc>
                  <a:txBody>
                    <a:bodyPr/>
                    <a:lstStyle/>
                    <a:p>
                      <a:pPr algn="ctr" fontAlgn="ctr"/>
                      <a:r>
                        <a:rPr lang="es-CO" sz="1000" b="0" i="0" u="none" strike="noStrike">
                          <a:solidFill>
                            <a:srgbClr val="004A87"/>
                          </a:solidFill>
                          <a:effectLst/>
                          <a:latin typeface="Futura"/>
                        </a:rPr>
                        <a:t>Enero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124,943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14,193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1,506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9,635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150,277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455771641"/>
                  </a:ext>
                </a:extLst>
              </a:tr>
              <a:tr h="160542">
                <a:tc>
                  <a:txBody>
                    <a:bodyPr/>
                    <a:lstStyle/>
                    <a:p>
                      <a:pPr algn="ctr" fontAlgn="ctr"/>
                      <a:r>
                        <a:rPr lang="es-CO" sz="1000" b="0" i="0" u="none" strike="noStrike">
                          <a:solidFill>
                            <a:srgbClr val="004A87"/>
                          </a:solidFill>
                          <a:effectLst/>
                          <a:latin typeface="Futura"/>
                        </a:rPr>
                        <a:t>Febrero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66,175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6,010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1,488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5,569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79,242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3930214672"/>
                  </a:ext>
                </a:extLst>
              </a:tr>
              <a:tr h="160542">
                <a:tc>
                  <a:txBody>
                    <a:bodyPr/>
                    <a:lstStyle/>
                    <a:p>
                      <a:pPr algn="ctr" fontAlgn="ctr"/>
                      <a:r>
                        <a:rPr lang="es-CO" sz="1000" b="0" i="0" u="none" strike="noStrike">
                          <a:solidFill>
                            <a:srgbClr val="004A87"/>
                          </a:solidFill>
                          <a:effectLst/>
                          <a:latin typeface="Futura"/>
                        </a:rPr>
                        <a:t>Marzo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78,244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6,697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1,105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23,987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110,033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95685571"/>
                  </a:ext>
                </a:extLst>
              </a:tr>
              <a:tr h="160542">
                <a:tc>
                  <a:txBody>
                    <a:bodyPr/>
                    <a:lstStyle/>
                    <a:p>
                      <a:pPr algn="ctr" fontAlgn="ctr"/>
                      <a:r>
                        <a:rPr lang="es-CO" sz="1000" b="0" i="0" u="none" strike="noStrike">
                          <a:solidFill>
                            <a:srgbClr val="004A87"/>
                          </a:solidFill>
                          <a:effectLst/>
                          <a:latin typeface="Futura"/>
                        </a:rPr>
                        <a:t>Abril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38,494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3,357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724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4,682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47,257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143827078"/>
                  </a:ext>
                </a:extLst>
              </a:tr>
              <a:tr h="160542">
                <a:tc>
                  <a:txBody>
                    <a:bodyPr/>
                    <a:lstStyle/>
                    <a:p>
                      <a:pPr algn="ctr" fontAlgn="ctr"/>
                      <a:r>
                        <a:rPr lang="es-CO" sz="1000" b="0" i="0" u="none" strike="noStrike">
                          <a:solidFill>
                            <a:srgbClr val="004A87"/>
                          </a:solidFill>
                          <a:effectLst/>
                          <a:latin typeface="Futura"/>
                        </a:rPr>
                        <a:t>Mayo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138,339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8,596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1,537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14,485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162,957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548082944"/>
                  </a:ext>
                </a:extLst>
              </a:tr>
              <a:tr h="160542">
                <a:tc>
                  <a:txBody>
                    <a:bodyPr/>
                    <a:lstStyle/>
                    <a:p>
                      <a:pPr algn="ctr" fontAlgn="ctr"/>
                      <a:r>
                        <a:rPr lang="es-CO" sz="1000" b="0" i="0" u="none" strike="noStrike">
                          <a:solidFill>
                            <a:srgbClr val="004A87"/>
                          </a:solidFill>
                          <a:effectLst/>
                          <a:latin typeface="Futura"/>
                        </a:rPr>
                        <a:t>Junio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58,576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3,993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1,361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6,996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70,926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1793713759"/>
                  </a:ext>
                </a:extLst>
              </a:tr>
              <a:tr h="160542">
                <a:tc>
                  <a:txBody>
                    <a:bodyPr/>
                    <a:lstStyle/>
                    <a:p>
                      <a:pPr algn="ctr" fontAlgn="ctr"/>
                      <a:r>
                        <a:rPr lang="es-CO" sz="1000" b="0" i="0" u="none" strike="noStrike">
                          <a:solidFill>
                            <a:srgbClr val="004A87"/>
                          </a:solidFill>
                          <a:effectLst/>
                          <a:latin typeface="Futura"/>
                        </a:rPr>
                        <a:t>Julio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50,180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3,801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1,006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5,972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60,959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803878006"/>
                  </a:ext>
                </a:extLst>
              </a:tr>
              <a:tr h="160542">
                <a:tc>
                  <a:txBody>
                    <a:bodyPr/>
                    <a:lstStyle/>
                    <a:p>
                      <a:pPr algn="ctr" fontAlgn="ctr"/>
                      <a:r>
                        <a:rPr lang="es-CO" sz="1000" b="0" i="0" u="none" strike="noStrike">
                          <a:solidFill>
                            <a:srgbClr val="004A87"/>
                          </a:solidFill>
                          <a:effectLst/>
                          <a:latin typeface="Futura"/>
                        </a:rPr>
                        <a:t>Agosto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128,547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11,434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2,297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18,553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160,831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266696342"/>
                  </a:ext>
                </a:extLst>
              </a:tr>
              <a:tr h="160542">
                <a:tc>
                  <a:txBody>
                    <a:bodyPr/>
                    <a:lstStyle/>
                    <a:p>
                      <a:pPr algn="ctr" fontAlgn="ctr"/>
                      <a:r>
                        <a:rPr lang="es-CO" sz="1000" b="0" i="0" u="none" strike="noStrike">
                          <a:solidFill>
                            <a:srgbClr val="004A87"/>
                          </a:solidFill>
                          <a:effectLst/>
                          <a:latin typeface="Futura"/>
                        </a:rPr>
                        <a:t>Septiembre</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50,922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3,747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779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7,729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63,177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val="954441681"/>
                  </a:ext>
                </a:extLst>
              </a:tr>
              <a:tr h="208705">
                <a:tc>
                  <a:txBody>
                    <a:bodyPr/>
                    <a:lstStyle/>
                    <a:p>
                      <a:pPr algn="ctr" fontAlgn="ctr"/>
                      <a:r>
                        <a:rPr lang="es-CO" sz="1000" b="1" i="0" u="none" strike="noStrike">
                          <a:solidFill>
                            <a:srgbClr val="004A87"/>
                          </a:solidFill>
                          <a:effectLst/>
                          <a:latin typeface="Futura"/>
                        </a:rPr>
                        <a:t>Total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734,420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61,828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11,803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97,608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905,659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val="2189040360"/>
                  </a:ext>
                </a:extLst>
              </a:tr>
              <a:tr h="305031">
                <a:tc>
                  <a:txBody>
                    <a:bodyPr/>
                    <a:lstStyle/>
                    <a:p>
                      <a:pPr algn="ctr" fontAlgn="ctr"/>
                      <a:r>
                        <a:rPr lang="es-CO" sz="1000" b="1" i="0" u="none" strike="noStrike">
                          <a:solidFill>
                            <a:srgbClr val="004A87"/>
                          </a:solidFill>
                          <a:effectLst/>
                          <a:latin typeface="Futura"/>
                        </a:rPr>
                        <a:t>% Transacciones por canal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81%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dirty="0">
                          <a:solidFill>
                            <a:srgbClr val="004A87"/>
                          </a:solidFill>
                          <a:effectLst/>
                          <a:latin typeface="Futura"/>
                        </a:rPr>
                        <a:t>100%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extLst>
                  <a:ext uri="{0D108BD9-81ED-4DB2-BD59-A6C34878D82A}">
                    <a16:rowId xmlns:a16="http://schemas.microsoft.com/office/drawing/2014/main" val="3683465168"/>
                  </a:ext>
                </a:extLst>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585847223"/>
              </p:ext>
            </p:extLst>
          </p:nvPr>
        </p:nvGraphicFramePr>
        <p:xfrm>
          <a:off x="755574" y="3894513"/>
          <a:ext cx="7416824" cy="19107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677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Estadísticas PQRS</a:t>
            </a:r>
          </a:p>
        </p:txBody>
      </p:sp>
      <p:sp>
        <p:nvSpPr>
          <p:cNvPr id="10" name="Rectángulo redondeado 9"/>
          <p:cNvSpPr/>
          <p:nvPr/>
        </p:nvSpPr>
        <p:spPr>
          <a:xfrm>
            <a:off x="624389" y="985590"/>
            <a:ext cx="7954398" cy="48196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En los primeros nueves (9) meses del año se recibieron un total de 905.659 transacciones, donde el canal telefónico atiende el 81% y el 19% es tomado como muestra para medir la satisfacción del ciudadano.</a:t>
            </a:r>
          </a:p>
          <a:p>
            <a:pPr algn="just"/>
            <a:endParaRPr lang="es-CO" sz="1400" dirty="0">
              <a:latin typeface="Futura"/>
            </a:endParaRPr>
          </a:p>
          <a:p>
            <a:pPr algn="just"/>
            <a:r>
              <a:rPr lang="es-CO" sz="1400" dirty="0">
                <a:latin typeface="Futura"/>
              </a:rPr>
              <a:t>Los meses con mayor número de solicitudes fueron enero, marzo, mayo y agosto. </a:t>
            </a:r>
          </a:p>
          <a:p>
            <a:pPr algn="just"/>
            <a:endParaRPr lang="es-CO" sz="1400" dirty="0">
              <a:latin typeface="Futura"/>
            </a:endParaRPr>
          </a:p>
          <a:p>
            <a:pPr algn="just"/>
            <a:r>
              <a:rPr lang="es-CO" sz="1400" dirty="0">
                <a:latin typeface="Futura"/>
              </a:rPr>
              <a:t>Para enero algunos de los temas de impacto fueron: la convocatoria de Evaluación Docente de Carácter Diagnostico Formativa – ECDF y los diferentes inconvenientes presentados en la plataforma prisma para las pruebas Saber 11, Pre saber y Validación.</a:t>
            </a:r>
          </a:p>
          <a:p>
            <a:pPr algn="just"/>
            <a:endParaRPr lang="es-CO" sz="1400" dirty="0">
              <a:latin typeface="Futura"/>
            </a:endParaRPr>
          </a:p>
          <a:p>
            <a:pPr algn="just"/>
            <a:r>
              <a:rPr lang="es-CO" sz="1400" dirty="0">
                <a:latin typeface="Futura"/>
              </a:rPr>
              <a:t>La inscripción a los exámenes Saber 11, Validación y Pre saber de calendario A fueron los temas de mayor relevancia en mayo.</a:t>
            </a:r>
          </a:p>
          <a:p>
            <a:pPr algn="just"/>
            <a:endParaRPr lang="es-CO" sz="1400" dirty="0">
              <a:latin typeface="Futura"/>
            </a:endParaRPr>
          </a:p>
          <a:p>
            <a:pPr algn="just"/>
            <a:r>
              <a:rPr lang="es-CO" sz="1400" dirty="0">
                <a:latin typeface="Futura"/>
              </a:rPr>
              <a:t>Para el mes de agosto, los temas más sobresalientes fueron: el registro para la presentación de los exámenes Saber Pro y Saber T y T, la aplicación y citación de las pruebas Saber 11, Validación y Pre saber de calendario A.</a:t>
            </a:r>
          </a:p>
          <a:p>
            <a:pPr algn="just"/>
            <a:endParaRPr lang="es-CO" sz="1400" dirty="0">
              <a:latin typeface="Futura"/>
            </a:endParaRPr>
          </a:p>
        </p:txBody>
      </p:sp>
    </p:spTree>
    <p:extLst>
      <p:ext uri="{BB962C8B-B14F-4D97-AF65-F5344CB8AC3E}">
        <p14:creationId xmlns:p14="http://schemas.microsoft.com/office/powerpoint/2010/main" val="383042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49187" y="260648"/>
            <a:ext cx="8229600" cy="724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rgbClr val="004A87"/>
                </a:solidFill>
                <a:latin typeface="Futura"/>
              </a:rPr>
              <a:t>Tiempo Promedio de Respuesta</a:t>
            </a:r>
          </a:p>
        </p:txBody>
      </p:sp>
      <p:sp>
        <p:nvSpPr>
          <p:cNvPr id="7" name="Rectángulo redondeado 6"/>
          <p:cNvSpPr/>
          <p:nvPr/>
        </p:nvSpPr>
        <p:spPr>
          <a:xfrm>
            <a:off x="336991" y="3645024"/>
            <a:ext cx="8241795" cy="16561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Durante estos nueve (9) meses el promedio de respuesta a solicitudes interpuestas por los ciudadanos es de 6.6 días. </a:t>
            </a:r>
          </a:p>
          <a:p>
            <a:pPr algn="just"/>
            <a:endParaRPr lang="es-CO" sz="1400" dirty="0">
              <a:latin typeface="Futura"/>
            </a:endParaRPr>
          </a:p>
          <a:p>
            <a:pPr algn="just"/>
            <a:r>
              <a:rPr lang="es-CO" sz="1400" dirty="0">
                <a:latin typeface="Futura"/>
              </a:rPr>
              <a:t>Debido al tipo de solicitudes que se recibieron para el mes de febrero, las cuales describían los inconvenientes que tuvieron las instituciones por la no solución de los problemas que presentaron en el registro, este fue el mes más alto de todo el año. A partir de esta experiencia se efectuaron cambio en algunos procesos internos de la entidad logrando disminuir los tiempos de solución.</a:t>
            </a:r>
          </a:p>
        </p:txBody>
      </p:sp>
      <p:graphicFrame>
        <p:nvGraphicFramePr>
          <p:cNvPr id="8" name="Gráfico 7"/>
          <p:cNvGraphicFramePr>
            <a:graphicFrameLocks/>
          </p:cNvGraphicFramePr>
          <p:nvPr>
            <p:extLst>
              <p:ext uri="{D42A27DB-BD31-4B8C-83A1-F6EECF244321}">
                <p14:modId xmlns:p14="http://schemas.microsoft.com/office/powerpoint/2010/main" val="3599762754"/>
              </p:ext>
            </p:extLst>
          </p:nvPr>
        </p:nvGraphicFramePr>
        <p:xfrm>
          <a:off x="1475656" y="985590"/>
          <a:ext cx="6048671" cy="2381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9323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6480</TotalTime>
  <Words>578</Words>
  <Application>Microsoft Office PowerPoint</Application>
  <PresentationFormat>Presentación en pantalla (4:3)</PresentationFormat>
  <Paragraphs>149</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Futura</vt:lpstr>
      <vt:lpstr>Tema de Office</vt:lpstr>
      <vt:lpstr>Informe Tercer Trimestre 2017 de PQR’S</vt:lpstr>
      <vt:lpstr>Contenido</vt:lpstr>
      <vt:lpstr>Estadísticas PQRS</vt:lpstr>
      <vt:lpstr>Estadísticas PQRs</vt:lpstr>
      <vt:lpstr>Presentación de PowerPoint</vt:lpstr>
      <vt:lpstr>Estadísticas PQRS</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sgodoy</dc:creator>
  <cp:lastModifiedBy>Paola Barreto</cp:lastModifiedBy>
  <cp:revision>411</cp:revision>
  <dcterms:created xsi:type="dcterms:W3CDTF">2015-05-26T19:26:39Z</dcterms:created>
  <dcterms:modified xsi:type="dcterms:W3CDTF">2017-11-23T20:52:30Z</dcterms:modified>
</cp:coreProperties>
</file>