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7" r:id="rId4"/>
    <p:sldId id="262" r:id="rId5"/>
    <p:sldId id="259" r:id="rId6"/>
    <p:sldId id="260" r:id="rId7"/>
    <p:sldId id="261" r:id="rId8"/>
    <p:sldId id="263" r:id="rId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cfes" initials="i"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94631"/>
  </p:normalViewPr>
  <p:slideViewPr>
    <p:cSldViewPr>
      <p:cViewPr varScale="1">
        <p:scale>
          <a:sx n="64" d="100"/>
          <a:sy n="64" d="100"/>
        </p:scale>
        <p:origin x="126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r>
              <a:rPr lang="es-CO"/>
              <a:t>Resumen Año 2017</a:t>
            </a:r>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endParaRPr lang="es-CO"/>
        </a:p>
      </c:txPr>
    </c:title>
    <c:autoTitleDeleted val="0"/>
    <c:plotArea>
      <c:layout/>
      <c:barChart>
        <c:barDir val="col"/>
        <c:grouping val="clustered"/>
        <c:varyColors val="0"/>
        <c:ser>
          <c:idx val="0"/>
          <c:order val="0"/>
          <c:tx>
            <c:strRef>
              <c:f>'Plantilla PQRS'!$D$3</c:f>
              <c:strCache>
                <c:ptCount val="1"/>
                <c:pt idx="0">
                  <c:v>PQRS Entrantes (Todos los canales)</c:v>
                </c:pt>
              </c:strCache>
            </c:strRef>
          </c:tx>
          <c:spPr>
            <a:gradFill rotWithShape="1">
              <a:gsLst>
                <a:gs pos="0">
                  <a:srgbClr val="004A87"/>
                </a:gs>
                <a:gs pos="60000">
                  <a:srgbClr val="004A87"/>
                </a:gs>
                <a:gs pos="83000">
                  <a:schemeClr val="accent1">
                    <a:lumMod val="75000"/>
                  </a:schemeClr>
                </a:gs>
                <a:gs pos="100000">
                  <a:schemeClr val="accent1"/>
                </a:gs>
              </a:gsLst>
              <a:lin ang="5400000" scaled="1"/>
            </a:gradFill>
            <a:ln>
              <a:noFill/>
            </a:ln>
            <a:effectLst/>
          </c:spPr>
          <c:invertIfNegative val="0"/>
          <c:dLbls>
            <c:dLbl>
              <c:idx val="1"/>
              <c:layout>
                <c:manualLayout>
                  <c:x val="2.2371364653243847E-3"/>
                  <c:y val="2.0671834625322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1F5-4508-81B7-00C4D11251A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'Plantilla PQRS'!$C$4:$C$9</c:f>
              <c:strCache>
                <c:ptCount val="6"/>
                <c:pt idx="0">
                  <c:v>Enero</c:v>
                </c:pt>
                <c:pt idx="1">
                  <c:v>Febrero</c:v>
                </c:pt>
                <c:pt idx="2">
                  <c:v>Marzo</c:v>
                </c:pt>
                <c:pt idx="3">
                  <c:v>Abril</c:v>
                </c:pt>
                <c:pt idx="4">
                  <c:v>Mayo</c:v>
                </c:pt>
                <c:pt idx="5">
                  <c:v>Junio</c:v>
                </c:pt>
              </c:strCache>
            </c:strRef>
          </c:cat>
          <c:val>
            <c:numRef>
              <c:f>'Plantilla PQRS'!$D$4:$D$9</c:f>
              <c:numCache>
                <c:formatCode>#,##0</c:formatCode>
                <c:ptCount val="6"/>
                <c:pt idx="0">
                  <c:v>150277</c:v>
                </c:pt>
                <c:pt idx="1">
                  <c:v>79242</c:v>
                </c:pt>
                <c:pt idx="2">
                  <c:v>110033</c:v>
                </c:pt>
                <c:pt idx="3">
                  <c:v>47257</c:v>
                </c:pt>
                <c:pt idx="4">
                  <c:v>162957</c:v>
                </c:pt>
                <c:pt idx="5">
                  <c:v>70926</c:v>
                </c:pt>
              </c:numCache>
            </c:numRef>
          </c:val>
          <c:extLst xmlns:c16r2="http://schemas.microsoft.com/office/drawing/2015/06/chart">
            <c:ext xmlns:c16="http://schemas.microsoft.com/office/drawing/2014/chart" uri="{C3380CC4-5D6E-409C-BE32-E72D297353CC}">
              <c16:uniqueId val="{00000001-41F5-4508-81B7-00C4D11251AA}"/>
            </c:ext>
          </c:extLst>
        </c:ser>
        <c:ser>
          <c:idx val="1"/>
          <c:order val="1"/>
          <c:tx>
            <c:strRef>
              <c:f>'Plantilla PQRS'!$E$3</c:f>
              <c:strCache>
                <c:ptCount val="1"/>
                <c:pt idx="0">
                  <c:v>Encuestas de Satisfacción (Todos los canales)</c:v>
                </c:pt>
              </c:strCache>
            </c:strRef>
          </c:tx>
          <c:spPr>
            <a:gradFill rotWithShape="1">
              <a:gsLst>
                <a:gs pos="0">
                  <a:srgbClr val="AACA57"/>
                </a:gs>
                <a:gs pos="60000">
                  <a:srgbClr val="AACA57"/>
                </a:gs>
                <a:gs pos="83000">
                  <a:schemeClr val="accent6">
                    <a:lumMod val="60000"/>
                    <a:lumOff val="40000"/>
                  </a:schemeClr>
                </a:gs>
                <a:gs pos="100000">
                  <a:schemeClr val="accent6">
                    <a:lumMod val="20000"/>
                    <a:lumOff val="8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'Plantilla PQRS'!$C$4:$C$9</c:f>
              <c:strCache>
                <c:ptCount val="6"/>
                <c:pt idx="0">
                  <c:v>Enero</c:v>
                </c:pt>
                <c:pt idx="1">
                  <c:v>Febrero</c:v>
                </c:pt>
                <c:pt idx="2">
                  <c:v>Marzo</c:v>
                </c:pt>
                <c:pt idx="3">
                  <c:v>Abril</c:v>
                </c:pt>
                <c:pt idx="4">
                  <c:v>Mayo</c:v>
                </c:pt>
                <c:pt idx="5">
                  <c:v>Junio</c:v>
                </c:pt>
              </c:strCache>
            </c:strRef>
          </c:cat>
          <c:val>
            <c:numRef>
              <c:f>'Plantilla PQRS'!$E$4:$E$9</c:f>
              <c:numCache>
                <c:formatCode>#,##0</c:formatCode>
                <c:ptCount val="6"/>
                <c:pt idx="0">
                  <c:v>18461</c:v>
                </c:pt>
                <c:pt idx="1">
                  <c:v>17364</c:v>
                </c:pt>
                <c:pt idx="2">
                  <c:v>19714</c:v>
                </c:pt>
                <c:pt idx="3">
                  <c:v>11387</c:v>
                </c:pt>
                <c:pt idx="4">
                  <c:v>34012</c:v>
                </c:pt>
                <c:pt idx="5">
                  <c:v>16639</c:v>
                </c:pt>
              </c:numCache>
            </c:numRef>
          </c:val>
          <c:extLst xmlns:c16r2="http://schemas.microsoft.com/office/drawing/2015/06/chart">
            <c:ext xmlns:c16="http://schemas.microsoft.com/office/drawing/2014/chart" uri="{C3380CC4-5D6E-409C-BE32-E72D297353CC}">
              <c16:uniqueId val="{00000002-41F5-4508-81B7-00C4D11251AA}"/>
            </c:ext>
          </c:extLst>
        </c:ser>
        <c:dLbls>
          <c:showLegendKey val="0"/>
          <c:showVal val="0"/>
          <c:showCatName val="0"/>
          <c:showSerName val="0"/>
          <c:showPercent val="0"/>
          <c:showBubbleSize val="0"/>
        </c:dLbls>
        <c:gapWidth val="100"/>
        <c:overlap val="-24"/>
        <c:axId val="2002596384"/>
        <c:axId val="2002583872"/>
      </c:barChart>
      <c:lineChart>
        <c:grouping val="stacked"/>
        <c:varyColors val="0"/>
        <c:ser>
          <c:idx val="2"/>
          <c:order val="2"/>
          <c:tx>
            <c:strRef>
              <c:f>'Plantilla PQRS'!$F$3</c:f>
              <c:strCache>
                <c:ptCount val="1"/>
                <c:pt idx="0">
                  <c:v>Promedio Ponderado de Satisfacción</c:v>
                </c:pt>
              </c:strCache>
            </c:strRef>
          </c:tx>
          <c:spPr>
            <a:ln w="15875" cap="rnd">
              <a:solidFill>
                <a:schemeClr val="accent2"/>
              </a:solidFill>
              <a:prstDash val="sysDash"/>
              <a:round/>
            </a:ln>
            <a:effectLst/>
          </c:spPr>
          <c:marker>
            <c:symbol val="circle"/>
            <c:size val="5"/>
            <c:spPr>
              <a:solidFill>
                <a:srgbClr val="AACA57"/>
              </a:solidFill>
              <a:ln w="12700">
                <a:noFill/>
                <a:round/>
              </a:ln>
              <a:effectLst/>
            </c:spPr>
          </c:marker>
          <c:dLbls>
            <c:dLbl>
              <c:idx val="0"/>
              <c:layout>
                <c:manualLayout>
                  <c:x val="-1.90584485096463E-2"/>
                  <c:y val="-6.45608252456815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1F5-4508-81B7-00C4D11251AA}"/>
                </c:ext>
                <c:ext xmlns:c15="http://schemas.microsoft.com/office/drawing/2012/chart" uri="{CE6537A1-D6FC-4f65-9D91-7224C49458BB}">
                  <c15:layout/>
                </c:ext>
              </c:extLst>
            </c:dLbl>
            <c:dLbl>
              <c:idx val="4"/>
              <c:layout>
                <c:manualLayout>
                  <c:x val="-2.1168947841251388E-2"/>
                  <c:y val="-6.456082524568154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1F5-4508-81B7-00C4D11251A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'Plantilla PQRS'!$C$4:$C$9</c:f>
              <c:strCache>
                <c:ptCount val="6"/>
                <c:pt idx="0">
                  <c:v>Enero</c:v>
                </c:pt>
                <c:pt idx="1">
                  <c:v>Febrero</c:v>
                </c:pt>
                <c:pt idx="2">
                  <c:v>Marzo</c:v>
                </c:pt>
                <c:pt idx="3">
                  <c:v>Abril</c:v>
                </c:pt>
                <c:pt idx="4">
                  <c:v>Mayo</c:v>
                </c:pt>
                <c:pt idx="5">
                  <c:v>Junio</c:v>
                </c:pt>
              </c:strCache>
            </c:strRef>
          </c:cat>
          <c:val>
            <c:numRef>
              <c:f>'Plantilla PQRS'!$F$4:$F$9</c:f>
              <c:numCache>
                <c:formatCode>#,##0.00</c:formatCode>
                <c:ptCount val="6"/>
                <c:pt idx="0">
                  <c:v>4.392088454725994</c:v>
                </c:pt>
                <c:pt idx="1">
                  <c:v>4.4893167276051189</c:v>
                </c:pt>
                <c:pt idx="2">
                  <c:v>4.5728261954677052</c:v>
                </c:pt>
                <c:pt idx="3">
                  <c:v>4.6301337782851792</c:v>
                </c:pt>
                <c:pt idx="4">
                  <c:v>4.5435189540946332</c:v>
                </c:pt>
                <c:pt idx="5">
                  <c:v>4.5960694753290463</c:v>
                </c:pt>
              </c:numCache>
            </c:numRef>
          </c:val>
          <c:smooth val="0"/>
          <c:extLst xmlns:c16r2="http://schemas.microsoft.com/office/drawing/2015/06/chart">
            <c:ext xmlns:c16="http://schemas.microsoft.com/office/drawing/2014/chart" uri="{C3380CC4-5D6E-409C-BE32-E72D297353CC}">
              <c16:uniqueId val="{00000005-41F5-4508-81B7-00C4D11251AA}"/>
            </c:ext>
          </c:extLst>
        </c:ser>
        <c:dLbls>
          <c:showLegendKey val="0"/>
          <c:showVal val="0"/>
          <c:showCatName val="0"/>
          <c:showSerName val="0"/>
          <c:showPercent val="0"/>
          <c:showBubbleSize val="0"/>
        </c:dLbls>
        <c:marker val="1"/>
        <c:smooth val="0"/>
        <c:axId val="2002587136"/>
        <c:axId val="2002586592"/>
      </c:lineChart>
      <c:catAx>
        <c:axId val="20025963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2002583872"/>
        <c:crosses val="autoZero"/>
        <c:auto val="1"/>
        <c:lblAlgn val="ctr"/>
        <c:lblOffset val="100"/>
        <c:noMultiLvlLbl val="0"/>
      </c:catAx>
      <c:valAx>
        <c:axId val="20025838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2002596384"/>
        <c:crosses val="autoZero"/>
        <c:crossBetween val="between"/>
      </c:valAx>
      <c:valAx>
        <c:axId val="200258659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2002587136"/>
        <c:crosses val="max"/>
        <c:crossBetween val="between"/>
      </c:valAx>
      <c:catAx>
        <c:axId val="2002587136"/>
        <c:scaling>
          <c:orientation val="minMax"/>
        </c:scaling>
        <c:delete val="1"/>
        <c:axPos val="b"/>
        <c:numFmt formatCode="General" sourceLinked="1"/>
        <c:majorTickMark val="out"/>
        <c:minorTickMark val="none"/>
        <c:tickLblPos val="nextTo"/>
        <c:crossAx val="20025865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004A87"/>
      </a:solidFill>
      <a:round/>
    </a:ln>
    <a:effectLst/>
  </c:spPr>
  <c:txPr>
    <a:bodyPr/>
    <a:lstStyle/>
    <a:p>
      <a:pPr>
        <a:defRPr>
          <a:solidFill>
            <a:srgbClr val="004A87"/>
          </a:solidFill>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r>
              <a:rPr lang="es-CO"/>
              <a:t>Transacciones</a:t>
            </a:r>
            <a:r>
              <a:rPr lang="es-CO" baseline="0"/>
              <a:t> por Canal de Atención</a:t>
            </a:r>
            <a:endParaRPr lang="es-CO"/>
          </a:p>
        </c:rich>
      </c:tx>
      <c:layout/>
      <c:overlay val="0"/>
      <c:spPr>
        <a:noFill/>
        <a:ln>
          <a:noFill/>
        </a:ln>
        <a:effectLst/>
      </c:spPr>
      <c:txPr>
        <a:bodyPr rot="0" spcFirstLastPara="1" vertOverflow="ellipsis" vert="horz" wrap="square" anchor="ctr" anchorCtr="1"/>
        <a:lstStyle/>
        <a:p>
          <a:pPr>
            <a:defRPr sz="1600" b="1" i="0" u="none" strike="noStrike" kern="1200" baseline="0">
              <a:solidFill>
                <a:srgbClr val="004A87"/>
              </a:solidFill>
              <a:latin typeface="+mn-lt"/>
              <a:ea typeface="+mn-ea"/>
              <a:cs typeface="+mn-cs"/>
            </a:defRPr>
          </a:pPr>
          <a:endParaRPr lang="es-CO"/>
        </a:p>
      </c:txPr>
    </c:title>
    <c:autoTitleDeleted val="0"/>
    <c:plotArea>
      <c:layout/>
      <c:barChart>
        <c:barDir val="col"/>
        <c:grouping val="clustered"/>
        <c:varyColors val="0"/>
        <c:ser>
          <c:idx val="0"/>
          <c:order val="0"/>
          <c:tx>
            <c:strRef>
              <c:f>'Plantilla PQRS'!$J$10</c:f>
              <c:strCache>
                <c:ptCount val="1"/>
                <c:pt idx="0">
                  <c:v>Total</c:v>
                </c:pt>
              </c:strCache>
            </c:strRef>
          </c:tx>
          <c:spPr>
            <a:gradFill rotWithShape="1">
              <a:gsLst>
                <a:gs pos="0">
                  <a:srgbClr val="004A87"/>
                </a:gs>
                <a:gs pos="60000">
                  <a:srgbClr val="004A87"/>
                </a:gs>
                <a:gs pos="83000">
                  <a:schemeClr val="accent1">
                    <a:lumMod val="75000"/>
                  </a:schemeClr>
                </a:gs>
                <a:gs pos="100000">
                  <a:schemeClr val="accent1"/>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'Plantilla PQRS'!$K$3:$N$3</c:f>
              <c:strCache>
                <c:ptCount val="4"/>
                <c:pt idx="0">
                  <c:v>Telefónico</c:v>
                </c:pt>
                <c:pt idx="1">
                  <c:v>Electrónico</c:v>
                </c:pt>
                <c:pt idx="2">
                  <c:v>Presencial</c:v>
                </c:pt>
                <c:pt idx="3">
                  <c:v>Comunicaciones Escritas</c:v>
                </c:pt>
              </c:strCache>
            </c:strRef>
          </c:cat>
          <c:val>
            <c:numRef>
              <c:f>'Plantilla PQRS'!$K$10:$N$10</c:f>
              <c:numCache>
                <c:formatCode>#,##0</c:formatCode>
                <c:ptCount val="4"/>
                <c:pt idx="0">
                  <c:v>504771</c:v>
                </c:pt>
                <c:pt idx="1">
                  <c:v>42846</c:v>
                </c:pt>
                <c:pt idx="2">
                  <c:v>7721</c:v>
                </c:pt>
                <c:pt idx="3">
                  <c:v>65354</c:v>
                </c:pt>
              </c:numCache>
            </c:numRef>
          </c:val>
          <c:extLst xmlns:c16r2="http://schemas.microsoft.com/office/drawing/2015/06/chart">
            <c:ext xmlns:c16="http://schemas.microsoft.com/office/drawing/2014/chart" uri="{C3380CC4-5D6E-409C-BE32-E72D297353CC}">
              <c16:uniqueId val="{00000000-C9EF-471E-829D-862B611AC5D1}"/>
            </c:ext>
          </c:extLst>
        </c:ser>
        <c:dLbls>
          <c:showLegendKey val="0"/>
          <c:showVal val="0"/>
          <c:showCatName val="0"/>
          <c:showSerName val="0"/>
          <c:showPercent val="0"/>
          <c:showBubbleSize val="0"/>
        </c:dLbls>
        <c:gapWidth val="0"/>
        <c:axId val="2002589856"/>
        <c:axId val="2002589312"/>
      </c:barChart>
      <c:catAx>
        <c:axId val="2002589856"/>
        <c:scaling>
          <c:orientation val="minMax"/>
        </c:scaling>
        <c:delete val="0"/>
        <c:axPos val="b"/>
        <c:title>
          <c:tx>
            <c:rich>
              <a:bodyPr rot="0" spcFirstLastPara="1" vertOverflow="ellipsis" vert="horz" wrap="square" anchor="ctr" anchorCtr="1"/>
              <a:lstStyle/>
              <a:p>
                <a:pPr>
                  <a:defRPr sz="900" b="1" i="0" u="none" strike="noStrike" kern="1200" baseline="0">
                    <a:solidFill>
                      <a:srgbClr val="004A87"/>
                    </a:solidFill>
                    <a:latin typeface="+mn-lt"/>
                    <a:ea typeface="+mn-ea"/>
                    <a:cs typeface="+mn-cs"/>
                  </a:defRPr>
                </a:pPr>
                <a:r>
                  <a:rPr lang="es-CO"/>
                  <a:t>Canal de Atención</a:t>
                </a:r>
              </a:p>
            </c:rich>
          </c:tx>
          <c:layout/>
          <c:overlay val="0"/>
          <c:spPr>
            <a:noFill/>
            <a:ln>
              <a:noFill/>
            </a:ln>
            <a:effectLst/>
          </c:spPr>
          <c:txPr>
            <a:bodyPr rot="0" spcFirstLastPara="1" vertOverflow="ellipsis" vert="horz" wrap="square" anchor="ctr" anchorCtr="1"/>
            <a:lstStyle/>
            <a:p>
              <a:pPr>
                <a:defRPr sz="900" b="1" i="0" u="none" strike="noStrike" kern="1200" baseline="0">
                  <a:solidFill>
                    <a:srgbClr val="004A87"/>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2002589312"/>
        <c:crosses val="autoZero"/>
        <c:auto val="1"/>
        <c:lblAlgn val="ctr"/>
        <c:lblOffset val="100"/>
        <c:noMultiLvlLbl val="0"/>
      </c:catAx>
      <c:valAx>
        <c:axId val="2002589312"/>
        <c:scaling>
          <c:orientation val="minMax"/>
        </c:scaling>
        <c:delete val="0"/>
        <c:axPos val="l"/>
        <c:title>
          <c:tx>
            <c:rich>
              <a:bodyPr rot="-5400000" spcFirstLastPara="1" vertOverflow="ellipsis" vert="horz" wrap="square" anchor="ctr" anchorCtr="1"/>
              <a:lstStyle/>
              <a:p>
                <a:pPr>
                  <a:defRPr sz="900" b="1" i="0" u="none" strike="noStrike" kern="1200" baseline="0">
                    <a:solidFill>
                      <a:srgbClr val="004A87"/>
                    </a:solidFill>
                    <a:latin typeface="+mn-lt"/>
                    <a:ea typeface="+mn-ea"/>
                    <a:cs typeface="+mn-cs"/>
                  </a:defRPr>
                </a:pPr>
                <a:r>
                  <a:rPr lang="es-CO"/>
                  <a:t>Número de transacciones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rgbClr val="004A87"/>
                  </a:solidFill>
                  <a:latin typeface="+mn-lt"/>
                  <a:ea typeface="+mn-ea"/>
                  <a:cs typeface="+mn-cs"/>
                </a:defRPr>
              </a:pPr>
              <a:endParaRPr lang="es-C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2002589856"/>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4A87"/>
      </a:solidFill>
      <a:round/>
    </a:ln>
    <a:effectLst/>
  </c:spPr>
  <c:txPr>
    <a:bodyPr/>
    <a:lstStyle/>
    <a:p>
      <a:pPr>
        <a:defRPr>
          <a:solidFill>
            <a:srgbClr val="004A87"/>
          </a:solidFill>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rgbClr val="004A87"/>
                </a:solidFill>
                <a:latin typeface="+mn-lt"/>
                <a:ea typeface="+mn-ea"/>
                <a:cs typeface="+mn-cs"/>
              </a:defRPr>
            </a:pPr>
            <a:r>
              <a:rPr lang="en-US" b="1" dirty="0" err="1"/>
              <a:t>Promedio</a:t>
            </a:r>
            <a:r>
              <a:rPr lang="en-US" b="1" dirty="0"/>
              <a:t> </a:t>
            </a:r>
            <a:r>
              <a:rPr lang="en-US" b="1" dirty="0" err="1"/>
              <a:t>Días</a:t>
            </a:r>
            <a:r>
              <a:rPr lang="en-US" b="1" baseline="0" dirty="0"/>
              <a:t> </a:t>
            </a:r>
            <a:r>
              <a:rPr lang="en-US" b="1" baseline="0" dirty="0" err="1"/>
              <a:t>Respuesta</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rgbClr val="004A87"/>
              </a:solidFill>
              <a:latin typeface="+mn-lt"/>
              <a:ea typeface="+mn-ea"/>
              <a:cs typeface="+mn-cs"/>
            </a:defRPr>
          </a:pPr>
          <a:endParaRPr lang="es-CO"/>
        </a:p>
      </c:txPr>
    </c:title>
    <c:autoTitleDeleted val="0"/>
    <c:plotArea>
      <c:layout/>
      <c:lineChart>
        <c:grouping val="standard"/>
        <c:varyColors val="0"/>
        <c:ser>
          <c:idx val="0"/>
          <c:order val="0"/>
          <c:tx>
            <c:strRef>
              <c:f>'Tiempos de respuesta'!$E$2</c:f>
              <c:strCache>
                <c:ptCount val="1"/>
                <c:pt idx="0">
                  <c:v>Días Promedio de Respuesta Ponderado</c:v>
                </c:pt>
              </c:strCache>
            </c:strRef>
          </c:tx>
          <c:spPr>
            <a:ln w="22225" cap="rnd" cmpd="sng" algn="ctr">
              <a:solidFill>
                <a:srgbClr val="AACA57"/>
              </a:solidFill>
              <a:round/>
            </a:ln>
            <a:effectLst/>
          </c:spPr>
          <c:marker>
            <c:symbol val="circle"/>
            <c:size val="5"/>
            <c:spPr>
              <a:solidFill>
                <a:schemeClr val="accent2"/>
              </a:solidFill>
              <a:ln w="9525" cap="flat" cmpd="sng" algn="ctr">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mn-lt"/>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'Tiempos de respuesta'!$B$3:$B$8</c:f>
              <c:strCache>
                <c:ptCount val="6"/>
                <c:pt idx="0">
                  <c:v>Enero</c:v>
                </c:pt>
                <c:pt idx="1">
                  <c:v>Febrero</c:v>
                </c:pt>
                <c:pt idx="2">
                  <c:v>Marzo</c:v>
                </c:pt>
                <c:pt idx="3">
                  <c:v>Abril</c:v>
                </c:pt>
                <c:pt idx="4">
                  <c:v>Mayo</c:v>
                </c:pt>
                <c:pt idx="5">
                  <c:v>Junio</c:v>
                </c:pt>
              </c:strCache>
            </c:strRef>
          </c:cat>
          <c:val>
            <c:numRef>
              <c:f>'Tiempos de respuesta'!$E$3:$E$8</c:f>
              <c:numCache>
                <c:formatCode>#,##0.00</c:formatCode>
                <c:ptCount val="6"/>
                <c:pt idx="0">
                  <c:v>9.7732750683981156</c:v>
                </c:pt>
                <c:pt idx="1">
                  <c:v>10.511964481354674</c:v>
                </c:pt>
                <c:pt idx="2">
                  <c:v>6.1622043150506887</c:v>
                </c:pt>
                <c:pt idx="3">
                  <c:v>3.2634421923684322</c:v>
                </c:pt>
                <c:pt idx="4">
                  <c:v>7.0966643190449439</c:v>
                </c:pt>
                <c:pt idx="5">
                  <c:v>8.0984394148970846</c:v>
                </c:pt>
              </c:numCache>
            </c:numRef>
          </c:val>
          <c:smooth val="1"/>
          <c:extLst xmlns:c16r2="http://schemas.microsoft.com/office/drawing/2015/06/chart">
            <c:ext xmlns:c16="http://schemas.microsoft.com/office/drawing/2014/chart" uri="{C3380CC4-5D6E-409C-BE32-E72D297353CC}">
              <c16:uniqueId val="{00000000-C3A9-40F7-8A29-EBA45072F707}"/>
            </c:ext>
          </c:extLst>
        </c:ser>
        <c:dLbls>
          <c:showLegendKey val="0"/>
          <c:showVal val="0"/>
          <c:showCatName val="0"/>
          <c:showSerName val="0"/>
          <c:showPercent val="0"/>
          <c:showBubbleSize val="0"/>
        </c:dLbls>
        <c:dropLines>
          <c:spPr>
            <a:ln w="9525" cap="flat" cmpd="sng" algn="ctr">
              <a:solidFill>
                <a:srgbClr val="004A87"/>
              </a:solidFill>
              <a:prstDash val="dash"/>
              <a:round/>
            </a:ln>
            <a:effectLst/>
          </c:spPr>
        </c:dropLines>
        <c:marker val="1"/>
        <c:smooth val="0"/>
        <c:axId val="2002598560"/>
        <c:axId val="2002594752"/>
      </c:lineChart>
      <c:catAx>
        <c:axId val="2002598560"/>
        <c:scaling>
          <c:orientation val="minMax"/>
        </c:scaling>
        <c:delete val="0"/>
        <c:axPos val="b"/>
        <c:title>
          <c:tx>
            <c:rich>
              <a:bodyPr rot="0" spcFirstLastPara="1" vertOverflow="ellipsis" vert="horz" wrap="square" anchor="ctr" anchorCtr="1"/>
              <a:lstStyle/>
              <a:p>
                <a:pPr>
                  <a:defRPr sz="900" b="0" i="0" u="none" strike="noStrike" kern="1200" cap="all" baseline="0">
                    <a:solidFill>
                      <a:srgbClr val="004A87"/>
                    </a:solidFill>
                    <a:latin typeface="+mn-lt"/>
                    <a:ea typeface="+mn-ea"/>
                    <a:cs typeface="+mn-cs"/>
                  </a:defRPr>
                </a:pPr>
                <a:r>
                  <a:rPr lang="es-CO"/>
                  <a:t>MES</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rgbClr val="004A87"/>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rgbClr val="004A87"/>
                </a:solidFill>
                <a:latin typeface="+mn-lt"/>
                <a:ea typeface="+mn-ea"/>
                <a:cs typeface="+mn-cs"/>
              </a:defRPr>
            </a:pPr>
            <a:endParaRPr lang="es-CO"/>
          </a:p>
        </c:txPr>
        <c:crossAx val="2002594752"/>
        <c:crosses val="autoZero"/>
        <c:auto val="1"/>
        <c:lblAlgn val="ctr"/>
        <c:lblOffset val="100"/>
        <c:noMultiLvlLbl val="0"/>
      </c:catAx>
      <c:valAx>
        <c:axId val="2002594752"/>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rgbClr val="004A87"/>
                    </a:solidFill>
                    <a:latin typeface="+mn-lt"/>
                    <a:ea typeface="+mn-ea"/>
                    <a:cs typeface="+mn-cs"/>
                  </a:defRPr>
                </a:pPr>
                <a:r>
                  <a:rPr lang="es-CO"/>
                  <a:t>Días</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rgbClr val="004A87"/>
                  </a:solidFill>
                  <a:latin typeface="+mn-lt"/>
                  <a:ea typeface="+mn-ea"/>
                  <a:cs typeface="+mn-cs"/>
                </a:defRPr>
              </a:pPr>
              <a:endParaRPr lang="es-CO"/>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rgbClr val="004A87"/>
                </a:solidFill>
                <a:latin typeface="+mn-lt"/>
                <a:ea typeface="+mn-ea"/>
                <a:cs typeface="+mn-cs"/>
              </a:defRPr>
            </a:pPr>
            <a:endParaRPr lang="es-CO"/>
          </a:p>
        </c:txPr>
        <c:crossAx val="2002598560"/>
        <c:crosses val="autoZero"/>
        <c:crossBetween val="between"/>
      </c:valAx>
      <c:spPr>
        <a:noFill/>
        <a:ln>
          <a:noFill/>
        </a:ln>
        <a:effectLst/>
      </c:spPr>
    </c:plotArea>
    <c:plotVisOnly val="1"/>
    <c:dispBlanksAs val="gap"/>
    <c:showDLblsOverMax val="0"/>
  </c:chart>
  <c:spPr>
    <a:solidFill>
      <a:schemeClr val="lt1"/>
    </a:solidFill>
    <a:ln w="9525" cap="flat" cmpd="sng" algn="ctr">
      <a:solidFill>
        <a:srgbClr val="004A87"/>
      </a:solidFill>
      <a:round/>
    </a:ln>
    <a:effectLst/>
  </c:spPr>
  <c:txPr>
    <a:bodyPr/>
    <a:lstStyle/>
    <a:p>
      <a:pPr>
        <a:defRPr>
          <a:solidFill>
            <a:srgbClr val="004A87"/>
          </a:solidFill>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1E1F0-83AE-48FA-8069-2021AF47F3DE}" type="doc">
      <dgm:prSet loTypeId="urn:microsoft.com/office/officeart/2005/8/layout/list1" loCatId="list" qsTypeId="urn:microsoft.com/office/officeart/2005/8/quickstyle/3d2" qsCatId="3D" csTypeId="urn:microsoft.com/office/officeart/2005/8/colors/accent1_1" csCatId="accent1" phldr="1"/>
      <dgm:spPr/>
      <dgm:t>
        <a:bodyPr/>
        <a:lstStyle/>
        <a:p>
          <a:endParaRPr lang="es-ES"/>
        </a:p>
      </dgm:t>
    </dgm:pt>
    <dgm:pt modelId="{46EA2665-A811-45B7-A7B7-4BB2BAD5C9CB}">
      <dgm:prSet phldrT="[Texto]" custT="1"/>
      <dgm:spPr/>
      <dgm:t>
        <a:bodyPr/>
        <a:lstStyle/>
        <a:p>
          <a:r>
            <a:rPr lang="es-ES" sz="2000" dirty="0">
              <a:solidFill>
                <a:srgbClr val="004A87"/>
              </a:solidFill>
              <a:latin typeface="Futura"/>
            </a:rPr>
            <a:t>Estadísticas </a:t>
          </a:r>
          <a:r>
            <a:rPr lang="es-ES" sz="2000" dirty="0" smtClean="0">
              <a:solidFill>
                <a:srgbClr val="004A87"/>
              </a:solidFill>
              <a:latin typeface="Futura"/>
            </a:rPr>
            <a:t>PQRs</a:t>
          </a:r>
          <a:endParaRPr lang="es-ES" sz="2000" dirty="0">
            <a:solidFill>
              <a:srgbClr val="004A87"/>
            </a:solidFill>
            <a:latin typeface="Futura"/>
          </a:endParaRPr>
        </a:p>
      </dgm:t>
    </dgm:pt>
    <dgm:pt modelId="{542914CE-46EE-42C7-89A2-40B522260313}" type="parTrans" cxnId="{42DB2C6A-7DC0-4059-8ABE-721AE5361E55}">
      <dgm:prSet/>
      <dgm:spPr/>
      <dgm:t>
        <a:bodyPr/>
        <a:lstStyle/>
        <a:p>
          <a:endParaRPr lang="es-ES"/>
        </a:p>
      </dgm:t>
    </dgm:pt>
    <dgm:pt modelId="{B8E35D4E-F314-4E65-BE59-2FDC990F52E7}" type="sibTrans" cxnId="{42DB2C6A-7DC0-4059-8ABE-721AE5361E55}">
      <dgm:prSet/>
      <dgm:spPr/>
      <dgm:t>
        <a:bodyPr/>
        <a:lstStyle/>
        <a:p>
          <a:endParaRPr lang="es-ES"/>
        </a:p>
      </dgm:t>
    </dgm:pt>
    <dgm:pt modelId="{B051DCB2-00BB-46A6-B625-B48164DC3E47}">
      <dgm:prSet phldrT="[Texto]" custT="1"/>
      <dgm:spPr/>
      <dgm:t>
        <a:bodyPr/>
        <a:lstStyle/>
        <a:p>
          <a:pPr marL="0" lvl="0" indent="0" algn="l" defTabSz="889000">
            <a:lnSpc>
              <a:spcPct val="90000"/>
            </a:lnSpc>
            <a:spcBef>
              <a:spcPct val="0"/>
            </a:spcBef>
            <a:spcAft>
              <a:spcPct val="35000"/>
            </a:spcAft>
            <a:buNone/>
          </a:pPr>
          <a:r>
            <a:rPr lang="es-ES" sz="2000" kern="1200" dirty="0">
              <a:solidFill>
                <a:srgbClr val="004A87"/>
              </a:solidFill>
              <a:latin typeface="Futura"/>
              <a:ea typeface="+mn-ea"/>
              <a:cs typeface="+mn-cs"/>
            </a:rPr>
            <a:t>Tiempo Promedio de Respuesta</a:t>
          </a:r>
        </a:p>
      </dgm:t>
    </dgm:pt>
    <dgm:pt modelId="{46D093BF-C853-4DB9-BD3F-9B9E61BBD624}" type="parTrans" cxnId="{18AE1F3B-1B36-4640-B12E-5517F555CFDE}">
      <dgm:prSet/>
      <dgm:spPr/>
      <dgm:t>
        <a:bodyPr/>
        <a:lstStyle/>
        <a:p>
          <a:endParaRPr lang="es-ES"/>
        </a:p>
      </dgm:t>
    </dgm:pt>
    <dgm:pt modelId="{4C25FE0E-8579-42AB-8659-8C9FD247EC3A}" type="sibTrans" cxnId="{18AE1F3B-1B36-4640-B12E-5517F555CFDE}">
      <dgm:prSet/>
      <dgm:spPr/>
      <dgm:t>
        <a:bodyPr/>
        <a:lstStyle/>
        <a:p>
          <a:endParaRPr lang="es-ES"/>
        </a:p>
      </dgm:t>
    </dgm:pt>
    <dgm:pt modelId="{3CDD007E-5F6F-4544-AF2E-DCF0D7FFD7C2}" type="pres">
      <dgm:prSet presAssocID="{F891E1F0-83AE-48FA-8069-2021AF47F3DE}" presName="linear" presStyleCnt="0">
        <dgm:presLayoutVars>
          <dgm:dir/>
          <dgm:animLvl val="lvl"/>
          <dgm:resizeHandles val="exact"/>
        </dgm:presLayoutVars>
      </dgm:prSet>
      <dgm:spPr/>
      <dgm:t>
        <a:bodyPr/>
        <a:lstStyle/>
        <a:p>
          <a:endParaRPr lang="es-CO"/>
        </a:p>
      </dgm:t>
    </dgm:pt>
    <dgm:pt modelId="{B2073DB1-9F7D-4222-9DF9-1A843A03C4E5}" type="pres">
      <dgm:prSet presAssocID="{46EA2665-A811-45B7-A7B7-4BB2BAD5C9CB}" presName="parentLin" presStyleCnt="0"/>
      <dgm:spPr/>
    </dgm:pt>
    <dgm:pt modelId="{F70D6EC8-E096-40D8-B1F4-DD6645FCDA73}" type="pres">
      <dgm:prSet presAssocID="{46EA2665-A811-45B7-A7B7-4BB2BAD5C9CB}" presName="parentLeftMargin" presStyleLbl="node1" presStyleIdx="0" presStyleCnt="2"/>
      <dgm:spPr/>
      <dgm:t>
        <a:bodyPr/>
        <a:lstStyle/>
        <a:p>
          <a:endParaRPr lang="es-CO"/>
        </a:p>
      </dgm:t>
    </dgm:pt>
    <dgm:pt modelId="{B3E9289F-DB33-47EB-B20E-B62D9075C093}" type="pres">
      <dgm:prSet presAssocID="{46EA2665-A811-45B7-A7B7-4BB2BAD5C9CB}" presName="parentText" presStyleLbl="node1" presStyleIdx="0" presStyleCnt="2" custLinFactNeighborX="-15789" custLinFactNeighborY="-1168">
        <dgm:presLayoutVars>
          <dgm:chMax val="0"/>
          <dgm:bulletEnabled val="1"/>
        </dgm:presLayoutVars>
      </dgm:prSet>
      <dgm:spPr/>
      <dgm:t>
        <a:bodyPr/>
        <a:lstStyle/>
        <a:p>
          <a:endParaRPr lang="es-CO"/>
        </a:p>
      </dgm:t>
    </dgm:pt>
    <dgm:pt modelId="{2AC453CB-B91E-46B7-BDA8-770E318E95EB}" type="pres">
      <dgm:prSet presAssocID="{46EA2665-A811-45B7-A7B7-4BB2BAD5C9CB}" presName="negativeSpace" presStyleCnt="0"/>
      <dgm:spPr/>
    </dgm:pt>
    <dgm:pt modelId="{A119DF29-7DD7-4D40-9FA2-6EC6B4DB6DA2}" type="pres">
      <dgm:prSet presAssocID="{46EA2665-A811-45B7-A7B7-4BB2BAD5C9CB}" presName="childText" presStyleLbl="conFgAcc1" presStyleIdx="0" presStyleCnt="2">
        <dgm:presLayoutVars>
          <dgm:bulletEnabled val="1"/>
        </dgm:presLayoutVars>
      </dgm:prSet>
      <dgm:spPr>
        <a:solidFill>
          <a:srgbClr val="AACA57">
            <a:alpha val="89804"/>
          </a:srgbClr>
        </a:solidFill>
      </dgm:spPr>
    </dgm:pt>
    <dgm:pt modelId="{E3018B8C-F8AD-4399-B23E-170F5DB841D9}" type="pres">
      <dgm:prSet presAssocID="{B8E35D4E-F314-4E65-BE59-2FDC990F52E7}" presName="spaceBetweenRectangles" presStyleCnt="0"/>
      <dgm:spPr/>
    </dgm:pt>
    <dgm:pt modelId="{63130C04-F231-4AEC-9B52-30A1F67E1EE9}" type="pres">
      <dgm:prSet presAssocID="{B051DCB2-00BB-46A6-B625-B48164DC3E47}" presName="parentLin" presStyleCnt="0"/>
      <dgm:spPr/>
    </dgm:pt>
    <dgm:pt modelId="{7E23123A-5A4C-4AFB-9342-DC12F06D5C5C}" type="pres">
      <dgm:prSet presAssocID="{B051DCB2-00BB-46A6-B625-B48164DC3E47}" presName="parentLeftMargin" presStyleLbl="node1" presStyleIdx="0" presStyleCnt="2"/>
      <dgm:spPr/>
      <dgm:t>
        <a:bodyPr/>
        <a:lstStyle/>
        <a:p>
          <a:endParaRPr lang="es-CO"/>
        </a:p>
      </dgm:t>
    </dgm:pt>
    <dgm:pt modelId="{BD3E2B21-8128-4469-BBD4-C7C2A4835027}" type="pres">
      <dgm:prSet presAssocID="{B051DCB2-00BB-46A6-B625-B48164DC3E47}" presName="parentText" presStyleLbl="node1" presStyleIdx="1" presStyleCnt="2">
        <dgm:presLayoutVars>
          <dgm:chMax val="0"/>
          <dgm:bulletEnabled val="1"/>
        </dgm:presLayoutVars>
      </dgm:prSet>
      <dgm:spPr/>
      <dgm:t>
        <a:bodyPr/>
        <a:lstStyle/>
        <a:p>
          <a:endParaRPr lang="es-CO"/>
        </a:p>
      </dgm:t>
    </dgm:pt>
    <dgm:pt modelId="{1CDFD036-3571-4F98-B541-9BD1555781BA}" type="pres">
      <dgm:prSet presAssocID="{B051DCB2-00BB-46A6-B625-B48164DC3E47}" presName="negativeSpace" presStyleCnt="0"/>
      <dgm:spPr/>
    </dgm:pt>
    <dgm:pt modelId="{AEBA2B20-A51C-49F2-B2BA-ED503738DA7A}" type="pres">
      <dgm:prSet presAssocID="{B051DCB2-00BB-46A6-B625-B48164DC3E47}" presName="childText" presStyleLbl="conFgAcc1" presStyleIdx="1" presStyleCnt="2">
        <dgm:presLayoutVars>
          <dgm:bulletEnabled val="1"/>
        </dgm:presLayoutVars>
      </dgm:prSet>
      <dgm:spPr>
        <a:xfrm>
          <a:off x="0" y="1865314"/>
          <a:ext cx="7560840" cy="781200"/>
        </a:xfrm>
        <a:prstGeom prst="rect">
          <a:avLst/>
        </a:prstGeom>
        <a:solidFill>
          <a:srgbClr val="AACA57">
            <a:alpha val="89804"/>
          </a:srgb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prstClr val="white"/>
          </a:contourClr>
        </a:sp3d>
      </dgm:spPr>
    </dgm:pt>
  </dgm:ptLst>
  <dgm:cxnLst>
    <dgm:cxn modelId="{18AE1F3B-1B36-4640-B12E-5517F555CFDE}" srcId="{F891E1F0-83AE-48FA-8069-2021AF47F3DE}" destId="{B051DCB2-00BB-46A6-B625-B48164DC3E47}" srcOrd="1" destOrd="0" parTransId="{46D093BF-C853-4DB9-BD3F-9B9E61BBD624}" sibTransId="{4C25FE0E-8579-42AB-8659-8C9FD247EC3A}"/>
    <dgm:cxn modelId="{CAB16842-B785-43B8-8DEA-5504CCE01D66}" type="presOf" srcId="{46EA2665-A811-45B7-A7B7-4BB2BAD5C9CB}" destId="{B3E9289F-DB33-47EB-B20E-B62D9075C093}" srcOrd="1" destOrd="0" presId="urn:microsoft.com/office/officeart/2005/8/layout/list1"/>
    <dgm:cxn modelId="{5E257EB8-621F-4B2A-9D89-5EA2752FC691}" type="presOf" srcId="{B051DCB2-00BB-46A6-B625-B48164DC3E47}" destId="{7E23123A-5A4C-4AFB-9342-DC12F06D5C5C}" srcOrd="0" destOrd="0" presId="urn:microsoft.com/office/officeart/2005/8/layout/list1"/>
    <dgm:cxn modelId="{42DB2C6A-7DC0-4059-8ABE-721AE5361E55}" srcId="{F891E1F0-83AE-48FA-8069-2021AF47F3DE}" destId="{46EA2665-A811-45B7-A7B7-4BB2BAD5C9CB}" srcOrd="0" destOrd="0" parTransId="{542914CE-46EE-42C7-89A2-40B522260313}" sibTransId="{B8E35D4E-F314-4E65-BE59-2FDC990F52E7}"/>
    <dgm:cxn modelId="{87FDE173-ECFB-44A7-82A9-5CFE9628613E}" type="presOf" srcId="{46EA2665-A811-45B7-A7B7-4BB2BAD5C9CB}" destId="{F70D6EC8-E096-40D8-B1F4-DD6645FCDA73}" srcOrd="0" destOrd="0" presId="urn:microsoft.com/office/officeart/2005/8/layout/list1"/>
    <dgm:cxn modelId="{74F7ED0A-60F0-4FD3-AC32-D8E89C35E8A5}" type="presOf" srcId="{B051DCB2-00BB-46A6-B625-B48164DC3E47}" destId="{BD3E2B21-8128-4469-BBD4-C7C2A4835027}" srcOrd="1" destOrd="0" presId="urn:microsoft.com/office/officeart/2005/8/layout/list1"/>
    <dgm:cxn modelId="{4155268E-4833-49D1-AA24-03B4C08A207E}" type="presOf" srcId="{F891E1F0-83AE-48FA-8069-2021AF47F3DE}" destId="{3CDD007E-5F6F-4544-AF2E-DCF0D7FFD7C2}" srcOrd="0" destOrd="0" presId="urn:microsoft.com/office/officeart/2005/8/layout/list1"/>
    <dgm:cxn modelId="{12A74B27-B72C-4F77-8FC6-88A143DAE561}" type="presParOf" srcId="{3CDD007E-5F6F-4544-AF2E-DCF0D7FFD7C2}" destId="{B2073DB1-9F7D-4222-9DF9-1A843A03C4E5}" srcOrd="0" destOrd="0" presId="urn:microsoft.com/office/officeart/2005/8/layout/list1"/>
    <dgm:cxn modelId="{7D5DA7E4-A1CE-47D5-96C6-3225E3AAD533}" type="presParOf" srcId="{B2073DB1-9F7D-4222-9DF9-1A843A03C4E5}" destId="{F70D6EC8-E096-40D8-B1F4-DD6645FCDA73}" srcOrd="0" destOrd="0" presId="urn:microsoft.com/office/officeart/2005/8/layout/list1"/>
    <dgm:cxn modelId="{B8A67B74-393E-4180-9CBE-FA1DE065FC5E}" type="presParOf" srcId="{B2073DB1-9F7D-4222-9DF9-1A843A03C4E5}" destId="{B3E9289F-DB33-47EB-B20E-B62D9075C093}" srcOrd="1" destOrd="0" presId="urn:microsoft.com/office/officeart/2005/8/layout/list1"/>
    <dgm:cxn modelId="{49C8F592-950E-4B90-A09B-0CE967C6F82A}" type="presParOf" srcId="{3CDD007E-5F6F-4544-AF2E-DCF0D7FFD7C2}" destId="{2AC453CB-B91E-46B7-BDA8-770E318E95EB}" srcOrd="1" destOrd="0" presId="urn:microsoft.com/office/officeart/2005/8/layout/list1"/>
    <dgm:cxn modelId="{A3E23252-83B4-4004-BEF6-35BE27E8DFA6}" type="presParOf" srcId="{3CDD007E-5F6F-4544-AF2E-DCF0D7FFD7C2}" destId="{A119DF29-7DD7-4D40-9FA2-6EC6B4DB6DA2}" srcOrd="2" destOrd="0" presId="urn:microsoft.com/office/officeart/2005/8/layout/list1"/>
    <dgm:cxn modelId="{69BEC525-A397-4EB6-80D8-7A3A72D69BDF}" type="presParOf" srcId="{3CDD007E-5F6F-4544-AF2E-DCF0D7FFD7C2}" destId="{E3018B8C-F8AD-4399-B23E-170F5DB841D9}" srcOrd="3" destOrd="0" presId="urn:microsoft.com/office/officeart/2005/8/layout/list1"/>
    <dgm:cxn modelId="{CCD0D22E-1959-4E96-85C4-51156F5B7462}" type="presParOf" srcId="{3CDD007E-5F6F-4544-AF2E-DCF0D7FFD7C2}" destId="{63130C04-F231-4AEC-9B52-30A1F67E1EE9}" srcOrd="4" destOrd="0" presId="urn:microsoft.com/office/officeart/2005/8/layout/list1"/>
    <dgm:cxn modelId="{1B2D58C1-A884-4DB6-B60B-E77F88926CEA}" type="presParOf" srcId="{63130C04-F231-4AEC-9B52-30A1F67E1EE9}" destId="{7E23123A-5A4C-4AFB-9342-DC12F06D5C5C}" srcOrd="0" destOrd="0" presId="urn:microsoft.com/office/officeart/2005/8/layout/list1"/>
    <dgm:cxn modelId="{821D8306-D6B3-4612-8A77-A3A91204254D}" type="presParOf" srcId="{63130C04-F231-4AEC-9B52-30A1F67E1EE9}" destId="{BD3E2B21-8128-4469-BBD4-C7C2A4835027}" srcOrd="1" destOrd="0" presId="urn:microsoft.com/office/officeart/2005/8/layout/list1"/>
    <dgm:cxn modelId="{063CF63F-7618-496B-8727-D50F406D1F0F}" type="presParOf" srcId="{3CDD007E-5F6F-4544-AF2E-DCF0D7FFD7C2}" destId="{1CDFD036-3571-4F98-B541-9BD1555781BA}" srcOrd="5" destOrd="0" presId="urn:microsoft.com/office/officeart/2005/8/layout/list1"/>
    <dgm:cxn modelId="{83C2E966-8542-4A5A-8604-AC0C99264724}" type="presParOf" srcId="{3CDD007E-5F6F-4544-AF2E-DCF0D7FFD7C2}" destId="{AEBA2B20-A51C-49F2-B2BA-ED503738DA7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DF29-7DD7-4D40-9FA2-6EC6B4DB6DA2}">
      <dsp:nvSpPr>
        <dsp:cNvPr id="0" name=""/>
        <dsp:cNvSpPr/>
      </dsp:nvSpPr>
      <dsp:spPr>
        <a:xfrm>
          <a:off x="0" y="543771"/>
          <a:ext cx="6840760" cy="907200"/>
        </a:xfrm>
        <a:prstGeom prst="rect">
          <a:avLst/>
        </a:prstGeom>
        <a:solidFill>
          <a:srgbClr val="AACA57">
            <a:alpha val="89804"/>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E9289F-DB33-47EB-B20E-B62D9075C093}">
      <dsp:nvSpPr>
        <dsp:cNvPr id="0" name=""/>
        <dsp:cNvSpPr/>
      </dsp:nvSpPr>
      <dsp:spPr>
        <a:xfrm>
          <a:off x="288033" y="0"/>
          <a:ext cx="4788532" cy="1062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lvl="0" algn="l" defTabSz="889000">
            <a:lnSpc>
              <a:spcPct val="90000"/>
            </a:lnSpc>
            <a:spcBef>
              <a:spcPct val="0"/>
            </a:spcBef>
            <a:spcAft>
              <a:spcPct val="35000"/>
            </a:spcAft>
          </a:pPr>
          <a:r>
            <a:rPr lang="es-ES" sz="2000" kern="1200" dirty="0">
              <a:solidFill>
                <a:srgbClr val="004A87"/>
              </a:solidFill>
              <a:latin typeface="Futura"/>
            </a:rPr>
            <a:t>Estadísticas </a:t>
          </a:r>
          <a:r>
            <a:rPr lang="es-ES" sz="2000" kern="1200" dirty="0" smtClean="0">
              <a:solidFill>
                <a:srgbClr val="004A87"/>
              </a:solidFill>
              <a:latin typeface="Futura"/>
            </a:rPr>
            <a:t>PQRs</a:t>
          </a:r>
          <a:endParaRPr lang="es-ES" sz="2000" kern="1200" dirty="0">
            <a:solidFill>
              <a:srgbClr val="004A87"/>
            </a:solidFill>
            <a:latin typeface="Futura"/>
          </a:endParaRPr>
        </a:p>
      </dsp:txBody>
      <dsp:txXfrm>
        <a:off x="339911" y="51878"/>
        <a:ext cx="4684776" cy="958964"/>
      </dsp:txXfrm>
    </dsp:sp>
    <dsp:sp modelId="{AEBA2B20-A51C-49F2-B2BA-ED503738DA7A}">
      <dsp:nvSpPr>
        <dsp:cNvPr id="0" name=""/>
        <dsp:cNvSpPr/>
      </dsp:nvSpPr>
      <dsp:spPr>
        <a:xfrm>
          <a:off x="0" y="2176732"/>
          <a:ext cx="6840760" cy="907200"/>
        </a:xfrm>
        <a:prstGeom prst="rect">
          <a:avLst/>
        </a:prstGeom>
        <a:solidFill>
          <a:srgbClr val="AACA57">
            <a:alpha val="89804"/>
          </a:srgbClr>
        </a:solidFill>
        <a:ln w="9525" cap="flat" cmpd="sng" algn="ctr">
          <a:solidFill>
            <a:srgbClr val="4F81B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prstClr val="white"/>
          </a:contourClr>
        </a:sp3d>
      </dsp:spPr>
      <dsp:style>
        <a:lnRef idx="1">
          <a:scrgbClr r="0" g="0" b="0"/>
        </a:lnRef>
        <a:fillRef idx="1">
          <a:scrgbClr r="0" g="0" b="0"/>
        </a:fillRef>
        <a:effectRef idx="2">
          <a:scrgbClr r="0" g="0" b="0"/>
        </a:effectRef>
        <a:fontRef idx="minor"/>
      </dsp:style>
    </dsp:sp>
    <dsp:sp modelId="{BD3E2B21-8128-4469-BBD4-C7C2A4835027}">
      <dsp:nvSpPr>
        <dsp:cNvPr id="0" name=""/>
        <dsp:cNvSpPr/>
      </dsp:nvSpPr>
      <dsp:spPr>
        <a:xfrm>
          <a:off x="342038" y="1645372"/>
          <a:ext cx="4788532" cy="106272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995" tIns="0" rIns="180995" bIns="0" numCol="1" spcCol="1270" anchor="ctr" anchorCtr="0">
          <a:noAutofit/>
        </a:bodyPr>
        <a:lstStyle/>
        <a:p>
          <a:pPr marL="0" lvl="0" indent="0" algn="l" defTabSz="889000">
            <a:lnSpc>
              <a:spcPct val="90000"/>
            </a:lnSpc>
            <a:spcBef>
              <a:spcPct val="0"/>
            </a:spcBef>
            <a:spcAft>
              <a:spcPct val="35000"/>
            </a:spcAft>
            <a:buNone/>
          </a:pPr>
          <a:r>
            <a:rPr lang="es-ES" sz="2000" kern="1200" dirty="0">
              <a:solidFill>
                <a:srgbClr val="004A87"/>
              </a:solidFill>
              <a:latin typeface="Futura"/>
              <a:ea typeface="+mn-ea"/>
              <a:cs typeface="+mn-cs"/>
            </a:rPr>
            <a:t>Tiempo Promedio de Respuesta</a:t>
          </a:r>
        </a:p>
      </dsp:txBody>
      <dsp:txXfrm>
        <a:off x="393916" y="1697250"/>
        <a:ext cx="4684776"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A51F1-A752-4120-B493-78753704BD15}" type="datetimeFigureOut">
              <a:rPr lang="es-CO" smtClean="0"/>
              <a:pPr/>
              <a:t>9/08/2017</a:t>
            </a:fld>
            <a:endParaRPr lang="es-CO"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9171F-DFD6-4C19-B2F2-86462598E6EA}" type="slidenum">
              <a:rPr lang="es-CO" smtClean="0"/>
              <a:pPr/>
              <a:t>‹Nº›</a:t>
            </a:fld>
            <a:endParaRPr lang="es-CO" dirty="0"/>
          </a:p>
        </p:txBody>
      </p:sp>
    </p:spTree>
    <p:extLst>
      <p:ext uri="{BB962C8B-B14F-4D97-AF65-F5344CB8AC3E}">
        <p14:creationId xmlns:p14="http://schemas.microsoft.com/office/powerpoint/2010/main" val="101529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2204864"/>
            <a:ext cx="5400600" cy="1584176"/>
          </a:xfrm>
        </p:spPr>
        <p:txBody>
          <a:bodyPr>
            <a:noAutofit/>
          </a:bodyPr>
          <a:lstStyle>
            <a:lvl1pPr>
              <a:defRPr sz="3600">
                <a:solidFill>
                  <a:schemeClr val="bg1"/>
                </a:solidFill>
              </a:defRPr>
            </a:lvl1pPr>
          </a:lstStyle>
          <a:p>
            <a:r>
              <a:rPr lang="es-ES" dirty="0"/>
              <a:t>Haga clic para modificar el estilo de título del patrón</a:t>
            </a:r>
            <a:endParaRPr lang="es-CO" dirty="0"/>
          </a:p>
        </p:txBody>
      </p:sp>
      <p:sp>
        <p:nvSpPr>
          <p:cNvPr id="4" name="3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
        <p:nvSpPr>
          <p:cNvPr id="7" name="1 Título"/>
          <p:cNvSpPr>
            <a:spLocks noGrp="1"/>
          </p:cNvSpPr>
          <p:nvPr>
            <p:ph type="ctrTitle"/>
          </p:nvPr>
        </p:nvSpPr>
        <p:spPr>
          <a:xfrm>
            <a:off x="3131840" y="1772816"/>
            <a:ext cx="4824536" cy="1584176"/>
          </a:xfrm>
        </p:spPr>
        <p:txBody>
          <a:bodyPr>
            <a:noAutofit/>
          </a:bodyPr>
          <a:lstStyle>
            <a:lvl1pPr>
              <a:defRPr sz="3200">
                <a:solidFill>
                  <a:schemeClr val="bg1"/>
                </a:solidFill>
              </a:defRPr>
            </a:lvl1pPr>
          </a:lstStyle>
          <a:p>
            <a:r>
              <a:rPr lang="es-ES" dirty="0"/>
              <a:t>Haga clic para modificar el estilo de título del patrón</a:t>
            </a:r>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FE219CE-1509-4D4B-AA5B-19677155B97B}" type="datetimeFigureOut">
              <a:rPr lang="es-CO" smtClean="0"/>
              <a:pPr/>
              <a:t>9/08/2017</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997071B2-81EA-48DD-A55C-6087BD845884}" type="slidenum">
              <a:rPr lang="es-CO" smtClean="0"/>
              <a:pPr/>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219CE-1509-4D4B-AA5B-19677155B97B}" type="datetimeFigureOut">
              <a:rPr lang="es-CO" smtClean="0"/>
              <a:pPr/>
              <a:t>9/08/2017</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071B2-81EA-48DD-A55C-6087BD845884}" type="slidenum">
              <a:rPr lang="es-CO" smtClean="0"/>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latin typeface="Futura"/>
              </a:rPr>
              <a:t>Informe Primer Semestre 2017 de </a:t>
            </a:r>
            <a:r>
              <a:rPr lang="es-ES" dirty="0" smtClean="0">
                <a:latin typeface="Futura"/>
              </a:rPr>
              <a:t>PQRs</a:t>
            </a:r>
            <a:endParaRPr lang="es-ES" dirty="0">
              <a:latin typeface="Futura"/>
            </a:endParaRPr>
          </a:p>
        </p:txBody>
      </p:sp>
    </p:spTree>
    <p:extLst>
      <p:ext uri="{BB962C8B-B14F-4D97-AF65-F5344CB8AC3E}">
        <p14:creationId xmlns:p14="http://schemas.microsoft.com/office/powerpoint/2010/main" val="359870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349187" y="260648"/>
            <a:ext cx="8229600" cy="724942"/>
          </a:xfrm>
        </p:spPr>
        <p:txBody>
          <a:bodyPr>
            <a:noAutofit/>
          </a:bodyPr>
          <a:lstStyle/>
          <a:p>
            <a:r>
              <a:rPr lang="es-ES" sz="2400" dirty="0">
                <a:solidFill>
                  <a:srgbClr val="004A87"/>
                </a:solidFill>
                <a:latin typeface="Futura"/>
              </a:rPr>
              <a:t>Contenido</a:t>
            </a:r>
          </a:p>
        </p:txBody>
      </p:sp>
      <p:graphicFrame>
        <p:nvGraphicFramePr>
          <p:cNvPr id="8" name="Diagrama 7"/>
          <p:cNvGraphicFramePr/>
          <p:nvPr>
            <p:extLst>
              <p:ext uri="{D42A27DB-BD31-4B8C-83A1-F6EECF244321}">
                <p14:modId xmlns:p14="http://schemas.microsoft.com/office/powerpoint/2010/main" val="419470996"/>
              </p:ext>
            </p:extLst>
          </p:nvPr>
        </p:nvGraphicFramePr>
        <p:xfrm>
          <a:off x="1043607" y="1268760"/>
          <a:ext cx="6840760"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6841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187" y="260648"/>
            <a:ext cx="8229600" cy="724942"/>
          </a:xfrm>
        </p:spPr>
        <p:txBody>
          <a:bodyPr>
            <a:noAutofit/>
          </a:bodyPr>
          <a:lstStyle/>
          <a:p>
            <a:r>
              <a:rPr lang="es-ES" sz="2400" dirty="0">
                <a:solidFill>
                  <a:srgbClr val="004A87"/>
                </a:solidFill>
                <a:latin typeface="Futura"/>
              </a:rPr>
              <a:t>Estadísticas </a:t>
            </a:r>
            <a:r>
              <a:rPr lang="es-ES" sz="2400" dirty="0" smtClean="0">
                <a:solidFill>
                  <a:srgbClr val="004A87"/>
                </a:solidFill>
                <a:latin typeface="Futura"/>
              </a:rPr>
              <a:t>PQRs</a:t>
            </a:r>
            <a:endParaRPr lang="es-ES" sz="2400" dirty="0">
              <a:solidFill>
                <a:srgbClr val="004A87"/>
              </a:solidFill>
              <a:latin typeface="Futura"/>
            </a:endParaRPr>
          </a:p>
        </p:txBody>
      </p:sp>
      <p:graphicFrame>
        <p:nvGraphicFramePr>
          <p:cNvPr id="11" name="Tabla 10"/>
          <p:cNvGraphicFramePr>
            <a:graphicFrameLocks noGrp="1"/>
          </p:cNvGraphicFramePr>
          <p:nvPr>
            <p:extLst>
              <p:ext uri="{D42A27DB-BD31-4B8C-83A1-F6EECF244321}">
                <p14:modId xmlns:p14="http://schemas.microsoft.com/office/powerpoint/2010/main" val="2125816895"/>
              </p:ext>
            </p:extLst>
          </p:nvPr>
        </p:nvGraphicFramePr>
        <p:xfrm>
          <a:off x="349187" y="2276872"/>
          <a:ext cx="4686300" cy="2019300"/>
        </p:xfrm>
        <a:graphic>
          <a:graphicData uri="http://schemas.openxmlformats.org/drawingml/2006/table">
            <a:tbl>
              <a:tblPr/>
              <a:tblGrid>
                <a:gridCol w="828114">
                  <a:extLst>
                    <a:ext uri="{9D8B030D-6E8A-4147-A177-3AD203B41FA5}">
                      <a16:colId xmlns:a16="http://schemas.microsoft.com/office/drawing/2014/main" xmlns="" val="1964980854"/>
                    </a:ext>
                  </a:extLst>
                </a:gridCol>
                <a:gridCol w="1218375">
                  <a:extLst>
                    <a:ext uri="{9D8B030D-6E8A-4147-A177-3AD203B41FA5}">
                      <a16:colId xmlns:a16="http://schemas.microsoft.com/office/drawing/2014/main" xmlns="" val="591603476"/>
                    </a:ext>
                  </a:extLst>
                </a:gridCol>
                <a:gridCol w="1332597">
                  <a:extLst>
                    <a:ext uri="{9D8B030D-6E8A-4147-A177-3AD203B41FA5}">
                      <a16:colId xmlns:a16="http://schemas.microsoft.com/office/drawing/2014/main" xmlns="" val="3685524305"/>
                    </a:ext>
                  </a:extLst>
                </a:gridCol>
                <a:gridCol w="1307214">
                  <a:extLst>
                    <a:ext uri="{9D8B030D-6E8A-4147-A177-3AD203B41FA5}">
                      <a16:colId xmlns:a16="http://schemas.microsoft.com/office/drawing/2014/main" xmlns="" val="1572241313"/>
                    </a:ext>
                  </a:extLst>
                </a:gridCol>
              </a:tblGrid>
              <a:tr h="581025">
                <a:tc>
                  <a:txBody>
                    <a:bodyPr/>
                    <a:lstStyle/>
                    <a:p>
                      <a:pPr algn="ctr" fontAlgn="ctr"/>
                      <a:r>
                        <a:rPr lang="es-CO" sz="1100" b="0" i="0" u="none" strike="noStrike" dirty="0">
                          <a:solidFill>
                            <a:srgbClr val="004A87"/>
                          </a:solidFill>
                          <a:effectLst/>
                          <a:latin typeface="Futura"/>
                        </a:rPr>
                        <a:t>Mes</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dirty="0" smtClean="0">
                          <a:solidFill>
                            <a:srgbClr val="004A87"/>
                          </a:solidFill>
                          <a:effectLst/>
                          <a:latin typeface="Futura"/>
                        </a:rPr>
                        <a:t>PQRs </a:t>
                      </a:r>
                      <a:r>
                        <a:rPr lang="es-CO" sz="1100" b="0" i="0" u="none" strike="noStrike" dirty="0">
                          <a:solidFill>
                            <a:srgbClr val="004A87"/>
                          </a:solidFill>
                          <a:effectLst/>
                          <a:latin typeface="Futura"/>
                        </a:rPr>
                        <a:t>Entrantes (Todos los canales)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Encuestas de Satisfacción (Todos los canales)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Promedio Ponderado de Satisfacción</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xmlns="" val="1881013344"/>
                  </a:ext>
                </a:extLst>
              </a:tr>
              <a:tr h="190500">
                <a:tc>
                  <a:txBody>
                    <a:bodyPr/>
                    <a:lstStyle/>
                    <a:p>
                      <a:pPr algn="ctr" fontAlgn="ctr"/>
                      <a:r>
                        <a:rPr lang="es-CO" sz="1100" b="0" i="0" u="none" strike="noStrike">
                          <a:solidFill>
                            <a:srgbClr val="004A87"/>
                          </a:solidFill>
                          <a:effectLst/>
                          <a:latin typeface="Calibri" panose="020F0502020204030204" pitchFamily="34" charset="0"/>
                        </a:rPr>
                        <a:t>Enero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150.277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18.461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1328265005"/>
                  </a:ext>
                </a:extLst>
              </a:tr>
              <a:tr h="190500">
                <a:tc>
                  <a:txBody>
                    <a:bodyPr/>
                    <a:lstStyle/>
                    <a:p>
                      <a:pPr algn="ctr" fontAlgn="ctr"/>
                      <a:r>
                        <a:rPr lang="es-CO" sz="1100" b="0" i="0" u="none" strike="noStrike">
                          <a:solidFill>
                            <a:srgbClr val="004A87"/>
                          </a:solidFill>
                          <a:effectLst/>
                          <a:latin typeface="Calibri" panose="020F0502020204030204" pitchFamily="34" charset="0"/>
                        </a:rPr>
                        <a:t>Febrero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79.242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17.364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4,49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2908038473"/>
                  </a:ext>
                </a:extLst>
              </a:tr>
              <a:tr h="190500">
                <a:tc>
                  <a:txBody>
                    <a:bodyPr/>
                    <a:lstStyle/>
                    <a:p>
                      <a:pPr algn="ctr" fontAlgn="ctr"/>
                      <a:r>
                        <a:rPr lang="es-CO" sz="1100" b="0" i="0" u="none" strike="noStrike">
                          <a:solidFill>
                            <a:srgbClr val="004A87"/>
                          </a:solidFill>
                          <a:effectLst/>
                          <a:latin typeface="Calibri" panose="020F0502020204030204" pitchFamily="34" charset="0"/>
                        </a:rPr>
                        <a:t>Marzo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110.033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19.714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3422914279"/>
                  </a:ext>
                </a:extLst>
              </a:tr>
              <a:tr h="190500">
                <a:tc>
                  <a:txBody>
                    <a:bodyPr/>
                    <a:lstStyle/>
                    <a:p>
                      <a:pPr algn="ctr" fontAlgn="ctr"/>
                      <a:r>
                        <a:rPr lang="es-CO" sz="1100" b="0" i="0" u="none" strike="noStrike">
                          <a:solidFill>
                            <a:srgbClr val="004A87"/>
                          </a:solidFill>
                          <a:effectLst/>
                          <a:latin typeface="Calibri" panose="020F0502020204030204" pitchFamily="34" charset="0"/>
                        </a:rPr>
                        <a:t>Abril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47.257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11.387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4,63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2187692502"/>
                  </a:ext>
                </a:extLst>
              </a:tr>
              <a:tr h="190500">
                <a:tc>
                  <a:txBody>
                    <a:bodyPr/>
                    <a:lstStyle/>
                    <a:p>
                      <a:pPr algn="ctr" fontAlgn="ctr"/>
                      <a:r>
                        <a:rPr lang="es-CO" sz="1100" b="0" i="0" u="none" strike="noStrike">
                          <a:solidFill>
                            <a:srgbClr val="004A87"/>
                          </a:solidFill>
                          <a:effectLst/>
                          <a:latin typeface="Calibri" panose="020F0502020204030204" pitchFamily="34" charset="0"/>
                        </a:rPr>
                        <a:t>Mayo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162.957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34.012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4,54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2992285608"/>
                  </a:ext>
                </a:extLst>
              </a:tr>
              <a:tr h="190500">
                <a:tc>
                  <a:txBody>
                    <a:bodyPr/>
                    <a:lstStyle/>
                    <a:p>
                      <a:pPr algn="ctr" fontAlgn="ctr"/>
                      <a:r>
                        <a:rPr lang="es-CO" sz="1100" b="0" i="0" u="none" strike="noStrike">
                          <a:solidFill>
                            <a:srgbClr val="004A87"/>
                          </a:solidFill>
                          <a:effectLst/>
                          <a:latin typeface="Calibri" panose="020F0502020204030204" pitchFamily="34" charset="0"/>
                        </a:rPr>
                        <a:t>Junio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70.926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16.639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100" b="0" i="0" u="none" strike="noStrike">
                          <a:solidFill>
                            <a:srgbClr val="004A87"/>
                          </a:solidFill>
                          <a:effectLst/>
                          <a:latin typeface="Calibri" panose="020F0502020204030204" pitchFamily="34" charset="0"/>
                        </a:rPr>
                        <a:t>4,60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3519822051"/>
                  </a:ext>
                </a:extLst>
              </a:tr>
              <a:tr h="295275">
                <a:tc>
                  <a:txBody>
                    <a:bodyPr/>
                    <a:lstStyle/>
                    <a:p>
                      <a:pPr algn="ctr" fontAlgn="ctr"/>
                      <a:r>
                        <a:rPr lang="es-CO" sz="1100" b="1" i="0" u="none" strike="noStrike">
                          <a:solidFill>
                            <a:srgbClr val="004A87"/>
                          </a:solidFill>
                          <a:effectLst/>
                          <a:latin typeface="Calibri" panose="020F0502020204030204" pitchFamily="34" charset="0"/>
                        </a:rPr>
                        <a:t>Total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a:solidFill>
                            <a:srgbClr val="004A87"/>
                          </a:solidFill>
                          <a:effectLst/>
                          <a:latin typeface="Calibri" panose="020F0502020204030204" pitchFamily="34" charset="0"/>
                        </a:rPr>
                        <a:t>620.692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a:solidFill>
                            <a:srgbClr val="004A87"/>
                          </a:solidFill>
                          <a:effectLst/>
                          <a:latin typeface="Calibri" panose="020F0502020204030204" pitchFamily="34" charset="0"/>
                        </a:rPr>
                        <a:t>117.577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100" b="1" i="0" u="none" strike="noStrike" dirty="0">
                          <a:solidFill>
                            <a:srgbClr val="004A87"/>
                          </a:solidFill>
                          <a:effectLst/>
                          <a:latin typeface="Calibri" panose="020F0502020204030204" pitchFamily="34" charset="0"/>
                        </a:rPr>
                        <a:t>4,54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extLst>
                  <a:ext uri="{0D108BD9-81ED-4DB2-BD59-A6C34878D82A}">
                    <a16:rowId xmlns:a16="http://schemas.microsoft.com/office/drawing/2014/main" xmlns="" val="1813064982"/>
                  </a:ext>
                </a:extLst>
              </a:tr>
            </a:tbl>
          </a:graphicData>
        </a:graphic>
      </p:graphicFrame>
      <p:sp>
        <p:nvSpPr>
          <p:cNvPr id="4" name="Rectángulo redondeado 3"/>
          <p:cNvSpPr/>
          <p:nvPr/>
        </p:nvSpPr>
        <p:spPr>
          <a:xfrm>
            <a:off x="5148064" y="1484784"/>
            <a:ext cx="3600401" cy="38884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solidFill>
                  <a:schemeClr val="tx1"/>
                </a:solidFill>
                <a:latin typeface="Futura"/>
              </a:rPr>
              <a:t>Durante este primer semestre, el mes con mayor volumen de solicitudes fue mayo, debido a la inscripción de los exámenes Saber 11, Pre Saber y Validación en calendario A, este es uno de los procesos que más genera ingreso de peticiones por parte de los colegios a nivel nacional y de personas naturales.</a:t>
            </a:r>
          </a:p>
          <a:p>
            <a:pPr algn="just"/>
            <a:endParaRPr lang="es-CO" sz="1400" dirty="0">
              <a:solidFill>
                <a:schemeClr val="tx1"/>
              </a:solidFill>
              <a:latin typeface="Futura"/>
            </a:endParaRPr>
          </a:p>
          <a:p>
            <a:pPr algn="just"/>
            <a:r>
              <a:rPr lang="es-CO" sz="1400" dirty="0">
                <a:solidFill>
                  <a:schemeClr val="tx1"/>
                </a:solidFill>
                <a:latin typeface="Futura"/>
              </a:rPr>
              <a:t>En el mes de mayo también contamos con la mayor cantidad de encuestas realizadas por parte de los ciudadanos, obteniendo 34.012 encuestas para una nota de 4,54.</a:t>
            </a:r>
          </a:p>
        </p:txBody>
      </p:sp>
    </p:spTree>
    <p:extLst>
      <p:ext uri="{BB962C8B-B14F-4D97-AF65-F5344CB8AC3E}">
        <p14:creationId xmlns:p14="http://schemas.microsoft.com/office/powerpoint/2010/main" val="2642669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349187" y="260648"/>
            <a:ext cx="8229600" cy="724942"/>
          </a:xfrm>
        </p:spPr>
        <p:txBody>
          <a:bodyPr>
            <a:noAutofit/>
          </a:bodyPr>
          <a:lstStyle/>
          <a:p>
            <a:r>
              <a:rPr lang="es-ES" sz="2400" dirty="0">
                <a:solidFill>
                  <a:srgbClr val="004A87"/>
                </a:solidFill>
                <a:latin typeface="Futura"/>
              </a:rPr>
              <a:t>Estadísticas </a:t>
            </a:r>
            <a:r>
              <a:rPr lang="es-ES" sz="2400" dirty="0" smtClean="0">
                <a:solidFill>
                  <a:srgbClr val="004A87"/>
                </a:solidFill>
                <a:latin typeface="Futura"/>
              </a:rPr>
              <a:t>PQRs</a:t>
            </a:r>
            <a:endParaRPr lang="es-ES" sz="2400" dirty="0">
              <a:solidFill>
                <a:srgbClr val="004A87"/>
              </a:solidFill>
              <a:latin typeface="Futura"/>
            </a:endParaRPr>
          </a:p>
        </p:txBody>
      </p:sp>
      <p:graphicFrame>
        <p:nvGraphicFramePr>
          <p:cNvPr id="4" name="Gráfico 3"/>
          <p:cNvGraphicFramePr>
            <a:graphicFrameLocks/>
          </p:cNvGraphicFramePr>
          <p:nvPr>
            <p:extLst>
              <p:ext uri="{D42A27DB-BD31-4B8C-83A1-F6EECF244321}">
                <p14:modId xmlns:p14="http://schemas.microsoft.com/office/powerpoint/2010/main" val="412448130"/>
              </p:ext>
            </p:extLst>
          </p:nvPr>
        </p:nvGraphicFramePr>
        <p:xfrm>
          <a:off x="971600" y="2780928"/>
          <a:ext cx="7416823" cy="281749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redondeado 1"/>
          <p:cNvSpPr/>
          <p:nvPr/>
        </p:nvSpPr>
        <p:spPr>
          <a:xfrm>
            <a:off x="1187625" y="1018258"/>
            <a:ext cx="6876762" cy="1368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El nivel de satisfacción tuvo incremento mes a mes, sin embargo, en mayo disminuyó en comparación con el promedio que se había alcanzado en abril, no obstante, nuevamente en junio se obtiene una puntuación alta de 4,6, de igual forma, continuamos invitando a los ciudadanos a que participen en la realización de las encuestas establecidas en los diferentes canales de atención.</a:t>
            </a:r>
          </a:p>
        </p:txBody>
      </p:sp>
    </p:spTree>
    <p:extLst>
      <p:ext uri="{BB962C8B-B14F-4D97-AF65-F5344CB8AC3E}">
        <p14:creationId xmlns:p14="http://schemas.microsoft.com/office/powerpoint/2010/main" val="231002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49187" y="260648"/>
            <a:ext cx="8229600" cy="724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a:solidFill>
                  <a:srgbClr val="004A87"/>
                </a:solidFill>
                <a:latin typeface="Futura"/>
              </a:rPr>
              <a:t>Estadísticas </a:t>
            </a:r>
            <a:r>
              <a:rPr lang="es-ES" sz="2400" dirty="0" smtClean="0">
                <a:solidFill>
                  <a:srgbClr val="004A87"/>
                </a:solidFill>
                <a:latin typeface="Futura"/>
              </a:rPr>
              <a:t>PQRs</a:t>
            </a:r>
            <a:endParaRPr lang="es-ES" sz="2400" dirty="0">
              <a:solidFill>
                <a:srgbClr val="004A87"/>
              </a:solidFill>
              <a:latin typeface="Futura"/>
            </a:endParaRPr>
          </a:p>
        </p:txBody>
      </p:sp>
      <p:sp>
        <p:nvSpPr>
          <p:cNvPr id="8" name="CuadroTexto 7"/>
          <p:cNvSpPr txBox="1"/>
          <p:nvPr/>
        </p:nvSpPr>
        <p:spPr>
          <a:xfrm>
            <a:off x="1979710" y="865422"/>
            <a:ext cx="4968552" cy="338554"/>
          </a:xfrm>
          <a:prstGeom prst="rect">
            <a:avLst/>
          </a:prstGeom>
          <a:noFill/>
        </p:spPr>
        <p:txBody>
          <a:bodyPr wrap="square" rtlCol="0">
            <a:spAutoFit/>
          </a:bodyPr>
          <a:lstStyle/>
          <a:p>
            <a:r>
              <a:rPr lang="es-CO" sz="1600" dirty="0">
                <a:solidFill>
                  <a:srgbClr val="004A87"/>
                </a:solidFill>
                <a:latin typeface="Futura"/>
              </a:rPr>
              <a:t>Distribución del total de las transacciones por canal</a:t>
            </a:r>
          </a:p>
        </p:txBody>
      </p:sp>
      <p:graphicFrame>
        <p:nvGraphicFramePr>
          <p:cNvPr id="4" name="Tabla 3"/>
          <p:cNvGraphicFramePr>
            <a:graphicFrameLocks noGrp="1"/>
          </p:cNvGraphicFramePr>
          <p:nvPr>
            <p:extLst>
              <p:ext uri="{D42A27DB-BD31-4B8C-83A1-F6EECF244321}">
                <p14:modId xmlns:p14="http://schemas.microsoft.com/office/powerpoint/2010/main" val="3109376271"/>
              </p:ext>
            </p:extLst>
          </p:nvPr>
        </p:nvGraphicFramePr>
        <p:xfrm>
          <a:off x="1809685" y="1340768"/>
          <a:ext cx="5308601" cy="2297099"/>
        </p:xfrm>
        <a:graphic>
          <a:graphicData uri="http://schemas.openxmlformats.org/drawingml/2006/table">
            <a:tbl>
              <a:tblPr/>
              <a:tblGrid>
                <a:gridCol w="1170175">
                  <a:extLst>
                    <a:ext uri="{9D8B030D-6E8A-4147-A177-3AD203B41FA5}">
                      <a16:colId xmlns:a16="http://schemas.microsoft.com/office/drawing/2014/main" xmlns="" val="1394507517"/>
                    </a:ext>
                  </a:extLst>
                </a:gridCol>
                <a:gridCol w="761090">
                  <a:extLst>
                    <a:ext uri="{9D8B030D-6E8A-4147-A177-3AD203B41FA5}">
                      <a16:colId xmlns:a16="http://schemas.microsoft.com/office/drawing/2014/main" xmlns="" val="624933502"/>
                    </a:ext>
                  </a:extLst>
                </a:gridCol>
                <a:gridCol w="761090">
                  <a:extLst>
                    <a:ext uri="{9D8B030D-6E8A-4147-A177-3AD203B41FA5}">
                      <a16:colId xmlns:a16="http://schemas.microsoft.com/office/drawing/2014/main" xmlns="" val="61154956"/>
                    </a:ext>
                  </a:extLst>
                </a:gridCol>
                <a:gridCol w="761090">
                  <a:extLst>
                    <a:ext uri="{9D8B030D-6E8A-4147-A177-3AD203B41FA5}">
                      <a16:colId xmlns:a16="http://schemas.microsoft.com/office/drawing/2014/main" xmlns="" val="1970842288"/>
                    </a:ext>
                  </a:extLst>
                </a:gridCol>
                <a:gridCol w="1094066">
                  <a:extLst>
                    <a:ext uri="{9D8B030D-6E8A-4147-A177-3AD203B41FA5}">
                      <a16:colId xmlns:a16="http://schemas.microsoft.com/office/drawing/2014/main" xmlns="" val="33675210"/>
                    </a:ext>
                  </a:extLst>
                </a:gridCol>
                <a:gridCol w="761090">
                  <a:extLst>
                    <a:ext uri="{9D8B030D-6E8A-4147-A177-3AD203B41FA5}">
                      <a16:colId xmlns:a16="http://schemas.microsoft.com/office/drawing/2014/main" xmlns="" val="3596259512"/>
                    </a:ext>
                  </a:extLst>
                </a:gridCol>
              </a:tblGrid>
              <a:tr h="560492">
                <a:tc>
                  <a:txBody>
                    <a:bodyPr/>
                    <a:lstStyle/>
                    <a:p>
                      <a:pPr algn="ctr" fontAlgn="ctr"/>
                      <a:r>
                        <a:rPr lang="es-CO" sz="1100" b="0" i="0" u="none" strike="noStrike">
                          <a:solidFill>
                            <a:srgbClr val="004A87"/>
                          </a:solidFill>
                          <a:effectLst/>
                          <a:latin typeface="Futura"/>
                        </a:rPr>
                        <a:t>Mes</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Telefónico</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Electrónico</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Presencial</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Comunicaciones Escritas</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100" b="0" i="0" u="none" strike="noStrike">
                          <a:solidFill>
                            <a:srgbClr val="004A87"/>
                          </a:solidFill>
                          <a:effectLst/>
                          <a:latin typeface="Futura"/>
                        </a:rPr>
                        <a:t>Total</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xmlns="" val="2845963152"/>
                  </a:ext>
                </a:extLst>
              </a:tr>
              <a:tr h="183768">
                <a:tc>
                  <a:txBody>
                    <a:bodyPr/>
                    <a:lstStyle/>
                    <a:p>
                      <a:pPr algn="ctr" fontAlgn="ctr"/>
                      <a:r>
                        <a:rPr lang="es-CO" sz="1000" b="0" i="0" u="none" strike="noStrike">
                          <a:solidFill>
                            <a:srgbClr val="004A87"/>
                          </a:solidFill>
                          <a:effectLst/>
                          <a:latin typeface="Futura"/>
                        </a:rPr>
                        <a:t>Enero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dirty="0">
                          <a:solidFill>
                            <a:srgbClr val="004A87"/>
                          </a:solidFill>
                          <a:effectLst/>
                          <a:latin typeface="Futura"/>
                        </a:rPr>
                        <a:t>124.943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14.193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1.506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9.635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150.277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506727545"/>
                  </a:ext>
                </a:extLst>
              </a:tr>
              <a:tr h="183768">
                <a:tc>
                  <a:txBody>
                    <a:bodyPr/>
                    <a:lstStyle/>
                    <a:p>
                      <a:pPr algn="ctr" fontAlgn="ctr"/>
                      <a:r>
                        <a:rPr lang="es-CO" sz="1000" b="0" i="0" u="none" strike="noStrike">
                          <a:solidFill>
                            <a:srgbClr val="004A87"/>
                          </a:solidFill>
                          <a:effectLst/>
                          <a:latin typeface="Futura"/>
                        </a:rPr>
                        <a:t>Febrero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dirty="0">
                          <a:solidFill>
                            <a:srgbClr val="004A87"/>
                          </a:solidFill>
                          <a:effectLst/>
                          <a:latin typeface="Futura"/>
                        </a:rPr>
                        <a:t>66.175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6.010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1.488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5.569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79.242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4040175527"/>
                  </a:ext>
                </a:extLst>
              </a:tr>
              <a:tr h="183768">
                <a:tc>
                  <a:txBody>
                    <a:bodyPr/>
                    <a:lstStyle/>
                    <a:p>
                      <a:pPr algn="ctr" fontAlgn="ctr"/>
                      <a:r>
                        <a:rPr lang="es-CO" sz="1000" b="0" i="0" u="none" strike="noStrike">
                          <a:solidFill>
                            <a:srgbClr val="004A87"/>
                          </a:solidFill>
                          <a:effectLst/>
                          <a:latin typeface="Futura"/>
                        </a:rPr>
                        <a:t>Marzo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78.244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6.697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1.105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23.987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110.033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3071382382"/>
                  </a:ext>
                </a:extLst>
              </a:tr>
              <a:tr h="183768">
                <a:tc>
                  <a:txBody>
                    <a:bodyPr/>
                    <a:lstStyle/>
                    <a:p>
                      <a:pPr algn="ctr" fontAlgn="ctr"/>
                      <a:r>
                        <a:rPr lang="es-CO" sz="1000" b="0" i="0" u="none" strike="noStrike">
                          <a:solidFill>
                            <a:srgbClr val="004A87"/>
                          </a:solidFill>
                          <a:effectLst/>
                          <a:latin typeface="Futura"/>
                        </a:rPr>
                        <a:t>Abril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38.494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3.357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724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4.682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47.257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1408519658"/>
                  </a:ext>
                </a:extLst>
              </a:tr>
              <a:tr h="183768">
                <a:tc>
                  <a:txBody>
                    <a:bodyPr/>
                    <a:lstStyle/>
                    <a:p>
                      <a:pPr algn="ctr" fontAlgn="ctr"/>
                      <a:r>
                        <a:rPr lang="es-CO" sz="1000" b="0" i="0" u="none" strike="noStrike">
                          <a:solidFill>
                            <a:srgbClr val="004A87"/>
                          </a:solidFill>
                          <a:effectLst/>
                          <a:latin typeface="Futura"/>
                        </a:rPr>
                        <a:t>Mayo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138.339</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8.596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1.537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14.485</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162.957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725385613"/>
                  </a:ext>
                </a:extLst>
              </a:tr>
              <a:tr h="183768">
                <a:tc>
                  <a:txBody>
                    <a:bodyPr/>
                    <a:lstStyle/>
                    <a:p>
                      <a:pPr algn="ctr" fontAlgn="ctr"/>
                      <a:r>
                        <a:rPr lang="es-CO" sz="1000" b="0" i="0" u="none" strike="noStrike">
                          <a:solidFill>
                            <a:srgbClr val="004A87"/>
                          </a:solidFill>
                          <a:effectLst/>
                          <a:latin typeface="Futura"/>
                        </a:rPr>
                        <a:t>Junio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58.576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3.993</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1.361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6.996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Futura"/>
                        </a:rPr>
                        <a:t>70.926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1009664918"/>
                  </a:ext>
                </a:extLst>
              </a:tr>
              <a:tr h="284840">
                <a:tc>
                  <a:txBody>
                    <a:bodyPr/>
                    <a:lstStyle/>
                    <a:p>
                      <a:pPr algn="ctr" fontAlgn="ctr"/>
                      <a:r>
                        <a:rPr lang="es-CO" sz="1000" b="1" i="0" u="none" strike="noStrike">
                          <a:solidFill>
                            <a:srgbClr val="004A87"/>
                          </a:solidFill>
                          <a:effectLst/>
                          <a:latin typeface="Futura"/>
                        </a:rPr>
                        <a:t>Total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504.771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42.846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7.721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65.354</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620.692</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xmlns="" val="4284437051"/>
                  </a:ext>
                </a:extLst>
              </a:tr>
              <a:tr h="349159">
                <a:tc>
                  <a:txBody>
                    <a:bodyPr/>
                    <a:lstStyle/>
                    <a:p>
                      <a:pPr algn="ctr" fontAlgn="ctr"/>
                      <a:r>
                        <a:rPr lang="es-CO" sz="1000" b="1" i="0" u="none" strike="noStrike">
                          <a:solidFill>
                            <a:srgbClr val="004A87"/>
                          </a:solidFill>
                          <a:effectLst/>
                          <a:latin typeface="Futura"/>
                        </a:rPr>
                        <a:t>% Transacciones por canal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81%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a:solidFill>
                            <a:srgbClr val="004A87"/>
                          </a:solidFill>
                          <a:effectLst/>
                          <a:latin typeface="Futura"/>
                        </a:rPr>
                        <a:t>11%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dirty="0">
                          <a:solidFill>
                            <a:srgbClr val="004A87"/>
                          </a:solidFill>
                          <a:effectLst/>
                          <a:latin typeface="Futura"/>
                        </a:rPr>
                        <a:t>100%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extLst>
                  <a:ext uri="{0D108BD9-81ED-4DB2-BD59-A6C34878D82A}">
                    <a16:rowId xmlns:a16="http://schemas.microsoft.com/office/drawing/2014/main" xmlns="" val="659554770"/>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1100673093"/>
              </p:ext>
            </p:extLst>
          </p:nvPr>
        </p:nvGraphicFramePr>
        <p:xfrm>
          <a:off x="971600" y="3758412"/>
          <a:ext cx="6912767" cy="2090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677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724942"/>
          </a:xfrm>
        </p:spPr>
        <p:txBody>
          <a:bodyPr>
            <a:noAutofit/>
          </a:bodyPr>
          <a:lstStyle/>
          <a:p>
            <a:r>
              <a:rPr lang="es-ES" sz="2400" dirty="0">
                <a:solidFill>
                  <a:srgbClr val="004A87"/>
                </a:solidFill>
                <a:latin typeface="Futura"/>
              </a:rPr>
              <a:t>Estadísticas </a:t>
            </a:r>
            <a:r>
              <a:rPr lang="es-ES" sz="2400" dirty="0" smtClean="0">
                <a:solidFill>
                  <a:srgbClr val="004A87"/>
                </a:solidFill>
                <a:latin typeface="Futura"/>
              </a:rPr>
              <a:t>PQRs</a:t>
            </a:r>
            <a:endParaRPr lang="es-ES" sz="2400" dirty="0">
              <a:solidFill>
                <a:srgbClr val="004A87"/>
              </a:solidFill>
              <a:latin typeface="Futura"/>
            </a:endParaRPr>
          </a:p>
        </p:txBody>
      </p:sp>
      <p:sp>
        <p:nvSpPr>
          <p:cNvPr id="10" name="Rectángulo redondeado 9"/>
          <p:cNvSpPr/>
          <p:nvPr/>
        </p:nvSpPr>
        <p:spPr>
          <a:xfrm>
            <a:off x="683568" y="724942"/>
            <a:ext cx="7848873" cy="50480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350" dirty="0">
                <a:latin typeface="Futura"/>
              </a:rPr>
              <a:t>Como ya mencionamos, el mes con mayor cantidad de peticiones fue mayo, en donde el 81% ingresó a través del canal Telefónico, debido a que los ciudadanos en su mayoría prefieren obtener información de manera inmediata. En segunda instancia el canal de Comunicaciones Escritas tuvo una participación del 11% en la recepción de </a:t>
            </a:r>
            <a:r>
              <a:rPr lang="es-CO" sz="1350" dirty="0" err="1">
                <a:latin typeface="Futura"/>
              </a:rPr>
              <a:t>Pqr´s</a:t>
            </a:r>
            <a:r>
              <a:rPr lang="es-CO" sz="1350" dirty="0">
                <a:latin typeface="Futura"/>
              </a:rPr>
              <a:t>, teniendo en cuenta que cuando se presentan inconsistencias en el proceso de inscripción, algunos casos particulares no pueden ser solucionados a través de los canales Telefónico, Chat o Presencial, ya que requieren de un tratamiento especial, por lo tanto, los ciudadanos envían sus solicitudes de manera escrita.</a:t>
            </a:r>
          </a:p>
          <a:p>
            <a:pPr algn="just"/>
            <a:endParaRPr lang="es-CO" sz="1350" dirty="0">
              <a:latin typeface="Futura"/>
            </a:endParaRPr>
          </a:p>
          <a:p>
            <a:pPr algn="just"/>
            <a:r>
              <a:rPr lang="es-CO" sz="1350" dirty="0" smtClean="0">
                <a:latin typeface="Futura"/>
              </a:rPr>
              <a:t>Fechas de impacto:</a:t>
            </a:r>
            <a:endParaRPr lang="es-CO" sz="1350" dirty="0">
              <a:latin typeface="Futura"/>
            </a:endParaRPr>
          </a:p>
          <a:p>
            <a:pPr algn="just"/>
            <a:endParaRPr lang="es-CO" sz="1350" dirty="0">
              <a:latin typeface="Futura"/>
            </a:endParaRPr>
          </a:p>
          <a:p>
            <a:pPr marL="285750" indent="-285750" algn="just">
              <a:buFont typeface="Wingdings" panose="05000000000000000000" pitchFamily="2" charset="2"/>
              <a:buChar char="Ø"/>
            </a:pPr>
            <a:r>
              <a:rPr lang="es-CO" sz="1350" dirty="0">
                <a:latin typeface="Futura"/>
                <a:ea typeface="Verdana" panose="020B0604030504040204" pitchFamily="34" charset="0"/>
                <a:cs typeface="Verdana" panose="020B0604030504040204" pitchFamily="34" charset="0"/>
              </a:rPr>
              <a:t>El día 02 de mayo fue el inicio de Soporte a Registro a </a:t>
            </a:r>
            <a:r>
              <a:rPr lang="es-CO" sz="1350" dirty="0">
                <a:solidFill>
                  <a:schemeClr val="tx1"/>
                </a:solidFill>
                <a:latin typeface="Futura"/>
              </a:rPr>
              <a:t>exámenes Saber 11, Pre Saber y Validación en calendario A</a:t>
            </a:r>
            <a:r>
              <a:rPr lang="es-CO" sz="1350" dirty="0">
                <a:latin typeface="Futura"/>
                <a:ea typeface="Verdana" panose="020B0604030504040204" pitchFamily="34" charset="0"/>
                <a:cs typeface="Verdana" panose="020B0604030504040204" pitchFamily="34" charset="0"/>
              </a:rPr>
              <a:t>.</a:t>
            </a:r>
          </a:p>
          <a:p>
            <a:pPr marL="285750" indent="-285750" algn="just">
              <a:buFont typeface="Wingdings" panose="05000000000000000000" pitchFamily="2" charset="2"/>
              <a:buChar char="Ø"/>
            </a:pPr>
            <a:r>
              <a:rPr lang="es-CO" sz="1350" dirty="0">
                <a:latin typeface="Futura"/>
                <a:ea typeface="Verdana" panose="020B0604030504040204" pitchFamily="34" charset="0"/>
                <a:cs typeface="Verdana" panose="020B0604030504040204" pitchFamily="34" charset="0"/>
              </a:rPr>
              <a:t>El día 12 de mayo inicio de la III Convocatoria Modalidad Presencial 2017 SENA, la cual estuvo habilitada hasta el día 21 de mayo.</a:t>
            </a:r>
          </a:p>
          <a:p>
            <a:pPr marL="285750" indent="-285750" algn="just">
              <a:buFont typeface="Wingdings" panose="05000000000000000000" pitchFamily="2" charset="2"/>
              <a:buChar char="Ø"/>
            </a:pPr>
            <a:r>
              <a:rPr lang="es-CO" sz="1350" dirty="0">
                <a:latin typeface="Futura"/>
                <a:ea typeface="Verdana" panose="020B0604030504040204" pitchFamily="34" charset="0"/>
                <a:cs typeface="Verdana" panose="020B0604030504040204" pitchFamily="34" charset="0"/>
              </a:rPr>
              <a:t>El día 20 de mayo se realizó la publicación de los resultados individuales del Examen Saber 11° 2017-1.</a:t>
            </a:r>
          </a:p>
          <a:p>
            <a:pPr marL="285750" indent="-285750" algn="just">
              <a:buFont typeface="Wingdings" panose="05000000000000000000" pitchFamily="2" charset="2"/>
              <a:buChar char="Ø"/>
            </a:pPr>
            <a:r>
              <a:rPr lang="es-CO" sz="1350" dirty="0">
                <a:latin typeface="Futura"/>
                <a:ea typeface="Verdana" panose="020B0604030504040204" pitchFamily="34" charset="0"/>
                <a:cs typeface="Verdana" panose="020B0604030504040204" pitchFamily="34" charset="0"/>
              </a:rPr>
              <a:t>El día 26 de mayo se realizó la publicación de citaciones al examen Saber </a:t>
            </a:r>
            <a:r>
              <a:rPr lang="es-CO" sz="1350" dirty="0" err="1">
                <a:latin typeface="Futura"/>
                <a:ea typeface="Verdana" panose="020B0604030504040204" pitchFamily="34" charset="0"/>
                <a:cs typeface="Verdana" panose="020B0604030504040204" pitchFamily="34" charset="0"/>
              </a:rPr>
              <a:t>TyT</a:t>
            </a:r>
            <a:r>
              <a:rPr lang="es-CO" sz="1350" dirty="0">
                <a:latin typeface="Futura"/>
                <a:ea typeface="Verdana" panose="020B0604030504040204" pitchFamily="34" charset="0"/>
                <a:cs typeface="Verdana" panose="020B0604030504040204" pitchFamily="34" charset="0"/>
              </a:rPr>
              <a:t>.</a:t>
            </a:r>
          </a:p>
          <a:p>
            <a:pPr algn="just"/>
            <a:endParaRPr lang="es-CO" sz="1400" dirty="0">
              <a:latin typeface="Futura"/>
            </a:endParaRPr>
          </a:p>
        </p:txBody>
      </p:sp>
    </p:spTree>
    <p:extLst>
      <p:ext uri="{BB962C8B-B14F-4D97-AF65-F5344CB8AC3E}">
        <p14:creationId xmlns:p14="http://schemas.microsoft.com/office/powerpoint/2010/main" val="3830424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49187" y="260648"/>
            <a:ext cx="8229600" cy="724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a:solidFill>
                  <a:srgbClr val="004A87"/>
                </a:solidFill>
                <a:latin typeface="Futura"/>
              </a:rPr>
              <a:t>Tiempo Promedio de Respuesta</a:t>
            </a:r>
          </a:p>
        </p:txBody>
      </p:sp>
      <p:graphicFrame>
        <p:nvGraphicFramePr>
          <p:cNvPr id="3" name="Tabla 2"/>
          <p:cNvGraphicFramePr>
            <a:graphicFrameLocks noGrp="1"/>
          </p:cNvGraphicFramePr>
          <p:nvPr>
            <p:extLst>
              <p:ext uri="{D42A27DB-BD31-4B8C-83A1-F6EECF244321}">
                <p14:modId xmlns:p14="http://schemas.microsoft.com/office/powerpoint/2010/main" val="1533613624"/>
              </p:ext>
            </p:extLst>
          </p:nvPr>
        </p:nvGraphicFramePr>
        <p:xfrm>
          <a:off x="3203848" y="4149080"/>
          <a:ext cx="2362200" cy="1819275"/>
        </p:xfrm>
        <a:graphic>
          <a:graphicData uri="http://schemas.openxmlformats.org/drawingml/2006/table">
            <a:tbl>
              <a:tblPr/>
              <a:tblGrid>
                <a:gridCol w="901700">
                  <a:extLst>
                    <a:ext uri="{9D8B030D-6E8A-4147-A177-3AD203B41FA5}">
                      <a16:colId xmlns:a16="http://schemas.microsoft.com/office/drawing/2014/main" xmlns="" val="2099654253"/>
                    </a:ext>
                  </a:extLst>
                </a:gridCol>
                <a:gridCol w="1460500">
                  <a:extLst>
                    <a:ext uri="{9D8B030D-6E8A-4147-A177-3AD203B41FA5}">
                      <a16:colId xmlns:a16="http://schemas.microsoft.com/office/drawing/2014/main" xmlns="" val="2614690660"/>
                    </a:ext>
                  </a:extLst>
                </a:gridCol>
              </a:tblGrid>
              <a:tr h="485775">
                <a:tc>
                  <a:txBody>
                    <a:bodyPr/>
                    <a:lstStyle/>
                    <a:p>
                      <a:pPr algn="ctr" fontAlgn="ctr"/>
                      <a:r>
                        <a:rPr lang="es-CO" sz="1000" b="0" i="0" u="none" strike="noStrike" dirty="0">
                          <a:solidFill>
                            <a:srgbClr val="004A87"/>
                          </a:solidFill>
                          <a:effectLst/>
                          <a:latin typeface="Futura"/>
                        </a:rPr>
                        <a:t>Mes</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tc>
                  <a:txBody>
                    <a:bodyPr/>
                    <a:lstStyle/>
                    <a:p>
                      <a:pPr algn="ctr" fontAlgn="ctr"/>
                      <a:r>
                        <a:rPr lang="es-CO" sz="1000" b="0" i="0" u="none" strike="noStrike" dirty="0">
                          <a:solidFill>
                            <a:srgbClr val="004A87"/>
                          </a:solidFill>
                          <a:effectLst/>
                          <a:latin typeface="Futura"/>
                        </a:rPr>
                        <a:t>Días Promedio de Respuesta Ponderado</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solid"/>
                      <a:round/>
                      <a:headEnd type="none" w="med" len="med"/>
                      <a:tailEnd type="none" w="med" len="med"/>
                    </a:lnT>
                    <a:lnB w="6350" cap="flat" cmpd="sng" algn="ctr">
                      <a:solidFill>
                        <a:srgbClr val="004A87"/>
                      </a:solidFill>
                      <a:prstDash val="dot"/>
                      <a:round/>
                      <a:headEnd type="none" w="med" len="med"/>
                      <a:tailEnd type="none" w="med" len="med"/>
                    </a:lnB>
                    <a:solidFill>
                      <a:srgbClr val="AACA57"/>
                    </a:solidFill>
                  </a:tcPr>
                </a:tc>
                <a:extLst>
                  <a:ext uri="{0D108BD9-81ED-4DB2-BD59-A6C34878D82A}">
                    <a16:rowId xmlns:a16="http://schemas.microsoft.com/office/drawing/2014/main" xmlns="" val="3886902905"/>
                  </a:ext>
                </a:extLst>
              </a:tr>
              <a:tr h="190500">
                <a:tc>
                  <a:txBody>
                    <a:bodyPr/>
                    <a:lstStyle/>
                    <a:p>
                      <a:pPr algn="ctr" fontAlgn="ctr"/>
                      <a:r>
                        <a:rPr lang="es-CO" sz="1000" b="0" i="0" u="none" strike="noStrike">
                          <a:solidFill>
                            <a:srgbClr val="004A87"/>
                          </a:solidFill>
                          <a:effectLst/>
                          <a:latin typeface="Calibri" panose="020F0502020204030204" pitchFamily="34" charset="0"/>
                        </a:rPr>
                        <a:t>Enero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Calibri" panose="020F0502020204030204" pitchFamily="34" charset="0"/>
                        </a:rPr>
                        <a:t>9,77</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1839837159"/>
                  </a:ext>
                </a:extLst>
              </a:tr>
              <a:tr h="190500">
                <a:tc>
                  <a:txBody>
                    <a:bodyPr/>
                    <a:lstStyle/>
                    <a:p>
                      <a:pPr algn="ctr" fontAlgn="ctr"/>
                      <a:r>
                        <a:rPr lang="es-CO" sz="1000" b="0" i="0" u="none" strike="noStrike">
                          <a:solidFill>
                            <a:srgbClr val="004A87"/>
                          </a:solidFill>
                          <a:effectLst/>
                          <a:latin typeface="Calibri" panose="020F0502020204030204" pitchFamily="34" charset="0"/>
                        </a:rPr>
                        <a:t>Febrero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Calibri" panose="020F0502020204030204" pitchFamily="34" charset="0"/>
                        </a:rPr>
                        <a:t>10,51</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2074875156"/>
                  </a:ext>
                </a:extLst>
              </a:tr>
              <a:tr h="190500">
                <a:tc>
                  <a:txBody>
                    <a:bodyPr/>
                    <a:lstStyle/>
                    <a:p>
                      <a:pPr algn="ctr" fontAlgn="ctr"/>
                      <a:r>
                        <a:rPr lang="es-CO" sz="1000" b="0" i="0" u="none" strike="noStrike">
                          <a:solidFill>
                            <a:srgbClr val="004A87"/>
                          </a:solidFill>
                          <a:effectLst/>
                          <a:latin typeface="Calibri" panose="020F0502020204030204" pitchFamily="34" charset="0"/>
                        </a:rPr>
                        <a:t>Marzo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Calibri" panose="020F0502020204030204" pitchFamily="34" charset="0"/>
                        </a:rPr>
                        <a:t>6,16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3240355021"/>
                  </a:ext>
                </a:extLst>
              </a:tr>
              <a:tr h="190500">
                <a:tc>
                  <a:txBody>
                    <a:bodyPr/>
                    <a:lstStyle/>
                    <a:p>
                      <a:pPr algn="ctr" fontAlgn="ctr"/>
                      <a:r>
                        <a:rPr lang="es-CO" sz="1000" b="0" i="0" u="none" strike="noStrike">
                          <a:solidFill>
                            <a:srgbClr val="004A87"/>
                          </a:solidFill>
                          <a:effectLst/>
                          <a:latin typeface="Calibri" panose="020F0502020204030204" pitchFamily="34" charset="0"/>
                        </a:rPr>
                        <a:t>Abril</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Calibri" panose="020F0502020204030204" pitchFamily="34" charset="0"/>
                        </a:rPr>
                        <a:t>3,26</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2720737550"/>
                  </a:ext>
                </a:extLst>
              </a:tr>
              <a:tr h="190500">
                <a:tc>
                  <a:txBody>
                    <a:bodyPr/>
                    <a:lstStyle/>
                    <a:p>
                      <a:pPr algn="ctr" fontAlgn="ctr"/>
                      <a:r>
                        <a:rPr lang="es-CO" sz="1000" b="0" i="0" u="none" strike="noStrike">
                          <a:solidFill>
                            <a:srgbClr val="004A87"/>
                          </a:solidFill>
                          <a:effectLst/>
                          <a:latin typeface="Calibri" panose="020F0502020204030204" pitchFamily="34" charset="0"/>
                        </a:rPr>
                        <a:t>Mayo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Calibri" panose="020F0502020204030204" pitchFamily="34" charset="0"/>
                        </a:rPr>
                        <a:t>7,10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3056845892"/>
                  </a:ext>
                </a:extLst>
              </a:tr>
              <a:tr h="190500">
                <a:tc>
                  <a:txBody>
                    <a:bodyPr/>
                    <a:lstStyle/>
                    <a:p>
                      <a:pPr algn="ctr" fontAlgn="ctr"/>
                      <a:r>
                        <a:rPr lang="es-CO" sz="1000" b="0" i="0" u="none" strike="noStrike">
                          <a:solidFill>
                            <a:srgbClr val="004A87"/>
                          </a:solidFill>
                          <a:effectLst/>
                          <a:latin typeface="Calibri" panose="020F0502020204030204" pitchFamily="34" charset="0"/>
                        </a:rPr>
                        <a:t>Junio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tc>
                  <a:txBody>
                    <a:bodyPr/>
                    <a:lstStyle/>
                    <a:p>
                      <a:pPr algn="ctr" fontAlgn="ctr"/>
                      <a:r>
                        <a:rPr lang="es-CO" sz="1000" b="0" i="0" u="none" strike="noStrike">
                          <a:solidFill>
                            <a:srgbClr val="004A87"/>
                          </a:solidFill>
                          <a:effectLst/>
                          <a:latin typeface="Calibri" panose="020F0502020204030204" pitchFamily="34" charset="0"/>
                        </a:rPr>
                        <a:t>8,10</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dot"/>
                      <a:round/>
                      <a:headEnd type="none" w="med" len="med"/>
                      <a:tailEnd type="none" w="med" len="med"/>
                    </a:lnB>
                  </a:tcPr>
                </a:tc>
                <a:extLst>
                  <a:ext uri="{0D108BD9-81ED-4DB2-BD59-A6C34878D82A}">
                    <a16:rowId xmlns:a16="http://schemas.microsoft.com/office/drawing/2014/main" xmlns="" val="3945376906"/>
                  </a:ext>
                </a:extLst>
              </a:tr>
              <a:tr h="190500">
                <a:tc>
                  <a:txBody>
                    <a:bodyPr/>
                    <a:lstStyle/>
                    <a:p>
                      <a:pPr algn="ctr" fontAlgn="ctr"/>
                      <a:r>
                        <a:rPr lang="es-CO" sz="1000" b="1" i="0" u="none" strike="noStrike">
                          <a:solidFill>
                            <a:srgbClr val="004A87"/>
                          </a:solidFill>
                          <a:effectLst/>
                          <a:latin typeface="Calibri" panose="020F0502020204030204" pitchFamily="34" charset="0"/>
                        </a:rPr>
                        <a:t>Total Promedio</a:t>
                      </a:r>
                    </a:p>
                  </a:txBody>
                  <a:tcPr marL="9525" marR="9525" marT="9525" marB="0" anchor="ctr">
                    <a:lnL w="6350" cap="flat" cmpd="sng" algn="ctr">
                      <a:solidFill>
                        <a:srgbClr val="004A87"/>
                      </a:solidFill>
                      <a:prstDash val="solid"/>
                      <a:round/>
                      <a:headEnd type="none" w="med" len="med"/>
                      <a:tailEnd type="none" w="med" len="med"/>
                    </a:lnL>
                    <a:lnR w="6350" cap="flat" cmpd="sng" algn="ctr">
                      <a:solidFill>
                        <a:srgbClr val="004A87"/>
                      </a:solidFill>
                      <a:prstDash val="dot"/>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tc>
                  <a:txBody>
                    <a:bodyPr/>
                    <a:lstStyle/>
                    <a:p>
                      <a:pPr algn="ctr" fontAlgn="ctr"/>
                      <a:r>
                        <a:rPr lang="es-CO" sz="1000" b="1" i="0" u="none" strike="noStrike" dirty="0">
                          <a:solidFill>
                            <a:srgbClr val="004A87"/>
                          </a:solidFill>
                          <a:effectLst/>
                          <a:latin typeface="Calibri" panose="020F0502020204030204" pitchFamily="34" charset="0"/>
                        </a:rPr>
                        <a:t>7,48</a:t>
                      </a:r>
                    </a:p>
                  </a:txBody>
                  <a:tcPr marL="9525" marR="9525" marT="9525" marB="0" anchor="ctr">
                    <a:lnL w="6350" cap="flat" cmpd="sng" algn="ctr">
                      <a:solidFill>
                        <a:srgbClr val="004A87"/>
                      </a:solidFill>
                      <a:prstDash val="dot"/>
                      <a:round/>
                      <a:headEnd type="none" w="med" len="med"/>
                      <a:tailEnd type="none" w="med" len="med"/>
                    </a:lnL>
                    <a:lnR w="6350" cap="flat" cmpd="sng" algn="ctr">
                      <a:solidFill>
                        <a:srgbClr val="004A87"/>
                      </a:solidFill>
                      <a:prstDash val="solid"/>
                      <a:round/>
                      <a:headEnd type="none" w="med" len="med"/>
                      <a:tailEnd type="none" w="med" len="med"/>
                    </a:lnR>
                    <a:lnT w="6350" cap="flat" cmpd="sng" algn="ctr">
                      <a:solidFill>
                        <a:srgbClr val="004A87"/>
                      </a:solidFill>
                      <a:prstDash val="dot"/>
                      <a:round/>
                      <a:headEnd type="none" w="med" len="med"/>
                      <a:tailEnd type="none" w="med" len="med"/>
                    </a:lnT>
                    <a:lnB w="6350" cap="flat" cmpd="sng" algn="ctr">
                      <a:solidFill>
                        <a:srgbClr val="004A87"/>
                      </a:solidFill>
                      <a:prstDash val="solid"/>
                      <a:round/>
                      <a:headEnd type="none" w="med" len="med"/>
                      <a:tailEnd type="none" w="med" len="med"/>
                    </a:lnB>
                    <a:solidFill>
                      <a:srgbClr val="AACA57"/>
                    </a:solidFill>
                  </a:tcPr>
                </a:tc>
                <a:extLst>
                  <a:ext uri="{0D108BD9-81ED-4DB2-BD59-A6C34878D82A}">
                    <a16:rowId xmlns:a16="http://schemas.microsoft.com/office/drawing/2014/main" xmlns="" val="4033228364"/>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3562706938"/>
              </p:ext>
            </p:extLst>
          </p:nvPr>
        </p:nvGraphicFramePr>
        <p:xfrm>
          <a:off x="1187624" y="1196752"/>
          <a:ext cx="6480720" cy="24482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3932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724942"/>
          </a:xfrm>
        </p:spPr>
        <p:txBody>
          <a:bodyPr>
            <a:noAutofit/>
          </a:bodyPr>
          <a:lstStyle/>
          <a:p>
            <a:r>
              <a:rPr lang="es-ES" sz="2400" dirty="0">
                <a:solidFill>
                  <a:srgbClr val="004A87"/>
                </a:solidFill>
                <a:latin typeface="Futura"/>
              </a:rPr>
              <a:t>Tiempo Promedio de Respuesta</a:t>
            </a:r>
          </a:p>
        </p:txBody>
      </p:sp>
      <p:sp>
        <p:nvSpPr>
          <p:cNvPr id="10" name="Rectángulo redondeado 9"/>
          <p:cNvSpPr/>
          <p:nvPr/>
        </p:nvSpPr>
        <p:spPr>
          <a:xfrm>
            <a:off x="611560" y="908720"/>
            <a:ext cx="7848873" cy="31361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00" dirty="0">
                <a:latin typeface="Futura"/>
              </a:rPr>
              <a:t>El promedio de días de respuesta en este primer semestre quedó en 7,48 un tiempo oportuno en el cual se logró dar respuesta a las peticiones y necesidades que interponían los ciudadanos.</a:t>
            </a:r>
          </a:p>
          <a:p>
            <a:pPr algn="just"/>
            <a:endParaRPr lang="es-CO" sz="1400" dirty="0">
              <a:latin typeface="Futura"/>
            </a:endParaRPr>
          </a:p>
          <a:p>
            <a:pPr algn="just"/>
            <a:r>
              <a:rPr lang="es-CO" sz="1400" dirty="0">
                <a:latin typeface="Futura"/>
              </a:rPr>
              <a:t>Los meses con mayor tiempo de respuesta fueron enero y febrero, debido a que en esas fechas fue el proceso de inscripción a los exámenes </a:t>
            </a:r>
            <a:r>
              <a:rPr lang="es-CO" sz="1400" dirty="0">
                <a:solidFill>
                  <a:schemeClr val="tx1"/>
                </a:solidFill>
                <a:latin typeface="Futura"/>
              </a:rPr>
              <a:t>Saber 11, Pre Saber y Validación en calendario B, el tiempo fue mayor que en la convocatoria de calendario A, pese a las diferentes inconsistencias que aún presentaba la plataforma de registro PRISMA y que para dar solución se requería de un procedimiento más a fondo, mientras que para la segunda convocatoria del año llevada a cabo en los meses mayo y junio, la plataforma ya contaba con una mejora en el desarrollo de las funciones.</a:t>
            </a:r>
            <a:endParaRPr lang="es-CO" sz="1400" dirty="0">
              <a:latin typeface="Futura"/>
            </a:endParaRPr>
          </a:p>
          <a:p>
            <a:pPr algn="just"/>
            <a:endParaRPr lang="es-CO" sz="1400" dirty="0">
              <a:latin typeface="Futura"/>
            </a:endParaRPr>
          </a:p>
        </p:txBody>
      </p:sp>
    </p:spTree>
    <p:extLst>
      <p:ext uri="{BB962C8B-B14F-4D97-AF65-F5344CB8AC3E}">
        <p14:creationId xmlns:p14="http://schemas.microsoft.com/office/powerpoint/2010/main" val="42055566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6188</TotalTime>
  <Words>692</Words>
  <Application>Microsoft Office PowerPoint</Application>
  <PresentationFormat>Presentación en pantalla (4:3)</PresentationFormat>
  <Paragraphs>138</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Futura</vt:lpstr>
      <vt:lpstr>Verdana</vt:lpstr>
      <vt:lpstr>Wingdings</vt:lpstr>
      <vt:lpstr>Tema de Office</vt:lpstr>
      <vt:lpstr>Informe Primer Semestre 2017 de PQRs</vt:lpstr>
      <vt:lpstr>Contenido</vt:lpstr>
      <vt:lpstr>Estadísticas PQRs</vt:lpstr>
      <vt:lpstr>Estadísticas PQRs</vt:lpstr>
      <vt:lpstr>Presentación de PowerPoint</vt:lpstr>
      <vt:lpstr>Estadísticas PQRs</vt:lpstr>
      <vt:lpstr>Presentación de PowerPoint</vt:lpstr>
      <vt:lpstr>Tiempo Promedio de Respuesta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sgodoy</dc:creator>
  <cp:lastModifiedBy>Alba Liliana Abril Daza</cp:lastModifiedBy>
  <cp:revision>411</cp:revision>
  <dcterms:created xsi:type="dcterms:W3CDTF">2015-05-26T19:26:39Z</dcterms:created>
  <dcterms:modified xsi:type="dcterms:W3CDTF">2017-08-09T19:48:23Z</dcterms:modified>
</cp:coreProperties>
</file>