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8" r:id="rId3"/>
    <p:sldId id="257" r:id="rId4"/>
    <p:sldId id="262" r:id="rId5"/>
    <p:sldId id="259" r:id="rId6"/>
    <p:sldId id="260" r:id="rId7"/>
    <p:sldId id="261" r:id="rId8"/>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cfes" initials="i" lastIdx="6"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87" autoAdjust="0"/>
    <p:restoredTop sz="94631"/>
  </p:normalViewPr>
  <p:slideViewPr>
    <p:cSldViewPr>
      <p:cViewPr varScale="1">
        <p:scale>
          <a:sx n="68" d="100"/>
          <a:sy n="68" d="100"/>
        </p:scale>
        <p:origin x="141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rgbClr val="004A87"/>
                </a:solidFill>
                <a:latin typeface="+mn-lt"/>
                <a:ea typeface="+mn-ea"/>
                <a:cs typeface="+mn-cs"/>
              </a:defRPr>
            </a:pPr>
            <a:r>
              <a:rPr lang="es-CO"/>
              <a:t>Resumen Año 2017</a:t>
            </a:r>
          </a:p>
        </c:rich>
      </c:tx>
      <c:overlay val="0"/>
      <c:spPr>
        <a:noFill/>
        <a:ln>
          <a:noFill/>
        </a:ln>
        <a:effectLst/>
      </c:spPr>
      <c:txPr>
        <a:bodyPr rot="0" spcFirstLastPara="1" vertOverflow="ellipsis" vert="horz" wrap="square" anchor="ctr" anchorCtr="1"/>
        <a:lstStyle/>
        <a:p>
          <a:pPr>
            <a:defRPr sz="1600" b="1" i="0" u="none" strike="noStrike" kern="1200" baseline="0">
              <a:solidFill>
                <a:srgbClr val="004A87"/>
              </a:solidFill>
              <a:latin typeface="+mn-lt"/>
              <a:ea typeface="+mn-ea"/>
              <a:cs typeface="+mn-cs"/>
            </a:defRPr>
          </a:pPr>
          <a:endParaRPr lang="es-CO"/>
        </a:p>
      </c:txPr>
    </c:title>
    <c:autoTitleDeleted val="0"/>
    <c:plotArea>
      <c:layout/>
      <c:barChart>
        <c:barDir val="col"/>
        <c:grouping val="clustered"/>
        <c:varyColors val="0"/>
        <c:ser>
          <c:idx val="0"/>
          <c:order val="0"/>
          <c:tx>
            <c:strRef>
              <c:f>'Plantilla PQRS'!$D$3</c:f>
              <c:strCache>
                <c:ptCount val="1"/>
                <c:pt idx="0">
                  <c:v>PQRS Entrantes (Todos los canales)</c:v>
                </c:pt>
              </c:strCache>
            </c:strRef>
          </c:tx>
          <c:spPr>
            <a:gradFill rotWithShape="1">
              <a:gsLst>
                <a:gs pos="0">
                  <a:srgbClr val="004A87"/>
                </a:gs>
                <a:gs pos="60000">
                  <a:srgbClr val="004A87"/>
                </a:gs>
                <a:gs pos="83000">
                  <a:schemeClr val="accent1">
                    <a:lumMod val="75000"/>
                  </a:schemeClr>
                </a:gs>
                <a:gs pos="100000">
                  <a:schemeClr val="accent1"/>
                </a:gs>
              </a:gsLst>
              <a:lin ang="5400000" scaled="1"/>
            </a:gradFill>
            <a:ln>
              <a:noFill/>
            </a:ln>
            <a:effectLst/>
          </c:spPr>
          <c:invertIfNegative val="0"/>
          <c:dLbls>
            <c:dLbl>
              <c:idx val="1"/>
              <c:layout>
                <c:manualLayout>
                  <c:x val="2.2371364653243847E-3"/>
                  <c:y val="2.0671834625322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C34-4BA5-9D41-4DBA31FDF27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4A87"/>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'Plantilla PQRS'!$C$4:$C$15</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'Plantilla PQRS'!$D$4:$D$15</c:f>
              <c:numCache>
                <c:formatCode>#,##0</c:formatCode>
                <c:ptCount val="12"/>
                <c:pt idx="0">
                  <c:v>150277</c:v>
                </c:pt>
                <c:pt idx="1">
                  <c:v>79242</c:v>
                </c:pt>
                <c:pt idx="2">
                  <c:v>110033</c:v>
                </c:pt>
                <c:pt idx="3">
                  <c:v>47257</c:v>
                </c:pt>
                <c:pt idx="4">
                  <c:v>162957</c:v>
                </c:pt>
                <c:pt idx="5">
                  <c:v>70926</c:v>
                </c:pt>
                <c:pt idx="6">
                  <c:v>60959</c:v>
                </c:pt>
                <c:pt idx="7">
                  <c:v>160831</c:v>
                </c:pt>
                <c:pt idx="8">
                  <c:v>63177</c:v>
                </c:pt>
                <c:pt idx="9">
                  <c:v>71211</c:v>
                </c:pt>
                <c:pt idx="10">
                  <c:v>103989</c:v>
                </c:pt>
                <c:pt idx="11">
                  <c:v>62632</c:v>
                </c:pt>
              </c:numCache>
            </c:numRef>
          </c:val>
          <c:extLst>
            <c:ext xmlns:c16="http://schemas.microsoft.com/office/drawing/2014/chart" uri="{C3380CC4-5D6E-409C-BE32-E72D297353CC}">
              <c16:uniqueId val="{00000001-EC34-4BA5-9D41-4DBA31FDF275}"/>
            </c:ext>
          </c:extLst>
        </c:ser>
        <c:ser>
          <c:idx val="1"/>
          <c:order val="1"/>
          <c:tx>
            <c:strRef>
              <c:f>'Plantilla PQRS'!$E$3</c:f>
              <c:strCache>
                <c:ptCount val="1"/>
                <c:pt idx="0">
                  <c:v>Encuestas de Satisfacción (Todos los canales)</c:v>
                </c:pt>
              </c:strCache>
            </c:strRef>
          </c:tx>
          <c:spPr>
            <a:gradFill rotWithShape="1">
              <a:gsLst>
                <a:gs pos="0">
                  <a:srgbClr val="AACA57"/>
                </a:gs>
                <a:gs pos="60000">
                  <a:srgbClr val="AACA57"/>
                </a:gs>
                <a:gs pos="83000">
                  <a:schemeClr val="accent6">
                    <a:lumMod val="60000"/>
                    <a:lumOff val="40000"/>
                  </a:schemeClr>
                </a:gs>
                <a:gs pos="100000">
                  <a:schemeClr val="accent6">
                    <a:lumMod val="20000"/>
                    <a:lumOff val="80000"/>
                  </a:schemeClr>
                </a:gs>
              </a:gsLst>
              <a:lin ang="5400000" scaled="1"/>
            </a:gradFill>
            <a:ln>
              <a:noFill/>
            </a:ln>
            <a:effectLst/>
          </c:spPr>
          <c:invertIfNegative val="0"/>
          <c:dLbls>
            <c:dLbl>
              <c:idx val="0"/>
              <c:layout>
                <c:manualLayout>
                  <c:x val="4.9140049140048991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C34-4BA5-9D41-4DBA31FDF275}"/>
                </c:ext>
              </c:extLst>
            </c:dLbl>
            <c:dLbl>
              <c:idx val="1"/>
              <c:layout>
                <c:manualLayout>
                  <c:x val="4.914004914004913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C34-4BA5-9D41-4DBA31FDF275}"/>
                </c:ext>
              </c:extLst>
            </c:dLbl>
            <c:dLbl>
              <c:idx val="2"/>
              <c:layout>
                <c:manualLayout>
                  <c:x val="4.9140049140048844E-3"/>
                  <c:y val="-4.314994606256741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C34-4BA5-9D41-4DBA31FDF275}"/>
                </c:ext>
              </c:extLst>
            </c:dLbl>
            <c:dLbl>
              <c:idx val="3"/>
              <c:layout>
                <c:manualLayout>
                  <c:x val="6.5520065520064917E-3"/>
                  <c:y val="-8.629989212513563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C34-4BA5-9D41-4DBA31FDF275}"/>
                </c:ext>
              </c:extLst>
            </c:dLbl>
            <c:dLbl>
              <c:idx val="4"/>
              <c:layout>
                <c:manualLayout>
                  <c:x val="4.914004914004854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C34-4BA5-9D41-4DBA31FDF275}"/>
                </c:ext>
              </c:extLst>
            </c:dLbl>
            <c:dLbl>
              <c:idx val="5"/>
              <c:layout>
                <c:manualLayout>
                  <c:x val="4.9140049140049139E-3"/>
                  <c:y val="-8.629989212513483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C34-4BA5-9D41-4DBA31FDF275}"/>
                </c:ext>
              </c:extLst>
            </c:dLbl>
            <c:dLbl>
              <c:idx val="6"/>
              <c:layout>
                <c:manualLayout>
                  <c:x val="4.9140049140047942E-3"/>
                  <c:y val="-7.910732059352228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C34-4BA5-9D41-4DBA31FDF275}"/>
                </c:ext>
              </c:extLst>
            </c:dLbl>
            <c:dLbl>
              <c:idx val="7"/>
              <c:layout>
                <c:manualLayout>
                  <c:x val="4.9140049140049139E-3"/>
                  <c:y val="-7.910732059352228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C34-4BA5-9D41-4DBA31FDF275}"/>
                </c:ext>
              </c:extLst>
            </c:dLbl>
            <c:dLbl>
              <c:idx val="8"/>
              <c:layout>
                <c:manualLayout>
                  <c:x val="8.1900081900081901E-3"/>
                  <c:y val="-7.910732059352228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C34-4BA5-9D41-4DBA31FDF275}"/>
                </c:ext>
              </c:extLst>
            </c:dLbl>
            <c:dLbl>
              <c:idx val="9"/>
              <c:layout>
                <c:manualLayout>
                  <c:x val="8.1900081900081901E-3"/>
                  <c:y val="-1.5821464118704457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C34-4BA5-9D41-4DBA31FDF275}"/>
                </c:ext>
              </c:extLst>
            </c:dLbl>
            <c:dLbl>
              <c:idx val="10"/>
              <c:layout>
                <c:manualLayout>
                  <c:x val="4.914004914004794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C34-4BA5-9D41-4DBA31FDF275}"/>
                </c:ext>
              </c:extLst>
            </c:dLbl>
            <c:dLbl>
              <c:idx val="11"/>
              <c:layout>
                <c:manualLayout>
                  <c:x val="6.552006552006431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C34-4BA5-9D41-4DBA31FDF27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4A87"/>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'Plantilla PQRS'!$C$4:$C$15</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'Plantilla PQRS'!$E$4:$E$15</c:f>
              <c:numCache>
                <c:formatCode>#,##0</c:formatCode>
                <c:ptCount val="12"/>
                <c:pt idx="0">
                  <c:v>18461</c:v>
                </c:pt>
                <c:pt idx="1">
                  <c:v>17364</c:v>
                </c:pt>
                <c:pt idx="2">
                  <c:v>19714</c:v>
                </c:pt>
                <c:pt idx="3">
                  <c:v>11387</c:v>
                </c:pt>
                <c:pt idx="4">
                  <c:v>34012</c:v>
                </c:pt>
                <c:pt idx="5">
                  <c:v>16639</c:v>
                </c:pt>
                <c:pt idx="6">
                  <c:v>11174</c:v>
                </c:pt>
                <c:pt idx="7">
                  <c:v>28574</c:v>
                </c:pt>
                <c:pt idx="8">
                  <c:v>15299</c:v>
                </c:pt>
                <c:pt idx="9">
                  <c:v>14917</c:v>
                </c:pt>
                <c:pt idx="10">
                  <c:v>19069</c:v>
                </c:pt>
                <c:pt idx="11">
                  <c:v>14511</c:v>
                </c:pt>
              </c:numCache>
            </c:numRef>
          </c:val>
          <c:extLst>
            <c:ext xmlns:c16="http://schemas.microsoft.com/office/drawing/2014/chart" uri="{C3380CC4-5D6E-409C-BE32-E72D297353CC}">
              <c16:uniqueId val="{0000000E-EC34-4BA5-9D41-4DBA31FDF275}"/>
            </c:ext>
          </c:extLst>
        </c:ser>
        <c:dLbls>
          <c:showLegendKey val="0"/>
          <c:showVal val="0"/>
          <c:showCatName val="0"/>
          <c:showSerName val="0"/>
          <c:showPercent val="0"/>
          <c:showBubbleSize val="0"/>
        </c:dLbls>
        <c:gapWidth val="100"/>
        <c:overlap val="-24"/>
        <c:axId val="487854975"/>
        <c:axId val="487833343"/>
      </c:barChart>
      <c:lineChart>
        <c:grouping val="stacked"/>
        <c:varyColors val="0"/>
        <c:ser>
          <c:idx val="2"/>
          <c:order val="2"/>
          <c:tx>
            <c:strRef>
              <c:f>'Plantilla PQRS'!$F$3</c:f>
              <c:strCache>
                <c:ptCount val="1"/>
                <c:pt idx="0">
                  <c:v>Promedio Ponderado de Satisfacción</c:v>
                </c:pt>
              </c:strCache>
            </c:strRef>
          </c:tx>
          <c:spPr>
            <a:ln w="15875" cap="rnd">
              <a:solidFill>
                <a:schemeClr val="accent2"/>
              </a:solidFill>
              <a:prstDash val="sysDash"/>
              <a:round/>
            </a:ln>
            <a:effectLst/>
          </c:spPr>
          <c:marker>
            <c:symbol val="circle"/>
            <c:size val="5"/>
            <c:spPr>
              <a:solidFill>
                <a:srgbClr val="AACA57"/>
              </a:solidFill>
              <a:ln w="12700">
                <a:noFill/>
                <a:round/>
              </a:ln>
              <a:effectLst/>
            </c:spPr>
          </c:marker>
          <c:dLbls>
            <c:dLbl>
              <c:idx val="0"/>
              <c:layout>
                <c:manualLayout>
                  <c:x val="-1.2506464947409845E-2"/>
                  <c:y val="-6.45608133934714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C34-4BA5-9D41-4DBA31FDF275}"/>
                </c:ext>
              </c:extLst>
            </c:dLbl>
            <c:dLbl>
              <c:idx val="4"/>
              <c:layout>
                <c:manualLayout>
                  <c:x val="-1.1340904254290081E-2"/>
                  <c:y val="-5.593082418095796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EC34-4BA5-9D41-4DBA31FDF275}"/>
                </c:ext>
              </c:extLst>
            </c:dLbl>
            <c:dLbl>
              <c:idx val="7"/>
              <c:layout>
                <c:manualLayout>
                  <c:x val="-1.5520130008319104E-2"/>
                  <c:y val="-7.11651334845281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C34-4BA5-9D41-4DBA31FDF27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4A87"/>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'Plantilla PQRS'!$C$4:$C$15</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'Plantilla PQRS'!$F$4:$F$15</c:f>
              <c:numCache>
                <c:formatCode>#,##0.00</c:formatCode>
                <c:ptCount val="12"/>
                <c:pt idx="0">
                  <c:v>4.392088454725994</c:v>
                </c:pt>
                <c:pt idx="1">
                  <c:v>4.4893167276051189</c:v>
                </c:pt>
                <c:pt idx="2">
                  <c:v>4.5728261954677052</c:v>
                </c:pt>
                <c:pt idx="3">
                  <c:v>4.6301337782851792</c:v>
                </c:pt>
                <c:pt idx="4">
                  <c:v>4.5435189540946332</c:v>
                </c:pt>
                <c:pt idx="5">
                  <c:v>4.5960694753290463</c:v>
                </c:pt>
                <c:pt idx="6">
                  <c:v>4.5797386790764278</c:v>
                </c:pt>
                <c:pt idx="7">
                  <c:v>4.3159748955927304</c:v>
                </c:pt>
                <c:pt idx="8">
                  <c:v>4.5758219491470031</c:v>
                </c:pt>
                <c:pt idx="9">
                  <c:v>4.5447029116667776</c:v>
                </c:pt>
                <c:pt idx="10">
                  <c:v>4.539276393018068</c:v>
                </c:pt>
                <c:pt idx="11">
                  <c:v>4.4524039234603636</c:v>
                </c:pt>
              </c:numCache>
            </c:numRef>
          </c:val>
          <c:smooth val="0"/>
          <c:extLst>
            <c:ext xmlns:c16="http://schemas.microsoft.com/office/drawing/2014/chart" uri="{C3380CC4-5D6E-409C-BE32-E72D297353CC}">
              <c16:uniqueId val="{00000012-EC34-4BA5-9D41-4DBA31FDF275}"/>
            </c:ext>
          </c:extLst>
        </c:ser>
        <c:dLbls>
          <c:showLegendKey val="0"/>
          <c:showVal val="0"/>
          <c:showCatName val="0"/>
          <c:showSerName val="0"/>
          <c:showPercent val="0"/>
          <c:showBubbleSize val="0"/>
        </c:dLbls>
        <c:marker val="1"/>
        <c:smooth val="0"/>
        <c:axId val="487853311"/>
        <c:axId val="487831679"/>
      </c:lineChart>
      <c:catAx>
        <c:axId val="487854975"/>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4A87"/>
                </a:solidFill>
                <a:latin typeface="+mn-lt"/>
                <a:ea typeface="+mn-ea"/>
                <a:cs typeface="+mn-cs"/>
              </a:defRPr>
            </a:pPr>
            <a:endParaRPr lang="es-CO"/>
          </a:p>
        </c:txPr>
        <c:crossAx val="487833343"/>
        <c:crosses val="autoZero"/>
        <c:auto val="1"/>
        <c:lblAlgn val="ctr"/>
        <c:lblOffset val="100"/>
        <c:noMultiLvlLbl val="0"/>
      </c:catAx>
      <c:valAx>
        <c:axId val="487833343"/>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4A87"/>
                </a:solidFill>
                <a:latin typeface="+mn-lt"/>
                <a:ea typeface="+mn-ea"/>
                <a:cs typeface="+mn-cs"/>
              </a:defRPr>
            </a:pPr>
            <a:endParaRPr lang="es-CO"/>
          </a:p>
        </c:txPr>
        <c:crossAx val="487854975"/>
        <c:crosses val="autoZero"/>
        <c:crossBetween val="between"/>
      </c:valAx>
      <c:valAx>
        <c:axId val="487831679"/>
        <c:scaling>
          <c:orientation val="minMax"/>
        </c:scaling>
        <c:delete val="0"/>
        <c:axPos val="r"/>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4A87"/>
                </a:solidFill>
                <a:latin typeface="+mn-lt"/>
                <a:ea typeface="+mn-ea"/>
                <a:cs typeface="+mn-cs"/>
              </a:defRPr>
            </a:pPr>
            <a:endParaRPr lang="es-CO"/>
          </a:p>
        </c:txPr>
        <c:crossAx val="487853311"/>
        <c:crosses val="max"/>
        <c:crossBetween val="between"/>
      </c:valAx>
      <c:catAx>
        <c:axId val="487853311"/>
        <c:scaling>
          <c:orientation val="minMax"/>
        </c:scaling>
        <c:delete val="1"/>
        <c:axPos val="b"/>
        <c:numFmt formatCode="General" sourceLinked="1"/>
        <c:majorTickMark val="out"/>
        <c:minorTickMark val="none"/>
        <c:tickLblPos val="nextTo"/>
        <c:crossAx val="487831679"/>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rgbClr val="004A87"/>
              </a:solidFill>
              <a:latin typeface="+mn-lt"/>
              <a:ea typeface="+mn-ea"/>
              <a:cs typeface="+mn-cs"/>
            </a:defRPr>
          </a:pPr>
          <a:endParaRPr lang="es-CO"/>
        </a:p>
      </c:txPr>
    </c:legend>
    <c:plotVisOnly val="1"/>
    <c:dispBlanksAs val="gap"/>
    <c:showDLblsOverMax val="0"/>
  </c:chart>
  <c:spPr>
    <a:solidFill>
      <a:schemeClr val="bg1"/>
    </a:solidFill>
    <a:ln w="9525" cap="flat" cmpd="sng" algn="ctr">
      <a:solidFill>
        <a:srgbClr val="004A87"/>
      </a:solidFill>
      <a:round/>
    </a:ln>
    <a:effectLst/>
  </c:spPr>
  <c:txPr>
    <a:bodyPr/>
    <a:lstStyle/>
    <a:p>
      <a:pPr>
        <a:defRPr>
          <a:solidFill>
            <a:srgbClr val="004A87"/>
          </a:solidFill>
        </a:defRPr>
      </a:pPr>
      <a:endParaRPr lang="es-CO"/>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rgbClr val="004A87"/>
                </a:solidFill>
                <a:latin typeface="+mn-lt"/>
                <a:ea typeface="+mn-ea"/>
                <a:cs typeface="+mn-cs"/>
              </a:defRPr>
            </a:pPr>
            <a:r>
              <a:rPr lang="es-CO"/>
              <a:t>Transacciones</a:t>
            </a:r>
            <a:r>
              <a:rPr lang="es-CO" baseline="0"/>
              <a:t> por Canal de Atención</a:t>
            </a:r>
            <a:endParaRPr lang="es-CO"/>
          </a:p>
        </c:rich>
      </c:tx>
      <c:overlay val="0"/>
      <c:spPr>
        <a:noFill/>
        <a:ln>
          <a:noFill/>
        </a:ln>
        <a:effectLst/>
      </c:spPr>
      <c:txPr>
        <a:bodyPr rot="0" spcFirstLastPara="1" vertOverflow="ellipsis" vert="horz" wrap="square" anchor="ctr" anchorCtr="1"/>
        <a:lstStyle/>
        <a:p>
          <a:pPr>
            <a:defRPr sz="1600" b="1" i="0" u="none" strike="noStrike" kern="1200" baseline="0">
              <a:solidFill>
                <a:srgbClr val="004A87"/>
              </a:solidFill>
              <a:latin typeface="+mn-lt"/>
              <a:ea typeface="+mn-ea"/>
              <a:cs typeface="+mn-cs"/>
            </a:defRPr>
          </a:pPr>
          <a:endParaRPr lang="es-CO"/>
        </a:p>
      </c:txPr>
    </c:title>
    <c:autoTitleDeleted val="0"/>
    <c:plotArea>
      <c:layout/>
      <c:barChart>
        <c:barDir val="col"/>
        <c:grouping val="clustered"/>
        <c:varyColors val="0"/>
        <c:ser>
          <c:idx val="0"/>
          <c:order val="0"/>
          <c:tx>
            <c:strRef>
              <c:f>'Plantilla PQRS'!$J$16</c:f>
              <c:strCache>
                <c:ptCount val="1"/>
                <c:pt idx="0">
                  <c:v>Total</c:v>
                </c:pt>
              </c:strCache>
            </c:strRef>
          </c:tx>
          <c:spPr>
            <a:gradFill rotWithShape="1">
              <a:gsLst>
                <a:gs pos="0">
                  <a:srgbClr val="004A87"/>
                </a:gs>
                <a:gs pos="60000">
                  <a:srgbClr val="004A87"/>
                </a:gs>
                <a:gs pos="83000">
                  <a:schemeClr val="accent1">
                    <a:lumMod val="75000"/>
                  </a:schemeClr>
                </a:gs>
                <a:gs pos="100000">
                  <a:schemeClr val="accent1"/>
                </a:gs>
              </a:gsLst>
              <a:lin ang="5400000" scaled="1"/>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4A87"/>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'Plantilla PQRS'!$K$3:$N$3</c:f>
              <c:strCache>
                <c:ptCount val="4"/>
                <c:pt idx="0">
                  <c:v>Telefónico</c:v>
                </c:pt>
                <c:pt idx="1">
                  <c:v>Electrónico</c:v>
                </c:pt>
                <c:pt idx="2">
                  <c:v>Presencial</c:v>
                </c:pt>
                <c:pt idx="3">
                  <c:v>Comunicaciones Escritas</c:v>
                </c:pt>
              </c:strCache>
            </c:strRef>
          </c:cat>
          <c:val>
            <c:numRef>
              <c:f>'Plantilla PQRS'!$K$16:$N$16</c:f>
              <c:numCache>
                <c:formatCode>#,##0</c:formatCode>
                <c:ptCount val="4"/>
                <c:pt idx="0">
                  <c:v>929578</c:v>
                </c:pt>
                <c:pt idx="1">
                  <c:v>82215</c:v>
                </c:pt>
                <c:pt idx="2">
                  <c:v>14504</c:v>
                </c:pt>
                <c:pt idx="3">
                  <c:v>117194</c:v>
                </c:pt>
              </c:numCache>
            </c:numRef>
          </c:val>
          <c:extLst>
            <c:ext xmlns:c16="http://schemas.microsoft.com/office/drawing/2014/chart" uri="{C3380CC4-5D6E-409C-BE32-E72D297353CC}">
              <c16:uniqueId val="{00000000-851E-4EBE-8983-755E547BD5ED}"/>
            </c:ext>
          </c:extLst>
        </c:ser>
        <c:dLbls>
          <c:showLegendKey val="0"/>
          <c:showVal val="0"/>
          <c:showCatName val="0"/>
          <c:showSerName val="0"/>
          <c:showPercent val="0"/>
          <c:showBubbleSize val="0"/>
        </c:dLbls>
        <c:gapWidth val="0"/>
        <c:axId val="487854975"/>
        <c:axId val="487833343"/>
      </c:barChart>
      <c:catAx>
        <c:axId val="487854975"/>
        <c:scaling>
          <c:orientation val="minMax"/>
        </c:scaling>
        <c:delete val="0"/>
        <c:axPos val="b"/>
        <c:title>
          <c:tx>
            <c:rich>
              <a:bodyPr rot="0" spcFirstLastPara="1" vertOverflow="ellipsis" vert="horz" wrap="square" anchor="ctr" anchorCtr="1"/>
              <a:lstStyle/>
              <a:p>
                <a:pPr>
                  <a:defRPr sz="900" b="1" i="0" u="none" strike="noStrike" kern="1200" baseline="0">
                    <a:solidFill>
                      <a:srgbClr val="004A87"/>
                    </a:solidFill>
                    <a:latin typeface="+mn-lt"/>
                    <a:ea typeface="+mn-ea"/>
                    <a:cs typeface="+mn-cs"/>
                  </a:defRPr>
                </a:pPr>
                <a:r>
                  <a:rPr lang="es-CO"/>
                  <a:t>Canal de Atención</a:t>
                </a:r>
              </a:p>
            </c:rich>
          </c:tx>
          <c:overlay val="0"/>
          <c:spPr>
            <a:noFill/>
            <a:ln>
              <a:noFill/>
            </a:ln>
            <a:effectLst/>
          </c:spPr>
          <c:txPr>
            <a:bodyPr rot="0" spcFirstLastPara="1" vertOverflow="ellipsis" vert="horz" wrap="square" anchor="ctr" anchorCtr="1"/>
            <a:lstStyle/>
            <a:p>
              <a:pPr>
                <a:defRPr sz="900" b="1" i="0" u="none" strike="noStrike" kern="1200" baseline="0">
                  <a:solidFill>
                    <a:srgbClr val="004A87"/>
                  </a:solidFill>
                  <a:latin typeface="+mn-lt"/>
                  <a:ea typeface="+mn-ea"/>
                  <a:cs typeface="+mn-cs"/>
                </a:defRPr>
              </a:pPr>
              <a:endParaRPr lang="es-CO"/>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4A87"/>
                </a:solidFill>
                <a:latin typeface="+mn-lt"/>
                <a:ea typeface="+mn-ea"/>
                <a:cs typeface="+mn-cs"/>
              </a:defRPr>
            </a:pPr>
            <a:endParaRPr lang="es-CO"/>
          </a:p>
        </c:txPr>
        <c:crossAx val="487833343"/>
        <c:crosses val="autoZero"/>
        <c:auto val="1"/>
        <c:lblAlgn val="ctr"/>
        <c:lblOffset val="100"/>
        <c:noMultiLvlLbl val="0"/>
      </c:catAx>
      <c:valAx>
        <c:axId val="487833343"/>
        <c:scaling>
          <c:orientation val="minMax"/>
        </c:scaling>
        <c:delete val="0"/>
        <c:axPos val="l"/>
        <c:title>
          <c:tx>
            <c:rich>
              <a:bodyPr rot="-5400000" spcFirstLastPara="1" vertOverflow="ellipsis" vert="horz" wrap="square" anchor="ctr" anchorCtr="1"/>
              <a:lstStyle/>
              <a:p>
                <a:pPr>
                  <a:defRPr sz="900" b="1" i="0" u="none" strike="noStrike" kern="1200" baseline="0">
                    <a:solidFill>
                      <a:srgbClr val="004A87"/>
                    </a:solidFill>
                    <a:latin typeface="+mn-lt"/>
                    <a:ea typeface="+mn-ea"/>
                    <a:cs typeface="+mn-cs"/>
                  </a:defRPr>
                </a:pPr>
                <a:r>
                  <a:rPr lang="es-CO"/>
                  <a:t>Número de transacciones</a:t>
                </a:r>
              </a:p>
            </c:rich>
          </c:tx>
          <c:overlay val="0"/>
          <c:spPr>
            <a:noFill/>
            <a:ln>
              <a:noFill/>
            </a:ln>
            <a:effectLst/>
          </c:spPr>
          <c:txPr>
            <a:bodyPr rot="-5400000" spcFirstLastPara="1" vertOverflow="ellipsis" vert="horz" wrap="square" anchor="ctr" anchorCtr="1"/>
            <a:lstStyle/>
            <a:p>
              <a:pPr>
                <a:defRPr sz="900" b="1" i="0" u="none" strike="noStrike" kern="1200" baseline="0">
                  <a:solidFill>
                    <a:srgbClr val="004A87"/>
                  </a:solidFill>
                  <a:latin typeface="+mn-lt"/>
                  <a:ea typeface="+mn-ea"/>
                  <a:cs typeface="+mn-cs"/>
                </a:defRPr>
              </a:pPr>
              <a:endParaRPr lang="es-CO"/>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4A87"/>
                </a:solidFill>
                <a:latin typeface="+mn-lt"/>
                <a:ea typeface="+mn-ea"/>
                <a:cs typeface="+mn-cs"/>
              </a:defRPr>
            </a:pPr>
            <a:endParaRPr lang="es-CO"/>
          </a:p>
        </c:txPr>
        <c:crossAx val="487854975"/>
        <c:crosses val="autoZero"/>
        <c:crossBetween val="between"/>
      </c:valAx>
      <c:spPr>
        <a:noFill/>
        <a:ln>
          <a:noFill/>
        </a:ln>
        <a:effectLst/>
      </c:spPr>
    </c:plotArea>
    <c:plotVisOnly val="1"/>
    <c:dispBlanksAs val="gap"/>
    <c:showDLblsOverMax val="0"/>
  </c:chart>
  <c:spPr>
    <a:solidFill>
      <a:schemeClr val="bg1"/>
    </a:solidFill>
    <a:ln w="9525" cap="flat" cmpd="sng" algn="ctr">
      <a:solidFill>
        <a:srgbClr val="004A87"/>
      </a:solidFill>
      <a:round/>
    </a:ln>
    <a:effectLst/>
  </c:spPr>
  <c:txPr>
    <a:bodyPr/>
    <a:lstStyle/>
    <a:p>
      <a:pPr>
        <a:defRPr>
          <a:solidFill>
            <a:srgbClr val="004A87"/>
          </a:solidFill>
        </a:defRPr>
      </a:pPr>
      <a:endParaRPr lang="es-CO"/>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a:t>Promedio Días Respuesta</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s-CO"/>
        </a:p>
      </c:txPr>
    </c:title>
    <c:autoTitleDeleted val="0"/>
    <c:plotArea>
      <c:layout/>
      <c:lineChart>
        <c:grouping val="standard"/>
        <c:varyColors val="0"/>
        <c:ser>
          <c:idx val="0"/>
          <c:order val="0"/>
          <c:tx>
            <c:strRef>
              <c:f>'Tiempos de respuesta'!$E$2</c:f>
              <c:strCache>
                <c:ptCount val="1"/>
                <c:pt idx="0">
                  <c:v>Días Promedio de Respuesta Ponderado</c:v>
                </c:pt>
              </c:strCache>
            </c:strRef>
          </c:tx>
          <c:spPr>
            <a:ln w="22225" cap="rnd">
              <a:solidFill>
                <a:srgbClr val="AACA57"/>
              </a:solidFill>
              <a:round/>
            </a:ln>
            <a:effectLst/>
          </c:spPr>
          <c:marker>
            <c:symbol val="circle"/>
            <c:size val="4"/>
            <c:spPr>
              <a:solidFill>
                <a:schemeClr val="accent2"/>
              </a:solidFill>
              <a:ln w="12700">
                <a:no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'Tiempos de respuesta'!$B$3:$B$14</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'Tiempos de respuesta'!$E$3:$E$14</c:f>
              <c:numCache>
                <c:formatCode>#,##0.00</c:formatCode>
                <c:ptCount val="12"/>
                <c:pt idx="0">
                  <c:v>9.7732750683981156</c:v>
                </c:pt>
                <c:pt idx="1">
                  <c:v>10.511964481354674</c:v>
                </c:pt>
                <c:pt idx="2">
                  <c:v>6.1622043150506887</c:v>
                </c:pt>
                <c:pt idx="3">
                  <c:v>3.2634421923684322</c:v>
                </c:pt>
                <c:pt idx="4">
                  <c:v>7.0966643190449439</c:v>
                </c:pt>
                <c:pt idx="5">
                  <c:v>8.0984394148970846</c:v>
                </c:pt>
                <c:pt idx="6">
                  <c:v>3.269758874748828</c:v>
                </c:pt>
                <c:pt idx="7">
                  <c:v>4.8307551339406025</c:v>
                </c:pt>
                <c:pt idx="8">
                  <c:v>6.2662698926122395</c:v>
                </c:pt>
                <c:pt idx="9">
                  <c:v>2.755375375375376</c:v>
                </c:pt>
                <c:pt idx="10">
                  <c:v>2.7794269161862135</c:v>
                </c:pt>
                <c:pt idx="11">
                  <c:v>1.2727736262177285</c:v>
                </c:pt>
              </c:numCache>
            </c:numRef>
          </c:val>
          <c:smooth val="1"/>
          <c:extLst>
            <c:ext xmlns:c16="http://schemas.microsoft.com/office/drawing/2014/chart" uri="{C3380CC4-5D6E-409C-BE32-E72D297353CC}">
              <c16:uniqueId val="{00000000-CDB2-463B-9D89-CE4A2EAF2DB0}"/>
            </c:ext>
          </c:extLst>
        </c:ser>
        <c:dLbls>
          <c:showLegendKey val="0"/>
          <c:showVal val="0"/>
          <c:showCatName val="0"/>
          <c:showSerName val="0"/>
          <c:showPercent val="0"/>
          <c:showBubbleSize val="0"/>
        </c:dLbls>
        <c:dropLines>
          <c:spPr>
            <a:ln w="9525">
              <a:solidFill>
                <a:schemeClr val="tx2">
                  <a:lumMod val="60000"/>
                  <a:lumOff val="40000"/>
                </a:schemeClr>
              </a:solidFill>
              <a:prstDash val="dash"/>
            </a:ln>
            <a:effectLst/>
          </c:spPr>
        </c:dropLines>
        <c:marker val="1"/>
        <c:smooth val="0"/>
        <c:axId val="213570607"/>
        <c:axId val="1233745311"/>
      </c:lineChart>
      <c:catAx>
        <c:axId val="213570607"/>
        <c:scaling>
          <c:orientation val="minMax"/>
        </c:scaling>
        <c:delete val="0"/>
        <c:axPos val="b"/>
        <c:title>
          <c:tx>
            <c:rich>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s-CO"/>
                  <a:t>Mes</a:t>
                </a:r>
              </a:p>
            </c:rich>
          </c:tx>
          <c:overlay val="0"/>
          <c:spPr>
            <a:noFill/>
            <a:ln>
              <a:noFill/>
            </a:ln>
            <a:effectLst/>
          </c:spPr>
          <c:txPr>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s-CO"/>
            </a:p>
          </c:txPr>
        </c:title>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CO"/>
          </a:p>
        </c:txPr>
        <c:crossAx val="1233745311"/>
        <c:crosses val="autoZero"/>
        <c:auto val="1"/>
        <c:lblAlgn val="ctr"/>
        <c:lblOffset val="100"/>
        <c:noMultiLvlLbl val="0"/>
      </c:catAx>
      <c:valAx>
        <c:axId val="1233745311"/>
        <c:scaling>
          <c:orientation val="minMax"/>
        </c:scaling>
        <c:delete val="0"/>
        <c:axPos val="l"/>
        <c:title>
          <c:tx>
            <c:rich>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s-CO"/>
                  <a:t>Días</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s-CO"/>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CO"/>
          </a:p>
        </c:txPr>
        <c:crossAx val="213570607"/>
        <c:crosses val="autoZero"/>
        <c:crossBetween val="between"/>
      </c:valAx>
      <c:spPr>
        <a:noFill/>
        <a:ln>
          <a:noFill/>
        </a:ln>
        <a:effectLst/>
      </c:spPr>
    </c:plotArea>
    <c:plotVisOnly val="1"/>
    <c:dispBlanksAs val="gap"/>
    <c:showDLblsOverMax val="0"/>
  </c:chart>
  <c:spPr>
    <a:solidFill>
      <a:schemeClr val="bg1"/>
    </a:solidFill>
    <a:ln w="9525" cap="flat" cmpd="sng" algn="ctr">
      <a:solidFill>
        <a:srgbClr val="004A87"/>
      </a:solidFill>
      <a:round/>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91E1F0-83AE-48FA-8069-2021AF47F3DE}" type="doc">
      <dgm:prSet loTypeId="urn:microsoft.com/office/officeart/2005/8/layout/list1" loCatId="list" qsTypeId="urn:microsoft.com/office/officeart/2005/8/quickstyle/3d2" qsCatId="3D" csTypeId="urn:microsoft.com/office/officeart/2005/8/colors/accent1_1" csCatId="accent1" phldr="1"/>
      <dgm:spPr/>
      <dgm:t>
        <a:bodyPr/>
        <a:lstStyle/>
        <a:p>
          <a:endParaRPr lang="es-ES"/>
        </a:p>
      </dgm:t>
    </dgm:pt>
    <dgm:pt modelId="{46EA2665-A811-45B7-A7B7-4BB2BAD5C9CB}">
      <dgm:prSet phldrT="[Texto]" custT="1"/>
      <dgm:spPr/>
      <dgm:t>
        <a:bodyPr/>
        <a:lstStyle/>
        <a:p>
          <a:r>
            <a:rPr lang="es-ES" sz="2000" dirty="0">
              <a:solidFill>
                <a:srgbClr val="004A87"/>
              </a:solidFill>
              <a:latin typeface="Futura"/>
            </a:rPr>
            <a:t>Estadísticas PQRS</a:t>
          </a:r>
        </a:p>
      </dgm:t>
    </dgm:pt>
    <dgm:pt modelId="{542914CE-46EE-42C7-89A2-40B522260313}" type="parTrans" cxnId="{42DB2C6A-7DC0-4059-8ABE-721AE5361E55}">
      <dgm:prSet/>
      <dgm:spPr/>
      <dgm:t>
        <a:bodyPr/>
        <a:lstStyle/>
        <a:p>
          <a:endParaRPr lang="es-ES"/>
        </a:p>
      </dgm:t>
    </dgm:pt>
    <dgm:pt modelId="{B8E35D4E-F314-4E65-BE59-2FDC990F52E7}" type="sibTrans" cxnId="{42DB2C6A-7DC0-4059-8ABE-721AE5361E55}">
      <dgm:prSet/>
      <dgm:spPr/>
      <dgm:t>
        <a:bodyPr/>
        <a:lstStyle/>
        <a:p>
          <a:endParaRPr lang="es-ES"/>
        </a:p>
      </dgm:t>
    </dgm:pt>
    <dgm:pt modelId="{B051DCB2-00BB-46A6-B625-B48164DC3E47}">
      <dgm:prSet phldrT="[Texto]" custT="1"/>
      <dgm:spPr/>
      <dgm:t>
        <a:bodyPr/>
        <a:lstStyle/>
        <a:p>
          <a:pPr marL="0" lvl="0" indent="0" algn="l" defTabSz="889000">
            <a:lnSpc>
              <a:spcPct val="90000"/>
            </a:lnSpc>
            <a:spcBef>
              <a:spcPct val="0"/>
            </a:spcBef>
            <a:spcAft>
              <a:spcPct val="35000"/>
            </a:spcAft>
            <a:buNone/>
          </a:pPr>
          <a:r>
            <a:rPr lang="es-ES" sz="2000" kern="1200" dirty="0">
              <a:solidFill>
                <a:srgbClr val="004A87"/>
              </a:solidFill>
              <a:latin typeface="Futura"/>
              <a:ea typeface="+mn-ea"/>
              <a:cs typeface="+mn-cs"/>
            </a:rPr>
            <a:t>Tiempo Promedio de Respuesta</a:t>
          </a:r>
        </a:p>
      </dgm:t>
    </dgm:pt>
    <dgm:pt modelId="{46D093BF-C853-4DB9-BD3F-9B9E61BBD624}" type="parTrans" cxnId="{18AE1F3B-1B36-4640-B12E-5517F555CFDE}">
      <dgm:prSet/>
      <dgm:spPr/>
      <dgm:t>
        <a:bodyPr/>
        <a:lstStyle/>
        <a:p>
          <a:endParaRPr lang="es-ES"/>
        </a:p>
      </dgm:t>
    </dgm:pt>
    <dgm:pt modelId="{4C25FE0E-8579-42AB-8659-8C9FD247EC3A}" type="sibTrans" cxnId="{18AE1F3B-1B36-4640-B12E-5517F555CFDE}">
      <dgm:prSet/>
      <dgm:spPr/>
      <dgm:t>
        <a:bodyPr/>
        <a:lstStyle/>
        <a:p>
          <a:endParaRPr lang="es-ES"/>
        </a:p>
      </dgm:t>
    </dgm:pt>
    <dgm:pt modelId="{3CDD007E-5F6F-4544-AF2E-DCF0D7FFD7C2}" type="pres">
      <dgm:prSet presAssocID="{F891E1F0-83AE-48FA-8069-2021AF47F3DE}" presName="linear" presStyleCnt="0">
        <dgm:presLayoutVars>
          <dgm:dir/>
          <dgm:animLvl val="lvl"/>
          <dgm:resizeHandles val="exact"/>
        </dgm:presLayoutVars>
      </dgm:prSet>
      <dgm:spPr/>
    </dgm:pt>
    <dgm:pt modelId="{B2073DB1-9F7D-4222-9DF9-1A843A03C4E5}" type="pres">
      <dgm:prSet presAssocID="{46EA2665-A811-45B7-A7B7-4BB2BAD5C9CB}" presName="parentLin" presStyleCnt="0"/>
      <dgm:spPr/>
    </dgm:pt>
    <dgm:pt modelId="{F70D6EC8-E096-40D8-B1F4-DD6645FCDA73}" type="pres">
      <dgm:prSet presAssocID="{46EA2665-A811-45B7-A7B7-4BB2BAD5C9CB}" presName="parentLeftMargin" presStyleLbl="node1" presStyleIdx="0" presStyleCnt="2"/>
      <dgm:spPr/>
    </dgm:pt>
    <dgm:pt modelId="{B3E9289F-DB33-47EB-B20E-B62D9075C093}" type="pres">
      <dgm:prSet presAssocID="{46EA2665-A811-45B7-A7B7-4BB2BAD5C9CB}" presName="parentText" presStyleLbl="node1" presStyleIdx="0" presStyleCnt="2">
        <dgm:presLayoutVars>
          <dgm:chMax val="0"/>
          <dgm:bulletEnabled val="1"/>
        </dgm:presLayoutVars>
      </dgm:prSet>
      <dgm:spPr/>
    </dgm:pt>
    <dgm:pt modelId="{2AC453CB-B91E-46B7-BDA8-770E318E95EB}" type="pres">
      <dgm:prSet presAssocID="{46EA2665-A811-45B7-A7B7-4BB2BAD5C9CB}" presName="negativeSpace" presStyleCnt="0"/>
      <dgm:spPr/>
    </dgm:pt>
    <dgm:pt modelId="{A119DF29-7DD7-4D40-9FA2-6EC6B4DB6DA2}" type="pres">
      <dgm:prSet presAssocID="{46EA2665-A811-45B7-A7B7-4BB2BAD5C9CB}" presName="childText" presStyleLbl="conFgAcc1" presStyleIdx="0" presStyleCnt="2">
        <dgm:presLayoutVars>
          <dgm:bulletEnabled val="1"/>
        </dgm:presLayoutVars>
      </dgm:prSet>
      <dgm:spPr>
        <a:solidFill>
          <a:srgbClr val="AACA57">
            <a:alpha val="89804"/>
          </a:srgbClr>
        </a:solidFill>
      </dgm:spPr>
    </dgm:pt>
    <dgm:pt modelId="{E3018B8C-F8AD-4399-B23E-170F5DB841D9}" type="pres">
      <dgm:prSet presAssocID="{B8E35D4E-F314-4E65-BE59-2FDC990F52E7}" presName="spaceBetweenRectangles" presStyleCnt="0"/>
      <dgm:spPr/>
    </dgm:pt>
    <dgm:pt modelId="{63130C04-F231-4AEC-9B52-30A1F67E1EE9}" type="pres">
      <dgm:prSet presAssocID="{B051DCB2-00BB-46A6-B625-B48164DC3E47}" presName="parentLin" presStyleCnt="0"/>
      <dgm:spPr/>
    </dgm:pt>
    <dgm:pt modelId="{7E23123A-5A4C-4AFB-9342-DC12F06D5C5C}" type="pres">
      <dgm:prSet presAssocID="{B051DCB2-00BB-46A6-B625-B48164DC3E47}" presName="parentLeftMargin" presStyleLbl="node1" presStyleIdx="0" presStyleCnt="2"/>
      <dgm:spPr/>
    </dgm:pt>
    <dgm:pt modelId="{BD3E2B21-8128-4469-BBD4-C7C2A4835027}" type="pres">
      <dgm:prSet presAssocID="{B051DCB2-00BB-46A6-B625-B48164DC3E47}" presName="parentText" presStyleLbl="node1" presStyleIdx="1" presStyleCnt="2">
        <dgm:presLayoutVars>
          <dgm:chMax val="0"/>
          <dgm:bulletEnabled val="1"/>
        </dgm:presLayoutVars>
      </dgm:prSet>
      <dgm:spPr/>
    </dgm:pt>
    <dgm:pt modelId="{1CDFD036-3571-4F98-B541-9BD1555781BA}" type="pres">
      <dgm:prSet presAssocID="{B051DCB2-00BB-46A6-B625-B48164DC3E47}" presName="negativeSpace" presStyleCnt="0"/>
      <dgm:spPr/>
    </dgm:pt>
    <dgm:pt modelId="{AEBA2B20-A51C-49F2-B2BA-ED503738DA7A}" type="pres">
      <dgm:prSet presAssocID="{B051DCB2-00BB-46A6-B625-B48164DC3E47}" presName="childText" presStyleLbl="conFgAcc1" presStyleIdx="1" presStyleCnt="2">
        <dgm:presLayoutVars>
          <dgm:bulletEnabled val="1"/>
        </dgm:presLayoutVars>
      </dgm:prSet>
      <dgm:spPr>
        <a:xfrm>
          <a:off x="0" y="1865314"/>
          <a:ext cx="7560840" cy="781200"/>
        </a:xfrm>
        <a:prstGeom prst="rect">
          <a:avLst/>
        </a:prstGeom>
        <a:solidFill>
          <a:srgbClr val="AACA57">
            <a:alpha val="89804"/>
          </a:srgbClr>
        </a:solidFill>
        <a:ln w="9525" cap="flat" cmpd="sng" algn="ctr">
          <a:solidFill>
            <a:srgbClr val="4F81BD">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prstClr val="white"/>
          </a:contourClr>
        </a:sp3d>
      </dgm:spPr>
    </dgm:pt>
  </dgm:ptLst>
  <dgm:cxnLst>
    <dgm:cxn modelId="{18AE1F3B-1B36-4640-B12E-5517F555CFDE}" srcId="{F891E1F0-83AE-48FA-8069-2021AF47F3DE}" destId="{B051DCB2-00BB-46A6-B625-B48164DC3E47}" srcOrd="1" destOrd="0" parTransId="{46D093BF-C853-4DB9-BD3F-9B9E61BBD624}" sibTransId="{4C25FE0E-8579-42AB-8659-8C9FD247EC3A}"/>
    <dgm:cxn modelId="{CAB16842-B785-43B8-8DEA-5504CCE01D66}" type="presOf" srcId="{46EA2665-A811-45B7-A7B7-4BB2BAD5C9CB}" destId="{B3E9289F-DB33-47EB-B20E-B62D9075C093}" srcOrd="1" destOrd="0" presId="urn:microsoft.com/office/officeart/2005/8/layout/list1"/>
    <dgm:cxn modelId="{5E257EB8-621F-4B2A-9D89-5EA2752FC691}" type="presOf" srcId="{B051DCB2-00BB-46A6-B625-B48164DC3E47}" destId="{7E23123A-5A4C-4AFB-9342-DC12F06D5C5C}" srcOrd="0" destOrd="0" presId="urn:microsoft.com/office/officeart/2005/8/layout/list1"/>
    <dgm:cxn modelId="{42DB2C6A-7DC0-4059-8ABE-721AE5361E55}" srcId="{F891E1F0-83AE-48FA-8069-2021AF47F3DE}" destId="{46EA2665-A811-45B7-A7B7-4BB2BAD5C9CB}" srcOrd="0" destOrd="0" parTransId="{542914CE-46EE-42C7-89A2-40B522260313}" sibTransId="{B8E35D4E-F314-4E65-BE59-2FDC990F52E7}"/>
    <dgm:cxn modelId="{87FDE173-ECFB-44A7-82A9-5CFE9628613E}" type="presOf" srcId="{46EA2665-A811-45B7-A7B7-4BB2BAD5C9CB}" destId="{F70D6EC8-E096-40D8-B1F4-DD6645FCDA73}" srcOrd="0" destOrd="0" presId="urn:microsoft.com/office/officeart/2005/8/layout/list1"/>
    <dgm:cxn modelId="{74F7ED0A-60F0-4FD3-AC32-D8E89C35E8A5}" type="presOf" srcId="{B051DCB2-00BB-46A6-B625-B48164DC3E47}" destId="{BD3E2B21-8128-4469-BBD4-C7C2A4835027}" srcOrd="1" destOrd="0" presId="urn:microsoft.com/office/officeart/2005/8/layout/list1"/>
    <dgm:cxn modelId="{4155268E-4833-49D1-AA24-03B4C08A207E}" type="presOf" srcId="{F891E1F0-83AE-48FA-8069-2021AF47F3DE}" destId="{3CDD007E-5F6F-4544-AF2E-DCF0D7FFD7C2}" srcOrd="0" destOrd="0" presId="urn:microsoft.com/office/officeart/2005/8/layout/list1"/>
    <dgm:cxn modelId="{12A74B27-B72C-4F77-8FC6-88A143DAE561}" type="presParOf" srcId="{3CDD007E-5F6F-4544-AF2E-DCF0D7FFD7C2}" destId="{B2073DB1-9F7D-4222-9DF9-1A843A03C4E5}" srcOrd="0" destOrd="0" presId="urn:microsoft.com/office/officeart/2005/8/layout/list1"/>
    <dgm:cxn modelId="{7D5DA7E4-A1CE-47D5-96C6-3225E3AAD533}" type="presParOf" srcId="{B2073DB1-9F7D-4222-9DF9-1A843A03C4E5}" destId="{F70D6EC8-E096-40D8-B1F4-DD6645FCDA73}" srcOrd="0" destOrd="0" presId="urn:microsoft.com/office/officeart/2005/8/layout/list1"/>
    <dgm:cxn modelId="{B8A67B74-393E-4180-9CBE-FA1DE065FC5E}" type="presParOf" srcId="{B2073DB1-9F7D-4222-9DF9-1A843A03C4E5}" destId="{B3E9289F-DB33-47EB-B20E-B62D9075C093}" srcOrd="1" destOrd="0" presId="urn:microsoft.com/office/officeart/2005/8/layout/list1"/>
    <dgm:cxn modelId="{49C8F592-950E-4B90-A09B-0CE967C6F82A}" type="presParOf" srcId="{3CDD007E-5F6F-4544-AF2E-DCF0D7FFD7C2}" destId="{2AC453CB-B91E-46B7-BDA8-770E318E95EB}" srcOrd="1" destOrd="0" presId="urn:microsoft.com/office/officeart/2005/8/layout/list1"/>
    <dgm:cxn modelId="{A3E23252-83B4-4004-BEF6-35BE27E8DFA6}" type="presParOf" srcId="{3CDD007E-5F6F-4544-AF2E-DCF0D7FFD7C2}" destId="{A119DF29-7DD7-4D40-9FA2-6EC6B4DB6DA2}" srcOrd="2" destOrd="0" presId="urn:microsoft.com/office/officeart/2005/8/layout/list1"/>
    <dgm:cxn modelId="{69BEC525-A397-4EB6-80D8-7A3A72D69BDF}" type="presParOf" srcId="{3CDD007E-5F6F-4544-AF2E-DCF0D7FFD7C2}" destId="{E3018B8C-F8AD-4399-B23E-170F5DB841D9}" srcOrd="3" destOrd="0" presId="urn:microsoft.com/office/officeart/2005/8/layout/list1"/>
    <dgm:cxn modelId="{CCD0D22E-1959-4E96-85C4-51156F5B7462}" type="presParOf" srcId="{3CDD007E-5F6F-4544-AF2E-DCF0D7FFD7C2}" destId="{63130C04-F231-4AEC-9B52-30A1F67E1EE9}" srcOrd="4" destOrd="0" presId="urn:microsoft.com/office/officeart/2005/8/layout/list1"/>
    <dgm:cxn modelId="{1B2D58C1-A884-4DB6-B60B-E77F88926CEA}" type="presParOf" srcId="{63130C04-F231-4AEC-9B52-30A1F67E1EE9}" destId="{7E23123A-5A4C-4AFB-9342-DC12F06D5C5C}" srcOrd="0" destOrd="0" presId="urn:microsoft.com/office/officeart/2005/8/layout/list1"/>
    <dgm:cxn modelId="{821D8306-D6B3-4612-8A77-A3A91204254D}" type="presParOf" srcId="{63130C04-F231-4AEC-9B52-30A1F67E1EE9}" destId="{BD3E2B21-8128-4469-BBD4-C7C2A4835027}" srcOrd="1" destOrd="0" presId="urn:microsoft.com/office/officeart/2005/8/layout/list1"/>
    <dgm:cxn modelId="{063CF63F-7618-496B-8727-D50F406D1F0F}" type="presParOf" srcId="{3CDD007E-5F6F-4544-AF2E-DCF0D7FFD7C2}" destId="{1CDFD036-3571-4F98-B541-9BD1555781BA}" srcOrd="5" destOrd="0" presId="urn:microsoft.com/office/officeart/2005/8/layout/list1"/>
    <dgm:cxn modelId="{83C2E966-8542-4A5A-8604-AC0C99264724}" type="presParOf" srcId="{3CDD007E-5F6F-4544-AF2E-DCF0D7FFD7C2}" destId="{AEBA2B20-A51C-49F2-B2BA-ED503738DA7A}"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19DF29-7DD7-4D40-9FA2-6EC6B4DB6DA2}">
      <dsp:nvSpPr>
        <dsp:cNvPr id="0" name=""/>
        <dsp:cNvSpPr/>
      </dsp:nvSpPr>
      <dsp:spPr>
        <a:xfrm>
          <a:off x="0" y="543771"/>
          <a:ext cx="6840760" cy="907200"/>
        </a:xfrm>
        <a:prstGeom prst="rect">
          <a:avLst/>
        </a:prstGeom>
        <a:solidFill>
          <a:srgbClr val="AACA57">
            <a:alpha val="89804"/>
          </a:srgb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B3E9289F-DB33-47EB-B20E-B62D9075C093}">
      <dsp:nvSpPr>
        <dsp:cNvPr id="0" name=""/>
        <dsp:cNvSpPr/>
      </dsp:nvSpPr>
      <dsp:spPr>
        <a:xfrm>
          <a:off x="342038" y="12411"/>
          <a:ext cx="4788532" cy="106272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0995" tIns="0" rIns="180995" bIns="0" numCol="1" spcCol="1270" anchor="ctr" anchorCtr="0">
          <a:noAutofit/>
        </a:bodyPr>
        <a:lstStyle/>
        <a:p>
          <a:pPr marL="0" lvl="0" indent="0" algn="l" defTabSz="889000">
            <a:lnSpc>
              <a:spcPct val="90000"/>
            </a:lnSpc>
            <a:spcBef>
              <a:spcPct val="0"/>
            </a:spcBef>
            <a:spcAft>
              <a:spcPct val="35000"/>
            </a:spcAft>
            <a:buNone/>
          </a:pPr>
          <a:r>
            <a:rPr lang="es-ES" sz="2000" kern="1200" dirty="0">
              <a:solidFill>
                <a:srgbClr val="004A87"/>
              </a:solidFill>
              <a:latin typeface="Futura"/>
            </a:rPr>
            <a:t>Estadísticas PQRS</a:t>
          </a:r>
        </a:p>
      </dsp:txBody>
      <dsp:txXfrm>
        <a:off x="393916" y="64289"/>
        <a:ext cx="4684776" cy="958964"/>
      </dsp:txXfrm>
    </dsp:sp>
    <dsp:sp modelId="{AEBA2B20-A51C-49F2-B2BA-ED503738DA7A}">
      <dsp:nvSpPr>
        <dsp:cNvPr id="0" name=""/>
        <dsp:cNvSpPr/>
      </dsp:nvSpPr>
      <dsp:spPr>
        <a:xfrm>
          <a:off x="0" y="2176732"/>
          <a:ext cx="6840760" cy="907200"/>
        </a:xfrm>
        <a:prstGeom prst="rect">
          <a:avLst/>
        </a:prstGeom>
        <a:solidFill>
          <a:srgbClr val="AACA57">
            <a:alpha val="89804"/>
          </a:srgbClr>
        </a:solidFill>
        <a:ln w="9525" cap="flat" cmpd="sng" algn="ctr">
          <a:solidFill>
            <a:srgbClr val="4F81BD">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prstClr val="white"/>
          </a:contourClr>
        </a:sp3d>
      </dsp:spPr>
      <dsp:style>
        <a:lnRef idx="1">
          <a:scrgbClr r="0" g="0" b="0"/>
        </a:lnRef>
        <a:fillRef idx="1">
          <a:scrgbClr r="0" g="0" b="0"/>
        </a:fillRef>
        <a:effectRef idx="2">
          <a:scrgbClr r="0" g="0" b="0"/>
        </a:effectRef>
        <a:fontRef idx="minor"/>
      </dsp:style>
    </dsp:sp>
    <dsp:sp modelId="{BD3E2B21-8128-4469-BBD4-C7C2A4835027}">
      <dsp:nvSpPr>
        <dsp:cNvPr id="0" name=""/>
        <dsp:cNvSpPr/>
      </dsp:nvSpPr>
      <dsp:spPr>
        <a:xfrm>
          <a:off x="342038" y="1645372"/>
          <a:ext cx="4788532" cy="106272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0995" tIns="0" rIns="180995" bIns="0" numCol="1" spcCol="1270" anchor="ctr" anchorCtr="0">
          <a:noAutofit/>
        </a:bodyPr>
        <a:lstStyle/>
        <a:p>
          <a:pPr marL="0" lvl="0" indent="0" algn="l" defTabSz="889000">
            <a:lnSpc>
              <a:spcPct val="90000"/>
            </a:lnSpc>
            <a:spcBef>
              <a:spcPct val="0"/>
            </a:spcBef>
            <a:spcAft>
              <a:spcPct val="35000"/>
            </a:spcAft>
            <a:buNone/>
          </a:pPr>
          <a:r>
            <a:rPr lang="es-ES" sz="2000" kern="1200" dirty="0">
              <a:solidFill>
                <a:srgbClr val="004A87"/>
              </a:solidFill>
              <a:latin typeface="Futura"/>
              <a:ea typeface="+mn-ea"/>
              <a:cs typeface="+mn-cs"/>
            </a:rPr>
            <a:t>Tiempo Promedio de Respuesta</a:t>
          </a:r>
        </a:p>
      </dsp:txBody>
      <dsp:txXfrm>
        <a:off x="393916" y="1697250"/>
        <a:ext cx="4684776" cy="95896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4A51F1-A752-4120-B493-78753704BD15}" type="datetimeFigureOut">
              <a:rPr lang="es-CO" smtClean="0"/>
              <a:pPr/>
              <a:t>12/01/2018</a:t>
            </a:fld>
            <a:endParaRPr lang="es-CO" dirty="0"/>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49171F-DFD6-4C19-B2F2-86462598E6EA}" type="slidenum">
              <a:rPr lang="es-CO" smtClean="0"/>
              <a:pPr/>
              <a:t>‹Nº›</a:t>
            </a:fld>
            <a:endParaRPr lang="es-CO" dirty="0"/>
          </a:p>
        </p:txBody>
      </p:sp>
    </p:spTree>
    <p:extLst>
      <p:ext uri="{BB962C8B-B14F-4D97-AF65-F5344CB8AC3E}">
        <p14:creationId xmlns:p14="http://schemas.microsoft.com/office/powerpoint/2010/main" val="1015290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3419872" y="2204864"/>
            <a:ext cx="5400600" cy="1584176"/>
          </a:xfrm>
        </p:spPr>
        <p:txBody>
          <a:bodyPr>
            <a:noAutofit/>
          </a:bodyPr>
          <a:lstStyle>
            <a:lvl1pPr>
              <a:defRPr sz="3600">
                <a:solidFill>
                  <a:schemeClr val="bg1"/>
                </a:solidFill>
              </a:defRPr>
            </a:lvl1pPr>
          </a:lstStyle>
          <a:p>
            <a:r>
              <a:rPr lang="es-ES" dirty="0"/>
              <a:t>Haga clic para modificar el estilo de título del patrón</a:t>
            </a:r>
            <a:endParaRPr lang="es-CO" dirty="0"/>
          </a:p>
        </p:txBody>
      </p:sp>
      <p:sp>
        <p:nvSpPr>
          <p:cNvPr id="4" name="3 Marcador de fecha"/>
          <p:cNvSpPr>
            <a:spLocks noGrp="1"/>
          </p:cNvSpPr>
          <p:nvPr>
            <p:ph type="dt" sz="half" idx="10"/>
          </p:nvPr>
        </p:nvSpPr>
        <p:spPr/>
        <p:txBody>
          <a:bodyPr/>
          <a:lstStyle/>
          <a:p>
            <a:fld id="{FFE219CE-1509-4D4B-AA5B-19677155B97B}" type="datetimeFigureOut">
              <a:rPr lang="es-CO" smtClean="0"/>
              <a:pPr/>
              <a:t>12/01/2018</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997071B2-81EA-48DD-A55C-6087BD845884}" type="slidenum">
              <a:rPr lang="es-CO" smtClean="0"/>
              <a:pPr/>
              <a:t>‹Nº›</a:t>
            </a:fld>
            <a:endParaRPr lang="es-CO"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FFE219CE-1509-4D4B-AA5B-19677155B97B}" type="datetimeFigureOut">
              <a:rPr lang="es-CO" smtClean="0"/>
              <a:pPr/>
              <a:t>12/01/2018</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997071B2-81EA-48DD-A55C-6087BD845884}" type="slidenum">
              <a:rPr lang="es-CO" smtClean="0"/>
              <a:pPr/>
              <a:t>‹Nº›</a:t>
            </a:fld>
            <a:endParaRPr lang="es-CO"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FFE219CE-1509-4D4B-AA5B-19677155B97B}" type="datetimeFigureOut">
              <a:rPr lang="es-CO" smtClean="0"/>
              <a:pPr/>
              <a:t>12/01/2018</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997071B2-81EA-48DD-A55C-6087BD845884}" type="slidenum">
              <a:rPr lang="es-CO" smtClean="0"/>
              <a:pPr/>
              <a:t>‹Nº›</a:t>
            </a:fld>
            <a:endParaRPr lang="es-CO"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FFE219CE-1509-4D4B-AA5B-19677155B97B}" type="datetimeFigureOut">
              <a:rPr lang="es-CO" smtClean="0"/>
              <a:pPr/>
              <a:t>12/01/2018</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997071B2-81EA-48DD-A55C-6087BD845884}" type="slidenum">
              <a:rPr lang="es-CO" smtClean="0"/>
              <a:pPr/>
              <a:t>‹Nº›</a:t>
            </a:fld>
            <a:endParaRPr lang="es-CO"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FFE219CE-1509-4D4B-AA5B-19677155B97B}" type="datetimeFigureOut">
              <a:rPr lang="es-CO" smtClean="0"/>
              <a:pPr/>
              <a:t>12/01/2018</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997071B2-81EA-48DD-A55C-6087BD845884}" type="slidenum">
              <a:rPr lang="es-CO" smtClean="0"/>
              <a:pPr/>
              <a:t>‹Nº›</a:t>
            </a:fld>
            <a:endParaRPr lang="es-CO" dirty="0"/>
          </a:p>
        </p:txBody>
      </p:sp>
      <p:sp>
        <p:nvSpPr>
          <p:cNvPr id="7" name="1 Título"/>
          <p:cNvSpPr>
            <a:spLocks noGrp="1"/>
          </p:cNvSpPr>
          <p:nvPr>
            <p:ph type="ctrTitle"/>
          </p:nvPr>
        </p:nvSpPr>
        <p:spPr>
          <a:xfrm>
            <a:off x="3131840" y="1772816"/>
            <a:ext cx="4824536" cy="1584176"/>
          </a:xfrm>
        </p:spPr>
        <p:txBody>
          <a:bodyPr>
            <a:noAutofit/>
          </a:bodyPr>
          <a:lstStyle>
            <a:lvl1pPr>
              <a:defRPr sz="3200">
                <a:solidFill>
                  <a:schemeClr val="bg1"/>
                </a:solidFill>
              </a:defRPr>
            </a:lvl1pPr>
          </a:lstStyle>
          <a:p>
            <a:r>
              <a:rPr lang="es-ES" dirty="0"/>
              <a:t>Haga clic para modificar el estilo de título del patrón</a:t>
            </a:r>
            <a:endParaRPr lang="es-CO"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fecha"/>
          <p:cNvSpPr>
            <a:spLocks noGrp="1"/>
          </p:cNvSpPr>
          <p:nvPr>
            <p:ph type="dt" sz="half" idx="10"/>
          </p:nvPr>
        </p:nvSpPr>
        <p:spPr/>
        <p:txBody>
          <a:bodyPr/>
          <a:lstStyle/>
          <a:p>
            <a:fld id="{FFE219CE-1509-4D4B-AA5B-19677155B97B}" type="datetimeFigureOut">
              <a:rPr lang="es-CO" smtClean="0"/>
              <a:pPr/>
              <a:t>12/01/2018</a:t>
            </a:fld>
            <a:endParaRPr lang="es-CO" dirty="0"/>
          </a:p>
        </p:txBody>
      </p:sp>
      <p:sp>
        <p:nvSpPr>
          <p:cNvPr id="6" name="5 Marcador de pie de página"/>
          <p:cNvSpPr>
            <a:spLocks noGrp="1"/>
          </p:cNvSpPr>
          <p:nvPr>
            <p:ph type="ftr" sz="quarter" idx="11"/>
          </p:nvPr>
        </p:nvSpPr>
        <p:spPr/>
        <p:txBody>
          <a:bodyPr/>
          <a:lstStyle/>
          <a:p>
            <a:endParaRPr lang="es-CO" dirty="0"/>
          </a:p>
        </p:txBody>
      </p:sp>
      <p:sp>
        <p:nvSpPr>
          <p:cNvPr id="7" name="6 Marcador de número de diapositiva"/>
          <p:cNvSpPr>
            <a:spLocks noGrp="1"/>
          </p:cNvSpPr>
          <p:nvPr>
            <p:ph type="sldNum" sz="quarter" idx="12"/>
          </p:nvPr>
        </p:nvSpPr>
        <p:spPr/>
        <p:txBody>
          <a:bodyPr/>
          <a:lstStyle/>
          <a:p>
            <a:fld id="{997071B2-81EA-48DD-A55C-6087BD845884}" type="slidenum">
              <a:rPr lang="es-CO" smtClean="0"/>
              <a:pPr/>
              <a:t>‹Nº›</a:t>
            </a:fld>
            <a:endParaRPr lang="es-CO"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6 Marcador de fecha"/>
          <p:cNvSpPr>
            <a:spLocks noGrp="1"/>
          </p:cNvSpPr>
          <p:nvPr>
            <p:ph type="dt" sz="half" idx="10"/>
          </p:nvPr>
        </p:nvSpPr>
        <p:spPr/>
        <p:txBody>
          <a:bodyPr/>
          <a:lstStyle/>
          <a:p>
            <a:fld id="{FFE219CE-1509-4D4B-AA5B-19677155B97B}" type="datetimeFigureOut">
              <a:rPr lang="es-CO" smtClean="0"/>
              <a:pPr/>
              <a:t>12/01/2018</a:t>
            </a:fld>
            <a:endParaRPr lang="es-CO" dirty="0"/>
          </a:p>
        </p:txBody>
      </p:sp>
      <p:sp>
        <p:nvSpPr>
          <p:cNvPr id="8" name="7 Marcador de pie de página"/>
          <p:cNvSpPr>
            <a:spLocks noGrp="1"/>
          </p:cNvSpPr>
          <p:nvPr>
            <p:ph type="ftr" sz="quarter" idx="11"/>
          </p:nvPr>
        </p:nvSpPr>
        <p:spPr/>
        <p:txBody>
          <a:bodyPr/>
          <a:lstStyle/>
          <a:p>
            <a:endParaRPr lang="es-CO" dirty="0"/>
          </a:p>
        </p:txBody>
      </p:sp>
      <p:sp>
        <p:nvSpPr>
          <p:cNvPr id="9" name="8 Marcador de número de diapositiva"/>
          <p:cNvSpPr>
            <a:spLocks noGrp="1"/>
          </p:cNvSpPr>
          <p:nvPr>
            <p:ph type="sldNum" sz="quarter" idx="12"/>
          </p:nvPr>
        </p:nvSpPr>
        <p:spPr/>
        <p:txBody>
          <a:bodyPr/>
          <a:lstStyle/>
          <a:p>
            <a:fld id="{997071B2-81EA-48DD-A55C-6087BD845884}" type="slidenum">
              <a:rPr lang="es-CO" smtClean="0"/>
              <a:pPr/>
              <a:t>‹Nº›</a:t>
            </a:fld>
            <a:endParaRPr lang="es-CO"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fecha"/>
          <p:cNvSpPr>
            <a:spLocks noGrp="1"/>
          </p:cNvSpPr>
          <p:nvPr>
            <p:ph type="dt" sz="half" idx="10"/>
          </p:nvPr>
        </p:nvSpPr>
        <p:spPr/>
        <p:txBody>
          <a:bodyPr/>
          <a:lstStyle/>
          <a:p>
            <a:fld id="{FFE219CE-1509-4D4B-AA5B-19677155B97B}" type="datetimeFigureOut">
              <a:rPr lang="es-CO" smtClean="0"/>
              <a:pPr/>
              <a:t>12/01/2018</a:t>
            </a:fld>
            <a:endParaRPr lang="es-CO" dirty="0"/>
          </a:p>
        </p:txBody>
      </p:sp>
      <p:sp>
        <p:nvSpPr>
          <p:cNvPr id="4" name="3 Marcador de pie de página"/>
          <p:cNvSpPr>
            <a:spLocks noGrp="1"/>
          </p:cNvSpPr>
          <p:nvPr>
            <p:ph type="ftr" sz="quarter" idx="11"/>
          </p:nvPr>
        </p:nvSpPr>
        <p:spPr/>
        <p:txBody>
          <a:bodyPr/>
          <a:lstStyle/>
          <a:p>
            <a:endParaRPr lang="es-CO" dirty="0"/>
          </a:p>
        </p:txBody>
      </p:sp>
      <p:sp>
        <p:nvSpPr>
          <p:cNvPr id="5" name="4 Marcador de número de diapositiva"/>
          <p:cNvSpPr>
            <a:spLocks noGrp="1"/>
          </p:cNvSpPr>
          <p:nvPr>
            <p:ph type="sldNum" sz="quarter" idx="12"/>
          </p:nvPr>
        </p:nvSpPr>
        <p:spPr/>
        <p:txBody>
          <a:bodyPr/>
          <a:lstStyle/>
          <a:p>
            <a:fld id="{997071B2-81EA-48DD-A55C-6087BD845884}" type="slidenum">
              <a:rPr lang="es-CO" smtClean="0"/>
              <a:pPr/>
              <a:t>‹Nº›</a:t>
            </a:fld>
            <a:endParaRPr lang="es-CO"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FE219CE-1509-4D4B-AA5B-19677155B97B}" type="datetimeFigureOut">
              <a:rPr lang="es-CO" smtClean="0"/>
              <a:pPr/>
              <a:t>12/01/2018</a:t>
            </a:fld>
            <a:endParaRPr lang="es-CO" dirty="0"/>
          </a:p>
        </p:txBody>
      </p:sp>
      <p:sp>
        <p:nvSpPr>
          <p:cNvPr id="3" name="2 Marcador de pie de página"/>
          <p:cNvSpPr>
            <a:spLocks noGrp="1"/>
          </p:cNvSpPr>
          <p:nvPr>
            <p:ph type="ftr" sz="quarter" idx="11"/>
          </p:nvPr>
        </p:nvSpPr>
        <p:spPr/>
        <p:txBody>
          <a:bodyPr/>
          <a:lstStyle/>
          <a:p>
            <a:endParaRPr lang="es-CO" dirty="0"/>
          </a:p>
        </p:txBody>
      </p:sp>
      <p:sp>
        <p:nvSpPr>
          <p:cNvPr id="4" name="3 Marcador de número de diapositiva"/>
          <p:cNvSpPr>
            <a:spLocks noGrp="1"/>
          </p:cNvSpPr>
          <p:nvPr>
            <p:ph type="sldNum" sz="quarter" idx="12"/>
          </p:nvPr>
        </p:nvSpPr>
        <p:spPr/>
        <p:txBody>
          <a:bodyPr/>
          <a:lstStyle/>
          <a:p>
            <a:fld id="{997071B2-81EA-48DD-A55C-6087BD845884}" type="slidenum">
              <a:rPr lang="es-CO" smtClean="0"/>
              <a:pPr/>
              <a:t>‹Nº›</a:t>
            </a:fld>
            <a:endParaRPr lang="es-CO"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FFE219CE-1509-4D4B-AA5B-19677155B97B}" type="datetimeFigureOut">
              <a:rPr lang="es-CO" smtClean="0"/>
              <a:pPr/>
              <a:t>12/01/2018</a:t>
            </a:fld>
            <a:endParaRPr lang="es-CO" dirty="0"/>
          </a:p>
        </p:txBody>
      </p:sp>
      <p:sp>
        <p:nvSpPr>
          <p:cNvPr id="6" name="5 Marcador de pie de página"/>
          <p:cNvSpPr>
            <a:spLocks noGrp="1"/>
          </p:cNvSpPr>
          <p:nvPr>
            <p:ph type="ftr" sz="quarter" idx="11"/>
          </p:nvPr>
        </p:nvSpPr>
        <p:spPr/>
        <p:txBody>
          <a:bodyPr/>
          <a:lstStyle/>
          <a:p>
            <a:endParaRPr lang="es-CO" dirty="0"/>
          </a:p>
        </p:txBody>
      </p:sp>
      <p:sp>
        <p:nvSpPr>
          <p:cNvPr id="7" name="6 Marcador de número de diapositiva"/>
          <p:cNvSpPr>
            <a:spLocks noGrp="1"/>
          </p:cNvSpPr>
          <p:nvPr>
            <p:ph type="sldNum" sz="quarter" idx="12"/>
          </p:nvPr>
        </p:nvSpPr>
        <p:spPr/>
        <p:txBody>
          <a:bodyPr/>
          <a:lstStyle/>
          <a:p>
            <a:fld id="{997071B2-81EA-48DD-A55C-6087BD845884}" type="slidenum">
              <a:rPr lang="es-CO" smtClean="0"/>
              <a:pPr/>
              <a:t>‹Nº›</a:t>
            </a:fld>
            <a:endParaRPr lang="es-CO"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FFE219CE-1509-4D4B-AA5B-19677155B97B}" type="datetimeFigureOut">
              <a:rPr lang="es-CO" smtClean="0"/>
              <a:pPr/>
              <a:t>12/01/2018</a:t>
            </a:fld>
            <a:endParaRPr lang="es-CO" dirty="0"/>
          </a:p>
        </p:txBody>
      </p:sp>
      <p:sp>
        <p:nvSpPr>
          <p:cNvPr id="6" name="5 Marcador de pie de página"/>
          <p:cNvSpPr>
            <a:spLocks noGrp="1"/>
          </p:cNvSpPr>
          <p:nvPr>
            <p:ph type="ftr" sz="quarter" idx="11"/>
          </p:nvPr>
        </p:nvSpPr>
        <p:spPr/>
        <p:txBody>
          <a:bodyPr/>
          <a:lstStyle/>
          <a:p>
            <a:endParaRPr lang="es-CO" dirty="0"/>
          </a:p>
        </p:txBody>
      </p:sp>
      <p:sp>
        <p:nvSpPr>
          <p:cNvPr id="7" name="6 Marcador de número de diapositiva"/>
          <p:cNvSpPr>
            <a:spLocks noGrp="1"/>
          </p:cNvSpPr>
          <p:nvPr>
            <p:ph type="sldNum" sz="quarter" idx="12"/>
          </p:nvPr>
        </p:nvSpPr>
        <p:spPr/>
        <p:txBody>
          <a:bodyPr/>
          <a:lstStyle/>
          <a:p>
            <a:fld id="{997071B2-81EA-48DD-A55C-6087BD845884}" type="slidenum">
              <a:rPr lang="es-CO" smtClean="0"/>
              <a:pPr/>
              <a:t>‹Nº›</a:t>
            </a:fld>
            <a:endParaRPr lang="es-CO"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E219CE-1509-4D4B-AA5B-19677155B97B}" type="datetimeFigureOut">
              <a:rPr lang="es-CO" smtClean="0"/>
              <a:pPr/>
              <a:t>12/01/2018</a:t>
            </a:fld>
            <a:endParaRPr lang="es-CO"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7071B2-81EA-48DD-A55C-6087BD845884}" type="slidenum">
              <a:rPr lang="es-CO" smtClean="0"/>
              <a:pPr/>
              <a:t>‹Nº›</a:t>
            </a:fld>
            <a:endParaRPr lang="es-CO"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sz="3400" dirty="0">
                <a:latin typeface="Futura"/>
              </a:rPr>
              <a:t>Informe Anual de PQR’S</a:t>
            </a:r>
          </a:p>
        </p:txBody>
      </p:sp>
    </p:spTree>
    <p:extLst>
      <p:ext uri="{BB962C8B-B14F-4D97-AF65-F5344CB8AC3E}">
        <p14:creationId xmlns:p14="http://schemas.microsoft.com/office/powerpoint/2010/main" val="3598704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title"/>
          </p:nvPr>
        </p:nvSpPr>
        <p:spPr>
          <a:xfrm>
            <a:off x="349187" y="260648"/>
            <a:ext cx="8229600" cy="724942"/>
          </a:xfrm>
        </p:spPr>
        <p:txBody>
          <a:bodyPr>
            <a:noAutofit/>
          </a:bodyPr>
          <a:lstStyle/>
          <a:p>
            <a:r>
              <a:rPr lang="es-ES" sz="2400" dirty="0">
                <a:solidFill>
                  <a:srgbClr val="004A87"/>
                </a:solidFill>
                <a:latin typeface="Futura"/>
              </a:rPr>
              <a:t>Contenido</a:t>
            </a:r>
          </a:p>
        </p:txBody>
      </p:sp>
      <p:graphicFrame>
        <p:nvGraphicFramePr>
          <p:cNvPr id="8" name="Diagrama 7"/>
          <p:cNvGraphicFramePr/>
          <p:nvPr>
            <p:extLst>
              <p:ext uri="{D42A27DB-BD31-4B8C-83A1-F6EECF244321}">
                <p14:modId xmlns:p14="http://schemas.microsoft.com/office/powerpoint/2010/main" val="1619443371"/>
              </p:ext>
            </p:extLst>
          </p:nvPr>
        </p:nvGraphicFramePr>
        <p:xfrm>
          <a:off x="1043607" y="1268760"/>
          <a:ext cx="6840760" cy="3096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6841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49187" y="260648"/>
            <a:ext cx="8229600" cy="724942"/>
          </a:xfrm>
        </p:spPr>
        <p:txBody>
          <a:bodyPr>
            <a:noAutofit/>
          </a:bodyPr>
          <a:lstStyle/>
          <a:p>
            <a:r>
              <a:rPr lang="es-ES" sz="2600" dirty="0">
                <a:solidFill>
                  <a:srgbClr val="004A87"/>
                </a:solidFill>
                <a:latin typeface="Futura"/>
              </a:rPr>
              <a:t>Estadísticas PQRS</a:t>
            </a:r>
          </a:p>
        </p:txBody>
      </p:sp>
      <p:sp>
        <p:nvSpPr>
          <p:cNvPr id="7" name="Rectángulo redondeado 6"/>
          <p:cNvSpPr/>
          <p:nvPr/>
        </p:nvSpPr>
        <p:spPr>
          <a:xfrm>
            <a:off x="467544" y="4077072"/>
            <a:ext cx="8111243" cy="172819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s-CO" sz="1400" dirty="0">
                <a:latin typeface="Futura"/>
              </a:rPr>
              <a:t>Para el año 2017 se recibieron 1.143.491 solicitudes, donde los meses de enero, marzo, mayo, agosto y noviembre se destacan por su alto volumen. Es importante indicar que dentro de ellos sobresale mayo por la etapa de inscripciones de los exámenes Saber 11°, Pre Saber y Validación para calendario A, luego tenemos el mes de agosto, período en cual se registraron eventos como la inscripción para el examen Saber Pro y saber T y T, además de la publicación de citaciones y aplicación a los exámenes Saber 11, Validación, Pre Saber de calendario A, cada uno de estos meses registró más de 160.000 transacciones. </a:t>
            </a:r>
          </a:p>
        </p:txBody>
      </p:sp>
      <p:graphicFrame>
        <p:nvGraphicFramePr>
          <p:cNvPr id="4" name="Tabla 3"/>
          <p:cNvGraphicFramePr>
            <a:graphicFrameLocks noGrp="1"/>
          </p:cNvGraphicFramePr>
          <p:nvPr>
            <p:extLst>
              <p:ext uri="{D42A27DB-BD31-4B8C-83A1-F6EECF244321}">
                <p14:modId xmlns:p14="http://schemas.microsoft.com/office/powerpoint/2010/main" val="1500833074"/>
              </p:ext>
            </p:extLst>
          </p:nvPr>
        </p:nvGraphicFramePr>
        <p:xfrm>
          <a:off x="2120837" y="985589"/>
          <a:ext cx="4686300" cy="2947464"/>
        </p:xfrm>
        <a:graphic>
          <a:graphicData uri="http://schemas.openxmlformats.org/drawingml/2006/table">
            <a:tbl>
              <a:tblPr/>
              <a:tblGrid>
                <a:gridCol w="828114">
                  <a:extLst>
                    <a:ext uri="{9D8B030D-6E8A-4147-A177-3AD203B41FA5}">
                      <a16:colId xmlns:a16="http://schemas.microsoft.com/office/drawing/2014/main" val="554720810"/>
                    </a:ext>
                  </a:extLst>
                </a:gridCol>
                <a:gridCol w="1218375">
                  <a:extLst>
                    <a:ext uri="{9D8B030D-6E8A-4147-A177-3AD203B41FA5}">
                      <a16:colId xmlns:a16="http://schemas.microsoft.com/office/drawing/2014/main" val="2615040096"/>
                    </a:ext>
                  </a:extLst>
                </a:gridCol>
                <a:gridCol w="1332597">
                  <a:extLst>
                    <a:ext uri="{9D8B030D-6E8A-4147-A177-3AD203B41FA5}">
                      <a16:colId xmlns:a16="http://schemas.microsoft.com/office/drawing/2014/main" val="665648577"/>
                    </a:ext>
                  </a:extLst>
                </a:gridCol>
                <a:gridCol w="1307214">
                  <a:extLst>
                    <a:ext uri="{9D8B030D-6E8A-4147-A177-3AD203B41FA5}">
                      <a16:colId xmlns:a16="http://schemas.microsoft.com/office/drawing/2014/main" val="1187175456"/>
                    </a:ext>
                  </a:extLst>
                </a:gridCol>
              </a:tblGrid>
              <a:tr h="548899">
                <a:tc>
                  <a:txBody>
                    <a:bodyPr/>
                    <a:lstStyle/>
                    <a:p>
                      <a:pPr algn="ctr" fontAlgn="ctr"/>
                      <a:r>
                        <a:rPr lang="es-CO" sz="1100" b="0" i="0" u="none" strike="noStrike">
                          <a:solidFill>
                            <a:srgbClr val="004A87"/>
                          </a:solidFill>
                          <a:effectLst/>
                          <a:latin typeface="Futura"/>
                        </a:rPr>
                        <a:t>Mes</a:t>
                      </a:r>
                    </a:p>
                  </a:txBody>
                  <a:tcPr marL="9525" marR="9525" marT="9525" marB="0" anchor="ctr">
                    <a:lnL w="6350" cap="flat" cmpd="sng" algn="ctr">
                      <a:solidFill>
                        <a:srgbClr val="004A87"/>
                      </a:solidFill>
                      <a:prstDash val="solid"/>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solid"/>
                      <a:round/>
                      <a:headEnd type="none" w="med" len="med"/>
                      <a:tailEnd type="none" w="med" len="med"/>
                    </a:lnT>
                    <a:lnB w="6350" cap="flat" cmpd="sng" algn="ctr">
                      <a:solidFill>
                        <a:srgbClr val="004A87"/>
                      </a:solidFill>
                      <a:prstDash val="dot"/>
                      <a:round/>
                      <a:headEnd type="none" w="med" len="med"/>
                      <a:tailEnd type="none" w="med" len="med"/>
                    </a:lnB>
                    <a:solidFill>
                      <a:srgbClr val="AACA57"/>
                    </a:solidFill>
                  </a:tcPr>
                </a:tc>
                <a:tc>
                  <a:txBody>
                    <a:bodyPr/>
                    <a:lstStyle/>
                    <a:p>
                      <a:pPr algn="ctr" fontAlgn="ctr"/>
                      <a:r>
                        <a:rPr lang="es-CO" sz="1100" b="0" i="0" u="none" strike="noStrike">
                          <a:solidFill>
                            <a:srgbClr val="004A87"/>
                          </a:solidFill>
                          <a:effectLst/>
                          <a:latin typeface="Futura"/>
                        </a:rPr>
                        <a:t>PQRS Entrantes (Todos los canales)</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solid"/>
                      <a:round/>
                      <a:headEnd type="none" w="med" len="med"/>
                      <a:tailEnd type="none" w="med" len="med"/>
                    </a:lnT>
                    <a:lnB w="6350" cap="flat" cmpd="sng" algn="ctr">
                      <a:solidFill>
                        <a:srgbClr val="004A87"/>
                      </a:solidFill>
                      <a:prstDash val="dot"/>
                      <a:round/>
                      <a:headEnd type="none" w="med" len="med"/>
                      <a:tailEnd type="none" w="med" len="med"/>
                    </a:lnB>
                    <a:solidFill>
                      <a:srgbClr val="AACA57"/>
                    </a:solidFill>
                  </a:tcPr>
                </a:tc>
                <a:tc>
                  <a:txBody>
                    <a:bodyPr/>
                    <a:lstStyle/>
                    <a:p>
                      <a:pPr algn="ctr" fontAlgn="ctr"/>
                      <a:r>
                        <a:rPr lang="es-CO" sz="1100" b="0" i="0" u="none" strike="noStrike">
                          <a:solidFill>
                            <a:srgbClr val="004A87"/>
                          </a:solidFill>
                          <a:effectLst/>
                          <a:latin typeface="Futura"/>
                        </a:rPr>
                        <a:t>Encuestas de Satisfacción (Todos los canales)</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solid"/>
                      <a:round/>
                      <a:headEnd type="none" w="med" len="med"/>
                      <a:tailEnd type="none" w="med" len="med"/>
                    </a:lnT>
                    <a:lnB w="6350" cap="flat" cmpd="sng" algn="ctr">
                      <a:solidFill>
                        <a:srgbClr val="004A87"/>
                      </a:solidFill>
                      <a:prstDash val="dot"/>
                      <a:round/>
                      <a:headEnd type="none" w="med" len="med"/>
                      <a:tailEnd type="none" w="med" len="med"/>
                    </a:lnB>
                    <a:solidFill>
                      <a:srgbClr val="AACA57"/>
                    </a:solidFill>
                  </a:tcPr>
                </a:tc>
                <a:tc>
                  <a:txBody>
                    <a:bodyPr/>
                    <a:lstStyle/>
                    <a:p>
                      <a:pPr algn="ctr" fontAlgn="ctr"/>
                      <a:r>
                        <a:rPr lang="es-CO" sz="1100" b="0" i="0" u="none" strike="noStrike">
                          <a:solidFill>
                            <a:srgbClr val="004A87"/>
                          </a:solidFill>
                          <a:effectLst/>
                          <a:latin typeface="Futura"/>
                        </a:rPr>
                        <a:t>Promedio Ponderado de Satisfacción</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solid"/>
                      <a:round/>
                      <a:headEnd type="none" w="med" len="med"/>
                      <a:tailEnd type="none" w="med" len="med"/>
                    </a:lnR>
                    <a:lnT w="6350" cap="flat" cmpd="sng" algn="ctr">
                      <a:solidFill>
                        <a:srgbClr val="004A87"/>
                      </a:solidFill>
                      <a:prstDash val="solid"/>
                      <a:round/>
                      <a:headEnd type="none" w="med" len="med"/>
                      <a:tailEnd type="none" w="med" len="med"/>
                    </a:lnT>
                    <a:lnB w="6350" cap="flat" cmpd="sng" algn="ctr">
                      <a:solidFill>
                        <a:srgbClr val="004A87"/>
                      </a:solidFill>
                      <a:prstDash val="dot"/>
                      <a:round/>
                      <a:headEnd type="none" w="med" len="med"/>
                      <a:tailEnd type="none" w="med" len="med"/>
                    </a:lnB>
                    <a:solidFill>
                      <a:srgbClr val="AACA57"/>
                    </a:solidFill>
                  </a:tcPr>
                </a:tc>
                <a:extLst>
                  <a:ext uri="{0D108BD9-81ED-4DB2-BD59-A6C34878D82A}">
                    <a16:rowId xmlns:a16="http://schemas.microsoft.com/office/drawing/2014/main" val="1816702966"/>
                  </a:ext>
                </a:extLst>
              </a:tr>
              <a:tr h="180384">
                <a:tc>
                  <a:txBody>
                    <a:bodyPr/>
                    <a:lstStyle/>
                    <a:p>
                      <a:pPr algn="ctr" fontAlgn="ctr"/>
                      <a:r>
                        <a:rPr lang="es-CO" sz="1100" b="0" i="0" u="none" strike="noStrike">
                          <a:solidFill>
                            <a:srgbClr val="004A87"/>
                          </a:solidFill>
                          <a:effectLst/>
                          <a:latin typeface="Calibri" panose="020F0502020204030204" pitchFamily="34" charset="0"/>
                        </a:rPr>
                        <a:t>Enero</a:t>
                      </a:r>
                    </a:p>
                  </a:txBody>
                  <a:tcPr marL="9525" marR="9525" marT="9525" marB="0" anchor="ctr">
                    <a:lnL w="6350" cap="flat" cmpd="sng" algn="ctr">
                      <a:solidFill>
                        <a:srgbClr val="004A87"/>
                      </a:solidFill>
                      <a:prstDash val="solid"/>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100" b="0" i="0" u="none" strike="noStrike">
                          <a:solidFill>
                            <a:srgbClr val="004A87"/>
                          </a:solidFill>
                          <a:effectLst/>
                          <a:latin typeface="Calibri" panose="020F0502020204030204" pitchFamily="34" charset="0"/>
                        </a:rPr>
                        <a:t>150,277</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100" b="0" i="0" u="none" strike="noStrike">
                          <a:solidFill>
                            <a:srgbClr val="004A87"/>
                          </a:solidFill>
                          <a:effectLst/>
                          <a:latin typeface="Calibri" panose="020F0502020204030204" pitchFamily="34" charset="0"/>
                        </a:rPr>
                        <a:t>18,461</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100" b="0" i="0" u="none" strike="noStrike">
                          <a:solidFill>
                            <a:srgbClr val="004A87"/>
                          </a:solidFill>
                          <a:effectLst/>
                          <a:latin typeface="Calibri" panose="020F0502020204030204" pitchFamily="34" charset="0"/>
                        </a:rPr>
                        <a:t>4.39</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solid"/>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extLst>
                  <a:ext uri="{0D108BD9-81ED-4DB2-BD59-A6C34878D82A}">
                    <a16:rowId xmlns:a16="http://schemas.microsoft.com/office/drawing/2014/main" val="4058455104"/>
                  </a:ext>
                </a:extLst>
              </a:tr>
              <a:tr h="180384">
                <a:tc>
                  <a:txBody>
                    <a:bodyPr/>
                    <a:lstStyle/>
                    <a:p>
                      <a:pPr algn="ctr" fontAlgn="ctr"/>
                      <a:r>
                        <a:rPr lang="es-CO" sz="1100" b="0" i="0" u="none" strike="noStrike">
                          <a:solidFill>
                            <a:srgbClr val="004A87"/>
                          </a:solidFill>
                          <a:effectLst/>
                          <a:latin typeface="Calibri" panose="020F0502020204030204" pitchFamily="34" charset="0"/>
                        </a:rPr>
                        <a:t>Febrero</a:t>
                      </a:r>
                    </a:p>
                  </a:txBody>
                  <a:tcPr marL="9525" marR="9525" marT="9525" marB="0" anchor="ctr">
                    <a:lnL w="6350" cap="flat" cmpd="sng" algn="ctr">
                      <a:solidFill>
                        <a:srgbClr val="004A87"/>
                      </a:solidFill>
                      <a:prstDash val="solid"/>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100" b="0" i="0" u="none" strike="noStrike">
                          <a:solidFill>
                            <a:srgbClr val="004A87"/>
                          </a:solidFill>
                          <a:effectLst/>
                          <a:latin typeface="Calibri" panose="020F0502020204030204" pitchFamily="34" charset="0"/>
                        </a:rPr>
                        <a:t>79,242</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100" b="0" i="0" u="none" strike="noStrike">
                          <a:solidFill>
                            <a:srgbClr val="004A87"/>
                          </a:solidFill>
                          <a:effectLst/>
                          <a:latin typeface="Calibri" panose="020F0502020204030204" pitchFamily="34" charset="0"/>
                        </a:rPr>
                        <a:t>17,364</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100" b="0" i="0" u="none" strike="noStrike">
                          <a:solidFill>
                            <a:srgbClr val="004A87"/>
                          </a:solidFill>
                          <a:effectLst/>
                          <a:latin typeface="Calibri" panose="020F0502020204030204" pitchFamily="34" charset="0"/>
                        </a:rPr>
                        <a:t>4.49</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solid"/>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extLst>
                  <a:ext uri="{0D108BD9-81ED-4DB2-BD59-A6C34878D82A}">
                    <a16:rowId xmlns:a16="http://schemas.microsoft.com/office/drawing/2014/main" val="3730673275"/>
                  </a:ext>
                </a:extLst>
              </a:tr>
              <a:tr h="180384">
                <a:tc>
                  <a:txBody>
                    <a:bodyPr/>
                    <a:lstStyle/>
                    <a:p>
                      <a:pPr algn="ctr" fontAlgn="ctr"/>
                      <a:r>
                        <a:rPr lang="es-CO" sz="1100" b="0" i="0" u="none" strike="noStrike">
                          <a:solidFill>
                            <a:srgbClr val="004A87"/>
                          </a:solidFill>
                          <a:effectLst/>
                          <a:latin typeface="Calibri" panose="020F0502020204030204" pitchFamily="34" charset="0"/>
                        </a:rPr>
                        <a:t>Marzo</a:t>
                      </a:r>
                    </a:p>
                  </a:txBody>
                  <a:tcPr marL="9525" marR="9525" marT="9525" marB="0" anchor="ctr">
                    <a:lnL w="6350" cap="flat" cmpd="sng" algn="ctr">
                      <a:solidFill>
                        <a:srgbClr val="004A87"/>
                      </a:solidFill>
                      <a:prstDash val="solid"/>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100" b="0" i="0" u="none" strike="noStrike">
                          <a:solidFill>
                            <a:srgbClr val="004A87"/>
                          </a:solidFill>
                          <a:effectLst/>
                          <a:latin typeface="Calibri" panose="020F0502020204030204" pitchFamily="34" charset="0"/>
                        </a:rPr>
                        <a:t>110,033</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100" b="0" i="0" u="none" strike="noStrike">
                          <a:solidFill>
                            <a:srgbClr val="004A87"/>
                          </a:solidFill>
                          <a:effectLst/>
                          <a:latin typeface="Calibri" panose="020F0502020204030204" pitchFamily="34" charset="0"/>
                        </a:rPr>
                        <a:t>19,714</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100" b="0" i="0" u="none" strike="noStrike">
                          <a:solidFill>
                            <a:srgbClr val="004A87"/>
                          </a:solidFill>
                          <a:effectLst/>
                          <a:latin typeface="Calibri" panose="020F0502020204030204" pitchFamily="34" charset="0"/>
                        </a:rPr>
                        <a:t>4.57</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solid"/>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extLst>
                  <a:ext uri="{0D108BD9-81ED-4DB2-BD59-A6C34878D82A}">
                    <a16:rowId xmlns:a16="http://schemas.microsoft.com/office/drawing/2014/main" val="2724020217"/>
                  </a:ext>
                </a:extLst>
              </a:tr>
              <a:tr h="180384">
                <a:tc>
                  <a:txBody>
                    <a:bodyPr/>
                    <a:lstStyle/>
                    <a:p>
                      <a:pPr algn="ctr" fontAlgn="ctr"/>
                      <a:r>
                        <a:rPr lang="es-CO" sz="1100" b="0" i="0" u="none" strike="noStrike">
                          <a:solidFill>
                            <a:srgbClr val="004A87"/>
                          </a:solidFill>
                          <a:effectLst/>
                          <a:latin typeface="Calibri" panose="020F0502020204030204" pitchFamily="34" charset="0"/>
                        </a:rPr>
                        <a:t>Abril</a:t>
                      </a:r>
                    </a:p>
                  </a:txBody>
                  <a:tcPr marL="9525" marR="9525" marT="9525" marB="0" anchor="ctr">
                    <a:lnL w="6350" cap="flat" cmpd="sng" algn="ctr">
                      <a:solidFill>
                        <a:srgbClr val="004A87"/>
                      </a:solidFill>
                      <a:prstDash val="solid"/>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100" b="0" i="0" u="none" strike="noStrike">
                          <a:solidFill>
                            <a:srgbClr val="004A87"/>
                          </a:solidFill>
                          <a:effectLst/>
                          <a:latin typeface="Calibri" panose="020F0502020204030204" pitchFamily="34" charset="0"/>
                        </a:rPr>
                        <a:t>47,257</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100" b="0" i="0" u="none" strike="noStrike">
                          <a:solidFill>
                            <a:srgbClr val="004A87"/>
                          </a:solidFill>
                          <a:effectLst/>
                          <a:latin typeface="Calibri" panose="020F0502020204030204" pitchFamily="34" charset="0"/>
                        </a:rPr>
                        <a:t>11,387</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100" b="0" i="0" u="none" strike="noStrike">
                          <a:solidFill>
                            <a:srgbClr val="004A87"/>
                          </a:solidFill>
                          <a:effectLst/>
                          <a:latin typeface="Calibri" panose="020F0502020204030204" pitchFamily="34" charset="0"/>
                        </a:rPr>
                        <a:t>4.63</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solid"/>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extLst>
                  <a:ext uri="{0D108BD9-81ED-4DB2-BD59-A6C34878D82A}">
                    <a16:rowId xmlns:a16="http://schemas.microsoft.com/office/drawing/2014/main" val="1923373874"/>
                  </a:ext>
                </a:extLst>
              </a:tr>
              <a:tr h="180384">
                <a:tc>
                  <a:txBody>
                    <a:bodyPr/>
                    <a:lstStyle/>
                    <a:p>
                      <a:pPr algn="ctr" fontAlgn="ctr"/>
                      <a:r>
                        <a:rPr lang="es-CO" sz="1100" b="0" i="0" u="none" strike="noStrike">
                          <a:solidFill>
                            <a:srgbClr val="004A87"/>
                          </a:solidFill>
                          <a:effectLst/>
                          <a:latin typeface="Calibri" panose="020F0502020204030204" pitchFamily="34" charset="0"/>
                        </a:rPr>
                        <a:t>Mayo</a:t>
                      </a:r>
                    </a:p>
                  </a:txBody>
                  <a:tcPr marL="9525" marR="9525" marT="9525" marB="0" anchor="ctr">
                    <a:lnL w="6350" cap="flat" cmpd="sng" algn="ctr">
                      <a:solidFill>
                        <a:srgbClr val="004A87"/>
                      </a:solidFill>
                      <a:prstDash val="solid"/>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100" b="0" i="0" u="none" strike="noStrike">
                          <a:solidFill>
                            <a:srgbClr val="004A87"/>
                          </a:solidFill>
                          <a:effectLst/>
                          <a:latin typeface="Calibri" panose="020F0502020204030204" pitchFamily="34" charset="0"/>
                        </a:rPr>
                        <a:t>162,957</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100" b="0" i="0" u="none" strike="noStrike">
                          <a:solidFill>
                            <a:srgbClr val="004A87"/>
                          </a:solidFill>
                          <a:effectLst/>
                          <a:latin typeface="Calibri" panose="020F0502020204030204" pitchFamily="34" charset="0"/>
                        </a:rPr>
                        <a:t>34,012</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100" b="0" i="0" u="none" strike="noStrike">
                          <a:solidFill>
                            <a:srgbClr val="004A87"/>
                          </a:solidFill>
                          <a:effectLst/>
                          <a:latin typeface="Calibri" panose="020F0502020204030204" pitchFamily="34" charset="0"/>
                        </a:rPr>
                        <a:t>4.54</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solid"/>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extLst>
                  <a:ext uri="{0D108BD9-81ED-4DB2-BD59-A6C34878D82A}">
                    <a16:rowId xmlns:a16="http://schemas.microsoft.com/office/drawing/2014/main" val="64490559"/>
                  </a:ext>
                </a:extLst>
              </a:tr>
              <a:tr h="180384">
                <a:tc>
                  <a:txBody>
                    <a:bodyPr/>
                    <a:lstStyle/>
                    <a:p>
                      <a:pPr algn="ctr" fontAlgn="ctr"/>
                      <a:r>
                        <a:rPr lang="es-CO" sz="1100" b="0" i="0" u="none" strike="noStrike">
                          <a:solidFill>
                            <a:srgbClr val="004A87"/>
                          </a:solidFill>
                          <a:effectLst/>
                          <a:latin typeface="Calibri" panose="020F0502020204030204" pitchFamily="34" charset="0"/>
                        </a:rPr>
                        <a:t>Junio</a:t>
                      </a:r>
                    </a:p>
                  </a:txBody>
                  <a:tcPr marL="9525" marR="9525" marT="9525" marB="0" anchor="ctr">
                    <a:lnL w="6350" cap="flat" cmpd="sng" algn="ctr">
                      <a:solidFill>
                        <a:srgbClr val="004A87"/>
                      </a:solidFill>
                      <a:prstDash val="solid"/>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100" b="0" i="0" u="none" strike="noStrike">
                          <a:solidFill>
                            <a:srgbClr val="004A87"/>
                          </a:solidFill>
                          <a:effectLst/>
                          <a:latin typeface="Calibri" panose="020F0502020204030204" pitchFamily="34" charset="0"/>
                        </a:rPr>
                        <a:t>70,926</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100" b="0" i="0" u="none" strike="noStrike">
                          <a:solidFill>
                            <a:srgbClr val="004A87"/>
                          </a:solidFill>
                          <a:effectLst/>
                          <a:latin typeface="Calibri" panose="020F0502020204030204" pitchFamily="34" charset="0"/>
                        </a:rPr>
                        <a:t>16,639</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100" b="0" i="0" u="none" strike="noStrike">
                          <a:solidFill>
                            <a:srgbClr val="004A87"/>
                          </a:solidFill>
                          <a:effectLst/>
                          <a:latin typeface="Calibri" panose="020F0502020204030204" pitchFamily="34" charset="0"/>
                        </a:rPr>
                        <a:t>4.60</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solid"/>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extLst>
                  <a:ext uri="{0D108BD9-81ED-4DB2-BD59-A6C34878D82A}">
                    <a16:rowId xmlns:a16="http://schemas.microsoft.com/office/drawing/2014/main" val="4188023727"/>
                  </a:ext>
                </a:extLst>
              </a:tr>
              <a:tr h="180384">
                <a:tc>
                  <a:txBody>
                    <a:bodyPr/>
                    <a:lstStyle/>
                    <a:p>
                      <a:pPr algn="ctr" fontAlgn="ctr"/>
                      <a:r>
                        <a:rPr lang="es-CO" sz="1100" b="0" i="0" u="none" strike="noStrike">
                          <a:solidFill>
                            <a:srgbClr val="004A87"/>
                          </a:solidFill>
                          <a:effectLst/>
                          <a:latin typeface="Calibri" panose="020F0502020204030204" pitchFamily="34" charset="0"/>
                        </a:rPr>
                        <a:t>Julio</a:t>
                      </a:r>
                    </a:p>
                  </a:txBody>
                  <a:tcPr marL="9525" marR="9525" marT="9525" marB="0" anchor="ctr">
                    <a:lnL w="6350" cap="flat" cmpd="sng" algn="ctr">
                      <a:solidFill>
                        <a:srgbClr val="004A87"/>
                      </a:solidFill>
                      <a:prstDash val="solid"/>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100" b="0" i="0" u="none" strike="noStrike">
                          <a:solidFill>
                            <a:srgbClr val="004A87"/>
                          </a:solidFill>
                          <a:effectLst/>
                          <a:latin typeface="Calibri" panose="020F0502020204030204" pitchFamily="34" charset="0"/>
                        </a:rPr>
                        <a:t>60,959</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100" b="0" i="0" u="none" strike="noStrike">
                          <a:solidFill>
                            <a:srgbClr val="004A87"/>
                          </a:solidFill>
                          <a:effectLst/>
                          <a:latin typeface="Calibri" panose="020F0502020204030204" pitchFamily="34" charset="0"/>
                        </a:rPr>
                        <a:t>11,174</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100" b="0" i="0" u="none" strike="noStrike">
                          <a:solidFill>
                            <a:srgbClr val="004A87"/>
                          </a:solidFill>
                          <a:effectLst/>
                          <a:latin typeface="Calibri" panose="020F0502020204030204" pitchFamily="34" charset="0"/>
                        </a:rPr>
                        <a:t>4.58</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solid"/>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extLst>
                  <a:ext uri="{0D108BD9-81ED-4DB2-BD59-A6C34878D82A}">
                    <a16:rowId xmlns:a16="http://schemas.microsoft.com/office/drawing/2014/main" val="484749075"/>
                  </a:ext>
                </a:extLst>
              </a:tr>
              <a:tr h="180384">
                <a:tc>
                  <a:txBody>
                    <a:bodyPr/>
                    <a:lstStyle/>
                    <a:p>
                      <a:pPr algn="ctr" fontAlgn="ctr"/>
                      <a:r>
                        <a:rPr lang="es-CO" sz="1100" b="0" i="0" u="none" strike="noStrike">
                          <a:solidFill>
                            <a:srgbClr val="004A87"/>
                          </a:solidFill>
                          <a:effectLst/>
                          <a:latin typeface="Calibri" panose="020F0502020204030204" pitchFamily="34" charset="0"/>
                        </a:rPr>
                        <a:t>Agosto</a:t>
                      </a:r>
                    </a:p>
                  </a:txBody>
                  <a:tcPr marL="9525" marR="9525" marT="9525" marB="0" anchor="ctr">
                    <a:lnL w="6350" cap="flat" cmpd="sng" algn="ctr">
                      <a:solidFill>
                        <a:srgbClr val="004A87"/>
                      </a:solidFill>
                      <a:prstDash val="solid"/>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100" b="0" i="0" u="none" strike="noStrike">
                          <a:solidFill>
                            <a:srgbClr val="004A87"/>
                          </a:solidFill>
                          <a:effectLst/>
                          <a:latin typeface="Calibri" panose="020F0502020204030204" pitchFamily="34" charset="0"/>
                        </a:rPr>
                        <a:t>160,831</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100" b="0" i="0" u="none" strike="noStrike">
                          <a:solidFill>
                            <a:srgbClr val="004A87"/>
                          </a:solidFill>
                          <a:effectLst/>
                          <a:latin typeface="Calibri" panose="020F0502020204030204" pitchFamily="34" charset="0"/>
                        </a:rPr>
                        <a:t>28,574</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100" b="0" i="0" u="none" strike="noStrike">
                          <a:solidFill>
                            <a:srgbClr val="004A87"/>
                          </a:solidFill>
                          <a:effectLst/>
                          <a:latin typeface="Calibri" panose="020F0502020204030204" pitchFamily="34" charset="0"/>
                        </a:rPr>
                        <a:t>4.32</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solid"/>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extLst>
                  <a:ext uri="{0D108BD9-81ED-4DB2-BD59-A6C34878D82A}">
                    <a16:rowId xmlns:a16="http://schemas.microsoft.com/office/drawing/2014/main" val="153933718"/>
                  </a:ext>
                </a:extLst>
              </a:tr>
              <a:tr h="180384">
                <a:tc>
                  <a:txBody>
                    <a:bodyPr/>
                    <a:lstStyle/>
                    <a:p>
                      <a:pPr algn="ctr" fontAlgn="ctr"/>
                      <a:r>
                        <a:rPr lang="es-CO" sz="1100" b="0" i="0" u="none" strike="noStrike">
                          <a:solidFill>
                            <a:srgbClr val="004A87"/>
                          </a:solidFill>
                          <a:effectLst/>
                          <a:latin typeface="Calibri" panose="020F0502020204030204" pitchFamily="34" charset="0"/>
                        </a:rPr>
                        <a:t>Septiembre</a:t>
                      </a:r>
                    </a:p>
                  </a:txBody>
                  <a:tcPr marL="9525" marR="9525" marT="9525" marB="0" anchor="ctr">
                    <a:lnL w="6350" cap="flat" cmpd="sng" algn="ctr">
                      <a:solidFill>
                        <a:srgbClr val="004A87"/>
                      </a:solidFill>
                      <a:prstDash val="solid"/>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100" b="0" i="0" u="none" strike="noStrike">
                          <a:solidFill>
                            <a:srgbClr val="004A87"/>
                          </a:solidFill>
                          <a:effectLst/>
                          <a:latin typeface="Calibri" panose="020F0502020204030204" pitchFamily="34" charset="0"/>
                        </a:rPr>
                        <a:t>63,177</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100" b="0" i="0" u="none" strike="noStrike">
                          <a:solidFill>
                            <a:srgbClr val="004A87"/>
                          </a:solidFill>
                          <a:effectLst/>
                          <a:latin typeface="Calibri" panose="020F0502020204030204" pitchFamily="34" charset="0"/>
                        </a:rPr>
                        <a:t>15,299</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100" b="0" i="0" u="none" strike="noStrike">
                          <a:solidFill>
                            <a:srgbClr val="004A87"/>
                          </a:solidFill>
                          <a:effectLst/>
                          <a:latin typeface="Calibri" panose="020F0502020204030204" pitchFamily="34" charset="0"/>
                        </a:rPr>
                        <a:t>4.58</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solid"/>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extLst>
                  <a:ext uri="{0D108BD9-81ED-4DB2-BD59-A6C34878D82A}">
                    <a16:rowId xmlns:a16="http://schemas.microsoft.com/office/drawing/2014/main" val="500742380"/>
                  </a:ext>
                </a:extLst>
              </a:tr>
              <a:tr h="180384">
                <a:tc>
                  <a:txBody>
                    <a:bodyPr/>
                    <a:lstStyle/>
                    <a:p>
                      <a:pPr algn="ctr" fontAlgn="ctr"/>
                      <a:r>
                        <a:rPr lang="es-CO" sz="1100" b="0" i="0" u="none" strike="noStrike">
                          <a:solidFill>
                            <a:srgbClr val="004A87"/>
                          </a:solidFill>
                          <a:effectLst/>
                          <a:latin typeface="Calibri" panose="020F0502020204030204" pitchFamily="34" charset="0"/>
                        </a:rPr>
                        <a:t>Octubre</a:t>
                      </a:r>
                    </a:p>
                  </a:txBody>
                  <a:tcPr marL="9525" marR="9525" marT="9525" marB="0" anchor="ctr">
                    <a:lnL w="6350" cap="flat" cmpd="sng" algn="ctr">
                      <a:solidFill>
                        <a:srgbClr val="004A87"/>
                      </a:solidFill>
                      <a:prstDash val="solid"/>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100" b="0" i="0" u="none" strike="noStrike">
                          <a:solidFill>
                            <a:srgbClr val="004A87"/>
                          </a:solidFill>
                          <a:effectLst/>
                          <a:latin typeface="Calibri" panose="020F0502020204030204" pitchFamily="34" charset="0"/>
                        </a:rPr>
                        <a:t>71,211</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100" b="0" i="0" u="none" strike="noStrike">
                          <a:solidFill>
                            <a:srgbClr val="004A87"/>
                          </a:solidFill>
                          <a:effectLst/>
                          <a:latin typeface="Calibri" panose="020F0502020204030204" pitchFamily="34" charset="0"/>
                        </a:rPr>
                        <a:t>14,917</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100" b="0" i="0" u="none" strike="noStrike">
                          <a:solidFill>
                            <a:srgbClr val="004A87"/>
                          </a:solidFill>
                          <a:effectLst/>
                          <a:latin typeface="Calibri" panose="020F0502020204030204" pitchFamily="34" charset="0"/>
                        </a:rPr>
                        <a:t>4.54</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solid"/>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extLst>
                  <a:ext uri="{0D108BD9-81ED-4DB2-BD59-A6C34878D82A}">
                    <a16:rowId xmlns:a16="http://schemas.microsoft.com/office/drawing/2014/main" val="2402687152"/>
                  </a:ext>
                </a:extLst>
              </a:tr>
              <a:tr h="180384">
                <a:tc>
                  <a:txBody>
                    <a:bodyPr/>
                    <a:lstStyle/>
                    <a:p>
                      <a:pPr algn="ctr" fontAlgn="ctr"/>
                      <a:r>
                        <a:rPr lang="es-CO" sz="1100" b="0" i="0" u="none" strike="noStrike">
                          <a:solidFill>
                            <a:srgbClr val="004A87"/>
                          </a:solidFill>
                          <a:effectLst/>
                          <a:latin typeface="Calibri" panose="020F0502020204030204" pitchFamily="34" charset="0"/>
                        </a:rPr>
                        <a:t>Noviembre</a:t>
                      </a:r>
                    </a:p>
                  </a:txBody>
                  <a:tcPr marL="9525" marR="9525" marT="9525" marB="0" anchor="ctr">
                    <a:lnL w="6350" cap="flat" cmpd="sng" algn="ctr">
                      <a:solidFill>
                        <a:srgbClr val="004A87"/>
                      </a:solidFill>
                      <a:prstDash val="solid"/>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100" b="0" i="0" u="none" strike="noStrike">
                          <a:solidFill>
                            <a:srgbClr val="004A87"/>
                          </a:solidFill>
                          <a:effectLst/>
                          <a:latin typeface="Calibri" panose="020F0502020204030204" pitchFamily="34" charset="0"/>
                        </a:rPr>
                        <a:t>103,989</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100" b="0" i="0" u="none" strike="noStrike">
                          <a:solidFill>
                            <a:srgbClr val="004A87"/>
                          </a:solidFill>
                          <a:effectLst/>
                          <a:latin typeface="Calibri" panose="020F0502020204030204" pitchFamily="34" charset="0"/>
                        </a:rPr>
                        <a:t>19,069</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100" b="0" i="0" u="none" strike="noStrike">
                          <a:solidFill>
                            <a:srgbClr val="004A87"/>
                          </a:solidFill>
                          <a:effectLst/>
                          <a:latin typeface="Calibri" panose="020F0502020204030204" pitchFamily="34" charset="0"/>
                        </a:rPr>
                        <a:t>4.54</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solid"/>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extLst>
                  <a:ext uri="{0D108BD9-81ED-4DB2-BD59-A6C34878D82A}">
                    <a16:rowId xmlns:a16="http://schemas.microsoft.com/office/drawing/2014/main" val="2149882302"/>
                  </a:ext>
                </a:extLst>
              </a:tr>
              <a:tr h="180384">
                <a:tc>
                  <a:txBody>
                    <a:bodyPr/>
                    <a:lstStyle/>
                    <a:p>
                      <a:pPr algn="ctr" fontAlgn="ctr"/>
                      <a:r>
                        <a:rPr lang="es-CO" sz="1100" b="0" i="0" u="none" strike="noStrike">
                          <a:solidFill>
                            <a:srgbClr val="004A87"/>
                          </a:solidFill>
                          <a:effectLst/>
                          <a:latin typeface="Calibri" panose="020F0502020204030204" pitchFamily="34" charset="0"/>
                        </a:rPr>
                        <a:t>Diciembre</a:t>
                      </a:r>
                    </a:p>
                  </a:txBody>
                  <a:tcPr marL="9525" marR="9525" marT="9525" marB="0" anchor="ctr">
                    <a:lnL w="6350" cap="flat" cmpd="sng" algn="ctr">
                      <a:solidFill>
                        <a:srgbClr val="004A87"/>
                      </a:solidFill>
                      <a:prstDash val="solid"/>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100" b="0" i="0" u="none" strike="noStrike">
                          <a:solidFill>
                            <a:srgbClr val="004A87"/>
                          </a:solidFill>
                          <a:effectLst/>
                          <a:latin typeface="Calibri" panose="020F0502020204030204" pitchFamily="34" charset="0"/>
                        </a:rPr>
                        <a:t>62,632</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100" b="0" i="0" u="none" strike="noStrike">
                          <a:solidFill>
                            <a:srgbClr val="004A87"/>
                          </a:solidFill>
                          <a:effectLst/>
                          <a:latin typeface="Calibri" panose="020F0502020204030204" pitchFamily="34" charset="0"/>
                        </a:rPr>
                        <a:t>14,511</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100" b="0" i="0" u="none" strike="noStrike">
                          <a:solidFill>
                            <a:srgbClr val="004A87"/>
                          </a:solidFill>
                          <a:effectLst/>
                          <a:latin typeface="Calibri" panose="020F0502020204030204" pitchFamily="34" charset="0"/>
                        </a:rPr>
                        <a:t>4.45</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solid"/>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extLst>
                  <a:ext uri="{0D108BD9-81ED-4DB2-BD59-A6C34878D82A}">
                    <a16:rowId xmlns:a16="http://schemas.microsoft.com/office/drawing/2014/main" val="2614257127"/>
                  </a:ext>
                </a:extLst>
              </a:tr>
              <a:tr h="233957">
                <a:tc>
                  <a:txBody>
                    <a:bodyPr/>
                    <a:lstStyle/>
                    <a:p>
                      <a:pPr algn="ctr" fontAlgn="ctr"/>
                      <a:r>
                        <a:rPr lang="es-CO" sz="1100" b="1" i="0" u="none" strike="noStrike">
                          <a:solidFill>
                            <a:srgbClr val="004A87"/>
                          </a:solidFill>
                          <a:effectLst/>
                          <a:latin typeface="Calibri" panose="020F0502020204030204" pitchFamily="34" charset="0"/>
                        </a:rPr>
                        <a:t>Total</a:t>
                      </a:r>
                    </a:p>
                  </a:txBody>
                  <a:tcPr marL="9525" marR="9525" marT="9525" marB="0" anchor="ctr">
                    <a:lnL w="6350" cap="flat" cmpd="sng" algn="ctr">
                      <a:solidFill>
                        <a:srgbClr val="004A87"/>
                      </a:solidFill>
                      <a:prstDash val="solid"/>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solid"/>
                      <a:round/>
                      <a:headEnd type="none" w="med" len="med"/>
                      <a:tailEnd type="none" w="med" len="med"/>
                    </a:lnB>
                    <a:solidFill>
                      <a:srgbClr val="AACA57"/>
                    </a:solidFill>
                  </a:tcPr>
                </a:tc>
                <a:tc>
                  <a:txBody>
                    <a:bodyPr/>
                    <a:lstStyle/>
                    <a:p>
                      <a:pPr algn="ctr" fontAlgn="ctr"/>
                      <a:r>
                        <a:rPr lang="es-CO" sz="1100" b="1" i="0" u="none" strike="noStrike">
                          <a:solidFill>
                            <a:srgbClr val="004A87"/>
                          </a:solidFill>
                          <a:effectLst/>
                          <a:latin typeface="Calibri" panose="020F0502020204030204" pitchFamily="34" charset="0"/>
                        </a:rPr>
                        <a:t>1,143,491</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solid"/>
                      <a:round/>
                      <a:headEnd type="none" w="med" len="med"/>
                      <a:tailEnd type="none" w="med" len="med"/>
                    </a:lnB>
                    <a:solidFill>
                      <a:srgbClr val="AACA57"/>
                    </a:solidFill>
                  </a:tcPr>
                </a:tc>
                <a:tc>
                  <a:txBody>
                    <a:bodyPr/>
                    <a:lstStyle/>
                    <a:p>
                      <a:pPr algn="ctr" fontAlgn="ctr"/>
                      <a:r>
                        <a:rPr lang="es-CO" sz="1100" b="1" i="0" u="none" strike="noStrike" dirty="0">
                          <a:solidFill>
                            <a:srgbClr val="004A87"/>
                          </a:solidFill>
                          <a:effectLst/>
                          <a:latin typeface="Calibri" panose="020F0502020204030204" pitchFamily="34" charset="0"/>
                        </a:rPr>
                        <a:t>221,121</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solid"/>
                      <a:round/>
                      <a:headEnd type="none" w="med" len="med"/>
                      <a:tailEnd type="none" w="med" len="med"/>
                    </a:lnB>
                    <a:solidFill>
                      <a:srgbClr val="AACA57"/>
                    </a:solidFill>
                  </a:tcPr>
                </a:tc>
                <a:tc>
                  <a:txBody>
                    <a:bodyPr/>
                    <a:lstStyle/>
                    <a:p>
                      <a:pPr algn="ctr" fontAlgn="ctr"/>
                      <a:r>
                        <a:rPr lang="es-CO" sz="1100" b="1" i="0" u="none" strike="noStrike" dirty="0">
                          <a:solidFill>
                            <a:srgbClr val="004A87"/>
                          </a:solidFill>
                          <a:effectLst/>
                          <a:latin typeface="Calibri" panose="020F0502020204030204" pitchFamily="34" charset="0"/>
                        </a:rPr>
                        <a:t>4.52</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solid"/>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solid"/>
                      <a:round/>
                      <a:headEnd type="none" w="med" len="med"/>
                      <a:tailEnd type="none" w="med" len="med"/>
                    </a:lnB>
                    <a:solidFill>
                      <a:srgbClr val="AACA57"/>
                    </a:solidFill>
                  </a:tcPr>
                </a:tc>
                <a:extLst>
                  <a:ext uri="{0D108BD9-81ED-4DB2-BD59-A6C34878D82A}">
                    <a16:rowId xmlns:a16="http://schemas.microsoft.com/office/drawing/2014/main" val="1731390958"/>
                  </a:ext>
                </a:extLst>
              </a:tr>
            </a:tbl>
          </a:graphicData>
        </a:graphic>
      </p:graphicFrame>
    </p:spTree>
    <p:extLst>
      <p:ext uri="{BB962C8B-B14F-4D97-AF65-F5344CB8AC3E}">
        <p14:creationId xmlns:p14="http://schemas.microsoft.com/office/powerpoint/2010/main" val="2642669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title"/>
          </p:nvPr>
        </p:nvSpPr>
        <p:spPr>
          <a:xfrm>
            <a:off x="349187" y="260648"/>
            <a:ext cx="8229600" cy="724942"/>
          </a:xfrm>
        </p:spPr>
        <p:txBody>
          <a:bodyPr>
            <a:noAutofit/>
          </a:bodyPr>
          <a:lstStyle/>
          <a:p>
            <a:r>
              <a:rPr lang="es-ES" sz="2600" dirty="0">
                <a:solidFill>
                  <a:srgbClr val="004A87"/>
                </a:solidFill>
                <a:latin typeface="Futura"/>
              </a:rPr>
              <a:t>Estadísticas </a:t>
            </a:r>
            <a:r>
              <a:rPr lang="es-ES" sz="2600" dirty="0" err="1">
                <a:solidFill>
                  <a:srgbClr val="004A87"/>
                </a:solidFill>
                <a:latin typeface="Futura"/>
              </a:rPr>
              <a:t>PQRs</a:t>
            </a:r>
            <a:endParaRPr lang="es-ES" sz="2600" dirty="0">
              <a:solidFill>
                <a:srgbClr val="004A87"/>
              </a:solidFill>
              <a:latin typeface="Futura"/>
            </a:endParaRPr>
          </a:p>
        </p:txBody>
      </p:sp>
      <p:sp>
        <p:nvSpPr>
          <p:cNvPr id="8" name="Rectángulo redondeado 7"/>
          <p:cNvSpPr/>
          <p:nvPr/>
        </p:nvSpPr>
        <p:spPr>
          <a:xfrm>
            <a:off x="1025605" y="1268760"/>
            <a:ext cx="6876762" cy="136815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s-CO" sz="1400" dirty="0">
                <a:latin typeface="Futura"/>
              </a:rPr>
              <a:t>La nota de satisfacción para este año es de 4.5, mismo indicador del año 2016. Es importante resaltar que gracias a los comentarios que los ciudadanos nos dejan en los diferentes canales de atención, es posible revisar, planear y mejorar nuestras experiencias de servicio. Por ello los seguimos invitando a dejar sus sugerencias por los medios actuales que tenemos para la atención del público en general.</a:t>
            </a:r>
          </a:p>
        </p:txBody>
      </p:sp>
      <p:graphicFrame>
        <p:nvGraphicFramePr>
          <p:cNvPr id="9" name="Gráfico 8"/>
          <p:cNvGraphicFramePr>
            <a:graphicFrameLocks/>
          </p:cNvGraphicFramePr>
          <p:nvPr>
            <p:extLst>
              <p:ext uri="{D42A27DB-BD31-4B8C-83A1-F6EECF244321}">
                <p14:modId xmlns:p14="http://schemas.microsoft.com/office/powerpoint/2010/main" val="3170799897"/>
              </p:ext>
            </p:extLst>
          </p:nvPr>
        </p:nvGraphicFramePr>
        <p:xfrm>
          <a:off x="587311" y="2920082"/>
          <a:ext cx="7753350" cy="29432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10022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349187" y="260648"/>
            <a:ext cx="8229600" cy="7249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400" dirty="0">
                <a:solidFill>
                  <a:srgbClr val="004A87"/>
                </a:solidFill>
                <a:latin typeface="Futura"/>
              </a:rPr>
              <a:t>Estadísticas PQRS</a:t>
            </a:r>
          </a:p>
        </p:txBody>
      </p:sp>
      <p:sp>
        <p:nvSpPr>
          <p:cNvPr id="8" name="CuadroTexto 7"/>
          <p:cNvSpPr txBox="1"/>
          <p:nvPr/>
        </p:nvSpPr>
        <p:spPr>
          <a:xfrm>
            <a:off x="1979710" y="865422"/>
            <a:ext cx="4968552" cy="338554"/>
          </a:xfrm>
          <a:prstGeom prst="rect">
            <a:avLst/>
          </a:prstGeom>
          <a:noFill/>
        </p:spPr>
        <p:txBody>
          <a:bodyPr wrap="square" rtlCol="0">
            <a:spAutoFit/>
          </a:bodyPr>
          <a:lstStyle/>
          <a:p>
            <a:r>
              <a:rPr lang="es-CO" sz="1600" dirty="0">
                <a:solidFill>
                  <a:srgbClr val="004A87"/>
                </a:solidFill>
                <a:latin typeface="Futura"/>
              </a:rPr>
              <a:t>Distribución del total de las transacciones por canal</a:t>
            </a:r>
          </a:p>
        </p:txBody>
      </p:sp>
      <p:graphicFrame>
        <p:nvGraphicFramePr>
          <p:cNvPr id="4" name="Tabla 3"/>
          <p:cNvGraphicFramePr>
            <a:graphicFrameLocks noGrp="1"/>
          </p:cNvGraphicFramePr>
          <p:nvPr>
            <p:extLst>
              <p:ext uri="{D42A27DB-BD31-4B8C-83A1-F6EECF244321}">
                <p14:modId xmlns:p14="http://schemas.microsoft.com/office/powerpoint/2010/main" val="2388291547"/>
              </p:ext>
            </p:extLst>
          </p:nvPr>
        </p:nvGraphicFramePr>
        <p:xfrm>
          <a:off x="1187622" y="1203976"/>
          <a:ext cx="6552725" cy="3017325"/>
        </p:xfrm>
        <a:graphic>
          <a:graphicData uri="http://schemas.openxmlformats.org/drawingml/2006/table">
            <a:tbl>
              <a:tblPr/>
              <a:tblGrid>
                <a:gridCol w="1444418">
                  <a:extLst>
                    <a:ext uri="{9D8B030D-6E8A-4147-A177-3AD203B41FA5}">
                      <a16:colId xmlns:a16="http://schemas.microsoft.com/office/drawing/2014/main" val="1026406279"/>
                    </a:ext>
                  </a:extLst>
                </a:gridCol>
                <a:gridCol w="939459">
                  <a:extLst>
                    <a:ext uri="{9D8B030D-6E8A-4147-A177-3AD203B41FA5}">
                      <a16:colId xmlns:a16="http://schemas.microsoft.com/office/drawing/2014/main" val="1004941409"/>
                    </a:ext>
                  </a:extLst>
                </a:gridCol>
                <a:gridCol w="939459">
                  <a:extLst>
                    <a:ext uri="{9D8B030D-6E8A-4147-A177-3AD203B41FA5}">
                      <a16:colId xmlns:a16="http://schemas.microsoft.com/office/drawing/2014/main" val="3200190247"/>
                    </a:ext>
                  </a:extLst>
                </a:gridCol>
                <a:gridCol w="939459">
                  <a:extLst>
                    <a:ext uri="{9D8B030D-6E8A-4147-A177-3AD203B41FA5}">
                      <a16:colId xmlns:a16="http://schemas.microsoft.com/office/drawing/2014/main" val="2333181489"/>
                    </a:ext>
                  </a:extLst>
                </a:gridCol>
                <a:gridCol w="1350471">
                  <a:extLst>
                    <a:ext uri="{9D8B030D-6E8A-4147-A177-3AD203B41FA5}">
                      <a16:colId xmlns:a16="http://schemas.microsoft.com/office/drawing/2014/main" val="1688360555"/>
                    </a:ext>
                  </a:extLst>
                </a:gridCol>
                <a:gridCol w="939459">
                  <a:extLst>
                    <a:ext uri="{9D8B030D-6E8A-4147-A177-3AD203B41FA5}">
                      <a16:colId xmlns:a16="http://schemas.microsoft.com/office/drawing/2014/main" val="3841791468"/>
                    </a:ext>
                  </a:extLst>
                </a:gridCol>
              </a:tblGrid>
              <a:tr h="504230">
                <a:tc>
                  <a:txBody>
                    <a:bodyPr/>
                    <a:lstStyle/>
                    <a:p>
                      <a:pPr algn="ctr" fontAlgn="ctr"/>
                      <a:r>
                        <a:rPr lang="es-CO" sz="1100" b="0" i="0" u="none" strike="noStrike">
                          <a:solidFill>
                            <a:srgbClr val="004A87"/>
                          </a:solidFill>
                          <a:effectLst/>
                          <a:latin typeface="Futura"/>
                        </a:rPr>
                        <a:t>Mes</a:t>
                      </a:r>
                    </a:p>
                  </a:txBody>
                  <a:tcPr marL="9525" marR="9525" marT="9525" marB="0" anchor="ctr">
                    <a:lnL w="6350" cap="flat" cmpd="sng" algn="ctr">
                      <a:solidFill>
                        <a:srgbClr val="004A87"/>
                      </a:solidFill>
                      <a:prstDash val="solid"/>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solid"/>
                      <a:round/>
                      <a:headEnd type="none" w="med" len="med"/>
                      <a:tailEnd type="none" w="med" len="med"/>
                    </a:lnT>
                    <a:lnB w="6350" cap="flat" cmpd="sng" algn="ctr">
                      <a:solidFill>
                        <a:srgbClr val="004A87"/>
                      </a:solidFill>
                      <a:prstDash val="dot"/>
                      <a:round/>
                      <a:headEnd type="none" w="med" len="med"/>
                      <a:tailEnd type="none" w="med" len="med"/>
                    </a:lnB>
                    <a:solidFill>
                      <a:srgbClr val="AACA57"/>
                    </a:solidFill>
                  </a:tcPr>
                </a:tc>
                <a:tc>
                  <a:txBody>
                    <a:bodyPr/>
                    <a:lstStyle/>
                    <a:p>
                      <a:pPr algn="ctr" fontAlgn="ctr"/>
                      <a:r>
                        <a:rPr lang="es-CO" sz="1100" b="0" i="0" u="none" strike="noStrike">
                          <a:solidFill>
                            <a:srgbClr val="004A87"/>
                          </a:solidFill>
                          <a:effectLst/>
                          <a:latin typeface="Futura"/>
                        </a:rPr>
                        <a:t>Telefónico</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solid"/>
                      <a:round/>
                      <a:headEnd type="none" w="med" len="med"/>
                      <a:tailEnd type="none" w="med" len="med"/>
                    </a:lnT>
                    <a:lnB w="6350" cap="flat" cmpd="sng" algn="ctr">
                      <a:solidFill>
                        <a:srgbClr val="004A87"/>
                      </a:solidFill>
                      <a:prstDash val="dot"/>
                      <a:round/>
                      <a:headEnd type="none" w="med" len="med"/>
                      <a:tailEnd type="none" w="med" len="med"/>
                    </a:lnB>
                    <a:solidFill>
                      <a:srgbClr val="AACA57"/>
                    </a:solidFill>
                  </a:tcPr>
                </a:tc>
                <a:tc>
                  <a:txBody>
                    <a:bodyPr/>
                    <a:lstStyle/>
                    <a:p>
                      <a:pPr algn="ctr" fontAlgn="ctr"/>
                      <a:r>
                        <a:rPr lang="es-CO" sz="1100" b="0" i="0" u="none" strike="noStrike">
                          <a:solidFill>
                            <a:srgbClr val="004A87"/>
                          </a:solidFill>
                          <a:effectLst/>
                          <a:latin typeface="Futura"/>
                        </a:rPr>
                        <a:t>Electrónico</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solid"/>
                      <a:round/>
                      <a:headEnd type="none" w="med" len="med"/>
                      <a:tailEnd type="none" w="med" len="med"/>
                    </a:lnT>
                    <a:lnB w="6350" cap="flat" cmpd="sng" algn="ctr">
                      <a:solidFill>
                        <a:srgbClr val="004A87"/>
                      </a:solidFill>
                      <a:prstDash val="dot"/>
                      <a:round/>
                      <a:headEnd type="none" w="med" len="med"/>
                      <a:tailEnd type="none" w="med" len="med"/>
                    </a:lnB>
                    <a:solidFill>
                      <a:srgbClr val="AACA57"/>
                    </a:solidFill>
                  </a:tcPr>
                </a:tc>
                <a:tc>
                  <a:txBody>
                    <a:bodyPr/>
                    <a:lstStyle/>
                    <a:p>
                      <a:pPr algn="ctr" fontAlgn="ctr"/>
                      <a:r>
                        <a:rPr lang="es-CO" sz="1100" b="0" i="0" u="none" strike="noStrike">
                          <a:solidFill>
                            <a:srgbClr val="004A87"/>
                          </a:solidFill>
                          <a:effectLst/>
                          <a:latin typeface="Futura"/>
                        </a:rPr>
                        <a:t>Presencial</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solid"/>
                      <a:round/>
                      <a:headEnd type="none" w="med" len="med"/>
                      <a:tailEnd type="none" w="med" len="med"/>
                    </a:lnT>
                    <a:lnB w="6350" cap="flat" cmpd="sng" algn="ctr">
                      <a:solidFill>
                        <a:srgbClr val="004A87"/>
                      </a:solidFill>
                      <a:prstDash val="dot"/>
                      <a:round/>
                      <a:headEnd type="none" w="med" len="med"/>
                      <a:tailEnd type="none" w="med" len="med"/>
                    </a:lnB>
                    <a:solidFill>
                      <a:srgbClr val="AACA57"/>
                    </a:solidFill>
                  </a:tcPr>
                </a:tc>
                <a:tc>
                  <a:txBody>
                    <a:bodyPr/>
                    <a:lstStyle/>
                    <a:p>
                      <a:pPr algn="ctr" fontAlgn="ctr"/>
                      <a:r>
                        <a:rPr lang="es-CO" sz="1100" b="0" i="0" u="none" strike="noStrike">
                          <a:solidFill>
                            <a:srgbClr val="004A87"/>
                          </a:solidFill>
                          <a:effectLst/>
                          <a:latin typeface="Futura"/>
                        </a:rPr>
                        <a:t>Comunicaciones Escritas</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solid"/>
                      <a:round/>
                      <a:headEnd type="none" w="med" len="med"/>
                      <a:tailEnd type="none" w="med" len="med"/>
                    </a:lnT>
                    <a:lnB w="6350" cap="flat" cmpd="sng" algn="ctr">
                      <a:solidFill>
                        <a:srgbClr val="004A87"/>
                      </a:solidFill>
                      <a:prstDash val="dot"/>
                      <a:round/>
                      <a:headEnd type="none" w="med" len="med"/>
                      <a:tailEnd type="none" w="med" len="med"/>
                    </a:lnB>
                    <a:solidFill>
                      <a:srgbClr val="AACA57"/>
                    </a:solidFill>
                  </a:tcPr>
                </a:tc>
                <a:tc>
                  <a:txBody>
                    <a:bodyPr/>
                    <a:lstStyle/>
                    <a:p>
                      <a:pPr algn="ctr" fontAlgn="ctr"/>
                      <a:r>
                        <a:rPr lang="es-CO" sz="1100" b="0" i="0" u="none" strike="noStrike">
                          <a:solidFill>
                            <a:srgbClr val="004A87"/>
                          </a:solidFill>
                          <a:effectLst/>
                          <a:latin typeface="Futura"/>
                        </a:rPr>
                        <a:t>Total</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solid"/>
                      <a:round/>
                      <a:headEnd type="none" w="med" len="med"/>
                      <a:tailEnd type="none" w="med" len="med"/>
                    </a:lnR>
                    <a:lnT w="6350" cap="flat" cmpd="sng" algn="ctr">
                      <a:solidFill>
                        <a:srgbClr val="004A87"/>
                      </a:solidFill>
                      <a:prstDash val="solid"/>
                      <a:round/>
                      <a:headEnd type="none" w="med" len="med"/>
                      <a:tailEnd type="none" w="med" len="med"/>
                    </a:lnT>
                    <a:lnB w="6350" cap="flat" cmpd="sng" algn="ctr">
                      <a:solidFill>
                        <a:srgbClr val="004A87"/>
                      </a:solidFill>
                      <a:prstDash val="dot"/>
                      <a:round/>
                      <a:headEnd type="none" w="med" len="med"/>
                      <a:tailEnd type="none" w="med" len="med"/>
                    </a:lnB>
                    <a:solidFill>
                      <a:srgbClr val="AACA57"/>
                    </a:solidFill>
                  </a:tcPr>
                </a:tc>
                <a:extLst>
                  <a:ext uri="{0D108BD9-81ED-4DB2-BD59-A6C34878D82A}">
                    <a16:rowId xmlns:a16="http://schemas.microsoft.com/office/drawing/2014/main" val="662516318"/>
                  </a:ext>
                </a:extLst>
              </a:tr>
              <a:tr h="165321">
                <a:tc>
                  <a:txBody>
                    <a:bodyPr/>
                    <a:lstStyle/>
                    <a:p>
                      <a:pPr algn="ctr" fontAlgn="ctr"/>
                      <a:r>
                        <a:rPr lang="es-CO" sz="1000" b="0" i="0" u="none" strike="noStrike">
                          <a:solidFill>
                            <a:srgbClr val="004A87"/>
                          </a:solidFill>
                          <a:effectLst/>
                          <a:latin typeface="Futura"/>
                        </a:rPr>
                        <a:t>Enero</a:t>
                      </a:r>
                    </a:p>
                  </a:txBody>
                  <a:tcPr marL="9525" marR="9525" marT="9525" marB="0" anchor="ctr">
                    <a:lnL w="6350" cap="flat" cmpd="sng" algn="ctr">
                      <a:solidFill>
                        <a:srgbClr val="004A87"/>
                      </a:solidFill>
                      <a:prstDash val="solid"/>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124,943</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14,193</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1,506</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9,635</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150,277</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solid"/>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extLst>
                  <a:ext uri="{0D108BD9-81ED-4DB2-BD59-A6C34878D82A}">
                    <a16:rowId xmlns:a16="http://schemas.microsoft.com/office/drawing/2014/main" val="750345736"/>
                  </a:ext>
                </a:extLst>
              </a:tr>
              <a:tr h="165321">
                <a:tc>
                  <a:txBody>
                    <a:bodyPr/>
                    <a:lstStyle/>
                    <a:p>
                      <a:pPr algn="ctr" fontAlgn="ctr"/>
                      <a:r>
                        <a:rPr lang="es-CO" sz="1000" b="0" i="0" u="none" strike="noStrike">
                          <a:solidFill>
                            <a:srgbClr val="004A87"/>
                          </a:solidFill>
                          <a:effectLst/>
                          <a:latin typeface="Futura"/>
                        </a:rPr>
                        <a:t>Febrero</a:t>
                      </a:r>
                    </a:p>
                  </a:txBody>
                  <a:tcPr marL="9525" marR="9525" marT="9525" marB="0" anchor="ctr">
                    <a:lnL w="6350" cap="flat" cmpd="sng" algn="ctr">
                      <a:solidFill>
                        <a:srgbClr val="004A87"/>
                      </a:solidFill>
                      <a:prstDash val="solid"/>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66,175</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6,010</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1,488</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5,569</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79,242</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solid"/>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extLst>
                  <a:ext uri="{0D108BD9-81ED-4DB2-BD59-A6C34878D82A}">
                    <a16:rowId xmlns:a16="http://schemas.microsoft.com/office/drawing/2014/main" val="3212407169"/>
                  </a:ext>
                </a:extLst>
              </a:tr>
              <a:tr h="165321">
                <a:tc>
                  <a:txBody>
                    <a:bodyPr/>
                    <a:lstStyle/>
                    <a:p>
                      <a:pPr algn="ctr" fontAlgn="ctr"/>
                      <a:r>
                        <a:rPr lang="es-CO" sz="1000" b="0" i="0" u="none" strike="noStrike">
                          <a:solidFill>
                            <a:srgbClr val="004A87"/>
                          </a:solidFill>
                          <a:effectLst/>
                          <a:latin typeface="Futura"/>
                        </a:rPr>
                        <a:t>Marzo</a:t>
                      </a:r>
                    </a:p>
                  </a:txBody>
                  <a:tcPr marL="9525" marR="9525" marT="9525" marB="0" anchor="ctr">
                    <a:lnL w="6350" cap="flat" cmpd="sng" algn="ctr">
                      <a:solidFill>
                        <a:srgbClr val="004A87"/>
                      </a:solidFill>
                      <a:prstDash val="solid"/>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78,244</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6,697</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1,105</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23,987</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110,033</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solid"/>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extLst>
                  <a:ext uri="{0D108BD9-81ED-4DB2-BD59-A6C34878D82A}">
                    <a16:rowId xmlns:a16="http://schemas.microsoft.com/office/drawing/2014/main" val="3335617567"/>
                  </a:ext>
                </a:extLst>
              </a:tr>
              <a:tr h="165321">
                <a:tc>
                  <a:txBody>
                    <a:bodyPr/>
                    <a:lstStyle/>
                    <a:p>
                      <a:pPr algn="ctr" fontAlgn="ctr"/>
                      <a:r>
                        <a:rPr lang="es-CO" sz="1000" b="0" i="0" u="none" strike="noStrike">
                          <a:solidFill>
                            <a:srgbClr val="004A87"/>
                          </a:solidFill>
                          <a:effectLst/>
                          <a:latin typeface="Futura"/>
                        </a:rPr>
                        <a:t>Abril</a:t>
                      </a:r>
                    </a:p>
                  </a:txBody>
                  <a:tcPr marL="9525" marR="9525" marT="9525" marB="0" anchor="ctr">
                    <a:lnL w="6350" cap="flat" cmpd="sng" algn="ctr">
                      <a:solidFill>
                        <a:srgbClr val="004A87"/>
                      </a:solidFill>
                      <a:prstDash val="solid"/>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38,494</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3,357</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724</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4,682</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47,257</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solid"/>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extLst>
                  <a:ext uri="{0D108BD9-81ED-4DB2-BD59-A6C34878D82A}">
                    <a16:rowId xmlns:a16="http://schemas.microsoft.com/office/drawing/2014/main" val="2946161274"/>
                  </a:ext>
                </a:extLst>
              </a:tr>
              <a:tr h="165321">
                <a:tc>
                  <a:txBody>
                    <a:bodyPr/>
                    <a:lstStyle/>
                    <a:p>
                      <a:pPr algn="ctr" fontAlgn="ctr"/>
                      <a:r>
                        <a:rPr lang="es-CO" sz="1000" b="0" i="0" u="none" strike="noStrike">
                          <a:solidFill>
                            <a:srgbClr val="004A87"/>
                          </a:solidFill>
                          <a:effectLst/>
                          <a:latin typeface="Futura"/>
                        </a:rPr>
                        <a:t>Mayo</a:t>
                      </a:r>
                    </a:p>
                  </a:txBody>
                  <a:tcPr marL="9525" marR="9525" marT="9525" marB="0" anchor="ctr">
                    <a:lnL w="6350" cap="flat" cmpd="sng" algn="ctr">
                      <a:solidFill>
                        <a:srgbClr val="004A87"/>
                      </a:solidFill>
                      <a:prstDash val="solid"/>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138,339</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8,596</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1,537</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14,485</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162,957</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solid"/>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extLst>
                  <a:ext uri="{0D108BD9-81ED-4DB2-BD59-A6C34878D82A}">
                    <a16:rowId xmlns:a16="http://schemas.microsoft.com/office/drawing/2014/main" val="1843034910"/>
                  </a:ext>
                </a:extLst>
              </a:tr>
              <a:tr h="165321">
                <a:tc>
                  <a:txBody>
                    <a:bodyPr/>
                    <a:lstStyle/>
                    <a:p>
                      <a:pPr algn="ctr" fontAlgn="ctr"/>
                      <a:r>
                        <a:rPr lang="es-CO" sz="1000" b="0" i="0" u="none" strike="noStrike">
                          <a:solidFill>
                            <a:srgbClr val="004A87"/>
                          </a:solidFill>
                          <a:effectLst/>
                          <a:latin typeface="Futura"/>
                        </a:rPr>
                        <a:t>Junio</a:t>
                      </a:r>
                    </a:p>
                  </a:txBody>
                  <a:tcPr marL="9525" marR="9525" marT="9525" marB="0" anchor="ctr">
                    <a:lnL w="6350" cap="flat" cmpd="sng" algn="ctr">
                      <a:solidFill>
                        <a:srgbClr val="004A87"/>
                      </a:solidFill>
                      <a:prstDash val="solid"/>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58,576</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3,993</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1,361</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6,996</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70,926</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solid"/>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extLst>
                  <a:ext uri="{0D108BD9-81ED-4DB2-BD59-A6C34878D82A}">
                    <a16:rowId xmlns:a16="http://schemas.microsoft.com/office/drawing/2014/main" val="1137719888"/>
                  </a:ext>
                </a:extLst>
              </a:tr>
              <a:tr h="165321">
                <a:tc>
                  <a:txBody>
                    <a:bodyPr/>
                    <a:lstStyle/>
                    <a:p>
                      <a:pPr algn="ctr" fontAlgn="ctr"/>
                      <a:r>
                        <a:rPr lang="es-CO" sz="1000" b="0" i="0" u="none" strike="noStrike">
                          <a:solidFill>
                            <a:srgbClr val="004A87"/>
                          </a:solidFill>
                          <a:effectLst/>
                          <a:latin typeface="Futura"/>
                        </a:rPr>
                        <a:t>Julio</a:t>
                      </a:r>
                    </a:p>
                  </a:txBody>
                  <a:tcPr marL="9525" marR="9525" marT="9525" marB="0" anchor="ctr">
                    <a:lnL w="6350" cap="flat" cmpd="sng" algn="ctr">
                      <a:solidFill>
                        <a:srgbClr val="004A87"/>
                      </a:solidFill>
                      <a:prstDash val="solid"/>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50,180</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3,801</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1,006</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5,972</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60,959</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solid"/>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extLst>
                  <a:ext uri="{0D108BD9-81ED-4DB2-BD59-A6C34878D82A}">
                    <a16:rowId xmlns:a16="http://schemas.microsoft.com/office/drawing/2014/main" val="2873824667"/>
                  </a:ext>
                </a:extLst>
              </a:tr>
              <a:tr h="165321">
                <a:tc>
                  <a:txBody>
                    <a:bodyPr/>
                    <a:lstStyle/>
                    <a:p>
                      <a:pPr algn="ctr" fontAlgn="ctr"/>
                      <a:r>
                        <a:rPr lang="es-CO" sz="1000" b="0" i="0" u="none" strike="noStrike">
                          <a:solidFill>
                            <a:srgbClr val="004A87"/>
                          </a:solidFill>
                          <a:effectLst/>
                          <a:latin typeface="Futura"/>
                        </a:rPr>
                        <a:t>Agosto</a:t>
                      </a:r>
                    </a:p>
                  </a:txBody>
                  <a:tcPr marL="9525" marR="9525" marT="9525" marB="0" anchor="ctr">
                    <a:lnL w="6350" cap="flat" cmpd="sng" algn="ctr">
                      <a:solidFill>
                        <a:srgbClr val="004A87"/>
                      </a:solidFill>
                      <a:prstDash val="solid"/>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128,547</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11,434</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2,297</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18,553</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160,831</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solid"/>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extLst>
                  <a:ext uri="{0D108BD9-81ED-4DB2-BD59-A6C34878D82A}">
                    <a16:rowId xmlns:a16="http://schemas.microsoft.com/office/drawing/2014/main" val="709591592"/>
                  </a:ext>
                </a:extLst>
              </a:tr>
              <a:tr h="165321">
                <a:tc>
                  <a:txBody>
                    <a:bodyPr/>
                    <a:lstStyle/>
                    <a:p>
                      <a:pPr algn="ctr" fontAlgn="ctr"/>
                      <a:r>
                        <a:rPr lang="es-CO" sz="1000" b="0" i="0" u="none" strike="noStrike">
                          <a:solidFill>
                            <a:srgbClr val="004A87"/>
                          </a:solidFill>
                          <a:effectLst/>
                          <a:latin typeface="Futura"/>
                        </a:rPr>
                        <a:t>Septiembre</a:t>
                      </a:r>
                    </a:p>
                  </a:txBody>
                  <a:tcPr marL="9525" marR="9525" marT="9525" marB="0" anchor="ctr">
                    <a:lnL w="6350" cap="flat" cmpd="sng" algn="ctr">
                      <a:solidFill>
                        <a:srgbClr val="004A87"/>
                      </a:solidFill>
                      <a:prstDash val="solid"/>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50,922</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3,747</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779</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7,729</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63,177</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solid"/>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extLst>
                  <a:ext uri="{0D108BD9-81ED-4DB2-BD59-A6C34878D82A}">
                    <a16:rowId xmlns:a16="http://schemas.microsoft.com/office/drawing/2014/main" val="1135004814"/>
                  </a:ext>
                </a:extLst>
              </a:tr>
              <a:tr h="165321">
                <a:tc>
                  <a:txBody>
                    <a:bodyPr/>
                    <a:lstStyle/>
                    <a:p>
                      <a:pPr algn="ctr" fontAlgn="ctr"/>
                      <a:r>
                        <a:rPr lang="es-CO" sz="1000" b="0" i="0" u="none" strike="noStrike">
                          <a:solidFill>
                            <a:srgbClr val="004A87"/>
                          </a:solidFill>
                          <a:effectLst/>
                          <a:latin typeface="Futura"/>
                        </a:rPr>
                        <a:t>Octubre</a:t>
                      </a:r>
                    </a:p>
                  </a:txBody>
                  <a:tcPr marL="9525" marR="9525" marT="9525" marB="0" anchor="ctr">
                    <a:lnL w="6350" cap="flat" cmpd="sng" algn="ctr">
                      <a:solidFill>
                        <a:srgbClr val="004A87"/>
                      </a:solidFill>
                      <a:prstDash val="solid"/>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58,703</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4,734</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894</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6,880</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71,211</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solid"/>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extLst>
                  <a:ext uri="{0D108BD9-81ED-4DB2-BD59-A6C34878D82A}">
                    <a16:rowId xmlns:a16="http://schemas.microsoft.com/office/drawing/2014/main" val="2724257209"/>
                  </a:ext>
                </a:extLst>
              </a:tr>
              <a:tr h="165321">
                <a:tc>
                  <a:txBody>
                    <a:bodyPr/>
                    <a:lstStyle/>
                    <a:p>
                      <a:pPr algn="ctr" fontAlgn="ctr"/>
                      <a:r>
                        <a:rPr lang="es-CO" sz="1000" b="0" i="0" u="none" strike="noStrike">
                          <a:solidFill>
                            <a:srgbClr val="004A87"/>
                          </a:solidFill>
                          <a:effectLst/>
                          <a:latin typeface="Futura"/>
                        </a:rPr>
                        <a:t>Noviembre</a:t>
                      </a:r>
                    </a:p>
                  </a:txBody>
                  <a:tcPr marL="9525" marR="9525" marT="9525" marB="0" anchor="ctr">
                    <a:lnL w="6350" cap="flat" cmpd="sng" algn="ctr">
                      <a:solidFill>
                        <a:srgbClr val="004A87"/>
                      </a:solidFill>
                      <a:prstDash val="solid"/>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88,546</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7,110</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1,067</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7,266</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103,989</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solid"/>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extLst>
                  <a:ext uri="{0D108BD9-81ED-4DB2-BD59-A6C34878D82A}">
                    <a16:rowId xmlns:a16="http://schemas.microsoft.com/office/drawing/2014/main" val="1435928919"/>
                  </a:ext>
                </a:extLst>
              </a:tr>
              <a:tr h="165321">
                <a:tc>
                  <a:txBody>
                    <a:bodyPr/>
                    <a:lstStyle/>
                    <a:p>
                      <a:pPr algn="ctr" fontAlgn="ctr"/>
                      <a:r>
                        <a:rPr lang="es-CO" sz="1000" b="0" i="0" u="none" strike="noStrike">
                          <a:solidFill>
                            <a:srgbClr val="004A87"/>
                          </a:solidFill>
                          <a:effectLst/>
                          <a:latin typeface="Futura"/>
                        </a:rPr>
                        <a:t>Diciembre</a:t>
                      </a:r>
                    </a:p>
                  </a:txBody>
                  <a:tcPr marL="9525" marR="9525" marT="9525" marB="0" anchor="ctr">
                    <a:lnL w="6350" cap="flat" cmpd="sng" algn="ctr">
                      <a:solidFill>
                        <a:srgbClr val="004A87"/>
                      </a:solidFill>
                      <a:prstDash val="solid"/>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47,909</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8,543</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740</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5,440</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62,632</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solid"/>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extLst>
                  <a:ext uri="{0D108BD9-81ED-4DB2-BD59-A6C34878D82A}">
                    <a16:rowId xmlns:a16="http://schemas.microsoft.com/office/drawing/2014/main" val="1217651316"/>
                  </a:ext>
                </a:extLst>
              </a:tr>
              <a:tr h="214918">
                <a:tc>
                  <a:txBody>
                    <a:bodyPr/>
                    <a:lstStyle/>
                    <a:p>
                      <a:pPr algn="ctr" fontAlgn="ctr"/>
                      <a:r>
                        <a:rPr lang="es-CO" sz="1000" b="1" i="0" u="none" strike="noStrike">
                          <a:solidFill>
                            <a:srgbClr val="004A87"/>
                          </a:solidFill>
                          <a:effectLst/>
                          <a:latin typeface="Futura"/>
                        </a:rPr>
                        <a:t>Total</a:t>
                      </a:r>
                    </a:p>
                  </a:txBody>
                  <a:tcPr marL="9525" marR="9525" marT="9525" marB="0" anchor="ctr">
                    <a:lnL w="6350" cap="flat" cmpd="sng" algn="ctr">
                      <a:solidFill>
                        <a:srgbClr val="004A87"/>
                      </a:solidFill>
                      <a:prstDash val="solid"/>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solidFill>
                      <a:srgbClr val="AACA57"/>
                    </a:solidFill>
                  </a:tcPr>
                </a:tc>
                <a:tc>
                  <a:txBody>
                    <a:bodyPr/>
                    <a:lstStyle/>
                    <a:p>
                      <a:pPr algn="ctr" fontAlgn="ctr"/>
                      <a:r>
                        <a:rPr lang="es-CO" sz="1000" b="1" i="0" u="none" strike="noStrike">
                          <a:solidFill>
                            <a:srgbClr val="004A87"/>
                          </a:solidFill>
                          <a:effectLst/>
                          <a:latin typeface="Futura"/>
                        </a:rPr>
                        <a:t>929,578</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solidFill>
                      <a:srgbClr val="AACA57"/>
                    </a:solidFill>
                  </a:tcPr>
                </a:tc>
                <a:tc>
                  <a:txBody>
                    <a:bodyPr/>
                    <a:lstStyle/>
                    <a:p>
                      <a:pPr algn="ctr" fontAlgn="ctr"/>
                      <a:r>
                        <a:rPr lang="es-CO" sz="1000" b="1" i="0" u="none" strike="noStrike">
                          <a:solidFill>
                            <a:srgbClr val="004A87"/>
                          </a:solidFill>
                          <a:effectLst/>
                          <a:latin typeface="Futura"/>
                        </a:rPr>
                        <a:t>82,215</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solidFill>
                      <a:srgbClr val="AACA57"/>
                    </a:solidFill>
                  </a:tcPr>
                </a:tc>
                <a:tc>
                  <a:txBody>
                    <a:bodyPr/>
                    <a:lstStyle/>
                    <a:p>
                      <a:pPr algn="ctr" fontAlgn="ctr"/>
                      <a:r>
                        <a:rPr lang="es-CO" sz="1000" b="1" i="0" u="none" strike="noStrike">
                          <a:solidFill>
                            <a:srgbClr val="004A87"/>
                          </a:solidFill>
                          <a:effectLst/>
                          <a:latin typeface="Futura"/>
                        </a:rPr>
                        <a:t>14,504</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solidFill>
                      <a:srgbClr val="AACA57"/>
                    </a:solidFill>
                  </a:tcPr>
                </a:tc>
                <a:tc>
                  <a:txBody>
                    <a:bodyPr/>
                    <a:lstStyle/>
                    <a:p>
                      <a:pPr algn="ctr" fontAlgn="ctr"/>
                      <a:r>
                        <a:rPr lang="es-CO" sz="1000" b="1" i="0" u="none" strike="noStrike">
                          <a:solidFill>
                            <a:srgbClr val="004A87"/>
                          </a:solidFill>
                          <a:effectLst/>
                          <a:latin typeface="Futura"/>
                        </a:rPr>
                        <a:t>117,194</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solidFill>
                      <a:srgbClr val="AACA57"/>
                    </a:solidFill>
                  </a:tcPr>
                </a:tc>
                <a:tc>
                  <a:txBody>
                    <a:bodyPr/>
                    <a:lstStyle/>
                    <a:p>
                      <a:pPr algn="ctr" fontAlgn="ctr"/>
                      <a:r>
                        <a:rPr lang="es-CO" sz="1000" b="1" i="0" u="none" strike="noStrike">
                          <a:solidFill>
                            <a:srgbClr val="004A87"/>
                          </a:solidFill>
                          <a:effectLst/>
                          <a:latin typeface="Futura"/>
                        </a:rPr>
                        <a:t>1,143,491</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solid"/>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solidFill>
                      <a:srgbClr val="AACA57"/>
                    </a:solidFill>
                  </a:tcPr>
                </a:tc>
                <a:extLst>
                  <a:ext uri="{0D108BD9-81ED-4DB2-BD59-A6C34878D82A}">
                    <a16:rowId xmlns:a16="http://schemas.microsoft.com/office/drawing/2014/main" val="4012638373"/>
                  </a:ext>
                </a:extLst>
              </a:tr>
              <a:tr h="314110">
                <a:tc>
                  <a:txBody>
                    <a:bodyPr/>
                    <a:lstStyle/>
                    <a:p>
                      <a:pPr algn="ctr" fontAlgn="ctr"/>
                      <a:r>
                        <a:rPr lang="es-CO" sz="1000" b="1" i="0" u="none" strike="noStrike">
                          <a:solidFill>
                            <a:srgbClr val="004A87"/>
                          </a:solidFill>
                          <a:effectLst/>
                          <a:latin typeface="Futura"/>
                        </a:rPr>
                        <a:t>% Transacciones por canal</a:t>
                      </a:r>
                    </a:p>
                  </a:txBody>
                  <a:tcPr marL="9525" marR="9525" marT="9525" marB="0" anchor="ctr">
                    <a:lnL w="6350" cap="flat" cmpd="sng" algn="ctr">
                      <a:solidFill>
                        <a:srgbClr val="004A87"/>
                      </a:solidFill>
                      <a:prstDash val="solid"/>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solid"/>
                      <a:round/>
                      <a:headEnd type="none" w="med" len="med"/>
                      <a:tailEnd type="none" w="med" len="med"/>
                    </a:lnB>
                    <a:solidFill>
                      <a:srgbClr val="AACA57"/>
                    </a:solidFill>
                  </a:tcPr>
                </a:tc>
                <a:tc>
                  <a:txBody>
                    <a:bodyPr/>
                    <a:lstStyle/>
                    <a:p>
                      <a:pPr algn="ctr" fontAlgn="ctr"/>
                      <a:r>
                        <a:rPr lang="es-CO" sz="1000" b="1" i="0" u="none" strike="noStrike">
                          <a:solidFill>
                            <a:srgbClr val="004A87"/>
                          </a:solidFill>
                          <a:effectLst/>
                          <a:latin typeface="Futura"/>
                        </a:rPr>
                        <a:t>81%</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solid"/>
                      <a:round/>
                      <a:headEnd type="none" w="med" len="med"/>
                      <a:tailEnd type="none" w="med" len="med"/>
                    </a:lnB>
                    <a:solidFill>
                      <a:srgbClr val="AACA57"/>
                    </a:solidFill>
                  </a:tcPr>
                </a:tc>
                <a:tc>
                  <a:txBody>
                    <a:bodyPr/>
                    <a:lstStyle/>
                    <a:p>
                      <a:pPr algn="ctr" fontAlgn="ctr"/>
                      <a:r>
                        <a:rPr lang="es-CO" sz="1000" b="1" i="0" u="none" strike="noStrike">
                          <a:solidFill>
                            <a:srgbClr val="004A87"/>
                          </a:solidFill>
                          <a:effectLst/>
                          <a:latin typeface="Futura"/>
                        </a:rPr>
                        <a:t>7%</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solid"/>
                      <a:round/>
                      <a:headEnd type="none" w="med" len="med"/>
                      <a:tailEnd type="none" w="med" len="med"/>
                    </a:lnB>
                    <a:solidFill>
                      <a:srgbClr val="AACA57"/>
                    </a:solidFill>
                  </a:tcPr>
                </a:tc>
                <a:tc>
                  <a:txBody>
                    <a:bodyPr/>
                    <a:lstStyle/>
                    <a:p>
                      <a:pPr algn="ctr" fontAlgn="ctr"/>
                      <a:r>
                        <a:rPr lang="es-CO" sz="1000" b="1" i="0" u="none" strike="noStrike">
                          <a:solidFill>
                            <a:srgbClr val="004A87"/>
                          </a:solidFill>
                          <a:effectLst/>
                          <a:latin typeface="Futura"/>
                        </a:rPr>
                        <a:t>1%</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solid"/>
                      <a:round/>
                      <a:headEnd type="none" w="med" len="med"/>
                      <a:tailEnd type="none" w="med" len="med"/>
                    </a:lnB>
                    <a:solidFill>
                      <a:srgbClr val="AACA57"/>
                    </a:solidFill>
                  </a:tcPr>
                </a:tc>
                <a:tc>
                  <a:txBody>
                    <a:bodyPr/>
                    <a:lstStyle/>
                    <a:p>
                      <a:pPr algn="ctr" fontAlgn="ctr"/>
                      <a:r>
                        <a:rPr lang="es-CO" sz="1000" b="1" i="0" u="none" strike="noStrike">
                          <a:solidFill>
                            <a:srgbClr val="004A87"/>
                          </a:solidFill>
                          <a:effectLst/>
                          <a:latin typeface="Futura"/>
                        </a:rPr>
                        <a:t>10%</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solid"/>
                      <a:round/>
                      <a:headEnd type="none" w="med" len="med"/>
                      <a:tailEnd type="none" w="med" len="med"/>
                    </a:lnB>
                    <a:solidFill>
                      <a:srgbClr val="AACA57"/>
                    </a:solidFill>
                  </a:tcPr>
                </a:tc>
                <a:tc>
                  <a:txBody>
                    <a:bodyPr/>
                    <a:lstStyle/>
                    <a:p>
                      <a:pPr algn="ctr" fontAlgn="ctr"/>
                      <a:r>
                        <a:rPr lang="es-CO" sz="1000" b="1" i="0" u="none" strike="noStrike" dirty="0">
                          <a:solidFill>
                            <a:srgbClr val="004A87"/>
                          </a:solidFill>
                          <a:effectLst/>
                          <a:latin typeface="Futura"/>
                        </a:rPr>
                        <a:t>100%</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solid"/>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solid"/>
                      <a:round/>
                      <a:headEnd type="none" w="med" len="med"/>
                      <a:tailEnd type="none" w="med" len="med"/>
                    </a:lnB>
                    <a:solidFill>
                      <a:srgbClr val="AACA57"/>
                    </a:solidFill>
                  </a:tcPr>
                </a:tc>
                <a:extLst>
                  <a:ext uri="{0D108BD9-81ED-4DB2-BD59-A6C34878D82A}">
                    <a16:rowId xmlns:a16="http://schemas.microsoft.com/office/drawing/2014/main" val="2393816029"/>
                  </a:ext>
                </a:extLst>
              </a:tr>
            </a:tbl>
          </a:graphicData>
        </a:graphic>
      </p:graphicFrame>
      <p:graphicFrame>
        <p:nvGraphicFramePr>
          <p:cNvPr id="11" name="Gráfico 10"/>
          <p:cNvGraphicFramePr>
            <a:graphicFrameLocks/>
          </p:cNvGraphicFramePr>
          <p:nvPr>
            <p:extLst>
              <p:ext uri="{D42A27DB-BD31-4B8C-83A1-F6EECF244321}">
                <p14:modId xmlns:p14="http://schemas.microsoft.com/office/powerpoint/2010/main" val="785824769"/>
              </p:ext>
            </p:extLst>
          </p:nvPr>
        </p:nvGraphicFramePr>
        <p:xfrm>
          <a:off x="1367640" y="4439687"/>
          <a:ext cx="6192688" cy="16927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76773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49187" y="260648"/>
            <a:ext cx="8229600" cy="724942"/>
          </a:xfrm>
        </p:spPr>
        <p:txBody>
          <a:bodyPr>
            <a:noAutofit/>
          </a:bodyPr>
          <a:lstStyle/>
          <a:p>
            <a:r>
              <a:rPr lang="es-ES" sz="2400" dirty="0">
                <a:solidFill>
                  <a:srgbClr val="004A87"/>
                </a:solidFill>
                <a:latin typeface="Futura"/>
              </a:rPr>
              <a:t>Estadísticas PQRS</a:t>
            </a:r>
          </a:p>
        </p:txBody>
      </p:sp>
      <p:sp>
        <p:nvSpPr>
          <p:cNvPr id="10" name="Rectángulo redondeado 9"/>
          <p:cNvSpPr/>
          <p:nvPr/>
        </p:nvSpPr>
        <p:spPr>
          <a:xfrm>
            <a:off x="624389" y="985590"/>
            <a:ext cx="7954398" cy="48196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s-CO" sz="1400" dirty="0">
                <a:latin typeface="Futura"/>
              </a:rPr>
              <a:t>Las transacciones del 2017 aumentaron en 1,02% con referencia al año 2016, allí marca la diferencia el canal telefónico, este aporta el 81%, le sigue el canal de comunicaciones escritas con un 10%. </a:t>
            </a:r>
          </a:p>
          <a:p>
            <a:pPr algn="just"/>
            <a:endParaRPr lang="es-CO" sz="1400" dirty="0">
              <a:latin typeface="Futura"/>
            </a:endParaRPr>
          </a:p>
          <a:p>
            <a:pPr algn="just"/>
            <a:r>
              <a:rPr lang="es-CO" sz="1400" dirty="0">
                <a:latin typeface="Futura"/>
              </a:rPr>
              <a:t>Los períodos con mayor volumen de solicitudes fueron enero, marzo, mayo, agosto y noviembre, para ellos se registraron los siguientes eventos:</a:t>
            </a:r>
          </a:p>
          <a:p>
            <a:pPr algn="just"/>
            <a:endParaRPr lang="es-CO" sz="1400" dirty="0">
              <a:latin typeface="Futura"/>
            </a:endParaRPr>
          </a:p>
          <a:p>
            <a:pPr algn="just"/>
            <a:r>
              <a:rPr lang="es-CO" sz="1400" dirty="0">
                <a:latin typeface="Futura"/>
              </a:rPr>
              <a:t>Para enero algunos de los temas de impacto fueron: la convocatoria de Evaluación Docente de Carácter Diagnostico Formativa – ECDF y los diferentes inconvenientes presentados en la plataforma prisma para las pruebas Saber 11, Pre saber y Validación.</a:t>
            </a:r>
          </a:p>
          <a:p>
            <a:pPr algn="just"/>
            <a:endParaRPr lang="es-CO" sz="1400" dirty="0">
              <a:latin typeface="Futura"/>
            </a:endParaRPr>
          </a:p>
          <a:p>
            <a:pPr algn="just"/>
            <a:r>
              <a:rPr lang="es-CO" sz="1400" dirty="0">
                <a:latin typeface="Futura"/>
              </a:rPr>
              <a:t>La inscripción a los exámenes Saber 11, Validación y Pre saber de calendario A fueron los temas de mayor relevancia en mayo.</a:t>
            </a:r>
          </a:p>
          <a:p>
            <a:pPr algn="just"/>
            <a:endParaRPr lang="es-CO" sz="1400" dirty="0">
              <a:latin typeface="Futura"/>
            </a:endParaRPr>
          </a:p>
          <a:p>
            <a:pPr algn="just"/>
            <a:r>
              <a:rPr lang="es-CO" sz="1400" dirty="0">
                <a:latin typeface="Futura"/>
              </a:rPr>
              <a:t>Para el mes de agosto, los temas más sobresalientes fueron: el registro para la presentación de los exámenes Saber Pro y Saber T y T, la aplicación y citación de las pruebas Saber 11, Validación y Pre saber de calendario A.</a:t>
            </a:r>
          </a:p>
          <a:p>
            <a:pPr algn="just"/>
            <a:endParaRPr lang="es-CO" sz="1400" dirty="0">
              <a:latin typeface="Futura"/>
            </a:endParaRPr>
          </a:p>
          <a:p>
            <a:pPr algn="just"/>
            <a:r>
              <a:rPr lang="es-CO" sz="1400" dirty="0">
                <a:latin typeface="Futura"/>
              </a:rPr>
              <a:t>En noviembre se publicaron los resultados de la aplicación que se llevó a cabo el pasado 27 de agosto de 2017 de los exámenes Saber 11°, Pre Saber y Validación.</a:t>
            </a:r>
          </a:p>
          <a:p>
            <a:pPr algn="just"/>
            <a:endParaRPr lang="es-CO" sz="1400" dirty="0">
              <a:latin typeface="Futura"/>
            </a:endParaRPr>
          </a:p>
        </p:txBody>
      </p:sp>
    </p:spTree>
    <p:extLst>
      <p:ext uri="{BB962C8B-B14F-4D97-AF65-F5344CB8AC3E}">
        <p14:creationId xmlns:p14="http://schemas.microsoft.com/office/powerpoint/2010/main" val="3830424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349187" y="260648"/>
            <a:ext cx="8229600" cy="7249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400" dirty="0">
                <a:solidFill>
                  <a:srgbClr val="004A87"/>
                </a:solidFill>
                <a:latin typeface="Futura"/>
              </a:rPr>
              <a:t>Tiempo Promedio de Respuesta</a:t>
            </a:r>
          </a:p>
        </p:txBody>
      </p:sp>
      <p:sp>
        <p:nvSpPr>
          <p:cNvPr id="7" name="Rectángulo redondeado 6"/>
          <p:cNvSpPr/>
          <p:nvPr/>
        </p:nvSpPr>
        <p:spPr>
          <a:xfrm>
            <a:off x="349187" y="3717032"/>
            <a:ext cx="8241795" cy="120942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s-CO" sz="1400" dirty="0">
                <a:latin typeface="Futura"/>
              </a:rPr>
              <a:t>Debido al tipo de solicitudes que se recibieron para el mes de febrero, las cuales describían los inconvenientes que tuvieron las instituciones por la no solución de los problemas que presentaron en el registro, este fue el mes con mayor afectación, pero gracias al trabajo continuo durante el año, el tiempo promedio de respuesta cerró en 5,51 días.</a:t>
            </a:r>
          </a:p>
        </p:txBody>
      </p:sp>
      <p:graphicFrame>
        <p:nvGraphicFramePr>
          <p:cNvPr id="13" name="Gráfico 12"/>
          <p:cNvGraphicFramePr>
            <a:graphicFrameLocks/>
          </p:cNvGraphicFramePr>
          <p:nvPr>
            <p:extLst>
              <p:ext uri="{D42A27DB-BD31-4B8C-83A1-F6EECF244321}">
                <p14:modId xmlns:p14="http://schemas.microsoft.com/office/powerpoint/2010/main" val="3898464882"/>
              </p:ext>
            </p:extLst>
          </p:nvPr>
        </p:nvGraphicFramePr>
        <p:xfrm>
          <a:off x="749237" y="992725"/>
          <a:ext cx="7429500" cy="23812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5393230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6614</TotalTime>
  <Words>696</Words>
  <Application>Microsoft Office PowerPoint</Application>
  <PresentationFormat>Presentación en pantalla (4:3)</PresentationFormat>
  <Paragraphs>193</Paragraphs>
  <Slides>7</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7</vt:i4>
      </vt:variant>
    </vt:vector>
  </HeadingPairs>
  <TitlesOfParts>
    <vt:vector size="11" baseType="lpstr">
      <vt:lpstr>Arial</vt:lpstr>
      <vt:lpstr>Calibri</vt:lpstr>
      <vt:lpstr>Futura</vt:lpstr>
      <vt:lpstr>Tema de Office</vt:lpstr>
      <vt:lpstr>Informe Anual de PQR’S</vt:lpstr>
      <vt:lpstr>Contenido</vt:lpstr>
      <vt:lpstr>Estadísticas PQRS</vt:lpstr>
      <vt:lpstr>Estadísticas PQRs</vt:lpstr>
      <vt:lpstr>Presentación de PowerPoint</vt:lpstr>
      <vt:lpstr>Estadísticas PQRS</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sgodoy</dc:creator>
  <cp:lastModifiedBy>Octavio Andres Castañeda Mendoza</cp:lastModifiedBy>
  <cp:revision>419</cp:revision>
  <dcterms:created xsi:type="dcterms:W3CDTF">2015-05-26T19:26:39Z</dcterms:created>
  <dcterms:modified xsi:type="dcterms:W3CDTF">2018-01-12T23:07:19Z</dcterms:modified>
</cp:coreProperties>
</file>