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0" r:id="rId3"/>
    <p:sldId id="264" r:id="rId4"/>
    <p:sldId id="262" r:id="rId5"/>
    <p:sldId id="286" r:id="rId6"/>
    <p:sldId id="285" r:id="rId7"/>
    <p:sldId id="290" r:id="rId8"/>
    <p:sldId id="287" r:id="rId9"/>
    <p:sldId id="288" r:id="rId10"/>
    <p:sldId id="289" r:id="rId11"/>
    <p:sldId id="291" r:id="rId12"/>
    <p:sldId id="295" r:id="rId13"/>
    <p:sldId id="292" r:id="rId14"/>
    <p:sldId id="296" r:id="rId15"/>
    <p:sldId id="297" r:id="rId16"/>
    <p:sldId id="298" r:id="rId17"/>
    <p:sldId id="299" r:id="rId18"/>
    <p:sldId id="300" r:id="rId19"/>
    <p:sldId id="293" r:id="rId20"/>
    <p:sldId id="301" r:id="rId21"/>
    <p:sldId id="302" r:id="rId22"/>
    <p:sldId id="294" r:id="rId23"/>
    <p:sldId id="303" r:id="rId24"/>
    <p:sldId id="280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Work Sans" panose="020B0604020202020204" charset="0"/>
      <p:regular r:id="rId34"/>
      <p:bold r:id="rId35"/>
      <p:italic r:id="rId36"/>
      <p:boldItalic r:id="rId37"/>
    </p:embeddedFont>
    <p:embeddedFont>
      <p:font typeface="Work Sans SemiBol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Del Pilar Chaves Nieto" initials="ADPCN" lastIdx="2" clrIdx="0">
    <p:extLst>
      <p:ext uri="{19B8F6BF-5375-455C-9EA6-DF929625EA0E}">
        <p15:presenceInfo xmlns:p15="http://schemas.microsoft.com/office/powerpoint/2012/main" userId="S::achaves@icfes.gov.co::1d09dde3-7b74-4dd6-946d-af85ecee24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D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07"/>
  </p:normalViewPr>
  <p:slideViewPr>
    <p:cSldViewPr snapToGrid="0" snapToObjects="1" showGuides="1">
      <p:cViewPr varScale="1">
        <p:scale>
          <a:sx n="90" d="100"/>
          <a:sy n="90" d="100"/>
        </p:scale>
        <p:origin x="8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sz="1100" dirty="0"/>
              <a:t>TOTAL PQRS POR 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Plantilla!$A$8</c:f>
              <c:strCache>
                <c:ptCount val="1"/>
                <c:pt idx="0">
                  <c:v>TOTAL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Plantilla!$B$3:$D$3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Plantilla!$B$8:$D$8</c:f>
              <c:numCache>
                <c:formatCode>#,##0</c:formatCode>
                <c:ptCount val="3"/>
                <c:pt idx="0">
                  <c:v>314112</c:v>
                </c:pt>
                <c:pt idx="1">
                  <c:v>215717</c:v>
                </c:pt>
                <c:pt idx="2">
                  <c:v>316401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A-4B88-93E7-957AFF792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53859216"/>
        <c:axId val="553858888"/>
      </c:barChart>
      <c:catAx>
        <c:axId val="5538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3858888"/>
        <c:crosses val="autoZero"/>
        <c:auto val="1"/>
        <c:lblAlgn val="ctr"/>
        <c:lblOffset val="100"/>
        <c:noMultiLvlLbl val="0"/>
      </c:catAx>
      <c:valAx>
        <c:axId val="553858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PQRSD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385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PQRSD Recibidas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Plantilla!$B$31:$D$31</c:f>
              <c:strCache>
                <c:ptCount val="3"/>
                <c:pt idx="0">
                  <c:v>Año 2019</c:v>
                </c:pt>
                <c:pt idx="1">
                  <c:v>Año 2020</c:v>
                </c:pt>
                <c:pt idx="2">
                  <c:v>Año 2021</c:v>
                </c:pt>
              </c:strCache>
            </c:strRef>
          </c:cat>
          <c:val>
            <c:numRef>
              <c:f>Plantilla!$B$32:$D$32</c:f>
              <c:numCache>
                <c:formatCode>#,##0</c:formatCode>
                <c:ptCount val="3"/>
                <c:pt idx="0">
                  <c:v>257837</c:v>
                </c:pt>
                <c:pt idx="1">
                  <c:v>330358</c:v>
                </c:pt>
                <c:pt idx="2">
                  <c:v>846230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5-44EA-81E5-5FD7ACFC8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546514832"/>
        <c:axId val="546516800"/>
      </c:barChart>
      <c:lineChart>
        <c:grouping val="standard"/>
        <c:varyColors val="0"/>
        <c:ser>
          <c:idx val="1"/>
          <c:order val="1"/>
          <c:tx>
            <c:v>% Variación año aterior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Plantilla!$B$31:$D$31</c:f>
              <c:strCache>
                <c:ptCount val="3"/>
                <c:pt idx="0">
                  <c:v>Año 2019</c:v>
                </c:pt>
                <c:pt idx="1">
                  <c:v>Año 2020</c:v>
                </c:pt>
                <c:pt idx="2">
                  <c:v>Año 2021</c:v>
                </c:pt>
              </c:strCache>
            </c:strRef>
          </c:cat>
          <c:val>
            <c:numRef>
              <c:f>Plantilla!$B$33:$D$33</c:f>
              <c:numCache>
                <c:formatCode>#,#00%</c:formatCode>
                <c:ptCount val="3"/>
                <c:pt idx="1">
                  <c:v>0.28126684688388398</c:v>
                </c:pt>
                <c:pt idx="2">
                  <c:v>1.5615544348857906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25-44EA-81E5-5FD7ACFC8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494168"/>
        <c:axId val="546490888"/>
      </c:lineChart>
      <c:catAx>
        <c:axId val="54651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516800"/>
        <c:crosses val="autoZero"/>
        <c:auto val="1"/>
        <c:lblAlgn val="ctr"/>
        <c:lblOffset val="100"/>
        <c:noMultiLvlLbl val="0"/>
      </c:catAx>
      <c:valAx>
        <c:axId val="5465168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514832"/>
        <c:crosses val="autoZero"/>
        <c:crossBetween val="between"/>
      </c:valAx>
      <c:valAx>
        <c:axId val="546490888"/>
        <c:scaling>
          <c:orientation val="minMax"/>
          <c:max val="6"/>
        </c:scaling>
        <c:delete val="0"/>
        <c:axPos val="r"/>
        <c:numFmt formatCode="#,#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494168"/>
        <c:crosses val="max"/>
        <c:crossBetween val="between"/>
      </c:valAx>
      <c:catAx>
        <c:axId val="546494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6490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Plantilla!$C$40</c:f>
              <c:strCache>
                <c:ptCount val="1"/>
                <c:pt idx="0">
                  <c:v>% participación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561-43BF-9863-47C563AE409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561-43BF-9863-47C563AE409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561-43BF-9863-47C563AE409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561-43BF-9863-47C563AE409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561-43BF-9863-47C563AE409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561-43BF-9863-47C563AE4097}"/>
              </c:ext>
            </c:extLst>
          </c:dPt>
          <c:dLbls>
            <c:dLbl>
              <c:idx val="3"/>
              <c:layout>
                <c:manualLayout>
                  <c:x val="-1.8346248328740631E-2"/>
                  <c:y val="-6.635013553201953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61-43BF-9863-47C563AE4097}"/>
                </c:ext>
              </c:extLst>
            </c:dLbl>
            <c:dLbl>
              <c:idx val="4"/>
              <c:layout>
                <c:manualLayout>
                  <c:x val="4.4096214252914531E-2"/>
                  <c:y val="-7.96926506845258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61-43BF-9863-47C563AE4097}"/>
                </c:ext>
              </c:extLst>
            </c:dLbl>
            <c:dLbl>
              <c:idx val="5"/>
              <c:layout>
                <c:manualLayout>
                  <c:x val="0.12307361304771101"/>
                  <c:y val="-6.09091120715286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61-43BF-9863-47C563AE4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Plantilla!$B$41:$B$46</c:f>
              <c:strCache>
                <c:ptCount val="6"/>
                <c:pt idx="0">
                  <c:v>Saber 11</c:v>
                </c:pt>
                <c:pt idx="1">
                  <c:v>Saber T y T</c:v>
                </c:pt>
                <c:pt idx="2">
                  <c:v>Saber Pro</c:v>
                </c:pt>
                <c:pt idx="3">
                  <c:v>Validación</c:v>
                </c:pt>
                <c:pt idx="4">
                  <c:v>Pre Saber</c:v>
                </c:pt>
                <c:pt idx="5">
                  <c:v>Otros</c:v>
                </c:pt>
              </c:strCache>
            </c:strRef>
          </c:cat>
          <c:val>
            <c:numRef>
              <c:f>Plantilla!$C$41:$C$46</c:f>
              <c:numCache>
                <c:formatCode>0.00%</c:formatCode>
                <c:ptCount val="6"/>
                <c:pt idx="0">
                  <c:v>0.51335973388246481</c:v>
                </c:pt>
                <c:pt idx="1">
                  <c:v>0.29383811183272612</c:v>
                </c:pt>
                <c:pt idx="2">
                  <c:v>0.12972596230001585</c:v>
                </c:pt>
                <c:pt idx="3">
                  <c:v>2.6529383811183273E-2</c:v>
                </c:pt>
                <c:pt idx="4">
                  <c:v>2.2290511642642168E-2</c:v>
                </c:pt>
                <c:pt idx="5">
                  <c:v>1.4256296530967846E-2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61-43BF-9863-47C563AE4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% Participación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Hoja2!$A$2:$A$15</c:f>
              <c:strCache>
                <c:ptCount val="14"/>
                <c:pt idx="0">
                  <c:v>Consulta de resultados</c:v>
                </c:pt>
                <c:pt idx="1">
                  <c:v>Información proceso de inscripción</c:v>
                </c:pt>
                <c:pt idx="2">
                  <c:v>Gestión contraseña individual</c:v>
                </c:pt>
                <c:pt idx="3">
                  <c:v>Fechas y tarifas</c:v>
                </c:pt>
                <c:pt idx="4">
                  <c:v>Corrección en nombres, apellidos y/o documento de identidad</c:v>
                </c:pt>
                <c:pt idx="5">
                  <c:v>Certificación de asistencia</c:v>
                </c:pt>
                <c:pt idx="6">
                  <c:v>Cambio de correo electrónico</c:v>
                </c:pt>
                <c:pt idx="7">
                  <c:v>Confirmación de registro</c:v>
                </c:pt>
                <c:pt idx="8">
                  <c:v>Justificación de inasistencia</c:v>
                </c:pt>
                <c:pt idx="9">
                  <c:v>No registra el pago de referencia en banco</c:v>
                </c:pt>
                <c:pt idx="10">
                  <c:v>Inconveniente creación usuario único</c:v>
                </c:pt>
                <c:pt idx="11">
                  <c:v>Inconveniente descarga del recibo de pago</c:v>
                </c:pt>
                <c:pt idx="12">
                  <c:v>Consulta de citación</c:v>
                </c:pt>
                <c:pt idx="13">
                  <c:v>Verificación de resultados</c:v>
                </c:pt>
              </c:strCache>
            </c:strRef>
          </c:cat>
          <c:val>
            <c:numRef>
              <c:f>Hoja2!$B$2:$B$15</c:f>
              <c:numCache>
                <c:formatCode>0.00%</c:formatCode>
                <c:ptCount val="14"/>
                <c:pt idx="0">
                  <c:v>0.33654023788884307</c:v>
                </c:pt>
                <c:pt idx="1">
                  <c:v>9.5226591254671797E-2</c:v>
                </c:pt>
                <c:pt idx="2">
                  <c:v>7.7086501158180443E-2</c:v>
                </c:pt>
                <c:pt idx="3">
                  <c:v>6.9100029842686414E-2</c:v>
                </c:pt>
                <c:pt idx="4">
                  <c:v>4.3236368287171908E-2</c:v>
                </c:pt>
                <c:pt idx="5">
                  <c:v>3.8461538461538464E-2</c:v>
                </c:pt>
                <c:pt idx="6">
                  <c:v>3.1491139564296777E-2</c:v>
                </c:pt>
                <c:pt idx="7">
                  <c:v>2.146541801077179E-2</c:v>
                </c:pt>
                <c:pt idx="8">
                  <c:v>2.0420923986414471E-2</c:v>
                </c:pt>
                <c:pt idx="9">
                  <c:v>1.744376074691981E-2</c:v>
                </c:pt>
                <c:pt idx="10">
                  <c:v>1.6903750230925548E-2</c:v>
                </c:pt>
                <c:pt idx="11">
                  <c:v>1.5681621168412228E-2</c:v>
                </c:pt>
                <c:pt idx="12">
                  <c:v>1.4729497363896034E-2</c:v>
                </c:pt>
                <c:pt idx="13">
                  <c:v>1.0928107547357501E-2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6-48DE-8D08-684DA0C6C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562392"/>
        <c:axId val="546562720"/>
      </c:barChart>
      <c:catAx>
        <c:axId val="54656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562720"/>
        <c:crosses val="autoZero"/>
        <c:auto val="1"/>
        <c:lblAlgn val="ctr"/>
        <c:lblOffset val="100"/>
        <c:noMultiLvlLbl val="0"/>
      </c:catAx>
      <c:valAx>
        <c:axId val="546562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% Representación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562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Plantilla!$B$61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Plantilla!$A$62:$A$67</c:f>
              <c:strCache>
                <c:ptCount val="6"/>
                <c:pt idx="0">
                  <c:v>PQRSD</c:v>
                </c:pt>
                <c:pt idx="1">
                  <c:v>Información Pública</c:v>
                </c:pt>
                <c:pt idx="2">
                  <c:v>Trámites y Servicios</c:v>
                </c:pt>
                <c:pt idx="3">
                  <c:v>Entidades Públicas</c:v>
                </c:pt>
                <c:pt idx="4">
                  <c:v>Entes de Control</c:v>
                </c:pt>
                <c:pt idx="5">
                  <c:v>Conceptos</c:v>
                </c:pt>
              </c:strCache>
            </c:strRef>
          </c:cat>
          <c:val>
            <c:numRef>
              <c:f>Plantilla!$B$62:$B$67</c:f>
              <c:numCache>
                <c:formatCode>#,##0</c:formatCode>
                <c:ptCount val="6"/>
                <c:pt idx="0">
                  <c:v>24401</c:v>
                </c:pt>
                <c:pt idx="1">
                  <c:v>14567</c:v>
                </c:pt>
                <c:pt idx="2">
                  <c:v>5644</c:v>
                </c:pt>
                <c:pt idx="3">
                  <c:v>125</c:v>
                </c:pt>
                <c:pt idx="4">
                  <c:v>28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B-437E-8337-B3AB289D5D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82635560"/>
        <c:axId val="1682635888"/>
      </c:barChart>
      <c:lineChart>
        <c:grouping val="standard"/>
        <c:varyColors val="0"/>
        <c:ser>
          <c:idx val="1"/>
          <c:order val="1"/>
          <c:tx>
            <c:strRef>
              <c:f>Plantilla!$C$61</c:f>
              <c:strCache>
                <c:ptCount val="1"/>
                <c:pt idx="0">
                  <c:v>Días promedio respuesta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Plantilla!$A$62:$A$67</c:f>
              <c:strCache>
                <c:ptCount val="6"/>
                <c:pt idx="0">
                  <c:v>PQRSD</c:v>
                </c:pt>
                <c:pt idx="1">
                  <c:v>Información Pública</c:v>
                </c:pt>
                <c:pt idx="2">
                  <c:v>Trámites y Servicios</c:v>
                </c:pt>
                <c:pt idx="3">
                  <c:v>Entidades Públicas</c:v>
                </c:pt>
                <c:pt idx="4">
                  <c:v>Entes de Control</c:v>
                </c:pt>
                <c:pt idx="5">
                  <c:v>Conceptos</c:v>
                </c:pt>
              </c:strCache>
            </c:strRef>
          </c:cat>
          <c:val>
            <c:numRef>
              <c:f>Plantilla!$C$62:$C$67</c:f>
              <c:numCache>
                <c:formatCode>#,##0.0</c:formatCode>
                <c:ptCount val="6"/>
                <c:pt idx="0">
                  <c:v>5.9453301094217448</c:v>
                </c:pt>
                <c:pt idx="1">
                  <c:v>2.3609528386078122</c:v>
                </c:pt>
                <c:pt idx="2">
                  <c:v>7.0531537916371372</c:v>
                </c:pt>
                <c:pt idx="3">
                  <c:v>15.336</c:v>
                </c:pt>
                <c:pt idx="4">
                  <c:v>9.75</c:v>
                </c:pt>
                <c:pt idx="5">
                  <c:v>2.5333333333333332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1BB-437E-8337-B3AB289D5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916920"/>
        <c:axId val="544916264"/>
      </c:lineChart>
      <c:catAx>
        <c:axId val="168263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2635888"/>
        <c:crosses val="autoZero"/>
        <c:auto val="1"/>
        <c:lblAlgn val="ctr"/>
        <c:lblOffset val="100"/>
        <c:noMultiLvlLbl val="0"/>
      </c:catAx>
      <c:valAx>
        <c:axId val="16826358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2635560"/>
        <c:crosses val="autoZero"/>
        <c:crossBetween val="between"/>
      </c:valAx>
      <c:valAx>
        <c:axId val="544916264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4916920"/>
        <c:crosses val="max"/>
        <c:crossBetween val="between"/>
      </c:valAx>
      <c:catAx>
        <c:axId val="544916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4916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711-48C4-9660-F6968CD1899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711-48C4-9660-F6968CD1899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711-48C4-9660-F6968CD1899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711-48C4-9660-F6968CD189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Plantilla!$A$78:$A$81</c:f>
              <c:strCache>
                <c:ptCount val="4"/>
                <c:pt idx="0">
                  <c:v>Saber 11</c:v>
                </c:pt>
                <c:pt idx="1">
                  <c:v>Pre Saber</c:v>
                </c:pt>
                <c:pt idx="2">
                  <c:v>Validación</c:v>
                </c:pt>
                <c:pt idx="3">
                  <c:v>Saber Pro</c:v>
                </c:pt>
              </c:strCache>
            </c:strRef>
          </c:cat>
          <c:val>
            <c:numRef>
              <c:f>Plantilla!$D$78:$D$81</c:f>
              <c:numCache>
                <c:formatCode>General</c:formatCode>
                <c:ptCount val="4"/>
                <c:pt idx="0">
                  <c:v>47</c:v>
                </c:pt>
                <c:pt idx="1">
                  <c:v>17</c:v>
                </c:pt>
                <c:pt idx="2">
                  <c:v>3</c:v>
                </c:pt>
                <c:pt idx="3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11-48C4-9660-F6968CD18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Plantilla!$A$99</c:f>
              <c:strCache>
                <c:ptCount val="1"/>
                <c:pt idx="0">
                  <c:v>Encuestas de satisfacción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Plantilla!$B$97:$D$97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Plantilla!$B$99:$D$99</c:f>
              <c:numCache>
                <c:formatCode>#,##0</c:formatCode>
                <c:ptCount val="3"/>
                <c:pt idx="0">
                  <c:v>17858</c:v>
                </c:pt>
                <c:pt idx="1">
                  <c:v>19846</c:v>
                </c:pt>
                <c:pt idx="2">
                  <c:v>25005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2-4543-A93D-72BB15AFD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546500728"/>
        <c:axId val="546499416"/>
      </c:barChart>
      <c:lineChart>
        <c:grouping val="standard"/>
        <c:varyColors val="0"/>
        <c:ser>
          <c:idx val="0"/>
          <c:order val="0"/>
          <c:tx>
            <c:strRef>
              <c:f>Plantilla!$A$98</c:f>
              <c:strCache>
                <c:ptCount val="1"/>
                <c:pt idx="0">
                  <c:v>Nota satisfacción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Plantilla!$B$97:$D$97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Plantilla!$B$98:$D$98</c:f>
              <c:numCache>
                <c:formatCode>0%</c:formatCode>
                <c:ptCount val="3"/>
                <c:pt idx="0">
                  <c:v>0.77500000000000002</c:v>
                </c:pt>
                <c:pt idx="1">
                  <c:v>0.8468</c:v>
                </c:pt>
                <c:pt idx="2">
                  <c:v>0.85840000000000005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82-4543-A93D-72BB15AFDD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6588632"/>
        <c:axId val="546589944"/>
      </c:lineChart>
      <c:catAx>
        <c:axId val="546588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589944"/>
        <c:crosses val="autoZero"/>
        <c:auto val="1"/>
        <c:lblAlgn val="ctr"/>
        <c:lblOffset val="100"/>
        <c:noMultiLvlLbl val="0"/>
      </c:catAx>
      <c:valAx>
        <c:axId val="5465899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588632"/>
        <c:crosses val="autoZero"/>
        <c:crossBetween val="between"/>
      </c:valAx>
      <c:valAx>
        <c:axId val="54649941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500728"/>
        <c:crosses val="max"/>
        <c:crossBetween val="between"/>
      </c:valAx>
      <c:catAx>
        <c:axId val="546500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6499416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hyperlink" Target="http://www.icfes.gov.co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cfes.gov.co/" TargetMode="External"/><Relationship Id="rId1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A7EF2-BC34-4E85-BEC2-6DCC743DE837}" type="doc">
      <dgm:prSet loTypeId="urn:microsoft.com/office/officeart/2005/8/layout/hList7" loCatId="list" qsTypeId="urn:microsoft.com/office/officeart/2005/8/quickstyle/simple2" qsCatId="simple" csTypeId="urn:microsoft.com/office/officeart/2005/8/colors/colorful5" csCatId="colorful" phldr="1"/>
      <dgm:spPr/>
    </dgm:pt>
    <dgm:pt modelId="{2B259B08-4C83-4126-960A-892CF87C2F54}">
      <dgm:prSet phldrT="[Texto]" custT="1"/>
      <dgm:spPr/>
      <dgm:t>
        <a:bodyPr/>
        <a:lstStyle/>
        <a:p>
          <a:r>
            <a:rPr lang="es-CO" sz="1000" b="1" dirty="0"/>
            <a:t>TELEFÓNICO</a:t>
          </a:r>
        </a:p>
        <a:p>
          <a:r>
            <a:rPr lang="es-CO" sz="1000" dirty="0"/>
            <a:t>Línea gratuita nacional </a:t>
          </a:r>
        </a:p>
        <a:p>
          <a:r>
            <a:rPr lang="es-CO" sz="1000" dirty="0"/>
            <a:t>01 8000 519535  </a:t>
          </a:r>
        </a:p>
        <a:p>
          <a:r>
            <a:rPr lang="es-CO" sz="1000" dirty="0"/>
            <a:t>Línea local </a:t>
          </a:r>
        </a:p>
        <a:p>
          <a:r>
            <a:rPr lang="es-CO" sz="1000" dirty="0"/>
            <a:t>484 14 60</a:t>
          </a:r>
        </a:p>
        <a:p>
          <a:r>
            <a:rPr lang="es-CO" sz="800" dirty="0"/>
            <a:t>L – V 7:00 a.m. - 7:00 p.m.</a:t>
          </a:r>
        </a:p>
      </dgm:t>
    </dgm:pt>
    <dgm:pt modelId="{CC92992A-1E81-4BEA-9A2D-55177DEA0272}" type="parTrans" cxnId="{D2B6E56F-4FFB-42BD-AE65-A33A698A1406}">
      <dgm:prSet/>
      <dgm:spPr/>
      <dgm:t>
        <a:bodyPr/>
        <a:lstStyle/>
        <a:p>
          <a:endParaRPr lang="es-CO"/>
        </a:p>
      </dgm:t>
    </dgm:pt>
    <dgm:pt modelId="{C0D8D6E7-712C-46D3-907A-26308F566581}" type="sibTrans" cxnId="{D2B6E56F-4FFB-42BD-AE65-A33A698A1406}">
      <dgm:prSet/>
      <dgm:spPr/>
      <dgm:t>
        <a:bodyPr/>
        <a:lstStyle/>
        <a:p>
          <a:endParaRPr lang="es-CO"/>
        </a:p>
      </dgm:t>
    </dgm:pt>
    <dgm:pt modelId="{A842DD50-0F07-49D1-B30F-08D86A647973}">
      <dgm:prSet phldrT="[Texto]"/>
      <dgm:spPr/>
      <dgm:t>
        <a:bodyPr/>
        <a:lstStyle/>
        <a:p>
          <a:r>
            <a:rPr lang="es-CO" b="1" dirty="0"/>
            <a:t>ELECTRÓNICO</a:t>
          </a:r>
          <a:endParaRPr lang="es-CO" b="1" dirty="0">
            <a:hlinkClick xmlns:r="http://schemas.openxmlformats.org/officeDocument/2006/relationships" r:id="rId1"/>
          </a:endParaRPr>
        </a:p>
        <a:p>
          <a:r>
            <a:rPr lang="es-CO" dirty="0">
              <a:hlinkClick xmlns:r="http://schemas.openxmlformats.org/officeDocument/2006/relationships" r:id="rId1"/>
            </a:rPr>
            <a:t>www.Icfes.gov.co</a:t>
          </a:r>
          <a:endParaRPr lang="es-CO" dirty="0"/>
        </a:p>
        <a:p>
          <a:r>
            <a:rPr lang="es-CO" dirty="0"/>
            <a:t>Pregúntale a “Felipe”</a:t>
          </a:r>
        </a:p>
        <a:p>
          <a:r>
            <a:rPr lang="es-CO" dirty="0"/>
            <a:t>Chat</a:t>
          </a:r>
        </a:p>
        <a:p>
          <a:r>
            <a:rPr lang="es-CO" dirty="0"/>
            <a:t>Correo solicitudes de información</a:t>
          </a:r>
        </a:p>
      </dgm:t>
    </dgm:pt>
    <dgm:pt modelId="{81174EF4-9265-41BC-9E77-DE0B7908F85D}" type="parTrans" cxnId="{8A769B65-D32D-469C-87C5-124A21727080}">
      <dgm:prSet/>
      <dgm:spPr/>
      <dgm:t>
        <a:bodyPr/>
        <a:lstStyle/>
        <a:p>
          <a:endParaRPr lang="es-CO"/>
        </a:p>
      </dgm:t>
    </dgm:pt>
    <dgm:pt modelId="{6F511FFB-D2A1-49BF-8A9B-EF66AD4F507B}" type="sibTrans" cxnId="{8A769B65-D32D-469C-87C5-124A21727080}">
      <dgm:prSet/>
      <dgm:spPr/>
      <dgm:t>
        <a:bodyPr/>
        <a:lstStyle/>
        <a:p>
          <a:endParaRPr lang="es-CO"/>
        </a:p>
      </dgm:t>
    </dgm:pt>
    <dgm:pt modelId="{26929CF1-110F-451E-8555-615249E7F4D3}">
      <dgm:prSet phldrT="[Texto]" custT="1"/>
      <dgm:spPr/>
      <dgm:t>
        <a:bodyPr/>
        <a:lstStyle/>
        <a:p>
          <a:r>
            <a:rPr lang="es-CO" sz="1100" b="1" dirty="0"/>
            <a:t>ESCRITO</a:t>
          </a:r>
        </a:p>
        <a:p>
          <a:r>
            <a:rPr lang="es-CO" sz="1100" dirty="0"/>
            <a:t>Edificio Elemento Calle 26 No 69 – 76 torre 2, piso 15</a:t>
          </a:r>
        </a:p>
        <a:p>
          <a:r>
            <a:rPr lang="en-US" sz="800" dirty="0"/>
            <a:t>L – V 7:00 a.m. - 5:00 p.m.</a:t>
          </a:r>
          <a:endParaRPr lang="es-CO" sz="800" dirty="0"/>
        </a:p>
        <a:p>
          <a:endParaRPr lang="es-CO" sz="1100" dirty="0"/>
        </a:p>
      </dgm:t>
    </dgm:pt>
    <dgm:pt modelId="{0B6BABED-C36F-44FF-980A-FEDE34DDFAC3}" type="parTrans" cxnId="{A6A8F4C1-0B96-4651-85A0-8E8D164EE313}">
      <dgm:prSet/>
      <dgm:spPr/>
      <dgm:t>
        <a:bodyPr/>
        <a:lstStyle/>
        <a:p>
          <a:endParaRPr lang="es-CO"/>
        </a:p>
      </dgm:t>
    </dgm:pt>
    <dgm:pt modelId="{8490BE1F-C650-43EE-AE3B-1BFB2D81D77A}" type="sibTrans" cxnId="{A6A8F4C1-0B96-4651-85A0-8E8D164EE313}">
      <dgm:prSet/>
      <dgm:spPr/>
      <dgm:t>
        <a:bodyPr/>
        <a:lstStyle/>
        <a:p>
          <a:endParaRPr lang="es-CO"/>
        </a:p>
      </dgm:t>
    </dgm:pt>
    <dgm:pt modelId="{B54CD696-0755-488F-A14A-97AFA426B04F}">
      <dgm:prSet custT="1"/>
      <dgm:spPr/>
      <dgm:t>
        <a:bodyPr/>
        <a:lstStyle/>
        <a:p>
          <a:r>
            <a:rPr lang="es-CO" sz="1100" b="1" dirty="0"/>
            <a:t>PRESENCIAL</a:t>
          </a:r>
        </a:p>
        <a:p>
          <a:r>
            <a:rPr lang="es-CO" sz="1100" dirty="0"/>
            <a:t>Edificio Elemento Calle 26 No 69 – 76 torre 2, piso 15 </a:t>
          </a:r>
        </a:p>
        <a:p>
          <a:r>
            <a:rPr lang="en-US" sz="800" dirty="0"/>
            <a:t>L – V 7:00 a.m. - 4:00 p.m.</a:t>
          </a:r>
          <a:endParaRPr lang="es-CO" sz="800" dirty="0"/>
        </a:p>
        <a:p>
          <a:endParaRPr lang="es-CO" sz="1100" dirty="0"/>
        </a:p>
      </dgm:t>
    </dgm:pt>
    <dgm:pt modelId="{2272F8E9-13A8-4CB4-8E2F-BA88AEF96F9D}" type="parTrans" cxnId="{1F759790-51CF-4173-B3C4-1498684ED3AA}">
      <dgm:prSet/>
      <dgm:spPr/>
      <dgm:t>
        <a:bodyPr/>
        <a:lstStyle/>
        <a:p>
          <a:endParaRPr lang="es-CO"/>
        </a:p>
      </dgm:t>
    </dgm:pt>
    <dgm:pt modelId="{DA1489E8-D9D3-4C53-B097-FA3794D5FB77}" type="sibTrans" cxnId="{1F759790-51CF-4173-B3C4-1498684ED3AA}">
      <dgm:prSet/>
      <dgm:spPr/>
      <dgm:t>
        <a:bodyPr/>
        <a:lstStyle/>
        <a:p>
          <a:endParaRPr lang="es-CO"/>
        </a:p>
      </dgm:t>
    </dgm:pt>
    <dgm:pt modelId="{6BF42810-BC8C-47E3-91BA-C29645C5F45F}" type="pres">
      <dgm:prSet presAssocID="{AE8A7EF2-BC34-4E85-BEC2-6DCC743DE837}" presName="Name0" presStyleCnt="0">
        <dgm:presLayoutVars>
          <dgm:dir/>
          <dgm:resizeHandles val="exact"/>
        </dgm:presLayoutVars>
      </dgm:prSet>
      <dgm:spPr/>
    </dgm:pt>
    <dgm:pt modelId="{D5B7785F-AEEC-47B5-BEE7-EF902184826F}" type="pres">
      <dgm:prSet presAssocID="{AE8A7EF2-BC34-4E85-BEC2-6DCC743DE837}" presName="fgShape" presStyleLbl="fgShp" presStyleIdx="0" presStyleCnt="1"/>
      <dgm:spPr/>
    </dgm:pt>
    <dgm:pt modelId="{DE9BA383-80B0-4147-8209-DB5A1B97F5E3}" type="pres">
      <dgm:prSet presAssocID="{AE8A7EF2-BC34-4E85-BEC2-6DCC743DE837}" presName="linComp" presStyleCnt="0"/>
      <dgm:spPr/>
    </dgm:pt>
    <dgm:pt modelId="{A8A5BD00-468B-41CA-A4ED-91432FA82F94}" type="pres">
      <dgm:prSet presAssocID="{2B259B08-4C83-4126-960A-892CF87C2F54}" presName="compNode" presStyleCnt="0"/>
      <dgm:spPr/>
    </dgm:pt>
    <dgm:pt modelId="{EBEA1E69-B34C-4A4E-848C-87E4AE58340F}" type="pres">
      <dgm:prSet presAssocID="{2B259B08-4C83-4126-960A-892CF87C2F54}" presName="bkgdShape" presStyleLbl="node1" presStyleIdx="0" presStyleCnt="4"/>
      <dgm:spPr/>
    </dgm:pt>
    <dgm:pt modelId="{D5F68056-7392-45A1-A646-8999E5AC90F2}" type="pres">
      <dgm:prSet presAssocID="{2B259B08-4C83-4126-960A-892CF87C2F54}" presName="nodeTx" presStyleLbl="node1" presStyleIdx="0" presStyleCnt="4">
        <dgm:presLayoutVars>
          <dgm:bulletEnabled val="1"/>
        </dgm:presLayoutVars>
      </dgm:prSet>
      <dgm:spPr/>
    </dgm:pt>
    <dgm:pt modelId="{A04D4213-E860-43FC-BC94-EADEE271EB0E}" type="pres">
      <dgm:prSet presAssocID="{2B259B08-4C83-4126-960A-892CF87C2F54}" presName="invisiNode" presStyleLbl="node1" presStyleIdx="0" presStyleCnt="4"/>
      <dgm:spPr/>
    </dgm:pt>
    <dgm:pt modelId="{709E5392-C74E-477B-AD94-B97B24D5DFA4}" type="pres">
      <dgm:prSet presAssocID="{2B259B08-4C83-4126-960A-892CF87C2F54}" presName="imagNode" presStyleLbl="fgImgPlac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42CC43-ED65-47A2-B70F-5ED0B8553763}" type="pres">
      <dgm:prSet presAssocID="{C0D8D6E7-712C-46D3-907A-26308F566581}" presName="sibTrans" presStyleLbl="sibTrans2D1" presStyleIdx="0" presStyleCnt="0"/>
      <dgm:spPr/>
    </dgm:pt>
    <dgm:pt modelId="{7BB6B869-AEF2-4B4D-AE71-CDDF4A49E33A}" type="pres">
      <dgm:prSet presAssocID="{A842DD50-0F07-49D1-B30F-08D86A647973}" presName="compNode" presStyleCnt="0"/>
      <dgm:spPr/>
    </dgm:pt>
    <dgm:pt modelId="{76B5177A-1F91-4861-99D5-C92B8949A0B0}" type="pres">
      <dgm:prSet presAssocID="{A842DD50-0F07-49D1-B30F-08D86A647973}" presName="bkgdShape" presStyleLbl="node1" presStyleIdx="1" presStyleCnt="4"/>
      <dgm:spPr/>
    </dgm:pt>
    <dgm:pt modelId="{413A8890-1425-480E-AA06-2F353E94552A}" type="pres">
      <dgm:prSet presAssocID="{A842DD50-0F07-49D1-B30F-08D86A647973}" presName="nodeTx" presStyleLbl="node1" presStyleIdx="1" presStyleCnt="4">
        <dgm:presLayoutVars>
          <dgm:bulletEnabled val="1"/>
        </dgm:presLayoutVars>
      </dgm:prSet>
      <dgm:spPr/>
    </dgm:pt>
    <dgm:pt modelId="{1057C90A-56EA-4DA7-BDBA-7040F665D5DB}" type="pres">
      <dgm:prSet presAssocID="{A842DD50-0F07-49D1-B30F-08D86A647973}" presName="invisiNode" presStyleLbl="node1" presStyleIdx="1" presStyleCnt="4"/>
      <dgm:spPr/>
    </dgm:pt>
    <dgm:pt modelId="{8D947026-66F1-49BD-A153-A7547DCDCA0F}" type="pres">
      <dgm:prSet presAssocID="{A842DD50-0F07-49D1-B30F-08D86A647973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5ED497-E95C-40B5-B760-038129E370B8}" type="pres">
      <dgm:prSet presAssocID="{6F511FFB-D2A1-49BF-8A9B-EF66AD4F507B}" presName="sibTrans" presStyleLbl="sibTrans2D1" presStyleIdx="0" presStyleCnt="0"/>
      <dgm:spPr/>
    </dgm:pt>
    <dgm:pt modelId="{5BA37B4B-2ADC-4EB2-A38B-825722958026}" type="pres">
      <dgm:prSet presAssocID="{B54CD696-0755-488F-A14A-97AFA426B04F}" presName="compNode" presStyleCnt="0"/>
      <dgm:spPr/>
    </dgm:pt>
    <dgm:pt modelId="{9BE0E07E-B6D6-430C-B2BB-AF3D317C915B}" type="pres">
      <dgm:prSet presAssocID="{B54CD696-0755-488F-A14A-97AFA426B04F}" presName="bkgdShape" presStyleLbl="node1" presStyleIdx="2" presStyleCnt="4"/>
      <dgm:spPr/>
    </dgm:pt>
    <dgm:pt modelId="{0CF23B4E-7B11-484D-9ED3-E996288229D1}" type="pres">
      <dgm:prSet presAssocID="{B54CD696-0755-488F-A14A-97AFA426B04F}" presName="nodeTx" presStyleLbl="node1" presStyleIdx="2" presStyleCnt="4">
        <dgm:presLayoutVars>
          <dgm:bulletEnabled val="1"/>
        </dgm:presLayoutVars>
      </dgm:prSet>
      <dgm:spPr/>
    </dgm:pt>
    <dgm:pt modelId="{EB623E11-BC45-458C-8028-C91EF9556C82}" type="pres">
      <dgm:prSet presAssocID="{B54CD696-0755-488F-A14A-97AFA426B04F}" presName="invisiNode" presStyleLbl="node1" presStyleIdx="2" presStyleCnt="4"/>
      <dgm:spPr/>
    </dgm:pt>
    <dgm:pt modelId="{7D95D34D-74BF-48A9-B3D4-0E0CC0582F8F}" type="pres">
      <dgm:prSet presAssocID="{B54CD696-0755-488F-A14A-97AFA426B04F}" presName="imagNode" presStyleLbl="fgImgPlac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9CECF502-AF74-4F08-8983-C6A05A029573}" type="pres">
      <dgm:prSet presAssocID="{DA1489E8-D9D3-4C53-B097-FA3794D5FB77}" presName="sibTrans" presStyleLbl="sibTrans2D1" presStyleIdx="0" presStyleCnt="0"/>
      <dgm:spPr/>
    </dgm:pt>
    <dgm:pt modelId="{63B61CCB-16B9-459F-BDF9-4323B2D9A5AF}" type="pres">
      <dgm:prSet presAssocID="{26929CF1-110F-451E-8555-615249E7F4D3}" presName="compNode" presStyleCnt="0"/>
      <dgm:spPr/>
    </dgm:pt>
    <dgm:pt modelId="{F2A2645B-3F50-4E0C-A0E6-5A799AC2A6C4}" type="pres">
      <dgm:prSet presAssocID="{26929CF1-110F-451E-8555-615249E7F4D3}" presName="bkgdShape" presStyleLbl="node1" presStyleIdx="3" presStyleCnt="4"/>
      <dgm:spPr/>
    </dgm:pt>
    <dgm:pt modelId="{4C7A7659-A158-44F0-846C-7B74D600E334}" type="pres">
      <dgm:prSet presAssocID="{26929CF1-110F-451E-8555-615249E7F4D3}" presName="nodeTx" presStyleLbl="node1" presStyleIdx="3" presStyleCnt="4">
        <dgm:presLayoutVars>
          <dgm:bulletEnabled val="1"/>
        </dgm:presLayoutVars>
      </dgm:prSet>
      <dgm:spPr/>
    </dgm:pt>
    <dgm:pt modelId="{D79E1169-CA27-43E7-9B7F-6A58CCD5D94A}" type="pres">
      <dgm:prSet presAssocID="{26929CF1-110F-451E-8555-615249E7F4D3}" presName="invisiNode" presStyleLbl="node1" presStyleIdx="3" presStyleCnt="4"/>
      <dgm:spPr/>
    </dgm:pt>
    <dgm:pt modelId="{00E27DCC-1AE7-4AB8-8ECD-2E80C12A4167}" type="pres">
      <dgm:prSet presAssocID="{26929CF1-110F-451E-8555-615249E7F4D3}" presName="imagNode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19BE1806-00D1-42D5-BB13-5B9959D17E22}" type="presOf" srcId="{2B259B08-4C83-4126-960A-892CF87C2F54}" destId="{D5F68056-7392-45A1-A646-8999E5AC90F2}" srcOrd="1" destOrd="0" presId="urn:microsoft.com/office/officeart/2005/8/layout/hList7"/>
    <dgm:cxn modelId="{7C11A606-7017-49BA-AEDD-DA5B03BE0CD5}" type="presOf" srcId="{C0D8D6E7-712C-46D3-907A-26308F566581}" destId="{4442CC43-ED65-47A2-B70F-5ED0B8553763}" srcOrd="0" destOrd="0" presId="urn:microsoft.com/office/officeart/2005/8/layout/hList7"/>
    <dgm:cxn modelId="{FA224E1B-AE03-4534-B9A7-1C91BC7ED1F6}" type="presOf" srcId="{26929CF1-110F-451E-8555-615249E7F4D3}" destId="{F2A2645B-3F50-4E0C-A0E6-5A799AC2A6C4}" srcOrd="0" destOrd="0" presId="urn:microsoft.com/office/officeart/2005/8/layout/hList7"/>
    <dgm:cxn modelId="{6D462C2C-FE3A-47D5-8664-82555E150E13}" type="presOf" srcId="{DA1489E8-D9D3-4C53-B097-FA3794D5FB77}" destId="{9CECF502-AF74-4F08-8983-C6A05A029573}" srcOrd="0" destOrd="0" presId="urn:microsoft.com/office/officeart/2005/8/layout/hList7"/>
    <dgm:cxn modelId="{8A769B65-D32D-469C-87C5-124A21727080}" srcId="{AE8A7EF2-BC34-4E85-BEC2-6DCC743DE837}" destId="{A842DD50-0F07-49D1-B30F-08D86A647973}" srcOrd="1" destOrd="0" parTransId="{81174EF4-9265-41BC-9E77-DE0B7908F85D}" sibTransId="{6F511FFB-D2A1-49BF-8A9B-EF66AD4F507B}"/>
    <dgm:cxn modelId="{6A5A5547-B25D-4ACE-A37B-C241FE41F0DF}" type="presOf" srcId="{6F511FFB-D2A1-49BF-8A9B-EF66AD4F507B}" destId="{8C5ED497-E95C-40B5-B760-038129E370B8}" srcOrd="0" destOrd="0" presId="urn:microsoft.com/office/officeart/2005/8/layout/hList7"/>
    <dgm:cxn modelId="{CBC69E4E-9948-4632-B3F8-ED87D0190531}" type="presOf" srcId="{B54CD696-0755-488F-A14A-97AFA426B04F}" destId="{0CF23B4E-7B11-484D-9ED3-E996288229D1}" srcOrd="1" destOrd="0" presId="urn:microsoft.com/office/officeart/2005/8/layout/hList7"/>
    <dgm:cxn modelId="{D2B6E56F-4FFB-42BD-AE65-A33A698A1406}" srcId="{AE8A7EF2-BC34-4E85-BEC2-6DCC743DE837}" destId="{2B259B08-4C83-4126-960A-892CF87C2F54}" srcOrd="0" destOrd="0" parTransId="{CC92992A-1E81-4BEA-9A2D-55177DEA0272}" sibTransId="{C0D8D6E7-712C-46D3-907A-26308F566581}"/>
    <dgm:cxn modelId="{48E39571-C9B0-405D-9336-70141A1C81F8}" type="presOf" srcId="{B54CD696-0755-488F-A14A-97AFA426B04F}" destId="{9BE0E07E-B6D6-430C-B2BB-AF3D317C915B}" srcOrd="0" destOrd="0" presId="urn:microsoft.com/office/officeart/2005/8/layout/hList7"/>
    <dgm:cxn modelId="{1F759790-51CF-4173-B3C4-1498684ED3AA}" srcId="{AE8A7EF2-BC34-4E85-BEC2-6DCC743DE837}" destId="{B54CD696-0755-488F-A14A-97AFA426B04F}" srcOrd="2" destOrd="0" parTransId="{2272F8E9-13A8-4CB4-8E2F-BA88AEF96F9D}" sibTransId="{DA1489E8-D9D3-4C53-B097-FA3794D5FB77}"/>
    <dgm:cxn modelId="{6604FC9F-9359-403B-963A-63DF14D55FBA}" type="presOf" srcId="{A842DD50-0F07-49D1-B30F-08D86A647973}" destId="{413A8890-1425-480E-AA06-2F353E94552A}" srcOrd="1" destOrd="0" presId="urn:microsoft.com/office/officeart/2005/8/layout/hList7"/>
    <dgm:cxn modelId="{ABF59CA4-5F73-4446-BB1F-963EAC50A1B9}" type="presOf" srcId="{26929CF1-110F-451E-8555-615249E7F4D3}" destId="{4C7A7659-A158-44F0-846C-7B74D600E334}" srcOrd="1" destOrd="0" presId="urn:microsoft.com/office/officeart/2005/8/layout/hList7"/>
    <dgm:cxn modelId="{A6A8F4C1-0B96-4651-85A0-8E8D164EE313}" srcId="{AE8A7EF2-BC34-4E85-BEC2-6DCC743DE837}" destId="{26929CF1-110F-451E-8555-615249E7F4D3}" srcOrd="3" destOrd="0" parTransId="{0B6BABED-C36F-44FF-980A-FEDE34DDFAC3}" sibTransId="{8490BE1F-C650-43EE-AE3B-1BFB2D81D77A}"/>
    <dgm:cxn modelId="{43515FCE-09A6-4D46-BD79-B158D83EA29D}" type="presOf" srcId="{2B259B08-4C83-4126-960A-892CF87C2F54}" destId="{EBEA1E69-B34C-4A4E-848C-87E4AE58340F}" srcOrd="0" destOrd="0" presId="urn:microsoft.com/office/officeart/2005/8/layout/hList7"/>
    <dgm:cxn modelId="{558F21E1-7AFB-4004-B2E8-B95CD837043A}" type="presOf" srcId="{AE8A7EF2-BC34-4E85-BEC2-6DCC743DE837}" destId="{6BF42810-BC8C-47E3-91BA-C29645C5F45F}" srcOrd="0" destOrd="0" presId="urn:microsoft.com/office/officeart/2005/8/layout/hList7"/>
    <dgm:cxn modelId="{1B5FD9EF-9B17-44A7-B267-62E53A7A64C0}" type="presOf" srcId="{A842DD50-0F07-49D1-B30F-08D86A647973}" destId="{76B5177A-1F91-4861-99D5-C92B8949A0B0}" srcOrd="0" destOrd="0" presId="urn:microsoft.com/office/officeart/2005/8/layout/hList7"/>
    <dgm:cxn modelId="{F052594C-513C-4A3C-9F57-2098D808BAB6}" type="presParOf" srcId="{6BF42810-BC8C-47E3-91BA-C29645C5F45F}" destId="{D5B7785F-AEEC-47B5-BEE7-EF902184826F}" srcOrd="0" destOrd="0" presId="urn:microsoft.com/office/officeart/2005/8/layout/hList7"/>
    <dgm:cxn modelId="{D956AA53-82C4-4E73-9376-D7377ED9B672}" type="presParOf" srcId="{6BF42810-BC8C-47E3-91BA-C29645C5F45F}" destId="{DE9BA383-80B0-4147-8209-DB5A1B97F5E3}" srcOrd="1" destOrd="0" presId="urn:microsoft.com/office/officeart/2005/8/layout/hList7"/>
    <dgm:cxn modelId="{92510E84-9482-42DB-AB35-640F2F25D5BC}" type="presParOf" srcId="{DE9BA383-80B0-4147-8209-DB5A1B97F5E3}" destId="{A8A5BD00-468B-41CA-A4ED-91432FA82F94}" srcOrd="0" destOrd="0" presId="urn:microsoft.com/office/officeart/2005/8/layout/hList7"/>
    <dgm:cxn modelId="{2F6CC433-B215-46D6-A816-EFDF12BCD5FE}" type="presParOf" srcId="{A8A5BD00-468B-41CA-A4ED-91432FA82F94}" destId="{EBEA1E69-B34C-4A4E-848C-87E4AE58340F}" srcOrd="0" destOrd="0" presId="urn:microsoft.com/office/officeart/2005/8/layout/hList7"/>
    <dgm:cxn modelId="{ED48D918-0B8F-4B10-9E30-6035587B1E01}" type="presParOf" srcId="{A8A5BD00-468B-41CA-A4ED-91432FA82F94}" destId="{D5F68056-7392-45A1-A646-8999E5AC90F2}" srcOrd="1" destOrd="0" presId="urn:microsoft.com/office/officeart/2005/8/layout/hList7"/>
    <dgm:cxn modelId="{384154B1-784B-43B3-B53A-C24FDB64E90D}" type="presParOf" srcId="{A8A5BD00-468B-41CA-A4ED-91432FA82F94}" destId="{A04D4213-E860-43FC-BC94-EADEE271EB0E}" srcOrd="2" destOrd="0" presId="urn:microsoft.com/office/officeart/2005/8/layout/hList7"/>
    <dgm:cxn modelId="{3F535B95-EF5B-4AE5-9BEE-343D81537BF4}" type="presParOf" srcId="{A8A5BD00-468B-41CA-A4ED-91432FA82F94}" destId="{709E5392-C74E-477B-AD94-B97B24D5DFA4}" srcOrd="3" destOrd="0" presId="urn:microsoft.com/office/officeart/2005/8/layout/hList7"/>
    <dgm:cxn modelId="{28613C0F-426C-4468-B691-C210EC23C38C}" type="presParOf" srcId="{DE9BA383-80B0-4147-8209-DB5A1B97F5E3}" destId="{4442CC43-ED65-47A2-B70F-5ED0B8553763}" srcOrd="1" destOrd="0" presId="urn:microsoft.com/office/officeart/2005/8/layout/hList7"/>
    <dgm:cxn modelId="{C07CCAC3-41D5-4868-B8C4-EE1125E479A9}" type="presParOf" srcId="{DE9BA383-80B0-4147-8209-DB5A1B97F5E3}" destId="{7BB6B869-AEF2-4B4D-AE71-CDDF4A49E33A}" srcOrd="2" destOrd="0" presId="urn:microsoft.com/office/officeart/2005/8/layout/hList7"/>
    <dgm:cxn modelId="{4E782860-023B-460E-A282-629A118B4202}" type="presParOf" srcId="{7BB6B869-AEF2-4B4D-AE71-CDDF4A49E33A}" destId="{76B5177A-1F91-4861-99D5-C92B8949A0B0}" srcOrd="0" destOrd="0" presId="urn:microsoft.com/office/officeart/2005/8/layout/hList7"/>
    <dgm:cxn modelId="{E942B79F-6511-4941-8387-D29D62D3D396}" type="presParOf" srcId="{7BB6B869-AEF2-4B4D-AE71-CDDF4A49E33A}" destId="{413A8890-1425-480E-AA06-2F353E94552A}" srcOrd="1" destOrd="0" presId="urn:microsoft.com/office/officeart/2005/8/layout/hList7"/>
    <dgm:cxn modelId="{4C392A85-768D-4CDC-8530-451B7A82BEDF}" type="presParOf" srcId="{7BB6B869-AEF2-4B4D-AE71-CDDF4A49E33A}" destId="{1057C90A-56EA-4DA7-BDBA-7040F665D5DB}" srcOrd="2" destOrd="0" presId="urn:microsoft.com/office/officeart/2005/8/layout/hList7"/>
    <dgm:cxn modelId="{96964115-E780-49A7-8F0C-C184BBACBAEE}" type="presParOf" srcId="{7BB6B869-AEF2-4B4D-AE71-CDDF4A49E33A}" destId="{8D947026-66F1-49BD-A153-A7547DCDCA0F}" srcOrd="3" destOrd="0" presId="urn:microsoft.com/office/officeart/2005/8/layout/hList7"/>
    <dgm:cxn modelId="{8634EEB5-760D-41E9-AB27-1166D62069E4}" type="presParOf" srcId="{DE9BA383-80B0-4147-8209-DB5A1B97F5E3}" destId="{8C5ED497-E95C-40B5-B760-038129E370B8}" srcOrd="3" destOrd="0" presId="urn:microsoft.com/office/officeart/2005/8/layout/hList7"/>
    <dgm:cxn modelId="{227692BF-514E-4B28-A12F-D30C22EB8276}" type="presParOf" srcId="{DE9BA383-80B0-4147-8209-DB5A1B97F5E3}" destId="{5BA37B4B-2ADC-4EB2-A38B-825722958026}" srcOrd="4" destOrd="0" presId="urn:microsoft.com/office/officeart/2005/8/layout/hList7"/>
    <dgm:cxn modelId="{8401BAAE-058B-491B-AE9A-ADE90E50FC5C}" type="presParOf" srcId="{5BA37B4B-2ADC-4EB2-A38B-825722958026}" destId="{9BE0E07E-B6D6-430C-B2BB-AF3D317C915B}" srcOrd="0" destOrd="0" presId="urn:microsoft.com/office/officeart/2005/8/layout/hList7"/>
    <dgm:cxn modelId="{217FF2FB-4848-4E42-A182-860512FC0DF5}" type="presParOf" srcId="{5BA37B4B-2ADC-4EB2-A38B-825722958026}" destId="{0CF23B4E-7B11-484D-9ED3-E996288229D1}" srcOrd="1" destOrd="0" presId="urn:microsoft.com/office/officeart/2005/8/layout/hList7"/>
    <dgm:cxn modelId="{0A34F02E-6710-4575-967A-01AEC7A38DA5}" type="presParOf" srcId="{5BA37B4B-2ADC-4EB2-A38B-825722958026}" destId="{EB623E11-BC45-458C-8028-C91EF9556C82}" srcOrd="2" destOrd="0" presId="urn:microsoft.com/office/officeart/2005/8/layout/hList7"/>
    <dgm:cxn modelId="{2DEB57CE-BACC-45D9-9B37-CD51781CA860}" type="presParOf" srcId="{5BA37B4B-2ADC-4EB2-A38B-825722958026}" destId="{7D95D34D-74BF-48A9-B3D4-0E0CC0582F8F}" srcOrd="3" destOrd="0" presId="urn:microsoft.com/office/officeart/2005/8/layout/hList7"/>
    <dgm:cxn modelId="{C3C77C7C-A4FB-480D-8BD4-C9F124D36891}" type="presParOf" srcId="{DE9BA383-80B0-4147-8209-DB5A1B97F5E3}" destId="{9CECF502-AF74-4F08-8983-C6A05A029573}" srcOrd="5" destOrd="0" presId="urn:microsoft.com/office/officeart/2005/8/layout/hList7"/>
    <dgm:cxn modelId="{C551A2F4-1A03-45FB-B596-7FE0AECDCF73}" type="presParOf" srcId="{DE9BA383-80B0-4147-8209-DB5A1B97F5E3}" destId="{63B61CCB-16B9-459F-BDF9-4323B2D9A5AF}" srcOrd="6" destOrd="0" presId="urn:microsoft.com/office/officeart/2005/8/layout/hList7"/>
    <dgm:cxn modelId="{C8A6E69D-6B15-436D-8548-AB9219DFDA66}" type="presParOf" srcId="{63B61CCB-16B9-459F-BDF9-4323B2D9A5AF}" destId="{F2A2645B-3F50-4E0C-A0E6-5A799AC2A6C4}" srcOrd="0" destOrd="0" presId="urn:microsoft.com/office/officeart/2005/8/layout/hList7"/>
    <dgm:cxn modelId="{3B9DF979-33C0-4AD1-B55D-58BCE8A7D33B}" type="presParOf" srcId="{63B61CCB-16B9-459F-BDF9-4323B2D9A5AF}" destId="{4C7A7659-A158-44F0-846C-7B74D600E334}" srcOrd="1" destOrd="0" presId="urn:microsoft.com/office/officeart/2005/8/layout/hList7"/>
    <dgm:cxn modelId="{E8F6EF7D-DD31-43BA-9A9A-87DC2F157FD9}" type="presParOf" srcId="{63B61CCB-16B9-459F-BDF9-4323B2D9A5AF}" destId="{D79E1169-CA27-43E7-9B7F-6A58CCD5D94A}" srcOrd="2" destOrd="0" presId="urn:microsoft.com/office/officeart/2005/8/layout/hList7"/>
    <dgm:cxn modelId="{DAEB1E46-C36A-4EAD-8D9A-393848FE2F6A}" type="presParOf" srcId="{63B61CCB-16B9-459F-BDF9-4323B2D9A5AF}" destId="{00E27DCC-1AE7-4AB8-8ECD-2E80C12A416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039E1-C790-4931-B5AC-C5C8B5DAC649}" type="doc">
      <dgm:prSet loTypeId="urn:microsoft.com/office/officeart/2005/8/layout/matrix2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238A993-52C9-4DBF-A693-C9D75A3DCBE3}">
      <dgm:prSet phldrT="[Texto]"/>
      <dgm:spPr/>
      <dgm:t>
        <a:bodyPr/>
        <a:lstStyle/>
        <a:p>
          <a:r>
            <a:rPr lang="es-CO" dirty="0"/>
            <a:t>Telefónico 398.865</a:t>
          </a:r>
        </a:p>
      </dgm:t>
    </dgm:pt>
    <dgm:pt modelId="{2D20BF40-C72B-40F8-9AD3-032720B3D198}" type="parTrans" cxnId="{25DCB2D5-30B3-4ADF-A80B-7063D3849E7F}">
      <dgm:prSet/>
      <dgm:spPr/>
      <dgm:t>
        <a:bodyPr/>
        <a:lstStyle/>
        <a:p>
          <a:endParaRPr lang="es-CO"/>
        </a:p>
      </dgm:t>
    </dgm:pt>
    <dgm:pt modelId="{15DBC424-9A75-4A81-9B67-E5C1083BE060}" type="sibTrans" cxnId="{25DCB2D5-30B3-4ADF-A80B-7063D3849E7F}">
      <dgm:prSet/>
      <dgm:spPr/>
      <dgm:t>
        <a:bodyPr/>
        <a:lstStyle/>
        <a:p>
          <a:endParaRPr lang="es-CO"/>
        </a:p>
      </dgm:t>
    </dgm:pt>
    <dgm:pt modelId="{42A572E5-32D8-4DC2-BC7A-C25049A98719}">
      <dgm:prSet phldrT="[Texto]"/>
      <dgm:spPr/>
      <dgm:t>
        <a:bodyPr/>
        <a:lstStyle/>
        <a:p>
          <a:r>
            <a:rPr lang="es-CO" dirty="0"/>
            <a:t>Escrito 45.032</a:t>
          </a:r>
        </a:p>
      </dgm:t>
    </dgm:pt>
    <dgm:pt modelId="{200D073B-9320-41C8-8F7A-6E982314806E}" type="parTrans" cxnId="{1159C40E-4CBA-4CA9-9E32-D32CC5FA58FA}">
      <dgm:prSet/>
      <dgm:spPr/>
      <dgm:t>
        <a:bodyPr/>
        <a:lstStyle/>
        <a:p>
          <a:endParaRPr lang="es-CO"/>
        </a:p>
      </dgm:t>
    </dgm:pt>
    <dgm:pt modelId="{F8B8C876-38B3-4E20-AEF5-7D8B45231453}" type="sibTrans" cxnId="{1159C40E-4CBA-4CA9-9E32-D32CC5FA58FA}">
      <dgm:prSet/>
      <dgm:spPr/>
      <dgm:t>
        <a:bodyPr/>
        <a:lstStyle/>
        <a:p>
          <a:endParaRPr lang="es-CO"/>
        </a:p>
      </dgm:t>
    </dgm:pt>
    <dgm:pt modelId="{1B69F0EF-C96D-4EB0-AF2D-E5FC74BD12A3}">
      <dgm:prSet phldrT="[Texto]"/>
      <dgm:spPr/>
      <dgm:t>
        <a:bodyPr/>
        <a:lstStyle/>
        <a:p>
          <a:r>
            <a:rPr lang="es-CO" dirty="0"/>
            <a:t>Presencial 1.320</a:t>
          </a:r>
        </a:p>
      </dgm:t>
    </dgm:pt>
    <dgm:pt modelId="{48F7A908-8242-4D61-AD51-B256D0BE380C}" type="parTrans" cxnId="{CCCE6ECD-8DD4-4799-A239-20DBDDBBBFCE}">
      <dgm:prSet/>
      <dgm:spPr/>
      <dgm:t>
        <a:bodyPr/>
        <a:lstStyle/>
        <a:p>
          <a:endParaRPr lang="es-CO"/>
        </a:p>
      </dgm:t>
    </dgm:pt>
    <dgm:pt modelId="{02036E56-56B4-4690-8C20-4D72EBEE8A99}" type="sibTrans" cxnId="{CCCE6ECD-8DD4-4799-A239-20DBDDBBBFCE}">
      <dgm:prSet/>
      <dgm:spPr/>
      <dgm:t>
        <a:bodyPr/>
        <a:lstStyle/>
        <a:p>
          <a:endParaRPr lang="es-CO"/>
        </a:p>
      </dgm:t>
    </dgm:pt>
    <dgm:pt modelId="{DA5556DF-2450-4E01-9B20-D4FC79B9D1A8}">
      <dgm:prSet phldrT="[Texto]"/>
      <dgm:spPr/>
      <dgm:t>
        <a:bodyPr/>
        <a:lstStyle/>
        <a:p>
          <a:r>
            <a:rPr lang="es-CO" dirty="0"/>
            <a:t>Electrónico 401.013</a:t>
          </a:r>
        </a:p>
      </dgm:t>
    </dgm:pt>
    <dgm:pt modelId="{10DED29C-0188-431D-8D15-95100F4C4521}" type="parTrans" cxnId="{F4C006F2-7CCD-494C-A3EE-1E6623F7BADF}">
      <dgm:prSet/>
      <dgm:spPr/>
      <dgm:t>
        <a:bodyPr/>
        <a:lstStyle/>
        <a:p>
          <a:endParaRPr lang="es-CO"/>
        </a:p>
      </dgm:t>
    </dgm:pt>
    <dgm:pt modelId="{23CDE008-6446-4597-8A58-6785E6835024}" type="sibTrans" cxnId="{F4C006F2-7CCD-494C-A3EE-1E6623F7BADF}">
      <dgm:prSet/>
      <dgm:spPr/>
      <dgm:t>
        <a:bodyPr/>
        <a:lstStyle/>
        <a:p>
          <a:endParaRPr lang="es-CO"/>
        </a:p>
      </dgm:t>
    </dgm:pt>
    <dgm:pt modelId="{6DD7F43C-8917-490A-83B5-4A6C9A1623FD}" type="pres">
      <dgm:prSet presAssocID="{06C039E1-C790-4931-B5AC-C5C8B5DAC649}" presName="matrix" presStyleCnt="0">
        <dgm:presLayoutVars>
          <dgm:chMax val="1"/>
          <dgm:dir/>
          <dgm:resizeHandles val="exact"/>
        </dgm:presLayoutVars>
      </dgm:prSet>
      <dgm:spPr/>
    </dgm:pt>
    <dgm:pt modelId="{3BE64732-25D5-4A51-A47A-CC40F859D51B}" type="pres">
      <dgm:prSet presAssocID="{06C039E1-C790-4931-B5AC-C5C8B5DAC649}" presName="axisShape" presStyleLbl="bgShp" presStyleIdx="0" presStyleCnt="1"/>
      <dgm:spPr/>
    </dgm:pt>
    <dgm:pt modelId="{04796B52-5C89-4882-A5C0-45CA83F02DBA}" type="pres">
      <dgm:prSet presAssocID="{06C039E1-C790-4931-B5AC-C5C8B5DAC64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1BC671-16E7-4327-8143-91BFB8E3230D}" type="pres">
      <dgm:prSet presAssocID="{06C039E1-C790-4931-B5AC-C5C8B5DAC64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7D91C4-C56B-457A-B69D-8DEB0FA8AF49}" type="pres">
      <dgm:prSet presAssocID="{06C039E1-C790-4931-B5AC-C5C8B5DAC64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9AAB742-7C95-4036-AB8B-DE78ECD3ACDA}" type="pres">
      <dgm:prSet presAssocID="{06C039E1-C790-4931-B5AC-C5C8B5DAC64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59C40E-4CBA-4CA9-9E32-D32CC5FA58FA}" srcId="{06C039E1-C790-4931-B5AC-C5C8B5DAC649}" destId="{42A572E5-32D8-4DC2-BC7A-C25049A98719}" srcOrd="1" destOrd="0" parTransId="{200D073B-9320-41C8-8F7A-6E982314806E}" sibTransId="{F8B8C876-38B3-4E20-AEF5-7D8B45231453}"/>
    <dgm:cxn modelId="{BBA3F116-AA3C-46A8-A03E-8CAADAD315D9}" type="presOf" srcId="{42A572E5-32D8-4DC2-BC7A-C25049A98719}" destId="{B51BC671-16E7-4327-8143-91BFB8E3230D}" srcOrd="0" destOrd="0" presId="urn:microsoft.com/office/officeart/2005/8/layout/matrix2"/>
    <dgm:cxn modelId="{97231334-A3E0-4CBB-BFBA-8C6EF9A9CEEB}" type="presOf" srcId="{DA5556DF-2450-4E01-9B20-D4FC79B9D1A8}" destId="{C9AAB742-7C95-4036-AB8B-DE78ECD3ACDA}" srcOrd="0" destOrd="0" presId="urn:microsoft.com/office/officeart/2005/8/layout/matrix2"/>
    <dgm:cxn modelId="{85001E4E-C59D-416C-BC37-B80A8181B9C8}" type="presOf" srcId="{1B69F0EF-C96D-4EB0-AF2D-E5FC74BD12A3}" destId="{6B7D91C4-C56B-457A-B69D-8DEB0FA8AF49}" srcOrd="0" destOrd="0" presId="urn:microsoft.com/office/officeart/2005/8/layout/matrix2"/>
    <dgm:cxn modelId="{56C50475-1B4B-480F-8EDB-428865C1F6D8}" type="presOf" srcId="{06C039E1-C790-4931-B5AC-C5C8B5DAC649}" destId="{6DD7F43C-8917-490A-83B5-4A6C9A1623FD}" srcOrd="0" destOrd="0" presId="urn:microsoft.com/office/officeart/2005/8/layout/matrix2"/>
    <dgm:cxn modelId="{8E0A01B3-8E98-4D88-8601-9BF62AA4D6D9}" type="presOf" srcId="{E238A993-52C9-4DBF-A693-C9D75A3DCBE3}" destId="{04796B52-5C89-4882-A5C0-45CA83F02DBA}" srcOrd="0" destOrd="0" presId="urn:microsoft.com/office/officeart/2005/8/layout/matrix2"/>
    <dgm:cxn modelId="{CCCE6ECD-8DD4-4799-A239-20DBDDBBBFCE}" srcId="{06C039E1-C790-4931-B5AC-C5C8B5DAC649}" destId="{1B69F0EF-C96D-4EB0-AF2D-E5FC74BD12A3}" srcOrd="2" destOrd="0" parTransId="{48F7A908-8242-4D61-AD51-B256D0BE380C}" sibTransId="{02036E56-56B4-4690-8C20-4D72EBEE8A99}"/>
    <dgm:cxn modelId="{25DCB2D5-30B3-4ADF-A80B-7063D3849E7F}" srcId="{06C039E1-C790-4931-B5AC-C5C8B5DAC649}" destId="{E238A993-52C9-4DBF-A693-C9D75A3DCBE3}" srcOrd="0" destOrd="0" parTransId="{2D20BF40-C72B-40F8-9AD3-032720B3D198}" sibTransId="{15DBC424-9A75-4A81-9B67-E5C1083BE060}"/>
    <dgm:cxn modelId="{F4C006F2-7CCD-494C-A3EE-1E6623F7BADF}" srcId="{06C039E1-C790-4931-B5AC-C5C8B5DAC649}" destId="{DA5556DF-2450-4E01-9B20-D4FC79B9D1A8}" srcOrd="3" destOrd="0" parTransId="{10DED29C-0188-431D-8D15-95100F4C4521}" sibTransId="{23CDE008-6446-4597-8A58-6785E6835024}"/>
    <dgm:cxn modelId="{66791610-E674-4731-AFCA-CB1AF81C820D}" type="presParOf" srcId="{6DD7F43C-8917-490A-83B5-4A6C9A1623FD}" destId="{3BE64732-25D5-4A51-A47A-CC40F859D51B}" srcOrd="0" destOrd="0" presId="urn:microsoft.com/office/officeart/2005/8/layout/matrix2"/>
    <dgm:cxn modelId="{7A063ECF-4226-43F8-BBF6-E1FACAB72C3F}" type="presParOf" srcId="{6DD7F43C-8917-490A-83B5-4A6C9A1623FD}" destId="{04796B52-5C89-4882-A5C0-45CA83F02DBA}" srcOrd="1" destOrd="0" presId="urn:microsoft.com/office/officeart/2005/8/layout/matrix2"/>
    <dgm:cxn modelId="{CEA586BE-2B9E-4920-A76A-0E4DE8B85C42}" type="presParOf" srcId="{6DD7F43C-8917-490A-83B5-4A6C9A1623FD}" destId="{B51BC671-16E7-4327-8143-91BFB8E3230D}" srcOrd="2" destOrd="0" presId="urn:microsoft.com/office/officeart/2005/8/layout/matrix2"/>
    <dgm:cxn modelId="{3D0E6330-1992-4D9C-B789-0577F5804E70}" type="presParOf" srcId="{6DD7F43C-8917-490A-83B5-4A6C9A1623FD}" destId="{6B7D91C4-C56B-457A-B69D-8DEB0FA8AF49}" srcOrd="3" destOrd="0" presId="urn:microsoft.com/office/officeart/2005/8/layout/matrix2"/>
    <dgm:cxn modelId="{0F38AFC8-DE34-4442-9F53-DA92BC6D3FF0}" type="presParOf" srcId="{6DD7F43C-8917-490A-83B5-4A6C9A1623FD}" destId="{C9AAB742-7C95-4036-AB8B-DE78ECD3ACD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F9FB8B-8490-456C-B9FD-42FFCE07B45F}" type="doc">
      <dgm:prSet loTypeId="urn:microsoft.com/office/officeart/2005/8/layout/hProcess3" loCatId="process" qsTypeId="urn:microsoft.com/office/officeart/2005/8/quickstyle/simple4" qsCatId="simple" csTypeId="urn:microsoft.com/office/officeart/2005/8/colors/accent1_2" csCatId="accent1" phldr="1"/>
      <dgm:spPr/>
    </dgm:pt>
    <dgm:pt modelId="{598015A1-08FE-444F-BEEA-A11AFB1411B4}">
      <dgm:prSet phldrT="[Texto]" custT="1"/>
      <dgm:spPr/>
      <dgm:t>
        <a:bodyPr/>
        <a:lstStyle/>
        <a:p>
          <a:pPr algn="just"/>
          <a:r>
            <a:rPr lang="es-CO" sz="1300" dirty="0">
              <a:solidFill>
                <a:schemeClr val="tx2">
                  <a:lumMod val="10000"/>
                </a:schemeClr>
              </a:solidFill>
            </a:rPr>
            <a:t>El 80,8% de solicitudes se representan en esta gráfica, el restante esta contenido en 216 temas, los cuales tienen una participación menor al 1%</a:t>
          </a:r>
        </a:p>
      </dgm:t>
    </dgm:pt>
    <dgm:pt modelId="{2FCE9CE7-0FC5-41FB-8BF8-4F13964F854D}" type="parTrans" cxnId="{38C0BC8E-611E-4983-8DB4-564701517AAF}">
      <dgm:prSet/>
      <dgm:spPr/>
      <dgm:t>
        <a:bodyPr/>
        <a:lstStyle/>
        <a:p>
          <a:endParaRPr lang="es-CO"/>
        </a:p>
      </dgm:t>
    </dgm:pt>
    <dgm:pt modelId="{21F0C115-B03F-4A30-9AF9-2872B9F04286}" type="sibTrans" cxnId="{38C0BC8E-611E-4983-8DB4-564701517AAF}">
      <dgm:prSet/>
      <dgm:spPr/>
      <dgm:t>
        <a:bodyPr/>
        <a:lstStyle/>
        <a:p>
          <a:endParaRPr lang="es-CO"/>
        </a:p>
      </dgm:t>
    </dgm:pt>
    <dgm:pt modelId="{E63353FB-634A-4B75-96A8-CDDCD281AB53}" type="pres">
      <dgm:prSet presAssocID="{7FF9FB8B-8490-456C-B9FD-42FFCE07B45F}" presName="Name0" presStyleCnt="0">
        <dgm:presLayoutVars>
          <dgm:dir/>
          <dgm:animLvl val="lvl"/>
          <dgm:resizeHandles val="exact"/>
        </dgm:presLayoutVars>
      </dgm:prSet>
      <dgm:spPr/>
    </dgm:pt>
    <dgm:pt modelId="{4578A45F-5F43-449B-95FE-A6FF1B3CE155}" type="pres">
      <dgm:prSet presAssocID="{7FF9FB8B-8490-456C-B9FD-42FFCE07B45F}" presName="dummy" presStyleCnt="0"/>
      <dgm:spPr/>
    </dgm:pt>
    <dgm:pt modelId="{78F46FFA-26B2-403F-B195-39C28161F7FD}" type="pres">
      <dgm:prSet presAssocID="{7FF9FB8B-8490-456C-B9FD-42FFCE07B45F}" presName="linH" presStyleCnt="0"/>
      <dgm:spPr/>
    </dgm:pt>
    <dgm:pt modelId="{91507BA6-8D5E-437B-A425-C89D356BEDAF}" type="pres">
      <dgm:prSet presAssocID="{7FF9FB8B-8490-456C-B9FD-42FFCE07B45F}" presName="padding1" presStyleCnt="0"/>
      <dgm:spPr/>
    </dgm:pt>
    <dgm:pt modelId="{0739A032-3F19-4F9A-9060-C19B101325A1}" type="pres">
      <dgm:prSet presAssocID="{598015A1-08FE-444F-BEEA-A11AFB1411B4}" presName="linV" presStyleCnt="0"/>
      <dgm:spPr/>
    </dgm:pt>
    <dgm:pt modelId="{73DE1FD9-F1E5-4BB3-9BE0-D28172910146}" type="pres">
      <dgm:prSet presAssocID="{598015A1-08FE-444F-BEEA-A11AFB1411B4}" presName="spVertical1" presStyleCnt="0"/>
      <dgm:spPr/>
    </dgm:pt>
    <dgm:pt modelId="{B15CFA8E-42C0-44CA-891A-4BA49B73119C}" type="pres">
      <dgm:prSet presAssocID="{598015A1-08FE-444F-BEEA-A11AFB1411B4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B8500B7-5495-4CA7-BBA7-525F9596F639}" type="pres">
      <dgm:prSet presAssocID="{598015A1-08FE-444F-BEEA-A11AFB1411B4}" presName="spVertical2" presStyleCnt="0"/>
      <dgm:spPr/>
    </dgm:pt>
    <dgm:pt modelId="{666CA4A0-B5F7-47C9-B231-160498279080}" type="pres">
      <dgm:prSet presAssocID="{598015A1-08FE-444F-BEEA-A11AFB1411B4}" presName="spVertical3" presStyleCnt="0"/>
      <dgm:spPr/>
    </dgm:pt>
    <dgm:pt modelId="{C5307AF8-6137-430E-99D8-9A32302B4CF6}" type="pres">
      <dgm:prSet presAssocID="{7FF9FB8B-8490-456C-B9FD-42FFCE07B45F}" presName="padding2" presStyleCnt="0"/>
      <dgm:spPr/>
    </dgm:pt>
    <dgm:pt modelId="{A3611FAC-75BE-4C8B-8E46-27DC51CEAEC8}" type="pres">
      <dgm:prSet presAssocID="{7FF9FB8B-8490-456C-B9FD-42FFCE07B45F}" presName="negArrow" presStyleCnt="0"/>
      <dgm:spPr/>
    </dgm:pt>
    <dgm:pt modelId="{DD6B0D6F-151A-49CE-83F4-EA4C84507641}" type="pres">
      <dgm:prSet presAssocID="{7FF9FB8B-8490-456C-B9FD-42FFCE07B45F}" presName="backgroundArrow" presStyleLbl="node1" presStyleIdx="0" presStyleCn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stripedRightArrow">
          <a:avLst/>
        </a:prstGeom>
      </dgm:spPr>
    </dgm:pt>
  </dgm:ptLst>
  <dgm:cxnLst>
    <dgm:cxn modelId="{979B620C-4ABA-42B7-AECF-BB2066203B53}" type="presOf" srcId="{7FF9FB8B-8490-456C-B9FD-42FFCE07B45F}" destId="{E63353FB-634A-4B75-96A8-CDDCD281AB53}" srcOrd="0" destOrd="0" presId="urn:microsoft.com/office/officeart/2005/8/layout/hProcess3"/>
    <dgm:cxn modelId="{38C0BC8E-611E-4983-8DB4-564701517AAF}" srcId="{7FF9FB8B-8490-456C-B9FD-42FFCE07B45F}" destId="{598015A1-08FE-444F-BEEA-A11AFB1411B4}" srcOrd="0" destOrd="0" parTransId="{2FCE9CE7-0FC5-41FB-8BF8-4F13964F854D}" sibTransId="{21F0C115-B03F-4A30-9AF9-2872B9F04286}"/>
    <dgm:cxn modelId="{C2173BA4-946E-4032-8186-D3AADC162975}" type="presOf" srcId="{598015A1-08FE-444F-BEEA-A11AFB1411B4}" destId="{B15CFA8E-42C0-44CA-891A-4BA49B73119C}" srcOrd="0" destOrd="0" presId="urn:microsoft.com/office/officeart/2005/8/layout/hProcess3"/>
    <dgm:cxn modelId="{BD410195-998A-4B54-AA65-794F5933DA17}" type="presParOf" srcId="{E63353FB-634A-4B75-96A8-CDDCD281AB53}" destId="{4578A45F-5F43-449B-95FE-A6FF1B3CE155}" srcOrd="0" destOrd="0" presId="urn:microsoft.com/office/officeart/2005/8/layout/hProcess3"/>
    <dgm:cxn modelId="{61158D2A-6383-41EB-86E5-02F2964C72C1}" type="presParOf" srcId="{E63353FB-634A-4B75-96A8-CDDCD281AB53}" destId="{78F46FFA-26B2-403F-B195-39C28161F7FD}" srcOrd="1" destOrd="0" presId="urn:microsoft.com/office/officeart/2005/8/layout/hProcess3"/>
    <dgm:cxn modelId="{A479667C-CB57-46FE-ACA8-6ECB82D8007D}" type="presParOf" srcId="{78F46FFA-26B2-403F-B195-39C28161F7FD}" destId="{91507BA6-8D5E-437B-A425-C89D356BEDAF}" srcOrd="0" destOrd="0" presId="urn:microsoft.com/office/officeart/2005/8/layout/hProcess3"/>
    <dgm:cxn modelId="{A4970E5F-8F18-4C57-9D26-FA70C633FED6}" type="presParOf" srcId="{78F46FFA-26B2-403F-B195-39C28161F7FD}" destId="{0739A032-3F19-4F9A-9060-C19B101325A1}" srcOrd="1" destOrd="0" presId="urn:microsoft.com/office/officeart/2005/8/layout/hProcess3"/>
    <dgm:cxn modelId="{9511C3E0-10E4-4906-BB3A-925D02258E31}" type="presParOf" srcId="{0739A032-3F19-4F9A-9060-C19B101325A1}" destId="{73DE1FD9-F1E5-4BB3-9BE0-D28172910146}" srcOrd="0" destOrd="0" presId="urn:microsoft.com/office/officeart/2005/8/layout/hProcess3"/>
    <dgm:cxn modelId="{6442C907-65C8-442C-AAC9-9972A512BBAA}" type="presParOf" srcId="{0739A032-3F19-4F9A-9060-C19B101325A1}" destId="{B15CFA8E-42C0-44CA-891A-4BA49B73119C}" srcOrd="1" destOrd="0" presId="urn:microsoft.com/office/officeart/2005/8/layout/hProcess3"/>
    <dgm:cxn modelId="{99A65DB9-EA32-45E8-ADE1-12DFBEC9C72A}" type="presParOf" srcId="{0739A032-3F19-4F9A-9060-C19B101325A1}" destId="{FB8500B7-5495-4CA7-BBA7-525F9596F639}" srcOrd="2" destOrd="0" presId="urn:microsoft.com/office/officeart/2005/8/layout/hProcess3"/>
    <dgm:cxn modelId="{213929BE-9A75-46D6-AF30-625DE28AFEEB}" type="presParOf" srcId="{0739A032-3F19-4F9A-9060-C19B101325A1}" destId="{666CA4A0-B5F7-47C9-B231-160498279080}" srcOrd="3" destOrd="0" presId="urn:microsoft.com/office/officeart/2005/8/layout/hProcess3"/>
    <dgm:cxn modelId="{573BB91E-D58A-4EBF-AC6D-AA8A1C95B991}" type="presParOf" srcId="{78F46FFA-26B2-403F-B195-39C28161F7FD}" destId="{C5307AF8-6137-430E-99D8-9A32302B4CF6}" srcOrd="2" destOrd="0" presId="urn:microsoft.com/office/officeart/2005/8/layout/hProcess3"/>
    <dgm:cxn modelId="{CEB04A65-D790-44C8-B507-19F4375C7CF1}" type="presParOf" srcId="{78F46FFA-26B2-403F-B195-39C28161F7FD}" destId="{A3611FAC-75BE-4C8B-8E46-27DC51CEAEC8}" srcOrd="3" destOrd="0" presId="urn:microsoft.com/office/officeart/2005/8/layout/hProcess3"/>
    <dgm:cxn modelId="{B137F234-7D37-4ADC-8730-D579C098CB18}" type="presParOf" srcId="{78F46FFA-26B2-403F-B195-39C28161F7FD}" destId="{DD6B0D6F-151A-49CE-83F4-EA4C8450764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18ADF8-EA25-48A5-9716-C6946AA4ED53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76AC53D-9F06-4F50-849A-BFB442212EEA}">
      <dgm:prSet phldrT="[Texto]" custT="1"/>
      <dgm:spPr/>
      <dgm:t>
        <a:bodyPr/>
        <a:lstStyle/>
        <a:p>
          <a:r>
            <a:rPr lang="es-CO" sz="2000" dirty="0"/>
            <a:t>192 inconformidades</a:t>
          </a:r>
        </a:p>
      </dgm:t>
    </dgm:pt>
    <dgm:pt modelId="{9C1C4BCE-6454-46E8-B514-3674BA66EDD4}" type="parTrans" cxnId="{731C5CC5-1EFB-4DDA-A748-65E82BEA9A33}">
      <dgm:prSet/>
      <dgm:spPr/>
      <dgm:t>
        <a:bodyPr/>
        <a:lstStyle/>
        <a:p>
          <a:endParaRPr lang="es-CO"/>
        </a:p>
      </dgm:t>
    </dgm:pt>
    <dgm:pt modelId="{1B08F7E3-EB5C-4D9B-A389-DFE752266BF4}" type="sibTrans" cxnId="{731C5CC5-1EFB-4DDA-A748-65E82BEA9A33}">
      <dgm:prSet/>
      <dgm:spPr/>
      <dgm:t>
        <a:bodyPr/>
        <a:lstStyle/>
        <a:p>
          <a:endParaRPr lang="es-CO"/>
        </a:p>
      </dgm:t>
    </dgm:pt>
    <dgm:pt modelId="{A26FAFDA-3E78-440F-8893-CCA6A55CC96D}">
      <dgm:prSet phldrT="[Texto]" custT="1"/>
      <dgm:spPr/>
      <dgm:t>
        <a:bodyPr/>
        <a:lstStyle/>
        <a:p>
          <a:r>
            <a:rPr lang="es-CO" sz="2400" dirty="0"/>
            <a:t>3 Quejas</a:t>
          </a:r>
        </a:p>
      </dgm:t>
    </dgm:pt>
    <dgm:pt modelId="{7CD08D5A-CE51-4FB7-B2B4-A052712005A3}" type="parTrans" cxnId="{D189A89A-A88D-47C9-A14A-2D9F704A9D0F}">
      <dgm:prSet/>
      <dgm:spPr/>
      <dgm:t>
        <a:bodyPr/>
        <a:lstStyle/>
        <a:p>
          <a:endParaRPr lang="es-CO" dirty="0"/>
        </a:p>
      </dgm:t>
    </dgm:pt>
    <dgm:pt modelId="{61D023F0-5E31-46BF-BFD2-C7E20C664BDC}" type="sibTrans" cxnId="{D189A89A-A88D-47C9-A14A-2D9F704A9D0F}">
      <dgm:prSet/>
      <dgm:spPr/>
      <dgm:t>
        <a:bodyPr/>
        <a:lstStyle/>
        <a:p>
          <a:endParaRPr lang="es-CO"/>
        </a:p>
      </dgm:t>
    </dgm:pt>
    <dgm:pt modelId="{DE6CEB6F-8DCD-4426-81A5-7A87DF3E1161}">
      <dgm:prSet phldrT="[Texto]" custT="1"/>
      <dgm:spPr/>
      <dgm:t>
        <a:bodyPr/>
        <a:lstStyle/>
        <a:p>
          <a:r>
            <a:rPr lang="es-CO" sz="1800" dirty="0"/>
            <a:t>189 Reclamos </a:t>
          </a:r>
        </a:p>
      </dgm:t>
    </dgm:pt>
    <dgm:pt modelId="{32059015-5CCA-4543-9BD4-2F451960CD5B}" type="parTrans" cxnId="{FF35CF84-2E7E-4348-972F-98149369E1C0}">
      <dgm:prSet/>
      <dgm:spPr/>
      <dgm:t>
        <a:bodyPr/>
        <a:lstStyle/>
        <a:p>
          <a:endParaRPr lang="es-CO" dirty="0"/>
        </a:p>
      </dgm:t>
    </dgm:pt>
    <dgm:pt modelId="{6DB9468F-34B0-4AE4-A96F-01ECC6EDAF87}" type="sibTrans" cxnId="{FF35CF84-2E7E-4348-972F-98149369E1C0}">
      <dgm:prSet/>
      <dgm:spPr/>
      <dgm:t>
        <a:bodyPr/>
        <a:lstStyle/>
        <a:p>
          <a:endParaRPr lang="es-CO"/>
        </a:p>
      </dgm:t>
    </dgm:pt>
    <dgm:pt modelId="{F6679BA6-A270-4049-BD86-8AEF48864DAE}" type="pres">
      <dgm:prSet presAssocID="{6D18ADF8-EA25-48A5-9716-C6946AA4ED5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0BF455-8A91-4F9F-B87B-9946CEF3A19D}" type="pres">
      <dgm:prSet presAssocID="{876AC53D-9F06-4F50-849A-BFB442212EEA}" presName="root1" presStyleCnt="0"/>
      <dgm:spPr/>
    </dgm:pt>
    <dgm:pt modelId="{11333D82-2BE2-4318-91D1-64DB94D080F7}" type="pres">
      <dgm:prSet presAssocID="{876AC53D-9F06-4F50-849A-BFB442212EEA}" presName="LevelOneTextNode" presStyleLbl="node0" presStyleIdx="0" presStyleCnt="1">
        <dgm:presLayoutVars>
          <dgm:chPref val="3"/>
        </dgm:presLayoutVars>
      </dgm:prSet>
      <dgm:spPr/>
    </dgm:pt>
    <dgm:pt modelId="{32610C95-4AAB-471D-AA2C-D9D71B84FE92}" type="pres">
      <dgm:prSet presAssocID="{876AC53D-9F06-4F50-849A-BFB442212EEA}" presName="level2hierChild" presStyleCnt="0"/>
      <dgm:spPr/>
    </dgm:pt>
    <dgm:pt modelId="{D993B2FB-8037-43CA-8E1B-6FEC4DC9CEB6}" type="pres">
      <dgm:prSet presAssocID="{7CD08D5A-CE51-4FB7-B2B4-A052712005A3}" presName="conn2-1" presStyleLbl="parChTrans1D2" presStyleIdx="0" presStyleCnt="2"/>
      <dgm:spPr/>
    </dgm:pt>
    <dgm:pt modelId="{AF1CC707-578B-47F1-A978-6D885CBAB3C8}" type="pres">
      <dgm:prSet presAssocID="{7CD08D5A-CE51-4FB7-B2B4-A052712005A3}" presName="connTx" presStyleLbl="parChTrans1D2" presStyleIdx="0" presStyleCnt="2"/>
      <dgm:spPr/>
    </dgm:pt>
    <dgm:pt modelId="{7A887153-86A4-4A9B-9435-93A22BA8DB7E}" type="pres">
      <dgm:prSet presAssocID="{A26FAFDA-3E78-440F-8893-CCA6A55CC96D}" presName="root2" presStyleCnt="0"/>
      <dgm:spPr/>
    </dgm:pt>
    <dgm:pt modelId="{5F9A4E79-3473-4F5C-964C-7AEEC12D0DCC}" type="pres">
      <dgm:prSet presAssocID="{A26FAFDA-3E78-440F-8893-CCA6A55CC96D}" presName="LevelTwoTextNode" presStyleLbl="node2" presStyleIdx="0" presStyleCnt="2">
        <dgm:presLayoutVars>
          <dgm:chPref val="3"/>
        </dgm:presLayoutVars>
      </dgm:prSet>
      <dgm:spPr/>
    </dgm:pt>
    <dgm:pt modelId="{100F48CA-8343-47CB-91AB-51699FD59141}" type="pres">
      <dgm:prSet presAssocID="{A26FAFDA-3E78-440F-8893-CCA6A55CC96D}" presName="level3hierChild" presStyleCnt="0"/>
      <dgm:spPr/>
    </dgm:pt>
    <dgm:pt modelId="{14490789-757E-4C61-A28E-6B9DEA024396}" type="pres">
      <dgm:prSet presAssocID="{32059015-5CCA-4543-9BD4-2F451960CD5B}" presName="conn2-1" presStyleLbl="parChTrans1D2" presStyleIdx="1" presStyleCnt="2"/>
      <dgm:spPr/>
    </dgm:pt>
    <dgm:pt modelId="{E00F4F26-FCF5-4941-AF0C-89D5B503D1EF}" type="pres">
      <dgm:prSet presAssocID="{32059015-5CCA-4543-9BD4-2F451960CD5B}" presName="connTx" presStyleLbl="parChTrans1D2" presStyleIdx="1" presStyleCnt="2"/>
      <dgm:spPr/>
    </dgm:pt>
    <dgm:pt modelId="{3BDC108C-D7BA-4565-AAC9-3195D91D6E62}" type="pres">
      <dgm:prSet presAssocID="{DE6CEB6F-8DCD-4426-81A5-7A87DF3E1161}" presName="root2" presStyleCnt="0"/>
      <dgm:spPr/>
    </dgm:pt>
    <dgm:pt modelId="{A7FFA7FE-C021-464C-9D0D-BD6029C65E18}" type="pres">
      <dgm:prSet presAssocID="{DE6CEB6F-8DCD-4426-81A5-7A87DF3E1161}" presName="LevelTwoTextNode" presStyleLbl="node2" presStyleIdx="1" presStyleCnt="2">
        <dgm:presLayoutVars>
          <dgm:chPref val="3"/>
        </dgm:presLayoutVars>
      </dgm:prSet>
      <dgm:spPr/>
    </dgm:pt>
    <dgm:pt modelId="{2F7E7BD0-44D3-4A2D-A1B7-694857E85BC4}" type="pres">
      <dgm:prSet presAssocID="{DE6CEB6F-8DCD-4426-81A5-7A87DF3E1161}" presName="level3hierChild" presStyleCnt="0"/>
      <dgm:spPr/>
    </dgm:pt>
  </dgm:ptLst>
  <dgm:cxnLst>
    <dgm:cxn modelId="{8E0C902C-7FAE-4C77-9F48-0734E19D1E8B}" type="presOf" srcId="{7CD08D5A-CE51-4FB7-B2B4-A052712005A3}" destId="{D993B2FB-8037-43CA-8E1B-6FEC4DC9CEB6}" srcOrd="0" destOrd="0" presId="urn:microsoft.com/office/officeart/2008/layout/HorizontalMultiLevelHierarchy"/>
    <dgm:cxn modelId="{EE621B2E-DF83-4722-8241-07E939BAE289}" type="presOf" srcId="{32059015-5CCA-4543-9BD4-2F451960CD5B}" destId="{14490789-757E-4C61-A28E-6B9DEA024396}" srcOrd="0" destOrd="0" presId="urn:microsoft.com/office/officeart/2008/layout/HorizontalMultiLevelHierarchy"/>
    <dgm:cxn modelId="{FF5BE93A-E6EB-44BA-B379-BDE14E68D30C}" type="presOf" srcId="{32059015-5CCA-4543-9BD4-2F451960CD5B}" destId="{E00F4F26-FCF5-4941-AF0C-89D5B503D1EF}" srcOrd="1" destOrd="0" presId="urn:microsoft.com/office/officeart/2008/layout/HorizontalMultiLevelHierarchy"/>
    <dgm:cxn modelId="{88F1575F-EA36-48E8-BC91-A499A742D216}" type="presOf" srcId="{A26FAFDA-3E78-440F-8893-CCA6A55CC96D}" destId="{5F9A4E79-3473-4F5C-964C-7AEEC12D0DCC}" srcOrd="0" destOrd="0" presId="urn:microsoft.com/office/officeart/2008/layout/HorizontalMultiLevelHierarchy"/>
    <dgm:cxn modelId="{2ECED167-F7C3-4EE6-8E66-A8FF3FD4542C}" type="presOf" srcId="{876AC53D-9F06-4F50-849A-BFB442212EEA}" destId="{11333D82-2BE2-4318-91D1-64DB94D080F7}" srcOrd="0" destOrd="0" presId="urn:microsoft.com/office/officeart/2008/layout/HorizontalMultiLevelHierarchy"/>
    <dgm:cxn modelId="{8A16816E-666A-4296-AF7D-036DBE2EA963}" type="presOf" srcId="{6D18ADF8-EA25-48A5-9716-C6946AA4ED53}" destId="{F6679BA6-A270-4049-BD86-8AEF48864DAE}" srcOrd="0" destOrd="0" presId="urn:microsoft.com/office/officeart/2008/layout/HorizontalMultiLevelHierarchy"/>
    <dgm:cxn modelId="{06F91657-29B6-4980-BA2E-75BD20A31C08}" type="presOf" srcId="{DE6CEB6F-8DCD-4426-81A5-7A87DF3E1161}" destId="{A7FFA7FE-C021-464C-9D0D-BD6029C65E18}" srcOrd="0" destOrd="0" presId="urn:microsoft.com/office/officeart/2008/layout/HorizontalMultiLevelHierarchy"/>
    <dgm:cxn modelId="{FF35CF84-2E7E-4348-972F-98149369E1C0}" srcId="{876AC53D-9F06-4F50-849A-BFB442212EEA}" destId="{DE6CEB6F-8DCD-4426-81A5-7A87DF3E1161}" srcOrd="1" destOrd="0" parTransId="{32059015-5CCA-4543-9BD4-2F451960CD5B}" sibTransId="{6DB9468F-34B0-4AE4-A96F-01ECC6EDAF87}"/>
    <dgm:cxn modelId="{D189A89A-A88D-47C9-A14A-2D9F704A9D0F}" srcId="{876AC53D-9F06-4F50-849A-BFB442212EEA}" destId="{A26FAFDA-3E78-440F-8893-CCA6A55CC96D}" srcOrd="0" destOrd="0" parTransId="{7CD08D5A-CE51-4FB7-B2B4-A052712005A3}" sibTransId="{61D023F0-5E31-46BF-BFD2-C7E20C664BDC}"/>
    <dgm:cxn modelId="{731C5CC5-1EFB-4DDA-A748-65E82BEA9A33}" srcId="{6D18ADF8-EA25-48A5-9716-C6946AA4ED53}" destId="{876AC53D-9F06-4F50-849A-BFB442212EEA}" srcOrd="0" destOrd="0" parTransId="{9C1C4BCE-6454-46E8-B514-3674BA66EDD4}" sibTransId="{1B08F7E3-EB5C-4D9B-A389-DFE752266BF4}"/>
    <dgm:cxn modelId="{580B7AEA-0C4E-42F8-B326-CC3AD92622E9}" type="presOf" srcId="{7CD08D5A-CE51-4FB7-B2B4-A052712005A3}" destId="{AF1CC707-578B-47F1-A978-6D885CBAB3C8}" srcOrd="1" destOrd="0" presId="urn:microsoft.com/office/officeart/2008/layout/HorizontalMultiLevelHierarchy"/>
    <dgm:cxn modelId="{DA306F67-D807-4A14-A121-6A323A1FD227}" type="presParOf" srcId="{F6679BA6-A270-4049-BD86-8AEF48864DAE}" destId="{B00BF455-8A91-4F9F-B87B-9946CEF3A19D}" srcOrd="0" destOrd="0" presId="urn:microsoft.com/office/officeart/2008/layout/HorizontalMultiLevelHierarchy"/>
    <dgm:cxn modelId="{ABD6BDA1-FDE5-467C-950F-04A9E0AB3E5F}" type="presParOf" srcId="{B00BF455-8A91-4F9F-B87B-9946CEF3A19D}" destId="{11333D82-2BE2-4318-91D1-64DB94D080F7}" srcOrd="0" destOrd="0" presId="urn:microsoft.com/office/officeart/2008/layout/HorizontalMultiLevelHierarchy"/>
    <dgm:cxn modelId="{457551D3-6310-463D-B10D-CDA1AB00CFED}" type="presParOf" srcId="{B00BF455-8A91-4F9F-B87B-9946CEF3A19D}" destId="{32610C95-4AAB-471D-AA2C-D9D71B84FE92}" srcOrd="1" destOrd="0" presId="urn:microsoft.com/office/officeart/2008/layout/HorizontalMultiLevelHierarchy"/>
    <dgm:cxn modelId="{188EC1AB-09E9-4895-95AE-EB8E09FB7A4D}" type="presParOf" srcId="{32610C95-4AAB-471D-AA2C-D9D71B84FE92}" destId="{D993B2FB-8037-43CA-8E1B-6FEC4DC9CEB6}" srcOrd="0" destOrd="0" presId="urn:microsoft.com/office/officeart/2008/layout/HorizontalMultiLevelHierarchy"/>
    <dgm:cxn modelId="{BB7F1A32-5C58-46CB-983A-E9BB15131653}" type="presParOf" srcId="{D993B2FB-8037-43CA-8E1B-6FEC4DC9CEB6}" destId="{AF1CC707-578B-47F1-A978-6D885CBAB3C8}" srcOrd="0" destOrd="0" presId="urn:microsoft.com/office/officeart/2008/layout/HorizontalMultiLevelHierarchy"/>
    <dgm:cxn modelId="{C32AE2BB-6F90-498D-9519-2FB16A62ABA3}" type="presParOf" srcId="{32610C95-4AAB-471D-AA2C-D9D71B84FE92}" destId="{7A887153-86A4-4A9B-9435-93A22BA8DB7E}" srcOrd="1" destOrd="0" presId="urn:microsoft.com/office/officeart/2008/layout/HorizontalMultiLevelHierarchy"/>
    <dgm:cxn modelId="{B24155AE-5E71-41EE-91D0-C89967D7CBDF}" type="presParOf" srcId="{7A887153-86A4-4A9B-9435-93A22BA8DB7E}" destId="{5F9A4E79-3473-4F5C-964C-7AEEC12D0DCC}" srcOrd="0" destOrd="0" presId="urn:microsoft.com/office/officeart/2008/layout/HorizontalMultiLevelHierarchy"/>
    <dgm:cxn modelId="{94694A8C-CBC4-44CA-8D2D-BA96EEE34693}" type="presParOf" srcId="{7A887153-86A4-4A9B-9435-93A22BA8DB7E}" destId="{100F48CA-8343-47CB-91AB-51699FD59141}" srcOrd="1" destOrd="0" presId="urn:microsoft.com/office/officeart/2008/layout/HorizontalMultiLevelHierarchy"/>
    <dgm:cxn modelId="{0DE3C540-D3F6-4F9E-ABD8-7407911E3FE1}" type="presParOf" srcId="{32610C95-4AAB-471D-AA2C-D9D71B84FE92}" destId="{14490789-757E-4C61-A28E-6B9DEA024396}" srcOrd="2" destOrd="0" presId="urn:microsoft.com/office/officeart/2008/layout/HorizontalMultiLevelHierarchy"/>
    <dgm:cxn modelId="{B6C84285-E876-46E3-8685-F52911344EAB}" type="presParOf" srcId="{14490789-757E-4C61-A28E-6B9DEA024396}" destId="{E00F4F26-FCF5-4941-AF0C-89D5B503D1EF}" srcOrd="0" destOrd="0" presId="urn:microsoft.com/office/officeart/2008/layout/HorizontalMultiLevelHierarchy"/>
    <dgm:cxn modelId="{1AEBA524-DB49-47AE-8FCC-6920C0856E83}" type="presParOf" srcId="{32610C95-4AAB-471D-AA2C-D9D71B84FE92}" destId="{3BDC108C-D7BA-4565-AAC9-3195D91D6E62}" srcOrd="3" destOrd="0" presId="urn:microsoft.com/office/officeart/2008/layout/HorizontalMultiLevelHierarchy"/>
    <dgm:cxn modelId="{1F788B1E-45A0-4102-A7FB-81FBF296D2A9}" type="presParOf" srcId="{3BDC108C-D7BA-4565-AAC9-3195D91D6E62}" destId="{A7FFA7FE-C021-464C-9D0D-BD6029C65E18}" srcOrd="0" destOrd="0" presId="urn:microsoft.com/office/officeart/2008/layout/HorizontalMultiLevelHierarchy"/>
    <dgm:cxn modelId="{E7B8EEAC-CA64-4A25-AB46-2885A21A2E1E}" type="presParOf" srcId="{3BDC108C-D7BA-4565-AAC9-3195D91D6E62}" destId="{2F7E7BD0-44D3-4A2D-A1B7-694857E85B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24D46-7594-4E77-AA75-1FC75B6ABCF8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661CA567-6491-463E-837E-7085913A5829}">
      <dgm:prSet phldrT="[Texto]" custT="1"/>
      <dgm:spPr/>
      <dgm:t>
        <a:bodyPr/>
        <a:lstStyle/>
        <a:p>
          <a:r>
            <a:rPr lang="es-CO" sz="1300" dirty="0"/>
            <a:t>Generar un proceso alterno al examen Saber T Y T, además de realizar acompañamiento en línea con el ciudadano.</a:t>
          </a:r>
        </a:p>
      </dgm:t>
    </dgm:pt>
    <dgm:pt modelId="{4E6083D4-4735-4EFB-991D-E558D234D7D9}" type="parTrans" cxnId="{A95BB906-D018-4513-AAF8-DDB43E28E672}">
      <dgm:prSet/>
      <dgm:spPr/>
      <dgm:t>
        <a:bodyPr/>
        <a:lstStyle/>
        <a:p>
          <a:endParaRPr lang="es-CO" sz="1300"/>
        </a:p>
      </dgm:t>
    </dgm:pt>
    <dgm:pt modelId="{2FA9C929-46A5-44A7-A265-1A953699EF75}" type="sibTrans" cxnId="{A95BB906-D018-4513-AAF8-DDB43E28E672}">
      <dgm:prSet/>
      <dgm:spPr/>
      <dgm:t>
        <a:bodyPr/>
        <a:lstStyle/>
        <a:p>
          <a:endParaRPr lang="es-CO" sz="1300"/>
        </a:p>
      </dgm:t>
    </dgm:pt>
    <dgm:pt modelId="{DD912A15-6FA0-4FB1-A3D5-37F7B51116A5}">
      <dgm:prSet custT="1"/>
      <dgm:spPr/>
      <dgm:t>
        <a:bodyPr/>
        <a:lstStyle/>
        <a:p>
          <a:r>
            <a:rPr lang="es-CO" sz="1300" dirty="0"/>
            <a:t>Con el fin de reducir las consultas sin respuesta del chatbot la Entidad realizó actualizaciones y creaciones de contenidos. </a:t>
          </a:r>
        </a:p>
      </dgm:t>
    </dgm:pt>
    <dgm:pt modelId="{0C5D3423-A8F6-494D-8D1E-20117F675FE3}" type="parTrans" cxnId="{DB10B33E-F229-41CF-AFBF-0492A6BEAFA6}">
      <dgm:prSet/>
      <dgm:spPr/>
      <dgm:t>
        <a:bodyPr/>
        <a:lstStyle/>
        <a:p>
          <a:endParaRPr lang="es-CO" sz="1300"/>
        </a:p>
      </dgm:t>
    </dgm:pt>
    <dgm:pt modelId="{9E44C27B-D763-439C-93A0-1749FF00CA62}" type="sibTrans" cxnId="{DB10B33E-F229-41CF-AFBF-0492A6BEAFA6}">
      <dgm:prSet/>
      <dgm:spPr/>
      <dgm:t>
        <a:bodyPr/>
        <a:lstStyle/>
        <a:p>
          <a:endParaRPr lang="es-CO" sz="1300"/>
        </a:p>
      </dgm:t>
    </dgm:pt>
    <dgm:pt modelId="{363207D7-4345-4618-983A-67DFFAB4E279}">
      <dgm:prSet custT="1"/>
      <dgm:spPr/>
      <dgm:t>
        <a:bodyPr/>
        <a:lstStyle/>
        <a:p>
          <a:r>
            <a:rPr lang="es-CO" sz="1300" dirty="0"/>
            <a:t>Buscando aumentar la satisfacción del ciudadano, la Entidad esta trabajando en mejorar la experiencia de servicio en el canal Chat.</a:t>
          </a:r>
        </a:p>
      </dgm:t>
    </dgm:pt>
    <dgm:pt modelId="{6DB232B5-4D66-4C8E-9493-22BFB28B4659}" type="parTrans" cxnId="{51F9D07F-E1D2-40D7-A473-4B1EAD0EAA76}">
      <dgm:prSet/>
      <dgm:spPr/>
      <dgm:t>
        <a:bodyPr/>
        <a:lstStyle/>
        <a:p>
          <a:endParaRPr lang="es-CO" sz="1300"/>
        </a:p>
      </dgm:t>
    </dgm:pt>
    <dgm:pt modelId="{A4439372-E688-4CE5-AC9E-034FDBBF943C}" type="sibTrans" cxnId="{51F9D07F-E1D2-40D7-A473-4B1EAD0EAA76}">
      <dgm:prSet/>
      <dgm:spPr/>
      <dgm:t>
        <a:bodyPr/>
        <a:lstStyle/>
        <a:p>
          <a:endParaRPr lang="es-CO" sz="1300"/>
        </a:p>
      </dgm:t>
    </dgm:pt>
    <dgm:pt modelId="{BFEA3D72-14AD-465A-A710-8AC7BF8A5992}" type="pres">
      <dgm:prSet presAssocID="{4F324D46-7594-4E77-AA75-1FC75B6ABCF8}" presName="linear" presStyleCnt="0">
        <dgm:presLayoutVars>
          <dgm:dir/>
          <dgm:animLvl val="lvl"/>
          <dgm:resizeHandles val="exact"/>
        </dgm:presLayoutVars>
      </dgm:prSet>
      <dgm:spPr/>
    </dgm:pt>
    <dgm:pt modelId="{797F62E1-B1C5-44AD-A695-EC65A3495FEE}" type="pres">
      <dgm:prSet presAssocID="{DD912A15-6FA0-4FB1-A3D5-37F7B51116A5}" presName="parentLin" presStyleCnt="0"/>
      <dgm:spPr/>
    </dgm:pt>
    <dgm:pt modelId="{D8A6D4D0-BBE6-4D89-855A-60EA39A73EB9}" type="pres">
      <dgm:prSet presAssocID="{DD912A15-6FA0-4FB1-A3D5-37F7B51116A5}" presName="parentLeftMargin" presStyleLbl="node1" presStyleIdx="0" presStyleCnt="3"/>
      <dgm:spPr/>
    </dgm:pt>
    <dgm:pt modelId="{521FD7E1-2C97-4645-927C-A535F672B611}" type="pres">
      <dgm:prSet presAssocID="{DD912A15-6FA0-4FB1-A3D5-37F7B51116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EBCD58-45C7-46F8-BB1E-48AB2B37CF28}" type="pres">
      <dgm:prSet presAssocID="{DD912A15-6FA0-4FB1-A3D5-37F7B51116A5}" presName="negativeSpace" presStyleCnt="0"/>
      <dgm:spPr/>
    </dgm:pt>
    <dgm:pt modelId="{060C7B25-3491-4A22-A5C6-C2A39CCF1EC6}" type="pres">
      <dgm:prSet presAssocID="{DD912A15-6FA0-4FB1-A3D5-37F7B51116A5}" presName="childText" presStyleLbl="conFgAcc1" presStyleIdx="0" presStyleCnt="3">
        <dgm:presLayoutVars>
          <dgm:bulletEnabled val="1"/>
        </dgm:presLayoutVars>
      </dgm:prSet>
      <dgm:spPr/>
    </dgm:pt>
    <dgm:pt modelId="{C15B1EA5-F3A4-4E71-9A0F-6DCAED48FA10}" type="pres">
      <dgm:prSet presAssocID="{9E44C27B-D763-439C-93A0-1749FF00CA62}" presName="spaceBetweenRectangles" presStyleCnt="0"/>
      <dgm:spPr/>
    </dgm:pt>
    <dgm:pt modelId="{D3422333-2293-4976-A877-BAE8FEDE9141}" type="pres">
      <dgm:prSet presAssocID="{363207D7-4345-4618-983A-67DFFAB4E279}" presName="parentLin" presStyleCnt="0"/>
      <dgm:spPr/>
    </dgm:pt>
    <dgm:pt modelId="{93A8547F-1FC4-4CF4-A78D-8F341369F7DB}" type="pres">
      <dgm:prSet presAssocID="{363207D7-4345-4618-983A-67DFFAB4E279}" presName="parentLeftMargin" presStyleLbl="node1" presStyleIdx="0" presStyleCnt="3"/>
      <dgm:spPr/>
    </dgm:pt>
    <dgm:pt modelId="{743C92F7-8F03-4A5B-9F6B-AC682D37BFA4}" type="pres">
      <dgm:prSet presAssocID="{363207D7-4345-4618-983A-67DFFAB4E2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997116-E22D-45E7-9F05-604ED87A2675}" type="pres">
      <dgm:prSet presAssocID="{363207D7-4345-4618-983A-67DFFAB4E279}" presName="negativeSpace" presStyleCnt="0"/>
      <dgm:spPr/>
    </dgm:pt>
    <dgm:pt modelId="{218E32FB-AC3D-4D13-9C4D-C252CD60AFD8}" type="pres">
      <dgm:prSet presAssocID="{363207D7-4345-4618-983A-67DFFAB4E279}" presName="childText" presStyleLbl="conFgAcc1" presStyleIdx="1" presStyleCnt="3">
        <dgm:presLayoutVars>
          <dgm:bulletEnabled val="1"/>
        </dgm:presLayoutVars>
      </dgm:prSet>
      <dgm:spPr/>
    </dgm:pt>
    <dgm:pt modelId="{EC0D3086-7A9B-4110-9B0A-D08F4257B49E}" type="pres">
      <dgm:prSet presAssocID="{A4439372-E688-4CE5-AC9E-034FDBBF943C}" presName="spaceBetweenRectangles" presStyleCnt="0"/>
      <dgm:spPr/>
    </dgm:pt>
    <dgm:pt modelId="{BB62F194-8C48-4E97-BC2E-DC0C73D9F697}" type="pres">
      <dgm:prSet presAssocID="{661CA567-6491-463E-837E-7085913A5829}" presName="parentLin" presStyleCnt="0"/>
      <dgm:spPr/>
    </dgm:pt>
    <dgm:pt modelId="{72776F60-E8A5-4771-9CF5-353A7C7F5EF3}" type="pres">
      <dgm:prSet presAssocID="{661CA567-6491-463E-837E-7085913A5829}" presName="parentLeftMargin" presStyleLbl="node1" presStyleIdx="1" presStyleCnt="3"/>
      <dgm:spPr/>
    </dgm:pt>
    <dgm:pt modelId="{298624AF-4FD0-44A1-96D5-82965E2DE478}" type="pres">
      <dgm:prSet presAssocID="{661CA567-6491-463E-837E-7085913A582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3EEABB9-3F10-449D-8FFD-C3E59DC11A97}" type="pres">
      <dgm:prSet presAssocID="{661CA567-6491-463E-837E-7085913A5829}" presName="negativeSpace" presStyleCnt="0"/>
      <dgm:spPr/>
    </dgm:pt>
    <dgm:pt modelId="{8700EB3F-97F1-4807-861F-CA1E3352F052}" type="pres">
      <dgm:prSet presAssocID="{661CA567-6491-463E-837E-7085913A58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5BB906-D018-4513-AAF8-DDB43E28E672}" srcId="{4F324D46-7594-4E77-AA75-1FC75B6ABCF8}" destId="{661CA567-6491-463E-837E-7085913A5829}" srcOrd="2" destOrd="0" parTransId="{4E6083D4-4735-4EFB-991D-E558D234D7D9}" sibTransId="{2FA9C929-46A5-44A7-A265-1A953699EF75}"/>
    <dgm:cxn modelId="{3E708F29-0CBE-4796-9AEA-8A16D1873528}" type="presOf" srcId="{363207D7-4345-4618-983A-67DFFAB4E279}" destId="{93A8547F-1FC4-4CF4-A78D-8F341369F7DB}" srcOrd="0" destOrd="0" presId="urn:microsoft.com/office/officeart/2005/8/layout/list1"/>
    <dgm:cxn modelId="{DB10B33E-F229-41CF-AFBF-0492A6BEAFA6}" srcId="{4F324D46-7594-4E77-AA75-1FC75B6ABCF8}" destId="{DD912A15-6FA0-4FB1-A3D5-37F7B51116A5}" srcOrd="0" destOrd="0" parTransId="{0C5D3423-A8F6-494D-8D1E-20117F675FE3}" sibTransId="{9E44C27B-D763-439C-93A0-1749FF00CA62}"/>
    <dgm:cxn modelId="{21BD5558-2561-4A2C-983A-F8B75F1E3CD3}" type="presOf" srcId="{661CA567-6491-463E-837E-7085913A5829}" destId="{298624AF-4FD0-44A1-96D5-82965E2DE478}" srcOrd="1" destOrd="0" presId="urn:microsoft.com/office/officeart/2005/8/layout/list1"/>
    <dgm:cxn modelId="{51F9D07F-E1D2-40D7-A473-4B1EAD0EAA76}" srcId="{4F324D46-7594-4E77-AA75-1FC75B6ABCF8}" destId="{363207D7-4345-4618-983A-67DFFAB4E279}" srcOrd="1" destOrd="0" parTransId="{6DB232B5-4D66-4C8E-9493-22BFB28B4659}" sibTransId="{A4439372-E688-4CE5-AC9E-034FDBBF943C}"/>
    <dgm:cxn modelId="{50CD0983-38F5-437F-9BBB-0A0CA0D16632}" type="presOf" srcId="{4F324D46-7594-4E77-AA75-1FC75B6ABCF8}" destId="{BFEA3D72-14AD-465A-A710-8AC7BF8A5992}" srcOrd="0" destOrd="0" presId="urn:microsoft.com/office/officeart/2005/8/layout/list1"/>
    <dgm:cxn modelId="{8B6B99A1-4AB7-45F3-90EC-E67CDCB6E9E6}" type="presOf" srcId="{DD912A15-6FA0-4FB1-A3D5-37F7B51116A5}" destId="{521FD7E1-2C97-4645-927C-A535F672B611}" srcOrd="1" destOrd="0" presId="urn:microsoft.com/office/officeart/2005/8/layout/list1"/>
    <dgm:cxn modelId="{E653FFC1-F354-47E7-A71F-BC048747943A}" type="presOf" srcId="{DD912A15-6FA0-4FB1-A3D5-37F7B51116A5}" destId="{D8A6D4D0-BBE6-4D89-855A-60EA39A73EB9}" srcOrd="0" destOrd="0" presId="urn:microsoft.com/office/officeart/2005/8/layout/list1"/>
    <dgm:cxn modelId="{A63B6ADD-FE5F-49EC-AE2F-B50AC8836376}" type="presOf" srcId="{363207D7-4345-4618-983A-67DFFAB4E279}" destId="{743C92F7-8F03-4A5B-9F6B-AC682D37BFA4}" srcOrd="1" destOrd="0" presId="urn:microsoft.com/office/officeart/2005/8/layout/list1"/>
    <dgm:cxn modelId="{BA192BF1-3D3B-46C9-BEC4-F5B8BE46A6A6}" type="presOf" srcId="{661CA567-6491-463E-837E-7085913A5829}" destId="{72776F60-E8A5-4771-9CF5-353A7C7F5EF3}" srcOrd="0" destOrd="0" presId="urn:microsoft.com/office/officeart/2005/8/layout/list1"/>
    <dgm:cxn modelId="{659488F2-9E37-4CC3-8DDD-98CBB7BBEB8A}" type="presParOf" srcId="{BFEA3D72-14AD-465A-A710-8AC7BF8A5992}" destId="{797F62E1-B1C5-44AD-A695-EC65A3495FEE}" srcOrd="0" destOrd="0" presId="urn:microsoft.com/office/officeart/2005/8/layout/list1"/>
    <dgm:cxn modelId="{093A5AF3-FE06-4535-9DF9-A80D45F87CE5}" type="presParOf" srcId="{797F62E1-B1C5-44AD-A695-EC65A3495FEE}" destId="{D8A6D4D0-BBE6-4D89-855A-60EA39A73EB9}" srcOrd="0" destOrd="0" presId="urn:microsoft.com/office/officeart/2005/8/layout/list1"/>
    <dgm:cxn modelId="{E2F79B6C-3C14-4401-9EC3-B56CD3D0B440}" type="presParOf" srcId="{797F62E1-B1C5-44AD-A695-EC65A3495FEE}" destId="{521FD7E1-2C97-4645-927C-A535F672B611}" srcOrd="1" destOrd="0" presId="urn:microsoft.com/office/officeart/2005/8/layout/list1"/>
    <dgm:cxn modelId="{D1DA3981-0998-4BED-848F-EC3E54D26BA9}" type="presParOf" srcId="{BFEA3D72-14AD-465A-A710-8AC7BF8A5992}" destId="{C7EBCD58-45C7-46F8-BB1E-48AB2B37CF28}" srcOrd="1" destOrd="0" presId="urn:microsoft.com/office/officeart/2005/8/layout/list1"/>
    <dgm:cxn modelId="{C02F1AF9-D958-4534-AD7B-1FE83122E2DB}" type="presParOf" srcId="{BFEA3D72-14AD-465A-A710-8AC7BF8A5992}" destId="{060C7B25-3491-4A22-A5C6-C2A39CCF1EC6}" srcOrd="2" destOrd="0" presId="urn:microsoft.com/office/officeart/2005/8/layout/list1"/>
    <dgm:cxn modelId="{1AB54863-4C62-49E3-BB80-03F02770493D}" type="presParOf" srcId="{BFEA3D72-14AD-465A-A710-8AC7BF8A5992}" destId="{C15B1EA5-F3A4-4E71-9A0F-6DCAED48FA10}" srcOrd="3" destOrd="0" presId="urn:microsoft.com/office/officeart/2005/8/layout/list1"/>
    <dgm:cxn modelId="{B73C8D29-6F7C-41BD-9430-EBC6432A7292}" type="presParOf" srcId="{BFEA3D72-14AD-465A-A710-8AC7BF8A5992}" destId="{D3422333-2293-4976-A877-BAE8FEDE9141}" srcOrd="4" destOrd="0" presId="urn:microsoft.com/office/officeart/2005/8/layout/list1"/>
    <dgm:cxn modelId="{D12F97AC-86D1-483A-BD2D-B025BE1F6F52}" type="presParOf" srcId="{D3422333-2293-4976-A877-BAE8FEDE9141}" destId="{93A8547F-1FC4-4CF4-A78D-8F341369F7DB}" srcOrd="0" destOrd="0" presId="urn:microsoft.com/office/officeart/2005/8/layout/list1"/>
    <dgm:cxn modelId="{C687A7DB-DE80-47A2-9C49-ED122BA6181F}" type="presParOf" srcId="{D3422333-2293-4976-A877-BAE8FEDE9141}" destId="{743C92F7-8F03-4A5B-9F6B-AC682D37BFA4}" srcOrd="1" destOrd="0" presId="urn:microsoft.com/office/officeart/2005/8/layout/list1"/>
    <dgm:cxn modelId="{ED988C9D-4B2E-4067-9565-B6D3F791613D}" type="presParOf" srcId="{BFEA3D72-14AD-465A-A710-8AC7BF8A5992}" destId="{97997116-E22D-45E7-9F05-604ED87A2675}" srcOrd="5" destOrd="0" presId="urn:microsoft.com/office/officeart/2005/8/layout/list1"/>
    <dgm:cxn modelId="{66F0CCC8-B19C-45AF-BF26-DF05A927667C}" type="presParOf" srcId="{BFEA3D72-14AD-465A-A710-8AC7BF8A5992}" destId="{218E32FB-AC3D-4D13-9C4D-C252CD60AFD8}" srcOrd="6" destOrd="0" presId="urn:microsoft.com/office/officeart/2005/8/layout/list1"/>
    <dgm:cxn modelId="{6535BE17-6F1E-4C6E-A71C-C28501752473}" type="presParOf" srcId="{BFEA3D72-14AD-465A-A710-8AC7BF8A5992}" destId="{EC0D3086-7A9B-4110-9B0A-D08F4257B49E}" srcOrd="7" destOrd="0" presId="urn:microsoft.com/office/officeart/2005/8/layout/list1"/>
    <dgm:cxn modelId="{26D29F24-B091-4BF7-AA03-87121D5A0793}" type="presParOf" srcId="{BFEA3D72-14AD-465A-A710-8AC7BF8A5992}" destId="{BB62F194-8C48-4E97-BC2E-DC0C73D9F697}" srcOrd="8" destOrd="0" presId="urn:microsoft.com/office/officeart/2005/8/layout/list1"/>
    <dgm:cxn modelId="{23672F68-74AF-4E30-9939-30BC68BE5BF4}" type="presParOf" srcId="{BB62F194-8C48-4E97-BC2E-DC0C73D9F697}" destId="{72776F60-E8A5-4771-9CF5-353A7C7F5EF3}" srcOrd="0" destOrd="0" presId="urn:microsoft.com/office/officeart/2005/8/layout/list1"/>
    <dgm:cxn modelId="{0879BF1B-7D8B-469E-B1BA-3F46B23647CC}" type="presParOf" srcId="{BB62F194-8C48-4E97-BC2E-DC0C73D9F697}" destId="{298624AF-4FD0-44A1-96D5-82965E2DE478}" srcOrd="1" destOrd="0" presId="urn:microsoft.com/office/officeart/2005/8/layout/list1"/>
    <dgm:cxn modelId="{2A24BFAE-B4D1-4A3B-9405-44CE51BD6C71}" type="presParOf" srcId="{BFEA3D72-14AD-465A-A710-8AC7BF8A5992}" destId="{83EEABB9-3F10-449D-8FFD-C3E59DC11A97}" srcOrd="9" destOrd="0" presId="urn:microsoft.com/office/officeart/2005/8/layout/list1"/>
    <dgm:cxn modelId="{2EB03B51-15A7-4962-9B3C-1F33CB02B393}" type="presParOf" srcId="{BFEA3D72-14AD-465A-A710-8AC7BF8A5992}" destId="{8700EB3F-97F1-4807-861F-CA1E3352F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1DCBC0-9CD4-409B-914C-CDBA0C84BA0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F5EF46A-C13B-4AD7-BA34-969702E54725}">
      <dgm:prSet phldrT="[Texto]"/>
      <dgm:spPr/>
      <dgm:t>
        <a:bodyPr/>
        <a:lstStyle/>
        <a:p>
          <a:r>
            <a:rPr lang="es-CO" dirty="0"/>
            <a:t>Para el primer trimestre, la Entidad recibió  un total de 846.230 solicitudes.</a:t>
          </a:r>
        </a:p>
      </dgm:t>
    </dgm:pt>
    <dgm:pt modelId="{5416DE7C-0EC7-44F8-935A-041AE9E28E56}" type="parTrans" cxnId="{579BED0F-7F46-4CAF-B83B-7ECC4BC3E776}">
      <dgm:prSet/>
      <dgm:spPr/>
      <dgm:t>
        <a:bodyPr/>
        <a:lstStyle/>
        <a:p>
          <a:endParaRPr lang="es-CO"/>
        </a:p>
      </dgm:t>
    </dgm:pt>
    <dgm:pt modelId="{7B113973-D5C3-4486-90C4-F2B1811EC978}" type="sibTrans" cxnId="{579BED0F-7F46-4CAF-B83B-7ECC4BC3E776}">
      <dgm:prSet/>
      <dgm:spPr/>
      <dgm:t>
        <a:bodyPr/>
        <a:lstStyle/>
        <a:p>
          <a:endParaRPr lang="es-CO"/>
        </a:p>
      </dgm:t>
    </dgm:pt>
    <dgm:pt modelId="{87537723-EB75-4C60-8DF8-B2CB786E44EF}">
      <dgm:prSet phldrT="[Texto]"/>
      <dgm:spPr/>
      <dgm:t>
        <a:bodyPr/>
        <a:lstStyle/>
        <a:p>
          <a:r>
            <a:rPr lang="es-CO" dirty="0"/>
            <a:t>Los canales más usados por la ciudadanía son el canal Telefónico y Electrónico, los dos suman un 95% de solicitudes </a:t>
          </a:r>
        </a:p>
      </dgm:t>
    </dgm:pt>
    <dgm:pt modelId="{FF9AEBE2-2544-40CC-B6D5-2C53FC8F2DB6}" type="parTrans" cxnId="{952975E1-B7F7-40BD-9895-705FAA7E1EE9}">
      <dgm:prSet/>
      <dgm:spPr/>
      <dgm:t>
        <a:bodyPr/>
        <a:lstStyle/>
        <a:p>
          <a:endParaRPr lang="es-CO"/>
        </a:p>
      </dgm:t>
    </dgm:pt>
    <dgm:pt modelId="{DFE44C53-91BC-4678-A0A7-C2C09B81AAE4}" type="sibTrans" cxnId="{952975E1-B7F7-40BD-9895-705FAA7E1EE9}">
      <dgm:prSet/>
      <dgm:spPr/>
      <dgm:t>
        <a:bodyPr/>
        <a:lstStyle/>
        <a:p>
          <a:endParaRPr lang="es-CO"/>
        </a:p>
      </dgm:t>
    </dgm:pt>
    <dgm:pt modelId="{022E5ABC-986C-4F08-B3C7-44B0472811FD}">
      <dgm:prSet phldrT="[Texto]"/>
      <dgm:spPr/>
      <dgm:t>
        <a:bodyPr/>
        <a:lstStyle/>
        <a:p>
          <a:r>
            <a:rPr lang="es-CO" dirty="0"/>
            <a:t>El consulta mas requerida por la ciudadanía es “consulta de resultados”.</a:t>
          </a:r>
        </a:p>
      </dgm:t>
    </dgm:pt>
    <dgm:pt modelId="{CA67864C-500A-4E73-97E4-C2B152574AEB}" type="parTrans" cxnId="{3AEC0541-35F7-4D98-AAE5-60210212E9F0}">
      <dgm:prSet/>
      <dgm:spPr/>
      <dgm:t>
        <a:bodyPr/>
        <a:lstStyle/>
        <a:p>
          <a:endParaRPr lang="es-CO"/>
        </a:p>
      </dgm:t>
    </dgm:pt>
    <dgm:pt modelId="{EB1CAA8C-C572-4E47-B1C4-D82334469730}" type="sibTrans" cxnId="{3AEC0541-35F7-4D98-AAE5-60210212E9F0}">
      <dgm:prSet/>
      <dgm:spPr/>
      <dgm:t>
        <a:bodyPr/>
        <a:lstStyle/>
        <a:p>
          <a:endParaRPr lang="es-CO"/>
        </a:p>
      </dgm:t>
    </dgm:pt>
    <dgm:pt modelId="{2AAFD4EB-FE2A-4D2E-B08A-F144A5E2CB8D}">
      <dgm:prSet/>
      <dgm:spPr/>
      <dgm:t>
        <a:bodyPr/>
        <a:lstStyle/>
        <a:p>
          <a:r>
            <a:rPr lang="es-CO" dirty="0"/>
            <a:t>El promedio de respuesta a comunicaciones escritas es de 5 días.</a:t>
          </a:r>
        </a:p>
      </dgm:t>
    </dgm:pt>
    <dgm:pt modelId="{A70165FF-3A77-48EE-B53E-3579BCC2A08D}" type="parTrans" cxnId="{40D00479-4C3C-4295-A77F-695F33E3AC11}">
      <dgm:prSet/>
      <dgm:spPr/>
      <dgm:t>
        <a:bodyPr/>
        <a:lstStyle/>
        <a:p>
          <a:endParaRPr lang="es-CO"/>
        </a:p>
      </dgm:t>
    </dgm:pt>
    <dgm:pt modelId="{B9720173-5B08-4C82-AFB9-7C532DE27480}" type="sibTrans" cxnId="{40D00479-4C3C-4295-A77F-695F33E3AC11}">
      <dgm:prSet/>
      <dgm:spPr/>
      <dgm:t>
        <a:bodyPr/>
        <a:lstStyle/>
        <a:p>
          <a:endParaRPr lang="es-CO"/>
        </a:p>
      </dgm:t>
    </dgm:pt>
    <dgm:pt modelId="{BF15698A-C359-482D-BE96-6CC950FADEC0}">
      <dgm:prSet/>
      <dgm:spPr/>
      <dgm:t>
        <a:bodyPr/>
        <a:lstStyle/>
        <a:p>
          <a:r>
            <a:rPr lang="es-CO" dirty="0"/>
            <a:t>La nota de satisfacción es de 4,3 para este primer período.</a:t>
          </a:r>
        </a:p>
      </dgm:t>
    </dgm:pt>
    <dgm:pt modelId="{B6D5E6E7-26AF-4A96-9AD4-B4B1B24B0CA2}" type="parTrans" cxnId="{228F597F-9A5D-4471-BF41-7A66ECF6B261}">
      <dgm:prSet/>
      <dgm:spPr/>
      <dgm:t>
        <a:bodyPr/>
        <a:lstStyle/>
        <a:p>
          <a:endParaRPr lang="es-CO"/>
        </a:p>
      </dgm:t>
    </dgm:pt>
    <dgm:pt modelId="{A220C790-BDE2-41E9-BF98-1BDC5DF2E2E9}" type="sibTrans" cxnId="{228F597F-9A5D-4471-BF41-7A66ECF6B261}">
      <dgm:prSet/>
      <dgm:spPr/>
      <dgm:t>
        <a:bodyPr/>
        <a:lstStyle/>
        <a:p>
          <a:endParaRPr lang="es-CO"/>
        </a:p>
      </dgm:t>
    </dgm:pt>
    <dgm:pt modelId="{582731A7-D88C-43AE-9A87-7D9355458E03}" type="pres">
      <dgm:prSet presAssocID="{711DCBC0-9CD4-409B-914C-CDBA0C84BA0D}" presName="Name0" presStyleCnt="0">
        <dgm:presLayoutVars>
          <dgm:chMax val="7"/>
          <dgm:chPref val="7"/>
          <dgm:dir/>
        </dgm:presLayoutVars>
      </dgm:prSet>
      <dgm:spPr/>
    </dgm:pt>
    <dgm:pt modelId="{650C2BD1-42CD-4BE1-9C2B-940CCF70CB9B}" type="pres">
      <dgm:prSet presAssocID="{711DCBC0-9CD4-409B-914C-CDBA0C84BA0D}" presName="Name1" presStyleCnt="0"/>
      <dgm:spPr/>
    </dgm:pt>
    <dgm:pt modelId="{807FDE49-8557-4741-9314-26843FCAD332}" type="pres">
      <dgm:prSet presAssocID="{711DCBC0-9CD4-409B-914C-CDBA0C84BA0D}" presName="cycle" presStyleCnt="0"/>
      <dgm:spPr/>
    </dgm:pt>
    <dgm:pt modelId="{DB53B0D9-8E50-48E4-B793-C2F8FBC14669}" type="pres">
      <dgm:prSet presAssocID="{711DCBC0-9CD4-409B-914C-CDBA0C84BA0D}" presName="srcNode" presStyleLbl="node1" presStyleIdx="0" presStyleCnt="5"/>
      <dgm:spPr/>
    </dgm:pt>
    <dgm:pt modelId="{E5D3FAC6-9FEE-450C-879C-738686FB8CD7}" type="pres">
      <dgm:prSet presAssocID="{711DCBC0-9CD4-409B-914C-CDBA0C84BA0D}" presName="conn" presStyleLbl="parChTrans1D2" presStyleIdx="0" presStyleCnt="1"/>
      <dgm:spPr/>
    </dgm:pt>
    <dgm:pt modelId="{F393773B-689B-4C19-9984-9A297DC1F896}" type="pres">
      <dgm:prSet presAssocID="{711DCBC0-9CD4-409B-914C-CDBA0C84BA0D}" presName="extraNode" presStyleLbl="node1" presStyleIdx="0" presStyleCnt="5"/>
      <dgm:spPr/>
    </dgm:pt>
    <dgm:pt modelId="{8E70FA35-F8D5-4856-BD4C-6365E117ECAE}" type="pres">
      <dgm:prSet presAssocID="{711DCBC0-9CD4-409B-914C-CDBA0C84BA0D}" presName="dstNode" presStyleLbl="node1" presStyleIdx="0" presStyleCnt="5"/>
      <dgm:spPr/>
    </dgm:pt>
    <dgm:pt modelId="{4FD213C0-B18B-4BFB-895F-1D94F35FFC3F}" type="pres">
      <dgm:prSet presAssocID="{FF5EF46A-C13B-4AD7-BA34-969702E54725}" presName="text_1" presStyleLbl="node1" presStyleIdx="0" presStyleCnt="5">
        <dgm:presLayoutVars>
          <dgm:bulletEnabled val="1"/>
        </dgm:presLayoutVars>
      </dgm:prSet>
      <dgm:spPr/>
    </dgm:pt>
    <dgm:pt modelId="{2B9E474A-8BFA-4F0D-B479-2BF7B8D629F3}" type="pres">
      <dgm:prSet presAssocID="{FF5EF46A-C13B-4AD7-BA34-969702E54725}" presName="accent_1" presStyleCnt="0"/>
      <dgm:spPr/>
    </dgm:pt>
    <dgm:pt modelId="{A2E41628-9B4F-415C-A91F-EEBF39C2658E}" type="pres">
      <dgm:prSet presAssocID="{FF5EF46A-C13B-4AD7-BA34-969702E54725}" presName="accentRepeatNode" presStyleLbl="solidFgAcc1" presStyleIdx="0" presStyleCnt="5"/>
      <dgm:spPr/>
    </dgm:pt>
    <dgm:pt modelId="{661057D6-0978-40B0-9ACF-2D0E8C941CFA}" type="pres">
      <dgm:prSet presAssocID="{87537723-EB75-4C60-8DF8-B2CB786E44EF}" presName="text_2" presStyleLbl="node1" presStyleIdx="1" presStyleCnt="5">
        <dgm:presLayoutVars>
          <dgm:bulletEnabled val="1"/>
        </dgm:presLayoutVars>
      </dgm:prSet>
      <dgm:spPr/>
    </dgm:pt>
    <dgm:pt modelId="{289877E5-D806-4A9C-87DE-F1CABF401A3E}" type="pres">
      <dgm:prSet presAssocID="{87537723-EB75-4C60-8DF8-B2CB786E44EF}" presName="accent_2" presStyleCnt="0"/>
      <dgm:spPr/>
    </dgm:pt>
    <dgm:pt modelId="{53627E6D-FB69-4D01-A1E0-18CEC67B4AB1}" type="pres">
      <dgm:prSet presAssocID="{87537723-EB75-4C60-8DF8-B2CB786E44EF}" presName="accentRepeatNode" presStyleLbl="solidFgAcc1" presStyleIdx="1" presStyleCnt="5"/>
      <dgm:spPr/>
    </dgm:pt>
    <dgm:pt modelId="{40F2CF74-D17D-4BED-B489-DBBBE0047B03}" type="pres">
      <dgm:prSet presAssocID="{022E5ABC-986C-4F08-B3C7-44B0472811FD}" presName="text_3" presStyleLbl="node1" presStyleIdx="2" presStyleCnt="5">
        <dgm:presLayoutVars>
          <dgm:bulletEnabled val="1"/>
        </dgm:presLayoutVars>
      </dgm:prSet>
      <dgm:spPr/>
    </dgm:pt>
    <dgm:pt modelId="{9DD32A86-DB92-4B4B-9AD1-B9E7B09B60DF}" type="pres">
      <dgm:prSet presAssocID="{022E5ABC-986C-4F08-B3C7-44B0472811FD}" presName="accent_3" presStyleCnt="0"/>
      <dgm:spPr/>
    </dgm:pt>
    <dgm:pt modelId="{23636AA8-D040-418C-AA2C-51A181A05D7C}" type="pres">
      <dgm:prSet presAssocID="{022E5ABC-986C-4F08-B3C7-44B0472811FD}" presName="accentRepeatNode" presStyleLbl="solidFgAcc1" presStyleIdx="2" presStyleCnt="5"/>
      <dgm:spPr/>
    </dgm:pt>
    <dgm:pt modelId="{A8800C85-229E-443B-BF88-2120DC85EE68}" type="pres">
      <dgm:prSet presAssocID="{2AAFD4EB-FE2A-4D2E-B08A-F144A5E2CB8D}" presName="text_4" presStyleLbl="node1" presStyleIdx="3" presStyleCnt="5">
        <dgm:presLayoutVars>
          <dgm:bulletEnabled val="1"/>
        </dgm:presLayoutVars>
      </dgm:prSet>
      <dgm:spPr/>
    </dgm:pt>
    <dgm:pt modelId="{932E3953-EFFB-4030-A808-D8302375D51D}" type="pres">
      <dgm:prSet presAssocID="{2AAFD4EB-FE2A-4D2E-B08A-F144A5E2CB8D}" presName="accent_4" presStyleCnt="0"/>
      <dgm:spPr/>
    </dgm:pt>
    <dgm:pt modelId="{5C780BF4-6BD7-4F7F-953C-420320AAD0DF}" type="pres">
      <dgm:prSet presAssocID="{2AAFD4EB-FE2A-4D2E-B08A-F144A5E2CB8D}" presName="accentRepeatNode" presStyleLbl="solidFgAcc1" presStyleIdx="3" presStyleCnt="5"/>
      <dgm:spPr/>
    </dgm:pt>
    <dgm:pt modelId="{1ABCB3A7-85E6-47BA-8D7D-BC0900256F04}" type="pres">
      <dgm:prSet presAssocID="{BF15698A-C359-482D-BE96-6CC950FADEC0}" presName="text_5" presStyleLbl="node1" presStyleIdx="4" presStyleCnt="5">
        <dgm:presLayoutVars>
          <dgm:bulletEnabled val="1"/>
        </dgm:presLayoutVars>
      </dgm:prSet>
      <dgm:spPr/>
    </dgm:pt>
    <dgm:pt modelId="{E0D0A529-1568-4353-A393-C3F9E8EB9ECE}" type="pres">
      <dgm:prSet presAssocID="{BF15698A-C359-482D-BE96-6CC950FADEC0}" presName="accent_5" presStyleCnt="0"/>
      <dgm:spPr/>
    </dgm:pt>
    <dgm:pt modelId="{674FD77B-152C-43DF-B021-5678534C2E0B}" type="pres">
      <dgm:prSet presAssocID="{BF15698A-C359-482D-BE96-6CC950FADEC0}" presName="accentRepeatNode" presStyleLbl="solidFgAcc1" presStyleIdx="4" presStyleCnt="5"/>
      <dgm:spPr/>
    </dgm:pt>
  </dgm:ptLst>
  <dgm:cxnLst>
    <dgm:cxn modelId="{579BED0F-7F46-4CAF-B83B-7ECC4BC3E776}" srcId="{711DCBC0-9CD4-409B-914C-CDBA0C84BA0D}" destId="{FF5EF46A-C13B-4AD7-BA34-969702E54725}" srcOrd="0" destOrd="0" parTransId="{5416DE7C-0EC7-44F8-935A-041AE9E28E56}" sibTransId="{7B113973-D5C3-4486-90C4-F2B1811EC978}"/>
    <dgm:cxn modelId="{AEAEFE31-16BF-4A38-8AB8-34111AD4A578}" type="presOf" srcId="{7B113973-D5C3-4486-90C4-F2B1811EC978}" destId="{E5D3FAC6-9FEE-450C-879C-738686FB8CD7}" srcOrd="0" destOrd="0" presId="urn:microsoft.com/office/officeart/2008/layout/VerticalCurvedList"/>
    <dgm:cxn modelId="{75671E5E-DA7D-4E3F-9B9D-044A26CB6035}" type="presOf" srcId="{FF5EF46A-C13B-4AD7-BA34-969702E54725}" destId="{4FD213C0-B18B-4BFB-895F-1D94F35FFC3F}" srcOrd="0" destOrd="0" presId="urn:microsoft.com/office/officeart/2008/layout/VerticalCurvedList"/>
    <dgm:cxn modelId="{3AEC0541-35F7-4D98-AAE5-60210212E9F0}" srcId="{711DCBC0-9CD4-409B-914C-CDBA0C84BA0D}" destId="{022E5ABC-986C-4F08-B3C7-44B0472811FD}" srcOrd="2" destOrd="0" parTransId="{CA67864C-500A-4E73-97E4-C2B152574AEB}" sibTransId="{EB1CAA8C-C572-4E47-B1C4-D82334469730}"/>
    <dgm:cxn modelId="{629E794D-11DF-4D6C-858D-7770895B4EB7}" type="presOf" srcId="{BF15698A-C359-482D-BE96-6CC950FADEC0}" destId="{1ABCB3A7-85E6-47BA-8D7D-BC0900256F04}" srcOrd="0" destOrd="0" presId="urn:microsoft.com/office/officeart/2008/layout/VerticalCurvedList"/>
    <dgm:cxn modelId="{40D00479-4C3C-4295-A77F-695F33E3AC11}" srcId="{711DCBC0-9CD4-409B-914C-CDBA0C84BA0D}" destId="{2AAFD4EB-FE2A-4D2E-B08A-F144A5E2CB8D}" srcOrd="3" destOrd="0" parTransId="{A70165FF-3A77-48EE-B53E-3579BCC2A08D}" sibTransId="{B9720173-5B08-4C82-AFB9-7C532DE27480}"/>
    <dgm:cxn modelId="{228F597F-9A5D-4471-BF41-7A66ECF6B261}" srcId="{711DCBC0-9CD4-409B-914C-CDBA0C84BA0D}" destId="{BF15698A-C359-482D-BE96-6CC950FADEC0}" srcOrd="4" destOrd="0" parTransId="{B6D5E6E7-26AF-4A96-9AD4-B4B1B24B0CA2}" sibTransId="{A220C790-BDE2-41E9-BF98-1BDC5DF2E2E9}"/>
    <dgm:cxn modelId="{9D3FA1A5-5644-41B1-8271-C214020AAE31}" type="presOf" srcId="{2AAFD4EB-FE2A-4D2E-B08A-F144A5E2CB8D}" destId="{A8800C85-229E-443B-BF88-2120DC85EE68}" srcOrd="0" destOrd="0" presId="urn:microsoft.com/office/officeart/2008/layout/VerticalCurvedList"/>
    <dgm:cxn modelId="{45F668C7-F420-4D20-AE65-8FC165DEB988}" type="presOf" srcId="{711DCBC0-9CD4-409B-914C-CDBA0C84BA0D}" destId="{582731A7-D88C-43AE-9A87-7D9355458E03}" srcOrd="0" destOrd="0" presId="urn:microsoft.com/office/officeart/2008/layout/VerticalCurvedList"/>
    <dgm:cxn modelId="{C9001BCF-F24D-4652-8B0A-B168AC50ED1A}" type="presOf" srcId="{022E5ABC-986C-4F08-B3C7-44B0472811FD}" destId="{40F2CF74-D17D-4BED-B489-DBBBE0047B03}" srcOrd="0" destOrd="0" presId="urn:microsoft.com/office/officeart/2008/layout/VerticalCurvedList"/>
    <dgm:cxn modelId="{C9B5F5D9-30C2-4998-A356-FF99FF15ACE7}" type="presOf" srcId="{87537723-EB75-4C60-8DF8-B2CB786E44EF}" destId="{661057D6-0978-40B0-9ACF-2D0E8C941CFA}" srcOrd="0" destOrd="0" presId="urn:microsoft.com/office/officeart/2008/layout/VerticalCurvedList"/>
    <dgm:cxn modelId="{952975E1-B7F7-40BD-9895-705FAA7E1EE9}" srcId="{711DCBC0-9CD4-409B-914C-CDBA0C84BA0D}" destId="{87537723-EB75-4C60-8DF8-B2CB786E44EF}" srcOrd="1" destOrd="0" parTransId="{FF9AEBE2-2544-40CC-B6D5-2C53FC8F2DB6}" sibTransId="{DFE44C53-91BC-4678-A0A7-C2C09B81AAE4}"/>
    <dgm:cxn modelId="{D40DBABE-B608-42A2-9872-DAF0F634E7C3}" type="presParOf" srcId="{582731A7-D88C-43AE-9A87-7D9355458E03}" destId="{650C2BD1-42CD-4BE1-9C2B-940CCF70CB9B}" srcOrd="0" destOrd="0" presId="urn:microsoft.com/office/officeart/2008/layout/VerticalCurvedList"/>
    <dgm:cxn modelId="{7E808D07-6950-4694-8A86-AA5AD07B7432}" type="presParOf" srcId="{650C2BD1-42CD-4BE1-9C2B-940CCF70CB9B}" destId="{807FDE49-8557-4741-9314-26843FCAD332}" srcOrd="0" destOrd="0" presId="urn:microsoft.com/office/officeart/2008/layout/VerticalCurvedList"/>
    <dgm:cxn modelId="{2B1D81C4-9753-4062-A1A9-5C298A514368}" type="presParOf" srcId="{807FDE49-8557-4741-9314-26843FCAD332}" destId="{DB53B0D9-8E50-48E4-B793-C2F8FBC14669}" srcOrd="0" destOrd="0" presId="urn:microsoft.com/office/officeart/2008/layout/VerticalCurvedList"/>
    <dgm:cxn modelId="{00B35CE4-AF6B-450A-9FE8-9ADFCC34DE93}" type="presParOf" srcId="{807FDE49-8557-4741-9314-26843FCAD332}" destId="{E5D3FAC6-9FEE-450C-879C-738686FB8CD7}" srcOrd="1" destOrd="0" presId="urn:microsoft.com/office/officeart/2008/layout/VerticalCurvedList"/>
    <dgm:cxn modelId="{43B32769-774C-4F2A-9D58-0DD27BB48087}" type="presParOf" srcId="{807FDE49-8557-4741-9314-26843FCAD332}" destId="{F393773B-689B-4C19-9984-9A297DC1F896}" srcOrd="2" destOrd="0" presId="urn:microsoft.com/office/officeart/2008/layout/VerticalCurvedList"/>
    <dgm:cxn modelId="{FA0DAE58-E5A0-40A0-93AE-DA5BFBAE18D5}" type="presParOf" srcId="{807FDE49-8557-4741-9314-26843FCAD332}" destId="{8E70FA35-F8D5-4856-BD4C-6365E117ECAE}" srcOrd="3" destOrd="0" presId="urn:microsoft.com/office/officeart/2008/layout/VerticalCurvedList"/>
    <dgm:cxn modelId="{400A4A31-4727-402B-BD28-D4A2AA8969BC}" type="presParOf" srcId="{650C2BD1-42CD-4BE1-9C2B-940CCF70CB9B}" destId="{4FD213C0-B18B-4BFB-895F-1D94F35FFC3F}" srcOrd="1" destOrd="0" presId="urn:microsoft.com/office/officeart/2008/layout/VerticalCurvedList"/>
    <dgm:cxn modelId="{3C7C0A05-B8BC-4823-BE6F-BB31FD2E9A73}" type="presParOf" srcId="{650C2BD1-42CD-4BE1-9C2B-940CCF70CB9B}" destId="{2B9E474A-8BFA-4F0D-B479-2BF7B8D629F3}" srcOrd="2" destOrd="0" presId="urn:microsoft.com/office/officeart/2008/layout/VerticalCurvedList"/>
    <dgm:cxn modelId="{E2B47F2D-AF01-4570-9D84-7D15D21789F6}" type="presParOf" srcId="{2B9E474A-8BFA-4F0D-B479-2BF7B8D629F3}" destId="{A2E41628-9B4F-415C-A91F-EEBF39C2658E}" srcOrd="0" destOrd="0" presId="urn:microsoft.com/office/officeart/2008/layout/VerticalCurvedList"/>
    <dgm:cxn modelId="{778CDCB5-8540-43D5-8BBE-1618ACC9109B}" type="presParOf" srcId="{650C2BD1-42CD-4BE1-9C2B-940CCF70CB9B}" destId="{661057D6-0978-40B0-9ACF-2D0E8C941CFA}" srcOrd="3" destOrd="0" presId="urn:microsoft.com/office/officeart/2008/layout/VerticalCurvedList"/>
    <dgm:cxn modelId="{EB371A4A-C5EF-43B4-94A8-9A6E0A46F913}" type="presParOf" srcId="{650C2BD1-42CD-4BE1-9C2B-940CCF70CB9B}" destId="{289877E5-D806-4A9C-87DE-F1CABF401A3E}" srcOrd="4" destOrd="0" presId="urn:microsoft.com/office/officeart/2008/layout/VerticalCurvedList"/>
    <dgm:cxn modelId="{FEFBF4E8-1DB2-411B-B173-915A0627E705}" type="presParOf" srcId="{289877E5-D806-4A9C-87DE-F1CABF401A3E}" destId="{53627E6D-FB69-4D01-A1E0-18CEC67B4AB1}" srcOrd="0" destOrd="0" presId="urn:microsoft.com/office/officeart/2008/layout/VerticalCurvedList"/>
    <dgm:cxn modelId="{626B0F36-FCEC-4475-9825-82295AFCE296}" type="presParOf" srcId="{650C2BD1-42CD-4BE1-9C2B-940CCF70CB9B}" destId="{40F2CF74-D17D-4BED-B489-DBBBE0047B03}" srcOrd="5" destOrd="0" presId="urn:microsoft.com/office/officeart/2008/layout/VerticalCurvedList"/>
    <dgm:cxn modelId="{08C629DA-457E-4FEA-B22D-EB04F65C4045}" type="presParOf" srcId="{650C2BD1-42CD-4BE1-9C2B-940CCF70CB9B}" destId="{9DD32A86-DB92-4B4B-9AD1-B9E7B09B60DF}" srcOrd="6" destOrd="0" presId="urn:microsoft.com/office/officeart/2008/layout/VerticalCurvedList"/>
    <dgm:cxn modelId="{B658D161-59D6-42A1-8B6D-853304798596}" type="presParOf" srcId="{9DD32A86-DB92-4B4B-9AD1-B9E7B09B60DF}" destId="{23636AA8-D040-418C-AA2C-51A181A05D7C}" srcOrd="0" destOrd="0" presId="urn:microsoft.com/office/officeart/2008/layout/VerticalCurvedList"/>
    <dgm:cxn modelId="{EA4E212F-2EFC-4BCD-803E-44D97AB9B66A}" type="presParOf" srcId="{650C2BD1-42CD-4BE1-9C2B-940CCF70CB9B}" destId="{A8800C85-229E-443B-BF88-2120DC85EE68}" srcOrd="7" destOrd="0" presId="urn:microsoft.com/office/officeart/2008/layout/VerticalCurvedList"/>
    <dgm:cxn modelId="{9BC25C82-C21D-45CE-A29B-8A6B49563447}" type="presParOf" srcId="{650C2BD1-42CD-4BE1-9C2B-940CCF70CB9B}" destId="{932E3953-EFFB-4030-A808-D8302375D51D}" srcOrd="8" destOrd="0" presId="urn:microsoft.com/office/officeart/2008/layout/VerticalCurvedList"/>
    <dgm:cxn modelId="{C10ACBA0-B59C-4064-8CB9-D87595107AFD}" type="presParOf" srcId="{932E3953-EFFB-4030-A808-D8302375D51D}" destId="{5C780BF4-6BD7-4F7F-953C-420320AAD0DF}" srcOrd="0" destOrd="0" presId="urn:microsoft.com/office/officeart/2008/layout/VerticalCurvedList"/>
    <dgm:cxn modelId="{858C3AC6-E6CC-4CE9-B684-7CC7015AF11E}" type="presParOf" srcId="{650C2BD1-42CD-4BE1-9C2B-940CCF70CB9B}" destId="{1ABCB3A7-85E6-47BA-8D7D-BC0900256F04}" srcOrd="9" destOrd="0" presId="urn:microsoft.com/office/officeart/2008/layout/VerticalCurvedList"/>
    <dgm:cxn modelId="{DD1EEE8B-9EA6-49B1-81CA-27492308F24A}" type="presParOf" srcId="{650C2BD1-42CD-4BE1-9C2B-940CCF70CB9B}" destId="{E0D0A529-1568-4353-A393-C3F9E8EB9ECE}" srcOrd="10" destOrd="0" presId="urn:microsoft.com/office/officeart/2008/layout/VerticalCurvedList"/>
    <dgm:cxn modelId="{CB25A4FC-E9CD-4C3F-9F1B-B468BD724AF3}" type="presParOf" srcId="{E0D0A529-1568-4353-A393-C3F9E8EB9ECE}" destId="{674FD77B-152C-43DF-B021-5678534C2E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A1E69-B34C-4A4E-848C-87E4AE58340F}">
      <dsp:nvSpPr>
        <dsp:cNvPr id="0" name=""/>
        <dsp:cNvSpPr/>
      </dsp:nvSpPr>
      <dsp:spPr>
        <a:xfrm>
          <a:off x="1421" y="0"/>
          <a:ext cx="1489769" cy="3219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TELEFÓNICO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Línea gratuita nacional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01 8000 519535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Línea local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484 14 60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L – V 7:00 a.m. - 7:00 p.m.</a:t>
          </a:r>
        </a:p>
      </dsp:txBody>
      <dsp:txXfrm>
        <a:off x="1421" y="1287732"/>
        <a:ext cx="1489769" cy="1287732"/>
      </dsp:txXfrm>
    </dsp:sp>
    <dsp:sp modelId="{709E5392-C74E-477B-AD94-B97B24D5DFA4}">
      <dsp:nvSpPr>
        <dsp:cNvPr id="0" name=""/>
        <dsp:cNvSpPr/>
      </dsp:nvSpPr>
      <dsp:spPr>
        <a:xfrm>
          <a:off x="210287" y="193159"/>
          <a:ext cx="1072037" cy="10720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B5177A-1F91-4861-99D5-C92B8949A0B0}">
      <dsp:nvSpPr>
        <dsp:cNvPr id="0" name=""/>
        <dsp:cNvSpPr/>
      </dsp:nvSpPr>
      <dsp:spPr>
        <a:xfrm>
          <a:off x="1535883" y="0"/>
          <a:ext cx="1489769" cy="3219331"/>
        </a:xfrm>
        <a:prstGeom prst="roundRect">
          <a:avLst>
            <a:gd name="adj" fmla="val 10000"/>
          </a:avLst>
        </a:prstGeom>
        <a:solidFill>
          <a:schemeClr val="accent5">
            <a:hueOff val="-49821"/>
            <a:satOff val="-13396"/>
            <a:lumOff val="-101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ELECTRÓNICO</a:t>
          </a:r>
          <a:endParaRPr lang="es-CO" sz="1100" b="1" kern="1200" dirty="0">
            <a:hlinkClick xmlns:r="http://schemas.openxmlformats.org/officeDocument/2006/relationships" r:id="rId2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hlinkClick xmlns:r="http://schemas.openxmlformats.org/officeDocument/2006/relationships" r:id="rId2"/>
            </a:rPr>
            <a:t>www.Icfes.gov.co</a:t>
          </a:r>
          <a:endParaRPr lang="es-CO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Pregúntale a “Felipe”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Chat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Correo solicitudes de información</a:t>
          </a:r>
        </a:p>
      </dsp:txBody>
      <dsp:txXfrm>
        <a:off x="1535883" y="1287732"/>
        <a:ext cx="1489769" cy="1287732"/>
      </dsp:txXfrm>
    </dsp:sp>
    <dsp:sp modelId="{8D947026-66F1-49BD-A153-A7547DCDCA0F}">
      <dsp:nvSpPr>
        <dsp:cNvPr id="0" name=""/>
        <dsp:cNvSpPr/>
      </dsp:nvSpPr>
      <dsp:spPr>
        <a:xfrm>
          <a:off x="1744750" y="193159"/>
          <a:ext cx="1072037" cy="10720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E0E07E-B6D6-430C-B2BB-AF3D317C915B}">
      <dsp:nvSpPr>
        <dsp:cNvPr id="0" name=""/>
        <dsp:cNvSpPr/>
      </dsp:nvSpPr>
      <dsp:spPr>
        <a:xfrm>
          <a:off x="3070346" y="0"/>
          <a:ext cx="1489769" cy="3219331"/>
        </a:xfrm>
        <a:prstGeom prst="roundRect">
          <a:avLst>
            <a:gd name="adj" fmla="val 10000"/>
          </a:avLst>
        </a:prstGeom>
        <a:solidFill>
          <a:schemeClr val="accent5">
            <a:hueOff val="-99642"/>
            <a:satOff val="-26793"/>
            <a:lumOff val="-202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PRESENCIAL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Edificio Elemento Calle 26 No 69 – 76 torre 2, piso 15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 – V 7:00 a.m. - 4:00 p.m.</a:t>
          </a:r>
          <a:endParaRPr lang="es-CO" sz="8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/>
        </a:p>
      </dsp:txBody>
      <dsp:txXfrm>
        <a:off x="3070346" y="1287732"/>
        <a:ext cx="1489769" cy="1287732"/>
      </dsp:txXfrm>
    </dsp:sp>
    <dsp:sp modelId="{7D95D34D-74BF-48A9-B3D4-0E0CC0582F8F}">
      <dsp:nvSpPr>
        <dsp:cNvPr id="0" name=""/>
        <dsp:cNvSpPr/>
      </dsp:nvSpPr>
      <dsp:spPr>
        <a:xfrm>
          <a:off x="3279212" y="193159"/>
          <a:ext cx="1072037" cy="107203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A2645B-3F50-4E0C-A0E6-5A799AC2A6C4}">
      <dsp:nvSpPr>
        <dsp:cNvPr id="0" name=""/>
        <dsp:cNvSpPr/>
      </dsp:nvSpPr>
      <dsp:spPr>
        <a:xfrm>
          <a:off x="4604809" y="0"/>
          <a:ext cx="1489769" cy="3219331"/>
        </a:xfrm>
        <a:prstGeom prst="roundRect">
          <a:avLst>
            <a:gd name="adj" fmla="val 10000"/>
          </a:avLst>
        </a:prstGeom>
        <a:solidFill>
          <a:schemeClr val="accent5">
            <a:hueOff val="-149463"/>
            <a:satOff val="-40189"/>
            <a:lumOff val="-303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ESCRITO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Edificio Elemento Calle 26 No 69 – 76 torre 2, piso 15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 – V 7:00 a.m. - 5:00 p.m.</a:t>
          </a:r>
          <a:endParaRPr lang="es-CO" sz="8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/>
        </a:p>
      </dsp:txBody>
      <dsp:txXfrm>
        <a:off x="4604809" y="1287732"/>
        <a:ext cx="1489769" cy="1287732"/>
      </dsp:txXfrm>
    </dsp:sp>
    <dsp:sp modelId="{00E27DCC-1AE7-4AB8-8ECD-2E80C12A4167}">
      <dsp:nvSpPr>
        <dsp:cNvPr id="0" name=""/>
        <dsp:cNvSpPr/>
      </dsp:nvSpPr>
      <dsp:spPr>
        <a:xfrm>
          <a:off x="4813675" y="193159"/>
          <a:ext cx="1072037" cy="107203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7785F-AEEC-47B5-BEE7-EF902184826F}">
      <dsp:nvSpPr>
        <dsp:cNvPr id="0" name=""/>
        <dsp:cNvSpPr/>
      </dsp:nvSpPr>
      <dsp:spPr>
        <a:xfrm>
          <a:off x="243839" y="2575464"/>
          <a:ext cx="5608320" cy="48289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64732-25D5-4A51-A47A-CC40F859D51B}">
      <dsp:nvSpPr>
        <dsp:cNvPr id="0" name=""/>
        <dsp:cNvSpPr/>
      </dsp:nvSpPr>
      <dsp:spPr>
        <a:xfrm>
          <a:off x="1426595" y="0"/>
          <a:ext cx="3004769" cy="300476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796B52-5C89-4882-A5C0-45CA83F02DBA}">
      <dsp:nvSpPr>
        <dsp:cNvPr id="0" name=""/>
        <dsp:cNvSpPr/>
      </dsp:nvSpPr>
      <dsp:spPr>
        <a:xfrm>
          <a:off x="1621905" y="195309"/>
          <a:ext cx="1201907" cy="120190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Telefónico 398.865</a:t>
          </a:r>
        </a:p>
      </dsp:txBody>
      <dsp:txXfrm>
        <a:off x="1680577" y="253981"/>
        <a:ext cx="1084563" cy="1084563"/>
      </dsp:txXfrm>
    </dsp:sp>
    <dsp:sp modelId="{B51BC671-16E7-4327-8143-91BFB8E3230D}">
      <dsp:nvSpPr>
        <dsp:cNvPr id="0" name=""/>
        <dsp:cNvSpPr/>
      </dsp:nvSpPr>
      <dsp:spPr>
        <a:xfrm>
          <a:off x="3034146" y="195309"/>
          <a:ext cx="1201907" cy="1201907"/>
        </a:xfrm>
        <a:prstGeom prst="roundRect">
          <a:avLst/>
        </a:prstGeom>
        <a:gradFill rotWithShape="0">
          <a:gsLst>
            <a:gs pos="0">
              <a:schemeClr val="accent5">
                <a:hueOff val="-49821"/>
                <a:satOff val="-13396"/>
                <a:lumOff val="-101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821"/>
                <a:satOff val="-13396"/>
                <a:lumOff val="-101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Escrito 45.032</a:t>
          </a:r>
        </a:p>
      </dsp:txBody>
      <dsp:txXfrm>
        <a:off x="3092818" y="253981"/>
        <a:ext cx="1084563" cy="1084563"/>
      </dsp:txXfrm>
    </dsp:sp>
    <dsp:sp modelId="{6B7D91C4-C56B-457A-B69D-8DEB0FA8AF49}">
      <dsp:nvSpPr>
        <dsp:cNvPr id="0" name=""/>
        <dsp:cNvSpPr/>
      </dsp:nvSpPr>
      <dsp:spPr>
        <a:xfrm>
          <a:off x="1621905" y="1607551"/>
          <a:ext cx="1201907" cy="1201907"/>
        </a:xfrm>
        <a:prstGeom prst="roundRect">
          <a:avLst/>
        </a:prstGeom>
        <a:gradFill rotWithShape="0">
          <a:gsLst>
            <a:gs pos="0">
              <a:schemeClr val="accent5">
                <a:hueOff val="-99642"/>
                <a:satOff val="-26793"/>
                <a:lumOff val="-202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642"/>
                <a:satOff val="-26793"/>
                <a:lumOff val="-202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Presencial 1.320</a:t>
          </a:r>
        </a:p>
      </dsp:txBody>
      <dsp:txXfrm>
        <a:off x="1680577" y="1666223"/>
        <a:ext cx="1084563" cy="1084563"/>
      </dsp:txXfrm>
    </dsp:sp>
    <dsp:sp modelId="{C9AAB742-7C95-4036-AB8B-DE78ECD3ACDA}">
      <dsp:nvSpPr>
        <dsp:cNvPr id="0" name=""/>
        <dsp:cNvSpPr/>
      </dsp:nvSpPr>
      <dsp:spPr>
        <a:xfrm>
          <a:off x="3034146" y="1607551"/>
          <a:ext cx="1201907" cy="1201907"/>
        </a:xfrm>
        <a:prstGeom prst="roundRect">
          <a:avLst/>
        </a:prstGeom>
        <a:gradFill rotWithShape="0">
          <a:gsLst>
            <a:gs pos="0">
              <a:schemeClr val="accent5">
                <a:hueOff val="-149463"/>
                <a:satOff val="-40189"/>
                <a:lumOff val="-303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49463"/>
                <a:satOff val="-40189"/>
                <a:lumOff val="-303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Electrónico 401.013</a:t>
          </a:r>
        </a:p>
      </dsp:txBody>
      <dsp:txXfrm>
        <a:off x="3092818" y="1666223"/>
        <a:ext cx="1084563" cy="1084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0D6F-151A-49CE-83F4-EA4C84507641}">
      <dsp:nvSpPr>
        <dsp:cNvPr id="0" name=""/>
        <dsp:cNvSpPr/>
      </dsp:nvSpPr>
      <dsp:spPr>
        <a:xfrm>
          <a:off x="0" y="20570"/>
          <a:ext cx="5026970" cy="1584000"/>
        </a:xfrm>
        <a:prstGeom prst="stripedRightArrow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B15CFA8E-42C0-44CA-891A-4BA49B73119C}">
      <dsp:nvSpPr>
        <dsp:cNvPr id="0" name=""/>
        <dsp:cNvSpPr/>
      </dsp:nvSpPr>
      <dsp:spPr>
        <a:xfrm>
          <a:off x="403724" y="416570"/>
          <a:ext cx="4216960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chemeClr val="tx2">
                  <a:lumMod val="10000"/>
                </a:schemeClr>
              </a:solidFill>
            </a:rPr>
            <a:t>El 80,8% de solicitudes se representan en esta gráfica, el restante esta contenido en 216 temas, los cuales tienen una participación menor al 1%</a:t>
          </a:r>
        </a:p>
      </dsp:txBody>
      <dsp:txXfrm>
        <a:off x="403724" y="416570"/>
        <a:ext cx="4216960" cy="79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90789-757E-4C61-A28E-6B9DEA024396}">
      <dsp:nvSpPr>
        <dsp:cNvPr id="0" name=""/>
        <dsp:cNvSpPr/>
      </dsp:nvSpPr>
      <dsp:spPr>
        <a:xfrm>
          <a:off x="2179110" y="1557596"/>
          <a:ext cx="388277" cy="369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138" y="0"/>
              </a:lnTo>
              <a:lnTo>
                <a:pt x="194138" y="369929"/>
              </a:lnTo>
              <a:lnTo>
                <a:pt x="388277" y="369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 dirty="0"/>
        </a:p>
      </dsp:txBody>
      <dsp:txXfrm>
        <a:off x="2359842" y="1729153"/>
        <a:ext cx="26814" cy="26814"/>
      </dsp:txXfrm>
    </dsp:sp>
    <dsp:sp modelId="{D993B2FB-8037-43CA-8E1B-6FEC4DC9CEB6}">
      <dsp:nvSpPr>
        <dsp:cNvPr id="0" name=""/>
        <dsp:cNvSpPr/>
      </dsp:nvSpPr>
      <dsp:spPr>
        <a:xfrm>
          <a:off x="2179110" y="1187666"/>
          <a:ext cx="388277" cy="369929"/>
        </a:xfrm>
        <a:custGeom>
          <a:avLst/>
          <a:gdLst/>
          <a:ahLst/>
          <a:cxnLst/>
          <a:rect l="0" t="0" r="0" b="0"/>
          <a:pathLst>
            <a:path>
              <a:moveTo>
                <a:pt x="0" y="369929"/>
              </a:moveTo>
              <a:lnTo>
                <a:pt x="194138" y="369929"/>
              </a:lnTo>
              <a:lnTo>
                <a:pt x="194138" y="0"/>
              </a:lnTo>
              <a:lnTo>
                <a:pt x="3882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 dirty="0"/>
        </a:p>
      </dsp:txBody>
      <dsp:txXfrm>
        <a:off x="2359842" y="1359224"/>
        <a:ext cx="26814" cy="26814"/>
      </dsp:txXfrm>
    </dsp:sp>
    <dsp:sp modelId="{11333D82-2BE2-4318-91D1-64DB94D080F7}">
      <dsp:nvSpPr>
        <dsp:cNvPr id="0" name=""/>
        <dsp:cNvSpPr/>
      </dsp:nvSpPr>
      <dsp:spPr>
        <a:xfrm rot="16200000">
          <a:off x="325571" y="1261652"/>
          <a:ext cx="3115192" cy="591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192 inconformidades</a:t>
          </a:r>
        </a:p>
      </dsp:txBody>
      <dsp:txXfrm>
        <a:off x="325571" y="1261652"/>
        <a:ext cx="3115192" cy="591886"/>
      </dsp:txXfrm>
    </dsp:sp>
    <dsp:sp modelId="{5F9A4E79-3473-4F5C-964C-7AEEC12D0DCC}">
      <dsp:nvSpPr>
        <dsp:cNvPr id="0" name=""/>
        <dsp:cNvSpPr/>
      </dsp:nvSpPr>
      <dsp:spPr>
        <a:xfrm>
          <a:off x="2567388" y="891723"/>
          <a:ext cx="1941387" cy="591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3 Quejas</a:t>
          </a:r>
        </a:p>
      </dsp:txBody>
      <dsp:txXfrm>
        <a:off x="2567388" y="891723"/>
        <a:ext cx="1941387" cy="591886"/>
      </dsp:txXfrm>
    </dsp:sp>
    <dsp:sp modelId="{A7FFA7FE-C021-464C-9D0D-BD6029C65E18}">
      <dsp:nvSpPr>
        <dsp:cNvPr id="0" name=""/>
        <dsp:cNvSpPr/>
      </dsp:nvSpPr>
      <dsp:spPr>
        <a:xfrm>
          <a:off x="2567388" y="1631581"/>
          <a:ext cx="1941387" cy="591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189 Reclamos </a:t>
          </a:r>
        </a:p>
      </dsp:txBody>
      <dsp:txXfrm>
        <a:off x="2567388" y="1631581"/>
        <a:ext cx="1941387" cy="591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7B25-3491-4A22-A5C6-C2A39CCF1EC6}">
      <dsp:nvSpPr>
        <dsp:cNvPr id="0" name=""/>
        <dsp:cNvSpPr/>
      </dsp:nvSpPr>
      <dsp:spPr>
        <a:xfrm>
          <a:off x="0" y="324854"/>
          <a:ext cx="804255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FD7E1-2C97-4645-927C-A535F672B611}">
      <dsp:nvSpPr>
        <dsp:cNvPr id="0" name=""/>
        <dsp:cNvSpPr/>
      </dsp:nvSpPr>
      <dsp:spPr>
        <a:xfrm>
          <a:off x="402127" y="44414"/>
          <a:ext cx="5629785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792" tIns="0" rIns="21279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Con el fin de reducir las consultas sin respuesta del chatbot la Entidad realizó actualizaciones y creaciones de contenidos. </a:t>
          </a:r>
        </a:p>
      </dsp:txBody>
      <dsp:txXfrm>
        <a:off x="429507" y="71794"/>
        <a:ext cx="5575025" cy="506120"/>
      </dsp:txXfrm>
    </dsp:sp>
    <dsp:sp modelId="{218E32FB-AC3D-4D13-9C4D-C252CD60AFD8}">
      <dsp:nvSpPr>
        <dsp:cNvPr id="0" name=""/>
        <dsp:cNvSpPr/>
      </dsp:nvSpPr>
      <dsp:spPr>
        <a:xfrm>
          <a:off x="0" y="1186695"/>
          <a:ext cx="804255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20"/>
              <a:satOff val="0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C92F7-8F03-4A5B-9F6B-AC682D37BFA4}">
      <dsp:nvSpPr>
        <dsp:cNvPr id="0" name=""/>
        <dsp:cNvSpPr/>
      </dsp:nvSpPr>
      <dsp:spPr>
        <a:xfrm>
          <a:off x="402127" y="906254"/>
          <a:ext cx="5629785" cy="560880"/>
        </a:xfrm>
        <a:prstGeom prst="roundRect">
          <a:avLst/>
        </a:prstGeom>
        <a:gradFill rotWithShape="0">
          <a:gsLst>
            <a:gs pos="0">
              <a:schemeClr val="accent4">
                <a:hueOff val="-3320"/>
                <a:satOff val="0"/>
                <a:lumOff val="1765"/>
                <a:alphaOff val="0"/>
                <a:tint val="50000"/>
                <a:satMod val="300000"/>
              </a:schemeClr>
            </a:gs>
            <a:gs pos="35000">
              <a:schemeClr val="accent4">
                <a:hueOff val="-3320"/>
                <a:satOff val="0"/>
                <a:lumOff val="1765"/>
                <a:alphaOff val="0"/>
                <a:tint val="37000"/>
                <a:satMod val="300000"/>
              </a:schemeClr>
            </a:gs>
            <a:gs pos="100000">
              <a:schemeClr val="accent4">
                <a:hueOff val="-3320"/>
                <a:satOff val="0"/>
                <a:lumOff val="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792" tIns="0" rIns="21279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Buscando aumentar la satisfacción del ciudadano, la Entidad esta trabajando en mejorar la experiencia de servicio en el canal Chat.</a:t>
          </a:r>
        </a:p>
      </dsp:txBody>
      <dsp:txXfrm>
        <a:off x="429507" y="933634"/>
        <a:ext cx="5575025" cy="506120"/>
      </dsp:txXfrm>
    </dsp:sp>
    <dsp:sp modelId="{8700EB3F-97F1-4807-861F-CA1E3352F052}">
      <dsp:nvSpPr>
        <dsp:cNvPr id="0" name=""/>
        <dsp:cNvSpPr/>
      </dsp:nvSpPr>
      <dsp:spPr>
        <a:xfrm>
          <a:off x="0" y="2048535"/>
          <a:ext cx="804255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639"/>
              <a:satOff val="0"/>
              <a:lumOff val="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624AF-4FD0-44A1-96D5-82965E2DE478}">
      <dsp:nvSpPr>
        <dsp:cNvPr id="0" name=""/>
        <dsp:cNvSpPr/>
      </dsp:nvSpPr>
      <dsp:spPr>
        <a:xfrm>
          <a:off x="402127" y="1768095"/>
          <a:ext cx="5629785" cy="560880"/>
        </a:xfrm>
        <a:prstGeom prst="roundRect">
          <a:avLst/>
        </a:prstGeom>
        <a:gradFill rotWithShape="0">
          <a:gsLst>
            <a:gs pos="0">
              <a:schemeClr val="accent4">
                <a:hueOff val="-6639"/>
                <a:satOff val="0"/>
                <a:lumOff val="3530"/>
                <a:alphaOff val="0"/>
                <a:tint val="50000"/>
                <a:satMod val="300000"/>
              </a:schemeClr>
            </a:gs>
            <a:gs pos="35000">
              <a:schemeClr val="accent4">
                <a:hueOff val="-6639"/>
                <a:satOff val="0"/>
                <a:lumOff val="3530"/>
                <a:alphaOff val="0"/>
                <a:tint val="37000"/>
                <a:satMod val="300000"/>
              </a:schemeClr>
            </a:gs>
            <a:gs pos="100000">
              <a:schemeClr val="accent4">
                <a:hueOff val="-6639"/>
                <a:satOff val="0"/>
                <a:lumOff val="35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792" tIns="0" rIns="21279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Generar un proceso alterno al examen Saber T Y T, además de realizar acompañamiento en línea con el ciudadano.</a:t>
          </a:r>
        </a:p>
      </dsp:txBody>
      <dsp:txXfrm>
        <a:off x="429507" y="1795475"/>
        <a:ext cx="5575025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3FAC6-9FEE-450C-879C-738686FB8CD7}">
      <dsp:nvSpPr>
        <dsp:cNvPr id="0" name=""/>
        <dsp:cNvSpPr/>
      </dsp:nvSpPr>
      <dsp:spPr>
        <a:xfrm>
          <a:off x="-3852015" y="-591555"/>
          <a:ext cx="4590993" cy="4590993"/>
        </a:xfrm>
        <a:prstGeom prst="blockArc">
          <a:avLst>
            <a:gd name="adj1" fmla="val 18900000"/>
            <a:gd name="adj2" fmla="val 2700000"/>
            <a:gd name="adj3" fmla="val 47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213C0-B18B-4BFB-895F-1D94F35FFC3F}">
      <dsp:nvSpPr>
        <dsp:cNvPr id="0" name=""/>
        <dsp:cNvSpPr/>
      </dsp:nvSpPr>
      <dsp:spPr>
        <a:xfrm>
          <a:off x="323908" y="212924"/>
          <a:ext cx="6039155" cy="4261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23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Para el primer trimestre, la Entidad recibió  un total de 846.230 solicitudes.</a:t>
          </a:r>
        </a:p>
      </dsp:txBody>
      <dsp:txXfrm>
        <a:off x="323908" y="212924"/>
        <a:ext cx="6039155" cy="426121"/>
      </dsp:txXfrm>
    </dsp:sp>
    <dsp:sp modelId="{A2E41628-9B4F-415C-A91F-EEBF39C2658E}">
      <dsp:nvSpPr>
        <dsp:cNvPr id="0" name=""/>
        <dsp:cNvSpPr/>
      </dsp:nvSpPr>
      <dsp:spPr>
        <a:xfrm>
          <a:off x="57582" y="159659"/>
          <a:ext cx="532651" cy="53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057D6-0978-40B0-9ACF-2D0E8C941CFA}">
      <dsp:nvSpPr>
        <dsp:cNvPr id="0" name=""/>
        <dsp:cNvSpPr/>
      </dsp:nvSpPr>
      <dsp:spPr>
        <a:xfrm>
          <a:off x="629255" y="851902"/>
          <a:ext cx="5733808" cy="426121"/>
        </a:xfrm>
        <a:prstGeom prst="rect">
          <a:avLst/>
        </a:prstGeom>
        <a:solidFill>
          <a:schemeClr val="accent5">
            <a:hueOff val="-37366"/>
            <a:satOff val="-10047"/>
            <a:lumOff val="-7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23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Los canales más usados por la ciudadanía son el canal Telefónico y Electrónico, los dos suman un 95% de solicitudes </a:t>
          </a:r>
        </a:p>
      </dsp:txBody>
      <dsp:txXfrm>
        <a:off x="629255" y="851902"/>
        <a:ext cx="5733808" cy="426121"/>
      </dsp:txXfrm>
    </dsp:sp>
    <dsp:sp modelId="{53627E6D-FB69-4D01-A1E0-18CEC67B4AB1}">
      <dsp:nvSpPr>
        <dsp:cNvPr id="0" name=""/>
        <dsp:cNvSpPr/>
      </dsp:nvSpPr>
      <dsp:spPr>
        <a:xfrm>
          <a:off x="362929" y="798637"/>
          <a:ext cx="532651" cy="53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366"/>
              <a:satOff val="-10047"/>
              <a:lumOff val="-7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2CF74-D17D-4BED-B489-DBBBE0047B03}">
      <dsp:nvSpPr>
        <dsp:cNvPr id="0" name=""/>
        <dsp:cNvSpPr/>
      </dsp:nvSpPr>
      <dsp:spPr>
        <a:xfrm>
          <a:off x="722971" y="1490880"/>
          <a:ext cx="5640092" cy="426121"/>
        </a:xfrm>
        <a:prstGeom prst="rect">
          <a:avLst/>
        </a:prstGeom>
        <a:solidFill>
          <a:schemeClr val="accent5">
            <a:hueOff val="-74731"/>
            <a:satOff val="-20094"/>
            <a:lumOff val="-1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23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El consulta mas requerida por la ciudadanía es “consulta de resultados”.</a:t>
          </a:r>
        </a:p>
      </dsp:txBody>
      <dsp:txXfrm>
        <a:off x="722971" y="1490880"/>
        <a:ext cx="5640092" cy="426121"/>
      </dsp:txXfrm>
    </dsp:sp>
    <dsp:sp modelId="{23636AA8-D040-418C-AA2C-51A181A05D7C}">
      <dsp:nvSpPr>
        <dsp:cNvPr id="0" name=""/>
        <dsp:cNvSpPr/>
      </dsp:nvSpPr>
      <dsp:spPr>
        <a:xfrm>
          <a:off x="456645" y="1437615"/>
          <a:ext cx="532651" cy="53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731"/>
              <a:satOff val="-20094"/>
              <a:lumOff val="-1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00C85-229E-443B-BF88-2120DC85EE68}">
      <dsp:nvSpPr>
        <dsp:cNvPr id="0" name=""/>
        <dsp:cNvSpPr/>
      </dsp:nvSpPr>
      <dsp:spPr>
        <a:xfrm>
          <a:off x="629255" y="2129858"/>
          <a:ext cx="5733808" cy="426121"/>
        </a:xfrm>
        <a:prstGeom prst="rect">
          <a:avLst/>
        </a:prstGeom>
        <a:solidFill>
          <a:schemeClr val="accent5">
            <a:hueOff val="-112097"/>
            <a:satOff val="-30142"/>
            <a:lumOff val="-22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23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El promedio de respuesta a comunicaciones escritas es de 5 días.</a:t>
          </a:r>
        </a:p>
      </dsp:txBody>
      <dsp:txXfrm>
        <a:off x="629255" y="2129858"/>
        <a:ext cx="5733808" cy="426121"/>
      </dsp:txXfrm>
    </dsp:sp>
    <dsp:sp modelId="{5C780BF4-6BD7-4F7F-953C-420320AAD0DF}">
      <dsp:nvSpPr>
        <dsp:cNvPr id="0" name=""/>
        <dsp:cNvSpPr/>
      </dsp:nvSpPr>
      <dsp:spPr>
        <a:xfrm>
          <a:off x="362929" y="2076592"/>
          <a:ext cx="532651" cy="53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2097"/>
              <a:satOff val="-30142"/>
              <a:lumOff val="-227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CB3A7-85E6-47BA-8D7D-BC0900256F04}">
      <dsp:nvSpPr>
        <dsp:cNvPr id="0" name=""/>
        <dsp:cNvSpPr/>
      </dsp:nvSpPr>
      <dsp:spPr>
        <a:xfrm>
          <a:off x="323908" y="2768835"/>
          <a:ext cx="6039155" cy="426121"/>
        </a:xfrm>
        <a:prstGeom prst="rect">
          <a:avLst/>
        </a:prstGeom>
        <a:solidFill>
          <a:schemeClr val="accent5">
            <a:hueOff val="-149463"/>
            <a:satOff val="-40189"/>
            <a:lumOff val="-3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23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La nota de satisfacción es de 4,3 para este primer período.</a:t>
          </a:r>
        </a:p>
      </dsp:txBody>
      <dsp:txXfrm>
        <a:off x="323908" y="2768835"/>
        <a:ext cx="6039155" cy="426121"/>
      </dsp:txXfrm>
    </dsp:sp>
    <dsp:sp modelId="{674FD77B-152C-43DF-B021-5678534C2E0B}">
      <dsp:nvSpPr>
        <dsp:cNvPr id="0" name=""/>
        <dsp:cNvSpPr/>
      </dsp:nvSpPr>
      <dsp:spPr>
        <a:xfrm>
          <a:off x="57582" y="2715570"/>
          <a:ext cx="532651" cy="53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9463"/>
              <a:satOff val="-40189"/>
              <a:lumOff val="-3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ECF1-EEF6-1749-A376-9584D9135120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267-A89F-F243-B667-0126DB06CEF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7181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4254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5ef59f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95ef59f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09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545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209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61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665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51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82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093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70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 preserve="1" userDrawn="1">
  <p:cSld name="1_Título y tex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15310" y="839162"/>
            <a:ext cx="8521261" cy="4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Calibri"/>
                <a:ea typeface="Work Sans Light"/>
                <a:cs typeface="Calibri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Marcador de texto 1"/>
          <p:cNvSpPr>
            <a:spLocks noGrp="1"/>
          </p:cNvSpPr>
          <p:nvPr>
            <p:ph type="body" idx="4294967295"/>
          </p:nvPr>
        </p:nvSpPr>
        <p:spPr>
          <a:xfrm>
            <a:off x="314574" y="1513490"/>
            <a:ext cx="8521997" cy="328711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66CD"/>
                </a:solidFill>
                <a:latin typeface="Calibri Light"/>
                <a:cs typeface="Calibri Light"/>
              </a:defRPr>
            </a:lvl1pPr>
          </a:lstStyle>
          <a:p>
            <a:endParaRPr lang="es-CO" dirty="0">
              <a:solidFill>
                <a:srgbClr val="0066CD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319FAA-C113-7043-B4D5-C616CFB6B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4574" y="123578"/>
            <a:ext cx="1151594" cy="4120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FE659F-0D7E-A64C-A1A5-CFF669C18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3506" y="199360"/>
            <a:ext cx="2173065" cy="2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Calibri"/>
                <a:ea typeface="Work Sans Light"/>
                <a:cs typeface="Calibri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0" i="0">
                <a:solidFill>
                  <a:srgbClr val="0054BC"/>
                </a:solidFill>
                <a:latin typeface="Calibri Light"/>
                <a:cs typeface="Calibri Light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0" i="0">
                <a:solidFill>
                  <a:srgbClr val="0054BC"/>
                </a:solidFill>
                <a:latin typeface="Calibri Light"/>
                <a:cs typeface="Calibri Light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0" i="0">
                <a:solidFill>
                  <a:srgbClr val="0054BC"/>
                </a:solidFill>
                <a:latin typeface="Calibri Light"/>
                <a:cs typeface="Calibri Light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0" i="0">
                <a:solidFill>
                  <a:srgbClr val="0054BC"/>
                </a:solidFill>
                <a:latin typeface="Calibri Light"/>
                <a:cs typeface="Calibri Light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1">
                <a:solidFill>
                  <a:srgbClr val="0054BC"/>
                </a:solidFill>
                <a:latin typeface="Calibri"/>
                <a:ea typeface="Work Sans"/>
                <a:cs typeface="Calibri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0" i="0">
                <a:solidFill>
                  <a:srgbClr val="0054BC"/>
                </a:solidFill>
                <a:latin typeface="Calibri Light"/>
                <a:cs typeface="Calibri Light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1">
                <a:solidFill>
                  <a:srgbClr val="0054BC"/>
                </a:solidFill>
                <a:latin typeface="Calibri"/>
                <a:ea typeface="Work Sans"/>
                <a:cs typeface="Calibri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1">
                <a:solidFill>
                  <a:srgbClr val="0054BC"/>
                </a:solidFill>
                <a:latin typeface="Calibri"/>
                <a:ea typeface="Work Sans"/>
                <a:cs typeface="Calibri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50" b="1">
                <a:solidFill>
                  <a:srgbClr val="0054BC"/>
                </a:solidFill>
                <a:latin typeface="Calibri"/>
                <a:ea typeface="Work Sans"/>
                <a:cs typeface="Calibri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0" i="0">
                <a:solidFill>
                  <a:srgbClr val="0054BC"/>
                </a:solidFill>
                <a:latin typeface="Calibri Light"/>
                <a:cs typeface="Calibri Light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0" i="0">
                <a:solidFill>
                  <a:srgbClr val="0054BC"/>
                </a:solidFill>
                <a:latin typeface="Calibri Light"/>
                <a:cs typeface="Calibri Light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0" i="0">
                <a:solidFill>
                  <a:srgbClr val="0054BC"/>
                </a:solidFill>
                <a:latin typeface="Calibri Light"/>
                <a:cs typeface="Calibri Light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1">
                <a:solidFill>
                  <a:srgbClr val="0054BC"/>
                </a:solidFill>
                <a:latin typeface="Calibri"/>
                <a:ea typeface="Work Sans"/>
                <a:cs typeface="Calibri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1">
                <a:solidFill>
                  <a:srgbClr val="0054BC"/>
                </a:solidFill>
                <a:latin typeface="Calibri"/>
                <a:ea typeface="Work Sans"/>
                <a:cs typeface="Calibri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1">
                <a:solidFill>
                  <a:srgbClr val="0054BC"/>
                </a:solidFill>
                <a:latin typeface="Calibri"/>
                <a:ea typeface="Work Sans"/>
                <a:cs typeface="Calibri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50" b="1">
                <a:solidFill>
                  <a:srgbClr val="0054BC"/>
                </a:solidFill>
                <a:latin typeface="Calibri"/>
                <a:ea typeface="Work Sans"/>
                <a:cs typeface="Calibri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7EA2FB4-EFB3-7A4E-B03F-D06D4CFA6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3506" y="199360"/>
            <a:ext cx="2173065" cy="29336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577C845-31D1-A94D-8E21-378EC1D02B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574" y="123578"/>
            <a:ext cx="1151594" cy="412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 userDrawn="1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200">
                <a:solidFill>
                  <a:srgbClr val="FFFFFF"/>
                </a:solidFill>
                <a:latin typeface="Calibri"/>
                <a:ea typeface="Work Sans Light"/>
                <a:cs typeface="Calibri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26;p4"/>
          <p:cNvSpPr/>
          <p:nvPr userDrawn="1"/>
        </p:nvSpPr>
        <p:spPr>
          <a:xfrm>
            <a:off x="0" y="0"/>
            <a:ext cx="283389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Marcador de texto 1"/>
          <p:cNvSpPr>
            <a:spLocks noGrp="1"/>
          </p:cNvSpPr>
          <p:nvPr>
            <p:ph type="body" idx="4294967295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lang="es-CO" dirty="0">
              <a:solidFill>
                <a:srgbClr val="0066CD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7B36D1-BFC1-EE45-B216-8A1BCC965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0968" y="2187445"/>
            <a:ext cx="2045433" cy="731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89626" y="0"/>
            <a:ext cx="850517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0697"/>
            <a:ext cx="3633786" cy="69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AC664C-97B9-E641-B1BA-DC1D54336A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42792" y="4122451"/>
            <a:ext cx="2183523" cy="7812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291779-9CE4-8348-9308-785F203276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3735" y="4395908"/>
            <a:ext cx="3126380" cy="4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52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1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Solicitudes por Examen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8D23F02-1DF7-425F-BA8E-ADE4EE490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945097"/>
              </p:ext>
            </p:extLst>
          </p:nvPr>
        </p:nvGraphicFramePr>
        <p:xfrm>
          <a:off x="85060" y="1667435"/>
          <a:ext cx="4534006" cy="339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52057F3-FCAC-406B-835C-234C903771C3}"/>
              </a:ext>
            </a:extLst>
          </p:cNvPr>
          <p:cNvSpPr txBox="1"/>
          <p:nvPr/>
        </p:nvSpPr>
        <p:spPr>
          <a:xfrm>
            <a:off x="5016601" y="1563297"/>
            <a:ext cx="3926295" cy="282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examen </a:t>
            </a:r>
            <a:r>
              <a:rPr lang="es-MX" dirty="0">
                <a:solidFill>
                  <a:srgbClr val="00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Saber 11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sobresale en las consultas hechas por la ciudadanía, representa un 51,3% frente al total de solicitudes hechas ante la Entidad.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mes de enero contiene un 22% de participación, destacando la </a:t>
            </a:r>
            <a:r>
              <a:rPr lang="es-MX" dirty="0">
                <a:solidFill>
                  <a:srgbClr val="00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 de resultados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información acerca del </a:t>
            </a:r>
            <a:r>
              <a:rPr lang="es-MX" dirty="0">
                <a:solidFill>
                  <a:srgbClr val="00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inscripción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primera convocatoria del año 2021.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indicar que en el mes de enero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publicaron los resultados de saber 11 referente a calendario A.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4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Solicitudes por Tema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F7642E8-3CAB-4995-BBC4-1C524E006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948058"/>
              </p:ext>
            </p:extLst>
          </p:nvPr>
        </p:nvGraphicFramePr>
        <p:xfrm>
          <a:off x="-120502" y="1238533"/>
          <a:ext cx="9264502" cy="378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5C177A5-AAED-4A40-A655-48097EE54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401514"/>
              </p:ext>
            </p:extLst>
          </p:nvPr>
        </p:nvGraphicFramePr>
        <p:xfrm>
          <a:off x="3809601" y="2084294"/>
          <a:ext cx="5026970" cy="162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15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Tiempos de Respuesta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622EE0F-EAAA-470E-9B1A-52BB771C3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718821"/>
              </p:ext>
            </p:extLst>
          </p:nvPr>
        </p:nvGraphicFramePr>
        <p:xfrm>
          <a:off x="542260" y="1497862"/>
          <a:ext cx="7814931" cy="310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167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525947" y="1731722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200" dirty="0">
                <a:solidFill>
                  <a:srgbClr val="FFFFFF"/>
                </a:solidFill>
                <a:sym typeface="Work Sans Light"/>
              </a:rPr>
              <a:t>Quejas y Reclamos</a:t>
            </a:r>
            <a:endParaRPr sz="3200" dirty="0">
              <a:solidFill>
                <a:srgbClr val="FFFFFF"/>
              </a:solidFill>
              <a:ea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3363041" y="811433"/>
            <a:ext cx="128171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8000" b="1" dirty="0">
                <a:ea typeface="Work Sans"/>
                <a:sym typeface="Work Sans"/>
              </a:rPr>
              <a:t>03</a:t>
            </a:r>
            <a:endParaRPr sz="8000" b="1" dirty="0">
              <a:solidFill>
                <a:srgbClr val="FFFFFF"/>
              </a:solidFill>
              <a:ea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0059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Quejas y Reclamos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33A8A0B-002F-454C-9B23-BD188FB7D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33705"/>
              </p:ext>
            </p:extLst>
          </p:nvPr>
        </p:nvGraphicFramePr>
        <p:xfrm>
          <a:off x="-1144770" y="1488558"/>
          <a:ext cx="6096000" cy="311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85CE4CC-E82A-4443-877E-3ACFACD0E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02263"/>
              </p:ext>
            </p:extLst>
          </p:nvPr>
        </p:nvGraphicFramePr>
        <p:xfrm>
          <a:off x="3721950" y="1381599"/>
          <a:ext cx="4922320" cy="332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2885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Quejas</a:t>
            </a:r>
          </a:p>
        </p:txBody>
      </p:sp>
      <p:sp>
        <p:nvSpPr>
          <p:cNvPr id="5" name="Rectángulo: esquinas diagonales cortadas 4">
            <a:extLst>
              <a:ext uri="{FF2B5EF4-FFF2-40B4-BE49-F238E27FC236}">
                <a16:creationId xmlns:a16="http://schemas.microsoft.com/office/drawing/2014/main" id="{503A64CA-6FF7-46E1-99E3-F4CC2D70DE67}"/>
              </a:ext>
            </a:extLst>
          </p:cNvPr>
          <p:cNvSpPr/>
          <p:nvPr/>
        </p:nvSpPr>
        <p:spPr>
          <a:xfrm>
            <a:off x="701749" y="2158420"/>
            <a:ext cx="3870251" cy="237984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CO" dirty="0"/>
              <a:t>Entrega impertinente de información referente a la aplicación del examen Saber 11.</a:t>
            </a:r>
          </a:p>
          <a:p>
            <a:pPr marL="342900" indent="-342900" algn="just">
              <a:buAutoNum type="arabicPeriod"/>
            </a:pPr>
            <a:r>
              <a:rPr lang="es-CO" dirty="0"/>
              <a:t>Trato inapropiado a estudiante del Sena.</a:t>
            </a:r>
          </a:p>
          <a:p>
            <a:pPr marL="342900" indent="-342900" algn="just">
              <a:buAutoNum type="arabicPeriod"/>
            </a:pPr>
            <a:r>
              <a:rPr lang="es-CO" dirty="0"/>
              <a:t>Trato indiferente frente a la solicitud expuesta por el ciudadano.</a:t>
            </a:r>
          </a:p>
        </p:txBody>
      </p:sp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0A67F2F5-4B5C-45C9-8D46-7D652BBB9CEA}"/>
              </a:ext>
            </a:extLst>
          </p:cNvPr>
          <p:cNvSpPr/>
          <p:nvPr/>
        </p:nvSpPr>
        <p:spPr>
          <a:xfrm>
            <a:off x="4657977" y="2549976"/>
            <a:ext cx="4007558" cy="2379845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CO" dirty="0"/>
              <a:t>Envío de comunicación a cada uno de los tres ciudadanos involucrados en los hechos.</a:t>
            </a:r>
          </a:p>
          <a:p>
            <a:pPr marL="342900" indent="-342900" algn="just">
              <a:buAutoNum type="arabicPeriod"/>
            </a:pPr>
            <a:r>
              <a:rPr lang="es-CO" dirty="0"/>
              <a:t>La experiencia es compartida con las áreas de apoyo para mitigar y enfrentar situaciones futuras.</a:t>
            </a:r>
          </a:p>
          <a:p>
            <a:pPr marL="342900" indent="-342900" algn="just">
              <a:buAutoNum type="arabicPeriod"/>
            </a:pPr>
            <a:r>
              <a:rPr lang="es-CO" dirty="0"/>
              <a:t>Revisión y acompañamiento de los proceso de conocimiento y calidad frente a novedades que surgen en el proceso.</a:t>
            </a:r>
          </a:p>
          <a:p>
            <a:pPr marL="342900" indent="-342900" algn="just">
              <a:buAutoNum type="arabicPeriod"/>
            </a:pPr>
            <a:endParaRPr lang="es-CO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D1D89D9-0940-4026-894A-32A1607B71E8}"/>
              </a:ext>
            </a:extLst>
          </p:cNvPr>
          <p:cNvSpPr/>
          <p:nvPr/>
        </p:nvSpPr>
        <p:spPr>
          <a:xfrm>
            <a:off x="701749" y="1796040"/>
            <a:ext cx="1286539" cy="435477"/>
          </a:xfrm>
          <a:prstGeom prst="rightArrow">
            <a:avLst>
              <a:gd name="adj1" fmla="val 7441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Hechos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EFB0DE3A-7FFE-4FBD-8DAC-FC998D7C19C5}"/>
              </a:ext>
            </a:extLst>
          </p:cNvPr>
          <p:cNvSpPr/>
          <p:nvPr/>
        </p:nvSpPr>
        <p:spPr>
          <a:xfrm>
            <a:off x="4657977" y="2168180"/>
            <a:ext cx="1286539" cy="435477"/>
          </a:xfrm>
          <a:prstGeom prst="rightArrow">
            <a:avLst>
              <a:gd name="adj1" fmla="val 7441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Acciones</a:t>
            </a:r>
          </a:p>
        </p:txBody>
      </p:sp>
      <p:sp>
        <p:nvSpPr>
          <p:cNvPr id="11" name="Globo: flecha hacia abajo 10">
            <a:extLst>
              <a:ext uri="{FF2B5EF4-FFF2-40B4-BE49-F238E27FC236}">
                <a16:creationId xmlns:a16="http://schemas.microsoft.com/office/drawing/2014/main" id="{5C1CF508-3811-4263-89CC-DAD2DDF032B3}"/>
              </a:ext>
            </a:extLst>
          </p:cNvPr>
          <p:cNvSpPr/>
          <p:nvPr/>
        </p:nvSpPr>
        <p:spPr>
          <a:xfrm>
            <a:off x="1302488" y="1181134"/>
            <a:ext cx="6539024" cy="69473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Inconformidades frente a funcionarios de la Entidad</a:t>
            </a:r>
          </a:p>
        </p:txBody>
      </p:sp>
    </p:spTree>
    <p:extLst>
      <p:ext uri="{BB962C8B-B14F-4D97-AF65-F5344CB8AC3E}">
        <p14:creationId xmlns:p14="http://schemas.microsoft.com/office/powerpoint/2010/main" val="274868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Reclamos</a:t>
            </a:r>
          </a:p>
        </p:txBody>
      </p:sp>
      <p:sp>
        <p:nvSpPr>
          <p:cNvPr id="3" name="Globo: flecha hacia abajo 2">
            <a:extLst>
              <a:ext uri="{FF2B5EF4-FFF2-40B4-BE49-F238E27FC236}">
                <a16:creationId xmlns:a16="http://schemas.microsoft.com/office/drawing/2014/main" id="{5643DD99-6E0C-4F7F-8E60-091B123C8859}"/>
              </a:ext>
            </a:extLst>
          </p:cNvPr>
          <p:cNvSpPr/>
          <p:nvPr/>
        </p:nvSpPr>
        <p:spPr>
          <a:xfrm>
            <a:off x="1302488" y="1286540"/>
            <a:ext cx="6539024" cy="60277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Inconvenientes en la inscripción al Examen Saber T y T</a:t>
            </a:r>
          </a:p>
        </p:txBody>
      </p:sp>
      <p:sp>
        <p:nvSpPr>
          <p:cNvPr id="7" name="Rectángulo: esquinas diagonales cortadas 6">
            <a:extLst>
              <a:ext uri="{FF2B5EF4-FFF2-40B4-BE49-F238E27FC236}">
                <a16:creationId xmlns:a16="http://schemas.microsoft.com/office/drawing/2014/main" id="{CE75F711-F2DC-44A4-968D-7ADAB724CEFE}"/>
              </a:ext>
            </a:extLst>
          </p:cNvPr>
          <p:cNvSpPr/>
          <p:nvPr/>
        </p:nvSpPr>
        <p:spPr>
          <a:xfrm>
            <a:off x="701749" y="2158420"/>
            <a:ext cx="3870251" cy="250927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dirty="0"/>
              <a:t>Durante la inscripción al Examen Saber T y T, la ciudadanía reportó inconvenientes frente a la aplicación de registro, las cuales impidieron finalizar la inscripción, algunos de los problemas fueron:</a:t>
            </a:r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Problemas con el usuario y contraseña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Fallas en el formulario de inscripción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No registra el pago en la Entidad</a:t>
            </a:r>
          </a:p>
        </p:txBody>
      </p:sp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73CAC7C2-FF14-4D56-B89A-BE5BC790D07D}"/>
              </a:ext>
            </a:extLst>
          </p:cNvPr>
          <p:cNvSpPr/>
          <p:nvPr/>
        </p:nvSpPr>
        <p:spPr>
          <a:xfrm>
            <a:off x="4657977" y="2549976"/>
            <a:ext cx="4007558" cy="2379845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Acompañamiento en línea con el ciudadano para solucionar la falla y finalizar el registro al Examen.</a:t>
            </a:r>
          </a:p>
          <a:p>
            <a:pPr marL="342900" indent="-342900" algn="just">
              <a:buAutoNum type="arabicPeriod"/>
            </a:pPr>
            <a:r>
              <a:rPr lang="es-CO" dirty="0"/>
              <a:t>Envío de usuarios y contraseñas por correo electrónico para los ciudadanos que presentaron problemas</a:t>
            </a:r>
          </a:p>
          <a:p>
            <a:pPr marL="342900" indent="-342900" algn="just">
              <a:buAutoNum type="arabicPeriod"/>
            </a:pPr>
            <a:r>
              <a:rPr lang="es-CO" dirty="0"/>
              <a:t>Generar un proceso alterno de inscripción.</a:t>
            </a:r>
          </a:p>
          <a:p>
            <a:pPr algn="just"/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3BCF3DC-9DE5-429A-B010-7EC507CD0759}"/>
              </a:ext>
            </a:extLst>
          </p:cNvPr>
          <p:cNvSpPr/>
          <p:nvPr/>
        </p:nvSpPr>
        <p:spPr>
          <a:xfrm>
            <a:off x="701749" y="1796040"/>
            <a:ext cx="1286539" cy="435477"/>
          </a:xfrm>
          <a:prstGeom prst="rightArrow">
            <a:avLst>
              <a:gd name="adj1" fmla="val 7441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Hechos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C9269D4-F618-4304-91BF-F92EF1BB8785}"/>
              </a:ext>
            </a:extLst>
          </p:cNvPr>
          <p:cNvSpPr/>
          <p:nvPr/>
        </p:nvSpPr>
        <p:spPr>
          <a:xfrm>
            <a:off x="4657977" y="2168180"/>
            <a:ext cx="1286539" cy="435477"/>
          </a:xfrm>
          <a:prstGeom prst="rightArrow">
            <a:avLst>
              <a:gd name="adj1" fmla="val 7441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Acciones</a:t>
            </a:r>
          </a:p>
        </p:txBody>
      </p:sp>
    </p:spTree>
    <p:extLst>
      <p:ext uri="{BB962C8B-B14F-4D97-AF65-F5344CB8AC3E}">
        <p14:creationId xmlns:p14="http://schemas.microsoft.com/office/powerpoint/2010/main" val="213317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Reclamos</a:t>
            </a:r>
          </a:p>
        </p:txBody>
      </p:sp>
      <p:sp>
        <p:nvSpPr>
          <p:cNvPr id="3" name="Globo: flecha hacia abajo 2">
            <a:extLst>
              <a:ext uri="{FF2B5EF4-FFF2-40B4-BE49-F238E27FC236}">
                <a16:creationId xmlns:a16="http://schemas.microsoft.com/office/drawing/2014/main" id="{5643DD99-6E0C-4F7F-8E60-091B123C8859}"/>
              </a:ext>
            </a:extLst>
          </p:cNvPr>
          <p:cNvSpPr/>
          <p:nvPr/>
        </p:nvSpPr>
        <p:spPr>
          <a:xfrm>
            <a:off x="1302488" y="1286539"/>
            <a:ext cx="6539024" cy="60949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No se refleja el pago de inscripción</a:t>
            </a:r>
          </a:p>
        </p:txBody>
      </p:sp>
      <p:sp>
        <p:nvSpPr>
          <p:cNvPr id="7" name="Rectángulo: esquinas diagonales cortadas 6">
            <a:extLst>
              <a:ext uri="{FF2B5EF4-FFF2-40B4-BE49-F238E27FC236}">
                <a16:creationId xmlns:a16="http://schemas.microsoft.com/office/drawing/2014/main" id="{CE75F711-F2DC-44A4-968D-7ADAB724CEFE}"/>
              </a:ext>
            </a:extLst>
          </p:cNvPr>
          <p:cNvSpPr/>
          <p:nvPr/>
        </p:nvSpPr>
        <p:spPr>
          <a:xfrm>
            <a:off x="701749" y="2158420"/>
            <a:ext cx="3870251" cy="250927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dirty="0"/>
              <a:t>Algunos ciudadanos que pagaron su inscripción para el Examen Saber 11 reportaron que su registro aun no era exitoso por falta de pago.</a:t>
            </a:r>
          </a:p>
        </p:txBody>
      </p:sp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73CAC7C2-FF14-4D56-B89A-BE5BC790D07D}"/>
              </a:ext>
            </a:extLst>
          </p:cNvPr>
          <p:cNvSpPr/>
          <p:nvPr/>
        </p:nvSpPr>
        <p:spPr>
          <a:xfrm>
            <a:off x="4657977" y="2549976"/>
            <a:ext cx="4007558" cy="2379845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El Icfes procesó los casos que presentaron inconvenientes de la mano con la Entidad financiera, de esta manera se garantizó el registro a la prueba.</a:t>
            </a:r>
          </a:p>
          <a:p>
            <a:pPr marL="342900" indent="-342900" algn="just">
              <a:buAutoNum type="arabicPeriod"/>
            </a:pPr>
            <a:r>
              <a:rPr lang="es-CO" dirty="0"/>
              <a:t>Frente aquellos casos que no fue posible finalizar con éxito la inscripción, la Entidad generó una reserva de saldo para la siguiente convocatoria.</a:t>
            </a:r>
          </a:p>
          <a:p>
            <a:pPr algn="just"/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3BCF3DC-9DE5-429A-B010-7EC507CD0759}"/>
              </a:ext>
            </a:extLst>
          </p:cNvPr>
          <p:cNvSpPr/>
          <p:nvPr/>
        </p:nvSpPr>
        <p:spPr>
          <a:xfrm>
            <a:off x="701749" y="1796040"/>
            <a:ext cx="1286539" cy="435477"/>
          </a:xfrm>
          <a:prstGeom prst="rightArrow">
            <a:avLst>
              <a:gd name="adj1" fmla="val 7441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Hechos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C9269D4-F618-4304-91BF-F92EF1BB8785}"/>
              </a:ext>
            </a:extLst>
          </p:cNvPr>
          <p:cNvSpPr/>
          <p:nvPr/>
        </p:nvSpPr>
        <p:spPr>
          <a:xfrm>
            <a:off x="4657977" y="2168180"/>
            <a:ext cx="1286539" cy="435477"/>
          </a:xfrm>
          <a:prstGeom prst="rightArrow">
            <a:avLst>
              <a:gd name="adj1" fmla="val 7441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Acciones</a:t>
            </a:r>
          </a:p>
        </p:txBody>
      </p:sp>
    </p:spTree>
    <p:extLst>
      <p:ext uri="{BB962C8B-B14F-4D97-AF65-F5344CB8AC3E}">
        <p14:creationId xmlns:p14="http://schemas.microsoft.com/office/powerpoint/2010/main" val="317175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Reclamos</a:t>
            </a:r>
          </a:p>
        </p:txBody>
      </p:sp>
      <p:sp>
        <p:nvSpPr>
          <p:cNvPr id="3" name="Globo: flecha hacia abajo 2">
            <a:extLst>
              <a:ext uri="{FF2B5EF4-FFF2-40B4-BE49-F238E27FC236}">
                <a16:creationId xmlns:a16="http://schemas.microsoft.com/office/drawing/2014/main" id="{5643DD99-6E0C-4F7F-8E60-091B123C8859}"/>
              </a:ext>
            </a:extLst>
          </p:cNvPr>
          <p:cNvSpPr/>
          <p:nvPr/>
        </p:nvSpPr>
        <p:spPr>
          <a:xfrm>
            <a:off x="1302488" y="1286539"/>
            <a:ext cx="6539024" cy="60949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Inconvenientes en la aplicación del Examen Pre Saber</a:t>
            </a:r>
          </a:p>
        </p:txBody>
      </p:sp>
      <p:sp>
        <p:nvSpPr>
          <p:cNvPr id="7" name="Rectángulo: esquinas diagonales cortadas 6">
            <a:extLst>
              <a:ext uri="{FF2B5EF4-FFF2-40B4-BE49-F238E27FC236}">
                <a16:creationId xmlns:a16="http://schemas.microsoft.com/office/drawing/2014/main" id="{CE75F711-F2DC-44A4-968D-7ADAB724CEFE}"/>
              </a:ext>
            </a:extLst>
          </p:cNvPr>
          <p:cNvSpPr/>
          <p:nvPr/>
        </p:nvSpPr>
        <p:spPr>
          <a:xfrm>
            <a:off x="701749" y="2158420"/>
            <a:ext cx="3870251" cy="250927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dirty="0"/>
              <a:t>Personas citadas a la prueba Pre Saber en modalidad electrónica, presentaron fallas en el momento de la aplicación.</a:t>
            </a:r>
          </a:p>
        </p:txBody>
      </p:sp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73CAC7C2-FF14-4D56-B89A-BE5BC790D07D}"/>
              </a:ext>
            </a:extLst>
          </p:cNvPr>
          <p:cNvSpPr/>
          <p:nvPr/>
        </p:nvSpPr>
        <p:spPr>
          <a:xfrm>
            <a:off x="4657977" y="2549976"/>
            <a:ext cx="4007558" cy="2379845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algn="just"/>
            <a:r>
              <a:rPr lang="es-CO" dirty="0"/>
              <a:t>La Entidad reprogramó la presentación del Examen para el 21 de abril del 2021, lo anterior fue comunicado con antelación a la ciudadanía en particular.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3BCF3DC-9DE5-429A-B010-7EC507CD0759}"/>
              </a:ext>
            </a:extLst>
          </p:cNvPr>
          <p:cNvSpPr/>
          <p:nvPr/>
        </p:nvSpPr>
        <p:spPr>
          <a:xfrm>
            <a:off x="701749" y="1796040"/>
            <a:ext cx="1286539" cy="435477"/>
          </a:xfrm>
          <a:prstGeom prst="rightArrow">
            <a:avLst>
              <a:gd name="adj1" fmla="val 7441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Hechos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C9269D4-F618-4304-91BF-F92EF1BB8785}"/>
              </a:ext>
            </a:extLst>
          </p:cNvPr>
          <p:cNvSpPr/>
          <p:nvPr/>
        </p:nvSpPr>
        <p:spPr>
          <a:xfrm>
            <a:off x="4657977" y="2168180"/>
            <a:ext cx="1286539" cy="435477"/>
          </a:xfrm>
          <a:prstGeom prst="rightArrow">
            <a:avLst>
              <a:gd name="adj1" fmla="val 7441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Acciones</a:t>
            </a:r>
          </a:p>
        </p:txBody>
      </p:sp>
    </p:spTree>
    <p:extLst>
      <p:ext uri="{BB962C8B-B14F-4D97-AF65-F5344CB8AC3E}">
        <p14:creationId xmlns:p14="http://schemas.microsoft.com/office/powerpoint/2010/main" val="170498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525947" y="1731722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200" dirty="0">
                <a:solidFill>
                  <a:srgbClr val="FFFFFF"/>
                </a:solidFill>
                <a:sym typeface="Work Sans Light"/>
              </a:rPr>
              <a:t>Indicador de Satisfacción</a:t>
            </a:r>
            <a:endParaRPr sz="3200" dirty="0">
              <a:solidFill>
                <a:srgbClr val="FFFFFF"/>
              </a:solidFill>
              <a:ea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3363041" y="811433"/>
            <a:ext cx="128171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8000" b="1" dirty="0">
                <a:ea typeface="Work Sans"/>
                <a:sym typeface="Work Sans"/>
              </a:rPr>
              <a:t>04</a:t>
            </a:r>
            <a:endParaRPr sz="8000" b="1" dirty="0">
              <a:solidFill>
                <a:srgbClr val="FFFFFF"/>
              </a:solidFill>
              <a:ea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26804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761125" y="1733024"/>
            <a:ext cx="4752600" cy="8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3200" dirty="0">
                <a:solidFill>
                  <a:srgbClr val="FFFFFF"/>
                </a:solidFill>
                <a:sym typeface="Work Sans Light"/>
              </a:rPr>
              <a:t>I Informe Trimestral de PQRSD 2021</a:t>
            </a:r>
            <a:endParaRPr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Indicador de Satisfacción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68318E-9E0B-4EC8-AEDE-7C6AD5D8D210}"/>
              </a:ext>
            </a:extLst>
          </p:cNvPr>
          <p:cNvSpPr txBox="1"/>
          <p:nvPr/>
        </p:nvSpPr>
        <p:spPr>
          <a:xfrm>
            <a:off x="315310" y="1262864"/>
            <a:ext cx="8241147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este primer trimestre, un 83% de la ciudadanía indica que el servicio recibido cumplió sus expectativas frente a lo requerido.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5062B13-8993-4E7A-A4D8-AD4921A63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502133"/>
              </p:ext>
            </p:extLst>
          </p:nvPr>
        </p:nvGraphicFramePr>
        <p:xfrm>
          <a:off x="669850" y="1827470"/>
          <a:ext cx="7644809" cy="293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4360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 de Mejoramiento de Indicadores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68318E-9E0B-4EC8-AEDE-7C6AD5D8D210}"/>
              </a:ext>
            </a:extLst>
          </p:cNvPr>
          <p:cNvSpPr txBox="1"/>
          <p:nvPr/>
        </p:nvSpPr>
        <p:spPr>
          <a:xfrm>
            <a:off x="315310" y="1262864"/>
            <a:ext cx="8241147" cy="123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Dando continuidad a las actividades implementadas desde el año anterior, se realizó un análisis de las encuestas cuya calificación fue menor a tres, allí se evidencia dos variables importantes que generan impacto en la satisfacción del ciudadano. Una de ellas es la baja percepción al canal electrónico e inconformidades frente al proceso de inscripción al examen T y T, frente a lo anterior, la Entidad ejecuto las siguientes actividades: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485609F-D82B-4446-897F-A24935ECD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18489"/>
              </p:ext>
            </p:extLst>
          </p:nvPr>
        </p:nvGraphicFramePr>
        <p:xfrm>
          <a:off x="513906" y="2571750"/>
          <a:ext cx="8042551" cy="25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9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525947" y="1731722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200" dirty="0">
                <a:solidFill>
                  <a:srgbClr val="FFFFFF"/>
                </a:solidFill>
                <a:sym typeface="Work Sans Light"/>
              </a:rPr>
              <a:t>Conclusiones</a:t>
            </a:r>
            <a:endParaRPr sz="3200" dirty="0">
              <a:solidFill>
                <a:srgbClr val="FFFFFF"/>
              </a:solidFill>
              <a:ea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3363041" y="811433"/>
            <a:ext cx="128171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8000" b="1" dirty="0">
                <a:ea typeface="Work Sans"/>
                <a:sym typeface="Work Sans"/>
              </a:rPr>
              <a:t>05</a:t>
            </a:r>
            <a:endParaRPr sz="8000" b="1" dirty="0">
              <a:solidFill>
                <a:srgbClr val="FFFFFF"/>
              </a:solidFill>
              <a:ea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349621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EFEFEC3-C530-4499-9F25-D45059DAD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87640"/>
              </p:ext>
            </p:extLst>
          </p:nvPr>
        </p:nvGraphicFramePr>
        <p:xfrm>
          <a:off x="1162494" y="1305269"/>
          <a:ext cx="6407888" cy="340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58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8725" y="2310937"/>
            <a:ext cx="4752600" cy="523087"/>
          </a:xfrm>
        </p:spPr>
        <p:txBody>
          <a:bodyPr/>
          <a:lstStyle/>
          <a:p>
            <a:pPr algn="ctr"/>
            <a:r>
              <a:rPr lang="es-CO" sz="54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55731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Contenido</a:t>
            </a:r>
            <a:endParaRPr dirty="0"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Estadísticas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Introducción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Quejas y reclamos</a:t>
            </a: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Indicador de satisfacción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01.</a:t>
            </a:r>
            <a:endParaRPr dirty="0"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02.</a:t>
            </a:r>
            <a:endParaRPr dirty="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03.</a:t>
            </a:r>
            <a:endParaRPr dirty="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04.</a:t>
            </a:r>
            <a:endParaRPr dirty="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Conclusiones</a:t>
            </a:r>
            <a:endParaRPr dirty="0"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dirty="0"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dirty="0"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05.</a:t>
            </a:r>
            <a:endParaRPr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8C411E-CD12-463C-900A-2A49D41C0989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525947" y="1731722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200" dirty="0">
                <a:solidFill>
                  <a:srgbClr val="FFFFFF"/>
                </a:solidFill>
                <a:sym typeface="Work Sans Light"/>
              </a:rPr>
              <a:t>Introducción</a:t>
            </a:r>
            <a:endParaRPr sz="3200" dirty="0">
              <a:solidFill>
                <a:srgbClr val="FFFFFF"/>
              </a:solidFill>
              <a:ea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3363041" y="811433"/>
            <a:ext cx="128171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8000" b="1" dirty="0">
                <a:ea typeface="Work Sans"/>
                <a:sym typeface="Work Sans"/>
              </a:rPr>
              <a:t>01</a:t>
            </a:r>
            <a:endParaRPr sz="8000" b="1" dirty="0">
              <a:solidFill>
                <a:srgbClr val="FFFFFF"/>
              </a:solidFill>
              <a:ea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F1E375-8704-49E9-B86F-43291DE7E5CD}"/>
              </a:ext>
            </a:extLst>
          </p:cNvPr>
          <p:cNvSpPr txBox="1"/>
          <p:nvPr/>
        </p:nvSpPr>
        <p:spPr>
          <a:xfrm>
            <a:off x="752030" y="1787849"/>
            <a:ext cx="7639939" cy="2028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desarrollo de actividades de la Entidad, surgen </a:t>
            </a:r>
            <a:r>
              <a:rPr lang="es-MX" sz="1400" dirty="0">
                <a:solidFill>
                  <a:srgbClr val="0066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peticiones, quejas, reclamos, sugerencias y denuncias</a:t>
            </a: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los grupos de interés, las cuales deben ser gestionadas y tenidas en cuenta para el mejoramiento de los procesos, cuyos resultados se verán reflejados en la satisfacción del ciudadano en general. Es por ello que a continuación se describirá el trámite hecho para las solicitudes recibidas de enero a marzo del año 2021.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siguiente información describe un resumen estadístico para cada uno de los canales de atención, el análisis de la satisfacción del ciudadano por el servicio a través de los mencionados canales y las situaciones que se destacaron durante el período mencionado.</a:t>
            </a:r>
          </a:p>
        </p:txBody>
      </p:sp>
    </p:spTree>
    <p:extLst>
      <p:ext uri="{BB962C8B-B14F-4D97-AF65-F5344CB8AC3E}">
        <p14:creationId xmlns:p14="http://schemas.microsoft.com/office/powerpoint/2010/main" val="341759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Nuestros Canales de Atención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3997813-4CE6-4FA6-8B8E-EDE751704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797862"/>
              </p:ext>
            </p:extLst>
          </p:nvPr>
        </p:nvGraphicFramePr>
        <p:xfrm>
          <a:off x="1524000" y="1401509"/>
          <a:ext cx="6096000" cy="321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79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525947" y="1731722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200" dirty="0">
                <a:solidFill>
                  <a:srgbClr val="FFFFFF"/>
                </a:solidFill>
                <a:sym typeface="Work Sans Light"/>
              </a:rPr>
              <a:t>Estadísticas</a:t>
            </a:r>
            <a:endParaRPr sz="3200" dirty="0">
              <a:solidFill>
                <a:srgbClr val="FFFFFF"/>
              </a:solidFill>
              <a:ea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3363041" y="811433"/>
            <a:ext cx="128171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8000" b="1" dirty="0">
                <a:ea typeface="Work Sans"/>
                <a:sym typeface="Work Sans"/>
              </a:rPr>
              <a:t>02</a:t>
            </a:r>
            <a:endParaRPr sz="8000" b="1" dirty="0">
              <a:solidFill>
                <a:srgbClr val="FFFFFF"/>
              </a:solidFill>
              <a:ea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58432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309" y="761612"/>
            <a:ext cx="8521261" cy="435477"/>
          </a:xfrm>
        </p:spPr>
        <p:txBody>
          <a:bodyPr/>
          <a:lstStyle/>
          <a:p>
            <a:pPr algn="ctr"/>
            <a:r>
              <a:rPr lang="es-ES" dirty="0"/>
              <a:t>Solicitudes Recibidas Enero – Marzo 2021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4275C84-A3F5-4FF5-818F-52CDDA92F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046067"/>
              </p:ext>
            </p:extLst>
          </p:nvPr>
        </p:nvGraphicFramePr>
        <p:xfrm>
          <a:off x="-962826" y="1963742"/>
          <a:ext cx="5857960" cy="300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4E9193C-1EC3-4832-986D-8E3CD3A62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577930"/>
              </p:ext>
            </p:extLst>
          </p:nvPr>
        </p:nvGraphicFramePr>
        <p:xfrm>
          <a:off x="3980734" y="1794424"/>
          <a:ext cx="4578875" cy="252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BA13C90-7207-40D4-AB13-5B9988B8E32E}"/>
              </a:ext>
            </a:extLst>
          </p:cNvPr>
          <p:cNvSpPr txBox="1"/>
          <p:nvPr/>
        </p:nvSpPr>
        <p:spPr>
          <a:xfrm>
            <a:off x="1313793" y="1344526"/>
            <a:ext cx="154276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846.230</a:t>
            </a:r>
          </a:p>
        </p:txBody>
      </p:sp>
    </p:spTree>
    <p:extLst>
      <p:ext uri="{BB962C8B-B14F-4D97-AF65-F5344CB8AC3E}">
        <p14:creationId xmlns:p14="http://schemas.microsoft.com/office/powerpoint/2010/main" val="82615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Comparativo Años Anteriores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E277798-C67D-427D-A358-07F182F98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581345"/>
              </p:ext>
            </p:extLst>
          </p:nvPr>
        </p:nvGraphicFramePr>
        <p:xfrm>
          <a:off x="3390291" y="1708872"/>
          <a:ext cx="5753709" cy="21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2FF9DCC-750D-421A-83E8-6294977D40FF}"/>
              </a:ext>
            </a:extLst>
          </p:cNvPr>
          <p:cNvSpPr txBox="1"/>
          <p:nvPr/>
        </p:nvSpPr>
        <p:spPr>
          <a:xfrm>
            <a:off x="208985" y="1453691"/>
            <a:ext cx="3810122" cy="3498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Comparando el período 2020 y 2021, los meses con mayor crecimiento son enero y marzo, su aumento supera el 100% de consultas, y se caracteriza por lo siguiente: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Debido a los cambios de cronograma, los resultados de </a:t>
            </a:r>
            <a:r>
              <a:rPr lang="es-MX" sz="1300" dirty="0">
                <a:solidFill>
                  <a:srgbClr val="00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Calendario A</a:t>
            </a:r>
            <a:r>
              <a:rPr lang="es-MX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fueron publicados en el mes de enero del actual año, esta es una actividad que normalmente se realiza el mismo año de presentación del examen.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período de inscripción al examen Saber T y T 2021, se llevó acabo desde finales de febrero y marzo, para el año 2020 se reprogramó desde  marzo </a:t>
            </a:r>
            <a:r>
              <a:rPr lang="es-MX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inicios d</a:t>
            </a:r>
            <a:r>
              <a:rPr lang="es-MX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mes de mayo, lo anterior debido a la emergencia sanitaria que vive el país en la actualidad.</a:t>
            </a:r>
          </a:p>
        </p:txBody>
      </p:sp>
    </p:spTree>
    <p:extLst>
      <p:ext uri="{BB962C8B-B14F-4D97-AF65-F5344CB8AC3E}">
        <p14:creationId xmlns:p14="http://schemas.microsoft.com/office/powerpoint/2010/main" val="1407203931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10733</TotalTime>
  <Words>1134</Words>
  <Application>Microsoft Office PowerPoint</Application>
  <PresentationFormat>Presentación en pantalla (16:9)</PresentationFormat>
  <Paragraphs>133</Paragraphs>
  <Slides>24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Calibri</vt:lpstr>
      <vt:lpstr>Work Sans SemiBold</vt:lpstr>
      <vt:lpstr>Arial</vt:lpstr>
      <vt:lpstr>Calibri Light</vt:lpstr>
      <vt:lpstr>Work Sans</vt:lpstr>
      <vt:lpstr>Presidencia de Colomba</vt:lpstr>
      <vt:lpstr>Presentación de PowerPoint</vt:lpstr>
      <vt:lpstr>I Informe Trimestral de PQRSD 2021</vt:lpstr>
      <vt:lpstr>Contenido</vt:lpstr>
      <vt:lpstr>Introducción</vt:lpstr>
      <vt:lpstr>Introducción</vt:lpstr>
      <vt:lpstr>Nuestros Canales de Atención</vt:lpstr>
      <vt:lpstr>Estadísticas</vt:lpstr>
      <vt:lpstr>Solicitudes Recibidas Enero – Marzo 2021</vt:lpstr>
      <vt:lpstr>Comparativo Años Anteriores</vt:lpstr>
      <vt:lpstr>Solicitudes por Examen</vt:lpstr>
      <vt:lpstr>Solicitudes por Tema</vt:lpstr>
      <vt:lpstr>Tiempos de Respuesta</vt:lpstr>
      <vt:lpstr>Quejas y Reclamos</vt:lpstr>
      <vt:lpstr>Quejas y Reclamos</vt:lpstr>
      <vt:lpstr>Quejas</vt:lpstr>
      <vt:lpstr>Reclamos</vt:lpstr>
      <vt:lpstr>Reclamos</vt:lpstr>
      <vt:lpstr>Reclamos</vt:lpstr>
      <vt:lpstr>Indicador de Satisfacción</vt:lpstr>
      <vt:lpstr>Indicador de Satisfacción</vt:lpstr>
      <vt:lpstr>Plan de Mejoramiento de Indicadores</vt:lpstr>
      <vt:lpstr>Conclusiones</vt:lpstr>
      <vt:lpstr>Conclusiones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Muñoz</dc:creator>
  <cp:lastModifiedBy>Octavio Andrés Castañeda Mendoza</cp:lastModifiedBy>
  <cp:revision>79</cp:revision>
  <dcterms:modified xsi:type="dcterms:W3CDTF">2021-04-28T14:29:12Z</dcterms:modified>
</cp:coreProperties>
</file>