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11"/>
  </p:notesMasterIdLst>
  <p:handoutMasterIdLst>
    <p:handoutMasterId r:id="rId12"/>
  </p:handoutMasterIdLst>
  <p:sldIdLst>
    <p:sldId id="258" r:id="rId2"/>
    <p:sldId id="264" r:id="rId3"/>
    <p:sldId id="295" r:id="rId4"/>
    <p:sldId id="312" r:id="rId5"/>
    <p:sldId id="303" r:id="rId6"/>
    <p:sldId id="313" r:id="rId7"/>
    <p:sldId id="315" r:id="rId8"/>
    <p:sldId id="314" r:id="rId9"/>
    <p:sldId id="316" r:id="rId10"/>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Work Sans" panose="020B0604020202020204" charset="0"/>
      <p:regular r:id="rId17"/>
      <p:bold r:id="rId18"/>
      <p:italic r:id="rId19"/>
      <p:boldItalic r:id="rId20"/>
    </p:embeddedFont>
    <p:embeddedFont>
      <p:font typeface="Work Sans Light" panose="020B0604020202020204" charset="0"/>
      <p:regular r:id="rId21"/>
      <p:bold r:id="rId22"/>
      <p:italic r:id="rId23"/>
      <p:boldItalic r:id="rId24"/>
    </p:embeddedFont>
    <p:embeddedFont>
      <p:font typeface="Work Sans SemiBold"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Barreto" initials="PB" lastIdx="11" clrIdx="0">
    <p:extLst>
      <p:ext uri="{19B8F6BF-5375-455C-9EA6-DF929625EA0E}">
        <p15:presenceInfo xmlns:p15="http://schemas.microsoft.com/office/powerpoint/2012/main" userId="S-1-5-21-2033714987-849756989-1868970003-14103" providerId="AD"/>
      </p:ext>
    </p:extLst>
  </p:cmAuthor>
  <p:cmAuthor id="2" name="Alba Liliana Abril Daza" initials="ALAD" lastIdx="1" clrIdx="1">
    <p:extLst>
      <p:ext uri="{19B8F6BF-5375-455C-9EA6-DF929625EA0E}">
        <p15:presenceInfo xmlns:p15="http://schemas.microsoft.com/office/powerpoint/2012/main" userId="S::aabril@icfes.gov.co::7dbe0a53-69c9-401b-bf4b-23c5addea48d" providerId="AD"/>
      </p:ext>
    </p:extLst>
  </p:cmAuthor>
  <p:cmAuthor id="3" name="Full name" initials="Fn" lastIdx="5" clrIdx="2">
    <p:extLst>
      <p:ext uri="{19B8F6BF-5375-455C-9EA6-DF929625EA0E}">
        <p15:presenceInfo xmlns:p15="http://schemas.microsoft.com/office/powerpoint/2012/main" userId="Full name" providerId="None"/>
      </p:ext>
    </p:extLst>
  </p:cmAuthor>
  <p:cmAuthor id="4" name="Gestor de Analisis de Canales" initials="GdAdC" lastIdx="1" clrIdx="3">
    <p:extLst>
      <p:ext uri="{19B8F6BF-5375-455C-9EA6-DF929625EA0E}">
        <p15:presenceInfo xmlns:p15="http://schemas.microsoft.com/office/powerpoint/2012/main" userId="S::ganalisis@icfes.gov.co::5c62e0e3-48b9-4c07-959b-5539800d13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A57"/>
    <a:srgbClr val="FF9900"/>
    <a:srgbClr val="004A87"/>
    <a:srgbClr val="FF00FF"/>
    <a:srgbClr val="CC66FF"/>
    <a:srgbClr val="1E56A1"/>
    <a:srgbClr val="005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8" autoAdjust="0"/>
    <p:restoredTop sz="93792" autoAdjust="0"/>
  </p:normalViewPr>
  <p:slideViewPr>
    <p:cSldViewPr snapToGrid="0" snapToObjects="1" showGuides="1">
      <p:cViewPr varScale="1">
        <p:scale>
          <a:sx n="118" d="100"/>
          <a:sy n="118" d="100"/>
        </p:scale>
        <p:origin x="89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04597701149427E-2"/>
          <c:y val="0"/>
          <c:w val="0.9683908045977011"/>
          <c:h val="0.84323898224700011"/>
        </c:manualLayout>
      </c:layout>
      <c:barChart>
        <c:barDir val="col"/>
        <c:grouping val="stacked"/>
        <c:varyColors val="0"/>
        <c:ser>
          <c:idx val="0"/>
          <c:order val="0"/>
          <c:tx>
            <c:strRef>
              <c:f>Hoja1!$B$1</c:f>
              <c:strCache>
                <c:ptCount val="1"/>
                <c:pt idx="0">
                  <c:v>Transacciones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#,##0</c:formatCode>
                <c:ptCount val="12"/>
                <c:pt idx="0">
                  <c:v>95587</c:v>
                </c:pt>
                <c:pt idx="1">
                  <c:v>64864</c:v>
                </c:pt>
                <c:pt idx="2">
                  <c:v>97386</c:v>
                </c:pt>
                <c:pt idx="3">
                  <c:v>100197</c:v>
                </c:pt>
                <c:pt idx="4">
                  <c:v>127952</c:v>
                </c:pt>
                <c:pt idx="5">
                  <c:v>96826</c:v>
                </c:pt>
                <c:pt idx="6">
                  <c:v>253958</c:v>
                </c:pt>
                <c:pt idx="7">
                  <c:v>157473</c:v>
                </c:pt>
                <c:pt idx="8">
                  <c:v>50156</c:v>
                </c:pt>
                <c:pt idx="9">
                  <c:v>117812</c:v>
                </c:pt>
                <c:pt idx="10">
                  <c:v>80935</c:v>
                </c:pt>
                <c:pt idx="11">
                  <c:v>105778</c:v>
                </c:pt>
              </c:numCache>
            </c:numRef>
          </c:val>
          <c:extLst>
            <c:ext xmlns:c16="http://schemas.microsoft.com/office/drawing/2014/chart" uri="{C3380CC4-5D6E-409C-BE32-E72D297353CC}">
              <c16:uniqueId val="{00000000-2F50-4FCD-93BB-E2CF7D6F81C8}"/>
            </c:ext>
          </c:extLst>
        </c:ser>
        <c:dLbls>
          <c:showLegendKey val="0"/>
          <c:showVal val="0"/>
          <c:showCatName val="0"/>
          <c:showSerName val="0"/>
          <c:showPercent val="0"/>
          <c:showBubbleSize val="0"/>
        </c:dLbls>
        <c:gapWidth val="150"/>
        <c:overlap val="100"/>
        <c:axId val="764501816"/>
        <c:axId val="764500832"/>
      </c:barChart>
      <c:catAx>
        <c:axId val="764501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s-CO"/>
          </a:p>
        </c:txPr>
        <c:crossAx val="764500832"/>
        <c:crosses val="autoZero"/>
        <c:auto val="1"/>
        <c:lblAlgn val="ctr"/>
        <c:lblOffset val="100"/>
        <c:noMultiLvlLbl val="0"/>
      </c:catAx>
      <c:valAx>
        <c:axId val="764500832"/>
        <c:scaling>
          <c:orientation val="minMax"/>
        </c:scaling>
        <c:delete val="1"/>
        <c:axPos val="l"/>
        <c:numFmt formatCode="#,##0" sourceLinked="1"/>
        <c:majorTickMark val="none"/>
        <c:minorTickMark val="none"/>
        <c:tickLblPos val="nextTo"/>
        <c:crossAx val="764501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stacked"/>
        <c:varyColors val="0"/>
        <c:ser>
          <c:idx val="0"/>
          <c:order val="0"/>
          <c:tx>
            <c:strRef>
              <c:f>Hoja1!$B$25</c:f>
              <c:strCache>
                <c:ptCount val="1"/>
                <c:pt idx="0">
                  <c:v>Año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Hoja1!$B$26:$B$28</c:f>
              <c:strCache>
                <c:ptCount val="3"/>
                <c:pt idx="0">
                  <c:v>Año 2017</c:v>
                </c:pt>
                <c:pt idx="1">
                  <c:v>Año 2018</c:v>
                </c:pt>
                <c:pt idx="2">
                  <c:v>Año 2019</c:v>
                </c:pt>
              </c:strCache>
            </c:strRef>
          </c:cat>
          <c:val>
            <c:numRef>
              <c:f>Hoja1!$B$26:$B$28</c:f>
              <c:numCache>
                <c:formatCode>General</c:formatCode>
                <c:ptCount val="3"/>
                <c:pt idx="0">
                  <c:v>0</c:v>
                </c:pt>
                <c:pt idx="1">
                  <c:v>0</c:v>
                </c:pt>
                <c:pt idx="2">
                  <c:v>0</c:v>
                </c:pt>
              </c:numCache>
            </c:numRef>
          </c:val>
          <c:extLst>
            <c:ext xmlns:c16="http://schemas.microsoft.com/office/drawing/2014/chart" uri="{C3380CC4-5D6E-409C-BE32-E72D297353CC}">
              <c16:uniqueId val="{00000000-BB20-444B-AAFF-1A9913F4588F}"/>
            </c:ext>
          </c:extLst>
        </c:ser>
        <c:ser>
          <c:idx val="1"/>
          <c:order val="1"/>
          <c:tx>
            <c:strRef>
              <c:f>Hoja1!$C$25</c:f>
              <c:strCache>
                <c:ptCount val="1"/>
                <c:pt idx="0">
                  <c:v>Transacciones recibidas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Hoja1!$B$26:$B$28</c:f>
              <c:strCache>
                <c:ptCount val="3"/>
                <c:pt idx="0">
                  <c:v>Año 2017</c:v>
                </c:pt>
                <c:pt idx="1">
                  <c:v>Año 2018</c:v>
                </c:pt>
                <c:pt idx="2">
                  <c:v>Año 2019</c:v>
                </c:pt>
              </c:strCache>
            </c:strRef>
          </c:cat>
          <c:val>
            <c:numRef>
              <c:f>Hoja1!$C$26:$C$28</c:f>
              <c:numCache>
                <c:formatCode>#,##0</c:formatCode>
                <c:ptCount val="3"/>
                <c:pt idx="0">
                  <c:v>1143491</c:v>
                </c:pt>
                <c:pt idx="1">
                  <c:v>1002345</c:v>
                </c:pt>
                <c:pt idx="2">
                  <c:v>1348924</c:v>
                </c:pt>
              </c:numCache>
            </c:numRef>
          </c:val>
          <c:extLst>
            <c:ext xmlns:c16="http://schemas.microsoft.com/office/drawing/2014/chart" uri="{C3380CC4-5D6E-409C-BE32-E72D297353CC}">
              <c16:uniqueId val="{00000001-BB20-444B-AAFF-1A9913F4588F}"/>
            </c:ext>
          </c:extLst>
        </c:ser>
        <c:dLbls>
          <c:showLegendKey val="0"/>
          <c:showVal val="0"/>
          <c:showCatName val="0"/>
          <c:showSerName val="0"/>
          <c:showPercent val="0"/>
          <c:showBubbleSize val="0"/>
        </c:dLbls>
        <c:gapWidth val="150"/>
        <c:shape val="box"/>
        <c:axId val="474753304"/>
        <c:axId val="474754288"/>
        <c:axId val="0"/>
      </c:bar3DChart>
      <c:catAx>
        <c:axId val="474753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C00000"/>
                </a:solidFill>
                <a:latin typeface="+mn-lt"/>
                <a:ea typeface="+mn-ea"/>
                <a:cs typeface="+mn-cs"/>
              </a:defRPr>
            </a:pPr>
            <a:endParaRPr lang="es-CO"/>
          </a:p>
        </c:txPr>
        <c:crossAx val="474754288"/>
        <c:crosses val="autoZero"/>
        <c:auto val="1"/>
        <c:lblAlgn val="ctr"/>
        <c:lblOffset val="100"/>
        <c:noMultiLvlLbl val="0"/>
      </c:catAx>
      <c:valAx>
        <c:axId val="474754288"/>
        <c:scaling>
          <c:orientation val="minMax"/>
        </c:scaling>
        <c:delete val="1"/>
        <c:axPos val="l"/>
        <c:numFmt formatCode="General" sourceLinked="1"/>
        <c:majorTickMark val="none"/>
        <c:minorTickMark val="none"/>
        <c:tickLblPos val="nextTo"/>
        <c:crossAx val="474753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ser>
          <c:idx val="0"/>
          <c:order val="0"/>
          <c:tx>
            <c:strRef>
              <c:f>Hoja1!$C$3</c:f>
              <c:strCache>
                <c:ptCount val="1"/>
                <c:pt idx="0">
                  <c:v>porcentaje</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BC8-4E0C-8CBE-5A4DCA147346}"/>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BC8-4E0C-8CBE-5A4DCA147346}"/>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BC8-4E0C-8CBE-5A4DCA147346}"/>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BC8-4E0C-8CBE-5A4DCA147346}"/>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BC8-4E0C-8CBE-5A4DCA147346}"/>
              </c:ext>
            </c:extLst>
          </c:dPt>
          <c:dPt>
            <c:idx val="5"/>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BC8-4E0C-8CBE-5A4DCA147346}"/>
              </c:ext>
            </c:extLst>
          </c:dPt>
          <c:dPt>
            <c:idx val="6"/>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BC8-4E0C-8CBE-5A4DCA147346}"/>
              </c:ext>
            </c:extLst>
          </c:dPt>
          <c:dPt>
            <c:idx val="7"/>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BC8-4E0C-8CBE-5A4DCA147346}"/>
              </c:ext>
            </c:extLst>
          </c:dPt>
          <c:dPt>
            <c:idx val="8"/>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6BC8-4E0C-8CBE-5A4DCA147346}"/>
              </c:ext>
            </c:extLst>
          </c:dPt>
          <c:dLbls>
            <c:dLbl>
              <c:idx val="0"/>
              <c:layout>
                <c:manualLayout>
                  <c:x val="0.1399586567192227"/>
                  <c:y val="-0.1449713031395372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C8-4E0C-8CBE-5A4DCA147346}"/>
                </c:ext>
              </c:extLst>
            </c:dLbl>
            <c:dLbl>
              <c:idx val="1"/>
              <c:layout>
                <c:manualLayout>
                  <c:x val="-4.210612694892852E-2"/>
                  <c:y val="0.231953601707714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C8-4E0C-8CBE-5A4DCA147346}"/>
                </c:ext>
              </c:extLst>
            </c:dLbl>
            <c:dLbl>
              <c:idx val="2"/>
              <c:layout>
                <c:manualLayout>
                  <c:x val="-7.5664217390487343E-2"/>
                  <c:y val="-9.128998261406583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C8-4E0C-8CBE-5A4DCA147346}"/>
                </c:ext>
              </c:extLst>
            </c:dLbl>
            <c:dLbl>
              <c:idx val="3"/>
              <c:layout>
                <c:manualLayout>
                  <c:x val="-0.12224118166613428"/>
                  <c:y val="4.245658550993146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C8-4E0C-8CBE-5A4DCA147346}"/>
                </c:ext>
              </c:extLst>
            </c:dLbl>
            <c:dLbl>
              <c:idx val="5"/>
              <c:layout>
                <c:manualLayout>
                  <c:x val="-3.125426744091356E-3"/>
                  <c:y val="-4.77408354646207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C8-4E0C-8CBE-5A4DCA147346}"/>
                </c:ext>
              </c:extLst>
            </c:dLbl>
            <c:dLbl>
              <c:idx val="6"/>
              <c:layout>
                <c:manualLayout>
                  <c:x val="-8.2160374344615041E-4"/>
                  <c:y val="-6.8201193520886615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C8-4E0C-8CBE-5A4DCA147346}"/>
                </c:ext>
              </c:extLst>
            </c:dLbl>
            <c:dLbl>
              <c:idx val="7"/>
              <c:layout>
                <c:manualLayout>
                  <c:x val="-0.12245716898752823"/>
                  <c:y val="6.47911338448422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C8-4E0C-8CBE-5A4DCA147346}"/>
                </c:ext>
              </c:extLst>
            </c:dLbl>
            <c:dLbl>
              <c:idx val="8"/>
              <c:layout>
                <c:manualLayout>
                  <c:x val="-0.19376267704007166"/>
                  <c:y val="-6.2517038525315571E-17"/>
                </c:manualLayout>
              </c:layout>
              <c:tx>
                <c:rich>
                  <a:bodyPr/>
                  <a:lstStyle/>
                  <a:p>
                    <a:r>
                      <a:rPr lang="en-US"/>
                      <a:t>Proyectos Especiales</a:t>
                    </a:r>
                    <a:r>
                      <a:rPr lang="en-US" baseline="0"/>
                      <a:t>; </a:t>
                    </a:r>
                    <a:fld id="{50D39317-1B62-4457-95C6-CA9C49CD113F}" type="VALUE">
                      <a:rPr lang="en-US" baseline="0"/>
                      <a:pPr/>
                      <a:t>[VALOR]</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BC8-4E0C-8CBE-5A4DCA147346}"/>
                </c:ext>
              </c:extLst>
            </c:dLbl>
            <c:dLbl>
              <c:idx val="9"/>
              <c:layout>
                <c:manualLayout>
                  <c:x val="-0.1114577264954052"/>
                  <c:y val="-5.9474846869582446E-1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C8-4E0C-8CBE-5A4DCA147346}"/>
                </c:ext>
              </c:extLst>
            </c:dLbl>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Hoja1!$B$4:$B$11</c:f>
              <c:strCache>
                <c:ptCount val="8"/>
                <c:pt idx="0">
                  <c:v>Saber 11</c:v>
                </c:pt>
                <c:pt idx="1">
                  <c:v>Saber Pro T y T</c:v>
                </c:pt>
                <c:pt idx="2">
                  <c:v>Validación</c:v>
                </c:pt>
                <c:pt idx="3">
                  <c:v>Pre Saber</c:v>
                </c:pt>
                <c:pt idx="4">
                  <c:v>Docentes</c:v>
                </c:pt>
                <c:pt idx="5">
                  <c:v>Saber 3, 5 y 9</c:v>
                </c:pt>
                <c:pt idx="6">
                  <c:v>Avancemos 4, 6 y 8</c:v>
                </c:pt>
                <c:pt idx="7">
                  <c:v>Policía</c:v>
                </c:pt>
              </c:strCache>
            </c:strRef>
          </c:cat>
          <c:val>
            <c:numRef>
              <c:f>Hoja1!$C$4:$C$11</c:f>
              <c:numCache>
                <c:formatCode>0.00%</c:formatCode>
                <c:ptCount val="8"/>
                <c:pt idx="0">
                  <c:v>0.51100000000000001</c:v>
                </c:pt>
                <c:pt idx="1">
                  <c:v>0.34399999999999997</c:v>
                </c:pt>
                <c:pt idx="2">
                  <c:v>2.8000000000000001E-2</c:v>
                </c:pt>
                <c:pt idx="3">
                  <c:v>1.4E-2</c:v>
                </c:pt>
                <c:pt idx="4" formatCode="0.0%">
                  <c:v>8.4000000000000005E-2</c:v>
                </c:pt>
                <c:pt idx="5" formatCode="0.0%">
                  <c:v>1.2E-2</c:v>
                </c:pt>
                <c:pt idx="6" formatCode="0.0%">
                  <c:v>5.4999999999999997E-3</c:v>
                </c:pt>
                <c:pt idx="7" formatCode="0.0%">
                  <c:v>1.5E-3</c:v>
                </c:pt>
              </c:numCache>
            </c:numRef>
          </c:val>
          <c:extLst>
            <c:ext xmlns:c16="http://schemas.microsoft.com/office/drawing/2014/chart" uri="{C3380CC4-5D6E-409C-BE32-E72D297353CC}">
              <c16:uniqueId val="{00000013-6BC8-4E0C-8CBE-5A4DCA147346}"/>
            </c:ext>
          </c:extLst>
        </c:ser>
        <c:dLbls>
          <c:dLblPos val="ctr"/>
          <c:showLegendKey val="0"/>
          <c:showVal val="0"/>
          <c:showCatName val="0"/>
          <c:showSerName val="0"/>
          <c:showPercent val="1"/>
          <c:showBubbleSize val="0"/>
          <c:showLeaderLines val="1"/>
        </c:dLbls>
        <c:gapWidth val="304"/>
        <c:splitType val="pos"/>
        <c:splitPos val="4"/>
        <c:secondPieSize val="75"/>
        <c:serLines>
          <c:spPr>
            <a:ln w="15875">
              <a:solidFill>
                <a:srgbClr val="92D050"/>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Hoja2!$H$4</c:f>
              <c:strCache>
                <c:ptCount val="1"/>
                <c:pt idx="0">
                  <c:v>Promedio de respuesta</c:v>
                </c:pt>
              </c:strCache>
            </c:strRef>
          </c:tx>
          <c:spPr>
            <a:ln w="22225" cap="rnd" cmpd="sng" algn="ctr">
              <a:solidFill>
                <a:srgbClr val="00B050"/>
              </a:solidFill>
              <a:round/>
            </a:ln>
            <a:effectLst/>
          </c:spPr>
          <c:marker>
            <c:symbol val="circle"/>
            <c:size val="5"/>
            <c:spPr>
              <a:solidFill>
                <a:srgbClr val="FFC000"/>
              </a:solidFill>
              <a:ln w="9525" cap="flat" cmpd="sng" algn="ctr">
                <a:noFill/>
                <a:round/>
              </a:ln>
              <a:effectLst/>
            </c:spPr>
          </c:marker>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Hoja2!$C$5:$C$10</c:f>
              <c:strCache>
                <c:ptCount val="6"/>
                <c:pt idx="0">
                  <c:v>Peticiones</c:v>
                </c:pt>
                <c:pt idx="1">
                  <c:v>Trámites y Servicios</c:v>
                </c:pt>
                <c:pt idx="2">
                  <c:v>Solicitudes de Información </c:v>
                </c:pt>
                <c:pt idx="3">
                  <c:v>Traslado por competencia</c:v>
                </c:pt>
                <c:pt idx="4">
                  <c:v>Conceptos</c:v>
                </c:pt>
                <c:pt idx="5">
                  <c:v>Entidades públicas</c:v>
                </c:pt>
              </c:strCache>
            </c:strRef>
          </c:cat>
          <c:val>
            <c:numRef>
              <c:f>Hoja2!$H$5:$H$10</c:f>
              <c:numCache>
                <c:formatCode>General</c:formatCode>
                <c:ptCount val="6"/>
                <c:pt idx="0">
                  <c:v>6.3</c:v>
                </c:pt>
                <c:pt idx="1">
                  <c:v>5.0249999999999995</c:v>
                </c:pt>
                <c:pt idx="2">
                  <c:v>4.5750000000000002</c:v>
                </c:pt>
                <c:pt idx="3">
                  <c:v>6.05</c:v>
                </c:pt>
                <c:pt idx="4">
                  <c:v>5</c:v>
                </c:pt>
                <c:pt idx="5">
                  <c:v>8.3000000000000007</c:v>
                </c:pt>
              </c:numCache>
            </c:numRef>
          </c:val>
          <c:smooth val="0"/>
          <c:extLst>
            <c:ext xmlns:c16="http://schemas.microsoft.com/office/drawing/2014/chart" uri="{C3380CC4-5D6E-409C-BE32-E72D297353CC}">
              <c16:uniqueId val="{00000000-7092-46CF-A05C-05D60BDD5C82}"/>
            </c:ext>
          </c:extLst>
        </c:ser>
        <c:dLbls>
          <c:showLegendKey val="0"/>
          <c:showVal val="0"/>
          <c:showCatName val="0"/>
          <c:showSerName val="0"/>
          <c:showPercent val="0"/>
          <c:showBubbleSize val="0"/>
        </c:dLbls>
        <c:dropLines>
          <c:spPr>
            <a:ln w="9525" cap="flat" cmpd="sng" algn="ctr">
              <a:solidFill>
                <a:srgbClr val="005D8C">
                  <a:alpha val="33000"/>
                </a:srgbClr>
              </a:solidFill>
              <a:prstDash val="sysDash"/>
              <a:round/>
            </a:ln>
            <a:effectLst/>
          </c:spPr>
        </c:dropLines>
        <c:marker val="1"/>
        <c:smooth val="0"/>
        <c:axId val="471034096"/>
        <c:axId val="471009168"/>
      </c:lineChart>
      <c:catAx>
        <c:axId val="4710340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spc="20" baseline="0">
                <a:solidFill>
                  <a:srgbClr val="C00000"/>
                </a:solidFill>
                <a:latin typeface="+mn-lt"/>
                <a:ea typeface="+mn-ea"/>
                <a:cs typeface="+mn-cs"/>
              </a:defRPr>
            </a:pPr>
            <a:endParaRPr lang="es-CO"/>
          </a:p>
        </c:txPr>
        <c:crossAx val="471009168"/>
        <c:crosses val="autoZero"/>
        <c:auto val="1"/>
        <c:lblAlgn val="ctr"/>
        <c:lblOffset val="100"/>
        <c:noMultiLvlLbl val="0"/>
      </c:catAx>
      <c:valAx>
        <c:axId val="471009168"/>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rgbClr val="002060"/>
                    </a:solidFill>
                    <a:latin typeface="+mn-lt"/>
                    <a:ea typeface="+mn-ea"/>
                    <a:cs typeface="+mn-cs"/>
                  </a:defRPr>
                </a:pPr>
                <a:r>
                  <a:rPr lang="es-CO" dirty="0"/>
                  <a:t>Días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rgbClr val="00206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rgbClr val="002060"/>
                </a:solidFill>
                <a:latin typeface="+mn-lt"/>
                <a:ea typeface="+mn-ea"/>
                <a:cs typeface="+mn-cs"/>
              </a:defRPr>
            </a:pPr>
            <a:endParaRPr lang="es-CO"/>
          </a:p>
        </c:txPr>
        <c:crossAx val="47103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Hoja1!$F$3</c:f>
              <c:strCache>
                <c:ptCount val="1"/>
                <c:pt idx="0">
                  <c:v>Indicador 2019</c:v>
                </c:pt>
              </c:strCache>
            </c:strRef>
          </c:tx>
          <c:spPr>
            <a:ln w="28575" cap="rnd">
              <a:solidFill>
                <a:schemeClr val="accent6"/>
              </a:solidFill>
              <a:round/>
            </a:ln>
            <a:effectLst/>
          </c:spPr>
          <c:marker>
            <c:symbol val="none"/>
          </c:marker>
          <c:cat>
            <c:strRef>
              <c:f>Hoja1!$C$4:$C$15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Hoja1!$F$4:$F$15</c:f>
              <c:numCache>
                <c:formatCode>#,##0.00</c:formatCode>
                <c:ptCount val="12"/>
                <c:pt idx="0">
                  <c:v>4.6100000000000003</c:v>
                </c:pt>
                <c:pt idx="1">
                  <c:v>4.5599999999999996</c:v>
                </c:pt>
                <c:pt idx="2">
                  <c:v>4.4708236070441707</c:v>
                </c:pt>
                <c:pt idx="3">
                  <c:v>4.4478677995246043</c:v>
                </c:pt>
                <c:pt idx="4">
                  <c:v>4.55</c:v>
                </c:pt>
                <c:pt idx="5">
                  <c:v>4.5199999999999996</c:v>
                </c:pt>
                <c:pt idx="6">
                  <c:v>4.3</c:v>
                </c:pt>
                <c:pt idx="7">
                  <c:v>4.0146891038742787</c:v>
                </c:pt>
                <c:pt idx="8">
                  <c:v>4.4333193384223915</c:v>
                </c:pt>
                <c:pt idx="9">
                  <c:v>4.4664692618873927</c:v>
                </c:pt>
                <c:pt idx="10">
                  <c:v>4.4893126873126867</c:v>
                </c:pt>
                <c:pt idx="11">
                  <c:v>4.3477069662921348</c:v>
                </c:pt>
              </c:numCache>
            </c:numRef>
          </c:val>
          <c:smooth val="0"/>
          <c:extLst>
            <c:ext xmlns:c16="http://schemas.microsoft.com/office/drawing/2014/chart" uri="{C3380CC4-5D6E-409C-BE32-E72D297353CC}">
              <c16:uniqueId val="{00000000-33C5-4F98-AB25-B9978BF2BC17}"/>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122557952"/>
        <c:axId val="122560248"/>
      </c:lineChart>
      <c:catAx>
        <c:axId val="1225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crossAx val="122560248"/>
        <c:crosses val="autoZero"/>
        <c:auto val="1"/>
        <c:lblAlgn val="ctr"/>
        <c:lblOffset val="100"/>
        <c:noMultiLvlLbl val="0"/>
      </c:catAx>
      <c:valAx>
        <c:axId val="122560248"/>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crossAx val="122557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002060"/>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32ECF1-EEF6-1749-A376-9584D9135120}" type="datetimeFigureOut">
              <a:rPr lang="es-ES" smtClean="0"/>
              <a:t>19/11/2020</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5E2267-A89F-F243-B667-0126DB06CEF4}" type="slidenum">
              <a:rPr lang="es-ES" smtClean="0"/>
              <a:t>‹Nº›</a:t>
            </a:fld>
            <a:endParaRPr lang="es-ES" dirty="0"/>
          </a:p>
        </p:txBody>
      </p:sp>
    </p:spTree>
    <p:extLst>
      <p:ext uri="{BB962C8B-B14F-4D97-AF65-F5344CB8AC3E}">
        <p14:creationId xmlns:p14="http://schemas.microsoft.com/office/powerpoint/2010/main" val="11071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464254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5ef59f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95ef59f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309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9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13189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95774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2717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70223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62358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73644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467226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599543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60"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27;p20">
            <a:extLst>
              <a:ext uri="{FF2B5EF4-FFF2-40B4-BE49-F238E27FC236}">
                <a16:creationId xmlns:a16="http://schemas.microsoft.com/office/drawing/2014/main" id="{C3FF4384-80F7-4BEE-B39B-97D561D61A40}"/>
              </a:ext>
            </a:extLst>
          </p:cNvPr>
          <p:cNvSpPr txBox="1">
            <a:spLocks/>
          </p:cNvSpPr>
          <p:nvPr/>
        </p:nvSpPr>
        <p:spPr>
          <a:xfrm>
            <a:off x="3657601" y="1830128"/>
            <a:ext cx="5195990" cy="130149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rgbClr val="004A87"/>
                </a:solidFill>
                <a:latin typeface="Work Sans Light" panose="020B0604020202020204" charset="0"/>
                <a:ea typeface="Verdana" panose="020B0604030504040204" pitchFamily="34" charset="0"/>
                <a:cs typeface="Work Sans Light" panose="020B0604020202020204" charset="0"/>
              </a:rPr>
              <a:t>Informe Anual Período 2019</a:t>
            </a:r>
            <a:br>
              <a:rPr lang="es-CO" sz="2800" dirty="0">
                <a:solidFill>
                  <a:srgbClr val="004A87"/>
                </a:solidFill>
                <a:latin typeface="Work Sans Light" panose="020B0604020202020204" charset="0"/>
                <a:ea typeface="Verdana" panose="020B0604030504040204" pitchFamily="34" charset="0"/>
                <a:cs typeface="Work Sans Light" panose="020B0604020202020204" charset="0"/>
              </a:rPr>
            </a:br>
            <a:r>
              <a:rPr lang="es-CO" sz="2800" dirty="0">
                <a:solidFill>
                  <a:srgbClr val="004A87"/>
                </a:solidFill>
                <a:latin typeface="Work Sans Light" panose="020B0604020202020204" charset="0"/>
                <a:ea typeface="Verdana" panose="020B0604030504040204" pitchFamily="34" charset="0"/>
                <a:cs typeface="Work Sans Light" panose="020B0604020202020204" charset="0"/>
              </a:rPr>
              <a:t>PQRSD</a:t>
            </a:r>
          </a:p>
        </p:txBody>
      </p:sp>
    </p:spTree>
    <p:extLst>
      <p:ext uri="{BB962C8B-B14F-4D97-AF65-F5344CB8AC3E}">
        <p14:creationId xmlns:p14="http://schemas.microsoft.com/office/powerpoint/2010/main" val="327271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4"/>
          <p:cNvSpPr txBox="1">
            <a:spLocks noGrp="1"/>
          </p:cNvSpPr>
          <p:nvPr>
            <p:ph type="body" idx="1"/>
          </p:nvPr>
        </p:nvSpPr>
        <p:spPr>
          <a:xfrm>
            <a:off x="1005519" y="1783143"/>
            <a:ext cx="3746655"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Solicitudes recibidas por canal de atención</a:t>
            </a:r>
          </a:p>
          <a:p>
            <a:pPr marL="139700" lvl="0" indent="0" rtl="0">
              <a:lnSpc>
                <a:spcPct val="90000"/>
              </a:lnSpc>
              <a:spcBef>
                <a:spcPts val="800"/>
              </a:spcBef>
              <a:spcAft>
                <a:spcPts val="0"/>
              </a:spcAft>
              <a:buClr>
                <a:srgbClr val="FFFFFF"/>
              </a:buClr>
              <a:buSzPts val="1400"/>
              <a:buNone/>
            </a:pP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59" name="Google Shape;159;p24"/>
          <p:cNvSpPr txBox="1">
            <a:spLocks noGrp="1"/>
          </p:cNvSpPr>
          <p:nvPr>
            <p:ph type="body" idx="2"/>
          </p:nvPr>
        </p:nvSpPr>
        <p:spPr>
          <a:xfrm>
            <a:off x="1005519" y="1294619"/>
            <a:ext cx="2063851"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Introducción</a:t>
            </a:r>
          </a:p>
        </p:txBody>
      </p:sp>
      <p:sp>
        <p:nvSpPr>
          <p:cNvPr id="160" name="Google Shape;160;p24"/>
          <p:cNvSpPr txBox="1">
            <a:spLocks noGrp="1"/>
          </p:cNvSpPr>
          <p:nvPr>
            <p:ph type="body" idx="3"/>
          </p:nvPr>
        </p:nvSpPr>
        <p:spPr>
          <a:xfrm>
            <a:off x="1005520" y="2212654"/>
            <a:ext cx="3746654"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Resumen mensual de PQRSD</a:t>
            </a:r>
          </a:p>
        </p:txBody>
      </p:sp>
      <p:sp>
        <p:nvSpPr>
          <p:cNvPr id="162" name="Google Shape;162;p24"/>
          <p:cNvSpPr txBox="1">
            <a:spLocks noGrp="1"/>
          </p:cNvSpPr>
          <p:nvPr>
            <p:ph type="body" idx="5"/>
          </p:nvPr>
        </p:nvSpPr>
        <p:spPr>
          <a:xfrm>
            <a:off x="269024" y="130618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01.</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64" name="Google Shape;164;p24"/>
          <p:cNvSpPr txBox="1">
            <a:spLocks noGrp="1"/>
          </p:cNvSpPr>
          <p:nvPr>
            <p:ph type="body" idx="7"/>
          </p:nvPr>
        </p:nvSpPr>
        <p:spPr>
          <a:xfrm>
            <a:off x="269023" y="177584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02.</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65" name="Google Shape;165;p24"/>
          <p:cNvSpPr txBox="1">
            <a:spLocks noGrp="1"/>
          </p:cNvSpPr>
          <p:nvPr>
            <p:ph type="body" idx="8"/>
          </p:nvPr>
        </p:nvSpPr>
        <p:spPr>
          <a:xfrm>
            <a:off x="269750" y="221117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03.</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9" name="Google Shape;157;p24">
            <a:extLst>
              <a:ext uri="{FF2B5EF4-FFF2-40B4-BE49-F238E27FC236}">
                <a16:creationId xmlns:a16="http://schemas.microsoft.com/office/drawing/2014/main" id="{BD2A2AAC-7177-400F-939D-AB171F45AC45}"/>
              </a:ext>
            </a:extLst>
          </p:cNvPr>
          <p:cNvSpPr txBox="1">
            <a:spLocks/>
          </p:cNvSpPr>
          <p:nvPr/>
        </p:nvSpPr>
        <p:spPr>
          <a:xfrm>
            <a:off x="3480598" y="674126"/>
            <a:ext cx="3264880" cy="640198"/>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r" rtl="0">
              <a:lnSpc>
                <a:spcPct val="90000"/>
              </a:lnSpc>
              <a:spcBef>
                <a:spcPts val="0"/>
              </a:spcBef>
              <a:spcAft>
                <a:spcPts val="0"/>
              </a:spcAft>
              <a:buClr>
                <a:srgbClr val="0054BC"/>
              </a:buClr>
              <a:buSzPts val="1400"/>
              <a:buFont typeface="Work Sans SemiBold"/>
              <a:buNone/>
              <a:defRPr sz="3000" b="0" i="0" u="none" strike="noStrike" cap="none">
                <a:solidFill>
                  <a:srgbClr val="0054BC"/>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2pPr>
            <a:lvl3pPr marR="0" lvl="2"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3pPr>
            <a:lvl4pPr marR="0" lvl="3"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4pPr>
            <a:lvl5pPr marR="0" lvl="4"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5pPr>
            <a:lvl6pPr marR="0" lvl="5"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6pPr>
            <a:lvl7pPr marR="0" lvl="6"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7pPr>
            <a:lvl8pPr marR="0" lvl="7"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8pPr>
            <a:lvl9pPr marR="0" lvl="8"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9pPr>
          </a:lstStyle>
          <a:p>
            <a:pPr algn="l">
              <a:buClr>
                <a:srgbClr val="FFFFFF"/>
              </a:buClr>
              <a:buFont typeface="Arial"/>
              <a:buNone/>
            </a:pPr>
            <a:r>
              <a:rPr lang="es-CO" dirty="0">
                <a:solidFill>
                  <a:srgbClr val="0066CD"/>
                </a:solidFill>
                <a:latin typeface="Work Sans Light" panose="020B0604020202020204" charset="0"/>
                <a:cs typeface="Work Sans Light" panose="020B0604020202020204" charset="0"/>
                <a:sym typeface="Arial"/>
              </a:rPr>
              <a:t>Contenido</a:t>
            </a:r>
          </a:p>
        </p:txBody>
      </p:sp>
      <p:sp>
        <p:nvSpPr>
          <p:cNvPr id="12" name="Google Shape;160;p24">
            <a:extLst>
              <a:ext uri="{FF2B5EF4-FFF2-40B4-BE49-F238E27FC236}">
                <a16:creationId xmlns:a16="http://schemas.microsoft.com/office/drawing/2014/main" id="{24E2F695-E010-429B-AA96-D0A56C5309DA}"/>
              </a:ext>
            </a:extLst>
          </p:cNvPr>
          <p:cNvSpPr txBox="1">
            <a:spLocks/>
          </p:cNvSpPr>
          <p:nvPr/>
        </p:nvSpPr>
        <p:spPr>
          <a:xfrm>
            <a:off x="1005520" y="2661456"/>
            <a:ext cx="365444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Comparativo años anteriores</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3" name="Google Shape;165;p24">
            <a:extLst>
              <a:ext uri="{FF2B5EF4-FFF2-40B4-BE49-F238E27FC236}">
                <a16:creationId xmlns:a16="http://schemas.microsoft.com/office/drawing/2014/main" id="{995121A0-E894-4260-8BC0-EFD8FC672B03}"/>
              </a:ext>
            </a:extLst>
          </p:cNvPr>
          <p:cNvSpPr txBox="1">
            <a:spLocks/>
          </p:cNvSpPr>
          <p:nvPr/>
        </p:nvSpPr>
        <p:spPr>
          <a:xfrm>
            <a:off x="269750" y="2669498"/>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04.</a:t>
            </a:r>
          </a:p>
        </p:txBody>
      </p:sp>
      <p:sp>
        <p:nvSpPr>
          <p:cNvPr id="14" name="Google Shape;160;p24">
            <a:extLst>
              <a:ext uri="{FF2B5EF4-FFF2-40B4-BE49-F238E27FC236}">
                <a16:creationId xmlns:a16="http://schemas.microsoft.com/office/drawing/2014/main" id="{12A83E5C-106E-44EE-835E-2268F81741DA}"/>
              </a:ext>
            </a:extLst>
          </p:cNvPr>
          <p:cNvSpPr txBox="1">
            <a:spLocks/>
          </p:cNvSpPr>
          <p:nvPr/>
        </p:nvSpPr>
        <p:spPr>
          <a:xfrm>
            <a:off x="1005519" y="3129308"/>
            <a:ext cx="334708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Participación por examen</a:t>
            </a:r>
          </a:p>
        </p:txBody>
      </p:sp>
      <p:sp>
        <p:nvSpPr>
          <p:cNvPr id="15" name="Google Shape;165;p24">
            <a:extLst>
              <a:ext uri="{FF2B5EF4-FFF2-40B4-BE49-F238E27FC236}">
                <a16:creationId xmlns:a16="http://schemas.microsoft.com/office/drawing/2014/main" id="{5F6F45A5-6986-47A7-8D72-CE089C256518}"/>
              </a:ext>
            </a:extLst>
          </p:cNvPr>
          <p:cNvSpPr txBox="1">
            <a:spLocks/>
          </p:cNvSpPr>
          <p:nvPr/>
        </p:nvSpPr>
        <p:spPr>
          <a:xfrm>
            <a:off x="269749" y="3127825"/>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05.</a:t>
            </a:r>
          </a:p>
        </p:txBody>
      </p:sp>
      <p:sp>
        <p:nvSpPr>
          <p:cNvPr id="16" name="Google Shape;160;p24">
            <a:extLst>
              <a:ext uri="{FF2B5EF4-FFF2-40B4-BE49-F238E27FC236}">
                <a16:creationId xmlns:a16="http://schemas.microsoft.com/office/drawing/2014/main" id="{8F130A0E-94C0-4625-ADB9-1D26560460D5}"/>
              </a:ext>
            </a:extLst>
          </p:cNvPr>
          <p:cNvSpPr txBox="1">
            <a:spLocks/>
          </p:cNvSpPr>
          <p:nvPr/>
        </p:nvSpPr>
        <p:spPr>
          <a:xfrm>
            <a:off x="1005519" y="3586695"/>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Tiempos de respuesta al ciudadano</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7" name="Google Shape;165;p24">
            <a:extLst>
              <a:ext uri="{FF2B5EF4-FFF2-40B4-BE49-F238E27FC236}">
                <a16:creationId xmlns:a16="http://schemas.microsoft.com/office/drawing/2014/main" id="{2197FEEC-0928-4E75-A0C6-A05D2E74CA31}"/>
              </a:ext>
            </a:extLst>
          </p:cNvPr>
          <p:cNvSpPr txBox="1">
            <a:spLocks/>
          </p:cNvSpPr>
          <p:nvPr/>
        </p:nvSpPr>
        <p:spPr>
          <a:xfrm>
            <a:off x="269750" y="3594737"/>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06.</a:t>
            </a:r>
          </a:p>
        </p:txBody>
      </p:sp>
      <p:sp>
        <p:nvSpPr>
          <p:cNvPr id="18" name="Google Shape;160;p24">
            <a:extLst>
              <a:ext uri="{FF2B5EF4-FFF2-40B4-BE49-F238E27FC236}">
                <a16:creationId xmlns:a16="http://schemas.microsoft.com/office/drawing/2014/main" id="{6DC3F0FD-72B9-4909-930C-639FBEE947C1}"/>
              </a:ext>
            </a:extLst>
          </p:cNvPr>
          <p:cNvSpPr txBox="1">
            <a:spLocks/>
          </p:cNvSpPr>
          <p:nvPr/>
        </p:nvSpPr>
        <p:spPr>
          <a:xfrm>
            <a:off x="1005519" y="4002757"/>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Indicador de satisfacción</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9" name="Google Shape;165;p24">
            <a:extLst>
              <a:ext uri="{FF2B5EF4-FFF2-40B4-BE49-F238E27FC236}">
                <a16:creationId xmlns:a16="http://schemas.microsoft.com/office/drawing/2014/main" id="{686F01DA-57AC-46CA-8DD3-E5CF0E5297B3}"/>
              </a:ext>
            </a:extLst>
          </p:cNvPr>
          <p:cNvSpPr txBox="1">
            <a:spLocks/>
          </p:cNvSpPr>
          <p:nvPr/>
        </p:nvSpPr>
        <p:spPr>
          <a:xfrm>
            <a:off x="269750" y="4010799"/>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855826" y="492177"/>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b="1" dirty="0">
                <a:solidFill>
                  <a:srgbClr val="004A87"/>
                </a:solidFill>
                <a:latin typeface="Work Sans Light" panose="020B0604020202020204" charset="0"/>
                <a:cs typeface="Work Sans Light" panose="020B0604020202020204" charset="0"/>
              </a:rPr>
              <a:t>Introducción</a:t>
            </a:r>
          </a:p>
        </p:txBody>
      </p:sp>
      <p:pic>
        <p:nvPicPr>
          <p:cNvPr id="17" name="Imagen 16">
            <a:extLst>
              <a:ext uri="{FF2B5EF4-FFF2-40B4-BE49-F238E27FC236}">
                <a16:creationId xmlns:a16="http://schemas.microsoft.com/office/drawing/2014/main" id="{9B70635A-5EDA-48B5-B517-158B83CEFB7C}"/>
              </a:ext>
            </a:extLst>
          </p:cNvPr>
          <p:cNvPicPr>
            <a:picLocks noChangeAspect="1"/>
          </p:cNvPicPr>
          <p:nvPr/>
        </p:nvPicPr>
        <p:blipFill>
          <a:blip r:embed="rId3"/>
          <a:stretch>
            <a:fillRect/>
          </a:stretch>
        </p:blipFill>
        <p:spPr>
          <a:xfrm>
            <a:off x="723900" y="1517642"/>
            <a:ext cx="1295400" cy="2571750"/>
          </a:xfrm>
          <a:prstGeom prst="rect">
            <a:avLst/>
          </a:prstGeom>
        </p:spPr>
      </p:pic>
      <p:sp>
        <p:nvSpPr>
          <p:cNvPr id="2" name="Bocadillo: rectángulo 1">
            <a:extLst>
              <a:ext uri="{FF2B5EF4-FFF2-40B4-BE49-F238E27FC236}">
                <a16:creationId xmlns:a16="http://schemas.microsoft.com/office/drawing/2014/main" id="{75CBD906-DDD6-4CD0-A4A4-B158C4BC0AC0}"/>
              </a:ext>
            </a:extLst>
          </p:cNvPr>
          <p:cNvSpPr/>
          <p:nvPr/>
        </p:nvSpPr>
        <p:spPr>
          <a:xfrm>
            <a:off x="2629911" y="1634284"/>
            <a:ext cx="5478308" cy="2173068"/>
          </a:xfrm>
          <a:prstGeom prst="wedgeRectCallout">
            <a:avLst>
              <a:gd name="adj1" fmla="val -65146"/>
              <a:gd name="adj2" fmla="val 103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dirty="0"/>
          </a:p>
        </p:txBody>
      </p:sp>
      <p:sp>
        <p:nvSpPr>
          <p:cNvPr id="6" name="CuadroTexto 5">
            <a:extLst>
              <a:ext uri="{FF2B5EF4-FFF2-40B4-BE49-F238E27FC236}">
                <a16:creationId xmlns:a16="http://schemas.microsoft.com/office/drawing/2014/main" id="{7B98D964-D3F7-4F0A-9538-0BAF9967B549}"/>
              </a:ext>
            </a:extLst>
          </p:cNvPr>
          <p:cNvSpPr txBox="1"/>
          <p:nvPr/>
        </p:nvSpPr>
        <p:spPr>
          <a:xfrm>
            <a:off x="2864580" y="2189438"/>
            <a:ext cx="5008970" cy="1228157"/>
          </a:xfrm>
          <a:prstGeom prst="rect">
            <a:avLst/>
          </a:prstGeom>
          <a:noFill/>
        </p:spPr>
        <p:txBody>
          <a:bodyPr wrap="square">
            <a:spAutoFit/>
          </a:bodyPr>
          <a:lstStyle/>
          <a:p>
            <a:pPr algn="just">
              <a:lnSpc>
                <a:spcPct val="107000"/>
              </a:lnSpc>
              <a:spcAft>
                <a:spcPts val="800"/>
              </a:spcAft>
            </a:pPr>
            <a:r>
              <a:rPr lang="es-CO" dirty="0">
                <a:ln w="0"/>
                <a:solidFill>
                  <a:schemeClr val="tx1"/>
                </a:solidFill>
                <a:effectLst>
                  <a:outerShdw blurRad="38100" dist="19050" dir="2700000" algn="tl" rotWithShape="0">
                    <a:schemeClr val="dk1">
                      <a:alpha val="40000"/>
                    </a:schemeClr>
                  </a:outerShdw>
                </a:effectLst>
                <a:latin typeface="Work Sans" panose="020B0604020202020204" charset="0"/>
                <a:ea typeface="Verdana" panose="020B0604030504040204" pitchFamily="34" charset="0"/>
                <a:cs typeface="Work Sans" panose="020B0604020202020204" charset="0"/>
              </a:rPr>
              <a:t>Luego de una revisión de los datos publicados para el año 2019, se hace necesario ajustar dicha información. Por ello, en el siguiente informe damos un alcance al comportamiento de las PQRSD de dicho período, presentamos excusas a la comunidad y grupos de interés en general.</a:t>
            </a:r>
          </a:p>
        </p:txBody>
      </p:sp>
    </p:spTree>
    <p:extLst>
      <p:ext uri="{BB962C8B-B14F-4D97-AF65-F5344CB8AC3E}">
        <p14:creationId xmlns:p14="http://schemas.microsoft.com/office/powerpoint/2010/main" val="121019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664642" y="518686"/>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b="1" dirty="0">
                <a:solidFill>
                  <a:srgbClr val="004A87"/>
                </a:solidFill>
                <a:latin typeface="Work Sans Light" panose="020B0604020202020204" charset="0"/>
                <a:cs typeface="Work Sans Light" panose="020B0604020202020204" charset="0"/>
              </a:rPr>
              <a:t>Solicitudes recibidas por canal de atención </a:t>
            </a:r>
          </a:p>
        </p:txBody>
      </p:sp>
      <p:grpSp>
        <p:nvGrpSpPr>
          <p:cNvPr id="9" name="Grupo 8">
            <a:extLst>
              <a:ext uri="{FF2B5EF4-FFF2-40B4-BE49-F238E27FC236}">
                <a16:creationId xmlns:a16="http://schemas.microsoft.com/office/drawing/2014/main" id="{0C6EBBB2-2D22-4EBB-8BBC-12DF6FB2B609}"/>
              </a:ext>
            </a:extLst>
          </p:cNvPr>
          <p:cNvGrpSpPr/>
          <p:nvPr/>
        </p:nvGrpSpPr>
        <p:grpSpPr>
          <a:xfrm>
            <a:off x="2273862" y="1488011"/>
            <a:ext cx="4863313" cy="3207894"/>
            <a:chOff x="2273862" y="1432291"/>
            <a:chExt cx="4863313" cy="3207894"/>
          </a:xfrm>
        </p:grpSpPr>
        <p:sp>
          <p:nvSpPr>
            <p:cNvPr id="5" name="Flecha: cuádruple 4">
              <a:extLst>
                <a:ext uri="{FF2B5EF4-FFF2-40B4-BE49-F238E27FC236}">
                  <a16:creationId xmlns:a16="http://schemas.microsoft.com/office/drawing/2014/main" id="{F49545E8-957A-4CCA-ACBF-93221C78574B}"/>
                </a:ext>
              </a:extLst>
            </p:cNvPr>
            <p:cNvSpPr/>
            <p:nvPr/>
          </p:nvSpPr>
          <p:spPr>
            <a:xfrm>
              <a:off x="2273862" y="1432291"/>
              <a:ext cx="4863313" cy="3207894"/>
            </a:xfrm>
            <a:prstGeom prst="quadArrow">
              <a:avLst>
                <a:gd name="adj1" fmla="val 18900"/>
                <a:gd name="adj2" fmla="val 22500"/>
                <a:gd name="adj3" fmla="val 2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Gráfico 7" descr="Auricular">
              <a:extLst>
                <a:ext uri="{FF2B5EF4-FFF2-40B4-BE49-F238E27FC236}">
                  <a16:creationId xmlns:a16="http://schemas.microsoft.com/office/drawing/2014/main" id="{AEFBEC90-912B-44CC-8ABC-67AC4CB882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3499" y="2758794"/>
              <a:ext cx="536533" cy="554888"/>
            </a:xfrm>
            <a:prstGeom prst="rect">
              <a:avLst/>
            </a:prstGeom>
          </p:spPr>
        </p:pic>
        <p:pic>
          <p:nvPicPr>
            <p:cNvPr id="10" name="Gráfico 9" descr="Abrir sobre">
              <a:extLst>
                <a:ext uri="{FF2B5EF4-FFF2-40B4-BE49-F238E27FC236}">
                  <a16:creationId xmlns:a16="http://schemas.microsoft.com/office/drawing/2014/main" id="{6C298E9C-DB59-4AA3-8172-470626112C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4076" y="2782828"/>
              <a:ext cx="420441" cy="434825"/>
            </a:xfrm>
            <a:prstGeom prst="rect">
              <a:avLst/>
            </a:prstGeom>
          </p:spPr>
        </p:pic>
        <p:pic>
          <p:nvPicPr>
            <p:cNvPr id="12" name="Gráfico 11" descr="Grupo de hombres">
              <a:extLst>
                <a:ext uri="{FF2B5EF4-FFF2-40B4-BE49-F238E27FC236}">
                  <a16:creationId xmlns:a16="http://schemas.microsoft.com/office/drawing/2014/main" id="{4B9DEE42-EFDF-4082-ABF3-F9EAE7184B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95297" y="3850844"/>
              <a:ext cx="420441" cy="434825"/>
            </a:xfrm>
            <a:prstGeom prst="rect">
              <a:avLst/>
            </a:prstGeom>
          </p:spPr>
        </p:pic>
        <p:pic>
          <p:nvPicPr>
            <p:cNvPr id="15" name="Gráfico 14" descr="Ordenador">
              <a:extLst>
                <a:ext uri="{FF2B5EF4-FFF2-40B4-BE49-F238E27FC236}">
                  <a16:creationId xmlns:a16="http://schemas.microsoft.com/office/drawing/2014/main" id="{0395345A-5E51-4047-A8B5-B58A331F65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87877" y="1770826"/>
              <a:ext cx="542808" cy="454022"/>
            </a:xfrm>
            <a:prstGeom prst="rect">
              <a:avLst/>
            </a:prstGeom>
          </p:spPr>
        </p:pic>
        <p:sp>
          <p:nvSpPr>
            <p:cNvPr id="3" name="Elipse 2">
              <a:extLst>
                <a:ext uri="{FF2B5EF4-FFF2-40B4-BE49-F238E27FC236}">
                  <a16:creationId xmlns:a16="http://schemas.microsoft.com/office/drawing/2014/main" id="{EDCF9177-B8F9-4934-BD52-414E657BCA23}"/>
                </a:ext>
              </a:extLst>
            </p:cNvPr>
            <p:cNvSpPr/>
            <p:nvPr/>
          </p:nvSpPr>
          <p:spPr>
            <a:xfrm>
              <a:off x="3288961" y="2389774"/>
              <a:ext cx="2847258" cy="1292932"/>
            </a:xfrm>
            <a:prstGeom prst="ellipse">
              <a:avLst/>
            </a:prstGeom>
            <a:gradFill flip="none" rotWithShape="1">
              <a:gsLst>
                <a:gs pos="24000">
                  <a:srgbClr val="FF9900"/>
                </a:gs>
                <a:gs pos="99000">
                  <a:schemeClr val="accent1">
                    <a:lumMod val="97000"/>
                    <a:lumOff val="3000"/>
                  </a:schemeClr>
                </a:gs>
                <a:gs pos="100000">
                  <a:schemeClr val="accent1">
                    <a:lumMod val="60000"/>
                    <a:lumOff val="40000"/>
                  </a:schemeClr>
                </a:gs>
              </a:gsLst>
              <a:lin ang="16200000" scaled="1"/>
              <a:tileRect/>
            </a:gradFill>
            <a:ln>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s-CO" sz="2000" dirty="0">
                  <a:ln w="0"/>
                  <a:solidFill>
                    <a:schemeClr val="tx1"/>
                  </a:solidFill>
                  <a:effectLst>
                    <a:outerShdw blurRad="38100" dist="19050" dir="2700000" algn="tl" rotWithShape="0">
                      <a:schemeClr val="dk1">
                        <a:alpha val="40000"/>
                      </a:schemeClr>
                    </a:outerShdw>
                  </a:effectLst>
                </a:rPr>
                <a:t>Canales de Atención</a:t>
              </a:r>
            </a:p>
            <a:p>
              <a:pPr algn="ctr"/>
              <a:r>
                <a:rPr lang="es-CO" sz="2000" dirty="0">
                  <a:ln w="0"/>
                  <a:solidFill>
                    <a:schemeClr val="tx1"/>
                  </a:solidFill>
                  <a:effectLst>
                    <a:outerShdw blurRad="38100" dist="19050" dir="2700000" algn="tl" rotWithShape="0">
                      <a:schemeClr val="dk1">
                        <a:alpha val="40000"/>
                      </a:schemeClr>
                    </a:outerShdw>
                  </a:effectLst>
                </a:rPr>
                <a:t>1,348,924</a:t>
              </a:r>
            </a:p>
          </p:txBody>
        </p:sp>
      </p:grpSp>
      <p:sp>
        <p:nvSpPr>
          <p:cNvPr id="11" name="CuadroTexto 10">
            <a:extLst>
              <a:ext uri="{FF2B5EF4-FFF2-40B4-BE49-F238E27FC236}">
                <a16:creationId xmlns:a16="http://schemas.microsoft.com/office/drawing/2014/main" id="{CAB8CCF4-996D-44E8-8EB3-DC44053727E4}"/>
              </a:ext>
            </a:extLst>
          </p:cNvPr>
          <p:cNvSpPr txBox="1"/>
          <p:nvPr/>
        </p:nvSpPr>
        <p:spPr>
          <a:xfrm>
            <a:off x="1189864" y="2922681"/>
            <a:ext cx="1151981" cy="338554"/>
          </a:xfrm>
          <a:prstGeom prst="rect">
            <a:avLst/>
          </a:prstGeom>
          <a:noFill/>
        </p:spPr>
        <p:txBody>
          <a:bodyPr wrap="square" rtlCol="0">
            <a:spAutoFit/>
          </a:bodyPr>
          <a:lstStyle/>
          <a:p>
            <a:r>
              <a:rPr lang="es-CO" sz="1600" dirty="0">
                <a:solidFill>
                  <a:srgbClr val="C00000"/>
                </a:solidFill>
              </a:rPr>
              <a:t>1,025,722</a:t>
            </a:r>
          </a:p>
        </p:txBody>
      </p:sp>
      <p:sp>
        <p:nvSpPr>
          <p:cNvPr id="13" name="CuadroTexto 12">
            <a:extLst>
              <a:ext uri="{FF2B5EF4-FFF2-40B4-BE49-F238E27FC236}">
                <a16:creationId xmlns:a16="http://schemas.microsoft.com/office/drawing/2014/main" id="{3E0C39CB-76A4-4F9B-8F66-EABF37659209}"/>
              </a:ext>
            </a:extLst>
          </p:cNvPr>
          <p:cNvSpPr txBox="1"/>
          <p:nvPr/>
        </p:nvSpPr>
        <p:spPr>
          <a:xfrm>
            <a:off x="4237472" y="1164289"/>
            <a:ext cx="936089" cy="338554"/>
          </a:xfrm>
          <a:prstGeom prst="rect">
            <a:avLst/>
          </a:prstGeom>
          <a:noFill/>
        </p:spPr>
        <p:txBody>
          <a:bodyPr wrap="square" rtlCol="0">
            <a:spAutoFit/>
          </a:bodyPr>
          <a:lstStyle/>
          <a:p>
            <a:r>
              <a:rPr lang="es-CO" sz="1600" dirty="0">
                <a:solidFill>
                  <a:srgbClr val="C00000"/>
                </a:solidFill>
              </a:rPr>
              <a:t>198,658</a:t>
            </a:r>
          </a:p>
        </p:txBody>
      </p:sp>
      <p:sp>
        <p:nvSpPr>
          <p:cNvPr id="14" name="CuadroTexto 13">
            <a:extLst>
              <a:ext uri="{FF2B5EF4-FFF2-40B4-BE49-F238E27FC236}">
                <a16:creationId xmlns:a16="http://schemas.microsoft.com/office/drawing/2014/main" id="{1AEB80C3-6AD9-4AEE-B37A-C984D109A1BB}"/>
              </a:ext>
            </a:extLst>
          </p:cNvPr>
          <p:cNvSpPr txBox="1"/>
          <p:nvPr/>
        </p:nvSpPr>
        <p:spPr>
          <a:xfrm>
            <a:off x="7126172" y="2922681"/>
            <a:ext cx="925404" cy="338554"/>
          </a:xfrm>
          <a:prstGeom prst="rect">
            <a:avLst/>
          </a:prstGeom>
          <a:noFill/>
        </p:spPr>
        <p:txBody>
          <a:bodyPr wrap="square" rtlCol="0">
            <a:spAutoFit/>
          </a:bodyPr>
          <a:lstStyle/>
          <a:p>
            <a:r>
              <a:rPr lang="es-CO" sz="1600" dirty="0">
                <a:solidFill>
                  <a:srgbClr val="C00000"/>
                </a:solidFill>
              </a:rPr>
              <a:t>113,076</a:t>
            </a:r>
          </a:p>
        </p:txBody>
      </p:sp>
      <p:sp>
        <p:nvSpPr>
          <p:cNvPr id="24" name="CuadroTexto 23">
            <a:extLst>
              <a:ext uri="{FF2B5EF4-FFF2-40B4-BE49-F238E27FC236}">
                <a16:creationId xmlns:a16="http://schemas.microsoft.com/office/drawing/2014/main" id="{3E0D2E7E-430F-4E2D-9598-EDA367CBB261}"/>
              </a:ext>
            </a:extLst>
          </p:cNvPr>
          <p:cNvSpPr txBox="1"/>
          <p:nvPr/>
        </p:nvSpPr>
        <p:spPr>
          <a:xfrm>
            <a:off x="4274164" y="4685800"/>
            <a:ext cx="1151981" cy="338554"/>
          </a:xfrm>
          <a:prstGeom prst="rect">
            <a:avLst/>
          </a:prstGeom>
          <a:noFill/>
        </p:spPr>
        <p:txBody>
          <a:bodyPr wrap="square" rtlCol="0">
            <a:spAutoFit/>
          </a:bodyPr>
          <a:lstStyle/>
          <a:p>
            <a:r>
              <a:rPr lang="es-CO" sz="1600" dirty="0">
                <a:solidFill>
                  <a:srgbClr val="C00000"/>
                </a:solidFill>
              </a:rPr>
              <a:t>11,468</a:t>
            </a:r>
          </a:p>
        </p:txBody>
      </p:sp>
      <p:pic>
        <p:nvPicPr>
          <p:cNvPr id="2" name="Imagen 1">
            <a:extLst>
              <a:ext uri="{FF2B5EF4-FFF2-40B4-BE49-F238E27FC236}">
                <a16:creationId xmlns:a16="http://schemas.microsoft.com/office/drawing/2014/main" id="{D9727967-90B2-45F8-9EC5-057CFA5CCB9E}"/>
              </a:ext>
            </a:extLst>
          </p:cNvPr>
          <p:cNvPicPr>
            <a:picLocks noChangeAspect="1"/>
          </p:cNvPicPr>
          <p:nvPr/>
        </p:nvPicPr>
        <p:blipFill>
          <a:blip r:embed="rId11">
            <a:alphaModFix amt="20000"/>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89013" y="881119"/>
            <a:ext cx="8839200" cy="4227766"/>
          </a:xfrm>
          <a:prstGeom prst="rect">
            <a:avLst/>
          </a:prstGeom>
        </p:spPr>
      </p:pic>
    </p:spTree>
    <p:extLst>
      <p:ext uri="{BB962C8B-B14F-4D97-AF65-F5344CB8AC3E}">
        <p14:creationId xmlns:p14="http://schemas.microsoft.com/office/powerpoint/2010/main" val="163406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3BDE4E72-A253-490A-A940-07704ABBEB15}"/>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9013" y="881119"/>
            <a:ext cx="8839200" cy="4227766"/>
          </a:xfrm>
          <a:prstGeom prst="rect">
            <a:avLst/>
          </a:prstGeom>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664642" y="518686"/>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b="1" dirty="0">
                <a:solidFill>
                  <a:srgbClr val="004A87"/>
                </a:solidFill>
                <a:latin typeface="Work Sans Light" panose="020B0604020202020204" charset="0"/>
                <a:cs typeface="Work Sans Light" panose="020B0604020202020204" charset="0"/>
              </a:rPr>
              <a:t>Resumen mensual de PQRSD</a:t>
            </a:r>
          </a:p>
        </p:txBody>
      </p:sp>
      <p:graphicFrame>
        <p:nvGraphicFramePr>
          <p:cNvPr id="26" name="Gráfico 25">
            <a:extLst>
              <a:ext uri="{FF2B5EF4-FFF2-40B4-BE49-F238E27FC236}">
                <a16:creationId xmlns:a16="http://schemas.microsoft.com/office/drawing/2014/main" id="{342DC75A-948A-454E-8402-9FB4041CC55D}"/>
              </a:ext>
            </a:extLst>
          </p:cNvPr>
          <p:cNvGraphicFramePr>
            <a:graphicFrameLocks/>
          </p:cNvGraphicFramePr>
          <p:nvPr>
            <p:extLst>
              <p:ext uri="{D42A27DB-BD31-4B8C-83A1-F6EECF244321}">
                <p14:modId xmlns:p14="http://schemas.microsoft.com/office/powerpoint/2010/main" val="2028158840"/>
              </p:ext>
            </p:extLst>
          </p:nvPr>
        </p:nvGraphicFramePr>
        <p:xfrm>
          <a:off x="152400" y="1060057"/>
          <a:ext cx="8839200" cy="2770574"/>
        </p:xfrm>
        <a:graphic>
          <a:graphicData uri="http://schemas.openxmlformats.org/drawingml/2006/chart">
            <c:chart xmlns:c="http://schemas.openxmlformats.org/drawingml/2006/chart" xmlns:r="http://schemas.openxmlformats.org/officeDocument/2006/relationships" r:id="rId5"/>
          </a:graphicData>
        </a:graphic>
      </p:graphicFrame>
      <p:sp>
        <p:nvSpPr>
          <p:cNvPr id="29" name="Bocadillo: rectángulo 28">
            <a:extLst>
              <a:ext uri="{FF2B5EF4-FFF2-40B4-BE49-F238E27FC236}">
                <a16:creationId xmlns:a16="http://schemas.microsoft.com/office/drawing/2014/main" id="{A4445CE7-BD3E-4114-8F34-122CD1F7B8C3}"/>
              </a:ext>
            </a:extLst>
          </p:cNvPr>
          <p:cNvSpPr/>
          <p:nvPr/>
        </p:nvSpPr>
        <p:spPr>
          <a:xfrm>
            <a:off x="1973436" y="3722069"/>
            <a:ext cx="5478308" cy="995686"/>
          </a:xfrm>
          <a:prstGeom prst="wedgeRectCallout">
            <a:avLst>
              <a:gd name="adj1" fmla="val -65146"/>
              <a:gd name="adj2" fmla="val 10367"/>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CO" dirty="0"/>
              <a:t>En el mes de julio se concentra un 18,8% del total de solicitudes recibidas, el tema destacado hace referencia a la inscripción del Examen Saber Pro y T y T del segundo semestre del año.</a:t>
            </a:r>
          </a:p>
        </p:txBody>
      </p:sp>
    </p:spTree>
    <p:extLst>
      <p:ext uri="{BB962C8B-B14F-4D97-AF65-F5344CB8AC3E}">
        <p14:creationId xmlns:p14="http://schemas.microsoft.com/office/powerpoint/2010/main" val="165812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3BDE4E72-A253-490A-A940-07704ABBEB15}"/>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9013" y="891183"/>
            <a:ext cx="8839200" cy="4227766"/>
          </a:xfrm>
          <a:prstGeom prst="rect">
            <a:avLst/>
          </a:prstGeom>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664642" y="518686"/>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b="1" dirty="0">
                <a:solidFill>
                  <a:srgbClr val="004A87"/>
                </a:solidFill>
                <a:latin typeface="Work Sans Light" panose="020B0604020202020204" charset="0"/>
                <a:cs typeface="Work Sans Light" panose="020B0604020202020204" charset="0"/>
              </a:rPr>
              <a:t>Comparativo años anteriores</a:t>
            </a:r>
          </a:p>
        </p:txBody>
      </p:sp>
      <p:sp>
        <p:nvSpPr>
          <p:cNvPr id="29" name="Bocadillo: rectángulo 28">
            <a:extLst>
              <a:ext uri="{FF2B5EF4-FFF2-40B4-BE49-F238E27FC236}">
                <a16:creationId xmlns:a16="http://schemas.microsoft.com/office/drawing/2014/main" id="{A4445CE7-BD3E-4114-8F34-122CD1F7B8C3}"/>
              </a:ext>
            </a:extLst>
          </p:cNvPr>
          <p:cNvSpPr/>
          <p:nvPr/>
        </p:nvSpPr>
        <p:spPr>
          <a:xfrm>
            <a:off x="1832846" y="4008716"/>
            <a:ext cx="5478308" cy="995686"/>
          </a:xfrm>
          <a:prstGeom prst="wedgeRectCallout">
            <a:avLst>
              <a:gd name="adj1" fmla="val -65146"/>
              <a:gd name="adj2" fmla="val 10367"/>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CO" dirty="0"/>
              <a:t>En el año 2019 hubo un crecimiento del 18%(2017) y 35%(2018) frente a los dos períodos anteriores. El canal telefónico recibió un 76% del total del año.</a:t>
            </a:r>
          </a:p>
        </p:txBody>
      </p:sp>
      <p:graphicFrame>
        <p:nvGraphicFramePr>
          <p:cNvPr id="10" name="Gráfico 9">
            <a:extLst>
              <a:ext uri="{FF2B5EF4-FFF2-40B4-BE49-F238E27FC236}">
                <a16:creationId xmlns:a16="http://schemas.microsoft.com/office/drawing/2014/main" id="{FB4A8F98-3A8C-4401-B33E-CC03EC8B83DE}"/>
              </a:ext>
            </a:extLst>
          </p:cNvPr>
          <p:cNvGraphicFramePr>
            <a:graphicFrameLocks/>
          </p:cNvGraphicFramePr>
          <p:nvPr>
            <p:extLst>
              <p:ext uri="{D42A27DB-BD31-4B8C-83A1-F6EECF244321}">
                <p14:modId xmlns:p14="http://schemas.microsoft.com/office/powerpoint/2010/main" val="3668825991"/>
              </p:ext>
            </p:extLst>
          </p:nvPr>
        </p:nvGraphicFramePr>
        <p:xfrm>
          <a:off x="1164157" y="1162486"/>
          <a:ext cx="7315201"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720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3BDE4E72-A253-490A-A940-07704ABBEB15}"/>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9013" y="1162486"/>
            <a:ext cx="8839200" cy="3981014"/>
          </a:xfrm>
          <a:prstGeom prst="rect">
            <a:avLst/>
          </a:prstGeom>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664642" y="518686"/>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b="1" dirty="0">
                <a:solidFill>
                  <a:srgbClr val="004A87"/>
                </a:solidFill>
                <a:latin typeface="Work Sans Light" panose="020B0604020202020204" charset="0"/>
                <a:cs typeface="Work Sans Light" panose="020B0604020202020204" charset="0"/>
              </a:rPr>
              <a:t>Participación por Examen</a:t>
            </a:r>
          </a:p>
        </p:txBody>
      </p:sp>
      <p:graphicFrame>
        <p:nvGraphicFramePr>
          <p:cNvPr id="12" name="Gráfico 11">
            <a:extLst>
              <a:ext uri="{FF2B5EF4-FFF2-40B4-BE49-F238E27FC236}">
                <a16:creationId xmlns:a16="http://schemas.microsoft.com/office/drawing/2014/main" id="{0514C0AD-96DB-4D65-AD1A-75CEA6183719}"/>
              </a:ext>
            </a:extLst>
          </p:cNvPr>
          <p:cNvGraphicFramePr>
            <a:graphicFrameLocks/>
          </p:cNvGraphicFramePr>
          <p:nvPr>
            <p:extLst>
              <p:ext uri="{D42A27DB-BD31-4B8C-83A1-F6EECF244321}">
                <p14:modId xmlns:p14="http://schemas.microsoft.com/office/powerpoint/2010/main" val="567413560"/>
              </p:ext>
            </p:extLst>
          </p:nvPr>
        </p:nvGraphicFramePr>
        <p:xfrm>
          <a:off x="383462" y="1162486"/>
          <a:ext cx="7981950" cy="3724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651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3BDE4E72-A253-490A-A940-07704ABBEB15}"/>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9013" y="941430"/>
            <a:ext cx="8839200" cy="4227766"/>
          </a:xfrm>
          <a:prstGeom prst="rect">
            <a:avLst/>
          </a:prstGeom>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664642" y="518686"/>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b="1" dirty="0">
                <a:solidFill>
                  <a:srgbClr val="004A87"/>
                </a:solidFill>
                <a:latin typeface="Work Sans Light" panose="020B0604020202020204" charset="0"/>
                <a:cs typeface="Work Sans Light" panose="020B0604020202020204" charset="0"/>
              </a:rPr>
              <a:t>Tiempo de Promedio de Respuesta</a:t>
            </a:r>
          </a:p>
        </p:txBody>
      </p:sp>
      <p:graphicFrame>
        <p:nvGraphicFramePr>
          <p:cNvPr id="2" name="Gráfico 1">
            <a:extLst>
              <a:ext uri="{FF2B5EF4-FFF2-40B4-BE49-F238E27FC236}">
                <a16:creationId xmlns:a16="http://schemas.microsoft.com/office/drawing/2014/main" id="{E02AEFD7-163E-4E94-89E1-27CA1FA7228A}"/>
              </a:ext>
            </a:extLst>
          </p:cNvPr>
          <p:cNvGraphicFramePr>
            <a:graphicFrameLocks/>
          </p:cNvGraphicFramePr>
          <p:nvPr>
            <p:extLst>
              <p:ext uri="{D42A27DB-BD31-4B8C-83A1-F6EECF244321}">
                <p14:modId xmlns:p14="http://schemas.microsoft.com/office/powerpoint/2010/main" val="1679021007"/>
              </p:ext>
            </p:extLst>
          </p:nvPr>
        </p:nvGraphicFramePr>
        <p:xfrm>
          <a:off x="664642" y="1189880"/>
          <a:ext cx="8197073" cy="29532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935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3BDE4E72-A253-490A-A940-07704ABBEB15}"/>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430" y="840586"/>
            <a:ext cx="8839200" cy="4227766"/>
          </a:xfrm>
          <a:prstGeom prst="rect">
            <a:avLst/>
          </a:prstGeom>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664642" y="518686"/>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b="1" dirty="0">
                <a:solidFill>
                  <a:srgbClr val="004A87"/>
                </a:solidFill>
                <a:latin typeface="Work Sans Light" panose="020B0604020202020204" charset="0"/>
                <a:cs typeface="Work Sans Light" panose="020B0604020202020204" charset="0"/>
              </a:rPr>
              <a:t>Indicador de Satisfacción</a:t>
            </a:r>
          </a:p>
        </p:txBody>
      </p:sp>
      <p:graphicFrame>
        <p:nvGraphicFramePr>
          <p:cNvPr id="3" name="Tabla 2">
            <a:extLst>
              <a:ext uri="{FF2B5EF4-FFF2-40B4-BE49-F238E27FC236}">
                <a16:creationId xmlns:a16="http://schemas.microsoft.com/office/drawing/2014/main" id="{2C82709A-3AB4-46FC-A5CD-D19A638BEE63}"/>
              </a:ext>
            </a:extLst>
          </p:cNvPr>
          <p:cNvGraphicFramePr>
            <a:graphicFrameLocks noGrp="1"/>
          </p:cNvGraphicFramePr>
          <p:nvPr>
            <p:extLst>
              <p:ext uri="{D42A27DB-BD31-4B8C-83A1-F6EECF244321}">
                <p14:modId xmlns:p14="http://schemas.microsoft.com/office/powerpoint/2010/main" val="3522320108"/>
              </p:ext>
            </p:extLst>
          </p:nvPr>
        </p:nvGraphicFramePr>
        <p:xfrm>
          <a:off x="869029" y="1362075"/>
          <a:ext cx="3556001" cy="1209675"/>
        </p:xfrm>
        <a:graphic>
          <a:graphicData uri="http://schemas.openxmlformats.org/drawingml/2006/table">
            <a:tbl>
              <a:tblPr/>
              <a:tblGrid>
                <a:gridCol w="1941367">
                  <a:extLst>
                    <a:ext uri="{9D8B030D-6E8A-4147-A177-3AD203B41FA5}">
                      <a16:colId xmlns:a16="http://schemas.microsoft.com/office/drawing/2014/main" val="414497033"/>
                    </a:ext>
                  </a:extLst>
                </a:gridCol>
                <a:gridCol w="751804">
                  <a:extLst>
                    <a:ext uri="{9D8B030D-6E8A-4147-A177-3AD203B41FA5}">
                      <a16:colId xmlns:a16="http://schemas.microsoft.com/office/drawing/2014/main" val="4225103431"/>
                    </a:ext>
                  </a:extLst>
                </a:gridCol>
                <a:gridCol w="862830">
                  <a:extLst>
                    <a:ext uri="{9D8B030D-6E8A-4147-A177-3AD203B41FA5}">
                      <a16:colId xmlns:a16="http://schemas.microsoft.com/office/drawing/2014/main" val="2163978744"/>
                    </a:ext>
                  </a:extLst>
                </a:gridCol>
              </a:tblGrid>
              <a:tr h="447675">
                <a:tc>
                  <a:txBody>
                    <a:bodyPr/>
                    <a:lstStyle/>
                    <a:p>
                      <a:pPr algn="ctr" fontAlgn="ctr"/>
                      <a:r>
                        <a:rPr lang="es-CO" sz="1100" b="1" i="0" u="none" strike="noStrike" dirty="0">
                          <a:solidFill>
                            <a:srgbClr val="203764"/>
                          </a:solidFill>
                          <a:effectLst/>
                          <a:latin typeface="Calibri" panose="020F0502020204030204" pitchFamily="34" charset="0"/>
                        </a:rPr>
                        <a:t>Canal de Atención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100" b="1" i="0" u="none" strike="noStrike" dirty="0">
                          <a:solidFill>
                            <a:srgbClr val="203764"/>
                          </a:solidFill>
                          <a:effectLst/>
                          <a:latin typeface="Calibri" panose="020F0502020204030204" pitchFamily="34" charset="0"/>
                        </a:rPr>
                        <a:t>Encuestas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1100" b="1" i="0" u="none" strike="noStrike" dirty="0">
                          <a:solidFill>
                            <a:srgbClr val="203764"/>
                          </a:solidFill>
                          <a:effectLst/>
                          <a:latin typeface="Calibri" panose="020F0502020204030204" pitchFamily="34" charset="0"/>
                        </a:rPr>
                        <a:t>% Participación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88551670"/>
                  </a:ext>
                </a:extLst>
              </a:tr>
              <a:tr h="190500">
                <a:tc>
                  <a:txBody>
                    <a:bodyPr/>
                    <a:lstStyle/>
                    <a:p>
                      <a:pPr algn="ctr" fontAlgn="ctr"/>
                      <a:r>
                        <a:rPr lang="es-CO" sz="1100" b="0" i="0" u="none" strike="noStrike" dirty="0">
                          <a:solidFill>
                            <a:srgbClr val="203764"/>
                          </a:solidFill>
                          <a:effectLst/>
                          <a:latin typeface="Calibri" panose="020F0502020204030204" pitchFamily="34" charset="0"/>
                        </a:rPr>
                        <a:t>Telefónico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203764"/>
                          </a:solidFill>
                          <a:effectLst/>
                          <a:latin typeface="Calibri" panose="020F0502020204030204" pitchFamily="34" charset="0"/>
                        </a:rPr>
                        <a:t>147.405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203764"/>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94771"/>
                  </a:ext>
                </a:extLst>
              </a:tr>
              <a:tr h="190500">
                <a:tc>
                  <a:txBody>
                    <a:bodyPr/>
                    <a:lstStyle/>
                    <a:p>
                      <a:pPr algn="ctr" fontAlgn="ctr"/>
                      <a:r>
                        <a:rPr lang="es-CO" sz="1100" b="0" i="0" u="none" strike="noStrike" dirty="0">
                          <a:solidFill>
                            <a:srgbClr val="203764"/>
                          </a:solidFill>
                          <a:effectLst/>
                          <a:latin typeface="Calibri" panose="020F0502020204030204" pitchFamily="34" charset="0"/>
                        </a:rPr>
                        <a:t>Electrónico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203764"/>
                          </a:solidFill>
                          <a:effectLst/>
                          <a:latin typeface="Calibri" panose="020F0502020204030204" pitchFamily="34" charset="0"/>
                        </a:rPr>
                        <a:t>46.299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203764"/>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604073"/>
                  </a:ext>
                </a:extLst>
              </a:tr>
              <a:tr h="190500">
                <a:tc>
                  <a:txBody>
                    <a:bodyPr/>
                    <a:lstStyle/>
                    <a:p>
                      <a:pPr algn="ctr" fontAlgn="ctr"/>
                      <a:r>
                        <a:rPr lang="es-CO" sz="1100" b="0" i="0" u="none" strike="noStrike" dirty="0">
                          <a:solidFill>
                            <a:srgbClr val="203764"/>
                          </a:solidFill>
                          <a:effectLst/>
                          <a:latin typeface="Calibri" panose="020F0502020204030204" pitchFamily="34" charset="0"/>
                        </a:rPr>
                        <a:t>Comunicaciones Escritas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203764"/>
                          </a:solidFill>
                          <a:effectLst/>
                          <a:latin typeface="Calibri" panose="020F0502020204030204" pitchFamily="34" charset="0"/>
                        </a:rPr>
                        <a:t>3.251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203764"/>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271950"/>
                  </a:ext>
                </a:extLst>
              </a:tr>
              <a:tr h="190500">
                <a:tc>
                  <a:txBody>
                    <a:bodyPr/>
                    <a:lstStyle/>
                    <a:p>
                      <a:pPr algn="ctr" fontAlgn="ctr"/>
                      <a:r>
                        <a:rPr lang="es-CO" sz="1100" b="1" i="0" u="none" strike="noStrike" dirty="0">
                          <a:solidFill>
                            <a:srgbClr val="203764"/>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203764"/>
                          </a:solidFill>
                          <a:effectLst/>
                          <a:latin typeface="Calibri" panose="020F0502020204030204" pitchFamily="34" charset="0"/>
                        </a:rPr>
                        <a:t>196.955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203764"/>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520512"/>
                  </a:ext>
                </a:extLst>
              </a:tr>
            </a:tbl>
          </a:graphicData>
        </a:graphic>
      </p:graphicFrame>
      <p:graphicFrame>
        <p:nvGraphicFramePr>
          <p:cNvPr id="4" name="Gráfico 3">
            <a:extLst>
              <a:ext uri="{FF2B5EF4-FFF2-40B4-BE49-F238E27FC236}">
                <a16:creationId xmlns:a16="http://schemas.microsoft.com/office/drawing/2014/main" id="{1773091E-7328-4906-8947-5DE94DE62769}"/>
              </a:ext>
            </a:extLst>
          </p:cNvPr>
          <p:cNvGraphicFramePr>
            <a:graphicFrameLocks/>
          </p:cNvGraphicFramePr>
          <p:nvPr>
            <p:extLst>
              <p:ext uri="{D42A27DB-BD31-4B8C-83A1-F6EECF244321}">
                <p14:modId xmlns:p14="http://schemas.microsoft.com/office/powerpoint/2010/main" val="524494118"/>
              </p:ext>
            </p:extLst>
          </p:nvPr>
        </p:nvGraphicFramePr>
        <p:xfrm>
          <a:off x="412785" y="2617517"/>
          <a:ext cx="8599609" cy="2007297"/>
        </p:xfrm>
        <a:graphic>
          <a:graphicData uri="http://schemas.openxmlformats.org/drawingml/2006/chart">
            <c:chart xmlns:c="http://schemas.openxmlformats.org/drawingml/2006/chart" xmlns:r="http://schemas.openxmlformats.org/officeDocument/2006/relationships" r:id="rId5"/>
          </a:graphicData>
        </a:graphic>
      </p:graphicFrame>
      <p:sp>
        <p:nvSpPr>
          <p:cNvPr id="2" name="Diagrama de flujo: almacenamiento de acceso secuencial 1">
            <a:extLst>
              <a:ext uri="{FF2B5EF4-FFF2-40B4-BE49-F238E27FC236}">
                <a16:creationId xmlns:a16="http://schemas.microsoft.com/office/drawing/2014/main" id="{CF471C91-1319-435F-A39C-DDB51516CA90}"/>
              </a:ext>
            </a:extLst>
          </p:cNvPr>
          <p:cNvSpPr/>
          <p:nvPr/>
        </p:nvSpPr>
        <p:spPr>
          <a:xfrm>
            <a:off x="5625387" y="1284907"/>
            <a:ext cx="1808703" cy="1364010"/>
          </a:xfrm>
          <a:prstGeom prst="flowChartMagneticTap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000" dirty="0">
                <a:latin typeface="Calibri" panose="020F0502020204030204" pitchFamily="34" charset="0"/>
                <a:cs typeface="Calibri" panose="020F0502020204030204" pitchFamily="34" charset="0"/>
              </a:rPr>
              <a:t>Indicador </a:t>
            </a:r>
            <a:r>
              <a:rPr lang="es-CO" sz="5200" dirty="0">
                <a:latin typeface="Calibri" panose="020F0502020204030204" pitchFamily="34" charset="0"/>
                <a:cs typeface="Calibri" panose="020F0502020204030204" pitchFamily="34" charset="0"/>
              </a:rPr>
              <a:t>4,4</a:t>
            </a:r>
          </a:p>
        </p:txBody>
      </p:sp>
    </p:spTree>
    <p:extLst>
      <p:ext uri="{BB962C8B-B14F-4D97-AF65-F5344CB8AC3E}">
        <p14:creationId xmlns:p14="http://schemas.microsoft.com/office/powerpoint/2010/main" val="3148602645"/>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10493</TotalTime>
  <Words>235</Words>
  <Application>Microsoft Office PowerPoint</Application>
  <PresentationFormat>Presentación en pantalla (16:9)</PresentationFormat>
  <Paragraphs>50</Paragraphs>
  <Slides>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Work Sans Light</vt:lpstr>
      <vt:lpstr>Work Sans SemiBold</vt:lpstr>
      <vt:lpstr>Arial</vt:lpstr>
      <vt:lpstr>Calibri</vt:lpstr>
      <vt:lpstr>Work Sans</vt:lpstr>
      <vt:lpstr>Presidencia de Colomba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Celis</dc:creator>
  <cp:lastModifiedBy>Octavio Andrés Castañeda Mendoza</cp:lastModifiedBy>
  <cp:revision>242</cp:revision>
  <dcterms:modified xsi:type="dcterms:W3CDTF">2020-11-19T16:38:35Z</dcterms:modified>
</cp:coreProperties>
</file>