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 id="2147483665" r:id="rId2"/>
    <p:sldMasterId id="2147483671" r:id="rId3"/>
  </p:sldMasterIdLst>
  <p:notesMasterIdLst>
    <p:notesMasterId r:id="rId13"/>
  </p:notesMasterIdLst>
  <p:handoutMasterIdLst>
    <p:handoutMasterId r:id="rId14"/>
  </p:handoutMasterIdLst>
  <p:sldIdLst>
    <p:sldId id="258" r:id="rId4"/>
    <p:sldId id="260" r:id="rId5"/>
    <p:sldId id="264" r:id="rId6"/>
    <p:sldId id="295" r:id="rId7"/>
    <p:sldId id="296" r:id="rId8"/>
    <p:sldId id="297" r:id="rId9"/>
    <p:sldId id="299" r:id="rId10"/>
    <p:sldId id="300" r:id="rId11"/>
    <p:sldId id="301" r:id="rId12"/>
  </p:sldIdLst>
  <p:sldSz cx="9144000" cy="5143500" type="screen16x9"/>
  <p:notesSz cx="6858000" cy="9144000"/>
  <p:embeddedFontLst>
    <p:embeddedFont>
      <p:font typeface="Verdana" panose="020B0604030504040204" pitchFamily="34" charset="0"/>
      <p:regular r:id="rId15"/>
      <p:bold r:id="rId16"/>
      <p:italic r:id="rId17"/>
      <p:boldItalic r:id="rId18"/>
    </p:embeddedFont>
    <p:embeddedFont>
      <p:font typeface="Work Sans" panose="020B0604020202020204" charset="0"/>
      <p:regular r:id="rId19"/>
      <p:bold r:id="rId20"/>
      <p:italic r:id="rId21"/>
      <p:boldItalic r:id="rId22"/>
    </p:embeddedFont>
    <p:embeddedFont>
      <p:font typeface="Work Sans Light" panose="020B0604020202020204" charset="0"/>
      <p:regular r:id="rId23"/>
      <p:bold r:id="rId24"/>
      <p:italic r:id="rId25"/>
      <p:boldItalic r:id="rId26"/>
    </p:embeddedFont>
    <p:embeddedFont>
      <p:font typeface="Work Sans SemiBold"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Barreto" initials="PB" lastIdx="11" clrIdx="0">
    <p:extLst>
      <p:ext uri="{19B8F6BF-5375-455C-9EA6-DF929625EA0E}">
        <p15:presenceInfo xmlns:p15="http://schemas.microsoft.com/office/powerpoint/2012/main" userId="S-1-5-21-2033714987-849756989-1868970003-14103" providerId="AD"/>
      </p:ext>
    </p:extLst>
  </p:cmAuthor>
  <p:cmAuthor id="2" name="Alba Liliana Abril Daza" initials="ALAD" lastIdx="1" clrIdx="1">
    <p:extLst>
      <p:ext uri="{19B8F6BF-5375-455C-9EA6-DF929625EA0E}">
        <p15:presenceInfo xmlns:p15="http://schemas.microsoft.com/office/powerpoint/2012/main" userId="S::aabril@icfes.gov.co::7dbe0a53-69c9-401b-bf4b-23c5addea4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7"/>
    <a:srgbClr val="0056A1"/>
    <a:srgbClr val="AACA57"/>
    <a:srgbClr val="1E5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4631"/>
  </p:normalViewPr>
  <p:slideViewPr>
    <p:cSldViewPr snapToGrid="0" snapToObjects="1" showGuides="1">
      <p:cViewPr varScale="1">
        <p:scale>
          <a:sx n="142" d="100"/>
          <a:sy n="142" d="100"/>
        </p:scale>
        <p:origin x="108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iarodriguez\Desktop\entregados\TRIMESTRAL%20QUEJAS%20Y%20RECLAMOS\PLANTILL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iarodriguez\Desktop\entregados\TRIMESTRAL%20QUEJAS%20Y%20RECLAMOS\PLANTILL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iarodriguez\Desktop\entregados\TRIMESTRAL%20QUEJAS%20Y%20RECLAMOS\PLANTILLA%20trimestr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sz="1200" b="0" dirty="0"/>
              <a:t>Resumen año 2019</a:t>
            </a:r>
          </a:p>
        </c:rich>
      </c:tx>
      <c:overlay val="0"/>
      <c:spPr>
        <a:noFill/>
        <a:ln>
          <a:noFill/>
        </a:ln>
        <a:effectLst/>
      </c:spPr>
      <c:txPr>
        <a:bodyPr rot="0" spcFirstLastPara="1" vertOverflow="ellipsis" vert="horz" wrap="square" anchor="ctr" anchorCtr="1"/>
        <a:lstStyle/>
        <a:p>
          <a:pPr>
            <a:defRPr sz="96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title>
    <c:autoTitleDeleted val="0"/>
    <c:plotArea>
      <c:layout>
        <c:manualLayout>
          <c:layoutTarget val="inner"/>
          <c:xMode val="edge"/>
          <c:yMode val="edge"/>
          <c:x val="0.10659703388548902"/>
          <c:y val="0.29337552742616035"/>
          <c:w val="0.83740785922886396"/>
          <c:h val="0.51913717720076735"/>
        </c:manualLayout>
      </c:layout>
      <c:barChart>
        <c:barDir val="col"/>
        <c:grouping val="clustered"/>
        <c:varyColors val="0"/>
        <c:ser>
          <c:idx val="0"/>
          <c:order val="0"/>
          <c:tx>
            <c:strRef>
              <c:f>Hoja1!$C$3</c:f>
              <c:strCache>
                <c:ptCount val="1"/>
                <c:pt idx="0">
                  <c:v>PQRSD 
(todos los canales)</c:v>
                </c:pt>
              </c:strCache>
            </c:strRef>
          </c:tx>
          <c:spPr>
            <a:solidFill>
              <a:srgbClr val="004A87"/>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Hoja1!$B$4:$B$6</c:f>
              <c:strCache>
                <c:ptCount val="3"/>
                <c:pt idx="0">
                  <c:v>Octubre</c:v>
                </c:pt>
                <c:pt idx="1">
                  <c:v>Noviembre</c:v>
                </c:pt>
                <c:pt idx="2">
                  <c:v>Diciembre</c:v>
                </c:pt>
              </c:strCache>
            </c:strRef>
          </c:cat>
          <c:val>
            <c:numRef>
              <c:f>Hoja1!$C$4:$C$6</c:f>
              <c:numCache>
                <c:formatCode>#,##0</c:formatCode>
                <c:ptCount val="3"/>
                <c:pt idx="0">
                  <c:v>85962</c:v>
                </c:pt>
                <c:pt idx="1">
                  <c:v>81701</c:v>
                </c:pt>
                <c:pt idx="2">
                  <c:v>106484</c:v>
                </c:pt>
              </c:numCache>
            </c:numRef>
          </c:val>
          <c:extLst>
            <c:ext xmlns:c16="http://schemas.microsoft.com/office/drawing/2014/chart" uri="{C3380CC4-5D6E-409C-BE32-E72D297353CC}">
              <c16:uniqueId val="{00000000-E44A-4459-A0DC-2B735B626D9E}"/>
            </c:ext>
          </c:extLst>
        </c:ser>
        <c:ser>
          <c:idx val="1"/>
          <c:order val="1"/>
          <c:tx>
            <c:strRef>
              <c:f>Hoja1!$D$3</c:f>
              <c:strCache>
                <c:ptCount val="1"/>
                <c:pt idx="0">
                  <c:v>Encuestas de satisfacción</c:v>
                </c:pt>
              </c:strCache>
            </c:strRef>
          </c:tx>
          <c:spPr>
            <a:solidFill>
              <a:srgbClr val="AACA57"/>
            </a:solidFill>
            <a:ln>
              <a:solidFill>
                <a:srgbClr val="7030A0"/>
              </a:solid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Hoja1!$B$4:$B$6</c:f>
              <c:strCache>
                <c:ptCount val="3"/>
                <c:pt idx="0">
                  <c:v>Octubre</c:v>
                </c:pt>
                <c:pt idx="1">
                  <c:v>Noviembre</c:v>
                </c:pt>
                <c:pt idx="2">
                  <c:v>Diciembre</c:v>
                </c:pt>
              </c:strCache>
            </c:strRef>
          </c:cat>
          <c:val>
            <c:numRef>
              <c:f>Hoja1!$D$4:$D$6</c:f>
              <c:numCache>
                <c:formatCode>#,##0</c:formatCode>
                <c:ptCount val="3"/>
                <c:pt idx="0">
                  <c:v>15079</c:v>
                </c:pt>
                <c:pt idx="1">
                  <c:v>10010</c:v>
                </c:pt>
                <c:pt idx="2">
                  <c:v>13350</c:v>
                </c:pt>
              </c:numCache>
            </c:numRef>
          </c:val>
          <c:extLst>
            <c:ext xmlns:c16="http://schemas.microsoft.com/office/drawing/2014/chart" uri="{C3380CC4-5D6E-409C-BE32-E72D297353CC}">
              <c16:uniqueId val="{00000001-E44A-4459-A0DC-2B735B626D9E}"/>
            </c:ext>
          </c:extLst>
        </c:ser>
        <c:dLbls>
          <c:showLegendKey val="0"/>
          <c:showVal val="0"/>
          <c:showCatName val="0"/>
          <c:showSerName val="0"/>
          <c:showPercent val="0"/>
          <c:showBubbleSize val="0"/>
        </c:dLbls>
        <c:gapWidth val="81"/>
        <c:axId val="607453216"/>
        <c:axId val="607453632"/>
      </c:barChart>
      <c:lineChart>
        <c:grouping val="standard"/>
        <c:varyColors val="0"/>
        <c:ser>
          <c:idx val="2"/>
          <c:order val="2"/>
          <c:tx>
            <c:strRef>
              <c:f>Hoja1!$E$3</c:f>
              <c:strCache>
                <c:ptCount val="1"/>
                <c:pt idx="0">
                  <c:v>Nota de satisfacción</c:v>
                </c:pt>
              </c:strCache>
            </c:strRef>
          </c:tx>
          <c:spPr>
            <a:ln w="31750" cap="rnd">
              <a:solidFill>
                <a:srgbClr val="ED7D31"/>
              </a:solidFill>
              <a:round/>
            </a:ln>
            <a:effectLst/>
          </c:spPr>
          <c:marker>
            <c:symbol val="circle"/>
            <c:size val="6"/>
            <c:spPr>
              <a:solidFill>
                <a:srgbClr val="004A87"/>
              </a:solidFill>
              <a:ln w="12700">
                <a:solidFill>
                  <a:srgbClr val="ED7D31"/>
                </a:solidFill>
                <a:round/>
              </a:ln>
              <a:effectLst/>
            </c:spPr>
          </c:marker>
          <c:dLbls>
            <c:dLbl>
              <c:idx val="0"/>
              <c:layout>
                <c:manualLayout>
                  <c:x val="1.0032034803600067E-2"/>
                  <c:y val="8.9316639795485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4A-4459-A0DC-2B735B626D9E}"/>
                </c:ext>
              </c:extLst>
            </c:dLbl>
            <c:dLbl>
              <c:idx val="1"/>
              <c:layout>
                <c:manualLayout>
                  <c:x val="-2.8662956581714479E-3"/>
                  <c:y val="-5.5822899872178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4A-4459-A0DC-2B735B626D9E}"/>
                </c:ext>
              </c:extLst>
            </c:dLbl>
            <c:dLbl>
              <c:idx val="2"/>
              <c:layout>
                <c:manualLayout>
                  <c:x val="-1.4331478290858289E-3"/>
                  <c:y val="-6.1405189859396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4A-4459-A0DC-2B735B626D9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Hoja1!$B$4:$B$6</c:f>
              <c:strCache>
                <c:ptCount val="3"/>
                <c:pt idx="0">
                  <c:v>Octubre</c:v>
                </c:pt>
                <c:pt idx="1">
                  <c:v>Noviembre</c:v>
                </c:pt>
                <c:pt idx="2">
                  <c:v>Diciembre</c:v>
                </c:pt>
              </c:strCache>
            </c:strRef>
          </c:cat>
          <c:val>
            <c:numRef>
              <c:f>Hoja1!$E$4:$E$6</c:f>
              <c:numCache>
                <c:formatCode>0.00</c:formatCode>
                <c:ptCount val="3"/>
                <c:pt idx="0">
                  <c:v>4.4664692618873927</c:v>
                </c:pt>
                <c:pt idx="1">
                  <c:v>4.4893126873126867</c:v>
                </c:pt>
                <c:pt idx="2">
                  <c:v>4.3477069662921348</c:v>
                </c:pt>
              </c:numCache>
            </c:numRef>
          </c:val>
          <c:smooth val="0"/>
          <c:extLst>
            <c:ext xmlns:c16="http://schemas.microsoft.com/office/drawing/2014/chart" uri="{C3380CC4-5D6E-409C-BE32-E72D297353CC}">
              <c16:uniqueId val="{00000002-E44A-4459-A0DC-2B735B626D9E}"/>
            </c:ext>
          </c:extLst>
        </c:ser>
        <c:dLbls>
          <c:showLegendKey val="0"/>
          <c:showVal val="0"/>
          <c:showCatName val="0"/>
          <c:showSerName val="0"/>
          <c:showPercent val="0"/>
          <c:showBubbleSize val="0"/>
        </c:dLbls>
        <c:marker val="1"/>
        <c:smooth val="0"/>
        <c:axId val="501385904"/>
        <c:axId val="501383824"/>
      </c:lineChart>
      <c:catAx>
        <c:axId val="607453216"/>
        <c:scaling>
          <c:orientation val="minMax"/>
        </c:scaling>
        <c:delete val="0"/>
        <c:axPos val="b"/>
        <c:title>
          <c:tx>
            <c:rich>
              <a:bodyPr rot="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dirty="0"/>
                  <a:t>Año 2019</a:t>
                </a:r>
              </a:p>
            </c:rich>
          </c:tx>
          <c:overlay val="0"/>
          <c:spPr>
            <a:noFill/>
            <a:ln>
              <a:noFill/>
            </a:ln>
            <a:effectLst/>
          </c:spPr>
          <c:txPr>
            <a:bodyPr rot="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607453632"/>
        <c:crosses val="autoZero"/>
        <c:auto val="1"/>
        <c:lblAlgn val="ctr"/>
        <c:lblOffset val="100"/>
        <c:noMultiLvlLbl val="0"/>
      </c:catAx>
      <c:valAx>
        <c:axId val="607453632"/>
        <c:scaling>
          <c:orientation val="minMax"/>
        </c:scaling>
        <c:delete val="0"/>
        <c:axPos val="l"/>
        <c:title>
          <c:tx>
            <c:rich>
              <a:bodyPr rot="-540000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dirty="0"/>
                  <a:t>Transacciones</a:t>
                </a:r>
              </a:p>
            </c:rich>
          </c:tx>
          <c:overlay val="0"/>
          <c:spPr>
            <a:noFill/>
            <a:ln>
              <a:noFill/>
            </a:ln>
            <a:effectLst/>
          </c:spPr>
          <c:txPr>
            <a:bodyPr rot="-5400000" spcFirstLastPara="1" vertOverflow="ellipsis" vert="horz" wrap="square" anchor="ctr" anchorCtr="1"/>
            <a:lstStyle/>
            <a:p>
              <a:pPr>
                <a:defRPr sz="8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607453216"/>
        <c:crosses val="autoZero"/>
        <c:crossBetween val="between"/>
      </c:valAx>
      <c:valAx>
        <c:axId val="501383824"/>
        <c:scaling>
          <c:orientation val="minMax"/>
          <c:min val="1"/>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501385904"/>
        <c:crosses val="max"/>
        <c:crossBetween val="between"/>
        <c:majorUnit val="0.5"/>
      </c:valAx>
      <c:catAx>
        <c:axId val="501385904"/>
        <c:scaling>
          <c:orientation val="minMax"/>
        </c:scaling>
        <c:delete val="1"/>
        <c:axPos val="b"/>
        <c:numFmt formatCode="General" sourceLinked="1"/>
        <c:majorTickMark val="none"/>
        <c:minorTickMark val="none"/>
        <c:tickLblPos val="nextTo"/>
        <c:crossAx val="50138382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legend>
    <c:plotVisOnly val="1"/>
    <c:dispBlanksAs val="gap"/>
    <c:showDLblsOverMax val="0"/>
  </c:chart>
  <c:spPr>
    <a:solidFill>
      <a:schemeClr val="bg1"/>
    </a:solidFill>
    <a:ln w="9525" cap="flat" cmpd="sng" algn="ctr">
      <a:solidFill>
        <a:schemeClr val="tx1">
          <a:lumMod val="50000"/>
          <a:lumOff val="50000"/>
        </a:schemeClr>
      </a:solidFill>
      <a:round/>
    </a:ln>
    <a:effectLst/>
    <a:scene3d>
      <a:camera prst="orthographicFront"/>
      <a:lightRig rig="threePt" dir="t"/>
    </a:scene3d>
    <a:sp3d>
      <a:bevelT/>
    </a:sp3d>
  </c:spPr>
  <c:txPr>
    <a:bodyPr/>
    <a:lstStyle/>
    <a:p>
      <a:pPr>
        <a:defRPr sz="80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s-CO" sz="1080" b="0" i="0" u="none" strike="noStrike" kern="1200" spc="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sz="1050" dirty="0"/>
              <a:t>Transacciones por Canal de Atención</a:t>
            </a:r>
          </a:p>
        </c:rich>
      </c:tx>
      <c:overlay val="0"/>
      <c:spPr>
        <a:noFill/>
        <a:ln>
          <a:noFill/>
        </a:ln>
        <a:effectLst/>
      </c:spPr>
      <c:txPr>
        <a:bodyPr rot="0" spcFirstLastPara="1" vertOverflow="ellipsis" vert="horz" wrap="square" anchor="ctr" anchorCtr="1"/>
        <a:lstStyle/>
        <a:p>
          <a:pPr>
            <a:defRPr lang="es-CO" sz="1080" b="0" i="0" u="none" strike="noStrike" kern="1200" spc="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title>
    <c:autoTitleDeleted val="0"/>
    <c:plotArea>
      <c:layout/>
      <c:barChart>
        <c:barDir val="col"/>
        <c:grouping val="clustered"/>
        <c:varyColors val="0"/>
        <c:ser>
          <c:idx val="0"/>
          <c:order val="0"/>
          <c:spPr>
            <a:solidFill>
              <a:srgbClr val="004A87"/>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Hoja1!$C$18:$G$18</c:f>
              <c:strCache>
                <c:ptCount val="5"/>
                <c:pt idx="0">
                  <c:v>Telefónico</c:v>
                </c:pt>
                <c:pt idx="1">
                  <c:v>Electrónico</c:v>
                </c:pt>
                <c:pt idx="2">
                  <c:v>Comunicaciones Escritas</c:v>
                </c:pt>
                <c:pt idx="3">
                  <c:v>Correo Electrónico ECDF III 2018-2019</c:v>
                </c:pt>
                <c:pt idx="4">
                  <c:v>Presencial</c:v>
                </c:pt>
              </c:strCache>
            </c:strRef>
          </c:cat>
          <c:val>
            <c:numRef>
              <c:f>Hoja1!$C$23:$G$23</c:f>
              <c:numCache>
                <c:formatCode>0.00%</c:formatCode>
                <c:ptCount val="5"/>
                <c:pt idx="0">
                  <c:v>0.76329852232561368</c:v>
                </c:pt>
                <c:pt idx="1">
                  <c:v>0.15567925237190267</c:v>
                </c:pt>
                <c:pt idx="2">
                  <c:v>6.5049043031658205E-2</c:v>
                </c:pt>
                <c:pt idx="3">
                  <c:v>7.9774719402364424E-3</c:v>
                </c:pt>
                <c:pt idx="4">
                  <c:v>7.9957103305890627E-3</c:v>
                </c:pt>
              </c:numCache>
            </c:numRef>
          </c:val>
          <c:extLst>
            <c:ext xmlns:c16="http://schemas.microsoft.com/office/drawing/2014/chart" uri="{C3380CC4-5D6E-409C-BE32-E72D297353CC}">
              <c16:uniqueId val="{00000000-9E0D-428C-B55F-9ACE3DA16FEE}"/>
            </c:ext>
          </c:extLst>
        </c:ser>
        <c:dLbls>
          <c:showLegendKey val="0"/>
          <c:showVal val="0"/>
          <c:showCatName val="0"/>
          <c:showSerName val="0"/>
          <c:showPercent val="0"/>
          <c:showBubbleSize val="0"/>
        </c:dLbls>
        <c:gapWidth val="44"/>
        <c:axId val="501393392"/>
        <c:axId val="501387568"/>
      </c:barChart>
      <c:catAx>
        <c:axId val="501393392"/>
        <c:scaling>
          <c:orientation val="minMax"/>
        </c:scaling>
        <c:delete val="0"/>
        <c:axPos val="b"/>
        <c:title>
          <c:tx>
            <c:rich>
              <a:bodyPr rot="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dirty="0">
                    <a:solidFill>
                      <a:srgbClr val="004A87"/>
                    </a:solidFill>
                  </a:rPr>
                  <a:t>Canal de atención</a:t>
                </a:r>
              </a:p>
            </c:rich>
          </c:tx>
          <c:layout>
            <c:manualLayout>
              <c:xMode val="edge"/>
              <c:yMode val="edge"/>
              <c:x val="0.42235792924074533"/>
              <c:y val="0.88976963858406144"/>
            </c:manualLayout>
          </c:layout>
          <c:overlay val="0"/>
          <c:spPr>
            <a:noFill/>
            <a:ln>
              <a:noFill/>
            </a:ln>
            <a:effectLst/>
          </c:spPr>
          <c:txPr>
            <a:bodyPr rot="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CO" sz="800" b="0" i="0" u="none" strike="noStrike" kern="1200" baseline="0">
                <a:solidFill>
                  <a:srgbClr val="0056A1"/>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501387568"/>
        <c:crosses val="autoZero"/>
        <c:auto val="1"/>
        <c:lblAlgn val="ctr"/>
        <c:lblOffset val="100"/>
        <c:noMultiLvlLbl val="0"/>
      </c:catAx>
      <c:valAx>
        <c:axId val="501387568"/>
        <c:scaling>
          <c:orientation val="minMax"/>
        </c:scaling>
        <c:delete val="0"/>
        <c:axPos val="l"/>
        <c:title>
          <c:tx>
            <c:rich>
              <a:bodyPr rot="-540000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dirty="0"/>
                  <a:t>% Transacciones</a:t>
                </a:r>
              </a:p>
            </c:rich>
          </c:tx>
          <c:overlay val="0"/>
          <c:spPr>
            <a:noFill/>
            <a:ln>
              <a:noFill/>
            </a:ln>
            <a:effectLst/>
          </c:spPr>
          <c:txPr>
            <a:bodyPr rot="-5400000" spcFirstLastPara="1" vertOverflow="ellipsis" vert="horz" wrap="square" anchor="ctr" anchorCtr="1"/>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es-CO" sz="7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5013933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50000"/>
          <a:lumOff val="50000"/>
        </a:schemeClr>
      </a:solidFill>
      <a:round/>
    </a:ln>
    <a:effectLst/>
    <a:scene3d>
      <a:camera prst="orthographicFront"/>
      <a:lightRig rig="threePt" dir="t"/>
    </a:scene3d>
    <a:sp3d>
      <a:bevelT/>
      <a:bevelB/>
    </a:sp3d>
  </c:spPr>
  <c:txPr>
    <a:bodyPr/>
    <a:lstStyle/>
    <a:p>
      <a:pPr>
        <a:defRPr lang="es-CO" sz="9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791360096381389E-2"/>
          <c:y val="9.375017476264158E-2"/>
          <c:w val="0.57679768512542484"/>
          <c:h val="0.84659094849194116"/>
        </c:manualLayout>
      </c:layout>
      <c:pie3DChart>
        <c:varyColors val="1"/>
        <c:ser>
          <c:idx val="2"/>
          <c:order val="0"/>
          <c:tx>
            <c:strRef>
              <c:f>Hoja1!$E$34</c:f>
              <c:strCache>
                <c:ptCount val="1"/>
                <c:pt idx="0">
                  <c:v>Cantidad</c:v>
                </c:pt>
              </c:strCache>
            </c:strRef>
          </c:tx>
          <c:dPt>
            <c:idx val="0"/>
            <c:bubble3D val="0"/>
            <c:explosion val="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746-447E-A393-1255D33ECFB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746-447E-A393-1255D33ECFB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746-447E-A393-1255D33ECFB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746-447E-A393-1255D33ECFB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8746-447E-A393-1255D33ECFB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8746-447E-A393-1255D33ECFB7}"/>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8746-447E-A393-1255D33ECFB7}"/>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8746-447E-A393-1255D33ECFB7}"/>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8746-447E-A393-1255D33ECFB7}"/>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8746-447E-A393-1255D33ECFB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bg1"/>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01-8746-447E-A393-1255D33ECFB7}"/>
                </c:ext>
              </c:extLst>
            </c:dLbl>
            <c:dLbl>
              <c:idx val="1"/>
              <c:layout>
                <c:manualLayout>
                  <c:x val="1.6109461727120175E-3"/>
                  <c:y val="-9.316968317238770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746-447E-A393-1255D33ECFB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05-8746-447E-A393-1255D33ECFB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07-8746-447E-A393-1255D33ECFB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09-8746-447E-A393-1255D33ECFB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0B-8746-447E-A393-1255D33ECFB7}"/>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0D-8746-447E-A393-1255D33ECFB7}"/>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0F-8746-447E-A393-1255D33ECFB7}"/>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11-8746-447E-A393-1255D33ECFB7}"/>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s-ES"/>
                </a:p>
              </c:txPr>
              <c:dLblPos val="bestFit"/>
              <c:showLegendKey val="0"/>
              <c:showVal val="0"/>
              <c:showCatName val="0"/>
              <c:showSerName val="0"/>
              <c:showPercent val="1"/>
              <c:showBubbleSize val="0"/>
              <c:extLst>
                <c:ext xmlns:c16="http://schemas.microsoft.com/office/drawing/2014/chart" uri="{C3380CC4-5D6E-409C-BE32-E72D297353CC}">
                  <c16:uniqueId val="{00000013-8746-447E-A393-1255D33ECFB7}"/>
                </c:ext>
              </c:extLst>
            </c:dLbl>
            <c:spPr>
              <a:noFill/>
              <a:ln>
                <a:noFill/>
              </a:ln>
              <a:effectLst/>
            </c:sp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Hoja1!$D$35:$D$44</c:f>
              <c:strCache>
                <c:ptCount val="10"/>
                <c:pt idx="0">
                  <c:v>Saber  11°</c:v>
                </c:pt>
                <c:pt idx="1">
                  <c:v>Saber Pro</c:v>
                </c:pt>
                <c:pt idx="2">
                  <c:v>Otros</c:v>
                </c:pt>
                <c:pt idx="3">
                  <c:v>Validación</c:v>
                </c:pt>
                <c:pt idx="4">
                  <c:v>Pre Saber</c:v>
                </c:pt>
                <c:pt idx="5">
                  <c:v>ECDF 2019</c:v>
                </c:pt>
                <c:pt idx="6">
                  <c:v>Pruebas Policía</c:v>
                </c:pt>
                <c:pt idx="7">
                  <c:v>Saber 3° 5° y 9°</c:v>
                </c:pt>
                <c:pt idx="8">
                  <c:v>Avancemos 4°, 6° y 8°</c:v>
                </c:pt>
                <c:pt idx="9">
                  <c:v>Pruebas Internacionales</c:v>
                </c:pt>
              </c:strCache>
            </c:strRef>
          </c:cat>
          <c:val>
            <c:numRef>
              <c:f>Hoja1!$E$35:$E$44</c:f>
              <c:numCache>
                <c:formatCode>#,##0</c:formatCode>
                <c:ptCount val="10"/>
                <c:pt idx="0">
                  <c:v>159190</c:v>
                </c:pt>
                <c:pt idx="1">
                  <c:v>54255</c:v>
                </c:pt>
                <c:pt idx="2">
                  <c:v>14004</c:v>
                </c:pt>
                <c:pt idx="3">
                  <c:v>12205</c:v>
                </c:pt>
                <c:pt idx="4">
                  <c:v>8119</c:v>
                </c:pt>
                <c:pt idx="5">
                  <c:v>3299</c:v>
                </c:pt>
                <c:pt idx="6">
                  <c:v>1810</c:v>
                </c:pt>
                <c:pt idx="7">
                  <c:v>1018</c:v>
                </c:pt>
                <c:pt idx="8">
                  <c:v>324</c:v>
                </c:pt>
                <c:pt idx="9">
                  <c:v>202</c:v>
                </c:pt>
              </c:numCache>
            </c:numRef>
          </c:val>
          <c:extLst>
            <c:ext xmlns:c16="http://schemas.microsoft.com/office/drawing/2014/chart" uri="{C3380CC4-5D6E-409C-BE32-E72D297353CC}">
              <c16:uniqueId val="{00000014-8746-447E-A393-1255D33ECFB7}"/>
            </c:ext>
          </c:extLst>
        </c:ser>
        <c:dLbls>
          <c:dLblPos val="outEnd"/>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72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dirty="0"/>
              <a:t>Promedio de Respuesta por Tipo de Solicitud</a:t>
            </a:r>
          </a:p>
        </c:rich>
      </c:tx>
      <c:overlay val="0"/>
      <c:spPr>
        <a:noFill/>
        <a:ln>
          <a:noFill/>
        </a:ln>
        <a:effectLst/>
      </c:spPr>
      <c:txPr>
        <a:bodyPr rot="0" spcFirstLastPara="1" vertOverflow="ellipsis" vert="horz" wrap="square" anchor="ctr" anchorCtr="1"/>
        <a:lstStyle/>
        <a:p>
          <a:pPr>
            <a:defRPr sz="72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title>
    <c:autoTitleDeleted val="0"/>
    <c:plotArea>
      <c:layout>
        <c:manualLayout>
          <c:layoutTarget val="inner"/>
          <c:xMode val="edge"/>
          <c:yMode val="edge"/>
          <c:x val="0.22669032402339842"/>
          <c:y val="0.17271289293434908"/>
          <c:w val="0.72651311753522496"/>
          <c:h val="0.48794762111204554"/>
        </c:manualLayout>
      </c:layout>
      <c:barChart>
        <c:barDir val="col"/>
        <c:grouping val="clustered"/>
        <c:varyColors val="0"/>
        <c:ser>
          <c:idx val="1"/>
          <c:order val="0"/>
          <c:tx>
            <c:strRef>
              <c:f>Hoja1!$D$51</c:f>
              <c:strCache>
                <c:ptCount val="1"/>
                <c:pt idx="0">
                  <c:v>Transacciones</c:v>
                </c:pt>
              </c:strCache>
            </c:strRef>
          </c:tx>
          <c:spPr>
            <a:solidFill>
              <a:srgbClr val="004A87"/>
            </a:solidFill>
            <a:ln>
              <a:noFill/>
            </a:ln>
            <a:effectLst/>
            <a:scene3d>
              <a:camera prst="orthographicFront"/>
              <a:lightRig rig="threePt" dir="t"/>
            </a:scene3d>
            <a:sp3d>
              <a:bevelT/>
            </a:sp3d>
          </c:spPr>
          <c:invertIfNegative val="0"/>
          <c:cat>
            <c:strRef>
              <c:f>Hoja1!$B$52:$B$59</c:f>
              <c:strCache>
                <c:ptCount val="8"/>
                <c:pt idx="0">
                  <c:v>PQRDS</c:v>
                </c:pt>
                <c:pt idx="1">
                  <c:v>Trámites y servicios</c:v>
                </c:pt>
                <c:pt idx="2">
                  <c:v>Información pública</c:v>
                </c:pt>
                <c:pt idx="3">
                  <c:v>Entidades públicas</c:v>
                </c:pt>
                <c:pt idx="4">
                  <c:v>Traslado por competencia</c:v>
                </c:pt>
                <c:pt idx="5">
                  <c:v>Conceptos</c:v>
                </c:pt>
                <c:pt idx="6">
                  <c:v>Rendición de cuentas</c:v>
                </c:pt>
                <c:pt idx="7">
                  <c:v>Certificados de retención</c:v>
                </c:pt>
              </c:strCache>
            </c:strRef>
          </c:cat>
          <c:val>
            <c:numRef>
              <c:f>Hoja1!$D$52:$D$59</c:f>
              <c:numCache>
                <c:formatCode>#,##0</c:formatCode>
                <c:ptCount val="8"/>
                <c:pt idx="0">
                  <c:v>5064</c:v>
                </c:pt>
                <c:pt idx="1">
                  <c:v>3896</c:v>
                </c:pt>
                <c:pt idx="2">
                  <c:v>1742</c:v>
                </c:pt>
                <c:pt idx="3">
                  <c:v>32</c:v>
                </c:pt>
                <c:pt idx="4">
                  <c:v>31</c:v>
                </c:pt>
                <c:pt idx="5">
                  <c:v>29</c:v>
                </c:pt>
                <c:pt idx="6">
                  <c:v>2</c:v>
                </c:pt>
                <c:pt idx="7">
                  <c:v>2</c:v>
                </c:pt>
              </c:numCache>
            </c:numRef>
          </c:val>
          <c:extLst>
            <c:ext xmlns:c16="http://schemas.microsoft.com/office/drawing/2014/chart" uri="{C3380CC4-5D6E-409C-BE32-E72D297353CC}">
              <c16:uniqueId val="{00000000-F636-4FE8-9C6D-4D6A2B0ED140}"/>
            </c:ext>
          </c:extLst>
        </c:ser>
        <c:dLbls>
          <c:showLegendKey val="0"/>
          <c:showVal val="0"/>
          <c:showCatName val="0"/>
          <c:showSerName val="0"/>
          <c:showPercent val="0"/>
          <c:showBubbleSize val="0"/>
        </c:dLbls>
        <c:gapWidth val="150"/>
        <c:axId val="1287440736"/>
        <c:axId val="1287441984"/>
      </c:barChart>
      <c:lineChart>
        <c:grouping val="standard"/>
        <c:varyColors val="0"/>
        <c:ser>
          <c:idx val="0"/>
          <c:order val="1"/>
          <c:tx>
            <c:strRef>
              <c:f>Hoja1!$C$51</c:f>
              <c:strCache>
                <c:ptCount val="1"/>
                <c:pt idx="0">
                  <c:v>Días promedio de respuesta</c:v>
                </c:pt>
              </c:strCache>
            </c:strRef>
          </c:tx>
          <c:spPr>
            <a:ln w="31750" cap="rnd">
              <a:solidFill>
                <a:srgbClr val="ED7D31"/>
              </a:solidFill>
              <a:round/>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rgbClr val="44546A"/>
                </a:solidFill>
                <a:round/>
              </a:ln>
              <a:effectLst/>
            </c:spPr>
          </c:marker>
          <c:cat>
            <c:strRef>
              <c:f>Hoja1!$B$52:$B$59</c:f>
              <c:strCache>
                <c:ptCount val="8"/>
                <c:pt idx="0">
                  <c:v>PQRDS</c:v>
                </c:pt>
                <c:pt idx="1">
                  <c:v>Trámites y servicios</c:v>
                </c:pt>
                <c:pt idx="2">
                  <c:v>Información pública</c:v>
                </c:pt>
                <c:pt idx="3">
                  <c:v>Entidades públicas</c:v>
                </c:pt>
                <c:pt idx="4">
                  <c:v>Traslado por competencia</c:v>
                </c:pt>
                <c:pt idx="5">
                  <c:v>Conceptos</c:v>
                </c:pt>
                <c:pt idx="6">
                  <c:v>Rendición de cuentas</c:v>
                </c:pt>
                <c:pt idx="7">
                  <c:v>Certificados de retención</c:v>
                </c:pt>
              </c:strCache>
            </c:strRef>
          </c:cat>
          <c:val>
            <c:numRef>
              <c:f>Hoja1!$C$52:$C$59</c:f>
              <c:numCache>
                <c:formatCode>#,#00</c:formatCode>
                <c:ptCount val="8"/>
                <c:pt idx="0">
                  <c:v>3.9</c:v>
                </c:pt>
                <c:pt idx="1">
                  <c:v>4.0944558521560577</c:v>
                </c:pt>
                <c:pt idx="2">
                  <c:v>3.7336394948335245</c:v>
                </c:pt>
                <c:pt idx="3">
                  <c:v>10.34375</c:v>
                </c:pt>
                <c:pt idx="4">
                  <c:v>4.967741935483871</c:v>
                </c:pt>
                <c:pt idx="5">
                  <c:v>3.3793103448275863</c:v>
                </c:pt>
                <c:pt idx="6">
                  <c:v>5</c:v>
                </c:pt>
                <c:pt idx="7">
                  <c:v>5</c:v>
                </c:pt>
              </c:numCache>
            </c:numRef>
          </c:val>
          <c:smooth val="0"/>
          <c:extLst>
            <c:ext xmlns:c16="http://schemas.microsoft.com/office/drawing/2014/chart" uri="{C3380CC4-5D6E-409C-BE32-E72D297353CC}">
              <c16:uniqueId val="{00000001-F636-4FE8-9C6D-4D6A2B0ED140}"/>
            </c:ext>
          </c:extLst>
        </c:ser>
        <c:dLbls>
          <c:showLegendKey val="0"/>
          <c:showVal val="0"/>
          <c:showCatName val="0"/>
          <c:showSerName val="0"/>
          <c:showPercent val="0"/>
          <c:showBubbleSize val="0"/>
        </c:dLbls>
        <c:marker val="1"/>
        <c:smooth val="0"/>
        <c:axId val="2042435375"/>
        <c:axId val="429820207"/>
      </c:lineChart>
      <c:catAx>
        <c:axId val="1287440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287441984"/>
        <c:crosses val="autoZero"/>
        <c:auto val="1"/>
        <c:lblAlgn val="ctr"/>
        <c:lblOffset val="100"/>
        <c:noMultiLvlLbl val="0"/>
      </c:catAx>
      <c:valAx>
        <c:axId val="1287441984"/>
        <c:scaling>
          <c:orientation val="minMax"/>
        </c:scaling>
        <c:delete val="0"/>
        <c:axPos val="l"/>
        <c:title>
          <c:tx>
            <c:rich>
              <a:bodyPr rot="-5400000" spcFirstLastPara="1" vertOverflow="ellipsis" vert="horz" wrap="square" anchor="ctr" anchorCtr="1"/>
              <a:lstStyle/>
              <a:p>
                <a:pPr>
                  <a:defRPr sz="6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r>
                  <a:rPr lang="es-CO" dirty="0"/>
                  <a:t>Transacciones</a:t>
                </a:r>
              </a:p>
            </c:rich>
          </c:tx>
          <c:layout>
            <c:manualLayout>
              <c:xMode val="edge"/>
              <c:yMode val="edge"/>
              <c:x val="8.8598402323892517E-2"/>
              <c:y val="0.21639307627430851"/>
            </c:manualLayout>
          </c:layout>
          <c:overlay val="0"/>
          <c:spPr>
            <a:noFill/>
            <a:ln>
              <a:noFill/>
            </a:ln>
            <a:effectLst/>
          </c:spPr>
          <c:txPr>
            <a:bodyPr rot="-5400000" spcFirstLastPara="1" vertOverflow="ellipsis" vert="horz" wrap="square" anchor="ctr" anchorCtr="1"/>
            <a:lstStyle/>
            <a:p>
              <a:pPr>
                <a:defRPr sz="600" b="1"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287440736"/>
        <c:crosses val="autoZero"/>
        <c:crossBetween val="between"/>
      </c:valAx>
      <c:valAx>
        <c:axId val="42982020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2042435375"/>
        <c:crosses val="max"/>
        <c:crossBetween val="between"/>
      </c:valAx>
      <c:catAx>
        <c:axId val="2042435375"/>
        <c:scaling>
          <c:orientation val="minMax"/>
        </c:scaling>
        <c:delete val="1"/>
        <c:axPos val="b"/>
        <c:numFmt formatCode="General" sourceLinked="1"/>
        <c:majorTickMark val="out"/>
        <c:minorTickMark val="none"/>
        <c:tickLblPos val="nextTo"/>
        <c:crossAx val="429820207"/>
        <c:crosses val="autoZero"/>
        <c:auto val="1"/>
        <c:lblAlgn val="ctr"/>
        <c:lblOffset val="100"/>
        <c:noMultiLvlLbl val="0"/>
      </c:cat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600" b="0" i="0" u="none" strike="noStrike" kern="1200" baseline="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dTable>
      <c:spPr>
        <a:noFill/>
        <a:ln>
          <a:noFill/>
        </a:ln>
        <a:effectLst/>
      </c:spPr>
    </c:plotArea>
    <c:plotVisOnly val="1"/>
    <c:dispBlanksAs val="gap"/>
    <c:showDLblsOverMax val="0"/>
  </c:chart>
  <c:spPr>
    <a:solidFill>
      <a:schemeClr val="bg1"/>
    </a:solidFill>
    <a:ln w="9525" cap="flat" cmpd="sng" algn="ctr">
      <a:solidFill>
        <a:schemeClr val="tx1">
          <a:lumMod val="50000"/>
          <a:lumOff val="50000"/>
        </a:schemeClr>
      </a:solidFill>
      <a:round/>
    </a:ln>
    <a:effectLst/>
    <a:scene3d>
      <a:camera prst="orthographicFront"/>
      <a:lightRig rig="threePt" dir="t"/>
    </a:scene3d>
    <a:sp3d>
      <a:bevelT/>
    </a:sp3d>
  </c:spPr>
  <c:txPr>
    <a:bodyPr/>
    <a:lstStyle/>
    <a:p>
      <a:pPr>
        <a:defRPr sz="600">
          <a:solidFill>
            <a:srgbClr val="004A87"/>
          </a:solidFill>
          <a:latin typeface="Verdana" panose="020B0604030504040204" pitchFamily="34" charset="0"/>
          <a:ea typeface="Verdana" panose="020B0604030504040204" pitchFamily="34" charset="0"/>
          <a:cs typeface="Verdana" panose="020B0604030504040204" pitchFamily="34" charset="0"/>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32ECF1-EEF6-1749-A376-9584D9135120}" type="datetimeFigureOut">
              <a:rPr lang="es-ES" smtClean="0"/>
              <a:t>17/01/2020</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5E2267-A89F-F243-B667-0126DB06CEF4}" type="slidenum">
              <a:rPr lang="es-ES" smtClean="0"/>
              <a:t>‹Nº›</a:t>
            </a:fld>
            <a:endParaRPr lang="es-ES" dirty="0"/>
          </a:p>
        </p:txBody>
      </p:sp>
    </p:spTree>
    <p:extLst>
      <p:ext uri="{BB962C8B-B14F-4D97-AF65-F5344CB8AC3E}">
        <p14:creationId xmlns:p14="http://schemas.microsoft.com/office/powerpoint/2010/main" val="11071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464254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5ef59f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95ef59f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309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13189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47478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27205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34473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extLst>
      <p:ext uri="{BB962C8B-B14F-4D97-AF65-F5344CB8AC3E}">
        <p14:creationId xmlns:p14="http://schemas.microsoft.com/office/powerpoint/2010/main" val="41456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242248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35210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73235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280169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59954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extLst>
      <p:ext uri="{BB962C8B-B14F-4D97-AF65-F5344CB8AC3E}">
        <p14:creationId xmlns:p14="http://schemas.microsoft.com/office/powerpoint/2010/main" val="30301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428914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58319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0036258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60"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extLst>
      <p:ext uri="{BB962C8B-B14F-4D97-AF65-F5344CB8AC3E}">
        <p14:creationId xmlns:p14="http://schemas.microsoft.com/office/powerpoint/2010/main" val="4032526156"/>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extLst>
      <p:ext uri="{BB962C8B-B14F-4D97-AF65-F5344CB8AC3E}">
        <p14:creationId xmlns:p14="http://schemas.microsoft.com/office/powerpoint/2010/main" val="84921379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val="3272712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25"/>
        <p:cNvGrpSpPr/>
        <p:nvPr/>
      </p:nvGrpSpPr>
      <p:grpSpPr>
        <a:xfrm>
          <a:off x="0" y="0"/>
          <a:ext cx="0" cy="0"/>
          <a:chOff x="0" y="0"/>
          <a:chExt cx="0" cy="0"/>
        </a:xfrm>
      </p:grpSpPr>
      <p:sp>
        <p:nvSpPr>
          <p:cNvPr id="2" name="Rectángulo 1"/>
          <p:cNvSpPr/>
          <p:nvPr/>
        </p:nvSpPr>
        <p:spPr>
          <a:xfrm>
            <a:off x="3271016" y="2403379"/>
            <a:ext cx="2087431" cy="335220"/>
          </a:xfrm>
          <a:prstGeom prst="rect">
            <a:avLst/>
          </a:prstGeom>
          <a:noFill/>
          <a:ln>
            <a:noFill/>
          </a:ln>
        </p:spPr>
        <p:txBody>
          <a:bodyPr spcFirstLastPara="1" wrap="square" lIns="68575" tIns="34275" rIns="68575" bIns="34275" anchor="t" anchorCtr="0">
            <a:noAutofit/>
          </a:bodyPr>
          <a:lstStyle/>
          <a:p>
            <a:pPr>
              <a:lnSpc>
                <a:spcPct val="115000"/>
              </a:lnSpc>
              <a:spcBef>
                <a:spcPts val="800"/>
              </a:spcBef>
              <a:buClr>
                <a:srgbClr val="0054BC"/>
              </a:buClr>
              <a:buSzPts val="2100"/>
            </a:pPr>
            <a:r>
              <a:rPr lang="es-ES" sz="1500" dirty="0">
                <a:solidFill>
                  <a:srgbClr val="FFFFFF"/>
                </a:solidFill>
                <a:latin typeface="Verdana" panose="020B0604030504040204" pitchFamily="34" charset="0"/>
                <a:ea typeface="Verdana" panose="020B0604030504040204" pitchFamily="34" charset="0"/>
                <a:cs typeface="Verdana" panose="020B0604030504040204" pitchFamily="34" charset="0"/>
                <a:sym typeface="Work Sans"/>
              </a:rPr>
              <a:t>IV Trimestre 2019</a:t>
            </a:r>
            <a:endParaRPr lang="es-CO" sz="1500" dirty="0">
              <a:solidFill>
                <a:srgbClr val="FFFFFF"/>
              </a:solidFill>
              <a:latin typeface="Verdana" panose="020B0604030504040204" pitchFamily="34" charset="0"/>
              <a:ea typeface="Verdana" panose="020B0604030504040204" pitchFamily="34" charset="0"/>
              <a:cs typeface="Verdana" panose="020B0604030504040204" pitchFamily="34" charset="0"/>
              <a:sym typeface="Work Sans"/>
            </a:endParaRPr>
          </a:p>
        </p:txBody>
      </p:sp>
      <p:sp>
        <p:nvSpPr>
          <p:cNvPr id="5" name="Título 1"/>
          <p:cNvSpPr txBox="1">
            <a:spLocks/>
          </p:cNvSpPr>
          <p:nvPr/>
        </p:nvSpPr>
        <p:spPr>
          <a:xfrm>
            <a:off x="3146063" y="1297428"/>
            <a:ext cx="5400600" cy="1105554"/>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RPr/>
            </a:defPPr>
            <a:lvl1pPr marL="0" indent="0">
              <a:lnSpc>
                <a:spcPct val="115000"/>
              </a:lnSpc>
              <a:buClr>
                <a:srgbClr val="FFFFFF"/>
              </a:buClr>
              <a:buSzPts val="1400"/>
              <a:buFont typeface="Work Sans SemiBold"/>
              <a:buNone/>
              <a:defRPr sz="3000">
                <a:solidFill>
                  <a:srgbClr val="FFFFFF"/>
                </a:solidFill>
                <a:latin typeface="Work Sans Light"/>
                <a:ea typeface="Work Sans Light"/>
                <a:cs typeface="Work Sans Light"/>
              </a:defRPr>
            </a:lvl1pPr>
            <a:lvl2pPr>
              <a:buClr>
                <a:srgbClr val="FFFFFF"/>
              </a:buClr>
              <a:buSzPts val="1100"/>
              <a:buNone/>
              <a:defRPr>
                <a:solidFill>
                  <a:srgbClr val="FFFFFF"/>
                </a:solidFill>
              </a:defRPr>
            </a:lvl2pPr>
            <a:lvl3pPr>
              <a:buClr>
                <a:srgbClr val="FFFFFF"/>
              </a:buClr>
              <a:buSzPts val="1100"/>
              <a:buNone/>
              <a:defRPr>
                <a:solidFill>
                  <a:srgbClr val="FFFFFF"/>
                </a:solidFill>
              </a:defRPr>
            </a:lvl3pPr>
            <a:lvl4pPr>
              <a:buClr>
                <a:srgbClr val="FFFFFF"/>
              </a:buClr>
              <a:buSzPts val="1100"/>
              <a:buNone/>
              <a:defRPr>
                <a:solidFill>
                  <a:srgbClr val="FFFFFF"/>
                </a:solidFill>
              </a:defRPr>
            </a:lvl4pPr>
            <a:lvl5pPr>
              <a:buClr>
                <a:srgbClr val="FFFFFF"/>
              </a:buClr>
              <a:buSzPts val="1100"/>
              <a:buNone/>
              <a:defRPr>
                <a:solidFill>
                  <a:srgbClr val="FFFFFF"/>
                </a:solidFill>
              </a:defRPr>
            </a:lvl5pPr>
            <a:lvl6pPr>
              <a:buClr>
                <a:srgbClr val="FFFFFF"/>
              </a:buClr>
              <a:buSzPts val="1100"/>
              <a:buNone/>
              <a:defRPr>
                <a:solidFill>
                  <a:srgbClr val="FFFFFF"/>
                </a:solidFill>
              </a:defRPr>
            </a:lvl6pPr>
            <a:lvl7pPr>
              <a:buClr>
                <a:srgbClr val="FFFFFF"/>
              </a:buClr>
              <a:buSzPts val="1100"/>
              <a:buNone/>
              <a:defRPr>
                <a:solidFill>
                  <a:srgbClr val="FFFFFF"/>
                </a:solidFill>
              </a:defRPr>
            </a:lvl7pPr>
            <a:lvl8pPr>
              <a:buClr>
                <a:srgbClr val="FFFFFF"/>
              </a:buClr>
              <a:buSzPts val="1100"/>
              <a:buNone/>
              <a:defRPr>
                <a:solidFill>
                  <a:srgbClr val="FFFFFF"/>
                </a:solidFill>
              </a:defRPr>
            </a:lvl8pPr>
            <a:lvl9pPr>
              <a:buClr>
                <a:srgbClr val="FFFFFF"/>
              </a:buClr>
              <a:buSzPts val="1100"/>
              <a:buNone/>
              <a:defRPr>
                <a:solidFill>
                  <a:srgbClr val="FFFFFF"/>
                </a:solidFill>
              </a:defRPr>
            </a:lvl9pPr>
          </a:lstStyle>
          <a:p>
            <a:r>
              <a:rPr lang="es-ES" dirty="0">
                <a:latin typeface="Verdana" panose="020B0604030504040204" pitchFamily="34" charset="0"/>
                <a:ea typeface="Verdana" panose="020B0604030504040204" pitchFamily="34" charset="0"/>
                <a:cs typeface="Verdana" panose="020B0604030504040204" pitchFamily="34" charset="0"/>
              </a:rPr>
              <a:t>Informe de PQRS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67469" y="904350"/>
            <a:ext cx="2956756" cy="640198"/>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Clr>
                <a:srgbClr val="FFFFFF"/>
              </a:buClr>
              <a:buSzPts val="1400"/>
              <a:buFont typeface="Work Sans SemiBold"/>
              <a:buNone/>
            </a:pPr>
            <a:r>
              <a:rPr lang="es-CO" dirty="0">
                <a:solidFill>
                  <a:srgbClr val="004A87"/>
                </a:solidFill>
                <a:latin typeface="Verdana" panose="020B0604030504040204" pitchFamily="34" charset="0"/>
                <a:ea typeface="Verdana" panose="020B0604030504040204" pitchFamily="34" charset="0"/>
                <a:cs typeface="Verdana" panose="020B0604030504040204" pitchFamily="34" charset="0"/>
              </a:rPr>
              <a:t>Contenido</a:t>
            </a:r>
            <a:endParaRPr dirty="0">
              <a:solidFill>
                <a:srgbClr val="004A87"/>
              </a:solidFill>
              <a:latin typeface="Verdana" panose="020B0604030504040204" pitchFamily="34" charset="0"/>
              <a:ea typeface="Verdana" panose="020B0604030504040204" pitchFamily="34" charset="0"/>
              <a:cs typeface="Verdana" panose="020B0604030504040204" pitchFamily="34" charset="0"/>
            </a:endParaRPr>
          </a:p>
        </p:txBody>
      </p:sp>
      <p:sp>
        <p:nvSpPr>
          <p:cNvPr id="158" name="Google Shape;158;p24"/>
          <p:cNvSpPr txBox="1">
            <a:spLocks noGrp="1"/>
          </p:cNvSpPr>
          <p:nvPr>
            <p:ph type="body" idx="1"/>
          </p:nvPr>
        </p:nvSpPr>
        <p:spPr>
          <a:xfrm>
            <a:off x="3929695" y="2177575"/>
            <a:ext cx="1792506"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Verdana" panose="020B0604030504040204" pitchFamily="34" charset="0"/>
                <a:ea typeface="Verdana" panose="020B0604030504040204" pitchFamily="34" charset="0"/>
                <a:cs typeface="Verdana" panose="020B0604030504040204" pitchFamily="34" charset="0"/>
              </a:rPr>
              <a:t>Tiempo promedio de respuesta</a:t>
            </a:r>
          </a:p>
          <a:p>
            <a:pPr marL="139700" lvl="0" indent="0" rtl="0">
              <a:lnSpc>
                <a:spcPct val="90000"/>
              </a:lnSpc>
              <a:spcBef>
                <a:spcPts val="800"/>
              </a:spcBef>
              <a:spcAft>
                <a:spcPts val="0"/>
              </a:spcAft>
              <a:buClr>
                <a:srgbClr val="FFFFFF"/>
              </a:buClr>
              <a:buSzPts val="1400"/>
              <a:buNone/>
            </a:pPr>
            <a:endParaRPr sz="1200" dirty="0">
              <a:latin typeface="Verdana" panose="020B0604030504040204" pitchFamily="34" charset="0"/>
              <a:ea typeface="Verdana" panose="020B0604030504040204" pitchFamily="34" charset="0"/>
              <a:cs typeface="Verdana" panose="020B0604030504040204" pitchFamily="34" charset="0"/>
            </a:endParaRPr>
          </a:p>
        </p:txBody>
      </p:sp>
      <p:sp>
        <p:nvSpPr>
          <p:cNvPr id="159" name="Google Shape;159;p24"/>
          <p:cNvSpPr txBox="1">
            <a:spLocks noGrp="1"/>
          </p:cNvSpPr>
          <p:nvPr>
            <p:ph type="body" idx="2"/>
          </p:nvPr>
        </p:nvSpPr>
        <p:spPr>
          <a:xfrm>
            <a:off x="3929695" y="1784301"/>
            <a:ext cx="1722430"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Verdana" panose="020B0604030504040204" pitchFamily="34" charset="0"/>
                <a:ea typeface="Verdana" panose="020B0604030504040204" pitchFamily="34" charset="0"/>
                <a:cs typeface="Verdana" panose="020B0604030504040204" pitchFamily="34" charset="0"/>
              </a:rPr>
              <a:t>Estadísticas</a:t>
            </a:r>
          </a:p>
        </p:txBody>
      </p:sp>
      <p:sp>
        <p:nvSpPr>
          <p:cNvPr id="160" name="Google Shape;160;p24"/>
          <p:cNvSpPr txBox="1">
            <a:spLocks noGrp="1"/>
          </p:cNvSpPr>
          <p:nvPr>
            <p:ph type="body" idx="3"/>
          </p:nvPr>
        </p:nvSpPr>
        <p:spPr>
          <a:xfrm>
            <a:off x="3929695" y="2616611"/>
            <a:ext cx="1792506"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Verdana" panose="020B0604030504040204" pitchFamily="34" charset="0"/>
                <a:ea typeface="Verdana" panose="020B0604030504040204" pitchFamily="34" charset="0"/>
                <a:cs typeface="Verdana" panose="020B0604030504040204" pitchFamily="34" charset="0"/>
              </a:rPr>
              <a:t>Recomendaciones del ciudadano</a:t>
            </a:r>
          </a:p>
          <a:p>
            <a:pPr marL="139700" lvl="0" indent="0" rtl="0">
              <a:lnSpc>
                <a:spcPct val="90000"/>
              </a:lnSpc>
              <a:spcBef>
                <a:spcPts val="800"/>
              </a:spcBef>
              <a:spcAft>
                <a:spcPts val="0"/>
              </a:spcAft>
              <a:buClr>
                <a:srgbClr val="FFFFFF"/>
              </a:buClr>
              <a:buSzPts val="1400"/>
              <a:buNone/>
            </a:pPr>
            <a:endParaRPr sz="1200" dirty="0">
              <a:latin typeface="Verdana" panose="020B0604030504040204" pitchFamily="34" charset="0"/>
              <a:ea typeface="Verdana" panose="020B0604030504040204" pitchFamily="34" charset="0"/>
              <a:cs typeface="Verdana" panose="020B0604030504040204" pitchFamily="34" charset="0"/>
            </a:endParaRPr>
          </a:p>
        </p:txBody>
      </p:sp>
      <p:sp>
        <p:nvSpPr>
          <p:cNvPr id="162" name="Google Shape;162;p24"/>
          <p:cNvSpPr txBox="1">
            <a:spLocks noGrp="1"/>
          </p:cNvSpPr>
          <p:nvPr>
            <p:ph type="body" idx="5"/>
          </p:nvPr>
        </p:nvSpPr>
        <p:spPr>
          <a:xfrm>
            <a:off x="3193199" y="1795863"/>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Verdana" panose="020B0604030504040204" pitchFamily="34" charset="0"/>
                <a:ea typeface="Verdana" panose="020B0604030504040204" pitchFamily="34" charset="0"/>
                <a:cs typeface="Verdana" panose="020B0604030504040204" pitchFamily="34" charset="0"/>
              </a:rPr>
              <a:t>01</a:t>
            </a:r>
            <a:r>
              <a:rPr lang="es-CO" sz="1200" dirty="0">
                <a:latin typeface="Verdana" panose="020B0604030504040204" pitchFamily="34" charset="0"/>
                <a:ea typeface="Verdana" panose="020B0604030504040204" pitchFamily="34" charset="0"/>
                <a:cs typeface="Verdana" panose="020B0604030504040204" pitchFamily="34" charset="0"/>
              </a:rPr>
              <a:t>.</a:t>
            </a:r>
            <a:endParaRPr sz="1200" dirty="0">
              <a:latin typeface="Verdana" panose="020B0604030504040204" pitchFamily="34" charset="0"/>
              <a:ea typeface="Verdana" panose="020B0604030504040204" pitchFamily="34" charset="0"/>
              <a:cs typeface="Verdana" panose="020B0604030504040204" pitchFamily="34" charset="0"/>
            </a:endParaRPr>
          </a:p>
        </p:txBody>
      </p:sp>
      <p:sp>
        <p:nvSpPr>
          <p:cNvPr id="164" name="Google Shape;164;p24"/>
          <p:cNvSpPr txBox="1">
            <a:spLocks noGrp="1"/>
          </p:cNvSpPr>
          <p:nvPr>
            <p:ph type="body" idx="7"/>
          </p:nvPr>
        </p:nvSpPr>
        <p:spPr>
          <a:xfrm>
            <a:off x="3193198" y="2265528"/>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Verdana" panose="020B0604030504040204" pitchFamily="34" charset="0"/>
                <a:ea typeface="Verdana" panose="020B0604030504040204" pitchFamily="34" charset="0"/>
                <a:cs typeface="Verdana" panose="020B0604030504040204" pitchFamily="34" charset="0"/>
              </a:rPr>
              <a:t>02.</a:t>
            </a:r>
            <a:endParaRPr sz="1200" dirty="0">
              <a:solidFill>
                <a:srgbClr val="004A87"/>
              </a:solidFill>
              <a:latin typeface="Verdana" panose="020B0604030504040204" pitchFamily="34" charset="0"/>
              <a:ea typeface="Verdana" panose="020B0604030504040204" pitchFamily="34" charset="0"/>
              <a:cs typeface="Verdana" panose="020B0604030504040204" pitchFamily="34" charset="0"/>
            </a:endParaRPr>
          </a:p>
        </p:txBody>
      </p:sp>
      <p:sp>
        <p:nvSpPr>
          <p:cNvPr id="165" name="Google Shape;165;p24"/>
          <p:cNvSpPr txBox="1">
            <a:spLocks noGrp="1"/>
          </p:cNvSpPr>
          <p:nvPr>
            <p:ph type="body" idx="8"/>
          </p:nvPr>
        </p:nvSpPr>
        <p:spPr>
          <a:xfrm>
            <a:off x="3193925" y="2700853"/>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Verdana" panose="020B0604030504040204" pitchFamily="34" charset="0"/>
                <a:ea typeface="Verdana" panose="020B0604030504040204" pitchFamily="34" charset="0"/>
                <a:cs typeface="Verdana" panose="020B0604030504040204" pitchFamily="34" charset="0"/>
              </a:rPr>
              <a:t>03</a:t>
            </a:r>
            <a:r>
              <a:rPr lang="es-CO" sz="1200" dirty="0">
                <a:latin typeface="Verdana" panose="020B0604030504040204" pitchFamily="34" charset="0"/>
                <a:ea typeface="Verdana" panose="020B0604030504040204" pitchFamily="34" charset="0"/>
                <a:cs typeface="Verdana" panose="020B0604030504040204" pitchFamily="34" charset="0"/>
              </a:rPr>
              <a:t>.</a:t>
            </a:r>
            <a:endParaRPr sz="12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02012" y="700679"/>
            <a:ext cx="8229600" cy="489701"/>
          </a:xfrm>
          <a:noFill/>
          <a:ln>
            <a:noFill/>
          </a:ln>
        </p:spPr>
        <p:txBody>
          <a:bodyPr spcFirstLastPara="1" wrap="square" lIns="68575" tIns="34275" rIns="68575" bIns="34275" anchor="ctr" anchorCtr="0">
            <a:noAutofit/>
          </a:bodyPr>
          <a:lstStyle/>
          <a:p>
            <a:r>
              <a:rPr lang="es-ES" sz="2800" dirty="0">
                <a:solidFill>
                  <a:srgbClr val="004A87"/>
                </a:solidFill>
                <a:latin typeface="Verdana" panose="020B0604030504040204" pitchFamily="34" charset="0"/>
                <a:ea typeface="Verdana" panose="020B0604030504040204" pitchFamily="34" charset="0"/>
                <a:cs typeface="Verdana" panose="020B0604030504040204" pitchFamily="34" charset="0"/>
                <a:sym typeface="Arial"/>
              </a:rPr>
              <a:t>Estadísticas – PQRSD</a:t>
            </a:r>
          </a:p>
        </p:txBody>
      </p:sp>
      <p:sp>
        <p:nvSpPr>
          <p:cNvPr id="3" name="Diagrama de flujo: documento 2"/>
          <p:cNvSpPr/>
          <p:nvPr/>
        </p:nvSpPr>
        <p:spPr>
          <a:xfrm>
            <a:off x="1004712" y="3646852"/>
            <a:ext cx="7065656" cy="795969"/>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O" sz="1000" dirty="0">
                <a:latin typeface="Verdana" panose="020B0604030504040204" pitchFamily="34" charset="0"/>
                <a:ea typeface="Verdana" panose="020B0604030504040204" pitchFamily="34" charset="0"/>
                <a:cs typeface="Verdana" panose="020B0604030504040204" pitchFamily="34" charset="0"/>
              </a:rPr>
              <a:t>En el cuarto trimestre se recibieron 274.147 transacciones a través de todos los canales. El mes con mayor impacto fue diciembre a causa del proceso de inscripción a los exámenes Saber 11°, Pre Saber y Validación calendario B, al igual que el incremento en las consultas al ChatBot.  </a:t>
            </a:r>
          </a:p>
        </p:txBody>
      </p:sp>
      <p:graphicFrame>
        <p:nvGraphicFramePr>
          <p:cNvPr id="6" name="Tabla 5">
            <a:extLst>
              <a:ext uri="{FF2B5EF4-FFF2-40B4-BE49-F238E27FC236}">
                <a16:creationId xmlns:a16="http://schemas.microsoft.com/office/drawing/2014/main" id="{817B291D-94FE-460C-A2DC-0FB840F2CBFF}"/>
              </a:ext>
            </a:extLst>
          </p:cNvPr>
          <p:cNvGraphicFramePr>
            <a:graphicFrameLocks noGrp="1"/>
          </p:cNvGraphicFramePr>
          <p:nvPr>
            <p:extLst>
              <p:ext uri="{D42A27DB-BD31-4B8C-83A1-F6EECF244321}">
                <p14:modId xmlns:p14="http://schemas.microsoft.com/office/powerpoint/2010/main" val="3433289825"/>
              </p:ext>
            </p:extLst>
          </p:nvPr>
        </p:nvGraphicFramePr>
        <p:xfrm>
          <a:off x="1146640" y="1799338"/>
          <a:ext cx="6781800" cy="1085850"/>
        </p:xfrm>
        <a:graphic>
          <a:graphicData uri="http://schemas.openxmlformats.org/drawingml/2006/table">
            <a:tbl>
              <a:tblPr/>
              <a:tblGrid>
                <a:gridCol w="1346200">
                  <a:extLst>
                    <a:ext uri="{9D8B030D-6E8A-4147-A177-3AD203B41FA5}">
                      <a16:colId xmlns:a16="http://schemas.microsoft.com/office/drawing/2014/main" val="2683950301"/>
                    </a:ext>
                  </a:extLst>
                </a:gridCol>
                <a:gridCol w="1346200">
                  <a:extLst>
                    <a:ext uri="{9D8B030D-6E8A-4147-A177-3AD203B41FA5}">
                      <a16:colId xmlns:a16="http://schemas.microsoft.com/office/drawing/2014/main" val="593167985"/>
                    </a:ext>
                  </a:extLst>
                </a:gridCol>
                <a:gridCol w="1346200">
                  <a:extLst>
                    <a:ext uri="{9D8B030D-6E8A-4147-A177-3AD203B41FA5}">
                      <a16:colId xmlns:a16="http://schemas.microsoft.com/office/drawing/2014/main" val="601332520"/>
                    </a:ext>
                  </a:extLst>
                </a:gridCol>
                <a:gridCol w="1397000">
                  <a:extLst>
                    <a:ext uri="{9D8B030D-6E8A-4147-A177-3AD203B41FA5}">
                      <a16:colId xmlns:a16="http://schemas.microsoft.com/office/drawing/2014/main" val="3073689965"/>
                    </a:ext>
                  </a:extLst>
                </a:gridCol>
                <a:gridCol w="1346200">
                  <a:extLst>
                    <a:ext uri="{9D8B030D-6E8A-4147-A177-3AD203B41FA5}">
                      <a16:colId xmlns:a16="http://schemas.microsoft.com/office/drawing/2014/main" val="3829023940"/>
                    </a:ext>
                  </a:extLst>
                </a:gridCol>
              </a:tblGrid>
              <a:tr h="323850">
                <a:tc>
                  <a:txBody>
                    <a:bodyPr/>
                    <a:lstStyle/>
                    <a:p>
                      <a:pPr algn="ctr" rtl="0" fontAlgn="ctr"/>
                      <a:r>
                        <a:rPr lang="es-ES" sz="1000" b="0" i="0" u="none" strike="noStrike" dirty="0">
                          <a:solidFill>
                            <a:srgbClr val="004A87"/>
                          </a:solidFill>
                          <a:effectLst/>
                          <a:latin typeface="Verdana" panose="020B0604030504040204" pitchFamily="34" charset="0"/>
                        </a:rPr>
                        <a:t>Mes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CA57"/>
                    </a:solidFill>
                  </a:tcPr>
                </a:tc>
                <a:tc>
                  <a:txBody>
                    <a:bodyPr/>
                    <a:lstStyle/>
                    <a:p>
                      <a:pPr algn="ctr" rtl="0" fontAlgn="ctr"/>
                      <a:r>
                        <a:rPr lang="es-ES" sz="1000" b="0" i="0" u="none" strike="noStrike" dirty="0">
                          <a:solidFill>
                            <a:srgbClr val="004A87"/>
                          </a:solidFill>
                          <a:effectLst/>
                          <a:latin typeface="Verdana" panose="020B0604030504040204" pitchFamily="34" charset="0"/>
                        </a:rPr>
                        <a:t>PQRSD </a:t>
                      </a:r>
                      <a:br>
                        <a:rPr lang="es-ES" sz="1000" b="0" i="0" u="none" strike="noStrike" dirty="0">
                          <a:solidFill>
                            <a:srgbClr val="004A87"/>
                          </a:solidFill>
                          <a:effectLst/>
                          <a:latin typeface="Verdana" panose="020B0604030504040204" pitchFamily="34" charset="0"/>
                        </a:rPr>
                      </a:br>
                      <a:r>
                        <a:rPr lang="es-ES" sz="1000" b="0" i="0" u="none" strike="noStrike" dirty="0">
                          <a:solidFill>
                            <a:srgbClr val="004A87"/>
                          </a:solidFill>
                          <a:effectLst/>
                          <a:latin typeface="Verdana" panose="020B0604030504040204" pitchFamily="34" charset="0"/>
                        </a:rPr>
                        <a:t>(todos los canales)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CA57"/>
                    </a:solidFill>
                  </a:tcPr>
                </a:tc>
                <a:tc>
                  <a:txBody>
                    <a:bodyPr/>
                    <a:lstStyle/>
                    <a:p>
                      <a:pPr algn="ctr" rtl="0" fontAlgn="ctr"/>
                      <a:r>
                        <a:rPr lang="es-ES" sz="1000" b="0" i="0" u="none" strike="noStrike" dirty="0">
                          <a:solidFill>
                            <a:srgbClr val="004A87"/>
                          </a:solidFill>
                          <a:effectLst/>
                          <a:latin typeface="Verdana" panose="020B0604030504040204" pitchFamily="34" charset="0"/>
                        </a:rPr>
                        <a:t>Encuestas de satisfacción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CA57"/>
                    </a:solidFill>
                  </a:tcPr>
                </a:tc>
                <a:tc>
                  <a:txBody>
                    <a:bodyPr/>
                    <a:lstStyle/>
                    <a:p>
                      <a:pPr algn="ctr" rtl="0" fontAlgn="ctr"/>
                      <a:r>
                        <a:rPr lang="es-ES" sz="1000" b="0" i="0" u="none" strike="noStrike" dirty="0">
                          <a:solidFill>
                            <a:srgbClr val="004A87"/>
                          </a:solidFill>
                          <a:effectLst/>
                          <a:latin typeface="Verdana" panose="020B0604030504040204" pitchFamily="34" charset="0"/>
                        </a:rPr>
                        <a:t>Nota de satisfacción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CA57"/>
                    </a:solidFill>
                  </a:tcPr>
                </a:tc>
                <a:tc>
                  <a:txBody>
                    <a:bodyPr/>
                    <a:lstStyle/>
                    <a:p>
                      <a:pPr algn="ctr" rtl="0" fontAlgn="ctr"/>
                      <a:r>
                        <a:rPr lang="es-ES" sz="1000" b="0" i="0" u="none" strike="noStrike" dirty="0">
                          <a:solidFill>
                            <a:srgbClr val="004A87"/>
                          </a:solidFill>
                          <a:effectLst/>
                          <a:latin typeface="Verdana" panose="020B0604030504040204" pitchFamily="34" charset="0"/>
                        </a:rPr>
                        <a:t>% Participación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ACA57"/>
                    </a:solidFill>
                  </a:tcPr>
                </a:tc>
                <a:extLst>
                  <a:ext uri="{0D108BD9-81ED-4DB2-BD59-A6C34878D82A}">
                    <a16:rowId xmlns:a16="http://schemas.microsoft.com/office/drawing/2014/main" val="1991803533"/>
                  </a:ext>
                </a:extLst>
              </a:tr>
              <a:tr h="190500">
                <a:tc>
                  <a:txBody>
                    <a:bodyPr/>
                    <a:lstStyle/>
                    <a:p>
                      <a:pPr algn="ctr" rtl="0" fontAlgn="ctr"/>
                      <a:r>
                        <a:rPr lang="es-ES" sz="1000" b="0" i="0" u="none" strike="noStrike" dirty="0">
                          <a:solidFill>
                            <a:srgbClr val="004A87"/>
                          </a:solidFill>
                          <a:effectLst/>
                          <a:latin typeface="Verdana" panose="020B0604030504040204" pitchFamily="34" charset="0"/>
                        </a:rPr>
                        <a:t>Octubre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85.962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15.079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109285"/>
                  </a:ext>
                </a:extLst>
              </a:tr>
              <a:tr h="190500">
                <a:tc>
                  <a:txBody>
                    <a:bodyPr/>
                    <a:lstStyle/>
                    <a:p>
                      <a:pPr algn="ctr" rtl="0" fontAlgn="ctr"/>
                      <a:r>
                        <a:rPr lang="es-ES" sz="1000" b="0" i="0" u="none" strike="noStrike" dirty="0">
                          <a:solidFill>
                            <a:srgbClr val="004A87"/>
                          </a:solidFill>
                          <a:effectLst/>
                          <a:latin typeface="Verdana" panose="020B0604030504040204" pitchFamily="34" charset="0"/>
                        </a:rPr>
                        <a:t>Noviembre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81.701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10.010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678875"/>
                  </a:ext>
                </a:extLst>
              </a:tr>
              <a:tr h="190500">
                <a:tc>
                  <a:txBody>
                    <a:bodyPr/>
                    <a:lstStyle/>
                    <a:p>
                      <a:pPr algn="ctr" rtl="0" fontAlgn="ctr"/>
                      <a:r>
                        <a:rPr lang="es-ES" sz="1000" b="0" i="0" u="none" strike="noStrike" dirty="0">
                          <a:solidFill>
                            <a:srgbClr val="004A87"/>
                          </a:solidFill>
                          <a:effectLst/>
                          <a:latin typeface="Verdana" panose="020B0604030504040204" pitchFamily="34" charset="0"/>
                        </a:rPr>
                        <a:t>Diciembre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106.484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13.350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0" i="0" u="none" strike="noStrike" dirty="0">
                          <a:solidFill>
                            <a:srgbClr val="004A87"/>
                          </a:solidFill>
                          <a:effectLst/>
                          <a:latin typeface="Verdana" panose="020B060403050404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086162"/>
                  </a:ext>
                </a:extLst>
              </a:tr>
              <a:tr h="190500">
                <a:tc>
                  <a:txBody>
                    <a:bodyPr/>
                    <a:lstStyle/>
                    <a:p>
                      <a:pPr algn="ctr" rtl="0" fontAlgn="ctr"/>
                      <a:r>
                        <a:rPr lang="es-ES" sz="1000" b="1" i="0" u="none" strike="noStrike" dirty="0">
                          <a:solidFill>
                            <a:srgbClr val="004A87"/>
                          </a:solidFill>
                          <a:effectLst/>
                          <a:latin typeface="Verdana" panose="020B060403050404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dirty="0">
                          <a:solidFill>
                            <a:srgbClr val="004A87"/>
                          </a:solidFill>
                          <a:effectLst/>
                          <a:latin typeface="Verdana" panose="020B0604030504040204" pitchFamily="34" charset="0"/>
                        </a:rPr>
                        <a:t>274.147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dirty="0">
                          <a:solidFill>
                            <a:srgbClr val="004A87"/>
                          </a:solidFill>
                          <a:effectLst/>
                          <a:latin typeface="Verdana" panose="020B0604030504040204" pitchFamily="34" charset="0"/>
                        </a:rPr>
                        <a:t>38.439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dirty="0">
                          <a:solidFill>
                            <a:srgbClr val="004A87"/>
                          </a:solidFill>
                          <a:effectLst/>
                          <a:latin typeface="Verdana" panose="020B0604030504040204"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000" b="1" i="0" u="none" strike="noStrike" dirty="0">
                          <a:solidFill>
                            <a:srgbClr val="004A87"/>
                          </a:solidFill>
                          <a:effectLst/>
                          <a:latin typeface="Verdana" panose="020B060403050404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627566"/>
                  </a:ext>
                </a:extLst>
              </a:tr>
            </a:tbl>
          </a:graphicData>
        </a:graphic>
      </p:graphicFrame>
    </p:spTree>
    <p:extLst>
      <p:ext uri="{BB962C8B-B14F-4D97-AF65-F5344CB8AC3E}">
        <p14:creationId xmlns:p14="http://schemas.microsoft.com/office/powerpoint/2010/main" val="1210191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520059" y="678195"/>
            <a:ext cx="8229600" cy="489701"/>
          </a:xfrm>
          <a:noFill/>
          <a:ln>
            <a:noFill/>
          </a:ln>
        </p:spPr>
        <p:txBody>
          <a:bodyPr spcFirstLastPara="1" wrap="square" lIns="68575" tIns="34275" rIns="68575" bIns="34275" anchor="ctr" anchorCtr="0">
            <a:noAutofit/>
          </a:bodyPr>
          <a:lstStyle/>
          <a:p>
            <a:pPr algn="ctr"/>
            <a:r>
              <a:rPr lang="es-ES" sz="2800" dirty="0">
                <a:solidFill>
                  <a:srgbClr val="004A87"/>
                </a:solidFill>
                <a:latin typeface="Verdana" panose="020B0604030504040204" pitchFamily="34" charset="0"/>
                <a:ea typeface="Verdana" panose="020B0604030504040204" pitchFamily="34" charset="0"/>
                <a:cs typeface="Verdana" panose="020B0604030504040204" pitchFamily="34" charset="0"/>
                <a:sym typeface="Arial"/>
              </a:rPr>
              <a:t>Estadísticas – Encuestas de Satisfacción2019</a:t>
            </a:r>
          </a:p>
        </p:txBody>
      </p:sp>
      <p:sp>
        <p:nvSpPr>
          <p:cNvPr id="4" name="Diagrama de flujo: documento 3"/>
          <p:cNvSpPr/>
          <p:nvPr/>
        </p:nvSpPr>
        <p:spPr>
          <a:xfrm>
            <a:off x="751222" y="4092671"/>
            <a:ext cx="7641556" cy="681348"/>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CO" sz="1100" dirty="0">
                <a:latin typeface="Verdana" panose="020B0604030504040204" pitchFamily="34" charset="0"/>
                <a:ea typeface="Verdana" panose="020B0604030504040204" pitchFamily="34" charset="0"/>
                <a:cs typeface="Verdana" panose="020B0604030504040204" pitchFamily="34" charset="0"/>
              </a:rPr>
              <a:t>La participación de los ciudadanos en las encuestas fue de un 14%, con relación al total de Peticiones. </a:t>
            </a:r>
          </a:p>
        </p:txBody>
      </p:sp>
      <p:graphicFrame>
        <p:nvGraphicFramePr>
          <p:cNvPr id="5" name="Gráfico 4">
            <a:extLst>
              <a:ext uri="{FF2B5EF4-FFF2-40B4-BE49-F238E27FC236}">
                <a16:creationId xmlns:a16="http://schemas.microsoft.com/office/drawing/2014/main" id="{3463D626-E72D-473C-B5F5-81F06B0F6E8F}"/>
              </a:ext>
            </a:extLst>
          </p:cNvPr>
          <p:cNvGraphicFramePr>
            <a:graphicFrameLocks/>
          </p:cNvGraphicFramePr>
          <p:nvPr>
            <p:extLst>
              <p:ext uri="{D42A27DB-BD31-4B8C-83A1-F6EECF244321}">
                <p14:modId xmlns:p14="http://schemas.microsoft.com/office/powerpoint/2010/main" val="3832925149"/>
              </p:ext>
            </p:extLst>
          </p:nvPr>
        </p:nvGraphicFramePr>
        <p:xfrm>
          <a:off x="141194" y="1434224"/>
          <a:ext cx="8861612" cy="2275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992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2012" y="619914"/>
            <a:ext cx="8229600" cy="4897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800" dirty="0">
                <a:solidFill>
                  <a:srgbClr val="0056A1"/>
                </a:solidFill>
                <a:latin typeface="Verdana" panose="020B0604030504040204" pitchFamily="34" charset="0"/>
                <a:ea typeface="Verdana" panose="020B0604030504040204" pitchFamily="34" charset="0"/>
                <a:cs typeface="Verdana" panose="020B0604030504040204" pitchFamily="34" charset="0"/>
                <a:sym typeface="Arial"/>
              </a:rPr>
              <a:t>Estadísticas – PQRSD por canal</a:t>
            </a:r>
          </a:p>
        </p:txBody>
      </p:sp>
      <p:graphicFrame>
        <p:nvGraphicFramePr>
          <p:cNvPr id="4" name="Tabla 3">
            <a:extLst>
              <a:ext uri="{FF2B5EF4-FFF2-40B4-BE49-F238E27FC236}">
                <a16:creationId xmlns:a16="http://schemas.microsoft.com/office/drawing/2014/main" id="{20E7FF9F-D648-404A-A0C6-6AFDC6003B4A}"/>
              </a:ext>
            </a:extLst>
          </p:cNvPr>
          <p:cNvGraphicFramePr>
            <a:graphicFrameLocks noGrp="1"/>
          </p:cNvGraphicFramePr>
          <p:nvPr>
            <p:extLst>
              <p:ext uri="{D42A27DB-BD31-4B8C-83A1-F6EECF244321}">
                <p14:modId xmlns:p14="http://schemas.microsoft.com/office/powerpoint/2010/main" val="4005631819"/>
              </p:ext>
            </p:extLst>
          </p:nvPr>
        </p:nvGraphicFramePr>
        <p:xfrm>
          <a:off x="514348" y="1119280"/>
          <a:ext cx="8115298" cy="1650812"/>
        </p:xfrm>
        <a:graphic>
          <a:graphicData uri="http://schemas.openxmlformats.org/drawingml/2006/table">
            <a:tbl>
              <a:tblPr/>
              <a:tblGrid>
                <a:gridCol w="1153112">
                  <a:extLst>
                    <a:ext uri="{9D8B030D-6E8A-4147-A177-3AD203B41FA5}">
                      <a16:colId xmlns:a16="http://schemas.microsoft.com/office/drawing/2014/main" val="1147092318"/>
                    </a:ext>
                  </a:extLst>
                </a:gridCol>
                <a:gridCol w="1153112">
                  <a:extLst>
                    <a:ext uri="{9D8B030D-6E8A-4147-A177-3AD203B41FA5}">
                      <a16:colId xmlns:a16="http://schemas.microsoft.com/office/drawing/2014/main" val="587698218"/>
                    </a:ext>
                  </a:extLst>
                </a:gridCol>
                <a:gridCol w="1153112">
                  <a:extLst>
                    <a:ext uri="{9D8B030D-6E8A-4147-A177-3AD203B41FA5}">
                      <a16:colId xmlns:a16="http://schemas.microsoft.com/office/drawing/2014/main" val="2595876402"/>
                    </a:ext>
                  </a:extLst>
                </a:gridCol>
                <a:gridCol w="1196626">
                  <a:extLst>
                    <a:ext uri="{9D8B030D-6E8A-4147-A177-3AD203B41FA5}">
                      <a16:colId xmlns:a16="http://schemas.microsoft.com/office/drawing/2014/main" val="2694256400"/>
                    </a:ext>
                  </a:extLst>
                </a:gridCol>
                <a:gridCol w="1153112">
                  <a:extLst>
                    <a:ext uri="{9D8B030D-6E8A-4147-A177-3AD203B41FA5}">
                      <a16:colId xmlns:a16="http://schemas.microsoft.com/office/drawing/2014/main" val="1641497508"/>
                    </a:ext>
                  </a:extLst>
                </a:gridCol>
                <a:gridCol w="1153112">
                  <a:extLst>
                    <a:ext uri="{9D8B030D-6E8A-4147-A177-3AD203B41FA5}">
                      <a16:colId xmlns:a16="http://schemas.microsoft.com/office/drawing/2014/main" val="3034782414"/>
                    </a:ext>
                  </a:extLst>
                </a:gridCol>
                <a:gridCol w="1153112">
                  <a:extLst>
                    <a:ext uri="{9D8B030D-6E8A-4147-A177-3AD203B41FA5}">
                      <a16:colId xmlns:a16="http://schemas.microsoft.com/office/drawing/2014/main" val="1510773034"/>
                    </a:ext>
                  </a:extLst>
                </a:gridCol>
              </a:tblGrid>
              <a:tr h="353746">
                <a:tc>
                  <a:txBody>
                    <a:bodyPr/>
                    <a:lstStyle/>
                    <a:p>
                      <a:pPr algn="ctr" rtl="0" fontAlgn="ctr"/>
                      <a:r>
                        <a:rPr lang="es-ES" sz="800" b="0" i="0" u="none" strike="noStrike" dirty="0">
                          <a:solidFill>
                            <a:srgbClr val="004A87"/>
                          </a:solidFill>
                          <a:effectLst/>
                          <a:latin typeface="Verdana" panose="020B0604030504040204" pitchFamily="34" charset="0"/>
                        </a:rPr>
                        <a:t>Mes</a:t>
                      </a:r>
                    </a:p>
                  </a:txBody>
                  <a:tcPr marL="7929" marR="7929" marT="7929"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ES" sz="800" b="0" i="0" u="none" strike="noStrike" dirty="0">
                          <a:solidFill>
                            <a:srgbClr val="004A87"/>
                          </a:solidFill>
                          <a:effectLst/>
                          <a:latin typeface="Verdana" panose="020B0604030504040204" pitchFamily="34" charset="0"/>
                        </a:rPr>
                        <a:t>Telefónico</a:t>
                      </a:r>
                    </a:p>
                  </a:txBody>
                  <a:tcPr marL="7929" marR="7929" marT="7929"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ES" sz="800" b="0" i="0" u="none" strike="noStrike" dirty="0">
                          <a:solidFill>
                            <a:srgbClr val="004A87"/>
                          </a:solidFill>
                          <a:effectLst/>
                          <a:latin typeface="Verdana" panose="020B0604030504040204" pitchFamily="34" charset="0"/>
                        </a:rPr>
                        <a:t>Electrónico</a:t>
                      </a:r>
                    </a:p>
                  </a:txBody>
                  <a:tcPr marL="7929" marR="7929" marT="7929"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ES" sz="800" b="0" i="0" u="none" strike="noStrike" dirty="0">
                          <a:solidFill>
                            <a:srgbClr val="004A87"/>
                          </a:solidFill>
                          <a:effectLst/>
                          <a:latin typeface="Verdana" panose="020B0604030504040204" pitchFamily="34" charset="0"/>
                        </a:rPr>
                        <a:t>Comunicaciones Escritas</a:t>
                      </a:r>
                    </a:p>
                  </a:txBody>
                  <a:tcPr marL="7929" marR="7929" marT="7929"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ES" sz="800" b="0" i="0" u="none" strike="noStrike" dirty="0">
                          <a:solidFill>
                            <a:srgbClr val="004A87"/>
                          </a:solidFill>
                          <a:effectLst/>
                          <a:latin typeface="Verdana" panose="020B0604030504040204" pitchFamily="34" charset="0"/>
                        </a:rPr>
                        <a:t>Correo Electrónico ECDF III 2018-2019</a:t>
                      </a:r>
                    </a:p>
                  </a:txBody>
                  <a:tcPr marL="7929" marR="7929" marT="7929"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ES" sz="800" b="0" i="0" u="none" strike="noStrike" dirty="0">
                          <a:solidFill>
                            <a:srgbClr val="004A87"/>
                          </a:solidFill>
                          <a:effectLst/>
                          <a:latin typeface="Verdana" panose="020B0604030504040204" pitchFamily="34" charset="0"/>
                        </a:rPr>
                        <a:t>Presencial</a:t>
                      </a:r>
                    </a:p>
                  </a:txBody>
                  <a:tcPr marL="7929" marR="7929" marT="7929"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ES" sz="800" b="0" i="0" u="none" strike="noStrike" dirty="0">
                          <a:solidFill>
                            <a:srgbClr val="004A87"/>
                          </a:solidFill>
                          <a:effectLst/>
                          <a:latin typeface="Verdana" panose="020B0604030504040204" pitchFamily="34" charset="0"/>
                        </a:rPr>
                        <a:t>Total</a:t>
                      </a:r>
                    </a:p>
                  </a:txBody>
                  <a:tcPr marL="7929" marR="7929" marT="7929" marB="0" anchor="ctr">
                    <a:lnL>
                      <a:noFill/>
                    </a:lnL>
                    <a:lnR>
                      <a:noFill/>
                    </a:lnR>
                    <a:lnT>
                      <a:noFill/>
                    </a:lnT>
                    <a:lnB w="6350" cap="flat" cmpd="sng" algn="ctr">
                      <a:solidFill>
                        <a:srgbClr val="AACA57"/>
                      </a:solidFill>
                      <a:prstDash val="solid"/>
                      <a:round/>
                      <a:headEnd type="none" w="med" len="med"/>
                      <a:tailEnd type="none" w="med" len="med"/>
                    </a:lnB>
                    <a:solidFill>
                      <a:srgbClr val="AACA57"/>
                    </a:solidFill>
                  </a:tcPr>
                </a:tc>
                <a:extLst>
                  <a:ext uri="{0D108BD9-81ED-4DB2-BD59-A6C34878D82A}">
                    <a16:rowId xmlns:a16="http://schemas.microsoft.com/office/drawing/2014/main" val="2882624952"/>
                  </a:ext>
                </a:extLst>
              </a:tr>
              <a:tr h="235830">
                <a:tc>
                  <a:txBody>
                    <a:bodyPr/>
                    <a:lstStyle/>
                    <a:p>
                      <a:pPr algn="ctr" rtl="0" fontAlgn="ctr"/>
                      <a:r>
                        <a:rPr lang="es-ES" sz="800" b="0" i="0" u="none" strike="noStrike" dirty="0">
                          <a:solidFill>
                            <a:srgbClr val="004A87"/>
                          </a:solidFill>
                          <a:effectLst/>
                          <a:latin typeface="Verdana" panose="020B0604030504040204" pitchFamily="34" charset="0"/>
                        </a:rPr>
                        <a:t>Octubre</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71.207</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7.540</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5.701</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667</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847</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85.962</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2977701262"/>
                  </a:ext>
                </a:extLst>
              </a:tr>
              <a:tr h="235830">
                <a:tc>
                  <a:txBody>
                    <a:bodyPr/>
                    <a:lstStyle/>
                    <a:p>
                      <a:pPr algn="ctr" rtl="0" fontAlgn="ctr"/>
                      <a:r>
                        <a:rPr lang="es-ES" sz="800" b="0" i="0" u="none" strike="noStrike" dirty="0">
                          <a:solidFill>
                            <a:srgbClr val="004A87"/>
                          </a:solidFill>
                          <a:effectLst/>
                          <a:latin typeface="Verdana" panose="020B0604030504040204" pitchFamily="34" charset="0"/>
                        </a:rPr>
                        <a:t>Noviembre</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61.679</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13.657</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4.599</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1.135</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631</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81.701</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926670620"/>
                  </a:ext>
                </a:extLst>
              </a:tr>
              <a:tr h="235830">
                <a:tc>
                  <a:txBody>
                    <a:bodyPr/>
                    <a:lstStyle/>
                    <a:p>
                      <a:pPr algn="ctr" rtl="0" fontAlgn="ctr"/>
                      <a:r>
                        <a:rPr lang="es-ES" sz="800" b="0" i="0" u="none" strike="noStrike" dirty="0">
                          <a:solidFill>
                            <a:srgbClr val="004A87"/>
                          </a:solidFill>
                          <a:effectLst/>
                          <a:latin typeface="Verdana" panose="020B0604030504040204" pitchFamily="34" charset="0"/>
                        </a:rPr>
                        <a:t>Diciembre</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76.370</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21.482</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7.533</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385</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714</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0" i="0" u="none" strike="noStrike" dirty="0">
                          <a:solidFill>
                            <a:srgbClr val="004A87"/>
                          </a:solidFill>
                          <a:effectLst/>
                          <a:latin typeface="Verdana" panose="020B0604030504040204" pitchFamily="34" charset="0"/>
                        </a:rPr>
                        <a:t>106.484</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966085070"/>
                  </a:ext>
                </a:extLst>
              </a:tr>
              <a:tr h="235830">
                <a:tc>
                  <a:txBody>
                    <a:bodyPr/>
                    <a:lstStyle/>
                    <a:p>
                      <a:pPr algn="ctr" rtl="0" fontAlgn="ctr"/>
                      <a:r>
                        <a:rPr lang="es-ES" sz="800" b="1" i="0" u="none" strike="noStrike" dirty="0">
                          <a:solidFill>
                            <a:srgbClr val="004A87"/>
                          </a:solidFill>
                          <a:effectLst/>
                          <a:latin typeface="Verdana" panose="020B0604030504040204" pitchFamily="34" charset="0"/>
                        </a:rPr>
                        <a:t>Total</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209.256</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42.679</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17.833</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2.187</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2.192</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274.147</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64834687"/>
                  </a:ext>
                </a:extLst>
              </a:tr>
              <a:tr h="353746">
                <a:tc>
                  <a:txBody>
                    <a:bodyPr/>
                    <a:lstStyle/>
                    <a:p>
                      <a:pPr algn="ctr" rtl="0" fontAlgn="ctr"/>
                      <a:r>
                        <a:rPr lang="es-ES" sz="800" b="1" i="0" u="none" strike="noStrike" dirty="0">
                          <a:solidFill>
                            <a:srgbClr val="004A87"/>
                          </a:solidFill>
                          <a:effectLst/>
                          <a:latin typeface="Verdana" panose="020B0604030504040204" pitchFamily="34" charset="0"/>
                        </a:rPr>
                        <a:t>% Transacciones por canal</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76,33%</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15,57%</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6,50%</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0,80%</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0,80%</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800" b="1" i="0" u="none" strike="noStrike" dirty="0">
                          <a:solidFill>
                            <a:srgbClr val="004A87"/>
                          </a:solidFill>
                          <a:effectLst/>
                          <a:latin typeface="Verdana" panose="020B0604030504040204" pitchFamily="34" charset="0"/>
                        </a:rPr>
                        <a:t>100,00%</a:t>
                      </a:r>
                    </a:p>
                  </a:txBody>
                  <a:tcPr marL="7929" marR="7929" marT="7929"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842450879"/>
                  </a:ext>
                </a:extLst>
              </a:tr>
            </a:tbl>
          </a:graphicData>
        </a:graphic>
      </p:graphicFrame>
      <p:graphicFrame>
        <p:nvGraphicFramePr>
          <p:cNvPr id="9" name="Gráfico 8">
            <a:extLst>
              <a:ext uri="{FF2B5EF4-FFF2-40B4-BE49-F238E27FC236}">
                <a16:creationId xmlns:a16="http://schemas.microsoft.com/office/drawing/2014/main" id="{4A07BE4B-BFF0-45EF-87B9-FC7CD1062A6D}"/>
              </a:ext>
            </a:extLst>
          </p:cNvPr>
          <p:cNvGraphicFramePr>
            <a:graphicFrameLocks/>
          </p:cNvGraphicFramePr>
          <p:nvPr>
            <p:extLst>
              <p:ext uri="{D42A27DB-BD31-4B8C-83A1-F6EECF244321}">
                <p14:modId xmlns:p14="http://schemas.microsoft.com/office/powerpoint/2010/main" val="3223550039"/>
              </p:ext>
            </p:extLst>
          </p:nvPr>
        </p:nvGraphicFramePr>
        <p:xfrm>
          <a:off x="514346" y="2916611"/>
          <a:ext cx="8115300" cy="2066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655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2012" y="700679"/>
            <a:ext cx="8229600" cy="4897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ES" sz="28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Estadísticas – Detalle </a:t>
            </a:r>
            <a:r>
              <a:rPr kumimoji="0" lang="es-ES" sz="2800" b="0" i="0" u="none" strike="noStrike" kern="0" cap="none" spc="0" normalizeH="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por Examen</a:t>
            </a:r>
            <a:endParaRPr kumimoji="0" lang="es-ES" sz="28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graphicFrame>
        <p:nvGraphicFramePr>
          <p:cNvPr id="6" name="Gráfico 5">
            <a:extLst>
              <a:ext uri="{FF2B5EF4-FFF2-40B4-BE49-F238E27FC236}">
                <a16:creationId xmlns:a16="http://schemas.microsoft.com/office/drawing/2014/main" id="{7E202C26-DD32-4CE5-B8C9-4127CE9ADCED}"/>
              </a:ext>
            </a:extLst>
          </p:cNvPr>
          <p:cNvGraphicFramePr>
            <a:graphicFrameLocks/>
          </p:cNvGraphicFramePr>
          <p:nvPr>
            <p:extLst>
              <p:ext uri="{D42A27DB-BD31-4B8C-83A1-F6EECF244321}">
                <p14:modId xmlns:p14="http://schemas.microsoft.com/office/powerpoint/2010/main" val="3819334227"/>
              </p:ext>
            </p:extLst>
          </p:nvPr>
        </p:nvGraphicFramePr>
        <p:xfrm>
          <a:off x="202012" y="1136276"/>
          <a:ext cx="4648200" cy="3899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DD59B085-B661-40BA-9AC5-66BD2378F37A}"/>
              </a:ext>
            </a:extLst>
          </p:cNvPr>
          <p:cNvGraphicFramePr>
            <a:graphicFrameLocks noGrp="1"/>
          </p:cNvGraphicFramePr>
          <p:nvPr>
            <p:extLst>
              <p:ext uri="{D42A27DB-BD31-4B8C-83A1-F6EECF244321}">
                <p14:modId xmlns:p14="http://schemas.microsoft.com/office/powerpoint/2010/main" val="1936646087"/>
              </p:ext>
            </p:extLst>
          </p:nvPr>
        </p:nvGraphicFramePr>
        <p:xfrm>
          <a:off x="4893661" y="1699936"/>
          <a:ext cx="3537951" cy="2286000"/>
        </p:xfrm>
        <a:graphic>
          <a:graphicData uri="http://schemas.openxmlformats.org/drawingml/2006/table">
            <a:tbl>
              <a:tblPr/>
              <a:tblGrid>
                <a:gridCol w="1444625">
                  <a:extLst>
                    <a:ext uri="{9D8B030D-6E8A-4147-A177-3AD203B41FA5}">
                      <a16:colId xmlns:a16="http://schemas.microsoft.com/office/drawing/2014/main" val="834540825"/>
                    </a:ext>
                  </a:extLst>
                </a:gridCol>
                <a:gridCol w="1144001">
                  <a:extLst>
                    <a:ext uri="{9D8B030D-6E8A-4147-A177-3AD203B41FA5}">
                      <a16:colId xmlns:a16="http://schemas.microsoft.com/office/drawing/2014/main" val="2986098756"/>
                    </a:ext>
                  </a:extLst>
                </a:gridCol>
                <a:gridCol w="949325">
                  <a:extLst>
                    <a:ext uri="{9D8B030D-6E8A-4147-A177-3AD203B41FA5}">
                      <a16:colId xmlns:a16="http://schemas.microsoft.com/office/drawing/2014/main" val="409570170"/>
                    </a:ext>
                  </a:extLst>
                </a:gridCol>
              </a:tblGrid>
              <a:tr h="190500">
                <a:tc>
                  <a:txBody>
                    <a:bodyPr/>
                    <a:lstStyle/>
                    <a:p>
                      <a:pPr algn="ctr" fontAlgn="ctr"/>
                      <a:r>
                        <a:rPr lang="es-ES" sz="900" b="0" i="0" u="none" strike="noStrike" dirty="0">
                          <a:solidFill>
                            <a:srgbClr val="004A87"/>
                          </a:solidFill>
                          <a:effectLst/>
                          <a:latin typeface="Verdana" panose="020B0604030504040204" pitchFamily="34" charset="0"/>
                        </a:rPr>
                        <a:t>Examen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tc>
                  <a:txBody>
                    <a:bodyPr/>
                    <a:lstStyle/>
                    <a:p>
                      <a:pPr algn="ctr" fontAlgn="ctr"/>
                      <a:r>
                        <a:rPr lang="es-ES" sz="900" b="0" i="0" u="none" strike="noStrike" dirty="0">
                          <a:solidFill>
                            <a:srgbClr val="004A87"/>
                          </a:solidFill>
                          <a:effectLst/>
                          <a:latin typeface="Verdana" panose="020B0604030504040204" pitchFamily="34" charset="0"/>
                        </a:rPr>
                        <a:t>Cantidad</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tc>
                  <a:txBody>
                    <a:bodyPr/>
                    <a:lstStyle/>
                    <a:p>
                      <a:pPr algn="ctr" fontAlgn="ctr"/>
                      <a:r>
                        <a:rPr lang="es-ES" sz="900" b="0" i="0" u="none" strike="noStrike" dirty="0">
                          <a:solidFill>
                            <a:srgbClr val="004A87"/>
                          </a:solidFill>
                          <a:effectLst/>
                          <a:latin typeface="Verdana" panose="020B0604030504040204" pitchFamily="34" charset="0"/>
                        </a:rPr>
                        <a:t>% Participación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extLst>
                  <a:ext uri="{0D108BD9-81ED-4DB2-BD59-A6C34878D82A}">
                    <a16:rowId xmlns:a16="http://schemas.microsoft.com/office/drawing/2014/main" val="2678320468"/>
                  </a:ext>
                </a:extLst>
              </a:tr>
              <a:tr h="190500">
                <a:tc>
                  <a:txBody>
                    <a:bodyPr/>
                    <a:lstStyle/>
                    <a:p>
                      <a:pPr algn="ctr" fontAlgn="ctr"/>
                      <a:r>
                        <a:rPr lang="es-ES" sz="900" b="0" i="0" u="none" strike="noStrike" dirty="0">
                          <a:solidFill>
                            <a:srgbClr val="004A87"/>
                          </a:solidFill>
                          <a:effectLst/>
                          <a:latin typeface="Verdana" panose="020B0604030504040204" pitchFamily="34" charset="0"/>
                        </a:rPr>
                        <a:t>Saber  11°</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159.190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62,57%</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56896986"/>
                  </a:ext>
                </a:extLst>
              </a:tr>
              <a:tr h="190500">
                <a:tc>
                  <a:txBody>
                    <a:bodyPr/>
                    <a:lstStyle/>
                    <a:p>
                      <a:pPr algn="ctr" fontAlgn="ctr"/>
                      <a:r>
                        <a:rPr lang="es-ES" sz="900" b="0" i="0" u="none" strike="noStrike" dirty="0">
                          <a:solidFill>
                            <a:srgbClr val="004A87"/>
                          </a:solidFill>
                          <a:effectLst/>
                          <a:latin typeface="Verdana" panose="020B0604030504040204" pitchFamily="34" charset="0"/>
                        </a:rPr>
                        <a:t>Saber Pro</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54.255</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21,32%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442950774"/>
                  </a:ext>
                </a:extLst>
              </a:tr>
              <a:tr h="190500">
                <a:tc>
                  <a:txBody>
                    <a:bodyPr/>
                    <a:lstStyle/>
                    <a:p>
                      <a:pPr algn="ctr" fontAlgn="ctr"/>
                      <a:r>
                        <a:rPr lang="es-ES" sz="900" b="0" i="0" u="none" strike="noStrike" dirty="0">
                          <a:solidFill>
                            <a:srgbClr val="004A87"/>
                          </a:solidFill>
                          <a:effectLst/>
                          <a:latin typeface="Verdana" panose="020B0604030504040204" pitchFamily="34" charset="0"/>
                        </a:rPr>
                        <a:t>Otros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14.004</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5,50%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406586229"/>
                  </a:ext>
                </a:extLst>
              </a:tr>
              <a:tr h="190500">
                <a:tc>
                  <a:txBody>
                    <a:bodyPr/>
                    <a:lstStyle/>
                    <a:p>
                      <a:pPr algn="ctr" fontAlgn="ctr"/>
                      <a:r>
                        <a:rPr lang="es-ES" sz="900" b="0" i="0" u="none" strike="noStrike" dirty="0">
                          <a:solidFill>
                            <a:srgbClr val="004A87"/>
                          </a:solidFill>
                          <a:effectLst/>
                          <a:latin typeface="Verdana" panose="020B0604030504040204" pitchFamily="34" charset="0"/>
                        </a:rPr>
                        <a:t>Validación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12.205</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4,80%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372732013"/>
                  </a:ext>
                </a:extLst>
              </a:tr>
              <a:tr h="190500">
                <a:tc>
                  <a:txBody>
                    <a:bodyPr/>
                    <a:lstStyle/>
                    <a:p>
                      <a:pPr algn="ctr" fontAlgn="ctr"/>
                      <a:r>
                        <a:rPr lang="es-ES" sz="900" b="0" i="0" u="none" strike="noStrike" dirty="0">
                          <a:solidFill>
                            <a:srgbClr val="004A87"/>
                          </a:solidFill>
                          <a:effectLst/>
                          <a:latin typeface="Verdana" panose="020B0604030504040204" pitchFamily="34" charset="0"/>
                        </a:rPr>
                        <a:t>Pre Saber</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8.119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3,19%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725122147"/>
                  </a:ext>
                </a:extLst>
              </a:tr>
              <a:tr h="190500">
                <a:tc>
                  <a:txBody>
                    <a:bodyPr/>
                    <a:lstStyle/>
                    <a:p>
                      <a:pPr algn="ctr" fontAlgn="ctr"/>
                      <a:r>
                        <a:rPr lang="es-ES" sz="900" b="0" i="0" u="none" strike="noStrike" dirty="0">
                          <a:solidFill>
                            <a:srgbClr val="004A87"/>
                          </a:solidFill>
                          <a:effectLst/>
                          <a:latin typeface="Verdana" panose="020B0604030504040204" pitchFamily="34" charset="0"/>
                        </a:rPr>
                        <a:t>ECDF 2019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3.299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1,30%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577144534"/>
                  </a:ext>
                </a:extLst>
              </a:tr>
              <a:tr h="190500">
                <a:tc>
                  <a:txBody>
                    <a:bodyPr/>
                    <a:lstStyle/>
                    <a:p>
                      <a:pPr algn="ctr" fontAlgn="ctr"/>
                      <a:r>
                        <a:rPr lang="es-ES" sz="900" b="0" i="0" u="none" strike="noStrike" dirty="0">
                          <a:solidFill>
                            <a:srgbClr val="004A87"/>
                          </a:solidFill>
                          <a:effectLst/>
                          <a:latin typeface="Verdana" panose="020B0604030504040204" pitchFamily="34" charset="0"/>
                        </a:rPr>
                        <a:t>Pruebas Policía</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1.810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0,71%</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322872524"/>
                  </a:ext>
                </a:extLst>
              </a:tr>
              <a:tr h="190500">
                <a:tc>
                  <a:txBody>
                    <a:bodyPr/>
                    <a:lstStyle/>
                    <a:p>
                      <a:pPr algn="ctr" fontAlgn="ctr"/>
                      <a:r>
                        <a:rPr lang="es-ES" sz="900" b="0" i="0" u="none" strike="noStrike" dirty="0">
                          <a:solidFill>
                            <a:srgbClr val="004A87"/>
                          </a:solidFill>
                          <a:effectLst/>
                          <a:latin typeface="Verdana" panose="020B0604030504040204" pitchFamily="34" charset="0"/>
                        </a:rPr>
                        <a:t>Saber 3° 5° y 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1.018</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0,40%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236955510"/>
                  </a:ext>
                </a:extLst>
              </a:tr>
              <a:tr h="190500">
                <a:tc>
                  <a:txBody>
                    <a:bodyPr/>
                    <a:lstStyle/>
                    <a:p>
                      <a:pPr algn="ctr" fontAlgn="ctr"/>
                      <a:r>
                        <a:rPr lang="es-ES" sz="900" b="0" i="0" u="none" strike="noStrike" dirty="0">
                          <a:solidFill>
                            <a:srgbClr val="004A87"/>
                          </a:solidFill>
                          <a:effectLst/>
                          <a:latin typeface="Verdana" panose="020B0604030504040204" pitchFamily="34" charset="0"/>
                        </a:rPr>
                        <a:t>Avancemos 4°, 6° y 8°</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324</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0,13%</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2882353030"/>
                  </a:ext>
                </a:extLst>
              </a:tr>
              <a:tr h="190500">
                <a:tc>
                  <a:txBody>
                    <a:bodyPr/>
                    <a:lstStyle/>
                    <a:p>
                      <a:pPr algn="ctr" fontAlgn="ctr"/>
                      <a:r>
                        <a:rPr lang="es-ES" sz="900" b="0" i="0" u="none" strike="noStrike" dirty="0">
                          <a:solidFill>
                            <a:srgbClr val="004A87"/>
                          </a:solidFill>
                          <a:effectLst/>
                          <a:latin typeface="Verdana" panose="020B0604030504040204" pitchFamily="34" charset="0"/>
                        </a:rPr>
                        <a:t>Pruebas Internacionales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202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fontAlgn="ctr"/>
                      <a:r>
                        <a:rPr lang="es-ES" sz="900" b="0" i="0" u="none" strike="noStrike" dirty="0">
                          <a:solidFill>
                            <a:srgbClr val="004A87"/>
                          </a:solidFill>
                          <a:effectLst/>
                          <a:latin typeface="Verdana" panose="020B0604030504040204" pitchFamily="34" charset="0"/>
                        </a:rPr>
                        <a:t>0,08%</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593063510"/>
                  </a:ext>
                </a:extLst>
              </a:tr>
              <a:tr h="190500">
                <a:tc>
                  <a:txBody>
                    <a:bodyPr/>
                    <a:lstStyle/>
                    <a:p>
                      <a:pPr algn="ctr" fontAlgn="ctr"/>
                      <a:r>
                        <a:rPr lang="es-ES" sz="900" b="0" i="0" u="none" strike="noStrike" dirty="0">
                          <a:solidFill>
                            <a:srgbClr val="FFFFFF"/>
                          </a:solidFill>
                          <a:effectLst/>
                          <a:latin typeface="Verdana" panose="020B0604030504040204" pitchFamily="34" charset="0"/>
                        </a:rPr>
                        <a:t>Total general</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004A87"/>
                    </a:solidFill>
                  </a:tcPr>
                </a:tc>
                <a:tc>
                  <a:txBody>
                    <a:bodyPr/>
                    <a:lstStyle/>
                    <a:p>
                      <a:pPr algn="ctr" fontAlgn="ctr"/>
                      <a:r>
                        <a:rPr lang="es-ES" sz="900" b="0" i="0" u="none" strike="noStrike" dirty="0">
                          <a:solidFill>
                            <a:srgbClr val="FFFFFF"/>
                          </a:solidFill>
                          <a:effectLst/>
                          <a:latin typeface="Verdana" panose="020B0604030504040204" pitchFamily="34" charset="0"/>
                        </a:rPr>
                        <a:t>254.426</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004A87"/>
                    </a:solidFill>
                  </a:tcPr>
                </a:tc>
                <a:tc>
                  <a:txBody>
                    <a:bodyPr/>
                    <a:lstStyle/>
                    <a:p>
                      <a:pPr algn="ctr" fontAlgn="ctr"/>
                      <a:r>
                        <a:rPr lang="es-ES" sz="900" b="0" i="0" u="none" strike="noStrike" dirty="0">
                          <a:solidFill>
                            <a:srgbClr val="FFFFFF"/>
                          </a:solidFill>
                          <a:effectLst/>
                          <a:latin typeface="Verdana" panose="020B0604030504040204" pitchFamily="34" charset="0"/>
                        </a:rPr>
                        <a:t>100%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004A87"/>
                    </a:solidFill>
                  </a:tcPr>
                </a:tc>
                <a:extLst>
                  <a:ext uri="{0D108BD9-81ED-4DB2-BD59-A6C34878D82A}">
                    <a16:rowId xmlns:a16="http://schemas.microsoft.com/office/drawing/2014/main" val="3355881790"/>
                  </a:ext>
                </a:extLst>
              </a:tr>
            </a:tbl>
          </a:graphicData>
        </a:graphic>
      </p:graphicFrame>
    </p:spTree>
    <p:extLst>
      <p:ext uri="{BB962C8B-B14F-4D97-AF65-F5344CB8AC3E}">
        <p14:creationId xmlns:p14="http://schemas.microsoft.com/office/powerpoint/2010/main" val="174733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914400" y="758197"/>
            <a:ext cx="7225504" cy="301506"/>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ES" sz="24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Tiempo promedio</a:t>
            </a:r>
            <a:r>
              <a:rPr kumimoji="0" lang="es-ES" sz="2400" b="0" i="0" u="none" strike="noStrike" kern="0" cap="none" spc="0" normalizeH="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 de respuesta</a:t>
            </a:r>
            <a:endParaRPr kumimoji="0" lang="es-ES" sz="24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graphicFrame>
        <p:nvGraphicFramePr>
          <p:cNvPr id="6" name="Tabla 5">
            <a:extLst>
              <a:ext uri="{FF2B5EF4-FFF2-40B4-BE49-F238E27FC236}">
                <a16:creationId xmlns:a16="http://schemas.microsoft.com/office/drawing/2014/main" id="{419EBEA8-6E44-472A-B3DF-2FA9B2C99DB3}"/>
              </a:ext>
            </a:extLst>
          </p:cNvPr>
          <p:cNvGraphicFramePr>
            <a:graphicFrameLocks noGrp="1"/>
          </p:cNvGraphicFramePr>
          <p:nvPr>
            <p:extLst>
              <p:ext uri="{D42A27DB-BD31-4B8C-83A1-F6EECF244321}">
                <p14:modId xmlns:p14="http://schemas.microsoft.com/office/powerpoint/2010/main" val="871252021"/>
              </p:ext>
            </p:extLst>
          </p:nvPr>
        </p:nvGraphicFramePr>
        <p:xfrm>
          <a:off x="2552302" y="1155830"/>
          <a:ext cx="3949700" cy="1508125"/>
        </p:xfrm>
        <a:graphic>
          <a:graphicData uri="http://schemas.openxmlformats.org/drawingml/2006/table">
            <a:tbl>
              <a:tblPr/>
              <a:tblGrid>
                <a:gridCol w="1816100">
                  <a:extLst>
                    <a:ext uri="{9D8B030D-6E8A-4147-A177-3AD203B41FA5}">
                      <a16:colId xmlns:a16="http://schemas.microsoft.com/office/drawing/2014/main" val="2639415898"/>
                    </a:ext>
                  </a:extLst>
                </a:gridCol>
                <a:gridCol w="1066800">
                  <a:extLst>
                    <a:ext uri="{9D8B030D-6E8A-4147-A177-3AD203B41FA5}">
                      <a16:colId xmlns:a16="http://schemas.microsoft.com/office/drawing/2014/main" val="850210806"/>
                    </a:ext>
                  </a:extLst>
                </a:gridCol>
                <a:gridCol w="1066800">
                  <a:extLst>
                    <a:ext uri="{9D8B030D-6E8A-4147-A177-3AD203B41FA5}">
                      <a16:colId xmlns:a16="http://schemas.microsoft.com/office/drawing/2014/main" val="2068582056"/>
                    </a:ext>
                  </a:extLst>
                </a:gridCol>
              </a:tblGrid>
              <a:tr h="190500">
                <a:tc>
                  <a:txBody>
                    <a:bodyPr/>
                    <a:lstStyle/>
                    <a:p>
                      <a:pPr algn="ctr" rtl="0" fontAlgn="ctr"/>
                      <a:r>
                        <a:rPr lang="es-ES" sz="600" b="0" i="0" u="none" strike="noStrike" dirty="0">
                          <a:solidFill>
                            <a:srgbClr val="004A87"/>
                          </a:solidFill>
                          <a:effectLst/>
                          <a:latin typeface="Verdana" panose="020B0604030504040204" pitchFamily="34" charset="0"/>
                        </a:rPr>
                        <a:t>Tipo de Solicitud</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ES" sz="600" b="0" i="0" u="none" strike="noStrike" dirty="0">
                          <a:solidFill>
                            <a:srgbClr val="004A87"/>
                          </a:solidFill>
                          <a:effectLst/>
                          <a:latin typeface="Verdana" panose="020B0604030504040204" pitchFamily="34" charset="0"/>
                        </a:rPr>
                        <a:t>Días promedio de respuesta</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tc>
                  <a:txBody>
                    <a:bodyPr/>
                    <a:lstStyle/>
                    <a:p>
                      <a:pPr algn="ctr" rtl="0" fontAlgn="ctr"/>
                      <a:r>
                        <a:rPr lang="es-ES" sz="600" b="0" i="0" u="none" strike="noStrike" dirty="0">
                          <a:solidFill>
                            <a:srgbClr val="004A87"/>
                          </a:solidFill>
                          <a:effectLst/>
                          <a:latin typeface="Verdana" panose="020B0604030504040204" pitchFamily="34" charset="0"/>
                        </a:rPr>
                        <a:t>Transacciones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solidFill>
                      <a:srgbClr val="AACA57"/>
                    </a:solidFill>
                  </a:tcPr>
                </a:tc>
                <a:extLst>
                  <a:ext uri="{0D108BD9-81ED-4DB2-BD59-A6C34878D82A}">
                    <a16:rowId xmlns:a16="http://schemas.microsoft.com/office/drawing/2014/main" val="207698992"/>
                  </a:ext>
                </a:extLst>
              </a:tr>
              <a:tr h="164465">
                <a:tc>
                  <a:txBody>
                    <a:bodyPr/>
                    <a:lstStyle/>
                    <a:p>
                      <a:pPr algn="ctr" rtl="0" fontAlgn="ctr"/>
                      <a:r>
                        <a:rPr lang="es-ES" sz="600" b="0" i="0" u="none" strike="noStrike" dirty="0">
                          <a:solidFill>
                            <a:srgbClr val="004A87"/>
                          </a:solidFill>
                          <a:effectLst/>
                          <a:latin typeface="Verdana" panose="020B0604030504040204" pitchFamily="34" charset="0"/>
                        </a:rPr>
                        <a:t>PQRDS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3,9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5.064</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4251511640"/>
                  </a:ext>
                </a:extLst>
              </a:tr>
              <a:tr h="164465">
                <a:tc>
                  <a:txBody>
                    <a:bodyPr/>
                    <a:lstStyle/>
                    <a:p>
                      <a:pPr algn="ctr" rtl="0" fontAlgn="ctr"/>
                      <a:r>
                        <a:rPr lang="es-ES" sz="600" b="0" i="0" u="none" strike="noStrike" dirty="0">
                          <a:solidFill>
                            <a:srgbClr val="004A87"/>
                          </a:solidFill>
                          <a:effectLst/>
                          <a:latin typeface="Verdana" panose="020B0604030504040204" pitchFamily="34" charset="0"/>
                        </a:rPr>
                        <a:t>Trámites y servicios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4,1</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3.896</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754179141"/>
                  </a:ext>
                </a:extLst>
              </a:tr>
              <a:tr h="164465">
                <a:tc>
                  <a:txBody>
                    <a:bodyPr/>
                    <a:lstStyle/>
                    <a:p>
                      <a:pPr algn="ctr" rtl="0" fontAlgn="ctr"/>
                      <a:r>
                        <a:rPr lang="es-ES" sz="600" b="0" i="0" u="none" strike="noStrike" dirty="0">
                          <a:solidFill>
                            <a:srgbClr val="004A87"/>
                          </a:solidFill>
                          <a:effectLst/>
                          <a:latin typeface="Verdana" panose="020B0604030504040204" pitchFamily="34" charset="0"/>
                        </a:rPr>
                        <a:t>Información pública</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3,7</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1.742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963394621"/>
                  </a:ext>
                </a:extLst>
              </a:tr>
              <a:tr h="164465">
                <a:tc>
                  <a:txBody>
                    <a:bodyPr/>
                    <a:lstStyle/>
                    <a:p>
                      <a:pPr algn="ctr" rtl="0" fontAlgn="ctr"/>
                      <a:r>
                        <a:rPr lang="es-ES" sz="600" b="0" i="0" u="none" strike="noStrike" dirty="0">
                          <a:solidFill>
                            <a:srgbClr val="004A87"/>
                          </a:solidFill>
                          <a:effectLst/>
                          <a:latin typeface="Verdana" panose="020B0604030504040204" pitchFamily="34" charset="0"/>
                        </a:rPr>
                        <a:t>Entidades públicas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10,3</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32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678964968"/>
                  </a:ext>
                </a:extLst>
              </a:tr>
              <a:tr h="164465">
                <a:tc>
                  <a:txBody>
                    <a:bodyPr/>
                    <a:lstStyle/>
                    <a:p>
                      <a:pPr algn="ctr" rtl="0" fontAlgn="ctr"/>
                      <a:r>
                        <a:rPr lang="es-ES" sz="600" b="0" i="0" u="none" strike="noStrike" dirty="0">
                          <a:solidFill>
                            <a:srgbClr val="004A87"/>
                          </a:solidFill>
                          <a:effectLst/>
                          <a:latin typeface="Verdana" panose="020B0604030504040204" pitchFamily="34" charset="0"/>
                        </a:rPr>
                        <a:t>Traslado por competencia</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5,0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31</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104386900"/>
                  </a:ext>
                </a:extLst>
              </a:tr>
              <a:tr h="164465">
                <a:tc>
                  <a:txBody>
                    <a:bodyPr/>
                    <a:lstStyle/>
                    <a:p>
                      <a:pPr algn="ctr" rtl="0" fontAlgn="ctr"/>
                      <a:r>
                        <a:rPr lang="es-ES" sz="600" b="0" i="0" u="none" strike="noStrike" dirty="0">
                          <a:solidFill>
                            <a:srgbClr val="004A87"/>
                          </a:solidFill>
                          <a:effectLst/>
                          <a:latin typeface="Verdana" panose="020B0604030504040204" pitchFamily="34" charset="0"/>
                        </a:rPr>
                        <a:t>Conceptos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3,4</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29</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3913389841"/>
                  </a:ext>
                </a:extLst>
              </a:tr>
              <a:tr h="164465">
                <a:tc>
                  <a:txBody>
                    <a:bodyPr/>
                    <a:lstStyle/>
                    <a:p>
                      <a:pPr algn="ctr" rtl="0" fontAlgn="ctr"/>
                      <a:r>
                        <a:rPr lang="es-ES" sz="600" b="0" i="0" u="none" strike="noStrike" dirty="0">
                          <a:solidFill>
                            <a:srgbClr val="004A87"/>
                          </a:solidFill>
                          <a:effectLst/>
                          <a:latin typeface="Verdana" panose="020B0604030504040204" pitchFamily="34" charset="0"/>
                        </a:rPr>
                        <a:t>Rendición de cuentas</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5,0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2225065860"/>
                  </a:ext>
                </a:extLst>
              </a:tr>
              <a:tr h="164465">
                <a:tc>
                  <a:txBody>
                    <a:bodyPr/>
                    <a:lstStyle/>
                    <a:p>
                      <a:pPr algn="ctr" rtl="0" fontAlgn="ctr"/>
                      <a:r>
                        <a:rPr lang="es-ES" sz="600" b="0" i="0" u="none" strike="noStrike" dirty="0">
                          <a:solidFill>
                            <a:srgbClr val="004A87"/>
                          </a:solidFill>
                          <a:effectLst/>
                          <a:latin typeface="Verdana" panose="020B0604030504040204" pitchFamily="34" charset="0"/>
                        </a:rPr>
                        <a:t>Certificados de retención</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5,0</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tc>
                  <a:txBody>
                    <a:bodyPr/>
                    <a:lstStyle/>
                    <a:p>
                      <a:pPr algn="ctr" rtl="0" fontAlgn="ctr"/>
                      <a:r>
                        <a:rPr lang="es-ES" sz="600" b="0" i="0" u="none" strike="noStrike" dirty="0">
                          <a:solidFill>
                            <a:srgbClr val="004A87"/>
                          </a:solidFill>
                          <a:effectLst/>
                          <a:latin typeface="Verdana" panose="020B0604030504040204" pitchFamily="34" charset="0"/>
                        </a:rPr>
                        <a:t>2</a:t>
                      </a:r>
                    </a:p>
                  </a:txBody>
                  <a:tcPr marL="9525" marR="9525" marT="9525" marB="0" anchor="ctr">
                    <a:lnL w="6350" cap="flat" cmpd="sng" algn="ctr">
                      <a:solidFill>
                        <a:srgbClr val="AACA57"/>
                      </a:solidFill>
                      <a:prstDash val="solid"/>
                      <a:round/>
                      <a:headEnd type="none" w="med" len="med"/>
                      <a:tailEnd type="none" w="med" len="med"/>
                    </a:lnL>
                    <a:lnR w="6350" cap="flat" cmpd="sng" algn="ctr">
                      <a:solidFill>
                        <a:srgbClr val="AACA57"/>
                      </a:solidFill>
                      <a:prstDash val="solid"/>
                      <a:round/>
                      <a:headEnd type="none" w="med" len="med"/>
                      <a:tailEnd type="none" w="med" len="med"/>
                    </a:lnR>
                    <a:lnT w="6350" cap="flat" cmpd="sng" algn="ctr">
                      <a:solidFill>
                        <a:srgbClr val="AACA57"/>
                      </a:solidFill>
                      <a:prstDash val="solid"/>
                      <a:round/>
                      <a:headEnd type="none" w="med" len="med"/>
                      <a:tailEnd type="none" w="med" len="med"/>
                    </a:lnT>
                    <a:lnB w="6350" cap="flat" cmpd="sng" algn="ctr">
                      <a:solidFill>
                        <a:srgbClr val="AACA57"/>
                      </a:solidFill>
                      <a:prstDash val="solid"/>
                      <a:round/>
                      <a:headEnd type="none" w="med" len="med"/>
                      <a:tailEnd type="none" w="med" len="med"/>
                    </a:lnB>
                  </a:tcPr>
                </a:tc>
                <a:extLst>
                  <a:ext uri="{0D108BD9-81ED-4DB2-BD59-A6C34878D82A}">
                    <a16:rowId xmlns:a16="http://schemas.microsoft.com/office/drawing/2014/main" val="1968832611"/>
                  </a:ext>
                </a:extLst>
              </a:tr>
            </a:tbl>
          </a:graphicData>
        </a:graphic>
      </p:graphicFrame>
      <p:graphicFrame>
        <p:nvGraphicFramePr>
          <p:cNvPr id="12" name="Gráfico 11">
            <a:extLst>
              <a:ext uri="{FF2B5EF4-FFF2-40B4-BE49-F238E27FC236}">
                <a16:creationId xmlns:a16="http://schemas.microsoft.com/office/drawing/2014/main" id="{4E8308A2-C451-4210-BDF1-6C23EB5AB369}"/>
              </a:ext>
            </a:extLst>
          </p:cNvPr>
          <p:cNvGraphicFramePr>
            <a:graphicFrameLocks/>
          </p:cNvGraphicFramePr>
          <p:nvPr>
            <p:extLst>
              <p:ext uri="{D42A27DB-BD31-4B8C-83A1-F6EECF244321}">
                <p14:modId xmlns:p14="http://schemas.microsoft.com/office/powerpoint/2010/main" val="2376816846"/>
              </p:ext>
            </p:extLst>
          </p:nvPr>
        </p:nvGraphicFramePr>
        <p:xfrm>
          <a:off x="409575" y="2830606"/>
          <a:ext cx="8324849" cy="2201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825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02012" y="646188"/>
            <a:ext cx="8229600" cy="4897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ES" sz="2800" b="0" i="0" u="none" strike="noStrike" kern="0" cap="none" spc="0" normalizeH="0" baseline="0" noProof="0" dirty="0">
                <a:ln>
                  <a:noFill/>
                </a:ln>
                <a:solidFill>
                  <a:srgbClr val="004A87"/>
                </a:solidFill>
                <a:effectLst/>
                <a:uLnTx/>
                <a:uFillTx/>
                <a:latin typeface="Verdana" panose="020B0604030504040204" pitchFamily="34" charset="0"/>
                <a:ea typeface="Verdana" panose="020B0604030504040204" pitchFamily="34" charset="0"/>
                <a:cs typeface="Verdana" panose="020B0604030504040204" pitchFamily="34" charset="0"/>
                <a:sym typeface="Arial"/>
              </a:rPr>
              <a:t>Recomendaciones de los ciudadanos</a:t>
            </a:r>
          </a:p>
        </p:txBody>
      </p:sp>
      <p:sp>
        <p:nvSpPr>
          <p:cNvPr id="9" name="Diagrama de flujo: documento 8"/>
          <p:cNvSpPr/>
          <p:nvPr/>
        </p:nvSpPr>
        <p:spPr>
          <a:xfrm>
            <a:off x="426027" y="1444802"/>
            <a:ext cx="8291945" cy="3052510"/>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marL="171450" indent="-171450" algn="just">
              <a:buFont typeface="Wingdings" panose="05000000000000000000" pitchFamily="2" charset="2"/>
              <a:buChar char="Ø"/>
            </a:pPr>
            <a:r>
              <a:rPr lang="es-ES" sz="1050" dirty="0">
                <a:solidFill>
                  <a:srgbClr val="004A87"/>
                </a:solidFill>
                <a:latin typeface="Verdana" panose="020B0604030504040204" pitchFamily="34" charset="0"/>
                <a:ea typeface="Verdana" panose="020B0604030504040204" pitchFamily="34" charset="0"/>
                <a:cs typeface="Verdana" panose="020B0604030504040204" pitchFamily="34" charset="0"/>
              </a:rPr>
              <a:t>Aunque los términos lingüísticos y redacción son apropiados y formalmente correctos, la respuesta aparece algo estandarizada, algorítmica y general, casi como si la hubiese respondido una máquina, y no toca el fondo concreto y particular de la pregunta. En todo caso agradezco su amabilidad y preocupación por responder y mejorar. Gracias.</a:t>
            </a:r>
          </a:p>
          <a:p>
            <a:pPr algn="just"/>
            <a:endParaRPr lang="es-CO" sz="1050" dirty="0">
              <a:solidFill>
                <a:srgbClr val="004A87"/>
              </a:solidFill>
              <a:latin typeface="Verdana" panose="020B0604030504040204" pitchFamily="34" charset="0"/>
              <a:ea typeface="Verdana" panose="020B0604030504040204" pitchFamily="34" charset="0"/>
              <a:cs typeface="Verdana" panose="020B0604030504040204" pitchFamily="34" charset="0"/>
            </a:endParaRPr>
          </a:p>
          <a:p>
            <a:pPr algn="just"/>
            <a:endParaRPr lang="es-CO" sz="1050" dirty="0">
              <a:solidFill>
                <a:srgbClr val="004A87"/>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Ø"/>
            </a:pPr>
            <a:r>
              <a:rPr lang="es-ES" sz="1050" dirty="0">
                <a:solidFill>
                  <a:srgbClr val="004A87"/>
                </a:solidFill>
                <a:latin typeface="Verdana" panose="020B0604030504040204" pitchFamily="34" charset="0"/>
                <a:ea typeface="Verdana" panose="020B0604030504040204" pitchFamily="34" charset="0"/>
                <a:cs typeface="Verdana" panose="020B0604030504040204" pitchFamily="34" charset="0"/>
              </a:rPr>
              <a:t>Deberían atender los casos de problemas con el sistema, en menor tiempo posible mas si la persona se encuentra fuera del país; ojala antes de que llegue o pase la fecha de presentación a la prueba; personalmente presente mi inconveniente desde el 21 de octubre por chat, luego me sugirieron abrir un caso para que mi queja se tuviera en cuenta y estuve intentando todos los días ingresar al sistema para presentar la prueba que me correspondía, hasta que sin respuesta alguna, un día, antes que caducara el tiempo para presentar la prueba, logre ingresar al sistema no se si solo me ocurrió a mi o a mas personas pero es bastante frustrante utilizar todos los medios y que me den respuesta 9 días después de pasadas las pruebas. Por fortuna fui insistente y no espere a que me dieran respuesta sino hasta me hubiera quedado sin presentar la prueba.</a:t>
            </a:r>
          </a:p>
        </p:txBody>
      </p:sp>
    </p:spTree>
    <p:extLst>
      <p:ext uri="{BB962C8B-B14F-4D97-AF65-F5344CB8AC3E}">
        <p14:creationId xmlns:p14="http://schemas.microsoft.com/office/powerpoint/2010/main" val="2005003612"/>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8209</TotalTime>
  <Words>582</Words>
  <Application>Microsoft Office PowerPoint</Application>
  <PresentationFormat>Presentación en pantalla (16:9)</PresentationFormat>
  <Paragraphs>172</Paragraphs>
  <Slides>9</Slides>
  <Notes>6</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9</vt:i4>
      </vt:variant>
    </vt:vector>
  </HeadingPairs>
  <TitlesOfParts>
    <vt:vector size="18" baseType="lpstr">
      <vt:lpstr>Wingdings</vt:lpstr>
      <vt:lpstr>Arial</vt:lpstr>
      <vt:lpstr>Work Sans</vt:lpstr>
      <vt:lpstr>Work Sans SemiBold</vt:lpstr>
      <vt:lpstr>Verdana</vt:lpstr>
      <vt:lpstr>Work Sans Light</vt:lpstr>
      <vt:lpstr>Presidencia de Colomba</vt:lpstr>
      <vt:lpstr>1_Presidencia de Colomba</vt:lpstr>
      <vt:lpstr>2_Presidencia de Colomba</vt:lpstr>
      <vt:lpstr>Presentación de PowerPoint</vt:lpstr>
      <vt:lpstr>Presentación de PowerPoint</vt:lpstr>
      <vt:lpstr>Contenido</vt:lpstr>
      <vt:lpstr>Estadísticas – PQRSD</vt:lpstr>
      <vt:lpstr>Estadísticas – Encuestas de Satisfacción2019</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Celis</dc:creator>
  <cp:lastModifiedBy>Gestor de Analisis de Canales</cp:lastModifiedBy>
  <cp:revision>130</cp:revision>
  <dcterms:modified xsi:type="dcterms:W3CDTF">2020-01-17T13:53:19Z</dcterms:modified>
</cp:coreProperties>
</file>