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 id="2147483671" r:id="rId2"/>
  </p:sldMasterIdLst>
  <p:notesMasterIdLst>
    <p:notesMasterId r:id="rId18"/>
  </p:notesMasterIdLst>
  <p:handoutMasterIdLst>
    <p:handoutMasterId r:id="rId19"/>
  </p:handoutMasterIdLst>
  <p:sldIdLst>
    <p:sldId id="258" r:id="rId3"/>
    <p:sldId id="264" r:id="rId4"/>
    <p:sldId id="295" r:id="rId5"/>
    <p:sldId id="303" r:id="rId6"/>
    <p:sldId id="312" r:id="rId7"/>
    <p:sldId id="305" r:id="rId8"/>
    <p:sldId id="307" r:id="rId9"/>
    <p:sldId id="311" r:id="rId10"/>
    <p:sldId id="308" r:id="rId11"/>
    <p:sldId id="309" r:id="rId12"/>
    <p:sldId id="310" r:id="rId13"/>
    <p:sldId id="277" r:id="rId14"/>
    <p:sldId id="316" r:id="rId15"/>
    <p:sldId id="317" r:id="rId16"/>
    <p:sldId id="301" r:id="rId17"/>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panose="020F0502020204030204" pitchFamily="34" charset="0"/>
      <p:regular r:id="rId20"/>
      <p:bold r:id="rId21"/>
      <p:italic r:id="rId22"/>
      <p:boldItalic r:id="rId23"/>
    </p:embeddedFont>
    <p:embeddedFont>
      <p:font typeface="Work Sans" panose="020B0604020202020204" charset="0"/>
      <p:regular r:id="rId24"/>
      <p:bold r:id="rId25"/>
      <p:italic r:id="rId26"/>
      <p:boldItalic r:id="rId27"/>
    </p:embeddedFont>
    <p:embeddedFont>
      <p:font typeface="Work Sans SemiBold"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milia" initials="F" lastIdx="25" clrIdx="6"/>
  <p:cmAuthor id="1" name="Paola Barreto" initials="PB" lastIdx="11" clrIdx="0"/>
  <p:cmAuthor id="8" name="Octavio Andrés Castañeda Mendoza" initials="OACM" lastIdx="17" clrIdx="7">
    <p:extLst>
      <p:ext uri="{19B8F6BF-5375-455C-9EA6-DF929625EA0E}">
        <p15:presenceInfo xmlns:p15="http://schemas.microsoft.com/office/powerpoint/2012/main" userId="S::ocastaneda@icfes.gov.co::90ee979a-b369-432e-8de3-07758efcbaff" providerId="AD"/>
      </p:ext>
    </p:extLst>
  </p:cmAuthor>
  <p:cmAuthor id="2" name="Alba Liliana Abril Daza" initials="ALAD" lastIdx="1" clrIdx="1"/>
  <p:cmAuthor id="9" name="Octavio Andrés Castañeda Mendoza" initials="OACM [2]" lastIdx="7" clrIdx="8">
    <p:extLst>
      <p:ext uri="{19B8F6BF-5375-455C-9EA6-DF929625EA0E}">
        <p15:presenceInfo xmlns:p15="http://schemas.microsoft.com/office/powerpoint/2012/main" userId="Octavio Andrés Castañeda Mendoza" providerId="None"/>
      </p:ext>
    </p:extLst>
  </p:cmAuthor>
  <p:cmAuthor id="3" name="Full name" initials="Fn" lastIdx="5" clrIdx="2"/>
  <p:cmAuthor id="4" name="Gestor de Analisis de Canales" initials="GdAdC" lastIdx="1" clrIdx="3"/>
  <p:cmAuthor id="5" name="Invitado" initials="I" lastIdx="9" clrIdx="4"/>
  <p:cmAuthor id="6" name="Usuario de Windows" initials="UdW" lastIdx="3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7"/>
    <a:srgbClr val="AACA57"/>
    <a:srgbClr val="1E56A1"/>
    <a:srgbClr val="0056A1"/>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8" autoAdjust="0"/>
    <p:restoredTop sz="93792" autoAdjust="0"/>
  </p:normalViewPr>
  <p:slideViewPr>
    <p:cSldViewPr snapToGrid="0" snapToObjects="1" showGuides="1">
      <p:cViewPr varScale="1">
        <p:scale>
          <a:sx n="118" d="100"/>
          <a:sy n="118" d="100"/>
        </p:scale>
        <p:origin x="89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960" b="1"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autoTitleDeleted val="0"/>
    <c:plotArea>
      <c:layout/>
      <c:barChart>
        <c:barDir val="col"/>
        <c:grouping val="clustered"/>
        <c:varyColors val="0"/>
        <c:ser>
          <c:idx val="0"/>
          <c:order val="0"/>
          <c:tx>
            <c:strRef>
              <c:f>Plantilla!$B$15</c:f>
              <c:strCache>
                <c:ptCount val="1"/>
                <c:pt idx="0">
                  <c:v>Octubre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cat>
            <c:strRef>
              <c:f>Plantilla!$C$8:$F$8</c:f>
              <c:strCache>
                <c:ptCount val="4"/>
                <c:pt idx="0">
                  <c:v>Comunicaciones Escritas</c:v>
                </c:pt>
                <c:pt idx="1">
                  <c:v>Electrónico</c:v>
                </c:pt>
                <c:pt idx="2">
                  <c:v>Telefónico</c:v>
                </c:pt>
                <c:pt idx="3">
                  <c:v>Presencial</c:v>
                </c:pt>
              </c:strCache>
            </c:strRef>
          </c:cat>
          <c:val>
            <c:numRef>
              <c:f>Plantilla!$C$15:$F$15</c:f>
              <c:numCache>
                <c:formatCode>#,##0</c:formatCode>
                <c:ptCount val="4"/>
                <c:pt idx="0">
                  <c:v>37433</c:v>
                </c:pt>
                <c:pt idx="1">
                  <c:v>170098</c:v>
                </c:pt>
                <c:pt idx="2">
                  <c:v>163018</c:v>
                </c:pt>
                <c:pt idx="3">
                  <c:v>1238</c:v>
                </c:pt>
              </c:numCache>
            </c:numRef>
          </c:val>
          <c:extLst>
            <c:ext xmlns:c16="http://schemas.microsoft.com/office/drawing/2014/chart" uri="{C3380CC4-5D6E-409C-BE32-E72D297353CC}">
              <c16:uniqueId val="{00000000-E768-499E-B570-4CBFF12DD765}"/>
            </c:ext>
          </c:extLst>
        </c:ser>
        <c:dLbls>
          <c:showLegendKey val="0"/>
          <c:showVal val="0"/>
          <c:showCatName val="0"/>
          <c:showSerName val="0"/>
          <c:showPercent val="0"/>
          <c:showBubbleSize val="0"/>
        </c:dLbls>
        <c:gapWidth val="100"/>
        <c:overlap val="-24"/>
        <c:axId val="1269453696"/>
        <c:axId val="1269454240"/>
      </c:barChart>
      <c:catAx>
        <c:axId val="126945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269454240"/>
        <c:crosses val="autoZero"/>
        <c:auto val="1"/>
        <c:lblAlgn val="ctr"/>
        <c:lblOffset val="100"/>
        <c:noMultiLvlLbl val="0"/>
      </c:catAx>
      <c:valAx>
        <c:axId val="1269454240"/>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r>
                  <a:rPr lang="es-CO" dirty="0"/>
                  <a:t>Solicitudes Recibidas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269453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rnd" cmpd="sng" algn="ctr">
      <a:solidFill>
        <a:srgbClr val="002060"/>
      </a:solidFill>
      <a:round/>
    </a:ln>
    <a:effectLst>
      <a:softEdge rad="12700"/>
    </a:effectLst>
  </c:spPr>
  <c:txPr>
    <a:bodyPr/>
    <a:lstStyle/>
    <a:p>
      <a:pPr>
        <a:defRPr sz="800">
          <a:solidFill>
            <a:srgbClr val="002060"/>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Calibri" panose="020F0502020204030204" pitchFamily="34" charset="0"/>
                <a:ea typeface="+mn-ea"/>
                <a:cs typeface="Calibri" panose="020F0502020204030204" pitchFamily="34" charset="0"/>
              </a:defRPr>
            </a:pPr>
            <a:r>
              <a:rPr lang="es-CO" b="0" dirty="0"/>
              <a:t>Inconformidades por examen</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title>
    <c:autoTitleDeleted val="0"/>
    <c:plotArea>
      <c:layout/>
      <c:barChart>
        <c:barDir val="bar"/>
        <c:grouping val="clustered"/>
        <c:varyColors val="0"/>
        <c:ser>
          <c:idx val="0"/>
          <c:order val="0"/>
          <c:tx>
            <c:strRef>
              <c:f>Hoja1!$I$4</c:f>
              <c:strCache>
                <c:ptCount val="1"/>
                <c:pt idx="0">
                  <c:v>Total</c:v>
                </c:pt>
              </c:strCache>
            </c:strRef>
          </c:tx>
          <c:spPr>
            <a:solidFill>
              <a:srgbClr val="004A87"/>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7155585676780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C3-41F4-B0EF-F1175A7EFDD2}"/>
                </c:ext>
              </c:extLst>
            </c:dLbl>
            <c:dLbl>
              <c:idx val="1"/>
              <c:layout>
                <c:manualLayout>
                  <c:x val="-1.69844899510073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C3-41F4-B0EF-F1175A7EFDD2}"/>
                </c:ext>
              </c:extLst>
            </c:dLbl>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Hoja1!$B$5:$B$9</c:f>
              <c:strCache>
                <c:ptCount val="5"/>
                <c:pt idx="0">
                  <c:v>Saber Pro</c:v>
                </c:pt>
                <c:pt idx="1">
                  <c:v>Saber 11</c:v>
                </c:pt>
                <c:pt idx="2">
                  <c:v>Pre Saber</c:v>
                </c:pt>
                <c:pt idx="3">
                  <c:v>Evaluar para avanzar</c:v>
                </c:pt>
                <c:pt idx="4">
                  <c:v>Validación</c:v>
                </c:pt>
              </c:strCache>
            </c:strRef>
          </c:cat>
          <c:val>
            <c:numRef>
              <c:f>Hoja1!$I$5:$I$9</c:f>
              <c:numCache>
                <c:formatCode>#,##0</c:formatCode>
                <c:ptCount val="5"/>
                <c:pt idx="0">
                  <c:v>1851</c:v>
                </c:pt>
                <c:pt idx="1">
                  <c:v>268</c:v>
                </c:pt>
                <c:pt idx="2">
                  <c:v>24</c:v>
                </c:pt>
                <c:pt idx="3">
                  <c:v>23</c:v>
                </c:pt>
                <c:pt idx="4">
                  <c:v>10</c:v>
                </c:pt>
              </c:numCache>
            </c:numRef>
          </c:val>
          <c:extLst>
            <c:ext xmlns:c16="http://schemas.microsoft.com/office/drawing/2014/chart" uri="{C3380CC4-5D6E-409C-BE32-E72D297353CC}">
              <c16:uniqueId val="{00000001-9E0E-474D-A89D-3E8ECF4CD674}"/>
            </c:ext>
          </c:extLst>
        </c:ser>
        <c:dLbls>
          <c:showLegendKey val="0"/>
          <c:showVal val="0"/>
          <c:showCatName val="0"/>
          <c:showSerName val="0"/>
          <c:showPercent val="0"/>
          <c:showBubbleSize val="0"/>
        </c:dLbls>
        <c:gapWidth val="115"/>
        <c:overlap val="-20"/>
        <c:axId val="1335857920"/>
        <c:axId val="1335863904"/>
      </c:barChart>
      <c:catAx>
        <c:axId val="1335857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crossAx val="1335863904"/>
        <c:crosses val="autoZero"/>
        <c:auto val="1"/>
        <c:lblAlgn val="ctr"/>
        <c:lblOffset val="100"/>
        <c:noMultiLvlLbl val="0"/>
      </c:catAx>
      <c:valAx>
        <c:axId val="1335863904"/>
        <c:scaling>
          <c:orientation val="minMax"/>
        </c:scaling>
        <c:delete val="1"/>
        <c:axPos val="b"/>
        <c:numFmt formatCode="#,##0" sourceLinked="1"/>
        <c:majorTickMark val="none"/>
        <c:minorTickMark val="none"/>
        <c:tickLblPos val="nextTo"/>
        <c:crossAx val="133585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960" b="1"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autoTitleDeleted val="0"/>
    <c:plotArea>
      <c:layout/>
      <c:barChart>
        <c:barDir val="col"/>
        <c:grouping val="clustered"/>
        <c:varyColors val="0"/>
        <c:ser>
          <c:idx val="0"/>
          <c:order val="0"/>
          <c:tx>
            <c:strRef>
              <c:f>Plantilla!$B$16</c:f>
              <c:strCache>
                <c:ptCount val="1"/>
                <c:pt idx="0">
                  <c:v>Noviembre</c:v>
                </c:pt>
              </c:strCache>
            </c:strRef>
          </c:tx>
          <c:spPr>
            <a:solidFill>
              <a:srgbClr val="AACA57"/>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cat>
            <c:strRef>
              <c:f>Plantilla!$C$8:$F$8</c:f>
              <c:strCache>
                <c:ptCount val="4"/>
                <c:pt idx="0">
                  <c:v>Comunicaciones Escritas</c:v>
                </c:pt>
                <c:pt idx="1">
                  <c:v>Electrónico</c:v>
                </c:pt>
                <c:pt idx="2">
                  <c:v>Telefónico</c:v>
                </c:pt>
                <c:pt idx="3">
                  <c:v>Presencial</c:v>
                </c:pt>
              </c:strCache>
            </c:strRef>
          </c:cat>
          <c:val>
            <c:numRef>
              <c:f>Plantilla!$C$16:$F$16</c:f>
              <c:numCache>
                <c:formatCode>#,##0</c:formatCode>
                <c:ptCount val="4"/>
                <c:pt idx="0">
                  <c:v>64330</c:v>
                </c:pt>
                <c:pt idx="1">
                  <c:v>229343</c:v>
                </c:pt>
                <c:pt idx="2">
                  <c:v>192051</c:v>
                </c:pt>
                <c:pt idx="3">
                  <c:v>1665</c:v>
                </c:pt>
              </c:numCache>
            </c:numRef>
          </c:val>
          <c:extLst>
            <c:ext xmlns:c16="http://schemas.microsoft.com/office/drawing/2014/chart" uri="{C3380CC4-5D6E-409C-BE32-E72D297353CC}">
              <c16:uniqueId val="{00000000-BCB7-4138-920E-B2EE376CEE03}"/>
            </c:ext>
          </c:extLst>
        </c:ser>
        <c:dLbls>
          <c:showLegendKey val="0"/>
          <c:showVal val="0"/>
          <c:showCatName val="0"/>
          <c:showSerName val="0"/>
          <c:showPercent val="0"/>
          <c:showBubbleSize val="0"/>
        </c:dLbls>
        <c:gapWidth val="100"/>
        <c:overlap val="-24"/>
        <c:axId val="1269460768"/>
        <c:axId val="1269455872"/>
      </c:barChart>
      <c:catAx>
        <c:axId val="126946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269455872"/>
        <c:crosses val="autoZero"/>
        <c:auto val="1"/>
        <c:lblAlgn val="ctr"/>
        <c:lblOffset val="100"/>
        <c:noMultiLvlLbl val="0"/>
      </c:catAx>
      <c:valAx>
        <c:axId val="1269455872"/>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r>
                  <a:rPr lang="es-CO" dirty="0"/>
                  <a:t>Solicitudes Recibidas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269460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sz="800">
          <a:solidFill>
            <a:srgbClr val="002060"/>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960" b="1"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autoTitleDeleted val="0"/>
    <c:plotArea>
      <c:layout/>
      <c:barChart>
        <c:barDir val="col"/>
        <c:grouping val="clustered"/>
        <c:varyColors val="0"/>
        <c:ser>
          <c:idx val="0"/>
          <c:order val="0"/>
          <c:tx>
            <c:strRef>
              <c:f>Plantilla!$B$17</c:f>
              <c:strCache>
                <c:ptCount val="1"/>
                <c:pt idx="0">
                  <c:v>Diciembre</c:v>
                </c:pt>
              </c:strCache>
            </c:strRef>
          </c:tx>
          <c:spPr>
            <a:solidFill>
              <a:srgbClr val="004A87"/>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cat>
            <c:strRef>
              <c:f>Plantilla!$C$8:$F$8</c:f>
              <c:strCache>
                <c:ptCount val="4"/>
                <c:pt idx="0">
                  <c:v>Comunicaciones Escritas</c:v>
                </c:pt>
                <c:pt idx="1">
                  <c:v>Electrónico</c:v>
                </c:pt>
                <c:pt idx="2">
                  <c:v>Telefónico</c:v>
                </c:pt>
                <c:pt idx="3">
                  <c:v>Presencial</c:v>
                </c:pt>
              </c:strCache>
            </c:strRef>
          </c:cat>
          <c:val>
            <c:numRef>
              <c:f>Plantilla!$C$17:$F$17</c:f>
              <c:numCache>
                <c:formatCode>#,##0</c:formatCode>
                <c:ptCount val="4"/>
                <c:pt idx="0">
                  <c:v>19906</c:v>
                </c:pt>
                <c:pt idx="1">
                  <c:v>101452</c:v>
                </c:pt>
                <c:pt idx="2">
                  <c:v>122034</c:v>
                </c:pt>
                <c:pt idx="3">
                  <c:v>560</c:v>
                </c:pt>
              </c:numCache>
            </c:numRef>
          </c:val>
          <c:extLst>
            <c:ext xmlns:c16="http://schemas.microsoft.com/office/drawing/2014/chart" uri="{C3380CC4-5D6E-409C-BE32-E72D297353CC}">
              <c16:uniqueId val="{00000000-A3F6-41E9-BC28-B213424ADD4C}"/>
            </c:ext>
          </c:extLst>
        </c:ser>
        <c:dLbls>
          <c:showLegendKey val="0"/>
          <c:showVal val="0"/>
          <c:showCatName val="0"/>
          <c:showSerName val="0"/>
          <c:showPercent val="0"/>
          <c:showBubbleSize val="0"/>
        </c:dLbls>
        <c:gapWidth val="100"/>
        <c:overlap val="-24"/>
        <c:axId val="1152091120"/>
        <c:axId val="1334162416"/>
      </c:barChart>
      <c:catAx>
        <c:axId val="1152091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334162416"/>
        <c:crosses val="autoZero"/>
        <c:auto val="1"/>
        <c:lblAlgn val="ctr"/>
        <c:lblOffset val="100"/>
        <c:noMultiLvlLbl val="0"/>
      </c:catAx>
      <c:valAx>
        <c:axId val="133416241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r>
                  <a:rPr lang="es-CO" dirty="0"/>
                  <a:t>Solicitudes Recibidas</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crossAx val="1152091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sz="800">
          <a:solidFill>
            <a:srgbClr val="002060"/>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c:f>
              <c:strCache>
                <c:ptCount val="1"/>
                <c:pt idx="0">
                  <c:v>Solicitudes Recibidas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Hoja1!$A$2:$A$4</c:f>
              <c:strCache>
                <c:ptCount val="3"/>
                <c:pt idx="0">
                  <c:v>Año 2018</c:v>
                </c:pt>
                <c:pt idx="1">
                  <c:v>Año 2019</c:v>
                </c:pt>
                <c:pt idx="2">
                  <c:v>Año 2020</c:v>
                </c:pt>
              </c:strCache>
            </c:strRef>
          </c:cat>
          <c:val>
            <c:numRef>
              <c:f>Hoja1!$B$2:$B$4</c:f>
              <c:numCache>
                <c:formatCode>#,##0</c:formatCode>
                <c:ptCount val="3"/>
                <c:pt idx="0">
                  <c:v>239316</c:v>
                </c:pt>
                <c:pt idx="1">
                  <c:v>304525</c:v>
                </c:pt>
                <c:pt idx="2">
                  <c:v>1103128</c:v>
                </c:pt>
              </c:numCache>
            </c:numRef>
          </c:val>
          <c:extLst>
            <c:ext xmlns:c16="http://schemas.microsoft.com/office/drawing/2014/chart" uri="{C3380CC4-5D6E-409C-BE32-E72D297353CC}">
              <c16:uniqueId val="{00000000-0757-4CC6-AE04-5B23488C2DC2}"/>
            </c:ext>
          </c:extLst>
        </c:ser>
        <c:dLbls>
          <c:showLegendKey val="0"/>
          <c:showVal val="0"/>
          <c:showCatName val="0"/>
          <c:showSerName val="0"/>
          <c:showPercent val="0"/>
          <c:showBubbleSize val="0"/>
        </c:dLbls>
        <c:gapWidth val="100"/>
        <c:axId val="1200847496"/>
        <c:axId val="1200848480"/>
      </c:barChart>
      <c:catAx>
        <c:axId val="1200847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200848480"/>
        <c:crosses val="autoZero"/>
        <c:auto val="1"/>
        <c:lblAlgn val="ctr"/>
        <c:lblOffset val="100"/>
        <c:noMultiLvlLbl val="0"/>
      </c:catAx>
      <c:valAx>
        <c:axId val="12008484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20084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4A87"/>
      </a:solidFill>
      <a:round/>
    </a:ln>
    <a:effectLst/>
    <a:scene3d>
      <a:camera prst="orthographicFront"/>
      <a:lightRig rig="threePt" dir="t"/>
    </a:scene3d>
    <a:sp3d/>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4A87"/>
            </a:solidFill>
            <a:ln w="9525" cap="flat" cmpd="sng" algn="ctr">
              <a:solidFill>
                <a:schemeClr val="accent6">
                  <a:shade val="95000"/>
                </a:schemeClr>
              </a:solidFill>
              <a:round/>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(Examenes!$C$38:$C$44,Examenes!$C$46)</c:f>
              <c:strCache>
                <c:ptCount val="8"/>
                <c:pt idx="0">
                  <c:v>Saber Pro</c:v>
                </c:pt>
                <c:pt idx="1">
                  <c:v>Saber 11 </c:v>
                </c:pt>
                <c:pt idx="2">
                  <c:v>Pre Saber</c:v>
                </c:pt>
                <c:pt idx="3">
                  <c:v>Validación</c:v>
                </c:pt>
                <c:pt idx="4">
                  <c:v>Saber 3°, 5° y 9°</c:v>
                </c:pt>
                <c:pt idx="5">
                  <c:v>Avancemos 4°, 6° y 8°</c:v>
                </c:pt>
                <c:pt idx="6">
                  <c:v>Pruebas Internacionales</c:v>
                </c:pt>
                <c:pt idx="7">
                  <c:v>Otras</c:v>
                </c:pt>
              </c:strCache>
              <c:extLst/>
            </c:strRef>
          </c:cat>
          <c:val>
            <c:numRef>
              <c:f>(Examenes!$E$38:$E$44,Examenes!$E$46)</c:f>
              <c:numCache>
                <c:formatCode>0.00%</c:formatCode>
                <c:ptCount val="8"/>
                <c:pt idx="0">
                  <c:v>0.65497291489226794</c:v>
                </c:pt>
                <c:pt idx="1">
                  <c:v>0.15830692799525647</c:v>
                </c:pt>
                <c:pt idx="2">
                  <c:v>7.6021668086185656E-2</c:v>
                </c:pt>
                <c:pt idx="3">
                  <c:v>5.378120442615731E-2</c:v>
                </c:pt>
                <c:pt idx="4">
                  <c:v>2.3090461346526578E-2</c:v>
                </c:pt>
                <c:pt idx="5">
                  <c:v>1.7303279517283571E-2</c:v>
                </c:pt>
                <c:pt idx="6">
                  <c:v>1.1332731251638731E-2</c:v>
                </c:pt>
                <c:pt idx="7">
                  <c:v>4.5584553348493908E-4</c:v>
                </c:pt>
              </c:numCache>
              <c:extLst/>
            </c:numRef>
          </c:val>
          <c:extLst>
            <c:ext xmlns:c16="http://schemas.microsoft.com/office/drawing/2014/chart" uri="{C3380CC4-5D6E-409C-BE32-E72D297353CC}">
              <c16:uniqueId val="{00000000-77F3-42E0-BBDE-0F8E10DC7E6B}"/>
            </c:ext>
          </c:extLst>
        </c:ser>
        <c:dLbls>
          <c:showLegendKey val="0"/>
          <c:showVal val="0"/>
          <c:showCatName val="0"/>
          <c:showSerName val="0"/>
          <c:showPercent val="0"/>
          <c:showBubbleSize val="0"/>
        </c:dLbls>
        <c:gapWidth val="100"/>
        <c:axId val="1334165680"/>
        <c:axId val="1334160784"/>
      </c:barChart>
      <c:catAx>
        <c:axId val="133416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crossAx val="1334160784"/>
        <c:crosses val="autoZero"/>
        <c:auto val="1"/>
        <c:lblAlgn val="ctr"/>
        <c:lblOffset val="100"/>
        <c:noMultiLvlLbl val="0"/>
      </c:catAx>
      <c:valAx>
        <c:axId val="1334160784"/>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crossAx val="1334165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ACA57"/>
            </a:solidFill>
            <a:ln w="9525" cap="flat" cmpd="sng" algn="ctr">
              <a:solidFill>
                <a:schemeClr val="accent6">
                  <a:shade val="95000"/>
                </a:schemeClr>
              </a:solidFill>
              <a:round/>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(Examenes!$C$45,Examenes!$C$47:$C$48)</c:f>
              <c:strCache>
                <c:ptCount val="3"/>
                <c:pt idx="0">
                  <c:v>Docentes</c:v>
                </c:pt>
                <c:pt idx="1">
                  <c:v>Patrulleros</c:v>
                </c:pt>
                <c:pt idx="2">
                  <c:v>Mayores</c:v>
                </c:pt>
              </c:strCache>
              <c:extLst/>
            </c:strRef>
          </c:cat>
          <c:val>
            <c:numRef>
              <c:f>(Examenes!$D$45,Examenes!$D$47:$D$48)</c:f>
              <c:numCache>
                <c:formatCode>#,##0</c:formatCode>
                <c:ptCount val="3"/>
                <c:pt idx="0">
                  <c:v>2675</c:v>
                </c:pt>
                <c:pt idx="1">
                  <c:v>68</c:v>
                </c:pt>
                <c:pt idx="2">
                  <c:v>20</c:v>
                </c:pt>
              </c:numCache>
              <c:extLst/>
            </c:numRef>
          </c:val>
          <c:extLst>
            <c:ext xmlns:c16="http://schemas.microsoft.com/office/drawing/2014/chart" uri="{C3380CC4-5D6E-409C-BE32-E72D297353CC}">
              <c16:uniqueId val="{00000000-1559-4585-8578-BD783EB5FC29}"/>
            </c:ext>
          </c:extLst>
        </c:ser>
        <c:dLbls>
          <c:showLegendKey val="0"/>
          <c:showVal val="0"/>
          <c:showCatName val="0"/>
          <c:showSerName val="0"/>
          <c:showPercent val="0"/>
          <c:showBubbleSize val="0"/>
        </c:dLbls>
        <c:gapWidth val="100"/>
        <c:axId val="1334159152"/>
        <c:axId val="1334157520"/>
      </c:barChart>
      <c:catAx>
        <c:axId val="133415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crossAx val="1334157520"/>
        <c:crosses val="autoZero"/>
        <c:auto val="1"/>
        <c:lblAlgn val="ctr"/>
        <c:lblOffset val="100"/>
        <c:noMultiLvlLbl val="0"/>
      </c:catAx>
      <c:valAx>
        <c:axId val="1334157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crossAx val="1334159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Plantilla!$D$55</c:f>
              <c:strCache>
                <c:ptCount val="1"/>
                <c:pt idx="0">
                  <c:v>Solicitudes</c:v>
                </c:pt>
              </c:strCache>
            </c:strRef>
          </c:tx>
          <c:spPr>
            <a:solidFill>
              <a:srgbClr val="004A8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PQRDS</c:v>
                </c:pt>
                <c:pt idx="1">
                  <c:v>Trámites y servicios</c:v>
                </c:pt>
                <c:pt idx="2">
                  <c:v>Información pública</c:v>
                </c:pt>
                <c:pt idx="3">
                  <c:v>Entidades públicas</c:v>
                </c:pt>
                <c:pt idx="4">
                  <c:v>Entes de control</c:v>
                </c:pt>
                <c:pt idx="5">
                  <c:v>Traslado por competencia</c:v>
                </c:pt>
              </c:strCache>
            </c:strRef>
          </c:cat>
          <c:val>
            <c:numRef>
              <c:f>Plantilla!$D$56:$D$61</c:f>
              <c:numCache>
                <c:formatCode>#,##0</c:formatCode>
                <c:ptCount val="6"/>
                <c:pt idx="0">
                  <c:v>93551</c:v>
                </c:pt>
                <c:pt idx="1">
                  <c:v>8849</c:v>
                </c:pt>
                <c:pt idx="2">
                  <c:v>18930</c:v>
                </c:pt>
                <c:pt idx="3" formatCode="General">
                  <c:v>220</c:v>
                </c:pt>
                <c:pt idx="4" formatCode="General">
                  <c:v>59</c:v>
                </c:pt>
                <c:pt idx="5" formatCode="General">
                  <c:v>60</c:v>
                </c:pt>
              </c:numCache>
            </c:numRef>
          </c:val>
          <c:extLst>
            <c:ext xmlns:c16="http://schemas.microsoft.com/office/drawing/2014/chart" uri="{C3380CC4-5D6E-409C-BE32-E72D297353CC}">
              <c16:uniqueId val="{00000000-2167-4DF7-B0DE-C67FECAECCE0}"/>
            </c:ext>
          </c:extLst>
        </c:ser>
        <c:dLbls>
          <c:showLegendKey val="0"/>
          <c:showVal val="0"/>
          <c:showCatName val="0"/>
          <c:showSerName val="0"/>
          <c:showPercent val="0"/>
          <c:showBubbleSize val="0"/>
        </c:dLbls>
        <c:gapWidth val="219"/>
        <c:overlap val="-27"/>
        <c:axId val="1334172208"/>
        <c:axId val="1334169488"/>
      </c:barChart>
      <c:lineChart>
        <c:grouping val="standard"/>
        <c:varyColors val="0"/>
        <c:ser>
          <c:idx val="0"/>
          <c:order val="0"/>
          <c:tx>
            <c:strRef>
              <c:f>Plantilla!$C$55</c:f>
              <c:strCache>
                <c:ptCount val="1"/>
                <c:pt idx="0">
                  <c:v>Días promedio de respuesta</c:v>
                </c:pt>
              </c:strCache>
            </c:strRef>
          </c:tx>
          <c:spPr>
            <a:ln w="31750" cap="rnd">
              <a:solidFill>
                <a:srgbClr val="AACA57"/>
              </a:solidFill>
              <a:round/>
            </a:ln>
            <a:effectLst/>
          </c:spPr>
          <c:marker>
            <c:symbol val="square"/>
            <c:size val="22"/>
            <c:spPr>
              <a:solidFill>
                <a:srgbClr val="AACA57"/>
              </a:solidFill>
              <a:ln w="12700">
                <a:solidFill>
                  <a:srgbClr val="AACA57"/>
                </a:solidFill>
                <a:round/>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PQRDS</c:v>
                </c:pt>
                <c:pt idx="1">
                  <c:v>Trámites y servicios</c:v>
                </c:pt>
                <c:pt idx="2">
                  <c:v>Información pública</c:v>
                </c:pt>
                <c:pt idx="3">
                  <c:v>Entidades públicas</c:v>
                </c:pt>
                <c:pt idx="4">
                  <c:v>Entes de control</c:v>
                </c:pt>
                <c:pt idx="5">
                  <c:v>Traslado por competencia</c:v>
                </c:pt>
              </c:strCache>
            </c:strRef>
          </c:cat>
          <c:val>
            <c:numRef>
              <c:f>Plantilla!$C$56:$C$61</c:f>
              <c:numCache>
                <c:formatCode>0.0</c:formatCode>
                <c:ptCount val="6"/>
                <c:pt idx="0">
                  <c:v>4.1800000000000006</c:v>
                </c:pt>
                <c:pt idx="1">
                  <c:v>3.7666666666666671</c:v>
                </c:pt>
                <c:pt idx="2">
                  <c:v>4.5233333333333334</c:v>
                </c:pt>
                <c:pt idx="3">
                  <c:v>3.1833333333333336</c:v>
                </c:pt>
                <c:pt idx="4">
                  <c:v>4.1333333333333329</c:v>
                </c:pt>
                <c:pt idx="5">
                  <c:v>5.5366666666666662</c:v>
                </c:pt>
              </c:numCache>
            </c:numRef>
          </c:val>
          <c:smooth val="0"/>
          <c:extLst>
            <c:ext xmlns:c16="http://schemas.microsoft.com/office/drawing/2014/chart" uri="{C3380CC4-5D6E-409C-BE32-E72D297353CC}">
              <c16:uniqueId val="{00000001-2167-4DF7-B0DE-C67FECAECCE0}"/>
            </c:ext>
          </c:extLst>
        </c:ser>
        <c:dLbls>
          <c:showLegendKey val="0"/>
          <c:showVal val="0"/>
          <c:showCatName val="0"/>
          <c:showSerName val="0"/>
          <c:showPercent val="0"/>
          <c:showBubbleSize val="0"/>
        </c:dLbls>
        <c:marker val="1"/>
        <c:smooth val="0"/>
        <c:axId val="1334170576"/>
        <c:axId val="1334170032"/>
      </c:lineChart>
      <c:catAx>
        <c:axId val="1334172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69488"/>
        <c:crosses val="autoZero"/>
        <c:auto val="1"/>
        <c:lblAlgn val="ctr"/>
        <c:lblOffset val="100"/>
        <c:noMultiLvlLbl val="0"/>
      </c:catAx>
      <c:valAx>
        <c:axId val="1334169488"/>
        <c:scaling>
          <c:logBase val="10"/>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72208"/>
        <c:crosses val="autoZero"/>
        <c:crossBetween val="between"/>
      </c:valAx>
      <c:valAx>
        <c:axId val="1334170032"/>
        <c:scaling>
          <c:logBase val="10"/>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70576"/>
        <c:crosses val="max"/>
        <c:crossBetween val="between"/>
      </c:valAx>
      <c:catAx>
        <c:axId val="1334170576"/>
        <c:scaling>
          <c:orientation val="minMax"/>
        </c:scaling>
        <c:delete val="1"/>
        <c:axPos val="b"/>
        <c:numFmt formatCode="General" sourceLinked="1"/>
        <c:majorTickMark val="none"/>
        <c:minorTickMark val="none"/>
        <c:tickLblPos val="nextTo"/>
        <c:crossAx val="1334170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Plantilla!$B$73</c:f>
              <c:strCache>
                <c:ptCount val="1"/>
                <c:pt idx="0">
                  <c:v>Muestra</c:v>
                </c:pt>
              </c:strCache>
            </c:strRef>
          </c:tx>
          <c:spPr>
            <a:solidFill>
              <a:srgbClr val="AACA5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Plantilla!$F$71:$H$71</c:f>
              <c:strCache>
                <c:ptCount val="3"/>
                <c:pt idx="0">
                  <c:v>Octubre</c:v>
                </c:pt>
                <c:pt idx="1">
                  <c:v>Noviembre</c:v>
                </c:pt>
                <c:pt idx="2">
                  <c:v>Diciembre</c:v>
                </c:pt>
              </c:strCache>
            </c:strRef>
          </c:cat>
          <c:val>
            <c:numRef>
              <c:f>Plantilla!$F$73:$H$73</c:f>
              <c:numCache>
                <c:formatCode>#,##0</c:formatCode>
                <c:ptCount val="3"/>
                <c:pt idx="0">
                  <c:v>22555</c:v>
                </c:pt>
                <c:pt idx="1">
                  <c:v>28715</c:v>
                </c:pt>
                <c:pt idx="2">
                  <c:v>17445</c:v>
                </c:pt>
              </c:numCache>
            </c:numRef>
          </c:val>
          <c:extLst>
            <c:ext xmlns:c16="http://schemas.microsoft.com/office/drawing/2014/chart" uri="{C3380CC4-5D6E-409C-BE32-E72D297353CC}">
              <c16:uniqueId val="{00000000-8FFE-469D-8215-B976AB01CBDB}"/>
            </c:ext>
          </c:extLst>
        </c:ser>
        <c:dLbls>
          <c:showLegendKey val="0"/>
          <c:showVal val="0"/>
          <c:showCatName val="0"/>
          <c:showSerName val="0"/>
          <c:showPercent val="0"/>
          <c:showBubbleSize val="0"/>
        </c:dLbls>
        <c:gapWidth val="100"/>
        <c:overlap val="-24"/>
        <c:axId val="1334166224"/>
        <c:axId val="1334158064"/>
      </c:barChart>
      <c:lineChart>
        <c:grouping val="standard"/>
        <c:varyColors val="0"/>
        <c:ser>
          <c:idx val="0"/>
          <c:order val="0"/>
          <c:tx>
            <c:strRef>
              <c:f>Plantilla!$B$74</c:f>
              <c:strCache>
                <c:ptCount val="1"/>
                <c:pt idx="0">
                  <c:v>Indicador satisfacción al cliente</c:v>
                </c:pt>
              </c:strCache>
            </c:strRef>
          </c:tx>
          <c:spPr>
            <a:ln w="31750" cap="rnd">
              <a:solidFill>
                <a:schemeClr val="accent1"/>
              </a:solidFill>
              <a:round/>
            </a:ln>
            <a:effectLst/>
          </c:spPr>
          <c:marker>
            <c:symbol val="squar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rgbClr val="AACA55"/>
                </a:solidFill>
                <a:round/>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Plantilla!$F$71:$H$71</c:f>
              <c:strCache>
                <c:ptCount val="3"/>
                <c:pt idx="0">
                  <c:v>Octubre</c:v>
                </c:pt>
                <c:pt idx="1">
                  <c:v>Noviembre</c:v>
                </c:pt>
                <c:pt idx="2">
                  <c:v>Diciembre</c:v>
                </c:pt>
              </c:strCache>
            </c:strRef>
          </c:cat>
          <c:val>
            <c:numRef>
              <c:f>Plantilla!$F$74:$H$74</c:f>
              <c:numCache>
                <c:formatCode>0.0</c:formatCode>
                <c:ptCount val="3"/>
                <c:pt idx="0">
                  <c:v>4.0936111726889823</c:v>
                </c:pt>
                <c:pt idx="1">
                  <c:v>4.0064238203029774</c:v>
                </c:pt>
                <c:pt idx="2">
                  <c:v>4.2831408493310068</c:v>
                </c:pt>
              </c:numCache>
            </c:numRef>
          </c:val>
          <c:smooth val="0"/>
          <c:extLst>
            <c:ext xmlns:c16="http://schemas.microsoft.com/office/drawing/2014/chart" uri="{C3380CC4-5D6E-409C-BE32-E72D297353CC}">
              <c16:uniqueId val="{00000001-8FFE-469D-8215-B976AB01CBDB}"/>
            </c:ext>
          </c:extLst>
        </c:ser>
        <c:dLbls>
          <c:showLegendKey val="0"/>
          <c:showVal val="0"/>
          <c:showCatName val="0"/>
          <c:showSerName val="0"/>
          <c:showPercent val="0"/>
          <c:showBubbleSize val="0"/>
        </c:dLbls>
        <c:marker val="1"/>
        <c:smooth val="0"/>
        <c:axId val="1334161328"/>
        <c:axId val="1334160240"/>
      </c:lineChart>
      <c:catAx>
        <c:axId val="1334166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58064"/>
        <c:crosses val="autoZero"/>
        <c:auto val="1"/>
        <c:lblAlgn val="ctr"/>
        <c:lblOffset val="100"/>
        <c:noMultiLvlLbl val="0"/>
      </c:catAx>
      <c:valAx>
        <c:axId val="13341580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66224"/>
        <c:crosses val="autoZero"/>
        <c:crossBetween val="between"/>
      </c:valAx>
      <c:valAx>
        <c:axId val="1334160240"/>
        <c:scaling>
          <c:orientation val="minMax"/>
          <c:max val="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4161328"/>
        <c:crosses val="max"/>
        <c:crossBetween val="between"/>
      </c:valAx>
      <c:catAx>
        <c:axId val="1334161328"/>
        <c:scaling>
          <c:orientation val="minMax"/>
        </c:scaling>
        <c:delete val="1"/>
        <c:axPos val="b"/>
        <c:numFmt formatCode="General" sourceLinked="1"/>
        <c:majorTickMark val="out"/>
        <c:minorTickMark val="none"/>
        <c:tickLblPos val="nextTo"/>
        <c:crossAx val="1334160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Hoja1!$B$19</c:f>
              <c:strCache>
                <c:ptCount val="1"/>
                <c:pt idx="0">
                  <c:v>Quejas</c:v>
                </c:pt>
              </c:strCache>
            </c:strRef>
          </c:tx>
          <c:spPr>
            <a:solidFill>
              <a:srgbClr val="AACA57"/>
            </a:solidFill>
            <a:ln>
              <a:noFill/>
            </a:ln>
            <a:effectLst/>
            <a:scene3d>
              <a:camera prst="orthographicFront"/>
              <a:lightRig rig="threePt" dir="t"/>
            </a:scene3d>
            <a:sp3d>
              <a:bevelT/>
            </a:sp3d>
          </c:spPr>
          <c:invertIfNegative val="0"/>
          <c:cat>
            <c:strRef>
              <c:f>Hoja1!$F$18:$H$18</c:f>
              <c:strCache>
                <c:ptCount val="3"/>
                <c:pt idx="0">
                  <c:v>Octubre</c:v>
                </c:pt>
                <c:pt idx="1">
                  <c:v>Noviembre</c:v>
                </c:pt>
                <c:pt idx="2">
                  <c:v>Diciembre</c:v>
                </c:pt>
              </c:strCache>
            </c:strRef>
          </c:cat>
          <c:val>
            <c:numRef>
              <c:f>Hoja1!$F$19:$H$19</c:f>
              <c:numCache>
                <c:formatCode>#,##0</c:formatCode>
                <c:ptCount val="3"/>
                <c:pt idx="0">
                  <c:v>3</c:v>
                </c:pt>
                <c:pt idx="1">
                  <c:v>3</c:v>
                </c:pt>
                <c:pt idx="2">
                  <c:v>5</c:v>
                </c:pt>
              </c:numCache>
            </c:numRef>
          </c:val>
          <c:extLst>
            <c:ext xmlns:c16="http://schemas.microsoft.com/office/drawing/2014/chart" uri="{C3380CC4-5D6E-409C-BE32-E72D297353CC}">
              <c16:uniqueId val="{00000000-D9FE-4A46-9DA9-C4B94B6C218F}"/>
            </c:ext>
          </c:extLst>
        </c:ser>
        <c:ser>
          <c:idx val="1"/>
          <c:order val="1"/>
          <c:tx>
            <c:strRef>
              <c:f>Hoja1!$B$20</c:f>
              <c:strCache>
                <c:ptCount val="1"/>
                <c:pt idx="0">
                  <c:v>Reclamos</c:v>
                </c:pt>
              </c:strCache>
            </c:strRef>
          </c:tx>
          <c:spPr>
            <a:solidFill>
              <a:srgbClr val="004A87"/>
            </a:solidFill>
            <a:ln>
              <a:noFill/>
            </a:ln>
            <a:effectLst/>
            <a:scene3d>
              <a:camera prst="orthographicFront"/>
              <a:lightRig rig="threePt" dir="t"/>
            </a:scene3d>
            <a:sp3d>
              <a:bevelT/>
            </a:sp3d>
          </c:spPr>
          <c:invertIfNegative val="0"/>
          <c:cat>
            <c:strRef>
              <c:f>Hoja1!$F$18:$H$18</c:f>
              <c:strCache>
                <c:ptCount val="3"/>
                <c:pt idx="0">
                  <c:v>Octubre</c:v>
                </c:pt>
                <c:pt idx="1">
                  <c:v>Noviembre</c:v>
                </c:pt>
                <c:pt idx="2">
                  <c:v>Diciembre</c:v>
                </c:pt>
              </c:strCache>
            </c:strRef>
          </c:cat>
          <c:val>
            <c:numRef>
              <c:f>Hoja1!$F$20:$H$20</c:f>
              <c:numCache>
                <c:formatCode>#,##0</c:formatCode>
                <c:ptCount val="3"/>
                <c:pt idx="0">
                  <c:v>201</c:v>
                </c:pt>
                <c:pt idx="1">
                  <c:v>113</c:v>
                </c:pt>
                <c:pt idx="2">
                  <c:v>1853</c:v>
                </c:pt>
              </c:numCache>
            </c:numRef>
          </c:val>
          <c:extLst>
            <c:ext xmlns:c16="http://schemas.microsoft.com/office/drawing/2014/chart" uri="{C3380CC4-5D6E-409C-BE32-E72D297353CC}">
              <c16:uniqueId val="{00000001-D9FE-4A46-9DA9-C4B94B6C218F}"/>
            </c:ext>
          </c:extLst>
        </c:ser>
        <c:dLbls>
          <c:showLegendKey val="0"/>
          <c:showVal val="0"/>
          <c:showCatName val="0"/>
          <c:showSerName val="0"/>
          <c:showPercent val="0"/>
          <c:showBubbleSize val="0"/>
        </c:dLbls>
        <c:gapWidth val="150"/>
        <c:axId val="1334168400"/>
        <c:axId val="1335855744"/>
      </c:barChart>
      <c:catAx>
        <c:axId val="1334168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Calibri" panose="020F0502020204030204" pitchFamily="34" charset="0"/>
                <a:ea typeface="+mn-ea"/>
                <a:cs typeface="Calibri" panose="020F0502020204030204" pitchFamily="34" charset="0"/>
              </a:defRPr>
            </a:pPr>
            <a:endParaRPr lang="es-CO"/>
          </a:p>
        </c:txPr>
        <c:crossAx val="1335855744"/>
        <c:crosses val="autoZero"/>
        <c:auto val="1"/>
        <c:lblAlgn val="ctr"/>
        <c:lblOffset val="100"/>
        <c:noMultiLvlLbl val="0"/>
      </c:catAx>
      <c:valAx>
        <c:axId val="1335855744"/>
        <c:scaling>
          <c:logBase val="10"/>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33416840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rgbClr val="004A87"/>
                </a:solidFill>
                <a:latin typeface="Calibri" panose="020F0502020204030204" pitchFamily="34" charset="0"/>
                <a:ea typeface="+mn-ea"/>
                <a:cs typeface="Calibri" panose="020F050202020403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latin typeface="Calibri" panose="020F0502020204030204" pitchFamily="34" charset="0"/>
              <a:cs typeface="Calibri" panose="020F0502020204030204" pitchFamily="34" charset="0"/>
            </a:endParaRPr>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latin typeface="Calibri" panose="020F0502020204030204" pitchFamily="34" charset="0"/>
                <a:cs typeface="Calibri" panose="020F0502020204030204" pitchFamily="34" charset="0"/>
              </a:rPr>
              <a:t>04/03/2021</a:t>
            </a:fld>
            <a:endParaRPr lang="es-ES" dirty="0">
              <a:latin typeface="Calibri" panose="020F0502020204030204" pitchFamily="34" charset="0"/>
              <a:cs typeface="Calibri" panose="020F0502020204030204" pitchFamily="34" charset="0"/>
            </a:endParaRPr>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latin typeface="Calibri" panose="020F0502020204030204" pitchFamily="34" charset="0"/>
              <a:cs typeface="Calibri" panose="020F0502020204030204" pitchFamily="34" charset="0"/>
            </a:endParaRPr>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latin typeface="Calibri" panose="020F0502020204030204" pitchFamily="34" charset="0"/>
                <a:cs typeface="Calibri" panose="020F0502020204030204" pitchFamily="34" charset="0"/>
              </a:rPr>
              <a:t>‹Nº›</a:t>
            </a:fld>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09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00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83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20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9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8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17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14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52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59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16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431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dirty="0"/>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dirty="0"/>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latin typeface="Calibri" panose="020F0502020204030204" pitchFamily="34" charset="0"/>
            </a:endParaRPr>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latin typeface="Calibri" panose="020F0502020204030204" pitchFamily="34" charset="0"/>
                <a:cs typeface="Calibri" panose="020F0502020204030204" pitchFamily="34" charset="0"/>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dirty="0"/>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Calibri" panose="020F0502020204030204" pitchFamily="34" charset="0"/>
                <a:ea typeface="Work Sans"/>
                <a:cs typeface="Calibri" panose="020F0502020204030204" pitchFamily="34" charset="0"/>
                <a:sym typeface="Work Sans"/>
              </a:rPr>
              <a:t>Esta presentación es propiedad intelectual controlada y producida por la Presidencia de la República.</a:t>
            </a:r>
            <a:endParaRPr sz="600" b="0" i="0" u="none" strike="noStrike" cap="none" dirty="0">
              <a:solidFill>
                <a:srgbClr val="0054BC"/>
              </a:solidFill>
              <a:latin typeface="Calibri" panose="020F0502020204030204" pitchFamily="34" charset="0"/>
              <a:ea typeface="Work Sans"/>
              <a:cs typeface="Calibri" panose="020F0502020204030204" pitchFamily="34" charset="0"/>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Calibri" panose="020F0502020204030204" pitchFamily="34" charset="0"/>
                <a:ea typeface="Work Sans"/>
                <a:cs typeface="Calibri" panose="020F0502020204030204" pitchFamily="34" charset="0"/>
                <a:sym typeface="Work Sans"/>
              </a:rPr>
              <a:t>‹Nº›</a:t>
            </a:fld>
            <a:endParaRPr sz="700" b="0" i="0" u="none" strike="noStrike" cap="none" dirty="0">
              <a:solidFill>
                <a:srgbClr val="0054BC"/>
              </a:solidFill>
              <a:latin typeface="Calibri" panose="020F0502020204030204" pitchFamily="34" charset="0"/>
              <a:ea typeface="Work Sans"/>
              <a:cs typeface="Calibri" panose="020F0502020204030204" pitchFamily="34" charset="0"/>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Calibri" panose="020F0502020204030204" pitchFamily="34" charset="0"/>
                <a:ea typeface="Work Sans"/>
                <a:cs typeface="Calibri" panose="020F0502020204030204" pitchFamily="34" charset="0"/>
                <a:sym typeface="Work Sans"/>
              </a:rPr>
              <a:t>‹Nº›</a:t>
            </a:fld>
            <a:endParaRPr sz="700" b="0" i="0" u="none" strike="noStrike" cap="none" dirty="0">
              <a:solidFill>
                <a:srgbClr val="FFFFFF"/>
              </a:solidFill>
              <a:latin typeface="Calibri" panose="020F0502020204030204" pitchFamily="34" charset="0"/>
              <a:ea typeface="Work Sans"/>
              <a:cs typeface="Calibri" panose="020F0502020204030204" pitchFamily="34" charset="0"/>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latin typeface="Calibri" panose="020F0502020204030204" pitchFamily="34" charset="0"/>
                <a:cs typeface="Calibri" panose="020F0502020204030204" pitchFamily="34" charset="0"/>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dirty="0"/>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41456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dirty="0"/>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dirty="0"/>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latin typeface="Calibri" panose="020F0502020204030204" pitchFamily="34" charset="0"/>
                <a:cs typeface="Calibri" panose="020F050202020403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Calibri" panose="020F0502020204030204" pitchFamily="34" charset="0"/>
                <a:ea typeface="Calibri" panose="020F0502020204030204" pitchFamily="34" charset="0"/>
                <a:cs typeface="Calibri" panose="020F0502020204030204" pitchFamily="34" charset="0"/>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latin typeface="Calibri" panose="020F0502020204030204" pitchFamily="34" charset="0"/>
            </a:endParaRPr>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242248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latin typeface="Calibri" panose="020F0502020204030204" pitchFamily="34" charset="0"/>
                <a:cs typeface="Calibri" panose="020F0502020204030204" pitchFamily="34" charset="0"/>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dirty="0"/>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Calibri" panose="020F0502020204030204" pitchFamily="34" charset="0"/>
                <a:ea typeface="Calibri" panose="020F0502020204030204" pitchFamily="34" charset="0"/>
                <a:cs typeface="Calibri" panose="020F0502020204030204" pitchFamily="34" charset="0"/>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3521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Calibri" panose="020F0502020204030204" pitchFamily="34" charset="0"/>
                <a:ea typeface="Work Sans"/>
                <a:cs typeface="Calibri" panose="020F0502020204030204" pitchFamily="34" charset="0"/>
                <a:sym typeface="Work Sans"/>
              </a:rPr>
              <a:t>Esta presentación es propiedad intelectual controlada y producida por la Presidencia de la República.</a:t>
            </a:r>
            <a:endParaRPr sz="600" b="0" i="0" u="none" strike="noStrike" cap="none" dirty="0">
              <a:solidFill>
                <a:srgbClr val="0054BC"/>
              </a:solidFill>
              <a:latin typeface="Calibri" panose="020F0502020204030204" pitchFamily="34" charset="0"/>
              <a:ea typeface="Work Sans"/>
              <a:cs typeface="Calibri" panose="020F0502020204030204" pitchFamily="34" charset="0"/>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73235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Calibri" panose="020F0502020204030204" pitchFamily="34" charset="0"/>
                <a:ea typeface="Work Sans"/>
                <a:cs typeface="Calibri" panose="020F0502020204030204" pitchFamily="34" charset="0"/>
                <a:sym typeface="Work Sans"/>
              </a:rPr>
              <a:t>‹Nº›</a:t>
            </a:fld>
            <a:endParaRPr sz="700" b="0" i="0" u="none" strike="noStrike" cap="none" dirty="0">
              <a:solidFill>
                <a:srgbClr val="0054BC"/>
              </a:solidFill>
              <a:latin typeface="Calibri" panose="020F0502020204030204" pitchFamily="34" charset="0"/>
              <a:ea typeface="Work Sans"/>
              <a:cs typeface="Calibri" panose="020F0502020204030204" pitchFamily="34" charset="0"/>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Calibri" panose="020F0502020204030204" pitchFamily="34" charset="0"/>
                <a:ea typeface="Work Sans"/>
                <a:cs typeface="Calibri" panose="020F0502020204030204" pitchFamily="34" charset="0"/>
                <a:sym typeface="Work Sans"/>
              </a:rPr>
              <a:t>‹Nº›</a:t>
            </a:fld>
            <a:endParaRPr sz="700" b="0" i="0" u="none" strike="noStrike" cap="none" dirty="0">
              <a:solidFill>
                <a:srgbClr val="FFFFFF"/>
              </a:solidFill>
              <a:latin typeface="Calibri" panose="020F0502020204030204" pitchFamily="34" charset="0"/>
              <a:ea typeface="Work Sans"/>
              <a:cs typeface="Calibri" panose="020F0502020204030204" pitchFamily="34" charset="0"/>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280169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dirty="0"/>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lang="es-CO"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lang="es-CO"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dirty="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dirty="0"/>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lang="es-CO"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lang="es-CO"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Calibri" panose="020F0502020204030204" pitchFamily="34" charset="0"/>
                <a:ea typeface="Calibri" panose="020F0502020204030204" pitchFamily="34" charset="0"/>
                <a:cs typeface="Calibri" panose="020F0502020204030204" pitchFamily="34" charset="0"/>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dirty="0"/>
          </a:p>
        </p:txBody>
      </p:sp>
    </p:spTree>
    <p:extLst>
      <p:ext uri="{BB962C8B-B14F-4D97-AF65-F5344CB8AC3E}">
        <p14:creationId xmlns:p14="http://schemas.microsoft.com/office/powerpoint/2010/main" val="849213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27;p20">
            <a:extLst>
              <a:ext uri="{FF2B5EF4-FFF2-40B4-BE49-F238E27FC236}">
                <a16:creationId xmlns:a16="http://schemas.microsoft.com/office/drawing/2014/main" id="{C3FF4384-80F7-4BEE-B39B-97D561D61A40}"/>
              </a:ext>
            </a:extLst>
          </p:cNvPr>
          <p:cNvSpPr txBox="1">
            <a:spLocks/>
          </p:cNvSpPr>
          <p:nvPr/>
        </p:nvSpPr>
        <p:spPr>
          <a:xfrm>
            <a:off x="3657601" y="1830128"/>
            <a:ext cx="5195990" cy="130149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rgbClr val="004A87"/>
                </a:solidFill>
                <a:latin typeface="Calibri" panose="020F0502020204030204" pitchFamily="34" charset="0"/>
                <a:ea typeface="Verdana" panose="020B0604030504040204" pitchFamily="34" charset="0"/>
                <a:cs typeface="Calibri" panose="020F0502020204030204" pitchFamily="34" charset="0"/>
              </a:rPr>
              <a:t>Informe del Cuarto Trimestre Año 2020</a:t>
            </a:r>
            <a:br>
              <a:rPr lang="es-CO" sz="2800" dirty="0">
                <a:solidFill>
                  <a:srgbClr val="004A87"/>
                </a:solidFill>
                <a:latin typeface="Calibri" panose="020F0502020204030204" pitchFamily="34" charset="0"/>
                <a:ea typeface="Verdana" panose="020B0604030504040204" pitchFamily="34" charset="0"/>
                <a:cs typeface="Calibri" panose="020F0502020204030204" pitchFamily="34" charset="0"/>
              </a:rPr>
            </a:br>
            <a:r>
              <a:rPr lang="es-CO" sz="2800" dirty="0">
                <a:solidFill>
                  <a:srgbClr val="004A87"/>
                </a:solidFill>
                <a:latin typeface="Calibri" panose="020F0502020204030204" pitchFamily="34" charset="0"/>
                <a:ea typeface="Verdana" panose="020B0604030504040204" pitchFamily="34" charset="0"/>
                <a:cs typeface="Calibri" panose="020F0502020204030204" pitchFamily="34" charset="0"/>
              </a:rPr>
              <a:t>PQRSD</a:t>
            </a:r>
          </a:p>
        </p:txBody>
      </p:sp>
    </p:spTree>
    <p:extLst>
      <p:ext uri="{BB962C8B-B14F-4D97-AF65-F5344CB8AC3E}">
        <p14:creationId xmlns:p14="http://schemas.microsoft.com/office/powerpoint/2010/main" val="32727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20B1CE-EA9D-48B5-9DEF-FA5B2B34FC5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804572" y="1182533"/>
            <a:ext cx="3676650" cy="3038475"/>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Indicador de satisfacción</a:t>
            </a:r>
          </a:p>
        </p:txBody>
      </p:sp>
      <p:pic>
        <p:nvPicPr>
          <p:cNvPr id="6" name="Imagen 5">
            <a:extLst>
              <a:ext uri="{FF2B5EF4-FFF2-40B4-BE49-F238E27FC236}">
                <a16:creationId xmlns:a16="http://schemas.microsoft.com/office/drawing/2014/main" id="{653F9531-B0AE-4A61-A14E-3B22A16C59BE}"/>
              </a:ext>
            </a:extLst>
          </p:cNvPr>
          <p:cNvPicPr>
            <a:picLocks noChangeAspect="1"/>
          </p:cNvPicPr>
          <p:nvPr/>
        </p:nvPicPr>
        <p:blipFill>
          <a:blip r:embed="rId5"/>
          <a:stretch>
            <a:fillRect/>
          </a:stretch>
        </p:blipFill>
        <p:spPr>
          <a:xfrm>
            <a:off x="794759" y="3127761"/>
            <a:ext cx="7545936" cy="1695174"/>
          </a:xfrm>
          <a:prstGeom prst="rect">
            <a:avLst/>
          </a:prstGeom>
        </p:spPr>
      </p:pic>
      <p:sp>
        <p:nvSpPr>
          <p:cNvPr id="7" name="CuadroTexto 6">
            <a:extLst>
              <a:ext uri="{FF2B5EF4-FFF2-40B4-BE49-F238E27FC236}">
                <a16:creationId xmlns:a16="http://schemas.microsoft.com/office/drawing/2014/main" id="{B90438CF-9E1C-44B2-BF87-61F66F892507}"/>
              </a:ext>
            </a:extLst>
          </p:cNvPr>
          <p:cNvSpPr txBox="1"/>
          <p:nvPr/>
        </p:nvSpPr>
        <p:spPr>
          <a:xfrm>
            <a:off x="1196411" y="3208873"/>
            <a:ext cx="6725540" cy="1442831"/>
          </a:xfrm>
          <a:prstGeom prst="rect">
            <a:avLst/>
          </a:prstGeom>
          <a:noFill/>
        </p:spPr>
        <p:txBody>
          <a:bodyPr wrap="square" rtlCol="0">
            <a:spAutoFit/>
          </a:bodyPr>
          <a:lstStyle/>
          <a:p>
            <a:pPr algn="just">
              <a:lnSpc>
                <a:spcPct val="107000"/>
              </a:lnSpc>
              <a:spcAft>
                <a:spcPts val="80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acuerdo con el análisis de las encuestas aportadas por la ciudadanía, una de las principales causas de incomodidad obedeció a los inconvenientes presentados en la plataforma de aplicación del Examen T y T, en la etapa de autenticación, sumado a los inconvenientes en algunos sitios de aplicación del examen Saber 11° y Validación. </a:t>
            </a:r>
            <a:endPar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Otros temas que impactaron en menor medida fueron: </a:t>
            </a:r>
            <a:endPar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no publicación en las fechas establecidas de los certificados de asistencia de las pruebas Saber T y T. </a:t>
            </a:r>
            <a:endPar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no publicación o cambio en las citaciones de los ciudadanos.</a:t>
            </a:r>
            <a:endPar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no ingreso a sitio de aplicación de la prueba Saber 11° y Validación por la situación de salud reportada en la encuesta.</a:t>
            </a:r>
            <a:endParaRPr lang="es-C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Gráfico 9">
            <a:extLst>
              <a:ext uri="{FF2B5EF4-FFF2-40B4-BE49-F238E27FC236}">
                <a16:creationId xmlns:a16="http://schemas.microsoft.com/office/drawing/2014/main" id="{237B2093-FB95-42B8-B9CC-2CF8264C81A4}"/>
              </a:ext>
            </a:extLst>
          </p:cNvPr>
          <p:cNvGraphicFramePr>
            <a:graphicFrameLocks/>
          </p:cNvGraphicFramePr>
          <p:nvPr>
            <p:extLst>
              <p:ext uri="{D42A27DB-BD31-4B8C-83A1-F6EECF244321}">
                <p14:modId xmlns:p14="http://schemas.microsoft.com/office/powerpoint/2010/main" val="1575146186"/>
              </p:ext>
            </p:extLst>
          </p:nvPr>
        </p:nvGraphicFramePr>
        <p:xfrm>
          <a:off x="907780" y="1178505"/>
          <a:ext cx="7146552" cy="19492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899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1023C952-B453-429D-8C13-B26F3EEBBDAC}"/>
              </a:ext>
            </a:extLst>
          </p:cNvPr>
          <p:cNvGrpSpPr/>
          <p:nvPr/>
        </p:nvGrpSpPr>
        <p:grpSpPr>
          <a:xfrm>
            <a:off x="365154" y="1068979"/>
            <a:ext cx="2661267" cy="1838215"/>
            <a:chOff x="243266" y="1112861"/>
            <a:chExt cx="2661267" cy="1838215"/>
          </a:xfrm>
        </p:grpSpPr>
        <p:pic>
          <p:nvPicPr>
            <p:cNvPr id="5" name="Imagen 4">
              <a:extLst>
                <a:ext uri="{FF2B5EF4-FFF2-40B4-BE49-F238E27FC236}">
                  <a16:creationId xmlns:a16="http://schemas.microsoft.com/office/drawing/2014/main" id="{20F6DA30-4129-47C2-907A-A0B3C922961B}"/>
                </a:ext>
              </a:extLst>
            </p:cNvPr>
            <p:cNvPicPr>
              <a:picLocks noChangeAspect="1"/>
            </p:cNvPicPr>
            <p:nvPr/>
          </p:nvPicPr>
          <p:blipFill>
            <a:blip r:embed="rId3"/>
            <a:stretch>
              <a:fillRect/>
            </a:stretch>
          </p:blipFill>
          <p:spPr>
            <a:xfrm>
              <a:off x="243266" y="1112861"/>
              <a:ext cx="2661267" cy="1838215"/>
            </a:xfrm>
            <a:prstGeom prst="rect">
              <a:avLst/>
            </a:prstGeom>
          </p:spPr>
        </p:pic>
        <p:sp>
          <p:nvSpPr>
            <p:cNvPr id="14" name="CuadroTexto 13">
              <a:extLst>
                <a:ext uri="{FF2B5EF4-FFF2-40B4-BE49-F238E27FC236}">
                  <a16:creationId xmlns:a16="http://schemas.microsoft.com/office/drawing/2014/main" id="{D0813D92-51DA-4AF2-86A6-BF8F3057BC91}"/>
                </a:ext>
              </a:extLst>
            </p:cNvPr>
            <p:cNvSpPr txBox="1"/>
            <p:nvPr/>
          </p:nvSpPr>
          <p:spPr>
            <a:xfrm>
              <a:off x="954860" y="1616469"/>
              <a:ext cx="1238081" cy="830997"/>
            </a:xfrm>
            <a:prstGeom prst="rect">
              <a:avLst/>
            </a:prstGeom>
            <a:noFill/>
          </p:spPr>
          <p:txBody>
            <a:bodyPr wrap="square" rtlCol="0">
              <a:spAutoFit/>
            </a:bodyPr>
            <a:lstStyle/>
            <a:p>
              <a:pPr algn="ctr"/>
              <a:r>
                <a:rPr lang="es-CO" sz="2000" dirty="0">
                  <a:latin typeface="Calibri" panose="020F0502020204030204" pitchFamily="34" charset="0"/>
                  <a:cs typeface="Calibri" panose="020F0502020204030204" pitchFamily="34" charset="0"/>
                </a:rPr>
                <a:t>2.178</a:t>
              </a:r>
              <a:endParaRPr lang="es-CO" dirty="0">
                <a:latin typeface="Calibri" panose="020F0502020204030204" pitchFamily="34" charset="0"/>
                <a:cs typeface="Calibri" panose="020F0502020204030204" pitchFamily="34" charset="0"/>
              </a:endParaRPr>
            </a:p>
            <a:p>
              <a:pPr algn="ctr"/>
              <a:r>
                <a:rPr lang="es-CO" dirty="0">
                  <a:latin typeface="Calibri" panose="020F0502020204030204" pitchFamily="34" charset="0"/>
                  <a:cs typeface="Calibri" panose="020F0502020204030204" pitchFamily="34" charset="0"/>
                </a:rPr>
                <a:t>Quejas y reclamos</a:t>
              </a:r>
            </a:p>
          </p:txBody>
        </p:sp>
      </p:grpSp>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Quejas y reclamos</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Cerca del 64% de las solicitudes clasificadas como </a:t>
            </a:r>
            <a:r>
              <a:rPr lang="es-CO" sz="12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otras</a:t>
            </a:r>
            <a:r>
              <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 son atendidas por nuestro ChatBot.</a:t>
            </a:r>
          </a:p>
        </p:txBody>
      </p:sp>
      <p:graphicFrame>
        <p:nvGraphicFramePr>
          <p:cNvPr id="12" name="Gráfico 11">
            <a:extLst>
              <a:ext uri="{FF2B5EF4-FFF2-40B4-BE49-F238E27FC236}">
                <a16:creationId xmlns:a16="http://schemas.microsoft.com/office/drawing/2014/main" id="{6537BF37-0D27-473F-A77B-DEE0B9B058CE}"/>
              </a:ext>
            </a:extLst>
          </p:cNvPr>
          <p:cNvGraphicFramePr>
            <a:graphicFrameLocks/>
          </p:cNvGraphicFramePr>
          <p:nvPr>
            <p:extLst>
              <p:ext uri="{D42A27DB-BD31-4B8C-83A1-F6EECF244321}">
                <p14:modId xmlns:p14="http://schemas.microsoft.com/office/powerpoint/2010/main" val="319806733"/>
              </p:ext>
            </p:extLst>
          </p:nvPr>
        </p:nvGraphicFramePr>
        <p:xfrm>
          <a:off x="153678" y="2828974"/>
          <a:ext cx="3953865" cy="202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2FCF5601-0EB7-4EF2-88EA-CCA6F0D68C9D}"/>
              </a:ext>
            </a:extLst>
          </p:cNvPr>
          <p:cNvGraphicFramePr>
            <a:graphicFrameLocks/>
          </p:cNvGraphicFramePr>
          <p:nvPr>
            <p:extLst>
              <p:ext uri="{D42A27DB-BD31-4B8C-83A1-F6EECF244321}">
                <p14:modId xmlns:p14="http://schemas.microsoft.com/office/powerpoint/2010/main" val="2494485862"/>
              </p:ext>
            </p:extLst>
          </p:nvPr>
        </p:nvGraphicFramePr>
        <p:xfrm>
          <a:off x="3962400" y="1395876"/>
          <a:ext cx="5084639" cy="35564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07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41084" y="643814"/>
            <a:ext cx="5261832" cy="507831"/>
          </a:xfrm>
          <a:prstGeom prst="rect">
            <a:avLst/>
          </a:prstGeom>
          <a:noFill/>
          <a:ln>
            <a:noFill/>
          </a:ln>
        </p:spPr>
        <p:txBody>
          <a:bodyPr spcFirstLastPara="1" wrap="square" lIns="68575" tIns="34275" rIns="68575" bIns="34275" anchor="ctr" anchorCtr="0"/>
          <a:lstStyle/>
          <a:p>
            <a:pPr algn="ctr">
              <a:lnSpc>
                <a:spcPct val="90000"/>
              </a:lnSpc>
              <a:buClr>
                <a:srgbClr val="FFFFFF"/>
              </a:buClr>
              <a:buSzPts val="1400"/>
            </a:pPr>
            <a:r>
              <a:rPr lang="es-CO" sz="2500" dirty="0">
                <a:solidFill>
                  <a:srgbClr val="0066CD"/>
                </a:solidFill>
                <a:latin typeface="Calibri" panose="020F0502020204030204" pitchFamily="34" charset="0"/>
                <a:cs typeface="Calibri" panose="020F0502020204030204" pitchFamily="34" charset="0"/>
              </a:rPr>
              <a:t>Quejas y Reclamos</a:t>
            </a:r>
          </a:p>
        </p:txBody>
      </p:sp>
      <p:sp>
        <p:nvSpPr>
          <p:cNvPr id="6" name="Rectángulo redondeado 5"/>
          <p:cNvSpPr/>
          <p:nvPr/>
        </p:nvSpPr>
        <p:spPr>
          <a:xfrm>
            <a:off x="590848" y="1693323"/>
            <a:ext cx="3317605" cy="507831"/>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CO" i="1" dirty="0">
                <a:latin typeface="Calibri" panose="020F0502020204030204" pitchFamily="34" charset="0"/>
                <a:cs typeface="Calibri" panose="020F0502020204030204" pitchFamily="34" charset="0"/>
              </a:rPr>
              <a:t>1. Reclamo: “</a:t>
            </a:r>
            <a:r>
              <a:rPr lang="es-ES" i="1" dirty="0">
                <a:latin typeface="Calibri" panose="020F0502020204030204" pitchFamily="34" charset="0"/>
                <a:cs typeface="Calibri" panose="020F0502020204030204" pitchFamily="34" charset="0"/>
              </a:rPr>
              <a:t>Inconveniente aplicación de la prueba electrónica</a:t>
            </a:r>
            <a:r>
              <a:rPr lang="es-CO" i="1" dirty="0">
                <a:latin typeface="Calibri" panose="020F0502020204030204" pitchFamily="34" charset="0"/>
                <a:cs typeface="Calibri" panose="020F0502020204030204" pitchFamily="34" charset="0"/>
              </a:rPr>
              <a:t>.”</a:t>
            </a:r>
            <a:endParaRPr kumimoji="0" lang="es-CO" b="0" i="1" u="none" strike="noStrike" kern="0" cap="none" spc="0" normalizeH="0" baseline="0" noProof="0" dirty="0">
              <a:ln>
                <a:noFill/>
              </a:ln>
              <a:solidFill>
                <a:srgbClr val="004A87"/>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Rectángulo redondeado 6"/>
          <p:cNvSpPr/>
          <p:nvPr/>
        </p:nvSpPr>
        <p:spPr>
          <a:xfrm>
            <a:off x="4499171" y="1378326"/>
            <a:ext cx="4248319" cy="11378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Calibri" panose="020F0502020204030204" pitchFamily="34" charset="0"/>
                <a:ea typeface="Verdana" panose="020B0604030504040204" pitchFamily="34" charset="0"/>
                <a:cs typeface="Calibri" panose="020F0502020204030204" pitchFamily="34" charset="0"/>
              </a:rPr>
              <a:t>Durante la presentación de las pruebas Saber Pro electrónicas entre el 28 de noviembre y el 13 de diciembre, la plataforma presento fallas relacionadas principalmente con el ingreso y caídas durante las sesiones. </a:t>
            </a:r>
          </a:p>
        </p:txBody>
      </p:sp>
      <p:sp>
        <p:nvSpPr>
          <p:cNvPr id="9" name="Rectángulo redondeado 3">
            <a:extLst>
              <a:ext uri="{FF2B5EF4-FFF2-40B4-BE49-F238E27FC236}">
                <a16:creationId xmlns:a16="http://schemas.microsoft.com/office/drawing/2014/main" id="{32DF6CF9-2F93-468E-A1A6-EBC0AD7A27FE}"/>
              </a:ext>
            </a:extLst>
          </p:cNvPr>
          <p:cNvSpPr/>
          <p:nvPr/>
        </p:nvSpPr>
        <p:spPr>
          <a:xfrm>
            <a:off x="590848" y="3519337"/>
            <a:ext cx="3212409" cy="452283"/>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Calibri" panose="020F0502020204030204" pitchFamily="34" charset="0"/>
                <a:ea typeface="Verdana" panose="020B0604030504040204" pitchFamily="34" charset="0"/>
                <a:cs typeface="Calibri" panose="020F0502020204030204" pitchFamily="34" charset="0"/>
              </a:rPr>
              <a:t>2. Reclamo: “Consulta de citación”</a:t>
            </a:r>
            <a:endParaRPr kumimoji="0" lang="es-CO" b="0" i="1" u="none" strike="noStrike" kern="0" cap="none" spc="0" normalizeH="0" baseline="0" noProof="0" dirty="0">
              <a:ln>
                <a:noFill/>
              </a:ln>
              <a:solidFill>
                <a:srgbClr val="004A87"/>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0" name="Rectángulo redondeado 5">
            <a:extLst>
              <a:ext uri="{FF2B5EF4-FFF2-40B4-BE49-F238E27FC236}">
                <a16:creationId xmlns:a16="http://schemas.microsoft.com/office/drawing/2014/main" id="{ECF1AE1A-E4B7-4084-96B5-D14AC55FFA73}"/>
              </a:ext>
            </a:extLst>
          </p:cNvPr>
          <p:cNvSpPr/>
          <p:nvPr/>
        </p:nvSpPr>
        <p:spPr>
          <a:xfrm>
            <a:off x="4499171" y="2952039"/>
            <a:ext cx="4337332" cy="1547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Calibri" panose="020F0502020204030204" pitchFamily="34" charset="0"/>
                <a:ea typeface="Verdana" panose="020B0604030504040204" pitchFamily="34" charset="0"/>
                <a:cs typeface="Calibri" panose="020F0502020204030204" pitchFamily="34" charset="0"/>
              </a:rPr>
              <a:t>Frente a las citaciones, evidenciamos problemas en la no publicación de citaciones , como el cambio de fecha de la misma para las pruebas Saber TyT segundo semestre, esto debido a los ajustes realizados por medidas de bioseguridad, pasando de 4 sesiones los días 7 y 8 de noviembre, a 8 sesiones los días 7, 8, 14 y 15 de noviembre.</a:t>
            </a:r>
          </a:p>
        </p:txBody>
      </p:sp>
    </p:spTree>
    <p:extLst>
      <p:ext uri="{BB962C8B-B14F-4D97-AF65-F5344CB8AC3E}">
        <p14:creationId xmlns:p14="http://schemas.microsoft.com/office/powerpoint/2010/main" val="151087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41084" y="643814"/>
            <a:ext cx="5261832" cy="507831"/>
          </a:xfrm>
          <a:prstGeom prst="rect">
            <a:avLst/>
          </a:prstGeom>
          <a:noFill/>
          <a:ln>
            <a:noFill/>
          </a:ln>
        </p:spPr>
        <p:txBody>
          <a:bodyPr spcFirstLastPara="1" wrap="square" lIns="68575" tIns="34275" rIns="68575" bIns="34275" anchor="ctr" anchorCtr="0"/>
          <a:lstStyle/>
          <a:p>
            <a:pPr algn="ctr">
              <a:lnSpc>
                <a:spcPct val="90000"/>
              </a:lnSpc>
              <a:buClr>
                <a:srgbClr val="FFFFFF"/>
              </a:buClr>
              <a:buSzPts val="1400"/>
            </a:pPr>
            <a:r>
              <a:rPr lang="es-CO" sz="2500" dirty="0">
                <a:solidFill>
                  <a:srgbClr val="0066CD"/>
                </a:solidFill>
                <a:latin typeface="Calibri" panose="020F0502020204030204" pitchFamily="34" charset="0"/>
                <a:cs typeface="Calibri" panose="020F0502020204030204" pitchFamily="34" charset="0"/>
              </a:rPr>
              <a:t>Acciones: Quejas y Reclamos</a:t>
            </a:r>
          </a:p>
        </p:txBody>
      </p:sp>
      <p:sp>
        <p:nvSpPr>
          <p:cNvPr id="6" name="Rectángulo redondeado 5"/>
          <p:cNvSpPr/>
          <p:nvPr/>
        </p:nvSpPr>
        <p:spPr>
          <a:xfrm>
            <a:off x="590848" y="1693323"/>
            <a:ext cx="3317605" cy="507831"/>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CO" i="1" dirty="0">
                <a:latin typeface="Calibri" panose="020F0502020204030204" pitchFamily="34" charset="0"/>
                <a:cs typeface="Calibri" panose="020F0502020204030204" pitchFamily="34" charset="0"/>
              </a:rPr>
              <a:t>1. Reclamo: “</a:t>
            </a:r>
            <a:r>
              <a:rPr lang="es-ES" i="1" dirty="0">
                <a:latin typeface="Calibri" panose="020F0502020204030204" pitchFamily="34" charset="0"/>
                <a:cs typeface="Calibri" panose="020F0502020204030204" pitchFamily="34" charset="0"/>
              </a:rPr>
              <a:t>Inconveniente aplicación de la prueba electrónica</a:t>
            </a:r>
            <a:r>
              <a:rPr lang="es-CO" i="1" dirty="0">
                <a:latin typeface="Calibri" panose="020F0502020204030204" pitchFamily="34" charset="0"/>
                <a:cs typeface="Calibri" panose="020F0502020204030204" pitchFamily="34" charset="0"/>
              </a:rPr>
              <a:t>.”</a:t>
            </a:r>
            <a:endParaRPr kumimoji="0" lang="es-CO" b="0" i="1" u="none" strike="noStrike" kern="0" cap="none" spc="0" normalizeH="0" baseline="0" noProof="0" dirty="0">
              <a:ln>
                <a:noFill/>
              </a:ln>
              <a:solidFill>
                <a:srgbClr val="004A87"/>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Rectángulo redondeado 6"/>
          <p:cNvSpPr/>
          <p:nvPr/>
        </p:nvSpPr>
        <p:spPr>
          <a:xfrm>
            <a:off x="4499171" y="1378326"/>
            <a:ext cx="4248319" cy="11378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MX" sz="1100" dirty="0">
                <a:solidFill>
                  <a:srgbClr val="004A87"/>
                </a:solidFill>
                <a:latin typeface="Calibri" panose="020F0502020204030204" pitchFamily="34" charset="0"/>
                <a:ea typeface="Verdana" panose="020B0604030504040204" pitchFamily="34" charset="0"/>
                <a:cs typeface="Calibri" panose="020F0502020204030204" pitchFamily="34" charset="0"/>
              </a:rPr>
              <a:t>Frente a este inconveniente, la Entidad tomo la determinación de enviar comunicación masiva a través de correo electrónico informando la reprogramación del examen, de igual forma se atendió de manera oportuna las solicitudes hechas por los ciudadano frente al tema.</a:t>
            </a:r>
          </a:p>
        </p:txBody>
      </p:sp>
      <p:sp>
        <p:nvSpPr>
          <p:cNvPr id="9" name="Rectángulo redondeado 3">
            <a:extLst>
              <a:ext uri="{FF2B5EF4-FFF2-40B4-BE49-F238E27FC236}">
                <a16:creationId xmlns:a16="http://schemas.microsoft.com/office/drawing/2014/main" id="{32DF6CF9-2F93-468E-A1A6-EBC0AD7A27FE}"/>
              </a:ext>
            </a:extLst>
          </p:cNvPr>
          <p:cNvSpPr/>
          <p:nvPr/>
        </p:nvSpPr>
        <p:spPr>
          <a:xfrm>
            <a:off x="590848" y="3519337"/>
            <a:ext cx="3212409" cy="452283"/>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Calibri" panose="020F0502020204030204" pitchFamily="34" charset="0"/>
                <a:ea typeface="Verdana" panose="020B0604030504040204" pitchFamily="34" charset="0"/>
                <a:cs typeface="Calibri" panose="020F0502020204030204" pitchFamily="34" charset="0"/>
              </a:rPr>
              <a:t>2. Reclamo: “Consulta de citación”</a:t>
            </a:r>
            <a:endParaRPr kumimoji="0" lang="es-CO" b="0" i="1" u="none" strike="noStrike" kern="0" cap="none" spc="0" normalizeH="0" baseline="0" noProof="0" dirty="0">
              <a:ln>
                <a:noFill/>
              </a:ln>
              <a:solidFill>
                <a:srgbClr val="004A87"/>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0" name="Rectángulo redondeado 5">
            <a:extLst>
              <a:ext uri="{FF2B5EF4-FFF2-40B4-BE49-F238E27FC236}">
                <a16:creationId xmlns:a16="http://schemas.microsoft.com/office/drawing/2014/main" id="{ECF1AE1A-E4B7-4084-96B5-D14AC55FFA73}"/>
              </a:ext>
            </a:extLst>
          </p:cNvPr>
          <p:cNvSpPr/>
          <p:nvPr/>
        </p:nvSpPr>
        <p:spPr>
          <a:xfrm>
            <a:off x="4499171" y="3215192"/>
            <a:ext cx="4337332" cy="10605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Calibri" panose="020F0502020204030204" pitchFamily="34" charset="0"/>
                <a:ea typeface="Verdana" panose="020B0604030504040204" pitchFamily="34" charset="0"/>
                <a:cs typeface="Calibri" panose="020F0502020204030204" pitchFamily="34" charset="0"/>
              </a:rPr>
              <a:t>La Entidad logró establecer comunicación con la población que presentó problemas con su citación, donde notifico la reprogramación de la prueba, los medios usados para comunicarse con los ciudadanos fueron: mensajes de texto, mensajes de robot y correos electrónicos</a:t>
            </a:r>
          </a:p>
        </p:txBody>
      </p:sp>
    </p:spTree>
    <p:extLst>
      <p:ext uri="{BB962C8B-B14F-4D97-AF65-F5344CB8AC3E}">
        <p14:creationId xmlns:p14="http://schemas.microsoft.com/office/powerpoint/2010/main" val="259975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49596" y="643814"/>
            <a:ext cx="6949997" cy="507831"/>
          </a:xfrm>
          <a:prstGeom prst="rect">
            <a:avLst/>
          </a:prstGeom>
          <a:noFill/>
          <a:ln>
            <a:noFill/>
          </a:ln>
        </p:spPr>
        <p:txBody>
          <a:bodyPr spcFirstLastPara="1" wrap="square" lIns="68575" tIns="34275" rIns="68575" bIns="34275" anchor="ctr" anchorCtr="0"/>
          <a:lstStyle/>
          <a:p>
            <a:pPr algn="ctr">
              <a:lnSpc>
                <a:spcPct val="90000"/>
              </a:lnSpc>
              <a:buClr>
                <a:srgbClr val="FFFFFF"/>
              </a:buClr>
              <a:buSzPts val="1400"/>
            </a:pPr>
            <a:r>
              <a:rPr lang="es-CO" sz="2500" dirty="0">
                <a:solidFill>
                  <a:srgbClr val="0066CD"/>
                </a:solidFill>
                <a:latin typeface="Calibri" panose="020F0502020204030204" pitchFamily="34" charset="0"/>
                <a:cs typeface="Calibri" panose="020F0502020204030204" pitchFamily="34" charset="0"/>
              </a:rPr>
              <a:t>Acciones De Mejoramiento Desarrolladas Para Las Quejas Y Reclamos </a:t>
            </a:r>
          </a:p>
        </p:txBody>
      </p:sp>
      <p:sp>
        <p:nvSpPr>
          <p:cNvPr id="7" name="Rectángulo redondeado 6"/>
          <p:cNvSpPr/>
          <p:nvPr/>
        </p:nvSpPr>
        <p:spPr>
          <a:xfrm>
            <a:off x="623088" y="1214968"/>
            <a:ext cx="8003022" cy="13567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MX" sz="1100" dirty="0">
                <a:solidFill>
                  <a:srgbClr val="004A87"/>
                </a:solidFill>
                <a:latin typeface="Calibri" panose="020F0502020204030204" pitchFamily="34" charset="0"/>
                <a:ea typeface="Verdana" panose="020B0604030504040204" pitchFamily="34" charset="0"/>
                <a:cs typeface="Calibri" panose="020F0502020204030204" pitchFamily="34" charset="0"/>
              </a:rPr>
              <a:t>En la calificación y observaciones del ciudadano en el cuarto trimestre, se identifico que la mayoría de los ciudadanos,  están inconformes por las fallas presentadas en la etapa de autenticación para las pruebas electrónicas en casa Saber T y T en la plataforma SUMADI, así como los inconvenientes en los sitios de aplicación para las pruebas Saber 11°, dado que no les permitieron el ingreso por la situación de salud reportada en la encuesta. Adicionalmente, están insatisfechos por la no publicación y/o cambio en las citaciones del Examen Saber 11 y Validación del bachillerato. Otra novedad que impactó en menor medida fue la insatisfacción de los ciudadanos, por la no publicación de los certificados de asistencia de las pruebas Saber T y T en las fechas establecidas.</a:t>
            </a:r>
          </a:p>
        </p:txBody>
      </p:sp>
      <p:sp>
        <p:nvSpPr>
          <p:cNvPr id="8" name="Rectángulo: esquinas redondeadas 7">
            <a:extLst>
              <a:ext uri="{FF2B5EF4-FFF2-40B4-BE49-F238E27FC236}">
                <a16:creationId xmlns:a16="http://schemas.microsoft.com/office/drawing/2014/main" id="{84397611-5A34-4ACD-B1D1-A18C21C3B101}"/>
              </a:ext>
            </a:extLst>
          </p:cNvPr>
          <p:cNvSpPr/>
          <p:nvPr/>
        </p:nvSpPr>
        <p:spPr>
          <a:xfrm>
            <a:off x="1008451" y="3943604"/>
            <a:ext cx="7232291" cy="4503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b="0" i="0" dirty="0">
                <a:solidFill>
                  <a:srgbClr val="000000"/>
                </a:solidFill>
                <a:effectLst/>
                <a:latin typeface="calibri" panose="020F0502020204030204" pitchFamily="34" charset="0"/>
              </a:rPr>
              <a:t>La Entidad </a:t>
            </a:r>
            <a:r>
              <a:rPr lang="es-MX" sz="1100" dirty="0">
                <a:solidFill>
                  <a:srgbClr val="000000"/>
                </a:solidFill>
                <a:latin typeface="calibri" panose="020F0502020204030204" pitchFamily="34" charset="0"/>
              </a:rPr>
              <a:t>rindió soporte y acompañamiento en línea con el fin de mejorar la experiencia con el servicio prestado a los ciudadanos</a:t>
            </a:r>
            <a:endParaRPr lang="es-CO" sz="1100" dirty="0">
              <a:solidFill>
                <a:srgbClr val="000000"/>
              </a:solidFill>
              <a:latin typeface="calibri" panose="020F0502020204030204" pitchFamily="34" charset="0"/>
            </a:endParaRPr>
          </a:p>
        </p:txBody>
      </p:sp>
      <p:sp>
        <p:nvSpPr>
          <p:cNvPr id="11" name="Rectángulo: esquinas redondeadas 10">
            <a:extLst>
              <a:ext uri="{FF2B5EF4-FFF2-40B4-BE49-F238E27FC236}">
                <a16:creationId xmlns:a16="http://schemas.microsoft.com/office/drawing/2014/main" id="{7D0F4C6C-6754-4B08-8F5A-D9CEEE326ACB}"/>
              </a:ext>
            </a:extLst>
          </p:cNvPr>
          <p:cNvSpPr/>
          <p:nvPr/>
        </p:nvSpPr>
        <p:spPr>
          <a:xfrm>
            <a:off x="1008453" y="2770731"/>
            <a:ext cx="7232291" cy="3850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b="0" i="0" dirty="0">
                <a:solidFill>
                  <a:srgbClr val="000000"/>
                </a:solidFill>
                <a:effectLst/>
                <a:latin typeface="calibri" panose="020F0502020204030204" pitchFamily="34" charset="0"/>
              </a:rPr>
              <a:t>Se informó a través de piezas comunicativas los teléfonos para brindar soporte en línea en la plataforma SUMADI</a:t>
            </a:r>
            <a:endParaRPr lang="es-CO" sz="1100" dirty="0">
              <a:solidFill>
                <a:srgbClr val="000000"/>
              </a:solidFill>
              <a:latin typeface="calibri" panose="020F0502020204030204" pitchFamily="34" charset="0"/>
            </a:endParaRPr>
          </a:p>
        </p:txBody>
      </p:sp>
      <p:sp>
        <p:nvSpPr>
          <p:cNvPr id="12" name="Rectángulo: esquinas redondeadas 11">
            <a:extLst>
              <a:ext uri="{FF2B5EF4-FFF2-40B4-BE49-F238E27FC236}">
                <a16:creationId xmlns:a16="http://schemas.microsoft.com/office/drawing/2014/main" id="{299A7C63-49CC-45BE-B74B-9BE8F1FFCDF8}"/>
              </a:ext>
            </a:extLst>
          </p:cNvPr>
          <p:cNvSpPr/>
          <p:nvPr/>
        </p:nvSpPr>
        <p:spPr>
          <a:xfrm>
            <a:off x="1008452" y="3257677"/>
            <a:ext cx="7232291" cy="5689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MX" sz="1100" b="0" i="0" dirty="0">
                <a:solidFill>
                  <a:srgbClr val="000000"/>
                </a:solidFill>
                <a:effectLst/>
                <a:latin typeface="calibri" panose="020F0502020204030204" pitchFamily="34" charset="0"/>
              </a:rPr>
              <a:t>Como se comento anteriormente, realizamos envíos de comunicaciones vía correo electrónico y SMS, con el fin de mantener a los ciudadanos enterados de las modificaciones que se pudiesen presentar por cambios en los cronogramas de los Exámenes o inconvenientes en los procesos que afectaran el debido curso de las pruebas.</a:t>
            </a:r>
            <a:endParaRPr lang="es-CO" sz="1100" dirty="0">
              <a:solidFill>
                <a:srgbClr val="000000"/>
              </a:solidFill>
              <a:latin typeface="calibri" panose="020F0502020204030204" pitchFamily="34" charset="0"/>
            </a:endParaRPr>
          </a:p>
        </p:txBody>
      </p:sp>
      <p:sp>
        <p:nvSpPr>
          <p:cNvPr id="13" name="Rectángulo: esquinas redondeadas 12">
            <a:extLst>
              <a:ext uri="{FF2B5EF4-FFF2-40B4-BE49-F238E27FC236}">
                <a16:creationId xmlns:a16="http://schemas.microsoft.com/office/drawing/2014/main" id="{CD477609-D40A-40AF-BAF2-33BF7B3CADCB}"/>
              </a:ext>
            </a:extLst>
          </p:cNvPr>
          <p:cNvSpPr/>
          <p:nvPr/>
        </p:nvSpPr>
        <p:spPr>
          <a:xfrm>
            <a:off x="1008450" y="4488100"/>
            <a:ext cx="7232291" cy="4503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100" b="0" i="0" dirty="0">
                <a:solidFill>
                  <a:srgbClr val="000000"/>
                </a:solidFill>
                <a:effectLst/>
                <a:latin typeface="calibri" panose="020F0502020204030204" pitchFamily="34" charset="0"/>
              </a:rPr>
              <a:t>Se generó estrategia para que los estudiantes que no pudieron presentar el Examen Saber 11, lo pudieran presentar extemporáneamente en diciembre</a:t>
            </a:r>
            <a:endParaRPr lang="es-CO"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3093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2A32D9E7-4970-453D-A8AE-A865004484EF}"/>
              </a:ext>
            </a:extLst>
          </p:cNvPr>
          <p:cNvSpPr txBox="1">
            <a:spLocks/>
          </p:cNvSpPr>
          <p:nvPr/>
        </p:nvSpPr>
        <p:spPr>
          <a:xfrm>
            <a:off x="1047279" y="649987"/>
            <a:ext cx="7049440"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Recomendaciones de los Ciudadanos</a:t>
            </a:r>
          </a:p>
        </p:txBody>
      </p:sp>
      <p:pic>
        <p:nvPicPr>
          <p:cNvPr id="5" name="Imagen 4">
            <a:extLst>
              <a:ext uri="{FF2B5EF4-FFF2-40B4-BE49-F238E27FC236}">
                <a16:creationId xmlns:a16="http://schemas.microsoft.com/office/drawing/2014/main" id="{B6FE6FF8-F0A3-4365-B570-EC8C2E8CB032}"/>
              </a:ext>
            </a:extLst>
          </p:cNvPr>
          <p:cNvPicPr>
            <a:picLocks noChangeAspect="1"/>
          </p:cNvPicPr>
          <p:nvPr/>
        </p:nvPicPr>
        <p:blipFill>
          <a:blip r:embed="rId3"/>
          <a:stretch>
            <a:fillRect/>
          </a:stretch>
        </p:blipFill>
        <p:spPr>
          <a:xfrm>
            <a:off x="1288142" y="1624381"/>
            <a:ext cx="6567714" cy="2869132"/>
          </a:xfrm>
          <a:prstGeom prst="rect">
            <a:avLst/>
          </a:prstGeom>
        </p:spPr>
      </p:pic>
      <p:sp>
        <p:nvSpPr>
          <p:cNvPr id="2" name="CuadroTexto 1">
            <a:extLst>
              <a:ext uri="{FF2B5EF4-FFF2-40B4-BE49-F238E27FC236}">
                <a16:creationId xmlns:a16="http://schemas.microsoft.com/office/drawing/2014/main" id="{F0553676-2ABF-4502-B57F-88A8C8F762DF}"/>
              </a:ext>
            </a:extLst>
          </p:cNvPr>
          <p:cNvSpPr txBox="1"/>
          <p:nvPr/>
        </p:nvSpPr>
        <p:spPr>
          <a:xfrm>
            <a:off x="1640114" y="1912479"/>
            <a:ext cx="5812971" cy="2292935"/>
          </a:xfrm>
          <a:prstGeom prst="rect">
            <a:avLst/>
          </a:prstGeom>
          <a:noFill/>
        </p:spPr>
        <p:txBody>
          <a:bodyPr wrap="square" rtlCol="0">
            <a:spAutoFit/>
          </a:bodyPr>
          <a:lstStyle/>
          <a:p>
            <a:pPr marL="171450" indent="-171450" algn="just">
              <a:buClr>
                <a:schemeClr val="bg1"/>
              </a:buClr>
              <a:buFont typeface="Wingdings" panose="05000000000000000000" pitchFamily="2" charset="2"/>
              <a:buChar char="Ø"/>
            </a:pPr>
            <a:r>
              <a:rPr lang="es-ES" sz="1100" dirty="0">
                <a:solidFill>
                  <a:schemeClr val="bg1"/>
                </a:solidFill>
                <a:latin typeface="Calibri" panose="020F0502020204030204" pitchFamily="34" charset="0"/>
                <a:ea typeface="Verdana" panose="020B0604030504040204" pitchFamily="34" charset="0"/>
                <a:cs typeface="Calibri" panose="020F0502020204030204" pitchFamily="34" charset="0"/>
              </a:rPr>
              <a:t>Buen día, este es mi segundo correo y es una sugerencia con todo el respeto, pero creo que las pruebas Saber, por cuidado a los jóvenes, adolescentes y adultos deberían de ser virtuales para no propagar más esto, los adolescentes somos muy irresponsables y deberían incitar para cuidarnos para poder pasa con salud y tranquilidad a las festividades de diciembre en familias, conllevar a cuidarnos hasta eso para así poder tener nuestra ceremonias. Si no lo hacemos se propagará más y no podremos.</a:t>
            </a:r>
          </a:p>
          <a:p>
            <a:pPr marL="171450" indent="-171450" algn="just">
              <a:buClr>
                <a:schemeClr val="bg1"/>
              </a:buClr>
              <a:buFont typeface="Wingdings" panose="05000000000000000000" pitchFamily="2" charset="2"/>
              <a:buChar char="Ø"/>
            </a:pPr>
            <a:endParaRPr lang="es-ES" sz="1100" dirty="0">
              <a:solidFill>
                <a:schemeClr val="bg1"/>
              </a:solidFill>
              <a:latin typeface="Calibri" panose="020F0502020204030204" pitchFamily="34" charset="0"/>
              <a:ea typeface="Verdana" panose="020B0604030504040204" pitchFamily="34" charset="0"/>
              <a:cs typeface="Calibri" panose="020F0502020204030204" pitchFamily="34" charset="0"/>
            </a:endParaRPr>
          </a:p>
          <a:p>
            <a:pPr marL="171450" indent="-171450" algn="just">
              <a:buClr>
                <a:schemeClr val="bg1"/>
              </a:buClr>
              <a:buFont typeface="Wingdings" panose="05000000000000000000" pitchFamily="2" charset="2"/>
              <a:buChar char="Ø"/>
            </a:pPr>
            <a:r>
              <a:rPr lang="es-ES" sz="1100" dirty="0">
                <a:solidFill>
                  <a:schemeClr val="bg1"/>
                </a:solidFill>
                <a:latin typeface="Calibri" panose="020F0502020204030204" pitchFamily="34" charset="0"/>
                <a:ea typeface="Verdana" panose="020B0604030504040204" pitchFamily="34" charset="0"/>
                <a:cs typeface="Calibri" panose="020F0502020204030204" pitchFamily="34" charset="0"/>
              </a:rPr>
              <a:t>Buenas tardes, quería hacer una recomendación en cuanto a las imágenes que se incluirán en el examen, pues el tamaño de la imagen y letra es muy pequeño por lo tanto dificulta la visibilidad, ¿no pueden poner la opción de dar zoom?. Gracias, quedo atenta</a:t>
            </a:r>
          </a:p>
          <a:p>
            <a:pPr marL="171450" indent="-171450" algn="just">
              <a:buClr>
                <a:schemeClr val="bg1"/>
              </a:buClr>
              <a:buFont typeface="Wingdings" panose="05000000000000000000" pitchFamily="2" charset="2"/>
              <a:buChar char="Ø"/>
            </a:pPr>
            <a:endParaRPr lang="es-ES" sz="1100" dirty="0">
              <a:solidFill>
                <a:schemeClr val="bg1"/>
              </a:solidFill>
              <a:latin typeface="Calibri" panose="020F0502020204030204" pitchFamily="34" charset="0"/>
              <a:ea typeface="Verdana" panose="020B0604030504040204" pitchFamily="34" charset="0"/>
              <a:cs typeface="Calibri" panose="020F0502020204030204" pitchFamily="34" charset="0"/>
            </a:endParaRPr>
          </a:p>
          <a:p>
            <a:pPr marL="171450" indent="-171450" algn="just">
              <a:buClr>
                <a:schemeClr val="bg1"/>
              </a:buClr>
              <a:buFont typeface="Wingdings" panose="05000000000000000000" pitchFamily="2" charset="2"/>
              <a:buChar char="Ø"/>
            </a:pPr>
            <a:r>
              <a:rPr lang="es-ES" sz="1100" dirty="0">
                <a:solidFill>
                  <a:schemeClr val="bg1"/>
                </a:solidFill>
                <a:latin typeface="Calibri" panose="020F0502020204030204" pitchFamily="34" charset="0"/>
                <a:ea typeface="Verdana" panose="020B0604030504040204" pitchFamily="34" charset="0"/>
                <a:cs typeface="Calibri" panose="020F0502020204030204" pitchFamily="34" charset="0"/>
              </a:rPr>
              <a:t>La línea telefónica para consulta de sitio de presentación no toma bien el número de documento, deben mejorarla. Digité el documento de mi hijo 5 veces y nunca lo tomó bien</a:t>
            </a:r>
            <a:endParaRPr lang="es-CO" sz="11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0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4"/>
          <p:cNvSpPr txBox="1">
            <a:spLocks noGrp="1"/>
          </p:cNvSpPr>
          <p:nvPr>
            <p:ph type="body" idx="1"/>
          </p:nvPr>
        </p:nvSpPr>
        <p:spPr>
          <a:xfrm>
            <a:off x="1005519" y="1783143"/>
            <a:ext cx="3746655"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ea typeface="Verdana" panose="020B0604030504040204" pitchFamily="34" charset="0"/>
              </a:rPr>
              <a:t>Solicitudes recibidas por canal de atención</a:t>
            </a:r>
          </a:p>
          <a:p>
            <a:pPr marL="139700" lvl="0" indent="0" rtl="0">
              <a:lnSpc>
                <a:spcPct val="90000"/>
              </a:lnSpc>
              <a:spcBef>
                <a:spcPts val="800"/>
              </a:spcBef>
              <a:spcAft>
                <a:spcPts val="0"/>
              </a:spcAft>
              <a:buClr>
                <a:srgbClr val="FFFFFF"/>
              </a:buClr>
              <a:buSzPts val="1400"/>
              <a:buNone/>
            </a:pPr>
            <a:endParaRPr sz="1200" dirty="0">
              <a:solidFill>
                <a:srgbClr val="004A87"/>
              </a:solidFill>
              <a:ea typeface="Verdana" panose="020B0604030504040204" pitchFamily="34" charset="0"/>
            </a:endParaRPr>
          </a:p>
        </p:txBody>
      </p:sp>
      <p:sp>
        <p:nvSpPr>
          <p:cNvPr id="159" name="Google Shape;159;p24"/>
          <p:cNvSpPr txBox="1">
            <a:spLocks noGrp="1"/>
          </p:cNvSpPr>
          <p:nvPr>
            <p:ph type="body" idx="2"/>
          </p:nvPr>
        </p:nvSpPr>
        <p:spPr>
          <a:xfrm>
            <a:off x="1005519" y="1294619"/>
            <a:ext cx="2063851"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ea typeface="Verdana" panose="020B0604030504040204" pitchFamily="34" charset="0"/>
              </a:rPr>
              <a:t>Introducción</a:t>
            </a:r>
          </a:p>
        </p:txBody>
      </p:sp>
      <p:sp>
        <p:nvSpPr>
          <p:cNvPr id="160" name="Google Shape;160;p24"/>
          <p:cNvSpPr txBox="1">
            <a:spLocks noGrp="1"/>
          </p:cNvSpPr>
          <p:nvPr>
            <p:ph type="body" idx="3"/>
          </p:nvPr>
        </p:nvSpPr>
        <p:spPr>
          <a:xfrm>
            <a:off x="1005520" y="2212654"/>
            <a:ext cx="3746654"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ea typeface="Verdana" panose="020B0604030504040204" pitchFamily="34" charset="0"/>
              </a:rPr>
              <a:t>Resumen de solicitudes por mes</a:t>
            </a:r>
          </a:p>
        </p:txBody>
      </p:sp>
      <p:sp>
        <p:nvSpPr>
          <p:cNvPr id="162" name="Google Shape;162;p24"/>
          <p:cNvSpPr txBox="1">
            <a:spLocks noGrp="1"/>
          </p:cNvSpPr>
          <p:nvPr>
            <p:ph type="body" idx="5"/>
          </p:nvPr>
        </p:nvSpPr>
        <p:spPr>
          <a:xfrm>
            <a:off x="269024" y="130618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ea typeface="Verdana" panose="020B0604030504040204" pitchFamily="34" charset="0"/>
              </a:rPr>
              <a:t>01.</a:t>
            </a:r>
            <a:endParaRPr sz="1200" dirty="0">
              <a:solidFill>
                <a:srgbClr val="004A87"/>
              </a:solidFill>
              <a:ea typeface="Verdana" panose="020B0604030504040204" pitchFamily="34" charset="0"/>
            </a:endParaRPr>
          </a:p>
        </p:txBody>
      </p:sp>
      <p:sp>
        <p:nvSpPr>
          <p:cNvPr id="164" name="Google Shape;164;p24"/>
          <p:cNvSpPr txBox="1">
            <a:spLocks noGrp="1"/>
          </p:cNvSpPr>
          <p:nvPr>
            <p:ph type="body" idx="7"/>
          </p:nvPr>
        </p:nvSpPr>
        <p:spPr>
          <a:xfrm>
            <a:off x="269023" y="177584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ea typeface="Verdana" panose="020B0604030504040204" pitchFamily="34" charset="0"/>
              </a:rPr>
              <a:t>02.</a:t>
            </a:r>
            <a:endParaRPr sz="1200" dirty="0">
              <a:solidFill>
                <a:srgbClr val="004A87"/>
              </a:solidFill>
              <a:ea typeface="Verdana" panose="020B0604030504040204" pitchFamily="34" charset="0"/>
            </a:endParaRPr>
          </a:p>
        </p:txBody>
      </p:sp>
      <p:sp>
        <p:nvSpPr>
          <p:cNvPr id="165" name="Google Shape;165;p24"/>
          <p:cNvSpPr txBox="1">
            <a:spLocks noGrp="1"/>
          </p:cNvSpPr>
          <p:nvPr>
            <p:ph type="body" idx="8"/>
          </p:nvPr>
        </p:nvSpPr>
        <p:spPr>
          <a:xfrm>
            <a:off x="269750" y="221117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ea typeface="Verdana" panose="020B0604030504040204" pitchFamily="34" charset="0"/>
              </a:rPr>
              <a:t>03.</a:t>
            </a:r>
            <a:endParaRPr sz="1200" dirty="0">
              <a:solidFill>
                <a:srgbClr val="004A87"/>
              </a:solidFill>
              <a:ea typeface="Verdana" panose="020B0604030504040204" pitchFamily="34" charset="0"/>
            </a:endParaRPr>
          </a:p>
        </p:txBody>
      </p:sp>
      <p:sp>
        <p:nvSpPr>
          <p:cNvPr id="9" name="Google Shape;157;p24">
            <a:extLst>
              <a:ext uri="{FF2B5EF4-FFF2-40B4-BE49-F238E27FC236}">
                <a16:creationId xmlns:a16="http://schemas.microsoft.com/office/drawing/2014/main" id="{BD2A2AAC-7177-400F-939D-AB171F45AC45}"/>
              </a:ext>
            </a:extLst>
          </p:cNvPr>
          <p:cNvSpPr txBox="1">
            <a:spLocks/>
          </p:cNvSpPr>
          <p:nvPr/>
        </p:nvSpPr>
        <p:spPr>
          <a:xfrm>
            <a:off x="3480598" y="674126"/>
            <a:ext cx="3264880" cy="640198"/>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54BC"/>
              </a:buClr>
              <a:buSzPts val="1400"/>
              <a:buFont typeface="Work Sans SemiBold"/>
              <a:buNone/>
              <a:defRPr sz="3000" b="0" i="0" u="none" strike="noStrike" cap="none">
                <a:solidFill>
                  <a:srgbClr val="0054BC"/>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2pPr>
            <a:lvl3pPr marR="0" lvl="2"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3pPr>
            <a:lvl4pPr marR="0" lvl="3"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4pPr>
            <a:lvl5pPr marR="0" lvl="4"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5pPr>
            <a:lvl6pPr marR="0" lvl="5"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6pPr>
            <a:lvl7pPr marR="0" lvl="6"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7pPr>
            <a:lvl8pPr marR="0" lvl="7"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8pPr>
            <a:lvl9pPr marR="0" lvl="8"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9pPr>
          </a:lstStyle>
          <a:p>
            <a:pPr algn="l">
              <a:buClr>
                <a:srgbClr val="FFFFFF"/>
              </a:buClr>
              <a:buFont typeface="Arial"/>
              <a:buNone/>
            </a:pPr>
            <a:r>
              <a:rPr lang="es-CO" dirty="0">
                <a:solidFill>
                  <a:srgbClr val="0066CD"/>
                </a:solidFill>
                <a:latin typeface="Calibri" panose="020F0502020204030204" pitchFamily="34" charset="0"/>
                <a:cs typeface="Calibri" panose="020F0502020204030204" pitchFamily="34" charset="0"/>
                <a:sym typeface="Arial"/>
              </a:rPr>
              <a:t>Contenido</a:t>
            </a:r>
          </a:p>
        </p:txBody>
      </p:sp>
      <p:sp>
        <p:nvSpPr>
          <p:cNvPr id="12" name="Google Shape;160;p24">
            <a:extLst>
              <a:ext uri="{FF2B5EF4-FFF2-40B4-BE49-F238E27FC236}">
                <a16:creationId xmlns:a16="http://schemas.microsoft.com/office/drawing/2014/main" id="{24E2F695-E010-429B-AA96-D0A56C5309DA}"/>
              </a:ext>
            </a:extLst>
          </p:cNvPr>
          <p:cNvSpPr txBox="1">
            <a:spLocks/>
          </p:cNvSpPr>
          <p:nvPr/>
        </p:nvSpPr>
        <p:spPr>
          <a:xfrm>
            <a:off x="1005520" y="2661456"/>
            <a:ext cx="365444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Comparativo períodos anteriores</a:t>
            </a:r>
          </a:p>
          <a:p>
            <a:pPr marL="139700" indent="0">
              <a:buClr>
                <a:srgbClr val="FFFFFF"/>
              </a:buClr>
              <a:buSzPts val="1400"/>
            </a:pPr>
            <a:endPar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Google Shape;165;p24">
            <a:extLst>
              <a:ext uri="{FF2B5EF4-FFF2-40B4-BE49-F238E27FC236}">
                <a16:creationId xmlns:a16="http://schemas.microsoft.com/office/drawing/2014/main" id="{995121A0-E894-4260-8BC0-EFD8FC672B03}"/>
              </a:ext>
            </a:extLst>
          </p:cNvPr>
          <p:cNvSpPr txBox="1">
            <a:spLocks/>
          </p:cNvSpPr>
          <p:nvPr/>
        </p:nvSpPr>
        <p:spPr>
          <a:xfrm>
            <a:off x="269750" y="2669498"/>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04.</a:t>
            </a:r>
          </a:p>
        </p:txBody>
      </p:sp>
      <p:sp>
        <p:nvSpPr>
          <p:cNvPr id="14" name="Google Shape;160;p24">
            <a:extLst>
              <a:ext uri="{FF2B5EF4-FFF2-40B4-BE49-F238E27FC236}">
                <a16:creationId xmlns:a16="http://schemas.microsoft.com/office/drawing/2014/main" id="{12A83E5C-106E-44EE-835E-2268F81741DA}"/>
              </a:ext>
            </a:extLst>
          </p:cNvPr>
          <p:cNvSpPr txBox="1">
            <a:spLocks/>
          </p:cNvSpPr>
          <p:nvPr/>
        </p:nvSpPr>
        <p:spPr>
          <a:xfrm>
            <a:off x="1005519" y="3129308"/>
            <a:ext cx="334708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Comparativo años anteriores</a:t>
            </a:r>
          </a:p>
        </p:txBody>
      </p:sp>
      <p:sp>
        <p:nvSpPr>
          <p:cNvPr id="15" name="Google Shape;165;p24">
            <a:extLst>
              <a:ext uri="{FF2B5EF4-FFF2-40B4-BE49-F238E27FC236}">
                <a16:creationId xmlns:a16="http://schemas.microsoft.com/office/drawing/2014/main" id="{5F6F45A5-6986-47A7-8D72-CE089C256518}"/>
              </a:ext>
            </a:extLst>
          </p:cNvPr>
          <p:cNvSpPr txBox="1">
            <a:spLocks/>
          </p:cNvSpPr>
          <p:nvPr/>
        </p:nvSpPr>
        <p:spPr>
          <a:xfrm>
            <a:off x="269749" y="3127825"/>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05.</a:t>
            </a:r>
          </a:p>
        </p:txBody>
      </p:sp>
      <p:sp>
        <p:nvSpPr>
          <p:cNvPr id="16" name="Google Shape;160;p24">
            <a:extLst>
              <a:ext uri="{FF2B5EF4-FFF2-40B4-BE49-F238E27FC236}">
                <a16:creationId xmlns:a16="http://schemas.microsoft.com/office/drawing/2014/main" id="{8F130A0E-94C0-4625-ADB9-1D26560460D5}"/>
              </a:ext>
            </a:extLst>
          </p:cNvPr>
          <p:cNvSpPr txBox="1">
            <a:spLocks/>
          </p:cNvSpPr>
          <p:nvPr/>
        </p:nvSpPr>
        <p:spPr>
          <a:xfrm>
            <a:off x="1005519" y="3586695"/>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Clasificación de solicitudes por examen</a:t>
            </a:r>
          </a:p>
          <a:p>
            <a:pPr marL="139700" indent="0">
              <a:buClr>
                <a:srgbClr val="FFFFFF"/>
              </a:buClr>
              <a:buSzPts val="1400"/>
            </a:pPr>
            <a:endPar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Google Shape;165;p24">
            <a:extLst>
              <a:ext uri="{FF2B5EF4-FFF2-40B4-BE49-F238E27FC236}">
                <a16:creationId xmlns:a16="http://schemas.microsoft.com/office/drawing/2014/main" id="{2197FEEC-0928-4E75-A0C6-A05D2E74CA31}"/>
              </a:ext>
            </a:extLst>
          </p:cNvPr>
          <p:cNvSpPr txBox="1">
            <a:spLocks/>
          </p:cNvSpPr>
          <p:nvPr/>
        </p:nvSpPr>
        <p:spPr>
          <a:xfrm>
            <a:off x="269750" y="359473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06.</a:t>
            </a:r>
          </a:p>
        </p:txBody>
      </p:sp>
      <p:sp>
        <p:nvSpPr>
          <p:cNvPr id="18" name="Google Shape;160;p24">
            <a:extLst>
              <a:ext uri="{FF2B5EF4-FFF2-40B4-BE49-F238E27FC236}">
                <a16:creationId xmlns:a16="http://schemas.microsoft.com/office/drawing/2014/main" id="{6DC3F0FD-72B9-4909-930C-639FBEE947C1}"/>
              </a:ext>
            </a:extLst>
          </p:cNvPr>
          <p:cNvSpPr txBox="1">
            <a:spLocks/>
          </p:cNvSpPr>
          <p:nvPr/>
        </p:nvSpPr>
        <p:spPr>
          <a:xfrm>
            <a:off x="1005519" y="4002757"/>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Tiempos de respuesta al ciudadano</a:t>
            </a:r>
          </a:p>
          <a:p>
            <a:pPr marL="139700" indent="0">
              <a:buClr>
                <a:srgbClr val="FFFFFF"/>
              </a:buClr>
              <a:buSzPts val="1400"/>
            </a:pPr>
            <a:endPar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endParaRPr>
          </a:p>
        </p:txBody>
      </p:sp>
      <p:sp>
        <p:nvSpPr>
          <p:cNvPr id="19" name="Google Shape;165;p24">
            <a:extLst>
              <a:ext uri="{FF2B5EF4-FFF2-40B4-BE49-F238E27FC236}">
                <a16:creationId xmlns:a16="http://schemas.microsoft.com/office/drawing/2014/main" id="{686F01DA-57AC-46CA-8DD3-E5CF0E5297B3}"/>
              </a:ext>
            </a:extLst>
          </p:cNvPr>
          <p:cNvSpPr txBox="1">
            <a:spLocks/>
          </p:cNvSpPr>
          <p:nvPr/>
        </p:nvSpPr>
        <p:spPr>
          <a:xfrm>
            <a:off x="269750" y="4010799"/>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07.</a:t>
            </a:r>
          </a:p>
        </p:txBody>
      </p:sp>
      <p:sp>
        <p:nvSpPr>
          <p:cNvPr id="20" name="Google Shape;160;p24">
            <a:extLst>
              <a:ext uri="{FF2B5EF4-FFF2-40B4-BE49-F238E27FC236}">
                <a16:creationId xmlns:a16="http://schemas.microsoft.com/office/drawing/2014/main" id="{87773602-AE1E-41E5-940D-04B8618C06B6}"/>
              </a:ext>
            </a:extLst>
          </p:cNvPr>
          <p:cNvSpPr txBox="1">
            <a:spLocks/>
          </p:cNvSpPr>
          <p:nvPr/>
        </p:nvSpPr>
        <p:spPr>
          <a:xfrm>
            <a:off x="1005520" y="4434644"/>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Indicador de satisfacción</a:t>
            </a:r>
          </a:p>
          <a:p>
            <a:pPr marL="139700" indent="0">
              <a:buClr>
                <a:srgbClr val="FFFFFF"/>
              </a:buClr>
              <a:buSzPts val="1400"/>
            </a:pPr>
            <a:endPar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endParaRPr>
          </a:p>
        </p:txBody>
      </p:sp>
      <p:sp>
        <p:nvSpPr>
          <p:cNvPr id="21" name="Google Shape;165;p24">
            <a:extLst>
              <a:ext uri="{FF2B5EF4-FFF2-40B4-BE49-F238E27FC236}">
                <a16:creationId xmlns:a16="http://schemas.microsoft.com/office/drawing/2014/main" id="{FC29094B-D6B3-463A-A5F3-825ACE2875D2}"/>
              </a:ext>
            </a:extLst>
          </p:cNvPr>
          <p:cNvSpPr txBox="1">
            <a:spLocks/>
          </p:cNvSpPr>
          <p:nvPr/>
        </p:nvSpPr>
        <p:spPr>
          <a:xfrm>
            <a:off x="269751" y="4442686"/>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08.</a:t>
            </a:r>
          </a:p>
        </p:txBody>
      </p:sp>
      <p:sp>
        <p:nvSpPr>
          <p:cNvPr id="22" name="Google Shape;159;p24">
            <a:extLst>
              <a:ext uri="{FF2B5EF4-FFF2-40B4-BE49-F238E27FC236}">
                <a16:creationId xmlns:a16="http://schemas.microsoft.com/office/drawing/2014/main" id="{9AE475DA-3FA2-4EB0-B3AE-AF7135156A9F}"/>
              </a:ext>
            </a:extLst>
          </p:cNvPr>
          <p:cNvSpPr txBox="1">
            <a:spLocks/>
          </p:cNvSpPr>
          <p:nvPr/>
        </p:nvSpPr>
        <p:spPr>
          <a:xfrm>
            <a:off x="5691819" y="1304144"/>
            <a:ext cx="2063851"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Quejas y reclamos</a:t>
            </a:r>
          </a:p>
        </p:txBody>
      </p:sp>
      <p:sp>
        <p:nvSpPr>
          <p:cNvPr id="23" name="Google Shape;162;p24">
            <a:extLst>
              <a:ext uri="{FF2B5EF4-FFF2-40B4-BE49-F238E27FC236}">
                <a16:creationId xmlns:a16="http://schemas.microsoft.com/office/drawing/2014/main" id="{969142F1-FB21-43CE-8162-B70ECD055F3B}"/>
              </a:ext>
            </a:extLst>
          </p:cNvPr>
          <p:cNvSpPr txBox="1">
            <a:spLocks/>
          </p:cNvSpPr>
          <p:nvPr/>
        </p:nvSpPr>
        <p:spPr>
          <a:xfrm>
            <a:off x="4955324" y="1315706"/>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09.</a:t>
            </a:r>
          </a:p>
        </p:txBody>
      </p:sp>
      <p:sp>
        <p:nvSpPr>
          <p:cNvPr id="24" name="Google Shape;159;p24">
            <a:extLst>
              <a:ext uri="{FF2B5EF4-FFF2-40B4-BE49-F238E27FC236}">
                <a16:creationId xmlns:a16="http://schemas.microsoft.com/office/drawing/2014/main" id="{AE409493-07EA-4359-8AB2-A315E563F332}"/>
              </a:ext>
            </a:extLst>
          </p:cNvPr>
          <p:cNvSpPr txBox="1">
            <a:spLocks/>
          </p:cNvSpPr>
          <p:nvPr/>
        </p:nvSpPr>
        <p:spPr>
          <a:xfrm>
            <a:off x="5691819" y="1771581"/>
            <a:ext cx="260445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Tipologías de quejas y reclamos</a:t>
            </a:r>
          </a:p>
        </p:txBody>
      </p:sp>
      <p:sp>
        <p:nvSpPr>
          <p:cNvPr id="25" name="Google Shape;162;p24">
            <a:extLst>
              <a:ext uri="{FF2B5EF4-FFF2-40B4-BE49-F238E27FC236}">
                <a16:creationId xmlns:a16="http://schemas.microsoft.com/office/drawing/2014/main" id="{DAADEBAC-8132-4F3F-BDF0-9B2CEE8B37E2}"/>
              </a:ext>
            </a:extLst>
          </p:cNvPr>
          <p:cNvSpPr txBox="1">
            <a:spLocks/>
          </p:cNvSpPr>
          <p:nvPr/>
        </p:nvSpPr>
        <p:spPr>
          <a:xfrm>
            <a:off x="4955324" y="1783143"/>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10.</a:t>
            </a:r>
          </a:p>
        </p:txBody>
      </p:sp>
      <p:sp>
        <p:nvSpPr>
          <p:cNvPr id="26" name="Google Shape;159;p24">
            <a:extLst>
              <a:ext uri="{FF2B5EF4-FFF2-40B4-BE49-F238E27FC236}">
                <a16:creationId xmlns:a16="http://schemas.microsoft.com/office/drawing/2014/main" id="{8548EF65-ECF4-4C8A-AE83-B2CD08701FC8}"/>
              </a:ext>
            </a:extLst>
          </p:cNvPr>
          <p:cNvSpPr txBox="1">
            <a:spLocks/>
          </p:cNvSpPr>
          <p:nvPr/>
        </p:nvSpPr>
        <p:spPr>
          <a:xfrm>
            <a:off x="5691818" y="2230655"/>
            <a:ext cx="2918107"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Calibri" panose="020F0502020204030204" pitchFamily="34" charset="0"/>
                <a:ea typeface="Verdana" panose="020B0604030504040204" pitchFamily="34" charset="0"/>
                <a:cs typeface="Calibri" panose="020F0502020204030204" pitchFamily="34" charset="0"/>
              </a:rPr>
              <a:t>Recomendaciones del ciudadano</a:t>
            </a:r>
          </a:p>
        </p:txBody>
      </p:sp>
      <p:sp>
        <p:nvSpPr>
          <p:cNvPr id="27" name="Google Shape;162;p24">
            <a:extLst>
              <a:ext uri="{FF2B5EF4-FFF2-40B4-BE49-F238E27FC236}">
                <a16:creationId xmlns:a16="http://schemas.microsoft.com/office/drawing/2014/main" id="{D2A42998-40B5-4E2D-B36C-A9B0D05B18C2}"/>
              </a:ext>
            </a:extLst>
          </p:cNvPr>
          <p:cNvSpPr txBox="1">
            <a:spLocks/>
          </p:cNvSpPr>
          <p:nvPr/>
        </p:nvSpPr>
        <p:spPr>
          <a:xfrm>
            <a:off x="4955324" y="224221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Calibri" panose="020F0502020204030204" pitchFamily="34" charset="0"/>
                <a:ea typeface="Verdana" panose="020B0604030504040204" pitchFamily="34" charset="0"/>
                <a:cs typeface="Calibri" panose="020F0502020204030204" pitchFamily="34" charset="0"/>
              </a:rPr>
              <a:t>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blero blanco Metálico Platino 80x120">
            <a:extLst>
              <a:ext uri="{FF2B5EF4-FFF2-40B4-BE49-F238E27FC236}">
                <a16:creationId xmlns:a16="http://schemas.microsoft.com/office/drawing/2014/main" id="{4838161A-D531-428D-9A8F-E1DCD25F9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94" b="20494"/>
          <a:stretch/>
        </p:blipFill>
        <p:spPr bwMode="auto">
          <a:xfrm>
            <a:off x="2260599" y="1606862"/>
            <a:ext cx="6359349" cy="3035284"/>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524052" y="732208"/>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Introducción</a:t>
            </a:r>
          </a:p>
        </p:txBody>
      </p:sp>
      <p:pic>
        <p:nvPicPr>
          <p:cNvPr id="17" name="Imagen 16">
            <a:extLst>
              <a:ext uri="{FF2B5EF4-FFF2-40B4-BE49-F238E27FC236}">
                <a16:creationId xmlns:a16="http://schemas.microsoft.com/office/drawing/2014/main" id="{9B70635A-5EDA-48B5-B517-158B83CEFB7C}"/>
              </a:ext>
            </a:extLst>
          </p:cNvPr>
          <p:cNvPicPr>
            <a:picLocks noChangeAspect="1"/>
          </p:cNvPicPr>
          <p:nvPr/>
        </p:nvPicPr>
        <p:blipFill>
          <a:blip r:embed="rId4"/>
          <a:stretch>
            <a:fillRect/>
          </a:stretch>
        </p:blipFill>
        <p:spPr>
          <a:xfrm>
            <a:off x="723900" y="1517642"/>
            <a:ext cx="1295400" cy="2571750"/>
          </a:xfrm>
          <a:prstGeom prst="rect">
            <a:avLst/>
          </a:prstGeom>
        </p:spPr>
      </p:pic>
      <p:sp>
        <p:nvSpPr>
          <p:cNvPr id="6" name="CuadroTexto 5">
            <a:extLst>
              <a:ext uri="{FF2B5EF4-FFF2-40B4-BE49-F238E27FC236}">
                <a16:creationId xmlns:a16="http://schemas.microsoft.com/office/drawing/2014/main" id="{7B98D964-D3F7-4F0A-9538-0BAF9967B549}"/>
              </a:ext>
            </a:extLst>
          </p:cNvPr>
          <p:cNvSpPr txBox="1"/>
          <p:nvPr/>
        </p:nvSpPr>
        <p:spPr>
          <a:xfrm>
            <a:off x="2931417" y="1943539"/>
            <a:ext cx="4944234" cy="2822952"/>
          </a:xfrm>
          <a:prstGeom prst="rect">
            <a:avLst/>
          </a:prstGeom>
          <a:noFill/>
        </p:spPr>
        <p:txBody>
          <a:bodyPr wrap="square">
            <a:spAutoFit/>
          </a:bodyPr>
          <a:lstStyle/>
          <a:p>
            <a:pPr algn="just">
              <a:lnSpc>
                <a:spcPct val="107000"/>
              </a:lnSpc>
              <a:spcAft>
                <a:spcPts val="800"/>
              </a:spcAft>
            </a:pPr>
            <a:r>
              <a:rPr lang="es-CO" dirty="0">
                <a:solidFill>
                  <a:srgbClr val="004A87"/>
                </a:solidFill>
                <a:effectLst/>
                <a:latin typeface="Calibri" panose="020F0502020204030204" pitchFamily="34" charset="0"/>
                <a:ea typeface="Verdana" panose="020B0604030504040204" pitchFamily="34" charset="0"/>
                <a:cs typeface="Calibri" panose="020F0502020204030204" pitchFamily="34" charset="0"/>
              </a:rPr>
              <a:t>Este informe muestra el detalle de las PQRSD recibidas por la Entidad </a:t>
            </a:r>
            <a:r>
              <a:rPr lang="es-CO" dirty="0">
                <a:solidFill>
                  <a:srgbClr val="004A87"/>
                </a:solidFill>
                <a:latin typeface="Calibri" panose="020F0502020204030204" pitchFamily="34" charset="0"/>
                <a:ea typeface="Verdana" panose="020B0604030504040204" pitchFamily="34" charset="0"/>
                <a:cs typeface="Calibri" panose="020F0502020204030204" pitchFamily="34" charset="0"/>
              </a:rPr>
              <a:t>en todos los canales de atención durante el periodo comprendido entre el mes de octubre al mes de diciembre de 2020, su comportamiento frente años anteriores entre otros análisis estadísticos. </a:t>
            </a:r>
          </a:p>
          <a:p>
            <a:pPr algn="just">
              <a:lnSpc>
                <a:spcPct val="107000"/>
              </a:lnSpc>
              <a:spcAft>
                <a:spcPts val="800"/>
              </a:spcAft>
            </a:pPr>
            <a:r>
              <a:rPr lang="es-CO" dirty="0">
                <a:solidFill>
                  <a:srgbClr val="004A87"/>
                </a:solidFill>
                <a:effectLst/>
                <a:latin typeface="Calibri" panose="020F0502020204030204" pitchFamily="34" charset="0"/>
                <a:ea typeface="Verdana" panose="020B0604030504040204" pitchFamily="34" charset="0"/>
                <a:cs typeface="Calibri" panose="020F0502020204030204" pitchFamily="34" charset="0"/>
              </a:rPr>
              <a:t>La información siguiente brinda un resumen de la gestión de consultas hechas por los grupos de interés frente a los momentos que generaron algún impacto durante el último trimestre del año, colocando en contexto a la ciudadanía de lo ocurrido en la Entidad.</a:t>
            </a:r>
          </a:p>
          <a:p>
            <a:pPr algn="just">
              <a:lnSpc>
                <a:spcPct val="107000"/>
              </a:lnSpc>
              <a:spcAft>
                <a:spcPts val="800"/>
              </a:spcAft>
            </a:pPr>
            <a:endParaRPr lang="es-CO" dirty="0">
              <a:solidFill>
                <a:srgbClr val="004A87"/>
              </a:solidFill>
              <a:effectLst/>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2101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44C97E8-D4C1-49CC-ABD1-CA4D6F2DBD58}"/>
              </a:ext>
            </a:extLst>
          </p:cNvPr>
          <p:cNvPicPr>
            <a:picLocks noChangeAspect="1"/>
          </p:cNvPicPr>
          <p:nvPr/>
        </p:nvPicPr>
        <p:blipFill>
          <a:blip r:embed="rId3"/>
          <a:stretch>
            <a:fillRect/>
          </a:stretch>
        </p:blipFill>
        <p:spPr>
          <a:xfrm>
            <a:off x="2272641" y="1248326"/>
            <a:ext cx="4556454" cy="388103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210457" y="659523"/>
            <a:ext cx="8643257"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Solicitudes recibidas por canal de atención IV trimestre 2020 </a:t>
            </a:r>
          </a:p>
        </p:txBody>
      </p:sp>
      <p:sp>
        <p:nvSpPr>
          <p:cNvPr id="4" name="CuadroTexto 3">
            <a:extLst>
              <a:ext uri="{FF2B5EF4-FFF2-40B4-BE49-F238E27FC236}">
                <a16:creationId xmlns:a16="http://schemas.microsoft.com/office/drawing/2014/main" id="{C228922C-549C-4F1B-909B-7EE4E49D658E}"/>
              </a:ext>
            </a:extLst>
          </p:cNvPr>
          <p:cNvSpPr txBox="1"/>
          <p:nvPr/>
        </p:nvSpPr>
        <p:spPr>
          <a:xfrm>
            <a:off x="3832471" y="2702447"/>
            <a:ext cx="1440382" cy="830997"/>
          </a:xfrm>
          <a:prstGeom prst="rect">
            <a:avLst/>
          </a:prstGeom>
          <a:noFill/>
        </p:spPr>
        <p:txBody>
          <a:bodyPr wrap="square" rtlCol="0">
            <a:spAutoFit/>
          </a:bodyPr>
          <a:lstStyle/>
          <a:p>
            <a:pPr algn="ctr"/>
            <a:r>
              <a:rPr lang="es-CO" sz="2400" dirty="0">
                <a:solidFill>
                  <a:srgbClr val="1E56A1"/>
                </a:solidFill>
                <a:latin typeface="Calibri" panose="020F0502020204030204" pitchFamily="34" charset="0"/>
                <a:cs typeface="Calibri" panose="020F0502020204030204" pitchFamily="34" charset="0"/>
              </a:rPr>
              <a:t>Total</a:t>
            </a:r>
          </a:p>
          <a:p>
            <a:pPr algn="ctr"/>
            <a:r>
              <a:rPr lang="es-CO" sz="2400" dirty="0">
                <a:solidFill>
                  <a:srgbClr val="1E56A1"/>
                </a:solidFill>
                <a:latin typeface="Calibri" panose="020F0502020204030204" pitchFamily="34" charset="0"/>
                <a:cs typeface="Calibri" panose="020F0502020204030204" pitchFamily="34" charset="0"/>
              </a:rPr>
              <a:t>1.103.128</a:t>
            </a:r>
          </a:p>
        </p:txBody>
      </p:sp>
      <p:pic>
        <p:nvPicPr>
          <p:cNvPr id="8" name="Gráfico 7" descr="Auricular">
            <a:extLst>
              <a:ext uri="{FF2B5EF4-FFF2-40B4-BE49-F238E27FC236}">
                <a16:creationId xmlns:a16="http://schemas.microsoft.com/office/drawing/2014/main" id="{AEFBEC90-912B-44CC-8ABC-67AC4CB882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6887" y="2293352"/>
            <a:ext cx="691869" cy="691869"/>
          </a:xfrm>
          <a:prstGeom prst="rect">
            <a:avLst/>
          </a:prstGeom>
        </p:spPr>
      </p:pic>
      <p:pic>
        <p:nvPicPr>
          <p:cNvPr id="10" name="Gráfico 9" descr="Abrir sobre">
            <a:extLst>
              <a:ext uri="{FF2B5EF4-FFF2-40B4-BE49-F238E27FC236}">
                <a16:creationId xmlns:a16="http://schemas.microsoft.com/office/drawing/2014/main" id="{6C298E9C-DB59-4AA3-8172-470626112C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3085" y="2541433"/>
            <a:ext cx="542166" cy="542166"/>
          </a:xfrm>
          <a:prstGeom prst="rect">
            <a:avLst/>
          </a:prstGeom>
        </p:spPr>
      </p:pic>
      <p:pic>
        <p:nvPicPr>
          <p:cNvPr id="12" name="Gráfico 11" descr="Grupo de hombres">
            <a:extLst>
              <a:ext uri="{FF2B5EF4-FFF2-40B4-BE49-F238E27FC236}">
                <a16:creationId xmlns:a16="http://schemas.microsoft.com/office/drawing/2014/main" id="{4B9DEE42-EFDF-4082-ABF3-F9EAE7184B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47776" y="4046973"/>
            <a:ext cx="542166" cy="542166"/>
          </a:xfrm>
          <a:prstGeom prst="rect">
            <a:avLst/>
          </a:prstGeom>
        </p:spPr>
      </p:pic>
      <p:pic>
        <p:nvPicPr>
          <p:cNvPr id="15" name="Gráfico 14" descr="Ordenador">
            <a:extLst>
              <a:ext uri="{FF2B5EF4-FFF2-40B4-BE49-F238E27FC236}">
                <a16:creationId xmlns:a16="http://schemas.microsoft.com/office/drawing/2014/main" id="{0395345A-5E51-4047-A8B5-B58A331F65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493" y="1548151"/>
            <a:ext cx="699961" cy="566102"/>
          </a:xfrm>
          <a:prstGeom prst="rect">
            <a:avLst/>
          </a:prstGeom>
        </p:spPr>
      </p:pic>
      <p:sp>
        <p:nvSpPr>
          <p:cNvPr id="16" name="CuadroTexto 15">
            <a:extLst>
              <a:ext uri="{FF2B5EF4-FFF2-40B4-BE49-F238E27FC236}">
                <a16:creationId xmlns:a16="http://schemas.microsoft.com/office/drawing/2014/main" id="{52FFBE69-8F5E-448D-A856-CC72C81BABD4}"/>
              </a:ext>
            </a:extLst>
          </p:cNvPr>
          <p:cNvSpPr txBox="1"/>
          <p:nvPr/>
        </p:nvSpPr>
        <p:spPr>
          <a:xfrm>
            <a:off x="1779536" y="3137982"/>
            <a:ext cx="2546040" cy="523220"/>
          </a:xfrm>
          <a:prstGeom prst="rect">
            <a:avLst/>
          </a:prstGeom>
          <a:noFill/>
        </p:spPr>
        <p:txBody>
          <a:bodyPr wrap="square" rtlCol="0">
            <a:spAutoFit/>
          </a:bodyPr>
          <a:lstStyle/>
          <a:p>
            <a:pPr algn="ctr"/>
            <a:r>
              <a:rPr lang="es-CO" dirty="0">
                <a:solidFill>
                  <a:srgbClr val="004A87"/>
                </a:solidFill>
                <a:latin typeface="Calibri" panose="020F0502020204030204" pitchFamily="34" charset="0"/>
                <a:cs typeface="Calibri" panose="020F0502020204030204" pitchFamily="34" charset="0"/>
              </a:rPr>
              <a:t>Telefónico</a:t>
            </a:r>
          </a:p>
          <a:p>
            <a:pPr algn="ctr"/>
            <a:r>
              <a:rPr lang="es-CO" dirty="0">
                <a:solidFill>
                  <a:srgbClr val="004A87"/>
                </a:solidFill>
                <a:latin typeface="Calibri" panose="020F0502020204030204" pitchFamily="34" charset="0"/>
                <a:cs typeface="Calibri" panose="020F0502020204030204" pitchFamily="34" charset="0"/>
              </a:rPr>
              <a:t>477.103</a:t>
            </a:r>
          </a:p>
        </p:txBody>
      </p:sp>
      <p:sp>
        <p:nvSpPr>
          <p:cNvPr id="17" name="CuadroTexto 16">
            <a:extLst>
              <a:ext uri="{FF2B5EF4-FFF2-40B4-BE49-F238E27FC236}">
                <a16:creationId xmlns:a16="http://schemas.microsoft.com/office/drawing/2014/main" id="{A218E836-432A-4807-9FE8-EB5F8FACC3B7}"/>
              </a:ext>
            </a:extLst>
          </p:cNvPr>
          <p:cNvSpPr txBox="1"/>
          <p:nvPr/>
        </p:nvSpPr>
        <p:spPr>
          <a:xfrm>
            <a:off x="3277848" y="4195012"/>
            <a:ext cx="2546040" cy="523220"/>
          </a:xfrm>
          <a:prstGeom prst="rect">
            <a:avLst/>
          </a:prstGeom>
          <a:noFill/>
        </p:spPr>
        <p:txBody>
          <a:bodyPr wrap="square" rtlCol="0">
            <a:spAutoFit/>
          </a:bodyPr>
          <a:lstStyle/>
          <a:p>
            <a:pPr algn="ctr"/>
            <a:r>
              <a:rPr lang="es-CO" dirty="0">
                <a:solidFill>
                  <a:srgbClr val="004A87"/>
                </a:solidFill>
                <a:latin typeface="Calibri" panose="020F0502020204030204" pitchFamily="34" charset="0"/>
                <a:cs typeface="Calibri" panose="020F0502020204030204" pitchFamily="34" charset="0"/>
              </a:rPr>
              <a:t>Atención Presencial</a:t>
            </a:r>
          </a:p>
          <a:p>
            <a:pPr algn="ctr"/>
            <a:r>
              <a:rPr lang="es-CO" dirty="0">
                <a:solidFill>
                  <a:srgbClr val="004A87"/>
                </a:solidFill>
                <a:latin typeface="Calibri" panose="020F0502020204030204" pitchFamily="34" charset="0"/>
                <a:cs typeface="Calibri" panose="020F0502020204030204" pitchFamily="34" charset="0"/>
              </a:rPr>
              <a:t>3.463</a:t>
            </a:r>
          </a:p>
        </p:txBody>
      </p:sp>
      <p:sp>
        <p:nvSpPr>
          <p:cNvPr id="18" name="CuadroTexto 17">
            <a:extLst>
              <a:ext uri="{FF2B5EF4-FFF2-40B4-BE49-F238E27FC236}">
                <a16:creationId xmlns:a16="http://schemas.microsoft.com/office/drawing/2014/main" id="{C2A94B16-C781-4C7D-ABF8-370DE13A832C}"/>
              </a:ext>
            </a:extLst>
          </p:cNvPr>
          <p:cNvSpPr txBox="1"/>
          <p:nvPr/>
        </p:nvSpPr>
        <p:spPr>
          <a:xfrm>
            <a:off x="5307791" y="3301725"/>
            <a:ext cx="1569856" cy="692497"/>
          </a:xfrm>
          <a:prstGeom prst="rect">
            <a:avLst/>
          </a:prstGeom>
          <a:noFill/>
        </p:spPr>
        <p:txBody>
          <a:bodyPr wrap="square" rtlCol="0">
            <a:spAutoFit/>
          </a:bodyPr>
          <a:lstStyle/>
          <a:p>
            <a:pPr algn="ctr"/>
            <a:r>
              <a:rPr lang="es-CO" sz="1300" dirty="0">
                <a:solidFill>
                  <a:srgbClr val="004A87"/>
                </a:solidFill>
                <a:latin typeface="Calibri" panose="020F0502020204030204" pitchFamily="34" charset="0"/>
                <a:cs typeface="Calibri" panose="020F0502020204030204" pitchFamily="34" charset="0"/>
              </a:rPr>
              <a:t>Comunicaciones Escritas</a:t>
            </a:r>
          </a:p>
          <a:p>
            <a:pPr algn="ctr"/>
            <a:r>
              <a:rPr lang="es-CO" sz="1300" dirty="0">
                <a:solidFill>
                  <a:srgbClr val="004A87"/>
                </a:solidFill>
                <a:latin typeface="Calibri" panose="020F0502020204030204" pitchFamily="34" charset="0"/>
                <a:cs typeface="Calibri" panose="020F0502020204030204" pitchFamily="34" charset="0"/>
              </a:rPr>
              <a:t>121.669</a:t>
            </a:r>
          </a:p>
        </p:txBody>
      </p:sp>
      <p:sp>
        <p:nvSpPr>
          <p:cNvPr id="19" name="CuadroTexto 18">
            <a:extLst>
              <a:ext uri="{FF2B5EF4-FFF2-40B4-BE49-F238E27FC236}">
                <a16:creationId xmlns:a16="http://schemas.microsoft.com/office/drawing/2014/main" id="{74117611-E9A4-4772-A542-FFA6F8562360}"/>
              </a:ext>
            </a:extLst>
          </p:cNvPr>
          <p:cNvSpPr txBox="1"/>
          <p:nvPr/>
        </p:nvSpPr>
        <p:spPr>
          <a:xfrm>
            <a:off x="4037413" y="1627261"/>
            <a:ext cx="2546040" cy="584775"/>
          </a:xfrm>
          <a:prstGeom prst="rect">
            <a:avLst/>
          </a:prstGeom>
          <a:noFill/>
        </p:spPr>
        <p:txBody>
          <a:bodyPr wrap="square" rtlCol="0">
            <a:spAutoFit/>
          </a:bodyPr>
          <a:lstStyle/>
          <a:p>
            <a:pPr algn="ctr"/>
            <a:r>
              <a:rPr lang="es-CO" sz="1600" dirty="0">
                <a:solidFill>
                  <a:srgbClr val="004A87"/>
                </a:solidFill>
                <a:latin typeface="Calibri" panose="020F0502020204030204" pitchFamily="34" charset="0"/>
                <a:cs typeface="Calibri" panose="020F0502020204030204" pitchFamily="34" charset="0"/>
              </a:rPr>
              <a:t>Electrónico</a:t>
            </a:r>
          </a:p>
          <a:p>
            <a:pPr algn="ctr"/>
            <a:r>
              <a:rPr lang="es-CO" sz="1600" dirty="0">
                <a:solidFill>
                  <a:srgbClr val="004A87"/>
                </a:solidFill>
                <a:latin typeface="Calibri" panose="020F0502020204030204" pitchFamily="34" charset="0"/>
                <a:cs typeface="Calibri" panose="020F0502020204030204" pitchFamily="34" charset="0"/>
              </a:rPr>
              <a:t>500.893</a:t>
            </a:r>
          </a:p>
        </p:txBody>
      </p:sp>
    </p:spTree>
    <p:extLst>
      <p:ext uri="{BB962C8B-B14F-4D97-AF65-F5344CB8AC3E}">
        <p14:creationId xmlns:p14="http://schemas.microsoft.com/office/powerpoint/2010/main" val="165812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Resumen de solicitudes por mes</a:t>
            </a:r>
          </a:p>
        </p:txBody>
      </p:sp>
      <p:pic>
        <p:nvPicPr>
          <p:cNvPr id="6" name="Imagen 5">
            <a:extLst>
              <a:ext uri="{FF2B5EF4-FFF2-40B4-BE49-F238E27FC236}">
                <a16:creationId xmlns:a16="http://schemas.microsoft.com/office/drawing/2014/main" id="{E307CCCB-AA1D-44C8-A3E5-9EBFE53D432D}"/>
              </a:ext>
            </a:extLst>
          </p:cNvPr>
          <p:cNvPicPr>
            <a:picLocks noChangeAspect="1"/>
          </p:cNvPicPr>
          <p:nvPr/>
        </p:nvPicPr>
        <p:blipFill>
          <a:blip r:embed="rId3"/>
          <a:stretch>
            <a:fillRect/>
          </a:stretch>
        </p:blipFill>
        <p:spPr>
          <a:xfrm>
            <a:off x="4632960" y="3147879"/>
            <a:ext cx="4259579" cy="1728541"/>
          </a:xfrm>
          <a:prstGeom prst="rect">
            <a:avLst/>
          </a:prstGeom>
        </p:spPr>
      </p:pic>
      <p:sp>
        <p:nvSpPr>
          <p:cNvPr id="2" name="CuadroTexto 1">
            <a:extLst>
              <a:ext uri="{FF2B5EF4-FFF2-40B4-BE49-F238E27FC236}">
                <a16:creationId xmlns:a16="http://schemas.microsoft.com/office/drawing/2014/main" id="{A5FE3C56-6F2C-4199-92CA-D6AA939F34B0}"/>
              </a:ext>
            </a:extLst>
          </p:cNvPr>
          <p:cNvSpPr txBox="1"/>
          <p:nvPr/>
        </p:nvSpPr>
        <p:spPr>
          <a:xfrm>
            <a:off x="4811549" y="3413996"/>
            <a:ext cx="3902399" cy="1384995"/>
          </a:xfrm>
          <a:prstGeom prst="rect">
            <a:avLst/>
          </a:prstGeom>
          <a:noFill/>
        </p:spPr>
        <p:txBody>
          <a:bodyPr wrap="square" rtlCol="0">
            <a:spAutoFit/>
          </a:bodyPr>
          <a:lstStyle/>
          <a:p>
            <a:pPr algn="just"/>
            <a:r>
              <a:rPr lang="es-CO" sz="1050" dirty="0">
                <a:solidFill>
                  <a:schemeClr val="bg1"/>
                </a:solidFill>
                <a:latin typeface="Calibri" panose="020F0502020204030204" pitchFamily="34" charset="0"/>
                <a:cs typeface="Calibri" panose="020F0502020204030204" pitchFamily="34" charset="0"/>
              </a:rPr>
              <a:t>En el mes de noviembre se evidencia un incremento significativo en el número de solicitudes, destacándose las siguientes situaciones:</a:t>
            </a:r>
          </a:p>
          <a:p>
            <a:pPr marL="228600" indent="-228600" algn="just">
              <a:buClr>
                <a:schemeClr val="bg1"/>
              </a:buClr>
              <a:buFont typeface="Wingdings" panose="05000000000000000000" pitchFamily="2" charset="2"/>
              <a:buChar char="§"/>
            </a:pPr>
            <a:r>
              <a:rPr lang="es-ES" sz="1050" dirty="0">
                <a:solidFill>
                  <a:schemeClr val="bg1"/>
                </a:solidFill>
                <a:latin typeface="Calibri" panose="020F0502020204030204" pitchFamily="34" charset="0"/>
                <a:cs typeface="Calibri" panose="020F0502020204030204" pitchFamily="34" charset="0"/>
              </a:rPr>
              <a:t>Presentación del examen Saber 11° Calendario A.</a:t>
            </a:r>
          </a:p>
          <a:p>
            <a:pPr marL="228600" indent="-228600" algn="just">
              <a:buClr>
                <a:schemeClr val="bg1"/>
              </a:buClr>
              <a:buFont typeface="Wingdings" panose="05000000000000000000" pitchFamily="2" charset="2"/>
              <a:buChar char="§"/>
            </a:pPr>
            <a:r>
              <a:rPr lang="es-ES" sz="1050" dirty="0">
                <a:solidFill>
                  <a:schemeClr val="bg1"/>
                </a:solidFill>
                <a:latin typeface="Calibri" panose="020F0502020204030204" pitchFamily="34" charset="0"/>
                <a:cs typeface="Calibri" panose="020F0502020204030204" pitchFamily="34" charset="0"/>
              </a:rPr>
              <a:t>Presentación del examen Saber Pro y Saber TyT segundo semestre</a:t>
            </a:r>
          </a:p>
          <a:p>
            <a:pPr marL="228600" indent="-228600" algn="just">
              <a:buClr>
                <a:schemeClr val="bg1"/>
              </a:buClr>
              <a:buFont typeface="Wingdings" panose="05000000000000000000" pitchFamily="2" charset="2"/>
              <a:buChar char="§"/>
            </a:pPr>
            <a:r>
              <a:rPr lang="es-ES" sz="1050" dirty="0">
                <a:solidFill>
                  <a:schemeClr val="bg1"/>
                </a:solidFill>
                <a:latin typeface="Calibri" panose="020F0502020204030204" pitchFamily="34" charset="0"/>
                <a:cs typeface="Calibri" panose="020F0502020204030204" pitchFamily="34" charset="0"/>
              </a:rPr>
              <a:t>Aplazamientos de pruebas de estado por factores climatológicos en la zona norte del país. </a:t>
            </a:r>
          </a:p>
          <a:p>
            <a:pPr marL="228600" indent="-228600" algn="just">
              <a:buFont typeface="Wingdings" panose="05000000000000000000" pitchFamily="2" charset="2"/>
              <a:buChar char="§"/>
            </a:pPr>
            <a:endParaRPr lang="es-ES" sz="1050" dirty="0">
              <a:solidFill>
                <a:schemeClr val="bg1"/>
              </a:solidFill>
              <a:latin typeface="Calibri" panose="020F0502020204030204" pitchFamily="34" charset="0"/>
              <a:cs typeface="Calibri" panose="020F0502020204030204" pitchFamily="34" charset="0"/>
            </a:endParaRPr>
          </a:p>
        </p:txBody>
      </p:sp>
      <p:graphicFrame>
        <p:nvGraphicFramePr>
          <p:cNvPr id="15" name="Gráfico 14">
            <a:extLst>
              <a:ext uri="{FF2B5EF4-FFF2-40B4-BE49-F238E27FC236}">
                <a16:creationId xmlns:a16="http://schemas.microsoft.com/office/drawing/2014/main" id="{62CC3016-3728-4F98-8E7F-214014F75B24}"/>
              </a:ext>
            </a:extLst>
          </p:cNvPr>
          <p:cNvGraphicFramePr>
            <a:graphicFrameLocks/>
          </p:cNvGraphicFramePr>
          <p:nvPr>
            <p:extLst>
              <p:ext uri="{D42A27DB-BD31-4B8C-83A1-F6EECF244321}">
                <p14:modId xmlns:p14="http://schemas.microsoft.com/office/powerpoint/2010/main" val="2242367019"/>
              </p:ext>
            </p:extLst>
          </p:nvPr>
        </p:nvGraphicFramePr>
        <p:xfrm>
          <a:off x="137160" y="1303323"/>
          <a:ext cx="4371150" cy="1686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a:extLst>
              <a:ext uri="{FF2B5EF4-FFF2-40B4-BE49-F238E27FC236}">
                <a16:creationId xmlns:a16="http://schemas.microsoft.com/office/drawing/2014/main" id="{683F533C-89F2-4A50-B4B3-75A5E0C75B92}"/>
              </a:ext>
            </a:extLst>
          </p:cNvPr>
          <p:cNvGraphicFramePr>
            <a:graphicFrameLocks/>
          </p:cNvGraphicFramePr>
          <p:nvPr>
            <p:extLst>
              <p:ext uri="{D42A27DB-BD31-4B8C-83A1-F6EECF244321}">
                <p14:modId xmlns:p14="http://schemas.microsoft.com/office/powerpoint/2010/main" val="1654399478"/>
              </p:ext>
            </p:extLst>
          </p:nvPr>
        </p:nvGraphicFramePr>
        <p:xfrm>
          <a:off x="4632960" y="1305373"/>
          <a:ext cx="4259578" cy="16842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áfico 20">
            <a:extLst>
              <a:ext uri="{FF2B5EF4-FFF2-40B4-BE49-F238E27FC236}">
                <a16:creationId xmlns:a16="http://schemas.microsoft.com/office/drawing/2014/main" id="{72BF9661-F888-43E3-BC18-F43A44F7FCE7}"/>
              </a:ext>
            </a:extLst>
          </p:cNvPr>
          <p:cNvGraphicFramePr>
            <a:graphicFrameLocks/>
          </p:cNvGraphicFramePr>
          <p:nvPr>
            <p:extLst>
              <p:ext uri="{D42A27DB-BD31-4B8C-83A1-F6EECF244321}">
                <p14:modId xmlns:p14="http://schemas.microsoft.com/office/powerpoint/2010/main" val="2286902368"/>
              </p:ext>
            </p:extLst>
          </p:nvPr>
        </p:nvGraphicFramePr>
        <p:xfrm>
          <a:off x="170907" y="3147879"/>
          <a:ext cx="4337403" cy="17285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2326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Comparativo transacciones recibidas años anteriores</a:t>
            </a:r>
          </a:p>
        </p:txBody>
      </p:sp>
      <p:pic>
        <p:nvPicPr>
          <p:cNvPr id="4" name="Imagen 3">
            <a:extLst>
              <a:ext uri="{FF2B5EF4-FFF2-40B4-BE49-F238E27FC236}">
                <a16:creationId xmlns:a16="http://schemas.microsoft.com/office/drawing/2014/main" id="{DAD130CA-40B8-44F3-94AE-5E7F97E08927}"/>
              </a:ext>
            </a:extLst>
          </p:cNvPr>
          <p:cNvPicPr>
            <a:picLocks noChangeAspect="1"/>
          </p:cNvPicPr>
          <p:nvPr/>
        </p:nvPicPr>
        <p:blipFill>
          <a:blip r:embed="rId3"/>
          <a:stretch>
            <a:fillRect/>
          </a:stretch>
        </p:blipFill>
        <p:spPr>
          <a:xfrm>
            <a:off x="1069731" y="3447145"/>
            <a:ext cx="7162799" cy="1486816"/>
          </a:xfrm>
          <a:prstGeom prst="rect">
            <a:avLst/>
          </a:prstGeom>
        </p:spPr>
      </p:pic>
      <p:sp>
        <p:nvSpPr>
          <p:cNvPr id="2" name="CuadroTexto 1">
            <a:extLst>
              <a:ext uri="{FF2B5EF4-FFF2-40B4-BE49-F238E27FC236}">
                <a16:creationId xmlns:a16="http://schemas.microsoft.com/office/drawing/2014/main" id="{5815F996-223A-4EC6-9DBA-1CFE691600EF}"/>
              </a:ext>
            </a:extLst>
          </p:cNvPr>
          <p:cNvSpPr txBox="1"/>
          <p:nvPr/>
        </p:nvSpPr>
        <p:spPr>
          <a:xfrm>
            <a:off x="1392673" y="3590388"/>
            <a:ext cx="6516914" cy="1200329"/>
          </a:xfrm>
          <a:prstGeom prst="rect">
            <a:avLst/>
          </a:prstGeom>
          <a:noFill/>
        </p:spPr>
        <p:txBody>
          <a:bodyPr wrap="square" rtlCol="0">
            <a:spAutoFit/>
          </a:bodyPr>
          <a:lstStyle/>
          <a:p>
            <a:pPr algn="just"/>
            <a:r>
              <a:rPr lang="es-CO"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número de transacciones en el cuarto trimestre de 2020 </a:t>
            </a:r>
            <a:r>
              <a:rPr lang="es-CO" sz="1200" dirty="0">
                <a:solidFill>
                  <a:schemeClr val="bg1"/>
                </a:solidFill>
                <a:latin typeface="Calibri" panose="020F0502020204030204" pitchFamily="34" charset="0"/>
                <a:ea typeface="Calibri" panose="020F0502020204030204" pitchFamily="34" charset="0"/>
                <a:cs typeface="Calibri" panose="020F0502020204030204" pitchFamily="34" charset="0"/>
              </a:rPr>
              <a:t>tuvo un incremento del 262</a:t>
            </a:r>
            <a:r>
              <a:rPr lang="es-CO"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respecto mismo periodo del año 2019, debido al cambio en el calendario del</a:t>
            </a:r>
            <a:r>
              <a:rPr lang="es-ES"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examen Saber 11° calendario B (presentación del examen 18 de octubre de 2020), Saber 11 calendario A (presentación del examen 7, 8, 14 y 15 de noviembre) y Saber Pro y Saber TyT segundo semestre (presentación del examen 14 de noviembre), cuando para el año 2019 se realizaron el 10 de marzo, 11 de agosto y 20 de octubre respectivamente.</a:t>
            </a:r>
            <a:endParaRPr lang="es-CO" dirty="0">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4FE002E3-9E38-4A59-B04E-391989DEB3F4}"/>
              </a:ext>
            </a:extLst>
          </p:cNvPr>
          <p:cNvGraphicFramePr>
            <a:graphicFrameLocks/>
          </p:cNvGraphicFramePr>
          <p:nvPr>
            <p:extLst>
              <p:ext uri="{D42A27DB-BD31-4B8C-83A1-F6EECF244321}">
                <p14:modId xmlns:p14="http://schemas.microsoft.com/office/powerpoint/2010/main" val="3876409222"/>
              </p:ext>
            </p:extLst>
          </p:nvPr>
        </p:nvGraphicFramePr>
        <p:xfrm>
          <a:off x="990600" y="1208630"/>
          <a:ext cx="7519354" cy="2166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254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Clasificación de solicitudes por examen</a:t>
            </a:r>
          </a:p>
        </p:txBody>
      </p:sp>
      <p:pic>
        <p:nvPicPr>
          <p:cNvPr id="7" name="Imagen 6">
            <a:extLst>
              <a:ext uri="{FF2B5EF4-FFF2-40B4-BE49-F238E27FC236}">
                <a16:creationId xmlns:a16="http://schemas.microsoft.com/office/drawing/2014/main" id="{DFB0AE4C-615B-4584-B49A-701FEB19FA4A}"/>
              </a:ext>
            </a:extLst>
          </p:cNvPr>
          <p:cNvPicPr>
            <a:picLocks noChangeAspect="1"/>
          </p:cNvPicPr>
          <p:nvPr/>
        </p:nvPicPr>
        <p:blipFill>
          <a:blip r:embed="rId3"/>
          <a:stretch>
            <a:fillRect/>
          </a:stretch>
        </p:blipFill>
        <p:spPr>
          <a:xfrm>
            <a:off x="6634139" y="1382952"/>
            <a:ext cx="2163927" cy="1739853"/>
          </a:xfrm>
          <a:prstGeom prst="rect">
            <a:avLst/>
          </a:prstGeom>
        </p:spPr>
      </p:pic>
      <p:pic>
        <p:nvPicPr>
          <p:cNvPr id="8" name="Imagen 7">
            <a:extLst>
              <a:ext uri="{FF2B5EF4-FFF2-40B4-BE49-F238E27FC236}">
                <a16:creationId xmlns:a16="http://schemas.microsoft.com/office/drawing/2014/main" id="{FC6C795B-1E50-46A6-83C9-2B7AB3C6686E}"/>
              </a:ext>
            </a:extLst>
          </p:cNvPr>
          <p:cNvPicPr>
            <a:picLocks noChangeAspect="1"/>
          </p:cNvPicPr>
          <p:nvPr/>
        </p:nvPicPr>
        <p:blipFill>
          <a:blip r:embed="rId4"/>
          <a:stretch>
            <a:fillRect/>
          </a:stretch>
        </p:blipFill>
        <p:spPr>
          <a:xfrm>
            <a:off x="6177503" y="3122805"/>
            <a:ext cx="2819462" cy="1862852"/>
          </a:xfrm>
          <a:prstGeom prst="rect">
            <a:avLst/>
          </a:prstGeom>
        </p:spPr>
      </p:pic>
      <p:sp>
        <p:nvSpPr>
          <p:cNvPr id="9" name="CuadroTexto 8">
            <a:extLst>
              <a:ext uri="{FF2B5EF4-FFF2-40B4-BE49-F238E27FC236}">
                <a16:creationId xmlns:a16="http://schemas.microsoft.com/office/drawing/2014/main" id="{766F8155-2B59-439B-AC7C-4BF8619E78C0}"/>
              </a:ext>
            </a:extLst>
          </p:cNvPr>
          <p:cNvSpPr txBox="1"/>
          <p:nvPr/>
        </p:nvSpPr>
        <p:spPr>
          <a:xfrm>
            <a:off x="6258117" y="3278396"/>
            <a:ext cx="2658234" cy="1402307"/>
          </a:xfrm>
          <a:prstGeom prst="rect">
            <a:avLst/>
          </a:prstGeom>
          <a:noFill/>
        </p:spPr>
        <p:txBody>
          <a:bodyPr wrap="square">
            <a:spAutoFit/>
          </a:bodyPr>
          <a:lstStyle/>
          <a:p>
            <a:pPr algn="just">
              <a:lnSpc>
                <a:spcPct val="107000"/>
              </a:lnSpc>
              <a:spcAft>
                <a:spcPts val="800"/>
              </a:spcAft>
            </a:pPr>
            <a:r>
              <a:rPr lang="es-CO" sz="1000" dirty="0">
                <a:solidFill>
                  <a:schemeClr val="bg1"/>
                </a:solidFill>
                <a:latin typeface="Calibri" panose="020F0502020204030204" pitchFamily="34" charset="0"/>
                <a:ea typeface="Verdana" panose="020B0604030504040204" pitchFamily="34" charset="0"/>
                <a:cs typeface="Calibri" panose="020F0502020204030204" pitchFamily="34" charset="0"/>
              </a:rPr>
              <a:t>La solicitud más representativa para el examen Saber Pro en el periodo, fue “I</a:t>
            </a:r>
            <a:r>
              <a:rPr lang="es-ES" sz="1000" dirty="0">
                <a:solidFill>
                  <a:schemeClr val="bg1"/>
                </a:solidFill>
                <a:latin typeface="Calibri" panose="020F0502020204030204" pitchFamily="34" charset="0"/>
                <a:ea typeface="Verdana" panose="020B0604030504040204" pitchFamily="34" charset="0"/>
                <a:cs typeface="Calibri" panose="020F0502020204030204" pitchFamily="34" charset="0"/>
              </a:rPr>
              <a:t>nconveniente etapa de autenticación y registro prueba electrónica</a:t>
            </a:r>
            <a:r>
              <a:rPr lang="es-CO" sz="1000" dirty="0">
                <a:solidFill>
                  <a:schemeClr val="bg1"/>
                </a:solidFill>
                <a:latin typeface="Calibri" panose="020F0502020204030204" pitchFamily="34" charset="0"/>
                <a:ea typeface="Verdana" panose="020B0604030504040204" pitchFamily="34" charset="0"/>
                <a:cs typeface="Calibri" panose="020F0502020204030204" pitchFamily="34" charset="0"/>
              </a:rPr>
              <a:t>”, </a:t>
            </a:r>
            <a:r>
              <a:rPr lang="es-CO"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debido a los inconvenientes presentados en la plataforma de aplicación de dicho examen para </a:t>
            </a:r>
            <a:r>
              <a:rPr lang="es-ES"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segundo semestre. P</a:t>
            </a:r>
            <a:r>
              <a:rPr lang="es-CO"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ara Saber 11° lo fue “</a:t>
            </a:r>
            <a:r>
              <a:rPr lang="es-ES"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Corrección en nombres, apellidos y/o documento de identidad</a:t>
            </a:r>
            <a:r>
              <a:rPr lang="es-CO"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a:t>
            </a:r>
            <a:endPar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11" name="Gráfico 10">
            <a:extLst>
              <a:ext uri="{FF2B5EF4-FFF2-40B4-BE49-F238E27FC236}">
                <a16:creationId xmlns:a16="http://schemas.microsoft.com/office/drawing/2014/main" id="{8018AB3B-B28E-42BD-B86E-1AE3E0D8E3A3}"/>
              </a:ext>
            </a:extLst>
          </p:cNvPr>
          <p:cNvGraphicFramePr>
            <a:graphicFrameLocks/>
          </p:cNvGraphicFramePr>
          <p:nvPr>
            <p:extLst>
              <p:ext uri="{D42A27DB-BD31-4B8C-83A1-F6EECF244321}">
                <p14:modId xmlns:p14="http://schemas.microsoft.com/office/powerpoint/2010/main" val="3801086940"/>
              </p:ext>
            </p:extLst>
          </p:nvPr>
        </p:nvGraphicFramePr>
        <p:xfrm>
          <a:off x="161055" y="1375581"/>
          <a:ext cx="5952671" cy="3416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335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Proyectos Especiales</a:t>
            </a:r>
          </a:p>
        </p:txBody>
      </p:sp>
      <p:sp>
        <p:nvSpPr>
          <p:cNvPr id="10" name="CuadroTexto 9">
            <a:extLst>
              <a:ext uri="{FF2B5EF4-FFF2-40B4-BE49-F238E27FC236}">
                <a16:creationId xmlns:a16="http://schemas.microsoft.com/office/drawing/2014/main" id="{CD498740-09F4-40A2-BD60-2CDDFAD9FA98}"/>
              </a:ext>
            </a:extLst>
          </p:cNvPr>
          <p:cNvSpPr txBox="1"/>
          <p:nvPr/>
        </p:nvSpPr>
        <p:spPr>
          <a:xfrm>
            <a:off x="1488935" y="1461269"/>
            <a:ext cx="5195085" cy="248658"/>
          </a:xfrm>
          <a:prstGeom prst="rect">
            <a:avLst/>
          </a:prstGeom>
          <a:noFill/>
        </p:spPr>
        <p:txBody>
          <a:bodyPr wrap="square">
            <a:spAutoFit/>
          </a:bodyPr>
          <a:lstStyle/>
          <a:p>
            <a:pPr algn="just">
              <a:lnSpc>
                <a:spcPct val="107000"/>
              </a:lnSpc>
              <a:spcAft>
                <a:spcPts val="800"/>
              </a:spcAft>
            </a:pPr>
            <a:r>
              <a:rPr lang="es-CO" sz="10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 </a:t>
            </a:r>
            <a:endPar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id="{FE0E27F2-B6E7-405E-9C2E-672C47A79FD0}"/>
              </a:ext>
            </a:extLst>
          </p:cNvPr>
          <p:cNvPicPr>
            <a:picLocks noChangeAspect="1"/>
          </p:cNvPicPr>
          <p:nvPr/>
        </p:nvPicPr>
        <p:blipFill>
          <a:blip r:embed="rId3"/>
          <a:stretch>
            <a:fillRect/>
          </a:stretch>
        </p:blipFill>
        <p:spPr>
          <a:xfrm>
            <a:off x="1488934" y="3205045"/>
            <a:ext cx="5874818" cy="1674040"/>
          </a:xfrm>
          <a:prstGeom prst="rect">
            <a:avLst/>
          </a:prstGeom>
        </p:spPr>
      </p:pic>
      <p:sp>
        <p:nvSpPr>
          <p:cNvPr id="12" name="CuadroTexto 11">
            <a:extLst>
              <a:ext uri="{FF2B5EF4-FFF2-40B4-BE49-F238E27FC236}">
                <a16:creationId xmlns:a16="http://schemas.microsoft.com/office/drawing/2014/main" id="{46E9BCC9-41BA-4E69-BCC8-90C78BFB7F22}"/>
              </a:ext>
            </a:extLst>
          </p:cNvPr>
          <p:cNvSpPr txBox="1"/>
          <p:nvPr/>
        </p:nvSpPr>
        <p:spPr>
          <a:xfrm>
            <a:off x="1760018" y="3495761"/>
            <a:ext cx="5332649" cy="1092607"/>
          </a:xfrm>
          <a:prstGeom prst="rect">
            <a:avLst/>
          </a:prstGeom>
          <a:noFill/>
        </p:spPr>
        <p:txBody>
          <a:bodyPr wrap="square" rtlCol="0">
            <a:spAutoFit/>
          </a:bodyPr>
          <a:lstStyle/>
          <a:p>
            <a:pPr algn="just"/>
            <a:r>
              <a:rPr lang="es-CO" sz="1300" dirty="0">
                <a:solidFill>
                  <a:schemeClr val="bg1"/>
                </a:solidFill>
                <a:latin typeface="Calibri" panose="020F0502020204030204" pitchFamily="34" charset="0"/>
                <a:cs typeface="Calibri" panose="020F0502020204030204" pitchFamily="34" charset="0"/>
              </a:rPr>
              <a:t>Adicional a los exámenes de estado, la Entidad apoya a otra Entidades mediante el servicio de aplicación de pruebas, ello conlleva a que se generen consultas de ciudadanos que hicieron o harán parte de dichos procesos, para ello se genera una atención personalizada a través de los canales ya conocidos.</a:t>
            </a:r>
          </a:p>
        </p:txBody>
      </p:sp>
      <p:graphicFrame>
        <p:nvGraphicFramePr>
          <p:cNvPr id="8" name="Gráfico 7">
            <a:extLst>
              <a:ext uri="{FF2B5EF4-FFF2-40B4-BE49-F238E27FC236}">
                <a16:creationId xmlns:a16="http://schemas.microsoft.com/office/drawing/2014/main" id="{C5621524-6395-4B70-B63C-BA638AF76445}"/>
              </a:ext>
            </a:extLst>
          </p:cNvPr>
          <p:cNvGraphicFramePr>
            <a:graphicFrameLocks/>
          </p:cNvGraphicFramePr>
          <p:nvPr>
            <p:extLst>
              <p:ext uri="{D42A27DB-BD31-4B8C-83A1-F6EECF244321}">
                <p14:modId xmlns:p14="http://schemas.microsoft.com/office/powerpoint/2010/main" val="3675685774"/>
              </p:ext>
            </p:extLst>
          </p:nvPr>
        </p:nvGraphicFramePr>
        <p:xfrm>
          <a:off x="1334407" y="1233713"/>
          <a:ext cx="5952671" cy="1857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99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09BD8-6020-4296-843E-EE65C7CFEBAE}"/>
              </a:ext>
            </a:extLst>
          </p:cNvPr>
          <p:cNvPicPr>
            <a:picLocks noChangeAspect="1"/>
          </p:cNvPicPr>
          <p:nvPr/>
        </p:nvPicPr>
        <p:blipFill>
          <a:blip r:embed="rId3">
            <a:grayscl/>
            <a:alphaModFix amt="20000"/>
          </a:blip>
          <a:stretch>
            <a:fillRect/>
          </a:stretch>
        </p:blipFill>
        <p:spPr>
          <a:xfrm>
            <a:off x="2975938" y="1126437"/>
            <a:ext cx="2532807" cy="2219736"/>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Calibri" panose="020F0502020204030204" pitchFamily="34" charset="0"/>
                <a:cs typeface="Calibri" panose="020F0502020204030204" pitchFamily="34" charset="0"/>
              </a:rPr>
              <a:t>Tiempos de respuesta al ciudadano</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Cerca del 64% de las solicitudes clasificadas como </a:t>
            </a:r>
            <a:r>
              <a:rPr lang="es-CO" sz="1200" b="1" dirty="0">
                <a:solidFill>
                  <a:schemeClr val="bg1"/>
                </a:solidFill>
                <a:effectLst/>
                <a:latin typeface="Calibri" panose="020F0502020204030204" pitchFamily="34" charset="0"/>
                <a:ea typeface="Verdana" panose="020B0604030504040204" pitchFamily="34" charset="0"/>
                <a:cs typeface="Calibri" panose="020F0502020204030204" pitchFamily="34" charset="0"/>
              </a:rPr>
              <a:t>otras</a:t>
            </a:r>
            <a:r>
              <a:rPr lang="es-CO" sz="1200" dirty="0">
                <a:solidFill>
                  <a:schemeClr val="bg1"/>
                </a:solidFill>
                <a:effectLst/>
                <a:latin typeface="Calibri" panose="020F0502020204030204" pitchFamily="34" charset="0"/>
                <a:ea typeface="Verdana" panose="020B0604030504040204" pitchFamily="34" charset="0"/>
                <a:cs typeface="Calibri" panose="020F0502020204030204" pitchFamily="34" charset="0"/>
              </a:rPr>
              <a:t>, son atendidas por nuestro ChatBot.</a:t>
            </a:r>
          </a:p>
        </p:txBody>
      </p:sp>
      <p:pic>
        <p:nvPicPr>
          <p:cNvPr id="8" name="Imagen 7">
            <a:extLst>
              <a:ext uri="{FF2B5EF4-FFF2-40B4-BE49-F238E27FC236}">
                <a16:creationId xmlns:a16="http://schemas.microsoft.com/office/drawing/2014/main" id="{20D29A99-3B3D-4CC2-9651-9D213B53DF29}"/>
              </a:ext>
            </a:extLst>
          </p:cNvPr>
          <p:cNvPicPr>
            <a:picLocks noChangeAspect="1"/>
          </p:cNvPicPr>
          <p:nvPr/>
        </p:nvPicPr>
        <p:blipFill>
          <a:blip r:embed="rId4"/>
          <a:stretch>
            <a:fillRect/>
          </a:stretch>
        </p:blipFill>
        <p:spPr>
          <a:xfrm>
            <a:off x="1001486" y="3455848"/>
            <a:ext cx="7235371" cy="1442723"/>
          </a:xfrm>
          <a:prstGeom prst="rect">
            <a:avLst/>
          </a:prstGeom>
        </p:spPr>
      </p:pic>
      <p:sp>
        <p:nvSpPr>
          <p:cNvPr id="3" name="CuadroTexto 2">
            <a:extLst>
              <a:ext uri="{FF2B5EF4-FFF2-40B4-BE49-F238E27FC236}">
                <a16:creationId xmlns:a16="http://schemas.microsoft.com/office/drawing/2014/main" id="{12403A1D-8D6A-468A-B0F9-03E0DB7303E2}"/>
              </a:ext>
            </a:extLst>
          </p:cNvPr>
          <p:cNvSpPr txBox="1"/>
          <p:nvPr/>
        </p:nvSpPr>
        <p:spPr>
          <a:xfrm>
            <a:off x="1349828" y="3669377"/>
            <a:ext cx="6487885" cy="1015663"/>
          </a:xfrm>
          <a:prstGeom prst="rect">
            <a:avLst/>
          </a:prstGeom>
          <a:noFill/>
        </p:spPr>
        <p:txBody>
          <a:bodyPr wrap="square" rtlCol="0">
            <a:spAutoFit/>
          </a:bodyPr>
          <a:lstStyle/>
          <a:p>
            <a:pPr algn="just"/>
            <a:r>
              <a:rPr lang="es-MX" sz="1200" dirty="0">
                <a:solidFill>
                  <a:schemeClr val="bg1"/>
                </a:solidFill>
                <a:latin typeface="Calibri" panose="020F0502020204030204" pitchFamily="34" charset="0"/>
                <a:cs typeface="Calibri" panose="020F0502020204030204" pitchFamily="34" charset="0"/>
              </a:rPr>
              <a:t>Frente a las actualizaciones de cada aplicación del 2020, la Entidad generó actividades que permitieran garantizar una respuesta oportuna frente a las consultas y/o problemas generados a la ciudadanía en general, recordamos que para este trimestre se aplicó los exámenes Saber Pro, Saber 11 Calendario A en diferentes fechas, garantizando las normas de bioseguridad y derecho a la presentación de exámenes.</a:t>
            </a:r>
            <a:endParaRPr lang="es-CO" sz="1200" dirty="0">
              <a:solidFill>
                <a:schemeClr val="bg1"/>
              </a:solidFill>
              <a:latin typeface="Calibri" panose="020F0502020204030204" pitchFamily="34" charset="0"/>
              <a:cs typeface="Calibri" panose="020F0502020204030204" pitchFamily="34" charset="0"/>
            </a:endParaRPr>
          </a:p>
        </p:txBody>
      </p:sp>
      <p:graphicFrame>
        <p:nvGraphicFramePr>
          <p:cNvPr id="12" name="Gráfico 11">
            <a:extLst>
              <a:ext uri="{FF2B5EF4-FFF2-40B4-BE49-F238E27FC236}">
                <a16:creationId xmlns:a16="http://schemas.microsoft.com/office/drawing/2014/main" id="{FE878DA3-F7C9-4B31-BF60-0775008FB206}"/>
              </a:ext>
            </a:extLst>
          </p:cNvPr>
          <p:cNvGraphicFramePr>
            <a:graphicFrameLocks/>
          </p:cNvGraphicFramePr>
          <p:nvPr>
            <p:extLst>
              <p:ext uri="{D42A27DB-BD31-4B8C-83A1-F6EECF244321}">
                <p14:modId xmlns:p14="http://schemas.microsoft.com/office/powerpoint/2010/main" val="264979820"/>
              </p:ext>
            </p:extLst>
          </p:nvPr>
        </p:nvGraphicFramePr>
        <p:xfrm>
          <a:off x="712974" y="1235405"/>
          <a:ext cx="7718052" cy="2219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1908406"/>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14784</TotalTime>
  <Words>1410</Words>
  <Application>Microsoft Office PowerPoint</Application>
  <PresentationFormat>Presentación en pantalla (16:9)</PresentationFormat>
  <Paragraphs>94</Paragraphs>
  <Slides>15</Slides>
  <Notes>12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Work Sans SemiBold</vt:lpstr>
      <vt:lpstr>Wingdings</vt:lpstr>
      <vt:lpstr>Symbol</vt:lpstr>
      <vt:lpstr>Calibri</vt:lpstr>
      <vt:lpstr>Work Sans</vt:lpstr>
      <vt:lpstr>Calibri</vt:lpstr>
      <vt:lpstr>Arial</vt:lpstr>
      <vt:lpstr>Presidencia de Colomba</vt:lpstr>
      <vt:lpstr>2_Presidencia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Octavio Andrés Castañeda Mendoza</cp:lastModifiedBy>
  <cp:revision>389</cp:revision>
  <dcterms:modified xsi:type="dcterms:W3CDTF">2021-03-04T19:26:43Z</dcterms:modified>
</cp:coreProperties>
</file>