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  <p:sldMasterId id="2147483671" r:id="rId2"/>
  </p:sldMasterIdLst>
  <p:notesMasterIdLst>
    <p:notesMasterId r:id="rId18"/>
  </p:notesMasterIdLst>
  <p:handoutMasterIdLst>
    <p:handoutMasterId r:id="rId19"/>
  </p:handoutMasterIdLst>
  <p:sldIdLst>
    <p:sldId id="258" r:id="rId3"/>
    <p:sldId id="264" r:id="rId4"/>
    <p:sldId id="295" r:id="rId5"/>
    <p:sldId id="303" r:id="rId6"/>
    <p:sldId id="312" r:id="rId7"/>
    <p:sldId id="305" r:id="rId8"/>
    <p:sldId id="307" r:id="rId9"/>
    <p:sldId id="311" r:id="rId10"/>
    <p:sldId id="308" r:id="rId11"/>
    <p:sldId id="309" r:id="rId12"/>
    <p:sldId id="310" r:id="rId13"/>
    <p:sldId id="277" r:id="rId14"/>
    <p:sldId id="287" r:id="rId15"/>
    <p:sldId id="313" r:id="rId16"/>
    <p:sldId id="30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Work Sans" panose="020B0604020202020204" charset="0"/>
      <p:regular r:id="rId24"/>
      <p:bold r:id="rId25"/>
      <p:italic r:id="rId26"/>
      <p:boldItalic r:id="rId27"/>
    </p:embeddedFont>
    <p:embeddedFont>
      <p:font typeface="Work Sans SemiBold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amilia" initials="F" lastIdx="25" clrIdx="6"/>
  <p:cmAuthor id="1" name="Paola Barreto" initials="PB" lastIdx="11" clrIdx="0"/>
  <p:cmAuthor id="8" name="Octavio Andrés Castañeda Mendoza" initials="OACM" lastIdx="5" clrIdx="7">
    <p:extLst>
      <p:ext uri="{19B8F6BF-5375-455C-9EA6-DF929625EA0E}">
        <p15:presenceInfo xmlns:p15="http://schemas.microsoft.com/office/powerpoint/2012/main" userId="S::ocastaneda@icfes.gov.co::90ee979a-b369-432e-8de3-07758efcbaff" providerId="AD"/>
      </p:ext>
    </p:extLst>
  </p:cmAuthor>
  <p:cmAuthor id="2" name="Alba Liliana Abril Daza" initials="ALAD" lastIdx="1" clrIdx="1"/>
  <p:cmAuthor id="9" name="Octavio Andrés Castañeda Mendoza" initials="OACM [2]" lastIdx="7" clrIdx="8">
    <p:extLst>
      <p:ext uri="{19B8F6BF-5375-455C-9EA6-DF929625EA0E}">
        <p15:presenceInfo xmlns:p15="http://schemas.microsoft.com/office/powerpoint/2012/main" userId="Octavio Andrés Castañeda Mendoza" providerId="None"/>
      </p:ext>
    </p:extLst>
  </p:cmAuthor>
  <p:cmAuthor id="3" name="Full name" initials="Fn" lastIdx="5" clrIdx="2"/>
  <p:cmAuthor id="4" name="Gestor de Analisis de Canales" initials="GdAdC" lastIdx="1" clrIdx="3"/>
  <p:cmAuthor id="5" name="Invitado" initials="I" lastIdx="9" clrIdx="4"/>
  <p:cmAuthor id="6" name="Usuario de Windows" initials="UdW" lastIdx="15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6A1"/>
    <a:srgbClr val="004A87"/>
    <a:srgbClr val="AACA57"/>
    <a:srgbClr val="0056A1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8" autoAdjust="0"/>
    <p:restoredTop sz="93792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12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CO"/>
              <a:t>Julio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Plantilla!$B$12</c:f>
              <c:strCache>
                <c:ptCount val="1"/>
                <c:pt idx="0">
                  <c:v>Julio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Plantilla!$C$8:$F$8</c:f>
              <c:strCache>
                <c:ptCount val="4"/>
                <c:pt idx="0">
                  <c:v>Comunicaciones Escritas</c:v>
                </c:pt>
                <c:pt idx="1">
                  <c:v>Electrónico</c:v>
                </c:pt>
                <c:pt idx="2">
                  <c:v>Telefónico</c:v>
                </c:pt>
                <c:pt idx="3">
                  <c:v>Presencial</c:v>
                </c:pt>
              </c:strCache>
            </c:strRef>
          </c:cat>
          <c:val>
            <c:numRef>
              <c:f>Plantilla!$C$12:$F$12</c:f>
              <c:numCache>
                <c:formatCode>#,##0</c:formatCode>
                <c:ptCount val="4"/>
                <c:pt idx="0">
                  <c:v>22148</c:v>
                </c:pt>
                <c:pt idx="1">
                  <c:v>60357</c:v>
                </c:pt>
                <c:pt idx="2">
                  <c:v>104028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15-46A8-ABDD-D7F1D3A6A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9221192"/>
        <c:axId val="439225128"/>
      </c:barChart>
      <c:catAx>
        <c:axId val="43922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439225128"/>
        <c:crosses val="autoZero"/>
        <c:auto val="1"/>
        <c:lblAlgn val="ctr"/>
        <c:lblOffset val="100"/>
        <c:noMultiLvlLbl val="0"/>
      </c:catAx>
      <c:valAx>
        <c:axId val="439225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CO"/>
                  <a:t>Solicitudes Recibidas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439221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rnd" cmpd="sng" algn="ctr">
      <a:solidFill>
        <a:srgbClr val="002060"/>
      </a:solidFill>
      <a:round/>
    </a:ln>
    <a:effectLst>
      <a:softEdge rad="12700"/>
    </a:effectLst>
  </c:spPr>
  <c:txPr>
    <a:bodyPr/>
    <a:lstStyle/>
    <a:p>
      <a:pPr>
        <a:defRPr sz="800">
          <a:solidFill>
            <a:srgbClr val="00206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Hoja1!$F$4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4A87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07939569-4AA7-4E50-930E-336FB3F9174B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FB0-47C0-A6F9-B77E460BF09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5CF-4C69-A457-1AA237D530F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5CF-4C69-A457-1AA237D53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Hoja1!$B$5:$B$14</c:f>
              <c:strCache>
                <c:ptCount val="5"/>
                <c:pt idx="0">
                  <c:v>Saber Pro</c:v>
                </c:pt>
                <c:pt idx="1">
                  <c:v>Saber 11</c:v>
                </c:pt>
                <c:pt idx="2">
                  <c:v>Pre Saber</c:v>
                </c:pt>
                <c:pt idx="3">
                  <c:v>Validación</c:v>
                </c:pt>
                <c:pt idx="4">
                  <c:v>ECDF</c:v>
                </c:pt>
              </c:strCache>
              <c:extLst/>
            </c:strRef>
          </c:cat>
          <c:val>
            <c:numRef>
              <c:f>Hoja1!$F$5:$F$14</c:f>
              <c:numCache>
                <c:formatCode>#,##0</c:formatCode>
                <c:ptCount val="5"/>
                <c:pt idx="0">
                  <c:v>16377</c:v>
                </c:pt>
                <c:pt idx="1">
                  <c:v>58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FB0-47C0-A6F9-B77E460BF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642425880"/>
        <c:axId val="642427520"/>
      </c:barChart>
      <c:catAx>
        <c:axId val="642425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642427520"/>
        <c:crosses val="autoZero"/>
        <c:auto val="1"/>
        <c:lblAlgn val="ctr"/>
        <c:lblOffset val="100"/>
        <c:noMultiLvlLbl val="0"/>
      </c:catAx>
      <c:valAx>
        <c:axId val="64242752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642425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CO"/>
              <a:t>Agosto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Plantilla!$B$13</c:f>
              <c:strCache>
                <c:ptCount val="1"/>
                <c:pt idx="0">
                  <c:v>Agosto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Plantilla!$C$8:$F$8</c:f>
              <c:strCache>
                <c:ptCount val="4"/>
                <c:pt idx="0">
                  <c:v>Comunicaciones Escritas</c:v>
                </c:pt>
                <c:pt idx="1">
                  <c:v>Electrónico</c:v>
                </c:pt>
                <c:pt idx="2">
                  <c:v>Telefónico</c:v>
                </c:pt>
                <c:pt idx="3">
                  <c:v>Presencial</c:v>
                </c:pt>
              </c:strCache>
            </c:strRef>
          </c:cat>
          <c:val>
            <c:numRef>
              <c:f>Plantilla!$C$13:$F$13</c:f>
              <c:numCache>
                <c:formatCode>#,##0</c:formatCode>
                <c:ptCount val="4"/>
                <c:pt idx="0">
                  <c:v>79924</c:v>
                </c:pt>
                <c:pt idx="1">
                  <c:v>143464</c:v>
                </c:pt>
                <c:pt idx="2">
                  <c:v>157606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A9-4582-B57F-6AFC93D72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9221192"/>
        <c:axId val="439225128"/>
      </c:barChart>
      <c:catAx>
        <c:axId val="43922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439225128"/>
        <c:crosses val="autoZero"/>
        <c:auto val="1"/>
        <c:lblAlgn val="ctr"/>
        <c:lblOffset val="100"/>
        <c:noMultiLvlLbl val="0"/>
      </c:catAx>
      <c:valAx>
        <c:axId val="439225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CO"/>
                  <a:t>Solicitudes Recibidas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439221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 sz="800">
          <a:solidFill>
            <a:srgbClr val="00206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CO"/>
              <a:t>Septiembre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Plantilla!$B$14</c:f>
              <c:strCache>
                <c:ptCount val="1"/>
                <c:pt idx="0">
                  <c:v>Septiembre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Plantilla!$C$8:$F$8</c:f>
              <c:strCache>
                <c:ptCount val="4"/>
                <c:pt idx="0">
                  <c:v>Comunicaciones Escritas</c:v>
                </c:pt>
                <c:pt idx="1">
                  <c:v>Electrónico</c:v>
                </c:pt>
                <c:pt idx="2">
                  <c:v>Telefónico</c:v>
                </c:pt>
                <c:pt idx="3">
                  <c:v>Presencial</c:v>
                </c:pt>
              </c:strCache>
            </c:strRef>
          </c:cat>
          <c:val>
            <c:numRef>
              <c:f>Plantilla!$C$14:$F$14</c:f>
              <c:numCache>
                <c:formatCode>#,##0</c:formatCode>
                <c:ptCount val="4"/>
                <c:pt idx="0">
                  <c:v>35746</c:v>
                </c:pt>
                <c:pt idx="1">
                  <c:v>92272</c:v>
                </c:pt>
                <c:pt idx="2">
                  <c:v>148989</c:v>
                </c:pt>
                <c:pt idx="3">
                  <c:v>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7-43AB-B902-854A0614E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9221192"/>
        <c:axId val="439225128"/>
      </c:barChart>
      <c:catAx>
        <c:axId val="43922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439225128"/>
        <c:crosses val="autoZero"/>
        <c:auto val="1"/>
        <c:lblAlgn val="ctr"/>
        <c:lblOffset val="100"/>
        <c:noMultiLvlLbl val="0"/>
      </c:catAx>
      <c:valAx>
        <c:axId val="439225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CO"/>
                  <a:t>Solicitudes Recibidas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C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439221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 sz="800">
          <a:solidFill>
            <a:srgbClr val="00206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Plantilla!$C$32</c:f>
              <c:strCache>
                <c:ptCount val="1"/>
                <c:pt idx="0">
                  <c:v>Solicitudes Recibidas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Plantilla!$B$33:$B$35</c:f>
              <c:strCache>
                <c:ptCount val="3"/>
                <c:pt idx="0">
                  <c:v>Año 2018</c:v>
                </c:pt>
                <c:pt idx="1">
                  <c:v>Año 2019</c:v>
                </c:pt>
                <c:pt idx="2">
                  <c:v>Año 2020</c:v>
                </c:pt>
              </c:strCache>
            </c:strRef>
          </c:cat>
          <c:val>
            <c:numRef>
              <c:f>Plantilla!$C$33:$C$35</c:f>
              <c:numCache>
                <c:formatCode>#,##0</c:formatCode>
                <c:ptCount val="3"/>
                <c:pt idx="0">
                  <c:v>282873</c:v>
                </c:pt>
                <c:pt idx="1">
                  <c:v>461587</c:v>
                </c:pt>
                <c:pt idx="2">
                  <c:v>845424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59-4271-91CF-982A03B3C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40732272"/>
        <c:axId val="3082302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Plantilla!$D$32</c15:sqref>
                        </c15:formulaRef>
                      </c:ext>
                    </c:extLst>
                    <c:strCache>
                      <c:ptCount val="1"/>
                      <c:pt idx="0">
                        <c:v>Encuestas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Plantilla!$B$33:$B$35</c15:sqref>
                        </c15:formulaRef>
                      </c:ext>
                    </c:extLst>
                    <c:strCache>
                      <c:ptCount val="3"/>
                      <c:pt idx="0">
                        <c:v>Año 2018</c:v>
                      </c:pt>
                      <c:pt idx="1">
                        <c:v>Año 2019</c:v>
                      </c:pt>
                      <c:pt idx="2">
                        <c:v>Año 2020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Plantilla!$D$33:$D$35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45749</c:v>
                      </c:pt>
                      <c:pt idx="1">
                        <c:v>55204</c:v>
                      </c:pt>
                      <c:pt idx="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759-4271-91CF-982A03B3CC8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Plantilla!$E$32</c15:sqref>
                        </c15:formulaRef>
                      </c:ext>
                    </c:extLst>
                    <c:strCache>
                      <c:ptCount val="1"/>
                      <c:pt idx="0">
                        <c:v>Nota</c:v>
                      </c:pt>
                    </c:strCache>
                  </c:strRef>
                </c:tx>
                <c:spPr>
                  <a:gradFill>
                    <a:gsLst>
                      <a:gs pos="0">
                        <a:schemeClr val="accent4"/>
                      </a:gs>
                      <a:gs pos="100000">
                        <a:schemeClr val="accent4">
                          <a:lumMod val="84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76200" dir="18900000" sy="23000" kx="-1200000" algn="bl" rotWithShape="0">
                      <a:prstClr val="black">
                        <a:alpha val="20000"/>
                      </a:prstClr>
                    </a:outerShdw>
                  </a:effectLst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Plantilla!$B$33:$B$35</c15:sqref>
                        </c15:formulaRef>
                      </c:ext>
                    </c:extLst>
                    <c:strCache>
                      <c:ptCount val="3"/>
                      <c:pt idx="0">
                        <c:v>Año 2018</c:v>
                      </c:pt>
                      <c:pt idx="1">
                        <c:v>Año 2019</c:v>
                      </c:pt>
                      <c:pt idx="2">
                        <c:v>Año 2020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Plantilla!$E$33:$E$35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4.53</c:v>
                      </c:pt>
                      <c:pt idx="1">
                        <c:v>4.5999999999999996</c:v>
                      </c:pt>
                      <c:pt idx="2">
                        <c:v>4.25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759-4271-91CF-982A03B3CC8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Plantilla!$F$32</c:f>
              <c:strCache>
                <c:ptCount val="1"/>
                <c:pt idx="0">
                  <c:v>Variación año Anterior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square"/>
            <c:size val="18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Plantilla!$B$33:$B$35</c:f>
              <c:strCache>
                <c:ptCount val="3"/>
                <c:pt idx="0">
                  <c:v>Año 2018</c:v>
                </c:pt>
                <c:pt idx="1">
                  <c:v>Año 2019</c:v>
                </c:pt>
                <c:pt idx="2">
                  <c:v>Año 2020</c:v>
                </c:pt>
              </c:strCache>
            </c:strRef>
          </c:cat>
          <c:val>
            <c:numRef>
              <c:f>Plantilla!$F$33:$F$35</c:f>
              <c:numCache>
                <c:formatCode>0%</c:formatCode>
                <c:ptCount val="3"/>
                <c:pt idx="1">
                  <c:v>0.63178175364916411</c:v>
                </c:pt>
                <c:pt idx="2">
                  <c:v>0.83155938100509763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59-4271-91CF-982A03B3C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0732272"/>
        <c:axId val="308230208"/>
      </c:lineChart>
      <c:catAx>
        <c:axId val="44073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308230208"/>
        <c:crosses val="autoZero"/>
        <c:auto val="1"/>
        <c:lblAlgn val="ctr"/>
        <c:lblOffset val="100"/>
        <c:noMultiLvlLbl val="0"/>
      </c:catAx>
      <c:valAx>
        <c:axId val="3082302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44073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>
          <a:solidFill>
            <a:srgbClr val="00206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AACA57"/>
            </a:soli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E56A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Examenes!$C$38:$C$48</c:f>
              <c:strCache>
                <c:ptCount val="8"/>
                <c:pt idx="0">
                  <c:v>Saber 11 </c:v>
                </c:pt>
                <c:pt idx="1">
                  <c:v>Saber Pro</c:v>
                </c:pt>
                <c:pt idx="2">
                  <c:v>Validación</c:v>
                </c:pt>
                <c:pt idx="3">
                  <c:v>Pre Saber</c:v>
                </c:pt>
                <c:pt idx="4">
                  <c:v>Pruebas Internacionales</c:v>
                </c:pt>
                <c:pt idx="5">
                  <c:v>Saber 3°, 5° y 9°</c:v>
                </c:pt>
                <c:pt idx="6">
                  <c:v>Avancemos 4°, 6° y 8°</c:v>
                </c:pt>
                <c:pt idx="7">
                  <c:v>Otras</c:v>
                </c:pt>
              </c:strCache>
            </c:strRef>
          </c:cat>
          <c:val>
            <c:numRef>
              <c:f>Examenes!$E$38:$E$48</c:f>
              <c:numCache>
                <c:formatCode>0.00%</c:formatCode>
                <c:ptCount val="8"/>
                <c:pt idx="0">
                  <c:v>0.54892182157615421</c:v>
                </c:pt>
                <c:pt idx="1">
                  <c:v>0.3889937700585237</c:v>
                </c:pt>
                <c:pt idx="2">
                  <c:v>3.1501059299813311E-2</c:v>
                </c:pt>
                <c:pt idx="3">
                  <c:v>1.9654731189562225E-2</c:v>
                </c:pt>
                <c:pt idx="4">
                  <c:v>4.394521007698278E-3</c:v>
                </c:pt>
                <c:pt idx="5">
                  <c:v>2.7583747613953392E-3</c:v>
                </c:pt>
                <c:pt idx="6">
                  <c:v>1.5574853690768359E-3</c:v>
                </c:pt>
                <c:pt idx="7">
                  <c:v>3.9854844461225433E-4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5-403E-8FEE-67877F066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9292136"/>
        <c:axId val="329292464"/>
      </c:barChart>
      <c:catAx>
        <c:axId val="329292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E56A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329292464"/>
        <c:crosses val="autoZero"/>
        <c:auto val="1"/>
        <c:lblAlgn val="ctr"/>
        <c:lblOffset val="100"/>
        <c:noMultiLvlLbl val="0"/>
      </c:catAx>
      <c:valAx>
        <c:axId val="32929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E56A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32929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E56A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AACA57"/>
            </a:soli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Examenes!$C$44:$C$48</c:f>
              <c:strCache>
                <c:ptCount val="3"/>
                <c:pt idx="0">
                  <c:v>Docentes</c:v>
                </c:pt>
                <c:pt idx="1">
                  <c:v>Patrulleros</c:v>
                </c:pt>
                <c:pt idx="2">
                  <c:v>Mayores</c:v>
                </c:pt>
              </c:strCache>
            </c:strRef>
          </c:cat>
          <c:val>
            <c:numRef>
              <c:f>Examenes!$D$44:$D$48</c:f>
              <c:numCache>
                <c:formatCode>#,##0</c:formatCode>
                <c:ptCount val="3"/>
                <c:pt idx="0">
                  <c:v>301</c:v>
                </c:pt>
                <c:pt idx="1">
                  <c:v>37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E-4FC0-B262-1133EEC0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9292136"/>
        <c:axId val="329292464"/>
      </c:barChart>
      <c:catAx>
        <c:axId val="329292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329292464"/>
        <c:crosses val="autoZero"/>
        <c:auto val="1"/>
        <c:lblAlgn val="ctr"/>
        <c:lblOffset val="100"/>
        <c:noMultiLvlLbl val="0"/>
      </c:catAx>
      <c:valAx>
        <c:axId val="32929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32929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Plantilla!$D$55</c:f>
              <c:strCache>
                <c:ptCount val="1"/>
                <c:pt idx="0">
                  <c:v>Solicitudes</c:v>
                </c:pt>
              </c:strCache>
            </c:strRef>
          </c:tx>
          <c:spPr>
            <a:solidFill>
              <a:srgbClr val="004A8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Plantilla!$B$56:$B$61</c:f>
              <c:strCache>
                <c:ptCount val="6"/>
                <c:pt idx="0">
                  <c:v>PQRDS</c:v>
                </c:pt>
                <c:pt idx="1">
                  <c:v>Trámites y servicios</c:v>
                </c:pt>
                <c:pt idx="2">
                  <c:v>Información pública</c:v>
                </c:pt>
                <c:pt idx="3">
                  <c:v>Entidades públicas</c:v>
                </c:pt>
                <c:pt idx="4">
                  <c:v>Traslado por competencia</c:v>
                </c:pt>
                <c:pt idx="5">
                  <c:v>Conceptos</c:v>
                </c:pt>
              </c:strCache>
            </c:strRef>
          </c:cat>
          <c:val>
            <c:numRef>
              <c:f>Plantilla!$D$56:$D$61</c:f>
              <c:numCache>
                <c:formatCode>#,##0</c:formatCode>
                <c:ptCount val="6"/>
                <c:pt idx="0">
                  <c:v>116539</c:v>
                </c:pt>
                <c:pt idx="1">
                  <c:v>7778</c:v>
                </c:pt>
                <c:pt idx="2">
                  <c:v>13285</c:v>
                </c:pt>
                <c:pt idx="3" formatCode="General">
                  <c:v>127</c:v>
                </c:pt>
                <c:pt idx="4" formatCode="General">
                  <c:v>74</c:v>
                </c:pt>
                <c:pt idx="5" formatCode="General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5-40A2-9513-8AF02F7FF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864640"/>
        <c:axId val="472863328"/>
      </c:barChart>
      <c:lineChart>
        <c:grouping val="standard"/>
        <c:varyColors val="0"/>
        <c:ser>
          <c:idx val="0"/>
          <c:order val="0"/>
          <c:tx>
            <c:strRef>
              <c:f>Plantilla!$C$55</c:f>
              <c:strCache>
                <c:ptCount val="1"/>
                <c:pt idx="0">
                  <c:v>Días promedio de respuesta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22"/>
            <c:spPr>
              <a:solidFill>
                <a:srgbClr val="AACA57"/>
              </a:solidFill>
              <a:ln w="12700">
                <a:noFill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Plantilla!$B$56:$B$61</c:f>
              <c:strCache>
                <c:ptCount val="6"/>
                <c:pt idx="0">
                  <c:v>PQRDS</c:v>
                </c:pt>
                <c:pt idx="1">
                  <c:v>Trámites y servicios</c:v>
                </c:pt>
                <c:pt idx="2">
                  <c:v>Información pública</c:v>
                </c:pt>
                <c:pt idx="3">
                  <c:v>Entidades públicas</c:v>
                </c:pt>
                <c:pt idx="4">
                  <c:v>Traslado por competencia</c:v>
                </c:pt>
                <c:pt idx="5">
                  <c:v>Conceptos</c:v>
                </c:pt>
              </c:strCache>
            </c:strRef>
          </c:cat>
          <c:val>
            <c:numRef>
              <c:f>Plantilla!$C$56:$C$61</c:f>
              <c:numCache>
                <c:formatCode>0.0</c:formatCode>
                <c:ptCount val="6"/>
                <c:pt idx="0">
                  <c:v>4</c:v>
                </c:pt>
                <c:pt idx="1">
                  <c:v>5.5</c:v>
                </c:pt>
                <c:pt idx="2">
                  <c:v>5.3</c:v>
                </c:pt>
                <c:pt idx="3">
                  <c:v>7.7</c:v>
                </c:pt>
                <c:pt idx="4">
                  <c:v>8.5</c:v>
                </c:pt>
                <c:pt idx="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B5-40A2-9513-8AF02F7FF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4249408"/>
        <c:axId val="564248752"/>
      </c:lineChart>
      <c:catAx>
        <c:axId val="47286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472863328"/>
        <c:crosses val="autoZero"/>
        <c:auto val="1"/>
        <c:lblAlgn val="ctr"/>
        <c:lblOffset val="100"/>
        <c:noMultiLvlLbl val="0"/>
      </c:catAx>
      <c:valAx>
        <c:axId val="47286332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472864640"/>
        <c:crosses val="autoZero"/>
        <c:crossBetween val="between"/>
      </c:valAx>
      <c:valAx>
        <c:axId val="564248752"/>
        <c:scaling>
          <c:logBase val="10"/>
          <c:orientation val="minMax"/>
        </c:scaling>
        <c:delete val="0"/>
        <c:axPos val="r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564249408"/>
        <c:crosses val="max"/>
        <c:crossBetween val="between"/>
      </c:valAx>
      <c:catAx>
        <c:axId val="564249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4248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Hoja1!$A$3</c:f>
              <c:strCache>
                <c:ptCount val="1"/>
                <c:pt idx="0">
                  <c:v>Muestra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Hoja1!$H$1:$J$1</c:f>
              <c:strCache>
                <c:ptCount val="3"/>
                <c:pt idx="0">
                  <c:v> Julio </c:v>
                </c:pt>
                <c:pt idx="1">
                  <c:v> Agosto </c:v>
                </c:pt>
                <c:pt idx="2">
                  <c:v> Septiembre </c:v>
                </c:pt>
              </c:strCache>
            </c:strRef>
          </c:cat>
          <c:val>
            <c:numRef>
              <c:f>Hoja1!$H$3:$J$3</c:f>
              <c:numCache>
                <c:formatCode>#,##0</c:formatCode>
                <c:ptCount val="3"/>
                <c:pt idx="0">
                  <c:v>27759</c:v>
                </c:pt>
                <c:pt idx="1">
                  <c:v>54819</c:v>
                </c:pt>
                <c:pt idx="2">
                  <c:v>28112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4-4A08-96CD-B682C842A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27"/>
        <c:axId val="728049120"/>
        <c:axId val="728053056"/>
      </c:barChart>
      <c:lineChart>
        <c:grouping val="standar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Nota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Hoja1!$H$1:$J$1</c:f>
              <c:strCache>
                <c:ptCount val="3"/>
                <c:pt idx="0">
                  <c:v> Julio </c:v>
                </c:pt>
                <c:pt idx="1">
                  <c:v> Agosto </c:v>
                </c:pt>
                <c:pt idx="2">
                  <c:v> Septiembre </c:v>
                </c:pt>
              </c:strCache>
            </c:strRef>
          </c:cat>
          <c:val>
            <c:numRef>
              <c:f>Hoja1!$H$2:$J$2</c:f>
              <c:numCache>
                <c:formatCode>0.0</c:formatCode>
                <c:ptCount val="3"/>
                <c:pt idx="0">
                  <c:v>3.6922342303397095</c:v>
                </c:pt>
                <c:pt idx="1">
                  <c:v>2.6515430781298455</c:v>
                </c:pt>
                <c:pt idx="2">
                  <c:v>3.6125384177575417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F4-4A08-96CD-B682C842A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5390864"/>
        <c:axId val="765384960"/>
      </c:lineChart>
      <c:catAx>
        <c:axId val="72804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8053056"/>
        <c:crosses val="autoZero"/>
        <c:auto val="1"/>
        <c:lblAlgn val="ctr"/>
        <c:lblOffset val="100"/>
        <c:noMultiLvlLbl val="0"/>
      </c:catAx>
      <c:valAx>
        <c:axId val="72805305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8049120"/>
        <c:crosses val="autoZero"/>
        <c:crossBetween val="between"/>
      </c:valAx>
      <c:valAx>
        <c:axId val="76538496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65390864"/>
        <c:crosses val="max"/>
        <c:crossBetween val="between"/>
      </c:valAx>
      <c:catAx>
        <c:axId val="765390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5384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Hoja1!$B$19</c:f>
              <c:strCache>
                <c:ptCount val="1"/>
                <c:pt idx="0">
                  <c:v>Quejas</c:v>
                </c:pt>
              </c:strCache>
            </c:strRef>
          </c:tx>
          <c:spPr>
            <a:solidFill>
              <a:srgbClr val="AACA5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Hoja1!$C$18:$E$18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Hoja1!$C$19:$E$19</c:f>
              <c:numCache>
                <c:formatCode>#,##0</c:formatCode>
                <c:ptCount val="3"/>
                <c:pt idx="0">
                  <c:v>12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7-49DD-AF12-2CD86E1CCFB5}"/>
            </c:ext>
          </c:extLst>
        </c:ser>
        <c:ser>
          <c:idx val="1"/>
          <c:order val="1"/>
          <c:tx>
            <c:strRef>
              <c:f>Hoja1!$B$20</c:f>
              <c:strCache>
                <c:ptCount val="1"/>
                <c:pt idx="0">
                  <c:v>Reclamos</c:v>
                </c:pt>
              </c:strCache>
            </c:strRef>
          </c:tx>
          <c:spPr>
            <a:solidFill>
              <a:srgbClr val="004A8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Hoja1!$C$18:$E$18</c:f>
              <c:strCache>
                <c:ptCount val="3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</c:strCache>
            </c:strRef>
          </c:cat>
          <c:val>
            <c:numRef>
              <c:f>Hoja1!$C$20:$E$20</c:f>
              <c:numCache>
                <c:formatCode>#,##0</c:formatCode>
                <c:ptCount val="3"/>
                <c:pt idx="0">
                  <c:v>52</c:v>
                </c:pt>
                <c:pt idx="1">
                  <c:v>15640</c:v>
                </c:pt>
                <c:pt idx="2">
                  <c:v>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17-49DD-AF12-2CD86E1CC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3611760"/>
        <c:axId val="733612088"/>
      </c:barChart>
      <c:catAx>
        <c:axId val="73361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  <c:crossAx val="733612088"/>
        <c:crosses val="autoZero"/>
        <c:auto val="1"/>
        <c:lblAlgn val="ctr"/>
        <c:lblOffset val="100"/>
        <c:noMultiLvlLbl val="0"/>
      </c:catAx>
      <c:valAx>
        <c:axId val="733612088"/>
        <c:scaling>
          <c:logBase val="10"/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733611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2ECF1-EEF6-1749-A376-9584D9135120}" type="datetimeFigureOut">
              <a:rPr lang="es-ES" smtClean="0">
                <a:latin typeface="Calibri" panose="020F0502020204030204" pitchFamily="34" charset="0"/>
                <a:cs typeface="Calibri" panose="020F0502020204030204" pitchFamily="34" charset="0"/>
              </a:rPr>
              <a:t>15/01/2021</a:t>
            </a:fld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267-A89F-F243-B667-0126DB06CEF4}" type="slidenum">
              <a:rPr lang="es-ES" smtClean="0">
                <a:latin typeface="Calibri" panose="020F0502020204030204" pitchFamily="34" charset="0"/>
                <a:cs typeface="Calibri" panose="020F0502020204030204" pitchFamily="34" charset="0"/>
              </a:rPr>
              <a:t>‹Nº›</a:t>
            </a:fld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81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64254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95ef59f3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95ef59f3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91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02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32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0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9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9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7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41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2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9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64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3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Contenid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2" name="Rectángulo 1"/>
          <p:cNvSpPr/>
          <p:nvPr userDrawn="1"/>
        </p:nvSpPr>
        <p:spPr>
          <a:xfrm>
            <a:off x="0" y="1"/>
            <a:ext cx="9144000" cy="65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20" name="Imagen 19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2" y="133675"/>
            <a:ext cx="1151594" cy="396098"/>
          </a:xfrm>
          <a:prstGeom prst="rect">
            <a:avLst/>
          </a:prstGeom>
        </p:spPr>
      </p:pic>
      <p:pic>
        <p:nvPicPr>
          <p:cNvPr id="3" name="Imagen 2" descr="Logo_SaberEsDeTodos_Mesa de trabajo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79" y="181788"/>
            <a:ext cx="2173065" cy="3260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553350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1"/>
            <a:ext cx="9144000" cy="6585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6" name="Imagen 5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2" y="133675"/>
            <a:ext cx="1151594" cy="396098"/>
          </a:xfrm>
          <a:prstGeom prst="rect">
            <a:avLst/>
          </a:prstGeom>
        </p:spPr>
      </p:pic>
      <p:pic>
        <p:nvPicPr>
          <p:cNvPr id="7" name="Imagen 6" descr="Logo_SaberEsDeTodos_Mesa de trabajo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79" y="181788"/>
            <a:ext cx="2173065" cy="3260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644575" y="4802700"/>
            <a:ext cx="4577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54BC"/>
                </a:solidFill>
                <a:latin typeface="Calibri" panose="020F0502020204030204" pitchFamily="34" charset="0"/>
                <a:ea typeface="Work Sans"/>
                <a:cs typeface="Calibri" panose="020F0502020204030204" pitchFamily="34" charset="0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 dirty="0">
              <a:solidFill>
                <a:srgbClr val="0054BC"/>
              </a:solidFill>
              <a:latin typeface="Calibri" panose="020F0502020204030204" pitchFamily="34" charset="0"/>
              <a:ea typeface="Work Sans"/>
              <a:cs typeface="Calibri" panose="020F0502020204030204" pitchFamily="34" charset="0"/>
              <a:sym typeface="Work Sans"/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0" y="1"/>
            <a:ext cx="9144000" cy="6585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5" name="Imagen 4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2" y="133675"/>
            <a:ext cx="1151594" cy="396098"/>
          </a:xfrm>
          <a:prstGeom prst="rect">
            <a:avLst/>
          </a:prstGeom>
        </p:spPr>
      </p:pic>
      <p:pic>
        <p:nvPicPr>
          <p:cNvPr id="7" name="Imagen 6" descr="Logo_SaberEsDeTodos_Mesa de trabajo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79" y="181788"/>
            <a:ext cx="2173065" cy="3260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">
  <p:cSld name="Diapositiva de título 1 1">
    <p:bg>
      <p:bgPr>
        <a:solidFill>
          <a:srgbClr val="F42F6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Calibri" panose="020F0502020204030204" pitchFamily="34" charset="0"/>
                <a:ea typeface="Work Sans"/>
                <a:cs typeface="Calibri" panose="020F0502020204030204" pitchFamily="34" charset="0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54BC"/>
              </a:solidFill>
              <a:latin typeface="Calibri" panose="020F0502020204030204" pitchFamily="34" charset="0"/>
              <a:ea typeface="Work Sans"/>
              <a:cs typeface="Calibri" panose="020F0502020204030204" pitchFamily="34" charset="0"/>
              <a:sym typeface="Work Sans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Work Sans"/>
                <a:cs typeface="Calibri" panose="020F0502020204030204" pitchFamily="34" charset="0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Work Sans"/>
              <a:cs typeface="Calibri" panose="020F0502020204030204" pitchFamily="34" charset="0"/>
              <a:sym typeface="Work Sans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94544" y="0"/>
            <a:ext cx="845437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0697"/>
            <a:ext cx="3633786" cy="69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LOGO ICFES MEJOR SABER sistemas oscar baquer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71" y="4131586"/>
            <a:ext cx="2093544" cy="720088"/>
          </a:xfrm>
          <a:prstGeom prst="rect">
            <a:avLst/>
          </a:prstGeom>
        </p:spPr>
      </p:pic>
      <p:pic>
        <p:nvPicPr>
          <p:cNvPr id="4" name="Imagen 3" descr="Logo_SaberEsDeTodos_Mesa de trabajo 4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34" y="4357691"/>
            <a:ext cx="3616147" cy="5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4" name="Google Shape;26;p4"/>
          <p:cNvSpPr/>
          <p:nvPr userDrawn="1"/>
        </p:nvSpPr>
        <p:spPr>
          <a:xfrm>
            <a:off x="0" y="0"/>
            <a:ext cx="283389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Imagen 4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8" y="2183474"/>
            <a:ext cx="2045433" cy="70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 dirty="0"/>
          </a:p>
        </p:txBody>
      </p:sp>
      <p:sp>
        <p:nvSpPr>
          <p:cNvPr id="2" name="Rectángulo 1"/>
          <p:cNvSpPr/>
          <p:nvPr userDrawn="1"/>
        </p:nvSpPr>
        <p:spPr>
          <a:xfrm>
            <a:off x="0" y="1"/>
            <a:ext cx="9144000" cy="65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20" name="Imagen 19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2" y="133675"/>
            <a:ext cx="1151594" cy="396098"/>
          </a:xfrm>
          <a:prstGeom prst="rect">
            <a:avLst/>
          </a:prstGeom>
        </p:spPr>
      </p:pic>
      <p:pic>
        <p:nvPicPr>
          <p:cNvPr id="3" name="Imagen 2" descr="Logo_SaberEsDeTodos_Mesa de trabajo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79" y="181788"/>
            <a:ext cx="2173065" cy="3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8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553350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1"/>
            <a:ext cx="9144000" cy="6585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6" name="Imagen 5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2" y="133675"/>
            <a:ext cx="1151594" cy="396098"/>
          </a:xfrm>
          <a:prstGeom prst="rect">
            <a:avLst/>
          </a:prstGeom>
        </p:spPr>
      </p:pic>
      <p:pic>
        <p:nvPicPr>
          <p:cNvPr id="7" name="Imagen 6" descr="Logo_SaberEsDeTodos_Mesa de trabajo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79" y="181788"/>
            <a:ext cx="2173065" cy="3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0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644575" y="4802700"/>
            <a:ext cx="4577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54BC"/>
                </a:solidFill>
                <a:latin typeface="Calibri" panose="020F0502020204030204" pitchFamily="34" charset="0"/>
                <a:ea typeface="Work Sans"/>
                <a:cs typeface="Calibri" panose="020F0502020204030204" pitchFamily="34" charset="0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 dirty="0">
              <a:solidFill>
                <a:srgbClr val="0054BC"/>
              </a:solidFill>
              <a:latin typeface="Calibri" panose="020F0502020204030204" pitchFamily="34" charset="0"/>
              <a:ea typeface="Work Sans"/>
              <a:cs typeface="Calibri" panose="020F0502020204030204" pitchFamily="34" charset="0"/>
              <a:sym typeface="Work Sans"/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0" y="1"/>
            <a:ext cx="9144000" cy="6585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 panose="020F0502020204030204" pitchFamily="34" charset="0"/>
            </a:endParaRPr>
          </a:p>
        </p:txBody>
      </p:sp>
      <p:pic>
        <p:nvPicPr>
          <p:cNvPr id="5" name="Imagen 4" descr="LOGO ICFES MEJOR SABER sistemas oscar baquer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2" y="133675"/>
            <a:ext cx="1151594" cy="396098"/>
          </a:xfrm>
          <a:prstGeom prst="rect">
            <a:avLst/>
          </a:prstGeom>
        </p:spPr>
      </p:pic>
      <p:pic>
        <p:nvPicPr>
          <p:cNvPr id="7" name="Imagen 6" descr="Logo_SaberEsDeTodos_Mesa de trabajo 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79" y="181788"/>
            <a:ext cx="2173065" cy="3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5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">
  <p:cSld name="Diapositiva de título 1 1">
    <p:bg>
      <p:bgPr>
        <a:solidFill>
          <a:srgbClr val="F42F6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Calibri" panose="020F0502020204030204" pitchFamily="34" charset="0"/>
                <a:ea typeface="Work Sans"/>
                <a:cs typeface="Calibri" panose="020F0502020204030204" pitchFamily="34" charset="0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54BC"/>
              </a:solidFill>
              <a:latin typeface="Calibri" panose="020F0502020204030204" pitchFamily="34" charset="0"/>
              <a:ea typeface="Work Sans"/>
              <a:cs typeface="Calibri" panose="020F0502020204030204" pitchFamily="34" charset="0"/>
              <a:sym typeface="Work Sans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Work Sans"/>
                <a:cs typeface="Calibri" panose="020F0502020204030204" pitchFamily="34" charset="0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Work Sans"/>
              <a:cs typeface="Calibri" panose="020F0502020204030204" pitchFamily="34" charset="0"/>
              <a:sym typeface="Work Sans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94544" y="0"/>
            <a:ext cx="845437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0697"/>
            <a:ext cx="3633786" cy="69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LOGO ICFES MEJOR SABER sistemas oscar baquer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71" y="4131586"/>
            <a:ext cx="2093544" cy="720088"/>
          </a:xfrm>
          <a:prstGeom prst="rect">
            <a:avLst/>
          </a:prstGeom>
        </p:spPr>
      </p:pic>
      <p:pic>
        <p:nvPicPr>
          <p:cNvPr id="4" name="Imagen 3" descr="Logo_SaberEsDeTodos_Mesa de trabajo 4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34" y="4357691"/>
            <a:ext cx="3616147" cy="5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9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lang="es-CO"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lang="es-CO"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0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lang="es-CO"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lang="es-CO"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92137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7;p20">
            <a:extLst>
              <a:ext uri="{FF2B5EF4-FFF2-40B4-BE49-F238E27FC236}">
                <a16:creationId xmlns:a16="http://schemas.microsoft.com/office/drawing/2014/main" id="{C3FF4384-80F7-4BEE-B39B-97D561D61A40}"/>
              </a:ext>
            </a:extLst>
          </p:cNvPr>
          <p:cNvSpPr txBox="1">
            <a:spLocks/>
          </p:cNvSpPr>
          <p:nvPr/>
        </p:nvSpPr>
        <p:spPr>
          <a:xfrm>
            <a:off x="3657601" y="1830128"/>
            <a:ext cx="5195990" cy="130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28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Informe del Tercer Trimestre Año 2020</a:t>
            </a:r>
            <a:br>
              <a:rPr lang="es-CO" sz="28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s-CO" sz="28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PQRSD</a:t>
            </a:r>
          </a:p>
        </p:txBody>
      </p:sp>
    </p:spTree>
    <p:extLst>
      <p:ext uri="{BB962C8B-B14F-4D97-AF65-F5344CB8AC3E}">
        <p14:creationId xmlns:p14="http://schemas.microsoft.com/office/powerpoint/2010/main" val="327271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E20B1CE-EA9D-48B5-9DEF-FA5B2B34FC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4572" y="1182534"/>
            <a:ext cx="3313007" cy="2148940"/>
          </a:xfrm>
          <a:prstGeom prst="rect">
            <a:avLst/>
          </a:prstGeom>
        </p:spPr>
      </p:pic>
      <p:sp>
        <p:nvSpPr>
          <p:cNvPr id="4" name="Título 18">
            <a:extLst>
              <a:ext uri="{FF2B5EF4-FFF2-40B4-BE49-F238E27FC236}">
                <a16:creationId xmlns:a16="http://schemas.microsoft.com/office/drawing/2014/main" id="{E71BDCA0-B4D7-409E-8F65-C2DDC21498F4}"/>
              </a:ext>
            </a:extLst>
          </p:cNvPr>
          <p:cNvSpPr txBox="1">
            <a:spLocks/>
          </p:cNvSpPr>
          <p:nvPr/>
        </p:nvSpPr>
        <p:spPr>
          <a:xfrm>
            <a:off x="433108" y="659523"/>
            <a:ext cx="8095896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Indicador de satisfacción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3F9531-B0AE-4A61-A14E-3B22A16C5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83" y="3447144"/>
            <a:ext cx="6567714" cy="147431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90438CF-9E1C-44B2-BF87-61F66F892507}"/>
              </a:ext>
            </a:extLst>
          </p:cNvPr>
          <p:cNvSpPr txBox="1"/>
          <p:nvPr/>
        </p:nvSpPr>
        <p:spPr>
          <a:xfrm>
            <a:off x="456311" y="3697787"/>
            <a:ext cx="59758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insatisfacción por parte de los ciudadanos en el mes de agosto obedeció principalmente a los inconvenientes presentados en la presentación de las pruebas electrónicas y en casa Saber TyT primer semestre de 2020 de los días 1 y 2 de agosto y la posterior reprogramación los días 22 y 23 de agosto a causa de la caída o intermitencia de la plataforma dispuesta para aplicar el examen. De igual forma, las incidencias presentadas para la etapa de registro de las pruebas Saber Pro y TyT de segundo semestre. </a:t>
            </a:r>
            <a:endParaRPr lang="es-CO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A3AC8AB-B467-4943-881E-0FF5BF8F99D5}"/>
              </a:ext>
            </a:extLst>
          </p:cNvPr>
          <p:cNvSpPr txBox="1"/>
          <p:nvPr/>
        </p:nvSpPr>
        <p:spPr>
          <a:xfrm>
            <a:off x="6900194" y="3743954"/>
            <a:ext cx="2026920" cy="846386"/>
          </a:xfrm>
          <a:prstGeom prst="rect">
            <a:avLst/>
          </a:prstGeom>
          <a:solidFill>
            <a:srgbClr val="004A8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700" dirty="0">
                <a:latin typeface="Calibri" panose="020F0502020204030204" pitchFamily="34" charset="0"/>
              </a:rPr>
              <a:t>Indicador satisfacción al cliente ATC-IG-01:</a:t>
            </a:r>
          </a:p>
          <a:p>
            <a:pPr algn="ctr"/>
            <a:endParaRPr lang="es-ES" sz="700" dirty="0">
              <a:latin typeface="Calibri" panose="020F0502020204030204" pitchFamily="34" charset="0"/>
            </a:endParaRPr>
          </a:p>
          <a:p>
            <a:pPr algn="ctr"/>
            <a:r>
              <a:rPr lang="es-ES" sz="700" dirty="0">
                <a:latin typeface="Calibri" panose="020F0502020204030204" pitchFamily="34" charset="0"/>
              </a:rPr>
              <a:t>PROMEDIO PONDERADO(ENCUESTAS QUE FUERON CALIFICADAS MAYOR O IGUAL CUATRO, ENTRE LA PARTICIPACIÓN PORCENTUAL DE LAS TRANSACCIONES QUE FUERON CALIFICADAS MAYOR O IGUAL CUATRO POR CANAL)</a:t>
            </a:r>
            <a:endParaRPr lang="es-CO" sz="700" dirty="0">
              <a:latin typeface="Calibri" panose="020F050202020403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61A487A-C3A1-485A-B033-3F0D73F709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644598"/>
              </p:ext>
            </p:extLst>
          </p:nvPr>
        </p:nvGraphicFramePr>
        <p:xfrm>
          <a:off x="1052512" y="1200150"/>
          <a:ext cx="7038975" cy="21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4899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1023C952-B453-429D-8C13-B26F3EEBBDAC}"/>
              </a:ext>
            </a:extLst>
          </p:cNvPr>
          <p:cNvGrpSpPr/>
          <p:nvPr/>
        </p:nvGrpSpPr>
        <p:grpSpPr>
          <a:xfrm>
            <a:off x="365154" y="1068979"/>
            <a:ext cx="2661267" cy="1838215"/>
            <a:chOff x="243266" y="1112861"/>
            <a:chExt cx="2661267" cy="183821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0F6DA30-4129-47C2-907A-A0B3C9229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266" y="1112861"/>
              <a:ext cx="2661267" cy="1838215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0813D92-51DA-4AF2-86A6-BF8F3057BC91}"/>
                </a:ext>
              </a:extLst>
            </p:cNvPr>
            <p:cNvSpPr txBox="1"/>
            <p:nvPr/>
          </p:nvSpPr>
          <p:spPr>
            <a:xfrm>
              <a:off x="954860" y="1616469"/>
              <a:ext cx="1238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16.439</a:t>
              </a:r>
              <a:endParaRPr lang="es-CO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-CO" dirty="0">
                  <a:latin typeface="Calibri" panose="020F0502020204030204" pitchFamily="34" charset="0"/>
                  <a:cs typeface="Calibri" panose="020F0502020204030204" pitchFamily="34" charset="0"/>
                </a:rPr>
                <a:t>quejas y reclamos</a:t>
              </a:r>
            </a:p>
          </p:txBody>
        </p:sp>
      </p:grpSp>
      <p:sp>
        <p:nvSpPr>
          <p:cNvPr id="4" name="Título 18">
            <a:extLst>
              <a:ext uri="{FF2B5EF4-FFF2-40B4-BE49-F238E27FC236}">
                <a16:creationId xmlns:a16="http://schemas.microsoft.com/office/drawing/2014/main" id="{E71BDCA0-B4D7-409E-8F65-C2DDC21498F4}"/>
              </a:ext>
            </a:extLst>
          </p:cNvPr>
          <p:cNvSpPr txBox="1">
            <a:spLocks/>
          </p:cNvSpPr>
          <p:nvPr/>
        </p:nvSpPr>
        <p:spPr>
          <a:xfrm>
            <a:off x="433108" y="659523"/>
            <a:ext cx="8095896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Quejas y reclamos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66F8155-2B59-439B-AC7C-4BF8619E78C0}"/>
              </a:ext>
            </a:extLst>
          </p:cNvPr>
          <p:cNvSpPr txBox="1"/>
          <p:nvPr/>
        </p:nvSpPr>
        <p:spPr>
          <a:xfrm>
            <a:off x="6080152" y="2236305"/>
            <a:ext cx="2658234" cy="670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Cerca del 64% de las solicitudes clasificadas como </a:t>
            </a:r>
            <a:r>
              <a:rPr lang="es-CO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otras</a:t>
            </a:r>
            <a:r>
              <a:rPr lang="es-CO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son atendidas por nuestro ChatBot.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537BF37-0D27-473F-A77B-DEE0B9B058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876326"/>
              </p:ext>
            </p:extLst>
          </p:nvPr>
        </p:nvGraphicFramePr>
        <p:xfrm>
          <a:off x="-40367" y="2739917"/>
          <a:ext cx="4299948" cy="2229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2FCF5601-0EB7-4EF2-88EA-CCA6F0D68C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839380"/>
              </p:ext>
            </p:extLst>
          </p:nvPr>
        </p:nvGraphicFramePr>
        <p:xfrm>
          <a:off x="4162890" y="1432863"/>
          <a:ext cx="4575496" cy="340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6077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910266" y="643814"/>
            <a:ext cx="360086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/>
          <a:p>
            <a:pPr>
              <a:lnSpc>
                <a:spcPct val="90000"/>
              </a:lnSpc>
              <a:buClr>
                <a:srgbClr val="FFFFFF"/>
              </a:buClr>
              <a:buSzPts val="1400"/>
            </a:pPr>
            <a:r>
              <a:rPr lang="es-CO" sz="2500" dirty="0">
                <a:solidFill>
                  <a:srgbClr val="0066C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quejas y reclamos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630290" y="1723963"/>
            <a:ext cx="3271150" cy="606063"/>
          </a:xfrm>
          <a:prstGeom prst="roundRect">
            <a:avLst/>
          </a:prstGeom>
          <a:noFill/>
          <a:ln>
            <a:solidFill>
              <a:srgbClr val="AACA57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es-CO" i="1" dirty="0">
                <a:latin typeface="Calibri" panose="020F0502020204030204" pitchFamily="34" charset="0"/>
                <a:cs typeface="Calibri" panose="020F0502020204030204" pitchFamily="34" charset="0"/>
              </a:rPr>
              <a:t>1. Reclamo: “Inconveniente Presentación de Examen.”</a:t>
            </a:r>
            <a:endParaRPr kumimoji="0" lang="es-CO" b="0" i="1" u="none" strike="noStrike" kern="0" cap="none" spc="0" normalizeH="0" baseline="0" noProof="0" dirty="0">
              <a:ln>
                <a:noFill/>
              </a:ln>
              <a:solidFill>
                <a:srgbClr val="004A87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324150" y="1375731"/>
            <a:ext cx="3661997" cy="15990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ClrTx/>
              <a:defRPr/>
            </a:pPr>
            <a:r>
              <a:rPr lang="es-CO" sz="11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Durante la aplicación del examen Saber T y T en el mes de agosto,  la plataforma presentó fallas al momento de ingresar, lo cual impidió la presentación de dicho examen.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324150" y="3198868"/>
            <a:ext cx="3661997" cy="15424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Tx/>
              <a:buFontTx/>
              <a:buNone/>
            </a:pPr>
            <a:r>
              <a:rPr lang="es-ES" sz="11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Para realizar el proceso de registro al examen Saber Pro y T y T de la segunda parte del año, la plataforma tuvo problemas en el ingreso de la misma, lo cual impedía continuar con el proceso de inscripción a la prueba.</a:t>
            </a:r>
            <a:endParaRPr lang="es-CO" sz="1100" dirty="0">
              <a:solidFill>
                <a:srgbClr val="004A87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redondeado 3">
            <a:extLst>
              <a:ext uri="{FF2B5EF4-FFF2-40B4-BE49-F238E27FC236}">
                <a16:creationId xmlns:a16="http://schemas.microsoft.com/office/drawing/2014/main" id="{49C484A2-DD9B-4C42-9481-122D815F884E}"/>
              </a:ext>
            </a:extLst>
          </p:cNvPr>
          <p:cNvSpPr/>
          <p:nvPr/>
        </p:nvSpPr>
        <p:spPr>
          <a:xfrm>
            <a:off x="630290" y="3545086"/>
            <a:ext cx="3271150" cy="543170"/>
          </a:xfrm>
          <a:prstGeom prst="roundRect">
            <a:avLst/>
          </a:prstGeom>
          <a:noFill/>
          <a:ln>
            <a:solidFill>
              <a:srgbClr val="AACA57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es-ES" i="1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2. Reclamo: “Inconveniente Creación Usuario Único”</a:t>
            </a:r>
            <a:endParaRPr kumimoji="0" lang="es-CO" b="0" i="1" u="none" strike="noStrike" kern="0" cap="none" spc="0" normalizeH="0" baseline="0" noProof="0" dirty="0">
              <a:ln>
                <a:noFill/>
              </a:ln>
              <a:solidFill>
                <a:srgbClr val="004A87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7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07C2C67-A8BD-482A-BDF3-D3FEDB1D59DC}"/>
              </a:ext>
            </a:extLst>
          </p:cNvPr>
          <p:cNvSpPr/>
          <p:nvPr/>
        </p:nvSpPr>
        <p:spPr>
          <a:xfrm>
            <a:off x="2293032" y="716139"/>
            <a:ext cx="441934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/>
          <a:p>
            <a:pPr>
              <a:lnSpc>
                <a:spcPct val="90000"/>
              </a:lnSpc>
              <a:buClr>
                <a:srgbClr val="FFFFFF"/>
              </a:buClr>
              <a:buSzPts val="1400"/>
            </a:pPr>
            <a:r>
              <a:rPr lang="es-CO" sz="2500" dirty="0">
                <a:solidFill>
                  <a:srgbClr val="0066C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Acciones Vs Quejas y Reclamos </a:t>
            </a:r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4EA80945-EBCF-4F36-94E8-5E0B1480193D}"/>
              </a:ext>
            </a:extLst>
          </p:cNvPr>
          <p:cNvSpPr/>
          <p:nvPr/>
        </p:nvSpPr>
        <p:spPr>
          <a:xfrm>
            <a:off x="630290" y="1723963"/>
            <a:ext cx="3271150" cy="606063"/>
          </a:xfrm>
          <a:prstGeom prst="roundRect">
            <a:avLst/>
          </a:prstGeom>
          <a:noFill/>
          <a:ln>
            <a:solidFill>
              <a:srgbClr val="AACA57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es-CO" i="1" dirty="0">
                <a:latin typeface="Calibri" panose="020F0502020204030204" pitchFamily="34" charset="0"/>
                <a:cs typeface="Calibri" panose="020F0502020204030204" pitchFamily="34" charset="0"/>
              </a:rPr>
              <a:t>1. Reclamo: “Inconveniente Presentación de Examen.”</a:t>
            </a:r>
            <a:endParaRPr kumimoji="0" lang="es-CO" b="0" i="1" u="none" strike="noStrike" kern="0" cap="none" spc="0" normalizeH="0" baseline="0" noProof="0" dirty="0">
              <a:ln>
                <a:noFill/>
              </a:ln>
              <a:solidFill>
                <a:srgbClr val="004A87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ángulo redondeado 3">
            <a:extLst>
              <a:ext uri="{FF2B5EF4-FFF2-40B4-BE49-F238E27FC236}">
                <a16:creationId xmlns:a16="http://schemas.microsoft.com/office/drawing/2014/main" id="{69D022F3-6F6E-479E-B422-A166D8475AF0}"/>
              </a:ext>
            </a:extLst>
          </p:cNvPr>
          <p:cNvSpPr/>
          <p:nvPr/>
        </p:nvSpPr>
        <p:spPr>
          <a:xfrm>
            <a:off x="630290" y="3545086"/>
            <a:ext cx="3271150" cy="543170"/>
          </a:xfrm>
          <a:prstGeom prst="roundRect">
            <a:avLst/>
          </a:prstGeom>
          <a:noFill/>
          <a:ln>
            <a:solidFill>
              <a:srgbClr val="AACA57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Tx/>
              <a:defRPr/>
            </a:pPr>
            <a:r>
              <a:rPr lang="es-ES" i="1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2. Reclamo: “Inconveniente Creación Usuario Único”</a:t>
            </a:r>
            <a:endParaRPr kumimoji="0" lang="es-CO" b="0" i="1" u="none" strike="noStrike" kern="0" cap="none" spc="0" normalizeH="0" baseline="0" noProof="0" dirty="0">
              <a:ln>
                <a:noFill/>
              </a:ln>
              <a:solidFill>
                <a:srgbClr val="004A87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ángulo redondeado 6">
            <a:extLst>
              <a:ext uri="{FF2B5EF4-FFF2-40B4-BE49-F238E27FC236}">
                <a16:creationId xmlns:a16="http://schemas.microsoft.com/office/drawing/2014/main" id="{6BAC5E24-A591-47FE-97D2-C63D4E700A41}"/>
              </a:ext>
            </a:extLst>
          </p:cNvPr>
          <p:cNvSpPr/>
          <p:nvPr/>
        </p:nvSpPr>
        <p:spPr>
          <a:xfrm>
            <a:off x="4324150" y="1375731"/>
            <a:ext cx="3661997" cy="15990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ClrTx/>
              <a:defRPr/>
            </a:pPr>
            <a:r>
              <a:rPr lang="es-CO" sz="11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Una vez se identificó la población que presentó problemas en la aplicación, la Entidad reprogramo el examen para fechas posteriores, donde a través de varios canales de comunicación se le informó a la comunidad de los ajustes hechos para la aplicación de dichos exámenes.</a:t>
            </a:r>
          </a:p>
        </p:txBody>
      </p:sp>
      <p:sp>
        <p:nvSpPr>
          <p:cNvPr id="13" name="Rectángulo redondeado 7">
            <a:extLst>
              <a:ext uri="{FF2B5EF4-FFF2-40B4-BE49-F238E27FC236}">
                <a16:creationId xmlns:a16="http://schemas.microsoft.com/office/drawing/2014/main" id="{E3661918-631F-408F-A996-45632E7FC6AF}"/>
              </a:ext>
            </a:extLst>
          </p:cNvPr>
          <p:cNvSpPr/>
          <p:nvPr/>
        </p:nvSpPr>
        <p:spPr>
          <a:xfrm>
            <a:off x="4324150" y="3198868"/>
            <a:ext cx="3661997" cy="15424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Tx/>
              <a:buFontTx/>
              <a:buNone/>
            </a:pPr>
            <a:r>
              <a:rPr lang="es-ES" sz="11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Para mitigar los problemas de autenticación, la Entidad dispuso la información de los usuarios y contraseñas de Prisma para minimizar los problemas de ingreso, lo anterior, siguiendo las políticas de tratamiento de datos de la Entidad y de los usuarios.</a:t>
            </a:r>
            <a:endParaRPr lang="es-CO" sz="1100" dirty="0">
              <a:solidFill>
                <a:srgbClr val="004A87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9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07C2C67-A8BD-482A-BDF3-D3FEDB1D59DC}"/>
              </a:ext>
            </a:extLst>
          </p:cNvPr>
          <p:cNvSpPr/>
          <p:nvPr/>
        </p:nvSpPr>
        <p:spPr>
          <a:xfrm>
            <a:off x="2293032" y="695820"/>
            <a:ext cx="441934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/>
          <a:p>
            <a:pPr>
              <a:lnSpc>
                <a:spcPct val="90000"/>
              </a:lnSpc>
              <a:buClr>
                <a:srgbClr val="FFFFFF"/>
              </a:buClr>
              <a:buSzPts val="1400"/>
            </a:pPr>
            <a:r>
              <a:rPr lang="es-CO" sz="2500" dirty="0">
                <a:solidFill>
                  <a:srgbClr val="0066C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Acciones plan de mejoramiento </a:t>
            </a:r>
          </a:p>
        </p:txBody>
      </p:sp>
      <p:sp>
        <p:nvSpPr>
          <p:cNvPr id="12" name="Rectángulo redondeado 6">
            <a:extLst>
              <a:ext uri="{FF2B5EF4-FFF2-40B4-BE49-F238E27FC236}">
                <a16:creationId xmlns:a16="http://schemas.microsoft.com/office/drawing/2014/main" id="{6BAC5E24-A591-47FE-97D2-C63D4E700A41}"/>
              </a:ext>
            </a:extLst>
          </p:cNvPr>
          <p:cNvSpPr/>
          <p:nvPr/>
        </p:nvSpPr>
        <p:spPr>
          <a:xfrm>
            <a:off x="284479" y="1190105"/>
            <a:ext cx="8649547" cy="14176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es-MX" sz="11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 identificó que la mayoría de  notas bajas, corresponden a ciudadanos e instituciones educativas que están inconformes por las fallas en las herramientas tecnológicas, lo cual genera inconvenientes para el proceso de inscripción a las pruebas de Estado, así como, por los cambios en los cronogramas de todas las pruebas, dada la emergencia sanitaria.  </a:t>
            </a:r>
          </a:p>
          <a:p>
            <a:pPr algn="just" fontAlgn="base"/>
            <a:r>
              <a:rPr lang="es-MX" sz="11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Por otra parte, se identificó que la herramienta virtual </a:t>
            </a:r>
            <a:r>
              <a:rPr lang="es-MX" sz="1100" dirty="0" err="1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Chatbot</a:t>
            </a:r>
            <a:r>
              <a:rPr lang="es-MX" sz="11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calificaba por defecto con 1, cuando se caía la sesión, sin que el ciudadano hubiera calificado la interacción. </a:t>
            </a:r>
          </a:p>
          <a:p>
            <a:pPr algn="just" fontAlgn="base"/>
            <a:endParaRPr lang="es-MX" sz="1100" dirty="0">
              <a:solidFill>
                <a:srgbClr val="004A87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es-MX" sz="11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 acuerdo con lo anterior, se realizaron las siguientes acciones de mejora, con el fin de mejorar la experiencia de nuestros ciudadanos: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62A3B58-A081-40BA-A329-BF0F0EE06E70}"/>
              </a:ext>
            </a:extLst>
          </p:cNvPr>
          <p:cNvSpPr/>
          <p:nvPr/>
        </p:nvSpPr>
        <p:spPr>
          <a:xfrm>
            <a:off x="949896" y="2783842"/>
            <a:ext cx="7232291" cy="5689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Implementar de manera estratégica otros medios diferentes a PRISMA para garantizar la inscripción de los estudiantes a las pruebas de Estado.</a:t>
            </a:r>
            <a:endParaRPr lang="es-CO" sz="110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E6088DF-1FE5-4BF4-B3FD-2C62E3D5D666}"/>
              </a:ext>
            </a:extLst>
          </p:cNvPr>
          <p:cNvSpPr/>
          <p:nvPr/>
        </p:nvSpPr>
        <p:spPr>
          <a:xfrm>
            <a:off x="949895" y="3444237"/>
            <a:ext cx="7232291" cy="3601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Configuración en la calificación de la herramienta </a:t>
            </a:r>
            <a:r>
              <a:rPr lang="es-MX" sz="11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Chatbot</a:t>
            </a:r>
            <a:endParaRPr lang="es-CO" sz="110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C1B3539-9011-4A3C-805C-CE621B1EB704}"/>
              </a:ext>
            </a:extLst>
          </p:cNvPr>
          <p:cNvSpPr/>
          <p:nvPr/>
        </p:nvSpPr>
        <p:spPr>
          <a:xfrm>
            <a:off x="949896" y="3916130"/>
            <a:ext cx="7232291" cy="4729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el canal telefónico, se brindó soporte y acompañamiento en línea con el fin de mejorar la experiencia con el servicio prestado a los ciudadanos.</a:t>
            </a:r>
            <a:endParaRPr lang="es-CO" sz="110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B8B52F2-3168-47FF-A44F-2ED9C94E7592}"/>
              </a:ext>
            </a:extLst>
          </p:cNvPr>
          <p:cNvSpPr/>
          <p:nvPr/>
        </p:nvSpPr>
        <p:spPr>
          <a:xfrm>
            <a:off x="993106" y="4546051"/>
            <a:ext cx="7232291" cy="4729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MX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 realizaron envíos de comunicaciones vía correo electrónico y SMS, con el fin de mantener a los ciudadanos enterados de las modificaciones que se pudiesen presentar por cambios en los cronogramas de los Exámenes o inconvenientes en los procesos que afectaran el debido curso de las pruebas. </a:t>
            </a:r>
            <a:endParaRPr lang="es-MX" sz="1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88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8">
            <a:extLst>
              <a:ext uri="{FF2B5EF4-FFF2-40B4-BE49-F238E27FC236}">
                <a16:creationId xmlns:a16="http://schemas.microsoft.com/office/drawing/2014/main" id="{2A32D9E7-4970-453D-A8AE-A865004484EF}"/>
              </a:ext>
            </a:extLst>
          </p:cNvPr>
          <p:cNvSpPr txBox="1">
            <a:spLocks/>
          </p:cNvSpPr>
          <p:nvPr/>
        </p:nvSpPr>
        <p:spPr>
          <a:xfrm>
            <a:off x="1047279" y="649987"/>
            <a:ext cx="704944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Recomendaciones de los ciudadanos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FE6FF8-F0A3-4365-B570-EC8C2E8CB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142" y="1624381"/>
            <a:ext cx="6567714" cy="286913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0553676-2ABF-4502-B57F-88A8C8F762DF}"/>
              </a:ext>
            </a:extLst>
          </p:cNvPr>
          <p:cNvSpPr txBox="1"/>
          <p:nvPr/>
        </p:nvSpPr>
        <p:spPr>
          <a:xfrm>
            <a:off x="1805747" y="1997118"/>
            <a:ext cx="55325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Realizar el examen de estado de 11 grado en cada colegio al que pertenecen los estudiantes, vigilado por personal o profesores externos, significa menos costos de transporte a otro lugares de presentación y evitar congestiones, favoreciendo la movilidad. Los mismos colegios asumen el costo de infraestructura sin tener que pagar a otras entidades por el uso de ésta.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s-ES" sz="11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Que se pueda hablar por vídeo llamada para un mejor servicio.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s-ES" sz="11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171450" indent="-17145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 dirijo a ustedes con la sugerencia de mejorar el sistema para próximas ocasiones , ya que estuve casi todo el día tratando de hacer la prueba y no lo logré, muchas gracias por la atención prestada.</a:t>
            </a:r>
          </a:p>
          <a:p>
            <a:endParaRPr lang="es-CO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0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1005519" y="1783143"/>
            <a:ext cx="3746655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ES" sz="1200" dirty="0">
                <a:solidFill>
                  <a:srgbClr val="004A87"/>
                </a:solidFill>
                <a:ea typeface="Verdana" panose="020B0604030504040204" pitchFamily="34" charset="0"/>
              </a:rPr>
              <a:t>Solicitudes recibidas por canal de atención</a:t>
            </a:r>
          </a:p>
          <a:p>
            <a:pPr marL="13970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endParaRPr sz="1200" dirty="0">
              <a:solidFill>
                <a:srgbClr val="004A87"/>
              </a:solidFill>
              <a:ea typeface="Verdana" panose="020B0604030504040204" pitchFamily="34" charset="0"/>
            </a:endParaRPr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2"/>
          </p:nvPr>
        </p:nvSpPr>
        <p:spPr>
          <a:xfrm>
            <a:off x="1005519" y="1294619"/>
            <a:ext cx="2063851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ES" sz="1200" dirty="0">
                <a:solidFill>
                  <a:srgbClr val="004A87"/>
                </a:solidFill>
                <a:ea typeface="Verdana" panose="020B0604030504040204" pitchFamily="34" charset="0"/>
              </a:rPr>
              <a:t>Introducción</a:t>
            </a:r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1005520" y="2212654"/>
            <a:ext cx="3746654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s-ES" sz="1200" dirty="0">
                <a:solidFill>
                  <a:srgbClr val="004A87"/>
                </a:solidFill>
                <a:ea typeface="Verdana" panose="020B0604030504040204" pitchFamily="34" charset="0"/>
              </a:rPr>
              <a:t>Resumen de solicitudes por mes</a:t>
            </a:r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5"/>
          </p:nvPr>
        </p:nvSpPr>
        <p:spPr>
          <a:xfrm>
            <a:off x="269024" y="1306181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>
                <a:solidFill>
                  <a:srgbClr val="004A87"/>
                </a:solidFill>
                <a:ea typeface="Verdana" panose="020B0604030504040204" pitchFamily="34" charset="0"/>
              </a:rPr>
              <a:t>01.</a:t>
            </a:r>
            <a:endParaRPr sz="1200" dirty="0">
              <a:solidFill>
                <a:srgbClr val="004A87"/>
              </a:solidFill>
              <a:ea typeface="Verdana" panose="020B0604030504040204" pitchFamily="34" charset="0"/>
            </a:endParaRPr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7"/>
          </p:nvPr>
        </p:nvSpPr>
        <p:spPr>
          <a:xfrm>
            <a:off x="269023" y="177584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>
                <a:solidFill>
                  <a:srgbClr val="004A87"/>
                </a:solidFill>
                <a:ea typeface="Verdana" panose="020B0604030504040204" pitchFamily="34" charset="0"/>
              </a:rPr>
              <a:t>02.</a:t>
            </a:r>
            <a:endParaRPr sz="1200" dirty="0">
              <a:solidFill>
                <a:srgbClr val="004A87"/>
              </a:solidFill>
              <a:ea typeface="Verdana" panose="020B0604030504040204" pitchFamily="34" charset="0"/>
            </a:endParaRPr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8"/>
          </p:nvPr>
        </p:nvSpPr>
        <p:spPr>
          <a:xfrm>
            <a:off x="269750" y="2211171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s-CO" sz="1200" dirty="0">
                <a:solidFill>
                  <a:srgbClr val="004A87"/>
                </a:solidFill>
                <a:ea typeface="Verdana" panose="020B0604030504040204" pitchFamily="34" charset="0"/>
              </a:rPr>
              <a:t>03.</a:t>
            </a:r>
            <a:endParaRPr sz="1200" dirty="0">
              <a:solidFill>
                <a:srgbClr val="004A87"/>
              </a:solidFill>
              <a:ea typeface="Verdana" panose="020B0604030504040204" pitchFamily="34" charset="0"/>
            </a:endParaRPr>
          </a:p>
        </p:txBody>
      </p:sp>
      <p:sp>
        <p:nvSpPr>
          <p:cNvPr id="9" name="Google Shape;157;p24">
            <a:extLst>
              <a:ext uri="{FF2B5EF4-FFF2-40B4-BE49-F238E27FC236}">
                <a16:creationId xmlns:a16="http://schemas.microsoft.com/office/drawing/2014/main" id="{BD2A2AAC-7177-400F-939D-AB171F45AC45}"/>
              </a:ext>
            </a:extLst>
          </p:cNvPr>
          <p:cNvSpPr txBox="1">
            <a:spLocks/>
          </p:cNvSpPr>
          <p:nvPr/>
        </p:nvSpPr>
        <p:spPr>
          <a:xfrm>
            <a:off x="3480598" y="674126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54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FFFFFF"/>
              </a:buClr>
              <a:buFont typeface="Arial"/>
              <a:buNone/>
            </a:pPr>
            <a:r>
              <a:rPr lang="es-CO" dirty="0">
                <a:solidFill>
                  <a:srgbClr val="0066C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Contenido</a:t>
            </a:r>
          </a:p>
        </p:txBody>
      </p:sp>
      <p:sp>
        <p:nvSpPr>
          <p:cNvPr id="12" name="Google Shape;160;p24">
            <a:extLst>
              <a:ext uri="{FF2B5EF4-FFF2-40B4-BE49-F238E27FC236}">
                <a16:creationId xmlns:a16="http://schemas.microsoft.com/office/drawing/2014/main" id="{24E2F695-E010-429B-AA96-D0A56C5309DA}"/>
              </a:ext>
            </a:extLst>
          </p:cNvPr>
          <p:cNvSpPr txBox="1">
            <a:spLocks/>
          </p:cNvSpPr>
          <p:nvPr/>
        </p:nvSpPr>
        <p:spPr>
          <a:xfrm>
            <a:off x="1005520" y="2661456"/>
            <a:ext cx="3654446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Comparativo períodos anteriores</a:t>
            </a:r>
          </a:p>
          <a:p>
            <a:pPr marL="139700" indent="0">
              <a:buClr>
                <a:srgbClr val="FFFFFF"/>
              </a:buClr>
              <a:buSzPts val="1400"/>
            </a:pPr>
            <a:endParaRPr lang="es-ES" sz="1200" dirty="0">
              <a:solidFill>
                <a:srgbClr val="004A87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65;p24">
            <a:extLst>
              <a:ext uri="{FF2B5EF4-FFF2-40B4-BE49-F238E27FC236}">
                <a16:creationId xmlns:a16="http://schemas.microsoft.com/office/drawing/2014/main" id="{995121A0-E894-4260-8BC0-EFD8FC672B03}"/>
              </a:ext>
            </a:extLst>
          </p:cNvPr>
          <p:cNvSpPr txBox="1">
            <a:spLocks/>
          </p:cNvSpPr>
          <p:nvPr/>
        </p:nvSpPr>
        <p:spPr>
          <a:xfrm>
            <a:off x="269750" y="266949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39700" indent="0">
              <a:buClr>
                <a:srgbClr val="FFFFFF"/>
              </a:buClr>
              <a:buSzPts val="1400"/>
            </a:pPr>
            <a:r>
              <a:rPr lang="es-CO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04.</a:t>
            </a:r>
          </a:p>
        </p:txBody>
      </p:sp>
      <p:sp>
        <p:nvSpPr>
          <p:cNvPr id="14" name="Google Shape;160;p24">
            <a:extLst>
              <a:ext uri="{FF2B5EF4-FFF2-40B4-BE49-F238E27FC236}">
                <a16:creationId xmlns:a16="http://schemas.microsoft.com/office/drawing/2014/main" id="{12A83E5C-106E-44EE-835E-2268F81741DA}"/>
              </a:ext>
            </a:extLst>
          </p:cNvPr>
          <p:cNvSpPr txBox="1">
            <a:spLocks/>
          </p:cNvSpPr>
          <p:nvPr/>
        </p:nvSpPr>
        <p:spPr>
          <a:xfrm>
            <a:off x="1005519" y="3129308"/>
            <a:ext cx="3347086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Comparativo años anteriores</a:t>
            </a:r>
          </a:p>
        </p:txBody>
      </p:sp>
      <p:sp>
        <p:nvSpPr>
          <p:cNvPr id="15" name="Google Shape;165;p24">
            <a:extLst>
              <a:ext uri="{FF2B5EF4-FFF2-40B4-BE49-F238E27FC236}">
                <a16:creationId xmlns:a16="http://schemas.microsoft.com/office/drawing/2014/main" id="{5F6F45A5-6986-47A7-8D72-CE089C256518}"/>
              </a:ext>
            </a:extLst>
          </p:cNvPr>
          <p:cNvSpPr txBox="1">
            <a:spLocks/>
          </p:cNvSpPr>
          <p:nvPr/>
        </p:nvSpPr>
        <p:spPr>
          <a:xfrm>
            <a:off x="269749" y="312782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39700" indent="0">
              <a:buClr>
                <a:srgbClr val="FFFFFF"/>
              </a:buClr>
              <a:buSzPts val="1400"/>
            </a:pPr>
            <a:r>
              <a:rPr lang="es-CO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05.</a:t>
            </a:r>
          </a:p>
        </p:txBody>
      </p:sp>
      <p:sp>
        <p:nvSpPr>
          <p:cNvPr id="16" name="Google Shape;160;p24">
            <a:extLst>
              <a:ext uri="{FF2B5EF4-FFF2-40B4-BE49-F238E27FC236}">
                <a16:creationId xmlns:a16="http://schemas.microsoft.com/office/drawing/2014/main" id="{8F130A0E-94C0-4625-ADB9-1D26560460D5}"/>
              </a:ext>
            </a:extLst>
          </p:cNvPr>
          <p:cNvSpPr txBox="1">
            <a:spLocks/>
          </p:cNvSpPr>
          <p:nvPr/>
        </p:nvSpPr>
        <p:spPr>
          <a:xfrm>
            <a:off x="1005519" y="3586695"/>
            <a:ext cx="3347085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Clasificación de solicitudes por examen</a:t>
            </a:r>
          </a:p>
          <a:p>
            <a:pPr marL="139700" indent="0">
              <a:buClr>
                <a:srgbClr val="FFFFFF"/>
              </a:buClr>
              <a:buSzPts val="1400"/>
            </a:pPr>
            <a:endParaRPr lang="es-ES" sz="1200" dirty="0">
              <a:solidFill>
                <a:srgbClr val="004A87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oogle Shape;165;p24">
            <a:extLst>
              <a:ext uri="{FF2B5EF4-FFF2-40B4-BE49-F238E27FC236}">
                <a16:creationId xmlns:a16="http://schemas.microsoft.com/office/drawing/2014/main" id="{2197FEEC-0928-4E75-A0C6-A05D2E74CA31}"/>
              </a:ext>
            </a:extLst>
          </p:cNvPr>
          <p:cNvSpPr txBox="1">
            <a:spLocks/>
          </p:cNvSpPr>
          <p:nvPr/>
        </p:nvSpPr>
        <p:spPr>
          <a:xfrm>
            <a:off x="269750" y="35947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39700" indent="0">
              <a:buClr>
                <a:srgbClr val="FFFFFF"/>
              </a:buClr>
              <a:buSzPts val="1400"/>
            </a:pPr>
            <a:r>
              <a:rPr lang="es-CO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06.</a:t>
            </a:r>
          </a:p>
        </p:txBody>
      </p:sp>
      <p:sp>
        <p:nvSpPr>
          <p:cNvPr id="18" name="Google Shape;160;p24">
            <a:extLst>
              <a:ext uri="{FF2B5EF4-FFF2-40B4-BE49-F238E27FC236}">
                <a16:creationId xmlns:a16="http://schemas.microsoft.com/office/drawing/2014/main" id="{6DC3F0FD-72B9-4909-930C-639FBEE947C1}"/>
              </a:ext>
            </a:extLst>
          </p:cNvPr>
          <p:cNvSpPr txBox="1">
            <a:spLocks/>
          </p:cNvSpPr>
          <p:nvPr/>
        </p:nvSpPr>
        <p:spPr>
          <a:xfrm>
            <a:off x="1005519" y="4002757"/>
            <a:ext cx="3347085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Tiempos de respuesta al ciudadano</a:t>
            </a:r>
          </a:p>
          <a:p>
            <a:pPr marL="139700" indent="0">
              <a:buClr>
                <a:srgbClr val="FFFFFF"/>
              </a:buClr>
              <a:buSzPts val="1400"/>
            </a:pPr>
            <a:endParaRPr lang="es-ES" sz="1200" dirty="0">
              <a:solidFill>
                <a:srgbClr val="004A87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165;p24">
            <a:extLst>
              <a:ext uri="{FF2B5EF4-FFF2-40B4-BE49-F238E27FC236}">
                <a16:creationId xmlns:a16="http://schemas.microsoft.com/office/drawing/2014/main" id="{686F01DA-57AC-46CA-8DD3-E5CF0E5297B3}"/>
              </a:ext>
            </a:extLst>
          </p:cNvPr>
          <p:cNvSpPr txBox="1">
            <a:spLocks/>
          </p:cNvSpPr>
          <p:nvPr/>
        </p:nvSpPr>
        <p:spPr>
          <a:xfrm>
            <a:off x="269750" y="4010799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39700" indent="0">
              <a:buClr>
                <a:srgbClr val="FFFFFF"/>
              </a:buClr>
              <a:buSzPts val="1400"/>
            </a:pPr>
            <a:r>
              <a:rPr lang="es-CO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07.</a:t>
            </a:r>
          </a:p>
        </p:txBody>
      </p:sp>
      <p:sp>
        <p:nvSpPr>
          <p:cNvPr id="20" name="Google Shape;160;p24">
            <a:extLst>
              <a:ext uri="{FF2B5EF4-FFF2-40B4-BE49-F238E27FC236}">
                <a16:creationId xmlns:a16="http://schemas.microsoft.com/office/drawing/2014/main" id="{87773602-AE1E-41E5-940D-04B8618C06B6}"/>
              </a:ext>
            </a:extLst>
          </p:cNvPr>
          <p:cNvSpPr txBox="1">
            <a:spLocks/>
          </p:cNvSpPr>
          <p:nvPr/>
        </p:nvSpPr>
        <p:spPr>
          <a:xfrm>
            <a:off x="1005520" y="4434644"/>
            <a:ext cx="3347085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Indicador de satisfacción</a:t>
            </a:r>
          </a:p>
          <a:p>
            <a:pPr marL="139700" indent="0">
              <a:buClr>
                <a:srgbClr val="FFFFFF"/>
              </a:buClr>
              <a:buSzPts val="1400"/>
            </a:pPr>
            <a:endParaRPr lang="es-ES" sz="1200" dirty="0">
              <a:solidFill>
                <a:srgbClr val="004A87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Google Shape;165;p24">
            <a:extLst>
              <a:ext uri="{FF2B5EF4-FFF2-40B4-BE49-F238E27FC236}">
                <a16:creationId xmlns:a16="http://schemas.microsoft.com/office/drawing/2014/main" id="{FC29094B-D6B3-463A-A5F3-825ACE2875D2}"/>
              </a:ext>
            </a:extLst>
          </p:cNvPr>
          <p:cNvSpPr txBox="1">
            <a:spLocks/>
          </p:cNvSpPr>
          <p:nvPr/>
        </p:nvSpPr>
        <p:spPr>
          <a:xfrm>
            <a:off x="269751" y="444268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39700" indent="0">
              <a:buClr>
                <a:srgbClr val="FFFFFF"/>
              </a:buClr>
              <a:buSzPts val="1400"/>
            </a:pPr>
            <a:r>
              <a:rPr lang="es-CO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08.</a:t>
            </a:r>
          </a:p>
        </p:txBody>
      </p:sp>
      <p:sp>
        <p:nvSpPr>
          <p:cNvPr id="22" name="Google Shape;159;p24">
            <a:extLst>
              <a:ext uri="{FF2B5EF4-FFF2-40B4-BE49-F238E27FC236}">
                <a16:creationId xmlns:a16="http://schemas.microsoft.com/office/drawing/2014/main" id="{9AE475DA-3FA2-4EB0-B3AE-AF7135156A9F}"/>
              </a:ext>
            </a:extLst>
          </p:cNvPr>
          <p:cNvSpPr txBox="1">
            <a:spLocks/>
          </p:cNvSpPr>
          <p:nvPr/>
        </p:nvSpPr>
        <p:spPr>
          <a:xfrm>
            <a:off x="5691819" y="1304144"/>
            <a:ext cx="2063851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Top quejas y reclamos</a:t>
            </a:r>
          </a:p>
        </p:txBody>
      </p:sp>
      <p:sp>
        <p:nvSpPr>
          <p:cNvPr id="23" name="Google Shape;162;p24">
            <a:extLst>
              <a:ext uri="{FF2B5EF4-FFF2-40B4-BE49-F238E27FC236}">
                <a16:creationId xmlns:a16="http://schemas.microsoft.com/office/drawing/2014/main" id="{969142F1-FB21-43CE-8162-B70ECD055F3B}"/>
              </a:ext>
            </a:extLst>
          </p:cNvPr>
          <p:cNvSpPr txBox="1">
            <a:spLocks/>
          </p:cNvSpPr>
          <p:nvPr/>
        </p:nvSpPr>
        <p:spPr>
          <a:xfrm>
            <a:off x="4955324" y="131570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39700" indent="0">
              <a:buClr>
                <a:srgbClr val="FFFFFF"/>
              </a:buClr>
              <a:buSzPts val="1400"/>
            </a:pPr>
            <a:r>
              <a:rPr lang="es-CO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09.</a:t>
            </a:r>
          </a:p>
        </p:txBody>
      </p:sp>
      <p:sp>
        <p:nvSpPr>
          <p:cNvPr id="26" name="Google Shape;159;p24">
            <a:extLst>
              <a:ext uri="{FF2B5EF4-FFF2-40B4-BE49-F238E27FC236}">
                <a16:creationId xmlns:a16="http://schemas.microsoft.com/office/drawing/2014/main" id="{8548EF65-ECF4-4C8A-AE83-B2CD08701FC8}"/>
              </a:ext>
            </a:extLst>
          </p:cNvPr>
          <p:cNvSpPr txBox="1">
            <a:spLocks/>
          </p:cNvSpPr>
          <p:nvPr/>
        </p:nvSpPr>
        <p:spPr>
          <a:xfrm>
            <a:off x="5691818" y="2250986"/>
            <a:ext cx="2918107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Acciones plan de mejoramiento</a:t>
            </a:r>
          </a:p>
        </p:txBody>
      </p:sp>
      <p:sp>
        <p:nvSpPr>
          <p:cNvPr id="27" name="Google Shape;162;p24">
            <a:extLst>
              <a:ext uri="{FF2B5EF4-FFF2-40B4-BE49-F238E27FC236}">
                <a16:creationId xmlns:a16="http://schemas.microsoft.com/office/drawing/2014/main" id="{D2A42998-40B5-4E2D-B36C-A9B0D05B18C2}"/>
              </a:ext>
            </a:extLst>
          </p:cNvPr>
          <p:cNvSpPr txBox="1">
            <a:spLocks/>
          </p:cNvSpPr>
          <p:nvPr/>
        </p:nvSpPr>
        <p:spPr>
          <a:xfrm>
            <a:off x="4955324" y="226254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39700" indent="0">
              <a:buClr>
                <a:srgbClr val="FFFFFF"/>
              </a:buClr>
              <a:buSzPts val="1400"/>
            </a:pPr>
            <a:r>
              <a:rPr lang="es-CO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11.</a:t>
            </a:r>
          </a:p>
        </p:txBody>
      </p:sp>
      <p:sp>
        <p:nvSpPr>
          <p:cNvPr id="28" name="Google Shape;159;p24">
            <a:extLst>
              <a:ext uri="{FF2B5EF4-FFF2-40B4-BE49-F238E27FC236}">
                <a16:creationId xmlns:a16="http://schemas.microsoft.com/office/drawing/2014/main" id="{41DC3AFF-9271-4FEA-9D20-4FF3BC536469}"/>
              </a:ext>
            </a:extLst>
          </p:cNvPr>
          <p:cNvSpPr txBox="1">
            <a:spLocks/>
          </p:cNvSpPr>
          <p:nvPr/>
        </p:nvSpPr>
        <p:spPr>
          <a:xfrm>
            <a:off x="5691819" y="1794337"/>
            <a:ext cx="2604456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Acciones Vs quejas y reclamos</a:t>
            </a:r>
          </a:p>
        </p:txBody>
      </p:sp>
      <p:sp>
        <p:nvSpPr>
          <p:cNvPr id="29" name="Google Shape;162;p24">
            <a:extLst>
              <a:ext uri="{FF2B5EF4-FFF2-40B4-BE49-F238E27FC236}">
                <a16:creationId xmlns:a16="http://schemas.microsoft.com/office/drawing/2014/main" id="{FF24652F-4982-4931-8BEA-80FB64476EA1}"/>
              </a:ext>
            </a:extLst>
          </p:cNvPr>
          <p:cNvSpPr txBox="1">
            <a:spLocks/>
          </p:cNvSpPr>
          <p:nvPr/>
        </p:nvSpPr>
        <p:spPr>
          <a:xfrm>
            <a:off x="4955324" y="1805899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39700" indent="0">
              <a:buClr>
                <a:srgbClr val="FFFFFF"/>
              </a:buClr>
              <a:buSzPts val="1400"/>
            </a:pPr>
            <a:r>
              <a:rPr lang="es-CO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10.</a:t>
            </a:r>
          </a:p>
        </p:txBody>
      </p:sp>
      <p:sp>
        <p:nvSpPr>
          <p:cNvPr id="25" name="Google Shape;159;p24">
            <a:extLst>
              <a:ext uri="{FF2B5EF4-FFF2-40B4-BE49-F238E27FC236}">
                <a16:creationId xmlns:a16="http://schemas.microsoft.com/office/drawing/2014/main" id="{7EF6E871-5A0A-4208-9CCC-5AB5B591896E}"/>
              </a:ext>
            </a:extLst>
          </p:cNvPr>
          <p:cNvSpPr txBox="1">
            <a:spLocks/>
          </p:cNvSpPr>
          <p:nvPr/>
        </p:nvSpPr>
        <p:spPr>
          <a:xfrm>
            <a:off x="5688433" y="2714959"/>
            <a:ext cx="2918107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r>
              <a:rPr lang="es-ES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Recomendaciones del ciudadano</a:t>
            </a:r>
          </a:p>
        </p:txBody>
      </p:sp>
      <p:sp>
        <p:nvSpPr>
          <p:cNvPr id="30" name="Google Shape;162;p24">
            <a:extLst>
              <a:ext uri="{FF2B5EF4-FFF2-40B4-BE49-F238E27FC236}">
                <a16:creationId xmlns:a16="http://schemas.microsoft.com/office/drawing/2014/main" id="{110B44B5-4812-4394-BE82-61086C636349}"/>
              </a:ext>
            </a:extLst>
          </p:cNvPr>
          <p:cNvSpPr txBox="1">
            <a:spLocks/>
          </p:cNvSpPr>
          <p:nvPr/>
        </p:nvSpPr>
        <p:spPr>
          <a:xfrm>
            <a:off x="4951939" y="2726521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139700" indent="0">
              <a:buClr>
                <a:srgbClr val="FFFFFF"/>
              </a:buClr>
              <a:buSzPts val="1400"/>
            </a:pPr>
            <a:r>
              <a:rPr lang="es-CO" sz="1200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12.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blero blanco Metálico Platino 80x120">
            <a:extLst>
              <a:ext uri="{FF2B5EF4-FFF2-40B4-BE49-F238E27FC236}">
                <a16:creationId xmlns:a16="http://schemas.microsoft.com/office/drawing/2014/main" id="{4838161A-D531-428D-9A8F-E1DCD25F9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4" b="20494"/>
          <a:stretch/>
        </p:blipFill>
        <p:spPr bwMode="auto">
          <a:xfrm>
            <a:off x="2260599" y="1658867"/>
            <a:ext cx="6359349" cy="23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8">
            <a:extLst>
              <a:ext uri="{FF2B5EF4-FFF2-40B4-BE49-F238E27FC236}">
                <a16:creationId xmlns:a16="http://schemas.microsoft.com/office/drawing/2014/main" id="{CC85AD01-AE0E-4D90-B511-471DD4035112}"/>
              </a:ext>
            </a:extLst>
          </p:cNvPr>
          <p:cNvSpPr txBox="1">
            <a:spLocks/>
          </p:cNvSpPr>
          <p:nvPr/>
        </p:nvSpPr>
        <p:spPr>
          <a:xfrm>
            <a:off x="524052" y="732208"/>
            <a:ext cx="8095896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B70635A-5EDA-48B5-B517-158B83CEF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1517642"/>
            <a:ext cx="1295400" cy="25717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8D964-D3F7-4F0A-9538-0BAF9967B549}"/>
              </a:ext>
            </a:extLst>
          </p:cNvPr>
          <p:cNvSpPr txBox="1"/>
          <p:nvPr/>
        </p:nvSpPr>
        <p:spPr>
          <a:xfrm>
            <a:off x="2931417" y="2238243"/>
            <a:ext cx="4944234" cy="1228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solidFill>
                  <a:srgbClr val="004A87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Este informe muestra el detalle de las PQRS recibidas por la Entidad </a:t>
            </a:r>
            <a:r>
              <a:rPr lang="es-CO" dirty="0">
                <a:solidFill>
                  <a:srgbClr val="004A87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 todos los canales de atención durante el periodo comprendido entre el mes de julio al mes de septiembre de 2020, su comportamiento frente años anteriores entre otros análisis estadísticos. </a:t>
            </a:r>
            <a:endParaRPr lang="es-CO" dirty="0">
              <a:solidFill>
                <a:srgbClr val="004A87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9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44C97E8-D4C1-49CC-ABD1-CA4D6F2DB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641" y="1248326"/>
            <a:ext cx="4556454" cy="3881036"/>
          </a:xfrm>
          <a:prstGeom prst="rect">
            <a:avLst/>
          </a:prstGeom>
        </p:spPr>
      </p:pic>
      <p:sp>
        <p:nvSpPr>
          <p:cNvPr id="7" name="Título 18">
            <a:extLst>
              <a:ext uri="{FF2B5EF4-FFF2-40B4-BE49-F238E27FC236}">
                <a16:creationId xmlns:a16="http://schemas.microsoft.com/office/drawing/2014/main" id="{CC85AD01-AE0E-4D90-B511-471DD4035112}"/>
              </a:ext>
            </a:extLst>
          </p:cNvPr>
          <p:cNvSpPr txBox="1">
            <a:spLocks/>
          </p:cNvSpPr>
          <p:nvPr/>
        </p:nvSpPr>
        <p:spPr>
          <a:xfrm>
            <a:off x="210457" y="659523"/>
            <a:ext cx="8643257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Solicitudes recibidas por canal de atención III trimestre 2020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28922C-549C-4F1B-909B-7EE4E49D658E}"/>
              </a:ext>
            </a:extLst>
          </p:cNvPr>
          <p:cNvSpPr txBox="1"/>
          <p:nvPr/>
        </p:nvSpPr>
        <p:spPr>
          <a:xfrm>
            <a:off x="3832471" y="2702447"/>
            <a:ext cx="144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rgbClr val="1E5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  <a:p>
            <a:pPr algn="ctr"/>
            <a:r>
              <a:rPr lang="es-CO" sz="2400" dirty="0">
                <a:solidFill>
                  <a:srgbClr val="1E5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845.424</a:t>
            </a:r>
          </a:p>
        </p:txBody>
      </p:sp>
      <p:pic>
        <p:nvPicPr>
          <p:cNvPr id="8" name="Gráfico 7" descr="Auricular">
            <a:extLst>
              <a:ext uri="{FF2B5EF4-FFF2-40B4-BE49-F238E27FC236}">
                <a16:creationId xmlns:a16="http://schemas.microsoft.com/office/drawing/2014/main" id="{AEFBEC90-912B-44CC-8ABC-67AC4CB88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6887" y="2293352"/>
            <a:ext cx="691869" cy="691869"/>
          </a:xfrm>
          <a:prstGeom prst="rect">
            <a:avLst/>
          </a:prstGeom>
        </p:spPr>
      </p:pic>
      <p:pic>
        <p:nvPicPr>
          <p:cNvPr id="10" name="Gráfico 9" descr="Abrir sobre">
            <a:extLst>
              <a:ext uri="{FF2B5EF4-FFF2-40B4-BE49-F238E27FC236}">
                <a16:creationId xmlns:a16="http://schemas.microsoft.com/office/drawing/2014/main" id="{6C298E9C-DB59-4AA3-8172-470626112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43085" y="2541433"/>
            <a:ext cx="542166" cy="542166"/>
          </a:xfrm>
          <a:prstGeom prst="rect">
            <a:avLst/>
          </a:prstGeom>
        </p:spPr>
      </p:pic>
      <p:pic>
        <p:nvPicPr>
          <p:cNvPr id="12" name="Gráfico 11" descr="Grupo de hombres">
            <a:extLst>
              <a:ext uri="{FF2B5EF4-FFF2-40B4-BE49-F238E27FC236}">
                <a16:creationId xmlns:a16="http://schemas.microsoft.com/office/drawing/2014/main" id="{4B9DEE42-EFDF-4082-ABF3-F9EAE7184B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47776" y="4046973"/>
            <a:ext cx="542166" cy="542166"/>
          </a:xfrm>
          <a:prstGeom prst="rect">
            <a:avLst/>
          </a:prstGeom>
        </p:spPr>
      </p:pic>
      <p:pic>
        <p:nvPicPr>
          <p:cNvPr id="15" name="Gráfico 14" descr="Ordenador">
            <a:extLst>
              <a:ext uri="{FF2B5EF4-FFF2-40B4-BE49-F238E27FC236}">
                <a16:creationId xmlns:a16="http://schemas.microsoft.com/office/drawing/2014/main" id="{0395345A-5E51-4047-A8B5-B58A331F65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14493" y="1548151"/>
            <a:ext cx="699961" cy="56610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2FFBE69-8F5E-448D-A856-CC72C81BABD4}"/>
              </a:ext>
            </a:extLst>
          </p:cNvPr>
          <p:cNvSpPr txBox="1"/>
          <p:nvPr/>
        </p:nvSpPr>
        <p:spPr>
          <a:xfrm>
            <a:off x="1779536" y="3137982"/>
            <a:ext cx="254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4A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Telefónico</a:t>
            </a:r>
          </a:p>
          <a:p>
            <a:pPr algn="ctr"/>
            <a:r>
              <a:rPr lang="es-CO" dirty="0">
                <a:solidFill>
                  <a:srgbClr val="004A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410.623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218E836-432A-4807-9FE8-EB5F8FACC3B7}"/>
              </a:ext>
            </a:extLst>
          </p:cNvPr>
          <p:cNvSpPr txBox="1"/>
          <p:nvPr/>
        </p:nvSpPr>
        <p:spPr>
          <a:xfrm>
            <a:off x="3277848" y="4195012"/>
            <a:ext cx="254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4A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Atención Presencial</a:t>
            </a:r>
          </a:p>
          <a:p>
            <a:pPr algn="ctr"/>
            <a:r>
              <a:rPr lang="es-CO" dirty="0">
                <a:solidFill>
                  <a:srgbClr val="004A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890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2A94B16-C781-4C7D-ABF8-370DE13A832C}"/>
              </a:ext>
            </a:extLst>
          </p:cNvPr>
          <p:cNvSpPr txBox="1"/>
          <p:nvPr/>
        </p:nvSpPr>
        <p:spPr>
          <a:xfrm>
            <a:off x="5307791" y="3301725"/>
            <a:ext cx="15698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dirty="0">
                <a:solidFill>
                  <a:srgbClr val="004A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Comunicaciones Escritas</a:t>
            </a:r>
          </a:p>
          <a:p>
            <a:pPr algn="ctr"/>
            <a:r>
              <a:rPr lang="es-CO" sz="1300" dirty="0">
                <a:solidFill>
                  <a:srgbClr val="004A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137.818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4117611-E9A4-4772-A542-FFA6F8562360}"/>
              </a:ext>
            </a:extLst>
          </p:cNvPr>
          <p:cNvSpPr txBox="1"/>
          <p:nvPr/>
        </p:nvSpPr>
        <p:spPr>
          <a:xfrm>
            <a:off x="4037413" y="1627261"/>
            <a:ext cx="254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004A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Electrónico</a:t>
            </a:r>
          </a:p>
          <a:p>
            <a:pPr algn="ctr"/>
            <a:r>
              <a:rPr lang="es-CO" sz="1600" dirty="0">
                <a:solidFill>
                  <a:srgbClr val="004A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296.093</a:t>
            </a:r>
          </a:p>
        </p:txBody>
      </p:sp>
    </p:spTree>
    <p:extLst>
      <p:ext uri="{BB962C8B-B14F-4D97-AF65-F5344CB8AC3E}">
        <p14:creationId xmlns:p14="http://schemas.microsoft.com/office/powerpoint/2010/main" val="165812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8">
            <a:extLst>
              <a:ext uri="{FF2B5EF4-FFF2-40B4-BE49-F238E27FC236}">
                <a16:creationId xmlns:a16="http://schemas.microsoft.com/office/drawing/2014/main" id="{CC85AD01-AE0E-4D90-B511-471DD4035112}"/>
              </a:ext>
            </a:extLst>
          </p:cNvPr>
          <p:cNvSpPr txBox="1">
            <a:spLocks/>
          </p:cNvSpPr>
          <p:nvPr/>
        </p:nvSpPr>
        <p:spPr>
          <a:xfrm>
            <a:off x="433108" y="659523"/>
            <a:ext cx="8095896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Resumen de solicitudes por mes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07CCCB-AA1D-44C8-A3E5-9EBFE53D4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0" y="3238765"/>
            <a:ext cx="4259579" cy="171500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5FE3C56-6F2C-4199-92CA-D6AA939F34B0}"/>
              </a:ext>
            </a:extLst>
          </p:cNvPr>
          <p:cNvSpPr txBox="1"/>
          <p:nvPr/>
        </p:nvSpPr>
        <p:spPr>
          <a:xfrm>
            <a:off x="4777740" y="3319653"/>
            <a:ext cx="390239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mes de agosto se evidencia un incremento significativo en el número de solicitudes, destacándose las siguientes situaciones: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s-E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Aplicación virtual en casa pruebas Saber TyT primer semestre de 2020 los días 01, 02, 22 y 23  de agosto.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s-E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Inicio de etapa de registro de las pruebas Saber Pro y TyT de segundo semestre y las incidencias presentadas, relacionadas con el registro e inscripción a estos exámenes.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2CC3016-3728-4F98-8E7F-214014F75B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603009"/>
              </p:ext>
            </p:extLst>
          </p:nvPr>
        </p:nvGraphicFramePr>
        <p:xfrm>
          <a:off x="137160" y="1303323"/>
          <a:ext cx="4343896" cy="171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683F533C-89F2-4A50-B4B3-75A5E0C75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714065"/>
              </p:ext>
            </p:extLst>
          </p:nvPr>
        </p:nvGraphicFramePr>
        <p:xfrm>
          <a:off x="4632960" y="1303323"/>
          <a:ext cx="4259579" cy="171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72BF9661-F888-43E3-BC18-F43A44F7F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505926"/>
              </p:ext>
            </p:extLst>
          </p:nvPr>
        </p:nvGraphicFramePr>
        <p:xfrm>
          <a:off x="137160" y="3186128"/>
          <a:ext cx="4373881" cy="171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2326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8">
            <a:extLst>
              <a:ext uri="{FF2B5EF4-FFF2-40B4-BE49-F238E27FC236}">
                <a16:creationId xmlns:a16="http://schemas.microsoft.com/office/drawing/2014/main" id="{CC85AD01-AE0E-4D90-B511-471DD4035112}"/>
              </a:ext>
            </a:extLst>
          </p:cNvPr>
          <p:cNvSpPr txBox="1">
            <a:spLocks/>
          </p:cNvSpPr>
          <p:nvPr/>
        </p:nvSpPr>
        <p:spPr>
          <a:xfrm>
            <a:off x="433108" y="659523"/>
            <a:ext cx="8095896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Comparativo años anteriores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D130CA-40B8-44F3-94AE-5E7F97E08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447145"/>
            <a:ext cx="7162799" cy="14868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815F996-223A-4EC6-9DBA-1CFE691600EF}"/>
              </a:ext>
            </a:extLst>
          </p:cNvPr>
          <p:cNvSpPr txBox="1"/>
          <p:nvPr/>
        </p:nvSpPr>
        <p:spPr>
          <a:xfrm>
            <a:off x="1313542" y="3583130"/>
            <a:ext cx="6516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número de transacciones en el tercer trimestre de 2020 </a:t>
            </a:r>
            <a:r>
              <a:rPr lang="es-CO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tuvo un incremento del 83</a:t>
            </a:r>
            <a:r>
              <a:rPr lang="es-CO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 respecto mismo periodo del año 2019, debido al cambio en el calendario del</a:t>
            </a:r>
            <a:r>
              <a:rPr lang="es-E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examen Saber TyT primer semestre de 2020 debido a</a:t>
            </a:r>
            <a:r>
              <a:rPr lang="es-CO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emergencia sanitaria decretada por el gobierno nacional por causa del Covid-19, donde para el año 2019, se realizó la aplicación en el mes de junio. De igual forma el inicio del periodo de registro </a:t>
            </a:r>
            <a:r>
              <a:rPr lang="es-E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examen Saber 11 calendario A en el mes de septiembre, cuando para el año 2019 comenzó en el mes de abril.</a:t>
            </a:r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055AE33-8740-45A4-B1D9-8BBDF1477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172198"/>
              </p:ext>
            </p:extLst>
          </p:nvPr>
        </p:nvGraphicFramePr>
        <p:xfrm>
          <a:off x="1204912" y="1223963"/>
          <a:ext cx="6734176" cy="212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254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8">
            <a:extLst>
              <a:ext uri="{FF2B5EF4-FFF2-40B4-BE49-F238E27FC236}">
                <a16:creationId xmlns:a16="http://schemas.microsoft.com/office/drawing/2014/main" id="{E71BDCA0-B4D7-409E-8F65-C2DDC21498F4}"/>
              </a:ext>
            </a:extLst>
          </p:cNvPr>
          <p:cNvSpPr txBox="1">
            <a:spLocks/>
          </p:cNvSpPr>
          <p:nvPr/>
        </p:nvSpPr>
        <p:spPr>
          <a:xfrm>
            <a:off x="433108" y="659523"/>
            <a:ext cx="8095896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Clasificación de solicitudes por examen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B0AE4C-615B-4584-B49A-701FEB19F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139" y="1382952"/>
            <a:ext cx="2163927" cy="17398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6C795B-1E50-46A6-83C9-2B7AB3C66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503" y="3202435"/>
            <a:ext cx="2819462" cy="170731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6F8155-2B59-439B-AC7C-4BF8619E78C0}"/>
              </a:ext>
            </a:extLst>
          </p:cNvPr>
          <p:cNvSpPr txBox="1"/>
          <p:nvPr/>
        </p:nvSpPr>
        <p:spPr>
          <a:xfrm>
            <a:off x="6274954" y="3357276"/>
            <a:ext cx="2658234" cy="1236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solicitud más representativa para el Examen Saber 11° en el periodo, fue la “consulta de resultados” y p</a:t>
            </a:r>
            <a:r>
              <a:rPr lang="es-C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ara Saber Pro lo representó “inconveniente presentación de examen” debido a los inconvenientes presentados en la plataforma SUMADI en la aplicación de las </a:t>
            </a:r>
            <a:r>
              <a:rPr lang="es-ES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pruebas Saber Pro y TyT de segundo semestre</a:t>
            </a:r>
            <a:endParaRPr lang="es-CO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018AB3B-B28E-42BD-B86E-1AE3E0D8E3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013637"/>
              </p:ext>
            </p:extLst>
          </p:nvPr>
        </p:nvGraphicFramePr>
        <p:xfrm>
          <a:off x="147035" y="1469677"/>
          <a:ext cx="5956300" cy="346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335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8">
            <a:extLst>
              <a:ext uri="{FF2B5EF4-FFF2-40B4-BE49-F238E27FC236}">
                <a16:creationId xmlns:a16="http://schemas.microsoft.com/office/drawing/2014/main" id="{E71BDCA0-B4D7-409E-8F65-C2DDC21498F4}"/>
              </a:ext>
            </a:extLst>
          </p:cNvPr>
          <p:cNvSpPr txBox="1">
            <a:spLocks/>
          </p:cNvSpPr>
          <p:nvPr/>
        </p:nvSpPr>
        <p:spPr>
          <a:xfrm>
            <a:off x="433108" y="659523"/>
            <a:ext cx="8095896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Proyectos Especiales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498740-09F4-40A2-BD60-2CDDFAD9FA98}"/>
              </a:ext>
            </a:extLst>
          </p:cNvPr>
          <p:cNvSpPr txBox="1"/>
          <p:nvPr/>
        </p:nvSpPr>
        <p:spPr>
          <a:xfrm>
            <a:off x="1488935" y="1461269"/>
            <a:ext cx="5195085" cy="248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endParaRPr lang="es-CO" sz="1200" dirty="0"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0E27F2-B6E7-405E-9C2E-672C47A79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34" y="3205045"/>
            <a:ext cx="5874818" cy="16740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6E9BCC9-41BA-4E69-BCC8-90C78BFB7F22}"/>
              </a:ext>
            </a:extLst>
          </p:cNvPr>
          <p:cNvSpPr txBox="1"/>
          <p:nvPr/>
        </p:nvSpPr>
        <p:spPr>
          <a:xfrm>
            <a:off x="1760020" y="3586922"/>
            <a:ext cx="53326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Icfes ejecuta proyectos especiales en convenio con otras instituciones, para este tercer trimestre se recibieron PQRSD de los proyectos: Concurso de ascenso para Mayores y Patrulleros de la Policía Nacional y Evaluación de Carácter Diagnostico Formativa (ECDF).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5621524-6395-4B70-B63C-BA638AF764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767360"/>
              </p:ext>
            </p:extLst>
          </p:nvPr>
        </p:nvGraphicFramePr>
        <p:xfrm>
          <a:off x="1593850" y="1146629"/>
          <a:ext cx="5956300" cy="195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499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7F09BD8-6020-4296-843E-EE65C7CFEBA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20000"/>
          </a:blip>
          <a:stretch>
            <a:fillRect/>
          </a:stretch>
        </p:blipFill>
        <p:spPr>
          <a:xfrm>
            <a:off x="2975938" y="1126437"/>
            <a:ext cx="2532807" cy="2219736"/>
          </a:xfrm>
          <a:prstGeom prst="rect">
            <a:avLst/>
          </a:prstGeom>
        </p:spPr>
      </p:pic>
      <p:sp>
        <p:nvSpPr>
          <p:cNvPr id="4" name="Título 18">
            <a:extLst>
              <a:ext uri="{FF2B5EF4-FFF2-40B4-BE49-F238E27FC236}">
                <a16:creationId xmlns:a16="http://schemas.microsoft.com/office/drawing/2014/main" id="{E71BDCA0-B4D7-409E-8F65-C2DDC21498F4}"/>
              </a:ext>
            </a:extLst>
          </p:cNvPr>
          <p:cNvSpPr txBox="1">
            <a:spLocks/>
          </p:cNvSpPr>
          <p:nvPr/>
        </p:nvSpPr>
        <p:spPr>
          <a:xfrm>
            <a:off x="433108" y="659523"/>
            <a:ext cx="8095896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500" dirty="0">
                <a:latin typeface="Calibri" panose="020F0502020204030204" pitchFamily="34" charset="0"/>
                <a:cs typeface="Calibri" panose="020F0502020204030204" pitchFamily="34" charset="0"/>
              </a:rPr>
              <a:t>Tiempos de respuesta al ciudadano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66F8155-2B59-439B-AC7C-4BF8619E78C0}"/>
              </a:ext>
            </a:extLst>
          </p:cNvPr>
          <p:cNvSpPr txBox="1"/>
          <p:nvPr/>
        </p:nvSpPr>
        <p:spPr>
          <a:xfrm>
            <a:off x="6080152" y="2236305"/>
            <a:ext cx="2658234" cy="670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Cerca del 64% de las solicitudes clasificadas como </a:t>
            </a:r>
            <a:r>
              <a:rPr lang="es-CO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otras</a:t>
            </a:r>
            <a:r>
              <a:rPr lang="es-CO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son atendidas por nuestro ChatBot.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0D29A99-3B3D-4CC2-9651-9D213B53D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86" y="3455848"/>
            <a:ext cx="7235371" cy="144272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2403A1D-8D6A-468A-B0F9-03E0DB7303E2}"/>
              </a:ext>
            </a:extLst>
          </p:cNvPr>
          <p:cNvSpPr txBox="1"/>
          <p:nvPr/>
        </p:nvSpPr>
        <p:spPr>
          <a:xfrm>
            <a:off x="1349828" y="3576691"/>
            <a:ext cx="6487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Entidad ha logrado mantener un tiempo de respuesta apropiado para cada uno de los tipos de solicitud, a pesar del incremento significativo de las peticiones durante este periodo. Estrategias implementadas de acuerdo a la experiencia y el aprendizaje continuo en tiempos de pandemia, mejoran los tiempos de respuesta a solicitudes de la ciudadanía, como control diario de tiempos, generación de alarmas, reentrenamiento al grupo de asesores, monitoreo permanentes por parte del área de calidad, entre otros.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FE878DA3-F7C9-4B31-BF60-0775008FB2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888565"/>
              </p:ext>
            </p:extLst>
          </p:nvPr>
        </p:nvGraphicFramePr>
        <p:xfrm>
          <a:off x="709612" y="1145462"/>
          <a:ext cx="7724775" cy="2411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1908406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14452</TotalTime>
  <Words>1271</Words>
  <Application>Microsoft Office PowerPoint</Application>
  <PresentationFormat>Presentación en pantalla (16:9)</PresentationFormat>
  <Paragraphs>96</Paragraphs>
  <Slides>15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Wingdings</vt:lpstr>
      <vt:lpstr>Work Sans SemiBold</vt:lpstr>
      <vt:lpstr>Arial</vt:lpstr>
      <vt:lpstr>Calibri</vt:lpstr>
      <vt:lpstr>Calibri</vt:lpstr>
      <vt:lpstr>Work Sans</vt:lpstr>
      <vt:lpstr>Presidencia de Colomba</vt:lpstr>
      <vt:lpstr>2_Presidencia de Colomba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Celis</dc:creator>
  <cp:lastModifiedBy>Octavio Andrés Castañeda Mendoza</cp:lastModifiedBy>
  <cp:revision>350</cp:revision>
  <dcterms:modified xsi:type="dcterms:W3CDTF">2021-01-15T13:43:40Z</dcterms:modified>
</cp:coreProperties>
</file>