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 id="2147483671" r:id="rId2"/>
  </p:sldMasterIdLst>
  <p:notesMasterIdLst>
    <p:notesMasterId r:id="rId19"/>
  </p:notesMasterIdLst>
  <p:handoutMasterIdLst>
    <p:handoutMasterId r:id="rId20"/>
  </p:handoutMasterIdLst>
  <p:sldIdLst>
    <p:sldId id="258" r:id="rId3"/>
    <p:sldId id="264" r:id="rId4"/>
    <p:sldId id="295" r:id="rId5"/>
    <p:sldId id="303" r:id="rId6"/>
    <p:sldId id="314" r:id="rId7"/>
    <p:sldId id="312" r:id="rId8"/>
    <p:sldId id="305" r:id="rId9"/>
    <p:sldId id="307" r:id="rId10"/>
    <p:sldId id="311" r:id="rId11"/>
    <p:sldId id="308" r:id="rId12"/>
    <p:sldId id="309" r:id="rId13"/>
    <p:sldId id="310" r:id="rId14"/>
    <p:sldId id="277" r:id="rId15"/>
    <p:sldId id="316" r:id="rId16"/>
    <p:sldId id="317" r:id="rId17"/>
    <p:sldId id="301" r:id="rId18"/>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Work Sans" panose="020B0604020202020204" charset="0"/>
      <p:regular r:id="rId25"/>
      <p:bold r:id="rId26"/>
      <p:italic r:id="rId27"/>
      <p:boldItalic r:id="rId28"/>
    </p:embeddedFont>
    <p:embeddedFont>
      <p:font typeface="Work Sans Light" panose="020B0604020202020204" charset="0"/>
      <p:regular r:id="rId29"/>
      <p:bold r:id="rId30"/>
      <p:italic r:id="rId31"/>
      <p:boldItalic r:id="rId32"/>
    </p:embeddedFont>
    <p:embeddedFont>
      <p:font typeface="Work Sans SemiBol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amilia" initials="F" lastIdx="25" clrIdx="6"/>
  <p:cmAuthor id="1" name="Paola Barreto" initials="PB" lastIdx="11" clrIdx="0"/>
  <p:cmAuthor id="8" name="Octavio Andrés Castañeda Mendoza" initials="OACM" lastIdx="5" clrIdx="7">
    <p:extLst>
      <p:ext uri="{19B8F6BF-5375-455C-9EA6-DF929625EA0E}">
        <p15:presenceInfo xmlns:p15="http://schemas.microsoft.com/office/powerpoint/2012/main" userId="S::ocastaneda@icfes.gov.co::90ee979a-b369-432e-8de3-07758efcbaff" providerId="AD"/>
      </p:ext>
    </p:extLst>
  </p:cmAuthor>
  <p:cmAuthor id="2" name="Alba Liliana Abril Daza" initials="ALAD" lastIdx="1" clrIdx="1"/>
  <p:cmAuthor id="3" name="Full name" initials="Fn" lastIdx="5" clrIdx="2"/>
  <p:cmAuthor id="4" name="Gestor de Analisis de Canales" initials="GdAdC" lastIdx="1" clrIdx="3"/>
  <p:cmAuthor id="5" name="Invitado" initials="I" lastIdx="9" clrIdx="4"/>
  <p:cmAuthor id="6" name="Usuario de Windows" initials="UdW" lastIdx="1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4A87"/>
    <a:srgbClr val="0056A1"/>
    <a:srgbClr val="1E56A1"/>
    <a:srgbClr val="AACA57"/>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8" autoAdjust="0"/>
    <p:restoredTop sz="93792" autoAdjust="0"/>
  </p:normalViewPr>
  <p:slideViewPr>
    <p:cSldViewPr snapToGrid="0" snapToObjects="1" showGuides="1">
      <p:cViewPr varScale="1">
        <p:scale>
          <a:sx n="118" d="100"/>
          <a:sy n="118" d="100"/>
        </p:scale>
        <p:origin x="12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r>
              <a:rPr lang="en-US" dirty="0">
                <a:solidFill>
                  <a:srgbClr val="004A87"/>
                </a:solidFill>
              </a:rPr>
              <a:t>Abril</a:t>
            </a:r>
          </a:p>
        </c:rich>
      </c:tx>
      <c:overlay val="0"/>
      <c:spPr>
        <a:noFill/>
        <a:ln>
          <a:noFill/>
        </a:ln>
        <a:effectLst/>
      </c:spPr>
      <c:txPr>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endParaRPr lang="es-CO"/>
        </a:p>
      </c:txPr>
    </c:title>
    <c:autoTitleDeleted val="0"/>
    <c:plotArea>
      <c:layout/>
      <c:barChart>
        <c:barDir val="col"/>
        <c:grouping val="clustered"/>
        <c:varyColors val="0"/>
        <c:ser>
          <c:idx val="0"/>
          <c:order val="0"/>
          <c:tx>
            <c:strRef>
              <c:f>Hoja1!$B$9</c:f>
              <c:strCache>
                <c:ptCount val="1"/>
                <c:pt idx="0">
                  <c:v>Abril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Hoja1!$C$8:$F$8</c:f>
              <c:strCache>
                <c:ptCount val="4"/>
                <c:pt idx="0">
                  <c:v>Comunicaciones Escritas</c:v>
                </c:pt>
                <c:pt idx="1">
                  <c:v>Electrónico</c:v>
                </c:pt>
                <c:pt idx="2">
                  <c:v>Telefónico</c:v>
                </c:pt>
                <c:pt idx="3">
                  <c:v>Presencial</c:v>
                </c:pt>
              </c:strCache>
            </c:strRef>
          </c:cat>
          <c:val>
            <c:numRef>
              <c:f>Hoja1!$C$9:$F$9</c:f>
              <c:numCache>
                <c:formatCode>#,##0</c:formatCode>
                <c:ptCount val="4"/>
                <c:pt idx="0">
                  <c:v>12288</c:v>
                </c:pt>
                <c:pt idx="1">
                  <c:v>40828</c:v>
                </c:pt>
                <c:pt idx="2">
                  <c:v>69833</c:v>
                </c:pt>
                <c:pt idx="3">
                  <c:v>0</c:v>
                </c:pt>
              </c:numCache>
            </c:numRef>
          </c:val>
          <c:extLst>
            <c:ext xmlns:c16="http://schemas.microsoft.com/office/drawing/2014/chart" uri="{C3380CC4-5D6E-409C-BE32-E72D297353CC}">
              <c16:uniqueId val="{00000000-9834-4FF3-B14C-21BD572BAC3E}"/>
            </c:ext>
          </c:extLst>
        </c:ser>
        <c:dLbls>
          <c:showLegendKey val="0"/>
          <c:showVal val="0"/>
          <c:showCatName val="0"/>
          <c:showSerName val="0"/>
          <c:showPercent val="0"/>
          <c:showBubbleSize val="0"/>
        </c:dLbls>
        <c:gapWidth val="100"/>
        <c:overlap val="-24"/>
        <c:axId val="76137984"/>
        <c:axId val="82666048"/>
      </c:barChart>
      <c:catAx>
        <c:axId val="76137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Work Sans" panose="020B0604020202020204" charset="0"/>
                <a:ea typeface="+mn-ea"/>
                <a:cs typeface="Work Sans" panose="020B0604020202020204" charset="0"/>
              </a:defRPr>
            </a:pPr>
            <a:endParaRPr lang="es-CO"/>
          </a:p>
        </c:txPr>
        <c:crossAx val="82666048"/>
        <c:crosses val="autoZero"/>
        <c:auto val="1"/>
        <c:lblAlgn val="ctr"/>
        <c:lblOffset val="100"/>
        <c:noMultiLvlLbl val="0"/>
      </c:catAx>
      <c:valAx>
        <c:axId val="82666048"/>
        <c:scaling>
          <c:orientation val="minMax"/>
        </c:scaling>
        <c:delete val="0"/>
        <c:axPos val="l"/>
        <c:title>
          <c:tx>
            <c:rich>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r>
                  <a:rPr lang="es-CO" sz="700" dirty="0">
                    <a:solidFill>
                      <a:srgbClr val="004A87"/>
                    </a:solidFill>
                  </a:rPr>
                  <a:t>Solicitudes Recibidas</a:t>
                </a:r>
              </a:p>
            </c:rich>
          </c:tx>
          <c:layout>
            <c:manualLayout>
              <c:xMode val="edge"/>
              <c:yMode val="edge"/>
              <c:x val="2.1669998825091179E-2"/>
              <c:y val="0.18587096145963256"/>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76137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56A1"/>
      </a:solidFill>
      <a:round/>
    </a:ln>
    <a:effectLst/>
  </c:spPr>
  <c:txPr>
    <a:bodyPr/>
    <a:lstStyle/>
    <a:p>
      <a:pPr>
        <a:defRPr sz="800">
          <a:solidFill>
            <a:srgbClr val="002060"/>
          </a:solidFill>
          <a:latin typeface="Work Sans" panose="020B0604020202020204" charset="0"/>
          <a:cs typeface="Work Sans" panose="020B0604020202020204" charset="0"/>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Hoja1!$I$4</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Hoja1!$B$5:$B$12</c:f>
              <c:strCache>
                <c:ptCount val="8"/>
                <c:pt idx="0">
                  <c:v>Saber Pro y TyT</c:v>
                </c:pt>
                <c:pt idx="1">
                  <c:v>Saber 11°</c:v>
                </c:pt>
                <c:pt idx="2">
                  <c:v>Pre Saber</c:v>
                </c:pt>
                <c:pt idx="3">
                  <c:v>Avancemos 4°, 6° y 8°</c:v>
                </c:pt>
                <c:pt idx="4">
                  <c:v>Validación</c:v>
                </c:pt>
                <c:pt idx="5">
                  <c:v>Docentes</c:v>
                </c:pt>
                <c:pt idx="6">
                  <c:v>Saber Pro Exterior</c:v>
                </c:pt>
                <c:pt idx="7">
                  <c:v>Pruebas Policía</c:v>
                </c:pt>
              </c:strCache>
            </c:strRef>
          </c:cat>
          <c:val>
            <c:numRef>
              <c:f>Hoja1!$I$5:$I$12</c:f>
              <c:numCache>
                <c:formatCode>#,##0</c:formatCode>
                <c:ptCount val="8"/>
                <c:pt idx="0">
                  <c:v>10171</c:v>
                </c:pt>
                <c:pt idx="1">
                  <c:v>705</c:v>
                </c:pt>
                <c:pt idx="2">
                  <c:v>89</c:v>
                </c:pt>
                <c:pt idx="3">
                  <c:v>71</c:v>
                </c:pt>
                <c:pt idx="4">
                  <c:v>32</c:v>
                </c:pt>
                <c:pt idx="5">
                  <c:v>9</c:v>
                </c:pt>
                <c:pt idx="6">
                  <c:v>4</c:v>
                </c:pt>
                <c:pt idx="7">
                  <c:v>2</c:v>
                </c:pt>
              </c:numCache>
            </c:numRef>
          </c:val>
          <c:extLst>
            <c:ext xmlns:c16="http://schemas.microsoft.com/office/drawing/2014/chart" uri="{C3380CC4-5D6E-409C-BE32-E72D297353CC}">
              <c16:uniqueId val="{00000000-17F3-4D59-8BDC-1269F2D7F21D}"/>
            </c:ext>
          </c:extLst>
        </c:ser>
        <c:dLbls>
          <c:showLegendKey val="0"/>
          <c:showVal val="0"/>
          <c:showCatName val="0"/>
          <c:showSerName val="0"/>
          <c:showPercent val="0"/>
          <c:showBubbleSize val="0"/>
        </c:dLbls>
        <c:gapWidth val="115"/>
        <c:overlap val="-20"/>
        <c:axId val="134752256"/>
        <c:axId val="93124224"/>
      </c:barChart>
      <c:catAx>
        <c:axId val="1347522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93124224"/>
        <c:crosses val="autoZero"/>
        <c:auto val="1"/>
        <c:lblAlgn val="ctr"/>
        <c:lblOffset val="100"/>
        <c:noMultiLvlLbl val="0"/>
      </c:catAx>
      <c:valAx>
        <c:axId val="93124224"/>
        <c:scaling>
          <c:orientation val="minMax"/>
        </c:scaling>
        <c:delete val="1"/>
        <c:axPos val="b"/>
        <c:numFmt formatCode="#,##0" sourceLinked="1"/>
        <c:majorTickMark val="none"/>
        <c:minorTickMark val="none"/>
        <c:tickLblPos val="nextTo"/>
        <c:crossAx val="13475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r>
              <a:rPr lang="en-US" dirty="0">
                <a:solidFill>
                  <a:srgbClr val="004A87"/>
                </a:solidFill>
              </a:rPr>
              <a:t>Mayo</a:t>
            </a:r>
          </a:p>
        </c:rich>
      </c:tx>
      <c:overlay val="0"/>
      <c:spPr>
        <a:noFill/>
        <a:ln>
          <a:noFill/>
        </a:ln>
        <a:effectLst/>
      </c:spPr>
      <c:txPr>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endParaRPr lang="es-CO"/>
        </a:p>
      </c:txPr>
    </c:title>
    <c:autoTitleDeleted val="0"/>
    <c:plotArea>
      <c:layout/>
      <c:barChart>
        <c:barDir val="col"/>
        <c:grouping val="clustered"/>
        <c:varyColors val="0"/>
        <c:ser>
          <c:idx val="0"/>
          <c:order val="0"/>
          <c:tx>
            <c:strRef>
              <c:f>Hoja1!$B$10</c:f>
              <c:strCache>
                <c:ptCount val="1"/>
                <c:pt idx="0">
                  <c:v>Mayo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Hoja1!$C$8:$F$8</c:f>
              <c:strCache>
                <c:ptCount val="4"/>
                <c:pt idx="0">
                  <c:v>Comunicaciones Escritas</c:v>
                </c:pt>
                <c:pt idx="1">
                  <c:v>Electrónico</c:v>
                </c:pt>
                <c:pt idx="2">
                  <c:v>Telefónico</c:v>
                </c:pt>
                <c:pt idx="3">
                  <c:v>Presencial</c:v>
                </c:pt>
              </c:strCache>
            </c:strRef>
          </c:cat>
          <c:val>
            <c:numRef>
              <c:f>Hoja1!$C$10:$F$10</c:f>
              <c:numCache>
                <c:formatCode>#,##0</c:formatCode>
                <c:ptCount val="4"/>
                <c:pt idx="0">
                  <c:v>6288</c:v>
                </c:pt>
                <c:pt idx="1">
                  <c:v>23890</c:v>
                </c:pt>
                <c:pt idx="2">
                  <c:v>43733</c:v>
                </c:pt>
                <c:pt idx="3">
                  <c:v>0</c:v>
                </c:pt>
              </c:numCache>
            </c:numRef>
          </c:val>
          <c:extLst>
            <c:ext xmlns:c16="http://schemas.microsoft.com/office/drawing/2014/chart" uri="{C3380CC4-5D6E-409C-BE32-E72D297353CC}">
              <c16:uniqueId val="{00000000-BEB2-486F-BE40-3472E7599C80}"/>
            </c:ext>
          </c:extLst>
        </c:ser>
        <c:dLbls>
          <c:showLegendKey val="0"/>
          <c:showVal val="0"/>
          <c:showCatName val="0"/>
          <c:showSerName val="0"/>
          <c:showPercent val="0"/>
          <c:showBubbleSize val="0"/>
        </c:dLbls>
        <c:gapWidth val="100"/>
        <c:overlap val="-24"/>
        <c:axId val="76123136"/>
        <c:axId val="93106112"/>
      </c:barChart>
      <c:catAx>
        <c:axId val="76123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Work Sans" panose="020B0604020202020204" charset="0"/>
                <a:ea typeface="+mn-ea"/>
                <a:cs typeface="Work Sans" panose="020B0604020202020204" charset="0"/>
              </a:defRPr>
            </a:pPr>
            <a:endParaRPr lang="es-CO"/>
          </a:p>
        </c:txPr>
        <c:crossAx val="93106112"/>
        <c:crosses val="autoZero"/>
        <c:auto val="1"/>
        <c:lblAlgn val="ctr"/>
        <c:lblOffset val="100"/>
        <c:noMultiLvlLbl val="0"/>
      </c:catAx>
      <c:valAx>
        <c:axId val="93106112"/>
        <c:scaling>
          <c:orientation val="minMax"/>
        </c:scaling>
        <c:delete val="0"/>
        <c:axPos val="l"/>
        <c:title>
          <c:tx>
            <c:rich>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r>
                  <a:rPr lang="es-CO" sz="700" dirty="0">
                    <a:solidFill>
                      <a:srgbClr val="004A87"/>
                    </a:solidFill>
                  </a:rPr>
                  <a:t>Solicitudes Recibidas</a:t>
                </a:r>
              </a:p>
            </c:rich>
          </c:tx>
          <c:layout>
            <c:manualLayout>
              <c:xMode val="edge"/>
              <c:yMode val="edge"/>
              <c:x val="1.8703251076664186E-2"/>
              <c:y val="0.20808661422373204"/>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761231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56A1"/>
      </a:solidFill>
      <a:round/>
    </a:ln>
    <a:effectLst/>
  </c:spPr>
  <c:txPr>
    <a:bodyPr/>
    <a:lstStyle/>
    <a:p>
      <a:pPr>
        <a:defRPr sz="800">
          <a:solidFill>
            <a:srgbClr val="002060"/>
          </a:solidFill>
          <a:latin typeface="Work Sans" panose="020B0604020202020204" charset="0"/>
          <a:cs typeface="Work Sans" panose="020B0604020202020204" charset="0"/>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840" b="0" i="0" u="none" strike="noStrike" kern="1200" baseline="0">
                <a:solidFill>
                  <a:srgbClr val="004A87"/>
                </a:solidFill>
                <a:latin typeface="Work Sans" panose="020B0604020202020204" charset="0"/>
                <a:ea typeface="+mn-ea"/>
                <a:cs typeface="Work Sans" panose="020B0604020202020204" charset="0"/>
              </a:defRPr>
            </a:pPr>
            <a:r>
              <a:rPr lang="en-US"/>
              <a:t>Junio</a:t>
            </a:r>
          </a:p>
        </c:rich>
      </c:tx>
      <c:overlay val="0"/>
      <c:spPr>
        <a:noFill/>
        <a:ln>
          <a:noFill/>
        </a:ln>
        <a:effectLst/>
      </c:spPr>
      <c:txPr>
        <a:bodyPr rot="0" spcFirstLastPara="1" vertOverflow="ellipsis" vert="horz" wrap="square" anchor="ctr" anchorCtr="1"/>
        <a:lstStyle/>
        <a:p>
          <a:pPr>
            <a:defRPr lang="en-US" sz="840" b="0" i="0" u="none" strike="noStrike" kern="1200" baseline="0">
              <a:solidFill>
                <a:srgbClr val="004A87"/>
              </a:solidFill>
              <a:latin typeface="Work Sans" panose="020B0604020202020204" charset="0"/>
              <a:ea typeface="+mn-ea"/>
              <a:cs typeface="Work Sans" panose="020B0604020202020204" charset="0"/>
            </a:defRPr>
          </a:pPr>
          <a:endParaRPr lang="es-CO"/>
        </a:p>
      </c:txPr>
    </c:title>
    <c:autoTitleDeleted val="0"/>
    <c:plotArea>
      <c:layout/>
      <c:barChart>
        <c:barDir val="col"/>
        <c:grouping val="clustered"/>
        <c:varyColors val="0"/>
        <c:ser>
          <c:idx val="0"/>
          <c:order val="0"/>
          <c:tx>
            <c:strRef>
              <c:f>Hoja1!$B$11</c:f>
              <c:strCache>
                <c:ptCount val="1"/>
                <c:pt idx="0">
                  <c:v>Junio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Hoja1!$C$8:$F$8</c:f>
              <c:strCache>
                <c:ptCount val="4"/>
                <c:pt idx="0">
                  <c:v>Comunicaciones Escritas</c:v>
                </c:pt>
                <c:pt idx="1">
                  <c:v>Electrónico</c:v>
                </c:pt>
                <c:pt idx="2">
                  <c:v>Telefónico</c:v>
                </c:pt>
                <c:pt idx="3">
                  <c:v>Presencial</c:v>
                </c:pt>
              </c:strCache>
            </c:strRef>
          </c:cat>
          <c:val>
            <c:numRef>
              <c:f>Hoja1!$C$11:$F$11</c:f>
              <c:numCache>
                <c:formatCode>#,##0</c:formatCode>
                <c:ptCount val="4"/>
                <c:pt idx="0">
                  <c:v>4604</c:v>
                </c:pt>
                <c:pt idx="1">
                  <c:v>22245</c:v>
                </c:pt>
                <c:pt idx="2">
                  <c:v>37145</c:v>
                </c:pt>
                <c:pt idx="3">
                  <c:v>0</c:v>
                </c:pt>
              </c:numCache>
            </c:numRef>
          </c:val>
          <c:extLst>
            <c:ext xmlns:c16="http://schemas.microsoft.com/office/drawing/2014/chart" uri="{C3380CC4-5D6E-409C-BE32-E72D297353CC}">
              <c16:uniqueId val="{00000000-364E-42A2-9268-07E2DC1E8D30}"/>
            </c:ext>
          </c:extLst>
        </c:ser>
        <c:dLbls>
          <c:showLegendKey val="0"/>
          <c:showVal val="0"/>
          <c:showCatName val="0"/>
          <c:showSerName val="0"/>
          <c:showPercent val="0"/>
          <c:showBubbleSize val="0"/>
        </c:dLbls>
        <c:gapWidth val="100"/>
        <c:overlap val="-24"/>
        <c:axId val="129096704"/>
        <c:axId val="93107840"/>
      </c:barChart>
      <c:catAx>
        <c:axId val="129096704"/>
        <c:scaling>
          <c:orientation val="minMax"/>
        </c:scaling>
        <c:delete val="1"/>
        <c:axPos val="b"/>
        <c:numFmt formatCode="General" sourceLinked="1"/>
        <c:majorTickMark val="none"/>
        <c:minorTickMark val="none"/>
        <c:tickLblPos val="nextTo"/>
        <c:crossAx val="93107840"/>
        <c:crosses val="autoZero"/>
        <c:auto val="1"/>
        <c:lblAlgn val="ctr"/>
        <c:lblOffset val="100"/>
        <c:noMultiLvlLbl val="0"/>
      </c:catAx>
      <c:valAx>
        <c:axId val="93107840"/>
        <c:scaling>
          <c:orientation val="minMax"/>
          <c:min val="-10000"/>
        </c:scaling>
        <c:delete val="1"/>
        <c:axPos val="l"/>
        <c:title>
          <c:tx>
            <c:rich>
              <a:bodyPr rot="-5400000" spcFirstLastPara="1" vertOverflow="ellipsis" vert="horz" wrap="square" anchor="ctr" anchorCtr="1"/>
              <a:lstStyle/>
              <a:p>
                <a:pPr algn="ctr" rtl="0">
                  <a:defRPr lang="en-US" sz="700" b="0" i="0" u="none" strike="noStrike" kern="1200" baseline="0">
                    <a:solidFill>
                      <a:srgbClr val="004A87"/>
                    </a:solidFill>
                    <a:latin typeface="Work Sans" panose="020B0604020202020204" charset="0"/>
                    <a:ea typeface="+mn-ea"/>
                    <a:cs typeface="Work Sans" panose="020B0604020202020204" charset="0"/>
                  </a:defRPr>
                </a:pPr>
                <a:r>
                  <a:rPr lang="es-CO"/>
                  <a:t>Solicitudes Recibidas</a:t>
                </a:r>
              </a:p>
            </c:rich>
          </c:tx>
          <c:layout>
            <c:manualLayout>
              <c:xMode val="edge"/>
              <c:yMode val="edge"/>
              <c:x val="2.4765712942961347E-2"/>
              <c:y val="0.20290308022245987"/>
            </c:manualLayout>
          </c:layout>
          <c:overlay val="0"/>
          <c:spPr>
            <a:noFill/>
            <a:ln>
              <a:noFill/>
            </a:ln>
            <a:effectLst/>
          </c:spPr>
          <c:txPr>
            <a:bodyPr rot="-5400000" spcFirstLastPara="1" vertOverflow="ellipsis" vert="horz" wrap="square" anchor="ctr" anchorCtr="1"/>
            <a:lstStyle/>
            <a:p>
              <a:pPr algn="ctr" rtl="0">
                <a:defRPr lang="en-US" sz="700" b="0" i="0" u="none" strike="noStrike" kern="1200" baseline="0">
                  <a:solidFill>
                    <a:srgbClr val="004A87"/>
                  </a:solidFill>
                  <a:latin typeface="Work Sans" panose="020B0604020202020204" charset="0"/>
                  <a:ea typeface="+mn-ea"/>
                  <a:cs typeface="Work Sans" panose="020B0604020202020204" charset="0"/>
                </a:defRPr>
              </a:pPr>
              <a:endParaRPr lang="es-CO"/>
            </a:p>
          </c:txPr>
        </c:title>
        <c:numFmt formatCode="#,##0" sourceLinked="1"/>
        <c:majorTickMark val="none"/>
        <c:minorTickMark val="none"/>
        <c:tickLblPos val="nextTo"/>
        <c:crossAx val="129096704"/>
        <c:crosses val="autoZero"/>
        <c:crossBetween val="between"/>
        <c:majorUnit val="2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700" b="0" i="0" u="none" strike="noStrike" kern="1200" baseline="0">
                <a:solidFill>
                  <a:srgbClr val="004A87"/>
                </a:solidFill>
                <a:latin typeface="Work Sans" panose="020B0604020202020204" charset="0"/>
                <a:ea typeface="+mn-ea"/>
                <a:cs typeface="Work Sans" panose="020B060402020202020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56A1"/>
      </a:solidFill>
      <a:round/>
    </a:ln>
    <a:effectLst/>
  </c:spPr>
  <c:txPr>
    <a:bodyPr/>
    <a:lstStyle/>
    <a:p>
      <a:pPr>
        <a:defRPr lang="en-US" sz="700" b="0" i="0" u="none" strike="noStrike" kern="1200" baseline="0">
          <a:solidFill>
            <a:srgbClr val="004A87"/>
          </a:solidFill>
          <a:latin typeface="Work Sans" panose="020B0604020202020204" charset="0"/>
          <a:ea typeface="+mn-ea"/>
          <a:cs typeface="Work Sans" panose="020B060402020202020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Plantilla!$C$32</c:f>
              <c:strCache>
                <c:ptCount val="1"/>
                <c:pt idx="0">
                  <c:v>Solicitudes Recibidas</c:v>
                </c:pt>
              </c:strCache>
            </c:strRef>
          </c:tx>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Plantilla!$B$33:$B$35</c:f>
              <c:strCache>
                <c:ptCount val="3"/>
                <c:pt idx="0">
                  <c:v>Año 2018</c:v>
                </c:pt>
                <c:pt idx="1">
                  <c:v>Año 2019</c:v>
                </c:pt>
                <c:pt idx="2">
                  <c:v>Año 2020</c:v>
                </c:pt>
              </c:strCache>
            </c:strRef>
          </c:cat>
          <c:val>
            <c:numRef>
              <c:f>Plantilla!$C$33:$C$35</c:f>
              <c:numCache>
                <c:formatCode>#,##0</c:formatCode>
                <c:ptCount val="3"/>
                <c:pt idx="0">
                  <c:v>249579</c:v>
                </c:pt>
                <c:pt idx="1">
                  <c:v>324975</c:v>
                </c:pt>
                <c:pt idx="2">
                  <c:v>260854</c:v>
                </c:pt>
              </c:numCache>
            </c:numRef>
          </c:val>
          <c:extLst>
            <c:ext xmlns:c16="http://schemas.microsoft.com/office/drawing/2014/chart" uri="{C3380CC4-5D6E-409C-BE32-E72D297353CC}">
              <c16:uniqueId val="{00000000-869D-4CA0-9BF4-33B73CD87106}"/>
            </c:ext>
          </c:extLst>
        </c:ser>
        <c:dLbls>
          <c:showLegendKey val="0"/>
          <c:showVal val="0"/>
          <c:showCatName val="0"/>
          <c:showSerName val="0"/>
          <c:showPercent val="0"/>
          <c:showBubbleSize val="0"/>
        </c:dLbls>
        <c:gapWidth val="75"/>
        <c:overlap val="-25"/>
        <c:axId val="440732272"/>
        <c:axId val="308230208"/>
        <c:extLst>
          <c:ext xmlns:c15="http://schemas.microsoft.com/office/drawing/2012/chart" uri="{02D57815-91ED-43cb-92C2-25804820EDAC}">
            <c15:filteredBarSeries>
              <c15:ser>
                <c:idx val="1"/>
                <c:order val="1"/>
                <c:tx>
                  <c:strRef>
                    <c:extLst>
                      <c:ext uri="{02D57815-91ED-43cb-92C2-25804820EDAC}">
                        <c15:formulaRef>
                          <c15:sqref>Plantilla!$D$32</c15:sqref>
                        </c15:formulaRef>
                      </c:ext>
                    </c:extLst>
                    <c:strCache>
                      <c:ptCount val="1"/>
                      <c:pt idx="0">
                        <c:v>Encuestas</c:v>
                      </c:pt>
                    </c:strCache>
                  </c:strRef>
                </c:tx>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extLst>
                      <c:ext uri="{02D57815-91ED-43cb-92C2-25804820EDAC}">
                        <c15:formulaRef>
                          <c15:sqref>Plantilla!$B$33:$B$35</c15:sqref>
                        </c15:formulaRef>
                      </c:ext>
                    </c:extLst>
                    <c:strCache>
                      <c:ptCount val="3"/>
                      <c:pt idx="0">
                        <c:v>Año 2018</c:v>
                      </c:pt>
                      <c:pt idx="1">
                        <c:v>Año 2019</c:v>
                      </c:pt>
                      <c:pt idx="2">
                        <c:v>Año 2020</c:v>
                      </c:pt>
                    </c:strCache>
                  </c:strRef>
                </c:cat>
                <c:val>
                  <c:numRef>
                    <c:extLst>
                      <c:ext uri="{02D57815-91ED-43cb-92C2-25804820EDAC}">
                        <c15:formulaRef>
                          <c15:sqref>Plantilla!$D$33:$D$35</c15:sqref>
                        </c15:formulaRef>
                      </c:ext>
                    </c:extLst>
                    <c:numCache>
                      <c:formatCode>#,##0</c:formatCode>
                      <c:ptCount val="3"/>
                      <c:pt idx="0">
                        <c:v>53180</c:v>
                      </c:pt>
                      <c:pt idx="1">
                        <c:v>57379</c:v>
                      </c:pt>
                      <c:pt idx="2">
                        <c:v>77671</c:v>
                      </c:pt>
                    </c:numCache>
                  </c:numRef>
                </c:val>
                <c:extLst>
                  <c:ext xmlns:c16="http://schemas.microsoft.com/office/drawing/2014/chart" uri="{C3380CC4-5D6E-409C-BE32-E72D297353CC}">
                    <c16:uniqueId val="{00000002-869D-4CA0-9BF4-33B73CD8710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Plantilla!$E$32</c15:sqref>
                        </c15:formulaRef>
                      </c:ext>
                    </c:extLst>
                    <c:strCache>
                      <c:ptCount val="1"/>
                      <c:pt idx="0">
                        <c:v>Nota</c:v>
                      </c:pt>
                    </c:strCache>
                  </c:strRef>
                </c:tx>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extLst xmlns:c15="http://schemas.microsoft.com/office/drawing/2012/chart">
                      <c:ext xmlns:c15="http://schemas.microsoft.com/office/drawing/2012/chart" uri="{02D57815-91ED-43cb-92C2-25804820EDAC}">
                        <c15:formulaRef>
                          <c15:sqref>Plantilla!$B$33:$B$35</c15:sqref>
                        </c15:formulaRef>
                      </c:ext>
                    </c:extLst>
                    <c:strCache>
                      <c:ptCount val="3"/>
                      <c:pt idx="0">
                        <c:v>Año 2018</c:v>
                      </c:pt>
                      <c:pt idx="1">
                        <c:v>Año 2019</c:v>
                      </c:pt>
                      <c:pt idx="2">
                        <c:v>Año 2020</c:v>
                      </c:pt>
                    </c:strCache>
                  </c:strRef>
                </c:cat>
                <c:val>
                  <c:numRef>
                    <c:extLst xmlns:c15="http://schemas.microsoft.com/office/drawing/2012/chart">
                      <c:ext xmlns:c15="http://schemas.microsoft.com/office/drawing/2012/chart" uri="{02D57815-91ED-43cb-92C2-25804820EDAC}">
                        <c15:formulaRef>
                          <c15:sqref>Plantilla!$E$33:$E$35</c15:sqref>
                        </c15:formulaRef>
                      </c:ext>
                    </c:extLst>
                    <c:numCache>
                      <c:formatCode>General</c:formatCode>
                      <c:ptCount val="3"/>
                      <c:pt idx="0">
                        <c:v>4.55</c:v>
                      </c:pt>
                      <c:pt idx="1">
                        <c:v>4.5</c:v>
                      </c:pt>
                      <c:pt idx="2">
                        <c:v>4.13</c:v>
                      </c:pt>
                    </c:numCache>
                  </c:numRef>
                </c:val>
                <c:extLst xmlns:c15="http://schemas.microsoft.com/office/drawing/2012/chart">
                  <c:ext xmlns:c16="http://schemas.microsoft.com/office/drawing/2014/chart" uri="{C3380CC4-5D6E-409C-BE32-E72D297353CC}">
                    <c16:uniqueId val="{00000003-869D-4CA0-9BF4-33B73CD87106}"/>
                  </c:ext>
                </c:extLst>
              </c15:ser>
            </c15:filteredBarSeries>
          </c:ext>
        </c:extLst>
      </c:barChart>
      <c:lineChart>
        <c:grouping val="standard"/>
        <c:varyColors val="0"/>
        <c:ser>
          <c:idx val="3"/>
          <c:order val="3"/>
          <c:tx>
            <c:strRef>
              <c:f>Plantilla!$F$32</c:f>
              <c:strCache>
                <c:ptCount val="1"/>
                <c:pt idx="0">
                  <c:v>Variación año Anterior</c:v>
                </c:pt>
              </c:strCache>
            </c:strRef>
          </c:tx>
          <c:spPr>
            <a:ln w="28575" cap="rnd">
              <a:solidFill>
                <a:schemeClr val="bg1"/>
              </a:solidFill>
              <a:round/>
            </a:ln>
            <a:effectLst/>
          </c:spPr>
          <c:marker>
            <c:symbol val="square"/>
            <c:size val="18"/>
            <c:spPr>
              <a:solidFill>
                <a:schemeClr val="accent2">
                  <a:lumMod val="40000"/>
                  <a:lumOff val="60000"/>
                </a:schemeClr>
              </a:solidFill>
              <a:ln>
                <a:noFill/>
              </a:ln>
              <a:effectLst>
                <a:outerShdw blurRad="76200" dir="18900000" sy="23000" kx="-1200000" algn="bl" rotWithShape="0">
                  <a:prstClr val="black">
                    <a:alpha val="20000"/>
                  </a:prstClr>
                </a:outerShdw>
              </a:effectLst>
            </c:spPr>
          </c:marker>
          <c:dLbls>
            <c:spPr>
              <a:noFill/>
              <a:ln>
                <a:noFill/>
              </a:ln>
              <a:effectLst/>
            </c:spPr>
            <c:txPr>
              <a:bodyPr rot="0" spcFirstLastPara="1" vertOverflow="ellipsis" vert="horz" wrap="square" anchor="ctr" anchorCtr="1"/>
              <a:lstStyle/>
              <a:p>
                <a:pPr>
                  <a:defRPr sz="1000" b="1" i="0" u="none" strike="noStrike" kern="1200" baseline="0">
                    <a:solidFill>
                      <a:srgbClr val="004A87"/>
                    </a:solidFill>
                    <a:latin typeface="Work Sans" panose="020B0604020202020204" charset="0"/>
                    <a:ea typeface="+mn-ea"/>
                    <a:cs typeface="Work Sans" panose="020B060402020202020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Plantilla!$B$33:$B$35</c:f>
              <c:strCache>
                <c:ptCount val="3"/>
                <c:pt idx="0">
                  <c:v>Año 2018</c:v>
                </c:pt>
                <c:pt idx="1">
                  <c:v>Año 2019</c:v>
                </c:pt>
                <c:pt idx="2">
                  <c:v>Año 2020</c:v>
                </c:pt>
              </c:strCache>
            </c:strRef>
          </c:cat>
          <c:val>
            <c:numRef>
              <c:f>Plantilla!$F$33:$F$35</c:f>
              <c:numCache>
                <c:formatCode>0%</c:formatCode>
                <c:ptCount val="3"/>
                <c:pt idx="1">
                  <c:v>0.30209272414746435</c:v>
                </c:pt>
                <c:pt idx="2">
                  <c:v>-0.19731056235095007</c:v>
                </c:pt>
              </c:numCache>
            </c:numRef>
          </c:val>
          <c:smooth val="0"/>
          <c:extLst>
            <c:ext xmlns:c16="http://schemas.microsoft.com/office/drawing/2014/chart" uri="{C3380CC4-5D6E-409C-BE32-E72D297353CC}">
              <c16:uniqueId val="{00000001-869D-4CA0-9BF4-33B73CD87106}"/>
            </c:ext>
          </c:extLst>
        </c:ser>
        <c:dLbls>
          <c:showLegendKey val="0"/>
          <c:showVal val="0"/>
          <c:showCatName val="0"/>
          <c:showSerName val="0"/>
          <c:showPercent val="0"/>
          <c:showBubbleSize val="0"/>
        </c:dLbls>
        <c:marker val="1"/>
        <c:smooth val="0"/>
        <c:axId val="440732272"/>
        <c:axId val="308230208"/>
      </c:lineChart>
      <c:catAx>
        <c:axId val="440732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effectLst/>
                <a:latin typeface="Work Sans" panose="020B0604020202020204" charset="0"/>
                <a:ea typeface="+mn-ea"/>
                <a:cs typeface="Work Sans" panose="020B0604020202020204" charset="0"/>
              </a:defRPr>
            </a:pPr>
            <a:endParaRPr lang="es-CO"/>
          </a:p>
        </c:txPr>
        <c:crossAx val="308230208"/>
        <c:crosses val="autoZero"/>
        <c:auto val="1"/>
        <c:lblAlgn val="ctr"/>
        <c:lblOffset val="100"/>
        <c:noMultiLvlLbl val="0"/>
      </c:catAx>
      <c:valAx>
        <c:axId val="308230208"/>
        <c:scaling>
          <c:orientation val="minMax"/>
        </c:scaling>
        <c:delete val="1"/>
        <c:axPos val="l"/>
        <c:numFmt formatCode="#,##0" sourceLinked="1"/>
        <c:majorTickMark val="none"/>
        <c:minorTickMark val="none"/>
        <c:tickLblPos val="nextTo"/>
        <c:crossAx val="44073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rgbClr val="002060"/>
      </a:solidFill>
      <a:round/>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Examenes!$C$38:$C$48</c:f>
              <c:strCache>
                <c:ptCount val="11"/>
                <c:pt idx="0">
                  <c:v>Saber 11 </c:v>
                </c:pt>
                <c:pt idx="1">
                  <c:v>Saber Pro y TyT</c:v>
                </c:pt>
                <c:pt idx="2">
                  <c:v>Validación</c:v>
                </c:pt>
                <c:pt idx="3">
                  <c:v>Pre Saber</c:v>
                </c:pt>
                <c:pt idx="4">
                  <c:v>Saber 3°, 5° y 9°</c:v>
                </c:pt>
                <c:pt idx="5">
                  <c:v>Avancemos 4°, 6° y 8°</c:v>
                </c:pt>
                <c:pt idx="6">
                  <c:v>Docentes</c:v>
                </c:pt>
                <c:pt idx="7">
                  <c:v>Mayores</c:v>
                </c:pt>
                <c:pt idx="8">
                  <c:v>Patrulleros</c:v>
                </c:pt>
                <c:pt idx="9">
                  <c:v>Pruebas Internacionales</c:v>
                </c:pt>
                <c:pt idx="10">
                  <c:v>Otras</c:v>
                </c:pt>
              </c:strCache>
            </c:strRef>
          </c:cat>
          <c:val>
            <c:numRef>
              <c:f>Examenes!$E$38:$E$48</c:f>
              <c:numCache>
                <c:formatCode>0.00%</c:formatCode>
                <c:ptCount val="11"/>
                <c:pt idx="0">
                  <c:v>0.4040749553837002</c:v>
                </c:pt>
                <c:pt idx="1">
                  <c:v>0.3106946923127768</c:v>
                </c:pt>
                <c:pt idx="2">
                  <c:v>3.8599296053936152E-2</c:v>
                </c:pt>
                <c:pt idx="3">
                  <c:v>2.1151431026505386E-2</c:v>
                </c:pt>
                <c:pt idx="4">
                  <c:v>1.7687471082027895E-2</c:v>
                </c:pt>
                <c:pt idx="5">
                  <c:v>2.2432084076938329E-2</c:v>
                </c:pt>
                <c:pt idx="6">
                  <c:v>1.0928927886839844E-2</c:v>
                </c:pt>
                <c:pt idx="7" formatCode="0.000%">
                  <c:v>2.4313817833300284E-2</c:v>
                </c:pt>
                <c:pt idx="8">
                  <c:v>2.2018970189701895E-3</c:v>
                </c:pt>
                <c:pt idx="9">
                  <c:v>3.2512062925507306E-3</c:v>
                </c:pt>
                <c:pt idx="10">
                  <c:v>0.14466422103245422</c:v>
                </c:pt>
              </c:numCache>
            </c:numRef>
          </c:val>
          <c:extLst>
            <c:ext xmlns:c16="http://schemas.microsoft.com/office/drawing/2014/chart" uri="{C3380CC4-5D6E-409C-BE32-E72D297353CC}">
              <c16:uniqueId val="{00000000-B0B5-4084-A586-CEE1C2FC46FA}"/>
            </c:ext>
          </c:extLst>
        </c:ser>
        <c:dLbls>
          <c:showLegendKey val="0"/>
          <c:showVal val="0"/>
          <c:showCatName val="0"/>
          <c:showSerName val="0"/>
          <c:showPercent val="0"/>
          <c:showBubbleSize val="0"/>
        </c:dLbls>
        <c:gapWidth val="100"/>
        <c:axId val="130610688"/>
        <c:axId val="92802432"/>
      </c:barChart>
      <c:catAx>
        <c:axId val="13061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92802432"/>
        <c:crosses val="autoZero"/>
        <c:auto val="1"/>
        <c:lblAlgn val="ctr"/>
        <c:lblOffset val="100"/>
        <c:noMultiLvlLbl val="0"/>
      </c:catAx>
      <c:valAx>
        <c:axId val="9280243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1306106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Examenes!$C$38:$C$48</c:f>
              <c:strCache>
                <c:ptCount val="3"/>
                <c:pt idx="0">
                  <c:v>Docentes</c:v>
                </c:pt>
                <c:pt idx="1">
                  <c:v>Mayores</c:v>
                </c:pt>
                <c:pt idx="2">
                  <c:v>Patrulleros</c:v>
                </c:pt>
              </c:strCache>
            </c:strRef>
          </c:cat>
          <c:val>
            <c:numRef>
              <c:f>Examenes!$D$38:$D$48</c:f>
              <c:numCache>
                <c:formatCode>#,##0</c:formatCode>
                <c:ptCount val="3"/>
                <c:pt idx="0">
                  <c:v>2224</c:v>
                </c:pt>
                <c:pt idx="1">
                  <c:v>4875</c:v>
                </c:pt>
                <c:pt idx="2">
                  <c:v>451</c:v>
                </c:pt>
              </c:numCache>
            </c:numRef>
          </c:val>
          <c:extLst>
            <c:ext xmlns:c16="http://schemas.microsoft.com/office/drawing/2014/chart" uri="{C3380CC4-5D6E-409C-BE32-E72D297353CC}">
              <c16:uniqueId val="{00000000-B8DD-450E-9ED6-6103F59D4C73}"/>
            </c:ext>
          </c:extLst>
        </c:ser>
        <c:dLbls>
          <c:showLegendKey val="0"/>
          <c:showVal val="0"/>
          <c:showCatName val="0"/>
          <c:showSerName val="0"/>
          <c:showPercent val="0"/>
          <c:showBubbleSize val="0"/>
        </c:dLbls>
        <c:gapWidth val="100"/>
        <c:axId val="329292136"/>
        <c:axId val="329292464"/>
      </c:barChart>
      <c:catAx>
        <c:axId val="329292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329292464"/>
        <c:crosses val="autoZero"/>
        <c:auto val="1"/>
        <c:lblAlgn val="ctr"/>
        <c:lblOffset val="100"/>
        <c:noMultiLvlLbl val="0"/>
      </c:catAx>
      <c:valAx>
        <c:axId val="32929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3292921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Plantilla!$D$55</c:f>
              <c:strCache>
                <c:ptCount val="1"/>
                <c:pt idx="0">
                  <c:v>Solicitudes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Plantilla!$B$56:$B$61</c:f>
              <c:strCache>
                <c:ptCount val="6"/>
                <c:pt idx="0">
                  <c:v>PQRSD</c:v>
                </c:pt>
                <c:pt idx="1">
                  <c:v>Trámites y servicios</c:v>
                </c:pt>
                <c:pt idx="2">
                  <c:v>Información pública</c:v>
                </c:pt>
                <c:pt idx="3">
                  <c:v>Entidades públicas</c:v>
                </c:pt>
                <c:pt idx="4">
                  <c:v>Traslado por competencia</c:v>
                </c:pt>
                <c:pt idx="5">
                  <c:v>Conceptos</c:v>
                </c:pt>
              </c:strCache>
            </c:strRef>
          </c:cat>
          <c:val>
            <c:numRef>
              <c:f>Plantilla!$D$56:$D$61</c:f>
              <c:numCache>
                <c:formatCode>#,##0</c:formatCode>
                <c:ptCount val="6"/>
                <c:pt idx="0">
                  <c:v>32309</c:v>
                </c:pt>
                <c:pt idx="1">
                  <c:v>7083</c:v>
                </c:pt>
                <c:pt idx="2">
                  <c:v>10209</c:v>
                </c:pt>
                <c:pt idx="3" formatCode="General">
                  <c:v>78</c:v>
                </c:pt>
                <c:pt idx="4" formatCode="General">
                  <c:v>106</c:v>
                </c:pt>
                <c:pt idx="5" formatCode="General">
                  <c:v>25</c:v>
                </c:pt>
              </c:numCache>
            </c:numRef>
          </c:val>
          <c:extLst>
            <c:ext xmlns:c16="http://schemas.microsoft.com/office/drawing/2014/chart" uri="{C3380CC4-5D6E-409C-BE32-E72D297353CC}">
              <c16:uniqueId val="{00000000-7D25-4AC5-A73D-CD9EC83F6C23}"/>
            </c:ext>
          </c:extLst>
        </c:ser>
        <c:dLbls>
          <c:showLegendKey val="0"/>
          <c:showVal val="0"/>
          <c:showCatName val="0"/>
          <c:showSerName val="0"/>
          <c:showPercent val="0"/>
          <c:showBubbleSize val="0"/>
        </c:dLbls>
        <c:gapWidth val="219"/>
        <c:overlap val="-27"/>
        <c:axId val="133028864"/>
        <c:axId val="93103232"/>
      </c:barChart>
      <c:lineChart>
        <c:grouping val="standard"/>
        <c:varyColors val="0"/>
        <c:ser>
          <c:idx val="0"/>
          <c:order val="0"/>
          <c:tx>
            <c:strRef>
              <c:f>Plantilla!$C$55</c:f>
              <c:strCache>
                <c:ptCount val="1"/>
                <c:pt idx="0">
                  <c:v>Días promedio de respuesta</c:v>
                </c:pt>
              </c:strCache>
            </c:strRef>
          </c:tx>
          <c:spPr>
            <a:ln w="31750" cap="rnd">
              <a:solidFill>
                <a:schemeClr val="accent6"/>
              </a:solidFill>
              <a:round/>
            </a:ln>
            <a:effectLst/>
          </c:spPr>
          <c:marker>
            <c:symbol val="square"/>
            <c:size val="2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noFill/>
                <a:round/>
              </a:ln>
              <a:effectLst/>
            </c:spPr>
          </c:marker>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Plantilla!$B$56:$B$61</c:f>
              <c:strCache>
                <c:ptCount val="6"/>
                <c:pt idx="0">
                  <c:v>PQRSD</c:v>
                </c:pt>
                <c:pt idx="1">
                  <c:v>Trámites y servicios</c:v>
                </c:pt>
                <c:pt idx="2">
                  <c:v>Información pública</c:v>
                </c:pt>
                <c:pt idx="3">
                  <c:v>Entidades públicas</c:v>
                </c:pt>
                <c:pt idx="4">
                  <c:v>Traslado por competencia</c:v>
                </c:pt>
                <c:pt idx="5">
                  <c:v>Conceptos</c:v>
                </c:pt>
              </c:strCache>
            </c:strRef>
          </c:cat>
          <c:val>
            <c:numRef>
              <c:f>Plantilla!$C$56:$C$61</c:f>
              <c:numCache>
                <c:formatCode>General</c:formatCode>
                <c:ptCount val="6"/>
                <c:pt idx="0">
                  <c:v>4.12</c:v>
                </c:pt>
                <c:pt idx="1">
                  <c:v>4</c:v>
                </c:pt>
                <c:pt idx="2">
                  <c:v>2.2999999999999998</c:v>
                </c:pt>
                <c:pt idx="3">
                  <c:v>7.9</c:v>
                </c:pt>
                <c:pt idx="4">
                  <c:v>6.5</c:v>
                </c:pt>
                <c:pt idx="5">
                  <c:v>4.75</c:v>
                </c:pt>
              </c:numCache>
            </c:numRef>
          </c:val>
          <c:smooth val="0"/>
          <c:extLst>
            <c:ext xmlns:c16="http://schemas.microsoft.com/office/drawing/2014/chart" uri="{C3380CC4-5D6E-409C-BE32-E72D297353CC}">
              <c16:uniqueId val="{00000001-7D25-4AC5-A73D-CD9EC83F6C23}"/>
            </c:ext>
          </c:extLst>
        </c:ser>
        <c:dLbls>
          <c:showLegendKey val="0"/>
          <c:showVal val="0"/>
          <c:showCatName val="0"/>
          <c:showSerName val="0"/>
          <c:showPercent val="0"/>
          <c:showBubbleSize val="0"/>
        </c:dLbls>
        <c:marker val="1"/>
        <c:smooth val="0"/>
        <c:axId val="133034496"/>
        <c:axId val="93102080"/>
      </c:lineChart>
      <c:catAx>
        <c:axId val="1330288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93103232"/>
        <c:crosses val="autoZero"/>
        <c:auto val="1"/>
        <c:lblAlgn val="ctr"/>
        <c:lblOffset val="100"/>
        <c:noMultiLvlLbl val="0"/>
      </c:catAx>
      <c:valAx>
        <c:axId val="93103232"/>
        <c:scaling>
          <c:logBase val="10"/>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133028864"/>
        <c:crosses val="autoZero"/>
        <c:crossBetween val="between"/>
      </c:valAx>
      <c:valAx>
        <c:axId val="93102080"/>
        <c:scaling>
          <c:logBase val="10"/>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133034496"/>
        <c:crosses val="max"/>
        <c:crossBetween val="between"/>
      </c:valAx>
      <c:catAx>
        <c:axId val="133034496"/>
        <c:scaling>
          <c:orientation val="minMax"/>
        </c:scaling>
        <c:delete val="1"/>
        <c:axPos val="b"/>
        <c:numFmt formatCode="General" sourceLinked="1"/>
        <c:majorTickMark val="none"/>
        <c:minorTickMark val="none"/>
        <c:tickLblPos val="nextTo"/>
        <c:crossAx val="93102080"/>
        <c:crosses val="autoZero"/>
        <c:auto val="1"/>
        <c:lblAlgn val="ctr"/>
        <c:lblOffset val="100"/>
        <c:noMultiLvlLbl val="0"/>
      </c:catAx>
      <c:spPr>
        <a:noFill/>
        <a:ln>
          <a:noFill/>
        </a:ln>
        <a:effectLst/>
      </c:spPr>
    </c:plotArea>
    <c:legend>
      <c:legendPos val="b"/>
      <c:layout>
        <c:manualLayout>
          <c:xMode val="edge"/>
          <c:yMode val="edge"/>
          <c:x val="0.29142134462976005"/>
          <c:y val="0.81148253666201742"/>
          <c:w val="0.41378608758942348"/>
          <c:h val="9.1253644577553361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Hoja1!$A$3</c:f>
              <c:strCache>
                <c:ptCount val="1"/>
                <c:pt idx="0">
                  <c:v>Muestra</c:v>
                </c:pt>
              </c:strCache>
            </c:strRef>
          </c:tx>
          <c:spPr>
            <a:solidFill>
              <a:schemeClr val="accent2"/>
            </a:solidFill>
            <a:ln>
              <a:noFill/>
            </a:ln>
            <a:effectLst/>
          </c:spPr>
          <c:invertIfNegative val="0"/>
          <c:dLbls>
            <c:spPr>
              <a:solidFill>
                <a:srgbClr val="FF99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Hoja1!$B$1:$G$1</c:f>
              <c:strCache>
                <c:ptCount val="6"/>
                <c:pt idx="0">
                  <c:v> Enero </c:v>
                </c:pt>
                <c:pt idx="1">
                  <c:v> Febrero </c:v>
                </c:pt>
                <c:pt idx="2">
                  <c:v> Marzo </c:v>
                </c:pt>
                <c:pt idx="3">
                  <c:v> Abril </c:v>
                </c:pt>
                <c:pt idx="4">
                  <c:v> Mayo </c:v>
                </c:pt>
                <c:pt idx="5">
                  <c:v> Junio </c:v>
                </c:pt>
              </c:strCache>
            </c:strRef>
          </c:cat>
          <c:val>
            <c:numRef>
              <c:f>Hoja1!$B$3:$G$3</c:f>
              <c:numCache>
                <c:formatCode>#,##0</c:formatCode>
                <c:ptCount val="6"/>
                <c:pt idx="0">
                  <c:v>16293</c:v>
                </c:pt>
                <c:pt idx="1">
                  <c:v>11773</c:v>
                </c:pt>
                <c:pt idx="2">
                  <c:v>16607</c:v>
                </c:pt>
                <c:pt idx="3">
                  <c:v>7610</c:v>
                </c:pt>
                <c:pt idx="4">
                  <c:v>10856</c:v>
                </c:pt>
                <c:pt idx="5">
                  <c:v>14532</c:v>
                </c:pt>
              </c:numCache>
            </c:numRef>
          </c:val>
          <c:extLst>
            <c:ext xmlns:c16="http://schemas.microsoft.com/office/drawing/2014/chart" uri="{C3380CC4-5D6E-409C-BE32-E72D297353CC}">
              <c16:uniqueId val="{00000000-744F-4B1A-ACCE-1DF99B5FE1B4}"/>
            </c:ext>
          </c:extLst>
        </c:ser>
        <c:dLbls>
          <c:showLegendKey val="0"/>
          <c:showVal val="0"/>
          <c:showCatName val="0"/>
          <c:showSerName val="0"/>
          <c:showPercent val="0"/>
          <c:showBubbleSize val="0"/>
        </c:dLbls>
        <c:gapWidth val="142"/>
        <c:overlap val="-27"/>
        <c:axId val="728049120"/>
        <c:axId val="728053056"/>
      </c:barChart>
      <c:lineChart>
        <c:grouping val="standard"/>
        <c:varyColors val="0"/>
        <c:ser>
          <c:idx val="0"/>
          <c:order val="0"/>
          <c:tx>
            <c:strRef>
              <c:f>Hoja1!$A$2</c:f>
              <c:strCache>
                <c:ptCount val="1"/>
                <c:pt idx="0">
                  <c:v>Nota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Hoja1!$B$1:$G$1</c:f>
              <c:strCache>
                <c:ptCount val="6"/>
                <c:pt idx="0">
                  <c:v> Enero </c:v>
                </c:pt>
                <c:pt idx="1">
                  <c:v> Febrero </c:v>
                </c:pt>
                <c:pt idx="2">
                  <c:v> Marzo </c:v>
                </c:pt>
                <c:pt idx="3">
                  <c:v> Abril </c:v>
                </c:pt>
                <c:pt idx="4">
                  <c:v> Mayo </c:v>
                </c:pt>
                <c:pt idx="5">
                  <c:v> Junio </c:v>
                </c:pt>
              </c:strCache>
            </c:strRef>
          </c:cat>
          <c:val>
            <c:numRef>
              <c:f>Hoja1!$B$2:$G$2</c:f>
              <c:numCache>
                <c:formatCode>0.0</c:formatCode>
                <c:ptCount val="6"/>
                <c:pt idx="0">
                  <c:v>4.4430657337506902</c:v>
                </c:pt>
                <c:pt idx="1">
                  <c:v>4.4722109912511678</c:v>
                </c:pt>
                <c:pt idx="2">
                  <c:v>3.9202703679171438</c:v>
                </c:pt>
                <c:pt idx="3">
                  <c:v>3.575990801576872</c:v>
                </c:pt>
                <c:pt idx="4">
                  <c:v>4.2275322402358144</c:v>
                </c:pt>
                <c:pt idx="5">
                  <c:v>4.3624869254060004</c:v>
                </c:pt>
              </c:numCache>
            </c:numRef>
          </c:val>
          <c:smooth val="0"/>
          <c:extLst>
            <c:ext xmlns:c16="http://schemas.microsoft.com/office/drawing/2014/chart" uri="{C3380CC4-5D6E-409C-BE32-E72D297353CC}">
              <c16:uniqueId val="{00000001-744F-4B1A-ACCE-1DF99B5FE1B4}"/>
            </c:ext>
          </c:extLst>
        </c:ser>
        <c:dLbls>
          <c:showLegendKey val="0"/>
          <c:showVal val="0"/>
          <c:showCatName val="0"/>
          <c:showSerName val="0"/>
          <c:showPercent val="0"/>
          <c:showBubbleSize val="0"/>
        </c:dLbls>
        <c:marker val="1"/>
        <c:smooth val="0"/>
        <c:axId val="765390864"/>
        <c:axId val="765384960"/>
      </c:lineChart>
      <c:catAx>
        <c:axId val="72804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s-CO"/>
          </a:p>
        </c:txPr>
        <c:crossAx val="728053056"/>
        <c:crosses val="autoZero"/>
        <c:auto val="1"/>
        <c:lblAlgn val="ctr"/>
        <c:lblOffset val="100"/>
        <c:noMultiLvlLbl val="0"/>
      </c:catAx>
      <c:valAx>
        <c:axId val="728053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s-CO"/>
          </a:p>
        </c:txPr>
        <c:crossAx val="728049120"/>
        <c:crosses val="autoZero"/>
        <c:crossBetween val="between"/>
      </c:valAx>
      <c:valAx>
        <c:axId val="76538496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s-CO"/>
          </a:p>
        </c:txPr>
        <c:crossAx val="765390864"/>
        <c:crosses val="max"/>
        <c:crossBetween val="between"/>
      </c:valAx>
      <c:catAx>
        <c:axId val="765390864"/>
        <c:scaling>
          <c:orientation val="minMax"/>
        </c:scaling>
        <c:delete val="1"/>
        <c:axPos val="b"/>
        <c:numFmt formatCode="General" sourceLinked="1"/>
        <c:majorTickMark val="out"/>
        <c:minorTickMark val="none"/>
        <c:tickLblPos val="nextTo"/>
        <c:crossAx val="765384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Hoja1!$B$19</c:f>
              <c:strCache>
                <c:ptCount val="1"/>
                <c:pt idx="0">
                  <c:v>Quejas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Hoja1!$C$18:$H$18</c:f>
              <c:strCache>
                <c:ptCount val="6"/>
                <c:pt idx="0">
                  <c:v>Enero</c:v>
                </c:pt>
                <c:pt idx="1">
                  <c:v>Febrero</c:v>
                </c:pt>
                <c:pt idx="2">
                  <c:v>Marzo</c:v>
                </c:pt>
                <c:pt idx="3">
                  <c:v>Abril</c:v>
                </c:pt>
                <c:pt idx="4">
                  <c:v>Mayo</c:v>
                </c:pt>
                <c:pt idx="5">
                  <c:v>Junio</c:v>
                </c:pt>
              </c:strCache>
            </c:strRef>
          </c:cat>
          <c:val>
            <c:numRef>
              <c:f>Hoja1!$C$19:$H$19</c:f>
              <c:numCache>
                <c:formatCode>#,##0</c:formatCode>
                <c:ptCount val="6"/>
                <c:pt idx="0">
                  <c:v>3</c:v>
                </c:pt>
                <c:pt idx="1">
                  <c:v>0</c:v>
                </c:pt>
                <c:pt idx="2">
                  <c:v>0</c:v>
                </c:pt>
                <c:pt idx="3">
                  <c:v>8</c:v>
                </c:pt>
                <c:pt idx="4">
                  <c:v>0</c:v>
                </c:pt>
                <c:pt idx="5">
                  <c:v>0</c:v>
                </c:pt>
              </c:numCache>
            </c:numRef>
          </c:val>
          <c:extLst>
            <c:ext xmlns:c16="http://schemas.microsoft.com/office/drawing/2014/chart" uri="{C3380CC4-5D6E-409C-BE32-E72D297353CC}">
              <c16:uniqueId val="{00000000-AB84-4245-B4B5-9BF1A2CA2F13}"/>
            </c:ext>
          </c:extLst>
        </c:ser>
        <c:ser>
          <c:idx val="1"/>
          <c:order val="1"/>
          <c:tx>
            <c:strRef>
              <c:f>Hoja1!$B$20</c:f>
              <c:strCache>
                <c:ptCount val="1"/>
                <c:pt idx="0">
                  <c:v>Reclamos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Hoja1!$C$18:$H$18</c:f>
              <c:strCache>
                <c:ptCount val="6"/>
                <c:pt idx="0">
                  <c:v>Enero</c:v>
                </c:pt>
                <c:pt idx="1">
                  <c:v>Febrero</c:v>
                </c:pt>
                <c:pt idx="2">
                  <c:v>Marzo</c:v>
                </c:pt>
                <c:pt idx="3">
                  <c:v>Abril</c:v>
                </c:pt>
                <c:pt idx="4">
                  <c:v>Mayo</c:v>
                </c:pt>
                <c:pt idx="5">
                  <c:v>Junio</c:v>
                </c:pt>
              </c:strCache>
            </c:strRef>
          </c:cat>
          <c:val>
            <c:numRef>
              <c:f>Hoja1!$C$20:$H$20</c:f>
              <c:numCache>
                <c:formatCode>#,##0</c:formatCode>
                <c:ptCount val="6"/>
                <c:pt idx="0">
                  <c:v>777</c:v>
                </c:pt>
                <c:pt idx="1">
                  <c:v>54</c:v>
                </c:pt>
                <c:pt idx="2">
                  <c:v>6012</c:v>
                </c:pt>
                <c:pt idx="3">
                  <c:v>4154</c:v>
                </c:pt>
                <c:pt idx="4">
                  <c:v>50</c:v>
                </c:pt>
                <c:pt idx="5">
                  <c:v>25</c:v>
                </c:pt>
              </c:numCache>
            </c:numRef>
          </c:val>
          <c:extLst>
            <c:ext xmlns:c16="http://schemas.microsoft.com/office/drawing/2014/chart" uri="{C3380CC4-5D6E-409C-BE32-E72D297353CC}">
              <c16:uniqueId val="{00000001-AB84-4245-B4B5-9BF1A2CA2F13}"/>
            </c:ext>
          </c:extLst>
        </c:ser>
        <c:dLbls>
          <c:showLegendKey val="0"/>
          <c:showVal val="1"/>
          <c:showCatName val="0"/>
          <c:showSerName val="0"/>
          <c:showPercent val="0"/>
          <c:showBubbleSize val="0"/>
        </c:dLbls>
        <c:gapWidth val="75"/>
        <c:axId val="134750720"/>
        <c:axId val="133418944"/>
      </c:barChart>
      <c:catAx>
        <c:axId val="1347507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133418944"/>
        <c:crosses val="autoZero"/>
        <c:auto val="1"/>
        <c:lblAlgn val="ctr"/>
        <c:lblOffset val="100"/>
        <c:noMultiLvlLbl val="0"/>
      </c:catAx>
      <c:valAx>
        <c:axId val="133418944"/>
        <c:scaling>
          <c:logBase val="10"/>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13475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latin typeface="Work Sans" panose="020B0604020202020204" charset="0"/>
              <a:cs typeface="Work Sans" panose="020B0604020202020204" charset="0"/>
            </a:endParaRPr>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2ECF1-EEF6-1749-A376-9584D9135120}" type="datetimeFigureOut">
              <a:rPr lang="es-ES" smtClean="0">
                <a:latin typeface="Work Sans" panose="020B0604020202020204" charset="0"/>
                <a:cs typeface="Work Sans" panose="020B0604020202020204" charset="0"/>
              </a:rPr>
              <a:t>15/01/2021</a:t>
            </a:fld>
            <a:endParaRPr lang="es-ES" dirty="0">
              <a:latin typeface="Work Sans" panose="020B0604020202020204" charset="0"/>
              <a:cs typeface="Work Sans" panose="020B0604020202020204" charset="0"/>
            </a:endParaRPr>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latin typeface="Work Sans" panose="020B0604020202020204" charset="0"/>
              <a:cs typeface="Work Sans" panose="020B0604020202020204" charset="0"/>
            </a:endParaRPr>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E2267-A89F-F243-B667-0126DB06CEF4}" type="slidenum">
              <a:rPr lang="es-ES" smtClean="0">
                <a:latin typeface="Work Sans" panose="020B0604020202020204" charset="0"/>
                <a:cs typeface="Work Sans" panose="020B0604020202020204" charset="0"/>
              </a:rPr>
              <a:t>‹Nº›</a:t>
            </a:fld>
            <a:endParaRPr lang="es-ES"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11071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6464254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Work Sans" panose="020B0604020202020204" charset="0"/>
        <a:ea typeface="Work Sans" panose="020B0604020202020204" charset="0"/>
        <a:cs typeface="Work Sans" panose="020B060402020202020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105309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418743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248300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218283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352720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Work Sans" panose="020B0604020202020204" charset="0"/>
              <a:cs typeface="Work Sans" panose="020B0604020202020204" charset="0"/>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9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31318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352717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39200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186914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287252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288059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Work Sans" panose="020B0604020202020204" charset="0"/>
              <a:cs typeface="Work Sans" panose="020B0604020202020204" charset="0"/>
            </a:endParaRPr>
          </a:p>
        </p:txBody>
      </p:sp>
    </p:spTree>
    <p:extLst>
      <p:ext uri="{BB962C8B-B14F-4D97-AF65-F5344CB8AC3E}">
        <p14:creationId xmlns:p14="http://schemas.microsoft.com/office/powerpoint/2010/main" val="2047164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latin typeface="Work Sans" panose="020B0604020202020204" charset="0"/>
            </a:endParaRPr>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Work Sans" panose="020B0604020202020204" charset="0"/>
            </a:endParaRPr>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Work Sans" panose="020B0604020202020204" charset="0"/>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Work Sans" panose="020B0604020202020204" charset="0"/>
              <a:ea typeface="Arial"/>
              <a:cs typeface="Work Sans" panose="020B0604020202020204" charset="0"/>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Work Sans" panose="020B0604020202020204" charset="0"/>
              <a:ea typeface="Arial"/>
              <a:cs typeface="Work Sans" panose="020B0604020202020204" charset="0"/>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41456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latin typeface="Work Sans" panose="020B0604020202020204" charset="0"/>
            </a:endParaRPr>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242248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Work Sans" panose="020B0604020202020204" charset="0"/>
            </a:endParaRPr>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35210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Work Sans" panose="020B0604020202020204" charset="0"/>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73235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Work Sans" panose="020B0604020202020204" charset="0"/>
              <a:ea typeface="Arial"/>
              <a:cs typeface="Work Sans" panose="020B0604020202020204" charset="0"/>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280169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extLst>
      <p:ext uri="{BB962C8B-B14F-4D97-AF65-F5344CB8AC3E}">
        <p14:creationId xmlns:p14="http://schemas.microsoft.com/office/powerpoint/2010/main" val="84921379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27;p20">
            <a:extLst>
              <a:ext uri="{FF2B5EF4-FFF2-40B4-BE49-F238E27FC236}">
                <a16:creationId xmlns:a16="http://schemas.microsoft.com/office/drawing/2014/main" id="{C3FF4384-80F7-4BEE-B39B-97D561D61A40}"/>
              </a:ext>
            </a:extLst>
          </p:cNvPr>
          <p:cNvSpPr txBox="1">
            <a:spLocks/>
          </p:cNvSpPr>
          <p:nvPr/>
        </p:nvSpPr>
        <p:spPr>
          <a:xfrm>
            <a:off x="3657601" y="1830128"/>
            <a:ext cx="5195990" cy="130149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rgbClr val="004A87"/>
                </a:solidFill>
                <a:latin typeface="Work Sans Light" panose="020B0604020202020204" charset="0"/>
                <a:ea typeface="Verdana" panose="020B0604030504040204" pitchFamily="34" charset="0"/>
                <a:cs typeface="Work Sans Light" panose="020B0604020202020204" charset="0"/>
              </a:rPr>
              <a:t>Informe del Segundo Trimestre Año 2020</a:t>
            </a:r>
            <a:br>
              <a:rPr lang="es-CO" sz="2800" dirty="0">
                <a:solidFill>
                  <a:srgbClr val="004A87"/>
                </a:solidFill>
                <a:latin typeface="Work Sans Light" panose="020B0604020202020204" charset="0"/>
                <a:ea typeface="Verdana" panose="020B0604030504040204" pitchFamily="34" charset="0"/>
                <a:cs typeface="Work Sans Light" panose="020B0604020202020204" charset="0"/>
              </a:rPr>
            </a:br>
            <a:r>
              <a:rPr lang="es-CO" sz="2800" dirty="0">
                <a:solidFill>
                  <a:srgbClr val="004A87"/>
                </a:solidFill>
                <a:latin typeface="Work Sans Light" panose="020B0604020202020204" charset="0"/>
                <a:ea typeface="Verdana" panose="020B0604030504040204" pitchFamily="34" charset="0"/>
                <a:cs typeface="Work Sans Light" panose="020B0604020202020204" charset="0"/>
              </a:rPr>
              <a:t>PQRSD</a:t>
            </a:r>
          </a:p>
        </p:txBody>
      </p:sp>
    </p:spTree>
    <p:extLst>
      <p:ext uri="{BB962C8B-B14F-4D97-AF65-F5344CB8AC3E}">
        <p14:creationId xmlns:p14="http://schemas.microsoft.com/office/powerpoint/2010/main" val="327271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09BD8-6020-4296-843E-EE65C7CFEBAE}"/>
              </a:ext>
            </a:extLst>
          </p:cNvPr>
          <p:cNvPicPr>
            <a:picLocks noChangeAspect="1"/>
          </p:cNvPicPr>
          <p:nvPr/>
        </p:nvPicPr>
        <p:blipFill>
          <a:blip r:embed="rId3">
            <a:grayscl/>
            <a:alphaModFix amt="20000"/>
          </a:blip>
          <a:stretch>
            <a:fillRect/>
          </a:stretch>
        </p:blipFill>
        <p:spPr>
          <a:xfrm>
            <a:off x="2975938" y="1126437"/>
            <a:ext cx="2532807" cy="2219736"/>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Tiempos de respuesta al ciudadano</a:t>
            </a:r>
          </a:p>
        </p:txBody>
      </p:sp>
      <p:sp>
        <p:nvSpPr>
          <p:cNvPr id="9" name="CuadroTexto 8">
            <a:extLst>
              <a:ext uri="{FF2B5EF4-FFF2-40B4-BE49-F238E27FC236}">
                <a16:creationId xmlns:a16="http://schemas.microsoft.com/office/drawing/2014/main" id="{766F8155-2B59-439B-AC7C-4BF8619E78C0}"/>
              </a:ext>
            </a:extLst>
          </p:cNvPr>
          <p:cNvSpPr txBox="1"/>
          <p:nvPr/>
        </p:nvSpPr>
        <p:spPr>
          <a:xfrm>
            <a:off x="6080152" y="2236305"/>
            <a:ext cx="2658234" cy="670889"/>
          </a:xfrm>
          <a:prstGeom prst="rect">
            <a:avLst/>
          </a:prstGeom>
          <a:noFill/>
        </p:spPr>
        <p:txBody>
          <a:bodyPr wrap="square">
            <a:spAutoFit/>
          </a:bodyPr>
          <a:lstStyle/>
          <a:p>
            <a:pPr algn="just">
              <a:lnSpc>
                <a:spcPct val="107000"/>
              </a:lnSpc>
              <a:spcAft>
                <a:spcPts val="800"/>
              </a:spcAft>
            </a:pP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Cerca del 64% de las solicitudes clasificadas como </a:t>
            </a:r>
            <a:r>
              <a:rPr lang="es-CO" sz="1200" b="1" dirty="0">
                <a:solidFill>
                  <a:schemeClr val="bg1"/>
                </a:solidFill>
                <a:effectLst/>
                <a:latin typeface="Work Sans" panose="020B0604020202020204" charset="0"/>
                <a:ea typeface="Verdana" panose="020B0604030504040204" pitchFamily="34" charset="0"/>
                <a:cs typeface="Work Sans" panose="020B0604020202020204" charset="0"/>
              </a:rPr>
              <a:t>otras</a:t>
            </a: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 son atendidas por nuestro ChatBot.</a:t>
            </a:r>
          </a:p>
        </p:txBody>
      </p:sp>
      <p:graphicFrame>
        <p:nvGraphicFramePr>
          <p:cNvPr id="7" name="Gráfico 6">
            <a:extLst>
              <a:ext uri="{FF2B5EF4-FFF2-40B4-BE49-F238E27FC236}">
                <a16:creationId xmlns:a16="http://schemas.microsoft.com/office/drawing/2014/main" id="{FE878DA3-F7C9-4B31-BF60-0775008FB206}"/>
              </a:ext>
            </a:extLst>
          </p:cNvPr>
          <p:cNvGraphicFramePr>
            <a:graphicFrameLocks/>
          </p:cNvGraphicFramePr>
          <p:nvPr>
            <p:extLst>
              <p:ext uri="{D42A27DB-BD31-4B8C-83A1-F6EECF244321}">
                <p14:modId xmlns:p14="http://schemas.microsoft.com/office/powerpoint/2010/main" val="4087640403"/>
              </p:ext>
            </p:extLst>
          </p:nvPr>
        </p:nvGraphicFramePr>
        <p:xfrm>
          <a:off x="728284" y="1226344"/>
          <a:ext cx="7534654" cy="2219736"/>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n 7">
            <a:extLst>
              <a:ext uri="{FF2B5EF4-FFF2-40B4-BE49-F238E27FC236}">
                <a16:creationId xmlns:a16="http://schemas.microsoft.com/office/drawing/2014/main" id="{20D29A99-3B3D-4CC2-9651-9D213B53DF29}"/>
              </a:ext>
            </a:extLst>
          </p:cNvPr>
          <p:cNvPicPr>
            <a:picLocks noChangeAspect="1"/>
          </p:cNvPicPr>
          <p:nvPr/>
        </p:nvPicPr>
        <p:blipFill>
          <a:blip r:embed="rId5"/>
          <a:stretch>
            <a:fillRect/>
          </a:stretch>
        </p:blipFill>
        <p:spPr>
          <a:xfrm>
            <a:off x="1347323" y="3455848"/>
            <a:ext cx="6449353" cy="1237533"/>
          </a:xfrm>
          <a:prstGeom prst="rect">
            <a:avLst/>
          </a:prstGeom>
        </p:spPr>
      </p:pic>
      <p:sp>
        <p:nvSpPr>
          <p:cNvPr id="3" name="CuadroTexto 2">
            <a:extLst>
              <a:ext uri="{FF2B5EF4-FFF2-40B4-BE49-F238E27FC236}">
                <a16:creationId xmlns:a16="http://schemas.microsoft.com/office/drawing/2014/main" id="{12403A1D-8D6A-468A-B0F9-03E0DB7303E2}"/>
              </a:ext>
            </a:extLst>
          </p:cNvPr>
          <p:cNvSpPr txBox="1"/>
          <p:nvPr/>
        </p:nvSpPr>
        <p:spPr>
          <a:xfrm>
            <a:off x="1707419" y="3602631"/>
            <a:ext cx="5737254" cy="1015663"/>
          </a:xfrm>
          <a:prstGeom prst="rect">
            <a:avLst/>
          </a:prstGeom>
          <a:noFill/>
        </p:spPr>
        <p:txBody>
          <a:bodyPr wrap="square" rtlCol="0">
            <a:spAutoFit/>
          </a:bodyPr>
          <a:lstStyle/>
          <a:p>
            <a:pPr algn="just"/>
            <a:r>
              <a:rPr lang="es-CO" sz="1200" dirty="0">
                <a:solidFill>
                  <a:schemeClr val="bg1"/>
                </a:solidFill>
                <a:latin typeface="Work Sans" panose="020B0604020202020204" charset="0"/>
                <a:cs typeface="Work Sans" panose="020B0604020202020204" charset="0"/>
              </a:rPr>
              <a:t>La Entidad ha logrado mantener un tiempo de respuesta óptimo para cada uno de los tipos de solicitud, sin embargo, permanentemente se generan estrategias para mejorar los tiempos de respuesta a solicitudes de la ciudadanía, como control diario de tiempos, generación de alarmas, reentrenamiento al grupo de asesores, monitoreo permanentes por parte del área de calidad, entro otros</a:t>
            </a:r>
          </a:p>
        </p:txBody>
      </p:sp>
    </p:spTree>
    <p:extLst>
      <p:ext uri="{BB962C8B-B14F-4D97-AF65-F5344CB8AC3E}">
        <p14:creationId xmlns:p14="http://schemas.microsoft.com/office/powerpoint/2010/main" val="152190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20B1CE-EA9D-48B5-9DEF-FA5B2B34FC56}"/>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804572" y="1182533"/>
            <a:ext cx="3676650" cy="3038475"/>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Indicador de satisfacción</a:t>
            </a:r>
          </a:p>
        </p:txBody>
      </p:sp>
      <p:pic>
        <p:nvPicPr>
          <p:cNvPr id="6" name="Imagen 5">
            <a:extLst>
              <a:ext uri="{FF2B5EF4-FFF2-40B4-BE49-F238E27FC236}">
                <a16:creationId xmlns:a16="http://schemas.microsoft.com/office/drawing/2014/main" id="{653F9531-B0AE-4A61-A14E-3B22A16C59BE}"/>
              </a:ext>
            </a:extLst>
          </p:cNvPr>
          <p:cNvPicPr>
            <a:picLocks noChangeAspect="1"/>
          </p:cNvPicPr>
          <p:nvPr/>
        </p:nvPicPr>
        <p:blipFill>
          <a:blip r:embed="rId5"/>
          <a:stretch>
            <a:fillRect/>
          </a:stretch>
        </p:blipFill>
        <p:spPr>
          <a:xfrm>
            <a:off x="1280836" y="3683920"/>
            <a:ext cx="6449353" cy="1237533"/>
          </a:xfrm>
          <a:prstGeom prst="rect">
            <a:avLst/>
          </a:prstGeom>
        </p:spPr>
      </p:pic>
      <p:sp>
        <p:nvSpPr>
          <p:cNvPr id="7" name="CuadroTexto 6">
            <a:extLst>
              <a:ext uri="{FF2B5EF4-FFF2-40B4-BE49-F238E27FC236}">
                <a16:creationId xmlns:a16="http://schemas.microsoft.com/office/drawing/2014/main" id="{B90438CF-9E1C-44B2-BF87-61F66F892507}"/>
              </a:ext>
            </a:extLst>
          </p:cNvPr>
          <p:cNvSpPr txBox="1"/>
          <p:nvPr/>
        </p:nvSpPr>
        <p:spPr>
          <a:xfrm>
            <a:off x="1636885" y="3789490"/>
            <a:ext cx="5737254" cy="938719"/>
          </a:xfrm>
          <a:prstGeom prst="rect">
            <a:avLst/>
          </a:prstGeom>
          <a:noFill/>
        </p:spPr>
        <p:txBody>
          <a:bodyPr wrap="square" rtlCol="0">
            <a:spAutoFit/>
          </a:bodyPr>
          <a:lstStyle/>
          <a:p>
            <a:pPr algn="just"/>
            <a:r>
              <a:rPr lang="es-ES" sz="1100" dirty="0">
                <a:solidFill>
                  <a:schemeClr val="bg1"/>
                </a:solidFill>
                <a:latin typeface="Work Sans" panose="020B0604020202020204" charset="0"/>
                <a:cs typeface="Work Sans" panose="020B0604020202020204" charset="0"/>
              </a:rPr>
              <a:t>La insatisfacción por parte de los ciudadanos en los meses de marzo y abril obedeció principalmente a la caída en los aplicativos PRISMA y PSE para registrarse y realizar pagos respectivamente, durante la etapa de soporte a registro para las pruebas Saber TyT y Saber TyT Sena, al igual que el proceso de legalización tanto el clásico como en línea donde no se tuvo respuesta en el mes. </a:t>
            </a:r>
            <a:endParaRPr lang="es-CO" sz="1100" dirty="0">
              <a:solidFill>
                <a:schemeClr val="bg1"/>
              </a:solidFill>
              <a:latin typeface="Work Sans" panose="020B0604020202020204" charset="0"/>
              <a:cs typeface="Work Sans" panose="020B0604020202020204" charset="0"/>
            </a:endParaRPr>
          </a:p>
        </p:txBody>
      </p:sp>
      <p:graphicFrame>
        <p:nvGraphicFramePr>
          <p:cNvPr id="10" name="Gráfico 9">
            <a:extLst>
              <a:ext uri="{FF2B5EF4-FFF2-40B4-BE49-F238E27FC236}">
                <a16:creationId xmlns:a16="http://schemas.microsoft.com/office/drawing/2014/main" id="{861A487A-C3A1-485A-B033-3F0D73F709EA}"/>
              </a:ext>
            </a:extLst>
          </p:cNvPr>
          <p:cNvGraphicFramePr>
            <a:graphicFrameLocks/>
          </p:cNvGraphicFramePr>
          <p:nvPr>
            <p:extLst>
              <p:ext uri="{D42A27DB-BD31-4B8C-83A1-F6EECF244321}">
                <p14:modId xmlns:p14="http://schemas.microsoft.com/office/powerpoint/2010/main" val="3100926847"/>
              </p:ext>
            </p:extLst>
          </p:nvPr>
        </p:nvGraphicFramePr>
        <p:xfrm>
          <a:off x="1052512" y="1200150"/>
          <a:ext cx="7038975" cy="24837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4899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Quejas y reclamos</a:t>
            </a:r>
          </a:p>
        </p:txBody>
      </p:sp>
      <p:sp>
        <p:nvSpPr>
          <p:cNvPr id="9" name="CuadroTexto 8">
            <a:extLst>
              <a:ext uri="{FF2B5EF4-FFF2-40B4-BE49-F238E27FC236}">
                <a16:creationId xmlns:a16="http://schemas.microsoft.com/office/drawing/2014/main" id="{766F8155-2B59-439B-AC7C-4BF8619E78C0}"/>
              </a:ext>
            </a:extLst>
          </p:cNvPr>
          <p:cNvSpPr txBox="1"/>
          <p:nvPr/>
        </p:nvSpPr>
        <p:spPr>
          <a:xfrm>
            <a:off x="6080152" y="2236305"/>
            <a:ext cx="2658234" cy="670889"/>
          </a:xfrm>
          <a:prstGeom prst="rect">
            <a:avLst/>
          </a:prstGeom>
          <a:noFill/>
        </p:spPr>
        <p:txBody>
          <a:bodyPr wrap="square">
            <a:spAutoFit/>
          </a:bodyPr>
          <a:lstStyle/>
          <a:p>
            <a:pPr algn="just">
              <a:lnSpc>
                <a:spcPct val="107000"/>
              </a:lnSpc>
              <a:spcAft>
                <a:spcPts val="800"/>
              </a:spcAft>
            </a:pP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Cerca del 64% de las solicitudes clasificadas como </a:t>
            </a:r>
            <a:r>
              <a:rPr lang="es-CO" sz="1200" b="1" dirty="0">
                <a:solidFill>
                  <a:schemeClr val="bg1"/>
                </a:solidFill>
                <a:effectLst/>
                <a:latin typeface="Work Sans" panose="020B0604020202020204" charset="0"/>
                <a:ea typeface="Verdana" panose="020B0604030504040204" pitchFamily="34" charset="0"/>
                <a:cs typeface="Work Sans" panose="020B0604020202020204" charset="0"/>
              </a:rPr>
              <a:t>otras</a:t>
            </a: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 son atendidas por nuestro ChatBot.</a:t>
            </a:r>
          </a:p>
        </p:txBody>
      </p:sp>
      <p:graphicFrame>
        <p:nvGraphicFramePr>
          <p:cNvPr id="13" name="Gráfico 12">
            <a:extLst>
              <a:ext uri="{FF2B5EF4-FFF2-40B4-BE49-F238E27FC236}">
                <a16:creationId xmlns:a16="http://schemas.microsoft.com/office/drawing/2014/main" id="{6537BF37-0D27-473F-A77B-DEE0B9B058CE}"/>
              </a:ext>
            </a:extLst>
          </p:cNvPr>
          <p:cNvGraphicFramePr>
            <a:graphicFrameLocks/>
          </p:cNvGraphicFramePr>
          <p:nvPr>
            <p:extLst>
              <p:ext uri="{D42A27DB-BD31-4B8C-83A1-F6EECF244321}">
                <p14:modId xmlns:p14="http://schemas.microsoft.com/office/powerpoint/2010/main" val="3942841753"/>
              </p:ext>
            </p:extLst>
          </p:nvPr>
        </p:nvGraphicFramePr>
        <p:xfrm>
          <a:off x="-142032" y="3092936"/>
          <a:ext cx="4210891" cy="1838216"/>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upo 14">
            <a:extLst>
              <a:ext uri="{FF2B5EF4-FFF2-40B4-BE49-F238E27FC236}">
                <a16:creationId xmlns:a16="http://schemas.microsoft.com/office/drawing/2014/main" id="{1023C952-B453-429D-8C13-B26F3EEBBDAC}"/>
              </a:ext>
            </a:extLst>
          </p:cNvPr>
          <p:cNvGrpSpPr/>
          <p:nvPr/>
        </p:nvGrpSpPr>
        <p:grpSpPr>
          <a:xfrm>
            <a:off x="365154" y="1068979"/>
            <a:ext cx="2661267" cy="1838215"/>
            <a:chOff x="243266" y="1112861"/>
            <a:chExt cx="2661267" cy="1838215"/>
          </a:xfrm>
        </p:grpSpPr>
        <p:pic>
          <p:nvPicPr>
            <p:cNvPr id="5" name="Imagen 4">
              <a:extLst>
                <a:ext uri="{FF2B5EF4-FFF2-40B4-BE49-F238E27FC236}">
                  <a16:creationId xmlns:a16="http://schemas.microsoft.com/office/drawing/2014/main" id="{20F6DA30-4129-47C2-907A-A0B3C922961B}"/>
                </a:ext>
              </a:extLst>
            </p:cNvPr>
            <p:cNvPicPr>
              <a:picLocks noChangeAspect="1"/>
            </p:cNvPicPr>
            <p:nvPr/>
          </p:nvPicPr>
          <p:blipFill>
            <a:blip r:embed="rId4"/>
            <a:stretch>
              <a:fillRect/>
            </a:stretch>
          </p:blipFill>
          <p:spPr>
            <a:xfrm>
              <a:off x="243266" y="1112861"/>
              <a:ext cx="2661267" cy="1838215"/>
            </a:xfrm>
            <a:prstGeom prst="rect">
              <a:avLst/>
            </a:prstGeom>
          </p:spPr>
        </p:pic>
        <p:sp>
          <p:nvSpPr>
            <p:cNvPr id="14" name="CuadroTexto 13">
              <a:extLst>
                <a:ext uri="{FF2B5EF4-FFF2-40B4-BE49-F238E27FC236}">
                  <a16:creationId xmlns:a16="http://schemas.microsoft.com/office/drawing/2014/main" id="{D0813D92-51DA-4AF2-86A6-BF8F3057BC91}"/>
                </a:ext>
              </a:extLst>
            </p:cNvPr>
            <p:cNvSpPr txBox="1"/>
            <p:nvPr/>
          </p:nvSpPr>
          <p:spPr>
            <a:xfrm>
              <a:off x="954860" y="1616469"/>
              <a:ext cx="1238081" cy="830997"/>
            </a:xfrm>
            <a:prstGeom prst="rect">
              <a:avLst/>
            </a:prstGeom>
            <a:noFill/>
          </p:spPr>
          <p:txBody>
            <a:bodyPr wrap="square" rtlCol="0">
              <a:spAutoFit/>
            </a:bodyPr>
            <a:lstStyle/>
            <a:p>
              <a:pPr algn="ctr"/>
              <a:r>
                <a:rPr lang="es-CO" sz="2000" dirty="0">
                  <a:latin typeface="Work Sans" panose="020B0604020202020204" charset="0"/>
                  <a:cs typeface="Work Sans" panose="020B0604020202020204" charset="0"/>
                </a:rPr>
                <a:t>11.083</a:t>
              </a:r>
              <a:r>
                <a:rPr lang="es-CO" dirty="0">
                  <a:latin typeface="Work Sans" panose="020B0604020202020204" charset="0"/>
                  <a:cs typeface="Work Sans" panose="020B0604020202020204" charset="0"/>
                </a:rPr>
                <a:t> </a:t>
              </a:r>
            </a:p>
            <a:p>
              <a:pPr algn="ctr"/>
              <a:r>
                <a:rPr lang="es-CO" dirty="0">
                  <a:latin typeface="Work Sans" panose="020B0604020202020204" charset="0"/>
                  <a:cs typeface="Work Sans" panose="020B0604020202020204" charset="0"/>
                </a:rPr>
                <a:t>quejas y reclamos</a:t>
              </a:r>
            </a:p>
          </p:txBody>
        </p:sp>
      </p:grpSp>
      <p:graphicFrame>
        <p:nvGraphicFramePr>
          <p:cNvPr id="11" name="Gráfico 10">
            <a:extLst>
              <a:ext uri="{FF2B5EF4-FFF2-40B4-BE49-F238E27FC236}">
                <a16:creationId xmlns:a16="http://schemas.microsoft.com/office/drawing/2014/main" id="{2FCF5601-0EB7-4EF2-88EA-CCA6F0D68C9D}"/>
              </a:ext>
            </a:extLst>
          </p:cNvPr>
          <p:cNvGraphicFramePr>
            <a:graphicFrameLocks/>
          </p:cNvGraphicFramePr>
          <p:nvPr>
            <p:extLst>
              <p:ext uri="{D42A27DB-BD31-4B8C-83A1-F6EECF244321}">
                <p14:modId xmlns:p14="http://schemas.microsoft.com/office/powerpoint/2010/main" val="1505343407"/>
              </p:ext>
            </p:extLst>
          </p:nvPr>
        </p:nvGraphicFramePr>
        <p:xfrm>
          <a:off x="4405745" y="1213805"/>
          <a:ext cx="4547062" cy="3439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077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19028" y="671453"/>
            <a:ext cx="5261832" cy="507831"/>
          </a:xfrm>
          <a:prstGeom prst="rect">
            <a:avLst/>
          </a:prstGeom>
          <a:noFill/>
          <a:ln>
            <a:noFill/>
          </a:ln>
        </p:spPr>
        <p:txBody>
          <a:bodyPr spcFirstLastPara="1" wrap="square" lIns="68575" tIns="34275" rIns="68575" bIns="34275" anchor="ctr" anchorCtr="0"/>
          <a:lstStyle/>
          <a:p>
            <a:pPr>
              <a:lnSpc>
                <a:spcPct val="90000"/>
              </a:lnSpc>
              <a:buClr>
                <a:srgbClr val="FFFFFF"/>
              </a:buClr>
              <a:buSzPts val="1400"/>
            </a:pPr>
            <a:r>
              <a:rPr lang="es-CO" sz="2500" dirty="0">
                <a:solidFill>
                  <a:srgbClr val="0066CD"/>
                </a:solidFill>
                <a:latin typeface="Work Sans Light" panose="020B0604020202020204" charset="0"/>
                <a:cs typeface="Work Sans Light" panose="020B0604020202020204" charset="0"/>
              </a:rPr>
              <a:t>Top de Quejas y Reclamos</a:t>
            </a:r>
          </a:p>
        </p:txBody>
      </p:sp>
      <p:sp>
        <p:nvSpPr>
          <p:cNvPr id="6" name="Rectángulo redondeado 5"/>
          <p:cNvSpPr/>
          <p:nvPr/>
        </p:nvSpPr>
        <p:spPr>
          <a:xfrm>
            <a:off x="359357" y="1728479"/>
            <a:ext cx="3481124" cy="373698"/>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CO" i="1" dirty="0">
                <a:latin typeface="Work Sans Light" panose="020B0604020202020204" charset="0"/>
                <a:cs typeface="Work Sans Light" panose="020B0604020202020204" charset="0"/>
              </a:rPr>
              <a:t>1.“Error en Registro PRISMA.”</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9" name="Rectángulo redondeado 6">
            <a:extLst>
              <a:ext uri="{FF2B5EF4-FFF2-40B4-BE49-F238E27FC236}">
                <a16:creationId xmlns:a16="http://schemas.microsoft.com/office/drawing/2014/main" id="{986C6E5D-7073-4B06-B216-D694D29E1D3C}"/>
              </a:ext>
            </a:extLst>
          </p:cNvPr>
          <p:cNvSpPr/>
          <p:nvPr/>
        </p:nvSpPr>
        <p:spPr>
          <a:xfrm>
            <a:off x="4209004" y="1368346"/>
            <a:ext cx="4413449" cy="12034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Las fallas del aplicativo Prisma, en cuanto a lentitud, error en el momento de hacer la inscripción, el no cargue de la página y error en los agrupadores, representó un desborde inesperado en las reclamaciones e inconformismo por parte de los ciudadanos durante la etapa de inscripción del examen Saber TyT del mes de abril.</a:t>
            </a:r>
          </a:p>
        </p:txBody>
      </p:sp>
      <p:sp>
        <p:nvSpPr>
          <p:cNvPr id="10" name="Rectángulo redondeado 3">
            <a:extLst>
              <a:ext uri="{FF2B5EF4-FFF2-40B4-BE49-F238E27FC236}">
                <a16:creationId xmlns:a16="http://schemas.microsoft.com/office/drawing/2014/main" id="{7A9DD1AE-929C-4157-ACAB-6633175510BE}"/>
              </a:ext>
            </a:extLst>
          </p:cNvPr>
          <p:cNvSpPr/>
          <p:nvPr/>
        </p:nvSpPr>
        <p:spPr>
          <a:xfrm>
            <a:off x="359357" y="3120945"/>
            <a:ext cx="3481124" cy="373699"/>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Work Sans Light" panose="020B0604020202020204" charset="0"/>
                <a:ea typeface="Verdana" panose="020B0604030504040204" pitchFamily="34" charset="0"/>
                <a:cs typeface="Work Sans Light" panose="020B0604020202020204" charset="0"/>
              </a:rPr>
              <a:t>2.“No registra el pago PSE”</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12" name="Rectángulo redondeado 5">
            <a:extLst>
              <a:ext uri="{FF2B5EF4-FFF2-40B4-BE49-F238E27FC236}">
                <a16:creationId xmlns:a16="http://schemas.microsoft.com/office/drawing/2014/main" id="{F301E727-8810-4E5F-94C8-6C6A1A99098E}"/>
              </a:ext>
            </a:extLst>
          </p:cNvPr>
          <p:cNvSpPr/>
          <p:nvPr/>
        </p:nvSpPr>
        <p:spPr>
          <a:xfrm>
            <a:off x="4209003" y="2720821"/>
            <a:ext cx="4413449" cy="1119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Esta tipología describe la inconformidad de los ciudadanos al momento de realizar el pago de su examen mediante PSE. Dicha plataforma generaba un error al finalizar la transacción, bloqueando un segundo intento al ciudadano. </a:t>
            </a:r>
          </a:p>
        </p:txBody>
      </p:sp>
      <p:sp>
        <p:nvSpPr>
          <p:cNvPr id="14" name="Rectángulo redondeado 3">
            <a:extLst>
              <a:ext uri="{FF2B5EF4-FFF2-40B4-BE49-F238E27FC236}">
                <a16:creationId xmlns:a16="http://schemas.microsoft.com/office/drawing/2014/main" id="{C97700A8-A47A-4DC0-A871-705114DE13A5}"/>
              </a:ext>
            </a:extLst>
          </p:cNvPr>
          <p:cNvSpPr/>
          <p:nvPr/>
        </p:nvSpPr>
        <p:spPr>
          <a:xfrm>
            <a:off x="359357" y="4242939"/>
            <a:ext cx="3481124" cy="373699"/>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Work Sans Light" panose="020B0604020202020204" charset="0"/>
                <a:ea typeface="Verdana" panose="020B0604030504040204" pitchFamily="34" charset="0"/>
                <a:cs typeface="Work Sans Light" panose="020B0604020202020204" charset="0"/>
              </a:rPr>
              <a:t>3-“Legalización en línea”</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15" name="Rectángulo redondeado 5">
            <a:extLst>
              <a:ext uri="{FF2B5EF4-FFF2-40B4-BE49-F238E27FC236}">
                <a16:creationId xmlns:a16="http://schemas.microsoft.com/office/drawing/2014/main" id="{25CB96F5-5F6C-4826-9C5D-AD1A35D44F41}"/>
              </a:ext>
            </a:extLst>
          </p:cNvPr>
          <p:cNvSpPr/>
          <p:nvPr/>
        </p:nvSpPr>
        <p:spPr>
          <a:xfrm>
            <a:off x="4209003" y="3989552"/>
            <a:ext cx="4413448" cy="8804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La página institucional presentó inconvenientes para realizar el proceso de legalizaciones en línea.</a:t>
            </a:r>
          </a:p>
        </p:txBody>
      </p:sp>
    </p:spTree>
    <p:extLst>
      <p:ext uri="{BB962C8B-B14F-4D97-AF65-F5344CB8AC3E}">
        <p14:creationId xmlns:p14="http://schemas.microsoft.com/office/powerpoint/2010/main" val="151087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19028" y="671453"/>
            <a:ext cx="5261832" cy="507831"/>
          </a:xfrm>
          <a:prstGeom prst="rect">
            <a:avLst/>
          </a:prstGeom>
          <a:noFill/>
          <a:ln>
            <a:noFill/>
          </a:ln>
        </p:spPr>
        <p:txBody>
          <a:bodyPr spcFirstLastPara="1" wrap="square" lIns="68575" tIns="34275" rIns="68575" bIns="34275" anchor="ctr" anchorCtr="0"/>
          <a:lstStyle/>
          <a:p>
            <a:pPr>
              <a:lnSpc>
                <a:spcPct val="90000"/>
              </a:lnSpc>
              <a:buClr>
                <a:srgbClr val="FFFFFF"/>
              </a:buClr>
              <a:buSzPts val="1400"/>
            </a:pPr>
            <a:r>
              <a:rPr lang="es-CO" sz="2500" dirty="0">
                <a:solidFill>
                  <a:srgbClr val="0066CD"/>
                </a:solidFill>
                <a:latin typeface="Work Sans Light" panose="020B0604020202020204" charset="0"/>
                <a:cs typeface="Work Sans Light" panose="020B0604020202020204" charset="0"/>
              </a:rPr>
              <a:t>Acciones Vs Quejas y Reclamos</a:t>
            </a:r>
          </a:p>
        </p:txBody>
      </p:sp>
      <p:sp>
        <p:nvSpPr>
          <p:cNvPr id="6" name="Rectángulo redondeado 5"/>
          <p:cNvSpPr/>
          <p:nvPr/>
        </p:nvSpPr>
        <p:spPr>
          <a:xfrm>
            <a:off x="359357" y="1728479"/>
            <a:ext cx="3481124" cy="373698"/>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CO" i="1" dirty="0">
                <a:latin typeface="Work Sans Light" panose="020B0604020202020204" charset="0"/>
                <a:cs typeface="Work Sans Light" panose="020B0604020202020204" charset="0"/>
              </a:rPr>
              <a:t>1.“Error en Registro PRISMA.”</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9" name="Rectángulo redondeado 6">
            <a:extLst>
              <a:ext uri="{FF2B5EF4-FFF2-40B4-BE49-F238E27FC236}">
                <a16:creationId xmlns:a16="http://schemas.microsoft.com/office/drawing/2014/main" id="{986C6E5D-7073-4B06-B216-D694D29E1D3C}"/>
              </a:ext>
            </a:extLst>
          </p:cNvPr>
          <p:cNvSpPr/>
          <p:nvPr/>
        </p:nvSpPr>
        <p:spPr>
          <a:xfrm>
            <a:off x="4209004" y="1368346"/>
            <a:ext cx="4413449" cy="12034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MX" sz="1100" dirty="0">
                <a:solidFill>
                  <a:srgbClr val="004A87"/>
                </a:solidFill>
                <a:latin typeface="Work Sans Light" panose="020B0604020202020204" charset="0"/>
                <a:ea typeface="Verdana" panose="020B0604030504040204" pitchFamily="34" charset="0"/>
                <a:cs typeface="Work Sans Light" panose="020B0604020202020204" charset="0"/>
              </a:rPr>
              <a:t>F</a:t>
            </a: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rente a esta reclamación, la Entidad dispuso de una herramienta alterna que permitiera culminar de manera exitosa la inscripción al examen Saber T y T. Adicional, se generó un acompañamiento por redes sociales para las diferentes etapas del proceso, y de manera personalizada, se envió información a través de mensajes de texto y correo electrónico.</a:t>
            </a:r>
          </a:p>
        </p:txBody>
      </p:sp>
      <p:sp>
        <p:nvSpPr>
          <p:cNvPr id="10" name="Rectángulo redondeado 3">
            <a:extLst>
              <a:ext uri="{FF2B5EF4-FFF2-40B4-BE49-F238E27FC236}">
                <a16:creationId xmlns:a16="http://schemas.microsoft.com/office/drawing/2014/main" id="{7A9DD1AE-929C-4157-ACAB-6633175510BE}"/>
              </a:ext>
            </a:extLst>
          </p:cNvPr>
          <p:cNvSpPr/>
          <p:nvPr/>
        </p:nvSpPr>
        <p:spPr>
          <a:xfrm>
            <a:off x="359357" y="3120945"/>
            <a:ext cx="3481124" cy="373699"/>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Work Sans Light" panose="020B0604020202020204" charset="0"/>
                <a:ea typeface="Verdana" panose="020B0604030504040204" pitchFamily="34" charset="0"/>
                <a:cs typeface="Work Sans Light" panose="020B0604020202020204" charset="0"/>
              </a:rPr>
              <a:t>2.“No registra el pago PSE”</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12" name="Rectángulo redondeado 5">
            <a:extLst>
              <a:ext uri="{FF2B5EF4-FFF2-40B4-BE49-F238E27FC236}">
                <a16:creationId xmlns:a16="http://schemas.microsoft.com/office/drawing/2014/main" id="{F301E727-8810-4E5F-94C8-6C6A1A99098E}"/>
              </a:ext>
            </a:extLst>
          </p:cNvPr>
          <p:cNvSpPr/>
          <p:nvPr/>
        </p:nvSpPr>
        <p:spPr>
          <a:xfrm>
            <a:off x="4209004" y="2720821"/>
            <a:ext cx="4413449" cy="1119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Adicional de restablecer de manera optima el pago por PSE, La Entidad habilito nuevas alternativas de pago, como lo fue </a:t>
            </a:r>
            <a:r>
              <a:rPr lang="es-CO" sz="1100" dirty="0" err="1">
                <a:solidFill>
                  <a:srgbClr val="004A87"/>
                </a:solidFill>
                <a:latin typeface="Work Sans Light" panose="020B0604020202020204" charset="0"/>
                <a:ea typeface="Verdana" panose="020B0604030504040204" pitchFamily="34" charset="0"/>
                <a:cs typeface="Work Sans Light" panose="020B0604020202020204" charset="0"/>
              </a:rPr>
              <a:t>Daviplata</a:t>
            </a: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 o </a:t>
            </a:r>
            <a:r>
              <a:rPr lang="es-CO" sz="1100" dirty="0" err="1">
                <a:solidFill>
                  <a:srgbClr val="004A87"/>
                </a:solidFill>
                <a:latin typeface="Work Sans Light" panose="020B0604020202020204" charset="0"/>
                <a:ea typeface="Verdana" panose="020B0604030504040204" pitchFamily="34" charset="0"/>
                <a:cs typeface="Work Sans Light" panose="020B0604020202020204" charset="0"/>
              </a:rPr>
              <a:t>Nequi</a:t>
            </a: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a:t>
            </a:r>
          </a:p>
        </p:txBody>
      </p:sp>
      <p:sp>
        <p:nvSpPr>
          <p:cNvPr id="14" name="Rectángulo redondeado 3">
            <a:extLst>
              <a:ext uri="{FF2B5EF4-FFF2-40B4-BE49-F238E27FC236}">
                <a16:creationId xmlns:a16="http://schemas.microsoft.com/office/drawing/2014/main" id="{C97700A8-A47A-4DC0-A871-705114DE13A5}"/>
              </a:ext>
            </a:extLst>
          </p:cNvPr>
          <p:cNvSpPr/>
          <p:nvPr/>
        </p:nvSpPr>
        <p:spPr>
          <a:xfrm>
            <a:off x="359357" y="4242939"/>
            <a:ext cx="3481124" cy="373699"/>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Work Sans Light" panose="020B0604020202020204" charset="0"/>
                <a:ea typeface="Verdana" panose="020B0604030504040204" pitchFamily="34" charset="0"/>
                <a:cs typeface="Work Sans Light" panose="020B0604020202020204" charset="0"/>
              </a:rPr>
              <a:t>3-“Legalización en línea”</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15" name="Rectángulo redondeado 5">
            <a:extLst>
              <a:ext uri="{FF2B5EF4-FFF2-40B4-BE49-F238E27FC236}">
                <a16:creationId xmlns:a16="http://schemas.microsoft.com/office/drawing/2014/main" id="{25CB96F5-5F6C-4826-9C5D-AD1A35D44F41}"/>
              </a:ext>
            </a:extLst>
          </p:cNvPr>
          <p:cNvSpPr/>
          <p:nvPr/>
        </p:nvSpPr>
        <p:spPr>
          <a:xfrm>
            <a:off x="4209003" y="3989552"/>
            <a:ext cx="4413448" cy="8804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MX" sz="1100" dirty="0">
                <a:solidFill>
                  <a:srgbClr val="004A87"/>
                </a:solidFill>
                <a:latin typeface="Work Sans Light" panose="020B0604020202020204" charset="0"/>
                <a:ea typeface="Verdana" panose="020B0604030504040204" pitchFamily="34" charset="0"/>
                <a:cs typeface="Work Sans Light" panose="020B0604020202020204" charset="0"/>
              </a:rPr>
              <a:t>D</a:t>
            </a: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e un trabajo en conjunto con la cancillería, logramos dar continuidad al servicio de expedición de documentos que la ciudadanía requiere para dar continuidad a sus proceso educativos y profesionales.</a:t>
            </a:r>
          </a:p>
        </p:txBody>
      </p:sp>
    </p:spTree>
    <p:extLst>
      <p:ext uri="{BB962C8B-B14F-4D97-AF65-F5344CB8AC3E}">
        <p14:creationId xmlns:p14="http://schemas.microsoft.com/office/powerpoint/2010/main" val="127177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19028" y="671453"/>
            <a:ext cx="5261832" cy="507831"/>
          </a:xfrm>
          <a:prstGeom prst="rect">
            <a:avLst/>
          </a:prstGeom>
          <a:noFill/>
          <a:ln>
            <a:noFill/>
          </a:ln>
        </p:spPr>
        <p:txBody>
          <a:bodyPr spcFirstLastPara="1" wrap="square" lIns="68575" tIns="34275" rIns="68575" bIns="34275" anchor="ctr" anchorCtr="0"/>
          <a:lstStyle/>
          <a:p>
            <a:pPr>
              <a:lnSpc>
                <a:spcPct val="90000"/>
              </a:lnSpc>
              <a:buClr>
                <a:srgbClr val="FFFFFF"/>
              </a:buClr>
              <a:buSzPts val="1400"/>
            </a:pPr>
            <a:r>
              <a:rPr lang="es-CO" sz="2500" dirty="0">
                <a:solidFill>
                  <a:srgbClr val="0066CD"/>
                </a:solidFill>
                <a:latin typeface="Work Sans Light" panose="020B0604020202020204" charset="0"/>
                <a:cs typeface="Work Sans Light" panose="020B0604020202020204" charset="0"/>
              </a:rPr>
              <a:t>Acciones plan de mejoramiento</a:t>
            </a:r>
          </a:p>
        </p:txBody>
      </p:sp>
      <p:sp>
        <p:nvSpPr>
          <p:cNvPr id="12" name="Rectángulo redondeado 5">
            <a:extLst>
              <a:ext uri="{FF2B5EF4-FFF2-40B4-BE49-F238E27FC236}">
                <a16:creationId xmlns:a16="http://schemas.microsoft.com/office/drawing/2014/main" id="{F301E727-8810-4E5F-94C8-6C6A1A99098E}"/>
              </a:ext>
            </a:extLst>
          </p:cNvPr>
          <p:cNvSpPr/>
          <p:nvPr/>
        </p:nvSpPr>
        <p:spPr>
          <a:xfrm>
            <a:off x="487679" y="1305194"/>
            <a:ext cx="8121227" cy="12665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fontAlgn="base"/>
            <a:r>
              <a:rPr lang="es-MX" b="0" i="0" dirty="0">
                <a:solidFill>
                  <a:srgbClr val="004A87"/>
                </a:solidFill>
                <a:effectLst/>
                <a:latin typeface="Calibri" panose="020F0502020204030204" pitchFamily="34" charset="0"/>
              </a:rPr>
              <a:t>Al revisar los casos mal calificados por la ciudadanía, se identificó que los ciudadanos están insatisfechos por las caídas de las plataformas y de la página Institucional, además de la imposibilidad de realizar legalizaciones en línea.</a:t>
            </a:r>
          </a:p>
          <a:p>
            <a:pPr algn="just" fontAlgn="base"/>
            <a:r>
              <a:rPr lang="es-MX" b="0" i="0" dirty="0">
                <a:solidFill>
                  <a:srgbClr val="004A87"/>
                </a:solidFill>
                <a:effectLst/>
                <a:latin typeface="Calibri" panose="020F0502020204030204" pitchFamily="34" charset="0"/>
              </a:rPr>
              <a:t>Por lo anterior, se generaron las siguientes acciones de mejora, con el fin de mejorar la experiencia de los ciudadanos:</a:t>
            </a:r>
          </a:p>
        </p:txBody>
      </p:sp>
      <p:sp>
        <p:nvSpPr>
          <p:cNvPr id="2" name="Rectángulo: esquinas redondeadas 1">
            <a:extLst>
              <a:ext uri="{FF2B5EF4-FFF2-40B4-BE49-F238E27FC236}">
                <a16:creationId xmlns:a16="http://schemas.microsoft.com/office/drawing/2014/main" id="{B3F4B71D-BA69-4C15-A957-33B1439FFC93}"/>
              </a:ext>
            </a:extLst>
          </p:cNvPr>
          <p:cNvSpPr/>
          <p:nvPr/>
        </p:nvSpPr>
        <p:spPr>
          <a:xfrm>
            <a:off x="1266613" y="2892213"/>
            <a:ext cx="6908800" cy="6908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a:t>Generar estrategia para garantizar la inscripción de los estudiantes a la prueba Saber T y T, mediante la creación del formulario de Qualtrics,  mediante las cual se lograron inscribir más de 99.000 examinandos.</a:t>
            </a:r>
            <a:endParaRPr lang="es-CO"/>
          </a:p>
        </p:txBody>
      </p:sp>
      <p:sp>
        <p:nvSpPr>
          <p:cNvPr id="4" name="Rectángulo: esquinas redondeadas 3">
            <a:extLst>
              <a:ext uri="{FF2B5EF4-FFF2-40B4-BE49-F238E27FC236}">
                <a16:creationId xmlns:a16="http://schemas.microsoft.com/office/drawing/2014/main" id="{664C2E33-084A-45F6-90ED-6E9B3D718E83}"/>
              </a:ext>
            </a:extLst>
          </p:cNvPr>
          <p:cNvSpPr/>
          <p:nvPr/>
        </p:nvSpPr>
        <p:spPr>
          <a:xfrm>
            <a:off x="1266613" y="3867573"/>
            <a:ext cx="6908800" cy="94149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a:t>Generar estrategia de interoperabilidad con la cancillería, con el fin de dar continuidad a la expedición de certificaciones para legalizaciones o apostilla, de los documentos expedidos por el Icfes aún no automatizados, por medio de envío digital a los ciudadanos, logando atender más de 542 solicitudes.</a:t>
            </a:r>
            <a:endParaRPr lang="es-CO"/>
          </a:p>
        </p:txBody>
      </p:sp>
    </p:spTree>
    <p:extLst>
      <p:ext uri="{BB962C8B-B14F-4D97-AF65-F5344CB8AC3E}">
        <p14:creationId xmlns:p14="http://schemas.microsoft.com/office/powerpoint/2010/main" val="57505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rama de flujo: documento 8"/>
          <p:cNvSpPr/>
          <p:nvPr/>
        </p:nvSpPr>
        <p:spPr>
          <a:xfrm>
            <a:off x="426027" y="1707419"/>
            <a:ext cx="8291945" cy="2573268"/>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Deberían ser más flexibles con los valores de las pruebas. No todos tenemos una situación económica buena, ya que por la pandemia se han visto afectados muchos puestos de trabajos. Además, si la modalidad del examen será virtual, debería disminuir el valor ya que ustedes no van a tener gastos logísticos, entre otros.</a:t>
            </a:r>
          </a:p>
          <a:p>
            <a:pPr marL="171450" indent="-171450" algn="just">
              <a:buFont typeface="Wingdings" panose="05000000000000000000" pitchFamily="2" charset="2"/>
              <a:buChar char="Ø"/>
            </a:pPr>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Me hubiera gustado que fuera más rápido el proceso. La página debe ser más amigable. Implementar una metodología más sencilla para descargar los resultados.</a:t>
            </a:r>
          </a:p>
          <a:p>
            <a:pPr marL="171450" indent="-171450" algn="just">
              <a:buFont typeface="Wingdings" panose="05000000000000000000" pitchFamily="2" charset="2"/>
              <a:buChar char="Ø"/>
            </a:pPr>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Solo mejorar la plataforma para quienes se registren. A veces es difícil ingresar los datos. Gracias a su respuesta y atención a mi solicitud.</a:t>
            </a:r>
          </a:p>
          <a:p>
            <a:pPr algn="just"/>
            <a:endParaRPr lang="es-CO" sz="11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4" name="Título 18">
            <a:extLst>
              <a:ext uri="{FF2B5EF4-FFF2-40B4-BE49-F238E27FC236}">
                <a16:creationId xmlns:a16="http://schemas.microsoft.com/office/drawing/2014/main" id="{2A32D9E7-4970-453D-A8AE-A865004484EF}"/>
              </a:ext>
            </a:extLst>
          </p:cNvPr>
          <p:cNvSpPr txBox="1">
            <a:spLocks/>
          </p:cNvSpPr>
          <p:nvPr/>
        </p:nvSpPr>
        <p:spPr>
          <a:xfrm>
            <a:off x="1047279" y="647000"/>
            <a:ext cx="7049440"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Recomendaciones de los Ciudadanos</a:t>
            </a:r>
          </a:p>
        </p:txBody>
      </p:sp>
    </p:spTree>
    <p:extLst>
      <p:ext uri="{BB962C8B-B14F-4D97-AF65-F5344CB8AC3E}">
        <p14:creationId xmlns:p14="http://schemas.microsoft.com/office/powerpoint/2010/main" val="200500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4"/>
          <p:cNvSpPr txBox="1">
            <a:spLocks noGrp="1"/>
          </p:cNvSpPr>
          <p:nvPr>
            <p:ph type="body" idx="1"/>
          </p:nvPr>
        </p:nvSpPr>
        <p:spPr>
          <a:xfrm>
            <a:off x="1005519" y="1783143"/>
            <a:ext cx="3746655"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Solicitudes recibidas por canal de atención</a:t>
            </a:r>
          </a:p>
          <a:p>
            <a:pPr marL="139700" lvl="0" indent="0" rtl="0">
              <a:lnSpc>
                <a:spcPct val="90000"/>
              </a:lnSpc>
              <a:spcBef>
                <a:spcPts val="800"/>
              </a:spcBef>
              <a:spcAft>
                <a:spcPts val="0"/>
              </a:spcAft>
              <a:buClr>
                <a:srgbClr val="FFFFFF"/>
              </a:buClr>
              <a:buSzPts val="1400"/>
              <a:buNone/>
            </a:pP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59" name="Google Shape;159;p24"/>
          <p:cNvSpPr txBox="1">
            <a:spLocks noGrp="1"/>
          </p:cNvSpPr>
          <p:nvPr>
            <p:ph type="body" idx="2"/>
          </p:nvPr>
        </p:nvSpPr>
        <p:spPr>
          <a:xfrm>
            <a:off x="1005519" y="1294619"/>
            <a:ext cx="2063851"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Introducción</a:t>
            </a:r>
          </a:p>
        </p:txBody>
      </p:sp>
      <p:sp>
        <p:nvSpPr>
          <p:cNvPr id="160" name="Google Shape;160;p24"/>
          <p:cNvSpPr txBox="1">
            <a:spLocks noGrp="1"/>
          </p:cNvSpPr>
          <p:nvPr>
            <p:ph type="body" idx="3"/>
          </p:nvPr>
        </p:nvSpPr>
        <p:spPr>
          <a:xfrm>
            <a:off x="1005520" y="2212654"/>
            <a:ext cx="3746654"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Resumen de solicitudes por mes</a:t>
            </a:r>
          </a:p>
        </p:txBody>
      </p:sp>
      <p:sp>
        <p:nvSpPr>
          <p:cNvPr id="162" name="Google Shape;162;p24"/>
          <p:cNvSpPr txBox="1">
            <a:spLocks noGrp="1"/>
          </p:cNvSpPr>
          <p:nvPr>
            <p:ph type="body" idx="5"/>
          </p:nvPr>
        </p:nvSpPr>
        <p:spPr>
          <a:xfrm>
            <a:off x="269024" y="130618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01.</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64" name="Google Shape;164;p24"/>
          <p:cNvSpPr txBox="1">
            <a:spLocks noGrp="1"/>
          </p:cNvSpPr>
          <p:nvPr>
            <p:ph type="body" idx="7"/>
          </p:nvPr>
        </p:nvSpPr>
        <p:spPr>
          <a:xfrm>
            <a:off x="269023" y="177584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02.</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65" name="Google Shape;165;p24"/>
          <p:cNvSpPr txBox="1">
            <a:spLocks noGrp="1"/>
          </p:cNvSpPr>
          <p:nvPr>
            <p:ph type="body" idx="8"/>
          </p:nvPr>
        </p:nvSpPr>
        <p:spPr>
          <a:xfrm>
            <a:off x="269750" y="221117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03.</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9" name="Google Shape;157;p24">
            <a:extLst>
              <a:ext uri="{FF2B5EF4-FFF2-40B4-BE49-F238E27FC236}">
                <a16:creationId xmlns:a16="http://schemas.microsoft.com/office/drawing/2014/main" id="{BD2A2AAC-7177-400F-939D-AB171F45AC45}"/>
              </a:ext>
            </a:extLst>
          </p:cNvPr>
          <p:cNvSpPr txBox="1">
            <a:spLocks/>
          </p:cNvSpPr>
          <p:nvPr/>
        </p:nvSpPr>
        <p:spPr>
          <a:xfrm>
            <a:off x="3480598" y="674126"/>
            <a:ext cx="3264880" cy="640198"/>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54BC"/>
              </a:buClr>
              <a:buSzPts val="1400"/>
              <a:buFont typeface="Work Sans SemiBold"/>
              <a:buNone/>
              <a:defRPr sz="3000" b="0" i="0" u="none" strike="noStrike" cap="none">
                <a:solidFill>
                  <a:srgbClr val="0054BC"/>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2pPr>
            <a:lvl3pPr marR="0" lvl="2"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3pPr>
            <a:lvl4pPr marR="0" lvl="3"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4pPr>
            <a:lvl5pPr marR="0" lvl="4"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5pPr>
            <a:lvl6pPr marR="0" lvl="5"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6pPr>
            <a:lvl7pPr marR="0" lvl="6"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7pPr>
            <a:lvl8pPr marR="0" lvl="7"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8pPr>
            <a:lvl9pPr marR="0" lvl="8"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9pPr>
          </a:lstStyle>
          <a:p>
            <a:pPr algn="l">
              <a:buClr>
                <a:srgbClr val="FFFFFF"/>
              </a:buClr>
              <a:buFont typeface="Arial"/>
              <a:buNone/>
            </a:pPr>
            <a:r>
              <a:rPr lang="es-CO" dirty="0">
                <a:solidFill>
                  <a:srgbClr val="0066CD"/>
                </a:solidFill>
                <a:latin typeface="Work Sans Light" panose="020B0604020202020204" charset="0"/>
                <a:cs typeface="Work Sans Light" panose="020B0604020202020204" charset="0"/>
                <a:sym typeface="Arial"/>
              </a:rPr>
              <a:t>Contenido</a:t>
            </a:r>
          </a:p>
        </p:txBody>
      </p:sp>
      <p:sp>
        <p:nvSpPr>
          <p:cNvPr id="12" name="Google Shape;160;p24">
            <a:extLst>
              <a:ext uri="{FF2B5EF4-FFF2-40B4-BE49-F238E27FC236}">
                <a16:creationId xmlns:a16="http://schemas.microsoft.com/office/drawing/2014/main" id="{24E2F695-E010-429B-AA96-D0A56C5309DA}"/>
              </a:ext>
            </a:extLst>
          </p:cNvPr>
          <p:cNvSpPr txBox="1">
            <a:spLocks/>
          </p:cNvSpPr>
          <p:nvPr/>
        </p:nvSpPr>
        <p:spPr>
          <a:xfrm>
            <a:off x="1005520" y="2661456"/>
            <a:ext cx="365444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Comparativo períodos anteriores</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3" name="Google Shape;165;p24">
            <a:extLst>
              <a:ext uri="{FF2B5EF4-FFF2-40B4-BE49-F238E27FC236}">
                <a16:creationId xmlns:a16="http://schemas.microsoft.com/office/drawing/2014/main" id="{995121A0-E894-4260-8BC0-EFD8FC672B03}"/>
              </a:ext>
            </a:extLst>
          </p:cNvPr>
          <p:cNvSpPr txBox="1">
            <a:spLocks/>
          </p:cNvSpPr>
          <p:nvPr/>
        </p:nvSpPr>
        <p:spPr>
          <a:xfrm>
            <a:off x="269750" y="2669498"/>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04.</a:t>
            </a:r>
          </a:p>
        </p:txBody>
      </p:sp>
      <p:sp>
        <p:nvSpPr>
          <p:cNvPr id="16" name="Google Shape;160;p24">
            <a:extLst>
              <a:ext uri="{FF2B5EF4-FFF2-40B4-BE49-F238E27FC236}">
                <a16:creationId xmlns:a16="http://schemas.microsoft.com/office/drawing/2014/main" id="{8F130A0E-94C0-4625-ADB9-1D26560460D5}"/>
              </a:ext>
            </a:extLst>
          </p:cNvPr>
          <p:cNvSpPr txBox="1">
            <a:spLocks/>
          </p:cNvSpPr>
          <p:nvPr/>
        </p:nvSpPr>
        <p:spPr>
          <a:xfrm>
            <a:off x="1005519" y="3116161"/>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Clasificación de solicitudes por examen</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7" name="Google Shape;165;p24">
            <a:extLst>
              <a:ext uri="{FF2B5EF4-FFF2-40B4-BE49-F238E27FC236}">
                <a16:creationId xmlns:a16="http://schemas.microsoft.com/office/drawing/2014/main" id="{2197FEEC-0928-4E75-A0C6-A05D2E74CA31}"/>
              </a:ext>
            </a:extLst>
          </p:cNvPr>
          <p:cNvSpPr txBox="1">
            <a:spLocks/>
          </p:cNvSpPr>
          <p:nvPr/>
        </p:nvSpPr>
        <p:spPr>
          <a:xfrm>
            <a:off x="269750" y="3124203"/>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05.</a:t>
            </a:r>
          </a:p>
        </p:txBody>
      </p:sp>
      <p:sp>
        <p:nvSpPr>
          <p:cNvPr id="18" name="Google Shape;160;p24">
            <a:extLst>
              <a:ext uri="{FF2B5EF4-FFF2-40B4-BE49-F238E27FC236}">
                <a16:creationId xmlns:a16="http://schemas.microsoft.com/office/drawing/2014/main" id="{6DC3F0FD-72B9-4909-930C-639FBEE947C1}"/>
              </a:ext>
            </a:extLst>
          </p:cNvPr>
          <p:cNvSpPr txBox="1">
            <a:spLocks/>
          </p:cNvSpPr>
          <p:nvPr/>
        </p:nvSpPr>
        <p:spPr>
          <a:xfrm>
            <a:off x="1005519" y="3532223"/>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Tiempos de respuesta al ciudadano</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9" name="Google Shape;165;p24">
            <a:extLst>
              <a:ext uri="{FF2B5EF4-FFF2-40B4-BE49-F238E27FC236}">
                <a16:creationId xmlns:a16="http://schemas.microsoft.com/office/drawing/2014/main" id="{686F01DA-57AC-46CA-8DD3-E5CF0E5297B3}"/>
              </a:ext>
            </a:extLst>
          </p:cNvPr>
          <p:cNvSpPr txBox="1">
            <a:spLocks/>
          </p:cNvSpPr>
          <p:nvPr/>
        </p:nvSpPr>
        <p:spPr>
          <a:xfrm>
            <a:off x="269750" y="3540265"/>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06.</a:t>
            </a:r>
          </a:p>
        </p:txBody>
      </p:sp>
      <p:sp>
        <p:nvSpPr>
          <p:cNvPr id="20" name="Google Shape;160;p24">
            <a:extLst>
              <a:ext uri="{FF2B5EF4-FFF2-40B4-BE49-F238E27FC236}">
                <a16:creationId xmlns:a16="http://schemas.microsoft.com/office/drawing/2014/main" id="{87773602-AE1E-41E5-940D-04B8618C06B6}"/>
              </a:ext>
            </a:extLst>
          </p:cNvPr>
          <p:cNvSpPr txBox="1">
            <a:spLocks/>
          </p:cNvSpPr>
          <p:nvPr/>
        </p:nvSpPr>
        <p:spPr>
          <a:xfrm>
            <a:off x="1005520" y="3964110"/>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Indicador de satisfacción</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21" name="Google Shape;165;p24">
            <a:extLst>
              <a:ext uri="{FF2B5EF4-FFF2-40B4-BE49-F238E27FC236}">
                <a16:creationId xmlns:a16="http://schemas.microsoft.com/office/drawing/2014/main" id="{FC29094B-D6B3-463A-A5F3-825ACE2875D2}"/>
              </a:ext>
            </a:extLst>
          </p:cNvPr>
          <p:cNvSpPr txBox="1">
            <a:spLocks/>
          </p:cNvSpPr>
          <p:nvPr/>
        </p:nvSpPr>
        <p:spPr>
          <a:xfrm>
            <a:off x="269751" y="3972152"/>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07.</a:t>
            </a:r>
          </a:p>
        </p:txBody>
      </p:sp>
      <p:sp>
        <p:nvSpPr>
          <p:cNvPr id="22" name="Google Shape;159;p24">
            <a:extLst>
              <a:ext uri="{FF2B5EF4-FFF2-40B4-BE49-F238E27FC236}">
                <a16:creationId xmlns:a16="http://schemas.microsoft.com/office/drawing/2014/main" id="{9AE475DA-3FA2-4EB0-B3AE-AF7135156A9F}"/>
              </a:ext>
            </a:extLst>
          </p:cNvPr>
          <p:cNvSpPr txBox="1">
            <a:spLocks/>
          </p:cNvSpPr>
          <p:nvPr/>
        </p:nvSpPr>
        <p:spPr>
          <a:xfrm>
            <a:off x="5691819" y="1304144"/>
            <a:ext cx="2063851"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Quejas y reclamos</a:t>
            </a:r>
          </a:p>
        </p:txBody>
      </p:sp>
      <p:sp>
        <p:nvSpPr>
          <p:cNvPr id="23" name="Google Shape;162;p24">
            <a:extLst>
              <a:ext uri="{FF2B5EF4-FFF2-40B4-BE49-F238E27FC236}">
                <a16:creationId xmlns:a16="http://schemas.microsoft.com/office/drawing/2014/main" id="{969142F1-FB21-43CE-8162-B70ECD055F3B}"/>
              </a:ext>
            </a:extLst>
          </p:cNvPr>
          <p:cNvSpPr txBox="1">
            <a:spLocks/>
          </p:cNvSpPr>
          <p:nvPr/>
        </p:nvSpPr>
        <p:spPr>
          <a:xfrm>
            <a:off x="4955324" y="1315706"/>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08.</a:t>
            </a:r>
          </a:p>
        </p:txBody>
      </p:sp>
      <p:sp>
        <p:nvSpPr>
          <p:cNvPr id="24" name="Google Shape;159;p24">
            <a:extLst>
              <a:ext uri="{FF2B5EF4-FFF2-40B4-BE49-F238E27FC236}">
                <a16:creationId xmlns:a16="http://schemas.microsoft.com/office/drawing/2014/main" id="{AE409493-07EA-4359-8AB2-A315E563F332}"/>
              </a:ext>
            </a:extLst>
          </p:cNvPr>
          <p:cNvSpPr txBox="1">
            <a:spLocks/>
          </p:cNvSpPr>
          <p:nvPr/>
        </p:nvSpPr>
        <p:spPr>
          <a:xfrm>
            <a:off x="5691819" y="1771581"/>
            <a:ext cx="260445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Top de quejas y reclamos</a:t>
            </a:r>
          </a:p>
        </p:txBody>
      </p:sp>
      <p:sp>
        <p:nvSpPr>
          <p:cNvPr id="25" name="Google Shape;162;p24">
            <a:extLst>
              <a:ext uri="{FF2B5EF4-FFF2-40B4-BE49-F238E27FC236}">
                <a16:creationId xmlns:a16="http://schemas.microsoft.com/office/drawing/2014/main" id="{DAADEBAC-8132-4F3F-BDF0-9B2CEE8B37E2}"/>
              </a:ext>
            </a:extLst>
          </p:cNvPr>
          <p:cNvSpPr txBox="1">
            <a:spLocks/>
          </p:cNvSpPr>
          <p:nvPr/>
        </p:nvSpPr>
        <p:spPr>
          <a:xfrm>
            <a:off x="4955324" y="1783143"/>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09.</a:t>
            </a:r>
          </a:p>
        </p:txBody>
      </p:sp>
      <p:sp>
        <p:nvSpPr>
          <p:cNvPr id="26" name="Google Shape;159;p24">
            <a:extLst>
              <a:ext uri="{FF2B5EF4-FFF2-40B4-BE49-F238E27FC236}">
                <a16:creationId xmlns:a16="http://schemas.microsoft.com/office/drawing/2014/main" id="{8548EF65-ECF4-4C8A-AE83-B2CD08701FC8}"/>
              </a:ext>
            </a:extLst>
          </p:cNvPr>
          <p:cNvSpPr txBox="1">
            <a:spLocks/>
          </p:cNvSpPr>
          <p:nvPr/>
        </p:nvSpPr>
        <p:spPr>
          <a:xfrm>
            <a:off x="5691818" y="2230655"/>
            <a:ext cx="2918107"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Acciones Vs quejas y reclamos</a:t>
            </a:r>
          </a:p>
        </p:txBody>
      </p:sp>
      <p:sp>
        <p:nvSpPr>
          <p:cNvPr id="27" name="Google Shape;162;p24">
            <a:extLst>
              <a:ext uri="{FF2B5EF4-FFF2-40B4-BE49-F238E27FC236}">
                <a16:creationId xmlns:a16="http://schemas.microsoft.com/office/drawing/2014/main" id="{D2A42998-40B5-4E2D-B36C-A9B0D05B18C2}"/>
              </a:ext>
            </a:extLst>
          </p:cNvPr>
          <p:cNvSpPr txBox="1">
            <a:spLocks/>
          </p:cNvSpPr>
          <p:nvPr/>
        </p:nvSpPr>
        <p:spPr>
          <a:xfrm>
            <a:off x="4955324" y="2242217"/>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10.</a:t>
            </a:r>
          </a:p>
        </p:txBody>
      </p:sp>
      <p:sp>
        <p:nvSpPr>
          <p:cNvPr id="28" name="Google Shape;159;p24">
            <a:extLst>
              <a:ext uri="{FF2B5EF4-FFF2-40B4-BE49-F238E27FC236}">
                <a16:creationId xmlns:a16="http://schemas.microsoft.com/office/drawing/2014/main" id="{3E7A22FC-DC5A-44B0-B7F5-D4D642396F68}"/>
              </a:ext>
            </a:extLst>
          </p:cNvPr>
          <p:cNvSpPr txBox="1">
            <a:spLocks/>
          </p:cNvSpPr>
          <p:nvPr/>
        </p:nvSpPr>
        <p:spPr>
          <a:xfrm>
            <a:off x="5682524" y="2667317"/>
            <a:ext cx="2918107"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Acciones plan de mejoramiento</a:t>
            </a:r>
          </a:p>
        </p:txBody>
      </p:sp>
      <p:sp>
        <p:nvSpPr>
          <p:cNvPr id="29" name="Google Shape;162;p24">
            <a:extLst>
              <a:ext uri="{FF2B5EF4-FFF2-40B4-BE49-F238E27FC236}">
                <a16:creationId xmlns:a16="http://schemas.microsoft.com/office/drawing/2014/main" id="{39C8EB21-1D4C-41F6-875E-6E67B2C844C4}"/>
              </a:ext>
            </a:extLst>
          </p:cNvPr>
          <p:cNvSpPr txBox="1">
            <a:spLocks/>
          </p:cNvSpPr>
          <p:nvPr/>
        </p:nvSpPr>
        <p:spPr>
          <a:xfrm>
            <a:off x="4946030" y="2678879"/>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11.</a:t>
            </a:r>
          </a:p>
        </p:txBody>
      </p:sp>
      <p:sp>
        <p:nvSpPr>
          <p:cNvPr id="30" name="Google Shape;159;p24">
            <a:extLst>
              <a:ext uri="{FF2B5EF4-FFF2-40B4-BE49-F238E27FC236}">
                <a16:creationId xmlns:a16="http://schemas.microsoft.com/office/drawing/2014/main" id="{5C44A81E-937A-4983-9309-F2E03F6D488B}"/>
              </a:ext>
            </a:extLst>
          </p:cNvPr>
          <p:cNvSpPr txBox="1">
            <a:spLocks/>
          </p:cNvSpPr>
          <p:nvPr/>
        </p:nvSpPr>
        <p:spPr>
          <a:xfrm>
            <a:off x="5672366" y="3151611"/>
            <a:ext cx="2918107"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Recomendaciones de los ciudadanos</a:t>
            </a:r>
          </a:p>
        </p:txBody>
      </p:sp>
      <p:sp>
        <p:nvSpPr>
          <p:cNvPr id="31" name="Google Shape;162;p24">
            <a:extLst>
              <a:ext uri="{FF2B5EF4-FFF2-40B4-BE49-F238E27FC236}">
                <a16:creationId xmlns:a16="http://schemas.microsoft.com/office/drawing/2014/main" id="{4C9F1BB4-D210-4CE9-BFFF-819A8292E6A4}"/>
              </a:ext>
            </a:extLst>
          </p:cNvPr>
          <p:cNvSpPr txBox="1">
            <a:spLocks/>
          </p:cNvSpPr>
          <p:nvPr/>
        </p:nvSpPr>
        <p:spPr>
          <a:xfrm>
            <a:off x="4929099" y="3163173"/>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524052" y="732208"/>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Introducción</a:t>
            </a:r>
          </a:p>
        </p:txBody>
      </p:sp>
      <p:pic>
        <p:nvPicPr>
          <p:cNvPr id="14" name="Imagen 13">
            <a:extLst>
              <a:ext uri="{FF2B5EF4-FFF2-40B4-BE49-F238E27FC236}">
                <a16:creationId xmlns:a16="http://schemas.microsoft.com/office/drawing/2014/main" id="{AF5C1CA8-944F-4400-988E-1FE4F2694062}"/>
              </a:ext>
            </a:extLst>
          </p:cNvPr>
          <p:cNvPicPr>
            <a:picLocks noChangeAspect="1"/>
          </p:cNvPicPr>
          <p:nvPr/>
        </p:nvPicPr>
        <p:blipFill>
          <a:blip r:embed="rId3"/>
          <a:stretch>
            <a:fillRect/>
          </a:stretch>
        </p:blipFill>
        <p:spPr>
          <a:xfrm>
            <a:off x="2328912" y="1517642"/>
            <a:ext cx="6091188" cy="2669360"/>
          </a:xfrm>
          <a:prstGeom prst="rect">
            <a:avLst/>
          </a:prstGeom>
        </p:spPr>
      </p:pic>
      <p:sp>
        <p:nvSpPr>
          <p:cNvPr id="6" name="CuadroTexto 5">
            <a:extLst>
              <a:ext uri="{FF2B5EF4-FFF2-40B4-BE49-F238E27FC236}">
                <a16:creationId xmlns:a16="http://schemas.microsoft.com/office/drawing/2014/main" id="{7B98D964-D3F7-4F0A-9538-0BAF9967B549}"/>
              </a:ext>
            </a:extLst>
          </p:cNvPr>
          <p:cNvSpPr txBox="1"/>
          <p:nvPr/>
        </p:nvSpPr>
        <p:spPr>
          <a:xfrm>
            <a:off x="2902389" y="2238243"/>
            <a:ext cx="4944234" cy="1228157"/>
          </a:xfrm>
          <a:prstGeom prst="rect">
            <a:avLst/>
          </a:prstGeom>
          <a:noFill/>
        </p:spPr>
        <p:txBody>
          <a:bodyPr wrap="square">
            <a:spAutoFit/>
          </a:bodyPr>
          <a:lstStyle/>
          <a:p>
            <a:pPr algn="just">
              <a:lnSpc>
                <a:spcPct val="107000"/>
              </a:lnSpc>
              <a:spcAft>
                <a:spcPts val="800"/>
              </a:spcAft>
            </a:pPr>
            <a:r>
              <a:rPr lang="es-CO" dirty="0">
                <a:solidFill>
                  <a:schemeClr val="bg1"/>
                </a:solidFill>
                <a:effectLst/>
                <a:latin typeface="Work Sans" panose="020B0604020202020204" charset="0"/>
                <a:ea typeface="Verdana" panose="020B0604030504040204" pitchFamily="34" charset="0"/>
                <a:cs typeface="Work Sans" panose="020B0604020202020204" charset="0"/>
              </a:rPr>
              <a:t>Este informe muestra el detalle de las PQRS recibidas por la Entidad </a:t>
            </a:r>
            <a:r>
              <a:rPr lang="es-CO" dirty="0">
                <a:solidFill>
                  <a:schemeClr val="bg1"/>
                </a:solidFill>
                <a:latin typeface="Work Sans" panose="020B0604020202020204" charset="0"/>
                <a:ea typeface="Verdana" panose="020B0604030504040204" pitchFamily="34" charset="0"/>
                <a:cs typeface="Work Sans" panose="020B0604020202020204" charset="0"/>
              </a:rPr>
              <a:t>en todos los canales de atención durante el periodo comprendido entre el mes de abril al mes de junio de 2020, su comportamiento frente años anteriores entre otros análisis estadísticos. </a:t>
            </a:r>
            <a:endParaRPr lang="es-CO" dirty="0">
              <a:solidFill>
                <a:schemeClr val="bg1"/>
              </a:solidFill>
              <a:effectLst/>
              <a:latin typeface="Work Sans" panose="020B0604020202020204" charset="0"/>
              <a:ea typeface="Verdana" panose="020B0604030504040204" pitchFamily="34" charset="0"/>
              <a:cs typeface="Work Sans" panose="020B0604020202020204" charset="0"/>
            </a:endParaRPr>
          </a:p>
        </p:txBody>
      </p:sp>
      <p:pic>
        <p:nvPicPr>
          <p:cNvPr id="17" name="Imagen 16">
            <a:extLst>
              <a:ext uri="{FF2B5EF4-FFF2-40B4-BE49-F238E27FC236}">
                <a16:creationId xmlns:a16="http://schemas.microsoft.com/office/drawing/2014/main" id="{9B70635A-5EDA-48B5-B517-158B83CEFB7C}"/>
              </a:ext>
            </a:extLst>
          </p:cNvPr>
          <p:cNvPicPr>
            <a:picLocks noChangeAspect="1"/>
          </p:cNvPicPr>
          <p:nvPr/>
        </p:nvPicPr>
        <p:blipFill>
          <a:blip r:embed="rId4"/>
          <a:stretch>
            <a:fillRect/>
          </a:stretch>
        </p:blipFill>
        <p:spPr>
          <a:xfrm>
            <a:off x="723900" y="1517642"/>
            <a:ext cx="1295400" cy="2571750"/>
          </a:xfrm>
          <a:prstGeom prst="rect">
            <a:avLst/>
          </a:prstGeom>
        </p:spPr>
      </p:pic>
    </p:spTree>
    <p:extLst>
      <p:ext uri="{BB962C8B-B14F-4D97-AF65-F5344CB8AC3E}">
        <p14:creationId xmlns:p14="http://schemas.microsoft.com/office/powerpoint/2010/main" val="121019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44C97E8-D4C1-49CC-ABD1-CA4D6F2DBD58}"/>
              </a:ext>
            </a:extLst>
          </p:cNvPr>
          <p:cNvPicPr>
            <a:picLocks noChangeAspect="1"/>
          </p:cNvPicPr>
          <p:nvPr/>
        </p:nvPicPr>
        <p:blipFill>
          <a:blip r:embed="rId3"/>
          <a:stretch>
            <a:fillRect/>
          </a:stretch>
        </p:blipFill>
        <p:spPr>
          <a:xfrm>
            <a:off x="2272641" y="1248326"/>
            <a:ext cx="4556454" cy="388103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Solicitudes recibidas por canal de atención II trimestre </a:t>
            </a:r>
          </a:p>
        </p:txBody>
      </p:sp>
      <p:sp>
        <p:nvSpPr>
          <p:cNvPr id="4" name="CuadroTexto 3">
            <a:extLst>
              <a:ext uri="{FF2B5EF4-FFF2-40B4-BE49-F238E27FC236}">
                <a16:creationId xmlns:a16="http://schemas.microsoft.com/office/drawing/2014/main" id="{C228922C-549C-4F1B-909B-7EE4E49D658E}"/>
              </a:ext>
            </a:extLst>
          </p:cNvPr>
          <p:cNvSpPr txBox="1"/>
          <p:nvPr/>
        </p:nvSpPr>
        <p:spPr>
          <a:xfrm>
            <a:off x="3832471" y="2702447"/>
            <a:ext cx="1440382" cy="830997"/>
          </a:xfrm>
          <a:prstGeom prst="rect">
            <a:avLst/>
          </a:prstGeom>
          <a:noFill/>
        </p:spPr>
        <p:txBody>
          <a:bodyPr wrap="square" rtlCol="0">
            <a:spAutoFit/>
          </a:bodyPr>
          <a:lstStyle/>
          <a:p>
            <a:pPr algn="ctr"/>
            <a:r>
              <a:rPr lang="es-CO" sz="2400" dirty="0">
                <a:solidFill>
                  <a:srgbClr val="1E56A1"/>
                </a:solidFill>
                <a:latin typeface="Work Sans" panose="020B0604020202020204" charset="0"/>
                <a:cs typeface="Work Sans" panose="020B0604020202020204" charset="0"/>
              </a:rPr>
              <a:t>Total</a:t>
            </a:r>
          </a:p>
          <a:p>
            <a:pPr algn="ctr"/>
            <a:r>
              <a:rPr lang="es-CO" sz="2400" dirty="0">
                <a:solidFill>
                  <a:srgbClr val="1E56A1"/>
                </a:solidFill>
                <a:latin typeface="Work Sans" panose="020B0604020202020204" charset="0"/>
                <a:cs typeface="Work Sans" panose="020B0604020202020204" charset="0"/>
              </a:rPr>
              <a:t>260.854</a:t>
            </a:r>
          </a:p>
        </p:txBody>
      </p:sp>
      <p:pic>
        <p:nvPicPr>
          <p:cNvPr id="8" name="Gráfico 7" descr="Auricular">
            <a:extLst>
              <a:ext uri="{FF2B5EF4-FFF2-40B4-BE49-F238E27FC236}">
                <a16:creationId xmlns:a16="http://schemas.microsoft.com/office/drawing/2014/main" id="{AEFBEC90-912B-44CC-8ABC-67AC4CB882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6887" y="2293352"/>
            <a:ext cx="691869" cy="691869"/>
          </a:xfrm>
          <a:prstGeom prst="rect">
            <a:avLst/>
          </a:prstGeom>
        </p:spPr>
      </p:pic>
      <p:pic>
        <p:nvPicPr>
          <p:cNvPr id="10" name="Gráfico 9" descr="Abrir sobre">
            <a:extLst>
              <a:ext uri="{FF2B5EF4-FFF2-40B4-BE49-F238E27FC236}">
                <a16:creationId xmlns:a16="http://schemas.microsoft.com/office/drawing/2014/main" id="{6C298E9C-DB59-4AA3-8172-470626112C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3085" y="2541433"/>
            <a:ext cx="542166" cy="542166"/>
          </a:xfrm>
          <a:prstGeom prst="rect">
            <a:avLst/>
          </a:prstGeom>
        </p:spPr>
      </p:pic>
      <p:pic>
        <p:nvPicPr>
          <p:cNvPr id="12" name="Gráfico 11" descr="Grupo de hombres">
            <a:extLst>
              <a:ext uri="{FF2B5EF4-FFF2-40B4-BE49-F238E27FC236}">
                <a16:creationId xmlns:a16="http://schemas.microsoft.com/office/drawing/2014/main" id="{4B9DEE42-EFDF-4082-ABF3-F9EAE7184B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47776" y="4046973"/>
            <a:ext cx="542166" cy="542166"/>
          </a:xfrm>
          <a:prstGeom prst="rect">
            <a:avLst/>
          </a:prstGeom>
        </p:spPr>
      </p:pic>
      <p:pic>
        <p:nvPicPr>
          <p:cNvPr id="15" name="Gráfico 14" descr="Ordenador">
            <a:extLst>
              <a:ext uri="{FF2B5EF4-FFF2-40B4-BE49-F238E27FC236}">
                <a16:creationId xmlns:a16="http://schemas.microsoft.com/office/drawing/2014/main" id="{0395345A-5E51-4047-A8B5-B58A331F65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4493" y="1548151"/>
            <a:ext cx="699961" cy="566102"/>
          </a:xfrm>
          <a:prstGeom prst="rect">
            <a:avLst/>
          </a:prstGeom>
        </p:spPr>
      </p:pic>
      <p:sp>
        <p:nvSpPr>
          <p:cNvPr id="16" name="CuadroTexto 15">
            <a:extLst>
              <a:ext uri="{FF2B5EF4-FFF2-40B4-BE49-F238E27FC236}">
                <a16:creationId xmlns:a16="http://schemas.microsoft.com/office/drawing/2014/main" id="{52FFBE69-8F5E-448D-A856-CC72C81BABD4}"/>
              </a:ext>
            </a:extLst>
          </p:cNvPr>
          <p:cNvSpPr txBox="1"/>
          <p:nvPr/>
        </p:nvSpPr>
        <p:spPr>
          <a:xfrm>
            <a:off x="1779536" y="3137982"/>
            <a:ext cx="2546040" cy="523220"/>
          </a:xfrm>
          <a:prstGeom prst="rect">
            <a:avLst/>
          </a:prstGeom>
          <a:noFill/>
        </p:spPr>
        <p:txBody>
          <a:bodyPr wrap="square" rtlCol="0">
            <a:spAutoFit/>
          </a:bodyPr>
          <a:lstStyle/>
          <a:p>
            <a:pPr algn="ctr"/>
            <a:r>
              <a:rPr lang="es-CO" dirty="0">
                <a:solidFill>
                  <a:srgbClr val="004A87"/>
                </a:solidFill>
                <a:latin typeface="Work Sans" panose="020B0604020202020204" charset="0"/>
                <a:cs typeface="Work Sans" panose="020B0604020202020204" charset="0"/>
              </a:rPr>
              <a:t>Telefónico</a:t>
            </a:r>
          </a:p>
          <a:p>
            <a:pPr algn="ctr"/>
            <a:r>
              <a:rPr lang="es-CO" dirty="0">
                <a:solidFill>
                  <a:srgbClr val="004A87"/>
                </a:solidFill>
                <a:latin typeface="Work Sans" panose="020B0604020202020204" charset="0"/>
                <a:cs typeface="Work Sans" panose="020B0604020202020204" charset="0"/>
              </a:rPr>
              <a:t>150.711</a:t>
            </a:r>
          </a:p>
        </p:txBody>
      </p:sp>
      <p:sp>
        <p:nvSpPr>
          <p:cNvPr id="17" name="CuadroTexto 16">
            <a:extLst>
              <a:ext uri="{FF2B5EF4-FFF2-40B4-BE49-F238E27FC236}">
                <a16:creationId xmlns:a16="http://schemas.microsoft.com/office/drawing/2014/main" id="{A218E836-432A-4807-9FE8-EB5F8FACC3B7}"/>
              </a:ext>
            </a:extLst>
          </p:cNvPr>
          <p:cNvSpPr txBox="1"/>
          <p:nvPr/>
        </p:nvSpPr>
        <p:spPr>
          <a:xfrm>
            <a:off x="3277848" y="4195012"/>
            <a:ext cx="2546040" cy="523220"/>
          </a:xfrm>
          <a:prstGeom prst="rect">
            <a:avLst/>
          </a:prstGeom>
          <a:noFill/>
        </p:spPr>
        <p:txBody>
          <a:bodyPr wrap="square" rtlCol="0">
            <a:spAutoFit/>
          </a:bodyPr>
          <a:lstStyle/>
          <a:p>
            <a:pPr algn="ctr"/>
            <a:r>
              <a:rPr lang="es-CO" dirty="0">
                <a:solidFill>
                  <a:srgbClr val="004A87"/>
                </a:solidFill>
                <a:latin typeface="Work Sans" panose="020B0604020202020204" charset="0"/>
                <a:cs typeface="Work Sans" panose="020B0604020202020204" charset="0"/>
              </a:rPr>
              <a:t>Atención Presencial</a:t>
            </a:r>
          </a:p>
          <a:p>
            <a:pPr algn="ctr"/>
            <a:r>
              <a:rPr lang="es-CO" dirty="0">
                <a:solidFill>
                  <a:srgbClr val="004A87"/>
                </a:solidFill>
                <a:latin typeface="Work Sans" panose="020B0604020202020204" charset="0"/>
                <a:cs typeface="Work Sans" panose="020B0604020202020204" charset="0"/>
              </a:rPr>
              <a:t>0</a:t>
            </a:r>
          </a:p>
        </p:txBody>
      </p:sp>
      <p:sp>
        <p:nvSpPr>
          <p:cNvPr id="18" name="CuadroTexto 17">
            <a:extLst>
              <a:ext uri="{FF2B5EF4-FFF2-40B4-BE49-F238E27FC236}">
                <a16:creationId xmlns:a16="http://schemas.microsoft.com/office/drawing/2014/main" id="{C2A94B16-C781-4C7D-ABF8-370DE13A832C}"/>
              </a:ext>
            </a:extLst>
          </p:cNvPr>
          <p:cNvSpPr txBox="1"/>
          <p:nvPr/>
        </p:nvSpPr>
        <p:spPr>
          <a:xfrm>
            <a:off x="5307791" y="3301725"/>
            <a:ext cx="1569856" cy="692497"/>
          </a:xfrm>
          <a:prstGeom prst="rect">
            <a:avLst/>
          </a:prstGeom>
          <a:noFill/>
        </p:spPr>
        <p:txBody>
          <a:bodyPr wrap="square" rtlCol="0">
            <a:spAutoFit/>
          </a:bodyPr>
          <a:lstStyle/>
          <a:p>
            <a:pPr algn="ctr"/>
            <a:r>
              <a:rPr lang="es-CO" sz="1300" dirty="0">
                <a:solidFill>
                  <a:srgbClr val="004A87"/>
                </a:solidFill>
                <a:latin typeface="Work Sans" panose="020B0604020202020204" charset="0"/>
                <a:cs typeface="Work Sans" panose="020B0604020202020204" charset="0"/>
              </a:rPr>
              <a:t>Comunicaciones Escritas</a:t>
            </a:r>
          </a:p>
          <a:p>
            <a:pPr algn="ctr"/>
            <a:r>
              <a:rPr lang="es-CO" sz="1300" dirty="0">
                <a:solidFill>
                  <a:srgbClr val="004A87"/>
                </a:solidFill>
                <a:latin typeface="Work Sans" panose="020B0604020202020204" charset="0"/>
                <a:cs typeface="Work Sans" panose="020B0604020202020204" charset="0"/>
              </a:rPr>
              <a:t>23.180</a:t>
            </a:r>
          </a:p>
        </p:txBody>
      </p:sp>
      <p:sp>
        <p:nvSpPr>
          <p:cNvPr id="19" name="CuadroTexto 18">
            <a:extLst>
              <a:ext uri="{FF2B5EF4-FFF2-40B4-BE49-F238E27FC236}">
                <a16:creationId xmlns:a16="http://schemas.microsoft.com/office/drawing/2014/main" id="{74117611-E9A4-4772-A542-FFA6F8562360}"/>
              </a:ext>
            </a:extLst>
          </p:cNvPr>
          <p:cNvSpPr txBox="1"/>
          <p:nvPr/>
        </p:nvSpPr>
        <p:spPr>
          <a:xfrm>
            <a:off x="4037413" y="1627261"/>
            <a:ext cx="2546040" cy="584775"/>
          </a:xfrm>
          <a:prstGeom prst="rect">
            <a:avLst/>
          </a:prstGeom>
          <a:noFill/>
        </p:spPr>
        <p:txBody>
          <a:bodyPr wrap="square" rtlCol="0">
            <a:spAutoFit/>
          </a:bodyPr>
          <a:lstStyle/>
          <a:p>
            <a:pPr algn="ctr"/>
            <a:r>
              <a:rPr lang="es-CO" sz="1600" dirty="0">
                <a:solidFill>
                  <a:srgbClr val="004A87"/>
                </a:solidFill>
                <a:latin typeface="Work Sans" panose="020B0604020202020204" charset="0"/>
                <a:cs typeface="Work Sans" panose="020B0604020202020204" charset="0"/>
              </a:rPr>
              <a:t>Electrónico</a:t>
            </a:r>
          </a:p>
          <a:p>
            <a:pPr algn="ctr"/>
            <a:r>
              <a:rPr lang="es-CO" sz="1600" dirty="0">
                <a:solidFill>
                  <a:srgbClr val="004A87"/>
                </a:solidFill>
                <a:latin typeface="Work Sans" panose="020B0604020202020204" charset="0"/>
                <a:cs typeface="Work Sans" panose="020B0604020202020204" charset="0"/>
              </a:rPr>
              <a:t>86.963</a:t>
            </a:r>
          </a:p>
        </p:txBody>
      </p:sp>
    </p:spTree>
    <p:extLst>
      <p:ext uri="{BB962C8B-B14F-4D97-AF65-F5344CB8AC3E}">
        <p14:creationId xmlns:p14="http://schemas.microsoft.com/office/powerpoint/2010/main" val="165812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Solicitudes recibidas año 2020</a:t>
            </a:r>
          </a:p>
        </p:txBody>
      </p:sp>
      <p:pic>
        <p:nvPicPr>
          <p:cNvPr id="13" name="Imagen 12">
            <a:extLst>
              <a:ext uri="{FF2B5EF4-FFF2-40B4-BE49-F238E27FC236}">
                <a16:creationId xmlns:a16="http://schemas.microsoft.com/office/drawing/2014/main" id="{61DB0118-2802-45BB-B0E3-10B2E9D9B429}"/>
              </a:ext>
            </a:extLst>
          </p:cNvPr>
          <p:cNvPicPr>
            <a:picLocks noChangeAspect="1"/>
          </p:cNvPicPr>
          <p:nvPr/>
        </p:nvPicPr>
        <p:blipFill>
          <a:blip r:embed="rId3"/>
          <a:stretch>
            <a:fillRect/>
          </a:stretch>
        </p:blipFill>
        <p:spPr>
          <a:xfrm>
            <a:off x="2272641" y="1248326"/>
            <a:ext cx="4556454" cy="3881036"/>
          </a:xfrm>
          <a:prstGeom prst="rect">
            <a:avLst/>
          </a:prstGeom>
        </p:spPr>
      </p:pic>
      <p:sp>
        <p:nvSpPr>
          <p:cNvPr id="14" name="CuadroTexto 13">
            <a:extLst>
              <a:ext uri="{FF2B5EF4-FFF2-40B4-BE49-F238E27FC236}">
                <a16:creationId xmlns:a16="http://schemas.microsoft.com/office/drawing/2014/main" id="{3A313126-5D27-41C7-AB62-24A4546DB176}"/>
              </a:ext>
            </a:extLst>
          </p:cNvPr>
          <p:cNvSpPr txBox="1"/>
          <p:nvPr/>
        </p:nvSpPr>
        <p:spPr>
          <a:xfrm>
            <a:off x="3832471" y="2702447"/>
            <a:ext cx="1440382" cy="830997"/>
          </a:xfrm>
          <a:prstGeom prst="rect">
            <a:avLst/>
          </a:prstGeom>
          <a:noFill/>
        </p:spPr>
        <p:txBody>
          <a:bodyPr wrap="square" rtlCol="0">
            <a:spAutoFit/>
          </a:bodyPr>
          <a:lstStyle/>
          <a:p>
            <a:pPr algn="ctr"/>
            <a:r>
              <a:rPr lang="es-CO" sz="2400" dirty="0">
                <a:solidFill>
                  <a:srgbClr val="004A87"/>
                </a:solidFill>
                <a:latin typeface="Work Sans" panose="020B0604020202020204" charset="0"/>
                <a:cs typeface="Work Sans" panose="020B0604020202020204" charset="0"/>
              </a:rPr>
              <a:t>Total</a:t>
            </a:r>
          </a:p>
          <a:p>
            <a:pPr algn="ctr"/>
            <a:r>
              <a:rPr lang="es-CO" sz="2400" dirty="0">
                <a:solidFill>
                  <a:srgbClr val="004A87"/>
                </a:solidFill>
                <a:latin typeface="Work Sans" panose="020B0604020202020204" charset="0"/>
                <a:cs typeface="Work Sans" panose="020B0604020202020204" charset="0"/>
              </a:rPr>
              <a:t>591.212</a:t>
            </a:r>
          </a:p>
        </p:txBody>
      </p:sp>
      <p:pic>
        <p:nvPicPr>
          <p:cNvPr id="20" name="Gráfico 19" descr="Auricular">
            <a:extLst>
              <a:ext uri="{FF2B5EF4-FFF2-40B4-BE49-F238E27FC236}">
                <a16:creationId xmlns:a16="http://schemas.microsoft.com/office/drawing/2014/main" id="{CEA2AA03-5F51-4F1B-A4BF-C673A4B58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6887" y="2293352"/>
            <a:ext cx="691869" cy="691869"/>
          </a:xfrm>
          <a:prstGeom prst="rect">
            <a:avLst/>
          </a:prstGeom>
        </p:spPr>
      </p:pic>
      <p:pic>
        <p:nvPicPr>
          <p:cNvPr id="22" name="Gráfico 21" descr="Abrir sobre">
            <a:extLst>
              <a:ext uri="{FF2B5EF4-FFF2-40B4-BE49-F238E27FC236}">
                <a16:creationId xmlns:a16="http://schemas.microsoft.com/office/drawing/2014/main" id="{69ED1691-1E99-4AAC-94C7-AB7DBFD08D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3085" y="2541433"/>
            <a:ext cx="542166" cy="542166"/>
          </a:xfrm>
          <a:prstGeom prst="rect">
            <a:avLst/>
          </a:prstGeom>
        </p:spPr>
      </p:pic>
      <p:pic>
        <p:nvPicPr>
          <p:cNvPr id="23" name="Gráfico 22" descr="Grupo de hombres">
            <a:extLst>
              <a:ext uri="{FF2B5EF4-FFF2-40B4-BE49-F238E27FC236}">
                <a16:creationId xmlns:a16="http://schemas.microsoft.com/office/drawing/2014/main" id="{FF029028-756F-45DC-B7B5-E2A78B9C26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7087" y="4047151"/>
            <a:ext cx="542166" cy="542166"/>
          </a:xfrm>
          <a:prstGeom prst="rect">
            <a:avLst/>
          </a:prstGeom>
        </p:spPr>
      </p:pic>
      <p:pic>
        <p:nvPicPr>
          <p:cNvPr id="24" name="Gráfico 23" descr="Ordenador">
            <a:extLst>
              <a:ext uri="{FF2B5EF4-FFF2-40B4-BE49-F238E27FC236}">
                <a16:creationId xmlns:a16="http://schemas.microsoft.com/office/drawing/2014/main" id="{DCD4CDA7-6C82-45F8-853F-1DE37CB3D3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4493" y="1548151"/>
            <a:ext cx="699961" cy="566102"/>
          </a:xfrm>
          <a:prstGeom prst="rect">
            <a:avLst/>
          </a:prstGeom>
        </p:spPr>
      </p:pic>
      <p:sp>
        <p:nvSpPr>
          <p:cNvPr id="25" name="CuadroTexto 24">
            <a:extLst>
              <a:ext uri="{FF2B5EF4-FFF2-40B4-BE49-F238E27FC236}">
                <a16:creationId xmlns:a16="http://schemas.microsoft.com/office/drawing/2014/main" id="{D717F0F7-34C4-47B2-95F5-3B9906FB96B1}"/>
              </a:ext>
            </a:extLst>
          </p:cNvPr>
          <p:cNvSpPr txBox="1"/>
          <p:nvPr/>
        </p:nvSpPr>
        <p:spPr>
          <a:xfrm>
            <a:off x="1779536" y="3137982"/>
            <a:ext cx="2546040" cy="523220"/>
          </a:xfrm>
          <a:prstGeom prst="rect">
            <a:avLst/>
          </a:prstGeom>
          <a:noFill/>
        </p:spPr>
        <p:txBody>
          <a:bodyPr wrap="square" rtlCol="0">
            <a:spAutoFit/>
          </a:bodyPr>
          <a:lstStyle/>
          <a:p>
            <a:pPr algn="ctr"/>
            <a:r>
              <a:rPr lang="es-CO" dirty="0">
                <a:solidFill>
                  <a:srgbClr val="004A87"/>
                </a:solidFill>
                <a:latin typeface="Work Sans" panose="020B0604020202020204" charset="0"/>
                <a:cs typeface="Work Sans" panose="020B0604020202020204" charset="0"/>
              </a:rPr>
              <a:t>Telefónico</a:t>
            </a:r>
          </a:p>
          <a:p>
            <a:pPr algn="ctr"/>
            <a:r>
              <a:rPr lang="es-CO" dirty="0">
                <a:solidFill>
                  <a:srgbClr val="004A87"/>
                </a:solidFill>
                <a:latin typeface="Work Sans" panose="020B0604020202020204" charset="0"/>
                <a:cs typeface="Work Sans" panose="020B0604020202020204" charset="0"/>
              </a:rPr>
              <a:t>351.791</a:t>
            </a:r>
          </a:p>
        </p:txBody>
      </p:sp>
      <p:sp>
        <p:nvSpPr>
          <p:cNvPr id="26" name="CuadroTexto 25">
            <a:extLst>
              <a:ext uri="{FF2B5EF4-FFF2-40B4-BE49-F238E27FC236}">
                <a16:creationId xmlns:a16="http://schemas.microsoft.com/office/drawing/2014/main" id="{CE05E91D-81B5-4344-90D7-C7462095156B}"/>
              </a:ext>
            </a:extLst>
          </p:cNvPr>
          <p:cNvSpPr txBox="1"/>
          <p:nvPr/>
        </p:nvSpPr>
        <p:spPr>
          <a:xfrm>
            <a:off x="3284103" y="4195624"/>
            <a:ext cx="2546040" cy="523220"/>
          </a:xfrm>
          <a:prstGeom prst="rect">
            <a:avLst/>
          </a:prstGeom>
          <a:noFill/>
        </p:spPr>
        <p:txBody>
          <a:bodyPr wrap="square" rtlCol="0">
            <a:spAutoFit/>
          </a:bodyPr>
          <a:lstStyle/>
          <a:p>
            <a:pPr algn="ctr"/>
            <a:r>
              <a:rPr lang="es-CO" dirty="0">
                <a:solidFill>
                  <a:srgbClr val="004A87"/>
                </a:solidFill>
                <a:latin typeface="Work Sans" panose="020B0604020202020204" charset="0"/>
                <a:cs typeface="Work Sans" panose="020B0604020202020204" charset="0"/>
              </a:rPr>
              <a:t>Atención Presencial</a:t>
            </a:r>
          </a:p>
          <a:p>
            <a:pPr algn="ctr"/>
            <a:r>
              <a:rPr lang="es-CO" dirty="0">
                <a:solidFill>
                  <a:srgbClr val="004A87"/>
                </a:solidFill>
                <a:latin typeface="Work Sans" panose="020B0604020202020204" charset="0"/>
                <a:cs typeface="Work Sans" panose="020B0604020202020204" charset="0"/>
              </a:rPr>
              <a:t>2.245</a:t>
            </a:r>
          </a:p>
        </p:txBody>
      </p:sp>
      <p:sp>
        <p:nvSpPr>
          <p:cNvPr id="27" name="CuadroTexto 26">
            <a:extLst>
              <a:ext uri="{FF2B5EF4-FFF2-40B4-BE49-F238E27FC236}">
                <a16:creationId xmlns:a16="http://schemas.microsoft.com/office/drawing/2014/main" id="{EC5EF294-B73D-404F-88FB-051BA6653389}"/>
              </a:ext>
            </a:extLst>
          </p:cNvPr>
          <p:cNvSpPr txBox="1"/>
          <p:nvPr/>
        </p:nvSpPr>
        <p:spPr>
          <a:xfrm>
            <a:off x="5307791" y="3301725"/>
            <a:ext cx="1569856" cy="692497"/>
          </a:xfrm>
          <a:prstGeom prst="rect">
            <a:avLst/>
          </a:prstGeom>
          <a:noFill/>
        </p:spPr>
        <p:txBody>
          <a:bodyPr wrap="square" rtlCol="0">
            <a:spAutoFit/>
          </a:bodyPr>
          <a:lstStyle/>
          <a:p>
            <a:pPr algn="ctr"/>
            <a:r>
              <a:rPr lang="es-CO" sz="1300" dirty="0">
                <a:solidFill>
                  <a:srgbClr val="004A87"/>
                </a:solidFill>
                <a:latin typeface="Work Sans" panose="020B0604020202020204" charset="0"/>
                <a:cs typeface="Work Sans" panose="020B0604020202020204" charset="0"/>
              </a:rPr>
              <a:t>Comunicaciones Escritas</a:t>
            </a:r>
          </a:p>
          <a:p>
            <a:pPr algn="ctr"/>
            <a:r>
              <a:rPr lang="es-CO" sz="1300" dirty="0">
                <a:solidFill>
                  <a:srgbClr val="004A87"/>
                </a:solidFill>
                <a:latin typeface="Work Sans" panose="020B0604020202020204" charset="0"/>
                <a:cs typeface="Work Sans" panose="020B0604020202020204" charset="0"/>
              </a:rPr>
              <a:t>49.800</a:t>
            </a:r>
          </a:p>
        </p:txBody>
      </p:sp>
      <p:sp>
        <p:nvSpPr>
          <p:cNvPr id="28" name="CuadroTexto 27">
            <a:extLst>
              <a:ext uri="{FF2B5EF4-FFF2-40B4-BE49-F238E27FC236}">
                <a16:creationId xmlns:a16="http://schemas.microsoft.com/office/drawing/2014/main" id="{EBDD7620-D6AA-4104-84C3-D04CB7729A8D}"/>
              </a:ext>
            </a:extLst>
          </p:cNvPr>
          <p:cNvSpPr txBox="1"/>
          <p:nvPr/>
        </p:nvSpPr>
        <p:spPr>
          <a:xfrm>
            <a:off x="4037413" y="1627261"/>
            <a:ext cx="2546040" cy="584775"/>
          </a:xfrm>
          <a:prstGeom prst="rect">
            <a:avLst/>
          </a:prstGeom>
          <a:noFill/>
        </p:spPr>
        <p:txBody>
          <a:bodyPr wrap="square" rtlCol="0">
            <a:spAutoFit/>
          </a:bodyPr>
          <a:lstStyle/>
          <a:p>
            <a:pPr algn="ctr"/>
            <a:r>
              <a:rPr lang="es-CO" sz="1600" dirty="0">
                <a:solidFill>
                  <a:srgbClr val="004A87"/>
                </a:solidFill>
                <a:latin typeface="Work Sans" panose="020B0604020202020204" charset="0"/>
                <a:cs typeface="Work Sans" panose="020B0604020202020204" charset="0"/>
              </a:rPr>
              <a:t>Electrónico</a:t>
            </a:r>
          </a:p>
          <a:p>
            <a:pPr algn="ctr"/>
            <a:r>
              <a:rPr lang="es-CO" sz="1600" dirty="0">
                <a:solidFill>
                  <a:srgbClr val="004A87"/>
                </a:solidFill>
                <a:latin typeface="Work Sans" panose="020B0604020202020204" charset="0"/>
                <a:cs typeface="Work Sans" panose="020B0604020202020204" charset="0"/>
              </a:rPr>
              <a:t>187.376</a:t>
            </a:r>
          </a:p>
        </p:txBody>
      </p:sp>
    </p:spTree>
    <p:extLst>
      <p:ext uri="{BB962C8B-B14F-4D97-AF65-F5344CB8AC3E}">
        <p14:creationId xmlns:p14="http://schemas.microsoft.com/office/powerpoint/2010/main" val="344874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Resumen de solicitudes por mes</a:t>
            </a:r>
          </a:p>
        </p:txBody>
      </p:sp>
      <p:graphicFrame>
        <p:nvGraphicFramePr>
          <p:cNvPr id="22" name="Gráfico 21">
            <a:extLst>
              <a:ext uri="{FF2B5EF4-FFF2-40B4-BE49-F238E27FC236}">
                <a16:creationId xmlns:a16="http://schemas.microsoft.com/office/drawing/2014/main" id="{62CC3016-3728-4F98-8E7F-214014F75B24}"/>
              </a:ext>
            </a:extLst>
          </p:cNvPr>
          <p:cNvGraphicFramePr>
            <a:graphicFrameLocks/>
          </p:cNvGraphicFramePr>
          <p:nvPr>
            <p:extLst>
              <p:ext uri="{D42A27DB-BD31-4B8C-83A1-F6EECF244321}">
                <p14:modId xmlns:p14="http://schemas.microsoft.com/office/powerpoint/2010/main" val="315092513"/>
              </p:ext>
            </p:extLst>
          </p:nvPr>
        </p:nvGraphicFramePr>
        <p:xfrm>
          <a:off x="469554" y="1303322"/>
          <a:ext cx="4102446" cy="1715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a:extLst>
              <a:ext uri="{FF2B5EF4-FFF2-40B4-BE49-F238E27FC236}">
                <a16:creationId xmlns:a16="http://schemas.microsoft.com/office/drawing/2014/main" id="{683F533C-89F2-4A50-B4B3-75A5E0C75B92}"/>
              </a:ext>
            </a:extLst>
          </p:cNvPr>
          <p:cNvGraphicFramePr>
            <a:graphicFrameLocks/>
          </p:cNvGraphicFramePr>
          <p:nvPr>
            <p:extLst>
              <p:ext uri="{D42A27DB-BD31-4B8C-83A1-F6EECF244321}">
                <p14:modId xmlns:p14="http://schemas.microsoft.com/office/powerpoint/2010/main" val="4269590809"/>
              </p:ext>
            </p:extLst>
          </p:nvPr>
        </p:nvGraphicFramePr>
        <p:xfrm>
          <a:off x="4716874" y="1303323"/>
          <a:ext cx="4074158" cy="17150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72BF9661-F888-43E3-BC18-F43A44F7FCE7}"/>
              </a:ext>
            </a:extLst>
          </p:cNvPr>
          <p:cNvGraphicFramePr>
            <a:graphicFrameLocks/>
          </p:cNvGraphicFramePr>
          <p:nvPr>
            <p:extLst>
              <p:ext uri="{D42A27DB-BD31-4B8C-83A1-F6EECF244321}">
                <p14:modId xmlns:p14="http://schemas.microsoft.com/office/powerpoint/2010/main" val="4118950014"/>
              </p:ext>
            </p:extLst>
          </p:nvPr>
        </p:nvGraphicFramePr>
        <p:xfrm>
          <a:off x="463860" y="3240188"/>
          <a:ext cx="4102446" cy="1715006"/>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n 5">
            <a:extLst>
              <a:ext uri="{FF2B5EF4-FFF2-40B4-BE49-F238E27FC236}">
                <a16:creationId xmlns:a16="http://schemas.microsoft.com/office/drawing/2014/main" id="{E307CCCB-AA1D-44C8-A3E5-9EBFE53D432D}"/>
              </a:ext>
            </a:extLst>
          </p:cNvPr>
          <p:cNvPicPr>
            <a:picLocks noChangeAspect="1"/>
          </p:cNvPicPr>
          <p:nvPr/>
        </p:nvPicPr>
        <p:blipFill>
          <a:blip r:embed="rId6"/>
          <a:stretch>
            <a:fillRect/>
          </a:stretch>
        </p:blipFill>
        <p:spPr>
          <a:xfrm>
            <a:off x="4632960" y="3238765"/>
            <a:ext cx="4259579" cy="1715006"/>
          </a:xfrm>
          <a:prstGeom prst="rect">
            <a:avLst/>
          </a:prstGeom>
        </p:spPr>
      </p:pic>
      <p:sp>
        <p:nvSpPr>
          <p:cNvPr id="2" name="CuadroTexto 1">
            <a:extLst>
              <a:ext uri="{FF2B5EF4-FFF2-40B4-BE49-F238E27FC236}">
                <a16:creationId xmlns:a16="http://schemas.microsoft.com/office/drawing/2014/main" id="{A5FE3C56-6F2C-4199-92CA-D6AA939F34B0}"/>
              </a:ext>
            </a:extLst>
          </p:cNvPr>
          <p:cNvSpPr txBox="1"/>
          <p:nvPr/>
        </p:nvSpPr>
        <p:spPr>
          <a:xfrm>
            <a:off x="4777740" y="3319653"/>
            <a:ext cx="3902399" cy="1446550"/>
          </a:xfrm>
          <a:prstGeom prst="rect">
            <a:avLst/>
          </a:prstGeom>
          <a:noFill/>
        </p:spPr>
        <p:txBody>
          <a:bodyPr wrap="square" rtlCol="0">
            <a:spAutoFit/>
          </a:bodyPr>
          <a:lstStyle/>
          <a:p>
            <a:pPr algn="just"/>
            <a:r>
              <a:rPr lang="es-CO" sz="1100" dirty="0">
                <a:solidFill>
                  <a:schemeClr val="bg1"/>
                </a:solidFill>
                <a:latin typeface="Work Sans" panose="020B0604020202020204" charset="0"/>
                <a:cs typeface="Work Sans" panose="020B0604020202020204" charset="0"/>
              </a:rPr>
              <a:t>En el mes de abril se evidencia un alto número de  solicitudes, donde se destacan las siguientes situaciones:</a:t>
            </a:r>
          </a:p>
          <a:p>
            <a:pPr marL="228600" indent="-228600" algn="just">
              <a:buFont typeface="Wingdings" panose="05000000000000000000" pitchFamily="2" charset="2"/>
              <a:buChar char="§"/>
            </a:pPr>
            <a:r>
              <a:rPr lang="es-ES" sz="1100" dirty="0">
                <a:solidFill>
                  <a:schemeClr val="bg1"/>
                </a:solidFill>
                <a:latin typeface="Work Sans" panose="020B0604020202020204" charset="0"/>
                <a:cs typeface="Work Sans" panose="020B0604020202020204" charset="0"/>
              </a:rPr>
              <a:t>Cierre del proceso de inscripción a la prueba Saber TyT </a:t>
            </a:r>
          </a:p>
          <a:p>
            <a:pPr marL="228600" indent="-228600" algn="just">
              <a:buFont typeface="Wingdings" panose="05000000000000000000" pitchFamily="2" charset="2"/>
              <a:buChar char="§"/>
            </a:pPr>
            <a:r>
              <a:rPr lang="es-ES" sz="1100" dirty="0">
                <a:solidFill>
                  <a:schemeClr val="bg1"/>
                </a:solidFill>
                <a:latin typeface="Work Sans" panose="020B0604020202020204" charset="0"/>
                <a:cs typeface="Work Sans" panose="020B0604020202020204" charset="0"/>
              </a:rPr>
              <a:t>Debido a los inconvenientes presentados en el aplicativo PRISMA, y con el fin garantizar la inscripción para el Examen de Estado Saber TyT, se hicieron modificaciones que agilizaron el proceso, mejorando la dinámica con los usuarios.</a:t>
            </a:r>
          </a:p>
        </p:txBody>
      </p:sp>
    </p:spTree>
    <p:extLst>
      <p:ext uri="{BB962C8B-B14F-4D97-AF65-F5344CB8AC3E}">
        <p14:creationId xmlns:p14="http://schemas.microsoft.com/office/powerpoint/2010/main" val="102326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Comparativo años anteriores</a:t>
            </a:r>
          </a:p>
        </p:txBody>
      </p:sp>
      <p:pic>
        <p:nvPicPr>
          <p:cNvPr id="4" name="Imagen 3">
            <a:extLst>
              <a:ext uri="{FF2B5EF4-FFF2-40B4-BE49-F238E27FC236}">
                <a16:creationId xmlns:a16="http://schemas.microsoft.com/office/drawing/2014/main" id="{DAD130CA-40B8-44F3-94AE-5E7F97E08927}"/>
              </a:ext>
            </a:extLst>
          </p:cNvPr>
          <p:cNvPicPr>
            <a:picLocks noChangeAspect="1"/>
          </p:cNvPicPr>
          <p:nvPr/>
        </p:nvPicPr>
        <p:blipFill>
          <a:blip r:embed="rId3"/>
          <a:stretch>
            <a:fillRect/>
          </a:stretch>
        </p:blipFill>
        <p:spPr>
          <a:xfrm>
            <a:off x="1526406" y="3658251"/>
            <a:ext cx="6091188" cy="1268451"/>
          </a:xfrm>
          <a:prstGeom prst="rect">
            <a:avLst/>
          </a:prstGeom>
        </p:spPr>
      </p:pic>
      <p:sp>
        <p:nvSpPr>
          <p:cNvPr id="2" name="CuadroTexto 1">
            <a:extLst>
              <a:ext uri="{FF2B5EF4-FFF2-40B4-BE49-F238E27FC236}">
                <a16:creationId xmlns:a16="http://schemas.microsoft.com/office/drawing/2014/main" id="{5815F996-223A-4EC6-9DBA-1CFE691600EF}"/>
              </a:ext>
            </a:extLst>
          </p:cNvPr>
          <p:cNvSpPr txBox="1"/>
          <p:nvPr/>
        </p:nvSpPr>
        <p:spPr>
          <a:xfrm>
            <a:off x="1816662" y="3764654"/>
            <a:ext cx="5510676" cy="1231106"/>
          </a:xfrm>
          <a:prstGeom prst="rect">
            <a:avLst/>
          </a:prstGeom>
          <a:noFill/>
        </p:spPr>
        <p:txBody>
          <a:bodyPr wrap="square" rtlCol="0">
            <a:spAutoFit/>
          </a:bodyPr>
          <a:lstStyle/>
          <a:p>
            <a:pPr algn="just"/>
            <a:r>
              <a:rPr lang="es-CO" sz="1200" dirty="0">
                <a:solidFill>
                  <a:schemeClr val="bg1"/>
                </a:solidFill>
                <a:effectLst/>
                <a:latin typeface="Work Sans" panose="020B0604020202020204" charset="0"/>
                <a:ea typeface="Calibri" panose="020F0502020204030204" pitchFamily="34" charset="0"/>
                <a:cs typeface="Work Sans" panose="020B0604020202020204" charset="0"/>
              </a:rPr>
              <a:t>El número de transacciones en el segundo trimestre de 2020 ha caído un 20% respecto mismo periodo del año 2019. </a:t>
            </a:r>
            <a:r>
              <a:rPr lang="es-CO" sz="1200" dirty="0">
                <a:solidFill>
                  <a:schemeClr val="bg1"/>
                </a:solidFill>
                <a:latin typeface="Work Sans" panose="020B0604020202020204" charset="0"/>
                <a:ea typeface="Calibri" panose="020F0502020204030204" pitchFamily="34" charset="0"/>
                <a:cs typeface="Work Sans" panose="020B0604020202020204" charset="0"/>
              </a:rPr>
              <a:t>L</a:t>
            </a:r>
            <a:r>
              <a:rPr lang="es-CO" sz="1200" dirty="0">
                <a:solidFill>
                  <a:schemeClr val="bg1"/>
                </a:solidFill>
                <a:effectLst/>
                <a:latin typeface="Work Sans" panose="020B0604020202020204" charset="0"/>
                <a:ea typeface="Calibri" panose="020F0502020204030204" pitchFamily="34" charset="0"/>
                <a:cs typeface="Work Sans" panose="020B0604020202020204" charset="0"/>
              </a:rPr>
              <a:t>a emergencia sanitaria decretada por el gobierno nacional por causa del Covid-19 fue un factor importante para est</a:t>
            </a:r>
            <a:r>
              <a:rPr lang="es-CO" sz="1200" dirty="0">
                <a:solidFill>
                  <a:schemeClr val="bg1"/>
                </a:solidFill>
                <a:latin typeface="Work Sans" panose="020B0604020202020204" charset="0"/>
                <a:ea typeface="Calibri" panose="020F0502020204030204" pitchFamily="34" charset="0"/>
                <a:cs typeface="Work Sans" panose="020B0604020202020204" charset="0"/>
              </a:rPr>
              <a:t>a variación, debido al</a:t>
            </a:r>
            <a:r>
              <a:rPr lang="es-CO" sz="1200" dirty="0">
                <a:solidFill>
                  <a:schemeClr val="bg1"/>
                </a:solidFill>
                <a:effectLst/>
                <a:latin typeface="Work Sans" panose="020B0604020202020204" charset="0"/>
                <a:ea typeface="Calibri" panose="020F0502020204030204" pitchFamily="34" charset="0"/>
                <a:cs typeface="Work Sans" panose="020B0604020202020204" charset="0"/>
              </a:rPr>
              <a:t> aplazamiento de los exámenes Saber 11° calendario A y Saber TyT primer semestre.</a:t>
            </a:r>
          </a:p>
          <a:p>
            <a:endParaRPr lang="es-CO" dirty="0">
              <a:latin typeface="Work Sans" panose="020B0604020202020204" charset="0"/>
              <a:cs typeface="Work Sans" panose="020B0604020202020204" charset="0"/>
            </a:endParaRPr>
          </a:p>
        </p:txBody>
      </p:sp>
      <p:graphicFrame>
        <p:nvGraphicFramePr>
          <p:cNvPr id="8" name="Gráfico 7">
            <a:extLst>
              <a:ext uri="{FF2B5EF4-FFF2-40B4-BE49-F238E27FC236}">
                <a16:creationId xmlns:a16="http://schemas.microsoft.com/office/drawing/2014/main" id="{5055AE33-8740-45A4-B1D9-8BBDF1477A39}"/>
              </a:ext>
            </a:extLst>
          </p:cNvPr>
          <p:cNvGraphicFramePr>
            <a:graphicFrameLocks/>
          </p:cNvGraphicFramePr>
          <p:nvPr>
            <p:extLst>
              <p:ext uri="{D42A27DB-BD31-4B8C-83A1-F6EECF244321}">
                <p14:modId xmlns:p14="http://schemas.microsoft.com/office/powerpoint/2010/main" val="3010649940"/>
              </p:ext>
            </p:extLst>
          </p:nvPr>
        </p:nvGraphicFramePr>
        <p:xfrm>
          <a:off x="1204912" y="1303323"/>
          <a:ext cx="6734176" cy="2295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254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Clasificación de solicitudes por examen</a:t>
            </a:r>
          </a:p>
        </p:txBody>
      </p:sp>
      <p:pic>
        <p:nvPicPr>
          <p:cNvPr id="7" name="Imagen 6">
            <a:extLst>
              <a:ext uri="{FF2B5EF4-FFF2-40B4-BE49-F238E27FC236}">
                <a16:creationId xmlns:a16="http://schemas.microsoft.com/office/drawing/2014/main" id="{DFB0AE4C-615B-4584-B49A-701FEB19FA4A}"/>
              </a:ext>
            </a:extLst>
          </p:cNvPr>
          <p:cNvPicPr>
            <a:picLocks noChangeAspect="1"/>
          </p:cNvPicPr>
          <p:nvPr/>
        </p:nvPicPr>
        <p:blipFill>
          <a:blip r:embed="rId3"/>
          <a:stretch>
            <a:fillRect/>
          </a:stretch>
        </p:blipFill>
        <p:spPr>
          <a:xfrm>
            <a:off x="6634139" y="1382952"/>
            <a:ext cx="2163927" cy="1739853"/>
          </a:xfrm>
          <a:prstGeom prst="rect">
            <a:avLst/>
          </a:prstGeom>
        </p:spPr>
      </p:pic>
      <p:pic>
        <p:nvPicPr>
          <p:cNvPr id="8" name="Imagen 7">
            <a:extLst>
              <a:ext uri="{FF2B5EF4-FFF2-40B4-BE49-F238E27FC236}">
                <a16:creationId xmlns:a16="http://schemas.microsoft.com/office/drawing/2014/main" id="{FC6C795B-1E50-46A6-83C9-2B7AB3C6686E}"/>
              </a:ext>
            </a:extLst>
          </p:cNvPr>
          <p:cNvPicPr>
            <a:picLocks noChangeAspect="1"/>
          </p:cNvPicPr>
          <p:nvPr/>
        </p:nvPicPr>
        <p:blipFill>
          <a:blip r:embed="rId4"/>
          <a:stretch>
            <a:fillRect/>
          </a:stretch>
        </p:blipFill>
        <p:spPr>
          <a:xfrm>
            <a:off x="6177503" y="3202434"/>
            <a:ext cx="2819462" cy="1306237"/>
          </a:xfrm>
          <a:prstGeom prst="rect">
            <a:avLst/>
          </a:prstGeom>
        </p:spPr>
      </p:pic>
      <p:sp>
        <p:nvSpPr>
          <p:cNvPr id="9" name="CuadroTexto 8">
            <a:extLst>
              <a:ext uri="{FF2B5EF4-FFF2-40B4-BE49-F238E27FC236}">
                <a16:creationId xmlns:a16="http://schemas.microsoft.com/office/drawing/2014/main" id="{766F8155-2B59-439B-AC7C-4BF8619E78C0}"/>
              </a:ext>
            </a:extLst>
          </p:cNvPr>
          <p:cNvSpPr txBox="1"/>
          <p:nvPr/>
        </p:nvSpPr>
        <p:spPr>
          <a:xfrm>
            <a:off x="6274954" y="3486059"/>
            <a:ext cx="2658234" cy="738985"/>
          </a:xfrm>
          <a:prstGeom prst="rect">
            <a:avLst/>
          </a:prstGeom>
          <a:noFill/>
        </p:spPr>
        <p:txBody>
          <a:bodyPr wrap="square">
            <a:spAutoFit/>
          </a:bodyPr>
          <a:lstStyle/>
          <a:p>
            <a:pPr algn="just">
              <a:lnSpc>
                <a:spcPct val="107000"/>
              </a:lnSpc>
              <a:spcAft>
                <a:spcPts val="800"/>
              </a:spcAft>
            </a:pPr>
            <a:r>
              <a:rPr lang="es-CO" sz="1000" dirty="0">
                <a:solidFill>
                  <a:schemeClr val="bg1"/>
                </a:solidFill>
                <a:latin typeface="Work Sans" panose="020B0604020202020204" charset="0"/>
                <a:ea typeface="Verdana" panose="020B0604030504040204" pitchFamily="34" charset="0"/>
                <a:cs typeface="Work Sans" panose="020B0604020202020204" charset="0"/>
              </a:rPr>
              <a:t>La solicitud más representativa para el Examen Saber 11° fue la consulta de resultados y p</a:t>
            </a:r>
            <a:r>
              <a:rPr lang="es-CO" sz="1000" dirty="0">
                <a:solidFill>
                  <a:schemeClr val="bg1"/>
                </a:solidFill>
                <a:effectLst/>
                <a:latin typeface="Work Sans" panose="020B0604020202020204" charset="0"/>
                <a:ea typeface="Verdana" panose="020B0604030504040204" pitchFamily="34" charset="0"/>
                <a:cs typeface="Work Sans" panose="020B0604020202020204" charset="0"/>
              </a:rPr>
              <a:t>ara Saber TyT lo representó el proceso inscripción y pago.</a:t>
            </a:r>
            <a:endParaRPr lang="es-CO" sz="1200" dirty="0">
              <a:solidFill>
                <a:schemeClr val="bg1"/>
              </a:solidFill>
              <a:effectLst/>
              <a:latin typeface="Work Sans" panose="020B0604020202020204" charset="0"/>
              <a:ea typeface="Verdana" panose="020B0604030504040204" pitchFamily="34" charset="0"/>
              <a:cs typeface="Work Sans" panose="020B0604020202020204" charset="0"/>
            </a:endParaRPr>
          </a:p>
        </p:txBody>
      </p:sp>
      <p:graphicFrame>
        <p:nvGraphicFramePr>
          <p:cNvPr id="11" name="Gráfico 10">
            <a:extLst>
              <a:ext uri="{FF2B5EF4-FFF2-40B4-BE49-F238E27FC236}">
                <a16:creationId xmlns:a16="http://schemas.microsoft.com/office/drawing/2014/main" id="{8018AB3B-B28E-42BD-B86E-1AE3E0D8E3A3}"/>
              </a:ext>
            </a:extLst>
          </p:cNvPr>
          <p:cNvGraphicFramePr>
            <a:graphicFrameLocks/>
          </p:cNvGraphicFramePr>
          <p:nvPr>
            <p:extLst>
              <p:ext uri="{D42A27DB-BD31-4B8C-83A1-F6EECF244321}">
                <p14:modId xmlns:p14="http://schemas.microsoft.com/office/powerpoint/2010/main" val="2626143186"/>
              </p:ext>
            </p:extLst>
          </p:nvPr>
        </p:nvGraphicFramePr>
        <p:xfrm>
          <a:off x="233903" y="1231822"/>
          <a:ext cx="5943600" cy="3586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335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Proyectos especiales</a:t>
            </a:r>
          </a:p>
        </p:txBody>
      </p:sp>
      <p:sp>
        <p:nvSpPr>
          <p:cNvPr id="10" name="CuadroTexto 9">
            <a:extLst>
              <a:ext uri="{FF2B5EF4-FFF2-40B4-BE49-F238E27FC236}">
                <a16:creationId xmlns:a16="http://schemas.microsoft.com/office/drawing/2014/main" id="{CD498740-09F4-40A2-BD60-2CDDFAD9FA98}"/>
              </a:ext>
            </a:extLst>
          </p:cNvPr>
          <p:cNvSpPr txBox="1"/>
          <p:nvPr/>
        </p:nvSpPr>
        <p:spPr>
          <a:xfrm>
            <a:off x="1488935" y="1461269"/>
            <a:ext cx="5195085" cy="245003"/>
          </a:xfrm>
          <a:prstGeom prst="rect">
            <a:avLst/>
          </a:prstGeom>
          <a:noFill/>
        </p:spPr>
        <p:txBody>
          <a:bodyPr wrap="square">
            <a:spAutoFit/>
          </a:bodyPr>
          <a:lstStyle/>
          <a:p>
            <a:pPr algn="just">
              <a:lnSpc>
                <a:spcPct val="107000"/>
              </a:lnSpc>
              <a:spcAft>
                <a:spcPts val="800"/>
              </a:spcAft>
            </a:pPr>
            <a:r>
              <a:rPr lang="es-CO" sz="1000" dirty="0">
                <a:solidFill>
                  <a:schemeClr val="bg1"/>
                </a:solidFill>
                <a:effectLst/>
                <a:latin typeface="Work Sans" panose="020B0604020202020204" charset="0"/>
                <a:ea typeface="Verdana" panose="020B0604030504040204" pitchFamily="34" charset="0"/>
                <a:cs typeface="Work Sans" panose="020B0604020202020204" charset="0"/>
              </a:rPr>
              <a:t> </a:t>
            </a:r>
            <a:endParaRPr lang="es-CO" sz="1200" dirty="0">
              <a:solidFill>
                <a:schemeClr val="bg1"/>
              </a:solidFill>
              <a:effectLst/>
              <a:latin typeface="Work Sans" panose="020B0604020202020204" charset="0"/>
              <a:ea typeface="Verdana" panose="020B0604030504040204" pitchFamily="34" charset="0"/>
              <a:cs typeface="Work Sans" panose="020B0604020202020204" charset="0"/>
            </a:endParaRPr>
          </a:p>
        </p:txBody>
      </p:sp>
      <p:pic>
        <p:nvPicPr>
          <p:cNvPr id="11" name="Imagen 10">
            <a:extLst>
              <a:ext uri="{FF2B5EF4-FFF2-40B4-BE49-F238E27FC236}">
                <a16:creationId xmlns:a16="http://schemas.microsoft.com/office/drawing/2014/main" id="{FE0E27F2-B6E7-405E-9C2E-672C47A79FD0}"/>
              </a:ext>
            </a:extLst>
          </p:cNvPr>
          <p:cNvPicPr>
            <a:picLocks noChangeAspect="1"/>
          </p:cNvPicPr>
          <p:nvPr/>
        </p:nvPicPr>
        <p:blipFill>
          <a:blip r:embed="rId3"/>
          <a:stretch>
            <a:fillRect/>
          </a:stretch>
        </p:blipFill>
        <p:spPr>
          <a:xfrm>
            <a:off x="1488934" y="3205045"/>
            <a:ext cx="5874818" cy="1674040"/>
          </a:xfrm>
          <a:prstGeom prst="rect">
            <a:avLst/>
          </a:prstGeom>
        </p:spPr>
      </p:pic>
      <p:sp>
        <p:nvSpPr>
          <p:cNvPr id="12" name="CuadroTexto 11">
            <a:extLst>
              <a:ext uri="{FF2B5EF4-FFF2-40B4-BE49-F238E27FC236}">
                <a16:creationId xmlns:a16="http://schemas.microsoft.com/office/drawing/2014/main" id="{46E9BCC9-41BA-4E69-BCC8-90C78BFB7F22}"/>
              </a:ext>
            </a:extLst>
          </p:cNvPr>
          <p:cNvSpPr txBox="1"/>
          <p:nvPr/>
        </p:nvSpPr>
        <p:spPr>
          <a:xfrm>
            <a:off x="1760020" y="3443147"/>
            <a:ext cx="5332649" cy="1092607"/>
          </a:xfrm>
          <a:prstGeom prst="rect">
            <a:avLst/>
          </a:prstGeom>
          <a:noFill/>
        </p:spPr>
        <p:txBody>
          <a:bodyPr wrap="square" rtlCol="0">
            <a:spAutoFit/>
          </a:bodyPr>
          <a:lstStyle/>
          <a:p>
            <a:pPr algn="just"/>
            <a:r>
              <a:rPr lang="es-CO" sz="1300" dirty="0">
                <a:solidFill>
                  <a:schemeClr val="bg1"/>
                </a:solidFill>
                <a:latin typeface="Work Sans" panose="020B0604020202020204" charset="0"/>
                <a:cs typeface="Work Sans" panose="020B0604020202020204" charset="0"/>
              </a:rPr>
              <a:t>El Icfes ejecuta proyectos especiales en convenio con otras instituciones, para este segundo trimestre se recibieron PQRSD de los proyectos: Concurso de ascenso para Mayores y Patrulleros de la Policía Nacional y Evaluación de Carácter Diagnostico Formativa (ECDF).</a:t>
            </a:r>
          </a:p>
        </p:txBody>
      </p:sp>
      <p:graphicFrame>
        <p:nvGraphicFramePr>
          <p:cNvPr id="8" name="Gráfico 7">
            <a:extLst>
              <a:ext uri="{FF2B5EF4-FFF2-40B4-BE49-F238E27FC236}">
                <a16:creationId xmlns:a16="http://schemas.microsoft.com/office/drawing/2014/main" id="{D5877F38-49D5-4195-B288-318104DAF019}"/>
              </a:ext>
            </a:extLst>
          </p:cNvPr>
          <p:cNvGraphicFramePr>
            <a:graphicFrameLocks/>
          </p:cNvGraphicFramePr>
          <p:nvPr>
            <p:extLst>
              <p:ext uri="{D42A27DB-BD31-4B8C-83A1-F6EECF244321}">
                <p14:modId xmlns:p14="http://schemas.microsoft.com/office/powerpoint/2010/main" val="3609656729"/>
              </p:ext>
            </p:extLst>
          </p:nvPr>
        </p:nvGraphicFramePr>
        <p:xfrm>
          <a:off x="1454543" y="1142999"/>
          <a:ext cx="5943600" cy="19568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4991536"/>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11885</TotalTime>
  <Words>1126</Words>
  <Application>Microsoft Office PowerPoint</Application>
  <PresentationFormat>Presentación en pantalla (16:9)</PresentationFormat>
  <Paragraphs>102</Paragraphs>
  <Slides>16</Slides>
  <Notes>13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16</vt:i4>
      </vt:variant>
    </vt:vector>
  </HeadingPairs>
  <TitlesOfParts>
    <vt:vector size="24" baseType="lpstr">
      <vt:lpstr>Work Sans Light</vt:lpstr>
      <vt:lpstr>Wingdings</vt:lpstr>
      <vt:lpstr>Work Sans SemiBold</vt:lpstr>
      <vt:lpstr>Arial</vt:lpstr>
      <vt:lpstr>Work Sans</vt:lpstr>
      <vt:lpstr>Calibri</vt:lpstr>
      <vt:lpstr>Presidencia de Colomba</vt:lpstr>
      <vt:lpstr>2_Presidencia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Celis</dc:creator>
  <cp:lastModifiedBy>Octavio Andrés Castañeda Mendoza</cp:lastModifiedBy>
  <cp:revision>306</cp:revision>
  <dcterms:modified xsi:type="dcterms:W3CDTF">2021-01-15T13:37:51Z</dcterms:modified>
</cp:coreProperties>
</file>