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 id="2147483671" r:id="rId2"/>
  </p:sldMasterIdLst>
  <p:notesMasterIdLst>
    <p:notesMasterId r:id="rId19"/>
  </p:notesMasterIdLst>
  <p:handoutMasterIdLst>
    <p:handoutMasterId r:id="rId20"/>
  </p:handoutMasterIdLst>
  <p:sldIdLst>
    <p:sldId id="258" r:id="rId3"/>
    <p:sldId id="264" r:id="rId4"/>
    <p:sldId id="295" r:id="rId5"/>
    <p:sldId id="302" r:id="rId6"/>
    <p:sldId id="306" r:id="rId7"/>
    <p:sldId id="303" r:id="rId8"/>
    <p:sldId id="304" r:id="rId9"/>
    <p:sldId id="305" r:id="rId10"/>
    <p:sldId id="307" r:id="rId11"/>
    <p:sldId id="311" r:id="rId12"/>
    <p:sldId id="308" r:id="rId13"/>
    <p:sldId id="309" r:id="rId14"/>
    <p:sldId id="310" r:id="rId15"/>
    <p:sldId id="277" r:id="rId16"/>
    <p:sldId id="287" r:id="rId17"/>
    <p:sldId id="301" r:id="rId18"/>
  </p:sldIdLst>
  <p:sldSz cx="9144000" cy="5143500" type="screen16x9"/>
  <p:notesSz cx="6858000" cy="9144000"/>
  <p:embeddedFontLst>
    <p:embeddedFont>
      <p:font typeface="Work Sans" panose="020B0604020202020204" charset="0"/>
      <p:regular r:id="rId21"/>
      <p:bold r:id="rId22"/>
      <p:italic r:id="rId23"/>
      <p:boldItalic r:id="rId24"/>
    </p:embeddedFont>
    <p:embeddedFont>
      <p:font typeface="Work Sans Light" panose="020B0604020202020204" charset="0"/>
      <p:regular r:id="rId25"/>
      <p:bold r:id="rId26"/>
      <p:italic r:id="rId27"/>
      <p:boldItalic r:id="rId28"/>
    </p:embeddedFont>
    <p:embeddedFont>
      <p:font typeface="Work Sans SemiBold"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ola Barreto" initials="PB" lastIdx="11" clrIdx="0">
    <p:extLst>
      <p:ext uri="{19B8F6BF-5375-455C-9EA6-DF929625EA0E}">
        <p15:presenceInfo xmlns:p15="http://schemas.microsoft.com/office/powerpoint/2012/main" userId="S-1-5-21-2033714987-849756989-1868970003-14103" providerId="AD"/>
      </p:ext>
    </p:extLst>
  </p:cmAuthor>
  <p:cmAuthor id="2" name="Alba Liliana Abril Daza" initials="ALAD" lastIdx="1" clrIdx="1">
    <p:extLst>
      <p:ext uri="{19B8F6BF-5375-455C-9EA6-DF929625EA0E}">
        <p15:presenceInfo xmlns:p15="http://schemas.microsoft.com/office/powerpoint/2012/main" userId="S::aabril@icfes.gov.co::7dbe0a53-69c9-401b-bf4b-23c5addea48d" providerId="AD"/>
      </p:ext>
    </p:extLst>
  </p:cmAuthor>
  <p:cmAuthor id="3" name="Full name" initials="Fn" lastIdx="5" clrIdx="2">
    <p:extLst>
      <p:ext uri="{19B8F6BF-5375-455C-9EA6-DF929625EA0E}">
        <p15:presenceInfo xmlns:p15="http://schemas.microsoft.com/office/powerpoint/2012/main" userId="Full name" providerId="None"/>
      </p:ext>
    </p:extLst>
  </p:cmAuthor>
  <p:cmAuthor id="4" name="Gestor de Analisis de Canales" initials="GdAdC" lastIdx="1" clrIdx="3">
    <p:extLst>
      <p:ext uri="{19B8F6BF-5375-455C-9EA6-DF929625EA0E}">
        <p15:presenceInfo xmlns:p15="http://schemas.microsoft.com/office/powerpoint/2012/main" userId="S::ganalisis@icfes.gov.co::5c62e0e3-48b9-4c07-959b-5539800d13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7"/>
    <a:srgbClr val="FF9900"/>
    <a:srgbClr val="AACA57"/>
    <a:srgbClr val="FF00FF"/>
    <a:srgbClr val="1E56A1"/>
    <a:srgbClr val="005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48" autoAdjust="0"/>
    <p:restoredTop sz="93792" autoAdjust="0"/>
  </p:normalViewPr>
  <p:slideViewPr>
    <p:cSldViewPr snapToGrid="0" snapToObjects="1" showGuides="1">
      <p:cViewPr varScale="1">
        <p:scale>
          <a:sx n="90" d="100"/>
          <a:sy n="90" d="100"/>
        </p:scale>
        <p:origin x="99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endParaRPr lang="es-CO"/>
        </a:p>
      </c:txPr>
    </c:title>
    <c:autoTitleDeleted val="0"/>
    <c:plotArea>
      <c:layout/>
      <c:barChart>
        <c:barDir val="col"/>
        <c:grouping val="clustered"/>
        <c:varyColors val="0"/>
        <c:ser>
          <c:idx val="0"/>
          <c:order val="0"/>
          <c:tx>
            <c:strRef>
              <c:f>Hoja1!$B$9</c:f>
              <c:strCache>
                <c:ptCount val="1"/>
                <c:pt idx="0">
                  <c:v>Enero</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Hoja1!$C$8:$F$8</c:f>
              <c:strCache>
                <c:ptCount val="4"/>
                <c:pt idx="0">
                  <c:v>Comunicaciones Escritas</c:v>
                </c:pt>
                <c:pt idx="1">
                  <c:v>Electrónico</c:v>
                </c:pt>
                <c:pt idx="2">
                  <c:v>Telefónico</c:v>
                </c:pt>
                <c:pt idx="3">
                  <c:v>Presencial</c:v>
                </c:pt>
              </c:strCache>
            </c:strRef>
          </c:cat>
          <c:val>
            <c:numRef>
              <c:f>Hoja1!$C$9:$F$9</c:f>
              <c:numCache>
                <c:formatCode>#,##0</c:formatCode>
                <c:ptCount val="4"/>
                <c:pt idx="0">
                  <c:v>5701</c:v>
                </c:pt>
                <c:pt idx="1">
                  <c:v>29124</c:v>
                </c:pt>
                <c:pt idx="2">
                  <c:v>57203</c:v>
                </c:pt>
                <c:pt idx="3">
                  <c:v>1010</c:v>
                </c:pt>
              </c:numCache>
            </c:numRef>
          </c:val>
          <c:extLst>
            <c:ext xmlns:c16="http://schemas.microsoft.com/office/drawing/2014/chart" uri="{C3380CC4-5D6E-409C-BE32-E72D297353CC}">
              <c16:uniqueId val="{00000000-9834-4FF3-B14C-21BD572BAC3E}"/>
            </c:ext>
          </c:extLst>
        </c:ser>
        <c:dLbls>
          <c:showLegendKey val="0"/>
          <c:showVal val="0"/>
          <c:showCatName val="0"/>
          <c:showSerName val="0"/>
          <c:showPercent val="0"/>
          <c:showBubbleSize val="0"/>
        </c:dLbls>
        <c:gapWidth val="100"/>
        <c:overlap val="-24"/>
        <c:axId val="439221192"/>
        <c:axId val="439225128"/>
      </c:barChart>
      <c:catAx>
        <c:axId val="439221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Work Sans" panose="020B0604020202020204" charset="0"/>
                <a:ea typeface="+mn-ea"/>
                <a:cs typeface="Work Sans" panose="020B0604020202020204" charset="0"/>
              </a:defRPr>
            </a:pPr>
            <a:endParaRPr lang="es-CO"/>
          </a:p>
        </c:txPr>
        <c:crossAx val="439225128"/>
        <c:crosses val="autoZero"/>
        <c:auto val="1"/>
        <c:lblAlgn val="ctr"/>
        <c:lblOffset val="100"/>
        <c:noMultiLvlLbl val="0"/>
      </c:catAx>
      <c:valAx>
        <c:axId val="439225128"/>
        <c:scaling>
          <c:orientation val="minMax"/>
        </c:scaling>
        <c:delete val="0"/>
        <c:axPos val="l"/>
        <c:title>
          <c:tx>
            <c:rich>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r>
                  <a:rPr lang="es-CO" sz="700">
                    <a:solidFill>
                      <a:srgbClr val="004A87"/>
                    </a:solidFill>
                  </a:rPr>
                  <a:t>Solicitudes Recibidas</a:t>
                </a:r>
              </a:p>
            </c:rich>
          </c:tx>
          <c:layout>
            <c:manualLayout>
              <c:xMode val="edge"/>
              <c:yMode val="edge"/>
              <c:x val="2.1669998825091179E-2"/>
              <c:y val="0.18587096145963256"/>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439221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56A1"/>
      </a:solidFill>
      <a:round/>
    </a:ln>
    <a:effectLst/>
  </c:spPr>
  <c:txPr>
    <a:bodyPr/>
    <a:lstStyle/>
    <a:p>
      <a:pPr>
        <a:defRPr sz="800">
          <a:solidFill>
            <a:srgbClr val="002060"/>
          </a:solidFill>
          <a:latin typeface="Work Sans" panose="020B0604020202020204" charset="0"/>
          <a:cs typeface="Work Sans" panose="020B0604020202020204" charset="0"/>
        </a:defRPr>
      </a:pPr>
      <a:endParaRPr lang="es-CO"/>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Hoja1!$F$4</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Hoja1!$B$5:$B$14</c:f>
              <c:strCache>
                <c:ptCount val="10"/>
                <c:pt idx="0">
                  <c:v>Saber TyT</c:v>
                </c:pt>
                <c:pt idx="1">
                  <c:v>Saber 11°</c:v>
                </c:pt>
                <c:pt idx="2">
                  <c:v>Pre Saber</c:v>
                </c:pt>
                <c:pt idx="3">
                  <c:v>Avancemos 4°, 6° y 8°</c:v>
                </c:pt>
                <c:pt idx="4">
                  <c:v>Validación</c:v>
                </c:pt>
                <c:pt idx="5">
                  <c:v>Saber Pro</c:v>
                </c:pt>
                <c:pt idx="6">
                  <c:v>Docentes</c:v>
                </c:pt>
                <c:pt idx="7">
                  <c:v>Saber 3°, 5° y 9°</c:v>
                </c:pt>
                <c:pt idx="8">
                  <c:v>Saber Pro Exterior</c:v>
                </c:pt>
                <c:pt idx="9">
                  <c:v>Pruebas Policía</c:v>
                </c:pt>
              </c:strCache>
            </c:strRef>
          </c:cat>
          <c:val>
            <c:numRef>
              <c:f>Hoja1!$F$5:$F$14</c:f>
              <c:numCache>
                <c:formatCode>#,##0</c:formatCode>
                <c:ptCount val="10"/>
                <c:pt idx="0">
                  <c:v>5931</c:v>
                </c:pt>
                <c:pt idx="1">
                  <c:v>693</c:v>
                </c:pt>
                <c:pt idx="2">
                  <c:v>88</c:v>
                </c:pt>
                <c:pt idx="3">
                  <c:v>66</c:v>
                </c:pt>
                <c:pt idx="4">
                  <c:v>32</c:v>
                </c:pt>
                <c:pt idx="5">
                  <c:v>19</c:v>
                </c:pt>
                <c:pt idx="6">
                  <c:v>8</c:v>
                </c:pt>
                <c:pt idx="7">
                  <c:v>4</c:v>
                </c:pt>
                <c:pt idx="8">
                  <c:v>3</c:v>
                </c:pt>
                <c:pt idx="9">
                  <c:v>2</c:v>
                </c:pt>
              </c:numCache>
            </c:numRef>
          </c:val>
          <c:extLst>
            <c:ext xmlns:c16="http://schemas.microsoft.com/office/drawing/2014/chart" uri="{C3380CC4-5D6E-409C-BE32-E72D297353CC}">
              <c16:uniqueId val="{00000000-17F3-4D59-8BDC-1269F2D7F21D}"/>
            </c:ext>
          </c:extLst>
        </c:ser>
        <c:dLbls>
          <c:showLegendKey val="0"/>
          <c:showVal val="0"/>
          <c:showCatName val="0"/>
          <c:showSerName val="0"/>
          <c:showPercent val="0"/>
          <c:showBubbleSize val="0"/>
        </c:dLbls>
        <c:gapWidth val="115"/>
        <c:overlap val="-20"/>
        <c:axId val="642425880"/>
        <c:axId val="642427520"/>
      </c:barChart>
      <c:catAx>
        <c:axId val="64242588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642427520"/>
        <c:crosses val="autoZero"/>
        <c:auto val="1"/>
        <c:lblAlgn val="ctr"/>
        <c:lblOffset val="100"/>
        <c:noMultiLvlLbl val="0"/>
      </c:catAx>
      <c:valAx>
        <c:axId val="642427520"/>
        <c:scaling>
          <c:orientation val="minMax"/>
        </c:scaling>
        <c:delete val="1"/>
        <c:axPos val="b"/>
        <c:numFmt formatCode="#,##0" sourceLinked="1"/>
        <c:majorTickMark val="none"/>
        <c:minorTickMark val="none"/>
        <c:tickLblPos val="nextTo"/>
        <c:crossAx val="642425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endParaRPr lang="es-CO"/>
        </a:p>
      </c:txPr>
    </c:title>
    <c:autoTitleDeleted val="0"/>
    <c:plotArea>
      <c:layout/>
      <c:barChart>
        <c:barDir val="col"/>
        <c:grouping val="clustered"/>
        <c:varyColors val="0"/>
        <c:ser>
          <c:idx val="0"/>
          <c:order val="0"/>
          <c:tx>
            <c:strRef>
              <c:f>Hoja1!$B$10</c:f>
              <c:strCache>
                <c:ptCount val="1"/>
                <c:pt idx="0">
                  <c:v>Febrero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Hoja1!$C$8:$F$8</c:f>
              <c:strCache>
                <c:ptCount val="4"/>
                <c:pt idx="0">
                  <c:v>Comunicaciones Escritas</c:v>
                </c:pt>
                <c:pt idx="1">
                  <c:v>Electrónico</c:v>
                </c:pt>
                <c:pt idx="2">
                  <c:v>Telefónico</c:v>
                </c:pt>
                <c:pt idx="3">
                  <c:v>Presencial</c:v>
                </c:pt>
              </c:strCache>
            </c:strRef>
          </c:cat>
          <c:val>
            <c:numRef>
              <c:f>Hoja1!$C$10:$F$10</c:f>
              <c:numCache>
                <c:formatCode>#,##0</c:formatCode>
                <c:ptCount val="4"/>
                <c:pt idx="0">
                  <c:v>4885</c:v>
                </c:pt>
                <c:pt idx="1">
                  <c:v>22716</c:v>
                </c:pt>
                <c:pt idx="2">
                  <c:v>63432</c:v>
                </c:pt>
                <c:pt idx="3">
                  <c:v>756</c:v>
                </c:pt>
              </c:numCache>
            </c:numRef>
          </c:val>
          <c:extLst>
            <c:ext xmlns:c16="http://schemas.microsoft.com/office/drawing/2014/chart" uri="{C3380CC4-5D6E-409C-BE32-E72D297353CC}">
              <c16:uniqueId val="{00000000-BEB2-486F-BE40-3472E7599C80}"/>
            </c:ext>
          </c:extLst>
        </c:ser>
        <c:dLbls>
          <c:showLegendKey val="0"/>
          <c:showVal val="0"/>
          <c:showCatName val="0"/>
          <c:showSerName val="0"/>
          <c:showPercent val="0"/>
          <c:showBubbleSize val="0"/>
        </c:dLbls>
        <c:gapWidth val="100"/>
        <c:overlap val="-24"/>
        <c:axId val="439221192"/>
        <c:axId val="439225128"/>
      </c:barChart>
      <c:catAx>
        <c:axId val="439221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Work Sans" panose="020B0604020202020204" charset="0"/>
                <a:ea typeface="+mn-ea"/>
                <a:cs typeface="Work Sans" panose="020B0604020202020204" charset="0"/>
              </a:defRPr>
            </a:pPr>
            <a:endParaRPr lang="es-CO"/>
          </a:p>
        </c:txPr>
        <c:crossAx val="439225128"/>
        <c:crosses val="autoZero"/>
        <c:auto val="1"/>
        <c:lblAlgn val="ctr"/>
        <c:lblOffset val="100"/>
        <c:noMultiLvlLbl val="0"/>
      </c:catAx>
      <c:valAx>
        <c:axId val="439225128"/>
        <c:scaling>
          <c:orientation val="minMax"/>
        </c:scaling>
        <c:delete val="0"/>
        <c:axPos val="l"/>
        <c:title>
          <c:tx>
            <c:rich>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r>
                  <a:rPr lang="es-CO" sz="700" dirty="0">
                    <a:solidFill>
                      <a:srgbClr val="004A87"/>
                    </a:solidFill>
                  </a:rPr>
                  <a:t>Solicitudes Recibidas</a:t>
                </a:r>
              </a:p>
            </c:rich>
          </c:tx>
          <c:layout>
            <c:manualLayout>
              <c:xMode val="edge"/>
              <c:yMode val="edge"/>
              <c:x val="1.8703251076664186E-2"/>
              <c:y val="0.20808661422373204"/>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439221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rgbClr val="002060"/>
                </a:solidFill>
                <a:latin typeface="Work Sans" panose="020B0604020202020204" charset="0"/>
                <a:ea typeface="+mn-ea"/>
                <a:cs typeface="Work Sans" panose="020B060402020202020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56A1"/>
      </a:solidFill>
      <a:round/>
    </a:ln>
    <a:effectLst/>
  </c:spPr>
  <c:txPr>
    <a:bodyPr/>
    <a:lstStyle/>
    <a:p>
      <a:pPr>
        <a:defRPr sz="800">
          <a:solidFill>
            <a:srgbClr val="002060"/>
          </a:solidFill>
          <a:latin typeface="Work Sans" panose="020B0604020202020204" charset="0"/>
          <a:cs typeface="Work Sans" panose="020B0604020202020204" charset="0"/>
        </a:defRPr>
      </a:pPr>
      <a:endParaRPr lang="es-C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1" i="0" u="none" strike="noStrike" kern="1200" baseline="0">
              <a:solidFill>
                <a:srgbClr val="004A87"/>
              </a:solidFill>
              <a:latin typeface="Work Sans" panose="020B0604020202020204" charset="0"/>
              <a:ea typeface="+mn-ea"/>
              <a:cs typeface="Work Sans" panose="020B0604020202020204" charset="0"/>
            </a:defRPr>
          </a:pPr>
          <a:endParaRPr lang="es-CO"/>
        </a:p>
      </c:txPr>
    </c:title>
    <c:autoTitleDeleted val="0"/>
    <c:plotArea>
      <c:layout/>
      <c:barChart>
        <c:barDir val="col"/>
        <c:grouping val="clustered"/>
        <c:varyColors val="0"/>
        <c:ser>
          <c:idx val="0"/>
          <c:order val="0"/>
          <c:tx>
            <c:strRef>
              <c:f>Hoja1!$B$11</c:f>
              <c:strCache>
                <c:ptCount val="1"/>
                <c:pt idx="0">
                  <c:v>Marzo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Hoja1!$C$8:$F$8</c:f>
              <c:strCache>
                <c:ptCount val="4"/>
                <c:pt idx="0">
                  <c:v>Comunicaciones Escritas</c:v>
                </c:pt>
                <c:pt idx="1">
                  <c:v>Electrónico</c:v>
                </c:pt>
                <c:pt idx="2">
                  <c:v>Telefónico</c:v>
                </c:pt>
                <c:pt idx="3">
                  <c:v>Presencial</c:v>
                </c:pt>
              </c:strCache>
            </c:strRef>
          </c:cat>
          <c:val>
            <c:numRef>
              <c:f>Hoja1!$C$11:$F$11</c:f>
              <c:numCache>
                <c:formatCode>#,##0</c:formatCode>
                <c:ptCount val="4"/>
                <c:pt idx="0">
                  <c:v>16034</c:v>
                </c:pt>
                <c:pt idx="1">
                  <c:v>48573</c:v>
                </c:pt>
                <c:pt idx="2">
                  <c:v>80445</c:v>
                </c:pt>
                <c:pt idx="3">
                  <c:v>479</c:v>
                </c:pt>
              </c:numCache>
            </c:numRef>
          </c:val>
          <c:extLst>
            <c:ext xmlns:c16="http://schemas.microsoft.com/office/drawing/2014/chart" uri="{C3380CC4-5D6E-409C-BE32-E72D297353CC}">
              <c16:uniqueId val="{00000000-364E-42A2-9268-07E2DC1E8D30}"/>
            </c:ext>
          </c:extLst>
        </c:ser>
        <c:dLbls>
          <c:showLegendKey val="0"/>
          <c:showVal val="0"/>
          <c:showCatName val="0"/>
          <c:showSerName val="0"/>
          <c:showPercent val="0"/>
          <c:showBubbleSize val="0"/>
        </c:dLbls>
        <c:gapWidth val="100"/>
        <c:overlap val="-24"/>
        <c:axId val="439221192"/>
        <c:axId val="439225128"/>
      </c:barChart>
      <c:catAx>
        <c:axId val="439221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Work Sans" panose="020B0604020202020204" charset="0"/>
                <a:ea typeface="+mn-ea"/>
                <a:cs typeface="Work Sans" panose="020B0604020202020204" charset="0"/>
              </a:defRPr>
            </a:pPr>
            <a:endParaRPr lang="es-CO"/>
          </a:p>
        </c:txPr>
        <c:crossAx val="439225128"/>
        <c:crosses val="autoZero"/>
        <c:auto val="1"/>
        <c:lblAlgn val="ctr"/>
        <c:lblOffset val="100"/>
        <c:noMultiLvlLbl val="0"/>
      </c:catAx>
      <c:valAx>
        <c:axId val="439225128"/>
        <c:scaling>
          <c:orientation val="minMax"/>
          <c:min val="-10000"/>
        </c:scaling>
        <c:delete val="0"/>
        <c:axPos val="l"/>
        <c:title>
          <c:tx>
            <c:rich>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r>
                  <a:rPr lang="es-CO" sz="700" dirty="0">
                    <a:solidFill>
                      <a:srgbClr val="004A87"/>
                    </a:solidFill>
                  </a:rPr>
                  <a:t>Solicitudes Recibidas</a:t>
                </a:r>
              </a:p>
            </c:rich>
          </c:tx>
          <c:layout>
            <c:manualLayout>
              <c:xMode val="edge"/>
              <c:yMode val="edge"/>
              <c:x val="2.4765712942961347E-2"/>
              <c:y val="0.20290308022245987"/>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439221192"/>
        <c:crosses val="autoZero"/>
        <c:crossBetween val="between"/>
        <c:majorUnit val="200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700" b="0" i="0" u="none" strike="noStrike" kern="1200" baseline="0">
                <a:solidFill>
                  <a:srgbClr val="004A87"/>
                </a:solidFill>
                <a:latin typeface="Work Sans" panose="020B0604020202020204" charset="0"/>
                <a:ea typeface="+mn-ea"/>
                <a:cs typeface="Work Sans" panose="020B0604020202020204" charset="0"/>
              </a:defRPr>
            </a:pPr>
            <a:endParaRPr lang="es-CO"/>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56A1"/>
      </a:solidFill>
      <a:round/>
    </a:ln>
    <a:effectLst/>
  </c:spPr>
  <c:txPr>
    <a:bodyPr/>
    <a:lstStyle/>
    <a:p>
      <a:pPr>
        <a:defRPr>
          <a:solidFill>
            <a:srgbClr val="002060"/>
          </a:solidFill>
          <a:latin typeface="Work Sans" panose="020B0604020202020204" charset="0"/>
          <a:cs typeface="Work Sans" panose="020B0604020202020204" charset="0"/>
        </a:defRPr>
      </a:pPr>
      <a:endParaRPr lang="es-C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Plantilla!$C$32</c:f>
              <c:strCache>
                <c:ptCount val="1"/>
                <c:pt idx="0">
                  <c:v>Solicitudes Recibidas</c:v>
                </c:pt>
              </c:strCache>
            </c:strRef>
          </c:tx>
          <c:spPr>
            <a:gradFill>
              <a:gsLst>
                <a:gs pos="0">
                  <a:schemeClr val="accent6"/>
                </a:gs>
                <a:gs pos="100000">
                  <a:schemeClr val="accent6">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rgbClr val="002060"/>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Plantilla!$B$33:$B$35</c:f>
              <c:strCache>
                <c:ptCount val="3"/>
                <c:pt idx="0">
                  <c:v>Año 2018</c:v>
                </c:pt>
                <c:pt idx="1">
                  <c:v>Año 2019</c:v>
                </c:pt>
                <c:pt idx="2">
                  <c:v>Año 2020</c:v>
                </c:pt>
              </c:strCache>
            </c:strRef>
          </c:cat>
          <c:val>
            <c:numRef>
              <c:f>Plantilla!$C$33:$C$35</c:f>
              <c:numCache>
                <c:formatCode>#,##0</c:formatCode>
                <c:ptCount val="3"/>
                <c:pt idx="0">
                  <c:v>230559</c:v>
                </c:pt>
                <c:pt idx="1">
                  <c:v>270482</c:v>
                </c:pt>
                <c:pt idx="2">
                  <c:v>330358</c:v>
                </c:pt>
              </c:numCache>
            </c:numRef>
          </c:val>
          <c:extLst>
            <c:ext xmlns:c16="http://schemas.microsoft.com/office/drawing/2014/chart" uri="{C3380CC4-5D6E-409C-BE32-E72D297353CC}">
              <c16:uniqueId val="{00000000-A8E6-4ADC-8BAD-0E5B2DAAEF60}"/>
            </c:ext>
          </c:extLst>
        </c:ser>
        <c:dLbls>
          <c:showLegendKey val="0"/>
          <c:showVal val="0"/>
          <c:showCatName val="0"/>
          <c:showSerName val="0"/>
          <c:showPercent val="0"/>
          <c:showBubbleSize val="0"/>
        </c:dLbls>
        <c:gapWidth val="75"/>
        <c:overlap val="-25"/>
        <c:axId val="440732272"/>
        <c:axId val="308230208"/>
        <c:extLst>
          <c:ext xmlns:c15="http://schemas.microsoft.com/office/drawing/2012/chart" uri="{02D57815-91ED-43cb-92C2-25804820EDAC}">
            <c15:filteredBarSeries>
              <c15:ser>
                <c:idx val="1"/>
                <c:order val="1"/>
                <c:tx>
                  <c:strRef>
                    <c:extLst>
                      <c:ext uri="{02D57815-91ED-43cb-92C2-25804820EDAC}">
                        <c15:formulaRef>
                          <c15:sqref>Plantilla!$D$32</c15:sqref>
                        </c15:formulaRef>
                      </c:ext>
                    </c:extLst>
                    <c:strCache>
                      <c:ptCount val="1"/>
                      <c:pt idx="0">
                        <c:v>Encuestas</c:v>
                      </c:pt>
                    </c:strCache>
                  </c:strRef>
                </c:tx>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extLst>
                      <c:ext uri="{02D57815-91ED-43cb-92C2-25804820EDAC}">
                        <c15:formulaRef>
                          <c15:sqref>Plantilla!$B$33:$B$35</c15:sqref>
                        </c15:formulaRef>
                      </c:ext>
                    </c:extLst>
                    <c:strCache>
                      <c:ptCount val="3"/>
                      <c:pt idx="0">
                        <c:v>Año 2018</c:v>
                      </c:pt>
                      <c:pt idx="1">
                        <c:v>Año 2019</c:v>
                      </c:pt>
                      <c:pt idx="2">
                        <c:v>Año 2020</c:v>
                      </c:pt>
                    </c:strCache>
                  </c:strRef>
                </c:cat>
                <c:val>
                  <c:numRef>
                    <c:extLst>
                      <c:ext uri="{02D57815-91ED-43cb-92C2-25804820EDAC}">
                        <c15:formulaRef>
                          <c15:sqref>Plantilla!$D$33:$D$35</c15:sqref>
                        </c15:formulaRef>
                      </c:ext>
                    </c:extLst>
                    <c:numCache>
                      <c:formatCode>#,##0</c:formatCode>
                      <c:ptCount val="3"/>
                      <c:pt idx="0">
                        <c:v>45749</c:v>
                      </c:pt>
                      <c:pt idx="1">
                        <c:v>55204</c:v>
                      </c:pt>
                      <c:pt idx="2">
                        <c:v>44673</c:v>
                      </c:pt>
                    </c:numCache>
                  </c:numRef>
                </c:val>
                <c:extLst>
                  <c:ext xmlns:c16="http://schemas.microsoft.com/office/drawing/2014/chart" uri="{C3380CC4-5D6E-409C-BE32-E72D297353CC}">
                    <c16:uniqueId val="{00000002-A8E6-4ADC-8BAD-0E5B2DAAEF6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Plantilla!$E$32</c15:sqref>
                        </c15:formulaRef>
                      </c:ext>
                    </c:extLst>
                    <c:strCache>
                      <c:ptCount val="1"/>
                      <c:pt idx="0">
                        <c:v>Nota</c:v>
                      </c:pt>
                    </c:strCache>
                  </c:strRef>
                </c:tx>
                <c:spPr>
                  <a:gradFill>
                    <a:gsLst>
                      <a:gs pos="0">
                        <a:schemeClr val="accent4"/>
                      </a:gs>
                      <a:gs pos="100000">
                        <a:schemeClr val="accent4">
                          <a:lumMod val="84000"/>
                        </a:schemeClr>
                      </a:gs>
                    </a:gsLst>
                    <a:lin ang="5400000" scaled="1"/>
                  </a:gradFill>
                  <a:ln>
                    <a:noFill/>
                  </a:ln>
                  <a:effectLst>
                    <a:outerShdw blurRad="76200" dir="18900000" sy="23000" kx="-1200000" algn="bl" rotWithShape="0">
                      <a:prstClr val="black">
                        <a:alpha val="20000"/>
                      </a:prstClr>
                    </a:outerShdw>
                  </a:effectLst>
                </c:spPr>
                <c:invertIfNegative val="0"/>
                <c:cat>
                  <c:strRef>
                    <c:extLst xmlns:c15="http://schemas.microsoft.com/office/drawing/2012/chart">
                      <c:ext xmlns:c15="http://schemas.microsoft.com/office/drawing/2012/chart" uri="{02D57815-91ED-43cb-92C2-25804820EDAC}">
                        <c15:formulaRef>
                          <c15:sqref>Plantilla!$B$33:$B$35</c15:sqref>
                        </c15:formulaRef>
                      </c:ext>
                    </c:extLst>
                    <c:strCache>
                      <c:ptCount val="3"/>
                      <c:pt idx="0">
                        <c:v>Año 2018</c:v>
                      </c:pt>
                      <c:pt idx="1">
                        <c:v>Año 2019</c:v>
                      </c:pt>
                      <c:pt idx="2">
                        <c:v>Año 2020</c:v>
                      </c:pt>
                    </c:strCache>
                  </c:strRef>
                </c:cat>
                <c:val>
                  <c:numRef>
                    <c:extLst xmlns:c15="http://schemas.microsoft.com/office/drawing/2012/chart">
                      <c:ext xmlns:c15="http://schemas.microsoft.com/office/drawing/2012/chart" uri="{02D57815-91ED-43cb-92C2-25804820EDAC}">
                        <c15:formulaRef>
                          <c15:sqref>Plantilla!$E$33:$E$35</c15:sqref>
                        </c15:formulaRef>
                      </c:ext>
                    </c:extLst>
                    <c:numCache>
                      <c:formatCode>General</c:formatCode>
                      <c:ptCount val="3"/>
                      <c:pt idx="0">
                        <c:v>4.53</c:v>
                      </c:pt>
                      <c:pt idx="1">
                        <c:v>4.5999999999999996</c:v>
                      </c:pt>
                      <c:pt idx="2">
                        <c:v>4.25</c:v>
                      </c:pt>
                    </c:numCache>
                  </c:numRef>
                </c:val>
                <c:extLst xmlns:c15="http://schemas.microsoft.com/office/drawing/2012/chart">
                  <c:ext xmlns:c16="http://schemas.microsoft.com/office/drawing/2014/chart" uri="{C3380CC4-5D6E-409C-BE32-E72D297353CC}">
                    <c16:uniqueId val="{00000003-A8E6-4ADC-8BAD-0E5B2DAAEF60}"/>
                  </c:ext>
                </c:extLst>
              </c15:ser>
            </c15:filteredBarSeries>
          </c:ext>
        </c:extLst>
      </c:barChart>
      <c:lineChart>
        <c:grouping val="standard"/>
        <c:varyColors val="0"/>
        <c:ser>
          <c:idx val="3"/>
          <c:order val="3"/>
          <c:tx>
            <c:strRef>
              <c:f>Plantilla!$F$32</c:f>
              <c:strCache>
                <c:ptCount val="1"/>
                <c:pt idx="0">
                  <c:v>Variación año Anterior</c:v>
                </c:pt>
              </c:strCache>
            </c:strRef>
          </c:tx>
          <c:spPr>
            <a:ln w="28575" cap="rnd">
              <a:solidFill>
                <a:schemeClr val="bg1"/>
              </a:solidFill>
              <a:round/>
            </a:ln>
            <a:effectLst/>
          </c:spPr>
          <c:marker>
            <c:symbol val="square"/>
            <c:size val="18"/>
            <c:spPr>
              <a:solidFill>
                <a:schemeClr val="accent2">
                  <a:lumMod val="40000"/>
                  <a:lumOff val="60000"/>
                </a:schemeClr>
              </a:solidFill>
              <a:ln>
                <a:noFill/>
              </a:ln>
              <a:effectLst>
                <a:outerShdw blurRad="76200" dir="18900000" sy="23000" kx="-1200000" algn="bl" rotWithShape="0">
                  <a:prstClr val="black">
                    <a:alpha val="20000"/>
                  </a:prst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2060"/>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Plantilla!$B$33:$B$35</c:f>
              <c:strCache>
                <c:ptCount val="3"/>
                <c:pt idx="0">
                  <c:v>Año 2018</c:v>
                </c:pt>
                <c:pt idx="1">
                  <c:v>Año 2019</c:v>
                </c:pt>
                <c:pt idx="2">
                  <c:v>Año 2020</c:v>
                </c:pt>
              </c:strCache>
            </c:strRef>
          </c:cat>
          <c:val>
            <c:numRef>
              <c:f>Plantilla!$F$33:$F$35</c:f>
              <c:numCache>
                <c:formatCode>0%</c:formatCode>
                <c:ptCount val="3"/>
                <c:pt idx="1">
                  <c:v>0.17315741306997343</c:v>
                </c:pt>
                <c:pt idx="2">
                  <c:v>0.22136778048077135</c:v>
                </c:pt>
              </c:numCache>
            </c:numRef>
          </c:val>
          <c:smooth val="0"/>
          <c:extLst>
            <c:ext xmlns:c16="http://schemas.microsoft.com/office/drawing/2014/chart" uri="{C3380CC4-5D6E-409C-BE32-E72D297353CC}">
              <c16:uniqueId val="{00000001-A8E6-4ADC-8BAD-0E5B2DAAEF60}"/>
            </c:ext>
          </c:extLst>
        </c:ser>
        <c:dLbls>
          <c:showLegendKey val="0"/>
          <c:showVal val="0"/>
          <c:showCatName val="0"/>
          <c:showSerName val="0"/>
          <c:showPercent val="0"/>
          <c:showBubbleSize val="0"/>
        </c:dLbls>
        <c:marker val="1"/>
        <c:smooth val="0"/>
        <c:axId val="440732272"/>
        <c:axId val="308230208"/>
      </c:lineChart>
      <c:catAx>
        <c:axId val="4407322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effectLst/>
                <a:latin typeface="+mn-lt"/>
                <a:ea typeface="+mn-ea"/>
                <a:cs typeface="+mn-cs"/>
              </a:defRPr>
            </a:pPr>
            <a:endParaRPr lang="es-CO"/>
          </a:p>
        </c:txPr>
        <c:crossAx val="308230208"/>
        <c:crosses val="autoZero"/>
        <c:auto val="1"/>
        <c:lblAlgn val="ctr"/>
        <c:lblOffset val="100"/>
        <c:noMultiLvlLbl val="0"/>
      </c:catAx>
      <c:valAx>
        <c:axId val="3082302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crossAx val="440732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rgbClr val="1E56A1"/>
      </a:solidFill>
      <a:round/>
    </a:ln>
    <a:effectLst/>
  </c:spPr>
  <c:txPr>
    <a:bodyPr/>
    <a:lstStyle/>
    <a:p>
      <a:pPr>
        <a:defRPr>
          <a:solidFill>
            <a:srgbClr val="002060"/>
          </a:solidFill>
        </a:defRPr>
      </a:pPr>
      <a:endParaRPr lang="es-CO"/>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Examenes!$C$38:$C$48</c:f>
              <c:strCache>
                <c:ptCount val="8"/>
                <c:pt idx="0">
                  <c:v>Saber 11 </c:v>
                </c:pt>
                <c:pt idx="1">
                  <c:v>Saber Pro</c:v>
                </c:pt>
                <c:pt idx="2">
                  <c:v>Validación</c:v>
                </c:pt>
                <c:pt idx="3">
                  <c:v>Pre Saber</c:v>
                </c:pt>
                <c:pt idx="4">
                  <c:v>Saber 3°, 5° y 9°</c:v>
                </c:pt>
                <c:pt idx="5">
                  <c:v>Avancemos 4°, 6° y 8°</c:v>
                </c:pt>
                <c:pt idx="6">
                  <c:v>Pruebas Internacionales</c:v>
                </c:pt>
                <c:pt idx="7">
                  <c:v>Otras</c:v>
                </c:pt>
              </c:strCache>
            </c:strRef>
          </c:cat>
          <c:val>
            <c:numRef>
              <c:f>Examenes!$E$38:$E$48</c:f>
              <c:numCache>
                <c:formatCode>0.00%</c:formatCode>
                <c:ptCount val="8"/>
                <c:pt idx="0">
                  <c:v>0.42805701534944363</c:v>
                </c:pt>
                <c:pt idx="1">
                  <c:v>0.27383582705490084</c:v>
                </c:pt>
                <c:pt idx="2">
                  <c:v>6.6068709120191652E-2</c:v>
                </c:pt>
                <c:pt idx="3">
                  <c:v>2.9636149163139423E-2</c:v>
                </c:pt>
                <c:pt idx="4">
                  <c:v>6.1244389582975744E-3</c:v>
                </c:pt>
                <c:pt idx="5">
                  <c:v>2.4402803291201185E-2</c:v>
                </c:pt>
                <c:pt idx="6">
                  <c:v>5.9820101453139096E-3</c:v>
                </c:pt>
                <c:pt idx="7">
                  <c:v>0.16269752867749368</c:v>
                </c:pt>
              </c:numCache>
            </c:numRef>
          </c:val>
          <c:extLst>
            <c:ext xmlns:c16="http://schemas.microsoft.com/office/drawing/2014/chart" uri="{C3380CC4-5D6E-409C-BE32-E72D297353CC}">
              <c16:uniqueId val="{00000000-B0B5-4084-A586-CEE1C2FC46FA}"/>
            </c:ext>
          </c:extLst>
        </c:ser>
        <c:dLbls>
          <c:showLegendKey val="0"/>
          <c:showVal val="0"/>
          <c:showCatName val="0"/>
          <c:showSerName val="0"/>
          <c:showPercent val="0"/>
          <c:showBubbleSize val="0"/>
        </c:dLbls>
        <c:gapWidth val="100"/>
        <c:axId val="329292136"/>
        <c:axId val="329292464"/>
      </c:barChart>
      <c:catAx>
        <c:axId val="329292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329292464"/>
        <c:crosses val="autoZero"/>
        <c:auto val="1"/>
        <c:lblAlgn val="ctr"/>
        <c:lblOffset val="100"/>
        <c:noMultiLvlLbl val="0"/>
      </c:catAx>
      <c:valAx>
        <c:axId val="32929246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3292921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4A87"/>
          </a:solidFill>
        </a:defRPr>
      </a:pPr>
      <a:endParaRPr lang="es-CO"/>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Examenes!$C$38:$C$48</c:f>
              <c:strCache>
                <c:ptCount val="3"/>
                <c:pt idx="0">
                  <c:v>Docentes</c:v>
                </c:pt>
                <c:pt idx="1">
                  <c:v>Mayores</c:v>
                </c:pt>
                <c:pt idx="2">
                  <c:v>Patrulleros</c:v>
                </c:pt>
              </c:strCache>
            </c:strRef>
          </c:cat>
          <c:val>
            <c:numRef>
              <c:f>Examenes!$D$38:$D$48</c:f>
              <c:numCache>
                <c:formatCode>#,##0</c:formatCode>
                <c:ptCount val="3"/>
                <c:pt idx="0">
                  <c:v>779</c:v>
                </c:pt>
                <c:pt idx="1">
                  <c:v>10</c:v>
                </c:pt>
                <c:pt idx="2">
                  <c:v>86</c:v>
                </c:pt>
              </c:numCache>
            </c:numRef>
          </c:val>
          <c:extLst>
            <c:ext xmlns:c16="http://schemas.microsoft.com/office/drawing/2014/chart" uri="{C3380CC4-5D6E-409C-BE32-E72D297353CC}">
              <c16:uniqueId val="{00000000-0183-42F0-B91F-D38ABABB4222}"/>
            </c:ext>
          </c:extLst>
        </c:ser>
        <c:dLbls>
          <c:showLegendKey val="0"/>
          <c:showVal val="0"/>
          <c:showCatName val="0"/>
          <c:showSerName val="0"/>
          <c:showPercent val="0"/>
          <c:showBubbleSize val="0"/>
        </c:dLbls>
        <c:gapWidth val="100"/>
        <c:axId val="329292136"/>
        <c:axId val="329292464"/>
      </c:barChart>
      <c:catAx>
        <c:axId val="329292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329292464"/>
        <c:crosses val="autoZero"/>
        <c:auto val="1"/>
        <c:lblAlgn val="ctr"/>
        <c:lblOffset val="100"/>
        <c:noMultiLvlLbl val="0"/>
      </c:catAx>
      <c:valAx>
        <c:axId val="3292924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cap="all" baseline="0">
                    <a:solidFill>
                      <a:srgbClr val="004A87"/>
                    </a:solidFill>
                    <a:latin typeface="+mn-lt"/>
                    <a:ea typeface="+mn-ea"/>
                    <a:cs typeface="+mn-cs"/>
                  </a:defRPr>
                </a:pPr>
                <a:r>
                  <a:rPr lang="es-CO" dirty="0"/>
                  <a:t>Solicitudes</a:t>
                </a:r>
                <a:r>
                  <a:rPr lang="es-CO" baseline="0" dirty="0"/>
                  <a:t> recibidas</a:t>
                </a:r>
                <a:endParaRPr lang="es-CO" dirty="0"/>
              </a:p>
            </c:rich>
          </c:tx>
          <c:overlay val="0"/>
          <c:spPr>
            <a:noFill/>
            <a:ln>
              <a:noFill/>
            </a:ln>
            <a:effectLst/>
          </c:spPr>
          <c:txPr>
            <a:bodyPr rot="0" spcFirstLastPara="1" vertOverflow="ellipsis" vert="horz" wrap="square" anchor="ctr" anchorCtr="1"/>
            <a:lstStyle/>
            <a:p>
              <a:pPr>
                <a:defRPr sz="900" b="0" i="0" u="none" strike="noStrike" kern="1200" cap="all" baseline="0">
                  <a:solidFill>
                    <a:srgbClr val="004A87"/>
                  </a:solidFill>
                  <a:latin typeface="+mn-lt"/>
                  <a:ea typeface="+mn-ea"/>
                  <a:cs typeface="+mn-cs"/>
                </a:defRPr>
              </a:pPr>
              <a:endParaRPr lang="es-CO"/>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3292921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004A87"/>
          </a:solidFill>
        </a:defRPr>
      </a:pPr>
      <a:endParaRPr lang="es-CO"/>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Plantilla!$D$55</c:f>
              <c:strCache>
                <c:ptCount val="1"/>
                <c:pt idx="0">
                  <c:v>Solicitudes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Plantilla!$B$56:$B$61</c:f>
              <c:strCache>
                <c:ptCount val="6"/>
                <c:pt idx="0">
                  <c:v>PQRSD</c:v>
                </c:pt>
                <c:pt idx="1">
                  <c:v>Trámites y servicios</c:v>
                </c:pt>
                <c:pt idx="2">
                  <c:v>Información pública</c:v>
                </c:pt>
                <c:pt idx="3">
                  <c:v>Entidades públicas</c:v>
                </c:pt>
                <c:pt idx="4">
                  <c:v>Traslado por competencia</c:v>
                </c:pt>
                <c:pt idx="5">
                  <c:v>Conceptos</c:v>
                </c:pt>
              </c:strCache>
            </c:strRef>
          </c:cat>
          <c:val>
            <c:numRef>
              <c:f>Plantilla!$D$56:$D$61</c:f>
              <c:numCache>
                <c:formatCode>#,##0</c:formatCode>
                <c:ptCount val="6"/>
                <c:pt idx="0">
                  <c:v>18626</c:v>
                </c:pt>
                <c:pt idx="1">
                  <c:v>4525</c:v>
                </c:pt>
                <c:pt idx="2">
                  <c:v>3381</c:v>
                </c:pt>
                <c:pt idx="3" formatCode="General">
                  <c:v>45</c:v>
                </c:pt>
                <c:pt idx="4" formatCode="General">
                  <c:v>43</c:v>
                </c:pt>
                <c:pt idx="5" formatCode="General">
                  <c:v>6</c:v>
                </c:pt>
              </c:numCache>
            </c:numRef>
          </c:val>
          <c:extLst>
            <c:ext xmlns:c16="http://schemas.microsoft.com/office/drawing/2014/chart" uri="{C3380CC4-5D6E-409C-BE32-E72D297353CC}">
              <c16:uniqueId val="{00000000-7D25-4AC5-A73D-CD9EC83F6C23}"/>
            </c:ext>
          </c:extLst>
        </c:ser>
        <c:dLbls>
          <c:showLegendKey val="0"/>
          <c:showVal val="0"/>
          <c:showCatName val="0"/>
          <c:showSerName val="0"/>
          <c:showPercent val="0"/>
          <c:showBubbleSize val="0"/>
        </c:dLbls>
        <c:gapWidth val="219"/>
        <c:overlap val="-27"/>
        <c:axId val="472864640"/>
        <c:axId val="472863328"/>
      </c:barChart>
      <c:lineChart>
        <c:grouping val="standard"/>
        <c:varyColors val="0"/>
        <c:ser>
          <c:idx val="0"/>
          <c:order val="0"/>
          <c:tx>
            <c:strRef>
              <c:f>Plantilla!$C$55</c:f>
              <c:strCache>
                <c:ptCount val="1"/>
                <c:pt idx="0">
                  <c:v>Días promedio de respuesta</c:v>
                </c:pt>
              </c:strCache>
            </c:strRef>
          </c:tx>
          <c:spPr>
            <a:ln w="31750" cap="rnd">
              <a:solidFill>
                <a:schemeClr val="accent6"/>
              </a:solidFill>
              <a:round/>
            </a:ln>
            <a:effectLst/>
          </c:spPr>
          <c:marker>
            <c:symbol val="square"/>
            <c:size val="22"/>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noFill/>
                <a:round/>
              </a:ln>
              <a:effectLst/>
            </c:spPr>
          </c:marker>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Plantilla!$B$56:$B$61</c:f>
              <c:strCache>
                <c:ptCount val="6"/>
                <c:pt idx="0">
                  <c:v>PQRSD</c:v>
                </c:pt>
                <c:pt idx="1">
                  <c:v>Trámites y servicios</c:v>
                </c:pt>
                <c:pt idx="2">
                  <c:v>Información pública</c:v>
                </c:pt>
                <c:pt idx="3">
                  <c:v>Entidades públicas</c:v>
                </c:pt>
                <c:pt idx="4">
                  <c:v>Traslado por competencia</c:v>
                </c:pt>
                <c:pt idx="5">
                  <c:v>Conceptos</c:v>
                </c:pt>
              </c:strCache>
            </c:strRef>
          </c:cat>
          <c:val>
            <c:numRef>
              <c:f>Plantilla!$C$56:$C$61</c:f>
              <c:numCache>
                <c:formatCode>General</c:formatCode>
                <c:ptCount val="6"/>
                <c:pt idx="0">
                  <c:v>4.2</c:v>
                </c:pt>
                <c:pt idx="1">
                  <c:v>4.7</c:v>
                </c:pt>
                <c:pt idx="2">
                  <c:v>3.3</c:v>
                </c:pt>
                <c:pt idx="3">
                  <c:v>7.3</c:v>
                </c:pt>
                <c:pt idx="4">
                  <c:v>6.5</c:v>
                </c:pt>
                <c:pt idx="5">
                  <c:v>8</c:v>
                </c:pt>
              </c:numCache>
            </c:numRef>
          </c:val>
          <c:smooth val="0"/>
          <c:extLst>
            <c:ext xmlns:c16="http://schemas.microsoft.com/office/drawing/2014/chart" uri="{C3380CC4-5D6E-409C-BE32-E72D297353CC}">
              <c16:uniqueId val="{00000001-7D25-4AC5-A73D-CD9EC83F6C23}"/>
            </c:ext>
          </c:extLst>
        </c:ser>
        <c:dLbls>
          <c:showLegendKey val="0"/>
          <c:showVal val="0"/>
          <c:showCatName val="0"/>
          <c:showSerName val="0"/>
          <c:showPercent val="0"/>
          <c:showBubbleSize val="0"/>
        </c:dLbls>
        <c:marker val="1"/>
        <c:smooth val="0"/>
        <c:axId val="564249408"/>
        <c:axId val="564248752"/>
      </c:lineChart>
      <c:catAx>
        <c:axId val="47286464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472863328"/>
        <c:crosses val="autoZero"/>
        <c:auto val="1"/>
        <c:lblAlgn val="ctr"/>
        <c:lblOffset val="100"/>
        <c:noMultiLvlLbl val="0"/>
      </c:catAx>
      <c:valAx>
        <c:axId val="472863328"/>
        <c:scaling>
          <c:logBase val="10"/>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472864640"/>
        <c:crosses val="autoZero"/>
        <c:crossBetween val="between"/>
      </c:valAx>
      <c:valAx>
        <c:axId val="564248752"/>
        <c:scaling>
          <c:logBase val="10"/>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564249408"/>
        <c:crosses val="max"/>
        <c:crossBetween val="between"/>
      </c:valAx>
      <c:catAx>
        <c:axId val="564249408"/>
        <c:scaling>
          <c:orientation val="minMax"/>
        </c:scaling>
        <c:delete val="1"/>
        <c:axPos val="b"/>
        <c:numFmt formatCode="General" sourceLinked="1"/>
        <c:majorTickMark val="none"/>
        <c:minorTickMark val="none"/>
        <c:tickLblPos val="nextTo"/>
        <c:crossAx val="564248752"/>
        <c:crosses val="autoZero"/>
        <c:auto val="1"/>
        <c:lblAlgn val="ctr"/>
        <c:lblOffset val="100"/>
        <c:noMultiLvlLbl val="0"/>
      </c:catAx>
      <c:spPr>
        <a:noFill/>
        <a:ln>
          <a:noFill/>
        </a:ln>
        <a:effectLst/>
      </c:spPr>
    </c:plotArea>
    <c:legend>
      <c:legendPos val="b"/>
      <c:layout>
        <c:manualLayout>
          <c:xMode val="edge"/>
          <c:yMode val="edge"/>
          <c:x val="0.29142134462976005"/>
          <c:y val="0.81148253666201742"/>
          <c:w val="0.41378608758942348"/>
          <c:h val="9.1253644577553361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Plantilla!$B$72</c:f>
              <c:strCache>
                <c:ptCount val="1"/>
                <c:pt idx="0">
                  <c:v>Muestra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Plantilla!$C$70:$E$70</c:f>
              <c:strCache>
                <c:ptCount val="3"/>
                <c:pt idx="0">
                  <c:v>Enero</c:v>
                </c:pt>
                <c:pt idx="1">
                  <c:v>Febrero</c:v>
                </c:pt>
                <c:pt idx="2">
                  <c:v>Marzo</c:v>
                </c:pt>
              </c:strCache>
            </c:strRef>
          </c:cat>
          <c:val>
            <c:numRef>
              <c:f>Plantilla!$C$72:$E$72</c:f>
              <c:numCache>
                <c:formatCode>#,##0</c:formatCode>
                <c:ptCount val="3"/>
                <c:pt idx="0">
                  <c:v>16293</c:v>
                </c:pt>
                <c:pt idx="1">
                  <c:v>11773</c:v>
                </c:pt>
                <c:pt idx="2">
                  <c:v>16607</c:v>
                </c:pt>
              </c:numCache>
            </c:numRef>
          </c:val>
          <c:extLst>
            <c:ext xmlns:c16="http://schemas.microsoft.com/office/drawing/2014/chart" uri="{C3380CC4-5D6E-409C-BE32-E72D297353CC}">
              <c16:uniqueId val="{00000000-48BE-4D02-848A-9FC96277D43D}"/>
            </c:ext>
          </c:extLst>
        </c:ser>
        <c:dLbls>
          <c:showLegendKey val="0"/>
          <c:showVal val="0"/>
          <c:showCatName val="0"/>
          <c:showSerName val="0"/>
          <c:showPercent val="0"/>
          <c:showBubbleSize val="0"/>
        </c:dLbls>
        <c:gapWidth val="100"/>
        <c:overlap val="-24"/>
        <c:axId val="469301592"/>
        <c:axId val="469301920"/>
      </c:barChart>
      <c:lineChart>
        <c:grouping val="standard"/>
        <c:varyColors val="0"/>
        <c:ser>
          <c:idx val="0"/>
          <c:order val="0"/>
          <c:tx>
            <c:strRef>
              <c:f>Plantilla!$B$71</c:f>
              <c:strCache>
                <c:ptCount val="1"/>
                <c:pt idx="0">
                  <c:v>Nota</c:v>
                </c:pt>
              </c:strCache>
            </c:strRef>
          </c:tx>
          <c:spPr>
            <a:ln w="31750" cap="rnd">
              <a:solidFill>
                <a:schemeClr val="accent1"/>
              </a:solidFill>
              <a:round/>
            </a:ln>
            <a:effectLst/>
          </c:spPr>
          <c:marker>
            <c:symbol val="squar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2700">
                <a:noFill/>
                <a:round/>
              </a:ln>
              <a:effectLst/>
            </c:spPr>
          </c:marker>
          <c:dLbls>
            <c:spPr>
              <a:solidFill>
                <a:schemeClr val="accent1"/>
              </a:solid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Plantilla!$C$70:$E$70</c:f>
              <c:strCache>
                <c:ptCount val="3"/>
                <c:pt idx="0">
                  <c:v>Enero</c:v>
                </c:pt>
                <c:pt idx="1">
                  <c:v>Febrero</c:v>
                </c:pt>
                <c:pt idx="2">
                  <c:v>Marzo</c:v>
                </c:pt>
              </c:strCache>
            </c:strRef>
          </c:cat>
          <c:val>
            <c:numRef>
              <c:f>Plantilla!$C$71:$E$71</c:f>
              <c:numCache>
                <c:formatCode>0%</c:formatCode>
                <c:ptCount val="3"/>
                <c:pt idx="0">
                  <c:v>0.8589</c:v>
                </c:pt>
                <c:pt idx="1">
                  <c:v>0.87</c:v>
                </c:pt>
                <c:pt idx="2">
                  <c:v>0.71</c:v>
                </c:pt>
              </c:numCache>
            </c:numRef>
          </c:val>
          <c:smooth val="0"/>
          <c:extLst>
            <c:ext xmlns:c16="http://schemas.microsoft.com/office/drawing/2014/chart" uri="{C3380CC4-5D6E-409C-BE32-E72D297353CC}">
              <c16:uniqueId val="{00000001-48BE-4D02-848A-9FC96277D43D}"/>
            </c:ext>
          </c:extLst>
        </c:ser>
        <c:dLbls>
          <c:showLegendKey val="0"/>
          <c:showVal val="0"/>
          <c:showCatName val="0"/>
          <c:showSerName val="0"/>
          <c:showPercent val="0"/>
          <c:showBubbleSize val="0"/>
        </c:dLbls>
        <c:marker val="1"/>
        <c:smooth val="0"/>
        <c:axId val="645641136"/>
        <c:axId val="645637200"/>
      </c:lineChart>
      <c:catAx>
        <c:axId val="46930159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69301920"/>
        <c:crosses val="autoZero"/>
        <c:auto val="1"/>
        <c:lblAlgn val="ctr"/>
        <c:lblOffset val="100"/>
        <c:noMultiLvlLbl val="0"/>
      </c:catAx>
      <c:valAx>
        <c:axId val="46930192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469301592"/>
        <c:crosses val="autoZero"/>
        <c:crossBetween val="between"/>
      </c:valAx>
      <c:valAx>
        <c:axId val="645637200"/>
        <c:scaling>
          <c:logBase val="10"/>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crossAx val="645641136"/>
        <c:crosses val="max"/>
        <c:crossBetween val="between"/>
      </c:valAx>
      <c:catAx>
        <c:axId val="645641136"/>
        <c:scaling>
          <c:orientation val="minMax"/>
        </c:scaling>
        <c:delete val="1"/>
        <c:axPos val="b"/>
        <c:numFmt formatCode="General" sourceLinked="1"/>
        <c:majorTickMark val="out"/>
        <c:minorTickMark val="none"/>
        <c:tickLblPos val="nextTo"/>
        <c:crossAx val="645637200"/>
        <c:crosses val="autoZero"/>
        <c:auto val="1"/>
        <c:lblAlgn val="ctr"/>
        <c:lblOffset val="100"/>
        <c:noMultiLvlLbl val="0"/>
      </c:catAx>
      <c:spPr>
        <a:noFill/>
        <a:ln>
          <a:noFill/>
        </a:ln>
        <a:effectLst/>
      </c:spPr>
    </c:plotArea>
    <c:legend>
      <c:legendPos val="b"/>
      <c:layout>
        <c:manualLayout>
          <c:xMode val="edge"/>
          <c:yMode val="edge"/>
          <c:x val="0.39359045667963122"/>
          <c:y val="0.86092144087016542"/>
          <c:w val="0.21654854298793488"/>
          <c:h val="8.1279913832990741E-2"/>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defRPr>
      </a:pPr>
      <a:endParaRPr lang="es-CO"/>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Hoja1!$B$19</c:f>
              <c:strCache>
                <c:ptCount val="1"/>
                <c:pt idx="0">
                  <c:v>Quejas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Hoja1!$C$18:$E$18</c:f>
              <c:strCache>
                <c:ptCount val="3"/>
                <c:pt idx="0">
                  <c:v>Enero</c:v>
                </c:pt>
                <c:pt idx="1">
                  <c:v>Febrero</c:v>
                </c:pt>
                <c:pt idx="2">
                  <c:v>Marzo</c:v>
                </c:pt>
              </c:strCache>
            </c:strRef>
          </c:cat>
          <c:val>
            <c:numRef>
              <c:f>Hoja1!$C$19:$E$19</c:f>
              <c:numCache>
                <c:formatCode>#,##0</c:formatCode>
                <c:ptCount val="3"/>
                <c:pt idx="0">
                  <c:v>3</c:v>
                </c:pt>
                <c:pt idx="1">
                  <c:v>0</c:v>
                </c:pt>
                <c:pt idx="2">
                  <c:v>0</c:v>
                </c:pt>
              </c:numCache>
            </c:numRef>
          </c:val>
          <c:extLst>
            <c:ext xmlns:c16="http://schemas.microsoft.com/office/drawing/2014/chart" uri="{C3380CC4-5D6E-409C-BE32-E72D297353CC}">
              <c16:uniqueId val="{00000000-AB84-4245-B4B5-9BF1A2CA2F13}"/>
            </c:ext>
          </c:extLst>
        </c:ser>
        <c:ser>
          <c:idx val="1"/>
          <c:order val="1"/>
          <c:tx>
            <c:strRef>
              <c:f>Hoja1!$B$20</c:f>
              <c:strCache>
                <c:ptCount val="1"/>
                <c:pt idx="0">
                  <c:v>Reclamos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Hoja1!$C$18:$E$18</c:f>
              <c:strCache>
                <c:ptCount val="3"/>
                <c:pt idx="0">
                  <c:v>Enero</c:v>
                </c:pt>
                <c:pt idx="1">
                  <c:v>Febrero</c:v>
                </c:pt>
                <c:pt idx="2">
                  <c:v>Marzo</c:v>
                </c:pt>
              </c:strCache>
            </c:strRef>
          </c:cat>
          <c:val>
            <c:numRef>
              <c:f>Hoja1!$C$20:$E$20</c:f>
              <c:numCache>
                <c:formatCode>#,##0</c:formatCode>
                <c:ptCount val="3"/>
                <c:pt idx="0">
                  <c:v>777</c:v>
                </c:pt>
                <c:pt idx="1">
                  <c:v>54</c:v>
                </c:pt>
                <c:pt idx="2">
                  <c:v>6012</c:v>
                </c:pt>
              </c:numCache>
            </c:numRef>
          </c:val>
          <c:extLst>
            <c:ext xmlns:c16="http://schemas.microsoft.com/office/drawing/2014/chart" uri="{C3380CC4-5D6E-409C-BE32-E72D297353CC}">
              <c16:uniqueId val="{00000001-AB84-4245-B4B5-9BF1A2CA2F13}"/>
            </c:ext>
          </c:extLst>
        </c:ser>
        <c:dLbls>
          <c:showLegendKey val="0"/>
          <c:showVal val="1"/>
          <c:showCatName val="0"/>
          <c:showSerName val="0"/>
          <c:showPercent val="0"/>
          <c:showBubbleSize val="0"/>
        </c:dLbls>
        <c:gapWidth val="75"/>
        <c:axId val="733611760"/>
        <c:axId val="733612088"/>
      </c:barChart>
      <c:catAx>
        <c:axId val="73361176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crossAx val="733612088"/>
        <c:crosses val="autoZero"/>
        <c:auto val="1"/>
        <c:lblAlgn val="ctr"/>
        <c:lblOffset val="100"/>
        <c:noMultiLvlLbl val="0"/>
      </c:catAx>
      <c:valAx>
        <c:axId val="733612088"/>
        <c:scaling>
          <c:logBase val="10"/>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Work Sans" panose="020B0604020202020204" charset="0"/>
                <a:ea typeface="+mn-ea"/>
                <a:cs typeface="Work Sans" panose="020B0604020202020204" charset="0"/>
              </a:defRPr>
            </a:pPr>
            <a:endParaRPr lang="es-CO"/>
          </a:p>
        </c:txPr>
        <c:crossAx val="733611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04A87"/>
              </a:solidFill>
              <a:latin typeface="Work Sans" panose="020B0604020202020204" charset="0"/>
              <a:ea typeface="+mn-ea"/>
              <a:cs typeface="Work Sans" panose="020B0604020202020204" charset="0"/>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4A87"/>
          </a:solidFill>
          <a:latin typeface="Work Sans" panose="020B0604020202020204" charset="0"/>
          <a:cs typeface="Work Sans" panose="020B0604020202020204" charset="0"/>
        </a:defRPr>
      </a:pPr>
      <a:endParaRPr lang="es-CO"/>
    </a:p>
  </c:txPr>
  <c:externalData r:id="rId4">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32ECF1-EEF6-1749-A376-9584D9135120}" type="datetimeFigureOut">
              <a:rPr lang="es-ES" smtClean="0"/>
              <a:t>02/07/2020</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35E2267-A89F-F243-B667-0126DB06CEF4}" type="slidenum">
              <a:rPr lang="es-ES" smtClean="0"/>
              <a:t>‹Nº›</a:t>
            </a:fld>
            <a:endParaRPr lang="es-ES" dirty="0"/>
          </a:p>
        </p:txBody>
      </p:sp>
    </p:spTree>
    <p:extLst>
      <p:ext uri="{BB962C8B-B14F-4D97-AF65-F5344CB8AC3E}">
        <p14:creationId xmlns:p14="http://schemas.microsoft.com/office/powerpoint/2010/main" val="11071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06"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6464254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95ef59f35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95ef59f35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309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047164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187431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48300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18283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2720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5" name="Google Shape;1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9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131893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79920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32191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352717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108759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72526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2880592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texto">
  <p:cSld name="Contenid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59954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
        <p:nvSpPr>
          <p:cNvPr id="4" name="Google Shape;26;p4"/>
          <p:cNvSpPr/>
          <p:nvPr userDrawn="1"/>
        </p:nvSpPr>
        <p:spPr>
          <a:xfrm>
            <a:off x="0" y="0"/>
            <a:ext cx="283389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968" y="2183474"/>
            <a:ext cx="2045433" cy="703540"/>
          </a:xfrm>
          <a:prstGeom prst="rect">
            <a:avLst/>
          </a:prstGeom>
        </p:spPr>
      </p:pic>
    </p:spTree>
    <p:extLst>
      <p:ext uri="{BB962C8B-B14F-4D97-AF65-F5344CB8AC3E}">
        <p14:creationId xmlns:p14="http://schemas.microsoft.com/office/powerpoint/2010/main" val="41456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367469" y="1733025"/>
            <a:ext cx="3264880" cy="640198"/>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3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3768725"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1" name="Google Shape;51;p8"/>
          <p:cNvSpPr txBox="1">
            <a:spLocks noGrp="1"/>
          </p:cNvSpPr>
          <p:nvPr>
            <p:ph type="body" idx="2"/>
          </p:nvPr>
        </p:nvSpPr>
        <p:spPr>
          <a:xfrm>
            <a:off x="3768286" y="255335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2" name="Google Shape;52;p8"/>
          <p:cNvSpPr txBox="1">
            <a:spLocks noGrp="1"/>
          </p:cNvSpPr>
          <p:nvPr>
            <p:ph type="body" idx="3"/>
          </p:nvPr>
        </p:nvSpPr>
        <p:spPr>
          <a:xfrm>
            <a:off x="3768725" y="3440778"/>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3" name="Google Shape;53;p8"/>
          <p:cNvSpPr txBox="1">
            <a:spLocks noGrp="1"/>
          </p:cNvSpPr>
          <p:nvPr>
            <p:ph type="body" idx="4"/>
          </p:nvPr>
        </p:nvSpPr>
        <p:spPr>
          <a:xfrm>
            <a:off x="3768725" y="3922005"/>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4" name="Google Shape;54;p8"/>
          <p:cNvSpPr txBox="1">
            <a:spLocks noGrp="1"/>
          </p:cNvSpPr>
          <p:nvPr>
            <p:ph type="body" idx="5"/>
          </p:nvPr>
        </p:nvSpPr>
        <p:spPr>
          <a:xfrm>
            <a:off x="3123123" y="262003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5" name="Google Shape;55;p8"/>
          <p:cNvSpPr txBox="1">
            <a:spLocks noGrp="1"/>
          </p:cNvSpPr>
          <p:nvPr>
            <p:ph type="body" idx="6"/>
          </p:nvPr>
        </p:nvSpPr>
        <p:spPr>
          <a:xfrm>
            <a:off x="6366376" y="300174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6" name="Google Shape;56;p8"/>
          <p:cNvSpPr txBox="1">
            <a:spLocks noGrp="1"/>
          </p:cNvSpPr>
          <p:nvPr>
            <p:ph type="body" idx="7"/>
          </p:nvPr>
        </p:nvSpPr>
        <p:spPr>
          <a:xfrm>
            <a:off x="3123122" y="3089695"/>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7" name="Google Shape;57;p8"/>
          <p:cNvSpPr txBox="1">
            <a:spLocks noGrp="1"/>
          </p:cNvSpPr>
          <p:nvPr>
            <p:ph type="body" idx="8"/>
          </p:nvPr>
        </p:nvSpPr>
        <p:spPr>
          <a:xfrm>
            <a:off x="3123849" y="3525020"/>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58" name="Google Shape;58;p8"/>
          <p:cNvSpPr txBox="1">
            <a:spLocks noGrp="1"/>
          </p:cNvSpPr>
          <p:nvPr>
            <p:ph type="body" idx="9"/>
          </p:nvPr>
        </p:nvSpPr>
        <p:spPr>
          <a:xfrm>
            <a:off x="3123849" y="4007466"/>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400"/>
              <a:buNone/>
              <a:defRPr sz="1000" b="1">
                <a:solidFill>
                  <a:srgbClr val="0054BC"/>
                </a:solidFill>
                <a:latin typeface="Work Sans"/>
                <a:ea typeface="Work Sans"/>
                <a:cs typeface="Work Sans"/>
                <a:sym typeface="Work Sans"/>
              </a:defRPr>
            </a:lvl1pPr>
            <a:lvl2pPr marL="914400" lvl="1" indent="-317500" algn="l">
              <a:lnSpc>
                <a:spcPct val="90000"/>
              </a:lnSpc>
              <a:spcBef>
                <a:spcPts val="400"/>
              </a:spcBef>
              <a:spcAft>
                <a:spcPts val="0"/>
              </a:spcAft>
              <a:buClr>
                <a:srgbClr val="0054BC"/>
              </a:buClr>
              <a:buSzPts val="1400"/>
              <a:buChar char="•"/>
              <a:defRPr>
                <a:solidFill>
                  <a:srgbClr val="0054BC"/>
                </a:solidFill>
              </a:defRPr>
            </a:lvl2pPr>
            <a:lvl3pPr marL="1371600" lvl="2" indent="-317500" algn="l">
              <a:lnSpc>
                <a:spcPct val="90000"/>
              </a:lnSpc>
              <a:spcBef>
                <a:spcPts val="400"/>
              </a:spcBef>
              <a:spcAft>
                <a:spcPts val="0"/>
              </a:spcAft>
              <a:buClr>
                <a:srgbClr val="0054BC"/>
              </a:buClr>
              <a:buSzPts val="1400"/>
              <a:buChar char="•"/>
              <a:defRPr>
                <a:solidFill>
                  <a:srgbClr val="0054BC"/>
                </a:solidFill>
              </a:defRPr>
            </a:lvl3pPr>
            <a:lvl4pPr marL="1828800" lvl="3" indent="-317500" algn="l">
              <a:lnSpc>
                <a:spcPct val="90000"/>
              </a:lnSpc>
              <a:spcBef>
                <a:spcPts val="400"/>
              </a:spcBef>
              <a:spcAft>
                <a:spcPts val="0"/>
              </a:spcAft>
              <a:buClr>
                <a:srgbClr val="0054BC"/>
              </a:buClr>
              <a:buSzPts val="1400"/>
              <a:buChar char="•"/>
              <a:defRPr>
                <a:solidFill>
                  <a:srgbClr val="0054BC"/>
                </a:solidFill>
              </a:defRPr>
            </a:lvl4pPr>
            <a:lvl5pPr marL="2286000" lvl="4" indent="-317500" algn="l">
              <a:lnSpc>
                <a:spcPct val="90000"/>
              </a:lnSpc>
              <a:spcBef>
                <a:spcPts val="400"/>
              </a:spcBef>
              <a:spcAft>
                <a:spcPts val="0"/>
              </a:spcAft>
              <a:buClr>
                <a:srgbClr val="0054BC"/>
              </a:buClr>
              <a:buSzPts val="1400"/>
              <a:buChar char="•"/>
              <a:defRPr>
                <a:solidFill>
                  <a:srgbClr val="0054BC"/>
                </a:solidFill>
              </a:defRPr>
            </a:lvl5pPr>
            <a:lvl6pPr marL="2743200" lvl="5" indent="-317500" algn="l">
              <a:lnSpc>
                <a:spcPct val="90000"/>
              </a:lnSpc>
              <a:spcBef>
                <a:spcPts val="400"/>
              </a:spcBef>
              <a:spcAft>
                <a:spcPts val="0"/>
              </a:spcAft>
              <a:buClr>
                <a:srgbClr val="0054BC"/>
              </a:buClr>
              <a:buSzPts val="1400"/>
              <a:buChar char="•"/>
              <a:defRPr>
                <a:solidFill>
                  <a:srgbClr val="0054BC"/>
                </a:solidFill>
              </a:defRPr>
            </a:lvl6pPr>
            <a:lvl7pPr marL="3200400" lvl="6" indent="-317500" algn="l">
              <a:lnSpc>
                <a:spcPct val="90000"/>
              </a:lnSpc>
              <a:spcBef>
                <a:spcPts val="400"/>
              </a:spcBef>
              <a:spcAft>
                <a:spcPts val="0"/>
              </a:spcAft>
              <a:buClr>
                <a:srgbClr val="0054BC"/>
              </a:buClr>
              <a:buSzPts val="1400"/>
              <a:buChar char="•"/>
              <a:defRPr>
                <a:solidFill>
                  <a:srgbClr val="0054BC"/>
                </a:solidFill>
              </a:defRPr>
            </a:lvl7pPr>
            <a:lvl8pPr marL="3657600" lvl="7" indent="-317500" algn="l">
              <a:lnSpc>
                <a:spcPct val="90000"/>
              </a:lnSpc>
              <a:spcBef>
                <a:spcPts val="400"/>
              </a:spcBef>
              <a:spcAft>
                <a:spcPts val="0"/>
              </a:spcAft>
              <a:buClr>
                <a:srgbClr val="0054BC"/>
              </a:buClr>
              <a:buSzPts val="1400"/>
              <a:buChar char="•"/>
              <a:defRPr>
                <a:solidFill>
                  <a:srgbClr val="0054BC"/>
                </a:solidFill>
              </a:defRPr>
            </a:lvl8pPr>
            <a:lvl9pPr marL="4114800" lvl="8" indent="-317500" algn="l">
              <a:lnSpc>
                <a:spcPct val="90000"/>
              </a:lnSpc>
              <a:spcBef>
                <a:spcPts val="400"/>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6365937" y="2558192"/>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0" name="Google Shape;60;p8"/>
          <p:cNvSpPr txBox="1">
            <a:spLocks noGrp="1"/>
          </p:cNvSpPr>
          <p:nvPr>
            <p:ph type="body" idx="14"/>
          </p:nvPr>
        </p:nvSpPr>
        <p:spPr>
          <a:xfrm>
            <a:off x="6366376" y="3445620"/>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1" name="Google Shape;61;p8"/>
          <p:cNvSpPr txBox="1">
            <a:spLocks noGrp="1"/>
          </p:cNvSpPr>
          <p:nvPr>
            <p:ph type="body" idx="15"/>
          </p:nvPr>
        </p:nvSpPr>
        <p:spPr>
          <a:xfrm>
            <a:off x="6365489" y="3926847"/>
            <a:ext cx="1883400" cy="4437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54BC"/>
              </a:buClr>
              <a:buSzPts val="1000"/>
              <a:buNone/>
              <a:defRPr sz="1000">
                <a:solidFill>
                  <a:srgbClr val="0054BC"/>
                </a:solidFill>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2" name="Google Shape;62;p8"/>
          <p:cNvSpPr txBox="1">
            <a:spLocks noGrp="1"/>
          </p:cNvSpPr>
          <p:nvPr>
            <p:ph type="body" idx="16"/>
          </p:nvPr>
        </p:nvSpPr>
        <p:spPr>
          <a:xfrm>
            <a:off x="5720774" y="262487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3" name="Google Shape;63;p8"/>
          <p:cNvSpPr txBox="1">
            <a:spLocks noGrp="1"/>
          </p:cNvSpPr>
          <p:nvPr>
            <p:ph type="body" idx="17"/>
          </p:nvPr>
        </p:nvSpPr>
        <p:spPr>
          <a:xfrm>
            <a:off x="5720773" y="3094537"/>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4" name="Google Shape;64;p8"/>
          <p:cNvSpPr txBox="1">
            <a:spLocks noGrp="1"/>
          </p:cNvSpPr>
          <p:nvPr>
            <p:ph type="body" idx="18"/>
          </p:nvPr>
        </p:nvSpPr>
        <p:spPr>
          <a:xfrm>
            <a:off x="5721500" y="3529862"/>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65" name="Google Shape;65;p8"/>
          <p:cNvSpPr txBox="1">
            <a:spLocks noGrp="1"/>
          </p:cNvSpPr>
          <p:nvPr>
            <p:ph type="body" idx="19"/>
          </p:nvPr>
        </p:nvSpPr>
        <p:spPr>
          <a:xfrm>
            <a:off x="5721500" y="4012308"/>
            <a:ext cx="574800" cy="272700"/>
          </a:xfrm>
          <a:prstGeom prst="rect">
            <a:avLst/>
          </a:prstGeom>
          <a:noFill/>
          <a:ln>
            <a:noFill/>
          </a:ln>
        </p:spPr>
        <p:txBody>
          <a:bodyPr spcFirstLastPara="1" wrap="square" lIns="68575" tIns="34275" rIns="68575" bIns="34275" anchor="t" anchorCtr="0"/>
          <a:lstStyle>
            <a:lvl1pPr marL="457200" lvl="0" indent="-228600" algn="r">
              <a:lnSpc>
                <a:spcPct val="90000"/>
              </a:lnSpc>
              <a:spcBef>
                <a:spcPts val="800"/>
              </a:spcBef>
              <a:spcAft>
                <a:spcPts val="0"/>
              </a:spcAft>
              <a:buClr>
                <a:srgbClr val="0054BC"/>
              </a:buClr>
              <a:buSzPts val="1000"/>
              <a:buNone/>
              <a:defRPr sz="1000" b="1">
                <a:solidFill>
                  <a:srgbClr val="0054BC"/>
                </a:solidFill>
                <a:latin typeface="Work Sans"/>
                <a:ea typeface="Work Sans"/>
                <a:cs typeface="Work Sans"/>
                <a:sym typeface="Work Sans"/>
              </a:defRPr>
            </a:lvl1pPr>
            <a:lvl2pPr marL="914400" lvl="1" indent="-292100" algn="l">
              <a:lnSpc>
                <a:spcPct val="90000"/>
              </a:lnSpc>
              <a:spcBef>
                <a:spcPts val="400"/>
              </a:spcBef>
              <a:spcAft>
                <a:spcPts val="0"/>
              </a:spcAft>
              <a:buClr>
                <a:srgbClr val="0054BC"/>
              </a:buClr>
              <a:buSzPts val="1000"/>
              <a:buChar char="•"/>
              <a:defRPr sz="1000">
                <a:solidFill>
                  <a:srgbClr val="0054BC"/>
                </a:solidFill>
              </a:defRPr>
            </a:lvl2pPr>
            <a:lvl3pPr marL="1371600" lvl="2" indent="-292100" algn="l">
              <a:lnSpc>
                <a:spcPct val="90000"/>
              </a:lnSpc>
              <a:spcBef>
                <a:spcPts val="400"/>
              </a:spcBef>
              <a:spcAft>
                <a:spcPts val="0"/>
              </a:spcAft>
              <a:buClr>
                <a:srgbClr val="0054BC"/>
              </a:buClr>
              <a:buSzPts val="1000"/>
              <a:buChar char="•"/>
              <a:defRPr sz="1000">
                <a:solidFill>
                  <a:srgbClr val="0054BC"/>
                </a:solidFill>
              </a:defRPr>
            </a:lvl3pPr>
            <a:lvl4pPr marL="1828800" lvl="3" indent="-292100" algn="l">
              <a:lnSpc>
                <a:spcPct val="90000"/>
              </a:lnSpc>
              <a:spcBef>
                <a:spcPts val="400"/>
              </a:spcBef>
              <a:spcAft>
                <a:spcPts val="0"/>
              </a:spcAft>
              <a:buClr>
                <a:srgbClr val="0054BC"/>
              </a:buClr>
              <a:buSzPts val="1000"/>
              <a:buChar char="•"/>
              <a:defRPr sz="1000">
                <a:solidFill>
                  <a:srgbClr val="0054BC"/>
                </a:solidFill>
              </a:defRPr>
            </a:lvl4pPr>
            <a:lvl5pPr marL="2286000" lvl="4" indent="-292100" algn="l">
              <a:lnSpc>
                <a:spcPct val="90000"/>
              </a:lnSpc>
              <a:spcBef>
                <a:spcPts val="400"/>
              </a:spcBef>
              <a:spcAft>
                <a:spcPts val="0"/>
              </a:spcAft>
              <a:buClr>
                <a:srgbClr val="0054BC"/>
              </a:buClr>
              <a:buSzPts val="1000"/>
              <a:buChar char="•"/>
              <a:defRPr sz="1000">
                <a:solidFill>
                  <a:srgbClr val="0054BC"/>
                </a:solidFill>
              </a:defRPr>
            </a:lvl5pPr>
            <a:lvl6pPr marL="2743200" lvl="5" indent="-292100" algn="l">
              <a:lnSpc>
                <a:spcPct val="90000"/>
              </a:lnSpc>
              <a:spcBef>
                <a:spcPts val="400"/>
              </a:spcBef>
              <a:spcAft>
                <a:spcPts val="0"/>
              </a:spcAft>
              <a:buClr>
                <a:srgbClr val="0054BC"/>
              </a:buClr>
              <a:buSzPts val="1000"/>
              <a:buChar char="•"/>
              <a:defRPr sz="1000">
                <a:solidFill>
                  <a:srgbClr val="0054BC"/>
                </a:solidFill>
              </a:defRPr>
            </a:lvl6pPr>
            <a:lvl7pPr marL="3200400" lvl="6" indent="-292100" algn="l">
              <a:lnSpc>
                <a:spcPct val="90000"/>
              </a:lnSpc>
              <a:spcBef>
                <a:spcPts val="400"/>
              </a:spcBef>
              <a:spcAft>
                <a:spcPts val="0"/>
              </a:spcAft>
              <a:buClr>
                <a:srgbClr val="0054BC"/>
              </a:buClr>
              <a:buSzPts val="1000"/>
              <a:buChar char="•"/>
              <a:defRPr sz="1000">
                <a:solidFill>
                  <a:srgbClr val="0054BC"/>
                </a:solidFill>
              </a:defRPr>
            </a:lvl7pPr>
            <a:lvl8pPr marL="3657600" lvl="7" indent="-292100" algn="l">
              <a:lnSpc>
                <a:spcPct val="90000"/>
              </a:lnSpc>
              <a:spcBef>
                <a:spcPts val="400"/>
              </a:spcBef>
              <a:spcAft>
                <a:spcPts val="0"/>
              </a:spcAft>
              <a:buClr>
                <a:srgbClr val="0054BC"/>
              </a:buClr>
              <a:buSzPts val="1000"/>
              <a:buChar char="•"/>
              <a:defRPr sz="1000">
                <a:solidFill>
                  <a:srgbClr val="0054BC"/>
                </a:solidFill>
              </a:defRPr>
            </a:lvl8pPr>
            <a:lvl9pPr marL="4114800" lvl="8" indent="-292100" algn="l">
              <a:lnSpc>
                <a:spcPct val="90000"/>
              </a:lnSpc>
              <a:spcBef>
                <a:spcPts val="400"/>
              </a:spcBef>
              <a:spcAft>
                <a:spcPts val="0"/>
              </a:spcAft>
              <a:buClr>
                <a:srgbClr val="0054BC"/>
              </a:buClr>
              <a:buSzPts val="1000"/>
              <a:buChar char="•"/>
              <a:defRPr sz="1000">
                <a:solidFill>
                  <a:srgbClr val="0054BC"/>
                </a:solidFill>
              </a:defRPr>
            </a:lvl9pPr>
          </a:lstStyle>
          <a:p>
            <a:endParaRPr/>
          </a:p>
        </p:txBody>
      </p:sp>
      <p:sp>
        <p:nvSpPr>
          <p:cNvPr id="2" name="Rectángulo 1"/>
          <p:cNvSpPr/>
          <p:nvPr userDrawn="1"/>
        </p:nvSpPr>
        <p:spPr>
          <a:xfrm>
            <a:off x="0" y="1"/>
            <a:ext cx="9144000" cy="658556"/>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pic>
        <p:nvPicPr>
          <p:cNvPr id="20" name="Imagen 19"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3" name="Imagen 2"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2422488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p:cSld name="1_Título y texto">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5" name="Rectángulo 4"/>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6" name="Imagen 5"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35210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92"/>
        <p:cNvGrpSpPr/>
        <p:nvPr/>
      </p:nvGrpSpPr>
      <p:grpSpPr>
        <a:xfrm>
          <a:off x="0" y="0"/>
          <a:ext cx="0" cy="0"/>
          <a:chOff x="0" y="0"/>
          <a:chExt cx="0" cy="0"/>
        </a:xfrm>
      </p:grpSpPr>
      <p:sp>
        <p:nvSpPr>
          <p:cNvPr id="93" name="Google Shape;93;p14"/>
          <p:cNvSpPr txBox="1"/>
          <p:nvPr/>
        </p:nvSpPr>
        <p:spPr>
          <a:xfrm>
            <a:off x="1644575" y="4802700"/>
            <a:ext cx="4577100" cy="34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dirty="0">
                <a:solidFill>
                  <a:srgbClr val="0054BC"/>
                </a:solidFill>
                <a:latin typeface="Work Sans"/>
                <a:ea typeface="Work Sans"/>
                <a:cs typeface="Work Sans"/>
                <a:sym typeface="Work Sans"/>
              </a:rPr>
              <a:t>Esta presentación es propiedad intelectual controlada y producida por la Presidencia de la República.</a:t>
            </a:r>
            <a:endParaRPr sz="600" b="0" i="0" u="none" strike="noStrike" cap="none" dirty="0">
              <a:solidFill>
                <a:srgbClr val="0054BC"/>
              </a:solidFill>
              <a:latin typeface="Work Sans"/>
              <a:ea typeface="Work Sans"/>
              <a:cs typeface="Work Sans"/>
              <a:sym typeface="Work Sans"/>
            </a:endParaRPr>
          </a:p>
        </p:txBody>
      </p:sp>
      <p:sp>
        <p:nvSpPr>
          <p:cNvPr id="4" name="Rectángulo 3"/>
          <p:cNvSpPr/>
          <p:nvPr userDrawn="1"/>
        </p:nvSpPr>
        <p:spPr>
          <a:xfrm>
            <a:off x="0" y="1"/>
            <a:ext cx="9144000" cy="658556"/>
          </a:xfrm>
          <a:prstGeom prst="rect">
            <a:avLst/>
          </a:prstGeom>
          <a:solidFill>
            <a:schemeClr val="accent1"/>
          </a:solidFill>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s-ES" dirty="0"/>
          </a:p>
        </p:txBody>
      </p:sp>
      <p:pic>
        <p:nvPicPr>
          <p:cNvPr id="5" name="Imagen 4" descr="LOGO ICFES MEJOR SABER sistemas oscar baquer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472" y="133675"/>
            <a:ext cx="1151594" cy="396098"/>
          </a:xfrm>
          <a:prstGeom prst="rect">
            <a:avLst/>
          </a:prstGeom>
        </p:spPr>
      </p:pic>
      <p:pic>
        <p:nvPicPr>
          <p:cNvPr id="7" name="Imagen 6" descr="Logo_SaberEsDeTodos_Mesa de trabajo 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0179" y="181788"/>
            <a:ext cx="2173065" cy="326087"/>
          </a:xfrm>
          <a:prstGeom prst="rect">
            <a:avLst/>
          </a:prstGeom>
        </p:spPr>
      </p:pic>
    </p:spTree>
    <p:extLst>
      <p:ext uri="{BB962C8B-B14F-4D97-AF65-F5344CB8AC3E}">
        <p14:creationId xmlns:p14="http://schemas.microsoft.com/office/powerpoint/2010/main" val="1732353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1 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dirty="0">
              <a:solidFill>
                <a:srgbClr val="0054BC"/>
              </a:solidFill>
              <a:latin typeface="Work Sans"/>
              <a:ea typeface="Work Sans"/>
              <a:cs typeface="Work Sans"/>
              <a:sym typeface="Work Sans"/>
            </a:endParaRPr>
          </a:p>
        </p:txBody>
      </p:sp>
      <p:sp>
        <p:nvSpPr>
          <p:cNvPr id="25" name="Google Shape;25;p4"/>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dirty="0">
              <a:solidFill>
                <a:srgbClr val="FFFFFF"/>
              </a:solidFill>
              <a:latin typeface="Work Sans"/>
              <a:ea typeface="Work Sans"/>
              <a:cs typeface="Work Sans"/>
              <a:sym typeface="Work Sans"/>
            </a:endParaRPr>
          </a:p>
        </p:txBody>
      </p:sp>
      <p:sp>
        <p:nvSpPr>
          <p:cNvPr id="26" name="Google Shape;26;p4"/>
          <p:cNvSpPr/>
          <p:nvPr/>
        </p:nvSpPr>
        <p:spPr>
          <a:xfrm>
            <a:off x="694544" y="0"/>
            <a:ext cx="8454373" cy="5143500"/>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8" name="Google Shape;28;p4"/>
          <p:cNvPicPr preferRelativeResize="0"/>
          <p:nvPr/>
        </p:nvPicPr>
        <p:blipFill>
          <a:blip r:embed="rId2">
            <a:extLst>
              <a:ext uri="{28A0092B-C50C-407E-A947-70E740481C1C}">
                <a14:useLocalDpi xmlns:a14="http://schemas.microsoft.com/office/drawing/2010/main" val="0"/>
              </a:ext>
            </a:extLst>
          </a:blip>
          <a:stretch>
            <a:fillRect/>
          </a:stretch>
        </p:blipFill>
        <p:spPr>
          <a:xfrm>
            <a:off x="1" y="850697"/>
            <a:ext cx="3633786" cy="694016"/>
          </a:xfrm>
          <a:prstGeom prst="rect">
            <a:avLst/>
          </a:prstGeom>
          <a:noFill/>
          <a:ln>
            <a:noFill/>
          </a:ln>
        </p:spPr>
      </p:pic>
      <p:pic>
        <p:nvPicPr>
          <p:cNvPr id="3" name="Imagen 2" descr="LOGO ICFES MEJOR SABER sistemas oscar baquer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771" y="4131586"/>
            <a:ext cx="2093544" cy="720088"/>
          </a:xfrm>
          <a:prstGeom prst="rect">
            <a:avLst/>
          </a:prstGeom>
        </p:spPr>
      </p:pic>
      <p:pic>
        <p:nvPicPr>
          <p:cNvPr id="4" name="Imagen 3" descr="Logo_SaberEsDeTodos_Mesa de trabajo 4.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1434" y="4357691"/>
            <a:ext cx="3616147" cy="542634"/>
          </a:xfrm>
          <a:prstGeom prst="rect">
            <a:avLst/>
          </a:prstGeom>
        </p:spPr>
      </p:pic>
    </p:spTree>
    <p:extLst>
      <p:ext uri="{BB962C8B-B14F-4D97-AF65-F5344CB8AC3E}">
        <p14:creationId xmlns:p14="http://schemas.microsoft.com/office/powerpoint/2010/main" val="2801693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60"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dirty="0"/>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dirty="0"/>
          </a:p>
        </p:txBody>
      </p:sp>
    </p:spTree>
    <p:extLst>
      <p:ext uri="{BB962C8B-B14F-4D97-AF65-F5344CB8AC3E}">
        <p14:creationId xmlns:p14="http://schemas.microsoft.com/office/powerpoint/2010/main" val="84921379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image" Target="../media/image19.png"/><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Google Shape;127;p20">
            <a:extLst>
              <a:ext uri="{FF2B5EF4-FFF2-40B4-BE49-F238E27FC236}">
                <a16:creationId xmlns:a16="http://schemas.microsoft.com/office/drawing/2014/main" id="{C3FF4384-80F7-4BEE-B39B-97D561D61A40}"/>
              </a:ext>
            </a:extLst>
          </p:cNvPr>
          <p:cNvSpPr txBox="1">
            <a:spLocks/>
          </p:cNvSpPr>
          <p:nvPr/>
        </p:nvSpPr>
        <p:spPr>
          <a:xfrm>
            <a:off x="3657601" y="1830128"/>
            <a:ext cx="5195990" cy="130149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CO" sz="2800" dirty="0">
                <a:solidFill>
                  <a:srgbClr val="004A87"/>
                </a:solidFill>
                <a:latin typeface="Work Sans Light" panose="020B0604020202020204" charset="0"/>
                <a:ea typeface="Verdana" panose="020B0604030504040204" pitchFamily="34" charset="0"/>
                <a:cs typeface="Work Sans Light" panose="020B0604020202020204" charset="0"/>
              </a:rPr>
              <a:t>Informe del Primer Trimestre Año 2020</a:t>
            </a:r>
            <a:br>
              <a:rPr lang="es-CO" sz="2800" dirty="0">
                <a:solidFill>
                  <a:srgbClr val="004A87"/>
                </a:solidFill>
                <a:latin typeface="Work Sans Light" panose="020B0604020202020204" charset="0"/>
                <a:ea typeface="Verdana" panose="020B0604030504040204" pitchFamily="34" charset="0"/>
                <a:cs typeface="Work Sans Light" panose="020B0604020202020204" charset="0"/>
              </a:rPr>
            </a:br>
            <a:r>
              <a:rPr lang="es-CO" sz="2800" dirty="0">
                <a:solidFill>
                  <a:srgbClr val="004A87"/>
                </a:solidFill>
                <a:latin typeface="Work Sans Light" panose="020B0604020202020204" charset="0"/>
                <a:ea typeface="Verdana" panose="020B0604030504040204" pitchFamily="34" charset="0"/>
                <a:cs typeface="Work Sans Light" panose="020B0604020202020204" charset="0"/>
              </a:rPr>
              <a:t>PQRSD</a:t>
            </a:r>
          </a:p>
        </p:txBody>
      </p:sp>
    </p:spTree>
    <p:extLst>
      <p:ext uri="{BB962C8B-B14F-4D97-AF65-F5344CB8AC3E}">
        <p14:creationId xmlns:p14="http://schemas.microsoft.com/office/powerpoint/2010/main" val="327271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Proyectos Especiales</a:t>
            </a:r>
          </a:p>
        </p:txBody>
      </p:sp>
      <p:sp>
        <p:nvSpPr>
          <p:cNvPr id="10" name="CuadroTexto 9">
            <a:extLst>
              <a:ext uri="{FF2B5EF4-FFF2-40B4-BE49-F238E27FC236}">
                <a16:creationId xmlns:a16="http://schemas.microsoft.com/office/drawing/2014/main" id="{CD498740-09F4-40A2-BD60-2CDDFAD9FA98}"/>
              </a:ext>
            </a:extLst>
          </p:cNvPr>
          <p:cNvSpPr txBox="1"/>
          <p:nvPr/>
        </p:nvSpPr>
        <p:spPr>
          <a:xfrm>
            <a:off x="1488935" y="1461269"/>
            <a:ext cx="5195085" cy="245003"/>
          </a:xfrm>
          <a:prstGeom prst="rect">
            <a:avLst/>
          </a:prstGeom>
          <a:noFill/>
        </p:spPr>
        <p:txBody>
          <a:bodyPr wrap="square">
            <a:spAutoFit/>
          </a:bodyPr>
          <a:lstStyle/>
          <a:p>
            <a:pPr algn="just">
              <a:lnSpc>
                <a:spcPct val="107000"/>
              </a:lnSpc>
              <a:spcAft>
                <a:spcPts val="800"/>
              </a:spcAft>
            </a:pPr>
            <a:r>
              <a:rPr lang="es-CO" sz="1000" dirty="0">
                <a:solidFill>
                  <a:schemeClr val="bg1"/>
                </a:solidFill>
                <a:effectLst/>
                <a:latin typeface="Work Sans" panose="020B0604020202020204" charset="0"/>
                <a:ea typeface="Verdana" panose="020B0604030504040204" pitchFamily="34" charset="0"/>
                <a:cs typeface="Work Sans" panose="020B0604020202020204" charset="0"/>
              </a:rPr>
              <a:t> </a:t>
            </a:r>
            <a:endParaRPr lang="es-CO" sz="1200" dirty="0">
              <a:solidFill>
                <a:schemeClr val="bg1"/>
              </a:solidFill>
              <a:effectLst/>
              <a:latin typeface="Work Sans" panose="020B0604020202020204" charset="0"/>
              <a:ea typeface="Verdana" panose="020B0604030504040204" pitchFamily="34" charset="0"/>
              <a:cs typeface="Work Sans" panose="020B0604020202020204" charset="0"/>
            </a:endParaRPr>
          </a:p>
        </p:txBody>
      </p:sp>
      <p:pic>
        <p:nvPicPr>
          <p:cNvPr id="11" name="Imagen 10">
            <a:extLst>
              <a:ext uri="{FF2B5EF4-FFF2-40B4-BE49-F238E27FC236}">
                <a16:creationId xmlns:a16="http://schemas.microsoft.com/office/drawing/2014/main" id="{FE0E27F2-B6E7-405E-9C2E-672C47A79FD0}"/>
              </a:ext>
            </a:extLst>
          </p:cNvPr>
          <p:cNvPicPr>
            <a:picLocks noChangeAspect="1"/>
          </p:cNvPicPr>
          <p:nvPr/>
        </p:nvPicPr>
        <p:blipFill>
          <a:blip r:embed="rId3"/>
          <a:stretch>
            <a:fillRect/>
          </a:stretch>
        </p:blipFill>
        <p:spPr>
          <a:xfrm>
            <a:off x="1488934" y="3205045"/>
            <a:ext cx="5874818" cy="1674040"/>
          </a:xfrm>
          <a:prstGeom prst="rect">
            <a:avLst/>
          </a:prstGeom>
        </p:spPr>
      </p:pic>
      <p:sp>
        <p:nvSpPr>
          <p:cNvPr id="12" name="CuadroTexto 11">
            <a:extLst>
              <a:ext uri="{FF2B5EF4-FFF2-40B4-BE49-F238E27FC236}">
                <a16:creationId xmlns:a16="http://schemas.microsoft.com/office/drawing/2014/main" id="{46E9BCC9-41BA-4E69-BCC8-90C78BFB7F22}"/>
              </a:ext>
            </a:extLst>
          </p:cNvPr>
          <p:cNvSpPr txBox="1"/>
          <p:nvPr/>
        </p:nvSpPr>
        <p:spPr>
          <a:xfrm>
            <a:off x="1760020" y="3443147"/>
            <a:ext cx="5332649" cy="1092607"/>
          </a:xfrm>
          <a:prstGeom prst="rect">
            <a:avLst/>
          </a:prstGeom>
          <a:noFill/>
        </p:spPr>
        <p:txBody>
          <a:bodyPr wrap="square" rtlCol="0">
            <a:spAutoFit/>
          </a:bodyPr>
          <a:lstStyle/>
          <a:p>
            <a:pPr algn="just"/>
            <a:r>
              <a:rPr lang="es-CO" sz="1300" dirty="0">
                <a:solidFill>
                  <a:schemeClr val="bg1"/>
                </a:solidFill>
                <a:latin typeface="Work Sans" panose="020B0604020202020204" charset="0"/>
                <a:cs typeface="Work Sans" panose="020B0604020202020204" charset="0"/>
              </a:rPr>
              <a:t>El Icfes ejecuta proyectos especiales en convenio con otras instituciones, p</a:t>
            </a:r>
            <a:r>
              <a:rPr lang="es-CO" sz="1300" dirty="0">
                <a:solidFill>
                  <a:schemeClr val="bg1"/>
                </a:solidFill>
              </a:rPr>
              <a:t>ara este primer trimestre se recibieron PQRSD de los proyectos: Concurso de ascenso para Mayores y Patrulleros de la Policía Nacional y Evaluación de Carácter Docente Formativa (ECDF).</a:t>
            </a:r>
          </a:p>
        </p:txBody>
      </p:sp>
      <p:graphicFrame>
        <p:nvGraphicFramePr>
          <p:cNvPr id="9" name="Gráfico 8">
            <a:extLst>
              <a:ext uri="{FF2B5EF4-FFF2-40B4-BE49-F238E27FC236}">
                <a16:creationId xmlns:a16="http://schemas.microsoft.com/office/drawing/2014/main" id="{D5877F38-49D5-4195-B288-318104DAF019}"/>
              </a:ext>
            </a:extLst>
          </p:cNvPr>
          <p:cNvGraphicFramePr>
            <a:graphicFrameLocks/>
          </p:cNvGraphicFramePr>
          <p:nvPr>
            <p:extLst>
              <p:ext uri="{D42A27DB-BD31-4B8C-83A1-F6EECF244321}">
                <p14:modId xmlns:p14="http://schemas.microsoft.com/office/powerpoint/2010/main" val="1910265981"/>
              </p:ext>
            </p:extLst>
          </p:nvPr>
        </p:nvGraphicFramePr>
        <p:xfrm>
          <a:off x="1420152" y="1335217"/>
          <a:ext cx="5943600" cy="1877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499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F09BD8-6020-4296-843E-EE65C7CFEBAE}"/>
              </a:ext>
            </a:extLst>
          </p:cNvPr>
          <p:cNvPicPr>
            <a:picLocks noChangeAspect="1"/>
          </p:cNvPicPr>
          <p:nvPr/>
        </p:nvPicPr>
        <p:blipFill>
          <a:blip r:embed="rId3">
            <a:grayscl/>
            <a:alphaModFix amt="20000"/>
          </a:blip>
          <a:stretch>
            <a:fillRect/>
          </a:stretch>
        </p:blipFill>
        <p:spPr>
          <a:xfrm>
            <a:off x="2975938" y="1126437"/>
            <a:ext cx="2532807" cy="2219736"/>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Tiempos de respuesta al ciudadano</a:t>
            </a:r>
          </a:p>
        </p:txBody>
      </p:sp>
      <p:sp>
        <p:nvSpPr>
          <p:cNvPr id="9" name="CuadroTexto 8">
            <a:extLst>
              <a:ext uri="{FF2B5EF4-FFF2-40B4-BE49-F238E27FC236}">
                <a16:creationId xmlns:a16="http://schemas.microsoft.com/office/drawing/2014/main" id="{766F8155-2B59-439B-AC7C-4BF8619E78C0}"/>
              </a:ext>
            </a:extLst>
          </p:cNvPr>
          <p:cNvSpPr txBox="1"/>
          <p:nvPr/>
        </p:nvSpPr>
        <p:spPr>
          <a:xfrm>
            <a:off x="6080152" y="2236305"/>
            <a:ext cx="2658234" cy="670889"/>
          </a:xfrm>
          <a:prstGeom prst="rect">
            <a:avLst/>
          </a:prstGeom>
          <a:noFill/>
        </p:spPr>
        <p:txBody>
          <a:bodyPr wrap="square">
            <a:spAutoFit/>
          </a:bodyPr>
          <a:lstStyle/>
          <a:p>
            <a:pPr algn="just">
              <a:lnSpc>
                <a:spcPct val="107000"/>
              </a:lnSpc>
              <a:spcAft>
                <a:spcPts val="800"/>
              </a:spcAft>
            </a:pP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Cerca del 64% de las solicitudes clasificadas como </a:t>
            </a:r>
            <a:r>
              <a:rPr lang="es-CO" sz="1200" b="1" dirty="0">
                <a:solidFill>
                  <a:schemeClr val="bg1"/>
                </a:solidFill>
                <a:effectLst/>
                <a:latin typeface="Work Sans" panose="020B0604020202020204" charset="0"/>
                <a:ea typeface="Verdana" panose="020B0604030504040204" pitchFamily="34" charset="0"/>
                <a:cs typeface="Work Sans" panose="020B0604020202020204" charset="0"/>
              </a:rPr>
              <a:t>otras</a:t>
            </a: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 son atendidas por nuestro ChatBot.</a:t>
            </a:r>
          </a:p>
        </p:txBody>
      </p:sp>
      <p:graphicFrame>
        <p:nvGraphicFramePr>
          <p:cNvPr id="7" name="Gráfico 6">
            <a:extLst>
              <a:ext uri="{FF2B5EF4-FFF2-40B4-BE49-F238E27FC236}">
                <a16:creationId xmlns:a16="http://schemas.microsoft.com/office/drawing/2014/main" id="{FE878DA3-F7C9-4B31-BF60-0775008FB206}"/>
              </a:ext>
            </a:extLst>
          </p:cNvPr>
          <p:cNvGraphicFramePr>
            <a:graphicFrameLocks/>
          </p:cNvGraphicFramePr>
          <p:nvPr>
            <p:extLst>
              <p:ext uri="{D42A27DB-BD31-4B8C-83A1-F6EECF244321}">
                <p14:modId xmlns:p14="http://schemas.microsoft.com/office/powerpoint/2010/main" val="3984257719"/>
              </p:ext>
            </p:extLst>
          </p:nvPr>
        </p:nvGraphicFramePr>
        <p:xfrm>
          <a:off x="728284" y="1226344"/>
          <a:ext cx="7534654" cy="2219736"/>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n 7">
            <a:extLst>
              <a:ext uri="{FF2B5EF4-FFF2-40B4-BE49-F238E27FC236}">
                <a16:creationId xmlns:a16="http://schemas.microsoft.com/office/drawing/2014/main" id="{20D29A99-3B3D-4CC2-9651-9D213B53DF29}"/>
              </a:ext>
            </a:extLst>
          </p:cNvPr>
          <p:cNvPicPr>
            <a:picLocks noChangeAspect="1"/>
          </p:cNvPicPr>
          <p:nvPr/>
        </p:nvPicPr>
        <p:blipFill>
          <a:blip r:embed="rId5"/>
          <a:stretch>
            <a:fillRect/>
          </a:stretch>
        </p:blipFill>
        <p:spPr>
          <a:xfrm>
            <a:off x="1347323" y="3455848"/>
            <a:ext cx="6449353" cy="1237533"/>
          </a:xfrm>
          <a:prstGeom prst="rect">
            <a:avLst/>
          </a:prstGeom>
        </p:spPr>
      </p:pic>
      <p:sp>
        <p:nvSpPr>
          <p:cNvPr id="3" name="CuadroTexto 2">
            <a:extLst>
              <a:ext uri="{FF2B5EF4-FFF2-40B4-BE49-F238E27FC236}">
                <a16:creationId xmlns:a16="http://schemas.microsoft.com/office/drawing/2014/main" id="{12403A1D-8D6A-468A-B0F9-03E0DB7303E2}"/>
              </a:ext>
            </a:extLst>
          </p:cNvPr>
          <p:cNvSpPr txBox="1"/>
          <p:nvPr/>
        </p:nvSpPr>
        <p:spPr>
          <a:xfrm>
            <a:off x="1707419" y="3602631"/>
            <a:ext cx="5737254" cy="830997"/>
          </a:xfrm>
          <a:prstGeom prst="rect">
            <a:avLst/>
          </a:prstGeom>
          <a:noFill/>
        </p:spPr>
        <p:txBody>
          <a:bodyPr wrap="square" rtlCol="0">
            <a:spAutoFit/>
          </a:bodyPr>
          <a:lstStyle/>
          <a:p>
            <a:pPr algn="just"/>
            <a:r>
              <a:rPr lang="es-CO" sz="1200" dirty="0">
                <a:solidFill>
                  <a:schemeClr val="bg1"/>
                </a:solidFill>
                <a:latin typeface="Work Sans" panose="020B0604020202020204" charset="0"/>
                <a:cs typeface="Work Sans" panose="020B0604020202020204" charset="0"/>
              </a:rPr>
              <a:t>La Entidad ha logrado mantener un tiempo de respuesta optimo para cada uno de los tipos de trámite, sin embargo, la Entidad  se encuentra trabajando en estrategias que mejoren y mantengan los tiempos de respuesta a solicitudes de la ciudadanía.</a:t>
            </a:r>
          </a:p>
        </p:txBody>
      </p:sp>
    </p:spTree>
    <p:extLst>
      <p:ext uri="{BB962C8B-B14F-4D97-AF65-F5344CB8AC3E}">
        <p14:creationId xmlns:p14="http://schemas.microsoft.com/office/powerpoint/2010/main" val="1521908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20B1CE-EA9D-48B5-9DEF-FA5B2B34FC56}"/>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804572" y="1182533"/>
            <a:ext cx="3676650" cy="3038475"/>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Indicador de satisfacción</a:t>
            </a:r>
          </a:p>
        </p:txBody>
      </p:sp>
      <p:graphicFrame>
        <p:nvGraphicFramePr>
          <p:cNvPr id="8" name="Gráfico 7">
            <a:extLst>
              <a:ext uri="{FF2B5EF4-FFF2-40B4-BE49-F238E27FC236}">
                <a16:creationId xmlns:a16="http://schemas.microsoft.com/office/drawing/2014/main" id="{237B2093-FB95-42B8-B9CC-2CF8264C81A4}"/>
              </a:ext>
            </a:extLst>
          </p:cNvPr>
          <p:cNvGraphicFramePr>
            <a:graphicFrameLocks/>
          </p:cNvGraphicFramePr>
          <p:nvPr>
            <p:extLst>
              <p:ext uri="{D42A27DB-BD31-4B8C-83A1-F6EECF244321}">
                <p14:modId xmlns:p14="http://schemas.microsoft.com/office/powerpoint/2010/main" val="1431072067"/>
              </p:ext>
            </p:extLst>
          </p:nvPr>
        </p:nvGraphicFramePr>
        <p:xfrm>
          <a:off x="1145569" y="1385002"/>
          <a:ext cx="6719889" cy="2321150"/>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n 5">
            <a:extLst>
              <a:ext uri="{FF2B5EF4-FFF2-40B4-BE49-F238E27FC236}">
                <a16:creationId xmlns:a16="http://schemas.microsoft.com/office/drawing/2014/main" id="{653F9531-B0AE-4A61-A14E-3B22A16C59BE}"/>
              </a:ext>
            </a:extLst>
          </p:cNvPr>
          <p:cNvPicPr>
            <a:picLocks noChangeAspect="1"/>
          </p:cNvPicPr>
          <p:nvPr/>
        </p:nvPicPr>
        <p:blipFill>
          <a:blip r:embed="rId6"/>
          <a:stretch>
            <a:fillRect/>
          </a:stretch>
        </p:blipFill>
        <p:spPr>
          <a:xfrm>
            <a:off x="1280836" y="3683920"/>
            <a:ext cx="6449353" cy="1237533"/>
          </a:xfrm>
          <a:prstGeom prst="rect">
            <a:avLst/>
          </a:prstGeom>
        </p:spPr>
      </p:pic>
      <p:sp>
        <p:nvSpPr>
          <p:cNvPr id="7" name="CuadroTexto 6">
            <a:extLst>
              <a:ext uri="{FF2B5EF4-FFF2-40B4-BE49-F238E27FC236}">
                <a16:creationId xmlns:a16="http://schemas.microsoft.com/office/drawing/2014/main" id="{B90438CF-9E1C-44B2-BF87-61F66F892507}"/>
              </a:ext>
            </a:extLst>
          </p:cNvPr>
          <p:cNvSpPr txBox="1"/>
          <p:nvPr/>
        </p:nvSpPr>
        <p:spPr>
          <a:xfrm>
            <a:off x="1636885" y="3789490"/>
            <a:ext cx="5737254" cy="1107996"/>
          </a:xfrm>
          <a:prstGeom prst="rect">
            <a:avLst/>
          </a:prstGeom>
          <a:noFill/>
        </p:spPr>
        <p:txBody>
          <a:bodyPr wrap="square" rtlCol="0">
            <a:spAutoFit/>
          </a:bodyPr>
          <a:lstStyle/>
          <a:p>
            <a:pPr algn="just"/>
            <a:r>
              <a:rPr lang="es-CO" sz="1100" dirty="0">
                <a:solidFill>
                  <a:schemeClr val="bg1"/>
                </a:solidFill>
                <a:latin typeface="Work Sans" panose="020B0604020202020204" charset="0"/>
                <a:cs typeface="Work Sans" panose="020B0604020202020204" charset="0"/>
              </a:rPr>
              <a:t>Adicional al indicador mostrado, la Entidad recopilo aquellas inconformidades más relevantes que nos comunica el ciudadano a través de las encuestas, la más importante o reflejada por la ciudadanía es: la disponibilidad de las herramientas o aplicaciones, generando demora en los tiempos de respuesta, ante esto, ya se vienen adelantando actividades que mejoren las plataformas, dando un ahorro de tiempo en los trámites que el ciudadano requiere.</a:t>
            </a:r>
          </a:p>
        </p:txBody>
      </p:sp>
    </p:spTree>
    <p:extLst>
      <p:ext uri="{BB962C8B-B14F-4D97-AF65-F5344CB8AC3E}">
        <p14:creationId xmlns:p14="http://schemas.microsoft.com/office/powerpoint/2010/main" val="1248991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F1ABF5F9-0C7A-4FD4-A46B-25176FB8FA9C}"/>
              </a:ext>
            </a:extLst>
          </p:cNvPr>
          <p:cNvPicPr>
            <a:picLocks noChangeAspect="1"/>
          </p:cNvPicPr>
          <p:nvPr/>
        </p:nvPicPr>
        <p:blipFill>
          <a:blip r:embed="rId3"/>
          <a:stretch>
            <a:fillRect/>
          </a:stretch>
        </p:blipFill>
        <p:spPr>
          <a:xfrm>
            <a:off x="3004963" y="2245918"/>
            <a:ext cx="2006950" cy="793709"/>
          </a:xfrm>
          <a:prstGeom prst="rect">
            <a:avLst/>
          </a:prstGeom>
        </p:spPr>
      </p:pic>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Quejas y reclamos</a:t>
            </a:r>
          </a:p>
        </p:txBody>
      </p:sp>
      <p:sp>
        <p:nvSpPr>
          <p:cNvPr id="9" name="CuadroTexto 8">
            <a:extLst>
              <a:ext uri="{FF2B5EF4-FFF2-40B4-BE49-F238E27FC236}">
                <a16:creationId xmlns:a16="http://schemas.microsoft.com/office/drawing/2014/main" id="{766F8155-2B59-439B-AC7C-4BF8619E78C0}"/>
              </a:ext>
            </a:extLst>
          </p:cNvPr>
          <p:cNvSpPr txBox="1"/>
          <p:nvPr/>
        </p:nvSpPr>
        <p:spPr>
          <a:xfrm>
            <a:off x="6080152" y="2236305"/>
            <a:ext cx="2658234" cy="670889"/>
          </a:xfrm>
          <a:prstGeom prst="rect">
            <a:avLst/>
          </a:prstGeom>
          <a:noFill/>
        </p:spPr>
        <p:txBody>
          <a:bodyPr wrap="square">
            <a:spAutoFit/>
          </a:bodyPr>
          <a:lstStyle/>
          <a:p>
            <a:pPr algn="just">
              <a:lnSpc>
                <a:spcPct val="107000"/>
              </a:lnSpc>
              <a:spcAft>
                <a:spcPts val="800"/>
              </a:spcAft>
            </a:pP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Cerca del 64% de las solicitudes clasificadas como </a:t>
            </a:r>
            <a:r>
              <a:rPr lang="es-CO" sz="1200" b="1" dirty="0">
                <a:solidFill>
                  <a:schemeClr val="bg1"/>
                </a:solidFill>
                <a:effectLst/>
                <a:latin typeface="Work Sans" panose="020B0604020202020204" charset="0"/>
                <a:ea typeface="Verdana" panose="020B0604030504040204" pitchFamily="34" charset="0"/>
                <a:cs typeface="Work Sans" panose="020B0604020202020204" charset="0"/>
              </a:rPr>
              <a:t>otras</a:t>
            </a:r>
            <a:r>
              <a:rPr lang="es-CO" sz="1200" dirty="0">
                <a:solidFill>
                  <a:schemeClr val="bg1"/>
                </a:solidFill>
                <a:effectLst/>
                <a:latin typeface="Work Sans" panose="020B0604020202020204" charset="0"/>
                <a:ea typeface="Verdana" panose="020B0604030504040204" pitchFamily="34" charset="0"/>
                <a:cs typeface="Work Sans" panose="020B0604020202020204" charset="0"/>
              </a:rPr>
              <a:t>, son atendidas por nuestro ChatBot.</a:t>
            </a:r>
          </a:p>
        </p:txBody>
      </p:sp>
      <p:graphicFrame>
        <p:nvGraphicFramePr>
          <p:cNvPr id="13" name="Gráfico 12">
            <a:extLst>
              <a:ext uri="{FF2B5EF4-FFF2-40B4-BE49-F238E27FC236}">
                <a16:creationId xmlns:a16="http://schemas.microsoft.com/office/drawing/2014/main" id="{6537BF37-0D27-473F-A77B-DEE0B9B058CE}"/>
              </a:ext>
            </a:extLst>
          </p:cNvPr>
          <p:cNvGraphicFramePr>
            <a:graphicFrameLocks/>
          </p:cNvGraphicFramePr>
          <p:nvPr>
            <p:extLst>
              <p:ext uri="{D42A27DB-BD31-4B8C-83A1-F6EECF244321}">
                <p14:modId xmlns:p14="http://schemas.microsoft.com/office/powerpoint/2010/main" val="1391531270"/>
              </p:ext>
            </p:extLst>
          </p:nvPr>
        </p:nvGraphicFramePr>
        <p:xfrm>
          <a:off x="-142032" y="3092936"/>
          <a:ext cx="4210891" cy="1838216"/>
        </p:xfrm>
        <a:graphic>
          <a:graphicData uri="http://schemas.openxmlformats.org/drawingml/2006/chart">
            <c:chart xmlns:c="http://schemas.openxmlformats.org/drawingml/2006/chart" xmlns:r="http://schemas.openxmlformats.org/officeDocument/2006/relationships" r:id="rId4"/>
          </a:graphicData>
        </a:graphic>
      </p:graphicFrame>
      <p:grpSp>
        <p:nvGrpSpPr>
          <p:cNvPr id="15" name="Grupo 14">
            <a:extLst>
              <a:ext uri="{FF2B5EF4-FFF2-40B4-BE49-F238E27FC236}">
                <a16:creationId xmlns:a16="http://schemas.microsoft.com/office/drawing/2014/main" id="{1023C952-B453-429D-8C13-B26F3EEBBDAC}"/>
              </a:ext>
            </a:extLst>
          </p:cNvPr>
          <p:cNvGrpSpPr/>
          <p:nvPr/>
        </p:nvGrpSpPr>
        <p:grpSpPr>
          <a:xfrm>
            <a:off x="365154" y="1356632"/>
            <a:ext cx="2661267" cy="1838215"/>
            <a:chOff x="243266" y="1112861"/>
            <a:chExt cx="2661267" cy="1838215"/>
          </a:xfrm>
        </p:grpSpPr>
        <p:pic>
          <p:nvPicPr>
            <p:cNvPr id="5" name="Imagen 4">
              <a:extLst>
                <a:ext uri="{FF2B5EF4-FFF2-40B4-BE49-F238E27FC236}">
                  <a16:creationId xmlns:a16="http://schemas.microsoft.com/office/drawing/2014/main" id="{20F6DA30-4129-47C2-907A-A0B3C922961B}"/>
                </a:ext>
              </a:extLst>
            </p:cNvPr>
            <p:cNvPicPr>
              <a:picLocks noChangeAspect="1"/>
            </p:cNvPicPr>
            <p:nvPr/>
          </p:nvPicPr>
          <p:blipFill>
            <a:blip r:embed="rId5"/>
            <a:stretch>
              <a:fillRect/>
            </a:stretch>
          </p:blipFill>
          <p:spPr>
            <a:xfrm>
              <a:off x="243266" y="1112861"/>
              <a:ext cx="2661267" cy="1838215"/>
            </a:xfrm>
            <a:prstGeom prst="rect">
              <a:avLst/>
            </a:prstGeom>
          </p:spPr>
        </p:pic>
        <p:sp>
          <p:nvSpPr>
            <p:cNvPr id="14" name="CuadroTexto 13">
              <a:extLst>
                <a:ext uri="{FF2B5EF4-FFF2-40B4-BE49-F238E27FC236}">
                  <a16:creationId xmlns:a16="http://schemas.microsoft.com/office/drawing/2014/main" id="{D0813D92-51DA-4AF2-86A6-BF8F3057BC91}"/>
                </a:ext>
              </a:extLst>
            </p:cNvPr>
            <p:cNvSpPr txBox="1"/>
            <p:nvPr/>
          </p:nvSpPr>
          <p:spPr>
            <a:xfrm>
              <a:off x="954860" y="1616469"/>
              <a:ext cx="1238081" cy="830997"/>
            </a:xfrm>
            <a:prstGeom prst="rect">
              <a:avLst/>
            </a:prstGeom>
            <a:noFill/>
          </p:spPr>
          <p:txBody>
            <a:bodyPr wrap="square" rtlCol="0">
              <a:spAutoFit/>
            </a:bodyPr>
            <a:lstStyle/>
            <a:p>
              <a:pPr algn="ctr"/>
              <a:r>
                <a:rPr lang="es-CO" sz="2000" dirty="0"/>
                <a:t>6.846</a:t>
              </a:r>
              <a:r>
                <a:rPr lang="es-CO" dirty="0"/>
                <a:t> </a:t>
              </a:r>
            </a:p>
            <a:p>
              <a:pPr algn="ctr"/>
              <a:r>
                <a:rPr lang="es-CO" dirty="0"/>
                <a:t>quejas y reclamos</a:t>
              </a:r>
            </a:p>
          </p:txBody>
        </p:sp>
      </p:grpSp>
      <p:graphicFrame>
        <p:nvGraphicFramePr>
          <p:cNvPr id="11" name="Gráfico 10">
            <a:extLst>
              <a:ext uri="{FF2B5EF4-FFF2-40B4-BE49-F238E27FC236}">
                <a16:creationId xmlns:a16="http://schemas.microsoft.com/office/drawing/2014/main" id="{2FCF5601-0EB7-4EF2-88EA-CCA6F0D68C9D}"/>
              </a:ext>
            </a:extLst>
          </p:cNvPr>
          <p:cNvGraphicFramePr>
            <a:graphicFrameLocks/>
          </p:cNvGraphicFramePr>
          <p:nvPr>
            <p:extLst>
              <p:ext uri="{D42A27DB-BD31-4B8C-83A1-F6EECF244321}">
                <p14:modId xmlns:p14="http://schemas.microsoft.com/office/powerpoint/2010/main" val="4077897275"/>
              </p:ext>
            </p:extLst>
          </p:nvPr>
        </p:nvGraphicFramePr>
        <p:xfrm>
          <a:off x="4405745" y="1213805"/>
          <a:ext cx="4547062" cy="343950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60778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19028" y="671453"/>
            <a:ext cx="5261832" cy="507831"/>
          </a:xfrm>
          <a:prstGeom prst="rect">
            <a:avLst/>
          </a:prstGeom>
          <a:noFill/>
          <a:ln>
            <a:noFill/>
          </a:ln>
        </p:spPr>
        <p:txBody>
          <a:bodyPr spcFirstLastPara="1" wrap="square" lIns="68575" tIns="34275" rIns="68575" bIns="34275" anchor="ctr" anchorCtr="0"/>
          <a:lstStyle/>
          <a:p>
            <a:pPr>
              <a:lnSpc>
                <a:spcPct val="90000"/>
              </a:lnSpc>
              <a:buClr>
                <a:srgbClr val="FFFFFF"/>
              </a:buClr>
              <a:buSzPts val="1400"/>
            </a:pPr>
            <a:r>
              <a:rPr lang="es-CO" sz="2500" dirty="0">
                <a:solidFill>
                  <a:srgbClr val="0066CD"/>
                </a:solidFill>
                <a:latin typeface="Work Sans Light" panose="020B0604020202020204" charset="0"/>
                <a:cs typeface="Work Sans Light" panose="020B0604020202020204" charset="0"/>
              </a:rPr>
              <a:t>Tipologías de Quejas y Reclamos</a:t>
            </a:r>
          </a:p>
        </p:txBody>
      </p:sp>
      <p:sp>
        <p:nvSpPr>
          <p:cNvPr id="6" name="Rectángulo redondeado 5"/>
          <p:cNvSpPr/>
          <p:nvPr/>
        </p:nvSpPr>
        <p:spPr>
          <a:xfrm>
            <a:off x="2079783" y="1254346"/>
            <a:ext cx="5261833" cy="373698"/>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CO" i="1" dirty="0">
                <a:latin typeface="Work Sans Light" panose="020B0604020202020204" charset="0"/>
                <a:cs typeface="Work Sans Light" panose="020B0604020202020204" charset="0"/>
              </a:rPr>
              <a:t>“Error en Registro PRISMA.”</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7" name="Rectángulo redondeado 6"/>
          <p:cNvSpPr/>
          <p:nvPr/>
        </p:nvSpPr>
        <p:spPr>
          <a:xfrm>
            <a:off x="727510" y="2642343"/>
            <a:ext cx="3661997" cy="1778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Las incidencias en el aplicativo Prisma, en cuanto a lentitud, error en el momento de hacer la inscripción, el no cargue de la página y error en los agrupadores, representó un desborde inesperado en las reclamaciones e inconformismo por parte de los ciudadanos durante la etapa de soporte a registro de las pruebas Saber TyT del mes de marzo.</a:t>
            </a:r>
          </a:p>
        </p:txBody>
      </p:sp>
      <p:sp>
        <p:nvSpPr>
          <p:cNvPr id="11" name="Rectángulo redondeado 10"/>
          <p:cNvSpPr/>
          <p:nvPr/>
        </p:nvSpPr>
        <p:spPr>
          <a:xfrm>
            <a:off x="1258065" y="1984660"/>
            <a:ext cx="2381079" cy="328706"/>
          </a:xfrm>
          <a:custGeom>
            <a:avLst/>
            <a:gdLst>
              <a:gd name="connsiteX0" fmla="*/ 0 w 2381079"/>
              <a:gd name="connsiteY0" fmla="*/ 54785 h 328706"/>
              <a:gd name="connsiteX1" fmla="*/ 54785 w 2381079"/>
              <a:gd name="connsiteY1" fmla="*/ 0 h 328706"/>
              <a:gd name="connsiteX2" fmla="*/ 2326294 w 2381079"/>
              <a:gd name="connsiteY2" fmla="*/ 0 h 328706"/>
              <a:gd name="connsiteX3" fmla="*/ 2381079 w 2381079"/>
              <a:gd name="connsiteY3" fmla="*/ 54785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0 w 2381079"/>
              <a:gd name="connsiteY0" fmla="*/ 54785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180753 w 2381079"/>
              <a:gd name="connsiteY0" fmla="*/ 171743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180753 w 2381079"/>
              <a:gd name="connsiteY8" fmla="*/ 171743 h 32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79" h="328706">
                <a:moveTo>
                  <a:pt x="180753" y="171743"/>
                </a:moveTo>
                <a:cubicBezTo>
                  <a:pt x="180753" y="141486"/>
                  <a:pt x="24528" y="0"/>
                  <a:pt x="54785" y="0"/>
                </a:cubicBezTo>
                <a:lnTo>
                  <a:pt x="2326294" y="0"/>
                </a:lnTo>
                <a:cubicBezTo>
                  <a:pt x="2356551" y="0"/>
                  <a:pt x="2242855" y="141487"/>
                  <a:pt x="2242855" y="171744"/>
                </a:cubicBezTo>
                <a:cubicBezTo>
                  <a:pt x="2242855" y="244789"/>
                  <a:pt x="2381079" y="200876"/>
                  <a:pt x="2381079" y="273921"/>
                </a:cubicBezTo>
                <a:cubicBezTo>
                  <a:pt x="2381079" y="304178"/>
                  <a:pt x="2356551" y="328706"/>
                  <a:pt x="2326294" y="328706"/>
                </a:cubicBezTo>
                <a:lnTo>
                  <a:pt x="54785" y="328706"/>
                </a:lnTo>
                <a:cubicBezTo>
                  <a:pt x="24528" y="328706"/>
                  <a:pt x="0" y="304178"/>
                  <a:pt x="0" y="273921"/>
                </a:cubicBezTo>
                <a:lnTo>
                  <a:pt x="180753" y="171743"/>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rPr>
              <a:t>Causas</a:t>
            </a:r>
          </a:p>
        </p:txBody>
      </p:sp>
      <p:sp>
        <p:nvSpPr>
          <p:cNvPr id="13" name="Rectángulo redondeado 10"/>
          <p:cNvSpPr/>
          <p:nvPr/>
        </p:nvSpPr>
        <p:spPr>
          <a:xfrm>
            <a:off x="5672352" y="1984660"/>
            <a:ext cx="2381079" cy="328706"/>
          </a:xfrm>
          <a:custGeom>
            <a:avLst/>
            <a:gdLst>
              <a:gd name="connsiteX0" fmla="*/ 0 w 2381079"/>
              <a:gd name="connsiteY0" fmla="*/ 54785 h 328706"/>
              <a:gd name="connsiteX1" fmla="*/ 54785 w 2381079"/>
              <a:gd name="connsiteY1" fmla="*/ 0 h 328706"/>
              <a:gd name="connsiteX2" fmla="*/ 2326294 w 2381079"/>
              <a:gd name="connsiteY2" fmla="*/ 0 h 328706"/>
              <a:gd name="connsiteX3" fmla="*/ 2381079 w 2381079"/>
              <a:gd name="connsiteY3" fmla="*/ 54785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0 w 2381079"/>
              <a:gd name="connsiteY0" fmla="*/ 54785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180753 w 2381079"/>
              <a:gd name="connsiteY0" fmla="*/ 171743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180753 w 2381079"/>
              <a:gd name="connsiteY8" fmla="*/ 171743 h 32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79" h="328706">
                <a:moveTo>
                  <a:pt x="180753" y="171743"/>
                </a:moveTo>
                <a:cubicBezTo>
                  <a:pt x="180753" y="141486"/>
                  <a:pt x="24528" y="0"/>
                  <a:pt x="54785" y="0"/>
                </a:cubicBezTo>
                <a:lnTo>
                  <a:pt x="2326294" y="0"/>
                </a:lnTo>
                <a:cubicBezTo>
                  <a:pt x="2356551" y="0"/>
                  <a:pt x="2242855" y="141487"/>
                  <a:pt x="2242855" y="171744"/>
                </a:cubicBezTo>
                <a:cubicBezTo>
                  <a:pt x="2242855" y="244789"/>
                  <a:pt x="2381079" y="200876"/>
                  <a:pt x="2381079" y="273921"/>
                </a:cubicBezTo>
                <a:cubicBezTo>
                  <a:pt x="2381079" y="304178"/>
                  <a:pt x="2356551" y="328706"/>
                  <a:pt x="2326294" y="328706"/>
                </a:cubicBezTo>
                <a:lnTo>
                  <a:pt x="54785" y="328706"/>
                </a:lnTo>
                <a:cubicBezTo>
                  <a:pt x="24528" y="328706"/>
                  <a:pt x="0" y="304178"/>
                  <a:pt x="0" y="273921"/>
                </a:cubicBezTo>
                <a:lnTo>
                  <a:pt x="180753" y="171743"/>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rPr>
              <a:t>Acciones</a:t>
            </a:r>
          </a:p>
        </p:txBody>
      </p:sp>
      <p:sp>
        <p:nvSpPr>
          <p:cNvPr id="8" name="Rectángulo redondeado 7"/>
          <p:cNvSpPr/>
          <p:nvPr/>
        </p:nvSpPr>
        <p:spPr>
          <a:xfrm>
            <a:off x="5031893" y="2669982"/>
            <a:ext cx="3661997" cy="177877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ClrTx/>
              <a:buFontTx/>
              <a:buNone/>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A partir del análisis de la peticiones se generó una estrategia la cual a través de un formulario los ciudadanos realizaban las inscripciones a las pruebas. De igual forma, se realizó un acompañamiento, informándole las fechas de inscripción, pasos a seguir  y el nuevo mecanismo para realizarlo. </a:t>
            </a:r>
            <a:endParaRPr lang="es-CO" sz="1100" dirty="0">
              <a:solidFill>
                <a:srgbClr val="004A87"/>
              </a:solidFill>
              <a:highlight>
                <a:srgbClr val="FF0000"/>
              </a:highlight>
              <a:latin typeface="Work Sans Light" panose="020B0604020202020204" charset="0"/>
              <a:ea typeface="Verdana" panose="020B0604030504040204" pitchFamily="34" charset="0"/>
              <a:cs typeface="Work Sans Light" panose="020B0604020202020204" charset="0"/>
            </a:endParaRPr>
          </a:p>
        </p:txBody>
      </p:sp>
    </p:spTree>
    <p:extLst>
      <p:ext uri="{BB962C8B-B14F-4D97-AF65-F5344CB8AC3E}">
        <p14:creationId xmlns:p14="http://schemas.microsoft.com/office/powerpoint/2010/main" val="1510874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2074689" y="1213107"/>
            <a:ext cx="5263564" cy="452283"/>
          </a:xfrm>
          <a:prstGeom prst="roundRect">
            <a:avLst/>
          </a:prstGeom>
          <a:noFill/>
          <a:ln>
            <a:solidFill>
              <a:srgbClr val="AACA57"/>
            </a:solidFill>
          </a:ln>
        </p:spPr>
        <p:style>
          <a:lnRef idx="1">
            <a:schemeClr val="accent3"/>
          </a:lnRef>
          <a:fillRef idx="2">
            <a:schemeClr val="accent3"/>
          </a:fillRef>
          <a:effectRef idx="1">
            <a:schemeClr val="accent3"/>
          </a:effectRef>
          <a:fontRef idx="minor">
            <a:schemeClr val="dk1"/>
          </a:fontRef>
        </p:style>
        <p:txBody>
          <a:bodyPr rtlCol="0" anchor="ctr"/>
          <a:lstStyle/>
          <a:p>
            <a:pPr lvl="0" algn="ctr">
              <a:buClrTx/>
              <a:defRPr/>
            </a:pPr>
            <a:r>
              <a:rPr lang="es-ES" i="1" dirty="0">
                <a:solidFill>
                  <a:srgbClr val="004A87"/>
                </a:solidFill>
                <a:latin typeface="Work Sans Light" panose="020B0604020202020204" charset="0"/>
                <a:ea typeface="Verdana" panose="020B0604030504040204" pitchFamily="34" charset="0"/>
                <a:cs typeface="Work Sans Light" panose="020B0604020202020204" charset="0"/>
              </a:rPr>
              <a:t>“No registra el pago PSE”</a:t>
            </a:r>
            <a:endParaRPr kumimoji="0" lang="es-CO" b="0" i="1"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endParaRPr>
          </a:p>
        </p:txBody>
      </p:sp>
      <p:sp>
        <p:nvSpPr>
          <p:cNvPr id="5" name="Rectángulo redondeado 10"/>
          <p:cNvSpPr/>
          <p:nvPr/>
        </p:nvSpPr>
        <p:spPr>
          <a:xfrm>
            <a:off x="1258066" y="1999991"/>
            <a:ext cx="2381079" cy="328706"/>
          </a:xfrm>
          <a:custGeom>
            <a:avLst/>
            <a:gdLst>
              <a:gd name="connsiteX0" fmla="*/ 0 w 2381079"/>
              <a:gd name="connsiteY0" fmla="*/ 54785 h 328706"/>
              <a:gd name="connsiteX1" fmla="*/ 54785 w 2381079"/>
              <a:gd name="connsiteY1" fmla="*/ 0 h 328706"/>
              <a:gd name="connsiteX2" fmla="*/ 2326294 w 2381079"/>
              <a:gd name="connsiteY2" fmla="*/ 0 h 328706"/>
              <a:gd name="connsiteX3" fmla="*/ 2381079 w 2381079"/>
              <a:gd name="connsiteY3" fmla="*/ 54785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0 w 2381079"/>
              <a:gd name="connsiteY0" fmla="*/ 54785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180753 w 2381079"/>
              <a:gd name="connsiteY0" fmla="*/ 171743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180753 w 2381079"/>
              <a:gd name="connsiteY8" fmla="*/ 171743 h 32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79" h="328706">
                <a:moveTo>
                  <a:pt x="180753" y="171743"/>
                </a:moveTo>
                <a:cubicBezTo>
                  <a:pt x="180753" y="141486"/>
                  <a:pt x="24528" y="0"/>
                  <a:pt x="54785" y="0"/>
                </a:cubicBezTo>
                <a:lnTo>
                  <a:pt x="2326294" y="0"/>
                </a:lnTo>
                <a:cubicBezTo>
                  <a:pt x="2356551" y="0"/>
                  <a:pt x="2242855" y="141487"/>
                  <a:pt x="2242855" y="171744"/>
                </a:cubicBezTo>
                <a:cubicBezTo>
                  <a:pt x="2242855" y="244789"/>
                  <a:pt x="2381079" y="200876"/>
                  <a:pt x="2381079" y="273921"/>
                </a:cubicBezTo>
                <a:cubicBezTo>
                  <a:pt x="2381079" y="304178"/>
                  <a:pt x="2356551" y="328706"/>
                  <a:pt x="2326294" y="328706"/>
                </a:cubicBezTo>
                <a:lnTo>
                  <a:pt x="54785" y="328706"/>
                </a:lnTo>
                <a:cubicBezTo>
                  <a:pt x="24528" y="328706"/>
                  <a:pt x="0" y="304178"/>
                  <a:pt x="0" y="273921"/>
                </a:cubicBezTo>
                <a:lnTo>
                  <a:pt x="180753" y="171743"/>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rPr>
              <a:t>Causas</a:t>
            </a:r>
          </a:p>
        </p:txBody>
      </p:sp>
      <p:sp>
        <p:nvSpPr>
          <p:cNvPr id="6" name="Rectángulo redondeado 5"/>
          <p:cNvSpPr/>
          <p:nvPr/>
        </p:nvSpPr>
        <p:spPr>
          <a:xfrm>
            <a:off x="676087" y="2814803"/>
            <a:ext cx="3545038" cy="15476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buClrTx/>
              <a:defRPr/>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Esta tipología describe la inconformidad de los ciudadanos al momento de realizar el pago de su examen mediante la plataforma PSE, debido a que al finalizar la transacción  generaba un error que no permitía que el proceso fuera exitoso.</a:t>
            </a:r>
          </a:p>
        </p:txBody>
      </p:sp>
      <p:sp>
        <p:nvSpPr>
          <p:cNvPr id="7" name="Rectángulo redondeado 10"/>
          <p:cNvSpPr/>
          <p:nvPr/>
        </p:nvSpPr>
        <p:spPr>
          <a:xfrm>
            <a:off x="5613449" y="1999991"/>
            <a:ext cx="2381079" cy="328706"/>
          </a:xfrm>
          <a:custGeom>
            <a:avLst/>
            <a:gdLst>
              <a:gd name="connsiteX0" fmla="*/ 0 w 2381079"/>
              <a:gd name="connsiteY0" fmla="*/ 54785 h 328706"/>
              <a:gd name="connsiteX1" fmla="*/ 54785 w 2381079"/>
              <a:gd name="connsiteY1" fmla="*/ 0 h 328706"/>
              <a:gd name="connsiteX2" fmla="*/ 2326294 w 2381079"/>
              <a:gd name="connsiteY2" fmla="*/ 0 h 328706"/>
              <a:gd name="connsiteX3" fmla="*/ 2381079 w 2381079"/>
              <a:gd name="connsiteY3" fmla="*/ 54785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0 w 2381079"/>
              <a:gd name="connsiteY0" fmla="*/ 54785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0 w 2381079"/>
              <a:gd name="connsiteY8" fmla="*/ 54785 h 328706"/>
              <a:gd name="connsiteX0" fmla="*/ 180753 w 2381079"/>
              <a:gd name="connsiteY0" fmla="*/ 171743 h 328706"/>
              <a:gd name="connsiteX1" fmla="*/ 54785 w 2381079"/>
              <a:gd name="connsiteY1" fmla="*/ 0 h 328706"/>
              <a:gd name="connsiteX2" fmla="*/ 2326294 w 2381079"/>
              <a:gd name="connsiteY2" fmla="*/ 0 h 328706"/>
              <a:gd name="connsiteX3" fmla="*/ 2242855 w 2381079"/>
              <a:gd name="connsiteY3" fmla="*/ 171744 h 328706"/>
              <a:gd name="connsiteX4" fmla="*/ 2381079 w 2381079"/>
              <a:gd name="connsiteY4" fmla="*/ 273921 h 328706"/>
              <a:gd name="connsiteX5" fmla="*/ 2326294 w 2381079"/>
              <a:gd name="connsiteY5" fmla="*/ 328706 h 328706"/>
              <a:gd name="connsiteX6" fmla="*/ 54785 w 2381079"/>
              <a:gd name="connsiteY6" fmla="*/ 328706 h 328706"/>
              <a:gd name="connsiteX7" fmla="*/ 0 w 2381079"/>
              <a:gd name="connsiteY7" fmla="*/ 273921 h 328706"/>
              <a:gd name="connsiteX8" fmla="*/ 180753 w 2381079"/>
              <a:gd name="connsiteY8" fmla="*/ 171743 h 328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1079" h="328706">
                <a:moveTo>
                  <a:pt x="180753" y="171743"/>
                </a:moveTo>
                <a:cubicBezTo>
                  <a:pt x="180753" y="141486"/>
                  <a:pt x="24528" y="0"/>
                  <a:pt x="54785" y="0"/>
                </a:cubicBezTo>
                <a:lnTo>
                  <a:pt x="2326294" y="0"/>
                </a:lnTo>
                <a:cubicBezTo>
                  <a:pt x="2356551" y="0"/>
                  <a:pt x="2242855" y="141487"/>
                  <a:pt x="2242855" y="171744"/>
                </a:cubicBezTo>
                <a:cubicBezTo>
                  <a:pt x="2242855" y="244789"/>
                  <a:pt x="2381079" y="200876"/>
                  <a:pt x="2381079" y="273921"/>
                </a:cubicBezTo>
                <a:cubicBezTo>
                  <a:pt x="2381079" y="304178"/>
                  <a:pt x="2356551" y="328706"/>
                  <a:pt x="2326294" y="328706"/>
                </a:cubicBezTo>
                <a:lnTo>
                  <a:pt x="54785" y="328706"/>
                </a:lnTo>
                <a:cubicBezTo>
                  <a:pt x="24528" y="328706"/>
                  <a:pt x="0" y="304178"/>
                  <a:pt x="0" y="273921"/>
                </a:cubicBezTo>
                <a:lnTo>
                  <a:pt x="180753" y="171743"/>
                </a:lnTo>
                <a:close/>
              </a:path>
            </a:pathLst>
          </a:cu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b="0" i="0" u="none" strike="noStrike" kern="0" cap="none" spc="0" normalizeH="0" baseline="0" noProof="0" dirty="0">
                <a:ln>
                  <a:noFill/>
                </a:ln>
                <a:solidFill>
                  <a:srgbClr val="004A87"/>
                </a:solidFill>
                <a:effectLst/>
                <a:uLnTx/>
                <a:uFillTx/>
                <a:latin typeface="Work Sans Light" panose="020B0604020202020204" charset="0"/>
                <a:ea typeface="Verdana" panose="020B0604030504040204" pitchFamily="34" charset="0"/>
                <a:cs typeface="Work Sans Light" panose="020B0604020202020204" charset="0"/>
              </a:rPr>
              <a:t>Acciones</a:t>
            </a:r>
          </a:p>
        </p:txBody>
      </p:sp>
      <p:sp>
        <p:nvSpPr>
          <p:cNvPr id="9" name="Rectángulo redondeado 8"/>
          <p:cNvSpPr/>
          <p:nvPr/>
        </p:nvSpPr>
        <p:spPr>
          <a:xfrm>
            <a:off x="5231219" y="2663298"/>
            <a:ext cx="3345288" cy="20043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buClrTx/>
              <a:buFontTx/>
              <a:buNone/>
            </a:pPr>
            <a:r>
              <a:rPr lang="es-CO" sz="1100" dirty="0">
                <a:solidFill>
                  <a:srgbClr val="004A87"/>
                </a:solidFill>
                <a:latin typeface="Work Sans Light" panose="020B0604020202020204" charset="0"/>
                <a:ea typeface="Verdana" panose="020B0604030504040204" pitchFamily="34" charset="0"/>
                <a:cs typeface="Work Sans Light" panose="020B0604020202020204" charset="0"/>
              </a:rPr>
              <a:t>Se reportaron las incidencias a las áreas  correspondientes, para lo cual la Entidad habilitó diferentes medios de pago tales como: </a:t>
            </a: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Banco Davivienda, Pago en Línea (PSE), Nequi y/o Daviplata. Asimismo, se solucionó una falla en la configuración de la herramienta que estabilizó el proceso.</a:t>
            </a:r>
            <a:endParaRPr lang="es-CO" sz="11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8" name="Rectángulo 7">
            <a:extLst>
              <a:ext uri="{FF2B5EF4-FFF2-40B4-BE49-F238E27FC236}">
                <a16:creationId xmlns:a16="http://schemas.microsoft.com/office/drawing/2014/main" id="{A07C2C67-A8BD-482A-BDF3-D3FEDB1D59DC}"/>
              </a:ext>
            </a:extLst>
          </p:cNvPr>
          <p:cNvSpPr/>
          <p:nvPr/>
        </p:nvSpPr>
        <p:spPr>
          <a:xfrm>
            <a:off x="2293031" y="716139"/>
            <a:ext cx="5476875" cy="507831"/>
          </a:xfrm>
          <a:prstGeom prst="rect">
            <a:avLst/>
          </a:prstGeom>
          <a:noFill/>
          <a:ln>
            <a:noFill/>
          </a:ln>
        </p:spPr>
        <p:txBody>
          <a:bodyPr spcFirstLastPara="1" wrap="square" lIns="68575" tIns="34275" rIns="68575" bIns="34275" anchor="ctr" anchorCtr="0"/>
          <a:lstStyle/>
          <a:p>
            <a:pPr>
              <a:lnSpc>
                <a:spcPct val="90000"/>
              </a:lnSpc>
              <a:buClr>
                <a:srgbClr val="FFFFFF"/>
              </a:buClr>
              <a:buSzPts val="1400"/>
            </a:pPr>
            <a:r>
              <a:rPr lang="es-CO" sz="2500" dirty="0">
                <a:solidFill>
                  <a:srgbClr val="0066CD"/>
                </a:solidFill>
                <a:latin typeface="Work Sans Light" panose="020B0604020202020204" charset="0"/>
                <a:cs typeface="Work Sans Light" panose="020B0604020202020204" charset="0"/>
              </a:rPr>
              <a:t>Tipologías de Quejas y Reclamos</a:t>
            </a:r>
          </a:p>
        </p:txBody>
      </p:sp>
    </p:spTree>
    <p:extLst>
      <p:ext uri="{BB962C8B-B14F-4D97-AF65-F5344CB8AC3E}">
        <p14:creationId xmlns:p14="http://schemas.microsoft.com/office/powerpoint/2010/main" val="37033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agrama de flujo: documento 8"/>
          <p:cNvSpPr/>
          <p:nvPr/>
        </p:nvSpPr>
        <p:spPr>
          <a:xfrm>
            <a:off x="426027" y="1515321"/>
            <a:ext cx="8291945" cy="2632656"/>
          </a:xfrm>
          <a:prstGeom prst="flowChartDocument">
            <a:avLst/>
          </a:prstGeom>
        </p:spPr>
        <p:style>
          <a:lnRef idx="1">
            <a:schemeClr val="accent5"/>
          </a:lnRef>
          <a:fillRef idx="2">
            <a:schemeClr val="accent5"/>
          </a:fillRef>
          <a:effectRef idx="1">
            <a:schemeClr val="accent5"/>
          </a:effectRef>
          <a:fontRef idx="minor">
            <a:schemeClr val="dk1"/>
          </a:fontRef>
        </p:style>
        <p:txBody>
          <a:bodyPr rtlCol="0" anchor="ctr"/>
          <a:lstStyle/>
          <a:p>
            <a:pPr marL="171450" indent="-171450" algn="just">
              <a:buFont typeface="Wingdings" panose="05000000000000000000" pitchFamily="2" charset="2"/>
              <a:buChar char="Ø"/>
            </a:pPr>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Buenas tardes debido a la situación que esta enfrentando el país con el COVID-19, la fechas de pago para las pruebas TyT deberían ser aplazadas, ya que hay muchos inconvenientes para realizar el pago oportuno, creo que es lo más conveniente para todos.</a:t>
            </a:r>
            <a:endParaRPr lang="es-CO"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algn="just"/>
            <a:endParaRPr lang="es-CO"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Buenas Tardes. De la manera más cordial, sugiero adicionar la opción: corregir nombres, apellidos  número de documento, en la casilla ACCIONES, (de la Prueba AVANCEMOS 4°,6°,8°) para no tener que acudir a PQRS en el momento que hayan varias correcciones, facilitándonos así el proceso de inscripción. Gracias por su atención.</a:t>
            </a:r>
          </a:p>
          <a:p>
            <a:pPr marL="171450" indent="-171450" algn="just">
              <a:buFont typeface="Wingdings" panose="05000000000000000000" pitchFamily="2" charset="2"/>
              <a:buChar char="Ø"/>
            </a:pPr>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marL="171450" indent="-171450" algn="just">
              <a:buFont typeface="Wingdings" panose="05000000000000000000" pitchFamily="2" charset="2"/>
              <a:buChar char="Ø"/>
            </a:pPr>
            <a:r>
              <a:rPr lang="es-ES" sz="1100" dirty="0">
                <a:solidFill>
                  <a:srgbClr val="004A87"/>
                </a:solidFill>
                <a:latin typeface="Work Sans Light" panose="020B0604020202020204" charset="0"/>
                <a:ea typeface="Verdana" panose="020B0604030504040204" pitchFamily="34" charset="0"/>
                <a:cs typeface="Work Sans Light" panose="020B0604020202020204" charset="0"/>
              </a:rPr>
              <a:t>Esta página es terrible y no le dan solución espero me ayuden para poder finalizar mi inscripción muchas gracias.</a:t>
            </a:r>
          </a:p>
          <a:p>
            <a:pPr marL="171450" indent="-171450" algn="just">
              <a:buFont typeface="Wingdings" panose="05000000000000000000" pitchFamily="2" charset="2"/>
              <a:buChar char="Ø"/>
            </a:pPr>
            <a:endParaRPr lang="es-ES" sz="1100" dirty="0">
              <a:solidFill>
                <a:srgbClr val="004A87"/>
              </a:solidFill>
              <a:latin typeface="Work Sans Light" panose="020B0604020202020204" charset="0"/>
              <a:ea typeface="Verdana" panose="020B0604030504040204" pitchFamily="34" charset="0"/>
              <a:cs typeface="Work Sans Light" panose="020B0604020202020204" charset="0"/>
            </a:endParaRPr>
          </a:p>
          <a:p>
            <a:pPr algn="just"/>
            <a:endParaRPr lang="es-CO" sz="11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4" name="Título 18">
            <a:extLst>
              <a:ext uri="{FF2B5EF4-FFF2-40B4-BE49-F238E27FC236}">
                <a16:creationId xmlns:a16="http://schemas.microsoft.com/office/drawing/2014/main" id="{2A32D9E7-4970-453D-A8AE-A865004484EF}"/>
              </a:ext>
            </a:extLst>
          </p:cNvPr>
          <p:cNvSpPr txBox="1">
            <a:spLocks/>
          </p:cNvSpPr>
          <p:nvPr/>
        </p:nvSpPr>
        <p:spPr>
          <a:xfrm>
            <a:off x="1047279" y="647000"/>
            <a:ext cx="7049440"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Recomendaciones de los Ciudadanos</a:t>
            </a:r>
          </a:p>
        </p:txBody>
      </p:sp>
    </p:spTree>
    <p:extLst>
      <p:ext uri="{BB962C8B-B14F-4D97-AF65-F5344CB8AC3E}">
        <p14:creationId xmlns:p14="http://schemas.microsoft.com/office/powerpoint/2010/main" val="2005003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4"/>
          <p:cNvSpPr txBox="1">
            <a:spLocks noGrp="1"/>
          </p:cNvSpPr>
          <p:nvPr>
            <p:ph type="body" idx="1"/>
          </p:nvPr>
        </p:nvSpPr>
        <p:spPr>
          <a:xfrm>
            <a:off x="1005519" y="1783143"/>
            <a:ext cx="3746655"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Solicitudes recibidas por canal de atención</a:t>
            </a:r>
          </a:p>
          <a:p>
            <a:pPr marL="139700" lvl="0" indent="0" rtl="0">
              <a:lnSpc>
                <a:spcPct val="90000"/>
              </a:lnSpc>
              <a:spcBef>
                <a:spcPts val="800"/>
              </a:spcBef>
              <a:spcAft>
                <a:spcPts val="0"/>
              </a:spcAft>
              <a:buClr>
                <a:srgbClr val="FFFFFF"/>
              </a:buClr>
              <a:buSzPts val="1400"/>
              <a:buNone/>
            </a:pP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59" name="Google Shape;159;p24"/>
          <p:cNvSpPr txBox="1">
            <a:spLocks noGrp="1"/>
          </p:cNvSpPr>
          <p:nvPr>
            <p:ph type="body" idx="2"/>
          </p:nvPr>
        </p:nvSpPr>
        <p:spPr>
          <a:xfrm>
            <a:off x="1005519" y="1294619"/>
            <a:ext cx="2063851"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Introducción</a:t>
            </a:r>
          </a:p>
        </p:txBody>
      </p:sp>
      <p:sp>
        <p:nvSpPr>
          <p:cNvPr id="160" name="Google Shape;160;p24"/>
          <p:cNvSpPr txBox="1">
            <a:spLocks noGrp="1"/>
          </p:cNvSpPr>
          <p:nvPr>
            <p:ph type="body" idx="3"/>
          </p:nvPr>
        </p:nvSpPr>
        <p:spPr>
          <a:xfrm>
            <a:off x="1005520" y="2212654"/>
            <a:ext cx="3746654" cy="443700"/>
          </a:xfrm>
          <a:prstGeom prst="rect">
            <a:avLst/>
          </a:prstGeom>
          <a:noFill/>
          <a:ln>
            <a:noFill/>
          </a:ln>
        </p:spPr>
        <p:txBody>
          <a:bodyPr spcFirstLastPara="1" wrap="square" lIns="68575" tIns="34275" rIns="68575" bIns="34275" anchor="t" anchorCtr="0">
            <a:noAutofit/>
          </a:body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Resumen de solicitudes por mes</a:t>
            </a:r>
          </a:p>
        </p:txBody>
      </p:sp>
      <p:sp>
        <p:nvSpPr>
          <p:cNvPr id="162" name="Google Shape;162;p24"/>
          <p:cNvSpPr txBox="1">
            <a:spLocks noGrp="1"/>
          </p:cNvSpPr>
          <p:nvPr>
            <p:ph type="body" idx="5"/>
          </p:nvPr>
        </p:nvSpPr>
        <p:spPr>
          <a:xfrm>
            <a:off x="269024" y="130618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01.</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64" name="Google Shape;164;p24"/>
          <p:cNvSpPr txBox="1">
            <a:spLocks noGrp="1"/>
          </p:cNvSpPr>
          <p:nvPr>
            <p:ph type="body" idx="7"/>
          </p:nvPr>
        </p:nvSpPr>
        <p:spPr>
          <a:xfrm>
            <a:off x="269023" y="1775846"/>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02.</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65" name="Google Shape;165;p24"/>
          <p:cNvSpPr txBox="1">
            <a:spLocks noGrp="1"/>
          </p:cNvSpPr>
          <p:nvPr>
            <p:ph type="body" idx="8"/>
          </p:nvPr>
        </p:nvSpPr>
        <p:spPr>
          <a:xfrm>
            <a:off x="269750" y="2211171"/>
            <a:ext cx="574800" cy="272700"/>
          </a:xfrm>
          <a:prstGeom prst="rect">
            <a:avLst/>
          </a:prstGeom>
          <a:noFill/>
          <a:ln>
            <a:noFill/>
          </a:ln>
        </p:spPr>
        <p:txBody>
          <a:bodyPr spcFirstLastPara="1" wrap="square" lIns="68575" tIns="34275" rIns="68575" bIns="34275" anchor="t" anchorCtr="0">
            <a:noAutofit/>
          </a:bodyPr>
          <a:lstStyle/>
          <a:p>
            <a:pPr marL="139700" lvl="0" indent="0" algn="r" rtl="0">
              <a:lnSpc>
                <a:spcPct val="90000"/>
              </a:lnSpc>
              <a:spcBef>
                <a:spcPts val="800"/>
              </a:spcBef>
              <a:spcAft>
                <a:spcPts val="0"/>
              </a:spcAft>
              <a:buClr>
                <a:srgbClr val="FFFFFF"/>
              </a:buClr>
              <a:buSzPts val="1400"/>
              <a:buNone/>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03.</a:t>
            </a:r>
            <a:endParaRPr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9" name="Google Shape;157;p24">
            <a:extLst>
              <a:ext uri="{FF2B5EF4-FFF2-40B4-BE49-F238E27FC236}">
                <a16:creationId xmlns:a16="http://schemas.microsoft.com/office/drawing/2014/main" id="{BD2A2AAC-7177-400F-939D-AB171F45AC45}"/>
              </a:ext>
            </a:extLst>
          </p:cNvPr>
          <p:cNvSpPr txBox="1">
            <a:spLocks/>
          </p:cNvSpPr>
          <p:nvPr/>
        </p:nvSpPr>
        <p:spPr>
          <a:xfrm>
            <a:off x="3480598" y="674126"/>
            <a:ext cx="3264880" cy="640198"/>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r" rtl="0">
              <a:lnSpc>
                <a:spcPct val="90000"/>
              </a:lnSpc>
              <a:spcBef>
                <a:spcPts val="0"/>
              </a:spcBef>
              <a:spcAft>
                <a:spcPts val="0"/>
              </a:spcAft>
              <a:buClr>
                <a:srgbClr val="0054BC"/>
              </a:buClr>
              <a:buSzPts val="1400"/>
              <a:buFont typeface="Work Sans SemiBold"/>
              <a:buNone/>
              <a:defRPr sz="3000" b="0" i="0" u="none" strike="noStrike" cap="none">
                <a:solidFill>
                  <a:srgbClr val="0054BC"/>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2pPr>
            <a:lvl3pPr marR="0" lvl="2"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3pPr>
            <a:lvl4pPr marR="0" lvl="3"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4pPr>
            <a:lvl5pPr marR="0" lvl="4"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5pPr>
            <a:lvl6pPr marR="0" lvl="5"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6pPr>
            <a:lvl7pPr marR="0" lvl="6"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7pPr>
            <a:lvl8pPr marR="0" lvl="7"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8pPr>
            <a:lvl9pPr marR="0" lvl="8" algn="l" rtl="0">
              <a:lnSpc>
                <a:spcPct val="100000"/>
              </a:lnSpc>
              <a:spcBef>
                <a:spcPts val="0"/>
              </a:spcBef>
              <a:spcAft>
                <a:spcPts val="0"/>
              </a:spcAft>
              <a:buClr>
                <a:srgbClr val="0054BC"/>
              </a:buClr>
              <a:buSzPts val="1100"/>
              <a:buFont typeface="Arial"/>
              <a:buNone/>
              <a:defRPr sz="1400" b="0" i="0" u="none" strike="noStrike" cap="none">
                <a:solidFill>
                  <a:srgbClr val="0054BC"/>
                </a:solidFill>
                <a:latin typeface="Arial"/>
                <a:ea typeface="Arial"/>
                <a:cs typeface="Arial"/>
                <a:sym typeface="Arial"/>
              </a:defRPr>
            </a:lvl9pPr>
          </a:lstStyle>
          <a:p>
            <a:pPr algn="l">
              <a:buClr>
                <a:srgbClr val="FFFFFF"/>
              </a:buClr>
              <a:buFont typeface="Arial"/>
              <a:buNone/>
            </a:pPr>
            <a:r>
              <a:rPr lang="es-CO" dirty="0">
                <a:solidFill>
                  <a:srgbClr val="0066CD"/>
                </a:solidFill>
                <a:latin typeface="Work Sans Light" panose="020B0604020202020204" charset="0"/>
                <a:cs typeface="Work Sans Light" panose="020B0604020202020204" charset="0"/>
                <a:sym typeface="Arial"/>
              </a:rPr>
              <a:t>Contenido</a:t>
            </a:r>
          </a:p>
        </p:txBody>
      </p:sp>
      <p:sp>
        <p:nvSpPr>
          <p:cNvPr id="12" name="Google Shape;160;p24">
            <a:extLst>
              <a:ext uri="{FF2B5EF4-FFF2-40B4-BE49-F238E27FC236}">
                <a16:creationId xmlns:a16="http://schemas.microsoft.com/office/drawing/2014/main" id="{24E2F695-E010-429B-AA96-D0A56C5309DA}"/>
              </a:ext>
            </a:extLst>
          </p:cNvPr>
          <p:cNvSpPr txBox="1">
            <a:spLocks/>
          </p:cNvSpPr>
          <p:nvPr/>
        </p:nvSpPr>
        <p:spPr>
          <a:xfrm>
            <a:off x="1005520" y="2661456"/>
            <a:ext cx="365444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Comparativo períodos anteriores</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3" name="Google Shape;165;p24">
            <a:extLst>
              <a:ext uri="{FF2B5EF4-FFF2-40B4-BE49-F238E27FC236}">
                <a16:creationId xmlns:a16="http://schemas.microsoft.com/office/drawing/2014/main" id="{995121A0-E894-4260-8BC0-EFD8FC672B03}"/>
              </a:ext>
            </a:extLst>
          </p:cNvPr>
          <p:cNvSpPr txBox="1">
            <a:spLocks/>
          </p:cNvSpPr>
          <p:nvPr/>
        </p:nvSpPr>
        <p:spPr>
          <a:xfrm>
            <a:off x="269750" y="2669498"/>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04.</a:t>
            </a:r>
          </a:p>
        </p:txBody>
      </p:sp>
      <p:sp>
        <p:nvSpPr>
          <p:cNvPr id="14" name="Google Shape;160;p24">
            <a:extLst>
              <a:ext uri="{FF2B5EF4-FFF2-40B4-BE49-F238E27FC236}">
                <a16:creationId xmlns:a16="http://schemas.microsoft.com/office/drawing/2014/main" id="{12A83E5C-106E-44EE-835E-2268F81741DA}"/>
              </a:ext>
            </a:extLst>
          </p:cNvPr>
          <p:cNvSpPr txBox="1">
            <a:spLocks/>
          </p:cNvSpPr>
          <p:nvPr/>
        </p:nvSpPr>
        <p:spPr>
          <a:xfrm>
            <a:off x="1005519" y="3129308"/>
            <a:ext cx="334708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Algo de nuestros exámenes</a:t>
            </a:r>
          </a:p>
        </p:txBody>
      </p:sp>
      <p:sp>
        <p:nvSpPr>
          <p:cNvPr id="15" name="Google Shape;165;p24">
            <a:extLst>
              <a:ext uri="{FF2B5EF4-FFF2-40B4-BE49-F238E27FC236}">
                <a16:creationId xmlns:a16="http://schemas.microsoft.com/office/drawing/2014/main" id="{5F6F45A5-6986-47A7-8D72-CE089C256518}"/>
              </a:ext>
            </a:extLst>
          </p:cNvPr>
          <p:cNvSpPr txBox="1">
            <a:spLocks/>
          </p:cNvSpPr>
          <p:nvPr/>
        </p:nvSpPr>
        <p:spPr>
          <a:xfrm>
            <a:off x="269749" y="3127825"/>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05.</a:t>
            </a:r>
          </a:p>
        </p:txBody>
      </p:sp>
      <p:sp>
        <p:nvSpPr>
          <p:cNvPr id="16" name="Google Shape;160;p24">
            <a:extLst>
              <a:ext uri="{FF2B5EF4-FFF2-40B4-BE49-F238E27FC236}">
                <a16:creationId xmlns:a16="http://schemas.microsoft.com/office/drawing/2014/main" id="{8F130A0E-94C0-4625-ADB9-1D26560460D5}"/>
              </a:ext>
            </a:extLst>
          </p:cNvPr>
          <p:cNvSpPr txBox="1">
            <a:spLocks/>
          </p:cNvSpPr>
          <p:nvPr/>
        </p:nvSpPr>
        <p:spPr>
          <a:xfrm>
            <a:off x="1005519" y="3586695"/>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Clasificación de solicitudes por examen</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7" name="Google Shape;165;p24">
            <a:extLst>
              <a:ext uri="{FF2B5EF4-FFF2-40B4-BE49-F238E27FC236}">
                <a16:creationId xmlns:a16="http://schemas.microsoft.com/office/drawing/2014/main" id="{2197FEEC-0928-4E75-A0C6-A05D2E74CA31}"/>
              </a:ext>
            </a:extLst>
          </p:cNvPr>
          <p:cNvSpPr txBox="1">
            <a:spLocks/>
          </p:cNvSpPr>
          <p:nvPr/>
        </p:nvSpPr>
        <p:spPr>
          <a:xfrm>
            <a:off x="269750" y="3594737"/>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06.</a:t>
            </a:r>
          </a:p>
        </p:txBody>
      </p:sp>
      <p:sp>
        <p:nvSpPr>
          <p:cNvPr id="18" name="Google Shape;160;p24">
            <a:extLst>
              <a:ext uri="{FF2B5EF4-FFF2-40B4-BE49-F238E27FC236}">
                <a16:creationId xmlns:a16="http://schemas.microsoft.com/office/drawing/2014/main" id="{6DC3F0FD-72B9-4909-930C-639FBEE947C1}"/>
              </a:ext>
            </a:extLst>
          </p:cNvPr>
          <p:cNvSpPr txBox="1">
            <a:spLocks/>
          </p:cNvSpPr>
          <p:nvPr/>
        </p:nvSpPr>
        <p:spPr>
          <a:xfrm>
            <a:off x="1005519" y="4002757"/>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Tiempos de respuesta al ciudadano</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19" name="Google Shape;165;p24">
            <a:extLst>
              <a:ext uri="{FF2B5EF4-FFF2-40B4-BE49-F238E27FC236}">
                <a16:creationId xmlns:a16="http://schemas.microsoft.com/office/drawing/2014/main" id="{686F01DA-57AC-46CA-8DD3-E5CF0E5297B3}"/>
              </a:ext>
            </a:extLst>
          </p:cNvPr>
          <p:cNvSpPr txBox="1">
            <a:spLocks/>
          </p:cNvSpPr>
          <p:nvPr/>
        </p:nvSpPr>
        <p:spPr>
          <a:xfrm>
            <a:off x="269750" y="4010799"/>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07.</a:t>
            </a:r>
          </a:p>
        </p:txBody>
      </p:sp>
      <p:sp>
        <p:nvSpPr>
          <p:cNvPr id="20" name="Google Shape;160;p24">
            <a:extLst>
              <a:ext uri="{FF2B5EF4-FFF2-40B4-BE49-F238E27FC236}">
                <a16:creationId xmlns:a16="http://schemas.microsoft.com/office/drawing/2014/main" id="{87773602-AE1E-41E5-940D-04B8618C06B6}"/>
              </a:ext>
            </a:extLst>
          </p:cNvPr>
          <p:cNvSpPr txBox="1">
            <a:spLocks/>
          </p:cNvSpPr>
          <p:nvPr/>
        </p:nvSpPr>
        <p:spPr>
          <a:xfrm>
            <a:off x="1005520" y="4434644"/>
            <a:ext cx="3347085"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Indicador de satisfacción</a:t>
            </a:r>
          </a:p>
          <a:p>
            <a:pPr marL="139700" indent="0">
              <a:buClr>
                <a:srgbClr val="FFFFFF"/>
              </a:buClr>
              <a:buSzPts val="1400"/>
            </a:pPr>
            <a:endParaRPr lang="es-ES" sz="1200" dirty="0">
              <a:solidFill>
                <a:srgbClr val="004A87"/>
              </a:solidFill>
              <a:latin typeface="Work Sans Light" panose="020B0604020202020204" charset="0"/>
              <a:ea typeface="Verdana" panose="020B0604030504040204" pitchFamily="34" charset="0"/>
              <a:cs typeface="Work Sans Light" panose="020B0604020202020204" charset="0"/>
            </a:endParaRPr>
          </a:p>
        </p:txBody>
      </p:sp>
      <p:sp>
        <p:nvSpPr>
          <p:cNvPr id="21" name="Google Shape;165;p24">
            <a:extLst>
              <a:ext uri="{FF2B5EF4-FFF2-40B4-BE49-F238E27FC236}">
                <a16:creationId xmlns:a16="http://schemas.microsoft.com/office/drawing/2014/main" id="{FC29094B-D6B3-463A-A5F3-825ACE2875D2}"/>
              </a:ext>
            </a:extLst>
          </p:cNvPr>
          <p:cNvSpPr txBox="1">
            <a:spLocks/>
          </p:cNvSpPr>
          <p:nvPr/>
        </p:nvSpPr>
        <p:spPr>
          <a:xfrm>
            <a:off x="269751" y="4442686"/>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08.</a:t>
            </a:r>
          </a:p>
        </p:txBody>
      </p:sp>
      <p:sp>
        <p:nvSpPr>
          <p:cNvPr id="22" name="Google Shape;159;p24">
            <a:extLst>
              <a:ext uri="{FF2B5EF4-FFF2-40B4-BE49-F238E27FC236}">
                <a16:creationId xmlns:a16="http://schemas.microsoft.com/office/drawing/2014/main" id="{9AE475DA-3FA2-4EB0-B3AE-AF7135156A9F}"/>
              </a:ext>
            </a:extLst>
          </p:cNvPr>
          <p:cNvSpPr txBox="1">
            <a:spLocks/>
          </p:cNvSpPr>
          <p:nvPr/>
        </p:nvSpPr>
        <p:spPr>
          <a:xfrm>
            <a:off x="5691819" y="1304144"/>
            <a:ext cx="2063851"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Quejas y reclamos</a:t>
            </a:r>
          </a:p>
        </p:txBody>
      </p:sp>
      <p:sp>
        <p:nvSpPr>
          <p:cNvPr id="23" name="Google Shape;162;p24">
            <a:extLst>
              <a:ext uri="{FF2B5EF4-FFF2-40B4-BE49-F238E27FC236}">
                <a16:creationId xmlns:a16="http://schemas.microsoft.com/office/drawing/2014/main" id="{969142F1-FB21-43CE-8162-B70ECD055F3B}"/>
              </a:ext>
            </a:extLst>
          </p:cNvPr>
          <p:cNvSpPr txBox="1">
            <a:spLocks/>
          </p:cNvSpPr>
          <p:nvPr/>
        </p:nvSpPr>
        <p:spPr>
          <a:xfrm>
            <a:off x="4955324" y="1315706"/>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09.</a:t>
            </a:r>
          </a:p>
        </p:txBody>
      </p:sp>
      <p:sp>
        <p:nvSpPr>
          <p:cNvPr id="24" name="Google Shape;159;p24">
            <a:extLst>
              <a:ext uri="{FF2B5EF4-FFF2-40B4-BE49-F238E27FC236}">
                <a16:creationId xmlns:a16="http://schemas.microsoft.com/office/drawing/2014/main" id="{AE409493-07EA-4359-8AB2-A315E563F332}"/>
              </a:ext>
            </a:extLst>
          </p:cNvPr>
          <p:cNvSpPr txBox="1">
            <a:spLocks/>
          </p:cNvSpPr>
          <p:nvPr/>
        </p:nvSpPr>
        <p:spPr>
          <a:xfrm>
            <a:off x="5691819" y="1771581"/>
            <a:ext cx="2604456"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Tipologías de quejas y reclamos</a:t>
            </a:r>
          </a:p>
        </p:txBody>
      </p:sp>
      <p:sp>
        <p:nvSpPr>
          <p:cNvPr id="25" name="Google Shape;162;p24">
            <a:extLst>
              <a:ext uri="{FF2B5EF4-FFF2-40B4-BE49-F238E27FC236}">
                <a16:creationId xmlns:a16="http://schemas.microsoft.com/office/drawing/2014/main" id="{DAADEBAC-8132-4F3F-BDF0-9B2CEE8B37E2}"/>
              </a:ext>
            </a:extLst>
          </p:cNvPr>
          <p:cNvSpPr txBox="1">
            <a:spLocks/>
          </p:cNvSpPr>
          <p:nvPr/>
        </p:nvSpPr>
        <p:spPr>
          <a:xfrm>
            <a:off x="4955324" y="1783143"/>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10.</a:t>
            </a:r>
          </a:p>
        </p:txBody>
      </p:sp>
      <p:sp>
        <p:nvSpPr>
          <p:cNvPr id="26" name="Google Shape;159;p24">
            <a:extLst>
              <a:ext uri="{FF2B5EF4-FFF2-40B4-BE49-F238E27FC236}">
                <a16:creationId xmlns:a16="http://schemas.microsoft.com/office/drawing/2014/main" id="{8548EF65-ECF4-4C8A-AE83-B2CD08701FC8}"/>
              </a:ext>
            </a:extLst>
          </p:cNvPr>
          <p:cNvSpPr txBox="1">
            <a:spLocks/>
          </p:cNvSpPr>
          <p:nvPr/>
        </p:nvSpPr>
        <p:spPr>
          <a:xfrm>
            <a:off x="5691818" y="2230655"/>
            <a:ext cx="2918107" cy="443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54BC"/>
              </a:buClr>
              <a:buSzPts val="1000"/>
              <a:buFont typeface="Arial"/>
              <a:buNone/>
              <a:defRPr sz="1000" b="0"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r>
              <a:rPr lang="es-ES" sz="1200" dirty="0">
                <a:solidFill>
                  <a:srgbClr val="004A87"/>
                </a:solidFill>
                <a:latin typeface="Work Sans Light" panose="020B0604020202020204" charset="0"/>
                <a:ea typeface="Verdana" panose="020B0604030504040204" pitchFamily="34" charset="0"/>
                <a:cs typeface="Work Sans Light" panose="020B0604020202020204" charset="0"/>
              </a:rPr>
              <a:t>Recomendaciones del ciudadano</a:t>
            </a:r>
          </a:p>
        </p:txBody>
      </p:sp>
      <p:sp>
        <p:nvSpPr>
          <p:cNvPr id="27" name="Google Shape;162;p24">
            <a:extLst>
              <a:ext uri="{FF2B5EF4-FFF2-40B4-BE49-F238E27FC236}">
                <a16:creationId xmlns:a16="http://schemas.microsoft.com/office/drawing/2014/main" id="{D2A42998-40B5-4E2D-B36C-A9B0D05B18C2}"/>
              </a:ext>
            </a:extLst>
          </p:cNvPr>
          <p:cNvSpPr txBox="1">
            <a:spLocks/>
          </p:cNvSpPr>
          <p:nvPr/>
        </p:nvSpPr>
        <p:spPr>
          <a:xfrm>
            <a:off x="4955324" y="2242217"/>
            <a:ext cx="574800" cy="2727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28600" algn="r" rtl="0">
              <a:lnSpc>
                <a:spcPct val="90000"/>
              </a:lnSpc>
              <a:spcBef>
                <a:spcPts val="800"/>
              </a:spcBef>
              <a:spcAft>
                <a:spcPts val="0"/>
              </a:spcAft>
              <a:buClr>
                <a:srgbClr val="0054BC"/>
              </a:buClr>
              <a:buSzPts val="1000"/>
              <a:buFont typeface="Arial"/>
              <a:buNone/>
              <a:defRPr sz="1000" b="1" i="0" u="none" strike="noStrike" cap="none">
                <a:solidFill>
                  <a:srgbClr val="0054BC"/>
                </a:solidFill>
                <a:latin typeface="Work Sans"/>
                <a:ea typeface="Work Sans"/>
                <a:cs typeface="Work Sans"/>
                <a:sym typeface="Work Sans"/>
              </a:defRPr>
            </a:lvl1pPr>
            <a:lvl2pPr marL="914400" marR="0" lvl="1"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2pPr>
            <a:lvl3pPr marL="1371600" marR="0" lvl="2"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3pPr>
            <a:lvl4pPr marL="1828800" marR="0" lvl="3"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4pPr>
            <a:lvl5pPr marL="2286000" marR="0" lvl="4"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5pPr>
            <a:lvl6pPr marL="2743200" marR="0" lvl="5"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6pPr>
            <a:lvl7pPr marL="3200400" marR="0" lvl="6"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7pPr>
            <a:lvl8pPr marL="3657600" marR="0" lvl="7"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8pPr>
            <a:lvl9pPr marL="4114800" marR="0" lvl="8" indent="-292100" algn="l" rtl="0">
              <a:lnSpc>
                <a:spcPct val="90000"/>
              </a:lnSpc>
              <a:spcBef>
                <a:spcPts val="400"/>
              </a:spcBef>
              <a:spcAft>
                <a:spcPts val="0"/>
              </a:spcAft>
              <a:buClr>
                <a:srgbClr val="0054BC"/>
              </a:buClr>
              <a:buSzPts val="1000"/>
              <a:buFont typeface="Arial"/>
              <a:buChar char="•"/>
              <a:defRPr sz="1000" b="0" i="0" u="none" strike="noStrike" cap="none">
                <a:solidFill>
                  <a:srgbClr val="0054BC"/>
                </a:solidFill>
                <a:latin typeface="Work Sans"/>
                <a:ea typeface="Work Sans"/>
                <a:cs typeface="Work Sans"/>
                <a:sym typeface="Work Sans"/>
              </a:defRPr>
            </a:lvl9pPr>
          </a:lstStyle>
          <a:p>
            <a:pPr marL="139700" indent="0">
              <a:buClr>
                <a:srgbClr val="FFFFFF"/>
              </a:buClr>
              <a:buSzPts val="1400"/>
            </a:pPr>
            <a:r>
              <a:rPr lang="es-CO" sz="1200" dirty="0">
                <a:solidFill>
                  <a:srgbClr val="004A87"/>
                </a:solidFill>
                <a:latin typeface="Work Sans Light" panose="020B0604020202020204" charset="0"/>
                <a:ea typeface="Verdana" panose="020B0604030504040204" pitchFamily="34" charset="0"/>
                <a:cs typeface="Work Sans Light" panose="020B0604020202020204" charset="0"/>
              </a:rPr>
              <a:t>11.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524052" y="732208"/>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Introducción</a:t>
            </a:r>
          </a:p>
        </p:txBody>
      </p:sp>
      <p:pic>
        <p:nvPicPr>
          <p:cNvPr id="14" name="Imagen 13">
            <a:extLst>
              <a:ext uri="{FF2B5EF4-FFF2-40B4-BE49-F238E27FC236}">
                <a16:creationId xmlns:a16="http://schemas.microsoft.com/office/drawing/2014/main" id="{AF5C1CA8-944F-4400-988E-1FE4F2694062}"/>
              </a:ext>
            </a:extLst>
          </p:cNvPr>
          <p:cNvPicPr>
            <a:picLocks noChangeAspect="1"/>
          </p:cNvPicPr>
          <p:nvPr/>
        </p:nvPicPr>
        <p:blipFill>
          <a:blip r:embed="rId3"/>
          <a:stretch>
            <a:fillRect/>
          </a:stretch>
        </p:blipFill>
        <p:spPr>
          <a:xfrm>
            <a:off x="2328912" y="1517642"/>
            <a:ext cx="6091188" cy="2669360"/>
          </a:xfrm>
          <a:prstGeom prst="rect">
            <a:avLst/>
          </a:prstGeom>
        </p:spPr>
      </p:pic>
      <p:sp>
        <p:nvSpPr>
          <p:cNvPr id="6" name="CuadroTexto 5">
            <a:extLst>
              <a:ext uri="{FF2B5EF4-FFF2-40B4-BE49-F238E27FC236}">
                <a16:creationId xmlns:a16="http://schemas.microsoft.com/office/drawing/2014/main" id="{7B98D964-D3F7-4F0A-9538-0BAF9967B549}"/>
              </a:ext>
            </a:extLst>
          </p:cNvPr>
          <p:cNvSpPr txBox="1"/>
          <p:nvPr/>
        </p:nvSpPr>
        <p:spPr>
          <a:xfrm>
            <a:off x="2902389" y="1958927"/>
            <a:ext cx="4944234" cy="1689180"/>
          </a:xfrm>
          <a:prstGeom prst="rect">
            <a:avLst/>
          </a:prstGeom>
          <a:noFill/>
        </p:spPr>
        <p:txBody>
          <a:bodyPr wrap="square">
            <a:spAutoFit/>
          </a:bodyPr>
          <a:lstStyle/>
          <a:p>
            <a:pPr algn="just">
              <a:lnSpc>
                <a:spcPct val="107000"/>
              </a:lnSpc>
              <a:spcAft>
                <a:spcPts val="800"/>
              </a:spcAft>
            </a:pPr>
            <a:r>
              <a:rPr lang="es-CO" dirty="0">
                <a:solidFill>
                  <a:schemeClr val="bg1"/>
                </a:solidFill>
                <a:effectLst/>
                <a:latin typeface="Work Sans" panose="020B0604020202020204" charset="0"/>
                <a:ea typeface="Verdana" panose="020B0604030504040204" pitchFamily="34" charset="0"/>
                <a:cs typeface="Work Sans" panose="020B0604020202020204" charset="0"/>
              </a:rPr>
              <a:t>El siguiente informe contiene un resumen de las solicitudes hechas por los ciudadanos y grupos de interés ante el Icfes en el primer trimestre del año 2020. Esta información describe la gestión realizada en cada uno de </a:t>
            </a:r>
            <a:r>
              <a:rPr lang="es-CO" dirty="0">
                <a:solidFill>
                  <a:schemeClr val="bg1"/>
                </a:solidFill>
                <a:latin typeface="Work Sans" panose="020B0604020202020204" charset="0"/>
                <a:ea typeface="Verdana" panose="020B0604030504040204" pitchFamily="34" charset="0"/>
                <a:cs typeface="Work Sans" panose="020B0604020202020204" charset="0"/>
              </a:rPr>
              <a:t>los</a:t>
            </a:r>
            <a:r>
              <a:rPr lang="es-CO" dirty="0">
                <a:solidFill>
                  <a:schemeClr val="bg1"/>
                </a:solidFill>
                <a:effectLst/>
                <a:latin typeface="Work Sans" panose="020B0604020202020204" charset="0"/>
                <a:ea typeface="Verdana" panose="020B0604030504040204" pitchFamily="34" charset="0"/>
                <a:cs typeface="Work Sans" panose="020B0604020202020204" charset="0"/>
              </a:rPr>
              <a:t> canales de atención dispuestos por la </a:t>
            </a:r>
            <a:r>
              <a:rPr lang="es-CO" dirty="0" err="1">
                <a:solidFill>
                  <a:schemeClr val="bg1"/>
                </a:solidFill>
                <a:effectLst/>
                <a:latin typeface="Work Sans" panose="020B0604020202020204" charset="0"/>
                <a:ea typeface="Verdana" panose="020B0604030504040204" pitchFamily="34" charset="0"/>
                <a:cs typeface="Work Sans" panose="020B0604020202020204" charset="0"/>
              </a:rPr>
              <a:t>Entida</a:t>
            </a:r>
            <a:r>
              <a:rPr lang="es-CO" dirty="0">
                <a:solidFill>
                  <a:schemeClr val="bg1"/>
                </a:solidFill>
                <a:effectLst/>
                <a:latin typeface="Work Sans" panose="020B0604020202020204" charset="0"/>
                <a:ea typeface="Verdana" panose="020B0604030504040204" pitchFamily="34" charset="0"/>
                <a:cs typeface="Work Sans" panose="020B0604020202020204" charset="0"/>
              </a:rPr>
              <a:t>, a través de  cifras, indicadores de satisfacción del servicio prestado y tratamiento de las quejas y reclamos.</a:t>
            </a:r>
          </a:p>
        </p:txBody>
      </p:sp>
      <p:pic>
        <p:nvPicPr>
          <p:cNvPr id="17" name="Imagen 16">
            <a:extLst>
              <a:ext uri="{FF2B5EF4-FFF2-40B4-BE49-F238E27FC236}">
                <a16:creationId xmlns:a16="http://schemas.microsoft.com/office/drawing/2014/main" id="{9B70635A-5EDA-48B5-B517-158B83CEFB7C}"/>
              </a:ext>
            </a:extLst>
          </p:cNvPr>
          <p:cNvPicPr>
            <a:picLocks noChangeAspect="1"/>
          </p:cNvPicPr>
          <p:nvPr/>
        </p:nvPicPr>
        <p:blipFill>
          <a:blip r:embed="rId4"/>
          <a:stretch>
            <a:fillRect/>
          </a:stretch>
        </p:blipFill>
        <p:spPr>
          <a:xfrm>
            <a:off x="723900" y="1517642"/>
            <a:ext cx="1295400" cy="2571750"/>
          </a:xfrm>
          <a:prstGeom prst="rect">
            <a:avLst/>
          </a:prstGeom>
        </p:spPr>
      </p:pic>
    </p:spTree>
    <p:extLst>
      <p:ext uri="{BB962C8B-B14F-4D97-AF65-F5344CB8AC3E}">
        <p14:creationId xmlns:p14="http://schemas.microsoft.com/office/powerpoint/2010/main" val="1210191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Algo de nuestros exámenes</a:t>
            </a:r>
          </a:p>
        </p:txBody>
      </p:sp>
      <p:grpSp>
        <p:nvGrpSpPr>
          <p:cNvPr id="60" name="Grupo 59">
            <a:extLst>
              <a:ext uri="{FF2B5EF4-FFF2-40B4-BE49-F238E27FC236}">
                <a16:creationId xmlns:a16="http://schemas.microsoft.com/office/drawing/2014/main" id="{ECA72198-BD48-416C-AF59-19C934E02761}"/>
              </a:ext>
            </a:extLst>
          </p:cNvPr>
          <p:cNvGrpSpPr/>
          <p:nvPr/>
        </p:nvGrpSpPr>
        <p:grpSpPr>
          <a:xfrm>
            <a:off x="665227" y="1378827"/>
            <a:ext cx="1619250" cy="3124200"/>
            <a:chOff x="903352" y="1378827"/>
            <a:chExt cx="1619250" cy="3124200"/>
          </a:xfrm>
        </p:grpSpPr>
        <p:sp>
          <p:nvSpPr>
            <p:cNvPr id="54" name="CuadroTexto 53">
              <a:extLst>
                <a:ext uri="{FF2B5EF4-FFF2-40B4-BE49-F238E27FC236}">
                  <a16:creationId xmlns:a16="http://schemas.microsoft.com/office/drawing/2014/main" id="{BDF4D7EC-49E8-4D49-A5FD-45E14AB18026}"/>
                </a:ext>
              </a:extLst>
            </p:cNvPr>
            <p:cNvSpPr txBox="1"/>
            <p:nvPr/>
          </p:nvSpPr>
          <p:spPr>
            <a:xfrm>
              <a:off x="903352" y="2010801"/>
              <a:ext cx="1619250" cy="1170064"/>
            </a:xfrm>
            <a:prstGeom prst="rect">
              <a:avLst/>
            </a:prstGeom>
            <a:noFill/>
          </p:spPr>
          <p:txBody>
            <a:bodyPr wrap="square">
              <a:spAutoFit/>
            </a:bodyPr>
            <a:lstStyle/>
            <a:p>
              <a:pPr algn="just">
                <a:lnSpc>
                  <a:spcPct val="107000"/>
                </a:lnSpc>
                <a:spcAft>
                  <a:spcPts val="800"/>
                </a:spcAft>
              </a:pPr>
              <a:r>
                <a:rPr lang="es-CO" sz="1100" dirty="0">
                  <a:solidFill>
                    <a:srgbClr val="0056A1"/>
                  </a:solidFill>
                  <a:effectLst/>
                  <a:latin typeface="Work Sans" panose="020B0604020202020204" charset="0"/>
                  <a:ea typeface="Calibri" panose="020F0502020204030204" pitchFamily="34" charset="0"/>
                  <a:cs typeface="Work Sans" panose="020B0604020202020204" charset="0"/>
                </a:rPr>
                <a:t>Comprueba el grado de desarrollo de las competencias de los estudiantes que están por finalizar el grado 11°.</a:t>
              </a:r>
            </a:p>
          </p:txBody>
        </p:sp>
        <p:sp>
          <p:nvSpPr>
            <p:cNvPr id="55" name="CuadroTexto 54">
              <a:extLst>
                <a:ext uri="{FF2B5EF4-FFF2-40B4-BE49-F238E27FC236}">
                  <a16:creationId xmlns:a16="http://schemas.microsoft.com/office/drawing/2014/main" id="{ED9C27CA-898E-4435-9BE4-E2B8C93AD6E9}"/>
                </a:ext>
              </a:extLst>
            </p:cNvPr>
            <p:cNvSpPr txBox="1"/>
            <p:nvPr/>
          </p:nvSpPr>
          <p:spPr>
            <a:xfrm>
              <a:off x="1013748" y="1537543"/>
              <a:ext cx="1417508" cy="338554"/>
            </a:xfrm>
            <a:prstGeom prst="rect">
              <a:avLst/>
            </a:prstGeom>
            <a:noFill/>
          </p:spPr>
          <p:txBody>
            <a:bodyPr wrap="square" rtlCol="0">
              <a:spAutoFit/>
            </a:bodyPr>
            <a:lstStyle/>
            <a:p>
              <a:pPr algn="ctr"/>
              <a:r>
                <a:rPr lang="es-CO" sz="1600" dirty="0">
                  <a:solidFill>
                    <a:srgbClr val="FF9900"/>
                  </a:solidFill>
                  <a:latin typeface="Work Sans" panose="020B0604020202020204" charset="0"/>
                  <a:cs typeface="Work Sans" panose="020B0604020202020204" charset="0"/>
                </a:rPr>
                <a:t>Saber 11</a:t>
              </a:r>
            </a:p>
          </p:txBody>
        </p:sp>
        <p:sp>
          <p:nvSpPr>
            <p:cNvPr id="56" name="Rectángulo: esquinas redondeadas 55">
              <a:extLst>
                <a:ext uri="{FF2B5EF4-FFF2-40B4-BE49-F238E27FC236}">
                  <a16:creationId xmlns:a16="http://schemas.microsoft.com/office/drawing/2014/main" id="{4CDEB131-423D-4670-89D8-8FFE44CDF0AA}"/>
                </a:ext>
              </a:extLst>
            </p:cNvPr>
            <p:cNvSpPr/>
            <p:nvPr/>
          </p:nvSpPr>
          <p:spPr>
            <a:xfrm>
              <a:off x="903352" y="1378827"/>
              <a:ext cx="1619250" cy="3124200"/>
            </a:xfrm>
            <a:prstGeom prst="round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7" name="Rectángulo: esquinas redondeadas 56">
            <a:extLst>
              <a:ext uri="{FF2B5EF4-FFF2-40B4-BE49-F238E27FC236}">
                <a16:creationId xmlns:a16="http://schemas.microsoft.com/office/drawing/2014/main" id="{C2B1F605-61BD-4B7D-AC5D-82AE6200E12F}"/>
              </a:ext>
            </a:extLst>
          </p:cNvPr>
          <p:cNvSpPr/>
          <p:nvPr/>
        </p:nvSpPr>
        <p:spPr>
          <a:xfrm>
            <a:off x="4833081" y="1382302"/>
            <a:ext cx="1619250" cy="3124200"/>
          </a:xfrm>
          <a:prstGeom prst="roundRect">
            <a:avLst/>
          </a:prstGeom>
          <a:noFill/>
          <a:ln>
            <a:solidFill>
              <a:srgbClr val="1E5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Rectángulo: esquinas redondeadas 57">
            <a:extLst>
              <a:ext uri="{FF2B5EF4-FFF2-40B4-BE49-F238E27FC236}">
                <a16:creationId xmlns:a16="http://schemas.microsoft.com/office/drawing/2014/main" id="{A2C9CD4E-4EC6-4353-9553-CB9E47966675}"/>
              </a:ext>
            </a:extLst>
          </p:cNvPr>
          <p:cNvSpPr/>
          <p:nvPr/>
        </p:nvSpPr>
        <p:spPr>
          <a:xfrm>
            <a:off x="6859523" y="1382302"/>
            <a:ext cx="1619250" cy="3124200"/>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Rectángulo: esquinas redondeadas 58">
            <a:extLst>
              <a:ext uri="{FF2B5EF4-FFF2-40B4-BE49-F238E27FC236}">
                <a16:creationId xmlns:a16="http://schemas.microsoft.com/office/drawing/2014/main" id="{E56CB33E-E9EE-4C03-A3D4-842ECD90B1D0}"/>
              </a:ext>
            </a:extLst>
          </p:cNvPr>
          <p:cNvSpPr/>
          <p:nvPr/>
        </p:nvSpPr>
        <p:spPr>
          <a:xfrm>
            <a:off x="2749154" y="1382302"/>
            <a:ext cx="1619250" cy="3124200"/>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CuadroTexto 60">
            <a:extLst>
              <a:ext uri="{FF2B5EF4-FFF2-40B4-BE49-F238E27FC236}">
                <a16:creationId xmlns:a16="http://schemas.microsoft.com/office/drawing/2014/main" id="{098035E9-D005-4A0C-A5BA-8AA2BBCBA738}"/>
              </a:ext>
            </a:extLst>
          </p:cNvPr>
          <p:cNvSpPr txBox="1"/>
          <p:nvPr/>
        </p:nvSpPr>
        <p:spPr>
          <a:xfrm>
            <a:off x="2850025" y="1520666"/>
            <a:ext cx="1417508" cy="338554"/>
          </a:xfrm>
          <a:prstGeom prst="rect">
            <a:avLst/>
          </a:prstGeom>
          <a:noFill/>
        </p:spPr>
        <p:txBody>
          <a:bodyPr wrap="square" rtlCol="0">
            <a:spAutoFit/>
          </a:bodyPr>
          <a:lstStyle/>
          <a:p>
            <a:pPr algn="ctr"/>
            <a:r>
              <a:rPr lang="es-CO" sz="1600" dirty="0">
                <a:solidFill>
                  <a:srgbClr val="FFC000"/>
                </a:solidFill>
                <a:latin typeface="Work Sans" panose="020B0604020202020204" charset="0"/>
                <a:cs typeface="Work Sans" panose="020B0604020202020204" charset="0"/>
              </a:rPr>
              <a:t>Pre Saber</a:t>
            </a:r>
          </a:p>
        </p:txBody>
      </p:sp>
      <p:sp>
        <p:nvSpPr>
          <p:cNvPr id="62" name="CuadroTexto 61">
            <a:extLst>
              <a:ext uri="{FF2B5EF4-FFF2-40B4-BE49-F238E27FC236}">
                <a16:creationId xmlns:a16="http://schemas.microsoft.com/office/drawing/2014/main" id="{7CE35557-04C6-4975-8C75-3BE3103A726D}"/>
              </a:ext>
            </a:extLst>
          </p:cNvPr>
          <p:cNvSpPr txBox="1"/>
          <p:nvPr/>
        </p:nvSpPr>
        <p:spPr>
          <a:xfrm>
            <a:off x="2749154" y="2005132"/>
            <a:ext cx="1561766" cy="1528303"/>
          </a:xfrm>
          <a:prstGeom prst="rect">
            <a:avLst/>
          </a:prstGeom>
          <a:noFill/>
        </p:spPr>
        <p:txBody>
          <a:bodyPr wrap="square">
            <a:spAutoFit/>
          </a:bodyPr>
          <a:lstStyle/>
          <a:p>
            <a:pPr algn="just">
              <a:lnSpc>
                <a:spcPct val="107000"/>
              </a:lnSpc>
              <a:spcAft>
                <a:spcPts val="800"/>
              </a:spcAft>
            </a:pPr>
            <a:r>
              <a:rPr lang="es-CO" sz="1100" dirty="0">
                <a:solidFill>
                  <a:srgbClr val="0056A1"/>
                </a:solidFill>
                <a:effectLst/>
                <a:latin typeface="Work Sans" panose="020B0604020202020204" charset="0"/>
                <a:ea typeface="Calibri" panose="020F0502020204030204" pitchFamily="34" charset="0"/>
                <a:cs typeface="Work Sans" panose="020B0604020202020204" charset="0"/>
              </a:rPr>
              <a:t>Es una evaluación que tiene como propósito familiarizar a los estudiantes con la estructura y las condiciones de aplicación del examen Saber 11.</a:t>
            </a:r>
          </a:p>
        </p:txBody>
      </p:sp>
      <p:sp>
        <p:nvSpPr>
          <p:cNvPr id="63" name="CuadroTexto 62">
            <a:extLst>
              <a:ext uri="{FF2B5EF4-FFF2-40B4-BE49-F238E27FC236}">
                <a16:creationId xmlns:a16="http://schemas.microsoft.com/office/drawing/2014/main" id="{9D913D1A-4C4C-46AF-A520-810306A63AA4}"/>
              </a:ext>
            </a:extLst>
          </p:cNvPr>
          <p:cNvSpPr txBox="1"/>
          <p:nvPr/>
        </p:nvSpPr>
        <p:spPr>
          <a:xfrm>
            <a:off x="4933952" y="1503789"/>
            <a:ext cx="1417508" cy="830997"/>
          </a:xfrm>
          <a:prstGeom prst="rect">
            <a:avLst/>
          </a:prstGeom>
          <a:noFill/>
        </p:spPr>
        <p:txBody>
          <a:bodyPr wrap="square" rtlCol="0">
            <a:spAutoFit/>
          </a:bodyPr>
          <a:lstStyle/>
          <a:p>
            <a:pPr algn="ctr"/>
            <a:r>
              <a:rPr lang="es-CO" sz="1600" dirty="0">
                <a:solidFill>
                  <a:srgbClr val="004A87"/>
                </a:solidFill>
                <a:latin typeface="Work Sans" panose="020B0604020202020204" charset="0"/>
                <a:cs typeface="Work Sans" panose="020B0604020202020204" charset="0"/>
              </a:rPr>
              <a:t>Validación del Bachillerato</a:t>
            </a:r>
          </a:p>
        </p:txBody>
      </p:sp>
      <p:sp>
        <p:nvSpPr>
          <p:cNvPr id="64" name="CuadroTexto 63">
            <a:extLst>
              <a:ext uri="{FF2B5EF4-FFF2-40B4-BE49-F238E27FC236}">
                <a16:creationId xmlns:a16="http://schemas.microsoft.com/office/drawing/2014/main" id="{51B8AD1E-2AB8-4852-9E3A-7122AA6C3A9F}"/>
              </a:ext>
            </a:extLst>
          </p:cNvPr>
          <p:cNvSpPr txBox="1"/>
          <p:nvPr/>
        </p:nvSpPr>
        <p:spPr>
          <a:xfrm>
            <a:off x="4833081" y="2330816"/>
            <a:ext cx="1619250" cy="1347164"/>
          </a:xfrm>
          <a:prstGeom prst="rect">
            <a:avLst/>
          </a:prstGeom>
          <a:noFill/>
        </p:spPr>
        <p:txBody>
          <a:bodyPr wrap="square">
            <a:spAutoFit/>
          </a:bodyPr>
          <a:lstStyle/>
          <a:p>
            <a:pPr algn="just">
              <a:lnSpc>
                <a:spcPct val="107000"/>
              </a:lnSpc>
              <a:spcAft>
                <a:spcPts val="800"/>
              </a:spcAft>
            </a:pPr>
            <a:r>
              <a:rPr lang="es-CO" sz="1100" dirty="0">
                <a:solidFill>
                  <a:srgbClr val="0056A1"/>
                </a:solidFill>
                <a:effectLst/>
                <a:latin typeface="Work Sans" panose="020B0604020202020204" charset="0"/>
                <a:ea typeface="Calibri" panose="020F0502020204030204" pitchFamily="34" charset="0"/>
                <a:cs typeface="Work Sans" panose="020B0604020202020204" charset="0"/>
              </a:rPr>
              <a:t>Es una evaluación dirigida para aquellas personas que no terminaron su ciclo de educación formal en alguna Institución Educativa.</a:t>
            </a:r>
          </a:p>
        </p:txBody>
      </p:sp>
      <p:sp>
        <p:nvSpPr>
          <p:cNvPr id="65" name="CuadroTexto 64">
            <a:extLst>
              <a:ext uri="{FF2B5EF4-FFF2-40B4-BE49-F238E27FC236}">
                <a16:creationId xmlns:a16="http://schemas.microsoft.com/office/drawing/2014/main" id="{592CEE89-2E28-47DF-BD3D-29B536E6681D}"/>
              </a:ext>
            </a:extLst>
          </p:cNvPr>
          <p:cNvSpPr txBox="1"/>
          <p:nvPr/>
        </p:nvSpPr>
        <p:spPr>
          <a:xfrm>
            <a:off x="6960394" y="1520666"/>
            <a:ext cx="1417508" cy="338554"/>
          </a:xfrm>
          <a:prstGeom prst="rect">
            <a:avLst/>
          </a:prstGeom>
          <a:noFill/>
        </p:spPr>
        <p:txBody>
          <a:bodyPr wrap="square" rtlCol="0">
            <a:spAutoFit/>
          </a:bodyPr>
          <a:lstStyle/>
          <a:p>
            <a:pPr algn="ctr"/>
            <a:r>
              <a:rPr lang="es-CO" sz="1600" dirty="0">
                <a:solidFill>
                  <a:srgbClr val="00B0F0"/>
                </a:solidFill>
                <a:latin typeface="Work Sans" panose="020B0604020202020204" charset="0"/>
                <a:cs typeface="Work Sans" panose="020B0604020202020204" charset="0"/>
              </a:rPr>
              <a:t>Saber Pro</a:t>
            </a:r>
          </a:p>
        </p:txBody>
      </p:sp>
      <p:sp>
        <p:nvSpPr>
          <p:cNvPr id="66" name="CuadroTexto 65">
            <a:extLst>
              <a:ext uri="{FF2B5EF4-FFF2-40B4-BE49-F238E27FC236}">
                <a16:creationId xmlns:a16="http://schemas.microsoft.com/office/drawing/2014/main" id="{2475B72C-C5EB-4A77-A3C0-C11D31554484}"/>
              </a:ext>
            </a:extLst>
          </p:cNvPr>
          <p:cNvSpPr txBox="1"/>
          <p:nvPr/>
        </p:nvSpPr>
        <p:spPr>
          <a:xfrm>
            <a:off x="6859523" y="1996394"/>
            <a:ext cx="1669481" cy="1890582"/>
          </a:xfrm>
          <a:prstGeom prst="rect">
            <a:avLst/>
          </a:prstGeom>
          <a:noFill/>
        </p:spPr>
        <p:txBody>
          <a:bodyPr wrap="square">
            <a:spAutoFit/>
          </a:bodyPr>
          <a:lstStyle/>
          <a:p>
            <a:pPr algn="just">
              <a:lnSpc>
                <a:spcPct val="107000"/>
              </a:lnSpc>
              <a:spcAft>
                <a:spcPts val="800"/>
              </a:spcAft>
            </a:pPr>
            <a:r>
              <a:rPr lang="es-CO" sz="1100" dirty="0">
                <a:solidFill>
                  <a:srgbClr val="0056A1"/>
                </a:solidFill>
                <a:latin typeface="Work Sans" panose="020B0604020202020204" charset="0"/>
                <a:cs typeface="Work Sans" panose="020B0604020202020204" charset="0"/>
              </a:rPr>
              <a:t>Evalúa y proporciona un reporte del grado de desarrollo de habilidades y conocimientos generales de estudiantes de programas de formación universitaria profesional.</a:t>
            </a:r>
          </a:p>
        </p:txBody>
      </p:sp>
    </p:spTree>
    <p:extLst>
      <p:ext uri="{BB962C8B-B14F-4D97-AF65-F5344CB8AC3E}">
        <p14:creationId xmlns:p14="http://schemas.microsoft.com/office/powerpoint/2010/main" val="64794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Algo de nuestros exámenes</a:t>
            </a:r>
          </a:p>
        </p:txBody>
      </p:sp>
      <p:grpSp>
        <p:nvGrpSpPr>
          <p:cNvPr id="60" name="Grupo 59">
            <a:extLst>
              <a:ext uri="{FF2B5EF4-FFF2-40B4-BE49-F238E27FC236}">
                <a16:creationId xmlns:a16="http://schemas.microsoft.com/office/drawing/2014/main" id="{ECA72198-BD48-416C-AF59-19C934E02761}"/>
              </a:ext>
            </a:extLst>
          </p:cNvPr>
          <p:cNvGrpSpPr/>
          <p:nvPr/>
        </p:nvGrpSpPr>
        <p:grpSpPr>
          <a:xfrm>
            <a:off x="665227" y="1378827"/>
            <a:ext cx="1619251" cy="3124200"/>
            <a:chOff x="903352" y="1378827"/>
            <a:chExt cx="1619251" cy="3124200"/>
          </a:xfrm>
        </p:grpSpPr>
        <p:sp>
          <p:nvSpPr>
            <p:cNvPr id="54" name="CuadroTexto 53">
              <a:extLst>
                <a:ext uri="{FF2B5EF4-FFF2-40B4-BE49-F238E27FC236}">
                  <a16:creationId xmlns:a16="http://schemas.microsoft.com/office/drawing/2014/main" id="{BDF4D7EC-49E8-4D49-A5FD-45E14AB18026}"/>
                </a:ext>
              </a:extLst>
            </p:cNvPr>
            <p:cNvSpPr txBox="1"/>
            <p:nvPr/>
          </p:nvSpPr>
          <p:spPr>
            <a:xfrm>
              <a:off x="903353" y="2131207"/>
              <a:ext cx="1619250" cy="2071721"/>
            </a:xfrm>
            <a:prstGeom prst="rect">
              <a:avLst/>
            </a:prstGeom>
            <a:noFill/>
            <a:ln>
              <a:noFill/>
            </a:ln>
          </p:spPr>
          <p:txBody>
            <a:bodyPr wrap="square">
              <a:spAutoFit/>
            </a:bodyPr>
            <a:lstStyle/>
            <a:p>
              <a:pPr algn="just">
                <a:lnSpc>
                  <a:spcPct val="107000"/>
                </a:lnSpc>
                <a:spcAft>
                  <a:spcPts val="800"/>
                </a:spcAft>
              </a:pPr>
              <a:r>
                <a:rPr lang="es-CO" sz="1100" dirty="0">
                  <a:solidFill>
                    <a:srgbClr val="0056A1"/>
                  </a:solidFill>
                  <a:latin typeface="Work Sans" panose="020B0604020202020204" charset="0"/>
                  <a:cs typeface="Work Sans" panose="020B0604020202020204" charset="0"/>
                </a:rPr>
                <a:t>Evalúa y proporciona un reporte del grado de desarrollo de habilidades y conocimientos generales de estudiantes de programas de formación técnica profesional y tecnológica.</a:t>
              </a:r>
            </a:p>
          </p:txBody>
        </p:sp>
        <p:sp>
          <p:nvSpPr>
            <p:cNvPr id="55" name="CuadroTexto 54">
              <a:extLst>
                <a:ext uri="{FF2B5EF4-FFF2-40B4-BE49-F238E27FC236}">
                  <a16:creationId xmlns:a16="http://schemas.microsoft.com/office/drawing/2014/main" id="{ED9C27CA-898E-4435-9BE4-E2B8C93AD6E9}"/>
                </a:ext>
              </a:extLst>
            </p:cNvPr>
            <p:cNvSpPr txBox="1"/>
            <p:nvPr/>
          </p:nvSpPr>
          <p:spPr>
            <a:xfrm>
              <a:off x="1013748" y="1537543"/>
              <a:ext cx="1417508" cy="338554"/>
            </a:xfrm>
            <a:prstGeom prst="rect">
              <a:avLst/>
            </a:prstGeom>
            <a:noFill/>
            <a:ln>
              <a:noFill/>
            </a:ln>
          </p:spPr>
          <p:txBody>
            <a:bodyPr wrap="square" rtlCol="0">
              <a:spAutoFit/>
            </a:bodyPr>
            <a:lstStyle/>
            <a:p>
              <a:pPr algn="ctr"/>
              <a:r>
                <a:rPr lang="es-CO" sz="1600" dirty="0">
                  <a:solidFill>
                    <a:srgbClr val="FF00FF"/>
                  </a:solidFill>
                  <a:latin typeface="Work Sans" panose="020B0604020202020204" charset="0"/>
                  <a:cs typeface="Work Sans" panose="020B0604020202020204" charset="0"/>
                </a:rPr>
                <a:t>Saber T y T</a:t>
              </a:r>
            </a:p>
          </p:txBody>
        </p:sp>
        <p:sp>
          <p:nvSpPr>
            <p:cNvPr id="56" name="Rectángulo: esquinas redondeadas 55">
              <a:extLst>
                <a:ext uri="{FF2B5EF4-FFF2-40B4-BE49-F238E27FC236}">
                  <a16:creationId xmlns:a16="http://schemas.microsoft.com/office/drawing/2014/main" id="{4CDEB131-423D-4670-89D8-8FFE44CDF0AA}"/>
                </a:ext>
              </a:extLst>
            </p:cNvPr>
            <p:cNvSpPr/>
            <p:nvPr/>
          </p:nvSpPr>
          <p:spPr>
            <a:xfrm>
              <a:off x="903352" y="1378827"/>
              <a:ext cx="1619250" cy="3124200"/>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57" name="Rectángulo: esquinas redondeadas 56">
            <a:extLst>
              <a:ext uri="{FF2B5EF4-FFF2-40B4-BE49-F238E27FC236}">
                <a16:creationId xmlns:a16="http://schemas.microsoft.com/office/drawing/2014/main" id="{C2B1F605-61BD-4B7D-AC5D-82AE6200E12F}"/>
              </a:ext>
            </a:extLst>
          </p:cNvPr>
          <p:cNvSpPr/>
          <p:nvPr/>
        </p:nvSpPr>
        <p:spPr>
          <a:xfrm>
            <a:off x="4833081" y="1382302"/>
            <a:ext cx="1619250" cy="3124200"/>
          </a:xfrm>
          <a:prstGeom prst="roundRect">
            <a:avLst/>
          </a:prstGeom>
          <a:noFill/>
          <a:ln>
            <a:solidFill>
              <a:srgbClr val="AACA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8" name="Rectángulo: esquinas redondeadas 57">
            <a:extLst>
              <a:ext uri="{FF2B5EF4-FFF2-40B4-BE49-F238E27FC236}">
                <a16:creationId xmlns:a16="http://schemas.microsoft.com/office/drawing/2014/main" id="{A2C9CD4E-4EC6-4353-9553-CB9E47966675}"/>
              </a:ext>
            </a:extLst>
          </p:cNvPr>
          <p:cNvSpPr/>
          <p:nvPr/>
        </p:nvSpPr>
        <p:spPr>
          <a:xfrm>
            <a:off x="6859523" y="1382302"/>
            <a:ext cx="1619250" cy="3124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9" name="Rectángulo: esquinas redondeadas 58">
            <a:extLst>
              <a:ext uri="{FF2B5EF4-FFF2-40B4-BE49-F238E27FC236}">
                <a16:creationId xmlns:a16="http://schemas.microsoft.com/office/drawing/2014/main" id="{E56CB33E-E9EE-4C03-A3D4-842ECD90B1D0}"/>
              </a:ext>
            </a:extLst>
          </p:cNvPr>
          <p:cNvSpPr/>
          <p:nvPr/>
        </p:nvSpPr>
        <p:spPr>
          <a:xfrm>
            <a:off x="2749154" y="1382302"/>
            <a:ext cx="1619250" cy="3124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CuadroTexto 60">
            <a:extLst>
              <a:ext uri="{FF2B5EF4-FFF2-40B4-BE49-F238E27FC236}">
                <a16:creationId xmlns:a16="http://schemas.microsoft.com/office/drawing/2014/main" id="{098035E9-D005-4A0C-A5BA-8AA2BBCBA738}"/>
              </a:ext>
            </a:extLst>
          </p:cNvPr>
          <p:cNvSpPr txBox="1"/>
          <p:nvPr/>
        </p:nvSpPr>
        <p:spPr>
          <a:xfrm>
            <a:off x="2850025" y="1520666"/>
            <a:ext cx="1417508" cy="584775"/>
          </a:xfrm>
          <a:prstGeom prst="rect">
            <a:avLst/>
          </a:prstGeom>
          <a:noFill/>
        </p:spPr>
        <p:txBody>
          <a:bodyPr wrap="square" rtlCol="0">
            <a:spAutoFit/>
          </a:bodyPr>
          <a:lstStyle/>
          <a:p>
            <a:pPr algn="ctr"/>
            <a:r>
              <a:rPr lang="es-CO" sz="1600" dirty="0">
                <a:solidFill>
                  <a:srgbClr val="7030A0"/>
                </a:solidFill>
                <a:latin typeface="Work Sans" panose="020B0604020202020204" charset="0"/>
                <a:cs typeface="Work Sans" panose="020B0604020202020204" charset="0"/>
              </a:rPr>
              <a:t>Saber Pro en el Exterior</a:t>
            </a:r>
          </a:p>
        </p:txBody>
      </p:sp>
      <p:sp>
        <p:nvSpPr>
          <p:cNvPr id="62" name="CuadroTexto 61">
            <a:extLst>
              <a:ext uri="{FF2B5EF4-FFF2-40B4-BE49-F238E27FC236}">
                <a16:creationId xmlns:a16="http://schemas.microsoft.com/office/drawing/2014/main" id="{7CE35557-04C6-4975-8C75-3BE3103A726D}"/>
              </a:ext>
            </a:extLst>
          </p:cNvPr>
          <p:cNvSpPr txBox="1"/>
          <p:nvPr/>
        </p:nvSpPr>
        <p:spPr>
          <a:xfrm>
            <a:off x="2749154" y="2105441"/>
            <a:ext cx="1676735" cy="2071721"/>
          </a:xfrm>
          <a:prstGeom prst="rect">
            <a:avLst/>
          </a:prstGeom>
          <a:noFill/>
        </p:spPr>
        <p:txBody>
          <a:bodyPr wrap="square">
            <a:spAutoFit/>
          </a:bodyPr>
          <a:lstStyle/>
          <a:p>
            <a:pPr algn="just">
              <a:lnSpc>
                <a:spcPct val="107000"/>
              </a:lnSpc>
              <a:spcAft>
                <a:spcPts val="800"/>
              </a:spcAft>
            </a:pPr>
            <a:r>
              <a:rPr lang="es-CO" sz="1100" dirty="0">
                <a:solidFill>
                  <a:srgbClr val="0056A1"/>
                </a:solidFill>
                <a:latin typeface="Work Sans" panose="020B0604020202020204" charset="0"/>
                <a:cs typeface="Work Sans" panose="020B0604020202020204" charset="0"/>
              </a:rPr>
              <a:t>Evalúa y proporciona un reporte del grado de desarrollo de habilidades y conocimiento generales de estudiantes de programas de formación universitaria profesional, para ciudadanos que estén fuera del país.</a:t>
            </a:r>
          </a:p>
        </p:txBody>
      </p:sp>
      <p:sp>
        <p:nvSpPr>
          <p:cNvPr id="63" name="CuadroTexto 62">
            <a:extLst>
              <a:ext uri="{FF2B5EF4-FFF2-40B4-BE49-F238E27FC236}">
                <a16:creationId xmlns:a16="http://schemas.microsoft.com/office/drawing/2014/main" id="{9D913D1A-4C4C-46AF-A520-810306A63AA4}"/>
              </a:ext>
            </a:extLst>
          </p:cNvPr>
          <p:cNvSpPr txBox="1"/>
          <p:nvPr/>
        </p:nvSpPr>
        <p:spPr>
          <a:xfrm>
            <a:off x="4933952" y="1503789"/>
            <a:ext cx="1417508" cy="584775"/>
          </a:xfrm>
          <a:prstGeom prst="rect">
            <a:avLst/>
          </a:prstGeom>
          <a:noFill/>
        </p:spPr>
        <p:txBody>
          <a:bodyPr wrap="square" rtlCol="0">
            <a:spAutoFit/>
          </a:bodyPr>
          <a:lstStyle/>
          <a:p>
            <a:pPr algn="ctr"/>
            <a:r>
              <a:rPr lang="es-CO" sz="1600" dirty="0">
                <a:solidFill>
                  <a:srgbClr val="AACA57"/>
                </a:solidFill>
                <a:latin typeface="Work Sans" panose="020B0604020202020204" charset="0"/>
                <a:cs typeface="Work Sans" panose="020B0604020202020204" charset="0"/>
              </a:rPr>
              <a:t>Avancemos 4°, 6° y 8°</a:t>
            </a:r>
          </a:p>
        </p:txBody>
      </p:sp>
      <p:sp>
        <p:nvSpPr>
          <p:cNvPr id="64" name="CuadroTexto 63">
            <a:extLst>
              <a:ext uri="{FF2B5EF4-FFF2-40B4-BE49-F238E27FC236}">
                <a16:creationId xmlns:a16="http://schemas.microsoft.com/office/drawing/2014/main" id="{51B8AD1E-2AB8-4852-9E3A-7122AA6C3A9F}"/>
              </a:ext>
            </a:extLst>
          </p:cNvPr>
          <p:cNvSpPr txBox="1"/>
          <p:nvPr/>
        </p:nvSpPr>
        <p:spPr>
          <a:xfrm>
            <a:off x="4876469" y="2131207"/>
            <a:ext cx="1496684" cy="2252861"/>
          </a:xfrm>
          <a:prstGeom prst="rect">
            <a:avLst/>
          </a:prstGeom>
          <a:noFill/>
        </p:spPr>
        <p:txBody>
          <a:bodyPr wrap="square">
            <a:spAutoFit/>
          </a:bodyPr>
          <a:lstStyle/>
          <a:p>
            <a:pPr algn="just">
              <a:lnSpc>
                <a:spcPct val="107000"/>
              </a:lnSpc>
              <a:spcAft>
                <a:spcPts val="800"/>
              </a:spcAft>
            </a:pPr>
            <a:r>
              <a:rPr lang="es-CO" sz="1100" dirty="0">
                <a:solidFill>
                  <a:srgbClr val="0056A1"/>
                </a:solidFill>
                <a:effectLst/>
                <a:latin typeface="Work Sans" panose="020B0604020202020204" charset="0"/>
                <a:ea typeface="Calibri" panose="020F0502020204030204" pitchFamily="34" charset="0"/>
                <a:cs typeface="Work Sans" panose="020B0604020202020204" charset="0"/>
              </a:rPr>
              <a:t>Tiene como objetivo ofrecer a los rectores y docentes una alternativa de evaluación formativa para tener una visión más amplia de la evaluación al servicio de la calidad de la educación. Es gratuita, y de aplicación en línea.</a:t>
            </a:r>
          </a:p>
        </p:txBody>
      </p:sp>
      <p:sp>
        <p:nvSpPr>
          <p:cNvPr id="65" name="CuadroTexto 64">
            <a:extLst>
              <a:ext uri="{FF2B5EF4-FFF2-40B4-BE49-F238E27FC236}">
                <a16:creationId xmlns:a16="http://schemas.microsoft.com/office/drawing/2014/main" id="{592CEE89-2E28-47DF-BD3D-29B536E6681D}"/>
              </a:ext>
            </a:extLst>
          </p:cNvPr>
          <p:cNvSpPr txBox="1"/>
          <p:nvPr/>
        </p:nvSpPr>
        <p:spPr>
          <a:xfrm>
            <a:off x="6960394" y="1520666"/>
            <a:ext cx="1417508" cy="584775"/>
          </a:xfrm>
          <a:prstGeom prst="rect">
            <a:avLst/>
          </a:prstGeom>
          <a:noFill/>
        </p:spPr>
        <p:txBody>
          <a:bodyPr wrap="square" rtlCol="0">
            <a:spAutoFit/>
          </a:bodyPr>
          <a:lstStyle/>
          <a:p>
            <a:pPr algn="ctr"/>
            <a:r>
              <a:rPr lang="es-CO" sz="1600" dirty="0">
                <a:solidFill>
                  <a:srgbClr val="00B050"/>
                </a:solidFill>
                <a:latin typeface="Work Sans" panose="020B0604020202020204" charset="0"/>
                <a:cs typeface="Work Sans" panose="020B0604020202020204" charset="0"/>
              </a:rPr>
              <a:t>Saber 3°, 5° y 9°</a:t>
            </a:r>
          </a:p>
        </p:txBody>
      </p:sp>
      <p:sp>
        <p:nvSpPr>
          <p:cNvPr id="66" name="CuadroTexto 65">
            <a:extLst>
              <a:ext uri="{FF2B5EF4-FFF2-40B4-BE49-F238E27FC236}">
                <a16:creationId xmlns:a16="http://schemas.microsoft.com/office/drawing/2014/main" id="{2475B72C-C5EB-4A77-A3C0-C11D31554484}"/>
              </a:ext>
            </a:extLst>
          </p:cNvPr>
          <p:cNvSpPr txBox="1"/>
          <p:nvPr/>
        </p:nvSpPr>
        <p:spPr>
          <a:xfrm>
            <a:off x="6859523" y="2180564"/>
            <a:ext cx="1518379" cy="1347164"/>
          </a:xfrm>
          <a:prstGeom prst="rect">
            <a:avLst/>
          </a:prstGeom>
          <a:noFill/>
        </p:spPr>
        <p:txBody>
          <a:bodyPr wrap="square">
            <a:spAutoFit/>
          </a:bodyPr>
          <a:lstStyle/>
          <a:p>
            <a:pPr algn="just">
              <a:lnSpc>
                <a:spcPct val="107000"/>
              </a:lnSpc>
              <a:spcAft>
                <a:spcPts val="800"/>
              </a:spcAft>
            </a:pPr>
            <a:r>
              <a:rPr lang="es-CO" sz="1100" dirty="0">
                <a:solidFill>
                  <a:srgbClr val="0056A1"/>
                </a:solidFill>
                <a:latin typeface="Work Sans" panose="020B0604020202020204" charset="0"/>
                <a:cs typeface="Work Sans" panose="020B0604020202020204" charset="0"/>
              </a:rPr>
              <a:t>Evalúa a una muestra representativa de instituciones con estudiantes de grado tercero, quinto y noveno.</a:t>
            </a:r>
          </a:p>
        </p:txBody>
      </p:sp>
    </p:spTree>
    <p:extLst>
      <p:ext uri="{BB962C8B-B14F-4D97-AF65-F5344CB8AC3E}">
        <p14:creationId xmlns:p14="http://schemas.microsoft.com/office/powerpoint/2010/main" val="19288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a:extLst>
              <a:ext uri="{FF2B5EF4-FFF2-40B4-BE49-F238E27FC236}">
                <a16:creationId xmlns:a16="http://schemas.microsoft.com/office/drawing/2014/main" id="{C44C97E8-D4C1-49CC-ABD1-CA4D6F2DBD58}"/>
              </a:ext>
            </a:extLst>
          </p:cNvPr>
          <p:cNvPicPr>
            <a:picLocks noChangeAspect="1"/>
          </p:cNvPicPr>
          <p:nvPr/>
        </p:nvPicPr>
        <p:blipFill>
          <a:blip r:embed="rId3"/>
          <a:stretch>
            <a:fillRect/>
          </a:stretch>
        </p:blipFill>
        <p:spPr>
          <a:xfrm>
            <a:off x="2272641" y="1248326"/>
            <a:ext cx="4556454" cy="3881036"/>
          </a:xfrm>
          <a:prstGeom prst="rect">
            <a:avLst/>
          </a:prstGeom>
        </p:spPr>
      </p:pic>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Solicitudes recibidas por canal de atención </a:t>
            </a:r>
          </a:p>
        </p:txBody>
      </p:sp>
      <p:sp>
        <p:nvSpPr>
          <p:cNvPr id="4" name="CuadroTexto 3">
            <a:extLst>
              <a:ext uri="{FF2B5EF4-FFF2-40B4-BE49-F238E27FC236}">
                <a16:creationId xmlns:a16="http://schemas.microsoft.com/office/drawing/2014/main" id="{C228922C-549C-4F1B-909B-7EE4E49D658E}"/>
              </a:ext>
            </a:extLst>
          </p:cNvPr>
          <p:cNvSpPr txBox="1"/>
          <p:nvPr/>
        </p:nvSpPr>
        <p:spPr>
          <a:xfrm>
            <a:off x="3832471" y="2702447"/>
            <a:ext cx="1440382" cy="830997"/>
          </a:xfrm>
          <a:prstGeom prst="rect">
            <a:avLst/>
          </a:prstGeom>
          <a:noFill/>
        </p:spPr>
        <p:txBody>
          <a:bodyPr wrap="square" rtlCol="0">
            <a:spAutoFit/>
          </a:bodyPr>
          <a:lstStyle/>
          <a:p>
            <a:pPr algn="ctr"/>
            <a:r>
              <a:rPr lang="es-CO" sz="2400" dirty="0">
                <a:solidFill>
                  <a:srgbClr val="1E56A1"/>
                </a:solidFill>
                <a:latin typeface="Work Sans" panose="020B0604020202020204" charset="0"/>
                <a:cs typeface="Work Sans" panose="020B0604020202020204" charset="0"/>
              </a:rPr>
              <a:t>Total</a:t>
            </a:r>
          </a:p>
          <a:p>
            <a:pPr algn="ctr"/>
            <a:r>
              <a:rPr lang="es-CO" sz="2400" dirty="0">
                <a:solidFill>
                  <a:srgbClr val="1E56A1"/>
                </a:solidFill>
                <a:latin typeface="Work Sans" panose="020B0604020202020204" charset="0"/>
                <a:cs typeface="Work Sans" panose="020B0604020202020204" charset="0"/>
              </a:rPr>
              <a:t>330.358</a:t>
            </a:r>
          </a:p>
        </p:txBody>
      </p:sp>
      <p:pic>
        <p:nvPicPr>
          <p:cNvPr id="8" name="Gráfico 7" descr="Auricular">
            <a:extLst>
              <a:ext uri="{FF2B5EF4-FFF2-40B4-BE49-F238E27FC236}">
                <a16:creationId xmlns:a16="http://schemas.microsoft.com/office/drawing/2014/main" id="{AEFBEC90-912B-44CC-8ABC-67AC4CB882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76887" y="2293352"/>
            <a:ext cx="691869" cy="691869"/>
          </a:xfrm>
          <a:prstGeom prst="rect">
            <a:avLst/>
          </a:prstGeom>
        </p:spPr>
      </p:pic>
      <p:pic>
        <p:nvPicPr>
          <p:cNvPr id="10" name="Gráfico 9" descr="Abrir sobre">
            <a:extLst>
              <a:ext uri="{FF2B5EF4-FFF2-40B4-BE49-F238E27FC236}">
                <a16:creationId xmlns:a16="http://schemas.microsoft.com/office/drawing/2014/main" id="{6C298E9C-DB59-4AA3-8172-470626112C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3085" y="2541433"/>
            <a:ext cx="542166" cy="542166"/>
          </a:xfrm>
          <a:prstGeom prst="rect">
            <a:avLst/>
          </a:prstGeom>
        </p:spPr>
      </p:pic>
      <p:pic>
        <p:nvPicPr>
          <p:cNvPr id="12" name="Gráfico 11" descr="Grupo de hombres">
            <a:extLst>
              <a:ext uri="{FF2B5EF4-FFF2-40B4-BE49-F238E27FC236}">
                <a16:creationId xmlns:a16="http://schemas.microsoft.com/office/drawing/2014/main" id="{4B9DEE42-EFDF-4082-ABF3-F9EAE7184B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68756" y="4085073"/>
            <a:ext cx="542166" cy="542166"/>
          </a:xfrm>
          <a:prstGeom prst="rect">
            <a:avLst/>
          </a:prstGeom>
        </p:spPr>
      </p:pic>
      <p:pic>
        <p:nvPicPr>
          <p:cNvPr id="15" name="Gráfico 14" descr="Ordenador">
            <a:extLst>
              <a:ext uri="{FF2B5EF4-FFF2-40B4-BE49-F238E27FC236}">
                <a16:creationId xmlns:a16="http://schemas.microsoft.com/office/drawing/2014/main" id="{0395345A-5E51-4047-A8B5-B58A331F65E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4493" y="1548151"/>
            <a:ext cx="699961" cy="566102"/>
          </a:xfrm>
          <a:prstGeom prst="rect">
            <a:avLst/>
          </a:prstGeom>
        </p:spPr>
      </p:pic>
      <p:sp>
        <p:nvSpPr>
          <p:cNvPr id="16" name="CuadroTexto 15">
            <a:extLst>
              <a:ext uri="{FF2B5EF4-FFF2-40B4-BE49-F238E27FC236}">
                <a16:creationId xmlns:a16="http://schemas.microsoft.com/office/drawing/2014/main" id="{52FFBE69-8F5E-448D-A856-CC72C81BABD4}"/>
              </a:ext>
            </a:extLst>
          </p:cNvPr>
          <p:cNvSpPr txBox="1"/>
          <p:nvPr/>
        </p:nvSpPr>
        <p:spPr>
          <a:xfrm>
            <a:off x="1779536" y="3137982"/>
            <a:ext cx="2546040" cy="523220"/>
          </a:xfrm>
          <a:prstGeom prst="rect">
            <a:avLst/>
          </a:prstGeom>
          <a:noFill/>
        </p:spPr>
        <p:txBody>
          <a:bodyPr wrap="square" rtlCol="0">
            <a:spAutoFit/>
          </a:bodyPr>
          <a:lstStyle/>
          <a:p>
            <a:pPr algn="ctr"/>
            <a:r>
              <a:rPr lang="es-CO" dirty="0">
                <a:solidFill>
                  <a:srgbClr val="1E56A1"/>
                </a:solidFill>
                <a:latin typeface="Work Sans" panose="020B0604020202020204" charset="0"/>
                <a:cs typeface="Work Sans" panose="020B0604020202020204" charset="0"/>
              </a:rPr>
              <a:t>Telefónico</a:t>
            </a:r>
          </a:p>
          <a:p>
            <a:pPr algn="ctr"/>
            <a:r>
              <a:rPr lang="es-CO" dirty="0">
                <a:solidFill>
                  <a:srgbClr val="1E56A1"/>
                </a:solidFill>
                <a:latin typeface="Work Sans" panose="020B0604020202020204" charset="0"/>
                <a:cs typeface="Work Sans" panose="020B0604020202020204" charset="0"/>
              </a:rPr>
              <a:t>201.080</a:t>
            </a:r>
          </a:p>
        </p:txBody>
      </p:sp>
      <p:sp>
        <p:nvSpPr>
          <p:cNvPr id="17" name="CuadroTexto 16">
            <a:extLst>
              <a:ext uri="{FF2B5EF4-FFF2-40B4-BE49-F238E27FC236}">
                <a16:creationId xmlns:a16="http://schemas.microsoft.com/office/drawing/2014/main" id="{A218E836-432A-4807-9FE8-EB5F8FACC3B7}"/>
              </a:ext>
            </a:extLst>
          </p:cNvPr>
          <p:cNvSpPr txBox="1"/>
          <p:nvPr/>
        </p:nvSpPr>
        <p:spPr>
          <a:xfrm>
            <a:off x="3468756" y="4182856"/>
            <a:ext cx="2546040" cy="523220"/>
          </a:xfrm>
          <a:prstGeom prst="rect">
            <a:avLst/>
          </a:prstGeom>
          <a:noFill/>
        </p:spPr>
        <p:txBody>
          <a:bodyPr wrap="square" rtlCol="0">
            <a:spAutoFit/>
          </a:bodyPr>
          <a:lstStyle/>
          <a:p>
            <a:pPr algn="ctr"/>
            <a:r>
              <a:rPr lang="es-CO" dirty="0">
                <a:solidFill>
                  <a:srgbClr val="1E56A1"/>
                </a:solidFill>
                <a:latin typeface="Work Sans" panose="020B0604020202020204" charset="0"/>
                <a:cs typeface="Work Sans" panose="020B0604020202020204" charset="0"/>
              </a:rPr>
              <a:t>Personalizado</a:t>
            </a:r>
          </a:p>
          <a:p>
            <a:pPr algn="ctr"/>
            <a:r>
              <a:rPr lang="es-CO" dirty="0">
                <a:solidFill>
                  <a:srgbClr val="1E56A1"/>
                </a:solidFill>
                <a:latin typeface="Work Sans" panose="020B0604020202020204" charset="0"/>
                <a:cs typeface="Work Sans" panose="020B0604020202020204" charset="0"/>
              </a:rPr>
              <a:t>2.245</a:t>
            </a:r>
          </a:p>
        </p:txBody>
      </p:sp>
      <p:sp>
        <p:nvSpPr>
          <p:cNvPr id="18" name="CuadroTexto 17">
            <a:extLst>
              <a:ext uri="{FF2B5EF4-FFF2-40B4-BE49-F238E27FC236}">
                <a16:creationId xmlns:a16="http://schemas.microsoft.com/office/drawing/2014/main" id="{C2A94B16-C781-4C7D-ABF8-370DE13A832C}"/>
              </a:ext>
            </a:extLst>
          </p:cNvPr>
          <p:cNvSpPr txBox="1"/>
          <p:nvPr/>
        </p:nvSpPr>
        <p:spPr>
          <a:xfrm>
            <a:off x="5307791" y="3301725"/>
            <a:ext cx="1569856" cy="692497"/>
          </a:xfrm>
          <a:prstGeom prst="rect">
            <a:avLst/>
          </a:prstGeom>
          <a:noFill/>
        </p:spPr>
        <p:txBody>
          <a:bodyPr wrap="square" rtlCol="0">
            <a:spAutoFit/>
          </a:bodyPr>
          <a:lstStyle/>
          <a:p>
            <a:pPr algn="ctr"/>
            <a:r>
              <a:rPr lang="es-CO" sz="1300" dirty="0">
                <a:solidFill>
                  <a:srgbClr val="1E56A1"/>
                </a:solidFill>
                <a:latin typeface="Work Sans" panose="020B0604020202020204" charset="0"/>
                <a:cs typeface="Work Sans" panose="020B0604020202020204" charset="0"/>
              </a:rPr>
              <a:t>Comunicaciones Escritas</a:t>
            </a:r>
          </a:p>
          <a:p>
            <a:pPr algn="ctr"/>
            <a:r>
              <a:rPr lang="es-CO" sz="1300" dirty="0">
                <a:solidFill>
                  <a:srgbClr val="1E56A1"/>
                </a:solidFill>
                <a:latin typeface="Work Sans" panose="020B0604020202020204" charset="0"/>
                <a:cs typeface="Work Sans" panose="020B0604020202020204" charset="0"/>
              </a:rPr>
              <a:t>26.620</a:t>
            </a:r>
          </a:p>
        </p:txBody>
      </p:sp>
      <p:sp>
        <p:nvSpPr>
          <p:cNvPr id="19" name="CuadroTexto 18">
            <a:extLst>
              <a:ext uri="{FF2B5EF4-FFF2-40B4-BE49-F238E27FC236}">
                <a16:creationId xmlns:a16="http://schemas.microsoft.com/office/drawing/2014/main" id="{74117611-E9A4-4772-A542-FFA6F8562360}"/>
              </a:ext>
            </a:extLst>
          </p:cNvPr>
          <p:cNvSpPr txBox="1"/>
          <p:nvPr/>
        </p:nvSpPr>
        <p:spPr>
          <a:xfrm>
            <a:off x="4037413" y="1627261"/>
            <a:ext cx="2546040" cy="584775"/>
          </a:xfrm>
          <a:prstGeom prst="rect">
            <a:avLst/>
          </a:prstGeom>
          <a:noFill/>
        </p:spPr>
        <p:txBody>
          <a:bodyPr wrap="square" rtlCol="0">
            <a:spAutoFit/>
          </a:bodyPr>
          <a:lstStyle/>
          <a:p>
            <a:pPr algn="ctr"/>
            <a:r>
              <a:rPr lang="es-CO" sz="1600" dirty="0">
                <a:solidFill>
                  <a:srgbClr val="1E56A1"/>
                </a:solidFill>
                <a:latin typeface="Work Sans" panose="020B0604020202020204" charset="0"/>
                <a:cs typeface="Work Sans" panose="020B0604020202020204" charset="0"/>
              </a:rPr>
              <a:t>Electrónico</a:t>
            </a:r>
          </a:p>
          <a:p>
            <a:pPr algn="ctr"/>
            <a:r>
              <a:rPr lang="es-CO" sz="1600" dirty="0">
                <a:solidFill>
                  <a:srgbClr val="1E56A1"/>
                </a:solidFill>
                <a:latin typeface="Work Sans" panose="020B0604020202020204" charset="0"/>
                <a:cs typeface="Work Sans" panose="020B0604020202020204" charset="0"/>
              </a:rPr>
              <a:t>100.413</a:t>
            </a:r>
          </a:p>
        </p:txBody>
      </p:sp>
    </p:spTree>
    <p:extLst>
      <p:ext uri="{BB962C8B-B14F-4D97-AF65-F5344CB8AC3E}">
        <p14:creationId xmlns:p14="http://schemas.microsoft.com/office/powerpoint/2010/main" val="165812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Resumen de solicitudes por mes</a:t>
            </a:r>
          </a:p>
        </p:txBody>
      </p:sp>
      <p:graphicFrame>
        <p:nvGraphicFramePr>
          <p:cNvPr id="22" name="Gráfico 21">
            <a:extLst>
              <a:ext uri="{FF2B5EF4-FFF2-40B4-BE49-F238E27FC236}">
                <a16:creationId xmlns:a16="http://schemas.microsoft.com/office/drawing/2014/main" id="{62CC3016-3728-4F98-8E7F-214014F75B24}"/>
              </a:ext>
            </a:extLst>
          </p:cNvPr>
          <p:cNvGraphicFramePr>
            <a:graphicFrameLocks/>
          </p:cNvGraphicFramePr>
          <p:nvPr>
            <p:extLst>
              <p:ext uri="{D42A27DB-BD31-4B8C-83A1-F6EECF244321}">
                <p14:modId xmlns:p14="http://schemas.microsoft.com/office/powerpoint/2010/main" val="2400425600"/>
              </p:ext>
            </p:extLst>
          </p:nvPr>
        </p:nvGraphicFramePr>
        <p:xfrm>
          <a:off x="469554" y="1303322"/>
          <a:ext cx="4102446" cy="17150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Gráfico 23">
            <a:extLst>
              <a:ext uri="{FF2B5EF4-FFF2-40B4-BE49-F238E27FC236}">
                <a16:creationId xmlns:a16="http://schemas.microsoft.com/office/drawing/2014/main" id="{683F533C-89F2-4A50-B4B3-75A5E0C75B92}"/>
              </a:ext>
            </a:extLst>
          </p:cNvPr>
          <p:cNvGraphicFramePr>
            <a:graphicFrameLocks/>
          </p:cNvGraphicFramePr>
          <p:nvPr>
            <p:extLst>
              <p:ext uri="{D42A27DB-BD31-4B8C-83A1-F6EECF244321}">
                <p14:modId xmlns:p14="http://schemas.microsoft.com/office/powerpoint/2010/main" val="3015491141"/>
              </p:ext>
            </p:extLst>
          </p:nvPr>
        </p:nvGraphicFramePr>
        <p:xfrm>
          <a:off x="4716874" y="1303323"/>
          <a:ext cx="4074158" cy="17150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Gráfico 25">
            <a:extLst>
              <a:ext uri="{FF2B5EF4-FFF2-40B4-BE49-F238E27FC236}">
                <a16:creationId xmlns:a16="http://schemas.microsoft.com/office/drawing/2014/main" id="{72BF9661-F888-43E3-BC18-F43A44F7FCE7}"/>
              </a:ext>
            </a:extLst>
          </p:cNvPr>
          <p:cNvGraphicFramePr>
            <a:graphicFrameLocks/>
          </p:cNvGraphicFramePr>
          <p:nvPr>
            <p:extLst>
              <p:ext uri="{D42A27DB-BD31-4B8C-83A1-F6EECF244321}">
                <p14:modId xmlns:p14="http://schemas.microsoft.com/office/powerpoint/2010/main" val="1956376400"/>
              </p:ext>
            </p:extLst>
          </p:nvPr>
        </p:nvGraphicFramePr>
        <p:xfrm>
          <a:off x="433108" y="3240189"/>
          <a:ext cx="4102446" cy="1715006"/>
        </p:xfrm>
        <a:graphic>
          <a:graphicData uri="http://schemas.openxmlformats.org/drawingml/2006/chart">
            <c:chart xmlns:c="http://schemas.openxmlformats.org/drawingml/2006/chart" xmlns:r="http://schemas.openxmlformats.org/officeDocument/2006/relationships" r:id="rId5"/>
          </a:graphicData>
        </a:graphic>
      </p:graphicFrame>
      <p:pic>
        <p:nvPicPr>
          <p:cNvPr id="6" name="Imagen 5">
            <a:extLst>
              <a:ext uri="{FF2B5EF4-FFF2-40B4-BE49-F238E27FC236}">
                <a16:creationId xmlns:a16="http://schemas.microsoft.com/office/drawing/2014/main" id="{E307CCCB-AA1D-44C8-A3E5-9EBFE53D432D}"/>
              </a:ext>
            </a:extLst>
          </p:cNvPr>
          <p:cNvPicPr>
            <a:picLocks noChangeAspect="1"/>
          </p:cNvPicPr>
          <p:nvPr/>
        </p:nvPicPr>
        <p:blipFill>
          <a:blip r:embed="rId6"/>
          <a:stretch>
            <a:fillRect/>
          </a:stretch>
        </p:blipFill>
        <p:spPr>
          <a:xfrm>
            <a:off x="4716875" y="3325433"/>
            <a:ext cx="4074158" cy="1544517"/>
          </a:xfrm>
          <a:prstGeom prst="rect">
            <a:avLst/>
          </a:prstGeom>
        </p:spPr>
      </p:pic>
      <p:sp>
        <p:nvSpPr>
          <p:cNvPr id="2" name="CuadroTexto 1">
            <a:extLst>
              <a:ext uri="{FF2B5EF4-FFF2-40B4-BE49-F238E27FC236}">
                <a16:creationId xmlns:a16="http://schemas.microsoft.com/office/drawing/2014/main" id="{A5FE3C56-6F2C-4199-92CA-D6AA939F34B0}"/>
              </a:ext>
            </a:extLst>
          </p:cNvPr>
          <p:cNvSpPr txBox="1"/>
          <p:nvPr/>
        </p:nvSpPr>
        <p:spPr>
          <a:xfrm>
            <a:off x="4855221" y="3471483"/>
            <a:ext cx="3770889" cy="1277273"/>
          </a:xfrm>
          <a:prstGeom prst="rect">
            <a:avLst/>
          </a:prstGeom>
          <a:noFill/>
        </p:spPr>
        <p:txBody>
          <a:bodyPr wrap="square" rtlCol="0">
            <a:spAutoFit/>
          </a:bodyPr>
          <a:lstStyle/>
          <a:p>
            <a:pPr algn="just"/>
            <a:r>
              <a:rPr lang="es-CO" sz="1100" dirty="0">
                <a:solidFill>
                  <a:schemeClr val="bg1"/>
                </a:solidFill>
                <a:latin typeface="Work Sans" panose="020B0604020202020204" charset="0"/>
                <a:cs typeface="Work Sans" panose="020B0604020202020204" charset="0"/>
              </a:rPr>
              <a:t>En el mes de marzo se evidencia un incremento de solicitudes, allí se destacan las siguientes situaciones:</a:t>
            </a:r>
          </a:p>
          <a:p>
            <a:pPr marL="228600" indent="-228600" algn="just">
              <a:buFont typeface="Wingdings" panose="05000000000000000000" pitchFamily="2" charset="2"/>
              <a:buChar char="§"/>
            </a:pPr>
            <a:r>
              <a:rPr lang="es-CO" sz="1100" dirty="0">
                <a:solidFill>
                  <a:schemeClr val="bg1"/>
                </a:solidFill>
                <a:latin typeface="Work Sans" panose="020B0604020202020204" charset="0"/>
                <a:cs typeface="Work Sans" panose="020B0604020202020204" charset="0"/>
              </a:rPr>
              <a:t>Consultas sobre la aplicación del examen Saber 11, aplazada por la emergencia nacional conocida (</a:t>
            </a:r>
            <a:r>
              <a:rPr lang="es-CO" sz="1100" dirty="0" err="1">
                <a:solidFill>
                  <a:schemeClr val="bg1"/>
                </a:solidFill>
                <a:latin typeface="Work Sans" panose="020B0604020202020204" charset="0"/>
                <a:cs typeface="Work Sans" panose="020B0604020202020204" charset="0"/>
              </a:rPr>
              <a:t>Covid</a:t>
            </a:r>
            <a:r>
              <a:rPr lang="es-CO" sz="1100" dirty="0">
                <a:solidFill>
                  <a:schemeClr val="bg1"/>
                </a:solidFill>
                <a:latin typeface="Work Sans" panose="020B0604020202020204" charset="0"/>
                <a:cs typeface="Work Sans" panose="020B0604020202020204" charset="0"/>
              </a:rPr>
              <a:t> - 19). </a:t>
            </a:r>
          </a:p>
          <a:p>
            <a:pPr marL="228600" indent="-228600" algn="just">
              <a:buFont typeface="Wingdings" panose="05000000000000000000" pitchFamily="2" charset="2"/>
              <a:buChar char="§"/>
            </a:pPr>
            <a:r>
              <a:rPr lang="es-CO" sz="1100" dirty="0">
                <a:solidFill>
                  <a:schemeClr val="bg1"/>
                </a:solidFill>
                <a:latin typeface="Work Sans" panose="020B0604020202020204" charset="0"/>
                <a:cs typeface="Work Sans" panose="020B0604020202020204" charset="0"/>
              </a:rPr>
              <a:t>Consultas referentes a la inscripción del Examen Saber T  y T del primer semestre del año.</a:t>
            </a:r>
          </a:p>
        </p:txBody>
      </p:sp>
    </p:spTree>
    <p:extLst>
      <p:ext uri="{BB962C8B-B14F-4D97-AF65-F5344CB8AC3E}">
        <p14:creationId xmlns:p14="http://schemas.microsoft.com/office/powerpoint/2010/main" val="30847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8">
            <a:extLst>
              <a:ext uri="{FF2B5EF4-FFF2-40B4-BE49-F238E27FC236}">
                <a16:creationId xmlns:a16="http://schemas.microsoft.com/office/drawing/2014/main" id="{CC85AD01-AE0E-4D90-B511-471DD4035112}"/>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Comparativo años anteriores</a:t>
            </a:r>
          </a:p>
        </p:txBody>
      </p:sp>
      <p:graphicFrame>
        <p:nvGraphicFramePr>
          <p:cNvPr id="10" name="Gráfico 9">
            <a:extLst>
              <a:ext uri="{FF2B5EF4-FFF2-40B4-BE49-F238E27FC236}">
                <a16:creationId xmlns:a16="http://schemas.microsoft.com/office/drawing/2014/main" id="{5055AE33-8740-45A4-B1D9-8BBDF1477A39}"/>
              </a:ext>
            </a:extLst>
          </p:cNvPr>
          <p:cNvGraphicFramePr>
            <a:graphicFrameLocks/>
          </p:cNvGraphicFramePr>
          <p:nvPr>
            <p:extLst>
              <p:ext uri="{D42A27DB-BD31-4B8C-83A1-F6EECF244321}">
                <p14:modId xmlns:p14="http://schemas.microsoft.com/office/powerpoint/2010/main" val="2703622682"/>
              </p:ext>
            </p:extLst>
          </p:nvPr>
        </p:nvGraphicFramePr>
        <p:xfrm>
          <a:off x="914400" y="1303323"/>
          <a:ext cx="7181681" cy="2204743"/>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n 3">
            <a:extLst>
              <a:ext uri="{FF2B5EF4-FFF2-40B4-BE49-F238E27FC236}">
                <a16:creationId xmlns:a16="http://schemas.microsoft.com/office/drawing/2014/main" id="{DAD130CA-40B8-44F3-94AE-5E7F97E08927}"/>
              </a:ext>
            </a:extLst>
          </p:cNvPr>
          <p:cNvPicPr>
            <a:picLocks noChangeAspect="1"/>
          </p:cNvPicPr>
          <p:nvPr/>
        </p:nvPicPr>
        <p:blipFill>
          <a:blip r:embed="rId4"/>
          <a:stretch>
            <a:fillRect/>
          </a:stretch>
        </p:blipFill>
        <p:spPr>
          <a:xfrm>
            <a:off x="1438788" y="3658251"/>
            <a:ext cx="6091188" cy="1268451"/>
          </a:xfrm>
          <a:prstGeom prst="rect">
            <a:avLst/>
          </a:prstGeom>
        </p:spPr>
      </p:pic>
      <p:sp>
        <p:nvSpPr>
          <p:cNvPr id="2" name="CuadroTexto 1">
            <a:extLst>
              <a:ext uri="{FF2B5EF4-FFF2-40B4-BE49-F238E27FC236}">
                <a16:creationId xmlns:a16="http://schemas.microsoft.com/office/drawing/2014/main" id="{5815F996-223A-4EC6-9DBA-1CFE691600EF}"/>
              </a:ext>
            </a:extLst>
          </p:cNvPr>
          <p:cNvSpPr txBox="1"/>
          <p:nvPr/>
        </p:nvSpPr>
        <p:spPr>
          <a:xfrm>
            <a:off x="1739788" y="3754704"/>
            <a:ext cx="5510676" cy="1231106"/>
          </a:xfrm>
          <a:prstGeom prst="rect">
            <a:avLst/>
          </a:prstGeom>
          <a:noFill/>
        </p:spPr>
        <p:txBody>
          <a:bodyPr wrap="square" rtlCol="0">
            <a:spAutoFit/>
          </a:bodyPr>
          <a:lstStyle/>
          <a:p>
            <a:pPr algn="just"/>
            <a:r>
              <a:rPr lang="es-CO" sz="1200" dirty="0">
                <a:solidFill>
                  <a:schemeClr val="bg1"/>
                </a:solidFill>
                <a:effectLst/>
                <a:latin typeface="Work Sans" panose="020B0604020202020204" charset="0"/>
                <a:ea typeface="Calibri" panose="020F0502020204030204" pitchFamily="34" charset="0"/>
                <a:cs typeface="Work Sans" panose="020B0604020202020204" charset="0"/>
              </a:rPr>
              <a:t>Para este primer trimestre hubo un crecimiento del 22% comparado con el año 2019. El canal con mayor variación es el electrónico, el cual recibió cerca de 70.000 solicitudes más que el año anterior. La principal causa de este aumento se debe al lanzamiento del canal del ChatBot </a:t>
            </a:r>
            <a:r>
              <a:rPr lang="es-CO" sz="1200" b="1" i="1" dirty="0">
                <a:solidFill>
                  <a:schemeClr val="bg1"/>
                </a:solidFill>
                <a:effectLst/>
                <a:latin typeface="Work Sans" panose="020B0604020202020204" charset="0"/>
                <a:ea typeface="Calibri" panose="020F0502020204030204" pitchFamily="34" charset="0"/>
                <a:cs typeface="Work Sans" panose="020B0604020202020204" charset="0"/>
              </a:rPr>
              <a:t>Pregúntale a Felipe</a:t>
            </a:r>
            <a:r>
              <a:rPr lang="es-CO" sz="1200" dirty="0">
                <a:solidFill>
                  <a:schemeClr val="bg1"/>
                </a:solidFill>
                <a:effectLst/>
                <a:latin typeface="Work Sans" panose="020B0604020202020204" charset="0"/>
                <a:ea typeface="Calibri" panose="020F0502020204030204" pitchFamily="34" charset="0"/>
                <a:cs typeface="Work Sans" panose="020B0604020202020204" charset="0"/>
              </a:rPr>
              <a:t>, y gran acogida por parte de la ciudadanía. </a:t>
            </a:r>
          </a:p>
          <a:p>
            <a:endParaRPr lang="es-CO" dirty="0"/>
          </a:p>
        </p:txBody>
      </p:sp>
    </p:spTree>
    <p:extLst>
      <p:ext uri="{BB962C8B-B14F-4D97-AF65-F5344CB8AC3E}">
        <p14:creationId xmlns:p14="http://schemas.microsoft.com/office/powerpoint/2010/main" val="398254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8">
            <a:extLst>
              <a:ext uri="{FF2B5EF4-FFF2-40B4-BE49-F238E27FC236}">
                <a16:creationId xmlns:a16="http://schemas.microsoft.com/office/drawing/2014/main" id="{E71BDCA0-B4D7-409E-8F65-C2DDC21498F4}"/>
              </a:ext>
            </a:extLst>
          </p:cNvPr>
          <p:cNvSpPr txBox="1">
            <a:spLocks/>
          </p:cNvSpPr>
          <p:nvPr/>
        </p:nvSpPr>
        <p:spPr>
          <a:xfrm>
            <a:off x="433108" y="659523"/>
            <a:ext cx="8095896" cy="643800"/>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gn="ctr"/>
            <a:r>
              <a:rPr lang="es-ES" sz="2500" dirty="0">
                <a:latin typeface="Work Sans Light" panose="020B0604020202020204" charset="0"/>
                <a:cs typeface="Work Sans Light" panose="020B0604020202020204" charset="0"/>
              </a:rPr>
              <a:t>Clasificación de solicitudes por examen</a:t>
            </a:r>
          </a:p>
        </p:txBody>
      </p:sp>
      <p:pic>
        <p:nvPicPr>
          <p:cNvPr id="7" name="Imagen 6">
            <a:extLst>
              <a:ext uri="{FF2B5EF4-FFF2-40B4-BE49-F238E27FC236}">
                <a16:creationId xmlns:a16="http://schemas.microsoft.com/office/drawing/2014/main" id="{DFB0AE4C-615B-4584-B49A-701FEB19FA4A}"/>
              </a:ext>
            </a:extLst>
          </p:cNvPr>
          <p:cNvPicPr>
            <a:picLocks noChangeAspect="1"/>
          </p:cNvPicPr>
          <p:nvPr/>
        </p:nvPicPr>
        <p:blipFill>
          <a:blip r:embed="rId3"/>
          <a:stretch>
            <a:fillRect/>
          </a:stretch>
        </p:blipFill>
        <p:spPr>
          <a:xfrm>
            <a:off x="6634139" y="1382952"/>
            <a:ext cx="2163927" cy="1739853"/>
          </a:xfrm>
          <a:prstGeom prst="rect">
            <a:avLst/>
          </a:prstGeom>
        </p:spPr>
      </p:pic>
      <p:pic>
        <p:nvPicPr>
          <p:cNvPr id="8" name="Imagen 7">
            <a:extLst>
              <a:ext uri="{FF2B5EF4-FFF2-40B4-BE49-F238E27FC236}">
                <a16:creationId xmlns:a16="http://schemas.microsoft.com/office/drawing/2014/main" id="{FC6C795B-1E50-46A6-83C9-2B7AB3C6686E}"/>
              </a:ext>
            </a:extLst>
          </p:cNvPr>
          <p:cNvPicPr>
            <a:picLocks noChangeAspect="1"/>
          </p:cNvPicPr>
          <p:nvPr/>
        </p:nvPicPr>
        <p:blipFill>
          <a:blip r:embed="rId4"/>
          <a:stretch>
            <a:fillRect/>
          </a:stretch>
        </p:blipFill>
        <p:spPr>
          <a:xfrm>
            <a:off x="6289534" y="3202434"/>
            <a:ext cx="2819462" cy="1306237"/>
          </a:xfrm>
          <a:prstGeom prst="rect">
            <a:avLst/>
          </a:prstGeom>
        </p:spPr>
      </p:pic>
      <p:sp>
        <p:nvSpPr>
          <p:cNvPr id="9" name="CuadroTexto 8">
            <a:extLst>
              <a:ext uri="{FF2B5EF4-FFF2-40B4-BE49-F238E27FC236}">
                <a16:creationId xmlns:a16="http://schemas.microsoft.com/office/drawing/2014/main" id="{766F8155-2B59-439B-AC7C-4BF8619E78C0}"/>
              </a:ext>
            </a:extLst>
          </p:cNvPr>
          <p:cNvSpPr txBox="1"/>
          <p:nvPr/>
        </p:nvSpPr>
        <p:spPr>
          <a:xfrm>
            <a:off x="6386985" y="3486059"/>
            <a:ext cx="2658234" cy="738985"/>
          </a:xfrm>
          <a:prstGeom prst="rect">
            <a:avLst/>
          </a:prstGeom>
          <a:noFill/>
        </p:spPr>
        <p:txBody>
          <a:bodyPr wrap="square">
            <a:spAutoFit/>
          </a:bodyPr>
          <a:lstStyle/>
          <a:p>
            <a:pPr algn="just">
              <a:lnSpc>
                <a:spcPct val="107000"/>
              </a:lnSpc>
              <a:spcAft>
                <a:spcPts val="800"/>
              </a:spcAft>
            </a:pPr>
            <a:r>
              <a:rPr lang="es-CO" sz="1000" dirty="0">
                <a:solidFill>
                  <a:schemeClr val="bg1"/>
                </a:solidFill>
                <a:latin typeface="Work Sans" panose="020B0604020202020204" charset="0"/>
                <a:ea typeface="Verdana" panose="020B0604030504040204" pitchFamily="34" charset="0"/>
                <a:cs typeface="Work Sans" panose="020B0604020202020204" charset="0"/>
              </a:rPr>
              <a:t>La consulta más representativa en el Examen Saber 11 es la consulta de resultados y p</a:t>
            </a:r>
            <a:r>
              <a:rPr lang="es-CO" sz="1000" dirty="0">
                <a:solidFill>
                  <a:schemeClr val="bg1"/>
                </a:solidFill>
                <a:effectLst/>
                <a:latin typeface="Work Sans" panose="020B0604020202020204" charset="0"/>
                <a:ea typeface="Verdana" panose="020B0604030504040204" pitchFamily="34" charset="0"/>
                <a:cs typeface="Work Sans" panose="020B0604020202020204" charset="0"/>
              </a:rPr>
              <a:t>ara Saber T y T es el proceso inscripción y pago.</a:t>
            </a:r>
            <a:endParaRPr lang="es-CO" sz="1200" dirty="0">
              <a:solidFill>
                <a:schemeClr val="bg1"/>
              </a:solidFill>
              <a:effectLst/>
              <a:latin typeface="Work Sans" panose="020B0604020202020204" charset="0"/>
              <a:ea typeface="Verdana" panose="020B0604030504040204" pitchFamily="34" charset="0"/>
              <a:cs typeface="Work Sans" panose="020B0604020202020204" charset="0"/>
            </a:endParaRPr>
          </a:p>
        </p:txBody>
      </p:sp>
      <p:graphicFrame>
        <p:nvGraphicFramePr>
          <p:cNvPr id="11" name="Gráfico 10">
            <a:extLst>
              <a:ext uri="{FF2B5EF4-FFF2-40B4-BE49-F238E27FC236}">
                <a16:creationId xmlns:a16="http://schemas.microsoft.com/office/drawing/2014/main" id="{8018AB3B-B28E-42BD-B86E-1AE3E0D8E3A3}"/>
              </a:ext>
            </a:extLst>
          </p:cNvPr>
          <p:cNvGraphicFramePr>
            <a:graphicFrameLocks/>
          </p:cNvGraphicFramePr>
          <p:nvPr>
            <p:extLst>
              <p:ext uri="{D42A27DB-BD31-4B8C-83A1-F6EECF244321}">
                <p14:modId xmlns:p14="http://schemas.microsoft.com/office/powerpoint/2010/main" val="2821686513"/>
              </p:ext>
            </p:extLst>
          </p:nvPr>
        </p:nvGraphicFramePr>
        <p:xfrm>
          <a:off x="233903" y="1231822"/>
          <a:ext cx="5943600" cy="358616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3357794"/>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10263</TotalTime>
  <Words>1158</Words>
  <Application>Microsoft Office PowerPoint</Application>
  <PresentationFormat>Presentación en pantalla (16:9)</PresentationFormat>
  <Paragraphs>102</Paragraphs>
  <Slides>16</Slides>
  <Notes>14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Work Sans</vt:lpstr>
      <vt:lpstr>Work Sans Light</vt:lpstr>
      <vt:lpstr>Work Sans SemiBold</vt:lpstr>
      <vt:lpstr>Arial</vt:lpstr>
      <vt:lpstr>Wingdings</vt:lpstr>
      <vt:lpstr>Presidencia de Colomba</vt:lpstr>
      <vt:lpstr>2_Presidencia de Colomba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Celis</dc:creator>
  <cp:lastModifiedBy>Alba Liliana Abril Daza</cp:lastModifiedBy>
  <cp:revision>220</cp:revision>
  <dcterms:modified xsi:type="dcterms:W3CDTF">2020-07-02T23:18:43Z</dcterms:modified>
</cp:coreProperties>
</file>