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306" r:id="rId7"/>
    <p:sldId id="313" r:id="rId8"/>
    <p:sldId id="323" r:id="rId9"/>
    <p:sldId id="324" r:id="rId10"/>
    <p:sldId id="325" r:id="rId11"/>
    <p:sldId id="327" r:id="rId12"/>
    <p:sldId id="326" r:id="rId13"/>
    <p:sldId id="328" r:id="rId14"/>
    <p:sldId id="329" r:id="rId15"/>
    <p:sldId id="330" r:id="rId16"/>
    <p:sldId id="331" r:id="rId17"/>
    <p:sldId id="332" r:id="rId18"/>
    <p:sldId id="333" r:id="rId19"/>
    <p:sldId id="335" r:id="rId20"/>
    <p:sldId id="334" r:id="rId21"/>
    <p:sldId id="320" r:id="rId2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C8D2"/>
    <a:srgbClr val="B1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1"/>
    <p:restoredTop sz="95970"/>
  </p:normalViewPr>
  <p:slideViewPr>
    <p:cSldViewPr snapToGrid="0">
      <p:cViewPr varScale="1">
        <p:scale>
          <a:sx n="69" d="100"/>
          <a:sy n="69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icfesgovco.sharepoint.com/sites/EquipoUnidaddeAtencinalCiudadano/Documentos%20compartidos/Carpeta%20Compartida%20UAC/g.%20Personales/Andres%20Castaneda/A&#241;o%202025/Datos%20informes%20a&#241;o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r>
              <a:rPr lang="es-CO" sz="1800" b="0"/>
              <a:t>Interacciones recibidas de enero a marzo del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Hoja2!$C$4:$E$4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Hoja2!$C$12:$E$12</c:f>
              <c:numCache>
                <c:formatCode>#,##0</c:formatCode>
                <c:ptCount val="3"/>
                <c:pt idx="0">
                  <c:v>57534</c:v>
                </c:pt>
                <c:pt idx="1">
                  <c:v>138788</c:v>
                </c:pt>
                <c:pt idx="2">
                  <c:v>73398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AB-4C74-8F45-924FD54EA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992720576"/>
        <c:axId val="992719136"/>
      </c:barChart>
      <c:catAx>
        <c:axId val="99272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992719136"/>
        <c:crosses val="autoZero"/>
        <c:auto val="1"/>
        <c:lblAlgn val="ctr"/>
        <c:lblOffset val="100"/>
        <c:noMultiLvlLbl val="0"/>
      </c:catAx>
      <c:valAx>
        <c:axId val="9927191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Monserrat"/>
                    <a:ea typeface="+mn-ea"/>
                    <a:cs typeface="+mn-cs"/>
                  </a:defRPr>
                </a:pPr>
                <a:r>
                  <a:rPr lang="es-CO"/>
                  <a:t>Interacciones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ysClr val="windowText" lastClr="000000"/>
                  </a:solidFill>
                  <a:latin typeface="Monserra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99272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r>
              <a:rPr lang="en-US" b="0"/>
              <a:t>Interacciones por canal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Hoja2!$O$4</c:f>
              <c:strCache>
                <c:ptCount val="1"/>
                <c:pt idx="0">
                  <c:v>total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Hoja2!$B$5:$B$11</c:f>
              <c:strCache>
                <c:ptCount val="7"/>
                <c:pt idx="0">
                  <c:v>Línea de atención</c:v>
                </c:pt>
                <c:pt idx="1">
                  <c:v>Chat</c:v>
                </c:pt>
                <c:pt idx="2">
                  <c:v>Correo electrónico</c:v>
                </c:pt>
                <c:pt idx="3">
                  <c:v>Formulario web</c:v>
                </c:pt>
                <c:pt idx="4">
                  <c:v>Correspondencia</c:v>
                </c:pt>
                <c:pt idx="5">
                  <c:v>Llamada virrtual</c:v>
                </c:pt>
                <c:pt idx="6">
                  <c:v>Ventanilla</c:v>
                </c:pt>
              </c:strCache>
            </c:strRef>
          </c:cat>
          <c:val>
            <c:numRef>
              <c:f>Hoja2!$O$5:$O$11</c:f>
              <c:numCache>
                <c:formatCode>#,##0</c:formatCode>
                <c:ptCount val="7"/>
                <c:pt idx="0">
                  <c:v>187524</c:v>
                </c:pt>
                <c:pt idx="1">
                  <c:v>17512</c:v>
                </c:pt>
                <c:pt idx="2">
                  <c:v>19263</c:v>
                </c:pt>
                <c:pt idx="3">
                  <c:v>39161</c:v>
                </c:pt>
                <c:pt idx="4">
                  <c:v>44</c:v>
                </c:pt>
                <c:pt idx="5">
                  <c:v>98</c:v>
                </c:pt>
                <c:pt idx="6">
                  <c:v>6118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E2-494C-9361-ED87D2E56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53095264"/>
        <c:axId val="653094784"/>
      </c:barChart>
      <c:catAx>
        <c:axId val="653095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653094784"/>
        <c:crosses val="autoZero"/>
        <c:auto val="1"/>
        <c:lblAlgn val="ctr"/>
        <c:lblOffset val="100"/>
        <c:noMultiLvlLbl val="0"/>
      </c:catAx>
      <c:valAx>
        <c:axId val="653094784"/>
        <c:scaling>
          <c:orientation val="minMax"/>
        </c:scaling>
        <c:delete val="0"/>
        <c:axPos val="t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653095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r>
              <a:rPr lang="es-CO" b="0"/>
              <a:t>Comparativo interacciones año 2024 y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Hoja2!$Q$5</c:f>
              <c:strCache>
                <c:ptCount val="1"/>
                <c:pt idx="0">
                  <c:v>Año 2025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Hoja2!$R$4:$T$4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Hoja2!$R$5:$T$5</c:f>
              <c:numCache>
                <c:formatCode>#,##0</c:formatCode>
                <c:ptCount val="3"/>
                <c:pt idx="0">
                  <c:v>57534</c:v>
                </c:pt>
                <c:pt idx="1">
                  <c:v>138788</c:v>
                </c:pt>
                <c:pt idx="2">
                  <c:v>73398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39-4DF2-95A3-8CDD905F0A1E}"/>
            </c:ext>
          </c:extLst>
        </c:ser>
        <c:ser>
          <c:idx val="1"/>
          <c:order val="1"/>
          <c:tx>
            <c:strRef>
              <c:f>Hoja2!$Q$6</c:f>
              <c:strCache>
                <c:ptCount val="1"/>
                <c:pt idx="0">
                  <c:v>Año 2024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3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Hoja2!$R$4:$T$4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Hoja2!$R$6:$T$6</c:f>
              <c:numCache>
                <c:formatCode>#,##0</c:formatCode>
                <c:ptCount val="3"/>
                <c:pt idx="0">
                  <c:v>67523</c:v>
                </c:pt>
                <c:pt idx="1">
                  <c:v>65172</c:v>
                </c:pt>
                <c:pt idx="2">
                  <c:v>80782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39-4DF2-95A3-8CDD905F0A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4843712"/>
        <c:axId val="1124850432"/>
      </c:barChart>
      <c:lineChart>
        <c:grouping val="standard"/>
        <c:varyColors val="0"/>
        <c:ser>
          <c:idx val="2"/>
          <c:order val="2"/>
          <c:tx>
            <c:strRef>
              <c:f>Hoja2!$Q$7</c:f>
              <c:strCache>
                <c:ptCount val="1"/>
                <c:pt idx="0">
                  <c:v>% desviación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Hoja2!$R$4:$T$4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Hoja2!$R$7:$T$7</c:f>
              <c:numCache>
                <c:formatCode>0%</c:formatCode>
                <c:ptCount val="3"/>
                <c:pt idx="0">
                  <c:v>-0.14793477777942332</c:v>
                </c:pt>
                <c:pt idx="1">
                  <c:v>1.12956484379795</c:v>
                </c:pt>
                <c:pt idx="2">
                  <c:v>-9.1406501448342448E-2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0E39-4DF2-95A3-8CDD905F0A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7703728"/>
        <c:axId val="627702288"/>
      </c:lineChart>
      <c:catAx>
        <c:axId val="112484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124850432"/>
        <c:crosses val="autoZero"/>
        <c:auto val="1"/>
        <c:lblAlgn val="ctr"/>
        <c:lblOffset val="100"/>
        <c:noMultiLvlLbl val="0"/>
      </c:catAx>
      <c:valAx>
        <c:axId val="11248504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onserrat"/>
                    <a:ea typeface="+mn-ea"/>
                    <a:cs typeface="+mn-cs"/>
                  </a:defRPr>
                </a:pPr>
                <a:r>
                  <a:rPr lang="es-CO"/>
                  <a:t>Interacciones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Monserra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124843712"/>
        <c:crosses val="autoZero"/>
        <c:crossBetween val="between"/>
      </c:valAx>
      <c:valAx>
        <c:axId val="62770228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onserrat"/>
                    <a:ea typeface="+mn-ea"/>
                    <a:cs typeface="+mn-cs"/>
                  </a:defRPr>
                </a:pPr>
                <a:r>
                  <a:rPr lang="es-CO"/>
                  <a:t>% Desviación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Monserrat"/>
                  <a:ea typeface="+mn-ea"/>
                  <a:cs typeface="+mn-cs"/>
                </a:defRPr>
              </a:pPr>
              <a:endParaRPr lang="es-CO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627703728"/>
        <c:crosses val="max"/>
        <c:crossBetween val="between"/>
      </c:valAx>
      <c:catAx>
        <c:axId val="6277037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277022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Hoja2!$AB$3</c:f>
              <c:strCache>
                <c:ptCount val="1"/>
                <c:pt idx="0">
                  <c:v>% Participación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Hoja2!$AA$4:$AA$13</c:f>
              <c:strCache>
                <c:ptCount val="10"/>
                <c:pt idx="0">
                  <c:v>consulta de resultados</c:v>
                </c:pt>
                <c:pt idx="1">
                  <c:v>cambio de correo electrónico</c:v>
                </c:pt>
                <c:pt idx="2">
                  <c:v>instructivo para la inscripción</c:v>
                </c:pt>
                <c:pt idx="3">
                  <c:v>fechas y tarifas</c:v>
                </c:pt>
                <c:pt idx="4">
                  <c:v>inconvenientes en consulta o descarga de resultados</c:v>
                </c:pt>
                <c:pt idx="5">
                  <c:v>no registra el pago de referencia en banco</c:v>
                </c:pt>
                <c:pt idx="6">
                  <c:v>gestión contraseña individual</c:v>
                </c:pt>
                <c:pt idx="7">
                  <c:v>inconveniente creación usuario único</c:v>
                </c:pt>
                <c:pt idx="8">
                  <c:v>no ha recibido correo con usuario y contraseña</c:v>
                </c:pt>
                <c:pt idx="9">
                  <c:v>corrección en tipo de documento</c:v>
                </c:pt>
              </c:strCache>
            </c:strRef>
          </c:cat>
          <c:val>
            <c:numRef>
              <c:f>Hoja2!$AB$4:$AB$13</c:f>
              <c:numCache>
                <c:formatCode>0.00%</c:formatCode>
                <c:ptCount val="10"/>
                <c:pt idx="0">
                  <c:v>0.25034351678912592</c:v>
                </c:pt>
                <c:pt idx="1">
                  <c:v>0.11525708220541893</c:v>
                </c:pt>
                <c:pt idx="2">
                  <c:v>8.6862436953355771E-2</c:v>
                </c:pt>
                <c:pt idx="3">
                  <c:v>5.246139035849165E-2</c:v>
                </c:pt>
                <c:pt idx="4">
                  <c:v>4.1814426882348585E-2</c:v>
                </c:pt>
                <c:pt idx="5">
                  <c:v>3.1620000493676824E-2</c:v>
                </c:pt>
                <c:pt idx="6">
                  <c:v>2.752248286530028E-2</c:v>
                </c:pt>
                <c:pt idx="7">
                  <c:v>2.2947744308317631E-2</c:v>
                </c:pt>
                <c:pt idx="8">
                  <c:v>1.7369196211853181E-2</c:v>
                </c:pt>
                <c:pt idx="9">
                  <c:v>1.7352740317763314E-2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BA-471B-B32E-D5F185E89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498240080"/>
        <c:axId val="1498239120"/>
      </c:barChart>
      <c:catAx>
        <c:axId val="149824008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498239120"/>
        <c:crosses val="autoZero"/>
        <c:auto val="1"/>
        <c:lblAlgn val="ctr"/>
        <c:lblOffset val="100"/>
        <c:noMultiLvlLbl val="0"/>
      </c:catAx>
      <c:valAx>
        <c:axId val="1498239120"/>
        <c:scaling>
          <c:orientation val="maxMin"/>
        </c:scaling>
        <c:delete val="0"/>
        <c:axPos val="b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498240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r>
              <a:rPr lang="en-US"/>
              <a:t>Quejas y reclamos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Hoja2!$Q$28</c:f>
              <c:strCache>
                <c:ptCount val="1"/>
                <c:pt idx="0">
                  <c:v>Inconformidades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Hoja2!$R$27:$T$27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Hoja2!$R$28:$T$28</c:f>
              <c:numCache>
                <c:formatCode>#,##0</c:formatCode>
                <c:ptCount val="3"/>
                <c:pt idx="0">
                  <c:v>6816</c:v>
                </c:pt>
                <c:pt idx="1">
                  <c:v>5796</c:v>
                </c:pt>
                <c:pt idx="2">
                  <c:v>3904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54-4FA8-9E61-2AF0C4E58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461088"/>
        <c:axId val="256462048"/>
      </c:barChart>
      <c:catAx>
        <c:axId val="256461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256462048"/>
        <c:crosses val="autoZero"/>
        <c:auto val="1"/>
        <c:lblAlgn val="ctr"/>
        <c:lblOffset val="100"/>
        <c:noMultiLvlLbl val="0"/>
      </c:catAx>
      <c:valAx>
        <c:axId val="2564620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onserrat"/>
                    <a:ea typeface="+mn-ea"/>
                    <a:cs typeface="+mn-cs"/>
                  </a:defRPr>
                </a:pPr>
                <a:r>
                  <a:rPr lang="es-CO"/>
                  <a:t>Interacciones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Monserra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2564610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Hoja2!$S$46</c:f>
              <c:strCache>
                <c:ptCount val="1"/>
                <c:pt idx="0">
                  <c:v>% Inconformidades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BDD-4B8C-A9D1-B68D62F091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BDD-4B8C-A9D1-B68D62F091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BDD-4B8C-A9D1-B68D62F091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BDD-4B8C-A9D1-B68D62F091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BDD-4B8C-A9D1-B68D62F0912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BDD-4B8C-A9D1-B68D62F0912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BDD-4B8C-A9D1-B68D62F09125}"/>
              </c:ext>
            </c:extLst>
          </c:dPt>
          <c:dLbls>
            <c:dLbl>
              <c:idx val="0"/>
              <c:layout>
                <c:manualLayout>
                  <c:x val="-2.7631581810151622E-2"/>
                  <c:y val="0.2631749362137519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DD-4B8C-A9D1-B68D62F0912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BDD-4B8C-A9D1-B68D62F09125}"/>
                </c:ext>
              </c:extLst>
            </c:dLbl>
            <c:dLbl>
              <c:idx val="2"/>
              <c:layout>
                <c:manualLayout>
                  <c:x val="-0.17108808237547476"/>
                  <c:y val="4.84876219421815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DD-4B8C-A9D1-B68D62F09125}"/>
                </c:ext>
              </c:extLst>
            </c:dLbl>
            <c:dLbl>
              <c:idx val="3"/>
              <c:layout>
                <c:manualLayout>
                  <c:x val="-2.3360834372237339E-2"/>
                  <c:y val="-5.55802209919632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DD-4B8C-A9D1-B68D62F09125}"/>
                </c:ext>
              </c:extLst>
            </c:dLbl>
            <c:dLbl>
              <c:idx val="4"/>
              <c:layout>
                <c:manualLayout>
                  <c:x val="0.26052224821681969"/>
                  <c:y val="4.16666666666666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BDD-4B8C-A9D1-B68D62F09125}"/>
                </c:ext>
              </c:extLst>
            </c:dLbl>
            <c:dLbl>
              <c:idx val="5"/>
              <c:layout>
                <c:manualLayout>
                  <c:x val="-0.2001157480434882"/>
                  <c:y val="-1.73015071254959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BDD-4B8C-A9D1-B68D62F09125}"/>
                </c:ext>
              </c:extLst>
            </c:dLbl>
            <c:dLbl>
              <c:idx val="6"/>
              <c:layout>
                <c:manualLayout>
                  <c:x val="0.12534560999111144"/>
                  <c:y val="-5.55555555555555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BDD-4B8C-A9D1-B68D62F0912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Hoja2!$Q$47:$Q$53</c:f>
              <c:strCache>
                <c:ptCount val="7"/>
                <c:pt idx="0">
                  <c:v>Saber Pro y TyT</c:v>
                </c:pt>
                <c:pt idx="1">
                  <c:v>Saber 11</c:v>
                </c:pt>
                <c:pt idx="2">
                  <c:v>Pre Saber</c:v>
                </c:pt>
                <c:pt idx="3">
                  <c:v>Validación</c:v>
                </c:pt>
                <c:pt idx="4">
                  <c:v>Avancemos 4°, 6° Y 8°</c:v>
                </c:pt>
                <c:pt idx="5">
                  <c:v>Saber 3° 5° 7° 9°</c:v>
                </c:pt>
                <c:pt idx="6">
                  <c:v>Otras Entidades</c:v>
                </c:pt>
              </c:strCache>
            </c:strRef>
          </c:cat>
          <c:val>
            <c:numRef>
              <c:f>Hoja2!$S$47:$S$53</c:f>
              <c:numCache>
                <c:formatCode>0.0%</c:formatCode>
                <c:ptCount val="7"/>
                <c:pt idx="0">
                  <c:v>0.53313946443717442</c:v>
                </c:pt>
                <c:pt idx="1">
                  <c:v>0.44547437295528897</c:v>
                </c:pt>
                <c:pt idx="2">
                  <c:v>1.3449654671028717E-2</c:v>
                </c:pt>
                <c:pt idx="3">
                  <c:v>7.6335877862595417E-3</c:v>
                </c:pt>
                <c:pt idx="4">
                  <c:v>6.0584030049678906E-5</c:v>
                </c:pt>
                <c:pt idx="5">
                  <c:v>6.0584030049678906E-5</c:v>
                </c:pt>
                <c:pt idx="6">
                  <c:v>1.817520901490367E-4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BDD-4B8C-A9D1-B68D62F0912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r>
              <a:rPr lang="en-US"/>
              <a:t>Indicador de Satisfacción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Monserra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Hoja2!$AF$3</c:f>
              <c:strCache>
                <c:ptCount val="1"/>
                <c:pt idx="0">
                  <c:v>Año 2025</c:v>
                </c:pt>
              </c:strCache>
            </c:strRef>
          </c:tx>
          <c:spPr>
            <a:ln w="25400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4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noFill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Monserra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Hoja2!$AE$4:$AE$6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  <c:extLst/>
            </c:strRef>
          </c:cat>
          <c:val>
            <c:numRef>
              <c:f>Hoja2!$AF$4:$AF$6</c:f>
              <c:numCache>
                <c:formatCode>0.00%</c:formatCode>
                <c:ptCount val="3"/>
                <c:pt idx="0">
                  <c:v>0.78110000000000002</c:v>
                </c:pt>
                <c:pt idx="1">
                  <c:v>0.80969999999999998</c:v>
                </c:pt>
                <c:pt idx="2">
                  <c:v>0.84899999999999998</c:v>
                </c:pt>
              </c:numCache>
              <c:extLst/>
            </c:numRef>
          </c:val>
          <c:smooth val="1"/>
          <c:extLst>
            <c:ext xmlns:c16="http://schemas.microsoft.com/office/drawing/2014/chart" uri="{C3380CC4-5D6E-409C-BE32-E72D297353CC}">
              <c16:uniqueId val="{00000000-E538-412F-B023-6597127FA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4225504"/>
        <c:axId val="1104225984"/>
      </c:lineChart>
      <c:catAx>
        <c:axId val="110422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104225984"/>
        <c:crosses val="autoZero"/>
        <c:auto val="1"/>
        <c:lblAlgn val="ctr"/>
        <c:lblOffset val="100"/>
        <c:noMultiLvlLbl val="0"/>
      </c:catAx>
      <c:valAx>
        <c:axId val="1104225984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Monserrat"/>
                <a:ea typeface="+mn-ea"/>
                <a:cs typeface="+mn-cs"/>
              </a:defRPr>
            </a:pPr>
            <a:endParaRPr lang="es-CO"/>
          </a:p>
        </c:txPr>
        <c:crossAx val="1104225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onserrat"/>
        </a:defRPr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0DCCE-139B-4A37-A288-46F1B9780349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419"/>
        </a:p>
      </dgm:t>
    </dgm:pt>
    <dgm:pt modelId="{9FB710EF-BC0F-4F87-9B4D-53FA47E51E71}">
      <dgm:prSet phldrT="[Texto]" custT="1"/>
      <dgm:spPr/>
      <dgm:t>
        <a:bodyPr/>
        <a:lstStyle/>
        <a:p>
          <a:r>
            <a:rPr lang="es-MX" sz="3600" dirty="0">
              <a:latin typeface="Monserrat"/>
            </a:rPr>
            <a:t>Cifras</a:t>
          </a:r>
          <a:endParaRPr lang="es-419" sz="3600" dirty="0">
            <a:latin typeface="Monserrat"/>
          </a:endParaRPr>
        </a:p>
      </dgm:t>
    </dgm:pt>
    <dgm:pt modelId="{84771F9C-5C7A-4CB8-B992-F5CD6B53AAD4}" type="parTrans" cxnId="{1FF59D5E-A5FF-4CD2-8953-ED829E9F7C78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D9D98AE5-4DE3-4442-B472-1433936B4D1B}" type="sibTrans" cxnId="{1FF59D5E-A5FF-4CD2-8953-ED829E9F7C78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6E8FC226-C618-4551-828F-80B1731D8A30}">
      <dgm:prSet phldrT="[Texto]" custT="1"/>
      <dgm:spPr/>
      <dgm:t>
        <a:bodyPr/>
        <a:lstStyle/>
        <a:p>
          <a:r>
            <a:rPr lang="es-MX" sz="3600" dirty="0">
              <a:latin typeface="Monserrat"/>
            </a:rPr>
            <a:t>Quejas y Reclamos</a:t>
          </a:r>
          <a:endParaRPr lang="es-419" sz="3600" dirty="0">
            <a:latin typeface="Monserrat"/>
          </a:endParaRPr>
        </a:p>
      </dgm:t>
    </dgm:pt>
    <dgm:pt modelId="{198FC1E4-729F-458D-A357-D3F9F83E261A}" type="parTrans" cxnId="{A0683FC8-84F3-4D98-BA31-447F76116D64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04FA5C21-9CD7-41AA-8935-251017308B03}" type="sibTrans" cxnId="{A0683FC8-84F3-4D98-BA31-447F76116D64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173E814D-C03A-4B14-90C7-7669CEA780AB}">
      <dgm:prSet phldrT="[Texto]" custT="1"/>
      <dgm:spPr/>
      <dgm:t>
        <a:bodyPr/>
        <a:lstStyle/>
        <a:p>
          <a:r>
            <a:rPr lang="es-MX" sz="3600" dirty="0">
              <a:latin typeface="Monserrat"/>
            </a:rPr>
            <a:t>Indicador de Satisfacción</a:t>
          </a:r>
          <a:endParaRPr lang="es-419" sz="3600" dirty="0">
            <a:latin typeface="Monserrat"/>
          </a:endParaRPr>
        </a:p>
      </dgm:t>
    </dgm:pt>
    <dgm:pt modelId="{78E17577-BB99-4781-9C76-B6896EA75E8F}" type="parTrans" cxnId="{3E6E4CEC-EBC7-4531-B233-9AF5A5FE43F6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333CA1D5-3BC5-4B1E-81D8-FFF74A9FC39B}" type="sibTrans" cxnId="{3E6E4CEC-EBC7-4531-B233-9AF5A5FE43F6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44D44CCA-A833-415C-9796-9FB4AB52B851}">
      <dgm:prSet custT="1"/>
      <dgm:spPr/>
      <dgm:t>
        <a:bodyPr/>
        <a:lstStyle/>
        <a:p>
          <a:r>
            <a:rPr lang="es-MX" sz="3600" dirty="0">
              <a:latin typeface="Monserrat"/>
            </a:rPr>
            <a:t>Conclusiones</a:t>
          </a:r>
          <a:endParaRPr lang="es-419" sz="3600" dirty="0">
            <a:latin typeface="Monserrat"/>
          </a:endParaRPr>
        </a:p>
      </dgm:t>
    </dgm:pt>
    <dgm:pt modelId="{F82B3DEE-047B-4A8D-95F3-E2BF7130381F}" type="parTrans" cxnId="{46E60E7A-258C-4405-B392-58D71A8772CB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4EBD9C16-DCA4-4E7D-9C1E-ED797AE04FFE}" type="sibTrans" cxnId="{46E60E7A-258C-4405-B392-58D71A8772CB}">
      <dgm:prSet/>
      <dgm:spPr/>
      <dgm:t>
        <a:bodyPr/>
        <a:lstStyle/>
        <a:p>
          <a:endParaRPr lang="es-419" sz="3600">
            <a:latin typeface="Monserrat"/>
          </a:endParaRPr>
        </a:p>
      </dgm:t>
    </dgm:pt>
    <dgm:pt modelId="{35A4C3AE-6C28-49F0-A61F-8DD4CC182DF0}" type="pres">
      <dgm:prSet presAssocID="{EAD0DCCE-139B-4A37-A288-46F1B9780349}" presName="Name0" presStyleCnt="0">
        <dgm:presLayoutVars>
          <dgm:chMax val="7"/>
          <dgm:chPref val="7"/>
          <dgm:dir/>
        </dgm:presLayoutVars>
      </dgm:prSet>
      <dgm:spPr/>
    </dgm:pt>
    <dgm:pt modelId="{9B364011-2626-436C-B760-A300B5CD14A1}" type="pres">
      <dgm:prSet presAssocID="{EAD0DCCE-139B-4A37-A288-46F1B9780349}" presName="Name1" presStyleCnt="0"/>
      <dgm:spPr/>
    </dgm:pt>
    <dgm:pt modelId="{645B141C-3878-4268-B1E8-93C88D521780}" type="pres">
      <dgm:prSet presAssocID="{EAD0DCCE-139B-4A37-A288-46F1B9780349}" presName="cycle" presStyleCnt="0"/>
      <dgm:spPr/>
    </dgm:pt>
    <dgm:pt modelId="{0272CA0D-F1C4-4F3E-850E-F5B615A6FC74}" type="pres">
      <dgm:prSet presAssocID="{EAD0DCCE-139B-4A37-A288-46F1B9780349}" presName="srcNode" presStyleLbl="node1" presStyleIdx="0" presStyleCnt="4"/>
      <dgm:spPr/>
    </dgm:pt>
    <dgm:pt modelId="{F3D0EBB4-0D9C-45FA-B227-D7AC2ADB1D93}" type="pres">
      <dgm:prSet presAssocID="{EAD0DCCE-139B-4A37-A288-46F1B9780349}" presName="conn" presStyleLbl="parChTrans1D2" presStyleIdx="0" presStyleCnt="1"/>
      <dgm:spPr/>
    </dgm:pt>
    <dgm:pt modelId="{DABB7843-E4BE-43B0-A836-877D71DC1A38}" type="pres">
      <dgm:prSet presAssocID="{EAD0DCCE-139B-4A37-A288-46F1B9780349}" presName="extraNode" presStyleLbl="node1" presStyleIdx="0" presStyleCnt="4"/>
      <dgm:spPr/>
    </dgm:pt>
    <dgm:pt modelId="{5834423E-7730-4C42-9171-7AE7BD61AD10}" type="pres">
      <dgm:prSet presAssocID="{EAD0DCCE-139B-4A37-A288-46F1B9780349}" presName="dstNode" presStyleLbl="node1" presStyleIdx="0" presStyleCnt="4"/>
      <dgm:spPr/>
    </dgm:pt>
    <dgm:pt modelId="{21E92292-66A5-435E-A2C2-61D7F780C4D0}" type="pres">
      <dgm:prSet presAssocID="{9FB710EF-BC0F-4F87-9B4D-53FA47E51E71}" presName="text_1" presStyleLbl="node1" presStyleIdx="0" presStyleCnt="4">
        <dgm:presLayoutVars>
          <dgm:bulletEnabled val="1"/>
        </dgm:presLayoutVars>
      </dgm:prSet>
      <dgm:spPr/>
    </dgm:pt>
    <dgm:pt modelId="{DD8E5BFB-4312-4738-8C60-6DBCC0EE9522}" type="pres">
      <dgm:prSet presAssocID="{9FB710EF-BC0F-4F87-9B4D-53FA47E51E71}" presName="accent_1" presStyleCnt="0"/>
      <dgm:spPr/>
    </dgm:pt>
    <dgm:pt modelId="{F6382ABE-475D-4F2F-B034-8C269724E982}" type="pres">
      <dgm:prSet presAssocID="{9FB710EF-BC0F-4F87-9B4D-53FA47E51E71}" presName="accentRepeatNode" presStyleLbl="solidFgAcc1" presStyleIdx="0" presStyleCnt="4"/>
      <dgm:spPr/>
    </dgm:pt>
    <dgm:pt modelId="{E48C6B84-BC99-49DB-94E3-93B0D6BBFD21}" type="pres">
      <dgm:prSet presAssocID="{6E8FC226-C618-4551-828F-80B1731D8A30}" presName="text_2" presStyleLbl="node1" presStyleIdx="1" presStyleCnt="4">
        <dgm:presLayoutVars>
          <dgm:bulletEnabled val="1"/>
        </dgm:presLayoutVars>
      </dgm:prSet>
      <dgm:spPr/>
    </dgm:pt>
    <dgm:pt modelId="{B3EBE4BA-27A5-49F3-9BE8-306130877174}" type="pres">
      <dgm:prSet presAssocID="{6E8FC226-C618-4551-828F-80B1731D8A30}" presName="accent_2" presStyleCnt="0"/>
      <dgm:spPr/>
    </dgm:pt>
    <dgm:pt modelId="{D1AE1A46-46DC-4509-8F7A-0EE814F45353}" type="pres">
      <dgm:prSet presAssocID="{6E8FC226-C618-4551-828F-80B1731D8A30}" presName="accentRepeatNode" presStyleLbl="solidFgAcc1" presStyleIdx="1" presStyleCnt="4"/>
      <dgm:spPr/>
    </dgm:pt>
    <dgm:pt modelId="{A2521764-9FDC-48B2-A16B-05BAA8154BA7}" type="pres">
      <dgm:prSet presAssocID="{173E814D-C03A-4B14-90C7-7669CEA780AB}" presName="text_3" presStyleLbl="node1" presStyleIdx="2" presStyleCnt="4">
        <dgm:presLayoutVars>
          <dgm:bulletEnabled val="1"/>
        </dgm:presLayoutVars>
      </dgm:prSet>
      <dgm:spPr/>
    </dgm:pt>
    <dgm:pt modelId="{96ECA1F3-998E-4285-AAC2-8FA124E8D192}" type="pres">
      <dgm:prSet presAssocID="{173E814D-C03A-4B14-90C7-7669CEA780AB}" presName="accent_3" presStyleCnt="0"/>
      <dgm:spPr/>
    </dgm:pt>
    <dgm:pt modelId="{7628D2EB-A9B7-4B91-A5DF-EA5EF26538C3}" type="pres">
      <dgm:prSet presAssocID="{173E814D-C03A-4B14-90C7-7669CEA780AB}" presName="accentRepeatNode" presStyleLbl="solidFgAcc1" presStyleIdx="2" presStyleCnt="4"/>
      <dgm:spPr/>
    </dgm:pt>
    <dgm:pt modelId="{217B5A9A-4671-480C-BB15-F62F07447216}" type="pres">
      <dgm:prSet presAssocID="{44D44CCA-A833-415C-9796-9FB4AB52B851}" presName="text_4" presStyleLbl="node1" presStyleIdx="3" presStyleCnt="4">
        <dgm:presLayoutVars>
          <dgm:bulletEnabled val="1"/>
        </dgm:presLayoutVars>
      </dgm:prSet>
      <dgm:spPr/>
    </dgm:pt>
    <dgm:pt modelId="{7E306F04-5315-4836-BADD-B3E6116BBF6B}" type="pres">
      <dgm:prSet presAssocID="{44D44CCA-A833-415C-9796-9FB4AB52B851}" presName="accent_4" presStyleCnt="0"/>
      <dgm:spPr/>
    </dgm:pt>
    <dgm:pt modelId="{8A37CDB1-6B7B-4115-82AB-694F7BA5F948}" type="pres">
      <dgm:prSet presAssocID="{44D44CCA-A833-415C-9796-9FB4AB52B851}" presName="accentRepeatNode" presStyleLbl="solidFgAcc1" presStyleIdx="3" presStyleCnt="4"/>
      <dgm:spPr/>
    </dgm:pt>
  </dgm:ptLst>
  <dgm:cxnLst>
    <dgm:cxn modelId="{CB233D10-A395-4E95-B7D5-765A16858B84}" type="presOf" srcId="{44D44CCA-A833-415C-9796-9FB4AB52B851}" destId="{217B5A9A-4671-480C-BB15-F62F07447216}" srcOrd="0" destOrd="0" presId="urn:microsoft.com/office/officeart/2008/layout/VerticalCurvedList"/>
    <dgm:cxn modelId="{1425942E-6695-4863-8B57-E1ACCB597B43}" type="presOf" srcId="{173E814D-C03A-4B14-90C7-7669CEA780AB}" destId="{A2521764-9FDC-48B2-A16B-05BAA8154BA7}" srcOrd="0" destOrd="0" presId="urn:microsoft.com/office/officeart/2008/layout/VerticalCurvedList"/>
    <dgm:cxn modelId="{1FF59D5E-A5FF-4CD2-8953-ED829E9F7C78}" srcId="{EAD0DCCE-139B-4A37-A288-46F1B9780349}" destId="{9FB710EF-BC0F-4F87-9B4D-53FA47E51E71}" srcOrd="0" destOrd="0" parTransId="{84771F9C-5C7A-4CB8-B992-F5CD6B53AAD4}" sibTransId="{D9D98AE5-4DE3-4442-B472-1433936B4D1B}"/>
    <dgm:cxn modelId="{A9E70E6E-B35F-4F4E-AABA-3F764DD2F780}" type="presOf" srcId="{9FB710EF-BC0F-4F87-9B4D-53FA47E51E71}" destId="{21E92292-66A5-435E-A2C2-61D7F780C4D0}" srcOrd="0" destOrd="0" presId="urn:microsoft.com/office/officeart/2008/layout/VerticalCurvedList"/>
    <dgm:cxn modelId="{CF28DE6E-9816-4382-ABB0-8208CF3E86F5}" type="presOf" srcId="{EAD0DCCE-139B-4A37-A288-46F1B9780349}" destId="{35A4C3AE-6C28-49F0-A61F-8DD4CC182DF0}" srcOrd="0" destOrd="0" presId="urn:microsoft.com/office/officeart/2008/layout/VerticalCurvedList"/>
    <dgm:cxn modelId="{BC659254-229E-4F9D-9C78-795C3318DF60}" type="presOf" srcId="{D9D98AE5-4DE3-4442-B472-1433936B4D1B}" destId="{F3D0EBB4-0D9C-45FA-B227-D7AC2ADB1D93}" srcOrd="0" destOrd="0" presId="urn:microsoft.com/office/officeart/2008/layout/VerticalCurvedList"/>
    <dgm:cxn modelId="{46E60E7A-258C-4405-B392-58D71A8772CB}" srcId="{EAD0DCCE-139B-4A37-A288-46F1B9780349}" destId="{44D44CCA-A833-415C-9796-9FB4AB52B851}" srcOrd="3" destOrd="0" parTransId="{F82B3DEE-047B-4A8D-95F3-E2BF7130381F}" sibTransId="{4EBD9C16-DCA4-4E7D-9C1E-ED797AE04FFE}"/>
    <dgm:cxn modelId="{1C009A93-4222-4BCA-AC08-25AC1AC42C6E}" type="presOf" srcId="{6E8FC226-C618-4551-828F-80B1731D8A30}" destId="{E48C6B84-BC99-49DB-94E3-93B0D6BBFD21}" srcOrd="0" destOrd="0" presId="urn:microsoft.com/office/officeart/2008/layout/VerticalCurvedList"/>
    <dgm:cxn modelId="{A0683FC8-84F3-4D98-BA31-447F76116D64}" srcId="{EAD0DCCE-139B-4A37-A288-46F1B9780349}" destId="{6E8FC226-C618-4551-828F-80B1731D8A30}" srcOrd="1" destOrd="0" parTransId="{198FC1E4-729F-458D-A357-D3F9F83E261A}" sibTransId="{04FA5C21-9CD7-41AA-8935-251017308B03}"/>
    <dgm:cxn modelId="{3E6E4CEC-EBC7-4531-B233-9AF5A5FE43F6}" srcId="{EAD0DCCE-139B-4A37-A288-46F1B9780349}" destId="{173E814D-C03A-4B14-90C7-7669CEA780AB}" srcOrd="2" destOrd="0" parTransId="{78E17577-BB99-4781-9C76-B6896EA75E8F}" sibTransId="{333CA1D5-3BC5-4B1E-81D8-FFF74A9FC39B}"/>
    <dgm:cxn modelId="{10BDCAA8-6A5F-458D-B408-ACC8FAF3B985}" type="presParOf" srcId="{35A4C3AE-6C28-49F0-A61F-8DD4CC182DF0}" destId="{9B364011-2626-436C-B760-A300B5CD14A1}" srcOrd="0" destOrd="0" presId="urn:microsoft.com/office/officeart/2008/layout/VerticalCurvedList"/>
    <dgm:cxn modelId="{42D8A2CD-B944-4E4E-A824-F416298E33BA}" type="presParOf" srcId="{9B364011-2626-436C-B760-A300B5CD14A1}" destId="{645B141C-3878-4268-B1E8-93C88D521780}" srcOrd="0" destOrd="0" presId="urn:microsoft.com/office/officeart/2008/layout/VerticalCurvedList"/>
    <dgm:cxn modelId="{7109C443-56E8-4EA8-A035-A2BFA25EF281}" type="presParOf" srcId="{645B141C-3878-4268-B1E8-93C88D521780}" destId="{0272CA0D-F1C4-4F3E-850E-F5B615A6FC74}" srcOrd="0" destOrd="0" presId="urn:microsoft.com/office/officeart/2008/layout/VerticalCurvedList"/>
    <dgm:cxn modelId="{3A5E95B2-95E4-4C53-9D7B-F6866326EAB7}" type="presParOf" srcId="{645B141C-3878-4268-B1E8-93C88D521780}" destId="{F3D0EBB4-0D9C-45FA-B227-D7AC2ADB1D93}" srcOrd="1" destOrd="0" presId="urn:microsoft.com/office/officeart/2008/layout/VerticalCurvedList"/>
    <dgm:cxn modelId="{E0C508DC-487E-4B54-A724-09CCCA38C38E}" type="presParOf" srcId="{645B141C-3878-4268-B1E8-93C88D521780}" destId="{DABB7843-E4BE-43B0-A836-877D71DC1A38}" srcOrd="2" destOrd="0" presId="urn:microsoft.com/office/officeart/2008/layout/VerticalCurvedList"/>
    <dgm:cxn modelId="{10C623FF-5B33-4295-BEEC-D179FF617278}" type="presParOf" srcId="{645B141C-3878-4268-B1E8-93C88D521780}" destId="{5834423E-7730-4C42-9171-7AE7BD61AD10}" srcOrd="3" destOrd="0" presId="urn:microsoft.com/office/officeart/2008/layout/VerticalCurvedList"/>
    <dgm:cxn modelId="{99D9D388-F6DC-4270-8286-3245465E4B97}" type="presParOf" srcId="{9B364011-2626-436C-B760-A300B5CD14A1}" destId="{21E92292-66A5-435E-A2C2-61D7F780C4D0}" srcOrd="1" destOrd="0" presId="urn:microsoft.com/office/officeart/2008/layout/VerticalCurvedList"/>
    <dgm:cxn modelId="{7362AE88-E5AD-4CD4-96DE-130D797E9F36}" type="presParOf" srcId="{9B364011-2626-436C-B760-A300B5CD14A1}" destId="{DD8E5BFB-4312-4738-8C60-6DBCC0EE9522}" srcOrd="2" destOrd="0" presId="urn:microsoft.com/office/officeart/2008/layout/VerticalCurvedList"/>
    <dgm:cxn modelId="{64D2D833-BC02-4137-AC81-11BBC169F26C}" type="presParOf" srcId="{DD8E5BFB-4312-4738-8C60-6DBCC0EE9522}" destId="{F6382ABE-475D-4F2F-B034-8C269724E982}" srcOrd="0" destOrd="0" presId="urn:microsoft.com/office/officeart/2008/layout/VerticalCurvedList"/>
    <dgm:cxn modelId="{D70CD3CB-27D6-46AD-8C40-58B5AD2AD157}" type="presParOf" srcId="{9B364011-2626-436C-B760-A300B5CD14A1}" destId="{E48C6B84-BC99-49DB-94E3-93B0D6BBFD21}" srcOrd="3" destOrd="0" presId="urn:microsoft.com/office/officeart/2008/layout/VerticalCurvedList"/>
    <dgm:cxn modelId="{FAB04418-B3B5-46A5-A277-9A45E8CF9F7E}" type="presParOf" srcId="{9B364011-2626-436C-B760-A300B5CD14A1}" destId="{B3EBE4BA-27A5-49F3-9BE8-306130877174}" srcOrd="4" destOrd="0" presId="urn:microsoft.com/office/officeart/2008/layout/VerticalCurvedList"/>
    <dgm:cxn modelId="{CF247486-D69F-4645-A96E-BB325E1A0767}" type="presParOf" srcId="{B3EBE4BA-27A5-49F3-9BE8-306130877174}" destId="{D1AE1A46-46DC-4509-8F7A-0EE814F45353}" srcOrd="0" destOrd="0" presId="urn:microsoft.com/office/officeart/2008/layout/VerticalCurvedList"/>
    <dgm:cxn modelId="{4F5C72F0-7855-421C-8ACC-FBA2AB641DD0}" type="presParOf" srcId="{9B364011-2626-436C-B760-A300B5CD14A1}" destId="{A2521764-9FDC-48B2-A16B-05BAA8154BA7}" srcOrd="5" destOrd="0" presId="urn:microsoft.com/office/officeart/2008/layout/VerticalCurvedList"/>
    <dgm:cxn modelId="{0BDE2842-0AA7-421B-B7CA-D1D621B7558C}" type="presParOf" srcId="{9B364011-2626-436C-B760-A300B5CD14A1}" destId="{96ECA1F3-998E-4285-AAC2-8FA124E8D192}" srcOrd="6" destOrd="0" presId="urn:microsoft.com/office/officeart/2008/layout/VerticalCurvedList"/>
    <dgm:cxn modelId="{0BB86E87-B7E6-4471-B06C-33A32C84B9B9}" type="presParOf" srcId="{96ECA1F3-998E-4285-AAC2-8FA124E8D192}" destId="{7628D2EB-A9B7-4B91-A5DF-EA5EF26538C3}" srcOrd="0" destOrd="0" presId="urn:microsoft.com/office/officeart/2008/layout/VerticalCurvedList"/>
    <dgm:cxn modelId="{C6180312-C395-48D7-9E9A-04F2752F8B46}" type="presParOf" srcId="{9B364011-2626-436C-B760-A300B5CD14A1}" destId="{217B5A9A-4671-480C-BB15-F62F07447216}" srcOrd="7" destOrd="0" presId="urn:microsoft.com/office/officeart/2008/layout/VerticalCurvedList"/>
    <dgm:cxn modelId="{0BD6F396-42B1-45C9-A5AC-BDAEC04DC901}" type="presParOf" srcId="{9B364011-2626-436C-B760-A300B5CD14A1}" destId="{7E306F04-5315-4836-BADD-B3E6116BBF6B}" srcOrd="8" destOrd="0" presId="urn:microsoft.com/office/officeart/2008/layout/VerticalCurvedList"/>
    <dgm:cxn modelId="{6E394B76-5D47-4A2A-BE7C-8DC7EEA87AFD}" type="presParOf" srcId="{7E306F04-5315-4836-BADD-B3E6116BBF6B}" destId="{8A37CDB1-6B7B-4115-82AB-694F7BA5F94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34CD3E-6DD2-43DC-BA5D-C213F52DCF90}" type="doc">
      <dgm:prSet loTypeId="urn:microsoft.com/office/officeart/2005/8/layout/hProcess9" loCatId="process" qsTypeId="urn:microsoft.com/office/officeart/2005/8/quickstyle/simple4" qsCatId="simple" csTypeId="urn:microsoft.com/office/officeart/2005/8/colors/colorful1" csCatId="colorful" phldr="1"/>
      <dgm:spPr/>
    </dgm:pt>
    <dgm:pt modelId="{0A9FF6DE-3198-496A-B943-E8ACF7649BB7}">
      <dgm:prSet phldrT="[Texto]"/>
      <dgm:spPr/>
      <dgm:t>
        <a:bodyPr/>
        <a:lstStyle/>
        <a:p>
          <a:r>
            <a:rPr lang="es-MX" b="1" dirty="0">
              <a:latin typeface="Nunito" pitchFamily="2" charset="0"/>
            </a:rPr>
            <a:t>Problema</a:t>
          </a:r>
          <a:r>
            <a:rPr lang="es-MX" dirty="0">
              <a:latin typeface="Nunito" pitchFamily="2" charset="0"/>
            </a:rPr>
            <a:t>: No es posible la consulta o descarga de los resultados.</a:t>
          </a:r>
          <a:endParaRPr lang="es-CO" dirty="0">
            <a:latin typeface="Nunito" pitchFamily="2" charset="0"/>
          </a:endParaRPr>
        </a:p>
      </dgm:t>
    </dgm:pt>
    <dgm:pt modelId="{52217EB4-308B-454D-8B35-B30E1F27DFBD}" type="parTrans" cxnId="{D5889F03-2F6E-430F-AAC3-702909F5B81A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7DF6F06F-1D2E-437B-AC57-75FF80AF37A5}" type="sibTrans" cxnId="{D5889F03-2F6E-430F-AAC3-702909F5B81A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EDFC6E33-F4C4-4842-8FB0-DA0C5C55A2DF}">
      <dgm:prSet phldrT="[Texto]"/>
      <dgm:spPr/>
      <dgm:t>
        <a:bodyPr/>
        <a:lstStyle/>
        <a:p>
          <a:r>
            <a:rPr lang="es-MX" b="1" dirty="0">
              <a:latin typeface="Nunito" pitchFamily="2" charset="0"/>
            </a:rPr>
            <a:t>Detalle del problema</a:t>
          </a:r>
          <a:r>
            <a:rPr lang="es-MX" dirty="0">
              <a:latin typeface="Nunito" pitchFamily="2" charset="0"/>
            </a:rPr>
            <a:t>: Los ciudadanos presentan dificultad para la consulta y vista de los resultados.</a:t>
          </a:r>
          <a:endParaRPr lang="es-CO" dirty="0">
            <a:latin typeface="Nunito" pitchFamily="2" charset="0"/>
          </a:endParaRPr>
        </a:p>
      </dgm:t>
    </dgm:pt>
    <dgm:pt modelId="{706E4101-DA14-44F4-A017-0A20B85939FA}" type="parTrans" cxnId="{0A77F9C3-E85A-4B36-8D17-45DEB55950A5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40401EF2-0B98-48B2-AC26-77BEEFE217F1}" type="sibTrans" cxnId="{0A77F9C3-E85A-4B36-8D17-45DEB55950A5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4F3AC583-FD09-490D-B951-ACCC03EB1AA5}">
      <dgm:prSet phldrT="[Texto]"/>
      <dgm:spPr/>
      <dgm:t>
        <a:bodyPr/>
        <a:lstStyle/>
        <a:p>
          <a:r>
            <a:rPr lang="es-MX" b="1" dirty="0">
              <a:latin typeface="Nunito" pitchFamily="2" charset="0"/>
            </a:rPr>
            <a:t>Solución</a:t>
          </a:r>
          <a:r>
            <a:rPr lang="es-MX" dirty="0">
              <a:latin typeface="Nunito" pitchFamily="2" charset="0"/>
            </a:rPr>
            <a:t>: La entidad puso a disposición una nueva visual para la descarga de los resultados haciendo un entorno más ameno para el ciudadano.</a:t>
          </a:r>
          <a:endParaRPr lang="es-CO" dirty="0">
            <a:latin typeface="Nunito" pitchFamily="2" charset="0"/>
          </a:endParaRPr>
        </a:p>
      </dgm:t>
    </dgm:pt>
    <dgm:pt modelId="{0D70D3D6-DC3D-49D8-B3BE-4AA4512D3012}" type="parTrans" cxnId="{DBDEFD09-B949-48BD-BBAC-0C4354A5B1FE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A6653941-B476-4D0B-921E-6743D6F99C50}" type="sibTrans" cxnId="{DBDEFD09-B949-48BD-BBAC-0C4354A5B1FE}">
      <dgm:prSet/>
      <dgm:spPr/>
      <dgm:t>
        <a:bodyPr/>
        <a:lstStyle/>
        <a:p>
          <a:endParaRPr lang="es-CO">
            <a:latin typeface="Nunito" pitchFamily="2" charset="0"/>
          </a:endParaRPr>
        </a:p>
      </dgm:t>
    </dgm:pt>
    <dgm:pt modelId="{2AC99D79-F5B7-4CE8-ACBE-CED27B015123}" type="pres">
      <dgm:prSet presAssocID="{A734CD3E-6DD2-43DC-BA5D-C213F52DCF90}" presName="CompostProcess" presStyleCnt="0">
        <dgm:presLayoutVars>
          <dgm:dir/>
          <dgm:resizeHandles val="exact"/>
        </dgm:presLayoutVars>
      </dgm:prSet>
      <dgm:spPr/>
    </dgm:pt>
    <dgm:pt modelId="{B0A8953E-3D79-49EF-A779-9C3E51E6E41B}" type="pres">
      <dgm:prSet presAssocID="{A734CD3E-6DD2-43DC-BA5D-C213F52DCF90}" presName="arrow" presStyleLbl="bgShp" presStyleIdx="0" presStyleCnt="1"/>
      <dgm:spPr/>
    </dgm:pt>
    <dgm:pt modelId="{C9B90994-7C38-4735-8921-469386B74CB2}" type="pres">
      <dgm:prSet presAssocID="{A734CD3E-6DD2-43DC-BA5D-C213F52DCF90}" presName="linearProcess" presStyleCnt="0"/>
      <dgm:spPr/>
    </dgm:pt>
    <dgm:pt modelId="{496DBC7A-1C2C-48E6-A219-2FA8117F77BA}" type="pres">
      <dgm:prSet presAssocID="{0A9FF6DE-3198-496A-B943-E8ACF7649BB7}" presName="textNode" presStyleLbl="node1" presStyleIdx="0" presStyleCnt="3">
        <dgm:presLayoutVars>
          <dgm:bulletEnabled val="1"/>
        </dgm:presLayoutVars>
      </dgm:prSet>
      <dgm:spPr/>
    </dgm:pt>
    <dgm:pt modelId="{71CB5B81-8B05-4F2D-948B-78D8B4F3A6C5}" type="pres">
      <dgm:prSet presAssocID="{7DF6F06F-1D2E-437B-AC57-75FF80AF37A5}" presName="sibTrans" presStyleCnt="0"/>
      <dgm:spPr/>
    </dgm:pt>
    <dgm:pt modelId="{9FF4DA69-6D1F-4D2A-AB64-E9E3F23548B7}" type="pres">
      <dgm:prSet presAssocID="{EDFC6E33-F4C4-4842-8FB0-DA0C5C55A2DF}" presName="textNode" presStyleLbl="node1" presStyleIdx="1" presStyleCnt="3">
        <dgm:presLayoutVars>
          <dgm:bulletEnabled val="1"/>
        </dgm:presLayoutVars>
      </dgm:prSet>
      <dgm:spPr/>
    </dgm:pt>
    <dgm:pt modelId="{EC9B6D31-988D-4BE7-9F25-0B06C33E9077}" type="pres">
      <dgm:prSet presAssocID="{40401EF2-0B98-48B2-AC26-77BEEFE217F1}" presName="sibTrans" presStyleCnt="0"/>
      <dgm:spPr/>
    </dgm:pt>
    <dgm:pt modelId="{5EADDBA6-4B6D-44E9-A98B-650D5C71F7CE}" type="pres">
      <dgm:prSet presAssocID="{4F3AC583-FD09-490D-B951-ACCC03EB1AA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5889F03-2F6E-430F-AAC3-702909F5B81A}" srcId="{A734CD3E-6DD2-43DC-BA5D-C213F52DCF90}" destId="{0A9FF6DE-3198-496A-B943-E8ACF7649BB7}" srcOrd="0" destOrd="0" parTransId="{52217EB4-308B-454D-8B35-B30E1F27DFBD}" sibTransId="{7DF6F06F-1D2E-437B-AC57-75FF80AF37A5}"/>
    <dgm:cxn modelId="{DBDEFD09-B949-48BD-BBAC-0C4354A5B1FE}" srcId="{A734CD3E-6DD2-43DC-BA5D-C213F52DCF90}" destId="{4F3AC583-FD09-490D-B951-ACCC03EB1AA5}" srcOrd="2" destOrd="0" parTransId="{0D70D3D6-DC3D-49D8-B3BE-4AA4512D3012}" sibTransId="{A6653941-B476-4D0B-921E-6743D6F99C50}"/>
    <dgm:cxn modelId="{B5AB0125-1B12-46AB-A38B-9437D89D3EDD}" type="presOf" srcId="{A734CD3E-6DD2-43DC-BA5D-C213F52DCF90}" destId="{2AC99D79-F5B7-4CE8-ACBE-CED27B015123}" srcOrd="0" destOrd="0" presId="urn:microsoft.com/office/officeart/2005/8/layout/hProcess9"/>
    <dgm:cxn modelId="{DB0ECB32-EC95-4E7C-A180-49DA65DA52B5}" type="presOf" srcId="{EDFC6E33-F4C4-4842-8FB0-DA0C5C55A2DF}" destId="{9FF4DA69-6D1F-4D2A-AB64-E9E3F23548B7}" srcOrd="0" destOrd="0" presId="urn:microsoft.com/office/officeart/2005/8/layout/hProcess9"/>
    <dgm:cxn modelId="{31E4CA5D-D1ED-4CD5-AE1A-91E3D5E9BC4D}" type="presOf" srcId="{4F3AC583-FD09-490D-B951-ACCC03EB1AA5}" destId="{5EADDBA6-4B6D-44E9-A98B-650D5C71F7CE}" srcOrd="0" destOrd="0" presId="urn:microsoft.com/office/officeart/2005/8/layout/hProcess9"/>
    <dgm:cxn modelId="{8688896C-CFB4-4059-BE4C-A2FA7D17AC0B}" type="presOf" srcId="{0A9FF6DE-3198-496A-B943-E8ACF7649BB7}" destId="{496DBC7A-1C2C-48E6-A219-2FA8117F77BA}" srcOrd="0" destOrd="0" presId="urn:microsoft.com/office/officeart/2005/8/layout/hProcess9"/>
    <dgm:cxn modelId="{0A77F9C3-E85A-4B36-8D17-45DEB55950A5}" srcId="{A734CD3E-6DD2-43DC-BA5D-C213F52DCF90}" destId="{EDFC6E33-F4C4-4842-8FB0-DA0C5C55A2DF}" srcOrd="1" destOrd="0" parTransId="{706E4101-DA14-44F4-A017-0A20B85939FA}" sibTransId="{40401EF2-0B98-48B2-AC26-77BEEFE217F1}"/>
    <dgm:cxn modelId="{273B3F9F-059A-4202-91D6-896735F19EAC}" type="presParOf" srcId="{2AC99D79-F5B7-4CE8-ACBE-CED27B015123}" destId="{B0A8953E-3D79-49EF-A779-9C3E51E6E41B}" srcOrd="0" destOrd="0" presId="urn:microsoft.com/office/officeart/2005/8/layout/hProcess9"/>
    <dgm:cxn modelId="{8F069FD4-B9FF-4518-856A-A07D704D5D51}" type="presParOf" srcId="{2AC99D79-F5B7-4CE8-ACBE-CED27B015123}" destId="{C9B90994-7C38-4735-8921-469386B74CB2}" srcOrd="1" destOrd="0" presId="urn:microsoft.com/office/officeart/2005/8/layout/hProcess9"/>
    <dgm:cxn modelId="{62680F00-9FD9-43FC-8F4A-772DF10DE189}" type="presParOf" srcId="{C9B90994-7C38-4735-8921-469386B74CB2}" destId="{496DBC7A-1C2C-48E6-A219-2FA8117F77BA}" srcOrd="0" destOrd="0" presId="urn:microsoft.com/office/officeart/2005/8/layout/hProcess9"/>
    <dgm:cxn modelId="{BB64614D-20AB-4EB9-8B44-505F05032565}" type="presParOf" srcId="{C9B90994-7C38-4735-8921-469386B74CB2}" destId="{71CB5B81-8B05-4F2D-948B-78D8B4F3A6C5}" srcOrd="1" destOrd="0" presId="urn:microsoft.com/office/officeart/2005/8/layout/hProcess9"/>
    <dgm:cxn modelId="{A0B95C79-4DC6-46C2-B596-3DE576596A02}" type="presParOf" srcId="{C9B90994-7C38-4735-8921-469386B74CB2}" destId="{9FF4DA69-6D1F-4D2A-AB64-E9E3F23548B7}" srcOrd="2" destOrd="0" presId="urn:microsoft.com/office/officeart/2005/8/layout/hProcess9"/>
    <dgm:cxn modelId="{CB803C39-ED8D-49A5-95C3-4130898AFB92}" type="presParOf" srcId="{C9B90994-7C38-4735-8921-469386B74CB2}" destId="{EC9B6D31-988D-4BE7-9F25-0B06C33E9077}" srcOrd="3" destOrd="0" presId="urn:microsoft.com/office/officeart/2005/8/layout/hProcess9"/>
    <dgm:cxn modelId="{47993B9E-04CC-4839-8047-92B327D94B78}" type="presParOf" srcId="{C9B90994-7C38-4735-8921-469386B74CB2}" destId="{5EADDBA6-4B6D-44E9-A98B-650D5C71F7C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C17F1F-A9A0-4F90-85A7-A52E5346BED8}" type="doc">
      <dgm:prSet loTypeId="urn:microsoft.com/office/officeart/2005/8/layout/default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541EB123-5C07-42B6-9FAB-4B26C17F53C7}">
      <dgm:prSet phldrT="[Texto]" custT="1"/>
      <dgm:spPr/>
      <dgm:t>
        <a:bodyPr/>
        <a:lstStyle/>
        <a:p>
          <a:r>
            <a:rPr lang="es-MX" sz="2000" dirty="0">
              <a:latin typeface="Monserrat"/>
            </a:rPr>
            <a:t>Durante el período descrito, la Entidad recibió 269.720 interacciones.</a:t>
          </a:r>
          <a:endParaRPr lang="es-CO" sz="2000" dirty="0">
            <a:latin typeface="Monserrat"/>
          </a:endParaRPr>
        </a:p>
      </dgm:t>
    </dgm:pt>
    <dgm:pt modelId="{8F8317AD-BE15-4382-9CA7-6AEB87BD4867}" type="parTrans" cxnId="{6A7338DE-1486-4B51-8553-868A36121262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CFC91C09-43E3-4493-8AFB-AB6FA11BA7F7}" type="sibTrans" cxnId="{6A7338DE-1486-4B51-8553-868A36121262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48DDFB31-895D-452C-ABF9-ACAB990E59A7}">
      <dgm:prSet phldrT="[Texto]" custT="1"/>
      <dgm:spPr/>
      <dgm:t>
        <a:bodyPr/>
        <a:lstStyle/>
        <a:p>
          <a:r>
            <a:rPr lang="es-MX" sz="2000" dirty="0">
              <a:latin typeface="Monserrat"/>
            </a:rPr>
            <a:t>El período de mayor número de interacciones fue febrero con 138.788.</a:t>
          </a:r>
          <a:endParaRPr lang="es-CO" sz="2000" dirty="0">
            <a:latin typeface="Monserrat"/>
          </a:endParaRPr>
        </a:p>
      </dgm:t>
    </dgm:pt>
    <dgm:pt modelId="{8A140688-E3F2-45CA-A23E-D9F36DF442DC}" type="parTrans" cxnId="{4EA1B14C-F234-469F-8858-DA6F57BA5143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ECE35140-9409-478B-9610-7CFDCBE0AE23}" type="sibTrans" cxnId="{4EA1B14C-F234-469F-8858-DA6F57BA5143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1DA956CE-01D9-4F16-BF98-9C56DE8DC8DD}">
      <dgm:prSet phldrT="[Texto]" custT="1"/>
      <dgm:spPr/>
      <dgm:t>
        <a:bodyPr/>
        <a:lstStyle/>
        <a:p>
          <a:r>
            <a:rPr lang="es-MX" sz="2000" dirty="0">
              <a:latin typeface="Monserrat"/>
            </a:rPr>
            <a:t>La tipología de mayor consulta es la consulta de resultados.</a:t>
          </a:r>
          <a:endParaRPr lang="es-CO" sz="2000" dirty="0">
            <a:latin typeface="Monserrat"/>
          </a:endParaRPr>
        </a:p>
      </dgm:t>
    </dgm:pt>
    <dgm:pt modelId="{56B88027-A325-4D26-9F76-6C6B6EA356E0}" type="parTrans" cxnId="{A8EA5366-690E-444A-AE77-6C73B202FFA6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A1C287FD-950D-48C8-8CC0-62B380688783}" type="sibTrans" cxnId="{A8EA5366-690E-444A-AE77-6C73B202FFA6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E6BE2388-F6BD-4DC3-A38C-C75581385916}">
      <dgm:prSet phldrT="[Texto]" custT="1"/>
      <dgm:spPr/>
      <dgm:t>
        <a:bodyPr/>
        <a:lstStyle/>
        <a:p>
          <a:r>
            <a:rPr lang="es-MX" sz="2000" dirty="0">
              <a:latin typeface="Monserrat"/>
            </a:rPr>
            <a:t>16.516 Interacciones fueron clasificadas como quejas y reclamos.</a:t>
          </a:r>
          <a:endParaRPr lang="es-CO" sz="2000" dirty="0">
            <a:latin typeface="Monserrat"/>
          </a:endParaRPr>
        </a:p>
      </dgm:t>
    </dgm:pt>
    <dgm:pt modelId="{96BF6C7F-37A0-491D-8092-F1F2EEEF64AE}" type="parTrans" cxnId="{5A2F0E59-53BD-4D05-8FE1-54D3529F244B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D44E895F-5F54-493B-B7A3-53BA5FA8A247}" type="sibTrans" cxnId="{5A2F0E59-53BD-4D05-8FE1-54D3529F244B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A239F574-2136-47B6-B69F-14C644AAB50B}">
      <dgm:prSet phldrT="[Texto]" custT="1"/>
      <dgm:spPr/>
      <dgm:t>
        <a:bodyPr/>
        <a:lstStyle/>
        <a:p>
          <a:r>
            <a:rPr lang="es-MX" sz="2000" dirty="0">
              <a:latin typeface="Monserrat"/>
            </a:rPr>
            <a:t>El indicador de satisfacción fue de 81,3%</a:t>
          </a:r>
          <a:endParaRPr lang="es-CO" sz="2000" dirty="0">
            <a:latin typeface="Monserrat"/>
          </a:endParaRPr>
        </a:p>
      </dgm:t>
    </dgm:pt>
    <dgm:pt modelId="{1A7123ED-3C0F-46A4-839C-FB7E7519B309}" type="parTrans" cxnId="{E9B5F436-D159-4520-999E-67D5BD8F49EC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C906BFF6-45AC-4F83-B41D-38BC90028677}" type="sibTrans" cxnId="{E9B5F436-D159-4520-999E-67D5BD8F49EC}">
      <dgm:prSet/>
      <dgm:spPr/>
      <dgm:t>
        <a:bodyPr/>
        <a:lstStyle/>
        <a:p>
          <a:endParaRPr lang="es-CO" sz="2000">
            <a:latin typeface="Monserrat"/>
          </a:endParaRPr>
        </a:p>
      </dgm:t>
    </dgm:pt>
    <dgm:pt modelId="{E9B6C826-AC0D-447A-8D40-B0CE1936623C}" type="pres">
      <dgm:prSet presAssocID="{87C17F1F-A9A0-4F90-85A7-A52E5346BED8}" presName="diagram" presStyleCnt="0">
        <dgm:presLayoutVars>
          <dgm:dir/>
          <dgm:resizeHandles val="exact"/>
        </dgm:presLayoutVars>
      </dgm:prSet>
      <dgm:spPr/>
    </dgm:pt>
    <dgm:pt modelId="{07B7EB36-B01B-40AB-BCC9-8122F25DABE8}" type="pres">
      <dgm:prSet presAssocID="{541EB123-5C07-42B6-9FAB-4B26C17F53C7}" presName="node" presStyleLbl="node1" presStyleIdx="0" presStyleCnt="5">
        <dgm:presLayoutVars>
          <dgm:bulletEnabled val="1"/>
        </dgm:presLayoutVars>
      </dgm:prSet>
      <dgm:spPr/>
    </dgm:pt>
    <dgm:pt modelId="{4247F502-80EA-4B64-92FA-4BA0F0B09D72}" type="pres">
      <dgm:prSet presAssocID="{CFC91C09-43E3-4493-8AFB-AB6FA11BA7F7}" presName="sibTrans" presStyleCnt="0"/>
      <dgm:spPr/>
    </dgm:pt>
    <dgm:pt modelId="{A4C88BF4-B61D-4910-B1D7-E5EE5E355B1B}" type="pres">
      <dgm:prSet presAssocID="{48DDFB31-895D-452C-ABF9-ACAB990E59A7}" presName="node" presStyleLbl="node1" presStyleIdx="1" presStyleCnt="5">
        <dgm:presLayoutVars>
          <dgm:bulletEnabled val="1"/>
        </dgm:presLayoutVars>
      </dgm:prSet>
      <dgm:spPr/>
    </dgm:pt>
    <dgm:pt modelId="{6E696410-4ACC-4956-9040-6876525082D3}" type="pres">
      <dgm:prSet presAssocID="{ECE35140-9409-478B-9610-7CFDCBE0AE23}" presName="sibTrans" presStyleCnt="0"/>
      <dgm:spPr/>
    </dgm:pt>
    <dgm:pt modelId="{8D095C5D-4E98-41F6-8F8F-6654C34B7BB7}" type="pres">
      <dgm:prSet presAssocID="{1DA956CE-01D9-4F16-BF98-9C56DE8DC8DD}" presName="node" presStyleLbl="node1" presStyleIdx="2" presStyleCnt="5">
        <dgm:presLayoutVars>
          <dgm:bulletEnabled val="1"/>
        </dgm:presLayoutVars>
      </dgm:prSet>
      <dgm:spPr/>
    </dgm:pt>
    <dgm:pt modelId="{81CF31FF-193F-4745-AA2A-A7848759B04A}" type="pres">
      <dgm:prSet presAssocID="{A1C287FD-950D-48C8-8CC0-62B380688783}" presName="sibTrans" presStyleCnt="0"/>
      <dgm:spPr/>
    </dgm:pt>
    <dgm:pt modelId="{36FA65BF-1D45-4906-B042-759DE3FFC05F}" type="pres">
      <dgm:prSet presAssocID="{E6BE2388-F6BD-4DC3-A38C-C75581385916}" presName="node" presStyleLbl="node1" presStyleIdx="3" presStyleCnt="5">
        <dgm:presLayoutVars>
          <dgm:bulletEnabled val="1"/>
        </dgm:presLayoutVars>
      </dgm:prSet>
      <dgm:spPr/>
    </dgm:pt>
    <dgm:pt modelId="{3A0CBED7-A870-4CEB-9F57-DBD8C2972958}" type="pres">
      <dgm:prSet presAssocID="{D44E895F-5F54-493B-B7A3-53BA5FA8A247}" presName="sibTrans" presStyleCnt="0"/>
      <dgm:spPr/>
    </dgm:pt>
    <dgm:pt modelId="{8D6E7B6A-0234-4643-A228-66896D321814}" type="pres">
      <dgm:prSet presAssocID="{A239F574-2136-47B6-B69F-14C644AAB50B}" presName="node" presStyleLbl="node1" presStyleIdx="4" presStyleCnt="5">
        <dgm:presLayoutVars>
          <dgm:bulletEnabled val="1"/>
        </dgm:presLayoutVars>
      </dgm:prSet>
      <dgm:spPr/>
    </dgm:pt>
  </dgm:ptLst>
  <dgm:cxnLst>
    <dgm:cxn modelId="{E9B5F436-D159-4520-999E-67D5BD8F49EC}" srcId="{87C17F1F-A9A0-4F90-85A7-A52E5346BED8}" destId="{A239F574-2136-47B6-B69F-14C644AAB50B}" srcOrd="4" destOrd="0" parTransId="{1A7123ED-3C0F-46A4-839C-FB7E7519B309}" sibTransId="{C906BFF6-45AC-4F83-B41D-38BC90028677}"/>
    <dgm:cxn modelId="{A8EA5366-690E-444A-AE77-6C73B202FFA6}" srcId="{87C17F1F-A9A0-4F90-85A7-A52E5346BED8}" destId="{1DA956CE-01D9-4F16-BF98-9C56DE8DC8DD}" srcOrd="2" destOrd="0" parTransId="{56B88027-A325-4D26-9F76-6C6B6EA356E0}" sibTransId="{A1C287FD-950D-48C8-8CC0-62B380688783}"/>
    <dgm:cxn modelId="{5D266E67-8259-4FED-86CC-6F2041433E91}" type="presOf" srcId="{48DDFB31-895D-452C-ABF9-ACAB990E59A7}" destId="{A4C88BF4-B61D-4910-B1D7-E5EE5E355B1B}" srcOrd="0" destOrd="0" presId="urn:microsoft.com/office/officeart/2005/8/layout/default"/>
    <dgm:cxn modelId="{D9678E68-BEE9-46E5-A5B2-6CB0C4883D7E}" type="presOf" srcId="{541EB123-5C07-42B6-9FAB-4B26C17F53C7}" destId="{07B7EB36-B01B-40AB-BCC9-8122F25DABE8}" srcOrd="0" destOrd="0" presId="urn:microsoft.com/office/officeart/2005/8/layout/default"/>
    <dgm:cxn modelId="{4EA1B14C-F234-469F-8858-DA6F57BA5143}" srcId="{87C17F1F-A9A0-4F90-85A7-A52E5346BED8}" destId="{48DDFB31-895D-452C-ABF9-ACAB990E59A7}" srcOrd="1" destOrd="0" parTransId="{8A140688-E3F2-45CA-A23E-D9F36DF442DC}" sibTransId="{ECE35140-9409-478B-9610-7CFDCBE0AE23}"/>
    <dgm:cxn modelId="{5A2F0E59-53BD-4D05-8FE1-54D3529F244B}" srcId="{87C17F1F-A9A0-4F90-85A7-A52E5346BED8}" destId="{E6BE2388-F6BD-4DC3-A38C-C75581385916}" srcOrd="3" destOrd="0" parTransId="{96BF6C7F-37A0-491D-8092-F1F2EEEF64AE}" sibTransId="{D44E895F-5F54-493B-B7A3-53BA5FA8A247}"/>
    <dgm:cxn modelId="{CDE14F83-D42B-48D8-A60E-5FAA487C8777}" type="presOf" srcId="{E6BE2388-F6BD-4DC3-A38C-C75581385916}" destId="{36FA65BF-1D45-4906-B042-759DE3FFC05F}" srcOrd="0" destOrd="0" presId="urn:microsoft.com/office/officeart/2005/8/layout/default"/>
    <dgm:cxn modelId="{C66EFF84-BB81-4F52-B8C5-D88BB32F53F2}" type="presOf" srcId="{A239F574-2136-47B6-B69F-14C644AAB50B}" destId="{8D6E7B6A-0234-4643-A228-66896D321814}" srcOrd="0" destOrd="0" presId="urn:microsoft.com/office/officeart/2005/8/layout/default"/>
    <dgm:cxn modelId="{7B0EDDA6-4D8D-4234-9376-C6DBC58D4671}" type="presOf" srcId="{1DA956CE-01D9-4F16-BF98-9C56DE8DC8DD}" destId="{8D095C5D-4E98-41F6-8F8F-6654C34B7BB7}" srcOrd="0" destOrd="0" presId="urn:microsoft.com/office/officeart/2005/8/layout/default"/>
    <dgm:cxn modelId="{4D0493AC-F341-4DFB-9F91-5191CB5730F0}" type="presOf" srcId="{87C17F1F-A9A0-4F90-85A7-A52E5346BED8}" destId="{E9B6C826-AC0D-447A-8D40-B0CE1936623C}" srcOrd="0" destOrd="0" presId="urn:microsoft.com/office/officeart/2005/8/layout/default"/>
    <dgm:cxn modelId="{6A7338DE-1486-4B51-8553-868A36121262}" srcId="{87C17F1F-A9A0-4F90-85A7-A52E5346BED8}" destId="{541EB123-5C07-42B6-9FAB-4B26C17F53C7}" srcOrd="0" destOrd="0" parTransId="{8F8317AD-BE15-4382-9CA7-6AEB87BD4867}" sibTransId="{CFC91C09-43E3-4493-8AFB-AB6FA11BA7F7}"/>
    <dgm:cxn modelId="{2C0499BE-CFF0-4991-9672-652F05355D21}" type="presParOf" srcId="{E9B6C826-AC0D-447A-8D40-B0CE1936623C}" destId="{07B7EB36-B01B-40AB-BCC9-8122F25DABE8}" srcOrd="0" destOrd="0" presId="urn:microsoft.com/office/officeart/2005/8/layout/default"/>
    <dgm:cxn modelId="{CC5C6014-99F5-4038-9697-336ABEFEEBD5}" type="presParOf" srcId="{E9B6C826-AC0D-447A-8D40-B0CE1936623C}" destId="{4247F502-80EA-4B64-92FA-4BA0F0B09D72}" srcOrd="1" destOrd="0" presId="urn:microsoft.com/office/officeart/2005/8/layout/default"/>
    <dgm:cxn modelId="{C6EE74C7-C7C5-48CC-B5FD-1CB28C3D99FB}" type="presParOf" srcId="{E9B6C826-AC0D-447A-8D40-B0CE1936623C}" destId="{A4C88BF4-B61D-4910-B1D7-E5EE5E355B1B}" srcOrd="2" destOrd="0" presId="urn:microsoft.com/office/officeart/2005/8/layout/default"/>
    <dgm:cxn modelId="{F2CC4681-F072-4A7B-9086-AE1C67728833}" type="presParOf" srcId="{E9B6C826-AC0D-447A-8D40-B0CE1936623C}" destId="{6E696410-4ACC-4956-9040-6876525082D3}" srcOrd="3" destOrd="0" presId="urn:microsoft.com/office/officeart/2005/8/layout/default"/>
    <dgm:cxn modelId="{3F496B84-A362-44D8-965F-2C9BAE5CB5D7}" type="presParOf" srcId="{E9B6C826-AC0D-447A-8D40-B0CE1936623C}" destId="{8D095C5D-4E98-41F6-8F8F-6654C34B7BB7}" srcOrd="4" destOrd="0" presId="urn:microsoft.com/office/officeart/2005/8/layout/default"/>
    <dgm:cxn modelId="{BDDFA8D5-2132-442E-9AE6-3A9A3DA6CA30}" type="presParOf" srcId="{E9B6C826-AC0D-447A-8D40-B0CE1936623C}" destId="{81CF31FF-193F-4745-AA2A-A7848759B04A}" srcOrd="5" destOrd="0" presId="urn:microsoft.com/office/officeart/2005/8/layout/default"/>
    <dgm:cxn modelId="{0BFF1B1D-5649-418B-BEBB-BB0A1EA3BD66}" type="presParOf" srcId="{E9B6C826-AC0D-447A-8D40-B0CE1936623C}" destId="{36FA65BF-1D45-4906-B042-759DE3FFC05F}" srcOrd="6" destOrd="0" presId="urn:microsoft.com/office/officeart/2005/8/layout/default"/>
    <dgm:cxn modelId="{ACA77D7B-0207-4770-8C6D-D04AEEF99D05}" type="presParOf" srcId="{E9B6C826-AC0D-447A-8D40-B0CE1936623C}" destId="{3A0CBED7-A870-4CEB-9F57-DBD8C2972958}" srcOrd="7" destOrd="0" presId="urn:microsoft.com/office/officeart/2005/8/layout/default"/>
    <dgm:cxn modelId="{C3B15F33-6705-48A9-BF1F-4C6E89192954}" type="presParOf" srcId="{E9B6C826-AC0D-447A-8D40-B0CE1936623C}" destId="{8D6E7B6A-0234-4643-A228-66896D32181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0EBB4-0D9C-45FA-B227-D7AC2ADB1D93}">
      <dsp:nvSpPr>
        <dsp:cNvPr id="0" name=""/>
        <dsp:cNvSpPr/>
      </dsp:nvSpPr>
      <dsp:spPr>
        <a:xfrm>
          <a:off x="-4472459" y="-685879"/>
          <a:ext cx="5328036" cy="5328036"/>
        </a:xfrm>
        <a:prstGeom prst="blockArc">
          <a:avLst>
            <a:gd name="adj1" fmla="val 18900000"/>
            <a:gd name="adj2" fmla="val 2700000"/>
            <a:gd name="adj3" fmla="val 405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92292-66A5-435E-A2C2-61D7F780C4D0}">
      <dsp:nvSpPr>
        <dsp:cNvPr id="0" name=""/>
        <dsp:cNvSpPr/>
      </dsp:nvSpPr>
      <dsp:spPr>
        <a:xfrm>
          <a:off x="448170" y="304158"/>
          <a:ext cx="6949620" cy="6086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3103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 dirty="0">
              <a:latin typeface="Monserrat"/>
            </a:rPr>
            <a:t>Cifras</a:t>
          </a:r>
          <a:endParaRPr lang="es-419" sz="3600" kern="1200" dirty="0">
            <a:latin typeface="Monserrat"/>
          </a:endParaRPr>
        </a:p>
      </dsp:txBody>
      <dsp:txXfrm>
        <a:off x="448170" y="304158"/>
        <a:ext cx="6949620" cy="608633"/>
      </dsp:txXfrm>
    </dsp:sp>
    <dsp:sp modelId="{F6382ABE-475D-4F2F-B034-8C269724E982}">
      <dsp:nvSpPr>
        <dsp:cNvPr id="0" name=""/>
        <dsp:cNvSpPr/>
      </dsp:nvSpPr>
      <dsp:spPr>
        <a:xfrm>
          <a:off x="67774" y="228079"/>
          <a:ext cx="760792" cy="76079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48C6B84-BC99-49DB-94E3-93B0D6BBFD21}">
      <dsp:nvSpPr>
        <dsp:cNvPr id="0" name=""/>
        <dsp:cNvSpPr/>
      </dsp:nvSpPr>
      <dsp:spPr>
        <a:xfrm>
          <a:off x="797114" y="1217267"/>
          <a:ext cx="6600676" cy="608633"/>
        </a:xfrm>
        <a:prstGeom prst="rect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3103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 dirty="0">
              <a:latin typeface="Monserrat"/>
            </a:rPr>
            <a:t>Quejas y Reclamos</a:t>
          </a:r>
          <a:endParaRPr lang="es-419" sz="3600" kern="1200" dirty="0">
            <a:latin typeface="Monserrat"/>
          </a:endParaRPr>
        </a:p>
      </dsp:txBody>
      <dsp:txXfrm>
        <a:off x="797114" y="1217267"/>
        <a:ext cx="6600676" cy="608633"/>
      </dsp:txXfrm>
    </dsp:sp>
    <dsp:sp modelId="{D1AE1A46-46DC-4509-8F7A-0EE814F45353}">
      <dsp:nvSpPr>
        <dsp:cNvPr id="0" name=""/>
        <dsp:cNvSpPr/>
      </dsp:nvSpPr>
      <dsp:spPr>
        <a:xfrm>
          <a:off x="416718" y="1141188"/>
          <a:ext cx="760792" cy="76079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2521764-9FDC-48B2-A16B-05BAA8154BA7}">
      <dsp:nvSpPr>
        <dsp:cNvPr id="0" name=""/>
        <dsp:cNvSpPr/>
      </dsp:nvSpPr>
      <dsp:spPr>
        <a:xfrm>
          <a:off x="797114" y="2130376"/>
          <a:ext cx="6600676" cy="608633"/>
        </a:xfrm>
        <a:prstGeom prst="rect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3103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 dirty="0">
              <a:latin typeface="Monserrat"/>
            </a:rPr>
            <a:t>Indicador de Satisfacción</a:t>
          </a:r>
          <a:endParaRPr lang="es-419" sz="3600" kern="1200" dirty="0">
            <a:latin typeface="Monserrat"/>
          </a:endParaRPr>
        </a:p>
      </dsp:txBody>
      <dsp:txXfrm>
        <a:off x="797114" y="2130376"/>
        <a:ext cx="6600676" cy="608633"/>
      </dsp:txXfrm>
    </dsp:sp>
    <dsp:sp modelId="{7628D2EB-A9B7-4B91-A5DF-EA5EF26538C3}">
      <dsp:nvSpPr>
        <dsp:cNvPr id="0" name=""/>
        <dsp:cNvSpPr/>
      </dsp:nvSpPr>
      <dsp:spPr>
        <a:xfrm>
          <a:off x="416718" y="2054296"/>
          <a:ext cx="760792" cy="76079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17B5A9A-4671-480C-BB15-F62F07447216}">
      <dsp:nvSpPr>
        <dsp:cNvPr id="0" name=""/>
        <dsp:cNvSpPr/>
      </dsp:nvSpPr>
      <dsp:spPr>
        <a:xfrm>
          <a:off x="448170" y="3043484"/>
          <a:ext cx="6949620" cy="608633"/>
        </a:xfrm>
        <a:prstGeom prst="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3103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 dirty="0">
              <a:latin typeface="Monserrat"/>
            </a:rPr>
            <a:t>Conclusiones</a:t>
          </a:r>
          <a:endParaRPr lang="es-419" sz="3600" kern="1200" dirty="0">
            <a:latin typeface="Monserrat"/>
          </a:endParaRPr>
        </a:p>
      </dsp:txBody>
      <dsp:txXfrm>
        <a:off x="448170" y="3043484"/>
        <a:ext cx="6949620" cy="608633"/>
      </dsp:txXfrm>
    </dsp:sp>
    <dsp:sp modelId="{8A37CDB1-6B7B-4115-82AB-694F7BA5F948}">
      <dsp:nvSpPr>
        <dsp:cNvPr id="0" name=""/>
        <dsp:cNvSpPr/>
      </dsp:nvSpPr>
      <dsp:spPr>
        <a:xfrm>
          <a:off x="67774" y="2967405"/>
          <a:ext cx="760792" cy="76079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953E-3D79-49EF-A779-9C3E51E6E41B}">
      <dsp:nvSpPr>
        <dsp:cNvPr id="0" name=""/>
        <dsp:cNvSpPr/>
      </dsp:nvSpPr>
      <dsp:spPr>
        <a:xfrm>
          <a:off x="696158" y="0"/>
          <a:ext cx="7889796" cy="387862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6DBC7A-1C2C-48E6-A219-2FA8117F77BA}">
      <dsp:nvSpPr>
        <dsp:cNvPr id="0" name=""/>
        <dsp:cNvSpPr/>
      </dsp:nvSpPr>
      <dsp:spPr>
        <a:xfrm>
          <a:off x="9971" y="1163588"/>
          <a:ext cx="2987680" cy="15514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b="1" kern="1200" dirty="0">
              <a:latin typeface="Nunito" pitchFamily="2" charset="0"/>
            </a:rPr>
            <a:t>Problema</a:t>
          </a:r>
          <a:r>
            <a:rPr lang="es-MX" sz="1500" kern="1200" dirty="0">
              <a:latin typeface="Nunito" pitchFamily="2" charset="0"/>
            </a:rPr>
            <a:t>: No es posible la consulta o descarga de los resultados.</a:t>
          </a:r>
          <a:endParaRPr lang="es-CO" sz="1500" kern="1200" dirty="0">
            <a:latin typeface="Nunito" pitchFamily="2" charset="0"/>
          </a:endParaRPr>
        </a:p>
      </dsp:txBody>
      <dsp:txXfrm>
        <a:off x="85707" y="1239324"/>
        <a:ext cx="2836208" cy="1399979"/>
      </dsp:txXfrm>
    </dsp:sp>
    <dsp:sp modelId="{9FF4DA69-6D1F-4D2A-AB64-E9E3F23548B7}">
      <dsp:nvSpPr>
        <dsp:cNvPr id="0" name=""/>
        <dsp:cNvSpPr/>
      </dsp:nvSpPr>
      <dsp:spPr>
        <a:xfrm>
          <a:off x="3147216" y="1163588"/>
          <a:ext cx="2987680" cy="15514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b="1" kern="1200" dirty="0">
              <a:latin typeface="Nunito" pitchFamily="2" charset="0"/>
            </a:rPr>
            <a:t>Detalle del problema</a:t>
          </a:r>
          <a:r>
            <a:rPr lang="es-MX" sz="1500" kern="1200" dirty="0">
              <a:latin typeface="Nunito" pitchFamily="2" charset="0"/>
            </a:rPr>
            <a:t>: Los ciudadanos presentan dificultad para la consulta y vista de los resultados.</a:t>
          </a:r>
          <a:endParaRPr lang="es-CO" sz="1500" kern="1200" dirty="0">
            <a:latin typeface="Nunito" pitchFamily="2" charset="0"/>
          </a:endParaRPr>
        </a:p>
      </dsp:txBody>
      <dsp:txXfrm>
        <a:off x="3222952" y="1239324"/>
        <a:ext cx="2836208" cy="1399979"/>
      </dsp:txXfrm>
    </dsp:sp>
    <dsp:sp modelId="{5EADDBA6-4B6D-44E9-A98B-650D5C71F7CE}">
      <dsp:nvSpPr>
        <dsp:cNvPr id="0" name=""/>
        <dsp:cNvSpPr/>
      </dsp:nvSpPr>
      <dsp:spPr>
        <a:xfrm>
          <a:off x="6284462" y="1163588"/>
          <a:ext cx="2987680" cy="155145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b="1" kern="1200" dirty="0">
              <a:latin typeface="Nunito" pitchFamily="2" charset="0"/>
            </a:rPr>
            <a:t>Solución</a:t>
          </a:r>
          <a:r>
            <a:rPr lang="es-MX" sz="1500" kern="1200" dirty="0">
              <a:latin typeface="Nunito" pitchFamily="2" charset="0"/>
            </a:rPr>
            <a:t>: La entidad puso a disposición una nueva visual para la descarga de los resultados haciendo un entorno más ameno para el ciudadano.</a:t>
          </a:r>
          <a:endParaRPr lang="es-CO" sz="1500" kern="1200" dirty="0">
            <a:latin typeface="Nunito" pitchFamily="2" charset="0"/>
          </a:endParaRPr>
        </a:p>
      </dsp:txBody>
      <dsp:txXfrm>
        <a:off x="6360198" y="1239324"/>
        <a:ext cx="2836208" cy="13999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B7EB36-B01B-40AB-BCC9-8122F25DABE8}">
      <dsp:nvSpPr>
        <dsp:cNvPr id="0" name=""/>
        <dsp:cNvSpPr/>
      </dsp:nvSpPr>
      <dsp:spPr>
        <a:xfrm>
          <a:off x="0" y="740804"/>
          <a:ext cx="2694214" cy="161652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Monserrat"/>
            </a:rPr>
            <a:t>Durante el período descrito, la Entidad recibió 269.720 interacciones.</a:t>
          </a:r>
          <a:endParaRPr lang="es-CO" sz="2000" kern="1200" dirty="0">
            <a:latin typeface="Monserrat"/>
          </a:endParaRPr>
        </a:p>
      </dsp:txBody>
      <dsp:txXfrm>
        <a:off x="0" y="740804"/>
        <a:ext cx="2694214" cy="1616528"/>
      </dsp:txXfrm>
    </dsp:sp>
    <dsp:sp modelId="{A4C88BF4-B61D-4910-B1D7-E5EE5E355B1B}">
      <dsp:nvSpPr>
        <dsp:cNvPr id="0" name=""/>
        <dsp:cNvSpPr/>
      </dsp:nvSpPr>
      <dsp:spPr>
        <a:xfrm>
          <a:off x="2963635" y="740804"/>
          <a:ext cx="2694214" cy="1616528"/>
        </a:xfrm>
        <a:prstGeom prst="rect">
          <a:avLst/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Monserrat"/>
            </a:rPr>
            <a:t>El período de mayor número de interacciones fue febrero con 138.788.</a:t>
          </a:r>
          <a:endParaRPr lang="es-CO" sz="2000" kern="1200" dirty="0">
            <a:latin typeface="Monserrat"/>
          </a:endParaRPr>
        </a:p>
      </dsp:txBody>
      <dsp:txXfrm>
        <a:off x="2963635" y="740804"/>
        <a:ext cx="2694214" cy="1616528"/>
      </dsp:txXfrm>
    </dsp:sp>
    <dsp:sp modelId="{8D095C5D-4E98-41F6-8F8F-6654C34B7BB7}">
      <dsp:nvSpPr>
        <dsp:cNvPr id="0" name=""/>
        <dsp:cNvSpPr/>
      </dsp:nvSpPr>
      <dsp:spPr>
        <a:xfrm>
          <a:off x="5927271" y="740804"/>
          <a:ext cx="2694214" cy="1616528"/>
        </a:xfrm>
        <a:prstGeom prst="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Monserrat"/>
            </a:rPr>
            <a:t>La tipología de mayor consulta es la consulta de resultados.</a:t>
          </a:r>
          <a:endParaRPr lang="es-CO" sz="2000" kern="1200" dirty="0">
            <a:latin typeface="Monserrat"/>
          </a:endParaRPr>
        </a:p>
      </dsp:txBody>
      <dsp:txXfrm>
        <a:off x="5927271" y="740804"/>
        <a:ext cx="2694214" cy="1616528"/>
      </dsp:txXfrm>
    </dsp:sp>
    <dsp:sp modelId="{36FA65BF-1D45-4906-B042-759DE3FFC05F}">
      <dsp:nvSpPr>
        <dsp:cNvPr id="0" name=""/>
        <dsp:cNvSpPr/>
      </dsp:nvSpPr>
      <dsp:spPr>
        <a:xfrm>
          <a:off x="1481817" y="2626754"/>
          <a:ext cx="2694214" cy="1616528"/>
        </a:xfrm>
        <a:prstGeom prst="rect">
          <a:avLst/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Monserrat"/>
            </a:rPr>
            <a:t>16.516 Interacciones fueron clasificadas como quejas y reclamos.</a:t>
          </a:r>
          <a:endParaRPr lang="es-CO" sz="2000" kern="1200" dirty="0">
            <a:latin typeface="Monserrat"/>
          </a:endParaRPr>
        </a:p>
      </dsp:txBody>
      <dsp:txXfrm>
        <a:off x="1481817" y="2626754"/>
        <a:ext cx="2694214" cy="1616528"/>
      </dsp:txXfrm>
    </dsp:sp>
    <dsp:sp modelId="{8D6E7B6A-0234-4643-A228-66896D321814}">
      <dsp:nvSpPr>
        <dsp:cNvPr id="0" name=""/>
        <dsp:cNvSpPr/>
      </dsp:nvSpPr>
      <dsp:spPr>
        <a:xfrm>
          <a:off x="4445453" y="2626754"/>
          <a:ext cx="2694214" cy="1616528"/>
        </a:xfrm>
        <a:prstGeom prst="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Monserrat"/>
            </a:rPr>
            <a:t>El indicador de satisfacción fue de 81,3%</a:t>
          </a:r>
          <a:endParaRPr lang="es-CO" sz="2000" kern="1200" dirty="0">
            <a:latin typeface="Monserrat"/>
          </a:endParaRPr>
        </a:p>
      </dsp:txBody>
      <dsp:txXfrm>
        <a:off x="4445453" y="2626754"/>
        <a:ext cx="2694214" cy="1616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90FF8-419C-69BE-2699-D43E1FBE5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F0746D-7BD8-C4C5-2613-8B65D938D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DBE01F-2401-A6B1-246E-7716017C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C80464-1A28-D062-37B1-D40DAB1E2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7A492-3A16-EC9C-AF22-D2C6E4C45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020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D49F5-54E9-0B93-8A70-F8FF7CAF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FF2360-6FEF-5DBA-D6FA-2E5A1B909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74DB32-6B38-1D51-86BB-6AEAE5FB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BD1482-2927-735E-B9C4-7BC56B65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2B8330-163E-B4D5-C7E9-3A569019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389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D2D5F9-0F1D-B970-32E9-67885C44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72B85B-2191-5339-9080-77A38FB5A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23B720-87B1-4278-6D1D-E331FE0B9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4C9C6-088D-5086-9C0C-03A5538BF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4EAA40-CB79-F01B-BAAF-9B59A866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64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33C39-249B-8A37-914C-AC32B27AF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48C3AE-0501-F3F8-F335-4204DB51C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BF1E9F-9B39-27AF-F44C-B6F35809E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9A7E49-6461-183F-CDC2-1A6360DEB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65F705-3762-C871-DF71-B0F57469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732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B0CC3-FB94-751E-9113-7AEE0C548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7FEE16-6941-CE7A-5BE7-2085DBEB2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B0BFFA-AB81-0C16-4B6F-4BEE8F9A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6A89CD-5DAB-EB58-C134-5B1913426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46867E-BF98-BBD2-144F-F98D0B8C0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827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ADFDB-8EC6-4595-DF4E-C88D8E3F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581518-DA59-4AF1-7FB6-85B73C72D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BE1256-DFD0-351C-0310-158AF36B9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3AA48E-61DD-A87A-02AE-54E8D508C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1CE4DA-2A99-142C-C2AA-075BBA6C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7B295F-F9DC-376C-1A6D-B5D103B0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084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849B0-E442-2C5F-94D8-FEB280301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CB240E-E51C-ABF4-986D-9DCC253F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24EC57-12B7-DB1A-796D-F1997B888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B26BA44-F005-7ED7-2444-5AD4999F5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E724FC9-6E21-2B7C-6497-3D32B124E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D7D15B-E490-D1D2-A2B5-518EEF84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C7CFDB-9ABA-7EB5-B245-57A2BAD31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0D7094-2838-B613-4F0B-0CC16AD7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556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25F0E-2DF3-5F41-4C41-35953EFA3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872F89-09FE-7305-3147-94A2CA4E6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B719FA-B357-2E0E-FF14-DF3EF8D2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27AE19-9444-7D70-4263-17AA57B1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024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763925-ACE9-3EFF-EF4B-979946EDE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CA63F43-4224-25DE-7AC0-9C379E24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EDC823-AF93-96F5-1EBD-49A3890E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746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A6FF3D-8D5C-8221-62A2-D32608977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2C96BD-C032-2353-73A8-CE6FBBADC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A773-9F46-5BE0-DE73-E80DA6F45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C44867-8862-9456-267B-E4585E63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DD6374-78F2-54A9-4A53-67B35ADE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299854-9BDC-BFBE-B4F8-A1F7ED6C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76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5A2BC-FEF9-0D7A-C40E-61C436B5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A89183-DC88-B806-C166-61D32A894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F76130-A3C5-352F-3F01-4543C27DE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831FB8-098A-17FA-BA85-74D560D6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6CC985-4625-0F5E-5FB1-4714B9B1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075407-912C-22EA-FC13-47C159EB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017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76C50FB-0A3B-AAF1-0765-92608DDBC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0A6014-2560-5C1B-8B56-A030679A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BA7568-3FA3-9131-C25B-0C43538352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FB270-3734-114A-9625-DE6BE6C91535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2C765C-1DBE-1E12-4099-615A0B22EF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515ABD-CC78-BE9C-06D1-C24E33681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B5AA-A1C0-5149-B30B-3B4C581A00BD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74DD6B-6669-364A-054D-3C2DFD2367E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2449513" cy="2286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419" sz="15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Pública Clasificada</a:t>
            </a:r>
          </a:p>
        </p:txBody>
      </p:sp>
    </p:spTree>
    <p:extLst>
      <p:ext uri="{BB962C8B-B14F-4D97-AF65-F5344CB8AC3E}">
        <p14:creationId xmlns:p14="http://schemas.microsoft.com/office/powerpoint/2010/main" val="372827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FF75E7C-07BF-BCE5-097E-FFB0430BB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275" y="2707435"/>
            <a:ext cx="1191450" cy="165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46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A95DF-9190-04CC-867F-31714F672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932055E-A213-4A4D-89FE-18E593EBEF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79A6ECBD-570B-D84E-900F-49C61373413A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94D0D9-C532-1368-A8EF-9AB154E88BD1}"/>
              </a:ext>
            </a:extLst>
          </p:cNvPr>
          <p:cNvSpPr txBox="1"/>
          <p:nvPr/>
        </p:nvSpPr>
        <p:spPr>
          <a:xfrm>
            <a:off x="1200863" y="444662"/>
            <a:ext cx="9430974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Temas de mayor consulta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2975D5D-09B0-A60D-9188-F594BB446D3F}"/>
              </a:ext>
            </a:extLst>
          </p:cNvPr>
          <p:cNvSpPr txBox="1"/>
          <p:nvPr/>
        </p:nvSpPr>
        <p:spPr>
          <a:xfrm>
            <a:off x="844067" y="2480784"/>
            <a:ext cx="450378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900" dirty="0">
                <a:latin typeface="Monserrat"/>
              </a:rPr>
              <a:t>En la siguiente gráfica se detalla el top 10 de consultas hechas por la ciudadanía, donde la consulta de resultados para los exámenes de Saber 11 y Saber Pro participa con un </a:t>
            </a:r>
            <a:r>
              <a:rPr lang="es-MX" sz="1900" b="1" dirty="0">
                <a:latin typeface="Monserrat"/>
              </a:rPr>
              <a:t>25%</a:t>
            </a:r>
            <a:r>
              <a:rPr lang="es-MX" sz="1900" dirty="0">
                <a:latin typeface="Monserrat"/>
              </a:rPr>
              <a:t>.</a:t>
            </a:r>
            <a:endParaRPr lang="es-CO" sz="1900" b="1" dirty="0">
              <a:latin typeface="Monserrat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56761261-DA54-F57E-0DEE-C42EBF14C0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136400"/>
              </p:ext>
            </p:extLst>
          </p:nvPr>
        </p:nvGraphicFramePr>
        <p:xfrm>
          <a:off x="4229883" y="1416838"/>
          <a:ext cx="7493633" cy="465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5490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DE133-5EEE-B554-DD31-F64E3B333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2219B1A-8467-7E43-3663-16D843DAD6FC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0D2B8BB-9F7E-EFAD-CB1F-7DEE0619219D}"/>
              </a:ext>
            </a:extLst>
          </p:cNvPr>
          <p:cNvSpPr txBox="1"/>
          <p:nvPr/>
        </p:nvSpPr>
        <p:spPr>
          <a:xfrm>
            <a:off x="2777126" y="2558840"/>
            <a:ext cx="731225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s-ES" sz="3600" b="1" dirty="0">
                <a:solidFill>
                  <a:prstClr val="white"/>
                </a:solidFill>
                <a:latin typeface="Montserrat"/>
              </a:rPr>
              <a:t>3. Quejas y reclamos</a:t>
            </a:r>
          </a:p>
        </p:txBody>
      </p:sp>
    </p:spTree>
    <p:extLst>
      <p:ext uri="{BB962C8B-B14F-4D97-AF65-F5344CB8AC3E}">
        <p14:creationId xmlns:p14="http://schemas.microsoft.com/office/powerpoint/2010/main" val="923710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80429-61DA-0B94-286A-100CBBF5C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5AFEA09-B774-F589-B872-CE4F95B031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63566FF5-F650-15C5-3941-3F6A2A526039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F84A3F-CA21-EAFE-02AF-8E6639EC10C9}"/>
              </a:ext>
            </a:extLst>
          </p:cNvPr>
          <p:cNvSpPr txBox="1"/>
          <p:nvPr/>
        </p:nvSpPr>
        <p:spPr>
          <a:xfrm>
            <a:off x="1200863" y="444662"/>
            <a:ext cx="9430974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Quejas y reclamos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8E6FB6F1-DFCF-3725-3A37-8682AABB93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3733926"/>
              </p:ext>
            </p:extLst>
          </p:nvPr>
        </p:nvGraphicFramePr>
        <p:xfrm>
          <a:off x="600431" y="2886871"/>
          <a:ext cx="6081997" cy="3101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44B4C5E8-505E-BA3E-52EE-3670C07AA208}"/>
              </a:ext>
            </a:extLst>
          </p:cNvPr>
          <p:cNvSpPr txBox="1"/>
          <p:nvPr/>
        </p:nvSpPr>
        <p:spPr>
          <a:xfrm>
            <a:off x="396295" y="1367608"/>
            <a:ext cx="888453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900" dirty="0">
                <a:latin typeface="Monserrat"/>
              </a:rPr>
              <a:t>Durante el período evaluado, la entidad recibió un total de </a:t>
            </a:r>
            <a:r>
              <a:rPr lang="es-MX" sz="1900" b="1" dirty="0">
                <a:latin typeface="Monserrat"/>
              </a:rPr>
              <a:t>16.516</a:t>
            </a:r>
            <a:r>
              <a:rPr lang="es-MX" sz="1900" dirty="0">
                <a:latin typeface="Monserrat"/>
              </a:rPr>
              <a:t> quejas y reclamos, donde los inconvenientes en la consulta o descarga de resultados es motivo de mayor inconformidad. </a:t>
            </a:r>
            <a:endParaRPr lang="es-CO" sz="1900" b="1" dirty="0">
              <a:latin typeface="Monserrat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3C3ABEBA-8B71-C122-074C-EAF9EBEAA1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924469"/>
              </p:ext>
            </p:extLst>
          </p:nvPr>
        </p:nvGraphicFramePr>
        <p:xfrm>
          <a:off x="6270172" y="2337104"/>
          <a:ext cx="5515428" cy="365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28602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4E273-5505-AE3C-16A7-BBFB053B8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EA6A4AB-32D6-6831-4FD0-433F3B4E3F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D648445-46BC-86AA-6490-C3B59A164561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2B2C070-EE82-6482-8EDA-45F0619A7CB5}"/>
              </a:ext>
            </a:extLst>
          </p:cNvPr>
          <p:cNvSpPr txBox="1"/>
          <p:nvPr/>
        </p:nvSpPr>
        <p:spPr>
          <a:xfrm>
            <a:off x="1200863" y="444662"/>
            <a:ext cx="9430974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Principales inconformidades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9D00B1C-D9BA-AB89-9C6B-E44B66EC1AC6}"/>
              </a:ext>
            </a:extLst>
          </p:cNvPr>
          <p:cNvSpPr txBox="1"/>
          <p:nvPr/>
        </p:nvSpPr>
        <p:spPr>
          <a:xfrm>
            <a:off x="396295" y="1367608"/>
            <a:ext cx="102355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900" dirty="0">
                <a:latin typeface="Monserrat"/>
              </a:rPr>
              <a:t>El tema de mayor inconformidad corresponde a la consulta y descarga de los resultados de los exámenes Saber 11 y Saber Pro.</a:t>
            </a:r>
            <a:endParaRPr lang="es-CO" sz="1900" dirty="0">
              <a:latin typeface="Monserrat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2414E56-FD9D-FC13-028E-BC276F3B9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8991790"/>
              </p:ext>
            </p:extLst>
          </p:nvPr>
        </p:nvGraphicFramePr>
        <p:xfrm>
          <a:off x="2105025" y="2303097"/>
          <a:ext cx="9282114" cy="387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836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AEF8F-9978-D559-ABE0-2BFCFC162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943F2D9-CEBD-CD69-563F-E29F45934AFE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9EAC10-28C4-1ED0-3D4C-E05CF15A21A5}"/>
              </a:ext>
            </a:extLst>
          </p:cNvPr>
          <p:cNvSpPr txBox="1"/>
          <p:nvPr/>
        </p:nvSpPr>
        <p:spPr>
          <a:xfrm>
            <a:off x="2777126" y="2558840"/>
            <a:ext cx="731225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s-ES" sz="3600" b="1" dirty="0">
                <a:solidFill>
                  <a:prstClr val="white"/>
                </a:solidFill>
                <a:latin typeface="Montserrat"/>
              </a:rPr>
              <a:t>3. Indicador de satisfacción</a:t>
            </a:r>
          </a:p>
        </p:txBody>
      </p:sp>
    </p:spTree>
    <p:extLst>
      <p:ext uri="{BB962C8B-B14F-4D97-AF65-F5344CB8AC3E}">
        <p14:creationId xmlns:p14="http://schemas.microsoft.com/office/powerpoint/2010/main" val="771962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A0E34-A53B-016A-626A-4BEBAD56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F5852E7-9A9C-F7F0-B61E-EA3B5B2B54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9DA9E7E-7D14-25EA-31DD-0C5739C2A851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C07D4E-1B40-B0C3-5191-55EF7FA1CE4E}"/>
              </a:ext>
            </a:extLst>
          </p:cNvPr>
          <p:cNvSpPr txBox="1"/>
          <p:nvPr/>
        </p:nvSpPr>
        <p:spPr>
          <a:xfrm>
            <a:off x="1200863" y="444662"/>
            <a:ext cx="9430974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Indicador de satisfacción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7059959-35D4-B8C7-43ED-06E478835B56}"/>
              </a:ext>
            </a:extLst>
          </p:cNvPr>
          <p:cNvSpPr txBox="1"/>
          <p:nvPr/>
        </p:nvSpPr>
        <p:spPr>
          <a:xfrm>
            <a:off x="396295" y="1367608"/>
            <a:ext cx="1023554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900" dirty="0">
                <a:latin typeface="Monserrat"/>
              </a:rPr>
              <a:t>El indicador obtenido para el primer trimestre fue de </a:t>
            </a:r>
            <a:r>
              <a:rPr lang="es-MX" sz="1900" b="1" dirty="0">
                <a:latin typeface="Monserrat"/>
              </a:rPr>
              <a:t>81,3%</a:t>
            </a:r>
            <a:r>
              <a:rPr lang="es-MX" sz="1900" dirty="0">
                <a:latin typeface="Monserrat"/>
              </a:rPr>
              <a:t>.</a:t>
            </a:r>
            <a:endParaRPr lang="es-CO" sz="1900" dirty="0">
              <a:latin typeface="Monserrat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DC808251-6834-8985-AE88-37013297DE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558426"/>
              </p:ext>
            </p:extLst>
          </p:nvPr>
        </p:nvGraphicFramePr>
        <p:xfrm>
          <a:off x="1596571" y="2053626"/>
          <a:ext cx="8824686" cy="3849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9096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B1664-61CE-666B-7F78-E09C9AB11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5736847-8165-D4FB-7E37-AF69EA963C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1639666-32C8-3463-4C9D-2DB4EC40D930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7701E5F-E5A9-7F08-11DB-66384B98BB7E}"/>
              </a:ext>
            </a:extLst>
          </p:cNvPr>
          <p:cNvSpPr txBox="1"/>
          <p:nvPr/>
        </p:nvSpPr>
        <p:spPr>
          <a:xfrm>
            <a:off x="1200863" y="444662"/>
            <a:ext cx="9430974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Indicador de satisfacción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FFEDC9-CF18-8793-1366-50E54AC98692}"/>
              </a:ext>
            </a:extLst>
          </p:cNvPr>
          <p:cNvSpPr txBox="1"/>
          <p:nvPr/>
        </p:nvSpPr>
        <p:spPr>
          <a:xfrm>
            <a:off x="396295" y="1367608"/>
            <a:ext cx="102355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900" dirty="0">
                <a:latin typeface="Monserrat"/>
              </a:rPr>
              <a:t>Durante el período evaluado se realizaron las siguientes actividades en buscar de mejorar la experiencia del ciudadano:</a:t>
            </a:r>
            <a:endParaRPr lang="es-CO" sz="1900" dirty="0">
              <a:latin typeface="Monserra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68137C8-AAD5-99EA-F1F1-DD3FFCD4A651}"/>
              </a:ext>
            </a:extLst>
          </p:cNvPr>
          <p:cNvSpPr txBox="1"/>
          <p:nvPr/>
        </p:nvSpPr>
        <p:spPr>
          <a:xfrm>
            <a:off x="1496290" y="2427790"/>
            <a:ext cx="958734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Actualización oferta de canales página institucional 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Solicitud piezas informativas a la Oficina Asesora de Comunicaciones y Mercadeo.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Mesas de trabajo y apoyo con las áreas del Instituto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Activación del canal "Tu espacio Virtual con el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Monserrat"/>
              </a:rPr>
              <a:t>Icfes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"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Acompañamiento colegios para la inscripción al Examen Saber 11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Constante actualización de los Audios en el IVR con información de interés.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Supervisión de los enlaces compartidos a la ciudadanía por medio del portal Institucional.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Ampliación de la planta en ventanilla para prestar un mejor servicio presencial, así como la ampliación del espacio.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Contratación de personal para mejorar la atención de PQRSDF en términos de Ley.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s-MX" sz="1800" b="0" i="0" dirty="0">
                <a:solidFill>
                  <a:srgbClr val="000000"/>
                </a:solidFill>
                <a:effectLst/>
                <a:latin typeface="Monserrat"/>
              </a:rPr>
              <a:t>Estrategia Somos Servicio que sigue ampliando el conocimiento a nuestros funcionarios y fortaleciendo los vínculos con la Unidad de Atención al Ciudadano. </a:t>
            </a:r>
          </a:p>
        </p:txBody>
      </p:sp>
    </p:spTree>
    <p:extLst>
      <p:ext uri="{BB962C8B-B14F-4D97-AF65-F5344CB8AC3E}">
        <p14:creationId xmlns:p14="http://schemas.microsoft.com/office/powerpoint/2010/main" val="4161291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18F5E-5254-BF8E-6744-AEB4A3AB1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47FE347-9735-AC5E-36DD-E41CBCA5E96D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0DB017C-5AAB-B2AB-A99B-A72B068F8C21}"/>
              </a:ext>
            </a:extLst>
          </p:cNvPr>
          <p:cNvSpPr txBox="1"/>
          <p:nvPr/>
        </p:nvSpPr>
        <p:spPr>
          <a:xfrm>
            <a:off x="2777126" y="2558840"/>
            <a:ext cx="731225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s-ES" sz="3600" b="1" dirty="0">
                <a:solidFill>
                  <a:prstClr val="white"/>
                </a:solidFill>
                <a:latin typeface="Montserrat"/>
              </a:rPr>
              <a:t>4. Conclusiones</a:t>
            </a:r>
          </a:p>
        </p:txBody>
      </p:sp>
    </p:spTree>
    <p:extLst>
      <p:ext uri="{BB962C8B-B14F-4D97-AF65-F5344CB8AC3E}">
        <p14:creationId xmlns:p14="http://schemas.microsoft.com/office/powerpoint/2010/main" val="2603714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F8644-3FE1-69B0-6647-66EB439BE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85B5080-EA2A-D16F-EDE8-FFBE44BCD2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943389A2-D3E9-9C8C-F211-709E9647403A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4905440-AB61-4E4A-D880-856D427D248C}"/>
              </a:ext>
            </a:extLst>
          </p:cNvPr>
          <p:cNvSpPr txBox="1"/>
          <p:nvPr/>
        </p:nvSpPr>
        <p:spPr>
          <a:xfrm>
            <a:off x="1200863" y="444662"/>
            <a:ext cx="7706106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Conclusiones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E4D1A56-F5D1-BB5B-E077-F9AC8E7B9C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7973292"/>
              </p:ext>
            </p:extLst>
          </p:nvPr>
        </p:nvGraphicFramePr>
        <p:xfrm>
          <a:off x="2438400" y="1611086"/>
          <a:ext cx="8621486" cy="4984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929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820C351-CFBB-CE8B-F6EB-AF8CC1AF11AA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4B06E1-61CD-AD54-4D76-2522EBCB50DD}"/>
              </a:ext>
            </a:extLst>
          </p:cNvPr>
          <p:cNvSpPr txBox="1"/>
          <p:nvPr/>
        </p:nvSpPr>
        <p:spPr>
          <a:xfrm>
            <a:off x="1433946" y="2783073"/>
            <a:ext cx="11014364" cy="5064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3200"/>
              </a:lnSpc>
            </a:pPr>
            <a:r>
              <a:rPr lang="es-MX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 panose="020B0604030504040204" pitchFamily="34" charset="0"/>
              </a:rPr>
              <a:t>I Informe trimestral PQRSD - 2025 </a:t>
            </a:r>
            <a:endParaRPr lang="es-ES" dirty="0">
              <a:solidFill>
                <a:schemeClr val="bg1"/>
              </a:solidFill>
              <a:latin typeface="Verdana"/>
              <a:ea typeface="Verdana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42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820C351-CFBB-CE8B-F6EB-AF8CC1AF11AA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0FB91C3-9830-E16A-B896-65D6443E1B26}"/>
              </a:ext>
            </a:extLst>
          </p:cNvPr>
          <p:cNvSpPr txBox="1"/>
          <p:nvPr/>
        </p:nvSpPr>
        <p:spPr>
          <a:xfrm>
            <a:off x="2777126" y="2558840"/>
            <a:ext cx="731225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kumimoji="0" lang="es-ES" sz="36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</a:rPr>
              <a:t>01. </a:t>
            </a:r>
            <a:r>
              <a:rPr lang="es-ES" sz="3600" b="1" dirty="0">
                <a:solidFill>
                  <a:prstClr val="white"/>
                </a:solidFill>
                <a:latin typeface="Montserrat"/>
              </a:rPr>
              <a:t>Introducción</a:t>
            </a:r>
            <a:endParaRPr lang="en-US" sz="3600" dirty="0">
              <a:solidFill>
                <a:prstClr val="white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2377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40447-DCF7-27A8-2A3B-33C218DE6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6D88C33-E346-5F0D-5F30-9B3001B432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59D2F9D-3EDD-A1C3-F768-C687E85188C2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DE5539A-BA3E-0571-4B66-6BE94B5A771A}"/>
              </a:ext>
            </a:extLst>
          </p:cNvPr>
          <p:cNvSpPr txBox="1"/>
          <p:nvPr/>
        </p:nvSpPr>
        <p:spPr>
          <a:xfrm>
            <a:off x="1200863" y="444662"/>
            <a:ext cx="7706106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b="1" dirty="0">
                <a:solidFill>
                  <a:srgbClr val="B43535"/>
                </a:solidFill>
                <a:latin typeface="Montserrat"/>
              </a:rPr>
              <a:t>Introducción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10E5EBB-9DD7-3C64-BFED-691A0E332D2A}"/>
              </a:ext>
            </a:extLst>
          </p:cNvPr>
          <p:cNvSpPr txBox="1"/>
          <p:nvPr/>
        </p:nvSpPr>
        <p:spPr>
          <a:xfrm>
            <a:off x="2007612" y="2466110"/>
            <a:ext cx="93795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>
                <a:latin typeface="Monserrat"/>
              </a:rPr>
              <a:t>El siguiente informe contiene el comportamiento de PQRSD durante el primer trimestre del año del 2025 para todos los canales de atención al ciudadano del </a:t>
            </a:r>
            <a:r>
              <a:rPr lang="es-MX" sz="2200" dirty="0" err="1">
                <a:latin typeface="Monserrat"/>
              </a:rPr>
              <a:t>Icfes</a:t>
            </a:r>
            <a:r>
              <a:rPr lang="es-MX" sz="2200" dirty="0">
                <a:latin typeface="Monserrat"/>
              </a:rPr>
              <a:t>. En el se detalla los comparativos con otras vigencias, temas de impacto, detalle de las quejas y reclamos e indicador de satisfacción.</a:t>
            </a:r>
            <a:endParaRPr lang="es-CO" sz="2200" dirty="0">
              <a:latin typeface="Monserrat"/>
            </a:endParaRPr>
          </a:p>
        </p:txBody>
      </p:sp>
    </p:spTree>
    <p:extLst>
      <p:ext uri="{BB962C8B-B14F-4D97-AF65-F5344CB8AC3E}">
        <p14:creationId xmlns:p14="http://schemas.microsoft.com/office/powerpoint/2010/main" val="177498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AC917-342F-FEE9-8DD8-6C121CB2F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1F8D9A6-1088-87AC-EFFF-C533EBF970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E494A35D-8A8D-F943-7AC4-BF2468BA2EE8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C9E961A-AD93-F756-0A69-6E66BFEFFA9A}"/>
              </a:ext>
            </a:extLst>
          </p:cNvPr>
          <p:cNvSpPr txBox="1"/>
          <p:nvPr/>
        </p:nvSpPr>
        <p:spPr>
          <a:xfrm>
            <a:off x="1200863" y="444662"/>
            <a:ext cx="7706106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b="1" dirty="0">
                <a:solidFill>
                  <a:srgbClr val="B43535"/>
                </a:solidFill>
                <a:latin typeface="Montserrat"/>
              </a:rPr>
              <a:t>Tabla de contenido 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E4AC2BE4-DBD8-7B18-905B-5824813CB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754172"/>
              </p:ext>
            </p:extLst>
          </p:nvPr>
        </p:nvGraphicFramePr>
        <p:xfrm>
          <a:off x="2648688" y="1751796"/>
          <a:ext cx="7451276" cy="3956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170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95333-0288-FFDC-2069-B0F0C8438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966CF7D-2511-10F2-2A84-790FAD9BF8E8}"/>
              </a:ext>
            </a:extLst>
          </p:cNvPr>
          <p:cNvSpPr/>
          <p:nvPr/>
        </p:nvSpPr>
        <p:spPr>
          <a:xfrm>
            <a:off x="0" y="1909794"/>
            <a:ext cx="12192000" cy="2759528"/>
          </a:xfrm>
          <a:prstGeom prst="rect">
            <a:avLst/>
          </a:prstGeom>
          <a:solidFill>
            <a:srgbClr val="B13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B169286-AD56-D908-7BA7-3FE823B9D59A}"/>
              </a:ext>
            </a:extLst>
          </p:cNvPr>
          <p:cNvSpPr txBox="1"/>
          <p:nvPr/>
        </p:nvSpPr>
        <p:spPr>
          <a:xfrm>
            <a:off x="2777126" y="2558840"/>
            <a:ext cx="731225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s-ES" sz="3600" b="1" dirty="0">
                <a:solidFill>
                  <a:prstClr val="white"/>
                </a:solidFill>
                <a:latin typeface="Montserrat"/>
              </a:rPr>
              <a:t>2. Cifras</a:t>
            </a:r>
          </a:p>
        </p:txBody>
      </p:sp>
    </p:spTree>
    <p:extLst>
      <p:ext uri="{BB962C8B-B14F-4D97-AF65-F5344CB8AC3E}">
        <p14:creationId xmlns:p14="http://schemas.microsoft.com/office/powerpoint/2010/main" val="3673254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ACB15-020F-7CF7-43CD-0A3C8748F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09E4F7E-0E40-451D-D42B-1DF380FCBD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ED291B3-0F0F-06F4-1F51-803E0B1233A0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9D00C24-AEEA-296E-1783-6D4A59D77D2A}"/>
              </a:ext>
            </a:extLst>
          </p:cNvPr>
          <p:cNvSpPr txBox="1"/>
          <p:nvPr/>
        </p:nvSpPr>
        <p:spPr>
          <a:xfrm>
            <a:off x="1200863" y="444662"/>
            <a:ext cx="7706106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Interacciones recibidas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CA15B2B-516B-D940-1D64-135DCD41A101}"/>
              </a:ext>
            </a:extLst>
          </p:cNvPr>
          <p:cNvSpPr txBox="1"/>
          <p:nvPr/>
        </p:nvSpPr>
        <p:spPr>
          <a:xfrm>
            <a:off x="954667" y="1518480"/>
            <a:ext cx="93795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>
                <a:latin typeface="Monserrat"/>
              </a:rPr>
              <a:t>Para el primer trimestre del año 2025, la Entidad recibió un total de </a:t>
            </a:r>
            <a:r>
              <a:rPr lang="es-MX" sz="2200" b="1" dirty="0">
                <a:latin typeface="Monserrat"/>
              </a:rPr>
              <a:t>269.720</a:t>
            </a:r>
            <a:r>
              <a:rPr lang="es-MX" sz="2200" dirty="0">
                <a:latin typeface="Monserrat"/>
              </a:rPr>
              <a:t> interacciones.</a:t>
            </a:r>
            <a:endParaRPr lang="es-CO" sz="2200" dirty="0">
              <a:latin typeface="Monserrat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8A0B2BD4-BEA3-9024-E743-23274CB67D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0269206"/>
              </p:ext>
            </p:extLst>
          </p:nvPr>
        </p:nvGraphicFramePr>
        <p:xfrm>
          <a:off x="1519173" y="2584385"/>
          <a:ext cx="8779468" cy="3797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4494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98FA7-32D9-FE83-BF3B-9C3F9A276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82C26CA-DAB8-F53D-6DB9-705B6296C5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2379C3C-C0E9-25B1-97FE-ED062E2E7ECA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573CC86-260E-3574-E508-CCE232708928}"/>
              </a:ext>
            </a:extLst>
          </p:cNvPr>
          <p:cNvSpPr txBox="1"/>
          <p:nvPr/>
        </p:nvSpPr>
        <p:spPr>
          <a:xfrm>
            <a:off x="1200863" y="444662"/>
            <a:ext cx="10186276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Interacciones recibidas por canal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C551B6D-1616-9EC9-92EC-C902E9616809}"/>
              </a:ext>
            </a:extLst>
          </p:cNvPr>
          <p:cNvSpPr txBox="1"/>
          <p:nvPr/>
        </p:nvSpPr>
        <p:spPr>
          <a:xfrm>
            <a:off x="1037794" y="1518480"/>
            <a:ext cx="93795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>
                <a:latin typeface="Monserrat"/>
              </a:rPr>
              <a:t>La línea de atención nacional participa con un 69,5 % del total de las interacciones hechas por la ciudadanía.</a:t>
            </a:r>
            <a:endParaRPr lang="es-CO" sz="2200" dirty="0">
              <a:latin typeface="Monserrat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69812F25-13D3-599C-B8D0-348E10C341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197557"/>
              </p:ext>
            </p:extLst>
          </p:nvPr>
        </p:nvGraphicFramePr>
        <p:xfrm>
          <a:off x="1907225" y="2354649"/>
          <a:ext cx="7640664" cy="4058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2674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11306-F5D5-B943-8848-7EC6374EC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14F38B0-61F7-3840-7EBA-96C04EC5BB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13" t="13869" r="38640" b="10584"/>
          <a:stretch/>
        </p:blipFill>
        <p:spPr>
          <a:xfrm>
            <a:off x="11387139" y="200026"/>
            <a:ext cx="672755" cy="81438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94267538-065D-8348-00B3-631D30E7815F}"/>
              </a:ext>
            </a:extLst>
          </p:cNvPr>
          <p:cNvSpPr/>
          <p:nvPr/>
        </p:nvSpPr>
        <p:spPr>
          <a:xfrm flipV="1">
            <a:off x="0" y="772122"/>
            <a:ext cx="1200863" cy="45719"/>
          </a:xfrm>
          <a:prstGeom prst="rect">
            <a:avLst/>
          </a:prstGeom>
          <a:solidFill>
            <a:srgbClr val="6FC8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99E42E9-0101-246F-8C11-8E19B2FF3BB2}"/>
              </a:ext>
            </a:extLst>
          </p:cNvPr>
          <p:cNvSpPr txBox="1"/>
          <p:nvPr/>
        </p:nvSpPr>
        <p:spPr>
          <a:xfrm>
            <a:off x="1200862" y="444662"/>
            <a:ext cx="9379527" cy="7463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100"/>
              </a:lnSpc>
            </a:pPr>
            <a:r>
              <a:rPr lang="es-CO" sz="4500" dirty="0">
                <a:solidFill>
                  <a:srgbClr val="B43535"/>
                </a:solidFill>
                <a:latin typeface="Montserrat"/>
              </a:rPr>
              <a:t>Comparativo año 2024 - 2025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851948-DDC9-8631-3B78-FFECD7851A83}"/>
              </a:ext>
            </a:extLst>
          </p:cNvPr>
          <p:cNvSpPr txBox="1"/>
          <p:nvPr/>
        </p:nvSpPr>
        <p:spPr>
          <a:xfrm>
            <a:off x="954667" y="1518480"/>
            <a:ext cx="93795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>
                <a:latin typeface="Monserrat"/>
              </a:rPr>
              <a:t>Para la actual vigencia la Entidad presentó un crecimiento del </a:t>
            </a:r>
            <a:r>
              <a:rPr lang="es-MX" sz="2200" b="1" dirty="0">
                <a:latin typeface="Monserrat"/>
              </a:rPr>
              <a:t>26%, </a:t>
            </a:r>
            <a:r>
              <a:rPr lang="es-MX" sz="2200" dirty="0">
                <a:latin typeface="Monserrat"/>
              </a:rPr>
              <a:t>destacando el mes de febrero con mayor desviación.</a:t>
            </a:r>
            <a:endParaRPr lang="es-CO" sz="2200" b="1" dirty="0">
              <a:latin typeface="Monserrat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1EEDFD9-1707-645E-FC66-2215794795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391915"/>
              </p:ext>
            </p:extLst>
          </p:nvPr>
        </p:nvGraphicFramePr>
        <p:xfrm>
          <a:off x="1221314" y="2287922"/>
          <a:ext cx="9627500" cy="4125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2491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ede6d6-6fa9-4b52-8074-d7a07b096b85" xsi:nil="true"/>
    <lcf76f155ced4ddcb4097134ff3c332f xmlns="3c5a6a80-29a1-4df1-8bdc-31db9191341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6E5B1224EB09D4B8A6E3D807E90B030" ma:contentTypeVersion="13" ma:contentTypeDescription="Crear nuevo documento." ma:contentTypeScope="" ma:versionID="cf47f30826a071c03eab24a838ae196c">
  <xsd:schema xmlns:xsd="http://www.w3.org/2001/XMLSchema" xmlns:xs="http://www.w3.org/2001/XMLSchema" xmlns:p="http://schemas.microsoft.com/office/2006/metadata/properties" xmlns:ns2="3c5a6a80-29a1-4df1-8bdc-31db9191341b" xmlns:ns3="4aede6d6-6fa9-4b52-8074-d7a07b096b85" targetNamespace="http://schemas.microsoft.com/office/2006/metadata/properties" ma:root="true" ma:fieldsID="a4a8704b80c544b7d9a6aa46b296ec85" ns2:_="" ns3:_="">
    <xsd:import namespace="3c5a6a80-29a1-4df1-8bdc-31db9191341b"/>
    <xsd:import namespace="4aede6d6-6fa9-4b52-8074-d7a07b096b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5a6a80-29a1-4df1-8bdc-31db919134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a43926ec-d6a2-4a18-8bb6-1b1d14b90f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e6d6-6fa9-4b52-8074-d7a07b096b8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975941a-971e-4534-bda5-d60cbbe3f436}" ma:internalName="TaxCatchAll" ma:showField="CatchAllData" ma:web="4aede6d6-6fa9-4b52-8074-d7a07b096b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5422EC-DD45-4A5F-B00F-4B53BC13A5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DE3D21-1BF3-4258-905A-D88C55FFDF19}">
  <ds:schemaRefs>
    <ds:schemaRef ds:uri="http://schemas.microsoft.com/office/2006/documentManagement/types"/>
    <ds:schemaRef ds:uri="3c5a6a80-29a1-4df1-8bdc-31db9191341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4aede6d6-6fa9-4b52-8074-d7a07b096b8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E8086A9-7D7A-45D3-8DB2-44EE2EEBC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5a6a80-29a1-4df1-8bdc-31db9191341b"/>
    <ds:schemaRef ds:uri="4aede6d6-6fa9-4b52-8074-d7a07b096b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2b498cd-7a81-4486-9103-65b5717baee6}" enabled="1" method="Standard" siteId="{27864e10-5be4-4d4f-adb5-bbab512029e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583</Words>
  <Application>Microsoft Office PowerPoint</Application>
  <PresentationFormat>Panorámica</PresentationFormat>
  <Paragraphs>65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Monserrat</vt:lpstr>
      <vt:lpstr>Montserrat</vt:lpstr>
      <vt:lpstr>Nunito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Olga Milena Carantonio Marquez</dc:creator>
  <cp:lastModifiedBy>OCTAVIO ANDRES CASTAÑEDA MENDOZA</cp:lastModifiedBy>
  <cp:revision>590</cp:revision>
  <dcterms:created xsi:type="dcterms:W3CDTF">2024-06-07T11:18:56Z</dcterms:created>
  <dcterms:modified xsi:type="dcterms:W3CDTF">2025-06-04T00:45:47Z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0x010100A6E5B1224EB09D4B8A6E3D807E90B030</vt:lpwstr>
  </property>
  <property fmtid="{D5CDD505-2E9C-101B-9397-08002B2CF9AE}" pid="3" name="MediaServiceImageTags">
    <vt:lpwstr/>
  </property>
  <property fmtid="{D5CDD505-2E9C-101B-9397-08002B2CF9AE}" pid="4" name="ClassificationContentMarkingHeaderLocations">
    <vt:lpwstr>Tema de Office:8</vt:lpwstr>
  </property>
  <property fmtid="{D5CDD505-2E9C-101B-9397-08002B2CF9AE}" pid="5" name="ClassificationContentMarkingHeaderText">
    <vt:lpwstr>Información Pública Clasificada</vt:lpwstr>
  </property>
</Properties>
</file>