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312" r:id="rId7"/>
    <p:sldId id="313" r:id="rId8"/>
    <p:sldId id="306" r:id="rId9"/>
    <p:sldId id="314" r:id="rId10"/>
    <p:sldId id="315" r:id="rId11"/>
    <p:sldId id="316" r:id="rId12"/>
    <p:sldId id="318" r:id="rId13"/>
    <p:sldId id="317" r:id="rId14"/>
    <p:sldId id="319" r:id="rId15"/>
    <p:sldId id="320" r:id="rId16"/>
    <p:sldId id="323" r:id="rId17"/>
    <p:sldId id="324" r:id="rId18"/>
    <p:sldId id="327" r:id="rId19"/>
    <p:sldId id="328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C8D2"/>
    <a:srgbClr val="B1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9" autoAdjust="0"/>
    <p:restoredTop sz="95923" autoAdjust="0"/>
  </p:normalViewPr>
  <p:slideViewPr>
    <p:cSldViewPr snapToGrid="0">
      <p:cViewPr varScale="1">
        <p:scale>
          <a:sx n="65" d="100"/>
          <a:sy n="65" d="100"/>
        </p:scale>
        <p:origin x="84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4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4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r>
              <a:rPr lang="es-CO"/>
              <a:t>Interacciones octubre a diciembre del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effectLst/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Interacciones</c:v>
          </c:tx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Hoja1!$L$3:$N$3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Hoja1!$L$15:$N$15</c:f>
              <c:numCache>
                <c:formatCode>#,##0</c:formatCode>
                <c:ptCount val="3"/>
                <c:pt idx="0">
                  <c:v>37401</c:v>
                </c:pt>
                <c:pt idx="1">
                  <c:v>56864</c:v>
                </c:pt>
                <c:pt idx="2">
                  <c:v>47068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D-43D8-B51A-254DEE891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063471"/>
        <c:axId val="15064431"/>
      </c:barChart>
      <c:catAx>
        <c:axId val="1506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5064431"/>
        <c:crosses val="autoZero"/>
        <c:auto val="1"/>
        <c:lblAlgn val="ctr"/>
        <c:lblOffset val="100"/>
        <c:noMultiLvlLbl val="0"/>
      </c:catAx>
      <c:valAx>
        <c:axId val="15064431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5063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  <a:latin typeface="Nunito" pitchFamily="2" charset="0"/>
        </a:defRPr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r>
              <a:rPr lang="es-CO"/>
              <a:t>Interacciones del</a:t>
            </a:r>
            <a:r>
              <a:rPr lang="es-CO" baseline="0"/>
              <a:t> año 2024 por mes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effectLst/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Año 2024</c:v>
          </c:tx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Hoja1!$C$3:$N$3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Hoja1!$C$15:$N$15</c:f>
              <c:numCache>
                <c:formatCode>#,##0</c:formatCode>
                <c:ptCount val="12"/>
                <c:pt idx="0">
                  <c:v>67523</c:v>
                </c:pt>
                <c:pt idx="1">
                  <c:v>65172</c:v>
                </c:pt>
                <c:pt idx="2">
                  <c:v>80782</c:v>
                </c:pt>
                <c:pt idx="3">
                  <c:v>42012</c:v>
                </c:pt>
                <c:pt idx="4">
                  <c:v>112889</c:v>
                </c:pt>
                <c:pt idx="5">
                  <c:v>132181</c:v>
                </c:pt>
                <c:pt idx="6">
                  <c:v>83775</c:v>
                </c:pt>
                <c:pt idx="7">
                  <c:v>41693</c:v>
                </c:pt>
                <c:pt idx="8">
                  <c:v>33528</c:v>
                </c:pt>
                <c:pt idx="9">
                  <c:v>37401</c:v>
                </c:pt>
                <c:pt idx="10">
                  <c:v>56864</c:v>
                </c:pt>
                <c:pt idx="11">
                  <c:v>47068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F0-4F62-B4A0-6830CEF2D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063471"/>
        <c:axId val="15064431"/>
      </c:barChart>
      <c:catAx>
        <c:axId val="15063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5064431"/>
        <c:crosses val="autoZero"/>
        <c:auto val="1"/>
        <c:lblAlgn val="ctr"/>
        <c:lblOffset val="100"/>
        <c:noMultiLvlLbl val="0"/>
      </c:catAx>
      <c:valAx>
        <c:axId val="1506443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r>
                  <a:rPr lang="es-CO"/>
                  <a:t>Interacciones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Nunito" pitchFamily="2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5063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  <a:latin typeface="Nunito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r>
              <a:rPr lang="es-CO"/>
              <a:t>Comparativo año 2023 y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Hoja1!$Q$4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Hoja1!$R$3:$T$3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Hoja1!$R$4:$T$4</c:f>
              <c:numCache>
                <c:formatCode>#,##0</c:formatCode>
                <c:ptCount val="3"/>
                <c:pt idx="0">
                  <c:v>29455</c:v>
                </c:pt>
                <c:pt idx="1">
                  <c:v>49565</c:v>
                </c:pt>
                <c:pt idx="2">
                  <c:v>23729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C-49FE-9A90-E81FCA26EDEF}"/>
            </c:ext>
          </c:extLst>
        </c:ser>
        <c:ser>
          <c:idx val="1"/>
          <c:order val="1"/>
          <c:tx>
            <c:strRef>
              <c:f>Hoja1!$Q$5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Hoja1!$R$3:$T$3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Hoja1!$R$5:$T$5</c:f>
              <c:numCache>
                <c:formatCode>#,##0</c:formatCode>
                <c:ptCount val="3"/>
                <c:pt idx="0">
                  <c:v>37401</c:v>
                </c:pt>
                <c:pt idx="1">
                  <c:v>56864</c:v>
                </c:pt>
                <c:pt idx="2">
                  <c:v>47068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CC-49FE-9A90-E81FCA26E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8070831"/>
        <c:axId val="2048071791"/>
      </c:barChart>
      <c:lineChart>
        <c:grouping val="standard"/>
        <c:varyColors val="0"/>
        <c:ser>
          <c:idx val="2"/>
          <c:order val="2"/>
          <c:tx>
            <c:strRef>
              <c:f>Hoja1!$Q$6</c:f>
              <c:strCache>
                <c:ptCount val="1"/>
                <c:pt idx="0">
                  <c:v>Variación %</c:v>
                </c:pt>
              </c:strCache>
            </c:strRef>
          </c:tx>
          <c:spPr>
            <a:ln w="22225" cap="rnd" cmpd="dbl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6"/>
              </a:solidFill>
              <a:ln w="9525">
                <a:noFill/>
              </a:ln>
              <a:effectLst/>
            </c:spPr>
          </c:marker>
          <c:dLbls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Hoja1!$R$3:$T$3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Hoja1!$R$6:$T$6</c:f>
              <c:numCache>
                <c:formatCode>0%</c:formatCode>
                <c:ptCount val="3"/>
                <c:pt idx="0">
                  <c:v>0.26976744186046514</c:v>
                </c:pt>
                <c:pt idx="1">
                  <c:v>0.14726117219812368</c:v>
                </c:pt>
                <c:pt idx="2">
                  <c:v>0.98356441485102619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AACC-49FE-9A90-E81FCA26E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268287"/>
        <c:axId val="113267327"/>
      </c:lineChart>
      <c:catAx>
        <c:axId val="204807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2048071791"/>
        <c:crosses val="autoZero"/>
        <c:auto val="1"/>
        <c:lblAlgn val="ctr"/>
        <c:lblOffset val="100"/>
        <c:noMultiLvlLbl val="0"/>
      </c:catAx>
      <c:valAx>
        <c:axId val="204807179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r>
                  <a:rPr lang="es-CO"/>
                  <a:t>Interacciones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Nunito" pitchFamily="2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2048070831"/>
        <c:crosses val="autoZero"/>
        <c:crossBetween val="between"/>
      </c:valAx>
      <c:valAx>
        <c:axId val="113267327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r>
                  <a:rPr lang="es-CO"/>
                  <a:t>% Desviación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Nunito" pitchFamily="2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13268287"/>
        <c:crosses val="max"/>
        <c:crossBetween val="between"/>
      </c:valAx>
      <c:catAx>
        <c:axId val="113268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26732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Nunito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r>
              <a:rPr lang="en-US"/>
              <a:t>Temas de mayor consulta en el cuarto trimestre del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Hoja1!$AC$2</c:f>
              <c:strCache>
                <c:ptCount val="1"/>
                <c:pt idx="0">
                  <c:v>% Participación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Hoja1!$AB$3:$AB$12</c:f>
              <c:strCache>
                <c:ptCount val="10"/>
                <c:pt idx="0">
                  <c:v>consulta de resultados</c:v>
                </c:pt>
                <c:pt idx="1">
                  <c:v>Inconvenientes en consulta o descarga de resultados</c:v>
                </c:pt>
                <c:pt idx="2">
                  <c:v>Fechas y tarifas</c:v>
                </c:pt>
                <c:pt idx="3">
                  <c:v>Consulta de número de registro</c:v>
                </c:pt>
                <c:pt idx="4">
                  <c:v>Instructivo para la inscripción</c:v>
                </c:pt>
                <c:pt idx="5">
                  <c:v>Certificación de asistencia</c:v>
                </c:pt>
                <c:pt idx="6">
                  <c:v>Corrección en nombres y apellidos</c:v>
                </c:pt>
                <c:pt idx="7">
                  <c:v>Cambio de correo electrónico</c:v>
                </c:pt>
                <c:pt idx="8">
                  <c:v>Corrección en número de documento</c:v>
                </c:pt>
                <c:pt idx="9">
                  <c:v>Cambio legal en nombres y/o apellidos</c:v>
                </c:pt>
              </c:strCache>
            </c:strRef>
          </c:cat>
          <c:val>
            <c:numRef>
              <c:f>Hoja1!$AC$3:$AC$12</c:f>
              <c:numCache>
                <c:formatCode>0.00%</c:formatCode>
                <c:ptCount val="10"/>
                <c:pt idx="0">
                  <c:v>0.37879535363501815</c:v>
                </c:pt>
                <c:pt idx="1">
                  <c:v>0.14022813233469375</c:v>
                </c:pt>
                <c:pt idx="2">
                  <c:v>0.11451465817524031</c:v>
                </c:pt>
                <c:pt idx="3">
                  <c:v>5.7690870221703966E-2</c:v>
                </c:pt>
                <c:pt idx="4">
                  <c:v>3.1902647590856766E-2</c:v>
                </c:pt>
                <c:pt idx="5">
                  <c:v>3.013858366596403E-2</c:v>
                </c:pt>
                <c:pt idx="6">
                  <c:v>2.0376433301938977E-2</c:v>
                </c:pt>
                <c:pt idx="7">
                  <c:v>1.9285105619590081E-2</c:v>
                </c:pt>
                <c:pt idx="8">
                  <c:v>1.3634121182221823E-2</c:v>
                </c:pt>
                <c:pt idx="9">
                  <c:v>1.1541163983196543E-2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69-44D1-813D-40A506EFB7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96888191"/>
        <c:axId val="1896890111"/>
      </c:barChart>
      <c:catAx>
        <c:axId val="1896888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896890111"/>
        <c:crosses val="autoZero"/>
        <c:auto val="1"/>
        <c:lblAlgn val="ctr"/>
        <c:lblOffset val="100"/>
        <c:noMultiLvlLbl val="0"/>
      </c:catAx>
      <c:valAx>
        <c:axId val="1896890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8968881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Nunito" pitchFamily="2" charset="0"/>
        </a:defRPr>
      </a:pPr>
      <a:endParaRPr lang="es-CO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effectLst/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Hoja1!$AL$2</c:f>
              <c:strCache>
                <c:ptCount val="1"/>
                <c:pt idx="0">
                  <c:v>Inconformidades</c:v>
                </c:pt>
              </c:strCache>
            </c:strRef>
          </c:tx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elete val="1"/>
          </c:dLbls>
          <c:cat>
            <c:strRef>
              <c:f>Hoja1!$AK$3:$AK$5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Hoja1!$AL$3:$AL$5</c:f>
              <c:numCache>
                <c:formatCode>#,##0</c:formatCode>
                <c:ptCount val="3"/>
                <c:pt idx="0">
                  <c:v>3946</c:v>
                </c:pt>
                <c:pt idx="1">
                  <c:v>3378</c:v>
                </c:pt>
                <c:pt idx="2">
                  <c:v>1918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43-4D34-A948-EA8F46A6FB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804039231"/>
        <c:axId val="804041631"/>
      </c:barChart>
      <c:catAx>
        <c:axId val="804039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804041631"/>
        <c:crosses val="autoZero"/>
        <c:auto val="1"/>
        <c:lblAlgn val="ctr"/>
        <c:lblOffset val="100"/>
        <c:noMultiLvlLbl val="0"/>
      </c:catAx>
      <c:valAx>
        <c:axId val="80404163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r>
                  <a:rPr lang="es-CO"/>
                  <a:t>Quejas y reclamos</a:t>
                </a:r>
              </a:p>
            </c:rich>
          </c:tx>
          <c:layout>
            <c:manualLayout>
              <c:xMode val="edge"/>
              <c:yMode val="edge"/>
              <c:x val="0.18333333333333332"/>
              <c:y val="0.385262467191601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Nunito" pitchFamily="2" charset="0"/>
                  <a:ea typeface="+mn-ea"/>
                  <a:cs typeface="+mn-cs"/>
                </a:defRPr>
              </a:pPr>
              <a:endParaRPr lang="es-CO"/>
            </a:p>
          </c:txPr>
        </c:title>
        <c:numFmt formatCode="#,##0" sourceLinked="1"/>
        <c:majorTickMark val="none"/>
        <c:minorTickMark val="none"/>
        <c:tickLblPos val="nextTo"/>
        <c:crossAx val="80403923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  <a:latin typeface="Nunito" pitchFamily="2" charset="0"/>
        </a:defRPr>
      </a:pPr>
      <a:endParaRPr lang="es-CO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Nunito" pitchFamily="2" charset="0"/>
                <a:ea typeface="+mn-ea"/>
                <a:cs typeface="+mn-cs"/>
              </a:defRPr>
            </a:pPr>
            <a:r>
              <a:rPr lang="es-CO" b="0"/>
              <a:t>Quejas y reclamos por examen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Hoja1!$AP$2</c:f>
              <c:strCache>
                <c:ptCount val="1"/>
                <c:pt idx="0">
                  <c:v>Cantidad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6DA8-4909-847A-E238C47C34D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6DA8-4909-847A-E238C47C34D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6DA8-4909-847A-E238C47C34D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6DA8-4909-847A-E238C47C34D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6DA8-4909-847A-E238C47C34D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6DA8-4909-847A-E238C47C34DB}"/>
              </c:ext>
            </c:extLst>
          </c:dPt>
          <c:dLbls>
            <c:dLbl>
              <c:idx val="0"/>
              <c:layout>
                <c:manualLayout>
                  <c:x val="2.355971128608924E-3"/>
                  <c:y val="9.204177602799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A8-4909-847A-E238C47C34DB}"/>
                </c:ext>
              </c:extLst>
            </c:dLbl>
            <c:dLbl>
              <c:idx val="1"/>
              <c:layout>
                <c:manualLayout>
                  <c:x val="-9.2369094488188974E-2"/>
                  <c:y val="7.56707494896471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A8-4909-847A-E238C47C34DB}"/>
                </c:ext>
              </c:extLst>
            </c:dLbl>
            <c:dLbl>
              <c:idx val="2"/>
              <c:layout>
                <c:manualLayout>
                  <c:x val="-0.19774606299212599"/>
                  <c:y val="1.941054243219597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A8-4909-847A-E238C47C34DB}"/>
                </c:ext>
              </c:extLst>
            </c:dLbl>
            <c:dLbl>
              <c:idx val="4"/>
              <c:layout>
                <c:manualLayout>
                  <c:x val="0.20069335083114601"/>
                  <c:y val="-7.972076407115776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A8-4909-847A-E238C47C34DB}"/>
                </c:ext>
              </c:extLst>
            </c:dLbl>
            <c:dLbl>
              <c:idx val="5"/>
              <c:layout>
                <c:manualLayout>
                  <c:x val="0.35486023622047236"/>
                  <c:y val="8.150262467191600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DA8-4909-847A-E238C47C34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Hoja1!$AO$3:$AO$8</c:f>
              <c:strCache>
                <c:ptCount val="6"/>
                <c:pt idx="0">
                  <c:v>Saber 11</c:v>
                </c:pt>
                <c:pt idx="1">
                  <c:v>Saber Pro TyT</c:v>
                </c:pt>
                <c:pt idx="2">
                  <c:v>Pre Saber</c:v>
                </c:pt>
                <c:pt idx="3">
                  <c:v>Validación</c:v>
                </c:pt>
                <c:pt idx="4">
                  <c:v>Evaluar para Avanzar</c:v>
                </c:pt>
                <c:pt idx="5">
                  <c:v>Saber 3°, 5° y 9°</c:v>
                </c:pt>
              </c:strCache>
            </c:strRef>
          </c:cat>
          <c:val>
            <c:numRef>
              <c:f>Hoja1!$AP$3:$AP$8</c:f>
              <c:numCache>
                <c:formatCode>#,##0</c:formatCode>
                <c:ptCount val="6"/>
                <c:pt idx="0">
                  <c:v>7068</c:v>
                </c:pt>
                <c:pt idx="1">
                  <c:v>1784</c:v>
                </c:pt>
                <c:pt idx="2">
                  <c:v>196</c:v>
                </c:pt>
                <c:pt idx="3">
                  <c:v>187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A8-4909-847A-E238C47C3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95000"/>
              <a:lumOff val="5000"/>
            </a:schemeClr>
          </a:solidFill>
          <a:latin typeface="Nunito" pitchFamily="2" charset="0"/>
        </a:defRPr>
      </a:pPr>
      <a:endParaRPr lang="es-CO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tx1"/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r>
              <a:rPr lang="en-US"/>
              <a:t>Indicador de Satisfacción octubre a diciembre del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tx1"/>
              </a:solidFill>
              <a:effectLst/>
              <a:latin typeface="Nunito" pitchFamily="2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Hoja1!$A$4</c:f>
              <c:strCache>
                <c:ptCount val="1"/>
                <c:pt idx="0">
                  <c:v>Indicador</c:v>
                </c:pt>
              </c:strCache>
            </c:strRef>
          </c:tx>
          <c:spPr>
            <a:gradFill>
              <a:gsLst>
                <a:gs pos="0">
                  <a:schemeClr val="accent3"/>
                </a:gs>
                <a:gs pos="100000">
                  <a:schemeClr val="accent3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Nunito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Hoja1!$B$3:$D$3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Hoja1!$B$4:$D$4</c:f>
              <c:numCache>
                <c:formatCode>0.00%</c:formatCode>
                <c:ptCount val="3"/>
                <c:pt idx="0">
                  <c:v>0.88939999999999997</c:v>
                </c:pt>
                <c:pt idx="1">
                  <c:v>0.74790000000000001</c:v>
                </c:pt>
                <c:pt idx="2">
                  <c:v>0.56110000000000004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E5-497B-B457-51F439925D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037957695"/>
        <c:axId val="1037957215"/>
      </c:barChart>
      <c:catAx>
        <c:axId val="103795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effectLst/>
                <a:latin typeface="Nunito" pitchFamily="2" charset="0"/>
                <a:ea typeface="+mn-ea"/>
                <a:cs typeface="+mn-cs"/>
              </a:defRPr>
            </a:pPr>
            <a:endParaRPr lang="es-CO"/>
          </a:p>
        </c:txPr>
        <c:crossAx val="1037957215"/>
        <c:crosses val="autoZero"/>
        <c:auto val="1"/>
        <c:lblAlgn val="ctr"/>
        <c:lblOffset val="100"/>
        <c:noMultiLvlLbl val="0"/>
      </c:catAx>
      <c:valAx>
        <c:axId val="1037957215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037957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  <a:latin typeface="Nunito" pitchFamily="2" charset="0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0DCCE-139B-4A37-A288-46F1B9780349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419"/>
        </a:p>
      </dgm:t>
    </dgm:pt>
    <dgm:pt modelId="{9FB710EF-BC0F-4F87-9B4D-53FA47E51E71}">
      <dgm:prSet phldrT="[Texto]"/>
      <dgm:spPr/>
      <dgm:t>
        <a:bodyPr/>
        <a:lstStyle/>
        <a:p>
          <a:r>
            <a:rPr lang="es-MX" dirty="0"/>
            <a:t>Cifras</a:t>
          </a:r>
          <a:endParaRPr lang="es-419" dirty="0"/>
        </a:p>
      </dgm:t>
    </dgm:pt>
    <dgm:pt modelId="{84771F9C-5C7A-4CB8-B992-F5CD6B53AAD4}" type="parTrans" cxnId="{1FF59D5E-A5FF-4CD2-8953-ED829E9F7C78}">
      <dgm:prSet/>
      <dgm:spPr/>
      <dgm:t>
        <a:bodyPr/>
        <a:lstStyle/>
        <a:p>
          <a:endParaRPr lang="es-419"/>
        </a:p>
      </dgm:t>
    </dgm:pt>
    <dgm:pt modelId="{D9D98AE5-4DE3-4442-B472-1433936B4D1B}" type="sibTrans" cxnId="{1FF59D5E-A5FF-4CD2-8953-ED829E9F7C78}">
      <dgm:prSet/>
      <dgm:spPr/>
      <dgm:t>
        <a:bodyPr/>
        <a:lstStyle/>
        <a:p>
          <a:endParaRPr lang="es-419"/>
        </a:p>
      </dgm:t>
    </dgm:pt>
    <dgm:pt modelId="{6E8FC226-C618-4551-828F-80B1731D8A30}">
      <dgm:prSet phldrT="[Texto]"/>
      <dgm:spPr/>
      <dgm:t>
        <a:bodyPr/>
        <a:lstStyle/>
        <a:p>
          <a:r>
            <a:rPr lang="es-MX" dirty="0"/>
            <a:t>Quejas y Reclamos</a:t>
          </a:r>
          <a:endParaRPr lang="es-419" dirty="0"/>
        </a:p>
      </dgm:t>
    </dgm:pt>
    <dgm:pt modelId="{198FC1E4-729F-458D-A357-D3F9F83E261A}" type="parTrans" cxnId="{A0683FC8-84F3-4D98-BA31-447F76116D64}">
      <dgm:prSet/>
      <dgm:spPr/>
      <dgm:t>
        <a:bodyPr/>
        <a:lstStyle/>
        <a:p>
          <a:endParaRPr lang="es-419"/>
        </a:p>
      </dgm:t>
    </dgm:pt>
    <dgm:pt modelId="{04FA5C21-9CD7-41AA-8935-251017308B03}" type="sibTrans" cxnId="{A0683FC8-84F3-4D98-BA31-447F76116D64}">
      <dgm:prSet/>
      <dgm:spPr/>
      <dgm:t>
        <a:bodyPr/>
        <a:lstStyle/>
        <a:p>
          <a:endParaRPr lang="es-419"/>
        </a:p>
      </dgm:t>
    </dgm:pt>
    <dgm:pt modelId="{173E814D-C03A-4B14-90C7-7669CEA780AB}">
      <dgm:prSet phldrT="[Texto]"/>
      <dgm:spPr/>
      <dgm:t>
        <a:bodyPr/>
        <a:lstStyle/>
        <a:p>
          <a:r>
            <a:rPr lang="es-MX" dirty="0"/>
            <a:t>Indicador de Satisfacción</a:t>
          </a:r>
          <a:endParaRPr lang="es-419" dirty="0"/>
        </a:p>
      </dgm:t>
    </dgm:pt>
    <dgm:pt modelId="{78E17577-BB99-4781-9C76-B6896EA75E8F}" type="parTrans" cxnId="{3E6E4CEC-EBC7-4531-B233-9AF5A5FE43F6}">
      <dgm:prSet/>
      <dgm:spPr/>
      <dgm:t>
        <a:bodyPr/>
        <a:lstStyle/>
        <a:p>
          <a:endParaRPr lang="es-419"/>
        </a:p>
      </dgm:t>
    </dgm:pt>
    <dgm:pt modelId="{333CA1D5-3BC5-4B1E-81D8-FFF74A9FC39B}" type="sibTrans" cxnId="{3E6E4CEC-EBC7-4531-B233-9AF5A5FE43F6}">
      <dgm:prSet/>
      <dgm:spPr/>
      <dgm:t>
        <a:bodyPr/>
        <a:lstStyle/>
        <a:p>
          <a:endParaRPr lang="es-419"/>
        </a:p>
      </dgm:t>
    </dgm:pt>
    <dgm:pt modelId="{44D44CCA-A833-415C-9796-9FB4AB52B851}">
      <dgm:prSet/>
      <dgm:spPr/>
      <dgm:t>
        <a:bodyPr/>
        <a:lstStyle/>
        <a:p>
          <a:r>
            <a:rPr lang="es-MX" dirty="0"/>
            <a:t>Conclusiones</a:t>
          </a:r>
          <a:endParaRPr lang="es-419" dirty="0"/>
        </a:p>
      </dgm:t>
    </dgm:pt>
    <dgm:pt modelId="{F82B3DEE-047B-4A8D-95F3-E2BF7130381F}" type="parTrans" cxnId="{46E60E7A-258C-4405-B392-58D71A8772CB}">
      <dgm:prSet/>
      <dgm:spPr/>
      <dgm:t>
        <a:bodyPr/>
        <a:lstStyle/>
        <a:p>
          <a:endParaRPr lang="es-419"/>
        </a:p>
      </dgm:t>
    </dgm:pt>
    <dgm:pt modelId="{4EBD9C16-DCA4-4E7D-9C1E-ED797AE04FFE}" type="sibTrans" cxnId="{46E60E7A-258C-4405-B392-58D71A8772CB}">
      <dgm:prSet/>
      <dgm:spPr/>
      <dgm:t>
        <a:bodyPr/>
        <a:lstStyle/>
        <a:p>
          <a:endParaRPr lang="es-419"/>
        </a:p>
      </dgm:t>
    </dgm:pt>
    <dgm:pt modelId="{DD63C6A6-90E7-4747-AC59-B630D92AAB79}" type="pres">
      <dgm:prSet presAssocID="{EAD0DCCE-139B-4A37-A288-46F1B9780349}" presName="Name0" presStyleCnt="0">
        <dgm:presLayoutVars>
          <dgm:dir/>
        </dgm:presLayoutVars>
      </dgm:prSet>
      <dgm:spPr/>
    </dgm:pt>
    <dgm:pt modelId="{C062B456-9B77-46BF-9AD1-221E62628920}" type="pres">
      <dgm:prSet presAssocID="{9FB710EF-BC0F-4F87-9B4D-53FA47E51E71}" presName="noChildren" presStyleCnt="0"/>
      <dgm:spPr/>
    </dgm:pt>
    <dgm:pt modelId="{4CD75F66-2938-415E-AAEC-38F32DD0FB81}" type="pres">
      <dgm:prSet presAssocID="{9FB710EF-BC0F-4F87-9B4D-53FA47E51E71}" presName="gap" presStyleCnt="0"/>
      <dgm:spPr/>
    </dgm:pt>
    <dgm:pt modelId="{5B6625F6-B9DD-416D-A6C3-723CA800C85C}" type="pres">
      <dgm:prSet presAssocID="{9FB710EF-BC0F-4F87-9B4D-53FA47E51E71}" presName="medCircle2" presStyleLbl="vennNode1" presStyleIdx="0" presStyleCnt="4"/>
      <dgm:spPr/>
    </dgm:pt>
    <dgm:pt modelId="{FC83B139-5F30-4D5A-9131-B46ECC97A9EC}" type="pres">
      <dgm:prSet presAssocID="{9FB710EF-BC0F-4F87-9B4D-53FA47E51E71}" presName="txLvlOnly1" presStyleLbl="revTx" presStyleIdx="0" presStyleCnt="4"/>
      <dgm:spPr/>
    </dgm:pt>
    <dgm:pt modelId="{B75F6523-41C5-4EA1-8A2A-A16C8979233C}" type="pres">
      <dgm:prSet presAssocID="{6E8FC226-C618-4551-828F-80B1731D8A30}" presName="noChildren" presStyleCnt="0"/>
      <dgm:spPr/>
    </dgm:pt>
    <dgm:pt modelId="{49DCD3BA-1E5E-413B-B2A6-430226F83088}" type="pres">
      <dgm:prSet presAssocID="{6E8FC226-C618-4551-828F-80B1731D8A30}" presName="gap" presStyleCnt="0"/>
      <dgm:spPr/>
    </dgm:pt>
    <dgm:pt modelId="{57859453-0EEA-46CB-A33C-8A2FE7AAE171}" type="pres">
      <dgm:prSet presAssocID="{6E8FC226-C618-4551-828F-80B1731D8A30}" presName="medCircle2" presStyleLbl="vennNode1" presStyleIdx="1" presStyleCnt="4"/>
      <dgm:spPr/>
    </dgm:pt>
    <dgm:pt modelId="{4C766975-FBA9-4CEC-A54A-B18C91008B08}" type="pres">
      <dgm:prSet presAssocID="{6E8FC226-C618-4551-828F-80B1731D8A30}" presName="txLvlOnly1" presStyleLbl="revTx" presStyleIdx="1" presStyleCnt="4"/>
      <dgm:spPr/>
    </dgm:pt>
    <dgm:pt modelId="{04B91B58-9B29-45B3-B2FC-604E778506A1}" type="pres">
      <dgm:prSet presAssocID="{173E814D-C03A-4B14-90C7-7669CEA780AB}" presName="noChildren" presStyleCnt="0"/>
      <dgm:spPr/>
    </dgm:pt>
    <dgm:pt modelId="{9A95873B-45B4-4313-A1D6-22F2F8D8CDD7}" type="pres">
      <dgm:prSet presAssocID="{173E814D-C03A-4B14-90C7-7669CEA780AB}" presName="gap" presStyleCnt="0"/>
      <dgm:spPr/>
    </dgm:pt>
    <dgm:pt modelId="{2B70926C-8E50-45FA-897F-D9D20ACFB345}" type="pres">
      <dgm:prSet presAssocID="{173E814D-C03A-4B14-90C7-7669CEA780AB}" presName="medCircle2" presStyleLbl="vennNode1" presStyleIdx="2" presStyleCnt="4"/>
      <dgm:spPr/>
    </dgm:pt>
    <dgm:pt modelId="{028E3008-A417-4716-B513-DD5DB6B52348}" type="pres">
      <dgm:prSet presAssocID="{173E814D-C03A-4B14-90C7-7669CEA780AB}" presName="txLvlOnly1" presStyleLbl="revTx" presStyleIdx="2" presStyleCnt="4"/>
      <dgm:spPr/>
    </dgm:pt>
    <dgm:pt modelId="{82449174-8DCD-47A9-BB93-637FA6EE863D}" type="pres">
      <dgm:prSet presAssocID="{44D44CCA-A833-415C-9796-9FB4AB52B851}" presName="noChildren" presStyleCnt="0"/>
      <dgm:spPr/>
    </dgm:pt>
    <dgm:pt modelId="{A99C5366-8732-4510-A7A3-19A873689D6B}" type="pres">
      <dgm:prSet presAssocID="{44D44CCA-A833-415C-9796-9FB4AB52B851}" presName="gap" presStyleCnt="0"/>
      <dgm:spPr/>
    </dgm:pt>
    <dgm:pt modelId="{71F38F49-2D47-436D-86CF-06C7C2B99093}" type="pres">
      <dgm:prSet presAssocID="{44D44CCA-A833-415C-9796-9FB4AB52B851}" presName="medCircle2" presStyleLbl="vennNode1" presStyleIdx="3" presStyleCnt="4"/>
      <dgm:spPr/>
    </dgm:pt>
    <dgm:pt modelId="{8DCF151A-8142-46DB-83D1-52DA0F3936CA}" type="pres">
      <dgm:prSet presAssocID="{44D44CCA-A833-415C-9796-9FB4AB52B851}" presName="txLvlOnly1" presStyleLbl="revTx" presStyleIdx="3" presStyleCnt="4"/>
      <dgm:spPr/>
    </dgm:pt>
  </dgm:ptLst>
  <dgm:cxnLst>
    <dgm:cxn modelId="{1FF59D5E-A5FF-4CD2-8953-ED829E9F7C78}" srcId="{EAD0DCCE-139B-4A37-A288-46F1B9780349}" destId="{9FB710EF-BC0F-4F87-9B4D-53FA47E51E71}" srcOrd="0" destOrd="0" parTransId="{84771F9C-5C7A-4CB8-B992-F5CD6B53AAD4}" sibTransId="{D9D98AE5-4DE3-4442-B472-1433936B4D1B}"/>
    <dgm:cxn modelId="{AF9BB546-B5FA-454B-9FBE-D9CDD7A13F34}" type="presOf" srcId="{173E814D-C03A-4B14-90C7-7669CEA780AB}" destId="{028E3008-A417-4716-B513-DD5DB6B52348}" srcOrd="0" destOrd="0" presId="urn:microsoft.com/office/officeart/2008/layout/VerticalCircleList"/>
    <dgm:cxn modelId="{5D77CB55-2881-4A5D-8A50-C464FE068622}" type="presOf" srcId="{6E8FC226-C618-4551-828F-80B1731D8A30}" destId="{4C766975-FBA9-4CEC-A54A-B18C91008B08}" srcOrd="0" destOrd="0" presId="urn:microsoft.com/office/officeart/2008/layout/VerticalCircleList"/>
    <dgm:cxn modelId="{34B7D476-1294-46BF-8260-9CAB4FF75BC7}" type="presOf" srcId="{EAD0DCCE-139B-4A37-A288-46F1B9780349}" destId="{DD63C6A6-90E7-4747-AC59-B630D92AAB79}" srcOrd="0" destOrd="0" presId="urn:microsoft.com/office/officeart/2008/layout/VerticalCircleList"/>
    <dgm:cxn modelId="{46E60E7A-258C-4405-B392-58D71A8772CB}" srcId="{EAD0DCCE-139B-4A37-A288-46F1B9780349}" destId="{44D44CCA-A833-415C-9796-9FB4AB52B851}" srcOrd="3" destOrd="0" parTransId="{F82B3DEE-047B-4A8D-95F3-E2BF7130381F}" sibTransId="{4EBD9C16-DCA4-4E7D-9C1E-ED797AE04FFE}"/>
    <dgm:cxn modelId="{52A0FC90-3C51-4583-A25E-228C7C9C02B3}" type="presOf" srcId="{44D44CCA-A833-415C-9796-9FB4AB52B851}" destId="{8DCF151A-8142-46DB-83D1-52DA0F3936CA}" srcOrd="0" destOrd="0" presId="urn:microsoft.com/office/officeart/2008/layout/VerticalCircleList"/>
    <dgm:cxn modelId="{3B8BB0A9-73B9-4AE5-A447-A94DA9A91300}" type="presOf" srcId="{9FB710EF-BC0F-4F87-9B4D-53FA47E51E71}" destId="{FC83B139-5F30-4D5A-9131-B46ECC97A9EC}" srcOrd="0" destOrd="0" presId="urn:microsoft.com/office/officeart/2008/layout/VerticalCircleList"/>
    <dgm:cxn modelId="{A0683FC8-84F3-4D98-BA31-447F76116D64}" srcId="{EAD0DCCE-139B-4A37-A288-46F1B9780349}" destId="{6E8FC226-C618-4551-828F-80B1731D8A30}" srcOrd="1" destOrd="0" parTransId="{198FC1E4-729F-458D-A357-D3F9F83E261A}" sibTransId="{04FA5C21-9CD7-41AA-8935-251017308B03}"/>
    <dgm:cxn modelId="{3E6E4CEC-EBC7-4531-B233-9AF5A5FE43F6}" srcId="{EAD0DCCE-139B-4A37-A288-46F1B9780349}" destId="{173E814D-C03A-4B14-90C7-7669CEA780AB}" srcOrd="2" destOrd="0" parTransId="{78E17577-BB99-4781-9C76-B6896EA75E8F}" sibTransId="{333CA1D5-3BC5-4B1E-81D8-FFF74A9FC39B}"/>
    <dgm:cxn modelId="{5D1F1E74-E1B1-446D-BD0B-66646DE831D1}" type="presParOf" srcId="{DD63C6A6-90E7-4747-AC59-B630D92AAB79}" destId="{C062B456-9B77-46BF-9AD1-221E62628920}" srcOrd="0" destOrd="0" presId="urn:microsoft.com/office/officeart/2008/layout/VerticalCircleList"/>
    <dgm:cxn modelId="{09C8287B-B4AF-4DC2-B9ED-2EF54696BF24}" type="presParOf" srcId="{C062B456-9B77-46BF-9AD1-221E62628920}" destId="{4CD75F66-2938-415E-AAEC-38F32DD0FB81}" srcOrd="0" destOrd="0" presId="urn:microsoft.com/office/officeart/2008/layout/VerticalCircleList"/>
    <dgm:cxn modelId="{0C180031-E3FF-43DE-BD10-B022C0D2469C}" type="presParOf" srcId="{C062B456-9B77-46BF-9AD1-221E62628920}" destId="{5B6625F6-B9DD-416D-A6C3-723CA800C85C}" srcOrd="1" destOrd="0" presId="urn:microsoft.com/office/officeart/2008/layout/VerticalCircleList"/>
    <dgm:cxn modelId="{999AEEAD-EE45-407C-8A6F-DDC0B353E703}" type="presParOf" srcId="{C062B456-9B77-46BF-9AD1-221E62628920}" destId="{FC83B139-5F30-4D5A-9131-B46ECC97A9EC}" srcOrd="2" destOrd="0" presId="urn:microsoft.com/office/officeart/2008/layout/VerticalCircleList"/>
    <dgm:cxn modelId="{59DA1BBD-7DC5-49EF-A105-060C3D8E5D31}" type="presParOf" srcId="{DD63C6A6-90E7-4747-AC59-B630D92AAB79}" destId="{B75F6523-41C5-4EA1-8A2A-A16C8979233C}" srcOrd="1" destOrd="0" presId="urn:microsoft.com/office/officeart/2008/layout/VerticalCircleList"/>
    <dgm:cxn modelId="{C8636740-7246-4224-8E92-7E1F9FDBBFD8}" type="presParOf" srcId="{B75F6523-41C5-4EA1-8A2A-A16C8979233C}" destId="{49DCD3BA-1E5E-413B-B2A6-430226F83088}" srcOrd="0" destOrd="0" presId="urn:microsoft.com/office/officeart/2008/layout/VerticalCircleList"/>
    <dgm:cxn modelId="{65700786-59DD-48C2-87F0-283B89DBAA5F}" type="presParOf" srcId="{B75F6523-41C5-4EA1-8A2A-A16C8979233C}" destId="{57859453-0EEA-46CB-A33C-8A2FE7AAE171}" srcOrd="1" destOrd="0" presId="urn:microsoft.com/office/officeart/2008/layout/VerticalCircleList"/>
    <dgm:cxn modelId="{EE5628DE-AF4C-42C8-9B1F-3F206723200C}" type="presParOf" srcId="{B75F6523-41C5-4EA1-8A2A-A16C8979233C}" destId="{4C766975-FBA9-4CEC-A54A-B18C91008B08}" srcOrd="2" destOrd="0" presId="urn:microsoft.com/office/officeart/2008/layout/VerticalCircleList"/>
    <dgm:cxn modelId="{8C283E58-E0FC-4F82-B357-BFD2DBCE4A76}" type="presParOf" srcId="{DD63C6A6-90E7-4747-AC59-B630D92AAB79}" destId="{04B91B58-9B29-45B3-B2FC-604E778506A1}" srcOrd="2" destOrd="0" presId="urn:microsoft.com/office/officeart/2008/layout/VerticalCircleList"/>
    <dgm:cxn modelId="{F7F21772-2F83-4269-A2ED-7501DA65AF5F}" type="presParOf" srcId="{04B91B58-9B29-45B3-B2FC-604E778506A1}" destId="{9A95873B-45B4-4313-A1D6-22F2F8D8CDD7}" srcOrd="0" destOrd="0" presId="urn:microsoft.com/office/officeart/2008/layout/VerticalCircleList"/>
    <dgm:cxn modelId="{D6461259-91A1-49E7-9774-E0F7DFEFF17C}" type="presParOf" srcId="{04B91B58-9B29-45B3-B2FC-604E778506A1}" destId="{2B70926C-8E50-45FA-897F-D9D20ACFB345}" srcOrd="1" destOrd="0" presId="urn:microsoft.com/office/officeart/2008/layout/VerticalCircleList"/>
    <dgm:cxn modelId="{FC28E47F-7094-4AB9-90F9-3C68C044DE87}" type="presParOf" srcId="{04B91B58-9B29-45B3-B2FC-604E778506A1}" destId="{028E3008-A417-4716-B513-DD5DB6B52348}" srcOrd="2" destOrd="0" presId="urn:microsoft.com/office/officeart/2008/layout/VerticalCircleList"/>
    <dgm:cxn modelId="{19DB4FA2-B525-4188-980A-B312A969E3A2}" type="presParOf" srcId="{DD63C6A6-90E7-4747-AC59-B630D92AAB79}" destId="{82449174-8DCD-47A9-BB93-637FA6EE863D}" srcOrd="3" destOrd="0" presId="urn:microsoft.com/office/officeart/2008/layout/VerticalCircleList"/>
    <dgm:cxn modelId="{1B34894A-0C6B-4278-B8D5-F5892CFBD9BA}" type="presParOf" srcId="{82449174-8DCD-47A9-BB93-637FA6EE863D}" destId="{A99C5366-8732-4510-A7A3-19A873689D6B}" srcOrd="0" destOrd="0" presId="urn:microsoft.com/office/officeart/2008/layout/VerticalCircleList"/>
    <dgm:cxn modelId="{6268B8FC-838D-43F4-8882-70602369A126}" type="presParOf" srcId="{82449174-8DCD-47A9-BB93-637FA6EE863D}" destId="{71F38F49-2D47-436D-86CF-06C7C2B99093}" srcOrd="1" destOrd="0" presId="urn:microsoft.com/office/officeart/2008/layout/VerticalCircleList"/>
    <dgm:cxn modelId="{3E052E17-2B9A-488F-907B-0214ED3CDEBE}" type="presParOf" srcId="{82449174-8DCD-47A9-BB93-637FA6EE863D}" destId="{8DCF151A-8142-46DB-83D1-52DA0F3936CA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34CD3E-6DD2-43DC-BA5D-C213F52DCF90}" type="doc">
      <dgm:prSet loTypeId="urn:microsoft.com/office/officeart/2005/8/layout/hProcess9" loCatId="process" qsTypeId="urn:microsoft.com/office/officeart/2005/8/quickstyle/simple4" qsCatId="simple" csTypeId="urn:microsoft.com/office/officeart/2005/8/colors/colorful5" csCatId="colorful" phldr="1"/>
      <dgm:spPr/>
    </dgm:pt>
    <dgm:pt modelId="{0A9FF6DE-3198-496A-B943-E8ACF7649BB7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Problema</a:t>
          </a:r>
          <a:r>
            <a:rPr lang="es-MX" dirty="0">
              <a:latin typeface="Nunito" pitchFamily="2" charset="0"/>
            </a:rPr>
            <a:t>: Desde la página institucional, no es posible descargar los resultados.</a:t>
          </a:r>
          <a:endParaRPr lang="es-CO" dirty="0">
            <a:latin typeface="Nunito" pitchFamily="2" charset="0"/>
          </a:endParaRPr>
        </a:p>
      </dgm:t>
    </dgm:pt>
    <dgm:pt modelId="{52217EB4-308B-454D-8B35-B30E1F27DFBD}" type="parTrans" cxnId="{D5889F03-2F6E-430F-AAC3-702909F5B81A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7DF6F06F-1D2E-437B-AC57-75FF80AF37A5}" type="sibTrans" cxnId="{D5889F03-2F6E-430F-AAC3-702909F5B81A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EDFC6E33-F4C4-4842-8FB0-DA0C5C55A2DF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Detalle del problema</a:t>
          </a:r>
          <a:r>
            <a:rPr lang="es-MX" dirty="0">
              <a:latin typeface="Nunito" pitchFamily="2" charset="0"/>
            </a:rPr>
            <a:t>: La entidad viene adelantando un proceso de actualización y mejora  para la consulta de resultados, por la cual en momentos crea la indisponibilidad del servicio..</a:t>
          </a:r>
          <a:endParaRPr lang="es-CO" dirty="0">
            <a:latin typeface="Nunito" pitchFamily="2" charset="0"/>
          </a:endParaRPr>
        </a:p>
      </dgm:t>
    </dgm:pt>
    <dgm:pt modelId="{706E4101-DA14-44F4-A017-0A20B85939FA}" type="parTrans" cxnId="{0A77F9C3-E85A-4B36-8D17-45DEB55950A5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40401EF2-0B98-48B2-AC26-77BEEFE217F1}" type="sibTrans" cxnId="{0A77F9C3-E85A-4B36-8D17-45DEB55950A5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4F3AC583-FD09-490D-B951-ACCC03EB1AA5}">
      <dgm:prSet phldrT="[Texto]"/>
      <dgm:spPr/>
      <dgm:t>
        <a:bodyPr/>
        <a:lstStyle/>
        <a:p>
          <a:r>
            <a:rPr lang="es-MX" b="1" dirty="0">
              <a:latin typeface="Nunito" pitchFamily="2" charset="0"/>
            </a:rPr>
            <a:t>Solución</a:t>
          </a:r>
          <a:r>
            <a:rPr lang="es-MX" dirty="0">
              <a:latin typeface="Nunito" pitchFamily="2" charset="0"/>
            </a:rPr>
            <a:t>: La Entidad publicó vistas de consulta de resultados por período y examen de manera gradual en el portal. De igual forma se ejecutaron envíos masivos con la información del ciudadano para que logrará descargar el pdf de sus resultados.</a:t>
          </a:r>
          <a:endParaRPr lang="es-CO" dirty="0">
            <a:latin typeface="Nunito" pitchFamily="2" charset="0"/>
          </a:endParaRPr>
        </a:p>
      </dgm:t>
    </dgm:pt>
    <dgm:pt modelId="{0D70D3D6-DC3D-49D8-B3BE-4AA4512D3012}" type="parTrans" cxnId="{DBDEFD09-B949-48BD-BBAC-0C4354A5B1FE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A6653941-B476-4D0B-921E-6743D6F99C50}" type="sibTrans" cxnId="{DBDEFD09-B949-48BD-BBAC-0C4354A5B1FE}">
      <dgm:prSet/>
      <dgm:spPr/>
      <dgm:t>
        <a:bodyPr/>
        <a:lstStyle/>
        <a:p>
          <a:endParaRPr lang="es-CO">
            <a:latin typeface="Nunito" pitchFamily="2" charset="0"/>
          </a:endParaRPr>
        </a:p>
      </dgm:t>
    </dgm:pt>
    <dgm:pt modelId="{2AC99D79-F5B7-4CE8-ACBE-CED27B015123}" type="pres">
      <dgm:prSet presAssocID="{A734CD3E-6DD2-43DC-BA5D-C213F52DCF90}" presName="CompostProcess" presStyleCnt="0">
        <dgm:presLayoutVars>
          <dgm:dir/>
          <dgm:resizeHandles val="exact"/>
        </dgm:presLayoutVars>
      </dgm:prSet>
      <dgm:spPr/>
    </dgm:pt>
    <dgm:pt modelId="{B0A8953E-3D79-49EF-A779-9C3E51E6E41B}" type="pres">
      <dgm:prSet presAssocID="{A734CD3E-6DD2-43DC-BA5D-C213F52DCF90}" presName="arrow" presStyleLbl="bgShp" presStyleIdx="0" presStyleCnt="1"/>
      <dgm:spPr/>
    </dgm:pt>
    <dgm:pt modelId="{C9B90994-7C38-4735-8921-469386B74CB2}" type="pres">
      <dgm:prSet presAssocID="{A734CD3E-6DD2-43DC-BA5D-C213F52DCF90}" presName="linearProcess" presStyleCnt="0"/>
      <dgm:spPr/>
    </dgm:pt>
    <dgm:pt modelId="{496DBC7A-1C2C-48E6-A219-2FA8117F77BA}" type="pres">
      <dgm:prSet presAssocID="{0A9FF6DE-3198-496A-B943-E8ACF7649BB7}" presName="textNode" presStyleLbl="node1" presStyleIdx="0" presStyleCnt="3">
        <dgm:presLayoutVars>
          <dgm:bulletEnabled val="1"/>
        </dgm:presLayoutVars>
      </dgm:prSet>
      <dgm:spPr/>
    </dgm:pt>
    <dgm:pt modelId="{71CB5B81-8B05-4F2D-948B-78D8B4F3A6C5}" type="pres">
      <dgm:prSet presAssocID="{7DF6F06F-1D2E-437B-AC57-75FF80AF37A5}" presName="sibTrans" presStyleCnt="0"/>
      <dgm:spPr/>
    </dgm:pt>
    <dgm:pt modelId="{9FF4DA69-6D1F-4D2A-AB64-E9E3F23548B7}" type="pres">
      <dgm:prSet presAssocID="{EDFC6E33-F4C4-4842-8FB0-DA0C5C55A2DF}" presName="textNode" presStyleLbl="node1" presStyleIdx="1" presStyleCnt="3">
        <dgm:presLayoutVars>
          <dgm:bulletEnabled val="1"/>
        </dgm:presLayoutVars>
      </dgm:prSet>
      <dgm:spPr/>
    </dgm:pt>
    <dgm:pt modelId="{EC9B6D31-988D-4BE7-9F25-0B06C33E9077}" type="pres">
      <dgm:prSet presAssocID="{40401EF2-0B98-48B2-AC26-77BEEFE217F1}" presName="sibTrans" presStyleCnt="0"/>
      <dgm:spPr/>
    </dgm:pt>
    <dgm:pt modelId="{5EADDBA6-4B6D-44E9-A98B-650D5C71F7CE}" type="pres">
      <dgm:prSet presAssocID="{4F3AC583-FD09-490D-B951-ACCC03EB1AA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D5889F03-2F6E-430F-AAC3-702909F5B81A}" srcId="{A734CD3E-6DD2-43DC-BA5D-C213F52DCF90}" destId="{0A9FF6DE-3198-496A-B943-E8ACF7649BB7}" srcOrd="0" destOrd="0" parTransId="{52217EB4-308B-454D-8B35-B30E1F27DFBD}" sibTransId="{7DF6F06F-1D2E-437B-AC57-75FF80AF37A5}"/>
    <dgm:cxn modelId="{DBDEFD09-B949-48BD-BBAC-0C4354A5B1FE}" srcId="{A734CD3E-6DD2-43DC-BA5D-C213F52DCF90}" destId="{4F3AC583-FD09-490D-B951-ACCC03EB1AA5}" srcOrd="2" destOrd="0" parTransId="{0D70D3D6-DC3D-49D8-B3BE-4AA4512D3012}" sibTransId="{A6653941-B476-4D0B-921E-6743D6F99C50}"/>
    <dgm:cxn modelId="{B5AB0125-1B12-46AB-A38B-9437D89D3EDD}" type="presOf" srcId="{A734CD3E-6DD2-43DC-BA5D-C213F52DCF90}" destId="{2AC99D79-F5B7-4CE8-ACBE-CED27B015123}" srcOrd="0" destOrd="0" presId="urn:microsoft.com/office/officeart/2005/8/layout/hProcess9"/>
    <dgm:cxn modelId="{DB0ECB32-EC95-4E7C-A180-49DA65DA52B5}" type="presOf" srcId="{EDFC6E33-F4C4-4842-8FB0-DA0C5C55A2DF}" destId="{9FF4DA69-6D1F-4D2A-AB64-E9E3F23548B7}" srcOrd="0" destOrd="0" presId="urn:microsoft.com/office/officeart/2005/8/layout/hProcess9"/>
    <dgm:cxn modelId="{31E4CA5D-D1ED-4CD5-AE1A-91E3D5E9BC4D}" type="presOf" srcId="{4F3AC583-FD09-490D-B951-ACCC03EB1AA5}" destId="{5EADDBA6-4B6D-44E9-A98B-650D5C71F7CE}" srcOrd="0" destOrd="0" presId="urn:microsoft.com/office/officeart/2005/8/layout/hProcess9"/>
    <dgm:cxn modelId="{8688896C-CFB4-4059-BE4C-A2FA7D17AC0B}" type="presOf" srcId="{0A9FF6DE-3198-496A-B943-E8ACF7649BB7}" destId="{496DBC7A-1C2C-48E6-A219-2FA8117F77BA}" srcOrd="0" destOrd="0" presId="urn:microsoft.com/office/officeart/2005/8/layout/hProcess9"/>
    <dgm:cxn modelId="{0A77F9C3-E85A-4B36-8D17-45DEB55950A5}" srcId="{A734CD3E-6DD2-43DC-BA5D-C213F52DCF90}" destId="{EDFC6E33-F4C4-4842-8FB0-DA0C5C55A2DF}" srcOrd="1" destOrd="0" parTransId="{706E4101-DA14-44F4-A017-0A20B85939FA}" sibTransId="{40401EF2-0B98-48B2-AC26-77BEEFE217F1}"/>
    <dgm:cxn modelId="{273B3F9F-059A-4202-91D6-896735F19EAC}" type="presParOf" srcId="{2AC99D79-F5B7-4CE8-ACBE-CED27B015123}" destId="{B0A8953E-3D79-49EF-A779-9C3E51E6E41B}" srcOrd="0" destOrd="0" presId="urn:microsoft.com/office/officeart/2005/8/layout/hProcess9"/>
    <dgm:cxn modelId="{8F069FD4-B9FF-4518-856A-A07D704D5D51}" type="presParOf" srcId="{2AC99D79-F5B7-4CE8-ACBE-CED27B015123}" destId="{C9B90994-7C38-4735-8921-469386B74CB2}" srcOrd="1" destOrd="0" presId="urn:microsoft.com/office/officeart/2005/8/layout/hProcess9"/>
    <dgm:cxn modelId="{62680F00-9FD9-43FC-8F4A-772DF10DE189}" type="presParOf" srcId="{C9B90994-7C38-4735-8921-469386B74CB2}" destId="{496DBC7A-1C2C-48E6-A219-2FA8117F77BA}" srcOrd="0" destOrd="0" presId="urn:microsoft.com/office/officeart/2005/8/layout/hProcess9"/>
    <dgm:cxn modelId="{BB64614D-20AB-4EB9-8B44-505F05032565}" type="presParOf" srcId="{C9B90994-7C38-4735-8921-469386B74CB2}" destId="{71CB5B81-8B05-4F2D-948B-78D8B4F3A6C5}" srcOrd="1" destOrd="0" presId="urn:microsoft.com/office/officeart/2005/8/layout/hProcess9"/>
    <dgm:cxn modelId="{A0B95C79-4DC6-46C2-B596-3DE576596A02}" type="presParOf" srcId="{C9B90994-7C38-4735-8921-469386B74CB2}" destId="{9FF4DA69-6D1F-4D2A-AB64-E9E3F23548B7}" srcOrd="2" destOrd="0" presId="urn:microsoft.com/office/officeart/2005/8/layout/hProcess9"/>
    <dgm:cxn modelId="{CB803C39-ED8D-49A5-95C3-4130898AFB92}" type="presParOf" srcId="{C9B90994-7C38-4735-8921-469386B74CB2}" destId="{EC9B6D31-988D-4BE7-9F25-0B06C33E9077}" srcOrd="3" destOrd="0" presId="urn:microsoft.com/office/officeart/2005/8/layout/hProcess9"/>
    <dgm:cxn modelId="{47993B9E-04CC-4839-8047-92B327D94B78}" type="presParOf" srcId="{C9B90994-7C38-4735-8921-469386B74CB2}" destId="{5EADDBA6-4B6D-44E9-A98B-650D5C71F7C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34B59C-07EE-44D3-A4FE-DCB18BE37F2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E0636336-9060-4DAF-A325-C9662282E830}">
      <dgm:prSet phldrT="[Texto]" custT="1"/>
      <dgm:spPr/>
      <dgm:t>
        <a:bodyPr/>
        <a:lstStyle/>
        <a:p>
          <a:r>
            <a:rPr lang="es-MX" sz="1800" dirty="0">
              <a:solidFill>
                <a:schemeClr val="tx1"/>
              </a:solidFill>
              <a:latin typeface="Nunito" pitchFamily="2" charset="0"/>
            </a:rPr>
            <a:t>En el cuarto trimestre del año 2024, la Entidad recibió 141,4323 interacciones</a:t>
          </a:r>
          <a:endParaRPr lang="es-CO" sz="1800" dirty="0">
            <a:solidFill>
              <a:schemeClr val="tx1"/>
            </a:solidFill>
            <a:latin typeface="Nunito" pitchFamily="2" charset="0"/>
          </a:endParaRPr>
        </a:p>
      </dgm:t>
    </dgm:pt>
    <dgm:pt modelId="{EF3D9221-C712-4716-8ACC-1773234BB77D}" type="parTrans" cxnId="{1670A432-6F2B-43B7-BE6C-E88586407D56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396C45E7-61BA-4E05-B908-7831EEBF67F1}" type="sibTrans" cxnId="{1670A432-6F2B-43B7-BE6C-E88586407D56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13AA3988-8585-492A-BB41-45D05DF76F8E}">
      <dgm:prSet phldrT="[Texto]" custT="1"/>
      <dgm:spPr/>
      <dgm:t>
        <a:bodyPr/>
        <a:lstStyle/>
        <a:p>
          <a:r>
            <a:rPr lang="es-MX" sz="1800" dirty="0">
              <a:solidFill>
                <a:schemeClr val="tx1"/>
              </a:solidFill>
              <a:latin typeface="Nunito" pitchFamily="2" charset="0"/>
            </a:rPr>
            <a:t>El número de interacciones aumento en un 98%  comparado con el mismo período del año 2023.</a:t>
          </a:r>
          <a:endParaRPr lang="es-CO" sz="1800" dirty="0">
            <a:solidFill>
              <a:schemeClr val="tx1"/>
            </a:solidFill>
            <a:latin typeface="Nunito" pitchFamily="2" charset="0"/>
          </a:endParaRPr>
        </a:p>
      </dgm:t>
    </dgm:pt>
    <dgm:pt modelId="{0DA7B3B4-E3CE-4FD9-A796-F03F08500825}" type="parTrans" cxnId="{8B0BDA16-B881-44C4-82F8-80CE8776730F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20434871-4285-418D-A96B-CA703EA4D8DF}" type="sibTrans" cxnId="{8B0BDA16-B881-44C4-82F8-80CE8776730F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E8C1B282-3986-41D4-83CD-6F0928483B35}">
      <dgm:prSet phldrT="[Texto]" custT="1"/>
      <dgm:spPr/>
      <dgm:t>
        <a:bodyPr/>
        <a:lstStyle/>
        <a:p>
          <a:r>
            <a:rPr lang="es-MX" sz="1800" dirty="0">
              <a:solidFill>
                <a:schemeClr val="tx1"/>
              </a:solidFill>
              <a:latin typeface="Nunito" pitchFamily="2" charset="0"/>
            </a:rPr>
            <a:t>El tema de mayor impacto es el inconveniente en la descarga de resultados.</a:t>
          </a:r>
          <a:endParaRPr lang="es-CO" sz="1800" dirty="0">
            <a:solidFill>
              <a:schemeClr val="tx1"/>
            </a:solidFill>
            <a:latin typeface="Nunito" pitchFamily="2" charset="0"/>
          </a:endParaRPr>
        </a:p>
      </dgm:t>
    </dgm:pt>
    <dgm:pt modelId="{29A79315-266B-4E38-94F2-34652968C607}" type="parTrans" cxnId="{4B9D345E-5E18-459B-944D-0A757B22F8FC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EA88ECA4-A221-44CE-84E3-F2F94F7D6103}" type="sibTrans" cxnId="{4B9D345E-5E18-459B-944D-0A757B22F8FC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BE7EA8FD-0495-43F2-82CD-0AD1CEF07CCC}">
      <dgm:prSet phldrT="[Texto]" custT="1"/>
      <dgm:spPr/>
      <dgm:t>
        <a:bodyPr/>
        <a:lstStyle/>
        <a:p>
          <a:r>
            <a:rPr lang="es-MX" sz="1800" dirty="0">
              <a:solidFill>
                <a:schemeClr val="tx1"/>
              </a:solidFill>
              <a:latin typeface="Nunito" pitchFamily="2" charset="0"/>
            </a:rPr>
            <a:t>Durante esta vigencia hubo una reducción de inconformidades frente al tercer trimestre del año 2023.</a:t>
          </a:r>
          <a:endParaRPr lang="es-CO" sz="1800" dirty="0">
            <a:solidFill>
              <a:schemeClr val="tx1"/>
            </a:solidFill>
            <a:latin typeface="Nunito" pitchFamily="2" charset="0"/>
          </a:endParaRPr>
        </a:p>
      </dgm:t>
    </dgm:pt>
    <dgm:pt modelId="{5DA2F06E-159E-4487-817E-F17A937E1F1E}" type="parTrans" cxnId="{805DD044-DA9A-4E62-AB84-FC32A966615B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AE721D02-ACE2-40EE-AEA6-B90687630083}" type="sibTrans" cxnId="{805DD044-DA9A-4E62-AB84-FC32A966615B}">
      <dgm:prSet/>
      <dgm:spPr/>
      <dgm:t>
        <a:bodyPr/>
        <a:lstStyle/>
        <a:p>
          <a:endParaRPr lang="es-CO" sz="1800">
            <a:solidFill>
              <a:schemeClr val="tx1"/>
            </a:solidFill>
            <a:latin typeface="Nunito" pitchFamily="2" charset="0"/>
          </a:endParaRPr>
        </a:p>
      </dgm:t>
    </dgm:pt>
    <dgm:pt modelId="{E7E21EC4-F45E-4176-A9B3-360D2071474E}" type="pres">
      <dgm:prSet presAssocID="{3334B59C-07EE-44D3-A4FE-DCB18BE37F25}" presName="diagram" presStyleCnt="0">
        <dgm:presLayoutVars>
          <dgm:dir/>
          <dgm:resizeHandles val="exact"/>
        </dgm:presLayoutVars>
      </dgm:prSet>
      <dgm:spPr/>
    </dgm:pt>
    <dgm:pt modelId="{484B402C-B1BA-4DD0-B29E-F2D9DBE85DB4}" type="pres">
      <dgm:prSet presAssocID="{E0636336-9060-4DAF-A325-C9662282E830}" presName="node" presStyleLbl="node1" presStyleIdx="0" presStyleCnt="4">
        <dgm:presLayoutVars>
          <dgm:bulletEnabled val="1"/>
        </dgm:presLayoutVars>
      </dgm:prSet>
      <dgm:spPr/>
    </dgm:pt>
    <dgm:pt modelId="{F0B7DED7-C27A-4D66-AD8F-31B8397EA014}" type="pres">
      <dgm:prSet presAssocID="{396C45E7-61BA-4E05-B908-7831EEBF67F1}" presName="sibTrans" presStyleCnt="0"/>
      <dgm:spPr/>
    </dgm:pt>
    <dgm:pt modelId="{4059DFA5-FC4F-4ECC-8D6C-3BC88DBFA12C}" type="pres">
      <dgm:prSet presAssocID="{13AA3988-8585-492A-BB41-45D05DF76F8E}" presName="node" presStyleLbl="node1" presStyleIdx="1" presStyleCnt="4">
        <dgm:presLayoutVars>
          <dgm:bulletEnabled val="1"/>
        </dgm:presLayoutVars>
      </dgm:prSet>
      <dgm:spPr/>
    </dgm:pt>
    <dgm:pt modelId="{4BC61E49-A293-4283-8CD5-AD937D0C657F}" type="pres">
      <dgm:prSet presAssocID="{20434871-4285-418D-A96B-CA703EA4D8DF}" presName="sibTrans" presStyleCnt="0"/>
      <dgm:spPr/>
    </dgm:pt>
    <dgm:pt modelId="{A8BCE4AE-97B4-403A-8A5E-2DC595606CFE}" type="pres">
      <dgm:prSet presAssocID="{E8C1B282-3986-41D4-83CD-6F0928483B35}" presName="node" presStyleLbl="node1" presStyleIdx="2" presStyleCnt="4">
        <dgm:presLayoutVars>
          <dgm:bulletEnabled val="1"/>
        </dgm:presLayoutVars>
      </dgm:prSet>
      <dgm:spPr/>
    </dgm:pt>
    <dgm:pt modelId="{2DDAC537-62D3-4527-B807-350196334FC4}" type="pres">
      <dgm:prSet presAssocID="{EA88ECA4-A221-44CE-84E3-F2F94F7D6103}" presName="sibTrans" presStyleCnt="0"/>
      <dgm:spPr/>
    </dgm:pt>
    <dgm:pt modelId="{0FA9F73B-2659-4263-96BC-1883F09599C4}" type="pres">
      <dgm:prSet presAssocID="{BE7EA8FD-0495-43F2-82CD-0AD1CEF07CCC}" presName="node" presStyleLbl="node1" presStyleIdx="3" presStyleCnt="4">
        <dgm:presLayoutVars>
          <dgm:bulletEnabled val="1"/>
        </dgm:presLayoutVars>
      </dgm:prSet>
      <dgm:spPr/>
    </dgm:pt>
  </dgm:ptLst>
  <dgm:cxnLst>
    <dgm:cxn modelId="{8B0BDA16-B881-44C4-82F8-80CE8776730F}" srcId="{3334B59C-07EE-44D3-A4FE-DCB18BE37F25}" destId="{13AA3988-8585-492A-BB41-45D05DF76F8E}" srcOrd="1" destOrd="0" parTransId="{0DA7B3B4-E3CE-4FD9-A796-F03F08500825}" sibTransId="{20434871-4285-418D-A96B-CA703EA4D8DF}"/>
    <dgm:cxn modelId="{1670A432-6F2B-43B7-BE6C-E88586407D56}" srcId="{3334B59C-07EE-44D3-A4FE-DCB18BE37F25}" destId="{E0636336-9060-4DAF-A325-C9662282E830}" srcOrd="0" destOrd="0" parTransId="{EF3D9221-C712-4716-8ACC-1773234BB77D}" sibTransId="{396C45E7-61BA-4E05-B908-7831EEBF67F1}"/>
    <dgm:cxn modelId="{E7647234-1BE7-41E3-981B-345A9692A2E1}" type="presOf" srcId="{E8C1B282-3986-41D4-83CD-6F0928483B35}" destId="{A8BCE4AE-97B4-403A-8A5E-2DC595606CFE}" srcOrd="0" destOrd="0" presId="urn:microsoft.com/office/officeart/2005/8/layout/default"/>
    <dgm:cxn modelId="{4B9D345E-5E18-459B-944D-0A757B22F8FC}" srcId="{3334B59C-07EE-44D3-A4FE-DCB18BE37F25}" destId="{E8C1B282-3986-41D4-83CD-6F0928483B35}" srcOrd="2" destOrd="0" parTransId="{29A79315-266B-4E38-94F2-34652968C607}" sibTransId="{EA88ECA4-A221-44CE-84E3-F2F94F7D6103}"/>
    <dgm:cxn modelId="{805DD044-DA9A-4E62-AB84-FC32A966615B}" srcId="{3334B59C-07EE-44D3-A4FE-DCB18BE37F25}" destId="{BE7EA8FD-0495-43F2-82CD-0AD1CEF07CCC}" srcOrd="3" destOrd="0" parTransId="{5DA2F06E-159E-4487-817E-F17A937E1F1E}" sibTransId="{AE721D02-ACE2-40EE-AEA6-B90687630083}"/>
    <dgm:cxn modelId="{6F44F35A-0861-4DAD-B105-1E67AF121D7F}" type="presOf" srcId="{BE7EA8FD-0495-43F2-82CD-0AD1CEF07CCC}" destId="{0FA9F73B-2659-4263-96BC-1883F09599C4}" srcOrd="0" destOrd="0" presId="urn:microsoft.com/office/officeart/2005/8/layout/default"/>
    <dgm:cxn modelId="{2F9427D2-1DFE-46E1-86B5-DCC0DD8004AB}" type="presOf" srcId="{13AA3988-8585-492A-BB41-45D05DF76F8E}" destId="{4059DFA5-FC4F-4ECC-8D6C-3BC88DBFA12C}" srcOrd="0" destOrd="0" presId="urn:microsoft.com/office/officeart/2005/8/layout/default"/>
    <dgm:cxn modelId="{63E998E2-61E5-4150-A122-C8758722974F}" type="presOf" srcId="{E0636336-9060-4DAF-A325-C9662282E830}" destId="{484B402C-B1BA-4DD0-B29E-F2D9DBE85DB4}" srcOrd="0" destOrd="0" presId="urn:microsoft.com/office/officeart/2005/8/layout/default"/>
    <dgm:cxn modelId="{1867B7F3-4F4E-4B14-9D8E-C3B92F003005}" type="presOf" srcId="{3334B59C-07EE-44D3-A4FE-DCB18BE37F25}" destId="{E7E21EC4-F45E-4176-A9B3-360D2071474E}" srcOrd="0" destOrd="0" presId="urn:microsoft.com/office/officeart/2005/8/layout/default"/>
    <dgm:cxn modelId="{99E3E8EB-D52A-4B8A-A44D-C7CCB1AE55B2}" type="presParOf" srcId="{E7E21EC4-F45E-4176-A9B3-360D2071474E}" destId="{484B402C-B1BA-4DD0-B29E-F2D9DBE85DB4}" srcOrd="0" destOrd="0" presId="urn:microsoft.com/office/officeart/2005/8/layout/default"/>
    <dgm:cxn modelId="{86C21933-81DB-4D13-8DF7-336FEBDCEA40}" type="presParOf" srcId="{E7E21EC4-F45E-4176-A9B3-360D2071474E}" destId="{F0B7DED7-C27A-4D66-AD8F-31B8397EA014}" srcOrd="1" destOrd="0" presId="urn:microsoft.com/office/officeart/2005/8/layout/default"/>
    <dgm:cxn modelId="{9D9DEA88-3ABA-4BD6-B6D3-D347B4262B9C}" type="presParOf" srcId="{E7E21EC4-F45E-4176-A9B3-360D2071474E}" destId="{4059DFA5-FC4F-4ECC-8D6C-3BC88DBFA12C}" srcOrd="2" destOrd="0" presId="urn:microsoft.com/office/officeart/2005/8/layout/default"/>
    <dgm:cxn modelId="{CE04C827-14F9-4418-98C2-E92618CA3B02}" type="presParOf" srcId="{E7E21EC4-F45E-4176-A9B3-360D2071474E}" destId="{4BC61E49-A293-4283-8CD5-AD937D0C657F}" srcOrd="3" destOrd="0" presId="urn:microsoft.com/office/officeart/2005/8/layout/default"/>
    <dgm:cxn modelId="{7611A961-1099-4502-BA94-22DAFFB47D2D}" type="presParOf" srcId="{E7E21EC4-F45E-4176-A9B3-360D2071474E}" destId="{A8BCE4AE-97B4-403A-8A5E-2DC595606CFE}" srcOrd="4" destOrd="0" presId="urn:microsoft.com/office/officeart/2005/8/layout/default"/>
    <dgm:cxn modelId="{AA0341C0-632F-4A89-BEFA-D32649C2DFAA}" type="presParOf" srcId="{E7E21EC4-F45E-4176-A9B3-360D2071474E}" destId="{2DDAC537-62D3-4527-B807-350196334FC4}" srcOrd="5" destOrd="0" presId="urn:microsoft.com/office/officeart/2005/8/layout/default"/>
    <dgm:cxn modelId="{DA32B576-DB7F-47E7-A0AB-623AB5E47699}" type="presParOf" srcId="{E7E21EC4-F45E-4176-A9B3-360D2071474E}" destId="{0FA9F73B-2659-4263-96BC-1883F09599C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625F6-B9DD-416D-A6C3-723CA800C85C}">
      <dsp:nvSpPr>
        <dsp:cNvPr id="0" name=""/>
        <dsp:cNvSpPr/>
      </dsp:nvSpPr>
      <dsp:spPr>
        <a:xfrm>
          <a:off x="549403" y="1687"/>
          <a:ext cx="927812" cy="9278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C83B139-5F30-4D5A-9131-B46ECC97A9EC}">
      <dsp:nvSpPr>
        <dsp:cNvPr id="0" name=""/>
        <dsp:cNvSpPr/>
      </dsp:nvSpPr>
      <dsp:spPr>
        <a:xfrm>
          <a:off x="1013310" y="1687"/>
          <a:ext cx="4950218" cy="92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260" rIns="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Cifras</a:t>
          </a:r>
          <a:endParaRPr lang="es-419" sz="3800" kern="1200" dirty="0"/>
        </a:p>
      </dsp:txBody>
      <dsp:txXfrm>
        <a:off x="1013310" y="1687"/>
        <a:ext cx="4950218" cy="927812"/>
      </dsp:txXfrm>
    </dsp:sp>
    <dsp:sp modelId="{57859453-0EEA-46CB-A33C-8A2FE7AAE171}">
      <dsp:nvSpPr>
        <dsp:cNvPr id="0" name=""/>
        <dsp:cNvSpPr/>
      </dsp:nvSpPr>
      <dsp:spPr>
        <a:xfrm>
          <a:off x="549403" y="929500"/>
          <a:ext cx="927812" cy="92781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766975-FBA9-4CEC-A54A-B18C91008B08}">
      <dsp:nvSpPr>
        <dsp:cNvPr id="0" name=""/>
        <dsp:cNvSpPr/>
      </dsp:nvSpPr>
      <dsp:spPr>
        <a:xfrm>
          <a:off x="1013310" y="929500"/>
          <a:ext cx="4950218" cy="92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260" rIns="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Quejas y Reclamos</a:t>
          </a:r>
          <a:endParaRPr lang="es-419" sz="3800" kern="1200" dirty="0"/>
        </a:p>
      </dsp:txBody>
      <dsp:txXfrm>
        <a:off x="1013310" y="929500"/>
        <a:ext cx="4950218" cy="927812"/>
      </dsp:txXfrm>
    </dsp:sp>
    <dsp:sp modelId="{2B70926C-8E50-45FA-897F-D9D20ACFB345}">
      <dsp:nvSpPr>
        <dsp:cNvPr id="0" name=""/>
        <dsp:cNvSpPr/>
      </dsp:nvSpPr>
      <dsp:spPr>
        <a:xfrm>
          <a:off x="549403" y="1857312"/>
          <a:ext cx="927812" cy="92781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28E3008-A417-4716-B513-DD5DB6B52348}">
      <dsp:nvSpPr>
        <dsp:cNvPr id="0" name=""/>
        <dsp:cNvSpPr/>
      </dsp:nvSpPr>
      <dsp:spPr>
        <a:xfrm>
          <a:off x="1013310" y="1857312"/>
          <a:ext cx="4950218" cy="92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260" rIns="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Indicador de Satisfacción</a:t>
          </a:r>
          <a:endParaRPr lang="es-419" sz="3800" kern="1200" dirty="0"/>
        </a:p>
      </dsp:txBody>
      <dsp:txXfrm>
        <a:off x="1013310" y="1857312"/>
        <a:ext cx="4950218" cy="927812"/>
      </dsp:txXfrm>
    </dsp:sp>
    <dsp:sp modelId="{71F38F49-2D47-436D-86CF-06C7C2B99093}">
      <dsp:nvSpPr>
        <dsp:cNvPr id="0" name=""/>
        <dsp:cNvSpPr/>
      </dsp:nvSpPr>
      <dsp:spPr>
        <a:xfrm>
          <a:off x="549403" y="2785124"/>
          <a:ext cx="927812" cy="92781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DCF151A-8142-46DB-83D1-52DA0F3936CA}">
      <dsp:nvSpPr>
        <dsp:cNvPr id="0" name=""/>
        <dsp:cNvSpPr/>
      </dsp:nvSpPr>
      <dsp:spPr>
        <a:xfrm>
          <a:off x="1013310" y="2785124"/>
          <a:ext cx="4950218" cy="927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8260" rIns="0" bIns="4826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Conclusiones</a:t>
          </a:r>
          <a:endParaRPr lang="es-419" sz="3800" kern="1200" dirty="0"/>
        </a:p>
      </dsp:txBody>
      <dsp:txXfrm>
        <a:off x="1013310" y="2785124"/>
        <a:ext cx="4950218" cy="9278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8953E-3D79-49EF-A779-9C3E51E6E41B}">
      <dsp:nvSpPr>
        <dsp:cNvPr id="0" name=""/>
        <dsp:cNvSpPr/>
      </dsp:nvSpPr>
      <dsp:spPr>
        <a:xfrm>
          <a:off x="652224" y="0"/>
          <a:ext cx="7391876" cy="3878628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6DBC7A-1C2C-48E6-A219-2FA8117F77BA}">
      <dsp:nvSpPr>
        <dsp:cNvPr id="0" name=""/>
        <dsp:cNvSpPr/>
      </dsp:nvSpPr>
      <dsp:spPr>
        <a:xfrm>
          <a:off x="294689" y="1163588"/>
          <a:ext cx="2608897" cy="155145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>
              <a:latin typeface="Nunito" pitchFamily="2" charset="0"/>
            </a:rPr>
            <a:t>Problema</a:t>
          </a:r>
          <a:r>
            <a:rPr lang="es-MX" sz="1100" kern="1200" dirty="0">
              <a:latin typeface="Nunito" pitchFamily="2" charset="0"/>
            </a:rPr>
            <a:t>: Desde la página institucional, no es posible descargar los resultados.</a:t>
          </a:r>
          <a:endParaRPr lang="es-CO" sz="1100" kern="1200" dirty="0">
            <a:latin typeface="Nunito" pitchFamily="2" charset="0"/>
          </a:endParaRPr>
        </a:p>
      </dsp:txBody>
      <dsp:txXfrm>
        <a:off x="370425" y="1239324"/>
        <a:ext cx="2457425" cy="1399979"/>
      </dsp:txXfrm>
    </dsp:sp>
    <dsp:sp modelId="{9FF4DA69-6D1F-4D2A-AB64-E9E3F23548B7}">
      <dsp:nvSpPr>
        <dsp:cNvPr id="0" name=""/>
        <dsp:cNvSpPr/>
      </dsp:nvSpPr>
      <dsp:spPr>
        <a:xfrm>
          <a:off x="3043713" y="1163588"/>
          <a:ext cx="2608897" cy="1551451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>
              <a:latin typeface="Nunito" pitchFamily="2" charset="0"/>
            </a:rPr>
            <a:t>Detalle del problema</a:t>
          </a:r>
          <a:r>
            <a:rPr lang="es-MX" sz="1100" kern="1200" dirty="0">
              <a:latin typeface="Nunito" pitchFamily="2" charset="0"/>
            </a:rPr>
            <a:t>: La entidad viene adelantando un proceso de actualización y mejora  para la consulta de resultados, por la cual en momentos crea la indisponibilidad del servicio..</a:t>
          </a:r>
          <a:endParaRPr lang="es-CO" sz="1100" kern="1200" dirty="0">
            <a:latin typeface="Nunito" pitchFamily="2" charset="0"/>
          </a:endParaRPr>
        </a:p>
      </dsp:txBody>
      <dsp:txXfrm>
        <a:off x="3119449" y="1239324"/>
        <a:ext cx="2457425" cy="1399979"/>
      </dsp:txXfrm>
    </dsp:sp>
    <dsp:sp modelId="{5EADDBA6-4B6D-44E9-A98B-650D5C71F7CE}">
      <dsp:nvSpPr>
        <dsp:cNvPr id="0" name=""/>
        <dsp:cNvSpPr/>
      </dsp:nvSpPr>
      <dsp:spPr>
        <a:xfrm>
          <a:off x="5792737" y="1163588"/>
          <a:ext cx="2608897" cy="1551451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>
              <a:latin typeface="Nunito" pitchFamily="2" charset="0"/>
            </a:rPr>
            <a:t>Solución</a:t>
          </a:r>
          <a:r>
            <a:rPr lang="es-MX" sz="1100" kern="1200" dirty="0">
              <a:latin typeface="Nunito" pitchFamily="2" charset="0"/>
            </a:rPr>
            <a:t>: La Entidad publicó vistas de consulta de resultados por período y examen de manera gradual en el portal. De igual forma se ejecutaron envíos masivos con la información del ciudadano para que logrará descargar el pdf de sus resultados.</a:t>
          </a:r>
          <a:endParaRPr lang="es-CO" sz="1100" kern="1200" dirty="0">
            <a:latin typeface="Nunito" pitchFamily="2" charset="0"/>
          </a:endParaRPr>
        </a:p>
      </dsp:txBody>
      <dsp:txXfrm>
        <a:off x="5868473" y="1239324"/>
        <a:ext cx="2457425" cy="1399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B402C-B1BA-4DD0-B29E-F2D9DBE85DB4}">
      <dsp:nvSpPr>
        <dsp:cNvPr id="0" name=""/>
        <dsp:cNvSpPr/>
      </dsp:nvSpPr>
      <dsp:spPr>
        <a:xfrm>
          <a:off x="1140782" y="772"/>
          <a:ext cx="2819912" cy="16919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latin typeface="Nunito" pitchFamily="2" charset="0"/>
            </a:rPr>
            <a:t>En el cuarto trimestre del año 2024, la Entidad recibió 141,4323 interacciones</a:t>
          </a:r>
          <a:endParaRPr lang="es-CO" sz="1800" kern="1200" dirty="0">
            <a:solidFill>
              <a:schemeClr val="tx1"/>
            </a:solidFill>
            <a:latin typeface="Nunito" pitchFamily="2" charset="0"/>
          </a:endParaRPr>
        </a:p>
      </dsp:txBody>
      <dsp:txXfrm>
        <a:off x="1140782" y="772"/>
        <a:ext cx="2819912" cy="1691947"/>
      </dsp:txXfrm>
    </dsp:sp>
    <dsp:sp modelId="{4059DFA5-FC4F-4ECC-8D6C-3BC88DBFA12C}">
      <dsp:nvSpPr>
        <dsp:cNvPr id="0" name=""/>
        <dsp:cNvSpPr/>
      </dsp:nvSpPr>
      <dsp:spPr>
        <a:xfrm>
          <a:off x="4242686" y="772"/>
          <a:ext cx="2819912" cy="1691947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latin typeface="Nunito" pitchFamily="2" charset="0"/>
            </a:rPr>
            <a:t>El número de interacciones aumento en un 98%  comparado con el mismo período del año 2023.</a:t>
          </a:r>
          <a:endParaRPr lang="es-CO" sz="1800" kern="1200" dirty="0">
            <a:solidFill>
              <a:schemeClr val="tx1"/>
            </a:solidFill>
            <a:latin typeface="Nunito" pitchFamily="2" charset="0"/>
          </a:endParaRPr>
        </a:p>
      </dsp:txBody>
      <dsp:txXfrm>
        <a:off x="4242686" y="772"/>
        <a:ext cx="2819912" cy="1691947"/>
      </dsp:txXfrm>
    </dsp:sp>
    <dsp:sp modelId="{A8BCE4AE-97B4-403A-8A5E-2DC595606CFE}">
      <dsp:nvSpPr>
        <dsp:cNvPr id="0" name=""/>
        <dsp:cNvSpPr/>
      </dsp:nvSpPr>
      <dsp:spPr>
        <a:xfrm>
          <a:off x="1140782" y="1974711"/>
          <a:ext cx="2819912" cy="1691947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latin typeface="Nunito" pitchFamily="2" charset="0"/>
            </a:rPr>
            <a:t>El tema de mayor impacto es el inconveniente en la descarga de resultados.</a:t>
          </a:r>
          <a:endParaRPr lang="es-CO" sz="1800" kern="1200" dirty="0">
            <a:solidFill>
              <a:schemeClr val="tx1"/>
            </a:solidFill>
            <a:latin typeface="Nunito" pitchFamily="2" charset="0"/>
          </a:endParaRPr>
        </a:p>
      </dsp:txBody>
      <dsp:txXfrm>
        <a:off x="1140782" y="1974711"/>
        <a:ext cx="2819912" cy="1691947"/>
      </dsp:txXfrm>
    </dsp:sp>
    <dsp:sp modelId="{0FA9F73B-2659-4263-96BC-1883F09599C4}">
      <dsp:nvSpPr>
        <dsp:cNvPr id="0" name=""/>
        <dsp:cNvSpPr/>
      </dsp:nvSpPr>
      <dsp:spPr>
        <a:xfrm>
          <a:off x="4242686" y="1974711"/>
          <a:ext cx="2819912" cy="1691947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>
              <a:solidFill>
                <a:schemeClr val="tx1"/>
              </a:solidFill>
              <a:latin typeface="Nunito" pitchFamily="2" charset="0"/>
            </a:rPr>
            <a:t>Durante esta vigencia hubo una reducción de inconformidades frente al tercer trimestre del año 2023.</a:t>
          </a:r>
          <a:endParaRPr lang="es-CO" sz="1800" kern="1200" dirty="0">
            <a:solidFill>
              <a:schemeClr val="tx1"/>
            </a:solidFill>
            <a:latin typeface="Nunito" pitchFamily="2" charset="0"/>
          </a:endParaRPr>
        </a:p>
      </dsp:txBody>
      <dsp:txXfrm>
        <a:off x="4242686" y="1974711"/>
        <a:ext cx="2819912" cy="1691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90FF8-419C-69BE-2699-D43E1FBE5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F0746D-7BD8-C4C5-2613-8B65D938D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DBE01F-2401-A6B1-246E-7716017C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80464-1A28-D062-37B1-D40DAB1E2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7A492-3A16-EC9C-AF22-D2C6E4C45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020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4D49F5-54E9-0B93-8A70-F8FF7CAF9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FF2360-6FEF-5DBA-D6FA-2E5A1B909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74DB32-6B38-1D51-86BB-6AEAE5FB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BD1482-2927-735E-B9C4-7BC56B65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B8330-163E-B4D5-C7E9-3A569019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389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D2D5F9-0F1D-B970-32E9-67885C44A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72B85B-2191-5339-9080-77A38FB5A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3B720-87B1-4278-6D1D-E331FE0B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C4C9C6-088D-5086-9C0C-03A5538B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4EAA40-CB79-F01B-BAAF-9B59A866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0764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33C39-249B-8A37-914C-AC32B27A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48C3AE-0501-F3F8-F335-4204DB51C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F1E9F-9B39-27AF-F44C-B6F35809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A7E49-6461-183F-CDC2-1A6360DE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5F705-3762-C871-DF71-B0F57469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732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B0CC3-FB94-751E-9113-7AEE0C548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7FEE16-6941-CE7A-5BE7-2085DBEB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B0BFFA-AB81-0C16-4B6F-4BEE8F9AA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6A89CD-5DAB-EB58-C134-5B1913426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46867E-BF98-BBD2-144F-F98D0B8C0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5827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DADFDB-8EC6-4595-DF4E-C88D8E3F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581518-DA59-4AF1-7FB6-85B73C72D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BE1256-DFD0-351C-0310-158AF36B9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3AA48E-61DD-A87A-02AE-54E8D508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1CE4DA-2A99-142C-C2AA-075BBA6C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7B295F-F9DC-376C-1A6D-B5D103B0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1084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849B0-E442-2C5F-94D8-FEB28030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CB240E-E51C-ABF4-986D-9DCC253F4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24EC57-12B7-DB1A-796D-F1997B888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B26BA44-F005-7ED7-2444-5AD4999F5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724FC9-6E21-2B7C-6497-3D32B124E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D7D15B-E490-D1D2-A2B5-518EEF84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C7CFDB-9ABA-7EB5-B245-57A2BAD3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A0D7094-2838-B613-4F0B-0CC16AD71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556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E25F0E-2DF3-5F41-4C41-35953EFA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872F89-09FE-7305-3147-94A2CA4E6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B719FA-B357-2E0E-FF14-DF3EF8D2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27AE19-9444-7D70-4263-17AA57B1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0024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763925-ACE9-3EFF-EF4B-979946EDE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A63F43-4224-25DE-7AC0-9C379E24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EDC823-AF93-96F5-1EBD-49A3890E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74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FF3D-8D5C-8221-62A2-D32608977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2C96BD-C032-2353-73A8-CE6FBBAD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C5A773-9F46-5BE0-DE73-E80DA6F45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C44867-8862-9456-267B-E4585E63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DD6374-78F2-54A9-4A53-67B35ADE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299854-9BDC-BFBE-B4F8-A1F7ED6C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976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5A2BC-FEF9-0D7A-C40E-61C436B5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A89183-DC88-B806-C166-61D32A894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F76130-A3C5-352F-3F01-4543C27DE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7831FB8-098A-17FA-BA85-74D560D6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6CC985-4625-0F5E-5FB1-4714B9B1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075407-912C-22EA-FC13-47C159EB9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017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76C50FB-0A3B-AAF1-0765-92608DDB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0A6014-2560-5C1B-8B56-A030679A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A7568-3FA3-9131-C25B-0C4353835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B270-3734-114A-9625-DE6BE6C91535}" type="datetimeFigureOut">
              <a:rPr lang="es-CO" smtClean="0"/>
              <a:t>15/04/2025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2C765C-1DBE-1E12-4099-615A0B22E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515ABD-CC78-BE9C-06D1-C24E33681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B5AA-A1C0-5149-B30B-3B4C581A00BD}" type="slidenum">
              <a:rPr lang="es-CO" smtClean="0"/>
              <a:t>‹Nº›</a:t>
            </a:fld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E74DD6B-6669-364A-054D-3C2DFD2367E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2449513" cy="2286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419" sz="1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Información Pública Clasificada</a:t>
            </a:r>
          </a:p>
        </p:txBody>
      </p:sp>
    </p:spTree>
    <p:extLst>
      <p:ext uri="{BB962C8B-B14F-4D97-AF65-F5344CB8AC3E}">
        <p14:creationId xmlns:p14="http://schemas.microsoft.com/office/powerpoint/2010/main" val="372827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FF75E7C-07BF-BCE5-097E-FFB0430BB7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275" y="2707435"/>
            <a:ext cx="1191450" cy="1657669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933A438C-A26C-10B5-1CE1-B4DC1DAB82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846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FB91C3-9830-E16A-B896-65D6443E1B26}"/>
              </a:ext>
            </a:extLst>
          </p:cNvPr>
          <p:cNvSpPr txBox="1"/>
          <p:nvPr/>
        </p:nvSpPr>
        <p:spPr>
          <a:xfrm>
            <a:off x="2790981" y="2531130"/>
            <a:ext cx="7312252" cy="6924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5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unito" pitchFamily="2" charset="0"/>
              </a:rPr>
              <a:t>02. Quejas y Reclamos</a:t>
            </a:r>
            <a:endParaRPr lang="es-ES" sz="4500" dirty="0">
              <a:solidFill>
                <a:prstClr val="white"/>
              </a:solidFill>
              <a:latin typeface="Nunito" pitchFamily="2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0B2EB9A-21F2-6FE6-58A5-D7835D0BC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528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551693" y="863888"/>
            <a:ext cx="544411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Quejas y reclamos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1BBEEE-40DD-E5AB-B3EA-59A3E64F03AD}"/>
              </a:ext>
            </a:extLst>
          </p:cNvPr>
          <p:cNvSpPr txBox="1"/>
          <p:nvPr/>
        </p:nvSpPr>
        <p:spPr>
          <a:xfrm>
            <a:off x="451505" y="1872228"/>
            <a:ext cx="11407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Nunito" pitchFamily="2" charset="0"/>
              </a:rPr>
              <a:t>Para el período evaluado la Entidad recibió 9.242 inconformidades. La consulta de resultados del Examen Saber 11 es la tipología de mayor reclamación por parte de la ciudadanía.</a:t>
            </a:r>
            <a:endParaRPr lang="es-CO" sz="1600" dirty="0">
              <a:latin typeface="Nunito" pitchFamily="2" charset="0"/>
            </a:endParaRPr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529B6933-645A-029E-B1BA-3A72558D0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11</a:t>
            </a:r>
            <a:endParaRPr lang="es-CO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5A61AF4-28D4-60BD-177F-EA4AC588B4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425528"/>
              </p:ext>
            </p:extLst>
          </p:nvPr>
        </p:nvGraphicFramePr>
        <p:xfrm>
          <a:off x="168475" y="2983515"/>
          <a:ext cx="6210553" cy="2834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FEBAD64E-B0FA-36CC-6729-8A809103D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42652"/>
              </p:ext>
            </p:extLst>
          </p:nvPr>
        </p:nvGraphicFramePr>
        <p:xfrm>
          <a:off x="6722044" y="2892154"/>
          <a:ext cx="5136580" cy="3615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356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451505" y="914147"/>
            <a:ext cx="825578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Principales inconformidades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8845C0E-1073-9A75-ECD6-A277456E231F}"/>
              </a:ext>
            </a:extLst>
          </p:cNvPr>
          <p:cNvSpPr/>
          <p:nvPr/>
        </p:nvSpPr>
        <p:spPr>
          <a:xfrm>
            <a:off x="3128030" y="1839454"/>
            <a:ext cx="51459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Inconveniente en la descarga de resultados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22FB1C1F-4BEA-2F1D-B959-284DB32E7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1991887"/>
              </p:ext>
            </p:extLst>
          </p:nvPr>
        </p:nvGraphicFramePr>
        <p:xfrm>
          <a:off x="2105025" y="2303097"/>
          <a:ext cx="8696325" cy="387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ítulo 9">
            <a:extLst>
              <a:ext uri="{FF2B5EF4-FFF2-40B4-BE49-F238E27FC236}">
                <a16:creationId xmlns:a16="http://schemas.microsoft.com/office/drawing/2014/main" id="{CE68156F-0030-5172-4714-BFE79E4FB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12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1946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FB91C3-9830-E16A-B896-65D6443E1B26}"/>
              </a:ext>
            </a:extLst>
          </p:cNvPr>
          <p:cNvSpPr txBox="1"/>
          <p:nvPr/>
        </p:nvSpPr>
        <p:spPr>
          <a:xfrm>
            <a:off x="2790980" y="2531130"/>
            <a:ext cx="7896069" cy="6924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5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unito" pitchFamily="2" charset="0"/>
              </a:rPr>
              <a:t>03. Indicador de Satisfacción</a:t>
            </a:r>
            <a:endParaRPr lang="es-ES" sz="4500" dirty="0">
              <a:solidFill>
                <a:prstClr val="white"/>
              </a:solidFill>
              <a:latin typeface="Nunito" pitchFamily="2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32318CE-3AD9-9A07-1B56-A2345F186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1119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969281" y="914147"/>
            <a:ext cx="722024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Indicador de satisfacción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62BB890-7653-535D-F066-4CF322AD63C8}"/>
              </a:ext>
            </a:extLst>
          </p:cNvPr>
          <p:cNvSpPr txBox="1"/>
          <p:nvPr/>
        </p:nvSpPr>
        <p:spPr>
          <a:xfrm>
            <a:off x="451505" y="1872228"/>
            <a:ext cx="11407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Nunito" pitchFamily="2" charset="0"/>
              </a:rPr>
              <a:t>Para el período evaluado, la Entidad logró un indicador promedio de 73,28%.</a:t>
            </a:r>
            <a:endParaRPr lang="es-CO" sz="1600" dirty="0">
              <a:latin typeface="Nunito" pitchFamily="2" charset="0"/>
            </a:endParaRPr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1DC818F0-E7A0-F880-DB5C-E80F2C378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16</a:t>
            </a:r>
            <a:endParaRPr lang="es-CO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465310C-9E2E-0360-84D2-2C62BAF6AF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63087"/>
              </p:ext>
            </p:extLst>
          </p:nvPr>
        </p:nvGraphicFramePr>
        <p:xfrm>
          <a:off x="1729224" y="2627509"/>
          <a:ext cx="8733551" cy="3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2520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FB91C3-9830-E16A-B896-65D6443E1B26}"/>
              </a:ext>
            </a:extLst>
          </p:cNvPr>
          <p:cNvSpPr txBox="1"/>
          <p:nvPr/>
        </p:nvSpPr>
        <p:spPr>
          <a:xfrm>
            <a:off x="2790980" y="2531130"/>
            <a:ext cx="7896069" cy="6924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5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unito" pitchFamily="2" charset="0"/>
              </a:rPr>
              <a:t>04. Conclusiones</a:t>
            </a:r>
            <a:endParaRPr lang="es-ES" sz="4500" dirty="0">
              <a:solidFill>
                <a:prstClr val="white"/>
              </a:solidFill>
              <a:latin typeface="Nunito" pitchFamily="2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DBA9315-4325-7D71-BECF-5E7DA20FF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19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542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600431" y="864974"/>
            <a:ext cx="400622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Conclusiones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83A793B-3F2F-EAE4-5ECA-4EB1A87B0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1302709"/>
              </p:ext>
            </p:extLst>
          </p:nvPr>
        </p:nvGraphicFramePr>
        <p:xfrm>
          <a:off x="2031999" y="1981200"/>
          <a:ext cx="8203382" cy="3667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7">
            <a:extLst>
              <a:ext uri="{FF2B5EF4-FFF2-40B4-BE49-F238E27FC236}">
                <a16:creationId xmlns:a16="http://schemas.microsoft.com/office/drawing/2014/main" id="{1C887115-E07B-C2AE-3AB5-CF44E3E3D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20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4838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44B06E1-61CD-AD54-4D76-2522EBCB50DD}"/>
              </a:ext>
            </a:extLst>
          </p:cNvPr>
          <p:cNvSpPr txBox="1"/>
          <p:nvPr/>
        </p:nvSpPr>
        <p:spPr>
          <a:xfrm>
            <a:off x="588818" y="2275852"/>
            <a:ext cx="11014364" cy="1297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s-MX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 pitchFamily="2" charset="0"/>
                <a:ea typeface="Verdana" panose="020B0604030504040204" pitchFamily="34" charset="0"/>
                <a:cs typeface="Verdana" panose="020B0604030504040204" pitchFamily="34" charset="0"/>
              </a:rPr>
              <a:t>IV Informe trimestral de PQRSD</a:t>
            </a:r>
          </a:p>
          <a:p>
            <a:pPr algn="ctr">
              <a:lnSpc>
                <a:spcPts val="3200"/>
              </a:lnSpc>
            </a:pPr>
            <a:endParaRPr lang="es-MX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unito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>
              <a:lnSpc>
                <a:spcPts val="3200"/>
              </a:lnSpc>
            </a:pPr>
            <a:r>
              <a:rPr lang="es-MX" sz="2000" dirty="0">
                <a:solidFill>
                  <a:schemeClr val="bg1"/>
                </a:solidFill>
                <a:latin typeface="Nunito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Unidad de Atención al Ciudadano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9D653718-B4C0-7E85-1890-1315A68BF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2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942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478892" y="1014414"/>
            <a:ext cx="371768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Introducción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2E9955-07EC-2569-6EF7-D517026C3D1A}"/>
              </a:ext>
            </a:extLst>
          </p:cNvPr>
          <p:cNvSpPr txBox="1"/>
          <p:nvPr/>
        </p:nvSpPr>
        <p:spPr>
          <a:xfrm>
            <a:off x="2814639" y="2578100"/>
            <a:ext cx="85725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Nunito" pitchFamily="2" charset="0"/>
              </a:rPr>
              <a:t>El informe describe el comportamiento de interacciones para el cuarto trimestre del año 2024, en el cual refleja las cifras comparativos, temas de impacto, indicador de satisfacción del centro de contacto.</a:t>
            </a:r>
          </a:p>
          <a:p>
            <a:pPr algn="just"/>
            <a:endParaRPr lang="es-MX" dirty="0">
              <a:latin typeface="Nunito" pitchFamily="2" charset="0"/>
            </a:endParaRPr>
          </a:p>
          <a:p>
            <a:pPr algn="just"/>
            <a:r>
              <a:rPr lang="es-MX" dirty="0">
                <a:latin typeface="Nunito" pitchFamily="2" charset="0"/>
              </a:rPr>
              <a:t>Por otro lado, se detallará la cantidad de interacciones del año, las actividades para mitigar las quejas y reclamos..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6A80CF87-69FB-6AEE-331C-99862551C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3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5052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893780" y="1014414"/>
            <a:ext cx="568296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Tabla de contenido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43F4E37-FDC4-ED63-9D68-DF803093A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929861"/>
              </p:ext>
            </p:extLst>
          </p:nvPr>
        </p:nvGraphicFramePr>
        <p:xfrm>
          <a:off x="3284193" y="2128961"/>
          <a:ext cx="6269665" cy="3714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0AD622AD-FB69-5329-24BF-FDD919166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4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253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820C351-CFBB-CE8B-F6EB-AF8CC1AF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909794"/>
            <a:ext cx="12192000" cy="2759528"/>
          </a:xfrm>
          <a:prstGeom prst="rect">
            <a:avLst/>
          </a:prstGeom>
          <a:solidFill>
            <a:srgbClr val="B137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0FB91C3-9830-E16A-B896-65D6443E1B26}"/>
              </a:ext>
            </a:extLst>
          </p:cNvPr>
          <p:cNvSpPr txBox="1"/>
          <p:nvPr/>
        </p:nvSpPr>
        <p:spPr>
          <a:xfrm>
            <a:off x="2790981" y="2531130"/>
            <a:ext cx="7312252" cy="6924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R="0" lvl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45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unito" pitchFamily="2" charset="0"/>
              </a:rPr>
              <a:t>01. Cifras</a:t>
            </a:r>
            <a:endParaRPr lang="es-ES" sz="4500" dirty="0">
              <a:solidFill>
                <a:prstClr val="white"/>
              </a:solidFill>
              <a:latin typeface="Nunito" pitchFamily="2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37E9C808-D60C-39E6-6801-E387A65D7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5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37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6089"/>
            <a:ext cx="1200863" cy="37785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861544" y="909935"/>
            <a:ext cx="10217862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Interacciones recibidas IV trimestre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B4F5F5FB-4412-8804-C988-038206CFB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6</a:t>
            </a:r>
            <a:endParaRPr lang="es-CO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F91468C-6889-0036-B41C-43BABA796A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63843"/>
              </p:ext>
            </p:extLst>
          </p:nvPr>
        </p:nvGraphicFramePr>
        <p:xfrm>
          <a:off x="2170000" y="1867770"/>
          <a:ext cx="7600950" cy="367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054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452508" y="1014414"/>
            <a:ext cx="961352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Interacciones recibidas año 2024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821E559D-BC03-B066-4892-E698AE296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7</a:t>
            </a:r>
            <a:endParaRPr lang="es-CO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3952716-12DB-46AA-A710-8AEF9A6CED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108527"/>
              </p:ext>
            </p:extLst>
          </p:nvPr>
        </p:nvGraphicFramePr>
        <p:xfrm>
          <a:off x="633840" y="2028829"/>
          <a:ext cx="10571189" cy="3814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35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793154" y="1014414"/>
            <a:ext cx="893225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Comparativo año 2023 - 2024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7089D37-8C2E-6B0E-7B07-0E2E82B61065}"/>
              </a:ext>
            </a:extLst>
          </p:cNvPr>
          <p:cNvSpPr txBox="1"/>
          <p:nvPr/>
        </p:nvSpPr>
        <p:spPr>
          <a:xfrm>
            <a:off x="1400289" y="5823380"/>
            <a:ext cx="911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Nunito" pitchFamily="2" charset="0"/>
              </a:rPr>
              <a:t>Para la actual vigencia, las interacciones aumentaron un 98% frente al año 2023.</a:t>
            </a:r>
            <a:endParaRPr lang="es-CO" dirty="0">
              <a:latin typeface="Nunito" pitchFamily="2" charset="0"/>
            </a:endParaRPr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8BD64DCF-A4F7-062F-C135-8BB699161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8</a:t>
            </a:r>
            <a:endParaRPr lang="es-CO" dirty="0"/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5DC86CF8-42F6-8C50-D125-75B8FFD0B6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928127"/>
              </p:ext>
            </p:extLst>
          </p:nvPr>
        </p:nvGraphicFramePr>
        <p:xfrm>
          <a:off x="1646463" y="2035968"/>
          <a:ext cx="7613651" cy="362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770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84B2EB0-5140-820B-8FF1-432B827D1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13" t="13869" r="38640" b="10584"/>
          <a:stretch/>
        </p:blipFill>
        <p:spPr>
          <a:xfrm>
            <a:off x="11387139" y="200026"/>
            <a:ext cx="672755" cy="81438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1B8C90AD-DB2C-8B7A-3372-A320212A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0" y="772122"/>
            <a:ext cx="1200863" cy="45719"/>
          </a:xfrm>
          <a:prstGeom prst="rect">
            <a:avLst/>
          </a:prstGeom>
          <a:solidFill>
            <a:srgbClr val="6FC8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590F0B-5F8A-C5E3-9B92-63BF1D4F31A0}"/>
              </a:ext>
            </a:extLst>
          </p:cNvPr>
          <p:cNvSpPr/>
          <p:nvPr/>
        </p:nvSpPr>
        <p:spPr>
          <a:xfrm>
            <a:off x="2191240" y="909935"/>
            <a:ext cx="7558479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Nunito" pitchFamily="2" charset="0"/>
              </a:rPr>
              <a:t>Temas de mayor consulta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1BBEEE-40DD-E5AB-B3EA-59A3E64F03AD}"/>
              </a:ext>
            </a:extLst>
          </p:cNvPr>
          <p:cNvSpPr txBox="1"/>
          <p:nvPr/>
        </p:nvSpPr>
        <p:spPr>
          <a:xfrm>
            <a:off x="7617279" y="3176770"/>
            <a:ext cx="3595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Nunito" pitchFamily="2" charset="0"/>
              </a:rPr>
              <a:t>El tema de mayor consulta de la ciudadanía, esta relacionado con la descarga y consulta de los resultados, esta tipología participa con un 37,9% del total de las interacciones del trimestre.</a:t>
            </a:r>
            <a:endParaRPr lang="es-CO" sz="1600" dirty="0">
              <a:latin typeface="Nunito" pitchFamily="2" charset="0"/>
            </a:endParaRPr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E494D6DE-448E-7126-79B7-98A0E96A4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MX" dirty="0"/>
              <a:t>9</a:t>
            </a:r>
            <a:endParaRPr lang="es-CO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6E999B6-7F56-DD4D-F1E8-DA4260782D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399368"/>
              </p:ext>
            </p:extLst>
          </p:nvPr>
        </p:nvGraphicFramePr>
        <p:xfrm>
          <a:off x="600431" y="1727776"/>
          <a:ext cx="6486525" cy="446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4128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f95fb2-6418-4519-aad0-cc54eb6fe02d" xsi:nil="true"/>
    <lcf76f155ced4ddcb4097134ff3c332f xmlns="5b24a3a6-1bfa-4a4c-9e84-974bd05f8d8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0D62287C9B9443AAE0D7AA6334F437" ma:contentTypeVersion="18" ma:contentTypeDescription="Crear nuevo documento." ma:contentTypeScope="" ma:versionID="c57bb5407ba0afdcd5f210f23705fd75">
  <xsd:schema xmlns:xsd="http://www.w3.org/2001/XMLSchema" xmlns:xs="http://www.w3.org/2001/XMLSchema" xmlns:p="http://schemas.microsoft.com/office/2006/metadata/properties" xmlns:ns2="5b24a3a6-1bfa-4a4c-9e84-974bd05f8d86" xmlns:ns3="8df95fb2-6418-4519-aad0-cc54eb6fe02d" targetNamespace="http://schemas.microsoft.com/office/2006/metadata/properties" ma:root="true" ma:fieldsID="2f02d425fd3059f33f3d5d9474d87013" ns2:_="" ns3:_="">
    <xsd:import namespace="5b24a3a6-1bfa-4a4c-9e84-974bd05f8d86"/>
    <xsd:import namespace="8df95fb2-6418-4519-aad0-cc54eb6fe0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4a3a6-1bfa-4a4c-9e84-974bd05f8d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a43926ec-d6a2-4a18-8bb6-1b1d14b90f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95fb2-6418-4519-aad0-cc54eb6fe02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93b8282-2060-49bd-bd91-43c7a53cbd3b}" ma:internalName="TaxCatchAll" ma:showField="CatchAllData" ma:web="8df95fb2-6418-4519-aad0-cc54eb6fe0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DE3D21-1BF3-4258-905A-D88C55FFDF19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aede6d6-6fa9-4b52-8074-d7a07b096b85"/>
    <ds:schemaRef ds:uri="3c5a6a80-29a1-4df1-8bdc-31db9191341b"/>
    <ds:schemaRef ds:uri="http://www.w3.org/XML/1998/namespace"/>
    <ds:schemaRef ds:uri="8df95fb2-6418-4519-aad0-cc54eb6fe02d"/>
    <ds:schemaRef ds:uri="5b24a3a6-1bfa-4a4c-9e84-974bd05f8d86"/>
  </ds:schemaRefs>
</ds:datastoreItem>
</file>

<file path=customXml/itemProps2.xml><?xml version="1.0" encoding="utf-8"?>
<ds:datastoreItem xmlns:ds="http://schemas.openxmlformats.org/officeDocument/2006/customXml" ds:itemID="{455422EC-DD45-4A5F-B00F-4B53BC13A5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810E13-0607-4E24-BB3D-53FFA537A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24a3a6-1bfa-4a4c-9e84-974bd05f8d86"/>
    <ds:schemaRef ds:uri="8df95fb2-6418-4519-aad0-cc54eb6fe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2b498cd-7a81-4486-9103-65b5717baee6}" enabled="1" method="Standard" siteId="{27864e10-5be4-4d4f-adb5-bbab512029e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450</Words>
  <Application>Microsoft Office PowerPoint</Application>
  <PresentationFormat>Panorámica</PresentationFormat>
  <Paragraphs>68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Nunito</vt:lpstr>
      <vt:lpstr>Tema de Office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15</vt:lpstr>
      <vt:lpstr>16</vt:lpstr>
      <vt:lpstr>19</vt:lpstr>
      <vt:lpstr>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Olga Milena Carantonio Marquez</dc:creator>
  <cp:lastModifiedBy>OCTAVIO ANDRES CASTAÑEDA MENDOZA</cp:lastModifiedBy>
  <cp:revision>335</cp:revision>
  <dcterms:created xsi:type="dcterms:W3CDTF">2024-06-07T11:18:56Z</dcterms:created>
  <dcterms:modified xsi:type="dcterms:W3CDTF">2025-04-15T13:23:10Z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0x010100EC0D62287C9B9443AAE0D7AA6334F437</vt:lpwstr>
  </property>
  <property fmtid="{D5CDD505-2E9C-101B-9397-08002B2CF9AE}" pid="3" name="MediaServiceImageTags">
    <vt:lpwstr/>
  </property>
  <property fmtid="{D5CDD505-2E9C-101B-9397-08002B2CF9AE}" pid="4" name="ClassificationContentMarkingHeaderLocations">
    <vt:lpwstr>Tema de Office:8</vt:lpwstr>
  </property>
  <property fmtid="{D5CDD505-2E9C-101B-9397-08002B2CF9AE}" pid="5" name="ClassificationContentMarkingHeaderText">
    <vt:lpwstr>Información Pública Clasificada</vt:lpwstr>
  </property>
</Properties>
</file>