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7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cfes" initials="i" lastIdx="6" clrIdx="0">
    <p:extLst>
      <p:ext uri="{19B8F6BF-5375-455C-9EA6-DF929625EA0E}">
        <p15:presenceInfo xmlns="" xmlns:p15="http://schemas.microsoft.com/office/powerpoint/2012/main" userId="icf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706" autoAdjust="0"/>
    <p:restoredTop sz="94660"/>
  </p:normalViewPr>
  <p:slideViewPr>
    <p:cSldViewPr>
      <p:cViewPr>
        <p:scale>
          <a:sx n="100" d="100"/>
          <a:sy n="100" d="100"/>
        </p:scale>
        <p:origin x="-900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E36E-964A-4D5C-8848-13E608C032DD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2DAC6-582D-45AB-924E-401BD95DE0E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BE10-4E8F-4007-B265-B077386ACCF5}" type="slidenum">
              <a:rPr lang="es-CO" smtClean="0"/>
              <a:pPr/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BE10-4E8F-4007-B265-B077386ACCF5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BE10-4E8F-4007-B265-B077386ACCF5}" type="slidenum">
              <a:rPr lang="es-CO" smtClean="0"/>
              <a:pPr/>
              <a:t>6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BE10-4E8F-4007-B265-B077386ACCF5}" type="slidenum">
              <a:rPr lang="es-CO" smtClean="0"/>
              <a:pPr/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BE10-4E8F-4007-B265-B077386ACCF5}" type="slidenum">
              <a:rPr lang="es-CO" smtClean="0"/>
              <a:pPr/>
              <a:t>8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BE10-4E8F-4007-B265-B077386ACCF5}" type="slidenum">
              <a:rPr lang="es-CO" smtClean="0"/>
              <a:pPr/>
              <a:t>9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BE10-4E8F-4007-B265-B077386ACCF5}" type="slidenum">
              <a:rPr lang="es-CO" smtClean="0"/>
              <a:pPr/>
              <a:t>10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BE10-4E8F-4007-B265-B077386ACCF5}" type="slidenum">
              <a:rPr lang="es-CO" smtClean="0"/>
              <a:pPr/>
              <a:t>11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BE10-4E8F-4007-B265-B077386ACCF5}" type="slidenum">
              <a:rPr lang="es-CO" smtClean="0"/>
              <a:pPr/>
              <a:t>12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60" y="1916832"/>
            <a:ext cx="4357464" cy="147002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19CE-1509-4D4B-AA5B-19677155B97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285984" y="1643050"/>
            <a:ext cx="4143404" cy="2071702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ICFES</a:t>
            </a: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chemeClr val="bg1"/>
                </a:solidFill>
              </a:rPr>
              <a:t>DIRECCIONAMIENTO ESTRATÉGICO </a:t>
            </a: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chemeClr val="bg1"/>
                </a:solidFill>
              </a:rPr>
              <a:t>2015 -2019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200323" y="1577413"/>
            <a:ext cx="914983" cy="4713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Rectángulo"/>
          <p:cNvSpPr/>
          <p:nvPr/>
        </p:nvSpPr>
        <p:spPr>
          <a:xfrm>
            <a:off x="1115306" y="1577413"/>
            <a:ext cx="7518346" cy="468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/>
        </p:nvGraphicFramePr>
        <p:xfrm>
          <a:off x="3539559" y="1298491"/>
          <a:ext cx="50940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29"/>
                <a:gridCol w="927922"/>
                <a:gridCol w="1308219"/>
                <a:gridCol w="1064829"/>
                <a:gridCol w="857594"/>
              </a:tblGrid>
              <a:tr h="151727"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EXCELENCIA DOCENTE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 BILINGÜE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MAS ACCESO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CON CALIDAD EN EDUCACIÓN SUPERIOR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LIBRE DE ANALFABETISMO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JORNADA </a:t>
                      </a:r>
                    </a:p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ÚNICA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4" name="163 Conector recto"/>
          <p:cNvCxnSpPr/>
          <p:nvPr/>
        </p:nvCxnSpPr>
        <p:spPr>
          <a:xfrm rot="16200000" flipH="1">
            <a:off x="5443816" y="3943625"/>
            <a:ext cx="4682435" cy="33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5400000">
            <a:off x="4373105" y="3934218"/>
            <a:ext cx="4661840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rot="5400000">
            <a:off x="3069838" y="3933422"/>
            <a:ext cx="4661846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 rot="5400000">
            <a:off x="2150010" y="3934216"/>
            <a:ext cx="4661843" cy="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 rot="16200000" flipH="1">
            <a:off x="1216744" y="3926110"/>
            <a:ext cx="4652042" cy="64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112 Rectángulo redondeado"/>
          <p:cNvSpPr/>
          <p:nvPr/>
        </p:nvSpPr>
        <p:spPr>
          <a:xfrm>
            <a:off x="4053047" y="1742110"/>
            <a:ext cx="4320241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843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Mapa Estratégico 2015 - </a:t>
            </a:r>
            <a:r>
              <a:rPr lang="es-ES" sz="3600" b="1" dirty="0" smtClean="0"/>
              <a:t>2019</a:t>
            </a:r>
            <a:endParaRPr lang="es-ES" sz="3600" b="1" dirty="0"/>
          </a:p>
        </p:txBody>
      </p:sp>
      <p:graphicFrame>
        <p:nvGraphicFramePr>
          <p:cNvPr id="104" name="103 Tabla"/>
          <p:cNvGraphicFramePr>
            <a:graphicFrameLocks noGrp="1"/>
          </p:cNvGraphicFramePr>
          <p:nvPr/>
        </p:nvGraphicFramePr>
        <p:xfrm>
          <a:off x="1116099" y="1298492"/>
          <a:ext cx="241770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709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</a:rPr>
                        <a:t>DESARROLLO INSTITUCIONAL</a:t>
                      </a:r>
                      <a:endParaRPr lang="es-CO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5" name="104 CuadroTexto"/>
          <p:cNvSpPr txBox="1"/>
          <p:nvPr/>
        </p:nvSpPr>
        <p:spPr>
          <a:xfrm>
            <a:off x="1115306" y="835374"/>
            <a:ext cx="75183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s-ES_tradnl" sz="800" dirty="0" smtClean="0"/>
              <a:t>En el 2020 el ICFES será la entidad de evaluación de la educación más importante de América Latina, reconocida por la calidad y pertinencia de sus mediciones y se consolidará como el centro de pensamiento sobre calidad educativa, incidiendo en todo el sector educativo. Así mismo, el ICFES habrá incursionado estratégicamente y con éxito en nuevos servicios de evaluación que contribuyan a la toma de decisiones, que promuevan la competitividad y la inclusión social.</a:t>
            </a:r>
            <a:endParaRPr lang="es-CO" sz="800" dirty="0"/>
          </a:p>
        </p:txBody>
      </p:sp>
      <p:sp>
        <p:nvSpPr>
          <p:cNvPr id="110" name="109 CuadroTexto"/>
          <p:cNvSpPr txBox="1"/>
          <p:nvPr/>
        </p:nvSpPr>
        <p:spPr>
          <a:xfrm>
            <a:off x="4324687" y="1827708"/>
            <a:ext cx="3729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análisis y divulgación de información relevante para grupos de interés</a:t>
            </a:r>
          </a:p>
        </p:txBody>
      </p:sp>
      <p:sp>
        <p:nvSpPr>
          <p:cNvPr id="112" name="111 Rectángulo redondeado"/>
          <p:cNvSpPr/>
          <p:nvPr/>
        </p:nvSpPr>
        <p:spPr>
          <a:xfrm>
            <a:off x="1368186" y="1742110"/>
            <a:ext cx="1963973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4" name="113 CuadroTexto"/>
          <p:cNvSpPr txBox="1"/>
          <p:nvPr/>
        </p:nvSpPr>
        <p:spPr>
          <a:xfrm>
            <a:off x="1368186" y="1731535"/>
            <a:ext cx="19449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Incursionar en nuevos mercados y ofrecer servicios de mayor valor agregado al cliente</a:t>
            </a:r>
            <a:endParaRPr lang="es-CO" sz="1050" b="1" dirty="0"/>
          </a:p>
        </p:txBody>
      </p:sp>
      <p:sp>
        <p:nvSpPr>
          <p:cNvPr id="116" name="115 Rectángulo redondeado"/>
          <p:cNvSpPr/>
          <p:nvPr/>
        </p:nvSpPr>
        <p:spPr>
          <a:xfrm>
            <a:off x="1368186" y="2457204"/>
            <a:ext cx="7005102" cy="553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7" name="116 Rectángulo"/>
          <p:cNvSpPr/>
          <p:nvPr/>
        </p:nvSpPr>
        <p:spPr>
          <a:xfrm>
            <a:off x="1638300" y="2619211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la toma de decisiones a partir de información financiera</a:t>
            </a:r>
            <a:endParaRPr lang="es-CO" sz="1050" b="1" dirty="0"/>
          </a:p>
        </p:txBody>
      </p:sp>
      <p:sp>
        <p:nvSpPr>
          <p:cNvPr id="118" name="117 Rectángulo redondeado"/>
          <p:cNvSpPr/>
          <p:nvPr/>
        </p:nvSpPr>
        <p:spPr>
          <a:xfrm>
            <a:off x="1368186" y="3219297"/>
            <a:ext cx="700510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9" name="118 Rectángulo"/>
          <p:cNvSpPr/>
          <p:nvPr/>
        </p:nvSpPr>
        <p:spPr>
          <a:xfrm>
            <a:off x="1638300" y="3338773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Optimizar los procesos misionales</a:t>
            </a:r>
            <a:endParaRPr lang="es-CO" sz="1050" b="1" dirty="0"/>
          </a:p>
        </p:txBody>
      </p:sp>
      <p:sp>
        <p:nvSpPr>
          <p:cNvPr id="120" name="119 Rectángulo redondeado"/>
          <p:cNvSpPr/>
          <p:nvPr/>
        </p:nvSpPr>
        <p:spPr>
          <a:xfrm>
            <a:off x="4048977" y="4397073"/>
            <a:ext cx="4324312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1" name="120 CuadroTexto"/>
          <p:cNvSpPr txBox="1"/>
          <p:nvPr/>
        </p:nvSpPr>
        <p:spPr>
          <a:xfrm>
            <a:off x="4324686" y="4511948"/>
            <a:ext cx="3895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y posicionar el proceso de investigación</a:t>
            </a:r>
          </a:p>
        </p:txBody>
      </p:sp>
      <p:sp>
        <p:nvSpPr>
          <p:cNvPr id="122" name="121 Rectángulo redondeado"/>
          <p:cNvSpPr/>
          <p:nvPr/>
        </p:nvSpPr>
        <p:spPr>
          <a:xfrm>
            <a:off x="1368186" y="4397073"/>
            <a:ext cx="196397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3" name="122 CuadroTexto"/>
          <p:cNvSpPr txBox="1"/>
          <p:nvPr/>
        </p:nvSpPr>
        <p:spPr>
          <a:xfrm>
            <a:off x="1638300" y="4422772"/>
            <a:ext cx="1495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Mejorar los procesos administrativos </a:t>
            </a:r>
            <a:endParaRPr lang="es-CO" sz="1050" b="1" dirty="0"/>
          </a:p>
        </p:txBody>
      </p:sp>
      <p:cxnSp>
        <p:nvCxnSpPr>
          <p:cNvPr id="146" name="145 Conector recto"/>
          <p:cNvCxnSpPr/>
          <p:nvPr/>
        </p:nvCxnSpPr>
        <p:spPr>
          <a:xfrm rot="5400000">
            <a:off x="-1362319" y="3776917"/>
            <a:ext cx="495684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0.gstatic.com/images?q=tbn:ANd9GcSthvko_b8seaWEb0DBNaoXrBXkYZRcPZApgMBAvxc6DuQJGCWov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943" y="2425800"/>
            <a:ext cx="619571" cy="619571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SEhUUERQVFRUWFBQVFxQXFxQXFRYVFBYXFhgWFhQYHSggHBooHBQVITEhJSkrLi4uFx8zODMsNygtLisBCgoKDg0OGxAQGy8kICQsLTA3NDg0LzQsMjQwLCwsLC83LiwsLCwtNCwsLCwtLDQsLCwsLiwsLCwsNCwsLC0sLP/AABEIAOgA2QMBIgACEQEDEQH/xAAcAAABBQEBAQAAAAAAAAAAAAAAAwQFBgcCAQj/xABMEAACAQIDBAYFCAUJBwUAAAABAgMAEQQSIQUxQVEGEyJhcYEHFDKRoSMzQlJigrHBU3KSstEVJDRDk6LC0vAWFyVUY+HxVXODo7P/xAAaAQEAAwEBAQAAAAAAAAAAAAAAAQQFAwIG/8QAMREAAgIBBAAEBQMCBwAAAAAAAAECAxEEEiExBRNBUSJhkaHwQnHRgfEUMjNSU7HB/9oADAMBAAIRAxEAPwDcaKKKAKKKKAKKKKAKKKKAKKKKAKKKKAKK4klVfaYDxIFIfylD+lj/AG1/jQDqik451b2WU+BB/ClKAKKKKAKKKKAKKKKAKKKKAKKKKAKKKKAKKKKAKKKKAKKKKAKK5kkCgsxAAFySbADmSaovSf0hLFdMMM7/AF23DwX8z3aEUBdsXikiUvK6oo3sxCj3mqRtr0p4aK64dHxDDiOxHfvdhf4Vme1MfNinzzuzngCdADwA3Adw0pBMNU4IyT+0/STtGa4jMWHXhkTO9u9nuL+AFVvGY/FzfPYvEv3dayr+ylhToYXnp301mxsCe1KvgO0fct6kgjX2PGxuy5jzYsx95NefyNF+jX3UvL0hwy8WPgtv3iKR/wBp8Pyf/wCv/PQHI2PGDcLY8wSD7wakMJi8TDrDisSncJnK/ssSKax9IcO3Fh4gH90mnMWPgfdIo/Wuv71qAsezfSNtKG2eSPEDlIgVrdzR218auexfSxA9lxUTwH6w+Uj94AI9xrMjBcXFiOYpJoKgnJ9G4DaEU654ZFkXmpBt3Hke405r5t2fipcO4eF2RhxUkeRtw7uNaX0X9JGe0eLFm3dYo3+Kjf5a8gd9MDJo9FJ4edXUMjBlO4g3FKVBIUUUUAUUUUAUUUUAUUUUAUUUUAU12jtBIVzOedlFrmwubX0tzJsANSQK42rtFYEzNqTfKt7XIFzc8FA1J4Csm6RbafEuRmOXidRmsbgAcEHBeO83O4BbpV0skxDZYzZBxF8o/VvvP2zryC63rMeGp9FhahMZttpJPV8AnWyne41VeZF9LD6x0HfXo8jzGTxQC8rBeQ3sfBRqaY4GfF405dn4Zit7GZrBR95uwD3do91SOH6OYTB/LbUk9YnbUQi7L4EHV/FrL3U6PSbHY09VgY+pjGnydgVX7UhsqeAt51Yq007FlcL3fRznbGHDA+jxEAfa+0VS/wDVoQPJWff91K7TEdH8N83hpMU31nzsp+7Kyr7lpXBdAo758biWdzqVi7RJ+1M+/wB3nVhwex8DF83hY2P1pbynxs2g8qtx0la7zL7IrS1L9ML7lfT0jYaLTDbLw6D/AONfgsf50t/vWl/5GG3i3+WrhFtEJoixoOSogH4Ur/LT/W+A/hXTyK/+P7s8f4l/7vsiiv6SoJOziNmYdwd/zbf3WjpF8fsDE/O4J8MfrRhlUeULWPmtXyTaebRwjDkyIR+FReM2ZgpfnMJFr9KMGJvG6WqHp6n+hr9n/JK1L9/t/BU19H2Gmu2ydo9rf1chBPcDkysPNDUHtPD47A/03Dl4x/XJYp4l10HgwU1ZtodAoGObCztEw1Cy6i/C0i2K+YNNf5d2js4hMUvXRHQFzmDDksw/Br+FcZaLP+m8/J8M6x1K9SGwWKinHybXPFTow8vzFdyQU+xOxcDtH5TBN6piR2ur3KTzyjd+snPUGob1+XDSdRj0yn6Mo1VhuvcaMO8buIqjKEovElhllNNZRbei/SqXCsAzEod51Om7tj6Q7x2h3jsnXtkbWjxC3Qi9gStwdDuZT9JTrY9xBsQQMKaG4uNQdQRqCO41IbB2s+GcWJy3vpvUneyjjuF1OjW4GxHg9G60VGbC2wuIS4tmABIG4g7nXmpse8EEHUVJ1BIUUUUAUUUUAUUUUAUjjMUsSF33DlqSToABxJNgB30tVG6XbYLNlQ6KSqd7jR5Pu6qO8seAoCB6S7Ved2BPc1jcAA3EaniAd5+k2u4ComOAAXOgAuSdAAOJNOIYKp3SjabYqX1PDHsA/LSDcbHVb/VHxOm4V6IOcbjZNoSHD4U5YB85Kb9of5eS8eNhT19qRYGMwYEAv/WTGxJbx4nu3CmGKxawR+r4bQD23G8njrz5nypHY+BDuA3sKMzeA4eZsPOtXR6Lct9n0KOo1O34YklsPYXXHr8WzZCb7/lJSO87l7/dVvXGhVCRgRxjci6Dz5nvNQsmLzHkNwA3ADcBXgxFa/kZ7MqV+eia9bo9bqG6+rZ0d6JSYiIyOxjBHyWmrfaI+r+O/dv83eXVHdN4RFe+x7YLJHJiCxAUEk7gNSfACl5opUXM8bqugzMrAa7tSKlOjfRfEx4lXkVVSNyScwObQ2KAa8RvtVz29s71iB4gQCwFidwZSGBPmKo3ayuFkYxw16v2LlOknODk8p+xmHrdeet1ZNidB2DscUQUGihGPaJ4k6EAcufdvr/SzY/qciqJAyuCVB9sAEA5hu46HjrppViu6myzy4vLK86bYQ3yXAn63XS4/QqbMh0ZGF1I7wahPWK89Yq06EzgrWhht/o8ovPhLgL2mjuc0dtcyNvK/EfhxhdupiI/V9oAOp9mXcVO4EngftDzqSTFlTcHUVXtu4NVfMgsj3YD6p+kvhf8a4XaWNkds/r6lunUuL4E26zZsgSQmXCuey43rfXdwbmNx3jiKsqorqGQhlYXBG4g1Xdn44FDh8R2om0F/o8hfgOR4UnsvFNgJuomN8PIbo53KTx7vtDz5189fRKqW1mvXYprKL30e2k2HcdqwvdWO5GNr3+w1gGHcCNQK1vZuOEyBwLHcynerDep/jxBB41jkkFWfoltgxN2joAFfvj3K/ihNj9k/ZFcDqaNRRRUEhRRRQBRRRQEbt7GGOKymzucqn6txdn8hc+6s5n7bXGiiyqOSjd/HzqzdJsTnka25fkh4nWQ/ur5VBpEBqdANSeQFSiCp9N9snCwBI/npuylt6jczDv1AHee6qzhofVIQg+ek1Y8vPu3Dvua5ixfrmMlxb/NR9mIHgq3y/C7eLjlXEjmRix4/AcBV/RafzJ5fSK2pt2RwuxKKOpbA9lW7yo8hc01jjp5hxwr6KHDMO2WRYSV0JKAte2qxuRVaYdZWt+jPEyvhPlNUVisTcSo3jwB0HmOFQ/oniS05bKSTGADa9lDEkA/rVooFt1YHiusUs07emuTZ8O0rji3d3ngh+kXSWDBKDKSWb2Y1sXa3HU2A7zVUi9KK5rNhiF5iQM37BUD+9UdsnBjaG1JjPqiNIctzqsTCNE7huJ8+daPPseB4+raGMpa2XKoA8LbvKuEoabTpRsi5Say+cYz7FhTvubdbUUnjrOQ2RtWLExiSFsy7jwKn6rDgaoXTvo5ipcWZIlaVXRQLWHV5dMhJO65LfeNJ9EL4TakmGUkoxkT9lTIjHvCgjzNaPj8dHAhkmcIi2ux3amwHjfhXnL0d+auU1xn2ZKS1VLVnDT5/dGC42B4ZGjlXK6mzLobEgHeNNxFNzJU70z2lFicU0sAbKVUEsMuZluMwG+1so1AOh0qDtX0lVjlBOSw8GBbWozai8o4MlI4s5ktyYEeYIP4CnBWkJxpbzqZtNCGUyIlip0iDEwmCQ9oC6MeFt3u3HmDXskdNTdWDDeDcVQ1VCthg0tPc4PJPdBNqGRWws3zsO6+9owbW7yug8CtWuG6MGHDhzG4g+IuKzfa0xhlhx0I3EBxzG6x8Rdf2a1GArIiyIbq6hlPNWFx+NfNSTi8M2U8rJe+i+Mzx9WTcx2yk7zG3sHxGqn9WpqqL0fxPVupO4HI36kh/JrHzNXqvB6CiiigCme2doLh4JZ39mKN5D3hFLW+FPKqHpQm/mawg2OIxEEX3c4kfyyxsPOgKtD0gjZljmIjlyqzX9jPIA7AOe9uNqjvSXtH1bAPlNmmIiXwYEuf2A3vFVXaUmeWRubt7r2HwtUPtNmlnghZmKIc4UkkC+psOGiD316SPORzDB1OHji4kZm8TqfjYeVdxR17PKGkPdp/GnES19FpK9laRkame6TPUSllWvVSlAtXkUJHq17QBVl6K9EmxqO4lEYRsuqFidAb+0OdRZbGuO6TwhCuVj2xWWVyOMswCgliQFAF2JO4C2t63bo/FImGhWYWkWNFbW+qi2p4nTWsqxmGfZeNTKwkKBXBK5Q6vdWW1zbcwvervj+n0CCNkjldXtdsuVV3ZgGb2nF9w0uN4rK8Q33qHlrKfOTR0W2ly3vDXoV3buHl2Zjjio1zRSMx+z8obvGx+ib6g+G+xFSmJ9JkXV3jhkMltA2QID3sCTbwFXLC4iPERB1s8bjS40I5FTTSPo3hFbMuHhDb75F+AtVP/EVTSV0G5Lj+5bVNkW3VJYfP9ioejvZEskz46e/azlCRbO0h7TgcFAuB491WzpXsdsXh2iVwhLK1yLg5TcA8he2tPNr49cPC8rKzBFvlW1zwsL6Vn8HpKls2eBCSGyZWYBTrlDXBzcLkW8OFEr9RZ5ta6xj5Y/ch+VTDy5vvOfnnspWOwrQyPG9syMVaxBFxyIpCu2JJJY3Ykksd5Ym5J7ySTXNq+jTeOTCaWeDk0i4pxlrgrUhIaulNZY6kGSm8i1ykdoDeCISRyQtuYG3cefkbGrP6J8cZcK8D+3h3tbiEe5A8mDjyFVYShHU99vfpTWJ2hxkiozKsy9oAkA/S1tv1VvfWDr6ts9y9TZ0s8xwavLtqFJBEGDO90suoBO7M24a276vnRPavrWEhmIAZls4GoWRCUkXyZWFfPsRysGG9SCPI3rYfRhiNMZDwTE9ao5JiY1k/fEh86z2WkXiiiioJCs99KE/y+BTkcTMR/wC3FkHxkrQqzD0mN/P4RywWJI+86D8qAzhVqOwa3xUjfVW34D+NTCrUdsxO1iG5X/Fz+Vda1mRzn0RqNck8yT7zT+Ccjv8AGo6CnsdfWQSMK18knDixxH51KbKMTyosr5ELAM43qDxsfx4b6hsq3ZRe6qrXuLHNl4W+1zq57D9HM2Iijm62NUkAa3aLBT5WvavNttUI5k8ehzhXZKWIrJpOO6KYaWBYcgVUHYZbB1vqSG433m9776e7F2NFhUKQqQCcxJJJLWAuSe4DdXuJnjweGLHSKGMabzlQWCjmToBzJrJm21tHaUrCDOFGvVxsURF4Z3uLnvJ1sbAbq+foqtvi1uxBer6Nq2ddLT2/E/bs1TbHR/D4qxmjuwFgwJVgL3tcHdqffSe3I8PDg3EsamGNNI7aXGiKvJixAB5ms0j23tDZsqjEByp1ySOXR1G/I9zY+B0uLitVw00WLw4YdqOZNx5MLEHkRqPEUuosp2tyzDPGH+YFVsLdySxL1yiqdGemWGjgihkDxlEVScpZCba2K3a1+YqrS9KcS05lErhesLrFmIQLfRGUG3s2B77mprpB0Vhghk6oyvLGiv2suUrmAa1gNbEnyqjviQLd/Kx3aHca0tLVRY5Tgs59yjfZdBKMuP2NB2707jkhaOKIuZIyrF+yi51sy23sRcjgORrPslJnGjkfhVx2b0TEkeHdpSOvAIAUdkG2+51311UatHDnhP8Aqc3KzVS45wVLJXmWpbprsg4GVEVi6vHmDNp2sxBFh9331WjiGOg39w1q3U1ZFTj0yrYnCTjLsekUlJKBxpmCzcSfOwt38KTkSx4cDobix1GtdNnzOe4VlxY4UxnnJ7q7am8lHFI9xkxlPTranzkEnO3uuD/iNNpqfbRT+bwt4fh/2rI8SjmKZq6N8j9krRfRlPbGuv6XAwP96J2Q/BxVAdauPo9a20cP34KdfdLGRWEaSNeoooqCQrL/AElD/iEH2sHOv99TWoVm/pTjti8BJwPrMR+8qsPitAZ6i0z2ZF/SR3H/AB1JlLG3I2pPZcXy8i/WW/4fxNdqnhnOfRVMItyAOJA99SMTE3yZFUHKGcZi5G/gbDd76jsOSjd6t8VP/apCBCNFUSJcsO0FZSd4PuHur6Zvr2MaS79ztMQyyOGUF2CqFHsk3Wx8LAVp/QzpnKJIMGyKeyqXU9lQBvbsix03XO+sy6gk5iwEtwVA9lcu5S3Pd7u+r16L9lrJJmdRnjIexYG//U0PaIOg5b+NVNZCLqbmnwe9NKSsxDBaunMs2IwUxiyrGpQnMLlgjqSSLHQaHutUR6M9uJHDLBlUYkzAheDhlUAjuBB0H1hzq1bKlk6oqIhKjXBBI4jUEHeDVN2p6MJiTLA6BywZY2JGQLuUMAb8N/IamsyiyEqnTN4y85L90JqxWRWeMC/pRxzLHHHK0cjCQOyr7caZWW+g0uWW199u6pboVNKmGjjRlUAMyhvph2LC1+d7jxqA2V6Op3a2IVIkJBcIxYsAb2B4C44X8RV120AgCMsSJ2EikLKlgB7NyRwB0qb5wVSore7nJFMJOx2zWOMFL6Z9JMVJisRg0cLGIwuVV1ZmRMwLEXIJZhYWp50R6GomFZ8YFcMjWQe1Gc30WA9q99b/APfrp+qK6kgF2jAE3EKoUE3GpuT8DUl0Vx80mzyJo7ZbgS3BElnGot4nzFe5znHTxlWtq9fc8xjGV7jPn2K2no/xbtmjeFYSLrmW7kcARbU9+YX7t1XDD6RYRI/aj+TF92ZMgue7cakMJiZ1iUCMEZRle4AC20v4DwquYjpFh4WiCuZisjNI0YBUE5dzsQCLDeCd1V5236j4e8HaNdVHPWR30h6PeuSJFiJCHVWMcigW7Vrgrpcdju3d9M+iPRRoXeSNkZlJVZGXhxIBvYn4A2507PS/DYlozEWSRWFlkAW4PDMCV3gceNTsUc0BYRoJEY5hrYrfgaTs1FUPJllL2Ea6bJebHDfuZ56QtjRLh5ZgBDMrosiqBklzHQqv0WvYm3AXtVGBYIodQzsQIxpuyj2rcrjfzrQfSbsucxiSQjK5sQNyPcFcx3agWB4W361QnRmRTYI6MMtyCrdkA67hfKN9a+hc3Um3n86MzVqKtwlgbTOVF3yMtwCUFit+I0FxSb3zsidWMtgA41fmb/wpSaNmFmURpcFjmDFrcFH+vGk9pBpL2RLXGWXMAQvI8fKrU2/TODlBL1I7HWDHLuqUxkf81g77fgf41E7QkBZiN3499WXaGHsuGj5KL+5R/GqXiD+FIu6Vcs7datfQEf8AE8OOWCmb3vGPzqsstXD0cw32nIf0WCRPAySZvwWsI0jVKKKKgkKovpfg/mkU36DFQuT9lyYj8XWr1UV0p2X61g54OMkTqvc9rofJgp8qAxvFp2z36++kIxlnjbg3ZP4fmK6wE3WQxsd+XKw4hl0IPmDXWKjuhtvXtDy3/A38q6QfJ4l0VXb+G6rEyDgWzjwfX8SR5UlEasHTTD544cSo3jI/dxHuIYeYqtwtX0uks3VpmRqYYkx/Gaktk7Rkw8gkhYqwuLi24ixBB0PnUVGacpV3CksMzpNxeUW7oNtCX12JY5HHWOeszNnzrbMQbjkptyvpWu7b2qmFhaaW+VbCy2zEsQAACRrrXz5ExBBBII3EaH31IYja08sYjklkdA2YKzFrEAgG513E1nanw5W2RksJLstafxDyoSUstmy9GulMONziMMrJa6vlBKn6QsTpfT/zVG9KoHrKESBvkrGPNfqyDvy37OYEeOXuqn4TEvGSY3ZCQVJUlTY7xca14B8fz3mpp8PVN3mRfHsc7vEnbTskufc0/Z/o7wzRoztMWKKSMygAkXIFl3XJq2RbNRYVgUEIqhQONh389KrmyOnmHkKRskkbEqguAy3Og1U394q31iaqV+cW5NvTKjGasGcdPtou8kez8Pe1kVwDq7NbJGT9UCzHnccAam9i9AsNEo65euktqWvlB5Km63jc1AwDLtw5+MjWv9qDsfAqK0qu+oslTXCut4TSb+bZw08I3WTnNZxJpfLBTtv+j/DyoTAvUyAaWJyMeTKd3iLedMfRrtyQs+DnvmjByX3gIcrRk9x3efIVf6y/ZZz7ecx+yJJr23dmIo1/v3qaLJX0zhY84WU/bH8k3VxpthOHGXhr3z/BpssSsLMAw5EAjTXcagum+zRLgJ0VRcJ1igDjH27D9kjzqwVifSXp3ipmdEcRR3ZbR6My3I7Um/3WrhoqLLZ5h6YZ31N1dcPj9eCmSU1lNOJDTOZq+okzBrR5gcP1s0afWcA+G8/AGrjjhmxB5ItvP/TfCovoNhLvJO3sxKQD9oi59wH96pXCglS53uxPkL/mT7qwPELMzx7f+m1poYiEMd2HjV49EkOZsdiPrTpCD3QIDp5yfCqVJKI0eQ7lUn4Vqno42YcPs7Dq3tsple+/NMTIQfDMB5VlsuIstFFFQSFFFFAYtt3Z/qu0MRDaySn1qLlaQ2kA8HB05Ec65RNdRccRzHEVdPSlskyQLiYheXCEyWG9oSLTJ7gG+7VRwrB1DKbggMDzB1qUQxlgcKHE2CkOjAtGe7eCO/2W8QaoMkLRO0bizIxUjvH5Vo21sM2VZo/nIe14oNT421PgWqK6X7OXEwrjoBqBaZRvAXie9f3bHhWpodRtltfT/wCynqKty/Yq8TU6jNRsL09iet+LMWyI9Q0stNY2pwhr3kpzQ4WlVFIoaWQ1DK8iX6P7HlxMoWLSxBL8EF95PPkONbYO+sy9He3RE5gksEka6tyksBYnkbAeNudXfanSXDYdgkkgzXAKr2it+L29keOvK9fPeJebZcobeuj6Lwnyq6HPd33n0IPp30eeQricOD1iAZgvtEKbqy/aHx8qb7K9IahQuKjYONCyAEG3EqSCD3C9XiKUMoZSGUi4INwQeIIpjj9hYeY3lhRj9a1m82GtV4aiDgq7o5S6fqi1PTWKx20SxntPp/Mpm3fSHmUx4NHDt2esYC4vp2EBN25Xt4GpH0edGWwytNMLSyCwU70S9+19okAnwHG9WPAbEw8BvFCin6wHa/aOtO8ViUjRnkYIii7MxsABxJpZqIbPKpjhPv3Z7r083NWXSy10l0hUise9IPQqPBp18D2jLBOqYksCdwRuIsCbHWwOpqfHpUhErAwv1V7LICM5H1jGbW48b2toDpVO9JPSpcbLGISepjW4uCpMj+0SDyAAH3udWdFRqKrVw0n3+fjOWqtosrfKbXRTJWpm92IVRckgADeSdABSsz1Z+hGyVUNjcRpHHfq7/SbcWA469kd57q1tRcq4OTKWnq3PBITYP1eCHCJbrJLM58TqT3XHuSnTQgWC7gAB4D/V6NlxtIXxMg7UlxGPqoNCR7so8G506lWw1/8AA518zZNyfJtQWERy7P8AWsRh8INRLIGk7oYu29+V7BfE1uQFZ76K9m5utxzjWb5KC+8QRn2vvsL/AHRWh1xOgUUUUAVyxrqkZDQCM71kk+A9SxRw40hkLSYY8AL3eD7pNx3GtTxDVWOlOylxURRjlYEPHIPajkX2WH+txNSCJg4MKiHJwE3WKCcJMbOu/q24i3dqRzW43il9i49mzJKMs8RyzJwPKROaNv8APwqc6pXUq6h43FmXmO48CDqDwIr0ng8tGc9MejXq5E+H7WGksQV1EZbcP1DwPlyvX4nrRVd9msYpgZ8DMSAxAOW+9WXdmtvXcd441CdJ+hhjX1jBHrsM3aspzNGPxZB7xx51t6PWp4hN8+5najTZ+KJARyU5R6i45PdTmOWtVSMidZJo9Lq9RyS0ssteslSVZIK9d9ZTES111tQcnWbF6No7YO/1pHI8BZfxU1IdKukC4KIOy5yzhVS+W+hJN7HQAcuVY3s/b+Ig+ZmdB9UG6fsNdfhXu3ukc2LKGdgcgIWwy+0QSSBpfQe6sifh0p375NbW/wCpu1eIRhp1CKe5LHyNP6LdOExkxiaPqmtdO3mz29oeyLEDXjfXlU/t+GN8NKkrKiNGyl2ICrcaMSd1jY18+QY1o3V0OVlYMpHAjWjbW3Z8U2bEStIb3AJ7K/qoOyPEC/Olnhi8xOt4R0p8RfltWLLGcr00lkokkqw9Feh74r5aYmHCr2jI1lLgb8l9y82OnK/DRtujXHdJlamhyeEhp0T6NNjHzPdYEN5H3XtrkU8+Z4Dyq1SkY6URRDJg8Pa5XQNYWCr3m1hyF27q7mnONIweAXqsJGAJJbELl/E3O5d7HU6XqwQYRIoxHEMsa897E73c8WPw0A0FfPanUytln6GzVUoLCGsqjkAAAABuAGgA7raVC4rDtipkwiEjOM87D+rw4Oov9Ztw8aebb2iIlBC53Y5Iohvkc/kOJ4DxqZ6I7J9XQlzmmlOeaTm3BR9ldwFUywXLAKqIqIAqqoVVG4KosAO6wqQRqisM1SERqCRxRXgr2gCkZRS1cOKAjcQKicUtTs0dRuJioCkdItlM5WaAhMRHfIx9l14xyDip+FebC2sJQ1gUdDaWA+1G3Mc1PBqsOKgqs7Z2OWYSxN1U6ezIOI+o4+kh5GpILIqq6FWUPG4syNuI/Ijgd4qtPs7E7NZpsCTPhibyQNcug4kga/fXzGlK7F25nfqpVEOJ/Rk/Jy/ahY7/ANU6jvq0YXE68VYeWvdUp4IaKVJsbA7Vu+DcYbFG5aE2yud5OQb/ANZOeoqm7b2BiMGbYiIoL2Eg7UTeDjTyNj3Vqe3eh+HxRzi+HnvfrYx2S28F4xbW+t1INR3r21cApE8S47D7s4u5y8iwGYd+dT41fo11lfHa/PUrW6aE+XwzLlelVmq9Z9h43eHwMh4jspfyzR28Qpok9GDSDNgsbBOvANpp3vGWBPkK0oeI0y74M+egn6clJE9ddfVixHo22iu6FH70lT/HlNNf9g9o/wDKN/aQ/wCerC1VL/WvqV3o7F+lkMZqTaerNB6ONotvgVO9pY/8JJqSi9FsqjNi8Xh4F42u2ni+QD415lrKY9yR6jorH+kobSGnOydkT4tsuHiaQ3sWGiL+s50Hhe9XQwbDwWru+NkHAdpPhljt4k1IxbZ2ljVCYDDLg8PuEjWUBfssQBb9RSe+qVvia/QvqXK9Dj/M/oR0HRfB7OAl2lIs01rrhk1W/wCqdW8WsvdTjqsVtWzS3wuCBGVR7UgG7KD7Z+0RlHAGpbY3QmCBusnJxc5Ny8l+rDc8hJLnvY8NwqbxeJ17RzNy/LurLtunY8yeTQhWorCWBnFh44YxHEojiXcvM/WZt7MedQ+29qJCmd72Jyog9uV+CqP9Wrzbu21iYJYyzn2MOp1H2pW+gvjqaYbM2U7SdfiWEkxFhYWSJfqRLwHfvNcToK7B2c5kOIxNuuYWVB7MEf1F7+Z4/jb8KtM8LBUvhoagDvDCpGIU2gjp7GtQSdivaKKAKKKKATdKaTQ0/rlloCBxGGqMxODq1yQUzmwlSCh7X2Iky5ZFzDeOYPNTvBqOhxuJwnZlVsXANAwt61GO++ko8dav82BphNs/uoQN9hbYixK3w0qy29pDdZU7mjbtD8KmoZbc1P8ArjVQ2p0WilYOVKyD2ZYyUkU8w6/neuIp9pYf2XjxiD6M4yTW5CZNCe9gaAtO0tgYbE64jDxSE/TAySf2iWNVzFei/CE5oZZ4W4WKuB7wG+NLw9OYk/peGxOGPFsnWxf2kf5iprAdKsDNbq8ZAb8GdUb9l7GmWMIrI6DY5PmdrS25N14H/wChHwpT/Zja3/qgt4vf92r7DZtVZW7wQfwNKdSeVMjaZ03QnHv87taS3JTOR7s6iu4PRfhr5p58RM33VB8Sbt8av8i5RdiqjmSB+NQ+P6S4KG/W4zDqRw6xC37K3NTuZG1COzejOEw1jDho1YbncGRx4O97eVPp5r7yWNVubp3h2/osOJxR4FIykfnJJYWpjLj9pYjQdTgkP1B10/8AaNZR5CoJJzbO048OmfESrCnC57bdyqO0x7gKqk21sRiezhEbDRHfiJAOvcf9KPcn6x11p7gOisav1j5pZTvmlYySHzO7ytU9Ds+gK7sjYSQg5ASWN2djmdzzZjqTU/hsHUlDgafw4SgGWHwtSUEFLxwUuqVBJzHHSooooAooooAooooAooooArkrXVFAJNDSD4WnlFARj4Km77PqatXhWgK+2zqjsZ0Zhl+chjfvZFJ95FXAxivDCKAzqb0dYFjc4ZAeYzL+Brn/AHeYT9G/h1s1v3q0bqBXnUCgM7j9HOBBv6spPNi7fialMH0Vw8fzcES94RQffa9XHqBQIRQECuzaWTZ9TQjFehBQEYmBpwmEp5avaARWClAld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 descr="http://st2.depositphotos.com/1688079/5680/i/950/depositphotos_56800409-Process-gears--icon-glossy-blue-butt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897" y="3417498"/>
            <a:ext cx="692207" cy="738402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 descr="https://encrypted-tbn2.gstatic.com/images?q=tbn:ANd9GcS-zdK9LlQfv595ne3NDeERtSod-pMPbXWH7VVKxVYR1Ds_cOEcIA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0921"/>
          <a:stretch>
            <a:fillRect/>
          </a:stretch>
        </p:blipFill>
        <p:spPr bwMode="auto">
          <a:xfrm>
            <a:off x="316044" y="4930930"/>
            <a:ext cx="696563" cy="765892"/>
          </a:xfrm>
          <a:prstGeom prst="rect">
            <a:avLst/>
          </a:prstGeom>
          <a:noFill/>
        </p:spPr>
      </p:pic>
      <p:sp>
        <p:nvSpPr>
          <p:cNvPr id="152" name="151 CuadroTexto"/>
          <p:cNvSpPr txBox="1"/>
          <p:nvPr/>
        </p:nvSpPr>
        <p:spPr>
          <a:xfrm>
            <a:off x="416293" y="2184961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62917" y="296326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FINANCIERA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389806" y="4145230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PROCESOS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INTERNOS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183071" y="569658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APRENDIZAJE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Y DESARROLLO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ORGANIZACIONAL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ages.clipartlogo.com/files/ss/thumb/534/53428633/three-dimensional-circle-button_small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925" y="1620543"/>
            <a:ext cx="615682" cy="615682"/>
          </a:xfrm>
          <a:prstGeom prst="rect">
            <a:avLst/>
          </a:prstGeom>
          <a:noFill/>
        </p:spPr>
      </p:pic>
      <p:sp>
        <p:nvSpPr>
          <p:cNvPr id="58" name="57 Rectángulo"/>
          <p:cNvSpPr/>
          <p:nvPr/>
        </p:nvSpPr>
        <p:spPr>
          <a:xfrm>
            <a:off x="1116100" y="835374"/>
            <a:ext cx="7517553" cy="541916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4324684" y="3742565"/>
            <a:ext cx="3895390" cy="156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Estabilización prueba </a:t>
            </a:r>
            <a:r>
              <a:rPr lang="es-CO" sz="900" b="1" dirty="0" err="1" smtClean="0">
                <a:solidFill>
                  <a:schemeClr val="tx1"/>
                </a:solidFill>
              </a:rPr>
              <a:t>TyT</a:t>
            </a:r>
            <a:r>
              <a:rPr lang="es-CO" sz="900" b="1" dirty="0" smtClean="0">
                <a:solidFill>
                  <a:schemeClr val="tx1"/>
                </a:solidFill>
              </a:rPr>
              <a:t> y módulos Saber PRO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4324683" y="3946770"/>
            <a:ext cx="3895389" cy="156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Optimización de modelos de calificación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4321815" y="4142300"/>
            <a:ext cx="3895389" cy="156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Desarrollar estrategia  de aplicación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1377824" y="5009970"/>
            <a:ext cx="1954335" cy="1708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Desarrollo estratégico proveedores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4321815" y="5009970"/>
            <a:ext cx="3898261" cy="1660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Agenda de investigación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1377824" y="3813955"/>
            <a:ext cx="1954335" cy="1708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Nuevos instrumentos de evaluación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403219" y="4071942"/>
            <a:ext cx="1954335" cy="1708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SAE (Small Area Evaluation)</a:t>
            </a:r>
            <a:endParaRPr lang="es-CO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200323" y="1577413"/>
            <a:ext cx="914983" cy="4713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Rectángulo"/>
          <p:cNvSpPr/>
          <p:nvPr/>
        </p:nvSpPr>
        <p:spPr>
          <a:xfrm>
            <a:off x="1115306" y="1577413"/>
            <a:ext cx="7518346" cy="4802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/>
        </p:nvGraphicFramePr>
        <p:xfrm>
          <a:off x="3539559" y="1298491"/>
          <a:ext cx="50940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29"/>
                <a:gridCol w="927922"/>
                <a:gridCol w="1308219"/>
                <a:gridCol w="1064829"/>
                <a:gridCol w="857594"/>
              </a:tblGrid>
              <a:tr h="151727"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EXCELENCIA DOCENTE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 BILINGÜE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MAS ACCESO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CON CALIDAD EN EDUCACIÓN SUPERIOR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LIBRE DE ANALFABETISMO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JORNADA </a:t>
                      </a:r>
                    </a:p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ÚNICA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4" name="163 Conector recto"/>
          <p:cNvCxnSpPr/>
          <p:nvPr/>
        </p:nvCxnSpPr>
        <p:spPr>
          <a:xfrm rot="5400000">
            <a:off x="5394702" y="3991151"/>
            <a:ext cx="477572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5400000">
            <a:off x="4315772" y="3991551"/>
            <a:ext cx="4776506" cy="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rot="5400000">
            <a:off x="3012506" y="3990754"/>
            <a:ext cx="477651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 rot="5400000">
            <a:off x="2092679" y="3991547"/>
            <a:ext cx="4776507" cy="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 rot="16200000" flipH="1">
            <a:off x="1154511" y="3988342"/>
            <a:ext cx="4776509" cy="64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112 Rectángulo redondeado"/>
          <p:cNvSpPr/>
          <p:nvPr/>
        </p:nvSpPr>
        <p:spPr>
          <a:xfrm>
            <a:off x="4053047" y="1742110"/>
            <a:ext cx="4320241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843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Mapa Estratégico 2015 - </a:t>
            </a:r>
            <a:r>
              <a:rPr lang="es-ES" sz="3600" b="1" dirty="0" smtClean="0"/>
              <a:t>2019</a:t>
            </a:r>
            <a:endParaRPr lang="es-ES" sz="3600" b="1" dirty="0"/>
          </a:p>
        </p:txBody>
      </p:sp>
      <p:graphicFrame>
        <p:nvGraphicFramePr>
          <p:cNvPr id="104" name="103 Tabla"/>
          <p:cNvGraphicFramePr>
            <a:graphicFrameLocks noGrp="1"/>
          </p:cNvGraphicFramePr>
          <p:nvPr/>
        </p:nvGraphicFramePr>
        <p:xfrm>
          <a:off x="1116099" y="1298492"/>
          <a:ext cx="241770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709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</a:rPr>
                        <a:t>DESARROLLO INSTITUCIONAL</a:t>
                      </a:r>
                      <a:endParaRPr lang="es-CO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5" name="104 CuadroTexto"/>
          <p:cNvSpPr txBox="1"/>
          <p:nvPr/>
        </p:nvSpPr>
        <p:spPr>
          <a:xfrm>
            <a:off x="1115306" y="835374"/>
            <a:ext cx="75183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s-ES_tradnl" sz="800" dirty="0" smtClean="0"/>
              <a:t>En el 2020 el ICFES será la entidad de evaluación de la educación más importante de América Latina, reconocida por la calidad y pertinencia de sus mediciones y se consolidará como el centro de pensamiento sobre calidad educativa, incidiendo en todo el sector educativo. Así mismo, el ICFES habrá incursionado estratégicamente y con éxito en nuevos servicios de evaluación que contribuyan a la toma de decisiones, que promuevan la competitividad y la inclusión social.</a:t>
            </a:r>
            <a:endParaRPr lang="es-CO" sz="800" dirty="0"/>
          </a:p>
        </p:txBody>
      </p:sp>
      <p:sp>
        <p:nvSpPr>
          <p:cNvPr id="110" name="109 CuadroTexto"/>
          <p:cNvSpPr txBox="1"/>
          <p:nvPr/>
        </p:nvSpPr>
        <p:spPr>
          <a:xfrm>
            <a:off x="4324687" y="1827708"/>
            <a:ext cx="3729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análisis y divulgación de información relevante para grupos de interés</a:t>
            </a:r>
          </a:p>
        </p:txBody>
      </p:sp>
      <p:sp>
        <p:nvSpPr>
          <p:cNvPr id="112" name="111 Rectángulo redondeado"/>
          <p:cNvSpPr/>
          <p:nvPr/>
        </p:nvSpPr>
        <p:spPr>
          <a:xfrm>
            <a:off x="1368186" y="1742110"/>
            <a:ext cx="1963973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4" name="113 CuadroTexto"/>
          <p:cNvSpPr txBox="1"/>
          <p:nvPr/>
        </p:nvSpPr>
        <p:spPr>
          <a:xfrm>
            <a:off x="1368186" y="1731535"/>
            <a:ext cx="19449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Incursionar en nuevos mercados y ofrecer servicios de mayor valor agregado al cliente</a:t>
            </a:r>
            <a:endParaRPr lang="es-CO" sz="1050" b="1" dirty="0"/>
          </a:p>
        </p:txBody>
      </p:sp>
      <p:sp>
        <p:nvSpPr>
          <p:cNvPr id="116" name="115 Rectángulo redondeado"/>
          <p:cNvSpPr/>
          <p:nvPr/>
        </p:nvSpPr>
        <p:spPr>
          <a:xfrm>
            <a:off x="1368186" y="2457204"/>
            <a:ext cx="7005102" cy="553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7" name="116 Rectángulo"/>
          <p:cNvSpPr/>
          <p:nvPr/>
        </p:nvSpPr>
        <p:spPr>
          <a:xfrm>
            <a:off x="1638300" y="2619211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la toma de decisiones a partir de información financiera</a:t>
            </a:r>
            <a:endParaRPr lang="es-CO" sz="1050" b="1" dirty="0"/>
          </a:p>
        </p:txBody>
      </p:sp>
      <p:sp>
        <p:nvSpPr>
          <p:cNvPr id="118" name="117 Rectángulo redondeado"/>
          <p:cNvSpPr/>
          <p:nvPr/>
        </p:nvSpPr>
        <p:spPr>
          <a:xfrm>
            <a:off x="1368186" y="3219297"/>
            <a:ext cx="700510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9" name="118 Rectángulo"/>
          <p:cNvSpPr/>
          <p:nvPr/>
        </p:nvSpPr>
        <p:spPr>
          <a:xfrm>
            <a:off x="1638300" y="3338773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Optimizar los procesos misionales</a:t>
            </a:r>
            <a:endParaRPr lang="es-CO" sz="1050" b="1" dirty="0"/>
          </a:p>
        </p:txBody>
      </p:sp>
      <p:sp>
        <p:nvSpPr>
          <p:cNvPr id="120" name="119 Rectángulo redondeado"/>
          <p:cNvSpPr/>
          <p:nvPr/>
        </p:nvSpPr>
        <p:spPr>
          <a:xfrm>
            <a:off x="4048977" y="3896765"/>
            <a:ext cx="4324312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1" name="120 CuadroTexto"/>
          <p:cNvSpPr txBox="1"/>
          <p:nvPr/>
        </p:nvSpPr>
        <p:spPr>
          <a:xfrm>
            <a:off x="4324686" y="4011640"/>
            <a:ext cx="3895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y posicionar el proceso de investigación</a:t>
            </a:r>
          </a:p>
        </p:txBody>
      </p:sp>
      <p:sp>
        <p:nvSpPr>
          <p:cNvPr id="122" name="121 Rectángulo redondeado"/>
          <p:cNvSpPr/>
          <p:nvPr/>
        </p:nvSpPr>
        <p:spPr>
          <a:xfrm>
            <a:off x="1368186" y="3896765"/>
            <a:ext cx="196397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3" name="122 CuadroTexto"/>
          <p:cNvSpPr txBox="1"/>
          <p:nvPr/>
        </p:nvSpPr>
        <p:spPr>
          <a:xfrm>
            <a:off x="1638300" y="3922464"/>
            <a:ext cx="1495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Mejorar los procesos administrativos </a:t>
            </a:r>
            <a:endParaRPr lang="es-CO" sz="1050" b="1" dirty="0"/>
          </a:p>
        </p:txBody>
      </p:sp>
      <p:cxnSp>
        <p:nvCxnSpPr>
          <p:cNvPr id="146" name="145 Conector recto"/>
          <p:cNvCxnSpPr/>
          <p:nvPr/>
        </p:nvCxnSpPr>
        <p:spPr>
          <a:xfrm rot="5400000">
            <a:off x="-1362319" y="3776917"/>
            <a:ext cx="495684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0.gstatic.com/images?q=tbn:ANd9GcSthvko_b8seaWEb0DBNaoXrBXkYZRcPZApgMBAvxc6DuQJGCWov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943" y="2425800"/>
            <a:ext cx="619571" cy="619571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SEhUUERQVFRUWFBQVFxQXFxQXFRYVFBYXFhgWFhQYHSggHBooHBQVITEhJSkrLi4uFx8zODMsNygtLisBCgoKDg0OGxAQGy8kICQsLTA3NDg0LzQsMjQwLCwsLC83LiwsLCwtNCwsLCwtLDQsLCwsLiwsLCwsNCwsLC0sLP/AABEIAOgA2QMBIgACEQEDEQH/xAAcAAABBQEBAQAAAAAAAAAAAAAAAwQFBgcCAQj/xABMEAACAQIDBAYFCAUJBwUAAAABAgMAEQQSIQUxQVEGEyJhcYEHFDKRoSMzQlJigrHBU3KSstEVJDRDk6LC0vAWFyVUY+HxVXODo7P/xAAaAQEAAwEBAQAAAAAAAAAAAAAAAQQFAwIG/8QAMREAAgIBBAAEBQMCBwAAAAAAAAECAxEEEiExBRNBUSJhkaHwQnHRgfEUMjNSU7HB/9oADAMBAAIRAxEAPwDcaKKKAKKKKAKKKKAKKKKAKKKKAKKKKAKK4klVfaYDxIFIfylD+lj/AG1/jQDqik451b2WU+BB/ClKAKKKKAKKKKAKKKKAKKKKAKKKKAKKKKAKKKKAKKKKAKKKKAKK5kkCgsxAAFySbADmSaovSf0hLFdMMM7/AF23DwX8z3aEUBdsXikiUvK6oo3sxCj3mqRtr0p4aK64dHxDDiOxHfvdhf4Vme1MfNinzzuzngCdADwA3Adw0pBMNU4IyT+0/STtGa4jMWHXhkTO9u9nuL+AFVvGY/FzfPYvEv3dayr+ylhToYXnp301mxsCe1KvgO0fct6kgjX2PGxuy5jzYsx95NefyNF+jX3UvL0hwy8WPgtv3iKR/wBp8Pyf/wCv/PQHI2PGDcLY8wSD7wakMJi8TDrDisSncJnK/ssSKax9IcO3Fh4gH90mnMWPgfdIo/Wuv71qAsezfSNtKG2eSPEDlIgVrdzR218auexfSxA9lxUTwH6w+Uj94AI9xrMjBcXFiOYpJoKgnJ9G4DaEU654ZFkXmpBt3Hke405r5t2fipcO4eF2RhxUkeRtw7uNaX0X9JGe0eLFm3dYo3+Kjf5a8gd9MDJo9FJ4edXUMjBlO4g3FKVBIUUUUAUUUUAUUUUAUUUUAUUUUAU12jtBIVzOedlFrmwubX0tzJsANSQK42rtFYEzNqTfKt7XIFzc8FA1J4Csm6RbafEuRmOXidRmsbgAcEHBeO83O4BbpV0skxDZYzZBxF8o/VvvP2zryC63rMeGp9FhahMZttpJPV8AnWyne41VeZF9LD6x0HfXo8jzGTxQC8rBeQ3sfBRqaY4GfF405dn4Zit7GZrBR95uwD3do91SOH6OYTB/LbUk9YnbUQi7L4EHV/FrL3U6PSbHY09VgY+pjGnydgVX7UhsqeAt51Yq007FlcL3fRznbGHDA+jxEAfa+0VS/wDVoQPJWff91K7TEdH8N83hpMU31nzsp+7Kyr7lpXBdAo758biWdzqVi7RJ+1M+/wB3nVhwex8DF83hY2P1pbynxs2g8qtx0la7zL7IrS1L9ML7lfT0jYaLTDbLw6D/AONfgsf50t/vWl/5GG3i3+WrhFtEJoixoOSogH4Ur/LT/W+A/hXTyK/+P7s8f4l/7vsiiv6SoJOziNmYdwd/zbf3WjpF8fsDE/O4J8MfrRhlUeULWPmtXyTaebRwjDkyIR+FReM2ZgpfnMJFr9KMGJvG6WqHp6n+hr9n/JK1L9/t/BU19H2Gmu2ydo9rf1chBPcDkysPNDUHtPD47A/03Dl4x/XJYp4l10HgwU1ZtodAoGObCztEw1Cy6i/C0i2K+YNNf5d2js4hMUvXRHQFzmDDksw/Br+FcZaLP+m8/J8M6x1K9SGwWKinHybXPFTow8vzFdyQU+xOxcDtH5TBN6piR2ur3KTzyjd+snPUGob1+XDSdRj0yn6Mo1VhuvcaMO8buIqjKEovElhllNNZRbei/SqXCsAzEod51Om7tj6Q7x2h3jsnXtkbWjxC3Qi9gStwdDuZT9JTrY9xBsQQMKaG4uNQdQRqCO41IbB2s+GcWJy3vpvUneyjjuF1OjW4GxHg9G60VGbC2wuIS4tmABIG4g7nXmpse8EEHUVJ1BIUUUUAUUUUAUUUUAUjjMUsSF33DlqSToABxJNgB30tVG6XbYLNlQ6KSqd7jR5Pu6qO8seAoCB6S7Ved2BPc1jcAA3EaniAd5+k2u4ComOAAXOgAuSdAAOJNOIYKp3SjabYqX1PDHsA/LSDcbHVb/VHxOm4V6IOcbjZNoSHD4U5YB85Kb9of5eS8eNhT19qRYGMwYEAv/WTGxJbx4nu3CmGKxawR+r4bQD23G8njrz5nypHY+BDuA3sKMzeA4eZsPOtXR6Lct9n0KOo1O34YklsPYXXHr8WzZCb7/lJSO87l7/dVvXGhVCRgRxjci6Dz5nvNQsmLzHkNwA3ADcBXgxFa/kZ7MqV+eia9bo9bqG6+rZ0d6JSYiIyOxjBHyWmrfaI+r+O/dv83eXVHdN4RFe+x7YLJHJiCxAUEk7gNSfACl5opUXM8bqugzMrAa7tSKlOjfRfEx4lXkVVSNyScwObQ2KAa8RvtVz29s71iB4gQCwFidwZSGBPmKo3ayuFkYxw16v2LlOknODk8p+xmHrdeet1ZNidB2DscUQUGihGPaJ4k6EAcufdvr/SzY/qciqJAyuCVB9sAEA5hu46HjrppViu6myzy4vLK86bYQ3yXAn63XS4/QqbMh0ZGF1I7wahPWK89Yq06EzgrWhht/o8ovPhLgL2mjuc0dtcyNvK/EfhxhdupiI/V9oAOp9mXcVO4EngftDzqSTFlTcHUVXtu4NVfMgsj3YD6p+kvhf8a4XaWNkds/r6lunUuL4E26zZsgSQmXCuey43rfXdwbmNx3jiKsqorqGQhlYXBG4g1Xdn44FDh8R2om0F/o8hfgOR4UnsvFNgJuomN8PIbo53KTx7vtDz5189fRKqW1mvXYprKL30e2k2HcdqwvdWO5GNr3+w1gGHcCNQK1vZuOEyBwLHcynerDep/jxBB41jkkFWfoltgxN2joAFfvj3K/ihNj9k/ZFcDqaNRRRUEhRRRQBRRRQEbt7GGOKymzucqn6txdn8hc+6s5n7bXGiiyqOSjd/HzqzdJsTnka25fkh4nWQ/ur5VBpEBqdANSeQFSiCp9N9snCwBI/npuylt6jczDv1AHee6qzhofVIQg+ek1Y8vPu3Dvua5ixfrmMlxb/NR9mIHgq3y/C7eLjlXEjmRix4/AcBV/RafzJ5fSK2pt2RwuxKKOpbA9lW7yo8hc01jjp5hxwr6KHDMO2WRYSV0JKAte2qxuRVaYdZWt+jPEyvhPlNUVisTcSo3jwB0HmOFQ/oniS05bKSTGADa9lDEkA/rVooFt1YHiusUs07emuTZ8O0rji3d3ngh+kXSWDBKDKSWb2Y1sXa3HU2A7zVUi9KK5rNhiF5iQM37BUD+9UdsnBjaG1JjPqiNIctzqsTCNE7huJ8+daPPseB4+raGMpa2XKoA8LbvKuEoabTpRsi5Say+cYz7FhTvubdbUUnjrOQ2RtWLExiSFsy7jwKn6rDgaoXTvo5ipcWZIlaVXRQLWHV5dMhJO65LfeNJ9EL4TakmGUkoxkT9lTIjHvCgjzNaPj8dHAhkmcIi2ux3amwHjfhXnL0d+auU1xn2ZKS1VLVnDT5/dGC42B4ZGjlXK6mzLobEgHeNNxFNzJU70z2lFicU0sAbKVUEsMuZluMwG+1so1AOh0qDtX0lVjlBOSw8GBbWozai8o4MlI4s5ktyYEeYIP4CnBWkJxpbzqZtNCGUyIlip0iDEwmCQ9oC6MeFt3u3HmDXskdNTdWDDeDcVQ1VCthg0tPc4PJPdBNqGRWws3zsO6+9owbW7yug8CtWuG6MGHDhzG4g+IuKzfa0xhlhx0I3EBxzG6x8Rdf2a1GArIiyIbq6hlPNWFx+NfNSTi8M2U8rJe+i+Mzx9WTcx2yk7zG3sHxGqn9WpqqL0fxPVupO4HI36kh/JrHzNXqvB6CiiigCme2doLh4JZ39mKN5D3hFLW+FPKqHpQm/mawg2OIxEEX3c4kfyyxsPOgKtD0gjZljmIjlyqzX9jPIA7AOe9uNqjvSXtH1bAPlNmmIiXwYEuf2A3vFVXaUmeWRubt7r2HwtUPtNmlnghZmKIc4UkkC+psOGiD316SPORzDB1OHji4kZm8TqfjYeVdxR17PKGkPdp/GnES19FpK9laRkame6TPUSllWvVSlAtXkUJHq17QBVl6K9EmxqO4lEYRsuqFidAb+0OdRZbGuO6TwhCuVj2xWWVyOMswCgliQFAF2JO4C2t63bo/FImGhWYWkWNFbW+qi2p4nTWsqxmGfZeNTKwkKBXBK5Q6vdWW1zbcwvervj+n0CCNkjldXtdsuVV3ZgGb2nF9w0uN4rK8Q33qHlrKfOTR0W2ly3vDXoV3buHl2Zjjio1zRSMx+z8obvGx+ib6g+G+xFSmJ9JkXV3jhkMltA2QID3sCTbwFXLC4iPERB1s8bjS40I5FTTSPo3hFbMuHhDb75F+AtVP/EVTSV0G5Lj+5bVNkW3VJYfP9ioejvZEskz46e/azlCRbO0h7TgcFAuB491WzpXsdsXh2iVwhLK1yLg5TcA8he2tPNr49cPC8rKzBFvlW1zwsL6Vn8HpKls2eBCSGyZWYBTrlDXBzcLkW8OFEr9RZ5ta6xj5Y/ch+VTDy5vvOfnnspWOwrQyPG9syMVaxBFxyIpCu2JJJY3Ykksd5Ym5J7ySTXNq+jTeOTCaWeDk0i4pxlrgrUhIaulNZY6kGSm8i1ykdoDeCISRyQtuYG3cefkbGrP6J8cZcK8D+3h3tbiEe5A8mDjyFVYShHU99vfpTWJ2hxkiozKsy9oAkA/S1tv1VvfWDr6ts9y9TZ0s8xwavLtqFJBEGDO90suoBO7M24a276vnRPavrWEhmIAZls4GoWRCUkXyZWFfPsRysGG9SCPI3rYfRhiNMZDwTE9ao5JiY1k/fEh86z2WkXiiiioJCs99KE/y+BTkcTMR/wC3FkHxkrQqzD0mN/P4RywWJI+86D8qAzhVqOwa3xUjfVW34D+NTCrUdsxO1iG5X/Fz+Vda1mRzn0RqNck8yT7zT+Ccjv8AGo6CnsdfWQSMK18knDixxH51KbKMTyosr5ELAM43qDxsfx4b6hsq3ZRe6qrXuLHNl4W+1zq57D9HM2Iijm62NUkAa3aLBT5WvavNttUI5k8ehzhXZKWIrJpOO6KYaWBYcgVUHYZbB1vqSG433m9776e7F2NFhUKQqQCcxJJJLWAuSe4DdXuJnjweGLHSKGMabzlQWCjmToBzJrJm21tHaUrCDOFGvVxsURF4Z3uLnvJ1sbAbq+foqtvi1uxBer6Nq2ddLT2/E/bs1TbHR/D4qxmjuwFgwJVgL3tcHdqffSe3I8PDg3EsamGNNI7aXGiKvJixAB5ms0j23tDZsqjEByp1ySOXR1G/I9zY+B0uLitVw00WLw4YdqOZNx5MLEHkRqPEUuosp2tyzDPGH+YFVsLdySxL1yiqdGemWGjgihkDxlEVScpZCba2K3a1+YqrS9KcS05lErhesLrFmIQLfRGUG3s2B77mprpB0Vhghk6oyvLGiv2suUrmAa1gNbEnyqjviQLd/Kx3aHca0tLVRY5Tgs59yjfZdBKMuP2NB2707jkhaOKIuZIyrF+yi51sy23sRcjgORrPslJnGjkfhVx2b0TEkeHdpSOvAIAUdkG2+51311UatHDnhP8Aqc3KzVS45wVLJXmWpbprsg4GVEVi6vHmDNp2sxBFh9331WjiGOg39w1q3U1ZFTj0yrYnCTjLsekUlJKBxpmCzcSfOwt38KTkSx4cDobix1GtdNnzOe4VlxY4UxnnJ7q7am8lHFI9xkxlPTranzkEnO3uuD/iNNpqfbRT+bwt4fh/2rI8SjmKZq6N8j9krRfRlPbGuv6XAwP96J2Q/BxVAdauPo9a20cP34KdfdLGRWEaSNeoooqCQrL/AElD/iEH2sHOv99TWoVm/pTjti8BJwPrMR+8qsPitAZ6i0z2ZF/SR3H/AB1JlLG3I2pPZcXy8i/WW/4fxNdqnhnOfRVMItyAOJA99SMTE3yZFUHKGcZi5G/gbDd76jsOSjd6t8VP/apCBCNFUSJcsO0FZSd4PuHur6Zvr2MaS79ztMQyyOGUF2CqFHsk3Wx8LAVp/QzpnKJIMGyKeyqXU9lQBvbsix03XO+sy6gk5iwEtwVA9lcu5S3Pd7u+r16L9lrJJmdRnjIexYG//U0PaIOg5b+NVNZCLqbmnwe9NKSsxDBaunMs2IwUxiyrGpQnMLlgjqSSLHQaHutUR6M9uJHDLBlUYkzAheDhlUAjuBB0H1hzq1bKlk6oqIhKjXBBI4jUEHeDVN2p6MJiTLA6BywZY2JGQLuUMAb8N/IamsyiyEqnTN4y85L90JqxWRWeMC/pRxzLHHHK0cjCQOyr7caZWW+g0uWW199u6pboVNKmGjjRlUAMyhvph2LC1+d7jxqA2V6Op3a2IVIkJBcIxYsAb2B4C44X8RV120AgCMsSJ2EikLKlgB7NyRwB0qb5wVSore7nJFMJOx2zWOMFL6Z9JMVJisRg0cLGIwuVV1ZmRMwLEXIJZhYWp50R6GomFZ8YFcMjWQe1Gc30WA9q99b/APfrp+qK6kgF2jAE3EKoUE3GpuT8DUl0Vx80mzyJo7ZbgS3BElnGot4nzFe5znHTxlWtq9fc8xjGV7jPn2K2no/xbtmjeFYSLrmW7kcARbU9+YX7t1XDD6RYRI/aj+TF92ZMgue7cakMJiZ1iUCMEZRle4AC20v4DwquYjpFh4WiCuZisjNI0YBUE5dzsQCLDeCd1V5236j4e8HaNdVHPWR30h6PeuSJFiJCHVWMcigW7Vrgrpcdju3d9M+iPRRoXeSNkZlJVZGXhxIBvYn4A2507PS/DYlozEWSRWFlkAW4PDMCV3gceNTsUc0BYRoJEY5hrYrfgaTs1FUPJllL2Ea6bJebHDfuZ56QtjRLh5ZgBDMrosiqBklzHQqv0WvYm3AXtVGBYIodQzsQIxpuyj2rcrjfzrQfSbsucxiSQjK5sQNyPcFcx3agWB4W361QnRmRTYI6MMtyCrdkA67hfKN9a+hc3Um3n86MzVqKtwlgbTOVF3yMtwCUFit+I0FxSb3zsidWMtgA41fmb/wpSaNmFmURpcFjmDFrcFH+vGk9pBpL2RLXGWXMAQvI8fKrU2/TODlBL1I7HWDHLuqUxkf81g77fgf41E7QkBZiN3499WXaGHsuGj5KL+5R/GqXiD+FIu6Vcs7datfQEf8AE8OOWCmb3vGPzqsstXD0cw32nIf0WCRPAySZvwWsI0jVKKKKgkKovpfg/mkU36DFQuT9lyYj8XWr1UV0p2X61g54OMkTqvc9rofJgp8qAxvFp2z36++kIxlnjbg3ZP4fmK6wE3WQxsd+XKw4hl0IPmDXWKjuhtvXtDy3/A38q6QfJ4l0VXb+G6rEyDgWzjwfX8SR5UlEasHTTD544cSo3jI/dxHuIYeYqtwtX0uks3VpmRqYYkx/Gaktk7Rkw8gkhYqwuLi24ixBB0PnUVGacpV3CksMzpNxeUW7oNtCX12JY5HHWOeszNnzrbMQbjkptyvpWu7b2qmFhaaW+VbCy2zEsQAACRrrXz5ExBBBII3EaH31IYja08sYjklkdA2YKzFrEAgG513E1nanw5W2RksJLstafxDyoSUstmy9GulMONziMMrJa6vlBKn6QsTpfT/zVG9KoHrKESBvkrGPNfqyDvy37OYEeOXuqn4TEvGSY3ZCQVJUlTY7xca14B8fz3mpp8PVN3mRfHsc7vEnbTskufc0/Z/o7wzRoztMWKKSMygAkXIFl3XJq2RbNRYVgUEIqhQONh389KrmyOnmHkKRskkbEqguAy3Og1U394q31iaqV+cW5NvTKjGasGcdPtou8kez8Pe1kVwDq7NbJGT9UCzHnccAam9i9AsNEo65euktqWvlB5Km63jc1AwDLtw5+MjWv9qDsfAqK0qu+oslTXCut4TSb+bZw08I3WTnNZxJpfLBTtv+j/DyoTAvUyAaWJyMeTKd3iLedMfRrtyQs+DnvmjByX3gIcrRk9x3efIVf6y/ZZz7ecx+yJJr23dmIo1/v3qaLJX0zhY84WU/bH8k3VxpthOHGXhr3z/BpssSsLMAw5EAjTXcagum+zRLgJ0VRcJ1igDjH27D9kjzqwVifSXp3ipmdEcRR3ZbR6My3I7Um/3WrhoqLLZ5h6YZ31N1dcPj9eCmSU1lNOJDTOZq+okzBrR5gcP1s0afWcA+G8/AGrjjhmxB5ItvP/TfCovoNhLvJO3sxKQD9oi59wH96pXCglS53uxPkL/mT7qwPELMzx7f+m1poYiEMd2HjV49EkOZsdiPrTpCD3QIDp5yfCqVJKI0eQ7lUn4Vqno42YcPs7Dq3tsple+/NMTIQfDMB5VlsuIstFFFQSFFFFAYtt3Z/qu0MRDaySn1qLlaQ2kA8HB05Ec65RNdRccRzHEVdPSlskyQLiYheXCEyWG9oSLTJ7gG+7VRwrB1DKbggMDzB1qUQxlgcKHE2CkOjAtGe7eCO/2W8QaoMkLRO0bizIxUjvH5Vo21sM2VZo/nIe14oNT421PgWqK6X7OXEwrjoBqBaZRvAXie9f3bHhWpodRtltfT/wCynqKty/Yq8TU6jNRsL09iet+LMWyI9Q0stNY2pwhr3kpzQ4WlVFIoaWQ1DK8iX6P7HlxMoWLSxBL8EF95PPkONbYO+sy9He3RE5gksEka6tyksBYnkbAeNudXfanSXDYdgkkgzXAKr2it+L29keOvK9fPeJebZcobeuj6Lwnyq6HPd33n0IPp30eeQricOD1iAZgvtEKbqy/aHx8qb7K9IahQuKjYONCyAEG3EqSCD3C9XiKUMoZSGUi4INwQeIIpjj9hYeY3lhRj9a1m82GtV4aiDgq7o5S6fqi1PTWKx20SxntPp/Mpm3fSHmUx4NHDt2esYC4vp2EBN25Xt4GpH0edGWwytNMLSyCwU70S9+19okAnwHG9WPAbEw8BvFCin6wHa/aOtO8ViUjRnkYIii7MxsABxJpZqIbPKpjhPv3Z7r083NWXSy10l0hUise9IPQqPBp18D2jLBOqYksCdwRuIsCbHWwOpqfHpUhErAwv1V7LICM5H1jGbW48b2toDpVO9JPSpcbLGISepjW4uCpMj+0SDyAAH3udWdFRqKrVw0n3+fjOWqtosrfKbXRTJWpm92IVRckgADeSdABSsz1Z+hGyVUNjcRpHHfq7/SbcWA469kd57q1tRcq4OTKWnq3PBITYP1eCHCJbrJLM58TqT3XHuSnTQgWC7gAB4D/V6NlxtIXxMg7UlxGPqoNCR7so8G506lWw1/8AA518zZNyfJtQWERy7P8AWsRh8INRLIGk7oYu29+V7BfE1uQFZ76K9m5utxzjWb5KC+8QRn2vvsL/AHRWh1xOgUUUUAVyxrqkZDQCM71kk+A9SxRw40hkLSYY8AL3eD7pNx3GtTxDVWOlOylxURRjlYEPHIPajkX2WH+txNSCJg4MKiHJwE3WKCcJMbOu/q24i3dqRzW43il9i49mzJKMs8RyzJwPKROaNv8APwqc6pXUq6h43FmXmO48CDqDwIr0ng8tGc9MejXq5E+H7WGksQV1EZbcP1DwPlyvX4nrRVd9msYpgZ8DMSAxAOW+9WXdmtvXcd441CdJ+hhjX1jBHrsM3aspzNGPxZB7xx51t6PWp4hN8+5najTZ+KJARyU5R6i45PdTmOWtVSMidZJo9Lq9RyS0ssteslSVZIK9d9ZTES111tQcnWbF6No7YO/1pHI8BZfxU1IdKukC4KIOy5yzhVS+W+hJN7HQAcuVY3s/b+Ig+ZmdB9UG6fsNdfhXu3ukc2LKGdgcgIWwy+0QSSBpfQe6sifh0p375NbW/wCpu1eIRhp1CKe5LHyNP6LdOExkxiaPqmtdO3mz29oeyLEDXjfXlU/t+GN8NKkrKiNGyl2ICrcaMSd1jY18+QY1o3V0OVlYMpHAjWjbW3Z8U2bEStIb3AJ7K/qoOyPEC/Olnhi8xOt4R0p8RfltWLLGcr00lkokkqw9Feh74r5aYmHCr2jI1lLgb8l9y82OnK/DRtujXHdJlamhyeEhp0T6NNjHzPdYEN5H3XtrkU8+Z4Dyq1SkY6URRDJg8Pa5XQNYWCr3m1hyF27q7mnONIweAXqsJGAJJbELl/E3O5d7HU6XqwQYRIoxHEMsa897E73c8WPw0A0FfPanUytln6GzVUoLCGsqjkAAAABuAGgA7raVC4rDtipkwiEjOM87D+rw4Oov9Ztw8aebb2iIlBC53Y5Iohvkc/kOJ4DxqZ6I7J9XQlzmmlOeaTm3BR9ldwFUywXLAKqIqIAqqoVVG4KosAO6wqQRqisM1SERqCRxRXgr2gCkZRS1cOKAjcQKicUtTs0dRuJioCkdItlM5WaAhMRHfIx9l14xyDip+FebC2sJQ1gUdDaWA+1G3Mc1PBqsOKgqs7Z2OWYSxN1U6ezIOI+o4+kh5GpILIqq6FWUPG4syNuI/Ijgd4qtPs7E7NZpsCTPhibyQNcug4kga/fXzGlK7F25nfqpVEOJ/Rk/Jy/ahY7/ANU6jvq0YXE68VYeWvdUp4IaKVJsbA7Vu+DcYbFG5aE2yud5OQb/ANZOeoqm7b2BiMGbYiIoL2Eg7UTeDjTyNj3Vqe3eh+HxRzi+HnvfrYx2S28F4xbW+t1INR3r21cApE8S47D7s4u5y8iwGYd+dT41fo11lfHa/PUrW6aE+XwzLlelVmq9Z9h43eHwMh4jspfyzR28Qpok9GDSDNgsbBOvANpp3vGWBPkK0oeI0y74M+egn6clJE9ddfVixHo22iu6FH70lT/HlNNf9g9o/wDKN/aQ/wCerC1VL/WvqV3o7F+lkMZqTaerNB6ONotvgVO9pY/8JJqSi9FsqjNi8Xh4F42u2ni+QD415lrKY9yR6jorH+kobSGnOydkT4tsuHiaQ3sWGiL+s50Hhe9XQwbDwWru+NkHAdpPhljt4k1IxbZ2ljVCYDDLg8PuEjWUBfssQBb9RSe+qVvia/QvqXK9Dj/M/oR0HRfB7OAl2lIs01rrhk1W/wCqdW8WsvdTjqsVtWzS3wuCBGVR7UgG7KD7Z+0RlHAGpbY3QmCBusnJxc5Ny8l+rDc8hJLnvY8NwqbxeJ17RzNy/LurLtunY8yeTQhWorCWBnFh44YxHEojiXcvM/WZt7MedQ+29qJCmd72Jyog9uV+CqP9Wrzbu21iYJYyzn2MOp1H2pW+gvjqaYbM2U7SdfiWEkxFhYWSJfqRLwHfvNcToK7B2c5kOIxNuuYWVB7MEf1F7+Z4/jb8KtM8LBUvhoagDvDCpGIU2gjp7GtQSdivaKKAKKKKATdKaTQ0/rlloCBxGGqMxODq1yQUzmwlSCh7X2Iky5ZFzDeOYPNTvBqOhxuJwnZlVsXANAwt61GO++ko8dav82BphNs/uoQN9hbYixK3w0qy29pDdZU7mjbtD8KmoZbc1P8ArjVQ2p0WilYOVKyD2ZYyUkU8w6/neuIp9pYf2XjxiD6M4yTW5CZNCe9gaAtO0tgYbE64jDxSE/TAySf2iWNVzFei/CE5oZZ4W4WKuB7wG+NLw9OYk/peGxOGPFsnWxf2kf5iprAdKsDNbq8ZAb8GdUb9l7GmWMIrI6DY5PmdrS25N14H/wChHwpT/Zja3/qgt4vf92r7DZtVZW7wQfwNKdSeVMjaZ03QnHv87taS3JTOR7s6iu4PRfhr5p58RM33VB8Sbt8av8i5RdiqjmSB+NQ+P6S4KG/W4zDqRw6xC37K3NTuZG1COzejOEw1jDho1YbncGRx4O97eVPp5r7yWNVubp3h2/osOJxR4FIykfnJJYWpjLj9pYjQdTgkP1B10/8AaNZR5CoJJzbO048OmfESrCnC57bdyqO0x7gKqk21sRiezhEbDRHfiJAOvcf9KPcn6x11p7gOisav1j5pZTvmlYySHzO7ytU9Ds+gK7sjYSQg5ASWN2djmdzzZjqTU/hsHUlDgafw4SgGWHwtSUEFLxwUuqVBJzHHSooooAooooAooooAooooArkrXVFAJNDSD4WnlFARj4Km77PqatXhWgK+2zqjsZ0Zhl+chjfvZFJ95FXAxivDCKAzqb0dYFjc4ZAeYzL+Brn/AHeYT9G/h1s1v3q0bqBXnUCgM7j9HOBBv6spPNi7fialMH0Vw8fzcES94RQffa9XHqBQIRQECuzaWTZ9TQjFehBQEYmBpwmEp5avaARWClAld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 descr="http://st2.depositphotos.com/1688079/5680/i/950/depositphotos_56800409-Process-gears--icon-glossy-blue-butt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897" y="3417498"/>
            <a:ext cx="692207" cy="738402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 descr="https://encrypted-tbn2.gstatic.com/images?q=tbn:ANd9GcS-zdK9LlQfv595ne3NDeERtSod-pMPbXWH7VVKxVYR1Ds_cOEcIA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0921"/>
          <a:stretch>
            <a:fillRect/>
          </a:stretch>
        </p:blipFill>
        <p:spPr bwMode="auto">
          <a:xfrm>
            <a:off x="316044" y="4930930"/>
            <a:ext cx="696563" cy="765892"/>
          </a:xfrm>
          <a:prstGeom prst="rect">
            <a:avLst/>
          </a:prstGeom>
          <a:noFill/>
        </p:spPr>
      </p:pic>
      <p:sp>
        <p:nvSpPr>
          <p:cNvPr id="152" name="151 CuadroTexto"/>
          <p:cNvSpPr txBox="1"/>
          <p:nvPr/>
        </p:nvSpPr>
        <p:spPr>
          <a:xfrm>
            <a:off x="416293" y="2184961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62917" y="296326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FINANCIERA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389806" y="4145230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PROCESOS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INTERNOS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183071" y="569658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APRENDIZAJE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Y DESARROLLO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ORGANIZACIONAL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ages.clipartlogo.com/files/ss/thumb/534/53428633/three-dimensional-circle-button_small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925" y="1620543"/>
            <a:ext cx="615682" cy="615682"/>
          </a:xfrm>
          <a:prstGeom prst="rect">
            <a:avLst/>
          </a:prstGeom>
          <a:noFill/>
        </p:spPr>
      </p:pic>
      <p:sp>
        <p:nvSpPr>
          <p:cNvPr id="58" name="57 Rectángulo"/>
          <p:cNvSpPr/>
          <p:nvPr/>
        </p:nvSpPr>
        <p:spPr>
          <a:xfrm>
            <a:off x="1116100" y="835374"/>
            <a:ext cx="7517553" cy="554442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43 Rectángulo redondeado"/>
          <p:cNvSpPr/>
          <p:nvPr/>
        </p:nvSpPr>
        <p:spPr>
          <a:xfrm>
            <a:off x="1368187" y="4503417"/>
            <a:ext cx="7005102" cy="2618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45" name="44 Rectángulo"/>
          <p:cNvSpPr/>
          <p:nvPr/>
        </p:nvSpPr>
        <p:spPr>
          <a:xfrm>
            <a:off x="1638299" y="4511352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Generar una cultura de calidad e innovación en todos los niveles de la organización</a:t>
            </a:r>
            <a:endParaRPr lang="es-CO" sz="1050" b="1" dirty="0"/>
          </a:p>
        </p:txBody>
      </p:sp>
      <p:sp>
        <p:nvSpPr>
          <p:cNvPr id="46" name="45 Rectángulo redondeado"/>
          <p:cNvSpPr/>
          <p:nvPr/>
        </p:nvSpPr>
        <p:spPr>
          <a:xfrm>
            <a:off x="1368186" y="5022987"/>
            <a:ext cx="7005103" cy="218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47" name="46 Rectángulo"/>
          <p:cNvSpPr/>
          <p:nvPr/>
        </p:nvSpPr>
        <p:spPr>
          <a:xfrm>
            <a:off x="1638299" y="5013670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el uso de la tecnología</a:t>
            </a:r>
            <a:endParaRPr lang="es-CO" sz="1050" b="1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1357290" y="5660918"/>
            <a:ext cx="7005101" cy="2445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49" name="48 Rectángulo"/>
          <p:cNvSpPr/>
          <p:nvPr/>
        </p:nvSpPr>
        <p:spPr>
          <a:xfrm>
            <a:off x="1638298" y="5656633"/>
            <a:ext cx="65817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Atraer, retener y desarrollar el talento humano con los perfiles y competencias requeridos</a:t>
            </a:r>
            <a:endParaRPr lang="es-CO" sz="1050" b="1" dirty="0"/>
          </a:p>
        </p:txBody>
      </p:sp>
      <p:sp>
        <p:nvSpPr>
          <p:cNvPr id="50" name="49 Rectángulo redondeado"/>
          <p:cNvSpPr/>
          <p:nvPr/>
        </p:nvSpPr>
        <p:spPr>
          <a:xfrm>
            <a:off x="4324686" y="4807105"/>
            <a:ext cx="3898261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Modelo de innovación organizacional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374288" y="4807105"/>
            <a:ext cx="1957872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Modelo flujo de información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1402719" y="5276864"/>
            <a:ext cx="1957872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Integración sistemas de información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4318943" y="5267586"/>
            <a:ext cx="1896131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Implementación S.G.S.I. 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4318943" y="5454490"/>
            <a:ext cx="3898261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Arquitectura empresarial y gobierno de TI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402719" y="5958223"/>
            <a:ext cx="1957872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S.G.  seguridad y salud en el trabajo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4318942" y="5958223"/>
            <a:ext cx="3898262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Programa integral de formación y capacitación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4324700" y="6145127"/>
            <a:ext cx="3898262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900" dirty="0" smtClean="0"/>
              <a:t>Mejoramiento Clima </a:t>
            </a:r>
            <a:r>
              <a:rPr lang="es-CO" sz="900" b="1" dirty="0" smtClean="0">
                <a:solidFill>
                  <a:schemeClr val="tx1"/>
                </a:solidFill>
              </a:rPr>
              <a:t>Desarrollo individual de competencias</a:t>
            </a:r>
          </a:p>
        </p:txBody>
      </p:sp>
      <p:sp>
        <p:nvSpPr>
          <p:cNvPr id="60" name="59 Rectángulo redondeado"/>
          <p:cNvSpPr/>
          <p:nvPr/>
        </p:nvSpPr>
        <p:spPr>
          <a:xfrm>
            <a:off x="1402719" y="6179931"/>
            <a:ext cx="1957872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Mejoramiento clima y cultura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63" name="62 Rectángulo redondeado"/>
          <p:cNvSpPr/>
          <p:nvPr/>
        </p:nvSpPr>
        <p:spPr>
          <a:xfrm>
            <a:off x="1399682" y="5460840"/>
            <a:ext cx="1957872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PRISMA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64" name="63 Rectángulo redondeado"/>
          <p:cNvSpPr/>
          <p:nvPr/>
        </p:nvSpPr>
        <p:spPr>
          <a:xfrm>
            <a:off x="6310422" y="5266958"/>
            <a:ext cx="1896131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Pruebas por computador</a:t>
            </a:r>
          </a:p>
        </p:txBody>
      </p: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843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Alineación con las metas sectoriales</a:t>
            </a:r>
            <a:endParaRPr lang="es-ES" sz="3600" b="1" dirty="0"/>
          </a:p>
        </p:txBody>
      </p:sp>
      <p:sp>
        <p:nvSpPr>
          <p:cNvPr id="1034" name="AutoShape 10" descr="data:image/jpeg;base64,/9j/4AAQSkZJRgABAQAAAQABAAD/2wCEAAkGBxQSEhUUERQVFRUWFBQVFxQXFxQXFRYVFBYXFhgWFhQYHSggHBooHBQVITEhJSkrLi4uFx8zODMsNygtLisBCgoKDg0OGxAQGy8kICQsLTA3NDg0LzQsMjQwLCwsLC83LiwsLCwtNCwsLCwtLDQsLCwsLiwsLCwsNCwsLC0sLP/AABEIAOgA2QMBIgACEQEDEQH/xAAcAAABBQEBAQAAAAAAAAAAAAAAAwQFBgcCAQj/xABMEAACAQIDBAYFCAUJBwUAAAABAgMAEQQSIQUxQVEGEyJhcYEHFDKRoSMzQlJigrHBU3KSstEVJDRDk6LC0vAWFyVUY+HxVXODo7P/xAAaAQEAAwEBAQAAAAAAAAAAAAAAAQQFAwIG/8QAMREAAgIBBAAEBQMCBwAAAAAAAAECAxEEEiExBRNBUSJhkaHwQnHRgfEUMjNSU7HB/9oADAMBAAIRAxEAPwDcaKKKAKKKKAKKKKAKKKKAKKKKAKKKKAKK4klVfaYDxIFIfylD+lj/AG1/jQDqik451b2WU+BB/ClKAKKKKAKKKKAKKKKAKKKKAKKKKAKKKKAKKKKAKKKKAKKKKAKK5kkCgsxAAFySbADmSaovSf0hLFdMMM7/AF23DwX8z3aEUBdsXikiUvK6oo3sxCj3mqRtr0p4aK64dHxDDiOxHfvdhf4Vme1MfNinzzuzngCdADwA3Adw0pBMNU4IyT+0/STtGa4jMWHXhkTO9u9nuL+AFVvGY/FzfPYvEv3dayr+ylhToYXnp301mxsCe1KvgO0fct6kgjX2PGxuy5jzYsx95NefyNF+jX3UvL0hwy8WPgtv3iKR/wBp8Pyf/wCv/PQHI2PGDcLY8wSD7wakMJi8TDrDisSncJnK/ssSKax9IcO3Fh4gH90mnMWPgfdIo/Wuv71qAsezfSNtKG2eSPEDlIgVrdzR218auexfSxA9lxUTwH6w+Uj94AI9xrMjBcXFiOYpJoKgnJ9G4DaEU654ZFkXmpBt3Hke405r5t2fipcO4eF2RhxUkeRtw7uNaX0X9JGe0eLFm3dYo3+Kjf5a8gd9MDJo9FJ4edXUMjBlO4g3FKVBIUUUUAUUUUAUUUUAUUUUAUUUUAU12jtBIVzOedlFrmwubX0tzJsANSQK42rtFYEzNqTfKt7XIFzc8FA1J4Csm6RbafEuRmOXidRmsbgAcEHBeO83O4BbpV0skxDZYzZBxF8o/VvvP2zryC63rMeGp9FhahMZttpJPV8AnWyne41VeZF9LD6x0HfXo8jzGTxQC8rBeQ3sfBRqaY4GfF405dn4Zit7GZrBR95uwD3do91SOH6OYTB/LbUk9YnbUQi7L4EHV/FrL3U6PSbHY09VgY+pjGnydgVX7UhsqeAt51Yq007FlcL3fRznbGHDA+jxEAfa+0VS/wDVoQPJWff91K7TEdH8N83hpMU31nzsp+7Kyr7lpXBdAo758biWdzqVi7RJ+1M+/wB3nVhwex8DF83hY2P1pbynxs2g8qtx0la7zL7IrS1L9ML7lfT0jYaLTDbLw6D/AONfgsf50t/vWl/5GG3i3+WrhFtEJoixoOSogH4Ur/LT/W+A/hXTyK/+P7s8f4l/7vsiiv6SoJOziNmYdwd/zbf3WjpF8fsDE/O4J8MfrRhlUeULWPmtXyTaebRwjDkyIR+FReM2ZgpfnMJFr9KMGJvG6WqHp6n+hr9n/JK1L9/t/BU19H2Gmu2ydo9rf1chBPcDkysPNDUHtPD47A/03Dl4x/XJYp4l10HgwU1ZtodAoGObCztEw1Cy6i/C0i2K+YNNf5d2js4hMUvXRHQFzmDDksw/Br+FcZaLP+m8/J8M6x1K9SGwWKinHybXPFTow8vzFdyQU+xOxcDtH5TBN6piR2ur3KTzyjd+snPUGob1+XDSdRj0yn6Mo1VhuvcaMO8buIqjKEovElhllNNZRbei/SqXCsAzEod51Om7tj6Q7x2h3jsnXtkbWjxC3Qi9gStwdDuZT9JTrY9xBsQQMKaG4uNQdQRqCO41IbB2s+GcWJy3vpvUneyjjuF1OjW4GxHg9G60VGbC2wuIS4tmABIG4g7nXmpse8EEHUVJ1BIUUUUAUUUUAUUUUAUjjMUsSF33DlqSToABxJNgB30tVG6XbYLNlQ6KSqd7jR5Pu6qO8seAoCB6S7Ved2BPc1jcAA3EaniAd5+k2u4ComOAAXOgAuSdAAOJNOIYKp3SjabYqX1PDHsA/LSDcbHVb/VHxOm4V6IOcbjZNoSHD4U5YB85Kb9of5eS8eNhT19qRYGMwYEAv/WTGxJbx4nu3CmGKxawR+r4bQD23G8njrz5nypHY+BDuA3sKMzeA4eZsPOtXR6Lct9n0KOo1O34YklsPYXXHr8WzZCb7/lJSO87l7/dVvXGhVCRgRxjci6Dz5nvNQsmLzHkNwA3ADcBXgxFa/kZ7MqV+eia9bo9bqG6+rZ0d6JSYiIyOxjBHyWmrfaI+r+O/dv83eXVHdN4RFe+x7YLJHJiCxAUEk7gNSfACl5opUXM8bqugzMrAa7tSKlOjfRfEx4lXkVVSNyScwObQ2KAa8RvtVz29s71iB4gQCwFidwZSGBPmKo3ayuFkYxw16v2LlOknODk8p+xmHrdeet1ZNidB2DscUQUGihGPaJ4k6EAcufdvr/SzY/qciqJAyuCVB9sAEA5hu46HjrppViu6myzy4vLK86bYQ3yXAn63XS4/QqbMh0ZGF1I7wahPWK89Yq06EzgrWhht/o8ovPhLgL2mjuc0dtcyNvK/EfhxhdupiI/V9oAOp9mXcVO4EngftDzqSTFlTcHUVXtu4NVfMgsj3YD6p+kvhf8a4XaWNkds/r6lunUuL4E26zZsgSQmXCuey43rfXdwbmNx3jiKsqorqGQhlYXBG4g1Xdn44FDh8R2om0F/o8hfgOR4UnsvFNgJuomN8PIbo53KTx7vtDz5189fRKqW1mvXYprKL30e2k2HcdqwvdWO5GNr3+w1gGHcCNQK1vZuOEyBwLHcynerDep/jxBB41jkkFWfoltgxN2joAFfvj3K/ihNj9k/ZFcDqaNRRRUEhRRRQBRRRQEbt7GGOKymzucqn6txdn8hc+6s5n7bXGiiyqOSjd/HzqzdJsTnka25fkh4nWQ/ur5VBpEBqdANSeQFSiCp9N9snCwBI/npuylt6jczDv1AHee6qzhofVIQg+ek1Y8vPu3Dvua5ixfrmMlxb/NR9mIHgq3y/C7eLjlXEjmRix4/AcBV/RafzJ5fSK2pt2RwuxKKOpbA9lW7yo8hc01jjp5hxwr6KHDMO2WRYSV0JKAte2qxuRVaYdZWt+jPEyvhPlNUVisTcSo3jwB0HmOFQ/oniS05bKSTGADa9lDEkA/rVooFt1YHiusUs07emuTZ8O0rji3d3ngh+kXSWDBKDKSWb2Y1sXa3HU2A7zVUi9KK5rNhiF5iQM37BUD+9UdsnBjaG1JjPqiNIctzqsTCNE7huJ8+daPPseB4+raGMpa2XKoA8LbvKuEoabTpRsi5Say+cYz7FhTvubdbUUnjrOQ2RtWLExiSFsy7jwKn6rDgaoXTvo5ipcWZIlaVXRQLWHV5dMhJO65LfeNJ9EL4TakmGUkoxkT9lTIjHvCgjzNaPj8dHAhkmcIi2ux3amwHjfhXnL0d+auU1xn2ZKS1VLVnDT5/dGC42B4ZGjlXK6mzLobEgHeNNxFNzJU70z2lFicU0sAbKVUEsMuZluMwG+1so1AOh0qDtX0lVjlBOSw8GBbWozai8o4MlI4s5ktyYEeYIP4CnBWkJxpbzqZtNCGUyIlip0iDEwmCQ9oC6MeFt3u3HmDXskdNTdWDDeDcVQ1VCthg0tPc4PJPdBNqGRWws3zsO6+9owbW7yug8CtWuG6MGHDhzG4g+IuKzfa0xhlhx0I3EBxzG6x8Rdf2a1GArIiyIbq6hlPNWFx+NfNSTi8M2U8rJe+i+Mzx9WTcx2yk7zG3sHxGqn9WpqqL0fxPVupO4HI36kh/JrHzNXqvB6CiiigCme2doLh4JZ39mKN5D3hFLW+FPKqHpQm/mawg2OIxEEX3c4kfyyxsPOgKtD0gjZljmIjlyqzX9jPIA7AOe9uNqjvSXtH1bAPlNmmIiXwYEuf2A3vFVXaUmeWRubt7r2HwtUPtNmlnghZmKIc4UkkC+psOGiD316SPORzDB1OHji4kZm8TqfjYeVdxR17PKGkPdp/GnES19FpK9laRkame6TPUSllWvVSlAtXkUJHq17QBVl6K9EmxqO4lEYRsuqFidAb+0OdRZbGuO6TwhCuVj2xWWVyOMswCgliQFAF2JO4C2t63bo/FImGhWYWkWNFbW+qi2p4nTWsqxmGfZeNTKwkKBXBK5Q6vdWW1zbcwvervj+n0CCNkjldXtdsuVV3ZgGb2nF9w0uN4rK8Q33qHlrKfOTR0W2ly3vDXoV3buHl2Zjjio1zRSMx+z8obvGx+ib6g+G+xFSmJ9JkXV3jhkMltA2QID3sCTbwFXLC4iPERB1s8bjS40I5FTTSPo3hFbMuHhDb75F+AtVP/EVTSV0G5Lj+5bVNkW3VJYfP9ioejvZEskz46e/azlCRbO0h7TgcFAuB491WzpXsdsXh2iVwhLK1yLg5TcA8he2tPNr49cPC8rKzBFvlW1zwsL6Vn8HpKls2eBCSGyZWYBTrlDXBzcLkW8OFEr9RZ5ta6xj5Y/ch+VTDy5vvOfnnspWOwrQyPG9syMVaxBFxyIpCu2JJJY3Ykksd5Ym5J7ySTXNq+jTeOTCaWeDk0i4pxlrgrUhIaulNZY6kGSm8i1ykdoDeCISRyQtuYG3cefkbGrP6J8cZcK8D+3h3tbiEe5A8mDjyFVYShHU99vfpTWJ2hxkiozKsy9oAkA/S1tv1VvfWDr6ts9y9TZ0s8xwavLtqFJBEGDO90suoBO7M24a276vnRPavrWEhmIAZls4GoWRCUkXyZWFfPsRysGG9SCPI3rYfRhiNMZDwTE9ao5JiY1k/fEh86z2WkXiiiioJCs99KE/y+BTkcTMR/wC3FkHxkrQqzD0mN/P4RywWJI+86D8qAzhVqOwa3xUjfVW34D+NTCrUdsxO1iG5X/Fz+Vda1mRzn0RqNck8yT7zT+Ccjv8AGo6CnsdfWQSMK18knDixxH51KbKMTyosr5ELAM43qDxsfx4b6hsq3ZRe6qrXuLHNl4W+1zq57D9HM2Iijm62NUkAa3aLBT5WvavNttUI5k8ehzhXZKWIrJpOO6KYaWBYcgVUHYZbB1vqSG433m9776e7F2NFhUKQqQCcxJJJLWAuSe4DdXuJnjweGLHSKGMabzlQWCjmToBzJrJm21tHaUrCDOFGvVxsURF4Z3uLnvJ1sbAbq+foqtvi1uxBer6Nq2ddLT2/E/bs1TbHR/D4qxmjuwFgwJVgL3tcHdqffSe3I8PDg3EsamGNNI7aXGiKvJixAB5ms0j23tDZsqjEByp1ySOXR1G/I9zY+B0uLitVw00WLw4YdqOZNx5MLEHkRqPEUuosp2tyzDPGH+YFVsLdySxL1yiqdGemWGjgihkDxlEVScpZCba2K3a1+YqrS9KcS05lErhesLrFmIQLfRGUG3s2B77mprpB0Vhghk6oyvLGiv2suUrmAa1gNbEnyqjviQLd/Kx3aHca0tLVRY5Tgs59yjfZdBKMuP2NB2707jkhaOKIuZIyrF+yi51sy23sRcjgORrPslJnGjkfhVx2b0TEkeHdpSOvAIAUdkG2+51311UatHDnhP8Aqc3KzVS45wVLJXmWpbprsg4GVEVi6vHmDNp2sxBFh9331WjiGOg39w1q3U1ZFTj0yrYnCTjLsekUlJKBxpmCzcSfOwt38KTkSx4cDobix1GtdNnzOe4VlxY4UxnnJ7q7am8lHFI9xkxlPTranzkEnO3uuD/iNNpqfbRT+bwt4fh/2rI8SjmKZq6N8j9krRfRlPbGuv6XAwP96J2Q/BxVAdauPo9a20cP34KdfdLGRWEaSNeoooqCQrL/AElD/iEH2sHOv99TWoVm/pTjti8BJwPrMR+8qsPitAZ6i0z2ZF/SR3H/AB1JlLG3I2pPZcXy8i/WW/4fxNdqnhnOfRVMItyAOJA99SMTE3yZFUHKGcZi5G/gbDd76jsOSjd6t8VP/apCBCNFUSJcsO0FZSd4PuHur6Zvr2MaS79ztMQyyOGUF2CqFHsk3Wx8LAVp/QzpnKJIMGyKeyqXU9lQBvbsix03XO+sy6gk5iwEtwVA9lcu5S3Pd7u+r16L9lrJJmdRnjIexYG//U0PaIOg5b+NVNZCLqbmnwe9NKSsxDBaunMs2IwUxiyrGpQnMLlgjqSSLHQaHutUR6M9uJHDLBlUYkzAheDhlUAjuBB0H1hzq1bKlk6oqIhKjXBBI4jUEHeDVN2p6MJiTLA6BywZY2JGQLuUMAb8N/IamsyiyEqnTN4y85L90JqxWRWeMC/pRxzLHHHK0cjCQOyr7caZWW+g0uWW199u6pboVNKmGjjRlUAMyhvph2LC1+d7jxqA2V6Op3a2IVIkJBcIxYsAb2B4C44X8RV120AgCMsSJ2EikLKlgB7NyRwB0qb5wVSore7nJFMJOx2zWOMFL6Z9JMVJisRg0cLGIwuVV1ZmRMwLEXIJZhYWp50R6GomFZ8YFcMjWQe1Gc30WA9q99b/APfrp+qK6kgF2jAE3EKoUE3GpuT8DUl0Vx80mzyJo7ZbgS3BElnGot4nzFe5znHTxlWtq9fc8xjGV7jPn2K2no/xbtmjeFYSLrmW7kcARbU9+YX7t1XDD6RYRI/aj+TF92ZMgue7cakMJiZ1iUCMEZRle4AC20v4DwquYjpFh4WiCuZisjNI0YBUE5dzsQCLDeCd1V5236j4e8HaNdVHPWR30h6PeuSJFiJCHVWMcigW7Vrgrpcdju3d9M+iPRRoXeSNkZlJVZGXhxIBvYn4A2507PS/DYlozEWSRWFlkAW4PDMCV3gceNTsUc0BYRoJEY5hrYrfgaTs1FUPJllL2Ea6bJebHDfuZ56QtjRLh5ZgBDMrosiqBklzHQqv0WvYm3AXtVGBYIodQzsQIxpuyj2rcrjfzrQfSbsucxiSQjK5sQNyPcFcx3agWB4W361QnRmRTYI6MMtyCrdkA67hfKN9a+hc3Um3n86MzVqKtwlgbTOVF3yMtwCUFit+I0FxSb3zsidWMtgA41fmb/wpSaNmFmURpcFjmDFrcFH+vGk9pBpL2RLXGWXMAQvI8fKrU2/TODlBL1I7HWDHLuqUxkf81g77fgf41E7QkBZiN3499WXaGHsuGj5KL+5R/GqXiD+FIu6Vcs7datfQEf8AE8OOWCmb3vGPzqsstXD0cw32nIf0WCRPAySZvwWsI0jVKKKKgkKovpfg/mkU36DFQuT9lyYj8XWr1UV0p2X61g54OMkTqvc9rofJgp8qAxvFp2z36++kIxlnjbg3ZP4fmK6wE3WQxsd+XKw4hl0IPmDXWKjuhtvXtDy3/A38q6QfJ4l0VXb+G6rEyDgWzjwfX8SR5UlEasHTTD544cSo3jI/dxHuIYeYqtwtX0uks3VpmRqYYkx/Gaktk7Rkw8gkhYqwuLi24ixBB0PnUVGacpV3CksMzpNxeUW7oNtCX12JY5HHWOeszNnzrbMQbjkptyvpWu7b2qmFhaaW+VbCy2zEsQAACRrrXz5ExBBBII3EaH31IYja08sYjklkdA2YKzFrEAgG513E1nanw5W2RksJLstafxDyoSUstmy9GulMONziMMrJa6vlBKn6QsTpfT/zVG9KoHrKESBvkrGPNfqyDvy37OYEeOXuqn4TEvGSY3ZCQVJUlTY7xca14B8fz3mpp8PVN3mRfHsc7vEnbTskufc0/Z/o7wzRoztMWKKSMygAkXIFl3XJq2RbNRYVgUEIqhQONh389KrmyOnmHkKRskkbEqguAy3Og1U394q31iaqV+cW5NvTKjGasGcdPtou8kez8Pe1kVwDq7NbJGT9UCzHnccAam9i9AsNEo65euktqWvlB5Km63jc1AwDLtw5+MjWv9qDsfAqK0qu+oslTXCut4TSb+bZw08I3WTnNZxJpfLBTtv+j/DyoTAvUyAaWJyMeTKd3iLedMfRrtyQs+DnvmjByX3gIcrRk9x3efIVf6y/ZZz7ecx+yJJr23dmIo1/v3qaLJX0zhY84WU/bH8k3VxpthOHGXhr3z/BpssSsLMAw5EAjTXcagum+zRLgJ0VRcJ1igDjH27D9kjzqwVifSXp3ipmdEcRR3ZbR6My3I7Um/3WrhoqLLZ5h6YZ31N1dcPj9eCmSU1lNOJDTOZq+okzBrR5gcP1s0afWcA+G8/AGrjjhmxB5ItvP/TfCovoNhLvJO3sxKQD9oi59wH96pXCglS53uxPkL/mT7qwPELMzx7f+m1poYiEMd2HjV49EkOZsdiPrTpCD3QIDp5yfCqVJKI0eQ7lUn4Vqno42YcPs7Dq3tsple+/NMTIQfDMB5VlsuIstFFFQSFFFFAYtt3Z/qu0MRDaySn1qLlaQ2kA8HB05Ec65RNdRccRzHEVdPSlskyQLiYheXCEyWG9oSLTJ7gG+7VRwrB1DKbggMDzB1qUQxlgcKHE2CkOjAtGe7eCO/2W8QaoMkLRO0bizIxUjvH5Vo21sM2VZo/nIe14oNT421PgWqK6X7OXEwrjoBqBaZRvAXie9f3bHhWpodRtltfT/wCynqKty/Yq8TU6jNRsL09iet+LMWyI9Q0stNY2pwhr3kpzQ4WlVFIoaWQ1DK8iX6P7HlxMoWLSxBL8EF95PPkONbYO+sy9He3RE5gksEka6tyksBYnkbAeNudXfanSXDYdgkkgzXAKr2it+L29keOvK9fPeJebZcobeuj6Lwnyq6HPd33n0IPp30eeQricOD1iAZgvtEKbqy/aHx8qb7K9IahQuKjYONCyAEG3EqSCD3C9XiKUMoZSGUi4INwQeIIpjj9hYeY3lhRj9a1m82GtV4aiDgq7o5S6fqi1PTWKx20SxntPp/Mpm3fSHmUx4NHDt2esYC4vp2EBN25Xt4GpH0edGWwytNMLSyCwU70S9+19okAnwHG9WPAbEw8BvFCin6wHa/aOtO8ViUjRnkYIii7MxsABxJpZqIbPKpjhPv3Z7r083NWXSy10l0hUise9IPQqPBp18D2jLBOqYksCdwRuIsCbHWwOpqfHpUhErAwv1V7LICM5H1jGbW48b2toDpVO9JPSpcbLGISepjW4uCpMj+0SDyAAH3udWdFRqKrVw0n3+fjOWqtosrfKbXRTJWpm92IVRckgADeSdABSsz1Z+hGyVUNjcRpHHfq7/SbcWA469kd57q1tRcq4OTKWnq3PBITYP1eCHCJbrJLM58TqT3XHuSnTQgWC7gAB4D/V6NlxtIXxMg7UlxGPqoNCR7so8G506lWw1/8AA518zZNyfJtQWERy7P8AWsRh8INRLIGk7oYu29+V7BfE1uQFZ76K9m5utxzjWb5KC+8QRn2vvsL/AHRWh1xOgUUUUAVyxrqkZDQCM71kk+A9SxRw40hkLSYY8AL3eD7pNx3GtTxDVWOlOylxURRjlYEPHIPajkX2WH+txNSCJg4MKiHJwE3WKCcJMbOu/q24i3dqRzW43il9i49mzJKMs8RyzJwPKROaNv8APwqc6pXUq6h43FmXmO48CDqDwIr0ng8tGc9MejXq5E+H7WGksQV1EZbcP1DwPlyvX4nrRVd9msYpgZ8DMSAxAOW+9WXdmtvXcd441CdJ+hhjX1jBHrsM3aspzNGPxZB7xx51t6PWp4hN8+5najTZ+KJARyU5R6i45PdTmOWtVSMidZJo9Lq9RyS0ssteslSVZIK9d9ZTES111tQcnWbF6No7YO/1pHI8BZfxU1IdKukC4KIOy5yzhVS+W+hJN7HQAcuVY3s/b+Ig+ZmdB9UG6fsNdfhXu3ukc2LKGdgcgIWwy+0QSSBpfQe6sifh0p375NbW/wCpu1eIRhp1CKe5LHyNP6LdOExkxiaPqmtdO3mz29oeyLEDXjfXlU/t+GN8NKkrKiNGyl2ICrcaMSd1jY18+QY1o3V0OVlYMpHAjWjbW3Z8U2bEStIb3AJ7K/qoOyPEC/Olnhi8xOt4R0p8RfltWLLGcr00lkokkqw9Feh74r5aYmHCr2jI1lLgb8l9y82OnK/DRtujXHdJlamhyeEhp0T6NNjHzPdYEN5H3XtrkU8+Z4Dyq1SkY6URRDJg8Pa5XQNYWCr3m1hyF27q7mnONIweAXqsJGAJJbELl/E3O5d7HU6XqwQYRIoxHEMsa897E73c8WPw0A0FfPanUytln6GzVUoLCGsqjkAAAABuAGgA7raVC4rDtipkwiEjOM87D+rw4Oov9Ztw8aebb2iIlBC53Y5Iohvkc/kOJ4DxqZ6I7J9XQlzmmlOeaTm3BR9ldwFUywXLAKqIqIAqqoVVG4KosAO6wqQRqisM1SERqCRxRXgr2gCkZRS1cOKAjcQKicUtTs0dRuJioCkdItlM5WaAhMRHfIx9l14xyDip+FebC2sJQ1gUdDaWA+1G3Mc1PBqsOKgqs7Z2OWYSxN1U6ezIOI+o4+kh5GpILIqq6FWUPG4syNuI/Ijgd4qtPs7E7NZpsCTPhibyQNcug4kga/fXzGlK7F25nfqpVEOJ/Rk/Jy/ahY7/ANU6jvq0YXE68VYeWvdUp4IaKVJsbA7Vu+DcYbFG5aE2yud5OQb/ANZOeoqm7b2BiMGbYiIoL2Eg7UTeDjTyNj3Vqe3eh+HxRzi+HnvfrYx2S28F4xbW+t1INR3r21cApE8S47D7s4u5y8iwGYd+dT41fo11lfHa/PUrW6aE+XwzLlelVmq9Z9h43eHwMh4jspfyzR28Qpok9GDSDNgsbBOvANpp3vGWBPkK0oeI0y74M+egn6clJE9ddfVixHo22iu6FH70lT/HlNNf9g9o/wDKN/aQ/wCerC1VL/WvqV3o7F+lkMZqTaerNB6ONotvgVO9pY/8JJqSi9FsqjNi8Xh4F42u2ni+QD415lrKY9yR6jorH+kobSGnOydkT4tsuHiaQ3sWGiL+s50Hhe9XQwbDwWru+NkHAdpPhljt4k1IxbZ2ljVCYDDLg8PuEjWUBfssQBb9RSe+qVvia/QvqXK9Dj/M/oR0HRfB7OAl2lIs01rrhk1W/wCqdW8WsvdTjqsVtWzS3wuCBGVR7UgG7KD7Z+0RlHAGpbY3QmCBusnJxc5Ny8l+rDc8hJLnvY8NwqbxeJ17RzNy/LurLtunY8yeTQhWorCWBnFh44YxHEojiXcvM/WZt7MedQ+29qJCmd72Jyog9uV+CqP9Wrzbu21iYJYyzn2MOp1H2pW+gvjqaYbM2U7SdfiWEkxFhYWSJfqRLwHfvNcToK7B2c5kOIxNuuYWVB7MEf1F7+Z4/jb8KtM8LBUvhoagDvDCpGIU2gjp7GtQSdivaKKAKKKKATdKaTQ0/rlloCBxGGqMxODq1yQUzmwlSCh7X2Iky5ZFzDeOYPNTvBqOhxuJwnZlVsXANAwt61GO++ko8dav82BphNs/uoQN9hbYixK3w0qy29pDdZU7mjbtD8KmoZbc1P8ArjVQ2p0WilYOVKyD2ZYyUkU8w6/neuIp9pYf2XjxiD6M4yTW5CZNCe9gaAtO0tgYbE64jDxSE/TAySf2iWNVzFei/CE5oZZ4W4WKuB7wG+NLw9OYk/peGxOGPFsnWxf2kf5iprAdKsDNbq8ZAb8GdUb9l7GmWMIrI6DY5PmdrS25N14H/wChHwpT/Zja3/qgt4vf92r7DZtVZW7wQfwNKdSeVMjaZ03QnHv87taS3JTOR7s6iu4PRfhr5p58RM33VB8Sbt8av8i5RdiqjmSB+NQ+P6S4KG/W4zDqRw6xC37K3NTuZG1COzejOEw1jDho1YbncGRx4O97eVPp5r7yWNVubp3h2/osOJxR4FIykfnJJYWpjLj9pYjQdTgkP1B10/8AaNZR5CoJJzbO048OmfESrCnC57bdyqO0x7gKqk21sRiezhEbDRHfiJAOvcf9KPcn6x11p7gOisav1j5pZTvmlYySHzO7ytU9Ds+gK7sjYSQg5ASWN2djmdzzZjqTU/hsHUlDgafw4SgGWHwtSUEFLxwUuqVBJzHHSooooAooooAooooAooooArkrXVFAJNDSD4WnlFARj4Km77PqatXhWgK+2zqjsZ0Zhl+chjfvZFJ95FXAxivDCKAzqb0dYFjc4ZAeYzL+Brn/AHeYT9G/h1s1v3q0bqBXnUCgM7j9HOBBv6spPNi7fialMH0Vw8fzcES94RQffa9XHqBQIRQECuzaWTZ9TQjFehBQEYmBpwmEp5avaARWClAld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8" name="AutoShape 14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062" t="36667" r="30156" b="16666"/>
          <a:stretch>
            <a:fillRect/>
          </a:stretch>
        </p:blipFill>
        <p:spPr bwMode="auto">
          <a:xfrm>
            <a:off x="857224" y="898922"/>
            <a:ext cx="7643866" cy="49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64 Rectángulo"/>
          <p:cNvSpPr/>
          <p:nvPr/>
        </p:nvSpPr>
        <p:spPr>
          <a:xfrm>
            <a:off x="938187" y="2428868"/>
            <a:ext cx="7500990" cy="4286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65 Rectángulo"/>
          <p:cNvSpPr/>
          <p:nvPr/>
        </p:nvSpPr>
        <p:spPr>
          <a:xfrm>
            <a:off x="938187" y="2900359"/>
            <a:ext cx="7500990" cy="64294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928662" y="3571876"/>
            <a:ext cx="7500990" cy="60007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77716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Direccionamiento Estratégico</a:t>
            </a:r>
            <a:endParaRPr lang="es-ES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4286" y="808515"/>
            <a:ext cx="8031064" cy="55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Alineación </a:t>
            </a:r>
            <a:r>
              <a:rPr lang="es-CO" sz="1600" b="1" dirty="0" smtClean="0">
                <a:ea typeface="+mj-ea"/>
                <a:cs typeface="Arial" panose="020B0604020202020204" pitchFamily="34" charset="0"/>
              </a:rPr>
              <a:t>estratégica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4288" y="1489907"/>
            <a:ext cx="8277632" cy="4214097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b="1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91314" y="2129560"/>
            <a:ext cx="7076981" cy="288566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b="1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39643" y="2753951"/>
            <a:ext cx="5825315" cy="165914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b="1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Presidencia de la República de Colombia"/>
          <p:cNvPicPr>
            <a:picLocks noChangeAspect="1" noChangeArrowheads="1"/>
          </p:cNvPicPr>
          <p:nvPr/>
        </p:nvPicPr>
        <p:blipFill>
          <a:blip r:embed="rId2"/>
          <a:srcRect r="39617" b="-1453"/>
          <a:stretch>
            <a:fillRect/>
          </a:stretch>
        </p:blipFill>
        <p:spPr bwMode="auto">
          <a:xfrm>
            <a:off x="820493" y="1330696"/>
            <a:ext cx="1841390" cy="352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5" descr="http://asociacion.webfactional.com/media/img/noticias/logo_mineducacion_1.jpg"/>
          <p:cNvPicPr>
            <a:picLocks noChangeAspect="1" noChangeArrowheads="1"/>
          </p:cNvPicPr>
          <p:nvPr/>
        </p:nvPicPr>
        <p:blipFill>
          <a:blip r:embed="rId3"/>
          <a:srcRect t="26472" b="25186"/>
          <a:stretch>
            <a:fillRect/>
          </a:stretch>
        </p:blipFill>
        <p:spPr bwMode="auto">
          <a:xfrm>
            <a:off x="1209375" y="1911488"/>
            <a:ext cx="1536591" cy="424275"/>
          </a:xfrm>
          <a:prstGeom prst="rect">
            <a:avLst/>
          </a:prstGeom>
          <a:noFill/>
        </p:spPr>
      </p:pic>
      <p:pic>
        <p:nvPicPr>
          <p:cNvPr id="11" name="Picture 7" descr="http://liceofesan.edu.co/images/icfes-mejor-sab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783" y="2402629"/>
            <a:ext cx="983245" cy="39726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691037" y="1315289"/>
            <a:ext cx="4376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Paz</a:t>
            </a:r>
            <a:endParaRPr lang="es-CO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 rot="16200000">
            <a:off x="302228" y="3495199"/>
            <a:ext cx="15969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Excelencia docente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333822" y="3256346"/>
            <a:ext cx="4633038" cy="54881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b="1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647197" y="2600062"/>
            <a:ext cx="289760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Plan Estratégico Institucional</a:t>
            </a:r>
            <a:endParaRPr lang="es-CO" sz="1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7" descr="http://liceofesan.edu.co/images/icfes-mejor-sab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6846" y="3102457"/>
            <a:ext cx="1006364" cy="291380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 rot="16200000">
            <a:off x="49976" y="3379129"/>
            <a:ext cx="82804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Equidad </a:t>
            </a:r>
            <a:endParaRPr lang="es-CO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 rot="5400000">
            <a:off x="8269849" y="3445805"/>
            <a:ext cx="93762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Educación</a:t>
            </a:r>
            <a:endParaRPr lang="es-CO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134928" y="1963568"/>
            <a:ext cx="260071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Colombia libre de analfabetismo</a:t>
            </a:r>
            <a:endParaRPr lang="es-CO" sz="1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888171" y="4861339"/>
            <a:ext cx="360573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Más acceso con calidad en educación superior</a:t>
            </a:r>
            <a:endParaRPr lang="es-CO" sz="1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 rot="5400000">
            <a:off x="7387621" y="3474381"/>
            <a:ext cx="156966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Colombia bilingüe </a:t>
            </a:r>
            <a:endParaRPr lang="es-CO" sz="1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859390" y="4215667"/>
            <a:ext cx="56197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Entidad de evaluación de la educación más importante de América Latina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6653451" y="1976752"/>
            <a:ext cx="123360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Jornada Única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409825" y="5550115"/>
            <a:ext cx="43053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Colombia la más educada de América Latina 2025</a:t>
            </a:r>
            <a:endParaRPr lang="es-CO" sz="14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889459" y="3102457"/>
            <a:ext cx="24962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Plan de acción / Presupuesto </a:t>
            </a:r>
            <a:endParaRPr lang="es-CO" sz="14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forero\Downloads\Esquema de planeacion3B-01.jpg"/>
          <p:cNvPicPr>
            <a:picLocks noChangeAspect="1" noChangeArrowheads="1"/>
          </p:cNvPicPr>
          <p:nvPr/>
        </p:nvPicPr>
        <p:blipFill>
          <a:blip r:embed="rId2" cstate="print"/>
          <a:srcRect b="5834"/>
          <a:stretch>
            <a:fillRect/>
          </a:stretch>
        </p:blipFill>
        <p:spPr bwMode="auto">
          <a:xfrm>
            <a:off x="2000232" y="714356"/>
            <a:ext cx="5786478" cy="551959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77716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Direccionamiento Estratégico</a:t>
            </a:r>
            <a:endParaRPr lang="es-ES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4282" y="808515"/>
            <a:ext cx="8031064" cy="55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 smtClean="0">
                <a:ea typeface="+mj-ea"/>
                <a:cs typeface="Arial" panose="020B0604020202020204" pitchFamily="34" charset="0"/>
              </a:rPr>
              <a:t>Modelo de planeación institucional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200323" y="1577413"/>
            <a:ext cx="914983" cy="4713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Rectángulo"/>
          <p:cNvSpPr/>
          <p:nvPr/>
        </p:nvSpPr>
        <p:spPr>
          <a:xfrm>
            <a:off x="1115306" y="1577413"/>
            <a:ext cx="7518346" cy="4687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/>
        </p:nvGraphicFramePr>
        <p:xfrm>
          <a:off x="3539559" y="1298491"/>
          <a:ext cx="50940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29"/>
                <a:gridCol w="927922"/>
                <a:gridCol w="1308219"/>
                <a:gridCol w="1064829"/>
                <a:gridCol w="857594"/>
              </a:tblGrid>
              <a:tr h="151727"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EXCELENCIA DOCENTE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 BILINGÜE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MAS ACCESO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CON CALIDAD EN EDUCACIÓN SUPERIOR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LIBRE DE ANALFABETISMO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JORNADA </a:t>
                      </a:r>
                    </a:p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ÚNICA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4" name="163 Conector recto"/>
          <p:cNvCxnSpPr/>
          <p:nvPr/>
        </p:nvCxnSpPr>
        <p:spPr>
          <a:xfrm rot="16200000" flipH="1">
            <a:off x="5443816" y="3911153"/>
            <a:ext cx="4682435" cy="33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5400000">
            <a:off x="4373105" y="3934218"/>
            <a:ext cx="4661840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rot="5400000">
            <a:off x="3079363" y="3933422"/>
            <a:ext cx="4661846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 rot="5400000">
            <a:off x="2150010" y="3934216"/>
            <a:ext cx="4661843" cy="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 rot="16200000" flipH="1">
            <a:off x="1216744" y="3926110"/>
            <a:ext cx="4652042" cy="64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843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Mapa Estratégico 2015 - 2019</a:t>
            </a:r>
            <a:endParaRPr lang="es-ES" sz="3600" b="1" dirty="0"/>
          </a:p>
        </p:txBody>
      </p:sp>
      <p:graphicFrame>
        <p:nvGraphicFramePr>
          <p:cNvPr id="104" name="103 Tabla"/>
          <p:cNvGraphicFramePr>
            <a:graphicFrameLocks noGrp="1"/>
          </p:cNvGraphicFramePr>
          <p:nvPr/>
        </p:nvGraphicFramePr>
        <p:xfrm>
          <a:off x="1116099" y="1298492"/>
          <a:ext cx="241770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709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</a:rPr>
                        <a:t>DESARROLLO INSTITUCIONAL</a:t>
                      </a:r>
                      <a:endParaRPr lang="es-CO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5" name="104 CuadroTexto"/>
          <p:cNvSpPr txBox="1"/>
          <p:nvPr/>
        </p:nvSpPr>
        <p:spPr>
          <a:xfrm>
            <a:off x="1115306" y="835374"/>
            <a:ext cx="75183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s-ES_tradnl" sz="800" dirty="0" smtClean="0"/>
              <a:t>En el 2020 el ICFES será la entidad de evaluación de la educación más importante de América Latina, reconocida por la calidad y pertinencia de sus mediciones y se consolidará como el centro de pensamiento sobre calidad educativa, incidiendo en todo el sector educativo. Así mismo, el ICFES habrá incursionado estratégicamente y con éxito en nuevos servicios de evaluación que contribuyan a la toma de decisiones, que promuevan la competitividad y la inclusión social.</a:t>
            </a:r>
            <a:endParaRPr lang="es-CO" sz="800" dirty="0"/>
          </a:p>
        </p:txBody>
      </p:sp>
      <p:sp>
        <p:nvSpPr>
          <p:cNvPr id="132" name="131 Rectángulo redondeado"/>
          <p:cNvSpPr/>
          <p:nvPr/>
        </p:nvSpPr>
        <p:spPr>
          <a:xfrm>
            <a:off x="1368187" y="4627242"/>
            <a:ext cx="7005102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3" name="132 Rectángulo"/>
          <p:cNvSpPr/>
          <p:nvPr/>
        </p:nvSpPr>
        <p:spPr>
          <a:xfrm>
            <a:off x="1638299" y="4704185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Generar una cultura de calidad e innovación en todos los niveles de la organización</a:t>
            </a:r>
            <a:endParaRPr lang="es-CO" sz="1050" b="1" dirty="0"/>
          </a:p>
        </p:txBody>
      </p:sp>
      <p:sp>
        <p:nvSpPr>
          <p:cNvPr id="134" name="133 Rectángulo redondeado"/>
          <p:cNvSpPr/>
          <p:nvPr/>
        </p:nvSpPr>
        <p:spPr>
          <a:xfrm>
            <a:off x="1368186" y="5146812"/>
            <a:ext cx="7005103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5" name="134 Rectángulo"/>
          <p:cNvSpPr/>
          <p:nvPr/>
        </p:nvSpPr>
        <p:spPr>
          <a:xfrm>
            <a:off x="1638299" y="5223755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el uso de la tecnología</a:t>
            </a:r>
            <a:endParaRPr lang="es-CO" sz="1050" b="1" dirty="0"/>
          </a:p>
        </p:txBody>
      </p:sp>
      <p:sp>
        <p:nvSpPr>
          <p:cNvPr id="137" name="136 Rectángulo redondeado"/>
          <p:cNvSpPr/>
          <p:nvPr/>
        </p:nvSpPr>
        <p:spPr>
          <a:xfrm>
            <a:off x="1368187" y="5656789"/>
            <a:ext cx="7005101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8" name="137 Rectángulo"/>
          <p:cNvSpPr/>
          <p:nvPr/>
        </p:nvSpPr>
        <p:spPr>
          <a:xfrm>
            <a:off x="1638298" y="5733732"/>
            <a:ext cx="65817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Atraer, retener y desarrollar el talento humano con los perfiles y competencias requeridos</a:t>
            </a:r>
            <a:endParaRPr lang="es-CO" sz="1050" b="1" dirty="0"/>
          </a:p>
        </p:txBody>
      </p:sp>
      <p:cxnSp>
        <p:nvCxnSpPr>
          <p:cNvPr id="146" name="145 Conector recto"/>
          <p:cNvCxnSpPr/>
          <p:nvPr/>
        </p:nvCxnSpPr>
        <p:spPr>
          <a:xfrm rot="5400000">
            <a:off x="-1362319" y="3776917"/>
            <a:ext cx="495684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0.gstatic.com/images?q=tbn:ANd9GcSthvko_b8seaWEb0DBNaoXrBXkYZRcPZApgMBAvxc6DuQJGCWov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943" y="2425800"/>
            <a:ext cx="619571" cy="619571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SEhUUERQVFRUWFBQVFxQXFxQXFRYVFBYXFhgWFhQYHSggHBooHBQVITEhJSkrLi4uFx8zODMsNygtLisBCgoKDg0OGxAQGy8kICQsLTA3NDg0LzQsMjQwLCwsLC83LiwsLCwtNCwsLCwtLDQsLCwsLiwsLCwsNCwsLC0sLP/AABEIAOgA2QMBIgACEQEDEQH/xAAcAAABBQEBAQAAAAAAAAAAAAAAAwQFBgcCAQj/xABMEAACAQIDBAYFCAUJBwUAAAABAgMAEQQSIQUxQVEGEyJhcYEHFDKRoSMzQlJigrHBU3KSstEVJDRDk6LC0vAWFyVUY+HxVXODo7P/xAAaAQEAAwEBAQAAAAAAAAAAAAAAAQQFAwIG/8QAMREAAgIBBAAEBQMCBwAAAAAAAAECAxEEEiExBRNBUSJhkaHwQnHRgfEUMjNSU7HB/9oADAMBAAIRAxEAPwDcaKKKAKKKKAKKKKAKKKKAKKKKAKKKKAKK4klVfaYDxIFIfylD+lj/AG1/jQDqik451b2WU+BB/ClKAKKKKAKKKKAKKKKAKKKKAKKKKAKKKKAKKKKAKKKKAKKKKAKK5kkCgsxAAFySbADmSaovSf0hLFdMMM7/AF23DwX8z3aEUBdsXikiUvK6oo3sxCj3mqRtr0p4aK64dHxDDiOxHfvdhf4Vme1MfNinzzuzngCdADwA3Adw0pBMNU4IyT+0/STtGa4jMWHXhkTO9u9nuL+AFVvGY/FzfPYvEv3dayr+ylhToYXnp301mxsCe1KvgO0fct6kgjX2PGxuy5jzYsx95NefyNF+jX3UvL0hwy8WPgtv3iKR/wBp8Pyf/wCv/PQHI2PGDcLY8wSD7wakMJi8TDrDisSncJnK/ssSKax9IcO3Fh4gH90mnMWPgfdIo/Wuv71qAsezfSNtKG2eSPEDlIgVrdzR218auexfSxA9lxUTwH6w+Uj94AI9xrMjBcXFiOYpJoKgnJ9G4DaEU654ZFkXmpBt3Hke405r5t2fipcO4eF2RhxUkeRtw7uNaX0X9JGe0eLFm3dYo3+Kjf5a8gd9MDJo9FJ4edXUMjBlO4g3FKVBIUUUUAUUUUAUUUUAUUUUAUUUUAU12jtBIVzOedlFrmwubX0tzJsANSQK42rtFYEzNqTfKt7XIFzc8FA1J4Csm6RbafEuRmOXidRmsbgAcEHBeO83O4BbpV0skxDZYzZBxF8o/VvvP2zryC63rMeGp9FhahMZttpJPV8AnWyne41VeZF9LD6x0HfXo8jzGTxQC8rBeQ3sfBRqaY4GfF405dn4Zit7GZrBR95uwD3do91SOH6OYTB/LbUk9YnbUQi7L4EHV/FrL3U6PSbHY09VgY+pjGnydgVX7UhsqeAt51Yq007FlcL3fRznbGHDA+jxEAfa+0VS/wDVoQPJWff91K7TEdH8N83hpMU31nzsp+7Kyr7lpXBdAo758biWdzqVi7RJ+1M+/wB3nVhwex8DF83hY2P1pbynxs2g8qtx0la7zL7IrS1L9ML7lfT0jYaLTDbLw6D/AONfgsf50t/vWl/5GG3i3+WrhFtEJoixoOSogH4Ur/LT/W+A/hXTyK/+P7s8f4l/7vsiiv6SoJOziNmYdwd/zbf3WjpF8fsDE/O4J8MfrRhlUeULWPmtXyTaebRwjDkyIR+FReM2ZgpfnMJFr9KMGJvG6WqHp6n+hr9n/JK1L9/t/BU19H2Gmu2ydo9rf1chBPcDkysPNDUHtPD47A/03Dl4x/XJYp4l10HgwU1ZtodAoGObCztEw1Cy6i/C0i2K+YNNf5d2js4hMUvXRHQFzmDDksw/Br+FcZaLP+m8/J8M6x1K9SGwWKinHybXPFTow8vzFdyQU+xOxcDtH5TBN6piR2ur3KTzyjd+snPUGob1+XDSdRj0yn6Mo1VhuvcaMO8buIqjKEovElhllNNZRbei/SqXCsAzEod51Om7tj6Q7x2h3jsnXtkbWjxC3Qi9gStwdDuZT9JTrY9xBsQQMKaG4uNQdQRqCO41IbB2s+GcWJy3vpvUneyjjuF1OjW4GxHg9G60VGbC2wuIS4tmABIG4g7nXmpse8EEHUVJ1BIUUUUAUUUUAUUUUAUjjMUsSF33DlqSToABxJNgB30tVG6XbYLNlQ6KSqd7jR5Pu6qO8seAoCB6S7Ved2BPc1jcAA3EaniAd5+k2u4ComOAAXOgAuSdAAOJNOIYKp3SjabYqX1PDHsA/LSDcbHVb/VHxOm4V6IOcbjZNoSHD4U5YB85Kb9of5eS8eNhT19qRYGMwYEAv/WTGxJbx4nu3CmGKxawR+r4bQD23G8njrz5nypHY+BDuA3sKMzeA4eZsPOtXR6Lct9n0KOo1O34YklsPYXXHr8WzZCb7/lJSO87l7/dVvXGhVCRgRxjci6Dz5nvNQsmLzHkNwA3ADcBXgxFa/kZ7MqV+eia9bo9bqG6+rZ0d6JSYiIyOxjBHyWmrfaI+r+O/dv83eXVHdN4RFe+x7YLJHJiCxAUEk7gNSfACl5opUXM8bqugzMrAa7tSKlOjfRfEx4lXkVVSNyScwObQ2KAa8RvtVz29s71iB4gQCwFidwZSGBPmKo3ayuFkYxw16v2LlOknODk8p+xmHrdeet1ZNidB2DscUQUGihGPaJ4k6EAcufdvr/SzY/qciqJAyuCVB9sAEA5hu46HjrppViu6myzy4vLK86bYQ3yXAn63XS4/QqbMh0ZGF1I7wahPWK89Yq06EzgrWhht/o8ovPhLgL2mjuc0dtcyNvK/EfhxhdupiI/V9oAOp9mXcVO4EngftDzqSTFlTcHUVXtu4NVfMgsj3YD6p+kvhf8a4XaWNkds/r6lunUuL4E26zZsgSQmXCuey43rfXdwbmNx3jiKsqorqGQhlYXBG4g1Xdn44FDh8R2om0F/o8hfgOR4UnsvFNgJuomN8PIbo53KTx7vtDz5189fRKqW1mvXYprKL30e2k2HcdqwvdWO5GNr3+w1gGHcCNQK1vZuOEyBwLHcynerDep/jxBB41jkkFWfoltgxN2joAFfvj3K/ihNj9k/ZFcDqaNRRRUEhRRRQBRRRQEbt7GGOKymzucqn6txdn8hc+6s5n7bXGiiyqOSjd/HzqzdJsTnka25fkh4nWQ/ur5VBpEBqdANSeQFSiCp9N9snCwBI/npuylt6jczDv1AHee6qzhofVIQg+ek1Y8vPu3Dvua5ixfrmMlxb/NR9mIHgq3y/C7eLjlXEjmRix4/AcBV/RafzJ5fSK2pt2RwuxKKOpbA9lW7yo8hc01jjp5hxwr6KHDMO2WRYSV0JKAte2qxuRVaYdZWt+jPEyvhPlNUVisTcSo3jwB0HmOFQ/oniS05bKSTGADa9lDEkA/rVooFt1YHiusUs07emuTZ8O0rji3d3ngh+kXSWDBKDKSWb2Y1sXa3HU2A7zVUi9KK5rNhiF5iQM37BUD+9UdsnBjaG1JjPqiNIctzqsTCNE7huJ8+daPPseB4+raGMpa2XKoA8LbvKuEoabTpRsi5Say+cYz7FhTvubdbUUnjrOQ2RtWLExiSFsy7jwKn6rDgaoXTvo5ipcWZIlaVXRQLWHV5dMhJO65LfeNJ9EL4TakmGUkoxkT9lTIjHvCgjzNaPj8dHAhkmcIi2ux3amwHjfhXnL0d+auU1xn2ZKS1VLVnDT5/dGC42B4ZGjlXK6mzLobEgHeNNxFNzJU70z2lFicU0sAbKVUEsMuZluMwG+1so1AOh0qDtX0lVjlBOSw8GBbWozai8o4MlI4s5ktyYEeYIP4CnBWkJxpbzqZtNCGUyIlip0iDEwmCQ9oC6MeFt3u3HmDXskdNTdWDDeDcVQ1VCthg0tPc4PJPdBNqGRWws3zsO6+9owbW7yug8CtWuG6MGHDhzG4g+IuKzfa0xhlhx0I3EBxzG6x8Rdf2a1GArIiyIbq6hlPNWFx+NfNSTi8M2U8rJe+i+Mzx9WTcx2yk7zG3sHxGqn9WpqqL0fxPVupO4HI36kh/JrHzNXqvB6CiiigCme2doLh4JZ39mKN5D3hFLW+FPKqHpQm/mawg2OIxEEX3c4kfyyxsPOgKtD0gjZljmIjlyqzX9jPIA7AOe9uNqjvSXtH1bAPlNmmIiXwYEuf2A3vFVXaUmeWRubt7r2HwtUPtNmlnghZmKIc4UkkC+psOGiD316SPORzDB1OHji4kZm8TqfjYeVdxR17PKGkPdp/GnES19FpK9laRkame6TPUSllWvVSlAtXkUJHq17QBVl6K9EmxqO4lEYRsuqFidAb+0OdRZbGuO6TwhCuVj2xWWVyOMswCgliQFAF2JO4C2t63bo/FImGhWYWkWNFbW+qi2p4nTWsqxmGfZeNTKwkKBXBK5Q6vdWW1zbcwvervj+n0CCNkjldXtdsuVV3ZgGb2nF9w0uN4rK8Q33qHlrKfOTR0W2ly3vDXoV3buHl2Zjjio1zRSMx+z8obvGx+ib6g+G+xFSmJ9JkXV3jhkMltA2QID3sCTbwFXLC4iPERB1s8bjS40I5FTTSPo3hFbMuHhDb75F+AtVP/EVTSV0G5Lj+5bVNkW3VJYfP9ioejvZEskz46e/azlCRbO0h7TgcFAuB491WzpXsdsXh2iVwhLK1yLg5TcA8he2tPNr49cPC8rKzBFvlW1zwsL6Vn8HpKls2eBCSGyZWYBTrlDXBzcLkW8OFEr9RZ5ta6xj5Y/ch+VTDy5vvOfnnspWOwrQyPG9syMVaxBFxyIpCu2JJJY3Ykksd5Ym5J7ySTXNq+jTeOTCaWeDk0i4pxlrgrUhIaulNZY6kGSm8i1ykdoDeCISRyQtuYG3cefkbGrP6J8cZcK8D+3h3tbiEe5A8mDjyFVYShHU99vfpTWJ2hxkiozKsy9oAkA/S1tv1VvfWDr6ts9y9TZ0s8xwavLtqFJBEGDO90suoBO7M24a276vnRPavrWEhmIAZls4GoWRCUkXyZWFfPsRysGG9SCPI3rYfRhiNMZDwTE9ao5JiY1k/fEh86z2WkXiiiioJCs99KE/y+BTkcTMR/wC3FkHxkrQqzD0mN/P4RywWJI+86D8qAzhVqOwa3xUjfVW34D+NTCrUdsxO1iG5X/Fz+Vda1mRzn0RqNck8yT7zT+Ccjv8AGo6CnsdfWQSMK18knDixxH51KbKMTyosr5ELAM43qDxsfx4b6hsq3ZRe6qrXuLHNl4W+1zq57D9HM2Iijm62NUkAa3aLBT5WvavNttUI5k8ehzhXZKWIrJpOO6KYaWBYcgVUHYZbB1vqSG433m9776e7F2NFhUKQqQCcxJJJLWAuSe4DdXuJnjweGLHSKGMabzlQWCjmToBzJrJm21tHaUrCDOFGvVxsURF4Z3uLnvJ1sbAbq+foqtvi1uxBer6Nq2ddLT2/E/bs1TbHR/D4qxmjuwFgwJVgL3tcHdqffSe3I8PDg3EsamGNNI7aXGiKvJixAB5ms0j23tDZsqjEByp1ySOXR1G/I9zY+B0uLitVw00WLw4YdqOZNx5MLEHkRqPEUuosp2tyzDPGH+YFVsLdySxL1yiqdGemWGjgihkDxlEVScpZCba2K3a1+YqrS9KcS05lErhesLrFmIQLfRGUG3s2B77mprpB0Vhghk6oyvLGiv2suUrmAa1gNbEnyqjviQLd/Kx3aHca0tLVRY5Tgs59yjfZdBKMuP2NB2707jkhaOKIuZIyrF+yi51sy23sRcjgORrPslJnGjkfhVx2b0TEkeHdpSOvAIAUdkG2+51311UatHDnhP8Aqc3KzVS45wVLJXmWpbprsg4GVEVi6vHmDNp2sxBFh9331WjiGOg39w1q3U1ZFTj0yrYnCTjLsekUlJKBxpmCzcSfOwt38KTkSx4cDobix1GtdNnzOe4VlxY4UxnnJ7q7am8lHFI9xkxlPTranzkEnO3uuD/iNNpqfbRT+bwt4fh/2rI8SjmKZq6N8j9krRfRlPbGuv6XAwP96J2Q/BxVAdauPo9a20cP34KdfdLGRWEaSNeoooqCQrL/AElD/iEH2sHOv99TWoVm/pTjti8BJwPrMR+8qsPitAZ6i0z2ZF/SR3H/AB1JlLG3I2pPZcXy8i/WW/4fxNdqnhnOfRVMItyAOJA99SMTE3yZFUHKGcZi5G/gbDd76jsOSjd6t8VP/apCBCNFUSJcsO0FZSd4PuHur6Zvr2MaS79ztMQyyOGUF2CqFHsk3Wx8LAVp/QzpnKJIMGyKeyqXU9lQBvbsix03XO+sy6gk5iwEtwVA9lcu5S3Pd7u+r16L9lrJJmdRnjIexYG//U0PaIOg5b+NVNZCLqbmnwe9NKSsxDBaunMs2IwUxiyrGpQnMLlgjqSSLHQaHutUR6M9uJHDLBlUYkzAheDhlUAjuBB0H1hzq1bKlk6oqIhKjXBBI4jUEHeDVN2p6MJiTLA6BywZY2JGQLuUMAb8N/IamsyiyEqnTN4y85L90JqxWRWeMC/pRxzLHHHK0cjCQOyr7caZWW+g0uWW199u6pboVNKmGjjRlUAMyhvph2LC1+d7jxqA2V6Op3a2IVIkJBcIxYsAb2B4C44X8RV120AgCMsSJ2EikLKlgB7NyRwB0qb5wVSore7nJFMJOx2zWOMFL6Z9JMVJisRg0cLGIwuVV1ZmRMwLEXIJZhYWp50R6GomFZ8YFcMjWQe1Gc30WA9q99b/APfrp+qK6kgF2jAE3EKoUE3GpuT8DUl0Vx80mzyJo7ZbgS3BElnGot4nzFe5znHTxlWtq9fc8xjGV7jPn2K2no/xbtmjeFYSLrmW7kcARbU9+YX7t1XDD6RYRI/aj+TF92ZMgue7cakMJiZ1iUCMEZRle4AC20v4DwquYjpFh4WiCuZisjNI0YBUE5dzsQCLDeCd1V5236j4e8HaNdVHPWR30h6PeuSJFiJCHVWMcigW7Vrgrpcdju3d9M+iPRRoXeSNkZlJVZGXhxIBvYn4A2507PS/DYlozEWSRWFlkAW4PDMCV3gceNTsUc0BYRoJEY5hrYrfgaTs1FUPJllL2Ea6bJebHDfuZ56QtjRLh5ZgBDMrosiqBklzHQqv0WvYm3AXtVGBYIodQzsQIxpuyj2rcrjfzrQfSbsucxiSQjK5sQNyPcFcx3agWB4W361QnRmRTYI6MMtyCrdkA67hfKN9a+hc3Um3n86MzVqKtwlgbTOVF3yMtwCUFit+I0FxSb3zsidWMtgA41fmb/wpSaNmFmURpcFjmDFrcFH+vGk9pBpL2RLXGWXMAQvI8fKrU2/TODlBL1I7HWDHLuqUxkf81g77fgf41E7QkBZiN3499WXaGHsuGj5KL+5R/GqXiD+FIu6Vcs7datfQEf8AE8OOWCmb3vGPzqsstXD0cw32nIf0WCRPAySZvwWsI0jVKKKKgkKovpfg/mkU36DFQuT9lyYj8XWr1UV0p2X61g54OMkTqvc9rofJgp8qAxvFp2z36++kIxlnjbg3ZP4fmK6wE3WQxsd+XKw4hl0IPmDXWKjuhtvXtDy3/A38q6QfJ4l0VXb+G6rEyDgWzjwfX8SR5UlEasHTTD544cSo3jI/dxHuIYeYqtwtX0uks3VpmRqYYkx/Gaktk7Rkw8gkhYqwuLi24ixBB0PnUVGacpV3CksMzpNxeUW7oNtCX12JY5HHWOeszNnzrbMQbjkptyvpWu7b2qmFhaaW+VbCy2zEsQAACRrrXz5ExBBBII3EaH31IYja08sYjklkdA2YKzFrEAgG513E1nanw5W2RksJLstafxDyoSUstmy9GulMONziMMrJa6vlBKn6QsTpfT/zVG9KoHrKESBvkrGPNfqyDvy37OYEeOXuqn4TEvGSY3ZCQVJUlTY7xca14B8fz3mpp8PVN3mRfHsc7vEnbTskufc0/Z/o7wzRoztMWKKSMygAkXIFl3XJq2RbNRYVgUEIqhQONh389KrmyOnmHkKRskkbEqguAy3Og1U394q31iaqV+cW5NvTKjGasGcdPtou8kez8Pe1kVwDq7NbJGT9UCzHnccAam9i9AsNEo65euktqWvlB5Km63jc1AwDLtw5+MjWv9qDsfAqK0qu+oslTXCut4TSb+bZw08I3WTnNZxJpfLBTtv+j/DyoTAvUyAaWJyMeTKd3iLedMfRrtyQs+DnvmjByX3gIcrRk9x3efIVf6y/ZZz7ecx+yJJr23dmIo1/v3qaLJX0zhY84WU/bH8k3VxpthOHGXhr3z/BpssSsLMAw5EAjTXcagum+zRLgJ0VRcJ1igDjH27D9kjzqwVifSXp3ipmdEcRR3ZbR6My3I7Um/3WrhoqLLZ5h6YZ31N1dcPj9eCmSU1lNOJDTOZq+okzBrR5gcP1s0afWcA+G8/AGrjjhmxB5ItvP/TfCovoNhLvJO3sxKQD9oi59wH96pXCglS53uxPkL/mT7qwPELMzx7f+m1poYiEMd2HjV49EkOZsdiPrTpCD3QIDp5yfCqVJKI0eQ7lUn4Vqno42YcPs7Dq3tsple+/NMTIQfDMB5VlsuIstFFFQSFFFFAYtt3Z/qu0MRDaySn1qLlaQ2kA8HB05Ec65RNdRccRzHEVdPSlskyQLiYheXCEyWG9oSLTJ7gG+7VRwrB1DKbggMDzB1qUQxlgcKHE2CkOjAtGe7eCO/2W8QaoMkLRO0bizIxUjvH5Vo21sM2VZo/nIe14oNT421PgWqK6X7OXEwrjoBqBaZRvAXie9f3bHhWpodRtltfT/wCynqKty/Yq8TU6jNRsL09iet+LMWyI9Q0stNY2pwhr3kpzQ4WlVFIoaWQ1DK8iX6P7HlxMoWLSxBL8EF95PPkONbYO+sy9He3RE5gksEka6tyksBYnkbAeNudXfanSXDYdgkkgzXAKr2it+L29keOvK9fPeJebZcobeuj6Lwnyq6HPd33n0IPp30eeQricOD1iAZgvtEKbqy/aHx8qb7K9IahQuKjYONCyAEG3EqSCD3C9XiKUMoZSGUi4INwQeIIpjj9hYeY3lhRj9a1m82GtV4aiDgq7o5S6fqi1PTWKx20SxntPp/Mpm3fSHmUx4NHDt2esYC4vp2EBN25Xt4GpH0edGWwytNMLSyCwU70S9+19okAnwHG9WPAbEw8BvFCin6wHa/aOtO8ViUjRnkYIii7MxsABxJpZqIbPKpjhPv3Z7r083NWXSy10l0hUise9IPQqPBp18D2jLBOqYksCdwRuIsCbHWwOpqfHpUhErAwv1V7LICM5H1jGbW48b2toDpVO9JPSpcbLGISepjW4uCpMj+0SDyAAH3udWdFRqKrVw0n3+fjOWqtosrfKbXRTJWpm92IVRckgADeSdABSsz1Z+hGyVUNjcRpHHfq7/SbcWA469kd57q1tRcq4OTKWnq3PBITYP1eCHCJbrJLM58TqT3XHuSnTQgWC7gAB4D/V6NlxtIXxMg7UlxGPqoNCR7so8G506lWw1/8AA518zZNyfJtQWERy7P8AWsRh8INRLIGk7oYu29+V7BfE1uQFZ76K9m5utxzjWb5KC+8QRn2vvsL/AHRWh1xOgUUUUAVyxrqkZDQCM71kk+A9SxRw40hkLSYY8AL3eD7pNx3GtTxDVWOlOylxURRjlYEPHIPajkX2WH+txNSCJg4MKiHJwE3WKCcJMbOu/q24i3dqRzW43il9i49mzJKMs8RyzJwPKROaNv8APwqc6pXUq6h43FmXmO48CDqDwIr0ng8tGc9MejXq5E+H7WGksQV1EZbcP1DwPlyvX4nrRVd9msYpgZ8DMSAxAOW+9WXdmtvXcd441CdJ+hhjX1jBHrsM3aspzNGPxZB7xx51t6PWp4hN8+5najTZ+KJARyU5R6i45PdTmOWtVSMidZJo9Lq9RyS0ssteslSVZIK9d9ZTES111tQcnWbF6No7YO/1pHI8BZfxU1IdKukC4KIOy5yzhVS+W+hJN7HQAcuVY3s/b+Ig+ZmdB9UG6fsNdfhXu3ukc2LKGdgcgIWwy+0QSSBpfQe6sifh0p375NbW/wCpu1eIRhp1CKe5LHyNP6LdOExkxiaPqmtdO3mz29oeyLEDXjfXlU/t+GN8NKkrKiNGyl2ICrcaMSd1jY18+QY1o3V0OVlYMpHAjWjbW3Z8U2bEStIb3AJ7K/qoOyPEC/Olnhi8xOt4R0p8RfltWLLGcr00lkokkqw9Feh74r5aYmHCr2jI1lLgb8l9y82OnK/DRtujXHdJlamhyeEhp0T6NNjHzPdYEN5H3XtrkU8+Z4Dyq1SkY6URRDJg8Pa5XQNYWCr3m1hyF27q7mnONIweAXqsJGAJJbELl/E3O5d7HU6XqwQYRIoxHEMsa897E73c8WPw0A0FfPanUytln6GzVUoLCGsqjkAAAABuAGgA7raVC4rDtipkwiEjOM87D+rw4Oov9Ztw8aebb2iIlBC53Y5Iohvkc/kOJ4DxqZ6I7J9XQlzmmlOeaTm3BR9ldwFUywXLAKqIqIAqqoVVG4KosAO6wqQRqisM1SERqCRxRXgr2gCkZRS1cOKAjcQKicUtTs0dRuJioCkdItlM5WaAhMRHfIx9l14xyDip+FebC2sJQ1gUdDaWA+1G3Mc1PBqsOKgqs7Z2OWYSxN1U6ezIOI+o4+kh5GpILIqq6FWUPG4syNuI/Ijgd4qtPs7E7NZpsCTPhibyQNcug4kga/fXzGlK7F25nfqpVEOJ/Rk/Jy/ahY7/ANU6jvq0YXE68VYeWvdUp4IaKVJsbA7Vu+DcYbFG5aE2yud5OQb/ANZOeoqm7b2BiMGbYiIoL2Eg7UTeDjTyNj3Vqe3eh+HxRzi+HnvfrYx2S28F4xbW+t1INR3r21cApE8S47D7s4u5y8iwGYd+dT41fo11lfHa/PUrW6aE+XwzLlelVmq9Z9h43eHwMh4jspfyzR28Qpok9GDSDNgsbBOvANpp3vGWBPkK0oeI0y74M+egn6clJE9ddfVixHo22iu6FH70lT/HlNNf9g9o/wDKN/aQ/wCerC1VL/WvqV3o7F+lkMZqTaerNB6ONotvgVO9pY/8JJqSi9FsqjNi8Xh4F42u2ni+QD415lrKY9yR6jorH+kobSGnOydkT4tsuHiaQ3sWGiL+s50Hhe9XQwbDwWru+NkHAdpPhljt4k1IxbZ2ljVCYDDLg8PuEjWUBfssQBb9RSe+qVvia/QvqXK9Dj/M/oR0HRfB7OAl2lIs01rrhk1W/wCqdW8WsvdTjqsVtWzS3wuCBGVR7UgG7KD7Z+0RlHAGpbY3QmCBusnJxc5Ny8l+rDc8hJLnvY8NwqbxeJ17RzNy/LurLtunY8yeTQhWorCWBnFh44YxHEojiXcvM/WZt7MedQ+29qJCmd72Jyog9uV+CqP9Wrzbu21iYJYyzn2MOp1H2pW+gvjqaYbM2U7SdfiWEkxFhYWSJfqRLwHfvNcToK7B2c5kOIxNuuYWVB7MEf1F7+Z4/jb8KtM8LBUvhoagDvDCpGIU2gjp7GtQSdivaKKAKKKKATdKaTQ0/rlloCBxGGqMxODq1yQUzmwlSCh7X2Iky5ZFzDeOYPNTvBqOhxuJwnZlVsXANAwt61GO++ko8dav82BphNs/uoQN9hbYixK3w0qy29pDdZU7mjbtD8KmoZbc1P8ArjVQ2p0WilYOVKyD2ZYyUkU8w6/neuIp9pYf2XjxiD6M4yTW5CZNCe9gaAtO0tgYbE64jDxSE/TAySf2iWNVzFei/CE5oZZ4W4WKuB7wG+NLw9OYk/peGxOGPFsnWxf2kf5iprAdKsDNbq8ZAb8GdUb9l7GmWMIrI6DY5PmdrS25N14H/wChHwpT/Zja3/qgt4vf92r7DZtVZW7wQfwNKdSeVMjaZ03QnHv87taS3JTOR7s6iu4PRfhr5p58RM33VB8Sbt8av8i5RdiqjmSB+NQ+P6S4KG/W4zDqRw6xC37K3NTuZG1COzejOEw1jDho1YbncGRx4O97eVPp5r7yWNVubp3h2/osOJxR4FIykfnJJYWpjLj9pYjQdTgkP1B10/8AaNZR5CoJJzbO048OmfESrCnC57bdyqO0x7gKqk21sRiezhEbDRHfiJAOvcf9KPcn6x11p7gOisav1j5pZTvmlYySHzO7ytU9Ds+gK7sjYSQg5ASWN2djmdzzZjqTU/hsHUlDgafw4SgGWHwtSUEFLxwUuqVBJzHHSooooAooooAooooAooooArkrXVFAJNDSD4WnlFARj4Km77PqatXhWgK+2zqjsZ0Zhl+chjfvZFJ95FXAxivDCKAzqb0dYFjc4ZAeYzL+Brn/AHeYT9G/h1s1v3q0bqBXnUCgM7j9HOBBv6spPNi7fialMH0Vw8fzcES94RQffa9XHqBQIRQECuzaWTZ9TQjFehBQEYmBpwmEp5avaARWClAld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 descr="http://st2.depositphotos.com/1688079/5680/i/950/depositphotos_56800409-Process-gears--icon-glossy-blue-butt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897" y="3417498"/>
            <a:ext cx="692207" cy="738402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 descr="https://encrypted-tbn2.gstatic.com/images?q=tbn:ANd9GcS-zdK9LlQfv595ne3NDeERtSod-pMPbXWH7VVKxVYR1Ds_cOEcIA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0921"/>
          <a:stretch>
            <a:fillRect/>
          </a:stretch>
        </p:blipFill>
        <p:spPr bwMode="auto">
          <a:xfrm>
            <a:off x="316044" y="4930930"/>
            <a:ext cx="696563" cy="765892"/>
          </a:xfrm>
          <a:prstGeom prst="rect">
            <a:avLst/>
          </a:prstGeom>
          <a:noFill/>
        </p:spPr>
      </p:pic>
      <p:sp>
        <p:nvSpPr>
          <p:cNvPr id="152" name="151 CuadroTexto"/>
          <p:cNvSpPr txBox="1"/>
          <p:nvPr/>
        </p:nvSpPr>
        <p:spPr>
          <a:xfrm>
            <a:off x="416293" y="2184961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62917" y="296326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FINANCIERA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389806" y="4145230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PROCESOS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INTERNOS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183071" y="569658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APRENDIZAJE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Y DESARROLLO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ORGANIZACIONAL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ages.clipartlogo.com/files/ss/thumb/534/53428633/three-dimensional-circle-button_small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925" y="1620543"/>
            <a:ext cx="615682" cy="615682"/>
          </a:xfrm>
          <a:prstGeom prst="rect">
            <a:avLst/>
          </a:prstGeom>
          <a:noFill/>
        </p:spPr>
      </p:pic>
      <p:sp>
        <p:nvSpPr>
          <p:cNvPr id="58" name="57 Rectángulo"/>
          <p:cNvSpPr/>
          <p:nvPr/>
        </p:nvSpPr>
        <p:spPr>
          <a:xfrm>
            <a:off x="1116100" y="835374"/>
            <a:ext cx="7517553" cy="541916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6" name="45 Conector recto de flecha"/>
          <p:cNvCxnSpPr/>
          <p:nvPr/>
        </p:nvCxnSpPr>
        <p:spPr>
          <a:xfrm rot="16200000" flipV="1">
            <a:off x="4871697" y="5579821"/>
            <a:ext cx="151556" cy="23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16200000" flipV="1">
            <a:off x="4869315" y="5081717"/>
            <a:ext cx="151556" cy="23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200323" y="1577413"/>
            <a:ext cx="914983" cy="4713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Rectángulo"/>
          <p:cNvSpPr/>
          <p:nvPr/>
        </p:nvSpPr>
        <p:spPr>
          <a:xfrm>
            <a:off x="1115306" y="1577413"/>
            <a:ext cx="7518346" cy="468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/>
        </p:nvGraphicFramePr>
        <p:xfrm>
          <a:off x="3539559" y="1298491"/>
          <a:ext cx="50940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29"/>
                <a:gridCol w="927922"/>
                <a:gridCol w="1308219"/>
                <a:gridCol w="1064829"/>
                <a:gridCol w="857594"/>
              </a:tblGrid>
              <a:tr h="151727"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EXCELENCIA DOCENTE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 BILINGÜE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MAS ACCESO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CON CALIDAD EN EDUCACIÓN SUPERIOR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LIBRE DE ANALFABETISMO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JORNADA </a:t>
                      </a:r>
                    </a:p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ÚNICA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4" name="163 Conector recto"/>
          <p:cNvCxnSpPr/>
          <p:nvPr/>
        </p:nvCxnSpPr>
        <p:spPr>
          <a:xfrm rot="16200000" flipH="1">
            <a:off x="5443816" y="3943625"/>
            <a:ext cx="4682435" cy="33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5400000">
            <a:off x="4373105" y="3934218"/>
            <a:ext cx="4661840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rot="5400000">
            <a:off x="3079363" y="3933422"/>
            <a:ext cx="4661846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 rot="5400000">
            <a:off x="2150010" y="3934216"/>
            <a:ext cx="4661843" cy="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 rot="16200000" flipH="1">
            <a:off x="1216744" y="3926110"/>
            <a:ext cx="4652042" cy="64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843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Mapa Estratégico 2015 - </a:t>
            </a:r>
            <a:r>
              <a:rPr lang="es-ES" sz="3600" b="1" dirty="0" smtClean="0"/>
              <a:t>2019</a:t>
            </a:r>
            <a:endParaRPr lang="es-ES" sz="3600" b="1" dirty="0"/>
          </a:p>
        </p:txBody>
      </p:sp>
      <p:graphicFrame>
        <p:nvGraphicFramePr>
          <p:cNvPr id="104" name="103 Tabla"/>
          <p:cNvGraphicFramePr>
            <a:graphicFrameLocks noGrp="1"/>
          </p:cNvGraphicFramePr>
          <p:nvPr/>
        </p:nvGraphicFramePr>
        <p:xfrm>
          <a:off x="1116099" y="1298492"/>
          <a:ext cx="241770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709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</a:rPr>
                        <a:t>DESARROLLO INSTITUCIONAL</a:t>
                      </a:r>
                      <a:endParaRPr lang="es-CO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5" name="104 CuadroTexto"/>
          <p:cNvSpPr txBox="1"/>
          <p:nvPr/>
        </p:nvSpPr>
        <p:spPr>
          <a:xfrm>
            <a:off x="1115306" y="835374"/>
            <a:ext cx="75183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s-ES_tradnl" sz="800" dirty="0" smtClean="0"/>
              <a:t>En el 2020 el ICFES será la entidad de evaluación de la educación más importante de América Latina, reconocida por la calidad y pertinencia de sus mediciones y se consolidará como el centro de pensamiento sobre calidad educativa, incidiendo en todo el sector educativo. Así mismo, el ICFES habrá incursionado estratégicamente y con éxito en nuevos servicios de evaluación que contribuyan a la toma de decisiones, que promuevan la competitividad y la inclusión social.</a:t>
            </a:r>
            <a:endParaRPr lang="es-CO" sz="800" dirty="0"/>
          </a:p>
        </p:txBody>
      </p:sp>
      <p:sp>
        <p:nvSpPr>
          <p:cNvPr id="118" name="117 Rectángulo redondeado"/>
          <p:cNvSpPr/>
          <p:nvPr/>
        </p:nvSpPr>
        <p:spPr>
          <a:xfrm>
            <a:off x="1368186" y="3219297"/>
            <a:ext cx="700510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9" name="118 Rectángulo"/>
          <p:cNvSpPr/>
          <p:nvPr/>
        </p:nvSpPr>
        <p:spPr>
          <a:xfrm>
            <a:off x="1638300" y="3338773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Optimizar los procesos misionales</a:t>
            </a:r>
            <a:endParaRPr lang="es-CO" sz="1050" b="1" dirty="0"/>
          </a:p>
        </p:txBody>
      </p:sp>
      <p:sp>
        <p:nvSpPr>
          <p:cNvPr id="120" name="119 Rectángulo redondeado"/>
          <p:cNvSpPr/>
          <p:nvPr/>
        </p:nvSpPr>
        <p:spPr>
          <a:xfrm>
            <a:off x="4048977" y="3896765"/>
            <a:ext cx="4324312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1" name="120 CuadroTexto"/>
          <p:cNvSpPr txBox="1"/>
          <p:nvPr/>
        </p:nvSpPr>
        <p:spPr>
          <a:xfrm>
            <a:off x="4324686" y="4011640"/>
            <a:ext cx="3895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y posicionar el proceso de investigación</a:t>
            </a:r>
          </a:p>
        </p:txBody>
      </p:sp>
      <p:sp>
        <p:nvSpPr>
          <p:cNvPr id="122" name="121 Rectángulo redondeado"/>
          <p:cNvSpPr/>
          <p:nvPr/>
        </p:nvSpPr>
        <p:spPr>
          <a:xfrm>
            <a:off x="1368186" y="3896765"/>
            <a:ext cx="196397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3" name="122 CuadroTexto"/>
          <p:cNvSpPr txBox="1"/>
          <p:nvPr/>
        </p:nvSpPr>
        <p:spPr>
          <a:xfrm>
            <a:off x="1638300" y="3922464"/>
            <a:ext cx="1495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Mejorar los procesos administrativos </a:t>
            </a:r>
            <a:endParaRPr lang="es-CO" sz="1050" b="1" dirty="0"/>
          </a:p>
        </p:txBody>
      </p:sp>
      <p:sp>
        <p:nvSpPr>
          <p:cNvPr id="132" name="131 Rectángulo redondeado"/>
          <p:cNvSpPr/>
          <p:nvPr/>
        </p:nvSpPr>
        <p:spPr>
          <a:xfrm>
            <a:off x="1368187" y="4627242"/>
            <a:ext cx="7005102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3" name="132 Rectángulo"/>
          <p:cNvSpPr/>
          <p:nvPr/>
        </p:nvSpPr>
        <p:spPr>
          <a:xfrm>
            <a:off x="1638299" y="4704185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Generar una cultura de calidad e innovación en todos los niveles de la organización</a:t>
            </a:r>
            <a:endParaRPr lang="es-CO" sz="1050" b="1" dirty="0"/>
          </a:p>
        </p:txBody>
      </p:sp>
      <p:sp>
        <p:nvSpPr>
          <p:cNvPr id="134" name="133 Rectángulo redondeado"/>
          <p:cNvSpPr/>
          <p:nvPr/>
        </p:nvSpPr>
        <p:spPr>
          <a:xfrm>
            <a:off x="1368186" y="5146812"/>
            <a:ext cx="7005103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5" name="134 Rectángulo"/>
          <p:cNvSpPr/>
          <p:nvPr/>
        </p:nvSpPr>
        <p:spPr>
          <a:xfrm>
            <a:off x="1638299" y="5223755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el uso de la tecnología</a:t>
            </a:r>
            <a:endParaRPr lang="es-CO" sz="1050" b="1" dirty="0"/>
          </a:p>
        </p:txBody>
      </p:sp>
      <p:sp>
        <p:nvSpPr>
          <p:cNvPr id="137" name="136 Rectángulo redondeado"/>
          <p:cNvSpPr/>
          <p:nvPr/>
        </p:nvSpPr>
        <p:spPr>
          <a:xfrm>
            <a:off x="1368187" y="5656789"/>
            <a:ext cx="7005101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8" name="137 Rectángulo"/>
          <p:cNvSpPr/>
          <p:nvPr/>
        </p:nvSpPr>
        <p:spPr>
          <a:xfrm>
            <a:off x="1638298" y="5733732"/>
            <a:ext cx="65817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Atraer, retener y desarrollar el talento humano con los perfiles y competencias requeridos</a:t>
            </a:r>
            <a:endParaRPr lang="es-CO" sz="1050" b="1" dirty="0"/>
          </a:p>
        </p:txBody>
      </p:sp>
      <p:cxnSp>
        <p:nvCxnSpPr>
          <p:cNvPr id="146" name="145 Conector recto"/>
          <p:cNvCxnSpPr/>
          <p:nvPr/>
        </p:nvCxnSpPr>
        <p:spPr>
          <a:xfrm rot="5400000">
            <a:off x="-1362319" y="3776917"/>
            <a:ext cx="495684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0.gstatic.com/images?q=tbn:ANd9GcSthvko_b8seaWEb0DBNaoXrBXkYZRcPZApgMBAvxc6DuQJGCWov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943" y="2425800"/>
            <a:ext cx="619571" cy="619571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SEhUUERQVFRUWFBQVFxQXFxQXFRYVFBYXFhgWFhQYHSggHBooHBQVITEhJSkrLi4uFx8zODMsNygtLisBCgoKDg0OGxAQGy8kICQsLTA3NDg0LzQsMjQwLCwsLC83LiwsLCwtNCwsLCwtLDQsLCwsLiwsLCwsNCwsLC0sLP/AABEIAOgA2QMBIgACEQEDEQH/xAAcAAABBQEBAQAAAAAAAAAAAAAAAwQFBgcCAQj/xABMEAACAQIDBAYFCAUJBwUAAAABAgMAEQQSIQUxQVEGEyJhcYEHFDKRoSMzQlJigrHBU3KSstEVJDRDk6LC0vAWFyVUY+HxVXODo7P/xAAaAQEAAwEBAQAAAAAAAAAAAAAAAQQFAwIG/8QAMREAAgIBBAAEBQMCBwAAAAAAAAECAxEEEiExBRNBUSJhkaHwQnHRgfEUMjNSU7HB/9oADAMBAAIRAxEAPwDcaKKKAKKKKAKKKKAKKKKAKKKKAKKKKAKK4klVfaYDxIFIfylD+lj/AG1/jQDqik451b2WU+BB/ClKAKKKKAKKKKAKKKKAKKKKAKKKKAKKKKAKKKKAKKKKAKKKKAKK5kkCgsxAAFySbADmSaovSf0hLFdMMM7/AF23DwX8z3aEUBdsXikiUvK6oo3sxCj3mqRtr0p4aK64dHxDDiOxHfvdhf4Vme1MfNinzzuzngCdADwA3Adw0pBMNU4IyT+0/STtGa4jMWHXhkTO9u9nuL+AFVvGY/FzfPYvEv3dayr+ylhToYXnp301mxsCe1KvgO0fct6kgjX2PGxuy5jzYsx95NefyNF+jX3UvL0hwy8WPgtv3iKR/wBp8Pyf/wCv/PQHI2PGDcLY8wSD7wakMJi8TDrDisSncJnK/ssSKax9IcO3Fh4gH90mnMWPgfdIo/Wuv71qAsezfSNtKG2eSPEDlIgVrdzR218auexfSxA9lxUTwH6w+Uj94AI9xrMjBcXFiOYpJoKgnJ9G4DaEU654ZFkXmpBt3Hke405r5t2fipcO4eF2RhxUkeRtw7uNaX0X9JGe0eLFm3dYo3+Kjf5a8gd9MDJo9FJ4edXUMjBlO4g3FKVBIUUUUAUUUUAUUUUAUUUUAUUUUAU12jtBIVzOedlFrmwubX0tzJsANSQK42rtFYEzNqTfKt7XIFzc8FA1J4Csm6RbafEuRmOXidRmsbgAcEHBeO83O4BbpV0skxDZYzZBxF8o/VvvP2zryC63rMeGp9FhahMZttpJPV8AnWyne41VeZF9LD6x0HfXo8jzGTxQC8rBeQ3sfBRqaY4GfF405dn4Zit7GZrBR95uwD3do91SOH6OYTB/LbUk9YnbUQi7L4EHV/FrL3U6PSbHY09VgY+pjGnydgVX7UhsqeAt51Yq007FlcL3fRznbGHDA+jxEAfa+0VS/wDVoQPJWff91K7TEdH8N83hpMU31nzsp+7Kyr7lpXBdAo758biWdzqVi7RJ+1M+/wB3nVhwex8DF83hY2P1pbynxs2g8qtx0la7zL7IrS1L9ML7lfT0jYaLTDbLw6D/AONfgsf50t/vWl/5GG3i3+WrhFtEJoixoOSogH4Ur/LT/W+A/hXTyK/+P7s8f4l/7vsiiv6SoJOziNmYdwd/zbf3WjpF8fsDE/O4J8MfrRhlUeULWPmtXyTaebRwjDkyIR+FReM2ZgpfnMJFr9KMGJvG6WqHp6n+hr9n/JK1L9/t/BU19H2Gmu2ydo9rf1chBPcDkysPNDUHtPD47A/03Dl4x/XJYp4l10HgwU1ZtodAoGObCztEw1Cy6i/C0i2K+YNNf5d2js4hMUvXRHQFzmDDksw/Br+FcZaLP+m8/J8M6x1K9SGwWKinHybXPFTow8vzFdyQU+xOxcDtH5TBN6piR2ur3KTzyjd+snPUGob1+XDSdRj0yn6Mo1VhuvcaMO8buIqjKEovElhllNNZRbei/SqXCsAzEod51Om7tj6Q7x2h3jsnXtkbWjxC3Qi9gStwdDuZT9JTrY9xBsQQMKaG4uNQdQRqCO41IbB2s+GcWJy3vpvUneyjjuF1OjW4GxHg9G60VGbC2wuIS4tmABIG4g7nXmpse8EEHUVJ1BIUUUUAUUUUAUUUUAUjjMUsSF33DlqSToABxJNgB30tVG6XbYLNlQ6KSqd7jR5Pu6qO8seAoCB6S7Ved2BPc1jcAA3EaniAd5+k2u4ComOAAXOgAuSdAAOJNOIYKp3SjabYqX1PDHsA/LSDcbHVb/VHxOm4V6IOcbjZNoSHD4U5YB85Kb9of5eS8eNhT19qRYGMwYEAv/WTGxJbx4nu3CmGKxawR+r4bQD23G8njrz5nypHY+BDuA3sKMzeA4eZsPOtXR6Lct9n0KOo1O34YklsPYXXHr8WzZCb7/lJSO87l7/dVvXGhVCRgRxjci6Dz5nvNQsmLzHkNwA3ADcBXgxFa/kZ7MqV+eia9bo9bqG6+rZ0d6JSYiIyOxjBHyWmrfaI+r+O/dv83eXVHdN4RFe+x7YLJHJiCxAUEk7gNSfACl5opUXM8bqugzMrAa7tSKlOjfRfEx4lXkVVSNyScwObQ2KAa8RvtVz29s71iB4gQCwFidwZSGBPmKo3ayuFkYxw16v2LlOknODk8p+xmHrdeet1ZNidB2DscUQUGihGPaJ4k6EAcufdvr/SzY/qciqJAyuCVB9sAEA5hu46HjrppViu6myzy4vLK86bYQ3yXAn63XS4/QqbMh0ZGF1I7wahPWK89Yq06EzgrWhht/o8ovPhLgL2mjuc0dtcyNvK/EfhxhdupiI/V9oAOp9mXcVO4EngftDzqSTFlTcHUVXtu4NVfMgsj3YD6p+kvhf8a4XaWNkds/r6lunUuL4E26zZsgSQmXCuey43rfXdwbmNx3jiKsqorqGQhlYXBG4g1Xdn44FDh8R2om0F/o8hfgOR4UnsvFNgJuomN8PIbo53KTx7vtDz5189fRKqW1mvXYprKL30e2k2HcdqwvdWO5GNr3+w1gGHcCNQK1vZuOEyBwLHcynerDep/jxBB41jkkFWfoltgxN2joAFfvj3K/ihNj9k/ZFcDqaNRRRUEhRRRQBRRRQEbt7GGOKymzucqn6txdn8hc+6s5n7bXGiiyqOSjd/HzqzdJsTnka25fkh4nWQ/ur5VBpEBqdANSeQFSiCp9N9snCwBI/npuylt6jczDv1AHee6qzhofVIQg+ek1Y8vPu3Dvua5ixfrmMlxb/NR9mIHgq3y/C7eLjlXEjmRix4/AcBV/RafzJ5fSK2pt2RwuxKKOpbA9lW7yo8hc01jjp5hxwr6KHDMO2WRYSV0JKAte2qxuRVaYdZWt+jPEyvhPlNUVisTcSo3jwB0HmOFQ/oniS05bKSTGADa9lDEkA/rVooFt1YHiusUs07emuTZ8O0rji3d3ngh+kXSWDBKDKSWb2Y1sXa3HU2A7zVUi9KK5rNhiF5iQM37BUD+9UdsnBjaG1JjPqiNIctzqsTCNE7huJ8+daPPseB4+raGMpa2XKoA8LbvKuEoabTpRsi5Say+cYz7FhTvubdbUUnjrOQ2RtWLExiSFsy7jwKn6rDgaoXTvo5ipcWZIlaVXRQLWHV5dMhJO65LfeNJ9EL4TakmGUkoxkT9lTIjHvCgjzNaPj8dHAhkmcIi2ux3amwHjfhXnL0d+auU1xn2ZKS1VLVnDT5/dGC42B4ZGjlXK6mzLobEgHeNNxFNzJU70z2lFicU0sAbKVUEsMuZluMwG+1so1AOh0qDtX0lVjlBOSw8GBbWozai8o4MlI4s5ktyYEeYIP4CnBWkJxpbzqZtNCGUyIlip0iDEwmCQ9oC6MeFt3u3HmDXskdNTdWDDeDcVQ1VCthg0tPc4PJPdBNqGRWws3zsO6+9owbW7yug8CtWuG6MGHDhzG4g+IuKzfa0xhlhx0I3EBxzG6x8Rdf2a1GArIiyIbq6hlPNWFx+NfNSTi8M2U8rJe+i+Mzx9WTcx2yk7zG3sHxGqn9WpqqL0fxPVupO4HI36kh/JrHzNXqvB6CiiigCme2doLh4JZ39mKN5D3hFLW+FPKqHpQm/mawg2OIxEEX3c4kfyyxsPOgKtD0gjZljmIjlyqzX9jPIA7AOe9uNqjvSXtH1bAPlNmmIiXwYEuf2A3vFVXaUmeWRubt7r2HwtUPtNmlnghZmKIc4UkkC+psOGiD316SPORzDB1OHji4kZm8TqfjYeVdxR17PKGkPdp/GnES19FpK9laRkame6TPUSllWvVSlAtXkUJHq17QBVl6K9EmxqO4lEYRsuqFidAb+0OdRZbGuO6TwhCuVj2xWWVyOMswCgliQFAF2JO4C2t63bo/FImGhWYWkWNFbW+qi2p4nTWsqxmGfZeNTKwkKBXBK5Q6vdWW1zbcwvervj+n0CCNkjldXtdsuVV3ZgGb2nF9w0uN4rK8Q33qHlrKfOTR0W2ly3vDXoV3buHl2Zjjio1zRSMx+z8obvGx+ib6g+G+xFSmJ9JkXV3jhkMltA2QID3sCTbwFXLC4iPERB1s8bjS40I5FTTSPo3hFbMuHhDb75F+AtVP/EVTSV0G5Lj+5bVNkW3VJYfP9ioejvZEskz46e/azlCRbO0h7TgcFAuB491WzpXsdsXh2iVwhLK1yLg5TcA8he2tPNr49cPC8rKzBFvlW1zwsL6Vn8HpKls2eBCSGyZWYBTrlDXBzcLkW8OFEr9RZ5ta6xj5Y/ch+VTDy5vvOfnnspWOwrQyPG9syMVaxBFxyIpCu2JJJY3Ykksd5Ym5J7ySTXNq+jTeOTCaWeDk0i4pxlrgrUhIaulNZY6kGSm8i1ykdoDeCISRyQtuYG3cefkbGrP6J8cZcK8D+3h3tbiEe5A8mDjyFVYShHU99vfpTWJ2hxkiozKsy9oAkA/S1tv1VvfWDr6ts9y9TZ0s8xwavLtqFJBEGDO90suoBO7M24a276vnRPavrWEhmIAZls4GoWRCUkXyZWFfPsRysGG9SCPI3rYfRhiNMZDwTE9ao5JiY1k/fEh86z2WkXiiiioJCs99KE/y+BTkcTMR/wC3FkHxkrQqzD0mN/P4RywWJI+86D8qAzhVqOwa3xUjfVW34D+NTCrUdsxO1iG5X/Fz+Vda1mRzn0RqNck8yT7zT+Ccjv8AGo6CnsdfWQSMK18knDixxH51KbKMTyosr5ELAM43qDxsfx4b6hsq3ZRe6qrXuLHNl4W+1zq57D9HM2Iijm62NUkAa3aLBT5WvavNttUI5k8ehzhXZKWIrJpOO6KYaWBYcgVUHYZbB1vqSG433m9776e7F2NFhUKQqQCcxJJJLWAuSe4DdXuJnjweGLHSKGMabzlQWCjmToBzJrJm21tHaUrCDOFGvVxsURF4Z3uLnvJ1sbAbq+foqtvi1uxBer6Nq2ddLT2/E/bs1TbHR/D4qxmjuwFgwJVgL3tcHdqffSe3I8PDg3EsamGNNI7aXGiKvJixAB5ms0j23tDZsqjEByp1ySOXR1G/I9zY+B0uLitVw00WLw4YdqOZNx5MLEHkRqPEUuosp2tyzDPGH+YFVsLdySxL1yiqdGemWGjgihkDxlEVScpZCba2K3a1+YqrS9KcS05lErhesLrFmIQLfRGUG3s2B77mprpB0Vhghk6oyvLGiv2suUrmAa1gNbEnyqjviQLd/Kx3aHca0tLVRY5Tgs59yjfZdBKMuP2NB2707jkhaOKIuZIyrF+yi51sy23sRcjgORrPslJnGjkfhVx2b0TEkeHdpSOvAIAUdkG2+51311UatHDnhP8Aqc3KzVS45wVLJXmWpbprsg4GVEVi6vHmDNp2sxBFh9331WjiGOg39w1q3U1ZFTj0yrYnCTjLsekUlJKBxpmCzcSfOwt38KTkSx4cDobix1GtdNnzOe4VlxY4UxnnJ7q7am8lHFI9xkxlPTranzkEnO3uuD/iNNpqfbRT+bwt4fh/2rI8SjmKZq6N8j9krRfRlPbGuv6XAwP96J2Q/BxVAdauPo9a20cP34KdfdLGRWEaSNeoooqCQrL/AElD/iEH2sHOv99TWoVm/pTjti8BJwPrMR+8qsPitAZ6i0z2ZF/SR3H/AB1JlLG3I2pPZcXy8i/WW/4fxNdqnhnOfRVMItyAOJA99SMTE3yZFUHKGcZi5G/gbDd76jsOSjd6t8VP/apCBCNFUSJcsO0FZSd4PuHur6Zvr2MaS79ztMQyyOGUF2CqFHsk3Wx8LAVp/QzpnKJIMGyKeyqXU9lQBvbsix03XO+sy6gk5iwEtwVA9lcu5S3Pd7u+r16L9lrJJmdRnjIexYG//U0PaIOg5b+NVNZCLqbmnwe9NKSsxDBaunMs2IwUxiyrGpQnMLlgjqSSLHQaHutUR6M9uJHDLBlUYkzAheDhlUAjuBB0H1hzq1bKlk6oqIhKjXBBI4jUEHeDVN2p6MJiTLA6BywZY2JGQLuUMAb8N/IamsyiyEqnTN4y85L90JqxWRWeMC/pRxzLHHHK0cjCQOyr7caZWW+g0uWW199u6pboVNKmGjjRlUAMyhvph2LC1+d7jxqA2V6Op3a2IVIkJBcIxYsAb2B4C44X8RV120AgCMsSJ2EikLKlgB7NyRwB0qb5wVSore7nJFMJOx2zWOMFL6Z9JMVJisRg0cLGIwuVV1ZmRMwLEXIJZhYWp50R6GomFZ8YFcMjWQe1Gc30WA9q99b/APfrp+qK6kgF2jAE3EKoUE3GpuT8DUl0Vx80mzyJo7ZbgS3BElnGot4nzFe5znHTxlWtq9fc8xjGV7jPn2K2no/xbtmjeFYSLrmW7kcARbU9+YX7t1XDD6RYRI/aj+TF92ZMgue7cakMJiZ1iUCMEZRle4AC20v4DwquYjpFh4WiCuZisjNI0YBUE5dzsQCLDeCd1V5236j4e8HaNdVHPWR30h6PeuSJFiJCHVWMcigW7Vrgrpcdju3d9M+iPRRoXeSNkZlJVZGXhxIBvYn4A2507PS/DYlozEWSRWFlkAW4PDMCV3gceNTsUc0BYRoJEY5hrYrfgaTs1FUPJllL2Ea6bJebHDfuZ56QtjRLh5ZgBDMrosiqBklzHQqv0WvYm3AXtVGBYIodQzsQIxpuyj2rcrjfzrQfSbsucxiSQjK5sQNyPcFcx3agWB4W361QnRmRTYI6MMtyCrdkA67hfKN9a+hc3Um3n86MzVqKtwlgbTOVF3yMtwCUFit+I0FxSb3zsidWMtgA41fmb/wpSaNmFmURpcFjmDFrcFH+vGk9pBpL2RLXGWXMAQvI8fKrU2/TODlBL1I7HWDHLuqUxkf81g77fgf41E7QkBZiN3499WXaGHsuGj5KL+5R/GqXiD+FIu6Vcs7datfQEf8AE8OOWCmb3vGPzqsstXD0cw32nIf0WCRPAySZvwWsI0jVKKKKgkKovpfg/mkU36DFQuT9lyYj8XWr1UV0p2X61g54OMkTqvc9rofJgp8qAxvFp2z36++kIxlnjbg3ZP4fmK6wE3WQxsd+XKw4hl0IPmDXWKjuhtvXtDy3/A38q6QfJ4l0VXb+G6rEyDgWzjwfX8SR5UlEasHTTD544cSo3jI/dxHuIYeYqtwtX0uks3VpmRqYYkx/Gaktk7Rkw8gkhYqwuLi24ixBB0PnUVGacpV3CksMzpNxeUW7oNtCX12JY5HHWOeszNnzrbMQbjkptyvpWu7b2qmFhaaW+VbCy2zEsQAACRrrXz5ExBBBII3EaH31IYja08sYjklkdA2YKzFrEAgG513E1nanw5W2RksJLstafxDyoSUstmy9GulMONziMMrJa6vlBKn6QsTpfT/zVG9KoHrKESBvkrGPNfqyDvy37OYEeOXuqn4TEvGSY3ZCQVJUlTY7xca14B8fz3mpp8PVN3mRfHsc7vEnbTskufc0/Z/o7wzRoztMWKKSMygAkXIFl3XJq2RbNRYVgUEIqhQONh389KrmyOnmHkKRskkbEqguAy3Og1U394q31iaqV+cW5NvTKjGasGcdPtou8kez8Pe1kVwDq7NbJGT9UCzHnccAam9i9AsNEo65euktqWvlB5Km63jc1AwDLtw5+MjWv9qDsfAqK0qu+oslTXCut4TSb+bZw08I3WTnNZxJpfLBTtv+j/DyoTAvUyAaWJyMeTKd3iLedMfRrtyQs+DnvmjByX3gIcrRk9x3efIVf6y/ZZz7ecx+yJJr23dmIo1/v3qaLJX0zhY84WU/bH8k3VxpthOHGXhr3z/BpssSsLMAw5EAjTXcagum+zRLgJ0VRcJ1igDjH27D9kjzqwVifSXp3ipmdEcRR3ZbR6My3I7Um/3WrhoqLLZ5h6YZ31N1dcPj9eCmSU1lNOJDTOZq+okzBrR5gcP1s0afWcA+G8/AGrjjhmxB5ItvP/TfCovoNhLvJO3sxKQD9oi59wH96pXCglS53uxPkL/mT7qwPELMzx7f+m1poYiEMd2HjV49EkOZsdiPrTpCD3QIDp5yfCqVJKI0eQ7lUn4Vqno42YcPs7Dq3tsple+/NMTIQfDMB5VlsuIstFFFQSFFFFAYtt3Z/qu0MRDaySn1qLlaQ2kA8HB05Ec65RNdRccRzHEVdPSlskyQLiYheXCEyWG9oSLTJ7gG+7VRwrB1DKbggMDzB1qUQxlgcKHE2CkOjAtGe7eCO/2W8QaoMkLRO0bizIxUjvH5Vo21sM2VZo/nIe14oNT421PgWqK6X7OXEwrjoBqBaZRvAXie9f3bHhWpodRtltfT/wCynqKty/Yq8TU6jNRsL09iet+LMWyI9Q0stNY2pwhr3kpzQ4WlVFIoaWQ1DK8iX6P7HlxMoWLSxBL8EF95PPkONbYO+sy9He3RE5gksEka6tyksBYnkbAeNudXfanSXDYdgkkgzXAKr2it+L29keOvK9fPeJebZcobeuj6Lwnyq6HPd33n0IPp30eeQricOD1iAZgvtEKbqy/aHx8qb7K9IahQuKjYONCyAEG3EqSCD3C9XiKUMoZSGUi4INwQeIIpjj9hYeY3lhRj9a1m82GtV4aiDgq7o5S6fqi1PTWKx20SxntPp/Mpm3fSHmUx4NHDt2esYC4vp2EBN25Xt4GpH0edGWwytNMLSyCwU70S9+19okAnwHG9WPAbEw8BvFCin6wHa/aOtO8ViUjRnkYIii7MxsABxJpZqIbPKpjhPv3Z7r083NWXSy10l0hUise9IPQqPBp18D2jLBOqYksCdwRuIsCbHWwOpqfHpUhErAwv1V7LICM5H1jGbW48b2toDpVO9JPSpcbLGISepjW4uCpMj+0SDyAAH3udWdFRqKrVw0n3+fjOWqtosrfKbXRTJWpm92IVRckgADeSdABSsz1Z+hGyVUNjcRpHHfq7/SbcWA469kd57q1tRcq4OTKWnq3PBITYP1eCHCJbrJLM58TqT3XHuSnTQgWC7gAB4D/V6NlxtIXxMg7UlxGPqoNCR7so8G506lWw1/8AA518zZNyfJtQWERy7P8AWsRh8INRLIGk7oYu29+V7BfE1uQFZ76K9m5utxzjWb5KC+8QRn2vvsL/AHRWh1xOgUUUUAVyxrqkZDQCM71kk+A9SxRw40hkLSYY8AL3eD7pNx3GtTxDVWOlOylxURRjlYEPHIPajkX2WH+txNSCJg4MKiHJwE3WKCcJMbOu/q24i3dqRzW43il9i49mzJKMs8RyzJwPKROaNv8APwqc6pXUq6h43FmXmO48CDqDwIr0ng8tGc9MejXq5E+H7WGksQV1EZbcP1DwPlyvX4nrRVd9msYpgZ8DMSAxAOW+9WXdmtvXcd441CdJ+hhjX1jBHrsM3aspzNGPxZB7xx51t6PWp4hN8+5najTZ+KJARyU5R6i45PdTmOWtVSMidZJo9Lq9RyS0ssteslSVZIK9d9ZTES111tQcnWbF6No7YO/1pHI8BZfxU1IdKukC4KIOy5yzhVS+W+hJN7HQAcuVY3s/b+Ig+ZmdB9UG6fsNdfhXu3ukc2LKGdgcgIWwy+0QSSBpfQe6sifh0p375NbW/wCpu1eIRhp1CKe5LHyNP6LdOExkxiaPqmtdO3mz29oeyLEDXjfXlU/t+GN8NKkrKiNGyl2ICrcaMSd1jY18+QY1o3V0OVlYMpHAjWjbW3Z8U2bEStIb3AJ7K/qoOyPEC/Olnhi8xOt4R0p8RfltWLLGcr00lkokkqw9Feh74r5aYmHCr2jI1lLgb8l9y82OnK/DRtujXHdJlamhyeEhp0T6NNjHzPdYEN5H3XtrkU8+Z4Dyq1SkY6URRDJg8Pa5XQNYWCr3m1hyF27q7mnONIweAXqsJGAJJbELl/E3O5d7HU6XqwQYRIoxHEMsa897E73c8WPw0A0FfPanUytln6GzVUoLCGsqjkAAAABuAGgA7raVC4rDtipkwiEjOM87D+rw4Oov9Ztw8aebb2iIlBC53Y5Iohvkc/kOJ4DxqZ6I7J9XQlzmmlOeaTm3BR9ldwFUywXLAKqIqIAqqoVVG4KosAO6wqQRqisM1SERqCRxRXgr2gCkZRS1cOKAjcQKicUtTs0dRuJioCkdItlM5WaAhMRHfIx9l14xyDip+FebC2sJQ1gUdDaWA+1G3Mc1PBqsOKgqs7Z2OWYSxN1U6ezIOI+o4+kh5GpILIqq6FWUPG4syNuI/Ijgd4qtPs7E7NZpsCTPhibyQNcug4kga/fXzGlK7F25nfqpVEOJ/Rk/Jy/ahY7/ANU6jvq0YXE68VYeWvdUp4IaKVJsbA7Vu+DcYbFG5aE2yud5OQb/ANZOeoqm7b2BiMGbYiIoL2Eg7UTeDjTyNj3Vqe3eh+HxRzi+HnvfrYx2S28F4xbW+t1INR3r21cApE8S47D7s4u5y8iwGYd+dT41fo11lfHa/PUrW6aE+XwzLlelVmq9Z9h43eHwMh4jspfyzR28Qpok9GDSDNgsbBOvANpp3vGWBPkK0oeI0y74M+egn6clJE9ddfVixHo22iu6FH70lT/HlNNf9g9o/wDKN/aQ/wCerC1VL/WvqV3o7F+lkMZqTaerNB6ONotvgVO9pY/8JJqSi9FsqjNi8Xh4F42u2ni+QD415lrKY9yR6jorH+kobSGnOydkT4tsuHiaQ3sWGiL+s50Hhe9XQwbDwWru+NkHAdpPhljt4k1IxbZ2ljVCYDDLg8PuEjWUBfssQBb9RSe+qVvia/QvqXK9Dj/M/oR0HRfB7OAl2lIs01rrhk1W/wCqdW8WsvdTjqsVtWzS3wuCBGVR7UgG7KD7Z+0RlHAGpbY3QmCBusnJxc5Ny8l+rDc8hJLnvY8NwqbxeJ17RzNy/LurLtunY8yeTQhWorCWBnFh44YxHEojiXcvM/WZt7MedQ+29qJCmd72Jyog9uV+CqP9Wrzbu21iYJYyzn2MOp1H2pW+gvjqaYbM2U7SdfiWEkxFhYWSJfqRLwHfvNcToK7B2c5kOIxNuuYWVB7MEf1F7+Z4/jb8KtM8LBUvhoagDvDCpGIU2gjp7GtQSdivaKKAKKKKATdKaTQ0/rlloCBxGGqMxODq1yQUzmwlSCh7X2Iky5ZFzDeOYPNTvBqOhxuJwnZlVsXANAwt61GO++ko8dav82BphNs/uoQN9hbYixK3w0qy29pDdZU7mjbtD8KmoZbc1P8ArjVQ2p0WilYOVKyD2ZYyUkU8w6/neuIp9pYf2XjxiD6M4yTW5CZNCe9gaAtO0tgYbE64jDxSE/TAySf2iWNVzFei/CE5oZZ4W4WKuB7wG+NLw9OYk/peGxOGPFsnWxf2kf5iprAdKsDNbq8ZAb8GdUb9l7GmWMIrI6DY5PmdrS25N14H/wChHwpT/Zja3/qgt4vf92r7DZtVZW7wQfwNKdSeVMjaZ03QnHv87taS3JTOR7s6iu4PRfhr5p58RM33VB8Sbt8av8i5RdiqjmSB+NQ+P6S4KG/W4zDqRw6xC37K3NTuZG1COzejOEw1jDho1YbncGRx4O97eVPp5r7yWNVubp3h2/osOJxR4FIykfnJJYWpjLj9pYjQdTgkP1B10/8AaNZR5CoJJzbO048OmfESrCnC57bdyqO0x7gKqk21sRiezhEbDRHfiJAOvcf9KPcn6x11p7gOisav1j5pZTvmlYySHzO7ytU9Ds+gK7sjYSQg5ASWN2djmdzzZjqTU/hsHUlDgafw4SgGWHwtSUEFLxwUuqVBJzHHSooooAooooAooooAooooArkrXVFAJNDSD4WnlFARj4Km77PqatXhWgK+2zqjsZ0Zhl+chjfvZFJ95FXAxivDCKAzqb0dYFjc4ZAeYzL+Brn/AHeYT9G/h1s1v3q0bqBXnUCgM7j9HOBBv6spPNi7fialMH0Vw8fzcES94RQffa9XHqBQIRQECuzaWTZ9TQjFehBQEYmBpwmEp5avaARWClAld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 descr="http://st2.depositphotos.com/1688079/5680/i/950/depositphotos_56800409-Process-gears--icon-glossy-blue-butt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897" y="3417498"/>
            <a:ext cx="692207" cy="738402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 descr="https://encrypted-tbn2.gstatic.com/images?q=tbn:ANd9GcS-zdK9LlQfv595ne3NDeERtSod-pMPbXWH7VVKxVYR1Ds_cOEcIA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0921"/>
          <a:stretch>
            <a:fillRect/>
          </a:stretch>
        </p:blipFill>
        <p:spPr bwMode="auto">
          <a:xfrm>
            <a:off x="316044" y="4930930"/>
            <a:ext cx="696563" cy="765892"/>
          </a:xfrm>
          <a:prstGeom prst="rect">
            <a:avLst/>
          </a:prstGeom>
          <a:noFill/>
        </p:spPr>
      </p:pic>
      <p:sp>
        <p:nvSpPr>
          <p:cNvPr id="152" name="151 CuadroTexto"/>
          <p:cNvSpPr txBox="1"/>
          <p:nvPr/>
        </p:nvSpPr>
        <p:spPr>
          <a:xfrm>
            <a:off x="416293" y="2184961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62917" y="296326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FINANCIERA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389806" y="4145230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PROCESOS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INTERNOS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183071" y="569658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APRENDIZAJE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Y DESARROLLO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ORGANIZACIONAL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ages.clipartlogo.com/files/ss/thumb/534/53428633/three-dimensional-circle-button_small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925" y="1620543"/>
            <a:ext cx="615682" cy="615682"/>
          </a:xfrm>
          <a:prstGeom prst="rect">
            <a:avLst/>
          </a:prstGeom>
          <a:noFill/>
        </p:spPr>
      </p:pic>
      <p:sp>
        <p:nvSpPr>
          <p:cNvPr id="58" name="57 Rectángulo"/>
          <p:cNvSpPr/>
          <p:nvPr/>
        </p:nvSpPr>
        <p:spPr>
          <a:xfrm>
            <a:off x="1116100" y="835374"/>
            <a:ext cx="7517553" cy="541916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4" name="43 Conector recto de flecha"/>
          <p:cNvCxnSpPr/>
          <p:nvPr/>
        </p:nvCxnSpPr>
        <p:spPr>
          <a:xfrm rot="16200000" flipV="1">
            <a:off x="4871697" y="5579821"/>
            <a:ext cx="151556" cy="23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rot="16200000" flipV="1">
            <a:off x="4869315" y="5081717"/>
            <a:ext cx="151556" cy="23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1207718" y="4839123"/>
            <a:ext cx="16046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8373288" y="4840711"/>
            <a:ext cx="16046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rot="5400000" flipH="1" flipV="1">
            <a:off x="873349" y="4491383"/>
            <a:ext cx="692305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>
            <a:off x="1216344" y="4153801"/>
            <a:ext cx="160468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 flipH="1" flipV="1">
            <a:off x="8188399" y="4499161"/>
            <a:ext cx="692305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 rot="10800000">
            <a:off x="8383892" y="4159076"/>
            <a:ext cx="151454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 rot="5400000" flipH="1" flipV="1">
            <a:off x="3409071" y="4163053"/>
            <a:ext cx="928378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200323" y="1577413"/>
            <a:ext cx="914983" cy="4713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Rectángulo"/>
          <p:cNvSpPr/>
          <p:nvPr/>
        </p:nvSpPr>
        <p:spPr>
          <a:xfrm>
            <a:off x="1115306" y="1577413"/>
            <a:ext cx="7518346" cy="468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/>
        </p:nvGraphicFramePr>
        <p:xfrm>
          <a:off x="3539559" y="1298491"/>
          <a:ext cx="50940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29"/>
                <a:gridCol w="927922"/>
                <a:gridCol w="1308219"/>
                <a:gridCol w="1064829"/>
                <a:gridCol w="857594"/>
              </a:tblGrid>
              <a:tr h="151727"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EXCELENCIA DOCENTE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 BILINGÜE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MAS ACCESO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CON CALIDAD EN EDUCACIÓN SUPERIOR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LIBRE DE ANALFABETISMO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JORNADA </a:t>
                      </a:r>
                    </a:p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ÚNICA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4" name="163 Conector recto"/>
          <p:cNvCxnSpPr/>
          <p:nvPr/>
        </p:nvCxnSpPr>
        <p:spPr>
          <a:xfrm rot="16200000" flipH="1">
            <a:off x="5443816" y="3943625"/>
            <a:ext cx="4682435" cy="33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5400000">
            <a:off x="4373105" y="3934218"/>
            <a:ext cx="4661840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rot="5400000">
            <a:off x="3079363" y="3933422"/>
            <a:ext cx="4661846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 rot="5400000">
            <a:off x="2150010" y="3934216"/>
            <a:ext cx="4661843" cy="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 rot="16200000" flipH="1">
            <a:off x="1216744" y="3926110"/>
            <a:ext cx="4652042" cy="64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843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Mapa Estratégico 2015 - </a:t>
            </a:r>
            <a:r>
              <a:rPr lang="es-ES" sz="3600" b="1" dirty="0" smtClean="0"/>
              <a:t>2019</a:t>
            </a:r>
            <a:endParaRPr lang="es-ES" sz="3600" b="1" dirty="0"/>
          </a:p>
        </p:txBody>
      </p:sp>
      <p:graphicFrame>
        <p:nvGraphicFramePr>
          <p:cNvPr id="104" name="103 Tabla"/>
          <p:cNvGraphicFramePr>
            <a:graphicFrameLocks noGrp="1"/>
          </p:cNvGraphicFramePr>
          <p:nvPr/>
        </p:nvGraphicFramePr>
        <p:xfrm>
          <a:off x="1116099" y="1298492"/>
          <a:ext cx="241770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709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</a:rPr>
                        <a:t>DESARROLLO INSTITUCIONAL</a:t>
                      </a:r>
                      <a:endParaRPr lang="es-CO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5" name="104 CuadroTexto"/>
          <p:cNvSpPr txBox="1"/>
          <p:nvPr/>
        </p:nvSpPr>
        <p:spPr>
          <a:xfrm>
            <a:off x="1115306" y="835374"/>
            <a:ext cx="75183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s-ES_tradnl" sz="800" dirty="0" smtClean="0"/>
              <a:t>En el 2020 el ICFES será la entidad de evaluación de la educación más importante de América Latina, reconocida por la calidad y pertinencia de sus mediciones y se consolidará como el centro de pensamiento sobre calidad educativa, incidiendo en todo el sector educativo. Así mismo, el ICFES habrá incursionado estratégicamente y con éxito en nuevos servicios de evaluación que contribuyan a la toma de decisiones, que promuevan la competitividad y la inclusión social.</a:t>
            </a:r>
            <a:endParaRPr lang="es-CO" sz="800" dirty="0"/>
          </a:p>
        </p:txBody>
      </p:sp>
      <p:sp>
        <p:nvSpPr>
          <p:cNvPr id="116" name="115 Rectángulo redondeado"/>
          <p:cNvSpPr/>
          <p:nvPr/>
        </p:nvSpPr>
        <p:spPr>
          <a:xfrm>
            <a:off x="1368186" y="2457204"/>
            <a:ext cx="7005102" cy="553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7" name="116 Rectángulo"/>
          <p:cNvSpPr/>
          <p:nvPr/>
        </p:nvSpPr>
        <p:spPr>
          <a:xfrm>
            <a:off x="1638300" y="2619211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la toma de decisiones a partir de información financiera</a:t>
            </a:r>
            <a:endParaRPr lang="es-CO" sz="1050" b="1" dirty="0"/>
          </a:p>
        </p:txBody>
      </p:sp>
      <p:sp>
        <p:nvSpPr>
          <p:cNvPr id="118" name="117 Rectángulo redondeado"/>
          <p:cNvSpPr/>
          <p:nvPr/>
        </p:nvSpPr>
        <p:spPr>
          <a:xfrm>
            <a:off x="1368186" y="3219297"/>
            <a:ext cx="700510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9" name="118 Rectángulo"/>
          <p:cNvSpPr/>
          <p:nvPr/>
        </p:nvSpPr>
        <p:spPr>
          <a:xfrm>
            <a:off x="1638300" y="3338773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Optimizar los procesos misionales</a:t>
            </a:r>
            <a:endParaRPr lang="es-CO" sz="1050" b="1" dirty="0"/>
          </a:p>
        </p:txBody>
      </p:sp>
      <p:sp>
        <p:nvSpPr>
          <p:cNvPr id="120" name="119 Rectángulo redondeado"/>
          <p:cNvSpPr/>
          <p:nvPr/>
        </p:nvSpPr>
        <p:spPr>
          <a:xfrm>
            <a:off x="4048977" y="3896765"/>
            <a:ext cx="4324312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1" name="120 CuadroTexto"/>
          <p:cNvSpPr txBox="1"/>
          <p:nvPr/>
        </p:nvSpPr>
        <p:spPr>
          <a:xfrm>
            <a:off x="4324686" y="4011640"/>
            <a:ext cx="3895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y posicionar el proceso de investigación</a:t>
            </a:r>
          </a:p>
        </p:txBody>
      </p:sp>
      <p:sp>
        <p:nvSpPr>
          <p:cNvPr id="122" name="121 Rectángulo redondeado"/>
          <p:cNvSpPr/>
          <p:nvPr/>
        </p:nvSpPr>
        <p:spPr>
          <a:xfrm>
            <a:off x="1368186" y="3896765"/>
            <a:ext cx="196397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3" name="122 CuadroTexto"/>
          <p:cNvSpPr txBox="1"/>
          <p:nvPr/>
        </p:nvSpPr>
        <p:spPr>
          <a:xfrm>
            <a:off x="1638300" y="3922464"/>
            <a:ext cx="1495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Mejorar los procesos administrativos </a:t>
            </a:r>
            <a:endParaRPr lang="es-CO" sz="1050" b="1" dirty="0"/>
          </a:p>
        </p:txBody>
      </p:sp>
      <p:sp>
        <p:nvSpPr>
          <p:cNvPr id="132" name="131 Rectángulo redondeado"/>
          <p:cNvSpPr/>
          <p:nvPr/>
        </p:nvSpPr>
        <p:spPr>
          <a:xfrm>
            <a:off x="1368187" y="4627242"/>
            <a:ext cx="7005102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3" name="132 Rectángulo"/>
          <p:cNvSpPr/>
          <p:nvPr/>
        </p:nvSpPr>
        <p:spPr>
          <a:xfrm>
            <a:off x="1638299" y="4704185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Generar una cultura de calidad e innovación en todos los niveles de la organización</a:t>
            </a:r>
            <a:endParaRPr lang="es-CO" sz="1050" b="1" dirty="0"/>
          </a:p>
        </p:txBody>
      </p:sp>
      <p:sp>
        <p:nvSpPr>
          <p:cNvPr id="134" name="133 Rectángulo redondeado"/>
          <p:cNvSpPr/>
          <p:nvPr/>
        </p:nvSpPr>
        <p:spPr>
          <a:xfrm>
            <a:off x="1368186" y="5146812"/>
            <a:ext cx="7005103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5" name="134 Rectángulo"/>
          <p:cNvSpPr/>
          <p:nvPr/>
        </p:nvSpPr>
        <p:spPr>
          <a:xfrm>
            <a:off x="1638299" y="5223755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el uso de la tecnología</a:t>
            </a:r>
            <a:endParaRPr lang="es-CO" sz="1050" b="1" dirty="0"/>
          </a:p>
        </p:txBody>
      </p:sp>
      <p:sp>
        <p:nvSpPr>
          <p:cNvPr id="137" name="136 Rectángulo redondeado"/>
          <p:cNvSpPr/>
          <p:nvPr/>
        </p:nvSpPr>
        <p:spPr>
          <a:xfrm>
            <a:off x="1368187" y="5656789"/>
            <a:ext cx="7005101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8" name="137 Rectángulo"/>
          <p:cNvSpPr/>
          <p:nvPr/>
        </p:nvSpPr>
        <p:spPr>
          <a:xfrm>
            <a:off x="1638298" y="5733732"/>
            <a:ext cx="65817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Atraer, retener y desarrollar el talento humano con los perfiles y competencias requeridos</a:t>
            </a:r>
            <a:endParaRPr lang="es-CO" sz="1050" b="1" dirty="0"/>
          </a:p>
        </p:txBody>
      </p:sp>
      <p:cxnSp>
        <p:nvCxnSpPr>
          <p:cNvPr id="146" name="145 Conector recto"/>
          <p:cNvCxnSpPr/>
          <p:nvPr/>
        </p:nvCxnSpPr>
        <p:spPr>
          <a:xfrm rot="5400000">
            <a:off x="-1362319" y="3776917"/>
            <a:ext cx="495684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0.gstatic.com/images?q=tbn:ANd9GcSthvko_b8seaWEb0DBNaoXrBXkYZRcPZApgMBAvxc6DuQJGCWov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943" y="2425800"/>
            <a:ext cx="619571" cy="619571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SEhUUERQVFRUWFBQVFxQXFxQXFRYVFBYXFhgWFhQYHSggHBooHBQVITEhJSkrLi4uFx8zODMsNygtLisBCgoKDg0OGxAQGy8kICQsLTA3NDg0LzQsMjQwLCwsLC83LiwsLCwtNCwsLCwtLDQsLCwsLiwsLCwsNCwsLC0sLP/AABEIAOgA2QMBIgACEQEDEQH/xAAcAAABBQEBAQAAAAAAAAAAAAAAAwQFBgcCAQj/xABMEAACAQIDBAYFCAUJBwUAAAABAgMAEQQSIQUxQVEGEyJhcYEHFDKRoSMzQlJigrHBU3KSstEVJDRDk6LC0vAWFyVUY+HxVXODo7P/xAAaAQEAAwEBAQAAAAAAAAAAAAAAAQQFAwIG/8QAMREAAgIBBAAEBQMCBwAAAAAAAAECAxEEEiExBRNBUSJhkaHwQnHRgfEUMjNSU7HB/9oADAMBAAIRAxEAPwDcaKKKAKKKKAKKKKAKKKKAKKKKAKKKKAKK4klVfaYDxIFIfylD+lj/AG1/jQDqik451b2WU+BB/ClKAKKKKAKKKKAKKKKAKKKKAKKKKAKKKKAKKKKAKKKKAKKKKAKK5kkCgsxAAFySbADmSaovSf0hLFdMMM7/AF23DwX8z3aEUBdsXikiUvK6oo3sxCj3mqRtr0p4aK64dHxDDiOxHfvdhf4Vme1MfNinzzuzngCdADwA3Adw0pBMNU4IyT+0/STtGa4jMWHXhkTO9u9nuL+AFVvGY/FzfPYvEv3dayr+ylhToYXnp301mxsCe1KvgO0fct6kgjX2PGxuy5jzYsx95NefyNF+jX3UvL0hwy8WPgtv3iKR/wBp8Pyf/wCv/PQHI2PGDcLY8wSD7wakMJi8TDrDisSncJnK/ssSKax9IcO3Fh4gH90mnMWPgfdIo/Wuv71qAsezfSNtKG2eSPEDlIgVrdzR218auexfSxA9lxUTwH6w+Uj94AI9xrMjBcXFiOYpJoKgnJ9G4DaEU654ZFkXmpBt3Hke405r5t2fipcO4eF2RhxUkeRtw7uNaX0X9JGe0eLFm3dYo3+Kjf5a8gd9MDJo9FJ4edXUMjBlO4g3FKVBIUUUUAUUUUAUUUUAUUUUAUUUUAU12jtBIVzOedlFrmwubX0tzJsANSQK42rtFYEzNqTfKt7XIFzc8FA1J4Csm6RbafEuRmOXidRmsbgAcEHBeO83O4BbpV0skxDZYzZBxF8o/VvvP2zryC63rMeGp9FhahMZttpJPV8AnWyne41VeZF9LD6x0HfXo8jzGTxQC8rBeQ3sfBRqaY4GfF405dn4Zit7GZrBR95uwD3do91SOH6OYTB/LbUk9YnbUQi7L4EHV/FrL3U6PSbHY09VgY+pjGnydgVX7UhsqeAt51Yq007FlcL3fRznbGHDA+jxEAfa+0VS/wDVoQPJWff91K7TEdH8N83hpMU31nzsp+7Kyr7lpXBdAo758biWdzqVi7RJ+1M+/wB3nVhwex8DF83hY2P1pbynxs2g8qtx0la7zL7IrS1L9ML7lfT0jYaLTDbLw6D/AONfgsf50t/vWl/5GG3i3+WrhFtEJoixoOSogH4Ur/LT/W+A/hXTyK/+P7s8f4l/7vsiiv6SoJOziNmYdwd/zbf3WjpF8fsDE/O4J8MfrRhlUeULWPmtXyTaebRwjDkyIR+FReM2ZgpfnMJFr9KMGJvG6WqHp6n+hr9n/JK1L9/t/BU19H2Gmu2ydo9rf1chBPcDkysPNDUHtPD47A/03Dl4x/XJYp4l10HgwU1ZtodAoGObCztEw1Cy6i/C0i2K+YNNf5d2js4hMUvXRHQFzmDDksw/Br+FcZaLP+m8/J8M6x1K9SGwWKinHybXPFTow8vzFdyQU+xOxcDtH5TBN6piR2ur3KTzyjd+snPUGob1+XDSdRj0yn6Mo1VhuvcaMO8buIqjKEovElhllNNZRbei/SqXCsAzEod51Om7tj6Q7x2h3jsnXtkbWjxC3Qi9gStwdDuZT9JTrY9xBsQQMKaG4uNQdQRqCO41IbB2s+GcWJy3vpvUneyjjuF1OjW4GxHg9G60VGbC2wuIS4tmABIG4g7nXmpse8EEHUVJ1BIUUUUAUUUUAUUUUAUjjMUsSF33DlqSToABxJNgB30tVG6XbYLNlQ6KSqd7jR5Pu6qO8seAoCB6S7Ved2BPc1jcAA3EaniAd5+k2u4ComOAAXOgAuSdAAOJNOIYKp3SjabYqX1PDHsA/LSDcbHVb/VHxOm4V6IOcbjZNoSHD4U5YB85Kb9of5eS8eNhT19qRYGMwYEAv/WTGxJbx4nu3CmGKxawR+r4bQD23G8njrz5nypHY+BDuA3sKMzeA4eZsPOtXR6Lct9n0KOo1O34YklsPYXXHr8WzZCb7/lJSO87l7/dVvXGhVCRgRxjci6Dz5nvNQsmLzHkNwA3ADcBXgxFa/kZ7MqV+eia9bo9bqG6+rZ0d6JSYiIyOxjBHyWmrfaI+r+O/dv83eXVHdN4RFe+x7YLJHJiCxAUEk7gNSfACl5opUXM8bqugzMrAa7tSKlOjfRfEx4lXkVVSNyScwObQ2KAa8RvtVz29s71iB4gQCwFidwZSGBPmKo3ayuFkYxw16v2LlOknODk8p+xmHrdeet1ZNidB2DscUQUGihGPaJ4k6EAcufdvr/SzY/qciqJAyuCVB9sAEA5hu46HjrppViu6myzy4vLK86bYQ3yXAn63XS4/QqbMh0ZGF1I7wahPWK89Yq06EzgrWhht/o8ovPhLgL2mjuc0dtcyNvK/EfhxhdupiI/V9oAOp9mXcVO4EngftDzqSTFlTcHUVXtu4NVfMgsj3YD6p+kvhf8a4XaWNkds/r6lunUuL4E26zZsgSQmXCuey43rfXdwbmNx3jiKsqorqGQhlYXBG4g1Xdn44FDh8R2om0F/o8hfgOR4UnsvFNgJuomN8PIbo53KTx7vtDz5189fRKqW1mvXYprKL30e2k2HcdqwvdWO5GNr3+w1gGHcCNQK1vZuOEyBwLHcynerDep/jxBB41jkkFWfoltgxN2joAFfvj3K/ihNj9k/ZFcDqaNRRRUEhRRRQBRRRQEbt7GGOKymzucqn6txdn8hc+6s5n7bXGiiyqOSjd/HzqzdJsTnka25fkh4nWQ/ur5VBpEBqdANSeQFSiCp9N9snCwBI/npuylt6jczDv1AHee6qzhofVIQg+ek1Y8vPu3Dvua5ixfrmMlxb/NR9mIHgq3y/C7eLjlXEjmRix4/AcBV/RafzJ5fSK2pt2RwuxKKOpbA9lW7yo8hc01jjp5hxwr6KHDMO2WRYSV0JKAte2qxuRVaYdZWt+jPEyvhPlNUVisTcSo3jwB0HmOFQ/oniS05bKSTGADa9lDEkA/rVooFt1YHiusUs07emuTZ8O0rji3d3ngh+kXSWDBKDKSWb2Y1sXa3HU2A7zVUi9KK5rNhiF5iQM37BUD+9UdsnBjaG1JjPqiNIctzqsTCNE7huJ8+daPPseB4+raGMpa2XKoA8LbvKuEoabTpRsi5Say+cYz7FhTvubdbUUnjrOQ2RtWLExiSFsy7jwKn6rDgaoXTvo5ipcWZIlaVXRQLWHV5dMhJO65LfeNJ9EL4TakmGUkoxkT9lTIjHvCgjzNaPj8dHAhkmcIi2ux3amwHjfhXnL0d+auU1xn2ZKS1VLVnDT5/dGC42B4ZGjlXK6mzLobEgHeNNxFNzJU70z2lFicU0sAbKVUEsMuZluMwG+1so1AOh0qDtX0lVjlBOSw8GBbWozai8o4MlI4s5ktyYEeYIP4CnBWkJxpbzqZtNCGUyIlip0iDEwmCQ9oC6MeFt3u3HmDXskdNTdWDDeDcVQ1VCthg0tPc4PJPdBNqGRWws3zsO6+9owbW7yug8CtWuG6MGHDhzG4g+IuKzfa0xhlhx0I3EBxzG6x8Rdf2a1GArIiyIbq6hlPNWFx+NfNSTi8M2U8rJe+i+Mzx9WTcx2yk7zG3sHxGqn9WpqqL0fxPVupO4HI36kh/JrHzNXqvB6CiiigCme2doLh4JZ39mKN5D3hFLW+FPKqHpQm/mawg2OIxEEX3c4kfyyxsPOgKtD0gjZljmIjlyqzX9jPIA7AOe9uNqjvSXtH1bAPlNmmIiXwYEuf2A3vFVXaUmeWRubt7r2HwtUPtNmlnghZmKIc4UkkC+psOGiD316SPORzDB1OHji4kZm8TqfjYeVdxR17PKGkPdp/GnES19FpK9laRkame6TPUSllWvVSlAtXkUJHq17QBVl6K9EmxqO4lEYRsuqFidAb+0OdRZbGuO6TwhCuVj2xWWVyOMswCgliQFAF2JO4C2t63bo/FImGhWYWkWNFbW+qi2p4nTWsqxmGfZeNTKwkKBXBK5Q6vdWW1zbcwvervj+n0CCNkjldXtdsuVV3ZgGb2nF9w0uN4rK8Q33qHlrKfOTR0W2ly3vDXoV3buHl2Zjjio1zRSMx+z8obvGx+ib6g+G+xFSmJ9JkXV3jhkMltA2QID3sCTbwFXLC4iPERB1s8bjS40I5FTTSPo3hFbMuHhDb75F+AtVP/EVTSV0G5Lj+5bVNkW3VJYfP9ioejvZEskz46e/azlCRbO0h7TgcFAuB491WzpXsdsXh2iVwhLK1yLg5TcA8he2tPNr49cPC8rKzBFvlW1zwsL6Vn8HpKls2eBCSGyZWYBTrlDXBzcLkW8OFEr9RZ5ta6xj5Y/ch+VTDy5vvOfnnspWOwrQyPG9syMVaxBFxyIpCu2JJJY3Ykksd5Ym5J7ySTXNq+jTeOTCaWeDk0i4pxlrgrUhIaulNZY6kGSm8i1ykdoDeCISRyQtuYG3cefkbGrP6J8cZcK8D+3h3tbiEe5A8mDjyFVYShHU99vfpTWJ2hxkiozKsy9oAkA/S1tv1VvfWDr6ts9y9TZ0s8xwavLtqFJBEGDO90suoBO7M24a276vnRPavrWEhmIAZls4GoWRCUkXyZWFfPsRysGG9SCPI3rYfRhiNMZDwTE9ao5JiY1k/fEh86z2WkXiiiioJCs99KE/y+BTkcTMR/wC3FkHxkrQqzD0mN/P4RywWJI+86D8qAzhVqOwa3xUjfVW34D+NTCrUdsxO1iG5X/Fz+Vda1mRzn0RqNck8yT7zT+Ccjv8AGo6CnsdfWQSMK18knDixxH51KbKMTyosr5ELAM43qDxsfx4b6hsq3ZRe6qrXuLHNl4W+1zq57D9HM2Iijm62NUkAa3aLBT5WvavNttUI5k8ehzhXZKWIrJpOO6KYaWBYcgVUHYZbB1vqSG433m9776e7F2NFhUKQqQCcxJJJLWAuSe4DdXuJnjweGLHSKGMabzlQWCjmToBzJrJm21tHaUrCDOFGvVxsURF4Z3uLnvJ1sbAbq+foqtvi1uxBer6Nq2ddLT2/E/bs1TbHR/D4qxmjuwFgwJVgL3tcHdqffSe3I8PDg3EsamGNNI7aXGiKvJixAB5ms0j23tDZsqjEByp1ySOXR1G/I9zY+B0uLitVw00WLw4YdqOZNx5MLEHkRqPEUuosp2tyzDPGH+YFVsLdySxL1yiqdGemWGjgihkDxlEVScpZCba2K3a1+YqrS9KcS05lErhesLrFmIQLfRGUG3s2B77mprpB0Vhghk6oyvLGiv2suUrmAa1gNbEnyqjviQLd/Kx3aHca0tLVRY5Tgs59yjfZdBKMuP2NB2707jkhaOKIuZIyrF+yi51sy23sRcjgORrPslJnGjkfhVx2b0TEkeHdpSOvAIAUdkG2+51311UatHDnhP8Aqc3KzVS45wVLJXmWpbprsg4GVEVi6vHmDNp2sxBFh9331WjiGOg39w1q3U1ZFTj0yrYnCTjLsekUlJKBxpmCzcSfOwt38KTkSx4cDobix1GtdNnzOe4VlxY4UxnnJ7q7am8lHFI9xkxlPTranzkEnO3uuD/iNNpqfbRT+bwt4fh/2rI8SjmKZq6N8j9krRfRlPbGuv6XAwP96J2Q/BxVAdauPo9a20cP34KdfdLGRWEaSNeoooqCQrL/AElD/iEH2sHOv99TWoVm/pTjti8BJwPrMR+8qsPitAZ6i0z2ZF/SR3H/AB1JlLG3I2pPZcXy8i/WW/4fxNdqnhnOfRVMItyAOJA99SMTE3yZFUHKGcZi5G/gbDd76jsOSjd6t8VP/apCBCNFUSJcsO0FZSd4PuHur6Zvr2MaS79ztMQyyOGUF2CqFHsk3Wx8LAVp/QzpnKJIMGyKeyqXU9lQBvbsix03XO+sy6gk5iwEtwVA9lcu5S3Pd7u+r16L9lrJJmdRnjIexYG//U0PaIOg5b+NVNZCLqbmnwe9NKSsxDBaunMs2IwUxiyrGpQnMLlgjqSSLHQaHutUR6M9uJHDLBlUYkzAheDhlUAjuBB0H1hzq1bKlk6oqIhKjXBBI4jUEHeDVN2p6MJiTLA6BywZY2JGQLuUMAb8N/IamsyiyEqnTN4y85L90JqxWRWeMC/pRxzLHHHK0cjCQOyr7caZWW+g0uWW199u6pboVNKmGjjRlUAMyhvph2LC1+d7jxqA2V6Op3a2IVIkJBcIxYsAb2B4C44X8RV120AgCMsSJ2EikLKlgB7NyRwB0qb5wVSore7nJFMJOx2zWOMFL6Z9JMVJisRg0cLGIwuVV1ZmRMwLEXIJZhYWp50R6GomFZ8YFcMjWQe1Gc30WA9q99b/APfrp+qK6kgF2jAE3EKoUE3GpuT8DUl0Vx80mzyJo7ZbgS3BElnGot4nzFe5znHTxlWtq9fc8xjGV7jPn2K2no/xbtmjeFYSLrmW7kcARbU9+YX7t1XDD6RYRI/aj+TF92ZMgue7cakMJiZ1iUCMEZRle4AC20v4DwquYjpFh4WiCuZisjNI0YBUE5dzsQCLDeCd1V5236j4e8HaNdVHPWR30h6PeuSJFiJCHVWMcigW7Vrgrpcdju3d9M+iPRRoXeSNkZlJVZGXhxIBvYn4A2507PS/DYlozEWSRWFlkAW4PDMCV3gceNTsUc0BYRoJEY5hrYrfgaTs1FUPJllL2Ea6bJebHDfuZ56QtjRLh5ZgBDMrosiqBklzHQqv0WvYm3AXtVGBYIodQzsQIxpuyj2rcrjfzrQfSbsucxiSQjK5sQNyPcFcx3agWB4W361QnRmRTYI6MMtyCrdkA67hfKN9a+hc3Um3n86MzVqKtwlgbTOVF3yMtwCUFit+I0FxSb3zsidWMtgA41fmb/wpSaNmFmURpcFjmDFrcFH+vGk9pBpL2RLXGWXMAQvI8fKrU2/TODlBL1I7HWDHLuqUxkf81g77fgf41E7QkBZiN3499WXaGHsuGj5KL+5R/GqXiD+FIu6Vcs7datfQEf8AE8OOWCmb3vGPzqsstXD0cw32nIf0WCRPAySZvwWsI0jVKKKKgkKovpfg/mkU36DFQuT9lyYj8XWr1UV0p2X61g54OMkTqvc9rofJgp8qAxvFp2z36++kIxlnjbg3ZP4fmK6wE3WQxsd+XKw4hl0IPmDXWKjuhtvXtDy3/A38q6QfJ4l0VXb+G6rEyDgWzjwfX8SR5UlEasHTTD544cSo3jI/dxHuIYeYqtwtX0uks3VpmRqYYkx/Gaktk7Rkw8gkhYqwuLi24ixBB0PnUVGacpV3CksMzpNxeUW7oNtCX12JY5HHWOeszNnzrbMQbjkptyvpWu7b2qmFhaaW+VbCy2zEsQAACRrrXz5ExBBBII3EaH31IYja08sYjklkdA2YKzFrEAgG513E1nanw5W2RksJLstafxDyoSUstmy9GulMONziMMrJa6vlBKn6QsTpfT/zVG9KoHrKESBvkrGPNfqyDvy37OYEeOXuqn4TEvGSY3ZCQVJUlTY7xca14B8fz3mpp8PVN3mRfHsc7vEnbTskufc0/Z/o7wzRoztMWKKSMygAkXIFl3XJq2RbNRYVgUEIqhQONh389KrmyOnmHkKRskkbEqguAy3Og1U394q31iaqV+cW5NvTKjGasGcdPtou8kez8Pe1kVwDq7NbJGT9UCzHnccAam9i9AsNEo65euktqWvlB5Km63jc1AwDLtw5+MjWv9qDsfAqK0qu+oslTXCut4TSb+bZw08I3WTnNZxJpfLBTtv+j/DyoTAvUyAaWJyMeTKd3iLedMfRrtyQs+DnvmjByX3gIcrRk9x3efIVf6y/ZZz7ecx+yJJr23dmIo1/v3qaLJX0zhY84WU/bH8k3VxpthOHGXhr3z/BpssSsLMAw5EAjTXcagum+zRLgJ0VRcJ1igDjH27D9kjzqwVifSXp3ipmdEcRR3ZbR6My3I7Um/3WrhoqLLZ5h6YZ31N1dcPj9eCmSU1lNOJDTOZq+okzBrR5gcP1s0afWcA+G8/AGrjjhmxB5ItvP/TfCovoNhLvJO3sxKQD9oi59wH96pXCglS53uxPkL/mT7qwPELMzx7f+m1poYiEMd2HjV49EkOZsdiPrTpCD3QIDp5yfCqVJKI0eQ7lUn4Vqno42YcPs7Dq3tsple+/NMTIQfDMB5VlsuIstFFFQSFFFFAYtt3Z/qu0MRDaySn1qLlaQ2kA8HB05Ec65RNdRccRzHEVdPSlskyQLiYheXCEyWG9oSLTJ7gG+7VRwrB1DKbggMDzB1qUQxlgcKHE2CkOjAtGe7eCO/2W8QaoMkLRO0bizIxUjvH5Vo21sM2VZo/nIe14oNT421PgWqK6X7OXEwrjoBqBaZRvAXie9f3bHhWpodRtltfT/wCynqKty/Yq8TU6jNRsL09iet+LMWyI9Q0stNY2pwhr3kpzQ4WlVFIoaWQ1DK8iX6P7HlxMoWLSxBL8EF95PPkONbYO+sy9He3RE5gksEka6tyksBYnkbAeNudXfanSXDYdgkkgzXAKr2it+L29keOvK9fPeJebZcobeuj6Lwnyq6HPd33n0IPp30eeQricOD1iAZgvtEKbqy/aHx8qb7K9IahQuKjYONCyAEG3EqSCD3C9XiKUMoZSGUi4INwQeIIpjj9hYeY3lhRj9a1m82GtV4aiDgq7o5S6fqi1PTWKx20SxntPp/Mpm3fSHmUx4NHDt2esYC4vp2EBN25Xt4GpH0edGWwytNMLSyCwU70S9+19okAnwHG9WPAbEw8BvFCin6wHa/aOtO8ViUjRnkYIii7MxsABxJpZqIbPKpjhPv3Z7r083NWXSy10l0hUise9IPQqPBp18D2jLBOqYksCdwRuIsCbHWwOpqfHpUhErAwv1V7LICM5H1jGbW48b2toDpVO9JPSpcbLGISepjW4uCpMj+0SDyAAH3udWdFRqKrVw0n3+fjOWqtosrfKbXRTJWpm92IVRckgADeSdABSsz1Z+hGyVUNjcRpHHfq7/SbcWA469kd57q1tRcq4OTKWnq3PBITYP1eCHCJbrJLM58TqT3XHuSnTQgWC7gAB4D/V6NlxtIXxMg7UlxGPqoNCR7so8G506lWw1/8AA518zZNyfJtQWERy7P8AWsRh8INRLIGk7oYu29+V7BfE1uQFZ76K9m5utxzjWb5KC+8QRn2vvsL/AHRWh1xOgUUUUAVyxrqkZDQCM71kk+A9SxRw40hkLSYY8AL3eD7pNx3GtTxDVWOlOylxURRjlYEPHIPajkX2WH+txNSCJg4MKiHJwE3WKCcJMbOu/q24i3dqRzW43il9i49mzJKMs8RyzJwPKROaNv8APwqc6pXUq6h43FmXmO48CDqDwIr0ng8tGc9MejXq5E+H7WGksQV1EZbcP1DwPlyvX4nrRVd9msYpgZ8DMSAxAOW+9WXdmtvXcd441CdJ+hhjX1jBHrsM3aspzNGPxZB7xx51t6PWp4hN8+5najTZ+KJARyU5R6i45PdTmOWtVSMidZJo9Lq9RyS0ssteslSVZIK9d9ZTES111tQcnWbF6No7YO/1pHI8BZfxU1IdKukC4KIOy5yzhVS+W+hJN7HQAcuVY3s/b+Ig+ZmdB9UG6fsNdfhXu3ukc2LKGdgcgIWwy+0QSSBpfQe6sifh0p375NbW/wCpu1eIRhp1CKe5LHyNP6LdOExkxiaPqmtdO3mz29oeyLEDXjfXlU/t+GN8NKkrKiNGyl2ICrcaMSd1jY18+QY1o3V0OVlYMpHAjWjbW3Z8U2bEStIb3AJ7K/qoOyPEC/Olnhi8xOt4R0p8RfltWLLGcr00lkokkqw9Feh74r5aYmHCr2jI1lLgb8l9y82OnK/DRtujXHdJlamhyeEhp0T6NNjHzPdYEN5H3XtrkU8+Z4Dyq1SkY6URRDJg8Pa5XQNYWCr3m1hyF27q7mnONIweAXqsJGAJJbELl/E3O5d7HU6XqwQYRIoxHEMsa897E73c8WPw0A0FfPanUytln6GzVUoLCGsqjkAAAABuAGgA7raVC4rDtipkwiEjOM87D+rw4Oov9Ztw8aebb2iIlBC53Y5Iohvkc/kOJ4DxqZ6I7J9XQlzmmlOeaTm3BR9ldwFUywXLAKqIqIAqqoVVG4KosAO6wqQRqisM1SERqCRxRXgr2gCkZRS1cOKAjcQKicUtTs0dRuJioCkdItlM5WaAhMRHfIx9l14xyDip+FebC2sJQ1gUdDaWA+1G3Mc1PBqsOKgqs7Z2OWYSxN1U6ezIOI+o4+kh5GpILIqq6FWUPG4syNuI/Ijgd4qtPs7E7NZpsCTPhibyQNcug4kga/fXzGlK7F25nfqpVEOJ/Rk/Jy/ahY7/ANU6jvq0YXE68VYeWvdUp4IaKVJsbA7Vu+DcYbFG5aE2yud5OQb/ANZOeoqm7b2BiMGbYiIoL2Eg7UTeDjTyNj3Vqe3eh+HxRzi+HnvfrYx2S28F4xbW+t1INR3r21cApE8S47D7s4u5y8iwGYd+dT41fo11lfHa/PUrW6aE+XwzLlelVmq9Z9h43eHwMh4jspfyzR28Qpok9GDSDNgsbBOvANpp3vGWBPkK0oeI0y74M+egn6clJE9ddfVixHo22iu6FH70lT/HlNNf9g9o/wDKN/aQ/wCerC1VL/WvqV3o7F+lkMZqTaerNB6ONotvgVO9pY/8JJqSi9FsqjNi8Xh4F42u2ni+QD415lrKY9yR6jorH+kobSGnOydkT4tsuHiaQ3sWGiL+s50Hhe9XQwbDwWru+NkHAdpPhljt4k1IxbZ2ljVCYDDLg8PuEjWUBfssQBb9RSe+qVvia/QvqXK9Dj/M/oR0HRfB7OAl2lIs01rrhk1W/wCqdW8WsvdTjqsVtWzS3wuCBGVR7UgG7KD7Z+0RlHAGpbY3QmCBusnJxc5Ny8l+rDc8hJLnvY8NwqbxeJ17RzNy/LurLtunY8yeTQhWorCWBnFh44YxHEojiXcvM/WZt7MedQ+29qJCmd72Jyog9uV+CqP9Wrzbu21iYJYyzn2MOp1H2pW+gvjqaYbM2U7SdfiWEkxFhYWSJfqRLwHfvNcToK7B2c5kOIxNuuYWVB7MEf1F7+Z4/jb8KtM8LBUvhoagDvDCpGIU2gjp7GtQSdivaKKAKKKKATdKaTQ0/rlloCBxGGqMxODq1yQUzmwlSCh7X2Iky5ZFzDeOYPNTvBqOhxuJwnZlVsXANAwt61GO++ko8dav82BphNs/uoQN9hbYixK3w0qy29pDdZU7mjbtD8KmoZbc1P8ArjVQ2p0WilYOVKyD2ZYyUkU8w6/neuIp9pYf2XjxiD6M4yTW5CZNCe9gaAtO0tgYbE64jDxSE/TAySf2iWNVzFei/CE5oZZ4W4WKuB7wG+NLw9OYk/peGxOGPFsnWxf2kf5iprAdKsDNbq8ZAb8GdUb9l7GmWMIrI6DY5PmdrS25N14H/wChHwpT/Zja3/qgt4vf92r7DZtVZW7wQfwNKdSeVMjaZ03QnHv87taS3JTOR7s6iu4PRfhr5p58RM33VB8Sbt8av8i5RdiqjmSB+NQ+P6S4KG/W4zDqRw6xC37K3NTuZG1COzejOEw1jDho1YbncGRx4O97eVPp5r7yWNVubp3h2/osOJxR4FIykfnJJYWpjLj9pYjQdTgkP1B10/8AaNZR5CoJJzbO048OmfESrCnC57bdyqO0x7gKqk21sRiezhEbDRHfiJAOvcf9KPcn6x11p7gOisav1j5pZTvmlYySHzO7ytU9Ds+gK7sjYSQg5ASWN2djmdzzZjqTU/hsHUlDgafw4SgGWHwtSUEFLxwUuqVBJzHHSooooAooooAooooAooooArkrXVFAJNDSD4WnlFARj4Km77PqatXhWgK+2zqjsZ0Zhl+chjfvZFJ95FXAxivDCKAzqb0dYFjc4ZAeYzL+Brn/AHeYT9G/h1s1v3q0bqBXnUCgM7j9HOBBv6spPNi7fialMH0Vw8fzcES94RQffa9XHqBQIRQECuzaWTZ9TQjFehBQEYmBpwmEp5avaARWClAld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 descr="http://st2.depositphotos.com/1688079/5680/i/950/depositphotos_56800409-Process-gears--icon-glossy-blue-butt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897" y="3417498"/>
            <a:ext cx="692207" cy="738402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 descr="https://encrypted-tbn2.gstatic.com/images?q=tbn:ANd9GcS-zdK9LlQfv595ne3NDeERtSod-pMPbXWH7VVKxVYR1Ds_cOEcIA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0921"/>
          <a:stretch>
            <a:fillRect/>
          </a:stretch>
        </p:blipFill>
        <p:spPr bwMode="auto">
          <a:xfrm>
            <a:off x="316044" y="4930930"/>
            <a:ext cx="696563" cy="765892"/>
          </a:xfrm>
          <a:prstGeom prst="rect">
            <a:avLst/>
          </a:prstGeom>
          <a:noFill/>
        </p:spPr>
      </p:pic>
      <p:sp>
        <p:nvSpPr>
          <p:cNvPr id="152" name="151 CuadroTexto"/>
          <p:cNvSpPr txBox="1"/>
          <p:nvPr/>
        </p:nvSpPr>
        <p:spPr>
          <a:xfrm>
            <a:off x="416293" y="2184961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62917" y="296326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FINANCIERA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389806" y="4145230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PROCESOS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INTERNOS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183071" y="569658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APRENDIZAJE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Y DESARROLLO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ORGANIZACIONAL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ages.clipartlogo.com/files/ss/thumb/534/53428633/three-dimensional-circle-button_small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925" y="1620543"/>
            <a:ext cx="615682" cy="615682"/>
          </a:xfrm>
          <a:prstGeom prst="rect">
            <a:avLst/>
          </a:prstGeom>
          <a:noFill/>
        </p:spPr>
      </p:pic>
      <p:sp>
        <p:nvSpPr>
          <p:cNvPr id="58" name="57 Rectángulo"/>
          <p:cNvSpPr/>
          <p:nvPr/>
        </p:nvSpPr>
        <p:spPr>
          <a:xfrm>
            <a:off x="1116100" y="835374"/>
            <a:ext cx="7517553" cy="541916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4" name="43 Conector recto de flecha"/>
          <p:cNvCxnSpPr/>
          <p:nvPr/>
        </p:nvCxnSpPr>
        <p:spPr>
          <a:xfrm rot="16200000" flipV="1">
            <a:off x="4871697" y="5579821"/>
            <a:ext cx="151556" cy="23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rot="16200000" flipV="1">
            <a:off x="4869315" y="5081717"/>
            <a:ext cx="151556" cy="23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1207718" y="4839123"/>
            <a:ext cx="16046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8373288" y="4840711"/>
            <a:ext cx="16046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rot="5400000" flipH="1" flipV="1">
            <a:off x="873349" y="4491383"/>
            <a:ext cx="692305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1216344" y="4153801"/>
            <a:ext cx="160468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5400000" flipH="1" flipV="1">
            <a:off x="8188399" y="4499161"/>
            <a:ext cx="692305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10800000">
            <a:off x="8383892" y="4159076"/>
            <a:ext cx="151454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rot="5400000" flipH="1" flipV="1">
            <a:off x="3412249" y="4162259"/>
            <a:ext cx="928378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rot="5400000" flipH="1" flipV="1">
            <a:off x="3765025" y="3106297"/>
            <a:ext cx="225210" cy="79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63 Rectángulo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200323" y="1577413"/>
            <a:ext cx="914983" cy="4713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Rectángulo"/>
          <p:cNvSpPr/>
          <p:nvPr/>
        </p:nvSpPr>
        <p:spPr>
          <a:xfrm>
            <a:off x="1115306" y="1577413"/>
            <a:ext cx="7518346" cy="468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/>
        </p:nvGraphicFramePr>
        <p:xfrm>
          <a:off x="3539559" y="1298491"/>
          <a:ext cx="50940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29"/>
                <a:gridCol w="927922"/>
                <a:gridCol w="1308219"/>
                <a:gridCol w="1064829"/>
                <a:gridCol w="857594"/>
              </a:tblGrid>
              <a:tr h="151727"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EXCELENCIA DOCENTE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 BILINGÜE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MAS ACCESO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CON CALIDAD EN EDUCACIÓN SUPERIOR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LIBRE DE ANALFABETISMO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JORNADA </a:t>
                      </a:r>
                    </a:p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ÚNICA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4" name="163 Conector recto"/>
          <p:cNvCxnSpPr/>
          <p:nvPr/>
        </p:nvCxnSpPr>
        <p:spPr>
          <a:xfrm rot="16200000" flipH="1">
            <a:off x="5443816" y="3943625"/>
            <a:ext cx="4682435" cy="33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5400000">
            <a:off x="4373105" y="3934218"/>
            <a:ext cx="4661840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rot="5400000">
            <a:off x="3079363" y="3933422"/>
            <a:ext cx="4661846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 rot="5400000">
            <a:off x="2150010" y="3934216"/>
            <a:ext cx="4661843" cy="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 rot="16200000" flipH="1">
            <a:off x="1216744" y="3926110"/>
            <a:ext cx="4652042" cy="64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112 Rectángulo redondeado"/>
          <p:cNvSpPr/>
          <p:nvPr/>
        </p:nvSpPr>
        <p:spPr>
          <a:xfrm>
            <a:off x="4053047" y="1742110"/>
            <a:ext cx="4320241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843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Mapa Estratégico 2015 - </a:t>
            </a:r>
            <a:r>
              <a:rPr lang="es-ES" sz="3600" b="1" dirty="0" smtClean="0"/>
              <a:t>2019</a:t>
            </a:r>
            <a:endParaRPr lang="es-ES" sz="3600" b="1" dirty="0"/>
          </a:p>
        </p:txBody>
      </p:sp>
      <p:graphicFrame>
        <p:nvGraphicFramePr>
          <p:cNvPr id="104" name="103 Tabla"/>
          <p:cNvGraphicFramePr>
            <a:graphicFrameLocks noGrp="1"/>
          </p:cNvGraphicFramePr>
          <p:nvPr/>
        </p:nvGraphicFramePr>
        <p:xfrm>
          <a:off x="1116099" y="1298492"/>
          <a:ext cx="241770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709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</a:rPr>
                        <a:t>DESARROLLO INSTITUCIONAL</a:t>
                      </a:r>
                      <a:endParaRPr lang="es-CO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5" name="104 CuadroTexto"/>
          <p:cNvSpPr txBox="1"/>
          <p:nvPr/>
        </p:nvSpPr>
        <p:spPr>
          <a:xfrm>
            <a:off x="1115306" y="835374"/>
            <a:ext cx="75183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s-ES_tradnl" sz="800" dirty="0" smtClean="0"/>
              <a:t>En el 2020 el ICFES será la entidad de evaluación de la educación más importante de América Latina, reconocida por la calidad y pertinencia de sus mediciones y se consolidará como el centro de pensamiento sobre calidad educativa, incidiendo en todo el sector educativo. Así mismo, el ICFES habrá incursionado estratégicamente y con éxito en nuevos servicios de evaluación que contribuyan a la toma de decisiones, que promuevan la competitividad y la inclusión social.</a:t>
            </a:r>
            <a:endParaRPr lang="es-CO" sz="800" dirty="0"/>
          </a:p>
        </p:txBody>
      </p:sp>
      <p:sp>
        <p:nvSpPr>
          <p:cNvPr id="110" name="109 CuadroTexto"/>
          <p:cNvSpPr txBox="1"/>
          <p:nvPr/>
        </p:nvSpPr>
        <p:spPr>
          <a:xfrm>
            <a:off x="4324687" y="1827708"/>
            <a:ext cx="3729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análisis y divulgación de información relevante para grupos de interés</a:t>
            </a:r>
          </a:p>
        </p:txBody>
      </p:sp>
      <p:sp>
        <p:nvSpPr>
          <p:cNvPr id="112" name="111 Rectángulo redondeado"/>
          <p:cNvSpPr/>
          <p:nvPr/>
        </p:nvSpPr>
        <p:spPr>
          <a:xfrm>
            <a:off x="1368186" y="1742110"/>
            <a:ext cx="1963973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4" name="113 CuadroTexto"/>
          <p:cNvSpPr txBox="1"/>
          <p:nvPr/>
        </p:nvSpPr>
        <p:spPr>
          <a:xfrm>
            <a:off x="1368186" y="1731535"/>
            <a:ext cx="19449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Incursionar en nuevos mercados y ofrecer servicios de mayor valor agregado al cliente</a:t>
            </a:r>
            <a:endParaRPr lang="es-CO" sz="1050" b="1" dirty="0"/>
          </a:p>
        </p:txBody>
      </p:sp>
      <p:sp>
        <p:nvSpPr>
          <p:cNvPr id="116" name="115 Rectángulo redondeado"/>
          <p:cNvSpPr/>
          <p:nvPr/>
        </p:nvSpPr>
        <p:spPr>
          <a:xfrm>
            <a:off x="1368186" y="2457204"/>
            <a:ext cx="7005102" cy="553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7" name="116 Rectángulo"/>
          <p:cNvSpPr/>
          <p:nvPr/>
        </p:nvSpPr>
        <p:spPr>
          <a:xfrm>
            <a:off x="1638300" y="2619211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la toma de decisiones a partir de información financiera</a:t>
            </a:r>
            <a:endParaRPr lang="es-CO" sz="1050" b="1" dirty="0"/>
          </a:p>
        </p:txBody>
      </p:sp>
      <p:sp>
        <p:nvSpPr>
          <p:cNvPr id="118" name="117 Rectángulo redondeado"/>
          <p:cNvSpPr/>
          <p:nvPr/>
        </p:nvSpPr>
        <p:spPr>
          <a:xfrm>
            <a:off x="1368186" y="3219297"/>
            <a:ext cx="700510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9" name="118 Rectángulo"/>
          <p:cNvSpPr/>
          <p:nvPr/>
        </p:nvSpPr>
        <p:spPr>
          <a:xfrm>
            <a:off x="1638300" y="3338773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Optimizar los procesos misionales</a:t>
            </a:r>
            <a:endParaRPr lang="es-CO" sz="1050" b="1" dirty="0"/>
          </a:p>
        </p:txBody>
      </p:sp>
      <p:sp>
        <p:nvSpPr>
          <p:cNvPr id="120" name="119 Rectángulo redondeado"/>
          <p:cNvSpPr/>
          <p:nvPr/>
        </p:nvSpPr>
        <p:spPr>
          <a:xfrm>
            <a:off x="4048977" y="3896765"/>
            <a:ext cx="4324312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1" name="120 CuadroTexto"/>
          <p:cNvSpPr txBox="1"/>
          <p:nvPr/>
        </p:nvSpPr>
        <p:spPr>
          <a:xfrm>
            <a:off x="4324686" y="4011640"/>
            <a:ext cx="3895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y posicionar el proceso de investigación</a:t>
            </a:r>
          </a:p>
        </p:txBody>
      </p:sp>
      <p:sp>
        <p:nvSpPr>
          <p:cNvPr id="122" name="121 Rectángulo redondeado"/>
          <p:cNvSpPr/>
          <p:nvPr/>
        </p:nvSpPr>
        <p:spPr>
          <a:xfrm>
            <a:off x="1368186" y="3896765"/>
            <a:ext cx="1963973" cy="479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3" name="122 CuadroTexto"/>
          <p:cNvSpPr txBox="1"/>
          <p:nvPr/>
        </p:nvSpPr>
        <p:spPr>
          <a:xfrm>
            <a:off x="1638300" y="3922464"/>
            <a:ext cx="1495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Mejorar los procesos administrativos </a:t>
            </a:r>
            <a:endParaRPr lang="es-CO" sz="1050" b="1" dirty="0"/>
          </a:p>
        </p:txBody>
      </p:sp>
      <p:sp>
        <p:nvSpPr>
          <p:cNvPr id="132" name="131 Rectángulo redondeado"/>
          <p:cNvSpPr/>
          <p:nvPr/>
        </p:nvSpPr>
        <p:spPr>
          <a:xfrm>
            <a:off x="1368187" y="4627242"/>
            <a:ext cx="7005102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3" name="132 Rectángulo"/>
          <p:cNvSpPr/>
          <p:nvPr/>
        </p:nvSpPr>
        <p:spPr>
          <a:xfrm>
            <a:off x="1638299" y="4704185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Generar una cultura de calidad e innovación en todos los niveles de la organización</a:t>
            </a:r>
            <a:endParaRPr lang="es-CO" sz="1050" b="1" dirty="0"/>
          </a:p>
        </p:txBody>
      </p:sp>
      <p:sp>
        <p:nvSpPr>
          <p:cNvPr id="134" name="133 Rectángulo redondeado"/>
          <p:cNvSpPr/>
          <p:nvPr/>
        </p:nvSpPr>
        <p:spPr>
          <a:xfrm>
            <a:off x="1368186" y="5146812"/>
            <a:ext cx="7005103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5" name="134 Rectángulo"/>
          <p:cNvSpPr/>
          <p:nvPr/>
        </p:nvSpPr>
        <p:spPr>
          <a:xfrm>
            <a:off x="1638299" y="5223755"/>
            <a:ext cx="6581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el uso de la tecnología</a:t>
            </a:r>
            <a:endParaRPr lang="es-CO" sz="1050" b="1" dirty="0"/>
          </a:p>
        </p:txBody>
      </p:sp>
      <p:sp>
        <p:nvSpPr>
          <p:cNvPr id="137" name="136 Rectángulo redondeado"/>
          <p:cNvSpPr/>
          <p:nvPr/>
        </p:nvSpPr>
        <p:spPr>
          <a:xfrm>
            <a:off x="1368187" y="5656789"/>
            <a:ext cx="7005101" cy="408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8" name="137 Rectángulo"/>
          <p:cNvSpPr/>
          <p:nvPr/>
        </p:nvSpPr>
        <p:spPr>
          <a:xfrm>
            <a:off x="1638298" y="5733732"/>
            <a:ext cx="65817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Atraer, retener y desarrollar el talento humano con los perfiles y competencias requeridos</a:t>
            </a:r>
            <a:endParaRPr lang="es-CO" sz="1050" b="1" dirty="0"/>
          </a:p>
        </p:txBody>
      </p:sp>
      <p:cxnSp>
        <p:nvCxnSpPr>
          <p:cNvPr id="146" name="145 Conector recto"/>
          <p:cNvCxnSpPr/>
          <p:nvPr/>
        </p:nvCxnSpPr>
        <p:spPr>
          <a:xfrm rot="5400000">
            <a:off x="-1362319" y="3776917"/>
            <a:ext cx="495684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0.gstatic.com/images?q=tbn:ANd9GcSthvko_b8seaWEb0DBNaoXrBXkYZRcPZApgMBAvxc6DuQJGCWov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943" y="2425800"/>
            <a:ext cx="619571" cy="619571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SEhUUERQVFRUWFBQVFxQXFxQXFRYVFBYXFhgWFhQYHSggHBooHBQVITEhJSkrLi4uFx8zODMsNygtLisBCgoKDg0OGxAQGy8kICQsLTA3NDg0LzQsMjQwLCwsLC83LiwsLCwtNCwsLCwtLDQsLCwsLiwsLCwsNCwsLC0sLP/AABEIAOgA2QMBIgACEQEDEQH/xAAcAAABBQEBAQAAAAAAAAAAAAAAAwQFBgcCAQj/xABMEAACAQIDBAYFCAUJBwUAAAABAgMAEQQSIQUxQVEGEyJhcYEHFDKRoSMzQlJigrHBU3KSstEVJDRDk6LC0vAWFyVUY+HxVXODo7P/xAAaAQEAAwEBAQAAAAAAAAAAAAAAAQQFAwIG/8QAMREAAgIBBAAEBQMCBwAAAAAAAAECAxEEEiExBRNBUSJhkaHwQnHRgfEUMjNSU7HB/9oADAMBAAIRAxEAPwDcaKKKAKKKKAKKKKAKKKKAKKKKAKKKKAKK4klVfaYDxIFIfylD+lj/AG1/jQDqik451b2WU+BB/ClKAKKKKAKKKKAKKKKAKKKKAKKKKAKKKKAKKKKAKKKKAKKKKAKK5kkCgsxAAFySbADmSaovSf0hLFdMMM7/AF23DwX8z3aEUBdsXikiUvK6oo3sxCj3mqRtr0p4aK64dHxDDiOxHfvdhf4Vme1MfNinzzuzngCdADwA3Adw0pBMNU4IyT+0/STtGa4jMWHXhkTO9u9nuL+AFVvGY/FzfPYvEv3dayr+ylhToYXnp301mxsCe1KvgO0fct6kgjX2PGxuy5jzYsx95NefyNF+jX3UvL0hwy8WPgtv3iKR/wBp8Pyf/wCv/PQHI2PGDcLY8wSD7wakMJi8TDrDisSncJnK/ssSKax9IcO3Fh4gH90mnMWPgfdIo/Wuv71qAsezfSNtKG2eSPEDlIgVrdzR218auexfSxA9lxUTwH6w+Uj94AI9xrMjBcXFiOYpJoKgnJ9G4DaEU654ZFkXmpBt3Hke405r5t2fipcO4eF2RhxUkeRtw7uNaX0X9JGe0eLFm3dYo3+Kjf5a8gd9MDJo9FJ4edXUMjBlO4g3FKVBIUUUUAUUUUAUUUUAUUUUAUUUUAU12jtBIVzOedlFrmwubX0tzJsANSQK42rtFYEzNqTfKt7XIFzc8FA1J4Csm6RbafEuRmOXidRmsbgAcEHBeO83O4BbpV0skxDZYzZBxF8o/VvvP2zryC63rMeGp9FhahMZttpJPV8AnWyne41VeZF9LD6x0HfXo8jzGTxQC8rBeQ3sfBRqaY4GfF405dn4Zit7GZrBR95uwD3do91SOH6OYTB/LbUk9YnbUQi7L4EHV/FrL3U6PSbHY09VgY+pjGnydgVX7UhsqeAt51Yq007FlcL3fRznbGHDA+jxEAfa+0VS/wDVoQPJWff91K7TEdH8N83hpMU31nzsp+7Kyr7lpXBdAo758biWdzqVi7RJ+1M+/wB3nVhwex8DF83hY2P1pbynxs2g8qtx0la7zL7IrS1L9ML7lfT0jYaLTDbLw6D/AONfgsf50t/vWl/5GG3i3+WrhFtEJoixoOSogH4Ur/LT/W+A/hXTyK/+P7s8f4l/7vsiiv6SoJOziNmYdwd/zbf3WjpF8fsDE/O4J8MfrRhlUeULWPmtXyTaebRwjDkyIR+FReM2ZgpfnMJFr9KMGJvG6WqHp6n+hr9n/JK1L9/t/BU19H2Gmu2ydo9rf1chBPcDkysPNDUHtPD47A/03Dl4x/XJYp4l10HgwU1ZtodAoGObCztEw1Cy6i/C0i2K+YNNf5d2js4hMUvXRHQFzmDDksw/Br+FcZaLP+m8/J8M6x1K9SGwWKinHybXPFTow8vzFdyQU+xOxcDtH5TBN6piR2ur3KTzyjd+snPUGob1+XDSdRj0yn6Mo1VhuvcaMO8buIqjKEovElhllNNZRbei/SqXCsAzEod51Om7tj6Q7x2h3jsnXtkbWjxC3Qi9gStwdDuZT9JTrY9xBsQQMKaG4uNQdQRqCO41IbB2s+GcWJy3vpvUneyjjuF1OjW4GxHg9G60VGbC2wuIS4tmABIG4g7nXmpse8EEHUVJ1BIUUUUAUUUUAUUUUAUjjMUsSF33DlqSToABxJNgB30tVG6XbYLNlQ6KSqd7jR5Pu6qO8seAoCB6S7Ved2BPc1jcAA3EaniAd5+k2u4ComOAAXOgAuSdAAOJNOIYKp3SjabYqX1PDHsA/LSDcbHVb/VHxOm4V6IOcbjZNoSHD4U5YB85Kb9of5eS8eNhT19qRYGMwYEAv/WTGxJbx4nu3CmGKxawR+r4bQD23G8njrz5nypHY+BDuA3sKMzeA4eZsPOtXR6Lct9n0KOo1O34YklsPYXXHr8WzZCb7/lJSO87l7/dVvXGhVCRgRxjci6Dz5nvNQsmLzHkNwA3ADcBXgxFa/kZ7MqV+eia9bo9bqG6+rZ0d6JSYiIyOxjBHyWmrfaI+r+O/dv83eXVHdN4RFe+x7YLJHJiCxAUEk7gNSfACl5opUXM8bqugzMrAa7tSKlOjfRfEx4lXkVVSNyScwObQ2KAa8RvtVz29s71iB4gQCwFidwZSGBPmKo3ayuFkYxw16v2LlOknODk8p+xmHrdeet1ZNidB2DscUQUGihGPaJ4k6EAcufdvr/SzY/qciqJAyuCVB9sAEA5hu46HjrppViu6myzy4vLK86bYQ3yXAn63XS4/QqbMh0ZGF1I7wahPWK89Yq06EzgrWhht/o8ovPhLgL2mjuc0dtcyNvK/EfhxhdupiI/V9oAOp9mXcVO4EngftDzqSTFlTcHUVXtu4NVfMgsj3YD6p+kvhf8a4XaWNkds/r6lunUuL4E26zZsgSQmXCuey43rfXdwbmNx3jiKsqorqGQhlYXBG4g1Xdn44FDh8R2om0F/o8hfgOR4UnsvFNgJuomN8PIbo53KTx7vtDz5189fRKqW1mvXYprKL30e2k2HcdqwvdWO5GNr3+w1gGHcCNQK1vZuOEyBwLHcynerDep/jxBB41jkkFWfoltgxN2joAFfvj3K/ihNj9k/ZFcDqaNRRRUEhRRRQBRRRQEbt7GGOKymzucqn6txdn8hc+6s5n7bXGiiyqOSjd/HzqzdJsTnka25fkh4nWQ/ur5VBpEBqdANSeQFSiCp9N9snCwBI/npuylt6jczDv1AHee6qzhofVIQg+ek1Y8vPu3Dvua5ixfrmMlxb/NR9mIHgq3y/C7eLjlXEjmRix4/AcBV/RafzJ5fSK2pt2RwuxKKOpbA9lW7yo8hc01jjp5hxwr6KHDMO2WRYSV0JKAte2qxuRVaYdZWt+jPEyvhPlNUVisTcSo3jwB0HmOFQ/oniS05bKSTGADa9lDEkA/rVooFt1YHiusUs07emuTZ8O0rji3d3ngh+kXSWDBKDKSWb2Y1sXa3HU2A7zVUi9KK5rNhiF5iQM37BUD+9UdsnBjaG1JjPqiNIctzqsTCNE7huJ8+daPPseB4+raGMpa2XKoA8LbvKuEoabTpRsi5Say+cYz7FhTvubdbUUnjrOQ2RtWLExiSFsy7jwKn6rDgaoXTvo5ipcWZIlaVXRQLWHV5dMhJO65LfeNJ9EL4TakmGUkoxkT9lTIjHvCgjzNaPj8dHAhkmcIi2ux3amwHjfhXnL0d+auU1xn2ZKS1VLVnDT5/dGC42B4ZGjlXK6mzLobEgHeNNxFNzJU70z2lFicU0sAbKVUEsMuZluMwG+1so1AOh0qDtX0lVjlBOSw8GBbWozai8o4MlI4s5ktyYEeYIP4CnBWkJxpbzqZtNCGUyIlip0iDEwmCQ9oC6MeFt3u3HmDXskdNTdWDDeDcVQ1VCthg0tPc4PJPdBNqGRWws3zsO6+9owbW7yug8CtWuG6MGHDhzG4g+IuKzfa0xhlhx0I3EBxzG6x8Rdf2a1GArIiyIbq6hlPNWFx+NfNSTi8M2U8rJe+i+Mzx9WTcx2yk7zG3sHxGqn9WpqqL0fxPVupO4HI36kh/JrHzNXqvB6CiiigCme2doLh4JZ39mKN5D3hFLW+FPKqHpQm/mawg2OIxEEX3c4kfyyxsPOgKtD0gjZljmIjlyqzX9jPIA7AOe9uNqjvSXtH1bAPlNmmIiXwYEuf2A3vFVXaUmeWRubt7r2HwtUPtNmlnghZmKIc4UkkC+psOGiD316SPORzDB1OHji4kZm8TqfjYeVdxR17PKGkPdp/GnES19FpK9laRkame6TPUSllWvVSlAtXkUJHq17QBVl6K9EmxqO4lEYRsuqFidAb+0OdRZbGuO6TwhCuVj2xWWVyOMswCgliQFAF2JO4C2t63bo/FImGhWYWkWNFbW+qi2p4nTWsqxmGfZeNTKwkKBXBK5Q6vdWW1zbcwvervj+n0CCNkjldXtdsuVV3ZgGb2nF9w0uN4rK8Q33qHlrKfOTR0W2ly3vDXoV3buHl2Zjjio1zRSMx+z8obvGx+ib6g+G+xFSmJ9JkXV3jhkMltA2QID3sCTbwFXLC4iPERB1s8bjS40I5FTTSPo3hFbMuHhDb75F+AtVP/EVTSV0G5Lj+5bVNkW3VJYfP9ioejvZEskz46e/azlCRbO0h7TgcFAuB491WzpXsdsXh2iVwhLK1yLg5TcA8he2tPNr49cPC8rKzBFvlW1zwsL6Vn8HpKls2eBCSGyZWYBTrlDXBzcLkW8OFEr9RZ5ta6xj5Y/ch+VTDy5vvOfnnspWOwrQyPG9syMVaxBFxyIpCu2JJJY3Ykksd5Ym5J7ySTXNq+jTeOTCaWeDk0i4pxlrgrUhIaulNZY6kGSm8i1ykdoDeCISRyQtuYG3cefkbGrP6J8cZcK8D+3h3tbiEe5A8mDjyFVYShHU99vfpTWJ2hxkiozKsy9oAkA/S1tv1VvfWDr6ts9y9TZ0s8xwavLtqFJBEGDO90suoBO7M24a276vnRPavrWEhmIAZls4GoWRCUkXyZWFfPsRysGG9SCPI3rYfRhiNMZDwTE9ao5JiY1k/fEh86z2WkXiiiioJCs99KE/y+BTkcTMR/wC3FkHxkrQqzD0mN/P4RywWJI+86D8qAzhVqOwa3xUjfVW34D+NTCrUdsxO1iG5X/Fz+Vda1mRzn0RqNck8yT7zT+Ccjv8AGo6CnsdfWQSMK18knDixxH51KbKMTyosr5ELAM43qDxsfx4b6hsq3ZRe6qrXuLHNl4W+1zq57D9HM2Iijm62NUkAa3aLBT5WvavNttUI5k8ehzhXZKWIrJpOO6KYaWBYcgVUHYZbB1vqSG433m9776e7F2NFhUKQqQCcxJJJLWAuSe4DdXuJnjweGLHSKGMabzlQWCjmToBzJrJm21tHaUrCDOFGvVxsURF4Z3uLnvJ1sbAbq+foqtvi1uxBer6Nq2ddLT2/E/bs1TbHR/D4qxmjuwFgwJVgL3tcHdqffSe3I8PDg3EsamGNNI7aXGiKvJixAB5ms0j23tDZsqjEByp1ySOXR1G/I9zY+B0uLitVw00WLw4YdqOZNx5MLEHkRqPEUuosp2tyzDPGH+YFVsLdySxL1yiqdGemWGjgihkDxlEVScpZCba2K3a1+YqrS9KcS05lErhesLrFmIQLfRGUG3s2B77mprpB0Vhghk6oyvLGiv2suUrmAa1gNbEnyqjviQLd/Kx3aHca0tLVRY5Tgs59yjfZdBKMuP2NB2707jkhaOKIuZIyrF+yi51sy23sRcjgORrPslJnGjkfhVx2b0TEkeHdpSOvAIAUdkG2+51311UatHDnhP8Aqc3KzVS45wVLJXmWpbprsg4GVEVi6vHmDNp2sxBFh9331WjiGOg39w1q3U1ZFTj0yrYnCTjLsekUlJKBxpmCzcSfOwt38KTkSx4cDobix1GtdNnzOe4VlxY4UxnnJ7q7am8lHFI9xkxlPTranzkEnO3uuD/iNNpqfbRT+bwt4fh/2rI8SjmKZq6N8j9krRfRlPbGuv6XAwP96J2Q/BxVAdauPo9a20cP34KdfdLGRWEaSNeoooqCQrL/AElD/iEH2sHOv99TWoVm/pTjti8BJwPrMR+8qsPitAZ6i0z2ZF/SR3H/AB1JlLG3I2pPZcXy8i/WW/4fxNdqnhnOfRVMItyAOJA99SMTE3yZFUHKGcZi5G/gbDd76jsOSjd6t8VP/apCBCNFUSJcsO0FZSd4PuHur6Zvr2MaS79ztMQyyOGUF2CqFHsk3Wx8LAVp/QzpnKJIMGyKeyqXU9lQBvbsix03XO+sy6gk5iwEtwVA9lcu5S3Pd7u+r16L9lrJJmdRnjIexYG//U0PaIOg5b+NVNZCLqbmnwe9NKSsxDBaunMs2IwUxiyrGpQnMLlgjqSSLHQaHutUR6M9uJHDLBlUYkzAheDhlUAjuBB0H1hzq1bKlk6oqIhKjXBBI4jUEHeDVN2p6MJiTLA6BywZY2JGQLuUMAb8N/IamsyiyEqnTN4y85L90JqxWRWeMC/pRxzLHHHK0cjCQOyr7caZWW+g0uWW199u6pboVNKmGjjRlUAMyhvph2LC1+d7jxqA2V6Op3a2IVIkJBcIxYsAb2B4C44X8RV120AgCMsSJ2EikLKlgB7NyRwB0qb5wVSore7nJFMJOx2zWOMFL6Z9JMVJisRg0cLGIwuVV1ZmRMwLEXIJZhYWp50R6GomFZ8YFcMjWQe1Gc30WA9q99b/APfrp+qK6kgF2jAE3EKoUE3GpuT8DUl0Vx80mzyJo7ZbgS3BElnGot4nzFe5znHTxlWtq9fc8xjGV7jPn2K2no/xbtmjeFYSLrmW7kcARbU9+YX7t1XDD6RYRI/aj+TF92ZMgue7cakMJiZ1iUCMEZRle4AC20v4DwquYjpFh4WiCuZisjNI0YBUE5dzsQCLDeCd1V5236j4e8HaNdVHPWR30h6PeuSJFiJCHVWMcigW7Vrgrpcdju3d9M+iPRRoXeSNkZlJVZGXhxIBvYn4A2507PS/DYlozEWSRWFlkAW4PDMCV3gceNTsUc0BYRoJEY5hrYrfgaTs1FUPJllL2Ea6bJebHDfuZ56QtjRLh5ZgBDMrosiqBklzHQqv0WvYm3AXtVGBYIodQzsQIxpuyj2rcrjfzrQfSbsucxiSQjK5sQNyPcFcx3agWB4W361QnRmRTYI6MMtyCrdkA67hfKN9a+hc3Um3n86MzVqKtwlgbTOVF3yMtwCUFit+I0FxSb3zsidWMtgA41fmb/wpSaNmFmURpcFjmDFrcFH+vGk9pBpL2RLXGWXMAQvI8fKrU2/TODlBL1I7HWDHLuqUxkf81g77fgf41E7QkBZiN3499WXaGHsuGj5KL+5R/GqXiD+FIu6Vcs7datfQEf8AE8OOWCmb3vGPzqsstXD0cw32nIf0WCRPAySZvwWsI0jVKKKKgkKovpfg/mkU36DFQuT9lyYj8XWr1UV0p2X61g54OMkTqvc9rofJgp8qAxvFp2z36++kIxlnjbg3ZP4fmK6wE3WQxsd+XKw4hl0IPmDXWKjuhtvXtDy3/A38q6QfJ4l0VXb+G6rEyDgWzjwfX8SR5UlEasHTTD544cSo3jI/dxHuIYeYqtwtX0uks3VpmRqYYkx/Gaktk7Rkw8gkhYqwuLi24ixBB0PnUVGacpV3CksMzpNxeUW7oNtCX12JY5HHWOeszNnzrbMQbjkptyvpWu7b2qmFhaaW+VbCy2zEsQAACRrrXz5ExBBBII3EaH31IYja08sYjklkdA2YKzFrEAgG513E1nanw5W2RksJLstafxDyoSUstmy9GulMONziMMrJa6vlBKn6QsTpfT/zVG9KoHrKESBvkrGPNfqyDvy37OYEeOXuqn4TEvGSY3ZCQVJUlTY7xca14B8fz3mpp8PVN3mRfHsc7vEnbTskufc0/Z/o7wzRoztMWKKSMygAkXIFl3XJq2RbNRYVgUEIqhQONh389KrmyOnmHkKRskkbEqguAy3Og1U394q31iaqV+cW5NvTKjGasGcdPtou8kez8Pe1kVwDq7NbJGT9UCzHnccAam9i9AsNEo65euktqWvlB5Km63jc1AwDLtw5+MjWv9qDsfAqK0qu+oslTXCut4TSb+bZw08I3WTnNZxJpfLBTtv+j/DyoTAvUyAaWJyMeTKd3iLedMfRrtyQs+DnvmjByX3gIcrRk9x3efIVf6y/ZZz7ecx+yJJr23dmIo1/v3qaLJX0zhY84WU/bH8k3VxpthOHGXhr3z/BpssSsLMAw5EAjTXcagum+zRLgJ0VRcJ1igDjH27D9kjzqwVifSXp3ipmdEcRR3ZbR6My3I7Um/3WrhoqLLZ5h6YZ31N1dcPj9eCmSU1lNOJDTOZq+okzBrR5gcP1s0afWcA+G8/AGrjjhmxB5ItvP/TfCovoNhLvJO3sxKQD9oi59wH96pXCglS53uxPkL/mT7qwPELMzx7f+m1poYiEMd2HjV49EkOZsdiPrTpCD3QIDp5yfCqVJKI0eQ7lUn4Vqno42YcPs7Dq3tsple+/NMTIQfDMB5VlsuIstFFFQSFFFFAYtt3Z/qu0MRDaySn1qLlaQ2kA8HB05Ec65RNdRccRzHEVdPSlskyQLiYheXCEyWG9oSLTJ7gG+7VRwrB1DKbggMDzB1qUQxlgcKHE2CkOjAtGe7eCO/2W8QaoMkLRO0bizIxUjvH5Vo21sM2VZo/nIe14oNT421PgWqK6X7OXEwrjoBqBaZRvAXie9f3bHhWpodRtltfT/wCynqKty/Yq8TU6jNRsL09iet+LMWyI9Q0stNY2pwhr3kpzQ4WlVFIoaWQ1DK8iX6P7HlxMoWLSxBL8EF95PPkONbYO+sy9He3RE5gksEka6tyksBYnkbAeNudXfanSXDYdgkkgzXAKr2it+L29keOvK9fPeJebZcobeuj6Lwnyq6HPd33n0IPp30eeQricOD1iAZgvtEKbqy/aHx8qb7K9IahQuKjYONCyAEG3EqSCD3C9XiKUMoZSGUi4INwQeIIpjj9hYeY3lhRj9a1m82GtV4aiDgq7o5S6fqi1PTWKx20SxntPp/Mpm3fSHmUx4NHDt2esYC4vp2EBN25Xt4GpH0edGWwytNMLSyCwU70S9+19okAnwHG9WPAbEw8BvFCin6wHa/aOtO8ViUjRnkYIii7MxsABxJpZqIbPKpjhPv3Z7r083NWXSy10l0hUise9IPQqPBp18D2jLBOqYksCdwRuIsCbHWwOpqfHpUhErAwv1V7LICM5H1jGbW48b2toDpVO9JPSpcbLGISepjW4uCpMj+0SDyAAH3udWdFRqKrVw0n3+fjOWqtosrfKbXRTJWpm92IVRckgADeSdABSsz1Z+hGyVUNjcRpHHfq7/SbcWA469kd57q1tRcq4OTKWnq3PBITYP1eCHCJbrJLM58TqT3XHuSnTQgWC7gAB4D/V6NlxtIXxMg7UlxGPqoNCR7so8G506lWw1/8AA518zZNyfJtQWERy7P8AWsRh8INRLIGk7oYu29+V7BfE1uQFZ76K9m5utxzjWb5KC+8QRn2vvsL/AHRWh1xOgUUUUAVyxrqkZDQCM71kk+A9SxRw40hkLSYY8AL3eD7pNx3GtTxDVWOlOylxURRjlYEPHIPajkX2WH+txNSCJg4MKiHJwE3WKCcJMbOu/q24i3dqRzW43il9i49mzJKMs8RyzJwPKROaNv8APwqc6pXUq6h43FmXmO48CDqDwIr0ng8tGc9MejXq5E+H7WGksQV1EZbcP1DwPlyvX4nrRVd9msYpgZ8DMSAxAOW+9WXdmtvXcd441CdJ+hhjX1jBHrsM3aspzNGPxZB7xx51t6PWp4hN8+5najTZ+KJARyU5R6i45PdTmOWtVSMidZJo9Lq9RyS0ssteslSVZIK9d9ZTES111tQcnWbF6No7YO/1pHI8BZfxU1IdKukC4KIOy5yzhVS+W+hJN7HQAcuVY3s/b+Ig+ZmdB9UG6fsNdfhXu3ukc2LKGdgcgIWwy+0QSSBpfQe6sifh0p375NbW/wCpu1eIRhp1CKe5LHyNP6LdOExkxiaPqmtdO3mz29oeyLEDXjfXlU/t+GN8NKkrKiNGyl2ICrcaMSd1jY18+QY1o3V0OVlYMpHAjWjbW3Z8U2bEStIb3AJ7K/qoOyPEC/Olnhi8xOt4R0p8RfltWLLGcr00lkokkqw9Feh74r5aYmHCr2jI1lLgb8l9y82OnK/DRtujXHdJlamhyeEhp0T6NNjHzPdYEN5H3XtrkU8+Z4Dyq1SkY6URRDJg8Pa5XQNYWCr3m1hyF27q7mnONIweAXqsJGAJJbELl/E3O5d7HU6XqwQYRIoxHEMsa897E73c8WPw0A0FfPanUytln6GzVUoLCGsqjkAAAABuAGgA7raVC4rDtipkwiEjOM87D+rw4Oov9Ztw8aebb2iIlBC53Y5Iohvkc/kOJ4DxqZ6I7J9XQlzmmlOeaTm3BR9ldwFUywXLAKqIqIAqqoVVG4KosAO6wqQRqisM1SERqCRxRXgr2gCkZRS1cOKAjcQKicUtTs0dRuJioCkdItlM5WaAhMRHfIx9l14xyDip+FebC2sJQ1gUdDaWA+1G3Mc1PBqsOKgqs7Z2OWYSxN1U6ezIOI+o4+kh5GpILIqq6FWUPG4syNuI/Ijgd4qtPs7E7NZpsCTPhibyQNcug4kga/fXzGlK7F25nfqpVEOJ/Rk/Jy/ahY7/ANU6jvq0YXE68VYeWvdUp4IaKVJsbA7Vu+DcYbFG5aE2yud5OQb/ANZOeoqm7b2BiMGbYiIoL2Eg7UTeDjTyNj3Vqe3eh+HxRzi+HnvfrYx2S28F4xbW+t1INR3r21cApE8S47D7s4u5y8iwGYd+dT41fo11lfHa/PUrW6aE+XwzLlelVmq9Z9h43eHwMh4jspfyzR28Qpok9GDSDNgsbBOvANpp3vGWBPkK0oeI0y74M+egn6clJE9ddfVixHo22iu6FH70lT/HlNNf9g9o/wDKN/aQ/wCerC1VL/WvqV3o7F+lkMZqTaerNB6ONotvgVO9pY/8JJqSi9FsqjNi8Xh4F42u2ni+QD415lrKY9yR6jorH+kobSGnOydkT4tsuHiaQ3sWGiL+s50Hhe9XQwbDwWru+NkHAdpPhljt4k1IxbZ2ljVCYDDLg8PuEjWUBfssQBb9RSe+qVvia/QvqXK9Dj/M/oR0HRfB7OAl2lIs01rrhk1W/wCqdW8WsvdTjqsVtWzS3wuCBGVR7UgG7KD7Z+0RlHAGpbY3QmCBusnJxc5Ny8l+rDc8hJLnvY8NwqbxeJ17RzNy/LurLtunY8yeTQhWorCWBnFh44YxHEojiXcvM/WZt7MedQ+29qJCmd72Jyog9uV+CqP9Wrzbu21iYJYyzn2MOp1H2pW+gvjqaYbM2U7SdfiWEkxFhYWSJfqRLwHfvNcToK7B2c5kOIxNuuYWVB7MEf1F7+Z4/jb8KtM8LBUvhoagDvDCpGIU2gjp7GtQSdivaKKAKKKKATdKaTQ0/rlloCBxGGqMxODq1yQUzmwlSCh7X2Iky5ZFzDeOYPNTvBqOhxuJwnZlVsXANAwt61GO++ko8dav82BphNs/uoQN9hbYixK3w0qy29pDdZU7mjbtD8KmoZbc1P8ArjVQ2p0WilYOVKyD2ZYyUkU8w6/neuIp9pYf2XjxiD6M4yTW5CZNCe9gaAtO0tgYbE64jDxSE/TAySf2iWNVzFei/CE5oZZ4W4WKuB7wG+NLw9OYk/peGxOGPFsnWxf2kf5iprAdKsDNbq8ZAb8GdUb9l7GmWMIrI6DY5PmdrS25N14H/wChHwpT/Zja3/qgt4vf92r7DZtVZW7wQfwNKdSeVMjaZ03QnHv87taS3JTOR7s6iu4PRfhr5p58RM33VB8Sbt8av8i5RdiqjmSB+NQ+P6S4KG/W4zDqRw6xC37K3NTuZG1COzejOEw1jDho1YbncGRx4O97eVPp5r7yWNVubp3h2/osOJxR4FIykfnJJYWpjLj9pYjQdTgkP1B10/8AaNZR5CoJJzbO048OmfESrCnC57bdyqO0x7gKqk21sRiezhEbDRHfiJAOvcf9KPcn6x11p7gOisav1j5pZTvmlYySHzO7ytU9Ds+gK7sjYSQg5ASWN2djmdzzZjqTU/hsHUlDgafw4SgGWHwtSUEFLxwUuqVBJzHHSooooAooooAooooAooooArkrXVFAJNDSD4WnlFARj4Km77PqatXhWgK+2zqjsZ0Zhl+chjfvZFJ95FXAxivDCKAzqb0dYFjc4ZAeYzL+Brn/AHeYT9G/h1s1v3q0bqBXnUCgM7j9HOBBv6spPNi7fialMH0Vw8fzcES94RQffa9XHqBQIRQECuzaWTZ9TQjFehBQEYmBpwmEp5avaARWClAld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 descr="http://st2.depositphotos.com/1688079/5680/i/950/depositphotos_56800409-Process-gears--icon-glossy-blue-butt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897" y="3417498"/>
            <a:ext cx="692207" cy="738402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 descr="https://encrypted-tbn2.gstatic.com/images?q=tbn:ANd9GcS-zdK9LlQfv595ne3NDeERtSod-pMPbXWH7VVKxVYR1Ds_cOEcIA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0921"/>
          <a:stretch>
            <a:fillRect/>
          </a:stretch>
        </p:blipFill>
        <p:spPr bwMode="auto">
          <a:xfrm>
            <a:off x="316044" y="4930930"/>
            <a:ext cx="696563" cy="765892"/>
          </a:xfrm>
          <a:prstGeom prst="rect">
            <a:avLst/>
          </a:prstGeom>
          <a:noFill/>
        </p:spPr>
      </p:pic>
      <p:sp>
        <p:nvSpPr>
          <p:cNvPr id="152" name="151 CuadroTexto"/>
          <p:cNvSpPr txBox="1"/>
          <p:nvPr/>
        </p:nvSpPr>
        <p:spPr>
          <a:xfrm>
            <a:off x="416293" y="2184961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62917" y="296326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FINANCIERA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389806" y="4145230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PROCESOS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INTERNOS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183071" y="569658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APRENDIZAJE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Y DESARROLLO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ORGANIZACIONAL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ages.clipartlogo.com/files/ss/thumb/534/53428633/three-dimensional-circle-button_small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925" y="1620543"/>
            <a:ext cx="615682" cy="615682"/>
          </a:xfrm>
          <a:prstGeom prst="rect">
            <a:avLst/>
          </a:prstGeom>
          <a:noFill/>
        </p:spPr>
      </p:pic>
      <p:sp>
        <p:nvSpPr>
          <p:cNvPr id="58" name="57 Rectángulo"/>
          <p:cNvSpPr/>
          <p:nvPr/>
        </p:nvSpPr>
        <p:spPr>
          <a:xfrm>
            <a:off x="1116100" y="835374"/>
            <a:ext cx="7517553" cy="541916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5" name="44 Conector recto de flecha"/>
          <p:cNvCxnSpPr/>
          <p:nvPr/>
        </p:nvCxnSpPr>
        <p:spPr>
          <a:xfrm rot="16200000" flipV="1">
            <a:off x="4871697" y="5579821"/>
            <a:ext cx="151556" cy="23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rot="16200000" flipV="1">
            <a:off x="4869315" y="5081717"/>
            <a:ext cx="151556" cy="23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1207718" y="4839123"/>
            <a:ext cx="16046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8373288" y="4840711"/>
            <a:ext cx="16046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5400000" flipH="1" flipV="1">
            <a:off x="873349" y="4491383"/>
            <a:ext cx="692305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1216344" y="4153801"/>
            <a:ext cx="160468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5400000" flipH="1" flipV="1">
            <a:off x="8188399" y="4499161"/>
            <a:ext cx="692305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rot="10800000">
            <a:off x="8383892" y="4159076"/>
            <a:ext cx="151454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rot="5400000" flipH="1" flipV="1">
            <a:off x="3412249" y="4162259"/>
            <a:ext cx="928378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rot="5400000" flipH="1" flipV="1">
            <a:off x="3765025" y="3106297"/>
            <a:ext cx="225210" cy="79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8374083" y="2649371"/>
            <a:ext cx="16046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 flipH="1" flipV="1">
            <a:off x="8189194" y="2307821"/>
            <a:ext cx="692305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10800000">
            <a:off x="8384687" y="1967736"/>
            <a:ext cx="151454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63 Grupo"/>
          <p:cNvGrpSpPr/>
          <p:nvPr/>
        </p:nvGrpSpPr>
        <p:grpSpPr>
          <a:xfrm>
            <a:off x="1209307" y="1985640"/>
            <a:ext cx="169094" cy="694687"/>
            <a:chOff x="1209307" y="1985640"/>
            <a:chExt cx="169094" cy="694687"/>
          </a:xfrm>
        </p:grpSpPr>
        <p:cxnSp>
          <p:nvCxnSpPr>
            <p:cNvPr id="60" name="59 Conector recto"/>
            <p:cNvCxnSpPr/>
            <p:nvPr/>
          </p:nvCxnSpPr>
          <p:spPr>
            <a:xfrm>
              <a:off x="1209307" y="2678739"/>
              <a:ext cx="160469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5400000" flipH="1" flipV="1">
              <a:off x="874938" y="2330999"/>
              <a:ext cx="692305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 de flecha"/>
            <p:cNvCxnSpPr/>
            <p:nvPr/>
          </p:nvCxnSpPr>
          <p:spPr>
            <a:xfrm>
              <a:off x="1217933" y="1993417"/>
              <a:ext cx="160468" cy="158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200323" y="1577413"/>
            <a:ext cx="914983" cy="4713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Rectángulo"/>
          <p:cNvSpPr/>
          <p:nvPr/>
        </p:nvSpPr>
        <p:spPr>
          <a:xfrm>
            <a:off x="1115306" y="1577413"/>
            <a:ext cx="7518346" cy="468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/>
        </p:nvGraphicFramePr>
        <p:xfrm>
          <a:off x="3539559" y="1298491"/>
          <a:ext cx="50940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29"/>
                <a:gridCol w="927922"/>
                <a:gridCol w="1308219"/>
                <a:gridCol w="1064829"/>
                <a:gridCol w="857594"/>
              </a:tblGrid>
              <a:tr h="151727"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EXCELENCIA DOCENTE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 BILINGÜE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MAS ACCESO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CON CALIDAD EN EDUCACIÓN SUPERIOR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LIBRE DE ANALFABETISMO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JORNADA </a:t>
                      </a:r>
                    </a:p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ÚNICA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4" name="163 Conector recto"/>
          <p:cNvCxnSpPr/>
          <p:nvPr/>
        </p:nvCxnSpPr>
        <p:spPr>
          <a:xfrm rot="16200000" flipH="1">
            <a:off x="5479535" y="3919481"/>
            <a:ext cx="4610997" cy="33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5400000">
            <a:off x="4382630" y="3934218"/>
            <a:ext cx="4661840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rot="5400000">
            <a:off x="3069838" y="3933422"/>
            <a:ext cx="4661846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 rot="5400000">
            <a:off x="2140485" y="3934216"/>
            <a:ext cx="4661843" cy="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 rot="16200000" flipH="1">
            <a:off x="1216744" y="3926110"/>
            <a:ext cx="4652042" cy="64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112 Rectángulo redondeado"/>
          <p:cNvSpPr/>
          <p:nvPr/>
        </p:nvSpPr>
        <p:spPr>
          <a:xfrm>
            <a:off x="4053047" y="1742110"/>
            <a:ext cx="4320241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843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Mapa Estratégico 2015 - </a:t>
            </a:r>
            <a:r>
              <a:rPr lang="es-ES" sz="3600" b="1" dirty="0" smtClean="0"/>
              <a:t>2019</a:t>
            </a:r>
            <a:endParaRPr lang="es-ES" sz="3600" b="1" dirty="0"/>
          </a:p>
        </p:txBody>
      </p:sp>
      <p:graphicFrame>
        <p:nvGraphicFramePr>
          <p:cNvPr id="104" name="103 Tabla"/>
          <p:cNvGraphicFramePr>
            <a:graphicFrameLocks noGrp="1"/>
          </p:cNvGraphicFramePr>
          <p:nvPr/>
        </p:nvGraphicFramePr>
        <p:xfrm>
          <a:off x="1116099" y="1298492"/>
          <a:ext cx="241770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709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</a:rPr>
                        <a:t>DESARROLLO INSTITUCIONAL</a:t>
                      </a:r>
                      <a:endParaRPr lang="es-CO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5" name="104 CuadroTexto"/>
          <p:cNvSpPr txBox="1"/>
          <p:nvPr/>
        </p:nvSpPr>
        <p:spPr>
          <a:xfrm>
            <a:off x="1115306" y="835374"/>
            <a:ext cx="75183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s-ES_tradnl" sz="800" dirty="0" smtClean="0"/>
              <a:t>En el 2020 el ICFES será la entidad de evaluación de la educación más importante de América Latina, reconocida por la calidad y pertinencia de sus mediciones y se consolidará como el centro de pensamiento sobre calidad educativa, incidiendo en todo el sector educativo. Así mismo, el ICFES habrá incursionado estratégicamente y con éxito en nuevos servicios de evaluación que contribuyan a la toma de decisiones, que promuevan la competitividad y la inclusión social.</a:t>
            </a:r>
            <a:endParaRPr lang="es-CO" sz="800" dirty="0"/>
          </a:p>
        </p:txBody>
      </p:sp>
      <p:sp>
        <p:nvSpPr>
          <p:cNvPr id="110" name="109 CuadroTexto"/>
          <p:cNvSpPr txBox="1"/>
          <p:nvPr/>
        </p:nvSpPr>
        <p:spPr>
          <a:xfrm>
            <a:off x="4324687" y="1827708"/>
            <a:ext cx="3729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análisis y divulgación de información relevante para grupos de interés</a:t>
            </a:r>
          </a:p>
        </p:txBody>
      </p:sp>
      <p:sp>
        <p:nvSpPr>
          <p:cNvPr id="112" name="111 Rectángulo redondeado"/>
          <p:cNvSpPr/>
          <p:nvPr/>
        </p:nvSpPr>
        <p:spPr>
          <a:xfrm>
            <a:off x="1368186" y="1742110"/>
            <a:ext cx="1963973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4" name="113 CuadroTexto"/>
          <p:cNvSpPr txBox="1"/>
          <p:nvPr/>
        </p:nvSpPr>
        <p:spPr>
          <a:xfrm>
            <a:off x="1368186" y="1731535"/>
            <a:ext cx="19449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Incursionar en nuevos mercados y ofrecer servicios de mayor valor agregado al cliente</a:t>
            </a:r>
            <a:endParaRPr lang="es-CO" sz="1050" b="1" dirty="0"/>
          </a:p>
        </p:txBody>
      </p:sp>
      <p:cxnSp>
        <p:nvCxnSpPr>
          <p:cNvPr id="146" name="145 Conector recto"/>
          <p:cNvCxnSpPr/>
          <p:nvPr/>
        </p:nvCxnSpPr>
        <p:spPr>
          <a:xfrm rot="5400000">
            <a:off x="-1362319" y="3776917"/>
            <a:ext cx="495684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0.gstatic.com/images?q=tbn:ANd9GcSthvko_b8seaWEb0DBNaoXrBXkYZRcPZApgMBAvxc6DuQJGCWov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943" y="2425800"/>
            <a:ext cx="619571" cy="619571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SEhUUERQVFRUWFBQVFxQXFxQXFRYVFBYXFhgWFhQYHSggHBooHBQVITEhJSkrLi4uFx8zODMsNygtLisBCgoKDg0OGxAQGy8kICQsLTA3NDg0LzQsMjQwLCwsLC83LiwsLCwtNCwsLCwtLDQsLCwsLiwsLCwsNCwsLC0sLP/AABEIAOgA2QMBIgACEQEDEQH/xAAcAAABBQEBAQAAAAAAAAAAAAAAAwQFBgcCAQj/xABMEAACAQIDBAYFCAUJBwUAAAABAgMAEQQSIQUxQVEGEyJhcYEHFDKRoSMzQlJigrHBU3KSstEVJDRDk6LC0vAWFyVUY+HxVXODo7P/xAAaAQEAAwEBAQAAAAAAAAAAAAAAAQQFAwIG/8QAMREAAgIBBAAEBQMCBwAAAAAAAAECAxEEEiExBRNBUSJhkaHwQnHRgfEUMjNSU7HB/9oADAMBAAIRAxEAPwDcaKKKAKKKKAKKKKAKKKKAKKKKAKKKKAKK4klVfaYDxIFIfylD+lj/AG1/jQDqik451b2WU+BB/ClKAKKKKAKKKKAKKKKAKKKKAKKKKAKKKKAKKKKAKKKKAKKKKAKK5kkCgsxAAFySbADmSaovSf0hLFdMMM7/AF23DwX8z3aEUBdsXikiUvK6oo3sxCj3mqRtr0p4aK64dHxDDiOxHfvdhf4Vme1MfNinzzuzngCdADwA3Adw0pBMNU4IyT+0/STtGa4jMWHXhkTO9u9nuL+AFVvGY/FzfPYvEv3dayr+ylhToYXnp301mxsCe1KvgO0fct6kgjX2PGxuy5jzYsx95NefyNF+jX3UvL0hwy8WPgtv3iKR/wBp8Pyf/wCv/PQHI2PGDcLY8wSD7wakMJi8TDrDisSncJnK/ssSKax9IcO3Fh4gH90mnMWPgfdIo/Wuv71qAsezfSNtKG2eSPEDlIgVrdzR218auexfSxA9lxUTwH6w+Uj94AI9xrMjBcXFiOYpJoKgnJ9G4DaEU654ZFkXmpBt3Hke405r5t2fipcO4eF2RhxUkeRtw7uNaX0X9JGe0eLFm3dYo3+Kjf5a8gd9MDJo9FJ4edXUMjBlO4g3FKVBIUUUUAUUUUAUUUUAUUUUAUUUUAU12jtBIVzOedlFrmwubX0tzJsANSQK42rtFYEzNqTfKt7XIFzc8FA1J4Csm6RbafEuRmOXidRmsbgAcEHBeO83O4BbpV0skxDZYzZBxF8o/VvvP2zryC63rMeGp9FhahMZttpJPV8AnWyne41VeZF9LD6x0HfXo8jzGTxQC8rBeQ3sfBRqaY4GfF405dn4Zit7GZrBR95uwD3do91SOH6OYTB/LbUk9YnbUQi7L4EHV/FrL3U6PSbHY09VgY+pjGnydgVX7UhsqeAt51Yq007FlcL3fRznbGHDA+jxEAfa+0VS/wDVoQPJWff91K7TEdH8N83hpMU31nzsp+7Kyr7lpXBdAo758biWdzqVi7RJ+1M+/wB3nVhwex8DF83hY2P1pbynxs2g8qtx0la7zL7IrS1L9ML7lfT0jYaLTDbLw6D/AONfgsf50t/vWl/5GG3i3+WrhFtEJoixoOSogH4Ur/LT/W+A/hXTyK/+P7s8f4l/7vsiiv6SoJOziNmYdwd/zbf3WjpF8fsDE/O4J8MfrRhlUeULWPmtXyTaebRwjDkyIR+FReM2ZgpfnMJFr9KMGJvG6WqHp6n+hr9n/JK1L9/t/BU19H2Gmu2ydo9rf1chBPcDkysPNDUHtPD47A/03Dl4x/XJYp4l10HgwU1ZtodAoGObCztEw1Cy6i/C0i2K+YNNf5d2js4hMUvXRHQFzmDDksw/Br+FcZaLP+m8/J8M6x1K9SGwWKinHybXPFTow8vzFdyQU+xOxcDtH5TBN6piR2ur3KTzyjd+snPUGob1+XDSdRj0yn6Mo1VhuvcaMO8buIqjKEovElhllNNZRbei/SqXCsAzEod51Om7tj6Q7x2h3jsnXtkbWjxC3Qi9gStwdDuZT9JTrY9xBsQQMKaG4uNQdQRqCO41IbB2s+GcWJy3vpvUneyjjuF1OjW4GxHg9G60VGbC2wuIS4tmABIG4g7nXmpse8EEHUVJ1BIUUUUAUUUUAUUUUAUjjMUsSF33DlqSToABxJNgB30tVG6XbYLNlQ6KSqd7jR5Pu6qO8seAoCB6S7Ved2BPc1jcAA3EaniAd5+k2u4ComOAAXOgAuSdAAOJNOIYKp3SjabYqX1PDHsA/LSDcbHVb/VHxOm4V6IOcbjZNoSHD4U5YB85Kb9of5eS8eNhT19qRYGMwYEAv/WTGxJbx4nu3CmGKxawR+r4bQD23G8njrz5nypHY+BDuA3sKMzeA4eZsPOtXR6Lct9n0KOo1O34YklsPYXXHr8WzZCb7/lJSO87l7/dVvXGhVCRgRxjci6Dz5nvNQsmLzHkNwA3ADcBXgxFa/kZ7MqV+eia9bo9bqG6+rZ0d6JSYiIyOxjBHyWmrfaI+r+O/dv83eXVHdN4RFe+x7YLJHJiCxAUEk7gNSfACl5opUXM8bqugzMrAa7tSKlOjfRfEx4lXkVVSNyScwObQ2KAa8RvtVz29s71iB4gQCwFidwZSGBPmKo3ayuFkYxw16v2LlOknODk8p+xmHrdeet1ZNidB2DscUQUGihGPaJ4k6EAcufdvr/SzY/qciqJAyuCVB9sAEA5hu46HjrppViu6myzy4vLK86bYQ3yXAn63XS4/QqbMh0ZGF1I7wahPWK89Yq06EzgrWhht/o8ovPhLgL2mjuc0dtcyNvK/EfhxhdupiI/V9oAOp9mXcVO4EngftDzqSTFlTcHUVXtu4NVfMgsj3YD6p+kvhf8a4XaWNkds/r6lunUuL4E26zZsgSQmXCuey43rfXdwbmNx3jiKsqorqGQhlYXBG4g1Xdn44FDh8R2om0F/o8hfgOR4UnsvFNgJuomN8PIbo53KTx7vtDz5189fRKqW1mvXYprKL30e2k2HcdqwvdWO5GNr3+w1gGHcCNQK1vZuOEyBwLHcynerDep/jxBB41jkkFWfoltgxN2joAFfvj3K/ihNj9k/ZFcDqaNRRRUEhRRRQBRRRQEbt7GGOKymzucqn6txdn8hc+6s5n7bXGiiyqOSjd/HzqzdJsTnka25fkh4nWQ/ur5VBpEBqdANSeQFSiCp9N9snCwBI/npuylt6jczDv1AHee6qzhofVIQg+ek1Y8vPu3Dvua5ixfrmMlxb/NR9mIHgq3y/C7eLjlXEjmRix4/AcBV/RafzJ5fSK2pt2RwuxKKOpbA9lW7yo8hc01jjp5hxwr6KHDMO2WRYSV0JKAte2qxuRVaYdZWt+jPEyvhPlNUVisTcSo3jwB0HmOFQ/oniS05bKSTGADa9lDEkA/rVooFt1YHiusUs07emuTZ8O0rji3d3ngh+kXSWDBKDKSWb2Y1sXa3HU2A7zVUi9KK5rNhiF5iQM37BUD+9UdsnBjaG1JjPqiNIctzqsTCNE7huJ8+daPPseB4+raGMpa2XKoA8LbvKuEoabTpRsi5Say+cYz7FhTvubdbUUnjrOQ2RtWLExiSFsy7jwKn6rDgaoXTvo5ipcWZIlaVXRQLWHV5dMhJO65LfeNJ9EL4TakmGUkoxkT9lTIjHvCgjzNaPj8dHAhkmcIi2ux3amwHjfhXnL0d+auU1xn2ZKS1VLVnDT5/dGC42B4ZGjlXK6mzLobEgHeNNxFNzJU70z2lFicU0sAbKVUEsMuZluMwG+1so1AOh0qDtX0lVjlBOSw8GBbWozai8o4MlI4s5ktyYEeYIP4CnBWkJxpbzqZtNCGUyIlip0iDEwmCQ9oC6MeFt3u3HmDXskdNTdWDDeDcVQ1VCthg0tPc4PJPdBNqGRWws3zsO6+9owbW7yug8CtWuG6MGHDhzG4g+IuKzfa0xhlhx0I3EBxzG6x8Rdf2a1GArIiyIbq6hlPNWFx+NfNSTi8M2U8rJe+i+Mzx9WTcx2yk7zG3sHxGqn9WpqqL0fxPVupO4HI36kh/JrHzNXqvB6CiiigCme2doLh4JZ39mKN5D3hFLW+FPKqHpQm/mawg2OIxEEX3c4kfyyxsPOgKtD0gjZljmIjlyqzX9jPIA7AOe9uNqjvSXtH1bAPlNmmIiXwYEuf2A3vFVXaUmeWRubt7r2HwtUPtNmlnghZmKIc4UkkC+psOGiD316SPORzDB1OHji4kZm8TqfjYeVdxR17PKGkPdp/GnES19FpK9laRkame6TPUSllWvVSlAtXkUJHq17QBVl6K9EmxqO4lEYRsuqFidAb+0OdRZbGuO6TwhCuVj2xWWVyOMswCgliQFAF2JO4C2t63bo/FImGhWYWkWNFbW+qi2p4nTWsqxmGfZeNTKwkKBXBK5Q6vdWW1zbcwvervj+n0CCNkjldXtdsuVV3ZgGb2nF9w0uN4rK8Q33qHlrKfOTR0W2ly3vDXoV3buHl2Zjjio1zRSMx+z8obvGx+ib6g+G+xFSmJ9JkXV3jhkMltA2QID3sCTbwFXLC4iPERB1s8bjS40I5FTTSPo3hFbMuHhDb75F+AtVP/EVTSV0G5Lj+5bVNkW3VJYfP9ioejvZEskz46e/azlCRbO0h7TgcFAuB491WzpXsdsXh2iVwhLK1yLg5TcA8he2tPNr49cPC8rKzBFvlW1zwsL6Vn8HpKls2eBCSGyZWYBTrlDXBzcLkW8OFEr9RZ5ta6xj5Y/ch+VTDy5vvOfnnspWOwrQyPG9syMVaxBFxyIpCu2JJJY3Ykksd5Ym5J7ySTXNq+jTeOTCaWeDk0i4pxlrgrUhIaulNZY6kGSm8i1ykdoDeCISRyQtuYG3cefkbGrP6J8cZcK8D+3h3tbiEe5A8mDjyFVYShHU99vfpTWJ2hxkiozKsy9oAkA/S1tv1VvfWDr6ts9y9TZ0s8xwavLtqFJBEGDO90suoBO7M24a276vnRPavrWEhmIAZls4GoWRCUkXyZWFfPsRysGG9SCPI3rYfRhiNMZDwTE9ao5JiY1k/fEh86z2WkXiiiioJCs99KE/y+BTkcTMR/wC3FkHxkrQqzD0mN/P4RywWJI+86D8qAzhVqOwa3xUjfVW34D+NTCrUdsxO1iG5X/Fz+Vda1mRzn0RqNck8yT7zT+Ccjv8AGo6CnsdfWQSMK18knDixxH51KbKMTyosr5ELAM43qDxsfx4b6hsq3ZRe6qrXuLHNl4W+1zq57D9HM2Iijm62NUkAa3aLBT5WvavNttUI5k8ehzhXZKWIrJpOO6KYaWBYcgVUHYZbB1vqSG433m9776e7F2NFhUKQqQCcxJJJLWAuSe4DdXuJnjweGLHSKGMabzlQWCjmToBzJrJm21tHaUrCDOFGvVxsURF4Z3uLnvJ1sbAbq+foqtvi1uxBer6Nq2ddLT2/E/bs1TbHR/D4qxmjuwFgwJVgL3tcHdqffSe3I8PDg3EsamGNNI7aXGiKvJixAB5ms0j23tDZsqjEByp1ySOXR1G/I9zY+B0uLitVw00WLw4YdqOZNx5MLEHkRqPEUuosp2tyzDPGH+YFVsLdySxL1yiqdGemWGjgihkDxlEVScpZCba2K3a1+YqrS9KcS05lErhesLrFmIQLfRGUG3s2B77mprpB0Vhghk6oyvLGiv2suUrmAa1gNbEnyqjviQLd/Kx3aHca0tLVRY5Tgs59yjfZdBKMuP2NB2707jkhaOKIuZIyrF+yi51sy23sRcjgORrPslJnGjkfhVx2b0TEkeHdpSOvAIAUdkG2+51311UatHDnhP8Aqc3KzVS45wVLJXmWpbprsg4GVEVi6vHmDNp2sxBFh9331WjiGOg39w1q3U1ZFTj0yrYnCTjLsekUlJKBxpmCzcSfOwt38KTkSx4cDobix1GtdNnzOe4VlxY4UxnnJ7q7am8lHFI9xkxlPTranzkEnO3uuD/iNNpqfbRT+bwt4fh/2rI8SjmKZq6N8j9krRfRlPbGuv6XAwP96J2Q/BxVAdauPo9a20cP34KdfdLGRWEaSNeoooqCQrL/AElD/iEH2sHOv99TWoVm/pTjti8BJwPrMR+8qsPitAZ6i0z2ZF/SR3H/AB1JlLG3I2pPZcXy8i/WW/4fxNdqnhnOfRVMItyAOJA99SMTE3yZFUHKGcZi5G/gbDd76jsOSjd6t8VP/apCBCNFUSJcsO0FZSd4PuHur6Zvr2MaS79ztMQyyOGUF2CqFHsk3Wx8LAVp/QzpnKJIMGyKeyqXU9lQBvbsix03XO+sy6gk5iwEtwVA9lcu5S3Pd7u+r16L9lrJJmdRnjIexYG//U0PaIOg5b+NVNZCLqbmnwe9NKSsxDBaunMs2IwUxiyrGpQnMLlgjqSSLHQaHutUR6M9uJHDLBlUYkzAheDhlUAjuBB0H1hzq1bKlk6oqIhKjXBBI4jUEHeDVN2p6MJiTLA6BywZY2JGQLuUMAb8N/IamsyiyEqnTN4y85L90JqxWRWeMC/pRxzLHHHK0cjCQOyr7caZWW+g0uWW199u6pboVNKmGjjRlUAMyhvph2LC1+d7jxqA2V6Op3a2IVIkJBcIxYsAb2B4C44X8RV120AgCMsSJ2EikLKlgB7NyRwB0qb5wVSore7nJFMJOx2zWOMFL6Z9JMVJisRg0cLGIwuVV1ZmRMwLEXIJZhYWp50R6GomFZ8YFcMjWQe1Gc30WA9q99b/APfrp+qK6kgF2jAE3EKoUE3GpuT8DUl0Vx80mzyJo7ZbgS3BElnGot4nzFe5znHTxlWtq9fc8xjGV7jPn2K2no/xbtmjeFYSLrmW7kcARbU9+YX7t1XDD6RYRI/aj+TF92ZMgue7cakMJiZ1iUCMEZRle4AC20v4DwquYjpFh4WiCuZisjNI0YBUE5dzsQCLDeCd1V5236j4e8HaNdVHPWR30h6PeuSJFiJCHVWMcigW7Vrgrpcdju3d9M+iPRRoXeSNkZlJVZGXhxIBvYn4A2507PS/DYlozEWSRWFlkAW4PDMCV3gceNTsUc0BYRoJEY5hrYrfgaTs1FUPJllL2Ea6bJebHDfuZ56QtjRLh5ZgBDMrosiqBklzHQqv0WvYm3AXtVGBYIodQzsQIxpuyj2rcrjfzrQfSbsucxiSQjK5sQNyPcFcx3agWB4W361QnRmRTYI6MMtyCrdkA67hfKN9a+hc3Um3n86MzVqKtwlgbTOVF3yMtwCUFit+I0FxSb3zsidWMtgA41fmb/wpSaNmFmURpcFjmDFrcFH+vGk9pBpL2RLXGWXMAQvI8fKrU2/TODlBL1I7HWDHLuqUxkf81g77fgf41E7QkBZiN3499WXaGHsuGj5KL+5R/GqXiD+FIu6Vcs7datfQEf8AE8OOWCmb3vGPzqsstXD0cw32nIf0WCRPAySZvwWsI0jVKKKKgkKovpfg/mkU36DFQuT9lyYj8XWr1UV0p2X61g54OMkTqvc9rofJgp8qAxvFp2z36++kIxlnjbg3ZP4fmK6wE3WQxsd+XKw4hl0IPmDXWKjuhtvXtDy3/A38q6QfJ4l0VXb+G6rEyDgWzjwfX8SR5UlEasHTTD544cSo3jI/dxHuIYeYqtwtX0uks3VpmRqYYkx/Gaktk7Rkw8gkhYqwuLi24ixBB0PnUVGacpV3CksMzpNxeUW7oNtCX12JY5HHWOeszNnzrbMQbjkptyvpWu7b2qmFhaaW+VbCy2zEsQAACRrrXz5ExBBBII3EaH31IYja08sYjklkdA2YKzFrEAgG513E1nanw5W2RksJLstafxDyoSUstmy9GulMONziMMrJa6vlBKn6QsTpfT/zVG9KoHrKESBvkrGPNfqyDvy37OYEeOXuqn4TEvGSY3ZCQVJUlTY7xca14B8fz3mpp8PVN3mRfHsc7vEnbTskufc0/Z/o7wzRoztMWKKSMygAkXIFl3XJq2RbNRYVgUEIqhQONh389KrmyOnmHkKRskkbEqguAy3Og1U394q31iaqV+cW5NvTKjGasGcdPtou8kez8Pe1kVwDq7NbJGT9UCzHnccAam9i9AsNEo65euktqWvlB5Km63jc1AwDLtw5+MjWv9qDsfAqK0qu+oslTXCut4TSb+bZw08I3WTnNZxJpfLBTtv+j/DyoTAvUyAaWJyMeTKd3iLedMfRrtyQs+DnvmjByX3gIcrRk9x3efIVf6y/ZZz7ecx+yJJr23dmIo1/v3qaLJX0zhY84WU/bH8k3VxpthOHGXhr3z/BpssSsLMAw5EAjTXcagum+zRLgJ0VRcJ1igDjH27D9kjzqwVifSXp3ipmdEcRR3ZbR6My3I7Um/3WrhoqLLZ5h6YZ31N1dcPj9eCmSU1lNOJDTOZq+okzBrR5gcP1s0afWcA+G8/AGrjjhmxB5ItvP/TfCovoNhLvJO3sxKQD9oi59wH96pXCglS53uxPkL/mT7qwPELMzx7f+m1poYiEMd2HjV49EkOZsdiPrTpCD3QIDp5yfCqVJKI0eQ7lUn4Vqno42YcPs7Dq3tsple+/NMTIQfDMB5VlsuIstFFFQSFFFFAYtt3Z/qu0MRDaySn1qLlaQ2kA8HB05Ec65RNdRccRzHEVdPSlskyQLiYheXCEyWG9oSLTJ7gG+7VRwrB1DKbggMDzB1qUQxlgcKHE2CkOjAtGe7eCO/2W8QaoMkLRO0bizIxUjvH5Vo21sM2VZo/nIe14oNT421PgWqK6X7OXEwrjoBqBaZRvAXie9f3bHhWpodRtltfT/wCynqKty/Yq8TU6jNRsL09iet+LMWyI9Q0stNY2pwhr3kpzQ4WlVFIoaWQ1DK8iX6P7HlxMoWLSxBL8EF95PPkONbYO+sy9He3RE5gksEka6tyksBYnkbAeNudXfanSXDYdgkkgzXAKr2it+L29keOvK9fPeJebZcobeuj6Lwnyq6HPd33n0IPp30eeQricOD1iAZgvtEKbqy/aHx8qb7K9IahQuKjYONCyAEG3EqSCD3C9XiKUMoZSGUi4INwQeIIpjj9hYeY3lhRj9a1m82GtV4aiDgq7o5S6fqi1PTWKx20SxntPp/Mpm3fSHmUx4NHDt2esYC4vp2EBN25Xt4GpH0edGWwytNMLSyCwU70S9+19okAnwHG9WPAbEw8BvFCin6wHa/aOtO8ViUjRnkYIii7MxsABxJpZqIbPKpjhPv3Z7r083NWXSy10l0hUise9IPQqPBp18D2jLBOqYksCdwRuIsCbHWwOpqfHpUhErAwv1V7LICM5H1jGbW48b2toDpVO9JPSpcbLGISepjW4uCpMj+0SDyAAH3udWdFRqKrVw0n3+fjOWqtosrfKbXRTJWpm92IVRckgADeSdABSsz1Z+hGyVUNjcRpHHfq7/SbcWA469kd57q1tRcq4OTKWnq3PBITYP1eCHCJbrJLM58TqT3XHuSnTQgWC7gAB4D/V6NlxtIXxMg7UlxGPqoNCR7so8G506lWw1/8AA518zZNyfJtQWERy7P8AWsRh8INRLIGk7oYu29+V7BfE1uQFZ76K9m5utxzjWb5KC+8QRn2vvsL/AHRWh1xOgUUUUAVyxrqkZDQCM71kk+A9SxRw40hkLSYY8AL3eD7pNx3GtTxDVWOlOylxURRjlYEPHIPajkX2WH+txNSCJg4MKiHJwE3WKCcJMbOu/q24i3dqRzW43il9i49mzJKMs8RyzJwPKROaNv8APwqc6pXUq6h43FmXmO48CDqDwIr0ng8tGc9MejXq5E+H7WGksQV1EZbcP1DwPlyvX4nrRVd9msYpgZ8DMSAxAOW+9WXdmtvXcd441CdJ+hhjX1jBHrsM3aspzNGPxZB7xx51t6PWp4hN8+5najTZ+KJARyU5R6i45PdTmOWtVSMidZJo9Lq9RyS0ssteslSVZIK9d9ZTES111tQcnWbF6No7YO/1pHI8BZfxU1IdKukC4KIOy5yzhVS+W+hJN7HQAcuVY3s/b+Ig+ZmdB9UG6fsNdfhXu3ukc2LKGdgcgIWwy+0QSSBpfQe6sifh0p375NbW/wCpu1eIRhp1CKe5LHyNP6LdOExkxiaPqmtdO3mz29oeyLEDXjfXlU/t+GN8NKkrKiNGyl2ICrcaMSd1jY18+QY1o3V0OVlYMpHAjWjbW3Z8U2bEStIb3AJ7K/qoOyPEC/Olnhi8xOt4R0p8RfltWLLGcr00lkokkqw9Feh74r5aYmHCr2jI1lLgb8l9y82OnK/DRtujXHdJlamhyeEhp0T6NNjHzPdYEN5H3XtrkU8+Z4Dyq1SkY6URRDJg8Pa5XQNYWCr3m1hyF27q7mnONIweAXqsJGAJJbELl/E3O5d7HU6XqwQYRIoxHEMsa897E73c8WPw0A0FfPanUytln6GzVUoLCGsqjkAAAABuAGgA7raVC4rDtipkwiEjOM87D+rw4Oov9Ztw8aebb2iIlBC53Y5Iohvkc/kOJ4DxqZ6I7J9XQlzmmlOeaTm3BR9ldwFUywXLAKqIqIAqqoVVG4KosAO6wqQRqisM1SERqCRxRXgr2gCkZRS1cOKAjcQKicUtTs0dRuJioCkdItlM5WaAhMRHfIx9l14xyDip+FebC2sJQ1gUdDaWA+1G3Mc1PBqsOKgqs7Z2OWYSxN1U6ezIOI+o4+kh5GpILIqq6FWUPG4syNuI/Ijgd4qtPs7E7NZpsCTPhibyQNcug4kga/fXzGlK7F25nfqpVEOJ/Rk/Jy/ahY7/ANU6jvq0YXE68VYeWvdUp4IaKVJsbA7Vu+DcYbFG5aE2yud5OQb/ANZOeoqm7b2BiMGbYiIoL2Eg7UTeDjTyNj3Vqe3eh+HxRzi+HnvfrYx2S28F4xbW+t1INR3r21cApE8S47D7s4u5y8iwGYd+dT41fo11lfHa/PUrW6aE+XwzLlelVmq9Z9h43eHwMh4jspfyzR28Qpok9GDSDNgsbBOvANpp3vGWBPkK0oeI0y74M+egn6clJE9ddfVixHo22iu6FH70lT/HlNNf9g9o/wDKN/aQ/wCerC1VL/WvqV3o7F+lkMZqTaerNB6ONotvgVO9pY/8JJqSi9FsqjNi8Xh4F42u2ni+QD415lrKY9yR6jorH+kobSGnOydkT4tsuHiaQ3sWGiL+s50Hhe9XQwbDwWru+NkHAdpPhljt4k1IxbZ2ljVCYDDLg8PuEjWUBfssQBb9RSe+qVvia/QvqXK9Dj/M/oR0HRfB7OAl2lIs01rrhk1W/wCqdW8WsvdTjqsVtWzS3wuCBGVR7UgG7KD7Z+0RlHAGpbY3QmCBusnJxc5Ny8l+rDc8hJLnvY8NwqbxeJ17RzNy/LurLtunY8yeTQhWorCWBnFh44YxHEojiXcvM/WZt7MedQ+29qJCmd72Jyog9uV+CqP9Wrzbu21iYJYyzn2MOp1H2pW+gvjqaYbM2U7SdfiWEkxFhYWSJfqRLwHfvNcToK7B2c5kOIxNuuYWVB7MEf1F7+Z4/jb8KtM8LBUvhoagDvDCpGIU2gjp7GtQSdivaKKAKKKKATdKaTQ0/rlloCBxGGqMxODq1yQUzmwlSCh7X2Iky5ZFzDeOYPNTvBqOhxuJwnZlVsXANAwt61GO++ko8dav82BphNs/uoQN9hbYixK3w0qy29pDdZU7mjbtD8KmoZbc1P8ArjVQ2p0WilYOVKyD2ZYyUkU8w6/neuIp9pYf2XjxiD6M4yTW5CZNCe9gaAtO0tgYbE64jDxSE/TAySf2iWNVzFei/CE5oZZ4W4WKuB7wG+NLw9OYk/peGxOGPFsnWxf2kf5iprAdKsDNbq8ZAb8GdUb9l7GmWMIrI6DY5PmdrS25N14H/wChHwpT/Zja3/qgt4vf92r7DZtVZW7wQfwNKdSeVMjaZ03QnHv87taS3JTOR7s6iu4PRfhr5p58RM33VB8Sbt8av8i5RdiqjmSB+NQ+P6S4KG/W4zDqRw6xC37K3NTuZG1COzejOEw1jDho1YbncGRx4O97eVPp5r7yWNVubp3h2/osOJxR4FIykfnJJYWpjLj9pYjQdTgkP1B10/8AaNZR5CoJJzbO048OmfESrCnC57bdyqO0x7gKqk21sRiezhEbDRHfiJAOvcf9KPcn6x11p7gOisav1j5pZTvmlYySHzO7ytU9Ds+gK7sjYSQg5ASWN2djmdzzZjqTU/hsHUlDgafw4SgGWHwtSUEFLxwUuqVBJzHHSooooAooooAooooAooooArkrXVFAJNDSD4WnlFARj4Km77PqatXhWgK+2zqjsZ0Zhl+chjfvZFJ95FXAxivDCKAzqb0dYFjc4ZAeYzL+Brn/AHeYT9G/h1s1v3q0bqBXnUCgM7j9HOBBv6spPNi7fialMH0Vw8fzcES94RQffa9XHqBQIRQECuzaWTZ9TQjFehBQEYmBpwmEp5avaARWClAld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 descr="http://st2.depositphotos.com/1688079/5680/i/950/depositphotos_56800409-Process-gears--icon-glossy-blue-butt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897" y="3417498"/>
            <a:ext cx="692207" cy="738402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 descr="https://encrypted-tbn2.gstatic.com/images?q=tbn:ANd9GcS-zdK9LlQfv595ne3NDeERtSod-pMPbXWH7VVKxVYR1Ds_cOEcIA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0921"/>
          <a:stretch>
            <a:fillRect/>
          </a:stretch>
        </p:blipFill>
        <p:spPr bwMode="auto">
          <a:xfrm>
            <a:off x="316044" y="4930930"/>
            <a:ext cx="696563" cy="765892"/>
          </a:xfrm>
          <a:prstGeom prst="rect">
            <a:avLst/>
          </a:prstGeom>
          <a:noFill/>
        </p:spPr>
      </p:pic>
      <p:sp>
        <p:nvSpPr>
          <p:cNvPr id="152" name="151 CuadroTexto"/>
          <p:cNvSpPr txBox="1"/>
          <p:nvPr/>
        </p:nvSpPr>
        <p:spPr>
          <a:xfrm>
            <a:off x="416293" y="2184961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62917" y="296326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FINANCIERA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389806" y="4145230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PROCESOS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INTERNOS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183071" y="569658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APRENDIZAJE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Y DESARROLLO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ORGANIZACIONAL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ages.clipartlogo.com/files/ss/thumb/534/53428633/three-dimensional-circle-button_small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925" y="1620543"/>
            <a:ext cx="615682" cy="615682"/>
          </a:xfrm>
          <a:prstGeom prst="rect">
            <a:avLst/>
          </a:prstGeom>
          <a:noFill/>
        </p:spPr>
      </p:pic>
      <p:sp>
        <p:nvSpPr>
          <p:cNvPr id="58" name="57 Rectángulo"/>
          <p:cNvSpPr/>
          <p:nvPr/>
        </p:nvSpPr>
        <p:spPr>
          <a:xfrm>
            <a:off x="1116100" y="835374"/>
            <a:ext cx="7517553" cy="541916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43 Rectángulo redondeado"/>
          <p:cNvSpPr/>
          <p:nvPr/>
        </p:nvSpPr>
        <p:spPr>
          <a:xfrm>
            <a:off x="1368187" y="2398569"/>
            <a:ext cx="1963972" cy="156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Nuevos clientes / Internacionales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374287" y="2584647"/>
            <a:ext cx="1119531" cy="1749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557604" y="2584647"/>
            <a:ext cx="774555" cy="1749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4324686" y="2398569"/>
            <a:ext cx="3895390" cy="156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Repositorio de calidad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324685" y="2602774"/>
            <a:ext cx="3895389" cy="156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Retroalimentación pruebas - Información MEN</a:t>
            </a:r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520576" y="2563875"/>
            <a:ext cx="8915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900" b="1" dirty="0" smtClean="0"/>
              <a:t>Certificaciones</a:t>
            </a:r>
            <a:endParaRPr lang="es-CO" sz="900" b="1" dirty="0"/>
          </a:p>
        </p:txBody>
      </p:sp>
      <p:sp>
        <p:nvSpPr>
          <p:cNvPr id="50" name="49 Rectángulo"/>
          <p:cNvSpPr/>
          <p:nvPr/>
        </p:nvSpPr>
        <p:spPr>
          <a:xfrm>
            <a:off x="1363567" y="2555387"/>
            <a:ext cx="11128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900" b="1" dirty="0" err="1" smtClean="0"/>
              <a:t>Assessment</a:t>
            </a:r>
            <a:r>
              <a:rPr lang="es-CO" sz="900" b="1" dirty="0" smtClean="0"/>
              <a:t>  center</a:t>
            </a:r>
            <a:endParaRPr lang="es-CO" sz="900" b="1" dirty="0"/>
          </a:p>
        </p:txBody>
      </p: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200323" y="1577413"/>
            <a:ext cx="914983" cy="4713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Rectángulo"/>
          <p:cNvSpPr/>
          <p:nvPr/>
        </p:nvSpPr>
        <p:spPr>
          <a:xfrm>
            <a:off x="1115306" y="1577413"/>
            <a:ext cx="7518346" cy="468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/>
        </p:nvGraphicFramePr>
        <p:xfrm>
          <a:off x="3539559" y="1298491"/>
          <a:ext cx="50940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29"/>
                <a:gridCol w="927922"/>
                <a:gridCol w="1308219"/>
                <a:gridCol w="1064829"/>
                <a:gridCol w="857594"/>
              </a:tblGrid>
              <a:tr h="151727"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EXCELENCIA DOCENTE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 BILINGÜE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MAS ACCESO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CON CALIDAD EN EDUCACIÓN SUPERIOR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r>
                        <a:rPr lang="es-CO" sz="700" b="1" baseline="0" dirty="0" smtClean="0">
                          <a:solidFill>
                            <a:schemeClr val="tx1"/>
                          </a:solidFill>
                        </a:rPr>
                        <a:t> LIBRE DE ANALFABETISMO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JORNADA </a:t>
                      </a:r>
                    </a:p>
                    <a:p>
                      <a:pPr algn="ctr"/>
                      <a:r>
                        <a:rPr lang="es-CO" sz="700" b="1" dirty="0" smtClean="0">
                          <a:solidFill>
                            <a:schemeClr val="tx1"/>
                          </a:solidFill>
                        </a:rPr>
                        <a:t>ÚNICA</a:t>
                      </a:r>
                      <a:endParaRPr lang="es-CO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4" name="163 Conector recto"/>
          <p:cNvCxnSpPr/>
          <p:nvPr/>
        </p:nvCxnSpPr>
        <p:spPr>
          <a:xfrm rot="16200000" flipH="1">
            <a:off x="5426453" y="3926263"/>
            <a:ext cx="4717160" cy="33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5400000">
            <a:off x="4373105" y="3934218"/>
            <a:ext cx="4661840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rot="5400000">
            <a:off x="3069838" y="3933422"/>
            <a:ext cx="4661846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 rot="5400000">
            <a:off x="2140485" y="3934216"/>
            <a:ext cx="4661843" cy="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 rot="16200000" flipH="1">
            <a:off x="1216744" y="3926110"/>
            <a:ext cx="4652042" cy="64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112 Rectángulo redondeado"/>
          <p:cNvSpPr/>
          <p:nvPr/>
        </p:nvSpPr>
        <p:spPr>
          <a:xfrm>
            <a:off x="4053047" y="1742110"/>
            <a:ext cx="4320241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843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Mapa Estratégico 2015 - </a:t>
            </a:r>
            <a:r>
              <a:rPr lang="es-ES" sz="3600" b="1" dirty="0" smtClean="0"/>
              <a:t>2019</a:t>
            </a:r>
            <a:endParaRPr lang="es-ES" sz="3600" b="1" dirty="0"/>
          </a:p>
        </p:txBody>
      </p:sp>
      <p:graphicFrame>
        <p:nvGraphicFramePr>
          <p:cNvPr id="104" name="103 Tabla"/>
          <p:cNvGraphicFramePr>
            <a:graphicFrameLocks noGrp="1"/>
          </p:cNvGraphicFramePr>
          <p:nvPr/>
        </p:nvGraphicFramePr>
        <p:xfrm>
          <a:off x="1116099" y="1298492"/>
          <a:ext cx="241770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709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800" b="1" dirty="0" smtClean="0">
                          <a:solidFill>
                            <a:schemeClr val="tx1"/>
                          </a:solidFill>
                        </a:rPr>
                        <a:t>DESARROLLO INSTITUCIONAL</a:t>
                      </a:r>
                      <a:endParaRPr lang="es-CO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5" name="104 CuadroTexto"/>
          <p:cNvSpPr txBox="1"/>
          <p:nvPr/>
        </p:nvSpPr>
        <p:spPr>
          <a:xfrm>
            <a:off x="1115306" y="835374"/>
            <a:ext cx="75183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s-ES_tradnl" sz="800" dirty="0" smtClean="0"/>
              <a:t>En el 2020 el ICFES será la entidad de evaluación de la educación más importante de América Latina, reconocida por la calidad y pertinencia de sus mediciones y se consolidará como el centro de pensamiento sobre calidad educativa, incidiendo en todo el sector educativo. Así mismo, el ICFES habrá incursionado estratégicamente y con éxito en nuevos servicios de evaluación que contribuyan a la toma de decisiones, que promuevan la competitividad y la inclusión social.</a:t>
            </a:r>
            <a:endParaRPr lang="es-CO" sz="800" dirty="0"/>
          </a:p>
        </p:txBody>
      </p:sp>
      <p:sp>
        <p:nvSpPr>
          <p:cNvPr id="110" name="109 CuadroTexto"/>
          <p:cNvSpPr txBox="1"/>
          <p:nvPr/>
        </p:nvSpPr>
        <p:spPr>
          <a:xfrm>
            <a:off x="4324687" y="1827708"/>
            <a:ext cx="3729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sz="1050" b="1" dirty="0" smtClean="0">
                <a:solidFill>
                  <a:srgbClr val="000000"/>
                </a:solidFill>
              </a:rPr>
              <a:t>Fortalecer análisis y divulgación de información relevante para grupos de interés</a:t>
            </a:r>
          </a:p>
        </p:txBody>
      </p:sp>
      <p:sp>
        <p:nvSpPr>
          <p:cNvPr id="112" name="111 Rectángulo redondeado"/>
          <p:cNvSpPr/>
          <p:nvPr/>
        </p:nvSpPr>
        <p:spPr>
          <a:xfrm>
            <a:off x="1368186" y="1742110"/>
            <a:ext cx="1963973" cy="553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4" name="113 CuadroTexto"/>
          <p:cNvSpPr txBox="1"/>
          <p:nvPr/>
        </p:nvSpPr>
        <p:spPr>
          <a:xfrm>
            <a:off x="1368186" y="1731535"/>
            <a:ext cx="19449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rgbClr val="000000"/>
                </a:solidFill>
              </a:rPr>
              <a:t>Incursionar en nuevos mercados y ofrecer servicios de mayor valor agregado al cliente</a:t>
            </a:r>
            <a:endParaRPr lang="es-CO" sz="1050" b="1" dirty="0"/>
          </a:p>
        </p:txBody>
      </p:sp>
      <p:sp>
        <p:nvSpPr>
          <p:cNvPr id="116" name="115 Rectángulo redondeado"/>
          <p:cNvSpPr/>
          <p:nvPr/>
        </p:nvSpPr>
        <p:spPr>
          <a:xfrm>
            <a:off x="1368186" y="2457204"/>
            <a:ext cx="7005102" cy="553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17" name="116 Rectángulo"/>
          <p:cNvSpPr/>
          <p:nvPr/>
        </p:nvSpPr>
        <p:spPr>
          <a:xfrm>
            <a:off x="1638300" y="2619211"/>
            <a:ext cx="6416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/>
              <a:t>Fortalecer la toma de decisiones a partir de información financiera</a:t>
            </a:r>
            <a:endParaRPr lang="es-CO" sz="1050" b="1" dirty="0"/>
          </a:p>
        </p:txBody>
      </p:sp>
      <p:cxnSp>
        <p:nvCxnSpPr>
          <p:cNvPr id="146" name="145 Conector recto"/>
          <p:cNvCxnSpPr/>
          <p:nvPr/>
        </p:nvCxnSpPr>
        <p:spPr>
          <a:xfrm rot="5400000">
            <a:off x="-1362319" y="3776917"/>
            <a:ext cx="495684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0.gstatic.com/images?q=tbn:ANd9GcSthvko_b8seaWEb0DBNaoXrBXkYZRcPZApgMBAvxc6DuQJGCWov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943" y="2425800"/>
            <a:ext cx="619571" cy="619571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SEhUUERQVFRUWFBQVFxQXFxQXFRYVFBYXFhgWFhQYHSggHBooHBQVITEhJSkrLi4uFx8zODMsNygtLisBCgoKDg0OGxAQGy8kICQsLTA3NDg0LzQsMjQwLCwsLC83LiwsLCwtNCwsLCwtLDQsLCwsLiwsLCwsNCwsLC0sLP/AABEIAOgA2QMBIgACEQEDEQH/xAAcAAABBQEBAQAAAAAAAAAAAAAAAwQFBgcCAQj/xABMEAACAQIDBAYFCAUJBwUAAAABAgMAEQQSIQUxQVEGEyJhcYEHFDKRoSMzQlJigrHBU3KSstEVJDRDk6LC0vAWFyVUY+HxVXODo7P/xAAaAQEAAwEBAQAAAAAAAAAAAAAAAQQFAwIG/8QAMREAAgIBBAAEBQMCBwAAAAAAAAECAxEEEiExBRNBUSJhkaHwQnHRgfEUMjNSU7HB/9oADAMBAAIRAxEAPwDcaKKKAKKKKAKKKKAKKKKAKKKKAKKKKAKK4klVfaYDxIFIfylD+lj/AG1/jQDqik451b2WU+BB/ClKAKKKKAKKKKAKKKKAKKKKAKKKKAKKKKAKKKKAKKKKAKKKKAKK5kkCgsxAAFySbADmSaovSf0hLFdMMM7/AF23DwX8z3aEUBdsXikiUvK6oo3sxCj3mqRtr0p4aK64dHxDDiOxHfvdhf4Vme1MfNinzzuzngCdADwA3Adw0pBMNU4IyT+0/STtGa4jMWHXhkTO9u9nuL+AFVvGY/FzfPYvEv3dayr+ylhToYXnp301mxsCe1KvgO0fct6kgjX2PGxuy5jzYsx95NefyNF+jX3UvL0hwy8WPgtv3iKR/wBp8Pyf/wCv/PQHI2PGDcLY8wSD7wakMJi8TDrDisSncJnK/ssSKax9IcO3Fh4gH90mnMWPgfdIo/Wuv71qAsezfSNtKG2eSPEDlIgVrdzR218auexfSxA9lxUTwH6w+Uj94AI9xrMjBcXFiOYpJoKgnJ9G4DaEU654ZFkXmpBt3Hke405r5t2fipcO4eF2RhxUkeRtw7uNaX0X9JGe0eLFm3dYo3+Kjf5a8gd9MDJo9FJ4edXUMjBlO4g3FKVBIUUUUAUUUUAUUUUAUUUUAUUUUAU12jtBIVzOedlFrmwubX0tzJsANSQK42rtFYEzNqTfKt7XIFzc8FA1J4Csm6RbafEuRmOXidRmsbgAcEHBeO83O4BbpV0skxDZYzZBxF8o/VvvP2zryC63rMeGp9FhahMZttpJPV8AnWyne41VeZF9LD6x0HfXo8jzGTxQC8rBeQ3sfBRqaY4GfF405dn4Zit7GZrBR95uwD3do91SOH6OYTB/LbUk9YnbUQi7L4EHV/FrL3U6PSbHY09VgY+pjGnydgVX7UhsqeAt51Yq007FlcL3fRznbGHDA+jxEAfa+0VS/wDVoQPJWff91K7TEdH8N83hpMU31nzsp+7Kyr7lpXBdAo758biWdzqVi7RJ+1M+/wB3nVhwex8DF83hY2P1pbynxs2g8qtx0la7zL7IrS1L9ML7lfT0jYaLTDbLw6D/AONfgsf50t/vWl/5GG3i3+WrhFtEJoixoOSogH4Ur/LT/W+A/hXTyK/+P7s8f4l/7vsiiv6SoJOziNmYdwd/zbf3WjpF8fsDE/O4J8MfrRhlUeULWPmtXyTaebRwjDkyIR+FReM2ZgpfnMJFr9KMGJvG6WqHp6n+hr9n/JK1L9/t/BU19H2Gmu2ydo9rf1chBPcDkysPNDUHtPD47A/03Dl4x/XJYp4l10HgwU1ZtodAoGObCztEw1Cy6i/C0i2K+YNNf5d2js4hMUvXRHQFzmDDksw/Br+FcZaLP+m8/J8M6x1K9SGwWKinHybXPFTow8vzFdyQU+xOxcDtH5TBN6piR2ur3KTzyjd+snPUGob1+XDSdRj0yn6Mo1VhuvcaMO8buIqjKEovElhllNNZRbei/SqXCsAzEod51Om7tj6Q7x2h3jsnXtkbWjxC3Qi9gStwdDuZT9JTrY9xBsQQMKaG4uNQdQRqCO41IbB2s+GcWJy3vpvUneyjjuF1OjW4GxHg9G60VGbC2wuIS4tmABIG4g7nXmpse8EEHUVJ1BIUUUUAUUUUAUUUUAUjjMUsSF33DlqSToABxJNgB30tVG6XbYLNlQ6KSqd7jR5Pu6qO8seAoCB6S7Ved2BPc1jcAA3EaniAd5+k2u4ComOAAXOgAuSdAAOJNOIYKp3SjabYqX1PDHsA/LSDcbHVb/VHxOm4V6IOcbjZNoSHD4U5YB85Kb9of5eS8eNhT19qRYGMwYEAv/WTGxJbx4nu3CmGKxawR+r4bQD23G8njrz5nypHY+BDuA3sKMzeA4eZsPOtXR6Lct9n0KOo1O34YklsPYXXHr8WzZCb7/lJSO87l7/dVvXGhVCRgRxjci6Dz5nvNQsmLzHkNwA3ADcBXgxFa/kZ7MqV+eia9bo9bqG6+rZ0d6JSYiIyOxjBHyWmrfaI+r+O/dv83eXVHdN4RFe+x7YLJHJiCxAUEk7gNSfACl5opUXM8bqugzMrAa7tSKlOjfRfEx4lXkVVSNyScwObQ2KAa8RvtVz29s71iB4gQCwFidwZSGBPmKo3ayuFkYxw16v2LlOknODk8p+xmHrdeet1ZNidB2DscUQUGihGPaJ4k6EAcufdvr/SzY/qciqJAyuCVB9sAEA5hu46HjrppViu6myzy4vLK86bYQ3yXAn63XS4/QqbMh0ZGF1I7wahPWK89Yq06EzgrWhht/o8ovPhLgL2mjuc0dtcyNvK/EfhxhdupiI/V9oAOp9mXcVO4EngftDzqSTFlTcHUVXtu4NVfMgsj3YD6p+kvhf8a4XaWNkds/r6lunUuL4E26zZsgSQmXCuey43rfXdwbmNx3jiKsqorqGQhlYXBG4g1Xdn44FDh8R2om0F/o8hfgOR4UnsvFNgJuomN8PIbo53KTx7vtDz5189fRKqW1mvXYprKL30e2k2HcdqwvdWO5GNr3+w1gGHcCNQK1vZuOEyBwLHcynerDep/jxBB41jkkFWfoltgxN2joAFfvj3K/ihNj9k/ZFcDqaNRRRUEhRRRQBRRRQEbt7GGOKymzucqn6txdn8hc+6s5n7bXGiiyqOSjd/HzqzdJsTnka25fkh4nWQ/ur5VBpEBqdANSeQFSiCp9N9snCwBI/npuylt6jczDv1AHee6qzhofVIQg+ek1Y8vPu3Dvua5ixfrmMlxb/NR9mIHgq3y/C7eLjlXEjmRix4/AcBV/RafzJ5fSK2pt2RwuxKKOpbA9lW7yo8hc01jjp5hxwr6KHDMO2WRYSV0JKAte2qxuRVaYdZWt+jPEyvhPlNUVisTcSo3jwB0HmOFQ/oniS05bKSTGADa9lDEkA/rVooFt1YHiusUs07emuTZ8O0rji3d3ngh+kXSWDBKDKSWb2Y1sXa3HU2A7zVUi9KK5rNhiF5iQM37BUD+9UdsnBjaG1JjPqiNIctzqsTCNE7huJ8+daPPseB4+raGMpa2XKoA8LbvKuEoabTpRsi5Say+cYz7FhTvubdbUUnjrOQ2RtWLExiSFsy7jwKn6rDgaoXTvo5ipcWZIlaVXRQLWHV5dMhJO65LfeNJ9EL4TakmGUkoxkT9lTIjHvCgjzNaPj8dHAhkmcIi2ux3amwHjfhXnL0d+auU1xn2ZKS1VLVnDT5/dGC42B4ZGjlXK6mzLobEgHeNNxFNzJU70z2lFicU0sAbKVUEsMuZluMwG+1so1AOh0qDtX0lVjlBOSw8GBbWozai8o4MlI4s5ktyYEeYIP4CnBWkJxpbzqZtNCGUyIlip0iDEwmCQ9oC6MeFt3u3HmDXskdNTdWDDeDcVQ1VCthg0tPc4PJPdBNqGRWws3zsO6+9owbW7yug8CtWuG6MGHDhzG4g+IuKzfa0xhlhx0I3EBxzG6x8Rdf2a1GArIiyIbq6hlPNWFx+NfNSTi8M2U8rJe+i+Mzx9WTcx2yk7zG3sHxGqn9WpqqL0fxPVupO4HI36kh/JrHzNXqvB6CiiigCme2doLh4JZ39mKN5D3hFLW+FPKqHpQm/mawg2OIxEEX3c4kfyyxsPOgKtD0gjZljmIjlyqzX9jPIA7AOe9uNqjvSXtH1bAPlNmmIiXwYEuf2A3vFVXaUmeWRubt7r2HwtUPtNmlnghZmKIc4UkkC+psOGiD316SPORzDB1OHji4kZm8TqfjYeVdxR17PKGkPdp/GnES19FpK9laRkame6TPUSllWvVSlAtXkUJHq17QBVl6K9EmxqO4lEYRsuqFidAb+0OdRZbGuO6TwhCuVj2xWWVyOMswCgliQFAF2JO4C2t63bo/FImGhWYWkWNFbW+qi2p4nTWsqxmGfZeNTKwkKBXBK5Q6vdWW1zbcwvervj+n0CCNkjldXtdsuVV3ZgGb2nF9w0uN4rK8Q33qHlrKfOTR0W2ly3vDXoV3buHl2Zjjio1zRSMx+z8obvGx+ib6g+G+xFSmJ9JkXV3jhkMltA2QID3sCTbwFXLC4iPERB1s8bjS40I5FTTSPo3hFbMuHhDb75F+AtVP/EVTSV0G5Lj+5bVNkW3VJYfP9ioejvZEskz46e/azlCRbO0h7TgcFAuB491WzpXsdsXh2iVwhLK1yLg5TcA8he2tPNr49cPC8rKzBFvlW1zwsL6Vn8HpKls2eBCSGyZWYBTrlDXBzcLkW8OFEr9RZ5ta6xj5Y/ch+VTDy5vvOfnnspWOwrQyPG9syMVaxBFxyIpCu2JJJY3Ykksd5Ym5J7ySTXNq+jTeOTCaWeDk0i4pxlrgrUhIaulNZY6kGSm8i1ykdoDeCISRyQtuYG3cefkbGrP6J8cZcK8D+3h3tbiEe5A8mDjyFVYShHU99vfpTWJ2hxkiozKsy9oAkA/S1tv1VvfWDr6ts9y9TZ0s8xwavLtqFJBEGDO90suoBO7M24a276vnRPavrWEhmIAZls4GoWRCUkXyZWFfPsRysGG9SCPI3rYfRhiNMZDwTE9ao5JiY1k/fEh86z2WkXiiiioJCs99KE/y+BTkcTMR/wC3FkHxkrQqzD0mN/P4RywWJI+86D8qAzhVqOwa3xUjfVW34D+NTCrUdsxO1iG5X/Fz+Vda1mRzn0RqNck8yT7zT+Ccjv8AGo6CnsdfWQSMK18knDixxH51KbKMTyosr5ELAM43qDxsfx4b6hsq3ZRe6qrXuLHNl4W+1zq57D9HM2Iijm62NUkAa3aLBT5WvavNttUI5k8ehzhXZKWIrJpOO6KYaWBYcgVUHYZbB1vqSG433m9776e7F2NFhUKQqQCcxJJJLWAuSe4DdXuJnjweGLHSKGMabzlQWCjmToBzJrJm21tHaUrCDOFGvVxsURF4Z3uLnvJ1sbAbq+foqtvi1uxBer6Nq2ddLT2/E/bs1TbHR/D4qxmjuwFgwJVgL3tcHdqffSe3I8PDg3EsamGNNI7aXGiKvJixAB5ms0j23tDZsqjEByp1ySOXR1G/I9zY+B0uLitVw00WLw4YdqOZNx5MLEHkRqPEUuosp2tyzDPGH+YFVsLdySxL1yiqdGemWGjgihkDxlEVScpZCba2K3a1+YqrS9KcS05lErhesLrFmIQLfRGUG3s2B77mprpB0Vhghk6oyvLGiv2suUrmAa1gNbEnyqjviQLd/Kx3aHca0tLVRY5Tgs59yjfZdBKMuP2NB2707jkhaOKIuZIyrF+yi51sy23sRcjgORrPslJnGjkfhVx2b0TEkeHdpSOvAIAUdkG2+51311UatHDnhP8Aqc3KzVS45wVLJXmWpbprsg4GVEVi6vHmDNp2sxBFh9331WjiGOg39w1q3U1ZFTj0yrYnCTjLsekUlJKBxpmCzcSfOwt38KTkSx4cDobix1GtdNnzOe4VlxY4UxnnJ7q7am8lHFI9xkxlPTranzkEnO3uuD/iNNpqfbRT+bwt4fh/2rI8SjmKZq6N8j9krRfRlPbGuv6XAwP96J2Q/BxVAdauPo9a20cP34KdfdLGRWEaSNeoooqCQrL/AElD/iEH2sHOv99TWoVm/pTjti8BJwPrMR+8qsPitAZ6i0z2ZF/SR3H/AB1JlLG3I2pPZcXy8i/WW/4fxNdqnhnOfRVMItyAOJA99SMTE3yZFUHKGcZi5G/gbDd76jsOSjd6t8VP/apCBCNFUSJcsO0FZSd4PuHur6Zvr2MaS79ztMQyyOGUF2CqFHsk3Wx8LAVp/QzpnKJIMGyKeyqXU9lQBvbsix03XO+sy6gk5iwEtwVA9lcu5S3Pd7u+r16L9lrJJmdRnjIexYG//U0PaIOg5b+NVNZCLqbmnwe9NKSsxDBaunMs2IwUxiyrGpQnMLlgjqSSLHQaHutUR6M9uJHDLBlUYkzAheDhlUAjuBB0H1hzq1bKlk6oqIhKjXBBI4jUEHeDVN2p6MJiTLA6BywZY2JGQLuUMAb8N/IamsyiyEqnTN4y85L90JqxWRWeMC/pRxzLHHHK0cjCQOyr7caZWW+g0uWW199u6pboVNKmGjjRlUAMyhvph2LC1+d7jxqA2V6Op3a2IVIkJBcIxYsAb2B4C44X8RV120AgCMsSJ2EikLKlgB7NyRwB0qb5wVSore7nJFMJOx2zWOMFL6Z9JMVJisRg0cLGIwuVV1ZmRMwLEXIJZhYWp50R6GomFZ8YFcMjWQe1Gc30WA9q99b/APfrp+qK6kgF2jAE3EKoUE3GpuT8DUl0Vx80mzyJo7ZbgS3BElnGot4nzFe5znHTxlWtq9fc8xjGV7jPn2K2no/xbtmjeFYSLrmW7kcARbU9+YX7t1XDD6RYRI/aj+TF92ZMgue7cakMJiZ1iUCMEZRle4AC20v4DwquYjpFh4WiCuZisjNI0YBUE5dzsQCLDeCd1V5236j4e8HaNdVHPWR30h6PeuSJFiJCHVWMcigW7Vrgrpcdju3d9M+iPRRoXeSNkZlJVZGXhxIBvYn4A2507PS/DYlozEWSRWFlkAW4PDMCV3gceNTsUc0BYRoJEY5hrYrfgaTs1FUPJllL2Ea6bJebHDfuZ56QtjRLh5ZgBDMrosiqBklzHQqv0WvYm3AXtVGBYIodQzsQIxpuyj2rcrjfzrQfSbsucxiSQjK5sQNyPcFcx3agWB4W361QnRmRTYI6MMtyCrdkA67hfKN9a+hc3Um3n86MzVqKtwlgbTOVF3yMtwCUFit+I0FxSb3zsidWMtgA41fmb/wpSaNmFmURpcFjmDFrcFH+vGk9pBpL2RLXGWXMAQvI8fKrU2/TODlBL1I7HWDHLuqUxkf81g77fgf41E7QkBZiN3499WXaGHsuGj5KL+5R/GqXiD+FIu6Vcs7datfQEf8AE8OOWCmb3vGPzqsstXD0cw32nIf0WCRPAySZvwWsI0jVKKKKgkKovpfg/mkU36DFQuT9lyYj8XWr1UV0p2X61g54OMkTqvc9rofJgp8qAxvFp2z36++kIxlnjbg3ZP4fmK6wE3WQxsd+XKw4hl0IPmDXWKjuhtvXtDy3/A38q6QfJ4l0VXb+G6rEyDgWzjwfX8SR5UlEasHTTD544cSo3jI/dxHuIYeYqtwtX0uks3VpmRqYYkx/Gaktk7Rkw8gkhYqwuLi24ixBB0PnUVGacpV3CksMzpNxeUW7oNtCX12JY5HHWOeszNnzrbMQbjkptyvpWu7b2qmFhaaW+VbCy2zEsQAACRrrXz5ExBBBII3EaH31IYja08sYjklkdA2YKzFrEAgG513E1nanw5W2RksJLstafxDyoSUstmy9GulMONziMMrJa6vlBKn6QsTpfT/zVG9KoHrKESBvkrGPNfqyDvy37OYEeOXuqn4TEvGSY3ZCQVJUlTY7xca14B8fz3mpp8PVN3mRfHsc7vEnbTskufc0/Z/o7wzRoztMWKKSMygAkXIFl3XJq2RbNRYVgUEIqhQONh389KrmyOnmHkKRskkbEqguAy3Og1U394q31iaqV+cW5NvTKjGasGcdPtou8kez8Pe1kVwDq7NbJGT9UCzHnccAam9i9AsNEo65euktqWvlB5Km63jc1AwDLtw5+MjWv9qDsfAqK0qu+oslTXCut4TSb+bZw08I3WTnNZxJpfLBTtv+j/DyoTAvUyAaWJyMeTKd3iLedMfRrtyQs+DnvmjByX3gIcrRk9x3efIVf6y/ZZz7ecx+yJJr23dmIo1/v3qaLJX0zhY84WU/bH8k3VxpthOHGXhr3z/BpssSsLMAw5EAjTXcagum+zRLgJ0VRcJ1igDjH27D9kjzqwVifSXp3ipmdEcRR3ZbR6My3I7Um/3WrhoqLLZ5h6YZ31N1dcPj9eCmSU1lNOJDTOZq+okzBrR5gcP1s0afWcA+G8/AGrjjhmxB5ItvP/TfCovoNhLvJO3sxKQD9oi59wH96pXCglS53uxPkL/mT7qwPELMzx7f+m1poYiEMd2HjV49EkOZsdiPrTpCD3QIDp5yfCqVJKI0eQ7lUn4Vqno42YcPs7Dq3tsple+/NMTIQfDMB5VlsuIstFFFQSFFFFAYtt3Z/qu0MRDaySn1qLlaQ2kA8HB05Ec65RNdRccRzHEVdPSlskyQLiYheXCEyWG9oSLTJ7gG+7VRwrB1DKbggMDzB1qUQxlgcKHE2CkOjAtGe7eCO/2W8QaoMkLRO0bizIxUjvH5Vo21sM2VZo/nIe14oNT421PgWqK6X7OXEwrjoBqBaZRvAXie9f3bHhWpodRtltfT/wCynqKty/Yq8TU6jNRsL09iet+LMWyI9Q0stNY2pwhr3kpzQ4WlVFIoaWQ1DK8iX6P7HlxMoWLSxBL8EF95PPkONbYO+sy9He3RE5gksEka6tyksBYnkbAeNudXfanSXDYdgkkgzXAKr2it+L29keOvK9fPeJebZcobeuj6Lwnyq6HPd33n0IPp30eeQricOD1iAZgvtEKbqy/aHx8qb7K9IahQuKjYONCyAEG3EqSCD3C9XiKUMoZSGUi4INwQeIIpjj9hYeY3lhRj9a1m82GtV4aiDgq7o5S6fqi1PTWKx20SxntPp/Mpm3fSHmUx4NHDt2esYC4vp2EBN25Xt4GpH0edGWwytNMLSyCwU70S9+19okAnwHG9WPAbEw8BvFCin6wHa/aOtO8ViUjRnkYIii7MxsABxJpZqIbPKpjhPv3Z7r083NWXSy10l0hUise9IPQqPBp18D2jLBOqYksCdwRuIsCbHWwOpqfHpUhErAwv1V7LICM5H1jGbW48b2toDpVO9JPSpcbLGISepjW4uCpMj+0SDyAAH3udWdFRqKrVw0n3+fjOWqtosrfKbXRTJWpm92IVRckgADeSdABSsz1Z+hGyVUNjcRpHHfq7/SbcWA469kd57q1tRcq4OTKWnq3PBITYP1eCHCJbrJLM58TqT3XHuSnTQgWC7gAB4D/V6NlxtIXxMg7UlxGPqoNCR7so8G506lWw1/8AA518zZNyfJtQWERy7P8AWsRh8INRLIGk7oYu29+V7BfE1uQFZ76K9m5utxzjWb5KC+8QRn2vvsL/AHRWh1xOgUUUUAVyxrqkZDQCM71kk+A9SxRw40hkLSYY8AL3eD7pNx3GtTxDVWOlOylxURRjlYEPHIPajkX2WH+txNSCJg4MKiHJwE3WKCcJMbOu/q24i3dqRzW43il9i49mzJKMs8RyzJwPKROaNv8APwqc6pXUq6h43FmXmO48CDqDwIr0ng8tGc9MejXq5E+H7WGksQV1EZbcP1DwPlyvX4nrRVd9msYpgZ8DMSAxAOW+9WXdmtvXcd441CdJ+hhjX1jBHrsM3aspzNGPxZB7xx51t6PWp4hN8+5najTZ+KJARyU5R6i45PdTmOWtVSMidZJo9Lq9RyS0ssteslSVZIK9d9ZTES111tQcnWbF6No7YO/1pHI8BZfxU1IdKukC4KIOy5yzhVS+W+hJN7HQAcuVY3s/b+Ig+ZmdB9UG6fsNdfhXu3ukc2LKGdgcgIWwy+0QSSBpfQe6sifh0p375NbW/wCpu1eIRhp1CKe5LHyNP6LdOExkxiaPqmtdO3mz29oeyLEDXjfXlU/t+GN8NKkrKiNGyl2ICrcaMSd1jY18+QY1o3V0OVlYMpHAjWjbW3Z8U2bEStIb3AJ7K/qoOyPEC/Olnhi8xOt4R0p8RfltWLLGcr00lkokkqw9Feh74r5aYmHCr2jI1lLgb8l9y82OnK/DRtujXHdJlamhyeEhp0T6NNjHzPdYEN5H3XtrkU8+Z4Dyq1SkY6URRDJg8Pa5XQNYWCr3m1hyF27q7mnONIweAXqsJGAJJbELl/E3O5d7HU6XqwQYRIoxHEMsa897E73c8WPw0A0FfPanUytln6GzVUoLCGsqjkAAAABuAGgA7raVC4rDtipkwiEjOM87D+rw4Oov9Ztw8aebb2iIlBC53Y5Iohvkc/kOJ4DxqZ6I7J9XQlzmmlOeaTm3BR9ldwFUywXLAKqIqIAqqoVVG4KosAO6wqQRqisM1SERqCRxRXgr2gCkZRS1cOKAjcQKicUtTs0dRuJioCkdItlM5WaAhMRHfIx9l14xyDip+FebC2sJQ1gUdDaWA+1G3Mc1PBqsOKgqs7Z2OWYSxN1U6ezIOI+o4+kh5GpILIqq6FWUPG4syNuI/Ijgd4qtPs7E7NZpsCTPhibyQNcug4kga/fXzGlK7F25nfqpVEOJ/Rk/Jy/ahY7/ANU6jvq0YXE68VYeWvdUp4IaKVJsbA7Vu+DcYbFG5aE2yud5OQb/ANZOeoqm7b2BiMGbYiIoL2Eg7UTeDjTyNj3Vqe3eh+HxRzi+HnvfrYx2S28F4xbW+t1INR3r21cApE8S47D7s4u5y8iwGYd+dT41fo11lfHa/PUrW6aE+XwzLlelVmq9Z9h43eHwMh4jspfyzR28Qpok9GDSDNgsbBOvANpp3vGWBPkK0oeI0y74M+egn6clJE9ddfVixHo22iu6FH70lT/HlNNf9g9o/wDKN/aQ/wCerC1VL/WvqV3o7F+lkMZqTaerNB6ONotvgVO9pY/8JJqSi9FsqjNi8Xh4F42u2ni+QD415lrKY9yR6jorH+kobSGnOydkT4tsuHiaQ3sWGiL+s50Hhe9XQwbDwWru+NkHAdpPhljt4k1IxbZ2ljVCYDDLg8PuEjWUBfssQBb9RSe+qVvia/QvqXK9Dj/M/oR0HRfB7OAl2lIs01rrhk1W/wCqdW8WsvdTjqsVtWzS3wuCBGVR7UgG7KD7Z+0RlHAGpbY3QmCBusnJxc5Ny8l+rDc8hJLnvY8NwqbxeJ17RzNy/LurLtunY8yeTQhWorCWBnFh44YxHEojiXcvM/WZt7MedQ+29qJCmd72Jyog9uV+CqP9Wrzbu21iYJYyzn2MOp1H2pW+gvjqaYbM2U7SdfiWEkxFhYWSJfqRLwHfvNcToK7B2c5kOIxNuuYWVB7MEf1F7+Z4/jb8KtM8LBUvhoagDvDCpGIU2gjp7GtQSdivaKKAKKKKATdKaTQ0/rlloCBxGGqMxODq1yQUzmwlSCh7X2Iky5ZFzDeOYPNTvBqOhxuJwnZlVsXANAwt61GO++ko8dav82BphNs/uoQN9hbYixK3w0qy29pDdZU7mjbtD8KmoZbc1P8ArjVQ2p0WilYOVKyD2ZYyUkU8w6/neuIp9pYf2XjxiD6M4yTW5CZNCe9gaAtO0tgYbE64jDxSE/TAySf2iWNVzFei/CE5oZZ4W4WKuB7wG+NLw9OYk/peGxOGPFsnWxf2kf5iprAdKsDNbq8ZAb8GdUb9l7GmWMIrI6DY5PmdrS25N14H/wChHwpT/Zja3/qgt4vf92r7DZtVZW7wQfwNKdSeVMjaZ03QnHv87taS3JTOR7s6iu4PRfhr5p58RM33VB8Sbt8av8i5RdiqjmSB+NQ+P6S4KG/W4zDqRw6xC37K3NTuZG1COzejOEw1jDho1YbncGRx4O97eVPp5r7yWNVubp3h2/osOJxR4FIykfnJJYWpjLj9pYjQdTgkP1B10/8AaNZR5CoJJzbO048OmfESrCnC57bdyqO0x7gKqk21sRiezhEbDRHfiJAOvcf9KPcn6x11p7gOisav1j5pZTvmlYySHzO7ytU9Ds+gK7sjYSQg5ASWN2djmdzzZjqTU/hsHUlDgafw4SgGWHwtSUEFLxwUuqVBJzHHSooooAooooAooooAooooArkrXVFAJNDSD4WnlFARj4Km77PqatXhWgK+2zqjsZ0Zhl+chjfvZFJ95FXAxivDCKAzqb0dYFjc4ZAeYzL+Brn/AHeYT9G/h1s1v3q0bqBXnUCgM7j9HOBBv6spPNi7fialMH0Vw8fzcES94RQffa9XHqBQIRQECuzaWTZ9TQjFehBQEYmBpwmEp5avaARWClAld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 descr="http://st2.depositphotos.com/1688079/5680/i/950/depositphotos_56800409-Process-gears--icon-glossy-blue-butt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897" y="3417498"/>
            <a:ext cx="692207" cy="738402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data:image/jpeg;base64,/9j/4AAQSkZJRgABAQAAAQABAAD/2wCEAAkGBxQTEhUUEhQVFRUXFxgZGBgYGRwZHBwXGBcaFxgWHxwcHCggHRslHRcdIjEiJyksLi4uHCIzODMsNygtLisBCgoKDg0OGxAQGzQlICY3NDQ0NjQsLDA0NDcsNCw0LDQsLCwsLCwsNCwsLCwsLDQsLCwsLCwsLCwsLCwsLCwsLP/AABEIAOUA3AMBEQACEQEDEQH/xAAcAAABBQEBAQAAAAAAAAAAAAAAAQQFBgcCAwj/xABMEAACAQIDBQUDCAcGBAQHAAABAgMAEQQSIQUGMUFREyJhcYEHMpEUI0JScoKhsTNic7LB0fAVNJKTwuEIQ1N0FyTT4hZUY4Oiw9L/xAAaAQEAAwEBAQAAAAAAAAAAAAAABAUGAwIB/8QAPBEAAQMCBAIHBwIFBAMBAAAAAQACAwQRBRIhMRNBUWFxgZGx0RQiMqHB4fAjMxU0QlLxJGJyooKy0pL/2gAMAwEAAhEDEQA/ANxoiKIiiIoiKIiiIoiKIkJovl0tF9RREURBoi+RN/d5MRi8bM0zv3JXWNLkCMKxUALwBFtTxJoi272DbwT4rBSLiGaQwyZEkbUlSobKSdSV6nkRRFptERREURITRfLpaL6iiIoiKIiiIoiKIiiIoiKIuXa3lRF1REURFERREURIaIsI3l2lJPiJWkYmzsqrfRQrEAAcuHHrW5oaeOKFoaNwO9ZSqmfJKbnZaH7L9pySwyJISwjYBWOpsRfLfna34is7jMEcUoLNLjUK5wyV8kZza2V1qoVkiiJltvaaYbDyzynuRIzt1sovYeJ4DxNEXzZt7bWzNoTyTnCYiCQq0knZzoA5FrmxhaznwsDqTrXSOMvvblqvD35bX56LS/Y7vngpT8gwuGbDZVaRczhzIbjOSbA5tQfIcgK5r2tVoiKIkNEWDbf2nJPO7yk3DMAt9EAJsoHK351uaOnjihAYNwO9ZOpme+Q3OxWkezDaMkuHdZCW7N8qsdTlKg5SedvyIrOYxTxxTDILXF1d4ZK6SI5tbFXKqlWKKIiiIoiKIuXe3nyoi6oiKIiiIoi8/d8vy/2/L8iL0oiKIiiIoiQ0RZn7QcJgY5rv2wncZ2WIqFN7gOxdSBcqfd15ka3rRYVJWOjystlHM/SypcQZTNfd179SrsO9U0SqmGCwRqc2VRmLHmXZtWPlbTS2gqxOGRSEvmJc4/mgGygivewBsegH5qtP3S3mTGR8llX30/1Dqp/DgazVdQvpX66tOx/OavaWqbO3rVgqCpax3/iJ3i7OCLBIe9Me0k/Zoe6PV9fuURYzu7hs/b/sHA+0bW/I1YUEPE4nU0qFWSBgZ/yC8t19tNg8XDiV1MThiOq8HX1UketQFNX2PhMSskaSIbo6hlPVWFwfga+Iu5XABJIAGpJ0AA4mgBJsF8JsFl29G/sjSZcI+SND79gS562YHufnxrT0WDMDLzi5PLo+6o6rEnZrRHQc1BHaGHnkz4qOSNmN3fDlQCfrGNw1j1KnXXS9TfZ6iBmWBwI5B30I+qh8aGV2aVtj1ei13dvCwx4eP5MLRModTrdswvmN9bkdfLS1ZKpkkfKTL8S0dOxjYwGbKUrguyKIiiIoi5d7efIURIiczx/rSiLuiIoiKIiiIoi8/d8vy/2oijm3hwok7IzxB72tmHHp0v4V3FJOWZww2XH2iLNlzC6lb1wXZFERRFkXtT/vo/Yx/vyVrMC/lz2n6LO4t+8OxVCrtVSe4CSWG2IiJXI1sw5Ei4DD6rC/gbHpUWcRSngyc9f8dikRGSP9VvJa7upvRHi47mySKPnEvw/XHVfyrIV1C+lfrq07FaSkq2zt61hEWbbm378Ye0v1Aw0J/wBYHxkqCpaqeytqrh3nulwxNgNNQTZfI3/Cp9DWCnzgi9xZRKumM2WxtYp9sTd75RsvGzoLyYWSF+GpiZZFkHkO633TUBS1s3sI3lE2z2gkYBsKbXJ/5LXZGJ6CzL5KK+gEmwXw7JvvjvU+Lf5PhsxiJA096VuX3fDnxNajD8PbTM40+/l91Q1lY6Y8OLbzVOlSzEaGxI01Gmmh5jxq7Y4OFwqlzcpsua9ryt13R/uWG/YR/uCsFW/zD+0rYUv7LexS9RV3RREz2jtOKBQ00iIDwzEC56DrXSOGSU2Y0leHysZq42RgtpRzLnhdZBw7pB16HpXySJ8ZyvFijJGvF2m6covM8f60rwva7oiKIiiIoiKIiiKM3j7T5LP2V+07N8tuN8p4ePSu9Lk4zM+11xnzcJ2XdYKLW8OXl/Kt7a22yyOpOu61HZ++CYTC4ZMRneUoCwWxZUuchbMRqVtpx5+eUfhz6meR0Ng0HxPOy0DK1sMTBJqSrRsjb+HxI+ZlVjzXgw81Ovra1Vs9JNAbSNspsNTHKPcKkya4Lusj9qP9+H7GP96StXgp/wBK49Z8gs9iY/1Db9Sg95dmHDYmSLkGun2G1X4A28wasKKo48LX8+f1UKqh4Uhb4J9uPjFXE9lKA0WIHZOp4XPuHzzafeqPikLnQ8RnxN19fXuXfD5A2TI7Y6K7bE3DWDEmXtS0dnAjK62dSpDNfUAE8hfTprRVWKuqIOE5uvMq2gw8Qy5wdOhOtzfZ/hNmvK+GEhaTS7sGype/ZrYDu363OguaqVYr5fwOyTiJMTZgvZRSzG4vcRkd3zN+NEWt/wDDjAskO0EcZlYxKwPNSsoI+Boiu+y/ZjhMLBiYsO0qnEWBdyHKhTmVAAB3L8QdT14V3ppuDK2S17LlNHxGFnSmOL2Mmy8JJLmD4mT5tHtly5gb5Rc2IUFr87AVcMqX4hUNZazBqR6qrdAyjhLt3HRZyBWm5Ki7VKY3Zpjw2HlYazNKR9hcgX4nMfIiokNRxKl7Bs0Dx5qVJDkha47lbDuh/csN+xj/AHRWPrf5h/aVpKX9lvYpWWQKCzEKBxJNgPU1FALjYLuSBuqrtL2gYSJsqlpdbExi6gdcxIDfdvVnDg9TI3Na3aoMuIwsNr3VG9oGKMuKDhs0bRoYiOGS3ePgc2a/PQVeYQ0RwlpHvX16VU4k4vkv/TyT72Vl/lT5b5OyOfpfMMnr71vWuGOBnCaT8V11wou4hA2WrisutAloiKIiiIoiKIiiINEVH35weHwsZnTCxtKzZQxHdVjc5yvAm46cat8OfNUSCF0hDfmeoKsrWRwtMgZcrLpJSxLMSWJuWOpJPG/9f7aprAwWbss+5xefe3S4eMl1CkBr6EnLY8tTwPjX2UtDSXC47L/JI730NirVg978dhGEc4LgfQmBDW8H4nzOaqiTDaSpGaI27PT/AArFlbUQHLIL9qk9qbFk2o0OLhyojpkcOTdTHI4Yiwsw424cPHSLDVNoGvp36nlbrCkyU7qtzZmaDmnXtV2VmSPEKNUOR/sse6fRtPvV4wOpyvMR2Oo7f8L7isN2CQclQ8Thx2EU0d11aOSxOki95WFzpmQjhzQ1exvPFfE/XmOw7+B81VPaOG17dxp3raN2dqfKcNFL9IrZvtro3pcXHhasbVwcCZzPy3JaanmEsbXKVqMu6+Sd0/0m0P8AssV+a0RaV/w0e5jvtQ/lJRFtZoiyf2lbRM2LXDpqI7LYc5ZLEjx0yjzvWpwaEQwGZ3PyCz+JyGSURt5eZUHJs1ZMWuGh4ZliLXJuyi0smvK4Y6aWAqa2d0dMZpOs+Ow8lFdC184iZ2eq0LfTdV8RHAuHyAQgqFYkDKQoFiAeGUfGs/h2INge50mt1cV1G6VjWs0sojau9z4FVwcSqXgjjR5GvbN2anur0seJPoalU+Gtqyah5sHE6D6lcJq404ETRqOaqm2JsXMolxLOUJ7mfugn9RNL8eIHrVvTNpYncOEC/O2viVXTGd4zybeHyURU46KGBdTm62LHapBJEJ4pHAyHirNp2iHiviARcCq2vhysMzHZXDn0joKn0kt3iNwuCtk2bsyKBcsMaxjico4nqTxJ8TWQlnkmOZ5uVo2RsjFmiyeVzXRFERREURFERREURFEUdt/ZgxGHkhP0l0PRhqp9CBXammMMrZByXGeISxlhWEphnLFApzjNded1BLC3UWOnhW7MrA0PJ00+ayXDdmLeYXkDf+v60r38K+K7bpbzRkDC45VeLgjyAMF6K1/o9Dy8uFFiGHvBM9ObHmArajq2u/Sl1HL7rUcPCqKFRQqgWAAsAOgArMuJc7M46q9aABYbLx2rgVnhkibg6lfK40PmDrXuGUxSB45LzJGHtLTzWLbNgbPNhH0Z7qB0niJMfxOZPv1sp3gsZUN5eR38N+5ZmFpDnQO5+Y2Vm9lG1cskmHY6OM6faAsw9Vsfumq3HKcFrZhy0PZyU3CZrExHtC06s2rxfJO6X6TaH/ZYr81oi0r/AIaP0eO+1D+UlEWwbXxywQyStwRSbdTyHqbD1rpDEZZGsbzXOWQRsLzyWLbLnbNNi3N2S7KeuIlJCG3h33+5WynYMrKZux37Bv46DvWahcbundy8yrR7KNk3eTEMNFHZp9o2Ln0Fh6mq3HaizWwjnqfop2FQ3JlK0ys2rtV7ejF4TDAYiWONpuEfdBdiOQJFwBfU8vgKm0UU854UZIbz6FEqXww/qPGqyPbG1JMTKZJTdjwHJV+qByArYU1PHTsyM/ys3NM+Z+ZyapESGIFwoBY9LkKL+p0Hn0NdC9rSAdzsuYaSCRsFc/ZbsrPO87DSIWX7bD+C3/xCqfHKjLGIhz37B9/JWmEw3cZDyWqCssr9LREURFERREURJeiIvREtESGiLI9/8C2Fxyzx6doRKvhIpGf8bMftGtXhUoqKUxO5adx2WexBhhnEreeqd70bsiWJcbhF7rqHkjHK4uWUfmPUVxocQMchp5ztoCulXRiRomiG+4VXwcCToEUBZxfLrpKOOTU6OOXIjTTSrSRz4H53asPy6+zp6FBY1szco0cPn91a9xt8TERhsUSEHdR24oRpka/0eQP0eHDhV4nhgeOPD3gc+sKwoa4tPCl7j9CtOvWaV0sp9pmzTFiUxCXHaWNxylS2vnbKfQ1qMFnEkJhfy8iqDE4jHIJW80yTCTfK4MVhomIlZZVyglQxNpoy1rABs4+yRXUyxCmfBM7Vunh8J8l54b+M2WMaHX1WxVklolk2xfYz2MmLJxV0nhmijATvL2pBDN3rHLa1ha/UcKIrF7LtwzsqOZWlErSspNlyqAgIUC5uT3jf09SL19p6TNh0WJGdS93ygsdB3RYa2vrfqBVvgxibMXSG2mircTD3R2aO1Z9tiFokiw2Uhx87IvPtZAAiW6rGFHm7Vf07xI59RfTYdg3PeVTzMLGthG+57Sth3b2YMNho4uar3j1c6sfiayNXOZ5nSH86Fo6eIRRBq43k2/HhIs76sbhEHFj08AOZ5fCvVJSPqX5W956F8qKhsDMzlkk80mMkfEYl8sa6M3IDisUa826D7x8dWAykYIoRdx/Ln86gs84uqHGSQ6D8sFxs/ZjYzEdnh4wimxOpIRRpmYnidPU34cvUs4pIs0pufM+i+Rxe0SWjFgpbfmGPCpFg4hoo7WVjxdyCqk+QzacNRUPC3PqHuqZOwdXNSa8Nha2Bnb2rRNztlfJsLHGRZyM7/bbUj0Fl+7Wfrqjjzudy2HYPy6uKSHhRBqm6iKSkvREXoiW9ERREhNEKwXau2pp5Wkd3uSbLcgKL6KAOFq3VPSQxRhoA+Wqyc1TJI8kmyteA31mj2fckNMJjEjPrdFVXLHUXIDZfVb31qokwuN9ZlGjbXNvBWDK97KbMdTewUf8A+ImM6xf4P/dUv+B03X4rh/FZ+pdrv5jyLgIR+yP868HCaIaE/NehiNSRcN+RUpu/j5doy9jjYFeIAuGCshVhYDvA87kW5+lRKuKKibnpn+9tuDopNPJJUuyTN07FomHgVFVEAVVACgcABoBWfLnOJc7dW4aALBZ5v3ubbNiMMvjJGPiXW34j1FaHDMTGkMx7D9CqeuodeLFvzHoqkrDFgAkDEgd1jwmA4Kf/AKtuB+lwOutWtjSm41Z/6/byVdpONfi8/urZ7PN6HzrhJgTe4jJ4qVBJRr62spt0tbyqsWoGZfaI+/o7QrHD6t2bgv35K+7S2ZFOmSZA63vY9RzBGoOv41RRTSROzMNirWSJsgs4XXthsOqKqIoVVAAA0AA5V4LnOcXO3XoNDRlGy9q+L0iiIoiQiiKPxGxYJJVmeJWkS2ViNRbh525X4cq6tnlawsB0PJcnQsc4OI1Sbf2quFgeZgWC2sBzZiFUeGpGteqWnM8ojbzXyeYRRl55LH55pMZI+IxL5Y10Zug4iKMc28PU+OuAZSMEMIu4/lz+dizri+ocZJDoPywXWEw0uOmWGFckacB9GNCdXY82PM8WP4fJHx0UZlkN3H5nq6AEY19U8NZo0LXNgbEjwsQjjHizHizfWP8ALlWSqal9Q/O9aGCBkLcrUy3p2VEUbE9gJZ4kJTjqV1UEA94A62rrSTvB4OezXHVeKmJpaZMtyNlRP/jrH/VX/KP86vv4XRf3f9gqn2+q/t+RXD+0HGg2PZg9DHb+NexgtK4XBJ714OKVA0IHgneyPaFiDPGJzH2RYK9lsQG0zXvpYkE+ANcanBYmxOdHe4XWDE5HSAPtYqE3t2zNNipczsFSR0VASAAjFeA5m1yfGpuH0kUcDTYEkXuotZUSOlIvoFdvZhtaWWOSORmfsyuVm1Nmv3b87Zfxqkxmnjika5ml91aYXO+RpDuSvAqmVoloip21vZ7BNKZFeSLMbsqZbXOpIuNCfh4VawYvNFHksDbpVdLhsUj82yoe+sQixAw6IUjhUBAeLZu80l+eZja/6o4WtV9hji+IzON3OOv0Cqa8Bj+G0WAUBVmq9P8AZe2Z8Obwysnhe6nzU3X8KjT0kM4/Ubf86d1IiqZIvgKu2x/aVwXFRffj/ihP5E+VUVRgZGsTu4+qtYcWG0gt2K8bL2xBiFzQyK/UA6jzU6j1FUs1PLCbSNsrWKZkgu03T69cV1We757is7dthFF2PfjuF1P01JIA8RfxFX+H4sGN4c+3I/QqorcPLnZ4t1Zd39iiFY5JkQ4jIBJKAC1/FuelgTztVXU1Je4tYTkvoOXgp0EAY0Fw97mVPVEUlFERREURFERREUReGMiV1KOodWFipFwR4jpX1ri0gtNivjmhwsVn2825mIlnjSBUXDgACxCrGT75K3uSeNxe+l+tX1FiUUUTnSXL/Po1VRVUMj3hrNG+SumwNix4WIRxjxZjxZubH+XKqeqqH1D871ZQQMhblapIsALk2FcBquxKq+2t+8LDcK3bOOUeo9X934XPhVnT4TUTakZR1+igzYjDHpe56lRtsb+Yqa4UiFDyT3vVzr6gLV5T4PBHq73j17eCqJsSlk0GgVXkcsSSSSeJJuT6mrZrQ0WAsq5xJNyubV9KBaRszdKPH4eLESGSKVlAci1ny90SWYcWABuND48ay8uIyUcromWc0HTqvy7lfR0TKmNr3XBVy2DsSLCR9nEDa9yxN2ZuFyfTlpVTU1MlQ/O8qyggZC3K1SdR12RREURQe9O7ceMjyt3ZFvkfmp6Hqp5j+NTKKtfTPuNuYUappmztsd1j2JwBw85ixKMLe9lIvY8HUnRh+fDQ8Ng2fjxZ4D4+RWadFwpMsqlsVuZNkEuGZcTEwuCmjW8UPMdASfCoceKx5skoyO69vFSH4e+2aI5goqCeNR2U8F8pPeUmOVbm+t7q3gGX1qU5j3fqQyd249R3FcWva33JG/Qr3i2aGYNhJ8zDgjHsZgfDXK33Wv4VzdUWGWoZYdO7ft3hemw3N4Xa+BU1s7fnF4ZuzxC9pbisgKOPW35g+dQ5cJppxnhNuzUKTHiM0RyyC60zYe01xMCTICFcHQ8QVJVh6EGs1UQugkMbtwryGUSsDxzT+uS6rgLY6cPy/wBqIu6IiiIoiKIiiJG8KIuUTrx/rTyoi6NEVI3t36+TStBFGGkW2Zn0VSyhgLDVtCOYq4w/CfaGcR7rBVdXiHBdkaNVS8XNjcaM8zkQ/WciKH0Ggb0DGrpjaSkOVgu7q1d9vkq1zqicZnGw8AmhGFi+tiW9Yov/AFG//Gu3+pl6GDxd6D5rl+hH/uPyS4LZGIxjloYRY/VGSMWFtCTbl1J40kqoKVlnvue25RlPLUOu1tvJeu29jJhRkkkEk5GqJ7sYPNmOrHoLDx8fFNVy1JzNbZnSdz2L1PTsgFnG7vJTe4u5xnInxA+ZGqIf+Z4n9T97y4w8TxPhXii+Lmejs6/JSqChz/qSbdC1VVtoNBWWV+EtERREURFESURQO9m78WKis5CMgJST6vgeqnmKm0NZJTSXbqDuFFqqZkzNdOtRPs62LNAJGeSNo3y5Aj51JF7uDw6DxtrwqTi1XFOW5RYje4suGH074gbnTqKsu1NjQYgWmiV+hOjDyYaj0NV8NRLCbsdZTJYWSCzhdUjbPsz4nCyfck/g4H5j1q7p8dI0mb3j0VVNhI3iPcVCYTCY1JY8PPA8sZZRkkXtEy3sSsmuSw10YW5ipcslI6MyxOyu6tD3jmo7G1DXiN4uPFa5hoFRVRFCqosFAsABwAFZRzi52Zx1WhaABYaL2r4vqKIiiIoiKIiiIoiKIiiIoipntEw7IiTQ4dHlzBTJ2YkZVsSDax58yDb1q1wpzXOMcjyG9F7XVdXtIaHsbcqqYHc/HYtu0nJQH6UxJa3gnEeRy1bSYnSUwyQi/Z9T/lVzKGonOaQ27fRXPY+4WFhsXUzP1k4X8EGnxuap6jFqibS+UdXqrSHD4Y9bXPWrM8fdKr3dLCw4aaaVWX1udVMI0sFmu725BOJb5ZJG5U5jGr5mcnXMw4heevH89HVYsOCBTtIvztt2Kmgw+8pMpB6lpqi2g0FZy/NXQXVF9RREURc5hRL9KabT2rDh0zzSKi8r8zxsBxJ8BXSGF8zssYuVzklZGLuKo22PaWBdcLHf9eTQeiA3PqR5VeU2BE6zOt1D1VVNiwGkYVeTC4/aJBdmKcQZDkjHSy8D5gE1YGSioRZo16tT3lQw2pqjdx08Fo+6Gxhg4DGZQ7MxckaAEgCwF+GnrWcr6k1MucCyuqSEQR5b3U72y/WHxFQ7FSswXhjcYEQsCCRyvzJtSxXzM3pUcmMxDC4QEeX/ALqWtuvoIOxTzZmMZ8wcZWW3hx8D5V8X1P70RcPIBxIHmbURKjg8CD5URdURFERRF5DEJ9ZfiKIvWiIoiKIkNEXg2LQMFLAMeAr7lO9l5zN6V6dsv1h8RSxTMOlBlX6w+Ir5lKZgsy3l3Km7Z58PIr5nZ7Zssiljc2N7G19NRWkosUi4QhmFuW2neFSVVC/OZI3fNMtn764zCtknBkA4rKCr28Htf1IapEmFU1QM8Rt2beH+FyjxGeE5ZBf86Vdtib84WeyljE50yyaXPCwbgfwPhVJU4XUQa2uOkK0gr4pdL2Ks5aq5TSbIBovqwPbG1JZ5WkkZrljYXNkF9FA5W4Vu6amjhjDWgeG6yM1Q97ySSn+09pSTYKDtSWMcsiBjqSuRGFzzIzWvUangZFWPDdLgH5rvNM6Smbm5FQNWqr1yVHSvOltF6unGDwiuSC8cdhxfNY+AyI1cpZMguGk9lvqQvcbc/wDVbtTr+y0AJGJw5IBtbtePC+sPjUWWocW/tuH/AOfVSI4Rm+MfP0XlhNmIFL9vBe9h+lvy4fNdSPxqOyYjXIf+vqu7o7/1j5+ivXs62UA0pXFKxsAUiLAA394hlXyvY311qqxV7iG5mEHpNvpdT8OaBezgexW3FRl1dXsXjGYN1Xj/AAqmVou93nJVhfQEW9aIuYIBLNKXFwpsB8R/CiJ+uGEYYxJqbaXtf4+dEXgce6sokQAMbAg3/rjREvy9i7oqXK8NbD1oi8JsYZIZNLMuhA10vr/GiJthjhsqhhrbX3uPPhRE42xKwMYUaXBBvxPTyoidYjHFAoKd9jot/wCNERh8cS/ZumVrXGtwaImuIxryLII1stmXPmAI097Xpxr0zRwK8uFwQsek2WmdAMRhzo2vzh4g8SIyPUE1reOcwJjI8PVZ3gixGcHxXEWzIjf5+Cw0zfOWJ8B2N7f1zrsKp7jpGbf+PquRp2gavHz9Ej7KQAn5Thj4Dtbnw1hrsJ3E/tO/6/8A0uRhFv3B4n0UdlHQVKsOhcLlLX0L4br2wvvp9pf3hXOf9t3YV0h/cb2qV3t2pLNipe0ZrJIyqt9FCsVFh1Nrk1Cw+mjjgaWgXIvftUirqJHym5Uru7vniYYuzyNMAxszXJAsO7foOOvWodZhcD5M2YN6vqpVLXStZbKXK37W9n+GnlMmaSMsbsEK2JOpazKbE+GnhVVT4vPCwM0IG11YTYdFK7NsvLeTcoSYeKLDFY+yLEBr97MNSW1N7i97H0r1RYmY5nSS65vkvlTQB8QZHpZZrtXYs+GPz0TIPrcVPkw09ONaeCshnH6btejn4KhmpZYj7wXtsiHCPYYiSaI/WAV0/LMPgfOuVQ+rZrEA4d917hbA7SQkFXPB+zvDSqHixTup4MuQj4iqV+N1DHZXsAPerRuFQvFw4ldYr2axqjETSk2tbKvMjwrm/G5XCxaPmujcKY03zFNcD7PVZWUySqw1W6gA6g24dR+NeBi8lrZQvRw1l75ipvdjYkWCZ2+eMjDLYjQAG9lsNbnmT/vHrMQkqQGuAAC7U1GyAkg7qakzZZJCpzOMqqBcgeNvjUBTEuwIioe4I1HEW60RIQ8UrsELq+unXj/E0Rd4mWSSJsqMp048SL62oiZnDkmIrE62IzE9dNbdPGiJ7g4mE8pIIB4G2h4URcbOVk7UlCe9cDhfU8KIvDGOXXKsDBiRrl8fKiL32jh2yRWBYpa4HgB/KiJccrMYpVRjlOq8+I5UREStJOJMjKqrbvCxPH+dETeGMoskTxuytcXUcQRlP4V6a4tII3C+FocLFVV/ZzHnjGeYpY3uF0vfQkDjVq7GJHalov3qubhrG6ZiiH2cJnMbSy5Rcq2UW8jp/RvXtuNyt2aPmvLsLY7+opyfZhF/15Pgv8q9fx6b+wfP1Xn+ER/3FQe2t3cBhrrJi5S4/wCWiqzeR5L6kVMpq+tqNWMFuk3sos1HTQ/E4qpSIrPaJXIOig2Zj6KOPgL+dXTXOay8pF/AfNVrmhzrMCtOwdxMTIyvIBCgIPf1YgG+ijh62qpq8Xga0tZ7x+Xj6KwpsNlLg5+gV127uNh8TIZSXjc+9kIs3iQynXxHreqWmxWeBmQWI6+StJ6COY5joVL7F2JFhohHEul7knUsxtdieug+FQ56iSd+d51UiKBkTcrQpKuK7Ioi4eMEEEAg8QdRQXGoXywOhVS29uPhHVnH/lyASWXRABrcqdLeVqtaXFalhDfi6jv47qBPh8D9dkvs7bDrE8UExmYPmclSmrAAEKfo92vmK8Z0ofKzLpprdfaARBhbGbq3XqrU9R+1dtwYcXmkVOg4sfJRqfhXeGmlmNo23/OlcpZ44hd5sqp/4kRtOiJC5RmCliQD3jYEKL349QatP4JI2Ivc6xHL7qvGKNdIGtGivYNUitUtERREURFERREURFERREURFEUBvhvF8iiVwmdnbKBfKOBJJNjyHC1TaGj9rkLM1rKLV1PAZeyZbG38ws1g5ML9H930fh8bV2qMJqIrkDMOr03XKHEYZNzYq1I4IuCCDwIqsOhsVPBuh2A1Ogpa50XwrM9n7vYLG4qVkxTuCzOY8uVu8bkhm4pc8h0rRPraukga10duv7dKpm0tPPKXB1+pX3ZOxIMOLQxqnU8WPmx1PxqknqZZzeR1/wA6FaRQRxCzApC1cF2S0RFERREURec0yopZiFVQSSTYADUknkK+taXGwC+FwAuVku9m80mOkEGHDdleyqNDIfrHoo4gHhxPhqqChZSM40vxeX3Wfq6t1Q7hx/D5qS2JtLCbMja8nb4l7ZxFqq2vZA3u2B463PTgKi1ENTiDwQMrBtfz6V3hkgpGam7jvZR2P32xmKbs4FMd/oxAs5H2rX9QBUqLCqanGeU37dB4Lg/EJ5jljFuxQ0mzlQlsVNZjxRD20pPPMb5FP2mv4VMbO5wy07NOk+6PU+CjGEA5pn69WpXWH2pkYDBwhH+i5HbTE9RdbLf9VR515fThwzVL7jo2b9+8oyaxtA3Xp3P2WwbtvM2GiOJFpiO9y5mxIGgYrYkdb1kKkRiVwi+HktJTl5jBfupSuK7JC3KiJaIiiIoiKIiiJGa1ESiiJDRFmvtB2ji45yCgbC2XKGjDxtoL5yRo2a4Go0AtWgwqGmkj3s/tse5U1fJOx+129l1Ub4aTiGwzeF5Yvh+kS/36uLVMX+8eB9D8lW3gk/2nxHqE8wkmMwg7SCQtEOLRMJYvHMPo/eCmuLxSVJyyCzusWPjz+a6t9ogF2G46tQrPsn2kKwyYuK1xYvHqCDxuh1A8ifKq2fA3N96F1+o+qmw4q12kot1qs7WwAw7ricDNnhDXVlN2iPJHHEDpmGo0PjY083HbwKltnefWFCmj4TuLAbj83Wj7nb1JjEytZZ1HfTqPrr+r1HI+hOer6B9K6+7TsfVXNHWNnFj8SstV6mooiKIiiLlnA4kCmpXy4G6yr2lbcleZsNYpEmUkfXJAYMf1RfQdRfja2pwWkjEYn3cfkqHE6l5fwth5qlg/iLHxHQ+FXhaDuqgEjZJX1FM7Jw+MxEfY4cSGK5vlsim51zvpm48GJ8BVdO+khfxJbZvE9w5KbC2olbkZt+c1bdi+zQaHEyX/AFI9B5Fjr8APOqqox0nSEd59FYQ4SN5CrvszZEOHW0Map1IGp82Op9TVLNUSzG8jrq0jhjiFmiy8du7wQ4RQZmsW91VF2PU26DrXumpJagkRheZ6iOEXeU7wePSWNZIjmVxdeWnj0tzrjJG6Nxa4ahdGPD2hzdl7onPnXhe13REURFERREURFEXme75flRFDbT3sw0EywyOQxtc27q5uGY8r/hxNqmQ0M80ZkYLj82UaWrijfw3HVTWhHIg+oIqHsVI0KrO2NxMLNcqvYv1j0Hqvu/Cx8asqfFaiHS9x0H1UKbD4ZdbWPUqVj9zMbhW7SBi9vpREq9uhW9yPAXq5jxWlqW5ZRbt1Hiqx9BUQG8Zv+dCq+MlZpGMgs5Pe7oXUC2qgAA6dONW0TWNYAw6dt1XSF5dd268g1uHS3oeIrplB3Xi5Gi9MJiXjdZI2KupurDkf60tzBrxLE2Rpa8XBX2N7mOzNW37s7WOIwsc0ihGa9+hIJW4vyNr2rDVcAhmdG03stZTzGSIPdpdS4NRlIS0RIaIV8/7Vx8k8rSSkliTofo66KByA4VvaeCOKMMYNPNZGaZ8khLr+ikcbHJNg0xLkt2UhgLHUlCqvGSeeVmZfvDpUaIshqnQt0zDN38/HddpA+WnEjtxooK9WagKT2VtGGLV8MkzdZHOX/ABb43qFUU8sujZMo6h9bqXDPHHqWXPatC3O3yOKm7AwqgyFhkNwApAsRbQa8fLrWdxDDPZ2cTNdXNHX8Z2TLZXeqdWahd6N4o8HFmbvO18iX1Y9fBRzP8bCplFRvqX5W7cyo1TVMgbc7rJpHfFO+IxTkIDZmHXisMYPO3wHePHvar3KZghhHvfmp/OoLP3dM4yyGw/NArPuJtrES4pY41AwyqQUAFkQA5Dm4li3U66m3SrxKkhihL3m8h+fTp0KdQ1Ej5crR7gWmXrOq7S0RFERREURFESURRO9U8yYWRsMLygC2lza4zEDmQtyBUmkbE6ZrZfhXCpc8Rkx7rJHxPyzSRgMRwRzZRKOUbcAH+q3A8DyNawR+x6sH6fMdHWOrpWdL/aNHfH59vWp7cje84cjD4okRg5VZuMZBtla+uW/+Hy4QcRw0SjjQb9HT2fmql0NcYzwpdvJakGvWYIV8me2sd2EEk2Ut2aFrcL2HXkOp5CukMXFkay+65yv4bC7oWW7V30TEC02Dhc8mzMGHkwAIrUQYS+HVkpHd9LqglxBko9+MFVaZ1LEqCo5AnNb1sKuIw4Czjc+CrXkE+6LBeuzcG00qRJ7zsFHhc6nyAufSudRMIY3SHkF7hjMjw0c073jnZp3ja+SFmijQ8FSMlFAHWwuTzNcKGJoiDxu7UnrK7VT3Zy3kNB3K+eyvaMjxyxuSyxlchJvYNe6X6DLf1qhxuCOORrm7nf1Vvhcz3tIdyV8FUitUtEVV2puFhZpDIe0jLG7CMgBieJsVNifC1WUGK1ETMgsQNrhQJcOhkdmOincHsqKKIQoi9mPokXB1vc34m+tzUKSaR7y9x1UtkTGNDQNEf2RB/0Yv8C/ypx5P7j4lOEzoCT+x4P+hF/lr/KnHl/uPiU4TOgeContA2v8mdIcLlhYrnkMahSReyLcDwJI8qu8KpRODJN7w2F/n9FVYhUGIhkeh6lYMZvH8kwcT4jvYho17nAs+UXJsNAOZ+HIVXxUPtNQ5sXwg79SlyVXAhDn7rNJHfFO+JxTkJezMOfMQxg6X+IA1N766b3aZohgFz+an86gqO7pnGWQ6fmgXrgMDLj5ljiUJGgsAL5IkvxPNmJ16sdfLxJNHQxlzzdx8SfQfJeo431T8o0aPktd2HsePCxCOIWHEk8WbmzHmfy4Vkp6l9Q/O8rRQQNhZlaqv7SN4pIBHFA5R277MLXCDQDXhc31/V8as8IoGTlz5BcDTv8AsoGJVTogGsOq8sNv4YRh4p4zJIyIZWBAK59V7ttXylWI046dK9OwnicSSM2AJt12316Lo3EMmRjxqd+9X69UitUyi2tCzOqyxs0dy4DAlQOJOulq6OhkaAS067abrmJWEkA7br0wG0IplzQyJIoNrqwYX6aV8kifGbPBHavrJGvF2m6id7t5hgkQ9mZGdiAL5RYC5JNj8LVKoKJ1W4gGwH5so9XVCnF7XVL29vniBPDNExEDIjrHYd4XKyqxt7wYMuh0sLcdbelwuJ8T2PHvgkX8u4quqK97ZGvb8J1WnYaZZEV1N1ZQynqCLg1nHMLSWnkrprswuFQd/Ny82bEYZddTJGOfV1HXqOfHjxvsLxPLaGY6cj0dRVTXUGa8ke/MKmxuMSArkDEAAI5NhKBoEc/X5K548DrY1cEGm95vwcx0dY6ukeCrAROLH4vPqPWrFuTvccOfk+KJEYOVWbjGeGU/qfu+XCvxLDhMOPBv5/fzUyirjGeFL/hPPaDtnFYfExGKQiIoGUC2ViGOcN10K+hFtaj4TSQTwuDxre3Z+artiFRLFKCDorjs3B4aaJJUhiyuoYfNrzF7HTjVRK+aJ5YXG4NtyrNjY3tDgBqnX9kQf9GL/LX+VeOPL/cfEr3wmf2jwXcOzokOZI41PUIAfiBXl0j3CxJ8V9DGg3AUJtzcnDYmTtGzo594xkDNbS5BUi/jU2mxOeBuRtiOtRJ6CKY5nbqW2NseLCx9nCtlvck6kk8WJ5nSos9RJO7NIblSIYWRNysT+uK6ooiKIiiIoi85pQqszGyqCSegAuTQAuNhzXwmwusLxG1RLi2xMqlgXz5OoX9Gh8NFU+F63LaZ0dMIWaG1r9u581lXTB0/Ed+W2TXaW0JMRI0krZmb4ADgoHJR0/Mmu0MDIGBjBouUsrpn5nFPtibMnxrpChOSMasfdRSbk+ZN7DifS4jVE8VI0yO+I/P7LtDFJUkMGw+S2LYeyI8LEI4hYcSTxZubMeZ/KsfUVElQ/O8rSQQtiZlaFIMbAk8K42uuxKxTFYkY3HPK9+xBLt4QRC9vvAAeb1smMNJSBjfiOn/k70+izLnCepLjsPIJ9uTg2xmPM0guEJmfpmJ7i+QPDwSuOJSCmpBE3np6/nWulEwz1Bkd2+i14islZaIrCdi8cT/20345b1uJx7kX/Jqy0JOeTsKuXshGmJ84/wDXVRj/AMTOwqwwj4XKy78bJ+UYSRQLunzifaXiPUXHrVZh1RwKhrjsdCp1bDxYSOfJZNhj2uGdOLQntk/ZtZZh6HI/o1auT9Koa/k7Q9v9P1Hgs+z9SEt5t19Vonsv2r2mHMLHvQnT9m1yvwNx8Kz+NU/DmzjZ3nzVxhc2eLKdwrpVMrNZ5v5uZmzYjDL3uMkY59XUfW6jnxGvHQYZimW0Mp05H6FU9fQ5ryxjVZ5PiGkOZ2LGwGY8bAWF+ugrRMjbGLMGipXvc83cn0m1mfDDDy3bsyGhbmvJoz+oQbjoQOXCOKUMn40fPf6FdjUF8XDfy2V79lO1c0T4djrGcyfYY6j0bX7wqjxynyyCUbHftH28lbYVNmYYzyV+qiVsiiIoiKIiiIoiKIiiINEVT9pOKdMEwQEh2VGYfRQ6m/gbBfWrLCI2vqW5uSgYi9zYDlCx+tndZgC67iAJAY5V5m1z52vqeguPPia8PzAXAuV6blJsTYKzR73NFGsGBiES399gJJXb6x0y5vCzeFVRwwSOMtS656NgFYiuLBw4G2+ZV42VvSscMC49xFiJATlKkHLnKozACyXAHG3PhYgUc1EXyPdTC7B+HtVrHVhrG8bRxS+0Ta3Y4RlBs8vzY8iO+f8ADp6ivuE0/GqBfYa+iYhNw4Tbc6LMR83hf18Q1vKGJtf8Ulv8utN+7U25MHzPoPNUX7cHW7yC0v2bbK7HCByO9N3z9n/ljyt3vvGs3i9RxqggbN09VeYdDw4bnc6q2mqtT1hGxeOJ/wC3m/01uJ/hi/5NWVh+KTsKuXsh4Yn/AO1/+yqfH/iZ3qxwj4XLRDWfVysZ27h/kO0G7t482cL1hkBV0+BdR5VsKZ/tdFb+oad42Pks1O32ep6vod0u7mJ+Q7QClroW7Mt9aN7GN/xRvjXysZ7XR5gNd+8bjzX2nd7PU5eR+uy1TbG24MKqtO+QMbDRmJ66KCdKy8FNLOS2MXV9LPHELvNlRt6N68ZBiM8eX5MQhiJTNHIrKDmz8b3J0BGltOZuaHD6aeKz/i562I7lWVVZPFJdvw8lVduY+HEN2qx9jKTd0HeRj9dToVbmQRY8b3429JDNB+m45m8ukKtqJYpjnAs5RI/r+ulTD7uqi7qa3LxTx42EopYs2RlHNG94+Q977tQsTYx9M4ONraj8+Sl0D3MnFluArErVJaIiiIoiKIiiIoiKImW2MeIIZJSL5EZrdbDQetdYIzLI2Mcyucr8jC7oWPz744x2JaUZTe8ZRTHlPFSpGo5cb+Na4YVTMbYDXpvqs2a+Zzrk6dC9Z91pZUimwkZeOYe4CLxuCQykk6pcGx6cddTzjxFkTnRTmxbz6QvclE6QCSIaFTux/ZqxscTJl/Uj1PqxFvgD51Eqcd5Qt7z6KVDhPOQ+CvGytg4fDD5mNVPNuLHzY61RT1Us5/Udf86FaxU8cQswLNfaiP8Azw/Yx/vPWjwf+Vd2nyCpcS/mG9y8PaLtXtsWVU3WEZB9ri5+On3a64PT8ODMd3eXJcsSm4klhsFFbEwTYvEQwkkg2U/qxLdmA6aXt4mpVVK2mhfIN/qVHpo3TyNafwLbsPjYi5iR0zoNUDC6jgNOIFYhzJAM7gbHmtU17L5QdU6vXlelg2yplUz5iBeCVRfmxtYDxrczNLmRW6WrKxOAe+/QVdPZCdMT5xf66psf+KPvVlg/wuWhSyhQWYgAC5JNgAOJJ5VnwCTYK4JA1JVF9o+ETEYZMTCyydkbFlIYFGIB4cbNY+ALVeYPKYZzC8WzdPSPVVWJRiWESN1ss0mlZrZiTZQovyUaAeQFadrGtvYb6+KoS4uOqs29m1flGFwTk3dRKj/aXsxf1Fj61U4fT8Cplby0t2FWNXNxYI3eK0ndWINgMMGAIMEdwRcEZRyrOVhIqXkdJV3TC8Lb9Cits+z/AA0tzEDC36mq/wCA6fC1S6fGJ4viOYde/j6qPNhsUmo0KpO0tw8XEwCoJlJsGQ/mGsR+I8au4cZp3i7jl7VVS4ZM06arzx8r7PcwQuBLlXtZQATdhm7NLjSMAjXiTrpYCvkLG1o4so92+g+pSRzqY8Nh15q0+z3eqaaVoJznOUsr2APdIuptodDcHwquxbD4oWCWIWHNTsOrHyOMb1oFUKt0URFERREURFERRE2x+HWRGjcZg6lSPAix8uNemPLHBzdwvLmhzS0rO29mMmewnXs78Spz/DgT439K0Ix0ZNWe926KmOEku0dotD2ZgUgiSJPdRQovx05nxPGqCWUyyF7tyriNgY0NCc2rmvaWiLIvan/fR+xj/fkrWYHrTEdZ+izuK6TDsVRdySSTckkk9SdSauQ0NFgqsm5uVK7F2v8AJkkaP9O4yK1v0acWYdWY2t0y36VCqqX2iRod8A17SpcE/BYS34irV7Pd2ZS3yuQslw/Z395i4IMhvy1uL8ePC16rFq6O3s7Bfa/Rpy9VY4fSvuZXaX2TLcXakmHxrQTsxzlkbMSfnQTZtepBF+dxXXEqaOamE0Q2t4fZcqKd8c5jed1TX4nzq7j+Adyqn/GVa90tq/JsJjZAbOeyVPtsHAPpqfSqfEafj1MbDtqT2KyopuFA9yf7i7JkxWGxavI4jkyqCSW+cU5y+vH6N+uvSuGKTR088ZY0Xbr3cl2oY3zRPDjoVC4fETbPmkgnTNG4Kyx/RdGBXOh624H0PDSa+OKuiEsZ94bHoPQVEY+SkeY3jQqAkUAkA5hc2NrXHI25X6VaMJIBIsVBdYHRGc2y30BvbxIAJ+AHwplGbNzTMbWW57o/3LDfsI/3BWErf5h/aVrqX9lvYpeoq7pLURU/fHcr5U4ljcJJYBgwurAcDpqDy56Wq2w/FDTNyOF2qurKATnMDYrvc/dD5GTI7iSQjLoLBVJBIF9TcgdP5+cQxE1IDWiwXqjohAS4m5VtFVanpaIiiIoiKIiiLh3tw4/1+FEQiW8+tEXVqIloiKIkNEWb+0jd/ESzieKMyJ2aqcurAqzn3eJHeHC9aHB62GKPhvNjdUuJU0kj87RcLPWUgkEEEcQdCPMVpA4EaKkLSDYq97i7mdplxGJX5vikZ+l0Zh9XoOflxoMTxTLeKI68z9ArmgoL/qSDsC0+1ZlXiyv2mbNMOJTEJoJLEkcpY7WPmRY+hrUYLMJYTC7l5H8+aoMUiLJBK3mqQTer4NAFlUE3N12jMRkGt2BAHNtVHr3iPWvDg0HOehe2lzvcHNbtu7swYbDxxDiq97xc6sfiTWEqpzPM6Q81raeIRRhi8t5d348ZFkfRhco44qf4g8xz9AR6pKt9M/M3vHSvNRTtmbY7rGNsbLkw0pilWzDgeTDkwPMVtKapZOwPYfssvPA6F2VyXZeyJsQbQxs+trgWUebHQfGk9XDD+46350JFTySH3Qtu3fwrRYaGJ7ZkiRWtqLqoBt4XrD1Egklc8bElauFuSMNPJSFcV1RREURFEXmRby/Lxoi9AaIiiIoiKIuXa3DjREiJbzoi7oiKIiiIoiQ0RYVvJtWWfESF2buuwVbmyhWIAA66anma29FSxRwtAG41WUqqmR8pN1dPZ/GmMiYYqNZWhdQkji7WIvlLcWsRz6iqXFC6lkHBNg4agbeCtMPtPH+oL2Oi0ECqJW6WiKC3y2R8pwsiKLuO+n2l5eouPWplBU+zztfy2PeotXBxoi3msf8A7DxP/wAtP/lP/wDzWw9up/7x4rNGll2ylWPcPduU4tXmikRIhn76Mt34KBmAvY66dKrcUr4+BljcCT0dHNTsPo38XM4Wt0rWRWVWhS0RMdpbKhny9tGsmU3GYXt/t4V1inkivkcRdc5ImP8AjF1iW29pySyuWJUKzBUGiooNgoA0Fra1tKSmjZENLk7ne91l6id5kOtrLSvZjtOSbDuJWLGN8qsdTlyg2J5kfxFZzGKdkUwLNLi6u8NmfJF73JXGqlWKKIiiIoiKIvMi3lz8PGiL0oiKIiiIoiKIiiIoiKIiiINEVS23uHh8RKZczxMxu2QixPM2YGxPhz1terOmxaeBmTQjkoE+HRSuzbKd2LsiPCxCOIEKDckm5JPFieZqFUVD53l791KhhbE3K1SFcV1RREhoiwfePaUk+IkaUk2dgqnggBICgcuGvWtxRU0UULQ0cr36Vk6qd75TcrRfZhtKSaB1lYv2b2VjqbEXy34m35EVnsZgZFMCwWuFdYZM6SM5uSulVCskURIaIqntrcLDzymXNJGzG7BCtiTxNmU2J+HhVnT4vNDHkFj0XVfPh0crsx0U9sbZMWGiEUK2Uam5uSTxYnmf9hwFQp53zvL37qZFE2JuVuyf1xXRFERREURFERREURFERREURFERREURFEXliZ1RSzGyjif64nwoiZptmIxtJcgKVBBU5rs2VABxOZjYW4nSiL0TacRtmcITmssncbu+9o1iQLXuNLa8KIkn2rEqK4YOrNkXJ38za90W56H4URJh9sQubCRQ2ZVyt3WzMiuFytY5srrpx1txoi6TakJYKsiNmvYhgRcFQVuNM13XTjrRE3xW3oUZlcsuVipYqcuYIJCM3DRTf0NEVb2/u5s+VzM04jLAO3ZulmBbLnsb8SbXGl6s6bFZ4GZBYjrUCbD4pXZtlZdgYTDwx9nhipVWIazBjn55iPpVBmnfM/O/dS4omxtyt2TyXHRqcrSIrWzWLAHL9axPDxrkui4O04bEiVDZc9gwY5LXzADUi3TjRE2h27E/uF2OSN7BGJyy+5y46XI5c7UREW3InuELOQsb2VGPdlzZDw6KSenO1xREi7wQnMVZmypG5yox7koZkbhwshPhaiJzhdoo7FVzXtcXUgEA2JBI1F6InlERREURFERREURFERREURFERREURFEXhjcMsiMjXsengbg+hF6ImI2IvZshklJJQhywLqY3zx2JFu62tiCDqDcaURNsZu2sv6SadutymveJGmSwte2gGgHO5JE6xOx1ZGXM6hnDm2Q/RCZSroVK2XgQdddNLETNd1ohoHlsQqsLpqqrEuX3LgEQr7tjxtbSxF3Fu8gaFy8jPDcRscgspEaldEAIKpl4Xsx8LETg7EhJlbKM8rXZ7Lm4IuUG18tkGhvzoiaSbrxkk9pKLyvNYFNJXDLnF05K5AU3XgSCdaIneB2HHGGW7OCqJZraRxX7NBYDQZjqbk8yaWRLjNjq7MS7gPa6gIRcDKG7yE3A5Xtpwoia7P2Kqy3MkjCMqUDEe92JjzsbXY5XYWvbwuL0Rdvu+vZiNZZUAiiiupS5jiNwDdCO9ezaajhaiLrF7EWQMO0kXMkSNlyDMkTOwUgpazZyGAFiNNBe5F3iNjK5cl3BeOONtIyCsZkIurIV17Vr6W0FgLURd7L2SIWYiSR8wA+cysQq6KoYKGsB1J4k8SSSKToiKIiiIoiKIiiI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42" name="Picture 18" descr="https://encrypted-tbn2.gstatic.com/images?q=tbn:ANd9GcS-zdK9LlQfv595ne3NDeERtSod-pMPbXWH7VVKxVYR1Ds_cOEcIA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0921"/>
          <a:stretch>
            <a:fillRect/>
          </a:stretch>
        </p:blipFill>
        <p:spPr bwMode="auto">
          <a:xfrm>
            <a:off x="316044" y="4930930"/>
            <a:ext cx="696563" cy="765892"/>
          </a:xfrm>
          <a:prstGeom prst="rect">
            <a:avLst/>
          </a:prstGeom>
          <a:noFill/>
        </p:spPr>
      </p:pic>
      <p:sp>
        <p:nvSpPr>
          <p:cNvPr id="152" name="151 CuadroTexto"/>
          <p:cNvSpPr txBox="1"/>
          <p:nvPr/>
        </p:nvSpPr>
        <p:spPr>
          <a:xfrm>
            <a:off x="416293" y="2184961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362917" y="296326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FINANCIERA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389806" y="4145230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PROCESOS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INTERNOS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183071" y="569658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APRENDIZAJE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Y DESARROLLO</a:t>
            </a:r>
          </a:p>
          <a:p>
            <a:pPr algn="ctr"/>
            <a:r>
              <a:rPr lang="es-CO" sz="800" b="1" dirty="0" smtClean="0">
                <a:solidFill>
                  <a:schemeClr val="bg1">
                    <a:lumMod val="50000"/>
                  </a:schemeClr>
                </a:solidFill>
              </a:rPr>
              <a:t>ORGANIZACIONAL</a:t>
            </a:r>
            <a:endParaRPr lang="es-CO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ages.clipartlogo.com/files/ss/thumb/534/53428633/three-dimensional-circle-button_small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925" y="1620543"/>
            <a:ext cx="615682" cy="615682"/>
          </a:xfrm>
          <a:prstGeom prst="rect">
            <a:avLst/>
          </a:prstGeom>
          <a:noFill/>
        </p:spPr>
      </p:pic>
      <p:sp>
        <p:nvSpPr>
          <p:cNvPr id="58" name="57 Rectángulo"/>
          <p:cNvSpPr/>
          <p:nvPr/>
        </p:nvSpPr>
        <p:spPr>
          <a:xfrm>
            <a:off x="1116100" y="835374"/>
            <a:ext cx="7517553" cy="541916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43 Rectángulo redondeado"/>
          <p:cNvSpPr/>
          <p:nvPr/>
        </p:nvSpPr>
        <p:spPr>
          <a:xfrm>
            <a:off x="4324685" y="3156445"/>
            <a:ext cx="3895389" cy="1605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tx1"/>
                </a:solidFill>
              </a:rPr>
              <a:t>Costeo pregunta /P&amp;G por prueba</a:t>
            </a:r>
            <a:endParaRPr lang="es-CO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962</Words>
  <Application>Microsoft Office PowerPoint</Application>
  <PresentationFormat>Presentación en pantalla (4:3)</PresentationFormat>
  <Paragraphs>228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Direccionamiento Estratégico</vt:lpstr>
      <vt:lpstr>Direccionamiento Estratégico</vt:lpstr>
      <vt:lpstr>Mapa Estratégico 2015 - 2019</vt:lpstr>
      <vt:lpstr>Mapa Estratégico 2015 - 2019</vt:lpstr>
      <vt:lpstr>Mapa Estratégico 2015 - 2019</vt:lpstr>
      <vt:lpstr>Mapa Estratégico 2015 - 2019</vt:lpstr>
      <vt:lpstr>Mapa Estratégico 2015 - 2019</vt:lpstr>
      <vt:lpstr>Mapa Estratégico 2015 - 2019</vt:lpstr>
      <vt:lpstr>Mapa Estratégico 2015 - 2019</vt:lpstr>
      <vt:lpstr>Mapa Estratégico 2015 - 2019</vt:lpstr>
      <vt:lpstr>Alineación con las metas sectoriales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sgodoy</dc:creator>
  <cp:lastModifiedBy>aforero</cp:lastModifiedBy>
  <cp:revision>36</cp:revision>
  <dcterms:created xsi:type="dcterms:W3CDTF">2015-05-26T19:26:39Z</dcterms:created>
  <dcterms:modified xsi:type="dcterms:W3CDTF">2016-03-17T16:53:47Z</dcterms:modified>
</cp:coreProperties>
</file>