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charts/colors2.xml" ContentType="application/vnd.ms-office.chartcolor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80" r:id="rId6"/>
    <p:sldId id="259" r:id="rId7"/>
    <p:sldId id="260" r:id="rId8"/>
    <p:sldId id="283" r:id="rId9"/>
    <p:sldId id="284" r:id="rId10"/>
    <p:sldId id="263" r:id="rId11"/>
    <p:sldId id="274" r:id="rId12"/>
    <p:sldId id="279" r:id="rId13"/>
    <p:sldId id="275" r:id="rId14"/>
    <p:sldId id="278" r:id="rId15"/>
    <p:sldId id="266" r:id="rId16"/>
    <p:sldId id="271" r:id="rId17"/>
    <p:sldId id="273" r:id="rId18"/>
    <p:sldId id="272" r:id="rId19"/>
    <p:sldId id="268" r:id="rId20"/>
    <p:sldId id="277" r:id="rId21"/>
    <p:sldId id="269" r:id="rId22"/>
    <p:sldId id="286" r:id="rId2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BR" initials="HBR" lastIdx="5" clrIdx="0">
    <p:extLst>
      <p:ext uri="{19B8F6BF-5375-455C-9EA6-DF929625EA0E}">
        <p15:presenceInfo xmlns:p15="http://schemas.microsoft.com/office/powerpoint/2012/main" userId="HB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0" autoAdjust="0"/>
    <p:restoredTop sz="94660" autoAdjust="0"/>
  </p:normalViewPr>
  <p:slideViewPr>
    <p:cSldViewPr snapToGrid="0">
      <p:cViewPr varScale="1">
        <p:scale>
          <a:sx n="105" d="100"/>
          <a:sy n="105" d="100"/>
        </p:scale>
        <p:origin x="1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5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04-4BD3-826D-AA1C94549D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04-4BD3-826D-AA1C94549D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04-4BD3-826D-AA1C94549D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104-4BD3-826D-AA1C94549D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Hoja1!$A$4:$A$7</c:f>
              <c:strCache>
                <c:ptCount val="4"/>
                <c:pt idx="0">
                  <c:v>Privado </c:v>
                </c:pt>
                <c:pt idx="1">
                  <c:v>Privado con matricula contratada </c:v>
                </c:pt>
                <c:pt idx="2">
                  <c:v>Distrital</c:v>
                </c:pt>
                <c:pt idx="3">
                  <c:v>Distrital en concesion</c:v>
                </c:pt>
              </c:strCache>
            </c:strRef>
          </c:cat>
          <c:val>
            <c:numRef>
              <c:f>Hoja1!$B$4:$B$7</c:f>
              <c:numCache>
                <c:formatCode>General</c:formatCode>
                <c:ptCount val="4"/>
                <c:pt idx="0">
                  <c:v>0.77</c:v>
                </c:pt>
                <c:pt idx="1">
                  <c:v>0.06</c:v>
                </c:pt>
                <c:pt idx="2">
                  <c:v>0.16</c:v>
                </c:pt>
                <c:pt idx="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104-4BD3-826D-AA1C94549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 dirty="0"/>
          </a:p>
          <a:p>
            <a:pPr>
              <a:defRPr/>
            </a:pPr>
            <a:endParaRPr lang="es-CO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9829226829002758E-2"/>
          <c:y val="0.12565836494245611"/>
          <c:w val="0.89163640805245092"/>
          <c:h val="0.674347925021166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Hoja1!$A$17</c:f>
              <c:strCache>
                <c:ptCount val="1"/>
                <c:pt idx="0">
                  <c:v>Participacion matricula oficial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673-42CD-AB0B-97376C024F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Hoja1!$B$16:$F$16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Hoja1!$B$17:$F$17</c:f>
              <c:numCache>
                <c:formatCode>0.00</c:formatCode>
                <c:ptCount val="5"/>
                <c:pt idx="0">
                  <c:v>0.57287818256595235</c:v>
                </c:pt>
                <c:pt idx="1">
                  <c:v>0.54736664196775653</c:v>
                </c:pt>
                <c:pt idx="2">
                  <c:v>0.51816590776148497</c:v>
                </c:pt>
                <c:pt idx="3">
                  <c:v>0.52191735525519944</c:v>
                </c:pt>
                <c:pt idx="4">
                  <c:v>0.51756737389125695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05-417D-882E-B552D2250857}"/>
            </c:ext>
          </c:extLst>
        </c:ser>
        <c:ser>
          <c:idx val="1"/>
          <c:order val="1"/>
          <c:tx>
            <c:strRef>
              <c:f>Hoja1!$A$18</c:f>
              <c:strCache>
                <c:ptCount val="1"/>
                <c:pt idx="0">
                  <c:v>Participacion matricula no oficial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Hoja1!$B$16:$F$16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Hoja1!$B$18:$F$18</c:f>
              <c:numCache>
                <c:formatCode>0.00</c:formatCode>
                <c:ptCount val="5"/>
                <c:pt idx="0">
                  <c:v>0.42712181743404765</c:v>
                </c:pt>
                <c:pt idx="1">
                  <c:v>0.45263335803224347</c:v>
                </c:pt>
                <c:pt idx="2">
                  <c:v>0.48183409223851509</c:v>
                </c:pt>
                <c:pt idx="3">
                  <c:v>0.47808264474480056</c:v>
                </c:pt>
                <c:pt idx="4">
                  <c:v>0.4824326261087431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05-417D-882E-B552D225085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1321024"/>
        <c:axId val="281321584"/>
      </c:barChart>
      <c:catAx>
        <c:axId val="28132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321584"/>
        <c:crosses val="autoZero"/>
        <c:auto val="1"/>
        <c:lblAlgn val="ctr"/>
        <c:lblOffset val="100"/>
        <c:noMultiLvlLbl val="0"/>
      </c:catAx>
      <c:valAx>
        <c:axId val="281321584"/>
        <c:scaling>
          <c:orientation val="minMax"/>
          <c:max val="1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32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97315849685788"/>
          <c:y val="0.89409674580715337"/>
          <c:w val="0.63234420328559837"/>
          <c:h val="8.809864882948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E03AE-B842-4C99-851D-08D3E6964C7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61C9383-3EFD-490B-84AB-6048FD9BA7E5}">
      <dgm:prSet phldrT="[Texto]"/>
      <dgm:spPr/>
      <dgm:t>
        <a:bodyPr/>
        <a:lstStyle/>
        <a:p>
          <a:r>
            <a:rPr lang="es-ES" dirty="0"/>
            <a:t>Aspirantes (27.160)</a:t>
          </a:r>
        </a:p>
      </dgm:t>
    </dgm:pt>
    <dgm:pt modelId="{0DFE797E-DD39-4474-917D-A99528BB2D9E}" type="parTrans" cxnId="{D240A778-E164-4C88-8C96-81E6A4388078}">
      <dgm:prSet/>
      <dgm:spPr/>
      <dgm:t>
        <a:bodyPr/>
        <a:lstStyle/>
        <a:p>
          <a:endParaRPr lang="es-ES"/>
        </a:p>
      </dgm:t>
    </dgm:pt>
    <dgm:pt modelId="{3E288B2E-280E-439F-8CF2-A1304ECEBB9D}" type="sibTrans" cxnId="{D240A778-E164-4C88-8C96-81E6A4388078}">
      <dgm:prSet/>
      <dgm:spPr/>
      <dgm:t>
        <a:bodyPr/>
        <a:lstStyle/>
        <a:p>
          <a:endParaRPr lang="es-ES"/>
        </a:p>
      </dgm:t>
    </dgm:pt>
    <dgm:pt modelId="{0C9DBC88-FE2B-4E1B-BA1B-B70DA479B61E}">
      <dgm:prSet phldrT="[Texto]"/>
      <dgm:spPr/>
      <dgm:t>
        <a:bodyPr/>
        <a:lstStyle/>
        <a:p>
          <a:r>
            <a:rPr lang="es-ES" dirty="0"/>
            <a:t>Aprueban (14.308)</a:t>
          </a:r>
        </a:p>
      </dgm:t>
    </dgm:pt>
    <dgm:pt modelId="{842B3F29-C9E5-417B-BE33-84FB45A7B769}" type="parTrans" cxnId="{67417286-9A59-4B33-99D9-5F64B394D643}">
      <dgm:prSet/>
      <dgm:spPr/>
      <dgm:t>
        <a:bodyPr/>
        <a:lstStyle/>
        <a:p>
          <a:endParaRPr lang="es-ES"/>
        </a:p>
      </dgm:t>
    </dgm:pt>
    <dgm:pt modelId="{C90D608F-2F73-42A1-A326-4133326B462B}" type="sibTrans" cxnId="{67417286-9A59-4B33-99D9-5F64B394D643}">
      <dgm:prSet/>
      <dgm:spPr/>
      <dgm:t>
        <a:bodyPr/>
        <a:lstStyle/>
        <a:p>
          <a:endParaRPr lang="es-ES"/>
        </a:p>
      </dgm:t>
    </dgm:pt>
    <dgm:pt modelId="{6F591C13-8EF9-4422-B739-6384483755DD}">
      <dgm:prSet phldrT="[Texto]"/>
      <dgm:spPr/>
      <dgm:t>
        <a:bodyPr/>
        <a:lstStyle/>
        <a:p>
          <a:r>
            <a:rPr lang="es-ES" dirty="0"/>
            <a:t>Posesionados (5.366)</a:t>
          </a:r>
        </a:p>
      </dgm:t>
    </dgm:pt>
    <dgm:pt modelId="{4A11B111-98CF-4541-900B-4F2A88C92B13}" type="parTrans" cxnId="{0B9FF109-FF5D-490C-B58F-02CCDF46B611}">
      <dgm:prSet/>
      <dgm:spPr/>
      <dgm:t>
        <a:bodyPr/>
        <a:lstStyle/>
        <a:p>
          <a:endParaRPr lang="es-ES"/>
        </a:p>
      </dgm:t>
    </dgm:pt>
    <dgm:pt modelId="{C1A7A941-212B-4A7C-862E-A38A64377E5E}" type="sibTrans" cxnId="{0B9FF109-FF5D-490C-B58F-02CCDF46B611}">
      <dgm:prSet/>
      <dgm:spPr/>
      <dgm:t>
        <a:bodyPr/>
        <a:lstStyle/>
        <a:p>
          <a:endParaRPr lang="es-ES"/>
        </a:p>
      </dgm:t>
    </dgm:pt>
    <dgm:pt modelId="{83CFC089-6C14-4CCC-AAB9-E18E722F8756}">
      <dgm:prSet phldrT="[Texto]"/>
      <dgm:spPr/>
      <dgm:t>
        <a:bodyPr/>
        <a:lstStyle/>
        <a:p>
          <a:r>
            <a:rPr lang="es-ES" dirty="0"/>
            <a:t>No posesionados (8.942)</a:t>
          </a:r>
        </a:p>
      </dgm:t>
    </dgm:pt>
    <dgm:pt modelId="{F4A96562-25BC-436F-8F49-4027465F76FB}" type="parTrans" cxnId="{2489784F-C059-46D7-9F3F-363C49C08FE2}">
      <dgm:prSet/>
      <dgm:spPr/>
      <dgm:t>
        <a:bodyPr/>
        <a:lstStyle/>
        <a:p>
          <a:endParaRPr lang="es-ES"/>
        </a:p>
      </dgm:t>
    </dgm:pt>
    <dgm:pt modelId="{31E41139-8948-4E58-B536-12544F2CDE9E}" type="sibTrans" cxnId="{2489784F-C059-46D7-9F3F-363C49C08FE2}">
      <dgm:prSet/>
      <dgm:spPr/>
      <dgm:t>
        <a:bodyPr/>
        <a:lstStyle/>
        <a:p>
          <a:endParaRPr lang="es-ES"/>
        </a:p>
      </dgm:t>
    </dgm:pt>
    <dgm:pt modelId="{94E1D7B2-69E1-43CE-9C46-2216D1202DA6}">
      <dgm:prSet phldrT="[Texto]"/>
      <dgm:spPr/>
      <dgm:t>
        <a:bodyPr/>
        <a:lstStyle/>
        <a:p>
          <a:r>
            <a:rPr lang="es-ES" dirty="0"/>
            <a:t>Aprueban algún concurso(2.525)</a:t>
          </a:r>
        </a:p>
      </dgm:t>
    </dgm:pt>
    <dgm:pt modelId="{04F092F4-1B76-40AD-8B98-231009845B8A}" type="parTrans" cxnId="{EF7E5D1C-CABA-4BC8-8E39-779C1122A923}">
      <dgm:prSet/>
      <dgm:spPr/>
      <dgm:t>
        <a:bodyPr/>
        <a:lstStyle/>
        <a:p>
          <a:endParaRPr lang="es-ES"/>
        </a:p>
      </dgm:t>
    </dgm:pt>
    <dgm:pt modelId="{3930D788-EE0F-4B10-8C2F-344A400936D0}" type="sibTrans" cxnId="{EF7E5D1C-CABA-4BC8-8E39-779C1122A923}">
      <dgm:prSet/>
      <dgm:spPr/>
      <dgm:t>
        <a:bodyPr/>
        <a:lstStyle/>
        <a:p>
          <a:endParaRPr lang="es-ES"/>
        </a:p>
      </dgm:t>
    </dgm:pt>
    <dgm:pt modelId="{B35091C5-B81F-4140-AF1F-7F04A6BFFAA7}">
      <dgm:prSet/>
      <dgm:spPr/>
      <dgm:t>
        <a:bodyPr/>
        <a:lstStyle/>
        <a:p>
          <a:r>
            <a:rPr lang="es-ES" dirty="0"/>
            <a:t>No aprueban (12.851)</a:t>
          </a:r>
        </a:p>
      </dgm:t>
    </dgm:pt>
    <dgm:pt modelId="{B1D00D43-822D-4C92-9D2C-43595B1B8A5A}" type="parTrans" cxnId="{C17C8461-9EEC-4D34-B233-DFC032717C01}">
      <dgm:prSet/>
      <dgm:spPr/>
      <dgm:t>
        <a:bodyPr/>
        <a:lstStyle/>
        <a:p>
          <a:endParaRPr lang="es-ES"/>
        </a:p>
      </dgm:t>
    </dgm:pt>
    <dgm:pt modelId="{F398F2AA-0CE7-451A-9813-38753D537878}" type="sibTrans" cxnId="{C17C8461-9EEC-4D34-B233-DFC032717C01}">
      <dgm:prSet/>
      <dgm:spPr/>
      <dgm:t>
        <a:bodyPr/>
        <a:lstStyle/>
        <a:p>
          <a:endParaRPr lang="es-ES"/>
        </a:p>
      </dgm:t>
    </dgm:pt>
    <dgm:pt modelId="{AFD81764-595E-430F-B1FA-EF7186F1BAC9}">
      <dgm:prSet/>
      <dgm:spPr/>
      <dgm:t>
        <a:bodyPr/>
        <a:lstStyle/>
        <a:p>
          <a:r>
            <a:rPr lang="es-ES" dirty="0"/>
            <a:t>No se presentan de nuevo (3.280)</a:t>
          </a:r>
        </a:p>
      </dgm:t>
    </dgm:pt>
    <dgm:pt modelId="{96FD2819-AD62-4AF9-AD03-55520008A00F}" type="parTrans" cxnId="{57D62318-0518-40B0-BC69-3EF4F03B50B1}">
      <dgm:prSet/>
      <dgm:spPr/>
      <dgm:t>
        <a:bodyPr/>
        <a:lstStyle/>
        <a:p>
          <a:endParaRPr lang="es-ES"/>
        </a:p>
      </dgm:t>
    </dgm:pt>
    <dgm:pt modelId="{E5D793A8-263B-43D8-8859-6181E7F5C146}" type="sibTrans" cxnId="{57D62318-0518-40B0-BC69-3EF4F03B50B1}">
      <dgm:prSet/>
      <dgm:spPr/>
      <dgm:t>
        <a:bodyPr/>
        <a:lstStyle/>
        <a:p>
          <a:endParaRPr lang="es-ES"/>
        </a:p>
      </dgm:t>
    </dgm:pt>
    <dgm:pt modelId="{87B27B98-E080-410E-9B4F-1B9FEEF0D7FE}">
      <dgm:prSet/>
      <dgm:spPr/>
      <dgm:t>
        <a:bodyPr/>
        <a:lstStyle/>
        <a:p>
          <a:r>
            <a:rPr lang="es-ES" dirty="0"/>
            <a:t>No aprueban en ninguno (7.047)</a:t>
          </a:r>
        </a:p>
      </dgm:t>
    </dgm:pt>
    <dgm:pt modelId="{47411B57-24C5-4B93-8850-2036BEAFA24D}" type="parTrans" cxnId="{EBC7671E-353F-48DE-A868-CCC0733AFA99}">
      <dgm:prSet/>
      <dgm:spPr/>
      <dgm:t>
        <a:bodyPr/>
        <a:lstStyle/>
        <a:p>
          <a:endParaRPr lang="es-ES"/>
        </a:p>
      </dgm:t>
    </dgm:pt>
    <dgm:pt modelId="{C970CE53-42EC-406C-81DB-270E804BEAA7}" type="sibTrans" cxnId="{EBC7671E-353F-48DE-A868-CCC0733AFA99}">
      <dgm:prSet/>
      <dgm:spPr/>
      <dgm:t>
        <a:bodyPr/>
        <a:lstStyle/>
        <a:p>
          <a:endParaRPr lang="es-ES"/>
        </a:p>
      </dgm:t>
    </dgm:pt>
    <dgm:pt modelId="{0A19DEFD-40EB-48DF-BACA-4058B12EEBC4}">
      <dgm:prSet/>
      <dgm:spPr/>
      <dgm:t>
        <a:bodyPr/>
        <a:lstStyle/>
        <a:p>
          <a:r>
            <a:rPr lang="es-ES" dirty="0"/>
            <a:t>Se vuelven a presentar en alguno de los concursos 2005, 2006 y/o 2009 (9.572)</a:t>
          </a:r>
        </a:p>
      </dgm:t>
    </dgm:pt>
    <dgm:pt modelId="{633AE240-1F8B-414E-AD8F-5F1C7F21314E}" type="sibTrans" cxnId="{DB898645-4B02-48D2-B2B9-4CEDAB320BCD}">
      <dgm:prSet/>
      <dgm:spPr/>
      <dgm:t>
        <a:bodyPr/>
        <a:lstStyle/>
        <a:p>
          <a:endParaRPr lang="es-ES"/>
        </a:p>
      </dgm:t>
    </dgm:pt>
    <dgm:pt modelId="{410F2888-C46D-4AE4-9C4C-10CCC5212E43}" type="parTrans" cxnId="{DB898645-4B02-48D2-B2B9-4CEDAB320BCD}">
      <dgm:prSet/>
      <dgm:spPr/>
      <dgm:t>
        <a:bodyPr/>
        <a:lstStyle/>
        <a:p>
          <a:endParaRPr lang="es-ES"/>
        </a:p>
      </dgm:t>
    </dgm:pt>
    <dgm:pt modelId="{56D16F5D-11E3-4284-B9DC-3503002C93C7}" type="pres">
      <dgm:prSet presAssocID="{50AE03AE-B842-4C99-851D-08D3E6964C7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AB201D0-8346-4496-8F53-7432B6E93D25}" type="pres">
      <dgm:prSet presAssocID="{061C9383-3EFD-490B-84AB-6048FD9BA7E5}" presName="root1" presStyleCnt="0"/>
      <dgm:spPr/>
    </dgm:pt>
    <dgm:pt modelId="{8F7A04B6-0718-4FD1-8330-9D9237289643}" type="pres">
      <dgm:prSet presAssocID="{061C9383-3EFD-490B-84AB-6048FD9BA7E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8574572-BAF4-402C-9D4A-ED517057CE6A}" type="pres">
      <dgm:prSet presAssocID="{061C9383-3EFD-490B-84AB-6048FD9BA7E5}" presName="level2hierChild" presStyleCnt="0"/>
      <dgm:spPr/>
    </dgm:pt>
    <dgm:pt modelId="{06A8DE5E-E3F0-4423-A888-FFDA6CB57FDC}" type="pres">
      <dgm:prSet presAssocID="{842B3F29-C9E5-417B-BE33-84FB45A7B769}" presName="conn2-1" presStyleLbl="parChTrans1D2" presStyleIdx="0" presStyleCnt="2"/>
      <dgm:spPr/>
      <dgm:t>
        <a:bodyPr/>
        <a:lstStyle/>
        <a:p>
          <a:endParaRPr lang="es-CO"/>
        </a:p>
      </dgm:t>
    </dgm:pt>
    <dgm:pt modelId="{4B820ABB-5F95-4203-8DE0-39ED7FC66F6A}" type="pres">
      <dgm:prSet presAssocID="{842B3F29-C9E5-417B-BE33-84FB45A7B769}" presName="connTx" presStyleLbl="parChTrans1D2" presStyleIdx="0" presStyleCnt="2"/>
      <dgm:spPr/>
      <dgm:t>
        <a:bodyPr/>
        <a:lstStyle/>
        <a:p>
          <a:endParaRPr lang="es-CO"/>
        </a:p>
      </dgm:t>
    </dgm:pt>
    <dgm:pt modelId="{B152993C-8ABB-4A5F-811F-855932D44CA2}" type="pres">
      <dgm:prSet presAssocID="{0C9DBC88-FE2B-4E1B-BA1B-B70DA479B61E}" presName="root2" presStyleCnt="0"/>
      <dgm:spPr/>
    </dgm:pt>
    <dgm:pt modelId="{56C045FF-9386-4693-B342-7CEF5E986624}" type="pres">
      <dgm:prSet presAssocID="{0C9DBC88-FE2B-4E1B-BA1B-B70DA479B61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42BCE1-D3C9-43F9-956D-F52A33F7DAC3}" type="pres">
      <dgm:prSet presAssocID="{0C9DBC88-FE2B-4E1B-BA1B-B70DA479B61E}" presName="level3hierChild" presStyleCnt="0"/>
      <dgm:spPr/>
    </dgm:pt>
    <dgm:pt modelId="{6A9CA14C-EBDB-4A76-87CB-B1D061623ED4}" type="pres">
      <dgm:prSet presAssocID="{4A11B111-98CF-4541-900B-4F2A88C92B13}" presName="conn2-1" presStyleLbl="parChTrans1D3" presStyleIdx="0" presStyleCnt="4"/>
      <dgm:spPr/>
      <dgm:t>
        <a:bodyPr/>
        <a:lstStyle/>
        <a:p>
          <a:endParaRPr lang="es-CO"/>
        </a:p>
      </dgm:t>
    </dgm:pt>
    <dgm:pt modelId="{8BFA4260-A82A-42A4-AA0D-F9C01FE8719A}" type="pres">
      <dgm:prSet presAssocID="{4A11B111-98CF-4541-900B-4F2A88C92B13}" presName="connTx" presStyleLbl="parChTrans1D3" presStyleIdx="0" presStyleCnt="4"/>
      <dgm:spPr/>
      <dgm:t>
        <a:bodyPr/>
        <a:lstStyle/>
        <a:p>
          <a:endParaRPr lang="es-CO"/>
        </a:p>
      </dgm:t>
    </dgm:pt>
    <dgm:pt modelId="{4B5463EE-773C-422E-A32C-2841FB8E9D36}" type="pres">
      <dgm:prSet presAssocID="{6F591C13-8EF9-4422-B739-6384483755DD}" presName="root2" presStyleCnt="0"/>
      <dgm:spPr/>
    </dgm:pt>
    <dgm:pt modelId="{1B0A52E4-FA81-48F4-9D5C-64E59BD15F8E}" type="pres">
      <dgm:prSet presAssocID="{6F591C13-8EF9-4422-B739-6384483755DD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CF0646-69A1-4838-91A7-4DD4F00A791E}" type="pres">
      <dgm:prSet presAssocID="{6F591C13-8EF9-4422-B739-6384483755DD}" presName="level3hierChild" presStyleCnt="0"/>
      <dgm:spPr/>
    </dgm:pt>
    <dgm:pt modelId="{A81F2C04-E6DE-4217-96FD-E68509A6F49D}" type="pres">
      <dgm:prSet presAssocID="{F4A96562-25BC-436F-8F49-4027465F76FB}" presName="conn2-1" presStyleLbl="parChTrans1D3" presStyleIdx="1" presStyleCnt="4"/>
      <dgm:spPr/>
      <dgm:t>
        <a:bodyPr/>
        <a:lstStyle/>
        <a:p>
          <a:endParaRPr lang="es-CO"/>
        </a:p>
      </dgm:t>
    </dgm:pt>
    <dgm:pt modelId="{474DE76D-0AC1-4C07-88D6-7461F31754D6}" type="pres">
      <dgm:prSet presAssocID="{F4A96562-25BC-436F-8F49-4027465F76FB}" presName="connTx" presStyleLbl="parChTrans1D3" presStyleIdx="1" presStyleCnt="4"/>
      <dgm:spPr/>
      <dgm:t>
        <a:bodyPr/>
        <a:lstStyle/>
        <a:p>
          <a:endParaRPr lang="es-CO"/>
        </a:p>
      </dgm:t>
    </dgm:pt>
    <dgm:pt modelId="{8FD7F67E-366E-4E83-8EA2-2D5A71AB89DC}" type="pres">
      <dgm:prSet presAssocID="{83CFC089-6C14-4CCC-AAB9-E18E722F8756}" presName="root2" presStyleCnt="0"/>
      <dgm:spPr/>
    </dgm:pt>
    <dgm:pt modelId="{BFD675BD-F2FD-4E3D-BEC8-FFD160360893}" type="pres">
      <dgm:prSet presAssocID="{83CFC089-6C14-4CCC-AAB9-E18E722F875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E11590-59FD-4EF5-A53C-73BB10496F86}" type="pres">
      <dgm:prSet presAssocID="{83CFC089-6C14-4CCC-AAB9-E18E722F8756}" presName="level3hierChild" presStyleCnt="0"/>
      <dgm:spPr/>
    </dgm:pt>
    <dgm:pt modelId="{73931B29-0121-48B2-B3E8-7FC33BD508B6}" type="pres">
      <dgm:prSet presAssocID="{B1D00D43-822D-4C92-9D2C-43595B1B8A5A}" presName="conn2-1" presStyleLbl="parChTrans1D2" presStyleIdx="1" presStyleCnt="2"/>
      <dgm:spPr/>
      <dgm:t>
        <a:bodyPr/>
        <a:lstStyle/>
        <a:p>
          <a:endParaRPr lang="es-CO"/>
        </a:p>
      </dgm:t>
    </dgm:pt>
    <dgm:pt modelId="{3A7C7607-18B3-4AB5-9A1C-7AB89431BE93}" type="pres">
      <dgm:prSet presAssocID="{B1D00D43-822D-4C92-9D2C-43595B1B8A5A}" presName="connTx" presStyleLbl="parChTrans1D2" presStyleIdx="1" presStyleCnt="2"/>
      <dgm:spPr/>
      <dgm:t>
        <a:bodyPr/>
        <a:lstStyle/>
        <a:p>
          <a:endParaRPr lang="es-CO"/>
        </a:p>
      </dgm:t>
    </dgm:pt>
    <dgm:pt modelId="{3573CF50-FCBA-4E96-BD2F-7FDD7120DD16}" type="pres">
      <dgm:prSet presAssocID="{B35091C5-B81F-4140-AF1F-7F04A6BFFAA7}" presName="root2" presStyleCnt="0"/>
      <dgm:spPr/>
    </dgm:pt>
    <dgm:pt modelId="{EB485FED-F530-4367-9DC6-D482ACD6AB00}" type="pres">
      <dgm:prSet presAssocID="{B35091C5-B81F-4140-AF1F-7F04A6BFFAA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77FC49B-631B-4B57-A4D8-1D54C2DE2ABC}" type="pres">
      <dgm:prSet presAssocID="{B35091C5-B81F-4140-AF1F-7F04A6BFFAA7}" presName="level3hierChild" presStyleCnt="0"/>
      <dgm:spPr/>
    </dgm:pt>
    <dgm:pt modelId="{87B15F09-9033-4203-BA81-D47982C41991}" type="pres">
      <dgm:prSet presAssocID="{410F2888-C46D-4AE4-9C4C-10CCC5212E43}" presName="conn2-1" presStyleLbl="parChTrans1D3" presStyleIdx="2" presStyleCnt="4"/>
      <dgm:spPr/>
      <dgm:t>
        <a:bodyPr/>
        <a:lstStyle/>
        <a:p>
          <a:endParaRPr lang="es-CO"/>
        </a:p>
      </dgm:t>
    </dgm:pt>
    <dgm:pt modelId="{3AC1773C-5330-4DA2-A221-A0E38A4C5C1B}" type="pres">
      <dgm:prSet presAssocID="{410F2888-C46D-4AE4-9C4C-10CCC5212E43}" presName="connTx" presStyleLbl="parChTrans1D3" presStyleIdx="2" presStyleCnt="4"/>
      <dgm:spPr/>
      <dgm:t>
        <a:bodyPr/>
        <a:lstStyle/>
        <a:p>
          <a:endParaRPr lang="es-CO"/>
        </a:p>
      </dgm:t>
    </dgm:pt>
    <dgm:pt modelId="{E2BC384E-FE42-4E3B-B3A9-46C9247604F0}" type="pres">
      <dgm:prSet presAssocID="{0A19DEFD-40EB-48DF-BACA-4058B12EEBC4}" presName="root2" presStyleCnt="0"/>
      <dgm:spPr/>
    </dgm:pt>
    <dgm:pt modelId="{F1F717D2-0F10-47C0-83E3-FD554CCBCDCE}" type="pres">
      <dgm:prSet presAssocID="{0A19DEFD-40EB-48DF-BACA-4058B12EEBC4}" presName="LevelTwoTextNode" presStyleLbl="node3" presStyleIdx="2" presStyleCnt="4" custLinFactNeighborX="-4606" custLinFactNeighborY="-11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F939C7B-E2F2-4E8B-AF88-3D470B4B92FE}" type="pres">
      <dgm:prSet presAssocID="{0A19DEFD-40EB-48DF-BACA-4058B12EEBC4}" presName="level3hierChild" presStyleCnt="0"/>
      <dgm:spPr/>
    </dgm:pt>
    <dgm:pt modelId="{DC0D9D2F-5710-464F-A210-6443C7653A4B}" type="pres">
      <dgm:prSet presAssocID="{04F092F4-1B76-40AD-8B98-231009845B8A}" presName="conn2-1" presStyleLbl="parChTrans1D4" presStyleIdx="0" presStyleCnt="2"/>
      <dgm:spPr/>
      <dgm:t>
        <a:bodyPr/>
        <a:lstStyle/>
        <a:p>
          <a:endParaRPr lang="es-CO"/>
        </a:p>
      </dgm:t>
    </dgm:pt>
    <dgm:pt modelId="{531658BC-233B-4CB0-9AD8-CA2B2905A93D}" type="pres">
      <dgm:prSet presAssocID="{04F092F4-1B76-40AD-8B98-231009845B8A}" presName="connTx" presStyleLbl="parChTrans1D4" presStyleIdx="0" presStyleCnt="2"/>
      <dgm:spPr/>
      <dgm:t>
        <a:bodyPr/>
        <a:lstStyle/>
        <a:p>
          <a:endParaRPr lang="es-CO"/>
        </a:p>
      </dgm:t>
    </dgm:pt>
    <dgm:pt modelId="{39AEC890-F1E8-4E7E-854F-D1A731560710}" type="pres">
      <dgm:prSet presAssocID="{94E1D7B2-69E1-43CE-9C46-2216D1202DA6}" presName="root2" presStyleCnt="0"/>
      <dgm:spPr/>
    </dgm:pt>
    <dgm:pt modelId="{6DE83A76-DCEE-4AA4-B32C-84FC4D0D66A0}" type="pres">
      <dgm:prSet presAssocID="{94E1D7B2-69E1-43CE-9C46-2216D1202DA6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817E4C-92B1-4322-BB15-08F80E379431}" type="pres">
      <dgm:prSet presAssocID="{94E1D7B2-69E1-43CE-9C46-2216D1202DA6}" presName="level3hierChild" presStyleCnt="0"/>
      <dgm:spPr/>
    </dgm:pt>
    <dgm:pt modelId="{F43E6F7F-D2FD-4475-8CBE-E8640A60F339}" type="pres">
      <dgm:prSet presAssocID="{47411B57-24C5-4B93-8850-2036BEAFA24D}" presName="conn2-1" presStyleLbl="parChTrans1D4" presStyleIdx="1" presStyleCnt="2"/>
      <dgm:spPr/>
      <dgm:t>
        <a:bodyPr/>
        <a:lstStyle/>
        <a:p>
          <a:endParaRPr lang="es-CO"/>
        </a:p>
      </dgm:t>
    </dgm:pt>
    <dgm:pt modelId="{79B27D40-9D24-426E-8064-DBAB5F56C3F1}" type="pres">
      <dgm:prSet presAssocID="{47411B57-24C5-4B93-8850-2036BEAFA24D}" presName="connTx" presStyleLbl="parChTrans1D4" presStyleIdx="1" presStyleCnt="2"/>
      <dgm:spPr/>
      <dgm:t>
        <a:bodyPr/>
        <a:lstStyle/>
        <a:p>
          <a:endParaRPr lang="es-CO"/>
        </a:p>
      </dgm:t>
    </dgm:pt>
    <dgm:pt modelId="{EFE9C866-25AC-400C-9631-84C9F0DEAFAF}" type="pres">
      <dgm:prSet presAssocID="{87B27B98-E080-410E-9B4F-1B9FEEF0D7FE}" presName="root2" presStyleCnt="0"/>
      <dgm:spPr/>
    </dgm:pt>
    <dgm:pt modelId="{620EC205-43FC-47EB-B204-67D724A03C26}" type="pres">
      <dgm:prSet presAssocID="{87B27B98-E080-410E-9B4F-1B9FEEF0D7FE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7C5A57E-746C-4086-9B27-EB79B7D6EB3B}" type="pres">
      <dgm:prSet presAssocID="{87B27B98-E080-410E-9B4F-1B9FEEF0D7FE}" presName="level3hierChild" presStyleCnt="0"/>
      <dgm:spPr/>
    </dgm:pt>
    <dgm:pt modelId="{403E279A-B9B9-4B21-8E4F-96C04CEEEF16}" type="pres">
      <dgm:prSet presAssocID="{96FD2819-AD62-4AF9-AD03-55520008A00F}" presName="conn2-1" presStyleLbl="parChTrans1D3" presStyleIdx="3" presStyleCnt="4"/>
      <dgm:spPr/>
      <dgm:t>
        <a:bodyPr/>
        <a:lstStyle/>
        <a:p>
          <a:endParaRPr lang="es-CO"/>
        </a:p>
      </dgm:t>
    </dgm:pt>
    <dgm:pt modelId="{25F95647-16D0-42FB-91B6-4353BF2382A6}" type="pres">
      <dgm:prSet presAssocID="{96FD2819-AD62-4AF9-AD03-55520008A00F}" presName="connTx" presStyleLbl="parChTrans1D3" presStyleIdx="3" presStyleCnt="4"/>
      <dgm:spPr/>
      <dgm:t>
        <a:bodyPr/>
        <a:lstStyle/>
        <a:p>
          <a:endParaRPr lang="es-CO"/>
        </a:p>
      </dgm:t>
    </dgm:pt>
    <dgm:pt modelId="{64075C46-6AC8-432C-A655-B635F96F468E}" type="pres">
      <dgm:prSet presAssocID="{AFD81764-595E-430F-B1FA-EF7186F1BAC9}" presName="root2" presStyleCnt="0"/>
      <dgm:spPr/>
    </dgm:pt>
    <dgm:pt modelId="{37BAA2C1-0613-4529-A89A-890A95145738}" type="pres">
      <dgm:prSet presAssocID="{AFD81764-595E-430F-B1FA-EF7186F1BAC9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0D2ED5C-6817-481E-A897-82684FF8AC5D}" type="pres">
      <dgm:prSet presAssocID="{AFD81764-595E-430F-B1FA-EF7186F1BAC9}" presName="level3hierChild" presStyleCnt="0"/>
      <dgm:spPr/>
    </dgm:pt>
  </dgm:ptLst>
  <dgm:cxnLst>
    <dgm:cxn modelId="{E6E1A3E0-9257-4174-BAD4-11F5DA3349C2}" type="presOf" srcId="{B35091C5-B81F-4140-AF1F-7F04A6BFFAA7}" destId="{EB485FED-F530-4367-9DC6-D482ACD6AB00}" srcOrd="0" destOrd="0" presId="urn:microsoft.com/office/officeart/2005/8/layout/hierarchy2"/>
    <dgm:cxn modelId="{EBC7671E-353F-48DE-A868-CCC0733AFA99}" srcId="{0A19DEFD-40EB-48DF-BACA-4058B12EEBC4}" destId="{87B27B98-E080-410E-9B4F-1B9FEEF0D7FE}" srcOrd="1" destOrd="0" parTransId="{47411B57-24C5-4B93-8850-2036BEAFA24D}" sibTransId="{C970CE53-42EC-406C-81DB-270E804BEAA7}"/>
    <dgm:cxn modelId="{D240A778-E164-4C88-8C96-81E6A4388078}" srcId="{50AE03AE-B842-4C99-851D-08D3E6964C7B}" destId="{061C9383-3EFD-490B-84AB-6048FD9BA7E5}" srcOrd="0" destOrd="0" parTransId="{0DFE797E-DD39-4474-917D-A99528BB2D9E}" sibTransId="{3E288B2E-280E-439F-8CF2-A1304ECEBB9D}"/>
    <dgm:cxn modelId="{9A46CED0-750A-4276-B8CE-016FDFD4C7FC}" type="presOf" srcId="{B1D00D43-822D-4C92-9D2C-43595B1B8A5A}" destId="{73931B29-0121-48B2-B3E8-7FC33BD508B6}" srcOrd="0" destOrd="0" presId="urn:microsoft.com/office/officeart/2005/8/layout/hierarchy2"/>
    <dgm:cxn modelId="{C545467A-CA4C-41F2-A0AD-9C5D781EEECD}" type="presOf" srcId="{96FD2819-AD62-4AF9-AD03-55520008A00F}" destId="{25F95647-16D0-42FB-91B6-4353BF2382A6}" srcOrd="1" destOrd="0" presId="urn:microsoft.com/office/officeart/2005/8/layout/hierarchy2"/>
    <dgm:cxn modelId="{231077F4-4D3C-40C1-953D-4E2B70B2F6E6}" type="presOf" srcId="{83CFC089-6C14-4CCC-AAB9-E18E722F8756}" destId="{BFD675BD-F2FD-4E3D-BEC8-FFD160360893}" srcOrd="0" destOrd="0" presId="urn:microsoft.com/office/officeart/2005/8/layout/hierarchy2"/>
    <dgm:cxn modelId="{AA00577B-AFA6-4D8C-B841-FFCE7B771204}" type="presOf" srcId="{94E1D7B2-69E1-43CE-9C46-2216D1202DA6}" destId="{6DE83A76-DCEE-4AA4-B32C-84FC4D0D66A0}" srcOrd="0" destOrd="0" presId="urn:microsoft.com/office/officeart/2005/8/layout/hierarchy2"/>
    <dgm:cxn modelId="{4DF0A2F9-8DD1-40D8-A97D-9BCD85874006}" type="presOf" srcId="{F4A96562-25BC-436F-8F49-4027465F76FB}" destId="{A81F2C04-E6DE-4217-96FD-E68509A6F49D}" srcOrd="0" destOrd="0" presId="urn:microsoft.com/office/officeart/2005/8/layout/hierarchy2"/>
    <dgm:cxn modelId="{2489784F-C059-46D7-9F3F-363C49C08FE2}" srcId="{0C9DBC88-FE2B-4E1B-BA1B-B70DA479B61E}" destId="{83CFC089-6C14-4CCC-AAB9-E18E722F8756}" srcOrd="1" destOrd="0" parTransId="{F4A96562-25BC-436F-8F49-4027465F76FB}" sibTransId="{31E41139-8948-4E58-B536-12544F2CDE9E}"/>
    <dgm:cxn modelId="{9A677DC1-8198-499B-B1C8-F27ADF52738A}" type="presOf" srcId="{410F2888-C46D-4AE4-9C4C-10CCC5212E43}" destId="{87B15F09-9033-4203-BA81-D47982C41991}" srcOrd="0" destOrd="0" presId="urn:microsoft.com/office/officeart/2005/8/layout/hierarchy2"/>
    <dgm:cxn modelId="{EF7E5D1C-CABA-4BC8-8E39-779C1122A923}" srcId="{0A19DEFD-40EB-48DF-BACA-4058B12EEBC4}" destId="{94E1D7B2-69E1-43CE-9C46-2216D1202DA6}" srcOrd="0" destOrd="0" parTransId="{04F092F4-1B76-40AD-8B98-231009845B8A}" sibTransId="{3930D788-EE0F-4B10-8C2F-344A400936D0}"/>
    <dgm:cxn modelId="{C17C8461-9EEC-4D34-B233-DFC032717C01}" srcId="{061C9383-3EFD-490B-84AB-6048FD9BA7E5}" destId="{B35091C5-B81F-4140-AF1F-7F04A6BFFAA7}" srcOrd="1" destOrd="0" parTransId="{B1D00D43-822D-4C92-9D2C-43595B1B8A5A}" sibTransId="{F398F2AA-0CE7-451A-9813-38753D537878}"/>
    <dgm:cxn modelId="{F15CD48F-E9FF-41DC-9AA5-093F58CAB522}" type="presOf" srcId="{96FD2819-AD62-4AF9-AD03-55520008A00F}" destId="{403E279A-B9B9-4B21-8E4F-96C04CEEEF16}" srcOrd="0" destOrd="0" presId="urn:microsoft.com/office/officeart/2005/8/layout/hierarchy2"/>
    <dgm:cxn modelId="{DBAB25B5-509B-47F9-B048-2B956D69A4EE}" type="presOf" srcId="{4A11B111-98CF-4541-900B-4F2A88C92B13}" destId="{6A9CA14C-EBDB-4A76-87CB-B1D061623ED4}" srcOrd="0" destOrd="0" presId="urn:microsoft.com/office/officeart/2005/8/layout/hierarchy2"/>
    <dgm:cxn modelId="{CEE1611A-0E6B-4B44-8FD5-1403EA14E8F7}" type="presOf" srcId="{410F2888-C46D-4AE4-9C4C-10CCC5212E43}" destId="{3AC1773C-5330-4DA2-A221-A0E38A4C5C1B}" srcOrd="1" destOrd="0" presId="urn:microsoft.com/office/officeart/2005/8/layout/hierarchy2"/>
    <dgm:cxn modelId="{11B1D8AB-559E-440A-86A3-462297CB31ED}" type="presOf" srcId="{842B3F29-C9E5-417B-BE33-84FB45A7B769}" destId="{06A8DE5E-E3F0-4423-A888-FFDA6CB57FDC}" srcOrd="0" destOrd="0" presId="urn:microsoft.com/office/officeart/2005/8/layout/hierarchy2"/>
    <dgm:cxn modelId="{70A96903-D8FC-4301-A265-62CF32719CF2}" type="presOf" srcId="{061C9383-3EFD-490B-84AB-6048FD9BA7E5}" destId="{8F7A04B6-0718-4FD1-8330-9D9237289643}" srcOrd="0" destOrd="0" presId="urn:microsoft.com/office/officeart/2005/8/layout/hierarchy2"/>
    <dgm:cxn modelId="{688F7A20-C14C-4154-A50B-E034D49B35D2}" type="presOf" srcId="{AFD81764-595E-430F-B1FA-EF7186F1BAC9}" destId="{37BAA2C1-0613-4529-A89A-890A95145738}" srcOrd="0" destOrd="0" presId="urn:microsoft.com/office/officeart/2005/8/layout/hierarchy2"/>
    <dgm:cxn modelId="{0B9FF109-FF5D-490C-B58F-02CCDF46B611}" srcId="{0C9DBC88-FE2B-4E1B-BA1B-B70DA479B61E}" destId="{6F591C13-8EF9-4422-B739-6384483755DD}" srcOrd="0" destOrd="0" parTransId="{4A11B111-98CF-4541-900B-4F2A88C92B13}" sibTransId="{C1A7A941-212B-4A7C-862E-A38A64377E5E}"/>
    <dgm:cxn modelId="{C540EDFC-199E-4ED5-BD5A-155A7BD14BB7}" type="presOf" srcId="{87B27B98-E080-410E-9B4F-1B9FEEF0D7FE}" destId="{620EC205-43FC-47EB-B204-67D724A03C26}" srcOrd="0" destOrd="0" presId="urn:microsoft.com/office/officeart/2005/8/layout/hierarchy2"/>
    <dgm:cxn modelId="{2530DB6E-F6B9-4325-8BAE-A16BB9137979}" type="presOf" srcId="{0A19DEFD-40EB-48DF-BACA-4058B12EEBC4}" destId="{F1F717D2-0F10-47C0-83E3-FD554CCBCDCE}" srcOrd="0" destOrd="0" presId="urn:microsoft.com/office/officeart/2005/8/layout/hierarchy2"/>
    <dgm:cxn modelId="{FB975259-3F12-4461-96F6-66F950CB502C}" type="presOf" srcId="{0C9DBC88-FE2B-4E1B-BA1B-B70DA479B61E}" destId="{56C045FF-9386-4693-B342-7CEF5E986624}" srcOrd="0" destOrd="0" presId="urn:microsoft.com/office/officeart/2005/8/layout/hierarchy2"/>
    <dgm:cxn modelId="{87CAC9DA-A8A1-4686-A21F-684D43E76790}" type="presOf" srcId="{B1D00D43-822D-4C92-9D2C-43595B1B8A5A}" destId="{3A7C7607-18B3-4AB5-9A1C-7AB89431BE93}" srcOrd="1" destOrd="0" presId="urn:microsoft.com/office/officeart/2005/8/layout/hierarchy2"/>
    <dgm:cxn modelId="{C99CEB61-8C78-4EA5-B03B-01C2C9FECCB3}" type="presOf" srcId="{6F591C13-8EF9-4422-B739-6384483755DD}" destId="{1B0A52E4-FA81-48F4-9D5C-64E59BD15F8E}" srcOrd="0" destOrd="0" presId="urn:microsoft.com/office/officeart/2005/8/layout/hierarchy2"/>
    <dgm:cxn modelId="{534A7904-33F5-4303-B915-C827402A47B9}" type="presOf" srcId="{842B3F29-C9E5-417B-BE33-84FB45A7B769}" destId="{4B820ABB-5F95-4203-8DE0-39ED7FC66F6A}" srcOrd="1" destOrd="0" presId="urn:microsoft.com/office/officeart/2005/8/layout/hierarchy2"/>
    <dgm:cxn modelId="{1B9FCCF3-EFC8-4EA7-AA51-FB2ABA7A3AD9}" type="presOf" srcId="{F4A96562-25BC-436F-8F49-4027465F76FB}" destId="{474DE76D-0AC1-4C07-88D6-7461F31754D6}" srcOrd="1" destOrd="0" presId="urn:microsoft.com/office/officeart/2005/8/layout/hierarchy2"/>
    <dgm:cxn modelId="{57D62318-0518-40B0-BC69-3EF4F03B50B1}" srcId="{B35091C5-B81F-4140-AF1F-7F04A6BFFAA7}" destId="{AFD81764-595E-430F-B1FA-EF7186F1BAC9}" srcOrd="1" destOrd="0" parTransId="{96FD2819-AD62-4AF9-AD03-55520008A00F}" sibTransId="{E5D793A8-263B-43D8-8859-6181E7F5C146}"/>
    <dgm:cxn modelId="{C98814ED-AB69-4722-91DA-71392B9CBE46}" type="presOf" srcId="{47411B57-24C5-4B93-8850-2036BEAFA24D}" destId="{79B27D40-9D24-426E-8064-DBAB5F56C3F1}" srcOrd="1" destOrd="0" presId="urn:microsoft.com/office/officeart/2005/8/layout/hierarchy2"/>
    <dgm:cxn modelId="{16E06735-89D9-4F8A-9E9E-370B0980A0AA}" type="presOf" srcId="{04F092F4-1B76-40AD-8B98-231009845B8A}" destId="{DC0D9D2F-5710-464F-A210-6443C7653A4B}" srcOrd="0" destOrd="0" presId="urn:microsoft.com/office/officeart/2005/8/layout/hierarchy2"/>
    <dgm:cxn modelId="{EB0EB08D-AA22-4DB8-BE80-F55A8F5FC6C4}" type="presOf" srcId="{47411B57-24C5-4B93-8850-2036BEAFA24D}" destId="{F43E6F7F-D2FD-4475-8CBE-E8640A60F339}" srcOrd="0" destOrd="0" presId="urn:microsoft.com/office/officeart/2005/8/layout/hierarchy2"/>
    <dgm:cxn modelId="{DB898645-4B02-48D2-B2B9-4CEDAB320BCD}" srcId="{B35091C5-B81F-4140-AF1F-7F04A6BFFAA7}" destId="{0A19DEFD-40EB-48DF-BACA-4058B12EEBC4}" srcOrd="0" destOrd="0" parTransId="{410F2888-C46D-4AE4-9C4C-10CCC5212E43}" sibTransId="{633AE240-1F8B-414E-AD8F-5F1C7F21314E}"/>
    <dgm:cxn modelId="{B71E191C-46FE-4B3A-B292-A7ABB656FAFD}" type="presOf" srcId="{50AE03AE-B842-4C99-851D-08D3E6964C7B}" destId="{56D16F5D-11E3-4284-B9DC-3503002C93C7}" srcOrd="0" destOrd="0" presId="urn:microsoft.com/office/officeart/2005/8/layout/hierarchy2"/>
    <dgm:cxn modelId="{67417286-9A59-4B33-99D9-5F64B394D643}" srcId="{061C9383-3EFD-490B-84AB-6048FD9BA7E5}" destId="{0C9DBC88-FE2B-4E1B-BA1B-B70DA479B61E}" srcOrd="0" destOrd="0" parTransId="{842B3F29-C9E5-417B-BE33-84FB45A7B769}" sibTransId="{C90D608F-2F73-42A1-A326-4133326B462B}"/>
    <dgm:cxn modelId="{F77AF77B-53D8-4E14-A37F-D6EFD424359F}" type="presOf" srcId="{4A11B111-98CF-4541-900B-4F2A88C92B13}" destId="{8BFA4260-A82A-42A4-AA0D-F9C01FE8719A}" srcOrd="1" destOrd="0" presId="urn:microsoft.com/office/officeart/2005/8/layout/hierarchy2"/>
    <dgm:cxn modelId="{F6A31590-DE8A-4B1D-B088-066ECEF0201C}" type="presOf" srcId="{04F092F4-1B76-40AD-8B98-231009845B8A}" destId="{531658BC-233B-4CB0-9AD8-CA2B2905A93D}" srcOrd="1" destOrd="0" presId="urn:microsoft.com/office/officeart/2005/8/layout/hierarchy2"/>
    <dgm:cxn modelId="{8119FE36-11C0-416A-918D-7453DF6AF9B1}" type="presParOf" srcId="{56D16F5D-11E3-4284-B9DC-3503002C93C7}" destId="{AAB201D0-8346-4496-8F53-7432B6E93D25}" srcOrd="0" destOrd="0" presId="urn:microsoft.com/office/officeart/2005/8/layout/hierarchy2"/>
    <dgm:cxn modelId="{5CB27368-D8D2-499C-9D1C-D603F54E169A}" type="presParOf" srcId="{AAB201D0-8346-4496-8F53-7432B6E93D25}" destId="{8F7A04B6-0718-4FD1-8330-9D9237289643}" srcOrd="0" destOrd="0" presId="urn:microsoft.com/office/officeart/2005/8/layout/hierarchy2"/>
    <dgm:cxn modelId="{C18711EF-BDD3-48D8-A212-5B9D2F7F8C63}" type="presParOf" srcId="{AAB201D0-8346-4496-8F53-7432B6E93D25}" destId="{C8574572-BAF4-402C-9D4A-ED517057CE6A}" srcOrd="1" destOrd="0" presId="urn:microsoft.com/office/officeart/2005/8/layout/hierarchy2"/>
    <dgm:cxn modelId="{173DACDB-6E17-4DEA-B3B3-0D8A91922762}" type="presParOf" srcId="{C8574572-BAF4-402C-9D4A-ED517057CE6A}" destId="{06A8DE5E-E3F0-4423-A888-FFDA6CB57FDC}" srcOrd="0" destOrd="0" presId="urn:microsoft.com/office/officeart/2005/8/layout/hierarchy2"/>
    <dgm:cxn modelId="{D3E9F1CB-9819-424E-930E-E5F8CF0F4EEB}" type="presParOf" srcId="{06A8DE5E-E3F0-4423-A888-FFDA6CB57FDC}" destId="{4B820ABB-5F95-4203-8DE0-39ED7FC66F6A}" srcOrd="0" destOrd="0" presId="urn:microsoft.com/office/officeart/2005/8/layout/hierarchy2"/>
    <dgm:cxn modelId="{43B88B10-65BA-438B-854F-496696852697}" type="presParOf" srcId="{C8574572-BAF4-402C-9D4A-ED517057CE6A}" destId="{B152993C-8ABB-4A5F-811F-855932D44CA2}" srcOrd="1" destOrd="0" presId="urn:microsoft.com/office/officeart/2005/8/layout/hierarchy2"/>
    <dgm:cxn modelId="{C8F9999D-8735-45ED-8E93-DEDA5C3F6361}" type="presParOf" srcId="{B152993C-8ABB-4A5F-811F-855932D44CA2}" destId="{56C045FF-9386-4693-B342-7CEF5E986624}" srcOrd="0" destOrd="0" presId="urn:microsoft.com/office/officeart/2005/8/layout/hierarchy2"/>
    <dgm:cxn modelId="{8FAE440B-0957-4515-9EEF-600EEA79CAA9}" type="presParOf" srcId="{B152993C-8ABB-4A5F-811F-855932D44CA2}" destId="{D342BCE1-D3C9-43F9-956D-F52A33F7DAC3}" srcOrd="1" destOrd="0" presId="urn:microsoft.com/office/officeart/2005/8/layout/hierarchy2"/>
    <dgm:cxn modelId="{DF6AFCAB-865D-42A3-B7B4-1E55B12566B9}" type="presParOf" srcId="{D342BCE1-D3C9-43F9-956D-F52A33F7DAC3}" destId="{6A9CA14C-EBDB-4A76-87CB-B1D061623ED4}" srcOrd="0" destOrd="0" presId="urn:microsoft.com/office/officeart/2005/8/layout/hierarchy2"/>
    <dgm:cxn modelId="{91D3A375-81C4-4A1A-AA62-AB48E93EFB3B}" type="presParOf" srcId="{6A9CA14C-EBDB-4A76-87CB-B1D061623ED4}" destId="{8BFA4260-A82A-42A4-AA0D-F9C01FE8719A}" srcOrd="0" destOrd="0" presId="urn:microsoft.com/office/officeart/2005/8/layout/hierarchy2"/>
    <dgm:cxn modelId="{EB144720-E759-4918-9684-61D8AB102E81}" type="presParOf" srcId="{D342BCE1-D3C9-43F9-956D-F52A33F7DAC3}" destId="{4B5463EE-773C-422E-A32C-2841FB8E9D36}" srcOrd="1" destOrd="0" presId="urn:microsoft.com/office/officeart/2005/8/layout/hierarchy2"/>
    <dgm:cxn modelId="{42B6694E-BD2E-4698-927D-FB7D72D70D65}" type="presParOf" srcId="{4B5463EE-773C-422E-A32C-2841FB8E9D36}" destId="{1B0A52E4-FA81-48F4-9D5C-64E59BD15F8E}" srcOrd="0" destOrd="0" presId="urn:microsoft.com/office/officeart/2005/8/layout/hierarchy2"/>
    <dgm:cxn modelId="{FF06C49F-EC17-4BF5-82DA-ECE32040898F}" type="presParOf" srcId="{4B5463EE-773C-422E-A32C-2841FB8E9D36}" destId="{97CF0646-69A1-4838-91A7-4DD4F00A791E}" srcOrd="1" destOrd="0" presId="urn:microsoft.com/office/officeart/2005/8/layout/hierarchy2"/>
    <dgm:cxn modelId="{46561021-9DBE-4D8C-9417-B87AB50221B0}" type="presParOf" srcId="{D342BCE1-D3C9-43F9-956D-F52A33F7DAC3}" destId="{A81F2C04-E6DE-4217-96FD-E68509A6F49D}" srcOrd="2" destOrd="0" presId="urn:microsoft.com/office/officeart/2005/8/layout/hierarchy2"/>
    <dgm:cxn modelId="{6A440A4D-682F-4D88-8E5D-069171495D7F}" type="presParOf" srcId="{A81F2C04-E6DE-4217-96FD-E68509A6F49D}" destId="{474DE76D-0AC1-4C07-88D6-7461F31754D6}" srcOrd="0" destOrd="0" presId="urn:microsoft.com/office/officeart/2005/8/layout/hierarchy2"/>
    <dgm:cxn modelId="{D6FC53DD-3ACD-4F54-9D7F-60CD9F1E8CC9}" type="presParOf" srcId="{D342BCE1-D3C9-43F9-956D-F52A33F7DAC3}" destId="{8FD7F67E-366E-4E83-8EA2-2D5A71AB89DC}" srcOrd="3" destOrd="0" presId="urn:microsoft.com/office/officeart/2005/8/layout/hierarchy2"/>
    <dgm:cxn modelId="{6DB4CE10-05E8-4947-9170-244C02B55E28}" type="presParOf" srcId="{8FD7F67E-366E-4E83-8EA2-2D5A71AB89DC}" destId="{BFD675BD-F2FD-4E3D-BEC8-FFD160360893}" srcOrd="0" destOrd="0" presId="urn:microsoft.com/office/officeart/2005/8/layout/hierarchy2"/>
    <dgm:cxn modelId="{E0FE7ED0-DC63-4D62-BA9B-A9DEB57C8E6D}" type="presParOf" srcId="{8FD7F67E-366E-4E83-8EA2-2D5A71AB89DC}" destId="{E5E11590-59FD-4EF5-A53C-73BB10496F86}" srcOrd="1" destOrd="0" presId="urn:microsoft.com/office/officeart/2005/8/layout/hierarchy2"/>
    <dgm:cxn modelId="{905013C9-7089-4876-854C-F47B4B151939}" type="presParOf" srcId="{C8574572-BAF4-402C-9D4A-ED517057CE6A}" destId="{73931B29-0121-48B2-B3E8-7FC33BD508B6}" srcOrd="2" destOrd="0" presId="urn:microsoft.com/office/officeart/2005/8/layout/hierarchy2"/>
    <dgm:cxn modelId="{2484E324-1733-486C-9629-3E5E60DF2F6F}" type="presParOf" srcId="{73931B29-0121-48B2-B3E8-7FC33BD508B6}" destId="{3A7C7607-18B3-4AB5-9A1C-7AB89431BE93}" srcOrd="0" destOrd="0" presId="urn:microsoft.com/office/officeart/2005/8/layout/hierarchy2"/>
    <dgm:cxn modelId="{42603AB2-8257-4D4B-88DA-7F6EA40256A2}" type="presParOf" srcId="{C8574572-BAF4-402C-9D4A-ED517057CE6A}" destId="{3573CF50-FCBA-4E96-BD2F-7FDD7120DD16}" srcOrd="3" destOrd="0" presId="urn:microsoft.com/office/officeart/2005/8/layout/hierarchy2"/>
    <dgm:cxn modelId="{0AC2E1FB-445F-43C8-9293-08BD014BD5DD}" type="presParOf" srcId="{3573CF50-FCBA-4E96-BD2F-7FDD7120DD16}" destId="{EB485FED-F530-4367-9DC6-D482ACD6AB00}" srcOrd="0" destOrd="0" presId="urn:microsoft.com/office/officeart/2005/8/layout/hierarchy2"/>
    <dgm:cxn modelId="{EA619836-1242-4131-88B7-EC6AAABA88C8}" type="presParOf" srcId="{3573CF50-FCBA-4E96-BD2F-7FDD7120DD16}" destId="{077FC49B-631B-4B57-A4D8-1D54C2DE2ABC}" srcOrd="1" destOrd="0" presId="urn:microsoft.com/office/officeart/2005/8/layout/hierarchy2"/>
    <dgm:cxn modelId="{A9398BB1-28EA-4BD1-B307-9CD4BDEF0603}" type="presParOf" srcId="{077FC49B-631B-4B57-A4D8-1D54C2DE2ABC}" destId="{87B15F09-9033-4203-BA81-D47982C41991}" srcOrd="0" destOrd="0" presId="urn:microsoft.com/office/officeart/2005/8/layout/hierarchy2"/>
    <dgm:cxn modelId="{53ACCD3F-4FA2-4F4E-8E77-9324B8E6EB29}" type="presParOf" srcId="{87B15F09-9033-4203-BA81-D47982C41991}" destId="{3AC1773C-5330-4DA2-A221-A0E38A4C5C1B}" srcOrd="0" destOrd="0" presId="urn:microsoft.com/office/officeart/2005/8/layout/hierarchy2"/>
    <dgm:cxn modelId="{16443440-B56B-447D-9553-E312A8A7F3E4}" type="presParOf" srcId="{077FC49B-631B-4B57-A4D8-1D54C2DE2ABC}" destId="{E2BC384E-FE42-4E3B-B3A9-46C9247604F0}" srcOrd="1" destOrd="0" presId="urn:microsoft.com/office/officeart/2005/8/layout/hierarchy2"/>
    <dgm:cxn modelId="{0C04D114-B41A-4F10-9187-6D60BC74237A}" type="presParOf" srcId="{E2BC384E-FE42-4E3B-B3A9-46C9247604F0}" destId="{F1F717D2-0F10-47C0-83E3-FD554CCBCDCE}" srcOrd="0" destOrd="0" presId="urn:microsoft.com/office/officeart/2005/8/layout/hierarchy2"/>
    <dgm:cxn modelId="{7BAEE42A-A2E1-4FF0-93EC-4B6B8B9FF760}" type="presParOf" srcId="{E2BC384E-FE42-4E3B-B3A9-46C9247604F0}" destId="{9F939C7B-E2F2-4E8B-AF88-3D470B4B92FE}" srcOrd="1" destOrd="0" presId="urn:microsoft.com/office/officeart/2005/8/layout/hierarchy2"/>
    <dgm:cxn modelId="{31BA9399-0C53-4BD4-A2A2-429EF0B67765}" type="presParOf" srcId="{9F939C7B-E2F2-4E8B-AF88-3D470B4B92FE}" destId="{DC0D9D2F-5710-464F-A210-6443C7653A4B}" srcOrd="0" destOrd="0" presId="urn:microsoft.com/office/officeart/2005/8/layout/hierarchy2"/>
    <dgm:cxn modelId="{270DCFEE-9A01-4BAB-87CC-062768143718}" type="presParOf" srcId="{DC0D9D2F-5710-464F-A210-6443C7653A4B}" destId="{531658BC-233B-4CB0-9AD8-CA2B2905A93D}" srcOrd="0" destOrd="0" presId="urn:microsoft.com/office/officeart/2005/8/layout/hierarchy2"/>
    <dgm:cxn modelId="{C23FBAA2-A285-4BFE-A426-88FD4EA8684E}" type="presParOf" srcId="{9F939C7B-E2F2-4E8B-AF88-3D470B4B92FE}" destId="{39AEC890-F1E8-4E7E-854F-D1A731560710}" srcOrd="1" destOrd="0" presId="urn:microsoft.com/office/officeart/2005/8/layout/hierarchy2"/>
    <dgm:cxn modelId="{487A880F-57D9-4DDE-8EDB-1DC652352500}" type="presParOf" srcId="{39AEC890-F1E8-4E7E-854F-D1A731560710}" destId="{6DE83A76-DCEE-4AA4-B32C-84FC4D0D66A0}" srcOrd="0" destOrd="0" presId="urn:microsoft.com/office/officeart/2005/8/layout/hierarchy2"/>
    <dgm:cxn modelId="{CEA66319-DFB9-44EA-9E85-1360034B67E5}" type="presParOf" srcId="{39AEC890-F1E8-4E7E-854F-D1A731560710}" destId="{92817E4C-92B1-4322-BB15-08F80E379431}" srcOrd="1" destOrd="0" presId="urn:microsoft.com/office/officeart/2005/8/layout/hierarchy2"/>
    <dgm:cxn modelId="{3562C252-05D1-46F8-8902-9804D4CD3791}" type="presParOf" srcId="{9F939C7B-E2F2-4E8B-AF88-3D470B4B92FE}" destId="{F43E6F7F-D2FD-4475-8CBE-E8640A60F339}" srcOrd="2" destOrd="0" presId="urn:microsoft.com/office/officeart/2005/8/layout/hierarchy2"/>
    <dgm:cxn modelId="{56E4A889-7B6B-4DE7-BF74-354FAAB2F64E}" type="presParOf" srcId="{F43E6F7F-D2FD-4475-8CBE-E8640A60F339}" destId="{79B27D40-9D24-426E-8064-DBAB5F56C3F1}" srcOrd="0" destOrd="0" presId="urn:microsoft.com/office/officeart/2005/8/layout/hierarchy2"/>
    <dgm:cxn modelId="{9532B81A-194D-49AC-9247-6A966148BF8B}" type="presParOf" srcId="{9F939C7B-E2F2-4E8B-AF88-3D470B4B92FE}" destId="{EFE9C866-25AC-400C-9631-84C9F0DEAFAF}" srcOrd="3" destOrd="0" presId="urn:microsoft.com/office/officeart/2005/8/layout/hierarchy2"/>
    <dgm:cxn modelId="{4EA5C0CA-4187-40F4-9DCC-B984DD9B7DA6}" type="presParOf" srcId="{EFE9C866-25AC-400C-9631-84C9F0DEAFAF}" destId="{620EC205-43FC-47EB-B204-67D724A03C26}" srcOrd="0" destOrd="0" presId="urn:microsoft.com/office/officeart/2005/8/layout/hierarchy2"/>
    <dgm:cxn modelId="{5315716F-140B-45D0-9D2D-FD85E1A5CD08}" type="presParOf" srcId="{EFE9C866-25AC-400C-9631-84C9F0DEAFAF}" destId="{27C5A57E-746C-4086-9B27-EB79B7D6EB3B}" srcOrd="1" destOrd="0" presId="urn:microsoft.com/office/officeart/2005/8/layout/hierarchy2"/>
    <dgm:cxn modelId="{924D5A97-44F6-4DB1-BD1C-63DD0FB290FE}" type="presParOf" srcId="{077FC49B-631B-4B57-A4D8-1D54C2DE2ABC}" destId="{403E279A-B9B9-4B21-8E4F-96C04CEEEF16}" srcOrd="2" destOrd="0" presId="urn:microsoft.com/office/officeart/2005/8/layout/hierarchy2"/>
    <dgm:cxn modelId="{C4B35909-DC82-4196-99BD-5876F8D7821C}" type="presParOf" srcId="{403E279A-B9B9-4B21-8E4F-96C04CEEEF16}" destId="{25F95647-16D0-42FB-91B6-4353BF2382A6}" srcOrd="0" destOrd="0" presId="urn:microsoft.com/office/officeart/2005/8/layout/hierarchy2"/>
    <dgm:cxn modelId="{F0BF9B74-B40D-4010-8B59-0BEEDF6EE6D8}" type="presParOf" srcId="{077FC49B-631B-4B57-A4D8-1D54C2DE2ABC}" destId="{64075C46-6AC8-432C-A655-B635F96F468E}" srcOrd="3" destOrd="0" presId="urn:microsoft.com/office/officeart/2005/8/layout/hierarchy2"/>
    <dgm:cxn modelId="{787ECBD0-3E44-4CC5-973F-3C211A77F66E}" type="presParOf" srcId="{64075C46-6AC8-432C-A655-B635F96F468E}" destId="{37BAA2C1-0613-4529-A89A-890A95145738}" srcOrd="0" destOrd="0" presId="urn:microsoft.com/office/officeart/2005/8/layout/hierarchy2"/>
    <dgm:cxn modelId="{0FF085D2-AD5B-423F-9E10-EDD80685A381}" type="presParOf" srcId="{64075C46-6AC8-432C-A655-B635F96F468E}" destId="{50D2ED5C-6817-481E-A897-82684FF8AC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A04B6-0718-4FD1-8330-9D9237289643}">
      <dsp:nvSpPr>
        <dsp:cNvPr id="0" name=""/>
        <dsp:cNvSpPr/>
      </dsp:nvSpPr>
      <dsp:spPr>
        <a:xfrm>
          <a:off x="2170" y="2406428"/>
          <a:ext cx="1436834" cy="718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Aspirantes (27.160)</a:t>
          </a:r>
        </a:p>
      </dsp:txBody>
      <dsp:txXfrm>
        <a:off x="23212" y="2427470"/>
        <a:ext cx="1394750" cy="676333"/>
      </dsp:txXfrm>
    </dsp:sp>
    <dsp:sp modelId="{06A8DE5E-E3F0-4423-A888-FFDA6CB57FDC}">
      <dsp:nvSpPr>
        <dsp:cNvPr id="0" name=""/>
        <dsp:cNvSpPr/>
      </dsp:nvSpPr>
      <dsp:spPr>
        <a:xfrm rot="17945813">
          <a:off x="1135432" y="2237585"/>
          <a:ext cx="1181879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1181879" y="11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696825" y="2219727"/>
        <a:ext cx="59093" cy="59093"/>
      </dsp:txXfrm>
    </dsp:sp>
    <dsp:sp modelId="{56C045FF-9386-4693-B342-7CEF5E986624}">
      <dsp:nvSpPr>
        <dsp:cNvPr id="0" name=""/>
        <dsp:cNvSpPr/>
      </dsp:nvSpPr>
      <dsp:spPr>
        <a:xfrm>
          <a:off x="2013739" y="1373703"/>
          <a:ext cx="1436834" cy="718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Aprueban (14.308)</a:t>
          </a:r>
        </a:p>
      </dsp:txBody>
      <dsp:txXfrm>
        <a:off x="2034781" y="1394745"/>
        <a:ext cx="1394750" cy="676333"/>
      </dsp:txXfrm>
    </dsp:sp>
    <dsp:sp modelId="{6A9CA14C-EBDB-4A76-87CB-B1D061623ED4}">
      <dsp:nvSpPr>
        <dsp:cNvPr id="0" name=""/>
        <dsp:cNvSpPr/>
      </dsp:nvSpPr>
      <dsp:spPr>
        <a:xfrm rot="19457599">
          <a:off x="3384047" y="1514677"/>
          <a:ext cx="707787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707787" y="11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20246" y="1508672"/>
        <a:ext cx="35389" cy="35389"/>
      </dsp:txXfrm>
    </dsp:sp>
    <dsp:sp modelId="{1B0A52E4-FA81-48F4-9D5C-64E59BD15F8E}">
      <dsp:nvSpPr>
        <dsp:cNvPr id="0" name=""/>
        <dsp:cNvSpPr/>
      </dsp:nvSpPr>
      <dsp:spPr>
        <a:xfrm>
          <a:off x="4025307" y="960613"/>
          <a:ext cx="1436834" cy="718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Posesionados (5.366)</a:t>
          </a:r>
        </a:p>
      </dsp:txBody>
      <dsp:txXfrm>
        <a:off x="4046349" y="981655"/>
        <a:ext cx="1394750" cy="676333"/>
      </dsp:txXfrm>
    </dsp:sp>
    <dsp:sp modelId="{A81F2C04-E6DE-4217-96FD-E68509A6F49D}">
      <dsp:nvSpPr>
        <dsp:cNvPr id="0" name=""/>
        <dsp:cNvSpPr/>
      </dsp:nvSpPr>
      <dsp:spPr>
        <a:xfrm rot="2142401">
          <a:off x="3384047" y="1927767"/>
          <a:ext cx="707787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707787" y="11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20246" y="1921762"/>
        <a:ext cx="35389" cy="35389"/>
      </dsp:txXfrm>
    </dsp:sp>
    <dsp:sp modelId="{BFD675BD-F2FD-4E3D-BEC8-FFD160360893}">
      <dsp:nvSpPr>
        <dsp:cNvPr id="0" name=""/>
        <dsp:cNvSpPr/>
      </dsp:nvSpPr>
      <dsp:spPr>
        <a:xfrm>
          <a:off x="4025307" y="1786793"/>
          <a:ext cx="1436834" cy="718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No posesionados (8.942)</a:t>
          </a:r>
        </a:p>
      </dsp:txBody>
      <dsp:txXfrm>
        <a:off x="4046349" y="1807835"/>
        <a:ext cx="1394750" cy="676333"/>
      </dsp:txXfrm>
    </dsp:sp>
    <dsp:sp modelId="{73931B29-0121-48B2-B3E8-7FC33BD508B6}">
      <dsp:nvSpPr>
        <dsp:cNvPr id="0" name=""/>
        <dsp:cNvSpPr/>
      </dsp:nvSpPr>
      <dsp:spPr>
        <a:xfrm rot="3654187">
          <a:off x="1135432" y="3270310"/>
          <a:ext cx="1181879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1181879" y="11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696825" y="3252452"/>
        <a:ext cx="59093" cy="59093"/>
      </dsp:txXfrm>
    </dsp:sp>
    <dsp:sp modelId="{EB485FED-F530-4367-9DC6-D482ACD6AB00}">
      <dsp:nvSpPr>
        <dsp:cNvPr id="0" name=""/>
        <dsp:cNvSpPr/>
      </dsp:nvSpPr>
      <dsp:spPr>
        <a:xfrm>
          <a:off x="2013739" y="3439153"/>
          <a:ext cx="1436834" cy="718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No aprueban (12.851)</a:t>
          </a:r>
        </a:p>
      </dsp:txBody>
      <dsp:txXfrm>
        <a:off x="2034781" y="3460195"/>
        <a:ext cx="1394750" cy="676333"/>
      </dsp:txXfrm>
    </dsp:sp>
    <dsp:sp modelId="{87B15F09-9033-4203-BA81-D47982C41991}">
      <dsp:nvSpPr>
        <dsp:cNvPr id="0" name=""/>
        <dsp:cNvSpPr/>
      </dsp:nvSpPr>
      <dsp:spPr>
        <a:xfrm rot="19251540">
          <a:off x="3377003" y="3579725"/>
          <a:ext cx="655694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655694" y="11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88458" y="3575022"/>
        <a:ext cx="32784" cy="32784"/>
      </dsp:txXfrm>
    </dsp:sp>
    <dsp:sp modelId="{F1F717D2-0F10-47C0-83E3-FD554CCBCDCE}">
      <dsp:nvSpPr>
        <dsp:cNvPr id="0" name=""/>
        <dsp:cNvSpPr/>
      </dsp:nvSpPr>
      <dsp:spPr>
        <a:xfrm>
          <a:off x="3959127" y="3025258"/>
          <a:ext cx="1436834" cy="718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Se vuelven a presentar en alguno de los concursos 2005, 2006 y/o 2009 (9.572)</a:t>
          </a:r>
        </a:p>
      </dsp:txBody>
      <dsp:txXfrm>
        <a:off x="3980169" y="3046300"/>
        <a:ext cx="1394750" cy="676333"/>
      </dsp:txXfrm>
    </dsp:sp>
    <dsp:sp modelId="{DC0D9D2F-5710-464F-A210-6443C7653A4B}">
      <dsp:nvSpPr>
        <dsp:cNvPr id="0" name=""/>
        <dsp:cNvSpPr/>
      </dsp:nvSpPr>
      <dsp:spPr>
        <a:xfrm rot="19634866">
          <a:off x="5335384" y="3166635"/>
          <a:ext cx="762070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762070" y="11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697367" y="3159272"/>
        <a:ext cx="38103" cy="38103"/>
      </dsp:txXfrm>
    </dsp:sp>
    <dsp:sp modelId="{6DE83A76-DCEE-4AA4-B32C-84FC4D0D66A0}">
      <dsp:nvSpPr>
        <dsp:cNvPr id="0" name=""/>
        <dsp:cNvSpPr/>
      </dsp:nvSpPr>
      <dsp:spPr>
        <a:xfrm>
          <a:off x="6036876" y="2612973"/>
          <a:ext cx="1436834" cy="718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Aprueban algún concurso(2.525)</a:t>
          </a:r>
        </a:p>
      </dsp:txBody>
      <dsp:txXfrm>
        <a:off x="6057918" y="2634015"/>
        <a:ext cx="1394750" cy="676333"/>
      </dsp:txXfrm>
    </dsp:sp>
    <dsp:sp modelId="{F43E6F7F-D2FD-4475-8CBE-E8640A60F339}">
      <dsp:nvSpPr>
        <dsp:cNvPr id="0" name=""/>
        <dsp:cNvSpPr/>
      </dsp:nvSpPr>
      <dsp:spPr>
        <a:xfrm rot="1971232">
          <a:off x="5334948" y="3579725"/>
          <a:ext cx="762941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762941" y="11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697345" y="3572341"/>
        <a:ext cx="38147" cy="38147"/>
      </dsp:txXfrm>
    </dsp:sp>
    <dsp:sp modelId="{620EC205-43FC-47EB-B204-67D724A03C26}">
      <dsp:nvSpPr>
        <dsp:cNvPr id="0" name=""/>
        <dsp:cNvSpPr/>
      </dsp:nvSpPr>
      <dsp:spPr>
        <a:xfrm>
          <a:off x="6036876" y="3439153"/>
          <a:ext cx="1436834" cy="718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No aprueban en ninguno (7.047)</a:t>
          </a:r>
        </a:p>
      </dsp:txBody>
      <dsp:txXfrm>
        <a:off x="6057918" y="3460195"/>
        <a:ext cx="1394750" cy="676333"/>
      </dsp:txXfrm>
    </dsp:sp>
    <dsp:sp modelId="{403E279A-B9B9-4B21-8E4F-96C04CEEEF16}">
      <dsp:nvSpPr>
        <dsp:cNvPr id="0" name=""/>
        <dsp:cNvSpPr/>
      </dsp:nvSpPr>
      <dsp:spPr>
        <a:xfrm rot="2142401">
          <a:off x="3384047" y="3993217"/>
          <a:ext cx="707787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707787" y="11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20246" y="3987212"/>
        <a:ext cx="35389" cy="35389"/>
      </dsp:txXfrm>
    </dsp:sp>
    <dsp:sp modelId="{37BAA2C1-0613-4529-A89A-890A95145738}">
      <dsp:nvSpPr>
        <dsp:cNvPr id="0" name=""/>
        <dsp:cNvSpPr/>
      </dsp:nvSpPr>
      <dsp:spPr>
        <a:xfrm>
          <a:off x="4025307" y="3852243"/>
          <a:ext cx="1436834" cy="718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No se presentan de nuevo (3.280)</a:t>
          </a:r>
        </a:p>
      </dsp:txBody>
      <dsp:txXfrm>
        <a:off x="4046349" y="3873285"/>
        <a:ext cx="1394750" cy="676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68843"/>
            <a:ext cx="7886700" cy="158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3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06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9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83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59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E999-7A6B-42B8-BA85-EE4B0259B4C7}" type="datetimeFigureOut">
              <a:rPr lang="es-CO" smtClean="0"/>
              <a:t>26/10/2017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9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14" y="3048219"/>
            <a:ext cx="7886700" cy="1582737"/>
          </a:xfrm>
        </p:spPr>
        <p:txBody>
          <a:bodyPr>
            <a:noAutofit/>
          </a:bodyPr>
          <a:lstStyle/>
          <a:p>
            <a:r>
              <a:rPr lang="es-CO" sz="4000" dirty="0"/>
              <a:t>Efectos de la carrera docente sobre la trayectoria de vida de los profesores: Evidencia para Colombia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61488" y="4937760"/>
            <a:ext cx="373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Hernando Bayona-Rodríguez, </a:t>
            </a:r>
            <a:r>
              <a:rPr lang="es-CO" dirty="0" err="1"/>
              <a:t>Ph.D</a:t>
            </a:r>
            <a:r>
              <a:rPr lang="es-CO" dirty="0"/>
              <a:t>.</a:t>
            </a:r>
          </a:p>
          <a:p>
            <a:pPr algn="ctr"/>
            <a:r>
              <a:rPr lang="es-CO" dirty="0"/>
              <a:t>Sebastián Melo, </a:t>
            </a:r>
            <a:r>
              <a:rPr lang="es-CO" dirty="0" err="1"/>
              <a:t>MA</a:t>
            </a:r>
            <a:r>
              <a:rPr lang="es-CO" dirty="0"/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59836" y="5938774"/>
            <a:ext cx="273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Universidad de los Andes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CD9489B-3C29-49BC-9B3B-7E3E3CB98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7" y="5938774"/>
            <a:ext cx="1237418" cy="3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42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3. Datos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CO" sz="2400" dirty="0"/>
                  <a:t>Tres fuentes de información: </a:t>
                </a:r>
              </a:p>
              <a:p>
                <a:pPr lvl="1"/>
                <a:r>
                  <a:rPr lang="es-CO" sz="2000" dirty="0"/>
                  <a:t>Concurso docente (2004, 2005, 2006, 2009)</a:t>
                </a:r>
              </a:p>
              <a:p>
                <a:pPr lvl="1"/>
                <a:r>
                  <a:rPr lang="es-CO" sz="2000" dirty="0"/>
                  <a:t>Planto docente de Bogotá (información sobre salarios y salud de los profesores del sector público)</a:t>
                </a:r>
              </a:p>
              <a:p>
                <a:pPr lvl="1"/>
                <a:r>
                  <a:rPr lang="es-CO" sz="2000" dirty="0"/>
                  <a:t>Salarios y salud de los trabajadores del sector privado</a:t>
                </a:r>
              </a:p>
              <a:p>
                <a:pPr lvl="1"/>
                <a:endParaRPr lang="es-CO" sz="2000" dirty="0"/>
              </a:p>
              <a:p>
                <a:pPr marL="92075" lvl="1" indent="0">
                  <a:buNone/>
                  <a:tabLst>
                    <a:tab pos="265113" algn="l"/>
                  </a:tabLst>
                </a:pPr>
                <a:r>
                  <a:rPr lang="es-CO" dirty="0"/>
                  <a:t>Concurso docente 2004</a:t>
                </a:r>
              </a:p>
              <a:p>
                <a:pPr marL="722313" lvl="2" indent="-173038">
                  <a:tabLst>
                    <a:tab pos="265113" algn="l"/>
                  </a:tabLst>
                </a:pPr>
                <a:r>
                  <a:rPr lang="es-CO" dirty="0"/>
                  <a:t>60 puntos para docente </a:t>
                </a:r>
              </a:p>
              <a:p>
                <a:pPr marL="722313" lvl="2" indent="-173038">
                  <a:tabLst>
                    <a:tab pos="265113" algn="l"/>
                  </a:tabLst>
                </a:pPr>
                <a:r>
                  <a:rPr lang="es-CO" dirty="0"/>
                  <a:t>70 para un cargo directivo</a:t>
                </a:r>
              </a:p>
              <a:p>
                <a:pPr marL="722313" lvl="2" indent="-173038">
                  <a:tabLst>
                    <a:tab pos="265113" algn="l"/>
                  </a:tabLst>
                </a:pPr>
                <a:endParaRPr lang="es-CO" dirty="0"/>
              </a:p>
              <a:p>
                <a:pPr marL="549275" lvl="2" indent="0">
                  <a:buNone/>
                  <a:tabLst>
                    <a:tab pos="2651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C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O" i="1">
                          <a:latin typeface="Cambria Math" panose="02040503050406030204" pitchFamily="18" charset="0"/>
                        </a:rPr>
                        <m:t>𝑃𝑢𝑛𝑡𝑎𝑗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CO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O" i="1">
                          <a:latin typeface="Cambria Math" panose="02040503050406030204" pitchFamily="18" charset="0"/>
                        </a:rPr>
                        <m:t>𝑃𝑢𝑛𝑡𝑎𝑗𝑒</m:t>
                      </m:r>
                      <m:r>
                        <a:rPr lang="es-CO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O" i="1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s-CO" i="1">
                          <a:latin typeface="Cambria Math" panose="02040503050406030204" pitchFamily="18" charset="0"/>
                        </a:rPr>
                        <m:t>𝑛𝑖𝑚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s-CO" dirty="0"/>
              </a:p>
              <a:p>
                <a:pPr marL="722313" lvl="2" indent="-173038">
                  <a:tabLst>
                    <a:tab pos="265113" algn="l"/>
                  </a:tabLst>
                </a:pPr>
                <a:endParaRPr lang="es-CO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2093" r="-85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48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3. Datos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692972"/>
            <a:ext cx="7886700" cy="4200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/>
              <a:t>Concurso docente 2004 </a:t>
            </a:r>
          </a:p>
          <a:p>
            <a:pPr marL="0" indent="0">
              <a:buNone/>
            </a:pPr>
            <a:endParaRPr lang="es-CO" sz="2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659720"/>
              </p:ext>
            </p:extLst>
          </p:nvPr>
        </p:nvGraphicFramePr>
        <p:xfrm>
          <a:off x="628651" y="4864879"/>
          <a:ext cx="7886699" cy="1248122"/>
        </p:xfrm>
        <a:graphic>
          <a:graphicData uri="http://schemas.openxmlformats.org/drawingml/2006/table">
            <a:tbl>
              <a:tblPr/>
              <a:tblGrid>
                <a:gridCol w="17656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3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3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6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8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68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34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34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681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537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Cargo</a:t>
                      </a:r>
                    </a:p>
                  </a:txBody>
                  <a:tcPr marL="9044" marR="9044" marT="9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Estrato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7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Rural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nn</a:t>
                      </a:r>
                      <a:endParaRPr lang="es-CO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79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Artes, Humanidades y Deportes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4,11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0,94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20,43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47,22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6,49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19,73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Ciencias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4,19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1,01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20,23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45,77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7,89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19,64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Ciencias Sociales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3,77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45,90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7,99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20,21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Directivo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4,49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15,66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48,52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10,60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18,53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Preescolar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4,10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0,91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20,82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44,94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6,86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21,43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Primaria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4,56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1,06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22,08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42,99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7,01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20,95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097469"/>
              </p:ext>
            </p:extLst>
          </p:nvPr>
        </p:nvGraphicFramePr>
        <p:xfrm>
          <a:off x="359326" y="2302739"/>
          <a:ext cx="3708400" cy="2124075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70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85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85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</a:t>
                      </a:r>
                      <a:endParaRPr lang="es-CO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4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Artes, Humanidades y Deportes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Desv. Est.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Ciencias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</a:t>
                      </a:r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CO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Ciencias Sociales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Desv. Est.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Desv. Est.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Preescolar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Desv. Est.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Desv. Est.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63355"/>
              </p:ext>
            </p:extLst>
          </p:nvPr>
        </p:nvGraphicFramePr>
        <p:xfrm>
          <a:off x="4411133" y="2324885"/>
          <a:ext cx="4487334" cy="1476375"/>
        </p:xfrm>
        <a:graphic>
          <a:graphicData uri="http://schemas.openxmlformats.org/drawingml/2006/table">
            <a:tbl>
              <a:tblPr/>
              <a:tblGrid>
                <a:gridCol w="2819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7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0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0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4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Desv. Est.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Docente de educación básica primaria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</a:t>
                      </a:r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CO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Docente de educación básica secundaria y de educación media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Desv. Est.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Docente de educación preescolar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Desv. Est.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833533" y="4224867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Total aspirantes 27.160</a:t>
            </a:r>
          </a:p>
        </p:txBody>
      </p:sp>
    </p:spTree>
    <p:extLst>
      <p:ext uri="{BB962C8B-B14F-4D97-AF65-F5344CB8AC3E}">
        <p14:creationId xmlns:p14="http://schemas.microsoft.com/office/powerpoint/2010/main" val="228402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3. Datos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11578"/>
            <a:ext cx="7886700" cy="4080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/>
              <a:t>Concurso docente 2004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69648929"/>
              </p:ext>
            </p:extLst>
          </p:nvPr>
        </p:nvGraphicFramePr>
        <p:xfrm>
          <a:off x="1234440" y="1417321"/>
          <a:ext cx="7475882" cy="5531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1199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3. Datos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0722"/>
            <a:ext cx="7886700" cy="4080635"/>
          </a:xfrm>
        </p:spPr>
        <p:txBody>
          <a:bodyPr/>
          <a:lstStyle/>
          <a:p>
            <a:pPr marL="0" indent="0">
              <a:buNone/>
            </a:pPr>
            <a:r>
              <a:rPr lang="es-CO" sz="2400" dirty="0"/>
              <a:t>Variables de resultado </a:t>
            </a:r>
          </a:p>
          <a:p>
            <a:pPr lvl="1"/>
            <a:r>
              <a:rPr lang="es-CO" sz="2000" dirty="0"/>
              <a:t>Ingreso salarial anual </a:t>
            </a:r>
          </a:p>
          <a:p>
            <a:pPr lvl="1"/>
            <a:r>
              <a:rPr lang="es-CO" sz="2000" dirty="0"/>
              <a:t>Número de meses de cotización anual a pensión y salud</a:t>
            </a:r>
          </a:p>
          <a:p>
            <a:pPr lvl="1"/>
            <a:r>
              <a:rPr lang="es-CO" sz="2000" dirty="0"/>
              <a:t>Número de trabajos que tiene un individuo al año (sin controlar por los meses de cotización)</a:t>
            </a:r>
          </a:p>
          <a:p>
            <a:pPr lvl="1"/>
            <a:r>
              <a:rPr lang="es-CO" sz="2000" dirty="0"/>
              <a:t>Número de trabajos efectivos </a:t>
            </a:r>
          </a:p>
          <a:p>
            <a:pPr lvl="1"/>
            <a:r>
              <a:rPr lang="es-CO" sz="2000" dirty="0"/>
              <a:t>Número de días de incapacidad promedio entre el 2009 y el 2015</a:t>
            </a:r>
          </a:p>
        </p:txBody>
      </p:sp>
    </p:spTree>
    <p:extLst>
      <p:ext uri="{BB962C8B-B14F-4D97-AF65-F5344CB8AC3E}">
        <p14:creationId xmlns:p14="http://schemas.microsoft.com/office/powerpoint/2010/main" val="4193472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4. Metodología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CO" sz="2400" b="1" dirty="0"/>
                  <a:t>Diseño de regresión Discontinua</a:t>
                </a:r>
              </a:p>
              <a:p>
                <a:pPr marL="0" indent="0">
                  <a:buNone/>
                </a:pPr>
                <a:r>
                  <a:rPr lang="es-CO" sz="2400" dirty="0"/>
                  <a:t>Condición necesaria para implementar la metodología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CO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CO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s-CO" sz="2400"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a:rPr lang="es-CO" sz="2400">
                                <a:latin typeface="Cambria Math" panose="02040503050406030204" pitchFamily="18" charset="0"/>
                              </a:rPr>
                              <m:t>↑</m:t>
                            </m:r>
                            <m:acc>
                              <m:accPr>
                                <m:chr m:val="̅"/>
                                <m:ctrlPr>
                                  <a:rPr lang="es-CO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s-CO" sz="2400">
                                    <a:latin typeface="Cambria Math" panose="02040503050406030204" pitchFamily="18" charset="0"/>
                                    <a:hlinkClick r:id="" action="ppaction://noaction"/>
                                  </a:rPr>
                                  <m:t>Z</m:t>
                                </m:r>
                              </m:e>
                            </m:acc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s-CO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O" sz="24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endChr m:val="|"/>
                                <m:ctrlPr>
                                  <a:rPr lang="es-CO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s-CO" sz="240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s-CO" sz="24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sty m:val="p"/>
                          </m:rPr>
                          <a:rPr lang="es-CO" sz="240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s-CO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s-CO" sz="240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s-CO" sz="2400">
                            <a:latin typeface="Cambria Math" panose="02040503050406030204" pitchFamily="18" charset="0"/>
                          </a:rPr>
                          <m:t>) ≠ </m:t>
                        </m:r>
                        <m:limLow>
                          <m:limLowPr>
                            <m:ctrlPr>
                              <a:rPr lang="es-CO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CO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s-CO" sz="2400"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a:rPr lang="es-CO" sz="2400">
                                <a:latin typeface="Cambria Math" panose="02040503050406030204" pitchFamily="18" charset="0"/>
                              </a:rPr>
                              <m:t>↓</m:t>
                            </m:r>
                            <m:acc>
                              <m:accPr>
                                <m:chr m:val="̅"/>
                                <m:ctrlPr>
                                  <a:rPr lang="es-CO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s-CO" sz="2400"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</m:acc>
                          </m:lim>
                        </m:limLow>
                      </m:e>
                    </m:func>
                    <m:func>
                      <m:func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CO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endChr m:val="|"/>
                            <m:ctrlPr>
                              <a:rPr lang="es-CO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s-CO" sz="240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s-CO" sz="240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m:rPr>
                        <m:sty m:val="p"/>
                      </m:rPr>
                      <a:rPr lang="es-CO" sz="2400">
                        <a:latin typeface="Cambria Math" panose="02040503050406030204" pitchFamily="18" charset="0"/>
                      </a:rPr>
                      <m:t>Z</m:t>
                    </m:r>
                    <m:r>
                      <a:rPr lang="es-CO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CO" sz="2400">
                        <a:latin typeface="Cambria Math" panose="02040503050406030204" pitchFamily="18" charset="0"/>
                      </a:rPr>
                      <m:t>z</m:t>
                    </m:r>
                    <m:r>
                      <a:rPr lang="es-CO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CO" sz="2400" dirty="0"/>
                  <a:t> </a:t>
                </a:r>
              </a:p>
              <a:p>
                <a:pPr marL="0" indent="0" algn="ctr">
                  <a:buNone/>
                </a:pPr>
                <a:endParaRPr lang="es-CO" sz="2400" dirty="0"/>
              </a:p>
              <a:p>
                <a:pPr marL="0" indent="0">
                  <a:buNone/>
                </a:pPr>
                <a:r>
                  <a:rPr lang="es-CO" sz="2400" dirty="0"/>
                  <a:t>Luego el efecto promedio de ingresar a la carrera docente corresponde 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CO" sz="2400" i="1">
                              <a:latin typeface="Cambria Math" panose="02040503050406030204" pitchFamily="18" charset="0"/>
                            </a:rPr>
                            <m:t>𝑅𝐷𝐵</m:t>
                          </m:r>
                        </m:sub>
                      </m:sSub>
                      <m:d>
                        <m:dPr>
                          <m:ctrlPr>
                            <a:rPr lang="es-CO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s-CO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O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</m:e>
                      </m:d>
                      <m:r>
                        <a:rPr lang="es-CO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s-CO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  <m: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CO" sz="240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</m:acc>
                                </m:lim>
                              </m:limLow>
                            </m:fName>
                            <m:e>
                              <m:func>
                                <m:func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fName>
                                <m:e>
                                  <m:d>
                                    <m:dPr>
                                      <m:endChr m:val="|"/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CO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O" sz="2400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s-CO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sSub>
                                <m:sSub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CO" sz="2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s-CO" sz="24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s-CO" sz="24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s-CO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CO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limLow>
                                <m:limLow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  <m: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CO" sz="240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</m:acc>
                                </m:lim>
                              </m:limLow>
                            </m:e>
                          </m:func>
                          <m:r>
                            <m:rPr>
                              <m:sty m:val="p"/>
                            </m:rPr>
                            <a:rPr lang="es-CO" sz="240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s-CO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C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O" sz="24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s-CO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CO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s-CO" sz="240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s-CO" sz="240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s-CO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  <m: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CO" sz="240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</m:acc>
                                </m:lim>
                              </m:limLow>
                            </m:fName>
                            <m:e>
                              <m:func>
                                <m:func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endChr m:val="|"/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CO" sz="240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  <m:r>
                                        <a:rPr lang="es-CO" sz="240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es-CO" sz="24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s-CO" sz="2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s-CO" sz="24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s-CO" sz="24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s-CO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limLow>
                                <m:limLowPr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  <m: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CO" sz="240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</m:acc>
                                </m:lim>
                              </m:limLow>
                            </m:e>
                          </m:func>
                          <m:func>
                            <m:funcPr>
                              <m:ctrlPr>
                                <a:rPr lang="es-CO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CO" sz="24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endChr m:val="|"/>
                                  <m:ctrlPr>
                                    <a:rPr lang="es-CO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s-CO" sz="240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m:rPr>
                              <m:sty m:val="p"/>
                            </m:rPr>
                            <a:rPr lang="es-CO" sz="240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s-CO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s-CO" sz="240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s-CO" sz="2400">
                              <a:latin typeface="Cambria Math" panose="02040503050406030204" pitchFamily="18" charset="0"/>
                            </a:rPr>
                            <m:t>) </m:t>
                          </m:r>
                        </m:den>
                      </m:f>
                    </m:oMath>
                  </m:oMathPara>
                </a14:m>
                <a:endParaRPr lang="es-CO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209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87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4. Metodología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sz="3200" dirty="0"/>
              <a:t>Validez</a:t>
            </a:r>
          </a:p>
          <a:p>
            <a:pPr marL="514350" indent="-514350">
              <a:buAutoNum type="alphaLcParenBoth"/>
            </a:pPr>
            <a:r>
              <a:rPr lang="es-CO" sz="2400" dirty="0"/>
              <a:t>Probabilidad de aprobación e ingreso discontinua en el punto de corte</a:t>
            </a:r>
          </a:p>
          <a:p>
            <a:pPr marL="514350" indent="-514350">
              <a:buAutoNum type="alphaLcParenBoth"/>
            </a:pPr>
            <a:endParaRPr lang="es-CO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20262"/>
            <a:ext cx="317563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96" y="3657092"/>
            <a:ext cx="3246120" cy="2287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49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4. Metodología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689100"/>
            <a:ext cx="7886700" cy="4221401"/>
          </a:xfrm>
        </p:spPr>
        <p:txBody>
          <a:bodyPr/>
          <a:lstStyle/>
          <a:p>
            <a:pPr marL="0" indent="0">
              <a:buNone/>
            </a:pPr>
            <a:r>
              <a:rPr lang="es-CO" sz="2400" dirty="0"/>
              <a:t>(b) No manipulación de los puntajes 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4" y="2381252"/>
            <a:ext cx="3156966" cy="334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30" y="2381252"/>
            <a:ext cx="3611880" cy="334670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212080" y="5773777"/>
            <a:ext cx="265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Tamaño del salto: 0.0501</a:t>
            </a:r>
            <a:br>
              <a:rPr lang="es-CO" sz="1600" dirty="0"/>
            </a:br>
            <a:r>
              <a:rPr lang="es-CO" sz="1600" dirty="0" err="1"/>
              <a:t>Desv</a:t>
            </a:r>
            <a:r>
              <a:rPr lang="es-CO" sz="1600" dirty="0"/>
              <a:t>. Estándar: 0.0306</a:t>
            </a:r>
          </a:p>
        </p:txBody>
      </p:sp>
    </p:spTree>
    <p:extLst>
      <p:ext uri="{BB962C8B-B14F-4D97-AF65-F5344CB8AC3E}">
        <p14:creationId xmlns:p14="http://schemas.microsoft.com/office/powerpoint/2010/main" val="248205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4. Metodología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66442"/>
            <a:ext cx="7886700" cy="4080635"/>
          </a:xfrm>
        </p:spPr>
        <p:txBody>
          <a:bodyPr/>
          <a:lstStyle/>
          <a:p>
            <a:pPr marL="0" indent="0">
              <a:buNone/>
            </a:pPr>
            <a:r>
              <a:rPr lang="es-CO" sz="2400" dirty="0"/>
              <a:t>(b) No manipulación de los puntajes 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99" y="2521818"/>
            <a:ext cx="5090901" cy="3365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12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4. Metodología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9866"/>
            <a:ext cx="7886700" cy="4080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/>
              <a:t>(c) Continuidad en el punto de corte de las variables de línea base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78497"/>
              </p:ext>
            </p:extLst>
          </p:nvPr>
        </p:nvGraphicFramePr>
        <p:xfrm>
          <a:off x="4794253" y="2470643"/>
          <a:ext cx="3943349" cy="3848615"/>
        </p:xfrm>
        <a:graphic>
          <a:graphicData uri="http://schemas.openxmlformats.org/drawingml/2006/table">
            <a:tbl>
              <a:tblPr firstRow="1" firstCol="1" bandRow="1"/>
              <a:tblGrid>
                <a:gridCol w="1133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7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07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2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Edad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Convencional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0.337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-0.00522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0.0484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(0.311)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(0.0200)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(0.0405)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Corrección de sesgo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0.342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-0.00105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0.0531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(0.311)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(0.0200)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(0.0405)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Robusto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0.342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-0.00105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0.0531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(0.370)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(0.0235)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(0.0477)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Ancho de banda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4.867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3.440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5.029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6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Obs. Izquierda umbral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9657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9644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7674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6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Obs. Derecha Umbral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8674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8660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6952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Observaciones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18,331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18,304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14,626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166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Errores estándar en paréntesis (*** p&lt;0.01, ** p&lt;0.05, * p&lt;0.1)</a:t>
                      </a:r>
                      <a:b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Nota: Diseño de RD implementado por </a:t>
                      </a:r>
                      <a:r>
                        <a:rPr lang="es-CO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Calonico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CO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Cattaneo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s-CO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Titiunik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s-CO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kernel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trinagular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xmlns="" id="{4B7DEECE-F25C-4ECE-94A3-6FB31B93BEAD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67" y="2758440"/>
            <a:ext cx="1949572" cy="1427262"/>
          </a:xfrm>
          <a:prstGeom prst="rect">
            <a:avLst/>
          </a:prstGeom>
        </p:spPr>
      </p:pic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xmlns="" id="{F4C9668A-DC39-4499-8621-B4A6FE64F863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11" y="4499904"/>
            <a:ext cx="2485153" cy="1819354"/>
          </a:xfrm>
          <a:prstGeom prst="rect">
            <a:avLst/>
          </a:prstGeom>
        </p:spPr>
      </p:pic>
      <p:pic>
        <p:nvPicPr>
          <p:cNvPr id="8" name="Marcador de contenido 3">
            <a:extLst>
              <a:ext uri="{FF2B5EF4-FFF2-40B4-BE49-F238E27FC236}">
                <a16:creationId xmlns:a16="http://schemas.microsoft.com/office/drawing/2014/main" xmlns="" id="{B00587FD-8220-43CC-BCE8-21BCBCFE3C87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725" y="2666937"/>
            <a:ext cx="2126605" cy="155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45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5. Resultados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xmlns="" id="{63AB96DE-DD17-418E-906E-4259DE279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095644"/>
              </p:ext>
            </p:extLst>
          </p:nvPr>
        </p:nvGraphicFramePr>
        <p:xfrm>
          <a:off x="628650" y="2720606"/>
          <a:ext cx="7886701" cy="2610588"/>
        </p:xfrm>
        <a:graphic>
          <a:graphicData uri="http://schemas.openxmlformats.org/drawingml/2006/table">
            <a:tbl>
              <a:tblPr/>
              <a:tblGrid>
                <a:gridCol w="1136588">
                  <a:extLst>
                    <a:ext uri="{9D8B030D-6E8A-4147-A177-3AD203B41FA5}">
                      <a16:colId xmlns:a16="http://schemas.microsoft.com/office/drawing/2014/main" xmlns="" val="230124503"/>
                    </a:ext>
                  </a:extLst>
                </a:gridCol>
                <a:gridCol w="694099">
                  <a:extLst>
                    <a:ext uri="{9D8B030D-6E8A-4147-A177-3AD203B41FA5}">
                      <a16:colId xmlns:a16="http://schemas.microsoft.com/office/drawing/2014/main" xmlns="" val="1631998229"/>
                    </a:ext>
                  </a:extLst>
                </a:gridCol>
                <a:gridCol w="694099">
                  <a:extLst>
                    <a:ext uri="{9D8B030D-6E8A-4147-A177-3AD203B41FA5}">
                      <a16:colId xmlns:a16="http://schemas.microsoft.com/office/drawing/2014/main" xmlns="" val="1973712730"/>
                    </a:ext>
                  </a:extLst>
                </a:gridCol>
                <a:gridCol w="694099">
                  <a:extLst>
                    <a:ext uri="{9D8B030D-6E8A-4147-A177-3AD203B41FA5}">
                      <a16:colId xmlns:a16="http://schemas.microsoft.com/office/drawing/2014/main" xmlns="" val="1259422895"/>
                    </a:ext>
                  </a:extLst>
                </a:gridCol>
                <a:gridCol w="694099">
                  <a:extLst>
                    <a:ext uri="{9D8B030D-6E8A-4147-A177-3AD203B41FA5}">
                      <a16:colId xmlns:a16="http://schemas.microsoft.com/office/drawing/2014/main" xmlns="" val="3128412563"/>
                    </a:ext>
                  </a:extLst>
                </a:gridCol>
                <a:gridCol w="694099">
                  <a:extLst>
                    <a:ext uri="{9D8B030D-6E8A-4147-A177-3AD203B41FA5}">
                      <a16:colId xmlns:a16="http://schemas.microsoft.com/office/drawing/2014/main" xmlns="" val="572616171"/>
                    </a:ext>
                  </a:extLst>
                </a:gridCol>
                <a:gridCol w="694099">
                  <a:extLst>
                    <a:ext uri="{9D8B030D-6E8A-4147-A177-3AD203B41FA5}">
                      <a16:colId xmlns:a16="http://schemas.microsoft.com/office/drawing/2014/main" xmlns="" val="3141552627"/>
                    </a:ext>
                  </a:extLst>
                </a:gridCol>
                <a:gridCol w="1188645">
                  <a:extLst>
                    <a:ext uri="{9D8B030D-6E8A-4147-A177-3AD203B41FA5}">
                      <a16:colId xmlns:a16="http://schemas.microsoft.com/office/drawing/2014/main" xmlns="" val="2211305048"/>
                    </a:ext>
                  </a:extLst>
                </a:gridCol>
                <a:gridCol w="1396874">
                  <a:extLst>
                    <a:ext uri="{9D8B030D-6E8A-4147-A177-3AD203B41FA5}">
                      <a16:colId xmlns:a16="http://schemas.microsoft.com/office/drawing/2014/main" xmlns="" val="2110471925"/>
                    </a:ext>
                  </a:extLst>
                </a:gridCol>
              </a:tblGrid>
              <a:tr h="173461">
                <a:tc rowSpan="2"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Log Salario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Número de trabajos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Días de incapacidad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Probabilidad de salir del sector educativo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9169413"/>
                  </a:ext>
                </a:extLst>
              </a:tr>
              <a:tr h="1821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ITT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ITT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ITT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ITT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188117"/>
                  </a:ext>
                </a:extLst>
              </a:tr>
              <a:tr h="182134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2364399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Convencional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0.0879*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0.411*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-0.0485**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-0.197**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0.375*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1.533*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-0.0596***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-0.243***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0639856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(0.0502)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(0.231)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(0.0220)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(0.0896)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(0.214)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(0.868)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(0.0194)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(0.0773)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3731767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3827665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Ancho de banda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4.480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4.480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5.263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5.263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4.114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4.114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4.660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4.660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6979240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Obs. Izquierda umbral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4121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4121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9549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9549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9657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9657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9657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9657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1970197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Obs. Derecha Umbral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5347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5347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8674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8674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8674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8674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320288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6253408"/>
                  </a:ext>
                </a:extLst>
              </a:tr>
              <a:tr h="1734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Promedio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16.67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16.68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0.37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6376045"/>
                  </a:ext>
                </a:extLst>
              </a:tr>
              <a:tr h="18213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Observaciones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9,468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9,469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18,158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18,159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18,331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18,331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18,331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18,331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589764"/>
                  </a:ext>
                </a:extLst>
              </a:tr>
              <a:tr h="50303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Errores estándar en paréntesis</a:t>
                      </a:r>
                      <a:b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*** p&lt;0.01, ** p&lt;0.05, * p&lt;0.1</a:t>
                      </a:r>
                      <a:b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Note: implementación de </a:t>
                      </a:r>
                      <a:r>
                        <a:rPr lang="es-CO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Calonico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s-CO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Cattaneo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&amp; </a:t>
                      </a:r>
                      <a:r>
                        <a:rPr lang="es-CO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Titiunik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RD; </a:t>
                      </a:r>
                      <a:r>
                        <a:rPr lang="es-CO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kernel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triangular</a:t>
                      </a:r>
                    </a:p>
                  </a:txBody>
                  <a:tcPr marL="8673" marR="8673" marT="867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9008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78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Agenda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CO" dirty="0"/>
              <a:t>Introducción y motivación</a:t>
            </a:r>
          </a:p>
          <a:p>
            <a:pPr marL="514350" indent="-514350">
              <a:buAutoNum type="arabicPeriod"/>
            </a:pPr>
            <a:r>
              <a:rPr lang="es-CO" dirty="0"/>
              <a:t>Marco teórico y </a:t>
            </a:r>
            <a:r>
              <a:rPr lang="es-CO" dirty="0" err="1"/>
              <a:t>lit.</a:t>
            </a:r>
            <a:r>
              <a:rPr lang="es-CO" dirty="0"/>
              <a:t> relacionada</a:t>
            </a:r>
          </a:p>
          <a:p>
            <a:pPr marL="514350" indent="-514350">
              <a:buAutoNum type="arabicPeriod"/>
            </a:pPr>
            <a:r>
              <a:rPr lang="es-CO" dirty="0"/>
              <a:t>Datos</a:t>
            </a:r>
          </a:p>
          <a:p>
            <a:pPr marL="514350" indent="-514350">
              <a:buAutoNum type="arabicPeriod"/>
            </a:pPr>
            <a:r>
              <a:rPr lang="es-CO" dirty="0"/>
              <a:t>Metodología</a:t>
            </a:r>
          </a:p>
          <a:p>
            <a:pPr marL="514350" indent="-514350">
              <a:buAutoNum type="arabicPeriod"/>
            </a:pPr>
            <a:r>
              <a:rPr lang="es-CO" dirty="0"/>
              <a:t>Resultados </a:t>
            </a:r>
          </a:p>
          <a:p>
            <a:pPr marL="514350" indent="-514350">
              <a:buAutoNum type="arabicPeriod"/>
            </a:pPr>
            <a:r>
              <a:rPr lang="es-CO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650461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Ejercicios adicionales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357660"/>
              </p:ext>
            </p:extLst>
          </p:nvPr>
        </p:nvGraphicFramePr>
        <p:xfrm>
          <a:off x="5775960" y="2674385"/>
          <a:ext cx="2438400" cy="3168657"/>
        </p:xfrm>
        <a:graphic>
          <a:graphicData uri="http://schemas.openxmlformats.org/drawingml/2006/table">
            <a:tbl>
              <a:tblPr firstRow="1" firstCol="1" bandRow="1"/>
              <a:tblGrid>
                <a:gridCol w="1755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14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 Probabilidad de cruce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Convencional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0.0467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(0.0828)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Corrección de sesgo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0.0548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(0.0828)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Robusto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0.0548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(0.0981)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Ancho de banda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4.616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Obs. Izquierda umbral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9657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Obs. Derecha Umbral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8674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Observaciones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18,331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6572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Errores estándar en paréntesis (*** p&lt;0.01, ** p&lt;0.05, * p&lt;0.1)</a:t>
                      </a:r>
                      <a:b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Note: Diseño de RD implementado por </a:t>
                      </a:r>
                      <a:r>
                        <a:rPr lang="es-CO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Calonico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CO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Cattaneo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s-CO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Titiunik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s-CO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kernel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triangular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28650" y="1985314"/>
            <a:ext cx="4738878" cy="689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/>
              <a:t>Validez del proceso de cruce</a:t>
            </a:r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0" y="2892583"/>
            <a:ext cx="3543618" cy="2732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102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6. 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400" dirty="0"/>
              <a:t>El ingreso a la carrera docente en el sector público tiene un efecto positivo sobre los salarios de los maestros (efecto local)</a:t>
            </a:r>
          </a:p>
          <a:p>
            <a:r>
              <a:rPr lang="es-CO" sz="2400" dirty="0"/>
              <a:t>Los maestros que ingresan al sector público tienen mayor propensión a presentar mayor número de días de incapacidad (efecto local). Puede ser un efecto de selección ventajosa.</a:t>
            </a:r>
          </a:p>
        </p:txBody>
      </p:sp>
    </p:spTree>
    <p:extLst>
      <p:ext uri="{BB962C8B-B14F-4D97-AF65-F5344CB8AC3E}">
        <p14:creationId xmlns:p14="http://schemas.microsoft.com/office/powerpoint/2010/main" val="3140872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6BC973-07B3-40D7-9463-119532BB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7. Recomendaciones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506E63-9179-45AB-9735-739449E16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5801"/>
            <a:ext cx="7886700" cy="4080635"/>
          </a:xfrm>
        </p:spPr>
        <p:txBody>
          <a:bodyPr>
            <a:noAutofit/>
          </a:bodyPr>
          <a:lstStyle/>
          <a:p>
            <a:r>
              <a:rPr lang="es-CO" sz="2400" dirty="0"/>
              <a:t>Establecer políticas de ingreso a la carrera docentes que permitan seleccionar a profesores más jóvenes. Por ejemplo programas de jóvenes maestros.</a:t>
            </a:r>
          </a:p>
          <a:p>
            <a:r>
              <a:rPr lang="es-CO" sz="2400" dirty="0"/>
              <a:t>El magisterio es un régimen especial con sistema de salud independiente. Se requiere una pirámide para su sostenimiento.</a:t>
            </a:r>
          </a:p>
        </p:txBody>
      </p:sp>
    </p:spTree>
    <p:extLst>
      <p:ext uri="{BB962C8B-B14F-4D97-AF65-F5344CB8AC3E}">
        <p14:creationId xmlns:p14="http://schemas.microsoft.com/office/powerpoint/2010/main" val="31393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1. Introducción y motivación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sz="2400" dirty="0"/>
              <a:t>Existe conceso sobre los efectos positivos de la educación: salarios, adopción de tecnología, mejores condiciones de salud, reducción de la fertilidad (</a:t>
            </a:r>
            <a:r>
              <a:rPr lang="es-CO" sz="2400" dirty="0" err="1"/>
              <a:t>Hanushek</a:t>
            </a:r>
            <a:r>
              <a:rPr lang="es-CO" sz="2400" dirty="0"/>
              <a:t>, 2005; </a:t>
            </a:r>
            <a:r>
              <a:rPr lang="es-CO" sz="2400" dirty="0" err="1"/>
              <a:t>Hanushek</a:t>
            </a:r>
            <a:r>
              <a:rPr lang="es-CO" sz="2400" dirty="0"/>
              <a:t> &amp; </a:t>
            </a:r>
            <a:r>
              <a:rPr lang="es-CO" sz="2400" dirty="0" err="1"/>
              <a:t>Woessmann</a:t>
            </a:r>
            <a:r>
              <a:rPr lang="es-CO" sz="2400" dirty="0"/>
              <a:t>, 2008; Lucas, 1988; </a:t>
            </a:r>
            <a:r>
              <a:rPr lang="es-CO" sz="2400" dirty="0" err="1"/>
              <a:t>Romer</a:t>
            </a:r>
            <a:r>
              <a:rPr lang="es-CO" sz="2400" dirty="0"/>
              <a:t>, 1990; </a:t>
            </a:r>
            <a:r>
              <a:rPr lang="es-CO" sz="2400" dirty="0" err="1"/>
              <a:t>Kremer</a:t>
            </a:r>
            <a:r>
              <a:rPr lang="es-CO" sz="2400" dirty="0"/>
              <a:t> &amp; </a:t>
            </a:r>
            <a:r>
              <a:rPr lang="es-CO" sz="2400" dirty="0" err="1"/>
              <a:t>Holla</a:t>
            </a:r>
            <a:r>
              <a:rPr lang="es-CO" sz="2400" dirty="0"/>
              <a:t>, 2009)</a:t>
            </a:r>
          </a:p>
          <a:p>
            <a:r>
              <a:rPr lang="es-CO" sz="2400" dirty="0" smtClean="0"/>
              <a:t>El </a:t>
            </a:r>
            <a:r>
              <a:rPr lang="es-CO" sz="2400" dirty="0"/>
              <a:t>factor de mayor incidencia sobre la calidad de la educación es la </a:t>
            </a:r>
            <a:r>
              <a:rPr lang="es-CO" sz="2400" b="1" i="1" dirty="0"/>
              <a:t>calidad de los profesores</a:t>
            </a:r>
            <a:r>
              <a:rPr lang="es-CO" sz="2400" dirty="0"/>
              <a:t> (</a:t>
            </a:r>
            <a:r>
              <a:rPr lang="es-CO" sz="2400" dirty="0" err="1"/>
              <a:t>Krishnaratne</a:t>
            </a:r>
            <a:r>
              <a:rPr lang="es-CO" sz="2400" dirty="0"/>
              <a:t>, White y </a:t>
            </a:r>
            <a:r>
              <a:rPr lang="es-CO" sz="2400" dirty="0" err="1"/>
              <a:t>Carpenter</a:t>
            </a:r>
            <a:r>
              <a:rPr lang="es-CO" sz="2400" dirty="0"/>
              <a:t>, 2013; </a:t>
            </a:r>
            <a:r>
              <a:rPr lang="es-CO" sz="2400" dirty="0" err="1"/>
              <a:t>Hanushek</a:t>
            </a:r>
            <a:r>
              <a:rPr lang="es-CO" sz="2400" dirty="0"/>
              <a:t>, 2011; </a:t>
            </a:r>
            <a:r>
              <a:rPr lang="es-CO" sz="2400" dirty="0" err="1"/>
              <a:t>Glewwe</a:t>
            </a:r>
            <a:r>
              <a:rPr lang="es-CO" sz="2400" dirty="0"/>
              <a:t>, 2011)</a:t>
            </a:r>
          </a:p>
          <a:p>
            <a:r>
              <a:rPr lang="es-CO" sz="2400" dirty="0"/>
              <a:t>La calidad de los maestros en Latinoamérica no es la mejor. </a:t>
            </a:r>
            <a:endParaRPr lang="es-CO" sz="2400" dirty="0" smtClean="0"/>
          </a:p>
          <a:p>
            <a:pPr lvl="1"/>
            <a:r>
              <a:rPr lang="es-CO" sz="2000" dirty="0" smtClean="0"/>
              <a:t>Baja remuneración económica con respecto a otras profesiones y desprestigio</a:t>
            </a:r>
          </a:p>
          <a:p>
            <a:pPr lvl="1"/>
            <a:r>
              <a:rPr lang="es-CO" sz="2000" dirty="0" smtClean="0"/>
              <a:t>Estudios </a:t>
            </a:r>
            <a:r>
              <a:rPr lang="es-CO" sz="2000" dirty="0"/>
              <a:t>de formación docente universitarios tiene puntajes en pruebas estandarizadas menores que los programas no especializados en Docencia (</a:t>
            </a:r>
            <a:r>
              <a:rPr lang="en-US" sz="2000" dirty="0"/>
              <a:t>Barber et al., 2008</a:t>
            </a:r>
            <a:r>
              <a:rPr lang="es-CO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1761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1. Introducción y motivación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400" dirty="0"/>
              <a:t>Sin embargo, muchos de estos estudios no consideran el hecho de que ciertos países poseen sistemas de educación públicos y privados que funcionan simultáneamente. Como es el caso de Colombia. </a:t>
            </a:r>
          </a:p>
          <a:p>
            <a:r>
              <a:rPr lang="es-CO" sz="2400" dirty="0"/>
              <a:t>Los incentivos </a:t>
            </a:r>
            <a:r>
              <a:rPr lang="es-CO" sz="2400" dirty="0" smtClean="0"/>
              <a:t>en </a:t>
            </a:r>
            <a:r>
              <a:rPr lang="es-CO" sz="2400" dirty="0"/>
              <a:t>cada uno de estos sectores y su </a:t>
            </a:r>
            <a:r>
              <a:rPr lang="es-CO" sz="2400" dirty="0" smtClean="0"/>
              <a:t>influencia en la configuración del mercado laboral no han sido ampliamente estudiados. </a:t>
            </a:r>
            <a:endParaRPr lang="es-CO" sz="2400" dirty="0"/>
          </a:p>
          <a:p>
            <a:r>
              <a:rPr lang="es-CO" sz="2400" dirty="0" smtClean="0"/>
              <a:t>No se ha estudiado en Colombia los efectos diferenciales sobre salud que puede tener ingresas a la carrera docente.</a:t>
            </a:r>
            <a:endParaRPr lang="es-CO" sz="2400" dirty="0"/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20548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AB3C81-0CA6-4614-9456-5C41B0BB3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s-CO" dirty="0"/>
              <a:t>. Introducción y motivación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C86C655-6BC8-4771-A434-DD0D9611B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4827"/>
            <a:ext cx="7886700" cy="4080635"/>
          </a:xfrm>
        </p:spPr>
        <p:txBody>
          <a:bodyPr/>
          <a:lstStyle/>
          <a:p>
            <a:r>
              <a:rPr lang="es-CO" sz="2400" dirty="0"/>
              <a:t>Por tal motivo, el presente trabajo tiene como objetivo estimar los efectos causales de ingresar a la carrera docente del sector público sobre los salarios y la salud de los profesores.</a:t>
            </a:r>
          </a:p>
          <a:p>
            <a:r>
              <a:rPr lang="es-CO" sz="2400" dirty="0"/>
              <a:t>Esto es importante por dos razones: </a:t>
            </a:r>
          </a:p>
          <a:p>
            <a:pPr lvl="1"/>
            <a:r>
              <a:rPr lang="es-CO" sz="2000" dirty="0"/>
              <a:t>Da luces sobre los incentivos sobres los cuales operan los docentes y así formular políticas que los moldeen para atraer mejores candidatos</a:t>
            </a:r>
          </a:p>
          <a:p>
            <a:pPr lvl="1"/>
            <a:r>
              <a:rPr lang="es-CO" sz="2000" dirty="0"/>
              <a:t>Aportar al debate de calidad de la educación hacienda énfasis en las condiciones de vida de los maestros</a:t>
            </a:r>
          </a:p>
        </p:txBody>
      </p:sp>
    </p:spTree>
    <p:extLst>
      <p:ext uri="{BB962C8B-B14F-4D97-AF65-F5344CB8AC3E}">
        <p14:creationId xmlns:p14="http://schemas.microsoft.com/office/powerpoint/2010/main" val="428411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2. Marco teórico y literatura relacionada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643474"/>
              </p:ext>
            </p:extLst>
          </p:nvPr>
        </p:nvGraphicFramePr>
        <p:xfrm>
          <a:off x="123324" y="2550696"/>
          <a:ext cx="3919286" cy="287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755915"/>
              </p:ext>
            </p:extLst>
          </p:nvPr>
        </p:nvGraphicFramePr>
        <p:xfrm>
          <a:off x="4704347" y="2634917"/>
          <a:ext cx="4264694" cy="279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476751" y="2265585"/>
            <a:ext cx="321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Distribución de tipos de colegios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362825" y="2265585"/>
            <a:ext cx="294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Matrícula por sector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76751" y="5164632"/>
            <a:ext cx="30800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Fuente: Secretaria de educación Distrital (SED)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86223" y="5426242"/>
            <a:ext cx="88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Fuente: SED</a:t>
            </a:r>
          </a:p>
        </p:txBody>
      </p:sp>
    </p:spTree>
    <p:extLst>
      <p:ext uri="{BB962C8B-B14F-4D97-AF65-F5344CB8AC3E}">
        <p14:creationId xmlns:p14="http://schemas.microsoft.com/office/powerpoint/2010/main" val="113463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2. Marco teórico y literatura relacionada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091330"/>
            <a:ext cx="7886700" cy="4455243"/>
          </a:xfrm>
        </p:spPr>
        <p:txBody>
          <a:bodyPr>
            <a:normAutofit/>
          </a:bodyPr>
          <a:lstStyle/>
          <a:p>
            <a:pPr marL="265113" lvl="1" indent="-265113"/>
            <a:r>
              <a:rPr lang="es-CO" sz="2600" dirty="0"/>
              <a:t>En Colombia el salario de los profesores del sector público está determinado por </a:t>
            </a:r>
            <a:r>
              <a:rPr lang="es-CO" sz="2600" dirty="0"/>
              <a:t>tablas que asignan las remuneraciones con base en la experiencia y en nivel académico alcanzado (escalafón), de acuerdo a dos </a:t>
            </a:r>
            <a:r>
              <a:rPr lang="es-CO" sz="2600" dirty="0" smtClean="0"/>
              <a:t>decretos.</a:t>
            </a:r>
            <a:endParaRPr lang="es-CO" sz="2600" dirty="0"/>
          </a:p>
          <a:p>
            <a:pPr marL="265113" lvl="1" indent="-265113"/>
            <a:endParaRPr lang="es-CO" sz="2600" dirty="0"/>
          </a:p>
          <a:p>
            <a:pPr marL="265113" lvl="1" indent="-265113"/>
            <a:r>
              <a:rPr lang="es-CO" sz="2600" dirty="0"/>
              <a:t>Los salarios del sector privado pueden ser fijados a discreción de las instituciones, pero muchos establecimientos se guían parcialmente en las remuneraciones del sector público.</a:t>
            </a:r>
          </a:p>
          <a:p>
            <a:pPr marL="0" indent="0">
              <a:buNone/>
            </a:pPr>
            <a:r>
              <a:rPr lang="es-CO" dirty="0"/>
              <a:t>	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7511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2. Marco teórico y literatura relacionada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/>
              <a:t>¿Existe una relación entre los salarios de los docentes y la calidad de educación que imparten?</a:t>
            </a:r>
          </a:p>
          <a:p>
            <a:pPr lvl="1"/>
            <a:r>
              <a:rPr lang="es-CO" sz="2000" dirty="0"/>
              <a:t>Nivel de ingreso de profesores        mejores resultados en pruebas estandarizadas (Page &amp; Marianne, 2000)</a:t>
            </a:r>
          </a:p>
          <a:p>
            <a:pPr lvl="1"/>
            <a:r>
              <a:rPr lang="es-CO" sz="2000" dirty="0"/>
              <a:t>Nivel de ingreso de profesores y mejores condiciones laborales        aun mejores resultados en pruebas estandarizadas (Page &amp; Marianne, 2000)</a:t>
            </a:r>
          </a:p>
          <a:p>
            <a:pPr lvl="1"/>
            <a:r>
              <a:rPr lang="es-CO" sz="2000" dirty="0"/>
              <a:t>Nivel salarial        aumentan los incentivos para que mejores candidatos ingresen al sector educativo (</a:t>
            </a:r>
            <a:r>
              <a:rPr lang="es-CO" sz="2000" dirty="0" err="1"/>
              <a:t>Eubanks</a:t>
            </a:r>
            <a:r>
              <a:rPr lang="es-CO" sz="2000" dirty="0"/>
              <a:t> &amp; Weaver, 1999)</a:t>
            </a:r>
          </a:p>
          <a:p>
            <a:pPr lvl="1"/>
            <a:r>
              <a:rPr lang="es-CO" sz="2000" dirty="0"/>
              <a:t>Incrementos en el nivel salarial         reduce la incidencia de los profesores a mantener otros trabajos fuera del sector y reduce el estrés financiero auto-reportado (De </a:t>
            </a:r>
            <a:r>
              <a:rPr lang="es-CO" sz="2000" dirty="0" err="1"/>
              <a:t>Ree</a:t>
            </a:r>
            <a:r>
              <a:rPr lang="es-CO" sz="2000" dirty="0"/>
              <a:t>, </a:t>
            </a:r>
            <a:r>
              <a:rPr lang="es-CO" sz="2000" dirty="0" err="1"/>
              <a:t>Muralidharan</a:t>
            </a:r>
            <a:r>
              <a:rPr lang="es-CO" sz="2000" dirty="0"/>
              <a:t>, </a:t>
            </a:r>
            <a:r>
              <a:rPr lang="es-CO" sz="2000" dirty="0" err="1"/>
              <a:t>Pradhan</a:t>
            </a:r>
            <a:r>
              <a:rPr lang="es-CO" sz="2000" dirty="0"/>
              <a:t> &amp; Rogers, 2017)</a:t>
            </a:r>
          </a:p>
          <a:p>
            <a:pPr lvl="1"/>
            <a:endParaRPr lang="es-CO" sz="2000" dirty="0"/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7938383" y="3507586"/>
            <a:ext cx="384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/>
          <p:nvPr/>
        </p:nvCxnSpPr>
        <p:spPr>
          <a:xfrm>
            <a:off x="4572928" y="2900371"/>
            <a:ext cx="384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2736640" y="4393228"/>
            <a:ext cx="384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D4FA5687-D5DF-4AEF-947B-C881A4D30644}"/>
              </a:ext>
            </a:extLst>
          </p:cNvPr>
          <p:cNvCxnSpPr/>
          <p:nvPr/>
        </p:nvCxnSpPr>
        <p:spPr>
          <a:xfrm>
            <a:off x="4656748" y="5003491"/>
            <a:ext cx="384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95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2. Marco teórico y literatura relacionada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/>
              <a:t>Salud de los docentes </a:t>
            </a:r>
          </a:p>
          <a:p>
            <a:pPr lvl="1"/>
            <a:r>
              <a:rPr lang="es-CO" sz="2000" dirty="0"/>
              <a:t>El estado de salud de los maestros es un factor determinante en su rendimiento y de alta influencia en la calidad educativa de los estudiantes (Gil-Monte et al, 2004)</a:t>
            </a:r>
          </a:p>
          <a:p>
            <a:pPr lvl="1"/>
            <a:r>
              <a:rPr lang="es-CO" sz="2000" dirty="0"/>
              <a:t>El docente pueden estar expuestos a mayores exigencias a nivel personal y laboral que causan una elevada incidencia de enfermedades laborales (</a:t>
            </a:r>
            <a:r>
              <a:rPr lang="es-CO" sz="2000" dirty="0" err="1"/>
              <a:t>Marin</a:t>
            </a:r>
            <a:r>
              <a:rPr lang="es-CO" sz="2000" dirty="0"/>
              <a:t> y Paredes, 2002; </a:t>
            </a:r>
            <a:r>
              <a:rPr lang="es-CO" sz="2000" dirty="0" err="1"/>
              <a:t>Albanesi</a:t>
            </a:r>
            <a:r>
              <a:rPr lang="es-CO" sz="2000" dirty="0"/>
              <a:t>, </a:t>
            </a:r>
            <a:r>
              <a:rPr lang="es-CO" sz="2000" dirty="0" err="1"/>
              <a:t>Bartoli</a:t>
            </a:r>
            <a:r>
              <a:rPr lang="es-CO" sz="2000" dirty="0"/>
              <a:t>, Martin, &amp; </a:t>
            </a:r>
            <a:r>
              <a:rPr lang="es-CO" sz="2000" dirty="0" err="1"/>
              <a:t>Thifner</a:t>
            </a:r>
            <a:r>
              <a:rPr lang="es-CO" sz="2000" dirty="0"/>
              <a:t>, 2006). </a:t>
            </a:r>
          </a:p>
          <a:p>
            <a:pPr lvl="1"/>
            <a:r>
              <a:rPr lang="es-CO" sz="2000" dirty="0"/>
              <a:t>Ingresar a la carrera docente estimula determinantes fundamentales que causan el síndrome de Burnout, esto está correlacionado con la sobrecarga psicológica y física a la que son expuestos (</a:t>
            </a:r>
            <a:r>
              <a:rPr lang="es-CO" sz="2000" dirty="0" err="1"/>
              <a:t>Marrau</a:t>
            </a:r>
            <a:r>
              <a:rPr lang="es-CO" sz="2000" dirty="0"/>
              <a:t>, 2004; </a:t>
            </a:r>
            <a:r>
              <a:rPr lang="es-CO" sz="2000" dirty="0" err="1"/>
              <a:t>Buzzetti</a:t>
            </a:r>
            <a:r>
              <a:rPr lang="es-CO" sz="2000" dirty="0"/>
              <a:t>, 2005; </a:t>
            </a:r>
            <a:r>
              <a:rPr lang="es-CO" sz="2000" dirty="0" err="1"/>
              <a:t>Kidger</a:t>
            </a:r>
            <a:r>
              <a:rPr lang="es-CO" sz="2000" dirty="0"/>
              <a:t> et al., 2016a, 2016b, 2016c). </a:t>
            </a:r>
          </a:p>
          <a:p>
            <a:pPr lvl="1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9200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AFD8BD9E0FB143A131F4C3F297774B" ma:contentTypeVersion="13" ma:contentTypeDescription="Crear nuevo documento." ma:contentTypeScope="" ma:versionID="5e06fe9973c67b7daf6efe5fff3d623d">
  <xsd:schema xmlns:xsd="http://www.w3.org/2001/XMLSchema" xmlns:xs="http://www.w3.org/2001/XMLSchema" xmlns:p="http://schemas.microsoft.com/office/2006/metadata/properties" xmlns:ns2="7b3b5900-56a4-48b8-94f3-df78c056f195" xmlns:ns3="9ba98e8a-276c-4a77-895e-52155753f08d" targetNamespace="http://schemas.microsoft.com/office/2006/metadata/properties" ma:root="true" ma:fieldsID="327f01874a43139c62488a8576203ba0" ns2:_="" ns3:_="">
    <xsd:import namespace="7b3b5900-56a4-48b8-94f3-df78c056f195"/>
    <xsd:import namespace="9ba98e8a-276c-4a77-895e-52155753f0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b5900-56a4-48b8-94f3-df78c056f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98e8a-276c-4a77-895e-52155753f0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E446F7-D3D5-4161-B88B-F2EC6B9EACD7}"/>
</file>

<file path=customXml/itemProps2.xml><?xml version="1.0" encoding="utf-8"?>
<ds:datastoreItem xmlns:ds="http://schemas.openxmlformats.org/officeDocument/2006/customXml" ds:itemID="{2FA46140-F261-4C06-AA0B-1E37E0DB73EC}"/>
</file>

<file path=customXml/itemProps3.xml><?xml version="1.0" encoding="utf-8"?>
<ds:datastoreItem xmlns:ds="http://schemas.openxmlformats.org/officeDocument/2006/customXml" ds:itemID="{8284C4AC-0A3A-4D6C-A52D-8ADD00DF199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</TotalTime>
  <Words>1517</Words>
  <Application>Microsoft Office PowerPoint</Application>
  <PresentationFormat>Presentación en pantalla (4:3)</PresentationFormat>
  <Paragraphs>413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Tema de Office</vt:lpstr>
      <vt:lpstr>Efectos de la carrera docente sobre la trayectoria de vida de los profesores: Evidencia para Colombia</vt:lpstr>
      <vt:lpstr>Agenda</vt:lpstr>
      <vt:lpstr>1. Introducción y motivación</vt:lpstr>
      <vt:lpstr>1. Introducción y motivación</vt:lpstr>
      <vt:lpstr>1. Introducción y motivación</vt:lpstr>
      <vt:lpstr>2. Marco teórico y literatura relacionada</vt:lpstr>
      <vt:lpstr>2. Marco teórico y literatura relacionada</vt:lpstr>
      <vt:lpstr>2. Marco teórico y literatura relacionada</vt:lpstr>
      <vt:lpstr>2. Marco teórico y literatura relacionada</vt:lpstr>
      <vt:lpstr>3. Datos</vt:lpstr>
      <vt:lpstr>3. Datos</vt:lpstr>
      <vt:lpstr>3. Datos</vt:lpstr>
      <vt:lpstr>3. Datos</vt:lpstr>
      <vt:lpstr>4. Metodología</vt:lpstr>
      <vt:lpstr>4. Metodología </vt:lpstr>
      <vt:lpstr>4. Metodología</vt:lpstr>
      <vt:lpstr>4. Metodología</vt:lpstr>
      <vt:lpstr>4. Metodología</vt:lpstr>
      <vt:lpstr>5. Resultados</vt:lpstr>
      <vt:lpstr>Ejercicios adicionales</vt:lpstr>
      <vt:lpstr>6. Conclusiones</vt:lpstr>
      <vt:lpstr>7. Recomendaciones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</dc:creator>
  <cp:lastModifiedBy>Johan Sebastian Melo Martin</cp:lastModifiedBy>
  <cp:revision>61</cp:revision>
  <dcterms:created xsi:type="dcterms:W3CDTF">2015-08-13T20:07:08Z</dcterms:created>
  <dcterms:modified xsi:type="dcterms:W3CDTF">2017-10-26T14:53:40Z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0x010100C8AFD8BD9E0FB143A131F4C3F297774B</vt:lpwstr>
  </property>
</Properties>
</file>