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26" r:id="rId2"/>
    <p:sldId id="265" r:id="rId3"/>
    <p:sldId id="270" r:id="rId4"/>
    <p:sldId id="282" r:id="rId5"/>
    <p:sldId id="318" r:id="rId6"/>
    <p:sldId id="337" r:id="rId7"/>
    <p:sldId id="288" r:id="rId8"/>
    <p:sldId id="286" r:id="rId9"/>
    <p:sldId id="287" r:id="rId10"/>
    <p:sldId id="327" r:id="rId11"/>
    <p:sldId id="291" r:id="rId12"/>
    <p:sldId id="323" r:id="rId13"/>
    <p:sldId id="273" r:id="rId14"/>
    <p:sldId id="333" r:id="rId15"/>
    <p:sldId id="272" r:id="rId16"/>
    <p:sldId id="328" r:id="rId17"/>
    <p:sldId id="317" r:id="rId18"/>
    <p:sldId id="293" r:id="rId19"/>
    <p:sldId id="302" r:id="rId20"/>
    <p:sldId id="296" r:id="rId21"/>
    <p:sldId id="306" r:id="rId22"/>
    <p:sldId id="299" r:id="rId23"/>
    <p:sldId id="303" r:id="rId24"/>
    <p:sldId id="340" r:id="rId25"/>
    <p:sldId id="304" r:id="rId26"/>
    <p:sldId id="267" r:id="rId27"/>
    <p:sldId id="330" r:id="rId28"/>
    <p:sldId id="274" r:id="rId29"/>
    <p:sldId id="295" r:id="rId30"/>
    <p:sldId id="309" r:id="rId31"/>
    <p:sldId id="294" r:id="rId32"/>
    <p:sldId id="312" r:id="rId33"/>
    <p:sldId id="308" r:id="rId3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ED6"/>
    <a:srgbClr val="E2F197"/>
    <a:srgbClr val="F0F030"/>
    <a:srgbClr val="FEE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7" autoAdjust="0"/>
    <p:restoredTop sz="84127" autoAdjust="0"/>
  </p:normalViewPr>
  <p:slideViewPr>
    <p:cSldViewPr snapToGrid="0">
      <p:cViewPr varScale="1">
        <p:scale>
          <a:sx n="61" d="100"/>
          <a:sy n="61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8DE3A-B43F-4873-88F3-617C019D7E82}" type="doc">
      <dgm:prSet loTypeId="urn:microsoft.com/office/officeart/2005/8/layout/matrix2#1" loCatId="matrix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257C676-8CAC-49F5-950E-732E956D2CD2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Kristen ITC" panose="03050502040202030202" pitchFamily="66" charset="0"/>
            </a:rPr>
            <a:t>RESULTADOS NO COGNITIVOS</a:t>
          </a:r>
          <a:endParaRPr lang="es-ES" dirty="0">
            <a:solidFill>
              <a:schemeClr val="tx1"/>
            </a:solidFill>
          </a:endParaRPr>
        </a:p>
      </dgm:t>
    </dgm:pt>
    <dgm:pt modelId="{49E5B087-DB88-48F6-B71E-837EF9EEBADA}" type="parTrans" cxnId="{BF783B84-3EE3-4335-ACD2-75D1EF71AC41}">
      <dgm:prSet/>
      <dgm:spPr/>
      <dgm:t>
        <a:bodyPr/>
        <a:lstStyle/>
        <a:p>
          <a:endParaRPr lang="es-ES"/>
        </a:p>
      </dgm:t>
    </dgm:pt>
    <dgm:pt modelId="{B1C58FB2-26EB-48DA-9C7F-20371444489B}" type="sibTrans" cxnId="{BF783B84-3EE3-4335-ACD2-75D1EF71AC41}">
      <dgm:prSet/>
      <dgm:spPr/>
      <dgm:t>
        <a:bodyPr/>
        <a:lstStyle/>
        <a:p>
          <a:endParaRPr lang="es-ES"/>
        </a:p>
      </dgm:t>
    </dgm:pt>
    <dgm:pt modelId="{C8D084CC-4CBA-4AC2-9B66-F8D78103C1F2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_tradnl" sz="1200" dirty="0" smtClean="0">
              <a:solidFill>
                <a:schemeClr val="tx1"/>
              </a:solidFill>
              <a:latin typeface="Kristen ITC" panose="03050502040202030202" pitchFamily="66" charset="0"/>
            </a:rPr>
            <a:t>ANTECEDENTES DEL ALUMNADO</a:t>
          </a:r>
          <a:endParaRPr lang="es-ES" sz="1200" dirty="0">
            <a:solidFill>
              <a:schemeClr val="tx1"/>
            </a:solidFill>
          </a:endParaRPr>
        </a:p>
      </dgm:t>
    </dgm:pt>
    <dgm:pt modelId="{FC002B0F-D1CF-488D-8F26-48EF92C10622}" type="parTrans" cxnId="{B66C7F3E-32CD-4721-919F-EB65043A0F28}">
      <dgm:prSet/>
      <dgm:spPr/>
      <dgm:t>
        <a:bodyPr/>
        <a:lstStyle/>
        <a:p>
          <a:endParaRPr lang="es-ES"/>
        </a:p>
      </dgm:t>
    </dgm:pt>
    <dgm:pt modelId="{9226BD76-0BEC-4709-8C3D-B106A9A5B4B7}" type="sibTrans" cxnId="{B66C7F3E-32CD-4721-919F-EB65043A0F28}">
      <dgm:prSet/>
      <dgm:spPr/>
      <dgm:t>
        <a:bodyPr/>
        <a:lstStyle/>
        <a:p>
          <a:endParaRPr lang="es-ES"/>
        </a:p>
      </dgm:t>
    </dgm:pt>
    <dgm:pt modelId="{0725D3FC-0E32-4E76-942F-732F325E4DE9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Kristen ITC" panose="03050502040202030202" pitchFamily="66" charset="0"/>
            </a:rPr>
            <a:t>ENSEÑANZA Y APRENDIZAJE</a:t>
          </a:r>
          <a:endParaRPr lang="es-ES" dirty="0">
            <a:solidFill>
              <a:schemeClr val="tx1"/>
            </a:solidFill>
          </a:endParaRPr>
        </a:p>
      </dgm:t>
    </dgm:pt>
    <dgm:pt modelId="{C5DC12E7-8CF9-485B-AFAD-5C9D10E454EA}" type="parTrans" cxnId="{480AFB18-ADDB-469B-898B-ED800A215BAA}">
      <dgm:prSet/>
      <dgm:spPr/>
      <dgm:t>
        <a:bodyPr/>
        <a:lstStyle/>
        <a:p>
          <a:endParaRPr lang="es-ES"/>
        </a:p>
      </dgm:t>
    </dgm:pt>
    <dgm:pt modelId="{F9585DB6-8D1F-41BE-B1C6-C3637F9CF45F}" type="sibTrans" cxnId="{480AFB18-ADDB-469B-898B-ED800A215BAA}">
      <dgm:prSet/>
      <dgm:spPr/>
      <dgm:t>
        <a:bodyPr/>
        <a:lstStyle/>
        <a:p>
          <a:endParaRPr lang="es-ES"/>
        </a:p>
      </dgm:t>
    </dgm:pt>
    <dgm:pt modelId="{9D9722D1-3C97-4B24-9441-AC6D5D964CC5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Kristen ITC" panose="03050502040202030202" pitchFamily="66" charset="0"/>
            </a:rPr>
            <a:t>POLÍTICAS ESCOLARES Y GOBERNABILIDAD</a:t>
          </a:r>
          <a:endParaRPr lang="es-ES" dirty="0">
            <a:solidFill>
              <a:schemeClr val="tx1"/>
            </a:solidFill>
          </a:endParaRPr>
        </a:p>
      </dgm:t>
    </dgm:pt>
    <dgm:pt modelId="{8C390E39-14ED-4E6F-9F59-5D1111C99919}" type="parTrans" cxnId="{3260B216-C973-44C3-B33A-624D958DDB04}">
      <dgm:prSet/>
      <dgm:spPr/>
      <dgm:t>
        <a:bodyPr/>
        <a:lstStyle/>
        <a:p>
          <a:endParaRPr lang="es-ES"/>
        </a:p>
      </dgm:t>
    </dgm:pt>
    <dgm:pt modelId="{2DF1C444-A1B3-4312-9663-164172DEE2FF}" type="sibTrans" cxnId="{3260B216-C973-44C3-B33A-624D958DDB04}">
      <dgm:prSet/>
      <dgm:spPr/>
      <dgm:t>
        <a:bodyPr/>
        <a:lstStyle/>
        <a:p>
          <a:endParaRPr lang="es-ES"/>
        </a:p>
      </dgm:t>
    </dgm:pt>
    <dgm:pt modelId="{5C25EBF0-53BC-4802-9CA2-4050D564A376}" type="pres">
      <dgm:prSet presAssocID="{BF08DE3A-B43F-4873-88F3-617C019D7E8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F91203-8F89-45E2-91AB-0C1E8E0F7CAF}" type="pres">
      <dgm:prSet presAssocID="{BF08DE3A-B43F-4873-88F3-617C019D7E82}" presName="axisShape" presStyleLbl="bgShp" presStyleIdx="0" presStyleCnt="1" custScaleX="93030" custScaleY="94639"/>
      <dgm:spPr/>
    </dgm:pt>
    <dgm:pt modelId="{8D180897-7103-41CE-A037-0B30F8EB4A6F}" type="pres">
      <dgm:prSet presAssocID="{BF08DE3A-B43F-4873-88F3-617C019D7E8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F9FD10-B62D-4A88-9C8E-3AAD2F06F7C1}" type="pres">
      <dgm:prSet presAssocID="{BF08DE3A-B43F-4873-88F3-617C019D7E8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7D4CA0-13F5-421A-9B7C-9461B5B27A0B}" type="pres">
      <dgm:prSet presAssocID="{BF08DE3A-B43F-4873-88F3-617C019D7E8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682BEB-A1FD-481F-B1AD-9F676577EC8A}" type="pres">
      <dgm:prSet presAssocID="{BF08DE3A-B43F-4873-88F3-617C019D7E8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9AA075-78E9-47EE-B220-0BF288B9BE0E}" type="presOf" srcId="{BF08DE3A-B43F-4873-88F3-617C019D7E82}" destId="{5C25EBF0-53BC-4802-9CA2-4050D564A376}" srcOrd="0" destOrd="0" presId="urn:microsoft.com/office/officeart/2005/8/layout/matrix2#1"/>
    <dgm:cxn modelId="{558FBF3F-0840-48FC-9F91-1F842F7F61FD}" type="presOf" srcId="{0725D3FC-0E32-4E76-942F-732F325E4DE9}" destId="{E57D4CA0-13F5-421A-9B7C-9461B5B27A0B}" srcOrd="0" destOrd="0" presId="urn:microsoft.com/office/officeart/2005/8/layout/matrix2#1"/>
    <dgm:cxn modelId="{5D01036E-CBCE-4F38-887C-1B15745F45A7}" type="presOf" srcId="{A257C676-8CAC-49F5-950E-732E956D2CD2}" destId="{8D180897-7103-41CE-A037-0B30F8EB4A6F}" srcOrd="0" destOrd="0" presId="urn:microsoft.com/office/officeart/2005/8/layout/matrix2#1"/>
    <dgm:cxn modelId="{3260B216-C973-44C3-B33A-624D958DDB04}" srcId="{BF08DE3A-B43F-4873-88F3-617C019D7E82}" destId="{9D9722D1-3C97-4B24-9441-AC6D5D964CC5}" srcOrd="3" destOrd="0" parTransId="{8C390E39-14ED-4E6F-9F59-5D1111C99919}" sibTransId="{2DF1C444-A1B3-4312-9663-164172DEE2FF}"/>
    <dgm:cxn modelId="{BF783B84-3EE3-4335-ACD2-75D1EF71AC41}" srcId="{BF08DE3A-B43F-4873-88F3-617C019D7E82}" destId="{A257C676-8CAC-49F5-950E-732E956D2CD2}" srcOrd="0" destOrd="0" parTransId="{49E5B087-DB88-48F6-B71E-837EF9EEBADA}" sibTransId="{B1C58FB2-26EB-48DA-9C7F-20371444489B}"/>
    <dgm:cxn modelId="{2A2E453C-14D6-4866-9175-F905AC7F27D4}" type="presOf" srcId="{C8D084CC-4CBA-4AC2-9B66-F8D78103C1F2}" destId="{0CF9FD10-B62D-4A88-9C8E-3AAD2F06F7C1}" srcOrd="0" destOrd="0" presId="urn:microsoft.com/office/officeart/2005/8/layout/matrix2#1"/>
    <dgm:cxn modelId="{23B56762-A071-4224-AD86-29FAA7549397}" type="presOf" srcId="{9D9722D1-3C97-4B24-9441-AC6D5D964CC5}" destId="{08682BEB-A1FD-481F-B1AD-9F676577EC8A}" srcOrd="0" destOrd="0" presId="urn:microsoft.com/office/officeart/2005/8/layout/matrix2#1"/>
    <dgm:cxn modelId="{480AFB18-ADDB-469B-898B-ED800A215BAA}" srcId="{BF08DE3A-B43F-4873-88F3-617C019D7E82}" destId="{0725D3FC-0E32-4E76-942F-732F325E4DE9}" srcOrd="2" destOrd="0" parTransId="{C5DC12E7-8CF9-485B-AFAD-5C9D10E454EA}" sibTransId="{F9585DB6-8D1F-41BE-B1C6-C3637F9CF45F}"/>
    <dgm:cxn modelId="{B66C7F3E-32CD-4721-919F-EB65043A0F28}" srcId="{BF08DE3A-B43F-4873-88F3-617C019D7E82}" destId="{C8D084CC-4CBA-4AC2-9B66-F8D78103C1F2}" srcOrd="1" destOrd="0" parTransId="{FC002B0F-D1CF-488D-8F26-48EF92C10622}" sibTransId="{9226BD76-0BEC-4709-8C3D-B106A9A5B4B7}"/>
    <dgm:cxn modelId="{079AA718-D00C-4733-B1A3-9F1D630693EC}" type="presParOf" srcId="{5C25EBF0-53BC-4802-9CA2-4050D564A376}" destId="{27F91203-8F89-45E2-91AB-0C1E8E0F7CAF}" srcOrd="0" destOrd="0" presId="urn:microsoft.com/office/officeart/2005/8/layout/matrix2#1"/>
    <dgm:cxn modelId="{DEEA583C-1625-4D21-A67E-713D6DF5DB19}" type="presParOf" srcId="{5C25EBF0-53BC-4802-9CA2-4050D564A376}" destId="{8D180897-7103-41CE-A037-0B30F8EB4A6F}" srcOrd="1" destOrd="0" presId="urn:microsoft.com/office/officeart/2005/8/layout/matrix2#1"/>
    <dgm:cxn modelId="{A6FA307B-696B-4E6F-96F5-39077CC25839}" type="presParOf" srcId="{5C25EBF0-53BC-4802-9CA2-4050D564A376}" destId="{0CF9FD10-B62D-4A88-9C8E-3AAD2F06F7C1}" srcOrd="2" destOrd="0" presId="urn:microsoft.com/office/officeart/2005/8/layout/matrix2#1"/>
    <dgm:cxn modelId="{0A0BA526-884F-4CCA-BCA8-6C6AA0E187D1}" type="presParOf" srcId="{5C25EBF0-53BC-4802-9CA2-4050D564A376}" destId="{E57D4CA0-13F5-421A-9B7C-9461B5B27A0B}" srcOrd="3" destOrd="0" presId="urn:microsoft.com/office/officeart/2005/8/layout/matrix2#1"/>
    <dgm:cxn modelId="{44CFE9C9-33B3-4A08-A070-2B16026FCF84}" type="presParOf" srcId="{5C25EBF0-53BC-4802-9CA2-4050D564A376}" destId="{08682BEB-A1FD-481F-B1AD-9F676577EC8A}" srcOrd="4" destOrd="0" presId="urn:microsoft.com/office/officeart/2005/8/layout/matrix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91203-8F89-45E2-91AB-0C1E8E0F7CAF}">
      <dsp:nvSpPr>
        <dsp:cNvPr id="0" name=""/>
        <dsp:cNvSpPr/>
      </dsp:nvSpPr>
      <dsp:spPr>
        <a:xfrm>
          <a:off x="2009548" y="121318"/>
          <a:ext cx="4210503" cy="4283326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D180897-7103-41CE-A037-0B30F8EB4A6F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>
              <a:solidFill>
                <a:schemeClr val="tx1"/>
              </a:solidFill>
              <a:latin typeface="Kristen ITC" panose="03050502040202030202" pitchFamily="66" charset="0"/>
            </a:rPr>
            <a:t>RESULTADOS NO COGNITIVOS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2234382" y="382563"/>
        <a:ext cx="1633633" cy="1633633"/>
      </dsp:txXfrm>
    </dsp:sp>
    <dsp:sp modelId="{0CF9FD10-B62D-4A88-9C8E-3AAD2F06F7C1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chemeClr val="tx1"/>
              </a:solidFill>
              <a:latin typeface="Kristen ITC" panose="03050502040202030202" pitchFamily="66" charset="0"/>
            </a:rPr>
            <a:t>ANTECEDENTES DEL ALUMNADO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61584" y="382563"/>
        <a:ext cx="1633633" cy="1633633"/>
      </dsp:txXfrm>
    </dsp:sp>
    <dsp:sp modelId="{E57D4CA0-13F5-421A-9B7C-9461B5B27A0B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>
              <a:solidFill>
                <a:schemeClr val="tx1"/>
              </a:solidFill>
              <a:latin typeface="Kristen ITC" panose="03050502040202030202" pitchFamily="66" charset="0"/>
            </a:rPr>
            <a:t>ENSEÑANZA Y APRENDIZAJE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2234382" y="2509766"/>
        <a:ext cx="1633633" cy="1633633"/>
      </dsp:txXfrm>
    </dsp:sp>
    <dsp:sp modelId="{08682BEB-A1FD-481F-B1AD-9F676577EC8A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>
              <a:solidFill>
                <a:schemeClr val="tx1"/>
              </a:solidFill>
              <a:latin typeface="Kristen ITC" panose="03050502040202030202" pitchFamily="66" charset="0"/>
            </a:rPr>
            <a:t>POLÍTICAS ESCOLARES Y GOBERNABILIDAD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4361584" y="2509766"/>
        <a:ext cx="1633633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#1" minVer="12.0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100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100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3-D Style 2"/>
  <dgm:desc val="3-D Style 2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CE694-C878-1A44-8D3D-8AFDE3F1B7E2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BAB1-B75E-B443-8E2A-8D449BF990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3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4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9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05C8-6E27-40BE-9D71-ECD91AC13D6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12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AB1-B75E-B443-8E2A-8D449BF990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4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12/03/2018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wmf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24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4.wdp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mailto:info.inee@mecd.es" TargetMode="External"/><Relationship Id="rId7" Type="http://schemas.openxmlformats.org/officeDocument/2006/relationships/image" Target="../media/image69.png"/><Relationship Id="rId2" Type="http://schemas.openxmlformats.org/officeDocument/2006/relationships/hyperlink" Target="http://www.mecd.gob.es/ine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hyperlink" Target="http://www.slideshare.net/INEE_MECD" TargetMode="External"/><Relationship Id="rId10" Type="http://schemas.microsoft.com/office/2007/relationships/hdphoto" Target="../media/hdphoto8.wdp"/><Relationship Id="rId4" Type="http://schemas.openxmlformats.org/officeDocument/2006/relationships/hyperlink" Target="http://blog.educalab.es/inee/" TargetMode="External"/><Relationship Id="rId9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426" y="2485173"/>
            <a:ext cx="3874841" cy="202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19" y="5914647"/>
            <a:ext cx="2343524" cy="53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43" y="5840603"/>
            <a:ext cx="1947122" cy="67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520776"/>
            <a:ext cx="2371725" cy="200980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8"/>
          <p:cNvSpPr txBox="1"/>
          <p:nvPr/>
        </p:nvSpPr>
        <p:spPr>
          <a:xfrm>
            <a:off x="4993381" y="4553383"/>
            <a:ext cx="37003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99"/>
                </a:solidFill>
                <a:latin typeface="Gill Sans MT Condensed"/>
              </a:rPr>
              <a:t>Carmen Tovar Sánchez</a:t>
            </a:r>
          </a:p>
          <a:p>
            <a:pPr algn="ctr"/>
            <a:r>
              <a:rPr lang="en-US" sz="2400" dirty="0" err="1">
                <a:solidFill>
                  <a:srgbClr val="006699"/>
                </a:solidFill>
                <a:latin typeface="Gill Sans MT Condensed"/>
              </a:rPr>
              <a:t>Directora</a:t>
            </a:r>
            <a:r>
              <a:rPr lang="en-US" sz="2400" dirty="0">
                <a:solidFill>
                  <a:srgbClr val="006699"/>
                </a:solidFill>
                <a:latin typeface="Gill Sans MT Condensed"/>
              </a:rPr>
              <a:t> </a:t>
            </a:r>
            <a:r>
              <a:rPr lang="es-ES" sz="2400" dirty="0">
                <a:solidFill>
                  <a:srgbClr val="006699"/>
                </a:solidFill>
                <a:latin typeface="Gill Sans MT Condensed"/>
              </a:rPr>
              <a:t>Instituto Nacional de Evaluación Educativa</a:t>
            </a:r>
          </a:p>
          <a:p>
            <a:pPr algn="ctr"/>
            <a:r>
              <a:rPr lang="en-US" sz="2400" dirty="0">
                <a:solidFill>
                  <a:srgbClr val="006699"/>
                </a:solidFill>
                <a:latin typeface="Gill Sans MT Condensed"/>
              </a:rPr>
              <a:t>(INEE)</a:t>
            </a:r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296942" y="2905124"/>
            <a:ext cx="4060207" cy="1751275"/>
          </a:xfrm>
        </p:spPr>
        <p:txBody>
          <a:bodyPr>
            <a:noAutofit/>
          </a:bodyPr>
          <a:lstStyle/>
          <a:p>
            <a:pPr algn="ctr"/>
            <a:r>
              <a:rPr lang="es-ES" altLang="es-ES" sz="3200" b="1" dirty="0">
                <a:solidFill>
                  <a:srgbClr val="002060"/>
                </a:solidFill>
                <a:latin typeface="Kristen ITC" panose="03050502040202030202" pitchFamily="66" charset="0"/>
                <a:cs typeface="Arial" charset="0"/>
              </a:rPr>
              <a:t>Cuestionarios adicionales PISA:</a:t>
            </a:r>
            <a:br>
              <a:rPr lang="es-ES" altLang="es-ES" sz="3200" b="1" dirty="0">
                <a:solidFill>
                  <a:srgbClr val="002060"/>
                </a:solidFill>
                <a:latin typeface="Kristen ITC" panose="03050502040202030202" pitchFamily="66" charset="0"/>
                <a:cs typeface="Arial" charset="0"/>
              </a:rPr>
            </a:br>
            <a:r>
              <a:rPr lang="es-ES" altLang="es-ES" sz="3200" b="1" dirty="0">
                <a:solidFill>
                  <a:srgbClr val="002060"/>
                </a:solidFill>
                <a:latin typeface="Kristen ITC" panose="03050502040202030202" pitchFamily="66" charset="0"/>
                <a:cs typeface="Arial" charset="0"/>
              </a:rPr>
              <a:t>El caso de España</a:t>
            </a:r>
            <a:endParaRPr lang="es-CO" sz="3200" b="1" dirty="0">
              <a:solidFill>
                <a:srgbClr val="00206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971551"/>
            <a:ext cx="3705225" cy="561975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7" y="1607622"/>
            <a:ext cx="1092403" cy="1097280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19" y="3039435"/>
            <a:ext cx="1097280" cy="1075365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06" y="4654059"/>
            <a:ext cx="1097280" cy="1088359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 flipH="1">
            <a:off x="2047478" y="1802319"/>
            <a:ext cx="52197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rnd"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1800000"/>
            </a:lightRig>
          </a:scene3d>
          <a:sp3d extrusionH="76200" contourW="6350" prstMaterial="flat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Book Antiqua" panose="02040602050305030304" pitchFamily="18" charset="0"/>
              </a:rPr>
              <a:t>Se elaboran los </a:t>
            </a:r>
            <a:r>
              <a:rPr lang="es-ES" sz="2000" b="1" dirty="0">
                <a:latin typeface="Book Antiqua" panose="02040602050305030304" pitchFamily="18" charset="0"/>
              </a:rPr>
              <a:t>cuestionarios de contexto</a:t>
            </a:r>
            <a:r>
              <a:rPr lang="es-ES" sz="2000" dirty="0">
                <a:latin typeface="Book Antiqua" panose="02040602050305030304" pitchFamily="18" charset="0"/>
              </a:rPr>
              <a:t>, complementarios de las pruebas cognitivas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085146" y="3073954"/>
            <a:ext cx="53035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1800000"/>
            </a:lightRig>
          </a:scene3d>
          <a:sp3d extrusionH="76200" contourW="6350" prstMaterial="flat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000" dirty="0">
                <a:latin typeface="Book Antiqua" panose="02040602050305030304" pitchFamily="18" charset="0"/>
              </a:rPr>
              <a:t>La </a:t>
            </a:r>
            <a:r>
              <a:rPr lang="es-ES" sz="2000" b="1" dirty="0">
                <a:latin typeface="Book Antiqua" panose="02040602050305030304" pitchFamily="18" charset="0"/>
              </a:rPr>
              <a:t>profesora o el profesor conoce bien el contexto individual y social </a:t>
            </a:r>
            <a:r>
              <a:rPr lang="es-ES" sz="2000" dirty="0">
                <a:latin typeface="Book Antiqua" panose="02040602050305030304" pitchFamily="18" charset="0"/>
              </a:rPr>
              <a:t>de sus alumnos, en cada grupo, en cada centro escolar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956962" y="4565273"/>
            <a:ext cx="472983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1800000"/>
            </a:lightRig>
          </a:scene3d>
          <a:sp3d extrusionH="76200" contourW="6350" prstMaterial="flat">
            <a:bevelT/>
            <a:extrusionClr>
              <a:schemeClr val="accent1">
                <a:lumMod val="20000"/>
                <a:lumOff val="8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000" b="1" dirty="0">
                <a:latin typeface="Book Antiqua" panose="02040602050305030304" pitchFamily="18" charset="0"/>
              </a:rPr>
              <a:t>Los responsables de política </a:t>
            </a:r>
            <a:r>
              <a:rPr lang="es-ES" sz="2000" dirty="0">
                <a:latin typeface="Book Antiqua" panose="02040602050305030304" pitchFamily="18" charset="0"/>
              </a:rPr>
              <a:t>educativa (</a:t>
            </a:r>
            <a:r>
              <a:rPr lang="es-ES" sz="2000" i="1" dirty="0" err="1">
                <a:latin typeface="Book Antiqua" panose="02040602050305030304" pitchFamily="18" charset="0"/>
              </a:rPr>
              <a:t>policy</a:t>
            </a:r>
            <a:r>
              <a:rPr lang="es-ES" sz="2000" i="1" dirty="0">
                <a:latin typeface="Book Antiqua" panose="02040602050305030304" pitchFamily="18" charset="0"/>
              </a:rPr>
              <a:t> </a:t>
            </a:r>
            <a:r>
              <a:rPr lang="es-ES" sz="2000" i="1" dirty="0" err="1">
                <a:latin typeface="Book Antiqua" panose="02040602050305030304" pitchFamily="18" charset="0"/>
              </a:rPr>
              <a:t>makers</a:t>
            </a:r>
            <a:r>
              <a:rPr lang="es-ES" sz="2000" dirty="0">
                <a:latin typeface="Book Antiqua" panose="02040602050305030304" pitchFamily="18" charset="0"/>
              </a:rPr>
              <a:t>) tienen que </a:t>
            </a:r>
            <a:r>
              <a:rPr lang="es-ES" sz="2000" b="1" dirty="0">
                <a:latin typeface="Book Antiqua" panose="02040602050305030304" pitchFamily="18" charset="0"/>
              </a:rPr>
              <a:t>conocer el contexto de la población </a:t>
            </a:r>
            <a:r>
              <a:rPr lang="es-ES" sz="2000" dirty="0">
                <a:latin typeface="Book Antiqua" panose="02040602050305030304" pitchFamily="18" charset="0"/>
              </a:rPr>
              <a:t>estudiantil que está evaluando </a:t>
            </a:r>
            <a:r>
              <a:rPr lang="es-ES" sz="2000" b="1" dirty="0">
                <a:latin typeface="Book Antiqua" panose="02040602050305030304" pitchFamily="18" charset="0"/>
              </a:rPr>
              <a:t>a nivel del sistema educativo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218247" y="915470"/>
            <a:ext cx="6767514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¿Cómo se consigue esto?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14" name="Picture 4" descr="C:\Users\aida.valero\AppData\Local\Microsoft\Windows\Temporary Internet Files\Content.IE5\AQLMU8E5\cuestionario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78" y="787676"/>
            <a:ext cx="1281508" cy="947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esultado de imagen de números redondos pn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1770" r="64422" b="7439"/>
          <a:stretch/>
        </p:blipFill>
        <p:spPr bwMode="auto">
          <a:xfrm>
            <a:off x="187956" y="1370357"/>
            <a:ext cx="514350" cy="4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Resultado de imagen de números redondos pn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0" t="8718" r="35511" b="7666"/>
          <a:stretch/>
        </p:blipFill>
        <p:spPr bwMode="auto">
          <a:xfrm>
            <a:off x="1229794" y="2909086"/>
            <a:ext cx="451250" cy="4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Resultado de imagen de números redondos p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1" t="7739" r="5214" b="6951"/>
          <a:stretch/>
        </p:blipFill>
        <p:spPr bwMode="auto">
          <a:xfrm>
            <a:off x="2316955" y="4487545"/>
            <a:ext cx="471488" cy="46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81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1.48148E-6 C 0.06632 0.09606 0.13299 0.19213 0.18559 0.35 C 0.23802 0.50764 0.27622 0.72685 0.31511 0.94629 " pathEditMode="relative" rAng="0" ptsTypes="aaA">
                                      <p:cBhvr>
                                        <p:cTn id="12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4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2.78446E-6 C 0.05608 0.10522 0.08767 0.20583 0.1217 0.3358 C 0.15573 0.46577 0.18733 0.68709 0.20451 0.77937 " pathEditMode="relative" rAng="0" ptsTypes="faf">
                                      <p:cBhvr>
                                        <p:cTn id="24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2.23867E-6 C 0.0198 0.07146 0.03959 0.14315 0.05973 0.2426 C 0.07987 0.34204 0.10035 0.46924 0.12084 0.59644 " pathEditMode="relative" ptsTypes="aaA">
                                      <p:cBhvr>
                                        <p:cTn id="3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lis.cercadillo\Desktop\Seminario CT Cartagena\1600-alumno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3000" pressure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886"/>
            <a:ext cx="9144000" cy="58437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7709"/>
            <a:ext cx="7886700" cy="69215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¿Qu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é cuestionarios son obligatorios en la evaluación PISA?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2050" name="Picture 2" descr="C:\Users\lis.cercadillo\Desktop\Seminario CT Cartagena\1600-alumn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52" y="2210914"/>
            <a:ext cx="4589280" cy="3218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3 Rectángulo"/>
          <p:cNvSpPr/>
          <p:nvPr/>
        </p:nvSpPr>
        <p:spPr>
          <a:xfrm>
            <a:off x="509586" y="5654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>
                <a:latin typeface="Book Antiqua" panose="02040602050305030304" pitchFamily="18" charset="0"/>
              </a:rPr>
              <a:t>Cuestionario </a:t>
            </a:r>
            <a:r>
              <a:rPr lang="es-ES" u="sng" dirty="0">
                <a:latin typeface="Book Antiqua" panose="02040602050305030304" pitchFamily="18" charset="0"/>
              </a:rPr>
              <a:t>del </a:t>
            </a:r>
            <a:r>
              <a:rPr lang="es-ES" u="sng" dirty="0" smtClean="0">
                <a:latin typeface="Book Antiqua" panose="02040602050305030304" pitchFamily="18" charset="0"/>
              </a:rPr>
              <a:t>alumnado</a:t>
            </a:r>
            <a:endParaRPr lang="es-ES" u="sng" dirty="0">
              <a:latin typeface="Book Antiqua" panose="020406020503050303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472359" y="5636743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atin typeface="Book Antiqua" panose="02040602050305030304" pitchFamily="18" charset="0"/>
              </a:rPr>
              <a:t>Cuestionario </a:t>
            </a:r>
            <a:r>
              <a:rPr lang="es-ES" u="sng" dirty="0">
                <a:latin typeface="Book Antiqua" panose="02040602050305030304" pitchFamily="18" charset="0"/>
              </a:rPr>
              <a:t>del centro</a:t>
            </a:r>
          </a:p>
        </p:txBody>
      </p:sp>
      <p:pic>
        <p:nvPicPr>
          <p:cNvPr id="9" name="Picture 6" descr="Resultado de imagen de números redondos 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1770" r="64422" b="7439"/>
          <a:stretch/>
        </p:blipFill>
        <p:spPr bwMode="auto">
          <a:xfrm>
            <a:off x="838197" y="5574619"/>
            <a:ext cx="514350" cy="474530"/>
          </a:xfrm>
          <a:prstGeom prst="rect">
            <a:avLst/>
          </a:prstGeom>
          <a:noFill/>
          <a:extLst/>
        </p:spPr>
      </p:pic>
      <p:pic>
        <p:nvPicPr>
          <p:cNvPr id="10" name="Picture 8" descr="Resultado de imagen de números redondos pn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0" t="8718" r="35511" b="7666"/>
          <a:stretch/>
        </p:blipFill>
        <p:spPr bwMode="auto">
          <a:xfrm>
            <a:off x="5059414" y="5594829"/>
            <a:ext cx="451250" cy="4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19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CONTEXTO DIBUJO 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6" y="1721517"/>
            <a:ext cx="6219825" cy="477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7277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3398" y="1029365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¿Qu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é constructos deben incluir estos cuestionarios de contexto?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28698" y="5992517"/>
            <a:ext cx="6896100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400" smtClean="0">
                <a:latin typeface="Book Antiqua" panose="02040602050305030304" pitchFamily="18" charset="0"/>
              </a:rPr>
              <a:t>Estas áreas se subdividen en 19 módulos</a:t>
            </a:r>
            <a:endParaRPr lang="es-ES_tradnl" sz="2400" dirty="0">
              <a:latin typeface="Book Antiqua" panose="02040602050305030304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76854" y="1939600"/>
            <a:ext cx="1495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u="sng" dirty="0" smtClean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ÁREAS</a:t>
            </a:r>
            <a:endParaRPr lang="es-ES" sz="1600" u="sng" dirty="0">
              <a:solidFill>
                <a:schemeClr val="bg2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44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2031" y="734407"/>
            <a:ext cx="6150218" cy="692152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Kristen ITC" panose="03050502040202030202" pitchFamily="66" charset="0"/>
              </a:rPr>
              <a:t>Enfoque modular</a:t>
            </a:r>
            <a:endParaRPr lang="es-ES" sz="2800" dirty="0">
              <a:latin typeface="Kristen ITC" panose="03050502040202030202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9" y="1369409"/>
            <a:ext cx="8824893" cy="518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268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Lista De Comprobación, Portapapeles, Cuestiona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45" y="683576"/>
            <a:ext cx="1180711" cy="11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ltGray">
          <a:xfrm>
            <a:off x="1592952" y="1781475"/>
            <a:ext cx="6386604" cy="1225550"/>
          </a:xfrm>
          <a:prstGeom prst="roundRect">
            <a:avLst>
              <a:gd name="adj" fmla="val 1644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/>
          </a:sp3d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ltGray">
          <a:xfrm>
            <a:off x="1623114" y="3229275"/>
            <a:ext cx="6340175" cy="1289050"/>
          </a:xfrm>
          <a:prstGeom prst="roundRect">
            <a:avLst>
              <a:gd name="adj" fmla="val 1622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/>
          </a:sp3d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ltGray">
          <a:xfrm>
            <a:off x="1623114" y="4746924"/>
            <a:ext cx="6340175" cy="1619369"/>
          </a:xfrm>
          <a:prstGeom prst="roundRect">
            <a:avLst>
              <a:gd name="adj" fmla="val 2201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/>
          </a:sp3d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gray">
          <a:xfrm>
            <a:off x="2717829" y="1895529"/>
            <a:ext cx="51333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s-ES" sz="2000" dirty="0" smtClean="0">
                <a:latin typeface="Book Antiqua" panose="02040602050305030304" pitchFamily="18" charset="0"/>
              </a:rPr>
              <a:t>Permite </a:t>
            </a:r>
            <a:r>
              <a:rPr lang="es-ES" sz="2000" dirty="0">
                <a:latin typeface="Book Antiqua" panose="02040602050305030304" pitchFamily="18" charset="0"/>
              </a:rPr>
              <a:t>una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amplia cobertura </a:t>
            </a:r>
            <a:r>
              <a:rPr lang="es-ES" sz="2000" dirty="0">
                <a:latin typeface="Book Antiqua" panose="02040602050305030304" pitchFamily="18" charset="0"/>
              </a:rPr>
              <a:t>de las cuestiones de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política educativa</a:t>
            </a:r>
            <a:r>
              <a:rPr lang="es-ES" sz="2000" dirty="0">
                <a:latin typeface="Book Antiqua" panose="02040602050305030304" pitchFamily="18" charset="0"/>
              </a:rPr>
              <a:t> y de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investigación</a:t>
            </a:r>
            <a:r>
              <a:rPr lang="es-ES" sz="2000" dirty="0">
                <a:latin typeface="Book Antiqua" panose="02040602050305030304" pitchFamily="18" charset="0"/>
              </a:rPr>
              <a:t> relevantes en todos los países</a:t>
            </a:r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ltGray">
          <a:xfrm>
            <a:off x="1250950" y="1922763"/>
            <a:ext cx="1334009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black">
          <a:xfrm>
            <a:off x="1277937" y="2165650"/>
            <a:ext cx="173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s-ES" sz="2400" b="1" dirty="0" smtClean="0">
                <a:solidFill>
                  <a:srgbClr val="F8F8F8"/>
                </a:solidFill>
                <a:latin typeface="Kristen ITC" panose="03050502040202030202" pitchFamily="66" charset="0"/>
              </a:rPr>
              <a:t>1</a:t>
            </a:r>
            <a:endParaRPr lang="en-US" altLang="es-ES" sz="2400" b="1" dirty="0">
              <a:solidFill>
                <a:srgbClr val="F8F8F8"/>
              </a:solidFill>
              <a:latin typeface="Kristen ITC" panose="03050502040202030202" pitchFamily="66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gray">
          <a:xfrm>
            <a:off x="1281905" y="3412452"/>
            <a:ext cx="1334009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ltGray">
          <a:xfrm>
            <a:off x="1263650" y="4864400"/>
            <a:ext cx="1334009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black">
          <a:xfrm>
            <a:off x="1296987" y="3630913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ES" sz="2400" b="1" dirty="0">
                <a:solidFill>
                  <a:srgbClr val="F8F8F8"/>
                </a:solidFill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black">
          <a:xfrm>
            <a:off x="1304925" y="5108875"/>
            <a:ext cx="171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s-ES" sz="2400" b="1" dirty="0">
                <a:solidFill>
                  <a:srgbClr val="F8F8F8"/>
                </a:solidFill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gray">
          <a:xfrm>
            <a:off x="2690842" y="3419013"/>
            <a:ext cx="5133315" cy="92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Todos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los módulos están incluidos en 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los cuestionarios obligatorios</a:t>
            </a:r>
            <a:r>
              <a:rPr lang="es-ES" sz="2000" dirty="0" smtClean="0">
                <a:latin typeface="Book Antiqua" panose="02040602050305030304" pitchFamily="18" charset="0"/>
              </a:rPr>
              <a:t> </a:t>
            </a:r>
            <a:r>
              <a:rPr lang="es-ES" sz="2000" dirty="0">
                <a:latin typeface="Book Antiqua" panose="02040602050305030304" pitchFamily="18" charset="0"/>
              </a:rPr>
              <a:t>hasta cierto punto</a:t>
            </a: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gray">
          <a:xfrm>
            <a:off x="2690840" y="4827411"/>
            <a:ext cx="506430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s-ES" sz="2000" dirty="0">
                <a:solidFill>
                  <a:srgbClr val="080808"/>
                </a:solidFill>
              </a:rPr>
              <a:t> </a:t>
            </a:r>
            <a:r>
              <a:rPr lang="es-ES" sz="2000" dirty="0">
                <a:latin typeface="Book Antiqua" panose="02040602050305030304" pitchFamily="18" charset="0"/>
              </a:rPr>
              <a:t>Debido a los </a:t>
            </a:r>
            <a:r>
              <a:rPr lang="es-ES" sz="2000" b="1" dirty="0">
                <a:latin typeface="Book Antiqua" panose="02040602050305030304" pitchFamily="18" charset="0"/>
              </a:rPr>
              <a:t>límites</a:t>
            </a:r>
            <a:r>
              <a:rPr lang="es-ES" sz="2000" dirty="0">
                <a:latin typeface="Book Antiqua" panose="02040602050305030304" pitchFamily="18" charset="0"/>
              </a:rPr>
              <a:t> estrictos sobre la longitud de los cuestionarios,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solo algunos módulos o constructos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s-ES" sz="2000" dirty="0">
                <a:latin typeface="Book Antiqua" panose="02040602050305030304" pitchFamily="18" charset="0"/>
              </a:rPr>
              <a:t>se pueden enfocar con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más detalle en los cuestionarios del alumnado y del centro</a:t>
            </a:r>
          </a:p>
        </p:txBody>
      </p:sp>
      <p:pic>
        <p:nvPicPr>
          <p:cNvPr id="106519" name="Picture 2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2" y="1949750"/>
            <a:ext cx="127209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20" name="Picture 2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3403900"/>
            <a:ext cx="1276859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21" name="Picture 2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4899325"/>
            <a:ext cx="1262572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28650" y="1063623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2800" u="sng" dirty="0" smtClean="0">
                <a:latin typeface="Kristen ITC" panose="03050502040202030202" pitchFamily="66" charset="0"/>
              </a:rPr>
              <a:t>Enfoque modular </a:t>
            </a:r>
            <a:r>
              <a:rPr lang="es-ES" sz="2800" dirty="0" smtClean="0">
                <a:latin typeface="Kristen ITC" panose="03050502040202030202" pitchFamily="66" charset="0"/>
              </a:rPr>
              <a:t>de los cuestionarios</a:t>
            </a:r>
            <a:endParaRPr lang="es-ES" sz="2800" dirty="0">
              <a:latin typeface="Kristen ITC" panose="03050502040202030202" pitchFamily="66" charset="0"/>
            </a:endParaRPr>
          </a:p>
        </p:txBody>
      </p:sp>
      <p:sp>
        <p:nvSpPr>
          <p:cNvPr id="21" name="20 Flecha abajo"/>
          <p:cNvSpPr/>
          <p:nvPr/>
        </p:nvSpPr>
        <p:spPr>
          <a:xfrm rot="16200000">
            <a:off x="735068" y="2262635"/>
            <a:ext cx="285750" cy="28144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bajo"/>
          <p:cNvSpPr/>
          <p:nvPr/>
        </p:nvSpPr>
        <p:spPr>
          <a:xfrm rot="16200000">
            <a:off x="737218" y="5188812"/>
            <a:ext cx="285750" cy="28144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abajo"/>
          <p:cNvSpPr/>
          <p:nvPr/>
        </p:nvSpPr>
        <p:spPr>
          <a:xfrm rot="16200000">
            <a:off x="737219" y="3815286"/>
            <a:ext cx="285750" cy="28144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996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137589"/>
            <a:ext cx="7886700" cy="5120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 smtClean="0">
                <a:latin typeface="Book Antiqua" panose="02040602050305030304" pitchFamily="18" charset="0"/>
              </a:rPr>
              <a:t>Se </a:t>
            </a:r>
            <a:r>
              <a:rPr lang="es-CO" sz="2400" dirty="0">
                <a:latin typeface="Book Antiqua" panose="02040602050305030304" pitchFamily="18" charset="0"/>
              </a:rPr>
              <a:t>hace </a:t>
            </a:r>
            <a:r>
              <a:rPr lang="es-CO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necesario</a:t>
            </a:r>
            <a:r>
              <a:rPr lang="es-CO" sz="2400" dirty="0">
                <a:latin typeface="Book Antiqua" panose="02040602050305030304" pitchFamily="18" charset="0"/>
              </a:rPr>
              <a:t> </a:t>
            </a:r>
            <a:r>
              <a:rPr lang="es-CO" sz="2400" b="1" dirty="0">
                <a:latin typeface="Book Antiqua" panose="02040602050305030304" pitchFamily="18" charset="0"/>
              </a:rPr>
              <a:t>completar y profundizar </a:t>
            </a:r>
            <a:r>
              <a:rPr lang="es-CO" sz="2400" dirty="0">
                <a:latin typeface="Book Antiqua" panose="02040602050305030304" pitchFamily="18" charset="0"/>
              </a:rPr>
              <a:t>en aspectos </a:t>
            </a:r>
            <a:r>
              <a:rPr lang="es-CO" sz="2400" b="1" dirty="0">
                <a:latin typeface="Book Antiqua" panose="02040602050305030304" pitchFamily="18" charset="0"/>
              </a:rPr>
              <a:t>específicos</a:t>
            </a:r>
            <a:r>
              <a:rPr lang="es-CO" sz="2400" dirty="0">
                <a:latin typeface="Book Antiqua" panose="02040602050305030304" pitchFamily="18" charset="0"/>
              </a:rPr>
              <a:t> de los cuestionarios obligatorios…</a:t>
            </a:r>
          </a:p>
          <a:p>
            <a:pPr marL="0" indent="0">
              <a:buNone/>
            </a:pPr>
            <a:endParaRPr lang="es-ES" sz="2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S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S" sz="26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s-ES" sz="32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s-ES" sz="32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s-ES" dirty="0" smtClean="0"/>
          </a:p>
          <a:p>
            <a:pPr marL="0" indent="0" algn="r">
              <a:buNone/>
            </a:pPr>
            <a:r>
              <a:rPr lang="es-ES" dirty="0" smtClean="0">
                <a:latin typeface="Book Antiqua" panose="02040602050305030304" pitchFamily="18" charset="0"/>
              </a:rPr>
              <a:t>… 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Para ello</a:t>
            </a:r>
            <a:r>
              <a:rPr lang="es-ES" sz="2400" dirty="0" smtClean="0">
                <a:latin typeface="Book Antiqua" panose="02040602050305030304" pitchFamily="18" charset="0"/>
              </a:rPr>
              <a:t>, se desarrollan </a:t>
            </a:r>
            <a:r>
              <a:rPr lang="es-ES" sz="2400" b="1" dirty="0" smtClean="0">
                <a:latin typeface="Book Antiqua" panose="02040602050305030304" pitchFamily="18" charset="0"/>
              </a:rPr>
              <a:t>nuevos cuestionarios </a:t>
            </a:r>
            <a:r>
              <a:rPr lang="es-ES" sz="2400" dirty="0" smtClean="0">
                <a:latin typeface="Book Antiqua" panose="02040602050305030304" pitchFamily="18" charset="0"/>
              </a:rPr>
              <a:t>que incidan en esos aspectos</a:t>
            </a:r>
            <a:endParaRPr lang="es-ES" dirty="0">
              <a:latin typeface="Book Antiqua" panose="0204060205030503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2151274"/>
            <a:ext cx="7981951" cy="2630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530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1 Título"/>
          <p:cNvSpPr txBox="1">
            <a:spLocks/>
          </p:cNvSpPr>
          <p:nvPr/>
        </p:nvSpPr>
        <p:spPr>
          <a:xfrm>
            <a:off x="463738" y="1104385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PISA 2015/ 2018: Cuestionarios de contexto en España</a:t>
            </a:r>
            <a:endParaRPr lang="es-ES" sz="28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5122" name="Picture 2" descr="C:\Users\jose\Desktop\TIC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74" y="5432941"/>
            <a:ext cx="1945623" cy="11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4672013" y="1968500"/>
            <a:ext cx="3786187" cy="1503363"/>
            <a:chOff x="4672013" y="1882775"/>
            <a:chExt cx="3786187" cy="1503363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gray">
            <a:xfrm>
              <a:off x="4672013" y="1882775"/>
              <a:ext cx="3786187" cy="150336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scene3d>
              <a:camera prst="legacyPerspectiveBottom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gray">
            <a:xfrm>
              <a:off x="6134334" y="2229287"/>
              <a:ext cx="2176463" cy="852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altLang="es-ES" sz="1900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CUESTIONARIO DEL PROFESOR</a:t>
              </a: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103" y="2073748"/>
              <a:ext cx="982069" cy="1147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8 Grupo"/>
          <p:cNvGrpSpPr/>
          <p:nvPr/>
        </p:nvGrpSpPr>
        <p:grpSpPr>
          <a:xfrm>
            <a:off x="627062" y="3908425"/>
            <a:ext cx="3660776" cy="1503363"/>
            <a:chOff x="627062" y="3822700"/>
            <a:chExt cx="3660776" cy="1503363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gray">
            <a:xfrm>
              <a:off x="635000" y="3822700"/>
              <a:ext cx="3652838" cy="15033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gray">
            <a:xfrm>
              <a:off x="627062" y="3954463"/>
              <a:ext cx="2268537" cy="1232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altLang="es-ES" sz="1900" b="1" dirty="0">
                  <a:solidFill>
                    <a:srgbClr val="F8F8F8"/>
                  </a:solidFill>
                  <a:latin typeface="Book Antiqua" panose="02040602050305030304" pitchFamily="18" charset="0"/>
                </a:rPr>
                <a:t>CUESTIONARIO DE LAS FAMILIAS</a:t>
              </a:r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423" y="4108166"/>
              <a:ext cx="920750" cy="786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4676775" y="3910013"/>
            <a:ext cx="3790950" cy="1493837"/>
            <a:chOff x="4676775" y="3824288"/>
            <a:chExt cx="3790950" cy="1493837"/>
          </a:xfrm>
        </p:grpSpPr>
        <p:sp>
          <p:nvSpPr>
            <p:cNvPr id="48135" name="Rectangle 7"/>
            <p:cNvSpPr>
              <a:spLocks noChangeArrowheads="1"/>
            </p:cNvSpPr>
            <p:nvPr/>
          </p:nvSpPr>
          <p:spPr bwMode="gray">
            <a:xfrm>
              <a:off x="4676775" y="3824288"/>
              <a:ext cx="3790950" cy="149383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scene3d>
              <a:camera prst="legacyPerspectiveTopLef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gray">
            <a:xfrm>
              <a:off x="6210534" y="3956341"/>
              <a:ext cx="2236554" cy="1232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ctr" eaLnBrk="0" hangingPunct="0">
                <a:lnSpc>
                  <a:spcPct val="130000"/>
                </a:lnSpc>
                <a:defRPr sz="1900" b="1">
                  <a:solidFill>
                    <a:srgbClr val="F8F8F8"/>
                  </a:solidFill>
                  <a:latin typeface="Book Antiqua" panose="02040602050305030304" pitchFamily="18" charset="0"/>
                </a:defRPr>
              </a:lvl1pPr>
            </a:lstStyle>
            <a:p>
              <a:r>
                <a:rPr lang="en-US" altLang="es-ES" dirty="0"/>
                <a:t>CUESTIONARIO </a:t>
              </a:r>
              <a:r>
                <a:rPr lang="en-US" altLang="es-ES" dirty="0" smtClean="0"/>
                <a:t>DE LOS ESTUDIANTES</a:t>
              </a:r>
              <a:endParaRPr lang="en-US" altLang="es-ES" dirty="0"/>
            </a:p>
          </p:txBody>
        </p:sp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103" y="4006915"/>
              <a:ext cx="994031" cy="1022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9 Grupo"/>
          <p:cNvGrpSpPr/>
          <p:nvPr/>
        </p:nvGrpSpPr>
        <p:grpSpPr>
          <a:xfrm>
            <a:off x="636588" y="1973263"/>
            <a:ext cx="3652837" cy="1503362"/>
            <a:chOff x="636588" y="1887538"/>
            <a:chExt cx="3652837" cy="1503362"/>
          </a:xfrm>
        </p:grpSpPr>
        <p:grpSp>
          <p:nvGrpSpPr>
            <p:cNvPr id="3" name="2 Grupo"/>
            <p:cNvGrpSpPr/>
            <p:nvPr/>
          </p:nvGrpSpPr>
          <p:grpSpPr>
            <a:xfrm>
              <a:off x="636588" y="1887538"/>
              <a:ext cx="3652837" cy="1503362"/>
              <a:chOff x="636588" y="1887538"/>
              <a:chExt cx="3652837" cy="1503362"/>
            </a:xfrm>
          </p:grpSpPr>
          <p:sp>
            <p:nvSpPr>
              <p:cNvPr id="48130" name="Rectangle 2"/>
              <p:cNvSpPr>
                <a:spLocks noChangeArrowheads="1"/>
              </p:cNvSpPr>
              <p:nvPr/>
            </p:nvSpPr>
            <p:spPr bwMode="gray">
              <a:xfrm>
                <a:off x="636588" y="1887538"/>
                <a:ext cx="3652837" cy="15033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Bottom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s-ES"/>
              </a:p>
            </p:txBody>
          </p:sp>
          <p:sp>
            <p:nvSpPr>
              <p:cNvPr id="48169" name="Text Box 41"/>
              <p:cNvSpPr txBox="1">
                <a:spLocks noChangeArrowheads="1"/>
              </p:cNvSpPr>
              <p:nvPr/>
            </p:nvSpPr>
            <p:spPr bwMode="gray">
              <a:xfrm>
                <a:off x="698500" y="2006600"/>
                <a:ext cx="2254250" cy="1232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130000"/>
                  </a:lnSpc>
                </a:pPr>
                <a:r>
                  <a:rPr lang="en-US" altLang="es-ES" sz="1900" b="1" dirty="0" smtClean="0">
                    <a:solidFill>
                      <a:srgbClr val="F8F8F8"/>
                    </a:solidFill>
                    <a:latin typeface="Book Antiqua" panose="02040602050305030304" pitchFamily="18" charset="0"/>
                  </a:rPr>
                  <a:t>CUESTIONARIO DEL CENTRO ESCOLAR</a:t>
                </a:r>
                <a:endParaRPr lang="en-US" altLang="es-ES" sz="1900" b="1" dirty="0">
                  <a:solidFill>
                    <a:srgbClr val="F8F8F8"/>
                  </a:solidFill>
                  <a:latin typeface="Book Antiqua" panose="02040602050305030304" pitchFamily="18" charset="0"/>
                </a:endParaRPr>
              </a:p>
            </p:txBody>
          </p:sp>
        </p:grpSp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423" y="2147558"/>
              <a:ext cx="1016000" cy="10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67 Grupo"/>
          <p:cNvGrpSpPr/>
          <p:nvPr/>
        </p:nvGrpSpPr>
        <p:grpSpPr>
          <a:xfrm>
            <a:off x="3608388" y="2936875"/>
            <a:ext cx="1660525" cy="1612900"/>
            <a:chOff x="3608388" y="2851150"/>
            <a:chExt cx="1660525" cy="1612900"/>
          </a:xfrm>
        </p:grpSpPr>
        <p:grpSp>
          <p:nvGrpSpPr>
            <p:cNvPr id="69" name="Group 24"/>
            <p:cNvGrpSpPr>
              <a:grpSpLocks/>
            </p:cNvGrpSpPr>
            <p:nvPr/>
          </p:nvGrpSpPr>
          <p:grpSpPr bwMode="auto">
            <a:xfrm>
              <a:off x="3608388" y="2851150"/>
              <a:ext cx="1660525" cy="1612900"/>
              <a:chOff x="2457" y="2000"/>
              <a:chExt cx="901" cy="888"/>
            </a:xfrm>
          </p:grpSpPr>
          <p:pic>
            <p:nvPicPr>
              <p:cNvPr id="71" name="Picture 25" descr="circuler_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Oval 26"/>
              <p:cNvSpPr>
                <a:spLocks noChangeArrowheads="1"/>
              </p:cNvSpPr>
              <p:nvPr/>
            </p:nvSpPr>
            <p:spPr bwMode="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FFF99">
                      <a:alpha val="45000"/>
                    </a:srgbClr>
                  </a:gs>
                  <a:gs pos="100000">
                    <a:srgbClr val="FFFF99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 w="57150" algn="ctr">
                <a:solidFill>
                  <a:srgbClr val="F8F8F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3" name="Freeform 27"/>
              <p:cNvSpPr>
                <a:spLocks/>
              </p:cNvSpPr>
              <p:nvPr/>
            </p:nvSpPr>
            <p:spPr bwMode="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2E1B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74" name="Group 28"/>
              <p:cNvGrpSpPr>
                <a:grpSpLocks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75" name="Group 29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81" name="AutoShape 3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82" name="AutoShape 3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83" name="AutoShape 3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84" name="AutoShape 3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76" name="Group 34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77" name="AutoShape 3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78" name="AutoShape 3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79" name="AutoShape 3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80" name="AutoShape 3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70" name="Text Box 39"/>
            <p:cNvSpPr txBox="1">
              <a:spLocks noChangeArrowheads="1"/>
            </p:cNvSpPr>
            <p:nvPr/>
          </p:nvSpPr>
          <p:spPr bwMode="gray">
            <a:xfrm>
              <a:off x="3694173" y="3337064"/>
              <a:ext cx="145669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s-ES" altLang="es-ES" b="1" dirty="0" smtClean="0">
                  <a:solidFill>
                    <a:srgbClr val="080808"/>
                  </a:solidFill>
                  <a:latin typeface="Kristen ITC" panose="03050502040202030202" pitchFamily="66" charset="0"/>
                </a:rPr>
                <a:t>Resultados cognitivos</a:t>
              </a:r>
              <a:endParaRPr lang="es-ES" altLang="es-ES" b="1" dirty="0">
                <a:solidFill>
                  <a:srgbClr val="080808"/>
                </a:solidFill>
                <a:latin typeface="Kristen ITC" panose="03050502040202030202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025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2031" y="734407"/>
            <a:ext cx="6150218" cy="692152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Kristen ITC" panose="03050502040202030202" pitchFamily="66" charset="0"/>
              </a:rPr>
              <a:t>Enfoque modular</a:t>
            </a:r>
            <a:endParaRPr lang="es-ES" sz="2800" dirty="0">
              <a:latin typeface="Kristen ITC" panose="03050502040202030202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" y="1350359"/>
            <a:ext cx="8824893" cy="518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4257675" y="2085975"/>
            <a:ext cx="1057275" cy="8763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1724025" y="3762375"/>
            <a:ext cx="1123950" cy="8763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5467350" y="2085975"/>
            <a:ext cx="1057275" cy="8763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3000375" y="3619499"/>
            <a:ext cx="1057275" cy="734161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514350" y="3781425"/>
            <a:ext cx="1276350" cy="876300"/>
          </a:xfrm>
          <a:prstGeom prst="ellipse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6524625" y="3619499"/>
            <a:ext cx="1276350" cy="876300"/>
          </a:xfrm>
          <a:prstGeom prst="ellipse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5467350" y="3619499"/>
            <a:ext cx="1123950" cy="514351"/>
          </a:xfrm>
          <a:prstGeom prst="ellipse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1647825" y="2019300"/>
            <a:ext cx="1276350" cy="876300"/>
          </a:xfrm>
          <a:prstGeom prst="ellipse">
            <a:avLst/>
          </a:prstGeom>
          <a:noFill/>
          <a:ln w="28575">
            <a:solidFill>
              <a:srgbClr val="F0F0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47675" y="4495799"/>
            <a:ext cx="1000125" cy="695326"/>
          </a:xfrm>
          <a:prstGeom prst="ellipse">
            <a:avLst/>
          </a:prstGeom>
          <a:noFill/>
          <a:ln w="28575">
            <a:solidFill>
              <a:srgbClr val="F0F0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1647825" y="3762375"/>
            <a:ext cx="1276350" cy="876300"/>
          </a:xfrm>
          <a:prstGeom prst="ellipse">
            <a:avLst/>
          </a:prstGeom>
          <a:noFill/>
          <a:ln w="28575">
            <a:solidFill>
              <a:srgbClr val="F0F0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2967037" y="3583963"/>
            <a:ext cx="1123950" cy="805231"/>
          </a:xfrm>
          <a:prstGeom prst="ellipse">
            <a:avLst/>
          </a:prstGeom>
          <a:noFill/>
          <a:ln w="28575">
            <a:solidFill>
              <a:srgbClr val="F0F0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2790825" y="2000250"/>
            <a:ext cx="1409700" cy="94297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4200524" y="2019300"/>
            <a:ext cx="1190625" cy="94297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6391275" y="5362575"/>
            <a:ext cx="1409700" cy="94297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5391149" y="2085975"/>
            <a:ext cx="1200151" cy="942975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2847975" y="4467224"/>
            <a:ext cx="1266825" cy="772261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4152900" y="5372100"/>
            <a:ext cx="1390650" cy="781050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5467349" y="3583962"/>
            <a:ext cx="1123951" cy="635613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122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famili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890649"/>
            <a:ext cx="8847117" cy="5601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111248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Implicación </a:t>
            </a: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familiar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76300" y="1923961"/>
            <a:ext cx="760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u="sng" dirty="0">
                <a:latin typeface="Book Antiqua" panose="02040602050305030304" pitchFamily="18" charset="0"/>
              </a:rPr>
              <a:t>Algunos ejemplos de las preguntas sobre implicación familiar que aparecen en cuestionario alumnado, centro, padres y profesores</a:t>
            </a:r>
            <a:endParaRPr lang="en-US" u="sng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Resultado de imagen de fami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93" y="2799575"/>
            <a:ext cx="5049413" cy="3366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81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550" y="1358898"/>
            <a:ext cx="7886700" cy="69215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Implicación familiar: Cuestionario de </a:t>
            </a:r>
            <a:r>
              <a:rPr lang="es-ES" sz="2800" b="1" u="sng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Alumnos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" r="495"/>
          <a:stretch/>
        </p:blipFill>
        <p:spPr bwMode="auto">
          <a:xfrm>
            <a:off x="144000" y="2507734"/>
            <a:ext cx="8756647" cy="301058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75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2" y="4184822"/>
            <a:ext cx="42957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7" y="4184822"/>
            <a:ext cx="42957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03" y="676907"/>
            <a:ext cx="42957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676907"/>
            <a:ext cx="42957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0" y="2376488"/>
            <a:ext cx="42957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550" y="996948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¿Qué sabemos de PISA?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114425" y="1971586"/>
            <a:ext cx="6934200" cy="1021556"/>
          </a:xfrm>
          <a:prstGeom prst="roundRect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Book Antiqua" panose="02040602050305030304" pitchFamily="18" charset="0"/>
              </a:rPr>
              <a:t>Estudio</a:t>
            </a:r>
            <a:r>
              <a:rPr lang="es-ES" dirty="0">
                <a:latin typeface="Book Antiqua" panose="02040602050305030304" pitchFamily="18" charset="0"/>
              </a:rPr>
              <a:t> de la OCDE de </a:t>
            </a:r>
            <a:r>
              <a:rPr lang="es-ES" b="1" dirty="0">
                <a:latin typeface="Book Antiqua" panose="02040602050305030304" pitchFamily="18" charset="0"/>
              </a:rPr>
              <a:t>evaluación internacional de los sistemas </a:t>
            </a:r>
            <a:r>
              <a:rPr lang="es-ES" b="1" dirty="0" smtClean="0">
                <a:latin typeface="Book Antiqua" panose="02040602050305030304" pitchFamily="18" charset="0"/>
              </a:rPr>
              <a:t>educativos </a:t>
            </a:r>
            <a:r>
              <a:rPr lang="es-ES" dirty="0" smtClean="0">
                <a:latin typeface="Book Antiqua" panose="02040602050305030304" pitchFamily="18" charset="0"/>
              </a:rPr>
              <a:t>dirigido </a:t>
            </a:r>
            <a:r>
              <a:rPr lang="es-ES" dirty="0">
                <a:latin typeface="Book Antiqua" panose="02040602050305030304" pitchFamily="18" charset="0"/>
              </a:rPr>
              <a:t>a </a:t>
            </a:r>
            <a:r>
              <a:rPr lang="es-ES" b="1" dirty="0">
                <a:latin typeface="Book Antiqua" panose="02040602050305030304" pitchFamily="18" charset="0"/>
              </a:rPr>
              <a:t>los alumnos de 15 años </a:t>
            </a:r>
            <a:r>
              <a:rPr lang="es-ES" dirty="0">
                <a:latin typeface="Book Antiqua" panose="02040602050305030304" pitchFamily="18" charset="0"/>
              </a:rPr>
              <a:t>al </a:t>
            </a:r>
            <a:r>
              <a:rPr lang="es-ES" b="1" dirty="0">
                <a:latin typeface="Book Antiqua" panose="02040602050305030304" pitchFamily="18" charset="0"/>
              </a:rPr>
              <a:t>final </a:t>
            </a:r>
            <a:r>
              <a:rPr lang="es-ES" dirty="0">
                <a:latin typeface="Book Antiqua" panose="02040602050305030304" pitchFamily="18" charset="0"/>
              </a:rPr>
              <a:t>de su etapa de </a:t>
            </a:r>
            <a:r>
              <a:rPr lang="es-ES" b="1" dirty="0" smtClean="0">
                <a:latin typeface="Book Antiqua" panose="02040602050305030304" pitchFamily="18" charset="0"/>
              </a:rPr>
              <a:t>Educación Obligatoria</a:t>
            </a:r>
            <a:r>
              <a:rPr lang="es-ES" dirty="0" smtClean="0">
                <a:latin typeface="Book Antiqua" panose="02040602050305030304" pitchFamily="18" charset="0"/>
              </a:rPr>
              <a:t>.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00074" y="4765998"/>
            <a:ext cx="8105775" cy="1191816"/>
          </a:xfrm>
          <a:prstGeom prst="roundRect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Book Antiqua" panose="02040602050305030304" pitchFamily="18" charset="0"/>
              </a:rPr>
              <a:t>Las pruebas </a:t>
            </a:r>
            <a:r>
              <a:rPr lang="es-ES" dirty="0">
                <a:latin typeface="Book Antiqua" panose="02040602050305030304" pitchFamily="18" charset="0"/>
              </a:rPr>
              <a:t>no se centran directamente en los currículos de cada país, sino que </a:t>
            </a:r>
            <a:r>
              <a:rPr lang="es-ES" b="1" dirty="0">
                <a:latin typeface="Book Antiqua" panose="02040602050305030304" pitchFamily="18" charset="0"/>
              </a:rPr>
              <a:t>están diseñadas para evaluar </a:t>
            </a:r>
            <a:r>
              <a:rPr lang="es-ES" b="1" dirty="0" smtClean="0">
                <a:latin typeface="Book Antiqua" panose="02040602050305030304" pitchFamily="18" charset="0"/>
              </a:rPr>
              <a:t>competencias        </a:t>
            </a:r>
            <a:r>
              <a:rPr lang="es-ES" sz="1400" u="sng" dirty="0">
                <a:latin typeface="Book Antiqua" panose="02040602050305030304" pitchFamily="18" charset="0"/>
              </a:rPr>
              <a:t>¿HASTA QUÉ PUNTO ESTÁN PREPARADOS PARA APLICAR SU CONOCIMIENTO A LA VIDA REAL Y PARTICIPAR COMO CIUDADANOS PLENAMENTE EN LA SOCIEDAD</a:t>
            </a:r>
            <a:r>
              <a:rPr lang="es-ES" sz="1400" u="sng" dirty="0" smtClean="0">
                <a:latin typeface="Book Antiqua" panose="02040602050305030304" pitchFamily="18" charset="0"/>
              </a:rPr>
              <a:t>?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7" name="6 Flecha abajo"/>
          <p:cNvSpPr/>
          <p:nvPr/>
        </p:nvSpPr>
        <p:spPr>
          <a:xfrm rot="16200000">
            <a:off x="6057905" y="5153760"/>
            <a:ext cx="285750" cy="28144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959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273173"/>
            <a:ext cx="7886700" cy="69215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Implicación familiar: Cuestionario de </a:t>
            </a:r>
            <a:r>
              <a:rPr lang="es-ES" sz="2800" b="1" u="sng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Familias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04" y="2254102"/>
            <a:ext cx="6788599" cy="393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86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2266" y="1035048"/>
            <a:ext cx="8697433" cy="692152"/>
          </a:xfrm>
        </p:spPr>
        <p:txBody>
          <a:bodyPr>
            <a:noAutofit/>
          </a:bodyPr>
          <a:lstStyle/>
          <a:p>
            <a:pPr algn="ctr"/>
            <a:r>
              <a:rPr lang="es-ES" sz="1800" b="1" dirty="0">
                <a:latin typeface="Book Antiqua" panose="02040602050305030304" pitchFamily="18" charset="0"/>
              </a:rPr>
              <a:t>Implicación familiar en la vida </a:t>
            </a:r>
            <a:r>
              <a:rPr lang="es-ES" sz="1800" b="1" dirty="0" smtClean="0">
                <a:latin typeface="Book Antiqua" panose="02040602050305030304" pitchFamily="18" charset="0"/>
              </a:rPr>
              <a:t>del estudiante</a:t>
            </a:r>
            <a:r>
              <a:rPr lang="es-ES" sz="1800" dirty="0" smtClean="0">
                <a:latin typeface="Book Antiqua" panose="02040602050305030304" pitchFamily="18" charset="0"/>
              </a:rPr>
              <a:t>. </a:t>
            </a:r>
            <a:r>
              <a:rPr lang="es-ES" sz="1800" dirty="0">
                <a:latin typeface="Book Antiqua" panose="02040602050305030304" pitchFamily="18" charset="0"/>
              </a:rPr>
              <a:t>Actividades de los padres </a:t>
            </a:r>
            <a:r>
              <a:rPr lang="es-ES" sz="1800" dirty="0" smtClean="0">
                <a:latin typeface="Book Antiqua" panose="02040602050305030304" pitchFamily="18" charset="0"/>
              </a:rPr>
              <a:t>con </a:t>
            </a:r>
            <a:r>
              <a:rPr lang="es-ES" sz="1800" dirty="0">
                <a:latin typeface="Book Antiqua" panose="02040602050305030304" pitchFamily="18" charset="0"/>
              </a:rPr>
              <a:t>el centro </a:t>
            </a:r>
            <a:r>
              <a:rPr lang="es-ES" sz="1800" dirty="0" smtClean="0">
                <a:latin typeface="Book Antiqua" panose="02040602050305030304" pitchFamily="18" charset="0"/>
              </a:rPr>
              <a:t>escolar y con </a:t>
            </a:r>
            <a:r>
              <a:rPr lang="es-ES" sz="1800" dirty="0">
                <a:latin typeface="Book Antiqua" panose="02040602050305030304" pitchFamily="18" charset="0"/>
              </a:rPr>
              <a:t>su hijo </a:t>
            </a:r>
            <a:r>
              <a:rPr lang="es-ES" sz="1800" dirty="0" smtClean="0">
                <a:latin typeface="Book Antiqua" panose="02040602050305030304" pitchFamily="18" charset="0"/>
              </a:rPr>
              <a:t>(</a:t>
            </a:r>
            <a:r>
              <a:rPr lang="es-ES" sz="1800" dirty="0">
                <a:latin typeface="Book Antiqua" panose="02040602050305030304" pitchFamily="18" charset="0"/>
              </a:rPr>
              <a:t>España, azul y verde; </a:t>
            </a:r>
            <a:r>
              <a:rPr lang="es-ES" sz="1800" dirty="0" smtClean="0">
                <a:latin typeface="Book Antiqua" panose="02040602050305030304" pitchFamily="18" charset="0"/>
              </a:rPr>
              <a:t>media-18 países, </a:t>
            </a:r>
            <a:r>
              <a:rPr lang="es-ES" sz="1800" dirty="0">
                <a:latin typeface="Book Antiqua" panose="02040602050305030304" pitchFamily="18" charset="0"/>
              </a:rPr>
              <a:t>rojo y naranja)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9" y="1821047"/>
            <a:ext cx="7707027" cy="422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66751" y="6114464"/>
            <a:ext cx="789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2">
                    <a:lumMod val="75000"/>
                  </a:schemeClr>
                </a:solidFill>
              </a:rPr>
              <a:t>España es uno de los países donde padres e hijos conviven más estrechamente, según los datos PISA</a:t>
            </a:r>
          </a:p>
        </p:txBody>
      </p:sp>
    </p:spTree>
    <p:extLst>
      <p:ext uri="{BB962C8B-B14F-4D97-AF65-F5344CB8AC3E}">
        <p14:creationId xmlns:p14="http://schemas.microsoft.com/office/powerpoint/2010/main" val="2316860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9125" y="1467444"/>
            <a:ext cx="7886700" cy="692152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Implicación familiar: Cuestionario de </a:t>
            </a:r>
            <a:r>
              <a:rPr lang="es-ES" sz="2800" b="1" u="sng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Profesores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t="3807"/>
          <a:stretch/>
        </p:blipFill>
        <p:spPr bwMode="auto">
          <a:xfrm>
            <a:off x="95250" y="2543175"/>
            <a:ext cx="8863155" cy="244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55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954416"/>
            <a:ext cx="7886700" cy="692152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Implicación familiar: Cuestionario del </a:t>
            </a:r>
            <a:r>
              <a:rPr lang="es-ES" sz="2400" b="1" u="sng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Director/a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2" y="1585247"/>
            <a:ext cx="7358957" cy="490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574155" y="4853760"/>
            <a:ext cx="2828261" cy="5209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11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254123"/>
            <a:ext cx="7886700" cy="6921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Resultados no cognitivos: el Bienestar de los estudiantes</a:t>
            </a:r>
          </a:p>
        </p:txBody>
      </p:sp>
      <p:pic>
        <p:nvPicPr>
          <p:cNvPr id="19461" name="Picture 5" descr="C:\Users\aida.valero\AppData\Local\Microsoft\Windows\Temporary Internet Files\Content.IE5\3BA4BSBJ\Estudiante%2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433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847975" y="2181106"/>
            <a:ext cx="3314700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Importancia de los resultados no cognitivos </a:t>
            </a:r>
            <a:r>
              <a:rPr lang="es-ES" dirty="0">
                <a:latin typeface="Book Antiqua" panose="02040602050305030304" pitchFamily="18" charset="0"/>
              </a:rPr>
              <a:t>en los datos recogidos en el estudio PISA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409950" y="3367920"/>
            <a:ext cx="3314700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Informe sobre el Bienestar </a:t>
            </a:r>
            <a:r>
              <a:rPr lang="es-ES" dirty="0">
                <a:latin typeface="Book Antiqua" panose="02040602050305030304" pitchFamily="18" charset="0"/>
              </a:rPr>
              <a:t>de los Estudiantes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038600" y="4351497"/>
            <a:ext cx="3314700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Nuevo cuestionario opcional </a:t>
            </a:r>
            <a:r>
              <a:rPr lang="es-ES" dirty="0" smtClean="0">
                <a:latin typeface="Book Antiqua" panose="02040602050305030304" pitchFamily="18" charset="0"/>
              </a:rPr>
              <a:t>para PISA 2018. 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067050" y="5263632"/>
            <a:ext cx="3314700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Buenas conclusiones </a:t>
            </a:r>
            <a:r>
              <a:rPr lang="es-ES" dirty="0">
                <a:latin typeface="Book Antiqua" panose="02040602050305030304" pitchFamily="18" charset="0"/>
              </a:rPr>
              <a:t>para los países del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GIP</a:t>
            </a:r>
            <a:r>
              <a:rPr lang="es-ES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2419350" y="2209681"/>
            <a:ext cx="314325" cy="3144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>
            <a:off x="3067050" y="3415723"/>
            <a:ext cx="300037" cy="3144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3571875" y="4375250"/>
            <a:ext cx="366712" cy="3144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2743200" y="5263632"/>
            <a:ext cx="276224" cy="3144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723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846" y="2439208"/>
            <a:ext cx="2135154" cy="3617584"/>
          </a:xfrm>
        </p:spPr>
        <p:txBody>
          <a:bodyPr>
            <a:normAutofit fontScale="90000"/>
          </a:bodyPr>
          <a:lstStyle/>
          <a:p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Distribución del índice de satisfacción con la vida de los estudiantes </a:t>
            </a:r>
            <a:r>
              <a:rPr lang="es-ES" sz="2000" dirty="0">
                <a:latin typeface="Kristen ITC" panose="03050502040202030202" pitchFamily="66" charset="0"/>
              </a:rPr>
              <a:t>de 15-16 </a:t>
            </a:r>
            <a:r>
              <a:rPr lang="es-ES" sz="2000" dirty="0" smtClean="0">
                <a:latin typeface="Kristen ITC" panose="03050502040202030202" pitchFamily="66" charset="0"/>
              </a:rPr>
              <a:t>años</a:t>
            </a:r>
            <a:br>
              <a:rPr lang="es-ES" sz="2000" dirty="0" smtClean="0">
                <a:latin typeface="Kristen ITC" panose="03050502040202030202" pitchFamily="66" charset="0"/>
              </a:rPr>
            </a:br>
            <a:r>
              <a:rPr lang="es-ES" sz="2000" dirty="0" smtClean="0">
                <a:latin typeface="Kristen ITC" panose="03050502040202030202" pitchFamily="66" charset="0"/>
              </a:rPr>
              <a:t> </a:t>
            </a:r>
            <a:br>
              <a:rPr lang="es-ES" sz="2000" dirty="0" smtClean="0">
                <a:latin typeface="Kristen ITC" panose="03050502040202030202" pitchFamily="66" charset="0"/>
              </a:rPr>
            </a:br>
            <a:r>
              <a:rPr lang="es-ES" sz="2000" dirty="0" smtClean="0">
                <a:latin typeface="Kristen ITC" panose="03050502040202030202" pitchFamily="66" charset="0"/>
              </a:rPr>
              <a:t/>
            </a:r>
            <a:br>
              <a:rPr lang="es-ES" sz="2000" dirty="0" smtClean="0">
                <a:latin typeface="Kristen ITC" panose="03050502040202030202" pitchFamily="66" charset="0"/>
              </a:rPr>
            </a:br>
            <a:r>
              <a:rPr lang="es-ES" sz="2000" dirty="0">
                <a:latin typeface="Kristen ITC" panose="03050502040202030202" pitchFamily="66" charset="0"/>
              </a:rPr>
              <a:t/>
            </a:r>
            <a:br>
              <a:rPr lang="es-ES" sz="2000" dirty="0">
                <a:latin typeface="Kristen ITC" panose="03050502040202030202" pitchFamily="66" charset="0"/>
              </a:rPr>
            </a:br>
            <a:r>
              <a:rPr lang="es-ES" sz="2000" dirty="0" smtClean="0">
                <a:latin typeface="Kristen ITC" panose="03050502040202030202" pitchFamily="66" charset="0"/>
              </a:rPr>
              <a:t/>
            </a:r>
            <a:br>
              <a:rPr lang="es-ES" sz="2000" dirty="0" smtClean="0">
                <a:latin typeface="Kristen ITC" panose="03050502040202030202" pitchFamily="66" charset="0"/>
              </a:rPr>
            </a:b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(Valor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medio del índice junto al nombre de cada 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  <a:latin typeface="Kristen ITC" panose="03050502040202030202" pitchFamily="66" charset="0"/>
              </a:rPr>
              <a:t>país)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103305"/>
            <a:ext cx="6986632" cy="659277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76550" y="1028700"/>
            <a:ext cx="5981700" cy="1428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876550" y="4057650"/>
            <a:ext cx="5981700" cy="133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022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88156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Cuestionarios PISA en España</a:t>
            </a:r>
            <a:endParaRPr lang="es-CO" sz="2400" b="1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16386" name="Picture 2" descr="Resultado de imagen de mapa de españa dibuj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22543" r="20894" b="20148"/>
          <a:stretch/>
        </p:blipFill>
        <p:spPr bwMode="auto">
          <a:xfrm>
            <a:off x="1755851" y="1905001"/>
            <a:ext cx="5260031" cy="43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250" y="2037523"/>
            <a:ext cx="3295650" cy="8866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O" sz="1800" i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Familiaridad con las TIC</a:t>
            </a:r>
            <a:r>
              <a:rPr lang="es-CO" sz="1800" dirty="0" smtClean="0">
                <a:latin typeface="Book Antiqua" panose="02040602050305030304" pitchFamily="18" charset="0"/>
              </a:rPr>
              <a:t>: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CO" sz="1800" dirty="0" smtClean="0">
                <a:latin typeface="Book Antiqua" panose="02040602050305030304" pitchFamily="18" charset="0"/>
              </a:rPr>
              <a:t>Evolución de 2006 a 2015 en España</a:t>
            </a:r>
            <a:endParaRPr lang="es-CO" dirty="0" smtClean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138216" y="1675572"/>
            <a:ext cx="3295650" cy="14310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600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Trayectoria Escolar</a:t>
            </a:r>
            <a:r>
              <a:rPr lang="es-CO" sz="1600" dirty="0">
                <a:latin typeface="Book Antiqua" panose="02040602050305030304" pitchFamily="18" charset="0"/>
              </a:rPr>
              <a:t>: </a:t>
            </a:r>
            <a:endParaRPr lang="es-CO" sz="1600" dirty="0" smtClean="0">
              <a:latin typeface="Book Antiqua" panose="0204060205030503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CO" sz="1400" dirty="0" smtClean="0">
                <a:latin typeface="Book Antiqua" panose="02040602050305030304" pitchFamily="18" charset="0"/>
              </a:rPr>
              <a:t>Experiencia </a:t>
            </a:r>
            <a:r>
              <a:rPr lang="es-CO" sz="1400" dirty="0">
                <a:latin typeface="Book Antiqua" panose="02040602050305030304" pitchFamily="18" charset="0"/>
              </a:rPr>
              <a:t>escolar en educación infantil, primaria y </a:t>
            </a:r>
            <a:r>
              <a:rPr lang="es-CO" sz="1400" dirty="0" smtClean="0">
                <a:latin typeface="Book Antiqua" panose="02040602050305030304" pitchFamily="18" charset="0"/>
              </a:rPr>
              <a:t>secundaria. -Aspiraciones futuras.- Desde 2015 en España</a:t>
            </a:r>
            <a:endParaRPr lang="es-CO" sz="1400" dirty="0">
              <a:latin typeface="Book Antiqua" panose="02040602050305030304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114425" y="3655693"/>
            <a:ext cx="3271441" cy="2077164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Profesores</a:t>
            </a:r>
            <a:r>
              <a:rPr lang="es-CO" dirty="0">
                <a:latin typeface="Book Antiqua" panose="02040602050305030304" pitchFamily="18" charset="0"/>
              </a:rPr>
              <a:t>: </a:t>
            </a:r>
            <a:endParaRPr lang="es-CO" dirty="0" smtClean="0">
              <a:latin typeface="Book Antiqua" panose="02040602050305030304" pitchFamily="18" charset="0"/>
            </a:endParaRPr>
          </a:p>
          <a:p>
            <a:pPr algn="ctr"/>
            <a:r>
              <a:rPr lang="es-CO" sz="1400" dirty="0" smtClean="0">
                <a:latin typeface="Book Antiqua" panose="02040602050305030304" pitchFamily="18" charset="0"/>
              </a:rPr>
              <a:t>El </a:t>
            </a:r>
            <a:r>
              <a:rPr lang="es-CO" sz="1400" dirty="0">
                <a:latin typeface="Book Antiqua" panose="02040602050305030304" pitchFamily="18" charset="0"/>
              </a:rPr>
              <a:t>pilar que faltaba en </a:t>
            </a:r>
            <a:r>
              <a:rPr lang="es-CO" sz="1400" dirty="0" smtClean="0">
                <a:latin typeface="Book Antiqua" panose="02040602050305030304" pitchFamily="18" charset="0"/>
              </a:rPr>
              <a:t>PISA.-Buena </a:t>
            </a:r>
            <a:r>
              <a:rPr lang="es-CO" sz="1400" dirty="0">
                <a:latin typeface="Book Antiqua" panose="02040602050305030304" pitchFamily="18" charset="0"/>
              </a:rPr>
              <a:t>acogida entre el profesorado </a:t>
            </a:r>
            <a:r>
              <a:rPr lang="es-CO" sz="1400" dirty="0" smtClean="0">
                <a:latin typeface="Book Antiqua" panose="02040602050305030304" pitchFamily="18" charset="0"/>
              </a:rPr>
              <a:t>español. -Horarios</a:t>
            </a:r>
            <a:r>
              <a:rPr lang="es-CO" sz="1400" dirty="0">
                <a:latin typeface="Book Antiqua" panose="02040602050305030304" pitchFamily="18" charset="0"/>
              </a:rPr>
              <a:t>, tiempo de docencia y tiempo de formación e investigación, evaluación y rendición de </a:t>
            </a:r>
            <a:r>
              <a:rPr lang="es-CO" sz="1400" dirty="0" smtClean="0">
                <a:latin typeface="Book Antiqua" panose="02040602050305030304" pitchFamily="18" charset="0"/>
              </a:rPr>
              <a:t>cuentas. -Desde </a:t>
            </a:r>
            <a:r>
              <a:rPr lang="es-CO" sz="1400" dirty="0">
                <a:latin typeface="Book Antiqua" panose="02040602050305030304" pitchFamily="18" charset="0"/>
              </a:rPr>
              <a:t>2015 en </a:t>
            </a:r>
            <a:r>
              <a:rPr lang="es-CO" sz="1400" dirty="0" smtClean="0">
                <a:latin typeface="Book Antiqua" panose="02040602050305030304" pitchFamily="18" charset="0"/>
              </a:rPr>
              <a:t>España</a:t>
            </a:r>
            <a:endParaRPr lang="es-CO" sz="1400" dirty="0">
              <a:latin typeface="Book Antiqua" panose="02040602050305030304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829175" y="3484720"/>
            <a:ext cx="3648075" cy="122586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Familias</a:t>
            </a:r>
            <a:r>
              <a:rPr lang="es-CO" dirty="0">
                <a:latin typeface="Book Antiqua" panose="02040602050305030304" pitchFamily="18" charset="0"/>
              </a:rPr>
              <a:t>: </a:t>
            </a:r>
            <a:endParaRPr lang="es-CO" dirty="0" smtClean="0">
              <a:latin typeface="Book Antiqua" panose="02040602050305030304" pitchFamily="18" charset="0"/>
            </a:endParaRPr>
          </a:p>
          <a:p>
            <a:pPr algn="ctr"/>
            <a:r>
              <a:rPr lang="es-CO" sz="1600" dirty="0" smtClean="0">
                <a:latin typeface="Book Antiqua" panose="02040602050305030304" pitchFamily="18" charset="0"/>
              </a:rPr>
              <a:t>La </a:t>
            </a:r>
            <a:r>
              <a:rPr lang="es-CO" sz="1600" dirty="0">
                <a:latin typeface="Book Antiqua" panose="02040602050305030304" pitchFamily="18" charset="0"/>
              </a:rPr>
              <a:t>perspectiva de </a:t>
            </a:r>
            <a:r>
              <a:rPr lang="es-CO" sz="1600" dirty="0" smtClean="0">
                <a:latin typeface="Book Antiqua" panose="02040602050305030304" pitchFamily="18" charset="0"/>
              </a:rPr>
              <a:t>casa. -Dificultades </a:t>
            </a:r>
            <a:r>
              <a:rPr lang="es-CO" sz="1600" dirty="0">
                <a:latin typeface="Book Antiqua" panose="02040602050305030304" pitchFamily="18" charset="0"/>
              </a:rPr>
              <a:t>para su </a:t>
            </a:r>
            <a:r>
              <a:rPr lang="es-CO" sz="1600" dirty="0" smtClean="0">
                <a:latin typeface="Book Antiqua" panose="02040602050305030304" pitchFamily="18" charset="0"/>
              </a:rPr>
              <a:t>recopilación. -Desde 2006. -Sólo </a:t>
            </a:r>
            <a:r>
              <a:rPr lang="es-CO" sz="1600" dirty="0">
                <a:latin typeface="Book Antiqua" panose="02040602050305030304" pitchFamily="18" charset="0"/>
              </a:rPr>
              <a:t>en la edición de 2015 en España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138216" y="5199822"/>
            <a:ext cx="3295650" cy="10104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900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Bienestar de los estudiantes</a:t>
            </a:r>
            <a:r>
              <a:rPr lang="es-CO" sz="1600" i="1" dirty="0"/>
              <a:t>: </a:t>
            </a:r>
            <a:endParaRPr lang="es-CO" sz="1600" i="1" dirty="0" smtClean="0"/>
          </a:p>
          <a:p>
            <a:pPr marL="0" indent="0" algn="ctr">
              <a:buNone/>
            </a:pPr>
            <a:r>
              <a:rPr lang="es-CO" sz="1800" dirty="0">
                <a:solidFill>
                  <a:schemeClr val="dk1"/>
                </a:solidFill>
                <a:latin typeface="Book Antiqua" panose="02040602050305030304" pitchFamily="18" charset="0"/>
              </a:rPr>
              <a:t>El más </a:t>
            </a:r>
            <a:r>
              <a:rPr lang="es-CO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reciente: </a:t>
            </a:r>
            <a:r>
              <a:rPr lang="es-CO" sz="1800" dirty="0">
                <a:solidFill>
                  <a:schemeClr val="dk1"/>
                </a:solidFill>
                <a:latin typeface="Book Antiqua" panose="02040602050305030304" pitchFamily="18" charset="0"/>
              </a:rPr>
              <a:t>España participará en 2018 (interesantes resultados en 2015)</a:t>
            </a:r>
          </a:p>
        </p:txBody>
      </p:sp>
    </p:spTree>
    <p:extLst>
      <p:ext uri="{BB962C8B-B14F-4D97-AF65-F5344CB8AC3E}">
        <p14:creationId xmlns:p14="http://schemas.microsoft.com/office/powerpoint/2010/main" val="810354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901698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Tasas de respuesta en España (PISA 2015)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0" y="1506546"/>
            <a:ext cx="4022379" cy="24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0" y="3956539"/>
            <a:ext cx="4022379" cy="241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90" y="3923582"/>
            <a:ext cx="4112048" cy="245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89" y="1506546"/>
            <a:ext cx="4112048" cy="244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234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3876" y="1338371"/>
            <a:ext cx="7886700" cy="692152"/>
          </a:xfrm>
        </p:spPr>
        <p:txBody>
          <a:bodyPr>
            <a:normAutofit/>
          </a:bodyPr>
          <a:lstStyle/>
          <a:p>
            <a:pPr algn="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LÍMITES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33364" y="2442627"/>
            <a:ext cx="3314700" cy="81724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u="sng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TIEMPO</a:t>
            </a:r>
            <a:endParaRPr lang="es-ES" sz="1400" u="sng" dirty="0" smtClean="0">
              <a:latin typeface="Book Antiqua" panose="02040602050305030304" pitchFamily="18" charset="0"/>
            </a:endParaRPr>
          </a:p>
          <a:p>
            <a:pPr algn="ctr"/>
            <a:r>
              <a:rPr lang="es-ES" sz="1400" dirty="0" smtClean="0">
                <a:latin typeface="Book Antiqua" panose="02040602050305030304" pitchFamily="18" charset="0"/>
              </a:rPr>
              <a:t>No </a:t>
            </a:r>
            <a:r>
              <a:rPr lang="es-ES" sz="1400" dirty="0">
                <a:latin typeface="Book Antiqua" panose="02040602050305030304" pitchFamily="18" charset="0"/>
              </a:rPr>
              <a:t>se puede preguntar todo a todos los </a:t>
            </a:r>
            <a:r>
              <a:rPr lang="es-ES" sz="1400" dirty="0" smtClean="0">
                <a:latin typeface="Book Antiqua" panose="02040602050305030304" pitchFamily="18" charset="0"/>
              </a:rPr>
              <a:t>alumnos (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Diseño matricial</a:t>
            </a:r>
            <a:r>
              <a:rPr lang="es-ES" sz="1400" dirty="0" smtClean="0">
                <a:latin typeface="Book Antiqua" panose="02040602050305030304" pitchFamily="18" charset="0"/>
              </a:rPr>
              <a:t>)</a:t>
            </a:r>
            <a:endParaRPr lang="es-ES" sz="1400" dirty="0">
              <a:latin typeface="Book Antiqua" panose="02040602050305030304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938464" y="3418403"/>
            <a:ext cx="3629024" cy="81724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u="sng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PERCEPCIÓN SUBJETIVA</a:t>
            </a:r>
            <a:endParaRPr lang="es-ES" sz="1400" u="sng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ES" sz="1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Toda la información recogida es parcial (triangulación entre distintas fuentes)</a:t>
            </a:r>
            <a:endParaRPr lang="es-E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8439" name="Picture 7" descr="C:\Users\aida.valero\AppData\Local\Microsoft\Windows\Temporary Internet Files\Content.IE5\FCDB1OVR\social-media-581783_960_720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7" b="7857"/>
          <a:stretch/>
        </p:blipFill>
        <p:spPr bwMode="auto">
          <a:xfrm>
            <a:off x="6938848" y="3418403"/>
            <a:ext cx="16050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5743575" y="4468237"/>
            <a:ext cx="3314700" cy="81724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400" u="sng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DESEABILIDAD  SOCIAL</a:t>
            </a:r>
            <a:endParaRPr lang="es-ES" sz="1400" u="sng" dirty="0" smtClean="0">
              <a:latin typeface="Book Antiqua" panose="02040602050305030304" pitchFamily="18" charset="0"/>
            </a:endParaRPr>
          </a:p>
          <a:p>
            <a:pPr algn="ctr"/>
            <a:r>
              <a:rPr lang="es-ES_tradnl" sz="1400" dirty="0" smtClean="0">
                <a:latin typeface="Book Antiqua" panose="02040602050305030304" pitchFamily="18" charset="0"/>
              </a:rPr>
              <a:t>Riesgo de respuestas no sinceras, sino deseables (marcadores específicos)</a:t>
            </a:r>
            <a:endParaRPr lang="es-ES" sz="1400" dirty="0">
              <a:latin typeface="Book Antiqua" panose="02040602050305030304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88961" y="4294512"/>
            <a:ext cx="3944204" cy="22072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u="sng" dirty="0">
                <a:latin typeface="Book Antiqua" panose="02040602050305030304" pitchFamily="18" charset="0"/>
              </a:rPr>
              <a:t>A pesar de estos límites</a:t>
            </a:r>
            <a:r>
              <a:rPr lang="es-ES" sz="1600" dirty="0">
                <a:latin typeface="Book Antiqua" panose="02040602050305030304" pitchFamily="18" charset="0"/>
              </a:rPr>
              <a:t>, </a:t>
            </a:r>
            <a:endParaRPr lang="es-ES" sz="1600" dirty="0" smtClean="0">
              <a:latin typeface="Book Antiqua" panose="02040602050305030304" pitchFamily="18" charset="0"/>
            </a:endParaRPr>
          </a:p>
          <a:p>
            <a:pPr algn="ctr"/>
            <a:r>
              <a:rPr lang="es-ES" sz="16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la 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información proporcionada por los cuestionarios es muy valiosa</a:t>
            </a:r>
            <a:r>
              <a:rPr lang="es-ES" sz="1600" dirty="0">
                <a:latin typeface="Book Antiqua" panose="02040602050305030304" pitchFamily="18" charset="0"/>
              </a:rPr>
              <a:t> para comprender los resultados de la evaluación</a:t>
            </a:r>
          </a:p>
        </p:txBody>
      </p:sp>
      <p:pic>
        <p:nvPicPr>
          <p:cNvPr id="1026" name="Picture 2" descr="C:\Users\jose\Desktop\tiemp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2" y="1161026"/>
            <a:ext cx="1719263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ose\Desktop\ojito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94" y="2096378"/>
            <a:ext cx="1694082" cy="115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07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Estudio, Aprendizaje, Colegio, Niño Estudiando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10" y="2602615"/>
            <a:ext cx="4644988" cy="3483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1365333"/>
            <a:ext cx="7886700" cy="102797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Un ejemplo práctico sobre la utilidad de los cuestionarios adicionales: Variabilidad dentro de los centros escolares </a:t>
            </a:r>
            <a:b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within schools)</a:t>
            </a:r>
          </a:p>
        </p:txBody>
      </p:sp>
      <p:sp>
        <p:nvSpPr>
          <p:cNvPr id="6" name="5 Elipse"/>
          <p:cNvSpPr/>
          <p:nvPr/>
        </p:nvSpPr>
        <p:spPr>
          <a:xfrm>
            <a:off x="866775" y="2781300"/>
            <a:ext cx="3257550" cy="260000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019175" y="3324315"/>
            <a:ext cx="2876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n España</a:t>
            </a:r>
            <a:r>
              <a:rPr lang="es-ES" dirty="0" smtClean="0"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es-ES" dirty="0" smtClean="0">
                <a:latin typeface="Book Antiqua" panose="02040602050305030304" pitchFamily="18" charset="0"/>
              </a:rPr>
              <a:t> </a:t>
            </a:r>
            <a:r>
              <a:rPr lang="es-ES" b="1" dirty="0" smtClean="0">
                <a:latin typeface="Book Antiqua" panose="02040602050305030304" pitchFamily="18" charset="0"/>
              </a:rPr>
              <a:t>Variabilidad mayor de los resultados </a:t>
            </a:r>
            <a:r>
              <a:rPr lang="es-ES" dirty="0" smtClean="0">
                <a:latin typeface="Book Antiqua" panose="02040602050305030304" pitchFamily="18" charset="0"/>
              </a:rPr>
              <a:t>de los alumnos </a:t>
            </a:r>
            <a:r>
              <a:rPr lang="es-ES" b="1" dirty="0" smtClean="0">
                <a:latin typeface="Book Antiqua" panose="02040602050305030304" pitchFamily="18" charset="0"/>
              </a:rPr>
              <a:t>dentro </a:t>
            </a:r>
            <a:r>
              <a:rPr lang="es-ES" dirty="0" smtClean="0">
                <a:latin typeface="Book Antiqua" panose="02040602050305030304" pitchFamily="18" charset="0"/>
              </a:rPr>
              <a:t>del centro que entre centros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8001000" y="6086356"/>
            <a:ext cx="542925" cy="31444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1" name="Picture 3" descr="C:\Users\jose\Desktop\bandera-espa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67" y="4859205"/>
            <a:ext cx="2381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9125" y="1060965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¿En qué se traduce esto a menudo?</a:t>
            </a:r>
          </a:p>
        </p:txBody>
      </p:sp>
      <p:pic>
        <p:nvPicPr>
          <p:cNvPr id="3074" name="Picture 2" descr="C:\Users\aida.valero\AppData\Local\Microsoft\Windows\Temporary Internet Files\Content.IE5\FCDB1OVR\dialogue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5" b="9539"/>
          <a:stretch/>
        </p:blipFill>
        <p:spPr bwMode="auto">
          <a:xfrm>
            <a:off x="3175174" y="5295900"/>
            <a:ext cx="2149301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9097" y="1679628"/>
            <a:ext cx="8218966" cy="3616272"/>
          </a:xfrm>
          <a:prstGeom prst="roundRect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s-ES" sz="100" dirty="0" smtClean="0">
              <a:latin typeface="Book Antiqua" panose="02040602050305030304" pitchFamily="18" charset="0"/>
            </a:endParaRPr>
          </a:p>
          <a:p>
            <a:pPr algn="ctr"/>
            <a:r>
              <a:rPr lang="es-ES" sz="7600" dirty="0" smtClean="0">
                <a:latin typeface="Book Antiqua" panose="02040602050305030304" pitchFamily="18" charset="0"/>
              </a:rPr>
              <a:t>En pensar que </a:t>
            </a:r>
            <a:r>
              <a:rPr lang="es-ES" sz="76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PISA se limita a un Ranking</a:t>
            </a:r>
          </a:p>
          <a:p>
            <a:pPr marL="0" indent="0" algn="ctr">
              <a:buNone/>
            </a:pPr>
            <a:endParaRPr lang="es-ES" sz="7600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s-ES" sz="7600" dirty="0" smtClean="0">
                <a:latin typeface="Book Antiqua" panose="02040602050305030304" pitchFamily="18" charset="0"/>
              </a:rPr>
              <a:t>En que se </a:t>
            </a:r>
            <a:r>
              <a:rPr lang="es-ES" sz="76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puede convertir en un arma arrojadiza </a:t>
            </a:r>
            <a:r>
              <a:rPr lang="es-ES" sz="7600" dirty="0" smtClean="0">
                <a:latin typeface="Book Antiqua" panose="02040602050305030304" pitchFamily="18" charset="0"/>
              </a:rPr>
              <a:t>entre gobierno y oposición</a:t>
            </a:r>
          </a:p>
          <a:p>
            <a:pPr marL="0" indent="0" algn="ctr">
              <a:buNone/>
            </a:pPr>
            <a:endParaRPr lang="es-ES" sz="7600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s-ES" sz="7600" dirty="0" smtClean="0">
                <a:latin typeface="Book Antiqua" panose="02040602050305030304" pitchFamily="18" charset="0"/>
              </a:rPr>
              <a:t>En </a:t>
            </a:r>
            <a:r>
              <a:rPr lang="es-ES" sz="76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que se genere </a:t>
            </a:r>
            <a:r>
              <a:rPr lang="es-ES" sz="76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"mala </a:t>
            </a:r>
            <a:r>
              <a:rPr lang="es-ES" sz="76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prensa” </a:t>
            </a:r>
            <a:r>
              <a:rPr lang="es-ES" sz="7600" dirty="0" smtClean="0">
                <a:latin typeface="Book Antiqua" panose="02040602050305030304" pitchFamily="18" charset="0"/>
              </a:rPr>
              <a:t>sobre la educación española para la opinión pública</a:t>
            </a:r>
          </a:p>
          <a:p>
            <a:pPr marL="0" indent="0" algn="ctr">
              <a:buNone/>
            </a:pPr>
            <a:endParaRPr lang="es-ES" sz="7600" dirty="0" smtClean="0">
              <a:latin typeface="Book Antiqua" panose="0204060205030503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s-ES" sz="7600" dirty="0" smtClean="0">
                <a:latin typeface="Book Antiqua" panose="02040602050305030304" pitchFamily="18" charset="0"/>
              </a:rPr>
              <a:t>En un </a:t>
            </a:r>
            <a:r>
              <a:rPr lang="es-ES" sz="76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cierto malestar entre los profesores</a:t>
            </a:r>
            <a:r>
              <a:rPr lang="es-ES" sz="7600" dirty="0" smtClean="0">
                <a:latin typeface="Book Antiqua" panose="02040602050305030304" pitchFamily="18" charset="0"/>
              </a:rPr>
              <a:t>: “¿qué hemos hecho mal?”</a:t>
            </a:r>
            <a:endParaRPr lang="es-ES" sz="7600" dirty="0" smtClean="0"/>
          </a:p>
        </p:txBody>
      </p:sp>
    </p:spTree>
    <p:extLst>
      <p:ext uri="{BB962C8B-B14F-4D97-AF65-F5344CB8AC3E}">
        <p14:creationId xmlns:p14="http://schemas.microsoft.com/office/powerpoint/2010/main" val="1424210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2896" y="2324502"/>
            <a:ext cx="2137144" cy="2498652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Variación en el rendimiento de ciencias </a:t>
            </a:r>
            <a:r>
              <a:rPr lang="es-ES" sz="2000" b="1" dirty="0" smtClean="0">
                <a:latin typeface="Kristen ITC" panose="03050502040202030202" pitchFamily="66" charset="0"/>
              </a:rPr>
              <a:t>entre</a:t>
            </a:r>
            <a:r>
              <a:rPr lang="es-ES" sz="2000" dirty="0" smtClean="0">
                <a:latin typeface="Kristen ITC" panose="03050502040202030202" pitchFamily="66" charset="0"/>
              </a:rPr>
              <a:t> escuelas y </a:t>
            </a:r>
            <a:r>
              <a:rPr lang="es-ES" sz="2000" b="1" dirty="0" smtClean="0">
                <a:latin typeface="Kristen ITC" panose="03050502040202030202" pitchFamily="66" charset="0"/>
              </a:rPr>
              <a:t>dentro </a:t>
            </a:r>
            <a:r>
              <a:rPr lang="es-ES" sz="2000" dirty="0" smtClean="0">
                <a:latin typeface="Kristen ITC" panose="03050502040202030202" pitchFamily="66" charset="0"/>
              </a:rPr>
              <a:t>de las escuelas</a:t>
            </a:r>
            <a:br>
              <a:rPr lang="es-ES" sz="2000" dirty="0" smtClean="0">
                <a:latin typeface="Kristen ITC" panose="03050502040202030202" pitchFamily="66" charset="0"/>
              </a:rPr>
            </a:br>
            <a:r>
              <a:rPr lang="es-ES" sz="2000" dirty="0" smtClean="0">
                <a:latin typeface="Kristen ITC" panose="03050502040202030202" pitchFamily="66" charset="0"/>
              </a:rPr>
              <a:t>(PISA 2015)</a:t>
            </a:r>
            <a:endParaRPr lang="es-ES" sz="2000" dirty="0">
              <a:latin typeface="Kristen ITC" panose="03050502040202030202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81" y="-13348"/>
            <a:ext cx="5118265" cy="687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078180" y="3659943"/>
            <a:ext cx="4789467" cy="1246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3078181" y="6204485"/>
            <a:ext cx="4789467" cy="95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618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1247708"/>
            <a:ext cx="7886700" cy="692152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Variabilidad dentro de los centros escolares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/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</a:b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within schools)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543049" y="2211940"/>
            <a:ext cx="6067426" cy="3166824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“Finalmente, la variación en los resultados de los jóvenes del país se atribuye en mayor medida a las diferencias dentro de las instituciones educativas. Este es un hallazgo importante para el diseño de los planes de mejoramiento en los colegios del país, puesto que indica que el </a:t>
            </a:r>
            <a:r>
              <a:rPr lang="es-ES" b="1" dirty="0" smtClean="0">
                <a:latin typeface="Book Antiqua" panose="02040602050305030304" pitchFamily="18" charset="0"/>
              </a:rPr>
              <a:t>desempeño</a:t>
            </a:r>
            <a:r>
              <a:rPr lang="es-ES" dirty="0" smtClean="0">
                <a:latin typeface="Book Antiqua" panose="02040602050305030304" pitchFamily="18" charset="0"/>
              </a:rPr>
              <a:t> de los estudiantes </a:t>
            </a:r>
            <a:r>
              <a:rPr lang="es-ES" b="1" dirty="0" smtClean="0">
                <a:latin typeface="Book Antiqua" panose="02040602050305030304" pitchFamily="18" charset="0"/>
              </a:rPr>
              <a:t>puede ser más alto </a:t>
            </a:r>
            <a:r>
              <a:rPr lang="es-ES" dirty="0" smtClean="0">
                <a:latin typeface="Book Antiqua" panose="02040602050305030304" pitchFamily="18" charset="0"/>
              </a:rPr>
              <a:t>en la medida en que los docentes tengan </a:t>
            </a:r>
            <a:r>
              <a:rPr lang="es-ES" b="1" dirty="0" smtClean="0">
                <a:latin typeface="Book Antiqua" panose="02040602050305030304" pitchFamily="18" charset="0"/>
              </a:rPr>
              <a:t>mejores prácticas de enseñanza </a:t>
            </a:r>
            <a:r>
              <a:rPr lang="es-ES" dirty="0" smtClean="0">
                <a:latin typeface="Book Antiqua" panose="02040602050305030304" pitchFamily="18" charset="0"/>
              </a:rPr>
              <a:t>y puedan fortalecer las estrategias para el beneficio de los estudiantes en condiciones más vulnerables”. </a:t>
            </a:r>
            <a:r>
              <a:rPr lang="es-ES" dirty="0" err="1" smtClean="0">
                <a:latin typeface="Book Antiqua" panose="02040602050305030304" pitchFamily="18" charset="0"/>
              </a:rPr>
              <a:t>Icfes</a:t>
            </a:r>
            <a:r>
              <a:rPr lang="es-ES" dirty="0" smtClean="0">
                <a:latin typeface="Book Antiqua" panose="02040602050305030304" pitchFamily="18" charset="0"/>
              </a:rPr>
              <a:t>, 2016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7887" y="5432582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Esto se puede EXTRAPOLAR a </a:t>
            </a:r>
            <a:r>
              <a:rPr lang="es-ES_tradnl" b="1" u="sng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Colombia</a:t>
            </a:r>
            <a:endParaRPr lang="es-ES" b="1" u="sng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1508" name="Picture 4" descr="Resultado de imagen de colombia mapa dibuj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3" y="4232432"/>
            <a:ext cx="1709241" cy="22288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16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INFORME PIS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27" r="2284"/>
          <a:stretch/>
        </p:blipFill>
        <p:spPr bwMode="auto">
          <a:xfrm>
            <a:off x="-180226" y="1597045"/>
            <a:ext cx="9319559" cy="41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2686049" y="2429122"/>
            <a:ext cx="2600326" cy="1352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18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¿Por qué son importantes los Cuestionarios </a:t>
            </a:r>
            <a:r>
              <a:rPr lang="es-ES_tradnl" sz="1800" b="1" dirty="0">
                <a:solidFill>
                  <a:schemeClr val="bg1"/>
                </a:solidFill>
                <a:latin typeface="Kristen ITC" panose="03050502040202030202" pitchFamily="66" charset="0"/>
              </a:rPr>
              <a:t>A</a:t>
            </a:r>
            <a:r>
              <a:rPr lang="es-ES_tradnl" sz="18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dicionales?</a:t>
            </a:r>
            <a:endParaRPr lang="es-ES" sz="1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pic>
        <p:nvPicPr>
          <p:cNvPr id="24582" name="Picture 6" descr="Resultado de imagen de mapa del mundo dibuj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78" y="4323543"/>
            <a:ext cx="1252164" cy="8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-4667" y="1026762"/>
            <a:ext cx="9144000" cy="485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179668" y="971198"/>
            <a:ext cx="8959665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smtClean="0">
                <a:latin typeface="Kristen ITC" panose="03050502040202030202" pitchFamily="66" charset="0"/>
              </a:rPr>
              <a:t>Los cuestionarios complementan y profundizan…</a:t>
            </a:r>
            <a:endParaRPr lang="es-ES" sz="2000" b="1" dirty="0">
              <a:latin typeface="Kristen ITC" panose="03050502040202030202" pitchFamily="66" charset="0"/>
            </a:endParaRPr>
          </a:p>
        </p:txBody>
      </p:sp>
      <p:sp>
        <p:nvSpPr>
          <p:cNvPr id="87" name="1 Título"/>
          <p:cNvSpPr txBox="1">
            <a:spLocks/>
          </p:cNvSpPr>
          <p:nvPr/>
        </p:nvSpPr>
        <p:spPr>
          <a:xfrm>
            <a:off x="2638424" y="225423"/>
            <a:ext cx="3933825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smtClean="0">
                <a:solidFill>
                  <a:schemeClr val="bg1"/>
                </a:solidFill>
                <a:latin typeface="Kristen ITC" panose="03050502040202030202" pitchFamily="66" charset="0"/>
              </a:rPr>
              <a:t>A modo de resumen…</a:t>
            </a:r>
            <a:endParaRPr lang="es-ES" sz="24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9" name="1 Título"/>
          <p:cNvSpPr txBox="1">
            <a:spLocks/>
          </p:cNvSpPr>
          <p:nvPr/>
        </p:nvSpPr>
        <p:spPr>
          <a:xfrm>
            <a:off x="247651" y="5099595"/>
            <a:ext cx="889635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latin typeface="Kristen ITC" panose="03050502040202030202" pitchFamily="66" charset="0"/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-4667" y="5903562"/>
            <a:ext cx="9144000" cy="485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1 Título"/>
          <p:cNvSpPr txBox="1">
            <a:spLocks/>
          </p:cNvSpPr>
          <p:nvPr/>
        </p:nvSpPr>
        <p:spPr>
          <a:xfrm>
            <a:off x="72966" y="5800373"/>
            <a:ext cx="8959665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000" b="1" dirty="0" smtClean="0">
                <a:latin typeface="Kristen ITC" panose="03050502040202030202" pitchFamily="66" charset="0"/>
              </a:rPr>
              <a:t>Nos dan información más allá de los resultados…</a:t>
            </a:r>
            <a:endParaRPr lang="es-ES" sz="2000" b="1" dirty="0">
              <a:latin typeface="Kristen ITC" panose="03050502040202030202" pitchFamily="66" charset="0"/>
            </a:endParaRPr>
          </a:p>
        </p:txBody>
      </p:sp>
      <p:pic>
        <p:nvPicPr>
          <p:cNvPr id="33" name="Picture 2" descr="Resultado de imagen de INFORME PIS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36398" r="73420" b="44061"/>
          <a:stretch/>
        </p:blipFill>
        <p:spPr bwMode="auto">
          <a:xfrm>
            <a:off x="1543051" y="2105025"/>
            <a:ext cx="942974" cy="98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CUESTIONARIO DIBUJO 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895721"/>
            <a:ext cx="2046437" cy="20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392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265198"/>
            <a:ext cx="5619750" cy="692152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>
                <a:latin typeface="Kristen ITC" panose="03050502040202030202" pitchFamily="66" charset="0"/>
              </a:rPr>
              <a:t>¡</a:t>
            </a:r>
            <a:r>
              <a:rPr lang="es-ES" sz="4400" b="1" dirty="0" smtClean="0">
                <a:latin typeface="Kristen ITC" panose="03050502040202030202" pitchFamily="66" charset="0"/>
              </a:rPr>
              <a:t>Muchas gracias!</a:t>
            </a:r>
            <a:endParaRPr lang="es-ES" sz="4400" b="1" dirty="0">
              <a:latin typeface="Kristen ITC" panose="03050502040202030202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00715" y="2251882"/>
            <a:ext cx="402385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rgbClr val="C23F00"/>
                </a:solidFill>
                <a:latin typeface="Book Antiqua" panose="02040602050305030304" pitchFamily="18" charset="0"/>
                <a:hlinkClick r:id="rId2"/>
              </a:rPr>
              <a:t>http://www.mecd.gob.es/inee</a:t>
            </a:r>
            <a:r>
              <a:rPr lang="en-US" sz="1600" b="1" u="sng" dirty="0">
                <a:solidFill>
                  <a:srgbClr val="C23F00"/>
                </a:solidFill>
                <a:latin typeface="Book Antiqua" panose="02040602050305030304" pitchFamily="18" charset="0"/>
              </a:rPr>
              <a:t/>
            </a:r>
            <a:br>
              <a:rPr lang="en-US" sz="1600" b="1" u="sng" dirty="0">
                <a:solidFill>
                  <a:srgbClr val="C23F00"/>
                </a:solidFill>
                <a:latin typeface="Book Antiqua" panose="02040602050305030304" pitchFamily="18" charset="0"/>
              </a:rPr>
            </a:br>
            <a:r>
              <a:rPr lang="en-US" sz="1600" b="1" u="sng" dirty="0">
                <a:solidFill>
                  <a:srgbClr val="C23F00"/>
                </a:solidFill>
                <a:latin typeface="Book Antiqua" panose="02040602050305030304" pitchFamily="18" charset="0"/>
                <a:hlinkClick r:id="rId3"/>
              </a:rPr>
              <a:t>info.inee@mecd.es</a:t>
            </a:r>
            <a:r>
              <a:rPr lang="en-US" sz="1600" b="1" u="sng" dirty="0">
                <a:solidFill>
                  <a:srgbClr val="C23F00"/>
                </a:solidFill>
                <a:latin typeface="Book Antiqua" panose="02040602050305030304" pitchFamily="18" charset="0"/>
              </a:rPr>
              <a:t> </a:t>
            </a:r>
            <a:br>
              <a:rPr lang="en-US" sz="1600" b="1" u="sng" dirty="0">
                <a:solidFill>
                  <a:srgbClr val="C23F00"/>
                </a:solidFill>
                <a:latin typeface="Book Antiqua" panose="02040602050305030304" pitchFamily="18" charset="0"/>
              </a:rPr>
            </a:br>
            <a:r>
              <a:rPr lang="en-US" sz="1600" b="1" dirty="0">
                <a:solidFill>
                  <a:srgbClr val="C23F00"/>
                </a:solidFill>
                <a:latin typeface="Book Antiqua" panose="02040602050305030304" pitchFamily="18" charset="0"/>
              </a:rPr>
              <a:t/>
            </a:r>
            <a:br>
              <a:rPr lang="en-US" sz="1600" b="1" dirty="0">
                <a:solidFill>
                  <a:srgbClr val="C23F00"/>
                </a:solidFill>
                <a:latin typeface="Book Antiqua" panose="02040602050305030304" pitchFamily="18" charset="0"/>
              </a:rPr>
            </a:br>
            <a:r>
              <a:rPr lang="en-US" sz="1600" dirty="0" smtClean="0">
                <a:latin typeface="Book Antiqua" panose="02040602050305030304" pitchFamily="18" charset="0"/>
              </a:rPr>
              <a:t>Follow us </a:t>
            </a:r>
            <a:r>
              <a:rPr lang="en-US" sz="1600" dirty="0">
                <a:latin typeface="Book Antiqua" panose="02040602050305030304" pitchFamily="18" charset="0"/>
              </a:rPr>
              <a:t>on </a:t>
            </a:r>
            <a:r>
              <a:rPr lang="en-US" sz="1600" b="1" dirty="0">
                <a:latin typeface="Book Antiqua" panose="02040602050305030304" pitchFamily="18" charset="0"/>
              </a:rPr>
              <a:t>Twitter</a:t>
            </a:r>
            <a:r>
              <a:rPr lang="en-US" sz="1600" dirty="0">
                <a:latin typeface="Book Antiqua" panose="02040602050305030304" pitchFamily="18" charset="0"/>
              </a:rPr>
              <a:t>: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  <a:t>@</a:t>
            </a:r>
            <a:r>
              <a:rPr lang="en-US" sz="1600" dirty="0" err="1">
                <a:solidFill>
                  <a:srgbClr val="376092"/>
                </a:solidFill>
                <a:latin typeface="Book Antiqua" panose="02040602050305030304" pitchFamily="18" charset="0"/>
              </a:rPr>
              <a:t>educaINEE</a:t>
            </a: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  <a:t/>
            </a:r>
            <a:b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</a:b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  <a:t/>
            </a:r>
            <a:b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</a:b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  <a:t>I</a:t>
            </a:r>
            <a:r>
              <a:rPr lang="en-US" sz="1600" dirty="0">
                <a:latin typeface="Book Antiqua" panose="02040602050305030304" pitchFamily="18" charset="0"/>
              </a:rPr>
              <a:t>n our </a:t>
            </a:r>
            <a:r>
              <a:rPr lang="en-US" sz="1600" b="1" dirty="0">
                <a:latin typeface="Book Antiqua" panose="02040602050305030304" pitchFamily="18" charset="0"/>
              </a:rPr>
              <a:t>blog</a:t>
            </a:r>
            <a:r>
              <a:rPr lang="en-US" sz="1600" dirty="0">
                <a:latin typeface="Book Antiqua" panose="02040602050305030304" pitchFamily="18" charset="0"/>
              </a:rPr>
              <a:t>: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  <a:hlinkClick r:id="rId4"/>
              </a:rPr>
              <a:t>http://blog.educalab.es/inee/</a:t>
            </a: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  <a:t/>
            </a:r>
            <a:b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</a:br>
            <a: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  <a:t/>
            </a:r>
            <a:br>
              <a:rPr lang="en-US" sz="1600" dirty="0">
                <a:solidFill>
                  <a:srgbClr val="376092"/>
                </a:solidFill>
                <a:latin typeface="Book Antiqua" panose="02040602050305030304" pitchFamily="18" charset="0"/>
              </a:rPr>
            </a:b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  <a:ea typeface="ＭＳ Ｐゴシック"/>
              </a:rPr>
              <a:t>And in </a:t>
            </a:r>
            <a:r>
              <a:rPr lang="en-US" sz="1600" b="1" dirty="0" err="1">
                <a:solidFill>
                  <a:prstClr val="black"/>
                </a:solidFill>
                <a:latin typeface="Book Antiqua" panose="02040602050305030304" pitchFamily="18" charset="0"/>
                <a:ea typeface="ＭＳ Ｐゴシック"/>
              </a:rPr>
              <a:t>slideshare</a:t>
            </a: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  <a:ea typeface="ＭＳ Ｐゴシック"/>
              </a:rPr>
              <a:t>:</a:t>
            </a:r>
            <a:b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  <a:ea typeface="ＭＳ Ｐゴシック"/>
              </a:rPr>
            </a:b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  <a:ea typeface="ＭＳ Ｐゴシック"/>
                <a:hlinkClick r:id="rId5"/>
              </a:rPr>
              <a:t>http://www.slideshare.net/INEE_MECD</a:t>
            </a:r>
            <a:endParaRPr lang="es-ES" sz="16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90" y="3184227"/>
            <a:ext cx="530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52" y="3829272"/>
            <a:ext cx="4699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42" y="4651744"/>
            <a:ext cx="5238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jose\Desktop\inee logo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62" y="5133004"/>
            <a:ext cx="5732838" cy="13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07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41926" y="6226175"/>
            <a:ext cx="3785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10 countries perform below this line…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85826" y="2235280"/>
            <a:ext cx="2200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Rendimiento medio en Ciencias </a:t>
            </a:r>
          </a:p>
          <a:p>
            <a:pPr algn="ctr"/>
            <a:r>
              <a:rPr lang="es-ES" sz="2400" b="1" dirty="0" smtClean="0">
                <a:latin typeface="Kristen ITC" panose="03050502040202030202" pitchFamily="66" charset="0"/>
              </a:rPr>
              <a:t>(PISA 2015)</a:t>
            </a:r>
            <a:endParaRPr lang="es-ES" sz="2400" b="1" dirty="0">
              <a:latin typeface="Kristen ITC" panose="03050502040202030202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53" y="524443"/>
            <a:ext cx="4329717" cy="57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sultado de imagen de historia de la quim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1" y="3869037"/>
            <a:ext cx="3821503" cy="136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01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3" y="1046311"/>
            <a:ext cx="4327451" cy="554587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88" y="1155138"/>
            <a:ext cx="7085464" cy="53282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08" y="811047"/>
            <a:ext cx="2794612" cy="56960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1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31" y="458967"/>
            <a:ext cx="5998885" cy="544210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3 Marcador de contenido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02" y="2027633"/>
            <a:ext cx="6289583" cy="423542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9803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>
            <a:spLocks noChangeArrowheads="1"/>
          </p:cNvSpPr>
          <p:nvPr/>
        </p:nvSpPr>
        <p:spPr bwMode="invGray">
          <a:xfrm rot="18826844">
            <a:off x="5037312" y="2981102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invGray">
          <a:xfrm rot="5400000">
            <a:off x="4182000" y="5346849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invGray">
          <a:xfrm rot="13608049">
            <a:off x="3294896" y="285128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invGray">
          <a:xfrm rot="8238691">
            <a:off x="2913825" y="4699152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invGray">
          <a:xfrm>
            <a:off x="5358339" y="4045520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invGray">
          <a:xfrm rot="-10800000">
            <a:off x="2741344" y="3767672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gray">
          <a:xfrm>
            <a:off x="2554019" y="2160364"/>
            <a:ext cx="3743325" cy="3744912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3362057" y="2984276"/>
            <a:ext cx="2160587" cy="2160588"/>
            <a:chOff x="2238" y="1769"/>
            <a:chExt cx="1361" cy="1361"/>
          </a:xfrm>
        </p:grpSpPr>
        <p:sp>
          <p:nvSpPr>
            <p:cNvPr id="25611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grpSp>
          <p:nvGrpSpPr>
            <p:cNvPr id="25615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25616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25617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25618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</p:grpSp>
      <p:sp>
        <p:nvSpPr>
          <p:cNvPr id="25621" name="AutoShape 21"/>
          <p:cNvSpPr>
            <a:spLocks noChangeArrowheads="1"/>
          </p:cNvSpPr>
          <p:nvPr/>
        </p:nvSpPr>
        <p:spPr bwMode="gray">
          <a:xfrm>
            <a:off x="267820" y="3511487"/>
            <a:ext cx="2358022" cy="6273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altLang="es-E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Investigaciones </a:t>
            </a:r>
          </a:p>
          <a:p>
            <a:pPr algn="ctr" eaLnBrk="0" hangingPunct="0"/>
            <a:r>
              <a:rPr lang="es-ES" altLang="es-ES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de temas específicos</a:t>
            </a:r>
            <a:endParaRPr lang="es-ES" altLang="es-ES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gray">
          <a:xfrm>
            <a:off x="723735" y="2252560"/>
            <a:ext cx="25908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es-E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Pruebas cognitivas</a:t>
            </a: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gray">
          <a:xfrm>
            <a:off x="3085631" y="5985833"/>
            <a:ext cx="3340071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altLang="es-ES" sz="1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Informes secundarios o temáticos</a:t>
            </a:r>
            <a:endParaRPr lang="es-ES" altLang="es-ES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gray">
          <a:xfrm>
            <a:off x="6150501" y="3907761"/>
            <a:ext cx="2667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altLang="es-ES" sz="1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Bases de datos</a:t>
            </a:r>
            <a:endParaRPr lang="es-ES" altLang="es-ES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gray">
          <a:xfrm>
            <a:off x="5645694" y="2379521"/>
            <a:ext cx="2667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altLang="es-ES" sz="1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Cuestionarios de contexto</a:t>
            </a:r>
            <a:endParaRPr lang="es-ES" altLang="es-ES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gray">
          <a:xfrm>
            <a:off x="267819" y="5192006"/>
            <a:ext cx="2919219" cy="6254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altLang="es-E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Recursos para los profesores </a:t>
            </a:r>
          </a:p>
          <a:p>
            <a:pPr algn="ctr" eaLnBrk="0" hangingPunct="0"/>
            <a:r>
              <a:rPr lang="es-ES" altLang="es-E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y los estudiantes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510906" y="810551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¿Qué es (realmente) PISA?</a:t>
            </a:r>
            <a:endParaRPr lang="es-CO" sz="32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31" name="Marcador de contenido 2"/>
          <p:cNvSpPr>
            <a:spLocks noGrp="1"/>
          </p:cNvSpPr>
          <p:nvPr>
            <p:ph idx="1"/>
          </p:nvPr>
        </p:nvSpPr>
        <p:spPr>
          <a:xfrm>
            <a:off x="1001443" y="1421637"/>
            <a:ext cx="7096125" cy="685800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s-ES_tradnl" sz="2000" dirty="0">
                <a:solidFill>
                  <a:schemeClr val="dk1"/>
                </a:solidFill>
                <a:latin typeface="Book Antiqua" panose="02040602050305030304" pitchFamily="18" charset="0"/>
              </a:rPr>
              <a:t>La </a:t>
            </a:r>
            <a:r>
              <a:rPr lang="es-ES_tradnl" sz="2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evaluación internacional comparativa </a:t>
            </a:r>
            <a:r>
              <a:rPr lang="es-ES_tradnl" sz="2000" dirty="0">
                <a:solidFill>
                  <a:schemeClr val="dk1"/>
                </a:solidFill>
                <a:latin typeface="Book Antiqua" panose="02040602050305030304" pitchFamily="18" charset="0"/>
              </a:rPr>
              <a:t>de </a:t>
            </a:r>
            <a:r>
              <a:rPr lang="es-ES_tradnl" sz="2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más alcance </a:t>
            </a:r>
            <a:r>
              <a:rPr lang="es-ES_tradnl" sz="2000" dirty="0">
                <a:solidFill>
                  <a:schemeClr val="dk1"/>
                </a:solidFill>
                <a:latin typeface="Book Antiqua" panose="02040602050305030304" pitchFamily="18" charset="0"/>
              </a:rPr>
              <a:t>que existe en la </a:t>
            </a:r>
            <a:r>
              <a:rPr lang="es-ES_tradnl" sz="20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actualidad</a:t>
            </a:r>
            <a:endParaRPr lang="es-ES_tradnl" sz="2000" dirty="0">
              <a:solidFill>
                <a:schemeClr val="dk1"/>
              </a:solidFill>
              <a:latin typeface="Book Antiqua" panose="02040602050305030304" pitchFamily="18" charset="0"/>
            </a:endParaRP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invGray">
          <a:xfrm rot="2227382">
            <a:off x="4986862" y="4814385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3" name="32 Flecha abajo"/>
          <p:cNvSpPr/>
          <p:nvPr/>
        </p:nvSpPr>
        <p:spPr>
          <a:xfrm>
            <a:off x="4316937" y="2111835"/>
            <a:ext cx="285750" cy="5979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gray">
          <a:xfrm>
            <a:off x="5522644" y="5085811"/>
            <a:ext cx="3444349" cy="7561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s-ES" altLang="es-E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Resultados: Informes Internacional, </a:t>
            </a:r>
          </a:p>
          <a:p>
            <a:pPr algn="ctr" eaLnBrk="0" hangingPunct="0"/>
            <a:r>
              <a:rPr lang="es-ES" altLang="es-ES" sz="1600" dirty="0">
                <a:solidFill>
                  <a:schemeClr val="bg1"/>
                </a:solidFill>
                <a:latin typeface="Book Antiqua" panose="02040602050305030304" pitchFamily="18" charset="0"/>
              </a:rPr>
              <a:t>Nacionales y Regionales</a:t>
            </a:r>
            <a:endParaRPr lang="en-US" altLang="es-ES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4338" name="Picture 2" descr="Resultado de imagen de PISA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19" y="3728732"/>
            <a:ext cx="1462935" cy="6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81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1" grpId="0" animBg="1"/>
      <p:bldP spid="25622" grpId="0" animBg="1"/>
      <p:bldP spid="25623" grpId="0" animBg="1"/>
      <p:bldP spid="25624" grpId="0" animBg="1"/>
      <p:bldP spid="25625" grpId="0" animBg="1"/>
      <p:bldP spid="28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092198"/>
            <a:ext cx="7886700" cy="69215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¿Cuáles son los objetivos de PISA?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2" y="3775763"/>
            <a:ext cx="3248025" cy="1157935"/>
          </a:xfrm>
          <a:prstGeom prst="round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800" b="1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Proporcionar</a:t>
            </a:r>
            <a:r>
              <a:rPr lang="es-ES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 </a:t>
            </a:r>
            <a:r>
              <a:rPr lang="es-ES" sz="1800" b="1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indicadores </a:t>
            </a:r>
            <a:r>
              <a:rPr lang="es-ES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de la 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eficacia, la equidad y la eficiencia de los sistemas educativos</a:t>
            </a:r>
            <a:endParaRPr lang="es-ES" sz="1800" dirty="0">
              <a:solidFill>
                <a:schemeClr val="dk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619498" y="3767183"/>
            <a:ext cx="2876550" cy="1166515"/>
          </a:xfrm>
          <a:prstGeom prst="round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b="1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Establecer puntos de referencia </a:t>
            </a:r>
            <a:r>
              <a:rPr lang="es-ES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para la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comparación internacional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619873" y="3767183"/>
            <a:ext cx="2085975" cy="1205436"/>
          </a:xfrm>
          <a:prstGeom prst="roundRect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b="1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Seguir </a:t>
            </a:r>
            <a:r>
              <a:rPr lang="es-ES" b="1" dirty="0">
                <a:solidFill>
                  <a:schemeClr val="dk1"/>
                </a:solidFill>
                <a:latin typeface="Book Antiqua" panose="02040602050305030304" pitchFamily="18" charset="0"/>
              </a:rPr>
              <a:t>la evolución </a:t>
            </a:r>
            <a:r>
              <a:rPr lang="es-ES" dirty="0">
                <a:solidFill>
                  <a:schemeClr val="dk1"/>
                </a:solidFill>
                <a:latin typeface="Book Antiqua" panose="02040602050305030304" pitchFamily="18" charset="0"/>
              </a:rPr>
              <a:t>de los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datos en el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tiempo</a:t>
            </a:r>
          </a:p>
        </p:txBody>
      </p:sp>
      <p:pic>
        <p:nvPicPr>
          <p:cNvPr id="5122" name="Picture 2" descr="C:\Users\aida.valero\AppData\Local\Microsoft\Windows\Temporary Internet Files\Content.IE5\FCDB1OVR\indicador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7" y="1859713"/>
            <a:ext cx="2488407" cy="1864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ida.valero\AppData\Local\Microsoft\Windows\Temporary Internet Files\Content.IE5\AQLMU8E5\master-300x27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3" y="2019344"/>
            <a:ext cx="1873250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ida.valero\AppData\Local\Microsoft\Windows\Temporary Internet Files\Content.IE5\FXRPVFJX\demografia1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2"/>
          <a:stretch/>
        </p:blipFill>
        <p:spPr bwMode="auto">
          <a:xfrm>
            <a:off x="6559810" y="2191231"/>
            <a:ext cx="2031737" cy="1361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28625" y="5038725"/>
            <a:ext cx="8134349" cy="14582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>
                <a:solidFill>
                  <a:schemeClr val="tx1"/>
                </a:solidFill>
                <a:latin typeface="Book Antiqua" panose="02040602050305030304" pitchFamily="18" charset="0"/>
              </a:rPr>
              <a:t>Para alcanzar estos objetivos no solo </a:t>
            </a:r>
            <a:r>
              <a:rPr lang="es-ES" sz="17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se necesitan medidas fiables y válidas </a:t>
            </a:r>
            <a:r>
              <a:rPr lang="es-ES" sz="1700" b="1" dirty="0">
                <a:solidFill>
                  <a:schemeClr val="tx1"/>
                </a:solidFill>
                <a:latin typeface="Book Antiqua" panose="02040602050305030304" pitchFamily="18" charset="0"/>
              </a:rPr>
              <a:t>para evaluar el rendimiento cognitivo, </a:t>
            </a:r>
            <a:r>
              <a:rPr lang="es-ES" sz="17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sino también información sobre qué variables influyen en dichos resultados.</a:t>
            </a:r>
          </a:p>
          <a:p>
            <a:pPr algn="ctr"/>
            <a:r>
              <a:rPr lang="es-ES" sz="17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Es importante explicar los resultados </a:t>
            </a:r>
            <a:r>
              <a:rPr lang="es-ES" sz="1700" b="1" dirty="0">
                <a:solidFill>
                  <a:schemeClr val="tx1"/>
                </a:solidFill>
                <a:latin typeface="Book Antiqua" panose="02040602050305030304" pitchFamily="18" charset="0"/>
              </a:rPr>
              <a:t>cognitivos </a:t>
            </a:r>
            <a:r>
              <a:rPr lang="es-ES" sz="17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mediante variables de contexto. Principales factores</a:t>
            </a:r>
            <a:r>
              <a:rPr lang="es-ES" sz="1700" b="1" dirty="0">
                <a:latin typeface="Book Antiqua" panose="02040602050305030304" pitchFamily="18" charset="0"/>
              </a:rPr>
              <a:t> </a:t>
            </a:r>
            <a:r>
              <a:rPr lang="es-ES" sz="1700" b="1" dirty="0">
                <a:solidFill>
                  <a:schemeClr val="tx1"/>
                </a:solidFill>
                <a:latin typeface="Book Antiqua" panose="02040602050305030304" pitchFamily="18" charset="0"/>
              </a:rPr>
              <a:t>asociados al rendimiento</a:t>
            </a:r>
          </a:p>
        </p:txBody>
      </p:sp>
    </p:spTree>
    <p:extLst>
      <p:ext uri="{BB962C8B-B14F-4D97-AF65-F5344CB8AC3E}">
        <p14:creationId xmlns:p14="http://schemas.microsoft.com/office/powerpoint/2010/main" val="890503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025" y="1216023"/>
            <a:ext cx="8263982" cy="6921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  <a:t>Factores asociados con un </a:t>
            </a:r>
            <a:r>
              <a:rPr lang="es-ES" sz="2000" b="1" dirty="0">
                <a:solidFill>
                  <a:srgbClr val="C00000"/>
                </a:solidFill>
                <a:latin typeface="Book Antiqua" panose="02040602050305030304" pitchFamily="18" charset="0"/>
                <a:ea typeface="+mn-ea"/>
                <a:cs typeface="+mn-cs"/>
              </a:rPr>
              <a:t>rendimiento alto en ciencias</a:t>
            </a:r>
            <a: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  <a:t>(Cuestionarios del estudiante, del profesor y del centro escolar)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1" y="2181225"/>
            <a:ext cx="865414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59288" y="5330825"/>
            <a:ext cx="4054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767509" y="4730750"/>
            <a:ext cx="4746254" cy="6000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949414" y="4850338"/>
            <a:ext cx="45929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Asociación </a:t>
            </a:r>
            <a:r>
              <a:rPr lang="es-ES" sz="1600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positiva</a:t>
            </a:r>
            <a:r>
              <a:rPr lang="es-ES" sz="1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con rendimiento en ciencias</a:t>
            </a:r>
            <a:endParaRPr lang="es-ES" sz="16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43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206498"/>
            <a:ext cx="7886700" cy="6921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  <a:t>Factores asociados con un rendimiento bajo en ciencias</a:t>
            </a:r>
            <a:b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es-ES" sz="2000" b="1" dirty="0">
                <a:latin typeface="Book Antiqua" panose="02040602050305030304" pitchFamily="18" charset="0"/>
                <a:ea typeface="+mn-ea"/>
                <a:cs typeface="+mn-cs"/>
              </a:rPr>
              <a:t>(Cuestionarios del estudiante, del profesor y del centro escolar)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1" y="2109469"/>
            <a:ext cx="8420103" cy="392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3438525" y="4522180"/>
            <a:ext cx="4746254" cy="60007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610905" y="4660818"/>
            <a:ext cx="4588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Asociación </a:t>
            </a:r>
            <a:r>
              <a:rPr lang="es-ES" sz="1600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negativa</a:t>
            </a:r>
            <a:r>
              <a:rPr lang="es-ES" sz="1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con rendimiento en ciencias</a:t>
            </a:r>
            <a:endParaRPr lang="es-ES" sz="16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82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AFD8BD9E0FB143A131F4C3F297774B" ma:contentTypeVersion="13" ma:contentTypeDescription="Crear nuevo documento." ma:contentTypeScope="" ma:versionID="5e06fe9973c67b7daf6efe5fff3d623d">
  <xsd:schema xmlns:xsd="http://www.w3.org/2001/XMLSchema" xmlns:xs="http://www.w3.org/2001/XMLSchema" xmlns:p="http://schemas.microsoft.com/office/2006/metadata/properties" xmlns:ns2="7b3b5900-56a4-48b8-94f3-df78c056f195" xmlns:ns3="9ba98e8a-276c-4a77-895e-52155753f08d" targetNamespace="http://schemas.microsoft.com/office/2006/metadata/properties" ma:root="true" ma:fieldsID="327f01874a43139c62488a8576203ba0" ns2:_="" ns3:_="">
    <xsd:import namespace="7b3b5900-56a4-48b8-94f3-df78c056f195"/>
    <xsd:import namespace="9ba98e8a-276c-4a77-895e-52155753f0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b5900-56a4-48b8-94f3-df78c056f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98e8a-276c-4a77-895e-52155753f0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9BE508-79BA-4B51-AC2E-205180F1C483}"/>
</file>

<file path=customXml/itemProps2.xml><?xml version="1.0" encoding="utf-8"?>
<ds:datastoreItem xmlns:ds="http://schemas.openxmlformats.org/officeDocument/2006/customXml" ds:itemID="{CFD73AC3-C8B9-4890-B2A2-5FE45A55E85B}"/>
</file>

<file path=customXml/itemProps3.xml><?xml version="1.0" encoding="utf-8"?>
<ds:datastoreItem xmlns:ds="http://schemas.openxmlformats.org/officeDocument/2006/customXml" ds:itemID="{65A4A012-E37C-4999-8157-E12C048D358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2702</TotalTime>
  <Words>1126</Words>
  <Application>Microsoft Office PowerPoint</Application>
  <PresentationFormat>Presentación en pantalla (4:3)</PresentationFormat>
  <Paragraphs>141</Paragraphs>
  <Slides>33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Book Antiqua</vt:lpstr>
      <vt:lpstr>Calibri</vt:lpstr>
      <vt:lpstr>Calibri Light</vt:lpstr>
      <vt:lpstr>Gill Sans MT Condensed</vt:lpstr>
      <vt:lpstr>Kristen ITC</vt:lpstr>
      <vt:lpstr>Tema de Office</vt:lpstr>
      <vt:lpstr>Cuestionarios adicionales PISA: El caso de España</vt:lpstr>
      <vt:lpstr>¿Qué sabemos de PISA?</vt:lpstr>
      <vt:lpstr>¿En qué se traduce esto a menudo?</vt:lpstr>
      <vt:lpstr>Presentación de PowerPoint</vt:lpstr>
      <vt:lpstr>Presentación de PowerPoint</vt:lpstr>
      <vt:lpstr>¿Qué es (realmente) PISA?</vt:lpstr>
      <vt:lpstr>¿Cuáles son los objetivos de PISA?</vt:lpstr>
      <vt:lpstr>Factores asociados con un rendimiento alto en ciencias (Cuestionarios del estudiante, del profesor y del centro escolar)</vt:lpstr>
      <vt:lpstr>Factores asociados con un rendimiento bajo en ciencias (Cuestionarios del estudiante, del profesor y del centro escolar)</vt:lpstr>
      <vt:lpstr>Presentación de PowerPoint</vt:lpstr>
      <vt:lpstr>¿Qué cuestionarios son obligatorios en la evaluación PISA?</vt:lpstr>
      <vt:lpstr>Presentación de PowerPoint</vt:lpstr>
      <vt:lpstr>Enfoque modular</vt:lpstr>
      <vt:lpstr>Enfoque modular de los cuestionarios</vt:lpstr>
      <vt:lpstr>Presentación de PowerPoint</vt:lpstr>
      <vt:lpstr>Presentación de PowerPoint</vt:lpstr>
      <vt:lpstr>Enfoque modular</vt:lpstr>
      <vt:lpstr>Implicación familiar</vt:lpstr>
      <vt:lpstr>Implicación familiar: Cuestionario de Alumnos</vt:lpstr>
      <vt:lpstr>Implicación familiar: Cuestionario de Familias</vt:lpstr>
      <vt:lpstr>Implicación familiar en la vida del estudiante. Actividades de los padres con el centro escolar y con su hijo (España, azul y verde; media-18 países, rojo y naranja)</vt:lpstr>
      <vt:lpstr>Implicación familiar: Cuestionario de Profesores</vt:lpstr>
      <vt:lpstr>Implicación familiar: Cuestionario del Director/a</vt:lpstr>
      <vt:lpstr>Resultados no cognitivos: el Bienestar de los estudiantes</vt:lpstr>
      <vt:lpstr>Distribución del índice de satisfacción con la vida de los estudiantes de 15-16 años      (Valor medio del índice junto al nombre de cada país)</vt:lpstr>
      <vt:lpstr>Cuestionarios PISA en España</vt:lpstr>
      <vt:lpstr>Tasas de respuesta en España (PISA 2015)</vt:lpstr>
      <vt:lpstr>LÍMITES</vt:lpstr>
      <vt:lpstr>Un ejemplo práctico sobre la utilidad de los cuestionarios adicionales: Variabilidad dentro de los centros escolares  (within schools)</vt:lpstr>
      <vt:lpstr>Variación en el rendimiento de ciencias entre escuelas y dentro de las escuelas (PISA 2015)</vt:lpstr>
      <vt:lpstr>Variabilidad dentro de los centros escolares  (within schools)</vt:lpstr>
      <vt:lpstr>Presentación de PowerPoint</vt:lpstr>
      <vt:lpstr>¡Muchas gracias!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Sergio Andres Arango</cp:lastModifiedBy>
  <cp:revision>213</cp:revision>
  <dcterms:created xsi:type="dcterms:W3CDTF">2015-08-13T20:07:08Z</dcterms:created>
  <dcterms:modified xsi:type="dcterms:W3CDTF">2018-03-12T15:02:29Z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0x010100C8AFD8BD9E0FB143A131F4C3F297774B</vt:lpwstr>
  </property>
</Properties>
</file>