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Override3.xml" ContentType="application/vnd.openxmlformats-officedocument.themeOverrid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0" autoAdjust="0"/>
    <p:restoredTop sz="94660" autoAdjust="0"/>
  </p:normalViewPr>
  <p:slideViewPr>
    <p:cSldViewPr snapToGrid="0">
      <p:cViewPr varScale="1">
        <p:scale>
          <a:sx n="132" d="100"/>
          <a:sy n="132" d="100"/>
        </p:scale>
        <p:origin x="105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31D66-0E12-4819-9C9E-C94701A2B602}" type="datetimeFigureOut">
              <a:rPr lang="es-CO" smtClean="0"/>
              <a:t>19/10/2017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839EE-6702-4836-A347-1A46A6B7CB20}" type="slidenum">
              <a:rPr lang="es-CO" smtClean="0"/>
              <a:t>‹Nº›</a:t>
            </a:fld>
            <a:endParaRPr lang="es-CO"/>
          </a:p>
        </p:txBody>
      </p:sp>
    </p:spTree>
    <p:extLst>
      <p:ext uri="{BB962C8B-B14F-4D97-AF65-F5344CB8AC3E}">
        <p14:creationId xmlns:p14="http://schemas.microsoft.com/office/powerpoint/2010/main" val="180632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2</a:t>
            </a:fld>
            <a:endParaRPr lang="es-CO" altLang="en-US" dirty="0" smtClean="0">
              <a:latin typeface="Calibri" pitchFamily="34" charset="0"/>
            </a:endParaRPr>
          </a:p>
        </p:txBody>
      </p:sp>
    </p:spTree>
    <p:extLst>
      <p:ext uri="{BB962C8B-B14F-4D97-AF65-F5344CB8AC3E}">
        <p14:creationId xmlns:p14="http://schemas.microsoft.com/office/powerpoint/2010/main" val="169781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DF154038-5899-4834-8BD2-EE94D2EA3721}" type="slidenum">
              <a:rPr lang="es-CO" altLang="en-US" smtClean="0">
                <a:latin typeface="Calibri" pitchFamily="34" charset="0"/>
              </a:rPr>
              <a:pPr fontAlgn="base">
                <a:spcBef>
                  <a:spcPct val="0"/>
                </a:spcBef>
                <a:spcAft>
                  <a:spcPct val="0"/>
                </a:spcAft>
                <a:defRPr/>
              </a:pPr>
              <a:t>11</a:t>
            </a:fld>
            <a:endParaRPr lang="es-CO" altLang="en-US" smtClean="0">
              <a:latin typeface="Calibri" pitchFamily="34" charset="0"/>
            </a:endParaRPr>
          </a:p>
        </p:txBody>
      </p:sp>
    </p:spTree>
    <p:extLst>
      <p:ext uri="{BB962C8B-B14F-4D97-AF65-F5344CB8AC3E}">
        <p14:creationId xmlns:p14="http://schemas.microsoft.com/office/powerpoint/2010/main" val="159511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12</a:t>
            </a:fld>
            <a:endParaRPr lang="es-CO" altLang="en-US" dirty="0" smtClean="0">
              <a:latin typeface="Calibri" pitchFamily="34" charset="0"/>
            </a:endParaRPr>
          </a:p>
        </p:txBody>
      </p:sp>
    </p:spTree>
    <p:extLst>
      <p:ext uri="{BB962C8B-B14F-4D97-AF65-F5344CB8AC3E}">
        <p14:creationId xmlns:p14="http://schemas.microsoft.com/office/powerpoint/2010/main" val="77386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can include unique set of observable characteristics as controls because we have a rich set </a:t>
            </a:r>
            <a:r>
              <a:rPr lang="en-US" altLang="en-US" dirty="0" err="1" smtClean="0"/>
              <a:t>ob</a:t>
            </a:r>
            <a:r>
              <a:rPr lang="en-US" altLang="en-US" dirty="0" smtClean="0"/>
              <a:t> combined administrative datasets. </a:t>
            </a:r>
          </a:p>
          <a:p>
            <a:pPr eaLnBrk="1" hangingPunct="1">
              <a:spcBef>
                <a:spcPct val="0"/>
              </a:spcBef>
            </a:pPr>
            <a:r>
              <a:rPr lang="en-US" altLang="en-US" dirty="0" smtClean="0"/>
              <a:t>The first database is the Database comes from the ICFES and it  contains the information from the saber 11. </a:t>
            </a:r>
          </a:p>
          <a:p>
            <a:pPr eaLnBrk="1" hangingPunct="1">
              <a:spcBef>
                <a:spcPct val="0"/>
              </a:spcBef>
            </a:pPr>
            <a:r>
              <a:rPr lang="en-US" altLang="en-US" dirty="0" smtClean="0"/>
              <a:t>The second database comes from the SNIES and it contains all the information from the graduates. The university and program attended and the year of graduation it also contains the administrative information of the universities and the programs. </a:t>
            </a:r>
          </a:p>
          <a:p>
            <a:pPr eaLnBrk="1" hangingPunct="1">
              <a:spcBef>
                <a:spcPct val="0"/>
              </a:spcBef>
            </a:pPr>
            <a:r>
              <a:rPr lang="en-US" altLang="en-US" dirty="0" smtClean="0"/>
              <a:t>The final database is  the pila. That database contains the information from the labor market collected for the formal sector for social security purposes. </a:t>
            </a:r>
          </a:p>
          <a:p>
            <a:pPr eaLnBrk="1" hangingPunct="1">
              <a:spcBef>
                <a:spcPct val="0"/>
              </a:spcBef>
            </a:pPr>
            <a:endParaRPr lang="en-US" altLang="en-US" dirty="0" smtClean="0"/>
          </a:p>
        </p:txBody>
      </p:sp>
      <p:sp>
        <p:nvSpPr>
          <p:cNvPr id="573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B22EBCA-E795-4AF5-A1F3-DFC53A67B1AF}" type="slidenum">
              <a:rPr lang="es-CO" altLang="en-US" smtClean="0">
                <a:latin typeface="Calibri" pitchFamily="34" charset="0"/>
              </a:rPr>
              <a:pPr fontAlgn="base">
                <a:spcBef>
                  <a:spcPct val="0"/>
                </a:spcBef>
                <a:spcAft>
                  <a:spcPct val="0"/>
                </a:spcAft>
                <a:defRPr/>
              </a:pPr>
              <a:t>13</a:t>
            </a:fld>
            <a:endParaRPr lang="es-CO" altLang="en-US" smtClean="0">
              <a:latin typeface="Calibri" pitchFamily="34" charset="0"/>
            </a:endParaRPr>
          </a:p>
        </p:txBody>
      </p:sp>
    </p:spTree>
    <p:extLst>
      <p:ext uri="{BB962C8B-B14F-4D97-AF65-F5344CB8AC3E}">
        <p14:creationId xmlns:p14="http://schemas.microsoft.com/office/powerpoint/2010/main" val="54905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837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70F1E8D-EA65-43F9-B836-5369ED89ED40}" type="slidenum">
              <a:rPr lang="es-CO" altLang="en-US" smtClean="0">
                <a:latin typeface="Calibri" pitchFamily="34" charset="0"/>
              </a:rPr>
              <a:pPr fontAlgn="base">
                <a:spcBef>
                  <a:spcPct val="0"/>
                </a:spcBef>
                <a:spcAft>
                  <a:spcPct val="0"/>
                </a:spcAft>
                <a:defRPr/>
              </a:pPr>
              <a:t>14</a:t>
            </a:fld>
            <a:endParaRPr lang="es-CO" altLang="en-US" smtClean="0">
              <a:latin typeface="Calibri" pitchFamily="34" charset="0"/>
            </a:endParaRPr>
          </a:p>
        </p:txBody>
      </p:sp>
    </p:spTree>
    <p:extLst>
      <p:ext uri="{BB962C8B-B14F-4D97-AF65-F5344CB8AC3E}">
        <p14:creationId xmlns:p14="http://schemas.microsoft.com/office/powerpoint/2010/main" val="2204877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16</a:t>
            </a:fld>
            <a:endParaRPr lang="es-CO" altLang="en-US" dirty="0" smtClean="0">
              <a:latin typeface="Calibri" pitchFamily="34" charset="0"/>
            </a:endParaRPr>
          </a:p>
        </p:txBody>
      </p:sp>
    </p:spTree>
    <p:extLst>
      <p:ext uri="{BB962C8B-B14F-4D97-AF65-F5344CB8AC3E}">
        <p14:creationId xmlns:p14="http://schemas.microsoft.com/office/powerpoint/2010/main" val="177656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17</a:t>
            </a:fld>
            <a:endParaRPr lang="es-CO" altLang="en-US" smtClean="0">
              <a:latin typeface="Calibri" pitchFamily="34" charset="0"/>
            </a:endParaRPr>
          </a:p>
        </p:txBody>
      </p:sp>
    </p:spTree>
    <p:extLst>
      <p:ext uri="{BB962C8B-B14F-4D97-AF65-F5344CB8AC3E}">
        <p14:creationId xmlns:p14="http://schemas.microsoft.com/office/powerpoint/2010/main" val="1563684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18</a:t>
            </a:fld>
            <a:endParaRPr lang="es-CO" altLang="en-US" smtClean="0">
              <a:latin typeface="Calibri" pitchFamily="34" charset="0"/>
            </a:endParaRPr>
          </a:p>
        </p:txBody>
      </p:sp>
    </p:spTree>
    <p:extLst>
      <p:ext uri="{BB962C8B-B14F-4D97-AF65-F5344CB8AC3E}">
        <p14:creationId xmlns:p14="http://schemas.microsoft.com/office/powerpoint/2010/main" val="81969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a:t>
            </a:r>
          </a:p>
          <a:p>
            <a:pPr marL="228600" indent="-228600" eaLnBrk="1" fontAlgn="auto" hangingPunct="1">
              <a:spcBef>
                <a:spcPts val="0"/>
              </a:spcBef>
              <a:spcAft>
                <a:spcPts val="0"/>
              </a:spcAft>
              <a:buFontTx/>
              <a:buAutoNum type="arabicPeriod"/>
              <a:defRPr/>
            </a:pPr>
            <a:r>
              <a:rPr lang="en-US" dirty="0" smtClean="0">
                <a:latin typeface="Garamond"/>
                <a:cs typeface="Garamond"/>
              </a:rPr>
              <a:t>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22</a:t>
            </a:fld>
            <a:endParaRPr lang="es-CO" altLang="en-US" smtClean="0">
              <a:latin typeface="Calibri" pitchFamily="34" charset="0"/>
            </a:endParaRPr>
          </a:p>
        </p:txBody>
      </p:sp>
    </p:spTree>
    <p:extLst>
      <p:ext uri="{BB962C8B-B14F-4D97-AF65-F5344CB8AC3E}">
        <p14:creationId xmlns:p14="http://schemas.microsoft.com/office/powerpoint/2010/main" val="250175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first column we present the unconditional difference. As we can see there is a huge difference between the students that attend new programs and those that attended existing programs. If we control by basic characteristics like the age the gender and the year in the labor market we see that the difference is pretty much the same. </a:t>
            </a:r>
          </a:p>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4A929E81-5669-4A08-BDEE-8698ECABFB89}" type="slidenum">
              <a:rPr lang="es-CO" altLang="en-US" smtClean="0">
                <a:latin typeface="Calibri" pitchFamily="34" charset="0"/>
              </a:rPr>
              <a:pPr fontAlgn="base">
                <a:spcBef>
                  <a:spcPct val="0"/>
                </a:spcBef>
                <a:spcAft>
                  <a:spcPct val="0"/>
                </a:spcAft>
                <a:defRPr/>
              </a:pPr>
              <a:t>23</a:t>
            </a:fld>
            <a:endParaRPr lang="es-CO" altLang="en-US" smtClean="0">
              <a:latin typeface="Calibri" pitchFamily="34" charset="0"/>
            </a:endParaRPr>
          </a:p>
        </p:txBody>
      </p:sp>
    </p:spTree>
    <p:extLst>
      <p:ext uri="{BB962C8B-B14F-4D97-AF65-F5344CB8AC3E}">
        <p14:creationId xmlns:p14="http://schemas.microsoft.com/office/powerpoint/2010/main" val="98745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Garamond"/>
                <a:cs typeface="Garamond"/>
              </a:rPr>
              <a:t>This strategy of identification has empirical challenges related with the sorting. </a:t>
            </a:r>
          </a:p>
          <a:p>
            <a:pPr marL="228600" indent="-228600" eaLnBrk="1" fontAlgn="auto" hangingPunct="1">
              <a:spcBef>
                <a:spcPts val="0"/>
              </a:spcBef>
              <a:spcAft>
                <a:spcPts val="0"/>
              </a:spcAft>
              <a:buFontTx/>
              <a:buAutoNum type="arabicPeriod"/>
              <a:defRPr/>
            </a:pPr>
            <a:r>
              <a:rPr lang="en-US" dirty="0" smtClean="0">
                <a:latin typeface="Garamond"/>
                <a:cs typeface="Garamond"/>
              </a:rPr>
              <a:t>First we have an student sorting. The students choose of HE is non random. The best students attend the best institutions. </a:t>
            </a:r>
          </a:p>
          <a:p>
            <a:pPr marL="228600" indent="-228600" eaLnBrk="1" fontAlgn="auto" hangingPunct="1">
              <a:spcBef>
                <a:spcPts val="0"/>
              </a:spcBef>
              <a:spcAft>
                <a:spcPts val="0"/>
              </a:spcAft>
              <a:buFontTx/>
              <a:buAutoNum type="arabicPeriod"/>
              <a:defRPr/>
            </a:pPr>
            <a:r>
              <a:rPr lang="en-US" dirty="0" smtClean="0">
                <a:latin typeface="Garamond"/>
                <a:cs typeface="Garamond"/>
              </a:rPr>
              <a:t>The richest students have more options. For example a good student with credit constrain may not attend the program that better suits its abilities and aspirations. </a:t>
            </a:r>
          </a:p>
          <a:p>
            <a:pPr marL="228600" indent="-228600" eaLnBrk="1" fontAlgn="auto" hangingPunct="1">
              <a:spcBef>
                <a:spcPts val="0"/>
              </a:spcBef>
              <a:spcAft>
                <a:spcPts val="0"/>
              </a:spcAft>
              <a:buFontTx/>
              <a:buAutoNum type="arabicPeriod"/>
              <a:defRPr/>
            </a:pPr>
            <a:r>
              <a:rPr lang="en-US" dirty="0" smtClean="0">
                <a:latin typeface="Garamond"/>
                <a:cs typeface="Garamond"/>
              </a:rPr>
              <a:t>Labor market sorting. We have that the worst individuals may not only have a worst salary but have a lower participation rate in the labor market. </a:t>
            </a:r>
          </a:p>
          <a:p>
            <a:pPr marL="228600" indent="-228600" eaLnBrk="1" fontAlgn="auto" hangingPunct="1">
              <a:spcBef>
                <a:spcPts val="0"/>
              </a:spcBef>
              <a:spcAft>
                <a:spcPts val="0"/>
              </a:spcAft>
              <a:buFontTx/>
              <a:buAutoNum type="arabicPeriod"/>
              <a:defRPr/>
            </a:pPr>
            <a:endParaRPr lang="en-US" dirty="0" smtClean="0">
              <a:latin typeface="Garamond"/>
              <a:cs typeface="Garamond"/>
            </a:endParaRPr>
          </a:p>
          <a:p>
            <a:pPr eaLnBrk="1" fontAlgn="auto" hangingPunct="1">
              <a:spcBef>
                <a:spcPts val="0"/>
              </a:spcBef>
              <a:spcAft>
                <a:spcPts val="0"/>
              </a:spcAft>
              <a:defRPr/>
            </a:pPr>
            <a:r>
              <a:rPr lang="en-US" dirty="0" smtClean="0">
                <a:latin typeface="Garamond"/>
                <a:cs typeface="Garamond"/>
              </a:rPr>
              <a:t>Assumptions </a:t>
            </a:r>
          </a:p>
          <a:p>
            <a:pPr eaLnBrk="1" fontAlgn="auto" hangingPunct="1">
              <a:spcBef>
                <a:spcPts val="0"/>
              </a:spcBef>
              <a:spcAft>
                <a:spcPts val="0"/>
              </a:spcAft>
              <a:defRPr/>
            </a:pPr>
            <a:endParaRPr lang="en-US" dirty="0" smtClean="0">
              <a:latin typeface="Garamond"/>
              <a:cs typeface="Garamond"/>
            </a:endParaRPr>
          </a:p>
          <a:p>
            <a:pPr lvl="1" eaLnBrk="1" fontAlgn="auto" hangingPunct="1">
              <a:lnSpc>
                <a:spcPct val="120000"/>
              </a:lnSpc>
              <a:spcBef>
                <a:spcPts val="0"/>
              </a:spcBef>
              <a:spcAft>
                <a:spcPts val="1200"/>
              </a:spcAft>
              <a:defRPr/>
            </a:pPr>
            <a:r>
              <a:rPr lang="en-US" sz="2000" dirty="0" smtClean="0">
                <a:cs typeface="Garamond"/>
              </a:rPr>
              <a:t>Regarding 1) we assume that sorting takes place on a rich set of observable characteristics. There is no sorting on unobservable or at least the sorting in unobservable is not correlated with attending new programs. </a:t>
            </a:r>
          </a:p>
          <a:p>
            <a:pPr lvl="1" eaLnBrk="1" fontAlgn="auto" hangingPunct="1">
              <a:lnSpc>
                <a:spcPct val="120000"/>
              </a:lnSpc>
              <a:spcBef>
                <a:spcPts val="0"/>
              </a:spcBef>
              <a:spcAft>
                <a:spcPts val="1200"/>
              </a:spcAft>
              <a:defRPr/>
            </a:pPr>
            <a:r>
              <a:rPr lang="en-US" sz="2000" dirty="0" smtClean="0">
                <a:cs typeface="Garamond"/>
              </a:rPr>
              <a:t>Regarding 2) so far we simply check empirically if students from new programs/institutions are more likely to be informal workers. </a:t>
            </a:r>
            <a:endParaRPr lang="en-US" sz="24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a:p>
            <a:pPr lvl="1" eaLnBrk="1" fontAlgn="auto" hangingPunct="1">
              <a:lnSpc>
                <a:spcPct val="120000"/>
              </a:lnSpc>
              <a:spcBef>
                <a:spcPts val="0"/>
              </a:spcBef>
              <a:spcAft>
                <a:spcPts val="1200"/>
              </a:spcAft>
              <a:defRPr/>
            </a:pPr>
            <a:endParaRPr lang="en-US" sz="2000" dirty="0" smtClean="0">
              <a:cs typeface="Garamond"/>
            </a:endParaRPr>
          </a:p>
        </p:txBody>
      </p:sp>
      <p:sp>
        <p:nvSpPr>
          <p:cNvPr id="5530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37C5B69-9692-4A04-AD53-2E0D92CAB8DC}" type="slidenum">
              <a:rPr lang="es-CO" altLang="en-US" smtClean="0">
                <a:latin typeface="Calibri" pitchFamily="34" charset="0"/>
              </a:rPr>
              <a:pPr fontAlgn="base">
                <a:spcBef>
                  <a:spcPct val="0"/>
                </a:spcBef>
                <a:spcAft>
                  <a:spcPct val="0"/>
                </a:spcAft>
                <a:defRPr/>
              </a:pPr>
              <a:t>24</a:t>
            </a:fld>
            <a:endParaRPr lang="es-CO" altLang="en-US" smtClean="0">
              <a:latin typeface="Calibri" pitchFamily="34" charset="0"/>
            </a:endParaRPr>
          </a:p>
        </p:txBody>
      </p:sp>
    </p:spTree>
    <p:extLst>
      <p:ext uri="{BB962C8B-B14F-4D97-AF65-F5344CB8AC3E}">
        <p14:creationId xmlns:p14="http://schemas.microsoft.com/office/powerpoint/2010/main" val="11321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What is behind the decline in the </a:t>
            </a:r>
            <a:r>
              <a:rPr lang="en-US" altLang="en-US" u="sng" dirty="0" smtClean="0"/>
              <a:t>returns to schooling </a:t>
            </a:r>
            <a:r>
              <a:rPr lang="en-US" altLang="en-US" dirty="0" smtClean="0"/>
              <a:t>in Latin America?</a:t>
            </a:r>
            <a:r>
              <a:rPr lang="en-US" altLang="en-US" b="1" i="1" dirty="0" smtClean="0"/>
              <a:t> </a:t>
            </a:r>
          </a:p>
          <a:p>
            <a:pPr eaLnBrk="1" hangingPunct="1">
              <a:spcBef>
                <a:spcPct val="0"/>
              </a:spcBef>
            </a:pPr>
            <a:r>
              <a:rPr lang="en-US" altLang="en-US" dirty="0" smtClean="0"/>
              <a:t>Some suspects  comes from the supply side and others from the demand side.</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DF154038-5899-4834-8BD2-EE94D2EA3721}" type="slidenum">
              <a:rPr lang="es-CO" altLang="en-US" smtClean="0">
                <a:latin typeface="Calibri" pitchFamily="34" charset="0"/>
              </a:rPr>
              <a:pPr fontAlgn="base">
                <a:spcBef>
                  <a:spcPct val="0"/>
                </a:spcBef>
                <a:spcAft>
                  <a:spcPct val="0"/>
                </a:spcAft>
                <a:defRPr/>
              </a:pPr>
              <a:t>3</a:t>
            </a:fld>
            <a:endParaRPr lang="es-CO" altLang="en-US" smtClean="0">
              <a:latin typeface="Calibri" pitchFamily="34" charset="0"/>
            </a:endParaRPr>
          </a:p>
        </p:txBody>
      </p:sp>
    </p:spTree>
    <p:extLst>
      <p:ext uri="{BB962C8B-B14F-4D97-AF65-F5344CB8AC3E}">
        <p14:creationId xmlns:p14="http://schemas.microsoft.com/office/powerpoint/2010/main" val="297286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 first column we present the unconditional difference. As we can see there is a huge difference between the students that attend new programs and those that attended existing programs. If we control by basic characteristics like the age the gender and the year in the labor market we see that the difference is pretty much the same. </a:t>
            </a:r>
          </a:p>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92B37134-ABB1-4D38-9B63-1FA66EFF335A}" type="slidenum">
              <a:rPr lang="es-CO" altLang="en-US" smtClean="0">
                <a:latin typeface="Calibri" pitchFamily="34" charset="0"/>
              </a:rPr>
              <a:pPr fontAlgn="base">
                <a:spcBef>
                  <a:spcPct val="0"/>
                </a:spcBef>
                <a:spcAft>
                  <a:spcPct val="0"/>
                </a:spcAft>
                <a:defRPr/>
              </a:pPr>
              <a:t>25</a:t>
            </a:fld>
            <a:endParaRPr lang="es-CO" altLang="en-US" smtClean="0">
              <a:latin typeface="Calibri" pitchFamily="34" charset="0"/>
            </a:endParaRPr>
          </a:p>
        </p:txBody>
      </p:sp>
    </p:spTree>
    <p:extLst>
      <p:ext uri="{BB962C8B-B14F-4D97-AF65-F5344CB8AC3E}">
        <p14:creationId xmlns:p14="http://schemas.microsoft.com/office/powerpoint/2010/main" val="310735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spcAft>
                <a:spcPts val="600"/>
              </a:spcAft>
            </a:pPr>
            <a:r>
              <a:rPr lang="en-US" altLang="en-US" sz="2400" smtClean="0"/>
              <a:t>The rapid expansion in the demand for HE in Colombia was met by an equally fast increase in supply.</a:t>
            </a:r>
          </a:p>
          <a:p>
            <a:pPr eaLnBrk="1" hangingPunct="1">
              <a:lnSpc>
                <a:spcPct val="120000"/>
              </a:lnSpc>
              <a:spcBef>
                <a:spcPct val="0"/>
              </a:spcBef>
              <a:spcAft>
                <a:spcPts val="600"/>
              </a:spcAft>
            </a:pPr>
            <a:endParaRPr lang="en-US" altLang="en-US" sz="2400" smtClean="0"/>
          </a:p>
          <a:p>
            <a:pPr eaLnBrk="1" hangingPunct="1">
              <a:lnSpc>
                <a:spcPct val="120000"/>
              </a:lnSpc>
              <a:spcBef>
                <a:spcPct val="0"/>
              </a:spcBef>
              <a:spcAft>
                <a:spcPts val="600"/>
              </a:spcAft>
            </a:pPr>
            <a:r>
              <a:rPr lang="en-US" altLang="en-US" sz="2400" smtClean="0"/>
              <a:t>Most of the wage penalty between these new programs and traditional (pre-existing) programs are explained by:</a:t>
            </a:r>
          </a:p>
          <a:p>
            <a:pPr lvl="1" eaLnBrk="1" hangingPunct="1">
              <a:lnSpc>
                <a:spcPct val="120000"/>
              </a:lnSpc>
              <a:spcBef>
                <a:spcPct val="0"/>
              </a:spcBef>
              <a:spcAft>
                <a:spcPts val="600"/>
              </a:spcAft>
            </a:pPr>
            <a:r>
              <a:rPr lang="en-US" altLang="en-US" sz="2000" smtClean="0"/>
              <a:t>Sorting. Lower ability students more likely to enter the new programs.</a:t>
            </a:r>
          </a:p>
          <a:p>
            <a:pPr lvl="1" eaLnBrk="1" hangingPunct="1">
              <a:lnSpc>
                <a:spcPct val="120000"/>
              </a:lnSpc>
              <a:spcBef>
                <a:spcPct val="0"/>
              </a:spcBef>
              <a:spcAft>
                <a:spcPts val="600"/>
              </a:spcAft>
            </a:pPr>
            <a:r>
              <a:rPr lang="en-US" altLang="en-US" sz="2000" smtClean="0"/>
              <a:t>Area of study. New programs concentrated on areas with lower returns.</a:t>
            </a:r>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36CCB302-3ACD-46A9-8BFA-B3DE530E6C47}" type="slidenum">
              <a:rPr lang="es-CO" altLang="en-US" smtClean="0">
                <a:latin typeface="Calibri" pitchFamily="34" charset="0"/>
              </a:rPr>
              <a:pPr fontAlgn="base">
                <a:spcBef>
                  <a:spcPct val="0"/>
                </a:spcBef>
                <a:spcAft>
                  <a:spcPct val="0"/>
                </a:spcAft>
                <a:defRPr/>
              </a:pPr>
              <a:t>26</a:t>
            </a:fld>
            <a:endParaRPr lang="es-CO" altLang="en-US" smtClean="0">
              <a:latin typeface="Calibri" pitchFamily="34" charset="0"/>
            </a:endParaRPr>
          </a:p>
        </p:txBody>
      </p:sp>
    </p:spTree>
    <p:extLst>
      <p:ext uri="{BB962C8B-B14F-4D97-AF65-F5344CB8AC3E}">
        <p14:creationId xmlns:p14="http://schemas.microsoft.com/office/powerpoint/2010/main" val="297091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DF154038-5899-4834-8BD2-EE94D2EA3721}" type="slidenum">
              <a:rPr lang="es-CO" altLang="en-US" smtClean="0">
                <a:latin typeface="Calibri" pitchFamily="34" charset="0"/>
              </a:rPr>
              <a:pPr fontAlgn="base">
                <a:spcBef>
                  <a:spcPct val="0"/>
                </a:spcBef>
                <a:spcAft>
                  <a:spcPct val="0"/>
                </a:spcAft>
                <a:defRPr/>
              </a:pPr>
              <a:t>4</a:t>
            </a:fld>
            <a:endParaRPr lang="es-CO" altLang="en-US" smtClean="0">
              <a:latin typeface="Calibri" pitchFamily="34" charset="0"/>
            </a:endParaRPr>
          </a:p>
        </p:txBody>
      </p:sp>
    </p:spTree>
    <p:extLst>
      <p:ext uri="{BB962C8B-B14F-4D97-AF65-F5344CB8AC3E}">
        <p14:creationId xmlns:p14="http://schemas.microsoft.com/office/powerpoint/2010/main" val="357055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quality and pertinence of those new programs and institutions are a policy concern in Colombia.</a:t>
            </a:r>
          </a:p>
          <a:p>
            <a:pPr eaLnBrk="1" hangingPunct="1">
              <a:spcBef>
                <a:spcPct val="0"/>
              </a:spcBef>
            </a:pPr>
            <a:r>
              <a:rPr lang="en-US" altLang="en-US" dirty="0" smtClean="0"/>
              <a:t>1. As we can see in this part of a news paper article there is big concern about the </a:t>
            </a:r>
            <a:r>
              <a:rPr lang="en-US" altLang="en-US" i="1" dirty="0" smtClean="0"/>
              <a:t>“</a:t>
            </a:r>
            <a:r>
              <a:rPr lang="en-US" altLang="en-US" i="1" dirty="0" err="1" smtClean="0"/>
              <a:t>universidades</a:t>
            </a:r>
            <a:r>
              <a:rPr lang="en-US" altLang="en-US" i="1" dirty="0" smtClean="0"/>
              <a:t> de </a:t>
            </a:r>
            <a:r>
              <a:rPr lang="en-US" altLang="en-US" i="1" dirty="0" err="1" smtClean="0"/>
              <a:t>garaje</a:t>
            </a:r>
            <a:r>
              <a:rPr lang="en-US" altLang="en-US" i="1" dirty="0" smtClean="0"/>
              <a:t>” </a:t>
            </a:r>
            <a:r>
              <a:rPr lang="en-US" altLang="en-US" dirty="0" smtClean="0"/>
              <a:t>and new laws will be created to regulate them </a:t>
            </a:r>
          </a:p>
          <a:p>
            <a:pPr eaLnBrk="1" hangingPunct="1">
              <a:spcBef>
                <a:spcPct val="0"/>
              </a:spcBef>
            </a:pPr>
            <a:r>
              <a:rPr lang="en-US" altLang="en-US" dirty="0" smtClean="0"/>
              <a:t>2. this second fragment shows an exemplary case where a student </a:t>
            </a:r>
            <a:r>
              <a:rPr lang="en-US" altLang="en-US" dirty="0" err="1" smtClean="0"/>
              <a:t>atendd</a:t>
            </a:r>
            <a:r>
              <a:rPr lang="en-US" altLang="en-US" dirty="0" smtClean="0"/>
              <a:t> a new degree with an appealing name and it had any benefit for her. </a:t>
            </a:r>
          </a:p>
          <a:p>
            <a:pPr eaLnBrk="1" hangingPunct="1">
              <a:spcBef>
                <a:spcPct val="0"/>
              </a:spcBef>
            </a:pPr>
            <a:r>
              <a:rPr lang="en-US" altLang="en-US" dirty="0" smtClean="0"/>
              <a:t>3. The situation of higher education in Colombia is HARD. Among those students that attend the higher education there is a big heterogeneity and an important par of the students goes to non recognized institutions or programs.  </a:t>
            </a:r>
          </a:p>
        </p:txBody>
      </p:sp>
      <p:sp>
        <p:nvSpPr>
          <p:cNvPr id="4608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0E515D57-3174-4192-8159-44F3EFE7B986}" type="slidenum">
              <a:rPr lang="es-CO" altLang="en-US" smtClean="0">
                <a:latin typeface="Calibri" pitchFamily="34" charset="0"/>
              </a:rPr>
              <a:pPr fontAlgn="base">
                <a:spcBef>
                  <a:spcPct val="0"/>
                </a:spcBef>
                <a:spcAft>
                  <a:spcPct val="0"/>
                </a:spcAft>
                <a:defRPr/>
              </a:pPr>
              <a:t>5</a:t>
            </a:fld>
            <a:endParaRPr lang="es-CO" altLang="en-US" smtClean="0">
              <a:latin typeface="Calibri" pitchFamily="34" charset="0"/>
            </a:endParaRPr>
          </a:p>
        </p:txBody>
      </p:sp>
    </p:spTree>
    <p:extLst>
      <p:ext uri="{BB962C8B-B14F-4D97-AF65-F5344CB8AC3E}">
        <p14:creationId xmlns:p14="http://schemas.microsoft.com/office/powerpoint/2010/main" val="1889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AFD36A4-4333-457A-8FC8-B75E5698F796}" type="slidenum">
              <a:rPr lang="es-CO" altLang="en-US" smtClean="0">
                <a:latin typeface="Calibri" pitchFamily="34" charset="0"/>
              </a:rPr>
              <a:pPr fontAlgn="base">
                <a:spcBef>
                  <a:spcPct val="0"/>
                </a:spcBef>
                <a:spcAft>
                  <a:spcPct val="0"/>
                </a:spcAft>
                <a:defRPr/>
              </a:pPr>
              <a:t>6</a:t>
            </a:fld>
            <a:endParaRPr lang="es-CO" altLang="en-US" dirty="0" smtClean="0">
              <a:latin typeface="Calibri" pitchFamily="34" charset="0"/>
            </a:endParaRPr>
          </a:p>
        </p:txBody>
      </p:sp>
    </p:spTree>
    <p:extLst>
      <p:ext uri="{BB962C8B-B14F-4D97-AF65-F5344CB8AC3E}">
        <p14:creationId xmlns:p14="http://schemas.microsoft.com/office/powerpoint/2010/main" val="163827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the particular case of Colombia, we can see that the potential demand for tertiary had an important increase during the last decade. The red line in the graph shows the number of students that presented the standardized test. We can see that it was an increase in more than 40% in the students that present the standardized test. The black line shows the absorption rate that is the percentage of students finishing high school that goes to tertiary education. The </a:t>
            </a:r>
            <a:r>
              <a:rPr lang="en-US" altLang="en-US" dirty="0" err="1" smtClean="0"/>
              <a:t>obsortion</a:t>
            </a:r>
            <a:r>
              <a:rPr lang="en-US" altLang="en-US" dirty="0" smtClean="0"/>
              <a:t> rate went from 25% to 55% during the last </a:t>
            </a:r>
            <a:r>
              <a:rPr lang="en-US" altLang="en-US" dirty="0" err="1" smtClean="0"/>
              <a:t>decate</a:t>
            </a:r>
            <a:r>
              <a:rPr lang="en-US" altLang="en-US" dirty="0" smtClean="0"/>
              <a:t>. </a:t>
            </a:r>
          </a:p>
          <a:p>
            <a:pPr eaLnBrk="1" hangingPunct="1">
              <a:spcBef>
                <a:spcPct val="0"/>
              </a:spcBef>
            </a:pPr>
            <a:r>
              <a:rPr lang="en-US" altLang="en-US" dirty="0" smtClean="0"/>
              <a:t>Then, we can see that not only it was an increase in the potential demand but that the percentage of those graduates that attend higher education also increase.</a:t>
            </a:r>
          </a:p>
        </p:txBody>
      </p:sp>
      <p:sp>
        <p:nvSpPr>
          <p:cNvPr id="4403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423A8B94-A750-4B6A-B626-38EECB75B091}" type="slidenum">
              <a:rPr lang="es-CO" altLang="en-US" smtClean="0">
                <a:latin typeface="Calibri" pitchFamily="34" charset="0"/>
              </a:rPr>
              <a:pPr fontAlgn="base">
                <a:spcBef>
                  <a:spcPct val="0"/>
                </a:spcBef>
                <a:spcAft>
                  <a:spcPct val="0"/>
                </a:spcAft>
                <a:defRPr/>
              </a:pPr>
              <a:t>7</a:t>
            </a:fld>
            <a:endParaRPr lang="es-CO" altLang="en-US" smtClean="0">
              <a:latin typeface="Calibri" pitchFamily="34" charset="0"/>
            </a:endParaRPr>
          </a:p>
        </p:txBody>
      </p:sp>
    </p:spTree>
    <p:extLst>
      <p:ext uri="{BB962C8B-B14F-4D97-AF65-F5344CB8AC3E}">
        <p14:creationId xmlns:p14="http://schemas.microsoft.com/office/powerpoint/2010/main" val="281072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the graph we can see that it was an increase in the number of graduates from higher education. We went from 140 thousand graduates in 2001 to more than 200 thousand graduates  in 2011. </a:t>
            </a:r>
          </a:p>
          <a:p>
            <a:pPr eaLnBrk="1" hangingPunct="1">
              <a:spcBef>
                <a:spcPct val="0"/>
              </a:spcBef>
            </a:pPr>
            <a:endParaRPr lang="en-US" altLang="en-US" dirty="0" smtClean="0"/>
          </a:p>
          <a:p>
            <a:pPr eaLnBrk="1" hangingPunct="1">
              <a:spcBef>
                <a:spcPct val="0"/>
              </a:spcBef>
            </a:pPr>
            <a:r>
              <a:rPr lang="en-US" altLang="en-US" dirty="0" smtClean="0"/>
              <a:t>The grey area represents the students that graduated from programs that existed in </a:t>
            </a:r>
            <a:r>
              <a:rPr lang="en-US" altLang="en-US" smtClean="0"/>
              <a:t>2001.</a:t>
            </a:r>
          </a:p>
          <a:p>
            <a:pPr eaLnBrk="1" hangingPunct="1">
              <a:spcBef>
                <a:spcPct val="0"/>
              </a:spcBef>
            </a:pPr>
            <a:r>
              <a:rPr lang="en-US" altLang="en-US" smtClean="0"/>
              <a:t>The </a:t>
            </a:r>
            <a:r>
              <a:rPr lang="en-US" altLang="en-US" dirty="0" smtClean="0"/>
              <a:t>dark red area represents the students that attended newly created </a:t>
            </a:r>
            <a:r>
              <a:rPr lang="en-US" altLang="en-US" smtClean="0"/>
              <a:t>universities </a:t>
            </a:r>
          </a:p>
          <a:p>
            <a:pPr eaLnBrk="1" hangingPunct="1">
              <a:spcBef>
                <a:spcPct val="0"/>
              </a:spcBef>
            </a:pPr>
            <a:r>
              <a:rPr lang="en-US" altLang="en-US" smtClean="0"/>
              <a:t>The </a:t>
            </a:r>
            <a:r>
              <a:rPr lang="en-US" altLang="en-US" dirty="0" smtClean="0"/>
              <a:t>light red area represents the students that attended new programs in existing universities</a:t>
            </a:r>
            <a:r>
              <a:rPr lang="en-US" altLang="en-US" smtClean="0"/>
              <a:t>. </a:t>
            </a:r>
          </a:p>
          <a:p>
            <a:pPr eaLnBrk="1" hangingPunct="1">
              <a:spcBef>
                <a:spcPct val="0"/>
              </a:spcBef>
            </a:pPr>
            <a:endParaRPr lang="en-US" altLang="en-US" smtClean="0"/>
          </a:p>
          <a:p>
            <a:pPr eaLnBrk="1" hangingPunct="1">
              <a:spcBef>
                <a:spcPct val="0"/>
              </a:spcBef>
            </a:pPr>
            <a:r>
              <a:rPr lang="en-US" altLang="en-US" smtClean="0"/>
              <a:t>So </a:t>
            </a:r>
            <a:r>
              <a:rPr lang="en-US" altLang="en-US" dirty="0" smtClean="0"/>
              <a:t>here we can see that the expansion of graduates from higher education was possible because of the creation of new programs in existing universities and some other new universities. </a:t>
            </a:r>
          </a:p>
        </p:txBody>
      </p:sp>
      <p:sp>
        <p:nvSpPr>
          <p:cNvPr id="45060"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B1C129BC-916A-43B2-9145-F6EC5387705D}" type="slidenum">
              <a:rPr lang="es-CO" altLang="en-US" smtClean="0">
                <a:latin typeface="Calibri" pitchFamily="34" charset="0"/>
              </a:rPr>
              <a:pPr fontAlgn="base">
                <a:spcBef>
                  <a:spcPct val="0"/>
                </a:spcBef>
                <a:spcAft>
                  <a:spcPct val="0"/>
                </a:spcAft>
                <a:defRPr/>
              </a:pPr>
              <a:t>8</a:t>
            </a:fld>
            <a:endParaRPr lang="es-CO" altLang="en-US" smtClean="0">
              <a:latin typeface="Calibri" pitchFamily="34" charset="0"/>
            </a:endParaRPr>
          </a:p>
        </p:txBody>
      </p:sp>
    </p:spTree>
    <p:extLst>
      <p:ext uri="{BB962C8B-B14F-4D97-AF65-F5344CB8AC3E}">
        <p14:creationId xmlns:p14="http://schemas.microsoft.com/office/powerpoint/2010/main" val="129351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we go to the data and see how are those </a:t>
            </a:r>
            <a:r>
              <a:rPr lang="en-US" altLang="en-US" smtClean="0"/>
              <a:t>new programs, </a:t>
            </a:r>
            <a:r>
              <a:rPr lang="en-US" altLang="en-US" dirty="0" smtClean="0"/>
              <a:t>we can see that most of them comes from institutions without quality. In this graph we can see two things. 1) it was a tremendous expansion in the number of new programs. The number of programs went from 3000 in 2001 to 6000 in 2011 2) The creation of new programs was concentrated in some universities the universities without quality certificates. In Colombia we have some high quality certificates. The dark red area represents the programs from new universities, the light red area represents the programs form institutions with quality certificates. Thee dark red area represent the programs from universities without quality certificates. </a:t>
            </a:r>
          </a:p>
          <a:p>
            <a:pPr eaLnBrk="1" hangingPunct="1">
              <a:spcBef>
                <a:spcPct val="0"/>
              </a:spcBef>
            </a:pPr>
            <a:endParaRPr lang="en-US" altLang="en-US" dirty="0" smtClean="0"/>
          </a:p>
          <a:p>
            <a:pPr eaLnBrk="1" hangingPunct="1">
              <a:spcBef>
                <a:spcPct val="0"/>
              </a:spcBef>
            </a:pPr>
            <a:r>
              <a:rPr lang="en-US" altLang="en-US" dirty="0" smtClean="0"/>
              <a:t>Then the common believe that there is an important expansion of new programs without quality is supported by the data. However, that does not mean that those programs automatically generate low returns. We can have that the programs are good but they do not have certificates yet. We can also have that the students that goes to those programs are worst and that is the cause of the lower returns and not the fact that the program is new. </a:t>
            </a:r>
          </a:p>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C0522CC6-2FFD-4E13-9F6A-A90B28625AA6}" type="slidenum">
              <a:rPr lang="es-CO" altLang="en-US" smtClean="0">
                <a:latin typeface="Calibri" pitchFamily="34" charset="0"/>
              </a:rPr>
              <a:pPr fontAlgn="base">
                <a:spcBef>
                  <a:spcPct val="0"/>
                </a:spcBef>
                <a:spcAft>
                  <a:spcPct val="0"/>
                </a:spcAft>
                <a:defRPr/>
              </a:pPr>
              <a:t>9</a:t>
            </a:fld>
            <a:endParaRPr lang="es-CO" altLang="en-US" smtClean="0">
              <a:latin typeface="Calibri" pitchFamily="34" charset="0"/>
            </a:endParaRPr>
          </a:p>
        </p:txBody>
      </p:sp>
    </p:spTree>
    <p:extLst>
      <p:ext uri="{BB962C8B-B14F-4D97-AF65-F5344CB8AC3E}">
        <p14:creationId xmlns:p14="http://schemas.microsoft.com/office/powerpoint/2010/main" val="373143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How are the students that attend the new programs. </a:t>
            </a:r>
          </a:p>
          <a:p>
            <a:pPr eaLnBrk="1" hangingPunct="1">
              <a:spcBef>
                <a:spcPct val="0"/>
              </a:spcBef>
            </a:pPr>
            <a:r>
              <a:rPr lang="en-US" altLang="en-US" smtClean="0"/>
              <a:t>1. Explain the graph. Standardized test of the entrants.</a:t>
            </a:r>
          </a:p>
          <a:p>
            <a:pPr eaLnBrk="1" hangingPunct="1">
              <a:spcBef>
                <a:spcPct val="0"/>
              </a:spcBef>
            </a:pPr>
            <a:r>
              <a:rPr lang="en-US" altLang="en-US" smtClean="0"/>
              <a:t>2. Make the point that the students in the new programs are worst. </a:t>
            </a:r>
          </a:p>
          <a:p>
            <a:pPr eaLnBrk="1" hangingPunct="1">
              <a:spcBef>
                <a:spcPct val="0"/>
              </a:spcBef>
            </a:pPr>
            <a:endParaRPr lang="en-US" altLang="en-US" smtClean="0"/>
          </a:p>
          <a:p>
            <a:pPr eaLnBrk="1" hangingPunct="1">
              <a:spcBef>
                <a:spcPct val="0"/>
              </a:spcBef>
            </a:pPr>
            <a:r>
              <a:rPr lang="en-US" altLang="en-US" smtClean="0"/>
              <a:t>In conclusion the widespread believe that the</a:t>
            </a:r>
            <a:r>
              <a:rPr lang="en-US" altLang="en-US" i="1" smtClean="0"/>
              <a:t> universidades de garaje </a:t>
            </a:r>
            <a:r>
              <a:rPr lang="en-US" altLang="en-US" smtClean="0"/>
              <a:t>cause of problem is met  by a) an important part of those new programs are from new institutions or from institutions of low quality. b) at the same time we observe a that the students are form lower quality,  </a:t>
            </a:r>
          </a:p>
        </p:txBody>
      </p:sp>
      <p:sp>
        <p:nvSpPr>
          <p:cNvPr id="481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fontAlgn="base">
              <a:spcBef>
                <a:spcPct val="0"/>
              </a:spcBef>
              <a:spcAft>
                <a:spcPct val="0"/>
              </a:spcAft>
              <a:defRPr/>
            </a:pPr>
            <a:fld id="{F545A4C3-5270-4C5E-963B-FCE40F320DCF}" type="slidenum">
              <a:rPr lang="es-CO" altLang="en-US" smtClean="0">
                <a:latin typeface="Calibri" pitchFamily="34" charset="0"/>
              </a:rPr>
              <a:pPr fontAlgn="base">
                <a:spcBef>
                  <a:spcPct val="0"/>
                </a:spcBef>
                <a:spcAft>
                  <a:spcPct val="0"/>
                </a:spcAft>
                <a:defRPr/>
              </a:pPr>
              <a:t>10</a:t>
            </a:fld>
            <a:endParaRPr lang="es-CO" altLang="en-US" smtClean="0">
              <a:latin typeface="Calibri" pitchFamily="34" charset="0"/>
            </a:endParaRPr>
          </a:p>
        </p:txBody>
      </p:sp>
    </p:spTree>
    <p:extLst>
      <p:ext uri="{BB962C8B-B14F-4D97-AF65-F5344CB8AC3E}">
        <p14:creationId xmlns:p14="http://schemas.microsoft.com/office/powerpoint/2010/main" val="308770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8843"/>
            <a:ext cx="7886700" cy="1582737"/>
          </a:xfrm>
        </p:spPr>
        <p:txBody>
          <a:bodyPr anchor="b">
            <a:normAutofit/>
          </a:bodyPr>
          <a:lstStyle>
            <a:lvl1pPr algn="ctr">
              <a:defRPr sz="4800"/>
            </a:lvl1pPr>
          </a:lstStyle>
          <a:p>
            <a:r>
              <a:rPr lang="es-ES" dirty="0"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40524325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82470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10210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4359946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A8E999-7A6B-42B8-BA85-EE4B0259B4C7}" type="datetimeFigureOut">
              <a:rPr lang="es-CO" smtClean="0"/>
              <a:t>19/10/2017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32728348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1A8E999-7A6B-42B8-BA85-EE4B0259B4C7}" type="datetimeFigureOut">
              <a:rPr lang="es-CO" smtClean="0"/>
              <a:t>19/10/2017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668592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A8E999-7A6B-42B8-BA85-EE4B0259B4C7}" type="datetimeFigureOut">
              <a:rPr lang="es-CO" smtClean="0"/>
              <a:t>19/10/2017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92854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A8E999-7A6B-42B8-BA85-EE4B0259B4C7}" type="datetimeFigureOut">
              <a:rPr lang="es-CO" smtClean="0"/>
              <a:t>19/10/2017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151965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8E999-7A6B-42B8-BA85-EE4B0259B4C7}" type="datetimeFigureOut">
              <a:rPr lang="es-CO" smtClean="0"/>
              <a:t>19/10/2017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25445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8E999-7A6B-42B8-BA85-EE4B0259B4C7}" type="datetimeFigureOut">
              <a:rPr lang="es-CO" smtClean="0"/>
              <a:t>19/10/2017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31832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8E999-7A6B-42B8-BA85-EE4B0259B4C7}" type="datetimeFigureOut">
              <a:rPr lang="es-CO" smtClean="0"/>
              <a:t>19/10/2017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‹Nº›</a:t>
            </a:fld>
            <a:endParaRPr lang="es-CO"/>
          </a:p>
        </p:txBody>
      </p:sp>
    </p:spTree>
    <p:extLst>
      <p:ext uri="{BB962C8B-B14F-4D97-AF65-F5344CB8AC3E}">
        <p14:creationId xmlns:p14="http://schemas.microsoft.com/office/powerpoint/2010/main" val="19241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96948"/>
            <a:ext cx="7886700" cy="692152"/>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8650" y="1985314"/>
            <a:ext cx="7886700" cy="4080635"/>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628650" y="617960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8E999-7A6B-42B8-BA85-EE4B0259B4C7}" type="datetimeFigureOut">
              <a:rPr lang="es-CO" smtClean="0"/>
              <a:t>19/10/2017</a:t>
            </a:fld>
            <a:endParaRPr lang="es-CO"/>
          </a:p>
        </p:txBody>
      </p:sp>
      <p:sp>
        <p:nvSpPr>
          <p:cNvPr id="5" name="Footer Placeholder 4"/>
          <p:cNvSpPr>
            <a:spLocks noGrp="1"/>
          </p:cNvSpPr>
          <p:nvPr>
            <p:ph type="ftr" sz="quarter" idx="3"/>
          </p:nvPr>
        </p:nvSpPr>
        <p:spPr>
          <a:xfrm>
            <a:off x="3028950" y="617960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1796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695FB-9CAA-4E0E-A66A-9929942124EA}" type="slidenum">
              <a:rPr lang="es-CO" smtClean="0"/>
              <a:t>‹Nº›</a:t>
            </a:fld>
            <a:endParaRPr lang="es-CO"/>
          </a:p>
        </p:txBody>
      </p:sp>
    </p:spTree>
    <p:extLst>
      <p:ext uri="{BB962C8B-B14F-4D97-AF65-F5344CB8AC3E}">
        <p14:creationId xmlns:p14="http://schemas.microsoft.com/office/powerpoint/2010/main" val="19278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8650" y="2271488"/>
            <a:ext cx="7886700" cy="1763484"/>
          </a:xfrm>
        </p:spPr>
        <p:txBody>
          <a:bodyPr>
            <a:normAutofit/>
          </a:bodyPr>
          <a:lstStyle/>
          <a:p>
            <a:r>
              <a:rPr lang="es-CO" sz="3600" b="1" dirty="0"/>
              <a:t>La expansión de la </a:t>
            </a:r>
            <a:br>
              <a:rPr lang="es-CO" sz="3600" b="1" dirty="0"/>
            </a:br>
            <a:r>
              <a:rPr lang="es-CO" sz="3600" b="1" dirty="0"/>
              <a:t>Educación Superior en  Colombia: </a:t>
            </a:r>
            <a:br>
              <a:rPr lang="es-CO" sz="3600" b="1" dirty="0"/>
            </a:br>
            <a:r>
              <a:rPr lang="es-CO" sz="3600" b="1" dirty="0"/>
              <a:t>Malos Estudiantes o Malos Programas?</a:t>
            </a:r>
            <a:endParaRPr lang="es-CO" sz="3600" dirty="0"/>
          </a:p>
        </p:txBody>
      </p:sp>
      <p:sp>
        <p:nvSpPr>
          <p:cNvPr id="3" name="Subtitle 2"/>
          <p:cNvSpPr txBox="1">
            <a:spLocks/>
          </p:cNvSpPr>
          <p:nvPr/>
        </p:nvSpPr>
        <p:spPr>
          <a:xfrm>
            <a:off x="628650" y="4194629"/>
            <a:ext cx="7886701" cy="230051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defRPr/>
            </a:pPr>
            <a:r>
              <a:rPr lang="en-US" sz="2400" dirty="0" smtClean="0">
                <a:solidFill>
                  <a:schemeClr val="accent1">
                    <a:lumMod val="75000"/>
                  </a:schemeClr>
                </a:solidFill>
              </a:rPr>
              <a:t>Adriana Camacho</a:t>
            </a:r>
          </a:p>
          <a:p>
            <a:pPr algn="ctr">
              <a:buNone/>
              <a:defRPr/>
            </a:pPr>
            <a:r>
              <a:rPr lang="en-US" sz="2400" dirty="0" smtClean="0">
                <a:solidFill>
                  <a:schemeClr val="accent1">
                    <a:lumMod val="75000"/>
                  </a:schemeClr>
                </a:solidFill>
              </a:rPr>
              <a:t>Universidad de los Andes</a:t>
            </a:r>
          </a:p>
          <a:p>
            <a:pPr algn="ctr">
              <a:buNone/>
              <a:defRPr/>
            </a:pPr>
            <a:endParaRPr lang="en-US" sz="2400" dirty="0" smtClean="0">
              <a:solidFill>
                <a:schemeClr val="accent1">
                  <a:lumMod val="75000"/>
                </a:schemeClr>
              </a:solidFill>
            </a:endParaRPr>
          </a:p>
          <a:p>
            <a:pPr algn="ctr">
              <a:buNone/>
              <a:defRPr/>
            </a:pPr>
            <a:r>
              <a:rPr lang="en-US" sz="2000" dirty="0" smtClean="0">
                <a:solidFill>
                  <a:schemeClr val="accent1">
                    <a:lumMod val="75000"/>
                  </a:schemeClr>
                </a:solidFill>
              </a:rPr>
              <a:t>Julian Messina – BID</a:t>
            </a:r>
            <a:endParaRPr lang="en-US" sz="2000" dirty="0">
              <a:solidFill>
                <a:schemeClr val="accent1">
                  <a:lumMod val="75000"/>
                </a:schemeClr>
              </a:solidFill>
            </a:endParaRPr>
          </a:p>
          <a:p>
            <a:pPr algn="ctr">
              <a:buNone/>
              <a:defRPr/>
            </a:pPr>
            <a:r>
              <a:rPr lang="en-US" sz="2000" dirty="0" smtClean="0">
                <a:solidFill>
                  <a:schemeClr val="accent1">
                    <a:lumMod val="75000"/>
                  </a:schemeClr>
                </a:solidFill>
              </a:rPr>
              <a:t>Juan P. Uribe - Brown University</a:t>
            </a:r>
          </a:p>
        </p:txBody>
      </p:sp>
    </p:spTree>
    <p:extLst>
      <p:ext uri="{BB962C8B-B14F-4D97-AF65-F5344CB8AC3E}">
        <p14:creationId xmlns:p14="http://schemas.microsoft.com/office/powerpoint/2010/main" val="159544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93" y="766964"/>
            <a:ext cx="9144000" cy="1143000"/>
          </a:xfrm>
          <a:noFill/>
        </p:spPr>
        <p:txBody>
          <a:bodyPr vert="horz" lIns="91440" tIns="45720" rIns="91440" bIns="45720" rtlCol="0" anchor="ctr">
            <a:normAutofit/>
          </a:bodyPr>
          <a:lstStyle/>
          <a:p>
            <a:r>
              <a:rPr lang="es-CO" sz="3200" b="1" dirty="0">
                <a:solidFill>
                  <a:schemeClr val="accent1">
                    <a:lumMod val="75000"/>
                  </a:schemeClr>
                </a:solidFill>
              </a:rPr>
              <a:t>¿Es probable que los nuevos Estudiantes también sean de Menor Calidad?</a:t>
            </a:r>
            <a:endParaRPr lang="es-CO" sz="32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pPr>
              <a:defRPr/>
            </a:pPr>
            <a:fld id="{52D319B9-D780-4A24-8F39-C759D2B56823}" type="slidenum">
              <a:rPr lang="es-CO"/>
              <a:pPr>
                <a:defRPr/>
              </a:pPr>
              <a:t>10</a:t>
            </a:fld>
            <a:endParaRPr lang="es-CO"/>
          </a:p>
        </p:txBody>
      </p:sp>
      <p:sp>
        <p:nvSpPr>
          <p:cNvPr id="14340" name="TextBox 5"/>
          <p:cNvSpPr txBox="1">
            <a:spLocks noChangeArrowheads="1"/>
          </p:cNvSpPr>
          <p:nvPr/>
        </p:nvSpPr>
        <p:spPr bwMode="auto">
          <a:xfrm>
            <a:off x="201386" y="1709909"/>
            <a:ext cx="89426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algn="ctr" eaLnBrk="1" hangingPunct="1">
              <a:spcBef>
                <a:spcPct val="0"/>
              </a:spcBef>
              <a:buFontTx/>
              <a:buNone/>
            </a:pPr>
            <a:r>
              <a:rPr lang="es-CO" altLang="en-US" sz="2000" dirty="0" smtClean="0"/>
              <a:t>Resultados de las pruebas para entrar a la educación superior por tipo de programa.</a:t>
            </a:r>
            <a:endParaRPr lang="es-CO" altLang="en-US" sz="2000" dirty="0"/>
          </a:p>
        </p:txBody>
      </p:sp>
      <p:sp>
        <p:nvSpPr>
          <p:cNvPr id="14341" name="TextBox 7"/>
          <p:cNvSpPr txBox="1">
            <a:spLocks noChangeArrowheads="1"/>
          </p:cNvSpPr>
          <p:nvPr/>
        </p:nvSpPr>
        <p:spPr bwMode="auto">
          <a:xfrm>
            <a:off x="220209" y="6339173"/>
            <a:ext cx="5257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400" dirty="0"/>
              <a:t>Source:  </a:t>
            </a:r>
            <a:r>
              <a:rPr lang="en-US" altLang="en-US" sz="1400" dirty="0" err="1"/>
              <a:t>Spadies</a:t>
            </a:r>
            <a:r>
              <a:rPr lang="en-US" altLang="en-US" sz="1400" dirty="0"/>
              <a:t>.</a:t>
            </a:r>
          </a:p>
        </p:txBody>
      </p:sp>
      <p:pic>
        <p:nvPicPr>
          <p:cNvPr id="4" name="Imagen 3"/>
          <p:cNvPicPr>
            <a:picLocks noChangeAspect="1"/>
          </p:cNvPicPr>
          <p:nvPr/>
        </p:nvPicPr>
        <p:blipFill>
          <a:blip r:embed="rId3"/>
          <a:stretch>
            <a:fillRect/>
          </a:stretch>
        </p:blipFill>
        <p:spPr>
          <a:xfrm>
            <a:off x="533400" y="2111829"/>
            <a:ext cx="8153400" cy="4231031"/>
          </a:xfrm>
          <a:prstGeom prst="rect">
            <a:avLst/>
          </a:prstGeom>
        </p:spPr>
      </p:pic>
    </p:spTree>
    <p:extLst>
      <p:ext uri="{BB962C8B-B14F-4D97-AF65-F5344CB8AC3E}">
        <p14:creationId xmlns:p14="http://schemas.microsoft.com/office/powerpoint/2010/main" val="2006875661"/>
      </p:ext>
    </p:extLst>
  </p:cSld>
  <p:clrMapOvr>
    <a:masterClrMapping/>
  </p:clrMapOvr>
  <p:transition spd="slow" advTm="9891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08" y="798285"/>
            <a:ext cx="9161463" cy="838200"/>
          </a:xfrm>
          <a:noFill/>
        </p:spPr>
        <p:txBody>
          <a:bodyPr vert="horz" lIns="91440" tIns="45720" rIns="91440" bIns="45720" rtlCol="0" anchor="ctr">
            <a:normAutofit/>
          </a:bodyPr>
          <a:lstStyle/>
          <a:p>
            <a:r>
              <a:rPr lang="es-CO" b="1" dirty="0">
                <a:solidFill>
                  <a:schemeClr val="accent1">
                    <a:lumMod val="75000"/>
                  </a:schemeClr>
                </a:solidFill>
              </a:rPr>
              <a:t>Lo que encontramos…</a:t>
            </a:r>
            <a:endParaRPr lang="es-CO" b="1" dirty="0">
              <a:solidFill>
                <a:schemeClr val="accent1">
                  <a:lumMod val="75000"/>
                </a:schemeClr>
              </a:solidFill>
            </a:endParaRPr>
          </a:p>
        </p:txBody>
      </p:sp>
      <p:sp>
        <p:nvSpPr>
          <p:cNvPr id="3" name="Content Placeholder 2"/>
          <p:cNvSpPr>
            <a:spLocks noGrp="1"/>
          </p:cNvSpPr>
          <p:nvPr>
            <p:ph idx="1"/>
          </p:nvPr>
        </p:nvSpPr>
        <p:spPr>
          <a:xfrm>
            <a:off x="304800" y="1879600"/>
            <a:ext cx="8610600" cy="4841875"/>
          </a:xfrm>
        </p:spPr>
        <p:txBody>
          <a:bodyPr rtlCol="0">
            <a:normAutofit/>
          </a:bodyPr>
          <a:lstStyle/>
          <a:p>
            <a:pPr marL="914400" indent="-571500" eaLnBrk="1" fontAlgn="auto" hangingPunct="1">
              <a:spcAft>
                <a:spcPts val="1200"/>
              </a:spcAft>
              <a:defRPr/>
            </a:pPr>
            <a:r>
              <a:rPr lang="es-CO" dirty="0" smtClean="0"/>
              <a:t>Los estudiantes que asisten a programas nuevos tienen:</a:t>
            </a:r>
          </a:p>
          <a:p>
            <a:pPr marL="1314450" lvl="1" indent="-571500" eaLnBrk="1" fontAlgn="auto" hangingPunct="1">
              <a:spcAft>
                <a:spcPts val="1200"/>
              </a:spcAft>
              <a:defRPr/>
            </a:pPr>
            <a:r>
              <a:rPr lang="es-CO" dirty="0" smtClean="0"/>
              <a:t>Menores resultados en pruebas estanda (-0.3 s.d.)</a:t>
            </a:r>
          </a:p>
          <a:p>
            <a:pPr marL="1314450" lvl="1" indent="-571500" eaLnBrk="1" fontAlgn="auto" hangingPunct="1">
              <a:spcAft>
                <a:spcPts val="1200"/>
              </a:spcAft>
              <a:defRPr/>
            </a:pPr>
            <a:r>
              <a:rPr lang="es-CO" dirty="0" smtClean="0"/>
              <a:t>Menores salarios después de graduarse (-15%)</a:t>
            </a:r>
          </a:p>
          <a:p>
            <a:pPr marL="914400" indent="-571500" eaLnBrk="1" fontAlgn="auto" hangingPunct="1">
              <a:spcAft>
                <a:spcPts val="1200"/>
              </a:spcAft>
              <a:defRPr/>
            </a:pPr>
            <a:r>
              <a:rPr lang="es-CO" dirty="0" smtClean="0"/>
              <a:t>Esta diferencia se vuelve casi NULA después de controlar por caracteristicas de los estudiantes y de los nuevos programas o instituciones.</a:t>
            </a:r>
          </a:p>
          <a:p>
            <a:pPr marL="1314450" lvl="1" indent="-571500" eaLnBrk="1" fontAlgn="auto" hangingPunct="1">
              <a:spcAft>
                <a:spcPts val="1200"/>
              </a:spcAft>
              <a:defRPr/>
            </a:pPr>
            <a:r>
              <a:rPr lang="es-CO" dirty="0" smtClean="0"/>
              <a:t>Selección </a:t>
            </a:r>
            <a:r>
              <a:rPr lang="es-CO" dirty="0"/>
              <a:t>negativa en los nuevos programas: estudiantes </a:t>
            </a:r>
            <a:r>
              <a:rPr lang="es-CO" dirty="0" smtClean="0"/>
              <a:t>de menores habilidades tienen mayor probabilidad </a:t>
            </a:r>
            <a:r>
              <a:rPr lang="es-CO" dirty="0"/>
              <a:t>de </a:t>
            </a:r>
            <a:r>
              <a:rPr lang="es-CO" dirty="0" smtClean="0"/>
              <a:t>asistir a ellos.</a:t>
            </a:r>
            <a:endParaRPr lang="es-CO" dirty="0"/>
          </a:p>
        </p:txBody>
      </p:sp>
      <p:sp>
        <p:nvSpPr>
          <p:cNvPr id="4" name="Slide Number Placeholder 3"/>
          <p:cNvSpPr>
            <a:spLocks noGrp="1"/>
          </p:cNvSpPr>
          <p:nvPr>
            <p:ph type="sldNum" sz="quarter" idx="12"/>
          </p:nvPr>
        </p:nvSpPr>
        <p:spPr/>
        <p:txBody>
          <a:bodyPr/>
          <a:lstStyle/>
          <a:p>
            <a:pPr>
              <a:defRPr/>
            </a:pPr>
            <a:fld id="{8CDC2DAD-A570-4D79-99E3-F00803CA384C}" type="slidenum">
              <a:rPr lang="es-CO"/>
              <a:pPr>
                <a:defRPr/>
              </a:pPr>
              <a:t>11</a:t>
            </a:fld>
            <a:endParaRPr lang="es-CO"/>
          </a:p>
        </p:txBody>
      </p:sp>
    </p:spTree>
    <p:extLst>
      <p:ext uri="{BB962C8B-B14F-4D97-AF65-F5344CB8AC3E}">
        <p14:creationId xmlns:p14="http://schemas.microsoft.com/office/powerpoint/2010/main" val="591288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623"/>
            <a:ext cx="9144000" cy="914401"/>
          </a:xfrm>
          <a:noFill/>
        </p:spPr>
        <p:txBody>
          <a:bodyPr vert="horz" lIns="91440" tIns="45720" rIns="91440" bIns="45720" rtlCol="0" anchor="ctr">
            <a:normAutofit/>
          </a:bodyPr>
          <a:lstStyle/>
          <a:p>
            <a:pPr algn="ctr"/>
            <a:r>
              <a:rPr lang="es-CO" b="1" dirty="0">
                <a:solidFill>
                  <a:schemeClr val="accent1">
                    <a:lumMod val="75000"/>
                  </a:schemeClr>
                </a:solidFill>
              </a:rPr>
              <a:t>Orden</a:t>
            </a:r>
            <a:r>
              <a:rPr lang="en-US" b="1" dirty="0">
                <a:solidFill>
                  <a:schemeClr val="accent1">
                    <a:lumMod val="75000"/>
                  </a:schemeClr>
                </a:solidFill>
              </a:rPr>
              <a:t> de la </a:t>
            </a:r>
            <a:r>
              <a:rPr lang="es-PY" b="1" dirty="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Resultados</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12</a:t>
            </a:fld>
            <a:endParaRPr lang="es-CO" dirty="0"/>
          </a:p>
        </p:txBody>
      </p:sp>
    </p:spTree>
    <p:extLst>
      <p:ext uri="{BB962C8B-B14F-4D97-AF65-F5344CB8AC3E}">
        <p14:creationId xmlns:p14="http://schemas.microsoft.com/office/powerpoint/2010/main" val="293922899"/>
      </p:ext>
    </p:extLst>
  </p:cSld>
  <p:clrMapOvr>
    <a:masterClrMapping/>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547687"/>
            <a:ext cx="9118600" cy="976312"/>
          </a:xfrm>
          <a:noFill/>
        </p:spPr>
        <p:txBody>
          <a:bodyPr vert="horz" lIns="91440" tIns="45720" rIns="91440" bIns="45720" rtlCol="0" anchor="ctr">
            <a:normAutofit/>
          </a:bodyPr>
          <a:lstStyle/>
          <a:p>
            <a:pPr algn="ctr"/>
            <a:r>
              <a:rPr lang="es-CO" b="1" dirty="0">
                <a:solidFill>
                  <a:schemeClr val="accent1">
                    <a:lumMod val="75000"/>
                  </a:schemeClr>
                </a:solidFill>
              </a:rPr>
              <a:t>Datos Administrativos</a:t>
            </a:r>
            <a:endParaRPr lang="es-CO" b="1" dirty="0">
              <a:solidFill>
                <a:schemeClr val="accent1">
                  <a:lumMod val="75000"/>
                </a:schemeClr>
              </a:solidFill>
            </a:endParaRPr>
          </a:p>
        </p:txBody>
      </p:sp>
      <p:sp>
        <p:nvSpPr>
          <p:cNvPr id="5" name="Content Placeholder 4"/>
          <p:cNvSpPr>
            <a:spLocks noGrp="1"/>
          </p:cNvSpPr>
          <p:nvPr>
            <p:ph idx="1"/>
          </p:nvPr>
        </p:nvSpPr>
        <p:spPr>
          <a:xfrm>
            <a:off x="72571" y="1336592"/>
            <a:ext cx="9020629" cy="5025570"/>
          </a:xfrm>
        </p:spPr>
        <p:txBody>
          <a:bodyPr rtlCol="0">
            <a:noAutofit/>
          </a:bodyPr>
          <a:lstStyle/>
          <a:p>
            <a:pPr marL="342900" indent="0" eaLnBrk="1" fontAlgn="auto" hangingPunct="1">
              <a:spcAft>
                <a:spcPts val="1200"/>
              </a:spcAft>
              <a:buNone/>
              <a:defRPr/>
            </a:pPr>
            <a:r>
              <a:rPr lang="en-US" sz="2400" dirty="0" smtClean="0"/>
              <a:t>…</a:t>
            </a:r>
            <a:r>
              <a:rPr lang="es-CO" sz="2400" dirty="0" smtClean="0"/>
              <a:t>para </a:t>
            </a:r>
            <a:r>
              <a:rPr lang="es-CO" sz="2400" dirty="0"/>
              <a:t>evaluar el valor agregado de las nuevas instituciones y programas</a:t>
            </a:r>
            <a:endParaRPr lang="es-CO" sz="2000" dirty="0"/>
          </a:p>
          <a:p>
            <a:pPr eaLnBrk="1" fontAlgn="auto" hangingPunct="1">
              <a:spcAft>
                <a:spcPts val="600"/>
              </a:spcAft>
              <a:buFont typeface="Arial" panose="020B0604020202020204" pitchFamily="34" charset="0"/>
              <a:buChar char="•"/>
              <a:defRPr/>
            </a:pPr>
            <a:r>
              <a:rPr lang="en-US" sz="1900" b="1" dirty="0" smtClean="0"/>
              <a:t>ICFES</a:t>
            </a:r>
            <a:endParaRPr lang="es-CO" sz="1900" b="1" dirty="0" smtClean="0"/>
          </a:p>
          <a:p>
            <a:pPr lvl="1" eaLnBrk="1" fontAlgn="auto" hangingPunct="1">
              <a:spcAft>
                <a:spcPts val="600"/>
              </a:spcAft>
              <a:buFont typeface="Arial" panose="020B0604020202020204" pitchFamily="34" charset="0"/>
              <a:buChar char="–"/>
              <a:defRPr/>
            </a:pPr>
            <a:r>
              <a:rPr lang="es-CO" sz="1900" dirty="0" smtClean="0"/>
              <a:t>Saber 11 y Saber PRO y sociodemograficas al momento de presentar el examen.</a:t>
            </a:r>
          </a:p>
          <a:p>
            <a:pPr lvl="1" eaLnBrk="1" fontAlgn="auto" hangingPunct="1">
              <a:spcAft>
                <a:spcPts val="600"/>
              </a:spcAft>
              <a:buFont typeface="Arial" panose="020B0604020202020204" pitchFamily="34" charset="0"/>
              <a:buChar char="–"/>
              <a:defRPr/>
            </a:pPr>
            <a:r>
              <a:rPr lang="es-CO" sz="1900" dirty="0" smtClean="0"/>
              <a:t>Máximo nivel educativo alcanzado por los padres e información de ingresos. </a:t>
            </a:r>
          </a:p>
          <a:p>
            <a:pPr lvl="1" eaLnBrk="1" fontAlgn="auto" hangingPunct="1">
              <a:spcAft>
                <a:spcPts val="600"/>
              </a:spcAft>
              <a:buFont typeface="Arial" panose="020B0604020202020204" pitchFamily="34" charset="0"/>
              <a:buChar char="–"/>
              <a:defRPr/>
            </a:pPr>
            <a:r>
              <a:rPr lang="es-CO" sz="1900" dirty="0"/>
              <a:t>Institución de Educación </a:t>
            </a:r>
            <a:r>
              <a:rPr lang="es-CO" sz="1900" dirty="0" smtClean="0"/>
              <a:t>Secundaria que atendió. </a:t>
            </a:r>
            <a:endParaRPr lang="es-CO" sz="1900" dirty="0"/>
          </a:p>
          <a:p>
            <a:pPr eaLnBrk="1" fontAlgn="auto" hangingPunct="1">
              <a:spcAft>
                <a:spcPts val="600"/>
              </a:spcAft>
              <a:buFont typeface="Arial" panose="020B0604020202020204" pitchFamily="34" charset="0"/>
              <a:buChar char="•"/>
              <a:defRPr/>
            </a:pPr>
            <a:r>
              <a:rPr lang="es-CO" sz="1900" b="1" dirty="0" smtClean="0"/>
              <a:t>SNIES</a:t>
            </a:r>
          </a:p>
          <a:p>
            <a:pPr lvl="1" eaLnBrk="1" fontAlgn="auto" hangingPunct="1">
              <a:spcAft>
                <a:spcPts val="600"/>
              </a:spcAft>
              <a:buFont typeface="Arial" panose="020B0604020202020204" pitchFamily="34" charset="0"/>
              <a:buChar char="–"/>
              <a:defRPr/>
            </a:pPr>
            <a:r>
              <a:rPr lang="es-CO" sz="1900" dirty="0" smtClean="0"/>
              <a:t>Institución de Educación Superior y programa atendido. </a:t>
            </a:r>
          </a:p>
          <a:p>
            <a:pPr lvl="1" eaLnBrk="1" fontAlgn="auto" hangingPunct="1">
              <a:spcAft>
                <a:spcPts val="600"/>
              </a:spcAft>
              <a:buFont typeface="Arial" panose="020B0604020202020204" pitchFamily="34" charset="0"/>
              <a:buChar char="–"/>
              <a:defRPr/>
            </a:pPr>
            <a:r>
              <a:rPr lang="es-CO" sz="1900" dirty="0" smtClean="0"/>
              <a:t>Año de graduación. </a:t>
            </a:r>
          </a:p>
          <a:p>
            <a:pPr eaLnBrk="1" fontAlgn="auto" hangingPunct="1">
              <a:spcAft>
                <a:spcPts val="600"/>
              </a:spcAft>
              <a:buFont typeface="Arial" panose="020B0604020202020204" pitchFamily="34" charset="0"/>
              <a:buChar char="•"/>
              <a:defRPr/>
            </a:pPr>
            <a:r>
              <a:rPr lang="es-CO" sz="1900" b="1" dirty="0" smtClean="0"/>
              <a:t>PILA</a:t>
            </a:r>
          </a:p>
          <a:p>
            <a:pPr lvl="1" eaLnBrk="1" fontAlgn="auto" hangingPunct="1">
              <a:spcAft>
                <a:spcPts val="600"/>
              </a:spcAft>
              <a:buFont typeface="Arial" panose="020B0604020202020204" pitchFamily="34" charset="0"/>
              <a:buChar char="–"/>
              <a:defRPr/>
            </a:pPr>
            <a:r>
              <a:rPr lang="es-CO" sz="1900" dirty="0" smtClean="0"/>
              <a:t>Salarios de todos los trabajadores formales (recolectados con fines de seguridad social).</a:t>
            </a:r>
          </a:p>
          <a:p>
            <a:pPr lvl="1" eaLnBrk="1" fontAlgn="auto" hangingPunct="1">
              <a:spcAft>
                <a:spcPts val="600"/>
              </a:spcAft>
              <a:buFont typeface="Arial" panose="020B0604020202020204" pitchFamily="34" charset="0"/>
              <a:buChar char="–"/>
              <a:defRPr/>
            </a:pPr>
            <a:r>
              <a:rPr lang="es-CO" sz="1900" dirty="0" smtClean="0"/>
              <a:t>Sector (formal vs. informal)</a:t>
            </a:r>
          </a:p>
        </p:txBody>
      </p:sp>
      <p:sp>
        <p:nvSpPr>
          <p:cNvPr id="3" name="Slide Number Placeholder 2"/>
          <p:cNvSpPr>
            <a:spLocks noGrp="1"/>
          </p:cNvSpPr>
          <p:nvPr>
            <p:ph type="sldNum" sz="quarter" idx="12"/>
          </p:nvPr>
        </p:nvSpPr>
        <p:spPr/>
        <p:txBody>
          <a:bodyPr/>
          <a:lstStyle/>
          <a:p>
            <a:pPr>
              <a:defRPr/>
            </a:pPr>
            <a:fld id="{CD2D6A83-F2C4-4431-8D67-444C7EC9B277}" type="slidenum">
              <a:rPr lang="es-CO"/>
              <a:pPr>
                <a:defRPr/>
              </a:pPr>
              <a:t>13</a:t>
            </a:fld>
            <a:endParaRPr lang="es-CO"/>
          </a:p>
        </p:txBody>
      </p:sp>
    </p:spTree>
    <p:extLst>
      <p:ext uri="{BB962C8B-B14F-4D97-AF65-F5344CB8AC3E}">
        <p14:creationId xmlns:p14="http://schemas.microsoft.com/office/powerpoint/2010/main" val="3709970950"/>
      </p:ext>
    </p:extLst>
  </p:cSld>
  <p:clrMapOvr>
    <a:masterClrMapping/>
  </p:clrMapOvr>
  <p:transition spd="slow" advTm="850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530"/>
            <a:ext cx="9267371" cy="914400"/>
          </a:xfrm>
          <a:noFill/>
        </p:spPr>
        <p:txBody>
          <a:bodyPr vert="horz" lIns="91440" tIns="45720" rIns="91440" bIns="45720" rtlCol="0" anchor="ctr">
            <a:normAutofit/>
          </a:bodyPr>
          <a:lstStyle/>
          <a:p>
            <a:r>
              <a:rPr lang="es-CO" sz="3100" b="1" dirty="0">
                <a:solidFill>
                  <a:schemeClr val="accent1">
                    <a:lumMod val="75000"/>
                  </a:schemeClr>
                </a:solidFill>
              </a:rPr>
              <a:t>Características de la Muestra y Definiciones Importantes</a:t>
            </a:r>
            <a:endParaRPr lang="es-CO" sz="3100" b="1" dirty="0">
              <a:solidFill>
                <a:schemeClr val="accent1">
                  <a:lumMod val="75000"/>
                </a:schemeClr>
              </a:solidFill>
            </a:endParaRPr>
          </a:p>
        </p:txBody>
      </p:sp>
      <p:sp>
        <p:nvSpPr>
          <p:cNvPr id="6" name="Content Placeholder 4"/>
          <p:cNvSpPr>
            <a:spLocks noGrp="1"/>
          </p:cNvSpPr>
          <p:nvPr>
            <p:ph idx="1"/>
          </p:nvPr>
        </p:nvSpPr>
        <p:spPr>
          <a:xfrm>
            <a:off x="285750" y="1444170"/>
            <a:ext cx="8229600" cy="4677229"/>
          </a:xfrm>
        </p:spPr>
        <p:txBody>
          <a:bodyPr rtlCol="0">
            <a:normAutofit fontScale="85000" lnSpcReduction="20000"/>
          </a:bodyPr>
          <a:lstStyle/>
          <a:p>
            <a:pPr eaLnBrk="1" fontAlgn="auto" hangingPunct="1">
              <a:lnSpc>
                <a:spcPct val="120000"/>
              </a:lnSpc>
              <a:spcAft>
                <a:spcPts val="600"/>
              </a:spcAft>
              <a:buFont typeface="Arial" panose="020B0604020202020204" pitchFamily="34" charset="0"/>
              <a:buChar char="•"/>
              <a:defRPr/>
            </a:pPr>
            <a:r>
              <a:rPr lang="es-CO" sz="2800" b="1" dirty="0" smtClean="0">
                <a:solidFill>
                  <a:schemeClr val="accent1">
                    <a:lumMod val="75000"/>
                  </a:schemeClr>
                </a:solidFill>
              </a:rPr>
              <a:t>Muestra para Mdo. Laboral</a:t>
            </a:r>
          </a:p>
          <a:p>
            <a:pPr lvl="1" eaLnBrk="1" fontAlgn="auto" hangingPunct="1">
              <a:lnSpc>
                <a:spcPct val="120000"/>
              </a:lnSpc>
              <a:spcAft>
                <a:spcPts val="600"/>
              </a:spcAft>
              <a:buFont typeface="Arial" panose="020B0604020202020204" pitchFamily="34" charset="0"/>
              <a:buChar char="•"/>
              <a:defRPr/>
            </a:pPr>
            <a:r>
              <a:rPr lang="es-CO" sz="2000" dirty="0" smtClean="0"/>
              <a:t>Individuos </a:t>
            </a:r>
            <a:r>
              <a:rPr lang="es-CO" sz="2000" dirty="0"/>
              <a:t>que tomaron </a:t>
            </a:r>
            <a:r>
              <a:rPr lang="es-CO" sz="2000" dirty="0" smtClean="0"/>
              <a:t>saber 11 </a:t>
            </a:r>
            <a:r>
              <a:rPr lang="es-CO" sz="2000" dirty="0"/>
              <a:t>en 2002 o 2003 y se graduaron de la educación </a:t>
            </a:r>
            <a:r>
              <a:rPr lang="es-CO" sz="2000" dirty="0" smtClean="0"/>
              <a:t>superior entre </a:t>
            </a:r>
            <a:r>
              <a:rPr lang="es-CO" sz="2000" dirty="0"/>
              <a:t>2007 y </a:t>
            </a:r>
            <a:r>
              <a:rPr lang="es-CO" sz="2000" dirty="0" smtClean="0"/>
              <a:t>2011. </a:t>
            </a:r>
          </a:p>
          <a:p>
            <a:pPr lvl="1" eaLnBrk="1" fontAlgn="auto" hangingPunct="1">
              <a:lnSpc>
                <a:spcPct val="120000"/>
              </a:lnSpc>
              <a:spcAft>
                <a:spcPts val="600"/>
              </a:spcAft>
              <a:buFont typeface="Arial" panose="020B0604020202020204" pitchFamily="34" charset="0"/>
              <a:buChar char="•"/>
              <a:defRPr/>
            </a:pPr>
            <a:r>
              <a:rPr lang="es-CO" sz="2000" dirty="0" smtClean="0"/>
              <a:t>(Excluimos a los graduados de</a:t>
            </a:r>
            <a:r>
              <a:rPr lang="es-CO" sz="2000" i="1" dirty="0"/>
              <a:t> </a:t>
            </a:r>
            <a:r>
              <a:rPr lang="es-CO" sz="2000" i="1" dirty="0" smtClean="0"/>
              <a:t>EL SENA</a:t>
            </a:r>
            <a:r>
              <a:rPr lang="es-CO" sz="2000" dirty="0" smtClean="0"/>
              <a:t>)</a:t>
            </a:r>
          </a:p>
          <a:p>
            <a:pPr lvl="1" eaLnBrk="1" fontAlgn="auto" hangingPunct="1">
              <a:lnSpc>
                <a:spcPct val="120000"/>
              </a:lnSpc>
              <a:spcAft>
                <a:spcPts val="600"/>
              </a:spcAft>
              <a:buFont typeface="Arial" panose="020B0604020202020204" pitchFamily="34" charset="0"/>
              <a:buChar char="•"/>
              <a:defRPr/>
            </a:pPr>
            <a:r>
              <a:rPr lang="es-CO" sz="2000" dirty="0"/>
              <a:t>Observamos el desempeño del mercado de trabajo durante los años 2008-2011</a:t>
            </a:r>
            <a:r>
              <a:rPr lang="en-US" sz="2000" dirty="0"/>
              <a:t>.</a:t>
            </a:r>
            <a:endParaRPr lang="en-US" sz="2000" dirty="0">
              <a:solidFill>
                <a:schemeClr val="accent1"/>
              </a:solidFill>
            </a:endParaRPr>
          </a:p>
          <a:p>
            <a:pPr eaLnBrk="1" fontAlgn="auto" hangingPunct="1">
              <a:lnSpc>
                <a:spcPct val="120000"/>
              </a:lnSpc>
              <a:spcAft>
                <a:spcPts val="600"/>
              </a:spcAft>
              <a:buFont typeface="Arial" panose="020B0604020202020204" pitchFamily="34" charset="0"/>
              <a:buChar char="•"/>
              <a:defRPr/>
            </a:pPr>
            <a:r>
              <a:rPr lang="es-CO" sz="2800" b="1" dirty="0">
                <a:solidFill>
                  <a:schemeClr val="accent1">
                    <a:lumMod val="75000"/>
                  </a:schemeClr>
                </a:solidFill>
              </a:rPr>
              <a:t>Muestra del Saber Pro</a:t>
            </a:r>
          </a:p>
          <a:p>
            <a:pPr lvl="1" eaLnBrk="1" fontAlgn="auto" hangingPunct="1">
              <a:lnSpc>
                <a:spcPct val="120000"/>
              </a:lnSpc>
              <a:spcAft>
                <a:spcPts val="600"/>
              </a:spcAft>
              <a:buFont typeface="Arial" panose="020B0604020202020204" pitchFamily="34" charset="0"/>
              <a:buChar char="•"/>
              <a:defRPr/>
            </a:pPr>
            <a:r>
              <a:rPr lang="es-CO" sz="2000" dirty="0" smtClean="0"/>
              <a:t>Estudiantes </a:t>
            </a:r>
            <a:r>
              <a:rPr lang="es-CO" sz="2000" dirty="0"/>
              <a:t>que </a:t>
            </a:r>
            <a:r>
              <a:rPr lang="es-CO" sz="2000" dirty="0" smtClean="0"/>
              <a:t>tomaron Saber </a:t>
            </a:r>
            <a:r>
              <a:rPr lang="es-CO" sz="2000" dirty="0"/>
              <a:t>Pro entre el segundo semestre de 2011 y el segundo semestre de 2013, y Saber 11 entre 2001 y </a:t>
            </a:r>
            <a:r>
              <a:rPr lang="es-CO" sz="2000" dirty="0" smtClean="0"/>
              <a:t>2011.</a:t>
            </a:r>
            <a:endParaRPr lang="es-CO" sz="2000" dirty="0"/>
          </a:p>
          <a:p>
            <a:pPr eaLnBrk="1" fontAlgn="auto" hangingPunct="1">
              <a:lnSpc>
                <a:spcPct val="120000"/>
              </a:lnSpc>
              <a:spcAft>
                <a:spcPts val="600"/>
              </a:spcAft>
              <a:buFont typeface="Arial" panose="020B0604020202020204" pitchFamily="34" charset="0"/>
              <a:buChar char="•"/>
              <a:defRPr/>
            </a:pPr>
            <a:r>
              <a:rPr lang="es-CO" sz="2800" b="1" u="sng" dirty="0">
                <a:solidFill>
                  <a:srgbClr val="0070C0"/>
                </a:solidFill>
              </a:rPr>
              <a:t>Programa nuevo:</a:t>
            </a:r>
            <a:r>
              <a:rPr lang="es-CO" sz="2400" i="1" dirty="0" smtClean="0"/>
              <a:t>  </a:t>
            </a:r>
            <a:r>
              <a:rPr lang="es-CO" sz="2400" dirty="0" smtClean="0"/>
              <a:t>un programa nuevo es aquel programa que no tiene graduados antes del año 2001. </a:t>
            </a:r>
            <a:endParaRPr lang="es-CO" sz="2400" b="1" i="1" dirty="0" smtClean="0"/>
          </a:p>
          <a:p>
            <a:pPr lvl="1" eaLnBrk="1" fontAlgn="auto" hangingPunct="1">
              <a:lnSpc>
                <a:spcPct val="120000"/>
              </a:lnSpc>
              <a:spcAft>
                <a:spcPts val="600"/>
              </a:spcAft>
              <a:buFont typeface="Arial" panose="020B0604020202020204" pitchFamily="34" charset="0"/>
              <a:buChar char="•"/>
              <a:defRPr/>
            </a:pPr>
            <a:r>
              <a:rPr lang="es-CO" sz="2000" dirty="0" smtClean="0"/>
              <a:t>Los resultados son robustos a otras definiciones de programa nuevo.</a:t>
            </a:r>
          </a:p>
        </p:txBody>
      </p:sp>
      <p:sp>
        <p:nvSpPr>
          <p:cNvPr id="3" name="Slide Number Placeholder 2"/>
          <p:cNvSpPr>
            <a:spLocks noGrp="1"/>
          </p:cNvSpPr>
          <p:nvPr>
            <p:ph type="sldNum" sz="quarter" idx="12"/>
          </p:nvPr>
        </p:nvSpPr>
        <p:spPr/>
        <p:txBody>
          <a:bodyPr/>
          <a:lstStyle/>
          <a:p>
            <a:pPr>
              <a:defRPr/>
            </a:pPr>
            <a:fld id="{5B789B13-C175-46A4-936C-2A5278896649}" type="slidenum">
              <a:rPr lang="es-CO"/>
              <a:pPr>
                <a:defRPr/>
              </a:pPr>
              <a:t>14</a:t>
            </a:fld>
            <a:endParaRPr lang="es-CO"/>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5131605"/>
      </p:ext>
    </p:extLst>
  </p:cSld>
  <p:clrMapOvr>
    <a:masterClrMapping/>
  </p:clrMapOvr>
  <p:transition spd="slow" advTm="840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1000" y="2057400"/>
            <a:ext cx="8229600" cy="4525963"/>
          </a:xfrm>
        </p:spPr>
        <p:txBody>
          <a:bodyPr/>
          <a:lstStyle/>
          <a:p>
            <a:pPr eaLnBrk="1" hangingPunct="1">
              <a:spcBef>
                <a:spcPct val="0"/>
              </a:spcBef>
              <a:spcAft>
                <a:spcPts val="600"/>
              </a:spcAft>
            </a:pPr>
            <a:r>
              <a:rPr lang="es-CO" altLang="en-US" sz="2400" dirty="0" smtClean="0"/>
              <a:t>Tenemos 102,025 individuos graduados de educación superior.</a:t>
            </a:r>
          </a:p>
          <a:p>
            <a:pPr eaLnBrk="1" hangingPunct="1">
              <a:spcBef>
                <a:spcPct val="0"/>
              </a:spcBef>
              <a:spcAft>
                <a:spcPts val="600"/>
              </a:spcAft>
            </a:pPr>
            <a:r>
              <a:rPr lang="es-CO" altLang="en-US" sz="2400" dirty="0" smtClean="0"/>
              <a:t>69,727 están en el sector formal.</a:t>
            </a:r>
          </a:p>
          <a:p>
            <a:pPr eaLnBrk="1" hangingPunct="1">
              <a:spcBef>
                <a:spcPct val="0"/>
              </a:spcBef>
              <a:spcAft>
                <a:spcPts val="600"/>
              </a:spcAft>
            </a:pPr>
            <a:r>
              <a:rPr lang="es-CO" sz="2400" dirty="0" smtClean="0"/>
              <a:t>Hicimos </a:t>
            </a:r>
            <a:r>
              <a:rPr lang="es-CO" sz="2400" dirty="0"/>
              <a:t>algunas comparaciones con </a:t>
            </a:r>
            <a:r>
              <a:rPr lang="es-CO" sz="2400" dirty="0" smtClean="0"/>
              <a:t>las encuestas del </a:t>
            </a:r>
            <a:r>
              <a:rPr lang="es-CO" sz="2400" dirty="0"/>
              <a:t>hogar para </a:t>
            </a:r>
            <a:r>
              <a:rPr lang="es-CO" sz="2400" dirty="0" smtClean="0"/>
              <a:t>una sub-muestra </a:t>
            </a:r>
            <a:r>
              <a:rPr lang="es-CO" sz="2400" dirty="0"/>
              <a:t>que es comparable y tenemos porcentajes similares en el sector formal</a:t>
            </a:r>
            <a:r>
              <a:rPr lang="es-CO" sz="2400" dirty="0" smtClean="0"/>
              <a:t>. </a:t>
            </a:r>
          </a:p>
          <a:p>
            <a:pPr eaLnBrk="1" hangingPunct="1">
              <a:spcBef>
                <a:spcPct val="0"/>
              </a:spcBef>
              <a:spcAft>
                <a:spcPts val="600"/>
              </a:spcAft>
            </a:pPr>
            <a:r>
              <a:rPr lang="es-CO" altLang="en-US" sz="2400" dirty="0" smtClean="0"/>
              <a:t>Eliminamos individuos de las fuerzas militares y los independientes. </a:t>
            </a:r>
          </a:p>
          <a:p>
            <a:pPr eaLnBrk="1" hangingPunct="1">
              <a:spcBef>
                <a:spcPct val="0"/>
              </a:spcBef>
              <a:spcAft>
                <a:spcPts val="600"/>
              </a:spcAft>
            </a:pPr>
            <a:r>
              <a:rPr lang="es-CO" altLang="en-US" sz="2400" dirty="0" smtClean="0"/>
              <a:t>Al final tenemos 127,073 observaciones en la muestra. Observamos aproximadamente dos veces a </a:t>
            </a:r>
            <a:r>
              <a:rPr lang="es-CO" altLang="en-US" sz="2400" dirty="0"/>
              <a:t>cada </a:t>
            </a:r>
            <a:r>
              <a:rPr lang="es-CO" altLang="en-US" sz="2400" dirty="0" smtClean="0"/>
              <a:t>individuo</a:t>
            </a:r>
            <a:r>
              <a:rPr lang="es-CO" altLang="en-US" sz="2400" dirty="0"/>
              <a:t>.</a:t>
            </a:r>
            <a:endParaRPr lang="en-US" altLang="en-US" sz="2400" dirty="0"/>
          </a:p>
          <a:p>
            <a:endParaRPr lang="es-CO" sz="2400" dirty="0"/>
          </a:p>
        </p:txBody>
      </p:sp>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15</a:t>
            </a:fld>
            <a:endParaRPr lang="es-CO"/>
          </a:p>
        </p:txBody>
      </p:sp>
      <p:sp>
        <p:nvSpPr>
          <p:cNvPr id="5" name="Title 1"/>
          <p:cNvSpPr txBox="1">
            <a:spLocks/>
          </p:cNvSpPr>
          <p:nvPr/>
        </p:nvSpPr>
        <p:spPr bwMode="auto">
          <a:xfrm>
            <a:off x="94343" y="776514"/>
            <a:ext cx="9325429" cy="914400"/>
          </a:xfrm>
          <a:prstGeom prst="rect">
            <a:avLst/>
          </a:prstGeom>
          <a:noFill/>
          <a:extLs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a:bodyPr>
          <a:lstStyle>
            <a:lvl1pPr>
              <a:lnSpc>
                <a:spcPct val="90000"/>
              </a:lnSpc>
              <a:spcBef>
                <a:spcPct val="0"/>
              </a:spcBef>
              <a:buNone/>
              <a:defRPr sz="3600" b="1">
                <a:solidFill>
                  <a:schemeClr val="accent1">
                    <a:lumMod val="75000"/>
                  </a:schemeClr>
                </a:solidFill>
                <a:latin typeface="+mj-lt"/>
                <a:ea typeface="+mj-ea"/>
                <a:cs typeface="+mj-cs"/>
              </a:defRPr>
            </a:lvl1pPr>
          </a:lstStyle>
          <a:p>
            <a:r>
              <a:rPr lang="es-CO" sz="3100" dirty="0"/>
              <a:t>Características de la Muestra y Definiciones Importantes</a:t>
            </a:r>
          </a:p>
        </p:txBody>
      </p:sp>
    </p:spTree>
    <p:extLst>
      <p:ext uri="{BB962C8B-B14F-4D97-AF65-F5344CB8AC3E}">
        <p14:creationId xmlns:p14="http://schemas.microsoft.com/office/powerpoint/2010/main" val="28199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86" y="700994"/>
            <a:ext cx="9144000" cy="914401"/>
          </a:xfrm>
          <a:noFill/>
        </p:spPr>
        <p:txBody>
          <a:bodyPr vert="horz" lIns="91440" tIns="45720" rIns="91440" bIns="45720" rtlCol="0" anchor="ctr">
            <a:normAutofit/>
          </a:bodyPr>
          <a:lstStyle/>
          <a:p>
            <a:pPr algn="ctr"/>
            <a:r>
              <a:rPr lang="es-CO" b="1" dirty="0">
                <a:solidFill>
                  <a:schemeClr val="accent1">
                    <a:lumMod val="75000"/>
                  </a:schemeClr>
                </a:solidFill>
              </a:rPr>
              <a:t>Orden</a:t>
            </a:r>
            <a:r>
              <a:rPr lang="en-US" b="1" dirty="0">
                <a:solidFill>
                  <a:schemeClr val="accent1">
                    <a:lumMod val="75000"/>
                  </a:schemeClr>
                </a:solidFill>
              </a:rPr>
              <a:t> de la </a:t>
            </a:r>
            <a:r>
              <a:rPr lang="es-PY" b="1" dirty="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dirty="0">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Resultados </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16</a:t>
            </a:fld>
            <a:endParaRPr lang="es-CO" dirty="0"/>
          </a:p>
        </p:txBody>
      </p:sp>
    </p:spTree>
    <p:extLst>
      <p:ext uri="{BB962C8B-B14F-4D97-AF65-F5344CB8AC3E}">
        <p14:creationId xmlns:p14="http://schemas.microsoft.com/office/powerpoint/2010/main" val="300244157"/>
      </p:ext>
    </p:extLst>
  </p:cSld>
  <p:clrMapOvr>
    <a:overrideClrMapping bg1="lt1" tx1="dk1" bg2="lt2" tx2="dk2" accent1="accent1" accent2="accent2" accent3="accent3" accent4="accent4" accent5="accent5" accent6="accent6" hlink="hlink" folHlink="folHlink"/>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945106"/>
            <a:ext cx="9150350" cy="914400"/>
          </a:xfrm>
          <a:noFill/>
        </p:spPr>
        <p:txBody>
          <a:bodyPr vert="horz" lIns="91440" tIns="45720" rIns="91440" bIns="45720" rtlCol="0" anchor="ctr">
            <a:normAutofit fontScale="90000"/>
          </a:bodyPr>
          <a:lstStyle/>
          <a:p>
            <a:pPr algn="ctr"/>
            <a:r>
              <a:rPr lang="es-CO" b="1" dirty="0">
                <a:solidFill>
                  <a:schemeClr val="accent1">
                    <a:lumMod val="75000"/>
                  </a:schemeClr>
                </a:solidFill>
              </a:rPr>
              <a:t>Modelo de Regresión para explicar diferencial en </a:t>
            </a:r>
            <a:r>
              <a:rPr lang="es-CO" b="1" dirty="0">
                <a:solidFill>
                  <a:schemeClr val="accent1">
                    <a:lumMod val="75000"/>
                  </a:schemeClr>
                </a:solidFill>
              </a:rPr>
              <a:t>Salarios</a:t>
            </a:r>
          </a:p>
        </p:txBody>
      </p:sp>
      <p:sp>
        <p:nvSpPr>
          <p:cNvPr id="4" name="Content Placeholder 3"/>
          <p:cNvSpPr>
            <a:spLocks noGrp="1"/>
          </p:cNvSpPr>
          <p:nvPr>
            <p:ph idx="1"/>
          </p:nvPr>
        </p:nvSpPr>
        <p:spPr>
          <a:xfrm>
            <a:off x="342900" y="1872343"/>
            <a:ext cx="8610600" cy="4572000"/>
          </a:xfrm>
        </p:spPr>
        <p:txBody>
          <a:bodyPr rtlCol="0">
            <a:noAutofit/>
          </a:bodyPr>
          <a:lstStyle/>
          <a:p>
            <a:pPr eaLnBrk="1" fontAlgn="auto" hangingPunct="1">
              <a:lnSpc>
                <a:spcPct val="120000"/>
              </a:lnSpc>
              <a:spcBef>
                <a:spcPts val="0"/>
              </a:spcBef>
              <a:spcAft>
                <a:spcPts val="1200"/>
              </a:spcAft>
              <a:defRPr/>
            </a:pPr>
            <a:r>
              <a:rPr lang="es-CO" sz="2350" dirty="0" smtClean="0"/>
              <a:t>Modelo completo incluye: </a:t>
            </a:r>
          </a:p>
          <a:p>
            <a:pPr lvl="1" eaLnBrk="1" fontAlgn="auto" hangingPunct="1">
              <a:lnSpc>
                <a:spcPct val="100000"/>
              </a:lnSpc>
              <a:spcBef>
                <a:spcPts val="0"/>
              </a:spcBef>
              <a:spcAft>
                <a:spcPts val="1200"/>
              </a:spcAft>
              <a:defRPr/>
            </a:pPr>
            <a:r>
              <a:rPr lang="es-CO" sz="1950" dirty="0" smtClean="0"/>
              <a:t>Región donde se emplea la persona</a:t>
            </a:r>
          </a:p>
          <a:p>
            <a:pPr lvl="1" eaLnBrk="1" fontAlgn="auto" hangingPunct="1">
              <a:lnSpc>
                <a:spcPct val="100000"/>
              </a:lnSpc>
              <a:spcBef>
                <a:spcPts val="0"/>
              </a:spcBef>
              <a:spcAft>
                <a:spcPts val="1200"/>
              </a:spcAft>
              <a:defRPr/>
            </a:pPr>
            <a:r>
              <a:rPr lang="es-CO" sz="1950" dirty="0" smtClean="0"/>
              <a:t>Año y mes de graduación  </a:t>
            </a:r>
            <a:endParaRPr lang="es-CO" sz="1950" dirty="0"/>
          </a:p>
          <a:p>
            <a:pPr lvl="1" eaLnBrk="1" fontAlgn="auto" hangingPunct="1">
              <a:lnSpc>
                <a:spcPct val="100000"/>
              </a:lnSpc>
              <a:spcBef>
                <a:spcPts val="0"/>
              </a:spcBef>
              <a:spcAft>
                <a:spcPts val="1200"/>
              </a:spcAft>
              <a:defRPr/>
            </a:pPr>
            <a:r>
              <a:rPr lang="es-CO" sz="1950" dirty="0" smtClean="0"/>
              <a:t>Demograficas Individuales (edad, sexo)</a:t>
            </a:r>
          </a:p>
          <a:p>
            <a:pPr lvl="1" eaLnBrk="1" fontAlgn="auto" hangingPunct="1">
              <a:lnSpc>
                <a:spcPct val="100000"/>
              </a:lnSpc>
              <a:spcBef>
                <a:spcPts val="0"/>
              </a:spcBef>
              <a:spcAft>
                <a:spcPts val="1200"/>
              </a:spcAft>
              <a:defRPr/>
            </a:pPr>
            <a:r>
              <a:rPr lang="es-CO" sz="1950" dirty="0" smtClean="0"/>
              <a:t>Decil del Saber 11</a:t>
            </a:r>
          </a:p>
          <a:p>
            <a:pPr lvl="1" eaLnBrk="1" fontAlgn="auto" hangingPunct="1">
              <a:lnSpc>
                <a:spcPct val="100000"/>
              </a:lnSpc>
              <a:spcBef>
                <a:spcPts val="0"/>
              </a:spcBef>
              <a:spcAft>
                <a:spcPts val="1200"/>
              </a:spcAft>
              <a:defRPr/>
            </a:pPr>
            <a:r>
              <a:rPr lang="es-CO" sz="1950" dirty="0" smtClean="0"/>
              <a:t>Estrato de la familia y educación padres</a:t>
            </a:r>
          </a:p>
          <a:p>
            <a:pPr lvl="1" eaLnBrk="1" fontAlgn="auto" hangingPunct="1">
              <a:lnSpc>
                <a:spcPct val="100000"/>
              </a:lnSpc>
              <a:spcBef>
                <a:spcPts val="0"/>
              </a:spcBef>
              <a:spcAft>
                <a:spcPts val="1200"/>
              </a:spcAft>
              <a:defRPr/>
            </a:pPr>
            <a:r>
              <a:rPr lang="es-CO" sz="1950" dirty="0" smtClean="0"/>
              <a:t>Institución educativa de la que se gradúa de bachiller</a:t>
            </a:r>
          </a:p>
          <a:p>
            <a:pPr lvl="1" eaLnBrk="1" fontAlgn="auto" hangingPunct="1">
              <a:lnSpc>
                <a:spcPct val="100000"/>
              </a:lnSpc>
              <a:spcBef>
                <a:spcPts val="0"/>
              </a:spcBef>
              <a:spcAft>
                <a:spcPts val="1200"/>
              </a:spcAft>
              <a:defRPr/>
            </a:pPr>
            <a:r>
              <a:rPr lang="es-CO" sz="1950" dirty="0" smtClean="0"/>
              <a:t>Grado por área</a:t>
            </a:r>
          </a:p>
          <a:p>
            <a:pPr lvl="1" eaLnBrk="1" fontAlgn="auto" hangingPunct="1">
              <a:lnSpc>
                <a:spcPct val="100000"/>
              </a:lnSpc>
              <a:spcBef>
                <a:spcPts val="0"/>
              </a:spcBef>
              <a:spcAft>
                <a:spcPts val="1200"/>
              </a:spcAft>
              <a:defRPr/>
            </a:pPr>
            <a:r>
              <a:rPr lang="es-CO" sz="1950" dirty="0" smtClean="0"/>
              <a:t>Nivel Educativo (Técnico, Tecnologo, Universitario)</a:t>
            </a:r>
          </a:p>
          <a:p>
            <a:pPr lvl="1" eaLnBrk="1" fontAlgn="auto" hangingPunct="1">
              <a:lnSpc>
                <a:spcPct val="100000"/>
              </a:lnSpc>
              <a:spcBef>
                <a:spcPts val="0"/>
              </a:spcBef>
              <a:spcAft>
                <a:spcPts val="1200"/>
              </a:spcAft>
              <a:defRPr/>
            </a:pPr>
            <a:r>
              <a:rPr lang="es-CO" sz="1950" dirty="0" smtClean="0"/>
              <a:t>Caracteristicas de la IES (, Región)</a:t>
            </a: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17</a:t>
            </a:fld>
            <a:endParaRPr lang="es-CO"/>
          </a:p>
        </p:txBody>
      </p:sp>
      <p:sp>
        <p:nvSpPr>
          <p:cNvPr id="5" name="Rectángulo 4"/>
          <p:cNvSpPr/>
          <p:nvPr/>
        </p:nvSpPr>
        <p:spPr>
          <a:xfrm>
            <a:off x="3015342" y="1398549"/>
            <a:ext cx="4038600" cy="457200"/>
          </a:xfrm>
          <a:prstGeom prst="rect">
            <a:avLst/>
          </a:prstGeom>
          <a:solidFill>
            <a:schemeClr val="bg1"/>
          </a:solidFill>
        </p:spPr>
        <p:txBody>
          <a:bodyPr vert="horz" lIns="91440" tIns="45720" rIns="91440" bIns="45720" rtlCol="0" anchor="ctr">
            <a:normAutofit fontScale="90000" lnSpcReduction="20000"/>
          </a:bodyPr>
          <a:lstStyle/>
          <a:p>
            <a:pPr>
              <a:lnSpc>
                <a:spcPct val="90000"/>
              </a:lnSpc>
              <a:spcBef>
                <a:spcPct val="0"/>
              </a:spcBef>
            </a:pPr>
            <a:r>
              <a:rPr lang="es-CO" sz="3600" b="1" dirty="0">
                <a:solidFill>
                  <a:schemeClr val="accent1">
                    <a:lumMod val="75000"/>
                  </a:schemeClr>
                </a:solidFill>
                <a:latin typeface="+mj-lt"/>
                <a:ea typeface="+mj-ea"/>
                <a:cs typeface="+mj-cs"/>
              </a:rPr>
              <a:t>Pruebas Saber Pro</a:t>
            </a:r>
            <a:endParaRPr lang="es-CO" sz="3600" b="1" dirty="0">
              <a:solidFill>
                <a:schemeClr val="accent1">
                  <a:lumMod val="75000"/>
                </a:schemeClr>
              </a:solidFill>
              <a:latin typeface="+mj-lt"/>
              <a:ea typeface="+mj-ea"/>
              <a:cs typeface="+mj-cs"/>
            </a:endParaRPr>
          </a:p>
        </p:txBody>
      </p:sp>
      <p:cxnSp>
        <p:nvCxnSpPr>
          <p:cNvPr id="9" name="Conector recto 8"/>
          <p:cNvCxnSpPr/>
          <p:nvPr/>
        </p:nvCxnSpPr>
        <p:spPr>
          <a:xfrm>
            <a:off x="1177471" y="2681771"/>
            <a:ext cx="34290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1177471" y="3131457"/>
            <a:ext cx="24384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CuadroTexto 13"/>
          <p:cNvSpPr txBox="1"/>
          <p:nvPr/>
        </p:nvSpPr>
        <p:spPr>
          <a:xfrm flipH="1">
            <a:off x="5034642" y="2485563"/>
            <a:ext cx="2011681" cy="392415"/>
          </a:xfrm>
          <a:prstGeom prst="rect">
            <a:avLst/>
          </a:prstGeom>
          <a:noFill/>
        </p:spPr>
        <p:txBody>
          <a:bodyPr wrap="square" rtlCol="0">
            <a:spAutoFit/>
          </a:bodyPr>
          <a:lstStyle/>
          <a:p>
            <a:pPr marL="0" lvl="1"/>
            <a:r>
              <a:rPr lang="es-CO" sz="1950" dirty="0"/>
              <a:t>calendario examen</a:t>
            </a:r>
          </a:p>
        </p:txBody>
      </p:sp>
    </p:spTree>
    <p:extLst>
      <p:ext uri="{BB962C8B-B14F-4D97-AF65-F5344CB8AC3E}">
        <p14:creationId xmlns:p14="http://schemas.microsoft.com/office/powerpoint/2010/main" val="512643306"/>
      </p:ext>
    </p:extLst>
  </p:cSld>
  <p:clrMapOvr>
    <a:masterClrMapping/>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8825" y="558801"/>
            <a:ext cx="9150350" cy="914400"/>
          </a:xfrm>
          <a:noFill/>
        </p:spPr>
        <p:txBody>
          <a:bodyPr vert="horz" lIns="91440" tIns="45720" rIns="91440" bIns="45720" rtlCol="0" anchor="ctr">
            <a:normAutofit/>
          </a:bodyPr>
          <a:lstStyle/>
          <a:p>
            <a:pPr algn="ctr"/>
            <a:r>
              <a:rPr lang="es-CO" b="1" dirty="0">
                <a:solidFill>
                  <a:schemeClr val="accent1">
                    <a:lumMod val="75000"/>
                  </a:schemeClr>
                </a:solidFill>
              </a:rPr>
              <a:t>Descomposición de Gelbach (2016</a:t>
            </a:r>
            <a:r>
              <a:rPr lang="es-CO" b="1" dirty="0">
                <a:solidFill>
                  <a:schemeClr val="accent1">
                    <a:lumMod val="75000"/>
                  </a:schemeClr>
                </a:solidFill>
              </a:rPr>
              <a:t>)</a:t>
            </a:r>
            <a:endParaRPr lang="es-CO" b="1" dirty="0">
              <a:solidFill>
                <a:schemeClr val="accent1">
                  <a:lumMod val="75000"/>
                </a:schemeClr>
              </a:solidFill>
            </a:endParaRPr>
          </a:p>
        </p:txBody>
      </p:sp>
      <p:sp>
        <p:nvSpPr>
          <p:cNvPr id="4" name="Content Placeholder 3"/>
          <p:cNvSpPr>
            <a:spLocks noGrp="1"/>
          </p:cNvSpPr>
          <p:nvPr>
            <p:ph idx="1"/>
          </p:nvPr>
        </p:nvSpPr>
        <p:spPr>
          <a:xfrm>
            <a:off x="17463" y="1139372"/>
            <a:ext cx="8880475" cy="5281982"/>
          </a:xfrm>
        </p:spPr>
        <p:txBody>
          <a:bodyPr rtlCol="0">
            <a:noAutofit/>
          </a:bodyPr>
          <a:lstStyle/>
          <a:p>
            <a:pPr eaLnBrk="1" fontAlgn="auto" hangingPunct="1">
              <a:lnSpc>
                <a:spcPct val="120000"/>
              </a:lnSpc>
              <a:spcBef>
                <a:spcPts val="0"/>
              </a:spcBef>
              <a:spcAft>
                <a:spcPts val="1200"/>
              </a:spcAft>
              <a:defRPr/>
            </a:pPr>
            <a:r>
              <a:rPr lang="es-CO" sz="2350" dirty="0" smtClean="0"/>
              <a:t>Se asume que se tiene un modelo completo y correcto. </a:t>
            </a:r>
            <a:endParaRPr lang="es-CO" sz="1950" dirty="0" smtClean="0"/>
          </a:p>
          <a:p>
            <a:pPr eaLnBrk="1" fontAlgn="auto" hangingPunct="1">
              <a:lnSpc>
                <a:spcPct val="120000"/>
              </a:lnSpc>
              <a:spcBef>
                <a:spcPts val="0"/>
              </a:spcBef>
              <a:spcAft>
                <a:spcPts val="1200"/>
              </a:spcAft>
              <a:defRPr/>
            </a:pPr>
            <a:r>
              <a:rPr lang="es-CO" sz="2350" dirty="0" smtClean="0"/>
              <a:t>Gelbrach calcula una descomposición condicional y reporta la contribución de cada variable, independientemente del orden en que éstas se incluyen en el modelo.  </a:t>
            </a:r>
          </a:p>
          <a:p>
            <a:pPr marL="0" indent="0" algn="ctr" eaLnBrk="1" fontAlgn="auto" hangingPunct="1">
              <a:lnSpc>
                <a:spcPct val="120000"/>
              </a:lnSpc>
              <a:spcBef>
                <a:spcPts val="0"/>
              </a:spcBef>
              <a:spcAft>
                <a:spcPts val="1200"/>
              </a:spcAft>
              <a:buNone/>
              <a:defRPr/>
            </a:pPr>
            <a:r>
              <a:rPr lang="en-US" sz="2400" dirty="0" err="1" smtClean="0">
                <a:cs typeface="Garamond"/>
              </a:rPr>
              <a:t>Diferencias</a:t>
            </a:r>
            <a:r>
              <a:rPr lang="en-US" sz="2400" dirty="0" smtClean="0">
                <a:cs typeface="Garamond"/>
              </a:rPr>
              <a:t> de </a:t>
            </a:r>
            <a:r>
              <a:rPr lang="en-US" sz="2400" dirty="0" err="1" smtClean="0">
                <a:cs typeface="Garamond"/>
              </a:rPr>
              <a:t>haber</a:t>
            </a:r>
            <a:r>
              <a:rPr lang="en-US" sz="2400" dirty="0" smtClean="0">
                <a:cs typeface="Garamond"/>
              </a:rPr>
              <a:t> </a:t>
            </a:r>
            <a:r>
              <a:rPr lang="en-US" sz="2400" dirty="0" err="1" smtClean="0">
                <a:cs typeface="Garamond"/>
              </a:rPr>
              <a:t>estudiado</a:t>
            </a:r>
            <a:r>
              <a:rPr lang="en-US" sz="2400" dirty="0" smtClean="0">
                <a:cs typeface="Garamond"/>
              </a:rPr>
              <a:t> en </a:t>
            </a:r>
            <a:r>
              <a:rPr lang="en-US" sz="2400" dirty="0" err="1" smtClean="0">
                <a:cs typeface="Garamond"/>
              </a:rPr>
              <a:t>Programa</a:t>
            </a:r>
            <a:r>
              <a:rPr lang="en-US" sz="2400" dirty="0" smtClean="0">
                <a:cs typeface="Garamond"/>
              </a:rPr>
              <a:t> Nuevo</a:t>
            </a:r>
            <a:endParaRPr lang="en-US" sz="2400" dirty="0">
              <a:cs typeface="Garamond"/>
            </a:endParaRP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18</a:t>
            </a:fld>
            <a:endParaRPr lang="es-CO"/>
          </a:p>
        </p:txBody>
      </p:sp>
      <p:graphicFrame>
        <p:nvGraphicFramePr>
          <p:cNvPr id="5" name="4 Tabla"/>
          <p:cNvGraphicFramePr>
            <a:graphicFrameLocks noGrp="1"/>
          </p:cNvGraphicFramePr>
          <p:nvPr>
            <p:extLst>
              <p:ext uri="{D42A27DB-BD31-4B8C-83A1-F6EECF244321}">
                <p14:modId xmlns:p14="http://schemas.microsoft.com/office/powerpoint/2010/main" val="1435479655"/>
              </p:ext>
            </p:extLst>
          </p:nvPr>
        </p:nvGraphicFramePr>
        <p:xfrm>
          <a:off x="235857" y="3725542"/>
          <a:ext cx="8610599" cy="2584544"/>
        </p:xfrm>
        <a:graphic>
          <a:graphicData uri="http://schemas.openxmlformats.org/drawingml/2006/table">
            <a:tbl>
              <a:tblPr>
                <a:tableStyleId>{9D7B26C5-4107-4FEC-AEDC-1716B250A1EF}</a:tableStyleId>
              </a:tblPr>
              <a:tblGrid>
                <a:gridCol w="3429000"/>
                <a:gridCol w="1981199"/>
                <a:gridCol w="1447800"/>
                <a:gridCol w="1752600"/>
              </a:tblGrid>
              <a:tr h="801290">
                <a:tc>
                  <a:txBody>
                    <a:bodyPr/>
                    <a:lstStyle/>
                    <a:p>
                      <a:pPr algn="ctr"/>
                      <a:r>
                        <a:rPr lang="es-CO" sz="1800" b="1" dirty="0" smtClean="0">
                          <a:latin typeface="+mj-lt"/>
                        </a:rPr>
                        <a:t>VARIABLES DE </a:t>
                      </a:r>
                    </a:p>
                    <a:p>
                      <a:pPr algn="ctr"/>
                      <a:r>
                        <a:rPr lang="es-CO" sz="1800" b="1" dirty="0" smtClean="0">
                          <a:latin typeface="+mj-lt"/>
                        </a:rPr>
                        <a:t>RESULTADO</a:t>
                      </a:r>
                      <a:endParaRPr lang="es-CO" sz="1800" b="1" dirty="0">
                        <a:latin typeface="+mj-lt"/>
                      </a:endParaRPr>
                    </a:p>
                  </a:txBody>
                  <a:tcPr marL="54530" marR="54530" marT="27265" marB="27265"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smtClean="0">
                          <a:effectLst/>
                        </a:rPr>
                        <a:t>Diferencia </a:t>
                      </a:r>
                    </a:p>
                    <a:p>
                      <a:pPr algn="ctr" fontAlgn="ctr"/>
                      <a:r>
                        <a:rPr lang="es-CO" sz="1800" u="none" strike="noStrike" dirty="0" smtClean="0">
                          <a:effectLst/>
                        </a:rPr>
                        <a:t>Medias</a:t>
                      </a:r>
                      <a:endParaRPr lang="es-CO" sz="1800" b="1" i="0" u="none" strike="noStrike" dirty="0">
                        <a:solidFill>
                          <a:srgbClr val="000000"/>
                        </a:solidFill>
                        <a:effectLst/>
                        <a:latin typeface="+mj-lt"/>
                      </a:endParaRPr>
                    </a:p>
                  </a:txBody>
                  <a:tcPr marL="54530" marR="54530" marT="27265" marB="27265"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smtClean="0">
                          <a:effectLst/>
                        </a:rPr>
                        <a:t>Diferencia Modelo Completo</a:t>
                      </a:r>
                      <a:endParaRPr lang="es-CO" sz="1800" b="1" i="0" u="none" strike="noStrike" dirty="0">
                        <a:solidFill>
                          <a:srgbClr val="000000"/>
                        </a:solidFill>
                        <a:effectLst/>
                        <a:latin typeface="+mj-lt"/>
                      </a:endParaRPr>
                    </a:p>
                  </a:txBody>
                  <a:tcPr marL="54530" marR="54530" marT="27265" marB="27265"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smtClean="0">
                          <a:effectLst/>
                        </a:rPr>
                        <a:t>Differencia</a:t>
                      </a:r>
                      <a:r>
                        <a:rPr lang="es-CO" sz="1800" u="none" strike="noStrike" baseline="0" dirty="0" smtClean="0">
                          <a:effectLst/>
                        </a:rPr>
                        <a:t> explicada</a:t>
                      </a:r>
                      <a:endParaRPr lang="es-CO" sz="1800" b="1" i="0" u="none" strike="noStrike" dirty="0">
                        <a:solidFill>
                          <a:srgbClr val="000000"/>
                        </a:solidFill>
                        <a:effectLst/>
                        <a:latin typeface="+mj-lt"/>
                      </a:endParaRPr>
                    </a:p>
                  </a:txBody>
                  <a:tcPr marL="54530" marR="54530" marT="27265" marB="27265"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31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u="none" strike="noStrike" dirty="0" smtClean="0">
                          <a:effectLst/>
                        </a:rPr>
                        <a:t> Salario</a:t>
                      </a:r>
                      <a:endParaRPr lang="es-CO" sz="1800" b="1" i="0" u="none" strike="noStrike" dirty="0" smtClean="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c>
                  <a:txBody>
                    <a:bodyPr/>
                    <a:lstStyle/>
                    <a:p>
                      <a:pPr algn="ctr" fontAlgn="ctr"/>
                      <a:r>
                        <a:rPr lang="es-CO" sz="1800" u="none" strike="noStrike" dirty="0" smtClean="0">
                          <a:effectLst/>
                        </a:rPr>
                        <a:t>-15%</a:t>
                      </a:r>
                      <a:endParaRPr lang="es-CO" sz="1800" b="0" i="0" u="none" strike="noStrike" dirty="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c>
                  <a:txBody>
                    <a:bodyPr/>
                    <a:lstStyle/>
                    <a:p>
                      <a:pPr algn="ctr" fontAlgn="b"/>
                      <a:r>
                        <a:rPr lang="es-CO" sz="1800" u="none" strike="noStrike" dirty="0" smtClean="0">
                          <a:effectLst/>
                        </a:rPr>
                        <a:t>-3,15%</a:t>
                      </a:r>
                      <a:endParaRPr lang="es-CO" sz="1800" b="0" i="0" u="none" strike="noStrike" dirty="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c>
                  <a:txBody>
                    <a:bodyPr/>
                    <a:lstStyle/>
                    <a:p>
                      <a:pPr algn="ctr" fontAlgn="b"/>
                      <a:r>
                        <a:rPr lang="es-CO" sz="1800" u="none" strike="noStrike" dirty="0" smtClean="0">
                          <a:effectLst/>
                        </a:rPr>
                        <a:t>11,9 pp</a:t>
                      </a:r>
                      <a:endParaRPr lang="es-CO" sz="1800" b="0" i="0" u="none" strike="noStrike" dirty="0">
                        <a:solidFill>
                          <a:srgbClr val="000000"/>
                        </a:solidFill>
                        <a:effectLst/>
                        <a:latin typeface="+mj-lt"/>
                      </a:endParaRPr>
                    </a:p>
                  </a:txBody>
                  <a:tcPr marL="54530" marR="54530" marT="27265" marB="27265" anchor="ctr">
                    <a:lnT w="12700" cap="flat" cmpd="sng" algn="ctr">
                      <a:solidFill>
                        <a:scrgbClr r="0" g="0" b="0"/>
                      </a:solidFill>
                      <a:prstDash val="solid"/>
                      <a:round/>
                      <a:headEnd type="none" w="med" len="med"/>
                      <a:tailEnd type="none" w="med" len="med"/>
                    </a:lnT>
                  </a:tcPr>
                </a:tc>
              </a:tr>
              <a:tr h="4331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u="none" strike="noStrike" dirty="0" smtClean="0">
                          <a:effectLst/>
                        </a:rPr>
                        <a:t>DE.</a:t>
                      </a:r>
                      <a:r>
                        <a:rPr lang="es-CO" sz="1800" u="none" strike="noStrike" baseline="0" dirty="0" smtClean="0">
                          <a:effectLst/>
                        </a:rPr>
                        <a:t> </a:t>
                      </a:r>
                      <a:r>
                        <a:rPr lang="es-CO" sz="1800" u="none" strike="noStrike" dirty="0" smtClean="0">
                          <a:effectLst/>
                        </a:rPr>
                        <a:t>Escritura</a:t>
                      </a:r>
                      <a:endParaRPr lang="es-CO" sz="1800" b="1" u="none" strike="noStrike" dirty="0" smtClean="0">
                        <a:effectLst/>
                        <a:latin typeface="+mj-lt"/>
                      </a:endParaRPr>
                    </a:p>
                  </a:txBody>
                  <a:tcPr marL="54530" marR="54530" marT="27265" marB="27265" anchor="ctr"/>
                </a:tc>
                <a:tc>
                  <a:txBody>
                    <a:bodyPr/>
                    <a:lstStyle/>
                    <a:p>
                      <a:pPr algn="ctr" fontAlgn="ctr"/>
                      <a:r>
                        <a:rPr lang="es-CO" sz="1800" u="none" strike="noStrike" dirty="0">
                          <a:effectLst/>
                        </a:rPr>
                        <a:t>-</a:t>
                      </a:r>
                      <a:r>
                        <a:rPr lang="es-CO" sz="1800" u="none" strike="noStrike" dirty="0" smtClean="0">
                          <a:effectLst/>
                        </a:rPr>
                        <a:t>0.21</a:t>
                      </a:r>
                      <a:endParaRPr lang="es-CO" sz="1800" b="0" i="0" u="none" strike="noStrike" dirty="0">
                        <a:solidFill>
                          <a:srgbClr val="000000"/>
                        </a:solidFill>
                        <a:effectLst/>
                        <a:latin typeface="+mj-lt"/>
                      </a:endParaRPr>
                    </a:p>
                  </a:txBody>
                  <a:tcPr marL="54530" marR="54530" marT="27265" marB="27265" anchor="ctr"/>
                </a:tc>
                <a:tc>
                  <a:txBody>
                    <a:bodyPr/>
                    <a:lstStyle/>
                    <a:p>
                      <a:pPr algn="ctr" fontAlgn="b"/>
                      <a:r>
                        <a:rPr lang="es-CO" sz="1800" u="none" strike="noStrike" dirty="0">
                          <a:effectLst/>
                        </a:rPr>
                        <a:t>-</a:t>
                      </a:r>
                      <a:r>
                        <a:rPr lang="es-CO" sz="1800" u="none" strike="noStrike" dirty="0" smtClean="0">
                          <a:effectLst/>
                        </a:rPr>
                        <a:t>0.02</a:t>
                      </a:r>
                      <a:endParaRPr lang="es-CO" sz="1800" b="0" i="0" u="none" strike="noStrike" dirty="0">
                        <a:solidFill>
                          <a:srgbClr val="000000"/>
                        </a:solidFill>
                        <a:effectLst/>
                        <a:latin typeface="+mj-lt"/>
                      </a:endParaRPr>
                    </a:p>
                  </a:txBody>
                  <a:tcPr marL="54530" marR="54530" marT="27265" marB="27265" anchor="ctr"/>
                </a:tc>
                <a:tc>
                  <a:txBody>
                    <a:bodyPr/>
                    <a:lstStyle/>
                    <a:p>
                      <a:pPr algn="ctr" fontAlgn="b"/>
                      <a:r>
                        <a:rPr lang="es-CO" sz="1800" u="none" strike="noStrike" dirty="0">
                          <a:effectLst/>
                        </a:rPr>
                        <a:t>-</a:t>
                      </a:r>
                      <a:r>
                        <a:rPr lang="es-CO" sz="1800" u="none" strike="noStrike" dirty="0" smtClean="0">
                          <a:effectLst/>
                        </a:rPr>
                        <a:t>0.19</a:t>
                      </a:r>
                      <a:endParaRPr lang="es-CO" sz="1800" b="0" i="0" u="none" strike="noStrike" dirty="0">
                        <a:solidFill>
                          <a:srgbClr val="000000"/>
                        </a:solidFill>
                        <a:effectLst/>
                        <a:latin typeface="+mj-lt"/>
                      </a:endParaRPr>
                    </a:p>
                  </a:txBody>
                  <a:tcPr marL="54530" marR="54530" marT="27265" marB="27265" anchor="ctr"/>
                </a:tc>
              </a:tr>
              <a:tr h="453364">
                <a:tc>
                  <a:txBody>
                    <a:bodyPr/>
                    <a:lstStyle/>
                    <a:p>
                      <a:pPr algn="ctr" fontAlgn="ctr"/>
                      <a:r>
                        <a:rPr lang="es-CO" sz="1800" u="none" strike="noStrike" dirty="0" smtClean="0">
                          <a:effectLst/>
                        </a:rPr>
                        <a:t>DE. Lectura</a:t>
                      </a:r>
                      <a:endParaRPr lang="es-CO" sz="1800" b="1" i="0" u="none" strike="noStrike" dirty="0">
                        <a:solidFill>
                          <a:srgbClr val="000000"/>
                        </a:solidFill>
                        <a:effectLst/>
                        <a:latin typeface="+mj-lt"/>
                      </a:endParaRPr>
                    </a:p>
                  </a:txBody>
                  <a:tcPr marL="54530" marR="54530" marT="27265" marB="27265" anchor="ctr"/>
                </a:tc>
                <a:tc>
                  <a:txBody>
                    <a:bodyPr/>
                    <a:lstStyle/>
                    <a:p>
                      <a:pPr algn="ctr" fontAlgn="ctr"/>
                      <a:r>
                        <a:rPr lang="es-CO" sz="1800" u="none" strike="noStrike" dirty="0">
                          <a:effectLst/>
                        </a:rPr>
                        <a:t>-</a:t>
                      </a:r>
                      <a:r>
                        <a:rPr lang="es-CO" sz="1800" u="none" strike="noStrike" dirty="0" smtClean="0">
                          <a:effectLst/>
                        </a:rPr>
                        <a:t>0.28</a:t>
                      </a:r>
                      <a:endParaRPr lang="es-CO" sz="1800" b="0" i="0" u="none" strike="noStrike" dirty="0">
                        <a:solidFill>
                          <a:srgbClr val="000000"/>
                        </a:solidFill>
                        <a:effectLst/>
                        <a:latin typeface="+mj-lt"/>
                      </a:endParaRPr>
                    </a:p>
                  </a:txBody>
                  <a:tcPr marL="54530" marR="54530" marT="27265" marB="27265" anchor="ctr"/>
                </a:tc>
                <a:tc>
                  <a:txBody>
                    <a:bodyPr/>
                    <a:lstStyle/>
                    <a:p>
                      <a:pPr algn="ctr" fontAlgn="ctr"/>
                      <a:r>
                        <a:rPr lang="es-CO" sz="1800" u="none" strike="noStrike" dirty="0">
                          <a:effectLst/>
                        </a:rPr>
                        <a:t>-</a:t>
                      </a:r>
                      <a:r>
                        <a:rPr lang="es-CO" sz="1800" u="none" strike="noStrike" dirty="0" smtClean="0">
                          <a:effectLst/>
                        </a:rPr>
                        <a:t>0.01</a:t>
                      </a:r>
                      <a:endParaRPr lang="es-CO" sz="1800" b="0" i="0" u="none" strike="noStrike" dirty="0">
                        <a:solidFill>
                          <a:srgbClr val="000000"/>
                        </a:solidFill>
                        <a:effectLst/>
                        <a:latin typeface="+mj-lt"/>
                      </a:endParaRPr>
                    </a:p>
                  </a:txBody>
                  <a:tcPr marL="54530" marR="54530" marT="27265" marB="27265" anchor="ctr"/>
                </a:tc>
                <a:tc>
                  <a:txBody>
                    <a:bodyPr/>
                    <a:lstStyle/>
                    <a:p>
                      <a:pPr algn="ctr" fontAlgn="b"/>
                      <a:r>
                        <a:rPr lang="es-CO" sz="1800" u="none" strike="noStrike" dirty="0">
                          <a:effectLst/>
                        </a:rPr>
                        <a:t>-</a:t>
                      </a:r>
                      <a:r>
                        <a:rPr lang="es-CO" sz="1800" u="none" strike="noStrike" dirty="0" smtClean="0">
                          <a:effectLst/>
                        </a:rPr>
                        <a:t>0.26</a:t>
                      </a:r>
                      <a:endParaRPr lang="es-CO" sz="1800" b="0" i="0" u="none" strike="noStrike" dirty="0">
                        <a:solidFill>
                          <a:srgbClr val="000000"/>
                        </a:solidFill>
                        <a:effectLst/>
                        <a:latin typeface="+mj-lt"/>
                      </a:endParaRPr>
                    </a:p>
                  </a:txBody>
                  <a:tcPr marL="54530" marR="54530" marT="27265" marB="27265" anchor="ctr"/>
                </a:tc>
              </a:tr>
              <a:tr h="3873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800" u="none" strike="noStrike" dirty="0" smtClean="0">
                          <a:effectLst/>
                        </a:rPr>
                        <a:t>DE. Cuantitativo</a:t>
                      </a:r>
                      <a:endParaRPr lang="es-CO" sz="1800" b="1" i="0" u="none" strike="noStrike" dirty="0" smtClean="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a:effectLst/>
                        </a:rPr>
                        <a:t>-</a:t>
                      </a:r>
                      <a:r>
                        <a:rPr lang="es-CO" sz="1800" u="none" strike="noStrike" dirty="0" smtClean="0">
                          <a:effectLst/>
                        </a:rPr>
                        <a:t>0.31</a:t>
                      </a:r>
                      <a:endParaRPr lang="es-CO" sz="1800" b="0" i="0" u="none" strike="noStrike" dirty="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c>
                  <a:txBody>
                    <a:bodyPr/>
                    <a:lstStyle/>
                    <a:p>
                      <a:pPr algn="ctr" fontAlgn="ctr"/>
                      <a:r>
                        <a:rPr lang="es-CO" sz="1800" u="none" strike="noStrike" dirty="0">
                          <a:effectLst/>
                        </a:rPr>
                        <a:t>-</a:t>
                      </a:r>
                      <a:r>
                        <a:rPr lang="es-CO" sz="1800" u="none" strike="noStrike" dirty="0" smtClean="0">
                          <a:effectLst/>
                        </a:rPr>
                        <a:t>0.03</a:t>
                      </a:r>
                      <a:endParaRPr lang="es-CO" sz="1800" b="0" i="0" u="none" strike="noStrike" dirty="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c>
                  <a:txBody>
                    <a:bodyPr/>
                    <a:lstStyle/>
                    <a:p>
                      <a:pPr algn="ctr" fontAlgn="b"/>
                      <a:r>
                        <a:rPr lang="es-CO" sz="1800" u="none" strike="noStrike" dirty="0">
                          <a:effectLst/>
                        </a:rPr>
                        <a:t>-</a:t>
                      </a:r>
                      <a:r>
                        <a:rPr lang="es-CO" sz="1800" u="none" strike="noStrike" dirty="0" smtClean="0">
                          <a:effectLst/>
                        </a:rPr>
                        <a:t>0.27</a:t>
                      </a:r>
                      <a:endParaRPr lang="es-CO" sz="1800" b="0" i="0" u="none" strike="noStrike" dirty="0">
                        <a:solidFill>
                          <a:srgbClr val="000000"/>
                        </a:solidFill>
                        <a:effectLst/>
                        <a:latin typeface="+mj-lt"/>
                      </a:endParaRPr>
                    </a:p>
                  </a:txBody>
                  <a:tcPr marL="54530" marR="54530" marT="27265" marB="27265" anchor="ctr">
                    <a:lnB w="12700" cap="flat" cmpd="sng" algn="ctr">
                      <a:solidFill>
                        <a:scrgbClr r="0" g="0" b="0"/>
                      </a:solidFill>
                      <a:prstDash val="solid"/>
                      <a:round/>
                      <a:headEnd type="none" w="med" len="med"/>
                      <a:tailEnd type="none" w="med" len="med"/>
                    </a:lnB>
                  </a:tcPr>
                </a:tc>
              </a:tr>
            </a:tbl>
          </a:graphicData>
        </a:graphic>
      </p:graphicFrame>
      <p:sp>
        <p:nvSpPr>
          <p:cNvPr id="6" name="Rectángulo 5"/>
          <p:cNvSpPr/>
          <p:nvPr/>
        </p:nvSpPr>
        <p:spPr>
          <a:xfrm>
            <a:off x="2971800" y="3581400"/>
            <a:ext cx="6019800" cy="2667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7" name="Rectángulo 6"/>
          <p:cNvSpPr/>
          <p:nvPr/>
        </p:nvSpPr>
        <p:spPr>
          <a:xfrm>
            <a:off x="5334000" y="3581400"/>
            <a:ext cx="3810000" cy="26670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8" name="Rectángulo 7"/>
          <p:cNvSpPr/>
          <p:nvPr/>
        </p:nvSpPr>
        <p:spPr>
          <a:xfrm>
            <a:off x="7086600" y="3581400"/>
            <a:ext cx="2057400" cy="2667000"/>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Tree>
    <p:extLst>
      <p:ext uri="{BB962C8B-B14F-4D97-AF65-F5344CB8AC3E}">
        <p14:creationId xmlns:p14="http://schemas.microsoft.com/office/powerpoint/2010/main" val="854057468"/>
      </p:ext>
    </p:extLst>
  </p:cSld>
  <p:clrMapOvr>
    <a:overrideClrMapping bg1="lt1" tx1="dk1" bg2="lt2" tx2="dk2" accent1="accent1" accent2="accent2" accent3="accent3" accent4="accent4" accent5="accent5" accent6="accent6" hlink="hlink" folHlink="folHlink"/>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19</a:t>
            </a:fld>
            <a:endParaRPr lang="es-CO"/>
          </a:p>
        </p:txBody>
      </p:sp>
      <p:sp>
        <p:nvSpPr>
          <p:cNvPr id="6" name="Title 1"/>
          <p:cNvSpPr txBox="1">
            <a:spLocks/>
          </p:cNvSpPr>
          <p:nvPr/>
        </p:nvSpPr>
        <p:spPr bwMode="auto">
          <a:xfrm>
            <a:off x="-60908" y="257166"/>
            <a:ext cx="9150350" cy="950366"/>
          </a:xfrm>
          <a:prstGeom prst="rect">
            <a:avLst/>
          </a:prstGeom>
          <a:noFill/>
          <a:extLst/>
        </p:spPr>
        <p:txBody>
          <a:bodyPr vert="horz" lIns="91440" tIns="45720" rIns="91440" bIns="45720" rtlCol="0" anchor="ctr">
            <a:normAutofit fontScale="92500" lnSpcReduction="10000"/>
          </a:bodyPr>
          <a:lstStyle>
            <a:lvl1pPr>
              <a:lnSpc>
                <a:spcPct val="90000"/>
              </a:lnSpc>
              <a:spcBef>
                <a:spcPct val="0"/>
              </a:spcBef>
              <a:buNone/>
              <a:defRPr sz="3600" b="1">
                <a:solidFill>
                  <a:schemeClr val="accent1">
                    <a:lumMod val="75000"/>
                  </a:schemeClr>
                </a:solidFill>
                <a:latin typeface="+mj-lt"/>
                <a:ea typeface="+mj-ea"/>
                <a:cs typeface="+mj-cs"/>
              </a:defRPr>
            </a:lvl1pPr>
          </a:lstStyle>
          <a:p>
            <a:pPr algn="ctr"/>
            <a:r>
              <a:rPr lang="es-CO" dirty="0" err="1">
                <a:solidFill>
                  <a:schemeClr val="bg1"/>
                </a:solidFill>
              </a:rPr>
              <a:t>Gelbach</a:t>
            </a:r>
            <a:r>
              <a:rPr lang="es-CO" dirty="0">
                <a:solidFill>
                  <a:schemeClr val="bg1"/>
                </a:solidFill>
              </a:rPr>
              <a:t> (2016) </a:t>
            </a:r>
            <a:endParaRPr lang="es-CO" dirty="0" smtClean="0">
              <a:solidFill>
                <a:schemeClr val="bg1"/>
              </a:solidFill>
            </a:endParaRPr>
          </a:p>
          <a:p>
            <a:pPr algn="ctr"/>
            <a:r>
              <a:rPr lang="es-CO" dirty="0" smtClean="0"/>
              <a:t>	</a:t>
            </a:r>
            <a:r>
              <a:rPr lang="es-CO" dirty="0"/>
              <a:t> </a:t>
            </a:r>
            <a:r>
              <a:rPr lang="es-CO" dirty="0" smtClean="0"/>
              <a:t> Descomposición </a:t>
            </a:r>
            <a:r>
              <a:rPr lang="es-CO" dirty="0"/>
              <a:t>de las </a:t>
            </a:r>
            <a:r>
              <a:rPr lang="es-CO" dirty="0" err="1"/>
              <a:t>Covariables</a:t>
            </a:r>
            <a:endParaRPr lang="es-CO" dirty="0"/>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570" b="1476"/>
          <a:stretch/>
        </p:blipFill>
        <p:spPr>
          <a:xfrm>
            <a:off x="762000" y="1542531"/>
            <a:ext cx="8229600" cy="4934470"/>
          </a:xfrm>
          <a:prstGeom prst="rect">
            <a:avLst/>
          </a:prstGeom>
        </p:spPr>
      </p:pic>
      <p:sp>
        <p:nvSpPr>
          <p:cNvPr id="5" name="CuadroTexto 4"/>
          <p:cNvSpPr txBox="1"/>
          <p:nvPr/>
        </p:nvSpPr>
        <p:spPr>
          <a:xfrm>
            <a:off x="4953000" y="2069068"/>
            <a:ext cx="1295400" cy="369332"/>
          </a:xfrm>
          <a:prstGeom prst="rect">
            <a:avLst/>
          </a:prstGeom>
          <a:noFill/>
        </p:spPr>
        <p:txBody>
          <a:bodyPr wrap="square" rtlCol="0">
            <a:spAutoFit/>
          </a:bodyPr>
          <a:lstStyle/>
          <a:p>
            <a:r>
              <a:rPr lang="es-CO" dirty="0" smtClean="0"/>
              <a:t>2,8pp</a:t>
            </a:r>
          </a:p>
        </p:txBody>
      </p:sp>
      <p:sp>
        <p:nvSpPr>
          <p:cNvPr id="8" name="CuadroTexto 7"/>
          <p:cNvSpPr txBox="1"/>
          <p:nvPr/>
        </p:nvSpPr>
        <p:spPr>
          <a:xfrm>
            <a:off x="5410200" y="3325984"/>
            <a:ext cx="1295400" cy="369332"/>
          </a:xfrm>
          <a:prstGeom prst="rect">
            <a:avLst/>
          </a:prstGeom>
          <a:noFill/>
        </p:spPr>
        <p:txBody>
          <a:bodyPr wrap="square" rtlCol="0">
            <a:spAutoFit/>
          </a:bodyPr>
          <a:lstStyle/>
          <a:p>
            <a:r>
              <a:rPr lang="es-CO" dirty="0" smtClean="0"/>
              <a:t>2,4pp</a:t>
            </a:r>
          </a:p>
        </p:txBody>
      </p:sp>
      <p:sp>
        <p:nvSpPr>
          <p:cNvPr id="9" name="CuadroTexto 8"/>
          <p:cNvSpPr txBox="1"/>
          <p:nvPr/>
        </p:nvSpPr>
        <p:spPr>
          <a:xfrm>
            <a:off x="5867400" y="3962400"/>
            <a:ext cx="1371600" cy="381000"/>
          </a:xfrm>
          <a:prstGeom prst="rect">
            <a:avLst/>
          </a:prstGeom>
          <a:noFill/>
        </p:spPr>
        <p:txBody>
          <a:bodyPr wrap="square" rtlCol="0">
            <a:spAutoFit/>
          </a:bodyPr>
          <a:lstStyle/>
          <a:p>
            <a:r>
              <a:rPr lang="es-CO" dirty="0"/>
              <a:t>1</a:t>
            </a:r>
            <a:r>
              <a:rPr lang="es-CO" dirty="0" smtClean="0"/>
              <a:t>,8pp</a:t>
            </a:r>
          </a:p>
        </p:txBody>
      </p:sp>
      <p:sp>
        <p:nvSpPr>
          <p:cNvPr id="10" name="CuadroTexto 9"/>
          <p:cNvSpPr txBox="1"/>
          <p:nvPr/>
        </p:nvSpPr>
        <p:spPr>
          <a:xfrm>
            <a:off x="7239000" y="4572000"/>
            <a:ext cx="1295400" cy="369332"/>
          </a:xfrm>
          <a:prstGeom prst="rect">
            <a:avLst/>
          </a:prstGeom>
          <a:noFill/>
        </p:spPr>
        <p:txBody>
          <a:bodyPr wrap="square" rtlCol="0">
            <a:spAutoFit/>
          </a:bodyPr>
          <a:lstStyle/>
          <a:p>
            <a:r>
              <a:rPr lang="es-CO" dirty="0" smtClean="0"/>
              <a:t>0,7pp</a:t>
            </a:r>
          </a:p>
        </p:txBody>
      </p:sp>
      <p:sp>
        <p:nvSpPr>
          <p:cNvPr id="11" name="CuadroTexto 10"/>
          <p:cNvSpPr txBox="1"/>
          <p:nvPr/>
        </p:nvSpPr>
        <p:spPr>
          <a:xfrm>
            <a:off x="7696200" y="5257800"/>
            <a:ext cx="1295400" cy="369332"/>
          </a:xfrm>
          <a:prstGeom prst="rect">
            <a:avLst/>
          </a:prstGeom>
          <a:noFill/>
        </p:spPr>
        <p:txBody>
          <a:bodyPr wrap="square" rtlCol="0">
            <a:spAutoFit/>
          </a:bodyPr>
          <a:lstStyle/>
          <a:p>
            <a:r>
              <a:rPr lang="es-CO" dirty="0" smtClean="0"/>
              <a:t>0,2pp</a:t>
            </a:r>
          </a:p>
        </p:txBody>
      </p:sp>
      <p:sp>
        <p:nvSpPr>
          <p:cNvPr id="12" name="CuadroTexto 11"/>
          <p:cNvSpPr txBox="1"/>
          <p:nvPr/>
        </p:nvSpPr>
        <p:spPr>
          <a:xfrm>
            <a:off x="7696200" y="5867400"/>
            <a:ext cx="1295400" cy="369332"/>
          </a:xfrm>
          <a:prstGeom prst="rect">
            <a:avLst/>
          </a:prstGeom>
          <a:noFill/>
        </p:spPr>
        <p:txBody>
          <a:bodyPr wrap="square" rtlCol="0">
            <a:spAutoFit/>
          </a:bodyPr>
          <a:lstStyle/>
          <a:p>
            <a:r>
              <a:rPr lang="es-CO" dirty="0"/>
              <a:t>0</a:t>
            </a:r>
            <a:r>
              <a:rPr lang="es-CO" dirty="0" smtClean="0"/>
              <a:t>,2pp</a:t>
            </a:r>
          </a:p>
        </p:txBody>
      </p:sp>
      <p:sp>
        <p:nvSpPr>
          <p:cNvPr id="13" name="CuadroTexto 12"/>
          <p:cNvSpPr txBox="1"/>
          <p:nvPr/>
        </p:nvSpPr>
        <p:spPr>
          <a:xfrm>
            <a:off x="5029200" y="2667000"/>
            <a:ext cx="1295400" cy="369332"/>
          </a:xfrm>
          <a:prstGeom prst="rect">
            <a:avLst/>
          </a:prstGeom>
          <a:noFill/>
        </p:spPr>
        <p:txBody>
          <a:bodyPr wrap="square" rtlCol="0">
            <a:spAutoFit/>
          </a:bodyPr>
          <a:lstStyle/>
          <a:p>
            <a:r>
              <a:rPr lang="es-CO" dirty="0" smtClean="0"/>
              <a:t>2,7pp</a:t>
            </a:r>
          </a:p>
        </p:txBody>
      </p:sp>
      <p:sp>
        <p:nvSpPr>
          <p:cNvPr id="17" name="Rectángulo 16"/>
          <p:cNvSpPr/>
          <p:nvPr/>
        </p:nvSpPr>
        <p:spPr>
          <a:xfrm>
            <a:off x="152400" y="1066800"/>
            <a:ext cx="8839200" cy="228600"/>
          </a:xfrm>
          <a:prstGeom prst="rect">
            <a:avLst/>
          </a:prstGeom>
          <a:solidFill>
            <a:schemeClr val="accent2">
              <a:lumMod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p:txBody>
      </p:sp>
      <p:sp>
        <p:nvSpPr>
          <p:cNvPr id="7" name="Rectángulo 6"/>
          <p:cNvSpPr/>
          <p:nvPr/>
        </p:nvSpPr>
        <p:spPr>
          <a:xfrm>
            <a:off x="185835" y="1447800"/>
            <a:ext cx="3208827"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t>-15% </a:t>
            </a:r>
            <a:r>
              <a:rPr lang="en-US" dirty="0" err="1" smtClean="0"/>
              <a:t>Diferencial</a:t>
            </a:r>
            <a:r>
              <a:rPr lang="en-US" dirty="0" smtClean="0"/>
              <a:t> en </a:t>
            </a:r>
            <a:r>
              <a:rPr lang="en-US" dirty="0" err="1" smtClean="0"/>
              <a:t>Salarios</a:t>
            </a:r>
            <a:endParaRPr lang="en-US" dirty="0"/>
          </a:p>
        </p:txBody>
      </p:sp>
      <p:sp>
        <p:nvSpPr>
          <p:cNvPr id="20" name="Rectángulo 19"/>
          <p:cNvSpPr/>
          <p:nvPr/>
        </p:nvSpPr>
        <p:spPr>
          <a:xfrm>
            <a:off x="152400" y="1066800"/>
            <a:ext cx="1676400" cy="228600"/>
          </a:xfrm>
          <a:prstGeom prst="rect">
            <a:avLst/>
          </a:prstGeom>
          <a:solidFill>
            <a:schemeClr val="bg1">
              <a:lumMod val="8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1" name="Rectángulo 20"/>
          <p:cNvSpPr/>
          <p:nvPr/>
        </p:nvSpPr>
        <p:spPr>
          <a:xfrm>
            <a:off x="1828800" y="1066800"/>
            <a:ext cx="1600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2" name="Rectángulo 21"/>
          <p:cNvSpPr/>
          <p:nvPr/>
        </p:nvSpPr>
        <p:spPr>
          <a:xfrm>
            <a:off x="3429000" y="1066800"/>
            <a:ext cx="14478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4" name="Rectángulo 23"/>
          <p:cNvSpPr/>
          <p:nvPr/>
        </p:nvSpPr>
        <p:spPr>
          <a:xfrm>
            <a:off x="5562600" y="1066800"/>
            <a:ext cx="457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5" name="Rectángulo 24"/>
          <p:cNvSpPr/>
          <p:nvPr/>
        </p:nvSpPr>
        <p:spPr>
          <a:xfrm>
            <a:off x="4876800" y="1066800"/>
            <a:ext cx="6858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6" name="Rectángulo 25"/>
          <p:cNvSpPr/>
          <p:nvPr/>
        </p:nvSpPr>
        <p:spPr>
          <a:xfrm>
            <a:off x="60198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7" name="Rectángulo 26"/>
          <p:cNvSpPr/>
          <p:nvPr/>
        </p:nvSpPr>
        <p:spPr>
          <a:xfrm>
            <a:off x="4572000" y="4419600"/>
            <a:ext cx="4419600" cy="205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8" name="Rectángulo 27"/>
          <p:cNvSpPr/>
          <p:nvPr/>
        </p:nvSpPr>
        <p:spPr>
          <a:xfrm>
            <a:off x="4572000" y="3810000"/>
            <a:ext cx="4419600" cy="2819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9" name="Rectángulo 28"/>
          <p:cNvSpPr/>
          <p:nvPr/>
        </p:nvSpPr>
        <p:spPr>
          <a:xfrm>
            <a:off x="4572000" y="3200400"/>
            <a:ext cx="4419600" cy="3505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0" name="Rectángulo 29"/>
          <p:cNvSpPr/>
          <p:nvPr/>
        </p:nvSpPr>
        <p:spPr>
          <a:xfrm>
            <a:off x="4572000" y="2590800"/>
            <a:ext cx="4419600" cy="426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1" name="Rectángulo 30"/>
          <p:cNvSpPr/>
          <p:nvPr/>
        </p:nvSpPr>
        <p:spPr>
          <a:xfrm>
            <a:off x="4572000" y="1828800"/>
            <a:ext cx="4419600" cy="5029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3" name="Rectángulo 32"/>
          <p:cNvSpPr/>
          <p:nvPr/>
        </p:nvSpPr>
        <p:spPr>
          <a:xfrm>
            <a:off x="62484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4" name="Rectángulo 33"/>
          <p:cNvSpPr/>
          <p:nvPr/>
        </p:nvSpPr>
        <p:spPr>
          <a:xfrm>
            <a:off x="6966121" y="971490"/>
            <a:ext cx="1994457"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solidFill>
                  <a:srgbClr val="FFFFFF"/>
                </a:solidFill>
              </a:rPr>
              <a:t>-3% Dif. </a:t>
            </a:r>
            <a:r>
              <a:rPr lang="en-US" dirty="0" err="1" smtClean="0">
                <a:solidFill>
                  <a:srgbClr val="FFFFFF"/>
                </a:solidFill>
              </a:rPr>
              <a:t>Salarios</a:t>
            </a:r>
            <a:endParaRPr lang="en-US" dirty="0">
              <a:solidFill>
                <a:srgbClr val="FFFFFF"/>
              </a:solidFill>
            </a:endParaRPr>
          </a:p>
        </p:txBody>
      </p:sp>
      <p:sp>
        <p:nvSpPr>
          <p:cNvPr id="32" name="Content Placeholder 3"/>
          <p:cNvSpPr>
            <a:spLocks noGrp="1"/>
          </p:cNvSpPr>
          <p:nvPr>
            <p:ph idx="1"/>
          </p:nvPr>
        </p:nvSpPr>
        <p:spPr>
          <a:xfrm>
            <a:off x="-152400" y="2057400"/>
            <a:ext cx="4724400" cy="4800600"/>
          </a:xfrm>
          <a:solidFill>
            <a:schemeClr val="bg1"/>
          </a:solidFill>
        </p:spPr>
        <p:txBody>
          <a:bodyPr rtlCol="0">
            <a:noAutofit/>
          </a:bodyPr>
          <a:lstStyle/>
          <a:p>
            <a:pPr lvl="1" eaLnBrk="1" fontAlgn="auto" hangingPunct="1">
              <a:lnSpc>
                <a:spcPct val="150000"/>
              </a:lnSpc>
              <a:spcBef>
                <a:spcPts val="0"/>
              </a:spcBef>
              <a:spcAft>
                <a:spcPts val="1200"/>
              </a:spcAft>
              <a:defRPr/>
            </a:pPr>
            <a:r>
              <a:rPr lang="es-CO" sz="1950" dirty="0" smtClean="0"/>
              <a:t>Grado </a:t>
            </a:r>
            <a:r>
              <a:rPr lang="es-CO" sz="1950" dirty="0"/>
              <a:t>por área</a:t>
            </a:r>
          </a:p>
          <a:p>
            <a:pPr lvl="1" eaLnBrk="1" fontAlgn="auto" hangingPunct="1">
              <a:lnSpc>
                <a:spcPct val="150000"/>
              </a:lnSpc>
              <a:spcBef>
                <a:spcPts val="0"/>
              </a:spcBef>
              <a:spcAft>
                <a:spcPts val="1200"/>
              </a:spcAft>
              <a:defRPr/>
            </a:pPr>
            <a:r>
              <a:rPr lang="es-CO" sz="1950" dirty="0"/>
              <a:t>Nivel Educativo (</a:t>
            </a:r>
            <a:r>
              <a:rPr lang="es-CO" sz="1950" dirty="0" smtClean="0"/>
              <a:t>Téc, Tecnol., Univ)</a:t>
            </a:r>
            <a:endParaRPr lang="es-CO" sz="1950" dirty="0"/>
          </a:p>
          <a:p>
            <a:pPr lvl="1" eaLnBrk="1" fontAlgn="auto" hangingPunct="1">
              <a:lnSpc>
                <a:spcPct val="150000"/>
              </a:lnSpc>
              <a:spcBef>
                <a:spcPts val="0"/>
              </a:spcBef>
              <a:spcAft>
                <a:spcPts val="1200"/>
              </a:spcAft>
              <a:defRPr/>
            </a:pPr>
            <a:r>
              <a:rPr lang="es-CO" sz="1950" dirty="0"/>
              <a:t>Decil del Saber 11</a:t>
            </a:r>
          </a:p>
          <a:p>
            <a:pPr lvl="1" eaLnBrk="1" fontAlgn="auto" hangingPunct="1">
              <a:lnSpc>
                <a:spcPct val="150000"/>
              </a:lnSpc>
              <a:spcBef>
                <a:spcPts val="0"/>
              </a:spcBef>
              <a:spcAft>
                <a:spcPts val="1200"/>
              </a:spcAft>
              <a:defRPr/>
            </a:pPr>
            <a:r>
              <a:rPr lang="es-CO" sz="1950" dirty="0" smtClean="0"/>
              <a:t>IE </a:t>
            </a:r>
            <a:r>
              <a:rPr lang="es-CO" sz="1950" dirty="0"/>
              <a:t>de la que se gradúa de bachiller</a:t>
            </a:r>
          </a:p>
          <a:p>
            <a:pPr lvl="1" eaLnBrk="1" fontAlgn="auto" hangingPunct="1">
              <a:lnSpc>
                <a:spcPct val="150000"/>
              </a:lnSpc>
              <a:spcBef>
                <a:spcPts val="0"/>
              </a:spcBef>
              <a:spcAft>
                <a:spcPts val="1200"/>
              </a:spcAft>
              <a:defRPr/>
            </a:pPr>
            <a:r>
              <a:rPr lang="es-CO" sz="1950" dirty="0"/>
              <a:t>Estrato de la familia y educación padres</a:t>
            </a:r>
          </a:p>
          <a:p>
            <a:pPr lvl="1" eaLnBrk="1" fontAlgn="auto" hangingPunct="1">
              <a:lnSpc>
                <a:spcPct val="150000"/>
              </a:lnSpc>
              <a:spcBef>
                <a:spcPts val="0"/>
              </a:spcBef>
              <a:spcAft>
                <a:spcPts val="1200"/>
              </a:spcAft>
              <a:defRPr/>
            </a:pPr>
            <a:r>
              <a:rPr lang="es-CO" sz="1950" dirty="0" smtClean="0"/>
              <a:t>Región IES</a:t>
            </a:r>
          </a:p>
          <a:p>
            <a:pPr lvl="1" eaLnBrk="1" fontAlgn="auto" hangingPunct="1">
              <a:lnSpc>
                <a:spcPct val="150000"/>
              </a:lnSpc>
              <a:spcBef>
                <a:spcPts val="0"/>
              </a:spcBef>
              <a:spcAft>
                <a:spcPts val="1200"/>
              </a:spcAft>
              <a:defRPr/>
            </a:pPr>
            <a:r>
              <a:rPr lang="es-CO" sz="1950" dirty="0" smtClean="0"/>
              <a:t>Caracteristicas </a:t>
            </a:r>
            <a:r>
              <a:rPr lang="es-CO" sz="1950" dirty="0"/>
              <a:t>de la IES </a:t>
            </a:r>
            <a:endParaRPr lang="es-CO" sz="1950" dirty="0" smtClean="0"/>
          </a:p>
        </p:txBody>
      </p:sp>
    </p:spTree>
    <p:extLst>
      <p:ext uri="{BB962C8B-B14F-4D97-AF65-F5344CB8AC3E}">
        <p14:creationId xmlns:p14="http://schemas.microsoft.com/office/powerpoint/2010/main" val="386734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4" grpId="0" animBg="1"/>
      <p:bldP spid="25" grpId="0" animBg="1"/>
      <p:bldP spid="26"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3" grpId="0" animBg="1"/>
      <p:bldP spid="34" grpId="0"/>
      <p:bldP spid="3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15" y="760086"/>
            <a:ext cx="8490857" cy="914401"/>
          </a:xfrm>
          <a:noFill/>
        </p:spPr>
        <p:txBody>
          <a:bodyPr rtlCol="0">
            <a:normAutofit/>
          </a:bodyPr>
          <a:lstStyle/>
          <a:p>
            <a:pPr algn="ctr" eaLnBrk="1" fontAlgn="auto" hangingPunct="1">
              <a:spcAft>
                <a:spcPts val="0"/>
              </a:spcAft>
              <a:defRPr/>
            </a:pPr>
            <a:r>
              <a:rPr lang="es-CO" b="1" dirty="0" smtClean="0">
                <a:solidFill>
                  <a:schemeClr val="accent1">
                    <a:lumMod val="75000"/>
                  </a:schemeClr>
                </a:solidFill>
              </a:rPr>
              <a:t>Orden</a:t>
            </a:r>
            <a:r>
              <a:rPr lang="en-US" b="1" dirty="0" smtClean="0">
                <a:solidFill>
                  <a:schemeClr val="accent1">
                    <a:lumMod val="75000"/>
                  </a:schemeClr>
                </a:solidFill>
              </a:rPr>
              <a:t> de la </a:t>
            </a:r>
            <a:r>
              <a:rPr lang="es-PY" b="1" dirty="0" smtClean="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dirty="0">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Resultados</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2</a:t>
            </a:fld>
            <a:endParaRPr lang="es-CO" dirty="0"/>
          </a:p>
        </p:txBody>
      </p:sp>
    </p:spTree>
    <p:extLst>
      <p:ext uri="{BB962C8B-B14F-4D97-AF65-F5344CB8AC3E}">
        <p14:creationId xmlns:p14="http://schemas.microsoft.com/office/powerpoint/2010/main" val="381801913"/>
      </p:ext>
    </p:extLst>
  </p:cSld>
  <p:clrMapOvr>
    <a:masterClrMapping/>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p:cNvSpPr txBox="1"/>
          <p:nvPr/>
        </p:nvSpPr>
        <p:spPr>
          <a:xfrm>
            <a:off x="7391400" y="3810000"/>
            <a:ext cx="1295400" cy="369332"/>
          </a:xfrm>
          <a:prstGeom prst="rect">
            <a:avLst/>
          </a:prstGeom>
          <a:noFill/>
        </p:spPr>
        <p:txBody>
          <a:bodyPr wrap="square" rtlCol="0">
            <a:spAutoFit/>
          </a:bodyPr>
          <a:lstStyle/>
          <a:p>
            <a:r>
              <a:rPr lang="es-CO" dirty="0" smtClean="0"/>
              <a:t>0.01DE</a:t>
            </a:r>
          </a:p>
        </p:txBody>
      </p:sp>
      <p:sp>
        <p:nvSpPr>
          <p:cNvPr id="35" name="CuadroTexto 34"/>
          <p:cNvSpPr txBox="1"/>
          <p:nvPr/>
        </p:nvSpPr>
        <p:spPr>
          <a:xfrm>
            <a:off x="7315200" y="3212068"/>
            <a:ext cx="1295400" cy="369332"/>
          </a:xfrm>
          <a:prstGeom prst="rect">
            <a:avLst/>
          </a:prstGeom>
          <a:noFill/>
        </p:spPr>
        <p:txBody>
          <a:bodyPr wrap="square" rtlCol="0">
            <a:spAutoFit/>
          </a:bodyPr>
          <a:lstStyle/>
          <a:p>
            <a:r>
              <a:rPr lang="es-CO" dirty="0" smtClean="0"/>
              <a:t>0.02DE</a:t>
            </a:r>
          </a:p>
        </p:txBody>
      </p:sp>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0"/>
            <a:ext cx="8458200" cy="4857983"/>
          </a:xfrm>
          <a:prstGeom prst="rect">
            <a:avLst/>
          </a:prstGeom>
          <a:solidFill>
            <a:srgbClr val="FFFFFF"/>
          </a:solidFill>
        </p:spPr>
      </p:pic>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20</a:t>
            </a:fld>
            <a:endParaRPr lang="es-CO"/>
          </a:p>
        </p:txBody>
      </p:sp>
      <p:sp>
        <p:nvSpPr>
          <p:cNvPr id="5" name="CuadroTexto 4"/>
          <p:cNvSpPr txBox="1"/>
          <p:nvPr/>
        </p:nvSpPr>
        <p:spPr>
          <a:xfrm>
            <a:off x="4343400" y="2286000"/>
            <a:ext cx="1295400" cy="369332"/>
          </a:xfrm>
          <a:prstGeom prst="rect">
            <a:avLst/>
          </a:prstGeom>
          <a:noFill/>
        </p:spPr>
        <p:txBody>
          <a:bodyPr wrap="square" rtlCol="0">
            <a:spAutoFit/>
          </a:bodyPr>
          <a:lstStyle/>
          <a:p>
            <a:r>
              <a:rPr lang="es-CO" dirty="0" smtClean="0"/>
              <a:t>0.21DE</a:t>
            </a:r>
          </a:p>
        </p:txBody>
      </p:sp>
      <p:sp>
        <p:nvSpPr>
          <p:cNvPr id="13" name="CuadroTexto 12"/>
          <p:cNvSpPr txBox="1"/>
          <p:nvPr/>
        </p:nvSpPr>
        <p:spPr>
          <a:xfrm>
            <a:off x="7239000" y="2514600"/>
            <a:ext cx="1295400" cy="369332"/>
          </a:xfrm>
          <a:prstGeom prst="rect">
            <a:avLst/>
          </a:prstGeom>
          <a:noFill/>
        </p:spPr>
        <p:txBody>
          <a:bodyPr wrap="square" rtlCol="0">
            <a:spAutoFit/>
          </a:bodyPr>
          <a:lstStyle/>
          <a:p>
            <a:r>
              <a:rPr lang="es-CO" dirty="0" smtClean="0"/>
              <a:t>0.02DE</a:t>
            </a:r>
          </a:p>
        </p:txBody>
      </p:sp>
      <p:sp>
        <p:nvSpPr>
          <p:cNvPr id="17" name="Rectángulo 16"/>
          <p:cNvSpPr/>
          <p:nvPr/>
        </p:nvSpPr>
        <p:spPr>
          <a:xfrm>
            <a:off x="152400" y="1066800"/>
            <a:ext cx="8839200" cy="228600"/>
          </a:xfrm>
          <a:prstGeom prst="rect">
            <a:avLst/>
          </a:prstGeom>
          <a:solidFill>
            <a:schemeClr val="accent2">
              <a:lumMod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a:p>
        </p:txBody>
      </p:sp>
      <p:sp>
        <p:nvSpPr>
          <p:cNvPr id="7" name="Rectángulo 6"/>
          <p:cNvSpPr/>
          <p:nvPr/>
        </p:nvSpPr>
        <p:spPr>
          <a:xfrm>
            <a:off x="118770" y="1447800"/>
            <a:ext cx="3342966"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t>-0.31 DE </a:t>
            </a:r>
            <a:r>
              <a:rPr lang="en-US" dirty="0" err="1" smtClean="0"/>
              <a:t>Prueba</a:t>
            </a:r>
            <a:r>
              <a:rPr lang="en-US" dirty="0" smtClean="0"/>
              <a:t> </a:t>
            </a:r>
            <a:r>
              <a:rPr lang="en-US" dirty="0" err="1" smtClean="0"/>
              <a:t>Cuantitativa</a:t>
            </a:r>
            <a:endParaRPr lang="en-US" dirty="0"/>
          </a:p>
        </p:txBody>
      </p:sp>
      <p:sp>
        <p:nvSpPr>
          <p:cNvPr id="20" name="Rectángulo 19"/>
          <p:cNvSpPr/>
          <p:nvPr/>
        </p:nvSpPr>
        <p:spPr>
          <a:xfrm>
            <a:off x="152399" y="1066800"/>
            <a:ext cx="5258699" cy="228600"/>
          </a:xfrm>
          <a:prstGeom prst="rect">
            <a:avLst/>
          </a:prstGeom>
          <a:solidFill>
            <a:schemeClr val="bg1">
              <a:lumMod val="8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2" name="Rectángulo 21"/>
          <p:cNvSpPr/>
          <p:nvPr/>
        </p:nvSpPr>
        <p:spPr>
          <a:xfrm>
            <a:off x="5411099" y="1066800"/>
            <a:ext cx="532501"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a:p>
        </p:txBody>
      </p:sp>
      <p:sp>
        <p:nvSpPr>
          <p:cNvPr id="24" name="Rectángulo 23"/>
          <p:cNvSpPr/>
          <p:nvPr/>
        </p:nvSpPr>
        <p:spPr>
          <a:xfrm>
            <a:off x="6398072"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5" name="Rectángulo 24"/>
          <p:cNvSpPr/>
          <p:nvPr/>
        </p:nvSpPr>
        <p:spPr>
          <a:xfrm>
            <a:off x="5947229" y="1066800"/>
            <a:ext cx="446314"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9" name="Rectángulo 28"/>
          <p:cNvSpPr/>
          <p:nvPr/>
        </p:nvSpPr>
        <p:spPr>
          <a:xfrm>
            <a:off x="4419600" y="4419600"/>
            <a:ext cx="4572000" cy="228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0" name="Rectángulo 29"/>
          <p:cNvSpPr/>
          <p:nvPr/>
        </p:nvSpPr>
        <p:spPr>
          <a:xfrm>
            <a:off x="4419600" y="2590800"/>
            <a:ext cx="4572000" cy="4267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1" name="Rectángulo 30"/>
          <p:cNvSpPr/>
          <p:nvPr/>
        </p:nvSpPr>
        <p:spPr>
          <a:xfrm>
            <a:off x="4419600" y="1828800"/>
            <a:ext cx="4572000" cy="4876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3" name="Rectángulo 32"/>
          <p:cNvSpPr/>
          <p:nvPr/>
        </p:nvSpPr>
        <p:spPr>
          <a:xfrm>
            <a:off x="6626672" y="1066800"/>
            <a:ext cx="127318"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34" name="Rectángulo 33"/>
          <p:cNvSpPr/>
          <p:nvPr/>
        </p:nvSpPr>
        <p:spPr>
          <a:xfrm>
            <a:off x="7391718" y="971490"/>
            <a:ext cx="1143263"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solidFill>
                  <a:srgbClr val="FFFFFF"/>
                </a:solidFill>
              </a:rPr>
              <a:t>-0.04 DE</a:t>
            </a:r>
            <a:endParaRPr lang="en-US" dirty="0">
              <a:solidFill>
                <a:srgbClr val="FFFFFF"/>
              </a:solidFill>
            </a:endParaRPr>
          </a:p>
        </p:txBody>
      </p:sp>
      <p:sp>
        <p:nvSpPr>
          <p:cNvPr id="37" name="Content Placeholder 3"/>
          <p:cNvSpPr>
            <a:spLocks noGrp="1"/>
          </p:cNvSpPr>
          <p:nvPr>
            <p:ph idx="1"/>
          </p:nvPr>
        </p:nvSpPr>
        <p:spPr>
          <a:xfrm>
            <a:off x="0" y="1905000"/>
            <a:ext cx="4419600" cy="4953000"/>
          </a:xfrm>
          <a:solidFill>
            <a:srgbClr val="FFFFFF"/>
          </a:solidFill>
        </p:spPr>
        <p:txBody>
          <a:bodyPr rtlCol="0">
            <a:noAutofit/>
          </a:bodyPr>
          <a:lstStyle/>
          <a:p>
            <a:pPr lvl="1" eaLnBrk="1" fontAlgn="auto" hangingPunct="1">
              <a:lnSpc>
                <a:spcPct val="150000"/>
              </a:lnSpc>
              <a:spcBef>
                <a:spcPts val="0"/>
              </a:spcBef>
              <a:spcAft>
                <a:spcPts val="1200"/>
              </a:spcAft>
              <a:defRPr/>
            </a:pPr>
            <a:r>
              <a:rPr lang="es-CO" sz="1950" dirty="0"/>
              <a:t>Decil del Saber 11</a:t>
            </a:r>
          </a:p>
          <a:p>
            <a:pPr lvl="1" eaLnBrk="1" fontAlgn="auto" hangingPunct="1">
              <a:lnSpc>
                <a:spcPct val="150000"/>
              </a:lnSpc>
              <a:spcBef>
                <a:spcPts val="0"/>
              </a:spcBef>
              <a:spcAft>
                <a:spcPts val="1200"/>
              </a:spcAft>
              <a:defRPr/>
            </a:pPr>
            <a:r>
              <a:rPr lang="es-CO" sz="1950" dirty="0" smtClean="0"/>
              <a:t>Caracteristicas </a:t>
            </a:r>
            <a:r>
              <a:rPr lang="es-CO" sz="1950" dirty="0"/>
              <a:t>de la </a:t>
            </a:r>
            <a:r>
              <a:rPr lang="es-CO" sz="1950" dirty="0" smtClean="0"/>
              <a:t>IES</a:t>
            </a:r>
          </a:p>
          <a:p>
            <a:pPr lvl="1" eaLnBrk="1" fontAlgn="auto" hangingPunct="1">
              <a:lnSpc>
                <a:spcPct val="150000"/>
              </a:lnSpc>
              <a:spcBef>
                <a:spcPts val="0"/>
              </a:spcBef>
              <a:spcAft>
                <a:spcPts val="1200"/>
              </a:spcAft>
              <a:defRPr/>
            </a:pPr>
            <a:r>
              <a:rPr lang="es-CO" sz="1950" dirty="0" smtClean="0"/>
              <a:t>Estrato </a:t>
            </a:r>
            <a:r>
              <a:rPr lang="es-CO" sz="1950" dirty="0"/>
              <a:t>de la familia y </a:t>
            </a:r>
            <a:r>
              <a:rPr lang="es-CO" sz="1950" dirty="0" smtClean="0"/>
              <a:t>educ </a:t>
            </a:r>
            <a:r>
              <a:rPr lang="es-CO" sz="1950" dirty="0"/>
              <a:t>padres</a:t>
            </a:r>
          </a:p>
          <a:p>
            <a:pPr lvl="1" eaLnBrk="1" fontAlgn="auto" hangingPunct="1">
              <a:lnSpc>
                <a:spcPct val="150000"/>
              </a:lnSpc>
              <a:spcBef>
                <a:spcPts val="0"/>
              </a:spcBef>
              <a:spcAft>
                <a:spcPts val="1200"/>
              </a:spcAft>
              <a:defRPr/>
            </a:pPr>
            <a:r>
              <a:rPr lang="es-CO" sz="1950" dirty="0"/>
              <a:t>Nivel </a:t>
            </a:r>
            <a:r>
              <a:rPr lang="es-CO" sz="1950" dirty="0" smtClean="0"/>
              <a:t>Educ </a:t>
            </a:r>
            <a:r>
              <a:rPr lang="es-CO" sz="1950" dirty="0"/>
              <a:t>(</a:t>
            </a:r>
            <a:r>
              <a:rPr lang="es-CO" sz="1950" dirty="0" smtClean="0"/>
              <a:t>Téc, Tecnol, Univer)</a:t>
            </a:r>
            <a:endParaRPr lang="es-CO" sz="1950" dirty="0"/>
          </a:p>
          <a:p>
            <a:pPr lvl="1" eaLnBrk="1" fontAlgn="auto" hangingPunct="1">
              <a:lnSpc>
                <a:spcPct val="150000"/>
              </a:lnSpc>
              <a:spcBef>
                <a:spcPts val="0"/>
              </a:spcBef>
              <a:spcAft>
                <a:spcPts val="1200"/>
              </a:spcAft>
              <a:defRPr/>
            </a:pPr>
            <a:r>
              <a:rPr lang="es-CO" sz="1950" dirty="0" smtClean="0"/>
              <a:t>Región IES </a:t>
            </a:r>
          </a:p>
          <a:p>
            <a:pPr lvl="1" eaLnBrk="1" fontAlgn="auto" hangingPunct="1">
              <a:lnSpc>
                <a:spcPct val="150000"/>
              </a:lnSpc>
              <a:spcBef>
                <a:spcPts val="0"/>
              </a:spcBef>
              <a:spcAft>
                <a:spcPts val="1200"/>
              </a:spcAft>
              <a:defRPr/>
            </a:pPr>
            <a:r>
              <a:rPr lang="es-CO" sz="1950" dirty="0" smtClean="0"/>
              <a:t>IE de </a:t>
            </a:r>
            <a:r>
              <a:rPr lang="es-CO" sz="1950" dirty="0"/>
              <a:t>la que se gradúa de bachiller</a:t>
            </a:r>
          </a:p>
          <a:p>
            <a:pPr lvl="1" eaLnBrk="1" fontAlgn="auto" hangingPunct="1">
              <a:lnSpc>
                <a:spcPct val="150000"/>
              </a:lnSpc>
              <a:spcBef>
                <a:spcPts val="0"/>
              </a:spcBef>
              <a:spcAft>
                <a:spcPts val="1200"/>
              </a:spcAft>
              <a:defRPr/>
            </a:pPr>
            <a:r>
              <a:rPr lang="es-CO" sz="1950" dirty="0" smtClean="0"/>
              <a:t>Grado </a:t>
            </a:r>
            <a:r>
              <a:rPr lang="es-CO" sz="1950" dirty="0"/>
              <a:t>por </a:t>
            </a:r>
            <a:r>
              <a:rPr lang="es-CO" sz="1950" dirty="0" smtClean="0"/>
              <a:t>área</a:t>
            </a:r>
            <a:endParaRPr lang="es-CO" sz="1950" dirty="0"/>
          </a:p>
        </p:txBody>
      </p:sp>
      <p:sp>
        <p:nvSpPr>
          <p:cNvPr id="23" name="Rectángulo 22"/>
          <p:cNvSpPr/>
          <p:nvPr/>
        </p:nvSpPr>
        <p:spPr>
          <a:xfrm>
            <a:off x="6754559" y="1066800"/>
            <a:ext cx="127318"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7" name="Rectángulo 26"/>
          <p:cNvSpPr/>
          <p:nvPr/>
        </p:nvSpPr>
        <p:spPr>
          <a:xfrm>
            <a:off x="6881877" y="1066800"/>
            <a:ext cx="127318"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6" name="Title 1"/>
          <p:cNvSpPr txBox="1">
            <a:spLocks/>
          </p:cNvSpPr>
          <p:nvPr/>
        </p:nvSpPr>
        <p:spPr bwMode="auto">
          <a:xfrm>
            <a:off x="-60908" y="257166"/>
            <a:ext cx="9150350" cy="950366"/>
          </a:xfrm>
          <a:prstGeom prst="rect">
            <a:avLst/>
          </a:prstGeom>
          <a:noFill/>
          <a:extLst/>
        </p:spPr>
        <p:txBody>
          <a:bodyPr vert="horz" lIns="91440" tIns="45720" rIns="91440" bIns="45720" rtlCol="0" anchor="ctr">
            <a:normAutofit fontScale="92500" lnSpcReduction="10000"/>
          </a:bodyPr>
          <a:lstStyle>
            <a:lvl1pPr>
              <a:lnSpc>
                <a:spcPct val="90000"/>
              </a:lnSpc>
              <a:spcBef>
                <a:spcPct val="0"/>
              </a:spcBef>
              <a:buNone/>
              <a:defRPr sz="3600" b="1">
                <a:solidFill>
                  <a:schemeClr val="accent1">
                    <a:lumMod val="75000"/>
                  </a:schemeClr>
                </a:solidFill>
                <a:latin typeface="+mj-lt"/>
                <a:ea typeface="+mj-ea"/>
                <a:cs typeface="+mj-cs"/>
              </a:defRPr>
            </a:lvl1pPr>
          </a:lstStyle>
          <a:p>
            <a:pPr algn="ctr"/>
            <a:r>
              <a:rPr lang="es-CO" dirty="0" err="1">
                <a:solidFill>
                  <a:schemeClr val="bg1"/>
                </a:solidFill>
              </a:rPr>
              <a:t>Gelbach</a:t>
            </a:r>
            <a:r>
              <a:rPr lang="es-CO" dirty="0">
                <a:solidFill>
                  <a:schemeClr val="bg1"/>
                </a:solidFill>
              </a:rPr>
              <a:t> (2016) </a:t>
            </a:r>
            <a:endParaRPr lang="es-CO" dirty="0" smtClean="0">
              <a:solidFill>
                <a:schemeClr val="bg1"/>
              </a:solidFill>
            </a:endParaRPr>
          </a:p>
          <a:p>
            <a:pPr algn="ctr"/>
            <a:r>
              <a:rPr lang="es-CO" dirty="0" smtClean="0"/>
              <a:t>	</a:t>
            </a:r>
            <a:r>
              <a:rPr lang="es-CO" dirty="0"/>
              <a:t> </a:t>
            </a:r>
            <a:r>
              <a:rPr lang="es-CO" dirty="0" smtClean="0"/>
              <a:t> Descomposición </a:t>
            </a:r>
            <a:r>
              <a:rPr lang="es-CO" dirty="0"/>
              <a:t>de las </a:t>
            </a:r>
            <a:r>
              <a:rPr lang="es-CO" dirty="0" err="1"/>
              <a:t>Covariables</a:t>
            </a:r>
            <a:endParaRPr lang="es-CO" dirty="0"/>
          </a:p>
        </p:txBody>
      </p:sp>
    </p:spTree>
    <p:extLst>
      <p:ext uri="{BB962C8B-B14F-4D97-AF65-F5344CB8AC3E}">
        <p14:creationId xmlns:p14="http://schemas.microsoft.com/office/powerpoint/2010/main" val="122366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2" grpId="0" animBg="1"/>
      <p:bldP spid="24" grpId="0" animBg="1"/>
      <p:bldP spid="25" grpId="0" animBg="1"/>
      <p:bldP spid="29" grpId="0" animBg="1"/>
      <p:bldP spid="29" grpId="1" animBg="1"/>
      <p:bldP spid="30" grpId="0" animBg="1"/>
      <p:bldP spid="30" grpId="1" animBg="1"/>
      <p:bldP spid="31" grpId="0" animBg="1"/>
      <p:bldP spid="31" grpId="1" animBg="1"/>
      <p:bldP spid="33" grpId="0" animBg="1"/>
      <p:bldP spid="33" grpId="1" animBg="1"/>
      <p:bldP spid="34" grpId="0"/>
      <p:bldP spid="34" grpId="1"/>
      <p:bldP spid="23" grpId="0" animBg="1"/>
      <p:bldP spid="23" grpId="1" animBg="1"/>
      <p:bldP spid="27" grpId="0" animBg="1"/>
      <p:bldP spid="2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418447" cy="4921005"/>
          </a:xfrm>
          <a:prstGeom prst="rect">
            <a:avLst/>
          </a:prstGeom>
        </p:spPr>
      </p:pic>
      <p:sp>
        <p:nvSpPr>
          <p:cNvPr id="36" name="CuadroTexto 35"/>
          <p:cNvSpPr txBox="1"/>
          <p:nvPr/>
        </p:nvSpPr>
        <p:spPr>
          <a:xfrm>
            <a:off x="6781800" y="3962400"/>
            <a:ext cx="1295400" cy="369332"/>
          </a:xfrm>
          <a:prstGeom prst="rect">
            <a:avLst/>
          </a:prstGeom>
          <a:noFill/>
        </p:spPr>
        <p:txBody>
          <a:bodyPr wrap="square" rtlCol="0">
            <a:spAutoFit/>
          </a:bodyPr>
          <a:lstStyle/>
          <a:p>
            <a:r>
              <a:rPr lang="es-CO" dirty="0" smtClean="0"/>
              <a:t>0.012DE</a:t>
            </a:r>
          </a:p>
        </p:txBody>
      </p:sp>
      <p:sp>
        <p:nvSpPr>
          <p:cNvPr id="35" name="CuadroTexto 34"/>
          <p:cNvSpPr txBox="1"/>
          <p:nvPr/>
        </p:nvSpPr>
        <p:spPr>
          <a:xfrm>
            <a:off x="6705600" y="3276600"/>
            <a:ext cx="1295400" cy="369332"/>
          </a:xfrm>
          <a:prstGeom prst="rect">
            <a:avLst/>
          </a:prstGeom>
          <a:noFill/>
        </p:spPr>
        <p:txBody>
          <a:bodyPr wrap="square" rtlCol="0">
            <a:spAutoFit/>
          </a:bodyPr>
          <a:lstStyle/>
          <a:p>
            <a:r>
              <a:rPr lang="es-CO" dirty="0" smtClean="0"/>
              <a:t>0.012DE</a:t>
            </a:r>
          </a:p>
        </p:txBody>
      </p:sp>
      <p:sp>
        <p:nvSpPr>
          <p:cNvPr id="4" name="Marcador de número de diapositiva 3"/>
          <p:cNvSpPr>
            <a:spLocks noGrp="1"/>
          </p:cNvSpPr>
          <p:nvPr>
            <p:ph type="sldNum" sz="quarter" idx="12"/>
          </p:nvPr>
        </p:nvSpPr>
        <p:spPr/>
        <p:txBody>
          <a:bodyPr/>
          <a:lstStyle/>
          <a:p>
            <a:pPr>
              <a:defRPr/>
            </a:pPr>
            <a:fld id="{BC584473-8074-4114-A822-A96098C05318}" type="slidenum">
              <a:rPr lang="es-CO" smtClean="0"/>
              <a:pPr>
                <a:defRPr/>
              </a:pPr>
              <a:t>21</a:t>
            </a:fld>
            <a:endParaRPr lang="es-CO"/>
          </a:p>
        </p:txBody>
      </p:sp>
      <p:sp>
        <p:nvSpPr>
          <p:cNvPr id="5" name="CuadroTexto 4"/>
          <p:cNvSpPr txBox="1"/>
          <p:nvPr/>
        </p:nvSpPr>
        <p:spPr>
          <a:xfrm>
            <a:off x="4343400" y="2286000"/>
            <a:ext cx="1295400" cy="369332"/>
          </a:xfrm>
          <a:prstGeom prst="rect">
            <a:avLst/>
          </a:prstGeom>
          <a:noFill/>
        </p:spPr>
        <p:txBody>
          <a:bodyPr wrap="square" rtlCol="0">
            <a:spAutoFit/>
          </a:bodyPr>
          <a:lstStyle/>
          <a:p>
            <a:r>
              <a:rPr lang="es-CO" dirty="0" smtClean="0"/>
              <a:t>0.21DE</a:t>
            </a:r>
          </a:p>
        </p:txBody>
      </p:sp>
      <p:sp>
        <p:nvSpPr>
          <p:cNvPr id="13" name="CuadroTexto 12"/>
          <p:cNvSpPr txBox="1"/>
          <p:nvPr/>
        </p:nvSpPr>
        <p:spPr>
          <a:xfrm>
            <a:off x="6477000" y="2667000"/>
            <a:ext cx="1295400" cy="369332"/>
          </a:xfrm>
          <a:prstGeom prst="rect">
            <a:avLst/>
          </a:prstGeom>
          <a:noFill/>
        </p:spPr>
        <p:txBody>
          <a:bodyPr wrap="square" rtlCol="0">
            <a:spAutoFit/>
          </a:bodyPr>
          <a:lstStyle/>
          <a:p>
            <a:r>
              <a:rPr lang="es-CO" dirty="0" smtClean="0"/>
              <a:t>0.025DE</a:t>
            </a:r>
          </a:p>
        </p:txBody>
      </p:sp>
      <p:sp>
        <p:nvSpPr>
          <p:cNvPr id="17" name="Rectángulo 16"/>
          <p:cNvSpPr/>
          <p:nvPr/>
        </p:nvSpPr>
        <p:spPr>
          <a:xfrm>
            <a:off x="152400" y="1066800"/>
            <a:ext cx="8839200" cy="228600"/>
          </a:xfrm>
          <a:prstGeom prst="rect">
            <a:avLst/>
          </a:prstGeom>
          <a:solidFill>
            <a:schemeClr val="accent2">
              <a:lumMod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a:p>
        </p:txBody>
      </p:sp>
      <p:sp>
        <p:nvSpPr>
          <p:cNvPr id="20" name="Rectángulo 19"/>
          <p:cNvSpPr/>
          <p:nvPr/>
        </p:nvSpPr>
        <p:spPr>
          <a:xfrm>
            <a:off x="152400" y="1066800"/>
            <a:ext cx="3352800" cy="228600"/>
          </a:xfrm>
          <a:prstGeom prst="rect">
            <a:avLst/>
          </a:prstGeom>
          <a:solidFill>
            <a:schemeClr val="bg1">
              <a:lumMod val="85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1" name="Rectángulo 20"/>
          <p:cNvSpPr/>
          <p:nvPr/>
        </p:nvSpPr>
        <p:spPr>
          <a:xfrm>
            <a:off x="3505200" y="1066800"/>
            <a:ext cx="1219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2" name="Rectángulo 21"/>
          <p:cNvSpPr/>
          <p:nvPr/>
        </p:nvSpPr>
        <p:spPr>
          <a:xfrm>
            <a:off x="4724400" y="1066800"/>
            <a:ext cx="8382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4" name="Rectángulo 23"/>
          <p:cNvSpPr/>
          <p:nvPr/>
        </p:nvSpPr>
        <p:spPr>
          <a:xfrm>
            <a:off x="57912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5" name="Rectángulo 24"/>
          <p:cNvSpPr/>
          <p:nvPr/>
        </p:nvSpPr>
        <p:spPr>
          <a:xfrm>
            <a:off x="55626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6" name="Rectángulo 25"/>
          <p:cNvSpPr/>
          <p:nvPr/>
        </p:nvSpPr>
        <p:spPr>
          <a:xfrm>
            <a:off x="60198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27" name="Rectángulo 26"/>
          <p:cNvSpPr/>
          <p:nvPr/>
        </p:nvSpPr>
        <p:spPr>
          <a:xfrm>
            <a:off x="4572000" y="6629400"/>
            <a:ext cx="4419600" cy="2057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29" name="Rectángulo 28"/>
          <p:cNvSpPr/>
          <p:nvPr/>
        </p:nvSpPr>
        <p:spPr>
          <a:xfrm>
            <a:off x="4343400" y="4419600"/>
            <a:ext cx="4795415" cy="228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0" name="Rectángulo 29"/>
          <p:cNvSpPr/>
          <p:nvPr/>
        </p:nvSpPr>
        <p:spPr>
          <a:xfrm>
            <a:off x="4343400" y="2616063"/>
            <a:ext cx="4648200" cy="42672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1" name="Rectángulo 30"/>
          <p:cNvSpPr/>
          <p:nvPr/>
        </p:nvSpPr>
        <p:spPr>
          <a:xfrm>
            <a:off x="4343400" y="1828800"/>
            <a:ext cx="4648200" cy="48768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p:txBody>
      </p:sp>
      <p:sp>
        <p:nvSpPr>
          <p:cNvPr id="33" name="Rectángulo 32"/>
          <p:cNvSpPr/>
          <p:nvPr/>
        </p:nvSpPr>
        <p:spPr>
          <a:xfrm>
            <a:off x="6248400" y="1066800"/>
            <a:ext cx="228600" cy="228600"/>
          </a:xfrm>
          <a:prstGeom prst="rect">
            <a:avLst/>
          </a:prstGeom>
          <a:solidFill>
            <a:srgbClr val="D9D9D9"/>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smtClean="0"/>
          </a:p>
          <a:p>
            <a:pPr algn="ctr"/>
            <a:endParaRPr lang="es-CO" dirty="0" smtClean="0"/>
          </a:p>
          <a:p>
            <a:pPr algn="ctr"/>
            <a:endParaRPr lang="es-CO" dirty="0"/>
          </a:p>
        </p:txBody>
      </p:sp>
      <p:sp>
        <p:nvSpPr>
          <p:cNvPr id="34" name="Rectángulo 33"/>
          <p:cNvSpPr/>
          <p:nvPr/>
        </p:nvSpPr>
        <p:spPr>
          <a:xfrm>
            <a:off x="7391718" y="971490"/>
            <a:ext cx="1143263"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solidFill>
                  <a:srgbClr val="FFFFFF"/>
                </a:solidFill>
              </a:rPr>
              <a:t>-0.02 DE</a:t>
            </a:r>
            <a:endParaRPr lang="en-US" dirty="0">
              <a:solidFill>
                <a:srgbClr val="FFFFFF"/>
              </a:solidFill>
            </a:endParaRPr>
          </a:p>
        </p:txBody>
      </p:sp>
      <p:sp>
        <p:nvSpPr>
          <p:cNvPr id="7" name="Rectángulo 6"/>
          <p:cNvSpPr/>
          <p:nvPr/>
        </p:nvSpPr>
        <p:spPr>
          <a:xfrm>
            <a:off x="377045" y="1447800"/>
            <a:ext cx="2826415" cy="400110"/>
          </a:xfrm>
          <a:prstGeom prst="rect">
            <a:avLst/>
          </a:prstGeom>
        </p:spPr>
        <p:txBody>
          <a:bodyPr wrap="none">
            <a:spAutoFit/>
          </a:bodyPr>
          <a:lstStyle/>
          <a:p>
            <a:pPr algn="ctr">
              <a:defRPr sz="2000" b="1" i="0" u="none" strike="noStrike" kern="1200" baseline="0">
                <a:solidFill>
                  <a:srgbClr val="000000"/>
                </a:solidFill>
                <a:latin typeface="Garamond"/>
                <a:ea typeface="+mn-ea"/>
                <a:cs typeface="Garamond"/>
              </a:defRPr>
            </a:pPr>
            <a:r>
              <a:rPr lang="en-US" dirty="0" smtClean="0"/>
              <a:t>-0.28 </a:t>
            </a:r>
            <a:r>
              <a:rPr lang="en-US" dirty="0"/>
              <a:t>DE </a:t>
            </a:r>
            <a:r>
              <a:rPr lang="en-US" dirty="0" err="1"/>
              <a:t>Lectura</a:t>
            </a:r>
            <a:r>
              <a:rPr lang="en-US" dirty="0"/>
              <a:t> </a:t>
            </a:r>
            <a:r>
              <a:rPr lang="en-US" dirty="0" err="1"/>
              <a:t>Crítica</a:t>
            </a:r>
            <a:endParaRPr lang="en-US" dirty="0"/>
          </a:p>
        </p:txBody>
      </p:sp>
      <p:sp>
        <p:nvSpPr>
          <p:cNvPr id="32" name="Content Placeholder 3"/>
          <p:cNvSpPr>
            <a:spLocks noGrp="1"/>
          </p:cNvSpPr>
          <p:nvPr>
            <p:ph idx="1"/>
          </p:nvPr>
        </p:nvSpPr>
        <p:spPr>
          <a:xfrm>
            <a:off x="5346" y="1828800"/>
            <a:ext cx="4338054" cy="4525963"/>
          </a:xfrm>
          <a:solidFill>
            <a:srgbClr val="FFFFFF"/>
          </a:solidFill>
        </p:spPr>
        <p:txBody>
          <a:bodyPr rtlCol="0">
            <a:noAutofit/>
          </a:bodyPr>
          <a:lstStyle/>
          <a:p>
            <a:pPr lvl="1" eaLnBrk="1" fontAlgn="auto" hangingPunct="1">
              <a:lnSpc>
                <a:spcPct val="150000"/>
              </a:lnSpc>
              <a:spcBef>
                <a:spcPts val="0"/>
              </a:spcBef>
              <a:spcAft>
                <a:spcPts val="1200"/>
              </a:spcAft>
              <a:defRPr/>
            </a:pPr>
            <a:r>
              <a:rPr lang="es-CO" sz="1950" dirty="0"/>
              <a:t>Decil del Saber 11</a:t>
            </a:r>
          </a:p>
          <a:p>
            <a:pPr lvl="1" eaLnBrk="1" fontAlgn="auto" hangingPunct="1">
              <a:lnSpc>
                <a:spcPct val="150000"/>
              </a:lnSpc>
              <a:spcBef>
                <a:spcPts val="0"/>
              </a:spcBef>
              <a:spcAft>
                <a:spcPts val="1200"/>
              </a:spcAft>
              <a:defRPr/>
            </a:pPr>
            <a:r>
              <a:rPr lang="es-CO" sz="1950" dirty="0" smtClean="0"/>
              <a:t>Caracteristicas </a:t>
            </a:r>
            <a:r>
              <a:rPr lang="es-CO" sz="1950" dirty="0"/>
              <a:t>de la </a:t>
            </a:r>
            <a:r>
              <a:rPr lang="es-CO" sz="1950" dirty="0" smtClean="0"/>
              <a:t>IES</a:t>
            </a:r>
          </a:p>
          <a:p>
            <a:pPr lvl="1" eaLnBrk="1" fontAlgn="auto" hangingPunct="1">
              <a:lnSpc>
                <a:spcPct val="150000"/>
              </a:lnSpc>
              <a:spcBef>
                <a:spcPts val="0"/>
              </a:spcBef>
              <a:spcAft>
                <a:spcPts val="1200"/>
              </a:spcAft>
              <a:defRPr/>
            </a:pPr>
            <a:r>
              <a:rPr lang="es-CO" sz="1950" dirty="0" smtClean="0"/>
              <a:t>Estrato </a:t>
            </a:r>
            <a:r>
              <a:rPr lang="es-CO" sz="1950" dirty="0"/>
              <a:t>de la familia y </a:t>
            </a:r>
            <a:r>
              <a:rPr lang="es-CO" sz="1950" dirty="0" smtClean="0"/>
              <a:t>educ </a:t>
            </a:r>
            <a:r>
              <a:rPr lang="es-CO" sz="1950" dirty="0"/>
              <a:t>padres</a:t>
            </a:r>
          </a:p>
          <a:p>
            <a:pPr lvl="1" eaLnBrk="1" fontAlgn="auto" hangingPunct="1">
              <a:lnSpc>
                <a:spcPct val="150000"/>
              </a:lnSpc>
              <a:spcBef>
                <a:spcPts val="0"/>
              </a:spcBef>
              <a:spcAft>
                <a:spcPts val="1200"/>
              </a:spcAft>
              <a:defRPr/>
            </a:pPr>
            <a:r>
              <a:rPr lang="es-CO" sz="1950" dirty="0"/>
              <a:t>Nivel </a:t>
            </a:r>
            <a:r>
              <a:rPr lang="es-CO" sz="1950" dirty="0" smtClean="0"/>
              <a:t>Educ </a:t>
            </a:r>
            <a:r>
              <a:rPr lang="es-CO" sz="1950" dirty="0"/>
              <a:t>(</a:t>
            </a:r>
            <a:r>
              <a:rPr lang="es-CO" sz="1950" dirty="0" smtClean="0"/>
              <a:t>Téc, Tecnol, Univer)</a:t>
            </a:r>
            <a:endParaRPr lang="es-CO" sz="1950" dirty="0"/>
          </a:p>
          <a:p>
            <a:pPr lvl="1" eaLnBrk="1" fontAlgn="auto" hangingPunct="1">
              <a:lnSpc>
                <a:spcPct val="150000"/>
              </a:lnSpc>
              <a:spcBef>
                <a:spcPts val="0"/>
              </a:spcBef>
              <a:spcAft>
                <a:spcPts val="1200"/>
              </a:spcAft>
              <a:defRPr/>
            </a:pPr>
            <a:r>
              <a:rPr lang="es-CO" sz="1950" dirty="0" smtClean="0"/>
              <a:t>Región IES </a:t>
            </a:r>
          </a:p>
          <a:p>
            <a:pPr lvl="1" eaLnBrk="1" fontAlgn="auto" hangingPunct="1">
              <a:lnSpc>
                <a:spcPct val="150000"/>
              </a:lnSpc>
              <a:spcBef>
                <a:spcPts val="0"/>
              </a:spcBef>
              <a:spcAft>
                <a:spcPts val="1200"/>
              </a:spcAft>
              <a:defRPr/>
            </a:pPr>
            <a:r>
              <a:rPr lang="es-CO" sz="1950" dirty="0" smtClean="0"/>
              <a:t>IE de </a:t>
            </a:r>
            <a:r>
              <a:rPr lang="es-CO" sz="1950" dirty="0"/>
              <a:t>la que se gradúa de bachiller</a:t>
            </a:r>
          </a:p>
          <a:p>
            <a:pPr lvl="1" eaLnBrk="1" fontAlgn="auto" hangingPunct="1">
              <a:lnSpc>
                <a:spcPct val="150000"/>
              </a:lnSpc>
              <a:spcBef>
                <a:spcPts val="0"/>
              </a:spcBef>
              <a:spcAft>
                <a:spcPts val="1200"/>
              </a:spcAft>
              <a:defRPr/>
            </a:pPr>
            <a:r>
              <a:rPr lang="es-CO" sz="1950" dirty="0" smtClean="0"/>
              <a:t>Grado </a:t>
            </a:r>
            <a:r>
              <a:rPr lang="es-CO" sz="1950" dirty="0"/>
              <a:t>por </a:t>
            </a:r>
            <a:r>
              <a:rPr lang="es-CO" sz="1950" dirty="0" smtClean="0"/>
              <a:t>área</a:t>
            </a:r>
            <a:endParaRPr lang="es-CO" sz="1950" dirty="0"/>
          </a:p>
        </p:txBody>
      </p:sp>
      <p:sp>
        <p:nvSpPr>
          <p:cNvPr id="28" name="Title 1"/>
          <p:cNvSpPr txBox="1">
            <a:spLocks/>
          </p:cNvSpPr>
          <p:nvPr/>
        </p:nvSpPr>
        <p:spPr bwMode="auto">
          <a:xfrm>
            <a:off x="-60908" y="257166"/>
            <a:ext cx="9150350" cy="950366"/>
          </a:xfrm>
          <a:prstGeom prst="rect">
            <a:avLst/>
          </a:prstGeom>
          <a:noFill/>
          <a:extLst/>
        </p:spPr>
        <p:txBody>
          <a:bodyPr vert="horz" lIns="91440" tIns="45720" rIns="91440" bIns="45720" rtlCol="0" anchor="ctr">
            <a:normAutofit fontScale="92500" lnSpcReduction="10000"/>
          </a:bodyPr>
          <a:lstStyle>
            <a:lvl1pPr>
              <a:lnSpc>
                <a:spcPct val="90000"/>
              </a:lnSpc>
              <a:spcBef>
                <a:spcPct val="0"/>
              </a:spcBef>
              <a:buNone/>
              <a:defRPr sz="3600" b="1">
                <a:solidFill>
                  <a:schemeClr val="accent1">
                    <a:lumMod val="75000"/>
                  </a:schemeClr>
                </a:solidFill>
                <a:latin typeface="+mj-lt"/>
                <a:ea typeface="+mj-ea"/>
                <a:cs typeface="+mj-cs"/>
              </a:defRPr>
            </a:lvl1pPr>
          </a:lstStyle>
          <a:p>
            <a:pPr algn="ctr"/>
            <a:r>
              <a:rPr lang="es-CO" dirty="0" err="1">
                <a:solidFill>
                  <a:schemeClr val="bg1"/>
                </a:solidFill>
              </a:rPr>
              <a:t>Gelbach</a:t>
            </a:r>
            <a:r>
              <a:rPr lang="es-CO" dirty="0">
                <a:solidFill>
                  <a:schemeClr val="bg1"/>
                </a:solidFill>
              </a:rPr>
              <a:t> (2016) </a:t>
            </a:r>
            <a:endParaRPr lang="es-CO" dirty="0" smtClean="0">
              <a:solidFill>
                <a:schemeClr val="bg1"/>
              </a:solidFill>
            </a:endParaRPr>
          </a:p>
          <a:p>
            <a:pPr algn="ctr"/>
            <a:r>
              <a:rPr lang="es-CO" dirty="0" smtClean="0"/>
              <a:t>	</a:t>
            </a:r>
            <a:r>
              <a:rPr lang="es-CO" dirty="0"/>
              <a:t> </a:t>
            </a:r>
            <a:r>
              <a:rPr lang="es-CO" dirty="0" smtClean="0"/>
              <a:t> Descomposición </a:t>
            </a:r>
            <a:r>
              <a:rPr lang="es-CO" dirty="0"/>
              <a:t>de las </a:t>
            </a:r>
            <a:r>
              <a:rPr lang="es-CO" dirty="0" err="1"/>
              <a:t>Covariables</a:t>
            </a:r>
            <a:endParaRPr lang="es-CO" dirty="0"/>
          </a:p>
        </p:txBody>
      </p:sp>
    </p:spTree>
    <p:extLst>
      <p:ext uri="{BB962C8B-B14F-4D97-AF65-F5344CB8AC3E}">
        <p14:creationId xmlns:p14="http://schemas.microsoft.com/office/powerpoint/2010/main" val="403619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27" grpId="1" animBg="1"/>
      <p:bldP spid="29" grpId="0" animBg="1"/>
      <p:bldP spid="29" grpId="1" animBg="1"/>
      <p:bldP spid="30" grpId="0" animBg="1"/>
      <p:bldP spid="30" grpId="1" animBg="1"/>
      <p:bldP spid="31" grpId="0" animBg="1"/>
      <p:bldP spid="31" grpId="1" animBg="1"/>
      <p:bldP spid="33" grpId="0" animBg="1"/>
      <p:bldP spid="33" grpId="1" animBg="1"/>
      <p:bldP spid="34" grpId="0"/>
      <p:bldP spid="34" grpId="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2" y="598858"/>
            <a:ext cx="9223829" cy="914400"/>
          </a:xfrm>
          <a:noFill/>
        </p:spPr>
        <p:txBody>
          <a:bodyPr vert="horz" lIns="91440" tIns="45720" rIns="91440" bIns="45720" rtlCol="0" anchor="ctr">
            <a:normAutofit fontScale="92500"/>
          </a:bodyPr>
          <a:lstStyle/>
          <a:p>
            <a:r>
              <a:rPr lang="es-CO" sz="3100" b="1" dirty="0">
                <a:solidFill>
                  <a:schemeClr val="accent1">
                    <a:lumMod val="75000"/>
                  </a:schemeClr>
                </a:solidFill>
              </a:rPr>
              <a:t>Desafíos Empíricos. Dos Tipos de Selección</a:t>
            </a:r>
            <a:endParaRPr lang="es-CO" sz="3100" b="1" dirty="0">
              <a:solidFill>
                <a:schemeClr val="accent1">
                  <a:lumMod val="75000"/>
                </a:schemeClr>
              </a:solidFill>
            </a:endParaRPr>
          </a:p>
        </p:txBody>
      </p:sp>
      <p:sp>
        <p:nvSpPr>
          <p:cNvPr id="4" name="Content Placeholder 3"/>
          <p:cNvSpPr>
            <a:spLocks noGrp="1"/>
          </p:cNvSpPr>
          <p:nvPr>
            <p:ph idx="1"/>
          </p:nvPr>
        </p:nvSpPr>
        <p:spPr>
          <a:xfrm>
            <a:off x="301171" y="1238620"/>
            <a:ext cx="8382000" cy="5123543"/>
          </a:xfrm>
        </p:spPr>
        <p:txBody>
          <a:bodyPr rtlCol="0">
            <a:noAutofit/>
          </a:bodyPr>
          <a:lstStyle/>
          <a:p>
            <a:pPr marL="457200" indent="-457200" eaLnBrk="1" fontAlgn="auto" hangingPunct="1">
              <a:lnSpc>
                <a:spcPts val="2060"/>
              </a:lnSpc>
              <a:spcBef>
                <a:spcPts val="0"/>
              </a:spcBef>
              <a:spcAft>
                <a:spcPts val="1200"/>
              </a:spcAft>
              <a:buFont typeface="+mj-lt"/>
              <a:buAutoNum type="arabicPeriod"/>
              <a:defRPr/>
            </a:pPr>
            <a:r>
              <a:rPr lang="es-CO" sz="2300" b="1" dirty="0" smtClean="0">
                <a:solidFill>
                  <a:srgbClr val="0070C0"/>
                </a:solidFill>
                <a:cs typeface="Garamond"/>
              </a:rPr>
              <a:t>Selección de los estudiantes. </a:t>
            </a:r>
          </a:p>
          <a:p>
            <a:pPr lvl="1" eaLnBrk="1" fontAlgn="auto" hangingPunct="1">
              <a:lnSpc>
                <a:spcPts val="2060"/>
              </a:lnSpc>
              <a:spcBef>
                <a:spcPts val="0"/>
              </a:spcBef>
              <a:spcAft>
                <a:spcPts val="1200"/>
              </a:spcAft>
              <a:buFont typeface="Arial" panose="020B0604020202020204" pitchFamily="34" charset="0"/>
              <a:buChar char="–"/>
              <a:defRPr/>
            </a:pPr>
            <a:r>
              <a:rPr lang="es-CO" sz="2000" dirty="0" smtClean="0">
                <a:cs typeface="Garamond"/>
              </a:rPr>
              <a:t>Mejores estudiantes eligen las mejores instituciones de Educación Sup.</a:t>
            </a:r>
          </a:p>
          <a:p>
            <a:pPr lvl="1" eaLnBrk="1" fontAlgn="auto" hangingPunct="1">
              <a:lnSpc>
                <a:spcPts val="2060"/>
              </a:lnSpc>
              <a:spcBef>
                <a:spcPts val="0"/>
              </a:spcBef>
              <a:spcAft>
                <a:spcPts val="1200"/>
              </a:spcAft>
              <a:buFont typeface="Arial" panose="020B0604020202020204" pitchFamily="34" charset="0"/>
              <a:buChar char="–"/>
              <a:defRPr/>
            </a:pPr>
            <a:r>
              <a:rPr lang="es-CO" sz="2000" dirty="0" smtClean="0">
                <a:cs typeface="Garamond"/>
              </a:rPr>
              <a:t>Estudiantes  con mayor nivel de ingresos tienen menores restricciones en terminos de costos de la Educación superior. </a:t>
            </a:r>
          </a:p>
          <a:p>
            <a:pPr marL="0" indent="0" eaLnBrk="1" fontAlgn="auto" hangingPunct="1">
              <a:lnSpc>
                <a:spcPct val="120000"/>
              </a:lnSpc>
              <a:spcBef>
                <a:spcPts val="0"/>
              </a:spcBef>
              <a:spcAft>
                <a:spcPts val="1200"/>
              </a:spcAft>
              <a:buNone/>
              <a:defRPr/>
            </a:pPr>
            <a:r>
              <a:rPr lang="es-CO" sz="2300" u="sng" dirty="0" smtClean="0">
                <a:cs typeface="Garamond"/>
              </a:rPr>
              <a:t>¿Cómo lo resolvemos? </a:t>
            </a:r>
            <a:r>
              <a:rPr lang="es-CO" sz="2300" dirty="0" smtClean="0">
                <a:cs typeface="Garamond"/>
              </a:rPr>
              <a:t>Realizamos calculos de </a:t>
            </a:r>
            <a:r>
              <a:rPr lang="es-CO" sz="2300" dirty="0"/>
              <a:t>Oster </a:t>
            </a:r>
            <a:r>
              <a:rPr lang="es-CO" sz="2300" dirty="0">
                <a:cs typeface="Garamond"/>
              </a:rPr>
              <a:t>(2016</a:t>
            </a:r>
            <a:r>
              <a:rPr lang="es-CO" sz="2300" dirty="0" smtClean="0">
                <a:cs typeface="Garamond"/>
              </a:rPr>
              <a:t>) para </a:t>
            </a:r>
            <a:r>
              <a:rPr lang="es-CO" sz="2300" dirty="0">
                <a:cs typeface="Garamond"/>
              </a:rPr>
              <a:t>evaluar la importancia de </a:t>
            </a:r>
            <a:r>
              <a:rPr lang="es-CO" sz="2300" u="sng" dirty="0">
                <a:cs typeface="Garamond"/>
              </a:rPr>
              <a:t>un potencial sesgo por variable </a:t>
            </a:r>
            <a:r>
              <a:rPr lang="es-CO" sz="2300" u="sng" dirty="0" smtClean="0">
                <a:cs typeface="Garamond"/>
              </a:rPr>
              <a:t>que omitimos en el modelo.</a:t>
            </a:r>
            <a:r>
              <a:rPr lang="es-CO" sz="2300" dirty="0">
                <a:cs typeface="Garamond"/>
              </a:rPr>
              <a:t> </a:t>
            </a:r>
            <a:r>
              <a:rPr lang="es-CO" sz="2300" dirty="0" smtClean="0">
                <a:cs typeface="Garamond"/>
              </a:rPr>
              <a:t>Incrementando el </a:t>
            </a:r>
            <a:r>
              <a:rPr lang="es-CO" sz="2300" dirty="0">
                <a:solidFill>
                  <a:srgbClr val="000000"/>
                </a:solidFill>
                <a:cs typeface="Garamond"/>
              </a:rPr>
              <a:t>R</a:t>
            </a:r>
            <a:r>
              <a:rPr lang="es-CO" sz="2400" baseline="30000" dirty="0">
                <a:solidFill>
                  <a:srgbClr val="000000"/>
                </a:solidFill>
                <a:cs typeface="Garamond"/>
              </a:rPr>
              <a:t>2</a:t>
            </a:r>
            <a:r>
              <a:rPr lang="es-CO" sz="2300" dirty="0">
                <a:solidFill>
                  <a:srgbClr val="000000"/>
                </a:solidFill>
                <a:cs typeface="Garamond"/>
              </a:rPr>
              <a:t> </a:t>
            </a:r>
            <a:r>
              <a:rPr lang="es-CO" sz="2300" dirty="0" smtClean="0">
                <a:solidFill>
                  <a:srgbClr val="000000"/>
                </a:solidFill>
                <a:cs typeface="Garamond"/>
              </a:rPr>
              <a:t>un </a:t>
            </a:r>
            <a:r>
              <a:rPr lang="es-CO" sz="2300" dirty="0" smtClean="0">
                <a:cs typeface="Garamond"/>
              </a:rPr>
              <a:t>30% </a:t>
            </a:r>
            <a:r>
              <a:rPr lang="es-CO" sz="2300" dirty="0" smtClean="0">
                <a:solidFill>
                  <a:srgbClr val="000000"/>
                </a:solidFill>
                <a:cs typeface="Garamond"/>
              </a:rPr>
              <a:t>y permitiendo que tengamos inobservables que son la mitad de importantes que las observables. </a:t>
            </a:r>
          </a:p>
          <a:p>
            <a:pPr marL="914400" indent="-571500" eaLnBrk="1" fontAlgn="auto" hangingPunct="1">
              <a:lnSpc>
                <a:spcPts val="1540"/>
              </a:lnSpc>
              <a:spcAft>
                <a:spcPts val="1200"/>
              </a:spcAft>
              <a:buFont typeface="Courier New" panose="02070309020205020404" pitchFamily="49" charset="0"/>
              <a:buChar char="o"/>
              <a:defRPr/>
            </a:pPr>
            <a:r>
              <a:rPr lang="es-CO" sz="2200" dirty="0">
                <a:cs typeface="Garamond"/>
              </a:rPr>
              <a:t>Los estudiantes que asisten a programa nuevos tienen:</a:t>
            </a:r>
          </a:p>
          <a:p>
            <a:pPr marL="1314450" lvl="1" indent="-571500" eaLnBrk="1" fontAlgn="auto" hangingPunct="1">
              <a:lnSpc>
                <a:spcPts val="1540"/>
              </a:lnSpc>
              <a:spcAft>
                <a:spcPts val="1200"/>
              </a:spcAft>
              <a:defRPr/>
            </a:pPr>
            <a:r>
              <a:rPr lang="es-CO" sz="2200" dirty="0" smtClean="0">
                <a:cs typeface="Garamond"/>
              </a:rPr>
              <a:t>No se diferencian en sus resultados </a:t>
            </a:r>
            <a:r>
              <a:rPr lang="es-CO" sz="2200" dirty="0">
                <a:cs typeface="Garamond"/>
              </a:rPr>
              <a:t>en </a:t>
            </a:r>
            <a:r>
              <a:rPr lang="es-CO" sz="2200" dirty="0" smtClean="0">
                <a:cs typeface="Garamond"/>
              </a:rPr>
              <a:t>pruebas </a:t>
            </a:r>
            <a:r>
              <a:rPr lang="es-CO" sz="2200" dirty="0">
                <a:cs typeface="Garamond"/>
              </a:rPr>
              <a:t>estandarizadas </a:t>
            </a:r>
          </a:p>
          <a:p>
            <a:pPr marL="1314450" lvl="1" indent="-571500" eaLnBrk="1" fontAlgn="auto" hangingPunct="1">
              <a:lnSpc>
                <a:spcPts val="1540"/>
              </a:lnSpc>
              <a:spcAft>
                <a:spcPts val="1200"/>
              </a:spcAft>
              <a:defRPr/>
            </a:pPr>
            <a:r>
              <a:rPr lang="es-CO" sz="2200" dirty="0">
                <a:cs typeface="Garamond"/>
              </a:rPr>
              <a:t> Salarios después de graduarse </a:t>
            </a:r>
            <a:r>
              <a:rPr lang="es-CO" sz="2200" dirty="0" smtClean="0">
                <a:cs typeface="Garamond"/>
              </a:rPr>
              <a:t>(-1,2%)</a:t>
            </a:r>
            <a:endParaRPr lang="es-CO" sz="2200" dirty="0">
              <a:cs typeface="Garamond"/>
            </a:endParaRPr>
          </a:p>
          <a:p>
            <a:pPr marL="0" indent="0" eaLnBrk="1" fontAlgn="auto" hangingPunct="1">
              <a:lnSpc>
                <a:spcPct val="120000"/>
              </a:lnSpc>
              <a:spcBef>
                <a:spcPts val="0"/>
              </a:spcBef>
              <a:spcAft>
                <a:spcPts val="1200"/>
              </a:spcAft>
              <a:buNone/>
              <a:defRPr/>
            </a:pPr>
            <a:endParaRPr lang="es-CO" sz="2000" dirty="0">
              <a:cs typeface="Garamond"/>
            </a:endParaRPr>
          </a:p>
          <a:p>
            <a:pPr marL="0" indent="0" eaLnBrk="1" fontAlgn="auto" hangingPunct="1">
              <a:lnSpc>
                <a:spcPct val="120000"/>
              </a:lnSpc>
              <a:spcBef>
                <a:spcPts val="0"/>
              </a:spcBef>
              <a:spcAft>
                <a:spcPts val="1200"/>
              </a:spcAft>
              <a:buNone/>
              <a:defRPr/>
            </a:pPr>
            <a:r>
              <a:rPr lang="es-CO" sz="2000" dirty="0">
                <a:cs typeface="Garamond"/>
              </a:rPr>
              <a:t>	</a:t>
            </a:r>
          </a:p>
          <a:p>
            <a:pPr marL="0" indent="0" eaLnBrk="1" fontAlgn="auto" hangingPunct="1">
              <a:lnSpc>
                <a:spcPct val="120000"/>
              </a:lnSpc>
              <a:spcBef>
                <a:spcPts val="0"/>
              </a:spcBef>
              <a:spcAft>
                <a:spcPts val="1200"/>
              </a:spcAft>
              <a:buNone/>
              <a:defRPr/>
            </a:pPr>
            <a:endParaRPr lang="es-CO" sz="2000" dirty="0">
              <a:cs typeface="Garamond"/>
            </a:endParaRPr>
          </a:p>
          <a:p>
            <a:pPr eaLnBrk="1" fontAlgn="auto" hangingPunct="1">
              <a:lnSpc>
                <a:spcPct val="120000"/>
              </a:lnSpc>
              <a:spcBef>
                <a:spcPts val="0"/>
              </a:spcBef>
              <a:spcAft>
                <a:spcPts val="1200"/>
              </a:spcAft>
              <a:buFont typeface="Arial" panose="020B0604020202020204" pitchFamily="34" charset="0"/>
              <a:buChar char="•"/>
              <a:defRPr/>
            </a:pPr>
            <a:endParaRPr lang="en-US" sz="2000" dirty="0">
              <a:cs typeface="Garamond"/>
            </a:endParaRP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22</a:t>
            </a:fld>
            <a:endParaRPr lang="es-CO"/>
          </a:p>
        </p:txBody>
      </p:sp>
    </p:spTree>
    <p:extLst>
      <p:ext uri="{BB962C8B-B14F-4D97-AF65-F5344CB8AC3E}">
        <p14:creationId xmlns:p14="http://schemas.microsoft.com/office/powerpoint/2010/main" val="196580394"/>
      </p:ext>
    </p:extLst>
  </p:cSld>
  <p:clrMapOvr>
    <a:masterClrMapping/>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1500"/>
            <a:ext cx="9220200" cy="914400"/>
          </a:xfrm>
          <a:noFill/>
        </p:spPr>
        <p:txBody>
          <a:bodyPr vert="horz" lIns="91440" tIns="45720" rIns="91440" bIns="45720" rtlCol="0" anchor="ctr">
            <a:normAutofit fontScale="92500"/>
          </a:bodyPr>
          <a:lstStyle/>
          <a:p>
            <a:pPr algn="ctr"/>
            <a:r>
              <a:rPr lang="es-CO" b="1" dirty="0">
                <a:solidFill>
                  <a:schemeClr val="accent1">
                    <a:lumMod val="75000"/>
                  </a:schemeClr>
                </a:solidFill>
              </a:rPr>
              <a:t>1</a:t>
            </a:r>
            <a:r>
              <a:rPr lang="es-CO" b="1" dirty="0">
                <a:solidFill>
                  <a:schemeClr val="accent1">
                    <a:lumMod val="75000"/>
                  </a:schemeClr>
                </a:solidFill>
              </a:rPr>
              <a:t>. Selección en Inobservables</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pPr>
              <a:defRPr/>
            </a:pPr>
            <a:fld id="{8BD6D24D-A0CB-4F73-9DAF-228CDF28C001}" type="slidenum">
              <a:rPr lang="es-CO"/>
              <a:pPr>
                <a:defRPr/>
              </a:pPr>
              <a:t>23</a:t>
            </a:fld>
            <a:endParaRPr lang="es-CO"/>
          </a:p>
        </p:txBody>
      </p:sp>
      <p:sp>
        <p:nvSpPr>
          <p:cNvPr id="7" name="Oval 6"/>
          <p:cNvSpPr/>
          <p:nvPr/>
        </p:nvSpPr>
        <p:spPr>
          <a:xfrm>
            <a:off x="3733800" y="2667000"/>
            <a:ext cx="2057400" cy="3647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867400" y="2667000"/>
            <a:ext cx="2286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1066800" y="1219200"/>
            <a:ext cx="7391400" cy="4633415"/>
          </a:xfrm>
          <a:prstGeom prst="rect">
            <a:avLst/>
          </a:prstGeom>
        </p:spPr>
      </p:pic>
    </p:spTree>
    <p:extLst>
      <p:ext uri="{BB962C8B-B14F-4D97-AF65-F5344CB8AC3E}">
        <p14:creationId xmlns:p14="http://schemas.microsoft.com/office/powerpoint/2010/main" val="947256154"/>
      </p:ext>
    </p:extLst>
  </p:cSld>
  <p:clrMapOvr>
    <a:masterClrMapping/>
  </p:clrMapOvr>
  <p:transition spd="slow" advTm="3750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564" y="609600"/>
            <a:ext cx="9150350" cy="914400"/>
          </a:xfrm>
          <a:noFill/>
        </p:spPr>
        <p:txBody>
          <a:bodyPr vert="horz" lIns="91440" tIns="45720" rIns="91440" bIns="45720" rtlCol="0" anchor="ctr">
            <a:normAutofit fontScale="92500"/>
          </a:bodyPr>
          <a:lstStyle/>
          <a:p>
            <a:r>
              <a:rPr lang="es-CO" sz="3100" b="1" dirty="0">
                <a:solidFill>
                  <a:schemeClr val="accent1">
                    <a:lumMod val="75000"/>
                  </a:schemeClr>
                </a:solidFill>
              </a:rPr>
              <a:t>Desafíos Empíricos. Dos Tipos de Selección</a:t>
            </a:r>
            <a:endParaRPr lang="es-CO" sz="3100" b="1" dirty="0">
              <a:solidFill>
                <a:schemeClr val="accent1">
                  <a:lumMod val="75000"/>
                </a:schemeClr>
              </a:solidFill>
            </a:endParaRPr>
          </a:p>
        </p:txBody>
      </p:sp>
      <p:sp>
        <p:nvSpPr>
          <p:cNvPr id="4" name="Content Placeholder 3"/>
          <p:cNvSpPr>
            <a:spLocks noGrp="1"/>
          </p:cNvSpPr>
          <p:nvPr>
            <p:ph idx="1"/>
          </p:nvPr>
        </p:nvSpPr>
        <p:spPr>
          <a:xfrm>
            <a:off x="304800" y="1524000"/>
            <a:ext cx="8382000" cy="4038600"/>
          </a:xfrm>
        </p:spPr>
        <p:txBody>
          <a:bodyPr rtlCol="0">
            <a:noAutofit/>
          </a:bodyPr>
          <a:lstStyle/>
          <a:p>
            <a:pPr marL="0" indent="0" eaLnBrk="1" fontAlgn="auto" hangingPunct="1">
              <a:lnSpc>
                <a:spcPct val="120000"/>
              </a:lnSpc>
              <a:spcBef>
                <a:spcPts val="0"/>
              </a:spcBef>
              <a:spcAft>
                <a:spcPts val="1200"/>
              </a:spcAft>
              <a:buNone/>
              <a:defRPr/>
            </a:pPr>
            <a:r>
              <a:rPr lang="es-CO" sz="2300" b="1" dirty="0" smtClean="0">
                <a:solidFill>
                  <a:srgbClr val="0070C0"/>
                </a:solidFill>
                <a:cs typeface="Garamond"/>
              </a:rPr>
              <a:t>2.  Selección en el mercado de trabajo</a:t>
            </a:r>
          </a:p>
          <a:p>
            <a:pPr marL="857250" lvl="1" indent="-457200" eaLnBrk="1" fontAlgn="auto" hangingPunct="1">
              <a:lnSpc>
                <a:spcPct val="120000"/>
              </a:lnSpc>
              <a:spcBef>
                <a:spcPts val="0"/>
              </a:spcBef>
              <a:spcAft>
                <a:spcPts val="1200"/>
              </a:spcAft>
              <a:defRPr/>
            </a:pPr>
            <a:r>
              <a:rPr lang="es-CO" sz="2300" dirty="0" smtClean="0">
                <a:cs typeface="Garamond"/>
              </a:rPr>
              <a:t>Mejores trabajadores van al sector formal.</a:t>
            </a:r>
          </a:p>
          <a:p>
            <a:pPr marL="0" indent="0" eaLnBrk="1" fontAlgn="auto" hangingPunct="1">
              <a:lnSpc>
                <a:spcPct val="120000"/>
              </a:lnSpc>
              <a:spcBef>
                <a:spcPts val="0"/>
              </a:spcBef>
              <a:spcAft>
                <a:spcPts val="1200"/>
              </a:spcAft>
              <a:buNone/>
              <a:defRPr/>
            </a:pPr>
            <a:r>
              <a:rPr lang="es-CO" sz="2300" u="sng" dirty="0" smtClean="0">
                <a:cs typeface="Garamond"/>
              </a:rPr>
              <a:t>¿Cómo </a:t>
            </a:r>
            <a:r>
              <a:rPr lang="es-CO" sz="2300" u="sng" dirty="0">
                <a:cs typeface="Garamond"/>
              </a:rPr>
              <a:t>lo resolvemos? </a:t>
            </a:r>
            <a:endParaRPr lang="es-CO" sz="2300" u="sng" dirty="0" smtClean="0">
              <a:cs typeface="Garamond"/>
            </a:endParaRPr>
          </a:p>
          <a:p>
            <a:pPr eaLnBrk="1" fontAlgn="auto" hangingPunct="1">
              <a:lnSpc>
                <a:spcPct val="120000"/>
              </a:lnSpc>
              <a:spcBef>
                <a:spcPts val="0"/>
              </a:spcBef>
              <a:spcAft>
                <a:spcPts val="1200"/>
              </a:spcAft>
              <a:defRPr/>
            </a:pPr>
            <a:r>
              <a:rPr lang="es-CO" sz="2300" dirty="0" smtClean="0">
                <a:cs typeface="Garamond"/>
              </a:rPr>
              <a:t>ve</a:t>
            </a:r>
            <a:r>
              <a:rPr lang="es-CO" sz="2300" dirty="0" smtClean="0"/>
              <a:t>rificamos empíricamente y encontramos que luego de controlar por observables, los </a:t>
            </a:r>
            <a:r>
              <a:rPr lang="es-CO" sz="2300" dirty="0"/>
              <a:t>estudiantes de nuevos </a:t>
            </a:r>
            <a:r>
              <a:rPr lang="es-CO" sz="2300" dirty="0" smtClean="0"/>
              <a:t>programas no tienen una mayor probabilidad </a:t>
            </a:r>
            <a:r>
              <a:rPr lang="es-CO" sz="2300" dirty="0"/>
              <a:t>de ser trabajadores </a:t>
            </a:r>
            <a:r>
              <a:rPr lang="es-CO" sz="2300" dirty="0" smtClean="0"/>
              <a:t>informales o asalariados.</a:t>
            </a:r>
            <a:endParaRPr lang="en-US" sz="2300" dirty="0" smtClean="0">
              <a:cs typeface="Garamond"/>
            </a:endParaRPr>
          </a:p>
          <a:p>
            <a:pPr eaLnBrk="1" fontAlgn="auto" hangingPunct="1">
              <a:lnSpc>
                <a:spcPct val="120000"/>
              </a:lnSpc>
              <a:spcBef>
                <a:spcPts val="0"/>
              </a:spcBef>
              <a:spcAft>
                <a:spcPts val="1200"/>
              </a:spcAft>
              <a:buFont typeface="Arial" panose="020B0604020202020204" pitchFamily="34" charset="0"/>
              <a:buChar char="•"/>
              <a:defRPr/>
            </a:pPr>
            <a:endParaRPr lang="en-US" sz="2400" dirty="0">
              <a:cs typeface="Garamond"/>
            </a:endParaRPr>
          </a:p>
        </p:txBody>
      </p:sp>
      <p:sp>
        <p:nvSpPr>
          <p:cNvPr id="3" name="Slide Number Placeholder 2"/>
          <p:cNvSpPr>
            <a:spLocks noGrp="1"/>
          </p:cNvSpPr>
          <p:nvPr>
            <p:ph type="sldNum" sz="quarter" idx="12"/>
          </p:nvPr>
        </p:nvSpPr>
        <p:spPr/>
        <p:txBody>
          <a:bodyPr/>
          <a:lstStyle/>
          <a:p>
            <a:pPr>
              <a:defRPr/>
            </a:pPr>
            <a:fld id="{FDA84EF1-05AF-4460-8BB5-B644EBA11FE8}" type="slidenum">
              <a:rPr lang="es-CO"/>
              <a:pPr>
                <a:defRPr/>
              </a:pPr>
              <a:t>24</a:t>
            </a:fld>
            <a:endParaRPr lang="es-CO"/>
          </a:p>
        </p:txBody>
      </p:sp>
    </p:spTree>
    <p:extLst>
      <p:ext uri="{BB962C8B-B14F-4D97-AF65-F5344CB8AC3E}">
        <p14:creationId xmlns:p14="http://schemas.microsoft.com/office/powerpoint/2010/main" val="341799228"/>
      </p:ext>
    </p:extLst>
  </p:cSld>
  <p:clrMapOvr>
    <a:masterClrMapping/>
  </p:clrMapOvr>
  <p:transition spd="slow" advTm="897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47486"/>
            <a:ext cx="9144000" cy="914400"/>
          </a:xfrm>
          <a:noFill/>
        </p:spPr>
        <p:txBody>
          <a:bodyPr vert="horz" lIns="91440" tIns="45720" rIns="91440" bIns="45720" rtlCol="0" anchor="ctr">
            <a:normAutofit fontScale="92500"/>
          </a:bodyPr>
          <a:lstStyle/>
          <a:p>
            <a:r>
              <a:rPr lang="es-CO" altLang="en-US" b="1" dirty="0">
                <a:solidFill>
                  <a:schemeClr val="accent1">
                    <a:lumMod val="75000"/>
                  </a:schemeClr>
                </a:solidFill>
              </a:rPr>
              <a:t>Efecto Heterogéneo: VA por tipo de acreditación</a:t>
            </a:r>
            <a:endParaRPr lang="es-CO"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pPr>
              <a:defRPr/>
            </a:pPr>
            <a:fld id="{B32A99D3-DFC5-4B08-9642-4E0DE85FEB09}" type="slidenum">
              <a:rPr lang="es-CO"/>
              <a:pPr>
                <a:defRPr/>
              </a:pPr>
              <a:t>25</a:t>
            </a:fld>
            <a:endParaRPr lang="es-CO"/>
          </a:p>
        </p:txBody>
      </p:sp>
      <p:graphicFrame>
        <p:nvGraphicFramePr>
          <p:cNvPr id="19" name="Table 18"/>
          <p:cNvGraphicFramePr>
            <a:graphicFrameLocks noGrp="1"/>
          </p:cNvGraphicFramePr>
          <p:nvPr>
            <p:extLst/>
          </p:nvPr>
        </p:nvGraphicFramePr>
        <p:xfrm>
          <a:off x="762000" y="1371600"/>
          <a:ext cx="7696199" cy="4941791"/>
        </p:xfrm>
        <a:graphic>
          <a:graphicData uri="http://schemas.openxmlformats.org/drawingml/2006/table">
            <a:tbl>
              <a:tblPr/>
              <a:tblGrid>
                <a:gridCol w="3978694"/>
                <a:gridCol w="2068920"/>
                <a:gridCol w="1648585"/>
              </a:tblGrid>
              <a:tr h="893692">
                <a:tc>
                  <a:txBody>
                    <a:bodyPr/>
                    <a:lstStyle/>
                    <a:p>
                      <a:pPr marL="0" marR="0">
                        <a:lnSpc>
                          <a:spcPct val="107000"/>
                        </a:lnSpc>
                        <a:spcBef>
                          <a:spcPts val="0"/>
                        </a:spcBef>
                        <a:spcAft>
                          <a:spcPts val="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SB Pro Quantitative Reasoning</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Monthly Earnings</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8829">
                <a:tc>
                  <a:txBody>
                    <a:bodyPr/>
                    <a:lstStyle/>
                    <a:p>
                      <a:pPr marL="0" marR="0">
                        <a:lnSpc>
                          <a:spcPct val="107000"/>
                        </a:lnSpc>
                        <a:spcBef>
                          <a:spcPts val="0"/>
                        </a:spcBef>
                        <a:spcAft>
                          <a:spcPts val="0"/>
                        </a:spcAft>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Nuevo en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IES</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nueva</a:t>
                      </a:r>
                      <a:endPar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0.15</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0.008]</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0.12</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r h="67882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Nuevo en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IES</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0.03</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0.007]</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0.02</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67882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Nuevo en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IES</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sin </a:t>
                      </a:r>
                      <a:r>
                        <a:rPr lang="en-US" sz="20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0.16</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0.12</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67882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sin </a:t>
                      </a:r>
                      <a:r>
                        <a:rPr lang="en-US" sz="20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0.14</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0.10</a:t>
                      </a:r>
                      <a:r>
                        <a:rPr lang="en-US" sz="2000" b="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smtClean="0">
                          <a:effectLst/>
                          <a:latin typeface="Times New Roman" panose="02020603050405020304" pitchFamily="18" charset="0"/>
                          <a:ea typeface="Times New Roman" panose="02020603050405020304" pitchFamily="18" charset="0"/>
                          <a:cs typeface="Times New Roman" panose="02020603050405020304" pitchFamily="18" charset="0"/>
                        </a:rPr>
                        <a:t>0.006]</a:t>
                      </a:r>
                      <a:endParaRPr lang="en-US"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r>
              <a:tr h="59579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Programa</a:t>
                      </a:r>
                      <a:r>
                        <a:rPr lang="en-US" sz="20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Existente</a:t>
                      </a: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000" b="1"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calidad</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7897">
                <a:tc>
                  <a:txBody>
                    <a:bodyPr/>
                    <a:lstStyle/>
                    <a:p>
                      <a:pPr marL="0" marR="0">
                        <a:lnSpc>
                          <a:spcPct val="107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257,002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113,721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r h="297897">
                <a:tc>
                  <a:txBody>
                    <a:bodyPr/>
                    <a:lstStyle/>
                    <a:p>
                      <a:pPr marL="0" marR="0">
                        <a:lnSpc>
                          <a:spcPct val="107000"/>
                        </a:lnSpc>
                        <a:spcBef>
                          <a:spcPts val="0"/>
                        </a:spcBef>
                        <a:spcAft>
                          <a:spcPts val="0"/>
                        </a:spcAft>
                      </a:pPr>
                      <a:r>
                        <a:rPr lang="en-US" sz="2000" i="1" dirty="0" smtClean="0">
                          <a:effectLst/>
                          <a:latin typeface="Times New Roman" panose="02020603050405020304" pitchFamily="18" charset="0"/>
                          <a:ea typeface="Times New Roman" panose="02020603050405020304" pitchFamily="18" charset="0"/>
                          <a:cs typeface="Times New Roman" panose="02020603050405020304" pitchFamily="18" charset="0"/>
                        </a:rPr>
                        <a:t>R</a:t>
                      </a:r>
                      <a:r>
                        <a:rPr lang="en-US" sz="2000" baseline="30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0.50</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0.34</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708" marR="63708"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1361057"/>
      </p:ext>
    </p:extLst>
  </p:cSld>
  <p:clrMapOvr>
    <a:masterClrMapping/>
  </p:clrMapOvr>
  <p:transition spd="slow" advTm="3750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0"/>
            <a:ext cx="9144000" cy="995363"/>
          </a:xfrm>
          <a:noFill/>
        </p:spPr>
        <p:txBody>
          <a:bodyPr vert="horz" lIns="91440" tIns="45720" rIns="91440" bIns="45720" rtlCol="0" anchor="ctr">
            <a:normAutofit fontScale="92500"/>
          </a:bodyPr>
          <a:lstStyle/>
          <a:p>
            <a:pPr algn="ctr"/>
            <a:r>
              <a:rPr lang="es-CO" b="1" dirty="0">
                <a:solidFill>
                  <a:schemeClr val="accent1">
                    <a:lumMod val="75000"/>
                  </a:schemeClr>
                </a:solidFill>
              </a:rPr>
              <a:t>Conclusiones</a:t>
            </a:r>
            <a:endParaRPr lang="es-CO" b="1" dirty="0">
              <a:solidFill>
                <a:schemeClr val="accent1">
                  <a:lumMod val="75000"/>
                </a:schemeClr>
              </a:solidFill>
            </a:endParaRPr>
          </a:p>
        </p:txBody>
      </p:sp>
      <p:sp>
        <p:nvSpPr>
          <p:cNvPr id="3" name="Content Placeholder 2"/>
          <p:cNvSpPr>
            <a:spLocks noGrp="1"/>
          </p:cNvSpPr>
          <p:nvPr>
            <p:ph idx="1"/>
          </p:nvPr>
        </p:nvSpPr>
        <p:spPr>
          <a:xfrm>
            <a:off x="457200" y="1353457"/>
            <a:ext cx="8229600" cy="5410200"/>
          </a:xfrm>
        </p:spPr>
        <p:txBody>
          <a:bodyPr rtlCol="0">
            <a:normAutofit fontScale="85000" lnSpcReduction="20000"/>
          </a:bodyPr>
          <a:lstStyle/>
          <a:p>
            <a:pPr eaLnBrk="1" fontAlgn="auto" hangingPunct="1">
              <a:lnSpc>
                <a:spcPct val="120000"/>
              </a:lnSpc>
              <a:spcAft>
                <a:spcPts val="600"/>
              </a:spcAft>
              <a:buFont typeface="Arial" panose="020B0604020202020204" pitchFamily="34" charset="0"/>
              <a:buChar char="•"/>
              <a:defRPr/>
            </a:pPr>
            <a:r>
              <a:rPr lang="es-CO" sz="2400" dirty="0" smtClean="0"/>
              <a:t>La rápida </a:t>
            </a:r>
            <a:r>
              <a:rPr lang="es-CO" sz="2400" b="1" dirty="0" smtClean="0"/>
              <a:t>expansión de la demanda </a:t>
            </a:r>
            <a:r>
              <a:rPr lang="es-CO" sz="2400" dirty="0" smtClean="0"/>
              <a:t>de ES en Colombia se vio satisfecha por un </a:t>
            </a:r>
            <a:r>
              <a:rPr lang="es-CO" sz="2400" b="1" dirty="0" smtClean="0"/>
              <a:t>aumento igualmente rápido de la oferta </a:t>
            </a:r>
            <a:r>
              <a:rPr lang="es-CO" sz="2400" b="1" dirty="0"/>
              <a:t>de </a:t>
            </a:r>
            <a:r>
              <a:rPr lang="es-CO" sz="2400" b="1" dirty="0" smtClean="0"/>
              <a:t>programas nuevos</a:t>
            </a:r>
            <a:r>
              <a:rPr lang="es-CO" sz="2400" dirty="0" smtClean="0"/>
              <a:t>. </a:t>
            </a:r>
          </a:p>
          <a:p>
            <a:pPr eaLnBrk="1" fontAlgn="auto" hangingPunct="1">
              <a:lnSpc>
                <a:spcPct val="120000"/>
              </a:lnSpc>
              <a:spcAft>
                <a:spcPts val="600"/>
              </a:spcAft>
              <a:buFont typeface="Arial" panose="020B0604020202020204" pitchFamily="34" charset="0"/>
              <a:buChar char="•"/>
              <a:defRPr/>
            </a:pPr>
            <a:r>
              <a:rPr lang="es-CO" sz="2400" dirty="0" smtClean="0"/>
              <a:t>La mayor parte de la penalidad salarial entre estos nuevos programas y los programas tradicionales (preexistentes) está explicada por:</a:t>
            </a:r>
          </a:p>
          <a:p>
            <a:pPr lvl="1" eaLnBrk="1" fontAlgn="auto" hangingPunct="1">
              <a:lnSpc>
                <a:spcPct val="120000"/>
              </a:lnSpc>
              <a:spcAft>
                <a:spcPts val="600"/>
              </a:spcAft>
              <a:buFont typeface="Arial" panose="020B0604020202020204" pitchFamily="34" charset="0"/>
              <a:buChar char="–"/>
              <a:defRPr/>
            </a:pPr>
            <a:r>
              <a:rPr lang="es-CO" sz="2000" b="1" dirty="0" smtClean="0"/>
              <a:t>Auto-Selección</a:t>
            </a:r>
            <a:r>
              <a:rPr lang="es-CO" sz="2000" dirty="0" smtClean="0"/>
              <a:t>. Estudiantes con menores habilidades tiene mayores probabilidades de entrar a los nuevos programas.</a:t>
            </a:r>
          </a:p>
          <a:p>
            <a:pPr lvl="1" eaLnBrk="1" fontAlgn="auto" hangingPunct="1">
              <a:lnSpc>
                <a:spcPct val="120000"/>
              </a:lnSpc>
              <a:spcAft>
                <a:spcPts val="600"/>
              </a:spcAft>
              <a:defRPr/>
            </a:pPr>
            <a:r>
              <a:rPr lang="es-CO" sz="2000" b="1" dirty="0" smtClean="0"/>
              <a:t>Indica que el problema de calidad se debe mejorar en etapas previas de la educación.</a:t>
            </a:r>
          </a:p>
          <a:p>
            <a:pPr eaLnBrk="1" fontAlgn="auto" hangingPunct="1">
              <a:lnSpc>
                <a:spcPct val="120000"/>
              </a:lnSpc>
              <a:spcAft>
                <a:spcPts val="600"/>
              </a:spcAft>
              <a:buFont typeface="Arial" panose="020B0604020202020204" pitchFamily="34" charset="0"/>
              <a:buChar char="–"/>
              <a:defRPr/>
            </a:pPr>
            <a:r>
              <a:rPr lang="es-CO" sz="2400" dirty="0" smtClean="0"/>
              <a:t>Un análisis de efectos heterogéneos indica que el impacto de estudiar en un programa nuevo es más fuerte sobre grupos (menos vulnerables en el mercado laboral): hombres, con mayor nivel en Saber 11, Universitarios, Área de estudio. </a:t>
            </a:r>
          </a:p>
          <a:p>
            <a:pPr lvl="1" eaLnBrk="1" fontAlgn="auto" hangingPunct="1">
              <a:lnSpc>
                <a:spcPct val="120000"/>
              </a:lnSpc>
              <a:spcAft>
                <a:spcPts val="600"/>
              </a:spcAft>
              <a:buFont typeface="Arial" panose="020B0604020202020204" pitchFamily="34" charset="0"/>
              <a:buChar char="–"/>
              <a:defRPr/>
            </a:pPr>
            <a:r>
              <a:rPr lang="es-CO" sz="2000" b="1" dirty="0" smtClean="0"/>
              <a:t>Puede verse como una señal al mercado</a:t>
            </a:r>
            <a:endParaRPr lang="en-US" sz="2400" dirty="0" smtClean="0"/>
          </a:p>
          <a:p>
            <a:pPr marL="0" indent="0" eaLnBrk="1" fontAlgn="auto" hangingPunct="1">
              <a:lnSpc>
                <a:spcPct val="120000"/>
              </a:lnSpc>
              <a:spcAft>
                <a:spcPts val="600"/>
              </a:spcAft>
              <a:buNone/>
              <a:defRPr/>
            </a:pPr>
            <a:r>
              <a:rPr lang="en-US" sz="2400" dirty="0" smtClean="0"/>
              <a:t>			…</a:t>
            </a:r>
            <a:r>
              <a:rPr lang="en-US" sz="2400" dirty="0" err="1" smtClean="0"/>
              <a:t>Más</a:t>
            </a:r>
            <a:r>
              <a:rPr lang="en-US" sz="2400" dirty="0" smtClean="0"/>
              <a:t> </a:t>
            </a:r>
            <a:r>
              <a:rPr lang="en-US" sz="2400" dirty="0" err="1" smtClean="0"/>
              <a:t>implicaciones</a:t>
            </a:r>
            <a:r>
              <a:rPr lang="en-US" sz="2400" dirty="0" smtClean="0"/>
              <a:t> de </a:t>
            </a:r>
            <a:r>
              <a:rPr lang="en-US" sz="2400" dirty="0" err="1" smtClean="0"/>
              <a:t>política</a:t>
            </a:r>
            <a:r>
              <a:rPr lang="en-US" sz="2400" dirty="0" smtClean="0"/>
              <a:t> para la </a:t>
            </a:r>
            <a:r>
              <a:rPr lang="en-US" sz="2400" dirty="0" err="1" smtClean="0"/>
              <a:t>discusión</a:t>
            </a:r>
            <a:r>
              <a:rPr lang="en-US" sz="2400" dirty="0" smtClean="0"/>
              <a:t>…</a:t>
            </a:r>
            <a:endParaRPr lang="es-CO" sz="2000" dirty="0" smtClean="0"/>
          </a:p>
        </p:txBody>
      </p:sp>
      <p:sp>
        <p:nvSpPr>
          <p:cNvPr id="4" name="Slide Number Placeholder 3"/>
          <p:cNvSpPr>
            <a:spLocks noGrp="1"/>
          </p:cNvSpPr>
          <p:nvPr>
            <p:ph type="sldNum" sz="quarter" idx="12"/>
          </p:nvPr>
        </p:nvSpPr>
        <p:spPr/>
        <p:txBody>
          <a:bodyPr/>
          <a:lstStyle/>
          <a:p>
            <a:pPr>
              <a:defRPr/>
            </a:pPr>
            <a:fld id="{3150010C-CEDC-4980-AAC9-6ACDE5C3E350}" type="slidenum">
              <a:rPr lang="es-CO"/>
              <a:pPr>
                <a:defRPr/>
              </a:pPr>
              <a:t>26</a:t>
            </a:fld>
            <a:endParaRPr lang="es-CO"/>
          </a:p>
        </p:txBody>
      </p:sp>
    </p:spTree>
    <p:extLst>
      <p:ext uri="{BB962C8B-B14F-4D97-AF65-F5344CB8AC3E}">
        <p14:creationId xmlns:p14="http://schemas.microsoft.com/office/powerpoint/2010/main" val="3811998975"/>
      </p:ext>
    </p:extLst>
  </p:cSld>
  <p:clrMapOvr>
    <a:masterClrMapping/>
  </p:clrMapOvr>
  <p:transition spd="slow" advTm="572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6853"/>
            <a:ext cx="8610599" cy="710149"/>
          </a:xfrm>
          <a:noFill/>
        </p:spPr>
        <p:txBody>
          <a:bodyPr vert="horz" lIns="91440" tIns="45720" rIns="91440" bIns="45720" rtlCol="0" anchor="ctr">
            <a:normAutofit/>
          </a:bodyPr>
          <a:lstStyle/>
          <a:p>
            <a:pPr algn="ctr"/>
            <a:r>
              <a:rPr lang="es-CO" b="1" dirty="0">
                <a:solidFill>
                  <a:schemeClr val="accent1">
                    <a:lumMod val="75000"/>
                  </a:schemeClr>
                </a:solidFill>
              </a:rPr>
              <a:t>Contexto</a:t>
            </a:r>
            <a:endParaRPr lang="es-CO" b="1" dirty="0">
              <a:solidFill>
                <a:schemeClr val="accent1">
                  <a:lumMod val="75000"/>
                </a:schemeClr>
              </a:solidFill>
            </a:endParaRPr>
          </a:p>
        </p:txBody>
      </p:sp>
      <p:sp>
        <p:nvSpPr>
          <p:cNvPr id="3" name="Content Placeholder 2"/>
          <p:cNvSpPr>
            <a:spLocks noGrp="1"/>
          </p:cNvSpPr>
          <p:nvPr>
            <p:ph idx="1"/>
          </p:nvPr>
        </p:nvSpPr>
        <p:spPr>
          <a:xfrm>
            <a:off x="304800" y="1397002"/>
            <a:ext cx="8610600" cy="5019673"/>
          </a:xfrm>
          <a:ln>
            <a:solidFill>
              <a:srgbClr val="5B9BD5"/>
            </a:solidFill>
          </a:ln>
        </p:spPr>
        <p:txBody>
          <a:bodyPr rtlCol="0">
            <a:noAutofit/>
          </a:bodyPr>
          <a:lstStyle/>
          <a:p>
            <a:pPr indent="0" eaLnBrk="1" fontAlgn="auto" hangingPunct="1">
              <a:spcAft>
                <a:spcPts val="1200"/>
              </a:spcAft>
              <a:buNone/>
              <a:defRPr/>
            </a:pPr>
            <a:r>
              <a:rPr lang="es-CO" sz="2400" b="1" dirty="0" smtClean="0"/>
              <a:t>Gran expansión en la </a:t>
            </a:r>
            <a:r>
              <a:rPr lang="es-CO" sz="2400" b="1" u="sng" dirty="0" smtClean="0"/>
              <a:t>demanda</a:t>
            </a:r>
            <a:r>
              <a:rPr lang="es-CO" sz="2400" b="1" dirty="0" smtClean="0"/>
              <a:t> potencial de educación superior en América Latina</a:t>
            </a:r>
          </a:p>
          <a:p>
            <a:pPr marL="1085850" lvl="2" indent="-342900" eaLnBrk="1" fontAlgn="auto" hangingPunct="1">
              <a:spcAft>
                <a:spcPts val="1200"/>
              </a:spcAft>
              <a:defRPr/>
            </a:pPr>
            <a:r>
              <a:rPr lang="es-CO" i="1" dirty="0" smtClean="0"/>
              <a:t>La tasa de graduación de bachilleres se incrementó en 45%: de 31% a inicios de los 90s hasta 48% en 2010. (Bassi, Busso y Muñoz 2014)</a:t>
            </a:r>
          </a:p>
          <a:p>
            <a:pPr marL="1085850" lvl="2" indent="-342900" eaLnBrk="1" fontAlgn="auto" hangingPunct="1">
              <a:spcAft>
                <a:spcPts val="1200"/>
              </a:spcAft>
              <a:defRPr/>
            </a:pPr>
            <a:r>
              <a:rPr lang="es-CO" i="1" dirty="0" smtClean="0"/>
              <a:t>Colombia experimentó un gran crecimiento en graduación de bachilleres. 20% en 90s y 47% en 2000s</a:t>
            </a:r>
          </a:p>
          <a:p>
            <a:pPr indent="0" eaLnBrk="1" fontAlgn="auto" hangingPunct="1">
              <a:spcAft>
                <a:spcPts val="1200"/>
              </a:spcAft>
              <a:buNone/>
              <a:defRPr/>
            </a:pPr>
            <a:r>
              <a:rPr lang="es-CO" sz="2400" b="1" dirty="0" smtClean="0"/>
              <a:t>Reacción de la </a:t>
            </a:r>
            <a:r>
              <a:rPr lang="es-CO" sz="2400" b="1" u="sng" dirty="0" smtClean="0"/>
              <a:t>oferta</a:t>
            </a:r>
            <a:r>
              <a:rPr lang="es-CO" sz="2400" b="1" dirty="0" smtClean="0"/>
              <a:t>: expansión del sistema de educación terciaria. </a:t>
            </a:r>
          </a:p>
          <a:p>
            <a:pPr marL="1143000" lvl="1" indent="-342900" eaLnBrk="1" fontAlgn="auto" hangingPunct="1">
              <a:spcAft>
                <a:spcPts val="1200"/>
              </a:spcAft>
              <a:buFont typeface="Arial" panose="020B0604020202020204" pitchFamily="34" charset="0"/>
              <a:buChar char="•"/>
              <a:defRPr/>
            </a:pPr>
            <a:r>
              <a:rPr lang="es-CO" sz="2400" i="1" dirty="0" smtClean="0"/>
              <a:t>Universidades nuevas: 308 en México, 235 en Argentina, 202 en Bolivia, 149 en Brasil, 74 en Peru</a:t>
            </a:r>
          </a:p>
          <a:p>
            <a:pPr marL="1143000" lvl="1" indent="-342900" eaLnBrk="1" fontAlgn="auto" hangingPunct="1">
              <a:spcAft>
                <a:spcPts val="1200"/>
              </a:spcAft>
              <a:buFont typeface="Arial" panose="020B0604020202020204" pitchFamily="34" charset="0"/>
              <a:buChar char="•"/>
              <a:defRPr/>
            </a:pPr>
            <a:r>
              <a:rPr lang="es-CO" sz="2400" i="1" dirty="0" smtClean="0">
                <a:solidFill>
                  <a:srgbClr val="000000"/>
                </a:solidFill>
              </a:rPr>
              <a:t>Programas Nuevos: en Colombia el número de programas en 2010 es casi el </a:t>
            </a:r>
            <a:r>
              <a:rPr lang="es-CO" sz="2400" i="1" u="sng" dirty="0" smtClean="0">
                <a:solidFill>
                  <a:srgbClr val="000000"/>
                </a:solidFill>
              </a:rPr>
              <a:t>doble</a:t>
            </a:r>
            <a:r>
              <a:rPr lang="es-CO" sz="2400" i="1" dirty="0" smtClean="0">
                <a:solidFill>
                  <a:srgbClr val="000000"/>
                </a:solidFill>
              </a:rPr>
              <a:t>  </a:t>
            </a:r>
            <a:r>
              <a:rPr lang="es-CO" sz="2400" i="1" dirty="0" smtClean="0"/>
              <a:t>que en el 2000.</a:t>
            </a:r>
          </a:p>
          <a:p>
            <a:pPr marL="1143000" lvl="1" indent="-342900" eaLnBrk="1" fontAlgn="auto" hangingPunct="1">
              <a:spcAft>
                <a:spcPts val="1200"/>
              </a:spcAft>
              <a:buFont typeface="Arial" panose="020B0604020202020204" pitchFamily="34" charset="0"/>
              <a:buChar char="•"/>
              <a:defRPr/>
            </a:pPr>
            <a:endParaRPr lang="es-CO" sz="2400" dirty="0" smtClean="0"/>
          </a:p>
          <a:p>
            <a:pPr eaLnBrk="1" fontAlgn="auto" hangingPunct="1">
              <a:spcAft>
                <a:spcPts val="0"/>
              </a:spcAft>
              <a:buFont typeface="Garamond" panose="02020404030301010803" pitchFamily="18" charset="0"/>
              <a:buChar char="−"/>
              <a:defRPr/>
            </a:pPr>
            <a:endParaRPr lang="es-CO" sz="2400" dirty="0"/>
          </a:p>
        </p:txBody>
      </p:sp>
      <p:sp>
        <p:nvSpPr>
          <p:cNvPr id="4" name="Slide Number Placeholder 3"/>
          <p:cNvSpPr>
            <a:spLocks noGrp="1"/>
          </p:cNvSpPr>
          <p:nvPr>
            <p:ph type="sldNum" sz="quarter" idx="12"/>
          </p:nvPr>
        </p:nvSpPr>
        <p:spPr/>
        <p:txBody>
          <a:bodyPr/>
          <a:lstStyle/>
          <a:p>
            <a:pPr>
              <a:defRPr/>
            </a:pPr>
            <a:fld id="{8CDC2DAD-A570-4D79-99E3-F00803CA384C}" type="slidenum">
              <a:rPr lang="es-CO"/>
              <a:pPr>
                <a:defRPr/>
              </a:pPr>
              <a:t>3</a:t>
            </a:fld>
            <a:endParaRPr lang="es-CO"/>
          </a:p>
        </p:txBody>
      </p:sp>
    </p:spTree>
    <p:extLst>
      <p:ext uri="{BB962C8B-B14F-4D97-AF65-F5344CB8AC3E}">
        <p14:creationId xmlns:p14="http://schemas.microsoft.com/office/powerpoint/2010/main" val="42114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858" y="640442"/>
            <a:ext cx="7097486" cy="838200"/>
          </a:xfrm>
          <a:noFill/>
        </p:spPr>
        <p:txBody>
          <a:bodyPr vert="horz" lIns="91440" tIns="45720" rIns="91440" bIns="45720" rtlCol="0" anchor="ctr">
            <a:normAutofit/>
          </a:bodyPr>
          <a:lstStyle/>
          <a:p>
            <a:r>
              <a:rPr lang="es-CO" b="1" dirty="0">
                <a:solidFill>
                  <a:schemeClr val="accent1">
                    <a:lumMod val="75000"/>
                  </a:schemeClr>
                </a:solidFill>
              </a:rPr>
              <a:t>Motivación  y Pregunta</a:t>
            </a:r>
            <a:endParaRPr lang="es-CO" b="1" dirty="0">
              <a:solidFill>
                <a:schemeClr val="accent1">
                  <a:lumMod val="75000"/>
                </a:schemeClr>
              </a:solidFill>
            </a:endParaRPr>
          </a:p>
        </p:txBody>
      </p:sp>
      <p:sp>
        <p:nvSpPr>
          <p:cNvPr id="3" name="Content Placeholder 2"/>
          <p:cNvSpPr>
            <a:spLocks noGrp="1"/>
          </p:cNvSpPr>
          <p:nvPr>
            <p:ph idx="1"/>
          </p:nvPr>
        </p:nvSpPr>
        <p:spPr>
          <a:xfrm>
            <a:off x="0" y="1538515"/>
            <a:ext cx="8839200" cy="5943600"/>
          </a:xfrm>
        </p:spPr>
        <p:txBody>
          <a:bodyPr rtlCol="0">
            <a:noAutofit/>
          </a:bodyPr>
          <a:lstStyle/>
          <a:p>
            <a:pPr marL="914400" indent="-571500" eaLnBrk="1" fontAlgn="auto" hangingPunct="1">
              <a:spcAft>
                <a:spcPts val="1200"/>
              </a:spcAft>
              <a:defRPr/>
            </a:pPr>
            <a:r>
              <a:rPr lang="es-CO" sz="2800" dirty="0" smtClean="0"/>
              <a:t>La expansión de la oferta no es suficiente para:</a:t>
            </a:r>
          </a:p>
          <a:p>
            <a:pPr marL="1314450" lvl="1" indent="-571500" eaLnBrk="1" fontAlgn="auto" hangingPunct="1">
              <a:spcAft>
                <a:spcPts val="1200"/>
              </a:spcAft>
              <a:defRPr/>
            </a:pPr>
            <a:r>
              <a:rPr lang="es-CO" sz="2400" dirty="0" smtClean="0"/>
              <a:t>explicar la disminución de los retornos a la educación (Gasparini et al. 2011, Fernández and Messina, 2016)</a:t>
            </a:r>
          </a:p>
          <a:p>
            <a:pPr marL="914400" indent="-571500" eaLnBrk="1" fontAlgn="auto" hangingPunct="1">
              <a:spcAft>
                <a:spcPts val="1200"/>
              </a:spcAft>
              <a:defRPr/>
            </a:pPr>
            <a:r>
              <a:rPr lang="es-CO" sz="2800" dirty="0" smtClean="0"/>
              <a:t>Creciente preocupación por la </a:t>
            </a:r>
            <a:r>
              <a:rPr lang="es-CO" sz="2800" u="sng" dirty="0" smtClean="0"/>
              <a:t>calidad</a:t>
            </a:r>
            <a:r>
              <a:rPr lang="es-CO" sz="2800" dirty="0" smtClean="0"/>
              <a:t> de nuevas instituciones y programas. “Universidades de Garaje”. </a:t>
            </a:r>
          </a:p>
          <a:p>
            <a:pPr marL="914400" indent="-571500" eaLnBrk="1" fontAlgn="auto" hangingPunct="1">
              <a:spcAft>
                <a:spcPts val="1200"/>
              </a:spcAft>
              <a:defRPr/>
            </a:pPr>
            <a:r>
              <a:rPr lang="es-CO" sz="2800" b="1" u="sng" dirty="0" smtClean="0">
                <a:solidFill>
                  <a:srgbClr val="0070C0"/>
                </a:solidFill>
              </a:rPr>
              <a:t>Pregunta</a:t>
            </a:r>
            <a:r>
              <a:rPr lang="es-CO" sz="2800" b="1" dirty="0" smtClean="0">
                <a:solidFill>
                  <a:srgbClr val="0070C0"/>
                </a:solidFill>
              </a:rPr>
              <a:t>: ¿Los nuevos programas e instituciones están ofreciendo una educación de menor calidad?</a:t>
            </a:r>
            <a:endParaRPr lang="es-CO" sz="2400" b="1" dirty="0" smtClean="0">
              <a:solidFill>
                <a:srgbClr val="0070C0"/>
              </a:solidFill>
            </a:endParaRPr>
          </a:p>
          <a:p>
            <a:pPr marL="1314450" lvl="1" indent="-571500" eaLnBrk="1" fontAlgn="auto" hangingPunct="1">
              <a:spcAft>
                <a:spcPts val="1200"/>
              </a:spcAft>
              <a:defRPr/>
            </a:pPr>
            <a:r>
              <a:rPr lang="es-CO" sz="2400" b="1" dirty="0" smtClean="0"/>
              <a:t>Para responder a esta pregunta es clave separar los  factores de oferta y de demanda.</a:t>
            </a:r>
          </a:p>
        </p:txBody>
      </p:sp>
      <p:sp>
        <p:nvSpPr>
          <p:cNvPr id="4" name="Slide Number Placeholder 3"/>
          <p:cNvSpPr>
            <a:spLocks noGrp="1"/>
          </p:cNvSpPr>
          <p:nvPr>
            <p:ph type="sldNum" sz="quarter" idx="12"/>
          </p:nvPr>
        </p:nvSpPr>
        <p:spPr/>
        <p:txBody>
          <a:bodyPr/>
          <a:lstStyle/>
          <a:p>
            <a:pPr>
              <a:defRPr/>
            </a:pPr>
            <a:fld id="{8CDC2DAD-A570-4D79-99E3-F00803CA384C}" type="slidenum">
              <a:rPr lang="es-CO"/>
              <a:pPr>
                <a:defRPr/>
              </a:pPr>
              <a:t>4</a:t>
            </a:fld>
            <a:endParaRPr lang="es-CO"/>
          </a:p>
        </p:txBody>
      </p:sp>
    </p:spTree>
    <p:extLst>
      <p:ext uri="{BB962C8B-B14F-4D97-AF65-F5344CB8AC3E}">
        <p14:creationId xmlns:p14="http://schemas.microsoft.com/office/powerpoint/2010/main" val="37456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6788"/>
            <a:ext cx="9144000" cy="981075"/>
          </a:xfrm>
          <a:noFill/>
        </p:spPr>
        <p:txBody>
          <a:bodyPr vert="horz" lIns="91440" tIns="45720" rIns="91440" bIns="45720" rtlCol="0" anchor="ctr">
            <a:normAutofit fontScale="90000"/>
          </a:bodyPr>
          <a:lstStyle/>
          <a:p>
            <a:r>
              <a:rPr lang="es-CO" b="1" dirty="0">
                <a:solidFill>
                  <a:schemeClr val="accent1">
                    <a:lumMod val="75000"/>
                  </a:schemeClr>
                </a:solidFill>
              </a:rPr>
              <a:t>La calidad de los nuevos programas e instituciones es una preocupación de política pública</a:t>
            </a:r>
            <a:endParaRPr lang="es-CO" b="1" dirty="0">
              <a:solidFill>
                <a:schemeClr val="accent1">
                  <a:lumMod val="75000"/>
                </a:schemeClr>
              </a:solidFill>
            </a:endParaRPr>
          </a:p>
        </p:txBody>
      </p:sp>
      <p:sp>
        <p:nvSpPr>
          <p:cNvPr id="12291" name="Content Placeholder 2"/>
          <p:cNvSpPr>
            <a:spLocks noGrp="1"/>
          </p:cNvSpPr>
          <p:nvPr>
            <p:ph idx="1"/>
          </p:nvPr>
        </p:nvSpPr>
        <p:spPr>
          <a:xfrm>
            <a:off x="-65088" y="1998921"/>
            <a:ext cx="9067800" cy="365124"/>
          </a:xfrm>
        </p:spPr>
        <p:txBody>
          <a:bodyPr>
            <a:noAutofit/>
          </a:bodyPr>
          <a:lstStyle/>
          <a:p>
            <a:pPr marL="0" indent="0" algn="ctr" eaLnBrk="1" hangingPunct="1">
              <a:buFont typeface="Arial" charset="0"/>
              <a:buNone/>
            </a:pPr>
            <a:r>
              <a:rPr lang="es-CO" altLang="en-US" sz="2000" dirty="0" smtClean="0"/>
              <a:t>Existe una creencia generalizada de la mala calidad de los nuevos programas.</a:t>
            </a:r>
          </a:p>
          <a:p>
            <a:pPr marL="0" indent="0" eaLnBrk="1" hangingPunct="1">
              <a:buFont typeface="Arial" charset="0"/>
              <a:buNone/>
            </a:pPr>
            <a:r>
              <a:rPr lang="en-US" altLang="en-US" sz="2000" dirty="0" smtClean="0"/>
              <a:t> </a:t>
            </a:r>
          </a:p>
        </p:txBody>
      </p:sp>
      <p:sp>
        <p:nvSpPr>
          <p:cNvPr id="4" name="Slide Number Placeholder 3"/>
          <p:cNvSpPr>
            <a:spLocks noGrp="1"/>
          </p:cNvSpPr>
          <p:nvPr>
            <p:ph type="sldNum" sz="quarter" idx="12"/>
          </p:nvPr>
        </p:nvSpPr>
        <p:spPr/>
        <p:txBody>
          <a:bodyPr/>
          <a:lstStyle/>
          <a:p>
            <a:pPr>
              <a:defRPr/>
            </a:pPr>
            <a:fld id="{F02F60B7-B365-4DA5-89F4-CDFB99AEA117}" type="slidenum">
              <a:rPr lang="es-CO"/>
              <a:pPr>
                <a:defRPr/>
              </a:pPr>
              <a:t>5</a:t>
            </a:fld>
            <a:endParaRPr lang="es-CO"/>
          </a:p>
        </p:txBody>
      </p:sp>
      <p:grpSp>
        <p:nvGrpSpPr>
          <p:cNvPr id="12293" name="Group 9"/>
          <p:cNvGrpSpPr>
            <a:grpSpLocks/>
          </p:cNvGrpSpPr>
          <p:nvPr/>
        </p:nvGrpSpPr>
        <p:grpSpPr bwMode="auto">
          <a:xfrm>
            <a:off x="4774747" y="2485487"/>
            <a:ext cx="4291012" cy="3876675"/>
            <a:chOff x="4745531" y="2192423"/>
            <a:chExt cx="4290376" cy="3876503"/>
          </a:xfrm>
        </p:grpSpPr>
        <p:pic>
          <p:nvPicPr>
            <p:cNvPr id="21" name="Picture 20"/>
            <p:cNvPicPr>
              <a:picLocks noChangeAspect="1"/>
            </p:cNvPicPr>
            <p:nvPr/>
          </p:nvPicPr>
          <p:blipFill>
            <a:blip r:embed="rId3"/>
            <a:stretch>
              <a:fillRect/>
            </a:stretch>
          </p:blipFill>
          <p:spPr>
            <a:xfrm>
              <a:off x="4745531" y="2192423"/>
              <a:ext cx="4290376" cy="3876503"/>
            </a:xfrm>
            <a:prstGeom prst="rect">
              <a:avLst/>
            </a:prstGeom>
            <a:ln>
              <a:noFill/>
            </a:ln>
            <a:effectLst>
              <a:outerShdw blurRad="292100" dist="139700" dir="2700000" algn="tl" rotWithShape="0">
                <a:srgbClr val="333333">
                  <a:alpha val="65000"/>
                </a:srgbClr>
              </a:outerShdw>
            </a:effectLst>
          </p:spPr>
        </p:pic>
        <p:cxnSp>
          <p:nvCxnSpPr>
            <p:cNvPr id="25" name="Straight Connector 24"/>
            <p:cNvCxnSpPr/>
            <p:nvPr/>
          </p:nvCxnSpPr>
          <p:spPr>
            <a:xfrm>
              <a:off x="5258217" y="4648176"/>
              <a:ext cx="1904718" cy="0"/>
            </a:xfrm>
            <a:prstGeom prst="line">
              <a:avLst/>
            </a:prstGeom>
            <a:ln w="3175"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974097" y="3106782"/>
              <a:ext cx="2668191" cy="409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5029651" y="4478322"/>
              <a:ext cx="3428492" cy="5302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4" name="Group 7"/>
          <p:cNvGrpSpPr>
            <a:grpSpLocks/>
          </p:cNvGrpSpPr>
          <p:nvPr/>
        </p:nvGrpSpPr>
        <p:grpSpPr bwMode="auto">
          <a:xfrm>
            <a:off x="92529" y="2467431"/>
            <a:ext cx="4424363" cy="990600"/>
            <a:chOff x="152400" y="2070587"/>
            <a:chExt cx="4425043" cy="990600"/>
          </a:xfrm>
        </p:grpSpPr>
        <p:pic>
          <p:nvPicPr>
            <p:cNvPr id="6" name="Picture 5"/>
            <p:cNvPicPr>
              <a:picLocks noChangeAspect="1"/>
            </p:cNvPicPr>
            <p:nvPr/>
          </p:nvPicPr>
          <p:blipFill>
            <a:blip r:embed="rId4"/>
            <a:stretch>
              <a:fillRect/>
            </a:stretch>
          </p:blipFill>
          <p:spPr>
            <a:xfrm>
              <a:off x="157164" y="2070587"/>
              <a:ext cx="4420279" cy="990600"/>
            </a:xfrm>
            <a:prstGeom prst="rect">
              <a:avLst/>
            </a:prstGeom>
            <a:ln>
              <a:noFill/>
            </a:ln>
            <a:effectLst>
              <a:outerShdw blurRad="292100" dist="139700" dir="2700000" algn="tl" rotWithShape="0">
                <a:srgbClr val="333333">
                  <a:alpha val="65000"/>
                </a:srgbClr>
              </a:outerShdw>
            </a:effectLst>
          </p:spPr>
        </p:pic>
        <p:cxnSp>
          <p:nvCxnSpPr>
            <p:cNvPr id="24" name="Straight Connector 23"/>
            <p:cNvCxnSpPr/>
            <p:nvPr/>
          </p:nvCxnSpPr>
          <p:spPr>
            <a:xfrm>
              <a:off x="1867164" y="2896087"/>
              <a:ext cx="1905293" cy="0"/>
            </a:xfrm>
            <a:prstGeom prst="line">
              <a:avLst/>
            </a:prstGeom>
            <a:ln w="3175" cmpd="sng">
              <a:solidFill>
                <a:schemeClr val="bg2"/>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52400" y="2362688"/>
              <a:ext cx="2667410" cy="242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5" name="Group 6"/>
          <p:cNvGrpSpPr>
            <a:grpSpLocks/>
          </p:cNvGrpSpPr>
          <p:nvPr/>
        </p:nvGrpSpPr>
        <p:grpSpPr bwMode="auto">
          <a:xfrm>
            <a:off x="19391" y="3632455"/>
            <a:ext cx="4613275" cy="2808287"/>
            <a:chOff x="47748" y="3548119"/>
            <a:chExt cx="4613739" cy="2808232"/>
          </a:xfrm>
        </p:grpSpPr>
        <p:pic>
          <p:nvPicPr>
            <p:cNvPr id="9" name="Picture 8"/>
            <p:cNvPicPr>
              <a:picLocks noChangeAspect="1"/>
            </p:cNvPicPr>
            <p:nvPr/>
          </p:nvPicPr>
          <p:blipFill rotWithShape="1">
            <a:blip r:embed="rId5"/>
            <a:srcRect l="1515" t="8741" r="3031"/>
            <a:stretch/>
          </p:blipFill>
          <p:spPr>
            <a:xfrm>
              <a:off x="98553" y="3548119"/>
              <a:ext cx="4562934" cy="2808232"/>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47748" y="4840319"/>
              <a:ext cx="1589248" cy="5699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52534" y="3886249"/>
              <a:ext cx="4478788" cy="4127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8" name="Straight Connector 17"/>
          <p:cNvCxnSpPr/>
          <p:nvPr/>
        </p:nvCxnSpPr>
        <p:spPr>
          <a:xfrm flipV="1">
            <a:off x="5410200" y="4800600"/>
            <a:ext cx="3048000" cy="0"/>
          </a:xfrm>
          <a:prstGeom prst="line">
            <a:avLst/>
          </a:prstGeom>
          <a:ln w="3175" cmpd="sng">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885003"/>
      </p:ext>
    </p:extLst>
  </p:cSld>
  <p:clrMapOvr>
    <a:masterClrMapping/>
  </p:clrMapOvr>
  <p:transition spd="slow" advTm="878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1794"/>
            <a:ext cx="9144000" cy="914401"/>
          </a:xfrm>
          <a:noFill/>
        </p:spPr>
        <p:txBody>
          <a:bodyPr vert="horz" lIns="91440" tIns="45720" rIns="91440" bIns="45720" rtlCol="0" anchor="ctr">
            <a:normAutofit/>
          </a:bodyPr>
          <a:lstStyle/>
          <a:p>
            <a:pPr algn="ctr"/>
            <a:r>
              <a:rPr lang="es-CO" b="1" dirty="0">
                <a:solidFill>
                  <a:schemeClr val="accent1">
                    <a:lumMod val="75000"/>
                  </a:schemeClr>
                </a:solidFill>
              </a:rPr>
              <a:t>Orden</a:t>
            </a:r>
            <a:r>
              <a:rPr lang="en-US" b="1" dirty="0">
                <a:solidFill>
                  <a:schemeClr val="accent1">
                    <a:lumMod val="75000"/>
                  </a:schemeClr>
                </a:solidFill>
              </a:rPr>
              <a:t> de la </a:t>
            </a:r>
            <a:r>
              <a:rPr lang="es-PY" b="1" dirty="0">
                <a:solidFill>
                  <a:schemeClr val="accent1">
                    <a:lumMod val="75000"/>
                  </a:schemeClr>
                </a:solidFill>
              </a:rPr>
              <a:t>Presentación</a:t>
            </a:r>
            <a:endParaRPr lang="es-PY" b="1"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Contexto y Motivación</a:t>
            </a:r>
          </a:p>
          <a:p>
            <a:pPr marL="742950" indent="-742950" eaLnBrk="1" fontAlgn="auto" hangingPunct="1">
              <a:lnSpc>
                <a:spcPct val="115000"/>
              </a:lnSpc>
              <a:spcBef>
                <a:spcPts val="0"/>
              </a:spcBef>
              <a:spcAft>
                <a:spcPts val="1200"/>
              </a:spcAft>
              <a:buFont typeface="+mj-lt"/>
              <a:buAutoNum type="arabicPeriod"/>
              <a:defRPr/>
            </a:pPr>
            <a:r>
              <a:rPr lang="es-CO" sz="4000" b="1" dirty="0" smtClean="0">
                <a:solidFill>
                  <a:schemeClr val="accent1">
                    <a:lumMod val="75000"/>
                  </a:schemeClr>
                </a:solidFill>
                <a:ea typeface="Calibri"/>
                <a:cs typeface="Times New Roman"/>
              </a:rPr>
              <a:t>Hechos Estilizados</a:t>
            </a:r>
          </a:p>
          <a:p>
            <a:pPr marL="742950" indent="-742950" eaLnBrk="1" fontAlgn="auto" hangingPunct="1">
              <a:lnSpc>
                <a:spcPct val="115000"/>
              </a:lnSpc>
              <a:spcBef>
                <a:spcPts val="0"/>
              </a:spcBef>
              <a:spcAft>
                <a:spcPts val="1200"/>
              </a:spcAft>
              <a:buFont typeface="+mj-lt"/>
              <a:buAutoNum type="arabicPeriod"/>
              <a:defRPr/>
            </a:pPr>
            <a:r>
              <a:rPr lang="es-CO" sz="4000" dirty="0">
                <a:ea typeface="Calibri"/>
                <a:cs typeface="Times New Roman"/>
              </a:rPr>
              <a:t>Datos y Muestra</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Resultados</a:t>
            </a:r>
          </a:p>
          <a:p>
            <a:pPr marL="742950" indent="-742950" eaLnBrk="1" fontAlgn="auto" hangingPunct="1">
              <a:lnSpc>
                <a:spcPct val="115000"/>
              </a:lnSpc>
              <a:spcBef>
                <a:spcPts val="0"/>
              </a:spcBef>
              <a:spcAft>
                <a:spcPts val="1200"/>
              </a:spcAft>
              <a:buFont typeface="+mj-lt"/>
              <a:buAutoNum type="arabicPeriod"/>
              <a:defRPr/>
            </a:pPr>
            <a:r>
              <a:rPr lang="es-CO" sz="4000" dirty="0" smtClean="0">
                <a:ea typeface="Calibri"/>
                <a:cs typeface="Times New Roman"/>
              </a:rPr>
              <a:t>Conclusiones</a:t>
            </a:r>
          </a:p>
          <a:p>
            <a:pPr eaLnBrk="1" fontAlgn="auto" hangingPunct="1">
              <a:spcAft>
                <a:spcPts val="1200"/>
              </a:spcAft>
              <a:buFont typeface="Arial" panose="020B0604020202020204" pitchFamily="34" charset="0"/>
              <a:buChar char="•"/>
              <a:defRPr/>
            </a:pPr>
            <a:endParaRPr lang="es-CO" sz="4800" dirty="0"/>
          </a:p>
        </p:txBody>
      </p:sp>
      <p:sp>
        <p:nvSpPr>
          <p:cNvPr id="4" name="Slide Number Placeholder 3"/>
          <p:cNvSpPr>
            <a:spLocks noGrp="1"/>
          </p:cNvSpPr>
          <p:nvPr>
            <p:ph type="sldNum" sz="quarter" idx="12"/>
          </p:nvPr>
        </p:nvSpPr>
        <p:spPr/>
        <p:txBody>
          <a:bodyPr/>
          <a:lstStyle/>
          <a:p>
            <a:pPr>
              <a:defRPr/>
            </a:pPr>
            <a:fld id="{C197D822-9CDF-42AF-BD89-DB5DCF9FFEC4}" type="slidenum">
              <a:rPr lang="es-CO"/>
              <a:pPr>
                <a:defRPr/>
              </a:pPr>
              <a:t>6</a:t>
            </a:fld>
            <a:endParaRPr lang="es-CO" dirty="0"/>
          </a:p>
        </p:txBody>
      </p:sp>
    </p:spTree>
    <p:extLst>
      <p:ext uri="{BB962C8B-B14F-4D97-AF65-F5344CB8AC3E}">
        <p14:creationId xmlns:p14="http://schemas.microsoft.com/office/powerpoint/2010/main" val="610400994"/>
      </p:ext>
    </p:extLst>
  </p:cSld>
  <p:clrMapOvr>
    <a:masterClrMapping/>
  </p:clrMapOvr>
  <p:transition spd="slow" advTm="16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0238"/>
            <a:ext cx="9144000" cy="981075"/>
          </a:xfrm>
          <a:noFill/>
        </p:spPr>
        <p:txBody>
          <a:bodyPr vert="horz" lIns="91440" tIns="45720" rIns="91440" bIns="45720" rtlCol="0" anchor="ctr">
            <a:normAutofit/>
          </a:bodyPr>
          <a:lstStyle/>
          <a:p>
            <a:pPr algn="ctr"/>
            <a:r>
              <a:rPr lang="es-CO" b="1" dirty="0">
                <a:solidFill>
                  <a:schemeClr val="accent1">
                    <a:lumMod val="75000"/>
                  </a:schemeClr>
                </a:solidFill>
              </a:rPr>
              <a:t>Hechos de la Demanda</a:t>
            </a:r>
            <a:endParaRPr lang="es-CO" b="1" dirty="0">
              <a:solidFill>
                <a:schemeClr val="accent1">
                  <a:lumMod val="75000"/>
                </a:schemeClr>
              </a:solidFill>
            </a:endParaRPr>
          </a:p>
        </p:txBody>
      </p:sp>
      <p:sp>
        <p:nvSpPr>
          <p:cNvPr id="10243" name="Content Placeholder 2"/>
          <p:cNvSpPr>
            <a:spLocks noGrp="1"/>
          </p:cNvSpPr>
          <p:nvPr>
            <p:ph idx="1"/>
          </p:nvPr>
        </p:nvSpPr>
        <p:spPr>
          <a:xfrm>
            <a:off x="152400" y="1262742"/>
            <a:ext cx="8839200" cy="4662857"/>
          </a:xfrm>
        </p:spPr>
        <p:txBody>
          <a:bodyPr/>
          <a:lstStyle/>
          <a:p>
            <a:pPr marL="0" indent="0" algn="ctr" eaLnBrk="1" hangingPunct="1">
              <a:buFont typeface="Arial" charset="0"/>
              <a:buNone/>
            </a:pPr>
            <a:r>
              <a:rPr lang="es-CO" altLang="en-US" sz="2400" dirty="0" smtClean="0">
                <a:solidFill>
                  <a:schemeClr val="accent1">
                    <a:lumMod val="75000"/>
                  </a:schemeClr>
                </a:solidFill>
              </a:rPr>
              <a:t>Evolución de la Demanda de Educación Superior en Colombia</a:t>
            </a:r>
          </a:p>
        </p:txBody>
      </p:sp>
      <p:sp>
        <p:nvSpPr>
          <p:cNvPr id="4" name="Slide Number Placeholder 3"/>
          <p:cNvSpPr>
            <a:spLocks noGrp="1"/>
          </p:cNvSpPr>
          <p:nvPr>
            <p:ph type="sldNum" sz="quarter" idx="12"/>
          </p:nvPr>
        </p:nvSpPr>
        <p:spPr/>
        <p:txBody>
          <a:bodyPr/>
          <a:lstStyle/>
          <a:p>
            <a:pPr>
              <a:defRPr/>
            </a:pPr>
            <a:fld id="{056871C3-0E59-4D6D-8524-915A851C1C82}" type="slidenum">
              <a:rPr lang="es-CO"/>
              <a:pPr>
                <a:defRPr/>
              </a:pPr>
              <a:t>7</a:t>
            </a:fld>
            <a:endParaRPr lang="es-CO" dirty="0"/>
          </a:p>
        </p:txBody>
      </p:sp>
      <p:pic>
        <p:nvPicPr>
          <p:cNvPr id="10245" name="Picture 7" descr="C:\Users\sreyes\AppData\Local\Temp\7zE3088.tmp\F1_demand_HE.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624691"/>
            <a:ext cx="8382000" cy="496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6266912"/>
            <a:ext cx="52578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200" dirty="0"/>
              <a:t>Source: Sistema </a:t>
            </a:r>
            <a:r>
              <a:rPr lang="en-US" altLang="en-US" sz="1200" dirty="0" smtClean="0"/>
              <a:t>Nacional </a:t>
            </a:r>
            <a:r>
              <a:rPr lang="en-US" altLang="en-US" sz="1200" dirty="0"/>
              <a:t>de </a:t>
            </a:r>
            <a:r>
              <a:rPr lang="en-US" altLang="en-US" sz="1200" dirty="0" err="1" smtClean="0"/>
              <a:t>Informaci</a:t>
            </a:r>
            <a:r>
              <a:rPr lang="es-ES" altLang="en-US" sz="1200" dirty="0" err="1"/>
              <a:t>ón</a:t>
            </a:r>
            <a:r>
              <a:rPr lang="es-ES" altLang="en-US" sz="1200" dirty="0"/>
              <a:t> de </a:t>
            </a:r>
            <a:r>
              <a:rPr lang="es-ES" altLang="en-US" sz="1200" dirty="0" smtClean="0"/>
              <a:t>Educación Superior </a:t>
            </a:r>
            <a:r>
              <a:rPr lang="es-ES" altLang="en-US" sz="1200" dirty="0"/>
              <a:t>(</a:t>
            </a:r>
            <a:r>
              <a:rPr lang="en-US" altLang="en-US" sz="1200" dirty="0"/>
              <a:t>SNIES) </a:t>
            </a:r>
          </a:p>
        </p:txBody>
      </p:sp>
    </p:spTree>
    <p:extLst>
      <p:ext uri="{BB962C8B-B14F-4D97-AF65-F5344CB8AC3E}">
        <p14:creationId xmlns:p14="http://schemas.microsoft.com/office/powerpoint/2010/main" val="2062793732"/>
      </p:ext>
    </p:extLst>
  </p:cSld>
  <p:clrMapOvr>
    <a:masterClrMapping/>
  </p:clrMapOvr>
  <p:transition spd="slow" advTm="4983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912257" y="1109932"/>
            <a:ext cx="5638800" cy="609600"/>
          </a:xfrm>
          <a:noFill/>
        </p:spPr>
        <p:txBody>
          <a:bodyPr vert="horz" lIns="91440" tIns="45720" rIns="91440" bIns="45720" rtlCol="0" anchor="ctr">
            <a:normAutofit fontScale="62500" lnSpcReduction="20000"/>
          </a:bodyPr>
          <a:lstStyle/>
          <a:p>
            <a:pPr>
              <a:spcBef>
                <a:spcPct val="0"/>
              </a:spcBef>
            </a:pPr>
            <a:r>
              <a:rPr lang="es-CO" sz="3600" dirty="0">
                <a:solidFill>
                  <a:schemeClr val="accent1">
                    <a:lumMod val="75000"/>
                  </a:schemeClr>
                </a:solidFill>
                <a:latin typeface="+mj-lt"/>
                <a:ea typeface="+mj-ea"/>
                <a:cs typeface="+mj-cs"/>
              </a:rPr>
              <a:t>Número de graduados por Tipo de Programa</a:t>
            </a:r>
            <a:endParaRPr lang="es-CO" sz="3600" dirty="0">
              <a:solidFill>
                <a:schemeClr val="accent1">
                  <a:lumMod val="75000"/>
                </a:schemeClr>
              </a:solidFill>
              <a:latin typeface="+mj-lt"/>
              <a:ea typeface="+mj-ea"/>
              <a:cs typeface="+mj-cs"/>
            </a:endParaRPr>
          </a:p>
        </p:txBody>
      </p:sp>
      <p:sp>
        <p:nvSpPr>
          <p:cNvPr id="3" name="Slide Number Placeholder 2"/>
          <p:cNvSpPr>
            <a:spLocks noGrp="1"/>
          </p:cNvSpPr>
          <p:nvPr>
            <p:ph type="sldNum" sz="quarter" idx="12"/>
          </p:nvPr>
        </p:nvSpPr>
        <p:spPr/>
        <p:txBody>
          <a:bodyPr/>
          <a:lstStyle/>
          <a:p>
            <a:pPr>
              <a:defRPr/>
            </a:pPr>
            <a:fld id="{ECAE5417-8640-4570-8BFB-1B9289604C71}" type="slidenum">
              <a:rPr lang="es-CO"/>
              <a:pPr>
                <a:defRPr/>
              </a:pPr>
              <a:t>8</a:t>
            </a:fld>
            <a:endParaRPr lang="es-CO"/>
          </a:p>
        </p:txBody>
      </p:sp>
      <p:sp>
        <p:nvSpPr>
          <p:cNvPr id="11270" name="TextBox 6"/>
          <p:cNvSpPr txBox="1">
            <a:spLocks noChangeArrowheads="1"/>
          </p:cNvSpPr>
          <p:nvPr/>
        </p:nvSpPr>
        <p:spPr bwMode="auto">
          <a:xfrm>
            <a:off x="440735" y="5898612"/>
            <a:ext cx="8153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200" dirty="0"/>
              <a:t>Note: “Existing” refers to higher education (HE) programs that has graduates before 2001. “New IES” refers to new programs (whose) first graduates finished after 2001) in new HE institutions. “New program in existing IES” refers to new programs in existing HE institution. Source: SNIES </a:t>
            </a:r>
          </a:p>
        </p:txBody>
      </p:sp>
      <p:pic>
        <p:nvPicPr>
          <p:cNvPr id="4" name="Imagen 3"/>
          <p:cNvPicPr>
            <a:picLocks noChangeAspect="1"/>
          </p:cNvPicPr>
          <p:nvPr/>
        </p:nvPicPr>
        <p:blipFill>
          <a:blip r:embed="rId3"/>
          <a:stretch>
            <a:fillRect/>
          </a:stretch>
        </p:blipFill>
        <p:spPr>
          <a:xfrm>
            <a:off x="928914" y="1524000"/>
            <a:ext cx="7358743" cy="4437063"/>
          </a:xfrm>
          <a:prstGeom prst="rect">
            <a:avLst/>
          </a:prstGeom>
        </p:spPr>
      </p:pic>
      <p:sp>
        <p:nvSpPr>
          <p:cNvPr id="7" name="Title 1"/>
          <p:cNvSpPr>
            <a:spLocks noGrp="1"/>
          </p:cNvSpPr>
          <p:nvPr>
            <p:ph type="title"/>
          </p:nvPr>
        </p:nvSpPr>
        <p:spPr>
          <a:xfrm>
            <a:off x="0" y="503138"/>
            <a:ext cx="9144000" cy="981075"/>
          </a:xfrm>
          <a:noFill/>
        </p:spPr>
        <p:txBody>
          <a:bodyPr vert="horz" lIns="91440" tIns="45720" rIns="91440" bIns="45720" rtlCol="0" anchor="ctr">
            <a:normAutofit/>
          </a:bodyPr>
          <a:lstStyle/>
          <a:p>
            <a:pPr algn="ctr"/>
            <a:r>
              <a:rPr lang="es-CO" b="1" dirty="0">
                <a:solidFill>
                  <a:schemeClr val="accent1">
                    <a:lumMod val="75000"/>
                  </a:schemeClr>
                </a:solidFill>
              </a:rPr>
              <a:t>Hechos de la Demanda</a:t>
            </a:r>
            <a:endParaRPr lang="es-CO" b="1" dirty="0">
              <a:solidFill>
                <a:schemeClr val="accent1">
                  <a:lumMod val="75000"/>
                </a:schemeClr>
              </a:solidFill>
            </a:endParaRPr>
          </a:p>
        </p:txBody>
      </p:sp>
    </p:spTree>
    <p:extLst>
      <p:ext uri="{BB962C8B-B14F-4D97-AF65-F5344CB8AC3E}">
        <p14:creationId xmlns:p14="http://schemas.microsoft.com/office/powerpoint/2010/main" val="1888796895"/>
      </p:ext>
    </p:extLst>
  </p:cSld>
  <p:clrMapOvr>
    <a:masterClrMapping/>
  </p:clrMapOvr>
  <p:transition spd="slow" advTm="12500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06781"/>
            <a:ext cx="9144000" cy="990600"/>
          </a:xfrm>
          <a:noFill/>
        </p:spPr>
        <p:txBody>
          <a:bodyPr vert="horz" lIns="91440" tIns="45720" rIns="91440" bIns="45720" rtlCol="0" anchor="ctr">
            <a:normAutofit/>
          </a:bodyPr>
          <a:lstStyle/>
          <a:p>
            <a:r>
              <a:rPr lang="es-CO" b="1" dirty="0">
                <a:solidFill>
                  <a:schemeClr val="accent1">
                    <a:lumMod val="75000"/>
                  </a:schemeClr>
                </a:solidFill>
              </a:rPr>
              <a:t>Los nuevos programas son de menor calidad?</a:t>
            </a:r>
            <a:endParaRPr lang="es-CO"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pPr>
              <a:defRPr/>
            </a:pPr>
            <a:fld id="{6764C528-02A8-466C-AA23-ACB756FFD3FA}" type="slidenum">
              <a:rPr lang="es-CO"/>
              <a:pPr>
                <a:defRPr/>
              </a:pPr>
              <a:t>9</a:t>
            </a:fld>
            <a:endParaRPr lang="es-CO"/>
          </a:p>
        </p:txBody>
      </p:sp>
      <p:pic>
        <p:nvPicPr>
          <p:cNvPr id="13318" name="Picture 2" descr="C:\Users\sreyes\AppData\Local\Temp\7zEF2E5.tmp\F3_Q_bar.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5200" y="2074752"/>
            <a:ext cx="6127199" cy="4483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 name="Text Placeholder 7"/>
          <p:cNvSpPr txBox="1">
            <a:spLocks/>
          </p:cNvSpPr>
          <p:nvPr/>
        </p:nvSpPr>
        <p:spPr bwMode="auto">
          <a:xfrm>
            <a:off x="-156028" y="1507296"/>
            <a:ext cx="9456056" cy="377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panose="020B0604020202020204" pitchFamily="34" charset="0"/>
              <a:buNone/>
              <a:defRPr/>
            </a:pPr>
            <a:r>
              <a:rPr lang="es-CO" sz="2000" dirty="0" smtClean="0">
                <a:solidFill>
                  <a:schemeClr val="accent1">
                    <a:lumMod val="75000"/>
                  </a:schemeClr>
                </a:solidFill>
              </a:rPr>
              <a:t>Porcentaje de Estudiantes y Programas en Instituciones con Acreditación de Alta Calidad</a:t>
            </a:r>
            <a:endParaRPr lang="es-CO" sz="2000" dirty="0">
              <a:solidFill>
                <a:schemeClr val="accent1">
                  <a:lumMod val="75000"/>
                </a:schemeClr>
              </a:solidFill>
            </a:endParaRPr>
          </a:p>
        </p:txBody>
      </p:sp>
      <p:sp>
        <p:nvSpPr>
          <p:cNvPr id="7" name="TextBox 5"/>
          <p:cNvSpPr txBox="1">
            <a:spLocks noChangeArrowheads="1"/>
          </p:cNvSpPr>
          <p:nvPr/>
        </p:nvSpPr>
        <p:spPr bwMode="auto">
          <a:xfrm>
            <a:off x="457199" y="6266912"/>
            <a:ext cx="52578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Garamond" pitchFamily="18" charset="0"/>
              </a:defRPr>
            </a:lvl1pPr>
            <a:lvl2pPr marL="742950" indent="-285750" eaLnBrk="0" hangingPunct="0">
              <a:spcBef>
                <a:spcPct val="20000"/>
              </a:spcBef>
              <a:buFont typeface="Arial" charset="0"/>
              <a:buChar char="–"/>
              <a:defRPr sz="2800">
                <a:solidFill>
                  <a:schemeClr val="tx1"/>
                </a:solidFill>
                <a:latin typeface="Garamond" pitchFamily="18" charset="0"/>
              </a:defRPr>
            </a:lvl2pPr>
            <a:lvl3pPr marL="1143000" indent="-228600" eaLnBrk="0" hangingPunct="0">
              <a:spcBef>
                <a:spcPct val="20000"/>
              </a:spcBef>
              <a:buFont typeface="Arial" charset="0"/>
              <a:buChar char="•"/>
              <a:defRPr sz="2400">
                <a:solidFill>
                  <a:schemeClr val="tx1"/>
                </a:solidFill>
                <a:latin typeface="Garamond" pitchFamily="18" charset="0"/>
              </a:defRPr>
            </a:lvl3pPr>
            <a:lvl4pPr marL="1600200" indent="-228600" eaLnBrk="0" hangingPunct="0">
              <a:spcBef>
                <a:spcPct val="20000"/>
              </a:spcBef>
              <a:buFont typeface="Arial" charset="0"/>
              <a:buChar char="–"/>
              <a:defRPr sz="2000">
                <a:solidFill>
                  <a:schemeClr val="tx1"/>
                </a:solidFill>
                <a:latin typeface="Garamond" pitchFamily="18" charset="0"/>
              </a:defRPr>
            </a:lvl4pPr>
            <a:lvl5pPr marL="2057400" indent="-228600" eaLnBrk="0" hangingPunct="0">
              <a:spcBef>
                <a:spcPct val="20000"/>
              </a:spcBef>
              <a:buFont typeface="Arial" charset="0"/>
              <a:buChar char="»"/>
              <a:defRPr sz="2000">
                <a:solidFill>
                  <a:schemeClr val="tx1"/>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Garamond" pitchFamily="18" charset="0"/>
              </a:defRPr>
            </a:lvl9pPr>
          </a:lstStyle>
          <a:p>
            <a:pPr eaLnBrk="1" hangingPunct="1">
              <a:spcBef>
                <a:spcPct val="0"/>
              </a:spcBef>
              <a:buFontTx/>
              <a:buNone/>
            </a:pPr>
            <a:r>
              <a:rPr lang="en-US" altLang="en-US" sz="1200" dirty="0"/>
              <a:t>Source: </a:t>
            </a:r>
            <a:r>
              <a:rPr lang="en-US" altLang="en-US" sz="1200" dirty="0" smtClean="0"/>
              <a:t>SNIES </a:t>
            </a:r>
            <a:endParaRPr lang="en-US" altLang="en-US" sz="1200" dirty="0"/>
          </a:p>
        </p:txBody>
      </p:sp>
    </p:spTree>
    <p:extLst>
      <p:ext uri="{BB962C8B-B14F-4D97-AF65-F5344CB8AC3E}">
        <p14:creationId xmlns:p14="http://schemas.microsoft.com/office/powerpoint/2010/main" val="4237629931"/>
      </p:ext>
    </p:extLst>
  </p:cSld>
  <p:clrMapOvr>
    <a:masterClrMapping/>
  </p:clrMapOvr>
  <p:transition spd="slow" advTm="42219"/>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8AFD8BD9E0FB143A131F4C3F297774B" ma:contentTypeVersion="13" ma:contentTypeDescription="Crear nuevo documento." ma:contentTypeScope="" ma:versionID="5e06fe9973c67b7daf6efe5fff3d623d">
  <xsd:schema xmlns:xsd="http://www.w3.org/2001/XMLSchema" xmlns:xs="http://www.w3.org/2001/XMLSchema" xmlns:p="http://schemas.microsoft.com/office/2006/metadata/properties" xmlns:ns2="7b3b5900-56a4-48b8-94f3-df78c056f195" xmlns:ns3="9ba98e8a-276c-4a77-895e-52155753f08d" targetNamespace="http://schemas.microsoft.com/office/2006/metadata/properties" ma:root="true" ma:fieldsID="327f01874a43139c62488a8576203ba0" ns2:_="" ns3:_="">
    <xsd:import namespace="7b3b5900-56a4-48b8-94f3-df78c056f195"/>
    <xsd:import namespace="9ba98e8a-276c-4a77-895e-52155753f0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b5900-56a4-48b8-94f3-df78c056f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a98e8a-276c-4a77-895e-52155753f08d"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189308-BA72-4056-9BF5-1F956A955F27}"/>
</file>

<file path=customXml/itemProps2.xml><?xml version="1.0" encoding="utf-8"?>
<ds:datastoreItem xmlns:ds="http://schemas.openxmlformats.org/officeDocument/2006/customXml" ds:itemID="{366D35F4-4FF8-4A85-9F25-C1851F863442}"/>
</file>

<file path=customXml/itemProps3.xml><?xml version="1.0" encoding="utf-8"?>
<ds:datastoreItem xmlns:ds="http://schemas.openxmlformats.org/officeDocument/2006/customXml" ds:itemID="{4F4975C4-890D-4D82-BF08-4B6040596ABB}"/>
</file>

<file path=docProps/app.xml><?xml version="1.0" encoding="utf-8"?>
<Properties xmlns="http://schemas.openxmlformats.org/officeDocument/2006/extended-properties" xmlns:vt="http://schemas.openxmlformats.org/officeDocument/2006/docPropsVTypes">
  <Template/>
  <TotalTime>100</TotalTime>
  <Words>3127</Words>
  <Application>Microsoft Office PowerPoint</Application>
  <PresentationFormat>Presentación en pantalla (4:3)</PresentationFormat>
  <Paragraphs>351</Paragraphs>
  <Slides>26</Slides>
  <Notes>21</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Calibri Light</vt:lpstr>
      <vt:lpstr>Courier New</vt:lpstr>
      <vt:lpstr>Garamond</vt:lpstr>
      <vt:lpstr>Times New Roman</vt:lpstr>
      <vt:lpstr>Tema de Office</vt:lpstr>
      <vt:lpstr>La expansión de la  Educación Superior en  Colombia:  Malos Estudiantes o Malos Programas?</vt:lpstr>
      <vt:lpstr>Orden de la Presentación</vt:lpstr>
      <vt:lpstr>Contexto</vt:lpstr>
      <vt:lpstr>Motivación  y Pregunta</vt:lpstr>
      <vt:lpstr>La calidad de los nuevos programas e instituciones es una preocupación de política pública</vt:lpstr>
      <vt:lpstr>Orden de la Presentación</vt:lpstr>
      <vt:lpstr>Hechos de la Demanda</vt:lpstr>
      <vt:lpstr>Hechos de la Demanda</vt:lpstr>
      <vt:lpstr>Los nuevos programas son de menor calidad?</vt:lpstr>
      <vt:lpstr>¿Es probable que los nuevos Estudiantes también sean de Menor Calidad?</vt:lpstr>
      <vt:lpstr>Lo que encontramos…</vt:lpstr>
      <vt:lpstr>Orden de la Presentación</vt:lpstr>
      <vt:lpstr>Datos Administrativos</vt:lpstr>
      <vt:lpstr>Características de la Muestra y Definiciones Importantes</vt:lpstr>
      <vt:lpstr>Presentación de PowerPoint</vt:lpstr>
      <vt:lpstr>Orden de la Presentación</vt:lpstr>
      <vt:lpstr>Modelo de Regresión para explicar diferencial en Salarios</vt:lpstr>
      <vt:lpstr>Descomposición de Gelbach (2016)</vt:lpstr>
      <vt:lpstr>Presentación de PowerPoint</vt:lpstr>
      <vt:lpstr>Presentación de PowerPoint</vt:lpstr>
      <vt:lpstr>Presentación de PowerPoint</vt:lpstr>
      <vt:lpstr>Desafíos Empíricos. Dos Tipos de Selección</vt:lpstr>
      <vt:lpstr>1. Selección en Inobservables</vt:lpstr>
      <vt:lpstr>Desafíos Empíricos. Dos Tipos de Selección</vt:lpstr>
      <vt:lpstr>Efecto Heterogéneo: VA por tipo de acreditación</vt:lpstr>
      <vt:lpstr>Conclusiones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Andrés Álvarez</dc:creator>
  <cp:lastModifiedBy>Adriana Camacho Gonzalez</cp:lastModifiedBy>
  <cp:revision>13</cp:revision>
  <dcterms:created xsi:type="dcterms:W3CDTF">2015-08-13T20:07:08Z</dcterms:created>
  <dcterms:modified xsi:type="dcterms:W3CDTF">2017-10-19T15:30:09Z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0x010100C8AFD8BD9E0FB143A131F4C3F297774B</vt:lpwstr>
  </property>
</Properties>
</file>