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  <p:sldMasterId id="2147483700" r:id="rId2"/>
  </p:sldMasterIdLst>
  <p:notesMasterIdLst>
    <p:notesMasterId r:id="rId17"/>
  </p:notesMasterIdLst>
  <p:handoutMasterIdLst>
    <p:handoutMasterId r:id="rId18"/>
  </p:handoutMasterIdLst>
  <p:sldIdLst>
    <p:sldId id="4681" r:id="rId3"/>
    <p:sldId id="4586" r:id="rId4"/>
    <p:sldId id="4685" r:id="rId5"/>
    <p:sldId id="4599" r:id="rId6"/>
    <p:sldId id="4588" r:id="rId7"/>
    <p:sldId id="4587" r:id="rId8"/>
    <p:sldId id="4601" r:id="rId9"/>
    <p:sldId id="4672" r:id="rId10"/>
    <p:sldId id="4673" r:id="rId11"/>
    <p:sldId id="4677" r:id="rId12"/>
    <p:sldId id="4671" r:id="rId13"/>
    <p:sldId id="4607" r:id="rId14"/>
    <p:sldId id="4680" r:id="rId15"/>
    <p:sldId id="4653" r:id="rId16"/>
  </p:sldIdLst>
  <p:sldSz cx="12192000" cy="6858000"/>
  <p:notesSz cx="7104063" cy="10234613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A244"/>
    <a:srgbClr val="CC00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89766"/>
  </p:normalViewPr>
  <p:slideViewPr>
    <p:cSldViewPr snapToGrid="0">
      <p:cViewPr varScale="1">
        <p:scale>
          <a:sx n="98" d="100"/>
          <a:sy n="98" d="100"/>
        </p:scale>
        <p:origin x="936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5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5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013123359580047E-2"/>
          <c:y val="2.4014525066087169E-2"/>
          <c:w val="0.88659580052493436"/>
          <c:h val="0.82590203106332138"/>
        </c:manualLayout>
      </c:layout>
      <c:areaChart>
        <c:grouping val="standar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7.3344917081742426E-3"/>
                  <c:y val="-6.2126642771804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EA-42C1-ACCE-496F5D4790B9}"/>
                </c:ext>
              </c:extLst>
            </c:dLbl>
            <c:dLbl>
              <c:idx val="1"/>
              <c:layout>
                <c:manualLayout>
                  <c:x val="-4.6511457785091311E-3"/>
                  <c:y val="-0.130824560908381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EA-42C1-ACCE-496F5D4790B9}"/>
                </c:ext>
              </c:extLst>
            </c:dLbl>
            <c:dLbl>
              <c:idx val="2"/>
              <c:layout>
                <c:manualLayout>
                  <c:x val="-1.2224152846957071E-2"/>
                  <c:y val="-0.324970131421744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EA-42C1-ACCE-496F5D4790B9}"/>
                </c:ext>
              </c:extLst>
            </c:dLbl>
            <c:dLbl>
              <c:idx val="3"/>
              <c:layout>
                <c:manualLayout>
                  <c:x val="2.4448305693913247E-3"/>
                  <c:y val="-0.253285543608124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9EA-42C1-ACCE-496F5D4790B9}"/>
                </c:ext>
              </c:extLst>
            </c:dLbl>
            <c:dLbl>
              <c:idx val="4"/>
              <c:layout>
                <c:manualLayout>
                  <c:x val="-7.3344917081742426E-3"/>
                  <c:y val="-0.143369175627240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EA-42C1-ACCE-496F5D4790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Hoja2!$C$3:$C$7</c:f>
              <c:strCache>
                <c:ptCount val="5"/>
                <c:pt idx="0">
                  <c:v>A+</c:v>
                </c:pt>
                <c:pt idx="1">
                  <c:v>A </c:v>
                </c:pt>
                <c:pt idx="2">
                  <c:v>B</c:v>
                </c:pt>
                <c:pt idx="3">
                  <c:v>C</c:v>
                </c:pt>
                <c:pt idx="4">
                  <c:v>D</c:v>
                </c:pt>
              </c:strCache>
            </c:strRef>
          </c:cat>
          <c:val>
            <c:numRef>
              <c:f>Hoja2!$D$3:$D$7</c:f>
              <c:numCache>
                <c:formatCode>General</c:formatCode>
                <c:ptCount val="5"/>
                <c:pt idx="0">
                  <c:v>6</c:v>
                </c:pt>
                <c:pt idx="1">
                  <c:v>47</c:v>
                </c:pt>
                <c:pt idx="2">
                  <c:v>187</c:v>
                </c:pt>
                <c:pt idx="3">
                  <c:v>128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EA-42C1-ACCE-496F5D4790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8180351"/>
        <c:axId val="1078187007"/>
      </c:areaChart>
      <c:catAx>
        <c:axId val="107818035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78187007"/>
        <c:crosses val="autoZero"/>
        <c:auto val="1"/>
        <c:lblAlgn val="ctr"/>
        <c:lblOffset val="100"/>
        <c:noMultiLvlLbl val="0"/>
      </c:catAx>
      <c:valAx>
        <c:axId val="1078187007"/>
        <c:scaling>
          <c:orientation val="minMax"/>
          <c:max val="28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078180351"/>
        <c:crosses val="autoZero"/>
        <c:crossBetween val="midCat"/>
        <c:majorUnit val="40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375328083989508E-2"/>
          <c:y val="7.6463560334528072E-2"/>
          <c:w val="0.87915244969378825"/>
          <c:h val="0.84238948626045396"/>
        </c:manualLayout>
      </c:layout>
      <c:areaChart>
        <c:grouping val="standar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2.5379016629051157E-3"/>
                  <c:y val="-0.109916367980884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7C-4CA6-8EDE-5CCA84758475}"/>
                </c:ext>
              </c:extLst>
            </c:dLbl>
            <c:dLbl>
              <c:idx val="1"/>
              <c:layout>
                <c:manualLayout>
                  <c:x val="-1.7765311640335769E-2"/>
                  <c:y val="-0.172043010752688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7C-4CA6-8EDE-5CCA84758475}"/>
                </c:ext>
              </c:extLst>
            </c:dLbl>
            <c:dLbl>
              <c:idx val="2"/>
              <c:layout>
                <c:manualLayout>
                  <c:x val="-5.8371738246817531E-2"/>
                  <c:y val="-0.39187574671445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7C-4CA6-8EDE-5CCA84758475}"/>
                </c:ext>
              </c:extLst>
            </c:dLbl>
            <c:dLbl>
              <c:idx val="3"/>
              <c:layout>
                <c:manualLayout>
                  <c:x val="1.7765311640335769E-2"/>
                  <c:y val="-0.152927120669056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7C-4CA6-8EDE-5CCA84758475}"/>
                </c:ext>
              </c:extLst>
            </c:dLbl>
            <c:dLbl>
              <c:idx val="4"/>
              <c:layout>
                <c:manualLayout>
                  <c:x val="-2.5379016629051101E-3"/>
                  <c:y val="-0.109916367980884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7C-4CA6-8EDE-5CCA847584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Hoja2!$C$28:$C$32</c:f>
              <c:strCache>
                <c:ptCount val="5"/>
                <c:pt idx="0">
                  <c:v>A+</c:v>
                </c:pt>
                <c:pt idx="1">
                  <c:v>A </c:v>
                </c:pt>
                <c:pt idx="2">
                  <c:v>B</c:v>
                </c:pt>
                <c:pt idx="3">
                  <c:v>C</c:v>
                </c:pt>
                <c:pt idx="4">
                  <c:v>D</c:v>
                </c:pt>
              </c:strCache>
            </c:strRef>
          </c:cat>
          <c:val>
            <c:numRef>
              <c:f>Hoja2!$D$28:$D$32</c:f>
              <c:numCache>
                <c:formatCode>General</c:formatCode>
                <c:ptCount val="5"/>
                <c:pt idx="0">
                  <c:v>10</c:v>
                </c:pt>
                <c:pt idx="1">
                  <c:v>60</c:v>
                </c:pt>
                <c:pt idx="2">
                  <c:v>253</c:v>
                </c:pt>
                <c:pt idx="3">
                  <c:v>64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7C-4CA6-8EDE-5CCA84758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5890879"/>
        <c:axId val="1315878815"/>
      </c:areaChart>
      <c:catAx>
        <c:axId val="13158908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15878815"/>
        <c:crosses val="autoZero"/>
        <c:auto val="1"/>
        <c:lblAlgn val="ctr"/>
        <c:lblOffset val="100"/>
        <c:noMultiLvlLbl val="0"/>
      </c:catAx>
      <c:valAx>
        <c:axId val="1315878815"/>
        <c:scaling>
          <c:orientation val="minMax"/>
          <c:max val="28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315890879"/>
        <c:crosses val="autoZero"/>
        <c:crossBetween val="midCat"/>
        <c:majorUnit val="40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F8FEC-641F-40D2-812E-283ECC9DE231}" type="datetimeFigureOut">
              <a:rPr lang="es-CO" smtClean="0"/>
              <a:t>3/04/24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32EC5-33A2-40C6-941A-33D92275A2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5214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4380A98-17BF-B340-83ED-0C9EB3943AC4}" type="datetimeFigureOut">
              <a:rPr lang="es-CO" smtClean="0"/>
              <a:t>3/04/24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222EED4D-33B3-BE45-BD6F-C5002AF6505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2392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EED4D-33B3-BE45-BD6F-C5002AF65056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866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EED4D-33B3-BE45-BD6F-C5002AF65056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6932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EED4D-33B3-BE45-BD6F-C5002AF65056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1783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93B28-B19E-4608-A5DA-024A5C513D5A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3316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EED4D-33B3-BE45-BD6F-C5002AF65056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79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image" Target="../media/image1.emf"/><Relationship Id="rId4" Type="http://schemas.openxmlformats.org/officeDocument/2006/relationships/tags" Target="../tags/tag27.xml"/><Relationship Id="rId9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5" Type="http://schemas.openxmlformats.org/officeDocument/2006/relationships/image" Target="../media/image1.emf"/><Relationship Id="rId10" Type="http://schemas.openxmlformats.org/officeDocument/2006/relationships/tags" Target="../tags/tag57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oleObject" Target="../embeddings/oleObject3.bin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image" Target="../media/image1.emf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oleObject" Target="../embeddings/oleObject4.bin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64.xml"/><Relationship Id="rId10" Type="http://schemas.openxmlformats.org/officeDocument/2006/relationships/tags" Target="../tags/tag69.xml"/><Relationship Id="rId4" Type="http://schemas.openxmlformats.org/officeDocument/2006/relationships/tags" Target="../tags/tag63.xml"/><Relationship Id="rId9" Type="http://schemas.openxmlformats.org/officeDocument/2006/relationships/tags" Target="../tags/tag68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tags" Target="../tags/tag82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tags" Target="../tags/tag81.xml"/><Relationship Id="rId2" Type="http://schemas.openxmlformats.org/officeDocument/2006/relationships/tags" Target="../tags/tag71.xml"/><Relationship Id="rId16" Type="http://schemas.openxmlformats.org/officeDocument/2006/relationships/image" Target="../media/image1.emf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5" Type="http://schemas.openxmlformats.org/officeDocument/2006/relationships/oleObject" Target="../embeddings/oleObject5.bin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2" Type="http://schemas.openxmlformats.org/officeDocument/2006/relationships/tags" Target="../tags/tag84.xml"/><Relationship Id="rId16" Type="http://schemas.openxmlformats.org/officeDocument/2006/relationships/image" Target="../media/image2.emf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5" Type="http://schemas.openxmlformats.org/officeDocument/2006/relationships/oleObject" Target="../embeddings/oleObject6.bin"/><Relationship Id="rId10" Type="http://schemas.openxmlformats.org/officeDocument/2006/relationships/tags" Target="../tags/tag92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tags" Target="../tags/tag107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5" Type="http://schemas.openxmlformats.org/officeDocument/2006/relationships/tags" Target="../tags/tag100.xml"/><Relationship Id="rId15" Type="http://schemas.openxmlformats.org/officeDocument/2006/relationships/image" Target="../media/image1.emf"/><Relationship Id="rId10" Type="http://schemas.openxmlformats.org/officeDocument/2006/relationships/tags" Target="../tags/tag105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oleObject" Target="../embeddings/oleObject7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tags" Target="../tags/tag131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17" Type="http://schemas.openxmlformats.org/officeDocument/2006/relationships/image" Target="../media/image1.emf"/><Relationship Id="rId2" Type="http://schemas.openxmlformats.org/officeDocument/2006/relationships/tags" Target="../tags/tag120.xml"/><Relationship Id="rId16" Type="http://schemas.openxmlformats.org/officeDocument/2006/relationships/oleObject" Target="../embeddings/oleObject9.bin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5" Type="http://schemas.openxmlformats.org/officeDocument/2006/relationships/tags" Target="../tags/tag123.xml"/><Relationship Id="rId15" Type="http://schemas.openxmlformats.org/officeDocument/2006/relationships/slideMaster" Target="../slideMasters/slideMaster2.xml"/><Relationship Id="rId10" Type="http://schemas.openxmlformats.org/officeDocument/2006/relationships/tags" Target="../tags/tag128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tags" Target="../tags/tag13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9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9" y="3428999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9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9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1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7770392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5" y="715618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8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2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0047630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884725"/>
            <a:ext cx="11082528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6704" y="89321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605558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6" y="6498756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7ACB1E33-E5FF-447C-86C8-D2AD164B7EF2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6704" y="89321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062108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2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6" y="6498756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6" name="1. On-page tracker">
            <a:extLst>
              <a:ext uri="{FF2B5EF4-FFF2-40B4-BE49-F238E27FC236}">
                <a16:creationId xmlns:a16="http://schemas.microsoft.com/office/drawing/2014/main" id="{A017FC45-BFA7-4FE7-9F1F-9561D7B0EF63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6704" y="89321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669527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6" y="6498756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10F96B25-8621-4D4C-8F08-2DA28487B56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6704" y="89321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031683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505712" y="3530068"/>
            <a:ext cx="9180576" cy="54938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505712" y="4284632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6" y="6498756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06023FD6-0A46-4B41-8F49-E0D64851062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6704" y="89321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243215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7799229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13" imgH="416" progId="TCLayout.ActiveDocument.1">
                  <p:embed/>
                </p:oleObj>
              </mc:Choice>
              <mc:Fallback>
                <p:oleObj name="think-cell Slide" r:id="rId14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C2A81BD2-BB6D-46F4-A26E-5D243E24DDD3}"/>
              </a:ext>
            </a:extLst>
          </p:cNvPr>
          <p:cNvCxnSpPr/>
          <p:nvPr userDrawn="1">
            <p:custDataLst>
              <p:tags r:id="rId5"/>
            </p:custDataLst>
          </p:nvPr>
        </p:nvCxnSpPr>
        <p:spPr>
          <a:xfrm>
            <a:off x="3715757" y="6453769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860F551B-05D0-4883-89B6-6CE418F81F78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554736" y="6453769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Right">
            <a:extLst>
              <a:ext uri="{FF2B5EF4-FFF2-40B4-BE49-F238E27FC236}">
                <a16:creationId xmlns:a16="http://schemas.microsoft.com/office/drawing/2014/main" id="{AD6B0CAC-AB2A-44BD-A5F1-181F096A1CA7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3715757" y="1181906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opLineLeft">
            <a:extLst>
              <a:ext uri="{FF2B5EF4-FFF2-40B4-BE49-F238E27FC236}">
                <a16:creationId xmlns:a16="http://schemas.microsoft.com/office/drawing/2014/main" id="{B80458B7-DA1A-4215-B701-10FAC61D0E28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554736" y="1181906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54736" y="2744371"/>
            <a:ext cx="2514600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554736" y="3659644"/>
            <a:ext cx="2514600" cy="553998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8" name="1. On-page tracker">
            <a:extLst>
              <a:ext uri="{FF2B5EF4-FFF2-40B4-BE49-F238E27FC236}">
                <a16:creationId xmlns:a16="http://schemas.microsoft.com/office/drawing/2014/main" id="{21EBF74E-7681-4FD1-8312-F1969708C2B4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7156704" y="89321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144162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5518377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413" imgH="416" progId="TCLayout.ActiveDocument.1">
                  <p:embed/>
                </p:oleObj>
              </mc:Choice>
              <mc:Fallback>
                <p:oleObj name="think-cell Slide" r:id="rId12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2971800" y="0"/>
            <a:ext cx="9329531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9D2247-0065-49AB-ACAD-79B99D7CD6F1}"/>
              </a:ext>
            </a:extLst>
          </p:cNvPr>
          <p:cNvGrpSpPr/>
          <p:nvPr userDrawn="1"/>
        </p:nvGrpSpPr>
        <p:grpSpPr>
          <a:xfrm>
            <a:off x="347869" y="1181906"/>
            <a:ext cx="11539331" cy="5271863"/>
            <a:chOff x="4671219" y="1181906"/>
            <a:chExt cx="6967728" cy="5271863"/>
          </a:xfrm>
        </p:grpSpPr>
        <p:cxnSp>
          <p:nvCxnSpPr>
            <p:cNvPr id="14" name="BottomLineRight">
              <a:extLst>
                <a:ext uri="{FF2B5EF4-FFF2-40B4-BE49-F238E27FC236}">
                  <a16:creationId xmlns:a16="http://schemas.microsoft.com/office/drawing/2014/main" id="{C2A81BD2-BB6D-46F4-A26E-5D243E24DDD3}"/>
                </a:ext>
              </a:extLst>
            </p:cNvPr>
            <p:cNvCxnSpPr/>
            <p:nvPr userDrawn="1">
              <p:custDataLst>
                <p:tags r:id="rId9"/>
              </p:custDataLst>
            </p:nvPr>
          </p:nvCxnSpPr>
          <p:spPr>
            <a:xfrm>
              <a:off x="4671219" y="6453769"/>
              <a:ext cx="6967728" cy="0"/>
            </a:xfrm>
            <a:prstGeom prst="line">
              <a:avLst/>
            </a:prstGeom>
            <a:ln w="635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TopLineRight">
              <a:extLst>
                <a:ext uri="{FF2B5EF4-FFF2-40B4-BE49-F238E27FC236}">
                  <a16:creationId xmlns:a16="http://schemas.microsoft.com/office/drawing/2014/main" id="{AD6B0CAC-AB2A-44BD-A5F1-181F096A1CA7}"/>
                </a:ext>
              </a:extLst>
            </p:cNvPr>
            <p:cNvCxnSpPr/>
            <p:nvPr userDrawn="1">
              <p:custDataLst>
                <p:tags r:id="rId10"/>
              </p:custDataLst>
            </p:nvPr>
          </p:nvCxnSpPr>
          <p:spPr>
            <a:xfrm>
              <a:off x="4671219" y="1181906"/>
              <a:ext cx="6967728" cy="0"/>
            </a:xfrm>
            <a:prstGeom prst="line">
              <a:avLst/>
            </a:prstGeom>
            <a:ln w="635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71"/>
            <a:ext cx="3465576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7" y="3659646"/>
            <a:ext cx="3465575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8" name="1. On-page tracker">
            <a:extLst>
              <a:ext uri="{FF2B5EF4-FFF2-40B4-BE49-F238E27FC236}">
                <a16:creationId xmlns:a16="http://schemas.microsoft.com/office/drawing/2014/main" id="{EBEB0180-CF25-470E-8580-7356ED77BB1F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8"/>
            </p:custDataLst>
          </p:nvPr>
        </p:nvSpPr>
        <p:spPr>
          <a:xfrm>
            <a:off x="7156704" y="89321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831209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1870595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A030B95D-1D90-4A27-8714-CFE7C7DB7020}"/>
              </a:ext>
            </a:extLst>
          </p:cNvPr>
          <p:cNvCxnSpPr/>
          <p:nvPr userDrawn="1">
            <p:custDataLst>
              <p:tags r:id="rId5"/>
            </p:custDataLst>
          </p:nvPr>
        </p:nvCxnSpPr>
        <p:spPr>
          <a:xfrm>
            <a:off x="6573171" y="6453769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546D990A-A0D7-434B-9320-6311D017DAA2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554736" y="6453769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opLineRight">
            <a:extLst>
              <a:ext uri="{FF2B5EF4-FFF2-40B4-BE49-F238E27FC236}">
                <a16:creationId xmlns:a16="http://schemas.microsoft.com/office/drawing/2014/main" id="{9388C4F9-67A3-422B-89FF-FAD8454A2F57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6573171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TopLineLeft">
            <a:extLst>
              <a:ext uri="{FF2B5EF4-FFF2-40B4-BE49-F238E27FC236}">
                <a16:creationId xmlns:a16="http://schemas.microsoft.com/office/drawing/2014/main" id="{1C0D7255-5C21-4254-B3DE-6D296E69C5F2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55D849-0DEC-44CD-849F-C8D9C2279FD6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54736" y="172212"/>
            <a:ext cx="5065776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11"/>
            </p:custDataLst>
          </p:nvPr>
        </p:nvSpPr>
        <p:spPr>
          <a:xfrm>
            <a:off x="554736" y="884725"/>
            <a:ext cx="50657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23" name="1. On-page tracker">
            <a:extLst>
              <a:ext uri="{FF2B5EF4-FFF2-40B4-BE49-F238E27FC236}">
                <a16:creationId xmlns:a16="http://schemas.microsoft.com/office/drawing/2014/main" id="{B331A9DA-3A3F-418C-8927-1C2B40DBB88F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6704" y="89321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8777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41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0479777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572" imgH="588" progId="TCLayout.ActiveDocument.1">
                  <p:embed/>
                </p:oleObj>
              </mc:Choice>
              <mc:Fallback>
                <p:oleObj name="think-cell Slide" r:id="rId15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69677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8173371" y="6453769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554736" y="6453769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8173371" y="1181906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554736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8D646E-BD43-4948-96FE-F798F0E18D71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554736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11"/>
            </p:custDataLst>
          </p:nvPr>
        </p:nvSpPr>
        <p:spPr>
          <a:xfrm>
            <a:off x="554736" y="884725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>
          <a:xfrm>
            <a:off x="554737" y="6501671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22" name="1. On-page tracker">
            <a:extLst>
              <a:ext uri="{FF2B5EF4-FFF2-40B4-BE49-F238E27FC236}">
                <a16:creationId xmlns:a16="http://schemas.microsoft.com/office/drawing/2014/main" id="{C9F4B9E2-8CBE-4C72-8316-55D330991DCD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174736" y="89321"/>
            <a:ext cx="3465576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43914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13" imgH="416" progId="TCLayout.ActiveDocument.1">
                  <p:embed/>
                </p:oleObj>
              </mc:Choice>
              <mc:Fallback>
                <p:oleObj name="think-cell Slide" r:id="rId14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  <a:sym typeface="Georgia" panose="02040502050405020303" pitchFamily="18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BottomLineRight">
            <a:extLst>
              <a:ext uri="{FF2B5EF4-FFF2-40B4-BE49-F238E27FC236}">
                <a16:creationId xmlns:a16="http://schemas.microsoft.com/office/drawing/2014/main" id="{C7EF0021-7C64-4C3A-BB10-343D51B3F040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9119861" y="6453769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BottomLineLeft">
            <a:extLst>
              <a:ext uri="{FF2B5EF4-FFF2-40B4-BE49-F238E27FC236}">
                <a16:creationId xmlns:a16="http://schemas.microsoft.com/office/drawing/2014/main" id="{769848ED-A1D9-4D6F-AC16-5512562B47A0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554736" y="6453769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TopLineRight">
            <a:extLst>
              <a:ext uri="{FF2B5EF4-FFF2-40B4-BE49-F238E27FC236}">
                <a16:creationId xmlns:a16="http://schemas.microsoft.com/office/drawing/2014/main" id="{9DD5C457-8894-4C00-BE39-CE61754727F6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9119861" y="1181906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TopLineLeft">
            <a:extLst>
              <a:ext uri="{FF2B5EF4-FFF2-40B4-BE49-F238E27FC236}">
                <a16:creationId xmlns:a16="http://schemas.microsoft.com/office/drawing/2014/main" id="{8B2884B5-93FA-4ECC-9065-3398231F02FC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554736" y="1181906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54736" y="172212"/>
            <a:ext cx="7918704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554736" y="884727"/>
            <a:ext cx="7918704" cy="29718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1E771D75-4092-4C08-B152-0A8A51C4AB5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9116568" y="89321"/>
            <a:ext cx="2523744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848095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BottomLine">
            <a:extLst>
              <a:ext uri="{FF2B5EF4-FFF2-40B4-BE49-F238E27FC236}">
                <a16:creationId xmlns:a16="http://schemas.microsoft.com/office/drawing/2014/main" id="{1A205B6C-F79D-4193-9FCF-230AF1D51716}"/>
              </a:ext>
            </a:extLst>
          </p:cNvPr>
          <p:cNvCxnSpPr/>
          <p:nvPr userDrawn="1">
            <p:custDataLst>
              <p:tags r:id="rId1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">
            <a:extLst>
              <a:ext uri="{FF2B5EF4-FFF2-40B4-BE49-F238E27FC236}">
                <a16:creationId xmlns:a16="http://schemas.microsoft.com/office/drawing/2014/main" id="{CB6CF5F8-7994-4E97-9AE6-6C98CE30967C}"/>
              </a:ext>
            </a:extLst>
          </p:cNvPr>
          <p:cNvCxnSpPr/>
          <p:nvPr userDrawn="1">
            <p:custDataLst>
              <p:tags r:id="rId2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6" y="6498756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BAF19FD1-F55B-47CA-98C2-847FF06FB465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6704" y="89321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086377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black">
          <a:xfrm>
            <a:off x="11312526" y="6498756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6" name="1. On-page tracker">
            <a:extLst>
              <a:ext uri="{FF2B5EF4-FFF2-40B4-BE49-F238E27FC236}">
                <a16:creationId xmlns:a16="http://schemas.microsoft.com/office/drawing/2014/main" id="{118A30D9-833F-440B-AA55-24469A8874C9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7156704" y="89321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443658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32E4BA7-205B-4431-879A-B60A0FD6D2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7888751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32E4BA7-205B-4431-879A-B60A0FD6D2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3152382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413" imgH="416" progId="TCLayout.ActiveDocument.1">
                  <p:embed/>
                </p:oleObj>
              </mc:Choice>
              <mc:Fallback>
                <p:oleObj name="think-cell Slide" r:id="rId16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6" y="6499383"/>
            <a:ext cx="1134926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A030B95D-1D90-4A27-8714-CFE7C7DB7020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6573171" y="6453769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546D990A-A0D7-434B-9320-6311D017DAA2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554736" y="6453769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opLineRight">
            <a:extLst>
              <a:ext uri="{FF2B5EF4-FFF2-40B4-BE49-F238E27FC236}">
                <a16:creationId xmlns:a16="http://schemas.microsoft.com/office/drawing/2014/main" id="{9388C4F9-67A3-422B-89FF-FAD8454A2F57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6573171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TopLineLeft">
            <a:extLst>
              <a:ext uri="{FF2B5EF4-FFF2-40B4-BE49-F238E27FC236}">
                <a16:creationId xmlns:a16="http://schemas.microsoft.com/office/drawing/2014/main" id="{1C0D7255-5C21-4254-B3DE-6D296E69C5F2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55D849-0DEC-44CD-849F-C8D9C2279FD6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72212"/>
            <a:ext cx="5065776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884725"/>
            <a:ext cx="50657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1. On-page tracker">
            <a:extLst>
              <a:ext uri="{FF2B5EF4-FFF2-40B4-BE49-F238E27FC236}">
                <a16:creationId xmlns:a16="http://schemas.microsoft.com/office/drawing/2014/main" id="{B1862427-C153-460B-92AE-3FA75E6B880B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13"/>
            </p:custDataLst>
          </p:nvPr>
        </p:nvSpPr>
        <p:spPr>
          <a:xfrm>
            <a:off x="7159752" y="89322"/>
            <a:ext cx="4480560" cy="123111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800" dirty="0"/>
            </a:lvl1pPr>
          </a:lstStyle>
          <a:p>
            <a:pPr lvl="0" algn="r"/>
            <a:r>
              <a:rPr lang="en-US" dirty="0"/>
              <a:t>Chapter › Topic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14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87915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18117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9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8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9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5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3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2"/>
            <a:ext cx="10320063" cy="14075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9" y="2954566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9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6"/>
            <a:ext cx="4900299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8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9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3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80" y="722905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9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3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0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1" y="3144859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9"/>
            <a:ext cx="4499915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3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6"/>
            <a:ext cx="4499915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lvl="0" indent="0" algn="l" defTabSz="914377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1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9" y="713679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3" y="713679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3143306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9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2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3.xml"/><Relationship Id="rId26" Type="http://schemas.openxmlformats.org/officeDocument/2006/relationships/tags" Target="../tags/tag11.xml"/><Relationship Id="rId39" Type="http://schemas.openxmlformats.org/officeDocument/2006/relationships/oleObject" Target="../embeddings/oleObject1.bin"/><Relationship Id="rId21" Type="http://schemas.openxmlformats.org/officeDocument/2006/relationships/tags" Target="../tags/tag6.xml"/><Relationship Id="rId34" Type="http://schemas.openxmlformats.org/officeDocument/2006/relationships/tags" Target="../tags/tag19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2.xml"/><Relationship Id="rId25" Type="http://schemas.openxmlformats.org/officeDocument/2006/relationships/tags" Target="../tags/tag10.xml"/><Relationship Id="rId33" Type="http://schemas.openxmlformats.org/officeDocument/2006/relationships/tags" Target="../tags/tag18.xml"/><Relationship Id="rId38" Type="http://schemas.openxmlformats.org/officeDocument/2006/relationships/tags" Target="../tags/tag2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1.xml"/><Relationship Id="rId20" Type="http://schemas.openxmlformats.org/officeDocument/2006/relationships/tags" Target="../tags/tag5.xml"/><Relationship Id="rId29" Type="http://schemas.openxmlformats.org/officeDocument/2006/relationships/tags" Target="../tags/tag1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9.xml"/><Relationship Id="rId32" Type="http://schemas.openxmlformats.org/officeDocument/2006/relationships/tags" Target="../tags/tag17.xml"/><Relationship Id="rId37" Type="http://schemas.openxmlformats.org/officeDocument/2006/relationships/tags" Target="../tags/tag22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23" Type="http://schemas.openxmlformats.org/officeDocument/2006/relationships/tags" Target="../tags/tag8.xml"/><Relationship Id="rId28" Type="http://schemas.openxmlformats.org/officeDocument/2006/relationships/tags" Target="../tags/tag13.xml"/><Relationship Id="rId36" Type="http://schemas.openxmlformats.org/officeDocument/2006/relationships/tags" Target="../tags/tag21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4.xml"/><Relationship Id="rId31" Type="http://schemas.openxmlformats.org/officeDocument/2006/relationships/tags" Target="../tags/tag1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7.xml"/><Relationship Id="rId27" Type="http://schemas.openxmlformats.org/officeDocument/2006/relationships/tags" Target="../tags/tag12.xml"/><Relationship Id="rId30" Type="http://schemas.openxmlformats.org/officeDocument/2006/relationships/tags" Target="../tags/tag15.xml"/><Relationship Id="rId35" Type="http://schemas.openxmlformats.org/officeDocument/2006/relationships/tags" Target="../tags/tag20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3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8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4/3/24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9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50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1516216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3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189" indent="-228594" algn="l" defTabSz="914377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783" indent="-228594" algn="l" defTabSz="914377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377" indent="-228594" algn="l" defTabSz="914377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2971" indent="-228594" algn="l" defTabSz="914377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373898479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413" imgH="416" progId="TCLayout.ActiveDocument.1">
                  <p:embed/>
                </p:oleObj>
              </mc:Choice>
              <mc:Fallback>
                <p:oleObj name="think-cell Slide" r:id="rId3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4173E-7BB3-47F4-8EAD-18BFC563F97A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18"/>
            </p:custDataLst>
          </p:nvPr>
        </p:nvSpPr>
        <p:spPr>
          <a:xfrm>
            <a:off x="10142506" y="6499383"/>
            <a:ext cx="1134926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cxnSp>
        <p:nvCxnSpPr>
          <p:cNvPr id="106" name="BottomLine">
            <a:extLst>
              <a:ext uri="{FF2B5EF4-FFF2-40B4-BE49-F238E27FC236}">
                <a16:creationId xmlns:a16="http://schemas.microsoft.com/office/drawing/2014/main" id="{8B868434-776E-46FC-90D6-2CC6F63A9A51}"/>
              </a:ext>
            </a:extLst>
          </p:cNvPr>
          <p:cNvCxnSpPr/>
          <p:nvPr userDrawn="1">
            <p:custDataLst>
              <p:tags r:id="rId19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">
            <a:extLst>
              <a:ext uri="{FF2B5EF4-FFF2-40B4-BE49-F238E27FC236}">
                <a16:creationId xmlns:a16="http://schemas.microsoft.com/office/drawing/2014/main" id="{00E8CD27-C104-4563-9322-C0A2ABFCB5E3}"/>
              </a:ext>
            </a:extLst>
          </p:cNvPr>
          <p:cNvCxnSpPr/>
          <p:nvPr userDrawn="1">
            <p:custDataLst>
              <p:tags r:id="rId20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21"/>
            </p:custDataLst>
          </p:nvPr>
        </p:nvSpPr>
        <p:spPr>
          <a:xfrm>
            <a:off x="553972" y="6279030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23"/>
            </p:custDataLst>
          </p:nvPr>
        </p:nvGrpSpPr>
        <p:grpSpPr>
          <a:xfrm>
            <a:off x="1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554777" y="4322825"/>
            <a:ext cx="984867" cy="1717282"/>
            <a:chOff x="9585951" y="2980104"/>
            <a:chExt cx="984866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8" y="2980104"/>
              <a:ext cx="65871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0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2"/>
              <a:ext cx="653112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7723680" y="1702459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2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201" y="1289274"/>
            <a:ext cx="430503" cy="156966"/>
            <a:chOff x="8456447" y="272180"/>
            <a:chExt cx="322861" cy="156935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861" cy="15693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30">
                <a:buClr>
                  <a:schemeClr val="tx2"/>
                </a:buClr>
              </a:pPr>
              <a:r>
                <a:rPr lang="en-US" sz="900" b="1" spc="51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15"/>
              <a:ext cx="322861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367930" y="3301676"/>
            <a:ext cx="1269335" cy="958286"/>
            <a:chOff x="4372690" y="3739100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0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73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5" r:id="rId14"/>
  </p:sldLayoutIdLst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594" indent="-225420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26" indent="-287331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32" indent="-182558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377" indent="-136522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24" indent="-171446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24" indent="-171446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24" indent="-171446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24" indent="-171446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 userDrawn="1">
          <p15:clr>
            <a:srgbClr val="5ACBF0"/>
          </p15:clr>
        </p15:guide>
        <p15:guide id="3" orient="horz" pos="3912" userDrawn="1">
          <p15:clr>
            <a:srgbClr val="5ACBF0"/>
          </p15:clr>
        </p15:guide>
        <p15:guide id="4" orient="horz" pos="1075" userDrawn="1">
          <p15:clr>
            <a:srgbClr val="F26B43"/>
          </p15:clr>
        </p15:guide>
        <p15:guide id="5" pos="7329" userDrawn="1">
          <p15:clr>
            <a:srgbClr val="F26B43"/>
          </p15:clr>
        </p15:guide>
        <p15:guide id="6" pos="345" userDrawn="1">
          <p15:clr>
            <a:srgbClr val="F26B43"/>
          </p15:clr>
        </p15:guide>
        <p15:guide id="8" orient="horz" pos="40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o 45">
            <a:extLst>
              <a:ext uri="{FF2B5EF4-FFF2-40B4-BE49-F238E27FC236}">
                <a16:creationId xmlns:a16="http://schemas.microsoft.com/office/drawing/2014/main" id="{006EC15C-5A1A-815E-EC96-B29371617F62}"/>
              </a:ext>
            </a:extLst>
          </p:cNvPr>
          <p:cNvGrpSpPr/>
          <p:nvPr/>
        </p:nvGrpSpPr>
        <p:grpSpPr>
          <a:xfrm flipV="1">
            <a:off x="-3854" y="6763597"/>
            <a:ext cx="12195854" cy="108592"/>
            <a:chOff x="-1666028" y="891002"/>
            <a:chExt cx="12033597" cy="119888"/>
          </a:xfrm>
        </p:grpSpPr>
        <p:sp>
          <p:nvSpPr>
            <p:cNvPr id="47" name="object 2">
              <a:extLst>
                <a:ext uri="{FF2B5EF4-FFF2-40B4-BE49-F238E27FC236}">
                  <a16:creationId xmlns:a16="http://schemas.microsoft.com/office/drawing/2014/main" id="{BDEE0379-33BD-3583-E4D9-0C2C6257607B}"/>
                </a:ext>
              </a:extLst>
            </p:cNvPr>
            <p:cNvSpPr/>
            <p:nvPr/>
          </p:nvSpPr>
          <p:spPr>
            <a:xfrm>
              <a:off x="8541317" y="891002"/>
              <a:ext cx="1826252" cy="119888"/>
            </a:xfrm>
            <a:custGeom>
              <a:avLst/>
              <a:gdLst/>
              <a:ahLst/>
              <a:cxnLst/>
              <a:rect l="l" t="t" r="r" b="b"/>
              <a:pathLst>
                <a:path w="1225550" h="92075">
                  <a:moveTo>
                    <a:pt x="0" y="91541"/>
                  </a:moveTo>
                  <a:lnTo>
                    <a:pt x="1225334" y="91541"/>
                  </a:lnTo>
                  <a:lnTo>
                    <a:pt x="1225334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ED3326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48" name="object 3">
              <a:extLst>
                <a:ext uri="{FF2B5EF4-FFF2-40B4-BE49-F238E27FC236}">
                  <a16:creationId xmlns:a16="http://schemas.microsoft.com/office/drawing/2014/main" id="{7C8BB919-AA0E-5298-FDB9-79605910D7F1}"/>
                </a:ext>
              </a:extLst>
            </p:cNvPr>
            <p:cNvSpPr/>
            <p:nvPr/>
          </p:nvSpPr>
          <p:spPr>
            <a:xfrm>
              <a:off x="2587342" y="894081"/>
              <a:ext cx="1984658" cy="116809"/>
            </a:xfrm>
            <a:custGeom>
              <a:avLst/>
              <a:gdLst/>
              <a:ahLst/>
              <a:cxnLst/>
              <a:rect l="l" t="t" r="r" b="b"/>
              <a:pathLst>
                <a:path w="977900" h="92075">
                  <a:moveTo>
                    <a:pt x="0" y="91541"/>
                  </a:moveTo>
                  <a:lnTo>
                    <a:pt x="977900" y="91541"/>
                  </a:lnTo>
                  <a:lnTo>
                    <a:pt x="977900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0298D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49" name="object 4">
              <a:extLst>
                <a:ext uri="{FF2B5EF4-FFF2-40B4-BE49-F238E27FC236}">
                  <a16:creationId xmlns:a16="http://schemas.microsoft.com/office/drawing/2014/main" id="{BD2FE8AA-3637-1A3A-C886-01F9D971149F}"/>
                </a:ext>
              </a:extLst>
            </p:cNvPr>
            <p:cNvSpPr/>
            <p:nvPr/>
          </p:nvSpPr>
          <p:spPr>
            <a:xfrm>
              <a:off x="4572000" y="891003"/>
              <a:ext cx="1984658" cy="119887"/>
            </a:xfrm>
            <a:custGeom>
              <a:avLst/>
              <a:gdLst/>
              <a:ahLst/>
              <a:cxnLst/>
              <a:rect l="l" t="t" r="r" b="b"/>
              <a:pathLst>
                <a:path w="748029" h="92075">
                  <a:moveTo>
                    <a:pt x="0" y="91541"/>
                  </a:moveTo>
                  <a:lnTo>
                    <a:pt x="747979" y="91541"/>
                  </a:lnTo>
                  <a:lnTo>
                    <a:pt x="74797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FEC113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50" name="object 5">
              <a:extLst>
                <a:ext uri="{FF2B5EF4-FFF2-40B4-BE49-F238E27FC236}">
                  <a16:creationId xmlns:a16="http://schemas.microsoft.com/office/drawing/2014/main" id="{1CF41065-50A4-2A15-2075-ECD590C7DA62}"/>
                </a:ext>
              </a:extLst>
            </p:cNvPr>
            <p:cNvSpPr/>
            <p:nvPr/>
          </p:nvSpPr>
          <p:spPr>
            <a:xfrm>
              <a:off x="6556658" y="891002"/>
              <a:ext cx="1984658" cy="119888"/>
            </a:xfrm>
            <a:custGeom>
              <a:avLst/>
              <a:gdLst/>
              <a:ahLst/>
              <a:cxnLst/>
              <a:rect l="l" t="t" r="r" b="b"/>
              <a:pathLst>
                <a:path w="551179" h="92075">
                  <a:moveTo>
                    <a:pt x="0" y="91541"/>
                  </a:moveTo>
                  <a:lnTo>
                    <a:pt x="550799" y="91541"/>
                  </a:lnTo>
                  <a:lnTo>
                    <a:pt x="55079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51" name="object 6">
              <a:extLst>
                <a:ext uri="{FF2B5EF4-FFF2-40B4-BE49-F238E27FC236}">
                  <a16:creationId xmlns:a16="http://schemas.microsoft.com/office/drawing/2014/main" id="{4F4EA28E-8FEA-580D-8520-80FB632F95E4}"/>
                </a:ext>
              </a:extLst>
            </p:cNvPr>
            <p:cNvSpPr/>
            <p:nvPr/>
          </p:nvSpPr>
          <p:spPr>
            <a:xfrm>
              <a:off x="-1666028" y="891002"/>
              <a:ext cx="4253370" cy="119887"/>
            </a:xfrm>
            <a:custGeom>
              <a:avLst/>
              <a:gdLst/>
              <a:ahLst/>
              <a:cxnLst/>
              <a:rect l="l" t="t" r="r" b="b"/>
              <a:pathLst>
                <a:path w="4276090" h="92075">
                  <a:moveTo>
                    <a:pt x="0" y="91541"/>
                  </a:moveTo>
                  <a:lnTo>
                    <a:pt x="4275556" y="91541"/>
                  </a:lnTo>
                  <a:lnTo>
                    <a:pt x="4275556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00A79C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</p:grpSp>
      <p:pic>
        <p:nvPicPr>
          <p:cNvPr id="54" name="Imagen 53">
            <a:extLst>
              <a:ext uri="{FF2B5EF4-FFF2-40B4-BE49-F238E27FC236}">
                <a16:creationId xmlns:a16="http://schemas.microsoft.com/office/drawing/2014/main" id="{392E47EC-C2E9-9BE0-5983-DF34FDFD0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" r="44809"/>
          <a:stretch/>
        </p:blipFill>
        <p:spPr>
          <a:xfrm flipH="1">
            <a:off x="7354058" y="-116112"/>
            <a:ext cx="5171770" cy="7287492"/>
          </a:xfrm>
          <a:prstGeom prst="flowChartDelay">
            <a:avLst/>
          </a:prstGeom>
        </p:spPr>
      </p:pic>
      <p:sp>
        <p:nvSpPr>
          <p:cNvPr id="55" name="Google Shape;193;p32">
            <a:extLst>
              <a:ext uri="{FF2B5EF4-FFF2-40B4-BE49-F238E27FC236}">
                <a16:creationId xmlns:a16="http://schemas.microsoft.com/office/drawing/2014/main" id="{E1A83FFD-DDCE-C541-2034-F925902B8E88}"/>
              </a:ext>
            </a:extLst>
          </p:cNvPr>
          <p:cNvSpPr txBox="1">
            <a:spLocks/>
          </p:cNvSpPr>
          <p:nvPr/>
        </p:nvSpPr>
        <p:spPr>
          <a:xfrm>
            <a:off x="340675" y="367549"/>
            <a:ext cx="6983319" cy="1819926"/>
          </a:xfrm>
          <a:prstGeom prst="rect">
            <a:avLst/>
          </a:prstGeom>
          <a:noFill/>
          <a:ln w="158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Programa de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Mejoramiento de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la Calidad Educativa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EF18EA9-C833-1DDD-85FA-90B5269C4980}"/>
              </a:ext>
            </a:extLst>
          </p:cNvPr>
          <p:cNvSpPr txBox="1"/>
          <p:nvPr/>
        </p:nvSpPr>
        <p:spPr>
          <a:xfrm>
            <a:off x="881763" y="3058417"/>
            <a:ext cx="7686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100"/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E81CD10-9DE0-E047-BD63-45B5682E89AB}"/>
              </a:ext>
            </a:extLst>
          </p:cNvPr>
          <p:cNvGrpSpPr/>
          <p:nvPr/>
        </p:nvGrpSpPr>
        <p:grpSpPr>
          <a:xfrm>
            <a:off x="1292797" y="2919918"/>
            <a:ext cx="4620109" cy="1200329"/>
            <a:chOff x="963704" y="3248477"/>
            <a:chExt cx="4620109" cy="1200329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E17CF4F-B081-D546-BC64-70CC0DEE2663}"/>
                </a:ext>
              </a:extLst>
            </p:cNvPr>
            <p:cNvSpPr txBox="1"/>
            <p:nvPr/>
          </p:nvSpPr>
          <p:spPr>
            <a:xfrm>
              <a:off x="1062318" y="3248477"/>
              <a:ext cx="443304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MX" sz="72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PROMCE</a:t>
              </a: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B5687135-872F-7B45-8D50-61A7449B89F1}"/>
                </a:ext>
              </a:extLst>
            </p:cNvPr>
            <p:cNvSpPr/>
            <p:nvPr/>
          </p:nvSpPr>
          <p:spPr>
            <a:xfrm>
              <a:off x="5332801" y="3649376"/>
              <a:ext cx="251012" cy="246938"/>
            </a:xfrm>
            <a:prstGeom prst="ellipse">
              <a:avLst/>
            </a:prstGeom>
            <a:solidFill>
              <a:srgbClr val="FEC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432734A-15E1-8040-A739-5DD2A4127057}"/>
                </a:ext>
              </a:extLst>
            </p:cNvPr>
            <p:cNvSpPr/>
            <p:nvPr/>
          </p:nvSpPr>
          <p:spPr>
            <a:xfrm>
              <a:off x="963704" y="3601703"/>
              <a:ext cx="251012" cy="246938"/>
            </a:xfrm>
            <a:prstGeom prst="ellipse">
              <a:avLst/>
            </a:prstGeom>
            <a:solidFill>
              <a:srgbClr val="FEC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BE6783EE-A4E7-7A46-9AB6-92D89356C518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55" y="4679128"/>
            <a:ext cx="5956300" cy="148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359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upo 80">
            <a:extLst>
              <a:ext uri="{FF2B5EF4-FFF2-40B4-BE49-F238E27FC236}">
                <a16:creationId xmlns:a16="http://schemas.microsoft.com/office/drawing/2014/main" id="{006EC15C-5A1A-815E-EC96-B29371617F62}"/>
              </a:ext>
            </a:extLst>
          </p:cNvPr>
          <p:cNvGrpSpPr/>
          <p:nvPr/>
        </p:nvGrpSpPr>
        <p:grpSpPr>
          <a:xfrm flipV="1">
            <a:off x="-3854" y="6763597"/>
            <a:ext cx="12195854" cy="108592"/>
            <a:chOff x="-1666028" y="891002"/>
            <a:chExt cx="12033597" cy="119888"/>
          </a:xfrm>
        </p:grpSpPr>
        <p:sp>
          <p:nvSpPr>
            <p:cNvPr id="82" name="object 2">
              <a:extLst>
                <a:ext uri="{FF2B5EF4-FFF2-40B4-BE49-F238E27FC236}">
                  <a16:creationId xmlns:a16="http://schemas.microsoft.com/office/drawing/2014/main" id="{BDEE0379-33BD-3583-E4D9-0C2C6257607B}"/>
                </a:ext>
              </a:extLst>
            </p:cNvPr>
            <p:cNvSpPr/>
            <p:nvPr/>
          </p:nvSpPr>
          <p:spPr>
            <a:xfrm>
              <a:off x="8541317" y="891002"/>
              <a:ext cx="1826252" cy="119888"/>
            </a:xfrm>
            <a:custGeom>
              <a:avLst/>
              <a:gdLst/>
              <a:ahLst/>
              <a:cxnLst/>
              <a:rect l="l" t="t" r="r" b="b"/>
              <a:pathLst>
                <a:path w="1225550" h="92075">
                  <a:moveTo>
                    <a:pt x="0" y="91541"/>
                  </a:moveTo>
                  <a:lnTo>
                    <a:pt x="1225334" y="91541"/>
                  </a:lnTo>
                  <a:lnTo>
                    <a:pt x="1225334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ED3326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83" name="object 3">
              <a:extLst>
                <a:ext uri="{FF2B5EF4-FFF2-40B4-BE49-F238E27FC236}">
                  <a16:creationId xmlns:a16="http://schemas.microsoft.com/office/drawing/2014/main" id="{7C8BB919-AA0E-5298-FDB9-79605910D7F1}"/>
                </a:ext>
              </a:extLst>
            </p:cNvPr>
            <p:cNvSpPr/>
            <p:nvPr/>
          </p:nvSpPr>
          <p:spPr>
            <a:xfrm>
              <a:off x="2587342" y="894081"/>
              <a:ext cx="1984658" cy="116809"/>
            </a:xfrm>
            <a:custGeom>
              <a:avLst/>
              <a:gdLst/>
              <a:ahLst/>
              <a:cxnLst/>
              <a:rect l="l" t="t" r="r" b="b"/>
              <a:pathLst>
                <a:path w="977900" h="92075">
                  <a:moveTo>
                    <a:pt x="0" y="91541"/>
                  </a:moveTo>
                  <a:lnTo>
                    <a:pt x="977900" y="91541"/>
                  </a:lnTo>
                  <a:lnTo>
                    <a:pt x="977900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0298D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84" name="object 4">
              <a:extLst>
                <a:ext uri="{FF2B5EF4-FFF2-40B4-BE49-F238E27FC236}">
                  <a16:creationId xmlns:a16="http://schemas.microsoft.com/office/drawing/2014/main" id="{BD2FE8AA-3637-1A3A-C886-01F9D971149F}"/>
                </a:ext>
              </a:extLst>
            </p:cNvPr>
            <p:cNvSpPr/>
            <p:nvPr/>
          </p:nvSpPr>
          <p:spPr>
            <a:xfrm>
              <a:off x="4572000" y="891003"/>
              <a:ext cx="1984658" cy="119887"/>
            </a:xfrm>
            <a:custGeom>
              <a:avLst/>
              <a:gdLst/>
              <a:ahLst/>
              <a:cxnLst/>
              <a:rect l="l" t="t" r="r" b="b"/>
              <a:pathLst>
                <a:path w="748029" h="92075">
                  <a:moveTo>
                    <a:pt x="0" y="91541"/>
                  </a:moveTo>
                  <a:lnTo>
                    <a:pt x="747979" y="91541"/>
                  </a:lnTo>
                  <a:lnTo>
                    <a:pt x="74797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FEC113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85" name="object 5">
              <a:extLst>
                <a:ext uri="{FF2B5EF4-FFF2-40B4-BE49-F238E27FC236}">
                  <a16:creationId xmlns:a16="http://schemas.microsoft.com/office/drawing/2014/main" id="{1CF41065-50A4-2A15-2075-ECD590C7DA62}"/>
                </a:ext>
              </a:extLst>
            </p:cNvPr>
            <p:cNvSpPr/>
            <p:nvPr/>
          </p:nvSpPr>
          <p:spPr>
            <a:xfrm>
              <a:off x="6556658" y="891002"/>
              <a:ext cx="1984658" cy="119888"/>
            </a:xfrm>
            <a:custGeom>
              <a:avLst/>
              <a:gdLst/>
              <a:ahLst/>
              <a:cxnLst/>
              <a:rect l="l" t="t" r="r" b="b"/>
              <a:pathLst>
                <a:path w="551179" h="92075">
                  <a:moveTo>
                    <a:pt x="0" y="91541"/>
                  </a:moveTo>
                  <a:lnTo>
                    <a:pt x="550799" y="91541"/>
                  </a:lnTo>
                  <a:lnTo>
                    <a:pt x="55079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86" name="object 6">
              <a:extLst>
                <a:ext uri="{FF2B5EF4-FFF2-40B4-BE49-F238E27FC236}">
                  <a16:creationId xmlns:a16="http://schemas.microsoft.com/office/drawing/2014/main" id="{4F4EA28E-8FEA-580D-8520-80FB632F95E4}"/>
                </a:ext>
              </a:extLst>
            </p:cNvPr>
            <p:cNvSpPr/>
            <p:nvPr/>
          </p:nvSpPr>
          <p:spPr>
            <a:xfrm>
              <a:off x="-1666028" y="891002"/>
              <a:ext cx="4253370" cy="119887"/>
            </a:xfrm>
            <a:custGeom>
              <a:avLst/>
              <a:gdLst/>
              <a:ahLst/>
              <a:cxnLst/>
              <a:rect l="l" t="t" r="r" b="b"/>
              <a:pathLst>
                <a:path w="4276090" h="92075">
                  <a:moveTo>
                    <a:pt x="0" y="91541"/>
                  </a:moveTo>
                  <a:lnTo>
                    <a:pt x="4275556" y="91541"/>
                  </a:lnTo>
                  <a:lnTo>
                    <a:pt x="4275556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00A79C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</p:grpSp>
      <p:sp>
        <p:nvSpPr>
          <p:cNvPr id="14" name="Título 4"/>
          <p:cNvSpPr txBox="1">
            <a:spLocks/>
          </p:cNvSpPr>
          <p:nvPr/>
        </p:nvSpPr>
        <p:spPr>
          <a:xfrm>
            <a:off x="460359" y="335829"/>
            <a:ext cx="10495904" cy="509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dirty="0"/>
              <a:t>3.4 Crecimiento significativo del promedio de los municipios focalizados aún con efectos de pandemia PROMCE 2021 -2023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1745229" y="6336209"/>
            <a:ext cx="446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>
                    <a:lumMod val="65000"/>
                  </a:schemeClr>
                </a:solidFill>
              </a:rPr>
              <a:t>10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888256"/>
              </p:ext>
            </p:extLst>
          </p:nvPr>
        </p:nvGraphicFramePr>
        <p:xfrm>
          <a:off x="1181456" y="874372"/>
          <a:ext cx="7164002" cy="5881625"/>
        </p:xfrm>
        <a:graphic>
          <a:graphicData uri="http://schemas.openxmlformats.org/drawingml/2006/table">
            <a:tbl>
              <a:tblPr/>
              <a:tblGrid>
                <a:gridCol w="579087">
                  <a:extLst>
                    <a:ext uri="{9D8B030D-6E8A-4147-A177-3AD203B41FA5}">
                      <a16:colId xmlns:a16="http://schemas.microsoft.com/office/drawing/2014/main" val="774459543"/>
                    </a:ext>
                  </a:extLst>
                </a:gridCol>
                <a:gridCol w="1708347">
                  <a:extLst>
                    <a:ext uri="{9D8B030D-6E8A-4147-A177-3AD203B41FA5}">
                      <a16:colId xmlns:a16="http://schemas.microsoft.com/office/drawing/2014/main" val="4128302877"/>
                    </a:ext>
                  </a:extLst>
                </a:gridCol>
                <a:gridCol w="1155351">
                  <a:extLst>
                    <a:ext uri="{9D8B030D-6E8A-4147-A177-3AD203B41FA5}">
                      <a16:colId xmlns:a16="http://schemas.microsoft.com/office/drawing/2014/main" val="3859178384"/>
                    </a:ext>
                  </a:extLst>
                </a:gridCol>
                <a:gridCol w="1154327">
                  <a:extLst>
                    <a:ext uri="{9D8B030D-6E8A-4147-A177-3AD203B41FA5}">
                      <a16:colId xmlns:a16="http://schemas.microsoft.com/office/drawing/2014/main" val="3353135978"/>
                    </a:ext>
                  </a:extLst>
                </a:gridCol>
                <a:gridCol w="1082183">
                  <a:extLst>
                    <a:ext uri="{9D8B030D-6E8A-4147-A177-3AD203B41FA5}">
                      <a16:colId xmlns:a16="http://schemas.microsoft.com/office/drawing/2014/main" val="2602650793"/>
                    </a:ext>
                  </a:extLst>
                </a:gridCol>
                <a:gridCol w="1484707">
                  <a:extLst>
                    <a:ext uri="{9D8B030D-6E8A-4147-A177-3AD203B41FA5}">
                      <a16:colId xmlns:a16="http://schemas.microsoft.com/office/drawing/2014/main" val="2706596074"/>
                    </a:ext>
                  </a:extLst>
                </a:gridCol>
              </a:tblGrid>
              <a:tr h="22869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5551" marR="5551" marT="55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5551" marR="5551" marT="55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5551" marR="5551" marT="55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5551" marR="5551" marT="55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Diferencia 2023  Vs</a:t>
                      </a:r>
                      <a:r>
                        <a:rPr lang="es-CO" sz="11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5551" marR="5551" marT="55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783516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CAJICÁ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026559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CHÍA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223883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SOPÓ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653063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NOCAIMA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264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330352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GACHETÁ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828661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MADRID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245608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ARBELÁEZ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477629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UBATÉ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399087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NEMOCÓN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39530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TENJO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678879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SIBATÉ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262570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MEDINA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238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258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589190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QUEBRADANEGRA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496593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SAN JUAN DE RIOSECO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247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734550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PACHO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570073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BOJACÁ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096186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GUADUAS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295620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VILLETA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940739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SILVANIA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660792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CHOCONTÁ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219266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TOCANCIPÁ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698650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SIMIJACA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835137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MESA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155434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COGUA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577397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ROSAL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811646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TABIO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588210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CAQUEZA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882788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SUBACHOQUE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114088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ANAPOIMA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410671"/>
                  </a:ext>
                </a:extLst>
              </a:tr>
              <a:tr h="1884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ZIPACÓN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078032"/>
                  </a:ext>
                </a:extLst>
              </a:tr>
            </a:tbl>
          </a:graphicData>
        </a:graphic>
      </p:graphicFrame>
      <p:sp>
        <p:nvSpPr>
          <p:cNvPr id="21" name="Título 4"/>
          <p:cNvSpPr txBox="1">
            <a:spLocks/>
          </p:cNvSpPr>
          <p:nvPr/>
        </p:nvSpPr>
        <p:spPr>
          <a:xfrm>
            <a:off x="9198013" y="4054967"/>
            <a:ext cx="2993987" cy="509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/>
              <a:t>87% </a:t>
            </a:r>
            <a:r>
              <a:rPr lang="es-CO" sz="1800" dirty="0"/>
              <a:t>de los municipios focalizados subieron su promedio global.</a:t>
            </a:r>
          </a:p>
          <a:p>
            <a:endParaRPr lang="es-CO" sz="1800" dirty="0"/>
          </a:p>
          <a:p>
            <a:endParaRPr lang="es-CO" sz="1800" dirty="0"/>
          </a:p>
          <a:p>
            <a:r>
              <a:rPr lang="es-CO" sz="1800" dirty="0"/>
              <a:t>Los municipios que más crecieron fueron </a:t>
            </a:r>
            <a:r>
              <a:rPr lang="es-CO" sz="1800" b="1" dirty="0"/>
              <a:t>Nocaima, San Juan de </a:t>
            </a:r>
            <a:r>
              <a:rPr lang="es-CO" sz="1800" b="1" dirty="0" err="1"/>
              <a:t>Rioseco</a:t>
            </a:r>
            <a:r>
              <a:rPr lang="es-CO" sz="1800" b="1" dirty="0"/>
              <a:t> y Medina</a:t>
            </a:r>
          </a:p>
        </p:txBody>
      </p:sp>
    </p:spTree>
    <p:extLst>
      <p:ext uri="{BB962C8B-B14F-4D97-AF65-F5344CB8AC3E}">
        <p14:creationId xmlns:p14="http://schemas.microsoft.com/office/powerpoint/2010/main" val="38441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C9FE9002-A3F7-E9EC-A624-A3970B35851C}"/>
              </a:ext>
            </a:extLst>
          </p:cNvPr>
          <p:cNvGrpSpPr/>
          <p:nvPr/>
        </p:nvGrpSpPr>
        <p:grpSpPr>
          <a:xfrm flipV="1">
            <a:off x="-3854" y="6763597"/>
            <a:ext cx="12195854" cy="108592"/>
            <a:chOff x="-1666028" y="891002"/>
            <a:chExt cx="12033597" cy="119888"/>
          </a:xfrm>
        </p:grpSpPr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E429EA14-7BF7-77FD-B657-FC8919FB7B99}"/>
                </a:ext>
              </a:extLst>
            </p:cNvPr>
            <p:cNvSpPr/>
            <p:nvPr/>
          </p:nvSpPr>
          <p:spPr>
            <a:xfrm>
              <a:off x="8541317" y="891002"/>
              <a:ext cx="1826252" cy="119888"/>
            </a:xfrm>
            <a:custGeom>
              <a:avLst/>
              <a:gdLst/>
              <a:ahLst/>
              <a:cxnLst/>
              <a:rect l="l" t="t" r="r" b="b"/>
              <a:pathLst>
                <a:path w="1225550" h="92075">
                  <a:moveTo>
                    <a:pt x="0" y="91541"/>
                  </a:moveTo>
                  <a:lnTo>
                    <a:pt x="1225334" y="91541"/>
                  </a:lnTo>
                  <a:lnTo>
                    <a:pt x="1225334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ED3326"/>
            </a:solidFill>
          </p:spPr>
          <p:txBody>
            <a:bodyPr wrap="square" lIns="0" tIns="0" rIns="0" bIns="0" rtlCol="0"/>
            <a:lstStyle/>
            <a:p>
              <a:endParaRPr sz="2132" dirty="0"/>
            </a:p>
          </p:txBody>
        </p:sp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6575418C-84A3-7072-4D3E-0F47769BBC5F}"/>
                </a:ext>
              </a:extLst>
            </p:cNvPr>
            <p:cNvSpPr/>
            <p:nvPr/>
          </p:nvSpPr>
          <p:spPr>
            <a:xfrm>
              <a:off x="2587342" y="894081"/>
              <a:ext cx="1984658" cy="116809"/>
            </a:xfrm>
            <a:custGeom>
              <a:avLst/>
              <a:gdLst/>
              <a:ahLst/>
              <a:cxnLst/>
              <a:rect l="l" t="t" r="r" b="b"/>
              <a:pathLst>
                <a:path w="977900" h="92075">
                  <a:moveTo>
                    <a:pt x="0" y="91541"/>
                  </a:moveTo>
                  <a:lnTo>
                    <a:pt x="977900" y="91541"/>
                  </a:lnTo>
                  <a:lnTo>
                    <a:pt x="977900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0298D"/>
            </a:solidFill>
          </p:spPr>
          <p:txBody>
            <a:bodyPr wrap="square" lIns="0" tIns="0" rIns="0" bIns="0" rtlCol="0"/>
            <a:lstStyle/>
            <a:p>
              <a:endParaRPr sz="2132" dirty="0"/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E451C4FC-A00F-3F6A-9FE2-EA2D2AC7E828}"/>
                </a:ext>
              </a:extLst>
            </p:cNvPr>
            <p:cNvSpPr/>
            <p:nvPr/>
          </p:nvSpPr>
          <p:spPr>
            <a:xfrm>
              <a:off x="4572000" y="891003"/>
              <a:ext cx="1984658" cy="119887"/>
            </a:xfrm>
            <a:custGeom>
              <a:avLst/>
              <a:gdLst/>
              <a:ahLst/>
              <a:cxnLst/>
              <a:rect l="l" t="t" r="r" b="b"/>
              <a:pathLst>
                <a:path w="748029" h="92075">
                  <a:moveTo>
                    <a:pt x="0" y="91541"/>
                  </a:moveTo>
                  <a:lnTo>
                    <a:pt x="747979" y="91541"/>
                  </a:lnTo>
                  <a:lnTo>
                    <a:pt x="74797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FEC113"/>
            </a:solidFill>
          </p:spPr>
          <p:txBody>
            <a:bodyPr wrap="square" lIns="0" tIns="0" rIns="0" bIns="0" rtlCol="0"/>
            <a:lstStyle/>
            <a:p>
              <a:endParaRPr sz="2132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985556BA-A4D9-C407-F27F-F11A85C84396}"/>
                </a:ext>
              </a:extLst>
            </p:cNvPr>
            <p:cNvSpPr/>
            <p:nvPr/>
          </p:nvSpPr>
          <p:spPr>
            <a:xfrm>
              <a:off x="6556658" y="891002"/>
              <a:ext cx="1984658" cy="119888"/>
            </a:xfrm>
            <a:custGeom>
              <a:avLst/>
              <a:gdLst/>
              <a:ahLst/>
              <a:cxnLst/>
              <a:rect l="l" t="t" r="r" b="b"/>
              <a:pathLst>
                <a:path w="551179" h="92075">
                  <a:moveTo>
                    <a:pt x="0" y="91541"/>
                  </a:moveTo>
                  <a:lnTo>
                    <a:pt x="550799" y="91541"/>
                  </a:lnTo>
                  <a:lnTo>
                    <a:pt x="55079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 sz="2132" dirty="0"/>
            </a:p>
          </p:txBody>
        </p:sp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1B4AD382-AD4B-6862-9D1B-1D6DFA35E3BA}"/>
                </a:ext>
              </a:extLst>
            </p:cNvPr>
            <p:cNvSpPr/>
            <p:nvPr/>
          </p:nvSpPr>
          <p:spPr>
            <a:xfrm>
              <a:off x="-1666028" y="891002"/>
              <a:ext cx="4253370" cy="119887"/>
            </a:xfrm>
            <a:custGeom>
              <a:avLst/>
              <a:gdLst/>
              <a:ahLst/>
              <a:cxnLst/>
              <a:rect l="l" t="t" r="r" b="b"/>
              <a:pathLst>
                <a:path w="4276090" h="92075">
                  <a:moveTo>
                    <a:pt x="0" y="91541"/>
                  </a:moveTo>
                  <a:lnTo>
                    <a:pt x="4275556" y="91541"/>
                  </a:lnTo>
                  <a:lnTo>
                    <a:pt x="4275556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00A79C"/>
            </a:solidFill>
          </p:spPr>
          <p:txBody>
            <a:bodyPr wrap="square" lIns="0" tIns="0" rIns="0" bIns="0" rtlCol="0"/>
            <a:lstStyle/>
            <a:p>
              <a:endParaRPr sz="2132" dirty="0"/>
            </a:p>
          </p:txBody>
        </p:sp>
      </p:grpSp>
      <p:sp>
        <p:nvSpPr>
          <p:cNvPr id="37" name="Título 4"/>
          <p:cNvSpPr txBox="1">
            <a:spLocks/>
          </p:cNvSpPr>
          <p:nvPr/>
        </p:nvSpPr>
        <p:spPr>
          <a:xfrm>
            <a:off x="216249" y="678974"/>
            <a:ext cx="10495904" cy="509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dirty="0"/>
              <a:t>3.5 Crecimiento sostenido en la clasificación de planteles 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624114" y="5922936"/>
            <a:ext cx="10088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CO" sz="1400" dirty="0"/>
              <a:t>Los EE focalizados en PROMCE presentan un aumento significativo en las categorías A+, A y B.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CO" sz="1400" dirty="0"/>
              <a:t>Por su parte, los EE ubicados en C y D.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11745229" y="6336209"/>
            <a:ext cx="446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>
                    <a:lumMod val="65000"/>
                  </a:schemeClr>
                </a:solidFill>
              </a:rPr>
              <a:t>11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5791" y="1217518"/>
            <a:ext cx="7316820" cy="468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42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816" y="0"/>
            <a:ext cx="12999103" cy="8667794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C9FE9002-A3F7-E9EC-A624-A3970B35851C}"/>
              </a:ext>
            </a:extLst>
          </p:cNvPr>
          <p:cNvGrpSpPr/>
          <p:nvPr/>
        </p:nvGrpSpPr>
        <p:grpSpPr>
          <a:xfrm flipV="1">
            <a:off x="-3854" y="6763597"/>
            <a:ext cx="12195854" cy="108592"/>
            <a:chOff x="-1666028" y="891002"/>
            <a:chExt cx="12033597" cy="119888"/>
          </a:xfrm>
        </p:grpSpPr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E429EA14-7BF7-77FD-B657-FC8919FB7B99}"/>
                </a:ext>
              </a:extLst>
            </p:cNvPr>
            <p:cNvSpPr/>
            <p:nvPr/>
          </p:nvSpPr>
          <p:spPr>
            <a:xfrm>
              <a:off x="8541317" y="891002"/>
              <a:ext cx="1826252" cy="119888"/>
            </a:xfrm>
            <a:custGeom>
              <a:avLst/>
              <a:gdLst/>
              <a:ahLst/>
              <a:cxnLst/>
              <a:rect l="l" t="t" r="r" b="b"/>
              <a:pathLst>
                <a:path w="1225550" h="92075">
                  <a:moveTo>
                    <a:pt x="0" y="91541"/>
                  </a:moveTo>
                  <a:lnTo>
                    <a:pt x="1225334" y="91541"/>
                  </a:lnTo>
                  <a:lnTo>
                    <a:pt x="1225334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ED3326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+mj-lt"/>
              </a:endParaRPr>
            </a:p>
          </p:txBody>
        </p:sp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6575418C-84A3-7072-4D3E-0F47769BBC5F}"/>
                </a:ext>
              </a:extLst>
            </p:cNvPr>
            <p:cNvSpPr/>
            <p:nvPr/>
          </p:nvSpPr>
          <p:spPr>
            <a:xfrm>
              <a:off x="2587342" y="894081"/>
              <a:ext cx="1984658" cy="116809"/>
            </a:xfrm>
            <a:custGeom>
              <a:avLst/>
              <a:gdLst/>
              <a:ahLst/>
              <a:cxnLst/>
              <a:rect l="l" t="t" r="r" b="b"/>
              <a:pathLst>
                <a:path w="977900" h="92075">
                  <a:moveTo>
                    <a:pt x="0" y="91541"/>
                  </a:moveTo>
                  <a:lnTo>
                    <a:pt x="977900" y="91541"/>
                  </a:lnTo>
                  <a:lnTo>
                    <a:pt x="977900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0298D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+mj-lt"/>
              </a:endParaRPr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E451C4FC-A00F-3F6A-9FE2-EA2D2AC7E828}"/>
                </a:ext>
              </a:extLst>
            </p:cNvPr>
            <p:cNvSpPr/>
            <p:nvPr/>
          </p:nvSpPr>
          <p:spPr>
            <a:xfrm>
              <a:off x="4572000" y="891003"/>
              <a:ext cx="1984658" cy="119887"/>
            </a:xfrm>
            <a:custGeom>
              <a:avLst/>
              <a:gdLst/>
              <a:ahLst/>
              <a:cxnLst/>
              <a:rect l="l" t="t" r="r" b="b"/>
              <a:pathLst>
                <a:path w="748029" h="92075">
                  <a:moveTo>
                    <a:pt x="0" y="91541"/>
                  </a:moveTo>
                  <a:lnTo>
                    <a:pt x="747979" y="91541"/>
                  </a:lnTo>
                  <a:lnTo>
                    <a:pt x="74797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FEC113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+mj-lt"/>
              </a:endParaRPr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985556BA-A4D9-C407-F27F-F11A85C84396}"/>
                </a:ext>
              </a:extLst>
            </p:cNvPr>
            <p:cNvSpPr/>
            <p:nvPr/>
          </p:nvSpPr>
          <p:spPr>
            <a:xfrm>
              <a:off x="6556658" y="891002"/>
              <a:ext cx="1984658" cy="119888"/>
            </a:xfrm>
            <a:custGeom>
              <a:avLst/>
              <a:gdLst/>
              <a:ahLst/>
              <a:cxnLst/>
              <a:rect l="l" t="t" r="r" b="b"/>
              <a:pathLst>
                <a:path w="551179" h="92075">
                  <a:moveTo>
                    <a:pt x="0" y="91541"/>
                  </a:moveTo>
                  <a:lnTo>
                    <a:pt x="550799" y="91541"/>
                  </a:lnTo>
                  <a:lnTo>
                    <a:pt x="55079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+mj-lt"/>
              </a:endParaRPr>
            </a:p>
          </p:txBody>
        </p:sp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1B4AD382-AD4B-6862-9D1B-1D6DFA35E3BA}"/>
                </a:ext>
              </a:extLst>
            </p:cNvPr>
            <p:cNvSpPr/>
            <p:nvPr/>
          </p:nvSpPr>
          <p:spPr>
            <a:xfrm>
              <a:off x="-1666028" y="891002"/>
              <a:ext cx="4253370" cy="119887"/>
            </a:xfrm>
            <a:custGeom>
              <a:avLst/>
              <a:gdLst/>
              <a:ahLst/>
              <a:cxnLst/>
              <a:rect l="l" t="t" r="r" b="b"/>
              <a:pathLst>
                <a:path w="4276090" h="92075">
                  <a:moveTo>
                    <a:pt x="0" y="91541"/>
                  </a:moveTo>
                  <a:lnTo>
                    <a:pt x="4275556" y="91541"/>
                  </a:lnTo>
                  <a:lnTo>
                    <a:pt x="4275556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00A79C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+mj-lt"/>
              </a:endParaRPr>
            </a:p>
          </p:txBody>
        </p:sp>
      </p:grpSp>
      <p:sp>
        <p:nvSpPr>
          <p:cNvPr id="18" name="Rectángulo redondeado 17"/>
          <p:cNvSpPr/>
          <p:nvPr/>
        </p:nvSpPr>
        <p:spPr>
          <a:xfrm>
            <a:off x="6832909" y="4336221"/>
            <a:ext cx="5054291" cy="126353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3600" b="1" dirty="0">
                <a:solidFill>
                  <a:schemeClr val="bg1"/>
                </a:solidFill>
              </a:rPr>
              <a:t>4.    Escalamiento     PROMCE 2024 - 2027</a:t>
            </a:r>
          </a:p>
        </p:txBody>
      </p:sp>
    </p:spTree>
    <p:extLst>
      <p:ext uri="{BB962C8B-B14F-4D97-AF65-F5344CB8AC3E}">
        <p14:creationId xmlns:p14="http://schemas.microsoft.com/office/powerpoint/2010/main" val="331639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4DDECB-E558-93EC-CE3E-4617D7FF1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20" y="797953"/>
            <a:ext cx="9363512" cy="443745"/>
          </a:xfrm>
        </p:spPr>
        <p:txBody>
          <a:bodyPr>
            <a:noAutofit/>
          </a:bodyPr>
          <a:lstStyle/>
          <a:p>
            <a:r>
              <a:rPr lang="es-CO" sz="3000" dirty="0"/>
              <a:t>4.1  Definir aspiración y métrica (3)</a:t>
            </a:r>
            <a:br>
              <a:rPr lang="es-CO" sz="2400" dirty="0"/>
            </a:br>
            <a:r>
              <a:rPr lang="es-CO" sz="1400" dirty="0"/>
              <a:t>Como resultado de la combinación de las aspiraciones descritas en la diapositiva anterior, se generaría este cambio en la distribución entre categorías</a:t>
            </a:r>
            <a:endParaRPr lang="es-CO" sz="2400" dirty="0"/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235F783C-A69D-E149-A961-46BBC79DC3C2}"/>
              </a:ext>
            </a:extLst>
          </p:cNvPr>
          <p:cNvGrpSpPr/>
          <p:nvPr/>
        </p:nvGrpSpPr>
        <p:grpSpPr>
          <a:xfrm>
            <a:off x="9786354" y="314916"/>
            <a:ext cx="1398319" cy="376461"/>
            <a:chOff x="2408664" y="2437329"/>
            <a:chExt cx="920834" cy="376461"/>
          </a:xfrm>
        </p:grpSpPr>
        <p:sp>
          <p:nvSpPr>
            <p:cNvPr id="53" name="Marcador de contenido 2">
              <a:extLst>
                <a:ext uri="{FF2B5EF4-FFF2-40B4-BE49-F238E27FC236}">
                  <a16:creationId xmlns:a16="http://schemas.microsoft.com/office/drawing/2014/main" id="{6015E35B-E136-5F32-DDC0-9F0B01B8CEFE}"/>
                </a:ext>
              </a:extLst>
            </p:cNvPr>
            <p:cNvSpPr txBox="1">
              <a:spLocks/>
            </p:cNvSpPr>
            <p:nvPr/>
          </p:nvSpPr>
          <p:spPr>
            <a:xfrm>
              <a:off x="2408664" y="2466361"/>
              <a:ext cx="920834" cy="3474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Clr>
                  <a:schemeClr val="tx2">
                    <a:lumMod val="50000"/>
                    <a:lumOff val="50000"/>
                  </a:schemeClr>
                </a:buClr>
                <a:buSzPct val="75000"/>
                <a:buFont typeface="Wingdings" panose="05000000000000000000" pitchFamily="2" charset="2"/>
                <a:buChar char="§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chemeClr val="tx2">
                    <a:lumMod val="50000"/>
                    <a:lumOff val="50000"/>
                  </a:schemeClr>
                </a:buClr>
                <a:buSzPct val="75000"/>
                <a:buFont typeface="Wingdings" panose="05000000000000000000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chemeClr val="tx2">
                    <a:lumMod val="50000"/>
                    <a:lumOff val="50000"/>
                  </a:schemeClr>
                </a:buClr>
                <a:buSzPct val="75000"/>
                <a:buFont typeface="Wingdings" panose="05000000000000000000" pitchFamily="2" charset="2"/>
                <a:buChar char="§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chemeClr val="tx2">
                    <a:lumMod val="50000"/>
                    <a:lumOff val="50000"/>
                  </a:schemeClr>
                </a:buClr>
                <a:buSzPct val="75000"/>
                <a:buFont typeface="Wingdings" panose="05000000000000000000" pitchFamily="2" charset="2"/>
                <a:buChar char="§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chemeClr val="tx2">
                    <a:lumMod val="50000"/>
                    <a:lumOff val="50000"/>
                  </a:schemeClr>
                </a:buClr>
                <a:buSzPct val="75000"/>
                <a:buFont typeface="Wingdings" panose="05000000000000000000" pitchFamily="2" charset="2"/>
                <a:buChar char="§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CO" sz="1051" b="1" dirty="0">
                  <a:solidFill>
                    <a:schemeClr val="accent3"/>
                  </a:solidFill>
                </a:rPr>
                <a:t>ILUSTRATIVO</a:t>
              </a:r>
            </a:p>
          </p:txBody>
        </p:sp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EE8305BF-C639-6620-111E-74BB38DDCD30}"/>
                </a:ext>
              </a:extLst>
            </p:cNvPr>
            <p:cNvGrpSpPr/>
            <p:nvPr/>
          </p:nvGrpSpPr>
          <p:grpSpPr>
            <a:xfrm>
              <a:off x="2585306" y="2437329"/>
              <a:ext cx="526881" cy="283992"/>
              <a:chOff x="1681212" y="2426706"/>
              <a:chExt cx="1622323" cy="396957"/>
            </a:xfrm>
          </p:grpSpPr>
          <p:cxnSp>
            <p:nvCxnSpPr>
              <p:cNvPr id="55" name="Conector recto 54">
                <a:extLst>
                  <a:ext uri="{FF2B5EF4-FFF2-40B4-BE49-F238E27FC236}">
                    <a16:creationId xmlns:a16="http://schemas.microsoft.com/office/drawing/2014/main" id="{981E24B3-1EF8-386E-4D81-0AF6F6040A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212" y="2426706"/>
                <a:ext cx="1622323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cto 55">
                <a:extLst>
                  <a:ext uri="{FF2B5EF4-FFF2-40B4-BE49-F238E27FC236}">
                    <a16:creationId xmlns:a16="http://schemas.microsoft.com/office/drawing/2014/main" id="{59AD271A-9E34-9A04-6051-D6EF87DCB3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212" y="2823663"/>
                <a:ext cx="1622323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CuadroTexto 18"/>
          <p:cNvSpPr txBox="1"/>
          <p:nvPr/>
        </p:nvSpPr>
        <p:spPr>
          <a:xfrm>
            <a:off x="11701688" y="6307179"/>
            <a:ext cx="446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>
                    <a:lumMod val="65000"/>
                  </a:schemeClr>
                </a:solidFill>
              </a:rPr>
              <a:t>13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06EC15C-5A1A-815E-EC96-B29371617F62}"/>
              </a:ext>
            </a:extLst>
          </p:cNvPr>
          <p:cNvGrpSpPr/>
          <p:nvPr/>
        </p:nvGrpSpPr>
        <p:grpSpPr>
          <a:xfrm flipV="1">
            <a:off x="-3854" y="6763597"/>
            <a:ext cx="12195854" cy="108592"/>
            <a:chOff x="-1666028" y="891002"/>
            <a:chExt cx="12033597" cy="119888"/>
          </a:xfrm>
        </p:grpSpPr>
        <p:sp>
          <p:nvSpPr>
            <p:cNvPr id="21" name="object 2">
              <a:extLst>
                <a:ext uri="{FF2B5EF4-FFF2-40B4-BE49-F238E27FC236}">
                  <a16:creationId xmlns:a16="http://schemas.microsoft.com/office/drawing/2014/main" id="{BDEE0379-33BD-3583-E4D9-0C2C6257607B}"/>
                </a:ext>
              </a:extLst>
            </p:cNvPr>
            <p:cNvSpPr/>
            <p:nvPr/>
          </p:nvSpPr>
          <p:spPr>
            <a:xfrm>
              <a:off x="8541317" y="891002"/>
              <a:ext cx="1826252" cy="119888"/>
            </a:xfrm>
            <a:custGeom>
              <a:avLst/>
              <a:gdLst/>
              <a:ahLst/>
              <a:cxnLst/>
              <a:rect l="l" t="t" r="r" b="b"/>
              <a:pathLst>
                <a:path w="1225550" h="92075">
                  <a:moveTo>
                    <a:pt x="0" y="91541"/>
                  </a:moveTo>
                  <a:lnTo>
                    <a:pt x="1225334" y="91541"/>
                  </a:lnTo>
                  <a:lnTo>
                    <a:pt x="1225334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ED3326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22" name="object 3">
              <a:extLst>
                <a:ext uri="{FF2B5EF4-FFF2-40B4-BE49-F238E27FC236}">
                  <a16:creationId xmlns:a16="http://schemas.microsoft.com/office/drawing/2014/main" id="{7C8BB919-AA0E-5298-FDB9-79605910D7F1}"/>
                </a:ext>
              </a:extLst>
            </p:cNvPr>
            <p:cNvSpPr/>
            <p:nvPr/>
          </p:nvSpPr>
          <p:spPr>
            <a:xfrm>
              <a:off x="2587342" y="894081"/>
              <a:ext cx="1984658" cy="116809"/>
            </a:xfrm>
            <a:custGeom>
              <a:avLst/>
              <a:gdLst/>
              <a:ahLst/>
              <a:cxnLst/>
              <a:rect l="l" t="t" r="r" b="b"/>
              <a:pathLst>
                <a:path w="977900" h="92075">
                  <a:moveTo>
                    <a:pt x="0" y="91541"/>
                  </a:moveTo>
                  <a:lnTo>
                    <a:pt x="977900" y="91541"/>
                  </a:lnTo>
                  <a:lnTo>
                    <a:pt x="977900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0298D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23" name="object 4">
              <a:extLst>
                <a:ext uri="{FF2B5EF4-FFF2-40B4-BE49-F238E27FC236}">
                  <a16:creationId xmlns:a16="http://schemas.microsoft.com/office/drawing/2014/main" id="{BD2FE8AA-3637-1A3A-C886-01F9D971149F}"/>
                </a:ext>
              </a:extLst>
            </p:cNvPr>
            <p:cNvSpPr/>
            <p:nvPr/>
          </p:nvSpPr>
          <p:spPr>
            <a:xfrm>
              <a:off x="4572000" y="891003"/>
              <a:ext cx="1984658" cy="119887"/>
            </a:xfrm>
            <a:custGeom>
              <a:avLst/>
              <a:gdLst/>
              <a:ahLst/>
              <a:cxnLst/>
              <a:rect l="l" t="t" r="r" b="b"/>
              <a:pathLst>
                <a:path w="748029" h="92075">
                  <a:moveTo>
                    <a:pt x="0" y="91541"/>
                  </a:moveTo>
                  <a:lnTo>
                    <a:pt x="747979" y="91541"/>
                  </a:lnTo>
                  <a:lnTo>
                    <a:pt x="74797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FEC113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24" name="object 5">
              <a:extLst>
                <a:ext uri="{FF2B5EF4-FFF2-40B4-BE49-F238E27FC236}">
                  <a16:creationId xmlns:a16="http://schemas.microsoft.com/office/drawing/2014/main" id="{1CF41065-50A4-2A15-2075-ECD590C7DA62}"/>
                </a:ext>
              </a:extLst>
            </p:cNvPr>
            <p:cNvSpPr/>
            <p:nvPr/>
          </p:nvSpPr>
          <p:spPr>
            <a:xfrm>
              <a:off x="6556658" y="891002"/>
              <a:ext cx="1984658" cy="119888"/>
            </a:xfrm>
            <a:custGeom>
              <a:avLst/>
              <a:gdLst/>
              <a:ahLst/>
              <a:cxnLst/>
              <a:rect l="l" t="t" r="r" b="b"/>
              <a:pathLst>
                <a:path w="551179" h="92075">
                  <a:moveTo>
                    <a:pt x="0" y="91541"/>
                  </a:moveTo>
                  <a:lnTo>
                    <a:pt x="550799" y="91541"/>
                  </a:lnTo>
                  <a:lnTo>
                    <a:pt x="55079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25" name="object 6">
              <a:extLst>
                <a:ext uri="{FF2B5EF4-FFF2-40B4-BE49-F238E27FC236}">
                  <a16:creationId xmlns:a16="http://schemas.microsoft.com/office/drawing/2014/main" id="{4F4EA28E-8FEA-580D-8520-80FB632F95E4}"/>
                </a:ext>
              </a:extLst>
            </p:cNvPr>
            <p:cNvSpPr/>
            <p:nvPr/>
          </p:nvSpPr>
          <p:spPr>
            <a:xfrm>
              <a:off x="-1666028" y="891002"/>
              <a:ext cx="4253370" cy="119887"/>
            </a:xfrm>
            <a:custGeom>
              <a:avLst/>
              <a:gdLst/>
              <a:ahLst/>
              <a:cxnLst/>
              <a:rect l="l" t="t" r="r" b="b"/>
              <a:pathLst>
                <a:path w="4276090" h="92075">
                  <a:moveTo>
                    <a:pt x="0" y="91541"/>
                  </a:moveTo>
                  <a:lnTo>
                    <a:pt x="4275556" y="91541"/>
                  </a:lnTo>
                  <a:lnTo>
                    <a:pt x="4275556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00A79C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</p:grpSp>
      <p:graphicFrame>
        <p:nvGraphicFramePr>
          <p:cNvPr id="28" name="Gráfico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733597"/>
              </p:ext>
            </p:extLst>
          </p:nvPr>
        </p:nvGraphicFramePr>
        <p:xfrm>
          <a:off x="853255" y="1241698"/>
          <a:ext cx="5329832" cy="265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Gráfico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942241"/>
              </p:ext>
            </p:extLst>
          </p:nvPr>
        </p:nvGraphicFramePr>
        <p:xfrm>
          <a:off x="853255" y="4074324"/>
          <a:ext cx="5329832" cy="265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7C9A57B9-020F-A2B9-1F47-0B3478333BC9}"/>
              </a:ext>
            </a:extLst>
          </p:cNvPr>
          <p:cNvSpPr txBox="1">
            <a:spLocks/>
          </p:cNvSpPr>
          <p:nvPr/>
        </p:nvSpPr>
        <p:spPr>
          <a:xfrm>
            <a:off x="1387701" y="1606458"/>
            <a:ext cx="726899" cy="421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Clr>
                <a:srgbClr val="1B2F2E">
                  <a:lumMod val="50000"/>
                  <a:lumOff val="50000"/>
                </a:srgbClr>
              </a:buClr>
              <a:buNone/>
              <a:defRPr/>
            </a:pPr>
            <a:r>
              <a:rPr lang="es-CO" sz="1400" b="1" dirty="0">
                <a:solidFill>
                  <a:srgbClr val="1B2F2E"/>
                </a:solidFill>
                <a:latin typeface="Grandview"/>
              </a:rPr>
              <a:t>2023</a:t>
            </a:r>
          </a:p>
        </p:txBody>
      </p:sp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A32A44F1-2543-DF2A-171C-34F2606101BE}"/>
              </a:ext>
            </a:extLst>
          </p:cNvPr>
          <p:cNvSpPr txBox="1">
            <a:spLocks/>
          </p:cNvSpPr>
          <p:nvPr/>
        </p:nvSpPr>
        <p:spPr>
          <a:xfrm>
            <a:off x="853255" y="4439084"/>
            <a:ext cx="1795795" cy="421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Clr>
                <a:srgbClr val="1B2F2E">
                  <a:lumMod val="50000"/>
                  <a:lumOff val="50000"/>
                </a:srgbClr>
              </a:buClr>
              <a:buNone/>
              <a:defRPr/>
            </a:pPr>
            <a:r>
              <a:rPr lang="es-CO" sz="1400" b="1" dirty="0">
                <a:solidFill>
                  <a:srgbClr val="1B2F2E"/>
                </a:solidFill>
                <a:latin typeface="Grandview"/>
              </a:rPr>
              <a:t>2027 (proyectado)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676562" y="2684758"/>
            <a:ext cx="35066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Esta meta incrementaría los resultados de Cundinamarca en 8 puntos del promedio global.</a:t>
            </a:r>
          </a:p>
          <a:p>
            <a:endParaRPr lang="es-CO" dirty="0"/>
          </a:p>
          <a:p>
            <a:r>
              <a:rPr lang="es-CO" dirty="0"/>
              <a:t>Pasaría de 256 puntos a </a:t>
            </a:r>
            <a:r>
              <a:rPr lang="es-CO" sz="2400" b="1" dirty="0"/>
              <a:t>264</a:t>
            </a:r>
            <a:r>
              <a:rPr lang="es-CO" dirty="0"/>
              <a:t> en 2027 y se ubicaría como el segundo </a:t>
            </a:r>
            <a:r>
              <a:rPr lang="es-CO" sz="2000" i="1" dirty="0"/>
              <a:t>mejor departamento del país.</a:t>
            </a:r>
          </a:p>
        </p:txBody>
      </p:sp>
    </p:spTree>
    <p:extLst>
      <p:ext uri="{BB962C8B-B14F-4D97-AF65-F5344CB8AC3E}">
        <p14:creationId xmlns:p14="http://schemas.microsoft.com/office/powerpoint/2010/main" val="2138284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336" y="-515466"/>
            <a:ext cx="13167363" cy="8778243"/>
          </a:xfrm>
          <a:prstGeom prst="rect">
            <a:avLst/>
          </a:prstGeom>
        </p:spPr>
      </p:pic>
      <p:sp>
        <p:nvSpPr>
          <p:cNvPr id="27" name="Google Shape;193;p32">
            <a:extLst>
              <a:ext uri="{FF2B5EF4-FFF2-40B4-BE49-F238E27FC236}">
                <a16:creationId xmlns:a16="http://schemas.microsoft.com/office/drawing/2014/main" id="{E1A83FFD-DDCE-C541-2034-F925902B8E88}"/>
              </a:ext>
            </a:extLst>
          </p:cNvPr>
          <p:cNvSpPr txBox="1">
            <a:spLocks/>
          </p:cNvSpPr>
          <p:nvPr/>
        </p:nvSpPr>
        <p:spPr>
          <a:xfrm>
            <a:off x="-203033" y="3688027"/>
            <a:ext cx="6348378" cy="1819926"/>
          </a:xfrm>
          <a:prstGeom prst="rect">
            <a:avLst/>
          </a:prstGeom>
          <a:noFill/>
          <a:ln w="158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s-MX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50" charset="0"/>
                <a:cs typeface="Poppins" panose="00000500000000000000" pitchFamily="50" charset="0"/>
              </a:rPr>
              <a:t>¡Gracias!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17602C24-8A91-2772-9B46-882A8055D6CC}"/>
              </a:ext>
            </a:extLst>
          </p:cNvPr>
          <p:cNvGrpSpPr/>
          <p:nvPr/>
        </p:nvGrpSpPr>
        <p:grpSpPr>
          <a:xfrm flipV="1">
            <a:off x="-438336" y="7994469"/>
            <a:ext cx="13167362" cy="322604"/>
            <a:chOff x="-1666028" y="891002"/>
            <a:chExt cx="12033597" cy="119888"/>
          </a:xfrm>
        </p:grpSpPr>
        <p:sp>
          <p:nvSpPr>
            <p:cNvPr id="36" name="object 2">
              <a:extLst>
                <a:ext uri="{FF2B5EF4-FFF2-40B4-BE49-F238E27FC236}">
                  <a16:creationId xmlns:a16="http://schemas.microsoft.com/office/drawing/2014/main" id="{1C0F77DF-9840-5607-1584-A2795D7F3D4D}"/>
                </a:ext>
              </a:extLst>
            </p:cNvPr>
            <p:cNvSpPr/>
            <p:nvPr/>
          </p:nvSpPr>
          <p:spPr>
            <a:xfrm>
              <a:off x="8541317" y="891002"/>
              <a:ext cx="1826252" cy="119888"/>
            </a:xfrm>
            <a:custGeom>
              <a:avLst/>
              <a:gdLst/>
              <a:ahLst/>
              <a:cxnLst/>
              <a:rect l="l" t="t" r="r" b="b"/>
              <a:pathLst>
                <a:path w="1225550" h="92075">
                  <a:moveTo>
                    <a:pt x="0" y="91541"/>
                  </a:moveTo>
                  <a:lnTo>
                    <a:pt x="1225334" y="91541"/>
                  </a:lnTo>
                  <a:lnTo>
                    <a:pt x="1225334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ED3326"/>
            </a:solidFill>
          </p:spPr>
          <p:txBody>
            <a:bodyPr wrap="square" lIns="0" tIns="0" rIns="0" bIns="0" rtlCol="0"/>
            <a:lstStyle/>
            <a:p>
              <a:endParaRPr sz="2132" dirty="0"/>
            </a:p>
          </p:txBody>
        </p:sp>
        <p:sp>
          <p:nvSpPr>
            <p:cNvPr id="37" name="object 3">
              <a:extLst>
                <a:ext uri="{FF2B5EF4-FFF2-40B4-BE49-F238E27FC236}">
                  <a16:creationId xmlns:a16="http://schemas.microsoft.com/office/drawing/2014/main" id="{8D263ADD-FE08-F926-A7CD-549DB90B6DA7}"/>
                </a:ext>
              </a:extLst>
            </p:cNvPr>
            <p:cNvSpPr/>
            <p:nvPr/>
          </p:nvSpPr>
          <p:spPr>
            <a:xfrm>
              <a:off x="2587342" y="894081"/>
              <a:ext cx="1984658" cy="116809"/>
            </a:xfrm>
            <a:custGeom>
              <a:avLst/>
              <a:gdLst/>
              <a:ahLst/>
              <a:cxnLst/>
              <a:rect l="l" t="t" r="r" b="b"/>
              <a:pathLst>
                <a:path w="977900" h="92075">
                  <a:moveTo>
                    <a:pt x="0" y="91541"/>
                  </a:moveTo>
                  <a:lnTo>
                    <a:pt x="977900" y="91541"/>
                  </a:lnTo>
                  <a:lnTo>
                    <a:pt x="977900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0298D"/>
            </a:solidFill>
          </p:spPr>
          <p:txBody>
            <a:bodyPr wrap="square" lIns="0" tIns="0" rIns="0" bIns="0" rtlCol="0"/>
            <a:lstStyle/>
            <a:p>
              <a:endParaRPr sz="2132" dirty="0"/>
            </a:p>
          </p:txBody>
        </p:sp>
        <p:sp>
          <p:nvSpPr>
            <p:cNvPr id="38" name="object 4">
              <a:extLst>
                <a:ext uri="{FF2B5EF4-FFF2-40B4-BE49-F238E27FC236}">
                  <a16:creationId xmlns:a16="http://schemas.microsoft.com/office/drawing/2014/main" id="{4809660B-A95C-C08F-057A-F076D997F2BE}"/>
                </a:ext>
              </a:extLst>
            </p:cNvPr>
            <p:cNvSpPr/>
            <p:nvPr/>
          </p:nvSpPr>
          <p:spPr>
            <a:xfrm>
              <a:off x="4572000" y="891003"/>
              <a:ext cx="1984658" cy="119887"/>
            </a:xfrm>
            <a:custGeom>
              <a:avLst/>
              <a:gdLst/>
              <a:ahLst/>
              <a:cxnLst/>
              <a:rect l="l" t="t" r="r" b="b"/>
              <a:pathLst>
                <a:path w="748029" h="92075">
                  <a:moveTo>
                    <a:pt x="0" y="91541"/>
                  </a:moveTo>
                  <a:lnTo>
                    <a:pt x="747979" y="91541"/>
                  </a:lnTo>
                  <a:lnTo>
                    <a:pt x="74797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FEC113"/>
            </a:solidFill>
          </p:spPr>
          <p:txBody>
            <a:bodyPr wrap="square" lIns="0" tIns="0" rIns="0" bIns="0" rtlCol="0"/>
            <a:lstStyle/>
            <a:p>
              <a:endParaRPr sz="2132" dirty="0"/>
            </a:p>
          </p:txBody>
        </p:sp>
        <p:sp>
          <p:nvSpPr>
            <p:cNvPr id="39" name="object 5">
              <a:extLst>
                <a:ext uri="{FF2B5EF4-FFF2-40B4-BE49-F238E27FC236}">
                  <a16:creationId xmlns:a16="http://schemas.microsoft.com/office/drawing/2014/main" id="{A5C10A48-D463-8EFC-970F-8DFFF0F29E40}"/>
                </a:ext>
              </a:extLst>
            </p:cNvPr>
            <p:cNvSpPr/>
            <p:nvPr/>
          </p:nvSpPr>
          <p:spPr>
            <a:xfrm>
              <a:off x="6556658" y="891002"/>
              <a:ext cx="1984658" cy="119888"/>
            </a:xfrm>
            <a:custGeom>
              <a:avLst/>
              <a:gdLst/>
              <a:ahLst/>
              <a:cxnLst/>
              <a:rect l="l" t="t" r="r" b="b"/>
              <a:pathLst>
                <a:path w="551179" h="92075">
                  <a:moveTo>
                    <a:pt x="0" y="91541"/>
                  </a:moveTo>
                  <a:lnTo>
                    <a:pt x="550799" y="91541"/>
                  </a:lnTo>
                  <a:lnTo>
                    <a:pt x="55079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 sz="2132" dirty="0"/>
            </a:p>
          </p:txBody>
        </p:sp>
        <p:sp>
          <p:nvSpPr>
            <p:cNvPr id="40" name="object 6">
              <a:extLst>
                <a:ext uri="{FF2B5EF4-FFF2-40B4-BE49-F238E27FC236}">
                  <a16:creationId xmlns:a16="http://schemas.microsoft.com/office/drawing/2014/main" id="{EB489582-F1D8-CA10-452B-A74BA9A86E0E}"/>
                </a:ext>
              </a:extLst>
            </p:cNvPr>
            <p:cNvSpPr/>
            <p:nvPr/>
          </p:nvSpPr>
          <p:spPr>
            <a:xfrm>
              <a:off x="-1666028" y="891002"/>
              <a:ext cx="4253370" cy="119887"/>
            </a:xfrm>
            <a:custGeom>
              <a:avLst/>
              <a:gdLst/>
              <a:ahLst/>
              <a:cxnLst/>
              <a:rect l="l" t="t" r="r" b="b"/>
              <a:pathLst>
                <a:path w="4276090" h="92075">
                  <a:moveTo>
                    <a:pt x="0" y="91541"/>
                  </a:moveTo>
                  <a:lnTo>
                    <a:pt x="4275556" y="91541"/>
                  </a:lnTo>
                  <a:lnTo>
                    <a:pt x="4275556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00A79C"/>
            </a:solidFill>
          </p:spPr>
          <p:txBody>
            <a:bodyPr wrap="square" lIns="0" tIns="0" rIns="0" bIns="0" rtlCol="0"/>
            <a:lstStyle/>
            <a:p>
              <a:endParaRPr sz="2132" dirty="0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86DE5D-8129-BF52-BE0F-6E7FC991AF85}"/>
              </a:ext>
            </a:extLst>
          </p:cNvPr>
          <p:cNvSpPr txBox="1"/>
          <p:nvPr/>
        </p:nvSpPr>
        <p:spPr>
          <a:xfrm>
            <a:off x="141206" y="5991369"/>
            <a:ext cx="10997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Poppins" panose="00000500000000000000" pitchFamily="50" charset="0"/>
              </a:rPr>
              <a:t>Seguiremos trabajando para hacer de Cundinamarca, la mejor región de América Latina por sus resultados en educación pública </a:t>
            </a:r>
            <a:endParaRPr lang="es-CO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5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185967" y="1961755"/>
            <a:ext cx="10080595" cy="3436259"/>
          </a:xfrm>
        </p:spPr>
        <p:txBody>
          <a:bodyPr>
            <a:normAutofit/>
          </a:bodyPr>
          <a:lstStyle/>
          <a:p>
            <a:pPr algn="r"/>
            <a:r>
              <a:rPr lang="es-ES" sz="2000" dirty="0"/>
              <a:t>Es un programa de </a:t>
            </a:r>
            <a:r>
              <a:rPr lang="es-ES" b="1" dirty="0"/>
              <a:t>mejoramiento integral </a:t>
            </a:r>
            <a:r>
              <a:rPr lang="es-ES" sz="2000" dirty="0"/>
              <a:t>que busca consolidar un mayor compromiso de los docentes, para mejorar el bienestar y los aprendizajes de los estudiantes, con el fin de lograr avances significativos en las </a:t>
            </a:r>
            <a:r>
              <a:rPr lang="es-ES" b="1" i="1" dirty="0"/>
              <a:t>pruebas Saber 11</a:t>
            </a:r>
            <a:r>
              <a:rPr lang="es-ES" sz="2000" dirty="0"/>
              <a:t>.</a:t>
            </a:r>
          </a:p>
          <a:p>
            <a:pPr algn="r"/>
            <a:endParaRPr lang="es-ES" sz="2000" dirty="0"/>
          </a:p>
          <a:p>
            <a:pPr algn="r"/>
            <a:r>
              <a:rPr lang="es-ES" sz="2000" dirty="0"/>
              <a:t>El</a:t>
            </a:r>
            <a:r>
              <a:rPr lang="es-ES" sz="2000" b="1" dirty="0"/>
              <a:t> PROMCE,</a:t>
            </a:r>
            <a:r>
              <a:rPr lang="es-ES" sz="2000" dirty="0"/>
              <a:t> está orientado al fortalecimiento del liderazgo, las competencias socioemocionales y pedagógicas de los docentes y directivos docentes, con el fin de mejorar el clima escolar y alcanzar </a:t>
            </a:r>
            <a:r>
              <a:rPr lang="es-ES" sz="2000" i="1" dirty="0">
                <a:solidFill>
                  <a:srgbClr val="FF0000"/>
                </a:solidFill>
              </a:rPr>
              <a:t>mejores resultados institucionales</a:t>
            </a:r>
            <a:r>
              <a:rPr lang="es-ES" sz="2000" dirty="0"/>
              <a:t>.</a:t>
            </a:r>
          </a:p>
          <a:p>
            <a:pPr algn="r"/>
            <a:endParaRPr lang="es-ES" sz="2000" dirty="0"/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006EC15C-5A1A-815E-EC96-B29371617F62}"/>
              </a:ext>
            </a:extLst>
          </p:cNvPr>
          <p:cNvGrpSpPr/>
          <p:nvPr/>
        </p:nvGrpSpPr>
        <p:grpSpPr>
          <a:xfrm flipV="1">
            <a:off x="-3854" y="6763597"/>
            <a:ext cx="12195854" cy="108592"/>
            <a:chOff x="-1666028" y="891002"/>
            <a:chExt cx="12033597" cy="119888"/>
          </a:xfrm>
        </p:grpSpPr>
        <p:sp>
          <p:nvSpPr>
            <p:cNvPr id="45" name="object 2">
              <a:extLst>
                <a:ext uri="{FF2B5EF4-FFF2-40B4-BE49-F238E27FC236}">
                  <a16:creationId xmlns:a16="http://schemas.microsoft.com/office/drawing/2014/main" id="{BDEE0379-33BD-3583-E4D9-0C2C6257607B}"/>
                </a:ext>
              </a:extLst>
            </p:cNvPr>
            <p:cNvSpPr/>
            <p:nvPr/>
          </p:nvSpPr>
          <p:spPr>
            <a:xfrm>
              <a:off x="8541317" y="891002"/>
              <a:ext cx="1826252" cy="119888"/>
            </a:xfrm>
            <a:custGeom>
              <a:avLst/>
              <a:gdLst/>
              <a:ahLst/>
              <a:cxnLst/>
              <a:rect l="l" t="t" r="r" b="b"/>
              <a:pathLst>
                <a:path w="1225550" h="92075">
                  <a:moveTo>
                    <a:pt x="0" y="91541"/>
                  </a:moveTo>
                  <a:lnTo>
                    <a:pt x="1225334" y="91541"/>
                  </a:lnTo>
                  <a:lnTo>
                    <a:pt x="1225334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ED3326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46" name="object 3">
              <a:extLst>
                <a:ext uri="{FF2B5EF4-FFF2-40B4-BE49-F238E27FC236}">
                  <a16:creationId xmlns:a16="http://schemas.microsoft.com/office/drawing/2014/main" id="{7C8BB919-AA0E-5298-FDB9-79605910D7F1}"/>
                </a:ext>
              </a:extLst>
            </p:cNvPr>
            <p:cNvSpPr/>
            <p:nvPr/>
          </p:nvSpPr>
          <p:spPr>
            <a:xfrm>
              <a:off x="2587342" y="894081"/>
              <a:ext cx="1984658" cy="116809"/>
            </a:xfrm>
            <a:custGeom>
              <a:avLst/>
              <a:gdLst/>
              <a:ahLst/>
              <a:cxnLst/>
              <a:rect l="l" t="t" r="r" b="b"/>
              <a:pathLst>
                <a:path w="977900" h="92075">
                  <a:moveTo>
                    <a:pt x="0" y="91541"/>
                  </a:moveTo>
                  <a:lnTo>
                    <a:pt x="977900" y="91541"/>
                  </a:lnTo>
                  <a:lnTo>
                    <a:pt x="977900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0298D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47" name="object 4">
              <a:extLst>
                <a:ext uri="{FF2B5EF4-FFF2-40B4-BE49-F238E27FC236}">
                  <a16:creationId xmlns:a16="http://schemas.microsoft.com/office/drawing/2014/main" id="{BD2FE8AA-3637-1A3A-C886-01F9D971149F}"/>
                </a:ext>
              </a:extLst>
            </p:cNvPr>
            <p:cNvSpPr/>
            <p:nvPr/>
          </p:nvSpPr>
          <p:spPr>
            <a:xfrm>
              <a:off x="4572000" y="891003"/>
              <a:ext cx="1984658" cy="119887"/>
            </a:xfrm>
            <a:custGeom>
              <a:avLst/>
              <a:gdLst/>
              <a:ahLst/>
              <a:cxnLst/>
              <a:rect l="l" t="t" r="r" b="b"/>
              <a:pathLst>
                <a:path w="748029" h="92075">
                  <a:moveTo>
                    <a:pt x="0" y="91541"/>
                  </a:moveTo>
                  <a:lnTo>
                    <a:pt x="747979" y="91541"/>
                  </a:lnTo>
                  <a:lnTo>
                    <a:pt x="74797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FEC113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48" name="object 5">
              <a:extLst>
                <a:ext uri="{FF2B5EF4-FFF2-40B4-BE49-F238E27FC236}">
                  <a16:creationId xmlns:a16="http://schemas.microsoft.com/office/drawing/2014/main" id="{1CF41065-50A4-2A15-2075-ECD590C7DA62}"/>
                </a:ext>
              </a:extLst>
            </p:cNvPr>
            <p:cNvSpPr/>
            <p:nvPr/>
          </p:nvSpPr>
          <p:spPr>
            <a:xfrm>
              <a:off x="6556658" y="891002"/>
              <a:ext cx="1984658" cy="119888"/>
            </a:xfrm>
            <a:custGeom>
              <a:avLst/>
              <a:gdLst/>
              <a:ahLst/>
              <a:cxnLst/>
              <a:rect l="l" t="t" r="r" b="b"/>
              <a:pathLst>
                <a:path w="551179" h="92075">
                  <a:moveTo>
                    <a:pt x="0" y="91541"/>
                  </a:moveTo>
                  <a:lnTo>
                    <a:pt x="550799" y="91541"/>
                  </a:lnTo>
                  <a:lnTo>
                    <a:pt x="55079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49" name="object 6">
              <a:extLst>
                <a:ext uri="{FF2B5EF4-FFF2-40B4-BE49-F238E27FC236}">
                  <a16:creationId xmlns:a16="http://schemas.microsoft.com/office/drawing/2014/main" id="{4F4EA28E-8FEA-580D-8520-80FB632F95E4}"/>
                </a:ext>
              </a:extLst>
            </p:cNvPr>
            <p:cNvSpPr/>
            <p:nvPr/>
          </p:nvSpPr>
          <p:spPr>
            <a:xfrm>
              <a:off x="-1666028" y="891002"/>
              <a:ext cx="4253370" cy="119887"/>
            </a:xfrm>
            <a:custGeom>
              <a:avLst/>
              <a:gdLst/>
              <a:ahLst/>
              <a:cxnLst/>
              <a:rect l="l" t="t" r="r" b="b"/>
              <a:pathLst>
                <a:path w="4276090" h="92075">
                  <a:moveTo>
                    <a:pt x="0" y="91541"/>
                  </a:moveTo>
                  <a:lnTo>
                    <a:pt x="4275556" y="91541"/>
                  </a:lnTo>
                  <a:lnTo>
                    <a:pt x="4275556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00A79C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330437" y="221743"/>
            <a:ext cx="4764079" cy="66362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>
                <a:solidFill>
                  <a:schemeClr val="bg1"/>
                </a:solidFill>
              </a:rPr>
              <a:t>Modelo PROMCE</a:t>
            </a:r>
            <a:endParaRPr lang="es-CO" sz="3200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08914" y="254989"/>
            <a:ext cx="793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50" charset="0"/>
                <a:cs typeface="Poppins" panose="00000500000000000000" pitchFamily="50" charset="0"/>
              </a:rPr>
              <a:t>1.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1745229" y="6336208"/>
            <a:ext cx="2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6426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2759564" y="1499932"/>
            <a:ext cx="5570139" cy="5020942"/>
            <a:chOff x="6025820" y="895450"/>
            <a:chExt cx="6143118" cy="5493988"/>
          </a:xfrm>
        </p:grpSpPr>
        <p:grpSp>
          <p:nvGrpSpPr>
            <p:cNvPr id="24" name="Grupo 23"/>
            <p:cNvGrpSpPr/>
            <p:nvPr/>
          </p:nvGrpSpPr>
          <p:grpSpPr>
            <a:xfrm>
              <a:off x="6025820" y="895450"/>
              <a:ext cx="6143118" cy="5493988"/>
              <a:chOff x="5052231" y="444137"/>
              <a:chExt cx="6612176" cy="5913808"/>
            </a:xfrm>
          </p:grpSpPr>
          <p:grpSp>
            <p:nvGrpSpPr>
              <p:cNvPr id="27" name="Grupo 26">
                <a:extLst>
                  <a:ext uri="{FF2B5EF4-FFF2-40B4-BE49-F238E27FC236}">
                    <a16:creationId xmlns:a16="http://schemas.microsoft.com/office/drawing/2014/main" id="{DCC3C97D-7264-3FBC-CA49-B2932D612448}"/>
                  </a:ext>
                </a:extLst>
              </p:cNvPr>
              <p:cNvGrpSpPr/>
              <p:nvPr/>
            </p:nvGrpSpPr>
            <p:grpSpPr>
              <a:xfrm>
                <a:off x="5052231" y="444137"/>
                <a:ext cx="6612176" cy="5913808"/>
                <a:chOff x="1952359" y="1035007"/>
                <a:chExt cx="5568165" cy="5131852"/>
              </a:xfrm>
            </p:grpSpPr>
            <p:grpSp>
              <p:nvGrpSpPr>
                <p:cNvPr id="40" name="Google Shape;141;p3"/>
                <p:cNvGrpSpPr/>
                <p:nvPr/>
              </p:nvGrpSpPr>
              <p:grpSpPr>
                <a:xfrm>
                  <a:off x="1952359" y="1035007"/>
                  <a:ext cx="5568165" cy="5131852"/>
                  <a:chOff x="1508983" y="967586"/>
                  <a:chExt cx="6114536" cy="5638055"/>
                </a:xfrm>
              </p:grpSpPr>
              <p:grpSp>
                <p:nvGrpSpPr>
                  <p:cNvPr id="42" name="Google Shape;142;p3"/>
                  <p:cNvGrpSpPr/>
                  <p:nvPr/>
                </p:nvGrpSpPr>
                <p:grpSpPr>
                  <a:xfrm>
                    <a:off x="1909199" y="1064818"/>
                    <a:ext cx="5314415" cy="5220653"/>
                    <a:chOff x="4097787" y="2978323"/>
                    <a:chExt cx="929313" cy="912917"/>
                  </a:xfrm>
                </p:grpSpPr>
                <p:sp>
                  <p:nvSpPr>
                    <p:cNvPr id="74" name="Google Shape;143;p3"/>
                    <p:cNvSpPr/>
                    <p:nvPr/>
                  </p:nvSpPr>
                  <p:spPr>
                    <a:xfrm>
                      <a:off x="4108871" y="3115631"/>
                      <a:ext cx="320883" cy="3093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883" h="309324" extrusionOk="0">
                          <a:moveTo>
                            <a:pt x="121920" y="3572"/>
                          </a:moveTo>
                          <a:cubicBezTo>
                            <a:pt x="50483" y="81677"/>
                            <a:pt x="4763" y="184547"/>
                            <a:pt x="0" y="296942"/>
                          </a:cubicBezTo>
                          <a:cubicBezTo>
                            <a:pt x="0" y="303609"/>
                            <a:pt x="4763" y="309324"/>
                            <a:pt x="11430" y="309324"/>
                          </a:cubicBezTo>
                          <a:lnTo>
                            <a:pt x="264795" y="309324"/>
                          </a:lnTo>
                          <a:cubicBezTo>
                            <a:pt x="270510" y="309324"/>
                            <a:pt x="275273" y="304562"/>
                            <a:pt x="276225" y="298847"/>
                          </a:cubicBezTo>
                          <a:cubicBezTo>
                            <a:pt x="280035" y="260747"/>
                            <a:pt x="295275" y="226457"/>
                            <a:pt x="318135" y="198834"/>
                          </a:cubicBezTo>
                          <a:cubicBezTo>
                            <a:pt x="321945" y="194072"/>
                            <a:pt x="321945" y="187404"/>
                            <a:pt x="317183" y="183594"/>
                          </a:cubicBezTo>
                          <a:lnTo>
                            <a:pt x="138113" y="3572"/>
                          </a:lnTo>
                          <a:cubicBezTo>
                            <a:pt x="133350" y="-1191"/>
                            <a:pt x="125730" y="-1191"/>
                            <a:pt x="121920" y="357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>
                      <a:outerShdw blurRad="127000" dist="38100" dir="5400000" algn="t" rotWithShape="0">
                        <a:srgbClr val="000000">
                          <a:alpha val="14901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endParaRPr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</p:txBody>
                </p:sp>
                <p:sp>
                  <p:nvSpPr>
                    <p:cNvPr id="75" name="Google Shape;144;p3"/>
                    <p:cNvSpPr/>
                    <p:nvPr/>
                  </p:nvSpPr>
                  <p:spPr>
                    <a:xfrm>
                      <a:off x="4097787" y="3444101"/>
                      <a:ext cx="320560" cy="3083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560" h="308371" extrusionOk="0">
                          <a:moveTo>
                            <a:pt x="0" y="11430"/>
                          </a:moveTo>
                          <a:cubicBezTo>
                            <a:pt x="4763" y="123825"/>
                            <a:pt x="50483" y="226695"/>
                            <a:pt x="121920" y="304800"/>
                          </a:cubicBezTo>
                          <a:cubicBezTo>
                            <a:pt x="126683" y="309563"/>
                            <a:pt x="134303" y="309563"/>
                            <a:pt x="138113" y="304800"/>
                          </a:cubicBezTo>
                          <a:lnTo>
                            <a:pt x="317183" y="125730"/>
                          </a:lnTo>
                          <a:cubicBezTo>
                            <a:pt x="320993" y="121920"/>
                            <a:pt x="321945" y="115252"/>
                            <a:pt x="318135" y="110490"/>
                          </a:cubicBezTo>
                          <a:cubicBezTo>
                            <a:pt x="295275" y="81915"/>
                            <a:pt x="280035" y="47625"/>
                            <a:pt x="276225" y="10477"/>
                          </a:cubicBezTo>
                          <a:cubicBezTo>
                            <a:pt x="275273" y="4763"/>
                            <a:pt x="270510" y="0"/>
                            <a:pt x="264795" y="0"/>
                          </a:cubicBezTo>
                          <a:lnTo>
                            <a:pt x="11430" y="0"/>
                          </a:lnTo>
                          <a:cubicBezTo>
                            <a:pt x="4763" y="0"/>
                            <a:pt x="0" y="4763"/>
                            <a:pt x="0" y="1143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>
                      <a:outerShdw blurRad="127000" dist="38100" dir="5400000" algn="t" rotWithShape="0">
                        <a:srgbClr val="000000">
                          <a:alpha val="14901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endParaRPr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</p:txBody>
                </p:sp>
                <p:sp>
                  <p:nvSpPr>
                    <p:cNvPr id="76" name="Google Shape;145;p3"/>
                    <p:cNvSpPr/>
                    <p:nvPr/>
                  </p:nvSpPr>
                  <p:spPr>
                    <a:xfrm>
                      <a:off x="4255126" y="3567016"/>
                      <a:ext cx="308371" cy="3208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8371" h="320883" extrusionOk="0">
                          <a:moveTo>
                            <a:pt x="3572" y="198963"/>
                          </a:moveTo>
                          <a:cubicBezTo>
                            <a:pt x="81677" y="270401"/>
                            <a:pt x="183594" y="315168"/>
                            <a:pt x="296942" y="320883"/>
                          </a:cubicBezTo>
                          <a:cubicBezTo>
                            <a:pt x="303609" y="320883"/>
                            <a:pt x="308372" y="316121"/>
                            <a:pt x="308372" y="309453"/>
                          </a:cubicBezTo>
                          <a:lnTo>
                            <a:pt x="308372" y="56088"/>
                          </a:lnTo>
                          <a:cubicBezTo>
                            <a:pt x="308372" y="50373"/>
                            <a:pt x="303609" y="45611"/>
                            <a:pt x="297894" y="44658"/>
                          </a:cubicBezTo>
                          <a:cubicBezTo>
                            <a:pt x="259794" y="40848"/>
                            <a:pt x="225504" y="25608"/>
                            <a:pt x="197882" y="2748"/>
                          </a:cubicBezTo>
                          <a:cubicBezTo>
                            <a:pt x="193119" y="-1062"/>
                            <a:pt x="186452" y="-1062"/>
                            <a:pt x="182642" y="3701"/>
                          </a:cubicBezTo>
                          <a:lnTo>
                            <a:pt x="3572" y="182771"/>
                          </a:lnTo>
                          <a:cubicBezTo>
                            <a:pt x="-1191" y="187533"/>
                            <a:pt x="-1191" y="195153"/>
                            <a:pt x="3572" y="19896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>
                      <a:outerShdw blurRad="127000" dist="38100" dir="5400000" algn="t" rotWithShape="0">
                        <a:srgbClr val="000000">
                          <a:alpha val="14901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endParaRPr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</p:txBody>
                </p:sp>
                <p:sp>
                  <p:nvSpPr>
                    <p:cNvPr id="77" name="Google Shape;146;p3"/>
                    <p:cNvSpPr/>
                    <p:nvPr/>
                  </p:nvSpPr>
                  <p:spPr>
                    <a:xfrm>
                      <a:off x="4576244" y="3570680"/>
                      <a:ext cx="308371" cy="3205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8371" h="320560" extrusionOk="0">
                          <a:moveTo>
                            <a:pt x="11430" y="320560"/>
                          </a:moveTo>
                          <a:cubicBezTo>
                            <a:pt x="123825" y="315798"/>
                            <a:pt x="226695" y="270078"/>
                            <a:pt x="304800" y="198640"/>
                          </a:cubicBezTo>
                          <a:cubicBezTo>
                            <a:pt x="309563" y="193878"/>
                            <a:pt x="309563" y="186258"/>
                            <a:pt x="304800" y="182448"/>
                          </a:cubicBezTo>
                          <a:lnTo>
                            <a:pt x="125730" y="3378"/>
                          </a:lnTo>
                          <a:cubicBezTo>
                            <a:pt x="121920" y="-432"/>
                            <a:pt x="115252" y="-1385"/>
                            <a:pt x="110490" y="2425"/>
                          </a:cubicBezTo>
                          <a:cubicBezTo>
                            <a:pt x="82868" y="25285"/>
                            <a:pt x="47625" y="39573"/>
                            <a:pt x="10477" y="44335"/>
                          </a:cubicBezTo>
                          <a:cubicBezTo>
                            <a:pt x="3810" y="45288"/>
                            <a:pt x="0" y="50050"/>
                            <a:pt x="0" y="55765"/>
                          </a:cubicBezTo>
                          <a:lnTo>
                            <a:pt x="0" y="309130"/>
                          </a:lnTo>
                          <a:cubicBezTo>
                            <a:pt x="0" y="315798"/>
                            <a:pt x="4763" y="320560"/>
                            <a:pt x="11430" y="32056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>
                      <a:outerShdw blurRad="127000" dist="38100" dir="5400000" algn="t" rotWithShape="0">
                        <a:srgbClr val="000000">
                          <a:alpha val="14901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endParaRPr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</p:txBody>
                </p:sp>
                <p:sp>
                  <p:nvSpPr>
                    <p:cNvPr id="78" name="Google Shape;147;p3"/>
                    <p:cNvSpPr/>
                    <p:nvPr/>
                  </p:nvSpPr>
                  <p:spPr>
                    <a:xfrm>
                      <a:off x="4706929" y="3438525"/>
                      <a:ext cx="320171" cy="3083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171" h="308371" extrusionOk="0">
                          <a:moveTo>
                            <a:pt x="2989" y="125730"/>
                          </a:moveTo>
                          <a:lnTo>
                            <a:pt x="182059" y="304800"/>
                          </a:lnTo>
                          <a:cubicBezTo>
                            <a:pt x="186822" y="309563"/>
                            <a:pt x="194442" y="309563"/>
                            <a:pt x="198252" y="304800"/>
                          </a:cubicBezTo>
                          <a:cubicBezTo>
                            <a:pt x="269689" y="226695"/>
                            <a:pt x="314457" y="124777"/>
                            <a:pt x="320172" y="11430"/>
                          </a:cubicBezTo>
                          <a:cubicBezTo>
                            <a:pt x="320172" y="4763"/>
                            <a:pt x="315409" y="0"/>
                            <a:pt x="308742" y="0"/>
                          </a:cubicBezTo>
                          <a:lnTo>
                            <a:pt x="55377" y="0"/>
                          </a:lnTo>
                          <a:cubicBezTo>
                            <a:pt x="49662" y="0"/>
                            <a:pt x="44899" y="4763"/>
                            <a:pt x="43947" y="10477"/>
                          </a:cubicBezTo>
                          <a:cubicBezTo>
                            <a:pt x="40137" y="48577"/>
                            <a:pt x="24897" y="82868"/>
                            <a:pt x="2037" y="110490"/>
                          </a:cubicBezTo>
                          <a:cubicBezTo>
                            <a:pt x="-821" y="115252"/>
                            <a:pt x="-821" y="121920"/>
                            <a:pt x="2989" y="12573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>
                      <a:outerShdw blurRad="127000" dist="38100" dir="5400000" algn="t" rotWithShape="0">
                        <a:srgbClr val="000000">
                          <a:alpha val="14901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endParaRPr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</p:txBody>
                </p:sp>
                <p:sp>
                  <p:nvSpPr>
                    <p:cNvPr id="79" name="Google Shape;148;p3"/>
                    <p:cNvSpPr/>
                    <p:nvPr/>
                  </p:nvSpPr>
                  <p:spPr>
                    <a:xfrm>
                      <a:off x="4701305" y="3118990"/>
                      <a:ext cx="320560" cy="3084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560" h="308476" extrusionOk="0">
                          <a:moveTo>
                            <a:pt x="320560" y="296942"/>
                          </a:moveTo>
                          <a:cubicBezTo>
                            <a:pt x="315798" y="184547"/>
                            <a:pt x="270078" y="81677"/>
                            <a:pt x="198640" y="3572"/>
                          </a:cubicBezTo>
                          <a:cubicBezTo>
                            <a:pt x="193878" y="-1191"/>
                            <a:pt x="186258" y="-1191"/>
                            <a:pt x="182448" y="3572"/>
                          </a:cubicBezTo>
                          <a:lnTo>
                            <a:pt x="3378" y="182642"/>
                          </a:lnTo>
                          <a:cubicBezTo>
                            <a:pt x="-432" y="186452"/>
                            <a:pt x="-1385" y="193119"/>
                            <a:pt x="2425" y="197882"/>
                          </a:cubicBezTo>
                          <a:cubicBezTo>
                            <a:pt x="25285" y="225504"/>
                            <a:pt x="39573" y="260747"/>
                            <a:pt x="44335" y="297894"/>
                          </a:cubicBezTo>
                          <a:cubicBezTo>
                            <a:pt x="45288" y="303609"/>
                            <a:pt x="50050" y="308372"/>
                            <a:pt x="55765" y="308372"/>
                          </a:cubicBezTo>
                          <a:lnTo>
                            <a:pt x="309130" y="308372"/>
                          </a:lnTo>
                          <a:cubicBezTo>
                            <a:pt x="315798" y="309324"/>
                            <a:pt x="320560" y="303609"/>
                            <a:pt x="320560" y="29694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>
                      <a:outerShdw blurRad="127000" dist="38100" dir="5400000" algn="t" rotWithShape="0">
                        <a:srgbClr val="000000">
                          <a:alpha val="14901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endParaRPr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</p:txBody>
                </p:sp>
                <p:sp>
                  <p:nvSpPr>
                    <p:cNvPr id="80" name="Google Shape;149;p3"/>
                    <p:cNvSpPr/>
                    <p:nvPr/>
                  </p:nvSpPr>
                  <p:spPr>
                    <a:xfrm>
                      <a:off x="4569121" y="2978323"/>
                      <a:ext cx="308371" cy="3208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8371" h="320883" extrusionOk="0">
                          <a:moveTo>
                            <a:pt x="304800" y="121920"/>
                          </a:moveTo>
                          <a:cubicBezTo>
                            <a:pt x="226695" y="50483"/>
                            <a:pt x="123825" y="4763"/>
                            <a:pt x="11430" y="0"/>
                          </a:cubicBezTo>
                          <a:cubicBezTo>
                            <a:pt x="4763" y="0"/>
                            <a:pt x="0" y="4763"/>
                            <a:pt x="0" y="11430"/>
                          </a:cubicBezTo>
                          <a:lnTo>
                            <a:pt x="0" y="264795"/>
                          </a:lnTo>
                          <a:cubicBezTo>
                            <a:pt x="0" y="270510"/>
                            <a:pt x="4763" y="275273"/>
                            <a:pt x="10477" y="276225"/>
                          </a:cubicBezTo>
                          <a:cubicBezTo>
                            <a:pt x="48577" y="280035"/>
                            <a:pt x="82868" y="295275"/>
                            <a:pt x="110490" y="318135"/>
                          </a:cubicBezTo>
                          <a:cubicBezTo>
                            <a:pt x="115252" y="321945"/>
                            <a:pt x="121920" y="321945"/>
                            <a:pt x="125730" y="317183"/>
                          </a:cubicBezTo>
                          <a:lnTo>
                            <a:pt x="304800" y="138113"/>
                          </a:lnTo>
                          <a:cubicBezTo>
                            <a:pt x="309563" y="133350"/>
                            <a:pt x="309563" y="125730"/>
                            <a:pt x="304800" y="1219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>
                      <a:outerShdw blurRad="127000" dist="38100" dir="5400000" algn="t" rotWithShape="0">
                        <a:srgbClr val="000000">
                          <a:alpha val="14901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endParaRPr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</p:txBody>
                </p:sp>
              </p:grpSp>
              <p:sp>
                <p:nvSpPr>
                  <p:cNvPr id="43" name="Google Shape;150;p3"/>
                  <p:cNvSpPr/>
                  <p:nvPr/>
                </p:nvSpPr>
                <p:spPr>
                  <a:xfrm>
                    <a:off x="6899857" y="2497743"/>
                    <a:ext cx="642291" cy="642288"/>
                  </a:xfrm>
                  <a:prstGeom prst="ellipse">
                    <a:avLst/>
                  </a:prstGeom>
                  <a:solidFill>
                    <a:srgbClr val="FEC113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algn="ctr"/>
                    <a:endParaRPr sz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  <a:ea typeface="Poppins"/>
                      <a:cs typeface="Poppins"/>
                      <a:sym typeface="Poppins"/>
                    </a:endParaRPr>
                  </a:p>
                </p:txBody>
              </p:sp>
              <p:sp>
                <p:nvSpPr>
                  <p:cNvPr id="44" name="Google Shape;151;p3"/>
                  <p:cNvSpPr/>
                  <p:nvPr/>
                </p:nvSpPr>
                <p:spPr>
                  <a:xfrm>
                    <a:off x="6981227" y="4230437"/>
                    <a:ext cx="642292" cy="642288"/>
                  </a:xfrm>
                  <a:prstGeom prst="ellipse">
                    <a:avLst/>
                  </a:prstGeom>
                  <a:solidFill>
                    <a:srgbClr val="2E75B6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algn="ctr"/>
                    <a:endParaRPr sz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  <a:ea typeface="Poppins"/>
                      <a:cs typeface="Poppins"/>
                      <a:sym typeface="Poppins"/>
                    </a:endParaRPr>
                  </a:p>
                </p:txBody>
              </p:sp>
              <p:sp>
                <p:nvSpPr>
                  <p:cNvPr id="45" name="Google Shape;152;p3"/>
                  <p:cNvSpPr/>
                  <p:nvPr/>
                </p:nvSpPr>
                <p:spPr>
                  <a:xfrm>
                    <a:off x="5627121" y="967586"/>
                    <a:ext cx="642290" cy="642288"/>
                  </a:xfrm>
                  <a:prstGeom prst="ellipse">
                    <a:avLst/>
                  </a:prstGeom>
                  <a:solidFill>
                    <a:srgbClr val="90298D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algn="ctr"/>
                    <a:endParaRPr sz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  <a:ea typeface="Poppins"/>
                      <a:cs typeface="Poppins"/>
                      <a:sym typeface="Poppins"/>
                    </a:endParaRPr>
                  </a:p>
                </p:txBody>
              </p:sp>
              <p:grpSp>
                <p:nvGrpSpPr>
                  <p:cNvPr id="46" name="Google Shape;164;p3"/>
                  <p:cNvGrpSpPr/>
                  <p:nvPr/>
                </p:nvGrpSpPr>
                <p:grpSpPr>
                  <a:xfrm>
                    <a:off x="2079215" y="2889208"/>
                    <a:ext cx="1685099" cy="592544"/>
                    <a:chOff x="4641557" y="1987897"/>
                    <a:chExt cx="1569926" cy="592544"/>
                  </a:xfrm>
                </p:grpSpPr>
                <p:sp>
                  <p:nvSpPr>
                    <p:cNvPr id="72" name="Google Shape;165;p3"/>
                    <p:cNvSpPr txBox="1"/>
                    <p:nvPr/>
                  </p:nvSpPr>
                  <p:spPr>
                    <a:xfrm>
                      <a:off x="4641557" y="1987897"/>
                      <a:ext cx="1437434" cy="15662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algn="ctr"/>
                      <a:r>
                        <a:rPr lang="es-CO" sz="1200" dirty="0">
                          <a:latin typeface="+mj-lt"/>
                          <a:ea typeface="Poppins"/>
                          <a:cs typeface="Poppins"/>
                          <a:sym typeface="Poppins"/>
                        </a:rPr>
                        <a:t>Liderazgo</a:t>
                      </a:r>
                      <a:endParaRPr sz="1600" dirty="0">
                        <a:latin typeface="+mj-lt"/>
                      </a:endParaRPr>
                    </a:p>
                    <a:p>
                      <a:pPr algn="ctr"/>
                      <a:r>
                        <a:rPr lang="es-CO" sz="1200" dirty="0">
                          <a:latin typeface="+mj-lt"/>
                          <a:ea typeface="Poppins"/>
                          <a:cs typeface="Poppins"/>
                          <a:sym typeface="Poppins"/>
                        </a:rPr>
                        <a:t>Educativo</a:t>
                      </a:r>
                      <a:endParaRPr sz="1600" dirty="0">
                        <a:latin typeface="+mj-lt"/>
                      </a:endParaRPr>
                    </a:p>
                  </p:txBody>
                </p:sp>
                <p:sp>
                  <p:nvSpPr>
                    <p:cNvPr id="73" name="Google Shape;166;p3"/>
                    <p:cNvSpPr txBox="1"/>
                    <p:nvPr/>
                  </p:nvSpPr>
                  <p:spPr>
                    <a:xfrm>
                      <a:off x="4659270" y="2286722"/>
                      <a:ext cx="1552213" cy="2937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>
                        <a:buClr>
                          <a:schemeClr val="dk1"/>
                        </a:buClr>
                        <a:buSzPts val="800"/>
                      </a:pPr>
                      <a:r>
                        <a:rPr lang="es-CO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Poppins"/>
                          <a:cs typeface="Poppins"/>
                          <a:sym typeface="Poppins"/>
                        </a:rPr>
                        <a:t>Directivos docentes</a:t>
                      </a:r>
                      <a:endParaRPr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p:txBody>
                </p:sp>
              </p:grpSp>
              <p:sp>
                <p:nvSpPr>
                  <p:cNvPr id="47" name="Google Shape;167;p3"/>
                  <p:cNvSpPr txBox="1"/>
                  <p:nvPr/>
                </p:nvSpPr>
                <p:spPr>
                  <a:xfrm>
                    <a:off x="2582107" y="2413074"/>
                    <a:ext cx="537107" cy="3344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algn="ctr"/>
                    <a:r>
                      <a:rPr lang="es-CO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rPr>
                      <a:t>1</a:t>
                    </a:r>
                    <a:endParaRPr sz="2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endParaRPr>
                  </a:p>
                </p:txBody>
              </p:sp>
              <p:grpSp>
                <p:nvGrpSpPr>
                  <p:cNvPr id="48" name="Google Shape;168;p3"/>
                  <p:cNvGrpSpPr/>
                  <p:nvPr/>
                </p:nvGrpSpPr>
                <p:grpSpPr>
                  <a:xfrm>
                    <a:off x="2030640" y="4239038"/>
                    <a:ext cx="1734145" cy="1303649"/>
                    <a:chOff x="4581981" y="1803909"/>
                    <a:chExt cx="1615622" cy="1303649"/>
                  </a:xfrm>
                </p:grpSpPr>
                <p:sp>
                  <p:nvSpPr>
                    <p:cNvPr id="70" name="Google Shape;169;p3"/>
                    <p:cNvSpPr txBox="1"/>
                    <p:nvPr/>
                  </p:nvSpPr>
                  <p:spPr>
                    <a:xfrm>
                      <a:off x="4581981" y="1803909"/>
                      <a:ext cx="1615622" cy="27710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algn="ctr"/>
                      <a:r>
                        <a:rPr lang="es-CO" sz="1100" dirty="0">
                          <a:latin typeface="+mj-lt"/>
                          <a:ea typeface="Poppins"/>
                          <a:cs typeface="Poppins"/>
                          <a:sym typeface="Poppins"/>
                        </a:rPr>
                        <a:t>Competencias Socioemocionales</a:t>
                      </a:r>
                      <a:endParaRPr sz="1100" dirty="0">
                        <a:latin typeface="+mj-lt"/>
                      </a:endParaRPr>
                    </a:p>
                  </p:txBody>
                </p:sp>
                <p:sp>
                  <p:nvSpPr>
                    <p:cNvPr id="71" name="Google Shape;170;p3"/>
                    <p:cNvSpPr txBox="1"/>
                    <p:nvPr/>
                  </p:nvSpPr>
                  <p:spPr>
                    <a:xfrm>
                      <a:off x="4668993" y="2139910"/>
                      <a:ext cx="1093745" cy="9676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 marL="171446" indent="-171446">
                        <a:buClr>
                          <a:schemeClr val="dk1"/>
                        </a:buClr>
                        <a:buSzPts val="800"/>
                        <a:buFont typeface="Arial"/>
                        <a:buChar char="•"/>
                      </a:pPr>
                      <a:r>
                        <a:rPr lang="es-CO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Poppins"/>
                          <a:cs typeface="Poppins"/>
                          <a:sym typeface="Poppins"/>
                        </a:rPr>
                        <a:t>Docentes </a:t>
                      </a:r>
                    </a:p>
                    <a:p>
                      <a:pPr marL="171446" indent="-171446">
                        <a:buClr>
                          <a:schemeClr val="dk1"/>
                        </a:buClr>
                        <a:buSzPts val="800"/>
                        <a:buFont typeface="Arial"/>
                        <a:buChar char="•"/>
                      </a:pPr>
                      <a:r>
                        <a:rPr lang="es-CO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Poppins"/>
                          <a:cs typeface="Poppins"/>
                          <a:sym typeface="Poppins"/>
                        </a:rPr>
                        <a:t>Directivos docentes</a:t>
                      </a:r>
                      <a:endParaRPr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  <a:p>
                      <a:pPr marL="171446" indent="-120648">
                        <a:buClr>
                          <a:schemeClr val="dk1"/>
                        </a:buClr>
                        <a:buSzPts val="800"/>
                      </a:pPr>
                      <a:endParaRPr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171446" indent="-120648">
                        <a:buClr>
                          <a:schemeClr val="dk1"/>
                        </a:buClr>
                        <a:buSzPts val="800"/>
                      </a:pPr>
                      <a:endParaRPr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</p:txBody>
                </p:sp>
              </p:grpSp>
              <p:sp>
                <p:nvSpPr>
                  <p:cNvPr id="49" name="Google Shape;171;p3"/>
                  <p:cNvSpPr txBox="1"/>
                  <p:nvPr/>
                </p:nvSpPr>
                <p:spPr>
                  <a:xfrm>
                    <a:off x="2105791" y="3869015"/>
                    <a:ext cx="1542889" cy="3344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algn="ctr"/>
                    <a:r>
                      <a:rPr lang="es-CO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rPr>
                      <a:t>2</a:t>
                    </a:r>
                    <a:endParaRPr sz="2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endParaRPr>
                  </a:p>
                </p:txBody>
              </p:sp>
              <p:grpSp>
                <p:nvGrpSpPr>
                  <p:cNvPr id="50" name="Google Shape;176;p3"/>
                  <p:cNvGrpSpPr/>
                  <p:nvPr/>
                </p:nvGrpSpPr>
                <p:grpSpPr>
                  <a:xfrm>
                    <a:off x="2781151" y="5262818"/>
                    <a:ext cx="2205156" cy="1117960"/>
                    <a:chOff x="2926665" y="1676491"/>
                    <a:chExt cx="2054438" cy="1117960"/>
                  </a:xfrm>
                </p:grpSpPr>
                <p:sp>
                  <p:nvSpPr>
                    <p:cNvPr id="68" name="Google Shape;177;p3"/>
                    <p:cNvSpPr txBox="1"/>
                    <p:nvPr/>
                  </p:nvSpPr>
                  <p:spPr>
                    <a:xfrm>
                      <a:off x="2926665" y="1676491"/>
                      <a:ext cx="2054438" cy="1768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algn="ctr"/>
                      <a:r>
                        <a:rPr lang="es-CO" sz="1200" dirty="0">
                          <a:latin typeface="+mj-lt"/>
                          <a:ea typeface="Poppins"/>
                          <a:cs typeface="Poppins"/>
                          <a:sym typeface="Poppins"/>
                        </a:rPr>
                        <a:t>Preparación </a:t>
                      </a:r>
                      <a:endParaRPr sz="1200" dirty="0">
                        <a:latin typeface="+mj-lt"/>
                      </a:endParaRPr>
                    </a:p>
                    <a:p>
                      <a:pPr algn="ctr"/>
                      <a:r>
                        <a:rPr lang="es-CO" sz="1200" dirty="0">
                          <a:latin typeface="+mj-lt"/>
                          <a:ea typeface="Poppins"/>
                          <a:cs typeface="Poppins"/>
                          <a:sym typeface="Poppins"/>
                        </a:rPr>
                        <a:t>Pruebas Saber</a:t>
                      </a:r>
                      <a:r>
                        <a:rPr lang="es-CO" sz="1200" dirty="0">
                          <a:latin typeface="+mj-lt"/>
                          <a:sym typeface="Poppins"/>
                        </a:rPr>
                        <a:t> </a:t>
                      </a:r>
                      <a:r>
                        <a:rPr lang="es-ES" sz="1200" dirty="0">
                          <a:latin typeface="+mj-lt"/>
                          <a:ea typeface="Poppins"/>
                          <a:cs typeface="Poppins"/>
                          <a:sym typeface="Poppins"/>
                        </a:rPr>
                        <a:t>11</a:t>
                      </a:r>
                      <a:endParaRPr sz="1200" dirty="0"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</p:txBody>
                </p:sp>
                <p:sp>
                  <p:nvSpPr>
                    <p:cNvPr id="69" name="Google Shape;178;p3"/>
                    <p:cNvSpPr txBox="1"/>
                    <p:nvPr/>
                  </p:nvSpPr>
                  <p:spPr>
                    <a:xfrm>
                      <a:off x="3324816" y="1964469"/>
                      <a:ext cx="1500400" cy="8299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 marL="171446" indent="-171446">
                        <a:buClr>
                          <a:schemeClr val="dk1"/>
                        </a:buClr>
                        <a:buSzPts val="800"/>
                        <a:buFont typeface="Arial"/>
                        <a:buChar char="•"/>
                      </a:pPr>
                      <a:r>
                        <a:rPr lang="es-CO" sz="105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Poppins"/>
                          <a:cs typeface="Poppins"/>
                          <a:sym typeface="Poppins"/>
                        </a:rPr>
                        <a:t>Estudiantes</a:t>
                      </a:r>
                    </a:p>
                    <a:p>
                      <a:pPr>
                        <a:buClr>
                          <a:schemeClr val="dk1"/>
                        </a:buClr>
                        <a:buSzPts val="800"/>
                      </a:pPr>
                      <a:r>
                        <a:rPr lang="es-CO" sz="105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Poppins"/>
                          <a:cs typeface="Poppins"/>
                          <a:sym typeface="Poppins"/>
                        </a:rPr>
                        <a:t>     de Grado 11</a:t>
                      </a:r>
                      <a:endParaRPr sz="105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  <a:p>
                      <a:pPr marL="171446" indent="-120648">
                        <a:buClr>
                          <a:schemeClr val="dk1"/>
                        </a:buClr>
                        <a:buSzPts val="800"/>
                      </a:pPr>
                      <a:endParaRPr sz="105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171446" indent="-120648">
                        <a:buClr>
                          <a:schemeClr val="dk1"/>
                        </a:buClr>
                        <a:buSzPts val="800"/>
                      </a:pPr>
                      <a:endParaRPr sz="105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</p:txBody>
                </p:sp>
              </p:grpSp>
              <p:sp>
                <p:nvSpPr>
                  <p:cNvPr id="51" name="Google Shape;179;p3"/>
                  <p:cNvSpPr txBox="1"/>
                  <p:nvPr/>
                </p:nvSpPr>
                <p:spPr>
                  <a:xfrm>
                    <a:off x="3135174" y="4870410"/>
                    <a:ext cx="1542888" cy="3344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algn="ctr"/>
                    <a:r>
                      <a:rPr lang="es-CO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cs typeface="Poppins"/>
                        <a:sym typeface="Poppins"/>
                      </a:rPr>
                      <a:t>3</a:t>
                    </a:r>
                    <a:endParaRPr sz="2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endParaRPr>
                  </a:p>
                </p:txBody>
              </p:sp>
              <p:grpSp>
                <p:nvGrpSpPr>
                  <p:cNvPr id="52" name="Google Shape;180;p3"/>
                  <p:cNvGrpSpPr/>
                  <p:nvPr/>
                </p:nvGrpSpPr>
                <p:grpSpPr>
                  <a:xfrm>
                    <a:off x="5585167" y="4171764"/>
                    <a:ext cx="1542888" cy="954314"/>
                    <a:chOff x="4646487" y="1766084"/>
                    <a:chExt cx="1437434" cy="954314"/>
                  </a:xfrm>
                </p:grpSpPr>
                <p:sp>
                  <p:nvSpPr>
                    <p:cNvPr id="66" name="Google Shape;181;p3"/>
                    <p:cNvSpPr txBox="1"/>
                    <p:nvPr/>
                  </p:nvSpPr>
                  <p:spPr>
                    <a:xfrm>
                      <a:off x="4646487" y="1766084"/>
                      <a:ext cx="1437434" cy="1566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algn="ctr"/>
                      <a:r>
                        <a:rPr lang="es-CO" sz="1100" dirty="0">
                          <a:latin typeface="+mj-lt"/>
                          <a:ea typeface="Poppins"/>
                          <a:cs typeface="Poppins"/>
                          <a:sym typeface="Poppins"/>
                        </a:rPr>
                        <a:t>Escuela de familias</a:t>
                      </a:r>
                      <a:endParaRPr sz="1100" dirty="0">
                        <a:latin typeface="+mj-lt"/>
                      </a:endParaRPr>
                    </a:p>
                  </p:txBody>
                </p:sp>
                <p:sp>
                  <p:nvSpPr>
                    <p:cNvPr id="67" name="Google Shape;182;p3"/>
                    <p:cNvSpPr txBox="1"/>
                    <p:nvPr/>
                  </p:nvSpPr>
                  <p:spPr>
                    <a:xfrm>
                      <a:off x="4713424" y="1994674"/>
                      <a:ext cx="1340342" cy="7257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 marL="171446" indent="-171446">
                        <a:buClr>
                          <a:schemeClr val="dk1"/>
                        </a:buClr>
                        <a:buSzPts val="800"/>
                        <a:buFont typeface="Arial"/>
                        <a:buChar char="•"/>
                      </a:pPr>
                      <a:r>
                        <a:rPr lang="es-CO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Poppins"/>
                          <a:cs typeface="Poppins"/>
                          <a:sym typeface="Poppins"/>
                        </a:rPr>
                        <a:t>Docentes y orientadores.</a:t>
                      </a:r>
                    </a:p>
                    <a:p>
                      <a:pPr marL="171446" indent="-171446">
                        <a:buClr>
                          <a:schemeClr val="dk1"/>
                        </a:buClr>
                        <a:buSzPts val="800"/>
                        <a:buFont typeface="Arial" panose="020B0604020202020204" pitchFamily="34" charset="0"/>
                        <a:buChar char="•"/>
                      </a:pPr>
                      <a:r>
                        <a:rPr lang="es-CO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Poppins"/>
                          <a:cs typeface="Poppins"/>
                          <a:sym typeface="Poppins"/>
                        </a:rPr>
                        <a:t>Padres, madres y cuidadores</a:t>
                      </a:r>
                      <a:endParaRPr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p:txBody>
                </p:sp>
              </p:grpSp>
              <p:sp>
                <p:nvSpPr>
                  <p:cNvPr id="53" name="Google Shape;183;p3"/>
                  <p:cNvSpPr txBox="1"/>
                  <p:nvPr/>
                </p:nvSpPr>
                <p:spPr>
                  <a:xfrm>
                    <a:off x="5596616" y="3787273"/>
                    <a:ext cx="1542888" cy="3344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algn="ctr"/>
                    <a:r>
                      <a:rPr lang="es-CO" sz="24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rPr>
                      <a:t>5</a:t>
                    </a:r>
                    <a:endParaRPr sz="2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endParaRPr>
                  </a:p>
                </p:txBody>
              </p:sp>
              <p:grpSp>
                <p:nvGrpSpPr>
                  <p:cNvPr id="54" name="Google Shape;188;p3"/>
                  <p:cNvGrpSpPr/>
                  <p:nvPr/>
                </p:nvGrpSpPr>
                <p:grpSpPr>
                  <a:xfrm>
                    <a:off x="4592829" y="1713494"/>
                    <a:ext cx="1475853" cy="906231"/>
                    <a:chOff x="4660083" y="1657524"/>
                    <a:chExt cx="1374982" cy="906231"/>
                  </a:xfrm>
                </p:grpSpPr>
                <p:sp>
                  <p:nvSpPr>
                    <p:cNvPr id="64" name="Google Shape;189;p3"/>
                    <p:cNvSpPr txBox="1"/>
                    <p:nvPr/>
                  </p:nvSpPr>
                  <p:spPr>
                    <a:xfrm>
                      <a:off x="4660083" y="1657524"/>
                      <a:ext cx="1374982" cy="4942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algn="ctr"/>
                      <a:r>
                        <a:rPr lang="es-CO" sz="1200" dirty="0">
                          <a:latin typeface="+mj-lt"/>
                          <a:ea typeface="Poppins"/>
                          <a:cs typeface="Poppins"/>
                          <a:sym typeface="Poppins"/>
                        </a:rPr>
                        <a:t>Escuela de Rectores y Coord. </a:t>
                      </a:r>
                      <a:endParaRPr sz="1200" dirty="0">
                        <a:latin typeface="+mj-lt"/>
                      </a:endParaRPr>
                    </a:p>
                  </p:txBody>
                </p:sp>
                <p:sp>
                  <p:nvSpPr>
                    <p:cNvPr id="65" name="Google Shape;190;p3"/>
                    <p:cNvSpPr txBox="1"/>
                    <p:nvPr/>
                  </p:nvSpPr>
                  <p:spPr>
                    <a:xfrm>
                      <a:off x="4699217" y="2079953"/>
                      <a:ext cx="1283427" cy="4838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 marL="171446" indent="-171446">
                        <a:buClr>
                          <a:schemeClr val="dk1"/>
                        </a:buClr>
                        <a:buSzPts val="800"/>
                        <a:buFont typeface="Arial"/>
                        <a:buChar char="•"/>
                      </a:pPr>
                      <a:r>
                        <a:rPr lang="es-CO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Poppins"/>
                          <a:cs typeface="Poppins"/>
                          <a:sym typeface="Poppins"/>
                        </a:rPr>
                        <a:t>Directivos docentes</a:t>
                      </a:r>
                      <a:endParaRPr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p:txBody>
                </p:sp>
              </p:grpSp>
              <p:sp>
                <p:nvSpPr>
                  <p:cNvPr id="55" name="Google Shape;191;p3"/>
                  <p:cNvSpPr txBox="1"/>
                  <p:nvPr/>
                </p:nvSpPr>
                <p:spPr>
                  <a:xfrm>
                    <a:off x="4585957" y="1417452"/>
                    <a:ext cx="1542888" cy="3344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algn="ctr"/>
                    <a:r>
                      <a:rPr lang="es-CO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rPr>
                      <a:t>7</a:t>
                    </a:r>
                    <a:endParaRPr sz="2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6" name="Google Shape;193;p3"/>
                  <p:cNvSpPr/>
                  <p:nvPr/>
                </p:nvSpPr>
                <p:spPr>
                  <a:xfrm>
                    <a:off x="3340568" y="5951568"/>
                    <a:ext cx="642290" cy="64228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algn="ctr"/>
                    <a:endParaRPr sz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  <a:ea typeface="Poppins"/>
                      <a:cs typeface="Poppins"/>
                      <a:sym typeface="Poppins"/>
                    </a:endParaRPr>
                  </a:p>
                </p:txBody>
              </p:sp>
              <p:sp>
                <p:nvSpPr>
                  <p:cNvPr id="57" name="Google Shape;195;p3"/>
                  <p:cNvSpPr/>
                  <p:nvPr/>
                </p:nvSpPr>
                <p:spPr>
                  <a:xfrm>
                    <a:off x="5364272" y="5963353"/>
                    <a:ext cx="642291" cy="642288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algn="ctr"/>
                    <a:endParaRPr sz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  <a:ea typeface="Poppins"/>
                      <a:cs typeface="Poppins"/>
                      <a:sym typeface="Poppins"/>
                    </a:endParaRPr>
                  </a:p>
                </p:txBody>
              </p:sp>
              <p:grpSp>
                <p:nvGrpSpPr>
                  <p:cNvPr id="58" name="Google Shape;197;p3"/>
                  <p:cNvGrpSpPr/>
                  <p:nvPr/>
                </p:nvGrpSpPr>
                <p:grpSpPr>
                  <a:xfrm>
                    <a:off x="1508983" y="4231912"/>
                    <a:ext cx="642291" cy="642288"/>
                    <a:chOff x="1578766" y="4276858"/>
                    <a:chExt cx="642291" cy="642288"/>
                  </a:xfrm>
                </p:grpSpPr>
                <p:sp>
                  <p:nvSpPr>
                    <p:cNvPr id="62" name="Google Shape;198;p3"/>
                    <p:cNvSpPr/>
                    <p:nvPr/>
                  </p:nvSpPr>
                  <p:spPr>
                    <a:xfrm>
                      <a:off x="1578766" y="4276858"/>
                      <a:ext cx="642291" cy="642288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algn="ctr"/>
                      <a:endParaRPr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</p:txBody>
                </p:sp>
                <p:pic>
                  <p:nvPicPr>
                    <p:cNvPr id="63" name="Google Shape;199;p3"/>
                    <p:cNvPicPr preferRelativeResize="0"/>
                    <p:nvPr/>
                  </p:nvPicPr>
                  <p:blipFill rotWithShape="1">
                    <a:blip r:embed="rId2">
                      <a:alphaModFix/>
                    </a:blip>
                    <a:srcRect/>
                    <a:stretch/>
                  </p:blipFill>
                  <p:spPr>
                    <a:xfrm>
                      <a:off x="1697307" y="4414028"/>
                      <a:ext cx="367947" cy="3679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grpSp>
                <p:nvGrpSpPr>
                  <p:cNvPr id="59" name="Google Shape;200;p3"/>
                  <p:cNvGrpSpPr/>
                  <p:nvPr/>
                </p:nvGrpSpPr>
                <p:grpSpPr>
                  <a:xfrm>
                    <a:off x="1538990" y="2464789"/>
                    <a:ext cx="642291" cy="642288"/>
                    <a:chOff x="1672600" y="2174290"/>
                    <a:chExt cx="642291" cy="642288"/>
                  </a:xfrm>
                </p:grpSpPr>
                <p:sp>
                  <p:nvSpPr>
                    <p:cNvPr id="60" name="Google Shape;201;p3"/>
                    <p:cNvSpPr/>
                    <p:nvPr/>
                  </p:nvSpPr>
                  <p:spPr>
                    <a:xfrm>
                      <a:off x="1672600" y="2174290"/>
                      <a:ext cx="642291" cy="642288"/>
                    </a:xfrm>
                    <a:prstGeom prst="ellipse">
                      <a:avLst/>
                    </a:prstGeom>
                    <a:solidFill>
                      <a:srgbClr val="2E75B6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algn="ctr"/>
                      <a:endParaRPr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Poppins"/>
                        <a:cs typeface="Poppins"/>
                        <a:sym typeface="Poppins"/>
                      </a:endParaRPr>
                    </a:p>
                  </p:txBody>
                </p:sp>
                <p:pic>
                  <p:nvPicPr>
                    <p:cNvPr id="61" name="Google Shape;202;p3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1827862" y="2338892"/>
                      <a:ext cx="328716" cy="3287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pic>
              <p:nvPicPr>
                <p:cNvPr id="41" name="Google Shape;138;p3" descr="Casa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996055" y="4026810"/>
                  <a:ext cx="436401" cy="45363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8" name="Google Shape;173;p3">
                <a:extLst>
                  <a:ext uri="{FF2B5EF4-FFF2-40B4-BE49-F238E27FC236}">
                    <a16:creationId xmlns:a16="http://schemas.microsoft.com/office/drawing/2014/main" id="{6E4A892C-5469-A1E3-BA6D-24D656CB34E4}"/>
                  </a:ext>
                </a:extLst>
              </p:cNvPr>
              <p:cNvSpPr txBox="1"/>
              <p:nvPr/>
            </p:nvSpPr>
            <p:spPr>
              <a:xfrm>
                <a:off x="9438712" y="2415186"/>
                <a:ext cx="1668455" cy="161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/>
                <a:r>
                  <a:rPr lang="es-CO" sz="1200" dirty="0">
                    <a:latin typeface="+mj-lt"/>
                    <a:ea typeface="Poppins"/>
                    <a:cs typeface="Poppins"/>
                    <a:sym typeface="Poppins"/>
                  </a:rPr>
                  <a:t>Gestión </a:t>
                </a:r>
              </a:p>
              <a:p>
                <a:pPr algn="ctr"/>
                <a:r>
                  <a:rPr lang="es-CO" sz="1200" dirty="0">
                    <a:latin typeface="+mj-lt"/>
                    <a:ea typeface="Poppins"/>
                    <a:cs typeface="Poppins"/>
                    <a:sym typeface="Poppins"/>
                  </a:rPr>
                  <a:t>Escolar</a:t>
                </a:r>
                <a:endParaRPr sz="1200" dirty="0">
                  <a:latin typeface="+mj-lt"/>
                </a:endParaRPr>
              </a:p>
            </p:txBody>
          </p:sp>
          <p:sp>
            <p:nvSpPr>
              <p:cNvPr id="29" name="Google Shape;174;p3">
                <a:extLst>
                  <a:ext uri="{FF2B5EF4-FFF2-40B4-BE49-F238E27FC236}">
                    <a16:creationId xmlns:a16="http://schemas.microsoft.com/office/drawing/2014/main" id="{88C71628-3FD0-4314-FC0D-FC74FC47CADD}"/>
                  </a:ext>
                </a:extLst>
              </p:cNvPr>
              <p:cNvSpPr txBox="1"/>
              <p:nvPr/>
            </p:nvSpPr>
            <p:spPr>
              <a:xfrm>
                <a:off x="9672891" y="2706469"/>
                <a:ext cx="1668455" cy="706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171446" indent="-171446">
                  <a:buClr>
                    <a:schemeClr val="dk1"/>
                  </a:buClr>
                  <a:buSzPts val="800"/>
                  <a:buFont typeface="Arial"/>
                  <a:buChar char="•"/>
                </a:pPr>
                <a:r>
                  <a:rPr lang="es-CO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Poppins"/>
                    <a:cs typeface="Poppins"/>
                    <a:sym typeface="Poppins"/>
                  </a:rPr>
                  <a:t>Comité de Calidad</a:t>
                </a:r>
                <a:endPara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Poppins"/>
                  <a:cs typeface="Poppins"/>
                  <a:sym typeface="Poppins"/>
                </a:endParaRPr>
              </a:p>
              <a:p>
                <a:pPr marL="171446" indent="-120648">
                  <a:buClr>
                    <a:schemeClr val="dk1"/>
                  </a:buClr>
                  <a:buSzPts val="800"/>
                </a:pPr>
                <a:endPara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30" name="Google Shape;175;p3">
                <a:extLst>
                  <a:ext uri="{FF2B5EF4-FFF2-40B4-BE49-F238E27FC236}">
                    <a16:creationId xmlns:a16="http://schemas.microsoft.com/office/drawing/2014/main" id="{AF86DD73-7921-A48B-CFD4-1435168C5BBC}"/>
                  </a:ext>
                </a:extLst>
              </p:cNvPr>
              <p:cNvSpPr txBox="1"/>
              <p:nvPr/>
            </p:nvSpPr>
            <p:spPr>
              <a:xfrm>
                <a:off x="9393826" y="1930998"/>
                <a:ext cx="1668458" cy="3456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/>
                <a:r>
                  <a:rPr lang="es-CO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Poppins"/>
                    <a:sym typeface="Poppins"/>
                  </a:rPr>
                  <a:t>6</a:t>
                </a:r>
                <a:endParaRPr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endParaRPr>
              </a:p>
            </p:txBody>
          </p:sp>
          <p:pic>
            <p:nvPicPr>
              <p:cNvPr id="31" name="Google Shape;196;p3">
                <a:extLst>
                  <a:ext uri="{FF2B5EF4-FFF2-40B4-BE49-F238E27FC236}">
                    <a16:creationId xmlns:a16="http://schemas.microsoft.com/office/drawing/2014/main" id="{708DA952-4FDC-62D8-3892-291C3DEB2D3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895061" y="5792444"/>
                <a:ext cx="998898" cy="4296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Google Shape;192;p3">
                <a:extLst>
                  <a:ext uri="{FF2B5EF4-FFF2-40B4-BE49-F238E27FC236}">
                    <a16:creationId xmlns:a16="http://schemas.microsoft.com/office/drawing/2014/main" id="{0DCB3ECE-BD9C-CCF2-A44E-1FA86C7193F3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9300095" y="5775525"/>
                <a:ext cx="475525" cy="4545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" name="Google Shape;185;p3">
                <a:extLst>
                  <a:ext uri="{FF2B5EF4-FFF2-40B4-BE49-F238E27FC236}">
                    <a16:creationId xmlns:a16="http://schemas.microsoft.com/office/drawing/2014/main" id="{586C088C-170A-63DA-95B6-3424CB9BBA77}"/>
                  </a:ext>
                </a:extLst>
              </p:cNvPr>
              <p:cNvSpPr txBox="1"/>
              <p:nvPr/>
            </p:nvSpPr>
            <p:spPr>
              <a:xfrm>
                <a:off x="8456954" y="5013719"/>
                <a:ext cx="1668454" cy="161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/>
                <a:r>
                  <a:rPr lang="es-CO" sz="1200" dirty="0">
                    <a:latin typeface="+mj-lt"/>
                    <a:ea typeface="Poppins"/>
                    <a:cs typeface="Poppins"/>
                    <a:sym typeface="Poppins"/>
                  </a:rPr>
                  <a:t>Formación Docente</a:t>
                </a:r>
                <a:endParaRPr sz="1200" dirty="0">
                  <a:latin typeface="+mj-lt"/>
                </a:endParaRPr>
              </a:p>
            </p:txBody>
          </p:sp>
          <p:sp>
            <p:nvSpPr>
              <p:cNvPr id="34" name="Google Shape;186;p3">
                <a:extLst>
                  <a:ext uri="{FF2B5EF4-FFF2-40B4-BE49-F238E27FC236}">
                    <a16:creationId xmlns:a16="http://schemas.microsoft.com/office/drawing/2014/main" id="{3ED537AF-67A0-D0AE-0A55-D788BE2E0D8D}"/>
                  </a:ext>
                </a:extLst>
              </p:cNvPr>
              <p:cNvSpPr txBox="1"/>
              <p:nvPr/>
            </p:nvSpPr>
            <p:spPr>
              <a:xfrm>
                <a:off x="8500597" y="5253078"/>
                <a:ext cx="1340238" cy="308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171446" indent="-171446" algn="r">
                  <a:buClr>
                    <a:schemeClr val="dk1"/>
                  </a:buClr>
                  <a:buSzPts val="800"/>
                  <a:buFont typeface="Arial"/>
                  <a:buChar char="•"/>
                </a:pPr>
                <a:r>
                  <a:rPr lang="es-CO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Poppins"/>
                    <a:cs typeface="Poppins"/>
                    <a:sym typeface="Poppins"/>
                  </a:rPr>
                  <a:t>Docentes</a:t>
                </a:r>
                <a:endPara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5" name="Google Shape;187;p3">
                <a:extLst>
                  <a:ext uri="{FF2B5EF4-FFF2-40B4-BE49-F238E27FC236}">
                    <a16:creationId xmlns:a16="http://schemas.microsoft.com/office/drawing/2014/main" id="{1D9CBB24-7015-3594-2027-92300897F43A}"/>
                  </a:ext>
                </a:extLst>
              </p:cNvPr>
              <p:cNvSpPr txBox="1"/>
              <p:nvPr/>
            </p:nvSpPr>
            <p:spPr>
              <a:xfrm>
                <a:off x="8314569" y="4566715"/>
                <a:ext cx="1668458" cy="3456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/>
                <a:r>
                  <a:rPr lang="es-CO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Poppins"/>
                    <a:sym typeface="Poppins"/>
                  </a:rPr>
                  <a:t>4</a:t>
                </a:r>
                <a:endParaRPr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endParaRPr>
              </a:p>
            </p:txBody>
          </p:sp>
          <p:pic>
            <p:nvPicPr>
              <p:cNvPr id="36" name="Imagen 35">
                <a:extLst>
                  <a:ext uri="{FF2B5EF4-FFF2-40B4-BE49-F238E27FC236}">
                    <a16:creationId xmlns:a16="http://schemas.microsoft.com/office/drawing/2014/main" id="{30E9FFCF-4617-42F6-396A-8442F178B6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441" t="2306" r="3325" b="13273"/>
              <a:stretch/>
            </p:blipFill>
            <p:spPr>
              <a:xfrm>
                <a:off x="7313959" y="2271385"/>
                <a:ext cx="2120255" cy="2066427"/>
              </a:xfrm>
              <a:prstGeom prst="flowChartConnector">
                <a:avLst/>
              </a:prstGeom>
            </p:spPr>
          </p:pic>
          <p:grpSp>
            <p:nvGrpSpPr>
              <p:cNvPr id="37" name="Group 2">
                <a:extLst>
                  <a:ext uri="{FF2B5EF4-FFF2-40B4-BE49-F238E27FC236}">
                    <a16:creationId xmlns:a16="http://schemas.microsoft.com/office/drawing/2014/main" id="{D89BC085-BCCE-4F2A-0EFE-C460EB5F6855}"/>
                  </a:ext>
                </a:extLst>
              </p:cNvPr>
              <p:cNvGrpSpPr/>
              <p:nvPr/>
            </p:nvGrpSpPr>
            <p:grpSpPr>
              <a:xfrm>
                <a:off x="7760851" y="3568347"/>
                <a:ext cx="1277862" cy="468827"/>
                <a:chOff x="0" y="0"/>
                <a:chExt cx="2044523" cy="660400"/>
              </a:xfrm>
              <a:solidFill>
                <a:schemeClr val="bg1">
                  <a:alpha val="74000"/>
                </a:schemeClr>
              </a:solidFill>
            </p:grpSpPr>
            <p:sp>
              <p:nvSpPr>
                <p:cNvPr id="39" name="Freeform 3">
                  <a:extLst>
                    <a:ext uri="{FF2B5EF4-FFF2-40B4-BE49-F238E27FC236}">
                      <a16:creationId xmlns:a16="http://schemas.microsoft.com/office/drawing/2014/main" id="{23651BF7-3C95-7203-396D-74A1162BDD1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044523" cy="66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523" h="660400">
                      <a:moveTo>
                        <a:pt x="1920062" y="660400"/>
                      </a:moveTo>
                      <a:lnTo>
                        <a:pt x="124460" y="660400"/>
                      </a:lnTo>
                      <a:cubicBezTo>
                        <a:pt x="55880" y="660400"/>
                        <a:pt x="0" y="604520"/>
                        <a:pt x="0" y="535940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920063" y="0"/>
                      </a:lnTo>
                      <a:cubicBezTo>
                        <a:pt x="1988643" y="0"/>
                        <a:pt x="2044523" y="55880"/>
                        <a:pt x="2044523" y="124460"/>
                      </a:cubicBezTo>
                      <a:lnTo>
                        <a:pt x="2044523" y="535940"/>
                      </a:lnTo>
                      <a:cubicBezTo>
                        <a:pt x="2044523" y="604520"/>
                        <a:pt x="1988643" y="660400"/>
                        <a:pt x="1920063" y="660400"/>
                      </a:cubicBezTo>
                      <a:close/>
                    </a:path>
                  </a:pathLst>
                </a:custGeom>
                <a:grpFill/>
              </p:spPr>
            </p:sp>
          </p:grpSp>
          <p:sp>
            <p:nvSpPr>
              <p:cNvPr id="38" name="Google Shape;153;p3">
                <a:extLst>
                  <a:ext uri="{FF2B5EF4-FFF2-40B4-BE49-F238E27FC236}">
                    <a16:creationId xmlns:a16="http://schemas.microsoft.com/office/drawing/2014/main" id="{585F91DC-25B8-EED7-E12C-3E07773318CC}"/>
                  </a:ext>
                </a:extLst>
              </p:cNvPr>
              <p:cNvSpPr txBox="1"/>
              <p:nvPr/>
            </p:nvSpPr>
            <p:spPr>
              <a:xfrm>
                <a:off x="7649896" y="3534496"/>
                <a:ext cx="1471668" cy="6040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/>
                <a:r>
                  <a:rPr lang="es-CO" sz="11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Poppins"/>
                    <a:cs typeface="Poppins"/>
                    <a:sym typeface="Poppins"/>
                  </a:rPr>
                  <a:t>Establecimiento Educativo</a:t>
                </a:r>
                <a:endParaRPr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Poppins"/>
                  <a:cs typeface="Poppins"/>
                  <a:sym typeface="Poppins"/>
                </a:endParaRPr>
              </a:p>
            </p:txBody>
          </p:sp>
        </p:grpSp>
        <p:pic>
          <p:nvPicPr>
            <p:cNvPr id="25" name="Google Shape;199;p3">
              <a:extLst>
                <a:ext uri="{FF2B5EF4-FFF2-40B4-BE49-F238E27FC236}">
                  <a16:creationId xmlns:a16="http://schemas.microsoft.com/office/drawing/2014/main" id="{9A573E83-C6B6-2EBA-6752-A46B7C41C8F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59948"/>
            <a:stretch/>
          </p:blipFill>
          <p:spPr>
            <a:xfrm>
              <a:off x="11443652" y="2567518"/>
              <a:ext cx="666323" cy="241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02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306389" y="997342"/>
              <a:ext cx="432222" cy="3657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id="{006EC15C-5A1A-815E-EC96-B29371617F62}"/>
              </a:ext>
            </a:extLst>
          </p:cNvPr>
          <p:cNvGrpSpPr/>
          <p:nvPr/>
        </p:nvGrpSpPr>
        <p:grpSpPr>
          <a:xfrm flipV="1">
            <a:off x="-3854" y="6763597"/>
            <a:ext cx="12195854" cy="108592"/>
            <a:chOff x="-1666028" y="891002"/>
            <a:chExt cx="12033597" cy="119888"/>
          </a:xfrm>
        </p:grpSpPr>
        <p:sp>
          <p:nvSpPr>
            <p:cNvPr id="82" name="object 2">
              <a:extLst>
                <a:ext uri="{FF2B5EF4-FFF2-40B4-BE49-F238E27FC236}">
                  <a16:creationId xmlns:a16="http://schemas.microsoft.com/office/drawing/2014/main" id="{BDEE0379-33BD-3583-E4D9-0C2C6257607B}"/>
                </a:ext>
              </a:extLst>
            </p:cNvPr>
            <p:cNvSpPr/>
            <p:nvPr/>
          </p:nvSpPr>
          <p:spPr>
            <a:xfrm>
              <a:off x="8541317" y="891002"/>
              <a:ext cx="1826252" cy="119888"/>
            </a:xfrm>
            <a:custGeom>
              <a:avLst/>
              <a:gdLst/>
              <a:ahLst/>
              <a:cxnLst/>
              <a:rect l="l" t="t" r="r" b="b"/>
              <a:pathLst>
                <a:path w="1225550" h="92075">
                  <a:moveTo>
                    <a:pt x="0" y="91541"/>
                  </a:moveTo>
                  <a:lnTo>
                    <a:pt x="1225334" y="91541"/>
                  </a:lnTo>
                  <a:lnTo>
                    <a:pt x="1225334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ED3326"/>
            </a:solidFill>
          </p:spPr>
          <p:txBody>
            <a:bodyPr wrap="square" lIns="0" tIns="0" rIns="0" bIns="0" rtlCol="0"/>
            <a:lstStyle/>
            <a:p>
              <a:endParaRPr sz="2132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50" charset="0"/>
              </a:endParaRPr>
            </a:p>
          </p:txBody>
        </p:sp>
        <p:sp>
          <p:nvSpPr>
            <p:cNvPr id="83" name="object 3">
              <a:extLst>
                <a:ext uri="{FF2B5EF4-FFF2-40B4-BE49-F238E27FC236}">
                  <a16:creationId xmlns:a16="http://schemas.microsoft.com/office/drawing/2014/main" id="{7C8BB919-AA0E-5298-FDB9-79605910D7F1}"/>
                </a:ext>
              </a:extLst>
            </p:cNvPr>
            <p:cNvSpPr/>
            <p:nvPr/>
          </p:nvSpPr>
          <p:spPr>
            <a:xfrm>
              <a:off x="2587342" y="894081"/>
              <a:ext cx="1984658" cy="116809"/>
            </a:xfrm>
            <a:custGeom>
              <a:avLst/>
              <a:gdLst/>
              <a:ahLst/>
              <a:cxnLst/>
              <a:rect l="l" t="t" r="r" b="b"/>
              <a:pathLst>
                <a:path w="977900" h="92075">
                  <a:moveTo>
                    <a:pt x="0" y="91541"/>
                  </a:moveTo>
                  <a:lnTo>
                    <a:pt x="977900" y="91541"/>
                  </a:lnTo>
                  <a:lnTo>
                    <a:pt x="977900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0298D"/>
            </a:solidFill>
          </p:spPr>
          <p:txBody>
            <a:bodyPr wrap="square" lIns="0" tIns="0" rIns="0" bIns="0" rtlCol="0"/>
            <a:lstStyle/>
            <a:p>
              <a:endParaRPr sz="2132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50" charset="0"/>
              </a:endParaRPr>
            </a:p>
          </p:txBody>
        </p:sp>
        <p:sp>
          <p:nvSpPr>
            <p:cNvPr id="84" name="object 4">
              <a:extLst>
                <a:ext uri="{FF2B5EF4-FFF2-40B4-BE49-F238E27FC236}">
                  <a16:creationId xmlns:a16="http://schemas.microsoft.com/office/drawing/2014/main" id="{BD2FE8AA-3637-1A3A-C886-01F9D971149F}"/>
                </a:ext>
              </a:extLst>
            </p:cNvPr>
            <p:cNvSpPr/>
            <p:nvPr/>
          </p:nvSpPr>
          <p:spPr>
            <a:xfrm>
              <a:off x="4572000" y="891003"/>
              <a:ext cx="1984658" cy="119887"/>
            </a:xfrm>
            <a:custGeom>
              <a:avLst/>
              <a:gdLst/>
              <a:ahLst/>
              <a:cxnLst/>
              <a:rect l="l" t="t" r="r" b="b"/>
              <a:pathLst>
                <a:path w="748029" h="92075">
                  <a:moveTo>
                    <a:pt x="0" y="91541"/>
                  </a:moveTo>
                  <a:lnTo>
                    <a:pt x="747979" y="91541"/>
                  </a:lnTo>
                  <a:lnTo>
                    <a:pt x="74797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FEC113"/>
            </a:solidFill>
          </p:spPr>
          <p:txBody>
            <a:bodyPr wrap="square" lIns="0" tIns="0" rIns="0" bIns="0" rtlCol="0"/>
            <a:lstStyle/>
            <a:p>
              <a:endParaRPr sz="2132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50" charset="0"/>
              </a:endParaRPr>
            </a:p>
          </p:txBody>
        </p:sp>
        <p:sp>
          <p:nvSpPr>
            <p:cNvPr id="85" name="object 5">
              <a:extLst>
                <a:ext uri="{FF2B5EF4-FFF2-40B4-BE49-F238E27FC236}">
                  <a16:creationId xmlns:a16="http://schemas.microsoft.com/office/drawing/2014/main" id="{1CF41065-50A4-2A15-2075-ECD590C7DA62}"/>
                </a:ext>
              </a:extLst>
            </p:cNvPr>
            <p:cNvSpPr/>
            <p:nvPr/>
          </p:nvSpPr>
          <p:spPr>
            <a:xfrm>
              <a:off x="6556658" y="891002"/>
              <a:ext cx="1984658" cy="119888"/>
            </a:xfrm>
            <a:custGeom>
              <a:avLst/>
              <a:gdLst/>
              <a:ahLst/>
              <a:cxnLst/>
              <a:rect l="l" t="t" r="r" b="b"/>
              <a:pathLst>
                <a:path w="551179" h="92075">
                  <a:moveTo>
                    <a:pt x="0" y="91541"/>
                  </a:moveTo>
                  <a:lnTo>
                    <a:pt x="550799" y="91541"/>
                  </a:lnTo>
                  <a:lnTo>
                    <a:pt x="55079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 sz="2132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50" charset="0"/>
              </a:endParaRPr>
            </a:p>
          </p:txBody>
        </p:sp>
        <p:sp>
          <p:nvSpPr>
            <p:cNvPr id="86" name="object 6">
              <a:extLst>
                <a:ext uri="{FF2B5EF4-FFF2-40B4-BE49-F238E27FC236}">
                  <a16:creationId xmlns:a16="http://schemas.microsoft.com/office/drawing/2014/main" id="{4F4EA28E-8FEA-580D-8520-80FB632F95E4}"/>
                </a:ext>
              </a:extLst>
            </p:cNvPr>
            <p:cNvSpPr/>
            <p:nvPr/>
          </p:nvSpPr>
          <p:spPr>
            <a:xfrm>
              <a:off x="-1666028" y="891002"/>
              <a:ext cx="4253370" cy="119887"/>
            </a:xfrm>
            <a:custGeom>
              <a:avLst/>
              <a:gdLst/>
              <a:ahLst/>
              <a:cxnLst/>
              <a:rect l="l" t="t" r="r" b="b"/>
              <a:pathLst>
                <a:path w="4276090" h="92075">
                  <a:moveTo>
                    <a:pt x="0" y="91541"/>
                  </a:moveTo>
                  <a:lnTo>
                    <a:pt x="4275556" y="91541"/>
                  </a:lnTo>
                  <a:lnTo>
                    <a:pt x="4275556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00A79C"/>
            </a:solidFill>
          </p:spPr>
          <p:txBody>
            <a:bodyPr wrap="square" lIns="0" tIns="0" rIns="0" bIns="0" rtlCol="0"/>
            <a:lstStyle/>
            <a:p>
              <a:endParaRPr sz="2132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50" charset="0"/>
              </a:endParaRPr>
            </a:p>
          </p:txBody>
        </p:sp>
      </p:grpSp>
      <p:sp>
        <p:nvSpPr>
          <p:cNvPr id="94" name="Título 4"/>
          <p:cNvSpPr txBox="1">
            <a:spLocks/>
          </p:cNvSpPr>
          <p:nvPr/>
        </p:nvSpPr>
        <p:spPr>
          <a:xfrm>
            <a:off x="679339" y="-436366"/>
            <a:ext cx="10495904" cy="16708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dirty="0"/>
              <a:t>1.1 Componentes PROMCE</a:t>
            </a:r>
          </a:p>
        </p:txBody>
      </p:sp>
      <p:sp>
        <p:nvSpPr>
          <p:cNvPr id="89" name="CuadroTexto 88"/>
          <p:cNvSpPr txBox="1"/>
          <p:nvPr/>
        </p:nvSpPr>
        <p:spPr>
          <a:xfrm>
            <a:off x="11745229" y="6336208"/>
            <a:ext cx="2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2792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728" y="1"/>
            <a:ext cx="14306027" cy="8039100"/>
          </a:xfrm>
          <a:prstGeom prst="rect">
            <a:avLst/>
          </a:prstGeom>
        </p:spPr>
      </p:pic>
      <p:grpSp>
        <p:nvGrpSpPr>
          <p:cNvPr id="35" name="Grupo 34">
            <a:extLst>
              <a:ext uri="{FF2B5EF4-FFF2-40B4-BE49-F238E27FC236}">
                <a16:creationId xmlns:a16="http://schemas.microsoft.com/office/drawing/2014/main" id="{17602C24-8A91-2772-9B46-882A8055D6CC}"/>
              </a:ext>
            </a:extLst>
          </p:cNvPr>
          <p:cNvGrpSpPr/>
          <p:nvPr/>
        </p:nvGrpSpPr>
        <p:grpSpPr>
          <a:xfrm flipV="1">
            <a:off x="-3854" y="6763597"/>
            <a:ext cx="12195855" cy="108592"/>
            <a:chOff x="-1666028" y="891002"/>
            <a:chExt cx="12033597" cy="119888"/>
          </a:xfrm>
        </p:grpSpPr>
        <p:sp>
          <p:nvSpPr>
            <p:cNvPr id="36" name="object 2">
              <a:extLst>
                <a:ext uri="{FF2B5EF4-FFF2-40B4-BE49-F238E27FC236}">
                  <a16:creationId xmlns:a16="http://schemas.microsoft.com/office/drawing/2014/main" id="{1C0F77DF-9840-5607-1584-A2795D7F3D4D}"/>
                </a:ext>
              </a:extLst>
            </p:cNvPr>
            <p:cNvSpPr/>
            <p:nvPr/>
          </p:nvSpPr>
          <p:spPr>
            <a:xfrm>
              <a:off x="8541317" y="891002"/>
              <a:ext cx="1826252" cy="119888"/>
            </a:xfrm>
            <a:custGeom>
              <a:avLst/>
              <a:gdLst/>
              <a:ahLst/>
              <a:cxnLst/>
              <a:rect l="l" t="t" r="r" b="b"/>
              <a:pathLst>
                <a:path w="1225550" h="92075">
                  <a:moveTo>
                    <a:pt x="0" y="91541"/>
                  </a:moveTo>
                  <a:lnTo>
                    <a:pt x="1225334" y="91541"/>
                  </a:lnTo>
                  <a:lnTo>
                    <a:pt x="1225334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ED3326"/>
            </a:solidFill>
          </p:spPr>
          <p:txBody>
            <a:bodyPr wrap="square" lIns="0" tIns="0" rIns="0" bIns="0" rtlCol="0"/>
            <a:lstStyle/>
            <a:p>
              <a:pPr defTabSz="1219140">
                <a:buClr>
                  <a:srgbClr val="000000"/>
                </a:buClr>
              </a:pPr>
              <a:endParaRPr sz="2132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object 3">
              <a:extLst>
                <a:ext uri="{FF2B5EF4-FFF2-40B4-BE49-F238E27FC236}">
                  <a16:creationId xmlns:a16="http://schemas.microsoft.com/office/drawing/2014/main" id="{8D263ADD-FE08-F926-A7CD-549DB90B6DA7}"/>
                </a:ext>
              </a:extLst>
            </p:cNvPr>
            <p:cNvSpPr/>
            <p:nvPr/>
          </p:nvSpPr>
          <p:spPr>
            <a:xfrm>
              <a:off x="2587342" y="894081"/>
              <a:ext cx="1984658" cy="116809"/>
            </a:xfrm>
            <a:custGeom>
              <a:avLst/>
              <a:gdLst/>
              <a:ahLst/>
              <a:cxnLst/>
              <a:rect l="l" t="t" r="r" b="b"/>
              <a:pathLst>
                <a:path w="977900" h="92075">
                  <a:moveTo>
                    <a:pt x="0" y="91541"/>
                  </a:moveTo>
                  <a:lnTo>
                    <a:pt x="977900" y="91541"/>
                  </a:lnTo>
                  <a:lnTo>
                    <a:pt x="977900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0298D"/>
            </a:solidFill>
          </p:spPr>
          <p:txBody>
            <a:bodyPr wrap="square" lIns="0" tIns="0" rIns="0" bIns="0" rtlCol="0"/>
            <a:lstStyle/>
            <a:p>
              <a:pPr defTabSz="1219140">
                <a:buClr>
                  <a:srgbClr val="000000"/>
                </a:buClr>
              </a:pPr>
              <a:endParaRPr sz="2132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object 4">
              <a:extLst>
                <a:ext uri="{FF2B5EF4-FFF2-40B4-BE49-F238E27FC236}">
                  <a16:creationId xmlns:a16="http://schemas.microsoft.com/office/drawing/2014/main" id="{4809660B-A95C-C08F-057A-F076D997F2BE}"/>
                </a:ext>
              </a:extLst>
            </p:cNvPr>
            <p:cNvSpPr/>
            <p:nvPr/>
          </p:nvSpPr>
          <p:spPr>
            <a:xfrm>
              <a:off x="4572000" y="891003"/>
              <a:ext cx="1984658" cy="119887"/>
            </a:xfrm>
            <a:custGeom>
              <a:avLst/>
              <a:gdLst/>
              <a:ahLst/>
              <a:cxnLst/>
              <a:rect l="l" t="t" r="r" b="b"/>
              <a:pathLst>
                <a:path w="748029" h="92075">
                  <a:moveTo>
                    <a:pt x="0" y="91541"/>
                  </a:moveTo>
                  <a:lnTo>
                    <a:pt x="747979" y="91541"/>
                  </a:lnTo>
                  <a:lnTo>
                    <a:pt x="74797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FEC113"/>
            </a:solidFill>
          </p:spPr>
          <p:txBody>
            <a:bodyPr wrap="square" lIns="0" tIns="0" rIns="0" bIns="0" rtlCol="0"/>
            <a:lstStyle/>
            <a:p>
              <a:pPr defTabSz="1219140">
                <a:buClr>
                  <a:srgbClr val="000000"/>
                </a:buClr>
              </a:pPr>
              <a:endParaRPr sz="2132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object 5">
              <a:extLst>
                <a:ext uri="{FF2B5EF4-FFF2-40B4-BE49-F238E27FC236}">
                  <a16:creationId xmlns:a16="http://schemas.microsoft.com/office/drawing/2014/main" id="{A5C10A48-D463-8EFC-970F-8DFFF0F29E40}"/>
                </a:ext>
              </a:extLst>
            </p:cNvPr>
            <p:cNvSpPr/>
            <p:nvPr/>
          </p:nvSpPr>
          <p:spPr>
            <a:xfrm>
              <a:off x="6556658" y="891002"/>
              <a:ext cx="1984658" cy="119888"/>
            </a:xfrm>
            <a:custGeom>
              <a:avLst/>
              <a:gdLst/>
              <a:ahLst/>
              <a:cxnLst/>
              <a:rect l="l" t="t" r="r" b="b"/>
              <a:pathLst>
                <a:path w="551179" h="92075">
                  <a:moveTo>
                    <a:pt x="0" y="91541"/>
                  </a:moveTo>
                  <a:lnTo>
                    <a:pt x="550799" y="91541"/>
                  </a:lnTo>
                  <a:lnTo>
                    <a:pt x="55079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defTabSz="1219140">
                <a:buClr>
                  <a:srgbClr val="000000"/>
                </a:buClr>
              </a:pPr>
              <a:endParaRPr sz="2132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object 6">
              <a:extLst>
                <a:ext uri="{FF2B5EF4-FFF2-40B4-BE49-F238E27FC236}">
                  <a16:creationId xmlns:a16="http://schemas.microsoft.com/office/drawing/2014/main" id="{EB489582-F1D8-CA10-452B-A74BA9A86E0E}"/>
                </a:ext>
              </a:extLst>
            </p:cNvPr>
            <p:cNvSpPr/>
            <p:nvPr/>
          </p:nvSpPr>
          <p:spPr>
            <a:xfrm>
              <a:off x="-1666028" y="891002"/>
              <a:ext cx="4253370" cy="119887"/>
            </a:xfrm>
            <a:custGeom>
              <a:avLst/>
              <a:gdLst/>
              <a:ahLst/>
              <a:cxnLst/>
              <a:rect l="l" t="t" r="r" b="b"/>
              <a:pathLst>
                <a:path w="4276090" h="92075">
                  <a:moveTo>
                    <a:pt x="0" y="91541"/>
                  </a:moveTo>
                  <a:lnTo>
                    <a:pt x="4275556" y="91541"/>
                  </a:lnTo>
                  <a:lnTo>
                    <a:pt x="4275556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00A79C"/>
            </a:solidFill>
          </p:spPr>
          <p:txBody>
            <a:bodyPr wrap="square" lIns="0" tIns="0" rIns="0" bIns="0" rtlCol="0"/>
            <a:lstStyle/>
            <a:p>
              <a:pPr defTabSz="1219140">
                <a:buClr>
                  <a:srgbClr val="000000"/>
                </a:buClr>
              </a:pPr>
              <a:endParaRPr sz="2132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Rectángulo redondeado 23"/>
          <p:cNvSpPr/>
          <p:nvPr/>
        </p:nvSpPr>
        <p:spPr>
          <a:xfrm>
            <a:off x="4782299" y="108508"/>
            <a:ext cx="6582387" cy="82869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3200" b="1" dirty="0">
                <a:solidFill>
                  <a:schemeClr val="bg1"/>
                </a:solidFill>
              </a:rPr>
              <a:t>Implementación 2012 - 2023</a:t>
            </a:r>
            <a:endParaRPr lang="es-CO" sz="3200" dirty="0">
              <a:solidFill>
                <a:schemeClr val="bg1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5011527" y="135668"/>
            <a:ext cx="793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50" charset="0"/>
                <a:cs typeface="Poppins" panose="00000500000000000000" pitchFamily="50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75050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889007"/>
              </p:ext>
            </p:extLst>
          </p:nvPr>
        </p:nvGraphicFramePr>
        <p:xfrm>
          <a:off x="-134098" y="2029771"/>
          <a:ext cx="12637932" cy="1379911"/>
        </p:xfrm>
        <a:graphic>
          <a:graphicData uri="http://schemas.openxmlformats.org/drawingml/2006/table">
            <a:tbl>
              <a:tblPr/>
              <a:tblGrid>
                <a:gridCol w="1053161">
                  <a:extLst>
                    <a:ext uri="{9D8B030D-6E8A-4147-A177-3AD203B41FA5}">
                      <a16:colId xmlns:a16="http://schemas.microsoft.com/office/drawing/2014/main" val="2986463729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828303159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1100491196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2713309003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626002916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4047371011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3005712511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1411241369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4081160130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3250830193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208165354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1286351269"/>
                    </a:ext>
                  </a:extLst>
                </a:gridCol>
              </a:tblGrid>
              <a:tr h="270571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130655"/>
                  </a:ext>
                </a:extLst>
              </a:tr>
              <a:tr h="27057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695786"/>
                  </a:ext>
                </a:extLst>
              </a:tr>
              <a:tr h="28409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854577"/>
                  </a:ext>
                </a:extLst>
              </a:tr>
              <a:tr h="28409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313827"/>
                  </a:ext>
                </a:extLst>
              </a:tr>
              <a:tr h="27057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325061"/>
                  </a:ext>
                </a:extLst>
              </a:tr>
            </a:tbl>
          </a:graphicData>
        </a:graphic>
      </p:graphicFrame>
      <p:grpSp>
        <p:nvGrpSpPr>
          <p:cNvPr id="43" name="Grupo 42">
            <a:extLst>
              <a:ext uri="{FF2B5EF4-FFF2-40B4-BE49-F238E27FC236}">
                <a16:creationId xmlns:a16="http://schemas.microsoft.com/office/drawing/2014/main" id="{006EC15C-5A1A-815E-EC96-B29371617F62}"/>
              </a:ext>
            </a:extLst>
          </p:cNvPr>
          <p:cNvGrpSpPr/>
          <p:nvPr/>
        </p:nvGrpSpPr>
        <p:grpSpPr>
          <a:xfrm flipV="1">
            <a:off x="-3854" y="6763597"/>
            <a:ext cx="12195854" cy="108592"/>
            <a:chOff x="-1666028" y="891002"/>
            <a:chExt cx="12033597" cy="119888"/>
          </a:xfrm>
        </p:grpSpPr>
        <p:sp>
          <p:nvSpPr>
            <p:cNvPr id="45" name="object 2">
              <a:extLst>
                <a:ext uri="{FF2B5EF4-FFF2-40B4-BE49-F238E27FC236}">
                  <a16:creationId xmlns:a16="http://schemas.microsoft.com/office/drawing/2014/main" id="{BDEE0379-33BD-3583-E4D9-0C2C6257607B}"/>
                </a:ext>
              </a:extLst>
            </p:cNvPr>
            <p:cNvSpPr/>
            <p:nvPr/>
          </p:nvSpPr>
          <p:spPr>
            <a:xfrm>
              <a:off x="8541317" y="891002"/>
              <a:ext cx="1826252" cy="119888"/>
            </a:xfrm>
            <a:custGeom>
              <a:avLst/>
              <a:gdLst/>
              <a:ahLst/>
              <a:cxnLst/>
              <a:rect l="l" t="t" r="r" b="b"/>
              <a:pathLst>
                <a:path w="1225550" h="92075">
                  <a:moveTo>
                    <a:pt x="0" y="91541"/>
                  </a:moveTo>
                  <a:lnTo>
                    <a:pt x="1225334" y="91541"/>
                  </a:lnTo>
                  <a:lnTo>
                    <a:pt x="1225334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ED3326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46" name="object 3">
              <a:extLst>
                <a:ext uri="{FF2B5EF4-FFF2-40B4-BE49-F238E27FC236}">
                  <a16:creationId xmlns:a16="http://schemas.microsoft.com/office/drawing/2014/main" id="{7C8BB919-AA0E-5298-FDB9-79605910D7F1}"/>
                </a:ext>
              </a:extLst>
            </p:cNvPr>
            <p:cNvSpPr/>
            <p:nvPr/>
          </p:nvSpPr>
          <p:spPr>
            <a:xfrm>
              <a:off x="2587342" y="894081"/>
              <a:ext cx="1984658" cy="116809"/>
            </a:xfrm>
            <a:custGeom>
              <a:avLst/>
              <a:gdLst/>
              <a:ahLst/>
              <a:cxnLst/>
              <a:rect l="l" t="t" r="r" b="b"/>
              <a:pathLst>
                <a:path w="977900" h="92075">
                  <a:moveTo>
                    <a:pt x="0" y="91541"/>
                  </a:moveTo>
                  <a:lnTo>
                    <a:pt x="977900" y="91541"/>
                  </a:lnTo>
                  <a:lnTo>
                    <a:pt x="977900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0298D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47" name="object 4">
              <a:extLst>
                <a:ext uri="{FF2B5EF4-FFF2-40B4-BE49-F238E27FC236}">
                  <a16:creationId xmlns:a16="http://schemas.microsoft.com/office/drawing/2014/main" id="{BD2FE8AA-3637-1A3A-C886-01F9D971149F}"/>
                </a:ext>
              </a:extLst>
            </p:cNvPr>
            <p:cNvSpPr/>
            <p:nvPr/>
          </p:nvSpPr>
          <p:spPr>
            <a:xfrm>
              <a:off x="4572000" y="891003"/>
              <a:ext cx="1984658" cy="119887"/>
            </a:xfrm>
            <a:custGeom>
              <a:avLst/>
              <a:gdLst/>
              <a:ahLst/>
              <a:cxnLst/>
              <a:rect l="l" t="t" r="r" b="b"/>
              <a:pathLst>
                <a:path w="748029" h="92075">
                  <a:moveTo>
                    <a:pt x="0" y="91541"/>
                  </a:moveTo>
                  <a:lnTo>
                    <a:pt x="747979" y="91541"/>
                  </a:lnTo>
                  <a:lnTo>
                    <a:pt x="74797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FEC113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48" name="object 5">
              <a:extLst>
                <a:ext uri="{FF2B5EF4-FFF2-40B4-BE49-F238E27FC236}">
                  <a16:creationId xmlns:a16="http://schemas.microsoft.com/office/drawing/2014/main" id="{1CF41065-50A4-2A15-2075-ECD590C7DA62}"/>
                </a:ext>
              </a:extLst>
            </p:cNvPr>
            <p:cNvSpPr/>
            <p:nvPr/>
          </p:nvSpPr>
          <p:spPr>
            <a:xfrm>
              <a:off x="6556658" y="891002"/>
              <a:ext cx="1984658" cy="119888"/>
            </a:xfrm>
            <a:custGeom>
              <a:avLst/>
              <a:gdLst/>
              <a:ahLst/>
              <a:cxnLst/>
              <a:rect l="l" t="t" r="r" b="b"/>
              <a:pathLst>
                <a:path w="551179" h="92075">
                  <a:moveTo>
                    <a:pt x="0" y="91541"/>
                  </a:moveTo>
                  <a:lnTo>
                    <a:pt x="550799" y="91541"/>
                  </a:lnTo>
                  <a:lnTo>
                    <a:pt x="55079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49" name="object 6">
              <a:extLst>
                <a:ext uri="{FF2B5EF4-FFF2-40B4-BE49-F238E27FC236}">
                  <a16:creationId xmlns:a16="http://schemas.microsoft.com/office/drawing/2014/main" id="{4F4EA28E-8FEA-580D-8520-80FB632F95E4}"/>
                </a:ext>
              </a:extLst>
            </p:cNvPr>
            <p:cNvSpPr/>
            <p:nvPr/>
          </p:nvSpPr>
          <p:spPr>
            <a:xfrm>
              <a:off x="-1666028" y="891002"/>
              <a:ext cx="4253370" cy="119887"/>
            </a:xfrm>
            <a:custGeom>
              <a:avLst/>
              <a:gdLst/>
              <a:ahLst/>
              <a:cxnLst/>
              <a:rect l="l" t="t" r="r" b="b"/>
              <a:pathLst>
                <a:path w="4276090" h="92075">
                  <a:moveTo>
                    <a:pt x="0" y="91541"/>
                  </a:moveTo>
                  <a:lnTo>
                    <a:pt x="4275556" y="91541"/>
                  </a:lnTo>
                  <a:lnTo>
                    <a:pt x="4275556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00A79C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</p:grpSp>
      <p:sp>
        <p:nvSpPr>
          <p:cNvPr id="12" name="Título 4"/>
          <p:cNvSpPr txBox="1">
            <a:spLocks/>
          </p:cNvSpPr>
          <p:nvPr/>
        </p:nvSpPr>
        <p:spPr>
          <a:xfrm>
            <a:off x="325115" y="136353"/>
            <a:ext cx="10495904" cy="6917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dirty="0"/>
              <a:t>2.2 Escalamiento y proyección PROMCE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61566" y="1862425"/>
            <a:ext cx="75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accent3">
                    <a:lumMod val="50000"/>
                  </a:schemeClr>
                </a:solidFill>
              </a:rPr>
              <a:t>2012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798263" y="1862425"/>
            <a:ext cx="75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accent3">
                    <a:lumMod val="50000"/>
                  </a:schemeClr>
                </a:solidFill>
              </a:rPr>
              <a:t>2016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757686" y="1862425"/>
            <a:ext cx="75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accent3">
                    <a:lumMod val="50000"/>
                  </a:schemeClr>
                </a:solidFill>
              </a:rPr>
              <a:t>2019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882999" y="1862425"/>
            <a:ext cx="75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accent3">
                    <a:lumMod val="50000"/>
                  </a:schemeClr>
                </a:solidFill>
              </a:rPr>
              <a:t>2021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8955459" y="1840509"/>
            <a:ext cx="75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accent3">
                    <a:lumMod val="50000"/>
                  </a:schemeClr>
                </a:solidFill>
              </a:rPr>
              <a:t>2024</a:t>
            </a:r>
          </a:p>
        </p:txBody>
      </p:sp>
      <p:sp>
        <p:nvSpPr>
          <p:cNvPr id="31" name="Rectángulo redondeado 30"/>
          <p:cNvSpPr/>
          <p:nvPr/>
        </p:nvSpPr>
        <p:spPr>
          <a:xfrm>
            <a:off x="8633865" y="3461054"/>
            <a:ext cx="1499016" cy="5847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Rectángulo redondeado 29"/>
          <p:cNvSpPr/>
          <p:nvPr/>
        </p:nvSpPr>
        <p:spPr>
          <a:xfrm>
            <a:off x="6519750" y="3447870"/>
            <a:ext cx="1539017" cy="5847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 redondeado 28"/>
          <p:cNvSpPr/>
          <p:nvPr/>
        </p:nvSpPr>
        <p:spPr>
          <a:xfrm>
            <a:off x="4456843" y="3470497"/>
            <a:ext cx="1376268" cy="5847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Rectángulo redondeado 27"/>
          <p:cNvSpPr/>
          <p:nvPr/>
        </p:nvSpPr>
        <p:spPr>
          <a:xfrm>
            <a:off x="2206781" y="3476254"/>
            <a:ext cx="1749587" cy="5847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redondeado 1"/>
          <p:cNvSpPr/>
          <p:nvPr/>
        </p:nvSpPr>
        <p:spPr>
          <a:xfrm>
            <a:off x="365655" y="3498171"/>
            <a:ext cx="1240735" cy="5847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/>
          <p:cNvSpPr txBox="1"/>
          <p:nvPr/>
        </p:nvSpPr>
        <p:spPr>
          <a:xfrm>
            <a:off x="361158" y="3538417"/>
            <a:ext cx="1164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</a:rPr>
              <a:t>Cajicá</a:t>
            </a:r>
          </a:p>
          <a:p>
            <a:pPr algn="ctr"/>
            <a:r>
              <a:rPr lang="es-CO" sz="1400" b="1" dirty="0">
                <a:solidFill>
                  <a:schemeClr val="bg1"/>
                </a:solidFill>
              </a:rPr>
              <a:t>6 IED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2051057" y="3535483"/>
            <a:ext cx="20721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</a:rPr>
              <a:t>Chía y Zipaquirá</a:t>
            </a:r>
          </a:p>
          <a:p>
            <a:pPr algn="ctr"/>
            <a:r>
              <a:rPr lang="es-CO" sz="1400" b="1" dirty="0">
                <a:solidFill>
                  <a:schemeClr val="bg1"/>
                </a:solidFill>
              </a:rPr>
              <a:t>20 IED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338045" y="3517994"/>
            <a:ext cx="1589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</a:rPr>
              <a:t>Tabio y Tenjo</a:t>
            </a:r>
          </a:p>
          <a:p>
            <a:pPr algn="ctr"/>
            <a:r>
              <a:rPr lang="es-CO" sz="1400" b="1" dirty="0">
                <a:solidFill>
                  <a:schemeClr val="bg1"/>
                </a:solidFill>
              </a:rPr>
              <a:t>5 IED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6458103" y="3490310"/>
            <a:ext cx="1657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</a:rPr>
              <a:t>30 municipios</a:t>
            </a:r>
          </a:p>
          <a:p>
            <a:pPr algn="ctr"/>
            <a:r>
              <a:rPr lang="es-CO" sz="1400" b="1" dirty="0">
                <a:solidFill>
                  <a:schemeClr val="bg1"/>
                </a:solidFill>
              </a:rPr>
              <a:t>100 IED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8464018" y="3486819"/>
            <a:ext cx="18014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</a:rPr>
              <a:t>200 municipios</a:t>
            </a:r>
          </a:p>
          <a:p>
            <a:pPr algn="ctr"/>
            <a:endParaRPr lang="es-CO" sz="1400" b="1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644204" y="1352849"/>
            <a:ext cx="162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accent3">
                    <a:lumMod val="50000"/>
                  </a:schemeClr>
                </a:solidFill>
              </a:rPr>
              <a:t>PROYECCIÓN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10973566" y="1885739"/>
            <a:ext cx="75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accent3">
                    <a:lumMod val="50000"/>
                  </a:schemeClr>
                </a:solidFill>
              </a:rPr>
              <a:t>2027</a:t>
            </a:r>
          </a:p>
        </p:txBody>
      </p:sp>
      <p:sp>
        <p:nvSpPr>
          <p:cNvPr id="34" name="Título 4"/>
          <p:cNvSpPr txBox="1">
            <a:spLocks/>
          </p:cNvSpPr>
          <p:nvPr/>
        </p:nvSpPr>
        <p:spPr>
          <a:xfrm>
            <a:off x="561566" y="4366849"/>
            <a:ext cx="5512223" cy="9518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891" indent="-342891">
              <a:buFont typeface="Wingdings" panose="05000000000000000000" pitchFamily="2" charset="2"/>
              <a:buChar char="§"/>
            </a:pPr>
            <a:r>
              <a:rPr lang="es-CO" sz="1600" dirty="0"/>
              <a:t>Modelo de Mejoramiento de Gestión Escolar (2013)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s-CO" sz="1600" dirty="0"/>
              <a:t>Evaluación Cualitativa PROMCE (2019)</a:t>
            </a:r>
          </a:p>
        </p:txBody>
      </p:sp>
      <p:pic>
        <p:nvPicPr>
          <p:cNvPr id="10242" name="Picture 2" descr="logo-uniandes (1) - Biblioteca Universidad Ice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57" y="4462608"/>
            <a:ext cx="2421160" cy="13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echa derecha 13"/>
          <p:cNvSpPr/>
          <p:nvPr/>
        </p:nvSpPr>
        <p:spPr>
          <a:xfrm>
            <a:off x="5753881" y="5017617"/>
            <a:ext cx="688747" cy="18146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/>
          <p:cNvSpPr txBox="1"/>
          <p:nvPr/>
        </p:nvSpPr>
        <p:spPr>
          <a:xfrm>
            <a:off x="11745229" y="6336208"/>
            <a:ext cx="2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92976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A507784D-184A-97FE-3AD1-E28FF595CFCE}"/>
              </a:ext>
            </a:extLst>
          </p:cNvPr>
          <p:cNvGrpSpPr/>
          <p:nvPr/>
        </p:nvGrpSpPr>
        <p:grpSpPr>
          <a:xfrm flipV="1">
            <a:off x="-3854" y="6763597"/>
            <a:ext cx="12195854" cy="108592"/>
            <a:chOff x="-1666028" y="891002"/>
            <a:chExt cx="12033597" cy="119888"/>
          </a:xfrm>
        </p:grpSpPr>
        <p:sp>
          <p:nvSpPr>
            <p:cNvPr id="20" name="object 2">
              <a:extLst>
                <a:ext uri="{FF2B5EF4-FFF2-40B4-BE49-F238E27FC236}">
                  <a16:creationId xmlns:a16="http://schemas.microsoft.com/office/drawing/2014/main" id="{EB8273A3-3BE4-C7D1-BC3E-56E67C073883}"/>
                </a:ext>
              </a:extLst>
            </p:cNvPr>
            <p:cNvSpPr/>
            <p:nvPr/>
          </p:nvSpPr>
          <p:spPr>
            <a:xfrm>
              <a:off x="8541317" y="891002"/>
              <a:ext cx="1826252" cy="119888"/>
            </a:xfrm>
            <a:custGeom>
              <a:avLst/>
              <a:gdLst/>
              <a:ahLst/>
              <a:cxnLst/>
              <a:rect l="l" t="t" r="r" b="b"/>
              <a:pathLst>
                <a:path w="1225550" h="92075">
                  <a:moveTo>
                    <a:pt x="0" y="91541"/>
                  </a:moveTo>
                  <a:lnTo>
                    <a:pt x="1225334" y="91541"/>
                  </a:lnTo>
                  <a:lnTo>
                    <a:pt x="1225334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ED3326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+mj-lt"/>
              </a:endParaRPr>
            </a:p>
          </p:txBody>
        </p:sp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464043B6-7189-CB41-0E7A-66A49E97B4F5}"/>
                </a:ext>
              </a:extLst>
            </p:cNvPr>
            <p:cNvSpPr/>
            <p:nvPr/>
          </p:nvSpPr>
          <p:spPr>
            <a:xfrm>
              <a:off x="2587342" y="894081"/>
              <a:ext cx="1984658" cy="116809"/>
            </a:xfrm>
            <a:custGeom>
              <a:avLst/>
              <a:gdLst/>
              <a:ahLst/>
              <a:cxnLst/>
              <a:rect l="l" t="t" r="r" b="b"/>
              <a:pathLst>
                <a:path w="977900" h="92075">
                  <a:moveTo>
                    <a:pt x="0" y="91541"/>
                  </a:moveTo>
                  <a:lnTo>
                    <a:pt x="977900" y="91541"/>
                  </a:lnTo>
                  <a:lnTo>
                    <a:pt x="977900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0298D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+mj-lt"/>
              </a:endParaRPr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16A7CC23-CB39-C319-FF5E-11797542A1C5}"/>
                </a:ext>
              </a:extLst>
            </p:cNvPr>
            <p:cNvSpPr/>
            <p:nvPr/>
          </p:nvSpPr>
          <p:spPr>
            <a:xfrm>
              <a:off x="4572000" y="891003"/>
              <a:ext cx="1984658" cy="119887"/>
            </a:xfrm>
            <a:custGeom>
              <a:avLst/>
              <a:gdLst/>
              <a:ahLst/>
              <a:cxnLst/>
              <a:rect l="l" t="t" r="r" b="b"/>
              <a:pathLst>
                <a:path w="748029" h="92075">
                  <a:moveTo>
                    <a:pt x="0" y="91541"/>
                  </a:moveTo>
                  <a:lnTo>
                    <a:pt x="747979" y="91541"/>
                  </a:lnTo>
                  <a:lnTo>
                    <a:pt x="74797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FEC113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+mj-lt"/>
              </a:endParaRPr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65999F64-4F05-23A3-9FCA-36CFCF80FE6A}"/>
                </a:ext>
              </a:extLst>
            </p:cNvPr>
            <p:cNvSpPr/>
            <p:nvPr/>
          </p:nvSpPr>
          <p:spPr>
            <a:xfrm>
              <a:off x="6556658" y="891002"/>
              <a:ext cx="1984658" cy="119888"/>
            </a:xfrm>
            <a:custGeom>
              <a:avLst/>
              <a:gdLst/>
              <a:ahLst/>
              <a:cxnLst/>
              <a:rect l="l" t="t" r="r" b="b"/>
              <a:pathLst>
                <a:path w="551179" h="92075">
                  <a:moveTo>
                    <a:pt x="0" y="91541"/>
                  </a:moveTo>
                  <a:lnTo>
                    <a:pt x="550799" y="91541"/>
                  </a:lnTo>
                  <a:lnTo>
                    <a:pt x="55079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+mj-lt"/>
              </a:endParaRPr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3CB18956-43D2-10BB-C114-530DF96D90F2}"/>
                </a:ext>
              </a:extLst>
            </p:cNvPr>
            <p:cNvSpPr/>
            <p:nvPr/>
          </p:nvSpPr>
          <p:spPr>
            <a:xfrm>
              <a:off x="-1666028" y="891002"/>
              <a:ext cx="4253370" cy="119887"/>
            </a:xfrm>
            <a:custGeom>
              <a:avLst/>
              <a:gdLst/>
              <a:ahLst/>
              <a:cxnLst/>
              <a:rect l="l" t="t" r="r" b="b"/>
              <a:pathLst>
                <a:path w="4276090" h="92075">
                  <a:moveTo>
                    <a:pt x="0" y="91541"/>
                  </a:moveTo>
                  <a:lnTo>
                    <a:pt x="4275556" y="91541"/>
                  </a:lnTo>
                  <a:lnTo>
                    <a:pt x="4275556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00A79C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+mj-lt"/>
              </a:endParaRPr>
            </a:p>
          </p:txBody>
        </p:sp>
      </p:grpSp>
      <p:sp>
        <p:nvSpPr>
          <p:cNvPr id="26" name="Rectangle 243">
            <a:extLst>
              <a:ext uri="{FF2B5EF4-FFF2-40B4-BE49-F238E27FC236}">
                <a16:creationId xmlns:a16="http://schemas.microsoft.com/office/drawing/2014/main" id="{4257E610-A473-D8C3-A416-418344AE8829}"/>
              </a:ext>
            </a:extLst>
          </p:cNvPr>
          <p:cNvSpPr/>
          <p:nvPr/>
        </p:nvSpPr>
        <p:spPr>
          <a:xfrm>
            <a:off x="1284322" y="6323512"/>
            <a:ext cx="3976748" cy="56233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원형: 비어 있음 1">
            <a:extLst>
              <a:ext uri="{FF2B5EF4-FFF2-40B4-BE49-F238E27FC236}">
                <a16:creationId xmlns:a16="http://schemas.microsoft.com/office/drawing/2014/main" id="{1A6B6596-AD1B-BD0C-45BE-05825DDCA4D4}"/>
              </a:ext>
            </a:extLst>
          </p:cNvPr>
          <p:cNvSpPr/>
          <p:nvPr/>
        </p:nvSpPr>
        <p:spPr>
          <a:xfrm rot="2948538">
            <a:off x="6992753" y="162681"/>
            <a:ext cx="4145649" cy="4145649"/>
          </a:xfrm>
          <a:prstGeom prst="donut">
            <a:avLst/>
          </a:prstGeom>
          <a:solidFill>
            <a:srgbClr val="00A79C"/>
          </a:solidFill>
          <a:ln>
            <a:noFill/>
          </a:ln>
          <a:scene3d>
            <a:camera prst="isometricOffAxis1To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원형: 비어 있음 52">
            <a:extLst>
              <a:ext uri="{FF2B5EF4-FFF2-40B4-BE49-F238E27FC236}">
                <a16:creationId xmlns:a16="http://schemas.microsoft.com/office/drawing/2014/main" id="{87F66CF0-4F79-FFD0-45DC-EDC7DD1EF7D8}"/>
              </a:ext>
            </a:extLst>
          </p:cNvPr>
          <p:cNvSpPr>
            <a:spLocks noChangeAspect="1"/>
          </p:cNvSpPr>
          <p:nvPr/>
        </p:nvSpPr>
        <p:spPr>
          <a:xfrm rot="2608299">
            <a:off x="5732478" y="1140366"/>
            <a:ext cx="3577703" cy="3577703"/>
          </a:xfrm>
          <a:prstGeom prst="donut">
            <a:avLst/>
          </a:prstGeom>
          <a:solidFill>
            <a:srgbClr val="90298D"/>
          </a:solidFill>
          <a:ln>
            <a:noFill/>
          </a:ln>
          <a:scene3d>
            <a:camera prst="isometricOffAxis1Top">
              <a:rot lat="18075713" lon="18392745" rev="3158550"/>
            </a:camera>
            <a:lightRig rig="threePt" dir="t"/>
          </a:scene3d>
          <a:sp3d extrusionH="1143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원형: 비어 있음 53">
            <a:extLst>
              <a:ext uri="{FF2B5EF4-FFF2-40B4-BE49-F238E27FC236}">
                <a16:creationId xmlns:a16="http://schemas.microsoft.com/office/drawing/2014/main" id="{E13D5925-A83D-077B-213D-19B4A56ADC4D}"/>
              </a:ext>
            </a:extLst>
          </p:cNvPr>
          <p:cNvSpPr>
            <a:spLocks noChangeAspect="1"/>
          </p:cNvSpPr>
          <p:nvPr/>
        </p:nvSpPr>
        <p:spPr>
          <a:xfrm rot="2152115">
            <a:off x="4681210" y="2031770"/>
            <a:ext cx="3233607" cy="3233607"/>
          </a:xfrm>
          <a:prstGeom prst="donut">
            <a:avLst/>
          </a:prstGeom>
          <a:solidFill>
            <a:srgbClr val="FEC113"/>
          </a:solidFill>
          <a:ln>
            <a:noFill/>
          </a:ln>
          <a:scene3d>
            <a:camera prst="isometricOffAxis1Top">
              <a:rot lat="18075713" lon="18392745" rev="2558550"/>
            </a:camera>
            <a:lightRig rig="threePt" dir="t"/>
          </a:scene3d>
          <a:sp3d extrusionH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원형: 비어 있음 64">
            <a:extLst>
              <a:ext uri="{FF2B5EF4-FFF2-40B4-BE49-F238E27FC236}">
                <a16:creationId xmlns:a16="http://schemas.microsoft.com/office/drawing/2014/main" id="{0719953F-27B2-034A-EAFE-7D68FF4CDCE7}"/>
              </a:ext>
            </a:extLst>
          </p:cNvPr>
          <p:cNvSpPr>
            <a:spLocks noChangeAspect="1"/>
          </p:cNvSpPr>
          <p:nvPr/>
        </p:nvSpPr>
        <p:spPr>
          <a:xfrm rot="1337595">
            <a:off x="3703619" y="2929305"/>
            <a:ext cx="2670168" cy="2670168"/>
          </a:xfrm>
          <a:prstGeom prst="donut">
            <a:avLst/>
          </a:prstGeom>
          <a:solidFill>
            <a:srgbClr val="92D050"/>
          </a:solidFill>
          <a:ln>
            <a:noFill/>
          </a:ln>
          <a:scene3d>
            <a:camera prst="isometricOffAxis1Top">
              <a:rot lat="18075713" lon="18392745" rev="1958550"/>
            </a:camera>
            <a:lightRig rig="threePt" dir="t"/>
          </a:scene3d>
          <a:sp3d extrusionH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원형: 비어 있음 65">
            <a:extLst>
              <a:ext uri="{FF2B5EF4-FFF2-40B4-BE49-F238E27FC236}">
                <a16:creationId xmlns:a16="http://schemas.microsoft.com/office/drawing/2014/main" id="{B313BBC1-E3F5-DB0F-607A-D05F6DAC66AF}"/>
              </a:ext>
            </a:extLst>
          </p:cNvPr>
          <p:cNvSpPr>
            <a:spLocks noChangeAspect="1"/>
          </p:cNvSpPr>
          <p:nvPr/>
        </p:nvSpPr>
        <p:spPr>
          <a:xfrm rot="977025">
            <a:off x="3325971" y="3922506"/>
            <a:ext cx="2014319" cy="2014319"/>
          </a:xfrm>
          <a:prstGeom prst="donut">
            <a:avLst/>
          </a:prstGeom>
          <a:solidFill>
            <a:srgbClr val="ED3326"/>
          </a:solidFill>
          <a:ln>
            <a:noFill/>
          </a:ln>
          <a:scene3d>
            <a:camera prst="isometricOffAxis1Top">
              <a:rot lat="18075713" lon="18392745" rev="1358550"/>
            </a:camera>
            <a:lightRig rig="threePt" dir="t"/>
          </a:scene3d>
          <a:sp3d extrusionH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원형: 비어 있음 66">
            <a:extLst>
              <a:ext uri="{FF2B5EF4-FFF2-40B4-BE49-F238E27FC236}">
                <a16:creationId xmlns:a16="http://schemas.microsoft.com/office/drawing/2014/main" id="{8049F49B-6E04-7076-9F2D-C34BB6962167}"/>
              </a:ext>
            </a:extLst>
          </p:cNvPr>
          <p:cNvSpPr>
            <a:spLocks noChangeAspect="1"/>
          </p:cNvSpPr>
          <p:nvPr/>
        </p:nvSpPr>
        <p:spPr>
          <a:xfrm>
            <a:off x="3016349" y="4847757"/>
            <a:ext cx="1492433" cy="1492433"/>
          </a:xfrm>
          <a:prstGeom prst="donut">
            <a:avLst/>
          </a:prstGeom>
          <a:solidFill>
            <a:srgbClr val="0070C0"/>
          </a:solidFill>
          <a:ln>
            <a:noFill/>
          </a:ln>
          <a:scene3d>
            <a:camera prst="isometricOffAxis1Top">
              <a:rot lat="18075713" lon="18392745" rev="758550"/>
            </a:camera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원형: 비어 있음 74">
            <a:extLst>
              <a:ext uri="{FF2B5EF4-FFF2-40B4-BE49-F238E27FC236}">
                <a16:creationId xmlns:a16="http://schemas.microsoft.com/office/drawing/2014/main" id="{D7BB3CDD-4ABB-36E4-FE66-3F2079205C80}"/>
              </a:ext>
            </a:extLst>
          </p:cNvPr>
          <p:cNvSpPr>
            <a:spLocks noChangeAspect="1"/>
          </p:cNvSpPr>
          <p:nvPr/>
        </p:nvSpPr>
        <p:spPr>
          <a:xfrm rot="19629298">
            <a:off x="3035221" y="5725153"/>
            <a:ext cx="912043" cy="912043"/>
          </a:xfrm>
          <a:prstGeom prst="donut">
            <a:avLst/>
          </a:prstGeom>
          <a:solidFill>
            <a:srgbClr val="A3B1BD"/>
          </a:solidFill>
          <a:ln>
            <a:noFill/>
          </a:ln>
          <a:scene3d>
            <a:camera prst="isometricOffAxis1Top">
              <a:rot lat="18075713" lon="18392745" rev="21458548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TextBox 108">
            <a:extLst>
              <a:ext uri="{FF2B5EF4-FFF2-40B4-BE49-F238E27FC236}">
                <a16:creationId xmlns:a16="http://schemas.microsoft.com/office/drawing/2014/main" id="{5D0904C1-9E5E-D35E-74F2-F7D048D24F02}"/>
              </a:ext>
            </a:extLst>
          </p:cNvPr>
          <p:cNvSpPr txBox="1"/>
          <p:nvPr/>
        </p:nvSpPr>
        <p:spPr>
          <a:xfrm>
            <a:off x="1699191" y="3781343"/>
            <a:ext cx="1061475" cy="489260"/>
          </a:xfrm>
          <a:prstGeom prst="rect">
            <a:avLst/>
          </a:prstGeom>
          <a:noFill/>
        </p:spPr>
        <p:txBody>
          <a:bodyPr wrap="square" lIns="0" tIns="0" rIns="7200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algn="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2012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37" name="연결선: 꺾임 109">
            <a:extLst>
              <a:ext uri="{FF2B5EF4-FFF2-40B4-BE49-F238E27FC236}">
                <a16:creationId xmlns:a16="http://schemas.microsoft.com/office/drawing/2014/main" id="{AA31C3E0-D0E8-CDD0-CA15-BD7223BF82B9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2760666" y="4025974"/>
            <a:ext cx="668335" cy="1077613"/>
          </a:xfrm>
          <a:prstGeom prst="bentConnector2">
            <a:avLst/>
          </a:prstGeom>
          <a:ln>
            <a:solidFill>
              <a:srgbClr val="0070C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12">
            <a:extLst>
              <a:ext uri="{FF2B5EF4-FFF2-40B4-BE49-F238E27FC236}">
                <a16:creationId xmlns:a16="http://schemas.microsoft.com/office/drawing/2014/main" id="{1D2083B6-23BB-2027-786F-8D2C297F6FBD}"/>
              </a:ext>
            </a:extLst>
          </p:cNvPr>
          <p:cNvSpPr txBox="1"/>
          <p:nvPr/>
        </p:nvSpPr>
        <p:spPr>
          <a:xfrm>
            <a:off x="2641085" y="2725357"/>
            <a:ext cx="1061475" cy="489260"/>
          </a:xfrm>
          <a:prstGeom prst="rect">
            <a:avLst/>
          </a:prstGeom>
          <a:noFill/>
        </p:spPr>
        <p:txBody>
          <a:bodyPr wrap="square" lIns="0" tIns="0" rIns="7200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algn="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2013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39" name="연결선: 꺾임 113">
            <a:extLst>
              <a:ext uri="{FF2B5EF4-FFF2-40B4-BE49-F238E27FC236}">
                <a16:creationId xmlns:a16="http://schemas.microsoft.com/office/drawing/2014/main" id="{46CFBEB2-1895-50C9-902F-3D2639F89871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3702560" y="2969986"/>
            <a:ext cx="229360" cy="1190535"/>
          </a:xfrm>
          <a:prstGeom prst="bentConnector2">
            <a:avLst/>
          </a:prstGeom>
          <a:ln>
            <a:solidFill>
              <a:srgbClr val="FF000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23">
            <a:extLst>
              <a:ext uri="{FF2B5EF4-FFF2-40B4-BE49-F238E27FC236}">
                <a16:creationId xmlns:a16="http://schemas.microsoft.com/office/drawing/2014/main" id="{41D86C22-A6D9-3F5A-C682-40549BCA5D71}"/>
              </a:ext>
            </a:extLst>
          </p:cNvPr>
          <p:cNvSpPr txBox="1"/>
          <p:nvPr/>
        </p:nvSpPr>
        <p:spPr>
          <a:xfrm>
            <a:off x="3706921" y="1834935"/>
            <a:ext cx="1038603" cy="489260"/>
          </a:xfrm>
          <a:prstGeom prst="rect">
            <a:avLst/>
          </a:prstGeom>
          <a:noFill/>
        </p:spPr>
        <p:txBody>
          <a:bodyPr wrap="square" lIns="0" tIns="0" rIns="7200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algn="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2014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41" name="연결선: 꺾임 124">
            <a:extLst>
              <a:ext uri="{FF2B5EF4-FFF2-40B4-BE49-F238E27FC236}">
                <a16:creationId xmlns:a16="http://schemas.microsoft.com/office/drawing/2014/main" id="{49C2C128-D79F-7CAA-691D-FD0396A0B8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10334" y="2754582"/>
            <a:ext cx="1631311" cy="278599"/>
          </a:xfrm>
          <a:prstGeom prst="bentConnector3">
            <a:avLst>
              <a:gd name="adj1" fmla="val 41"/>
            </a:avLst>
          </a:prstGeom>
          <a:ln>
            <a:solidFill>
              <a:srgbClr val="92D05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23">
            <a:extLst>
              <a:ext uri="{FF2B5EF4-FFF2-40B4-BE49-F238E27FC236}">
                <a16:creationId xmlns:a16="http://schemas.microsoft.com/office/drawing/2014/main" id="{665ED0E7-EB9C-714E-D268-E886A4266E54}"/>
              </a:ext>
            </a:extLst>
          </p:cNvPr>
          <p:cNvSpPr txBox="1"/>
          <p:nvPr/>
        </p:nvSpPr>
        <p:spPr>
          <a:xfrm>
            <a:off x="4741768" y="915074"/>
            <a:ext cx="1038603" cy="489260"/>
          </a:xfrm>
          <a:prstGeom prst="rect">
            <a:avLst/>
          </a:prstGeom>
          <a:noFill/>
        </p:spPr>
        <p:txBody>
          <a:bodyPr wrap="square" lIns="0" tIns="0" rIns="7200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algn="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2015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45" name="연결선: 꺾임 124">
            <a:extLst>
              <a:ext uri="{FF2B5EF4-FFF2-40B4-BE49-F238E27FC236}">
                <a16:creationId xmlns:a16="http://schemas.microsoft.com/office/drawing/2014/main" id="{87815396-0FA0-63F2-304D-F7DCBAD85244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5780369" y="1159704"/>
            <a:ext cx="308011" cy="1565653"/>
          </a:xfrm>
          <a:prstGeom prst="bentConnector2">
            <a:avLst/>
          </a:prstGeom>
          <a:ln>
            <a:solidFill>
              <a:srgbClr val="FED358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131">
            <a:extLst>
              <a:ext uri="{FF2B5EF4-FFF2-40B4-BE49-F238E27FC236}">
                <a16:creationId xmlns:a16="http://schemas.microsoft.com/office/drawing/2014/main" id="{B33180B8-DF61-A072-19AE-3F4C57FB80BA}"/>
              </a:ext>
            </a:extLst>
          </p:cNvPr>
          <p:cNvSpPr txBox="1"/>
          <p:nvPr/>
        </p:nvSpPr>
        <p:spPr>
          <a:xfrm>
            <a:off x="10318631" y="434526"/>
            <a:ext cx="1159515" cy="489260"/>
          </a:xfrm>
          <a:prstGeom prst="rect">
            <a:avLst/>
          </a:prstGeom>
          <a:noFill/>
        </p:spPr>
        <p:txBody>
          <a:bodyPr wrap="square" lIns="0" tIns="0" rIns="7200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algn="r"/>
            <a:r>
              <a:rPr lang="en-US" altLang="ko-KR" sz="2800" b="1" dirty="0">
                <a:solidFill>
                  <a:srgbClr val="FF0000"/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2017</a:t>
            </a:r>
            <a:endParaRPr lang="ko-KR" altLang="en-US" sz="2800" b="1" dirty="0">
              <a:solidFill>
                <a:srgbClr val="FF0000"/>
              </a:solidFill>
              <a:latin typeface="+mj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47" name="연결선: 꺾임 132">
            <a:extLst>
              <a:ext uri="{FF2B5EF4-FFF2-40B4-BE49-F238E27FC236}">
                <a16:creationId xmlns:a16="http://schemas.microsoft.com/office/drawing/2014/main" id="{5EDD17FB-8E4D-ABF1-C648-5342518295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9335415" y="1189763"/>
            <a:ext cx="599584" cy="432192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upo 59">
            <a:extLst>
              <a:ext uri="{FF2B5EF4-FFF2-40B4-BE49-F238E27FC236}">
                <a16:creationId xmlns:a16="http://schemas.microsoft.com/office/drawing/2014/main" id="{39F472A2-4B24-A215-0601-B899F6E838C7}"/>
              </a:ext>
            </a:extLst>
          </p:cNvPr>
          <p:cNvGrpSpPr/>
          <p:nvPr/>
        </p:nvGrpSpPr>
        <p:grpSpPr>
          <a:xfrm>
            <a:off x="791704" y="5025862"/>
            <a:ext cx="2370597" cy="1152960"/>
            <a:chOff x="2246226" y="4457370"/>
            <a:chExt cx="2370597" cy="1152960"/>
          </a:xfrm>
        </p:grpSpPr>
        <p:sp>
          <p:nvSpPr>
            <p:cNvPr id="34" name="TextBox 82">
              <a:extLst>
                <a:ext uri="{FF2B5EF4-FFF2-40B4-BE49-F238E27FC236}">
                  <a16:creationId xmlns:a16="http://schemas.microsoft.com/office/drawing/2014/main" id="{A47E33E5-3043-5E8B-253B-E7634DC57B63}"/>
                </a:ext>
              </a:extLst>
            </p:cNvPr>
            <p:cNvSpPr txBox="1"/>
            <p:nvPr/>
          </p:nvSpPr>
          <p:spPr>
            <a:xfrm>
              <a:off x="2268701" y="4457370"/>
              <a:ext cx="984583" cy="489260"/>
            </a:xfrm>
            <a:prstGeom prst="rect">
              <a:avLst/>
            </a:prstGeom>
            <a:noFill/>
          </p:spPr>
          <p:txBody>
            <a:bodyPr wrap="square" lIns="0" tIns="0" rIns="72000" bIns="0" rtlCol="0" anchor="ctr">
              <a:noAutofit/>
            </a:bodyPr>
            <a:lstStyle>
              <a:defPPr>
                <a:defRPr lang="en-US"/>
              </a:defPPr>
              <a:lvl1pPr algn="ctr">
                <a:defRPr sz="3200"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</a:lstStyle>
            <a:p>
              <a:pPr algn="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2011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35" name="연결선: 꺾임 4">
              <a:extLst>
                <a:ext uri="{FF2B5EF4-FFF2-40B4-BE49-F238E27FC236}">
                  <a16:creationId xmlns:a16="http://schemas.microsoft.com/office/drawing/2014/main" id="{D73634D8-0E0E-E247-8CFB-1DC0D06D21DF}"/>
                </a:ext>
              </a:extLst>
            </p:cNvPr>
            <p:cNvCxnSpPr>
              <a:cxnSpLocks/>
            </p:cNvCxnSpPr>
            <p:nvPr/>
          </p:nvCxnSpPr>
          <p:spPr>
            <a:xfrm>
              <a:off x="3310793" y="4655264"/>
              <a:ext cx="1306030" cy="95506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ACBAC8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bject 3">
              <a:extLst>
                <a:ext uri="{FF2B5EF4-FFF2-40B4-BE49-F238E27FC236}">
                  <a16:creationId xmlns:a16="http://schemas.microsoft.com/office/drawing/2014/main" id="{701D10B5-086E-C3C0-6012-89337A8A0BBD}"/>
                </a:ext>
              </a:extLst>
            </p:cNvPr>
            <p:cNvSpPr txBox="1"/>
            <p:nvPr/>
          </p:nvSpPr>
          <p:spPr>
            <a:xfrm>
              <a:off x="2246226" y="4960033"/>
              <a:ext cx="1107452" cy="566819"/>
            </a:xfrm>
            <a:prstGeom prst="rect">
              <a:avLst/>
            </a:prstGeom>
          </p:spPr>
          <p:txBody>
            <a:bodyPr vert="horz" wrap="square" lIns="0" tIns="12697" rIns="0" bIns="0" rtlCol="0">
              <a:spAutoFit/>
            </a:bodyPr>
            <a:lstStyle/>
            <a:p>
              <a:pPr marL="184142" marR="5079" indent="-171446">
                <a:buFont typeface="Arial" panose="020B0604020202020204" pitchFamily="34" charset="0"/>
                <a:buChar char="•"/>
                <a:tabLst>
                  <a:tab pos="299623" algn="l"/>
                </a:tabLst>
              </a:pPr>
              <a:r>
                <a:rPr lang="es-CO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" panose="00000500000000000000" pitchFamily="50" charset="0"/>
                </a:rPr>
                <a:t>1 IE superior</a:t>
              </a:r>
            </a:p>
            <a:p>
              <a:pPr marL="184142" marR="5079" indent="-171446">
                <a:buFont typeface="Arial" panose="020B0604020202020204" pitchFamily="34" charset="0"/>
                <a:buChar char="•"/>
                <a:tabLst>
                  <a:tab pos="299623" algn="l"/>
                </a:tabLst>
              </a:pPr>
              <a:r>
                <a:rPr lang="es-CO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" panose="00000500000000000000" pitchFamily="50" charset="0"/>
                </a:rPr>
                <a:t>3 IE alto</a:t>
              </a:r>
            </a:p>
            <a:p>
              <a:pPr marL="184142" marR="5079" indent="-171446">
                <a:buFont typeface="Arial" panose="020B0604020202020204" pitchFamily="34" charset="0"/>
                <a:buChar char="•"/>
                <a:tabLst>
                  <a:tab pos="299623" algn="l"/>
                </a:tabLst>
              </a:pPr>
              <a:r>
                <a:rPr lang="es-CO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" panose="00000500000000000000" pitchFamily="50" charset="0"/>
                </a:rPr>
                <a:t>2 IE medio </a:t>
              </a:r>
            </a:p>
          </p:txBody>
        </p:sp>
      </p:grpSp>
      <p:sp>
        <p:nvSpPr>
          <p:cNvPr id="49" name="object 3">
            <a:extLst>
              <a:ext uri="{FF2B5EF4-FFF2-40B4-BE49-F238E27FC236}">
                <a16:creationId xmlns:a16="http://schemas.microsoft.com/office/drawing/2014/main" id="{5BAE90C9-3582-A36C-899F-C321DEB5AE15}"/>
              </a:ext>
            </a:extLst>
          </p:cNvPr>
          <p:cNvSpPr txBox="1"/>
          <p:nvPr/>
        </p:nvSpPr>
        <p:spPr>
          <a:xfrm>
            <a:off x="1757497" y="4315410"/>
            <a:ext cx="4230043" cy="566819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84142" marR="5079" indent="-171446">
              <a:buFont typeface="Arial" panose="020B0604020202020204" pitchFamily="34" charset="0"/>
              <a:buChar char="•"/>
              <a:tabLst>
                <a:tab pos="299623" algn="l"/>
              </a:tabLst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50" charset="0"/>
              </a:rPr>
              <a:t>1 IE superior</a:t>
            </a:r>
          </a:p>
          <a:p>
            <a:pPr marL="184142" marR="5079" indent="-171446">
              <a:buFont typeface="Arial" panose="020B0604020202020204" pitchFamily="34" charset="0"/>
              <a:buChar char="•"/>
              <a:tabLst>
                <a:tab pos="299623" algn="l"/>
              </a:tabLst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50" charset="0"/>
              </a:rPr>
              <a:t>4 IE alto</a:t>
            </a:r>
          </a:p>
          <a:p>
            <a:pPr marL="184142" marR="5079" indent="-171446">
              <a:buFont typeface="Arial" panose="020B0604020202020204" pitchFamily="34" charset="0"/>
              <a:buChar char="•"/>
              <a:tabLst>
                <a:tab pos="299623" algn="l"/>
              </a:tabLst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50" charset="0"/>
              </a:rPr>
              <a:t>1 IE medio </a:t>
            </a:r>
          </a:p>
        </p:txBody>
      </p:sp>
      <p:sp>
        <p:nvSpPr>
          <p:cNvPr id="50" name="object 3">
            <a:extLst>
              <a:ext uri="{FF2B5EF4-FFF2-40B4-BE49-F238E27FC236}">
                <a16:creationId xmlns:a16="http://schemas.microsoft.com/office/drawing/2014/main" id="{0A464024-6C72-9A89-746B-E01A4E18FCE0}"/>
              </a:ext>
            </a:extLst>
          </p:cNvPr>
          <p:cNvSpPr txBox="1"/>
          <p:nvPr/>
        </p:nvSpPr>
        <p:spPr>
          <a:xfrm>
            <a:off x="2627769" y="3279551"/>
            <a:ext cx="4230043" cy="38215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84142" marR="5079" indent="-171446">
              <a:buFont typeface="Arial" panose="020B0604020202020204" pitchFamily="34" charset="0"/>
              <a:buChar char="•"/>
              <a:tabLst>
                <a:tab pos="299623" algn="l"/>
              </a:tabLst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50" charset="0"/>
              </a:rPr>
              <a:t>3 IE superior</a:t>
            </a:r>
          </a:p>
          <a:p>
            <a:pPr marL="184142" marR="5079" indent="-171446">
              <a:buFont typeface="Arial" panose="020B0604020202020204" pitchFamily="34" charset="0"/>
              <a:buChar char="•"/>
              <a:tabLst>
                <a:tab pos="299623" algn="l"/>
              </a:tabLst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50" charset="0"/>
              </a:rPr>
              <a:t>3 IE alto</a:t>
            </a:r>
          </a:p>
        </p:txBody>
      </p:sp>
      <p:sp>
        <p:nvSpPr>
          <p:cNvPr id="51" name="object 3">
            <a:extLst>
              <a:ext uri="{FF2B5EF4-FFF2-40B4-BE49-F238E27FC236}">
                <a16:creationId xmlns:a16="http://schemas.microsoft.com/office/drawing/2014/main" id="{610E4A25-24B1-D240-531F-4F63A622578E}"/>
              </a:ext>
            </a:extLst>
          </p:cNvPr>
          <p:cNvSpPr txBox="1"/>
          <p:nvPr/>
        </p:nvSpPr>
        <p:spPr>
          <a:xfrm>
            <a:off x="3542174" y="2346989"/>
            <a:ext cx="3525663" cy="38215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84142" marR="5079" indent="-171446">
              <a:buFont typeface="Arial" panose="020B0604020202020204" pitchFamily="34" charset="0"/>
              <a:buChar char="•"/>
              <a:tabLst>
                <a:tab pos="299623" algn="l"/>
              </a:tabLst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50" charset="0"/>
              </a:rPr>
              <a:t>2 IE categoría A</a:t>
            </a:r>
          </a:p>
          <a:p>
            <a:pPr marL="184142" marR="5079" indent="-171446">
              <a:buFont typeface="Arial" panose="020B0604020202020204" pitchFamily="34" charset="0"/>
              <a:buChar char="•"/>
              <a:tabLst>
                <a:tab pos="299623" algn="l"/>
              </a:tabLst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50" charset="0"/>
              </a:rPr>
              <a:t>4 IE categoría B</a:t>
            </a:r>
          </a:p>
        </p:txBody>
      </p:sp>
      <p:sp>
        <p:nvSpPr>
          <p:cNvPr id="52" name="object 3">
            <a:extLst>
              <a:ext uri="{FF2B5EF4-FFF2-40B4-BE49-F238E27FC236}">
                <a16:creationId xmlns:a16="http://schemas.microsoft.com/office/drawing/2014/main" id="{10834CED-C72F-9741-AEA3-F6EF7569A508}"/>
              </a:ext>
            </a:extLst>
          </p:cNvPr>
          <p:cNvSpPr txBox="1"/>
          <p:nvPr/>
        </p:nvSpPr>
        <p:spPr>
          <a:xfrm>
            <a:off x="4671842" y="1422468"/>
            <a:ext cx="3525663" cy="38215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84142" marR="5079" indent="-171446">
              <a:buFont typeface="Arial" panose="020B0604020202020204" pitchFamily="34" charset="0"/>
              <a:buChar char="•"/>
              <a:tabLst>
                <a:tab pos="299623" algn="l"/>
              </a:tabLst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50" charset="0"/>
              </a:rPr>
              <a:t>2 IE categoría A</a:t>
            </a:r>
          </a:p>
          <a:p>
            <a:pPr marL="184142" marR="5079" indent="-171446">
              <a:buFont typeface="Arial" panose="020B0604020202020204" pitchFamily="34" charset="0"/>
              <a:buChar char="•"/>
              <a:tabLst>
                <a:tab pos="299623" algn="l"/>
              </a:tabLst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50" charset="0"/>
              </a:rPr>
              <a:t>4 IE categoría B</a:t>
            </a:r>
          </a:p>
        </p:txBody>
      </p:sp>
      <p:sp>
        <p:nvSpPr>
          <p:cNvPr id="62" name="TextBox 123">
            <a:extLst>
              <a:ext uri="{FF2B5EF4-FFF2-40B4-BE49-F238E27FC236}">
                <a16:creationId xmlns:a16="http://schemas.microsoft.com/office/drawing/2014/main" id="{0B6BEC79-7A37-9FA1-5A36-121CE1AA8F85}"/>
              </a:ext>
            </a:extLst>
          </p:cNvPr>
          <p:cNvSpPr txBox="1"/>
          <p:nvPr/>
        </p:nvSpPr>
        <p:spPr>
          <a:xfrm>
            <a:off x="5961943" y="318342"/>
            <a:ext cx="1038603" cy="489260"/>
          </a:xfrm>
          <a:prstGeom prst="rect">
            <a:avLst/>
          </a:prstGeom>
          <a:noFill/>
        </p:spPr>
        <p:txBody>
          <a:bodyPr wrap="square" lIns="0" tIns="0" rIns="7200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algn="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2016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63" name="연결선: 꺾임 124">
            <a:extLst>
              <a:ext uri="{FF2B5EF4-FFF2-40B4-BE49-F238E27FC236}">
                <a16:creationId xmlns:a16="http://schemas.microsoft.com/office/drawing/2014/main" id="{4B8203AA-72FF-A0B9-AB22-411335A99A2A}"/>
              </a:ext>
            </a:extLst>
          </p:cNvPr>
          <p:cNvCxnSpPr>
            <a:cxnSpLocks/>
          </p:cNvCxnSpPr>
          <p:nvPr/>
        </p:nvCxnSpPr>
        <p:spPr>
          <a:xfrm rot="16200000" flipH="1">
            <a:off x="6455742" y="1150183"/>
            <a:ext cx="1500535" cy="355552"/>
          </a:xfrm>
          <a:prstGeom prst="bentConnector3">
            <a:avLst>
              <a:gd name="adj1" fmla="val -274"/>
            </a:avLst>
          </a:prstGeom>
          <a:ln>
            <a:solidFill>
              <a:srgbClr val="90298D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bject 3">
            <a:extLst>
              <a:ext uri="{FF2B5EF4-FFF2-40B4-BE49-F238E27FC236}">
                <a16:creationId xmlns:a16="http://schemas.microsoft.com/office/drawing/2014/main" id="{57A32B2C-08E1-7126-4A61-C2EA9753FB05}"/>
              </a:ext>
            </a:extLst>
          </p:cNvPr>
          <p:cNvSpPr txBox="1"/>
          <p:nvPr/>
        </p:nvSpPr>
        <p:spPr>
          <a:xfrm>
            <a:off x="5917674" y="745280"/>
            <a:ext cx="3525663" cy="38215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84142" marR="5079" indent="-171446">
              <a:buFont typeface="Arial" panose="020B0604020202020204" pitchFamily="34" charset="0"/>
              <a:buChar char="•"/>
              <a:tabLst>
                <a:tab pos="299623" algn="l"/>
              </a:tabLst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50" charset="0"/>
              </a:rPr>
              <a:t>3 IE categoría A</a:t>
            </a:r>
          </a:p>
          <a:p>
            <a:pPr marL="184142" marR="5079" indent="-171446">
              <a:buFont typeface="Arial" panose="020B0604020202020204" pitchFamily="34" charset="0"/>
              <a:buChar char="•"/>
              <a:tabLst>
                <a:tab pos="299623" algn="l"/>
              </a:tabLst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50" charset="0"/>
              </a:rPr>
              <a:t>3 IE categoría B</a:t>
            </a: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E094B61D-0730-5062-0FB0-BE5EE542A367}"/>
              </a:ext>
            </a:extLst>
          </p:cNvPr>
          <p:cNvSpPr/>
          <p:nvPr/>
        </p:nvSpPr>
        <p:spPr>
          <a:xfrm>
            <a:off x="10010965" y="978025"/>
            <a:ext cx="2085169" cy="643931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800" dirty="0">
              <a:solidFill>
                <a:schemeClr val="bg1"/>
              </a:solidFill>
              <a:latin typeface="+mj-lt"/>
              <a:cs typeface="Poppins" panose="00000500000000000000" pitchFamily="50" charset="0"/>
            </a:endParaRPr>
          </a:p>
        </p:txBody>
      </p:sp>
      <p:sp>
        <p:nvSpPr>
          <p:cNvPr id="67" name="object 3">
            <a:extLst>
              <a:ext uri="{FF2B5EF4-FFF2-40B4-BE49-F238E27FC236}">
                <a16:creationId xmlns:a16="http://schemas.microsoft.com/office/drawing/2014/main" id="{C7099BAE-D390-496B-27BD-57E466DECDD0}"/>
              </a:ext>
            </a:extLst>
          </p:cNvPr>
          <p:cNvSpPr txBox="1"/>
          <p:nvPr/>
        </p:nvSpPr>
        <p:spPr>
          <a:xfrm>
            <a:off x="10010964" y="1031969"/>
            <a:ext cx="3105021" cy="536041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84142" marR="5079" indent="-171446">
              <a:buFont typeface="Arial" panose="020B0604020202020204" pitchFamily="34" charset="0"/>
              <a:buChar char="•"/>
              <a:tabLst>
                <a:tab pos="299623" algn="l"/>
              </a:tabLst>
            </a:pPr>
            <a:r>
              <a:rPr lang="es-CO" sz="1700" dirty="0">
                <a:solidFill>
                  <a:schemeClr val="bg1"/>
                </a:solidFill>
                <a:latin typeface="+mj-lt"/>
                <a:cs typeface="Poppins" panose="00000500000000000000" pitchFamily="50" charset="0"/>
              </a:rPr>
              <a:t>1 IE categoría A+</a:t>
            </a:r>
          </a:p>
          <a:p>
            <a:pPr marL="184142" marR="5079" indent="-171446">
              <a:buFont typeface="Arial" panose="020B0604020202020204" pitchFamily="34" charset="0"/>
              <a:buChar char="•"/>
              <a:tabLst>
                <a:tab pos="299623" algn="l"/>
              </a:tabLst>
            </a:pPr>
            <a:r>
              <a:rPr lang="es-CO" sz="1700" dirty="0">
                <a:solidFill>
                  <a:schemeClr val="bg1"/>
                </a:solidFill>
                <a:latin typeface="+mj-lt"/>
                <a:cs typeface="Poppins" panose="00000500000000000000" pitchFamily="50" charset="0"/>
              </a:rPr>
              <a:t>5 IE categoría A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310C80F2-E9B8-B94C-9589-E24A8721148E}"/>
              </a:ext>
            </a:extLst>
          </p:cNvPr>
          <p:cNvSpPr/>
          <p:nvPr/>
        </p:nvSpPr>
        <p:spPr>
          <a:xfrm>
            <a:off x="7449638" y="5247834"/>
            <a:ext cx="44325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6" marR="6348">
              <a:tabLst>
                <a:tab pos="299623" algn="l"/>
              </a:tabLst>
            </a:pPr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50" charset="0"/>
              </a:rPr>
              <a:t>Avance significativo de acuerdo con los resultados en la Prueba Saber 11, destacando a </a:t>
            </a:r>
            <a:r>
              <a:rPr lang="es-CO" sz="1600" dirty="0">
                <a:solidFill>
                  <a:srgbClr val="FF0000"/>
                </a:solidFill>
                <a:latin typeface="+mj-lt"/>
                <a:cs typeface="Poppins" panose="00000500000000000000" pitchFamily="50" charset="0"/>
              </a:rPr>
              <a:t>Cajicá como modelo a nivel nacional, </a:t>
            </a:r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50" charset="0"/>
              </a:rPr>
              <a:t>convirtiéndolo en el mejor municipio en calidad educativa de Colombia.</a:t>
            </a:r>
          </a:p>
          <a:p>
            <a:pPr marL="12696" marR="6348">
              <a:tabLst>
                <a:tab pos="299623" algn="l"/>
              </a:tabLst>
            </a:pPr>
            <a:endParaRPr lang="es-CO" sz="1600" dirty="0">
              <a:solidFill>
                <a:srgbClr val="FF0000"/>
              </a:solidFill>
              <a:latin typeface="+mj-lt"/>
              <a:cs typeface="Poppins" panose="00000500000000000000" pitchFamily="50" charset="0"/>
            </a:endParaRPr>
          </a:p>
          <a:p>
            <a:pPr marL="12696" marR="6348">
              <a:tabLst>
                <a:tab pos="299623" algn="l"/>
              </a:tabLst>
            </a:pPr>
            <a:endParaRPr lang="es-CO" sz="1600" dirty="0">
              <a:solidFill>
                <a:srgbClr val="FF0000"/>
              </a:solidFill>
              <a:latin typeface="+mj-lt"/>
              <a:cs typeface="Poppins" panose="00000500000000000000" pitchFamily="50" charset="0"/>
            </a:endParaRPr>
          </a:p>
          <a:p>
            <a:pPr marL="12696" marR="6348" algn="just">
              <a:tabLst>
                <a:tab pos="299623" algn="l"/>
              </a:tabLst>
            </a:pPr>
            <a:endParaRPr lang="es-CO" sz="16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Poppins" panose="00000500000000000000" pitchFamily="50" charset="0"/>
            </a:endParaRPr>
          </a:p>
        </p:txBody>
      </p:sp>
      <p:sp>
        <p:nvSpPr>
          <p:cNvPr id="54" name="Título 4"/>
          <p:cNvSpPr>
            <a:spLocks noGrp="1"/>
          </p:cNvSpPr>
          <p:nvPr>
            <p:ph type="ctrTitle"/>
          </p:nvPr>
        </p:nvSpPr>
        <p:spPr>
          <a:xfrm>
            <a:off x="210443" y="-162739"/>
            <a:ext cx="4309211" cy="1670821"/>
          </a:xfrm>
        </p:spPr>
        <p:txBody>
          <a:bodyPr>
            <a:normAutofit fontScale="90000"/>
          </a:bodyPr>
          <a:lstStyle/>
          <a:p>
            <a:r>
              <a:rPr lang="es-CO" sz="3600" dirty="0"/>
              <a:t>2.1 Modelo de trabajo:</a:t>
            </a:r>
            <a:br>
              <a:rPr lang="es-CO" sz="2800" dirty="0"/>
            </a:br>
            <a:r>
              <a:rPr lang="es-CO" sz="2700" dirty="0"/>
              <a:t>El logro de Cajicá en 2017, después de 6 años de trabajo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11745229" y="6336208"/>
            <a:ext cx="2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06024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AA9DE1B-EC53-EE26-4AF8-C93184FCD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" t="286" r="-1893" b="1115"/>
          <a:stretch/>
        </p:blipFill>
        <p:spPr>
          <a:xfrm>
            <a:off x="-176983" y="-45632"/>
            <a:ext cx="12595125" cy="8068755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5061817" y="204159"/>
            <a:ext cx="6201267" cy="66669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2800" b="1" dirty="0">
                <a:solidFill>
                  <a:schemeClr val="bg1"/>
                </a:solidFill>
              </a:rPr>
              <a:t>Avances y Resultados PROMCE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061818" y="219634"/>
            <a:ext cx="793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50" charset="0"/>
                <a:cs typeface="Poppins" panose="00000500000000000000" pitchFamily="50" charset="0"/>
              </a:rPr>
              <a:t>3</a:t>
            </a:r>
            <a:r>
              <a:rPr lang="es-C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50" charset="0"/>
                <a:cs typeface="Poppins" panose="00000500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052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upo 80">
            <a:extLst>
              <a:ext uri="{FF2B5EF4-FFF2-40B4-BE49-F238E27FC236}">
                <a16:creationId xmlns:a16="http://schemas.microsoft.com/office/drawing/2014/main" id="{006EC15C-5A1A-815E-EC96-B29371617F62}"/>
              </a:ext>
            </a:extLst>
          </p:cNvPr>
          <p:cNvGrpSpPr/>
          <p:nvPr/>
        </p:nvGrpSpPr>
        <p:grpSpPr>
          <a:xfrm flipV="1">
            <a:off x="-3854" y="6763597"/>
            <a:ext cx="12195854" cy="108592"/>
            <a:chOff x="-1666028" y="891002"/>
            <a:chExt cx="12033597" cy="119888"/>
          </a:xfrm>
        </p:grpSpPr>
        <p:sp>
          <p:nvSpPr>
            <p:cNvPr id="82" name="object 2">
              <a:extLst>
                <a:ext uri="{FF2B5EF4-FFF2-40B4-BE49-F238E27FC236}">
                  <a16:creationId xmlns:a16="http://schemas.microsoft.com/office/drawing/2014/main" id="{BDEE0379-33BD-3583-E4D9-0C2C6257607B}"/>
                </a:ext>
              </a:extLst>
            </p:cNvPr>
            <p:cNvSpPr/>
            <p:nvPr/>
          </p:nvSpPr>
          <p:spPr>
            <a:xfrm>
              <a:off x="8541317" y="891002"/>
              <a:ext cx="1826252" cy="119888"/>
            </a:xfrm>
            <a:custGeom>
              <a:avLst/>
              <a:gdLst/>
              <a:ahLst/>
              <a:cxnLst/>
              <a:rect l="l" t="t" r="r" b="b"/>
              <a:pathLst>
                <a:path w="1225550" h="92075">
                  <a:moveTo>
                    <a:pt x="0" y="91541"/>
                  </a:moveTo>
                  <a:lnTo>
                    <a:pt x="1225334" y="91541"/>
                  </a:lnTo>
                  <a:lnTo>
                    <a:pt x="1225334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ED3326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83" name="object 3">
              <a:extLst>
                <a:ext uri="{FF2B5EF4-FFF2-40B4-BE49-F238E27FC236}">
                  <a16:creationId xmlns:a16="http://schemas.microsoft.com/office/drawing/2014/main" id="{7C8BB919-AA0E-5298-FDB9-79605910D7F1}"/>
                </a:ext>
              </a:extLst>
            </p:cNvPr>
            <p:cNvSpPr/>
            <p:nvPr/>
          </p:nvSpPr>
          <p:spPr>
            <a:xfrm>
              <a:off x="2587342" y="894081"/>
              <a:ext cx="1984658" cy="116809"/>
            </a:xfrm>
            <a:custGeom>
              <a:avLst/>
              <a:gdLst/>
              <a:ahLst/>
              <a:cxnLst/>
              <a:rect l="l" t="t" r="r" b="b"/>
              <a:pathLst>
                <a:path w="977900" h="92075">
                  <a:moveTo>
                    <a:pt x="0" y="91541"/>
                  </a:moveTo>
                  <a:lnTo>
                    <a:pt x="977900" y="91541"/>
                  </a:lnTo>
                  <a:lnTo>
                    <a:pt x="977900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0298D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84" name="object 4">
              <a:extLst>
                <a:ext uri="{FF2B5EF4-FFF2-40B4-BE49-F238E27FC236}">
                  <a16:creationId xmlns:a16="http://schemas.microsoft.com/office/drawing/2014/main" id="{BD2FE8AA-3637-1A3A-C886-01F9D971149F}"/>
                </a:ext>
              </a:extLst>
            </p:cNvPr>
            <p:cNvSpPr/>
            <p:nvPr/>
          </p:nvSpPr>
          <p:spPr>
            <a:xfrm>
              <a:off x="4572000" y="891003"/>
              <a:ext cx="1984658" cy="119887"/>
            </a:xfrm>
            <a:custGeom>
              <a:avLst/>
              <a:gdLst/>
              <a:ahLst/>
              <a:cxnLst/>
              <a:rect l="l" t="t" r="r" b="b"/>
              <a:pathLst>
                <a:path w="748029" h="92075">
                  <a:moveTo>
                    <a:pt x="0" y="91541"/>
                  </a:moveTo>
                  <a:lnTo>
                    <a:pt x="747979" y="91541"/>
                  </a:lnTo>
                  <a:lnTo>
                    <a:pt x="74797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FEC113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85" name="object 5">
              <a:extLst>
                <a:ext uri="{FF2B5EF4-FFF2-40B4-BE49-F238E27FC236}">
                  <a16:creationId xmlns:a16="http://schemas.microsoft.com/office/drawing/2014/main" id="{1CF41065-50A4-2A15-2075-ECD590C7DA62}"/>
                </a:ext>
              </a:extLst>
            </p:cNvPr>
            <p:cNvSpPr/>
            <p:nvPr/>
          </p:nvSpPr>
          <p:spPr>
            <a:xfrm>
              <a:off x="6556658" y="891002"/>
              <a:ext cx="1984658" cy="119888"/>
            </a:xfrm>
            <a:custGeom>
              <a:avLst/>
              <a:gdLst/>
              <a:ahLst/>
              <a:cxnLst/>
              <a:rect l="l" t="t" r="r" b="b"/>
              <a:pathLst>
                <a:path w="551179" h="92075">
                  <a:moveTo>
                    <a:pt x="0" y="91541"/>
                  </a:moveTo>
                  <a:lnTo>
                    <a:pt x="550799" y="91541"/>
                  </a:lnTo>
                  <a:lnTo>
                    <a:pt x="55079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86" name="object 6">
              <a:extLst>
                <a:ext uri="{FF2B5EF4-FFF2-40B4-BE49-F238E27FC236}">
                  <a16:creationId xmlns:a16="http://schemas.microsoft.com/office/drawing/2014/main" id="{4F4EA28E-8FEA-580D-8520-80FB632F95E4}"/>
                </a:ext>
              </a:extLst>
            </p:cNvPr>
            <p:cNvSpPr/>
            <p:nvPr/>
          </p:nvSpPr>
          <p:spPr>
            <a:xfrm>
              <a:off x="-1666028" y="891002"/>
              <a:ext cx="4253370" cy="119887"/>
            </a:xfrm>
            <a:custGeom>
              <a:avLst/>
              <a:gdLst/>
              <a:ahLst/>
              <a:cxnLst/>
              <a:rect l="l" t="t" r="r" b="b"/>
              <a:pathLst>
                <a:path w="4276090" h="92075">
                  <a:moveTo>
                    <a:pt x="0" y="91541"/>
                  </a:moveTo>
                  <a:lnTo>
                    <a:pt x="4275556" y="91541"/>
                  </a:lnTo>
                  <a:lnTo>
                    <a:pt x="4275556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00A79C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</p:grp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263359"/>
              </p:ext>
            </p:extLst>
          </p:nvPr>
        </p:nvGraphicFramePr>
        <p:xfrm>
          <a:off x="910989" y="1013871"/>
          <a:ext cx="5407299" cy="4594960"/>
        </p:xfrm>
        <a:graphic>
          <a:graphicData uri="http://schemas.openxmlformats.org/drawingml/2006/table">
            <a:tbl>
              <a:tblPr/>
              <a:tblGrid>
                <a:gridCol w="410931">
                  <a:extLst>
                    <a:ext uri="{9D8B030D-6E8A-4147-A177-3AD203B41FA5}">
                      <a16:colId xmlns:a16="http://schemas.microsoft.com/office/drawing/2014/main" val="582783381"/>
                    </a:ext>
                  </a:extLst>
                </a:gridCol>
                <a:gridCol w="2277203">
                  <a:extLst>
                    <a:ext uri="{9D8B030D-6E8A-4147-A177-3AD203B41FA5}">
                      <a16:colId xmlns:a16="http://schemas.microsoft.com/office/drawing/2014/main" val="3397020458"/>
                    </a:ext>
                  </a:extLst>
                </a:gridCol>
                <a:gridCol w="624061">
                  <a:extLst>
                    <a:ext uri="{9D8B030D-6E8A-4147-A177-3AD203B41FA5}">
                      <a16:colId xmlns:a16="http://schemas.microsoft.com/office/drawing/2014/main" val="3139949025"/>
                    </a:ext>
                  </a:extLst>
                </a:gridCol>
                <a:gridCol w="698368">
                  <a:extLst>
                    <a:ext uri="{9D8B030D-6E8A-4147-A177-3AD203B41FA5}">
                      <a16:colId xmlns:a16="http://schemas.microsoft.com/office/drawing/2014/main" val="1469974947"/>
                    </a:ext>
                  </a:extLst>
                </a:gridCol>
                <a:gridCol w="698368">
                  <a:extLst>
                    <a:ext uri="{9D8B030D-6E8A-4147-A177-3AD203B41FA5}">
                      <a16:colId xmlns:a16="http://schemas.microsoft.com/office/drawing/2014/main" val="619437680"/>
                    </a:ext>
                  </a:extLst>
                </a:gridCol>
                <a:gridCol w="698368">
                  <a:extLst>
                    <a:ext uri="{9D8B030D-6E8A-4147-A177-3AD203B41FA5}">
                      <a16:colId xmlns:a16="http://schemas.microsoft.com/office/drawing/2014/main" val="3470394374"/>
                    </a:ext>
                  </a:extLst>
                </a:gridCol>
              </a:tblGrid>
              <a:tr h="489745">
                <a:tc>
                  <a:txBody>
                    <a:bodyPr/>
                    <a:lstStyle/>
                    <a:p>
                      <a:pPr algn="ctr" fontAlgn="ctr"/>
                      <a:endParaRPr lang="es-CO" sz="1500" b="1" i="0" u="none" strike="noStrike" dirty="0">
                        <a:solidFill>
                          <a:schemeClr val="bg1"/>
                        </a:solidFill>
                        <a:effectLst/>
                        <a:latin typeface="Raleway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Raleway"/>
                        </a:rPr>
                        <a:t>Departamento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Raleway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Raleway"/>
                        </a:rPr>
                        <a:t>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Raleway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Raleway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552065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BOYACÁ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294681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5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Raleway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O" sz="15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Raleway"/>
                          <a:ea typeface="+mn-ea"/>
                          <a:cs typeface="+mn-cs"/>
                        </a:rPr>
                        <a:t>SANTANDER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5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Raleway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5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Raleway"/>
                          <a:ea typeface="+mn-ea"/>
                          <a:cs typeface="+mn-cs"/>
                        </a:rPr>
                        <a:t>256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5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Raleway"/>
                          <a:ea typeface="+mn-ea"/>
                          <a:cs typeface="+mn-cs"/>
                        </a:rPr>
                        <a:t>263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5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Raleway"/>
                          <a:ea typeface="+mn-ea"/>
                          <a:cs typeface="+mn-cs"/>
                        </a:rPr>
                        <a:t>265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500894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NORTE SANTANDER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193679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QUINDÍO*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72693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BOGOTÁ D.C.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916160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CUNDINAMARCA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44211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HUILA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753980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META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492200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RISARALDA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722038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CASANARE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745877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CALDAS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629460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Raleway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Raleway"/>
                        </a:rPr>
                        <a:t>NARIÑO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Raleway"/>
                        </a:rPr>
                        <a:t>247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Raleway"/>
                        </a:rPr>
                        <a:t>244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Raleway"/>
                        </a:rPr>
                        <a:t>247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Raleway"/>
                        </a:rPr>
                        <a:t>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356810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VALLE DEL CAUCA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444459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Raleway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Raleway"/>
                        </a:rPr>
                        <a:t>ANTIOQUIA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Raleway"/>
                        </a:rPr>
                        <a:t>240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Raleway"/>
                        </a:rPr>
                        <a:t>239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Raleway"/>
                        </a:rPr>
                        <a:t>242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Raleway"/>
                        </a:rPr>
                        <a:t>245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454497"/>
                  </a:ext>
                </a:extLst>
              </a:tr>
              <a:tr h="273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CAQUETÁ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/>
                        </a:rPr>
                        <a:t>245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606796"/>
                  </a:ext>
                </a:extLst>
              </a:tr>
            </a:tbl>
          </a:graphicData>
        </a:graphic>
      </p:graphicFrame>
      <p:sp>
        <p:nvSpPr>
          <p:cNvPr id="15" name="Título 4"/>
          <p:cNvSpPr txBox="1">
            <a:spLocks/>
          </p:cNvSpPr>
          <p:nvPr/>
        </p:nvSpPr>
        <p:spPr>
          <a:xfrm>
            <a:off x="340048" y="399689"/>
            <a:ext cx="10495904" cy="509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dirty="0"/>
              <a:t>3.1 Promedio global por departamento, destacando el crecimiento de Cundinamarca 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23995" y="1663599"/>
            <a:ext cx="38317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CO" dirty="0"/>
              <a:t>Cundinamarca ha mantenido un crecimiento constante y ha cerrado la diferencia en sus resultados frente a ET como Bogotá.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s-CO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CO" dirty="0"/>
              <a:t>En 2020, la diferencia con Bogotá era de 5 puntos y en 2023, es de sólo 2 puntos.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92156" y="5689878"/>
            <a:ext cx="8642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endParaRPr lang="es-CO" sz="1200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CO" sz="1200" dirty="0"/>
              <a:t>En azul se resaltan departamentos similares a Cundinamarca por su dispersión geográfica, pobreza multidimensional y Establecimientos Educativos.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s-CO" sz="1200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CO" sz="1200" dirty="0"/>
              <a:t>En el caso de Quindío para el año 2023, sólo 93 sedes reportan Pruebas Saber 11, frente a las 399 de Cundinamarca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1745229" y="6336209"/>
            <a:ext cx="446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>
                    <a:lumMod val="65000"/>
                  </a:schemeClr>
                </a:solidFill>
              </a:rPr>
              <a:t>8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588001" y="1011081"/>
            <a:ext cx="730287" cy="462073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58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0993" y="2301436"/>
            <a:ext cx="394633" cy="39463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543" y="2600652"/>
            <a:ext cx="348344" cy="394633"/>
          </a:xfrm>
          <a:prstGeom prst="rect">
            <a:avLst/>
          </a:prstGeom>
        </p:spPr>
      </p:pic>
      <p:grpSp>
        <p:nvGrpSpPr>
          <p:cNvPr id="81" name="Grupo 80">
            <a:extLst>
              <a:ext uri="{FF2B5EF4-FFF2-40B4-BE49-F238E27FC236}">
                <a16:creationId xmlns:a16="http://schemas.microsoft.com/office/drawing/2014/main" id="{006EC15C-5A1A-815E-EC96-B29371617F62}"/>
              </a:ext>
            </a:extLst>
          </p:cNvPr>
          <p:cNvGrpSpPr/>
          <p:nvPr/>
        </p:nvGrpSpPr>
        <p:grpSpPr>
          <a:xfrm flipV="1">
            <a:off x="-3854" y="6763597"/>
            <a:ext cx="12195854" cy="108592"/>
            <a:chOff x="-1666028" y="891002"/>
            <a:chExt cx="12033597" cy="119888"/>
          </a:xfrm>
        </p:grpSpPr>
        <p:sp>
          <p:nvSpPr>
            <p:cNvPr id="82" name="object 2">
              <a:extLst>
                <a:ext uri="{FF2B5EF4-FFF2-40B4-BE49-F238E27FC236}">
                  <a16:creationId xmlns:a16="http://schemas.microsoft.com/office/drawing/2014/main" id="{BDEE0379-33BD-3583-E4D9-0C2C6257607B}"/>
                </a:ext>
              </a:extLst>
            </p:cNvPr>
            <p:cNvSpPr/>
            <p:nvPr/>
          </p:nvSpPr>
          <p:spPr>
            <a:xfrm>
              <a:off x="8541317" y="891002"/>
              <a:ext cx="1826252" cy="119888"/>
            </a:xfrm>
            <a:custGeom>
              <a:avLst/>
              <a:gdLst/>
              <a:ahLst/>
              <a:cxnLst/>
              <a:rect l="l" t="t" r="r" b="b"/>
              <a:pathLst>
                <a:path w="1225550" h="92075">
                  <a:moveTo>
                    <a:pt x="0" y="91541"/>
                  </a:moveTo>
                  <a:lnTo>
                    <a:pt x="1225334" y="91541"/>
                  </a:lnTo>
                  <a:lnTo>
                    <a:pt x="1225334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ED3326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83" name="object 3">
              <a:extLst>
                <a:ext uri="{FF2B5EF4-FFF2-40B4-BE49-F238E27FC236}">
                  <a16:creationId xmlns:a16="http://schemas.microsoft.com/office/drawing/2014/main" id="{7C8BB919-AA0E-5298-FDB9-79605910D7F1}"/>
                </a:ext>
              </a:extLst>
            </p:cNvPr>
            <p:cNvSpPr/>
            <p:nvPr/>
          </p:nvSpPr>
          <p:spPr>
            <a:xfrm>
              <a:off x="2587342" y="894081"/>
              <a:ext cx="1984658" cy="116809"/>
            </a:xfrm>
            <a:custGeom>
              <a:avLst/>
              <a:gdLst/>
              <a:ahLst/>
              <a:cxnLst/>
              <a:rect l="l" t="t" r="r" b="b"/>
              <a:pathLst>
                <a:path w="977900" h="92075">
                  <a:moveTo>
                    <a:pt x="0" y="91541"/>
                  </a:moveTo>
                  <a:lnTo>
                    <a:pt x="977900" y="91541"/>
                  </a:lnTo>
                  <a:lnTo>
                    <a:pt x="977900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0298D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84" name="object 4">
              <a:extLst>
                <a:ext uri="{FF2B5EF4-FFF2-40B4-BE49-F238E27FC236}">
                  <a16:creationId xmlns:a16="http://schemas.microsoft.com/office/drawing/2014/main" id="{BD2FE8AA-3637-1A3A-C886-01F9D971149F}"/>
                </a:ext>
              </a:extLst>
            </p:cNvPr>
            <p:cNvSpPr/>
            <p:nvPr/>
          </p:nvSpPr>
          <p:spPr>
            <a:xfrm>
              <a:off x="4572000" y="891003"/>
              <a:ext cx="1984658" cy="119887"/>
            </a:xfrm>
            <a:custGeom>
              <a:avLst/>
              <a:gdLst/>
              <a:ahLst/>
              <a:cxnLst/>
              <a:rect l="l" t="t" r="r" b="b"/>
              <a:pathLst>
                <a:path w="748029" h="92075">
                  <a:moveTo>
                    <a:pt x="0" y="91541"/>
                  </a:moveTo>
                  <a:lnTo>
                    <a:pt x="747979" y="91541"/>
                  </a:lnTo>
                  <a:lnTo>
                    <a:pt x="74797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FEC113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85" name="object 5">
              <a:extLst>
                <a:ext uri="{FF2B5EF4-FFF2-40B4-BE49-F238E27FC236}">
                  <a16:creationId xmlns:a16="http://schemas.microsoft.com/office/drawing/2014/main" id="{1CF41065-50A4-2A15-2075-ECD590C7DA62}"/>
                </a:ext>
              </a:extLst>
            </p:cNvPr>
            <p:cNvSpPr/>
            <p:nvPr/>
          </p:nvSpPr>
          <p:spPr>
            <a:xfrm>
              <a:off x="6556658" y="891002"/>
              <a:ext cx="1984658" cy="119888"/>
            </a:xfrm>
            <a:custGeom>
              <a:avLst/>
              <a:gdLst/>
              <a:ahLst/>
              <a:cxnLst/>
              <a:rect l="l" t="t" r="r" b="b"/>
              <a:pathLst>
                <a:path w="551179" h="92075">
                  <a:moveTo>
                    <a:pt x="0" y="91541"/>
                  </a:moveTo>
                  <a:lnTo>
                    <a:pt x="550799" y="91541"/>
                  </a:lnTo>
                  <a:lnTo>
                    <a:pt x="550799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86" name="object 6">
              <a:extLst>
                <a:ext uri="{FF2B5EF4-FFF2-40B4-BE49-F238E27FC236}">
                  <a16:creationId xmlns:a16="http://schemas.microsoft.com/office/drawing/2014/main" id="{4F4EA28E-8FEA-580D-8520-80FB632F95E4}"/>
                </a:ext>
              </a:extLst>
            </p:cNvPr>
            <p:cNvSpPr/>
            <p:nvPr/>
          </p:nvSpPr>
          <p:spPr>
            <a:xfrm>
              <a:off x="-1666028" y="891002"/>
              <a:ext cx="4253370" cy="119887"/>
            </a:xfrm>
            <a:custGeom>
              <a:avLst/>
              <a:gdLst/>
              <a:ahLst/>
              <a:cxnLst/>
              <a:rect l="l" t="t" r="r" b="b"/>
              <a:pathLst>
                <a:path w="4276090" h="92075">
                  <a:moveTo>
                    <a:pt x="0" y="91541"/>
                  </a:moveTo>
                  <a:lnTo>
                    <a:pt x="4275556" y="91541"/>
                  </a:lnTo>
                  <a:lnTo>
                    <a:pt x="4275556" y="0"/>
                  </a:lnTo>
                  <a:lnTo>
                    <a:pt x="0" y="0"/>
                  </a:lnTo>
                  <a:lnTo>
                    <a:pt x="0" y="91541"/>
                  </a:lnTo>
                  <a:close/>
                </a:path>
              </a:pathLst>
            </a:custGeom>
            <a:solidFill>
              <a:srgbClr val="00A79C"/>
            </a:solidFill>
          </p:spPr>
          <p:txBody>
            <a:bodyPr wrap="square" lIns="0" tIns="0" rIns="0" bIns="0" rtlCol="0"/>
            <a:lstStyle/>
            <a:p>
              <a:endParaRPr sz="2132" dirty="0"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</p:grp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664656"/>
              </p:ext>
            </p:extLst>
          </p:nvPr>
        </p:nvGraphicFramePr>
        <p:xfrm>
          <a:off x="679359" y="1841926"/>
          <a:ext cx="2944294" cy="2998379"/>
        </p:xfrm>
        <a:graphic>
          <a:graphicData uri="http://schemas.openxmlformats.org/drawingml/2006/table">
            <a:tbl>
              <a:tblPr/>
              <a:tblGrid>
                <a:gridCol w="431867">
                  <a:extLst>
                    <a:ext uri="{9D8B030D-6E8A-4147-A177-3AD203B41FA5}">
                      <a16:colId xmlns:a16="http://schemas.microsoft.com/office/drawing/2014/main" val="1701133915"/>
                    </a:ext>
                  </a:extLst>
                </a:gridCol>
                <a:gridCol w="1485699">
                  <a:extLst>
                    <a:ext uri="{9D8B030D-6E8A-4147-A177-3AD203B41FA5}">
                      <a16:colId xmlns:a16="http://schemas.microsoft.com/office/drawing/2014/main" val="2409703754"/>
                    </a:ext>
                  </a:extLst>
                </a:gridCol>
                <a:gridCol w="1026728">
                  <a:extLst>
                    <a:ext uri="{9D8B030D-6E8A-4147-A177-3AD203B41FA5}">
                      <a16:colId xmlns:a16="http://schemas.microsoft.com/office/drawing/2014/main" val="1438954464"/>
                    </a:ext>
                  </a:extLst>
                </a:gridCol>
              </a:tblGrid>
              <a:tr h="533133">
                <a:tc>
                  <a:txBody>
                    <a:bodyPr/>
                    <a:lstStyle/>
                    <a:p>
                      <a:pPr algn="ctr" fontAlgn="ctr"/>
                      <a:endParaRPr lang="es-CO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250862"/>
                  </a:ext>
                </a:extLst>
              </a:tr>
              <a:tr h="28550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Quindío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887874"/>
                  </a:ext>
                </a:extLst>
              </a:tr>
              <a:tr h="28550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47457"/>
                  </a:ext>
                </a:extLst>
              </a:tr>
              <a:tr h="28550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009850"/>
                  </a:ext>
                </a:extLst>
              </a:tr>
              <a:tr h="28550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42181"/>
                  </a:ext>
                </a:extLst>
              </a:tr>
              <a:tr h="28550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814198"/>
                  </a:ext>
                </a:extLst>
              </a:tr>
              <a:tr h="28550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597534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499701"/>
                  </a:ext>
                </a:extLst>
              </a:tr>
              <a:tr h="28550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534443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860884"/>
              </p:ext>
            </p:extLst>
          </p:nvPr>
        </p:nvGraphicFramePr>
        <p:xfrm>
          <a:off x="4766745" y="1826019"/>
          <a:ext cx="2801260" cy="3015412"/>
        </p:xfrm>
        <a:graphic>
          <a:graphicData uri="http://schemas.openxmlformats.org/drawingml/2006/table">
            <a:tbl>
              <a:tblPr/>
              <a:tblGrid>
                <a:gridCol w="338143">
                  <a:extLst>
                    <a:ext uri="{9D8B030D-6E8A-4147-A177-3AD203B41FA5}">
                      <a16:colId xmlns:a16="http://schemas.microsoft.com/office/drawing/2014/main" val="869993822"/>
                    </a:ext>
                  </a:extLst>
                </a:gridCol>
                <a:gridCol w="1534201">
                  <a:extLst>
                    <a:ext uri="{9D8B030D-6E8A-4147-A177-3AD203B41FA5}">
                      <a16:colId xmlns:a16="http://schemas.microsoft.com/office/drawing/2014/main" val="4267304383"/>
                    </a:ext>
                  </a:extLst>
                </a:gridCol>
                <a:gridCol w="928916">
                  <a:extLst>
                    <a:ext uri="{9D8B030D-6E8A-4147-A177-3AD203B41FA5}">
                      <a16:colId xmlns:a16="http://schemas.microsoft.com/office/drawing/2014/main" val="1010868576"/>
                    </a:ext>
                  </a:extLst>
                </a:gridCol>
              </a:tblGrid>
              <a:tr h="55804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862080"/>
                  </a:ext>
                </a:extLst>
              </a:tr>
              <a:tr h="2843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222253"/>
                  </a:ext>
                </a:extLst>
              </a:tr>
              <a:tr h="2843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289735"/>
                  </a:ext>
                </a:extLst>
              </a:tr>
              <a:tr h="2843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389726"/>
                  </a:ext>
                </a:extLst>
              </a:tr>
              <a:tr h="2843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Quindío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155587"/>
                  </a:ext>
                </a:extLst>
              </a:tr>
              <a:tr h="2843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258844"/>
                  </a:ext>
                </a:extLst>
              </a:tr>
              <a:tr h="2843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174707"/>
                  </a:ext>
                </a:extLst>
              </a:tr>
              <a:tr h="2843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155418"/>
                  </a:ext>
                </a:extLst>
              </a:tr>
              <a:tr h="2843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470681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68382"/>
              </p:ext>
            </p:extLst>
          </p:nvPr>
        </p:nvGraphicFramePr>
        <p:xfrm>
          <a:off x="8614869" y="1827411"/>
          <a:ext cx="2880446" cy="2817163"/>
        </p:xfrm>
        <a:graphic>
          <a:graphicData uri="http://schemas.openxmlformats.org/drawingml/2006/table">
            <a:tbl>
              <a:tblPr/>
              <a:tblGrid>
                <a:gridCol w="416120">
                  <a:extLst>
                    <a:ext uri="{9D8B030D-6E8A-4147-A177-3AD203B41FA5}">
                      <a16:colId xmlns:a16="http://schemas.microsoft.com/office/drawing/2014/main" val="3993810304"/>
                    </a:ext>
                  </a:extLst>
                </a:gridCol>
                <a:gridCol w="1666041">
                  <a:extLst>
                    <a:ext uri="{9D8B030D-6E8A-4147-A177-3AD203B41FA5}">
                      <a16:colId xmlns:a16="http://schemas.microsoft.com/office/drawing/2014/main" val="115226630"/>
                    </a:ext>
                  </a:extLst>
                </a:gridCol>
                <a:gridCol w="798285">
                  <a:extLst>
                    <a:ext uri="{9D8B030D-6E8A-4147-A177-3AD203B41FA5}">
                      <a16:colId xmlns:a16="http://schemas.microsoft.com/office/drawing/2014/main" val="1836233013"/>
                    </a:ext>
                  </a:extLst>
                </a:gridCol>
              </a:tblGrid>
              <a:tr h="5609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Diferencia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557553"/>
                  </a:ext>
                </a:extLst>
              </a:tr>
              <a:tr h="2820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886258"/>
                  </a:ext>
                </a:extLst>
              </a:tr>
              <a:tr h="2820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Quindío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204845"/>
                  </a:ext>
                </a:extLst>
              </a:tr>
              <a:tr h="2820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634990"/>
                  </a:ext>
                </a:extLst>
              </a:tr>
              <a:tr h="2820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8670666"/>
                  </a:ext>
                </a:extLst>
              </a:tr>
              <a:tr h="2820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2466819"/>
                  </a:ext>
                </a:extLst>
              </a:tr>
              <a:tr h="2820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900637"/>
                  </a:ext>
                </a:extLst>
              </a:tr>
              <a:tr h="2820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725560"/>
                  </a:ext>
                </a:extLst>
              </a:tr>
              <a:tr h="2820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910319"/>
                  </a:ext>
                </a:extLst>
              </a:tr>
            </a:tbl>
          </a:graphicData>
        </a:graphic>
      </p:graphicFrame>
      <p:sp>
        <p:nvSpPr>
          <p:cNvPr id="14" name="Título 4"/>
          <p:cNvSpPr txBox="1">
            <a:spLocks/>
          </p:cNvSpPr>
          <p:nvPr/>
        </p:nvSpPr>
        <p:spPr>
          <a:xfrm>
            <a:off x="216248" y="317339"/>
            <a:ext cx="10495904" cy="509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dirty="0"/>
              <a:t>3.2 Comparativo de promedios entre EE urbanos y rurales 2023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870858" y="1474628"/>
            <a:ext cx="3033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/>
              <a:t>PROMEDIO EE RURALES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048597" y="1479296"/>
            <a:ext cx="3033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/>
              <a:t>PROMEDIO EE URBANOS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8440702" y="1490605"/>
            <a:ext cx="3461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/>
              <a:t>DIFERENCIA EE URBANO Y RURAL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37535" y="5434049"/>
            <a:ext cx="11200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§"/>
            </a:pPr>
            <a:r>
              <a:rPr lang="es-ES" sz="1400" dirty="0"/>
              <a:t>La brecha entre el promedio global de los EE rurales y urbanos es significativamente menor en Cundinamarca frente a ET similares.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s-CO" sz="1400" dirty="0"/>
              <a:t>Cundinamarca es el departamento con menor diferencia en los resultados globales entre rurales y urbanos.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s-CO" sz="1400" dirty="0"/>
              <a:t>Los resultados de otros departamentos están determinados por los promedios de los EE urbanos.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1745229" y="6336209"/>
            <a:ext cx="446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>
                    <a:lumMod val="65000"/>
                  </a:schemeClr>
                </a:solidFill>
              </a:rPr>
              <a:t>9</a:t>
            </a:r>
          </a:p>
        </p:txBody>
      </p:sp>
      <p:sp>
        <p:nvSpPr>
          <p:cNvPr id="9" name="AutoShape 8" descr="Estrella amarilla sobre fondo blanco. | Vector Premium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46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b1LmWUTH66PHUHOGMc5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heme/theme1.xml><?xml version="1.0" encoding="utf-8"?>
<a:theme xmlns:a="http://schemas.openxmlformats.org/drawingml/2006/main" name="Cosine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ppt/theme/theme2.xml><?xml version="1.0" encoding="utf-8"?>
<a:theme xmlns:a="http://schemas.openxmlformats.org/drawingml/2006/main" name="White">
  <a:themeElements>
    <a:clrScheme name="Scheme White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Scheme 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sq">
          <a:solidFill>
            <a:srgbClr val="000000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Deep Blue">
      <a:srgbClr val="051C2C"/>
    </a:custClr>
    <a:custClr name="Cyan">
      <a:srgbClr val="00A9F4"/>
    </a:custClr>
    <a:custClr name="Electric Blue">
      <a:srgbClr val="1F40E6"/>
    </a:custClr>
    <a:custClr name="Pale Blue">
      <a:srgbClr val="AAE6F0"/>
    </a:custClr>
    <a:custClr name="Turquoise">
      <a:srgbClr val="3C96B4"/>
    </a:custClr>
    <a:custClr name="Pale Electric Blue">
      <a:srgbClr val="AFC3FF"/>
    </a:custClr>
    <a:custClr name="Purple">
      <a:srgbClr val="8C5AC8"/>
    </a:custClr>
    <a:custClr name="Pink">
      <a:srgbClr val="E6A0C8"/>
    </a:custClr>
    <a:custClr name="Red">
      <a:srgbClr val="E5546C"/>
    </a:custClr>
    <a:custClr name="Orange">
      <a:srgbClr val="FAA082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39BDF3"/>
    </a:custClr>
    <a:custClr name="Linear 6">
      <a:srgbClr val="71D2F1"/>
    </a:custClr>
    <a:custClr name="Linear 7 (Pale Blue)">
      <a:srgbClr val="AAE6F0"/>
    </a:custClr>
    <a:custClr name="Null">
      <a:srgbClr val="FFFFFF"/>
    </a:custClr>
    <a:custClr name="Null">
      <a:srgbClr val="FFFFFF"/>
    </a:custClr>
    <a:custClr name="Null">
      <a:srgbClr val="FFFFFF"/>
    </a:custClr>
  </a:custClrLst>
  <a:extLst>
    <a:ext uri="{05A4C25C-085E-4340-85A3-A5531E510DB2}">
      <thm15:themeFamily xmlns:thm15="http://schemas.microsoft.com/office/thememl/2012/main" name="OneFirm-English (United States)-Wide.potx" id="{50FC1F8C-36A8-43E0-A709-09110D5475E7}" vid="{B89EF835-3564-4FB3-A7E4-97DE50749BA2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47238</TotalTime>
  <Words>1096</Words>
  <Application>Microsoft Macintosh PowerPoint</Application>
  <PresentationFormat>Panorámica</PresentationFormat>
  <Paragraphs>518</Paragraphs>
  <Slides>14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5" baseType="lpstr">
      <vt:lpstr>Arial</vt:lpstr>
      <vt:lpstr>Calibri</vt:lpstr>
      <vt:lpstr>Georgia</vt:lpstr>
      <vt:lpstr>Grandview</vt:lpstr>
      <vt:lpstr>Poppins</vt:lpstr>
      <vt:lpstr>Raleway</vt:lpstr>
      <vt:lpstr>Segoe UI</vt:lpstr>
      <vt:lpstr>Wingdings</vt:lpstr>
      <vt:lpstr>CosineVTI</vt:lpstr>
      <vt:lpstr>White</vt:lpstr>
      <vt:lpstr>think-cell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2.1 Modelo de trabajo: El logro de Cajicá en 2017, después de 6 años de trabajo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4.1  Definir aspiración y métrica (3) Como resultado de la combinación de las aspiraciones descritas en la diapositiva anterior, se generaría este cambio en la distribución entre categorías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Concordia in the Americas</dc:title>
  <dc:creator>Sebastián González</dc:creator>
  <cp:lastModifiedBy>patricia castañeda paez</cp:lastModifiedBy>
  <cp:revision>246</cp:revision>
  <cp:lastPrinted>2023-12-26T13:54:36Z</cp:lastPrinted>
  <dcterms:created xsi:type="dcterms:W3CDTF">2023-05-05T14:54:44Z</dcterms:created>
  <dcterms:modified xsi:type="dcterms:W3CDTF">2024-04-03T10:52:28Z</dcterms:modified>
</cp:coreProperties>
</file>