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0" r:id="rId4"/>
    <p:sldId id="1962" r:id="rId5"/>
    <p:sldId id="1963" r:id="rId6"/>
    <p:sldId id="262" r:id="rId7"/>
    <p:sldId id="1964" r:id="rId8"/>
    <p:sldId id="1965" r:id="rId9"/>
    <p:sldId id="1966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 General" id="{F15BD286-757F-F14D-85FA-21754A460388}">
          <p14:sldIdLst>
            <p14:sldId id="257"/>
          </p14:sldIdLst>
        </p14:section>
        <p14:section name="Portadilla / Separadores de sección" id="{1CD656D3-963D-FA41-8DED-89B9A55A15A2}">
          <p14:sldIdLst>
            <p14:sldId id="256"/>
          </p14:sldIdLst>
        </p14:section>
        <p14:section name="Slides de contenido" id="{FCE6D9F9-D5DC-BC47-8F55-C68F459F11B1}">
          <p14:sldIdLst>
            <p14:sldId id="260"/>
            <p14:sldId id="1962"/>
            <p14:sldId id="1963"/>
            <p14:sldId id="262"/>
            <p14:sldId id="1964"/>
            <p14:sldId id="1965"/>
            <p14:sldId id="1966"/>
          </p14:sldIdLst>
        </p14:section>
        <p14:section name="Cierre" id="{D6C0F992-F29A-324E-A2E1-28A922CB10EC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96AEB-BFF0-69F3-2283-DD75208BA0D4}" v="3" dt="2024-04-03T20:27:15.502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3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9296AEB-BFF0-69F3-2283-DD75208BA0D4}"/>
    <pc:docChg chg="sldOrd">
      <pc:chgData name="" userId="" providerId="" clId="Web-{19296AEB-BFF0-69F3-2283-DD75208BA0D4}" dt="2024-04-03T20:27:06.236" v="0"/>
      <pc:docMkLst>
        <pc:docMk/>
      </pc:docMkLst>
      <pc:sldChg chg="ord">
        <pc:chgData name="" userId="" providerId="" clId="Web-{19296AEB-BFF0-69F3-2283-DD75208BA0D4}" dt="2024-04-03T20:27:06.236" v="0"/>
        <pc:sldMkLst>
          <pc:docMk/>
          <pc:sldMk cId="3218281030" sldId="1962"/>
        </pc:sldMkLst>
      </pc:sldChg>
    </pc:docChg>
  </pc:docChgLst>
  <pc:docChgLst>
    <pc:chgData name="Alberto Emilio Gutierrez Charris" userId="S::aegutierrezc@icfes.gov.co::25b25324-7452-466d-bb24-ddfde4d2a4af" providerId="AD" clId="Web-{19296AEB-BFF0-69F3-2283-DD75208BA0D4}"/>
    <pc:docChg chg="mod sldOrd modMainMaster">
      <pc:chgData name="Alberto Emilio Gutierrez Charris" userId="S::aegutierrezc@icfes.gov.co::25b25324-7452-466d-bb24-ddfde4d2a4af" providerId="AD" clId="Web-{19296AEB-BFF0-69F3-2283-DD75208BA0D4}" dt="2024-04-03T20:27:15.502" v="3"/>
      <pc:docMkLst>
        <pc:docMk/>
      </pc:docMkLst>
      <pc:sldChg chg="ord">
        <pc:chgData name="Alberto Emilio Gutierrez Charris" userId="S::aegutierrezc@icfes.gov.co::25b25324-7452-466d-bb24-ddfde4d2a4af" providerId="AD" clId="Web-{19296AEB-BFF0-69F3-2283-DD75208BA0D4}" dt="2024-04-03T20:27:15.502" v="3"/>
        <pc:sldMkLst>
          <pc:docMk/>
          <pc:sldMk cId="3218281030" sldId="1962"/>
        </pc:sldMkLst>
      </pc:sldChg>
      <pc:sldMasterChg chg="addSp">
        <pc:chgData name="Alberto Emilio Gutierrez Charris" userId="S::aegutierrezc@icfes.gov.co::25b25324-7452-466d-bb24-ddfde4d2a4af" providerId="AD" clId="Web-{19296AEB-BFF0-69F3-2283-DD75208BA0D4}" dt="2024-04-03T20:27:12.189" v="0" actId="33475"/>
        <pc:sldMasterMkLst>
          <pc:docMk/>
          <pc:sldMasterMk cId="801377635" sldId="2147483648"/>
        </pc:sldMasterMkLst>
        <pc:spChg chg="add">
          <ac:chgData name="Alberto Emilio Gutierrez Charris" userId="S::aegutierrezc@icfes.gov.co::25b25324-7452-466d-bb24-ddfde4d2a4af" providerId="AD" clId="Web-{19296AEB-BFF0-69F3-2283-DD75208BA0D4}" dt="2024-04-03T20:27:12.189" v="0" actId="33475"/>
          <ac:spMkLst>
            <pc:docMk/>
            <pc:sldMasterMk cId="801377635" sldId="2147483648"/>
            <ac:spMk id="8" creationId="{6778B03A-2A47-780D-B8A5-F527D421F06C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78AC-4E6A-4344-9E67-99C97C510586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0701-8458-C648-9069-D47A3B9C8F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8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8DCD-6BF8-5ED4-A6A2-7B46DFF1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69118C-3ACA-3671-51E5-FA7D2065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F5192-86D9-16B2-3133-54FC8A1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7EECD-DFB5-6BA9-B4CB-D1598A6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E852B-FF94-B362-9BD7-F2375C9D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2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130E-C6F2-B2F6-4419-DECF2F3A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83661-F7CA-8B88-72ED-D876350B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21A6F-3B4E-ED36-CF8C-E9B97CE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216F-A945-5F1D-742C-8298D3F0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B76C9D-9C70-0C02-2C3C-0B30AF66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40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98A93B-52D1-D4B3-25C3-751D6E8C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9CF5D9-C4DA-6FDC-FAAD-82860EE1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1F8EC-E601-6878-EA4E-0506FC2B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E2E5-F25A-D70A-B826-9A62280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B47A2-568A-3DD1-50E7-58AD3CDB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6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5DA13-9E5F-3985-E6E7-208B29E3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40D1B-7D77-9854-FC6A-2F22317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CC655-C500-7743-230E-8EA555BE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B892D-196E-C9EB-FD13-8FEF77A5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5580D-F2DE-55CA-66EC-EB658C2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0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4B8C8-4D7F-6A9E-474C-10C240D6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8FCC7-2B37-D408-7D95-585F9F74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DCB2C-3AB6-3B1C-8382-478D63A3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2F13A-A7C5-0D86-2918-9CA031C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F8C53D-0648-0B19-267A-430797FC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5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D4D0-B79E-16AC-0F3E-E2B5D08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E7B1B-112D-29C2-7B42-DFAA88E9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E7104-C88B-4AD6-BBB5-55290DAF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30838-75EE-DB81-9E4F-18E13B41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3E372-ACB8-B53D-7AB7-0AB22930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20581-2BB2-BC7E-DB74-4AA2009E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0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AB4A6-D0A4-9216-5FB6-CA47D845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ED9E7-AC34-E3C5-957F-674FC4F4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3FB16-87F3-6695-4615-132D3DB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8EC7E9-5E30-B564-C8BA-2155BF011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107021-CBBA-996A-0A0A-D67C0CAD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BFCFBC-64DF-9F50-C85F-D657914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FAEE2-1954-9A77-B688-FCFB5EC8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09EE40-CDE7-F5DF-B70E-FCC974E4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650DA-F789-5A97-DB88-FE75AB3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5B7820-DB6F-2D8A-F9A6-1D7E482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EFD9F3-8E01-616A-E55B-62D1C99B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DD0F2D-3D35-A504-1418-BD4DEF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9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7D1903-834C-A48B-CA91-E8E2D05A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73DD14-3DA6-34BE-506A-DB6E3D18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CCEE0-6DA5-3FCC-526D-4DFE115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1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A1860-0752-2C44-2D67-2AA87F9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B0B89-4079-4B3D-AA64-6BB345A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3E565B-9EE0-FD86-A3AB-FE6860A9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54742-7F1F-7412-4B98-EB272591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AD3B0-A8F4-BDD7-A038-EA27E1C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4C156-8B1D-A912-3111-949D80B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44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BABEE-56F7-B8B5-5219-C0371D37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94C736-9751-BEF6-E626-7AAA24725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74ED00-A713-95D1-10EB-5A8C024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87FB5-24CC-C83A-A755-14980FAE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EC82F-7AB7-58FD-EF82-20E24E94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15519-BF84-BA41-A38F-D4648D6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EDF22A-024D-68C5-CC5A-C279AB5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CD91D-8AC5-D7DC-DECB-897499C1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E9324-D715-01D4-FC87-9CFF3949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60CD6-EF1E-F441-8710-9688792BB408}" type="datetimeFigureOut">
              <a:rPr lang="es-CO" smtClean="0"/>
              <a:t>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C6C73-4316-F26E-4283-8394199B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02AAE-736C-45D0-8E6B-6E94906C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78B03A-2A47-780D-B8A5-F527D421F06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2449513" cy="2286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5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Información Pública Clasificada</a:t>
            </a:r>
          </a:p>
        </p:txBody>
      </p:sp>
    </p:spTree>
    <p:extLst>
      <p:ext uri="{BB962C8B-B14F-4D97-AF65-F5344CB8AC3E}">
        <p14:creationId xmlns:p14="http://schemas.microsoft.com/office/powerpoint/2010/main" val="8013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28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4180C-997D-EFE8-97C2-C49A02B2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272" y="1427163"/>
            <a:ext cx="5888183" cy="2387600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Nuevo León Aprende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855EF8-8CDC-6F8C-29C9-7770877C5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9272" y="4015365"/>
            <a:ext cx="5888183" cy="1655762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Belén Carmona</a:t>
            </a:r>
          </a:p>
        </p:txBody>
      </p:sp>
    </p:spTree>
    <p:extLst>
      <p:ext uri="{BB962C8B-B14F-4D97-AF65-F5344CB8AC3E}">
        <p14:creationId xmlns:p14="http://schemas.microsoft.com/office/powerpoint/2010/main" val="3780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México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5AAD2-E390-C3EE-C99D-E011D692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609" y="1495380"/>
            <a:ext cx="5874900" cy="1603375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 entidades federativas</a:t>
            </a:r>
          </a:p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69 lenguas nacionales</a:t>
            </a:r>
          </a:p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364 variantes lingüísticas</a:t>
            </a:r>
          </a:p>
          <a:p>
            <a:pPr marL="0" indent="0">
              <a:buNone/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0B00AA-3F45-488A-13BB-E08F16E0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2" y="5749713"/>
            <a:ext cx="670758" cy="8545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C884F3AE-17BA-28C7-9866-5B703E7E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49" y="5836530"/>
            <a:ext cx="1460797" cy="705087"/>
          </a:xfrm>
          <a:prstGeom prst="rect">
            <a:avLst/>
          </a:prstGeom>
        </p:spPr>
      </p:pic>
      <p:sp>
        <p:nvSpPr>
          <p:cNvPr id="23" name="AutoShape 2" descr="Bandera de México">
            <a:extLst>
              <a:ext uri="{FF2B5EF4-FFF2-40B4-BE49-F238E27FC236}">
                <a16:creationId xmlns:a16="http://schemas.microsoft.com/office/drawing/2014/main" id="{2A3D1197-E701-1EAA-0724-74B40F4B8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MX" sz="2400"/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44CD317F-E422-295E-2B1E-DE0FD611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49" y="1704542"/>
            <a:ext cx="6346178" cy="44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6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2CCD865-2656-77DE-2086-D121084308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28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Nuevo León, México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5AAD2-E390-C3EE-C99D-E011D692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609" y="1495380"/>
            <a:ext cx="5874900" cy="1603375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≈ 6 millones de habitantes</a:t>
            </a:r>
          </a:p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≈ 1 millón de estudiantes en básica</a:t>
            </a:r>
          </a:p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≈ 3 600 primarias y secundarias</a:t>
            </a:r>
          </a:p>
          <a:p>
            <a:pPr marL="0" indent="0">
              <a:buNone/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0B00AA-3F45-488A-13BB-E08F16E0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2" y="5749713"/>
            <a:ext cx="670758" cy="8545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C884F3AE-17BA-28C7-9866-5B703E7E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49" y="5836530"/>
            <a:ext cx="1460797" cy="705087"/>
          </a:xfrm>
          <a:prstGeom prst="rect">
            <a:avLst/>
          </a:prstGeom>
        </p:spPr>
      </p:pic>
      <p:sp>
        <p:nvSpPr>
          <p:cNvPr id="23" name="AutoShape 2" descr="Bandera de México">
            <a:extLst>
              <a:ext uri="{FF2B5EF4-FFF2-40B4-BE49-F238E27FC236}">
                <a16:creationId xmlns:a16="http://schemas.microsoft.com/office/drawing/2014/main" id="{2A3D1197-E701-1EAA-0724-74B40F4B8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MX" sz="240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7498AA0-7CA7-FA58-8DA9-8348A4A225CF}"/>
              </a:ext>
            </a:extLst>
          </p:cNvPr>
          <p:cNvGrpSpPr/>
          <p:nvPr/>
        </p:nvGrpSpPr>
        <p:grpSpPr>
          <a:xfrm>
            <a:off x="252148" y="2095866"/>
            <a:ext cx="6492459" cy="3428636"/>
            <a:chOff x="89474" y="2921737"/>
            <a:chExt cx="4352986" cy="223992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BEF038D-E88F-DB89-BB88-2DDA8548C310}"/>
                </a:ext>
              </a:extLst>
            </p:cNvPr>
            <p:cNvGrpSpPr/>
            <p:nvPr/>
          </p:nvGrpSpPr>
          <p:grpSpPr>
            <a:xfrm>
              <a:off x="89474" y="2921737"/>
              <a:ext cx="2162489" cy="2239920"/>
              <a:chOff x="150434" y="2816260"/>
              <a:chExt cx="2162489" cy="2239920"/>
            </a:xfrm>
          </p:grpSpPr>
          <p:pic>
            <p:nvPicPr>
              <p:cNvPr id="7" name="Picture 12">
                <a:extLst>
                  <a:ext uri="{FF2B5EF4-FFF2-40B4-BE49-F238E27FC236}">
                    <a16:creationId xmlns:a16="http://schemas.microsoft.com/office/drawing/2014/main" id="{EC1C5FEF-1899-6BEB-CA1E-477DC1BB53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4" y="3806922"/>
                <a:ext cx="1682376" cy="1143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2B845E0C-EE7F-79FB-CE6F-98D69E26AE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370" y="2816260"/>
                <a:ext cx="1050152" cy="137880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8D85EF01-4920-0656-CD6E-B1F14A49C5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2040" y="4404795"/>
                <a:ext cx="1230883" cy="65138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30E0FA3-C2ED-7F7C-BD2C-91A4DF3E1AAC}"/>
                </a:ext>
              </a:extLst>
            </p:cNvPr>
            <p:cNvSpPr/>
            <p:nvPr/>
          </p:nvSpPr>
          <p:spPr>
            <a:xfrm>
              <a:off x="2926529" y="3515861"/>
              <a:ext cx="1515931" cy="9364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6ED82E7C-F0B0-5003-0F2F-035DBF95CE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911" t="93138" r="56903" b="-2031"/>
          <a:stretch/>
        </p:blipFill>
        <p:spPr>
          <a:xfrm>
            <a:off x="3936723" y="5223219"/>
            <a:ext cx="1330495" cy="3012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0A2F5B-C02C-B106-B409-D7D49F24B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28" y="1375600"/>
            <a:ext cx="2609464" cy="42794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266E54-CD37-C1D9-A7E1-80744BBF46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84" t="93138" r="40523" b="-1885"/>
          <a:stretch/>
        </p:blipFill>
        <p:spPr>
          <a:xfrm>
            <a:off x="4068980" y="5479735"/>
            <a:ext cx="940665" cy="2963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9D7DF5-F375-9B6E-0EB7-1D1C971D52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74" t="92532" r="11442" b="-2031"/>
          <a:stretch/>
        </p:blipFill>
        <p:spPr>
          <a:xfrm>
            <a:off x="4079918" y="5714474"/>
            <a:ext cx="1645999" cy="321805"/>
          </a:xfrm>
          <a:prstGeom prst="rect">
            <a:avLst/>
          </a:prstGeom>
        </p:spPr>
      </p:pic>
      <p:sp>
        <p:nvSpPr>
          <p:cNvPr id="16" name="AutoShape 2" descr="Bandera de México">
            <a:extLst>
              <a:ext uri="{FF2B5EF4-FFF2-40B4-BE49-F238E27FC236}">
                <a16:creationId xmlns:a16="http://schemas.microsoft.com/office/drawing/2014/main" id="{536DC5DF-A878-7B5E-E996-01A1C31247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5200" y="3378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MX" sz="240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C57587B-1408-0BE0-8A3B-D7CBE1F2A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621" y="3005289"/>
            <a:ext cx="6402859" cy="29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F96458-7B06-B750-5138-5EFB1A4AD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036" y="1825625"/>
            <a:ext cx="7737764" cy="4201102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Evidencias relevantes, oportunas y pertinentes para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recuperar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mejorar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los aprendizajes imprescindibles desde el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aula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escuela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la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2259CA-571C-B442-740E-27678AF3C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72" y="4001604"/>
            <a:ext cx="3474843" cy="14508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06A9A6-D6A9-0DE6-86F1-AB76C01C9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568" y="5801668"/>
            <a:ext cx="670758" cy="8545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FE4BFC0-D481-F4B2-5FC2-A37EAF3A7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275" y="5888485"/>
            <a:ext cx="1460797" cy="7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20B00AA-3F45-488A-13BB-E08F16E0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2" y="5749713"/>
            <a:ext cx="670758" cy="8545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C884F3AE-17BA-28C7-9866-5B703E7E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49" y="5836530"/>
            <a:ext cx="1460797" cy="70508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6A58D95-B9D1-20B4-A7D4-6189895AE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647" y="74528"/>
            <a:ext cx="5692553" cy="661202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3C952FC-CD95-CB32-D744-FE1F2A2024C1}"/>
              </a:ext>
            </a:extLst>
          </p:cNvPr>
          <p:cNvSpPr txBox="1"/>
          <p:nvPr/>
        </p:nvSpPr>
        <p:spPr>
          <a:xfrm>
            <a:off x="8776921" y="2767280"/>
            <a:ext cx="3203864" cy="132343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defTabSz="457196"/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Entorno de aprendizaje</a:t>
            </a:r>
          </a:p>
          <a:p>
            <a:pPr defTabSz="457196"/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Experiencia educativa</a:t>
            </a:r>
          </a:p>
          <a:p>
            <a:pPr defTabSz="457196"/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Gestión del aprendizaje</a:t>
            </a:r>
          </a:p>
          <a:p>
            <a:pPr defTabSz="457196"/>
            <a:r>
              <a:rPr lang="es-E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Cuidado de sí y del entorno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2FB4216-1199-B206-D444-5DD997D60090}"/>
              </a:ext>
            </a:extLst>
          </p:cNvPr>
          <p:cNvCxnSpPr>
            <a:cxnSpLocks/>
          </p:cNvCxnSpPr>
          <p:nvPr/>
        </p:nvCxnSpPr>
        <p:spPr>
          <a:xfrm flipV="1">
            <a:off x="7928264" y="2767280"/>
            <a:ext cx="848657" cy="6617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9AB8107-1CED-0CEE-F242-4F4EE27A3A79}"/>
              </a:ext>
            </a:extLst>
          </p:cNvPr>
          <p:cNvCxnSpPr>
            <a:cxnSpLocks/>
          </p:cNvCxnSpPr>
          <p:nvPr/>
        </p:nvCxnSpPr>
        <p:spPr>
          <a:xfrm>
            <a:off x="8011391" y="3865418"/>
            <a:ext cx="765530" cy="2253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20">
            <a:extLst>
              <a:ext uri="{FF2B5EF4-FFF2-40B4-BE49-F238E27FC236}">
                <a16:creationId xmlns:a16="http://schemas.microsoft.com/office/drawing/2014/main" id="{EABBD535-3687-8D3F-DFC3-B5C581E54CDF}"/>
              </a:ext>
            </a:extLst>
          </p:cNvPr>
          <p:cNvSpPr txBox="1"/>
          <p:nvPr/>
        </p:nvSpPr>
        <p:spPr>
          <a:xfrm>
            <a:off x="0" y="3763944"/>
            <a:ext cx="25457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algn="just">
              <a:spcBef>
                <a:spcPts val="25"/>
              </a:spcBef>
              <a:spcAft>
                <a:spcPts val="1200"/>
              </a:spcAft>
              <a:tabLst>
                <a:tab pos="269875" algn="l"/>
                <a:tab pos="-180340" algn="l"/>
                <a:tab pos="269875" algn="l"/>
              </a:tabLst>
            </a:pP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Carmona-Soto, M. B. y Sánchez-Restrepo, H. S. (2022). Factores asociados al aprendizaje y bienestar. Modelo FADA y componentes de encuestas. Agencia Latinoamericana de Evaluación y Política Pública. México</a:t>
            </a: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7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20B00AA-3F45-488A-13BB-E08F16E0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2" y="5749713"/>
            <a:ext cx="670758" cy="8545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C884F3AE-17BA-28C7-9866-5B703E7E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49" y="5836530"/>
            <a:ext cx="1460797" cy="705087"/>
          </a:xfrm>
          <a:prstGeom prst="rect">
            <a:avLst/>
          </a:prstGeom>
        </p:spPr>
      </p:pic>
      <p:sp>
        <p:nvSpPr>
          <p:cNvPr id="2" name="AutoShape 30">
            <a:extLst>
              <a:ext uri="{FF2B5EF4-FFF2-40B4-BE49-F238E27FC236}">
                <a16:creationId xmlns:a16="http://schemas.microsoft.com/office/drawing/2014/main" id="{47D710E6-541F-FB12-D7AC-81F300ED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498" y="1291526"/>
            <a:ext cx="3359595" cy="283593"/>
          </a:xfrm>
          <a:prstGeom prst="roundRect">
            <a:avLst>
              <a:gd name="adj" fmla="val 12449"/>
            </a:avLst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0488" tIns="44450" rIns="90488" bIns="44450" anchor="ctr"/>
          <a:lstStyle/>
          <a:p>
            <a:pPr algn="ctr" defTabSz="762000"/>
            <a:r>
              <a:rPr lang="es-ES_tradnl" sz="1800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Sistema estatal de evaluación</a:t>
            </a:r>
            <a:endParaRPr lang="es-ES_tradnl" sz="24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DE1552-B04B-D665-2013-D8E293F3AC92}"/>
              </a:ext>
            </a:extLst>
          </p:cNvPr>
          <p:cNvSpPr txBox="1"/>
          <p:nvPr/>
        </p:nvSpPr>
        <p:spPr>
          <a:xfrm>
            <a:off x="7820225" y="1403018"/>
            <a:ext cx="3977155" cy="46166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defTabSz="457196" fontAlgn="b">
              <a:buClr>
                <a:srgbClr val="000000"/>
              </a:buClr>
              <a:buFont typeface="Arial"/>
            </a:pP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Gestión del aprendizaje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F3C862-B322-5063-6B6F-B3B4FEAF4D2F}"/>
              </a:ext>
            </a:extLst>
          </p:cNvPr>
          <p:cNvSpPr txBox="1"/>
          <p:nvPr/>
        </p:nvSpPr>
        <p:spPr>
          <a:xfrm>
            <a:off x="1762325" y="1403019"/>
            <a:ext cx="4540033" cy="46166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defTabSz="457196" fontAlgn="b">
              <a:buClr>
                <a:srgbClr val="000000"/>
              </a:buClr>
              <a:buFont typeface="Arial"/>
            </a:pPr>
            <a:r>
              <a:rPr lang="es-ES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Cuidado de sí y del entorno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3A0C34E-A04B-99AF-8A1F-8BB634C22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02975"/>
              </p:ext>
            </p:extLst>
          </p:nvPr>
        </p:nvGraphicFramePr>
        <p:xfrm>
          <a:off x="474000" y="2048699"/>
          <a:ext cx="3205816" cy="218694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3205816">
                  <a:extLst>
                    <a:ext uri="{9D8B030D-6E8A-4147-A177-3AD203B41FA5}">
                      <a16:colId xmlns:a16="http://schemas.microsoft.com/office/drawing/2014/main" val="408918774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ctr" defTabSz="457196" rtl="0" eaLnBrk="1" fontAlgn="b" latinLnBrk="0" hangingPunct="1"/>
                      <a:r>
                        <a:rPr lang="es-MX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Gestión socioemocional</a:t>
                      </a:r>
                      <a:endParaRPr lang="es-MX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7620" marT="7620" marB="0" anchor="b"/>
                </a:tc>
                <a:extLst>
                  <a:ext uri="{0D108BD9-81ED-4DB2-BD59-A6C34878D82A}">
                    <a16:rowId xmlns:a16="http://schemas.microsoft.com/office/drawing/2014/main" val="33111100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457196" rtl="0" eaLnBrk="1" fontAlgn="b" latinLnBrk="0" hangingPunct="1"/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Comunicación asertiva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26277630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457196" rtl="0" eaLnBrk="1" fontAlgn="b" latinLnBrk="0" hangingPunct="1"/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Conciencia emocional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17580525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457196" rtl="0" eaLnBrk="1" fontAlgn="b" latinLnBrk="0" hangingPunct="1"/>
                      <a:r>
                        <a:rPr lang="es-MX" sz="20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Cooperación</a:t>
                      </a:r>
                      <a:endParaRPr lang="es-MX" sz="20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3967061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457196" rtl="0" eaLnBrk="1" fontAlgn="b" latinLnBrk="0" hangingPunct="1"/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Cuidado del entorno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2090310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457196" rtl="0" eaLnBrk="1" fontAlgn="b" latinLnBrk="0" hangingPunct="1"/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Empatía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4180906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457196" rtl="0" eaLnBrk="1" fontAlgn="b" latinLnBrk="0" hangingPunct="1"/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Liderazgo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392394772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334040A-C887-F7F3-DD1B-CC52AB86B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46682"/>
              </p:ext>
            </p:extLst>
          </p:nvPr>
        </p:nvGraphicFramePr>
        <p:xfrm>
          <a:off x="4387749" y="2053159"/>
          <a:ext cx="2869598" cy="124968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869598">
                  <a:extLst>
                    <a:ext uri="{9D8B030D-6E8A-4147-A177-3AD203B41FA5}">
                      <a16:colId xmlns:a16="http://schemas.microsoft.com/office/drawing/2014/main" val="226647346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 defTabSz="45719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"/>
                        </a:rPr>
                        <a:t>Hábitos saludables</a:t>
                      </a:r>
                      <a:endParaRPr lang="es-MX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7620" marT="7620" marB="0" anchor="b"/>
                </a:tc>
                <a:extLst>
                  <a:ext uri="{0D108BD9-81ED-4DB2-BD59-A6C34878D82A}">
                    <a16:rowId xmlns:a16="http://schemas.microsoft.com/office/drawing/2014/main" val="31330458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 defTabSz="45719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"/>
                        </a:rPr>
                        <a:t>Actividad física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18502066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 defTabSz="45719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"/>
                        </a:rPr>
                        <a:t>Alimentación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752317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 defTabSz="45719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"/>
                        </a:rPr>
                        <a:t>Percepción de salud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146112362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5B95B3F-7831-6EAD-EEF6-D15A462C1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71108"/>
              </p:ext>
            </p:extLst>
          </p:nvPr>
        </p:nvGraphicFramePr>
        <p:xfrm>
          <a:off x="7965280" y="2047228"/>
          <a:ext cx="3689190" cy="124968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3689190">
                  <a:extLst>
                    <a:ext uri="{9D8B030D-6E8A-4147-A177-3AD203B41FA5}">
                      <a16:colId xmlns:a16="http://schemas.microsoft.com/office/drawing/2014/main" val="16140702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 defTabSz="45719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"/>
                        </a:rPr>
                        <a:t>Autorregulación para aprender</a:t>
                      </a:r>
                      <a:endParaRPr lang="es-MX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7620" marT="7620" marB="0" anchor="b"/>
                </a:tc>
                <a:extLst>
                  <a:ext uri="{0D108BD9-81ED-4DB2-BD59-A6C34878D82A}">
                    <a16:rowId xmlns:a16="http://schemas.microsoft.com/office/drawing/2014/main" val="2169512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 defTabSz="45719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"/>
                        </a:rPr>
                        <a:t>Autocontrol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4278585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 defTabSz="45719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"/>
                        </a:rPr>
                        <a:t>Autoeficacia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34821287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 defTabSz="45719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"/>
                        </a:rPr>
                        <a:t>Mentalidad de crecimiento</a:t>
                      </a:r>
                      <a:endParaRPr lang="es-MX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2880" marR="7620" marT="7620" marB="0" anchor="b"/>
                </a:tc>
                <a:extLst>
                  <a:ext uri="{0D108BD9-81ED-4DB2-BD59-A6C34878D82A}">
                    <a16:rowId xmlns:a16="http://schemas.microsoft.com/office/drawing/2014/main" val="2446745043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FAFDEA47-6059-6939-8737-D29243E51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695" y="4278243"/>
            <a:ext cx="6778538" cy="23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0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FC112-C95E-4026-DFFB-6FD85F29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6" y="378979"/>
            <a:ext cx="7204363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Retroalimentación a la comunidad educativa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0B00AA-3F45-488A-13BB-E08F16E0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2" y="5749713"/>
            <a:ext cx="670758" cy="8545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C884F3AE-17BA-28C7-9866-5B703E7E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49" y="5836530"/>
            <a:ext cx="1460797" cy="705087"/>
          </a:xfrm>
          <a:prstGeom prst="rect">
            <a:avLst/>
          </a:prstGeom>
        </p:spPr>
      </p:pic>
      <p:sp>
        <p:nvSpPr>
          <p:cNvPr id="23" name="AutoShape 2" descr="Bandera de México">
            <a:extLst>
              <a:ext uri="{FF2B5EF4-FFF2-40B4-BE49-F238E27FC236}">
                <a16:creationId xmlns:a16="http://schemas.microsoft.com/office/drawing/2014/main" id="{2A3D1197-E701-1EAA-0724-74B40F4B8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MX" sz="2400"/>
          </a:p>
        </p:txBody>
      </p:sp>
      <p:sp>
        <p:nvSpPr>
          <p:cNvPr id="16" name="AutoShape 2" descr="Bandera de México">
            <a:extLst>
              <a:ext uri="{FF2B5EF4-FFF2-40B4-BE49-F238E27FC236}">
                <a16:creationId xmlns:a16="http://schemas.microsoft.com/office/drawing/2014/main" id="{536DC5DF-A878-7B5E-E996-01A1C31247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5200" y="3378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MX" sz="240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AFF2B05-7FF5-2C77-ACA5-777C7A529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445" y="3582600"/>
            <a:ext cx="1568604" cy="2033582"/>
          </a:xfrm>
          <a:prstGeom prst="rect">
            <a:avLst/>
          </a:prstGeom>
        </p:spPr>
      </p:pic>
      <p:pic>
        <p:nvPicPr>
          <p:cNvPr id="21" name="Imagen 20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29F9CB9E-5FBF-6CF6-1924-5F6E902708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95"/>
          <a:stretch/>
        </p:blipFill>
        <p:spPr>
          <a:xfrm>
            <a:off x="3811113" y="1986890"/>
            <a:ext cx="2507845" cy="330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6722B23-C3D0-2E66-44A0-8C1DE506E1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560"/>
          <a:stretch/>
        </p:blipFill>
        <p:spPr>
          <a:xfrm>
            <a:off x="8449400" y="1474469"/>
            <a:ext cx="3450502" cy="225713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FC3E313-03E2-F088-C0E5-8A9278F2B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090" y="3586550"/>
            <a:ext cx="1491421" cy="202122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C7E754A-E06C-92A5-4926-195CBCA05E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349" y="1416959"/>
            <a:ext cx="1460797" cy="201204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C7FEC3A-0D67-A36D-F5AD-521AD865F2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090" y="1362014"/>
            <a:ext cx="1438964" cy="206698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71C06F9-2613-A3A0-B209-F0D2B1E12B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6917" y="3884005"/>
            <a:ext cx="3909836" cy="263856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E383E63B-4F9A-FB9C-6F74-D92730C6C7E7}"/>
              </a:ext>
            </a:extLst>
          </p:cNvPr>
          <p:cNvSpPr txBox="1"/>
          <p:nvPr/>
        </p:nvSpPr>
        <p:spPr>
          <a:xfrm>
            <a:off x="6436888" y="2101034"/>
            <a:ext cx="1965473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defTabSz="457196"/>
            <a:r>
              <a:rPr lang="es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Puntos ganados y su relación con sentirse feliz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1FB3E91-2661-F665-91A0-DF09C0C0529D}"/>
              </a:ext>
            </a:extLst>
          </p:cNvPr>
          <p:cNvSpPr txBox="1"/>
          <p:nvPr/>
        </p:nvSpPr>
        <p:spPr>
          <a:xfrm>
            <a:off x="9975505" y="4180764"/>
            <a:ext cx="185394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defTabSz="457196"/>
            <a:r>
              <a:rPr lang="es-E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¿Mejoras en algo si te esfuerzas?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9E0063E7-9D98-A42B-FB9D-9AA60F9081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3466" y="4823526"/>
            <a:ext cx="1218017" cy="12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58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2b498cd-7a81-4486-9103-65b5717baee6}" enabled="1" method="Standard" siteId="{27864e10-5be4-4d4f-adb5-bbab512029e8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178</Words>
  <Application>Microsoft Office PowerPoint</Application>
  <PresentationFormat>Panorámica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Nuevo León Aprende</vt:lpstr>
      <vt:lpstr>México</vt:lpstr>
      <vt:lpstr>Presentación de PowerPoint</vt:lpstr>
      <vt:lpstr>Nuevo León, México</vt:lpstr>
      <vt:lpstr>Presentación de PowerPoint</vt:lpstr>
      <vt:lpstr>Presentación de PowerPoint</vt:lpstr>
      <vt:lpstr>Presentación de PowerPoint</vt:lpstr>
      <vt:lpstr>Retroalimentación a la comunidad educativa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Andres Acero Castillo</dc:creator>
  <cp:lastModifiedBy>MARTHA BELEN CARMONA SOTO</cp:lastModifiedBy>
  <cp:revision>5</cp:revision>
  <dcterms:created xsi:type="dcterms:W3CDTF">2024-03-08T14:42:22Z</dcterms:created>
  <dcterms:modified xsi:type="dcterms:W3CDTF">2024-04-03T20:27:16Z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Tema de Office:8</vt:lpwstr>
  </property>
  <property fmtid="{D5CDD505-2E9C-101B-9397-08002B2CF9AE}" pid="3" name="ClassificationContentMarkingHeaderText">
    <vt:lpwstr>Información Pública Clasificada</vt:lpwstr>
  </property>
</Properties>
</file>