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1"/>
  </p:notesMasterIdLst>
  <p:sldIdLst>
    <p:sldId id="257" r:id="rId3"/>
    <p:sldId id="369" r:id="rId4"/>
    <p:sldId id="368" r:id="rId5"/>
    <p:sldId id="260" r:id="rId6"/>
    <p:sldId id="256" r:id="rId7"/>
    <p:sldId id="450" r:id="rId8"/>
    <p:sldId id="451" r:id="rId9"/>
    <p:sldId id="452" r:id="rId10"/>
    <p:sldId id="453" r:id="rId11"/>
    <p:sldId id="454" r:id="rId12"/>
    <p:sldId id="431" r:id="rId13"/>
    <p:sldId id="456" r:id="rId14"/>
    <p:sldId id="457" r:id="rId15"/>
    <p:sldId id="458" r:id="rId16"/>
    <p:sldId id="459" r:id="rId17"/>
    <p:sldId id="455" r:id="rId18"/>
    <p:sldId id="372" r:id="rId19"/>
    <p:sldId id="460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A03AE-FC09-4812-853E-9756EF27899C}" type="datetimeFigureOut">
              <a:rPr lang="es-AR" smtClean="0"/>
              <a:t>3/4/2024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F4CB7-F105-4412-8C00-DE253F4852D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551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0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3027220-71FD-E74E-B53B-C94FFF74A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9" y="342534"/>
            <a:ext cx="3146891" cy="6630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C5D4E56-3773-9848-83AD-BB579A0459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8" y="2698963"/>
            <a:ext cx="11179351" cy="4887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ts val="2775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AE12D30-C68B-0246-9645-00127AC4C3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3417688"/>
            <a:ext cx="11179350" cy="397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B08A90B7-2AF2-B045-B87D-7E25722E4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2669"/>
            <a:ext cx="1032051" cy="5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9" y="959562"/>
            <a:ext cx="11350208" cy="971789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661402C-A8B1-6344-BC1A-DE7836951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72F3A989-202D-B34C-A78E-3E78849F6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2669"/>
            <a:ext cx="1032051" cy="5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Subtext</a:t>
            </a:r>
          </a:p>
        </p:txBody>
      </p:sp>
      <p:pic>
        <p:nvPicPr>
          <p:cNvPr id="8" name="Picture 7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E620A62-58B3-F045-85B4-8F5454C07B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" y="6387406"/>
            <a:ext cx="2008823" cy="42326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A4F2982-980D-3941-85C6-6101D37292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0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3" name="Picture 1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5DE18F4-B8AD-304A-9DF7-E8109080FC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" y="6387406"/>
            <a:ext cx="2008823" cy="42326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5E615C1-AF79-EC4B-9CDB-2CC20EE292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23" name="Picture 2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EE6A1DD-2441-2340-A7F2-730D059A7D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B094BF02-C4CF-444B-8CCF-AD98812563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51C925E-489B-AA44-A00B-F606780CA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97F4A9C-A64D-8542-9DCE-4B72C094D4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8DCD-6BF8-5ED4-A6A2-7B46DFF1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69118C-3ACA-3671-51E5-FA7D2065F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F5192-86D9-16B2-3133-54FC8A1F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7EECD-DFB5-6BA9-B4CB-D1598A6E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E852B-FF94-B362-9BD7-F2375C9D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9002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5DA13-9E5F-3985-E6E7-208B29E3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40D1B-7D77-9854-FC6A-2F223179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CC655-C500-7743-230E-8EA555BE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AB892D-196E-C9EB-FD13-8FEF77A5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5580D-F2DE-55CA-66EC-EB658C2E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297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4B8C8-4D7F-6A9E-474C-10C240D6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F8FCC7-2B37-D408-7D95-585F9F74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7DCB2C-3AB6-3B1C-8382-478D63A3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2F13A-A7C5-0D86-2918-9CA031C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F8C53D-0648-0B19-267A-430797FC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579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6D4D0-B79E-16AC-0F3E-E2B5D08F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E7B1B-112D-29C2-7B42-DFAA88E91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FE7104-C88B-4AD6-BBB5-55290DAF9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130838-75EE-DB81-9E4F-18E13B41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23E372-ACB8-B53D-7AB7-0AB22930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720581-2BB2-BC7E-DB74-4AA2009E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1826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AB4A6-D0A4-9216-5FB6-CA47D845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8ED9E7-AC34-E3C5-957F-674FC4F4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F3FB16-87F3-6695-4615-132D3DB6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8EC7E9-5E30-B564-C8BA-2155BF011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107021-CBBA-996A-0A0A-D67C0CAD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BFCFBC-64DF-9F50-C85F-D6579146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FAEE2-1954-9A77-B688-FCFB5EC8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09EE40-CDE7-F5DF-B70E-FCC974E4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0701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650DA-F789-5A97-DB88-FE75AB36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5B7820-DB6F-2D8A-F9A6-1D7E482D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EFD9F3-8E01-616A-E55B-62D1C99B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DD0F2D-3D35-A504-1418-BD4DEFE1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6575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7D1903-834C-A48B-CA91-E8E2D05A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73DD14-3DA6-34BE-506A-DB6E3D18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0CCEE0-6DA5-3FCC-526D-4DFE1152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7517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A1860-0752-2C44-2D67-2AA87F95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B0B89-4079-4B3D-AA64-6BB345A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3E565B-9EE0-FD86-A3AB-FE6860A9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254742-7F1F-7412-4B98-EB272591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9AD3B0-A8F4-BDD7-A038-EA27E1CF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A4C156-8B1D-A912-3111-949D80B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1970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BABEE-56F7-B8B5-5219-C0371D37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94C736-9751-BEF6-E626-7AAA24725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74ED00-A713-95D1-10EB-5A8C02486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87FB5-24CC-C83A-A755-14980FAE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3EC82F-7AB7-58FD-EF82-20E24E94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915519-BF84-BA41-A38F-D4648D63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2587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A130E-C6F2-B2F6-4419-DECF2F3A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183661-F7CA-8B88-72ED-D876350BC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21A6F-3B4E-ED36-CF8C-E9B97CE4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F216F-A945-5F1D-742C-8298D3F0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B76C9D-9C70-0C02-2C3C-0B30AF66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469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98A93B-52D1-D4B3-25C3-751D6E8C1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9CF5D9-C4DA-6FDC-FAAD-82860EE19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E1F8EC-E601-6878-EA4E-0506FC2B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BE2E5-F25A-D70A-B826-9A62280F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B47A2-568A-3DD1-50E7-58AD3CDB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056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7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EDF22A-024D-68C5-CC5A-C279AB5F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9CD91D-8AC5-D7DC-DECB-897499C1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E9324-D715-01D4-FC87-9CFF3949D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C6C73-4316-F26E-4283-8394199B1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02AAE-736C-45D0-8E6B-6E94906C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76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28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de reactivación educativa Seamos Comunidad: Chile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5119CD-2DCF-49C0-6993-659F6018D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40" y="2328529"/>
            <a:ext cx="9973920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0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5086" y="855799"/>
            <a:ext cx="10961808" cy="41598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s-AR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Propuesta de Marco de Recuperación de Aprendizajes para América Latina y el Caribe</a:t>
            </a:r>
            <a:endParaRPr kumimoji="0" lang="es-MX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9CA9E9-B65C-FD4D-1D2B-3AA43C8DB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5" y="4133675"/>
            <a:ext cx="11924810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F4CD3-FCA6-32AC-127F-8B2C67B6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01"/>
            <a:ext cx="10515600" cy="9839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s-MX" sz="37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 1 -Inclusión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315480-6903-186F-A00F-489D2E9C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79" y="5967307"/>
            <a:ext cx="7267965" cy="7542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F21C4-689E-BC4F-888E-1BF30F684871}"/>
              </a:ext>
            </a:extLst>
          </p:cNvPr>
          <p:cNvSpPr txBox="1">
            <a:spLocks/>
          </p:cNvSpPr>
          <p:nvPr/>
        </p:nvSpPr>
        <p:spPr>
          <a:xfrm>
            <a:off x="615096" y="1349094"/>
            <a:ext cx="10961808" cy="41598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políticas: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AutoNum type="arabicParenBoth"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y medición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inclusión educativa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AutoNum type="arabicParenBoth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Políticas para asegurar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bases de inclusión educativa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políticas </a:t>
            </a:r>
            <a:r>
              <a:rPr kumimoji="0" lang="es-MX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post-pandemia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apoyo material a los alumnos más desfavorecidos. 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AutoNum type="arabicParenBoth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Políticas de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recuperación de alumnos en riesgo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sistemas de alerta temprana, programas de reingreso, etc. 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AutoNum type="arabicParenBoth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Políticas centradas en el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bienestar socioemocional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alumnos: gabinetes psicopedagógicos, programas de bienestar emocional, convivencia escolar, etc.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MX" sz="37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F4CD3-FCA6-32AC-127F-8B2C67B6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01"/>
            <a:ext cx="10515600" cy="9839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s-MX" sz="37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 </a:t>
            </a:r>
            <a:r>
              <a:rPr lang="es-MX" sz="3700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s-MX" sz="37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Aprendizajes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315480-6903-186F-A00F-489D2E9C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59" y="5927438"/>
            <a:ext cx="7146045" cy="74163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F21C4-689E-BC4F-888E-1BF30F684871}"/>
              </a:ext>
            </a:extLst>
          </p:cNvPr>
          <p:cNvSpPr txBox="1">
            <a:spLocks/>
          </p:cNvSpPr>
          <p:nvPr/>
        </p:nvSpPr>
        <p:spPr>
          <a:xfrm>
            <a:off x="615096" y="1430374"/>
            <a:ext cx="10961808" cy="41598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políticas: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 Políticas de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medición</a:t>
            </a: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los aprendizajes.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(6) Políticas de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priorización y adecuación curricular-pedagógica</a:t>
            </a: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cambios curriculares, estrategias de nivelación, nuevas acciones con libros de texto y materiales.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(7) Políticas de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personalización de los aprendizajes</a:t>
            </a: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trayectorias y acreditación, aceleración, nivelación, cambios en el régimen académico, tutorías, plataformas digitales.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(8) Políticas de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extensión de la jornada escolar </a:t>
            </a: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mayor tiempo de enseñanza.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MX" sz="37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6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F4CD3-FCA6-32AC-127F-8B2C67B6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01"/>
            <a:ext cx="10515600" cy="9839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s-MX" sz="37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 3 -Docentes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315480-6903-186F-A00F-489D2E9C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79" y="5967307"/>
            <a:ext cx="7267965" cy="7542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F21C4-689E-BC4F-888E-1BF30F684871}"/>
              </a:ext>
            </a:extLst>
          </p:cNvPr>
          <p:cNvSpPr txBox="1">
            <a:spLocks/>
          </p:cNvSpPr>
          <p:nvPr/>
        </p:nvSpPr>
        <p:spPr>
          <a:xfrm>
            <a:off x="615096" y="1430374"/>
            <a:ext cx="10961808" cy="41598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políticas: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(9) Políticas de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atracción docente</a:t>
            </a: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sistemas de becas, exámenes de ingreso a la docencia, etc.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(10) Políticas de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y capacitación docente</a:t>
            </a: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nuevas políticas de formación docente inicial y continua.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(11) Políticas de mejora de la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carrera profesional</a:t>
            </a: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cambios en la carrera docente, sistemas de evaluación profesional, etc.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(12) Políticas de fortalecimiento de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directivos escolares</a:t>
            </a: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MX" sz="37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F4CD3-FCA6-32AC-127F-8B2C67B6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01"/>
            <a:ext cx="10515600" cy="9839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s-MX" sz="37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 4 - Coordinación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315480-6903-186F-A00F-489D2E9C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79" y="5967307"/>
            <a:ext cx="7267965" cy="7542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F21C4-689E-BC4F-888E-1BF30F684871}"/>
              </a:ext>
            </a:extLst>
          </p:cNvPr>
          <p:cNvSpPr txBox="1">
            <a:spLocks/>
          </p:cNvSpPr>
          <p:nvPr/>
        </p:nvSpPr>
        <p:spPr>
          <a:xfrm>
            <a:off x="615096" y="1430374"/>
            <a:ext cx="10961808" cy="41598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políticas: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(13)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Compromiso público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un Plan de Recuperación de Aprendizajes.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(14) Construcción de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consensos y confianza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diálogos públicos, consultas a diversos actores.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(15) Coordinación en la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implementación de las políticas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coordinación intersectorial, coordinación vertical con organismos intermedios y gobiernos locales.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(16)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Financiamiento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eficiencia y distribución equitativa de los recursos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MX" sz="37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F4CD3-FCA6-32AC-127F-8B2C67B6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41360"/>
            <a:ext cx="10515600" cy="98396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 de Recuperación de Aprendizajes </a:t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Síntesis de los 16 tipos de políticas educativas</a:t>
            </a:r>
            <a:endParaRPr lang="es-AR" sz="27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315480-6903-186F-A00F-489D2E9C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159" y="6032995"/>
            <a:ext cx="6587245" cy="6836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0164F91-DC07-2B88-481A-4F3B2B0EB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19" y="1510760"/>
            <a:ext cx="8857923" cy="43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F4CD3-FCA6-32AC-127F-8B2C67B6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41360"/>
            <a:ext cx="10515600" cy="98396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propuesta para apoyar acciones y aprendizajes entre los países</a:t>
            </a:r>
            <a:endParaRPr lang="es-AR" sz="27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315480-6903-186F-A00F-489D2E9C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159" y="6032995"/>
            <a:ext cx="6587245" cy="6836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EA6460-F649-89C3-8873-1C557EA66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80" y="1294153"/>
            <a:ext cx="7142479" cy="45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F4CD3-FCA6-32AC-127F-8B2C67B6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01"/>
            <a:ext cx="10515600" cy="9839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s-MX" sz="37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Próximos pasos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315480-6903-186F-A00F-489D2E9C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79" y="5967307"/>
            <a:ext cx="7267965" cy="7542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F21C4-689E-BC4F-888E-1BF30F684871}"/>
              </a:ext>
            </a:extLst>
          </p:cNvPr>
          <p:cNvSpPr txBox="1">
            <a:spLocks/>
          </p:cNvSpPr>
          <p:nvPr/>
        </p:nvSpPr>
        <p:spPr>
          <a:xfrm>
            <a:off x="1188720" y="1430374"/>
            <a:ext cx="10388184" cy="41598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 a expertos sobre el Marco de Recuperación de Aprendizajes.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 final del MRA y vinculación con Marco de Transformación Educativa.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Informes específicos sobre las políticas de recuperación de aprendizajes y plataforma para planificación y monitoreo de políticas.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MX" sz="37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24B2ED66-76AF-0B1B-944D-54717937C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866"/>
          <a:stretch/>
        </p:blipFill>
        <p:spPr>
          <a:xfrm>
            <a:off x="-3886" y="1711184"/>
            <a:ext cx="607132" cy="856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B37409D-A80E-2820-7CCF-BD15FDC899B5}"/>
              </a:ext>
            </a:extLst>
          </p:cNvPr>
          <p:cNvSpPr/>
          <p:nvPr/>
        </p:nvSpPr>
        <p:spPr>
          <a:xfrm>
            <a:off x="1709057" y="2645229"/>
            <a:ext cx="9002486" cy="2362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Nuevo Marco de Recuperación de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Aprendizajes en América Latina y el Caribe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13F67E-70E8-E4CB-19F7-AE4A0862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70" y="76200"/>
            <a:ext cx="11925431" cy="12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F4CD3-FCA6-32AC-127F-8B2C67B6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9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s-MX" sz="37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315480-6903-186F-A00F-489D2E9C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795" y="5869074"/>
            <a:ext cx="7708410" cy="8000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F21C4-689E-BC4F-888E-1BF30F684871}"/>
              </a:ext>
            </a:extLst>
          </p:cNvPr>
          <p:cNvSpPr txBox="1">
            <a:spLocks/>
          </p:cNvSpPr>
          <p:nvPr/>
        </p:nvSpPr>
        <p:spPr>
          <a:xfrm>
            <a:off x="615086" y="1349094"/>
            <a:ext cx="10961808" cy="41598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MX" sz="2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lang="es-MX" sz="22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Impulsar la recuperación de los aprendizajes en América Latina y el Caribe con una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integral para la acción.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lang="es-MX" sz="22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Generar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claridad para la planificación de </a:t>
            </a:r>
            <a:r>
              <a:rPr lang="es-MX" sz="2200" b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políticas</a:t>
            </a:r>
            <a:r>
              <a:rPr kumimoji="0" lang="es-MX" sz="22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coloquen el foco en la recuperación de los aprendizajes en vistas al cumplimiento del ODS4.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Favorecer una red de planificación de políticas y monitoreo de las acciones para la recuperación de aprendizajes en la región,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compartiendo experiencias y logros </a:t>
            </a:r>
            <a:r>
              <a:rPr kumimoji="0" lang="es-MX" sz="22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los países.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s-MX" sz="37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/>
          <a:lstStyle/>
          <a:p>
            <a:pPr algn="ctr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Antecedentes del Monitoreo de Políticas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DC7148-DD6C-2B2A-CF75-44EE71ECA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16" y="1885515"/>
            <a:ext cx="2938527" cy="41395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EC80A3-9B93-8AC0-0931-B74876AAC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659" y="2017595"/>
            <a:ext cx="2938527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64180C-997D-EFE8-97C2-C49A02B22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272" y="1427163"/>
            <a:ext cx="5888183" cy="2387600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bg1"/>
                </a:solidFill>
              </a:rPr>
              <a:t>Marcos de Recuperación de Aprendizajes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1855EF8-8CDC-6F8C-29C9-7770877C5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9272" y="4015365"/>
            <a:ext cx="5888183" cy="1655762"/>
          </a:xfrm>
        </p:spPr>
        <p:txBody>
          <a:bodyPr>
            <a:normAutofit/>
          </a:bodyPr>
          <a:lstStyle/>
          <a:p>
            <a:r>
              <a:rPr lang="es-CO" sz="3000" b="1" dirty="0">
                <a:solidFill>
                  <a:schemeClr val="bg1"/>
                </a:solidFill>
              </a:rPr>
              <a:t>Antecedentes y Aprendizajes</a:t>
            </a:r>
          </a:p>
        </p:txBody>
      </p:sp>
    </p:spTree>
    <p:extLst>
      <p:ext uri="{BB962C8B-B14F-4D97-AF65-F5344CB8AC3E}">
        <p14:creationId xmlns:p14="http://schemas.microsoft.com/office/powerpoint/2010/main" val="37807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Cuatro compromisos ALC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DD068A-875E-657C-A8EA-F32BF3D2E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60" y="1704542"/>
            <a:ext cx="7200000" cy="49442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EB4DD6-E08F-138A-EDE9-D0B98A34C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880" y="2094492"/>
            <a:ext cx="2956559" cy="38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2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Modelo RAPID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0BA5F3-66EA-055E-16A1-3680AE3D2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82" y="2198924"/>
            <a:ext cx="7294669" cy="36125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C5404C-E216-43F9-0405-65056EDE3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631" y="2233083"/>
            <a:ext cx="2849969" cy="36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Marco de análisis de las políticas de recuperación de aprendizajes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219119-7179-5796-5D7E-60117F49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55" y="2233083"/>
            <a:ext cx="7114649" cy="42370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9F6528D-8B05-11EE-47B9-88C216174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973" y="1826683"/>
            <a:ext cx="3145627" cy="40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Políticas de recuperación de aprendizajes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35EAFD-0B65-A037-47D4-E10405B4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92" y="2297010"/>
            <a:ext cx="7815749" cy="38286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CC761B-372E-E101-2A72-7F2BF8884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622" y="2076768"/>
            <a:ext cx="2807786" cy="36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821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538</Words>
  <Application>Microsoft Office PowerPoint</Application>
  <PresentationFormat>Panorámica</PresentationFormat>
  <Paragraphs>55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1_Thème Office</vt:lpstr>
      <vt:lpstr>Tema de Office</vt:lpstr>
      <vt:lpstr>Presentación de PowerPoint</vt:lpstr>
      <vt:lpstr>Presentación de PowerPoint</vt:lpstr>
      <vt:lpstr>Objetivos</vt:lpstr>
      <vt:lpstr>Antecedentes del Monitoreo de Políticas</vt:lpstr>
      <vt:lpstr>Marcos de Recuperación de Aprendizajes</vt:lpstr>
      <vt:lpstr>Cuatro compromisos ALC</vt:lpstr>
      <vt:lpstr>Modelo RAPID</vt:lpstr>
      <vt:lpstr>Marco de análisis de las políticas de recuperación de aprendizajes</vt:lpstr>
      <vt:lpstr>Políticas de recuperación de aprendizajes</vt:lpstr>
      <vt:lpstr>Plan de reactivación educativa Seamos Comunidad: Chile</vt:lpstr>
      <vt:lpstr> </vt:lpstr>
      <vt:lpstr>Eje 1 -Inclusión</vt:lpstr>
      <vt:lpstr>Eje 2 - Aprendizajes</vt:lpstr>
      <vt:lpstr>Eje 3 -Docentes</vt:lpstr>
      <vt:lpstr>Eje 4 - Coordinación</vt:lpstr>
      <vt:lpstr>Marco de Recuperación de Aprendizajes  Síntesis de los 16 tipos de políticas educativas</vt:lpstr>
      <vt:lpstr>Una propuesta para apoyar acciones y aprendizajes entre los países</vt:lpstr>
      <vt:lpstr>Próximos pasos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axel rivas</dc:creator>
  <cp:lastModifiedBy>axel rivas</cp:lastModifiedBy>
  <cp:revision>7</cp:revision>
  <dcterms:created xsi:type="dcterms:W3CDTF">2024-01-24T23:30:34Z</dcterms:created>
  <dcterms:modified xsi:type="dcterms:W3CDTF">2024-04-03T15:21:41Z</dcterms:modified>
</cp:coreProperties>
</file>