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0" r:id="rId4"/>
    <p:sldId id="259" r:id="rId5"/>
    <p:sldId id="262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 General" id="{F15BD286-757F-F14D-85FA-21754A460388}">
          <p14:sldIdLst>
            <p14:sldId id="257"/>
          </p14:sldIdLst>
        </p14:section>
        <p14:section name="Portadilla / Separadores de sección" id="{1CD656D3-963D-FA41-8DED-89B9A55A15A2}">
          <p14:sldIdLst>
            <p14:sldId id="256"/>
            <p14:sldId id="260"/>
            <p14:sldId id="259"/>
            <p14:sldId id="262"/>
            <p14:sldId id="266"/>
            <p14:sldId id="267"/>
            <p14:sldId id="264"/>
          </p14:sldIdLst>
        </p14:section>
        <p14:section name="Cierre" id="{D6C0F992-F29A-324E-A2E1-28A922CB10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7B8D8-8956-4FFA-BC8D-6B2EB769309D}" v="3" dt="2024-04-03T00:54:20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3"/>
  </p:normalViewPr>
  <p:slideViewPr>
    <p:cSldViewPr snapToGrid="0">
      <p:cViewPr>
        <p:scale>
          <a:sx n="78" d="100"/>
          <a:sy n="78" d="100"/>
        </p:scale>
        <p:origin x="1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Mayerly Gamboa Lara" userId="baf41030-4eb6-4f21-af91-69763fb2cf58" providerId="ADAL" clId="{AB97B8D8-8956-4FFA-BC8D-6B2EB769309D}"/>
    <pc:docChg chg="undo redo custSel addSld delSld modSld sldOrd delSection modSection">
      <pc:chgData name="Liliana Mayerly Gamboa Lara" userId="baf41030-4eb6-4f21-af91-69763fb2cf58" providerId="ADAL" clId="{AB97B8D8-8956-4FFA-BC8D-6B2EB769309D}" dt="2024-04-03T01:01:47.437" v="443" actId="20577"/>
      <pc:docMkLst>
        <pc:docMk/>
      </pc:docMkLst>
      <pc:sldChg chg="modSp mod">
        <pc:chgData name="Liliana Mayerly Gamboa Lara" userId="baf41030-4eb6-4f21-af91-69763fb2cf58" providerId="ADAL" clId="{AB97B8D8-8956-4FFA-BC8D-6B2EB769309D}" dt="2024-04-03T00:28:53.186" v="220" actId="20577"/>
        <pc:sldMkLst>
          <pc:docMk/>
          <pc:sldMk cId="378070371" sldId="256"/>
        </pc:sldMkLst>
        <pc:spChg chg="mod">
          <ac:chgData name="Liliana Mayerly Gamboa Lara" userId="baf41030-4eb6-4f21-af91-69763fb2cf58" providerId="ADAL" clId="{AB97B8D8-8956-4FFA-BC8D-6B2EB769309D}" dt="2024-04-03T00:28:30.428" v="158" actId="20577"/>
          <ac:spMkLst>
            <pc:docMk/>
            <pc:sldMk cId="378070371" sldId="256"/>
            <ac:spMk id="4" creationId="{6564180C-997D-EFE8-97C2-C49A02B2263E}"/>
          </ac:spMkLst>
        </pc:spChg>
        <pc:spChg chg="mod">
          <ac:chgData name="Liliana Mayerly Gamboa Lara" userId="baf41030-4eb6-4f21-af91-69763fb2cf58" providerId="ADAL" clId="{AB97B8D8-8956-4FFA-BC8D-6B2EB769309D}" dt="2024-04-03T00:28:53.186" v="220" actId="20577"/>
          <ac:spMkLst>
            <pc:docMk/>
            <pc:sldMk cId="378070371" sldId="256"/>
            <ac:spMk id="5" creationId="{F1855EF8-8CDC-6F8C-29C9-7770877C506E}"/>
          </ac:spMkLst>
        </pc:spChg>
      </pc:sldChg>
      <pc:sldChg chg="addSp delSp modSp mod">
        <pc:chgData name="Liliana Mayerly Gamboa Lara" userId="baf41030-4eb6-4f21-af91-69763fb2cf58" providerId="ADAL" clId="{AB97B8D8-8956-4FFA-BC8D-6B2EB769309D}" dt="2024-04-03T00:42:02.353" v="325" actId="20577"/>
        <pc:sldMkLst>
          <pc:docMk/>
          <pc:sldMk cId="2657148981" sldId="259"/>
        </pc:sldMkLst>
        <pc:spChg chg="mod">
          <ac:chgData name="Liliana Mayerly Gamboa Lara" userId="baf41030-4eb6-4f21-af91-69763fb2cf58" providerId="ADAL" clId="{AB97B8D8-8956-4FFA-BC8D-6B2EB769309D}" dt="2024-04-02T23:58:36.357" v="73" actId="123"/>
          <ac:spMkLst>
            <pc:docMk/>
            <pc:sldMk cId="2657148981" sldId="259"/>
            <ac:spMk id="2" creationId="{3F597982-3DB7-B152-4ABA-EDE86349A520}"/>
          </ac:spMkLst>
        </pc:spChg>
        <pc:spChg chg="mod">
          <ac:chgData name="Liliana Mayerly Gamboa Lara" userId="baf41030-4eb6-4f21-af91-69763fb2cf58" providerId="ADAL" clId="{AB97B8D8-8956-4FFA-BC8D-6B2EB769309D}" dt="2024-04-03T00:31:57.459" v="223" actId="1076"/>
          <ac:spMkLst>
            <pc:docMk/>
            <pc:sldMk cId="2657148981" sldId="259"/>
            <ac:spMk id="8" creationId="{6628D6A2-088A-4287-9CDE-57089D7C294D}"/>
          </ac:spMkLst>
        </pc:spChg>
        <pc:spChg chg="add del mod">
          <ac:chgData name="Liliana Mayerly Gamboa Lara" userId="baf41030-4eb6-4f21-af91-69763fb2cf58" providerId="ADAL" clId="{AB97B8D8-8956-4FFA-BC8D-6B2EB769309D}" dt="2024-04-03T00:42:02.353" v="325" actId="20577"/>
          <ac:spMkLst>
            <pc:docMk/>
            <pc:sldMk cId="2657148981" sldId="259"/>
            <ac:spMk id="11" creationId="{F6490D72-1840-8FCB-9E0E-24A849E8BC96}"/>
          </ac:spMkLst>
        </pc:spChg>
      </pc:sldChg>
      <pc:sldChg chg="modSp mod">
        <pc:chgData name="Liliana Mayerly Gamboa Lara" userId="baf41030-4eb6-4f21-af91-69763fb2cf58" providerId="ADAL" clId="{AB97B8D8-8956-4FFA-BC8D-6B2EB769309D}" dt="2024-04-02T23:13:21.904" v="9" actId="20577"/>
        <pc:sldMkLst>
          <pc:docMk/>
          <pc:sldMk cId="3494660388" sldId="260"/>
        </pc:sldMkLst>
        <pc:spChg chg="mod">
          <ac:chgData name="Liliana Mayerly Gamboa Lara" userId="baf41030-4eb6-4f21-af91-69763fb2cf58" providerId="ADAL" clId="{AB97B8D8-8956-4FFA-BC8D-6B2EB769309D}" dt="2024-04-02T23:13:21.904" v="9" actId="20577"/>
          <ac:spMkLst>
            <pc:docMk/>
            <pc:sldMk cId="3494660388" sldId="260"/>
            <ac:spMk id="3" creationId="{F775AAD2-E390-C3EE-C99D-E011D6925E68}"/>
          </ac:spMkLst>
        </pc:spChg>
      </pc:sldChg>
      <pc:sldChg chg="addSp modSp mod">
        <pc:chgData name="Liliana Mayerly Gamboa Lara" userId="baf41030-4eb6-4f21-af91-69763fb2cf58" providerId="ADAL" clId="{AB97B8D8-8956-4FFA-BC8D-6B2EB769309D}" dt="2024-04-03T00:43:59.236" v="334" actId="20577"/>
        <pc:sldMkLst>
          <pc:docMk/>
          <pc:sldMk cId="2652004310" sldId="262"/>
        </pc:sldMkLst>
        <pc:spChg chg="mod">
          <ac:chgData name="Liliana Mayerly Gamboa Lara" userId="baf41030-4eb6-4f21-af91-69763fb2cf58" providerId="ADAL" clId="{AB97B8D8-8956-4FFA-BC8D-6B2EB769309D}" dt="2024-04-02T23:57:06.753" v="62" actId="113"/>
          <ac:spMkLst>
            <pc:docMk/>
            <pc:sldMk cId="2652004310" sldId="262"/>
            <ac:spMk id="2" creationId="{3F597982-3DB7-B152-4ABA-EDE86349A520}"/>
          </ac:spMkLst>
        </pc:spChg>
        <pc:spChg chg="mod">
          <ac:chgData name="Liliana Mayerly Gamboa Lara" userId="baf41030-4eb6-4f21-af91-69763fb2cf58" providerId="ADAL" clId="{AB97B8D8-8956-4FFA-BC8D-6B2EB769309D}" dt="2024-04-03T00:35:35.791" v="226" actId="20577"/>
          <ac:spMkLst>
            <pc:docMk/>
            <pc:sldMk cId="2652004310" sldId="262"/>
            <ac:spMk id="3" creationId="{4BF96458-7B06-B750-5138-5EFB1A4ADF2F}"/>
          </ac:spMkLst>
        </pc:spChg>
        <pc:spChg chg="add mod">
          <ac:chgData name="Liliana Mayerly Gamboa Lara" userId="baf41030-4eb6-4f21-af91-69763fb2cf58" providerId="ADAL" clId="{AB97B8D8-8956-4FFA-BC8D-6B2EB769309D}" dt="2024-04-03T00:43:59.236" v="334" actId="20577"/>
          <ac:spMkLst>
            <pc:docMk/>
            <pc:sldMk cId="2652004310" sldId="262"/>
            <ac:spMk id="5" creationId="{A41D0B1C-CA30-32A5-1E57-D937A507A00D}"/>
          </ac:spMkLst>
        </pc:spChg>
      </pc:sldChg>
      <pc:sldChg chg="del">
        <pc:chgData name="Liliana Mayerly Gamboa Lara" userId="baf41030-4eb6-4f21-af91-69763fb2cf58" providerId="ADAL" clId="{AB97B8D8-8956-4FFA-BC8D-6B2EB769309D}" dt="2024-04-03T00:27:45.992" v="113" actId="47"/>
        <pc:sldMkLst>
          <pc:docMk/>
          <pc:sldMk cId="3582229" sldId="263"/>
        </pc:sldMkLst>
      </pc:sldChg>
      <pc:sldChg chg="ord">
        <pc:chgData name="Liliana Mayerly Gamboa Lara" userId="baf41030-4eb6-4f21-af91-69763fb2cf58" providerId="ADAL" clId="{AB97B8D8-8956-4FFA-BC8D-6B2EB769309D}" dt="2024-04-03T00:27:48.475" v="115"/>
        <pc:sldMkLst>
          <pc:docMk/>
          <pc:sldMk cId="2845655774" sldId="264"/>
        </pc:sldMkLst>
      </pc:sldChg>
      <pc:sldChg chg="del">
        <pc:chgData name="Liliana Mayerly Gamboa Lara" userId="baf41030-4eb6-4f21-af91-69763fb2cf58" providerId="ADAL" clId="{AB97B8D8-8956-4FFA-BC8D-6B2EB769309D}" dt="2024-04-03T00:27:45.086" v="112" actId="47"/>
        <pc:sldMkLst>
          <pc:docMk/>
          <pc:sldMk cId="1830739275" sldId="265"/>
        </pc:sldMkLst>
      </pc:sldChg>
      <pc:sldChg chg="addSp delSp modSp mod">
        <pc:chgData name="Liliana Mayerly Gamboa Lara" userId="baf41030-4eb6-4f21-af91-69763fb2cf58" providerId="ADAL" clId="{AB97B8D8-8956-4FFA-BC8D-6B2EB769309D}" dt="2024-04-03T00:58:25.366" v="365" actId="1076"/>
        <pc:sldMkLst>
          <pc:docMk/>
          <pc:sldMk cId="164041520" sldId="266"/>
        </pc:sldMkLst>
        <pc:spChg chg="mod">
          <ac:chgData name="Liliana Mayerly Gamboa Lara" userId="baf41030-4eb6-4f21-af91-69763fb2cf58" providerId="ADAL" clId="{AB97B8D8-8956-4FFA-BC8D-6B2EB769309D}" dt="2024-04-02T23:57:02.241" v="61" actId="113"/>
          <ac:spMkLst>
            <pc:docMk/>
            <pc:sldMk cId="164041520" sldId="266"/>
            <ac:spMk id="2" creationId="{3F597982-3DB7-B152-4ABA-EDE86349A520}"/>
          </ac:spMkLst>
        </pc:spChg>
        <pc:spChg chg="add mod">
          <ac:chgData name="Liliana Mayerly Gamboa Lara" userId="baf41030-4eb6-4f21-af91-69763fb2cf58" providerId="ADAL" clId="{AB97B8D8-8956-4FFA-BC8D-6B2EB769309D}" dt="2024-04-02T23:56:55.367" v="60" actId="207"/>
          <ac:spMkLst>
            <pc:docMk/>
            <pc:sldMk cId="164041520" sldId="266"/>
            <ac:spMk id="3" creationId="{AF423349-2653-FEC2-7103-36D16150C92F}"/>
          </ac:spMkLst>
        </pc:spChg>
        <pc:spChg chg="add mod">
          <ac:chgData name="Liliana Mayerly Gamboa Lara" userId="baf41030-4eb6-4f21-af91-69763fb2cf58" providerId="ADAL" clId="{AB97B8D8-8956-4FFA-BC8D-6B2EB769309D}" dt="2024-04-03T00:58:25.366" v="365" actId="1076"/>
          <ac:spMkLst>
            <pc:docMk/>
            <pc:sldMk cId="164041520" sldId="266"/>
            <ac:spMk id="4" creationId="{036C88F9-0F02-FF91-1986-8268CE57D501}"/>
          </ac:spMkLst>
        </pc:spChg>
        <pc:spChg chg="del">
          <ac:chgData name="Liliana Mayerly Gamboa Lara" userId="baf41030-4eb6-4f21-af91-69763fb2cf58" providerId="ADAL" clId="{AB97B8D8-8956-4FFA-BC8D-6B2EB769309D}" dt="2024-04-02T23:52:45.333" v="11" actId="478"/>
          <ac:spMkLst>
            <pc:docMk/>
            <pc:sldMk cId="164041520" sldId="266"/>
            <ac:spMk id="6" creationId="{DEBA4B92-F369-CDB2-F586-6018FD5731E2}"/>
          </ac:spMkLst>
        </pc:spChg>
        <pc:spChg chg="del">
          <ac:chgData name="Liliana Mayerly Gamboa Lara" userId="baf41030-4eb6-4f21-af91-69763fb2cf58" providerId="ADAL" clId="{AB97B8D8-8956-4FFA-BC8D-6B2EB769309D}" dt="2024-04-02T23:52:45.333" v="11" actId="478"/>
          <ac:spMkLst>
            <pc:docMk/>
            <pc:sldMk cId="164041520" sldId="266"/>
            <ac:spMk id="7" creationId="{6FC02BF2-B866-99F1-1125-63482F81C2CF}"/>
          </ac:spMkLst>
        </pc:spChg>
        <pc:spChg chg="del">
          <ac:chgData name="Liliana Mayerly Gamboa Lara" userId="baf41030-4eb6-4f21-af91-69763fb2cf58" providerId="ADAL" clId="{AB97B8D8-8956-4FFA-BC8D-6B2EB769309D}" dt="2024-04-02T23:52:45.333" v="11" actId="478"/>
          <ac:spMkLst>
            <pc:docMk/>
            <pc:sldMk cId="164041520" sldId="266"/>
            <ac:spMk id="8" creationId="{6628D6A2-088A-4287-9CDE-57089D7C294D}"/>
          </ac:spMkLst>
        </pc:spChg>
        <pc:spChg chg="del">
          <ac:chgData name="Liliana Mayerly Gamboa Lara" userId="baf41030-4eb6-4f21-af91-69763fb2cf58" providerId="ADAL" clId="{AB97B8D8-8956-4FFA-BC8D-6B2EB769309D}" dt="2024-04-02T23:52:45.333" v="11" actId="478"/>
          <ac:spMkLst>
            <pc:docMk/>
            <pc:sldMk cId="164041520" sldId="266"/>
            <ac:spMk id="9" creationId="{7D7D78AD-BD5D-E0CC-F754-190C569E8F92}"/>
          </ac:spMkLst>
        </pc:spChg>
        <pc:spChg chg="del">
          <ac:chgData name="Liliana Mayerly Gamboa Lara" userId="baf41030-4eb6-4f21-af91-69763fb2cf58" providerId="ADAL" clId="{AB97B8D8-8956-4FFA-BC8D-6B2EB769309D}" dt="2024-04-02T23:52:45.333" v="11" actId="478"/>
          <ac:spMkLst>
            <pc:docMk/>
            <pc:sldMk cId="164041520" sldId="266"/>
            <ac:spMk id="11" creationId="{F6490D72-1840-8FCB-9E0E-24A849E8BC96}"/>
          </ac:spMkLst>
        </pc:spChg>
        <pc:picChg chg="del">
          <ac:chgData name="Liliana Mayerly Gamboa Lara" userId="baf41030-4eb6-4f21-af91-69763fb2cf58" providerId="ADAL" clId="{AB97B8D8-8956-4FFA-BC8D-6B2EB769309D}" dt="2024-04-02T23:52:45.333" v="11" actId="478"/>
          <ac:picMkLst>
            <pc:docMk/>
            <pc:sldMk cId="164041520" sldId="266"/>
            <ac:picMk id="5" creationId="{8230FB33-A95A-F9BA-25C2-1973EE53BABE}"/>
          </ac:picMkLst>
        </pc:picChg>
      </pc:sldChg>
      <pc:sldChg chg="addSp delSp modSp add mod ord">
        <pc:chgData name="Liliana Mayerly Gamboa Lara" userId="baf41030-4eb6-4f21-af91-69763fb2cf58" providerId="ADAL" clId="{AB97B8D8-8956-4FFA-BC8D-6B2EB769309D}" dt="2024-04-03T01:01:47.437" v="443" actId="20577"/>
        <pc:sldMkLst>
          <pc:docMk/>
          <pc:sldMk cId="1713234204" sldId="267"/>
        </pc:sldMkLst>
        <pc:spChg chg="mod">
          <ac:chgData name="Liliana Mayerly Gamboa Lara" userId="baf41030-4eb6-4f21-af91-69763fb2cf58" providerId="ADAL" clId="{AB97B8D8-8956-4FFA-BC8D-6B2EB769309D}" dt="2024-04-02T23:59:01.144" v="76" actId="207"/>
          <ac:spMkLst>
            <pc:docMk/>
            <pc:sldMk cId="1713234204" sldId="267"/>
            <ac:spMk id="2" creationId="{3F597982-3DB7-B152-4ABA-EDE86349A520}"/>
          </ac:spMkLst>
        </pc:spChg>
        <pc:spChg chg="mod">
          <ac:chgData name="Liliana Mayerly Gamboa Lara" userId="baf41030-4eb6-4f21-af91-69763fb2cf58" providerId="ADAL" clId="{AB97B8D8-8956-4FFA-BC8D-6B2EB769309D}" dt="2024-04-03T00:27:36.265" v="111" actId="1076"/>
          <ac:spMkLst>
            <pc:docMk/>
            <pc:sldMk cId="1713234204" sldId="267"/>
            <ac:spMk id="3" creationId="{4BF96458-7B06-B750-5138-5EFB1A4ADF2F}"/>
          </ac:spMkLst>
        </pc:spChg>
        <pc:spChg chg="add del">
          <ac:chgData name="Liliana Mayerly Gamboa Lara" userId="baf41030-4eb6-4f21-af91-69763fb2cf58" providerId="ADAL" clId="{AB97B8D8-8956-4FFA-BC8D-6B2EB769309D}" dt="2024-04-03T00:58:16.243" v="362" actId="22"/>
          <ac:spMkLst>
            <pc:docMk/>
            <pc:sldMk cId="1713234204" sldId="267"/>
            <ac:spMk id="5" creationId="{2587C3D3-8EAF-97E8-1B19-4E87AD92CC39}"/>
          </ac:spMkLst>
        </pc:spChg>
        <pc:spChg chg="add mod">
          <ac:chgData name="Liliana Mayerly Gamboa Lara" userId="baf41030-4eb6-4f21-af91-69763fb2cf58" providerId="ADAL" clId="{AB97B8D8-8956-4FFA-BC8D-6B2EB769309D}" dt="2024-04-03T01:01:47.437" v="443" actId="20577"/>
          <ac:spMkLst>
            <pc:docMk/>
            <pc:sldMk cId="1713234204" sldId="267"/>
            <ac:spMk id="7" creationId="{3ADACBE3-324F-A323-F060-49E655DA1D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78AC-4E6A-4344-9E67-99C97C510586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0701-8458-C648-9069-D47A3B9C8F4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2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0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4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3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8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272" y="1427163"/>
            <a:ext cx="5888183" cy="2387600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Conversatorio 1.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272" y="4015365"/>
            <a:ext cx="5888183" cy="1655762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Panorama actual de la educación en América Latina y el Caribe.</a:t>
            </a:r>
          </a:p>
        </p:txBody>
      </p:sp>
    </p:spTree>
    <p:extLst>
      <p:ext uri="{BB962C8B-B14F-4D97-AF65-F5344CB8AC3E}">
        <p14:creationId xmlns:p14="http://schemas.microsoft.com/office/powerpoint/2010/main" val="3780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5AAD2-E390-C3EE-C99D-E011D692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54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de cada 3 niños y niñas menores de 5 años recibe educación inicial en el marco de la atención integral a la primera infancia</a:t>
            </a:r>
          </a:p>
          <a:p>
            <a:pPr algn="l"/>
            <a:endParaRPr lang="es-ES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poblaciones en edad escolar entre transición y 6º no cuentan con aprendizaje fundacionales esperados para su edad</a:t>
            </a:r>
          </a:p>
          <a:p>
            <a:pPr algn="l"/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y las adolescentes carecen de oportunidades para permanecer y/o culminar su trayectoria educativa y consolidar su proyecto de vida</a:t>
            </a:r>
          </a:p>
          <a:p>
            <a:pPr algn="l"/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NNA ven interrumpida su trayectoria educativa por las crisis prolongadas asociadas a conflicto armando, movilidad humana y desastres naturales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36" y="365125"/>
            <a:ext cx="6636328" cy="1325563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1 de cada 3 niños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niñas menores de 5 años recibe educación inicial en el marco de la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atención integral a la primera infancia.</a:t>
            </a:r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230FB33-A95A-F9BA-25C2-1973EE53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96891"/>
            <a:ext cx="3526576" cy="3464217"/>
          </a:xfrm>
          <a:prstGeom prst="rect">
            <a:avLst/>
          </a:prstGeom>
        </p:spPr>
      </p:pic>
      <p:sp>
        <p:nvSpPr>
          <p:cNvPr id="6" name="CuadroTexto 10">
            <a:extLst>
              <a:ext uri="{FF2B5EF4-FFF2-40B4-BE49-F238E27FC236}">
                <a16:creationId xmlns:a16="http://schemas.microsoft.com/office/drawing/2014/main" id="{DEBA4B92-F369-CDB2-F586-6018FD5731E2}"/>
              </a:ext>
            </a:extLst>
          </p:cNvPr>
          <p:cNvSpPr txBox="1"/>
          <p:nvPr/>
        </p:nvSpPr>
        <p:spPr>
          <a:xfrm>
            <a:off x="3921950" y="2496106"/>
            <a:ext cx="236344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niños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niñas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que 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están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 1º de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primaria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reportan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que 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cursaron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 1-2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años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 de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preescolar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.</a:t>
            </a:r>
            <a:endParaRPr lang="en-US" sz="2000" dirty="0">
              <a:latin typeface="+mj-lt"/>
              <a:ea typeface="Calibri"/>
              <a:cs typeface="Calibri"/>
            </a:endParaRPr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6FC02BF2-B866-99F1-1125-63482F81C2CF}"/>
              </a:ext>
            </a:extLst>
          </p:cNvPr>
          <p:cNvSpPr txBox="1"/>
          <p:nvPr/>
        </p:nvSpPr>
        <p:spPr>
          <a:xfrm>
            <a:off x="4278989" y="1941707"/>
            <a:ext cx="16493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El 80% </a:t>
            </a:r>
            <a:endParaRPr lang="es-MX" sz="3200" b="1" dirty="0">
              <a:latin typeface="+mj-lt"/>
              <a:ea typeface="Calibri"/>
              <a:cs typeface="Calibri"/>
            </a:endParaRPr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id="{6628D6A2-088A-4287-9CDE-57089D7C294D}"/>
              </a:ext>
            </a:extLst>
          </p:cNvPr>
          <p:cNvSpPr txBox="1"/>
          <p:nvPr/>
        </p:nvSpPr>
        <p:spPr>
          <a:xfrm>
            <a:off x="3590572" y="4775164"/>
            <a:ext cx="29543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+mj-lt"/>
              </a:rPr>
              <a:t>pudo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hacer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los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tres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grados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 de 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preescolar</a:t>
            </a:r>
            <a:r>
              <a:rPr lang="es-MX" dirty="0">
                <a:solidFill>
                  <a:srgbClr val="C00000"/>
                </a:solidFill>
                <a:latin typeface="+mj-lt"/>
              </a:rPr>
              <a:t>​.</a:t>
            </a:r>
            <a:endParaRPr lang="es-MX" sz="2000" dirty="0">
              <a:solidFill>
                <a:srgbClr val="C00000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7D7D78AD-BD5D-E0CC-F754-190C569E8F92}"/>
              </a:ext>
            </a:extLst>
          </p:cNvPr>
          <p:cNvSpPr txBox="1"/>
          <p:nvPr/>
        </p:nvSpPr>
        <p:spPr>
          <a:xfrm>
            <a:off x="4392468" y="4127322"/>
            <a:ext cx="18196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j-lt"/>
              </a:rPr>
              <a:t>El 6% </a:t>
            </a:r>
            <a:endParaRPr lang="es-MX" sz="3600" b="1" dirty="0">
              <a:latin typeface="+mj-lt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90D72-1840-8FCB-9E0E-24A849E8BC96}"/>
              </a:ext>
            </a:extLst>
          </p:cNvPr>
          <p:cNvSpPr txBox="1"/>
          <p:nvPr/>
        </p:nvSpPr>
        <p:spPr>
          <a:xfrm>
            <a:off x="1793139" y="6069337"/>
            <a:ext cx="82704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Fuente: Observatorio de trayectorias educativas del Ministerio de Educación Nacional.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714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poblaciones en edad escolar entre transición y 6º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no cuentan con aprendizaje fundacionales esperados para su edad</a:t>
            </a:r>
            <a:endParaRPr lang="es-CO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96458-7B06-B750-5138-5EFB1A4A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036" y="1825625"/>
            <a:ext cx="7737764" cy="420110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2023, el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60%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niños y niñas de 10 años 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no sabían leer y comprender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texto simple.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porcentaje 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pobreza de aprendizaje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144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municipios de Colombia es superior al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80%.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detectó un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aumento en la reprobación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durante, y a partir de, la pandemia</a:t>
            </a:r>
          </a:p>
          <a:p>
            <a:pPr lvl="1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2019 el 3,5% de la matrícula reprobaba, en el 2022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subió a 4,27%.  </a:t>
            </a:r>
          </a:p>
          <a:p>
            <a:pPr lvl="1"/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7,26% de estudiantes de colegios oficiales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2022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reprobaron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 no oficiales el 1.28%. </a:t>
            </a:r>
          </a:p>
          <a:p>
            <a:pPr lvl="1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Durante este periodo de tiempo los oficiales aumentaron 1,8 puntos porcentuales y los privados un 0,07.</a:t>
            </a:r>
          </a:p>
          <a:p>
            <a:pPr lvl="1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Esto implica que la crisis de aprendizaje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afectó más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las y los estudiantes de los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colegios públicos. </a:t>
            </a:r>
          </a:p>
          <a:p>
            <a:endParaRPr lang="es-C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D0B1C-CA30-32A5-1E57-D937A507A00D}"/>
              </a:ext>
            </a:extLst>
          </p:cNvPr>
          <p:cNvSpPr txBox="1"/>
          <p:nvPr/>
        </p:nvSpPr>
        <p:spPr>
          <a:xfrm>
            <a:off x="2711410" y="6161664"/>
            <a:ext cx="6445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Demombynes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 Gabriel. 2022. Learning Poverty at the Local Level in Colombia. World Bank, Bogotá.</a:t>
            </a:r>
          </a:p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Observatorio de trayectorias educativas del Ministerio de Educación Nacional.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20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36" y="311859"/>
            <a:ext cx="6636328" cy="132556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y las adolescentes carecen de oportunidades para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permanecer y/o culminar su trayectoria educativa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consolidar su proyecto de vida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23349-2653-FEC2-7103-36D16150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036" y="1825625"/>
            <a:ext cx="7737764" cy="4201102"/>
          </a:xfrm>
        </p:spPr>
        <p:txBody>
          <a:bodyPr>
            <a:normAutofit fontScale="92500" lnSpcReduction="20000"/>
          </a:bodyPr>
          <a:lstStyle/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50,3%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y los adolescentes entre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15 y 16 años se encontraban por fuera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sistema educativo en 2022</a:t>
            </a:r>
          </a:p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21,8%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y las adolescentes entre los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11 y 14 años se encontraban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 fuera del sistema educativo en 2022</a:t>
            </a:r>
          </a:p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El 35%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los estudiantes que se gradúan del colegio transitan a la educación superior.</a:t>
            </a:r>
          </a:p>
          <a:p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RESULTADOS PISA</a:t>
            </a:r>
          </a:p>
          <a:p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El 71%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estudiantes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no alcanza el nivel básico de desempeño en matemáticas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(promedio OCDE 31%).</a:t>
            </a:r>
          </a:p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El 51%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estudiantes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no alcanza el nivel básico en lenguaje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(promedio OCDE 26%).</a:t>
            </a:r>
          </a:p>
          <a:p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C88F9-0F02-FF91-1986-8268CE57D501}"/>
              </a:ext>
            </a:extLst>
          </p:cNvPr>
          <p:cNvSpPr txBox="1"/>
          <p:nvPr/>
        </p:nvSpPr>
        <p:spPr>
          <a:xfrm>
            <a:off x="1793139" y="6026727"/>
            <a:ext cx="82704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Observatorio de trayectorias educativas del Ministerio de Educación Nacional.</a:t>
            </a:r>
          </a:p>
          <a:p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Pisa, 2022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04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6345382" cy="132556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NNA ven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interrumpida su trayectoria educativa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las crisis prolongadas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asociadas a conflicto armando, movilidad humana y desastres naturales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96458-7B06-B750-5138-5EFB1A4A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669" y="2438184"/>
            <a:ext cx="7737764" cy="3208014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El 14% NNA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año ven afectada su continuidad educativa por situaciones de emergencia.</a:t>
            </a:r>
          </a:p>
          <a:p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ataques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registraron en 2023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contra escuelas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usaron con fines militares.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Índice de riesgo climático de la infancia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(IRCI),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donde presenta la visión general de la exposición y vulnerabilidad de los NNA ante los efectos del cambio climático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Colombia se ubicó en el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puesto 62 a nivel mundial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4 entre los países de la región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un índice de 5,4 con una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gravedad media alta.</a:t>
            </a:r>
            <a:endParaRPr lang="es-C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ACBE3-324F-A323-F060-49E655DA1DC3}"/>
              </a:ext>
            </a:extLst>
          </p:cNvPr>
          <p:cNvSpPr txBox="1"/>
          <p:nvPr/>
        </p:nvSpPr>
        <p:spPr>
          <a:xfrm>
            <a:off x="2892199" y="5646198"/>
            <a:ext cx="60946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Observatorio de trayectorias educativas del Ministerio de Educación Nacional.</a:t>
            </a:r>
          </a:p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Informe del Secretario General de Naciones Unidas sobre niñez y conflictos armados</a:t>
            </a:r>
          </a:p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Índice de riesgo climático de </a:t>
            </a:r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la infancia – UNICEF.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323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5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636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Tahoma</vt:lpstr>
      <vt:lpstr>Tema de Office</vt:lpstr>
      <vt:lpstr>PowerPoint Presentation</vt:lpstr>
      <vt:lpstr>Conversatorio 1.</vt:lpstr>
      <vt:lpstr>PowerPoint Presentation</vt:lpstr>
      <vt:lpstr>1 de cada 3 niños y niñas menores de 5 años recibe educación inicial en el marco de la atención integral a la primera infancia.</vt:lpstr>
      <vt:lpstr>Las poblaciones en edad escolar entre transición y 6º no cuentan con aprendizaje fundacionales esperados para su edad</vt:lpstr>
      <vt:lpstr>Los y las adolescentes carecen de oportunidades para permanecer y/o culminar su trayectoria educativa y consolidar su proyecto de vida</vt:lpstr>
      <vt:lpstr>Los NNA ven interrumpida su trayectoria educativa por las crisis prolongadas asociadas a conflicto armando, movilidad humana y desastres naturales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Andres Acero Castillo</dc:creator>
  <cp:lastModifiedBy>Liliana Mayerly Gamboa Lara</cp:lastModifiedBy>
  <cp:revision>2</cp:revision>
  <dcterms:created xsi:type="dcterms:W3CDTF">2024-03-08T14:42:22Z</dcterms:created>
  <dcterms:modified xsi:type="dcterms:W3CDTF">2024-04-03T01:01:51Z</dcterms:modified>
</cp:coreProperties>
</file>