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60" r:id="rId4"/>
    <p:sldId id="267" r:id="rId5"/>
    <p:sldId id="268" r:id="rId6"/>
    <p:sldId id="271" r:id="rId7"/>
    <p:sldId id="270" r:id="rId8"/>
    <p:sldId id="273" r:id="rId9"/>
    <p:sldId id="263" r:id="rId10"/>
    <p:sldId id="275" r:id="rId11"/>
    <p:sldId id="276" r:id="rId12"/>
    <p:sldId id="277" r:id="rId13"/>
    <p:sldId id="278" r:id="rId14"/>
    <p:sldId id="266" r:id="rId15"/>
    <p:sldId id="269" r:id="rId16"/>
    <p:sldId id="368" r:id="rId17"/>
    <p:sldId id="369" r:id="rId18"/>
    <p:sldId id="370" r:id="rId19"/>
    <p:sldId id="373" r:id="rId20"/>
    <p:sldId id="374" r:id="rId21"/>
    <p:sldId id="375" r:id="rId22"/>
    <p:sldId id="378" r:id="rId23"/>
    <p:sldId id="264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 General" id="{F15BD286-757F-F14D-85FA-21754A460388}">
          <p14:sldIdLst>
            <p14:sldId id="257"/>
          </p14:sldIdLst>
        </p14:section>
        <p14:section name="Slides de contenido" id="{1CD656D3-963D-FA41-8DED-89B9A55A15A2}">
          <p14:sldIdLst>
            <p14:sldId id="274"/>
            <p14:sldId id="260"/>
            <p14:sldId id="267"/>
            <p14:sldId id="268"/>
            <p14:sldId id="271"/>
            <p14:sldId id="270"/>
            <p14:sldId id="273"/>
            <p14:sldId id="263"/>
            <p14:sldId id="275"/>
            <p14:sldId id="276"/>
            <p14:sldId id="277"/>
            <p14:sldId id="278"/>
            <p14:sldId id="266"/>
            <p14:sldId id="269"/>
            <p14:sldId id="368"/>
            <p14:sldId id="369"/>
            <p14:sldId id="370"/>
            <p14:sldId id="373"/>
            <p14:sldId id="374"/>
            <p14:sldId id="375"/>
            <p14:sldId id="378"/>
          </p14:sldIdLst>
        </p14:section>
        <p14:section name="Cierre" id="{D6C0F992-F29A-324E-A2E1-28A922CB10EC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0509"/>
  </p:normalViewPr>
  <p:slideViewPr>
    <p:cSldViewPr snapToGrid="0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478AC-4E6A-4344-9E67-99C97C510586}" type="datetimeFigureOut">
              <a:rPr lang="es-CO" smtClean="0"/>
              <a:t>2/04/24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60701-8458-C648-9069-D47A3B9C8F4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189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60701-8458-C648-9069-D47A3B9C8F4D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519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Open-access book identifies the multiple ways that IEA’s ICCS has contributed to national and international educational discourse, research, policymaking, and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22073-874C-3345-B15A-C1919E4522B7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656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Images contain the link to each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22073-874C-3345-B15A-C1919E4522B7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175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B8DCD-6BF8-5ED4-A6A2-7B46DFF16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69118C-3ACA-3671-51E5-FA7D2065F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AF5192-86D9-16B2-3133-54FC8A1F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57EECD-DFB5-6BA9-B4CB-D1598A6E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E852B-FF94-B362-9BD7-F2375C9D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26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A130E-C6F2-B2F6-4419-DECF2F3A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183661-F7CA-8B88-72ED-D876350BC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21A6F-3B4E-ED36-CF8C-E9B97CE4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9F216F-A945-5F1D-742C-8298D3F0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B76C9D-9C70-0C02-2C3C-0B30AF66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40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98A93B-52D1-D4B3-25C3-751D6E8C1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9CF5D9-C4DA-6FDC-FAAD-82860EE1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E1F8EC-E601-6878-EA4E-0506FC2B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5BE2E5-F25A-D70A-B826-9A62280FD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5B47A2-568A-3DD1-50E7-58AD3CDB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96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 + Chart/Image (Ba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325237-A7F5-0284-BB24-642DE5F3B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1" y="523817"/>
            <a:ext cx="5511802" cy="52910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4CE1B-3434-043E-EBB9-11D346970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52" y="5686117"/>
            <a:ext cx="893233" cy="893233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916C7A2-2D5D-FA7C-82B5-6B30D051CD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264754"/>
            <a:ext cx="5511800" cy="43076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fugit.</a:t>
            </a:r>
          </a:p>
        </p:txBody>
      </p:sp>
      <p:sp>
        <p:nvSpPr>
          <p:cNvPr id="2" name="Chart Placeholder 19">
            <a:extLst>
              <a:ext uri="{FF2B5EF4-FFF2-40B4-BE49-F238E27FC236}">
                <a16:creationId xmlns:a16="http://schemas.microsoft.com/office/drawing/2014/main" id="{16E038F0-C513-F040-5D74-0F80C1E52737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786880" y="1264753"/>
            <a:ext cx="4809808" cy="4307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Chart/Image</a:t>
            </a:r>
            <a:endParaRPr lang="en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6AA515-AB2F-394B-E03A-51FE247DD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84" b="32128"/>
          <a:stretch/>
        </p:blipFill>
        <p:spPr>
          <a:xfrm>
            <a:off x="1417137" y="5686116"/>
            <a:ext cx="1457887" cy="8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1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 Point Slide (full width - Ba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325237-A7F5-0284-BB24-642DE5F3B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3817"/>
            <a:ext cx="11012318" cy="52910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4CE1B-3434-043E-EBB9-11D346970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52" y="5686117"/>
            <a:ext cx="893233" cy="893233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160D396-7352-3D4B-3324-4BF903D30E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1264754"/>
            <a:ext cx="11012318" cy="430767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2192A88-A993-D5D4-4548-115144541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84" b="32128"/>
          <a:stretch/>
        </p:blipFill>
        <p:spPr>
          <a:xfrm>
            <a:off x="1417137" y="5686116"/>
            <a:ext cx="1457887" cy="8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16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5DA13-9E5F-3985-E6E7-208B29E3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340D1B-7D77-9854-FC6A-2F2231790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2CC655-C500-7743-230E-8EA555BE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AB892D-196E-C9EB-FD13-8FEF77A5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85580D-F2DE-55CA-66EC-EB658C2E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10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4B8C8-4D7F-6A9E-474C-10C240D6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F8FCC7-2B37-D408-7D95-585F9F74C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7DCB2C-3AB6-3B1C-8382-478D63A3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B2F13A-A7C5-0D86-2918-9CA031C3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F8C53D-0648-0B19-267A-430797FC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750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6D4D0-B79E-16AC-0F3E-E2B5D08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CE7B1B-112D-29C2-7B42-DFAA88E91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FE7104-C88B-4AD6-BBB5-55290DAF9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130838-75EE-DB81-9E4F-18E13B41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23E372-ACB8-B53D-7AB7-0AB22930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720581-2BB2-BC7E-DB74-4AA2009E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208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AB4A6-D0A4-9216-5FB6-CA47D845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8ED9E7-AC34-E3C5-957F-674FC4F4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F3FB16-87F3-6695-4615-132D3DB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8EC7E9-5E30-B564-C8BA-2155BF011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107021-CBBA-996A-0A0A-D67C0CAD9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BFCFBC-64DF-9F50-C85F-D6579146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FAEE2-1954-9A77-B688-FCFB5EC8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09EE40-CDE7-F5DF-B70E-FCC974E4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48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650DA-F789-5A97-DB88-FE75AB36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5B7820-DB6F-2D8A-F9A6-1D7E482D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EFD9F3-8E01-616A-E55B-62D1C99B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DD0F2D-3D35-A504-1418-BD4DEFE1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099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7D1903-834C-A48B-CA91-E8E2D05A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73DD14-3DA6-34BE-506A-DB6E3D18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0CCEE0-6DA5-3FCC-526D-4DFE1152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712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A1860-0752-2C44-2D67-2AA87F95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8B0B89-4079-4B3D-AA64-6BB345A4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3E565B-9EE0-FD86-A3AB-FE6860A98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254742-7F1F-7412-4B98-EB272591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AD3B0-A8F4-BDD7-A038-EA27E1CF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A4C156-8B1D-A912-3111-949D80BF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46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BABEE-56F7-B8B5-5219-C0371D37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694C736-9751-BEF6-E626-7AAA24725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74ED00-A713-95D1-10EB-5A8C02486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D87FB5-24CC-C83A-A755-14980FAE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3EC82F-7AB7-58FD-EF82-20E24E94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915519-BF84-BA41-A38F-D4648D63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34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EDF22A-024D-68C5-CC5A-C279AB5F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9CD91D-8AC5-D7DC-DECB-897499C10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2E9324-D715-01D4-FC87-9CFF3949D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660CD6-EF1E-F441-8710-9688792BB408}" type="datetimeFigureOut">
              <a:rPr lang="es-CO" smtClean="0"/>
              <a:t>2/04/24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5C6C73-4316-F26E-4283-8394199B1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D02AAE-736C-45D0-8E6B-6E94906CF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19F1DE-9ED7-6A41-8B3A-ED475A030C9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137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030-71102-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s://unesdoc.unesco.org/ark:/48223/pf0000266073" TargetMode="External"/><Relationship Id="rId7" Type="http://schemas.openxmlformats.org/officeDocument/2006/relationships/hyperlink" Target="https://tcg.uis.unesco.org/wp-content/uploads/sites/4/2020/06/Measurement-Strategy-for-474-and-475-using-ILSA_20200625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hyperlink" Target="https://gaml.uis.unesco.org/wp-content/uploads/sites/2/2019/08/GAML6-REF-9-measurement-strategy-for-4.7.1-4.7.4-4.7.5.pdf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s://uis.unesco.org/sites/default/files/documents/guidelines_sdg_474_475_final_v3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tcgtest.uis.unesco.org/sdg-4-dashboard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286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5" y="1076251"/>
            <a:ext cx="11509709" cy="1048968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tendencia creciente se ha estancado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5" y="2208723"/>
            <a:ext cx="8153401" cy="4526613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2400" dirty="0">
                <a:solidFill>
                  <a:srgbClr val="555856"/>
                </a:solidFill>
                <a:ea typeface="Roboto" panose="02000000000000000000" pitchFamily="2" charset="0"/>
                <a:cs typeface="Roboto" panose="02000000000000000000" pitchFamily="2" charset="0"/>
              </a:rPr>
              <a:t>En 2022 hubo </a:t>
            </a:r>
            <a:r>
              <a:rPr kumimoji="0" lang="es-ES_tradnl" sz="2400" b="1" i="0" u="none" strike="noStrike" kern="1200" cap="none" spc="0" normalizeH="0" baseline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muchas disminuciones </a:t>
            </a:r>
            <a:r>
              <a:rPr lang="es-ES_tradnl" sz="2400" dirty="0">
                <a:solidFill>
                  <a:srgbClr val="555856"/>
                </a:solidFill>
                <a:ea typeface="Roboto" panose="02000000000000000000" pitchFamily="2" charset="0"/>
                <a:cs typeface="Roboto" panose="02000000000000000000" pitchFamily="2" charset="0"/>
              </a:rPr>
              <a:t>(y no incrementos) en conocimiento cívico con respecto a 2016.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_tradnl" sz="2400" dirty="0">
              <a:solidFill>
                <a:srgbClr val="555856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dirty="0">
                <a:ln>
                  <a:noFill/>
                </a:ln>
                <a:solidFill>
                  <a:srgbClr val="555856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Al mismo tiempo</a:t>
            </a:r>
            <a:r>
              <a:rPr lang="es-ES_tradnl" sz="2400" dirty="0">
                <a:solidFill>
                  <a:srgbClr val="555856"/>
                </a:solidFill>
                <a:ea typeface="Roboto" panose="02000000000000000000" pitchFamily="2" charset="0"/>
                <a:cs typeface="Roboto" panose="02000000000000000000" pitchFamily="2" charset="0"/>
              </a:rPr>
              <a:t>, la variación entre países ha aumentado</a:t>
            </a:r>
            <a:r>
              <a:rPr kumimoji="0" lang="es-ES_tradnl" sz="2400" b="0" i="0" u="none" strike="noStrike" kern="1200" cap="none" spc="0" normalizeH="0" baseline="0" dirty="0">
                <a:ln>
                  <a:noFill/>
                </a:ln>
                <a:solidFill>
                  <a:srgbClr val="555856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kumimoji="0" lang="es-ES_tradnl" sz="2400" b="0" i="0" u="none" strike="noStrike" kern="1200" cap="none" spc="0" normalizeH="0" baseline="0" dirty="0">
              <a:ln>
                <a:noFill/>
              </a:ln>
              <a:solidFill>
                <a:srgbClr val="555856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defRPr/>
            </a:pPr>
            <a:r>
              <a:rPr kumimoji="0" lang="es-ES_tradnl" sz="2400" b="0" i="0" u="none" strike="noStrike" kern="1200" cap="none" spc="0" normalizeH="0" baseline="0" dirty="0">
                <a:ln>
                  <a:noFill/>
                </a:ln>
                <a:solidFill>
                  <a:srgbClr val="555856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Estos resultados sugieren que la educación cívica y ciudadana ha sufrido durante los tiempos de crisis.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D10A2-E7AE-2C40-6BB0-EAF54574034F}"/>
              </a:ext>
            </a:extLst>
          </p:cNvPr>
          <p:cNvSpPr/>
          <p:nvPr/>
        </p:nvSpPr>
        <p:spPr>
          <a:xfrm>
            <a:off x="9242715" y="2877599"/>
            <a:ext cx="2060585" cy="2743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2022–2016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015E1-D73D-2C15-ED55-7BC93372CB73}"/>
              </a:ext>
            </a:extLst>
          </p:cNvPr>
          <p:cNvSpPr/>
          <p:nvPr/>
        </p:nvSpPr>
        <p:spPr>
          <a:xfrm>
            <a:off x="9242715" y="4450832"/>
            <a:ext cx="2060585" cy="2743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2016–2009</a:t>
            </a:r>
          </a:p>
        </p:txBody>
      </p:sp>
      <p:pic>
        <p:nvPicPr>
          <p:cNvPr id="6" name="Picture 5" descr="A white arrow pointing up&#10;&#10;Description automatically generated">
            <a:extLst>
              <a:ext uri="{FF2B5EF4-FFF2-40B4-BE49-F238E27FC236}">
                <a16:creationId xmlns:a16="http://schemas.microsoft.com/office/drawing/2014/main" id="{91F16B26-D7D6-C5C4-2D04-70F16CF47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64" y="4807588"/>
            <a:ext cx="811136" cy="1015700"/>
          </a:xfrm>
          <a:prstGeom prst="rect">
            <a:avLst/>
          </a:prstGeom>
        </p:spPr>
      </p:pic>
      <p:pic>
        <p:nvPicPr>
          <p:cNvPr id="7" name="Picture 6" descr="A blue arrow pointing down&#10;&#10;Description automatically generated">
            <a:extLst>
              <a:ext uri="{FF2B5EF4-FFF2-40B4-BE49-F238E27FC236}">
                <a16:creationId xmlns:a16="http://schemas.microsoft.com/office/drawing/2014/main" id="{A575C4FA-623D-0820-F43F-D9A083DB80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15" y="4807587"/>
            <a:ext cx="811136" cy="1013587"/>
          </a:xfrm>
          <a:prstGeom prst="rect">
            <a:avLst/>
          </a:prstGeom>
        </p:spPr>
      </p:pic>
      <p:pic>
        <p:nvPicPr>
          <p:cNvPr id="8" name="Picture 7" descr="A white arrow pointing up&#10;&#10;Description automatically generated">
            <a:extLst>
              <a:ext uri="{FF2B5EF4-FFF2-40B4-BE49-F238E27FC236}">
                <a16:creationId xmlns:a16="http://schemas.microsoft.com/office/drawing/2014/main" id="{73F204FE-892C-62FF-C960-2356C6053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64" y="3259490"/>
            <a:ext cx="811136" cy="1015700"/>
          </a:xfrm>
          <a:prstGeom prst="rect">
            <a:avLst/>
          </a:prstGeom>
        </p:spPr>
      </p:pic>
      <p:pic>
        <p:nvPicPr>
          <p:cNvPr id="9" name="Picture 8" descr="A blue arrow pointing down&#10;&#10;Description automatically generated">
            <a:extLst>
              <a:ext uri="{FF2B5EF4-FFF2-40B4-BE49-F238E27FC236}">
                <a16:creationId xmlns:a16="http://schemas.microsoft.com/office/drawing/2014/main" id="{A6B11EC1-480E-6C67-4853-B1310F1F86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15" y="3262150"/>
            <a:ext cx="811136" cy="10135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505B1F-F582-32C8-021C-BAA30C809F8C}"/>
              </a:ext>
            </a:extLst>
          </p:cNvPr>
          <p:cNvSpPr txBox="1">
            <a:spLocks/>
          </p:cNvSpPr>
          <p:nvPr/>
        </p:nvSpPr>
        <p:spPr>
          <a:xfrm>
            <a:off x="9242715" y="1998793"/>
            <a:ext cx="2060585" cy="627423"/>
          </a:xfrm>
          <a:prstGeom prst="rect">
            <a:avLst/>
          </a:prstGeom>
          <a:ln>
            <a:solidFill>
              <a:srgbClr val="003B7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B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TENDENCIAS EN CONOCIMIENTO CÍVICO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(11 PAÍSES)</a:t>
            </a:r>
            <a:endParaRPr kumimoji="0" lang="en-NL" sz="13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8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5E99649-5F29-2248-88A8-6278C7A0FC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6F4422-733B-E53A-2524-4192484A24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A66EEA-0152-1BCA-1F5E-37DF479A33A4}"/>
              </a:ext>
            </a:extLst>
          </p:cNvPr>
          <p:cNvSpPr txBox="1"/>
          <p:nvPr/>
        </p:nvSpPr>
        <p:spPr>
          <a:xfrm>
            <a:off x="1318166" y="3190335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11653-B4CB-14EE-ADA2-938AC9A20DD9}"/>
              </a:ext>
            </a:extLst>
          </p:cNvPr>
          <p:cNvSpPr txBox="1"/>
          <p:nvPr/>
        </p:nvSpPr>
        <p:spPr>
          <a:xfrm>
            <a:off x="1318166" y="3488229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12E98-90C7-1DC6-73D1-F9C8847E99B9}"/>
              </a:ext>
            </a:extLst>
          </p:cNvPr>
          <p:cNvSpPr txBox="1"/>
          <p:nvPr/>
        </p:nvSpPr>
        <p:spPr>
          <a:xfrm>
            <a:off x="6895101" y="3190335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9D3BD6-30FD-880C-0771-C8412988A2C3}"/>
              </a:ext>
            </a:extLst>
          </p:cNvPr>
          <p:cNvSpPr txBox="1"/>
          <p:nvPr/>
        </p:nvSpPr>
        <p:spPr>
          <a:xfrm>
            <a:off x="6895101" y="3488229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97DBB6-0CD5-B9B1-43E4-236F2A2366E0}"/>
              </a:ext>
            </a:extLst>
          </p:cNvPr>
          <p:cNvSpPr txBox="1"/>
          <p:nvPr/>
        </p:nvSpPr>
        <p:spPr>
          <a:xfrm>
            <a:off x="1318166" y="5777844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82651-A0FF-ECD8-5E61-9F62CBCF1556}"/>
              </a:ext>
            </a:extLst>
          </p:cNvPr>
          <p:cNvSpPr txBox="1"/>
          <p:nvPr/>
        </p:nvSpPr>
        <p:spPr>
          <a:xfrm>
            <a:off x="1318166" y="6085835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078C94-B54D-EA5E-C7F4-E104E8028E0A}"/>
              </a:ext>
            </a:extLst>
          </p:cNvPr>
          <p:cNvSpPr txBox="1"/>
          <p:nvPr/>
        </p:nvSpPr>
        <p:spPr>
          <a:xfrm>
            <a:off x="6895101" y="5777844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AE1B3-3276-A174-0D57-A9449700766F}"/>
              </a:ext>
            </a:extLst>
          </p:cNvPr>
          <p:cNvSpPr txBox="1"/>
          <p:nvPr/>
        </p:nvSpPr>
        <p:spPr>
          <a:xfrm>
            <a:off x="6895101" y="6085835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800392-8B0F-1438-5860-52BE69055ED3}"/>
              </a:ext>
            </a:extLst>
          </p:cNvPr>
          <p:cNvSpPr txBox="1"/>
          <p:nvPr/>
        </p:nvSpPr>
        <p:spPr>
          <a:xfrm>
            <a:off x="1318165" y="2634124"/>
            <a:ext cx="3938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Ver las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noticias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en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la TV para </a:t>
            </a:r>
            <a:r>
              <a:rPr lang="en-GB" sz="1400" b="1" dirty="0">
                <a:solidFill>
                  <a:srgbClr val="003B71"/>
                </a:solidFill>
              </a:rPr>
              <a:t>i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nformarse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64675-CE24-5C3C-2B73-FC46367FE32C}"/>
              </a:ext>
            </a:extLst>
          </p:cNvPr>
          <p:cNvSpPr txBox="1"/>
          <p:nvPr/>
        </p:nvSpPr>
        <p:spPr>
          <a:xfrm>
            <a:off x="5256428" y="3190335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66%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3381B2-6789-6795-EF3B-5CCB623E481B}"/>
              </a:ext>
            </a:extLst>
          </p:cNvPr>
          <p:cNvSpPr txBox="1"/>
          <p:nvPr/>
        </p:nvSpPr>
        <p:spPr>
          <a:xfrm>
            <a:off x="5256428" y="3507808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478636-47F7-C236-D881-93BA6BCE64A2}"/>
              </a:ext>
            </a:extLst>
          </p:cNvPr>
          <p:cNvSpPr txBox="1"/>
          <p:nvPr/>
        </p:nvSpPr>
        <p:spPr>
          <a:xfrm>
            <a:off x="6895099" y="2634124"/>
            <a:ext cx="393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Leer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periódico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para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informarse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9E0ECD-86C7-568B-AF8E-EDD176EA1373}"/>
              </a:ext>
            </a:extLst>
          </p:cNvPr>
          <p:cNvSpPr txBox="1"/>
          <p:nvPr/>
        </p:nvSpPr>
        <p:spPr>
          <a:xfrm>
            <a:off x="10833363" y="3190335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25%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B6692E-04F4-021B-3005-7166EC126DED}"/>
              </a:ext>
            </a:extLst>
          </p:cNvPr>
          <p:cNvSpPr txBox="1"/>
          <p:nvPr/>
        </p:nvSpPr>
        <p:spPr>
          <a:xfrm>
            <a:off x="10833363" y="3507808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22%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15732B-AB1E-5698-B4C6-B092DF2923A9}"/>
              </a:ext>
            </a:extLst>
          </p:cNvPr>
          <p:cNvSpPr txBox="1"/>
          <p:nvPr/>
        </p:nvSpPr>
        <p:spPr>
          <a:xfrm>
            <a:off x="1318165" y="5276213"/>
            <a:ext cx="397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Usar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internet para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informarse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sobre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temas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politicos y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sociales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DCE6EA-F1DF-D0C3-0328-AE4330BCEB89}"/>
              </a:ext>
            </a:extLst>
          </p:cNvPr>
          <p:cNvSpPr txBox="1"/>
          <p:nvPr/>
        </p:nvSpPr>
        <p:spPr>
          <a:xfrm>
            <a:off x="5256428" y="5784742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31%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2D6E59-3A7F-F310-4599-77A519081797}"/>
              </a:ext>
            </a:extLst>
          </p:cNvPr>
          <p:cNvSpPr txBox="1"/>
          <p:nvPr/>
        </p:nvSpPr>
        <p:spPr>
          <a:xfrm>
            <a:off x="5256428" y="6077639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30%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FB3074-FF67-2163-02A9-65E9597568B1}"/>
              </a:ext>
            </a:extLst>
          </p:cNvPr>
          <p:cNvSpPr txBox="1"/>
          <p:nvPr/>
        </p:nvSpPr>
        <p:spPr>
          <a:xfrm>
            <a:off x="6864856" y="5205789"/>
            <a:ext cx="4639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Hablar con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los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padres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sobre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temas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politicos y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sociales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CDB1DF-0BD8-BAE6-21BF-3AE074D8374E}"/>
              </a:ext>
            </a:extLst>
          </p:cNvPr>
          <p:cNvSpPr txBox="1"/>
          <p:nvPr/>
        </p:nvSpPr>
        <p:spPr>
          <a:xfrm>
            <a:off x="10833363" y="5792938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25%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8B5BD9-1CD7-3ACD-D21B-BE5BEDEEA90F}"/>
              </a:ext>
            </a:extLst>
          </p:cNvPr>
          <p:cNvSpPr txBox="1"/>
          <p:nvPr/>
        </p:nvSpPr>
        <p:spPr>
          <a:xfrm>
            <a:off x="10833363" y="6085835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34%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25921-A669-45C3-DAC7-57B8F4CBF739}"/>
              </a:ext>
            </a:extLst>
          </p:cNvPr>
          <p:cNvSpPr txBox="1"/>
          <p:nvPr/>
        </p:nvSpPr>
        <p:spPr>
          <a:xfrm>
            <a:off x="6895101" y="5465609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2009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CA778A-911B-5AF2-F48F-D8BB88BD1365}"/>
              </a:ext>
            </a:extLst>
          </p:cNvPr>
          <p:cNvSpPr txBox="1"/>
          <p:nvPr/>
        </p:nvSpPr>
        <p:spPr>
          <a:xfrm>
            <a:off x="10833363" y="5480703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24%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35F462-9AE1-6134-F183-447667C3EF93}"/>
              </a:ext>
            </a:extLst>
          </p:cNvPr>
          <p:cNvSpPr txBox="1"/>
          <p:nvPr/>
        </p:nvSpPr>
        <p:spPr>
          <a:xfrm>
            <a:off x="1318166" y="2892969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2009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28AC2B-B3B2-863D-73EF-344B61E19CAE}"/>
              </a:ext>
            </a:extLst>
          </p:cNvPr>
          <p:cNvSpPr txBox="1"/>
          <p:nvPr/>
        </p:nvSpPr>
        <p:spPr>
          <a:xfrm>
            <a:off x="6895101" y="2892969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5ECBC6-3E5A-D3DA-1DB8-C9A32FA648BF}"/>
              </a:ext>
            </a:extLst>
          </p:cNvPr>
          <p:cNvSpPr txBox="1"/>
          <p:nvPr/>
        </p:nvSpPr>
        <p:spPr>
          <a:xfrm>
            <a:off x="5256428" y="2892969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70%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681FCE-27A2-E865-7B92-CB8A9965638E}"/>
              </a:ext>
            </a:extLst>
          </p:cNvPr>
          <p:cNvSpPr txBox="1"/>
          <p:nvPr/>
        </p:nvSpPr>
        <p:spPr>
          <a:xfrm>
            <a:off x="10833363" y="2892969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41%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B3B519-0A04-DC59-B055-5601CDB6366D}"/>
              </a:ext>
            </a:extLst>
          </p:cNvPr>
          <p:cNvSpPr txBox="1"/>
          <p:nvPr/>
        </p:nvSpPr>
        <p:spPr>
          <a:xfrm>
            <a:off x="11329128" y="3175455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-19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B62AE4-B366-D1CC-D1A2-45E70518A31E}"/>
              </a:ext>
            </a:extLst>
          </p:cNvPr>
          <p:cNvSpPr txBox="1"/>
          <p:nvPr/>
        </p:nvSpPr>
        <p:spPr>
          <a:xfrm>
            <a:off x="11306826" y="5777407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+10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A30E51-B5AB-024E-48AD-5364825BF043}"/>
              </a:ext>
            </a:extLst>
          </p:cNvPr>
          <p:cNvSpPr txBox="1"/>
          <p:nvPr/>
        </p:nvSpPr>
        <p:spPr>
          <a:xfrm>
            <a:off x="5753518" y="3175455"/>
            <a:ext cx="48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-20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96E73C-BAE6-562E-6F7C-CC5BBCF6D17D}"/>
              </a:ext>
            </a:extLst>
          </p:cNvPr>
          <p:cNvSpPr txBox="1"/>
          <p:nvPr/>
        </p:nvSpPr>
        <p:spPr>
          <a:xfrm>
            <a:off x="336884" y="128335"/>
            <a:ext cx="1171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Cambios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las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comunicaciones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usan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y las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estudiantes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entre ICCS 2016 y 2022.</a:t>
            </a:r>
          </a:p>
        </p:txBody>
      </p:sp>
    </p:spTree>
    <p:extLst>
      <p:ext uri="{BB962C8B-B14F-4D97-AF65-F5344CB8AC3E}">
        <p14:creationId xmlns:p14="http://schemas.microsoft.com/office/powerpoint/2010/main" val="179493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6913E-E15D-3B27-2FE0-CC64958F17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A910A-82D7-0BD0-1AEF-E6026F6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79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8C040-4637-2DAF-00B4-4DC8B56D352C}"/>
              </a:ext>
            </a:extLst>
          </p:cNvPr>
          <p:cNvSpPr txBox="1"/>
          <p:nvPr/>
        </p:nvSpPr>
        <p:spPr>
          <a:xfrm>
            <a:off x="162046" y="78417"/>
            <a:ext cx="11888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Disminución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el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procentage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de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estudiantes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que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reportan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confiar</a:t>
            </a:r>
            <a:r>
              <a:rPr lang="en-GB" sz="36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en</a:t>
            </a:r>
            <a:r>
              <a:rPr lang="en-GB" sz="36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diferentes</a:t>
            </a:r>
            <a:r>
              <a:rPr lang="en-GB" sz="36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instituciones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9BBF6-00FC-0C55-0B2B-A65B0AD236FE}"/>
              </a:ext>
            </a:extLst>
          </p:cNvPr>
          <p:cNvSpPr txBox="1"/>
          <p:nvPr/>
        </p:nvSpPr>
        <p:spPr>
          <a:xfrm>
            <a:off x="1318166" y="2967273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9B40A-F375-389B-4FAA-16C4FC71A11C}"/>
              </a:ext>
            </a:extLst>
          </p:cNvPr>
          <p:cNvSpPr txBox="1"/>
          <p:nvPr/>
        </p:nvSpPr>
        <p:spPr>
          <a:xfrm>
            <a:off x="1318166" y="3356572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52A45-B28A-A9DC-89B2-58DB026E8030}"/>
              </a:ext>
            </a:extLst>
          </p:cNvPr>
          <p:cNvSpPr txBox="1"/>
          <p:nvPr/>
        </p:nvSpPr>
        <p:spPr>
          <a:xfrm>
            <a:off x="1318166" y="2696702"/>
            <a:ext cx="3938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La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corte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justicia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110EE-60AB-3EAB-CB91-D98E82866248}"/>
              </a:ext>
            </a:extLst>
          </p:cNvPr>
          <p:cNvSpPr txBox="1"/>
          <p:nvPr/>
        </p:nvSpPr>
        <p:spPr>
          <a:xfrm>
            <a:off x="5256428" y="2967273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72%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F96D1-203D-4977-2CDC-A318D2DD8386}"/>
              </a:ext>
            </a:extLst>
          </p:cNvPr>
          <p:cNvSpPr txBox="1"/>
          <p:nvPr/>
        </p:nvSpPr>
        <p:spPr>
          <a:xfrm>
            <a:off x="5256428" y="3356572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69%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C872B-18DD-83F1-29C0-972F2C4A0EE0}"/>
              </a:ext>
            </a:extLst>
          </p:cNvPr>
          <p:cNvSpPr txBox="1"/>
          <p:nvPr/>
        </p:nvSpPr>
        <p:spPr>
          <a:xfrm>
            <a:off x="6895101" y="2967273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7DB2A-4ABC-822D-DD7A-2B1E63A4731A}"/>
              </a:ext>
            </a:extLst>
          </p:cNvPr>
          <p:cNvSpPr txBox="1"/>
          <p:nvPr/>
        </p:nvSpPr>
        <p:spPr>
          <a:xfrm>
            <a:off x="6895101" y="3356572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305EF-0717-F5DB-F37B-573F96FA8659}"/>
              </a:ext>
            </a:extLst>
          </p:cNvPr>
          <p:cNvSpPr txBox="1"/>
          <p:nvPr/>
        </p:nvSpPr>
        <p:spPr>
          <a:xfrm>
            <a:off x="6895100" y="2696702"/>
            <a:ext cx="393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Gobierno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nacional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C28CB8-1F96-A757-5DE0-87C37D6970D6}"/>
              </a:ext>
            </a:extLst>
          </p:cNvPr>
          <p:cNvSpPr txBox="1"/>
          <p:nvPr/>
        </p:nvSpPr>
        <p:spPr>
          <a:xfrm>
            <a:off x="10833363" y="2967273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63%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A6BC4-73D0-37D5-27E3-9F448AB705A7}"/>
              </a:ext>
            </a:extLst>
          </p:cNvPr>
          <p:cNvSpPr txBox="1"/>
          <p:nvPr/>
        </p:nvSpPr>
        <p:spPr>
          <a:xfrm>
            <a:off x="10833363" y="3356572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58%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5C574-BBD0-1F2E-CE16-2B6C7122A9DB}"/>
              </a:ext>
            </a:extLst>
          </p:cNvPr>
          <p:cNvSpPr txBox="1"/>
          <p:nvPr/>
        </p:nvSpPr>
        <p:spPr>
          <a:xfrm>
            <a:off x="1318166" y="5538458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818D82-2040-E754-6F7D-0298688936E5}"/>
              </a:ext>
            </a:extLst>
          </p:cNvPr>
          <p:cNvSpPr txBox="1"/>
          <p:nvPr/>
        </p:nvSpPr>
        <p:spPr>
          <a:xfrm>
            <a:off x="1318166" y="5927757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2E5687-0778-2C1B-519D-6B53903DDF1B}"/>
              </a:ext>
            </a:extLst>
          </p:cNvPr>
          <p:cNvSpPr txBox="1"/>
          <p:nvPr/>
        </p:nvSpPr>
        <p:spPr>
          <a:xfrm>
            <a:off x="1318166" y="5267887"/>
            <a:ext cx="3938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Medios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comunicación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tradicionales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B753E8-F7D1-684B-A8B1-7C72633BDC1F}"/>
              </a:ext>
            </a:extLst>
          </p:cNvPr>
          <p:cNvSpPr txBox="1"/>
          <p:nvPr/>
        </p:nvSpPr>
        <p:spPr>
          <a:xfrm>
            <a:off x="5256428" y="5538458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57%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018795-B113-2DB1-4A06-88A7F3B9EC61}"/>
              </a:ext>
            </a:extLst>
          </p:cNvPr>
          <p:cNvSpPr txBox="1"/>
          <p:nvPr/>
        </p:nvSpPr>
        <p:spPr>
          <a:xfrm>
            <a:off x="5256428" y="5927757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52%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C3C03F-2D32-904D-87AA-E0CBF519A876}"/>
              </a:ext>
            </a:extLst>
          </p:cNvPr>
          <p:cNvSpPr txBox="1"/>
          <p:nvPr/>
        </p:nvSpPr>
        <p:spPr>
          <a:xfrm>
            <a:off x="6895101" y="5538458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78CA1C-98AB-53DA-B7E5-FA8D5DC54C58}"/>
              </a:ext>
            </a:extLst>
          </p:cNvPr>
          <p:cNvSpPr txBox="1"/>
          <p:nvPr/>
        </p:nvSpPr>
        <p:spPr>
          <a:xfrm>
            <a:off x="6895101" y="5927757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0A4CAF-19B0-2BC0-2FF4-C46323398FE9}"/>
              </a:ext>
            </a:extLst>
          </p:cNvPr>
          <p:cNvSpPr txBox="1"/>
          <p:nvPr/>
        </p:nvSpPr>
        <p:spPr>
          <a:xfrm>
            <a:off x="6895100" y="5221587"/>
            <a:ext cx="3978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Parlamento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/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Congreso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C5715-83C4-6B3B-E33F-C17A8CEC5E6E}"/>
              </a:ext>
            </a:extLst>
          </p:cNvPr>
          <p:cNvSpPr txBox="1"/>
          <p:nvPr/>
        </p:nvSpPr>
        <p:spPr>
          <a:xfrm>
            <a:off x="10833363" y="5538458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58%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DB6946-6AA4-EFC1-1EF9-581F5ACFFFF6}"/>
              </a:ext>
            </a:extLst>
          </p:cNvPr>
          <p:cNvSpPr txBox="1"/>
          <p:nvPr/>
        </p:nvSpPr>
        <p:spPr>
          <a:xfrm>
            <a:off x="10833363" y="5927757"/>
            <a:ext cx="58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 dirty="0">
                <a:ln>
                  <a:noFill/>
                </a:ln>
                <a:solidFill>
                  <a:srgbClr val="23B09A"/>
                </a:solidFill>
                <a:effectLst/>
                <a:uLnTx/>
                <a:uFillTx/>
                <a:ea typeface="+mn-ea"/>
                <a:cs typeface="+mn-cs"/>
              </a:rPr>
              <a:t>53%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23B09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7" name="Picture 56" descr="A blue and white television&#10;&#10;Description automatically generated">
            <a:extLst>
              <a:ext uri="{FF2B5EF4-FFF2-40B4-BE49-F238E27FC236}">
                <a16:creationId xmlns:a16="http://schemas.microsoft.com/office/drawing/2014/main" id="{5CDD8B89-3C1E-7CC4-BCA9-B8CF081DC4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44" y="3767687"/>
            <a:ext cx="1327106" cy="1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BE4AA6-8686-2A4C-695B-74738A88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568"/>
            <a:ext cx="12224797" cy="68632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4574252-96FC-FAF8-28A3-B8ED576B62F4}"/>
              </a:ext>
            </a:extLst>
          </p:cNvPr>
          <p:cNvSpPr/>
          <p:nvPr/>
        </p:nvSpPr>
        <p:spPr>
          <a:xfrm>
            <a:off x="0" y="2243696"/>
            <a:ext cx="3791680" cy="2682071"/>
          </a:xfrm>
          <a:prstGeom prst="rect">
            <a:avLst/>
          </a:prstGeom>
          <a:solidFill>
            <a:srgbClr val="E0E8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A91A2-D7EA-94CB-A433-CD86E3FCB8BB}"/>
              </a:ext>
            </a:extLst>
          </p:cNvPr>
          <p:cNvSpPr txBox="1"/>
          <p:nvPr/>
        </p:nvSpPr>
        <p:spPr>
          <a:xfrm>
            <a:off x="366530" y="67059"/>
            <a:ext cx="1156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ICCS 2022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confirma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que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los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estudiantes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con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niveles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altos de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conocimiento</a:t>
            </a:r>
            <a:r>
              <a:rPr lang="en-GB" sz="36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a typeface="+mj-ea"/>
                <a:cs typeface="+mj-cs"/>
              </a:rPr>
              <a:t>cívico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tienden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a: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FD8-46E9-958B-E059-79B862E86844}"/>
              </a:ext>
            </a:extLst>
          </p:cNvPr>
          <p:cNvSpPr txBox="1"/>
          <p:nvPr/>
        </p:nvSpPr>
        <p:spPr>
          <a:xfrm>
            <a:off x="5052464" y="5145848"/>
            <a:ext cx="2228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Apoyar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más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GB" sz="1600" dirty="0">
                <a:solidFill>
                  <a:srgbClr val="003B71"/>
                </a:solidFill>
              </a:rPr>
              <a:t>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protección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ambiental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9" name="Picture 18" descr="A white and blue symbol&#10;&#10;Description automatically generated">
            <a:extLst>
              <a:ext uri="{FF2B5EF4-FFF2-40B4-BE49-F238E27FC236}">
                <a16:creationId xmlns:a16="http://schemas.microsoft.com/office/drawing/2014/main" id="{4DCF10F4-AD10-826F-FE3E-9C4E2CBF83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30" y="2758850"/>
            <a:ext cx="3666031" cy="25243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CA8E13-42A6-B128-BBAE-2810B82694CF}"/>
              </a:ext>
            </a:extLst>
          </p:cNvPr>
          <p:cNvSpPr txBox="1"/>
          <p:nvPr/>
        </p:nvSpPr>
        <p:spPr>
          <a:xfrm>
            <a:off x="1099596" y="5298869"/>
            <a:ext cx="2118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Apoyar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más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equidad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género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B6EB1A-6929-4889-DD79-3641EFD63EA4}"/>
              </a:ext>
            </a:extLst>
          </p:cNvPr>
          <p:cNvSpPr/>
          <p:nvPr/>
        </p:nvSpPr>
        <p:spPr>
          <a:xfrm>
            <a:off x="8576833" y="1322289"/>
            <a:ext cx="3647965" cy="3889326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C50C3A-95A1-68FE-9992-2EA5FE31F7FA}"/>
              </a:ext>
            </a:extLst>
          </p:cNvPr>
          <p:cNvSpPr/>
          <p:nvPr/>
        </p:nvSpPr>
        <p:spPr>
          <a:xfrm>
            <a:off x="8288885" y="4135327"/>
            <a:ext cx="2232517" cy="909500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317ACE-134F-EDB9-3D78-5794C315D584}"/>
              </a:ext>
            </a:extLst>
          </p:cNvPr>
          <p:cNvSpPr/>
          <p:nvPr/>
        </p:nvSpPr>
        <p:spPr>
          <a:xfrm rot="555941">
            <a:off x="8192121" y="2929143"/>
            <a:ext cx="405112" cy="205218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23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085358D1-5463-3D33-7C43-600643791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761" y="1576512"/>
            <a:ext cx="3536667" cy="29104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653832-7A1F-AC98-1703-DF66A50F1A69}"/>
              </a:ext>
            </a:extLst>
          </p:cNvPr>
          <p:cNvSpPr/>
          <p:nvPr/>
        </p:nvSpPr>
        <p:spPr>
          <a:xfrm>
            <a:off x="79692" y="5503773"/>
            <a:ext cx="1167909" cy="1205036"/>
          </a:xfrm>
          <a:prstGeom prst="rect">
            <a:avLst/>
          </a:prstGeom>
          <a:solidFill>
            <a:srgbClr val="E1E9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25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10049A09-0EB1-4463-7E07-CA7D6B8CF4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38133"/>
            <a:ext cx="1175017" cy="4073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FAA403-1F04-5E3D-795E-4519026D5428}"/>
              </a:ext>
            </a:extLst>
          </p:cNvPr>
          <p:cNvSpPr txBox="1"/>
          <p:nvPr/>
        </p:nvSpPr>
        <p:spPr>
          <a:xfrm>
            <a:off x="8827543" y="5053516"/>
            <a:ext cx="299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Apoyar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más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igualdad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derechos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para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inmigrantes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y para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todos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los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grupos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B71"/>
                </a:solidFill>
                <a:effectLst/>
                <a:uLnTx/>
                <a:uFillTx/>
                <a:ea typeface="+mn-ea"/>
                <a:cs typeface="+mn-cs"/>
              </a:rPr>
              <a:t>étnicos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B7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47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4180C-997D-EFE8-97C2-C49A02B2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748" y="1427163"/>
            <a:ext cx="7577708" cy="2387600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¿Por qué participar en  ICCS 2027?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1855EF8-8CDC-6F8C-29C9-7770877C5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496" y="4015365"/>
            <a:ext cx="7673960" cy="1655762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Estudio International de Educación Cívica y Ciudadana</a:t>
            </a:r>
          </a:p>
        </p:txBody>
      </p:sp>
    </p:spTree>
    <p:extLst>
      <p:ext uri="{BB962C8B-B14F-4D97-AF65-F5344CB8AC3E}">
        <p14:creationId xmlns:p14="http://schemas.microsoft.com/office/powerpoint/2010/main" val="59148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5" y="1332725"/>
            <a:ext cx="11509709" cy="1048968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ICCS ofrece información útil para la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política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la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investigación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la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práctica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5" y="2498651"/>
            <a:ext cx="11501939" cy="4287916"/>
          </a:xfrm>
        </p:spPr>
        <p:txBody>
          <a:bodyPr>
            <a:noAutofit/>
          </a:bodyPr>
          <a:lstStyle/>
          <a:p>
            <a:r>
              <a:rPr lang="es-ES_tradnl" sz="2000" dirty="0"/>
              <a:t>ICCS es el único estudio a gran escala sobre educación cívica y ciudadana dirigido a alumnos de octavo curso que incorpora una </a:t>
            </a:r>
            <a:r>
              <a:rPr lang="es-ES_tradnl" sz="2000" b="1" dirty="0"/>
              <a:t>evaluación de los conocimientos y habilidades cívicas, junto con las actitudes y el compromiso de los estudiantes</a:t>
            </a:r>
            <a:r>
              <a:rPr lang="es-ES_tradnl" sz="2000" dirty="0"/>
              <a:t>.</a:t>
            </a:r>
          </a:p>
          <a:p>
            <a:endParaRPr lang="es-ES_tradnl" sz="2000" dirty="0"/>
          </a:p>
          <a:p>
            <a:r>
              <a:rPr lang="es-ES_tradnl" sz="2000" dirty="0"/>
              <a:t>Más allá de los resultados de los alumnos, el ICCS profundiza de forma única en los </a:t>
            </a:r>
            <a:r>
              <a:rPr lang="es-ES_tradnl" sz="2000" b="1" dirty="0"/>
              <a:t>contextos de escolarización y enseñanza de la educación cívica y ciudadana</a:t>
            </a:r>
            <a:r>
              <a:rPr lang="es-ES_tradnl" sz="2000" dirty="0"/>
              <a:t>, contribuyendo sustancialmente a comprender cómo los diversos sistemas educativos preparan a sus jóvenes para la ciudadanía.</a:t>
            </a:r>
          </a:p>
          <a:p>
            <a:endParaRPr lang="es-ES_tradnl" sz="2000" dirty="0"/>
          </a:p>
          <a:p>
            <a:r>
              <a:rPr lang="es-ES_tradnl" sz="2000" dirty="0"/>
              <a:t>El ICCS proporciona datos e </a:t>
            </a:r>
            <a:r>
              <a:rPr lang="es-ES_tradnl" sz="2000" b="1" dirty="0"/>
              <a:t>indicadores fiables, comparables y procesables</a:t>
            </a:r>
            <a:r>
              <a:rPr lang="es-ES_tradnl" sz="2000" dirty="0"/>
              <a:t> en esta área crítica de aprendizaje, que pueden ayudar a monitorear el progreso hacia las agendas de política educativa (</a:t>
            </a:r>
            <a:r>
              <a:rPr lang="es-ES_tradnl" sz="2000" dirty="0" err="1"/>
              <a:t>e.g</a:t>
            </a:r>
            <a:r>
              <a:rPr lang="es-ES_tradnl" sz="2000" dirty="0"/>
              <a:t>., la Agenda para el Desarrollo Sostenible de la ONU).</a:t>
            </a:r>
          </a:p>
        </p:txBody>
      </p:sp>
    </p:spTree>
    <p:extLst>
      <p:ext uri="{BB962C8B-B14F-4D97-AF65-F5344CB8AC3E}">
        <p14:creationId xmlns:p14="http://schemas.microsoft.com/office/powerpoint/2010/main" val="159317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740CC-F8CC-976C-860B-17C919B55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2B4E-B2CF-5B0F-E4AC-BEE63AC3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361767"/>
            <a:ext cx="11424213" cy="529104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ICCS: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la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Investigación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,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la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Política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y la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Práctica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1E499-F860-8CA7-FF23-1C3A7AF534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43788"/>
            <a:ext cx="5511800" cy="41286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Malak-</a:t>
            </a:r>
            <a:r>
              <a:rPr lang="en-US" sz="2000" dirty="0" err="1">
                <a:latin typeface="+mn-lt"/>
              </a:rPr>
              <a:t>Minkiewicz</a:t>
            </a:r>
            <a:r>
              <a:rPr lang="en-US" sz="2000" dirty="0">
                <a:latin typeface="+mn-lt"/>
              </a:rPr>
              <a:t>, B., &amp; </a:t>
            </a:r>
            <a:r>
              <a:rPr lang="en-US" sz="2000" dirty="0" err="1">
                <a:latin typeface="+mn-lt"/>
              </a:rPr>
              <a:t>Torney-Purta</a:t>
            </a:r>
            <a:r>
              <a:rPr lang="en-US" sz="2000" dirty="0">
                <a:latin typeface="+mn-lt"/>
              </a:rPr>
              <a:t>, J. (2021). </a:t>
            </a:r>
            <a:r>
              <a:rPr lang="en-US" sz="2000" dirty="0">
                <a:latin typeface="+mn-lt"/>
                <a:hlinkClick r:id="rId3"/>
              </a:rPr>
              <a:t>Influences of the IEA civic and citizenship education studies: Practice, policy, and research across countries and regions</a:t>
            </a:r>
            <a:r>
              <a:rPr lang="en-US" sz="2000" dirty="0">
                <a:latin typeface="+mn-lt"/>
              </a:rPr>
              <a:t>. Springer Nature.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Parte</a:t>
            </a:r>
            <a:r>
              <a:rPr lang="en-US" sz="2000" dirty="0">
                <a:latin typeface="+mn-lt"/>
              </a:rPr>
              <a:t> 1: </a:t>
            </a:r>
            <a:r>
              <a:rPr lang="en-US" sz="2000" dirty="0" err="1">
                <a:latin typeface="+mn-lt"/>
              </a:rPr>
              <a:t>Perspectivas</a:t>
            </a:r>
            <a:r>
              <a:rPr lang="en-US" sz="2000" dirty="0">
                <a:latin typeface="+mn-lt"/>
              </a:rPr>
              <a:t> de 15 </a:t>
            </a:r>
            <a:r>
              <a:rPr lang="en-US" sz="2000" dirty="0" err="1">
                <a:latin typeface="+mn-lt"/>
              </a:rPr>
              <a:t>países</a:t>
            </a:r>
            <a:r>
              <a:rPr lang="en-US" sz="2000" dirty="0">
                <a:latin typeface="+mn-lt"/>
              </a:rPr>
              <a:t> que </a:t>
            </a:r>
            <a:r>
              <a:rPr lang="en-US" sz="2000" dirty="0" err="1">
                <a:latin typeface="+mn-lt"/>
              </a:rPr>
              <a:t>participan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en</a:t>
            </a:r>
            <a:r>
              <a:rPr lang="en-US" sz="2000" dirty="0">
                <a:latin typeface="+mn-lt"/>
              </a:rPr>
              <a:t> ICCS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Parte</a:t>
            </a:r>
            <a:r>
              <a:rPr lang="en-US" sz="2000" dirty="0">
                <a:latin typeface="+mn-lt"/>
              </a:rPr>
              <a:t> 2: </a:t>
            </a:r>
            <a:r>
              <a:rPr lang="en-US" sz="2000" dirty="0" err="1">
                <a:latin typeface="+mn-lt"/>
              </a:rPr>
              <a:t>Reflexiona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sobre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temas</a:t>
            </a:r>
            <a:r>
              <a:rPr lang="en-US" sz="2000" dirty="0">
                <a:latin typeface="+mn-lt"/>
              </a:rPr>
              <a:t> y </a:t>
            </a:r>
            <a:r>
              <a:rPr lang="en-US" sz="2000" dirty="0" err="1">
                <a:latin typeface="+mn-lt"/>
              </a:rPr>
              <a:t>oportnidades</a:t>
            </a:r>
            <a:r>
              <a:rPr lang="en-US" sz="2000" dirty="0">
                <a:latin typeface="+mn-lt"/>
              </a:rPr>
              <a:t> para </a:t>
            </a:r>
            <a:r>
              <a:rPr lang="en-US" sz="2000" dirty="0" err="1">
                <a:latin typeface="+mn-lt"/>
              </a:rPr>
              <a:t>investigación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futura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diferentes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regiones</a:t>
            </a:r>
            <a:endParaRPr lang="en-US" sz="2000" dirty="0">
              <a:latin typeface="+mn-lt"/>
            </a:endParaRP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C531363-5194-ADB6-DF6F-7D29561D121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0C12E-0055-87E8-3BE2-7E9C10C6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848" y="1264753"/>
            <a:ext cx="479187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7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3C72-C89C-2B54-1768-41BB71C4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la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investigación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5CF47-2CEB-7D2A-C1B8-C95E52AAD3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 b="1" dirty="0">
                <a:latin typeface="+mn-lt"/>
              </a:rPr>
              <a:t>Algunos ejemplos: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Investigación comparada que describe el nivel de conocimiento cívico de las y los jóvenes, su confianza en las instituciones, su apoyo a la igualdad de derechos para inmigrantes y a la equidad de género, o su participación política.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2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Investigación sobre la interseccionalidad de las fuentes de desigualdad en los resultados de la educación cívica y ciudadana.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2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Estudios sobre las oportunidades para aprender de los y las estudiantes, particularmente sobre la apertura de las salas de clase para las discusiones.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2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Análisis de las creencias de los profesores y sus </a:t>
            </a:r>
            <a:r>
              <a:rPr lang="es-ES_tradnl" sz="2000" dirty="0" err="1">
                <a:cs typeface="Arial" panose="020B0604020202020204" pitchFamily="34" charset="0"/>
              </a:rPr>
              <a:t>practices</a:t>
            </a:r>
            <a:r>
              <a:rPr lang="es-ES_tradnl" sz="2000" dirty="0">
                <a:cs typeface="Arial" panose="020B0604020202020204" pitchFamily="34" charset="0"/>
              </a:rPr>
              <a:t> en la sala de clase, identificando áreas clave para el Desarrollo </a:t>
            </a:r>
            <a:r>
              <a:rPr lang="es-ES_tradnl" sz="2000" dirty="0" err="1">
                <a:cs typeface="Arial" panose="020B0604020202020204" pitchFamily="34" charset="0"/>
              </a:rPr>
              <a:t>professional</a:t>
            </a:r>
            <a:r>
              <a:rPr lang="es-ES_tradnl" sz="2000" dirty="0">
                <a:cs typeface="Arial" panose="020B0604020202020204" pitchFamily="34" charset="0"/>
              </a:rPr>
              <a:t> continuo.</a:t>
            </a:r>
          </a:p>
        </p:txBody>
      </p:sp>
    </p:spTree>
    <p:extLst>
      <p:ext uri="{BB962C8B-B14F-4D97-AF65-F5344CB8AC3E}">
        <p14:creationId xmlns:p14="http://schemas.microsoft.com/office/powerpoint/2010/main" val="294019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FEE97-C23F-7620-90EF-596E4B41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BEEF-6EA2-BC0F-524B-F2840987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335666"/>
            <a:ext cx="11012318" cy="717255"/>
          </a:xfrm>
        </p:spPr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la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política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y las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prácticas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26F4-5393-B48B-1341-126896E6C1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200" y="1264754"/>
            <a:ext cx="11012318" cy="45585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_tradnl" sz="2000" b="1" dirty="0">
                <a:latin typeface="+mn-lt"/>
              </a:rPr>
              <a:t>Algunos ejemplos: </a:t>
            </a:r>
          </a:p>
          <a:p>
            <a:pPr marL="0" indent="0">
              <a:buNone/>
            </a:pPr>
            <a:endParaRPr lang="es-ES_tradnl" sz="1000" dirty="0">
              <a:latin typeface="+mn-lt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s-ES_tradnl" sz="1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Ofrece un marco conceptual para el desarrollo de reformas en educación cívica y ciudadana.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1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Proporciona información relevante para reformas educacionales, por ejemplo, para </a:t>
            </a:r>
            <a:r>
              <a:rPr lang="es-ES_tradnl" sz="2000" dirty="0" err="1">
                <a:cs typeface="Arial" panose="020B0604020202020204" pitchFamily="34" charset="0"/>
              </a:rPr>
              <a:t>actualizer</a:t>
            </a:r>
            <a:r>
              <a:rPr lang="es-ES_tradnl" sz="2000" dirty="0">
                <a:cs typeface="Arial" panose="020B0604020202020204" pitchFamily="34" charset="0"/>
              </a:rPr>
              <a:t> los programas de entrenamiento </a:t>
            </a:r>
            <a:r>
              <a:rPr lang="es-ES_tradnl" sz="2000" dirty="0" err="1">
                <a:cs typeface="Arial" panose="020B0604020202020204" pitchFamily="34" charset="0"/>
              </a:rPr>
              <a:t>incial</a:t>
            </a:r>
            <a:r>
              <a:rPr lang="es-ES_tradnl" sz="2000" dirty="0">
                <a:cs typeface="Arial" panose="020B0604020202020204" pitchFamily="34" charset="0"/>
              </a:rPr>
              <a:t> para profesores en materia de educación cívica y </a:t>
            </a:r>
            <a:r>
              <a:rPr lang="es-ES_tradnl" sz="2000" dirty="0" err="1">
                <a:cs typeface="Arial" panose="020B0604020202020204" pitchFamily="34" charset="0"/>
              </a:rPr>
              <a:t>ciudadadana</a:t>
            </a:r>
            <a:r>
              <a:rPr lang="es-ES_tradnl" sz="2000" dirty="0">
                <a:cs typeface="Arial" panose="020B0604020202020204" pitchFamily="34" charset="0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1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Ofrece datos comparables, que sirven como una fuente altamente </a:t>
            </a:r>
            <a:r>
              <a:rPr lang="es-ES_tradnl" sz="2000" dirty="0" err="1">
                <a:cs typeface="Arial" panose="020B0604020202020204" pitchFamily="34" charset="0"/>
              </a:rPr>
              <a:t>confinable</a:t>
            </a:r>
            <a:r>
              <a:rPr lang="es-ES_tradnl" sz="2000" dirty="0">
                <a:cs typeface="Arial" panose="020B0604020202020204" pitchFamily="34" charset="0"/>
              </a:rPr>
              <a:t> para el monitoreo y evaluación de la educación cívica y ciudadana, así como sus practicas asociadas.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1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 err="1">
                <a:cs typeface="Arial" panose="020B0604020202020204" pitchFamily="34" charset="0"/>
              </a:rPr>
              <a:t>Estableve</a:t>
            </a:r>
            <a:r>
              <a:rPr lang="es-ES_tradnl" sz="2000" dirty="0">
                <a:cs typeface="Arial" panose="020B0604020202020204" pitchFamily="34" charset="0"/>
              </a:rPr>
              <a:t> estándares internacionales, por ejemplo, niveles de logro considerados como </a:t>
            </a:r>
            <a:r>
              <a:rPr lang="es-ES_tradnl" sz="2000" dirty="0" err="1">
                <a:cs typeface="Arial" panose="020B0604020202020204" pitchFamily="34" charset="0"/>
              </a:rPr>
              <a:t>saisfactorios</a:t>
            </a:r>
            <a:r>
              <a:rPr lang="es-ES_tradnl" sz="2000" dirty="0">
                <a:cs typeface="Arial" panose="020B0604020202020204" pitchFamily="34" charset="0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_tradnl" sz="1000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Los datos y la información que ICCS produce son traducidos y utilizados como recursos para la enseñanza.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2889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9F2F-E456-D0A5-ECA6-6E154F0A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8878-35F0-42E8-7E2D-44681962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254644"/>
            <a:ext cx="11012318" cy="891250"/>
          </a:xfrm>
        </p:spPr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políticas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regionales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e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internacionales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E3FA-FA5C-0FFF-4A86-1FDF32CF87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200" y="1264754"/>
            <a:ext cx="6075903" cy="45585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sz="2400" b="1" dirty="0">
              <a:latin typeface="+mn-lt"/>
            </a:endParaRPr>
          </a:p>
          <a:p>
            <a:pPr marL="0" indent="0">
              <a:buNone/>
            </a:pPr>
            <a:endParaRPr lang="es-ES_tradnl" sz="2400" b="1" dirty="0">
              <a:latin typeface="+mn-lt"/>
            </a:endParaRPr>
          </a:p>
          <a:p>
            <a:pPr marL="0" indent="0">
              <a:buNone/>
            </a:pPr>
            <a:r>
              <a:rPr lang="es-ES_tradnl" sz="2800" b="1" dirty="0">
                <a:latin typeface="+mn-lt"/>
              </a:rPr>
              <a:t>ODS 4.7.4</a:t>
            </a:r>
          </a:p>
          <a:p>
            <a:pPr marL="0" indent="0">
              <a:buNone/>
            </a:pPr>
            <a:endParaRPr lang="es-ES_tradnl" sz="2400" b="1" dirty="0">
              <a:latin typeface="+mn-lt"/>
            </a:endParaRPr>
          </a:p>
          <a:p>
            <a:pPr marL="0" indent="0">
              <a:buNone/>
            </a:pPr>
            <a:r>
              <a:rPr lang="es-ES_tradnl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Porcentaje de estudiantes de secundaria que muestran un entendimiento </a:t>
            </a:r>
            <a:r>
              <a:rPr lang="es-ES_tradnl" sz="2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adecuado</a:t>
            </a:r>
            <a:r>
              <a:rPr lang="es-ES_tradnl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de temas relacionados con la </a:t>
            </a:r>
            <a:r>
              <a:rPr lang="es-ES_tradnl" sz="2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ciudadanía global y la sostenibilidad</a:t>
            </a:r>
            <a:r>
              <a:rPr lang="es-ES_tradnl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buNone/>
            </a:pPr>
            <a:endParaRPr lang="es-ES_tradnl" sz="2400" b="1" dirty="0">
              <a:latin typeface="+mn-lt"/>
            </a:endParaRPr>
          </a:p>
        </p:txBody>
      </p:sp>
      <p:pic>
        <p:nvPicPr>
          <p:cNvPr id="5" name="Picture 4" descr="Goal 4 | Department of Economic and Social Affairs">
            <a:extLst>
              <a:ext uri="{FF2B5EF4-FFF2-40B4-BE49-F238E27FC236}">
                <a16:creationId xmlns:a16="http://schemas.microsoft.com/office/drawing/2014/main" id="{E4F1F065-CB5E-08DB-0451-C9941953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40" y="4041902"/>
            <a:ext cx="2309057" cy="23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xplained: Our work on the Sustainable Development Goals – European  Disability Forum">
            <a:extLst>
              <a:ext uri="{FF2B5EF4-FFF2-40B4-BE49-F238E27FC236}">
                <a16:creationId xmlns:a16="http://schemas.microsoft.com/office/drawing/2014/main" id="{1EAE0327-B0C2-C747-7613-7919CF528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5350" r="18878" b="19464"/>
          <a:stretch/>
        </p:blipFill>
        <p:spPr bwMode="auto">
          <a:xfrm>
            <a:off x="7708664" y="1230319"/>
            <a:ext cx="2439211" cy="23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6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26AA258-DDD6-B1E1-BD68-0559DCEEB05C}"/>
              </a:ext>
            </a:extLst>
          </p:cNvPr>
          <p:cNvSpPr txBox="1">
            <a:spLocks/>
          </p:cNvSpPr>
          <p:nvPr/>
        </p:nvSpPr>
        <p:spPr>
          <a:xfrm>
            <a:off x="3721768" y="1234659"/>
            <a:ext cx="814939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>
                <a:solidFill>
                  <a:schemeClr val="bg2">
                    <a:lumMod val="25000"/>
                  </a:schemeClr>
                </a:solidFill>
              </a:rPr>
              <a:t>Educar para la Ciudadanía: Retos y Oportunidades a partir de los Hallazgos del ICCS</a:t>
            </a:r>
          </a:p>
        </p:txBody>
      </p:sp>
      <p:sp>
        <p:nvSpPr>
          <p:cNvPr id="9" name="Subtítulo 4">
            <a:extLst>
              <a:ext uri="{FF2B5EF4-FFF2-40B4-BE49-F238E27FC236}">
                <a16:creationId xmlns:a16="http://schemas.microsoft.com/office/drawing/2014/main" id="{E009A10E-F236-148B-F757-BE9341D88678}"/>
              </a:ext>
            </a:extLst>
          </p:cNvPr>
          <p:cNvSpPr txBox="1">
            <a:spLocks/>
          </p:cNvSpPr>
          <p:nvPr/>
        </p:nvSpPr>
        <p:spPr>
          <a:xfrm>
            <a:off x="3721768" y="3742651"/>
            <a:ext cx="8149390" cy="833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2">
                    <a:lumMod val="25000"/>
                  </a:schemeClr>
                </a:solidFill>
              </a:rPr>
              <a:t>Panel 2. Mirada regional a los resultados de las mediciones internacionales</a:t>
            </a:r>
          </a:p>
        </p:txBody>
      </p:sp>
      <p:sp>
        <p:nvSpPr>
          <p:cNvPr id="10" name="Subtítulo 4">
            <a:extLst>
              <a:ext uri="{FF2B5EF4-FFF2-40B4-BE49-F238E27FC236}">
                <a16:creationId xmlns:a16="http://schemas.microsoft.com/office/drawing/2014/main" id="{259167B6-D424-DD07-B4F3-244495934F48}"/>
              </a:ext>
            </a:extLst>
          </p:cNvPr>
          <p:cNvSpPr txBox="1">
            <a:spLocks/>
          </p:cNvSpPr>
          <p:nvPr/>
        </p:nvSpPr>
        <p:spPr>
          <a:xfrm>
            <a:off x="2486526" y="4915777"/>
            <a:ext cx="9705474" cy="833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000" dirty="0">
                <a:solidFill>
                  <a:schemeClr val="bg2">
                    <a:lumMod val="25000"/>
                  </a:schemeClr>
                </a:solidFill>
              </a:rPr>
              <a:t>Andrés Sandoval-Hernández				          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</a:rPr>
              <a:t>Maria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</a:rPr>
              <a:t> Magdalena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</a:rPr>
              <a:t>Isac</a:t>
            </a:r>
            <a:endParaRPr lang="es-CO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Picture 10" descr="logo DSHW 062018 white">
            <a:extLst>
              <a:ext uri="{FF2B5EF4-FFF2-40B4-BE49-F238E27FC236}">
                <a16:creationId xmlns:a16="http://schemas.microsoft.com/office/drawing/2014/main" id="{D13F78A7-4FBD-8A65-EE2B-7A4577C2F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1" b="44652"/>
          <a:stretch/>
        </p:blipFill>
        <p:spPr bwMode="auto">
          <a:xfrm>
            <a:off x="10482860" y="5403561"/>
            <a:ext cx="1029410" cy="46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University of Bath Project">
            <a:extLst>
              <a:ext uri="{FF2B5EF4-FFF2-40B4-BE49-F238E27FC236}">
                <a16:creationId xmlns:a16="http://schemas.microsoft.com/office/drawing/2014/main" id="{44636943-30A7-C1E9-9516-194C1B5A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58" y="5403561"/>
            <a:ext cx="1507712" cy="5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bout IEA | IEA.nl">
            <a:extLst>
              <a:ext uri="{FF2B5EF4-FFF2-40B4-BE49-F238E27FC236}">
                <a16:creationId xmlns:a16="http://schemas.microsoft.com/office/drawing/2014/main" id="{C5B7BEFE-E1B5-27D6-041A-0D7A8C47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69" y="5453298"/>
            <a:ext cx="1145860" cy="4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346328B7-B2AF-BDBA-9496-5CF772CFA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698" y="5403561"/>
            <a:ext cx="430201" cy="5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45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9F2F-E456-D0A5-ECA6-6E154F0A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8878-35F0-42E8-7E2D-44681962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121716"/>
            <a:ext cx="11012318" cy="830997"/>
          </a:xfrm>
        </p:spPr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políticas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regionales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e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internacionales</a:t>
            </a:r>
            <a:endParaRPr lang="en-US" sz="3600" dirty="0"/>
          </a:p>
        </p:txBody>
      </p:sp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D70508CF-31A2-EF3F-576F-D6F376D311F8}"/>
              </a:ext>
            </a:extLst>
          </p:cNvPr>
          <p:cNvSpPr/>
          <p:nvPr/>
        </p:nvSpPr>
        <p:spPr>
          <a:xfrm>
            <a:off x="1009679" y="1655486"/>
            <a:ext cx="1830905" cy="219998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53AACA0-71CE-F3DE-4389-45059EB459F7}"/>
              </a:ext>
            </a:extLst>
          </p:cNvPr>
          <p:cNvSpPr/>
          <p:nvPr/>
        </p:nvSpPr>
        <p:spPr>
          <a:xfrm>
            <a:off x="3657602" y="1655486"/>
            <a:ext cx="1830905" cy="2199982"/>
          </a:xfrm>
          <a:prstGeom prst="rect">
            <a:avLst/>
          </a:prstGeom>
          <a:blipFill>
            <a:blip r:embed="rId6"/>
            <a:srcRect/>
            <a:stretch>
              <a:fillRect l="-4000" r="-4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E53C8837-3861-54C5-DE66-C451E3E8EC15}"/>
              </a:ext>
            </a:extLst>
          </p:cNvPr>
          <p:cNvSpPr/>
          <p:nvPr/>
        </p:nvSpPr>
        <p:spPr>
          <a:xfrm>
            <a:off x="6518733" y="1655486"/>
            <a:ext cx="1830905" cy="219998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E3B183-83D8-D114-1A59-51D8908653AD}"/>
              </a:ext>
            </a:extLst>
          </p:cNvPr>
          <p:cNvSpPr/>
          <p:nvPr/>
        </p:nvSpPr>
        <p:spPr>
          <a:xfrm>
            <a:off x="650520" y="4144617"/>
            <a:ext cx="2549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Exploring ICCS 2016 to measure target 4.7: Background paper for the Global Education Monitoring Report 2019</a:t>
            </a:r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B671F-440A-9908-0AA4-69F18A11B939}"/>
              </a:ext>
            </a:extLst>
          </p:cNvPr>
          <p:cNvSpPr/>
          <p:nvPr/>
        </p:nvSpPr>
        <p:spPr>
          <a:xfrm>
            <a:off x="3405047" y="4144616"/>
            <a:ext cx="2549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Proposal  of a Measurement Strategy for SDG 4.7.1, 4.7.4 &amp; 4.7.5 using International Large-Scale Assessments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4105F5-43A5-0A3F-F738-0F507A95D842}"/>
              </a:ext>
            </a:extLst>
          </p:cNvPr>
          <p:cNvSpPr/>
          <p:nvPr/>
        </p:nvSpPr>
        <p:spPr>
          <a:xfrm>
            <a:off x="6159574" y="4144615"/>
            <a:ext cx="2549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Application of a Measurement Strategy for SDG 4.7.4 &amp; 4.7.5 Using International Large-Scale Assessments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1181A0-9877-BF27-73E5-B19827BC5A08}"/>
              </a:ext>
            </a:extLst>
          </p:cNvPr>
          <p:cNvSpPr/>
          <p:nvPr/>
        </p:nvSpPr>
        <p:spPr>
          <a:xfrm>
            <a:off x="8974425" y="4144615"/>
            <a:ext cx="2549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Guidelines for Data Collection to Measure SDG 4.7.4 and 4.7.5</a:t>
            </a:r>
          </a:p>
        </p:txBody>
      </p:sp>
      <p:pic>
        <p:nvPicPr>
          <p:cNvPr id="14" name="Picture 13">
            <a:hlinkClick r:id="rId9"/>
            <a:extLst>
              <a:ext uri="{FF2B5EF4-FFF2-40B4-BE49-F238E27FC236}">
                <a16:creationId xmlns:a16="http://schemas.microsoft.com/office/drawing/2014/main" id="{F481C064-AB51-E6D9-02E8-09037D865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7798" y="1652355"/>
            <a:ext cx="2202478" cy="2202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64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DEBD-DD75-3135-B4A0-394B4A75C3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200" y="998855"/>
            <a:ext cx="11012318" cy="6392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2000" b="1" dirty="0">
                <a:latin typeface="+mn-lt"/>
              </a:rPr>
              <a:t>ODS 4.7.4</a:t>
            </a:r>
            <a:r>
              <a:rPr lang="es-ES_tradnl" sz="2000" dirty="0">
                <a:latin typeface="+mn-lt"/>
              </a:rPr>
              <a:t> Porcentaje de estudiantes de secundaria que muestran un entendimiento adecuado de temas relacionados con la ciudadanía global y la sostenibilidad.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86C65F-35DB-4FE5-99EE-2DF3F2B7DE76}"/>
              </a:ext>
            </a:extLst>
          </p:cNvPr>
          <p:cNvGrpSpPr/>
          <p:nvPr/>
        </p:nvGrpSpPr>
        <p:grpSpPr>
          <a:xfrm>
            <a:off x="0" y="1732167"/>
            <a:ext cx="11919846" cy="4955414"/>
            <a:chOff x="0" y="1802960"/>
            <a:chExt cx="11767446" cy="4955414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F9959D-C37E-2E6D-B904-3211A3282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7446" y="1802960"/>
              <a:ext cx="9000000" cy="843025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5354F4-A911-4920-40D3-44F36D2B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7446" y="2487504"/>
              <a:ext cx="9000000" cy="617980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5C857E-6A70-C6F4-60C4-F352B665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7446" y="3515763"/>
              <a:ext cx="9000000" cy="617980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C0B4DC-FA07-4DE7-F84F-AF42AC41D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7446" y="4015073"/>
              <a:ext cx="8997696" cy="617822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4FD20C-9A92-14F2-2AEB-FC93E0F92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5142" y="4520872"/>
              <a:ext cx="8997696" cy="617822"/>
            </a:xfrm>
            <a:prstGeom prst="rect">
              <a:avLst/>
            </a:prstGeom>
            <a:grp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26BAF8-69B1-F2B4-55E7-EB662C82F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9750" y="5054749"/>
              <a:ext cx="8997696" cy="617822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396C01-E755-B7EC-2E66-09F8C7F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5142" y="5565476"/>
              <a:ext cx="8997696" cy="617822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E6023A-F835-A916-1710-8A625677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9750" y="6087778"/>
              <a:ext cx="8997696" cy="617822"/>
            </a:xfrm>
            <a:prstGeom prst="rect">
              <a:avLst/>
            </a:prstGeom>
            <a:grp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01E1B5-7EC7-3524-7DC7-F012072B183D}"/>
                </a:ext>
              </a:extLst>
            </p:cNvPr>
            <p:cNvSpPr txBox="1"/>
            <p:nvPr/>
          </p:nvSpPr>
          <p:spPr>
            <a:xfrm>
              <a:off x="0" y="1982579"/>
              <a:ext cx="2760534" cy="4775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 err="1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Cognitivo</a:t>
              </a:r>
              <a:endParaRPr lang="en-US" sz="1600" dirty="0">
                <a:solidFill>
                  <a:srgbClr val="003B7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Global-Local</a:t>
              </a: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 err="1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Multiculturalismo</a:t>
              </a:r>
              <a:endParaRPr lang="en-US" sz="1600" dirty="0">
                <a:solidFill>
                  <a:srgbClr val="003B7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 err="1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Equidad</a:t>
              </a: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de </a:t>
              </a:r>
              <a:r>
                <a:rPr lang="en-US" sz="1600" dirty="0" err="1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género</a:t>
              </a:r>
              <a:endParaRPr lang="en-US" sz="1600" dirty="0">
                <a:solidFill>
                  <a:srgbClr val="003B7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Paz</a:t>
              </a: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Libertad</a:t>
              </a: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Justicia social</a:t>
              </a: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Desarrollo </a:t>
              </a:r>
              <a:r>
                <a:rPr lang="en-US" sz="1600" dirty="0" err="1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sostenible</a:t>
              </a:r>
              <a:endParaRPr lang="en-US" sz="1600" dirty="0">
                <a:solidFill>
                  <a:srgbClr val="003B7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r">
                <a:lnSpc>
                  <a:spcPct val="21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3B7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General</a:t>
              </a:r>
              <a:endParaRPr lang="en-US" sz="2000" dirty="0">
                <a:solidFill>
                  <a:srgbClr val="003B7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C6CFDF-2CF9-153B-636E-3E3311C7F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7446" y="3021539"/>
              <a:ext cx="9000000" cy="617980"/>
            </a:xfrm>
            <a:prstGeom prst="rect">
              <a:avLst/>
            </a:prstGeom>
            <a:grpFill/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07C954D6-A1B4-3793-E001-0490CA8D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121716"/>
            <a:ext cx="11012318" cy="830997"/>
          </a:xfrm>
        </p:spPr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políticas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regionales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e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internacionales</a:t>
            </a:r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442A9D-3E64-3A29-F35A-D4EEF06C8B5D}"/>
              </a:ext>
            </a:extLst>
          </p:cNvPr>
          <p:cNvSpPr/>
          <p:nvPr/>
        </p:nvSpPr>
        <p:spPr>
          <a:xfrm>
            <a:off x="3647090" y="1861428"/>
            <a:ext cx="336331" cy="464557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575168-3063-039E-2689-B097FEF98449}"/>
              </a:ext>
            </a:extLst>
          </p:cNvPr>
          <p:cNvSpPr/>
          <p:nvPr/>
        </p:nvSpPr>
        <p:spPr>
          <a:xfrm>
            <a:off x="3999186" y="1861487"/>
            <a:ext cx="336331" cy="464557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4D756F-6413-5D27-8280-8F7259341506}"/>
              </a:ext>
            </a:extLst>
          </p:cNvPr>
          <p:cNvSpPr/>
          <p:nvPr/>
        </p:nvSpPr>
        <p:spPr>
          <a:xfrm>
            <a:off x="5143923" y="1858029"/>
            <a:ext cx="336331" cy="464557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71DF45-4EF3-75B5-3B0C-E511D7BB1351}"/>
              </a:ext>
            </a:extLst>
          </p:cNvPr>
          <p:cNvSpPr/>
          <p:nvPr/>
        </p:nvSpPr>
        <p:spPr>
          <a:xfrm>
            <a:off x="8522712" y="1859763"/>
            <a:ext cx="336331" cy="464557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807142-BA8E-9282-8E07-580146FDF201}"/>
              </a:ext>
            </a:extLst>
          </p:cNvPr>
          <p:cNvSpPr/>
          <p:nvPr/>
        </p:nvSpPr>
        <p:spPr>
          <a:xfrm>
            <a:off x="10015546" y="1861502"/>
            <a:ext cx="336331" cy="464557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B053F-13C6-7486-4775-D2498C67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E884-EA90-AC8D-9540-D2B9850A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109168"/>
            <a:ext cx="11012318" cy="753227"/>
          </a:xfrm>
        </p:spPr>
        <p:txBody>
          <a:bodyPr>
            <a:normAutofit/>
          </a:bodyPr>
          <a:lstStyle/>
          <a:p>
            <a:r>
              <a:rPr lang="en-US" sz="3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Impacto</a:t>
            </a:r>
            <a: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en</a:t>
            </a:r>
            <a: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políticas</a:t>
            </a:r>
            <a: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regionales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 e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internacionales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7374D-1BEA-2EA4-94EE-14F937D1B4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200" y="964130"/>
            <a:ext cx="11012318" cy="6392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2000" b="1" dirty="0">
                <a:latin typeface="+mn-lt"/>
              </a:rPr>
              <a:t>ODS 4.7.4</a:t>
            </a:r>
            <a:r>
              <a:rPr lang="es-ES_tradnl" sz="2000" dirty="0">
                <a:latin typeface="+mn-lt"/>
              </a:rPr>
              <a:t> Porcentaje de estudiantes de secundaria que muestran un entendimiento adecuado de temas relacionados con la ciudadanía global y la sostenibilidad.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EA0B3A-FFAD-8BE9-51A0-70589E4AC4AD}"/>
              </a:ext>
            </a:extLst>
          </p:cNvPr>
          <p:cNvGrpSpPr/>
          <p:nvPr/>
        </p:nvGrpSpPr>
        <p:grpSpPr>
          <a:xfrm>
            <a:off x="229708" y="1603332"/>
            <a:ext cx="11721301" cy="5145500"/>
            <a:chOff x="400833" y="1705992"/>
            <a:chExt cx="11526871" cy="5145500"/>
          </a:xfrm>
        </p:grpSpPr>
        <p:pic>
          <p:nvPicPr>
            <p:cNvPr id="15" name="Picture 14">
              <a:hlinkClick r:id="rId2"/>
              <a:extLst>
                <a:ext uri="{FF2B5EF4-FFF2-40B4-BE49-F238E27FC236}">
                  <a16:creationId xmlns:a16="http://schemas.microsoft.com/office/drawing/2014/main" id="{0AAF93D4-41FC-FE2B-3A11-B27021677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22" r="980"/>
            <a:stretch/>
          </p:blipFill>
          <p:spPr>
            <a:xfrm>
              <a:off x="400833" y="1705992"/>
              <a:ext cx="11526871" cy="51455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009886-C0B8-8AAB-747A-7F9B5ABF68A3}"/>
                </a:ext>
              </a:extLst>
            </p:cNvPr>
            <p:cNvSpPr txBox="1"/>
            <p:nvPr/>
          </p:nvSpPr>
          <p:spPr>
            <a:xfrm>
              <a:off x="3319398" y="1945789"/>
              <a:ext cx="1903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SDG DASHBOARD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830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5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3" y="1222112"/>
            <a:ext cx="11509709" cy="1157287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Abordando los retos de la sociedad a través de la educación para la ciudadanía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24" y="2507987"/>
            <a:ext cx="8385652" cy="4234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200" b="1" dirty="0"/>
              <a:t>Retos sociales complejos:</a:t>
            </a:r>
            <a:endParaRPr lang="es-ES_tradnl" sz="2200" dirty="0"/>
          </a:p>
          <a:p>
            <a:r>
              <a:rPr lang="es-ES_tradnl" sz="2200" dirty="0"/>
              <a:t>Disminución de la confianza y la participación en los procesos democráticos</a:t>
            </a:r>
          </a:p>
          <a:p>
            <a:r>
              <a:rPr lang="es-ES_tradnl" sz="2200" dirty="0"/>
              <a:t>Migración masiva</a:t>
            </a:r>
          </a:p>
          <a:p>
            <a:r>
              <a:rPr lang="es-ES_tradnl" sz="2200" dirty="0"/>
              <a:t>Desinformación y difusión de noticias falsas</a:t>
            </a:r>
          </a:p>
          <a:p>
            <a:r>
              <a:rPr lang="es-ES_tradnl" sz="2200" dirty="0"/>
              <a:t>Rápida evolución de la IA y amenazas a la ciberseguridad</a:t>
            </a:r>
          </a:p>
          <a:p>
            <a:r>
              <a:rPr lang="es-ES_tradnl" sz="2200" dirty="0"/>
              <a:t>Conflictos violentos y guerras</a:t>
            </a:r>
          </a:p>
          <a:p>
            <a:pPr marL="0" indent="0">
              <a:buNone/>
            </a:pPr>
            <a:endParaRPr lang="es-ES_tradnl" sz="1000" dirty="0"/>
          </a:p>
          <a:p>
            <a:pPr marL="0" indent="0">
              <a:buNone/>
            </a:pPr>
            <a:r>
              <a:rPr lang="es-ES_tradnl" sz="2200" b="1" dirty="0"/>
              <a:t>Respuesta crítica:</a:t>
            </a:r>
          </a:p>
          <a:p>
            <a:r>
              <a:rPr lang="es-ES_tradnl" sz="2200" dirty="0"/>
              <a:t>Preparar a los jóvenes para ser ciudadanos informados, responsables y comprometidos.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06B97-51A9-BA94-2E53-B1B61C7EE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275" y="1576793"/>
            <a:ext cx="4261726" cy="52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5" y="1322090"/>
            <a:ext cx="11509709" cy="1157287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Educación para la ciudadanía: Importancia y retos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6" y="2671763"/>
            <a:ext cx="7147038" cy="4114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200" b="1" dirty="0"/>
              <a:t>Importancia:</a:t>
            </a:r>
            <a:endParaRPr lang="es-ES_tradnl" sz="2200" dirty="0"/>
          </a:p>
          <a:p>
            <a:r>
              <a:rPr lang="es-ES_tradnl" sz="2200" dirty="0"/>
              <a:t>Una educación para la ciudadanía de alta calidad es crucial para fomentar ciudadanos informados y comprometidos.</a:t>
            </a:r>
          </a:p>
          <a:p>
            <a:pPr marL="0" indent="0">
              <a:buNone/>
            </a:pPr>
            <a:endParaRPr lang="es-ES_tradnl" sz="1000" dirty="0"/>
          </a:p>
          <a:p>
            <a:pPr marL="0" indent="0">
              <a:buNone/>
            </a:pPr>
            <a:r>
              <a:rPr lang="es-ES_tradnl" sz="2200" b="1" dirty="0"/>
              <a:t>Retos:</a:t>
            </a:r>
          </a:p>
          <a:p>
            <a:r>
              <a:rPr lang="es-ES_tradnl" sz="2200" dirty="0"/>
              <a:t>A menudo se le asigna un papel periférico en el plan de estudios.</a:t>
            </a:r>
          </a:p>
          <a:p>
            <a:r>
              <a:rPr lang="es-ES_tradnl" sz="2200" dirty="0"/>
              <a:t>Carece de apoyo suficiente para una aplicación eficaz.</a:t>
            </a:r>
          </a:p>
          <a:p>
            <a:r>
              <a:rPr lang="es-ES_tradnl" sz="2200" dirty="0"/>
              <a:t>Se enfrenta a normas profesionales controvertidas para la enseñanza de la educación para la ciudadanía.</a:t>
            </a:r>
          </a:p>
        </p:txBody>
      </p:sp>
      <p:pic>
        <p:nvPicPr>
          <p:cNvPr id="4" name="Picture 3" descr="A video game screen of a building&#10;&#10;Description automatically generated">
            <a:extLst>
              <a:ext uri="{FF2B5EF4-FFF2-40B4-BE49-F238E27FC236}">
                <a16:creationId xmlns:a16="http://schemas.microsoft.com/office/drawing/2014/main" id="{75F5BE77-83DD-FD6C-3570-29276614E4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54" y="2543175"/>
            <a:ext cx="4314626" cy="3069225"/>
          </a:xfrm>
          <a:prstGeom prst="rect">
            <a:avLst/>
          </a:prstGeom>
        </p:spPr>
      </p:pic>
      <p:pic>
        <p:nvPicPr>
          <p:cNvPr id="5" name="Picture 4" descr="A cartoon of a person wearing a backpack&#10;&#10;Description automatically generated">
            <a:extLst>
              <a:ext uri="{FF2B5EF4-FFF2-40B4-BE49-F238E27FC236}">
                <a16:creationId xmlns:a16="http://schemas.microsoft.com/office/drawing/2014/main" id="{DD89C29A-9B8C-EA12-3A76-6469BDA24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259" y="4236280"/>
            <a:ext cx="1236244" cy="20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5" y="1332725"/>
            <a:ext cx="11509709" cy="761889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¿Por qué es ICCS importante?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5" y="2179675"/>
            <a:ext cx="9586655" cy="4606892"/>
          </a:xfrm>
        </p:spPr>
        <p:txBody>
          <a:bodyPr>
            <a:noAutofit/>
          </a:bodyPr>
          <a:lstStyle/>
          <a:p>
            <a:r>
              <a:rPr lang="es-ES_tradnl" sz="2000" dirty="0"/>
              <a:t>ICCS es el único estudio a gran escala sobre educación cívica y ciudadana dirigido a alumnos de octavo curso que incorpora una </a:t>
            </a:r>
            <a:r>
              <a:rPr lang="es-ES_tradnl" sz="2000" b="1" dirty="0"/>
              <a:t>evaluación de los conocimientos y habilidades cívicas, junto con las actitudes y el compromiso de los estudiantes</a:t>
            </a:r>
            <a:r>
              <a:rPr lang="es-ES_tradnl" sz="2000" dirty="0"/>
              <a:t>.</a:t>
            </a:r>
          </a:p>
          <a:p>
            <a:endParaRPr lang="es-ES_tradnl" sz="2000" dirty="0"/>
          </a:p>
          <a:p>
            <a:r>
              <a:rPr lang="es-ES_tradnl" sz="2000" dirty="0"/>
              <a:t>Más allá de los resultados de los alumnos, el ICCS profundiza de forma única en los </a:t>
            </a:r>
            <a:r>
              <a:rPr lang="es-ES_tradnl" sz="2000" b="1" dirty="0"/>
              <a:t>contextos de escolarización y enseñanza de la educación cívica y ciudadana</a:t>
            </a:r>
            <a:r>
              <a:rPr lang="es-ES_tradnl" sz="2000" dirty="0"/>
              <a:t>, contribuyendo sustancialmente a comprender cómo los diversos sistemas educativos preparan a sus jóvenes para la ciudadanía.</a:t>
            </a:r>
          </a:p>
          <a:p>
            <a:endParaRPr lang="es-ES_tradnl" sz="2000" dirty="0"/>
          </a:p>
          <a:p>
            <a:r>
              <a:rPr lang="es-ES_tradnl" sz="2000" dirty="0"/>
              <a:t>El ICCS proporciona datos e </a:t>
            </a:r>
            <a:r>
              <a:rPr lang="es-ES_tradnl" sz="2000" b="1" dirty="0"/>
              <a:t>indicadores fiables, comparables y accionables</a:t>
            </a:r>
            <a:r>
              <a:rPr lang="es-ES_tradnl" sz="2000" dirty="0"/>
              <a:t> en esta área crítica de aprendizaje, que pueden ayudar a monitorear el progreso hacia las agendas de política educativa (</a:t>
            </a:r>
            <a:r>
              <a:rPr lang="es-ES_tradnl" sz="2000" dirty="0" err="1"/>
              <a:t>e.g</a:t>
            </a:r>
            <a:r>
              <a:rPr lang="es-ES_tradnl" sz="2000" dirty="0"/>
              <a:t>., la Agenda para el Desarrollo Sostenible de la ONU).</a:t>
            </a:r>
          </a:p>
        </p:txBody>
      </p:sp>
      <p:pic>
        <p:nvPicPr>
          <p:cNvPr id="4" name="Picture 3" descr="A blue rectangular object with a white top&#10;&#10;Description automatically generated">
            <a:extLst>
              <a:ext uri="{FF2B5EF4-FFF2-40B4-BE49-F238E27FC236}">
                <a16:creationId xmlns:a16="http://schemas.microsoft.com/office/drawing/2014/main" id="{7B58DD90-A796-BAB9-810D-00E4046BE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300" y="1713669"/>
            <a:ext cx="1284251" cy="40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6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118" y="430536"/>
            <a:ext cx="4688055" cy="816033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Áreas evaluadas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CFD93-E654-CD0E-1EC4-C69EA95F6ADD}"/>
              </a:ext>
            </a:extLst>
          </p:cNvPr>
          <p:cNvGrpSpPr/>
          <p:nvPr/>
        </p:nvGrpSpPr>
        <p:grpSpPr>
          <a:xfrm>
            <a:off x="533638" y="1630227"/>
            <a:ext cx="10998720" cy="4961642"/>
            <a:chOff x="1297415" y="689110"/>
            <a:chExt cx="10165482" cy="5538399"/>
          </a:xfrm>
        </p:grpSpPr>
        <p:pic>
          <p:nvPicPr>
            <p:cNvPr id="7" name="Picture 6" descr="A white silhouette of a person sitting at a desk&#10;&#10;Description automatically generated">
              <a:extLst>
                <a:ext uri="{FF2B5EF4-FFF2-40B4-BE49-F238E27FC236}">
                  <a16:creationId xmlns:a16="http://schemas.microsoft.com/office/drawing/2014/main" id="{26D2B9CC-16F1-EA63-0DAE-A6A8C191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9405" y="4650478"/>
              <a:ext cx="668031" cy="83364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D3FBE-46B3-3504-7D09-26D4F3830C0B}"/>
                </a:ext>
              </a:extLst>
            </p:cNvPr>
            <p:cNvGrpSpPr/>
            <p:nvPr/>
          </p:nvGrpSpPr>
          <p:grpSpPr>
            <a:xfrm>
              <a:off x="1297415" y="2436172"/>
              <a:ext cx="4260547" cy="3677855"/>
              <a:chOff x="1297415" y="2436172"/>
              <a:chExt cx="4260547" cy="3677855"/>
            </a:xfrm>
          </p:grpSpPr>
          <p:sp>
            <p:nvSpPr>
              <p:cNvPr id="24" name="Chord 23">
                <a:extLst>
                  <a:ext uri="{FF2B5EF4-FFF2-40B4-BE49-F238E27FC236}">
                    <a16:creationId xmlns:a16="http://schemas.microsoft.com/office/drawing/2014/main" id="{7F9AE382-4B39-BAEA-7EF5-FB27657FE16A}"/>
                  </a:ext>
                </a:extLst>
              </p:cNvPr>
              <p:cNvSpPr/>
              <p:nvPr/>
            </p:nvSpPr>
            <p:spPr>
              <a:xfrm rot="5400000">
                <a:off x="4123467" y="3809139"/>
                <a:ext cx="1645402" cy="1175191"/>
              </a:xfrm>
              <a:prstGeom prst="chord">
                <a:avLst>
                  <a:gd name="adj1" fmla="val 2700000"/>
                  <a:gd name="adj2" fmla="val 8025816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hord 24">
                <a:extLst>
                  <a:ext uri="{FF2B5EF4-FFF2-40B4-BE49-F238E27FC236}">
                    <a16:creationId xmlns:a16="http://schemas.microsoft.com/office/drawing/2014/main" id="{0197F1FB-33EE-0E47-07F7-E13C9D6BF3D9}"/>
                  </a:ext>
                </a:extLst>
              </p:cNvPr>
              <p:cNvSpPr/>
              <p:nvPr/>
            </p:nvSpPr>
            <p:spPr>
              <a:xfrm rot="5400000">
                <a:off x="2580294" y="3157381"/>
                <a:ext cx="3119580" cy="2235531"/>
              </a:xfrm>
              <a:prstGeom prst="chord">
                <a:avLst>
                  <a:gd name="adj1" fmla="val 2700000"/>
                  <a:gd name="adj2" fmla="val 7724633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hord 25">
                <a:extLst>
                  <a:ext uri="{FF2B5EF4-FFF2-40B4-BE49-F238E27FC236}">
                    <a16:creationId xmlns:a16="http://schemas.microsoft.com/office/drawing/2014/main" id="{1B26D49D-7509-8886-CC56-20CF4C20073E}"/>
                  </a:ext>
                </a:extLst>
              </p:cNvPr>
              <p:cNvSpPr/>
              <p:nvPr/>
            </p:nvSpPr>
            <p:spPr>
              <a:xfrm rot="5400000">
                <a:off x="1063057" y="2670530"/>
                <a:ext cx="3677855" cy="3209140"/>
              </a:xfrm>
              <a:prstGeom prst="chord">
                <a:avLst>
                  <a:gd name="adj1" fmla="val 2700000"/>
                  <a:gd name="adj2" fmla="val 8025816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27831CB-DAD6-19D8-9D42-8D2AE15A5704}"/>
                  </a:ext>
                </a:extLst>
              </p:cNvPr>
              <p:cNvCxnSpPr>
                <a:cxnSpLocks/>
                <a:stCxn id="26" idx="0"/>
                <a:endCxn id="9" idx="1"/>
              </p:cNvCxnSpPr>
              <p:nvPr/>
            </p:nvCxnSpPr>
            <p:spPr>
              <a:xfrm flipV="1">
                <a:off x="1723046" y="4372484"/>
                <a:ext cx="3834916" cy="1150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D6B15A4-1947-4D43-656E-A90860B31791}"/>
                  </a:ext>
                </a:extLst>
              </p:cNvPr>
              <p:cNvCxnSpPr>
                <a:cxnSpLocks/>
                <a:stCxn id="26" idx="1"/>
                <a:endCxn id="9" idx="1"/>
              </p:cNvCxnSpPr>
              <p:nvPr/>
            </p:nvCxnSpPr>
            <p:spPr>
              <a:xfrm>
                <a:off x="1699946" y="3056962"/>
                <a:ext cx="3858016" cy="13155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D9230A-097E-B729-BC30-68DB12072390}"/>
                </a:ext>
              </a:extLst>
            </p:cNvPr>
            <p:cNvGrpSpPr/>
            <p:nvPr/>
          </p:nvGrpSpPr>
          <p:grpSpPr>
            <a:xfrm>
              <a:off x="4456821" y="689110"/>
              <a:ext cx="3540835" cy="3114261"/>
              <a:chOff x="4456821" y="689110"/>
              <a:chExt cx="3540835" cy="3114261"/>
            </a:xfrm>
          </p:grpSpPr>
          <p:sp>
            <p:nvSpPr>
              <p:cNvPr id="20" name="Flowchart: Preparation 15">
                <a:extLst>
                  <a:ext uri="{FF2B5EF4-FFF2-40B4-BE49-F238E27FC236}">
                    <a16:creationId xmlns:a16="http://schemas.microsoft.com/office/drawing/2014/main" id="{5B764544-C214-4754-EC9E-4B762DB526E4}"/>
                  </a:ext>
                </a:extLst>
              </p:cNvPr>
              <p:cNvSpPr/>
              <p:nvPr/>
            </p:nvSpPr>
            <p:spPr>
              <a:xfrm rot="16200000">
                <a:off x="4670108" y="475823"/>
                <a:ext cx="3114261" cy="3540835"/>
              </a:xfrm>
              <a:prstGeom prst="flowChartPreparation">
                <a:avLst/>
              </a:prstGeom>
              <a:solidFill>
                <a:srgbClr val="8AA5BE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FC7CCA-6705-FC02-EB2E-8FC95919A17D}"/>
                  </a:ext>
                </a:extLst>
              </p:cNvPr>
              <p:cNvSpPr/>
              <p:nvPr/>
            </p:nvSpPr>
            <p:spPr>
              <a:xfrm>
                <a:off x="6234887" y="2236289"/>
                <a:ext cx="1584000" cy="86280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dirty="0" err="1"/>
                  <a:t>Participación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Cívica</a:t>
                </a:r>
                <a:endParaRPr lang="en-US" sz="160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42EDB6-CADA-3085-46EE-C152AD7C978A}"/>
                  </a:ext>
                </a:extLst>
              </p:cNvPr>
              <p:cNvSpPr/>
              <p:nvPr/>
            </p:nvSpPr>
            <p:spPr>
              <a:xfrm>
                <a:off x="4585427" y="1312760"/>
                <a:ext cx="3148087" cy="79513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600" dirty="0"/>
                  <a:t>Conocimiento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Cívico</a:t>
                </a:r>
                <a:endParaRPr lang="en-US" sz="1600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F2B303-9E12-3C2A-3595-982E90149058}"/>
                  </a:ext>
                </a:extLst>
              </p:cNvPr>
              <p:cNvSpPr/>
              <p:nvPr/>
            </p:nvSpPr>
            <p:spPr>
              <a:xfrm>
                <a:off x="4585429" y="2232610"/>
                <a:ext cx="1584000" cy="86280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/>
                  <a:t>Actitudes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Cívicas</a:t>
                </a:r>
                <a:endParaRPr lang="en-US" sz="160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4FE221-85EB-BCEC-92B4-D0AAF93F1C02}"/>
                </a:ext>
              </a:extLst>
            </p:cNvPr>
            <p:cNvSpPr/>
            <p:nvPr/>
          </p:nvSpPr>
          <p:spPr>
            <a:xfrm>
              <a:off x="8386385" y="5611998"/>
              <a:ext cx="3076512" cy="6155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Aula, </a:t>
              </a:r>
              <a:r>
                <a:rPr lang="es-ES_tradnl" dirty="0"/>
                <a:t>escuela</a:t>
              </a:r>
              <a:r>
                <a:rPr lang="en-US" dirty="0"/>
                <a:t>, </a:t>
              </a:r>
              <a:r>
                <a:rPr lang="en-US" dirty="0" err="1"/>
                <a:t>sistema</a:t>
              </a:r>
              <a:r>
                <a:rPr lang="en-US" dirty="0"/>
                <a:t> </a:t>
              </a:r>
              <a:r>
                <a:rPr lang="es-ES_tradnl" dirty="0"/>
                <a:t>educativo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5B30D0-B3D7-26F9-850B-A8EE968FD1DB}"/>
                </a:ext>
              </a:extLst>
            </p:cNvPr>
            <p:cNvSpPr/>
            <p:nvPr/>
          </p:nvSpPr>
          <p:spPr>
            <a:xfrm>
              <a:off x="1508916" y="5591933"/>
              <a:ext cx="3076512" cy="6155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Familia</a:t>
              </a:r>
              <a:r>
                <a:rPr lang="it-IT" dirty="0"/>
                <a:t>, </a:t>
              </a:r>
              <a:r>
                <a:rPr lang="it-IT" dirty="0" err="1"/>
                <a:t>pares</a:t>
              </a:r>
              <a:r>
                <a:rPr lang="it-IT" dirty="0"/>
                <a:t>, </a:t>
              </a:r>
              <a:r>
                <a:rPr lang="it-IT" dirty="0" err="1"/>
                <a:t>comunidad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9FD7B4-B0EC-826E-140C-403E8ECC9098}"/>
                </a:ext>
              </a:extLst>
            </p:cNvPr>
            <p:cNvSpPr/>
            <p:nvPr/>
          </p:nvSpPr>
          <p:spPr>
            <a:xfrm>
              <a:off x="4864247" y="5591933"/>
              <a:ext cx="3076512" cy="6155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Individual</a:t>
              </a:r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72C49B-CD54-B1CD-6097-7398180E9574}"/>
                </a:ext>
              </a:extLst>
            </p:cNvPr>
            <p:cNvGrpSpPr/>
            <p:nvPr/>
          </p:nvGrpSpPr>
          <p:grpSpPr>
            <a:xfrm flipH="1">
              <a:off x="7141340" y="2448215"/>
              <a:ext cx="4236348" cy="3677855"/>
              <a:chOff x="1297415" y="2436172"/>
              <a:chExt cx="4236348" cy="3677855"/>
            </a:xfrm>
          </p:grpSpPr>
          <p:sp>
            <p:nvSpPr>
              <p:cNvPr id="15" name="Chord 14">
                <a:extLst>
                  <a:ext uri="{FF2B5EF4-FFF2-40B4-BE49-F238E27FC236}">
                    <a16:creationId xmlns:a16="http://schemas.microsoft.com/office/drawing/2014/main" id="{31C87911-FEC4-A3BA-6C78-E3F2AEFCCDAF}"/>
                  </a:ext>
                </a:extLst>
              </p:cNvPr>
              <p:cNvSpPr/>
              <p:nvPr/>
            </p:nvSpPr>
            <p:spPr>
              <a:xfrm rot="5400000">
                <a:off x="4123467" y="3809139"/>
                <a:ext cx="1645402" cy="1175191"/>
              </a:xfrm>
              <a:prstGeom prst="chord">
                <a:avLst>
                  <a:gd name="adj1" fmla="val 2700000"/>
                  <a:gd name="adj2" fmla="val 8025816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hord 15">
                <a:extLst>
                  <a:ext uri="{FF2B5EF4-FFF2-40B4-BE49-F238E27FC236}">
                    <a16:creationId xmlns:a16="http://schemas.microsoft.com/office/drawing/2014/main" id="{0919B6A1-9082-7421-7B7D-15D6324BC2E6}"/>
                  </a:ext>
                </a:extLst>
              </p:cNvPr>
              <p:cNvSpPr/>
              <p:nvPr/>
            </p:nvSpPr>
            <p:spPr>
              <a:xfrm rot="5400000">
                <a:off x="2580294" y="3157381"/>
                <a:ext cx="3119580" cy="2235531"/>
              </a:xfrm>
              <a:prstGeom prst="chord">
                <a:avLst>
                  <a:gd name="adj1" fmla="val 2700000"/>
                  <a:gd name="adj2" fmla="val 7925878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hord 16">
                <a:extLst>
                  <a:ext uri="{FF2B5EF4-FFF2-40B4-BE49-F238E27FC236}">
                    <a16:creationId xmlns:a16="http://schemas.microsoft.com/office/drawing/2014/main" id="{BF5AE7C8-DCB6-E8D8-A7AA-0D3B3956CF09}"/>
                  </a:ext>
                </a:extLst>
              </p:cNvPr>
              <p:cNvSpPr/>
              <p:nvPr/>
            </p:nvSpPr>
            <p:spPr>
              <a:xfrm rot="5400000">
                <a:off x="1063057" y="2670530"/>
                <a:ext cx="3677855" cy="3209140"/>
              </a:xfrm>
              <a:prstGeom prst="chord">
                <a:avLst>
                  <a:gd name="adj1" fmla="val 2700000"/>
                  <a:gd name="adj2" fmla="val 8025816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970FE17-7C48-E695-6F38-711FE487F5B4}"/>
                  </a:ext>
                </a:extLst>
              </p:cNvPr>
              <p:cNvCxnSpPr>
                <a:cxnSpLocks/>
                <a:stCxn id="17" idx="0"/>
                <a:endCxn id="9" idx="3"/>
              </p:cNvCxnSpPr>
              <p:nvPr/>
            </p:nvCxnSpPr>
            <p:spPr>
              <a:xfrm flipV="1">
                <a:off x="1723044" y="4360442"/>
                <a:ext cx="3620013" cy="1162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A4BAEC-D8EC-F025-F5D7-3A3E49E5FB7A}"/>
                  </a:ext>
                </a:extLst>
              </p:cNvPr>
              <p:cNvCxnSpPr>
                <a:cxnSpLocks/>
                <a:stCxn id="17" idx="1"/>
                <a:endCxn id="9" idx="3"/>
              </p:cNvCxnSpPr>
              <p:nvPr/>
            </p:nvCxnSpPr>
            <p:spPr>
              <a:xfrm>
                <a:off x="1699945" y="3056961"/>
                <a:ext cx="3643113" cy="13034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E773E2-72BC-EFD9-6EEB-58824D5A2FA2}"/>
                </a:ext>
              </a:extLst>
            </p:cNvPr>
            <p:cNvSpPr/>
            <p:nvPr/>
          </p:nvSpPr>
          <p:spPr>
            <a:xfrm>
              <a:off x="5557962" y="4162395"/>
              <a:ext cx="1774084" cy="4201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 err="1"/>
                <a:t>Competencias</a:t>
              </a:r>
              <a:endParaRPr lang="en-US" sz="1600" b="1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2CAC89A-A9EA-3FD4-9AA5-4E816BE7F6A3}"/>
              </a:ext>
            </a:extLst>
          </p:cNvPr>
          <p:cNvSpPr/>
          <p:nvPr/>
        </p:nvSpPr>
        <p:spPr>
          <a:xfrm>
            <a:off x="10426890" y="5813946"/>
            <a:ext cx="1569492" cy="928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45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97982-3DB7-B152-4ABA-EDE86349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36" y="365125"/>
            <a:ext cx="6636328" cy="1325563"/>
          </a:xfrm>
        </p:spPr>
        <p:txBody>
          <a:bodyPr/>
          <a:lstStyle/>
          <a:p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Participación de países latinoamericanos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66EA9B-49BF-139D-4517-1F5D28F6CA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845552"/>
              </p:ext>
            </p:extLst>
          </p:nvPr>
        </p:nvGraphicFramePr>
        <p:xfrm>
          <a:off x="3616036" y="1825625"/>
          <a:ext cx="8355385" cy="4815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77">
                  <a:extLst>
                    <a:ext uri="{9D8B030D-6E8A-4147-A177-3AD203B41FA5}">
                      <a16:colId xmlns:a16="http://schemas.microsoft.com/office/drawing/2014/main" val="2901215403"/>
                    </a:ext>
                  </a:extLst>
                </a:gridCol>
                <a:gridCol w="1671077">
                  <a:extLst>
                    <a:ext uri="{9D8B030D-6E8A-4147-A177-3AD203B41FA5}">
                      <a16:colId xmlns:a16="http://schemas.microsoft.com/office/drawing/2014/main" val="2629762077"/>
                    </a:ext>
                  </a:extLst>
                </a:gridCol>
                <a:gridCol w="1671077">
                  <a:extLst>
                    <a:ext uri="{9D8B030D-6E8A-4147-A177-3AD203B41FA5}">
                      <a16:colId xmlns:a16="http://schemas.microsoft.com/office/drawing/2014/main" val="3880225864"/>
                    </a:ext>
                  </a:extLst>
                </a:gridCol>
                <a:gridCol w="1671077">
                  <a:extLst>
                    <a:ext uri="{9D8B030D-6E8A-4147-A177-3AD203B41FA5}">
                      <a16:colId xmlns:a16="http://schemas.microsoft.com/office/drawing/2014/main" val="2002564315"/>
                    </a:ext>
                  </a:extLst>
                </a:gridCol>
                <a:gridCol w="1671077">
                  <a:extLst>
                    <a:ext uri="{9D8B030D-6E8A-4147-A177-3AD203B41FA5}">
                      <a16:colId xmlns:a16="http://schemas.microsoft.com/office/drawing/2014/main" val="4021386281"/>
                    </a:ext>
                  </a:extLst>
                </a:gridCol>
              </a:tblGrid>
              <a:tr h="6808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Sistema </a:t>
                      </a:r>
                      <a:r>
                        <a:rPr lang="es-ES_tradnl" noProof="0" dirty="0"/>
                        <a:t>Educativo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ICCS 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ICCS 20216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ICCS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ICCS 2027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415329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s-ES_tradnl" noProof="0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694638"/>
                  </a:ext>
                </a:extLst>
              </a:tr>
              <a:tr h="551144">
                <a:tc>
                  <a:txBody>
                    <a:bodyPr/>
                    <a:lstStyle/>
                    <a:p>
                      <a:r>
                        <a:rPr lang="en-US" dirty="0"/>
                        <a:t>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</a:p>
                    <a:p>
                      <a:pPr algn="ctr"/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(solo FT)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6854432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dirty="0"/>
                        <a:t>Colombia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074497"/>
                  </a:ext>
                </a:extLst>
              </a:tr>
              <a:tr h="680825">
                <a:tc>
                  <a:txBody>
                    <a:bodyPr/>
                    <a:lstStyle/>
                    <a:p>
                      <a:r>
                        <a:rPr lang="en-US" dirty="0"/>
                        <a:t>República </a:t>
                      </a:r>
                      <a:r>
                        <a:rPr lang="es-ES_tradnl" noProof="0" dirty="0"/>
                        <a:t>Dominicana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865233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dirty="0"/>
                        <a:t>Guatemala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943145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dirty="0"/>
                        <a:t>México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460656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dirty="0"/>
                        <a:t>Paraguay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0174581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17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70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112-C95E-4026-DFFB-6FD85F2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5" y="1076251"/>
            <a:ext cx="11509709" cy="1048968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Revertiendo la tendencia…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5AAD2-E390-C3EE-C99D-E011D692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5" y="2208723"/>
            <a:ext cx="10123823" cy="4526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000" b="1" dirty="0"/>
              <a:t>Beneficios de una mayor participación en la región:</a:t>
            </a:r>
          </a:p>
          <a:p>
            <a:r>
              <a:rPr lang="es-ES_tradnl" sz="2000" b="1" dirty="0"/>
              <a:t>Comparaciones mejor informadas: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Datos más representativos de la región permiten realizar mejores comparaciones de la educación, los contextos, las prácticas y las políticas de educación cívica.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Ponen a Latinoamérica en la discusión global sobre el tema. </a:t>
            </a:r>
          </a:p>
          <a:p>
            <a:pPr marL="0" indent="0">
              <a:buNone/>
            </a:pPr>
            <a:endParaRPr lang="es-ES_tradnl" sz="1000" b="1" dirty="0"/>
          </a:p>
          <a:p>
            <a:r>
              <a:rPr lang="es-ES_tradnl" sz="2000" b="1" dirty="0"/>
              <a:t>Intercambio de mejores prácticas: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Un mayor número de participantes incrementa el potencial para compartir y adoptar estrategias efectivas de educación cívica y ciudadana.</a:t>
            </a:r>
          </a:p>
          <a:p>
            <a:pPr marL="0" indent="0">
              <a:buNone/>
            </a:pPr>
            <a:endParaRPr lang="es-ES_tradnl" sz="1000" dirty="0"/>
          </a:p>
          <a:p>
            <a:r>
              <a:rPr lang="es-ES_tradnl" sz="2000" b="1" dirty="0"/>
              <a:t>Discusión de temas prioritarios en la región: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cs typeface="Arial" panose="020B0604020202020204" pitchFamily="34" charset="0"/>
              </a:rPr>
              <a:t>Una mayor participación permite una respuesta más detallada a los retos que plantea la educación cívica y ciudadana en la región.</a:t>
            </a:r>
          </a:p>
        </p:txBody>
      </p:sp>
    </p:spTree>
    <p:extLst>
      <p:ext uri="{BB962C8B-B14F-4D97-AF65-F5344CB8AC3E}">
        <p14:creationId xmlns:p14="http://schemas.microsoft.com/office/powerpoint/2010/main" val="355899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8768C03D-8E54-2685-BD2F-B7388587A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632" y="1427163"/>
            <a:ext cx="8662736" cy="2387600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Resultados del ICCS 2022</a:t>
            </a:r>
          </a:p>
        </p:txBody>
      </p:sp>
      <p:sp>
        <p:nvSpPr>
          <p:cNvPr id="3" name="Subtítulo 4">
            <a:extLst>
              <a:ext uri="{FF2B5EF4-FFF2-40B4-BE49-F238E27FC236}">
                <a16:creationId xmlns:a16="http://schemas.microsoft.com/office/drawing/2014/main" id="{E900EE89-5A82-C99A-F64C-F4A1D34DD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631" y="4015365"/>
            <a:ext cx="8662735" cy="1655762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Estudio Internacional de Educación Cívica y Ciudadana</a:t>
            </a:r>
          </a:p>
        </p:txBody>
      </p:sp>
    </p:spTree>
    <p:extLst>
      <p:ext uri="{BB962C8B-B14F-4D97-AF65-F5344CB8AC3E}">
        <p14:creationId xmlns:p14="http://schemas.microsoft.com/office/powerpoint/2010/main" val="35822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1399</Words>
  <Application>Microsoft Macintosh PowerPoint</Application>
  <PresentationFormat>Widescreen</PresentationFormat>
  <Paragraphs>208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Unicode MS</vt:lpstr>
      <vt:lpstr>Aptos</vt:lpstr>
      <vt:lpstr>Aptos Display</vt:lpstr>
      <vt:lpstr>Arial</vt:lpstr>
      <vt:lpstr>Courier New</vt:lpstr>
      <vt:lpstr>Roboto</vt:lpstr>
      <vt:lpstr>Tema de Office</vt:lpstr>
      <vt:lpstr>PowerPoint Presentation</vt:lpstr>
      <vt:lpstr>PowerPoint Presentation</vt:lpstr>
      <vt:lpstr>Abordando los retos de la sociedad a través de la educación para la ciudadanía</vt:lpstr>
      <vt:lpstr>Educación para la ciudadanía: Importancia y retos</vt:lpstr>
      <vt:lpstr>¿Por qué es ICCS importante?</vt:lpstr>
      <vt:lpstr>Áreas evaluadas</vt:lpstr>
      <vt:lpstr>Participación de países latinoamericanos</vt:lpstr>
      <vt:lpstr>Revertiendo la tendencia…</vt:lpstr>
      <vt:lpstr>Resultados del ICCS 2022</vt:lpstr>
      <vt:lpstr>La tendencia creciente se ha estancado</vt:lpstr>
      <vt:lpstr>PowerPoint Presentation</vt:lpstr>
      <vt:lpstr>PowerPoint Presentation</vt:lpstr>
      <vt:lpstr>PowerPoint Presentation</vt:lpstr>
      <vt:lpstr>¿Por qué participar en  ICCS 2027?</vt:lpstr>
      <vt:lpstr>ICCS ofrece información útil para la política, la investigación y la práctica </vt:lpstr>
      <vt:lpstr>ICCS: Impacto en la Investigación, la Política y la Práctica</vt:lpstr>
      <vt:lpstr>Impacto en la investigación</vt:lpstr>
      <vt:lpstr>Impacto en la política y las prácticas</vt:lpstr>
      <vt:lpstr>Impacto en políticas regionales e internacionales</vt:lpstr>
      <vt:lpstr>Impacto en políticas regionales e internacionales</vt:lpstr>
      <vt:lpstr>Impacto en políticas regionales e internacionales</vt:lpstr>
      <vt:lpstr>Impacto en políticas regionales e internacionales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Andres Acero Castillo</dc:creator>
  <cp:lastModifiedBy>Andres Sandoval Hernandez</cp:lastModifiedBy>
  <cp:revision>17</cp:revision>
  <dcterms:created xsi:type="dcterms:W3CDTF">2024-03-08T14:42:22Z</dcterms:created>
  <dcterms:modified xsi:type="dcterms:W3CDTF">2024-04-02T14:42:21Z</dcterms:modified>
</cp:coreProperties>
</file>