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8.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9.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10.xml" ContentType="application/vnd.openxmlformats-officedocument.drawingml.chartshapes+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1.xml" ContentType="application/vnd.openxmlformats-officedocument.drawingml.chartshapes+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drawings/drawing12.xml" ContentType="application/vnd.openxmlformats-officedocument.drawingml.chartshapes+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13.xml" ContentType="application/vnd.openxmlformats-officedocument.drawingml.chartshapes+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14.xml" ContentType="application/vnd.openxmlformats-officedocument.drawingml.chartshapes+xml"/>
  <Override PartName="/ppt/charts/chart5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4.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5.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8.xml" ContentType="application/vnd.openxmlformats-officedocument.drawingml.chart+xml"/>
  <Override PartName="/ppt/charts/style57.xml" ContentType="application/vnd.ms-office.chartstyle+xml"/>
  <Override PartName="/ppt/charts/colors57.xml" ContentType="application/vnd.ms-office.chartcolorstyle+xml"/>
  <Override PartName="/ppt/drawings/drawing15.xml" ContentType="application/vnd.openxmlformats-officedocument.drawingml.chartshapes+xml"/>
  <Override PartName="/ppt/charts/chart59.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0.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1.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2.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3.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4.xml" ContentType="application/vnd.openxmlformats-officedocument.drawingml.chart+xml"/>
  <Override PartName="/ppt/charts/style63.xml" ContentType="application/vnd.ms-office.chartstyle+xml"/>
  <Override PartName="/ppt/charts/colors6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83" r:id="rId3"/>
    <p:sldId id="284" r:id="rId4"/>
    <p:sldId id="281" r:id="rId5"/>
    <p:sldId id="289" r:id="rId6"/>
    <p:sldId id="298" r:id="rId7"/>
    <p:sldId id="286" r:id="rId8"/>
    <p:sldId id="288" r:id="rId9"/>
    <p:sldId id="285" r:id="rId10"/>
    <p:sldId id="291" r:id="rId11"/>
    <p:sldId id="292" r:id="rId12"/>
    <p:sldId id="293" r:id="rId13"/>
    <p:sldId id="305" r:id="rId14"/>
    <p:sldId id="294" r:id="rId15"/>
    <p:sldId id="266" r:id="rId16"/>
    <p:sldId id="299" r:id="rId17"/>
    <p:sldId id="306" r:id="rId18"/>
    <p:sldId id="300" r:id="rId19"/>
    <p:sldId id="267" r:id="rId20"/>
    <p:sldId id="315" r:id="rId21"/>
    <p:sldId id="316" r:id="rId22"/>
    <p:sldId id="317" r:id="rId23"/>
    <p:sldId id="318" r:id="rId24"/>
    <p:sldId id="303" r:id="rId25"/>
    <p:sldId id="307" r:id="rId26"/>
    <p:sldId id="304" r:id="rId27"/>
    <p:sldId id="269" r:id="rId28"/>
    <p:sldId id="297" r:id="rId29"/>
    <p:sldId id="309" r:id="rId30"/>
    <p:sldId id="295" r:id="rId31"/>
    <p:sldId id="271" r:id="rId32"/>
    <p:sldId id="310" r:id="rId33"/>
    <p:sldId id="280" r:id="rId34"/>
    <p:sldId id="277" r:id="rId35"/>
    <p:sldId id="278" r:id="rId36"/>
    <p:sldId id="312" r:id="rId37"/>
    <p:sldId id="279" r:id="rId38"/>
    <p:sldId id="257" r:id="rId39"/>
    <p:sldId id="258" r:id="rId40"/>
    <p:sldId id="272" r:id="rId41"/>
    <p:sldId id="273" r:id="rId42"/>
    <p:sldId id="261" r:id="rId43"/>
    <p:sldId id="274" r:id="rId44"/>
    <p:sldId id="276" r:id="rId45"/>
    <p:sldId id="311" r:id="rId46"/>
    <p:sldId id="313" r:id="rId47"/>
    <p:sldId id="314" r:id="rId4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3" autoAdjust="0"/>
    <p:restoredTop sz="89205" autoAdjust="0"/>
  </p:normalViewPr>
  <p:slideViewPr>
    <p:cSldViewPr snapToGrid="0">
      <p:cViewPr varScale="1">
        <p:scale>
          <a:sx n="79" d="100"/>
          <a:sy n="79" d="100"/>
        </p:scale>
        <p:origin x="236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4"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4" Type="http://schemas.openxmlformats.org/officeDocument/2006/relationships/chartUserShapes" Target="../drawings/drawing9.xml"/><Relationship Id="rId1" Type="http://schemas.microsoft.com/office/2011/relationships/chartStyle" Target="style15.xml"/><Relationship Id="rId2" Type="http://schemas.microsoft.com/office/2011/relationships/chartColorStyle" Target="colors15.xml"/></Relationships>
</file>

<file path=ppt/charts/_rels/chart17.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 Id="rId2"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4" Type="http://schemas.openxmlformats.org/officeDocument/2006/relationships/chartUserShapes" Target="../drawings/drawing10.xml"/><Relationship Id="rId1" Type="http://schemas.microsoft.com/office/2011/relationships/chartStyle" Target="style22.xml"/><Relationship Id="rId2" Type="http://schemas.microsoft.com/office/2011/relationships/chartColorStyle" Target="colors22.xml"/></Relationships>
</file>

<file path=ppt/charts/_rels/chart24.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4" Type="http://schemas.openxmlformats.org/officeDocument/2006/relationships/chartUserShapes" Target="../drawings/drawing3.xml"/><Relationship Id="rId1" Type="http://schemas.microsoft.com/office/2011/relationships/chartStyle" Target="style2.xml"/><Relationship Id="rId2" Type="http://schemas.microsoft.com/office/2011/relationships/chartColorStyle" Target="colors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4" Type="http://schemas.openxmlformats.org/officeDocument/2006/relationships/chartUserShapes" Target="../drawings/drawing11.xml"/><Relationship Id="rId1" Type="http://schemas.microsoft.com/office/2011/relationships/chartStyle" Target="style29.xml"/><Relationship Id="rId2" Type="http://schemas.microsoft.com/office/2011/relationships/chartColorStyle" Target="colors29.xml"/></Relationships>
</file>

<file path=ppt/charts/_rels/chart31.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4" Type="http://schemas.openxmlformats.org/officeDocument/2006/relationships/chartUserShapes" Target="../drawings/drawing12.xml"/><Relationship Id="rId1" Type="http://schemas.microsoft.com/office/2011/relationships/chartStyle" Target="style36.xml"/><Relationship Id="rId2" Type="http://schemas.microsoft.com/office/2011/relationships/chartColorStyle" Target="colors36.xml"/></Relationships>
</file>

<file path=ppt/charts/_rels/chart38.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package" Target="../embeddings/Hoja_de_c_lculo_de_Microsoft_Excel38.xlsx"/></Relationships>
</file>

<file path=ppt/charts/_rels/chart39.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4" Type="http://schemas.openxmlformats.org/officeDocument/2006/relationships/chartUserShapes" Target="../drawings/drawing4.xml"/><Relationship Id="rId1" Type="http://schemas.microsoft.com/office/2011/relationships/chartStyle" Target="style3.xml"/><Relationship Id="rId2" Type="http://schemas.microsoft.com/office/2011/relationships/chartColorStyle" Target="colors3.xml"/></Relationships>
</file>

<file path=ppt/charts/_rels/chart40.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4" Type="http://schemas.openxmlformats.org/officeDocument/2006/relationships/chartUserShapes" Target="../drawings/drawing13.xml"/><Relationship Id="rId1" Type="http://schemas.microsoft.com/office/2011/relationships/chartStyle" Target="style43.xml"/><Relationship Id="rId2" Type="http://schemas.microsoft.com/office/2011/relationships/chartColorStyle" Target="colors43.xml"/></Relationships>
</file>

<file path=ppt/charts/_rels/chart45.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Hoja_de_c_lculo_de_Microsoft_Excel45.xlsx"/></Relationships>
</file>

<file path=ppt/charts/_rels/chart46.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Hoja_de_c_lculo_de_Microsoft_Excel46.xlsx"/></Relationships>
</file>

<file path=ppt/charts/_rels/chart47.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Hoja_de_c_lculo_de_Microsoft_Excel47.xlsx"/></Relationships>
</file>

<file path=ppt/charts/_rels/chart48.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Hoja_de_c_lculo_de_Microsoft_Excel48.xlsx"/></Relationships>
</file>

<file path=ppt/charts/_rels/chart49.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Hoja_de_c_lculo_de_Microsoft_Excel49.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4" Type="http://schemas.openxmlformats.org/officeDocument/2006/relationships/chartUserShapes" Target="../drawings/drawing5.xml"/><Relationship Id="rId1" Type="http://schemas.microsoft.com/office/2011/relationships/chartStyle" Target="style4.xml"/><Relationship Id="rId2" Type="http://schemas.microsoft.com/office/2011/relationships/chartColorStyle" Target="colors4.xml"/></Relationships>
</file>

<file path=ppt/charts/_rels/chart50.xml.rels><?xml version="1.0" encoding="UTF-8" standalone="yes"?>
<Relationships xmlns="http://schemas.openxmlformats.org/package/2006/relationships"><Relationship Id="rId1" Type="http://schemas.microsoft.com/office/2011/relationships/chartStyle" Target="style49.xml"/><Relationship Id="rId2" Type="http://schemas.microsoft.com/office/2011/relationships/chartColorStyle" Target="colors49.xml"/><Relationship Id="rId3" Type="http://schemas.openxmlformats.org/officeDocument/2006/relationships/package" Target="../embeddings/Hoja_de_c_lculo_de_Microsoft_Excel50.xlsx"/></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4" Type="http://schemas.openxmlformats.org/officeDocument/2006/relationships/chartUserShapes" Target="../drawings/drawing14.xml"/><Relationship Id="rId1" Type="http://schemas.microsoft.com/office/2011/relationships/chartStyle" Target="style50.xml"/><Relationship Id="rId2" Type="http://schemas.microsoft.com/office/2011/relationships/chartColorStyle" Target="colors50.xml"/></Relationships>
</file>

<file path=ppt/charts/_rels/chart52.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Hoja_de_c_lculo_de_Microsoft_Excel52.xlsx"/></Relationships>
</file>

<file path=ppt/charts/_rels/chart53.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Hoja_de_c_lculo_de_Microsoft_Excel53.xlsx"/></Relationships>
</file>

<file path=ppt/charts/_rels/chart54.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Hoja_de_c_lculo_de_Microsoft_Excel54.xlsx"/></Relationships>
</file>

<file path=ppt/charts/_rels/chart55.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Hoja_de_c_lculo_de_Microsoft_Excel55.xlsx"/></Relationships>
</file>

<file path=ppt/charts/_rels/chart56.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Hoja_de_c_lculo_de_Microsoft_Excel56.xlsx"/></Relationships>
</file>

<file path=ppt/charts/_rels/chart57.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Hoja_de_c_lculo_de_Microsoft_Excel57.xlsx"/></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4" Type="http://schemas.openxmlformats.org/officeDocument/2006/relationships/chartUserShapes" Target="../drawings/drawing15.xml"/><Relationship Id="rId1" Type="http://schemas.microsoft.com/office/2011/relationships/chartStyle" Target="style57.xml"/><Relationship Id="rId2" Type="http://schemas.microsoft.com/office/2011/relationships/chartColorStyle" Target="colors57.xml"/></Relationships>
</file>

<file path=ppt/charts/_rels/chart59.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Hoja_de_c_lculo_de_Microsoft_Excel59.xlsx"/></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4" Type="http://schemas.openxmlformats.org/officeDocument/2006/relationships/chartUserShapes" Target="../drawings/drawing6.xml"/><Relationship Id="rId1" Type="http://schemas.microsoft.com/office/2011/relationships/chartStyle" Target="style5.xml"/><Relationship Id="rId2" Type="http://schemas.microsoft.com/office/2011/relationships/chartColorStyle" Target="colors5.xml"/></Relationships>
</file>

<file path=ppt/charts/_rels/chart60.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Hoja_de_c_lculo_de_Microsoft_Excel60.xlsx"/></Relationships>
</file>

<file path=ppt/charts/_rels/chart61.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Hoja_de_c_lculo_de_Microsoft_Excel61.xlsx"/></Relationships>
</file>

<file path=ppt/charts/_rels/chart62.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Hoja_de_c_lculo_de_Microsoft_Excel62.xlsx"/></Relationships>
</file>

<file path=ppt/charts/_rels/chart63.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Hoja_de_c_lculo_de_Microsoft_Excel63.xlsx"/></Relationships>
</file>

<file path=ppt/charts/_rels/chart64.xml.rels><?xml version="1.0" encoding="UTF-8" standalone="yes"?>
<Relationships xmlns="http://schemas.openxmlformats.org/package/2006/relationships"><Relationship Id="rId1" Type="http://schemas.microsoft.com/office/2011/relationships/chartStyle" Target="style63.xml"/><Relationship Id="rId2" Type="http://schemas.microsoft.com/office/2011/relationships/chartColorStyle" Target="colors63.xml"/><Relationship Id="rId3" Type="http://schemas.openxmlformats.org/officeDocument/2006/relationships/package" Target="../embeddings/Hoja_de_c_lculo_de_Microsoft_Excel64.xlsx"/></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4" Type="http://schemas.openxmlformats.org/officeDocument/2006/relationships/chartUserShapes" Target="../drawings/drawing7.xml"/><Relationship Id="rId1" Type="http://schemas.microsoft.com/office/2011/relationships/chartStyle" Target="style6.xml"/><Relationship Id="rId2" Type="http://schemas.microsoft.com/office/2011/relationships/chartColorStyle" Target="colors6.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4" Type="http://schemas.openxmlformats.org/officeDocument/2006/relationships/chartUserShapes" Target="../drawings/drawing8.xml"/><Relationship Id="rId1" Type="http://schemas.microsoft.com/office/2011/relationships/chartStyle" Target="style7.xml"/><Relationship Id="rId2" Type="http://schemas.microsoft.com/office/2011/relationships/chartColorStyle" Target="colors7.xml"/></Relationships>
</file>

<file path=ppt/charts/_rels/chart9.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150147287075"/>
          <c:y val="0.0297468473026402"/>
          <c:w val="0.734775566445212"/>
          <c:h val="0.906143905750404"/>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Rep. Dominicana</c:v>
                </c:pt>
                <c:pt idx="1">
                  <c:v>Perú</c:v>
                </c:pt>
                <c:pt idx="2">
                  <c:v>Brasil</c:v>
                </c:pt>
                <c:pt idx="3">
                  <c:v>Costa Rica </c:v>
                </c:pt>
                <c:pt idx="4">
                  <c:v>Colombia</c:v>
                </c:pt>
                <c:pt idx="5">
                  <c:v>México </c:v>
                </c:pt>
                <c:pt idx="6">
                  <c:v>Uruguay</c:v>
                </c:pt>
                <c:pt idx="7">
                  <c:v>Chile</c:v>
                </c:pt>
                <c:pt idx="8">
                  <c:v>Promedio OCDE</c:v>
                </c:pt>
              </c:strCache>
            </c:strRef>
          </c:cat>
          <c:val>
            <c:numRef>
              <c:f>Hoja1!$B$2:$B$10</c:f>
              <c:numCache>
                <c:formatCode>General</c:formatCode>
                <c:ptCount val="9"/>
                <c:pt idx="0">
                  <c:v>0.4</c:v>
                </c:pt>
                <c:pt idx="1">
                  <c:v>3.2</c:v>
                </c:pt>
                <c:pt idx="2">
                  <c:v>9.4</c:v>
                </c:pt>
                <c:pt idx="3">
                  <c:v>9.4</c:v>
                </c:pt>
                <c:pt idx="4">
                  <c:v>11.4</c:v>
                </c:pt>
                <c:pt idx="5">
                  <c:v>12.8</c:v>
                </c:pt>
                <c:pt idx="6">
                  <c:v>14.0</c:v>
                </c:pt>
                <c:pt idx="7">
                  <c:v>14.6</c:v>
                </c:pt>
                <c:pt idx="8">
                  <c:v>29.2</c:v>
                </c:pt>
              </c:numCache>
            </c:numRef>
          </c:val>
          <c:extLst xmlns:c16r2="http://schemas.microsoft.com/office/drawing/2015/06/chart">
            <c:ext xmlns:c16="http://schemas.microsoft.com/office/drawing/2014/chart" uri="{C3380CC4-5D6E-409C-BE32-E72D297353CC}">
              <c16:uniqueId val="{00000000-5B6E-4559-BE5F-D34D18D6A684}"/>
            </c:ext>
          </c:extLst>
        </c:ser>
        <c:dLbls>
          <c:showLegendKey val="0"/>
          <c:showVal val="0"/>
          <c:showCatName val="0"/>
          <c:showSerName val="0"/>
          <c:showPercent val="0"/>
          <c:showBubbleSize val="0"/>
        </c:dLbls>
        <c:gapWidth val="182"/>
        <c:axId val="-745870576"/>
        <c:axId val="-699041280"/>
      </c:barChart>
      <c:catAx>
        <c:axId val="-74587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99041280"/>
        <c:crosses val="autoZero"/>
        <c:auto val="1"/>
        <c:lblAlgn val="ctr"/>
        <c:lblOffset val="100"/>
        <c:noMultiLvlLbl val="0"/>
      </c:catAx>
      <c:valAx>
        <c:axId val="-699041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_tradnl"/>
          </a:p>
        </c:txPr>
        <c:crossAx val="-745870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91534210094881"/>
          <c:y val="0.069288958227402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82649743408939"/>
          <c:y val="0.178623800194017"/>
          <c:w val="0.173709209856231"/>
          <c:h val="0.686914630908356"/>
        </c:manualLayout>
      </c:layout>
      <c:barChart>
        <c:barDir val="bar"/>
        <c:grouping val="clustered"/>
        <c:varyColors val="0"/>
        <c:ser>
          <c:idx val="0"/>
          <c:order val="0"/>
          <c:tx>
            <c:strRef>
              <c:f>Hoja1!$E$2</c:f>
              <c:strCache>
                <c:ptCount val="1"/>
                <c:pt idx="0">
                  <c:v>Deflactado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0ADB-4D47-8464-7A8CABE52F81}"/>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097C-4A89-BFEE-034B169FA630}"/>
              </c:ext>
            </c:extLst>
          </c:dPt>
          <c:cat>
            <c:strRef>
              <c:f>Hoja1!$D$3:$D$10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Hoja1!$E$3:$E$10</c:f>
              <c:numCache>
                <c:formatCode>General</c:formatCode>
                <c:ptCount val="8"/>
                <c:pt idx="0">
                  <c:v>-0.0163</c:v>
                </c:pt>
                <c:pt idx="1">
                  <c:v>0.00353</c:v>
                </c:pt>
                <c:pt idx="2">
                  <c:v>-0.00199</c:v>
                </c:pt>
                <c:pt idx="3">
                  <c:v>-0.0182</c:v>
                </c:pt>
                <c:pt idx="4">
                  <c:v>0.0102</c:v>
                </c:pt>
                <c:pt idx="5">
                  <c:v>0.0261</c:v>
                </c:pt>
                <c:pt idx="6">
                  <c:v>0.00909</c:v>
                </c:pt>
                <c:pt idx="7">
                  <c:v>-0.0115</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3454464"/>
        <c:axId val="-673452144"/>
      </c:barChart>
      <c:catAx>
        <c:axId val="-673454464"/>
        <c:scaling>
          <c:orientation val="minMax"/>
        </c:scaling>
        <c:delete val="1"/>
        <c:axPos val="l"/>
        <c:numFmt formatCode="General" sourceLinked="1"/>
        <c:majorTickMark val="out"/>
        <c:minorTickMark val="none"/>
        <c:tickLblPos val="nextTo"/>
        <c:crossAx val="-673452144"/>
        <c:crosses val="autoZero"/>
        <c:auto val="0"/>
        <c:lblAlgn val="ctr"/>
        <c:lblOffset val="0"/>
        <c:noMultiLvlLbl val="0"/>
      </c:catAx>
      <c:valAx>
        <c:axId val="-673452144"/>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454464"/>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90841463185398"/>
          <c:y val="0.071769714804138"/>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Hoja1!$G$2</c:f>
              <c:strCache>
                <c:ptCount val="1"/>
                <c:pt idx="0">
                  <c:v>Terciles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E928-4E61-A796-D17931ABA2C4}"/>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E27C-478D-986E-E9107F73AFA7}"/>
              </c:ext>
            </c:extLst>
          </c:dPt>
          <c:cat>
            <c:strRef>
              <c:f>Hoja1!$F$3:$F$10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Hoja1!$G$3:$G$10</c:f>
              <c:numCache>
                <c:formatCode>General</c:formatCode>
                <c:ptCount val="8"/>
                <c:pt idx="0">
                  <c:v>-0.0448</c:v>
                </c:pt>
                <c:pt idx="1">
                  <c:v>0.0264</c:v>
                </c:pt>
                <c:pt idx="2">
                  <c:v>0.0275</c:v>
                </c:pt>
                <c:pt idx="3">
                  <c:v>-0.0519</c:v>
                </c:pt>
                <c:pt idx="4">
                  <c:v>0.0484</c:v>
                </c:pt>
                <c:pt idx="5">
                  <c:v>0.0733</c:v>
                </c:pt>
                <c:pt idx="6">
                  <c:v>0.0296</c:v>
                </c:pt>
                <c:pt idx="7">
                  <c:v>-0.0684</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3563264"/>
        <c:axId val="-673560944"/>
      </c:barChart>
      <c:catAx>
        <c:axId val="-673563264"/>
        <c:scaling>
          <c:orientation val="minMax"/>
        </c:scaling>
        <c:delete val="1"/>
        <c:axPos val="l"/>
        <c:numFmt formatCode="General" sourceLinked="1"/>
        <c:majorTickMark val="none"/>
        <c:minorTickMark val="none"/>
        <c:tickLblPos val="low"/>
        <c:crossAx val="-673560944"/>
        <c:crosses val="autoZero"/>
        <c:auto val="0"/>
        <c:lblAlgn val="ctr"/>
        <c:lblOffset val="0"/>
        <c:noMultiLvlLbl val="0"/>
      </c:catAx>
      <c:valAx>
        <c:axId val="-673560944"/>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563264"/>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586193362027187"/>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82325929551311"/>
          <c:h val="0.701891665677683"/>
        </c:manualLayout>
      </c:layout>
      <c:barChart>
        <c:barDir val="bar"/>
        <c:grouping val="clustered"/>
        <c:varyColors val="0"/>
        <c:ser>
          <c:idx val="0"/>
          <c:order val="0"/>
          <c:tx>
            <c:strRef>
              <c:f>Hoja1!$I$2</c:f>
              <c:strCache>
                <c:ptCount val="1"/>
                <c:pt idx="0">
                  <c:v>Cuartiles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B1A2-47DF-ADE9-3DF2A78D944B}"/>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8106-4721-8592-8ED2DA742474}"/>
              </c:ext>
            </c:extLst>
          </c:dPt>
          <c:cat>
            <c:strRef>
              <c:f>Hoja1!$H$3:$H$10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Hoja1!$I$3:$I$10</c:f>
              <c:numCache>
                <c:formatCode>General</c:formatCode>
                <c:ptCount val="8"/>
                <c:pt idx="0">
                  <c:v>-0.0406</c:v>
                </c:pt>
                <c:pt idx="1">
                  <c:v>0.0227</c:v>
                </c:pt>
                <c:pt idx="2">
                  <c:v>0.0226</c:v>
                </c:pt>
                <c:pt idx="3">
                  <c:v>-0.0464</c:v>
                </c:pt>
                <c:pt idx="4">
                  <c:v>0.0427</c:v>
                </c:pt>
                <c:pt idx="5">
                  <c:v>0.067</c:v>
                </c:pt>
                <c:pt idx="6">
                  <c:v>0.022</c:v>
                </c:pt>
                <c:pt idx="7">
                  <c:v>-0.0638</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3465520"/>
        <c:axId val="-673486304"/>
      </c:barChart>
      <c:catAx>
        <c:axId val="-673465520"/>
        <c:scaling>
          <c:orientation val="minMax"/>
        </c:scaling>
        <c:delete val="1"/>
        <c:axPos val="l"/>
        <c:numFmt formatCode="General" sourceLinked="1"/>
        <c:majorTickMark val="none"/>
        <c:minorTickMark val="none"/>
        <c:tickLblPos val="low"/>
        <c:crossAx val="-673486304"/>
        <c:crosses val="autoZero"/>
        <c:auto val="0"/>
        <c:lblAlgn val="ctr"/>
        <c:lblOffset val="0"/>
        <c:noMultiLvlLbl val="0"/>
      </c:catAx>
      <c:valAx>
        <c:axId val="-673486304"/>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46552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848921566463728"/>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56486365485082"/>
          <c:y val="0.181803793147349"/>
          <c:w val="0.600113345082967"/>
          <c:h val="0.690317777729058"/>
        </c:manualLayout>
      </c:layout>
      <c:barChart>
        <c:barDir val="bar"/>
        <c:grouping val="clustered"/>
        <c:varyColors val="0"/>
        <c:ser>
          <c:idx val="0"/>
          <c:order val="0"/>
          <c:tx>
            <c:strRef>
              <c:f>Hoja1!$K$2</c:f>
              <c:strCache>
                <c:ptCount val="1"/>
                <c:pt idx="0">
                  <c:v>Cuartiles_V2</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F34E-4EA4-9FE8-47DDEE1D775F}"/>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FBF4-4941-A28D-35B4EFDC9C31}"/>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FBF4-4941-A28D-35B4EFDC9C31}"/>
              </c:ext>
            </c:extLst>
          </c:dPt>
          <c:cat>
            <c:strRef>
              <c:f>Hoja1!$J$3:$J$10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Hoja1!$K$3:$K$10</c:f>
              <c:numCache>
                <c:formatCode>General</c:formatCode>
                <c:ptCount val="8"/>
                <c:pt idx="0">
                  <c:v>-0.0379</c:v>
                </c:pt>
                <c:pt idx="1">
                  <c:v>0.0209</c:v>
                </c:pt>
                <c:pt idx="2">
                  <c:v>0.0206</c:v>
                </c:pt>
                <c:pt idx="3">
                  <c:v>-0.0531</c:v>
                </c:pt>
                <c:pt idx="4">
                  <c:v>0.0433</c:v>
                </c:pt>
                <c:pt idx="5">
                  <c:v>0.0706</c:v>
                </c:pt>
                <c:pt idx="6">
                  <c:v>0.0234</c:v>
                </c:pt>
                <c:pt idx="7">
                  <c:v>-0.0529</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701956592"/>
        <c:axId val="-701954816"/>
      </c:barChart>
      <c:catAx>
        <c:axId val="-701956592"/>
        <c:scaling>
          <c:orientation val="minMax"/>
        </c:scaling>
        <c:delete val="1"/>
        <c:axPos val="l"/>
        <c:numFmt formatCode="General" sourceLinked="1"/>
        <c:majorTickMark val="none"/>
        <c:minorTickMark val="none"/>
        <c:tickLblPos val="low"/>
        <c:crossAx val="-701954816"/>
        <c:crosses val="autoZero"/>
        <c:auto val="0"/>
        <c:lblAlgn val="ctr"/>
        <c:lblOffset val="0"/>
        <c:noMultiLvlLbl val="0"/>
      </c:catAx>
      <c:valAx>
        <c:axId val="-701954816"/>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195659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22785082112396"/>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771318800306857"/>
          <c:y val="0.165205674718163"/>
          <c:w val="0.343850971961252"/>
          <c:h val="0.731229511474184"/>
        </c:manualLayout>
      </c:layout>
      <c:barChart>
        <c:barDir val="bar"/>
        <c:grouping val="clustered"/>
        <c:varyColors val="0"/>
        <c:ser>
          <c:idx val="0"/>
          <c:order val="0"/>
          <c:tx>
            <c:strRef>
              <c:f>Hoja1!$O$2</c:f>
              <c:strCache>
                <c:ptCount val="1"/>
                <c:pt idx="0">
                  <c:v>Deciles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8202-4F80-B928-252B5F3975BD}"/>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09BD-4739-9F90-6043BE0C9D61}"/>
              </c:ext>
            </c:extLst>
          </c:dPt>
          <c:cat>
            <c:strRef>
              <c:f>Hoja1!$N$3:$N$10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Hoja1!$O$3:$O$10</c:f>
              <c:numCache>
                <c:formatCode>General</c:formatCode>
                <c:ptCount val="8"/>
                <c:pt idx="0">
                  <c:v>-0.0239</c:v>
                </c:pt>
                <c:pt idx="1">
                  <c:v>-0.0139</c:v>
                </c:pt>
                <c:pt idx="2">
                  <c:v>0.0112</c:v>
                </c:pt>
                <c:pt idx="3">
                  <c:v>-0.0356</c:v>
                </c:pt>
                <c:pt idx="4">
                  <c:v>0.0166</c:v>
                </c:pt>
                <c:pt idx="5">
                  <c:v>0.0339</c:v>
                </c:pt>
                <c:pt idx="6">
                  <c:v>0.0157</c:v>
                </c:pt>
                <c:pt idx="7">
                  <c:v>-0.196</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701280704"/>
        <c:axId val="-701278928"/>
      </c:barChart>
      <c:catAx>
        <c:axId val="-701280704"/>
        <c:scaling>
          <c:orientation val="minMax"/>
        </c:scaling>
        <c:delete val="1"/>
        <c:axPos val="l"/>
        <c:numFmt formatCode="General" sourceLinked="1"/>
        <c:majorTickMark val="out"/>
        <c:minorTickMark val="none"/>
        <c:tickLblPos val="nextTo"/>
        <c:crossAx val="-701278928"/>
        <c:crosses val="autoZero"/>
        <c:auto val="0"/>
        <c:lblAlgn val="ctr"/>
        <c:lblOffset val="0"/>
        <c:noMultiLvlLbl val="0"/>
      </c:catAx>
      <c:valAx>
        <c:axId val="-701278928"/>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12807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211856804295336"/>
          <c:y val="0.0526712541885341"/>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Hoja1!$M$2</c:f>
              <c:strCache>
                <c:ptCount val="1"/>
                <c:pt idx="0">
                  <c:v>Quintiles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835C-4B15-98FD-2385BFFD1833}"/>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835C-4B15-98FD-2385BFFD1833}"/>
              </c:ext>
            </c:extLst>
          </c:dPt>
          <c:dPt>
            <c:idx val="7"/>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0-4F92-4268-B1BA-3144D16E34B3}"/>
              </c:ext>
            </c:extLst>
          </c:dPt>
          <c:cat>
            <c:strRef>
              <c:f>Hoja1!$L$3:$L$10</c:f>
              <c:strCache>
                <c:ptCount val="8"/>
                <c:pt idx="0">
                  <c:v>Impuntialidad</c:v>
                </c:pt>
                <c:pt idx="1">
                  <c:v>Cultposs</c:v>
                </c:pt>
                <c:pt idx="2">
                  <c:v>Cooperación</c:v>
                </c:pt>
                <c:pt idx="3">
                  <c:v>Ansiedad</c:v>
                </c:pt>
                <c:pt idx="4">
                  <c:v>Interés ciencias</c:v>
                </c:pt>
                <c:pt idx="5">
                  <c:v>Disfrute ciencias</c:v>
                </c:pt>
                <c:pt idx="6">
                  <c:v>Disciplina Ciencias</c:v>
                </c:pt>
                <c:pt idx="7">
                  <c:v>INSE</c:v>
                </c:pt>
              </c:strCache>
            </c:strRef>
          </c:cat>
          <c:val>
            <c:numRef>
              <c:f>Hoja1!$M$3:$M$10</c:f>
              <c:numCache>
                <c:formatCode>General</c:formatCode>
                <c:ptCount val="8"/>
                <c:pt idx="0">
                  <c:v>-0.0355</c:v>
                </c:pt>
                <c:pt idx="1">
                  <c:v>0.0157</c:v>
                </c:pt>
                <c:pt idx="2">
                  <c:v>0.0175</c:v>
                </c:pt>
                <c:pt idx="3">
                  <c:v>-0.0426</c:v>
                </c:pt>
                <c:pt idx="4">
                  <c:v>0.0384</c:v>
                </c:pt>
                <c:pt idx="5">
                  <c:v>0.0626</c:v>
                </c:pt>
                <c:pt idx="6">
                  <c:v>0.0173</c:v>
                </c:pt>
                <c:pt idx="7">
                  <c:v>-0.0579</c:v>
                </c:pt>
              </c:numCache>
            </c:numRef>
          </c:val>
          <c:extLst xmlns:c16r2="http://schemas.microsoft.com/office/drawing/2015/06/chart">
            <c:ext xmlns:c16="http://schemas.microsoft.com/office/drawing/2014/chart" uri="{C3380CC4-5D6E-409C-BE32-E72D297353CC}">
              <c16:uniqueId val="{0000000E-835C-4B15-98FD-2385BFFD1833}"/>
            </c:ext>
          </c:extLst>
        </c:ser>
        <c:dLbls>
          <c:showLegendKey val="0"/>
          <c:showVal val="0"/>
          <c:showCatName val="0"/>
          <c:showSerName val="0"/>
          <c:showPercent val="0"/>
          <c:showBubbleSize val="0"/>
        </c:dLbls>
        <c:gapWidth val="105"/>
        <c:overlap val="5"/>
        <c:axId val="-673600336"/>
        <c:axId val="-673598016"/>
      </c:barChart>
      <c:catAx>
        <c:axId val="-673600336"/>
        <c:scaling>
          <c:orientation val="minMax"/>
        </c:scaling>
        <c:delete val="1"/>
        <c:axPos val="l"/>
        <c:numFmt formatCode="General" sourceLinked="1"/>
        <c:majorTickMark val="none"/>
        <c:minorTickMark val="none"/>
        <c:tickLblPos val="low"/>
        <c:crossAx val="-673598016"/>
        <c:crosses val="autoZero"/>
        <c:auto val="0"/>
        <c:lblAlgn val="ctr"/>
        <c:lblOffset val="0"/>
        <c:noMultiLvlLbl val="0"/>
      </c:catAx>
      <c:valAx>
        <c:axId val="-673598016"/>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600336"/>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0986074651689311"/>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6676626522727"/>
        </c:manualLayout>
      </c:layout>
      <c:barChart>
        <c:barDir val="bar"/>
        <c:grouping val="clustered"/>
        <c:varyColors val="0"/>
        <c:ser>
          <c:idx val="0"/>
          <c:order val="0"/>
          <c:tx>
            <c:strRef>
              <c:f>INSE!$C$2</c:f>
              <c:strCache>
                <c:ptCount val="1"/>
                <c:pt idx="0">
                  <c:v>Buenos_Malos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2B87-49B2-8B5B-567E1B615A76}"/>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2B87-49B2-8B5B-567E1B615A76}"/>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2B87-49B2-8B5B-567E1B615A76}"/>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2B87-49B2-8B5B-567E1B615A76}"/>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2B87-49B2-8B5B-567E1B615A76}"/>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2B87-49B2-8B5B-567E1B615A76}"/>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2B87-49B2-8B5B-567E1B615A76}"/>
              </c:ext>
            </c:extLst>
          </c:dPt>
          <c:cat>
            <c:strRef>
              <c:f>INSE!$B$3:$B$9</c:f>
              <c:strCache>
                <c:ptCount val="7"/>
                <c:pt idx="0">
                  <c:v>México</c:v>
                </c:pt>
                <c:pt idx="1">
                  <c:v>Colombia</c:v>
                </c:pt>
                <c:pt idx="2">
                  <c:v>Brasil</c:v>
                </c:pt>
                <c:pt idx="3">
                  <c:v>No OECD</c:v>
                </c:pt>
                <c:pt idx="4">
                  <c:v>Chile</c:v>
                </c:pt>
                <c:pt idx="5">
                  <c:v>OCDE</c:v>
                </c:pt>
                <c:pt idx="6">
                  <c:v>Singapur</c:v>
                </c:pt>
              </c:strCache>
            </c:strRef>
          </c:cat>
          <c:val>
            <c:numRef>
              <c:f>INSE!$C$3:$C$9</c:f>
              <c:numCache>
                <c:formatCode>0.0000</c:formatCode>
                <c:ptCount val="7"/>
                <c:pt idx="0" formatCode="General">
                  <c:v>0.129</c:v>
                </c:pt>
                <c:pt idx="1">
                  <c:v>0.168</c:v>
                </c:pt>
                <c:pt idx="2" formatCode="General">
                  <c:v>0.0299</c:v>
                </c:pt>
                <c:pt idx="3" formatCode="General">
                  <c:v>0.103</c:v>
                </c:pt>
                <c:pt idx="4" formatCode="General">
                  <c:v>0.213</c:v>
                </c:pt>
                <c:pt idx="5" formatCode="General">
                  <c:v>0.127</c:v>
                </c:pt>
                <c:pt idx="6" formatCode="General">
                  <c:v>0.217</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1167280"/>
        <c:axId val="-671164960"/>
      </c:barChart>
      <c:catAx>
        <c:axId val="-671167280"/>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1164960"/>
        <c:crosses val="autoZero"/>
        <c:auto val="0"/>
        <c:lblAlgn val="ctr"/>
        <c:lblOffset val="0"/>
        <c:noMultiLvlLbl val="0"/>
      </c:catAx>
      <c:valAx>
        <c:axId val="-671164960"/>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1167280"/>
        <c:crosses val="autoZero"/>
        <c:crossBetween val="between"/>
        <c:maj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41542288557214"/>
          <c:y val="0.0668401286426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INSE!$O$2</c:f>
              <c:strCache>
                <c:ptCount val="1"/>
                <c:pt idx="0">
                  <c:v>Nada</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3"/>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7-0ADB-4D47-8464-7A8CABE52F81}"/>
              </c:ext>
            </c:extLst>
          </c:dPt>
          <c:cat>
            <c:strRef>
              <c:f>INSE!$N$3:$N$9</c:f>
              <c:strCache>
                <c:ptCount val="7"/>
                <c:pt idx="0">
                  <c:v>México</c:v>
                </c:pt>
                <c:pt idx="1">
                  <c:v>Colombia</c:v>
                </c:pt>
                <c:pt idx="2">
                  <c:v>Brasil</c:v>
                </c:pt>
                <c:pt idx="3">
                  <c:v>No OECD</c:v>
                </c:pt>
                <c:pt idx="4">
                  <c:v>Chile</c:v>
                </c:pt>
                <c:pt idx="5">
                  <c:v>OCDE</c:v>
                </c:pt>
                <c:pt idx="6">
                  <c:v>Singapur</c:v>
                </c:pt>
              </c:strCache>
            </c:strRef>
          </c:cat>
          <c:val>
            <c:numRef>
              <c:f>INSE!$O$3:$O$9</c:f>
              <c:numCache>
                <c:formatCode>0.0000</c:formatCode>
                <c:ptCount val="7"/>
                <c:pt idx="0" formatCode="General">
                  <c:v>-0.000562</c:v>
                </c:pt>
                <c:pt idx="1">
                  <c:v>-0.000665</c:v>
                </c:pt>
                <c:pt idx="2" formatCode="General">
                  <c:v>0.0087</c:v>
                </c:pt>
                <c:pt idx="3" formatCode="General">
                  <c:v>0.000799</c:v>
                </c:pt>
                <c:pt idx="4" formatCode="General">
                  <c:v>-0.0273</c:v>
                </c:pt>
                <c:pt idx="5" formatCode="General">
                  <c:v>-0.0102</c:v>
                </c:pt>
                <c:pt idx="6" formatCode="General">
                  <c:v>-0.0505</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3907168"/>
        <c:axId val="-673904848"/>
      </c:barChart>
      <c:catAx>
        <c:axId val="-673907168"/>
        <c:scaling>
          <c:orientation val="minMax"/>
        </c:scaling>
        <c:delete val="1"/>
        <c:axPos val="l"/>
        <c:numFmt formatCode="General" sourceLinked="1"/>
        <c:majorTickMark val="none"/>
        <c:minorTickMark val="none"/>
        <c:tickLblPos val="low"/>
        <c:crossAx val="-673904848"/>
        <c:crosses val="autoZero"/>
        <c:auto val="0"/>
        <c:lblAlgn val="ctr"/>
        <c:lblOffset val="0"/>
        <c:noMultiLvlLbl val="0"/>
      </c:catAx>
      <c:valAx>
        <c:axId val="-673904848"/>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907168"/>
        <c:crosses val="autoZero"/>
        <c:crossBetween val="between"/>
        <c:majorUnit val="0.3"/>
        <c:min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INSE!$I$2</c:f>
              <c:strCache>
                <c:ptCount val="1"/>
                <c:pt idx="0">
                  <c:v>Terciles</c:v>
                </c:pt>
              </c:strCache>
            </c:strRef>
          </c:tx>
          <c:spPr>
            <a:solidFill>
              <a:schemeClr val="accent1"/>
            </a:solidFill>
            <a:ln>
              <a:no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E928-4E61-A796-D17931ABA2C4}"/>
              </c:ext>
            </c:extLst>
          </c:dPt>
          <c:cat>
            <c:strRef>
              <c:f>INSE!$H$3:$H$9</c:f>
              <c:strCache>
                <c:ptCount val="7"/>
                <c:pt idx="0">
                  <c:v>México</c:v>
                </c:pt>
                <c:pt idx="1">
                  <c:v>Colombia</c:v>
                </c:pt>
                <c:pt idx="2">
                  <c:v>Brasil</c:v>
                </c:pt>
                <c:pt idx="3">
                  <c:v>No OECD</c:v>
                </c:pt>
                <c:pt idx="4">
                  <c:v>Chile</c:v>
                </c:pt>
                <c:pt idx="5">
                  <c:v>OCDE</c:v>
                </c:pt>
                <c:pt idx="6">
                  <c:v>Singapur</c:v>
                </c:pt>
              </c:strCache>
            </c:strRef>
          </c:cat>
          <c:val>
            <c:numRef>
              <c:f>INSE!$I$3:$I$9</c:f>
              <c:numCache>
                <c:formatCode>0.0000</c:formatCode>
                <c:ptCount val="7"/>
                <c:pt idx="0" formatCode="General">
                  <c:v>0.0282</c:v>
                </c:pt>
                <c:pt idx="1">
                  <c:v>0.0176</c:v>
                </c:pt>
                <c:pt idx="2" formatCode="General">
                  <c:v>0.0528</c:v>
                </c:pt>
                <c:pt idx="3" formatCode="General">
                  <c:v>-0.0815</c:v>
                </c:pt>
                <c:pt idx="4" formatCode="General">
                  <c:v>0.0808</c:v>
                </c:pt>
                <c:pt idx="5" formatCode="General">
                  <c:v>-0.044</c:v>
                </c:pt>
                <c:pt idx="6" formatCode="General">
                  <c:v>-0.0929</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702182320"/>
        <c:axId val="-702191024"/>
      </c:barChart>
      <c:catAx>
        <c:axId val="-702182320"/>
        <c:scaling>
          <c:orientation val="minMax"/>
        </c:scaling>
        <c:delete val="1"/>
        <c:axPos val="l"/>
        <c:numFmt formatCode="General" sourceLinked="1"/>
        <c:majorTickMark val="none"/>
        <c:minorTickMark val="none"/>
        <c:tickLblPos val="low"/>
        <c:crossAx val="-702191024"/>
        <c:crosses val="autoZero"/>
        <c:auto val="0"/>
        <c:lblAlgn val="ctr"/>
        <c:lblOffset val="0"/>
        <c:noMultiLvlLbl val="0"/>
      </c:catAx>
      <c:valAx>
        <c:axId val="-702191024"/>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182320"/>
        <c:crosses val="autoZero"/>
        <c:crossBetween val="between"/>
        <c:majorUnit val="0.3"/>
        <c:min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488691838565883"/>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82325929551311"/>
          <c:h val="0.701891665677683"/>
        </c:manualLayout>
      </c:layout>
      <c:barChart>
        <c:barDir val="bar"/>
        <c:grouping val="clustered"/>
        <c:varyColors val="0"/>
        <c:ser>
          <c:idx val="0"/>
          <c:order val="0"/>
          <c:tx>
            <c:strRef>
              <c:f>INSE!$E$2</c:f>
              <c:strCache>
                <c:ptCount val="1"/>
                <c:pt idx="0">
                  <c:v>Cuartiles</c:v>
                </c:pt>
              </c:strCache>
            </c:strRef>
          </c:tx>
          <c:spPr>
            <a:solidFill>
              <a:schemeClr val="accent1"/>
            </a:solidFill>
            <a:ln>
              <a:no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B1A2-47DF-ADE9-3DF2A78D944B}"/>
              </c:ext>
            </c:extLst>
          </c:dPt>
          <c:cat>
            <c:strRef>
              <c:f>INSE!$D$3:$D$9</c:f>
              <c:strCache>
                <c:ptCount val="7"/>
                <c:pt idx="0">
                  <c:v>México</c:v>
                </c:pt>
                <c:pt idx="1">
                  <c:v>Colombia</c:v>
                </c:pt>
                <c:pt idx="2">
                  <c:v>Brasil</c:v>
                </c:pt>
                <c:pt idx="3">
                  <c:v>No OECD</c:v>
                </c:pt>
                <c:pt idx="4">
                  <c:v>Chile</c:v>
                </c:pt>
                <c:pt idx="5">
                  <c:v>OCDE</c:v>
                </c:pt>
                <c:pt idx="6">
                  <c:v>Singapur</c:v>
                </c:pt>
              </c:strCache>
            </c:strRef>
          </c:cat>
          <c:val>
            <c:numRef>
              <c:f>INSE!$E$3:$E$9</c:f>
              <c:numCache>
                <c:formatCode>0.0000</c:formatCode>
                <c:ptCount val="7"/>
                <c:pt idx="0" formatCode="General">
                  <c:v>0.0269</c:v>
                </c:pt>
                <c:pt idx="1">
                  <c:v>0.0211</c:v>
                </c:pt>
                <c:pt idx="2" formatCode="General">
                  <c:v>0.0841</c:v>
                </c:pt>
                <c:pt idx="3" formatCode="General">
                  <c:v>-0.0787</c:v>
                </c:pt>
                <c:pt idx="4" formatCode="General">
                  <c:v>0.0677</c:v>
                </c:pt>
                <c:pt idx="5" formatCode="General">
                  <c:v>-0.035</c:v>
                </c:pt>
                <c:pt idx="6" formatCode="General">
                  <c:v>-0.0716</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702054912"/>
        <c:axId val="-702053136"/>
      </c:barChart>
      <c:catAx>
        <c:axId val="-702054912"/>
        <c:scaling>
          <c:orientation val="minMax"/>
        </c:scaling>
        <c:delete val="1"/>
        <c:axPos val="l"/>
        <c:numFmt formatCode="General" sourceLinked="1"/>
        <c:majorTickMark val="none"/>
        <c:minorTickMark val="none"/>
        <c:tickLblPos val="low"/>
        <c:crossAx val="-702053136"/>
        <c:crosses val="autoZero"/>
        <c:auto val="0"/>
        <c:lblAlgn val="ctr"/>
        <c:lblOffset val="0"/>
        <c:noMultiLvlLbl val="0"/>
      </c:catAx>
      <c:valAx>
        <c:axId val="-70205313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0549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380984439300411"/>
          <c:y val="0.0436480857830538"/>
          <c:w val="0.938043044619423"/>
          <c:h val="0.743901771856999"/>
        </c:manualLayout>
      </c:layout>
      <c:barChart>
        <c:barDir val="col"/>
        <c:grouping val="clustered"/>
        <c:varyColors val="0"/>
        <c:ser>
          <c:idx val="1"/>
          <c:order val="1"/>
          <c:tx>
            <c:strRef>
              <c:f>'Figure I.6.18'!$C$98</c:f>
              <c:strCache>
                <c:ptCount val="1"/>
                <c:pt idx="0">
                  <c:v>2015</c:v>
                </c:pt>
              </c:strCache>
            </c:strRef>
          </c:tx>
          <c:invertIfNegative val="0"/>
          <c:cat>
            <c:strRef>
              <c:f>'Figure I.6.18'!$H$101:$H$106</c:f>
              <c:strCache>
                <c:ptCount val="6"/>
                <c:pt idx="0">
                  <c:v>Promedio OCDE</c:v>
                </c:pt>
                <c:pt idx="1">
                  <c:v>         Chile         </c:v>
                </c:pt>
                <c:pt idx="2">
                  <c:v>        Uruguay         </c:v>
                </c:pt>
                <c:pt idx="3">
                  <c:v>        México         </c:v>
                </c:pt>
                <c:pt idx="4">
                  <c:v>        Colombia         </c:v>
                </c:pt>
                <c:pt idx="5">
                  <c:v>        Brasil         </c:v>
                </c:pt>
              </c:strCache>
            </c:strRef>
          </c:cat>
          <c:val>
            <c:numRef>
              <c:f>'Figure I.6.18'!$C$101:$C$106</c:f>
              <c:numCache>
                <c:formatCode>0.0</c:formatCode>
                <c:ptCount val="6"/>
                <c:pt idx="0">
                  <c:v>29.18190366305144</c:v>
                </c:pt>
                <c:pt idx="1">
                  <c:v>14.62407091725206</c:v>
                </c:pt>
                <c:pt idx="2">
                  <c:v>13.99010981702797</c:v>
                </c:pt>
                <c:pt idx="3">
                  <c:v>12.8351680604875</c:v>
                </c:pt>
                <c:pt idx="4">
                  <c:v>11.43559899548274</c:v>
                </c:pt>
                <c:pt idx="5">
                  <c:v>9.399987468319851</c:v>
                </c:pt>
              </c:numCache>
            </c:numRef>
          </c:val>
          <c:extLst xmlns:c16r2="http://schemas.microsoft.com/office/drawing/2015/06/chart">
            <c:ext xmlns:c16="http://schemas.microsoft.com/office/drawing/2014/chart" uri="{C3380CC4-5D6E-409C-BE32-E72D297353CC}">
              <c16:uniqueId val="{00000000-E6E5-481D-8D0B-3734580DC142}"/>
            </c:ext>
          </c:extLst>
        </c:ser>
        <c:dLbls>
          <c:showLegendKey val="0"/>
          <c:showVal val="0"/>
          <c:showCatName val="0"/>
          <c:showSerName val="0"/>
          <c:showPercent val="0"/>
          <c:showBubbleSize val="0"/>
        </c:dLbls>
        <c:gapWidth val="150"/>
        <c:axId val="-673507776"/>
        <c:axId val="-673505728"/>
      </c:barChart>
      <c:lineChart>
        <c:grouping val="standard"/>
        <c:varyColors val="0"/>
        <c:ser>
          <c:idx val="0"/>
          <c:order val="0"/>
          <c:tx>
            <c:strRef>
              <c:f>'Figure I.6.18'!$D$98</c:f>
              <c:strCache>
                <c:ptCount val="1"/>
                <c:pt idx="0">
                  <c:v>2006</c:v>
                </c:pt>
              </c:strCache>
            </c:strRef>
          </c:tx>
          <c:spPr>
            <a:ln>
              <a:noFill/>
            </a:ln>
          </c:spPr>
          <c:marker>
            <c:symbol val="diamond"/>
            <c:size val="8"/>
            <c:spPr>
              <a:solidFill>
                <a:schemeClr val="tx1">
                  <a:lumMod val="75000"/>
                  <a:lumOff val="25000"/>
                </a:schemeClr>
              </a:solidFill>
              <a:ln w="69850">
                <a:solidFill>
                  <a:schemeClr val="tx1">
                    <a:lumMod val="75000"/>
                    <a:lumOff val="25000"/>
                  </a:schemeClr>
                </a:solidFill>
              </a:ln>
            </c:spPr>
          </c:marker>
          <c:cat>
            <c:strRef>
              <c:f>'Figure I.6.18'!$H$101:$H$106</c:f>
              <c:strCache>
                <c:ptCount val="6"/>
                <c:pt idx="0">
                  <c:v>Promedio OCDE</c:v>
                </c:pt>
                <c:pt idx="1">
                  <c:v>         Chile         </c:v>
                </c:pt>
                <c:pt idx="2">
                  <c:v>        Uruguay         </c:v>
                </c:pt>
                <c:pt idx="3">
                  <c:v>        México         </c:v>
                </c:pt>
                <c:pt idx="4">
                  <c:v>        Colombia         </c:v>
                </c:pt>
                <c:pt idx="5">
                  <c:v>        Brasil         </c:v>
                </c:pt>
              </c:strCache>
            </c:strRef>
          </c:cat>
          <c:val>
            <c:numRef>
              <c:f>'Figure I.6.18'!$D$101:$D$106</c:f>
              <c:numCache>
                <c:formatCode>0.0</c:formatCode>
                <c:ptCount val="6"/>
                <c:pt idx="0">
                  <c:v>27.67419330895804</c:v>
                </c:pt>
                <c:pt idx="1">
                  <c:v>15.03917299341856</c:v>
                </c:pt>
                <c:pt idx="2">
                  <c:v>15.79238460475917</c:v>
                </c:pt>
                <c:pt idx="3">
                  <c:v>14.71392108887824</c:v>
                </c:pt>
                <c:pt idx="4">
                  <c:v>11.10617453071005</c:v>
                </c:pt>
                <c:pt idx="5">
                  <c:v>10.2626802768053</c:v>
                </c:pt>
              </c:numCache>
            </c:numRef>
          </c:val>
          <c:smooth val="0"/>
          <c:extLst xmlns:c16r2="http://schemas.microsoft.com/office/drawing/2015/06/chart">
            <c:ext xmlns:c16="http://schemas.microsoft.com/office/drawing/2014/chart" uri="{C3380CC4-5D6E-409C-BE32-E72D297353CC}">
              <c16:uniqueId val="{00000001-E6E5-481D-8D0B-3734580DC142}"/>
            </c:ext>
          </c:extLst>
        </c:ser>
        <c:dLbls>
          <c:showLegendKey val="0"/>
          <c:showVal val="0"/>
          <c:showCatName val="0"/>
          <c:showSerName val="0"/>
          <c:showPercent val="0"/>
          <c:showBubbleSize val="0"/>
        </c:dLbls>
        <c:marker val="1"/>
        <c:smooth val="0"/>
        <c:axId val="-673507776"/>
        <c:axId val="-673505728"/>
      </c:lineChart>
      <c:catAx>
        <c:axId val="-673507776"/>
        <c:scaling>
          <c:orientation val="minMax"/>
        </c:scaling>
        <c:delete val="0"/>
        <c:axPos val="b"/>
        <c:majorGridlines>
          <c:spPr>
            <a:ln>
              <a:solidFill>
                <a:schemeClr val="bg1">
                  <a:lumMod val="85000"/>
                </a:schemeClr>
              </a:solidFill>
            </a:ln>
          </c:spPr>
        </c:majorGridlines>
        <c:numFmt formatCode="General" sourceLinked="1"/>
        <c:majorTickMark val="none"/>
        <c:minorTickMark val="none"/>
        <c:tickLblPos val="nextTo"/>
        <c:txPr>
          <a:bodyPr rot="0" vert="horz"/>
          <a:lstStyle/>
          <a:p>
            <a:pPr>
              <a:defRPr sz="1300" b="0" i="0" u="none" strike="noStrike" baseline="0">
                <a:solidFill>
                  <a:schemeClr val="tx1">
                    <a:lumMod val="65000"/>
                    <a:lumOff val="35000"/>
                  </a:schemeClr>
                </a:solidFill>
                <a:latin typeface="+mn-lt"/>
                <a:ea typeface="Arial"/>
                <a:cs typeface="Arial"/>
              </a:defRPr>
            </a:pPr>
            <a:endParaRPr lang="es-ES_tradnl"/>
          </a:p>
        </c:txPr>
        <c:crossAx val="-673505728"/>
        <c:crosses val="autoZero"/>
        <c:auto val="1"/>
        <c:lblAlgn val="ctr"/>
        <c:lblOffset val="100"/>
        <c:tickLblSkip val="1"/>
        <c:noMultiLvlLbl val="0"/>
      </c:catAx>
      <c:valAx>
        <c:axId val="-673505728"/>
        <c:scaling>
          <c:orientation val="minMax"/>
          <c:max val="40.0"/>
          <c:min val="0.0"/>
        </c:scaling>
        <c:delete val="0"/>
        <c:axPos val="l"/>
        <c:majorGridlines>
          <c:spPr>
            <a:ln>
              <a:solidFill>
                <a:schemeClr val="bg1">
                  <a:lumMod val="65000"/>
                </a:schemeClr>
              </a:solidFill>
            </a:ln>
          </c:spPr>
        </c:majorGridlines>
        <c:numFmt formatCode="##\ ###\ ##0" sourceLinked="0"/>
        <c:majorTickMark val="none"/>
        <c:minorTickMark val="none"/>
        <c:tickLblPos val="low"/>
        <c:spPr>
          <a:ln>
            <a:solidFill>
              <a:schemeClr val="bg1">
                <a:lumMod val="75000"/>
              </a:schemeClr>
            </a:solidFill>
          </a:ln>
        </c:spPr>
        <c:txPr>
          <a:bodyPr rot="0" vert="horz"/>
          <a:lstStyle/>
          <a:p>
            <a:pPr>
              <a:defRPr sz="1400" b="0" i="0" u="none" strike="noStrike" baseline="0">
                <a:solidFill>
                  <a:schemeClr val="tx1">
                    <a:lumMod val="65000"/>
                    <a:lumOff val="35000"/>
                  </a:schemeClr>
                </a:solidFill>
                <a:latin typeface="Calibri"/>
                <a:ea typeface="Calibri"/>
                <a:cs typeface="Calibri"/>
              </a:defRPr>
            </a:pPr>
            <a:endParaRPr lang="es-ES_tradnl"/>
          </a:p>
        </c:txPr>
        <c:crossAx val="-673507776"/>
        <c:crosses val="autoZero"/>
        <c:crossBetween val="between"/>
        <c:majorUnit val="10.0"/>
      </c:valAx>
      <c:spPr>
        <a:ln w="25400">
          <a:solidFill>
            <a:schemeClr val="bg1">
              <a:lumMod val="75000"/>
            </a:schemeClr>
          </a:solidFill>
        </a:ln>
      </c:spPr>
    </c:plotArea>
    <c:legend>
      <c:legendPos val="r"/>
      <c:layout>
        <c:manualLayout>
          <c:xMode val="edge"/>
          <c:yMode val="edge"/>
          <c:x val="0.32067418429669"/>
          <c:y val="0.918050100168082"/>
          <c:w val="0.375104269346793"/>
          <c:h val="0.0591722623540998"/>
        </c:manualLayout>
      </c:layout>
      <c:overlay val="0"/>
      <c:spPr>
        <a:solidFill>
          <a:schemeClr val="bg1"/>
        </a:solidFill>
        <a:ln>
          <a:noFill/>
        </a:ln>
      </c:spPr>
      <c:txPr>
        <a:bodyPr/>
        <a:lstStyle/>
        <a:p>
          <a:pPr>
            <a:defRPr sz="1400" b="0" i="0" u="none" strike="noStrike" baseline="0">
              <a:solidFill>
                <a:schemeClr val="tx1">
                  <a:lumMod val="65000"/>
                  <a:lumOff val="35000"/>
                </a:schemeClr>
              </a:solidFill>
              <a:latin typeface="+mn-lt"/>
              <a:ea typeface="Arial"/>
              <a:cs typeface="Arial"/>
            </a:defRPr>
          </a:pPr>
          <a:endParaRPr lang="es-ES_tradnl"/>
        </a:p>
      </c:txPr>
    </c:legend>
    <c:plotVisOnly val="1"/>
    <c:dispBlanksAs val="gap"/>
    <c:showDLblsOverMax val="0"/>
  </c:chart>
  <c:spPr>
    <a:solidFill>
      <a:schemeClr val="bg1"/>
    </a:solidFill>
    <a:ln>
      <a:noFill/>
    </a:ln>
  </c:spPr>
  <c:txPr>
    <a:bodyPr/>
    <a:lstStyle/>
    <a:p>
      <a:pPr>
        <a:defRPr sz="1000" b="0" i="0" u="none" strike="noStrike" baseline="0">
          <a:solidFill>
            <a:srgbClr val="000000"/>
          </a:solidFill>
          <a:latin typeface="Calibri"/>
          <a:ea typeface="Calibri"/>
          <a:cs typeface="Calibri"/>
        </a:defRPr>
      </a:pPr>
      <a:endParaRPr lang="es-ES_tradn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548612271536354"/>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61012365491388"/>
          <c:h val="0.690317777729058"/>
        </c:manualLayout>
      </c:layout>
      <c:barChart>
        <c:barDir val="bar"/>
        <c:grouping val="clustered"/>
        <c:varyColors val="0"/>
        <c:ser>
          <c:idx val="0"/>
          <c:order val="0"/>
          <c:tx>
            <c:strRef>
              <c:f>INSE!$G$2</c:f>
              <c:strCache>
                <c:ptCount val="1"/>
                <c:pt idx="0">
                  <c:v>Cuartiles_V2</c:v>
                </c:pt>
              </c:strCache>
            </c:strRef>
          </c:tx>
          <c:spPr>
            <a:solidFill>
              <a:schemeClr val="accent1"/>
            </a:solidFill>
            <a:ln>
              <a:no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A52E-42C2-AAB2-9292E9FE43B8}"/>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A52E-42C2-AAB2-9292E9FE43B8}"/>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6-A52E-42C2-AAB2-9292E9FE43B8}"/>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A52E-42C2-AAB2-9292E9FE43B8}"/>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2-A52E-42C2-AAB2-9292E9FE43B8}"/>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4-A52E-42C2-AAB2-9292E9FE43B8}"/>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A52E-42C2-AAB2-9292E9FE43B8}"/>
              </c:ext>
            </c:extLst>
          </c:dPt>
          <c:cat>
            <c:strRef>
              <c:f>INSE!$F$3:$F$9</c:f>
              <c:strCache>
                <c:ptCount val="7"/>
                <c:pt idx="0">
                  <c:v>México</c:v>
                </c:pt>
                <c:pt idx="1">
                  <c:v>Colombia</c:v>
                </c:pt>
                <c:pt idx="2">
                  <c:v>Brasil</c:v>
                </c:pt>
                <c:pt idx="3">
                  <c:v>No OECD</c:v>
                </c:pt>
                <c:pt idx="4">
                  <c:v>Chile</c:v>
                </c:pt>
                <c:pt idx="5">
                  <c:v>OCDE</c:v>
                </c:pt>
                <c:pt idx="6">
                  <c:v>Singapur</c:v>
                </c:pt>
              </c:strCache>
            </c:strRef>
          </c:cat>
          <c:val>
            <c:numRef>
              <c:f>INSE!$G$3:$G$9</c:f>
              <c:numCache>
                <c:formatCode>0.0000</c:formatCode>
                <c:ptCount val="7"/>
                <c:pt idx="0" formatCode="General">
                  <c:v>0.0157</c:v>
                </c:pt>
                <c:pt idx="1">
                  <c:v>0.0237</c:v>
                </c:pt>
                <c:pt idx="2" formatCode="General">
                  <c:v>0.0581</c:v>
                </c:pt>
                <c:pt idx="3" formatCode="General">
                  <c:v>-0.0498</c:v>
                </c:pt>
                <c:pt idx="4" formatCode="General">
                  <c:v>0.0241</c:v>
                </c:pt>
                <c:pt idx="5" formatCode="General">
                  <c:v>-0.0397</c:v>
                </c:pt>
                <c:pt idx="6" formatCode="General">
                  <c:v>-0.0767</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1121216"/>
        <c:axId val="-671118896"/>
      </c:barChart>
      <c:catAx>
        <c:axId val="-671121216"/>
        <c:scaling>
          <c:orientation val="minMax"/>
        </c:scaling>
        <c:delete val="1"/>
        <c:axPos val="l"/>
        <c:numFmt formatCode="General" sourceLinked="1"/>
        <c:majorTickMark val="none"/>
        <c:minorTickMark val="none"/>
        <c:tickLblPos val="low"/>
        <c:crossAx val="-671118896"/>
        <c:crosses val="autoZero"/>
        <c:auto val="0"/>
        <c:lblAlgn val="ctr"/>
        <c:lblOffset val="0"/>
        <c:noMultiLvlLbl val="0"/>
      </c:catAx>
      <c:valAx>
        <c:axId val="-671118896"/>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1121216"/>
        <c:crosses val="autoZero"/>
        <c:crossBetween val="between"/>
        <c:majorUnit val="0.3"/>
        <c:min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145504285189016"/>
          <c:y val="0.05322072751543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20021100614823"/>
          <c:y val="0.164635176066136"/>
          <c:w val="0.268788004323763"/>
          <c:h val="0.70358341448622"/>
        </c:manualLayout>
      </c:layout>
      <c:barChart>
        <c:barDir val="bar"/>
        <c:grouping val="clustered"/>
        <c:varyColors val="0"/>
        <c:ser>
          <c:idx val="0"/>
          <c:order val="0"/>
          <c:tx>
            <c:strRef>
              <c:f>INSE!$K$2</c:f>
              <c:strCache>
                <c:ptCount val="1"/>
                <c:pt idx="0">
                  <c:v>Quintiles</c:v>
                </c:pt>
              </c:strCache>
            </c:strRef>
          </c:tx>
          <c:spPr>
            <a:solidFill>
              <a:schemeClr val="bg2">
                <a:lumMod val="75000"/>
              </a:schemeClr>
            </a:solidFill>
            <a:ln>
              <a:solidFill>
                <a:schemeClr val="bg2">
                  <a:lumMod val="75000"/>
                </a:schemeClr>
              </a:solidFill>
            </a:ln>
            <a:effectLst/>
          </c:spPr>
          <c:invertIfNegative val="0"/>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0C98-4F51-B70D-E6840C594974}"/>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0C98-4F51-B70D-E6840C594974}"/>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0C98-4F51-B70D-E6840C594974}"/>
              </c:ext>
            </c:extLst>
          </c:dPt>
          <c:cat>
            <c:strRef>
              <c:f>INSE!$J$3:$J$9</c:f>
              <c:strCache>
                <c:ptCount val="7"/>
                <c:pt idx="0">
                  <c:v>México</c:v>
                </c:pt>
                <c:pt idx="1">
                  <c:v>Colombia</c:v>
                </c:pt>
                <c:pt idx="2">
                  <c:v>Brasil</c:v>
                </c:pt>
                <c:pt idx="3">
                  <c:v>No OECD</c:v>
                </c:pt>
                <c:pt idx="4">
                  <c:v>Chile</c:v>
                </c:pt>
                <c:pt idx="5">
                  <c:v>OCDE</c:v>
                </c:pt>
                <c:pt idx="6">
                  <c:v>Singapur</c:v>
                </c:pt>
              </c:strCache>
            </c:strRef>
          </c:cat>
          <c:val>
            <c:numRef>
              <c:f>INSE!$K$3:$K$9</c:f>
              <c:numCache>
                <c:formatCode>0.0000</c:formatCode>
                <c:ptCount val="7"/>
                <c:pt idx="0" formatCode="General">
                  <c:v>0.0362</c:v>
                </c:pt>
                <c:pt idx="1">
                  <c:v>-0.00102</c:v>
                </c:pt>
                <c:pt idx="2" formatCode="General">
                  <c:v>0.0966</c:v>
                </c:pt>
                <c:pt idx="3" formatCode="General">
                  <c:v>-0.0757</c:v>
                </c:pt>
                <c:pt idx="4" formatCode="General">
                  <c:v>0.0537</c:v>
                </c:pt>
                <c:pt idx="5" formatCode="General">
                  <c:v>-0.0314</c:v>
                </c:pt>
                <c:pt idx="6" formatCode="General">
                  <c:v>-0.0266</c:v>
                </c:pt>
              </c:numCache>
            </c:numRef>
          </c:val>
          <c:extLst xmlns:c16r2="http://schemas.microsoft.com/office/drawing/2015/06/chart">
            <c:ext xmlns:c16="http://schemas.microsoft.com/office/drawing/2014/chart" uri="{C3380CC4-5D6E-409C-BE32-E72D297353CC}">
              <c16:uniqueId val="{00000004-0C98-4F51-B70D-E6840C594974}"/>
            </c:ext>
          </c:extLst>
        </c:ser>
        <c:dLbls>
          <c:showLegendKey val="0"/>
          <c:showVal val="0"/>
          <c:showCatName val="0"/>
          <c:showSerName val="0"/>
          <c:showPercent val="0"/>
          <c:showBubbleSize val="0"/>
        </c:dLbls>
        <c:gapWidth val="105"/>
        <c:overlap val="5"/>
        <c:axId val="-674760048"/>
        <c:axId val="-674758000"/>
      </c:barChart>
      <c:catAx>
        <c:axId val="-674760048"/>
        <c:scaling>
          <c:orientation val="minMax"/>
        </c:scaling>
        <c:delete val="1"/>
        <c:axPos val="l"/>
        <c:numFmt formatCode="General" sourceLinked="1"/>
        <c:majorTickMark val="none"/>
        <c:minorTickMark val="none"/>
        <c:tickLblPos val="low"/>
        <c:crossAx val="-674758000"/>
        <c:crosses val="autoZero"/>
        <c:auto val="0"/>
        <c:lblAlgn val="ctr"/>
        <c:lblOffset val="0"/>
        <c:noMultiLvlLbl val="0"/>
      </c:catAx>
      <c:valAx>
        <c:axId val="-674758000"/>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760048"/>
        <c:crosses val="autoZero"/>
        <c:crossBetween val="between"/>
        <c:majorUnit val="0.3"/>
        <c:min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95661945716619"/>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INSE!$M$2</c:f>
              <c:strCache>
                <c:ptCount val="1"/>
                <c:pt idx="0">
                  <c:v>Deciles</c:v>
                </c:pt>
              </c:strCache>
            </c:strRef>
          </c:tx>
          <c:spPr>
            <a:solidFill>
              <a:srgbClr val="FF5050"/>
            </a:solidFill>
            <a:ln>
              <a:solidFill>
                <a:srgbClr val="FF5050"/>
              </a:solidFill>
            </a:ln>
            <a:effectLst/>
          </c:spPr>
          <c:invertIfNegative val="0"/>
          <c:cat>
            <c:strRef>
              <c:f>INSE!$L$3:$L$9</c:f>
              <c:strCache>
                <c:ptCount val="7"/>
                <c:pt idx="0">
                  <c:v>México</c:v>
                </c:pt>
                <c:pt idx="1">
                  <c:v>Colombia</c:v>
                </c:pt>
                <c:pt idx="2">
                  <c:v>Brasil</c:v>
                </c:pt>
                <c:pt idx="3">
                  <c:v>No OECD</c:v>
                </c:pt>
                <c:pt idx="4">
                  <c:v>Chile</c:v>
                </c:pt>
                <c:pt idx="5">
                  <c:v>OCDE</c:v>
                </c:pt>
                <c:pt idx="6">
                  <c:v>Singapur</c:v>
                </c:pt>
              </c:strCache>
            </c:strRef>
          </c:cat>
          <c:val>
            <c:numRef>
              <c:f>INSE!$M$3:$M$9</c:f>
              <c:numCache>
                <c:formatCode>0.0000</c:formatCode>
                <c:ptCount val="7"/>
                <c:pt idx="0" formatCode="General">
                  <c:v>-0.161</c:v>
                </c:pt>
                <c:pt idx="1">
                  <c:v>-0.213</c:v>
                </c:pt>
                <c:pt idx="2" formatCode="General">
                  <c:v>-0.189</c:v>
                </c:pt>
                <c:pt idx="3" formatCode="General">
                  <c:v>-0.183</c:v>
                </c:pt>
                <c:pt idx="4" formatCode="General">
                  <c:v>-0.189</c:v>
                </c:pt>
                <c:pt idx="5" formatCode="General">
                  <c:v>-0.205</c:v>
                </c:pt>
                <c:pt idx="6" formatCode="General">
                  <c:v>-0.228</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73884288"/>
        <c:axId val="-673881968"/>
      </c:barChart>
      <c:catAx>
        <c:axId val="-673884288"/>
        <c:scaling>
          <c:orientation val="minMax"/>
        </c:scaling>
        <c:delete val="1"/>
        <c:axPos val="l"/>
        <c:numFmt formatCode="General" sourceLinked="1"/>
        <c:majorTickMark val="none"/>
        <c:minorTickMark val="none"/>
        <c:tickLblPos val="low"/>
        <c:crossAx val="-673881968"/>
        <c:crosses val="autoZero"/>
        <c:auto val="0"/>
        <c:lblAlgn val="ctr"/>
        <c:lblOffset val="0"/>
        <c:noMultiLvlLbl val="0"/>
      </c:catAx>
      <c:valAx>
        <c:axId val="-673881968"/>
        <c:scaling>
          <c:orientation val="minMax"/>
          <c:max val="0.3"/>
          <c:min val="-0.3"/>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884288"/>
        <c:crosses val="autoZero"/>
        <c:crossBetween val="between"/>
        <c:majorUnit val="0.3"/>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0943930927653052"/>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DISCLISCI!$C$2</c:f>
              <c:strCache>
                <c:ptCount val="1"/>
                <c:pt idx="0">
                  <c:v>Desempeño</c:v>
                </c:pt>
              </c:strCache>
            </c:strRef>
          </c:tx>
          <c:spPr>
            <a:solidFill>
              <a:schemeClr val="accent6">
                <a:lumMod val="75000"/>
              </a:schemeClr>
            </a:solidFill>
            <a:ln>
              <a:solidFill>
                <a:schemeClr val="accent6">
                  <a:lumMod val="75000"/>
                </a:schemeClr>
              </a:solidFill>
            </a:ln>
            <a:effectLst/>
          </c:spPr>
          <c:invertIfNegative val="0"/>
          <c:cat>
            <c:strRef>
              <c:f>DISCLISCI!$B$3:$B$9</c:f>
              <c:strCache>
                <c:ptCount val="7"/>
                <c:pt idx="0">
                  <c:v>México</c:v>
                </c:pt>
                <c:pt idx="1">
                  <c:v>Colombia</c:v>
                </c:pt>
                <c:pt idx="2">
                  <c:v>Brasil</c:v>
                </c:pt>
                <c:pt idx="3">
                  <c:v>No OECD</c:v>
                </c:pt>
                <c:pt idx="4">
                  <c:v>Chile</c:v>
                </c:pt>
                <c:pt idx="5">
                  <c:v>OCDE</c:v>
                </c:pt>
                <c:pt idx="6">
                  <c:v>Singapur</c:v>
                </c:pt>
              </c:strCache>
            </c:strRef>
          </c:cat>
          <c:val>
            <c:numRef>
              <c:f>DISCLISCI!$C$3:$C$9</c:f>
              <c:numCache>
                <c:formatCode>0.0000</c:formatCode>
                <c:ptCount val="7"/>
                <c:pt idx="0" formatCode="General">
                  <c:v>0.0551</c:v>
                </c:pt>
                <c:pt idx="1">
                  <c:v>0.0595</c:v>
                </c:pt>
                <c:pt idx="2" formatCode="General">
                  <c:v>0.0734</c:v>
                </c:pt>
                <c:pt idx="3" formatCode="General">
                  <c:v>0.0403</c:v>
                </c:pt>
                <c:pt idx="4" formatCode="General">
                  <c:v>0.047</c:v>
                </c:pt>
                <c:pt idx="5" formatCode="General">
                  <c:v>0.0368</c:v>
                </c:pt>
                <c:pt idx="6" formatCode="General">
                  <c:v>0.0989</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4450640"/>
        <c:axId val="-674448320"/>
      </c:barChart>
      <c:catAx>
        <c:axId val="-674450640"/>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4448320"/>
        <c:crosses val="autoZero"/>
        <c:auto val="0"/>
        <c:lblAlgn val="ctr"/>
        <c:lblOffset val="0"/>
        <c:noMultiLvlLbl val="0"/>
      </c:catAx>
      <c:valAx>
        <c:axId val="-67444832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45064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41542288557214"/>
          <c:y val="0.0668401286426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DISCLISCI!$E$2</c:f>
              <c:strCache>
                <c:ptCount val="1"/>
                <c:pt idx="0">
                  <c:v>Deflactado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0ADB-4D47-8464-7A8CABE52F81}"/>
              </c:ext>
            </c:extLst>
          </c:dPt>
          <c:cat>
            <c:strRef>
              <c:f>DISCLISCI!$D$3:$D$9</c:f>
              <c:strCache>
                <c:ptCount val="7"/>
                <c:pt idx="0">
                  <c:v>México</c:v>
                </c:pt>
                <c:pt idx="1">
                  <c:v>Colombia</c:v>
                </c:pt>
                <c:pt idx="2">
                  <c:v>Brasil</c:v>
                </c:pt>
                <c:pt idx="3">
                  <c:v>No OECD</c:v>
                </c:pt>
                <c:pt idx="4">
                  <c:v>Chile</c:v>
                </c:pt>
                <c:pt idx="5">
                  <c:v>OCDE</c:v>
                </c:pt>
                <c:pt idx="6">
                  <c:v>Singapur</c:v>
                </c:pt>
              </c:strCache>
            </c:strRef>
          </c:cat>
          <c:val>
            <c:numRef>
              <c:f>DISCLISCI!$E$3:$E$9</c:f>
              <c:numCache>
                <c:formatCode>0.0000</c:formatCode>
                <c:ptCount val="7"/>
                <c:pt idx="0" formatCode="General">
                  <c:v>0.00503</c:v>
                </c:pt>
                <c:pt idx="1">
                  <c:v>0.00494</c:v>
                </c:pt>
                <c:pt idx="2" formatCode="General">
                  <c:v>0.0172</c:v>
                </c:pt>
                <c:pt idx="3" formatCode="General">
                  <c:v>0.0165</c:v>
                </c:pt>
                <c:pt idx="4" formatCode="General">
                  <c:v>0.00751</c:v>
                </c:pt>
                <c:pt idx="5" formatCode="General">
                  <c:v>0.00616</c:v>
                </c:pt>
                <c:pt idx="6" formatCode="General">
                  <c:v>0.0282</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4326960"/>
        <c:axId val="-674324912"/>
      </c:barChart>
      <c:catAx>
        <c:axId val="-674326960"/>
        <c:scaling>
          <c:orientation val="minMax"/>
        </c:scaling>
        <c:delete val="1"/>
        <c:axPos val="l"/>
        <c:numFmt formatCode="General" sourceLinked="1"/>
        <c:majorTickMark val="none"/>
        <c:minorTickMark val="none"/>
        <c:tickLblPos val="low"/>
        <c:crossAx val="-674324912"/>
        <c:crosses val="autoZero"/>
        <c:auto val="0"/>
        <c:lblAlgn val="ctr"/>
        <c:lblOffset val="0"/>
        <c:noMultiLvlLbl val="0"/>
      </c:catAx>
      <c:valAx>
        <c:axId val="-67432491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32696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DISCLISCI!$G$2</c:f>
              <c:strCache>
                <c:ptCount val="1"/>
                <c:pt idx="0">
                  <c:v>Terciles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E928-4E61-A796-D17931ABA2C4}"/>
              </c:ext>
            </c:extLst>
          </c:dPt>
          <c:cat>
            <c:strRef>
              <c:f>DISCLISCI!$F$3:$F$9</c:f>
              <c:strCache>
                <c:ptCount val="7"/>
                <c:pt idx="0">
                  <c:v>México</c:v>
                </c:pt>
                <c:pt idx="1">
                  <c:v>Colombia</c:v>
                </c:pt>
                <c:pt idx="2">
                  <c:v>Brasil</c:v>
                </c:pt>
                <c:pt idx="3">
                  <c:v>No OECD</c:v>
                </c:pt>
                <c:pt idx="4">
                  <c:v>Chile</c:v>
                </c:pt>
                <c:pt idx="5">
                  <c:v>OCDE</c:v>
                </c:pt>
                <c:pt idx="6">
                  <c:v>Singapur</c:v>
                </c:pt>
              </c:strCache>
            </c:strRef>
          </c:cat>
          <c:val>
            <c:numRef>
              <c:f>DISCLISCI!$G$3:$G$9</c:f>
              <c:numCache>
                <c:formatCode>0.0000</c:formatCode>
                <c:ptCount val="7"/>
                <c:pt idx="0" formatCode="General">
                  <c:v>0.0492</c:v>
                </c:pt>
                <c:pt idx="1">
                  <c:v>0.0456</c:v>
                </c:pt>
                <c:pt idx="2" formatCode="General">
                  <c:v>0.0526</c:v>
                </c:pt>
                <c:pt idx="3" formatCode="General">
                  <c:v>0.0338</c:v>
                </c:pt>
                <c:pt idx="4" formatCode="General">
                  <c:v>0.0372</c:v>
                </c:pt>
                <c:pt idx="5" formatCode="General">
                  <c:v>0.0267</c:v>
                </c:pt>
                <c:pt idx="6" formatCode="General">
                  <c:v>0.098</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8892304"/>
        <c:axId val="-678889984"/>
      </c:barChart>
      <c:catAx>
        <c:axId val="-678892304"/>
        <c:scaling>
          <c:orientation val="minMax"/>
        </c:scaling>
        <c:delete val="1"/>
        <c:axPos val="l"/>
        <c:numFmt formatCode="General" sourceLinked="1"/>
        <c:majorTickMark val="none"/>
        <c:minorTickMark val="none"/>
        <c:tickLblPos val="low"/>
        <c:crossAx val="-678889984"/>
        <c:crosses val="autoZero"/>
        <c:auto val="0"/>
        <c:lblAlgn val="ctr"/>
        <c:lblOffset val="0"/>
        <c:noMultiLvlLbl val="0"/>
      </c:catAx>
      <c:valAx>
        <c:axId val="-67888998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89230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586193362027187"/>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82325929551311"/>
          <c:h val="0.701891665677683"/>
        </c:manualLayout>
      </c:layout>
      <c:barChart>
        <c:barDir val="bar"/>
        <c:grouping val="clustered"/>
        <c:varyColors val="0"/>
        <c:ser>
          <c:idx val="0"/>
          <c:order val="0"/>
          <c:tx>
            <c:strRef>
              <c:f>DISCLISCI!$I$2</c:f>
              <c:strCache>
                <c:ptCount val="1"/>
                <c:pt idx="0">
                  <c:v>Cuartiles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B1A2-47DF-ADE9-3DF2A78D944B}"/>
              </c:ext>
            </c:extLst>
          </c:dPt>
          <c:cat>
            <c:strRef>
              <c:f>DISCLISCI!$H$3:$H$9</c:f>
              <c:strCache>
                <c:ptCount val="7"/>
                <c:pt idx="0">
                  <c:v>México</c:v>
                </c:pt>
                <c:pt idx="1">
                  <c:v>Colombia</c:v>
                </c:pt>
                <c:pt idx="2">
                  <c:v>Brasil</c:v>
                </c:pt>
                <c:pt idx="3">
                  <c:v>No OECD</c:v>
                </c:pt>
                <c:pt idx="4">
                  <c:v>Chile</c:v>
                </c:pt>
                <c:pt idx="5">
                  <c:v>OCDE</c:v>
                </c:pt>
                <c:pt idx="6">
                  <c:v>Singapur</c:v>
                </c:pt>
              </c:strCache>
            </c:strRef>
          </c:cat>
          <c:val>
            <c:numRef>
              <c:f>DISCLISCI!$I$3:$I$9</c:f>
              <c:numCache>
                <c:formatCode>0.0000</c:formatCode>
                <c:ptCount val="7"/>
                <c:pt idx="0" formatCode="General">
                  <c:v>0.036</c:v>
                </c:pt>
                <c:pt idx="1">
                  <c:v>0.0273</c:v>
                </c:pt>
                <c:pt idx="2" formatCode="General">
                  <c:v>0.0382</c:v>
                </c:pt>
                <c:pt idx="3" formatCode="General">
                  <c:v>0.025</c:v>
                </c:pt>
                <c:pt idx="4" formatCode="General">
                  <c:v>0.0308</c:v>
                </c:pt>
                <c:pt idx="5" formatCode="General">
                  <c:v>0.0203</c:v>
                </c:pt>
                <c:pt idx="6" formatCode="General">
                  <c:v>0.0745</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8607360"/>
        <c:axId val="-678863088"/>
      </c:barChart>
      <c:catAx>
        <c:axId val="-678607360"/>
        <c:scaling>
          <c:orientation val="minMax"/>
        </c:scaling>
        <c:delete val="1"/>
        <c:axPos val="l"/>
        <c:numFmt formatCode="General" sourceLinked="1"/>
        <c:majorTickMark val="none"/>
        <c:minorTickMark val="none"/>
        <c:tickLblPos val="low"/>
        <c:crossAx val="-678863088"/>
        <c:crosses val="autoZero"/>
        <c:auto val="0"/>
        <c:lblAlgn val="ctr"/>
        <c:lblOffset val="0"/>
        <c:noMultiLvlLbl val="0"/>
      </c:catAx>
      <c:valAx>
        <c:axId val="-67886308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60736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348406074918105"/>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61012365491388"/>
          <c:h val="0.690317777729058"/>
        </c:manualLayout>
      </c:layout>
      <c:barChart>
        <c:barDir val="bar"/>
        <c:grouping val="clustered"/>
        <c:varyColors val="0"/>
        <c:ser>
          <c:idx val="0"/>
          <c:order val="0"/>
          <c:tx>
            <c:strRef>
              <c:f>DISCLISCI!$K$2</c:f>
              <c:strCache>
                <c:ptCount val="1"/>
                <c:pt idx="0">
                  <c:v>Cuartiles_V2</c:v>
                </c:pt>
              </c:strCache>
            </c:strRef>
          </c:tx>
          <c:spPr>
            <a:solidFill>
              <a:schemeClr val="accent6">
                <a:lumMod val="75000"/>
              </a:schemeClr>
            </a:solidFill>
            <a:ln>
              <a:solidFill>
                <a:schemeClr val="accent6">
                  <a:lumMod val="75000"/>
                </a:schemeClr>
              </a:solidFill>
            </a:ln>
            <a:effectLst/>
          </c:spPr>
          <c:invertIfNegative val="0"/>
          <c:cat>
            <c:strRef>
              <c:f>DISCLISCI!$J$3:$J$9</c:f>
              <c:strCache>
                <c:ptCount val="7"/>
                <c:pt idx="0">
                  <c:v>México</c:v>
                </c:pt>
                <c:pt idx="1">
                  <c:v>Colombia</c:v>
                </c:pt>
                <c:pt idx="2">
                  <c:v>Brasil</c:v>
                </c:pt>
                <c:pt idx="3">
                  <c:v>No OECD</c:v>
                </c:pt>
                <c:pt idx="4">
                  <c:v>Chile</c:v>
                </c:pt>
                <c:pt idx="5">
                  <c:v>OCDE</c:v>
                </c:pt>
                <c:pt idx="6">
                  <c:v>Singapur</c:v>
                </c:pt>
              </c:strCache>
            </c:strRef>
          </c:cat>
          <c:val>
            <c:numRef>
              <c:f>DISCLISCI!$K$3:$K$9</c:f>
              <c:numCache>
                <c:formatCode>0.0000</c:formatCode>
                <c:ptCount val="7"/>
                <c:pt idx="0" formatCode="General">
                  <c:v>0.0276</c:v>
                </c:pt>
                <c:pt idx="1">
                  <c:v>0.0237</c:v>
                </c:pt>
                <c:pt idx="2" formatCode="General">
                  <c:v>0.0481</c:v>
                </c:pt>
                <c:pt idx="3" formatCode="General">
                  <c:v>0.0288</c:v>
                </c:pt>
                <c:pt idx="4" formatCode="General">
                  <c:v>0.0409</c:v>
                </c:pt>
                <c:pt idx="5" formatCode="General">
                  <c:v>0.0208</c:v>
                </c:pt>
                <c:pt idx="6" formatCode="General">
                  <c:v>0.0867</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3699600"/>
        <c:axId val="-673697280"/>
      </c:barChart>
      <c:catAx>
        <c:axId val="-673699600"/>
        <c:scaling>
          <c:orientation val="minMax"/>
        </c:scaling>
        <c:delete val="1"/>
        <c:axPos val="l"/>
        <c:numFmt formatCode="General" sourceLinked="1"/>
        <c:majorTickMark val="none"/>
        <c:minorTickMark val="none"/>
        <c:tickLblPos val="low"/>
        <c:crossAx val="-673697280"/>
        <c:crosses val="autoZero"/>
        <c:auto val="0"/>
        <c:lblAlgn val="ctr"/>
        <c:lblOffset val="0"/>
        <c:noMultiLvlLbl val="0"/>
      </c:catAx>
      <c:valAx>
        <c:axId val="-67369728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69960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22785082112396"/>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DISCLISCI!$O$2</c:f>
              <c:strCache>
                <c:ptCount val="1"/>
                <c:pt idx="0">
                  <c:v>Deciles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8202-4F80-B928-252B5F3975BD}"/>
              </c:ext>
            </c:extLst>
          </c:dPt>
          <c:cat>
            <c:strRef>
              <c:f>DISCLISCI!$N$3:$N$9</c:f>
              <c:strCache>
                <c:ptCount val="7"/>
                <c:pt idx="0">
                  <c:v>México</c:v>
                </c:pt>
                <c:pt idx="1">
                  <c:v>Colombia</c:v>
                </c:pt>
                <c:pt idx="2">
                  <c:v>Brasil</c:v>
                </c:pt>
                <c:pt idx="3">
                  <c:v>No OECD</c:v>
                </c:pt>
                <c:pt idx="4">
                  <c:v>Chile</c:v>
                </c:pt>
                <c:pt idx="5">
                  <c:v>OCDE</c:v>
                </c:pt>
                <c:pt idx="6">
                  <c:v>Singapur</c:v>
                </c:pt>
              </c:strCache>
            </c:strRef>
          </c:cat>
          <c:val>
            <c:numRef>
              <c:f>DISCLISCI!$O$3:$O$9</c:f>
              <c:numCache>
                <c:formatCode>0.0000</c:formatCode>
                <c:ptCount val="7"/>
                <c:pt idx="0" formatCode="General">
                  <c:v>0.0188</c:v>
                </c:pt>
                <c:pt idx="1">
                  <c:v>0.0178</c:v>
                </c:pt>
                <c:pt idx="2" formatCode="General">
                  <c:v>0.024</c:v>
                </c:pt>
                <c:pt idx="3" formatCode="General">
                  <c:v>0.0209</c:v>
                </c:pt>
                <c:pt idx="4" formatCode="General">
                  <c:v>0.0262</c:v>
                </c:pt>
                <c:pt idx="5" formatCode="General">
                  <c:v>0.0124</c:v>
                </c:pt>
                <c:pt idx="6" formatCode="General">
                  <c:v>0.0373</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73995520"/>
        <c:axId val="-673993200"/>
      </c:barChart>
      <c:catAx>
        <c:axId val="-673995520"/>
        <c:scaling>
          <c:orientation val="minMax"/>
        </c:scaling>
        <c:delete val="1"/>
        <c:axPos val="l"/>
        <c:numFmt formatCode="General" sourceLinked="1"/>
        <c:majorTickMark val="none"/>
        <c:minorTickMark val="none"/>
        <c:tickLblPos val="low"/>
        <c:crossAx val="-673993200"/>
        <c:crosses val="autoZero"/>
        <c:auto val="0"/>
        <c:lblAlgn val="ctr"/>
        <c:lblOffset val="0"/>
        <c:noMultiLvlLbl val="0"/>
      </c:catAx>
      <c:valAx>
        <c:axId val="-67399320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99552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163272228559187"/>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DISCLISCI!$M$2</c:f>
              <c:strCache>
                <c:ptCount val="1"/>
                <c:pt idx="0">
                  <c:v>Quintiles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835C-4B15-98FD-2385BFFD1833}"/>
              </c:ext>
            </c:extLst>
          </c:dPt>
          <c:cat>
            <c:strRef>
              <c:f>DISCLISCI!$L$3:$L$9</c:f>
              <c:strCache>
                <c:ptCount val="7"/>
                <c:pt idx="0">
                  <c:v>México</c:v>
                </c:pt>
                <c:pt idx="1">
                  <c:v>Colombia</c:v>
                </c:pt>
                <c:pt idx="2">
                  <c:v>Brasil</c:v>
                </c:pt>
                <c:pt idx="3">
                  <c:v>No OECD</c:v>
                </c:pt>
                <c:pt idx="4">
                  <c:v>Chile</c:v>
                </c:pt>
                <c:pt idx="5">
                  <c:v>OCDE</c:v>
                </c:pt>
                <c:pt idx="6">
                  <c:v>Singapur</c:v>
                </c:pt>
              </c:strCache>
            </c:strRef>
          </c:cat>
          <c:val>
            <c:numRef>
              <c:f>DISCLISCI!$M$3:$M$9</c:f>
              <c:numCache>
                <c:formatCode>0.0000</c:formatCode>
                <c:ptCount val="7"/>
                <c:pt idx="0" formatCode="General">
                  <c:v>0.0236</c:v>
                </c:pt>
                <c:pt idx="1">
                  <c:v>0.0211</c:v>
                </c:pt>
                <c:pt idx="2" formatCode="General">
                  <c:v>0.0279</c:v>
                </c:pt>
                <c:pt idx="3" formatCode="General">
                  <c:v>0.0203</c:v>
                </c:pt>
                <c:pt idx="4" formatCode="General">
                  <c:v>0.0253</c:v>
                </c:pt>
                <c:pt idx="5" formatCode="General">
                  <c:v>0.0144</c:v>
                </c:pt>
                <c:pt idx="6" formatCode="General">
                  <c:v>0.0579</c:v>
                </c:pt>
              </c:numCache>
            </c:numRef>
          </c:val>
          <c:extLst xmlns:c16r2="http://schemas.microsoft.com/office/drawing/2015/06/chart">
            <c:ext xmlns:c16="http://schemas.microsoft.com/office/drawing/2014/chart" uri="{C3380CC4-5D6E-409C-BE32-E72D297353CC}">
              <c16:uniqueId val="{0000000E-835C-4B15-98FD-2385BFFD1833}"/>
            </c:ext>
          </c:extLst>
        </c:ser>
        <c:dLbls>
          <c:showLegendKey val="0"/>
          <c:showVal val="0"/>
          <c:showCatName val="0"/>
          <c:showSerName val="0"/>
          <c:showPercent val="0"/>
          <c:showBubbleSize val="0"/>
        </c:dLbls>
        <c:gapWidth val="105"/>
        <c:overlap val="5"/>
        <c:axId val="-671394848"/>
        <c:axId val="-671392528"/>
      </c:barChart>
      <c:catAx>
        <c:axId val="-671394848"/>
        <c:scaling>
          <c:orientation val="minMax"/>
        </c:scaling>
        <c:delete val="1"/>
        <c:axPos val="l"/>
        <c:numFmt formatCode="General" sourceLinked="1"/>
        <c:majorTickMark val="none"/>
        <c:minorTickMark val="none"/>
        <c:tickLblPos val="low"/>
        <c:crossAx val="-671392528"/>
        <c:crosses val="autoZero"/>
        <c:auto val="0"/>
        <c:lblAlgn val="ctr"/>
        <c:lblOffset val="0"/>
        <c:noMultiLvlLbl val="0"/>
      </c:catAx>
      <c:valAx>
        <c:axId val="-67139252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1394848"/>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O" sz="1800" b="0" i="0" baseline="0" dirty="0" smtClean="0">
                <a:effectLst/>
              </a:rPr>
              <a:t>Índice de nivel socioeconómico y cultural</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s-CO" sz="16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ES_tradnl"/>
        </a:p>
      </c:txPr>
    </c:title>
    <c:autoTitleDeleted val="0"/>
    <c:plotArea>
      <c:layout>
        <c:manualLayout>
          <c:layoutTarget val="inner"/>
          <c:xMode val="edge"/>
          <c:yMode val="edge"/>
          <c:x val="0.0715849757591506"/>
          <c:y val="0.119581382655325"/>
          <c:w val="0.906819853768079"/>
          <c:h val="0.645650238296196"/>
        </c:manualLayout>
      </c:layout>
      <c:lineChart>
        <c:grouping val="standard"/>
        <c:varyColors val="0"/>
        <c:ser>
          <c:idx val="0"/>
          <c:order val="0"/>
          <c:tx>
            <c:strRef>
              <c:f>'Cuartiles PISA'!$C$2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'Cuartiles PISA'!$B$3:$B$9</c:f>
              <c:strCache>
                <c:ptCount val="7"/>
                <c:pt idx="0">
                  <c:v>México</c:v>
                </c:pt>
                <c:pt idx="1">
                  <c:v>Colombia</c:v>
                </c:pt>
                <c:pt idx="2">
                  <c:v>Brasil</c:v>
                </c:pt>
                <c:pt idx="3">
                  <c:v>No OECD</c:v>
                </c:pt>
                <c:pt idx="4">
                  <c:v>Chile</c:v>
                </c:pt>
                <c:pt idx="5">
                  <c:v>OECD</c:v>
                </c:pt>
                <c:pt idx="6">
                  <c:v>Singapur </c:v>
                </c:pt>
              </c:strCache>
            </c:strRef>
          </c:cat>
          <c:val>
            <c:numRef>
              <c:f>'Cuartiles PISA'!$C$3:$C$9</c:f>
              <c:numCache>
                <c:formatCode>0.000000</c:formatCode>
                <c:ptCount val="7"/>
                <c:pt idx="0">
                  <c:v>-0.8814078</c:v>
                </c:pt>
                <c:pt idx="1">
                  <c:v>-0.6681272</c:v>
                </c:pt>
                <c:pt idx="2">
                  <c:v>-0.6323287</c:v>
                </c:pt>
                <c:pt idx="3">
                  <c:v>-0.4294244</c:v>
                </c:pt>
                <c:pt idx="4">
                  <c:v>-0.2123694</c:v>
                </c:pt>
                <c:pt idx="5">
                  <c:v>0.0109078</c:v>
                </c:pt>
                <c:pt idx="6">
                  <c:v>0.2503615</c:v>
                </c:pt>
              </c:numCache>
            </c:numRef>
          </c:val>
          <c:smooth val="0"/>
          <c:extLst xmlns:c16r2="http://schemas.microsoft.com/office/drawing/2015/06/chart">
            <c:ext xmlns:c16="http://schemas.microsoft.com/office/drawing/2014/chart" uri="{C3380CC4-5D6E-409C-BE32-E72D297353CC}">
              <c16:uniqueId val="{00000000-0C01-43F6-9505-57F081DC3BFD}"/>
            </c:ext>
          </c:extLst>
        </c:ser>
        <c:ser>
          <c:idx val="1"/>
          <c:order val="1"/>
          <c:tx>
            <c:strRef>
              <c:f>'Cuartiles PISA'!$D$2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'Cuartiles PISA'!$B$3:$B$9</c:f>
              <c:strCache>
                <c:ptCount val="7"/>
                <c:pt idx="0">
                  <c:v>México</c:v>
                </c:pt>
                <c:pt idx="1">
                  <c:v>Colombia</c:v>
                </c:pt>
                <c:pt idx="2">
                  <c:v>Brasil</c:v>
                </c:pt>
                <c:pt idx="3">
                  <c:v>No OECD</c:v>
                </c:pt>
                <c:pt idx="4">
                  <c:v>Chile</c:v>
                </c:pt>
                <c:pt idx="5">
                  <c:v>OECD</c:v>
                </c:pt>
                <c:pt idx="6">
                  <c:v>Singapur </c:v>
                </c:pt>
              </c:strCache>
            </c:strRef>
          </c:cat>
          <c:val>
            <c:numRef>
              <c:f>'Cuartiles PISA'!$D$3:$D$9</c:f>
              <c:numCache>
                <c:formatCode>0.000000</c:formatCode>
                <c:ptCount val="7"/>
                <c:pt idx="0">
                  <c:v>-2.013552999999999</c:v>
                </c:pt>
                <c:pt idx="1">
                  <c:v>-1.661801</c:v>
                </c:pt>
                <c:pt idx="2">
                  <c:v>-1.789753</c:v>
                </c:pt>
                <c:pt idx="3">
                  <c:v>-0.8588342</c:v>
                </c:pt>
                <c:pt idx="4">
                  <c:v>-1.084494</c:v>
                </c:pt>
                <c:pt idx="5">
                  <c:v>-0.7402904</c:v>
                </c:pt>
                <c:pt idx="6">
                  <c:v>-0.8411063</c:v>
                </c:pt>
              </c:numCache>
            </c:numRef>
          </c:val>
          <c:smooth val="0"/>
          <c:extLst xmlns:c16r2="http://schemas.microsoft.com/office/drawing/2015/06/chart">
            <c:ext xmlns:c16="http://schemas.microsoft.com/office/drawing/2014/chart" uri="{C3380CC4-5D6E-409C-BE32-E72D297353CC}">
              <c16:uniqueId val="{00000001-0C01-43F6-9505-57F081DC3BFD}"/>
            </c:ext>
          </c:extLst>
        </c:ser>
        <c:ser>
          <c:idx val="2"/>
          <c:order val="2"/>
          <c:tx>
            <c:strRef>
              <c:f>'Cuartiles PISA'!$E$2</c:f>
              <c:strCache>
                <c:ptCount val="1"/>
                <c:pt idx="0">
                  <c:v>Desaventajados de bajo rendimiento</c:v>
                </c:pt>
              </c:strCache>
            </c:strRef>
          </c:tx>
          <c:spPr>
            <a:ln w="28575" cap="rnd">
              <a:noFill/>
              <a:round/>
            </a:ln>
            <a:effectLst/>
          </c:spPr>
          <c:marker>
            <c:symbol val="triangle"/>
            <c:size val="5"/>
            <c:spPr>
              <a:solidFill>
                <a:schemeClr val="accent3"/>
              </a:solidFill>
              <a:ln w="76200">
                <a:solidFill>
                  <a:schemeClr val="accent3"/>
                </a:solidFill>
              </a:ln>
              <a:effectLst/>
            </c:spPr>
          </c:marker>
          <c:cat>
            <c:strRef>
              <c:f>'Cuartiles PISA'!$B$3:$B$9</c:f>
              <c:strCache>
                <c:ptCount val="7"/>
                <c:pt idx="0">
                  <c:v>México</c:v>
                </c:pt>
                <c:pt idx="1">
                  <c:v>Colombia</c:v>
                </c:pt>
                <c:pt idx="2">
                  <c:v>Brasil</c:v>
                </c:pt>
                <c:pt idx="3">
                  <c:v>No OECD</c:v>
                </c:pt>
                <c:pt idx="4">
                  <c:v>Chile</c:v>
                </c:pt>
                <c:pt idx="5">
                  <c:v>OECD</c:v>
                </c:pt>
                <c:pt idx="6">
                  <c:v>Singapur </c:v>
                </c:pt>
              </c:strCache>
            </c:strRef>
          </c:cat>
          <c:val>
            <c:numRef>
              <c:f>'Cuartiles PISA'!$E$3:$E$9</c:f>
              <c:numCache>
                <c:formatCode>0.000000</c:formatCode>
                <c:ptCount val="7"/>
                <c:pt idx="0">
                  <c:v>-2.217911</c:v>
                </c:pt>
                <c:pt idx="1">
                  <c:v>-1.822719</c:v>
                </c:pt>
                <c:pt idx="2">
                  <c:v>-2.024366</c:v>
                </c:pt>
                <c:pt idx="3">
                  <c:v>-1.829354</c:v>
                </c:pt>
                <c:pt idx="4">
                  <c:v>-1.409314</c:v>
                </c:pt>
                <c:pt idx="5">
                  <c:v>-1.430354</c:v>
                </c:pt>
                <c:pt idx="6">
                  <c:v>-1.007875</c:v>
                </c:pt>
              </c:numCache>
            </c:numRef>
          </c:val>
          <c:smooth val="0"/>
          <c:extLst xmlns:c16r2="http://schemas.microsoft.com/office/drawing/2015/06/chart">
            <c:ext xmlns:c16="http://schemas.microsoft.com/office/drawing/2014/chart" uri="{C3380CC4-5D6E-409C-BE32-E72D297353CC}">
              <c16:uniqueId val="{00000002-0C01-43F6-9505-57F081DC3BF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703335200"/>
        <c:axId val="-701271392"/>
      </c:lineChart>
      <c:catAx>
        <c:axId val="-703335200"/>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701271392"/>
        <c:crosses val="autoZero"/>
        <c:auto val="1"/>
        <c:lblAlgn val="ctr"/>
        <c:lblOffset val="100"/>
        <c:noMultiLvlLbl val="0"/>
      </c:catAx>
      <c:valAx>
        <c:axId val="-7012713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703335200"/>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0972026743677225"/>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JOYSCIE!$C$2</c:f>
              <c:strCache>
                <c:ptCount val="1"/>
                <c:pt idx="0">
                  <c:v>Desempeño</c:v>
                </c:pt>
              </c:strCache>
            </c:strRef>
          </c:tx>
          <c:spPr>
            <a:solidFill>
              <a:schemeClr val="accent6">
                <a:lumMod val="75000"/>
              </a:schemeClr>
            </a:solidFill>
            <a:ln>
              <a:solidFill>
                <a:schemeClr val="accent6">
                  <a:lumMod val="75000"/>
                </a:schemeClr>
              </a:solidFill>
            </a:ln>
            <a:effectLst/>
          </c:spPr>
          <c:invertIfNegative val="0"/>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0-3C53-488B-9E5C-CDB26829507E}"/>
              </c:ext>
            </c:extLst>
          </c:dPt>
          <c:cat>
            <c:strRef>
              <c:f>JOYSCIE!$B$3:$B$9</c:f>
              <c:strCache>
                <c:ptCount val="7"/>
                <c:pt idx="0">
                  <c:v>México</c:v>
                </c:pt>
                <c:pt idx="1">
                  <c:v>Colombia</c:v>
                </c:pt>
                <c:pt idx="2">
                  <c:v>Brasil</c:v>
                </c:pt>
                <c:pt idx="3">
                  <c:v>No OECD</c:v>
                </c:pt>
                <c:pt idx="4">
                  <c:v>Chile</c:v>
                </c:pt>
                <c:pt idx="5">
                  <c:v>OCDE</c:v>
                </c:pt>
                <c:pt idx="6">
                  <c:v>Singapur</c:v>
                </c:pt>
              </c:strCache>
            </c:strRef>
          </c:cat>
          <c:val>
            <c:numRef>
              <c:f>JOYSCIE!$C$3:$C$9</c:f>
              <c:numCache>
                <c:formatCode>0.0000</c:formatCode>
                <c:ptCount val="7"/>
                <c:pt idx="0" formatCode="General">
                  <c:v>0.0453</c:v>
                </c:pt>
                <c:pt idx="1">
                  <c:v>0.00169</c:v>
                </c:pt>
                <c:pt idx="2" formatCode="General">
                  <c:v>0.0299</c:v>
                </c:pt>
                <c:pt idx="3" formatCode="General">
                  <c:v>0.0506</c:v>
                </c:pt>
                <c:pt idx="4" formatCode="General">
                  <c:v>0.0576</c:v>
                </c:pt>
                <c:pt idx="5" formatCode="General">
                  <c:v>0.0861</c:v>
                </c:pt>
                <c:pt idx="6" formatCode="General">
                  <c:v>0.114</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3920816"/>
        <c:axId val="-673918496"/>
      </c:barChart>
      <c:catAx>
        <c:axId val="-673920816"/>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3918496"/>
        <c:crosses val="autoZero"/>
        <c:auto val="0"/>
        <c:lblAlgn val="ctr"/>
        <c:lblOffset val="0"/>
        <c:noMultiLvlLbl val="0"/>
      </c:catAx>
      <c:valAx>
        <c:axId val="-67391849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920816"/>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66592039800995"/>
          <c:y val="0.064391299057817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JOYSCIE!$E$2</c:f>
              <c:strCache>
                <c:ptCount val="1"/>
                <c:pt idx="0">
                  <c:v>Deflactado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0ADB-4D47-8464-7A8CABE52F81}"/>
              </c:ext>
            </c:extLst>
          </c:dPt>
          <c:cat>
            <c:strRef>
              <c:f>JOYSCIE!$D$3:$D$9</c:f>
              <c:strCache>
                <c:ptCount val="7"/>
                <c:pt idx="0">
                  <c:v>México</c:v>
                </c:pt>
                <c:pt idx="1">
                  <c:v>Colombia</c:v>
                </c:pt>
                <c:pt idx="2">
                  <c:v>Brasil</c:v>
                </c:pt>
                <c:pt idx="3">
                  <c:v>No OECD</c:v>
                </c:pt>
                <c:pt idx="4">
                  <c:v>Chile</c:v>
                </c:pt>
                <c:pt idx="5">
                  <c:v>OCDE</c:v>
                </c:pt>
                <c:pt idx="6">
                  <c:v>Singapur</c:v>
                </c:pt>
              </c:strCache>
            </c:strRef>
          </c:cat>
          <c:val>
            <c:numRef>
              <c:f>JOYSCIE!$E$3:$E$9</c:f>
              <c:numCache>
                <c:formatCode>0.0000</c:formatCode>
                <c:ptCount val="7"/>
                <c:pt idx="0" formatCode="General">
                  <c:v>0.021</c:v>
                </c:pt>
                <c:pt idx="1">
                  <c:v>0.0219</c:v>
                </c:pt>
                <c:pt idx="2" formatCode="General">
                  <c:v>0.0388</c:v>
                </c:pt>
                <c:pt idx="3" formatCode="General">
                  <c:v>0.0226</c:v>
                </c:pt>
                <c:pt idx="4" formatCode="General">
                  <c:v>0.0236</c:v>
                </c:pt>
                <c:pt idx="5" formatCode="General">
                  <c:v>0.0224</c:v>
                </c:pt>
                <c:pt idx="6" formatCode="General">
                  <c:v>0.0605</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7913232"/>
        <c:axId val="-677911456"/>
      </c:barChart>
      <c:catAx>
        <c:axId val="-677913232"/>
        <c:scaling>
          <c:orientation val="minMax"/>
        </c:scaling>
        <c:delete val="1"/>
        <c:axPos val="l"/>
        <c:numFmt formatCode="General" sourceLinked="1"/>
        <c:majorTickMark val="none"/>
        <c:minorTickMark val="none"/>
        <c:tickLblPos val="low"/>
        <c:crossAx val="-677911456"/>
        <c:crosses val="autoZero"/>
        <c:auto val="0"/>
        <c:lblAlgn val="ctr"/>
        <c:lblOffset val="0"/>
        <c:noMultiLvlLbl val="0"/>
      </c:catAx>
      <c:valAx>
        <c:axId val="-67791145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7913232"/>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JOYSCIE!$G$2</c:f>
              <c:strCache>
                <c:ptCount val="1"/>
                <c:pt idx="0">
                  <c:v>Terciles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E928-4E61-A796-D17931ABA2C4}"/>
              </c:ext>
            </c:extLst>
          </c:dPt>
          <c:cat>
            <c:strRef>
              <c:f>JOYSCIE!$F$3:$F$9</c:f>
              <c:strCache>
                <c:ptCount val="7"/>
                <c:pt idx="0">
                  <c:v>México</c:v>
                </c:pt>
                <c:pt idx="1">
                  <c:v>Colombia</c:v>
                </c:pt>
                <c:pt idx="2">
                  <c:v>Brasil</c:v>
                </c:pt>
                <c:pt idx="3">
                  <c:v>No OECD</c:v>
                </c:pt>
                <c:pt idx="4">
                  <c:v>Chile</c:v>
                </c:pt>
                <c:pt idx="5">
                  <c:v>OCDE</c:v>
                </c:pt>
                <c:pt idx="6">
                  <c:v>Singapur</c:v>
                </c:pt>
              </c:strCache>
            </c:strRef>
          </c:cat>
          <c:val>
            <c:numRef>
              <c:f>JOYSCIE!$G$3:$G$9</c:f>
              <c:numCache>
                <c:formatCode>0.0000</c:formatCode>
                <c:ptCount val="7"/>
                <c:pt idx="0" formatCode="General">
                  <c:v>0.0362</c:v>
                </c:pt>
                <c:pt idx="1">
                  <c:v>-0.0135</c:v>
                </c:pt>
                <c:pt idx="2" formatCode="General">
                  <c:v>0.00997</c:v>
                </c:pt>
                <c:pt idx="3" formatCode="General">
                  <c:v>0.0523</c:v>
                </c:pt>
                <c:pt idx="4" formatCode="General">
                  <c:v>0.0499</c:v>
                </c:pt>
                <c:pt idx="5" formatCode="General">
                  <c:v>0.0763</c:v>
                </c:pt>
                <c:pt idx="6" formatCode="General">
                  <c:v>0.119</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702671600"/>
        <c:axId val="-703281536"/>
      </c:barChart>
      <c:catAx>
        <c:axId val="-702671600"/>
        <c:scaling>
          <c:orientation val="minMax"/>
        </c:scaling>
        <c:delete val="1"/>
        <c:axPos val="l"/>
        <c:numFmt formatCode="General" sourceLinked="1"/>
        <c:majorTickMark val="none"/>
        <c:minorTickMark val="none"/>
        <c:tickLblPos val="low"/>
        <c:crossAx val="-703281536"/>
        <c:crosses val="autoZero"/>
        <c:auto val="0"/>
        <c:lblAlgn val="ctr"/>
        <c:lblOffset val="0"/>
        <c:noMultiLvlLbl val="0"/>
      </c:catAx>
      <c:valAx>
        <c:axId val="-70328153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67160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488691838565883"/>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65263162945582"/>
          <c:h val="0.701891665677683"/>
        </c:manualLayout>
      </c:layout>
      <c:barChart>
        <c:barDir val="bar"/>
        <c:grouping val="clustered"/>
        <c:varyColors val="0"/>
        <c:ser>
          <c:idx val="0"/>
          <c:order val="0"/>
          <c:tx>
            <c:strRef>
              <c:f>JOYSCIE!$I$2</c:f>
              <c:strCache>
                <c:ptCount val="1"/>
                <c:pt idx="0">
                  <c:v>Cuartiles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B1A2-47DF-ADE9-3DF2A78D944B}"/>
              </c:ext>
            </c:extLst>
          </c:dPt>
          <c:cat>
            <c:strRef>
              <c:f>JOYSCIE!$H$3:$H$9</c:f>
              <c:strCache>
                <c:ptCount val="7"/>
                <c:pt idx="0">
                  <c:v>México</c:v>
                </c:pt>
                <c:pt idx="1">
                  <c:v>Colombia</c:v>
                </c:pt>
                <c:pt idx="2">
                  <c:v>Brasil</c:v>
                </c:pt>
                <c:pt idx="3">
                  <c:v>No OECD</c:v>
                </c:pt>
                <c:pt idx="4">
                  <c:v>Chile</c:v>
                </c:pt>
                <c:pt idx="5">
                  <c:v>OCDE</c:v>
                </c:pt>
                <c:pt idx="6">
                  <c:v>Singapur</c:v>
                </c:pt>
              </c:strCache>
            </c:strRef>
          </c:cat>
          <c:val>
            <c:numRef>
              <c:f>JOYSCIE!$I$3:$I$9</c:f>
              <c:numCache>
                <c:formatCode>0.0000</c:formatCode>
                <c:ptCount val="7"/>
                <c:pt idx="0" formatCode="General">
                  <c:v>0.0386</c:v>
                </c:pt>
                <c:pt idx="1">
                  <c:v>0.00463</c:v>
                </c:pt>
                <c:pt idx="2" formatCode="General">
                  <c:v>0.00821</c:v>
                </c:pt>
                <c:pt idx="3" formatCode="General">
                  <c:v>0.042</c:v>
                </c:pt>
                <c:pt idx="4" formatCode="General">
                  <c:v>0.0546</c:v>
                </c:pt>
                <c:pt idx="5" formatCode="General">
                  <c:v>0.0698</c:v>
                </c:pt>
                <c:pt idx="6" formatCode="General">
                  <c:v>0.108</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1301280"/>
        <c:axId val="-671298960"/>
      </c:barChart>
      <c:catAx>
        <c:axId val="-671301280"/>
        <c:scaling>
          <c:orientation val="minMax"/>
        </c:scaling>
        <c:delete val="1"/>
        <c:axPos val="l"/>
        <c:numFmt formatCode="General" sourceLinked="1"/>
        <c:majorTickMark val="none"/>
        <c:minorTickMark val="none"/>
        <c:tickLblPos val="low"/>
        <c:crossAx val="-671298960"/>
        <c:crosses val="autoZero"/>
        <c:auto val="0"/>
        <c:lblAlgn val="ctr"/>
        <c:lblOffset val="0"/>
        <c:noMultiLvlLbl val="0"/>
      </c:catAx>
      <c:valAx>
        <c:axId val="-67129896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130128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348406074918105"/>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61012365491388"/>
          <c:h val="0.692760180299312"/>
        </c:manualLayout>
      </c:layout>
      <c:barChart>
        <c:barDir val="bar"/>
        <c:grouping val="clustered"/>
        <c:varyColors val="0"/>
        <c:ser>
          <c:idx val="0"/>
          <c:order val="0"/>
          <c:tx>
            <c:strRef>
              <c:f>JOYSCIE!$K$2</c:f>
              <c:strCache>
                <c:ptCount val="1"/>
                <c:pt idx="0">
                  <c:v>Cuartiles_V2</c:v>
                </c:pt>
              </c:strCache>
            </c:strRef>
          </c:tx>
          <c:spPr>
            <a:solidFill>
              <a:schemeClr val="accent6">
                <a:lumMod val="75000"/>
              </a:schemeClr>
            </a:solidFill>
            <a:ln>
              <a:solidFill>
                <a:schemeClr val="accent6">
                  <a:lumMod val="75000"/>
                </a:schemeClr>
              </a:solidFill>
            </a:ln>
            <a:effectLst/>
          </c:spPr>
          <c:invertIfNegative val="0"/>
          <c:cat>
            <c:strRef>
              <c:f>JOYSCIE!$J$3:$J$9</c:f>
              <c:strCache>
                <c:ptCount val="7"/>
                <c:pt idx="0">
                  <c:v>México</c:v>
                </c:pt>
                <c:pt idx="1">
                  <c:v>Colombia</c:v>
                </c:pt>
                <c:pt idx="2">
                  <c:v>Brasil</c:v>
                </c:pt>
                <c:pt idx="3">
                  <c:v>No OECD</c:v>
                </c:pt>
                <c:pt idx="4">
                  <c:v>Chile</c:v>
                </c:pt>
                <c:pt idx="5">
                  <c:v>OCDE</c:v>
                </c:pt>
                <c:pt idx="6">
                  <c:v>Singapur</c:v>
                </c:pt>
              </c:strCache>
            </c:strRef>
          </c:cat>
          <c:val>
            <c:numRef>
              <c:f>JOYSCIE!$K$3:$K$9</c:f>
              <c:numCache>
                <c:formatCode>0.0000</c:formatCode>
                <c:ptCount val="7"/>
                <c:pt idx="0" formatCode="General">
                  <c:v>0.0334</c:v>
                </c:pt>
                <c:pt idx="1">
                  <c:v>0.0185</c:v>
                </c:pt>
                <c:pt idx="2" formatCode="General">
                  <c:v>0.0213</c:v>
                </c:pt>
                <c:pt idx="3" formatCode="General">
                  <c:v>0.046</c:v>
                </c:pt>
                <c:pt idx="4" formatCode="General">
                  <c:v>0.0491</c:v>
                </c:pt>
                <c:pt idx="5" formatCode="General">
                  <c:v>0.074</c:v>
                </c:pt>
                <c:pt idx="6" formatCode="General">
                  <c:v>0.0885</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3953024"/>
        <c:axId val="-673936768"/>
      </c:barChart>
      <c:catAx>
        <c:axId val="-673953024"/>
        <c:scaling>
          <c:orientation val="minMax"/>
        </c:scaling>
        <c:delete val="1"/>
        <c:axPos val="l"/>
        <c:numFmt formatCode="General" sourceLinked="1"/>
        <c:majorTickMark val="none"/>
        <c:minorTickMark val="none"/>
        <c:tickLblPos val="low"/>
        <c:crossAx val="-673936768"/>
        <c:crosses val="autoZero"/>
        <c:auto val="0"/>
        <c:lblAlgn val="ctr"/>
        <c:lblOffset val="0"/>
        <c:noMultiLvlLbl val="0"/>
      </c:catAx>
      <c:valAx>
        <c:axId val="-67393676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95302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14687652823038"/>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8979746309262"/>
          <c:h val="0.731229511474184"/>
        </c:manualLayout>
      </c:layout>
      <c:barChart>
        <c:barDir val="bar"/>
        <c:grouping val="clustered"/>
        <c:varyColors val="0"/>
        <c:ser>
          <c:idx val="0"/>
          <c:order val="0"/>
          <c:tx>
            <c:strRef>
              <c:f>JOYSCIE!$O$2</c:f>
              <c:strCache>
                <c:ptCount val="1"/>
                <c:pt idx="0">
                  <c:v>Deciles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8202-4F80-B928-252B5F3975BD}"/>
              </c:ext>
            </c:extLst>
          </c:dPt>
          <c:cat>
            <c:strRef>
              <c:f>JOYSCIE!$N$3:$N$9</c:f>
              <c:strCache>
                <c:ptCount val="7"/>
                <c:pt idx="0">
                  <c:v>México</c:v>
                </c:pt>
                <c:pt idx="1">
                  <c:v>Colombia</c:v>
                </c:pt>
                <c:pt idx="2">
                  <c:v>Brasil</c:v>
                </c:pt>
                <c:pt idx="3">
                  <c:v>No OECD</c:v>
                </c:pt>
                <c:pt idx="4">
                  <c:v>Chile</c:v>
                </c:pt>
                <c:pt idx="5">
                  <c:v>OCDE</c:v>
                </c:pt>
                <c:pt idx="6">
                  <c:v>Singapur</c:v>
                </c:pt>
              </c:strCache>
            </c:strRef>
          </c:cat>
          <c:val>
            <c:numRef>
              <c:f>JOYSCIE!$O$3:$O$9</c:f>
              <c:numCache>
                <c:formatCode>0.0000</c:formatCode>
                <c:ptCount val="7"/>
                <c:pt idx="0" formatCode="General">
                  <c:v>0.0112</c:v>
                </c:pt>
                <c:pt idx="1">
                  <c:v>-0.00126</c:v>
                </c:pt>
                <c:pt idx="2" formatCode="General">
                  <c:v>0.0112</c:v>
                </c:pt>
                <c:pt idx="3" formatCode="General">
                  <c:v>0.0297</c:v>
                </c:pt>
                <c:pt idx="4" formatCode="General">
                  <c:v>0.0158</c:v>
                </c:pt>
                <c:pt idx="5" formatCode="General">
                  <c:v>0.0325</c:v>
                </c:pt>
                <c:pt idx="6" formatCode="General">
                  <c:v>0.0439</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99012944"/>
        <c:axId val="-699010624"/>
      </c:barChart>
      <c:catAx>
        <c:axId val="-699012944"/>
        <c:scaling>
          <c:orientation val="minMax"/>
        </c:scaling>
        <c:delete val="1"/>
        <c:axPos val="l"/>
        <c:numFmt formatCode="General" sourceLinked="1"/>
        <c:majorTickMark val="none"/>
        <c:minorTickMark val="none"/>
        <c:tickLblPos val="low"/>
        <c:crossAx val="-699010624"/>
        <c:crosses val="autoZero"/>
        <c:auto val="0"/>
        <c:lblAlgn val="ctr"/>
        <c:lblOffset val="0"/>
        <c:noMultiLvlLbl val="0"/>
      </c:catAx>
      <c:valAx>
        <c:axId val="-69901062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9901294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155174799269829"/>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JOYSCIE!$M$2</c:f>
              <c:strCache>
                <c:ptCount val="1"/>
                <c:pt idx="0">
                  <c:v>Quintiles</c:v>
                </c:pt>
              </c:strCache>
            </c:strRef>
          </c:tx>
          <c:spPr>
            <a:solidFill>
              <a:schemeClr val="accent6">
                <a:lumMod val="75000"/>
              </a:schemeClr>
            </a:solidFill>
            <a:ln>
              <a:solidFill>
                <a:schemeClr val="accent6">
                  <a:lumMod val="75000"/>
                </a:schemeClr>
              </a:solidFill>
            </a:ln>
            <a:effectLst/>
          </c:spPr>
          <c:invertIfNegative val="0"/>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835C-4B15-98FD-2385BFFD1833}"/>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835C-4B15-98FD-2385BFFD1833}"/>
              </c:ext>
            </c:extLst>
          </c:dPt>
          <c:cat>
            <c:strRef>
              <c:f>JOYSCIE!$L$3:$L$9</c:f>
              <c:strCache>
                <c:ptCount val="7"/>
                <c:pt idx="0">
                  <c:v>México</c:v>
                </c:pt>
                <c:pt idx="1">
                  <c:v>Colombia</c:v>
                </c:pt>
                <c:pt idx="2">
                  <c:v>Brasil</c:v>
                </c:pt>
                <c:pt idx="3">
                  <c:v>No OECD</c:v>
                </c:pt>
                <c:pt idx="4">
                  <c:v>Chile</c:v>
                </c:pt>
                <c:pt idx="5">
                  <c:v>OCDE</c:v>
                </c:pt>
                <c:pt idx="6">
                  <c:v>Singapur</c:v>
                </c:pt>
              </c:strCache>
            </c:strRef>
          </c:cat>
          <c:val>
            <c:numRef>
              <c:f>JOYSCIE!$M$3:$M$9</c:f>
              <c:numCache>
                <c:formatCode>0.0000</c:formatCode>
                <c:ptCount val="7"/>
                <c:pt idx="0" formatCode="General">
                  <c:v>0.0352</c:v>
                </c:pt>
                <c:pt idx="1">
                  <c:v>0.00315</c:v>
                </c:pt>
                <c:pt idx="2" formatCode="General">
                  <c:v>0.0174</c:v>
                </c:pt>
                <c:pt idx="3" formatCode="General">
                  <c:v>0.0341</c:v>
                </c:pt>
                <c:pt idx="4" formatCode="General">
                  <c:v>0.0321</c:v>
                </c:pt>
                <c:pt idx="5" formatCode="General">
                  <c:v>0.0662</c:v>
                </c:pt>
                <c:pt idx="6" formatCode="General">
                  <c:v>0.114</c:v>
                </c:pt>
              </c:numCache>
            </c:numRef>
          </c:val>
          <c:extLst xmlns:c16r2="http://schemas.microsoft.com/office/drawing/2015/06/chart">
            <c:ext xmlns:c16="http://schemas.microsoft.com/office/drawing/2014/chart" uri="{C3380CC4-5D6E-409C-BE32-E72D297353CC}">
              <c16:uniqueId val="{0000000E-835C-4B15-98FD-2385BFFD1833}"/>
            </c:ext>
          </c:extLst>
        </c:ser>
        <c:dLbls>
          <c:showLegendKey val="0"/>
          <c:showVal val="0"/>
          <c:showCatName val="0"/>
          <c:showSerName val="0"/>
          <c:showPercent val="0"/>
          <c:showBubbleSize val="0"/>
        </c:dLbls>
        <c:gapWidth val="105"/>
        <c:overlap val="5"/>
        <c:axId val="-673346624"/>
        <c:axId val="-673344304"/>
      </c:barChart>
      <c:catAx>
        <c:axId val="-673346624"/>
        <c:scaling>
          <c:orientation val="minMax"/>
        </c:scaling>
        <c:delete val="1"/>
        <c:axPos val="l"/>
        <c:numFmt formatCode="General" sourceLinked="1"/>
        <c:majorTickMark val="none"/>
        <c:minorTickMark val="none"/>
        <c:tickLblPos val="low"/>
        <c:crossAx val="-673344304"/>
        <c:crosses val="autoZero"/>
        <c:auto val="0"/>
        <c:lblAlgn val="ctr"/>
        <c:lblOffset val="0"/>
        <c:noMultiLvlLbl val="0"/>
      </c:catAx>
      <c:valAx>
        <c:axId val="-67334430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34662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0943930927653052"/>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INTBRSCI!$C$2</c:f>
              <c:strCache>
                <c:ptCount val="1"/>
                <c:pt idx="0">
                  <c:v>Desempeño</c:v>
                </c:pt>
              </c:strCache>
            </c:strRef>
          </c:tx>
          <c:spPr>
            <a:solidFill>
              <a:schemeClr val="accent6">
                <a:lumMod val="75000"/>
              </a:schemeClr>
            </a:solidFill>
            <a:ln>
              <a:solidFill>
                <a:schemeClr val="accent6">
                  <a:lumMod val="75000"/>
                </a:schemeClr>
              </a:solidFill>
            </a:ln>
            <a:effectLst/>
          </c:spPr>
          <c:invertIfNegative val="0"/>
          <c:cat>
            <c:strRef>
              <c:f>INTBRSCI!$B$3:$B$9</c:f>
              <c:strCache>
                <c:ptCount val="7"/>
                <c:pt idx="0">
                  <c:v>México</c:v>
                </c:pt>
                <c:pt idx="1">
                  <c:v>Colombia</c:v>
                </c:pt>
                <c:pt idx="2">
                  <c:v>Brasil</c:v>
                </c:pt>
                <c:pt idx="3">
                  <c:v>No OECD</c:v>
                </c:pt>
                <c:pt idx="4">
                  <c:v>Chile</c:v>
                </c:pt>
                <c:pt idx="5">
                  <c:v>OCDE</c:v>
                </c:pt>
                <c:pt idx="6">
                  <c:v>Singapur</c:v>
                </c:pt>
              </c:strCache>
            </c:strRef>
          </c:cat>
          <c:val>
            <c:numRef>
              <c:f>INTBRSCI!$C$3:$C$9</c:f>
              <c:numCache>
                <c:formatCode>0.0000</c:formatCode>
                <c:ptCount val="7"/>
                <c:pt idx="0" formatCode="General">
                  <c:v>0.0345</c:v>
                </c:pt>
                <c:pt idx="1">
                  <c:v>0.0734</c:v>
                </c:pt>
                <c:pt idx="2" formatCode="General">
                  <c:v>0.0484</c:v>
                </c:pt>
                <c:pt idx="3" formatCode="General">
                  <c:v>0.0465</c:v>
                </c:pt>
                <c:pt idx="4" formatCode="General">
                  <c:v>0.0423</c:v>
                </c:pt>
                <c:pt idx="5" formatCode="General">
                  <c:v>0.0496</c:v>
                </c:pt>
                <c:pt idx="6" formatCode="General">
                  <c:v>0.0453</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4836448"/>
        <c:axId val="-674834672"/>
      </c:barChart>
      <c:catAx>
        <c:axId val="-674836448"/>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4834672"/>
        <c:crosses val="autoZero"/>
        <c:auto val="0"/>
        <c:lblAlgn val="ctr"/>
        <c:lblOffset val="0"/>
        <c:noMultiLvlLbl val="0"/>
      </c:catAx>
      <c:valAx>
        <c:axId val="-67483467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836448"/>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41542288557214"/>
          <c:y val="0.0668401286426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INTBRSCI!$E$2</c:f>
              <c:strCache>
                <c:ptCount val="1"/>
                <c:pt idx="0">
                  <c:v>Deflactado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0ADB-4D47-8464-7A8CABE52F81}"/>
              </c:ext>
            </c:extLst>
          </c:dPt>
          <c:cat>
            <c:strRef>
              <c:f>INTBRSCI!$D$3:$D$9</c:f>
              <c:strCache>
                <c:ptCount val="7"/>
                <c:pt idx="0">
                  <c:v>México</c:v>
                </c:pt>
                <c:pt idx="1">
                  <c:v>Colombia</c:v>
                </c:pt>
                <c:pt idx="2">
                  <c:v>Brasil</c:v>
                </c:pt>
                <c:pt idx="3">
                  <c:v>No OECD</c:v>
                </c:pt>
                <c:pt idx="4">
                  <c:v>Chile</c:v>
                </c:pt>
                <c:pt idx="5">
                  <c:v>OCDE</c:v>
                </c:pt>
                <c:pt idx="6">
                  <c:v>Singapur</c:v>
                </c:pt>
              </c:strCache>
            </c:strRef>
          </c:cat>
          <c:val>
            <c:numRef>
              <c:f>INTBRSCI!$E$3:$E$9</c:f>
              <c:numCache>
                <c:formatCode>0.0000</c:formatCode>
                <c:ptCount val="7"/>
                <c:pt idx="0" formatCode="General">
                  <c:v>0.00737</c:v>
                </c:pt>
                <c:pt idx="1">
                  <c:v>0.0226</c:v>
                </c:pt>
                <c:pt idx="2" formatCode="General">
                  <c:v>0.0214</c:v>
                </c:pt>
                <c:pt idx="3" formatCode="General">
                  <c:v>0.00955</c:v>
                </c:pt>
                <c:pt idx="4" formatCode="General">
                  <c:v>0.0124</c:v>
                </c:pt>
                <c:pt idx="5" formatCode="General">
                  <c:v>0.00895</c:v>
                </c:pt>
                <c:pt idx="6" formatCode="General">
                  <c:v>0.0273</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3439504"/>
        <c:axId val="-673437184"/>
      </c:barChart>
      <c:catAx>
        <c:axId val="-673439504"/>
        <c:scaling>
          <c:orientation val="minMax"/>
        </c:scaling>
        <c:delete val="1"/>
        <c:axPos val="l"/>
        <c:numFmt formatCode="General" sourceLinked="1"/>
        <c:majorTickMark val="none"/>
        <c:minorTickMark val="none"/>
        <c:tickLblPos val="low"/>
        <c:crossAx val="-673437184"/>
        <c:crosses val="autoZero"/>
        <c:auto val="0"/>
        <c:lblAlgn val="ctr"/>
        <c:lblOffset val="0"/>
        <c:noMultiLvlLbl val="0"/>
      </c:catAx>
      <c:valAx>
        <c:axId val="-67343718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43950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INTBRSCI!$G$2</c:f>
              <c:strCache>
                <c:ptCount val="1"/>
                <c:pt idx="0">
                  <c:v>Terciles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E928-4E61-A796-D17931ABA2C4}"/>
              </c:ext>
            </c:extLst>
          </c:dPt>
          <c:cat>
            <c:strRef>
              <c:f>INTBRSCI!$F$3:$F$9</c:f>
              <c:strCache>
                <c:ptCount val="7"/>
                <c:pt idx="0">
                  <c:v>México</c:v>
                </c:pt>
                <c:pt idx="1">
                  <c:v>Colombia</c:v>
                </c:pt>
                <c:pt idx="2">
                  <c:v>Brasil</c:v>
                </c:pt>
                <c:pt idx="3">
                  <c:v>No OECD</c:v>
                </c:pt>
                <c:pt idx="4">
                  <c:v>Chile</c:v>
                </c:pt>
                <c:pt idx="5">
                  <c:v>OCDE</c:v>
                </c:pt>
                <c:pt idx="6">
                  <c:v>Singapur</c:v>
                </c:pt>
              </c:strCache>
            </c:strRef>
          </c:cat>
          <c:val>
            <c:numRef>
              <c:f>INTBRSCI!$G$3:$G$9</c:f>
              <c:numCache>
                <c:formatCode>0.0000</c:formatCode>
                <c:ptCount val="7"/>
                <c:pt idx="0" formatCode="General">
                  <c:v>0.0465</c:v>
                </c:pt>
                <c:pt idx="1">
                  <c:v>0.0704</c:v>
                </c:pt>
                <c:pt idx="2" formatCode="General">
                  <c:v>0.0509</c:v>
                </c:pt>
                <c:pt idx="3" formatCode="General">
                  <c:v>0.0374</c:v>
                </c:pt>
                <c:pt idx="4" formatCode="General">
                  <c:v>0.0317</c:v>
                </c:pt>
                <c:pt idx="5" formatCode="General">
                  <c:v>0.0539</c:v>
                </c:pt>
                <c:pt idx="6" formatCode="General">
                  <c:v>0.032</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3854016"/>
        <c:axId val="-673851696"/>
      </c:barChart>
      <c:catAx>
        <c:axId val="-673854016"/>
        <c:scaling>
          <c:orientation val="minMax"/>
        </c:scaling>
        <c:delete val="1"/>
        <c:axPos val="l"/>
        <c:numFmt formatCode="General" sourceLinked="1"/>
        <c:majorTickMark val="none"/>
        <c:minorTickMark val="none"/>
        <c:tickLblPos val="low"/>
        <c:crossAx val="-673851696"/>
        <c:crosses val="autoZero"/>
        <c:auto val="0"/>
        <c:lblAlgn val="ctr"/>
        <c:lblOffset val="0"/>
        <c:noMultiLvlLbl val="0"/>
      </c:catAx>
      <c:valAx>
        <c:axId val="-67385169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854016"/>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O" sz="1800" b="0" i="0" baseline="0" dirty="0" smtClean="0">
                <a:effectLst/>
              </a:rPr>
              <a:t>Índice de nivel socioeconómico y cultural</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s-CO" sz="16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ES_tradnl"/>
        </a:p>
      </c:txPr>
    </c:title>
    <c:autoTitleDeleted val="0"/>
    <c:plotArea>
      <c:layout>
        <c:manualLayout>
          <c:layoutTarget val="inner"/>
          <c:xMode val="edge"/>
          <c:yMode val="edge"/>
          <c:x val="0.0715849757591506"/>
          <c:y val="0.17043328964964"/>
          <c:w val="0.906819853768079"/>
          <c:h val="0.59479826222381"/>
        </c:manualLayout>
      </c:layout>
      <c:lineChart>
        <c:grouping val="standard"/>
        <c:varyColors val="0"/>
        <c:ser>
          <c:idx val="0"/>
          <c:order val="0"/>
          <c:tx>
            <c:strRef>
              <c:f>Nada!$C$2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Nada!$B$3:$B$9</c:f>
              <c:strCache>
                <c:ptCount val="7"/>
                <c:pt idx="0">
                  <c:v>México</c:v>
                </c:pt>
                <c:pt idx="1">
                  <c:v>Colombia</c:v>
                </c:pt>
                <c:pt idx="2">
                  <c:v>Brasil</c:v>
                </c:pt>
                <c:pt idx="3">
                  <c:v>No OECD</c:v>
                </c:pt>
                <c:pt idx="4">
                  <c:v>Chile</c:v>
                </c:pt>
                <c:pt idx="5">
                  <c:v>OECD</c:v>
                </c:pt>
                <c:pt idx="6">
                  <c:v>Singapur</c:v>
                </c:pt>
              </c:strCache>
            </c:strRef>
          </c:cat>
          <c:val>
            <c:numRef>
              <c:f>Nada!$C$3:$C$9</c:f>
              <c:numCache>
                <c:formatCode>0.0000000</c:formatCode>
                <c:ptCount val="7"/>
                <c:pt idx="0">
                  <c:v>-0.8814078</c:v>
                </c:pt>
                <c:pt idx="1">
                  <c:v>-0.6681272</c:v>
                </c:pt>
                <c:pt idx="2">
                  <c:v>-0.6323287</c:v>
                </c:pt>
                <c:pt idx="3">
                  <c:v>-0.4294244</c:v>
                </c:pt>
                <c:pt idx="4">
                  <c:v>-0.2123694</c:v>
                </c:pt>
                <c:pt idx="5">
                  <c:v>0.0109078</c:v>
                </c:pt>
                <c:pt idx="6">
                  <c:v>0.2503615</c:v>
                </c:pt>
              </c:numCache>
            </c:numRef>
          </c:val>
          <c:smooth val="0"/>
          <c:extLst xmlns:c16r2="http://schemas.microsoft.com/office/drawing/2015/06/chart">
            <c:ext xmlns:c16="http://schemas.microsoft.com/office/drawing/2014/chart" uri="{C3380CC4-5D6E-409C-BE32-E72D297353CC}">
              <c16:uniqueId val="{00000000-5C11-4554-96FE-B7F5746118BD}"/>
            </c:ext>
          </c:extLst>
        </c:ser>
        <c:ser>
          <c:idx val="1"/>
          <c:order val="1"/>
          <c:tx>
            <c:strRef>
              <c:f>Nada!$D$2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Nada!$B$3:$B$9</c:f>
              <c:strCache>
                <c:ptCount val="7"/>
                <c:pt idx="0">
                  <c:v>México</c:v>
                </c:pt>
                <c:pt idx="1">
                  <c:v>Colombia</c:v>
                </c:pt>
                <c:pt idx="2">
                  <c:v>Brasil</c:v>
                </c:pt>
                <c:pt idx="3">
                  <c:v>No OECD</c:v>
                </c:pt>
                <c:pt idx="4">
                  <c:v>Chile</c:v>
                </c:pt>
                <c:pt idx="5">
                  <c:v>OECD</c:v>
                </c:pt>
                <c:pt idx="6">
                  <c:v>Singapur</c:v>
                </c:pt>
              </c:strCache>
            </c:strRef>
          </c:cat>
          <c:val>
            <c:numRef>
              <c:f>Nada!$D$3:$D$9</c:f>
              <c:numCache>
                <c:formatCode>0.0000000</c:formatCode>
                <c:ptCount val="7"/>
                <c:pt idx="0">
                  <c:v>-1.798103</c:v>
                </c:pt>
                <c:pt idx="1">
                  <c:v>-1.199612</c:v>
                </c:pt>
                <c:pt idx="2">
                  <c:v>-0.8724913</c:v>
                </c:pt>
                <c:pt idx="3">
                  <c:v>-0.2496847</c:v>
                </c:pt>
                <c:pt idx="4">
                  <c:v>-0.4944058</c:v>
                </c:pt>
                <c:pt idx="5">
                  <c:v>0.0945399</c:v>
                </c:pt>
                <c:pt idx="6">
                  <c:v>0.3246937</c:v>
                </c:pt>
              </c:numCache>
            </c:numRef>
          </c:val>
          <c:smooth val="0"/>
          <c:extLst xmlns:c16r2="http://schemas.microsoft.com/office/drawing/2015/06/chart">
            <c:ext xmlns:c16="http://schemas.microsoft.com/office/drawing/2014/chart" uri="{C3380CC4-5D6E-409C-BE32-E72D297353CC}">
              <c16:uniqueId val="{00000001-5C11-4554-96FE-B7F5746118BD}"/>
            </c:ext>
          </c:extLst>
        </c:ser>
        <c:ser>
          <c:idx val="2"/>
          <c:order val="2"/>
          <c:tx>
            <c:strRef>
              <c:f>Nada!$E$2</c:f>
              <c:strCache>
                <c:ptCount val="1"/>
                <c:pt idx="0">
                  <c:v>No resilientes</c:v>
                </c:pt>
              </c:strCache>
            </c:strRef>
          </c:tx>
          <c:spPr>
            <a:ln w="28575" cap="rnd">
              <a:noFill/>
              <a:round/>
            </a:ln>
            <a:effectLst/>
          </c:spPr>
          <c:marker>
            <c:symbol val="triangle"/>
            <c:size val="5"/>
            <c:spPr>
              <a:solidFill>
                <a:schemeClr val="accent3"/>
              </a:solidFill>
              <a:ln w="76200">
                <a:solidFill>
                  <a:schemeClr val="accent3"/>
                </a:solidFill>
              </a:ln>
              <a:effectLst/>
            </c:spPr>
          </c:marker>
          <c:cat>
            <c:strRef>
              <c:f>Nada!$B$3:$B$9</c:f>
              <c:strCache>
                <c:ptCount val="7"/>
                <c:pt idx="0">
                  <c:v>México</c:v>
                </c:pt>
                <c:pt idx="1">
                  <c:v>Colombia</c:v>
                </c:pt>
                <c:pt idx="2">
                  <c:v>Brasil</c:v>
                </c:pt>
                <c:pt idx="3">
                  <c:v>No OECD</c:v>
                </c:pt>
                <c:pt idx="4">
                  <c:v>Chile</c:v>
                </c:pt>
                <c:pt idx="5">
                  <c:v>OECD</c:v>
                </c:pt>
                <c:pt idx="6">
                  <c:v>Singapur</c:v>
                </c:pt>
              </c:strCache>
            </c:strRef>
          </c:cat>
          <c:val>
            <c:numRef>
              <c:f>Nada!$E$3:$E$9</c:f>
              <c:numCache>
                <c:formatCode>0.0000000</c:formatCode>
                <c:ptCount val="7"/>
                <c:pt idx="0">
                  <c:v>0.1523667</c:v>
                </c:pt>
                <c:pt idx="1">
                  <c:v>-0.1171566</c:v>
                </c:pt>
                <c:pt idx="2">
                  <c:v>-0.0960625</c:v>
                </c:pt>
                <c:pt idx="3">
                  <c:v>-0.0153478</c:v>
                </c:pt>
                <c:pt idx="4">
                  <c:v>0.2033036</c:v>
                </c:pt>
                <c:pt idx="5">
                  <c:v>0.3997335</c:v>
                </c:pt>
                <c:pt idx="6">
                  <c:v>0.3243124</c:v>
                </c:pt>
              </c:numCache>
            </c:numRef>
          </c:val>
          <c:smooth val="0"/>
          <c:extLst xmlns:c16r2="http://schemas.microsoft.com/office/drawing/2015/06/chart">
            <c:ext xmlns:c16="http://schemas.microsoft.com/office/drawing/2014/chart" uri="{C3380CC4-5D6E-409C-BE32-E72D297353CC}">
              <c16:uniqueId val="{00000002-5C11-4554-96FE-B7F5746118B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679125664"/>
        <c:axId val="-679098624"/>
      </c:lineChart>
      <c:catAx>
        <c:axId val="-679125664"/>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9098624"/>
        <c:crosses val="autoZero"/>
        <c:auto val="1"/>
        <c:lblAlgn val="ctr"/>
        <c:lblOffset val="100"/>
        <c:noMultiLvlLbl val="0"/>
      </c:catAx>
      <c:valAx>
        <c:axId val="-679098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9125664"/>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586193362027187"/>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82325929551311"/>
          <c:h val="0.701891665677683"/>
        </c:manualLayout>
      </c:layout>
      <c:barChart>
        <c:barDir val="bar"/>
        <c:grouping val="clustered"/>
        <c:varyColors val="0"/>
        <c:ser>
          <c:idx val="0"/>
          <c:order val="0"/>
          <c:tx>
            <c:strRef>
              <c:f>INTBRSCI!$I$2</c:f>
              <c:strCache>
                <c:ptCount val="1"/>
                <c:pt idx="0">
                  <c:v>Cuartiles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B1A2-47DF-ADE9-3DF2A78D944B}"/>
              </c:ext>
            </c:extLst>
          </c:dPt>
          <c:cat>
            <c:strRef>
              <c:f>INTBRSCI!$H$3:$H$9</c:f>
              <c:strCache>
                <c:ptCount val="7"/>
                <c:pt idx="0">
                  <c:v>México</c:v>
                </c:pt>
                <c:pt idx="1">
                  <c:v>Colombia</c:v>
                </c:pt>
                <c:pt idx="2">
                  <c:v>Brasil</c:v>
                </c:pt>
                <c:pt idx="3">
                  <c:v>No OECD</c:v>
                </c:pt>
                <c:pt idx="4">
                  <c:v>Chile</c:v>
                </c:pt>
                <c:pt idx="5">
                  <c:v>OCDE</c:v>
                </c:pt>
                <c:pt idx="6">
                  <c:v>Singapur</c:v>
                </c:pt>
              </c:strCache>
            </c:strRef>
          </c:cat>
          <c:val>
            <c:numRef>
              <c:f>INTBRSCI!$I$3:$I$9</c:f>
              <c:numCache>
                <c:formatCode>0.0000</c:formatCode>
                <c:ptCount val="7"/>
                <c:pt idx="0" formatCode="General">
                  <c:v>0.036</c:v>
                </c:pt>
                <c:pt idx="1">
                  <c:v>0.0612</c:v>
                </c:pt>
                <c:pt idx="2" formatCode="General">
                  <c:v>0.0476</c:v>
                </c:pt>
                <c:pt idx="3" formatCode="General">
                  <c:v>0.0353</c:v>
                </c:pt>
                <c:pt idx="4" formatCode="General">
                  <c:v>0.0243</c:v>
                </c:pt>
                <c:pt idx="5" formatCode="General">
                  <c:v>0.0462</c:v>
                </c:pt>
                <c:pt idx="6" formatCode="General">
                  <c:v>0.0298</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3830608"/>
        <c:axId val="-673828560"/>
      </c:barChart>
      <c:catAx>
        <c:axId val="-673830608"/>
        <c:scaling>
          <c:orientation val="minMax"/>
        </c:scaling>
        <c:delete val="1"/>
        <c:axPos val="l"/>
        <c:numFmt formatCode="General" sourceLinked="1"/>
        <c:majorTickMark val="none"/>
        <c:minorTickMark val="none"/>
        <c:tickLblPos val="low"/>
        <c:crossAx val="-673828560"/>
        <c:crosses val="autoZero"/>
        <c:auto val="0"/>
        <c:lblAlgn val="ctr"/>
        <c:lblOffset val="0"/>
        <c:noMultiLvlLbl val="0"/>
      </c:catAx>
      <c:valAx>
        <c:axId val="-67382856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830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348406074918105"/>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61012365491388"/>
          <c:h val="0.690317777729058"/>
        </c:manualLayout>
      </c:layout>
      <c:barChart>
        <c:barDir val="bar"/>
        <c:grouping val="clustered"/>
        <c:varyColors val="0"/>
        <c:ser>
          <c:idx val="0"/>
          <c:order val="0"/>
          <c:tx>
            <c:strRef>
              <c:f>INTBRSCI!$K$2</c:f>
              <c:strCache>
                <c:ptCount val="1"/>
                <c:pt idx="0">
                  <c:v>Cuartiles_V2</c:v>
                </c:pt>
              </c:strCache>
            </c:strRef>
          </c:tx>
          <c:spPr>
            <a:solidFill>
              <a:schemeClr val="accent6">
                <a:lumMod val="75000"/>
              </a:schemeClr>
            </a:solidFill>
            <a:ln>
              <a:solidFill>
                <a:schemeClr val="accent6">
                  <a:lumMod val="75000"/>
                </a:schemeClr>
              </a:solidFill>
            </a:ln>
            <a:effectLst/>
          </c:spPr>
          <c:invertIfNegative val="0"/>
          <c:cat>
            <c:strRef>
              <c:f>INTBRSCI!$J$3:$J$9</c:f>
              <c:strCache>
                <c:ptCount val="7"/>
                <c:pt idx="0">
                  <c:v>México</c:v>
                </c:pt>
                <c:pt idx="1">
                  <c:v>Colombia</c:v>
                </c:pt>
                <c:pt idx="2">
                  <c:v>Brasil</c:v>
                </c:pt>
                <c:pt idx="3">
                  <c:v>No OECD</c:v>
                </c:pt>
                <c:pt idx="4">
                  <c:v>Chile</c:v>
                </c:pt>
                <c:pt idx="5">
                  <c:v>OCDE</c:v>
                </c:pt>
                <c:pt idx="6">
                  <c:v>Singapur</c:v>
                </c:pt>
              </c:strCache>
            </c:strRef>
          </c:cat>
          <c:val>
            <c:numRef>
              <c:f>INTBRSCI!$K$3:$K$9</c:f>
              <c:numCache>
                <c:formatCode>0.0000</c:formatCode>
                <c:ptCount val="7"/>
                <c:pt idx="0" formatCode="General">
                  <c:v>0.0434</c:v>
                </c:pt>
                <c:pt idx="1">
                  <c:v>0.0652</c:v>
                </c:pt>
                <c:pt idx="2" formatCode="General">
                  <c:v>0.0467</c:v>
                </c:pt>
                <c:pt idx="3" formatCode="General">
                  <c:v>0.0393</c:v>
                </c:pt>
                <c:pt idx="4" formatCode="General">
                  <c:v>0.0312</c:v>
                </c:pt>
                <c:pt idx="5" formatCode="General">
                  <c:v>0.0452</c:v>
                </c:pt>
                <c:pt idx="6" formatCode="General">
                  <c:v>0.0344</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4797136"/>
        <c:axId val="-674795360"/>
      </c:barChart>
      <c:catAx>
        <c:axId val="-674797136"/>
        <c:scaling>
          <c:orientation val="minMax"/>
        </c:scaling>
        <c:delete val="1"/>
        <c:axPos val="l"/>
        <c:numFmt formatCode="General" sourceLinked="1"/>
        <c:majorTickMark val="none"/>
        <c:minorTickMark val="none"/>
        <c:tickLblPos val="low"/>
        <c:crossAx val="-674795360"/>
        <c:crosses val="autoZero"/>
        <c:auto val="0"/>
        <c:lblAlgn val="ctr"/>
        <c:lblOffset val="0"/>
        <c:noMultiLvlLbl val="0"/>
      </c:catAx>
      <c:valAx>
        <c:axId val="-67479536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797136"/>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22785082112396"/>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INTBRSCI!$O$2</c:f>
              <c:strCache>
                <c:ptCount val="1"/>
                <c:pt idx="0">
                  <c:v>Deciles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D-8202-4F80-B928-252B5F3975BD}"/>
              </c:ext>
            </c:extLst>
          </c:dPt>
          <c:cat>
            <c:strRef>
              <c:f>INTBRSCI!$N$3:$N$9</c:f>
              <c:strCache>
                <c:ptCount val="7"/>
                <c:pt idx="0">
                  <c:v>México</c:v>
                </c:pt>
                <c:pt idx="1">
                  <c:v>Colombia</c:v>
                </c:pt>
                <c:pt idx="2">
                  <c:v>Brasil</c:v>
                </c:pt>
                <c:pt idx="3">
                  <c:v>No OECD</c:v>
                </c:pt>
                <c:pt idx="4">
                  <c:v>Chile</c:v>
                </c:pt>
                <c:pt idx="5">
                  <c:v>OCDE</c:v>
                </c:pt>
                <c:pt idx="6">
                  <c:v>Singapur</c:v>
                </c:pt>
              </c:strCache>
            </c:strRef>
          </c:cat>
          <c:val>
            <c:numRef>
              <c:f>INTBRSCI!$O$3:$O$9</c:f>
              <c:numCache>
                <c:formatCode>0.0000</c:formatCode>
                <c:ptCount val="7"/>
                <c:pt idx="0" formatCode="General">
                  <c:v>0.0216</c:v>
                </c:pt>
                <c:pt idx="1">
                  <c:v>0.0349</c:v>
                </c:pt>
                <c:pt idx="2" formatCode="General">
                  <c:v>0.0234</c:v>
                </c:pt>
                <c:pt idx="3" formatCode="General">
                  <c:v>0.01</c:v>
                </c:pt>
                <c:pt idx="4" formatCode="General">
                  <c:v>0.0132</c:v>
                </c:pt>
                <c:pt idx="5" formatCode="General">
                  <c:v>0.0225</c:v>
                </c:pt>
                <c:pt idx="6" formatCode="General">
                  <c:v>0.0166</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703663072"/>
        <c:axId val="-674632928"/>
      </c:barChart>
      <c:catAx>
        <c:axId val="-703663072"/>
        <c:scaling>
          <c:orientation val="minMax"/>
        </c:scaling>
        <c:delete val="1"/>
        <c:axPos val="l"/>
        <c:numFmt formatCode="General" sourceLinked="1"/>
        <c:majorTickMark val="none"/>
        <c:minorTickMark val="none"/>
        <c:tickLblPos val="low"/>
        <c:crossAx val="-674632928"/>
        <c:crosses val="autoZero"/>
        <c:auto val="0"/>
        <c:lblAlgn val="ctr"/>
        <c:lblOffset val="0"/>
        <c:noMultiLvlLbl val="0"/>
      </c:catAx>
      <c:valAx>
        <c:axId val="-67463292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3663072"/>
        <c:crosses val="autoZero"/>
        <c:crossBetween val="between"/>
        <c:majorUnit val="0.08"/>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163272228559187"/>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INTBRSCI!$M$2</c:f>
              <c:strCache>
                <c:ptCount val="1"/>
                <c:pt idx="0">
                  <c:v>Quintiles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835C-4B15-98FD-2385BFFD1833}"/>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9-835C-4B15-98FD-2385BFFD1833}"/>
              </c:ext>
            </c:extLst>
          </c:dPt>
          <c:cat>
            <c:strRef>
              <c:f>INTBRSCI!$L$3:$L$9</c:f>
              <c:strCache>
                <c:ptCount val="7"/>
                <c:pt idx="0">
                  <c:v>México</c:v>
                </c:pt>
                <c:pt idx="1">
                  <c:v>Colombia</c:v>
                </c:pt>
                <c:pt idx="2">
                  <c:v>Brasil</c:v>
                </c:pt>
                <c:pt idx="3">
                  <c:v>No OECD</c:v>
                </c:pt>
                <c:pt idx="4">
                  <c:v>Chile</c:v>
                </c:pt>
                <c:pt idx="5">
                  <c:v>OCDE</c:v>
                </c:pt>
                <c:pt idx="6">
                  <c:v>Singapur</c:v>
                </c:pt>
              </c:strCache>
            </c:strRef>
          </c:cat>
          <c:val>
            <c:numRef>
              <c:f>INTBRSCI!$M$3:$M$9</c:f>
              <c:numCache>
                <c:formatCode>0.0000</c:formatCode>
                <c:ptCount val="7"/>
                <c:pt idx="0" formatCode="General">
                  <c:v>0.0174</c:v>
                </c:pt>
                <c:pt idx="1">
                  <c:v>0.0519</c:v>
                </c:pt>
                <c:pt idx="2" formatCode="General">
                  <c:v>0.0322</c:v>
                </c:pt>
                <c:pt idx="3" formatCode="General">
                  <c:v>0.0324</c:v>
                </c:pt>
                <c:pt idx="4" formatCode="General">
                  <c:v>0.0209</c:v>
                </c:pt>
                <c:pt idx="5" formatCode="General">
                  <c:v>0.0394</c:v>
                </c:pt>
                <c:pt idx="6" formatCode="General">
                  <c:v>0.041</c:v>
                </c:pt>
              </c:numCache>
            </c:numRef>
          </c:val>
          <c:extLst xmlns:c16r2="http://schemas.microsoft.com/office/drawing/2015/06/chart">
            <c:ext xmlns:c16="http://schemas.microsoft.com/office/drawing/2014/chart" uri="{C3380CC4-5D6E-409C-BE32-E72D297353CC}">
              <c16:uniqueId val="{0000000E-835C-4B15-98FD-2385BFFD1833}"/>
            </c:ext>
          </c:extLst>
        </c:ser>
        <c:dLbls>
          <c:showLegendKey val="0"/>
          <c:showVal val="0"/>
          <c:showCatName val="0"/>
          <c:showSerName val="0"/>
          <c:showPercent val="0"/>
          <c:showBubbleSize val="0"/>
        </c:dLbls>
        <c:gapWidth val="105"/>
        <c:overlap val="5"/>
        <c:axId val="-678688880"/>
        <c:axId val="-675247392"/>
      </c:barChart>
      <c:catAx>
        <c:axId val="-678688880"/>
        <c:scaling>
          <c:orientation val="minMax"/>
        </c:scaling>
        <c:delete val="1"/>
        <c:axPos val="l"/>
        <c:numFmt formatCode="General" sourceLinked="1"/>
        <c:majorTickMark val="none"/>
        <c:minorTickMark val="none"/>
        <c:tickLblPos val="low"/>
        <c:crossAx val="-675247392"/>
        <c:crosses val="autoZero"/>
        <c:auto val="0"/>
        <c:lblAlgn val="ctr"/>
        <c:lblOffset val="0"/>
        <c:noMultiLvlLbl val="0"/>
      </c:catAx>
      <c:valAx>
        <c:axId val="-67524739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68888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104226628373765"/>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ANXTEST!$C$2</c:f>
              <c:strCache>
                <c:ptCount val="1"/>
                <c:pt idx="0">
                  <c:v>Desempeño</c:v>
                </c:pt>
              </c:strCache>
            </c:strRef>
          </c:tx>
          <c:spPr>
            <a:solidFill>
              <a:srgbClr val="FF5050"/>
            </a:solidFill>
            <a:ln>
              <a:solidFill>
                <a:srgbClr val="FF5050"/>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2B87-49B2-8B5B-567E1B615A76}"/>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2B87-49B2-8B5B-567E1B615A76}"/>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2B87-49B2-8B5B-567E1B615A76}"/>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2B87-49B2-8B5B-567E1B615A76}"/>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2B87-49B2-8B5B-567E1B615A76}"/>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2B87-49B2-8B5B-567E1B615A76}"/>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2B87-49B2-8B5B-567E1B615A76}"/>
              </c:ext>
            </c:extLst>
          </c:dPt>
          <c:cat>
            <c:strRef>
              <c:f>ANXTEST!$B$3:$B$9</c:f>
              <c:strCache>
                <c:ptCount val="7"/>
                <c:pt idx="0">
                  <c:v>México</c:v>
                </c:pt>
                <c:pt idx="1">
                  <c:v>Colombia</c:v>
                </c:pt>
                <c:pt idx="2">
                  <c:v>Brasil</c:v>
                </c:pt>
                <c:pt idx="3">
                  <c:v>No OECD</c:v>
                </c:pt>
                <c:pt idx="4">
                  <c:v>Chile</c:v>
                </c:pt>
                <c:pt idx="5">
                  <c:v>OCDE</c:v>
                </c:pt>
                <c:pt idx="6">
                  <c:v>Singapur</c:v>
                </c:pt>
              </c:strCache>
            </c:strRef>
          </c:cat>
          <c:val>
            <c:numRef>
              <c:f>ANXTEST!$C$3:$C$9</c:f>
              <c:numCache>
                <c:formatCode>0.0000</c:formatCode>
                <c:ptCount val="7"/>
                <c:pt idx="0" formatCode="General">
                  <c:v>-0.0806</c:v>
                </c:pt>
                <c:pt idx="1">
                  <c:v>-0.0345</c:v>
                </c:pt>
                <c:pt idx="2" formatCode="General">
                  <c:v>-0.0274</c:v>
                </c:pt>
                <c:pt idx="3" formatCode="General">
                  <c:v>-0.0339</c:v>
                </c:pt>
                <c:pt idx="4" formatCode="General">
                  <c:v>-0.0991</c:v>
                </c:pt>
                <c:pt idx="5" formatCode="General">
                  <c:v>-0.0623</c:v>
                </c:pt>
                <c:pt idx="6" formatCode="General">
                  <c:v>-0.0494</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3989808"/>
        <c:axId val="-673988032"/>
      </c:barChart>
      <c:catAx>
        <c:axId val="-673989808"/>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3988032"/>
        <c:crosses val="autoZero"/>
        <c:auto val="0"/>
        <c:lblAlgn val="ctr"/>
        <c:lblOffset val="0"/>
        <c:noMultiLvlLbl val="0"/>
      </c:catAx>
      <c:valAx>
        <c:axId val="-67398803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9898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41542288557214"/>
          <c:y val="0.0668401286426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ANXTEST!$E$2</c:f>
              <c:strCache>
                <c:ptCount val="1"/>
                <c:pt idx="0">
                  <c:v>Deflactado</c:v>
                </c:pt>
              </c:strCache>
            </c:strRef>
          </c:tx>
          <c:spPr>
            <a:solidFill>
              <a:srgbClr val="FF5050"/>
            </a:solidFill>
            <a:ln>
              <a:solidFill>
                <a:srgbClr val="FF5050"/>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0ADB-4D47-8464-7A8CABE52F81}"/>
              </c:ext>
            </c:extLst>
          </c:dPt>
          <c:cat>
            <c:strRef>
              <c:f>ANXTEST!$D$3:$D$9</c:f>
              <c:strCache>
                <c:ptCount val="7"/>
                <c:pt idx="0">
                  <c:v>México</c:v>
                </c:pt>
                <c:pt idx="1">
                  <c:v>Colombia</c:v>
                </c:pt>
                <c:pt idx="2">
                  <c:v>Brasil</c:v>
                </c:pt>
                <c:pt idx="3">
                  <c:v>No OECD</c:v>
                </c:pt>
                <c:pt idx="4">
                  <c:v>Chile</c:v>
                </c:pt>
                <c:pt idx="5">
                  <c:v>OCDE</c:v>
                </c:pt>
                <c:pt idx="6">
                  <c:v>Singapur</c:v>
                </c:pt>
              </c:strCache>
            </c:strRef>
          </c:cat>
          <c:val>
            <c:numRef>
              <c:f>ANXTEST!$E$3:$E$9</c:f>
              <c:numCache>
                <c:formatCode>0.0000</c:formatCode>
                <c:ptCount val="7"/>
                <c:pt idx="0" formatCode="General">
                  <c:v>-0.0261</c:v>
                </c:pt>
                <c:pt idx="1">
                  <c:v>-0.0321</c:v>
                </c:pt>
                <c:pt idx="2" formatCode="General">
                  <c:v>-0.0435</c:v>
                </c:pt>
                <c:pt idx="3" formatCode="General">
                  <c:v>-0.0144</c:v>
                </c:pt>
                <c:pt idx="4" formatCode="General">
                  <c:v>-0.0353</c:v>
                </c:pt>
                <c:pt idx="5" formatCode="General">
                  <c:v>-0.0148</c:v>
                </c:pt>
                <c:pt idx="6" formatCode="General">
                  <c:v>-0.0252</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8897440"/>
        <c:axId val="-675186576"/>
      </c:barChart>
      <c:catAx>
        <c:axId val="-678897440"/>
        <c:scaling>
          <c:orientation val="minMax"/>
        </c:scaling>
        <c:delete val="1"/>
        <c:axPos val="l"/>
        <c:numFmt formatCode="General" sourceLinked="1"/>
        <c:majorTickMark val="none"/>
        <c:minorTickMark val="none"/>
        <c:tickLblPos val="low"/>
        <c:crossAx val="-675186576"/>
        <c:crosses val="autoZero"/>
        <c:auto val="0"/>
        <c:lblAlgn val="ctr"/>
        <c:lblOffset val="0"/>
        <c:noMultiLvlLbl val="0"/>
      </c:catAx>
      <c:valAx>
        <c:axId val="-67518657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89744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ANXTEST!$G$2</c:f>
              <c:strCache>
                <c:ptCount val="1"/>
                <c:pt idx="0">
                  <c:v>Terciles</c:v>
                </c:pt>
              </c:strCache>
            </c:strRef>
          </c:tx>
          <c:spPr>
            <a:solidFill>
              <a:srgbClr val="FF5050"/>
            </a:solidFill>
            <a:ln>
              <a:solidFill>
                <a:srgbClr val="FF5050"/>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E928-4E61-A796-D17931ABA2C4}"/>
              </c:ext>
            </c:extLst>
          </c:dPt>
          <c:cat>
            <c:strRef>
              <c:f>ANXTEST!$F$3:$F$9</c:f>
              <c:strCache>
                <c:ptCount val="7"/>
                <c:pt idx="0">
                  <c:v>México</c:v>
                </c:pt>
                <c:pt idx="1">
                  <c:v>Colombia</c:v>
                </c:pt>
                <c:pt idx="2">
                  <c:v>Brasil</c:v>
                </c:pt>
                <c:pt idx="3">
                  <c:v>No OECD</c:v>
                </c:pt>
                <c:pt idx="4">
                  <c:v>Chile</c:v>
                </c:pt>
                <c:pt idx="5">
                  <c:v>OCDE</c:v>
                </c:pt>
                <c:pt idx="6">
                  <c:v>Singapur</c:v>
                </c:pt>
              </c:strCache>
            </c:strRef>
          </c:cat>
          <c:val>
            <c:numRef>
              <c:f>ANXTEST!$G$3:$G$9</c:f>
              <c:numCache>
                <c:formatCode>0.0000</c:formatCode>
                <c:ptCount val="7"/>
                <c:pt idx="0" formatCode="General">
                  <c:v>-0.072</c:v>
                </c:pt>
                <c:pt idx="1">
                  <c:v>-0.0315</c:v>
                </c:pt>
                <c:pt idx="2" formatCode="General">
                  <c:v>0.000869</c:v>
                </c:pt>
                <c:pt idx="3" formatCode="General">
                  <c:v>-0.0403</c:v>
                </c:pt>
                <c:pt idx="4" formatCode="General">
                  <c:v>-0.122</c:v>
                </c:pt>
                <c:pt idx="5" formatCode="General">
                  <c:v>-0.0568</c:v>
                </c:pt>
                <c:pt idx="6" formatCode="General">
                  <c:v>-0.0534</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5070592"/>
        <c:axId val="-703073552"/>
      </c:barChart>
      <c:catAx>
        <c:axId val="-675070592"/>
        <c:scaling>
          <c:orientation val="minMax"/>
        </c:scaling>
        <c:delete val="1"/>
        <c:axPos val="l"/>
        <c:numFmt formatCode="General" sourceLinked="1"/>
        <c:majorTickMark val="none"/>
        <c:minorTickMark val="none"/>
        <c:tickLblPos val="low"/>
        <c:crossAx val="-703073552"/>
        <c:crosses val="autoZero"/>
        <c:auto val="0"/>
        <c:lblAlgn val="ctr"/>
        <c:lblOffset val="0"/>
        <c:noMultiLvlLbl val="0"/>
      </c:catAx>
      <c:valAx>
        <c:axId val="-70307355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5070592"/>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561817981161861"/>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6282562485905"/>
          <c:h val="0.701891665677683"/>
        </c:manualLayout>
      </c:layout>
      <c:barChart>
        <c:barDir val="bar"/>
        <c:grouping val="clustered"/>
        <c:varyColors val="0"/>
        <c:ser>
          <c:idx val="0"/>
          <c:order val="0"/>
          <c:tx>
            <c:strRef>
              <c:f>ANXTEST!$I$2</c:f>
              <c:strCache>
                <c:ptCount val="1"/>
                <c:pt idx="0">
                  <c:v>Cuartiles</c:v>
                </c:pt>
              </c:strCache>
            </c:strRef>
          </c:tx>
          <c:spPr>
            <a:solidFill>
              <a:srgbClr val="FF5050"/>
            </a:solidFill>
            <a:ln>
              <a:solidFill>
                <a:srgbClr val="FF5050"/>
              </a:solidFill>
            </a:ln>
            <a:effectLst/>
          </c:spPr>
          <c:invertIfNegative val="0"/>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cat>
            <c:strRef>
              <c:f>ANXTEST!$H$3:$H$9</c:f>
              <c:strCache>
                <c:ptCount val="7"/>
                <c:pt idx="0">
                  <c:v>México</c:v>
                </c:pt>
                <c:pt idx="1">
                  <c:v>Colombia</c:v>
                </c:pt>
                <c:pt idx="2">
                  <c:v>Brasil</c:v>
                </c:pt>
                <c:pt idx="3">
                  <c:v>No OECD</c:v>
                </c:pt>
                <c:pt idx="4">
                  <c:v>Chile</c:v>
                </c:pt>
                <c:pt idx="5">
                  <c:v>OCDE</c:v>
                </c:pt>
                <c:pt idx="6">
                  <c:v>Singapur</c:v>
                </c:pt>
              </c:strCache>
            </c:strRef>
          </c:cat>
          <c:val>
            <c:numRef>
              <c:f>ANXTEST!$I$3:$I$9</c:f>
              <c:numCache>
                <c:formatCode>0.0000</c:formatCode>
                <c:ptCount val="7"/>
                <c:pt idx="0" formatCode="General">
                  <c:v>-0.0606</c:v>
                </c:pt>
                <c:pt idx="1">
                  <c:v>-0.0159</c:v>
                </c:pt>
                <c:pt idx="2" formatCode="General">
                  <c:v>-0.000553</c:v>
                </c:pt>
                <c:pt idx="3" formatCode="General">
                  <c:v>-0.0359</c:v>
                </c:pt>
                <c:pt idx="4" formatCode="General">
                  <c:v>-0.0994</c:v>
                </c:pt>
                <c:pt idx="5" formatCode="General">
                  <c:v>-0.051</c:v>
                </c:pt>
                <c:pt idx="6" formatCode="General">
                  <c:v>-0.0389</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1408448"/>
        <c:axId val="-671406128"/>
      </c:barChart>
      <c:catAx>
        <c:axId val="-671408448"/>
        <c:scaling>
          <c:orientation val="minMax"/>
        </c:scaling>
        <c:delete val="1"/>
        <c:axPos val="l"/>
        <c:numFmt formatCode="General" sourceLinked="1"/>
        <c:majorTickMark val="none"/>
        <c:minorTickMark val="none"/>
        <c:tickLblPos val="low"/>
        <c:crossAx val="-671406128"/>
        <c:crosses val="autoZero"/>
        <c:auto val="0"/>
        <c:lblAlgn val="ctr"/>
        <c:lblOffset val="0"/>
        <c:noMultiLvlLbl val="0"/>
      </c:catAx>
      <c:valAx>
        <c:axId val="-67140612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1408448"/>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184995254955497"/>
          <c:y val="0.0749815665916253"/>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723915654863434"/>
          <c:h val="0.690317777729058"/>
        </c:manualLayout>
      </c:layout>
      <c:barChart>
        <c:barDir val="bar"/>
        <c:grouping val="clustered"/>
        <c:varyColors val="0"/>
        <c:ser>
          <c:idx val="0"/>
          <c:order val="0"/>
          <c:tx>
            <c:strRef>
              <c:f>ANXTEST!$K$2</c:f>
              <c:strCache>
                <c:ptCount val="1"/>
                <c:pt idx="0">
                  <c:v>Cuartiles_V2</c:v>
                </c:pt>
              </c:strCache>
            </c:strRef>
          </c:tx>
          <c:spPr>
            <a:solidFill>
              <a:srgbClr val="FF5050"/>
            </a:solidFill>
            <a:ln>
              <a:solidFill>
                <a:srgbClr val="FF5050"/>
              </a:solidFill>
            </a:ln>
            <a:effectLst/>
          </c:spPr>
          <c:invertIfNegative val="0"/>
          <c:cat>
            <c:strRef>
              <c:f>ANXTEST!$J$3:$J$9</c:f>
              <c:strCache>
                <c:ptCount val="7"/>
                <c:pt idx="0">
                  <c:v>México</c:v>
                </c:pt>
                <c:pt idx="1">
                  <c:v>Colombia</c:v>
                </c:pt>
                <c:pt idx="2">
                  <c:v>Brasil</c:v>
                </c:pt>
                <c:pt idx="3">
                  <c:v>No OECD</c:v>
                </c:pt>
                <c:pt idx="4">
                  <c:v>Chile</c:v>
                </c:pt>
                <c:pt idx="5">
                  <c:v>OCDE</c:v>
                </c:pt>
                <c:pt idx="6">
                  <c:v>Singapur</c:v>
                </c:pt>
              </c:strCache>
            </c:strRef>
          </c:cat>
          <c:val>
            <c:numRef>
              <c:f>ANXTEST!$K$3:$K$9</c:f>
              <c:numCache>
                <c:formatCode>0.0000</c:formatCode>
                <c:ptCount val="7"/>
                <c:pt idx="0" formatCode="General">
                  <c:v>-0.0763</c:v>
                </c:pt>
                <c:pt idx="1">
                  <c:v>-0.0388</c:v>
                </c:pt>
                <c:pt idx="2" formatCode="General">
                  <c:v>-0.0345</c:v>
                </c:pt>
                <c:pt idx="3" formatCode="General">
                  <c:v>-0.0434</c:v>
                </c:pt>
                <c:pt idx="4" formatCode="General">
                  <c:v>-0.0886</c:v>
                </c:pt>
                <c:pt idx="5" formatCode="General">
                  <c:v>-0.0561</c:v>
                </c:pt>
                <c:pt idx="6" formatCode="General">
                  <c:v>-0.0478</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4986480"/>
        <c:axId val="-675255152"/>
      </c:barChart>
      <c:catAx>
        <c:axId val="-674986480"/>
        <c:scaling>
          <c:orientation val="minMax"/>
        </c:scaling>
        <c:delete val="1"/>
        <c:axPos val="l"/>
        <c:numFmt formatCode="General" sourceLinked="1"/>
        <c:majorTickMark val="none"/>
        <c:minorTickMark val="none"/>
        <c:tickLblPos val="low"/>
        <c:crossAx val="-675255152"/>
        <c:crosses val="autoZero"/>
        <c:auto val="0"/>
        <c:lblAlgn val="ctr"/>
        <c:lblOffset val="0"/>
        <c:noMultiLvlLbl val="0"/>
      </c:catAx>
      <c:valAx>
        <c:axId val="-67525515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98648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284733667899559"/>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ANXTEST!$O$2</c:f>
              <c:strCache>
                <c:ptCount val="1"/>
                <c:pt idx="0">
                  <c:v>Deciles</c:v>
                </c:pt>
              </c:strCache>
            </c:strRef>
          </c:tx>
          <c:spPr>
            <a:solidFill>
              <a:srgbClr val="FF5050"/>
            </a:solidFill>
            <a:ln>
              <a:solidFill>
                <a:srgbClr val="FF5050"/>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8202-4F80-B928-252B5F3975BD}"/>
              </c:ext>
            </c:extLst>
          </c:dPt>
          <c:cat>
            <c:strRef>
              <c:f>ANXTEST!$N$3:$N$9</c:f>
              <c:strCache>
                <c:ptCount val="7"/>
                <c:pt idx="0">
                  <c:v>México</c:v>
                </c:pt>
                <c:pt idx="1">
                  <c:v>Colombia</c:v>
                </c:pt>
                <c:pt idx="2">
                  <c:v>Brasil</c:v>
                </c:pt>
                <c:pt idx="3">
                  <c:v>No OECD</c:v>
                </c:pt>
                <c:pt idx="4">
                  <c:v>Chile</c:v>
                </c:pt>
                <c:pt idx="5">
                  <c:v>OCDE</c:v>
                </c:pt>
                <c:pt idx="6">
                  <c:v>Singapur</c:v>
                </c:pt>
              </c:strCache>
            </c:strRef>
          </c:cat>
          <c:val>
            <c:numRef>
              <c:f>ANXTEST!$O$3:$O$9</c:f>
              <c:numCache>
                <c:formatCode>0.0000</c:formatCode>
                <c:ptCount val="7"/>
                <c:pt idx="0" formatCode="General">
                  <c:v>-0.0303</c:v>
                </c:pt>
                <c:pt idx="1">
                  <c:v>-0.018</c:v>
                </c:pt>
                <c:pt idx="2" formatCode="General">
                  <c:v>-0.0149</c:v>
                </c:pt>
                <c:pt idx="3" formatCode="General">
                  <c:v>-0.0326</c:v>
                </c:pt>
                <c:pt idx="4" formatCode="General">
                  <c:v>-0.0414</c:v>
                </c:pt>
                <c:pt idx="5" formatCode="General">
                  <c:v>-0.0316</c:v>
                </c:pt>
                <c:pt idx="6" formatCode="General">
                  <c:v>-0.0246</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73743264"/>
        <c:axId val="-673740944"/>
      </c:barChart>
      <c:catAx>
        <c:axId val="-673743264"/>
        <c:scaling>
          <c:orientation val="minMax"/>
        </c:scaling>
        <c:delete val="1"/>
        <c:axPos val="l"/>
        <c:numFmt formatCode="General" sourceLinked="1"/>
        <c:majorTickMark val="none"/>
        <c:minorTickMark val="none"/>
        <c:tickLblPos val="low"/>
        <c:crossAx val="-673740944"/>
        <c:crosses val="autoZero"/>
        <c:auto val="0"/>
        <c:lblAlgn val="ctr"/>
        <c:lblOffset val="0"/>
        <c:noMultiLvlLbl val="0"/>
      </c:catAx>
      <c:valAx>
        <c:axId val="-67374094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74326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O" sz="1800" b="0" i="0" baseline="0" dirty="0" smtClean="0">
                <a:effectLst/>
              </a:rPr>
              <a:t>Índice de nivel socioeconómico y cultural</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s-CO" sz="16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ES_tradnl"/>
        </a:p>
      </c:txPr>
    </c:title>
    <c:autoTitleDeleted val="0"/>
    <c:plotArea>
      <c:layout>
        <c:manualLayout>
          <c:layoutTarget val="inner"/>
          <c:xMode val="edge"/>
          <c:yMode val="edge"/>
          <c:x val="0.0715849757591506"/>
          <c:y val="0.17043328964964"/>
          <c:w val="0.906819853768079"/>
          <c:h val="0.59479826222381"/>
        </c:manualLayout>
      </c:layout>
      <c:lineChart>
        <c:grouping val="standard"/>
        <c:varyColors val="0"/>
        <c:ser>
          <c:idx val="0"/>
          <c:order val="0"/>
          <c:tx>
            <c:strRef>
              <c:f>'Terciles PISA'!$C$2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'Terciles PISA'!$B$3:$B$9</c:f>
              <c:strCache>
                <c:ptCount val="7"/>
                <c:pt idx="0">
                  <c:v>México</c:v>
                </c:pt>
                <c:pt idx="1">
                  <c:v>Colombia</c:v>
                </c:pt>
                <c:pt idx="2">
                  <c:v>Brasil</c:v>
                </c:pt>
                <c:pt idx="3">
                  <c:v>No OECD</c:v>
                </c:pt>
                <c:pt idx="4">
                  <c:v>Chile</c:v>
                </c:pt>
                <c:pt idx="5">
                  <c:v>OECD</c:v>
                </c:pt>
                <c:pt idx="6">
                  <c:v>Singapur</c:v>
                </c:pt>
              </c:strCache>
            </c:strRef>
          </c:cat>
          <c:val>
            <c:numRef>
              <c:f>'Terciles PISA'!$C$3:$C$9</c:f>
              <c:numCache>
                <c:formatCode>0.000000</c:formatCode>
                <c:ptCount val="7"/>
                <c:pt idx="0">
                  <c:v>-0.8814078</c:v>
                </c:pt>
                <c:pt idx="1">
                  <c:v>-0.6681272</c:v>
                </c:pt>
                <c:pt idx="2">
                  <c:v>-0.6323287</c:v>
                </c:pt>
                <c:pt idx="3">
                  <c:v>-0.4294244</c:v>
                </c:pt>
                <c:pt idx="4">
                  <c:v>-0.2123694</c:v>
                </c:pt>
                <c:pt idx="5">
                  <c:v>0.0109078</c:v>
                </c:pt>
                <c:pt idx="6">
                  <c:v>0.2503615</c:v>
                </c:pt>
              </c:numCache>
            </c:numRef>
          </c:val>
          <c:smooth val="0"/>
          <c:extLst xmlns:c16r2="http://schemas.microsoft.com/office/drawing/2015/06/chart">
            <c:ext xmlns:c16="http://schemas.microsoft.com/office/drawing/2014/chart" uri="{C3380CC4-5D6E-409C-BE32-E72D297353CC}">
              <c16:uniqueId val="{00000000-0C01-43F6-9505-57F081DC3BFD}"/>
            </c:ext>
          </c:extLst>
        </c:ser>
        <c:ser>
          <c:idx val="1"/>
          <c:order val="1"/>
          <c:tx>
            <c:strRef>
              <c:f>'Terciles PISA'!$D$2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'Terciles PISA'!$B$3:$B$9</c:f>
              <c:strCache>
                <c:ptCount val="7"/>
                <c:pt idx="0">
                  <c:v>México</c:v>
                </c:pt>
                <c:pt idx="1">
                  <c:v>Colombia</c:v>
                </c:pt>
                <c:pt idx="2">
                  <c:v>Brasil</c:v>
                </c:pt>
                <c:pt idx="3">
                  <c:v>No OECD</c:v>
                </c:pt>
                <c:pt idx="4">
                  <c:v>Chile</c:v>
                </c:pt>
                <c:pt idx="5">
                  <c:v>OECD</c:v>
                </c:pt>
                <c:pt idx="6">
                  <c:v>Singapur</c:v>
                </c:pt>
              </c:strCache>
            </c:strRef>
          </c:cat>
          <c:val>
            <c:numRef>
              <c:f>'Terciles PISA'!$D$3:$D$9</c:f>
              <c:numCache>
                <c:formatCode>0.000000</c:formatCode>
                <c:ptCount val="7"/>
                <c:pt idx="0">
                  <c:v>-1.798716</c:v>
                </c:pt>
                <c:pt idx="1">
                  <c:v>-1.458266</c:v>
                </c:pt>
                <c:pt idx="2">
                  <c:v>-1.56583</c:v>
                </c:pt>
                <c:pt idx="3">
                  <c:v>-0.7780244</c:v>
                </c:pt>
                <c:pt idx="4">
                  <c:v>-0.9219776</c:v>
                </c:pt>
                <c:pt idx="5">
                  <c:v>-0.6224353</c:v>
                </c:pt>
                <c:pt idx="6">
                  <c:v>-0.6652371</c:v>
                </c:pt>
              </c:numCache>
            </c:numRef>
          </c:val>
          <c:smooth val="0"/>
          <c:extLst xmlns:c16r2="http://schemas.microsoft.com/office/drawing/2015/06/chart">
            <c:ext xmlns:c16="http://schemas.microsoft.com/office/drawing/2014/chart" uri="{C3380CC4-5D6E-409C-BE32-E72D297353CC}">
              <c16:uniqueId val="{00000001-0C01-43F6-9505-57F081DC3BFD}"/>
            </c:ext>
          </c:extLst>
        </c:ser>
        <c:ser>
          <c:idx val="2"/>
          <c:order val="2"/>
          <c:tx>
            <c:strRef>
              <c:f>'Terciles PISA'!$E$2</c:f>
              <c:strCache>
                <c:ptCount val="1"/>
                <c:pt idx="0">
                  <c:v>Desaventajados de bajo rendimiento</c:v>
                </c:pt>
              </c:strCache>
            </c:strRef>
          </c:tx>
          <c:spPr>
            <a:ln w="28575" cap="rnd">
              <a:noFill/>
              <a:round/>
            </a:ln>
            <a:effectLst/>
          </c:spPr>
          <c:marker>
            <c:symbol val="triangle"/>
            <c:size val="5"/>
            <c:spPr>
              <a:solidFill>
                <a:schemeClr val="accent3"/>
              </a:solidFill>
              <a:ln w="76200">
                <a:solidFill>
                  <a:schemeClr val="accent3"/>
                </a:solidFill>
              </a:ln>
              <a:effectLst/>
            </c:spPr>
          </c:marker>
          <c:cat>
            <c:strRef>
              <c:f>'Terciles PISA'!$B$3:$B$9</c:f>
              <c:strCache>
                <c:ptCount val="7"/>
                <c:pt idx="0">
                  <c:v>México</c:v>
                </c:pt>
                <c:pt idx="1">
                  <c:v>Colombia</c:v>
                </c:pt>
                <c:pt idx="2">
                  <c:v>Brasil</c:v>
                </c:pt>
                <c:pt idx="3">
                  <c:v>No OECD</c:v>
                </c:pt>
                <c:pt idx="4">
                  <c:v>Chile</c:v>
                </c:pt>
                <c:pt idx="5">
                  <c:v>OECD</c:v>
                </c:pt>
                <c:pt idx="6">
                  <c:v>Singapur</c:v>
                </c:pt>
              </c:strCache>
            </c:strRef>
          </c:cat>
          <c:val>
            <c:numRef>
              <c:f>'Terciles PISA'!$E$3:$E$9</c:f>
              <c:numCache>
                <c:formatCode>0.000000</c:formatCode>
                <c:ptCount val="7"/>
                <c:pt idx="0">
                  <c:v>-2.051315999999999</c:v>
                </c:pt>
                <c:pt idx="1">
                  <c:v>-1.671366</c:v>
                </c:pt>
                <c:pt idx="2">
                  <c:v>-1.832026</c:v>
                </c:pt>
                <c:pt idx="3">
                  <c:v>-1.634461</c:v>
                </c:pt>
                <c:pt idx="4">
                  <c:v>-1.241855</c:v>
                </c:pt>
                <c:pt idx="5">
                  <c:v>-1.236108</c:v>
                </c:pt>
                <c:pt idx="6">
                  <c:v>-0.8784226</c:v>
                </c:pt>
              </c:numCache>
            </c:numRef>
          </c:val>
          <c:smooth val="0"/>
          <c:extLst xmlns:c16r2="http://schemas.microsoft.com/office/drawing/2015/06/chart">
            <c:ext xmlns:c16="http://schemas.microsoft.com/office/drawing/2014/chart" uri="{C3380CC4-5D6E-409C-BE32-E72D297353CC}">
              <c16:uniqueId val="{00000002-0C01-43F6-9505-57F081DC3BF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678567280"/>
        <c:axId val="-678564960"/>
      </c:lineChart>
      <c:catAx>
        <c:axId val="-678567280"/>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8564960"/>
        <c:crosses val="autoZero"/>
        <c:auto val="1"/>
        <c:lblAlgn val="ctr"/>
        <c:lblOffset val="100"/>
        <c:noMultiLvlLbl val="0"/>
      </c:catAx>
      <c:valAx>
        <c:axId val="-678564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8567280"/>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Quintiles</a:t>
            </a:r>
            <a:endParaRPr lang="es-CO" sz="1400" b="1" dirty="0"/>
          </a:p>
        </c:rich>
      </c:tx>
      <c:layout>
        <c:manualLayout>
          <c:xMode val="edge"/>
          <c:yMode val="edge"/>
          <c:x val="0.284733667899559"/>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546442582531613"/>
          <c:h val="0.731229511474184"/>
        </c:manualLayout>
      </c:layout>
      <c:barChart>
        <c:barDir val="bar"/>
        <c:grouping val="clustered"/>
        <c:varyColors val="0"/>
        <c:ser>
          <c:idx val="0"/>
          <c:order val="0"/>
          <c:tx>
            <c:strRef>
              <c:f>ANXTEST!$M$2</c:f>
              <c:strCache>
                <c:ptCount val="1"/>
                <c:pt idx="0">
                  <c:v>Quintiles</c:v>
                </c:pt>
              </c:strCache>
            </c:strRef>
          </c:tx>
          <c:spPr>
            <a:solidFill>
              <a:srgbClr val="FF5050"/>
            </a:solidFill>
            <a:ln>
              <a:solidFill>
                <a:srgbClr val="FF5050"/>
              </a:solidFill>
            </a:ln>
            <a:effectLst/>
          </c:spPr>
          <c:invertIfNegative val="0"/>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0386-4C1F-925F-FCFDD27A2483}"/>
              </c:ext>
            </c:extLst>
          </c:dPt>
          <c:dPt>
            <c:idx val="2"/>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5-0386-4C1F-925F-FCFDD27A2483}"/>
              </c:ext>
            </c:extLst>
          </c:dPt>
          <c:cat>
            <c:strRef>
              <c:f>ANXTEST!$L$3:$L$9</c:f>
              <c:strCache>
                <c:ptCount val="7"/>
                <c:pt idx="0">
                  <c:v>México</c:v>
                </c:pt>
                <c:pt idx="1">
                  <c:v>Colombia</c:v>
                </c:pt>
                <c:pt idx="2">
                  <c:v>Brasil</c:v>
                </c:pt>
                <c:pt idx="3">
                  <c:v>No OECD</c:v>
                </c:pt>
                <c:pt idx="4">
                  <c:v>Chile</c:v>
                </c:pt>
                <c:pt idx="5">
                  <c:v>OCDE</c:v>
                </c:pt>
                <c:pt idx="6">
                  <c:v>Singapur</c:v>
                </c:pt>
              </c:strCache>
            </c:strRef>
          </c:cat>
          <c:val>
            <c:numRef>
              <c:f>ANXTEST!$M$3:$M$9</c:f>
              <c:numCache>
                <c:formatCode>0.0000</c:formatCode>
                <c:ptCount val="7"/>
                <c:pt idx="0" formatCode="General">
                  <c:v>-0.0482</c:v>
                </c:pt>
                <c:pt idx="1">
                  <c:v>-0.0143</c:v>
                </c:pt>
                <c:pt idx="2" formatCode="General">
                  <c:v>-0.0157</c:v>
                </c:pt>
                <c:pt idx="3" formatCode="General">
                  <c:v>-0.0344</c:v>
                </c:pt>
                <c:pt idx="4" formatCode="General">
                  <c:v>-0.0902</c:v>
                </c:pt>
                <c:pt idx="5" formatCode="General">
                  <c:v>-0.046</c:v>
                </c:pt>
                <c:pt idx="6" formatCode="General">
                  <c:v>-0.028</c:v>
                </c:pt>
              </c:numCache>
            </c:numRef>
          </c:val>
          <c:extLst xmlns:c16r2="http://schemas.microsoft.com/office/drawing/2015/06/chart">
            <c:ext xmlns:c16="http://schemas.microsoft.com/office/drawing/2014/chart" uri="{C3380CC4-5D6E-409C-BE32-E72D297353CC}">
              <c16:uniqueId val="{0000000E-0386-4C1F-925F-FCFDD27A2483}"/>
            </c:ext>
          </c:extLst>
        </c:ser>
        <c:dLbls>
          <c:showLegendKey val="0"/>
          <c:showVal val="0"/>
          <c:showCatName val="0"/>
          <c:showSerName val="0"/>
          <c:showPercent val="0"/>
          <c:showBubbleSize val="0"/>
        </c:dLbls>
        <c:gapWidth val="105"/>
        <c:overlap val="5"/>
        <c:axId val="-678978000"/>
        <c:axId val="-679194512"/>
      </c:barChart>
      <c:catAx>
        <c:axId val="-678978000"/>
        <c:scaling>
          <c:orientation val="minMax"/>
        </c:scaling>
        <c:delete val="1"/>
        <c:axPos val="l"/>
        <c:numFmt formatCode="General" sourceLinked="1"/>
        <c:majorTickMark val="none"/>
        <c:minorTickMark val="none"/>
        <c:tickLblPos val="low"/>
        <c:crossAx val="-679194512"/>
        <c:crosses val="autoZero"/>
        <c:auto val="0"/>
        <c:lblAlgn val="ctr"/>
        <c:lblOffset val="0"/>
        <c:noMultiLvlLbl val="0"/>
      </c:catAx>
      <c:valAx>
        <c:axId val="-679194512"/>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97800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0943930927653052"/>
          <c:y val="0.088560342770238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Cooperate!$C$2</c:f>
              <c:strCache>
                <c:ptCount val="1"/>
                <c:pt idx="0">
                  <c:v>Desempeño</c:v>
                </c:pt>
              </c:strCache>
            </c:strRef>
          </c:tx>
          <c:spPr>
            <a:solidFill>
              <a:schemeClr val="accent6">
                <a:lumMod val="75000"/>
              </a:schemeClr>
            </a:solidFill>
            <a:ln>
              <a:solidFill>
                <a:schemeClr val="accent6">
                  <a:lumMod val="75000"/>
                </a:schemeClr>
              </a:solidFill>
            </a:ln>
            <a:effectLst/>
          </c:spPr>
          <c:invertIfNegative val="0"/>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2B87-49B2-8B5B-567E1B615A76}"/>
              </c:ext>
            </c:extLst>
          </c:dPt>
          <c:cat>
            <c:strRef>
              <c:f>Cooperate!$B$3:$B$9</c:f>
              <c:strCache>
                <c:ptCount val="7"/>
                <c:pt idx="0">
                  <c:v>México</c:v>
                </c:pt>
                <c:pt idx="1">
                  <c:v>Colombia</c:v>
                </c:pt>
                <c:pt idx="2">
                  <c:v>Brasil</c:v>
                </c:pt>
                <c:pt idx="3">
                  <c:v>No OECD</c:v>
                </c:pt>
                <c:pt idx="4">
                  <c:v>Chile</c:v>
                </c:pt>
                <c:pt idx="5">
                  <c:v>OCDE</c:v>
                </c:pt>
                <c:pt idx="6">
                  <c:v>Singapur</c:v>
                </c:pt>
              </c:strCache>
            </c:strRef>
          </c:cat>
          <c:val>
            <c:numRef>
              <c:f>Cooperate!$C$3:$C$9</c:f>
              <c:numCache>
                <c:formatCode>0.0000</c:formatCode>
                <c:ptCount val="7"/>
                <c:pt idx="0" formatCode="General">
                  <c:v>0.0418</c:v>
                </c:pt>
                <c:pt idx="1">
                  <c:v>0.0489</c:v>
                </c:pt>
                <c:pt idx="2" formatCode="General">
                  <c:v>0.0442</c:v>
                </c:pt>
                <c:pt idx="3" formatCode="General">
                  <c:v>0.0264</c:v>
                </c:pt>
                <c:pt idx="4" formatCode="General">
                  <c:v>0.0312</c:v>
                </c:pt>
                <c:pt idx="5" formatCode="General">
                  <c:v>0.0219</c:v>
                </c:pt>
                <c:pt idx="6" formatCode="General">
                  <c:v>-0.000341</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3713904"/>
        <c:axId val="-673709968"/>
      </c:barChart>
      <c:catAx>
        <c:axId val="-673713904"/>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3709968"/>
        <c:crosses val="autoZero"/>
        <c:auto val="0"/>
        <c:lblAlgn val="ctr"/>
        <c:lblOffset val="0"/>
        <c:noMultiLvlLbl val="0"/>
      </c:catAx>
      <c:valAx>
        <c:axId val="-67370996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71390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Deflactado</a:t>
            </a:r>
            <a:endParaRPr lang="en-US" sz="1400" b="1" dirty="0"/>
          </a:p>
        </c:rich>
      </c:tx>
      <c:layout>
        <c:manualLayout>
          <c:xMode val="edge"/>
          <c:yMode val="edge"/>
          <c:x val="0.0541542288557214"/>
          <c:y val="0.066840128642609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68828481854848"/>
          <c:w val="0.181171896423395"/>
          <c:h val="0.696709949247525"/>
        </c:manualLayout>
      </c:layout>
      <c:barChart>
        <c:barDir val="bar"/>
        <c:grouping val="clustered"/>
        <c:varyColors val="0"/>
        <c:ser>
          <c:idx val="0"/>
          <c:order val="0"/>
          <c:tx>
            <c:strRef>
              <c:f>Cooperate!$E$2</c:f>
              <c:strCache>
                <c:ptCount val="1"/>
                <c:pt idx="0">
                  <c:v>Deflactado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0ADB-4D47-8464-7A8CABE52F81}"/>
              </c:ext>
            </c:extLst>
          </c:dPt>
          <c:cat>
            <c:strRef>
              <c:f>Cooperate!$D$3:$D$9</c:f>
              <c:strCache>
                <c:ptCount val="7"/>
                <c:pt idx="0">
                  <c:v>México</c:v>
                </c:pt>
                <c:pt idx="1">
                  <c:v>Colombia</c:v>
                </c:pt>
                <c:pt idx="2">
                  <c:v>Brasil</c:v>
                </c:pt>
                <c:pt idx="3">
                  <c:v>No OECD</c:v>
                </c:pt>
                <c:pt idx="4">
                  <c:v>Chile</c:v>
                </c:pt>
                <c:pt idx="5">
                  <c:v>OCDE</c:v>
                </c:pt>
                <c:pt idx="6">
                  <c:v>Singapur</c:v>
                </c:pt>
              </c:strCache>
            </c:strRef>
          </c:cat>
          <c:val>
            <c:numRef>
              <c:f>Cooperate!$E$3:$E$9</c:f>
              <c:numCache>
                <c:formatCode>0.0000</c:formatCode>
                <c:ptCount val="7"/>
                <c:pt idx="0" formatCode="General">
                  <c:v>0.00333</c:v>
                </c:pt>
                <c:pt idx="1">
                  <c:v>0.00742</c:v>
                </c:pt>
                <c:pt idx="2" formatCode="General">
                  <c:v>0.0204</c:v>
                </c:pt>
                <c:pt idx="3" formatCode="General">
                  <c:v>-0.0013</c:v>
                </c:pt>
                <c:pt idx="4" formatCode="General">
                  <c:v>0.00642</c:v>
                </c:pt>
                <c:pt idx="5" formatCode="General">
                  <c:v>-0.00231</c:v>
                </c:pt>
                <c:pt idx="6" formatCode="General">
                  <c:v>-0.00793</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674642400"/>
        <c:axId val="-674918256"/>
      </c:barChart>
      <c:catAx>
        <c:axId val="-674642400"/>
        <c:scaling>
          <c:orientation val="minMax"/>
        </c:scaling>
        <c:delete val="1"/>
        <c:axPos val="l"/>
        <c:numFmt formatCode="General" sourceLinked="1"/>
        <c:majorTickMark val="none"/>
        <c:minorTickMark val="none"/>
        <c:tickLblPos val="low"/>
        <c:crossAx val="-674918256"/>
        <c:crosses val="autoZero"/>
        <c:auto val="0"/>
        <c:lblAlgn val="ctr"/>
        <c:lblOffset val="0"/>
        <c:noMultiLvlLbl val="0"/>
      </c:catAx>
      <c:valAx>
        <c:axId val="-67491825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64240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76163774703396"/>
          <c:w val="0.440992781819207"/>
          <c:h val="0.684381951926285"/>
        </c:manualLayout>
      </c:layout>
      <c:barChart>
        <c:barDir val="bar"/>
        <c:grouping val="clustered"/>
        <c:varyColors val="0"/>
        <c:ser>
          <c:idx val="0"/>
          <c:order val="0"/>
          <c:tx>
            <c:strRef>
              <c:f>Cooperate!$G$2</c:f>
              <c:strCache>
                <c:ptCount val="1"/>
                <c:pt idx="0">
                  <c:v>Terciles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E928-4E61-A796-D17931ABA2C4}"/>
              </c:ext>
            </c:extLst>
          </c:dPt>
          <c:cat>
            <c:strRef>
              <c:f>Cooperate!$F$3:$F$9</c:f>
              <c:strCache>
                <c:ptCount val="7"/>
                <c:pt idx="0">
                  <c:v>México</c:v>
                </c:pt>
                <c:pt idx="1">
                  <c:v>Colombia</c:v>
                </c:pt>
                <c:pt idx="2">
                  <c:v>Brasil</c:v>
                </c:pt>
                <c:pt idx="3">
                  <c:v>No OECD</c:v>
                </c:pt>
                <c:pt idx="4">
                  <c:v>Chile</c:v>
                </c:pt>
                <c:pt idx="5">
                  <c:v>OCDE</c:v>
                </c:pt>
                <c:pt idx="6">
                  <c:v>Singapur</c:v>
                </c:pt>
              </c:strCache>
            </c:strRef>
          </c:cat>
          <c:val>
            <c:numRef>
              <c:f>Cooperate!$G$3:$G$9</c:f>
              <c:numCache>
                <c:formatCode>0.0000</c:formatCode>
                <c:ptCount val="7"/>
                <c:pt idx="0" formatCode="General">
                  <c:v>0.0282</c:v>
                </c:pt>
                <c:pt idx="1">
                  <c:v>0.0518</c:v>
                </c:pt>
                <c:pt idx="2" formatCode="General">
                  <c:v>0.0292</c:v>
                </c:pt>
                <c:pt idx="3" formatCode="General">
                  <c:v>0.0299</c:v>
                </c:pt>
                <c:pt idx="4" formatCode="General">
                  <c:v>0.0483</c:v>
                </c:pt>
                <c:pt idx="5" formatCode="General">
                  <c:v>0.025</c:v>
                </c:pt>
                <c:pt idx="6" formatCode="General">
                  <c:v>0.000509</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4230208"/>
        <c:axId val="-674228160"/>
      </c:barChart>
      <c:catAx>
        <c:axId val="-674230208"/>
        <c:scaling>
          <c:orientation val="minMax"/>
        </c:scaling>
        <c:delete val="1"/>
        <c:axPos val="l"/>
        <c:numFmt formatCode="General" sourceLinked="1"/>
        <c:majorTickMark val="none"/>
        <c:minorTickMark val="none"/>
        <c:tickLblPos val="low"/>
        <c:crossAx val="-674228160"/>
        <c:crosses val="autoZero"/>
        <c:auto val="0"/>
        <c:lblAlgn val="ctr"/>
        <c:lblOffset val="0"/>
        <c:noMultiLvlLbl val="0"/>
      </c:catAx>
      <c:valAx>
        <c:axId val="-674228160"/>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2302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586193362027187"/>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82325929551311"/>
          <c:h val="0.701891665677683"/>
        </c:manualLayout>
      </c:layout>
      <c:barChart>
        <c:barDir val="bar"/>
        <c:grouping val="clustered"/>
        <c:varyColors val="0"/>
        <c:ser>
          <c:idx val="0"/>
          <c:order val="0"/>
          <c:tx>
            <c:strRef>
              <c:f>Cooperate!$I$2</c:f>
              <c:strCache>
                <c:ptCount val="1"/>
                <c:pt idx="0">
                  <c:v>Cuartiles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B1A2-47DF-ADE9-3DF2A78D944B}"/>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B1A2-47DF-ADE9-3DF2A78D944B}"/>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B1A2-47DF-ADE9-3DF2A78D944B}"/>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B1A2-47DF-ADE9-3DF2A78D944B}"/>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B1A2-47DF-ADE9-3DF2A78D944B}"/>
              </c:ext>
            </c:extLst>
          </c:dPt>
          <c:cat>
            <c:strRef>
              <c:f>Cooperate!$H$3:$H$9</c:f>
              <c:strCache>
                <c:ptCount val="7"/>
                <c:pt idx="0">
                  <c:v>México</c:v>
                </c:pt>
                <c:pt idx="1">
                  <c:v>Colombia</c:v>
                </c:pt>
                <c:pt idx="2">
                  <c:v>Brasil</c:v>
                </c:pt>
                <c:pt idx="3">
                  <c:v>No OECD</c:v>
                </c:pt>
                <c:pt idx="4">
                  <c:v>Chile</c:v>
                </c:pt>
                <c:pt idx="5">
                  <c:v>OCDE</c:v>
                </c:pt>
                <c:pt idx="6">
                  <c:v>Singapur</c:v>
                </c:pt>
              </c:strCache>
            </c:strRef>
          </c:cat>
          <c:val>
            <c:numRef>
              <c:f>Cooperate!$I$3:$I$9</c:f>
              <c:numCache>
                <c:formatCode>0.0000</c:formatCode>
                <c:ptCount val="7"/>
                <c:pt idx="0" formatCode="General">
                  <c:v>0.025</c:v>
                </c:pt>
                <c:pt idx="1">
                  <c:v>0.0335</c:v>
                </c:pt>
                <c:pt idx="2" formatCode="General">
                  <c:v>0.0227</c:v>
                </c:pt>
                <c:pt idx="3" formatCode="General">
                  <c:v>0.026</c:v>
                </c:pt>
                <c:pt idx="4" formatCode="General">
                  <c:v>0.0361</c:v>
                </c:pt>
                <c:pt idx="5" formatCode="General">
                  <c:v>0.0184</c:v>
                </c:pt>
                <c:pt idx="6" formatCode="General">
                  <c:v>-0.0191</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673692224"/>
        <c:axId val="-673689904"/>
      </c:barChart>
      <c:catAx>
        <c:axId val="-673692224"/>
        <c:scaling>
          <c:orientation val="minMax"/>
        </c:scaling>
        <c:delete val="1"/>
        <c:axPos val="l"/>
        <c:numFmt formatCode="General" sourceLinked="1"/>
        <c:majorTickMark val="none"/>
        <c:minorTickMark val="none"/>
        <c:tickLblPos val="low"/>
        <c:crossAx val="-673689904"/>
        <c:crosses val="autoZero"/>
        <c:auto val="0"/>
        <c:lblAlgn val="ctr"/>
        <c:lblOffset val="0"/>
        <c:noMultiLvlLbl val="0"/>
      </c:catAx>
      <c:valAx>
        <c:axId val="-67368990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369222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0848921566463728"/>
          <c:y val="0.070096761451117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61012365491388"/>
          <c:h val="0.690317777729058"/>
        </c:manualLayout>
      </c:layout>
      <c:barChart>
        <c:barDir val="bar"/>
        <c:grouping val="clustered"/>
        <c:varyColors val="0"/>
        <c:ser>
          <c:idx val="0"/>
          <c:order val="0"/>
          <c:tx>
            <c:strRef>
              <c:f>Cooperate!$K$2</c:f>
              <c:strCache>
                <c:ptCount val="1"/>
                <c:pt idx="0">
                  <c:v>Cuartiles_V2</c:v>
                </c:pt>
              </c:strCache>
            </c:strRef>
          </c:tx>
          <c:spPr>
            <a:solidFill>
              <a:schemeClr val="accent6">
                <a:lumMod val="75000"/>
              </a:schemeClr>
            </a:solidFill>
            <a:ln>
              <a:solidFill>
                <a:schemeClr val="accent6">
                  <a:lumMod val="75000"/>
                </a:schemeClr>
              </a:solidFill>
            </a:ln>
            <a:effectLst/>
          </c:spPr>
          <c:invertIfNegative val="0"/>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0-C785-4D6C-9B99-AC7C40D5E8F8}"/>
              </c:ext>
            </c:extLst>
          </c:dPt>
          <c:cat>
            <c:strRef>
              <c:f>Cooperate!$J$3:$J$9</c:f>
              <c:strCache>
                <c:ptCount val="7"/>
                <c:pt idx="0">
                  <c:v>México</c:v>
                </c:pt>
                <c:pt idx="1">
                  <c:v>Colombia</c:v>
                </c:pt>
                <c:pt idx="2">
                  <c:v>Brasil</c:v>
                </c:pt>
                <c:pt idx="3">
                  <c:v>No OECD</c:v>
                </c:pt>
                <c:pt idx="4">
                  <c:v>Chile</c:v>
                </c:pt>
                <c:pt idx="5">
                  <c:v>OCDE</c:v>
                </c:pt>
                <c:pt idx="6">
                  <c:v>Singapur</c:v>
                </c:pt>
              </c:strCache>
            </c:strRef>
          </c:cat>
          <c:val>
            <c:numRef>
              <c:f>Cooperate!$K$3:$K$9</c:f>
              <c:numCache>
                <c:formatCode>0.0000</c:formatCode>
                <c:ptCount val="7"/>
                <c:pt idx="0" formatCode="General">
                  <c:v>0.0332</c:v>
                </c:pt>
                <c:pt idx="1">
                  <c:v>0.0345</c:v>
                </c:pt>
                <c:pt idx="2" formatCode="General">
                  <c:v>0.0378</c:v>
                </c:pt>
                <c:pt idx="3" formatCode="General">
                  <c:v>0.0243</c:v>
                </c:pt>
                <c:pt idx="4" formatCode="General">
                  <c:v>0.0269</c:v>
                </c:pt>
                <c:pt idx="5" formatCode="General">
                  <c:v>0.0163</c:v>
                </c:pt>
                <c:pt idx="6" formatCode="General">
                  <c:v>-0.00961</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701891104"/>
        <c:axId val="-701889328"/>
      </c:barChart>
      <c:catAx>
        <c:axId val="-701891104"/>
        <c:scaling>
          <c:orientation val="minMax"/>
        </c:scaling>
        <c:delete val="1"/>
        <c:axPos val="l"/>
        <c:numFmt formatCode="General" sourceLinked="1"/>
        <c:majorTickMark val="none"/>
        <c:minorTickMark val="none"/>
        <c:tickLblPos val="low"/>
        <c:crossAx val="-701889328"/>
        <c:crosses val="autoZero"/>
        <c:auto val="0"/>
        <c:lblAlgn val="ctr"/>
        <c:lblOffset val="0"/>
        <c:noMultiLvlLbl val="0"/>
      </c:catAx>
      <c:valAx>
        <c:axId val="-70188932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189110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122785082112396"/>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tx>
            <c:strRef>
              <c:f>Cooperate!$O$2</c:f>
              <c:strCache>
                <c:ptCount val="1"/>
                <c:pt idx="0">
                  <c:v>Deciles</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chemeClr val="accent6">
                  <a:lumMod val="75000"/>
                </a:schemeClr>
              </a:solidFill>
              <a:ln>
                <a:solidFill>
                  <a:schemeClr val="accent6">
                    <a:lumMod val="75000"/>
                  </a:schemeClr>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8202-4F80-B928-252B5F3975BD}"/>
              </c:ext>
            </c:extLst>
          </c:dPt>
          <c:cat>
            <c:strRef>
              <c:f>Cooperate!$N$3:$N$9</c:f>
              <c:strCache>
                <c:ptCount val="7"/>
                <c:pt idx="0">
                  <c:v>México</c:v>
                </c:pt>
                <c:pt idx="1">
                  <c:v>Colombia</c:v>
                </c:pt>
                <c:pt idx="2">
                  <c:v>Brasil</c:v>
                </c:pt>
                <c:pt idx="3">
                  <c:v>No OECD</c:v>
                </c:pt>
                <c:pt idx="4">
                  <c:v>Chile</c:v>
                </c:pt>
                <c:pt idx="5">
                  <c:v>OCDE</c:v>
                </c:pt>
                <c:pt idx="6">
                  <c:v>Singapur</c:v>
                </c:pt>
              </c:strCache>
            </c:strRef>
          </c:cat>
          <c:val>
            <c:numRef>
              <c:f>Cooperate!$O$3:$O$9</c:f>
              <c:numCache>
                <c:formatCode>0.0000</c:formatCode>
                <c:ptCount val="7"/>
                <c:pt idx="0" formatCode="General">
                  <c:v>0.013</c:v>
                </c:pt>
                <c:pt idx="1">
                  <c:v>0.0219</c:v>
                </c:pt>
                <c:pt idx="2" formatCode="General">
                  <c:v>0.0189</c:v>
                </c:pt>
                <c:pt idx="3" formatCode="General">
                  <c:v>0.0169</c:v>
                </c:pt>
                <c:pt idx="4" formatCode="General">
                  <c:v>0.0173</c:v>
                </c:pt>
                <c:pt idx="5" formatCode="General">
                  <c:v>0.00876</c:v>
                </c:pt>
                <c:pt idx="6" formatCode="General">
                  <c:v>-0.00014</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99931904"/>
        <c:axId val="-674616576"/>
      </c:barChart>
      <c:catAx>
        <c:axId val="-699931904"/>
        <c:scaling>
          <c:orientation val="minMax"/>
        </c:scaling>
        <c:delete val="1"/>
        <c:axPos val="l"/>
        <c:numFmt formatCode="General" sourceLinked="1"/>
        <c:majorTickMark val="none"/>
        <c:minorTickMark val="none"/>
        <c:tickLblPos val="low"/>
        <c:crossAx val="-674616576"/>
        <c:crosses val="autoZero"/>
        <c:auto val="0"/>
        <c:lblAlgn val="ctr"/>
        <c:lblOffset val="0"/>
        <c:noMultiLvlLbl val="0"/>
      </c:catAx>
      <c:valAx>
        <c:axId val="-67461657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9993190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dirty="0" smtClean="0"/>
              <a:t>Quintiles</a:t>
            </a:r>
            <a:endParaRPr lang="es-CO" sz="1400" b="1" dirty="0"/>
          </a:p>
        </c:rich>
      </c:tx>
      <c:layout>
        <c:manualLayout>
          <c:xMode val="edge"/>
          <c:yMode val="edge"/>
          <c:x val="0.163272228559187"/>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60312458755712"/>
          <c:h val="0.731229511474184"/>
        </c:manualLayout>
      </c:layout>
      <c:barChart>
        <c:barDir val="bar"/>
        <c:grouping val="clustered"/>
        <c:varyColors val="0"/>
        <c:ser>
          <c:idx val="0"/>
          <c:order val="0"/>
          <c:spPr>
            <a:solidFill>
              <a:schemeClr val="accent6">
                <a:lumMod val="75000"/>
              </a:schemeClr>
            </a:solidFill>
            <a:ln>
              <a:solidFill>
                <a:schemeClr val="accent6">
                  <a:lumMod val="75000"/>
                </a:schemeClr>
              </a:solidFill>
            </a:ln>
            <a:effectLst/>
          </c:spPr>
          <c:invertIfNegative val="0"/>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835C-4B15-98FD-2385BFFD1833}"/>
              </c:ext>
            </c:extLst>
          </c:dPt>
          <c:cat>
            <c:strRef>
              <c:f>Cooperate!$L$3:$L$9</c:f>
              <c:strCache>
                <c:ptCount val="7"/>
                <c:pt idx="0">
                  <c:v>México</c:v>
                </c:pt>
                <c:pt idx="1">
                  <c:v>Colombia</c:v>
                </c:pt>
                <c:pt idx="2">
                  <c:v>Brasil</c:v>
                </c:pt>
                <c:pt idx="3">
                  <c:v>No OECD</c:v>
                </c:pt>
                <c:pt idx="4">
                  <c:v>Chile</c:v>
                </c:pt>
                <c:pt idx="5">
                  <c:v>OCDE</c:v>
                </c:pt>
                <c:pt idx="6">
                  <c:v>Singapur</c:v>
                </c:pt>
              </c:strCache>
            </c:strRef>
          </c:cat>
          <c:val>
            <c:numRef>
              <c:f>Cooperate!$M$3:$M$9</c:f>
              <c:numCache>
                <c:formatCode>0.0000</c:formatCode>
                <c:ptCount val="7"/>
                <c:pt idx="0" formatCode="General">
                  <c:v>0.027</c:v>
                </c:pt>
                <c:pt idx="1">
                  <c:v>0.0214</c:v>
                </c:pt>
                <c:pt idx="2" formatCode="General">
                  <c:v>0.0287</c:v>
                </c:pt>
                <c:pt idx="3" formatCode="General">
                  <c:v>0.0235</c:v>
                </c:pt>
                <c:pt idx="4" formatCode="General">
                  <c:v>0.0311</c:v>
                </c:pt>
                <c:pt idx="5" formatCode="General">
                  <c:v>0.0126</c:v>
                </c:pt>
                <c:pt idx="6" formatCode="General">
                  <c:v>-0.0165</c:v>
                </c:pt>
              </c:numCache>
            </c:numRef>
          </c:val>
          <c:extLst xmlns:c16r2="http://schemas.microsoft.com/office/drawing/2015/06/chart">
            <c:ext xmlns:c16="http://schemas.microsoft.com/office/drawing/2014/chart" uri="{C3380CC4-5D6E-409C-BE32-E72D297353CC}">
              <c16:uniqueId val="{0000000E-835C-4B15-98FD-2385BFFD1833}"/>
            </c:ext>
          </c:extLst>
        </c:ser>
        <c:dLbls>
          <c:showLegendKey val="0"/>
          <c:showVal val="0"/>
          <c:showCatName val="0"/>
          <c:showSerName val="0"/>
          <c:showPercent val="0"/>
          <c:showBubbleSize val="0"/>
        </c:dLbls>
        <c:gapWidth val="105"/>
        <c:overlap val="5"/>
        <c:axId val="-674111312"/>
        <c:axId val="-674109264"/>
      </c:barChart>
      <c:catAx>
        <c:axId val="-674111312"/>
        <c:scaling>
          <c:orientation val="minMax"/>
        </c:scaling>
        <c:delete val="1"/>
        <c:axPos val="l"/>
        <c:numFmt formatCode="General" sourceLinked="1"/>
        <c:majorTickMark val="none"/>
        <c:minorTickMark val="none"/>
        <c:tickLblPos val="low"/>
        <c:crossAx val="-674109264"/>
        <c:crosses val="autoZero"/>
        <c:auto val="0"/>
        <c:lblAlgn val="ctr"/>
        <c:lblOffset val="0"/>
        <c:noMultiLvlLbl val="0"/>
      </c:catAx>
      <c:valAx>
        <c:axId val="-67410926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11131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102821837572557"/>
          <c:y val="0.086168169058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985125588297628"/>
          <c:y val="0.19035919667345"/>
          <c:w val="0.108515996695755"/>
          <c:h val="0.674284452810983"/>
        </c:manualLayout>
      </c:layout>
      <c:barChart>
        <c:barDir val="bar"/>
        <c:grouping val="clustered"/>
        <c:varyColors val="0"/>
        <c:ser>
          <c:idx val="0"/>
          <c:order val="0"/>
          <c:tx>
            <c:strRef>
              <c:f>TARDE!$C$2</c:f>
              <c:strCache>
                <c:ptCount val="1"/>
                <c:pt idx="0">
                  <c:v>Desempeño</c:v>
                </c:pt>
              </c:strCache>
            </c:strRef>
          </c:tx>
          <c:spPr>
            <a:solidFill>
              <a:srgbClr val="FF5050"/>
            </a:solidFill>
            <a:ln>
              <a:solidFill>
                <a:srgbClr val="FF5050"/>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2B87-49B2-8B5B-567E1B615A76}"/>
              </c:ext>
            </c:extLst>
          </c:dPt>
          <c:dPt>
            <c:idx val="1"/>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3-2B87-49B2-8B5B-567E1B615A76}"/>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2B87-49B2-8B5B-567E1B615A76}"/>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2B87-49B2-8B5B-567E1B615A76}"/>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2B87-49B2-8B5B-567E1B615A76}"/>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2B87-49B2-8B5B-567E1B615A76}"/>
              </c:ext>
            </c:extLst>
          </c:dPt>
          <c:dPt>
            <c:idx val="6"/>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D-2B87-49B2-8B5B-567E1B615A76}"/>
              </c:ext>
            </c:extLst>
          </c:dPt>
          <c:cat>
            <c:strRef>
              <c:f>TARDE!$B$3:$B$9</c:f>
              <c:strCache>
                <c:ptCount val="7"/>
                <c:pt idx="0">
                  <c:v>México</c:v>
                </c:pt>
                <c:pt idx="1">
                  <c:v>Colombia</c:v>
                </c:pt>
                <c:pt idx="2">
                  <c:v>Brasil</c:v>
                </c:pt>
                <c:pt idx="3">
                  <c:v>No OECD</c:v>
                </c:pt>
                <c:pt idx="4">
                  <c:v>Chile</c:v>
                </c:pt>
                <c:pt idx="5">
                  <c:v>OCDE</c:v>
                </c:pt>
                <c:pt idx="6">
                  <c:v>Singapur</c:v>
                </c:pt>
              </c:strCache>
            </c:strRef>
          </c:cat>
          <c:val>
            <c:numRef>
              <c:f>TARDE!$C$3:$C$9</c:f>
              <c:numCache>
                <c:formatCode>0.0000</c:formatCode>
                <c:ptCount val="7"/>
                <c:pt idx="0" formatCode="General">
                  <c:v>-0.0209</c:v>
                </c:pt>
                <c:pt idx="1">
                  <c:v>-0.0226</c:v>
                </c:pt>
                <c:pt idx="2" formatCode="General">
                  <c:v>-0.0219</c:v>
                </c:pt>
                <c:pt idx="3" formatCode="General">
                  <c:v>-0.036</c:v>
                </c:pt>
                <c:pt idx="4" formatCode="General">
                  <c:v>-0.0546</c:v>
                </c:pt>
                <c:pt idx="5" formatCode="General">
                  <c:v>-0.0507</c:v>
                </c:pt>
                <c:pt idx="6" formatCode="General">
                  <c:v>-0.00355</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702208464"/>
        <c:axId val="-702092608"/>
      </c:barChart>
      <c:catAx>
        <c:axId val="-702208464"/>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702092608"/>
        <c:crosses val="autoZero"/>
        <c:auto val="0"/>
        <c:lblAlgn val="ctr"/>
        <c:lblOffset val="0"/>
        <c:noMultiLvlLbl val="0"/>
      </c:catAx>
      <c:valAx>
        <c:axId val="-70209260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208464"/>
        <c:crosses val="autoZero"/>
        <c:crossBetween val="between"/>
        <c:majorUnit val="0.1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smtClean="0"/>
              <a:t>  </a:t>
            </a:r>
            <a:r>
              <a:rPr lang="en-US" sz="1400" b="1" dirty="0" err="1" smtClean="0"/>
              <a:t>Deflactado</a:t>
            </a:r>
            <a:endParaRPr lang="en-US" sz="1400" b="1" dirty="0"/>
          </a:p>
        </c:rich>
      </c:tx>
      <c:layout>
        <c:manualLayout>
          <c:xMode val="edge"/>
          <c:yMode val="edge"/>
          <c:x val="0.0466915422885572"/>
          <c:y val="0.064391299057817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508022877737298"/>
          <c:y val="0.188419118533186"/>
          <c:w val="0.181171896423395"/>
          <c:h val="0.677119312569187"/>
        </c:manualLayout>
      </c:layout>
      <c:barChart>
        <c:barDir val="bar"/>
        <c:grouping val="clustered"/>
        <c:varyColors val="0"/>
        <c:ser>
          <c:idx val="0"/>
          <c:order val="0"/>
          <c:tx>
            <c:strRef>
              <c:f>TARDE!$E$2</c:f>
              <c:strCache>
                <c:ptCount val="1"/>
                <c:pt idx="0">
                  <c:v>Deflactado</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0ADB-4D47-8464-7A8CABE52F81}"/>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0ADB-4D47-8464-7A8CABE52F81}"/>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0ADB-4D47-8464-7A8CABE52F81}"/>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0ADB-4D47-8464-7A8CABE52F81}"/>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0ADB-4D47-8464-7A8CABE52F81}"/>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0ADB-4D47-8464-7A8CABE52F81}"/>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0ADB-4D47-8464-7A8CABE52F81}"/>
              </c:ext>
            </c:extLst>
          </c:dPt>
          <c:cat>
            <c:strRef>
              <c:f>TARDE!$D$3:$D$9</c:f>
              <c:strCache>
                <c:ptCount val="7"/>
                <c:pt idx="0">
                  <c:v>México</c:v>
                </c:pt>
                <c:pt idx="1">
                  <c:v>Colombia</c:v>
                </c:pt>
                <c:pt idx="2">
                  <c:v>Brasil</c:v>
                </c:pt>
                <c:pt idx="3">
                  <c:v>No OECD</c:v>
                </c:pt>
                <c:pt idx="4">
                  <c:v>Chile</c:v>
                </c:pt>
                <c:pt idx="5">
                  <c:v>OCDE</c:v>
                </c:pt>
                <c:pt idx="6">
                  <c:v>Singapur</c:v>
                </c:pt>
              </c:strCache>
            </c:strRef>
          </c:cat>
          <c:val>
            <c:numRef>
              <c:f>TARDE!$E$3:$E$9</c:f>
              <c:numCache>
                <c:formatCode>0.0000</c:formatCode>
                <c:ptCount val="7"/>
                <c:pt idx="0" formatCode="General">
                  <c:v>-0.00334</c:v>
                </c:pt>
                <c:pt idx="1">
                  <c:v>-0.00412</c:v>
                </c:pt>
                <c:pt idx="2" formatCode="General">
                  <c:v>-0.0174</c:v>
                </c:pt>
                <c:pt idx="3" formatCode="General">
                  <c:v>-0.0313</c:v>
                </c:pt>
                <c:pt idx="4" formatCode="General">
                  <c:v>-0.0142</c:v>
                </c:pt>
                <c:pt idx="5" formatCode="General">
                  <c:v>-0.0115</c:v>
                </c:pt>
                <c:pt idx="6" formatCode="General">
                  <c:v>-0.0363</c:v>
                </c:pt>
              </c:numCache>
            </c:numRef>
          </c:val>
          <c:extLst xmlns:c16r2="http://schemas.microsoft.com/office/drawing/2015/06/chart">
            <c:ext xmlns:c16="http://schemas.microsoft.com/office/drawing/2014/chart" uri="{C3380CC4-5D6E-409C-BE32-E72D297353CC}">
              <c16:uniqueId val="{0000000E-0ADB-4D47-8464-7A8CABE52F81}"/>
            </c:ext>
          </c:extLst>
        </c:ser>
        <c:dLbls>
          <c:showLegendKey val="0"/>
          <c:showVal val="0"/>
          <c:showCatName val="0"/>
          <c:showSerName val="0"/>
          <c:showPercent val="0"/>
          <c:showBubbleSize val="0"/>
        </c:dLbls>
        <c:gapWidth val="105"/>
        <c:overlap val="5"/>
        <c:axId val="-702323872"/>
        <c:axId val="-702252576"/>
      </c:barChart>
      <c:catAx>
        <c:axId val="-702323872"/>
        <c:scaling>
          <c:orientation val="minMax"/>
        </c:scaling>
        <c:delete val="1"/>
        <c:axPos val="l"/>
        <c:numFmt formatCode="General" sourceLinked="1"/>
        <c:majorTickMark val="none"/>
        <c:minorTickMark val="none"/>
        <c:tickLblPos val="low"/>
        <c:crossAx val="-702252576"/>
        <c:crosses val="autoZero"/>
        <c:auto val="0"/>
        <c:lblAlgn val="ctr"/>
        <c:lblOffset val="0"/>
        <c:noMultiLvlLbl val="0"/>
      </c:catAx>
      <c:valAx>
        <c:axId val="-702252576"/>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323872"/>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O" sz="1800" b="0" i="0" baseline="0" dirty="0" smtClean="0">
                <a:effectLst/>
              </a:rPr>
              <a:t>Índice de nivel socioeconómico y cultural</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s-CO" sz="16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ES_tradnl"/>
        </a:p>
      </c:txPr>
    </c:title>
    <c:autoTitleDeleted val="0"/>
    <c:plotArea>
      <c:layout>
        <c:manualLayout>
          <c:layoutTarget val="inner"/>
          <c:xMode val="edge"/>
          <c:yMode val="edge"/>
          <c:x val="0.0715849757591506"/>
          <c:y val="0.17043328964964"/>
          <c:w val="0.906819853768079"/>
          <c:h val="0.59479826222381"/>
        </c:manualLayout>
      </c:layout>
      <c:lineChart>
        <c:grouping val="standard"/>
        <c:varyColors val="0"/>
        <c:ser>
          <c:idx val="0"/>
          <c:order val="0"/>
          <c:tx>
            <c:strRef>
              <c:f>'Quintiles PISA'!$C$2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'Quintiles PISA'!$B$3:$B$9</c:f>
              <c:strCache>
                <c:ptCount val="7"/>
                <c:pt idx="0">
                  <c:v>México</c:v>
                </c:pt>
                <c:pt idx="1">
                  <c:v>Colombia</c:v>
                </c:pt>
                <c:pt idx="2">
                  <c:v>Brasil</c:v>
                </c:pt>
                <c:pt idx="3">
                  <c:v>No OECD</c:v>
                </c:pt>
                <c:pt idx="4">
                  <c:v>Chile</c:v>
                </c:pt>
                <c:pt idx="5">
                  <c:v>OECD</c:v>
                </c:pt>
                <c:pt idx="6">
                  <c:v>Singapur</c:v>
                </c:pt>
              </c:strCache>
            </c:strRef>
          </c:cat>
          <c:val>
            <c:numRef>
              <c:f>'Quintiles PISA'!$C$3:$C$9</c:f>
              <c:numCache>
                <c:formatCode>0.000000</c:formatCode>
                <c:ptCount val="7"/>
                <c:pt idx="0">
                  <c:v>-0.8814078</c:v>
                </c:pt>
                <c:pt idx="1">
                  <c:v>-0.6681272</c:v>
                </c:pt>
                <c:pt idx="2">
                  <c:v>-0.6323287</c:v>
                </c:pt>
                <c:pt idx="3">
                  <c:v>-0.4294244</c:v>
                </c:pt>
                <c:pt idx="4">
                  <c:v>-0.2123694</c:v>
                </c:pt>
                <c:pt idx="5">
                  <c:v>0.0109078</c:v>
                </c:pt>
                <c:pt idx="6">
                  <c:v>0.2503615</c:v>
                </c:pt>
              </c:numCache>
            </c:numRef>
          </c:val>
          <c:smooth val="0"/>
          <c:extLst xmlns:c16r2="http://schemas.microsoft.com/office/drawing/2015/06/chart">
            <c:ext xmlns:c16="http://schemas.microsoft.com/office/drawing/2014/chart" uri="{C3380CC4-5D6E-409C-BE32-E72D297353CC}">
              <c16:uniqueId val="{00000000-0C01-43F6-9505-57F081DC3BFD}"/>
            </c:ext>
          </c:extLst>
        </c:ser>
        <c:ser>
          <c:idx val="1"/>
          <c:order val="1"/>
          <c:tx>
            <c:strRef>
              <c:f>'Quintiles PISA'!$D$2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'Quintiles PISA'!$B$3:$B$9</c:f>
              <c:strCache>
                <c:ptCount val="7"/>
                <c:pt idx="0">
                  <c:v>México</c:v>
                </c:pt>
                <c:pt idx="1">
                  <c:v>Colombia</c:v>
                </c:pt>
                <c:pt idx="2">
                  <c:v>Brasil</c:v>
                </c:pt>
                <c:pt idx="3">
                  <c:v>No OECD</c:v>
                </c:pt>
                <c:pt idx="4">
                  <c:v>Chile</c:v>
                </c:pt>
                <c:pt idx="5">
                  <c:v>OECD</c:v>
                </c:pt>
                <c:pt idx="6">
                  <c:v>Singapur</c:v>
                </c:pt>
              </c:strCache>
            </c:strRef>
          </c:cat>
          <c:val>
            <c:numRef>
              <c:f>'Quintiles PISA'!$D$3:$D$9</c:f>
              <c:numCache>
                <c:formatCode>0.000000</c:formatCode>
                <c:ptCount val="7"/>
                <c:pt idx="0">
                  <c:v>-2.152633999999999</c:v>
                </c:pt>
                <c:pt idx="1">
                  <c:v>-1.483836</c:v>
                </c:pt>
                <c:pt idx="2">
                  <c:v>-1.89097</c:v>
                </c:pt>
                <c:pt idx="3">
                  <c:v>-0.9317322</c:v>
                </c:pt>
                <c:pt idx="4">
                  <c:v>-1.297871</c:v>
                </c:pt>
                <c:pt idx="5">
                  <c:v>-0.8136836</c:v>
                </c:pt>
                <c:pt idx="6">
                  <c:v>-0.9637731</c:v>
                </c:pt>
              </c:numCache>
            </c:numRef>
          </c:val>
          <c:smooth val="0"/>
          <c:extLst xmlns:c16r2="http://schemas.microsoft.com/office/drawing/2015/06/chart">
            <c:ext xmlns:c16="http://schemas.microsoft.com/office/drawing/2014/chart" uri="{C3380CC4-5D6E-409C-BE32-E72D297353CC}">
              <c16:uniqueId val="{00000001-0C01-43F6-9505-57F081DC3BFD}"/>
            </c:ext>
          </c:extLst>
        </c:ser>
        <c:ser>
          <c:idx val="2"/>
          <c:order val="2"/>
          <c:tx>
            <c:strRef>
              <c:f>'Quintiles PISA'!$E$2</c:f>
              <c:strCache>
                <c:ptCount val="1"/>
                <c:pt idx="0">
                  <c:v>Desaventajados de bajo rendimiento</c:v>
                </c:pt>
              </c:strCache>
            </c:strRef>
          </c:tx>
          <c:spPr>
            <a:ln w="28575" cap="rnd">
              <a:noFill/>
              <a:round/>
            </a:ln>
            <a:effectLst/>
          </c:spPr>
          <c:marker>
            <c:symbol val="triangle"/>
            <c:size val="5"/>
            <c:spPr>
              <a:solidFill>
                <a:schemeClr val="accent3"/>
              </a:solidFill>
              <a:ln w="76200">
                <a:solidFill>
                  <a:schemeClr val="accent3"/>
                </a:solidFill>
              </a:ln>
              <a:effectLst/>
            </c:spPr>
          </c:marker>
          <c:cat>
            <c:strRef>
              <c:f>'Quintiles PISA'!$B$3:$B$9</c:f>
              <c:strCache>
                <c:ptCount val="7"/>
                <c:pt idx="0">
                  <c:v>México</c:v>
                </c:pt>
                <c:pt idx="1">
                  <c:v>Colombia</c:v>
                </c:pt>
                <c:pt idx="2">
                  <c:v>Brasil</c:v>
                </c:pt>
                <c:pt idx="3">
                  <c:v>No OECD</c:v>
                </c:pt>
                <c:pt idx="4">
                  <c:v>Chile</c:v>
                </c:pt>
                <c:pt idx="5">
                  <c:v>OECD</c:v>
                </c:pt>
                <c:pt idx="6">
                  <c:v>Singapur</c:v>
                </c:pt>
              </c:strCache>
            </c:strRef>
          </c:cat>
          <c:val>
            <c:numRef>
              <c:f>'Quintiles PISA'!$E$3:$E$9</c:f>
              <c:numCache>
                <c:formatCode>0.000000</c:formatCode>
                <c:ptCount val="7"/>
                <c:pt idx="0">
                  <c:v>-2.326722</c:v>
                </c:pt>
                <c:pt idx="1">
                  <c:v>-1.946496</c:v>
                </c:pt>
                <c:pt idx="2">
                  <c:v>-2.155450999999999</c:v>
                </c:pt>
                <c:pt idx="3">
                  <c:v>-1.965964</c:v>
                </c:pt>
                <c:pt idx="4">
                  <c:v>-1.512531</c:v>
                </c:pt>
                <c:pt idx="5">
                  <c:v>-1.560568</c:v>
                </c:pt>
                <c:pt idx="6">
                  <c:v>-1.122952</c:v>
                </c:pt>
              </c:numCache>
            </c:numRef>
          </c:val>
          <c:smooth val="0"/>
          <c:extLst xmlns:c16r2="http://schemas.microsoft.com/office/drawing/2015/06/chart">
            <c:ext xmlns:c16="http://schemas.microsoft.com/office/drawing/2014/chart" uri="{C3380CC4-5D6E-409C-BE32-E72D297353CC}">
              <c16:uniqueId val="{00000002-0C01-43F6-9505-57F081DC3BF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699850624"/>
        <c:axId val="-675006976"/>
      </c:lineChart>
      <c:catAx>
        <c:axId val="-699850624"/>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5006976"/>
        <c:crosses val="autoZero"/>
        <c:auto val="1"/>
        <c:lblAlgn val="ctr"/>
        <c:lblOffset val="100"/>
        <c:noMultiLvlLbl val="0"/>
      </c:catAx>
      <c:valAx>
        <c:axId val="-675006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99850624"/>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err="1" smtClean="0">
                <a:effectLst/>
              </a:rPr>
              <a:t>Terciles</a:t>
            </a:r>
            <a:endParaRPr lang="es-CO" sz="1400" b="1" dirty="0"/>
          </a:p>
        </c:rich>
      </c:tx>
      <c:layout>
        <c:manualLayout>
          <c:xMode val="edge"/>
          <c:yMode val="edge"/>
          <c:x val="0.172936991296829"/>
          <c:y val="0.0693526878196495"/>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09948495272468"/>
          <c:y val="0.183414825608863"/>
          <c:w val="0.440992781819207"/>
          <c:h val="0.677130870972819"/>
        </c:manualLayout>
      </c:layout>
      <c:barChart>
        <c:barDir val="bar"/>
        <c:grouping val="clustered"/>
        <c:varyColors val="0"/>
        <c:ser>
          <c:idx val="0"/>
          <c:order val="0"/>
          <c:tx>
            <c:strRef>
              <c:f>TARDE!$G$2</c:f>
              <c:strCache>
                <c:ptCount val="1"/>
                <c:pt idx="0">
                  <c:v>Terciles</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E928-4E61-A796-D17931ABA2C4}"/>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E928-4E61-A796-D17931ABA2C4}"/>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E928-4E61-A796-D17931ABA2C4}"/>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E928-4E61-A796-D17931ABA2C4}"/>
              </c:ext>
            </c:extLst>
          </c:dPt>
          <c:dPt>
            <c:idx val="4"/>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9-E928-4E61-A796-D17931ABA2C4}"/>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E928-4E61-A796-D17931ABA2C4}"/>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E928-4E61-A796-D17931ABA2C4}"/>
              </c:ext>
            </c:extLst>
          </c:dPt>
          <c:cat>
            <c:strRef>
              <c:f>TARDE!$F$3:$F$9</c:f>
              <c:strCache>
                <c:ptCount val="7"/>
                <c:pt idx="0">
                  <c:v>México</c:v>
                </c:pt>
                <c:pt idx="1">
                  <c:v>Colombia</c:v>
                </c:pt>
                <c:pt idx="2">
                  <c:v>Brasil</c:v>
                </c:pt>
                <c:pt idx="3">
                  <c:v>No OECD</c:v>
                </c:pt>
                <c:pt idx="4">
                  <c:v>Chile</c:v>
                </c:pt>
                <c:pt idx="5">
                  <c:v>OCDE</c:v>
                </c:pt>
                <c:pt idx="6">
                  <c:v>Singapur</c:v>
                </c:pt>
              </c:strCache>
            </c:strRef>
          </c:cat>
          <c:val>
            <c:numRef>
              <c:f>TARDE!$G$3:$G$9</c:f>
              <c:numCache>
                <c:formatCode>0.0000</c:formatCode>
                <c:ptCount val="7"/>
                <c:pt idx="0" formatCode="General">
                  <c:v>-0.0175</c:v>
                </c:pt>
                <c:pt idx="1">
                  <c:v>-0.00917</c:v>
                </c:pt>
                <c:pt idx="2" formatCode="General">
                  <c:v>-0.0298</c:v>
                </c:pt>
                <c:pt idx="3" formatCode="General">
                  <c:v>-0.0326</c:v>
                </c:pt>
                <c:pt idx="4" formatCode="General">
                  <c:v>-0.0326</c:v>
                </c:pt>
                <c:pt idx="5" formatCode="General">
                  <c:v>-0.0507</c:v>
                </c:pt>
                <c:pt idx="6" formatCode="General">
                  <c:v>-0.0994</c:v>
                </c:pt>
              </c:numCache>
            </c:numRef>
          </c:val>
          <c:extLst xmlns:c16r2="http://schemas.microsoft.com/office/drawing/2015/06/chart">
            <c:ext xmlns:c16="http://schemas.microsoft.com/office/drawing/2014/chart" uri="{C3380CC4-5D6E-409C-BE32-E72D297353CC}">
              <c16:uniqueId val="{0000000E-E928-4E61-A796-D17931ABA2C4}"/>
            </c:ext>
          </c:extLst>
        </c:ser>
        <c:dLbls>
          <c:showLegendKey val="0"/>
          <c:showVal val="0"/>
          <c:showCatName val="0"/>
          <c:showSerName val="0"/>
          <c:showPercent val="0"/>
          <c:showBubbleSize val="0"/>
        </c:dLbls>
        <c:gapWidth val="105"/>
        <c:overlap val="5"/>
        <c:axId val="-675477728"/>
        <c:axId val="-675475408"/>
      </c:barChart>
      <c:catAx>
        <c:axId val="-675477728"/>
        <c:scaling>
          <c:orientation val="minMax"/>
        </c:scaling>
        <c:delete val="1"/>
        <c:axPos val="l"/>
        <c:numFmt formatCode="General" sourceLinked="1"/>
        <c:majorTickMark val="none"/>
        <c:minorTickMark val="none"/>
        <c:tickLblPos val="low"/>
        <c:crossAx val="-675475408"/>
        <c:crosses val="autoZero"/>
        <c:auto val="0"/>
        <c:lblAlgn val="ctr"/>
        <c:lblOffset val="0"/>
        <c:noMultiLvlLbl val="0"/>
      </c:catAx>
      <c:valAx>
        <c:axId val="-67547540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5477728"/>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a:t>
            </a:r>
            <a:endParaRPr lang="es-CO" sz="1400" b="1" dirty="0"/>
          </a:p>
        </c:rich>
      </c:tx>
      <c:layout>
        <c:manualLayout>
          <c:xMode val="edge"/>
          <c:yMode val="edge"/>
          <c:x val="0.0488691838565883"/>
          <c:y val="0.0624375378676677"/>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375137111517367"/>
          <c:y val="0.170998663747712"/>
          <c:w val="0.16282562485905"/>
          <c:h val="0.701891665677683"/>
        </c:manualLayout>
      </c:layout>
      <c:barChart>
        <c:barDir val="bar"/>
        <c:grouping val="clustered"/>
        <c:varyColors val="0"/>
        <c:ser>
          <c:idx val="0"/>
          <c:order val="0"/>
          <c:tx>
            <c:strRef>
              <c:f>TARDE!$I$2</c:f>
              <c:strCache>
                <c:ptCount val="1"/>
                <c:pt idx="0">
                  <c:v>Cuartiles</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B1A2-47DF-ADE9-3DF2A78D944B}"/>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B1A2-47DF-ADE9-3DF2A78D944B}"/>
              </c:ext>
            </c:extLst>
          </c:dPt>
          <c:cat>
            <c:strRef>
              <c:f>TARDE!$H$3:$H$9</c:f>
              <c:strCache>
                <c:ptCount val="7"/>
                <c:pt idx="0">
                  <c:v>México</c:v>
                </c:pt>
                <c:pt idx="1">
                  <c:v>Colombia</c:v>
                </c:pt>
                <c:pt idx="2">
                  <c:v>Brasil</c:v>
                </c:pt>
                <c:pt idx="3">
                  <c:v>No OECD</c:v>
                </c:pt>
                <c:pt idx="4">
                  <c:v>Chile</c:v>
                </c:pt>
                <c:pt idx="5">
                  <c:v>OCDE</c:v>
                </c:pt>
                <c:pt idx="6">
                  <c:v>Singapur</c:v>
                </c:pt>
              </c:strCache>
            </c:strRef>
          </c:cat>
          <c:val>
            <c:numRef>
              <c:f>TARDE!$I$3:$I$9</c:f>
              <c:numCache>
                <c:formatCode>0.0000</c:formatCode>
                <c:ptCount val="7"/>
                <c:pt idx="0" formatCode="General">
                  <c:v>-0.0174</c:v>
                </c:pt>
                <c:pt idx="1">
                  <c:v>-0.00987</c:v>
                </c:pt>
                <c:pt idx="2" formatCode="General">
                  <c:v>-0.0224</c:v>
                </c:pt>
                <c:pt idx="3" formatCode="General">
                  <c:v>-0.0302</c:v>
                </c:pt>
                <c:pt idx="4" formatCode="General">
                  <c:v>-0.0314</c:v>
                </c:pt>
                <c:pt idx="5" formatCode="General">
                  <c:v>-0.0447</c:v>
                </c:pt>
                <c:pt idx="6" formatCode="General">
                  <c:v>-0.0836</c:v>
                </c:pt>
              </c:numCache>
            </c:numRef>
          </c:val>
          <c:extLst xmlns:c16r2="http://schemas.microsoft.com/office/drawing/2015/06/chart">
            <c:ext xmlns:c16="http://schemas.microsoft.com/office/drawing/2014/chart" uri="{C3380CC4-5D6E-409C-BE32-E72D297353CC}">
              <c16:uniqueId val="{0000000E-B1A2-47DF-ADE9-3DF2A78D944B}"/>
            </c:ext>
          </c:extLst>
        </c:ser>
        <c:dLbls>
          <c:showLegendKey val="0"/>
          <c:showVal val="0"/>
          <c:showCatName val="0"/>
          <c:showSerName val="0"/>
          <c:showPercent val="0"/>
          <c:showBubbleSize val="0"/>
        </c:dLbls>
        <c:gapWidth val="105"/>
        <c:overlap val="5"/>
        <c:axId val="-702114144"/>
        <c:axId val="-702074784"/>
      </c:barChart>
      <c:catAx>
        <c:axId val="-702114144"/>
        <c:scaling>
          <c:orientation val="minMax"/>
        </c:scaling>
        <c:delete val="1"/>
        <c:axPos val="l"/>
        <c:numFmt formatCode="General" sourceLinked="1"/>
        <c:majorTickMark val="none"/>
        <c:minorTickMark val="none"/>
        <c:tickLblPos val="low"/>
        <c:crossAx val="-702074784"/>
        <c:crosses val="autoZero"/>
        <c:auto val="0"/>
        <c:lblAlgn val="ctr"/>
        <c:lblOffset val="0"/>
        <c:noMultiLvlLbl val="0"/>
      </c:catAx>
      <c:valAx>
        <c:axId val="-70207478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702114144"/>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Cuartiles (2)</a:t>
            </a:r>
            <a:endParaRPr lang="es-CO" sz="1400" b="1" dirty="0"/>
          </a:p>
        </c:rich>
      </c:tx>
      <c:layout>
        <c:manualLayout>
          <c:xMode val="edge"/>
          <c:yMode val="edge"/>
          <c:x val="0.15496432546276"/>
          <c:y val="0.0725391640213716"/>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423161629935923"/>
          <c:y val="0.181803793147349"/>
          <c:w val="0.723915654863434"/>
          <c:h val="0.690317777729058"/>
        </c:manualLayout>
      </c:layout>
      <c:barChart>
        <c:barDir val="bar"/>
        <c:grouping val="clustered"/>
        <c:varyColors val="0"/>
        <c:ser>
          <c:idx val="0"/>
          <c:order val="0"/>
          <c:tx>
            <c:strRef>
              <c:f>TARDE!$K$2</c:f>
              <c:strCache>
                <c:ptCount val="1"/>
                <c:pt idx="0">
                  <c:v>Cuartiles_V2</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0-68AE-4CEE-BB68-FE2A00E97C36}"/>
              </c:ext>
            </c:extLst>
          </c:dPt>
          <c:cat>
            <c:strRef>
              <c:f>TARDE!$J$3:$J$9</c:f>
              <c:strCache>
                <c:ptCount val="7"/>
                <c:pt idx="0">
                  <c:v>México</c:v>
                </c:pt>
                <c:pt idx="1">
                  <c:v>Colombia</c:v>
                </c:pt>
                <c:pt idx="2">
                  <c:v>Brasil</c:v>
                </c:pt>
                <c:pt idx="3">
                  <c:v>No OECD</c:v>
                </c:pt>
                <c:pt idx="4">
                  <c:v>Chile</c:v>
                </c:pt>
                <c:pt idx="5">
                  <c:v>OCDE</c:v>
                </c:pt>
                <c:pt idx="6">
                  <c:v>Singapur</c:v>
                </c:pt>
              </c:strCache>
            </c:strRef>
          </c:cat>
          <c:val>
            <c:numRef>
              <c:f>TARDE!$K$3:$K$9</c:f>
              <c:numCache>
                <c:formatCode>0.0000</c:formatCode>
                <c:ptCount val="7"/>
                <c:pt idx="0" formatCode="General">
                  <c:v>-0.0047</c:v>
                </c:pt>
                <c:pt idx="1">
                  <c:v>-0.0125</c:v>
                </c:pt>
                <c:pt idx="2" formatCode="General">
                  <c:v>-0.0195</c:v>
                </c:pt>
                <c:pt idx="3" formatCode="General">
                  <c:v>-0.0318</c:v>
                </c:pt>
                <c:pt idx="4" formatCode="General">
                  <c:v>-0.0282</c:v>
                </c:pt>
                <c:pt idx="5" formatCode="General">
                  <c:v>-0.0408</c:v>
                </c:pt>
                <c:pt idx="6" formatCode="General">
                  <c:v>-0.0765</c:v>
                </c:pt>
              </c:numCache>
            </c:numRef>
          </c:val>
          <c:extLst xmlns:c16r2="http://schemas.microsoft.com/office/drawing/2015/06/chart">
            <c:ext xmlns:c16="http://schemas.microsoft.com/office/drawing/2014/chart" uri="{C3380CC4-5D6E-409C-BE32-E72D297353CC}">
              <c16:uniqueId val="{00000000-A52E-42C2-AAB2-9292E9FE43B8}"/>
            </c:ext>
          </c:extLst>
        </c:ser>
        <c:dLbls>
          <c:showLegendKey val="0"/>
          <c:showVal val="0"/>
          <c:showCatName val="0"/>
          <c:showSerName val="0"/>
          <c:showPercent val="0"/>
          <c:showBubbleSize val="0"/>
        </c:dLbls>
        <c:gapWidth val="105"/>
        <c:overlap val="5"/>
        <c:axId val="-674809936"/>
        <c:axId val="-675501808"/>
      </c:barChart>
      <c:catAx>
        <c:axId val="-674809936"/>
        <c:scaling>
          <c:orientation val="minMax"/>
        </c:scaling>
        <c:delete val="1"/>
        <c:axPos val="l"/>
        <c:numFmt formatCode="General" sourceLinked="1"/>
        <c:majorTickMark val="none"/>
        <c:minorTickMark val="none"/>
        <c:tickLblPos val="low"/>
        <c:crossAx val="-675501808"/>
        <c:crosses val="autoZero"/>
        <c:auto val="0"/>
        <c:lblAlgn val="ctr"/>
        <c:lblOffset val="0"/>
        <c:noMultiLvlLbl val="0"/>
      </c:catAx>
      <c:valAx>
        <c:axId val="-67550180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809936"/>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Deciles</a:t>
            </a:r>
            <a:endParaRPr lang="es-CO" sz="1400" b="1" dirty="0"/>
          </a:p>
        </c:rich>
      </c:tx>
      <c:layout>
        <c:manualLayout>
          <c:xMode val="edge"/>
          <c:yMode val="edge"/>
          <c:x val="0.23614909216341"/>
          <c:y val="0.0475158230128299"/>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89641793956767"/>
          <c:y val="0.165205674718163"/>
          <c:w val="0.554540011820972"/>
          <c:h val="0.731229511474184"/>
        </c:manualLayout>
      </c:layout>
      <c:barChart>
        <c:barDir val="bar"/>
        <c:grouping val="clustered"/>
        <c:varyColors val="0"/>
        <c:ser>
          <c:idx val="0"/>
          <c:order val="0"/>
          <c:tx>
            <c:strRef>
              <c:f>TARDE!$O$2</c:f>
              <c:strCache>
                <c:ptCount val="1"/>
                <c:pt idx="0">
                  <c:v>Deciles</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8202-4F80-B928-252B5F3975BD}"/>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8202-4F80-B928-252B5F3975BD}"/>
              </c:ext>
            </c:extLst>
          </c:dPt>
          <c:dPt>
            <c:idx val="2"/>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5-8202-4F80-B928-252B5F3975BD}"/>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8202-4F80-B928-252B5F3975BD}"/>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9-8202-4F80-B928-252B5F3975BD}"/>
              </c:ext>
            </c:extLst>
          </c:dPt>
          <c:dPt>
            <c:idx val="5"/>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B-8202-4F80-B928-252B5F3975BD}"/>
              </c:ext>
            </c:extLst>
          </c:dPt>
          <c:dPt>
            <c:idx val="6"/>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D-8202-4F80-B928-252B5F3975BD}"/>
              </c:ext>
            </c:extLst>
          </c:dPt>
          <c:cat>
            <c:strRef>
              <c:f>TARDE!$N$3:$N$9</c:f>
              <c:strCache>
                <c:ptCount val="7"/>
                <c:pt idx="0">
                  <c:v>México</c:v>
                </c:pt>
                <c:pt idx="1">
                  <c:v>Colombia</c:v>
                </c:pt>
                <c:pt idx="2">
                  <c:v>Brasil</c:v>
                </c:pt>
                <c:pt idx="3">
                  <c:v>No OECD</c:v>
                </c:pt>
                <c:pt idx="4">
                  <c:v>Chile</c:v>
                </c:pt>
                <c:pt idx="5">
                  <c:v>OCDE</c:v>
                </c:pt>
                <c:pt idx="6">
                  <c:v>Singapur</c:v>
                </c:pt>
              </c:strCache>
            </c:strRef>
          </c:cat>
          <c:val>
            <c:numRef>
              <c:f>TARDE!$O$3:$O$9</c:f>
              <c:numCache>
                <c:formatCode>0.0000</c:formatCode>
                <c:ptCount val="7"/>
                <c:pt idx="0" formatCode="General">
                  <c:v>-0.00188</c:v>
                </c:pt>
                <c:pt idx="1">
                  <c:v>-0.00195</c:v>
                </c:pt>
                <c:pt idx="2" formatCode="General">
                  <c:v>-0.00886</c:v>
                </c:pt>
                <c:pt idx="3" formatCode="General">
                  <c:v>-0.0201</c:v>
                </c:pt>
                <c:pt idx="4" formatCode="General">
                  <c:v>-0.00717</c:v>
                </c:pt>
                <c:pt idx="5" formatCode="General">
                  <c:v>-0.0257</c:v>
                </c:pt>
                <c:pt idx="6" formatCode="General">
                  <c:v>-0.0495</c:v>
                </c:pt>
              </c:numCache>
            </c:numRef>
          </c:val>
          <c:extLst xmlns:c16r2="http://schemas.microsoft.com/office/drawing/2015/06/chart">
            <c:ext xmlns:c16="http://schemas.microsoft.com/office/drawing/2014/chart" uri="{C3380CC4-5D6E-409C-BE32-E72D297353CC}">
              <c16:uniqueId val="{0000000E-8202-4F80-B928-252B5F3975BD}"/>
            </c:ext>
          </c:extLst>
        </c:ser>
        <c:dLbls>
          <c:showLegendKey val="0"/>
          <c:showVal val="0"/>
          <c:showCatName val="0"/>
          <c:showSerName val="0"/>
          <c:showPercent val="0"/>
          <c:showBubbleSize val="0"/>
        </c:dLbls>
        <c:gapWidth val="105"/>
        <c:overlap val="5"/>
        <c:axId val="-674672400"/>
        <c:axId val="-674670624"/>
      </c:barChart>
      <c:catAx>
        <c:axId val="-674672400"/>
        <c:scaling>
          <c:orientation val="minMax"/>
        </c:scaling>
        <c:delete val="1"/>
        <c:axPos val="l"/>
        <c:numFmt formatCode="General" sourceLinked="1"/>
        <c:majorTickMark val="none"/>
        <c:minorTickMark val="none"/>
        <c:tickLblPos val="low"/>
        <c:crossAx val="-674670624"/>
        <c:crosses val="autoZero"/>
        <c:auto val="0"/>
        <c:lblAlgn val="ctr"/>
        <c:lblOffset val="0"/>
        <c:noMultiLvlLbl val="0"/>
      </c:catAx>
      <c:valAx>
        <c:axId val="-674670624"/>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67240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Quintiles</a:t>
            </a:r>
            <a:endParaRPr lang="es-CO" sz="1400" b="1" dirty="0"/>
          </a:p>
        </c:rich>
      </c:tx>
      <c:layout>
        <c:manualLayout>
          <c:xMode val="edge"/>
          <c:yMode val="edge"/>
          <c:x val="0.219954233584694"/>
          <c:y val="0.050093538600682"/>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871041119860017"/>
          <c:y val="0.165205674718163"/>
          <c:w val="0.578832299689046"/>
          <c:h val="0.731229511474184"/>
        </c:manualLayout>
      </c:layout>
      <c:barChart>
        <c:barDir val="bar"/>
        <c:grouping val="clustered"/>
        <c:varyColors val="0"/>
        <c:ser>
          <c:idx val="0"/>
          <c:order val="0"/>
          <c:tx>
            <c:strRef>
              <c:f>TARDE!$M$2</c:f>
              <c:strCache>
                <c:ptCount val="1"/>
                <c:pt idx="0">
                  <c:v>Quintiles</c:v>
                </c:pt>
              </c:strCache>
            </c:strRef>
          </c:tx>
          <c:spPr>
            <a:solidFill>
              <a:srgbClr val="FF5050"/>
            </a:solidFill>
            <a:ln>
              <a:solidFill>
                <a:srgbClr val="FF5050"/>
              </a:solidFill>
            </a:ln>
            <a:effectLst/>
          </c:spPr>
          <c:invertIfNegative val="0"/>
          <c:dPt>
            <c:idx val="0"/>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1-0386-4C1F-925F-FCFDD27A2483}"/>
              </c:ext>
            </c:extLst>
          </c:dPt>
          <c:dPt>
            <c:idx val="1"/>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3-0386-4C1F-925F-FCFDD27A2483}"/>
              </c:ext>
            </c:extLst>
          </c:dPt>
          <c:dPt>
            <c:idx val="4"/>
            <c:invertIfNegative val="0"/>
            <c:bubble3D val="0"/>
            <c:spPr>
              <a:solidFill>
                <a:schemeClr val="bg2">
                  <a:lumMod val="75000"/>
                </a:schemeClr>
              </a:solidFill>
              <a:ln>
                <a:solidFill>
                  <a:schemeClr val="bg2">
                    <a:lumMod val="75000"/>
                  </a:schemeClr>
                </a:solidFill>
              </a:ln>
              <a:effectLst/>
            </c:spPr>
            <c:extLst xmlns:c16r2="http://schemas.microsoft.com/office/drawing/2015/06/chart">
              <c:ext xmlns:c16="http://schemas.microsoft.com/office/drawing/2014/chart" uri="{C3380CC4-5D6E-409C-BE32-E72D297353CC}">
                <c16:uniqueId val="{00000009-0386-4C1F-925F-FCFDD27A2483}"/>
              </c:ext>
            </c:extLst>
          </c:dPt>
          <c:cat>
            <c:strRef>
              <c:f>TARDE!$L$3:$L$9</c:f>
              <c:strCache>
                <c:ptCount val="7"/>
                <c:pt idx="0">
                  <c:v>México</c:v>
                </c:pt>
                <c:pt idx="1">
                  <c:v>Colombia</c:v>
                </c:pt>
                <c:pt idx="2">
                  <c:v>Brasil</c:v>
                </c:pt>
                <c:pt idx="3">
                  <c:v>No OECD</c:v>
                </c:pt>
                <c:pt idx="4">
                  <c:v>Chile</c:v>
                </c:pt>
                <c:pt idx="5">
                  <c:v>OCDE</c:v>
                </c:pt>
                <c:pt idx="6">
                  <c:v>Singapur</c:v>
                </c:pt>
              </c:strCache>
            </c:strRef>
          </c:cat>
          <c:val>
            <c:numRef>
              <c:f>TARDE!$M$3:$M$9</c:f>
              <c:numCache>
                <c:formatCode>0.0000</c:formatCode>
                <c:ptCount val="7"/>
                <c:pt idx="0" formatCode="General">
                  <c:v>-0.0154</c:v>
                </c:pt>
                <c:pt idx="1">
                  <c:v>-0.00919</c:v>
                </c:pt>
                <c:pt idx="2" formatCode="General">
                  <c:v>-0.0261</c:v>
                </c:pt>
                <c:pt idx="3" formatCode="General">
                  <c:v>-0.0272</c:v>
                </c:pt>
                <c:pt idx="4" formatCode="General">
                  <c:v>-0.0205</c:v>
                </c:pt>
                <c:pt idx="5" formatCode="General">
                  <c:v>-0.0394</c:v>
                </c:pt>
                <c:pt idx="6" formatCode="General">
                  <c:v>-0.0588</c:v>
                </c:pt>
              </c:numCache>
            </c:numRef>
          </c:val>
          <c:extLst xmlns:c16r2="http://schemas.microsoft.com/office/drawing/2015/06/chart">
            <c:ext xmlns:c16="http://schemas.microsoft.com/office/drawing/2014/chart" uri="{C3380CC4-5D6E-409C-BE32-E72D297353CC}">
              <c16:uniqueId val="{0000000E-0386-4C1F-925F-FCFDD27A2483}"/>
            </c:ext>
          </c:extLst>
        </c:ser>
        <c:dLbls>
          <c:showLegendKey val="0"/>
          <c:showVal val="0"/>
          <c:showCatName val="0"/>
          <c:showSerName val="0"/>
          <c:showPercent val="0"/>
          <c:showBubbleSize val="0"/>
        </c:dLbls>
        <c:gapWidth val="105"/>
        <c:overlap val="5"/>
        <c:axId val="-674680320"/>
        <c:axId val="-675152688"/>
      </c:barChart>
      <c:catAx>
        <c:axId val="-674680320"/>
        <c:scaling>
          <c:orientation val="minMax"/>
        </c:scaling>
        <c:delete val="1"/>
        <c:axPos val="l"/>
        <c:numFmt formatCode="General" sourceLinked="1"/>
        <c:majorTickMark val="none"/>
        <c:minorTickMark val="none"/>
        <c:tickLblPos val="low"/>
        <c:crossAx val="-675152688"/>
        <c:crosses val="autoZero"/>
        <c:auto val="0"/>
        <c:lblAlgn val="ctr"/>
        <c:lblOffset val="0"/>
        <c:noMultiLvlLbl val="0"/>
      </c:catAx>
      <c:valAx>
        <c:axId val="-675152688"/>
        <c:scaling>
          <c:orientation val="minMax"/>
          <c:max val="0.1"/>
          <c:min val="-0.1"/>
        </c:scaling>
        <c:delete val="0"/>
        <c:axPos val="b"/>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4680320"/>
        <c:crosses val="autoZero"/>
        <c:crossBetween val="between"/>
        <c:majorUnit val="0.1"/>
        <c:minorUnit val="0.1"/>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r>
              <a:rPr lang="es-CO" sz="1800" b="0" i="0" baseline="0" dirty="0" smtClean="0">
                <a:effectLst/>
              </a:rPr>
              <a:t>Índice de nivel socioeconómico y cultural</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a:solidFill>
                  <a:prstClr val="black">
                    <a:lumMod val="65000"/>
                    <a:lumOff val="35000"/>
                  </a:prstClr>
                </a:solidFill>
              </a:defRPr>
            </a:pPr>
            <a:endParaRPr lang="es-CO" sz="1600" dirty="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prstClr val="black">
                  <a:lumMod val="65000"/>
                  <a:lumOff val="35000"/>
                </a:prstClr>
              </a:solidFill>
              <a:latin typeface="+mn-lt"/>
              <a:ea typeface="+mn-ea"/>
              <a:cs typeface="+mn-cs"/>
            </a:defRPr>
          </a:pPr>
          <a:endParaRPr lang="es-ES_tradnl"/>
        </a:p>
      </c:txPr>
    </c:title>
    <c:autoTitleDeleted val="0"/>
    <c:plotArea>
      <c:layout>
        <c:manualLayout>
          <c:layoutTarget val="inner"/>
          <c:xMode val="edge"/>
          <c:yMode val="edge"/>
          <c:x val="0.0715849757591506"/>
          <c:y val="0.17043328964964"/>
          <c:w val="0.906819853768079"/>
          <c:h val="0.59479826222381"/>
        </c:manualLayout>
      </c:layout>
      <c:lineChart>
        <c:grouping val="standard"/>
        <c:varyColors val="0"/>
        <c:ser>
          <c:idx val="0"/>
          <c:order val="0"/>
          <c:tx>
            <c:strRef>
              <c:f>'Cuartiles V2'!$C$2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'Cuartiles V2'!$B$3:$B$9</c:f>
              <c:strCache>
                <c:ptCount val="7"/>
                <c:pt idx="0">
                  <c:v>México</c:v>
                </c:pt>
                <c:pt idx="1">
                  <c:v>Colombia</c:v>
                </c:pt>
                <c:pt idx="2">
                  <c:v>Brasil</c:v>
                </c:pt>
                <c:pt idx="3">
                  <c:v>No OECD</c:v>
                </c:pt>
                <c:pt idx="4">
                  <c:v>Chile</c:v>
                </c:pt>
                <c:pt idx="5">
                  <c:v>OECD</c:v>
                </c:pt>
                <c:pt idx="6">
                  <c:v>Singapur</c:v>
                </c:pt>
              </c:strCache>
            </c:strRef>
          </c:cat>
          <c:val>
            <c:numRef>
              <c:f>'Cuartiles V2'!$C$3:$C$9</c:f>
              <c:numCache>
                <c:formatCode>0.0000000</c:formatCode>
                <c:ptCount val="7"/>
                <c:pt idx="0">
                  <c:v>-0.8814078</c:v>
                </c:pt>
                <c:pt idx="1">
                  <c:v>-0.6681272</c:v>
                </c:pt>
                <c:pt idx="2">
                  <c:v>-0.6323287</c:v>
                </c:pt>
                <c:pt idx="3">
                  <c:v>-0.4294244</c:v>
                </c:pt>
                <c:pt idx="4">
                  <c:v>-0.2123694</c:v>
                </c:pt>
                <c:pt idx="5">
                  <c:v>0.0109078</c:v>
                </c:pt>
                <c:pt idx="6">
                  <c:v>0.2503615</c:v>
                </c:pt>
              </c:numCache>
            </c:numRef>
          </c:val>
          <c:smooth val="0"/>
          <c:extLst xmlns:c16r2="http://schemas.microsoft.com/office/drawing/2015/06/chart">
            <c:ext xmlns:c16="http://schemas.microsoft.com/office/drawing/2014/chart" uri="{C3380CC4-5D6E-409C-BE32-E72D297353CC}">
              <c16:uniqueId val="{00000000-0C01-43F6-9505-57F081DC3BFD}"/>
            </c:ext>
          </c:extLst>
        </c:ser>
        <c:ser>
          <c:idx val="1"/>
          <c:order val="1"/>
          <c:tx>
            <c:strRef>
              <c:f>'Cuartiles V2'!$D$2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'Cuartiles V2'!$B$3:$B$9</c:f>
              <c:strCache>
                <c:ptCount val="7"/>
                <c:pt idx="0">
                  <c:v>México</c:v>
                </c:pt>
                <c:pt idx="1">
                  <c:v>Colombia</c:v>
                </c:pt>
                <c:pt idx="2">
                  <c:v>Brasil</c:v>
                </c:pt>
                <c:pt idx="3">
                  <c:v>No OECD</c:v>
                </c:pt>
                <c:pt idx="4">
                  <c:v>Chile</c:v>
                </c:pt>
                <c:pt idx="5">
                  <c:v>OECD</c:v>
                </c:pt>
                <c:pt idx="6">
                  <c:v>Singapur</c:v>
                </c:pt>
              </c:strCache>
            </c:strRef>
          </c:cat>
          <c:val>
            <c:numRef>
              <c:f>'Cuartiles V2'!$D$3:$D$9</c:f>
              <c:numCache>
                <c:formatCode>0.0000000</c:formatCode>
                <c:ptCount val="7"/>
                <c:pt idx="0">
                  <c:v>-1.26313</c:v>
                </c:pt>
                <c:pt idx="1">
                  <c:v>-0.8483421</c:v>
                </c:pt>
                <c:pt idx="2">
                  <c:v>-1.028738</c:v>
                </c:pt>
                <c:pt idx="3">
                  <c:v>-0.7498496</c:v>
                </c:pt>
                <c:pt idx="4">
                  <c:v>-0.3694635</c:v>
                </c:pt>
                <c:pt idx="5">
                  <c:v>-0.3417544</c:v>
                </c:pt>
                <c:pt idx="6">
                  <c:v>-0.2015453</c:v>
                </c:pt>
              </c:numCache>
            </c:numRef>
          </c:val>
          <c:smooth val="0"/>
          <c:extLst xmlns:c16r2="http://schemas.microsoft.com/office/drawing/2015/06/chart">
            <c:ext xmlns:c16="http://schemas.microsoft.com/office/drawing/2014/chart" uri="{C3380CC4-5D6E-409C-BE32-E72D297353CC}">
              <c16:uniqueId val="{00000001-0C01-43F6-9505-57F081DC3BFD}"/>
            </c:ext>
          </c:extLst>
        </c:ser>
        <c:ser>
          <c:idx val="2"/>
          <c:order val="2"/>
          <c:tx>
            <c:strRef>
              <c:f>'Cuartiles V2'!$E$2</c:f>
              <c:strCache>
                <c:ptCount val="1"/>
                <c:pt idx="0">
                  <c:v>Desaventajados de bajo rendimiento</c:v>
                </c:pt>
              </c:strCache>
            </c:strRef>
          </c:tx>
          <c:spPr>
            <a:ln w="28575" cap="rnd">
              <a:noFill/>
              <a:round/>
            </a:ln>
            <a:effectLst/>
          </c:spPr>
          <c:marker>
            <c:symbol val="triangle"/>
            <c:size val="5"/>
            <c:spPr>
              <a:solidFill>
                <a:schemeClr val="accent3"/>
              </a:solidFill>
              <a:ln w="76200">
                <a:solidFill>
                  <a:schemeClr val="accent3"/>
                </a:solidFill>
              </a:ln>
              <a:effectLst/>
            </c:spPr>
          </c:marker>
          <c:cat>
            <c:strRef>
              <c:f>'Cuartiles V2'!$B$3:$B$9</c:f>
              <c:strCache>
                <c:ptCount val="7"/>
                <c:pt idx="0">
                  <c:v>México</c:v>
                </c:pt>
                <c:pt idx="1">
                  <c:v>Colombia</c:v>
                </c:pt>
                <c:pt idx="2">
                  <c:v>Brasil</c:v>
                </c:pt>
                <c:pt idx="3">
                  <c:v>No OECD</c:v>
                </c:pt>
                <c:pt idx="4">
                  <c:v>Chile</c:v>
                </c:pt>
                <c:pt idx="5">
                  <c:v>OECD</c:v>
                </c:pt>
                <c:pt idx="6">
                  <c:v>Singapur</c:v>
                </c:pt>
              </c:strCache>
            </c:strRef>
          </c:cat>
          <c:val>
            <c:numRef>
              <c:f>'Cuartiles V2'!$E$3:$E$9</c:f>
              <c:numCache>
                <c:formatCode>0.0000000</c:formatCode>
                <c:ptCount val="7"/>
                <c:pt idx="0">
                  <c:v>-1.65362</c:v>
                </c:pt>
                <c:pt idx="1">
                  <c:v>-1.282438</c:v>
                </c:pt>
                <c:pt idx="2">
                  <c:v>-1.419432</c:v>
                </c:pt>
                <c:pt idx="3">
                  <c:v>-1.139054</c:v>
                </c:pt>
                <c:pt idx="4">
                  <c:v>-0.706486</c:v>
                </c:pt>
                <c:pt idx="5">
                  <c:v>-0.5679251</c:v>
                </c:pt>
                <c:pt idx="6">
                  <c:v>-0.1722036</c:v>
                </c:pt>
              </c:numCache>
            </c:numRef>
          </c:val>
          <c:smooth val="0"/>
          <c:extLst xmlns:c16r2="http://schemas.microsoft.com/office/drawing/2015/06/chart">
            <c:ext xmlns:c16="http://schemas.microsoft.com/office/drawing/2014/chart" uri="{C3380CC4-5D6E-409C-BE32-E72D297353CC}">
              <c16:uniqueId val="{00000002-0C01-43F6-9505-57F081DC3BF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674559872"/>
        <c:axId val="-674557552"/>
      </c:lineChart>
      <c:catAx>
        <c:axId val="-674559872"/>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4557552"/>
        <c:crosses val="autoZero"/>
        <c:auto val="1"/>
        <c:lblAlgn val="ctr"/>
        <c:lblOffset val="100"/>
        <c:noMultiLvlLbl val="0"/>
      </c:catAx>
      <c:valAx>
        <c:axId val="-674557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4559872"/>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dirty="0"/>
              <a:t>Índice</a:t>
            </a:r>
            <a:r>
              <a:rPr lang="es-CO" sz="1600" baseline="0" dirty="0"/>
              <a:t> de nivel </a:t>
            </a:r>
            <a:r>
              <a:rPr lang="es-CO" sz="1600" baseline="0" dirty="0" smtClean="0"/>
              <a:t>socioeconómico y cultural</a:t>
            </a:r>
            <a:endParaRPr lang="es-CO" sz="1600"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0715849757591506"/>
          <c:y val="0.17043328964964"/>
          <c:w val="0.906819853768079"/>
          <c:h val="0.59479826222381"/>
        </c:manualLayout>
      </c:layout>
      <c:lineChart>
        <c:grouping val="standard"/>
        <c:varyColors val="0"/>
        <c:ser>
          <c:idx val="0"/>
          <c:order val="0"/>
          <c:tx>
            <c:strRef>
              <c:f>'Deciles PISA'!$C$2</c:f>
              <c:strCache>
                <c:ptCount val="1"/>
                <c:pt idx="0">
                  <c:v>Promedio </c:v>
                </c:pt>
              </c:strCache>
            </c:strRef>
          </c:tx>
          <c:spPr>
            <a:ln w="28575" cap="rnd">
              <a:noFill/>
              <a:round/>
            </a:ln>
            <a:effectLst/>
          </c:spPr>
          <c:marker>
            <c:symbol val="square"/>
            <c:size val="5"/>
            <c:spPr>
              <a:solidFill>
                <a:schemeClr val="accent1"/>
              </a:solidFill>
              <a:ln w="76200">
                <a:solidFill>
                  <a:schemeClr val="accent1"/>
                </a:solidFill>
              </a:ln>
              <a:effectLst/>
            </c:spPr>
          </c:marker>
          <c:cat>
            <c:strRef>
              <c:f>'Deciles PISA'!$B$3:$B$9</c:f>
              <c:strCache>
                <c:ptCount val="7"/>
                <c:pt idx="0">
                  <c:v>México</c:v>
                </c:pt>
                <c:pt idx="1">
                  <c:v>Colombia</c:v>
                </c:pt>
                <c:pt idx="2">
                  <c:v>Brasil</c:v>
                </c:pt>
                <c:pt idx="3">
                  <c:v>No OECD</c:v>
                </c:pt>
                <c:pt idx="4">
                  <c:v>Chile</c:v>
                </c:pt>
                <c:pt idx="5">
                  <c:v>OECD</c:v>
                </c:pt>
                <c:pt idx="6">
                  <c:v>Singapur</c:v>
                </c:pt>
              </c:strCache>
            </c:strRef>
          </c:cat>
          <c:val>
            <c:numRef>
              <c:f>'Deciles PISA'!$C$3:$C$9</c:f>
              <c:numCache>
                <c:formatCode>0.00000</c:formatCode>
                <c:ptCount val="7"/>
                <c:pt idx="0">
                  <c:v>-0.8814078</c:v>
                </c:pt>
                <c:pt idx="1">
                  <c:v>-0.6681272</c:v>
                </c:pt>
                <c:pt idx="2">
                  <c:v>-0.6323287</c:v>
                </c:pt>
                <c:pt idx="3">
                  <c:v>-0.6249723</c:v>
                </c:pt>
                <c:pt idx="4">
                  <c:v>-0.2123694</c:v>
                </c:pt>
                <c:pt idx="5">
                  <c:v>-0.7968125</c:v>
                </c:pt>
                <c:pt idx="6">
                  <c:v>0.2503615</c:v>
                </c:pt>
              </c:numCache>
            </c:numRef>
          </c:val>
          <c:smooth val="0"/>
          <c:extLst xmlns:c16r2="http://schemas.microsoft.com/office/drawing/2015/06/chart">
            <c:ext xmlns:c16="http://schemas.microsoft.com/office/drawing/2014/chart" uri="{C3380CC4-5D6E-409C-BE32-E72D297353CC}">
              <c16:uniqueId val="{00000000-0C01-43F6-9505-57F081DC3BFD}"/>
            </c:ext>
          </c:extLst>
        </c:ser>
        <c:ser>
          <c:idx val="1"/>
          <c:order val="1"/>
          <c:tx>
            <c:strRef>
              <c:f>'Deciles PISA'!$D$2</c:f>
              <c:strCache>
                <c:ptCount val="1"/>
                <c:pt idx="0">
                  <c:v>Resilientes</c:v>
                </c:pt>
              </c:strCache>
            </c:strRef>
          </c:tx>
          <c:spPr>
            <a:ln w="28575" cap="rnd">
              <a:noFill/>
              <a:round/>
            </a:ln>
            <a:effectLst/>
          </c:spPr>
          <c:marker>
            <c:symbol val="circle"/>
            <c:size val="5"/>
            <c:spPr>
              <a:solidFill>
                <a:schemeClr val="tx1">
                  <a:lumMod val="65000"/>
                  <a:lumOff val="35000"/>
                </a:schemeClr>
              </a:solidFill>
              <a:ln w="76200">
                <a:solidFill>
                  <a:schemeClr val="tx1">
                    <a:lumMod val="65000"/>
                    <a:lumOff val="35000"/>
                  </a:schemeClr>
                </a:solidFill>
              </a:ln>
              <a:effectLst/>
            </c:spPr>
          </c:marker>
          <c:cat>
            <c:strRef>
              <c:f>'Deciles PISA'!$B$3:$B$9</c:f>
              <c:strCache>
                <c:ptCount val="7"/>
                <c:pt idx="0">
                  <c:v>México</c:v>
                </c:pt>
                <c:pt idx="1">
                  <c:v>Colombia</c:v>
                </c:pt>
                <c:pt idx="2">
                  <c:v>Brasil</c:v>
                </c:pt>
                <c:pt idx="3">
                  <c:v>No OECD</c:v>
                </c:pt>
                <c:pt idx="4">
                  <c:v>Chile</c:v>
                </c:pt>
                <c:pt idx="5">
                  <c:v>OECD</c:v>
                </c:pt>
                <c:pt idx="6">
                  <c:v>Singapur</c:v>
                </c:pt>
              </c:strCache>
            </c:strRef>
          </c:cat>
          <c:val>
            <c:numRef>
              <c:f>'Deciles PISA'!$D$3:$D$9</c:f>
              <c:numCache>
                <c:formatCode>0.00000</c:formatCode>
                <c:ptCount val="7"/>
                <c:pt idx="0">
                  <c:v>-2.031022</c:v>
                </c:pt>
                <c:pt idx="1">
                  <c:v>-1.732139</c:v>
                </c:pt>
                <c:pt idx="2">
                  <c:v>-1.73845</c:v>
                </c:pt>
                <c:pt idx="3">
                  <c:v>-1.559692</c:v>
                </c:pt>
                <c:pt idx="4">
                  <c:v>-0.9495447</c:v>
                </c:pt>
                <c:pt idx="5">
                  <c:v>-1.704856</c:v>
                </c:pt>
                <c:pt idx="6">
                  <c:v>-0.3953483</c:v>
                </c:pt>
              </c:numCache>
            </c:numRef>
          </c:val>
          <c:smooth val="0"/>
          <c:extLst xmlns:c16r2="http://schemas.microsoft.com/office/drawing/2015/06/chart">
            <c:ext xmlns:c16="http://schemas.microsoft.com/office/drawing/2014/chart" uri="{C3380CC4-5D6E-409C-BE32-E72D297353CC}">
              <c16:uniqueId val="{00000001-0C01-43F6-9505-57F081DC3BFD}"/>
            </c:ext>
          </c:extLst>
        </c:ser>
        <c:ser>
          <c:idx val="2"/>
          <c:order val="2"/>
          <c:tx>
            <c:strRef>
              <c:f>'Deciles PISA'!$E$2</c:f>
              <c:strCache>
                <c:ptCount val="1"/>
                <c:pt idx="0">
                  <c:v>Desaventajados de bajo rendimiento</c:v>
                </c:pt>
              </c:strCache>
            </c:strRef>
          </c:tx>
          <c:spPr>
            <a:ln w="28575" cap="rnd">
              <a:noFill/>
              <a:round/>
            </a:ln>
            <a:effectLst/>
          </c:spPr>
          <c:marker>
            <c:symbol val="triangle"/>
            <c:size val="5"/>
            <c:spPr>
              <a:solidFill>
                <a:schemeClr val="accent3"/>
              </a:solidFill>
              <a:ln w="76200">
                <a:solidFill>
                  <a:schemeClr val="accent3"/>
                </a:solidFill>
              </a:ln>
              <a:effectLst/>
            </c:spPr>
          </c:marker>
          <c:cat>
            <c:strRef>
              <c:f>'Deciles PISA'!$B$3:$B$9</c:f>
              <c:strCache>
                <c:ptCount val="7"/>
                <c:pt idx="0">
                  <c:v>México</c:v>
                </c:pt>
                <c:pt idx="1">
                  <c:v>Colombia</c:v>
                </c:pt>
                <c:pt idx="2">
                  <c:v>Brasil</c:v>
                </c:pt>
                <c:pt idx="3">
                  <c:v>No OECD</c:v>
                </c:pt>
                <c:pt idx="4">
                  <c:v>Chile</c:v>
                </c:pt>
                <c:pt idx="5">
                  <c:v>OECD</c:v>
                </c:pt>
                <c:pt idx="6">
                  <c:v>Singapur</c:v>
                </c:pt>
              </c:strCache>
            </c:strRef>
          </c:cat>
          <c:val>
            <c:numRef>
              <c:f>'Deciles PISA'!$E$3:$E$9</c:f>
              <c:numCache>
                <c:formatCode>0.00000</c:formatCode>
                <c:ptCount val="7"/>
                <c:pt idx="0">
                  <c:v>-1.826334</c:v>
                </c:pt>
                <c:pt idx="1">
                  <c:v>-1.505206</c:v>
                </c:pt>
                <c:pt idx="2">
                  <c:v>-1.7478</c:v>
                </c:pt>
                <c:pt idx="3">
                  <c:v>-1.684742</c:v>
                </c:pt>
                <c:pt idx="4">
                  <c:v>-0.8677564</c:v>
                </c:pt>
                <c:pt idx="5">
                  <c:v>-1.704991</c:v>
                </c:pt>
                <c:pt idx="6">
                  <c:v>-0.3047194</c:v>
                </c:pt>
              </c:numCache>
            </c:numRef>
          </c:val>
          <c:smooth val="0"/>
          <c:extLst xmlns:c16r2="http://schemas.microsoft.com/office/drawing/2015/06/chart">
            <c:ext xmlns:c16="http://schemas.microsoft.com/office/drawing/2014/chart" uri="{C3380CC4-5D6E-409C-BE32-E72D297353CC}">
              <c16:uniqueId val="{00000002-0C01-43F6-9505-57F081DC3BFD}"/>
            </c:ext>
          </c:extLst>
        </c:ser>
        <c:dLbls>
          <c:showLegendKey val="0"/>
          <c:showVal val="0"/>
          <c:showCatName val="0"/>
          <c:showSerName val="0"/>
          <c:showPercent val="0"/>
          <c:showBubbleSize val="0"/>
        </c:dLbls>
        <c:hiLowLines>
          <c:spPr>
            <a:ln w="12700" cap="flat" cmpd="sng" algn="ctr">
              <a:solidFill>
                <a:schemeClr val="tx1">
                  <a:lumMod val="65000"/>
                  <a:lumOff val="35000"/>
                </a:schemeClr>
              </a:solidFill>
              <a:prstDash val="sysDot"/>
              <a:round/>
            </a:ln>
            <a:effectLst/>
          </c:spPr>
        </c:hiLowLines>
        <c:marker val="1"/>
        <c:smooth val="0"/>
        <c:axId val="-673361824"/>
        <c:axId val="-673359504"/>
      </c:lineChart>
      <c:catAx>
        <c:axId val="-673361824"/>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alpha val="98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3359504"/>
        <c:crosses val="autoZero"/>
        <c:auto val="1"/>
        <c:lblAlgn val="ctr"/>
        <c:lblOffset val="100"/>
        <c:noMultiLvlLbl val="0"/>
      </c:catAx>
      <c:valAx>
        <c:axId val="-673359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crossAx val="-673361824"/>
        <c:crosses val="autoZero"/>
        <c:crossBetween val="between"/>
        <c:majorUnit val="0.4"/>
      </c:valAx>
      <c:spPr>
        <a:noFill/>
        <a:ln>
          <a:noFill/>
        </a:ln>
        <a:effectLst/>
      </c:spPr>
    </c:plotArea>
    <c:legend>
      <c:legendPos val="b"/>
      <c:layout>
        <c:manualLayout>
          <c:xMode val="edge"/>
          <c:yMode val="edge"/>
          <c:x val="0.11093599853043"/>
          <c:y val="0.896844136143007"/>
          <c:w val="0.838825594454792"/>
          <c:h val="0.07812554680664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r>
              <a:rPr lang="es-CO" sz="1400" b="1" i="0" u="none" strike="noStrike" baseline="0" dirty="0" smtClean="0">
                <a:effectLst/>
              </a:rPr>
              <a:t>Desempeño </a:t>
            </a:r>
            <a:endParaRPr lang="es-CO" sz="1400" b="1" dirty="0"/>
          </a:p>
        </c:rich>
      </c:tx>
      <c:layout>
        <c:manualLayout>
          <c:xMode val="edge"/>
          <c:yMode val="edge"/>
          <c:x val="0.124582811947315"/>
          <c:y val="0.0861222204155538"/>
        </c:manualLayout>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lumMod val="65000"/>
                  <a:lumOff val="35000"/>
                </a:schemeClr>
              </a:solidFill>
              <a:latin typeface="+mn-lt"/>
              <a:ea typeface="+mn-ea"/>
              <a:cs typeface="+mn-cs"/>
            </a:defRPr>
          </a:pPr>
          <a:endParaRPr lang="es-ES_tradnl"/>
        </a:p>
      </c:txPr>
    </c:title>
    <c:autoTitleDeleted val="0"/>
    <c:plotArea>
      <c:layout>
        <c:manualLayout>
          <c:layoutTarget val="inner"/>
          <c:xMode val="edge"/>
          <c:yMode val="edge"/>
          <c:x val="0.119002000600941"/>
          <c:y val="0.210337806949321"/>
          <c:w val="0.0855176079506772"/>
          <c:h val="0.671690733755022"/>
        </c:manualLayout>
      </c:layout>
      <c:barChart>
        <c:barDir val="bar"/>
        <c:grouping val="clustered"/>
        <c:varyColors val="0"/>
        <c:ser>
          <c:idx val="0"/>
          <c:order val="0"/>
          <c:tx>
            <c:strRef>
              <c:f>Hoja1!$C$2</c:f>
              <c:strCache>
                <c:ptCount val="1"/>
                <c:pt idx="0">
                  <c:v>Desempeño</c:v>
                </c:pt>
              </c:strCache>
            </c:strRef>
          </c:tx>
          <c:spPr>
            <a:solidFill>
              <a:schemeClr val="accent6">
                <a:lumMod val="75000"/>
              </a:schemeClr>
            </a:solidFill>
            <a:ln>
              <a:solidFill>
                <a:schemeClr val="accent6">
                  <a:lumMod val="75000"/>
                </a:schemeClr>
              </a:solidFill>
            </a:ln>
            <a:effectLst/>
          </c:spPr>
          <c:invertIfNegative val="0"/>
          <c:dPt>
            <c:idx val="0"/>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1-2B87-49B2-8B5B-567E1B615A76}"/>
              </c:ext>
            </c:extLst>
          </c:dPt>
          <c:dPt>
            <c:idx val="3"/>
            <c:invertIfNegative val="0"/>
            <c:bubble3D val="0"/>
            <c:spPr>
              <a:solidFill>
                <a:srgbClr val="FF5050"/>
              </a:solidFill>
              <a:ln>
                <a:solidFill>
                  <a:srgbClr val="FF5050"/>
                </a:solidFill>
              </a:ln>
              <a:effectLst/>
            </c:spPr>
            <c:extLst xmlns:c16r2="http://schemas.microsoft.com/office/drawing/2015/06/chart">
              <c:ext xmlns:c16="http://schemas.microsoft.com/office/drawing/2014/chart" uri="{C3380CC4-5D6E-409C-BE32-E72D297353CC}">
                <c16:uniqueId val="{00000007-2B87-49B2-8B5B-567E1B615A76}"/>
              </c:ext>
            </c:extLst>
          </c:dPt>
          <c:cat>
            <c:strRef>
              <c:f>Hoja1!$B$3:$B$10</c:f>
              <c:strCache>
                <c:ptCount val="8"/>
                <c:pt idx="0">
                  <c:v>Impuntialidad</c:v>
                </c:pt>
                <c:pt idx="1">
                  <c:v>Posesiones culturales</c:v>
                </c:pt>
                <c:pt idx="2">
                  <c:v>Cooperación</c:v>
                </c:pt>
                <c:pt idx="3">
                  <c:v>Ansiedad</c:v>
                </c:pt>
                <c:pt idx="4">
                  <c:v>Interés 
ciencias</c:v>
                </c:pt>
                <c:pt idx="5">
                  <c:v>Disfrute 
ciencias</c:v>
                </c:pt>
                <c:pt idx="6">
                  <c:v>Disciplina Ciencias</c:v>
                </c:pt>
                <c:pt idx="7">
                  <c:v>INSE</c:v>
                </c:pt>
              </c:strCache>
            </c:strRef>
          </c:cat>
          <c:val>
            <c:numRef>
              <c:f>Hoja1!$C$3:$C$10</c:f>
              <c:numCache>
                <c:formatCode>General</c:formatCode>
                <c:ptCount val="8"/>
                <c:pt idx="0">
                  <c:v>-0.0443</c:v>
                </c:pt>
                <c:pt idx="1">
                  <c:v>0.0427</c:v>
                </c:pt>
                <c:pt idx="2">
                  <c:v>0.0244</c:v>
                </c:pt>
                <c:pt idx="3">
                  <c:v>-0.0522</c:v>
                </c:pt>
                <c:pt idx="4">
                  <c:v>0.0494</c:v>
                </c:pt>
                <c:pt idx="5">
                  <c:v>0.0794</c:v>
                </c:pt>
                <c:pt idx="6">
                  <c:v>0.0366</c:v>
                </c:pt>
                <c:pt idx="7">
                  <c:v>0.113</c:v>
                </c:pt>
              </c:numCache>
            </c:numRef>
          </c:val>
          <c:extLst xmlns:c16r2="http://schemas.microsoft.com/office/drawing/2015/06/chart">
            <c:ext xmlns:c16="http://schemas.microsoft.com/office/drawing/2014/chart" uri="{C3380CC4-5D6E-409C-BE32-E72D297353CC}">
              <c16:uniqueId val="{0000000E-2B87-49B2-8B5B-567E1B615A76}"/>
            </c:ext>
          </c:extLst>
        </c:ser>
        <c:dLbls>
          <c:showLegendKey val="0"/>
          <c:showVal val="0"/>
          <c:showCatName val="0"/>
          <c:showSerName val="0"/>
          <c:showPercent val="0"/>
          <c:showBubbleSize val="0"/>
        </c:dLbls>
        <c:gapWidth val="105"/>
        <c:overlap val="5"/>
        <c:axId val="-678878816"/>
        <c:axId val="-678877040"/>
      </c:barChart>
      <c:catAx>
        <c:axId val="-678878816"/>
        <c:scaling>
          <c:orientation val="minMax"/>
        </c:scaling>
        <c:delete val="0"/>
        <c:axPos val="l"/>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1200" b="0" i="0" u="none" strike="noStrike" kern="1200" baseline="0">
                <a:solidFill>
                  <a:schemeClr val="tx1">
                    <a:lumMod val="65000"/>
                    <a:lumOff val="35000"/>
                  </a:schemeClr>
                </a:solidFill>
                <a:latin typeface="+mn-lt"/>
                <a:ea typeface="+mn-ea"/>
                <a:cs typeface="+mn-cs"/>
              </a:defRPr>
            </a:pPr>
            <a:endParaRPr lang="es-ES_tradnl"/>
          </a:p>
        </c:txPr>
        <c:crossAx val="-678877040"/>
        <c:crosses val="autoZero"/>
        <c:auto val="0"/>
        <c:lblAlgn val="ctr"/>
        <c:lblOffset val="0"/>
        <c:noMultiLvlLbl val="0"/>
      </c:catAx>
      <c:valAx>
        <c:axId val="-678877040"/>
        <c:scaling>
          <c:orientation val="minMax"/>
          <c:max val="0.2"/>
          <c:min val="-0.2"/>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_tradnl"/>
          </a:p>
        </c:txPr>
        <c:crossAx val="-6788788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0.44686</cdr:y>
    </cdr:from>
    <cdr:to>
      <cdr:x>1</cdr:x>
      <cdr:y>0.51585</cdr:y>
    </cdr:to>
    <cdr:sp macro="" textlink="">
      <cdr:nvSpPr>
        <cdr:cNvPr id="2" name="Rectangle 3">
          <a:extLst xmlns:a="http://schemas.openxmlformats.org/drawingml/2006/main"/>
        </cdr:cNvPr>
        <cdr:cNvSpPr/>
      </cdr:nvSpPr>
      <cdr:spPr>
        <a:xfrm xmlns:a="http://schemas.openxmlformats.org/drawingml/2006/main">
          <a:off x="0" y="2098587"/>
          <a:ext cx="6360368" cy="324000"/>
        </a:xfrm>
        <a:prstGeom xmlns:a="http://schemas.openxmlformats.org/drawingml/2006/main" prst="rect">
          <a:avLst/>
        </a:prstGeom>
        <a:solidFill xmlns:a="http://schemas.openxmlformats.org/drawingml/2006/main">
          <a:schemeClr val="tx2">
            <a:lumMod val="40000"/>
            <a:lumOff val="60000"/>
            <a:alpha val="30196"/>
          </a:schemeClr>
        </a:solidFill>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GB"/>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0.67753</cdr:y>
    </cdr:from>
    <cdr:to>
      <cdr:x>0.95608</cdr:x>
      <cdr:y>0.7604</cdr:y>
    </cdr:to>
    <cdr:sp macro="" textlink="">
      <cdr:nvSpPr>
        <cdr:cNvPr id="2" name="Rectangle 3">
          <a:extLst xmlns:a="http://schemas.openxmlformats.org/drawingml/2006/main"/>
        </cdr:cNvPr>
        <cdr:cNvSpPr/>
      </cdr:nvSpPr>
      <cdr:spPr>
        <a:xfrm xmlns:a="http://schemas.openxmlformats.org/drawingml/2006/main">
          <a:off x="0" y="3597005"/>
          <a:ext cx="8643449"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0.68244</cdr:y>
    </cdr:from>
    <cdr:to>
      <cdr:x>0.96388</cdr:x>
      <cdr:y>0.76531</cdr:y>
    </cdr:to>
    <cdr:sp macro="" textlink="">
      <cdr:nvSpPr>
        <cdr:cNvPr id="2" name="Rectangle 3">
          <a:extLst xmlns:a="http://schemas.openxmlformats.org/drawingml/2006/main"/>
        </cdr:cNvPr>
        <cdr:cNvSpPr/>
      </cdr:nvSpPr>
      <cdr:spPr>
        <a:xfrm xmlns:a="http://schemas.openxmlformats.org/drawingml/2006/main">
          <a:off x="0" y="3623067"/>
          <a:ext cx="8713920"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0.67753</cdr:y>
    </cdr:from>
    <cdr:to>
      <cdr:x>0.95608</cdr:x>
      <cdr:y>0.7604</cdr:y>
    </cdr:to>
    <cdr:sp macro="" textlink="">
      <cdr:nvSpPr>
        <cdr:cNvPr id="2" name="Rectangle 3">
          <a:extLst xmlns:a="http://schemas.openxmlformats.org/drawingml/2006/main"/>
        </cdr:cNvPr>
        <cdr:cNvSpPr/>
      </cdr:nvSpPr>
      <cdr:spPr>
        <a:xfrm xmlns:a="http://schemas.openxmlformats.org/drawingml/2006/main">
          <a:off x="0" y="3597005"/>
          <a:ext cx="8643449"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0.68069</cdr:y>
    </cdr:from>
    <cdr:to>
      <cdr:x>0.98037</cdr:x>
      <cdr:y>0.76356</cdr:y>
    </cdr:to>
    <cdr:sp macro="" textlink="">
      <cdr:nvSpPr>
        <cdr:cNvPr id="2" name="Rectangle 3">
          <a:extLst xmlns:a="http://schemas.openxmlformats.org/drawingml/2006/main"/>
        </cdr:cNvPr>
        <cdr:cNvSpPr/>
      </cdr:nvSpPr>
      <cdr:spPr>
        <a:xfrm xmlns:a="http://schemas.openxmlformats.org/drawingml/2006/main">
          <a:off x="0" y="3613766"/>
          <a:ext cx="8863070"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0.67753</cdr:y>
    </cdr:from>
    <cdr:to>
      <cdr:x>0.98236</cdr:x>
      <cdr:y>0.7604</cdr:y>
    </cdr:to>
    <cdr:sp macro="" textlink="">
      <cdr:nvSpPr>
        <cdr:cNvPr id="2" name="Rectangle 3">
          <a:extLst xmlns:a="http://schemas.openxmlformats.org/drawingml/2006/main"/>
        </cdr:cNvPr>
        <cdr:cNvSpPr/>
      </cdr:nvSpPr>
      <cdr:spPr>
        <a:xfrm xmlns:a="http://schemas.openxmlformats.org/drawingml/2006/main">
          <a:off x="0" y="3597005"/>
          <a:ext cx="8881003"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0.67282</cdr:y>
    </cdr:from>
    <cdr:to>
      <cdr:x>0.98037</cdr:x>
      <cdr:y>0.75569</cdr:y>
    </cdr:to>
    <cdr:sp macro="" textlink="">
      <cdr:nvSpPr>
        <cdr:cNvPr id="2" name="Rectangle 3">
          <a:extLst xmlns:a="http://schemas.openxmlformats.org/drawingml/2006/main"/>
        </cdr:cNvPr>
        <cdr:cNvSpPr/>
      </cdr:nvSpPr>
      <cdr:spPr>
        <a:xfrm xmlns:a="http://schemas.openxmlformats.org/drawingml/2006/main">
          <a:off x="0" y="3572007"/>
          <a:ext cx="8863070"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0.68466</cdr:x>
      <cdr:y>0.04668</cdr:y>
    </cdr:from>
    <cdr:to>
      <cdr:x>0.84129</cdr:x>
      <cdr:y>0.7888</cdr:y>
    </cdr:to>
    <cdr:sp macro="" textlink="">
      <cdr:nvSpPr>
        <cdr:cNvPr id="3" name="Rectangle 2">
          <a:extLst xmlns:a="http://schemas.openxmlformats.org/drawingml/2006/main"/>
        </cdr:cNvPr>
        <cdr:cNvSpPr/>
      </cdr:nvSpPr>
      <cdr:spPr>
        <a:xfrm xmlns:a="http://schemas.openxmlformats.org/drawingml/2006/main">
          <a:off x="5176624" y="208399"/>
          <a:ext cx="1184217" cy="3313176"/>
        </a:xfrm>
        <a:prstGeom xmlns:a="http://schemas.openxmlformats.org/drawingml/2006/main" prst="rect">
          <a:avLst/>
        </a:prstGeom>
        <a:solidFill xmlns:a="http://schemas.openxmlformats.org/drawingml/2006/main">
          <a:srgbClr val="4F81BD">
            <a:alpha val="30196"/>
          </a:srgbClr>
        </a:solidFill>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5.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6.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7.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8.xml><?xml version="1.0" encoding="utf-8"?>
<c:userShapes xmlns:c="http://schemas.openxmlformats.org/drawingml/2006/chart">
  <cdr:relSizeAnchor xmlns:cdr="http://schemas.openxmlformats.org/drawingml/2006/chartDrawing">
    <cdr:from>
      <cdr:x>0.19808</cdr:x>
      <cdr:y>0.16737</cdr:y>
    </cdr:from>
    <cdr:to>
      <cdr:x>0.3335</cdr:x>
      <cdr:y>0.83606</cdr:y>
    </cdr:to>
    <cdr:sp macro="" textlink="">
      <cdr:nvSpPr>
        <cdr:cNvPr id="2" name="Rectángulo 1"/>
        <cdr:cNvSpPr/>
      </cdr:nvSpPr>
      <cdr:spPr>
        <a:xfrm xmlns:a="http://schemas.openxmlformats.org/drawingml/2006/main">
          <a:off x="1343543" y="794205"/>
          <a:ext cx="918546" cy="3173019"/>
        </a:xfrm>
        <a:prstGeom xmlns:a="http://schemas.openxmlformats.org/drawingml/2006/main" prst="rect">
          <a:avLst/>
        </a:prstGeom>
        <a:solidFill xmlns:a="http://schemas.openxmlformats.org/drawingml/2006/main">
          <a:srgbClr val="AFCEEB">
            <a:alpha val="30196"/>
          </a:srgbClr>
        </a:solidFill>
        <a:ln xmlns:a="http://schemas.openxmlformats.org/drawingml/2006/main">
          <a:solidFill>
            <a:srgbClr val="DEEBF7">
              <a:alpha val="2000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9.xml><?xml version="1.0" encoding="utf-8"?>
<c:userShapes xmlns:c="http://schemas.openxmlformats.org/drawingml/2006/chart">
  <cdr:relSizeAnchor xmlns:cdr="http://schemas.openxmlformats.org/drawingml/2006/chartDrawing">
    <cdr:from>
      <cdr:x>0.00266</cdr:x>
      <cdr:y>0.68241</cdr:y>
    </cdr:from>
    <cdr:to>
      <cdr:x>0.98304</cdr:x>
      <cdr:y>0.76528</cdr:y>
    </cdr:to>
    <cdr:sp macro="" textlink="">
      <cdr:nvSpPr>
        <cdr:cNvPr id="2" name="Rectangle 3">
          <a:extLst xmlns:a="http://schemas.openxmlformats.org/drawingml/2006/main"/>
        </cdr:cNvPr>
        <cdr:cNvSpPr/>
      </cdr:nvSpPr>
      <cdr:spPr>
        <a:xfrm xmlns:a="http://schemas.openxmlformats.org/drawingml/2006/main">
          <a:off x="24048" y="3622915"/>
          <a:ext cx="8863117" cy="439955"/>
        </a:xfrm>
        <a:prstGeom xmlns:a="http://schemas.openxmlformats.org/drawingml/2006/main" prst="rect">
          <a:avLst/>
        </a:prstGeom>
        <a:solidFill xmlns:a="http://schemas.openxmlformats.org/drawingml/2006/main">
          <a:schemeClr val="bg2">
            <a:lumMod val="75000"/>
            <a:alpha val="30196"/>
          </a:schemeClr>
        </a:solidFill>
        <a:ln xmlns:a="http://schemas.openxmlformats.org/drawingml/2006/main" w="3175">
          <a:solidFill>
            <a:srgbClr val="AFABAB">
              <a:alpha val="29020"/>
            </a:srgb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GB" dirty="0" smtClean="0"/>
            <a:t>                </a:t>
          </a:r>
          <a:endParaRPr lang="en-GB"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A9DFC-095F-4242-AE7C-94CE263EAB64}" type="datetimeFigureOut">
              <a:rPr lang="en-US" smtClean="0"/>
              <a:t>11/2/17</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5984-6CE5-4170-8A89-BE1392CE23AA}" type="slidenum">
              <a:rPr lang="en-US" smtClean="0"/>
              <a:t>‹Nr.›</a:t>
            </a:fld>
            <a:endParaRPr lang="en-US"/>
          </a:p>
        </p:txBody>
      </p:sp>
    </p:spTree>
    <p:extLst>
      <p:ext uri="{BB962C8B-B14F-4D97-AF65-F5344CB8AC3E}">
        <p14:creationId xmlns:p14="http://schemas.microsoft.com/office/powerpoint/2010/main" val="286474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4</a:t>
            </a:fld>
            <a:endParaRPr lang="en-US"/>
          </a:p>
        </p:txBody>
      </p:sp>
    </p:spTree>
    <p:extLst>
      <p:ext uri="{BB962C8B-B14F-4D97-AF65-F5344CB8AC3E}">
        <p14:creationId xmlns:p14="http://schemas.microsoft.com/office/powerpoint/2010/main" val="66006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Permite que hayan mas </a:t>
            </a:r>
            <a:r>
              <a:rPr lang="es-ES_tradnl" dirty="0" err="1" smtClean="0"/>
              <a:t>resilientes</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17</a:t>
            </a:fld>
            <a:endParaRPr lang="en-US"/>
          </a:p>
        </p:txBody>
      </p:sp>
    </p:spTree>
    <p:extLst>
      <p:ext uri="{BB962C8B-B14F-4D97-AF65-F5344CB8AC3E}">
        <p14:creationId xmlns:p14="http://schemas.microsoft.com/office/powerpoint/2010/main" val="182015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Esta forma da más oportunidad de participación que</a:t>
            </a:r>
            <a:r>
              <a:rPr lang="es-CO" baseline="0" dirty="0" smtClean="0"/>
              <a:t> PISA 2015, pero dificultad aún más la posibilidad de que los más pobres de los pobres puedan considerarse </a:t>
            </a:r>
            <a:r>
              <a:rPr lang="es-CO" baseline="0" dirty="0" err="1" smtClean="0"/>
              <a:t>resilientes</a:t>
            </a:r>
            <a:r>
              <a:rPr lang="es-CO" baseline="0" dirty="0" smtClean="0"/>
              <a:t>. Por lo tanto, se conserva el hecho de que los </a:t>
            </a:r>
            <a:r>
              <a:rPr lang="es-CO" baseline="0" dirty="0" err="1" smtClean="0"/>
              <a:t>resilientes</a:t>
            </a:r>
            <a:r>
              <a:rPr lang="es-CO" baseline="0" dirty="0" smtClean="0"/>
              <a:t> son menos pobres que los denominados desaventajados de bajo desempeño. </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19</a:t>
            </a:fld>
            <a:endParaRPr lang="en-US"/>
          </a:p>
        </p:txBody>
      </p:sp>
    </p:spTree>
    <p:extLst>
      <p:ext uri="{BB962C8B-B14F-4D97-AF65-F5344CB8AC3E}">
        <p14:creationId xmlns:p14="http://schemas.microsoft.com/office/powerpoint/2010/main" val="225738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Pone más difícil la condición para ser </a:t>
            </a:r>
            <a:r>
              <a:rPr lang="es-ES_tradnl" dirty="0" err="1" smtClean="0"/>
              <a:t>resiliente</a:t>
            </a:r>
            <a:r>
              <a:rPr lang="es-ES_tradnl" dirty="0" smtClean="0"/>
              <a:t>. </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21</a:t>
            </a:fld>
            <a:endParaRPr lang="en-US"/>
          </a:p>
        </p:txBody>
      </p:sp>
    </p:spTree>
    <p:extLst>
      <p:ext uri="{BB962C8B-B14F-4D97-AF65-F5344CB8AC3E}">
        <p14:creationId xmlns:p14="http://schemas.microsoft.com/office/powerpoint/2010/main" val="52843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Participan</a:t>
            </a:r>
            <a:r>
              <a:rPr lang="es-CO" baseline="0" dirty="0" smtClean="0"/>
              <a:t> menos (solamente el quinto más pobres de población) y es más difícil para ellos alcanzar el </a:t>
            </a:r>
            <a:r>
              <a:rPr lang="es-CO" baseline="0" dirty="0" err="1" smtClean="0"/>
              <a:t>qunito</a:t>
            </a:r>
            <a:r>
              <a:rPr lang="es-CO" baseline="0" dirty="0" smtClean="0"/>
              <a:t> más alto de desempeño. </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23</a:t>
            </a:fld>
            <a:endParaRPr lang="en-US"/>
          </a:p>
        </p:txBody>
      </p:sp>
    </p:spTree>
    <p:extLst>
      <p:ext uri="{BB962C8B-B14F-4D97-AF65-F5344CB8AC3E}">
        <p14:creationId xmlns:p14="http://schemas.microsoft.com/office/powerpoint/2010/main" val="4689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A</a:t>
            </a:r>
            <a:r>
              <a:rPr lang="es-ES_tradnl" baseline="0" dirty="0" smtClean="0"/>
              <a:t> veces los </a:t>
            </a:r>
            <a:r>
              <a:rPr lang="es-ES_tradnl" baseline="0" dirty="0" err="1" smtClean="0"/>
              <a:t>quartiles</a:t>
            </a:r>
            <a:r>
              <a:rPr lang="es-ES_tradnl" baseline="0" dirty="0" smtClean="0"/>
              <a:t> intermedios no tienen acceso a políticas de participación.</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25</a:t>
            </a:fld>
            <a:endParaRPr lang="en-US"/>
          </a:p>
        </p:txBody>
      </p:sp>
    </p:spTree>
    <p:extLst>
      <p:ext uri="{BB962C8B-B14F-4D97-AF65-F5344CB8AC3E}">
        <p14:creationId xmlns:p14="http://schemas.microsoft.com/office/powerpoint/2010/main" val="132649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Encontramos</a:t>
            </a:r>
            <a:r>
              <a:rPr lang="en-US" dirty="0" smtClean="0"/>
              <a:t> mas </a:t>
            </a:r>
            <a:r>
              <a:rPr lang="en-US" dirty="0" err="1" smtClean="0"/>
              <a:t>diferencias</a:t>
            </a:r>
            <a:r>
              <a:rPr lang="en-US" dirty="0" smtClean="0"/>
              <a:t> </a:t>
            </a:r>
            <a:r>
              <a:rPr lang="en-US" dirty="0" err="1" smtClean="0"/>
              <a:t>en</a:t>
            </a:r>
            <a:r>
              <a:rPr lang="en-US" dirty="0" smtClean="0"/>
              <a:t> </a:t>
            </a:r>
            <a:r>
              <a:rPr lang="en-US" dirty="0" err="1" smtClean="0"/>
              <a:t>colombia</a:t>
            </a:r>
            <a:r>
              <a:rPr lang="en-US" dirty="0" smtClean="0"/>
              <a:t> entre </a:t>
            </a:r>
            <a:r>
              <a:rPr lang="en-US" dirty="0" err="1" smtClean="0"/>
              <a:t>los</a:t>
            </a:r>
            <a:r>
              <a:rPr lang="en-US" dirty="0" smtClean="0"/>
              <a:t> </a:t>
            </a:r>
            <a:r>
              <a:rPr lang="en-US" dirty="0" err="1" smtClean="0"/>
              <a:t>resilientes</a:t>
            </a:r>
            <a:r>
              <a:rPr lang="en-US" dirty="0" smtClean="0"/>
              <a:t> y </a:t>
            </a:r>
            <a:r>
              <a:rPr lang="en-US" dirty="0" err="1" smtClean="0"/>
              <a:t>los</a:t>
            </a:r>
            <a:r>
              <a:rPr lang="en-US" dirty="0" smtClean="0"/>
              <a:t> </a:t>
            </a:r>
            <a:r>
              <a:rPr lang="en-US" dirty="0" err="1" smtClean="0"/>
              <a:t>dasaventajados</a:t>
            </a:r>
            <a:r>
              <a:rPr lang="en-US" dirty="0" smtClean="0"/>
              <a:t> de </a:t>
            </a:r>
            <a:r>
              <a:rPr lang="en-US" dirty="0" err="1" smtClean="0"/>
              <a:t>bajo</a:t>
            </a:r>
            <a:r>
              <a:rPr lang="en-US" dirty="0" smtClean="0"/>
              <a:t> </a:t>
            </a:r>
            <a:r>
              <a:rPr lang="en-US" dirty="0" err="1" smtClean="0"/>
              <a:t>rendimeinto</a:t>
            </a:r>
            <a:endParaRPr lang="en-US" dirty="0" smtClean="0"/>
          </a:p>
          <a:p>
            <a:r>
              <a:rPr lang="en-US" dirty="0" err="1" smtClean="0"/>
              <a:t>Singapur</a:t>
            </a:r>
            <a:r>
              <a:rPr lang="en-US" dirty="0" smtClean="0"/>
              <a:t> </a:t>
            </a:r>
            <a:r>
              <a:rPr lang="en-US" dirty="0" err="1" smtClean="0"/>
              <a:t>sigue</a:t>
            </a:r>
            <a:r>
              <a:rPr lang="en-US" dirty="0" smtClean="0"/>
              <a:t> </a:t>
            </a:r>
            <a:r>
              <a:rPr lang="en-US" dirty="0" err="1" smtClean="0"/>
              <a:t>siendo</a:t>
            </a:r>
            <a:r>
              <a:rPr lang="en-US" dirty="0" smtClean="0"/>
              <a:t> </a:t>
            </a:r>
            <a:r>
              <a:rPr lang="en-US" dirty="0" err="1" smtClean="0"/>
              <a:t>estable</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27</a:t>
            </a:fld>
            <a:endParaRPr lang="en-US"/>
          </a:p>
        </p:txBody>
      </p:sp>
    </p:spTree>
    <p:extLst>
      <p:ext uri="{BB962C8B-B14F-4D97-AF65-F5344CB8AC3E}">
        <p14:creationId xmlns:p14="http://schemas.microsoft.com/office/powerpoint/2010/main" val="73325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En</a:t>
            </a:r>
            <a:r>
              <a:rPr lang="en-US" dirty="0" smtClean="0"/>
              <a:t> </a:t>
            </a:r>
            <a:r>
              <a:rPr lang="en-US" dirty="0" err="1" smtClean="0"/>
              <a:t>esta</a:t>
            </a:r>
            <a:r>
              <a:rPr lang="en-US" dirty="0" smtClean="0"/>
              <a:t> forma de </a:t>
            </a:r>
            <a:r>
              <a:rPr lang="en-US" dirty="0" err="1" smtClean="0"/>
              <a:t>ver</a:t>
            </a:r>
            <a:r>
              <a:rPr lang="en-US" dirty="0" smtClean="0"/>
              <a:t> la </a:t>
            </a:r>
            <a:r>
              <a:rPr lang="en-US" dirty="0" err="1" smtClean="0"/>
              <a:t>resiliencia</a:t>
            </a:r>
            <a:r>
              <a:rPr lang="en-US" dirty="0" smtClean="0"/>
              <a:t>,</a:t>
            </a:r>
            <a:r>
              <a:rPr lang="en-US" baseline="0" dirty="0" smtClean="0"/>
              <a:t> </a:t>
            </a:r>
            <a:r>
              <a:rPr lang="en-US" baseline="0" dirty="0" err="1" smtClean="0"/>
              <a:t>por</a:t>
            </a:r>
            <a:r>
              <a:rPr lang="en-US" baseline="0" dirty="0" smtClean="0"/>
              <a:t> </a:t>
            </a:r>
            <a:r>
              <a:rPr lang="en-US" baseline="0" dirty="0" err="1" smtClean="0"/>
              <a:t>definición</a:t>
            </a:r>
            <a:r>
              <a:rPr lang="en-US" baseline="0" dirty="0" smtClean="0"/>
              <a:t> </a:t>
            </a:r>
            <a:r>
              <a:rPr lang="en-US" baseline="0" dirty="0" err="1" smtClean="0"/>
              <a:t>los</a:t>
            </a:r>
            <a:r>
              <a:rPr lang="en-US" baseline="0" dirty="0" smtClean="0"/>
              <a:t> </a:t>
            </a:r>
            <a:r>
              <a:rPr lang="en-US" baseline="0" dirty="0" err="1" smtClean="0"/>
              <a:t>ricos</a:t>
            </a:r>
            <a:r>
              <a:rPr lang="en-US" baseline="0" dirty="0" smtClean="0"/>
              <a:t> no </a:t>
            </a:r>
            <a:r>
              <a:rPr lang="en-US" baseline="0" dirty="0" err="1" smtClean="0"/>
              <a:t>entran</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29</a:t>
            </a:fld>
            <a:endParaRPr lang="en-US"/>
          </a:p>
        </p:txBody>
      </p:sp>
    </p:spTree>
    <p:extLst>
      <p:ext uri="{BB962C8B-B14F-4D97-AF65-F5344CB8AC3E}">
        <p14:creationId xmlns:p14="http://schemas.microsoft.com/office/powerpoint/2010/main" val="3319379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Esta forma se</a:t>
            </a:r>
            <a:r>
              <a:rPr lang="es-CO" baseline="0" dirty="0" smtClean="0"/>
              <a:t> la pone más difícil a los más ricos y mucho más fácil a los más pobres que PISA 2015. Tanto, que los </a:t>
            </a:r>
            <a:r>
              <a:rPr lang="es-CO" baseline="0" dirty="0" err="1" smtClean="0"/>
              <a:t>resilientes</a:t>
            </a:r>
            <a:r>
              <a:rPr lang="es-CO" baseline="0" dirty="0" smtClean="0"/>
              <a:t> pueden estar por debajo de la línea de regresión y los ricos que no se alejen mucho, son considerados de bajo desempeño. </a:t>
            </a:r>
          </a:p>
          <a:p>
            <a:endParaRPr lang="es-CO" baseline="0" dirty="0" smtClean="0"/>
          </a:p>
          <a:p>
            <a:r>
              <a:rPr lang="es-CO" baseline="0" dirty="0" smtClean="0"/>
              <a:t>De todos modos resaltamos que la línea de regresión se afecta por todos los estudiantes y que bien podríamos hace una más empinada para ricos y otra para pobres. </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30</a:t>
            </a:fld>
            <a:endParaRPr lang="en-US"/>
          </a:p>
        </p:txBody>
      </p:sp>
    </p:spTree>
    <p:extLst>
      <p:ext uri="{BB962C8B-B14F-4D97-AF65-F5344CB8AC3E}">
        <p14:creationId xmlns:p14="http://schemas.microsoft.com/office/powerpoint/2010/main" val="111041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Los </a:t>
            </a:r>
            <a:r>
              <a:rPr lang="es-ES_tradnl" dirty="0" err="1" smtClean="0"/>
              <a:t>resilientes</a:t>
            </a:r>
            <a:r>
              <a:rPr lang="es-ES_tradnl" baseline="0" dirty="0" smtClean="0"/>
              <a:t> son los mas pobres de la sociedad. Si SPP se hubiese hecho de esta forma capturaría a los más pobres entre los pobres</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31</a:t>
            </a:fld>
            <a:endParaRPr lang="en-US"/>
          </a:p>
        </p:txBody>
      </p:sp>
    </p:spTree>
    <p:extLst>
      <p:ext uri="{BB962C8B-B14F-4D97-AF65-F5344CB8AC3E}">
        <p14:creationId xmlns:p14="http://schemas.microsoft.com/office/powerpoint/2010/main" val="212784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Cada definición implica un número diferente de observaciones: por ejemplo para la forma de PISA 2015 se toma el cuarto más pobre de cada país en cambio en Quintiles se toma el </a:t>
            </a:r>
            <a:r>
              <a:rPr lang="es-CO" dirty="0" err="1" smtClean="0"/>
              <a:t>qunito</a:t>
            </a:r>
            <a:r>
              <a:rPr lang="es-CO" dirty="0" smtClean="0"/>
              <a:t> más pobres. La forma denominada “</a:t>
            </a:r>
            <a:r>
              <a:rPr lang="es-CO" dirty="0" err="1" smtClean="0"/>
              <a:t>Deflacata</a:t>
            </a:r>
            <a:r>
              <a:rPr lang="es-CO" dirty="0" smtClean="0"/>
              <a:t>” toma todas las observaciones. </a:t>
            </a:r>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Mostramos efectos marginales promedio (en lugar de </a:t>
            </a:r>
            <a:r>
              <a:rPr lang="es-CO" dirty="0" err="1" smtClean="0"/>
              <a:t>odd</a:t>
            </a:r>
            <a:r>
              <a:rPr lang="es-CO" dirty="0" smtClean="0"/>
              <a:t> ratios). Lo hacemos sencillamente</a:t>
            </a:r>
            <a:r>
              <a:rPr lang="es-CO" baseline="0" dirty="0" smtClean="0"/>
              <a:t> para que la interpretación sea la usual: número negativo es relación negativa y número positivo es relación positiva. Pero también podríamos hacerlo con </a:t>
            </a:r>
            <a:r>
              <a:rPr lang="es-CO" baseline="0" dirty="0" err="1" smtClean="0"/>
              <a:t>odd</a:t>
            </a:r>
            <a:r>
              <a:rPr lang="es-CO" baseline="0" dirty="0" smtClean="0"/>
              <a:t> ratios. </a:t>
            </a:r>
          </a:p>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CO" dirty="0" smtClean="0"/>
          </a:p>
          <a:p>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36</a:t>
            </a:fld>
            <a:endParaRPr lang="en-US"/>
          </a:p>
        </p:txBody>
      </p:sp>
    </p:spTree>
    <p:extLst>
      <p:ext uri="{BB962C8B-B14F-4D97-AF65-F5344CB8AC3E}">
        <p14:creationId xmlns:p14="http://schemas.microsoft.com/office/powerpoint/2010/main" val="403381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Pisa es igual a pisa que depende del nivel socio económico mas lo que no</a:t>
            </a:r>
            <a:r>
              <a:rPr lang="es-ES_tradnl" baseline="0" dirty="0" smtClean="0"/>
              <a:t> depende del </a:t>
            </a:r>
            <a:r>
              <a:rPr lang="es-ES_tradnl" baseline="0" dirty="0" err="1" smtClean="0"/>
              <a:t>nse</a:t>
            </a:r>
            <a:endParaRPr lang="es-ES_tradnl" baseline="0" dirty="0" smtClean="0"/>
          </a:p>
          <a:p>
            <a:r>
              <a:rPr lang="es-ES_tradnl" baseline="0" dirty="0" smtClean="0"/>
              <a:t>Por lo tanto usamos el error entendido como la parte de pisa que no depende del </a:t>
            </a:r>
            <a:r>
              <a:rPr lang="es-ES_tradnl" baseline="0" dirty="0" err="1" smtClean="0"/>
              <a:t>nse</a:t>
            </a:r>
            <a:r>
              <a:rPr lang="es-ES_tradnl" baseline="0" dirty="0" smtClean="0"/>
              <a:t>, por lo que lo llamamos puntaje deflactado</a:t>
            </a:r>
          </a:p>
          <a:p>
            <a:r>
              <a:rPr lang="es-ES_tradnl" baseline="0" dirty="0" smtClean="0"/>
              <a:t>con el puntaje deflactado pisa calcula la resiliencia</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5</a:t>
            </a:fld>
            <a:endParaRPr lang="en-US"/>
          </a:p>
        </p:txBody>
      </p:sp>
    </p:spTree>
    <p:extLst>
      <p:ext uri="{BB962C8B-B14F-4D97-AF65-F5344CB8AC3E}">
        <p14:creationId xmlns:p14="http://schemas.microsoft.com/office/powerpoint/2010/main" val="29740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El INSE</a:t>
            </a:r>
            <a:r>
              <a:rPr lang="es-CO" baseline="0" dirty="0" smtClean="0"/>
              <a:t> tiene una relación positiva con el desempeño, pero no con ninguna de resiliencia. </a:t>
            </a:r>
            <a:r>
              <a:rPr lang="en-US" baseline="0" dirty="0" smtClean="0"/>
              <a:t>De </a:t>
            </a:r>
            <a:r>
              <a:rPr lang="en-US" baseline="0" dirty="0" err="1" smtClean="0"/>
              <a:t>hecho</a:t>
            </a:r>
            <a:r>
              <a:rPr lang="en-US" baseline="0" dirty="0" smtClean="0"/>
              <a:t>, la </a:t>
            </a:r>
            <a:r>
              <a:rPr lang="en-US" baseline="0" dirty="0" err="1" smtClean="0"/>
              <a:t>relación</a:t>
            </a:r>
            <a:r>
              <a:rPr lang="en-US" baseline="0" dirty="0" smtClean="0"/>
              <a:t> del INSE con </a:t>
            </a:r>
            <a:r>
              <a:rPr lang="en-US" baseline="0" dirty="0" err="1" smtClean="0"/>
              <a:t>Resiliencia</a:t>
            </a:r>
            <a:r>
              <a:rPr lang="en-US" baseline="0" dirty="0" smtClean="0"/>
              <a:t> </a:t>
            </a:r>
            <a:r>
              <a:rPr lang="en-US" baseline="0" dirty="0" err="1" smtClean="0"/>
              <a:t>debería</a:t>
            </a:r>
            <a:r>
              <a:rPr lang="en-US" baseline="0" dirty="0" smtClean="0"/>
              <a:t> </a:t>
            </a:r>
            <a:r>
              <a:rPr lang="en-US" baseline="0" dirty="0" err="1" smtClean="0"/>
              <a:t>ser</a:t>
            </a:r>
            <a:r>
              <a:rPr lang="en-US" baseline="0" dirty="0" smtClean="0"/>
              <a:t> cero, </a:t>
            </a:r>
            <a:r>
              <a:rPr lang="en-US" baseline="0" dirty="0" err="1" smtClean="0"/>
              <a:t>pero</a:t>
            </a:r>
            <a:r>
              <a:rPr lang="en-US" baseline="0" dirty="0" smtClean="0"/>
              <a:t> da negative </a:t>
            </a:r>
            <a:r>
              <a:rPr lang="en-US" baseline="0" dirty="0" err="1" smtClean="0"/>
              <a:t>por</a:t>
            </a:r>
            <a:r>
              <a:rPr lang="en-US" baseline="0" dirty="0" smtClean="0"/>
              <a:t> el </a:t>
            </a:r>
            <a:r>
              <a:rPr lang="en-US" baseline="0" dirty="0" err="1" smtClean="0"/>
              <a:t>efecto</a:t>
            </a:r>
            <a:r>
              <a:rPr lang="en-US" baseline="0" dirty="0" smtClean="0"/>
              <a:t> de las </a:t>
            </a:r>
            <a:r>
              <a:rPr lang="en-US" baseline="0" dirty="0" err="1" smtClean="0"/>
              <a:t>otras</a:t>
            </a:r>
            <a:r>
              <a:rPr lang="en-US" baseline="0" dirty="0" smtClean="0"/>
              <a:t> variables. </a:t>
            </a:r>
          </a:p>
          <a:p>
            <a:endParaRPr lang="es-CO" baseline="0" dirty="0" smtClean="0"/>
          </a:p>
          <a:p>
            <a:r>
              <a:rPr lang="es-CO" baseline="0" dirty="0" smtClean="0"/>
              <a:t>De resto, todas las variables tienen la misma dirección en todas las formas de Resiliencia y de Desempeño</a:t>
            </a:r>
          </a:p>
          <a:p>
            <a:endParaRPr lang="es-CO" baseline="0" dirty="0" smtClean="0"/>
          </a:p>
          <a:p>
            <a:r>
              <a:rPr lang="es-CO" baseline="0" dirty="0" err="1" smtClean="0"/>
              <a:t>Deciles</a:t>
            </a:r>
            <a:r>
              <a:rPr lang="es-CO" baseline="0" dirty="0" smtClean="0"/>
              <a:t> es el que presenta la mayor asociación negativa con el INSE. Además, a diferencia de los otros, presenta asociación negativa con Posesiones culturales, que aunque culturales, también puede verse cono socioeconómico. Destacamos que a pesar de esto, conserva el signo esperado de las otras variables. </a:t>
            </a:r>
          </a:p>
          <a:p>
            <a:endParaRPr lang="es-CO" baseline="0" dirty="0" smtClean="0"/>
          </a:p>
          <a:p>
            <a:endParaRPr lang="es-CO" baseline="0" dirty="0" smtClean="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37</a:t>
            </a:fld>
            <a:endParaRPr lang="en-US"/>
          </a:p>
        </p:txBody>
      </p:sp>
    </p:spTree>
    <p:extLst>
      <p:ext uri="{BB962C8B-B14F-4D97-AF65-F5344CB8AC3E}">
        <p14:creationId xmlns:p14="http://schemas.microsoft.com/office/powerpoint/2010/main" val="879586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Desde aquí, presentamos los mismos coeficientes</a:t>
            </a:r>
            <a:r>
              <a:rPr lang="es-CO" baseline="0" dirty="0" smtClean="0"/>
              <a:t> pero en una regresión para cada país y en lugar de presentar todo lo de un país, presentamos una variable de todos los países. Empezamos con el INSE. </a:t>
            </a:r>
          </a:p>
          <a:p>
            <a:endParaRPr lang="es-CO" baseline="0" dirty="0" smtClean="0"/>
          </a:p>
          <a:p>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38</a:t>
            </a:fld>
            <a:endParaRPr lang="en-US"/>
          </a:p>
        </p:txBody>
      </p:sp>
    </p:spTree>
    <p:extLst>
      <p:ext uri="{BB962C8B-B14F-4D97-AF65-F5344CB8AC3E}">
        <p14:creationId xmlns:p14="http://schemas.microsoft.com/office/powerpoint/2010/main" val="8652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Singapur es</a:t>
            </a:r>
            <a:r>
              <a:rPr lang="es-CO" baseline="0" dirty="0" smtClean="0"/>
              <a:t> el país con la relación más fuerte entre el desempeño y el disfrute de la ciencia</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40</a:t>
            </a:fld>
            <a:endParaRPr lang="en-US"/>
          </a:p>
        </p:txBody>
      </p:sp>
    </p:spTree>
    <p:extLst>
      <p:ext uri="{BB962C8B-B14F-4D97-AF65-F5344CB8AC3E}">
        <p14:creationId xmlns:p14="http://schemas.microsoft.com/office/powerpoint/2010/main" val="339199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No hay</a:t>
            </a:r>
            <a:r>
              <a:rPr lang="es-ES_tradnl" baseline="0" dirty="0" smtClean="0"/>
              <a:t> relación, por esa razón es una nube de puntos</a:t>
            </a:r>
          </a:p>
        </p:txBody>
      </p:sp>
      <p:sp>
        <p:nvSpPr>
          <p:cNvPr id="4" name="Marcador de número de diapositiva 3"/>
          <p:cNvSpPr>
            <a:spLocks noGrp="1"/>
          </p:cNvSpPr>
          <p:nvPr>
            <p:ph type="sldNum" sz="quarter" idx="10"/>
          </p:nvPr>
        </p:nvSpPr>
        <p:spPr/>
        <p:txBody>
          <a:bodyPr/>
          <a:lstStyle/>
          <a:p>
            <a:fld id="{FD335984-6CE5-4170-8A89-BE1392CE23AA}" type="slidenum">
              <a:rPr lang="en-US" smtClean="0"/>
              <a:t>6</a:t>
            </a:fld>
            <a:endParaRPr lang="en-US"/>
          </a:p>
        </p:txBody>
      </p:sp>
    </p:spTree>
    <p:extLst>
      <p:ext uri="{BB962C8B-B14F-4D97-AF65-F5344CB8AC3E}">
        <p14:creationId xmlns:p14="http://schemas.microsoft.com/office/powerpoint/2010/main" val="70286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Usamos</a:t>
            </a:r>
            <a:r>
              <a:rPr lang="es-ES_tradnl" baseline="0" dirty="0" smtClean="0"/>
              <a:t> el deflactado para </a:t>
            </a:r>
            <a:r>
              <a:rPr lang="es-ES_tradnl" baseline="0" dirty="0" err="1" smtClean="0"/>
              <a:t>ponersela</a:t>
            </a:r>
            <a:r>
              <a:rPr lang="es-ES_tradnl" baseline="0" dirty="0" smtClean="0"/>
              <a:t> mas </a:t>
            </a:r>
            <a:r>
              <a:rPr lang="es-ES_tradnl" baseline="0" dirty="0" err="1" smtClean="0"/>
              <a:t>facil</a:t>
            </a:r>
            <a:r>
              <a:rPr lang="es-ES_tradnl" baseline="0" dirty="0" smtClean="0"/>
              <a:t> a los mas pobres y mas difícil a los mas ricos</a:t>
            </a:r>
            <a:endParaRPr lang="es-ES_tradnl" dirty="0" smtClean="0"/>
          </a:p>
          <a:p>
            <a:r>
              <a:rPr lang="es-ES_tradnl" dirty="0" smtClean="0"/>
              <a:t>Minimizar esta relación positiva debe</a:t>
            </a:r>
            <a:r>
              <a:rPr lang="es-ES_tradnl" baseline="0" dirty="0" smtClean="0"/>
              <a:t> ser un reto del sistema educativo</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7</a:t>
            </a:fld>
            <a:endParaRPr lang="en-US"/>
          </a:p>
        </p:txBody>
      </p:sp>
    </p:spTree>
    <p:extLst>
      <p:ext uri="{BB962C8B-B14F-4D97-AF65-F5344CB8AC3E}">
        <p14:creationId xmlns:p14="http://schemas.microsoft.com/office/powerpoint/2010/main" val="99197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11% de los estudiantes del cuarto mas bajo socio </a:t>
            </a:r>
            <a:r>
              <a:rPr lang="es-ES_tradnl" dirty="0" err="1" smtClean="0"/>
              <a:t>econoómico</a:t>
            </a:r>
            <a:r>
              <a:rPr lang="es-ES_tradnl" dirty="0" smtClean="0"/>
              <a:t> son </a:t>
            </a:r>
            <a:r>
              <a:rPr lang="es-ES_tradnl" dirty="0" err="1" smtClean="0"/>
              <a:t>resilientes</a:t>
            </a:r>
            <a:r>
              <a:rPr lang="es-ES_tradnl" dirty="0" smtClean="0"/>
              <a:t>. </a:t>
            </a:r>
          </a:p>
          <a:p>
            <a:r>
              <a:rPr lang="es-ES_tradnl" dirty="0" smtClean="0"/>
              <a:t>Relación </a:t>
            </a:r>
            <a:r>
              <a:rPr lang="es-ES_tradnl" dirty="0" err="1" smtClean="0"/>
              <a:t>positivia</a:t>
            </a:r>
            <a:r>
              <a:rPr lang="es-ES_tradnl" dirty="0" smtClean="0"/>
              <a:t> entre la resiliencia y el rendimiento</a:t>
            </a:r>
          </a:p>
          <a:p>
            <a:r>
              <a:rPr lang="es-ES_tradnl" dirty="0" smtClean="0"/>
              <a:t>Para</a:t>
            </a:r>
            <a:r>
              <a:rPr lang="es-ES_tradnl" baseline="0" dirty="0" smtClean="0"/>
              <a:t> tener mayor rendimiento </a:t>
            </a:r>
            <a:r>
              <a:rPr lang="es-ES_tradnl" baseline="0" dirty="0" err="1" smtClean="0"/>
              <a:t>deberíamso</a:t>
            </a:r>
            <a:r>
              <a:rPr lang="es-ES_tradnl" baseline="0" dirty="0" smtClean="0"/>
              <a:t> preocuparnos por tener más </a:t>
            </a:r>
            <a:r>
              <a:rPr lang="es-ES_tradnl" baseline="0" dirty="0" err="1" smtClean="0"/>
              <a:t>resilientes</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8</a:t>
            </a:fld>
            <a:endParaRPr lang="en-US"/>
          </a:p>
        </p:txBody>
      </p:sp>
    </p:spTree>
    <p:extLst>
      <p:ext uri="{BB962C8B-B14F-4D97-AF65-F5344CB8AC3E}">
        <p14:creationId xmlns:p14="http://schemas.microsoft.com/office/powerpoint/2010/main" val="30743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Si mejoramos en pisa, desempeño</a:t>
            </a:r>
          </a:p>
          <a:p>
            <a:r>
              <a:rPr lang="es-ES_tradnl" dirty="0" smtClean="0"/>
              <a:t>No mejoramos en resiliencia</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9</a:t>
            </a:fld>
            <a:endParaRPr lang="en-US"/>
          </a:p>
        </p:txBody>
      </p:sp>
    </p:spTree>
    <p:extLst>
      <p:ext uri="{BB962C8B-B14F-4D97-AF65-F5344CB8AC3E}">
        <p14:creationId xmlns:p14="http://schemas.microsoft.com/office/powerpoint/2010/main" val="161728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Debido a que los </a:t>
            </a:r>
            <a:r>
              <a:rPr lang="es-CO" dirty="0" err="1" smtClean="0"/>
              <a:t>resilientes</a:t>
            </a:r>
            <a:r>
              <a:rPr lang="es-CO" dirty="0" smtClean="0"/>
              <a:t> son menos</a:t>
            </a:r>
            <a:r>
              <a:rPr lang="es-CO" baseline="0" dirty="0" smtClean="0"/>
              <a:t> pobres entre los pobres, seguimos sin identificar bien los estudiantes desaventajados con resultados sobresalientes. </a:t>
            </a:r>
          </a:p>
          <a:p>
            <a:endParaRPr lang="es-CO" baseline="0" dirty="0" smtClean="0"/>
          </a:p>
          <a:p>
            <a:r>
              <a:rPr lang="es-CO" baseline="0" dirty="0" smtClean="0"/>
              <a:t>La gráfica muestra que los </a:t>
            </a:r>
            <a:r>
              <a:rPr lang="es-CO" baseline="0" dirty="0" err="1" smtClean="0"/>
              <a:t>resilientes</a:t>
            </a:r>
            <a:r>
              <a:rPr lang="es-CO" baseline="0" dirty="0" smtClean="0"/>
              <a:t> en promedio son menos pobres que los llamados desaventajados de bajo desempeño. Esto sugiere que los </a:t>
            </a:r>
            <a:r>
              <a:rPr lang="es-CO" baseline="0" dirty="0" err="1" smtClean="0"/>
              <a:t>resilientes</a:t>
            </a:r>
            <a:r>
              <a:rPr lang="es-CO" baseline="0" dirty="0" smtClean="0"/>
              <a:t>, en promedio, son los menos pobres entre los pobres. Deberíamos tratar de identificarlos mejor. </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10</a:t>
            </a:fld>
            <a:endParaRPr lang="en-US"/>
          </a:p>
        </p:txBody>
      </p:sp>
    </p:spTree>
    <p:extLst>
      <p:ext uri="{BB962C8B-B14F-4D97-AF65-F5344CB8AC3E}">
        <p14:creationId xmlns:p14="http://schemas.microsoft.com/office/powerpoint/2010/main" val="117902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Mantuvimos la misma magnitud de </a:t>
            </a:r>
            <a:r>
              <a:rPr lang="es-ES_tradnl" dirty="0" err="1" smtClean="0"/>
              <a:t>resiientes</a:t>
            </a:r>
            <a:r>
              <a:rPr lang="es-ES_tradnl" dirty="0" smtClean="0"/>
              <a:t>.</a:t>
            </a:r>
            <a:endParaRPr lang="es-ES_tradnl"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13</a:t>
            </a:fld>
            <a:endParaRPr lang="en-US"/>
          </a:p>
        </p:txBody>
      </p:sp>
    </p:spTree>
    <p:extLst>
      <p:ext uri="{BB962C8B-B14F-4D97-AF65-F5344CB8AC3E}">
        <p14:creationId xmlns:p14="http://schemas.microsoft.com/office/powerpoint/2010/main" val="15980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Los </a:t>
            </a:r>
            <a:r>
              <a:rPr lang="es-CO" dirty="0" err="1" smtClean="0"/>
              <a:t>resilientes</a:t>
            </a:r>
            <a:r>
              <a:rPr lang="es-CO" dirty="0" smtClean="0"/>
              <a:t> y no </a:t>
            </a:r>
            <a:r>
              <a:rPr lang="es-CO" dirty="0" err="1" smtClean="0"/>
              <a:t>resilientes</a:t>
            </a:r>
            <a:r>
              <a:rPr lang="es-CO" dirty="0" smtClean="0"/>
              <a:t> en este escenario</a:t>
            </a:r>
            <a:r>
              <a:rPr lang="es-CO" baseline="0" dirty="0" smtClean="0"/>
              <a:t> no son solamente los más pobres, sino de todos los niveles socioeconómicos. </a:t>
            </a:r>
          </a:p>
          <a:p>
            <a:endParaRPr lang="es-CO" baseline="0" dirty="0" smtClean="0"/>
          </a:p>
          <a:p>
            <a:r>
              <a:rPr lang="es-CO" baseline="0" dirty="0" smtClean="0"/>
              <a:t>Encontramos que los </a:t>
            </a:r>
            <a:r>
              <a:rPr lang="es-CO" baseline="0" dirty="0" err="1" smtClean="0"/>
              <a:t>resilientes</a:t>
            </a:r>
            <a:r>
              <a:rPr lang="es-CO" baseline="0" dirty="0" smtClean="0"/>
              <a:t> son los más pobres: esta gráfica sugiere que esta forma discrimina menos, aunque los denominados </a:t>
            </a:r>
            <a:r>
              <a:rPr lang="es-CO" baseline="0" dirty="0" err="1" smtClean="0"/>
              <a:t>resilientes</a:t>
            </a:r>
            <a:r>
              <a:rPr lang="es-CO" baseline="0" dirty="0" smtClean="0"/>
              <a:t>, en promedio, son menos pobres que la resiliencia de PISA 2015, debido a que aquí pueden participar de todos los niveles socioeconómicos. </a:t>
            </a:r>
          </a:p>
          <a:p>
            <a:endParaRPr lang="es-CO" baseline="0" dirty="0" smtClean="0"/>
          </a:p>
          <a:p>
            <a:r>
              <a:rPr lang="es-CO" baseline="0" dirty="0" smtClean="0"/>
              <a:t>Esta forma la </a:t>
            </a:r>
            <a:r>
              <a:rPr lang="es-CO" baseline="0" dirty="0" err="1" smtClean="0"/>
              <a:t>pódríamos</a:t>
            </a:r>
            <a:r>
              <a:rPr lang="es-CO" baseline="0" dirty="0" smtClean="0"/>
              <a:t> denominar como comparando comparables. </a:t>
            </a:r>
            <a:endParaRPr lang="en-US" dirty="0"/>
          </a:p>
        </p:txBody>
      </p:sp>
      <p:sp>
        <p:nvSpPr>
          <p:cNvPr id="4" name="Marcador de número de diapositiva 3"/>
          <p:cNvSpPr>
            <a:spLocks noGrp="1"/>
          </p:cNvSpPr>
          <p:nvPr>
            <p:ph type="sldNum" sz="quarter" idx="10"/>
          </p:nvPr>
        </p:nvSpPr>
        <p:spPr/>
        <p:txBody>
          <a:bodyPr/>
          <a:lstStyle/>
          <a:p>
            <a:fld id="{FD335984-6CE5-4170-8A89-BE1392CE23AA}" type="slidenum">
              <a:rPr lang="en-US" smtClean="0"/>
              <a:t>15</a:t>
            </a:fld>
            <a:endParaRPr lang="en-US"/>
          </a:p>
        </p:txBody>
      </p:sp>
    </p:spTree>
    <p:extLst>
      <p:ext uri="{BB962C8B-B14F-4D97-AF65-F5344CB8AC3E}">
        <p14:creationId xmlns:p14="http://schemas.microsoft.com/office/powerpoint/2010/main" val="222846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68843"/>
            <a:ext cx="7886700" cy="1582737"/>
          </a:xfrm>
        </p:spPr>
        <p:txBody>
          <a:bodyPr anchor="b">
            <a:normAutofit/>
          </a:bodyPr>
          <a:lstStyle>
            <a:lvl1pPr algn="ctr">
              <a:defRPr sz="4800"/>
            </a:lvl1pPr>
          </a:lstStyle>
          <a:p>
            <a:r>
              <a:rPr lang="es-ES" dirty="0"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2/11/17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40524325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2/11/17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282470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2/11/17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102106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A8E999-7A6B-42B8-BA85-EE4B0259B4C7}" type="datetimeFigureOut">
              <a:rPr lang="es-CO" smtClean="0"/>
              <a:t>2/11/17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2435994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A8E999-7A6B-42B8-BA85-EE4B0259B4C7}" type="datetimeFigureOut">
              <a:rPr lang="es-CO" smtClean="0"/>
              <a:t>2/11/17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32728348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A8E999-7A6B-42B8-BA85-EE4B0259B4C7}" type="datetimeFigureOut">
              <a:rPr lang="es-CO" smtClean="0"/>
              <a:t>2/11/17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668592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A8E999-7A6B-42B8-BA85-EE4B0259B4C7}" type="datetimeFigureOut">
              <a:rPr lang="es-CO" smtClean="0"/>
              <a:t>2/11/17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292854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A8E999-7A6B-42B8-BA85-EE4B0259B4C7}" type="datetimeFigureOut">
              <a:rPr lang="es-CO" smtClean="0"/>
              <a:t>2/11/17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151965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8E999-7A6B-42B8-BA85-EE4B0259B4C7}" type="datetimeFigureOut">
              <a:rPr lang="es-CO" smtClean="0"/>
              <a:t>2/11/17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25445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2/11/17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31832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A8E999-7A6B-42B8-BA85-EE4B0259B4C7}" type="datetimeFigureOut">
              <a:rPr lang="es-CO" smtClean="0"/>
              <a:t>2/11/17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74695FB-9CAA-4E0E-A66A-9929942124EA}" type="slidenum">
              <a:rPr lang="es-CO" smtClean="0"/>
              <a:t>‹Nr.›</a:t>
            </a:fld>
            <a:endParaRPr lang="es-CO"/>
          </a:p>
        </p:txBody>
      </p:sp>
    </p:spTree>
    <p:extLst>
      <p:ext uri="{BB962C8B-B14F-4D97-AF65-F5344CB8AC3E}">
        <p14:creationId xmlns:p14="http://schemas.microsoft.com/office/powerpoint/2010/main" val="1924153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6948"/>
            <a:ext cx="7886700" cy="692152"/>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985314"/>
            <a:ext cx="7886700" cy="4080635"/>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628650" y="617960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8E999-7A6B-42B8-BA85-EE4B0259B4C7}" type="datetimeFigureOut">
              <a:rPr lang="es-CO" smtClean="0"/>
              <a:t>2/11/17</a:t>
            </a:fld>
            <a:endParaRPr lang="es-CO"/>
          </a:p>
        </p:txBody>
      </p:sp>
      <p:sp>
        <p:nvSpPr>
          <p:cNvPr id="5" name="Footer Placeholder 4"/>
          <p:cNvSpPr>
            <a:spLocks noGrp="1"/>
          </p:cNvSpPr>
          <p:nvPr>
            <p:ph type="ftr" sz="quarter" idx="3"/>
          </p:nvPr>
        </p:nvSpPr>
        <p:spPr>
          <a:xfrm>
            <a:off x="3028950" y="617960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1796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695FB-9CAA-4E0E-A66A-9929942124EA}" type="slidenum">
              <a:rPr lang="es-CO" smtClean="0"/>
              <a:t>‹Nr.›</a:t>
            </a:fld>
            <a:endParaRPr lang="es-CO"/>
          </a:p>
        </p:txBody>
      </p:sp>
    </p:spTree>
    <p:extLst>
      <p:ext uri="{BB962C8B-B14F-4D97-AF65-F5344CB8AC3E}">
        <p14:creationId xmlns:p14="http://schemas.microsoft.com/office/powerpoint/2010/main" val="19278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8" Type="http://schemas.openxmlformats.org/officeDocument/2006/relationships/chart" Target="../charts/chart14.xml"/><Relationship Id="rId9" Type="http://schemas.openxmlformats.org/officeDocument/2006/relationships/chart" Target="../charts/chart1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 Id="rId6" Type="http://schemas.openxmlformats.org/officeDocument/2006/relationships/chart" Target="../charts/chart19.xml"/><Relationship Id="rId7" Type="http://schemas.openxmlformats.org/officeDocument/2006/relationships/chart" Target="../charts/chart20.xml"/><Relationship Id="rId8" Type="http://schemas.openxmlformats.org/officeDocument/2006/relationships/chart" Target="../charts/chart21.xml"/><Relationship Id="rId9" Type="http://schemas.openxmlformats.org/officeDocument/2006/relationships/chart" Target="../charts/chart22.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5" Type="http://schemas.openxmlformats.org/officeDocument/2006/relationships/chart" Target="../charts/chart26.xml"/><Relationship Id="rId6" Type="http://schemas.openxmlformats.org/officeDocument/2006/relationships/chart" Target="../charts/chart27.xml"/><Relationship Id="rId7" Type="http://schemas.openxmlformats.org/officeDocument/2006/relationships/chart" Target="../charts/chart28.xml"/><Relationship Id="rId8" Type="http://schemas.openxmlformats.org/officeDocument/2006/relationships/chart" Target="../charts/chart29.xml"/><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4" Type="http://schemas.openxmlformats.org/officeDocument/2006/relationships/chart" Target="../charts/chart31.xml"/><Relationship Id="rId5" Type="http://schemas.openxmlformats.org/officeDocument/2006/relationships/chart" Target="../charts/chart32.xml"/><Relationship Id="rId6" Type="http://schemas.openxmlformats.org/officeDocument/2006/relationships/chart" Target="../charts/chart33.xml"/><Relationship Id="rId7" Type="http://schemas.openxmlformats.org/officeDocument/2006/relationships/chart" Target="../charts/chart34.xml"/><Relationship Id="rId8" Type="http://schemas.openxmlformats.org/officeDocument/2006/relationships/chart" Target="../charts/chart35.xml"/><Relationship Id="rId9" Type="http://schemas.openxmlformats.org/officeDocument/2006/relationships/chart" Target="../charts/chart36.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4" Type="http://schemas.openxmlformats.org/officeDocument/2006/relationships/chart" Target="../charts/chart39.xml"/><Relationship Id="rId5" Type="http://schemas.openxmlformats.org/officeDocument/2006/relationships/chart" Target="../charts/chart40.xml"/><Relationship Id="rId6" Type="http://schemas.openxmlformats.org/officeDocument/2006/relationships/chart" Target="../charts/chart41.xml"/><Relationship Id="rId7" Type="http://schemas.openxmlformats.org/officeDocument/2006/relationships/chart" Target="../charts/chart42.xml"/><Relationship Id="rId8" Type="http://schemas.openxmlformats.org/officeDocument/2006/relationships/chart" Target="../charts/chart43.xml"/><Relationship Id="rId1" Type="http://schemas.openxmlformats.org/officeDocument/2006/relationships/slideLayout" Target="../slideLayouts/slideLayout2.xml"/><Relationship Id="rId2"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 Id="rId6" Type="http://schemas.openxmlformats.org/officeDocument/2006/relationships/chart" Target="../charts/chart48.xml"/><Relationship Id="rId7" Type="http://schemas.openxmlformats.org/officeDocument/2006/relationships/chart" Target="../charts/chart49.xml"/><Relationship Id="rId8" Type="http://schemas.openxmlformats.org/officeDocument/2006/relationships/chart" Target="../charts/chart50.xml"/><Relationship Id="rId1" Type="http://schemas.openxmlformats.org/officeDocument/2006/relationships/slideLayout" Target="../slideLayouts/slideLayout2.xml"/><Relationship Id="rId2" Type="http://schemas.openxmlformats.org/officeDocument/2006/relationships/chart" Target="../charts/chart44.xml"/></Relationships>
</file>

<file path=ppt/slides/_rels/slide43.xml.rels><?xml version="1.0" encoding="UTF-8" standalone="yes"?>
<Relationships xmlns="http://schemas.openxmlformats.org/package/2006/relationships"><Relationship Id="rId3" Type="http://schemas.openxmlformats.org/officeDocument/2006/relationships/chart" Target="../charts/chart52.xml"/><Relationship Id="rId4" Type="http://schemas.openxmlformats.org/officeDocument/2006/relationships/chart" Target="../charts/chart53.xml"/><Relationship Id="rId5" Type="http://schemas.openxmlformats.org/officeDocument/2006/relationships/chart" Target="../charts/chart54.xml"/><Relationship Id="rId6" Type="http://schemas.openxmlformats.org/officeDocument/2006/relationships/chart" Target="../charts/chart55.xml"/><Relationship Id="rId7" Type="http://schemas.openxmlformats.org/officeDocument/2006/relationships/chart" Target="../charts/chart56.xml"/><Relationship Id="rId8" Type="http://schemas.openxmlformats.org/officeDocument/2006/relationships/chart" Target="../charts/chart57.xml"/><Relationship Id="rId1" Type="http://schemas.openxmlformats.org/officeDocument/2006/relationships/slideLayout" Target="../slideLayouts/slideLayout2.xml"/><Relationship Id="rId2" Type="http://schemas.openxmlformats.org/officeDocument/2006/relationships/chart" Target="../charts/chart51.xml"/></Relationships>
</file>

<file path=ppt/slides/_rels/slide44.xml.rels><?xml version="1.0" encoding="UTF-8" standalone="yes"?>
<Relationships xmlns="http://schemas.openxmlformats.org/package/2006/relationships"><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chart" Target="../charts/chart61.xml"/><Relationship Id="rId6" Type="http://schemas.openxmlformats.org/officeDocument/2006/relationships/chart" Target="../charts/chart62.xml"/><Relationship Id="rId7" Type="http://schemas.openxmlformats.org/officeDocument/2006/relationships/chart" Target="../charts/chart63.xml"/><Relationship Id="rId8" Type="http://schemas.openxmlformats.org/officeDocument/2006/relationships/chart" Target="../charts/chart64.xml"/><Relationship Id="rId1" Type="http://schemas.openxmlformats.org/officeDocument/2006/relationships/slideLayout" Target="../slideLayouts/slideLayout2.xml"/><Relationship Id="rId2" Type="http://schemas.openxmlformats.org/officeDocument/2006/relationships/chart" Target="../charts/char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8650" y="3468843"/>
            <a:ext cx="7886700" cy="2465426"/>
          </a:xfrm>
        </p:spPr>
        <p:txBody>
          <a:bodyPr>
            <a:normAutofit fontScale="90000"/>
          </a:bodyPr>
          <a:lstStyle/>
          <a:p>
            <a:r>
              <a:rPr lang="es-CO" b="1" dirty="0" smtClean="0">
                <a:solidFill>
                  <a:schemeClr val="accent1">
                    <a:lumMod val="75000"/>
                  </a:schemeClr>
                </a:solidFill>
              </a:rPr>
              <a:t>Una forma de calcular y usar las estimaciones de Resiliencia</a:t>
            </a:r>
            <a:r>
              <a:rPr lang="es-CO" dirty="0">
                <a:solidFill>
                  <a:schemeClr val="accent1">
                    <a:lumMod val="75000"/>
                  </a:schemeClr>
                </a:solidFill>
              </a:rPr>
              <a:t/>
            </a:r>
            <a:br>
              <a:rPr lang="es-CO" dirty="0">
                <a:solidFill>
                  <a:schemeClr val="accent1">
                    <a:lumMod val="75000"/>
                  </a:schemeClr>
                </a:solidFill>
              </a:rPr>
            </a:br>
            <a:r>
              <a:rPr lang="es-CO" dirty="0" smtClean="0">
                <a:solidFill>
                  <a:schemeClr val="accent1">
                    <a:lumMod val="75000"/>
                  </a:schemeClr>
                </a:solidFill>
              </a:rPr>
              <a:t/>
            </a:r>
            <a:br>
              <a:rPr lang="es-CO" dirty="0" smtClean="0">
                <a:solidFill>
                  <a:schemeClr val="accent1">
                    <a:lumMod val="75000"/>
                  </a:schemeClr>
                </a:solidFill>
              </a:rPr>
            </a:br>
            <a:r>
              <a:rPr lang="es-CO" sz="3100" b="1" dirty="0" smtClean="0">
                <a:solidFill>
                  <a:schemeClr val="accent1">
                    <a:lumMod val="75000"/>
                  </a:schemeClr>
                </a:solidFill>
              </a:rPr>
              <a:t>Silvana </a:t>
            </a:r>
            <a:r>
              <a:rPr lang="es-CO" sz="3100" b="1" dirty="0" smtClean="0">
                <a:solidFill>
                  <a:schemeClr val="accent1">
                    <a:lumMod val="75000"/>
                  </a:schemeClr>
                </a:solidFill>
              </a:rPr>
              <a:t>Godoy Mateus</a:t>
            </a:r>
            <a:r>
              <a:rPr lang="es-CO" sz="3100" b="1" dirty="0" smtClean="0">
                <a:solidFill>
                  <a:schemeClr val="accent1">
                    <a:lumMod val="75000"/>
                  </a:schemeClr>
                </a:solidFill>
              </a:rPr>
              <a:t/>
            </a:r>
            <a:br>
              <a:rPr lang="es-CO" sz="3100" b="1" dirty="0" smtClean="0">
                <a:solidFill>
                  <a:schemeClr val="accent1">
                    <a:lumMod val="75000"/>
                  </a:schemeClr>
                </a:solidFill>
              </a:rPr>
            </a:br>
            <a:r>
              <a:rPr lang="es-CO" sz="3100" b="1" dirty="0" smtClean="0">
                <a:solidFill>
                  <a:schemeClr val="accent1">
                    <a:lumMod val="75000"/>
                  </a:schemeClr>
                </a:solidFill>
              </a:rPr>
              <a:t>Jorge Duarte</a:t>
            </a:r>
            <a:br>
              <a:rPr lang="es-CO" sz="3100" b="1" dirty="0" smtClean="0">
                <a:solidFill>
                  <a:schemeClr val="accent1">
                    <a:lumMod val="75000"/>
                  </a:schemeClr>
                </a:solidFill>
              </a:rPr>
            </a:br>
            <a:r>
              <a:rPr lang="es-CO" sz="3100" b="1" dirty="0" smtClean="0">
                <a:solidFill>
                  <a:schemeClr val="accent1">
                    <a:lumMod val="75000"/>
                  </a:schemeClr>
                </a:solidFill>
              </a:rPr>
              <a:t>Icfes</a:t>
            </a:r>
            <a:endParaRPr lang="es-CO" sz="3100" b="1" dirty="0">
              <a:solidFill>
                <a:schemeClr val="accent1">
                  <a:lumMod val="75000"/>
                </a:schemeClr>
              </a:solidFill>
            </a:endParaRPr>
          </a:p>
        </p:txBody>
      </p:sp>
    </p:spTree>
    <p:extLst>
      <p:ext uri="{BB962C8B-B14F-4D97-AF65-F5344CB8AC3E}">
        <p14:creationId xmlns:p14="http://schemas.microsoft.com/office/powerpoint/2010/main" val="159544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981844"/>
          </a:xfrm>
        </p:spPr>
        <p:txBody>
          <a:bodyPr>
            <a:normAutofit fontScale="90000"/>
          </a:bodyPr>
          <a:lstStyle/>
          <a:p>
            <a:pPr algn="ctr"/>
            <a:r>
              <a:rPr lang="es-CO" sz="2600" dirty="0" smtClean="0">
                <a:solidFill>
                  <a:schemeClr val="accent1">
                    <a:lumMod val="75000"/>
                  </a:schemeClr>
                </a:solidFill>
              </a:rPr>
              <a:t>La construcción de resiliencia permite que permanezcan inequidades: los resilientes, en promedio, son menos pobres que los desaventajados de bajo rendimiento</a:t>
            </a:r>
            <a:endParaRPr lang="es-CO" sz="2600" dirty="0">
              <a:solidFill>
                <a:schemeClr val="accent1">
                  <a:lumMod val="75000"/>
                </a:schemeClr>
              </a:solidFill>
            </a:endParaRPr>
          </a:p>
        </p:txBody>
      </p:sp>
      <p:graphicFrame>
        <p:nvGraphicFramePr>
          <p:cNvPr id="13" name="Gráfico 12"/>
          <p:cNvGraphicFramePr>
            <a:graphicFrameLocks/>
          </p:cNvGraphicFramePr>
          <p:nvPr>
            <p:extLst>
              <p:ext uri="{D42A27DB-BD31-4B8C-83A1-F6EECF244321}">
                <p14:modId xmlns:p14="http://schemas.microsoft.com/office/powerpoint/2010/main" val="583036247"/>
              </p:ext>
            </p:extLst>
          </p:nvPr>
        </p:nvGraphicFramePr>
        <p:xfrm>
          <a:off x="1183302" y="1869859"/>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640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2323322"/>
            <a:ext cx="7886700" cy="3742627"/>
          </a:xfrm>
        </p:spPr>
        <p:txBody>
          <a:bodyPr>
            <a:normAutofit/>
          </a:bodyPr>
          <a:lstStyle/>
          <a:p>
            <a:pPr marL="0" indent="0" algn="ctr">
              <a:buNone/>
            </a:pPr>
            <a:r>
              <a:rPr lang="es-CO" sz="4000" dirty="0" smtClean="0">
                <a:solidFill>
                  <a:schemeClr val="accent1">
                    <a:lumMod val="75000"/>
                  </a:schemeClr>
                </a:solidFill>
              </a:rPr>
              <a:t>Otras </a:t>
            </a:r>
            <a:r>
              <a:rPr lang="es-CO" sz="4000" dirty="0">
                <a:solidFill>
                  <a:schemeClr val="accent1">
                    <a:lumMod val="75000"/>
                  </a:schemeClr>
                </a:solidFill>
              </a:rPr>
              <a:t>formas intuitivas de calcular la resiliencia o de tener en cuenta características contextuales a la hora de utilizar el puntaje</a:t>
            </a:r>
            <a:endParaRPr lang="en-US" sz="4000" dirty="0"/>
          </a:p>
        </p:txBody>
      </p:sp>
    </p:spTree>
    <p:extLst>
      <p:ext uri="{BB962C8B-B14F-4D97-AF65-F5344CB8AC3E}">
        <p14:creationId xmlns:p14="http://schemas.microsoft.com/office/powerpoint/2010/main" val="2320896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2300" dirty="0">
                <a:solidFill>
                  <a:schemeClr val="accent1">
                    <a:lumMod val="75000"/>
                  </a:schemeClr>
                </a:solidFill>
              </a:rPr>
              <a:t>Puntaje Deflactado: sin restricción de pertenecer a algún nivel socioeconómico</a:t>
            </a:r>
            <a:endParaRPr lang="en-US" sz="2300" dirty="0">
              <a:solidFill>
                <a:schemeClr val="accent1">
                  <a:lumMod val="75000"/>
                </a:schemeClr>
              </a:solidFill>
            </a:endParaRPr>
          </a:p>
        </p:txBody>
      </p:sp>
      <p:sp>
        <p:nvSpPr>
          <p:cNvPr id="3" name="Marcador de contenido 2"/>
          <p:cNvSpPr>
            <a:spLocks noGrp="1"/>
          </p:cNvSpPr>
          <p:nvPr>
            <p:ph idx="1"/>
          </p:nvPr>
        </p:nvSpPr>
        <p:spPr/>
        <p:txBody>
          <a:bodyPr/>
          <a:lstStyle/>
          <a:p>
            <a:r>
              <a:rPr lang="es-CO" dirty="0" smtClean="0"/>
              <a:t>Por encima del puntaje deflactado es </a:t>
            </a:r>
            <a:r>
              <a:rPr lang="es-CO" dirty="0" err="1" smtClean="0"/>
              <a:t>resiliente</a:t>
            </a:r>
            <a:r>
              <a:rPr lang="es-CO" dirty="0" smtClean="0"/>
              <a:t>, independientemente del nivel socioeconómico en el que se encuentre. </a:t>
            </a:r>
          </a:p>
          <a:p>
            <a:r>
              <a:rPr lang="es-CO" dirty="0" smtClean="0"/>
              <a:t>Mas que </a:t>
            </a:r>
            <a:r>
              <a:rPr lang="es-CO" dirty="0" err="1" smtClean="0"/>
              <a:t>resilientes</a:t>
            </a:r>
            <a:r>
              <a:rPr lang="es-CO" dirty="0" smtClean="0"/>
              <a:t>, los estudiantes seleccionados son los que se desempeñan mejor que sus comparables socioeconómicamente. </a:t>
            </a:r>
            <a:endParaRPr lang="en-US" dirty="0"/>
          </a:p>
        </p:txBody>
      </p:sp>
    </p:spTree>
    <p:extLst>
      <p:ext uri="{BB962C8B-B14F-4D97-AF65-F5344CB8AC3E}">
        <p14:creationId xmlns:p14="http://schemas.microsoft.com/office/powerpoint/2010/main" val="394107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Puntaje Deflactado</a:t>
            </a:r>
            <a:endParaRPr lang="en-US" sz="2600" dirty="0">
              <a:solidFill>
                <a:schemeClr val="accent1">
                  <a:lumMod val="75000"/>
                </a:schemeClr>
              </a:solidFill>
            </a:endParaRPr>
          </a:p>
        </p:txBody>
      </p:sp>
      <p:pic>
        <p:nvPicPr>
          <p:cNvPr id="6" name="Marcador de contenido 5"/>
          <p:cNvPicPr>
            <a:picLocks noGrp="1" noChangeAspect="1"/>
          </p:cNvPicPr>
          <p:nvPr>
            <p:ph idx="1"/>
          </p:nvPr>
        </p:nvPicPr>
        <p:blipFill>
          <a:blip r:embed="rId3"/>
          <a:stretch>
            <a:fillRect/>
          </a:stretch>
        </p:blipFill>
        <p:spPr>
          <a:xfrm>
            <a:off x="1712304" y="1985963"/>
            <a:ext cx="5719392" cy="4079875"/>
          </a:xfrm>
          <a:prstGeom prst="rect">
            <a:avLst/>
          </a:prstGeom>
        </p:spPr>
      </p:pic>
    </p:spTree>
    <p:extLst>
      <p:ext uri="{BB962C8B-B14F-4D97-AF65-F5344CB8AC3E}">
        <p14:creationId xmlns:p14="http://schemas.microsoft.com/office/powerpoint/2010/main" val="2560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Puntaje </a:t>
            </a:r>
            <a:r>
              <a:rPr lang="es-CO" sz="2600" dirty="0" smtClean="0">
                <a:solidFill>
                  <a:schemeClr val="accent1">
                    <a:lumMod val="75000"/>
                  </a:schemeClr>
                </a:solidFill>
              </a:rPr>
              <a:t>Deflactado</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686625" y="1985963"/>
            <a:ext cx="5770749" cy="4079875"/>
          </a:xfrm>
          <a:prstGeom prst="rect">
            <a:avLst/>
          </a:prstGeom>
        </p:spPr>
      </p:pic>
    </p:spTree>
    <p:extLst>
      <p:ext uri="{BB962C8B-B14F-4D97-AF65-F5344CB8AC3E}">
        <p14:creationId xmlns:p14="http://schemas.microsoft.com/office/powerpoint/2010/main" val="138880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685752"/>
          </a:xfrm>
        </p:spPr>
        <p:txBody>
          <a:bodyPr>
            <a:normAutofit/>
          </a:bodyPr>
          <a:lstStyle/>
          <a:p>
            <a:pPr algn="ctr"/>
            <a:r>
              <a:rPr lang="es-CO" sz="2600" dirty="0" smtClean="0">
                <a:solidFill>
                  <a:schemeClr val="accent1">
                    <a:lumMod val="75000"/>
                  </a:schemeClr>
                </a:solidFill>
              </a:rPr>
              <a:t>Deflactado</a:t>
            </a:r>
            <a:endParaRPr lang="es-CO" sz="2600" dirty="0">
              <a:solidFill>
                <a:schemeClr val="accent1">
                  <a:lumMod val="75000"/>
                </a:schemeClr>
              </a:solidFill>
            </a:endParaRPr>
          </a:p>
        </p:txBody>
      </p:sp>
      <p:graphicFrame>
        <p:nvGraphicFramePr>
          <p:cNvPr id="4" name="Gráfico 3"/>
          <p:cNvGraphicFramePr>
            <a:graphicFrameLocks/>
          </p:cNvGraphicFramePr>
          <p:nvPr>
            <p:extLst>
              <p:ext uri="{D42A27DB-BD31-4B8C-83A1-F6EECF244321}">
                <p14:modId xmlns:p14="http://schemas.microsoft.com/office/powerpoint/2010/main" val="2912072826"/>
              </p:ext>
            </p:extLst>
          </p:nvPr>
        </p:nvGraphicFramePr>
        <p:xfrm>
          <a:off x="1201002" y="1573767"/>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94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err="1">
                <a:solidFill>
                  <a:schemeClr val="accent1">
                    <a:lumMod val="75000"/>
                  </a:schemeClr>
                </a:solidFill>
              </a:rPr>
              <a:t>Terciles</a:t>
            </a:r>
            <a:endParaRPr lang="en-US" sz="2600" dirty="0">
              <a:solidFill>
                <a:schemeClr val="accent1">
                  <a:lumMod val="75000"/>
                </a:schemeClr>
              </a:solidFill>
            </a:endParaRPr>
          </a:p>
        </p:txBody>
      </p:sp>
      <p:sp>
        <p:nvSpPr>
          <p:cNvPr id="5" name="Marcador de contenido 4"/>
          <p:cNvSpPr>
            <a:spLocks noGrp="1"/>
          </p:cNvSpPr>
          <p:nvPr>
            <p:ph idx="1"/>
          </p:nvPr>
        </p:nvSpPr>
        <p:spPr/>
        <p:txBody>
          <a:bodyPr/>
          <a:lstStyle/>
          <a:p>
            <a:r>
              <a:rPr lang="es-CO" dirty="0" smtClean="0"/>
              <a:t>Igual que PISA 2015, pero dividiendo el país en tercios y el mundo en tercios. </a:t>
            </a:r>
          </a:p>
          <a:p>
            <a:r>
              <a:rPr lang="es-CO" dirty="0" smtClean="0"/>
              <a:t>Esta es la forma de PISA 2006 y PISA 2009. </a:t>
            </a:r>
          </a:p>
          <a:p>
            <a:r>
              <a:rPr lang="es-CO" dirty="0" smtClean="0"/>
              <a:t>Conserva la misma filosofía de PISA 2015, en cuanto que los </a:t>
            </a:r>
            <a:r>
              <a:rPr lang="es-CO" dirty="0" err="1" smtClean="0"/>
              <a:t>resilientes</a:t>
            </a:r>
            <a:r>
              <a:rPr lang="es-CO" dirty="0" smtClean="0"/>
              <a:t> deben ser los más pobres de la sociedad. </a:t>
            </a:r>
            <a:endParaRPr lang="en-US" dirty="0"/>
          </a:p>
        </p:txBody>
      </p:sp>
    </p:spTree>
    <p:extLst>
      <p:ext uri="{BB962C8B-B14F-4D97-AF65-F5344CB8AC3E}">
        <p14:creationId xmlns:p14="http://schemas.microsoft.com/office/powerpoint/2010/main" val="1695342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err="1">
                <a:solidFill>
                  <a:schemeClr val="accent1">
                    <a:lumMod val="75000"/>
                  </a:schemeClr>
                </a:solidFill>
              </a:rPr>
              <a:t>Terciles</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3"/>
          <a:stretch>
            <a:fillRect/>
          </a:stretch>
        </p:blipFill>
        <p:spPr>
          <a:xfrm>
            <a:off x="1661006" y="1995294"/>
            <a:ext cx="5821988" cy="4079875"/>
          </a:xfrm>
          <a:prstGeom prst="rect">
            <a:avLst/>
          </a:prstGeom>
        </p:spPr>
      </p:pic>
    </p:spTree>
    <p:extLst>
      <p:ext uri="{BB962C8B-B14F-4D97-AF65-F5344CB8AC3E}">
        <p14:creationId xmlns:p14="http://schemas.microsoft.com/office/powerpoint/2010/main" val="402254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err="1">
                <a:solidFill>
                  <a:schemeClr val="accent1">
                    <a:lumMod val="75000"/>
                  </a:schemeClr>
                </a:solidFill>
              </a:rPr>
              <a:t>Terciles</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644431" y="1985963"/>
            <a:ext cx="5855137" cy="4079875"/>
          </a:xfrm>
          <a:prstGeom prst="rect">
            <a:avLst/>
          </a:prstGeom>
        </p:spPr>
      </p:pic>
    </p:spTree>
    <p:extLst>
      <p:ext uri="{BB962C8B-B14F-4D97-AF65-F5344CB8AC3E}">
        <p14:creationId xmlns:p14="http://schemas.microsoft.com/office/powerpoint/2010/main" val="414004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685752"/>
          </a:xfrm>
        </p:spPr>
        <p:txBody>
          <a:bodyPr>
            <a:normAutofit/>
          </a:bodyPr>
          <a:lstStyle/>
          <a:p>
            <a:pPr algn="ctr"/>
            <a:r>
              <a:rPr lang="es-CO" sz="2600" dirty="0" err="1" smtClean="0">
                <a:solidFill>
                  <a:schemeClr val="accent1">
                    <a:lumMod val="75000"/>
                  </a:schemeClr>
                </a:solidFill>
              </a:rPr>
              <a:t>Terciles</a:t>
            </a:r>
            <a:endParaRPr lang="es-CO" sz="2600" dirty="0">
              <a:solidFill>
                <a:schemeClr val="accent1">
                  <a:lumMod val="75000"/>
                </a:schemeClr>
              </a:solidFill>
            </a:endParaRPr>
          </a:p>
        </p:txBody>
      </p:sp>
      <p:graphicFrame>
        <p:nvGraphicFramePr>
          <p:cNvPr id="13" name="Gráfico 12"/>
          <p:cNvGraphicFramePr>
            <a:graphicFrameLocks/>
          </p:cNvGraphicFramePr>
          <p:nvPr>
            <p:extLst>
              <p:ext uri="{D42A27DB-BD31-4B8C-83A1-F6EECF244321}">
                <p14:modId xmlns:p14="http://schemas.microsoft.com/office/powerpoint/2010/main" val="870445275"/>
              </p:ext>
            </p:extLst>
          </p:nvPr>
        </p:nvGraphicFramePr>
        <p:xfrm>
          <a:off x="1201002" y="1573767"/>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644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2600" b="1" dirty="0">
                <a:solidFill>
                  <a:schemeClr val="accent1">
                    <a:lumMod val="75000"/>
                  </a:schemeClr>
                </a:solidFill>
              </a:rPr>
              <a:t>Motivación:</a:t>
            </a:r>
            <a:r>
              <a:rPr lang="es-CO" sz="2600" dirty="0">
                <a:solidFill>
                  <a:schemeClr val="accent1">
                    <a:lumMod val="75000"/>
                  </a:schemeClr>
                </a:solidFill>
              </a:rPr>
              <a:t> La relación positiva entre características socioeconómicas y </a:t>
            </a:r>
            <a:r>
              <a:rPr lang="es-CO" sz="2600" dirty="0" smtClean="0">
                <a:solidFill>
                  <a:schemeClr val="accent1">
                    <a:lumMod val="75000"/>
                  </a:schemeClr>
                </a:solidFill>
              </a:rPr>
              <a:t>desempeño en PISA 2015</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1245325" y="1890169"/>
            <a:ext cx="6417397" cy="4612504"/>
          </a:xfrm>
          <a:prstGeom prst="rect">
            <a:avLst/>
          </a:prstGeom>
        </p:spPr>
      </p:pic>
    </p:spTree>
    <p:extLst>
      <p:ext uri="{BB962C8B-B14F-4D97-AF65-F5344CB8AC3E}">
        <p14:creationId xmlns:p14="http://schemas.microsoft.com/office/powerpoint/2010/main" val="648471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Quintiles</a:t>
            </a:r>
            <a:endParaRPr lang="en-US" sz="2600" dirty="0">
              <a:solidFill>
                <a:schemeClr val="accent1">
                  <a:lumMod val="75000"/>
                </a:schemeClr>
              </a:solidFill>
            </a:endParaRPr>
          </a:p>
        </p:txBody>
      </p:sp>
      <p:sp>
        <p:nvSpPr>
          <p:cNvPr id="5" name="Marcador de contenido 4"/>
          <p:cNvSpPr>
            <a:spLocks noGrp="1"/>
          </p:cNvSpPr>
          <p:nvPr>
            <p:ph idx="1"/>
          </p:nvPr>
        </p:nvSpPr>
        <p:spPr/>
        <p:txBody>
          <a:bodyPr/>
          <a:lstStyle/>
          <a:p>
            <a:r>
              <a:rPr lang="es-CO" dirty="0"/>
              <a:t>Igual que PISA 2015, pero dividiendo el país en </a:t>
            </a:r>
            <a:r>
              <a:rPr lang="es-CO" dirty="0" smtClean="0"/>
              <a:t>quintos </a:t>
            </a:r>
            <a:r>
              <a:rPr lang="es-CO" dirty="0"/>
              <a:t>y el mundo en </a:t>
            </a:r>
            <a:r>
              <a:rPr lang="es-CO" dirty="0" smtClean="0"/>
              <a:t>quintos. </a:t>
            </a:r>
          </a:p>
          <a:p>
            <a:endParaRPr lang="es-CO" dirty="0"/>
          </a:p>
          <a:p>
            <a:r>
              <a:rPr lang="es-CO" dirty="0" smtClean="0"/>
              <a:t>Conserva </a:t>
            </a:r>
            <a:r>
              <a:rPr lang="es-CO" dirty="0"/>
              <a:t>la misma filosofía de PISA 2015, en cuanto que los </a:t>
            </a:r>
            <a:r>
              <a:rPr lang="es-CO" dirty="0" err="1"/>
              <a:t>resilientes</a:t>
            </a:r>
            <a:r>
              <a:rPr lang="es-CO" dirty="0"/>
              <a:t> deben ser los más pobres de la sociedad. </a:t>
            </a:r>
            <a:endParaRPr lang="en-US" dirty="0"/>
          </a:p>
        </p:txBody>
      </p:sp>
    </p:spTree>
    <p:extLst>
      <p:ext uri="{BB962C8B-B14F-4D97-AF65-F5344CB8AC3E}">
        <p14:creationId xmlns:p14="http://schemas.microsoft.com/office/powerpoint/2010/main" val="585339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Quintiles</a:t>
            </a:r>
            <a:endParaRPr lang="en-US" sz="2600" dirty="0">
              <a:solidFill>
                <a:schemeClr val="accent1">
                  <a:lumMod val="75000"/>
                </a:schemeClr>
              </a:solidFill>
            </a:endParaRPr>
          </a:p>
        </p:txBody>
      </p:sp>
      <p:pic>
        <p:nvPicPr>
          <p:cNvPr id="5" name="Marcador de contenido 4"/>
          <p:cNvPicPr>
            <a:picLocks noGrp="1" noChangeAspect="1"/>
          </p:cNvPicPr>
          <p:nvPr>
            <p:ph idx="1"/>
          </p:nvPr>
        </p:nvPicPr>
        <p:blipFill>
          <a:blip r:embed="rId3"/>
          <a:stretch>
            <a:fillRect/>
          </a:stretch>
        </p:blipFill>
        <p:spPr>
          <a:xfrm>
            <a:off x="1695083" y="1985963"/>
            <a:ext cx="5753833" cy="4079875"/>
          </a:xfrm>
          <a:prstGeom prst="rect">
            <a:avLst/>
          </a:prstGeom>
        </p:spPr>
      </p:pic>
    </p:spTree>
    <p:extLst>
      <p:ext uri="{BB962C8B-B14F-4D97-AF65-F5344CB8AC3E}">
        <p14:creationId xmlns:p14="http://schemas.microsoft.com/office/powerpoint/2010/main" val="2477191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Quintiles</a:t>
            </a:r>
            <a:endParaRPr lang="en-US" sz="2600" dirty="0">
              <a:solidFill>
                <a:schemeClr val="accent1">
                  <a:lumMod val="75000"/>
                </a:schemeClr>
              </a:solidFill>
            </a:endParaRPr>
          </a:p>
        </p:txBody>
      </p:sp>
      <p:pic>
        <p:nvPicPr>
          <p:cNvPr id="6" name="Marcador de contenido 5"/>
          <p:cNvPicPr>
            <a:picLocks noGrp="1" noChangeAspect="1"/>
          </p:cNvPicPr>
          <p:nvPr>
            <p:ph idx="1"/>
          </p:nvPr>
        </p:nvPicPr>
        <p:blipFill>
          <a:blip r:embed="rId2"/>
          <a:stretch>
            <a:fillRect/>
          </a:stretch>
        </p:blipFill>
        <p:spPr>
          <a:xfrm>
            <a:off x="1653712" y="1985963"/>
            <a:ext cx="5836576" cy="4079875"/>
          </a:xfrm>
          <a:prstGeom prst="rect">
            <a:avLst/>
          </a:prstGeom>
        </p:spPr>
      </p:pic>
    </p:spTree>
    <p:extLst>
      <p:ext uri="{BB962C8B-B14F-4D97-AF65-F5344CB8AC3E}">
        <p14:creationId xmlns:p14="http://schemas.microsoft.com/office/powerpoint/2010/main" val="3011685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685752"/>
          </a:xfrm>
        </p:spPr>
        <p:txBody>
          <a:bodyPr>
            <a:normAutofit/>
          </a:bodyPr>
          <a:lstStyle/>
          <a:p>
            <a:pPr algn="ctr"/>
            <a:r>
              <a:rPr lang="es-CO" sz="2600" dirty="0" smtClean="0">
                <a:solidFill>
                  <a:schemeClr val="accent1">
                    <a:lumMod val="75000"/>
                  </a:schemeClr>
                </a:solidFill>
              </a:rPr>
              <a:t>Quintiles </a:t>
            </a:r>
            <a:endParaRPr lang="es-CO" sz="2600" dirty="0">
              <a:solidFill>
                <a:schemeClr val="accent1">
                  <a:lumMod val="75000"/>
                </a:schemeClr>
              </a:solidFill>
            </a:endParaRPr>
          </a:p>
        </p:txBody>
      </p:sp>
      <p:graphicFrame>
        <p:nvGraphicFramePr>
          <p:cNvPr id="13" name="Gráfico 12"/>
          <p:cNvGraphicFramePr>
            <a:graphicFrameLocks/>
          </p:cNvGraphicFramePr>
          <p:nvPr>
            <p:extLst/>
          </p:nvPr>
        </p:nvGraphicFramePr>
        <p:xfrm>
          <a:off x="1201002" y="1573767"/>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28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Dos Cuartiles</a:t>
            </a:r>
            <a:endParaRPr lang="en-US" sz="2600" dirty="0">
              <a:solidFill>
                <a:schemeClr val="accent1">
                  <a:lumMod val="75000"/>
                </a:schemeClr>
              </a:solidFill>
            </a:endParaRPr>
          </a:p>
        </p:txBody>
      </p:sp>
      <p:sp>
        <p:nvSpPr>
          <p:cNvPr id="5" name="Marcador de contenido 4"/>
          <p:cNvSpPr>
            <a:spLocks noGrp="1"/>
          </p:cNvSpPr>
          <p:nvPr>
            <p:ph idx="1"/>
          </p:nvPr>
        </p:nvSpPr>
        <p:spPr/>
        <p:txBody>
          <a:bodyPr/>
          <a:lstStyle/>
          <a:p>
            <a:r>
              <a:rPr lang="es-CO" dirty="0" smtClean="0"/>
              <a:t>Dividiendo el país en dos grupos socioeconómicos, pero el mundo, igual que PISA 2015, en cuartiles. </a:t>
            </a:r>
            <a:endParaRPr lang="es-CO" dirty="0"/>
          </a:p>
          <a:p>
            <a:r>
              <a:rPr lang="es-CO" dirty="0" err="1" smtClean="0"/>
              <a:t>Resilientes</a:t>
            </a:r>
            <a:r>
              <a:rPr lang="es-CO" dirty="0" smtClean="0"/>
              <a:t> son los estudiantes de la mitad más pobre del país que quedan en el cuarto de mayor desempeño del mundo. </a:t>
            </a:r>
          </a:p>
          <a:p>
            <a:pPr marL="0" indent="0">
              <a:buNone/>
            </a:pPr>
            <a:endParaRPr lang="en-US" dirty="0"/>
          </a:p>
        </p:txBody>
      </p:sp>
    </p:spTree>
    <p:extLst>
      <p:ext uri="{BB962C8B-B14F-4D97-AF65-F5344CB8AC3E}">
        <p14:creationId xmlns:p14="http://schemas.microsoft.com/office/powerpoint/2010/main" val="4286537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smtClean="0">
                <a:solidFill>
                  <a:schemeClr val="accent1">
                    <a:lumMod val="75000"/>
                  </a:schemeClr>
                </a:solidFill>
              </a:rPr>
              <a:t>Dos Cuartiles</a:t>
            </a:r>
            <a:endParaRPr lang="en-US" sz="2600" dirty="0">
              <a:solidFill>
                <a:schemeClr val="accent1">
                  <a:lumMod val="75000"/>
                </a:schemeClr>
              </a:solidFill>
            </a:endParaRPr>
          </a:p>
        </p:txBody>
      </p:sp>
      <p:pic>
        <p:nvPicPr>
          <p:cNvPr id="5" name="Marcador de contenido 4"/>
          <p:cNvPicPr>
            <a:picLocks noGrp="1" noChangeAspect="1"/>
          </p:cNvPicPr>
          <p:nvPr>
            <p:ph idx="1"/>
          </p:nvPr>
        </p:nvPicPr>
        <p:blipFill>
          <a:blip r:embed="rId3"/>
          <a:stretch>
            <a:fillRect/>
          </a:stretch>
        </p:blipFill>
        <p:spPr>
          <a:xfrm>
            <a:off x="1729412" y="1985963"/>
            <a:ext cx="5685175" cy="4079875"/>
          </a:xfrm>
          <a:prstGeom prst="rect">
            <a:avLst/>
          </a:prstGeom>
        </p:spPr>
      </p:pic>
    </p:spTree>
    <p:extLst>
      <p:ext uri="{BB962C8B-B14F-4D97-AF65-F5344CB8AC3E}">
        <p14:creationId xmlns:p14="http://schemas.microsoft.com/office/powerpoint/2010/main" val="4046364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smtClean="0">
                <a:solidFill>
                  <a:schemeClr val="accent1">
                    <a:lumMod val="75000"/>
                  </a:schemeClr>
                </a:solidFill>
              </a:rPr>
              <a:t>Dos Cuartiles</a:t>
            </a:r>
            <a:endParaRPr lang="en-US" sz="2600" dirty="0">
              <a:solidFill>
                <a:schemeClr val="accent1">
                  <a:lumMod val="75000"/>
                </a:schemeClr>
              </a:solidFill>
            </a:endParaRPr>
          </a:p>
        </p:txBody>
      </p:sp>
      <p:pic>
        <p:nvPicPr>
          <p:cNvPr id="5" name="Marcador de contenido 4"/>
          <p:cNvPicPr>
            <a:picLocks noGrp="1" noChangeAspect="1"/>
          </p:cNvPicPr>
          <p:nvPr>
            <p:ph idx="1"/>
          </p:nvPr>
        </p:nvPicPr>
        <p:blipFill>
          <a:blip r:embed="rId2"/>
          <a:stretch>
            <a:fillRect/>
          </a:stretch>
        </p:blipFill>
        <p:spPr>
          <a:xfrm>
            <a:off x="1741389" y="1985963"/>
            <a:ext cx="5661221" cy="4079875"/>
          </a:xfrm>
          <a:prstGeom prst="rect">
            <a:avLst/>
          </a:prstGeom>
        </p:spPr>
      </p:pic>
    </p:spTree>
    <p:extLst>
      <p:ext uri="{BB962C8B-B14F-4D97-AF65-F5344CB8AC3E}">
        <p14:creationId xmlns:p14="http://schemas.microsoft.com/office/powerpoint/2010/main" val="1747301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685752"/>
          </a:xfrm>
        </p:spPr>
        <p:txBody>
          <a:bodyPr>
            <a:normAutofit/>
          </a:bodyPr>
          <a:lstStyle/>
          <a:p>
            <a:pPr algn="ctr"/>
            <a:r>
              <a:rPr lang="es-CO" sz="2600" dirty="0" smtClean="0">
                <a:solidFill>
                  <a:schemeClr val="accent1">
                    <a:lumMod val="75000"/>
                  </a:schemeClr>
                </a:solidFill>
              </a:rPr>
              <a:t>Dos Cuartiles</a:t>
            </a:r>
            <a:endParaRPr lang="es-CO" sz="2600" dirty="0">
              <a:solidFill>
                <a:schemeClr val="accent1">
                  <a:lumMod val="75000"/>
                </a:schemeClr>
              </a:solidFill>
            </a:endParaRPr>
          </a:p>
        </p:txBody>
      </p:sp>
      <p:graphicFrame>
        <p:nvGraphicFramePr>
          <p:cNvPr id="13" name="Gráfico 12"/>
          <p:cNvGraphicFramePr>
            <a:graphicFrameLocks/>
          </p:cNvGraphicFramePr>
          <p:nvPr>
            <p:extLst>
              <p:ext uri="{D42A27DB-BD31-4B8C-83A1-F6EECF244321}">
                <p14:modId xmlns:p14="http://schemas.microsoft.com/office/powerpoint/2010/main" val="1008494229"/>
              </p:ext>
            </p:extLst>
          </p:nvPr>
        </p:nvGraphicFramePr>
        <p:xfrm>
          <a:off x="1201002" y="1573767"/>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070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2600" dirty="0" err="1" smtClean="0">
                <a:solidFill>
                  <a:schemeClr val="accent1">
                    <a:lumMod val="75000"/>
                  </a:schemeClr>
                </a:solidFill>
              </a:rPr>
              <a:t>Deciles</a:t>
            </a:r>
            <a:endParaRPr lang="en-US" sz="2600" dirty="0">
              <a:solidFill>
                <a:schemeClr val="accent1">
                  <a:lumMod val="75000"/>
                </a:schemeClr>
              </a:solidFill>
            </a:endParaRPr>
          </a:p>
        </p:txBody>
      </p:sp>
      <p:sp>
        <p:nvSpPr>
          <p:cNvPr id="3" name="Marcador de contenido 2"/>
          <p:cNvSpPr>
            <a:spLocks noGrp="1"/>
          </p:cNvSpPr>
          <p:nvPr>
            <p:ph idx="1"/>
          </p:nvPr>
        </p:nvSpPr>
        <p:spPr/>
        <p:txBody>
          <a:bodyPr/>
          <a:lstStyle/>
          <a:p>
            <a:r>
              <a:rPr lang="es-CO" dirty="0" smtClean="0"/>
              <a:t>Dividimos el país en </a:t>
            </a:r>
            <a:r>
              <a:rPr lang="es-CO" dirty="0" err="1" smtClean="0"/>
              <a:t>deciles</a:t>
            </a:r>
            <a:r>
              <a:rPr lang="es-CO" dirty="0" smtClean="0"/>
              <a:t> socioeconómicos y el mundo en </a:t>
            </a:r>
            <a:r>
              <a:rPr lang="es-CO" dirty="0" err="1" smtClean="0"/>
              <a:t>deciles</a:t>
            </a:r>
            <a:r>
              <a:rPr lang="es-CO" dirty="0" smtClean="0"/>
              <a:t> según el puntaje deflactado. </a:t>
            </a:r>
          </a:p>
          <a:p>
            <a:endParaRPr lang="es-CO" dirty="0"/>
          </a:p>
          <a:p>
            <a:r>
              <a:rPr lang="es-CO" dirty="0" smtClean="0"/>
              <a:t>Los resilientes son los que, en cualquier decil socioeconómico, queden tres deciles de desempeño por encima del que se </a:t>
            </a:r>
            <a:r>
              <a:rPr lang="es-CO" dirty="0" smtClean="0"/>
              <a:t>encuentren. </a:t>
            </a:r>
            <a:endParaRPr lang="es-CO" dirty="0" smtClean="0"/>
          </a:p>
          <a:p>
            <a:endParaRPr lang="en-US" dirty="0"/>
          </a:p>
        </p:txBody>
      </p:sp>
    </p:spTree>
    <p:extLst>
      <p:ext uri="{BB962C8B-B14F-4D97-AF65-F5344CB8AC3E}">
        <p14:creationId xmlns:p14="http://schemas.microsoft.com/office/powerpoint/2010/main" val="990335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err="1">
                <a:solidFill>
                  <a:schemeClr val="accent1">
                    <a:lumMod val="75000"/>
                  </a:schemeClr>
                </a:solidFill>
              </a:rPr>
              <a:t>Deciles</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3"/>
          <a:stretch>
            <a:fillRect/>
          </a:stretch>
        </p:blipFill>
        <p:spPr>
          <a:xfrm>
            <a:off x="1696963" y="1985963"/>
            <a:ext cx="5750073" cy="4079875"/>
          </a:xfrm>
          <a:prstGeom prst="rect">
            <a:avLst/>
          </a:prstGeom>
        </p:spPr>
      </p:pic>
    </p:spTree>
    <p:extLst>
      <p:ext uri="{BB962C8B-B14F-4D97-AF65-F5344CB8AC3E}">
        <p14:creationId xmlns:p14="http://schemas.microsoft.com/office/powerpoint/2010/main" val="118402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sz="2600" b="1" dirty="0">
                <a:solidFill>
                  <a:schemeClr val="accent1">
                    <a:lumMod val="75000"/>
                  </a:schemeClr>
                </a:solidFill>
              </a:rPr>
              <a:t>Motivación: </a:t>
            </a:r>
            <a:r>
              <a:rPr lang="es-ES" sz="2600" dirty="0">
                <a:solidFill>
                  <a:schemeClr val="accent1">
                    <a:lumMod val="75000"/>
                  </a:schemeClr>
                </a:solidFill>
              </a:rPr>
              <a:t>Brecha de desempeño entre estudiantes ricos y pobres en </a:t>
            </a:r>
            <a:r>
              <a:rPr lang="es-ES" sz="2600" dirty="0" smtClean="0">
                <a:solidFill>
                  <a:schemeClr val="accent1">
                    <a:lumMod val="75000"/>
                  </a:schemeClr>
                </a:solidFill>
              </a:rPr>
              <a:t>Ciencias, </a:t>
            </a:r>
            <a:r>
              <a:rPr lang="es-ES" sz="2600" dirty="0">
                <a:solidFill>
                  <a:schemeClr val="accent1">
                    <a:lumMod val="75000"/>
                  </a:schemeClr>
                </a:solidFill>
              </a:rPr>
              <a:t>PISA 2015</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2"/>
          <a:stretch>
            <a:fillRect/>
          </a:stretch>
        </p:blipFill>
        <p:spPr>
          <a:xfrm>
            <a:off x="905336" y="1689100"/>
            <a:ext cx="7167509" cy="4676215"/>
          </a:xfrm>
          <a:prstGeom prst="rect">
            <a:avLst/>
          </a:prstGeom>
        </p:spPr>
      </p:pic>
    </p:spTree>
    <p:extLst>
      <p:ext uri="{BB962C8B-B14F-4D97-AF65-F5344CB8AC3E}">
        <p14:creationId xmlns:p14="http://schemas.microsoft.com/office/powerpoint/2010/main" val="2301176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Deciles</a:t>
            </a:r>
            <a:endParaRPr lang="en-US" sz="2600" dirty="0">
              <a:solidFill>
                <a:schemeClr val="accent1">
                  <a:lumMod val="75000"/>
                </a:schemeClr>
              </a:solidFill>
            </a:endParaRPr>
          </a:p>
        </p:txBody>
      </p:sp>
      <p:pic>
        <p:nvPicPr>
          <p:cNvPr id="4" name="Marcador de contenido 3"/>
          <p:cNvPicPr>
            <a:picLocks noGrp="1" noChangeAspect="1"/>
          </p:cNvPicPr>
          <p:nvPr>
            <p:ph idx="1"/>
          </p:nvPr>
        </p:nvPicPr>
        <p:blipFill>
          <a:blip r:embed="rId3"/>
          <a:stretch>
            <a:fillRect/>
          </a:stretch>
        </p:blipFill>
        <p:spPr>
          <a:xfrm>
            <a:off x="1635775" y="1985963"/>
            <a:ext cx="5872450" cy="4079875"/>
          </a:xfrm>
          <a:prstGeom prst="rect">
            <a:avLst/>
          </a:prstGeom>
        </p:spPr>
      </p:pic>
    </p:spTree>
    <p:extLst>
      <p:ext uri="{BB962C8B-B14F-4D97-AF65-F5344CB8AC3E}">
        <p14:creationId xmlns:p14="http://schemas.microsoft.com/office/powerpoint/2010/main" val="2561552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p:cNvSpPr>
            <a:spLocks noGrp="1"/>
          </p:cNvSpPr>
          <p:nvPr>
            <p:ph type="title"/>
          </p:nvPr>
        </p:nvSpPr>
        <p:spPr>
          <a:xfrm>
            <a:off x="5543" y="888015"/>
            <a:ext cx="9138457" cy="685752"/>
          </a:xfrm>
        </p:spPr>
        <p:txBody>
          <a:bodyPr>
            <a:normAutofit/>
          </a:bodyPr>
          <a:lstStyle/>
          <a:p>
            <a:pPr algn="ctr"/>
            <a:r>
              <a:rPr lang="es-CO" sz="2600" dirty="0" smtClean="0">
                <a:solidFill>
                  <a:schemeClr val="accent1">
                    <a:lumMod val="75000"/>
                  </a:schemeClr>
                </a:solidFill>
              </a:rPr>
              <a:t>Deciles</a:t>
            </a:r>
            <a:endParaRPr lang="es-CO" sz="2600" dirty="0">
              <a:solidFill>
                <a:schemeClr val="accent1">
                  <a:lumMod val="75000"/>
                </a:schemeClr>
              </a:solidFill>
            </a:endParaRPr>
          </a:p>
        </p:txBody>
      </p:sp>
      <p:graphicFrame>
        <p:nvGraphicFramePr>
          <p:cNvPr id="13" name="Gráfico 12"/>
          <p:cNvGraphicFramePr>
            <a:graphicFrameLocks/>
          </p:cNvGraphicFramePr>
          <p:nvPr>
            <p:extLst>
              <p:ext uri="{D42A27DB-BD31-4B8C-83A1-F6EECF244321}">
                <p14:modId xmlns:p14="http://schemas.microsoft.com/office/powerpoint/2010/main" val="4125431381"/>
              </p:ext>
            </p:extLst>
          </p:nvPr>
        </p:nvGraphicFramePr>
        <p:xfrm>
          <a:off x="1201002" y="1573767"/>
          <a:ext cx="6782938" cy="4745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985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dirty="0">
                <a:solidFill>
                  <a:schemeClr val="accent1">
                    <a:lumMod val="75000"/>
                  </a:schemeClr>
                </a:solidFill>
              </a:rPr>
              <a:t>Factores asociados al aprendizaje</a:t>
            </a:r>
            <a:endParaRPr lang="en-US" dirty="0">
              <a:solidFill>
                <a:schemeClr val="accent1">
                  <a:lumMod val="75000"/>
                </a:schemeClr>
              </a:solidFill>
            </a:endParaRPr>
          </a:p>
        </p:txBody>
      </p:sp>
      <p:sp>
        <p:nvSpPr>
          <p:cNvPr id="3" name="Marcador de contenido 2"/>
          <p:cNvSpPr>
            <a:spLocks noGrp="1"/>
          </p:cNvSpPr>
          <p:nvPr>
            <p:ph idx="1"/>
          </p:nvPr>
        </p:nvSpPr>
        <p:spPr/>
        <p:txBody>
          <a:bodyPr/>
          <a:lstStyle/>
          <a:p>
            <a:r>
              <a:rPr lang="es-CO" dirty="0" smtClean="0"/>
              <a:t>Vimos que </a:t>
            </a:r>
            <a:r>
              <a:rPr lang="es-CO" dirty="0"/>
              <a:t>l</a:t>
            </a:r>
            <a:r>
              <a:rPr lang="es-CO" dirty="0" smtClean="0"/>
              <a:t>as formas propuestas de acercarse a la resiliencia implican una selección de estudiantes diferentes (y de su nivel socioeconómico promedio)</a:t>
            </a:r>
            <a:endParaRPr lang="en-US" dirty="0"/>
          </a:p>
          <a:p>
            <a:endParaRPr lang="es-CO" dirty="0" smtClean="0"/>
          </a:p>
          <a:p>
            <a:r>
              <a:rPr lang="es-CO" dirty="0" smtClean="0"/>
              <a:t>Quisiéramos saber si también hay diferencias en la relación con algunos factores asociados al aprendizaje</a:t>
            </a:r>
            <a:endParaRPr lang="en-US" dirty="0"/>
          </a:p>
        </p:txBody>
      </p:sp>
    </p:spTree>
    <p:extLst>
      <p:ext uri="{BB962C8B-B14F-4D97-AF65-F5344CB8AC3E}">
        <p14:creationId xmlns:p14="http://schemas.microsoft.com/office/powerpoint/2010/main" val="2475604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dirty="0">
                <a:solidFill>
                  <a:schemeClr val="accent1">
                    <a:lumMod val="75000"/>
                  </a:schemeClr>
                </a:solidFill>
              </a:rPr>
              <a:t>Índices en PISA 2015 que usamos</a:t>
            </a:r>
          </a:p>
        </p:txBody>
      </p:sp>
      <p:sp>
        <p:nvSpPr>
          <p:cNvPr id="3" name="Marcador de contenido 2"/>
          <p:cNvSpPr>
            <a:spLocks noGrp="1"/>
          </p:cNvSpPr>
          <p:nvPr>
            <p:ph idx="1"/>
          </p:nvPr>
        </p:nvSpPr>
        <p:spPr/>
        <p:txBody>
          <a:bodyPr>
            <a:normAutofit/>
          </a:bodyPr>
          <a:lstStyle/>
          <a:p>
            <a:r>
              <a:rPr lang="es-CO" sz="2400" dirty="0" smtClean="0">
                <a:solidFill>
                  <a:schemeClr val="accent1">
                    <a:lumMod val="75000"/>
                  </a:schemeClr>
                </a:solidFill>
                <a:latin typeface="+mj-lt"/>
              </a:rPr>
              <a:t>Índice de Nivel Social, Económico y Cultural</a:t>
            </a:r>
          </a:p>
          <a:p>
            <a:pPr marL="0" indent="0" algn="just">
              <a:buNone/>
            </a:pPr>
            <a:r>
              <a:rPr lang="es-CO" sz="1800" dirty="0" smtClean="0">
                <a:latin typeface="+mj-lt"/>
              </a:rPr>
              <a:t>Se construye a partir de cinco índices: Nivel ocupacional más alto de los padres, Nivel educativo más alto de los padres, Riqueza familiar, Posesiones culturales y Recursos educativos en el hogar.</a:t>
            </a:r>
          </a:p>
          <a:p>
            <a:pPr marL="0" indent="0" algn="just">
              <a:buNone/>
            </a:pPr>
            <a:endParaRPr lang="es-CO" sz="1800" dirty="0">
              <a:latin typeface="+mj-lt"/>
            </a:endParaRPr>
          </a:p>
          <a:p>
            <a:r>
              <a:rPr lang="es-CO" sz="2400" dirty="0" smtClean="0">
                <a:solidFill>
                  <a:schemeClr val="accent1">
                    <a:lumMod val="75000"/>
                  </a:schemeClr>
                </a:solidFill>
                <a:latin typeface="+mj-lt"/>
              </a:rPr>
              <a:t>Posesiones culturales</a:t>
            </a:r>
            <a:endParaRPr lang="es-CO" sz="2400" dirty="0">
              <a:solidFill>
                <a:schemeClr val="accent1">
                  <a:lumMod val="75000"/>
                </a:schemeClr>
              </a:solidFill>
              <a:latin typeface="+mj-lt"/>
            </a:endParaRPr>
          </a:p>
          <a:p>
            <a:pPr marL="0" indent="0">
              <a:buNone/>
            </a:pPr>
            <a:r>
              <a:rPr lang="es-CO" sz="1800" dirty="0" smtClean="0">
                <a:latin typeface="+mj-lt"/>
              </a:rPr>
              <a:t>Considera la disponibilidad de libros, obras de arte e instrumentos musicales en el hogar. </a:t>
            </a:r>
            <a:endParaRPr lang="es-CO" sz="1800" dirty="0">
              <a:latin typeface="+mj-lt"/>
            </a:endParaRPr>
          </a:p>
        </p:txBody>
      </p:sp>
    </p:spTree>
    <p:extLst>
      <p:ext uri="{BB962C8B-B14F-4D97-AF65-F5344CB8AC3E}">
        <p14:creationId xmlns:p14="http://schemas.microsoft.com/office/powerpoint/2010/main" val="234854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1">
                    <a:lumMod val="75000"/>
                  </a:schemeClr>
                </a:solidFill>
              </a:rPr>
              <a:t>Índices en PISA 2015 que usamos</a:t>
            </a:r>
          </a:p>
        </p:txBody>
      </p:sp>
      <p:sp>
        <p:nvSpPr>
          <p:cNvPr id="3" name="Marcador de contenido 2"/>
          <p:cNvSpPr>
            <a:spLocks noGrp="1"/>
          </p:cNvSpPr>
          <p:nvPr>
            <p:ph idx="1"/>
          </p:nvPr>
        </p:nvSpPr>
        <p:spPr>
          <a:xfrm>
            <a:off x="628650" y="1985314"/>
            <a:ext cx="7886700" cy="4388190"/>
          </a:xfrm>
        </p:spPr>
        <p:txBody>
          <a:bodyPr>
            <a:normAutofit lnSpcReduction="10000"/>
          </a:bodyPr>
          <a:lstStyle/>
          <a:p>
            <a:r>
              <a:rPr lang="es-CO" sz="2400" dirty="0" smtClean="0">
                <a:solidFill>
                  <a:schemeClr val="accent1">
                    <a:lumMod val="75000"/>
                  </a:schemeClr>
                </a:solidFill>
                <a:latin typeface="+mj-lt"/>
              </a:rPr>
              <a:t>Clima disciplinario en las clases de ciencias </a:t>
            </a:r>
          </a:p>
          <a:p>
            <a:pPr marL="0" indent="0" algn="just">
              <a:buNone/>
            </a:pPr>
            <a:r>
              <a:rPr lang="es-CO" sz="1800" dirty="0" smtClean="0">
                <a:latin typeface="+mj-lt"/>
              </a:rPr>
              <a:t>Reporte de los estudiantes sobre la frecuencia en la que ocurren las siguientes situaciones en su clase de ciencias: </a:t>
            </a:r>
            <a:r>
              <a:rPr lang="es-CO" sz="1800" i="1" dirty="0" smtClean="0">
                <a:latin typeface="+mj-lt"/>
              </a:rPr>
              <a:t>“Los estudiantes no escuchan lo que el profesor dice”, “Hay ruido y desorden”, “El profesor tiene que esperar mucho tiempo para que los estudiantes hagan silencio”, “Los estudiantes no pueden trabajar bien”.</a:t>
            </a:r>
          </a:p>
          <a:p>
            <a:r>
              <a:rPr lang="es-CO" sz="2400" dirty="0" smtClean="0">
                <a:solidFill>
                  <a:schemeClr val="accent1">
                    <a:lumMod val="75000"/>
                  </a:schemeClr>
                </a:solidFill>
                <a:latin typeface="+mj-lt"/>
              </a:rPr>
              <a:t>Disfrute de la ciencia</a:t>
            </a:r>
          </a:p>
          <a:p>
            <a:pPr marL="0" indent="0" algn="just">
              <a:buNone/>
            </a:pPr>
            <a:r>
              <a:rPr lang="es-CO" sz="1800" dirty="0" smtClean="0">
                <a:latin typeface="+mj-lt"/>
              </a:rPr>
              <a:t>Nivel de acuerdo de los estudiantes con las siguientes afirmaciones: “</a:t>
            </a:r>
            <a:r>
              <a:rPr lang="es-CO" sz="1800" i="1" dirty="0" smtClean="0">
                <a:latin typeface="+mj-lt"/>
              </a:rPr>
              <a:t>Generalmente me divierto cuando estoy aprendiendo un tema relacionado con las ciencias”, “Me gusta leer sobre ciencia”, “Disfruto adquirir nuevo conocimiento en ciencias”, </a:t>
            </a:r>
            <a:r>
              <a:rPr lang="es-CO" sz="1800" dirty="0" smtClean="0">
                <a:latin typeface="+mj-lt"/>
              </a:rPr>
              <a:t>entre otras.</a:t>
            </a:r>
          </a:p>
          <a:p>
            <a:r>
              <a:rPr lang="es-CO" sz="2400" dirty="0" smtClean="0">
                <a:solidFill>
                  <a:schemeClr val="accent1">
                    <a:lumMod val="75000"/>
                  </a:schemeClr>
                </a:solidFill>
                <a:latin typeface="+mj-lt"/>
              </a:rPr>
              <a:t>Interés en temas relacionados con la ciencia</a:t>
            </a:r>
          </a:p>
          <a:p>
            <a:pPr marL="0" indent="0" algn="just">
              <a:buNone/>
            </a:pPr>
            <a:r>
              <a:rPr lang="es-CO" sz="1800" dirty="0" smtClean="0">
                <a:latin typeface="+mj-lt"/>
              </a:rPr>
              <a:t>Grado de interés de los estudiantes en temas como </a:t>
            </a:r>
            <a:r>
              <a:rPr lang="es-CO" sz="1800" i="1" dirty="0" smtClean="0">
                <a:latin typeface="+mj-lt"/>
              </a:rPr>
              <a:t>La biosfera, El movimiento y las fuerzas, La energía y su transformación, </a:t>
            </a:r>
            <a:r>
              <a:rPr lang="es-CO" sz="1800" i="1" dirty="0">
                <a:latin typeface="+mj-lt"/>
              </a:rPr>
              <a:t>E</a:t>
            </a:r>
            <a:r>
              <a:rPr lang="es-CO" sz="1800" i="1" dirty="0" smtClean="0">
                <a:latin typeface="+mj-lt"/>
              </a:rPr>
              <a:t>l Universo y su historia y Cómo puede ayudar la ciencia a prevenir las enfermedades</a:t>
            </a:r>
            <a:r>
              <a:rPr lang="es-CO" sz="1800" dirty="0" smtClean="0">
                <a:latin typeface="+mj-lt"/>
              </a:rPr>
              <a:t>.</a:t>
            </a:r>
            <a:endParaRPr lang="es-CO" sz="1800" dirty="0" smtClean="0"/>
          </a:p>
          <a:p>
            <a:endParaRPr lang="es-CO" sz="2400" dirty="0" smtClean="0"/>
          </a:p>
          <a:p>
            <a:endParaRPr lang="es-CO" sz="2400" dirty="0" smtClean="0"/>
          </a:p>
          <a:p>
            <a:endParaRPr lang="es-CO" sz="2400" dirty="0" smtClean="0"/>
          </a:p>
          <a:p>
            <a:endParaRPr lang="es-CO" dirty="0"/>
          </a:p>
        </p:txBody>
      </p:sp>
    </p:spTree>
    <p:extLst>
      <p:ext uri="{BB962C8B-B14F-4D97-AF65-F5344CB8AC3E}">
        <p14:creationId xmlns:p14="http://schemas.microsoft.com/office/powerpoint/2010/main" val="1159744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solidFill>
                  <a:schemeClr val="accent1">
                    <a:lumMod val="75000"/>
                  </a:schemeClr>
                </a:solidFill>
              </a:rPr>
              <a:t>Índices en PISA 2015 que usamos</a:t>
            </a:r>
          </a:p>
        </p:txBody>
      </p:sp>
      <p:sp>
        <p:nvSpPr>
          <p:cNvPr id="3" name="Marcador de contenido 2"/>
          <p:cNvSpPr>
            <a:spLocks noGrp="1"/>
          </p:cNvSpPr>
          <p:nvPr>
            <p:ph idx="1"/>
          </p:nvPr>
        </p:nvSpPr>
        <p:spPr>
          <a:xfrm>
            <a:off x="628650" y="1985314"/>
            <a:ext cx="7886700" cy="4374543"/>
          </a:xfrm>
        </p:spPr>
        <p:txBody>
          <a:bodyPr>
            <a:normAutofit lnSpcReduction="10000"/>
          </a:bodyPr>
          <a:lstStyle/>
          <a:p>
            <a:r>
              <a:rPr lang="es-CO" sz="2400" dirty="0">
                <a:solidFill>
                  <a:schemeClr val="accent1">
                    <a:lumMod val="75000"/>
                  </a:schemeClr>
                </a:solidFill>
                <a:latin typeface="+mj-lt"/>
              </a:rPr>
              <a:t>Personalidad: </a:t>
            </a:r>
            <a:r>
              <a:rPr lang="es-CO" sz="2400" dirty="0" smtClean="0">
                <a:solidFill>
                  <a:schemeClr val="accent1">
                    <a:lumMod val="75000"/>
                  </a:schemeClr>
                </a:solidFill>
                <a:latin typeface="+mj-lt"/>
              </a:rPr>
              <a:t>Ansiedad</a:t>
            </a:r>
          </a:p>
          <a:p>
            <a:pPr marL="0" indent="0">
              <a:buNone/>
            </a:pPr>
            <a:r>
              <a:rPr lang="es-CO" sz="1800" dirty="0" smtClean="0">
                <a:latin typeface="+mj-lt"/>
              </a:rPr>
              <a:t>Indaga el grado en que los estudiantes se sienten identificados con situaciones de ansiedad. </a:t>
            </a:r>
            <a:r>
              <a:rPr lang="es-CO" sz="1800" i="1" dirty="0" smtClean="0">
                <a:latin typeface="+mj-lt"/>
              </a:rPr>
              <a:t>“Me preocupa que sea difícil para mi presentar el examen”, “Me preocupa obtener malas calificaciones”, “Incluso cuando estoy bien preparado para un examen me siento muy ansioso”, “Me pongo muy nervioso cuando no sé cómo realizar una tarea”. </a:t>
            </a:r>
            <a:endParaRPr lang="es-CO" sz="1800" i="1" dirty="0">
              <a:latin typeface="+mj-lt"/>
            </a:endParaRPr>
          </a:p>
          <a:p>
            <a:r>
              <a:rPr lang="es-CO" sz="2400" dirty="0" smtClean="0">
                <a:solidFill>
                  <a:schemeClr val="accent1">
                    <a:lumMod val="75000"/>
                  </a:schemeClr>
                </a:solidFill>
                <a:latin typeface="+mj-lt"/>
              </a:rPr>
              <a:t>Disposiciones </a:t>
            </a:r>
            <a:r>
              <a:rPr lang="es-CO" sz="2400" dirty="0">
                <a:solidFill>
                  <a:schemeClr val="accent1">
                    <a:lumMod val="75000"/>
                  </a:schemeClr>
                </a:solidFill>
                <a:latin typeface="+mj-lt"/>
              </a:rPr>
              <a:t>de colaboración y trabajo en </a:t>
            </a:r>
            <a:r>
              <a:rPr lang="es-CO" sz="2400" dirty="0" smtClean="0">
                <a:solidFill>
                  <a:schemeClr val="accent1">
                    <a:lumMod val="75000"/>
                  </a:schemeClr>
                </a:solidFill>
                <a:latin typeface="+mj-lt"/>
              </a:rPr>
              <a:t>equipo: Disfrute de la cooperación</a:t>
            </a:r>
          </a:p>
          <a:p>
            <a:pPr marL="0" indent="0">
              <a:buNone/>
            </a:pPr>
            <a:r>
              <a:rPr lang="es-CO" sz="1800" dirty="0" smtClean="0">
                <a:latin typeface="+mj-lt"/>
              </a:rPr>
              <a:t>Estima el grado en que los estudiantes disfrutan la cooperación de acuerdo con su nivel de acuerdo ante las siguientes afirmaciones: “</a:t>
            </a:r>
            <a:r>
              <a:rPr lang="es-CO" sz="1800" i="1" dirty="0" smtClean="0">
                <a:latin typeface="+mj-lt"/>
              </a:rPr>
              <a:t>Soy bueno escuchando”, “Disfruto cuando veo a mis compañeros tener éxito”, “Tengo en cuenta los intereses de los demás”, Disfruto al considerar perspectivas diferentes”.</a:t>
            </a:r>
            <a:endParaRPr lang="es-CO" sz="1800" dirty="0">
              <a:latin typeface="+mj-lt"/>
            </a:endParaRPr>
          </a:p>
          <a:p>
            <a:r>
              <a:rPr lang="es-CO" sz="2400" dirty="0" smtClean="0">
                <a:solidFill>
                  <a:schemeClr val="accent1">
                    <a:lumMod val="75000"/>
                  </a:schemeClr>
                </a:solidFill>
                <a:latin typeface="+mj-lt"/>
              </a:rPr>
              <a:t>Impuntualidad</a:t>
            </a:r>
            <a:endParaRPr lang="es-CO" sz="2400" dirty="0">
              <a:solidFill>
                <a:schemeClr val="accent1">
                  <a:lumMod val="75000"/>
                </a:schemeClr>
              </a:solidFill>
              <a:latin typeface="+mj-lt"/>
            </a:endParaRPr>
          </a:p>
          <a:p>
            <a:pPr marL="0" indent="0">
              <a:buNone/>
            </a:pPr>
            <a:r>
              <a:rPr lang="es-CO" sz="1800" dirty="0" smtClean="0">
                <a:latin typeface="+mj-lt"/>
              </a:rPr>
              <a:t>Frecuencia en la que los estudiantes llegaron tarde al colegio en las dos semanas previas a la presentación de la prueba.</a:t>
            </a:r>
            <a:endParaRPr lang="es-CO" sz="1800" dirty="0">
              <a:latin typeface="+mj-lt"/>
            </a:endParaRPr>
          </a:p>
        </p:txBody>
      </p:sp>
    </p:spTree>
    <p:extLst>
      <p:ext uri="{BB962C8B-B14F-4D97-AF65-F5344CB8AC3E}">
        <p14:creationId xmlns:p14="http://schemas.microsoft.com/office/powerpoint/2010/main" val="1610219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solidFill>
                  <a:schemeClr val="accent1">
                    <a:lumMod val="75000"/>
                  </a:schemeClr>
                </a:solidFill>
              </a:rPr>
              <a:t>Regresiones </a:t>
            </a:r>
            <a:r>
              <a:rPr lang="es-CO" dirty="0" err="1">
                <a:solidFill>
                  <a:schemeClr val="accent1">
                    <a:lumMod val="75000"/>
                  </a:schemeClr>
                </a:solidFill>
              </a:rPr>
              <a:t>Logit</a:t>
            </a:r>
            <a:endParaRPr lang="en-US" dirty="0">
              <a:solidFill>
                <a:schemeClr val="accent1">
                  <a:lumMod val="75000"/>
                </a:schemeClr>
              </a:solidFill>
            </a:endParaRPr>
          </a:p>
        </p:txBody>
      </p:sp>
      <p:sp>
        <p:nvSpPr>
          <p:cNvPr id="3" name="Marcador de contenido 2"/>
          <p:cNvSpPr>
            <a:spLocks noGrp="1"/>
          </p:cNvSpPr>
          <p:nvPr>
            <p:ph idx="1"/>
          </p:nvPr>
        </p:nvSpPr>
        <p:spPr/>
        <p:txBody>
          <a:bodyPr>
            <a:normAutofit fontScale="92500" lnSpcReduction="20000"/>
          </a:bodyPr>
          <a:lstStyle/>
          <a:p>
            <a:r>
              <a:rPr lang="es-CO" dirty="0" smtClean="0"/>
              <a:t>La variable dependiente es un indicador de si el estudiante es </a:t>
            </a:r>
            <a:r>
              <a:rPr lang="es-CO" dirty="0" err="1" smtClean="0"/>
              <a:t>resiliente</a:t>
            </a:r>
            <a:r>
              <a:rPr lang="en-US" dirty="0" smtClean="0"/>
              <a:t>, </a:t>
            </a:r>
            <a:r>
              <a:rPr lang="en-US" dirty="0" err="1" smtClean="0"/>
              <a:t>según</a:t>
            </a:r>
            <a:r>
              <a:rPr lang="en-US" dirty="0" smtClean="0"/>
              <a:t> la </a:t>
            </a:r>
            <a:r>
              <a:rPr lang="en-US" dirty="0" err="1" smtClean="0"/>
              <a:t>definición</a:t>
            </a:r>
            <a:r>
              <a:rPr lang="en-US" dirty="0" smtClean="0"/>
              <a:t> de </a:t>
            </a:r>
            <a:r>
              <a:rPr lang="en-US" dirty="0" err="1" smtClean="0"/>
              <a:t>cada</a:t>
            </a:r>
            <a:r>
              <a:rPr lang="en-US" dirty="0" smtClean="0"/>
              <a:t> forma de </a:t>
            </a:r>
            <a:r>
              <a:rPr lang="en-US" dirty="0" err="1" smtClean="0"/>
              <a:t>calcularlo</a:t>
            </a:r>
            <a:r>
              <a:rPr lang="en-US" dirty="0" smtClean="0"/>
              <a:t>. </a:t>
            </a:r>
          </a:p>
          <a:p>
            <a:r>
              <a:rPr lang="es-CO" dirty="0" smtClean="0"/>
              <a:t>Cada definición implica un número diferente de observaciones. </a:t>
            </a:r>
          </a:p>
          <a:p>
            <a:r>
              <a:rPr lang="es-CO" dirty="0" smtClean="0"/>
              <a:t>Además, una regresión la llamamos “Desempeño”: los cuartos de mayor desempeño y de menor desempeño en cada país. </a:t>
            </a:r>
          </a:p>
          <a:p>
            <a:r>
              <a:rPr lang="es-CO" dirty="0" smtClean="0"/>
              <a:t>Mostramos efectos marginales promedio (en lugar de </a:t>
            </a:r>
            <a:r>
              <a:rPr lang="es-CO" dirty="0" err="1" smtClean="0"/>
              <a:t>odd</a:t>
            </a:r>
            <a:r>
              <a:rPr lang="es-CO" dirty="0" smtClean="0"/>
              <a:t> ratios).</a:t>
            </a:r>
          </a:p>
          <a:p>
            <a:r>
              <a:rPr lang="es-CO" dirty="0" smtClean="0"/>
              <a:t>Las regresiones las hacemos con todos los indicadores descritos (no una para cada uno). </a:t>
            </a:r>
          </a:p>
          <a:p>
            <a:endParaRPr lang="es-CO" dirty="0"/>
          </a:p>
          <a:p>
            <a:pPr marL="0" indent="0">
              <a:buNone/>
            </a:pPr>
            <a:endParaRPr lang="es-CO" dirty="0" smtClean="0"/>
          </a:p>
        </p:txBody>
      </p:sp>
    </p:spTree>
    <p:extLst>
      <p:ext uri="{BB962C8B-B14F-4D97-AF65-F5344CB8AC3E}">
        <p14:creationId xmlns:p14="http://schemas.microsoft.com/office/powerpoint/2010/main" val="3305365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886744545"/>
              </p:ext>
            </p:extLst>
          </p:nvPr>
        </p:nvGraphicFramePr>
        <p:xfrm>
          <a:off x="103511" y="1230891"/>
          <a:ext cx="8413472" cy="5209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999227449"/>
              </p:ext>
            </p:extLst>
          </p:nvPr>
        </p:nvGraphicFramePr>
        <p:xfrm>
          <a:off x="1998617" y="1338774"/>
          <a:ext cx="5056563" cy="5186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1745193489"/>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46363525"/>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a:graphicFrameLocks/>
          </p:cNvGraphicFramePr>
          <p:nvPr>
            <p:extLst>
              <p:ext uri="{D42A27DB-BD31-4B8C-83A1-F6EECF244321}">
                <p14:modId xmlns:p14="http://schemas.microsoft.com/office/powerpoint/2010/main" val="2953424471"/>
              </p:ext>
            </p:extLst>
          </p:nvPr>
        </p:nvGraphicFramePr>
        <p:xfrm>
          <a:off x="5623666" y="1288074"/>
          <a:ext cx="1268692" cy="51997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p:cNvGraphicFramePr>
            <a:graphicFrameLocks/>
          </p:cNvGraphicFramePr>
          <p:nvPr>
            <p:extLst>
              <p:ext uri="{D42A27DB-BD31-4B8C-83A1-F6EECF244321}">
                <p14:modId xmlns:p14="http://schemas.microsoft.com/office/powerpoint/2010/main" val="1518562578"/>
              </p:ext>
            </p:extLst>
          </p:nvPr>
        </p:nvGraphicFramePr>
        <p:xfrm>
          <a:off x="7826464" y="1400188"/>
          <a:ext cx="2547118" cy="4926843"/>
        </p:xfrm>
        <a:graphic>
          <a:graphicData uri="http://schemas.openxmlformats.org/drawingml/2006/chart">
            <c:chart xmlns:c="http://schemas.openxmlformats.org/drawingml/2006/chart" xmlns:r="http://schemas.openxmlformats.org/officeDocument/2006/relationships" r:id="rId8"/>
          </a:graphicData>
        </a:graphic>
      </p:graphicFrame>
      <p:sp>
        <p:nvSpPr>
          <p:cNvPr id="12" name="Título 1"/>
          <p:cNvSpPr>
            <a:spLocks noGrp="1"/>
          </p:cNvSpPr>
          <p:nvPr>
            <p:ph type="title"/>
          </p:nvPr>
        </p:nvSpPr>
        <p:spPr>
          <a:xfrm>
            <a:off x="5543" y="861888"/>
            <a:ext cx="9138457" cy="685752"/>
          </a:xfrm>
        </p:spPr>
        <p:txBody>
          <a:bodyPr>
            <a:normAutofit/>
          </a:bodyPr>
          <a:lstStyle/>
          <a:p>
            <a:pPr algn="ctr">
              <a:spcBef>
                <a:spcPts val="1000"/>
              </a:spcBef>
            </a:pPr>
            <a:r>
              <a:rPr lang="es-CO" sz="2400" dirty="0">
                <a:solidFill>
                  <a:schemeClr val="accent1">
                    <a:lumMod val="75000"/>
                  </a:schemeClr>
                </a:solidFill>
                <a:ea typeface="+mn-ea"/>
                <a:cs typeface="+mn-cs"/>
              </a:rPr>
              <a:t>Mundo</a:t>
            </a:r>
          </a:p>
        </p:txBody>
      </p:sp>
      <p:graphicFrame>
        <p:nvGraphicFramePr>
          <p:cNvPr id="13" name="Gráfico 12"/>
          <p:cNvGraphicFramePr>
            <a:graphicFrameLocks/>
          </p:cNvGraphicFramePr>
          <p:nvPr>
            <p:extLst>
              <p:ext uri="{D42A27DB-BD31-4B8C-83A1-F6EECF244321}">
                <p14:modId xmlns:p14="http://schemas.microsoft.com/office/powerpoint/2010/main" val="3430887413"/>
              </p:ext>
            </p:extLst>
          </p:nvPr>
        </p:nvGraphicFramePr>
        <p:xfrm>
          <a:off x="6587324" y="1407660"/>
          <a:ext cx="1568399" cy="49268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3864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035972123"/>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359311803"/>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4231474659"/>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296062444"/>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a:graphicFrameLocks/>
          </p:cNvGraphicFramePr>
          <p:nvPr>
            <p:extLst>
              <p:ext uri="{D42A27DB-BD31-4B8C-83A1-F6EECF244321}">
                <p14:modId xmlns:p14="http://schemas.microsoft.com/office/powerpoint/2010/main" val="54488933"/>
              </p:ext>
            </p:extLst>
          </p:nvPr>
        </p:nvGraphicFramePr>
        <p:xfrm>
          <a:off x="5623666" y="1288074"/>
          <a:ext cx="1268692" cy="51997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Gráfico 9"/>
          <p:cNvGraphicFramePr>
            <a:graphicFrameLocks/>
          </p:cNvGraphicFramePr>
          <p:nvPr>
            <p:extLst>
              <p:ext uri="{D42A27DB-BD31-4B8C-83A1-F6EECF244321}">
                <p14:modId xmlns:p14="http://schemas.microsoft.com/office/powerpoint/2010/main" val="3884555096"/>
              </p:ext>
            </p:extLst>
          </p:nvPr>
        </p:nvGraphicFramePr>
        <p:xfrm>
          <a:off x="6420297" y="1366384"/>
          <a:ext cx="3434971" cy="51179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Gráfico 10"/>
          <p:cNvGraphicFramePr>
            <a:graphicFrameLocks/>
          </p:cNvGraphicFramePr>
          <p:nvPr>
            <p:extLst>
              <p:ext uri="{D42A27DB-BD31-4B8C-83A1-F6EECF244321}">
                <p14:modId xmlns:p14="http://schemas.microsoft.com/office/powerpoint/2010/main" val="3281797096"/>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9"/>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Índice</a:t>
            </a:r>
            <a:r>
              <a:rPr lang="es-CO" sz="2600" dirty="0" smtClean="0">
                <a:solidFill>
                  <a:schemeClr val="bg2">
                    <a:lumMod val="25000"/>
                  </a:schemeClr>
                </a:solidFill>
              </a:rPr>
              <a:t> </a:t>
            </a:r>
            <a:r>
              <a:rPr lang="es-CO" sz="2400" dirty="0">
                <a:solidFill>
                  <a:schemeClr val="accent1">
                    <a:lumMod val="75000"/>
                  </a:schemeClr>
                </a:solidFill>
                <a:ea typeface="+mn-ea"/>
                <a:cs typeface="+mn-cs"/>
              </a:rPr>
              <a:t>de </a:t>
            </a:r>
            <a:r>
              <a:rPr lang="es-CO" sz="2400" dirty="0" smtClean="0">
                <a:solidFill>
                  <a:schemeClr val="accent1">
                    <a:lumMod val="75000"/>
                  </a:schemeClr>
                </a:solidFill>
                <a:ea typeface="+mn-ea"/>
                <a:cs typeface="+mn-cs"/>
              </a:rPr>
              <a:t>nivel socioeconómico y cultural</a:t>
            </a:r>
            <a:endParaRPr lang="es-CO" sz="2400" dirty="0">
              <a:solidFill>
                <a:schemeClr val="accent1">
                  <a:lumMod val="75000"/>
                </a:schemeClr>
              </a:solidFill>
              <a:ea typeface="+mn-ea"/>
              <a:cs typeface="+mn-cs"/>
            </a:endParaRPr>
          </a:p>
        </p:txBody>
      </p:sp>
    </p:spTree>
    <p:extLst>
      <p:ext uri="{BB962C8B-B14F-4D97-AF65-F5344CB8AC3E}">
        <p14:creationId xmlns:p14="http://schemas.microsoft.com/office/powerpoint/2010/main" val="16504617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690187518"/>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1883738229"/>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3158668926"/>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4164110162"/>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3839561030"/>
              </p:ext>
            </p:extLst>
          </p:nvPr>
        </p:nvGraphicFramePr>
        <p:xfrm>
          <a:off x="5623666" y="1288074"/>
          <a:ext cx="1268692" cy="5199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1867026720"/>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Clima disciplinario en las clases de ciencias</a:t>
            </a:r>
          </a:p>
        </p:txBody>
      </p:sp>
      <p:graphicFrame>
        <p:nvGraphicFramePr>
          <p:cNvPr id="13" name="Gráfico 12"/>
          <p:cNvGraphicFramePr>
            <a:graphicFrameLocks/>
          </p:cNvGraphicFramePr>
          <p:nvPr>
            <p:extLst>
              <p:ext uri="{D42A27DB-BD31-4B8C-83A1-F6EECF244321}">
                <p14:modId xmlns:p14="http://schemas.microsoft.com/office/powerpoint/2010/main" val="430137022"/>
              </p:ext>
            </p:extLst>
          </p:nvPr>
        </p:nvGraphicFramePr>
        <p:xfrm>
          <a:off x="6587324" y="1407660"/>
          <a:ext cx="1568399" cy="49268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60155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La resiliencia en PISA</a:t>
            </a:r>
            <a:endParaRPr lang="en-US" sz="2600" dirty="0">
              <a:solidFill>
                <a:schemeClr val="accent1">
                  <a:lumMod val="75000"/>
                </a:schemeClr>
              </a:solidFill>
            </a:endParaRPr>
          </a:p>
        </p:txBody>
      </p:sp>
      <p:sp>
        <p:nvSpPr>
          <p:cNvPr id="3" name="Marcador de contenido 2"/>
          <p:cNvSpPr>
            <a:spLocks noGrp="1"/>
          </p:cNvSpPr>
          <p:nvPr>
            <p:ph idx="1"/>
          </p:nvPr>
        </p:nvSpPr>
        <p:spPr/>
        <p:txBody>
          <a:bodyPr>
            <a:normAutofit fontScale="77500" lnSpcReduction="20000"/>
          </a:bodyPr>
          <a:lstStyle/>
          <a:p>
            <a:r>
              <a:rPr lang="es-CO" b="1" dirty="0" smtClean="0"/>
              <a:t>Definición: </a:t>
            </a:r>
            <a:r>
              <a:rPr lang="es-CO" dirty="0" smtClean="0"/>
              <a:t>Estudiantes </a:t>
            </a:r>
            <a:r>
              <a:rPr lang="es-CO" dirty="0"/>
              <a:t>que logran obtener resultados destacables a pesar de la adversidad</a:t>
            </a:r>
            <a:r>
              <a:rPr lang="es-CO" dirty="0" smtClean="0"/>
              <a:t>.</a:t>
            </a:r>
          </a:p>
          <a:p>
            <a:pPr marL="0" indent="0">
              <a:buNone/>
            </a:pPr>
            <a:endParaRPr lang="es-CO" dirty="0" smtClean="0"/>
          </a:p>
          <a:p>
            <a:r>
              <a:rPr lang="es-CO" b="1" dirty="0" smtClean="0"/>
              <a:t>Construcción: </a:t>
            </a:r>
            <a:r>
              <a:rPr lang="es-CO" dirty="0" smtClean="0"/>
              <a:t>Porcentaje de estudiantes del cuarto más pobre del país que quedan en el cuarto de mayor desempeño del mundo. </a:t>
            </a:r>
          </a:p>
          <a:p>
            <a:pPr marL="0" indent="0">
              <a:buNone/>
            </a:pPr>
            <a:endParaRPr lang="es-CO" dirty="0" smtClean="0"/>
          </a:p>
          <a:p>
            <a:r>
              <a:rPr lang="es-CO" b="1" dirty="0" smtClean="0"/>
              <a:t> Importancia: </a:t>
            </a:r>
            <a:r>
              <a:rPr lang="es-CO" dirty="0" smtClean="0"/>
              <a:t>Conocer los factores que se asocian con la resiliencia en una forma diferencial de como lo hacen con el desempeño</a:t>
            </a:r>
          </a:p>
          <a:p>
            <a:endParaRPr lang="es-CO" dirty="0"/>
          </a:p>
          <a:p>
            <a:r>
              <a:rPr lang="es-CO" b="1" dirty="0" smtClean="0"/>
              <a:t>Con pruebas nacionales o a nivel de estudiante:</a:t>
            </a:r>
            <a:r>
              <a:rPr lang="es-CO" dirty="0" smtClean="0"/>
              <a:t> podemos destacar o premiar estudiantes (como el programa Ser Pilo Paga)</a:t>
            </a:r>
          </a:p>
          <a:p>
            <a:endParaRPr lang="es-CO" dirty="0"/>
          </a:p>
          <a:p>
            <a:endParaRPr lang="es-CO" dirty="0" smtClean="0"/>
          </a:p>
          <a:p>
            <a:endParaRPr lang="en-US" dirty="0"/>
          </a:p>
        </p:txBody>
      </p:sp>
    </p:spTree>
    <p:extLst>
      <p:ext uri="{BB962C8B-B14F-4D97-AF65-F5344CB8AC3E}">
        <p14:creationId xmlns:p14="http://schemas.microsoft.com/office/powerpoint/2010/main" val="3956648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697564277"/>
              </p:ext>
            </p:extLst>
          </p:nvPr>
        </p:nvGraphicFramePr>
        <p:xfrm>
          <a:off x="103509" y="1230891"/>
          <a:ext cx="9040492" cy="5300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a:graphicFrameLocks/>
          </p:cNvGraphicFramePr>
          <p:nvPr>
            <p:extLst>
              <p:ext uri="{D42A27DB-BD31-4B8C-83A1-F6EECF244321}">
                <p14:modId xmlns:p14="http://schemas.microsoft.com/office/powerpoint/2010/main" val="2745631332"/>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a:graphicFrameLocks/>
          </p:cNvGraphicFramePr>
          <p:nvPr>
            <p:extLst>
              <p:ext uri="{D42A27DB-BD31-4B8C-83A1-F6EECF244321}">
                <p14:modId xmlns:p14="http://schemas.microsoft.com/office/powerpoint/2010/main" val="3491354941"/>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p:cNvGraphicFramePr>
            <a:graphicFrameLocks/>
          </p:cNvGraphicFramePr>
          <p:nvPr>
            <p:extLst>
              <p:ext uri="{D42A27DB-BD31-4B8C-83A1-F6EECF244321}">
                <p14:modId xmlns:p14="http://schemas.microsoft.com/office/powerpoint/2010/main" val="788497280"/>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Gráfico 8"/>
          <p:cNvGraphicFramePr>
            <a:graphicFrameLocks/>
          </p:cNvGraphicFramePr>
          <p:nvPr>
            <p:extLst>
              <p:ext uri="{D42A27DB-BD31-4B8C-83A1-F6EECF244321}">
                <p14:modId xmlns:p14="http://schemas.microsoft.com/office/powerpoint/2010/main" val="374622602"/>
              </p:ext>
            </p:extLst>
          </p:nvPr>
        </p:nvGraphicFramePr>
        <p:xfrm>
          <a:off x="5537785" y="1285481"/>
          <a:ext cx="1268692" cy="51997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Gráfico 10"/>
          <p:cNvGraphicFramePr>
            <a:graphicFrameLocks/>
          </p:cNvGraphicFramePr>
          <p:nvPr>
            <p:extLst>
              <p:ext uri="{D42A27DB-BD31-4B8C-83A1-F6EECF244321}">
                <p14:modId xmlns:p14="http://schemas.microsoft.com/office/powerpoint/2010/main" val="1928986338"/>
              </p:ext>
            </p:extLst>
          </p:nvPr>
        </p:nvGraphicFramePr>
        <p:xfrm>
          <a:off x="7783058" y="1400188"/>
          <a:ext cx="1611805" cy="4926843"/>
        </p:xfrm>
        <a:graphic>
          <a:graphicData uri="http://schemas.openxmlformats.org/drawingml/2006/chart">
            <c:chart xmlns:c="http://schemas.openxmlformats.org/drawingml/2006/chart" xmlns:r="http://schemas.openxmlformats.org/officeDocument/2006/relationships" r:id="rId8"/>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Disfrute de la ciencia</a:t>
            </a:r>
          </a:p>
        </p:txBody>
      </p:sp>
      <p:graphicFrame>
        <p:nvGraphicFramePr>
          <p:cNvPr id="13" name="Gráfico 12"/>
          <p:cNvGraphicFramePr>
            <a:graphicFrameLocks/>
          </p:cNvGraphicFramePr>
          <p:nvPr>
            <p:extLst>
              <p:ext uri="{D42A27DB-BD31-4B8C-83A1-F6EECF244321}">
                <p14:modId xmlns:p14="http://schemas.microsoft.com/office/powerpoint/2010/main" val="1520877509"/>
              </p:ext>
            </p:extLst>
          </p:nvPr>
        </p:nvGraphicFramePr>
        <p:xfrm>
          <a:off x="6514366" y="1407660"/>
          <a:ext cx="1568399" cy="49268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425791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2292571493"/>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2576528788"/>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2357538742"/>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2341246584"/>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1060255691"/>
              </p:ext>
            </p:extLst>
          </p:nvPr>
        </p:nvGraphicFramePr>
        <p:xfrm>
          <a:off x="5623666" y="1288074"/>
          <a:ext cx="1268692" cy="5199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1690359916"/>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Interés en temas relacionados con la ciencia</a:t>
            </a:r>
          </a:p>
        </p:txBody>
      </p:sp>
      <p:graphicFrame>
        <p:nvGraphicFramePr>
          <p:cNvPr id="13" name="Gráfico 12"/>
          <p:cNvGraphicFramePr>
            <a:graphicFrameLocks/>
          </p:cNvGraphicFramePr>
          <p:nvPr>
            <p:extLst>
              <p:ext uri="{D42A27DB-BD31-4B8C-83A1-F6EECF244321}">
                <p14:modId xmlns:p14="http://schemas.microsoft.com/office/powerpoint/2010/main" val="816935756"/>
              </p:ext>
            </p:extLst>
          </p:nvPr>
        </p:nvGraphicFramePr>
        <p:xfrm>
          <a:off x="6587324" y="1407660"/>
          <a:ext cx="1568399" cy="49268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62042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504072913"/>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3881215633"/>
              </p:ext>
            </p:extLst>
          </p:nvPr>
        </p:nvGraphicFramePr>
        <p:xfrm>
          <a:off x="1949781" y="1338775"/>
          <a:ext cx="5105400" cy="5166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4285822534"/>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4223037117"/>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667393222"/>
              </p:ext>
            </p:extLst>
          </p:nvPr>
        </p:nvGraphicFramePr>
        <p:xfrm>
          <a:off x="5546906" y="1285481"/>
          <a:ext cx="1219654" cy="5199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3441051186"/>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Personalidad: Ansiedad</a:t>
            </a:r>
          </a:p>
        </p:txBody>
      </p:sp>
      <p:graphicFrame>
        <p:nvGraphicFramePr>
          <p:cNvPr id="13" name="Gráfico 12"/>
          <p:cNvGraphicFramePr>
            <a:graphicFrameLocks/>
          </p:cNvGraphicFramePr>
          <p:nvPr>
            <p:extLst>
              <p:ext uri="{D42A27DB-BD31-4B8C-83A1-F6EECF244321}">
                <p14:modId xmlns:p14="http://schemas.microsoft.com/office/powerpoint/2010/main" val="2722322477"/>
              </p:ext>
            </p:extLst>
          </p:nvPr>
        </p:nvGraphicFramePr>
        <p:xfrm>
          <a:off x="6656623" y="1404515"/>
          <a:ext cx="1568399" cy="49268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74726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994116804"/>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639228407"/>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4292643499"/>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2454431042"/>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1856301268"/>
              </p:ext>
            </p:extLst>
          </p:nvPr>
        </p:nvGraphicFramePr>
        <p:xfrm>
          <a:off x="5623666" y="1288074"/>
          <a:ext cx="1268692" cy="5199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371689444"/>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Disposiciones de colaboración y trabajo en equipo</a:t>
            </a:r>
          </a:p>
        </p:txBody>
      </p:sp>
      <p:graphicFrame>
        <p:nvGraphicFramePr>
          <p:cNvPr id="13" name="Gráfico 12"/>
          <p:cNvGraphicFramePr>
            <a:graphicFrameLocks/>
          </p:cNvGraphicFramePr>
          <p:nvPr>
            <p:extLst>
              <p:ext uri="{D42A27DB-BD31-4B8C-83A1-F6EECF244321}">
                <p14:modId xmlns:p14="http://schemas.microsoft.com/office/powerpoint/2010/main" val="2490975864"/>
              </p:ext>
            </p:extLst>
          </p:nvPr>
        </p:nvGraphicFramePr>
        <p:xfrm>
          <a:off x="6672660" y="1400187"/>
          <a:ext cx="1397727" cy="49268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29525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953439855"/>
              </p:ext>
            </p:extLst>
          </p:nvPr>
        </p:nvGraphicFramePr>
        <p:xfrm>
          <a:off x="103509" y="1230891"/>
          <a:ext cx="9040492" cy="53089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666237661"/>
              </p:ext>
            </p:extLst>
          </p:nvPr>
        </p:nvGraphicFramePr>
        <p:xfrm>
          <a:off x="1949781" y="1338774"/>
          <a:ext cx="5105400" cy="5186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4183990865"/>
              </p:ext>
            </p:extLst>
          </p:nvPr>
        </p:nvGraphicFramePr>
        <p:xfrm>
          <a:off x="3179363" y="1304655"/>
          <a:ext cx="2127960" cy="5254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a:graphicFrameLocks/>
          </p:cNvGraphicFramePr>
          <p:nvPr>
            <p:extLst>
              <p:ext uri="{D42A27DB-BD31-4B8C-83A1-F6EECF244321}">
                <p14:modId xmlns:p14="http://schemas.microsoft.com/office/powerpoint/2010/main" val="2938108896"/>
              </p:ext>
            </p:extLst>
          </p:nvPr>
        </p:nvGraphicFramePr>
        <p:xfrm>
          <a:off x="4420594" y="1353721"/>
          <a:ext cx="5210175" cy="5123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a:graphicFrameLocks/>
          </p:cNvGraphicFramePr>
          <p:nvPr>
            <p:extLst>
              <p:ext uri="{D42A27DB-BD31-4B8C-83A1-F6EECF244321}">
                <p14:modId xmlns:p14="http://schemas.microsoft.com/office/powerpoint/2010/main" val="1616780837"/>
              </p:ext>
            </p:extLst>
          </p:nvPr>
        </p:nvGraphicFramePr>
        <p:xfrm>
          <a:off x="5546906" y="1285481"/>
          <a:ext cx="1268692" cy="5199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Gráfico 10"/>
          <p:cNvGraphicFramePr>
            <a:graphicFrameLocks/>
          </p:cNvGraphicFramePr>
          <p:nvPr>
            <p:extLst>
              <p:ext uri="{D42A27DB-BD31-4B8C-83A1-F6EECF244321}">
                <p14:modId xmlns:p14="http://schemas.microsoft.com/office/powerpoint/2010/main" val="2374205857"/>
              </p:ext>
            </p:extLst>
          </p:nvPr>
        </p:nvGraphicFramePr>
        <p:xfrm>
          <a:off x="7826464" y="1400188"/>
          <a:ext cx="1568399" cy="4926843"/>
        </p:xfrm>
        <a:graphic>
          <a:graphicData uri="http://schemas.openxmlformats.org/drawingml/2006/chart">
            <c:chart xmlns:c="http://schemas.openxmlformats.org/drawingml/2006/chart" xmlns:r="http://schemas.openxmlformats.org/officeDocument/2006/relationships" r:id="rId7"/>
          </a:graphicData>
        </a:graphic>
      </p:graphicFrame>
      <p:sp>
        <p:nvSpPr>
          <p:cNvPr id="12" name="Título 1"/>
          <p:cNvSpPr>
            <a:spLocks noGrp="1"/>
          </p:cNvSpPr>
          <p:nvPr>
            <p:ph type="title"/>
          </p:nvPr>
        </p:nvSpPr>
        <p:spPr>
          <a:xfrm>
            <a:off x="5543" y="888015"/>
            <a:ext cx="9138457" cy="685752"/>
          </a:xfrm>
        </p:spPr>
        <p:txBody>
          <a:bodyPr>
            <a:normAutofit/>
          </a:bodyPr>
          <a:lstStyle/>
          <a:p>
            <a:pPr algn="ctr"/>
            <a:r>
              <a:rPr lang="es-CO" sz="2400" dirty="0">
                <a:solidFill>
                  <a:schemeClr val="accent1">
                    <a:lumMod val="75000"/>
                  </a:schemeClr>
                </a:solidFill>
                <a:ea typeface="+mn-ea"/>
                <a:cs typeface="+mn-cs"/>
              </a:rPr>
              <a:t>Impuntualidad</a:t>
            </a:r>
          </a:p>
        </p:txBody>
      </p:sp>
      <p:graphicFrame>
        <p:nvGraphicFramePr>
          <p:cNvPr id="13" name="Gráfico 12"/>
          <p:cNvGraphicFramePr>
            <a:graphicFrameLocks/>
          </p:cNvGraphicFramePr>
          <p:nvPr>
            <p:extLst>
              <p:ext uri="{D42A27DB-BD31-4B8C-83A1-F6EECF244321}">
                <p14:modId xmlns:p14="http://schemas.microsoft.com/office/powerpoint/2010/main" val="1426604420"/>
              </p:ext>
            </p:extLst>
          </p:nvPr>
        </p:nvGraphicFramePr>
        <p:xfrm>
          <a:off x="6656623" y="1404515"/>
          <a:ext cx="1568399" cy="492684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42792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400" dirty="0">
                <a:solidFill>
                  <a:schemeClr val="accent1">
                    <a:lumMod val="75000"/>
                  </a:schemeClr>
                </a:solidFill>
                <a:ea typeface="+mn-ea"/>
                <a:cs typeface="+mn-cs"/>
              </a:rPr>
              <a:t>Discusión</a:t>
            </a:r>
            <a:endParaRPr lang="en-US" sz="2400" dirty="0">
              <a:solidFill>
                <a:schemeClr val="accent1">
                  <a:lumMod val="75000"/>
                </a:schemeClr>
              </a:solidFill>
              <a:ea typeface="+mn-ea"/>
              <a:cs typeface="+mn-cs"/>
            </a:endParaRPr>
          </a:p>
        </p:txBody>
      </p:sp>
      <p:sp>
        <p:nvSpPr>
          <p:cNvPr id="3" name="Marcador de contenido 2"/>
          <p:cNvSpPr>
            <a:spLocks noGrp="1"/>
          </p:cNvSpPr>
          <p:nvPr>
            <p:ph idx="1"/>
          </p:nvPr>
        </p:nvSpPr>
        <p:spPr>
          <a:xfrm>
            <a:off x="628650" y="1689100"/>
            <a:ext cx="7886700" cy="4588132"/>
          </a:xfrm>
        </p:spPr>
        <p:txBody>
          <a:bodyPr>
            <a:normAutofit/>
          </a:bodyPr>
          <a:lstStyle/>
          <a:p>
            <a:r>
              <a:rPr lang="es-CO" dirty="0" smtClean="0"/>
              <a:t>Existen otras formas de calcular la resiliencia diferentes a la de PISA 2015, igual de intuitivas, que cambian el universo de elegibles. </a:t>
            </a:r>
          </a:p>
          <a:p>
            <a:r>
              <a:rPr lang="es-CO" dirty="0" smtClean="0"/>
              <a:t>En algunas participan solamente los más pobres de la sociedad (como en </a:t>
            </a:r>
            <a:r>
              <a:rPr lang="es-CO" dirty="0" smtClean="0"/>
              <a:t>quintiles) </a:t>
            </a:r>
            <a:r>
              <a:rPr lang="es-CO" dirty="0" smtClean="0"/>
              <a:t>y en otras pueden participar todos los estudiantes (como  con Deflactado)</a:t>
            </a:r>
          </a:p>
          <a:p>
            <a:r>
              <a:rPr lang="es-CO" dirty="0" smtClean="0"/>
              <a:t>A pesar de las diferencias, todos muestran las asociaciones esperadas con algunos factores asociados. </a:t>
            </a:r>
          </a:p>
        </p:txBody>
      </p:sp>
    </p:spTree>
    <p:extLst>
      <p:ext uri="{BB962C8B-B14F-4D97-AF65-F5344CB8AC3E}">
        <p14:creationId xmlns:p14="http://schemas.microsoft.com/office/powerpoint/2010/main" val="4067434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400" dirty="0" smtClean="0">
                <a:solidFill>
                  <a:schemeClr val="accent1">
                    <a:lumMod val="75000"/>
                  </a:schemeClr>
                </a:solidFill>
                <a:ea typeface="+mn-ea"/>
                <a:cs typeface="+mn-cs"/>
              </a:rPr>
              <a:t>Implicaciones de política pública</a:t>
            </a:r>
            <a:endParaRPr lang="en-US" sz="2400" dirty="0">
              <a:solidFill>
                <a:schemeClr val="accent1">
                  <a:lumMod val="75000"/>
                </a:schemeClr>
              </a:solidFill>
              <a:ea typeface="+mn-ea"/>
              <a:cs typeface="+mn-cs"/>
            </a:endParaRPr>
          </a:p>
        </p:txBody>
      </p:sp>
      <p:sp>
        <p:nvSpPr>
          <p:cNvPr id="3" name="Marcador de contenido 2"/>
          <p:cNvSpPr>
            <a:spLocks noGrp="1"/>
          </p:cNvSpPr>
          <p:nvPr>
            <p:ph idx="1"/>
          </p:nvPr>
        </p:nvSpPr>
        <p:spPr>
          <a:xfrm>
            <a:off x="628650" y="1556951"/>
            <a:ext cx="7886700" cy="4917989"/>
          </a:xfrm>
        </p:spPr>
        <p:txBody>
          <a:bodyPr>
            <a:normAutofit lnSpcReduction="10000"/>
          </a:bodyPr>
          <a:lstStyle/>
          <a:p>
            <a:pPr marL="0" indent="0">
              <a:buNone/>
            </a:pPr>
            <a:r>
              <a:rPr lang="es-CO" dirty="0" smtClean="0"/>
              <a:t>Sin profundizar en la implementación, y cuando sea necesario identificar, seleccionar o premiar estudiantes, destacamos: </a:t>
            </a:r>
          </a:p>
          <a:p>
            <a:r>
              <a:rPr lang="es-CO" dirty="0" smtClean="0"/>
              <a:t>Cuando sea deseable destacar los estudiantes más pobres, recomendamos una identificación similar a </a:t>
            </a:r>
            <a:r>
              <a:rPr lang="es-CO" dirty="0" err="1" smtClean="0"/>
              <a:t>Deciles</a:t>
            </a:r>
            <a:r>
              <a:rPr lang="es-CO" dirty="0" smtClean="0"/>
              <a:t>: le ponemos la meta menos fuerte a los más pobres entre los pobres, para evitar que queden escondidos en los promedios. </a:t>
            </a:r>
          </a:p>
          <a:p>
            <a:r>
              <a:rPr lang="es-CO" dirty="0" smtClean="0"/>
              <a:t>Cuando sea deseable que participen todos los estudiantes, recomendamos Deflactado: no hay una discriminación positiva en favor de los más pobres, pero no se les da ventaja a los más ricos. </a:t>
            </a:r>
            <a:endParaRPr lang="es-CO" dirty="0"/>
          </a:p>
        </p:txBody>
      </p:sp>
    </p:spTree>
    <p:extLst>
      <p:ext uri="{BB962C8B-B14F-4D97-AF65-F5344CB8AC3E}">
        <p14:creationId xmlns:p14="http://schemas.microsoft.com/office/powerpoint/2010/main" val="27594780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ctr">
              <a:buNone/>
            </a:pPr>
            <a:endParaRPr lang="es-CO" sz="8800" dirty="0" smtClean="0"/>
          </a:p>
          <a:p>
            <a:pPr marL="0" indent="0" algn="ctr">
              <a:buNone/>
            </a:pPr>
            <a:r>
              <a:rPr lang="es-CO" sz="8800" dirty="0" smtClean="0">
                <a:solidFill>
                  <a:schemeClr val="accent1">
                    <a:lumMod val="75000"/>
                  </a:schemeClr>
                </a:solidFill>
              </a:rPr>
              <a:t>¡Gracias!</a:t>
            </a:r>
            <a:endParaRPr lang="en-US" sz="8800" dirty="0">
              <a:solidFill>
                <a:schemeClr val="accent1">
                  <a:lumMod val="75000"/>
                </a:schemeClr>
              </a:solidFill>
            </a:endParaRPr>
          </a:p>
        </p:txBody>
      </p:sp>
    </p:spTree>
    <p:extLst>
      <p:ext uri="{BB962C8B-B14F-4D97-AF65-F5344CB8AC3E}">
        <p14:creationId xmlns:p14="http://schemas.microsoft.com/office/powerpoint/2010/main" val="3587851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Formalmente: </a:t>
            </a:r>
            <a:endParaRPr lang="en-US" sz="2600"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4" name="Marcador de contenido 2"/>
              <p:cNvSpPr>
                <a:spLocks noGrp="1"/>
              </p:cNvSpPr>
              <p:nvPr>
                <p:ph idx="1"/>
              </p:nvPr>
            </p:nvSpPr>
            <p:spPr/>
            <p:txBody>
              <a:bodyPr/>
              <a:lstStyle/>
              <a:p>
                <a:pPr marL="0" indent="0">
                  <a:buNone/>
                </a:pPr>
                <a:endParaRPr lang="es-CO" sz="18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CO" sz="1800" i="1" smtClean="0">
                              <a:latin typeface="Cambria Math" charset="0"/>
                            </a:rPr>
                          </m:ctrlPr>
                        </m:sSubPr>
                        <m:e>
                          <m:r>
                            <a:rPr lang="es-CO" sz="1800" b="0" i="1" smtClean="0">
                              <a:latin typeface="Cambria Math" panose="02040503050406030204" pitchFamily="18" charset="0"/>
                            </a:rPr>
                            <m:t>𝑃𝐼𝑆𝐴</m:t>
                          </m:r>
                        </m:e>
                        <m:sub>
                          <m:r>
                            <a:rPr lang="es-CO" sz="1800" b="0" i="1" smtClean="0">
                              <a:latin typeface="Cambria Math" panose="02040503050406030204" pitchFamily="18" charset="0"/>
                            </a:rPr>
                            <m:t>𝑖</m:t>
                          </m:r>
                        </m:sub>
                      </m:sSub>
                      <m:r>
                        <a:rPr lang="es-CO" sz="1800" b="0" i="1" smtClean="0">
                          <a:latin typeface="Cambria Math" panose="02040503050406030204" pitchFamily="18" charset="0"/>
                        </a:rPr>
                        <m:t>=</m:t>
                      </m:r>
                      <m:sSub>
                        <m:sSubPr>
                          <m:ctrlPr>
                            <a:rPr lang="es-CO" sz="1800" b="0" i="1" smtClean="0">
                              <a:latin typeface="Cambria Math" charset="0"/>
                            </a:rPr>
                          </m:ctrlPr>
                        </m:sSubPr>
                        <m:e>
                          <m:r>
                            <a:rPr lang="es-CO" sz="1800" b="0" i="1" smtClean="0">
                              <a:latin typeface="Cambria Math" panose="02040503050406030204" pitchFamily="18" charset="0"/>
                              <a:ea typeface="Cambria Math" panose="02040503050406030204" pitchFamily="18" charset="0"/>
                            </a:rPr>
                            <m:t>𝛽</m:t>
                          </m:r>
                        </m:e>
                        <m:sub>
                          <m:r>
                            <a:rPr lang="es-CO" sz="1800" b="0" i="1" smtClean="0">
                              <a:latin typeface="Cambria Math" panose="02040503050406030204" pitchFamily="18" charset="0"/>
                            </a:rPr>
                            <m:t>0</m:t>
                          </m:r>
                        </m:sub>
                      </m:sSub>
                      <m:r>
                        <a:rPr lang="es-CO" sz="1800" b="0" i="1" smtClean="0">
                          <a:latin typeface="Cambria Math" panose="02040503050406030204" pitchFamily="18" charset="0"/>
                        </a:rPr>
                        <m:t>+</m:t>
                      </m:r>
                      <m:sSub>
                        <m:sSubPr>
                          <m:ctrlPr>
                            <a:rPr lang="es-CO" sz="1800" b="0" i="1" smtClean="0">
                              <a:latin typeface="Cambria Math" charset="0"/>
                            </a:rPr>
                          </m:ctrlPr>
                        </m:sSubPr>
                        <m:e>
                          <m:r>
                            <a:rPr lang="es-CO" sz="1800" b="0" i="1" smtClean="0">
                              <a:latin typeface="Cambria Math" panose="02040503050406030204" pitchFamily="18" charset="0"/>
                              <a:ea typeface="Cambria Math" panose="02040503050406030204" pitchFamily="18" charset="0"/>
                            </a:rPr>
                            <m:t>𝛽</m:t>
                          </m:r>
                        </m:e>
                        <m:sub>
                          <m:r>
                            <a:rPr lang="es-CO" sz="1800" b="0" i="1" smtClean="0">
                              <a:latin typeface="Cambria Math" panose="02040503050406030204" pitchFamily="18" charset="0"/>
                            </a:rPr>
                            <m:t>1</m:t>
                          </m:r>
                        </m:sub>
                      </m:sSub>
                      <m:sSub>
                        <m:sSubPr>
                          <m:ctrlPr>
                            <a:rPr lang="es-CO" sz="1800" b="0" i="1" smtClean="0">
                              <a:latin typeface="Cambria Math" charset="0"/>
                            </a:rPr>
                          </m:ctrlPr>
                        </m:sSubPr>
                        <m:e>
                          <m:r>
                            <a:rPr lang="es-CO" sz="1800" b="0" i="1" smtClean="0">
                              <a:latin typeface="Cambria Math" panose="02040503050406030204" pitchFamily="18" charset="0"/>
                            </a:rPr>
                            <m:t>𝑁𝑆𝐸</m:t>
                          </m:r>
                        </m:e>
                        <m:sub>
                          <m:r>
                            <a:rPr lang="es-CO" sz="1800" b="0" i="1" smtClean="0">
                              <a:latin typeface="Cambria Math" panose="02040503050406030204" pitchFamily="18" charset="0"/>
                            </a:rPr>
                            <m:t>𝑖</m:t>
                          </m:r>
                        </m:sub>
                      </m:sSub>
                      <m:r>
                        <a:rPr lang="es-CO" sz="1800" b="0" i="1" smtClean="0">
                          <a:latin typeface="Cambria Math" panose="02040503050406030204" pitchFamily="18" charset="0"/>
                        </a:rPr>
                        <m:t>+</m:t>
                      </m:r>
                      <m:sSub>
                        <m:sSubPr>
                          <m:ctrlPr>
                            <a:rPr lang="es-CO" sz="1800" b="0" i="1" smtClean="0">
                              <a:latin typeface="Cambria Math" charset="0"/>
                            </a:rPr>
                          </m:ctrlPr>
                        </m:sSubPr>
                        <m:e>
                          <m:r>
                            <a:rPr lang="es-CO" sz="1800" b="0" i="1" smtClean="0">
                              <a:latin typeface="Cambria Math" panose="02040503050406030204" pitchFamily="18" charset="0"/>
                              <a:ea typeface="Cambria Math" panose="02040503050406030204" pitchFamily="18" charset="0"/>
                            </a:rPr>
                            <m:t>𝛽</m:t>
                          </m:r>
                        </m:e>
                        <m:sub>
                          <m:r>
                            <a:rPr lang="es-CO" sz="1800" b="0" i="1" smtClean="0">
                              <a:latin typeface="Cambria Math" panose="02040503050406030204" pitchFamily="18" charset="0"/>
                            </a:rPr>
                            <m:t>2</m:t>
                          </m:r>
                        </m:sub>
                      </m:sSub>
                      <m:sSup>
                        <m:sSupPr>
                          <m:ctrlPr>
                            <a:rPr lang="es-CO" sz="1800" b="0" i="1" smtClean="0">
                              <a:latin typeface="Cambria Math" charset="0"/>
                            </a:rPr>
                          </m:ctrlPr>
                        </m:sSupPr>
                        <m:e>
                          <m:r>
                            <a:rPr lang="es-CO" sz="1800" b="0" i="1" smtClean="0">
                              <a:latin typeface="Cambria Math" panose="02040503050406030204" pitchFamily="18" charset="0"/>
                            </a:rPr>
                            <m:t>𝑁𝑆𝐸</m:t>
                          </m:r>
                        </m:e>
                        <m:sup>
                          <m:r>
                            <a:rPr lang="es-CO" sz="1800" b="0" i="1" smtClean="0">
                              <a:latin typeface="Cambria Math" panose="02040503050406030204" pitchFamily="18" charset="0"/>
                            </a:rPr>
                            <m:t>2</m:t>
                          </m:r>
                        </m:sup>
                      </m:sSup>
                      <m:r>
                        <a:rPr lang="es-CO" sz="1800" b="0" i="1" smtClean="0">
                          <a:latin typeface="Cambria Math" panose="02040503050406030204" pitchFamily="18" charset="0"/>
                        </a:rPr>
                        <m:t>+</m:t>
                      </m:r>
                      <m:sSub>
                        <m:sSubPr>
                          <m:ctrlPr>
                            <a:rPr lang="es-CO" sz="1800" b="0" i="1" smtClean="0">
                              <a:latin typeface="Cambria Math" charset="0"/>
                            </a:rPr>
                          </m:ctrlPr>
                        </m:sSubPr>
                        <m:e>
                          <m:r>
                            <a:rPr lang="es-CO" sz="1800" b="0" i="1" smtClean="0">
                              <a:latin typeface="Cambria Math" panose="02040503050406030204" pitchFamily="18" charset="0"/>
                              <a:ea typeface="Cambria Math" panose="02040503050406030204" pitchFamily="18" charset="0"/>
                            </a:rPr>
                            <m:t>𝜀</m:t>
                          </m:r>
                        </m:e>
                        <m:sub>
                          <m:r>
                            <a:rPr lang="es-CO" sz="1800" b="0" i="1" smtClean="0">
                              <a:latin typeface="Cambria Math" panose="02040503050406030204" pitchFamily="18" charset="0"/>
                            </a:rPr>
                            <m:t>𝑖</m:t>
                          </m:r>
                        </m:sub>
                      </m:sSub>
                    </m:oMath>
                  </m:oMathPara>
                </a14:m>
                <a:endParaRPr lang="es-CO" sz="1800" b="0" dirty="0" smtClean="0"/>
              </a:p>
              <a:p>
                <a:pPr marL="0" indent="0">
                  <a:buNone/>
                </a:pPr>
                <a:endParaRPr lang="es-CO" sz="1800" b="0" dirty="0" smtClean="0"/>
              </a:p>
              <a:p>
                <a:pPr marL="0" indent="0">
                  <a:buNone/>
                </a:pPr>
                <a14:m>
                  <m:oMathPara xmlns:m="http://schemas.openxmlformats.org/officeDocument/2006/math">
                    <m:oMathParaPr>
                      <m:jc m:val="centerGroup"/>
                    </m:oMathParaPr>
                    <m:oMath xmlns:m="http://schemas.openxmlformats.org/officeDocument/2006/math">
                      <m:sSub>
                        <m:sSubPr>
                          <m:ctrlPr>
                            <a:rPr lang="es-CO" sz="1800" i="1" smtClean="0">
                              <a:latin typeface="Cambria Math" charset="0"/>
                            </a:rPr>
                          </m:ctrlPr>
                        </m:sSubPr>
                        <m:e>
                          <m:r>
                            <a:rPr lang="es-CO" sz="1800" b="0" i="1" smtClean="0">
                              <a:latin typeface="Cambria Math" panose="02040503050406030204" pitchFamily="18" charset="0"/>
                            </a:rPr>
                            <m:t>𝑃𝐼𝑆𝐴</m:t>
                          </m:r>
                        </m:e>
                        <m:sub>
                          <m:r>
                            <a:rPr lang="es-CO" sz="1800" b="0" i="1" smtClean="0">
                              <a:latin typeface="Cambria Math" panose="02040503050406030204" pitchFamily="18" charset="0"/>
                            </a:rPr>
                            <m:t>𝑖</m:t>
                          </m:r>
                        </m:sub>
                      </m:sSub>
                      <m:r>
                        <a:rPr lang="es-CO" sz="1800" b="0" i="1" smtClean="0">
                          <a:latin typeface="Cambria Math" panose="02040503050406030204" pitchFamily="18" charset="0"/>
                        </a:rPr>
                        <m:t>=</m:t>
                      </m:r>
                      <m:sSub>
                        <m:sSubPr>
                          <m:ctrlPr>
                            <a:rPr lang="es-CO" sz="1800" b="0" i="1" smtClean="0">
                              <a:latin typeface="Cambria Math" charset="0"/>
                            </a:rPr>
                          </m:ctrlPr>
                        </m:sSubPr>
                        <m:e>
                          <m:acc>
                            <m:accPr>
                              <m:chr m:val="̂"/>
                              <m:ctrlPr>
                                <a:rPr lang="es-CO" sz="1800" b="0" i="1" smtClean="0">
                                  <a:latin typeface="Cambria Math" charset="0"/>
                                </a:rPr>
                              </m:ctrlPr>
                            </m:accPr>
                            <m:e>
                              <m:r>
                                <a:rPr lang="es-CO" sz="1800" b="0" i="1" smtClean="0">
                                  <a:latin typeface="Cambria Math" panose="02040503050406030204" pitchFamily="18" charset="0"/>
                                </a:rPr>
                                <m:t>𝑃𝐼𝑆𝐴</m:t>
                              </m:r>
                            </m:e>
                          </m:acc>
                        </m:e>
                        <m:sub>
                          <m:r>
                            <a:rPr lang="es-CO" sz="1800" b="0" i="1" smtClean="0">
                              <a:latin typeface="Cambria Math" panose="02040503050406030204" pitchFamily="18" charset="0"/>
                            </a:rPr>
                            <m:t>𝑖</m:t>
                          </m:r>
                        </m:sub>
                      </m:sSub>
                      <m:r>
                        <a:rPr lang="es-CO" sz="1800" b="0" i="1" smtClean="0">
                          <a:latin typeface="Cambria Math" panose="02040503050406030204" pitchFamily="18" charset="0"/>
                        </a:rPr>
                        <m:t>+</m:t>
                      </m:r>
                      <m:sSub>
                        <m:sSubPr>
                          <m:ctrlPr>
                            <a:rPr lang="es-CO" sz="1800" b="0" i="1" smtClean="0">
                              <a:latin typeface="Cambria Math" charset="0"/>
                            </a:rPr>
                          </m:ctrlPr>
                        </m:sSubPr>
                        <m:e>
                          <m:acc>
                            <m:accPr>
                              <m:chr m:val="̂"/>
                              <m:ctrlPr>
                                <a:rPr lang="es-CO" sz="1800" b="0" i="1" smtClean="0">
                                  <a:latin typeface="Cambria Math" charset="0"/>
                                </a:rPr>
                              </m:ctrlPr>
                            </m:accPr>
                            <m:e>
                              <m:r>
                                <a:rPr lang="es-CO" sz="1800" b="0" i="1" smtClean="0">
                                  <a:latin typeface="Cambria Math" panose="02040503050406030204" pitchFamily="18" charset="0"/>
                                  <a:ea typeface="Cambria Math" panose="02040503050406030204" pitchFamily="18" charset="0"/>
                                </a:rPr>
                                <m:t>𝜀</m:t>
                              </m:r>
                            </m:e>
                          </m:acc>
                        </m:e>
                        <m:sub>
                          <m:r>
                            <a:rPr lang="es-CO" sz="1800" b="0" i="1" smtClean="0">
                              <a:latin typeface="Cambria Math" panose="02040503050406030204" pitchFamily="18" charset="0"/>
                            </a:rPr>
                            <m:t>𝑖</m:t>
                          </m:r>
                        </m:sub>
                      </m:sSub>
                    </m:oMath>
                  </m:oMathPara>
                </a14:m>
                <a:endParaRPr lang="es-CO" dirty="0" smtClean="0"/>
              </a:p>
              <a:p>
                <a:pPr>
                  <a:buClr>
                    <a:schemeClr val="accent5">
                      <a:lumMod val="75000"/>
                    </a:schemeClr>
                  </a:buClr>
                  <a:buFont typeface="Wingdings" panose="05000000000000000000" pitchFamily="2" charset="2"/>
                  <a:buChar char="§"/>
                </a:pPr>
                <a:endParaRPr lang="es-CO" sz="2000" b="0" i="1" dirty="0" smtClean="0">
                  <a:latin typeface="Cambria Math" panose="02040503050406030204" pitchFamily="18" charset="0"/>
                </a:endParaRPr>
              </a:p>
              <a:p>
                <a:pPr>
                  <a:buClr>
                    <a:schemeClr val="accent5">
                      <a:lumMod val="75000"/>
                    </a:schemeClr>
                  </a:buClr>
                  <a:buFont typeface="Wingdings" panose="05000000000000000000" pitchFamily="2" charset="2"/>
                  <a:buChar char="§"/>
                </a:pPr>
                <a14:m>
                  <m:oMath xmlns:m="http://schemas.openxmlformats.org/officeDocument/2006/math">
                    <m:r>
                      <a:rPr lang="es-CO" sz="2000" b="0" i="1" smtClean="0">
                        <a:latin typeface="Cambria Math" panose="02040503050406030204" pitchFamily="18" charset="0"/>
                      </a:rPr>
                      <m:t>𝐶𝑜𝑣</m:t>
                    </m:r>
                    <m:r>
                      <a:rPr lang="es-CO" sz="2000" b="0" i="1" smtClean="0">
                        <a:latin typeface="Cambria Math" panose="02040503050406030204" pitchFamily="18" charset="0"/>
                      </a:rPr>
                      <m:t> </m:t>
                    </m:r>
                    <m:d>
                      <m:dPr>
                        <m:ctrlPr>
                          <a:rPr lang="es-CO" sz="2000" b="0" i="1" smtClean="0">
                            <a:latin typeface="Cambria Math" charset="0"/>
                          </a:rPr>
                        </m:ctrlPr>
                      </m:dPr>
                      <m:e>
                        <m:sSub>
                          <m:sSubPr>
                            <m:ctrlPr>
                              <a:rPr lang="es-CO" sz="2000" b="0" i="1" smtClean="0">
                                <a:latin typeface="Cambria Math" charset="0"/>
                              </a:rPr>
                            </m:ctrlPr>
                          </m:sSubPr>
                          <m:e>
                            <m:acc>
                              <m:accPr>
                                <m:chr m:val="̂"/>
                                <m:ctrlPr>
                                  <a:rPr lang="es-CO" sz="2000" b="0" i="1" smtClean="0">
                                    <a:latin typeface="Cambria Math" charset="0"/>
                                  </a:rPr>
                                </m:ctrlPr>
                              </m:accPr>
                              <m:e>
                                <m:r>
                                  <a:rPr lang="es-CO" sz="2000" b="0" i="1" smtClean="0">
                                    <a:latin typeface="Cambria Math" panose="02040503050406030204" pitchFamily="18" charset="0"/>
                                  </a:rPr>
                                  <m:t>𝑃𝐼𝑆𝐴</m:t>
                                </m:r>
                              </m:e>
                            </m:acc>
                          </m:e>
                          <m:sub>
                            <m:r>
                              <a:rPr lang="es-CO" sz="2000" b="0" i="1" smtClean="0">
                                <a:latin typeface="Cambria Math" panose="02040503050406030204" pitchFamily="18" charset="0"/>
                              </a:rPr>
                              <m:t>𝑖</m:t>
                            </m:r>
                          </m:sub>
                        </m:sSub>
                        <m:r>
                          <a:rPr lang="es-CO" sz="2000" b="0" i="1" smtClean="0">
                            <a:latin typeface="Cambria Math" panose="02040503050406030204" pitchFamily="18" charset="0"/>
                          </a:rPr>
                          <m:t>, </m:t>
                        </m:r>
                        <m:sSub>
                          <m:sSubPr>
                            <m:ctrlPr>
                              <a:rPr lang="es-CO" sz="2000" b="0" i="1" smtClean="0">
                                <a:latin typeface="Cambria Math" charset="0"/>
                              </a:rPr>
                            </m:ctrlPr>
                          </m:sSubPr>
                          <m:e>
                            <m:acc>
                              <m:accPr>
                                <m:chr m:val="̂"/>
                                <m:ctrlPr>
                                  <a:rPr lang="es-CO" sz="2000" b="0" i="1" smtClean="0">
                                    <a:latin typeface="Cambria Math" charset="0"/>
                                  </a:rPr>
                                </m:ctrlPr>
                              </m:accPr>
                              <m:e>
                                <m:r>
                                  <a:rPr lang="es-CO" sz="2000" b="0" i="1" smtClean="0">
                                    <a:latin typeface="Cambria Math" panose="02040503050406030204" pitchFamily="18" charset="0"/>
                                    <a:ea typeface="Cambria Math" panose="02040503050406030204" pitchFamily="18" charset="0"/>
                                  </a:rPr>
                                  <m:t>𝜀</m:t>
                                </m:r>
                              </m:e>
                            </m:acc>
                          </m:e>
                          <m:sub>
                            <m:r>
                              <a:rPr lang="es-CO" sz="2000" b="0" i="1" smtClean="0">
                                <a:latin typeface="Cambria Math" panose="02040503050406030204" pitchFamily="18" charset="0"/>
                              </a:rPr>
                              <m:t>𝑖</m:t>
                            </m:r>
                          </m:sub>
                        </m:sSub>
                      </m:e>
                    </m:d>
                    <m:r>
                      <a:rPr lang="es-CO" sz="2000" b="0" i="1" smtClean="0">
                        <a:latin typeface="Cambria Math" panose="02040503050406030204" pitchFamily="18" charset="0"/>
                      </a:rPr>
                      <m:t>=0</m:t>
                    </m:r>
                  </m:oMath>
                </a14:m>
                <a:endParaRPr lang="es-CO" sz="2000" b="0" dirty="0" smtClean="0"/>
              </a:p>
              <a:p>
                <a:pPr algn="just">
                  <a:buClr>
                    <a:schemeClr val="accent5">
                      <a:lumMod val="75000"/>
                    </a:schemeClr>
                  </a:buClr>
                  <a:buFont typeface="Wingdings" panose="05000000000000000000" pitchFamily="2" charset="2"/>
                  <a:buChar char="§"/>
                </a:pPr>
                <a14:m>
                  <m:oMath xmlns:m="http://schemas.openxmlformats.org/officeDocument/2006/math">
                    <m:sSub>
                      <m:sSubPr>
                        <m:ctrlPr>
                          <a:rPr lang="es-CO" sz="2000" i="1" smtClean="0">
                            <a:latin typeface="Cambria Math" charset="0"/>
                          </a:rPr>
                        </m:ctrlPr>
                      </m:sSubPr>
                      <m:e>
                        <m:acc>
                          <m:accPr>
                            <m:chr m:val="̂"/>
                            <m:ctrlPr>
                              <a:rPr lang="es-CO" sz="2000" i="1" smtClean="0">
                                <a:latin typeface="Cambria Math" charset="0"/>
                              </a:rPr>
                            </m:ctrlPr>
                          </m:accPr>
                          <m:e>
                            <m:r>
                              <a:rPr lang="es-CO" sz="2000" i="1" smtClean="0">
                                <a:latin typeface="Cambria Math" panose="02040503050406030204" pitchFamily="18" charset="0"/>
                                <a:ea typeface="Cambria Math" panose="02040503050406030204" pitchFamily="18" charset="0"/>
                              </a:rPr>
                              <m:t>𝜀</m:t>
                            </m:r>
                          </m:e>
                        </m:acc>
                      </m:e>
                      <m:sub>
                        <m:r>
                          <a:rPr lang="es-CO" sz="2000" b="0" i="1" smtClean="0">
                            <a:latin typeface="Cambria Math" panose="02040503050406030204" pitchFamily="18" charset="0"/>
                          </a:rPr>
                          <m:t>𝑖</m:t>
                        </m:r>
                      </m:sub>
                    </m:sSub>
                  </m:oMath>
                </a14:m>
                <a:r>
                  <a:rPr lang="es-CO" sz="2000" dirty="0" smtClean="0"/>
                  <a:t> </a:t>
                </a:r>
                <a:r>
                  <a:rPr lang="es-CO" sz="2000" dirty="0" smtClean="0">
                    <a:latin typeface="+mj-lt"/>
                  </a:rPr>
                  <a:t>es la parte del puntaje que no está correlacionada con el nivel socioeconómico. No es un error que cumpla los supuestos de la regresión lineal.</a:t>
                </a:r>
              </a:p>
              <a:p>
                <a:pPr algn="just">
                  <a:buClr>
                    <a:schemeClr val="accent5">
                      <a:lumMod val="75000"/>
                    </a:schemeClr>
                  </a:buClr>
                  <a:buFont typeface="Wingdings" panose="05000000000000000000" pitchFamily="2" charset="2"/>
                  <a:buChar char="§"/>
                </a:pPr>
                <a:r>
                  <a:rPr lang="es-CO" sz="2000" dirty="0" smtClean="0">
                    <a:latin typeface="+mj-lt"/>
                  </a:rPr>
                  <a:t>Definimos </a:t>
                </a:r>
                <a14:m>
                  <m:oMath xmlns:m="http://schemas.openxmlformats.org/officeDocument/2006/math">
                    <m:sSub>
                      <m:sSubPr>
                        <m:ctrlPr>
                          <a:rPr lang="es-CO" sz="2000" i="1">
                            <a:latin typeface="Cambria Math" charset="0"/>
                          </a:rPr>
                        </m:ctrlPr>
                      </m:sSubPr>
                      <m:e>
                        <m:acc>
                          <m:accPr>
                            <m:chr m:val="̂"/>
                            <m:ctrlPr>
                              <a:rPr lang="es-CO" sz="2000" i="1">
                                <a:latin typeface="Cambria Math" charset="0"/>
                              </a:rPr>
                            </m:ctrlPr>
                          </m:accPr>
                          <m:e>
                            <m:r>
                              <a:rPr lang="es-CO" sz="2000" i="1">
                                <a:latin typeface="Cambria Math" panose="02040503050406030204" pitchFamily="18" charset="0"/>
                                <a:ea typeface="Cambria Math" panose="02040503050406030204" pitchFamily="18" charset="0"/>
                              </a:rPr>
                              <m:t>𝜀</m:t>
                            </m:r>
                          </m:e>
                        </m:acc>
                      </m:e>
                      <m:sub>
                        <m:r>
                          <a:rPr lang="es-CO" sz="2000" i="1">
                            <a:latin typeface="Cambria Math" panose="02040503050406030204" pitchFamily="18" charset="0"/>
                          </a:rPr>
                          <m:t>𝑖</m:t>
                        </m:r>
                      </m:sub>
                    </m:sSub>
                  </m:oMath>
                </a14:m>
                <a:r>
                  <a:rPr lang="es-CO" sz="2000" dirty="0" smtClean="0">
                    <a:latin typeface="+mj-lt"/>
                  </a:rPr>
                  <a:t> como el puntaje deflactado por nivel socioeconómico.</a:t>
                </a:r>
              </a:p>
              <a:p>
                <a:pPr algn="just">
                  <a:buClr>
                    <a:schemeClr val="accent5">
                      <a:lumMod val="75000"/>
                    </a:schemeClr>
                  </a:buClr>
                  <a:buFont typeface="Wingdings" panose="05000000000000000000" pitchFamily="2" charset="2"/>
                  <a:buChar char="§"/>
                </a:pPr>
                <a:r>
                  <a:rPr lang="es-CO" sz="2000" dirty="0" smtClean="0">
                    <a:latin typeface="+mj-lt"/>
                  </a:rPr>
                  <a:t>Con el puntaje deflactado, PISA calcula la resiliencia. </a:t>
                </a:r>
                <a:endParaRPr lang="es-CO" sz="2000" dirty="0">
                  <a:latin typeface="+mj-lt"/>
                </a:endParaRPr>
              </a:p>
            </p:txBody>
          </p:sp>
        </mc:Choice>
        <mc:Fallback xmlns="">
          <p:sp>
            <p:nvSpPr>
              <p:cNvPr id="4" name="Marcador de contenido 2"/>
              <p:cNvSpPr>
                <a:spLocks noGrp="1" noRot="1" noChangeAspect="1" noMove="1" noResize="1" noEditPoints="1" noAdjustHandles="1" noChangeArrowheads="1" noChangeShapeType="1" noTextEdit="1"/>
              </p:cNvSpPr>
              <p:nvPr>
                <p:ph idx="1"/>
              </p:nvPr>
            </p:nvSpPr>
            <p:spPr>
              <a:blipFill>
                <a:blip r:embed="rId3"/>
                <a:stretch>
                  <a:fillRect l="-696" r="-850"/>
                </a:stretch>
              </a:blipFill>
            </p:spPr>
            <p:txBody>
              <a:bodyPr/>
              <a:lstStyle/>
              <a:p>
                <a:r>
                  <a:rPr lang="en-US">
                    <a:noFill/>
                  </a:rPr>
                  <a:t> </a:t>
                </a:r>
              </a:p>
            </p:txBody>
          </p:sp>
        </mc:Fallback>
      </mc:AlternateContent>
    </p:spTree>
    <p:extLst>
      <p:ext uri="{BB962C8B-B14F-4D97-AF65-F5344CB8AC3E}">
        <p14:creationId xmlns:p14="http://schemas.microsoft.com/office/powerpoint/2010/main" val="309118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Ejemplo: Resilientes en Colombia con PISA 2015</a:t>
            </a:r>
            <a:endParaRPr lang="en-US" sz="2600" dirty="0">
              <a:solidFill>
                <a:schemeClr val="accent1">
                  <a:lumMod val="75000"/>
                </a:schemeClr>
              </a:solidFill>
            </a:endParaRPr>
          </a:p>
        </p:txBody>
      </p:sp>
      <p:pic>
        <p:nvPicPr>
          <p:cNvPr id="5" name="Marcador de contenido 4"/>
          <p:cNvPicPr>
            <a:picLocks noGrp="1" noChangeAspect="1"/>
          </p:cNvPicPr>
          <p:nvPr>
            <p:ph idx="1"/>
          </p:nvPr>
        </p:nvPicPr>
        <p:blipFill>
          <a:blip r:embed="rId3"/>
          <a:stretch>
            <a:fillRect/>
          </a:stretch>
        </p:blipFill>
        <p:spPr>
          <a:xfrm>
            <a:off x="1694119" y="1985963"/>
            <a:ext cx="5755762" cy="4079875"/>
          </a:xfrm>
          <a:prstGeom prst="rect">
            <a:avLst/>
          </a:prstGeom>
        </p:spPr>
      </p:pic>
    </p:spTree>
    <p:extLst>
      <p:ext uri="{BB962C8B-B14F-4D97-AF65-F5344CB8AC3E}">
        <p14:creationId xmlns:p14="http://schemas.microsoft.com/office/powerpoint/2010/main" val="371578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Ejemplo: Resilientes en Colombia con PISA 2015</a:t>
            </a:r>
            <a:endParaRPr lang="en-US" sz="2600" dirty="0">
              <a:solidFill>
                <a:schemeClr val="accent1">
                  <a:lumMod val="75000"/>
                </a:schemeClr>
              </a:solidFill>
            </a:endParaRPr>
          </a:p>
        </p:txBody>
      </p:sp>
      <p:pic>
        <p:nvPicPr>
          <p:cNvPr id="5" name="Marcador de contenido 4"/>
          <p:cNvPicPr>
            <a:picLocks noGrp="1" noChangeAspect="1"/>
          </p:cNvPicPr>
          <p:nvPr>
            <p:ph idx="1"/>
          </p:nvPr>
        </p:nvPicPr>
        <p:blipFill>
          <a:blip r:embed="rId3"/>
          <a:stretch>
            <a:fillRect/>
          </a:stretch>
        </p:blipFill>
        <p:spPr>
          <a:xfrm>
            <a:off x="1659174" y="1985963"/>
            <a:ext cx="5825652" cy="4079875"/>
          </a:xfrm>
          <a:prstGeom prst="rect">
            <a:avLst/>
          </a:prstGeom>
        </p:spPr>
      </p:pic>
    </p:spTree>
    <p:extLst>
      <p:ext uri="{BB962C8B-B14F-4D97-AF65-F5344CB8AC3E}">
        <p14:creationId xmlns:p14="http://schemas.microsoft.com/office/powerpoint/2010/main" val="44605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Resiliencia en América Latina y el Caribe</a:t>
            </a:r>
            <a:endParaRPr lang="en-US" sz="2600" dirty="0">
              <a:solidFill>
                <a:schemeClr val="accent1">
                  <a:lumMod val="7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37530646"/>
              </p:ext>
            </p:extLst>
          </p:nvPr>
        </p:nvGraphicFramePr>
        <p:xfrm>
          <a:off x="628650" y="1985963"/>
          <a:ext cx="7886700" cy="407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9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2600" dirty="0">
                <a:solidFill>
                  <a:schemeClr val="accent1">
                    <a:lumMod val="75000"/>
                  </a:schemeClr>
                </a:solidFill>
              </a:rPr>
              <a:t>Cambio en el porcentaje de resilientes entre 2006 y 2015</a:t>
            </a:r>
            <a:endParaRPr lang="en-US" sz="2600" dirty="0">
              <a:solidFill>
                <a:schemeClr val="accent1">
                  <a:lumMod val="75000"/>
                </a:schemeClr>
              </a:solidFill>
            </a:endParaRPr>
          </a:p>
        </p:txBody>
      </p:sp>
      <p:graphicFrame>
        <p:nvGraphicFramePr>
          <p:cNvPr id="4" name="Chart 2"/>
          <p:cNvGraphicFramePr>
            <a:graphicFrameLocks noGrp="1"/>
          </p:cNvGraphicFramePr>
          <p:nvPr>
            <p:ph idx="1"/>
            <p:extLst>
              <p:ext uri="{D42A27DB-BD31-4B8C-83A1-F6EECF244321}">
                <p14:modId xmlns:p14="http://schemas.microsoft.com/office/powerpoint/2010/main" val="3025997295"/>
              </p:ext>
            </p:extLst>
          </p:nvPr>
        </p:nvGraphicFramePr>
        <p:xfrm>
          <a:off x="628650" y="1985963"/>
          <a:ext cx="7886700" cy="407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30730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3323</TotalTime>
  <Words>2214</Words>
  <Application>Microsoft Macintosh PowerPoint</Application>
  <PresentationFormat>Presentación en pantalla (4:3)</PresentationFormat>
  <Paragraphs>248</Paragraphs>
  <Slides>47</Slides>
  <Notes>22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Calibri</vt:lpstr>
      <vt:lpstr>Calibri Light</vt:lpstr>
      <vt:lpstr>Cambria Math</vt:lpstr>
      <vt:lpstr>Wingdings</vt:lpstr>
      <vt:lpstr>Arial</vt:lpstr>
      <vt:lpstr>Tema de Office</vt:lpstr>
      <vt:lpstr>Una forma de calcular y usar las estimaciones de Resiliencia  Silvana Godoy Mateus Jorge Duarte Icfes</vt:lpstr>
      <vt:lpstr>Motivación: La relación positiva entre características socioeconómicas y desempeño en PISA 2015</vt:lpstr>
      <vt:lpstr>Motivación: Brecha de desempeño entre estudiantes ricos y pobres en Ciencias, PISA 2015</vt:lpstr>
      <vt:lpstr>La resiliencia en PISA</vt:lpstr>
      <vt:lpstr>Formalmente: </vt:lpstr>
      <vt:lpstr>Ejemplo: Resilientes en Colombia con PISA 2015</vt:lpstr>
      <vt:lpstr>Ejemplo: Resilientes en Colombia con PISA 2015</vt:lpstr>
      <vt:lpstr>Resiliencia en América Latina y el Caribe</vt:lpstr>
      <vt:lpstr>Cambio en el porcentaje de resilientes entre 2006 y 2015</vt:lpstr>
      <vt:lpstr>La construcción de resiliencia permite que permanezcan inequidades: los resilientes, en promedio, son menos pobres que los desaventajados de bajo rendimiento</vt:lpstr>
      <vt:lpstr>Presentación de PowerPoint</vt:lpstr>
      <vt:lpstr>Puntaje Deflactado: sin restricción de pertenecer a algún nivel socioeconómico</vt:lpstr>
      <vt:lpstr>Puntaje Deflactado</vt:lpstr>
      <vt:lpstr>Puntaje Deflactado</vt:lpstr>
      <vt:lpstr>Deflactado</vt:lpstr>
      <vt:lpstr>Terciles</vt:lpstr>
      <vt:lpstr>Terciles</vt:lpstr>
      <vt:lpstr>Terciles</vt:lpstr>
      <vt:lpstr>Terciles</vt:lpstr>
      <vt:lpstr>Quintiles</vt:lpstr>
      <vt:lpstr>Quintiles</vt:lpstr>
      <vt:lpstr>Quintiles</vt:lpstr>
      <vt:lpstr>Quintiles </vt:lpstr>
      <vt:lpstr>Dos Cuartiles</vt:lpstr>
      <vt:lpstr>Dos Cuartiles</vt:lpstr>
      <vt:lpstr>Dos Cuartiles</vt:lpstr>
      <vt:lpstr>Dos Cuartiles</vt:lpstr>
      <vt:lpstr>Deciles</vt:lpstr>
      <vt:lpstr>Deciles</vt:lpstr>
      <vt:lpstr>Deciles</vt:lpstr>
      <vt:lpstr>Deciles</vt:lpstr>
      <vt:lpstr>Factores asociados al aprendizaje</vt:lpstr>
      <vt:lpstr>Índices en PISA 2015 que usamos</vt:lpstr>
      <vt:lpstr>Índices en PISA 2015 que usamos</vt:lpstr>
      <vt:lpstr>Índices en PISA 2015 que usamos</vt:lpstr>
      <vt:lpstr>Regresiones Logit</vt:lpstr>
      <vt:lpstr>Mundo</vt:lpstr>
      <vt:lpstr>Índice de nivel socioeconómico y cultural</vt:lpstr>
      <vt:lpstr>Clima disciplinario en las clases de ciencias</vt:lpstr>
      <vt:lpstr>Disfrute de la ciencia</vt:lpstr>
      <vt:lpstr>Interés en temas relacionados con la ciencia</vt:lpstr>
      <vt:lpstr>Personalidad: Ansiedad</vt:lpstr>
      <vt:lpstr>Disposiciones de colaboración y trabajo en equipo</vt:lpstr>
      <vt:lpstr>Impuntualidad</vt:lpstr>
      <vt:lpstr>Discusión</vt:lpstr>
      <vt:lpstr>Implicaciones de política pública</vt:lpstr>
      <vt:lpstr>Presentación de PowerPoint</vt:lpstr>
    </vt:vector>
  </TitlesOfParts>
  <Company>Hewlett-Packard Company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Andrés Álvarez</dc:creator>
  <cp:lastModifiedBy>silvana godoy mateus</cp:lastModifiedBy>
  <cp:revision>97</cp:revision>
  <dcterms:created xsi:type="dcterms:W3CDTF">2015-08-13T20:07:08Z</dcterms:created>
  <dcterms:modified xsi:type="dcterms:W3CDTF">2017-11-03T16:45:01Z</dcterms:modified>
</cp:coreProperties>
</file>